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0" r:id="rId3"/>
  </p:sldMasterIdLst>
  <p:notesMasterIdLst>
    <p:notesMasterId r:id="rId16"/>
  </p:notesMasterIdLst>
  <p:sldIdLst>
    <p:sldId id="257" r:id="rId4"/>
    <p:sldId id="279" r:id="rId5"/>
    <p:sldId id="265" r:id="rId6"/>
    <p:sldId id="284" r:id="rId7"/>
    <p:sldId id="288" r:id="rId8"/>
    <p:sldId id="282" r:id="rId9"/>
    <p:sldId id="263" r:id="rId10"/>
    <p:sldId id="296" r:id="rId11"/>
    <p:sldId id="299" r:id="rId12"/>
    <p:sldId id="260" r:id="rId13"/>
    <p:sldId id="272" r:id="rId14"/>
    <p:sldId id="303"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545759"/>
    <a:srgbClr val="2F2637"/>
    <a:srgbClr val="CBE9C3"/>
    <a:srgbClr val="D0EAEB"/>
    <a:srgbClr val="936F55"/>
    <a:srgbClr val="4D4D4D"/>
    <a:srgbClr val="304C97"/>
    <a:srgbClr val="E7E9DC"/>
    <a:srgbClr val="6A4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45" y="5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950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987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extLst>
      <p:ext uri="{BB962C8B-B14F-4D97-AF65-F5344CB8AC3E}">
        <p14:creationId xmlns:p14="http://schemas.microsoft.com/office/powerpoint/2010/main" val="1950053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806423" y="1889995"/>
            <a:ext cx="2565400" cy="1630045"/>
          </a:xfrm>
          <a:prstGeom prst="rect">
            <a:avLst/>
          </a:prstGeom>
          <a:noFill/>
        </p:spPr>
        <p:txBody>
          <a:bodyPr wrap="none" rtlCol="0">
            <a:spAutoFit/>
          </a:bodyPr>
          <a:lstStyle/>
          <a:p>
            <a:r>
              <a:rPr lang="en-US" altLang="zh-CN" sz="10000" dirty="0" smtClean="0">
                <a:solidFill>
                  <a:schemeClr val="bg1"/>
                </a:solidFill>
                <a:latin typeface="华文宋体" panose="02010600040101010101" pitchFamily="2" charset="-122"/>
                <a:ea typeface="华文宋体" panose="02010600040101010101" pitchFamily="2" charset="-122"/>
              </a:rPr>
              <a:t>2017</a:t>
            </a:r>
            <a:endParaRPr lang="zh-CN" altLang="en-US" sz="100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ctrTitle"/>
          </p:nvPr>
        </p:nvSpPr>
        <p:spPr>
          <a:xfrm>
            <a:off x="3817257" y="3521211"/>
            <a:ext cx="4557486" cy="594990"/>
          </a:xfrm>
        </p:spPr>
        <p:txBody>
          <a:bodyPr anchor="ctr">
            <a:normAutofit/>
          </a:bodyPr>
          <a:lstStyle>
            <a:lvl1pPr algn="ctr">
              <a:defRPr sz="240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4796407" y="4295360"/>
            <a:ext cx="2599186" cy="88624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838200" y="1213945"/>
            <a:ext cx="10515600" cy="4890217"/>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806423" y="1889995"/>
            <a:ext cx="2565400" cy="1630045"/>
          </a:xfrm>
          <a:prstGeom prst="rect">
            <a:avLst/>
          </a:prstGeom>
          <a:noFill/>
        </p:spPr>
        <p:txBody>
          <a:bodyPr wrap="none" rtlCol="0">
            <a:spAutoFit/>
          </a:bodyPr>
          <a:lstStyle/>
          <a:p>
            <a:r>
              <a:rPr lang="en-US" altLang="zh-CN" sz="10000" dirty="0" smtClean="0">
                <a:solidFill>
                  <a:schemeClr val="bg1"/>
                </a:solidFill>
                <a:latin typeface="华文宋体" panose="02010600040101010101" pitchFamily="2" charset="-122"/>
                <a:ea typeface="华文宋体" panose="02010600040101010101" pitchFamily="2" charset="-122"/>
              </a:rPr>
              <a:t>2017</a:t>
            </a:r>
            <a:endParaRPr lang="zh-CN" altLang="en-US" sz="100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ctrTitle"/>
          </p:nvPr>
        </p:nvSpPr>
        <p:spPr>
          <a:xfrm>
            <a:off x="3817257" y="3521211"/>
            <a:ext cx="4557486" cy="594990"/>
          </a:xfrm>
        </p:spPr>
        <p:txBody>
          <a:bodyPr anchor="ctr">
            <a:normAutofit/>
          </a:bodyPr>
          <a:lstStyle>
            <a:lvl1pPr algn="ctr">
              <a:defRPr sz="240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4796407" y="4295360"/>
            <a:ext cx="2599186" cy="88624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53"/>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2238703"/>
            <a:ext cx="10515600" cy="3938260"/>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直角三角形 6"/>
          <p:cNvSpPr/>
          <p:nvPr/>
        </p:nvSpPr>
        <p:spPr>
          <a:xfrm rot="16200000" flipV="1">
            <a:off x="0" y="1942644"/>
            <a:ext cx="4910666" cy="4910666"/>
          </a:xfrm>
          <a:prstGeom prst="rtTriangle">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2370628" y="1832881"/>
            <a:ext cx="3221410" cy="3221410"/>
          </a:xfrm>
          <a:prstGeom prst="rect">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5400000">
            <a:off x="0" y="-1"/>
            <a:ext cx="4910666" cy="4910666"/>
          </a:xfrm>
          <a:prstGeom prst="rtTriangle">
            <a:avLst/>
          </a:pr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6200000" flipV="1">
            <a:off x="742005" y="2684649"/>
            <a:ext cx="3426656" cy="4910666"/>
          </a:xfrm>
          <a:custGeom>
            <a:avLst/>
            <a:gdLst>
              <a:gd name="connsiteX0" fmla="*/ 3426656 w 3426656"/>
              <a:gd name="connsiteY0" fmla="*/ 3426656 h 4910666"/>
              <a:gd name="connsiteX1" fmla="*/ 0 w 3426656"/>
              <a:gd name="connsiteY1" fmla="*/ 0 h 4910666"/>
              <a:gd name="connsiteX2" fmla="*/ 0 w 3426656"/>
              <a:gd name="connsiteY2" fmla="*/ 4910666 h 4910666"/>
              <a:gd name="connsiteX3" fmla="*/ 1942645 w 3426656"/>
              <a:gd name="connsiteY3" fmla="*/ 4910666 h 4910666"/>
            </a:gdLst>
            <a:ahLst/>
            <a:cxnLst>
              <a:cxn ang="0">
                <a:pos x="connsiteX0" y="connsiteY0"/>
              </a:cxn>
              <a:cxn ang="0">
                <a:pos x="connsiteX1" y="connsiteY1"/>
              </a:cxn>
              <a:cxn ang="0">
                <a:pos x="connsiteX2" y="connsiteY2"/>
              </a:cxn>
              <a:cxn ang="0">
                <a:pos x="connsiteX3" y="connsiteY3"/>
              </a:cxn>
            </a:cxnLst>
            <a:rect l="l" t="t" r="r" b="b"/>
            <a:pathLst>
              <a:path w="3426656" h="4910666">
                <a:moveTo>
                  <a:pt x="3426656" y="3426656"/>
                </a:moveTo>
                <a:lnTo>
                  <a:pt x="0" y="0"/>
                </a:lnTo>
                <a:lnTo>
                  <a:pt x="0" y="4910666"/>
                </a:lnTo>
                <a:lnTo>
                  <a:pt x="1942645" y="4910666"/>
                </a:lnTo>
                <a:close/>
              </a:path>
            </a:pathLst>
          </a:cu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2" y="-1"/>
            <a:ext cx="4910666" cy="4910666"/>
          </a:xfrm>
          <a:prstGeom prst="rtTriangle">
            <a:avLst/>
          </a:pr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6614116" y="1638300"/>
            <a:ext cx="4472984" cy="1974506"/>
          </a:xfrm>
        </p:spPr>
        <p:txBody>
          <a:bodyPr anchor="b">
            <a:normAutofit/>
          </a:bodyPr>
          <a:lstStyle>
            <a:lvl1pPr>
              <a:defRPr sz="4800">
                <a:solidFill>
                  <a:schemeClr val="tx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6614116" y="3639794"/>
            <a:ext cx="4472984" cy="127087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08"/>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53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641599"/>
            <a:ext cx="5157787" cy="35480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537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641599"/>
            <a:ext cx="5183188" cy="3548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196853" y="3796593"/>
            <a:ext cx="1755140" cy="1106805"/>
          </a:xfrm>
          <a:prstGeom prst="rect">
            <a:avLst/>
          </a:prstGeom>
          <a:noFill/>
        </p:spPr>
        <p:txBody>
          <a:bodyPr wrap="none" rtlCol="0">
            <a:spAutoFit/>
          </a:bodyPr>
          <a:lstStyle/>
          <a:p>
            <a:r>
              <a:rPr lang="en-US" altLang="zh-CN" sz="6600" dirty="0" smtClean="0">
                <a:solidFill>
                  <a:schemeClr val="bg1"/>
                </a:solidFill>
                <a:latin typeface="华文宋体" panose="02010600040101010101" pitchFamily="2" charset="-122"/>
                <a:ea typeface="华文宋体" panose="02010600040101010101" pitchFamily="2" charset="-122"/>
              </a:rPr>
              <a:t>2017</a:t>
            </a:r>
            <a:endParaRPr lang="zh-CN" altLang="en-US" sz="66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title" hasCustomPrompt="1"/>
          </p:nvPr>
        </p:nvSpPr>
        <p:spPr>
          <a:xfrm>
            <a:off x="3947724" y="1961696"/>
            <a:ext cx="4296552" cy="1325563"/>
          </a:xfrm>
        </p:spPr>
        <p:txBody>
          <a:bodyPr anchor="b"/>
          <a:lstStyle>
            <a:lvl1pPr algn="ctr">
              <a:defRPr b="1">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5CD16-7EA0-42F6-B108-8DF75FE73057}" type="slidenum">
              <a:rPr lang="zh-CN" altLang="en-US" smtClean="0"/>
              <a:t>‹#›</a:t>
            </a:fld>
            <a:endParaRPr lang="zh-CN" altLang="en-US"/>
          </a:p>
        </p:txBody>
      </p:sp>
      <p:sp>
        <p:nvSpPr>
          <p:cNvPr id="5" name="矩形 4"/>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chor="ctr">
            <a:normAutofit/>
          </a:bodyPr>
          <a:lstStyle>
            <a:lvl1pPr marL="0" indent="0">
              <a:lnSpc>
                <a:spcPct val="120000"/>
              </a:lnSpc>
              <a:buNone/>
              <a:defRPr sz="2000">
                <a:solidFill>
                  <a:srgbClr val="2F263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2017/10/10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53"/>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2238703"/>
            <a:ext cx="10515600" cy="3938260"/>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838200" y="1213945"/>
            <a:ext cx="10515600" cy="4890217"/>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806423" y="1889995"/>
            <a:ext cx="2589170" cy="1631216"/>
          </a:xfrm>
          <a:prstGeom prst="rect">
            <a:avLst/>
          </a:prstGeom>
          <a:noFill/>
        </p:spPr>
        <p:txBody>
          <a:bodyPr wrap="none" rtlCol="0">
            <a:spAutoFit/>
          </a:bodyPr>
          <a:lstStyle/>
          <a:p>
            <a:r>
              <a:rPr lang="en-US" altLang="zh-CN" sz="10000" dirty="0" smtClean="0">
                <a:solidFill>
                  <a:schemeClr val="bg1"/>
                </a:solidFill>
                <a:latin typeface="华文宋体" panose="02010600040101010101" pitchFamily="2" charset="-122"/>
                <a:ea typeface="华文宋体" panose="02010600040101010101" pitchFamily="2" charset="-122"/>
              </a:rPr>
              <a:t>2017</a:t>
            </a:r>
            <a:endParaRPr lang="zh-CN" altLang="en-US" sz="100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ctrTitle"/>
          </p:nvPr>
        </p:nvSpPr>
        <p:spPr>
          <a:xfrm>
            <a:off x="3817257" y="3521211"/>
            <a:ext cx="4557486" cy="594990"/>
          </a:xfrm>
        </p:spPr>
        <p:txBody>
          <a:bodyPr anchor="ctr">
            <a:normAutofit/>
          </a:bodyPr>
          <a:lstStyle>
            <a:lvl1pPr algn="ctr">
              <a:defRPr sz="240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4796407" y="4295360"/>
            <a:ext cx="2599186" cy="88624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53"/>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2238703"/>
            <a:ext cx="10515600" cy="3938260"/>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直角三角形 6"/>
          <p:cNvSpPr/>
          <p:nvPr/>
        </p:nvSpPr>
        <p:spPr>
          <a:xfrm rot="16200000" flipV="1">
            <a:off x="0" y="1942644"/>
            <a:ext cx="4910666" cy="4910666"/>
          </a:xfrm>
          <a:prstGeom prst="rtTriangle">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2370628" y="1832881"/>
            <a:ext cx="3221410" cy="3221410"/>
          </a:xfrm>
          <a:prstGeom prst="rect">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5400000">
            <a:off x="0" y="-1"/>
            <a:ext cx="4910666" cy="4910666"/>
          </a:xfrm>
          <a:prstGeom prst="rtTriangle">
            <a:avLst/>
          </a:pr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6200000" flipV="1">
            <a:off x="742005" y="2684649"/>
            <a:ext cx="3426656" cy="4910666"/>
          </a:xfrm>
          <a:custGeom>
            <a:avLst/>
            <a:gdLst>
              <a:gd name="connsiteX0" fmla="*/ 3426656 w 3426656"/>
              <a:gd name="connsiteY0" fmla="*/ 3426656 h 4910666"/>
              <a:gd name="connsiteX1" fmla="*/ 0 w 3426656"/>
              <a:gd name="connsiteY1" fmla="*/ 0 h 4910666"/>
              <a:gd name="connsiteX2" fmla="*/ 0 w 3426656"/>
              <a:gd name="connsiteY2" fmla="*/ 4910666 h 4910666"/>
              <a:gd name="connsiteX3" fmla="*/ 1942645 w 3426656"/>
              <a:gd name="connsiteY3" fmla="*/ 4910666 h 4910666"/>
            </a:gdLst>
            <a:ahLst/>
            <a:cxnLst>
              <a:cxn ang="0">
                <a:pos x="connsiteX0" y="connsiteY0"/>
              </a:cxn>
              <a:cxn ang="0">
                <a:pos x="connsiteX1" y="connsiteY1"/>
              </a:cxn>
              <a:cxn ang="0">
                <a:pos x="connsiteX2" y="connsiteY2"/>
              </a:cxn>
              <a:cxn ang="0">
                <a:pos x="connsiteX3" y="connsiteY3"/>
              </a:cxn>
            </a:cxnLst>
            <a:rect l="l" t="t" r="r" b="b"/>
            <a:pathLst>
              <a:path w="3426656" h="4910666">
                <a:moveTo>
                  <a:pt x="3426656" y="3426656"/>
                </a:moveTo>
                <a:lnTo>
                  <a:pt x="0" y="0"/>
                </a:lnTo>
                <a:lnTo>
                  <a:pt x="0" y="4910666"/>
                </a:lnTo>
                <a:lnTo>
                  <a:pt x="1942645" y="4910666"/>
                </a:lnTo>
                <a:close/>
              </a:path>
            </a:pathLst>
          </a:cu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2" y="-1"/>
            <a:ext cx="4910666" cy="4910666"/>
          </a:xfrm>
          <a:prstGeom prst="rtTriangle">
            <a:avLst/>
          </a:pr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6614116" y="1638300"/>
            <a:ext cx="4472984" cy="1974506"/>
          </a:xfrm>
        </p:spPr>
        <p:txBody>
          <a:bodyPr anchor="b">
            <a:normAutofit/>
          </a:bodyPr>
          <a:lstStyle>
            <a:lvl1pPr>
              <a:defRPr sz="4800">
                <a:solidFill>
                  <a:schemeClr val="tx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6614116" y="3639794"/>
            <a:ext cx="4472984" cy="127087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08"/>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53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641599"/>
            <a:ext cx="5157787" cy="35480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537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641599"/>
            <a:ext cx="5183188" cy="3548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196853" y="3796593"/>
            <a:ext cx="1774845" cy="1107996"/>
          </a:xfrm>
          <a:prstGeom prst="rect">
            <a:avLst/>
          </a:prstGeom>
          <a:noFill/>
        </p:spPr>
        <p:txBody>
          <a:bodyPr wrap="none" rtlCol="0">
            <a:spAutoFit/>
          </a:bodyPr>
          <a:lstStyle/>
          <a:p>
            <a:r>
              <a:rPr lang="en-US" altLang="zh-CN" sz="6600" dirty="0" smtClean="0">
                <a:solidFill>
                  <a:schemeClr val="bg1"/>
                </a:solidFill>
                <a:latin typeface="华文宋体" panose="02010600040101010101" pitchFamily="2" charset="-122"/>
                <a:ea typeface="华文宋体" panose="02010600040101010101" pitchFamily="2" charset="-122"/>
              </a:rPr>
              <a:t>2017</a:t>
            </a:r>
            <a:endParaRPr lang="zh-CN" altLang="en-US" sz="66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title" hasCustomPrompt="1"/>
          </p:nvPr>
        </p:nvSpPr>
        <p:spPr>
          <a:xfrm>
            <a:off x="3947724" y="1961696"/>
            <a:ext cx="4296552" cy="1325563"/>
          </a:xfrm>
        </p:spPr>
        <p:txBody>
          <a:bodyPr anchor="b"/>
          <a:lstStyle>
            <a:lvl1pPr algn="ctr">
              <a:defRPr b="1">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5CD16-7EA0-42F6-B108-8DF75FE73057}" type="slidenum">
              <a:rPr lang="zh-CN" altLang="en-US" smtClean="0"/>
              <a:t>‹#›</a:t>
            </a:fld>
            <a:endParaRPr lang="zh-CN" altLang="en-US"/>
          </a:p>
        </p:txBody>
      </p:sp>
      <p:sp>
        <p:nvSpPr>
          <p:cNvPr id="5" name="矩形 4"/>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chor="ctr">
            <a:normAutofit/>
          </a:bodyPr>
          <a:lstStyle>
            <a:lvl1pPr marL="0" indent="0">
              <a:lnSpc>
                <a:spcPct val="120000"/>
              </a:lnSpc>
              <a:buNone/>
              <a:defRPr sz="2000">
                <a:solidFill>
                  <a:srgbClr val="2F263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2017/10/10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直角三角形 6"/>
          <p:cNvSpPr/>
          <p:nvPr/>
        </p:nvSpPr>
        <p:spPr>
          <a:xfrm rot="16200000" flipV="1">
            <a:off x="0" y="1942644"/>
            <a:ext cx="4910666" cy="4910666"/>
          </a:xfrm>
          <a:prstGeom prst="rtTriangle">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rot="2700000">
            <a:off x="2370628" y="1832881"/>
            <a:ext cx="3221410" cy="3221410"/>
          </a:xfrm>
          <a:prstGeom prst="rect">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5400000">
            <a:off x="0" y="-1"/>
            <a:ext cx="4910666" cy="4910666"/>
          </a:xfrm>
          <a:prstGeom prst="rtTriangle">
            <a:avLst/>
          </a:pr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6200000" flipV="1">
            <a:off x="742005" y="2684649"/>
            <a:ext cx="3426656" cy="4910666"/>
          </a:xfrm>
          <a:custGeom>
            <a:avLst/>
            <a:gdLst>
              <a:gd name="connsiteX0" fmla="*/ 3426656 w 3426656"/>
              <a:gd name="connsiteY0" fmla="*/ 3426656 h 4910666"/>
              <a:gd name="connsiteX1" fmla="*/ 0 w 3426656"/>
              <a:gd name="connsiteY1" fmla="*/ 0 h 4910666"/>
              <a:gd name="connsiteX2" fmla="*/ 0 w 3426656"/>
              <a:gd name="connsiteY2" fmla="*/ 4910666 h 4910666"/>
              <a:gd name="connsiteX3" fmla="*/ 1942645 w 3426656"/>
              <a:gd name="connsiteY3" fmla="*/ 4910666 h 4910666"/>
            </a:gdLst>
            <a:ahLst/>
            <a:cxnLst>
              <a:cxn ang="0">
                <a:pos x="connsiteX0" y="connsiteY0"/>
              </a:cxn>
              <a:cxn ang="0">
                <a:pos x="connsiteX1" y="connsiteY1"/>
              </a:cxn>
              <a:cxn ang="0">
                <a:pos x="connsiteX2" y="connsiteY2"/>
              </a:cxn>
              <a:cxn ang="0">
                <a:pos x="connsiteX3" y="connsiteY3"/>
              </a:cxn>
            </a:cxnLst>
            <a:rect l="l" t="t" r="r" b="b"/>
            <a:pathLst>
              <a:path w="3426656" h="4910666">
                <a:moveTo>
                  <a:pt x="3426656" y="3426656"/>
                </a:moveTo>
                <a:lnTo>
                  <a:pt x="0" y="0"/>
                </a:lnTo>
                <a:lnTo>
                  <a:pt x="0" y="4910666"/>
                </a:lnTo>
                <a:lnTo>
                  <a:pt x="1942645" y="4910666"/>
                </a:lnTo>
                <a:close/>
              </a:path>
            </a:pathLst>
          </a:cu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2" y="-1"/>
            <a:ext cx="4910666" cy="4910666"/>
          </a:xfrm>
          <a:prstGeom prst="rtTriangle">
            <a:avLst/>
          </a:prstGeom>
          <a:solidFill>
            <a:srgbClr val="2633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6614116" y="1638300"/>
            <a:ext cx="4472984" cy="1974506"/>
          </a:xfrm>
        </p:spPr>
        <p:txBody>
          <a:bodyPr anchor="b">
            <a:normAutofit/>
          </a:bodyPr>
          <a:lstStyle>
            <a:lvl1pPr>
              <a:defRPr sz="4800">
                <a:solidFill>
                  <a:schemeClr val="tx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6614116" y="3639794"/>
            <a:ext cx="4472984" cy="127087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矩形 5"/>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838200" y="1213945"/>
            <a:ext cx="10515600" cy="4890217"/>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838200" y="733708"/>
            <a:ext cx="10515600" cy="1325563"/>
          </a:xfrm>
        </p:spPr>
        <p:txBody>
          <a:bodyPr/>
          <a:lstStyle>
            <a:lvl1pPr algn="ctr">
              <a:defRPr>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2246577"/>
            <a:ext cx="5181600" cy="3930386"/>
          </a:xfrm>
        </p:spPr>
        <p:txBody>
          <a:bodyPr anchor="ctr">
            <a:normAutofit/>
          </a:bodyPr>
          <a:lstStyle>
            <a:lvl1pPr marL="0" indent="0">
              <a:lnSpc>
                <a:spcPct val="120000"/>
              </a:lnSpc>
              <a:buNone/>
              <a:defRPr sz="2000">
                <a:solidFill>
                  <a:srgbClr val="2F2637"/>
                </a:solidFill>
              </a:defRPr>
            </a:lvl1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53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641599"/>
            <a:ext cx="5157787" cy="35480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537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641599"/>
            <a:ext cx="5183188" cy="3548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rot="2700000">
            <a:off x="4080481" y="1406149"/>
            <a:ext cx="4062512" cy="4062512"/>
          </a:xfrm>
          <a:prstGeom prst="rect">
            <a:avLst/>
          </a:prstGeom>
          <a:solidFill>
            <a:srgbClr val="2633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spect="1"/>
          </p:cNvSpPr>
          <p:nvPr/>
        </p:nvSpPr>
        <p:spPr>
          <a:xfrm rot="2700000">
            <a:off x="4198918" y="1529406"/>
            <a:ext cx="3816000" cy="3816000"/>
          </a:xfrm>
          <a:prstGeom prst="rect">
            <a:avLst/>
          </a:prstGeom>
          <a:noFill/>
          <a:ln w="88900">
            <a:solidFill>
              <a:srgbClr val="D0E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3861716" y="1198111"/>
            <a:ext cx="4478585" cy="4478585"/>
          </a:xfrm>
          <a:prstGeom prst="rect">
            <a:avLst/>
          </a:prstGeom>
          <a:noFill/>
          <a:ln w="952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3676990" y="1007476"/>
            <a:ext cx="4859856" cy="4859856"/>
          </a:xfrm>
          <a:prstGeom prst="rect">
            <a:avLst/>
          </a:prstGeom>
          <a:noFill/>
          <a:ln w="952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3047533" y="383930"/>
            <a:ext cx="6106950" cy="6106950"/>
          </a:xfrm>
          <a:prstGeom prst="rect">
            <a:avLst/>
          </a:prstGeom>
          <a:noFill/>
          <a:ln w="9525">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3924276" y="3425484"/>
            <a:ext cx="432000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196853" y="3796593"/>
            <a:ext cx="1755140" cy="1106805"/>
          </a:xfrm>
          <a:prstGeom prst="rect">
            <a:avLst/>
          </a:prstGeom>
          <a:noFill/>
        </p:spPr>
        <p:txBody>
          <a:bodyPr wrap="none" rtlCol="0">
            <a:spAutoFit/>
          </a:bodyPr>
          <a:lstStyle/>
          <a:p>
            <a:r>
              <a:rPr lang="en-US" altLang="zh-CN" sz="6600" dirty="0" smtClean="0">
                <a:solidFill>
                  <a:schemeClr val="bg1"/>
                </a:solidFill>
                <a:latin typeface="华文宋体" panose="02010600040101010101" pitchFamily="2" charset="-122"/>
                <a:ea typeface="华文宋体" panose="02010600040101010101" pitchFamily="2" charset="-122"/>
              </a:rPr>
              <a:t>2017</a:t>
            </a:r>
            <a:endParaRPr lang="zh-CN" altLang="en-US" sz="6600" dirty="0">
              <a:solidFill>
                <a:schemeClr val="bg1"/>
              </a:solidFill>
              <a:latin typeface="华文宋体" panose="02010600040101010101" pitchFamily="2" charset="-122"/>
              <a:ea typeface="华文宋体" panose="02010600040101010101" pitchFamily="2" charset="-122"/>
            </a:endParaRPr>
          </a:p>
        </p:txBody>
      </p:sp>
      <p:sp>
        <p:nvSpPr>
          <p:cNvPr id="2" name="标题 1"/>
          <p:cNvSpPr>
            <a:spLocks noGrp="1"/>
          </p:cNvSpPr>
          <p:nvPr>
            <p:ph type="title" hasCustomPrompt="1"/>
          </p:nvPr>
        </p:nvSpPr>
        <p:spPr>
          <a:xfrm>
            <a:off x="3947724" y="1961696"/>
            <a:ext cx="4296552" cy="1325563"/>
          </a:xfrm>
        </p:spPr>
        <p:txBody>
          <a:bodyPr anchor="b"/>
          <a:lstStyle>
            <a:lvl1pPr algn="ctr">
              <a:defRPr b="1">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5CD16-7EA0-42F6-B108-8DF75FE7305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D38BD-3D9B-430D-B46E-4DB6383844B6}"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5CD16-7EA0-42F6-B108-8DF75FE73057}" type="slidenum">
              <a:rPr lang="zh-CN" altLang="en-US" smtClean="0"/>
              <a:t>‹#›</a:t>
            </a:fld>
            <a:endParaRPr lang="zh-CN" altLang="en-US"/>
          </a:p>
        </p:txBody>
      </p:sp>
      <p:sp>
        <p:nvSpPr>
          <p:cNvPr id="5" name="矩形 4"/>
          <p:cNvSpPr>
            <a:spLocks noChangeAspect="1"/>
          </p:cNvSpPr>
          <p:nvPr/>
        </p:nvSpPr>
        <p:spPr>
          <a:xfrm rot="2700000">
            <a:off x="5843334" y="276401"/>
            <a:ext cx="540000" cy="540000"/>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7217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654500" y="546401"/>
            <a:ext cx="5400000" cy="1"/>
          </a:xfrm>
          <a:prstGeom prst="line">
            <a:avLst/>
          </a:prstGeom>
          <a:ln>
            <a:solidFill>
              <a:srgbClr val="2F26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solidFill>
                  <a:schemeClr val="tx1">
                    <a:lumMod val="75000"/>
                    <a:lumOff val="25000"/>
                  </a:schemeClr>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chor="ctr">
            <a:normAutofit/>
          </a:bodyPr>
          <a:lstStyle>
            <a:lvl1pPr marL="0" indent="0">
              <a:lnSpc>
                <a:spcPct val="120000"/>
              </a:lnSpc>
              <a:buNone/>
              <a:defRPr sz="2000">
                <a:solidFill>
                  <a:srgbClr val="2F263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2017/10/10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9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28E5CD16-7EA0-42F6-B108-8DF75FE73057}"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9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28E5CD16-7EA0-42F6-B108-8DF75FE73057}"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9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79D38BD-3D9B-430D-B46E-4DB6383844B6}"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28E5CD16-7EA0-42F6-B108-8DF75FE73057}"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8.xml"/><Relationship Id="rId7" Type="http://schemas.openxmlformats.org/officeDocument/2006/relationships/image" Target="../media/image14.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notesSlide" Target="../notesSlides/notesSlide2.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4.bin"/><Relationship Id="rId3" Type="http://schemas.openxmlformats.org/officeDocument/2006/relationships/tags" Target="../tags/tag20.xml"/><Relationship Id="rId7" Type="http://schemas.openxmlformats.org/officeDocument/2006/relationships/oleObject" Target="../embeddings/oleObject1.bin"/><Relationship Id="rId12" Type="http://schemas.openxmlformats.org/officeDocument/2006/relationships/image" Target="../media/image8.w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oleObject" Target="../embeddings/oleObject3.bin"/><Relationship Id="rId5" Type="http://schemas.openxmlformats.org/officeDocument/2006/relationships/image" Target="../media/image10.jpeg"/><Relationship Id="rId10" Type="http://schemas.openxmlformats.org/officeDocument/2006/relationships/image" Target="../media/image7.wmf"/><Relationship Id="rId4" Type="http://schemas.openxmlformats.org/officeDocument/2006/relationships/slideLayout" Target="../slideLayouts/slideLayout7.xml"/><Relationship Id="rId9" Type="http://schemas.openxmlformats.org/officeDocument/2006/relationships/oleObject" Target="../embeddings/oleObject2.bin"/><Relationship Id="rId1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sz="3600" dirty="0"/>
              <a:t>莱布尼茨</a:t>
            </a:r>
          </a:p>
        </p:txBody>
      </p:sp>
      <p:sp>
        <p:nvSpPr>
          <p:cNvPr id="5" name="副标题 4"/>
          <p:cNvSpPr>
            <a:spLocks noGrp="1"/>
          </p:cNvSpPr>
          <p:nvPr>
            <p:ph type="subTitle" idx="1"/>
          </p:nvPr>
        </p:nvSpPr>
        <p:spPr/>
        <p:txBody>
          <a:bodyPr/>
          <a:lstStyle/>
          <a:p>
            <a:r>
              <a:rPr lang="en-US" altLang="zh-CN" dirty="0" smtClean="0"/>
              <a:t>The tittle here</a:t>
            </a:r>
            <a:endParaRPr lang="zh-CN" altLang="en-US" dirty="0"/>
          </a:p>
        </p:txBody>
      </p:sp>
      <p:sp>
        <p:nvSpPr>
          <p:cNvPr id="4102" name="文本框 8"/>
          <p:cNvSpPr/>
          <p:nvPr/>
        </p:nvSpPr>
        <p:spPr>
          <a:xfrm>
            <a:off x="7781290" y="6216650"/>
            <a:ext cx="5361305" cy="521970"/>
          </a:xfrm>
          <a:prstGeom prst="rect">
            <a:avLst/>
          </a:prstGeom>
          <a:noFill/>
          <a:ln w="9525">
            <a:noFill/>
          </a:ln>
        </p:spPr>
        <p:txBody>
          <a:bodyPr wrap="square" anchor="t">
            <a:spAutoFit/>
          </a:bodyPr>
          <a:lstStyle/>
          <a:p>
            <a:pPr algn="ct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主讲人：寇艳蕾</a:t>
            </a:r>
          </a:p>
        </p:txBody>
      </p:sp>
      <p:sp>
        <p:nvSpPr>
          <p:cNvPr id="2" name="文本框 1"/>
          <p:cNvSpPr txBox="1"/>
          <p:nvPr/>
        </p:nvSpPr>
        <p:spPr>
          <a:xfrm>
            <a:off x="30480" y="66040"/>
            <a:ext cx="5212080" cy="583565"/>
          </a:xfrm>
          <a:prstGeom prst="rect">
            <a:avLst/>
          </a:prstGeom>
          <a:noFill/>
        </p:spPr>
        <p:txBody>
          <a:bodyPr wrap="square" rtlCol="0">
            <a:spAutoFit/>
          </a:bodyPr>
          <a:lstStyle/>
          <a:p>
            <a:r>
              <a:rPr lang="zh-CN" altLang="en-US" sz="3200">
                <a:solidFill>
                  <a:schemeClr val="bg1">
                    <a:lumMod val="65000"/>
                  </a:schemeClr>
                </a:solidFill>
              </a:rPr>
              <a:t>华南师范大学数学科学院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02"/>
                                        </p:tgtEl>
                                        <p:attrNameLst>
                                          <p:attrName>ppt_y</p:attrName>
                                        </p:attrNameLst>
                                      </p:cBhvr>
                                      <p:tavLst>
                                        <p:tav tm="0">
                                          <p:val>
                                            <p:strVal val="#ppt_y"/>
                                          </p:val>
                                        </p:tav>
                                        <p:tav tm="100000">
                                          <p:val>
                                            <p:strVal val="#ppt_y"/>
                                          </p:val>
                                        </p:tav>
                                      </p:tavLst>
                                    </p:anim>
                                    <p:anim calcmode="lin" valueType="num">
                                      <p:cBhvr>
                                        <p:cTn id="9" dur="500" fill="hold"/>
                                        <p:tgtEl>
                                          <p:spTgt spid="41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02"/>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410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ldLvl="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6149550" y="3474718"/>
            <a:ext cx="5758602" cy="3061545"/>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149550" y="321730"/>
            <a:ext cx="5720715" cy="3061545"/>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337393" y="3474719"/>
            <a:ext cx="5720715" cy="3061546"/>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37393" y="321731"/>
            <a:ext cx="5720715" cy="3061546"/>
          </a:xfrm>
          <a:prstGeom prst="rect">
            <a:avLst/>
          </a:prstGeom>
        </p:spPr>
      </p:pic>
      <p:sp>
        <p:nvSpPr>
          <p:cNvPr id="3" name="文本占位符 2"/>
          <p:cNvSpPr>
            <a:spLocks noGrp="1"/>
          </p:cNvSpPr>
          <p:nvPr>
            <p:ph type="body" sz="half" idx="2"/>
          </p:nvPr>
        </p:nvSpPr>
        <p:spPr>
          <a:xfrm>
            <a:off x="337185" y="1134745"/>
            <a:ext cx="5546725" cy="5351145"/>
          </a:xfrm>
        </p:spPr>
        <p:txBody>
          <a:bodyPr>
            <a:noAutofit/>
          </a:bodyPr>
          <a:lstStyle/>
          <a:p>
            <a:pPr eaLnBrk="0" hangingPunct="0"/>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    </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除此之外，牛顿与莱布尼茨的学风也迥然不同。作为科学家的牛顿，治学严谨。他迟迟不发表微积分著作</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流数术</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的原因，很可能是因为他没有找到合理的逻辑基础，也可能是“害怕别人反对的心理”所致。但作为哲学家的莱布尼茨比较大胆，富于想象，勇于推广，结果造成虽然创作年代上牛顿先于莱布尼茨</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10</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年，而在发表时间上，莱布尼茨却早于牛顿</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3</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宋体" panose="02010600030101010101" pitchFamily="2" charset="-122"/>
              </a:rPr>
              <a:t>年。虽然牛顿和莱布尼茨研究微积分的方法各异，但殊途同归。</a:t>
            </a:r>
          </a:p>
        </p:txBody>
      </p:sp>
      <p:sp>
        <p:nvSpPr>
          <p:cNvPr id="54" name="文本框 31"/>
          <p:cNvSpPr txBox="1">
            <a:spLocks noChangeArrowheads="1"/>
          </p:cNvSpPr>
          <p:nvPr>
            <p:custDataLst>
              <p:tags r:id="rId2"/>
            </p:custDataLst>
          </p:nvPr>
        </p:nvSpPr>
        <p:spPr bwMode="auto">
          <a:xfrm flipH="1">
            <a:off x="-2540" y="5080"/>
            <a:ext cx="6849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Wingdings" panose="05000000000000000000" pitchFamily="2" charset="2"/>
              <a:buChar char="Ø"/>
            </a:pPr>
            <a:r>
              <a:rPr lang="zh-CN" altLang="en-US"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a:t>
            </a:r>
            <a:r>
              <a:rPr lang="zh-CN" altLang="en-US"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博学多才的符号大师</a:t>
            </a:r>
          </a:p>
        </p:txBody>
      </p:sp>
      <p:pic>
        <p:nvPicPr>
          <p:cNvPr id="5" name="图片 4" descr="timg"/>
          <p:cNvPicPr>
            <a:picLocks noChangeAspect="1"/>
          </p:cNvPicPr>
          <p:nvPr/>
        </p:nvPicPr>
        <p:blipFill>
          <a:blip r:embed="rId9"/>
          <a:srcRect l="2751" t="3879" r="13453" b="8682"/>
          <a:stretch>
            <a:fillRect/>
          </a:stretch>
        </p:blipFill>
        <p:spPr>
          <a:xfrm>
            <a:off x="7346950" y="3623945"/>
            <a:ext cx="3714115" cy="2762885"/>
          </a:xfrm>
          <a:prstGeom prst="ellipse">
            <a:avLst/>
          </a:prstGeom>
        </p:spPr>
      </p:pic>
      <p:pic>
        <p:nvPicPr>
          <p:cNvPr id="7" name="图片 6" descr="timg (1)"/>
          <p:cNvPicPr>
            <a:picLocks noChangeAspect="1"/>
          </p:cNvPicPr>
          <p:nvPr/>
        </p:nvPicPr>
        <p:blipFill>
          <a:blip r:embed="rId10"/>
          <a:srcRect l="4779" t="2445" r="7318" b="35497"/>
          <a:stretch>
            <a:fillRect/>
          </a:stretch>
        </p:blipFill>
        <p:spPr>
          <a:xfrm>
            <a:off x="7346950" y="450215"/>
            <a:ext cx="3363595" cy="2804160"/>
          </a:xfrm>
          <a:prstGeom prst="ellipse">
            <a:avLst/>
          </a:prstGeom>
        </p:spPr>
      </p:pic>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7"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P spid="3" grpId="5" build="p"/>
      <p:bldP spid="3" grpId="6" build="p"/>
      <p:bldP spid="3" grpId="7"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533931" y="2987465"/>
            <a:ext cx="5064368" cy="2897096"/>
          </a:xfrm>
          <a:custGeom>
            <a:avLst/>
            <a:gdLst>
              <a:gd name="connsiteX0" fmla="*/ 3559601 w 5584873"/>
              <a:gd name="connsiteY0" fmla="*/ 0 h 3194853"/>
              <a:gd name="connsiteX1" fmla="*/ 4765210 w 5584873"/>
              <a:gd name="connsiteY1" fmla="*/ 1205609 h 3194853"/>
              <a:gd name="connsiteX2" fmla="*/ 4752685 w 5584873"/>
              <a:gd name="connsiteY2" fmla="*/ 1329849 h 3194853"/>
              <a:gd name="connsiteX3" fmla="*/ 4837907 w 5584873"/>
              <a:gd name="connsiteY3" fmla="*/ 1342855 h 3194853"/>
              <a:gd name="connsiteX4" fmla="*/ 5584873 w 5584873"/>
              <a:gd name="connsiteY4" fmla="*/ 2259351 h 3194853"/>
              <a:gd name="connsiteX5" fmla="*/ 4745021 w 5584873"/>
              <a:gd name="connsiteY5" fmla="*/ 3190023 h 3194853"/>
              <a:gd name="connsiteX6" fmla="*/ 4656406 w 5584873"/>
              <a:gd name="connsiteY6" fmla="*/ 3194498 h 3194853"/>
              <a:gd name="connsiteX7" fmla="*/ 4656406 w 5584873"/>
              <a:gd name="connsiteY7" fmla="*/ 3194852 h 3194853"/>
              <a:gd name="connsiteX8" fmla="*/ 4649391 w 5584873"/>
              <a:gd name="connsiteY8" fmla="*/ 3194852 h 3194853"/>
              <a:gd name="connsiteX9" fmla="*/ 4649371 w 5584873"/>
              <a:gd name="connsiteY9" fmla="*/ 3194853 h 3194853"/>
              <a:gd name="connsiteX10" fmla="*/ 4649351 w 5584873"/>
              <a:gd name="connsiteY10" fmla="*/ 3194852 h 3194853"/>
              <a:gd name="connsiteX11" fmla="*/ 935522 w 5584873"/>
              <a:gd name="connsiteY11" fmla="*/ 3194852 h 3194853"/>
              <a:gd name="connsiteX12" fmla="*/ 935502 w 5584873"/>
              <a:gd name="connsiteY12" fmla="*/ 3194853 h 3194853"/>
              <a:gd name="connsiteX13" fmla="*/ 935482 w 5584873"/>
              <a:gd name="connsiteY13" fmla="*/ 3194852 h 3194853"/>
              <a:gd name="connsiteX14" fmla="*/ 921433 w 5584873"/>
              <a:gd name="connsiteY14" fmla="*/ 3194852 h 3194853"/>
              <a:gd name="connsiteX15" fmla="*/ 921433 w 5584873"/>
              <a:gd name="connsiteY15" fmla="*/ 3194143 h 3194853"/>
              <a:gd name="connsiteX16" fmla="*/ 839852 w 5584873"/>
              <a:gd name="connsiteY16" fmla="*/ 3190023 h 3194853"/>
              <a:gd name="connsiteX17" fmla="*/ 0 w 5584873"/>
              <a:gd name="connsiteY17" fmla="*/ 2259351 h 3194853"/>
              <a:gd name="connsiteX18" fmla="*/ 839852 w 5584873"/>
              <a:gd name="connsiteY18" fmla="*/ 1328679 h 3194853"/>
              <a:gd name="connsiteX19" fmla="*/ 929622 w 5584873"/>
              <a:gd name="connsiteY19" fmla="*/ 1324146 h 3194853"/>
              <a:gd name="connsiteX20" fmla="*/ 940439 w 5584873"/>
              <a:gd name="connsiteY20" fmla="*/ 1216840 h 3194853"/>
              <a:gd name="connsiteX21" fmla="*/ 1856935 w 5584873"/>
              <a:gd name="connsiteY21" fmla="*/ 469874 h 3194853"/>
              <a:gd name="connsiteX22" fmla="*/ 2379983 w 5584873"/>
              <a:gd name="connsiteY22" fmla="*/ 629643 h 3194853"/>
              <a:gd name="connsiteX23" fmla="*/ 2467466 w 5584873"/>
              <a:gd name="connsiteY23" fmla="*/ 701823 h 3194853"/>
              <a:gd name="connsiteX24" fmla="*/ 2559892 w 5584873"/>
              <a:gd name="connsiteY24" fmla="*/ 531542 h 3194853"/>
              <a:gd name="connsiteX25" fmla="*/ 3559601 w 5584873"/>
              <a:gd name="connsiteY25" fmla="*/ 0 h 319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84873" h="3194853">
                <a:moveTo>
                  <a:pt x="3559601" y="0"/>
                </a:moveTo>
                <a:cubicBezTo>
                  <a:pt x="4225440" y="0"/>
                  <a:pt x="4765210" y="539770"/>
                  <a:pt x="4765210" y="1205609"/>
                </a:cubicBezTo>
                <a:lnTo>
                  <a:pt x="4752685" y="1329849"/>
                </a:lnTo>
                <a:lnTo>
                  <a:pt x="4837907" y="1342855"/>
                </a:lnTo>
                <a:cubicBezTo>
                  <a:pt x="5264199" y="1430087"/>
                  <a:pt x="5584873" y="1807271"/>
                  <a:pt x="5584873" y="2259351"/>
                </a:cubicBezTo>
                <a:cubicBezTo>
                  <a:pt x="5584873" y="2743723"/>
                  <a:pt x="5216753" y="3142116"/>
                  <a:pt x="4745021" y="3190023"/>
                </a:cubicBezTo>
                <a:lnTo>
                  <a:pt x="4656406" y="3194498"/>
                </a:lnTo>
                <a:lnTo>
                  <a:pt x="4656406" y="3194852"/>
                </a:lnTo>
                <a:lnTo>
                  <a:pt x="4649391" y="3194852"/>
                </a:lnTo>
                <a:lnTo>
                  <a:pt x="4649371" y="3194853"/>
                </a:lnTo>
                <a:lnTo>
                  <a:pt x="4649351" y="3194852"/>
                </a:lnTo>
                <a:lnTo>
                  <a:pt x="935522" y="3194852"/>
                </a:lnTo>
                <a:lnTo>
                  <a:pt x="935502" y="3194853"/>
                </a:lnTo>
                <a:lnTo>
                  <a:pt x="935482" y="3194852"/>
                </a:lnTo>
                <a:lnTo>
                  <a:pt x="921433" y="3194852"/>
                </a:lnTo>
                <a:lnTo>
                  <a:pt x="921433" y="3194143"/>
                </a:lnTo>
                <a:lnTo>
                  <a:pt x="839852" y="3190023"/>
                </a:lnTo>
                <a:cubicBezTo>
                  <a:pt x="368120" y="3142116"/>
                  <a:pt x="0" y="2743723"/>
                  <a:pt x="0" y="2259351"/>
                </a:cubicBezTo>
                <a:cubicBezTo>
                  <a:pt x="0" y="1774980"/>
                  <a:pt x="368120" y="1376586"/>
                  <a:pt x="839852" y="1328679"/>
                </a:cubicBezTo>
                <a:lnTo>
                  <a:pt x="929622" y="1324146"/>
                </a:lnTo>
                <a:lnTo>
                  <a:pt x="940439" y="1216840"/>
                </a:lnTo>
                <a:cubicBezTo>
                  <a:pt x="1027672" y="790548"/>
                  <a:pt x="1404855" y="469874"/>
                  <a:pt x="1856935" y="469874"/>
                </a:cubicBezTo>
                <a:cubicBezTo>
                  <a:pt x="2050684" y="469874"/>
                  <a:pt x="2230676" y="528773"/>
                  <a:pt x="2379983" y="629643"/>
                </a:cubicBezTo>
                <a:lnTo>
                  <a:pt x="2467466" y="701823"/>
                </a:lnTo>
                <a:lnTo>
                  <a:pt x="2559892" y="531542"/>
                </a:lnTo>
                <a:cubicBezTo>
                  <a:pt x="2776548" y="210848"/>
                  <a:pt x="3143452" y="0"/>
                  <a:pt x="3559601" y="0"/>
                </a:cubicBezTo>
                <a:close/>
              </a:path>
            </a:pathLst>
          </a:cu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183381" y="2987465"/>
            <a:ext cx="3656407" cy="2897095"/>
          </a:xfrm>
          <a:custGeom>
            <a:avLst/>
            <a:gdLst>
              <a:gd name="connsiteX0" fmla="*/ 2826596 w 4032205"/>
              <a:gd name="connsiteY0" fmla="*/ 0 h 3194852"/>
              <a:gd name="connsiteX1" fmla="*/ 4032205 w 4032205"/>
              <a:gd name="connsiteY1" fmla="*/ 1205609 h 3194852"/>
              <a:gd name="connsiteX2" fmla="*/ 4019680 w 4032205"/>
              <a:gd name="connsiteY2" fmla="*/ 1329849 h 3194852"/>
              <a:gd name="connsiteX3" fmla="*/ 4026016 w 4032205"/>
              <a:gd name="connsiteY3" fmla="*/ 1330816 h 3194852"/>
              <a:gd name="connsiteX4" fmla="*/ 2110978 w 4032205"/>
              <a:gd name="connsiteY4" fmla="*/ 3194852 h 3194852"/>
              <a:gd name="connsiteX5" fmla="*/ 1467592 w 4032205"/>
              <a:gd name="connsiteY5" fmla="*/ 3194852 h 3194852"/>
              <a:gd name="connsiteX6" fmla="*/ 0 w 4032205"/>
              <a:gd name="connsiteY6" fmla="*/ 1687105 h 3194852"/>
              <a:gd name="connsiteX7" fmla="*/ 1241405 w 4032205"/>
              <a:gd name="connsiteY7" fmla="*/ 478762 h 3194852"/>
              <a:gd name="connsiteX8" fmla="*/ 1266398 w 4032205"/>
              <a:gd name="connsiteY8" fmla="*/ 480653 h 3194852"/>
              <a:gd name="connsiteX9" fmla="*/ 1646978 w 4032205"/>
              <a:gd name="connsiteY9" fmla="*/ 629643 h 3194852"/>
              <a:gd name="connsiteX10" fmla="*/ 1734461 w 4032205"/>
              <a:gd name="connsiteY10" fmla="*/ 701823 h 3194852"/>
              <a:gd name="connsiteX11" fmla="*/ 1826887 w 4032205"/>
              <a:gd name="connsiteY11" fmla="*/ 531542 h 3194852"/>
              <a:gd name="connsiteX12" fmla="*/ 2826596 w 4032205"/>
              <a:gd name="connsiteY12" fmla="*/ 0 h 319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2205" h="3194852">
                <a:moveTo>
                  <a:pt x="2826596" y="0"/>
                </a:moveTo>
                <a:cubicBezTo>
                  <a:pt x="3492435" y="0"/>
                  <a:pt x="4032205" y="539770"/>
                  <a:pt x="4032205" y="1205609"/>
                </a:cubicBezTo>
                <a:lnTo>
                  <a:pt x="4019680" y="1329849"/>
                </a:lnTo>
                <a:lnTo>
                  <a:pt x="4026016" y="1330816"/>
                </a:lnTo>
                <a:lnTo>
                  <a:pt x="2110978" y="3194852"/>
                </a:lnTo>
                <a:lnTo>
                  <a:pt x="1467592" y="3194852"/>
                </a:lnTo>
                <a:lnTo>
                  <a:pt x="0" y="1687105"/>
                </a:lnTo>
                <a:lnTo>
                  <a:pt x="1241405" y="478762"/>
                </a:lnTo>
                <a:lnTo>
                  <a:pt x="1266398" y="480653"/>
                </a:lnTo>
                <a:cubicBezTo>
                  <a:pt x="1405758" y="501947"/>
                  <a:pt x="1534998" y="553991"/>
                  <a:pt x="1646978" y="629643"/>
                </a:cubicBezTo>
                <a:lnTo>
                  <a:pt x="1734461" y="701823"/>
                </a:lnTo>
                <a:lnTo>
                  <a:pt x="1826887" y="531542"/>
                </a:lnTo>
                <a:cubicBezTo>
                  <a:pt x="2043543" y="210848"/>
                  <a:pt x="2410447" y="0"/>
                  <a:pt x="2826596" y="0"/>
                </a:cubicBezTo>
                <a:close/>
              </a:path>
            </a:pathLst>
          </a:cu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056348" y="3413547"/>
            <a:ext cx="2038833" cy="2471014"/>
          </a:xfrm>
          <a:custGeom>
            <a:avLst/>
            <a:gdLst>
              <a:gd name="connsiteX0" fmla="*/ 1280825 w 2248380"/>
              <a:gd name="connsiteY0" fmla="*/ 0 h 2724979"/>
              <a:gd name="connsiteX1" fmla="*/ 1803873 w 2248380"/>
              <a:gd name="connsiteY1" fmla="*/ 159769 h 2724979"/>
              <a:gd name="connsiteX2" fmla="*/ 1881362 w 2248380"/>
              <a:gd name="connsiteY2" fmla="*/ 223703 h 2724979"/>
              <a:gd name="connsiteX3" fmla="*/ 2248380 w 2248380"/>
              <a:gd name="connsiteY3" fmla="*/ 2724978 h 2724979"/>
              <a:gd name="connsiteX4" fmla="*/ 359412 w 2248380"/>
              <a:gd name="connsiteY4" fmla="*/ 2724978 h 2724979"/>
              <a:gd name="connsiteX5" fmla="*/ 359392 w 2248380"/>
              <a:gd name="connsiteY5" fmla="*/ 2724979 h 2724979"/>
              <a:gd name="connsiteX6" fmla="*/ 359372 w 2248380"/>
              <a:gd name="connsiteY6" fmla="*/ 2724978 h 2724979"/>
              <a:gd name="connsiteX7" fmla="*/ 345323 w 2248380"/>
              <a:gd name="connsiteY7" fmla="*/ 2724978 h 2724979"/>
              <a:gd name="connsiteX8" fmla="*/ 345323 w 2248380"/>
              <a:gd name="connsiteY8" fmla="*/ 2724269 h 2724979"/>
              <a:gd name="connsiteX9" fmla="*/ 263742 w 2248380"/>
              <a:gd name="connsiteY9" fmla="*/ 2720149 h 2724979"/>
              <a:gd name="connsiteX10" fmla="*/ 262700 w 2248380"/>
              <a:gd name="connsiteY10" fmla="*/ 2719994 h 2724979"/>
              <a:gd name="connsiteX11" fmla="*/ 0 w 2248380"/>
              <a:gd name="connsiteY11" fmla="*/ 929657 h 2724979"/>
              <a:gd name="connsiteX12" fmla="*/ 92216 w 2248380"/>
              <a:gd name="connsiteY12" fmla="*/ 892683 h 2724979"/>
              <a:gd name="connsiteX13" fmla="*/ 263742 w 2248380"/>
              <a:gd name="connsiteY13" fmla="*/ 858805 h 2724979"/>
              <a:gd name="connsiteX14" fmla="*/ 353512 w 2248380"/>
              <a:gd name="connsiteY14" fmla="*/ 854272 h 2724979"/>
              <a:gd name="connsiteX15" fmla="*/ 364329 w 2248380"/>
              <a:gd name="connsiteY15" fmla="*/ 746966 h 2724979"/>
              <a:gd name="connsiteX16" fmla="*/ 1280825 w 2248380"/>
              <a:gd name="connsiteY16" fmla="*/ 0 h 272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8380" h="2724979">
                <a:moveTo>
                  <a:pt x="1280825" y="0"/>
                </a:moveTo>
                <a:cubicBezTo>
                  <a:pt x="1474574" y="0"/>
                  <a:pt x="1654566" y="58899"/>
                  <a:pt x="1803873" y="159769"/>
                </a:cubicBezTo>
                <a:lnTo>
                  <a:pt x="1881362" y="223703"/>
                </a:lnTo>
                <a:lnTo>
                  <a:pt x="2248380" y="2724978"/>
                </a:lnTo>
                <a:lnTo>
                  <a:pt x="359412" y="2724978"/>
                </a:lnTo>
                <a:lnTo>
                  <a:pt x="359392" y="2724979"/>
                </a:lnTo>
                <a:lnTo>
                  <a:pt x="359372" y="2724978"/>
                </a:lnTo>
                <a:lnTo>
                  <a:pt x="345323" y="2724978"/>
                </a:lnTo>
                <a:lnTo>
                  <a:pt x="345323" y="2724269"/>
                </a:lnTo>
                <a:lnTo>
                  <a:pt x="263742" y="2720149"/>
                </a:lnTo>
                <a:lnTo>
                  <a:pt x="262700" y="2719994"/>
                </a:lnTo>
                <a:lnTo>
                  <a:pt x="0" y="929657"/>
                </a:lnTo>
                <a:lnTo>
                  <a:pt x="92216" y="892683"/>
                </a:lnTo>
                <a:cubicBezTo>
                  <a:pt x="147428" y="876258"/>
                  <a:pt x="204776" y="864794"/>
                  <a:pt x="263742" y="858805"/>
                </a:cubicBezTo>
                <a:lnTo>
                  <a:pt x="353512" y="854272"/>
                </a:lnTo>
                <a:lnTo>
                  <a:pt x="364329" y="746966"/>
                </a:lnTo>
                <a:cubicBezTo>
                  <a:pt x="451562" y="320674"/>
                  <a:pt x="828745" y="0"/>
                  <a:pt x="1280825" y="0"/>
                </a:cubicBezTo>
                <a:close/>
              </a:path>
            </a:pathLst>
          </a:cu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3533931" y="4188542"/>
            <a:ext cx="2517675" cy="1696019"/>
          </a:xfrm>
          <a:custGeom>
            <a:avLst/>
            <a:gdLst>
              <a:gd name="connsiteX0" fmla="*/ 922191 w 2776436"/>
              <a:gd name="connsiteY0" fmla="*/ 0 h 1870332"/>
              <a:gd name="connsiteX1" fmla="*/ 2776436 w 2776436"/>
              <a:gd name="connsiteY1" fmla="*/ 1870331 h 1870332"/>
              <a:gd name="connsiteX2" fmla="*/ 935522 w 2776436"/>
              <a:gd name="connsiteY2" fmla="*/ 1870331 h 1870332"/>
              <a:gd name="connsiteX3" fmla="*/ 935502 w 2776436"/>
              <a:gd name="connsiteY3" fmla="*/ 1870332 h 1870332"/>
              <a:gd name="connsiteX4" fmla="*/ 935482 w 2776436"/>
              <a:gd name="connsiteY4" fmla="*/ 1870331 h 1870332"/>
              <a:gd name="connsiteX5" fmla="*/ 921433 w 2776436"/>
              <a:gd name="connsiteY5" fmla="*/ 1870331 h 1870332"/>
              <a:gd name="connsiteX6" fmla="*/ 921433 w 2776436"/>
              <a:gd name="connsiteY6" fmla="*/ 1869622 h 1870332"/>
              <a:gd name="connsiteX7" fmla="*/ 839852 w 2776436"/>
              <a:gd name="connsiteY7" fmla="*/ 1865502 h 1870332"/>
              <a:gd name="connsiteX8" fmla="*/ 0 w 2776436"/>
              <a:gd name="connsiteY8" fmla="*/ 934830 h 1870332"/>
              <a:gd name="connsiteX9" fmla="*/ 839852 w 2776436"/>
              <a:gd name="connsiteY9" fmla="*/ 4158 h 1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6436" h="1870332">
                <a:moveTo>
                  <a:pt x="922191" y="0"/>
                </a:moveTo>
                <a:lnTo>
                  <a:pt x="2776436" y="1870331"/>
                </a:lnTo>
                <a:lnTo>
                  <a:pt x="935522" y="1870331"/>
                </a:lnTo>
                <a:lnTo>
                  <a:pt x="935502" y="1870332"/>
                </a:lnTo>
                <a:lnTo>
                  <a:pt x="935482" y="1870331"/>
                </a:lnTo>
                <a:lnTo>
                  <a:pt x="921433" y="1870331"/>
                </a:lnTo>
                <a:lnTo>
                  <a:pt x="921433" y="1869622"/>
                </a:lnTo>
                <a:lnTo>
                  <a:pt x="839852" y="1865502"/>
                </a:lnTo>
                <a:cubicBezTo>
                  <a:pt x="368120" y="1817595"/>
                  <a:pt x="0" y="1419202"/>
                  <a:pt x="0" y="934830"/>
                </a:cubicBezTo>
                <a:cubicBezTo>
                  <a:pt x="0" y="450459"/>
                  <a:pt x="368120" y="52065"/>
                  <a:pt x="839852" y="4158"/>
                </a:cubicBezTo>
                <a:close/>
              </a:path>
            </a:pathLst>
          </a:cu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a:grpSpLocks noChangeAspect="1"/>
          </p:cNvGrpSpPr>
          <p:nvPr/>
        </p:nvGrpSpPr>
        <p:grpSpPr>
          <a:xfrm>
            <a:off x="5059257" y="4028301"/>
            <a:ext cx="566910" cy="430743"/>
            <a:chOff x="4268086" y="4221191"/>
            <a:chExt cx="509646" cy="387231"/>
          </a:xfrm>
          <a:solidFill>
            <a:srgbClr val="2F2637"/>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9" name="组合 18"/>
          <p:cNvGrpSpPr>
            <a:grpSpLocks noChangeAspect="1"/>
          </p:cNvGrpSpPr>
          <p:nvPr/>
        </p:nvGrpSpPr>
        <p:grpSpPr>
          <a:xfrm>
            <a:off x="7460073" y="4855826"/>
            <a:ext cx="394990" cy="505148"/>
            <a:chOff x="1605186" y="572440"/>
            <a:chExt cx="563562" cy="720725"/>
          </a:xfrm>
          <a:solidFill>
            <a:srgbClr val="2F2637"/>
          </a:solidFill>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组合 22"/>
          <p:cNvGrpSpPr/>
          <p:nvPr/>
        </p:nvGrpSpPr>
        <p:grpSpPr>
          <a:xfrm>
            <a:off x="4198620" y="4869605"/>
            <a:ext cx="572700" cy="547719"/>
            <a:chOff x="1004888" y="993775"/>
            <a:chExt cx="2438400" cy="2332038"/>
          </a:xfrm>
          <a:solidFill>
            <a:srgbClr val="D0EAEB"/>
          </a:solidFill>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5" name="任意多边形 2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26" name="组合 25"/>
          <p:cNvGrpSpPr>
            <a:grpSpLocks noChangeAspect="1"/>
          </p:cNvGrpSpPr>
          <p:nvPr/>
        </p:nvGrpSpPr>
        <p:grpSpPr>
          <a:xfrm>
            <a:off x="6477916" y="3723729"/>
            <a:ext cx="525364" cy="519943"/>
            <a:chOff x="6967126" y="4092464"/>
            <a:chExt cx="453105" cy="448433"/>
          </a:xfrm>
          <a:solidFill>
            <a:srgbClr val="D0EAEB"/>
          </a:solidFill>
        </p:grpSpPr>
        <p:sp>
          <p:nvSpPr>
            <p:cNvPr id="2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文本框 28"/>
          <p:cNvSpPr txBox="1"/>
          <p:nvPr/>
        </p:nvSpPr>
        <p:spPr>
          <a:xfrm>
            <a:off x="-125095" y="3482340"/>
            <a:ext cx="3658870" cy="3415030"/>
          </a:xfrm>
          <a:prstGeom prst="rect">
            <a:avLst/>
          </a:prstGeom>
          <a:noFill/>
          <a:effectLst/>
        </p:spPr>
        <p:txBody>
          <a:bodyPr wrap="square" rtlCol="0">
            <a:spAutoFit/>
          </a:bodyPr>
          <a:lstStyle/>
          <a:p>
            <a:pPr algn="l"/>
            <a:r>
              <a:rPr lang="en-US" altLang="zh-CN"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自尊心很强的英国抱住牛顿的概念和记号不放，拒绝使用更为合理的莱布尼茨的微积分符号和技巧，致使后来的两百多年间英国在数学发展上大大落后于欧洲大陆。一场旷日持久的争论变成了科学史上的前车之鉴。</a:t>
            </a:r>
            <a:endParaRPr lang="zh-CN" altLang="en-US" sz="2400" b="1" dirty="0" smtClean="0">
              <a:solidFill>
                <a:srgbClr val="404040"/>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0" name="文本框 29"/>
          <p:cNvSpPr txBox="1"/>
          <p:nvPr/>
        </p:nvSpPr>
        <p:spPr>
          <a:xfrm>
            <a:off x="-125095" y="862965"/>
            <a:ext cx="5751195" cy="2306955"/>
          </a:xfrm>
          <a:prstGeom prst="rect">
            <a:avLst/>
          </a:prstGeom>
          <a:noFill/>
          <a:effectLst/>
        </p:spPr>
        <p:txBody>
          <a:bodyPr wrap="square" rtlCol="0">
            <a:spAutoFit/>
          </a:bodyPr>
          <a:lstStyle/>
          <a:p>
            <a:pPr algn="l" eaLnBrk="0" hangingPunct="0"/>
            <a:r>
              <a:rPr lang="en-US" altLang="zh-CN"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各自独立的完成了创建微积分的盛业，光荣应由他们两人共享。然而在历史上曾出现过一场围绕发明微积分优先权的激烈争论。牛顿的支持者，包括数学家泰勒和麦克劳林，认为莱布尼茨剽窃了牛顿的成果。</a:t>
            </a:r>
            <a:endParaRPr lang="zh-CN" altLang="en-US" sz="2400" b="1" dirty="0" smtClean="0">
              <a:solidFill>
                <a:srgbClr val="404040"/>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1" name="文本框 30"/>
          <p:cNvSpPr txBox="1"/>
          <p:nvPr/>
        </p:nvSpPr>
        <p:spPr>
          <a:xfrm>
            <a:off x="8338820" y="3328670"/>
            <a:ext cx="3841115" cy="3415030"/>
          </a:xfrm>
          <a:prstGeom prst="rect">
            <a:avLst/>
          </a:prstGeom>
          <a:noFill/>
          <a:effectLst/>
        </p:spPr>
        <p:txBody>
          <a:bodyPr wrap="square" rtlCol="0">
            <a:spAutoFit/>
          </a:bodyPr>
          <a:lstStyle/>
          <a:p>
            <a:pPr algn="just" eaLnBrk="0" hangingPunct="0"/>
            <a:r>
              <a:rPr lang="en-US" altLang="zh-CN"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莱布尼茨的科研成果大部分出自青年时代，随着这些成果的广泛传播，荣誉纷纷而来，他也变得越来越保守。到了晚年，他在科学方面已无所作为。他开始为宫廷唱赞歌，为上帝唱赞歌，沉醉于神学和公爵组的研究。</a:t>
            </a:r>
            <a:endParaRPr lang="zh-CN" altLang="en-US" sz="2400" b="1" dirty="0" smtClean="0">
              <a:solidFill>
                <a:srgbClr val="404040"/>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2" name="文本框 31"/>
          <p:cNvSpPr txBox="1"/>
          <p:nvPr/>
        </p:nvSpPr>
        <p:spPr>
          <a:xfrm>
            <a:off x="7518400" y="862965"/>
            <a:ext cx="4661535" cy="2306955"/>
          </a:xfrm>
          <a:prstGeom prst="rect">
            <a:avLst/>
          </a:prstGeom>
          <a:noFill/>
          <a:effectLst/>
        </p:spPr>
        <p:txBody>
          <a:bodyPr wrap="square" rtlCol="0">
            <a:spAutoFit/>
          </a:bodyPr>
          <a:lstStyle/>
          <a:p>
            <a:pPr algn="just" eaLnBrk="0" hangingPunct="0"/>
            <a:r>
              <a:rPr lang="en-US" altLang="zh-CN"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400" b="1" dirty="0">
                <a:solidFill>
                  <a:srgbClr val="404040"/>
                </a:solidFill>
                <a:latin typeface="方正姚体" panose="02010601030101010101" pitchFamily="2" charset="-122"/>
                <a:ea typeface="方正姚体" panose="02010601030101010101" pitchFamily="2" charset="-122"/>
                <a:sym typeface="宋体" panose="02010600030101010101" pitchFamily="2" charset="-122"/>
              </a:rPr>
              <a:t>争论把欧洲科学家分成誓不两立的两派：英国和欧洲大陆。争论双方停止学术交流，不仅影响了数学的正常发展，也波及自然科学领域，以致发展到英德两国之间的政治摩擦。</a:t>
            </a:r>
            <a:endParaRPr lang="zh-CN" altLang="en-US" sz="2400" b="1" dirty="0" smtClean="0">
              <a:solidFill>
                <a:srgbClr val="404040"/>
              </a:solidFill>
              <a:latin typeface="方正姚体" panose="02010601030101010101" pitchFamily="2" charset="-122"/>
              <a:ea typeface="方正姚体" panose="02010601030101010101" pitchFamily="2" charset="-122"/>
              <a:sym typeface="宋体" panose="02010600030101010101" pitchFamily="2" charset="-122"/>
            </a:endParaRPr>
          </a:p>
        </p:txBody>
      </p:sp>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0"/>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2"/>
                                        </p:tgtEl>
                                        <p:attrNameLst>
                                          <p:attrName>ppt_y</p:attrName>
                                        </p:attrNameLst>
                                      </p:cBhvr>
                                      <p:tavLst>
                                        <p:tav tm="0">
                                          <p:val>
                                            <p:strVal val="#ppt_y"/>
                                          </p:val>
                                        </p:tav>
                                        <p:tav tm="100000">
                                          <p:val>
                                            <p:strVal val="#ppt_y"/>
                                          </p:val>
                                        </p:tav>
                                      </p:tavLst>
                                    </p:anim>
                                    <p:anim calcmode="lin" valueType="num">
                                      <p:cBhvr>
                                        <p:cTn id="4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heel(1)">
                                      <p:cBhvr>
                                        <p:cTn id="55" dur="2000"/>
                                        <p:tgtEl>
                                          <p:spTgt spid="29"/>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heel(1)">
                                      <p:cBhvr>
                                        <p:cTn id="5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ldLvl="0" animBg="1"/>
      <p:bldP spid="14" grpId="0" animBg="1"/>
      <p:bldP spid="15" grpId="0" animBg="1"/>
      <p:bldP spid="29" grpId="0" animBg="1"/>
      <p:bldP spid="30" grpId="0" animBg="1"/>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en-US" altLang="zh-CN" dirty="0" smtClean="0"/>
              <a:t>THANK YOU</a:t>
            </a:r>
            <a:endParaRPr lang="zh-CN" alt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a:spLocks noChangeAspect="1"/>
          </p:cNvSpPr>
          <p:nvPr/>
        </p:nvSpPr>
        <p:spPr>
          <a:xfrm rot="16200000">
            <a:off x="1874846" y="4007773"/>
            <a:ext cx="200610" cy="200610"/>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a:spLocks noChangeAspect="1"/>
          </p:cNvSpPr>
          <p:nvPr/>
        </p:nvSpPr>
        <p:spPr>
          <a:xfrm rot="16200000">
            <a:off x="4851164" y="4007454"/>
            <a:ext cx="200610" cy="200610"/>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a:spLocks noChangeAspect="1"/>
          </p:cNvSpPr>
          <p:nvPr/>
        </p:nvSpPr>
        <p:spPr>
          <a:xfrm rot="16200000">
            <a:off x="7433348" y="4007233"/>
            <a:ext cx="200610" cy="200610"/>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780415" y="1338580"/>
            <a:ext cx="9838055" cy="3140075"/>
            <a:chOff x="2766" y="3673"/>
            <a:chExt cx="13739" cy="4385"/>
          </a:xfrm>
        </p:grpSpPr>
        <p:sp>
          <p:nvSpPr>
            <p:cNvPr id="8" name="右箭头 7"/>
            <p:cNvSpPr/>
            <p:nvPr/>
          </p:nvSpPr>
          <p:spPr>
            <a:xfrm>
              <a:off x="2766" y="3673"/>
              <a:ext cx="13739" cy="4385"/>
            </a:xfrm>
            <a:prstGeom prst="rightArrow">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2766" y="4908"/>
              <a:ext cx="3766" cy="1972"/>
            </a:xfrm>
            <a:prstGeom prst="hexagon">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6554" y="4908"/>
              <a:ext cx="3766" cy="1972"/>
            </a:xfrm>
            <a:prstGeom prst="hexagon">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10319" y="4908"/>
              <a:ext cx="3766" cy="1972"/>
            </a:xfrm>
            <a:prstGeom prst="hexagon">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304925" y="2486025"/>
            <a:ext cx="1816735" cy="706755"/>
          </a:xfrm>
          <a:prstGeom prst="rect">
            <a:avLst/>
          </a:prstGeom>
          <a:noFill/>
        </p:spPr>
        <p:txBody>
          <a:bodyPr wrap="square" rtlCol="0">
            <a:spAutoFit/>
          </a:bodyPr>
          <a:lstStyle/>
          <a:p>
            <a:r>
              <a:rPr lang="en-US" sz="4000" dirty="0">
                <a:solidFill>
                  <a:srgbClr val="D0EAEB"/>
                </a:solidFill>
                <a:latin typeface="Impact" panose="020B0806030902050204" pitchFamily="34" charset="0"/>
                <a:ea typeface="方正姚体" panose="02010601030101010101" pitchFamily="2" charset="-122"/>
              </a:rPr>
              <a:t>1646</a:t>
            </a:r>
            <a:r>
              <a:rPr lang="zh-CN" altLang="en-US" sz="4000" dirty="0">
                <a:solidFill>
                  <a:srgbClr val="D0EAEB"/>
                </a:solidFill>
                <a:latin typeface="Impact" panose="020B0806030902050204" pitchFamily="34" charset="0"/>
                <a:ea typeface="方正姚体" panose="02010601030101010101" pitchFamily="2" charset="-122"/>
              </a:rPr>
              <a:t>年</a:t>
            </a:r>
          </a:p>
        </p:txBody>
      </p:sp>
      <p:sp>
        <p:nvSpPr>
          <p:cNvPr id="20" name="文本框 19"/>
          <p:cNvSpPr txBox="1"/>
          <p:nvPr/>
        </p:nvSpPr>
        <p:spPr>
          <a:xfrm>
            <a:off x="6584315" y="2466975"/>
            <a:ext cx="2200275" cy="706755"/>
          </a:xfrm>
          <a:prstGeom prst="rect">
            <a:avLst/>
          </a:prstGeom>
          <a:noFill/>
        </p:spPr>
        <p:txBody>
          <a:bodyPr wrap="square" rtlCol="0">
            <a:spAutoFit/>
          </a:bodyPr>
          <a:lstStyle/>
          <a:p>
            <a:r>
              <a:rPr lang="en-US" altLang="zh-CN" sz="4000" dirty="0">
                <a:solidFill>
                  <a:srgbClr val="D0EAEB"/>
                </a:solidFill>
                <a:latin typeface="Impact" panose="020B0806030902050204" pitchFamily="34" charset="0"/>
                <a:ea typeface="方正姚体" panose="02010601030101010101" pitchFamily="2" charset="-122"/>
              </a:rPr>
              <a:t>1661</a:t>
            </a:r>
            <a:r>
              <a:rPr lang="zh-CN" altLang="en-US" sz="4000" dirty="0">
                <a:solidFill>
                  <a:srgbClr val="D0EAEB"/>
                </a:solidFill>
                <a:latin typeface="Impact" panose="020B0806030902050204" pitchFamily="34" charset="0"/>
                <a:ea typeface="方正姚体" panose="02010601030101010101" pitchFamily="2" charset="-122"/>
              </a:rPr>
              <a:t>年夏</a:t>
            </a:r>
          </a:p>
        </p:txBody>
      </p:sp>
      <p:sp>
        <p:nvSpPr>
          <p:cNvPr id="21" name="文本框 20"/>
          <p:cNvSpPr txBox="1"/>
          <p:nvPr/>
        </p:nvSpPr>
        <p:spPr>
          <a:xfrm>
            <a:off x="4084320" y="2466975"/>
            <a:ext cx="1738630" cy="706755"/>
          </a:xfrm>
          <a:prstGeom prst="rect">
            <a:avLst/>
          </a:prstGeom>
          <a:noFill/>
        </p:spPr>
        <p:txBody>
          <a:bodyPr wrap="square" rtlCol="0">
            <a:spAutoFit/>
          </a:bodyPr>
          <a:lstStyle/>
          <a:p>
            <a:r>
              <a:rPr lang="en-US" altLang="zh-CN" sz="4000" dirty="0">
                <a:solidFill>
                  <a:srgbClr val="D0EAEB"/>
                </a:solidFill>
                <a:latin typeface="Impact" panose="020B0806030902050204" pitchFamily="34" charset="0"/>
                <a:ea typeface="方正姚体" panose="02010601030101010101" pitchFamily="2" charset="-122"/>
              </a:rPr>
              <a:t>1661</a:t>
            </a:r>
            <a:r>
              <a:rPr lang="zh-CN" altLang="en-US" sz="4000" dirty="0">
                <a:solidFill>
                  <a:srgbClr val="D0EAEB"/>
                </a:solidFill>
                <a:latin typeface="Impact" panose="020B0806030902050204" pitchFamily="34" charset="0"/>
                <a:ea typeface="方正姚体" panose="02010601030101010101" pitchFamily="2" charset="-122"/>
              </a:rPr>
              <a:t>年</a:t>
            </a:r>
          </a:p>
        </p:txBody>
      </p:sp>
      <p:sp>
        <p:nvSpPr>
          <p:cNvPr id="25" name="文本框 24"/>
          <p:cNvSpPr txBox="1"/>
          <p:nvPr/>
        </p:nvSpPr>
        <p:spPr>
          <a:xfrm>
            <a:off x="277495" y="4347210"/>
            <a:ext cx="3192145" cy="2553335"/>
          </a:xfrm>
          <a:prstGeom prst="rect">
            <a:avLst/>
          </a:prstGeom>
          <a:noFill/>
          <a:effectLst/>
        </p:spPr>
        <p:txBody>
          <a:bodyPr wrap="square" rtlCol="0">
            <a:spAutoFit/>
          </a:bodyPr>
          <a:lstStyle/>
          <a:p>
            <a:pPr algn="l"/>
            <a:r>
              <a:rPr lang="en-US" altLang="zh-CN"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莱布尼茨出生于德国莱比锡的一个书香门第，其父亲是莱比锡大学的哲学教授在莱布尼茨</a:t>
            </a:r>
            <a:r>
              <a:rPr lang="en-US" altLang="zh-CN"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6</a:t>
            </a:r>
            <a:r>
              <a:rPr lang="zh-CN" altLang="en-US"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岁时就去世。莱布尼茨自幼聪慧好学，童年时代便自学他父亲遗留的藏书，并自学中、小学课程。</a:t>
            </a:r>
            <a:endParaRPr lang="zh-CN" altLang="en-US" sz="2000" b="1" dirty="0" smtClean="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endParaRPr>
          </a:p>
        </p:txBody>
      </p:sp>
      <p:sp>
        <p:nvSpPr>
          <p:cNvPr id="26" name="文本框 25"/>
          <p:cNvSpPr txBox="1"/>
          <p:nvPr/>
        </p:nvSpPr>
        <p:spPr>
          <a:xfrm>
            <a:off x="3671570" y="4347210"/>
            <a:ext cx="2494915" cy="1322070"/>
          </a:xfrm>
          <a:prstGeom prst="rect">
            <a:avLst/>
          </a:prstGeom>
          <a:noFill/>
          <a:effectLst/>
        </p:spPr>
        <p:txBody>
          <a:bodyPr wrap="square" rtlCol="0">
            <a:spAutoFit/>
          </a:bodyPr>
          <a:lstStyle/>
          <a:p>
            <a:pPr algn="l"/>
            <a:r>
              <a:rPr lang="en-US" altLang="zh-CN" sz="2000" b="1" dirty="0">
                <a:ln>
                  <a:noFill/>
                </a:ln>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    15</a:t>
            </a:r>
            <a:r>
              <a:rPr lang="zh-CN" altLang="en-US" sz="2000" b="1" dirty="0">
                <a:ln>
                  <a:noFill/>
                </a:ln>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岁的莱布尼茨进入莱比锡大学学习法律，</a:t>
            </a:r>
            <a:r>
              <a:rPr lang="en-US" altLang="zh-CN" sz="2000" b="1" dirty="0">
                <a:ln>
                  <a:noFill/>
                </a:ln>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17</a:t>
            </a:r>
            <a:r>
              <a:rPr lang="zh-CN" altLang="en-US" sz="2000" b="1" dirty="0">
                <a:ln>
                  <a:noFill/>
                </a:ln>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岁获得学士学位。</a:t>
            </a:r>
            <a:endParaRPr lang="en-US" altLang="zh-CN" sz="2000" b="1" dirty="0" smtClean="0">
              <a:ln>
                <a:noFill/>
              </a:ln>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endParaRPr>
          </a:p>
        </p:txBody>
      </p:sp>
      <p:sp>
        <p:nvSpPr>
          <p:cNvPr id="27" name="文本框 26"/>
          <p:cNvSpPr txBox="1"/>
          <p:nvPr/>
        </p:nvSpPr>
        <p:spPr>
          <a:xfrm>
            <a:off x="6487795" y="4347210"/>
            <a:ext cx="2393950" cy="1938020"/>
          </a:xfrm>
          <a:prstGeom prst="rect">
            <a:avLst/>
          </a:prstGeom>
          <a:noFill/>
          <a:effectLst/>
        </p:spPr>
        <p:txBody>
          <a:bodyPr wrap="square" rtlCol="0">
            <a:spAutoFit/>
          </a:bodyPr>
          <a:lstStyle/>
          <a:p>
            <a:pPr algn="l"/>
            <a:r>
              <a:rPr lang="en-US" altLang="zh-CN"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莱布尼茨前往热奈大学，跟随魏格尔系统的学习了欧氏几何，使他确信毕达哥拉斯</a:t>
            </a:r>
            <a:r>
              <a:rPr lang="en-US" altLang="zh-CN"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a:t>
            </a:r>
            <a:r>
              <a:rPr lang="zh-CN" altLang="en-US" sz="2000" b="1" dirty="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rPr>
              <a:t>柏拉图的的宇宙观。</a:t>
            </a:r>
            <a:endParaRPr lang="zh-CN" altLang="en-US" sz="2000" b="1" dirty="0" smtClean="0">
              <a:solidFill>
                <a:schemeClr val="tx1">
                  <a:lumMod val="50000"/>
                  <a:lumOff val="50000"/>
                </a:schemeClr>
              </a:solidFill>
              <a:effectLst/>
              <a:latin typeface="宋体" panose="02010600030101010101" pitchFamily="2" charset="-122"/>
              <a:ea typeface="宋体" panose="02010600030101010101" pitchFamily="2" charset="-122"/>
              <a:sym typeface="宋体" panose="02010600030101010101" pitchFamily="2" charset="-122"/>
            </a:endParaRPr>
          </a:p>
        </p:txBody>
      </p:sp>
      <p:sp>
        <p:nvSpPr>
          <p:cNvPr id="54" name="文本框 31"/>
          <p:cNvSpPr txBox="1">
            <a:spLocks noChangeArrowheads="1"/>
          </p:cNvSpPr>
          <p:nvPr>
            <p:custDataLst>
              <p:tags r:id="rId2"/>
            </p:custDataLst>
          </p:nvPr>
        </p:nvSpPr>
        <p:spPr bwMode="auto">
          <a:xfrm flipH="1">
            <a:off x="27940" y="965200"/>
            <a:ext cx="6849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Wingdings" panose="05000000000000000000" pitchFamily="2" charset="2"/>
              <a:buChar char="Ø"/>
            </a:pPr>
            <a:r>
              <a:rPr lang="zh-CN" altLang="en-US"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a:t>
            </a:r>
            <a:r>
              <a:rPr lang="zh-CN" altLang="en-US" sz="3200" b="1" dirty="0">
                <a:solidFill>
                  <a:schemeClr val="tx1">
                    <a:lumMod val="50000"/>
                    <a:lumOff val="50000"/>
                  </a:schemeClr>
                </a:solidFill>
                <a:effectLst/>
                <a:latin typeface="微软雅黑" panose="020B0503020204020204" charset="-122"/>
                <a:ea typeface="微软雅黑" panose="020B0503020204020204" charset="-122"/>
                <a:sym typeface="宋体" panose="02010600030101010101" pitchFamily="2" charset="-122"/>
              </a:rPr>
              <a:t>博学多才的符号大师</a:t>
            </a:r>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heckerboard(across)">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
                                        </p:tgtEl>
                                        <p:attrNameLst>
                                          <p:attrName>ppt_y</p:attrName>
                                        </p:attrNameLst>
                                      </p:cBhvr>
                                      <p:tavLst>
                                        <p:tav tm="0">
                                          <p:val>
                                            <p:strVal val="#ppt_y"/>
                                          </p:val>
                                        </p:tav>
                                        <p:tav tm="100000">
                                          <p:val>
                                            <p:strVal val="#ppt_y"/>
                                          </p:val>
                                        </p:tav>
                                      </p:tavLst>
                                    </p:anim>
                                    <p:anim calcmode="lin" valueType="num">
                                      <p:cBhvr>
                                        <p:cTn id="5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checkerboard(across)">
                                      <p:cBhvr>
                                        <p:cTn id="59" dur="500"/>
                                        <p:tgtEl>
                                          <p:spTgt spid="27"/>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0" grpId="0"/>
      <p:bldP spid="21" grpId="0"/>
      <p:bldP spid="25" grpId="0" animBg="1"/>
      <p:bldP spid="26" grpId="0" bldLvl="0" animBg="1"/>
      <p:bldP spid="2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7559" y="3072408"/>
            <a:ext cx="3657725" cy="3585675"/>
            <a:chOff x="6808787" y="1502880"/>
            <a:chExt cx="5462726" cy="5355120"/>
          </a:xfrm>
          <a:solidFill>
            <a:srgbClr val="2F2637"/>
          </a:solidFill>
        </p:grpSpPr>
        <p:sp>
          <p:nvSpPr>
            <p:cNvPr id="13" name="Oval 34"/>
            <p:cNvSpPr/>
            <p:nvPr/>
          </p:nvSpPr>
          <p:spPr>
            <a:xfrm>
              <a:off x="6808787" y="1502880"/>
              <a:ext cx="3936852" cy="39368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27"/>
            <p:cNvSpPr>
              <a:spLocks noEditPoints="1"/>
            </p:cNvSpPr>
            <p:nvPr/>
          </p:nvSpPr>
          <p:spPr bwMode="auto">
            <a:xfrm>
              <a:off x="9601200" y="3677413"/>
              <a:ext cx="2670313" cy="318058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grp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grpSp>
      <p:sp>
        <p:nvSpPr>
          <p:cNvPr id="15" name="椭圆 14"/>
          <p:cNvSpPr>
            <a:spLocks noChangeAspect="1"/>
          </p:cNvSpPr>
          <p:nvPr/>
        </p:nvSpPr>
        <p:spPr>
          <a:xfrm>
            <a:off x="1647680" y="2132011"/>
            <a:ext cx="5119022" cy="5119022"/>
          </a:xfrm>
          <a:prstGeom prst="ellipse">
            <a:avLst/>
          </a:prstGeom>
          <a:noFill/>
          <a:ln w="25400">
            <a:gradFill>
              <a:gsLst>
                <a:gs pos="78000">
                  <a:srgbClr val="FFFFFF">
                    <a:alpha val="0"/>
                  </a:srgbClr>
                </a:gs>
                <a:gs pos="80000">
                  <a:srgbClr val="2F263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29360" y="3661410"/>
            <a:ext cx="2172970" cy="1457960"/>
          </a:xfrm>
          <a:prstGeom prst="rect">
            <a:avLst/>
          </a:prstGeom>
          <a:noFill/>
          <a:effectLst/>
        </p:spPr>
        <p:txBody>
          <a:bodyPr wrap="square" rtlCol="0">
            <a:prstTxWarp prst="textCurveUp">
              <a:avLst>
                <a:gd name="adj" fmla="val 0"/>
              </a:avLst>
            </a:prstTxWarp>
            <a:spAutoFit/>
          </a:bodyPr>
          <a:lstStyle/>
          <a:p>
            <a:pPr algn="l"/>
            <a:r>
              <a:rPr lang="zh-CN" altLang="en-US" sz="2400" b="1" dirty="0">
                <a:solidFill>
                  <a:schemeClr val="bg1"/>
                </a:solidFill>
                <a:latin typeface="方正姚体" panose="02010601030101010101" pitchFamily="2" charset="-122"/>
                <a:ea typeface="方正姚体" panose="02010601030101010101" pitchFamily="2" charset="-122"/>
                <a:sym typeface="宋体" panose="02010600030101010101" pitchFamily="2" charset="-122"/>
              </a:rPr>
              <a:t>宇宙是一个由数学和逻辑原则所统帅的和谐的整体。</a:t>
            </a:r>
            <a:endParaRPr lang="en-US" altLang="zh-CN" sz="2400" b="1" dirty="0" smtClean="0">
              <a:solidFill>
                <a:schemeClr val="bg1"/>
              </a:solidFill>
              <a:latin typeface="方正姚体" panose="02010601030101010101" pitchFamily="2" charset="-122"/>
              <a:ea typeface="方正姚体" panose="02010601030101010101" pitchFamily="2" charset="-122"/>
            </a:endParaRPr>
          </a:p>
        </p:txBody>
      </p:sp>
      <p:grpSp>
        <p:nvGrpSpPr>
          <p:cNvPr id="11" name="组合 10"/>
          <p:cNvGrpSpPr/>
          <p:nvPr/>
        </p:nvGrpSpPr>
        <p:grpSpPr>
          <a:xfrm>
            <a:off x="5797550" y="2455545"/>
            <a:ext cx="4822190" cy="1638300"/>
            <a:chOff x="9130" y="3867"/>
            <a:chExt cx="7594" cy="2580"/>
          </a:xfrm>
        </p:grpSpPr>
        <p:sp>
          <p:nvSpPr>
            <p:cNvPr id="16" name="圆角矩形 15"/>
            <p:cNvSpPr/>
            <p:nvPr/>
          </p:nvSpPr>
          <p:spPr>
            <a:xfrm>
              <a:off x="9130" y="3869"/>
              <a:ext cx="7594" cy="1685"/>
            </a:xfrm>
            <a:prstGeom prst="roundRect">
              <a:avLst>
                <a:gd name="adj" fmla="val 50000"/>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143" y="3867"/>
              <a:ext cx="7554" cy="2580"/>
              <a:chOff x="9521" y="4996"/>
              <a:chExt cx="6357" cy="2171"/>
            </a:xfrm>
          </p:grpSpPr>
          <p:sp>
            <p:nvSpPr>
              <p:cNvPr id="17" name="椭圆 16"/>
              <p:cNvSpPr>
                <a:spLocks noChangeAspect="1"/>
              </p:cNvSpPr>
              <p:nvPr/>
            </p:nvSpPr>
            <p:spPr>
              <a:xfrm>
                <a:off x="9521" y="4996"/>
                <a:ext cx="1436" cy="1436"/>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913" y="5211"/>
                <a:ext cx="4965" cy="1956"/>
              </a:xfrm>
              <a:prstGeom prst="rect">
                <a:avLst/>
              </a:prstGeom>
              <a:noFill/>
              <a:effectLst/>
            </p:spPr>
            <p:txBody>
              <a:bodyPr wrap="square" rtlCol="0">
                <a:spAutoFit/>
              </a:bodyPr>
              <a:lstStyle/>
              <a:p>
                <a:pPr algn="l"/>
                <a:r>
                  <a:rPr lang="en-US" altLang="zh-CN"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18</a:t>
                </a:r>
                <a:r>
                  <a:rPr lang="zh-CN" altLang="en-US"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岁的莱布尼茨获得哲学硕士学位。</a:t>
                </a:r>
              </a:p>
              <a:p>
                <a:pPr algn="l"/>
                <a:r>
                  <a:rPr lang="en-US" altLang="zh-CN"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20</a:t>
                </a:r>
                <a:r>
                  <a:rPr lang="zh-CN" altLang="en-US"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岁的阿尔特道服获得博士学位。</a:t>
                </a:r>
                <a:endParaRPr lang="zh-CN" altLang="en-US" b="1" dirty="0" smtClean="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endParaRPr>
              </a:p>
              <a:p>
                <a:pPr algn="l"/>
                <a:endParaRPr lang="zh-CN" altLang="en-US" b="1" dirty="0" smtClean="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endParaRPr>
              </a:p>
              <a:p>
                <a:endParaRPr lang="zh-CN" altLang="en-US" b="1" dirty="0" smtClean="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endParaRPr>
              </a:p>
            </p:txBody>
          </p:sp>
          <p:sp>
            <p:nvSpPr>
              <p:cNvPr id="2" name="文本框 1"/>
              <p:cNvSpPr txBox="1"/>
              <p:nvPr/>
            </p:nvSpPr>
            <p:spPr>
              <a:xfrm>
                <a:off x="9536" y="5417"/>
                <a:ext cx="1699" cy="528"/>
              </a:xfrm>
              <a:prstGeom prst="rect">
                <a:avLst/>
              </a:prstGeom>
              <a:noFill/>
            </p:spPr>
            <p:txBody>
              <a:bodyPr wrap="square" rtlCol="0">
                <a:spAutoFit/>
              </a:bodyPr>
              <a:lstStyle/>
              <a:p>
                <a:r>
                  <a:rPr lang="en-US" altLang="zh-CN" sz="2000">
                    <a:solidFill>
                      <a:srgbClr val="D0EAEB"/>
                    </a:solidFill>
                  </a:rPr>
                  <a:t>1664</a:t>
                </a:r>
                <a:r>
                  <a:rPr lang="zh-CN" altLang="en-US" sz="2000">
                    <a:solidFill>
                      <a:srgbClr val="D0EAEB"/>
                    </a:solidFill>
                  </a:rPr>
                  <a:t>年</a:t>
                </a:r>
              </a:p>
            </p:txBody>
          </p:sp>
        </p:grpSp>
      </p:grpSp>
      <p:grpSp>
        <p:nvGrpSpPr>
          <p:cNvPr id="7" name="组合 6"/>
          <p:cNvGrpSpPr/>
          <p:nvPr/>
        </p:nvGrpSpPr>
        <p:grpSpPr>
          <a:xfrm>
            <a:off x="5817235" y="5846445"/>
            <a:ext cx="4657725" cy="1044575"/>
            <a:chOff x="9496" y="8993"/>
            <a:chExt cx="6404" cy="1436"/>
          </a:xfrm>
        </p:grpSpPr>
        <p:sp>
          <p:nvSpPr>
            <p:cNvPr id="20" name="圆角矩形 19"/>
            <p:cNvSpPr/>
            <p:nvPr/>
          </p:nvSpPr>
          <p:spPr>
            <a:xfrm>
              <a:off x="9510" y="8994"/>
              <a:ext cx="6390" cy="1418"/>
            </a:xfrm>
            <a:prstGeom prst="roundRect">
              <a:avLst>
                <a:gd name="adj" fmla="val 50000"/>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9521" y="8993"/>
              <a:ext cx="1436" cy="1436"/>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96" y="9433"/>
              <a:ext cx="1699" cy="548"/>
            </a:xfrm>
            <a:prstGeom prst="rect">
              <a:avLst/>
            </a:prstGeom>
            <a:noFill/>
          </p:spPr>
          <p:txBody>
            <a:bodyPr wrap="square" rtlCol="0">
              <a:spAutoFit/>
            </a:bodyPr>
            <a:lstStyle/>
            <a:p>
              <a:r>
                <a:rPr lang="en-US" altLang="zh-CN" sz="2000">
                  <a:solidFill>
                    <a:srgbClr val="D0EAEB"/>
                  </a:solidFill>
                </a:rPr>
                <a:t>1673</a:t>
              </a:r>
              <a:r>
                <a:rPr lang="zh-CN" altLang="en-US" sz="2000">
                  <a:solidFill>
                    <a:srgbClr val="D0EAEB"/>
                  </a:solidFill>
                </a:rPr>
                <a:t>年</a:t>
              </a:r>
            </a:p>
          </p:txBody>
        </p:sp>
      </p:grpSp>
      <p:grpSp>
        <p:nvGrpSpPr>
          <p:cNvPr id="10" name="组合 9"/>
          <p:cNvGrpSpPr/>
          <p:nvPr/>
        </p:nvGrpSpPr>
        <p:grpSpPr>
          <a:xfrm>
            <a:off x="6293485" y="3952240"/>
            <a:ext cx="5904230" cy="2029460"/>
            <a:chOff x="9911" y="6224"/>
            <a:chExt cx="9298" cy="3196"/>
          </a:xfrm>
        </p:grpSpPr>
        <p:grpSp>
          <p:nvGrpSpPr>
            <p:cNvPr id="6" name="组合 5"/>
            <p:cNvGrpSpPr/>
            <p:nvPr/>
          </p:nvGrpSpPr>
          <p:grpSpPr>
            <a:xfrm>
              <a:off x="9911" y="6342"/>
              <a:ext cx="9299" cy="2091"/>
              <a:chOff x="9931" y="6995"/>
              <a:chExt cx="6390" cy="1436"/>
            </a:xfrm>
          </p:grpSpPr>
          <p:sp>
            <p:nvSpPr>
              <p:cNvPr id="18" name="圆角矩形 17"/>
              <p:cNvSpPr/>
              <p:nvPr/>
            </p:nvSpPr>
            <p:spPr>
              <a:xfrm>
                <a:off x="9931" y="6996"/>
                <a:ext cx="6390" cy="1418"/>
              </a:xfrm>
              <a:prstGeom prst="roundRect">
                <a:avLst>
                  <a:gd name="adj" fmla="val 50000"/>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9942" y="6995"/>
                <a:ext cx="1436" cy="1436"/>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92" y="7453"/>
                <a:ext cx="1699" cy="498"/>
              </a:xfrm>
              <a:prstGeom prst="rect">
                <a:avLst/>
              </a:prstGeom>
              <a:noFill/>
            </p:spPr>
            <p:txBody>
              <a:bodyPr wrap="square" rtlCol="0">
                <a:spAutoFit/>
              </a:bodyPr>
              <a:lstStyle/>
              <a:p>
                <a:r>
                  <a:rPr lang="en-US" altLang="zh-CN" sz="2400">
                    <a:solidFill>
                      <a:srgbClr val="D0EAEB"/>
                    </a:solidFill>
                  </a:rPr>
                  <a:t>1672</a:t>
                </a:r>
                <a:r>
                  <a:rPr lang="zh-CN" altLang="en-US" sz="2400">
                    <a:solidFill>
                      <a:srgbClr val="D0EAEB"/>
                    </a:solidFill>
                  </a:rPr>
                  <a:t>年</a:t>
                </a:r>
              </a:p>
            </p:txBody>
          </p:sp>
        </p:grpSp>
        <p:sp>
          <p:nvSpPr>
            <p:cNvPr id="36" name="文本框 35"/>
            <p:cNvSpPr txBox="1"/>
            <p:nvPr/>
          </p:nvSpPr>
          <p:spPr>
            <a:xfrm>
              <a:off x="11856" y="6224"/>
              <a:ext cx="6874" cy="3197"/>
            </a:xfrm>
            <a:prstGeom prst="rect">
              <a:avLst/>
            </a:prstGeom>
            <a:noFill/>
            <a:effectLst/>
          </p:spPr>
          <p:txBody>
            <a:bodyPr wrap="square" rtlCol="0">
              <a:spAutoFit/>
            </a:bodyPr>
            <a:lstStyle/>
            <a:p>
              <a:pPr algn="l"/>
              <a:r>
                <a:rPr lang="zh-CN" altLang="en-US" b="1" dirty="0">
                  <a:solidFill>
                    <a:srgbClr val="2F2637"/>
                  </a:solidFill>
                  <a:latin typeface="方正姚体" panose="02010601030101010101" pitchFamily="2" charset="-122"/>
                  <a:ea typeface="方正姚体" panose="02010601030101010101" pitchFamily="2" charset="-122"/>
                  <a:sym typeface="宋体" panose="02010600030101010101" pitchFamily="2" charset="-122"/>
                </a:rPr>
                <a:t>以外交官身份出访巴黎，在那里结识了惠更斯以及许多其他杰出的学者，从而更激发了他对数学的兴趣。在惠更斯的指导下，莱布尼茨系统的研究了当时一批著名数学家的著作。</a:t>
              </a:r>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a:p>
              <a:pPr algn="l"/>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a:p>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p:txBody>
        </p:sp>
      </p:grpSp>
      <p:sp>
        <p:nvSpPr>
          <p:cNvPr id="37" name="文本框 36"/>
          <p:cNvSpPr txBox="1"/>
          <p:nvPr/>
        </p:nvSpPr>
        <p:spPr>
          <a:xfrm>
            <a:off x="6920230" y="5982335"/>
            <a:ext cx="3618865" cy="1476375"/>
          </a:xfrm>
          <a:prstGeom prst="rect">
            <a:avLst/>
          </a:prstGeom>
          <a:noFill/>
          <a:effectLst/>
        </p:spPr>
        <p:txBody>
          <a:bodyPr wrap="square" rtlCol="0">
            <a:spAutoFit/>
          </a:bodyPr>
          <a:lstStyle/>
          <a:p>
            <a:pPr algn="l"/>
            <a:r>
              <a:rPr lang="zh-CN" altLang="en-US" b="1" dirty="0">
                <a:solidFill>
                  <a:srgbClr val="2F2637"/>
                </a:solidFill>
                <a:latin typeface="方正姚体" panose="02010601030101010101" pitchFamily="2" charset="-122"/>
                <a:ea typeface="方正姚体" panose="02010601030101010101" pitchFamily="2" charset="-122"/>
                <a:sym typeface="宋体" panose="02010600030101010101" pitchFamily="2" charset="-122"/>
              </a:rPr>
              <a:t>莱布尼茨在出访伦敦期间，又与英国学术界知名学者建立了联系。</a:t>
            </a:r>
          </a:p>
          <a:p>
            <a:pPr algn="l"/>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a:p>
            <a:pPr algn="l"/>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a:p>
            <a:endParaRPr lang="zh-CN" altLang="en-US" b="1" dirty="0" smtClean="0">
              <a:solidFill>
                <a:srgbClr val="2F2637"/>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54" name="文本框 31"/>
          <p:cNvSpPr txBox="1">
            <a:spLocks noChangeArrowheads="1"/>
          </p:cNvSpPr>
          <p:nvPr>
            <p:custDataLst>
              <p:tags r:id="rId2"/>
            </p:custDataLst>
          </p:nvPr>
        </p:nvSpPr>
        <p:spPr bwMode="auto">
          <a:xfrm flipH="1">
            <a:off x="2788920" y="909320"/>
            <a:ext cx="6849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indent="0" eaLnBrk="1" hangingPunct="1">
              <a:lnSpc>
                <a:spcPct val="100000"/>
              </a:lnSpc>
              <a:spcBef>
                <a:spcPct val="0"/>
              </a:spcBef>
              <a:buFont typeface="Wingdings" panose="05000000000000000000" pitchFamily="2" charset="2"/>
              <a:buNone/>
            </a:pP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a:t>
            </a: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博学多才的符号大师</a:t>
            </a: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8"/>
                                        </p:tgtEl>
                                        <p:attrNameLst>
                                          <p:attrName>ppt_y</p:attrName>
                                        </p:attrNameLst>
                                      </p:cBhvr>
                                      <p:tavLst>
                                        <p:tav tm="0">
                                          <p:val>
                                            <p:strVal val="#ppt_y"/>
                                          </p:val>
                                        </p:tav>
                                        <p:tav tm="100000">
                                          <p:val>
                                            <p:strVal val="#ppt_y"/>
                                          </p:val>
                                        </p:tav>
                                      </p:tavLst>
                                    </p:anim>
                                    <p:anim calcmode="lin" valueType="num">
                                      <p:cBhvr>
                                        <p:cTn id="1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childTnLst>
                                </p:cTn>
                              </p:par>
                              <p:par>
                                <p:cTn id="48" presetID="39" presetClass="entr" presetSubtype="0" accel="10000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99837" y="911306"/>
            <a:ext cx="6343650" cy="583565"/>
          </a:xfrm>
          <a:prstGeom prst="rect">
            <a:avLst/>
          </a:prstGeom>
          <a:noFill/>
        </p:spPr>
        <p:txBody>
          <a:bodyPr wrap="none" rtlCol="0">
            <a:spAutoFit/>
          </a:bodyPr>
          <a:lstStyle/>
          <a:p>
            <a:pPr marL="0" indent="0" algn="l" eaLnBrk="1" hangingPunct="1">
              <a:lnSpc>
                <a:spcPct val="100000"/>
              </a:lnSpc>
              <a:spcBef>
                <a:spcPct val="0"/>
              </a:spcBef>
              <a:buFont typeface="Wingdings" panose="05000000000000000000" pitchFamily="2" charset="2"/>
              <a:buNone/>
            </a:pP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a:t>
            </a: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博学多才的符号大师</a:t>
            </a:r>
          </a:p>
        </p:txBody>
      </p:sp>
      <p:grpSp>
        <p:nvGrpSpPr>
          <p:cNvPr id="3" name="组合 2"/>
          <p:cNvGrpSpPr/>
          <p:nvPr/>
        </p:nvGrpSpPr>
        <p:grpSpPr>
          <a:xfrm>
            <a:off x="6084570" y="3605530"/>
            <a:ext cx="1865630" cy="1861820"/>
            <a:chOff x="9582" y="5678"/>
            <a:chExt cx="2938" cy="2932"/>
          </a:xfrm>
        </p:grpSpPr>
        <p:sp>
          <p:nvSpPr>
            <p:cNvPr id="8" name="Freeform 5"/>
            <p:cNvSpPr/>
            <p:nvPr/>
          </p:nvSpPr>
          <p:spPr bwMode="auto">
            <a:xfrm>
              <a:off x="9582" y="5678"/>
              <a:ext cx="2938" cy="2932"/>
            </a:xfrm>
            <a:custGeom>
              <a:avLst/>
              <a:gdLst>
                <a:gd name="T0" fmla="*/ 986 w 1120"/>
                <a:gd name="T1" fmla="*/ 371 h 1118"/>
                <a:gd name="T2" fmla="*/ 1120 w 1120"/>
                <a:gd name="T3" fmla="*/ 559 h 1118"/>
                <a:gd name="T4" fmla="*/ 1119 w 1120"/>
                <a:gd name="T5" fmla="*/ 559 h 1118"/>
                <a:gd name="T6" fmla="*/ 931 w 1120"/>
                <a:gd name="T7" fmla="*/ 693 h 1118"/>
                <a:gd name="T8" fmla="*/ 926 w 1120"/>
                <a:gd name="T9" fmla="*/ 794 h 1118"/>
                <a:gd name="T10" fmla="*/ 1002 w 1120"/>
                <a:gd name="T11" fmla="*/ 826 h 1118"/>
                <a:gd name="T12" fmla="*/ 1046 w 1120"/>
                <a:gd name="T13" fmla="*/ 990 h 1118"/>
                <a:gd name="T14" fmla="*/ 900 w 1120"/>
                <a:gd name="T15" fmla="*/ 1075 h 1118"/>
                <a:gd name="T16" fmla="*/ 797 w 1120"/>
                <a:gd name="T17" fmla="*/ 969 h 1118"/>
                <a:gd name="T18" fmla="*/ 670 w 1120"/>
                <a:gd name="T19" fmla="*/ 960 h 1118"/>
                <a:gd name="T20" fmla="*/ 560 w 1120"/>
                <a:gd name="T21" fmla="*/ 1118 h 1118"/>
                <a:gd name="T22" fmla="*/ 560 w 1120"/>
                <a:gd name="T23" fmla="*/ 1118 h 1118"/>
                <a:gd name="T24" fmla="*/ 426 w 1120"/>
                <a:gd name="T25" fmla="*/ 930 h 1118"/>
                <a:gd name="T26" fmla="*/ 325 w 1120"/>
                <a:gd name="T27" fmla="*/ 926 h 1118"/>
                <a:gd name="T28" fmla="*/ 293 w 1120"/>
                <a:gd name="T29" fmla="*/ 1002 h 1118"/>
                <a:gd name="T30" fmla="*/ 129 w 1120"/>
                <a:gd name="T31" fmla="*/ 1046 h 1118"/>
                <a:gd name="T32" fmla="*/ 44 w 1120"/>
                <a:gd name="T33" fmla="*/ 900 h 1118"/>
                <a:gd name="T34" fmla="*/ 150 w 1120"/>
                <a:gd name="T35" fmla="*/ 797 h 1118"/>
                <a:gd name="T36" fmla="*/ 159 w 1120"/>
                <a:gd name="T37" fmla="*/ 669 h 1118"/>
                <a:gd name="T38" fmla="*/ 0 w 1120"/>
                <a:gd name="T39" fmla="*/ 559 h 1118"/>
                <a:gd name="T40" fmla="*/ 0 w 1120"/>
                <a:gd name="T41" fmla="*/ 559 h 1118"/>
                <a:gd name="T42" fmla="*/ 110 w 1120"/>
                <a:gd name="T43" fmla="*/ 401 h 1118"/>
                <a:gd name="T44" fmla="*/ 238 w 1120"/>
                <a:gd name="T45" fmla="*/ 410 h 1118"/>
                <a:gd name="T46" fmla="*/ 341 w 1120"/>
                <a:gd name="T47" fmla="*/ 516 h 1118"/>
                <a:gd name="T48" fmla="*/ 487 w 1120"/>
                <a:gd name="T49" fmla="*/ 431 h 1118"/>
                <a:gd name="T50" fmla="*/ 443 w 1120"/>
                <a:gd name="T51" fmla="*/ 267 h 1118"/>
                <a:gd name="T52" fmla="*/ 367 w 1120"/>
                <a:gd name="T53" fmla="*/ 234 h 1118"/>
                <a:gd name="T54" fmla="*/ 372 w 1120"/>
                <a:gd name="T55" fmla="*/ 134 h 1118"/>
                <a:gd name="T56" fmla="*/ 560 w 1120"/>
                <a:gd name="T57" fmla="*/ 0 h 1118"/>
                <a:gd name="T58" fmla="*/ 561 w 1120"/>
                <a:gd name="T59" fmla="*/ 0 h 1118"/>
                <a:gd name="T60" fmla="*/ 719 w 1120"/>
                <a:gd name="T61" fmla="*/ 110 h 1118"/>
                <a:gd name="T62" fmla="*/ 710 w 1120"/>
                <a:gd name="T63" fmla="*/ 237 h 1118"/>
                <a:gd name="T64" fmla="*/ 604 w 1120"/>
                <a:gd name="T65" fmla="*/ 340 h 1118"/>
                <a:gd name="T66" fmla="*/ 689 w 1120"/>
                <a:gd name="T67" fmla="*/ 486 h 1118"/>
                <a:gd name="T68" fmla="*/ 853 w 1120"/>
                <a:gd name="T69" fmla="*/ 442 h 1118"/>
                <a:gd name="T70" fmla="*/ 885 w 1120"/>
                <a:gd name="T71" fmla="*/ 366 h 1118"/>
                <a:gd name="T72" fmla="*/ 986 w 1120"/>
                <a:gd name="T73" fmla="*/ 371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0" h="1118">
                  <a:moveTo>
                    <a:pt x="986" y="371"/>
                  </a:moveTo>
                  <a:cubicBezTo>
                    <a:pt x="1035" y="430"/>
                    <a:pt x="1079" y="493"/>
                    <a:pt x="1120" y="559"/>
                  </a:cubicBezTo>
                  <a:cubicBezTo>
                    <a:pt x="1119" y="559"/>
                    <a:pt x="1119" y="559"/>
                    <a:pt x="1119" y="559"/>
                  </a:cubicBezTo>
                  <a:cubicBezTo>
                    <a:pt x="1053" y="599"/>
                    <a:pt x="990" y="644"/>
                    <a:pt x="931" y="693"/>
                  </a:cubicBezTo>
                  <a:cubicBezTo>
                    <a:pt x="884" y="731"/>
                    <a:pt x="884" y="776"/>
                    <a:pt x="926" y="794"/>
                  </a:cubicBezTo>
                  <a:cubicBezTo>
                    <a:pt x="959" y="807"/>
                    <a:pt x="987" y="820"/>
                    <a:pt x="1002" y="826"/>
                  </a:cubicBezTo>
                  <a:cubicBezTo>
                    <a:pt x="1055" y="848"/>
                    <a:pt x="1075" y="921"/>
                    <a:pt x="1046" y="990"/>
                  </a:cubicBezTo>
                  <a:cubicBezTo>
                    <a:pt x="1018" y="1058"/>
                    <a:pt x="953" y="1097"/>
                    <a:pt x="900" y="1075"/>
                  </a:cubicBezTo>
                  <a:cubicBezTo>
                    <a:pt x="877" y="1066"/>
                    <a:pt x="836" y="1022"/>
                    <a:pt x="797" y="969"/>
                  </a:cubicBezTo>
                  <a:cubicBezTo>
                    <a:pt x="762" y="920"/>
                    <a:pt x="707" y="912"/>
                    <a:pt x="670" y="960"/>
                  </a:cubicBezTo>
                  <a:cubicBezTo>
                    <a:pt x="630" y="1010"/>
                    <a:pt x="593" y="1063"/>
                    <a:pt x="560" y="1118"/>
                  </a:cubicBezTo>
                  <a:cubicBezTo>
                    <a:pt x="560" y="1118"/>
                    <a:pt x="560" y="1118"/>
                    <a:pt x="560" y="1118"/>
                  </a:cubicBezTo>
                  <a:cubicBezTo>
                    <a:pt x="519" y="1052"/>
                    <a:pt x="475" y="990"/>
                    <a:pt x="426" y="930"/>
                  </a:cubicBezTo>
                  <a:cubicBezTo>
                    <a:pt x="387" y="883"/>
                    <a:pt x="343" y="883"/>
                    <a:pt x="325" y="926"/>
                  </a:cubicBezTo>
                  <a:cubicBezTo>
                    <a:pt x="312" y="959"/>
                    <a:pt x="299" y="987"/>
                    <a:pt x="293" y="1002"/>
                  </a:cubicBezTo>
                  <a:cubicBezTo>
                    <a:pt x="271" y="1055"/>
                    <a:pt x="198" y="1074"/>
                    <a:pt x="129" y="1046"/>
                  </a:cubicBezTo>
                  <a:cubicBezTo>
                    <a:pt x="60" y="1018"/>
                    <a:pt x="22" y="952"/>
                    <a:pt x="44" y="900"/>
                  </a:cubicBezTo>
                  <a:cubicBezTo>
                    <a:pt x="53" y="877"/>
                    <a:pt x="97" y="835"/>
                    <a:pt x="150" y="797"/>
                  </a:cubicBezTo>
                  <a:cubicBezTo>
                    <a:pt x="199" y="761"/>
                    <a:pt x="207" y="707"/>
                    <a:pt x="159" y="669"/>
                  </a:cubicBezTo>
                  <a:cubicBezTo>
                    <a:pt x="108" y="630"/>
                    <a:pt x="56" y="593"/>
                    <a:pt x="0" y="559"/>
                  </a:cubicBezTo>
                  <a:cubicBezTo>
                    <a:pt x="0" y="559"/>
                    <a:pt x="0" y="559"/>
                    <a:pt x="0" y="559"/>
                  </a:cubicBezTo>
                  <a:cubicBezTo>
                    <a:pt x="34" y="504"/>
                    <a:pt x="71" y="451"/>
                    <a:pt x="110" y="401"/>
                  </a:cubicBezTo>
                  <a:cubicBezTo>
                    <a:pt x="148" y="353"/>
                    <a:pt x="203" y="361"/>
                    <a:pt x="238" y="410"/>
                  </a:cubicBezTo>
                  <a:cubicBezTo>
                    <a:pt x="276" y="463"/>
                    <a:pt x="318" y="506"/>
                    <a:pt x="341" y="516"/>
                  </a:cubicBezTo>
                  <a:cubicBezTo>
                    <a:pt x="393" y="537"/>
                    <a:pt x="459" y="499"/>
                    <a:pt x="487" y="431"/>
                  </a:cubicBezTo>
                  <a:cubicBezTo>
                    <a:pt x="515" y="362"/>
                    <a:pt x="496" y="289"/>
                    <a:pt x="443" y="267"/>
                  </a:cubicBezTo>
                  <a:cubicBezTo>
                    <a:pt x="428" y="261"/>
                    <a:pt x="400" y="248"/>
                    <a:pt x="367" y="234"/>
                  </a:cubicBezTo>
                  <a:cubicBezTo>
                    <a:pt x="324" y="217"/>
                    <a:pt x="325" y="172"/>
                    <a:pt x="372" y="134"/>
                  </a:cubicBezTo>
                  <a:cubicBezTo>
                    <a:pt x="431" y="85"/>
                    <a:pt x="494" y="40"/>
                    <a:pt x="560" y="0"/>
                  </a:cubicBezTo>
                  <a:cubicBezTo>
                    <a:pt x="561" y="0"/>
                    <a:pt x="561" y="0"/>
                    <a:pt x="561" y="0"/>
                  </a:cubicBezTo>
                  <a:cubicBezTo>
                    <a:pt x="616" y="33"/>
                    <a:pt x="668" y="70"/>
                    <a:pt x="719" y="110"/>
                  </a:cubicBezTo>
                  <a:cubicBezTo>
                    <a:pt x="767" y="147"/>
                    <a:pt x="759" y="202"/>
                    <a:pt x="710" y="237"/>
                  </a:cubicBezTo>
                  <a:cubicBezTo>
                    <a:pt x="657" y="276"/>
                    <a:pt x="613" y="317"/>
                    <a:pt x="604" y="340"/>
                  </a:cubicBezTo>
                  <a:cubicBezTo>
                    <a:pt x="582" y="393"/>
                    <a:pt x="620" y="458"/>
                    <a:pt x="689" y="486"/>
                  </a:cubicBezTo>
                  <a:cubicBezTo>
                    <a:pt x="758" y="515"/>
                    <a:pt x="831" y="495"/>
                    <a:pt x="853" y="442"/>
                  </a:cubicBezTo>
                  <a:cubicBezTo>
                    <a:pt x="859" y="427"/>
                    <a:pt x="872" y="399"/>
                    <a:pt x="885" y="366"/>
                  </a:cubicBezTo>
                  <a:cubicBezTo>
                    <a:pt x="903" y="324"/>
                    <a:pt x="948" y="324"/>
                    <a:pt x="986" y="371"/>
                  </a:cubicBezTo>
                  <a:close/>
                </a:path>
              </a:pathLst>
            </a:cu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10684" y="7240"/>
              <a:ext cx="430" cy="637"/>
              <a:chOff x="1788810" y="2276744"/>
              <a:chExt cx="392113" cy="581026"/>
            </a:xfrm>
            <a:solidFill>
              <a:srgbClr val="2F2637"/>
            </a:solidFill>
          </p:grpSpPr>
          <p:sp>
            <p:nvSpPr>
              <p:cNvPr id="17"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5" name="Freeform 8"/>
          <p:cNvSpPr/>
          <p:nvPr/>
        </p:nvSpPr>
        <p:spPr bwMode="auto">
          <a:xfrm>
            <a:off x="5153025" y="4534535"/>
            <a:ext cx="1864360" cy="1864360"/>
          </a:xfrm>
          <a:custGeom>
            <a:avLst/>
            <a:gdLst>
              <a:gd name="T0" fmla="*/ 748 w 1119"/>
              <a:gd name="T1" fmla="*/ 986 h 1120"/>
              <a:gd name="T2" fmla="*/ 560 w 1119"/>
              <a:gd name="T3" fmla="*/ 1120 h 1120"/>
              <a:gd name="T4" fmla="*/ 559 w 1119"/>
              <a:gd name="T5" fmla="*/ 1119 h 1120"/>
              <a:gd name="T6" fmla="*/ 426 w 1119"/>
              <a:gd name="T7" fmla="*/ 931 h 1120"/>
              <a:gd name="T8" fmla="*/ 325 w 1119"/>
              <a:gd name="T9" fmla="*/ 926 h 1120"/>
              <a:gd name="T10" fmla="*/ 292 w 1119"/>
              <a:gd name="T11" fmla="*/ 1002 h 1120"/>
              <a:gd name="T12" fmla="*/ 129 w 1119"/>
              <a:gd name="T13" fmla="*/ 1046 h 1120"/>
              <a:gd name="T14" fmla="*/ 43 w 1119"/>
              <a:gd name="T15" fmla="*/ 900 h 1120"/>
              <a:gd name="T16" fmla="*/ 150 w 1119"/>
              <a:gd name="T17" fmla="*/ 798 h 1120"/>
              <a:gd name="T18" fmla="*/ 159 w 1119"/>
              <a:gd name="T19" fmla="*/ 670 h 1120"/>
              <a:gd name="T20" fmla="*/ 0 w 1119"/>
              <a:gd name="T21" fmla="*/ 560 h 1120"/>
              <a:gd name="T22" fmla="*/ 0 w 1119"/>
              <a:gd name="T23" fmla="*/ 560 h 1120"/>
              <a:gd name="T24" fmla="*/ 188 w 1119"/>
              <a:gd name="T25" fmla="*/ 426 h 1120"/>
              <a:gd name="T26" fmla="*/ 193 w 1119"/>
              <a:gd name="T27" fmla="*/ 325 h 1120"/>
              <a:gd name="T28" fmla="*/ 117 w 1119"/>
              <a:gd name="T29" fmla="*/ 293 h 1120"/>
              <a:gd name="T30" fmla="*/ 73 w 1119"/>
              <a:gd name="T31" fmla="*/ 129 h 1120"/>
              <a:gd name="T32" fmla="*/ 219 w 1119"/>
              <a:gd name="T33" fmla="*/ 44 h 1120"/>
              <a:gd name="T34" fmla="*/ 322 w 1119"/>
              <a:gd name="T35" fmla="*/ 150 h 1120"/>
              <a:gd name="T36" fmla="*/ 449 w 1119"/>
              <a:gd name="T37" fmla="*/ 159 h 1120"/>
              <a:gd name="T38" fmla="*/ 559 w 1119"/>
              <a:gd name="T39" fmla="*/ 1 h 1120"/>
              <a:gd name="T40" fmla="*/ 560 w 1119"/>
              <a:gd name="T41" fmla="*/ 0 h 1120"/>
              <a:gd name="T42" fmla="*/ 718 w 1119"/>
              <a:gd name="T43" fmla="*/ 110 h 1120"/>
              <a:gd name="T44" fmla="*/ 709 w 1119"/>
              <a:gd name="T45" fmla="*/ 238 h 1120"/>
              <a:gd name="T46" fmla="*/ 603 w 1119"/>
              <a:gd name="T47" fmla="*/ 341 h 1120"/>
              <a:gd name="T48" fmla="*/ 688 w 1119"/>
              <a:gd name="T49" fmla="*/ 487 h 1120"/>
              <a:gd name="T50" fmla="*/ 852 w 1119"/>
              <a:gd name="T51" fmla="*/ 443 h 1120"/>
              <a:gd name="T52" fmla="*/ 884 w 1119"/>
              <a:gd name="T53" fmla="*/ 367 h 1120"/>
              <a:gd name="T54" fmla="*/ 985 w 1119"/>
              <a:gd name="T55" fmla="*/ 372 h 1120"/>
              <a:gd name="T56" fmla="*/ 1119 w 1119"/>
              <a:gd name="T57" fmla="*/ 560 h 1120"/>
              <a:gd name="T58" fmla="*/ 1119 w 1119"/>
              <a:gd name="T59" fmla="*/ 561 h 1120"/>
              <a:gd name="T60" fmla="*/ 1009 w 1119"/>
              <a:gd name="T61" fmla="*/ 719 h 1120"/>
              <a:gd name="T62" fmla="*/ 881 w 1119"/>
              <a:gd name="T63" fmla="*/ 710 h 1120"/>
              <a:gd name="T64" fmla="*/ 779 w 1119"/>
              <a:gd name="T65" fmla="*/ 604 h 1120"/>
              <a:gd name="T66" fmla="*/ 632 w 1119"/>
              <a:gd name="T67" fmla="*/ 689 h 1120"/>
              <a:gd name="T68" fmla="*/ 676 w 1119"/>
              <a:gd name="T69" fmla="*/ 853 h 1120"/>
              <a:gd name="T70" fmla="*/ 752 w 1119"/>
              <a:gd name="T71" fmla="*/ 885 h 1120"/>
              <a:gd name="T72" fmla="*/ 748 w 1119"/>
              <a:gd name="T73" fmla="*/ 98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9" h="1120">
                <a:moveTo>
                  <a:pt x="748" y="986"/>
                </a:moveTo>
                <a:cubicBezTo>
                  <a:pt x="688" y="1035"/>
                  <a:pt x="626" y="1079"/>
                  <a:pt x="560" y="1120"/>
                </a:cubicBezTo>
                <a:cubicBezTo>
                  <a:pt x="559" y="1119"/>
                  <a:pt x="559" y="1119"/>
                  <a:pt x="559" y="1119"/>
                </a:cubicBezTo>
                <a:cubicBezTo>
                  <a:pt x="519" y="1053"/>
                  <a:pt x="474" y="990"/>
                  <a:pt x="426" y="931"/>
                </a:cubicBezTo>
                <a:cubicBezTo>
                  <a:pt x="387" y="884"/>
                  <a:pt x="342" y="884"/>
                  <a:pt x="325" y="926"/>
                </a:cubicBezTo>
                <a:cubicBezTo>
                  <a:pt x="312" y="959"/>
                  <a:pt x="299" y="987"/>
                  <a:pt x="292" y="1002"/>
                </a:cubicBezTo>
                <a:cubicBezTo>
                  <a:pt x="271" y="1055"/>
                  <a:pt x="197" y="1075"/>
                  <a:pt x="129" y="1046"/>
                </a:cubicBezTo>
                <a:cubicBezTo>
                  <a:pt x="60" y="1018"/>
                  <a:pt x="22" y="953"/>
                  <a:pt x="43" y="900"/>
                </a:cubicBezTo>
                <a:cubicBezTo>
                  <a:pt x="53" y="878"/>
                  <a:pt x="97" y="836"/>
                  <a:pt x="150" y="798"/>
                </a:cubicBezTo>
                <a:cubicBezTo>
                  <a:pt x="199" y="762"/>
                  <a:pt x="206" y="707"/>
                  <a:pt x="159" y="670"/>
                </a:cubicBezTo>
                <a:cubicBezTo>
                  <a:pt x="108" y="630"/>
                  <a:pt x="55" y="593"/>
                  <a:pt x="0" y="560"/>
                </a:cubicBezTo>
                <a:cubicBezTo>
                  <a:pt x="0" y="560"/>
                  <a:pt x="0" y="560"/>
                  <a:pt x="0" y="560"/>
                </a:cubicBezTo>
                <a:cubicBezTo>
                  <a:pt x="66" y="519"/>
                  <a:pt x="129" y="475"/>
                  <a:pt x="188" y="426"/>
                </a:cubicBezTo>
                <a:cubicBezTo>
                  <a:pt x="235" y="388"/>
                  <a:pt x="235" y="343"/>
                  <a:pt x="193" y="325"/>
                </a:cubicBezTo>
                <a:cubicBezTo>
                  <a:pt x="160" y="312"/>
                  <a:pt x="132" y="299"/>
                  <a:pt x="117" y="293"/>
                </a:cubicBezTo>
                <a:cubicBezTo>
                  <a:pt x="64" y="271"/>
                  <a:pt x="44" y="198"/>
                  <a:pt x="73" y="129"/>
                </a:cubicBezTo>
                <a:cubicBezTo>
                  <a:pt x="101" y="60"/>
                  <a:pt x="166" y="22"/>
                  <a:pt x="219" y="44"/>
                </a:cubicBezTo>
                <a:cubicBezTo>
                  <a:pt x="242" y="53"/>
                  <a:pt x="283" y="97"/>
                  <a:pt x="322" y="150"/>
                </a:cubicBezTo>
                <a:cubicBezTo>
                  <a:pt x="357" y="199"/>
                  <a:pt x="412" y="207"/>
                  <a:pt x="449" y="159"/>
                </a:cubicBezTo>
                <a:cubicBezTo>
                  <a:pt x="489" y="108"/>
                  <a:pt x="526" y="56"/>
                  <a:pt x="559" y="1"/>
                </a:cubicBezTo>
                <a:cubicBezTo>
                  <a:pt x="560" y="0"/>
                  <a:pt x="560" y="0"/>
                  <a:pt x="560" y="0"/>
                </a:cubicBezTo>
                <a:cubicBezTo>
                  <a:pt x="615" y="34"/>
                  <a:pt x="667" y="71"/>
                  <a:pt x="718" y="110"/>
                </a:cubicBezTo>
                <a:cubicBezTo>
                  <a:pt x="766" y="148"/>
                  <a:pt x="758" y="203"/>
                  <a:pt x="709" y="238"/>
                </a:cubicBezTo>
                <a:cubicBezTo>
                  <a:pt x="656" y="276"/>
                  <a:pt x="612" y="318"/>
                  <a:pt x="603" y="341"/>
                </a:cubicBezTo>
                <a:cubicBezTo>
                  <a:pt x="581" y="393"/>
                  <a:pt x="619" y="459"/>
                  <a:pt x="688" y="487"/>
                </a:cubicBezTo>
                <a:cubicBezTo>
                  <a:pt x="757" y="515"/>
                  <a:pt x="830" y="496"/>
                  <a:pt x="852" y="443"/>
                </a:cubicBezTo>
                <a:cubicBezTo>
                  <a:pt x="858" y="428"/>
                  <a:pt x="871" y="400"/>
                  <a:pt x="884" y="367"/>
                </a:cubicBezTo>
                <a:cubicBezTo>
                  <a:pt x="902" y="324"/>
                  <a:pt x="947" y="325"/>
                  <a:pt x="985" y="372"/>
                </a:cubicBezTo>
                <a:cubicBezTo>
                  <a:pt x="1034" y="431"/>
                  <a:pt x="1078" y="494"/>
                  <a:pt x="1119" y="560"/>
                </a:cubicBezTo>
                <a:cubicBezTo>
                  <a:pt x="1119" y="561"/>
                  <a:pt x="1119" y="561"/>
                  <a:pt x="1119" y="561"/>
                </a:cubicBezTo>
                <a:cubicBezTo>
                  <a:pt x="1085" y="616"/>
                  <a:pt x="1049" y="669"/>
                  <a:pt x="1009" y="719"/>
                </a:cubicBezTo>
                <a:cubicBezTo>
                  <a:pt x="972" y="767"/>
                  <a:pt x="917" y="759"/>
                  <a:pt x="881" y="710"/>
                </a:cubicBezTo>
                <a:cubicBezTo>
                  <a:pt x="843" y="657"/>
                  <a:pt x="801" y="613"/>
                  <a:pt x="779" y="604"/>
                </a:cubicBezTo>
                <a:cubicBezTo>
                  <a:pt x="726" y="582"/>
                  <a:pt x="660" y="620"/>
                  <a:pt x="632" y="689"/>
                </a:cubicBezTo>
                <a:cubicBezTo>
                  <a:pt x="604" y="758"/>
                  <a:pt x="624" y="831"/>
                  <a:pt x="676" y="853"/>
                </a:cubicBezTo>
                <a:cubicBezTo>
                  <a:pt x="691" y="859"/>
                  <a:pt x="720" y="872"/>
                  <a:pt x="752" y="885"/>
                </a:cubicBezTo>
                <a:cubicBezTo>
                  <a:pt x="795" y="903"/>
                  <a:pt x="795" y="948"/>
                  <a:pt x="748" y="986"/>
                </a:cubicBezTo>
                <a:close/>
              </a:path>
            </a:pathLst>
          </a:cu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Freeform 13"/>
          <p:cNvSpPr>
            <a:spLocks noEditPoints="1"/>
          </p:cNvSpPr>
          <p:nvPr/>
        </p:nvSpPr>
        <p:spPr bwMode="auto">
          <a:xfrm>
            <a:off x="5718810" y="5247640"/>
            <a:ext cx="238760" cy="408940"/>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D0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4220210" y="3604260"/>
            <a:ext cx="1865630" cy="1863090"/>
            <a:chOff x="6646" y="5676"/>
            <a:chExt cx="2938" cy="2934"/>
          </a:xfrm>
        </p:grpSpPr>
        <p:sp>
          <p:nvSpPr>
            <p:cNvPr id="13" name="Freeform 6"/>
            <p:cNvSpPr/>
            <p:nvPr/>
          </p:nvSpPr>
          <p:spPr bwMode="auto">
            <a:xfrm>
              <a:off x="6646" y="5676"/>
              <a:ext cx="2938" cy="2934"/>
            </a:xfrm>
            <a:custGeom>
              <a:avLst/>
              <a:gdLst>
                <a:gd name="T0" fmla="*/ 134 w 1120"/>
                <a:gd name="T1" fmla="*/ 748 h 1119"/>
                <a:gd name="T2" fmla="*/ 0 w 1120"/>
                <a:gd name="T3" fmla="*/ 560 h 1119"/>
                <a:gd name="T4" fmla="*/ 1 w 1120"/>
                <a:gd name="T5" fmla="*/ 560 h 1119"/>
                <a:gd name="T6" fmla="*/ 189 w 1120"/>
                <a:gd name="T7" fmla="*/ 426 h 1119"/>
                <a:gd name="T8" fmla="*/ 194 w 1120"/>
                <a:gd name="T9" fmla="*/ 325 h 1119"/>
                <a:gd name="T10" fmla="*/ 118 w 1120"/>
                <a:gd name="T11" fmla="*/ 292 h 1119"/>
                <a:gd name="T12" fmla="*/ 74 w 1120"/>
                <a:gd name="T13" fmla="*/ 129 h 1119"/>
                <a:gd name="T14" fmla="*/ 220 w 1120"/>
                <a:gd name="T15" fmla="*/ 44 h 1119"/>
                <a:gd name="T16" fmla="*/ 323 w 1120"/>
                <a:gd name="T17" fmla="*/ 150 h 1119"/>
                <a:gd name="T18" fmla="*/ 450 w 1120"/>
                <a:gd name="T19" fmla="*/ 159 h 1119"/>
                <a:gd name="T20" fmla="*/ 560 w 1120"/>
                <a:gd name="T21" fmla="*/ 0 h 1119"/>
                <a:gd name="T22" fmla="*/ 560 w 1120"/>
                <a:gd name="T23" fmla="*/ 0 h 1119"/>
                <a:gd name="T24" fmla="*/ 694 w 1120"/>
                <a:gd name="T25" fmla="*/ 188 h 1119"/>
                <a:gd name="T26" fmla="*/ 795 w 1120"/>
                <a:gd name="T27" fmla="*/ 193 h 1119"/>
                <a:gd name="T28" fmla="*/ 827 w 1120"/>
                <a:gd name="T29" fmla="*/ 117 h 1119"/>
                <a:gd name="T30" fmla="*/ 991 w 1120"/>
                <a:gd name="T31" fmla="*/ 73 h 1119"/>
                <a:gd name="T32" fmla="*/ 1076 w 1120"/>
                <a:gd name="T33" fmla="*/ 219 h 1119"/>
                <a:gd name="T34" fmla="*/ 970 w 1120"/>
                <a:gd name="T35" fmla="*/ 322 h 1119"/>
                <a:gd name="T36" fmla="*/ 961 w 1120"/>
                <a:gd name="T37" fmla="*/ 449 h 1119"/>
                <a:gd name="T38" fmla="*/ 1120 w 1120"/>
                <a:gd name="T39" fmla="*/ 559 h 1119"/>
                <a:gd name="T40" fmla="*/ 1120 w 1120"/>
                <a:gd name="T41" fmla="*/ 560 h 1119"/>
                <a:gd name="T42" fmla="*/ 1010 w 1120"/>
                <a:gd name="T43" fmla="*/ 718 h 1119"/>
                <a:gd name="T44" fmla="*/ 882 w 1120"/>
                <a:gd name="T45" fmla="*/ 709 h 1119"/>
                <a:gd name="T46" fmla="*/ 779 w 1120"/>
                <a:gd name="T47" fmla="*/ 603 h 1119"/>
                <a:gd name="T48" fmla="*/ 633 w 1120"/>
                <a:gd name="T49" fmla="*/ 688 h 1119"/>
                <a:gd name="T50" fmla="*/ 677 w 1120"/>
                <a:gd name="T51" fmla="*/ 852 h 1119"/>
                <a:gd name="T52" fmla="*/ 753 w 1120"/>
                <a:gd name="T53" fmla="*/ 884 h 1119"/>
                <a:gd name="T54" fmla="*/ 748 w 1120"/>
                <a:gd name="T55" fmla="*/ 985 h 1119"/>
                <a:gd name="T56" fmla="*/ 560 w 1120"/>
                <a:gd name="T57" fmla="*/ 1119 h 1119"/>
                <a:gd name="T58" fmla="*/ 559 w 1120"/>
                <a:gd name="T59" fmla="*/ 1119 h 1119"/>
                <a:gd name="T60" fmla="*/ 401 w 1120"/>
                <a:gd name="T61" fmla="*/ 1009 h 1119"/>
                <a:gd name="T62" fmla="*/ 410 w 1120"/>
                <a:gd name="T63" fmla="*/ 881 h 1119"/>
                <a:gd name="T64" fmla="*/ 516 w 1120"/>
                <a:gd name="T65" fmla="*/ 779 h 1119"/>
                <a:gd name="T66" fmla="*/ 431 w 1120"/>
                <a:gd name="T67" fmla="*/ 632 h 1119"/>
                <a:gd name="T68" fmla="*/ 267 w 1120"/>
                <a:gd name="T69" fmla="*/ 676 h 1119"/>
                <a:gd name="T70" fmla="*/ 235 w 1120"/>
                <a:gd name="T71" fmla="*/ 753 h 1119"/>
                <a:gd name="T72" fmla="*/ 134 w 1120"/>
                <a:gd name="T73" fmla="*/ 748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0" h="1119">
                  <a:moveTo>
                    <a:pt x="134" y="748"/>
                  </a:moveTo>
                  <a:cubicBezTo>
                    <a:pt x="85" y="689"/>
                    <a:pt x="41" y="626"/>
                    <a:pt x="0" y="560"/>
                  </a:cubicBezTo>
                  <a:cubicBezTo>
                    <a:pt x="1" y="560"/>
                    <a:pt x="1" y="560"/>
                    <a:pt x="1" y="560"/>
                  </a:cubicBezTo>
                  <a:cubicBezTo>
                    <a:pt x="67" y="519"/>
                    <a:pt x="130" y="475"/>
                    <a:pt x="189" y="426"/>
                  </a:cubicBezTo>
                  <a:cubicBezTo>
                    <a:pt x="236" y="387"/>
                    <a:pt x="236" y="342"/>
                    <a:pt x="194" y="325"/>
                  </a:cubicBezTo>
                  <a:cubicBezTo>
                    <a:pt x="161" y="312"/>
                    <a:pt x="133" y="299"/>
                    <a:pt x="118" y="292"/>
                  </a:cubicBezTo>
                  <a:cubicBezTo>
                    <a:pt x="65" y="271"/>
                    <a:pt x="45" y="198"/>
                    <a:pt x="74" y="129"/>
                  </a:cubicBezTo>
                  <a:cubicBezTo>
                    <a:pt x="102" y="60"/>
                    <a:pt x="167" y="22"/>
                    <a:pt x="220" y="44"/>
                  </a:cubicBezTo>
                  <a:cubicBezTo>
                    <a:pt x="243" y="53"/>
                    <a:pt x="284" y="97"/>
                    <a:pt x="323" y="150"/>
                  </a:cubicBezTo>
                  <a:cubicBezTo>
                    <a:pt x="358" y="199"/>
                    <a:pt x="413" y="207"/>
                    <a:pt x="450" y="159"/>
                  </a:cubicBezTo>
                  <a:cubicBezTo>
                    <a:pt x="490" y="108"/>
                    <a:pt x="527" y="55"/>
                    <a:pt x="560" y="0"/>
                  </a:cubicBezTo>
                  <a:cubicBezTo>
                    <a:pt x="560" y="0"/>
                    <a:pt x="560" y="0"/>
                    <a:pt x="560" y="0"/>
                  </a:cubicBezTo>
                  <a:cubicBezTo>
                    <a:pt x="601" y="66"/>
                    <a:pt x="645" y="129"/>
                    <a:pt x="694" y="188"/>
                  </a:cubicBezTo>
                  <a:cubicBezTo>
                    <a:pt x="733" y="235"/>
                    <a:pt x="777" y="235"/>
                    <a:pt x="795" y="193"/>
                  </a:cubicBezTo>
                  <a:cubicBezTo>
                    <a:pt x="808" y="160"/>
                    <a:pt x="821" y="132"/>
                    <a:pt x="827" y="117"/>
                  </a:cubicBezTo>
                  <a:cubicBezTo>
                    <a:pt x="849" y="64"/>
                    <a:pt x="922" y="44"/>
                    <a:pt x="991" y="73"/>
                  </a:cubicBezTo>
                  <a:cubicBezTo>
                    <a:pt x="1060" y="101"/>
                    <a:pt x="1098" y="166"/>
                    <a:pt x="1076" y="219"/>
                  </a:cubicBezTo>
                  <a:cubicBezTo>
                    <a:pt x="1067" y="242"/>
                    <a:pt x="1023" y="283"/>
                    <a:pt x="970" y="322"/>
                  </a:cubicBezTo>
                  <a:cubicBezTo>
                    <a:pt x="921" y="357"/>
                    <a:pt x="913" y="412"/>
                    <a:pt x="961" y="449"/>
                  </a:cubicBezTo>
                  <a:cubicBezTo>
                    <a:pt x="1012" y="489"/>
                    <a:pt x="1064" y="526"/>
                    <a:pt x="1120" y="559"/>
                  </a:cubicBezTo>
                  <a:cubicBezTo>
                    <a:pt x="1120" y="560"/>
                    <a:pt x="1120" y="560"/>
                    <a:pt x="1120" y="560"/>
                  </a:cubicBezTo>
                  <a:cubicBezTo>
                    <a:pt x="1086" y="615"/>
                    <a:pt x="1049" y="668"/>
                    <a:pt x="1010" y="718"/>
                  </a:cubicBezTo>
                  <a:cubicBezTo>
                    <a:pt x="972" y="766"/>
                    <a:pt x="917" y="758"/>
                    <a:pt x="882" y="709"/>
                  </a:cubicBezTo>
                  <a:cubicBezTo>
                    <a:pt x="844" y="656"/>
                    <a:pt x="802" y="612"/>
                    <a:pt x="779" y="603"/>
                  </a:cubicBezTo>
                  <a:cubicBezTo>
                    <a:pt x="727" y="581"/>
                    <a:pt x="661" y="619"/>
                    <a:pt x="633" y="688"/>
                  </a:cubicBezTo>
                  <a:cubicBezTo>
                    <a:pt x="605" y="757"/>
                    <a:pt x="624" y="830"/>
                    <a:pt x="677" y="852"/>
                  </a:cubicBezTo>
                  <a:cubicBezTo>
                    <a:pt x="692" y="858"/>
                    <a:pt x="720" y="871"/>
                    <a:pt x="753" y="884"/>
                  </a:cubicBezTo>
                  <a:cubicBezTo>
                    <a:pt x="796" y="902"/>
                    <a:pt x="795" y="947"/>
                    <a:pt x="748" y="985"/>
                  </a:cubicBezTo>
                  <a:cubicBezTo>
                    <a:pt x="689" y="1034"/>
                    <a:pt x="626" y="1078"/>
                    <a:pt x="560" y="1119"/>
                  </a:cubicBezTo>
                  <a:cubicBezTo>
                    <a:pt x="559" y="1119"/>
                    <a:pt x="559" y="1119"/>
                    <a:pt x="559" y="1119"/>
                  </a:cubicBezTo>
                  <a:cubicBezTo>
                    <a:pt x="504" y="1085"/>
                    <a:pt x="452" y="1049"/>
                    <a:pt x="401" y="1009"/>
                  </a:cubicBezTo>
                  <a:cubicBezTo>
                    <a:pt x="353" y="972"/>
                    <a:pt x="361" y="917"/>
                    <a:pt x="410" y="881"/>
                  </a:cubicBezTo>
                  <a:cubicBezTo>
                    <a:pt x="463" y="843"/>
                    <a:pt x="507" y="801"/>
                    <a:pt x="516" y="779"/>
                  </a:cubicBezTo>
                  <a:cubicBezTo>
                    <a:pt x="538" y="726"/>
                    <a:pt x="500" y="661"/>
                    <a:pt x="431" y="632"/>
                  </a:cubicBezTo>
                  <a:cubicBezTo>
                    <a:pt x="362" y="604"/>
                    <a:pt x="289" y="624"/>
                    <a:pt x="267" y="676"/>
                  </a:cubicBezTo>
                  <a:cubicBezTo>
                    <a:pt x="261" y="692"/>
                    <a:pt x="248" y="720"/>
                    <a:pt x="235" y="753"/>
                  </a:cubicBezTo>
                  <a:cubicBezTo>
                    <a:pt x="217" y="795"/>
                    <a:pt x="172" y="795"/>
                    <a:pt x="134" y="748"/>
                  </a:cubicBezTo>
                  <a:close/>
                </a:path>
              </a:pathLst>
            </a:cu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Freeform 19"/>
            <p:cNvSpPr>
              <a:spLocks noEditPoints="1"/>
            </p:cNvSpPr>
            <p:nvPr/>
          </p:nvSpPr>
          <p:spPr bwMode="auto">
            <a:xfrm>
              <a:off x="7835" y="6578"/>
              <a:ext cx="530" cy="531"/>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5153025" y="2672715"/>
            <a:ext cx="1864360" cy="1863090"/>
            <a:chOff x="8115" y="4209"/>
            <a:chExt cx="2936" cy="2934"/>
          </a:xfrm>
        </p:grpSpPr>
        <p:sp>
          <p:nvSpPr>
            <p:cNvPr id="14" name="Freeform 7"/>
            <p:cNvSpPr/>
            <p:nvPr/>
          </p:nvSpPr>
          <p:spPr bwMode="auto">
            <a:xfrm>
              <a:off x="8115" y="4209"/>
              <a:ext cx="2936" cy="2934"/>
            </a:xfrm>
            <a:custGeom>
              <a:avLst/>
              <a:gdLst>
                <a:gd name="T0" fmla="*/ 371 w 1119"/>
                <a:gd name="T1" fmla="*/ 133 h 1119"/>
                <a:gd name="T2" fmla="*/ 559 w 1119"/>
                <a:gd name="T3" fmla="*/ 0 h 1119"/>
                <a:gd name="T4" fmla="*/ 560 w 1119"/>
                <a:gd name="T5" fmla="*/ 0 h 1119"/>
                <a:gd name="T6" fmla="*/ 693 w 1119"/>
                <a:gd name="T7" fmla="*/ 189 h 1119"/>
                <a:gd name="T8" fmla="*/ 794 w 1119"/>
                <a:gd name="T9" fmla="*/ 193 h 1119"/>
                <a:gd name="T10" fmla="*/ 827 w 1119"/>
                <a:gd name="T11" fmla="*/ 117 h 1119"/>
                <a:gd name="T12" fmla="*/ 990 w 1119"/>
                <a:gd name="T13" fmla="*/ 73 h 1119"/>
                <a:gd name="T14" fmla="*/ 1076 w 1119"/>
                <a:gd name="T15" fmla="*/ 219 h 1119"/>
                <a:gd name="T16" fmla="*/ 970 w 1119"/>
                <a:gd name="T17" fmla="*/ 322 h 1119"/>
                <a:gd name="T18" fmla="*/ 960 w 1119"/>
                <a:gd name="T19" fmla="*/ 450 h 1119"/>
                <a:gd name="T20" fmla="*/ 1119 w 1119"/>
                <a:gd name="T21" fmla="*/ 560 h 1119"/>
                <a:gd name="T22" fmla="*/ 1119 w 1119"/>
                <a:gd name="T23" fmla="*/ 560 h 1119"/>
                <a:gd name="T24" fmla="*/ 931 w 1119"/>
                <a:gd name="T25" fmla="*/ 693 h 1119"/>
                <a:gd name="T26" fmla="*/ 926 w 1119"/>
                <a:gd name="T27" fmla="*/ 794 h 1119"/>
                <a:gd name="T28" fmla="*/ 1003 w 1119"/>
                <a:gd name="T29" fmla="*/ 827 h 1119"/>
                <a:gd name="T30" fmla="*/ 1047 w 1119"/>
                <a:gd name="T31" fmla="*/ 990 h 1119"/>
                <a:gd name="T32" fmla="*/ 900 w 1119"/>
                <a:gd name="T33" fmla="*/ 1076 h 1119"/>
                <a:gd name="T34" fmla="*/ 798 w 1119"/>
                <a:gd name="T35" fmla="*/ 970 h 1119"/>
                <a:gd name="T36" fmla="*/ 670 w 1119"/>
                <a:gd name="T37" fmla="*/ 960 h 1119"/>
                <a:gd name="T38" fmla="*/ 560 w 1119"/>
                <a:gd name="T39" fmla="*/ 1119 h 1119"/>
                <a:gd name="T40" fmla="*/ 560 w 1119"/>
                <a:gd name="T41" fmla="*/ 1119 h 1119"/>
                <a:gd name="T42" fmla="*/ 401 w 1119"/>
                <a:gd name="T43" fmla="*/ 1009 h 1119"/>
                <a:gd name="T44" fmla="*/ 410 w 1119"/>
                <a:gd name="T45" fmla="*/ 881 h 1119"/>
                <a:gd name="T46" fmla="*/ 516 w 1119"/>
                <a:gd name="T47" fmla="*/ 779 h 1119"/>
                <a:gd name="T48" fmla="*/ 431 w 1119"/>
                <a:gd name="T49" fmla="*/ 632 h 1119"/>
                <a:gd name="T50" fmla="*/ 268 w 1119"/>
                <a:gd name="T51" fmla="*/ 676 h 1119"/>
                <a:gd name="T52" fmla="*/ 235 w 1119"/>
                <a:gd name="T53" fmla="*/ 752 h 1119"/>
                <a:gd name="T54" fmla="*/ 134 w 1119"/>
                <a:gd name="T55" fmla="*/ 748 h 1119"/>
                <a:gd name="T56" fmla="*/ 0 w 1119"/>
                <a:gd name="T57" fmla="*/ 560 h 1119"/>
                <a:gd name="T58" fmla="*/ 0 w 1119"/>
                <a:gd name="T59" fmla="*/ 559 h 1119"/>
                <a:gd name="T60" fmla="*/ 110 w 1119"/>
                <a:gd name="T61" fmla="*/ 400 h 1119"/>
                <a:gd name="T62" fmla="*/ 238 w 1119"/>
                <a:gd name="T63" fmla="*/ 410 h 1119"/>
                <a:gd name="T64" fmla="*/ 341 w 1119"/>
                <a:gd name="T65" fmla="*/ 516 h 1119"/>
                <a:gd name="T66" fmla="*/ 487 w 1119"/>
                <a:gd name="T67" fmla="*/ 430 h 1119"/>
                <a:gd name="T68" fmla="*/ 443 w 1119"/>
                <a:gd name="T69" fmla="*/ 267 h 1119"/>
                <a:gd name="T70" fmla="*/ 367 w 1119"/>
                <a:gd name="T71" fmla="*/ 234 h 1119"/>
                <a:gd name="T72" fmla="*/ 371 w 1119"/>
                <a:gd name="T73" fmla="*/ 1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9" h="1119">
                  <a:moveTo>
                    <a:pt x="371" y="133"/>
                  </a:moveTo>
                  <a:cubicBezTo>
                    <a:pt x="431" y="85"/>
                    <a:pt x="493" y="40"/>
                    <a:pt x="559" y="0"/>
                  </a:cubicBezTo>
                  <a:cubicBezTo>
                    <a:pt x="560" y="0"/>
                    <a:pt x="560" y="0"/>
                    <a:pt x="560" y="0"/>
                  </a:cubicBezTo>
                  <a:cubicBezTo>
                    <a:pt x="600" y="66"/>
                    <a:pt x="645" y="129"/>
                    <a:pt x="693" y="189"/>
                  </a:cubicBezTo>
                  <a:cubicBezTo>
                    <a:pt x="732" y="235"/>
                    <a:pt x="777" y="236"/>
                    <a:pt x="794" y="193"/>
                  </a:cubicBezTo>
                  <a:cubicBezTo>
                    <a:pt x="808" y="160"/>
                    <a:pt x="821" y="132"/>
                    <a:pt x="827" y="117"/>
                  </a:cubicBezTo>
                  <a:cubicBezTo>
                    <a:pt x="848" y="64"/>
                    <a:pt x="922" y="45"/>
                    <a:pt x="990" y="73"/>
                  </a:cubicBezTo>
                  <a:cubicBezTo>
                    <a:pt x="1059" y="101"/>
                    <a:pt x="1097" y="167"/>
                    <a:pt x="1076" y="219"/>
                  </a:cubicBezTo>
                  <a:cubicBezTo>
                    <a:pt x="1066" y="242"/>
                    <a:pt x="1022" y="284"/>
                    <a:pt x="970" y="322"/>
                  </a:cubicBezTo>
                  <a:cubicBezTo>
                    <a:pt x="921" y="357"/>
                    <a:pt x="913" y="412"/>
                    <a:pt x="960" y="450"/>
                  </a:cubicBezTo>
                  <a:cubicBezTo>
                    <a:pt x="1011" y="489"/>
                    <a:pt x="1064" y="526"/>
                    <a:pt x="1119" y="560"/>
                  </a:cubicBezTo>
                  <a:cubicBezTo>
                    <a:pt x="1119" y="560"/>
                    <a:pt x="1119" y="560"/>
                    <a:pt x="1119" y="560"/>
                  </a:cubicBezTo>
                  <a:cubicBezTo>
                    <a:pt x="1053" y="600"/>
                    <a:pt x="990" y="645"/>
                    <a:pt x="931" y="693"/>
                  </a:cubicBezTo>
                  <a:cubicBezTo>
                    <a:pt x="884" y="732"/>
                    <a:pt x="884" y="777"/>
                    <a:pt x="926" y="794"/>
                  </a:cubicBezTo>
                  <a:cubicBezTo>
                    <a:pt x="959" y="808"/>
                    <a:pt x="987" y="820"/>
                    <a:pt x="1003" y="827"/>
                  </a:cubicBezTo>
                  <a:cubicBezTo>
                    <a:pt x="1055" y="848"/>
                    <a:pt x="1075" y="922"/>
                    <a:pt x="1047" y="990"/>
                  </a:cubicBezTo>
                  <a:cubicBezTo>
                    <a:pt x="1018" y="1059"/>
                    <a:pt x="953" y="1097"/>
                    <a:pt x="900" y="1076"/>
                  </a:cubicBezTo>
                  <a:cubicBezTo>
                    <a:pt x="878" y="1066"/>
                    <a:pt x="836" y="1022"/>
                    <a:pt x="798" y="970"/>
                  </a:cubicBezTo>
                  <a:cubicBezTo>
                    <a:pt x="762" y="920"/>
                    <a:pt x="707" y="913"/>
                    <a:pt x="670" y="960"/>
                  </a:cubicBezTo>
                  <a:cubicBezTo>
                    <a:pt x="630" y="1011"/>
                    <a:pt x="594" y="1064"/>
                    <a:pt x="560" y="1119"/>
                  </a:cubicBezTo>
                  <a:cubicBezTo>
                    <a:pt x="560" y="1119"/>
                    <a:pt x="560" y="1119"/>
                    <a:pt x="560" y="1119"/>
                  </a:cubicBezTo>
                  <a:cubicBezTo>
                    <a:pt x="505" y="1085"/>
                    <a:pt x="452" y="1048"/>
                    <a:pt x="401" y="1009"/>
                  </a:cubicBezTo>
                  <a:cubicBezTo>
                    <a:pt x="353" y="972"/>
                    <a:pt x="361" y="917"/>
                    <a:pt x="410" y="881"/>
                  </a:cubicBezTo>
                  <a:cubicBezTo>
                    <a:pt x="463" y="843"/>
                    <a:pt x="507" y="801"/>
                    <a:pt x="516" y="779"/>
                  </a:cubicBezTo>
                  <a:cubicBezTo>
                    <a:pt x="538" y="726"/>
                    <a:pt x="500" y="660"/>
                    <a:pt x="431" y="632"/>
                  </a:cubicBezTo>
                  <a:cubicBezTo>
                    <a:pt x="362" y="604"/>
                    <a:pt x="289" y="624"/>
                    <a:pt x="268" y="676"/>
                  </a:cubicBezTo>
                  <a:cubicBezTo>
                    <a:pt x="261" y="691"/>
                    <a:pt x="248" y="720"/>
                    <a:pt x="235" y="752"/>
                  </a:cubicBezTo>
                  <a:cubicBezTo>
                    <a:pt x="218" y="795"/>
                    <a:pt x="173" y="795"/>
                    <a:pt x="134" y="748"/>
                  </a:cubicBezTo>
                  <a:cubicBezTo>
                    <a:pt x="86" y="688"/>
                    <a:pt x="41" y="626"/>
                    <a:pt x="0" y="560"/>
                  </a:cubicBezTo>
                  <a:cubicBezTo>
                    <a:pt x="0" y="559"/>
                    <a:pt x="0" y="559"/>
                    <a:pt x="0" y="559"/>
                  </a:cubicBezTo>
                  <a:cubicBezTo>
                    <a:pt x="34" y="504"/>
                    <a:pt x="71" y="451"/>
                    <a:pt x="110" y="400"/>
                  </a:cubicBezTo>
                  <a:cubicBezTo>
                    <a:pt x="148" y="353"/>
                    <a:pt x="202" y="360"/>
                    <a:pt x="238" y="410"/>
                  </a:cubicBezTo>
                  <a:cubicBezTo>
                    <a:pt x="276" y="462"/>
                    <a:pt x="318" y="506"/>
                    <a:pt x="341" y="516"/>
                  </a:cubicBezTo>
                  <a:cubicBezTo>
                    <a:pt x="393" y="537"/>
                    <a:pt x="459" y="499"/>
                    <a:pt x="487" y="430"/>
                  </a:cubicBezTo>
                  <a:cubicBezTo>
                    <a:pt x="515" y="362"/>
                    <a:pt x="496" y="288"/>
                    <a:pt x="443" y="267"/>
                  </a:cubicBezTo>
                  <a:cubicBezTo>
                    <a:pt x="428" y="260"/>
                    <a:pt x="399" y="248"/>
                    <a:pt x="367" y="234"/>
                  </a:cubicBezTo>
                  <a:cubicBezTo>
                    <a:pt x="324" y="217"/>
                    <a:pt x="324" y="172"/>
                    <a:pt x="371" y="133"/>
                  </a:cubicBezTo>
                  <a:close/>
                </a:path>
              </a:pathLst>
            </a:cu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9708" y="5373"/>
              <a:ext cx="505" cy="485"/>
              <a:chOff x="2607983" y="4241292"/>
              <a:chExt cx="490600" cy="471805"/>
            </a:xfrm>
            <a:solidFill>
              <a:srgbClr val="D0EAEB"/>
            </a:solidFill>
          </p:grpSpPr>
          <p:sp>
            <p:nvSpPr>
              <p:cNvPr id="2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5" name="文本框 24"/>
          <p:cNvSpPr txBox="1"/>
          <p:nvPr/>
        </p:nvSpPr>
        <p:spPr>
          <a:xfrm>
            <a:off x="1026160" y="5516245"/>
            <a:ext cx="3685540" cy="1014730"/>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1676</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年定居德国汉诺威，任腓特烈公爵的法律顾问及图书馆馆长。</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26" name="文本框 25"/>
          <p:cNvSpPr txBox="1"/>
          <p:nvPr/>
        </p:nvSpPr>
        <p:spPr>
          <a:xfrm>
            <a:off x="1026160" y="2472690"/>
            <a:ext cx="3489960" cy="1014730"/>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莱布尼茨以非凡的理解力和创造力进入了数学研究的前沿阵地。</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27" name="文本框 26"/>
          <p:cNvSpPr txBox="1"/>
          <p:nvPr/>
        </p:nvSpPr>
        <p:spPr>
          <a:xfrm>
            <a:off x="8057515" y="5085080"/>
            <a:ext cx="3853815" cy="1630045"/>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莱布尼茨的研究兴趣非常广泛。他的知识涉及哲学、历史、语言数学、生物、地质、物理、机械、神学、法学、外界等领域，并在每个领域中都有杰出的成就。</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28" name="文本框 27"/>
          <p:cNvSpPr txBox="1"/>
          <p:nvPr/>
        </p:nvSpPr>
        <p:spPr>
          <a:xfrm>
            <a:off x="8157210" y="2165350"/>
            <a:ext cx="3376295" cy="1630045"/>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1716</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年</a:t>
            </a:r>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11</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月</a:t>
            </a:r>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4</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日逝世，长达</a:t>
            </a:r>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40</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年莱布尼茨曾历任英国皇家学会会员，巴黎科学院院士，创建了柏林科学院，并担任第一任院长。</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Tree>
    <p:custDataLst>
      <p:tags r:id="rId1"/>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1" nodeType="click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 calcmode="lin" valueType="num">
                                      <p:cBhvr>
                                        <p:cTn id="3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6"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strVal val="#ppt_w*0.05"/>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anim calcmode="lin" valueType="num">
                                      <p:cBhvr>
                                        <p:cTn id="40" dur="500" fill="hold"/>
                                        <p:tgtEl>
                                          <p:spTgt spid="25"/>
                                        </p:tgtEl>
                                        <p:attrNameLst>
                                          <p:attrName>ppt_x</p:attrName>
                                        </p:attrNameLst>
                                      </p:cBhvr>
                                      <p:tavLst>
                                        <p:tav tm="0">
                                          <p:val>
                                            <p:strVal val="#ppt_x-.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8"/>
                                        </p:tgtEl>
                                        <p:attrNameLst>
                                          <p:attrName>ppt_y</p:attrName>
                                        </p:attrNameLst>
                                      </p:cBhvr>
                                      <p:tavLst>
                                        <p:tav tm="0">
                                          <p:val>
                                            <p:strVal val="#ppt_y"/>
                                          </p:val>
                                        </p:tav>
                                        <p:tav tm="100000">
                                          <p:val>
                                            <p:strVal val="#ppt_y"/>
                                          </p:val>
                                        </p:tav>
                                      </p:tavLst>
                                    </p:anim>
                                    <p:anim calcmode="lin" valueType="num">
                                      <p:cBhvr>
                                        <p:cTn id="4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360"/>
                                          </p:val>
                                        </p:tav>
                                        <p:tav tm="100000">
                                          <p:val>
                                            <p:fltVal val="0"/>
                                          </p:val>
                                        </p:tav>
                                      </p:tavLst>
                                    </p:anim>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5" grpId="1" animBg="1"/>
      <p:bldP spid="25" grpId="2" animBg="1"/>
      <p:bldP spid="25" grpId="3" animBg="1"/>
      <p:bldP spid="25" grpId="4" animBg="1"/>
      <p:bldP spid="25" grpId="5" animBg="1"/>
      <p:bldP spid="25" grpId="6" animBg="1"/>
      <p:bldP spid="26" grpId="0" animBg="1"/>
      <p:bldP spid="26" grpId="1" animBg="1"/>
      <p:bldP spid="27" grpId="0" bldLvl="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47157" y="1063706"/>
            <a:ext cx="6343650" cy="583565"/>
          </a:xfrm>
          <a:prstGeom prst="rect">
            <a:avLst/>
          </a:prstGeom>
          <a:noFill/>
        </p:spPr>
        <p:txBody>
          <a:bodyPr wrap="none" rtlCol="0">
            <a:spAutoFit/>
          </a:bodyPr>
          <a:lstStyle/>
          <a:p>
            <a:pPr marL="0" indent="0" algn="l" eaLnBrk="1" hangingPunct="1">
              <a:lnSpc>
                <a:spcPct val="100000"/>
              </a:lnSpc>
              <a:spcBef>
                <a:spcPct val="0"/>
              </a:spcBef>
              <a:buFont typeface="Wingdings" panose="05000000000000000000" pitchFamily="2" charset="2"/>
              <a:buNone/>
            </a:pP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a:t>
            </a: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博学多才的符号大师</a:t>
            </a:r>
            <a:endParaRPr lang="zh-CN" altLang="en-US" sz="3200" dirty="0">
              <a:solidFill>
                <a:srgbClr val="4D4D4D"/>
              </a:solidFill>
              <a:latin typeface="华文宋体" panose="02010600040101010101" pitchFamily="2" charset="-122"/>
              <a:ea typeface="华文宋体" panose="02010600040101010101" pitchFamily="2" charset="-122"/>
            </a:endParaRPr>
          </a:p>
        </p:txBody>
      </p:sp>
      <p:cxnSp>
        <p:nvCxnSpPr>
          <p:cNvPr id="8" name="直接连接符 7"/>
          <p:cNvCxnSpPr/>
          <p:nvPr/>
        </p:nvCxnSpPr>
        <p:spPr>
          <a:xfrm>
            <a:off x="0" y="3815540"/>
            <a:ext cx="12192000" cy="0"/>
          </a:xfrm>
          <a:prstGeom prst="line">
            <a:avLst/>
          </a:prstGeom>
          <a:ln w="12700">
            <a:solidFill>
              <a:srgbClr val="0D0D0D"/>
            </a:solidFill>
            <a:prstDash val="sysDash"/>
          </a:ln>
        </p:spPr>
        <p:style>
          <a:lnRef idx="1">
            <a:schemeClr val="accent1"/>
          </a:lnRef>
          <a:fillRef idx="0">
            <a:schemeClr val="accent1"/>
          </a:fillRef>
          <a:effectRef idx="0">
            <a:schemeClr val="accent1"/>
          </a:effectRef>
          <a:fontRef idx="minor">
            <a:schemeClr val="tx1"/>
          </a:fontRef>
        </p:style>
      </p:cxnSp>
      <p:sp>
        <p:nvSpPr>
          <p:cNvPr id="15" name="燕尾形 14"/>
          <p:cNvSpPr/>
          <p:nvPr/>
        </p:nvSpPr>
        <p:spPr>
          <a:xfrm>
            <a:off x="4072771" y="3589183"/>
            <a:ext cx="474359" cy="474359"/>
          </a:xfrm>
          <a:prstGeom prst="chevron">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7655668" y="3589183"/>
            <a:ext cx="474359" cy="474359"/>
          </a:xfrm>
          <a:prstGeom prst="chevron">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5193665" y="2903855"/>
            <a:ext cx="1822450" cy="1822450"/>
            <a:chOff x="8179" y="4573"/>
            <a:chExt cx="2870" cy="2870"/>
          </a:xfrm>
        </p:grpSpPr>
        <p:sp>
          <p:nvSpPr>
            <p:cNvPr id="16" name="椭圆 15"/>
            <p:cNvSpPr>
              <a:spLocks noChangeAspect="1"/>
            </p:cNvSpPr>
            <p:nvPr/>
          </p:nvSpPr>
          <p:spPr>
            <a:xfrm>
              <a:off x="8179" y="4573"/>
              <a:ext cx="2871" cy="2871"/>
            </a:xfrm>
            <a:prstGeom prst="ellipse">
              <a:avLst/>
            </a:prstGeom>
            <a:noFill/>
            <a:ln w="22225">
              <a:solidFill>
                <a:srgbClr val="2F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39" y="4733"/>
              <a:ext cx="2550" cy="2550"/>
              <a:chOff x="8339" y="4733"/>
              <a:chExt cx="2550" cy="2550"/>
            </a:xfrm>
          </p:grpSpPr>
          <p:sp>
            <p:nvSpPr>
              <p:cNvPr id="17" name="椭圆 16"/>
              <p:cNvSpPr>
                <a:spLocks noChangeAspect="1"/>
              </p:cNvSpPr>
              <p:nvPr/>
            </p:nvSpPr>
            <p:spPr>
              <a:xfrm>
                <a:off x="8339" y="4733"/>
                <a:ext cx="2551" cy="2551"/>
              </a:xfrm>
              <a:prstGeom prst="ellipse">
                <a:avLst/>
              </a:prstGeom>
              <a:solidFill>
                <a:srgbClr val="D0EAEB"/>
              </a:solidFill>
              <a:ln w="12700">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945" y="5482"/>
                <a:ext cx="1310" cy="995"/>
                <a:chOff x="4268086" y="4221191"/>
                <a:chExt cx="509646" cy="387231"/>
              </a:xfrm>
              <a:solidFill>
                <a:srgbClr val="2F2637"/>
              </a:solidFill>
              <a:effectLst/>
            </p:grpSpPr>
            <p:sp>
              <p:nvSpPr>
                <p:cNvPr id="22"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4" name="组合 3"/>
          <p:cNvGrpSpPr/>
          <p:nvPr/>
        </p:nvGrpSpPr>
        <p:grpSpPr>
          <a:xfrm>
            <a:off x="8792210" y="2903855"/>
            <a:ext cx="1822450" cy="1822450"/>
            <a:chOff x="13846" y="4573"/>
            <a:chExt cx="2870" cy="2870"/>
          </a:xfrm>
        </p:grpSpPr>
        <p:sp>
          <p:nvSpPr>
            <p:cNvPr id="19" name="椭圆 18"/>
            <p:cNvSpPr>
              <a:spLocks noChangeAspect="1"/>
            </p:cNvSpPr>
            <p:nvPr/>
          </p:nvSpPr>
          <p:spPr>
            <a:xfrm>
              <a:off x="13846" y="4573"/>
              <a:ext cx="2871" cy="2871"/>
            </a:xfrm>
            <a:prstGeom prst="ellipse">
              <a:avLst/>
            </a:prstGeom>
            <a:noFill/>
            <a:ln w="22225">
              <a:solidFill>
                <a:srgbClr val="2F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14006" y="4733"/>
              <a:ext cx="2551" cy="2551"/>
            </a:xfrm>
            <a:prstGeom prst="ellipse">
              <a:avLst/>
            </a:prstGeom>
            <a:solidFill>
              <a:srgbClr val="D0EAEB"/>
            </a:solidFill>
            <a:ln w="12700">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4764" y="5556"/>
              <a:ext cx="1025" cy="981"/>
              <a:chOff x="1004888" y="993775"/>
              <a:chExt cx="2438400" cy="2332038"/>
            </a:xfrm>
            <a:solidFill>
              <a:srgbClr val="2F2637"/>
            </a:solidFill>
            <a:effectLst/>
          </p:grpSpPr>
          <p:sp>
            <p:nvSpPr>
              <p:cNvPr id="2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任意多边形 2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7" name="组合 6"/>
          <p:cNvGrpSpPr/>
          <p:nvPr/>
        </p:nvGrpSpPr>
        <p:grpSpPr>
          <a:xfrm>
            <a:off x="1610995" y="2903855"/>
            <a:ext cx="1822450" cy="1822450"/>
            <a:chOff x="2537" y="4573"/>
            <a:chExt cx="2870" cy="2870"/>
          </a:xfrm>
        </p:grpSpPr>
        <p:sp>
          <p:nvSpPr>
            <p:cNvPr id="13" name="椭圆 12"/>
            <p:cNvSpPr>
              <a:spLocks noChangeAspect="1"/>
            </p:cNvSpPr>
            <p:nvPr/>
          </p:nvSpPr>
          <p:spPr>
            <a:xfrm>
              <a:off x="2537" y="4573"/>
              <a:ext cx="2871" cy="2871"/>
            </a:xfrm>
            <a:prstGeom prst="ellipse">
              <a:avLst/>
            </a:prstGeom>
            <a:noFill/>
            <a:ln w="22225">
              <a:solidFill>
                <a:srgbClr val="2F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97" y="4733"/>
              <a:ext cx="2550" cy="2550"/>
              <a:chOff x="2697" y="4733"/>
              <a:chExt cx="2550" cy="2550"/>
            </a:xfrm>
          </p:grpSpPr>
          <p:sp>
            <p:nvSpPr>
              <p:cNvPr id="14" name="椭圆 13"/>
              <p:cNvSpPr>
                <a:spLocks noChangeAspect="1"/>
              </p:cNvSpPr>
              <p:nvPr/>
            </p:nvSpPr>
            <p:spPr>
              <a:xfrm>
                <a:off x="2697" y="4733"/>
                <a:ext cx="2551" cy="2551"/>
              </a:xfrm>
              <a:prstGeom prst="ellipse">
                <a:avLst/>
              </a:prstGeom>
              <a:solidFill>
                <a:srgbClr val="D0EAEB"/>
              </a:solidFill>
              <a:ln w="12700">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452" y="5351"/>
                <a:ext cx="1310" cy="1104"/>
                <a:chOff x="3526102" y="915987"/>
                <a:chExt cx="560236" cy="472172"/>
              </a:xfrm>
              <a:solidFill>
                <a:srgbClr val="2F2637"/>
              </a:solidFill>
              <a:effectLst/>
            </p:grpSpPr>
            <p:sp>
              <p:nvSpPr>
                <p:cNvPr id="28"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sp>
        <p:nvSpPr>
          <p:cNvPr id="35" name="文本框 34"/>
          <p:cNvSpPr txBox="1"/>
          <p:nvPr/>
        </p:nvSpPr>
        <p:spPr>
          <a:xfrm>
            <a:off x="1029970" y="4797425"/>
            <a:ext cx="3220085" cy="1630045"/>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莱布尼茨独立创建了微积分，并惊心设计了非常巧妙而简洁的微积分符号，从而使他以伟大的数学家称号闻名于世。</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6" name="文本框 35"/>
          <p:cNvSpPr txBox="1"/>
          <p:nvPr/>
        </p:nvSpPr>
        <p:spPr>
          <a:xfrm>
            <a:off x="4834255" y="4797425"/>
            <a:ext cx="2821305" cy="1630045"/>
          </a:xfrm>
          <a:prstGeom prst="rect">
            <a:avLst/>
          </a:prstGeom>
          <a:noFill/>
          <a:effectLst/>
        </p:spPr>
        <p:txBody>
          <a:bodyPr wrap="square" rtlCol="0">
            <a:spAutoFit/>
          </a:bodyPr>
          <a:lstStyle/>
          <a:p>
            <a:pPr algn="l"/>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在从事数学研究的过程中，深受他的 哲学思想的支配。他说</a:t>
            </a:r>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dx</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和</a:t>
            </a:r>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x</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相比，如图点和地球，或地球半径与宇宙相比。</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7" name="文本框 36"/>
          <p:cNvSpPr txBox="1"/>
          <p:nvPr/>
        </p:nvSpPr>
        <p:spPr>
          <a:xfrm>
            <a:off x="8455660" y="4797425"/>
            <a:ext cx="3520440" cy="1938020"/>
          </a:xfrm>
          <a:prstGeom prst="rect">
            <a:avLst/>
          </a:prstGeom>
          <a:noFill/>
          <a:effectLst/>
        </p:spPr>
        <p:txBody>
          <a:bodyPr wrap="square" rtlCol="0">
            <a:spAutoFit/>
          </a:bodyPr>
          <a:lstStyle/>
          <a:p>
            <a:pPr algn="l" eaLnBrk="0" hangingPunct="0"/>
            <a:r>
              <a:rPr lang="en-US" altLang="zh-CN"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       </a:t>
            </a:r>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在其积分论文中，他从曲线所围面积的积分概念出发，把积分看作是无穷小的和，并引入积分符号。他的这个符号，以及微积分的要领法则一直保留到当今的教材中。</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ppt_x</p:attrName>
                                        </p:attrNameLst>
                                      </p:cBhvr>
                                      <p:tavLst>
                                        <p:tav tm="0">
                                          <p:val>
                                            <p:strVal val="#ppt_x-.2"/>
                                          </p:val>
                                        </p:tav>
                                        <p:tav tm="100000">
                                          <p:val>
                                            <p:strVal val="#ppt_x"/>
                                          </p:val>
                                        </p:tav>
                                      </p:tavLst>
                                    </p:anim>
                                    <p:anim calcmode="lin" valueType="num">
                                      <p:cBhvr>
                                        <p:cTn id="3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fltVal val="0"/>
                                          </p:val>
                                        </p:tav>
                                        <p:tav tm="100000">
                                          <p:val>
                                            <p:strVal val="#ppt_w"/>
                                          </p:val>
                                        </p:tav>
                                      </p:tavLst>
                                    </p:anim>
                                    <p:anim calcmode="lin" valueType="num">
                                      <p:cBhvr>
                                        <p:cTn id="53" dur="1000" fill="hold"/>
                                        <p:tgtEl>
                                          <p:spTgt spid="4"/>
                                        </p:tgtEl>
                                        <p:attrNameLst>
                                          <p:attrName>ppt_h</p:attrName>
                                        </p:attrNameLst>
                                      </p:cBhvr>
                                      <p:tavLst>
                                        <p:tav tm="0">
                                          <p:val>
                                            <p:fltVal val="0"/>
                                          </p:val>
                                        </p:tav>
                                        <p:tav tm="100000">
                                          <p:val>
                                            <p:strVal val="#ppt_h"/>
                                          </p:val>
                                        </p:tav>
                                      </p:tavLst>
                                    </p:anim>
                                    <p:anim calcmode="lin" valueType="num">
                                      <p:cBhvr>
                                        <p:cTn id="54" dur="1000" fill="hold"/>
                                        <p:tgtEl>
                                          <p:spTgt spid="4"/>
                                        </p:tgtEl>
                                        <p:attrNameLst>
                                          <p:attrName>style.rotation</p:attrName>
                                        </p:attrNameLst>
                                      </p:cBhvr>
                                      <p:tavLst>
                                        <p:tav tm="0">
                                          <p:val>
                                            <p:fltVal val="90"/>
                                          </p:val>
                                        </p:tav>
                                        <p:tav tm="100000">
                                          <p:val>
                                            <p:fltVal val="0"/>
                                          </p:val>
                                        </p:tav>
                                      </p:tavLst>
                                    </p:anim>
                                    <p:animEffect transition="in" filter="fade">
                                      <p:cBhvr>
                                        <p:cTn id="55" dur="1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2"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diamond(in)">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5" grpId="0" animBg="1"/>
      <p:bldP spid="36" grpId="0" animBg="1"/>
      <p:bldP spid="37" grpId="0" animBg="1"/>
      <p:bldP spid="37" grpId="1" animBg="1"/>
      <p:bldP spid="3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p:cNvPicPr>
            <a:picLocks noChangeAspect="1"/>
          </p:cNvPicPr>
          <p:nvPr/>
        </p:nvPicPr>
        <p:blipFill>
          <a:blip r:embed="rId3">
            <a:clrChange>
              <a:clrFrom>
                <a:srgbClr val="ADADAD">
                  <a:alpha val="100000"/>
                </a:srgbClr>
              </a:clrFrom>
              <a:clrTo>
                <a:srgbClr val="ADADAD">
                  <a:alpha val="100000"/>
                  <a:alpha val="0"/>
                </a:srgbClr>
              </a:clrTo>
            </a:clrChange>
            <a:grayscl/>
          </a:blip>
          <a:stretch>
            <a:fillRect/>
          </a:stretch>
        </p:blipFill>
        <p:spPr>
          <a:xfrm>
            <a:off x="7409180" y="3509645"/>
            <a:ext cx="3456940" cy="3274695"/>
          </a:xfrm>
          <a:prstGeom prst="ellipse">
            <a:avLst/>
          </a:prstGeom>
          <a:noFill/>
          <a:ln w="9525">
            <a:solidFill>
              <a:schemeClr val="accent1"/>
            </a:solidFill>
          </a:ln>
          <a:effectLst>
            <a:reflection blurRad="6350" stA="50000" endA="300" endPos="55000" dir="5400000" sy="-100000" algn="bl" rotWithShape="0"/>
          </a:effectLst>
        </p:spPr>
      </p:pic>
      <p:sp>
        <p:nvSpPr>
          <p:cNvPr id="10" name="文本框 9"/>
          <p:cNvSpPr txBox="1"/>
          <p:nvPr/>
        </p:nvSpPr>
        <p:spPr>
          <a:xfrm>
            <a:off x="2924297" y="962106"/>
            <a:ext cx="6343650" cy="583565"/>
          </a:xfrm>
          <a:prstGeom prst="rect">
            <a:avLst/>
          </a:prstGeom>
          <a:noFill/>
        </p:spPr>
        <p:txBody>
          <a:bodyPr wrap="none" rtlCol="0">
            <a:spAutoFit/>
          </a:bodyPr>
          <a:lstStyle/>
          <a:p>
            <a:pPr marL="0" indent="0" algn="l" eaLnBrk="1" hangingPunct="1">
              <a:lnSpc>
                <a:spcPct val="100000"/>
              </a:lnSpc>
              <a:spcBef>
                <a:spcPct val="0"/>
              </a:spcBef>
              <a:buFont typeface="Wingdings" panose="05000000000000000000" pitchFamily="2" charset="2"/>
              <a:buNone/>
            </a:pP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a:t>
            </a: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博学多才的符号大师</a:t>
            </a:r>
            <a:endParaRPr lang="zh-CN" altLang="en-US" sz="3200" dirty="0">
              <a:solidFill>
                <a:srgbClr val="4D4D4D"/>
              </a:solidFill>
              <a:latin typeface="华文宋体" panose="02010600040101010101" pitchFamily="2" charset="-122"/>
              <a:ea typeface="华文宋体" panose="02010600040101010101" pitchFamily="2" charset="-122"/>
            </a:endParaRPr>
          </a:p>
        </p:txBody>
      </p:sp>
      <p:sp>
        <p:nvSpPr>
          <p:cNvPr id="8" name="任意多边形 7"/>
          <p:cNvSpPr/>
          <p:nvPr/>
        </p:nvSpPr>
        <p:spPr>
          <a:xfrm rot="5400000">
            <a:off x="2748559" y="2705530"/>
            <a:ext cx="1083069" cy="3002776"/>
          </a:xfrm>
          <a:custGeom>
            <a:avLst/>
            <a:gdLst>
              <a:gd name="connsiteX0" fmla="*/ 0 w 1083069"/>
              <a:gd name="connsiteY0" fmla="*/ 2605826 h 3002776"/>
              <a:gd name="connsiteX1" fmla="*/ 0 w 1083069"/>
              <a:gd name="connsiteY1" fmla="*/ 2497761 h 3002776"/>
              <a:gd name="connsiteX2" fmla="*/ 0 w 1083069"/>
              <a:gd name="connsiteY2" fmla="*/ 2064890 h 3002776"/>
              <a:gd name="connsiteX3" fmla="*/ 0 w 1083069"/>
              <a:gd name="connsiteY3" fmla="*/ 1550967 h 3002776"/>
              <a:gd name="connsiteX4" fmla="*/ 0 w 1083069"/>
              <a:gd name="connsiteY4" fmla="*/ 1442902 h 3002776"/>
              <a:gd name="connsiteX5" fmla="*/ 0 w 1083069"/>
              <a:gd name="connsiteY5" fmla="*/ 1235374 h 3002776"/>
              <a:gd name="connsiteX6" fmla="*/ 0 w 1083069"/>
              <a:gd name="connsiteY6" fmla="*/ 1010031 h 3002776"/>
              <a:gd name="connsiteX7" fmla="*/ 0 w 1083069"/>
              <a:gd name="connsiteY7" fmla="*/ 180515 h 3002776"/>
              <a:gd name="connsiteX8" fmla="*/ 180515 w 1083069"/>
              <a:gd name="connsiteY8" fmla="*/ 0 h 3002776"/>
              <a:gd name="connsiteX9" fmla="*/ 451279 w 1083069"/>
              <a:gd name="connsiteY9" fmla="*/ 0 h 3002776"/>
              <a:gd name="connsiteX10" fmla="*/ 902554 w 1083069"/>
              <a:gd name="connsiteY10" fmla="*/ 0 h 3002776"/>
              <a:gd name="connsiteX11" fmla="*/ 1083069 w 1083069"/>
              <a:gd name="connsiteY11" fmla="*/ 180515 h 3002776"/>
              <a:gd name="connsiteX12" fmla="*/ 1083069 w 1083069"/>
              <a:gd name="connsiteY12" fmla="*/ 1010031 h 3002776"/>
              <a:gd name="connsiteX13" fmla="*/ 1083069 w 1083069"/>
              <a:gd name="connsiteY13" fmla="*/ 1235374 h 3002776"/>
              <a:gd name="connsiteX14" fmla="*/ 1083069 w 1083069"/>
              <a:gd name="connsiteY14" fmla="*/ 1442902 h 3002776"/>
              <a:gd name="connsiteX15" fmla="*/ 1083069 w 1083069"/>
              <a:gd name="connsiteY15" fmla="*/ 1550967 h 3002776"/>
              <a:gd name="connsiteX16" fmla="*/ 1083069 w 1083069"/>
              <a:gd name="connsiteY16" fmla="*/ 2064890 h 3002776"/>
              <a:gd name="connsiteX17" fmla="*/ 1083069 w 1083069"/>
              <a:gd name="connsiteY17" fmla="*/ 2497761 h 3002776"/>
              <a:gd name="connsiteX18" fmla="*/ 1083069 w 1083069"/>
              <a:gd name="connsiteY18" fmla="*/ 2605826 h 3002776"/>
              <a:gd name="connsiteX19" fmla="*/ 902554 w 1083069"/>
              <a:gd name="connsiteY19" fmla="*/ 2786341 h 3002776"/>
              <a:gd name="connsiteX20" fmla="*/ 451279 w 1083069"/>
              <a:gd name="connsiteY20" fmla="*/ 2786341 h 3002776"/>
              <a:gd name="connsiteX21" fmla="*/ 315899 w 1083069"/>
              <a:gd name="connsiteY21" fmla="*/ 3002776 h 3002776"/>
              <a:gd name="connsiteX22" fmla="*/ 180512 w 1083069"/>
              <a:gd name="connsiteY22" fmla="*/ 2786341 h 3002776"/>
              <a:gd name="connsiteX23" fmla="*/ 180515 w 1083069"/>
              <a:gd name="connsiteY23" fmla="*/ 2786341 h 3002776"/>
              <a:gd name="connsiteX24" fmla="*/ 0 w 1083069"/>
              <a:gd name="connsiteY24" fmla="*/ 2605826 h 300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3069" h="3002776">
                <a:moveTo>
                  <a:pt x="0" y="2605826"/>
                </a:moveTo>
                <a:lnTo>
                  <a:pt x="0" y="2497761"/>
                </a:lnTo>
                <a:lnTo>
                  <a:pt x="0" y="2064890"/>
                </a:lnTo>
                <a:lnTo>
                  <a:pt x="0" y="1550967"/>
                </a:lnTo>
                <a:lnTo>
                  <a:pt x="0" y="1442902"/>
                </a:lnTo>
                <a:lnTo>
                  <a:pt x="0" y="1235374"/>
                </a:lnTo>
                <a:lnTo>
                  <a:pt x="0" y="1010031"/>
                </a:lnTo>
                <a:lnTo>
                  <a:pt x="0" y="180515"/>
                </a:lnTo>
                <a:cubicBezTo>
                  <a:pt x="0" y="80819"/>
                  <a:pt x="80819" y="0"/>
                  <a:pt x="180515" y="0"/>
                </a:cubicBezTo>
                <a:lnTo>
                  <a:pt x="451279" y="0"/>
                </a:lnTo>
                <a:lnTo>
                  <a:pt x="902554" y="0"/>
                </a:lnTo>
                <a:cubicBezTo>
                  <a:pt x="1002250" y="0"/>
                  <a:pt x="1083069" y="80819"/>
                  <a:pt x="1083069" y="180515"/>
                </a:cubicBezTo>
                <a:lnTo>
                  <a:pt x="1083069" y="1010031"/>
                </a:lnTo>
                <a:lnTo>
                  <a:pt x="1083069" y="1235374"/>
                </a:lnTo>
                <a:lnTo>
                  <a:pt x="1083069" y="1442902"/>
                </a:lnTo>
                <a:lnTo>
                  <a:pt x="1083069" y="1550967"/>
                </a:lnTo>
                <a:lnTo>
                  <a:pt x="1083069" y="2064890"/>
                </a:lnTo>
                <a:lnTo>
                  <a:pt x="1083069" y="2497761"/>
                </a:lnTo>
                <a:lnTo>
                  <a:pt x="1083069" y="2605826"/>
                </a:lnTo>
                <a:cubicBezTo>
                  <a:pt x="1083069" y="2705522"/>
                  <a:pt x="1002250" y="2786341"/>
                  <a:pt x="902554" y="2786341"/>
                </a:cubicBezTo>
                <a:lnTo>
                  <a:pt x="451279" y="2786341"/>
                </a:lnTo>
                <a:lnTo>
                  <a:pt x="315899" y="3002776"/>
                </a:lnTo>
                <a:lnTo>
                  <a:pt x="180512" y="2786341"/>
                </a:lnTo>
                <a:lnTo>
                  <a:pt x="180515" y="2786341"/>
                </a:lnTo>
                <a:cubicBezTo>
                  <a:pt x="80819" y="2786341"/>
                  <a:pt x="0" y="2705522"/>
                  <a:pt x="0" y="2605826"/>
                </a:cubicBezTo>
                <a:close/>
              </a:path>
            </a:pathLst>
          </a:cu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527675" y="1981200"/>
            <a:ext cx="1546225" cy="1528445"/>
          </a:xfrm>
          <a:prstGeom prst="rect">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73900" y="1981200"/>
            <a:ext cx="5116830" cy="152844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073900" y="1990725"/>
            <a:ext cx="5093970" cy="2584450"/>
          </a:xfrm>
          <a:prstGeom prst="rect">
            <a:avLst/>
          </a:prstGeom>
          <a:noFill/>
          <a:effectLst/>
        </p:spPr>
        <p:txBody>
          <a:bodyPr wrap="square" rtlCol="0">
            <a:spAutoFit/>
          </a:bodyPr>
          <a:lstStyle/>
          <a:p>
            <a:pPr algn="l"/>
            <a:r>
              <a:rPr lang="en-US" altLang="zh-CN" b="1" dirty="0">
                <a:solidFill>
                  <a:srgbClr val="D0EAEB"/>
                </a:solidFill>
                <a:latin typeface="微软雅黑" panose="020B0503020204020204" charset="-122"/>
                <a:ea typeface="微软雅黑" panose="020B0503020204020204" charset="-122"/>
                <a:sym typeface="宋体" panose="02010600030101010101" pitchFamily="2" charset="-122"/>
              </a:rPr>
              <a:t>      </a:t>
            </a:r>
            <a:r>
              <a:rPr lang="zh-CN" altLang="en-US" b="1" dirty="0">
                <a:solidFill>
                  <a:srgbClr val="D0EAEB"/>
                </a:solidFill>
                <a:latin typeface="微软雅黑" panose="020B0503020204020204" charset="-122"/>
                <a:ea typeface="微软雅黑" panose="020B0503020204020204" charset="-122"/>
                <a:sym typeface="宋体" panose="02010600030101010101" pitchFamily="2" charset="-122"/>
              </a:rPr>
              <a:t>莱布尼茨是数学史上最伟大的符号学者之一，堪称符号大师。他曾说：“要发明，就要挑选恰当的符号，要做到这一点，就要用含义简明的少量符号来表达和比较忠实的描绘事物的内在本质，从而最大限度减少人的思维劳动。”</a:t>
            </a:r>
          </a:p>
          <a:p>
            <a:pPr algn="l"/>
            <a:endParaRPr lang="en-US" altLang="zh-CN" dirty="0" smtClean="0">
              <a:solidFill>
                <a:srgbClr val="D0EAEB"/>
              </a:solidFill>
              <a:latin typeface="华文宋体" panose="02010600040101010101" pitchFamily="2" charset="-122"/>
              <a:ea typeface="华文宋体" panose="02010600040101010101" pitchFamily="2" charset="-122"/>
            </a:endParaRPr>
          </a:p>
          <a:p>
            <a:pPr algn="l"/>
            <a:endParaRPr lang="en-US" altLang="zh-CN" dirty="0" smtClean="0">
              <a:solidFill>
                <a:srgbClr val="D0EAEB"/>
              </a:solidFill>
              <a:latin typeface="华文宋体" panose="02010600040101010101" pitchFamily="2" charset="-122"/>
              <a:ea typeface="华文宋体" panose="02010600040101010101" pitchFamily="2" charset="-122"/>
            </a:endParaRPr>
          </a:p>
          <a:p>
            <a:pPr algn="l"/>
            <a:endParaRPr lang="en-US" altLang="zh-CN" dirty="0" smtClean="0">
              <a:solidFill>
                <a:srgbClr val="D0EAEB"/>
              </a:solidFill>
              <a:latin typeface="华文宋体" panose="02010600040101010101" pitchFamily="2" charset="-122"/>
              <a:ea typeface="华文宋体" panose="02010600040101010101" pitchFamily="2" charset="-122"/>
            </a:endParaRPr>
          </a:p>
          <a:p>
            <a:endParaRPr lang="en-US" altLang="zh-CN" dirty="0" smtClean="0">
              <a:solidFill>
                <a:schemeClr val="tx1">
                  <a:lumMod val="75000"/>
                  <a:lumOff val="25000"/>
                </a:schemeClr>
              </a:solidFill>
              <a:latin typeface="华文宋体" panose="02010600040101010101" pitchFamily="2" charset="-122"/>
              <a:ea typeface="华文宋体" panose="02010600040101010101" pitchFamily="2" charset="-122"/>
            </a:endParaRPr>
          </a:p>
        </p:txBody>
      </p:sp>
      <p:sp>
        <p:nvSpPr>
          <p:cNvPr id="17" name="Freeform 64"/>
          <p:cNvSpPr>
            <a:spLocks noEditPoints="1"/>
          </p:cNvSpPr>
          <p:nvPr/>
        </p:nvSpPr>
        <p:spPr bwMode="auto">
          <a:xfrm>
            <a:off x="5932805" y="2485390"/>
            <a:ext cx="736600" cy="647065"/>
          </a:xfrm>
          <a:custGeom>
            <a:avLst/>
            <a:gdLst>
              <a:gd name="T0" fmla="*/ 415182 w 133"/>
              <a:gd name="T1" fmla="*/ 0 h 127"/>
              <a:gd name="T2" fmla="*/ 29893 w 133"/>
              <a:gd name="T3" fmla="*/ 0 h 127"/>
              <a:gd name="T4" fmla="*/ 0 w 133"/>
              <a:gd name="T5" fmla="*/ 29890 h 127"/>
              <a:gd name="T6" fmla="*/ 0 w 133"/>
              <a:gd name="T7" fmla="*/ 302226 h 127"/>
              <a:gd name="T8" fmla="*/ 29893 w 133"/>
              <a:gd name="T9" fmla="*/ 332117 h 127"/>
              <a:gd name="T10" fmla="*/ 176037 w 133"/>
              <a:gd name="T11" fmla="*/ 332117 h 127"/>
              <a:gd name="T12" fmla="*/ 132858 w 133"/>
              <a:gd name="T13" fmla="*/ 391898 h 127"/>
              <a:gd name="T14" fmla="*/ 132858 w 133"/>
              <a:gd name="T15" fmla="*/ 421788 h 127"/>
              <a:gd name="T16" fmla="*/ 176037 w 133"/>
              <a:gd name="T17" fmla="*/ 421788 h 127"/>
              <a:gd name="T18" fmla="*/ 265717 w 133"/>
              <a:gd name="T19" fmla="*/ 421788 h 127"/>
              <a:gd name="T20" fmla="*/ 312217 w 133"/>
              <a:gd name="T21" fmla="*/ 421788 h 127"/>
              <a:gd name="T22" fmla="*/ 312217 w 133"/>
              <a:gd name="T23" fmla="*/ 391898 h 127"/>
              <a:gd name="T24" fmla="*/ 265717 w 133"/>
              <a:gd name="T25" fmla="*/ 332117 h 127"/>
              <a:gd name="T26" fmla="*/ 415182 w 133"/>
              <a:gd name="T27" fmla="*/ 332117 h 127"/>
              <a:gd name="T28" fmla="*/ 441754 w 133"/>
              <a:gd name="T29" fmla="*/ 302226 h 127"/>
              <a:gd name="T30" fmla="*/ 441754 w 133"/>
              <a:gd name="T31" fmla="*/ 29890 h 127"/>
              <a:gd name="T32" fmla="*/ 415182 w 133"/>
              <a:gd name="T33" fmla="*/ 0 h 127"/>
              <a:gd name="T34" fmla="*/ 199288 w 133"/>
              <a:gd name="T35" fmla="*/ 295584 h 127"/>
              <a:gd name="T36" fmla="*/ 222538 w 133"/>
              <a:gd name="T37" fmla="*/ 272336 h 127"/>
              <a:gd name="T38" fmla="*/ 249109 w 133"/>
              <a:gd name="T39" fmla="*/ 295584 h 127"/>
              <a:gd name="T40" fmla="*/ 222538 w 133"/>
              <a:gd name="T41" fmla="*/ 322153 h 127"/>
              <a:gd name="T42" fmla="*/ 199288 w 133"/>
              <a:gd name="T43" fmla="*/ 295584 h 127"/>
              <a:gd name="T44" fmla="*/ 411861 w 133"/>
              <a:gd name="T45" fmla="*/ 262372 h 127"/>
              <a:gd name="T46" fmla="*/ 33215 w 133"/>
              <a:gd name="T47" fmla="*/ 262372 h 127"/>
              <a:gd name="T48" fmla="*/ 33215 w 133"/>
              <a:gd name="T49" fmla="*/ 33212 h 127"/>
              <a:gd name="T50" fmla="*/ 411861 w 133"/>
              <a:gd name="T51" fmla="*/ 33212 h 127"/>
              <a:gd name="T52" fmla="*/ 411861 w 133"/>
              <a:gd name="T53" fmla="*/ 262372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tx1">
              <a:lumMod val="85000"/>
              <a:lumOff val="15000"/>
            </a:schemeClr>
          </a:solidFill>
          <a:ln>
            <a:noFill/>
          </a:ln>
        </p:spPr>
        <p:txBody>
          <a:bodyPr/>
          <a:lstStyle/>
          <a:p>
            <a:endParaRPr lang="zh-CN" altLang="en-US"/>
          </a:p>
        </p:txBody>
      </p:sp>
      <p:sp>
        <p:nvSpPr>
          <p:cNvPr id="18" name="椭圆 17"/>
          <p:cNvSpPr/>
          <p:nvPr/>
        </p:nvSpPr>
        <p:spPr>
          <a:xfrm>
            <a:off x="832550" y="2309551"/>
            <a:ext cx="822749" cy="822749"/>
          </a:xfrm>
          <a:prstGeom prst="ellipse">
            <a:avLst/>
          </a:prstGeom>
          <a:noFill/>
          <a:ln>
            <a:solidFill>
              <a:srgbClr val="2F263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32549" y="3752188"/>
            <a:ext cx="822749" cy="822749"/>
          </a:xfrm>
          <a:prstGeom prst="ellipse">
            <a:avLst/>
          </a:prstGeom>
          <a:noFill/>
          <a:ln>
            <a:solidFill>
              <a:srgbClr val="2F263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32549" y="5194825"/>
            <a:ext cx="822749" cy="822749"/>
          </a:xfrm>
          <a:prstGeom prst="ellipse">
            <a:avLst/>
          </a:prstGeom>
          <a:noFill/>
          <a:ln>
            <a:solidFill>
              <a:srgbClr val="2F263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16053" y="2396812"/>
            <a:ext cx="677272" cy="677272"/>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16053" y="3827824"/>
            <a:ext cx="677272" cy="677272"/>
          </a:xfrm>
          <a:prstGeom prst="ellipse">
            <a:avLst/>
          </a:prstGeom>
          <a:solidFill>
            <a:srgbClr val="D0EAEB"/>
          </a:solidFill>
          <a:ln>
            <a:solidFill>
              <a:srgbClr val="2F2637">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16053" y="5267563"/>
            <a:ext cx="677272" cy="677272"/>
          </a:xfrm>
          <a:prstGeom prst="ellipse">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017283" y="5441050"/>
            <a:ext cx="473941" cy="360103"/>
            <a:chOff x="4268086" y="4221191"/>
            <a:chExt cx="509646" cy="387231"/>
          </a:xfrm>
          <a:solidFill>
            <a:srgbClr val="D0EAEB"/>
          </a:solidFill>
        </p:grpSpPr>
        <p:sp>
          <p:nvSpPr>
            <p:cNvPr id="2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7" name="组合 26"/>
          <p:cNvGrpSpPr/>
          <p:nvPr/>
        </p:nvGrpSpPr>
        <p:grpSpPr>
          <a:xfrm>
            <a:off x="1100774" y="3966724"/>
            <a:ext cx="307829" cy="393676"/>
            <a:chOff x="1605186" y="572440"/>
            <a:chExt cx="563562" cy="720725"/>
          </a:xfrm>
          <a:solidFill>
            <a:srgbClr val="383838"/>
          </a:solidFill>
        </p:grpSpPr>
        <p:sp>
          <p:nvSpPr>
            <p:cNvPr id="28"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a:grpSpLocks noChangeAspect="1"/>
          </p:cNvGrpSpPr>
          <p:nvPr/>
        </p:nvGrpSpPr>
        <p:grpSpPr>
          <a:xfrm>
            <a:off x="1114095" y="2525428"/>
            <a:ext cx="340145" cy="380395"/>
            <a:chOff x="5999255" y="3275006"/>
            <a:chExt cx="402656" cy="450303"/>
          </a:xfrm>
          <a:solidFill>
            <a:srgbClr val="D0EAEB"/>
          </a:solidFill>
          <a:effectLst/>
        </p:grpSpPr>
        <p:sp>
          <p:nvSpPr>
            <p:cNvPr id="32"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 name="文本框 36"/>
          <p:cNvSpPr txBox="1"/>
          <p:nvPr/>
        </p:nvSpPr>
        <p:spPr>
          <a:xfrm>
            <a:off x="1895475" y="2296795"/>
            <a:ext cx="3270250" cy="706755"/>
          </a:xfrm>
          <a:prstGeom prst="rect">
            <a:avLst/>
          </a:prstGeom>
          <a:noFill/>
          <a:effectLst/>
        </p:spPr>
        <p:txBody>
          <a:bodyPr wrap="square" rtlCol="0">
            <a:spAutoFit/>
          </a:bodyPr>
          <a:lstStyle/>
          <a:p>
            <a:pPr algn="l"/>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莱布尼茨发现了微分和积分是一对互逆的运算</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8" name="文本框 37"/>
          <p:cNvSpPr txBox="1"/>
          <p:nvPr/>
        </p:nvSpPr>
        <p:spPr>
          <a:xfrm>
            <a:off x="2066290" y="3725545"/>
            <a:ext cx="2725420" cy="1014730"/>
          </a:xfrm>
          <a:prstGeom prst="rect">
            <a:avLst/>
          </a:prstGeom>
          <a:noFill/>
          <a:effectLst/>
        </p:spPr>
        <p:txBody>
          <a:bodyPr wrap="square" rtlCol="0">
            <a:spAutoFit/>
          </a:bodyPr>
          <a:lstStyle/>
          <a:p>
            <a:pPr algn="l"/>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并建立了沟通微分和积分内在联系的微积分基本定理</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
        <p:nvSpPr>
          <p:cNvPr id="39" name="文本框 38"/>
          <p:cNvSpPr txBox="1"/>
          <p:nvPr/>
        </p:nvSpPr>
        <p:spPr>
          <a:xfrm>
            <a:off x="1993900" y="5285740"/>
            <a:ext cx="2901315" cy="1014730"/>
          </a:xfrm>
          <a:prstGeom prst="rect">
            <a:avLst/>
          </a:prstGeom>
          <a:noFill/>
          <a:effectLst/>
        </p:spPr>
        <p:txBody>
          <a:bodyPr wrap="square" rtlCol="0">
            <a:spAutoFit/>
          </a:bodyPr>
          <a:lstStyle/>
          <a:p>
            <a:pPr algn="l"/>
            <a:r>
              <a:rPr lang="zh-CN" altLang="en-US" sz="2000" b="1" dirty="0">
                <a:solidFill>
                  <a:srgbClr val="4D4D4D"/>
                </a:solidFill>
                <a:latin typeface="方正姚体" panose="02010601030101010101" pitchFamily="2" charset="-122"/>
                <a:ea typeface="方正姚体" panose="02010601030101010101" pitchFamily="2" charset="-122"/>
                <a:sym typeface="宋体" panose="02010600030101010101" pitchFamily="2" charset="-122"/>
              </a:rPr>
              <a:t>使原本各自独立的微分学和积分学构成统一的微积分学的整体</a:t>
            </a:r>
            <a:endParaRPr lang="zh-CN" altLang="en-US" sz="2000" b="1" dirty="0" smtClean="0">
              <a:solidFill>
                <a:srgbClr val="4D4D4D"/>
              </a:solidFill>
              <a:latin typeface="方正姚体" panose="02010601030101010101" pitchFamily="2" charset="-122"/>
              <a:ea typeface="方正姚体" panose="02010601030101010101" pitchFamily="2" charset="-122"/>
              <a:sym typeface="宋体" panose="02010600030101010101" pitchFamily="2" charset="-122"/>
            </a:endParaRP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ppt_w*0.05"/>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anim calcmode="lin" valueType="num">
                                      <p:cBhvr>
                                        <p:cTn id="9" dur="500" fill="hold"/>
                                        <p:tgtEl>
                                          <p:spTgt spid="37"/>
                                        </p:tgtEl>
                                        <p:attrNameLst>
                                          <p:attrName>ppt_x</p:attrName>
                                        </p:attrNameLst>
                                      </p:cBhvr>
                                      <p:tavLst>
                                        <p:tav tm="0">
                                          <p:val>
                                            <p:strVal val="#ppt_x-.2"/>
                                          </p:val>
                                        </p:tav>
                                        <p:tav tm="100000">
                                          <p:val>
                                            <p:strVal val="#ppt_x"/>
                                          </p:val>
                                        </p:tav>
                                      </p:tavLst>
                                    </p:anim>
                                    <p:anim calcmode="lin" valueType="num">
                                      <p:cBhvr>
                                        <p:cTn id="10" dur="500" fill="hold"/>
                                        <p:tgtEl>
                                          <p:spTgt spid="37"/>
                                        </p:tgtEl>
                                        <p:attrNameLst>
                                          <p:attrName>ppt_y</p:attrName>
                                        </p:attrNameLst>
                                      </p:cBhvr>
                                      <p:tavLst>
                                        <p:tav tm="0">
                                          <p:val>
                                            <p:strVal val="#ppt_y"/>
                                          </p:val>
                                        </p:tav>
                                        <p:tav tm="100000">
                                          <p:val>
                                            <p:strVal val="#ppt_y"/>
                                          </p:val>
                                        </p:tav>
                                      </p:tavLst>
                                    </p:anim>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1"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1"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edge">
                                      <p:cBhvr>
                                        <p:cTn id="21" dur="2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bldLvl="0" animBg="1"/>
      <p:bldP spid="37" grpId="0"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2029257" y="2146065"/>
            <a:ext cx="3756660" cy="1938020"/>
          </a:xfrm>
          <a:prstGeom prst="rect">
            <a:avLst/>
          </a:prstGeom>
          <a:noFill/>
        </p:spPr>
        <p:txBody>
          <a:bodyPr wrap="none" rtlCol="0">
            <a:spAutoFit/>
          </a:bodyPr>
          <a:lstStyle/>
          <a:p>
            <a:pPr algn="ctr"/>
            <a:r>
              <a:rPr lang="zh-CN" altLang="en-US" sz="4000" b="1" dirty="0">
                <a:solidFill>
                  <a:srgbClr val="404040"/>
                </a:solidFill>
                <a:effectLst>
                  <a:outerShdw blurRad="38100" dist="19050" dir="2700000" algn="tl" rotWithShape="0">
                    <a:schemeClr val="dk1">
                      <a:alpha val="40000"/>
                    </a:schemeClr>
                  </a:outerShdw>
                </a:effectLst>
                <a:latin typeface="方正姚体" panose="02010601030101010101" pitchFamily="2" charset="-122"/>
                <a:ea typeface="方正姚体" panose="02010601030101010101" pitchFamily="2" charset="-122"/>
                <a:sym typeface="宋体" panose="02010600030101010101" pitchFamily="2" charset="-122"/>
              </a:rPr>
              <a:t>拉格朗日</a:t>
            </a:r>
          </a:p>
          <a:p>
            <a:pPr algn="ctr"/>
            <a:r>
              <a:rPr lang="zh-CN" altLang="en-US" sz="4000" b="1" dirty="0">
                <a:solidFill>
                  <a:srgbClr val="404040"/>
                </a:solidFill>
                <a:effectLst>
                  <a:outerShdw blurRad="38100" dist="19050" dir="2700000" algn="tl" rotWithShape="0">
                    <a:schemeClr val="dk1">
                      <a:alpha val="40000"/>
                    </a:schemeClr>
                  </a:outerShdw>
                </a:effectLst>
                <a:latin typeface="方正姚体" panose="02010601030101010101" pitchFamily="2" charset="-122"/>
                <a:ea typeface="方正姚体" panose="02010601030101010101" pitchFamily="2" charset="-122"/>
                <a:sym typeface="宋体" panose="02010600030101010101" pitchFamily="2" charset="-122"/>
              </a:rPr>
              <a:t>数学世界里一</a:t>
            </a:r>
          </a:p>
          <a:p>
            <a:pPr algn="ctr"/>
            <a:r>
              <a:rPr lang="zh-CN" altLang="en-US" sz="4000" b="1" dirty="0">
                <a:solidFill>
                  <a:srgbClr val="404040"/>
                </a:solidFill>
                <a:effectLst>
                  <a:outerShdw blurRad="38100" dist="19050" dir="2700000" algn="tl" rotWithShape="0">
                    <a:schemeClr val="dk1">
                      <a:alpha val="40000"/>
                    </a:schemeClr>
                  </a:outerShdw>
                </a:effectLst>
                <a:latin typeface="方正姚体" panose="02010601030101010101" pitchFamily="2" charset="-122"/>
                <a:ea typeface="方正姚体" panose="02010601030101010101" pitchFamily="2" charset="-122"/>
                <a:sym typeface="宋体" panose="02010600030101010101" pitchFamily="2" charset="-122"/>
              </a:rPr>
              <a:t>座高耸的金字塔</a:t>
            </a:r>
          </a:p>
        </p:txBody>
      </p:sp>
      <p:sp>
        <p:nvSpPr>
          <p:cNvPr id="35" name="文本框 34"/>
          <p:cNvSpPr txBox="1"/>
          <p:nvPr/>
        </p:nvSpPr>
        <p:spPr>
          <a:xfrm>
            <a:off x="6918325" y="367030"/>
            <a:ext cx="5534025" cy="6123940"/>
          </a:xfrm>
          <a:prstGeom prst="rect">
            <a:avLst/>
          </a:prstGeom>
          <a:noFill/>
          <a:effectLst>
            <a:softEdge rad="127000"/>
          </a:effectLst>
        </p:spPr>
        <p:txBody>
          <a:bodyPr wrap="square" rtlCol="0">
            <a:spAutoFit/>
            <a:scene3d>
              <a:camera prst="orthographicFront"/>
              <a:lightRig rig="soft" dir="t">
                <a:rot lat="0" lon="0" rev="15600000"/>
              </a:lightRig>
            </a:scene3d>
            <a:sp3d extrusionH="57150" prstMaterial="softEdge">
              <a:bevelT w="25400" h="38100"/>
            </a:sp3d>
          </a:bodyPr>
          <a:lstStyle/>
          <a:p>
            <a:pPr algn="l" eaLnBrk="0" hangingPunct="0"/>
            <a:r>
              <a:rPr lang="en-US" altLang="zh-CN" sz="2800" b="1" dirty="0">
                <a:solidFill>
                  <a:schemeClr val="accent4"/>
                </a:solidFill>
                <a:latin typeface="方正姚体" panose="02010601030101010101" pitchFamily="2" charset="-122"/>
                <a:ea typeface="方正姚体" panose="02010601030101010101" pitchFamily="2" charset="-122"/>
                <a:sym typeface="宋体" panose="02010600030101010101" pitchFamily="2" charset="-122"/>
              </a:rPr>
              <a:t>       </a:t>
            </a:r>
            <a:r>
              <a:rPr lang="en-US" altLang="zh-CN" sz="2800"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拉格朗日科学的思想方法，</a:t>
            </a:r>
          </a:p>
          <a:p>
            <a:pPr algn="l" eaLnBrk="0" hangingPunct="0"/>
            <a:r>
              <a:rPr lang="en-US" altLang="zh-CN" sz="2800"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也对后人产生了深远的影响</a:t>
            </a:r>
            <a:r>
              <a:rPr lang="zh-CN" altLang="en-US" sz="2800" b="1" dirty="0">
                <a:solidFill>
                  <a:srgbClr val="2F2637"/>
                </a:solidFill>
                <a:effectLst/>
                <a:latin typeface="方正姚体" panose="02010601030101010101" pitchFamily="2" charset="-122"/>
                <a:ea typeface="方正姚体" panose="02010601030101010101" pitchFamily="2" charset="-122"/>
                <a:sym typeface="宋体" panose="02010600030101010101" pitchFamily="2" charset="-122"/>
              </a:rPr>
              <a:t>。拉格朗日常数变易法，其实质就是矛盾转化法。他在探索微分方程求解的过程中，巧妙的运用了高阶与低阶、常量与变量、线性与非线性、齐次与非齐次等各种转化。拉格朗日解决数学问题的精妙之处，就在于他能洞察数学对象之间深层次联系，从而创造有利条件，使问题迎刃而解。拉格朗日是欧洲最伟大的数学家之一，拿破仑曾称赞他是“一座高耸在数学世界的金字塔”。</a:t>
            </a:r>
          </a:p>
        </p:txBody>
      </p:sp>
      <p:pic>
        <p:nvPicPr>
          <p:cNvPr id="2" name="图片 1" descr="72d224d3g9a7114893695&amp;690"/>
          <p:cNvPicPr>
            <a:picLocks noChangeAspect="1"/>
          </p:cNvPicPr>
          <p:nvPr/>
        </p:nvPicPr>
        <p:blipFill>
          <a:blip r:embed="rId4">
            <a:lum contrast="12000"/>
          </a:blip>
          <a:srcRect l="493" t="5077" r="9011" b="432"/>
          <a:stretch>
            <a:fillRect/>
          </a:stretch>
        </p:blipFill>
        <p:spPr>
          <a:xfrm>
            <a:off x="525780" y="4293870"/>
            <a:ext cx="2128520" cy="2472055"/>
          </a:xfrm>
          <a:prstGeom prst="ellipse">
            <a:avLst/>
          </a:prstGeom>
          <a:noFill/>
          <a:ln w="9525">
            <a:noFill/>
          </a:ln>
        </p:spPr>
      </p:pic>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5" nodeType="clickEffect">
                                  <p:stCondLst>
                                    <p:cond delay="0"/>
                                  </p:stCondLst>
                                  <p:iterate type="lt">
                                    <p:tmPct val="10000"/>
                                  </p:iterate>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1"/>
                                          </p:val>
                                        </p:tav>
                                        <p:tav tm="100000">
                                          <p:val>
                                            <p:strVal val="#ppt_x"/>
                                          </p:val>
                                        </p:tav>
                                      </p:tavLst>
                                    </p:anim>
                                    <p:anim calcmode="lin" valueType="num">
                                      <p:cBhvr>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35" grpId="0" animBg="1"/>
      <p:bldP spid="35" grpId="1" animBg="1"/>
      <p:bldP spid="35" grpId="2" animBg="1"/>
      <p:bldP spid="35" grpId="3" animBg="1"/>
      <p:bldP spid="35" grpId="4" animBg="1"/>
      <p:bldP spid="35" grpId="5"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369523" y="321095"/>
            <a:ext cx="4333786" cy="6214534"/>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4855076" y="321730"/>
            <a:ext cx="7097740" cy="6214534"/>
          </a:xfrm>
          <a:prstGeom prst="rect">
            <a:avLst/>
          </a:prstGeom>
        </p:spPr>
      </p:pic>
      <p:sp>
        <p:nvSpPr>
          <p:cNvPr id="54" name="文本框 31"/>
          <p:cNvSpPr txBox="1">
            <a:spLocks noChangeArrowheads="1"/>
          </p:cNvSpPr>
          <p:nvPr>
            <p:custDataLst>
              <p:tags r:id="rId3"/>
            </p:custDataLst>
          </p:nvPr>
        </p:nvSpPr>
        <p:spPr bwMode="auto">
          <a:xfrm flipH="1">
            <a:off x="73660" y="629920"/>
            <a:ext cx="68491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Wingdings" panose="05000000000000000000" pitchFamily="2" charset="2"/>
              <a:buChar char="Ø"/>
            </a:pPr>
            <a:r>
              <a:rPr lang="zh-CN" altLang="en-US" sz="3200" b="1" dirty="0">
                <a:solidFill>
                  <a:schemeClr val="accent6">
                    <a:lumMod val="60000"/>
                    <a:lumOff val="40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solidFill>
                  <a:schemeClr val="accent6">
                    <a:lumMod val="60000"/>
                    <a:lumOff val="40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宋体" panose="02010600030101010101" pitchFamily="2" charset="-122"/>
              </a:rPr>
              <a:t>——</a:t>
            </a:r>
            <a:r>
              <a:rPr lang="zh-CN" altLang="en-US" sz="3200" b="1" dirty="0">
                <a:solidFill>
                  <a:schemeClr val="accent6">
                    <a:lumMod val="60000"/>
                    <a:lumOff val="40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宋体" panose="02010600030101010101" pitchFamily="2" charset="-122"/>
              </a:rPr>
              <a:t>博学多才的符号大师</a:t>
            </a:r>
          </a:p>
        </p:txBody>
      </p:sp>
      <p:grpSp>
        <p:nvGrpSpPr>
          <p:cNvPr id="14" name="组合 13"/>
          <p:cNvGrpSpPr/>
          <p:nvPr/>
        </p:nvGrpSpPr>
        <p:grpSpPr>
          <a:xfrm>
            <a:off x="1473835" y="1431290"/>
            <a:ext cx="8817610" cy="4307840"/>
            <a:chOff x="2321" y="2254"/>
            <a:chExt cx="13886" cy="6784"/>
          </a:xfrm>
        </p:grpSpPr>
        <p:sp>
          <p:nvSpPr>
            <p:cNvPr id="3" name="文本框 2"/>
            <p:cNvSpPr txBox="1"/>
            <p:nvPr/>
          </p:nvSpPr>
          <p:spPr>
            <a:xfrm>
              <a:off x="2321" y="2254"/>
              <a:ext cx="13886" cy="6784"/>
            </a:xfrm>
            <a:prstGeom prst="rect">
              <a:avLst/>
            </a:prstGeom>
            <a:noFill/>
          </p:spPr>
          <p:txBody>
            <a:bodyPr wrap="square" rtlCol="0" anchor="t">
              <a:spAutoFit/>
            </a:bodyPr>
            <a:lstStyle/>
            <a:p>
              <a:pPr eaLnBrk="0" hangingPunct="0"/>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       </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正像印度</a:t>
              </a:r>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阿拉伯的数学促进了算术和代数的发展一样，莱布尼茨所创造的这些数学符号对微积分的发展起了很大的促进作用。欧洲大陆的数学得以迅速的发展莱布尼茨的巧妙符号功不可没。除积分、微分符号外，他创设的符号还有商“</a:t>
              </a:r>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a/b</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”，比“</a:t>
              </a:r>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a</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a:t>
              </a:r>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b</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”，相似“</a:t>
              </a:r>
              <a:r>
                <a:rPr lang="en-US" altLang="zh-C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     </a:t>
              </a: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宋体" panose="02010600030101010101" pitchFamily="2" charset="-122"/>
                </a:rPr>
                <a:t>”，全等   “      ”，并“     ”，交“    ”以及函数和行列式等符号。</a:t>
              </a:r>
            </a:p>
            <a:p>
              <a:pPr eaLnBrk="0" hangingPunct="0"/>
              <a:endParaRPr lang="zh-CN" altLang="en-US"/>
            </a:p>
          </p:txBody>
        </p:sp>
        <p:grpSp>
          <p:nvGrpSpPr>
            <p:cNvPr id="13" name="组合 12"/>
            <p:cNvGrpSpPr/>
            <p:nvPr/>
          </p:nvGrpSpPr>
          <p:grpSpPr>
            <a:xfrm>
              <a:off x="3351" y="6270"/>
              <a:ext cx="8889" cy="1395"/>
              <a:chOff x="3351" y="6270"/>
              <a:chExt cx="8889" cy="1395"/>
            </a:xfrm>
          </p:grpSpPr>
          <p:graphicFrame>
            <p:nvGraphicFramePr>
              <p:cNvPr id="2" name="对象 1"/>
              <p:cNvGraphicFramePr/>
              <p:nvPr/>
            </p:nvGraphicFramePr>
            <p:xfrm>
              <a:off x="3351" y="7116"/>
              <a:ext cx="748" cy="548"/>
            </p:xfrm>
            <a:graphic>
              <a:graphicData uri="http://schemas.openxmlformats.org/presentationml/2006/ole">
                <mc:AlternateContent xmlns:mc="http://schemas.openxmlformats.org/markup-compatibility/2006">
                  <mc:Choice xmlns:v="urn:schemas-microsoft-com:vml" Requires="v">
                    <p:oleObj spid="_x0000_s1029" r:id="rId7" imgW="329565" imgH="360045" progId="Equation.DSMT4">
                      <p:embed/>
                    </p:oleObj>
                  </mc:Choice>
                  <mc:Fallback>
                    <p:oleObj r:id="rId7" imgW="329565" imgH="360045" progId="Equation.DSMT4">
                      <p:embed/>
                      <p:pic>
                        <p:nvPicPr>
                          <p:cNvPr id="0" name="图片 4"/>
                          <p:cNvPicPr/>
                          <p:nvPr/>
                        </p:nvPicPr>
                        <p:blipFill>
                          <a:blip r:embed="rId8"/>
                          <a:stretch>
                            <a:fillRect/>
                          </a:stretch>
                        </p:blipFill>
                        <p:spPr>
                          <a:xfrm>
                            <a:off x="3351" y="7116"/>
                            <a:ext cx="748" cy="548"/>
                          </a:xfrm>
                          <a:prstGeom prst="rect">
                            <a:avLst/>
                          </a:prstGeom>
                          <a:solidFill>
                            <a:schemeClr val="bg1"/>
                          </a:solidFill>
                        </p:spPr>
                      </p:pic>
                    </p:oleObj>
                  </mc:Fallback>
                </mc:AlternateContent>
              </a:graphicData>
            </a:graphic>
          </p:graphicFrame>
          <p:graphicFrame>
            <p:nvGraphicFramePr>
              <p:cNvPr id="7" name="对象 6"/>
              <p:cNvGraphicFramePr/>
              <p:nvPr/>
            </p:nvGraphicFramePr>
            <p:xfrm>
              <a:off x="11520" y="6270"/>
              <a:ext cx="720" cy="575"/>
            </p:xfrm>
            <a:graphic>
              <a:graphicData uri="http://schemas.openxmlformats.org/presentationml/2006/ole">
                <mc:AlternateContent xmlns:mc="http://schemas.openxmlformats.org/markup-compatibility/2006">
                  <mc:Choice xmlns:v="urn:schemas-microsoft-com:vml" Requires="v">
                    <p:oleObj spid="_x0000_s1030" r:id="rId9" imgW="367030" imgH="401955" progId="Equation.DSMT4">
                      <p:embed/>
                    </p:oleObj>
                  </mc:Choice>
                  <mc:Fallback>
                    <p:oleObj r:id="rId9" imgW="367030" imgH="401955" progId="Equation.DSMT4">
                      <p:embed/>
                      <p:pic>
                        <p:nvPicPr>
                          <p:cNvPr id="0" name="图片 7"/>
                          <p:cNvPicPr/>
                          <p:nvPr/>
                        </p:nvPicPr>
                        <p:blipFill>
                          <a:blip r:embed="rId10"/>
                          <a:stretch>
                            <a:fillRect/>
                          </a:stretch>
                        </p:blipFill>
                        <p:spPr>
                          <a:xfrm>
                            <a:off x="11520" y="6270"/>
                            <a:ext cx="720" cy="575"/>
                          </a:xfrm>
                          <a:prstGeom prst="rect">
                            <a:avLst/>
                          </a:prstGeom>
                          <a:solidFill>
                            <a:schemeClr val="bg1"/>
                          </a:solidFill>
                        </p:spPr>
                      </p:pic>
                    </p:oleObj>
                  </mc:Fallback>
                </mc:AlternateContent>
              </a:graphicData>
            </a:graphic>
          </p:graphicFrame>
          <p:graphicFrame>
            <p:nvGraphicFramePr>
              <p:cNvPr id="9" name="对象 8"/>
              <p:cNvGraphicFramePr/>
              <p:nvPr/>
            </p:nvGraphicFramePr>
            <p:xfrm>
              <a:off x="7039" y="7117"/>
              <a:ext cx="607" cy="548"/>
            </p:xfrm>
            <a:graphic>
              <a:graphicData uri="http://schemas.openxmlformats.org/presentationml/2006/ole">
                <mc:AlternateContent xmlns:mc="http://schemas.openxmlformats.org/markup-compatibility/2006">
                  <mc:Choice xmlns:v="urn:schemas-microsoft-com:vml" Requires="v">
                    <p:oleObj spid="_x0000_s1031" r:id="rId11" imgW="418465" imgH="348615" progId="Equation.DSMT4">
                      <p:embed/>
                    </p:oleObj>
                  </mc:Choice>
                  <mc:Fallback>
                    <p:oleObj r:id="rId11" imgW="418465" imgH="348615" progId="Equation.DSMT4">
                      <p:embed/>
                      <p:pic>
                        <p:nvPicPr>
                          <p:cNvPr id="0" name="图片 9"/>
                          <p:cNvPicPr/>
                          <p:nvPr/>
                        </p:nvPicPr>
                        <p:blipFill>
                          <a:blip r:embed="rId12"/>
                          <a:stretch>
                            <a:fillRect/>
                          </a:stretch>
                        </p:blipFill>
                        <p:spPr>
                          <a:xfrm>
                            <a:off x="7039" y="7117"/>
                            <a:ext cx="607" cy="548"/>
                          </a:xfrm>
                          <a:prstGeom prst="rect">
                            <a:avLst/>
                          </a:prstGeom>
                          <a:solidFill>
                            <a:schemeClr val="bg1"/>
                          </a:solidFill>
                        </p:spPr>
                      </p:pic>
                    </p:oleObj>
                  </mc:Fallback>
                </mc:AlternateContent>
              </a:graphicData>
            </a:graphic>
          </p:graphicFrame>
          <p:graphicFrame>
            <p:nvGraphicFramePr>
              <p:cNvPr id="11" name="对象 10"/>
              <p:cNvGraphicFramePr/>
              <p:nvPr/>
            </p:nvGraphicFramePr>
            <p:xfrm>
              <a:off x="10452" y="7117"/>
              <a:ext cx="597" cy="548"/>
            </p:xfrm>
            <a:graphic>
              <a:graphicData uri="http://schemas.openxmlformats.org/presentationml/2006/ole">
                <mc:AlternateContent xmlns:mc="http://schemas.openxmlformats.org/markup-compatibility/2006">
                  <mc:Choice xmlns:v="urn:schemas-microsoft-com:vml" Requires="v">
                    <p:oleObj spid="_x0000_s1032" r:id="rId13" imgW="431165" imgH="360045" progId="Equation.DSMT4">
                      <p:embed/>
                    </p:oleObj>
                  </mc:Choice>
                  <mc:Fallback>
                    <p:oleObj r:id="rId13" imgW="431165" imgH="360045" progId="Equation.DSMT4">
                      <p:embed/>
                      <p:pic>
                        <p:nvPicPr>
                          <p:cNvPr id="0" name="图片 11"/>
                          <p:cNvPicPr/>
                          <p:nvPr/>
                        </p:nvPicPr>
                        <p:blipFill>
                          <a:blip r:embed="rId14"/>
                          <a:stretch>
                            <a:fillRect/>
                          </a:stretch>
                        </p:blipFill>
                        <p:spPr>
                          <a:xfrm>
                            <a:off x="10452" y="7117"/>
                            <a:ext cx="597" cy="548"/>
                          </a:xfrm>
                          <a:prstGeom prst="rect">
                            <a:avLst/>
                          </a:prstGeom>
                          <a:solidFill>
                            <a:schemeClr val="bg1"/>
                          </a:solidFill>
                        </p:spPr>
                      </p:pic>
                    </p:oleObj>
                  </mc:Fallback>
                </mc:AlternateContent>
              </a:graphicData>
            </a:graphic>
          </p:graphicFrame>
        </p:grpSp>
      </p:grpSp>
    </p:spTree>
    <p:custDataLst>
      <p:tags r:id="rId2"/>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9857" y="926546"/>
            <a:ext cx="6343650" cy="583565"/>
          </a:xfrm>
          <a:prstGeom prst="rect">
            <a:avLst/>
          </a:prstGeom>
          <a:noFill/>
        </p:spPr>
        <p:txBody>
          <a:bodyPr wrap="none" rtlCol="0">
            <a:spAutoFit/>
          </a:bodyPr>
          <a:lstStyle/>
          <a:p>
            <a:pPr marL="0" indent="0" algn="l" eaLnBrk="1" hangingPunct="1">
              <a:lnSpc>
                <a:spcPct val="100000"/>
              </a:lnSpc>
              <a:spcBef>
                <a:spcPct val="0"/>
              </a:spcBef>
              <a:buFont typeface="Wingdings" panose="05000000000000000000" pitchFamily="2" charset="2"/>
              <a:buNone/>
            </a:pP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莱布尼茨</a:t>
            </a:r>
            <a:r>
              <a:rPr lang="en-US" altLang="zh-CN"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a:t>
            </a:r>
            <a:r>
              <a:rPr lang="zh-CN" altLang="en-US" sz="3200" b="1" dirty="0">
                <a:gradFill>
                  <a:gsLst>
                    <a:gs pos="21000">
                      <a:srgbClr val="53575C"/>
                    </a:gs>
                    <a:gs pos="88000">
                      <a:srgbClr val="C5C7CA"/>
                    </a:gs>
                  </a:gsLst>
                  <a:lin ang="5400000"/>
                </a:gradFill>
                <a:effectLst/>
                <a:latin typeface="微软雅黑" panose="020B0503020204020204" charset="-122"/>
                <a:ea typeface="微软雅黑" panose="020B0503020204020204" charset="-122"/>
                <a:sym typeface="宋体" panose="02010600030101010101" pitchFamily="2" charset="-122"/>
              </a:rPr>
              <a:t>博学多才的符号大师</a:t>
            </a:r>
            <a:endParaRPr lang="zh-CN" altLang="en-US" sz="3200" dirty="0">
              <a:solidFill>
                <a:srgbClr val="4D4D4D"/>
              </a:solidFill>
              <a:latin typeface="华文宋体" panose="02010600040101010101" pitchFamily="2" charset="-122"/>
              <a:ea typeface="华文宋体" panose="02010600040101010101" pitchFamily="2" charset="-122"/>
            </a:endParaRPr>
          </a:p>
        </p:txBody>
      </p:sp>
      <p:sp>
        <p:nvSpPr>
          <p:cNvPr id="8" name="矩形 7"/>
          <p:cNvSpPr/>
          <p:nvPr/>
        </p:nvSpPr>
        <p:spPr>
          <a:xfrm rot="1865994" flipH="1">
            <a:off x="3120574" y="370536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9734006">
            <a:off x="1315646" y="372699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285791" y="2041481"/>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solidFill>
            <a:srgbClr val="D0EAEB"/>
          </a:solidFill>
          <a:ln>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26156" y="2277777"/>
            <a:ext cx="2607971" cy="615095"/>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865994" flipH="1">
            <a:off x="6783270" y="370536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9734006">
            <a:off x="4978342" y="372699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4948487" y="2056721"/>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solidFill>
            <a:srgbClr val="D0EAEB"/>
          </a:solidFill>
          <a:ln>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88852" y="2277777"/>
            <a:ext cx="2607971" cy="615095"/>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865994" flipH="1">
            <a:off x="10445966" y="370536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19734006">
            <a:off x="8641038" y="3726992"/>
            <a:ext cx="431800" cy="844204"/>
          </a:xfrm>
          <a:prstGeom prst="rect">
            <a:avLst/>
          </a:prstGeom>
          <a:solidFill>
            <a:srgbClr val="55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8611183" y="2056721"/>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solidFill>
            <a:srgbClr val="D0EAEB"/>
          </a:solidFill>
          <a:ln>
            <a:solidFill>
              <a:srgbClr val="2F263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451548" y="2277777"/>
            <a:ext cx="2607971" cy="615095"/>
          </a:xfrm>
          <a:prstGeom prst="rect">
            <a:avLst/>
          </a:prstGeom>
          <a:solidFill>
            <a:srgbClr val="2F2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130063" y="2245449"/>
            <a:ext cx="1207135" cy="645160"/>
          </a:xfrm>
          <a:prstGeom prst="rect">
            <a:avLst/>
          </a:prstGeom>
          <a:noFill/>
        </p:spPr>
        <p:txBody>
          <a:bodyPr wrap="none" rtlCol="0">
            <a:spAutoFit/>
          </a:bodyPr>
          <a:lstStyle/>
          <a:p>
            <a:pPr algn="l"/>
            <a:r>
              <a:rPr lang="en-US" altLang="zh-CN" sz="3600" dirty="0">
                <a:solidFill>
                  <a:srgbClr val="FEFEFE"/>
                </a:solidFill>
                <a:latin typeface="华文宋体" panose="02010600040101010101" pitchFamily="2" charset="-122"/>
                <a:ea typeface="华文宋体" panose="02010600040101010101" pitchFamily="2" charset="-122"/>
                <a:sym typeface="+mn-ea"/>
              </a:rPr>
              <a:t>NO.3</a:t>
            </a:r>
            <a:endParaRPr lang="zh-CN" altLang="en-US" sz="3600" dirty="0">
              <a:solidFill>
                <a:srgbClr val="FEFEFE"/>
              </a:solidFill>
              <a:latin typeface="华文宋体" panose="02010600040101010101" pitchFamily="2" charset="-122"/>
              <a:ea typeface="华文宋体" panose="02010600040101010101" pitchFamily="2" charset="-122"/>
            </a:endParaRPr>
          </a:p>
        </p:txBody>
      </p:sp>
      <p:sp>
        <p:nvSpPr>
          <p:cNvPr id="25" name="文本框 24"/>
          <p:cNvSpPr txBox="1"/>
          <p:nvPr/>
        </p:nvSpPr>
        <p:spPr>
          <a:xfrm>
            <a:off x="5506557" y="2245449"/>
            <a:ext cx="1207135" cy="645160"/>
          </a:xfrm>
          <a:prstGeom prst="rect">
            <a:avLst/>
          </a:prstGeom>
          <a:noFill/>
        </p:spPr>
        <p:txBody>
          <a:bodyPr wrap="none" rtlCol="0">
            <a:spAutoFit/>
          </a:bodyPr>
          <a:lstStyle/>
          <a:p>
            <a:pPr algn="l"/>
            <a:r>
              <a:rPr lang="en-US" altLang="zh-CN" sz="3600" dirty="0">
                <a:solidFill>
                  <a:srgbClr val="FEFEFE"/>
                </a:solidFill>
                <a:latin typeface="华文宋体" panose="02010600040101010101" pitchFamily="2" charset="-122"/>
                <a:ea typeface="华文宋体" panose="02010600040101010101" pitchFamily="2" charset="-122"/>
                <a:sym typeface="+mn-ea"/>
              </a:rPr>
              <a:t>NO.2</a:t>
            </a:r>
            <a:endParaRPr lang="zh-CN" altLang="en-US" sz="3600" dirty="0">
              <a:solidFill>
                <a:srgbClr val="FEFEFE"/>
              </a:solidFill>
              <a:latin typeface="华文宋体" panose="02010600040101010101" pitchFamily="2" charset="-122"/>
              <a:ea typeface="华文宋体" panose="02010600040101010101" pitchFamily="2" charset="-122"/>
            </a:endParaRPr>
          </a:p>
        </p:txBody>
      </p:sp>
      <p:sp>
        <p:nvSpPr>
          <p:cNvPr id="26" name="文本框 25"/>
          <p:cNvSpPr txBox="1"/>
          <p:nvPr/>
        </p:nvSpPr>
        <p:spPr>
          <a:xfrm>
            <a:off x="1829845" y="2245449"/>
            <a:ext cx="1207135" cy="645160"/>
          </a:xfrm>
          <a:prstGeom prst="rect">
            <a:avLst/>
          </a:prstGeom>
          <a:noFill/>
        </p:spPr>
        <p:txBody>
          <a:bodyPr wrap="none" rtlCol="0">
            <a:spAutoFit/>
          </a:bodyPr>
          <a:lstStyle/>
          <a:p>
            <a:r>
              <a:rPr lang="en-US" altLang="zh-CN" sz="3600" dirty="0">
                <a:solidFill>
                  <a:srgbClr val="FEFEFE"/>
                </a:solidFill>
                <a:latin typeface="华文宋体" panose="02010600040101010101" pitchFamily="2" charset="-122"/>
                <a:ea typeface="华文宋体" panose="02010600040101010101" pitchFamily="2" charset="-122"/>
              </a:rPr>
              <a:t>NO.1</a:t>
            </a:r>
          </a:p>
        </p:txBody>
      </p:sp>
      <p:sp>
        <p:nvSpPr>
          <p:cNvPr id="27" name="文本框 26"/>
          <p:cNvSpPr txBox="1"/>
          <p:nvPr/>
        </p:nvSpPr>
        <p:spPr>
          <a:xfrm>
            <a:off x="1279525" y="2877820"/>
            <a:ext cx="2459990" cy="3169285"/>
          </a:xfrm>
          <a:prstGeom prst="rect">
            <a:avLst/>
          </a:prstGeom>
          <a:noFill/>
          <a:effectLst/>
        </p:spPr>
        <p:txBody>
          <a:bodyPr wrap="square" rtlCol="0">
            <a:spAutoFit/>
          </a:bodyPr>
          <a:lstStyle/>
          <a:p>
            <a:pPr algn="l"/>
            <a:r>
              <a:rPr lang="zh-CN" altLang="en-US" sz="2000" b="1" dirty="0">
                <a:solidFill>
                  <a:srgbClr val="404040"/>
                </a:solidFill>
                <a:effectLst/>
                <a:latin typeface="华文宋体" panose="02010600040101010101" pitchFamily="2" charset="-122"/>
                <a:ea typeface="华文宋体" panose="02010600040101010101" pitchFamily="2" charset="-122"/>
                <a:sym typeface="宋体" panose="02010600030101010101" pitchFamily="2" charset="-122"/>
              </a:rPr>
              <a:t>牛顿是在力学研究的基础上，运用几何方法研究微积分的；莱布尼茨主要是在研究曲线的切线和面积的问题上，运用分析方法引进微积分要领的。</a:t>
            </a:r>
          </a:p>
          <a:p>
            <a:pPr algn="l"/>
            <a:endParaRPr lang="en-US" altLang="zh-CN" sz="2000" dirty="0" smtClean="0">
              <a:solidFill>
                <a:srgbClr val="2F2637"/>
              </a:solidFill>
              <a:latin typeface="华文宋体" panose="02010600040101010101" pitchFamily="2" charset="-122"/>
              <a:ea typeface="华文宋体" panose="02010600040101010101" pitchFamily="2" charset="-122"/>
            </a:endParaRPr>
          </a:p>
          <a:p>
            <a:pPr algn="l"/>
            <a:r>
              <a:rPr lang="en-US" altLang="zh-CN" sz="2000" dirty="0" smtClean="0">
                <a:solidFill>
                  <a:srgbClr val="2F2637"/>
                </a:solidFill>
                <a:latin typeface="华文宋体" panose="02010600040101010101" pitchFamily="2" charset="-122"/>
                <a:ea typeface="华文宋体" panose="02010600040101010101" pitchFamily="2" charset="-122"/>
              </a:rPr>
              <a:t> </a:t>
            </a:r>
          </a:p>
        </p:txBody>
      </p:sp>
      <p:sp>
        <p:nvSpPr>
          <p:cNvPr id="28" name="文本框 27"/>
          <p:cNvSpPr txBox="1"/>
          <p:nvPr/>
        </p:nvSpPr>
        <p:spPr>
          <a:xfrm>
            <a:off x="4965065" y="2880995"/>
            <a:ext cx="2437130" cy="1938020"/>
          </a:xfrm>
          <a:prstGeom prst="rect">
            <a:avLst/>
          </a:prstGeom>
          <a:noFill/>
          <a:effectLst/>
        </p:spPr>
        <p:txBody>
          <a:bodyPr wrap="square" rtlCol="0">
            <a:spAutoFit/>
          </a:bodyPr>
          <a:lstStyle/>
          <a:p>
            <a:pPr algn="l"/>
            <a:r>
              <a:rPr lang="zh-CN" altLang="en-US" sz="2000" b="1" dirty="0">
                <a:solidFill>
                  <a:srgbClr val="404040"/>
                </a:solidFill>
                <a:effectLst/>
                <a:latin typeface="华文宋体" panose="02010600040101010101" pitchFamily="2" charset="-122"/>
                <a:ea typeface="华文宋体" panose="02010600040101010101" pitchFamily="2" charset="-122"/>
                <a:sym typeface="宋体" panose="02010600030101010101" pitchFamily="2" charset="-122"/>
              </a:rPr>
              <a:t>牛顿在微积分的应用上更多的结合了运动学，造诣精深：但莱布尼茨的表达形式简洁准确，胜过牛顿。</a:t>
            </a:r>
            <a:endParaRPr lang="en-US" altLang="zh-CN" sz="2000" dirty="0" smtClean="0">
              <a:solidFill>
                <a:srgbClr val="2F2637"/>
              </a:solidFill>
              <a:latin typeface="华文宋体" panose="02010600040101010101" pitchFamily="2" charset="-122"/>
              <a:ea typeface="华文宋体" panose="02010600040101010101" pitchFamily="2" charset="-122"/>
            </a:endParaRPr>
          </a:p>
        </p:txBody>
      </p:sp>
      <p:sp>
        <p:nvSpPr>
          <p:cNvPr id="29" name="文本框 28"/>
          <p:cNvSpPr txBox="1"/>
          <p:nvPr/>
        </p:nvSpPr>
        <p:spPr>
          <a:xfrm>
            <a:off x="8766810" y="2872740"/>
            <a:ext cx="2132965" cy="2553335"/>
          </a:xfrm>
          <a:prstGeom prst="rect">
            <a:avLst/>
          </a:prstGeom>
          <a:noFill/>
          <a:effectLst/>
        </p:spPr>
        <p:txBody>
          <a:bodyPr wrap="square" rtlCol="0">
            <a:spAutoFit/>
          </a:bodyPr>
          <a:lstStyle/>
          <a:p>
            <a:pPr algn="l"/>
            <a:r>
              <a:rPr lang="zh-CN" altLang="en-US" sz="2000" b="1" dirty="0">
                <a:solidFill>
                  <a:srgbClr val="545759"/>
                </a:solidFill>
                <a:latin typeface="华文宋体" panose="02010600040101010101" pitchFamily="2" charset="-122"/>
                <a:ea typeface="华文宋体" panose="02010600040101010101" pitchFamily="2" charset="-122"/>
                <a:sym typeface="宋体" panose="02010600030101010101" pitchFamily="2" charset="-122"/>
              </a:rPr>
              <a:t>在对微积分的具体内容的研究上，牛顿先有导数的概念，后有积分的概念；莱布尼茨则先有求积的概念，后有导数的概念。</a:t>
            </a:r>
            <a:endParaRPr lang="en-US" altLang="zh-CN" sz="1600" dirty="0" smtClean="0">
              <a:solidFill>
                <a:srgbClr val="2F2637"/>
              </a:solidFill>
              <a:latin typeface="华文宋体" panose="02010600040101010101" pitchFamily="2" charset="-122"/>
              <a:ea typeface="华文宋体" panose="02010600040101010101" pitchFamily="2" charset="-122"/>
            </a:endParaRPr>
          </a:p>
        </p:txBody>
      </p:sp>
      <p:sp>
        <p:nvSpPr>
          <p:cNvPr id="13345" name="任意多边形 68"/>
          <p:cNvSpPr/>
          <p:nvPr/>
        </p:nvSpPr>
        <p:spPr>
          <a:xfrm>
            <a:off x="22860" y="6628765"/>
            <a:ext cx="12217400" cy="86360"/>
          </a:xfrm>
          <a:custGeom>
            <a:avLst/>
            <a:gdLst/>
            <a:ahLst/>
            <a:cxnLst>
              <a:cxn ang="0">
                <a:pos x="4397828" y="0"/>
              </a:cxn>
              <a:cxn ang="0">
                <a:pos x="4397828" y="0"/>
              </a:cxn>
              <a:cxn ang="0">
                <a:pos x="0" y="0"/>
              </a:cxn>
            </a:cxnLst>
            <a:rect l="0" t="0" r="0" b="0"/>
            <a:pathLst>
              <a:path w="4397828" h="53975">
                <a:moveTo>
                  <a:pt x="4397828" y="0"/>
                </a:moveTo>
                <a:lnTo>
                  <a:pt x="4397828" y="0"/>
                </a:lnTo>
                <a:lnTo>
                  <a:pt x="0" y="0"/>
                </a:lnTo>
              </a:path>
            </a:pathLst>
          </a:custGeom>
          <a:noFill/>
          <a:ln w="12700" cap="flat" cmpd="sng">
            <a:solidFill>
              <a:srgbClr val="7F7F7F"/>
            </a:solidFill>
            <a:prstDash val="sysDash"/>
            <a:miter/>
            <a:headEnd type="none" w="med" len="med"/>
            <a:tailEnd type="none" w="med" len="med"/>
          </a:ln>
        </p:spPr>
        <p:txBody>
          <a:bodyPr/>
          <a:lstStyle/>
          <a:p>
            <a:endParaRPr lang="zh-CN" altLang="en-US"/>
          </a:p>
        </p:txBody>
      </p:sp>
      <p:sp>
        <p:nvSpPr>
          <p:cNvPr id="5" name="文本框 4"/>
          <p:cNvSpPr txBox="1"/>
          <p:nvPr/>
        </p:nvSpPr>
        <p:spPr>
          <a:xfrm>
            <a:off x="-53340" y="6116955"/>
            <a:ext cx="12336145" cy="460375"/>
          </a:xfrm>
          <a:prstGeom prst="rect">
            <a:avLst/>
          </a:prstGeom>
          <a:noFill/>
        </p:spPr>
        <p:txBody>
          <a:bodyPr wrap="square" rtlCol="0">
            <a:spAutoFit/>
          </a:bodyPr>
          <a:lstStyle/>
          <a:p>
            <a:pPr algn="ctr" eaLnBrk="0" hangingPunct="0"/>
            <a:r>
              <a:rPr lang="zh-CN" altLang="en-US" sz="2400" b="1" dirty="0">
                <a:solidFill>
                  <a:srgbClr val="2F2637"/>
                </a:solidFill>
                <a:latin typeface="方正姚体" panose="02010601030101010101" pitchFamily="2" charset="-122"/>
                <a:ea typeface="方正姚体" panose="02010601030101010101" pitchFamily="2" charset="-122"/>
                <a:sym typeface="宋体" panose="02010600030101010101" pitchFamily="2" charset="-122"/>
              </a:rPr>
              <a:t>虽然牛顿和莱布尼茨对微积分都做出了巨大贡献，但两人的方法和途径是不同的。</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80">
                                          <p:stCondLst>
                                            <p:cond delay="0"/>
                                          </p:stCondLst>
                                        </p:cTn>
                                        <p:tgtEl>
                                          <p:spTgt spid="26"/>
                                        </p:tgtEl>
                                      </p:cBhvr>
                                    </p:animEffect>
                                    <p:anim calcmode="lin" valueType="num">
                                      <p:cBhvr>
                                        <p:cTn id="1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2" dur="26">
                                          <p:stCondLst>
                                            <p:cond delay="650"/>
                                          </p:stCondLst>
                                        </p:cTn>
                                        <p:tgtEl>
                                          <p:spTgt spid="26"/>
                                        </p:tgtEl>
                                      </p:cBhvr>
                                      <p:to x="100000" y="60000"/>
                                    </p:animScale>
                                    <p:animScale>
                                      <p:cBhvr>
                                        <p:cTn id="23" dur="166" decel="50000">
                                          <p:stCondLst>
                                            <p:cond delay="676"/>
                                          </p:stCondLst>
                                        </p:cTn>
                                        <p:tgtEl>
                                          <p:spTgt spid="26"/>
                                        </p:tgtEl>
                                      </p:cBhvr>
                                      <p:to x="100000" y="100000"/>
                                    </p:animScale>
                                    <p:animScale>
                                      <p:cBhvr>
                                        <p:cTn id="24" dur="26">
                                          <p:stCondLst>
                                            <p:cond delay="1312"/>
                                          </p:stCondLst>
                                        </p:cTn>
                                        <p:tgtEl>
                                          <p:spTgt spid="26"/>
                                        </p:tgtEl>
                                      </p:cBhvr>
                                      <p:to x="100000" y="80000"/>
                                    </p:animScale>
                                    <p:animScale>
                                      <p:cBhvr>
                                        <p:cTn id="25" dur="166" decel="50000">
                                          <p:stCondLst>
                                            <p:cond delay="1338"/>
                                          </p:stCondLst>
                                        </p:cTn>
                                        <p:tgtEl>
                                          <p:spTgt spid="26"/>
                                        </p:tgtEl>
                                      </p:cBhvr>
                                      <p:to x="100000" y="100000"/>
                                    </p:animScale>
                                    <p:animScale>
                                      <p:cBhvr>
                                        <p:cTn id="26" dur="26">
                                          <p:stCondLst>
                                            <p:cond delay="1642"/>
                                          </p:stCondLst>
                                        </p:cTn>
                                        <p:tgtEl>
                                          <p:spTgt spid="26"/>
                                        </p:tgtEl>
                                      </p:cBhvr>
                                      <p:to x="100000" y="90000"/>
                                    </p:animScale>
                                    <p:animScale>
                                      <p:cBhvr>
                                        <p:cTn id="27" dur="166" decel="50000">
                                          <p:stCondLst>
                                            <p:cond delay="1668"/>
                                          </p:stCondLst>
                                        </p:cTn>
                                        <p:tgtEl>
                                          <p:spTgt spid="26"/>
                                        </p:tgtEl>
                                      </p:cBhvr>
                                      <p:to x="100000" y="100000"/>
                                    </p:animScale>
                                    <p:animScale>
                                      <p:cBhvr>
                                        <p:cTn id="28" dur="26">
                                          <p:stCondLst>
                                            <p:cond delay="1808"/>
                                          </p:stCondLst>
                                        </p:cTn>
                                        <p:tgtEl>
                                          <p:spTgt spid="26"/>
                                        </p:tgtEl>
                                      </p:cBhvr>
                                      <p:to x="100000" y="95000"/>
                                    </p:animScale>
                                    <p:animScale>
                                      <p:cBhvr>
                                        <p:cTn id="29" dur="166" decel="50000">
                                          <p:stCondLst>
                                            <p:cond delay="1834"/>
                                          </p:stCondLst>
                                        </p:cTn>
                                        <p:tgtEl>
                                          <p:spTgt spid="2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amond(in)">
                                      <p:cBhvr>
                                        <p:cTn id="34" dur="1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80">
                                          <p:stCondLst>
                                            <p:cond delay="0"/>
                                          </p:stCondLst>
                                        </p:cTn>
                                        <p:tgtEl>
                                          <p:spTgt spid="25"/>
                                        </p:tgtEl>
                                      </p:cBhvr>
                                    </p:animEffect>
                                    <p:anim calcmode="lin" valueType="num">
                                      <p:cBhvr>
                                        <p:cTn id="4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5" dur="26">
                                          <p:stCondLst>
                                            <p:cond delay="650"/>
                                          </p:stCondLst>
                                        </p:cTn>
                                        <p:tgtEl>
                                          <p:spTgt spid="25"/>
                                        </p:tgtEl>
                                      </p:cBhvr>
                                      <p:to x="100000" y="60000"/>
                                    </p:animScale>
                                    <p:animScale>
                                      <p:cBhvr>
                                        <p:cTn id="46" dur="166" decel="50000">
                                          <p:stCondLst>
                                            <p:cond delay="676"/>
                                          </p:stCondLst>
                                        </p:cTn>
                                        <p:tgtEl>
                                          <p:spTgt spid="25"/>
                                        </p:tgtEl>
                                      </p:cBhvr>
                                      <p:to x="100000" y="100000"/>
                                    </p:animScale>
                                    <p:animScale>
                                      <p:cBhvr>
                                        <p:cTn id="47" dur="26">
                                          <p:stCondLst>
                                            <p:cond delay="1312"/>
                                          </p:stCondLst>
                                        </p:cTn>
                                        <p:tgtEl>
                                          <p:spTgt spid="25"/>
                                        </p:tgtEl>
                                      </p:cBhvr>
                                      <p:to x="100000" y="80000"/>
                                    </p:animScale>
                                    <p:animScale>
                                      <p:cBhvr>
                                        <p:cTn id="48" dur="166" decel="50000">
                                          <p:stCondLst>
                                            <p:cond delay="1338"/>
                                          </p:stCondLst>
                                        </p:cTn>
                                        <p:tgtEl>
                                          <p:spTgt spid="25"/>
                                        </p:tgtEl>
                                      </p:cBhvr>
                                      <p:to x="100000" y="100000"/>
                                    </p:animScale>
                                    <p:animScale>
                                      <p:cBhvr>
                                        <p:cTn id="49" dur="26">
                                          <p:stCondLst>
                                            <p:cond delay="1642"/>
                                          </p:stCondLst>
                                        </p:cTn>
                                        <p:tgtEl>
                                          <p:spTgt spid="25"/>
                                        </p:tgtEl>
                                      </p:cBhvr>
                                      <p:to x="100000" y="90000"/>
                                    </p:animScale>
                                    <p:animScale>
                                      <p:cBhvr>
                                        <p:cTn id="50" dur="166" decel="50000">
                                          <p:stCondLst>
                                            <p:cond delay="1668"/>
                                          </p:stCondLst>
                                        </p:cTn>
                                        <p:tgtEl>
                                          <p:spTgt spid="25"/>
                                        </p:tgtEl>
                                      </p:cBhvr>
                                      <p:to x="100000" y="100000"/>
                                    </p:animScale>
                                    <p:animScale>
                                      <p:cBhvr>
                                        <p:cTn id="51" dur="26">
                                          <p:stCondLst>
                                            <p:cond delay="1808"/>
                                          </p:stCondLst>
                                        </p:cTn>
                                        <p:tgtEl>
                                          <p:spTgt spid="25"/>
                                        </p:tgtEl>
                                      </p:cBhvr>
                                      <p:to x="100000" y="95000"/>
                                    </p:animScale>
                                    <p:animScale>
                                      <p:cBhvr>
                                        <p:cTn id="52" dur="166" decel="50000">
                                          <p:stCondLst>
                                            <p:cond delay="1834"/>
                                          </p:stCondLst>
                                        </p:cTn>
                                        <p:tgtEl>
                                          <p:spTgt spid="2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edge">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80">
                                          <p:stCondLst>
                                            <p:cond delay="0"/>
                                          </p:stCondLst>
                                        </p:cTn>
                                        <p:tgtEl>
                                          <p:spTgt spid="24"/>
                                        </p:tgtEl>
                                      </p:cBhvr>
                                    </p:animEffect>
                                    <p:anim calcmode="lin" valueType="num">
                                      <p:cBhvr>
                                        <p:cTn id="6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8" dur="26">
                                          <p:stCondLst>
                                            <p:cond delay="650"/>
                                          </p:stCondLst>
                                        </p:cTn>
                                        <p:tgtEl>
                                          <p:spTgt spid="24"/>
                                        </p:tgtEl>
                                      </p:cBhvr>
                                      <p:to x="100000" y="60000"/>
                                    </p:animScale>
                                    <p:animScale>
                                      <p:cBhvr>
                                        <p:cTn id="69" dur="166" decel="50000">
                                          <p:stCondLst>
                                            <p:cond delay="676"/>
                                          </p:stCondLst>
                                        </p:cTn>
                                        <p:tgtEl>
                                          <p:spTgt spid="24"/>
                                        </p:tgtEl>
                                      </p:cBhvr>
                                      <p:to x="100000" y="100000"/>
                                    </p:animScale>
                                    <p:animScale>
                                      <p:cBhvr>
                                        <p:cTn id="70" dur="26">
                                          <p:stCondLst>
                                            <p:cond delay="1312"/>
                                          </p:stCondLst>
                                        </p:cTn>
                                        <p:tgtEl>
                                          <p:spTgt spid="24"/>
                                        </p:tgtEl>
                                      </p:cBhvr>
                                      <p:to x="100000" y="80000"/>
                                    </p:animScale>
                                    <p:animScale>
                                      <p:cBhvr>
                                        <p:cTn id="71" dur="166" decel="50000">
                                          <p:stCondLst>
                                            <p:cond delay="1338"/>
                                          </p:stCondLst>
                                        </p:cTn>
                                        <p:tgtEl>
                                          <p:spTgt spid="24"/>
                                        </p:tgtEl>
                                      </p:cBhvr>
                                      <p:to x="100000" y="100000"/>
                                    </p:animScale>
                                    <p:animScale>
                                      <p:cBhvr>
                                        <p:cTn id="72" dur="26">
                                          <p:stCondLst>
                                            <p:cond delay="1642"/>
                                          </p:stCondLst>
                                        </p:cTn>
                                        <p:tgtEl>
                                          <p:spTgt spid="24"/>
                                        </p:tgtEl>
                                      </p:cBhvr>
                                      <p:to x="100000" y="90000"/>
                                    </p:animScale>
                                    <p:animScale>
                                      <p:cBhvr>
                                        <p:cTn id="73" dur="166" decel="50000">
                                          <p:stCondLst>
                                            <p:cond delay="1668"/>
                                          </p:stCondLst>
                                        </p:cTn>
                                        <p:tgtEl>
                                          <p:spTgt spid="24"/>
                                        </p:tgtEl>
                                      </p:cBhvr>
                                      <p:to x="100000" y="100000"/>
                                    </p:animScale>
                                    <p:animScale>
                                      <p:cBhvr>
                                        <p:cTn id="74" dur="26">
                                          <p:stCondLst>
                                            <p:cond delay="1808"/>
                                          </p:stCondLst>
                                        </p:cTn>
                                        <p:tgtEl>
                                          <p:spTgt spid="24"/>
                                        </p:tgtEl>
                                      </p:cBhvr>
                                      <p:to x="100000" y="95000"/>
                                    </p:animScale>
                                    <p:animScale>
                                      <p:cBhvr>
                                        <p:cTn id="75" dur="166" decel="50000">
                                          <p:stCondLst>
                                            <p:cond delay="1834"/>
                                          </p:stCondLst>
                                        </p:cTn>
                                        <p:tgtEl>
                                          <p:spTgt spid="24"/>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0" presetClass="entr" presetSubtype="0" fill="hold" grpId="0" nodeType="click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anim calcmode="lin" valueType="num">
                                      <p:cBhvr>
                                        <p:cTn id="81" dur="500" fill="hold"/>
                                        <p:tgtEl>
                                          <p:spTgt spid="29"/>
                                        </p:tgtEl>
                                        <p:attrNameLst>
                                          <p:attrName>ppt_x</p:attrName>
                                        </p:attrNameLst>
                                      </p:cBhvr>
                                      <p:tavLst>
                                        <p:tav tm="0">
                                          <p:val>
                                            <p:strVal val="#ppt_x-.1"/>
                                          </p:val>
                                        </p:tav>
                                        <p:tav tm="100000">
                                          <p:val>
                                            <p:strVal val="#ppt_x"/>
                                          </p:val>
                                        </p:tav>
                                      </p:tavLst>
                                    </p:anim>
                                    <p:anim calcmode="lin" valueType="num">
                                      <p:cBhvr>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bldLvl="0" animBg="1"/>
      <p:bldP spid="28" grpId="0" bldLvl="0" animBg="1"/>
      <p:bldP spid="29" grpId="0" animBg="1"/>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1"/>
  <p:tag name="KSO_WM_SLIDE_INDEX" val="1"/>
  <p:tag name="KSO_WM_SLIDE_ITEM_CNT" val="0"/>
  <p:tag name="KSO_WM_SLIDE_TYPE" val="title"/>
  <p:tag name="KSO_WM_TEMPLATE_THUMBS_INDEX" val="1、6、7、9、10、11、15、17、20、21、22、24、35、36、44、46、47"/>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23"/>
  <p:tag name="KSO_WM_SLIDE_INDEX" val="23"/>
  <p:tag name="KSO_WM_SLIDE_ITEM_CNT" val="0"/>
  <p:tag name="KSO_WM_SLIDE_TYPE" val="te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tqquvgsy"/>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9"/>
  <p:tag name="KSO_WM_SLIDE_INDEX" val="9"/>
  <p:tag name="KSO_WM_SLIDE_ITEM_CNT" val="0"/>
  <p:tag name="KSO_WM_SLIDE_TYPE" val="text"/>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tqquvgsy"/>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28"/>
  <p:tag name="KSO_WM_SLIDE_INDEX" val="28"/>
  <p:tag name="KSO_WM_SLIDE_ITEM_CNT" val="0"/>
  <p:tag name="KSO_WM_SLIDE_TYPE" val="text"/>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32"/>
  <p:tag name="KSO_WM_SLIDE_INDEX" val="32"/>
  <p:tag name="KSO_WM_SLIDE_ITEM_CNT" val="0"/>
  <p:tag name="KSO_WM_SLIDE_TYPE" val="text"/>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26"/>
  <p:tag name="KSO_WM_SLIDE_INDEX" val="26"/>
  <p:tag name="KSO_WM_SLIDE_ITEM_CNT" val="0"/>
  <p:tag name="KSO_WM_SLIDE_TYPE" val="text"/>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7"/>
  <p:tag name="KSO_WM_SLIDE_INDEX" val="7"/>
  <p:tag name="KSO_WM_SLIDE_ITEM_CNT" val="0"/>
  <p:tag name="KSO_WM_SLIDE_TYPE" val="sectionTitle"/>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40"/>
  <p:tag name="KSO_WM_SLIDE_INDEX" val="40"/>
  <p:tag name="KSO_WM_SLIDE_ITEM_CNT" val="0"/>
  <p:tag name="KSO_WM_SLIDE_TYPE" val="text"/>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tqquvgsy"/>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43"/>
  <p:tag name="KSO_WM_SLIDE_INDEX" val="43"/>
  <p:tag name="KSO_WM_SLIDE_ITEM_CNT" val="0"/>
  <p:tag name="KSO_WM_SLIDE_TYPE" val="text"/>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4"/>
  <p:tag name="KSO_WM_SLIDE_INDEX" val="4"/>
  <p:tag name="KSO_WM_SLIDE_ITEM_CNT" val="0"/>
  <p:tag name="KSO_WM_SLIDE_TYPE" val="text"/>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tqquvgsy"/>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16"/>
  <p:tag name="KSO_WM_SLIDE_INDEX" val="16"/>
  <p:tag name="KSO_WM_SLIDE_ITEM_CNT" val="0"/>
  <p:tag name="KSO_WM_SLIDE_TYPE" val="text"/>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SLIDE_ID" val="basetag20163694_47"/>
  <p:tag name="KSO_WM_SLIDE_INDEX" val="47"/>
  <p:tag name="KSO_WM_SLIDE_ITEM_CNT" val="0"/>
  <p:tag name="KSO_WM_SLIDE_TYPE" val="endPage"/>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TEMPLATE_THUMBS_INDEX" val="1、6、7、9、10、11、15、17、20、21、22、24、35、36、44、46、47"/>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TEMPLATE_THUMBS_INDEX" val="1、6、7、9、10、11、15、17、20、21、22、24、35、36、44、46、47"/>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94"/>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94"/>
  <p:tag name="KSO_WM_TAG_VERSION" val="1.0"/>
  <p:tag name="KSO_WM_TEMPLATE_THUMBS_INDEX" val="1、6、7、9、10、11、15、17、20、21、22、24、35、36、44、46、47"/>
  <p:tag name="KSO_WM_BEAUTIFY_FLAG" val="#wm#"/>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1251</Words>
  <Application>Microsoft Office PowerPoint</Application>
  <PresentationFormat>宽屏</PresentationFormat>
  <Paragraphs>62</Paragraphs>
  <Slides>12</Slides>
  <Notes>2</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12</vt:i4>
      </vt:variant>
    </vt:vector>
  </HeadingPairs>
  <TitlesOfParts>
    <vt:vector size="26" baseType="lpstr">
      <vt:lpstr>方正姚体</vt:lpstr>
      <vt:lpstr>黑体</vt:lpstr>
      <vt:lpstr>华文宋体</vt:lpstr>
      <vt:lpstr>楷体</vt:lpstr>
      <vt:lpstr>宋体</vt:lpstr>
      <vt:lpstr>微软雅黑</vt:lpstr>
      <vt:lpstr>Arial</vt:lpstr>
      <vt:lpstr>Calibri</vt:lpstr>
      <vt:lpstr>Impact</vt:lpstr>
      <vt:lpstr>Wingdings</vt:lpstr>
      <vt:lpstr>3_Office 主题</vt:lpstr>
      <vt:lpstr>1_Office 主题</vt:lpstr>
      <vt:lpstr>2_Office 主题</vt:lpstr>
      <vt:lpstr>Equation.DSMT4</vt:lpstr>
      <vt:lpstr>莱布尼茨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bl yk</cp:lastModifiedBy>
  <cp:revision>10</cp:revision>
  <dcterms:created xsi:type="dcterms:W3CDTF">2017-10-03T08:18:00Z</dcterms:created>
  <dcterms:modified xsi:type="dcterms:W3CDTF">2017-10-10T09:03:01Z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