
<file path=[Content_Types].xml><?xml version="1.0" encoding="utf-8"?>
<Types xmlns="http://schemas.openxmlformats.org/package/2006/content-types">
  <Default Extension="png" ContentType="image/png"/>
  <Default Extension="bin" ContentType="application/vnd.openxmlformats-officedocument.oleObject"/>
  <Default Extension="vsd" ContentType="application/vnd.visio"/>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wav" ContentType="audio/x-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82" r:id="rId1"/>
  </p:sldMasterIdLst>
  <p:notesMasterIdLst>
    <p:notesMasterId r:id="rId88"/>
  </p:notesMasterIdLst>
  <p:sldIdLst>
    <p:sldId id="442" r:id="rId2"/>
    <p:sldId id="259" r:id="rId3"/>
    <p:sldId id="438" r:id="rId4"/>
    <p:sldId id="383" r:id="rId5"/>
    <p:sldId id="385" r:id="rId6"/>
    <p:sldId id="386" r:id="rId7"/>
    <p:sldId id="387" r:id="rId8"/>
    <p:sldId id="390" r:id="rId9"/>
    <p:sldId id="392" r:id="rId10"/>
    <p:sldId id="394" r:id="rId11"/>
    <p:sldId id="396" r:id="rId12"/>
    <p:sldId id="398" r:id="rId13"/>
    <p:sldId id="399" r:id="rId14"/>
    <p:sldId id="401" r:id="rId15"/>
    <p:sldId id="402" r:id="rId16"/>
    <p:sldId id="403" r:id="rId17"/>
    <p:sldId id="404" r:id="rId18"/>
    <p:sldId id="405" r:id="rId19"/>
    <p:sldId id="406" r:id="rId20"/>
    <p:sldId id="407" r:id="rId21"/>
    <p:sldId id="277" r:id="rId22"/>
    <p:sldId id="366" r:id="rId23"/>
    <p:sldId id="318" r:id="rId24"/>
    <p:sldId id="365" r:id="rId25"/>
    <p:sldId id="321" r:id="rId26"/>
    <p:sldId id="322" r:id="rId27"/>
    <p:sldId id="297" r:id="rId28"/>
    <p:sldId id="323" r:id="rId29"/>
    <p:sldId id="368" r:id="rId30"/>
    <p:sldId id="369" r:id="rId31"/>
    <p:sldId id="324" r:id="rId32"/>
    <p:sldId id="325" r:id="rId33"/>
    <p:sldId id="327" r:id="rId34"/>
    <p:sldId id="328" r:id="rId35"/>
    <p:sldId id="329" r:id="rId36"/>
    <p:sldId id="331" r:id="rId37"/>
    <p:sldId id="332" r:id="rId38"/>
    <p:sldId id="333" r:id="rId39"/>
    <p:sldId id="441" r:id="rId40"/>
    <p:sldId id="334" r:id="rId41"/>
    <p:sldId id="338" r:id="rId42"/>
    <p:sldId id="335" r:id="rId43"/>
    <p:sldId id="409" r:id="rId44"/>
    <p:sldId id="410" r:id="rId45"/>
    <p:sldId id="370" r:id="rId46"/>
    <p:sldId id="337" r:id="rId47"/>
    <p:sldId id="371" r:id="rId48"/>
    <p:sldId id="372" r:id="rId49"/>
    <p:sldId id="373" r:id="rId50"/>
    <p:sldId id="374" r:id="rId51"/>
    <p:sldId id="411" r:id="rId52"/>
    <p:sldId id="412" r:id="rId53"/>
    <p:sldId id="413" r:id="rId54"/>
    <p:sldId id="414" r:id="rId55"/>
    <p:sldId id="416" r:id="rId56"/>
    <p:sldId id="417" r:id="rId57"/>
    <p:sldId id="418" r:id="rId58"/>
    <p:sldId id="419" r:id="rId59"/>
    <p:sldId id="422" r:id="rId60"/>
    <p:sldId id="423" r:id="rId61"/>
    <p:sldId id="439" r:id="rId62"/>
    <p:sldId id="424" r:id="rId63"/>
    <p:sldId id="427" r:id="rId64"/>
    <p:sldId id="425" r:id="rId65"/>
    <p:sldId id="428" r:id="rId66"/>
    <p:sldId id="429" r:id="rId67"/>
    <p:sldId id="432" r:id="rId68"/>
    <p:sldId id="433" r:id="rId69"/>
    <p:sldId id="440" r:id="rId70"/>
    <p:sldId id="435" r:id="rId71"/>
    <p:sldId id="340" r:id="rId72"/>
    <p:sldId id="343" r:id="rId73"/>
    <p:sldId id="346" r:id="rId74"/>
    <p:sldId id="349" r:id="rId75"/>
    <p:sldId id="299" r:id="rId76"/>
    <p:sldId id="351" r:id="rId77"/>
    <p:sldId id="352" r:id="rId78"/>
    <p:sldId id="354" r:id="rId79"/>
    <p:sldId id="355" r:id="rId80"/>
    <p:sldId id="375" r:id="rId81"/>
    <p:sldId id="376" r:id="rId82"/>
    <p:sldId id="379" r:id="rId83"/>
    <p:sldId id="356" r:id="rId84"/>
    <p:sldId id="357" r:id="rId85"/>
    <p:sldId id="304" r:id="rId86"/>
    <p:sldId id="436" r:id="rId87"/>
  </p:sldIdLst>
  <p:sldSz cx="9144000" cy="6858000" type="screen4x3"/>
  <p:notesSz cx="6858000" cy="9144000"/>
  <p:embeddedFontLst>
    <p:embeddedFont>
      <p:font typeface="楷体_GB2312" panose="02010609030101010101" pitchFamily="49" charset="-122"/>
      <p:regular r:id="rId89"/>
    </p:embeddedFont>
    <p:embeddedFont>
      <p:font typeface="굴림" panose="020B0600000101010101" pitchFamily="34" charset="-127"/>
      <p:regular r:id="rId90"/>
    </p:embeddedFont>
    <p:embeddedFont>
      <p:font typeface="Tahoma" panose="020B0604030504040204" pitchFamily="34" charset="0"/>
      <p:regular r:id="rId91"/>
      <p:bold r:id="rId92"/>
    </p:embeddedFont>
    <p:embeddedFont>
      <p:font typeface="黑体" panose="02010609060101010101" pitchFamily="49" charset="-122"/>
      <p:regular r:id="rId93"/>
    </p:embeddedFont>
    <p:embeddedFont>
      <p:font typeface="Calibri Light" panose="020F0302020204030204" pitchFamily="34" charset="0"/>
      <p:regular r:id="rId94"/>
      <p:italic r:id="rId95"/>
    </p:embeddedFont>
  </p:embeddedFontLst>
  <p:defaultTextStyle>
    <a:defPPr>
      <a:defRPr lang="ko-KR"/>
    </a:defPPr>
    <a:lvl1pPr algn="l" rtl="0" eaLnBrk="0" fontAlgn="base" hangingPunct="0">
      <a:spcBef>
        <a:spcPct val="0"/>
      </a:spcBef>
      <a:spcAft>
        <a:spcPct val="0"/>
      </a:spcAft>
      <a:defRPr kumimoji="1" sz="2400" b="1" kern="1200">
        <a:solidFill>
          <a:schemeClr val="tx1"/>
        </a:solidFill>
        <a:latin typeface="굴림" panose="020B0600000101010101" pitchFamily="34" charset="-127"/>
        <a:ea typeface="굴림" panose="020B0600000101010101" pitchFamily="34" charset="-127"/>
        <a:cs typeface="+mn-cs"/>
      </a:defRPr>
    </a:lvl1pPr>
    <a:lvl2pPr marL="457200" algn="l" rtl="0" eaLnBrk="0" fontAlgn="base" hangingPunct="0">
      <a:spcBef>
        <a:spcPct val="0"/>
      </a:spcBef>
      <a:spcAft>
        <a:spcPct val="0"/>
      </a:spcAft>
      <a:defRPr kumimoji="1" sz="2400" b="1" kern="1200">
        <a:solidFill>
          <a:schemeClr val="tx1"/>
        </a:solidFill>
        <a:latin typeface="굴림" panose="020B0600000101010101" pitchFamily="34" charset="-127"/>
        <a:ea typeface="굴림" panose="020B0600000101010101" pitchFamily="34" charset="-127"/>
        <a:cs typeface="+mn-cs"/>
      </a:defRPr>
    </a:lvl2pPr>
    <a:lvl3pPr marL="914400" algn="l" rtl="0" eaLnBrk="0" fontAlgn="base" hangingPunct="0">
      <a:spcBef>
        <a:spcPct val="0"/>
      </a:spcBef>
      <a:spcAft>
        <a:spcPct val="0"/>
      </a:spcAft>
      <a:defRPr kumimoji="1" sz="2400" b="1" kern="1200">
        <a:solidFill>
          <a:schemeClr val="tx1"/>
        </a:solidFill>
        <a:latin typeface="굴림" panose="020B0600000101010101" pitchFamily="34" charset="-127"/>
        <a:ea typeface="굴림" panose="020B0600000101010101" pitchFamily="34" charset="-127"/>
        <a:cs typeface="+mn-cs"/>
      </a:defRPr>
    </a:lvl3pPr>
    <a:lvl4pPr marL="1371600" algn="l" rtl="0" eaLnBrk="0" fontAlgn="base" hangingPunct="0">
      <a:spcBef>
        <a:spcPct val="0"/>
      </a:spcBef>
      <a:spcAft>
        <a:spcPct val="0"/>
      </a:spcAft>
      <a:defRPr kumimoji="1" sz="2400" b="1" kern="1200">
        <a:solidFill>
          <a:schemeClr val="tx1"/>
        </a:solidFill>
        <a:latin typeface="굴림" panose="020B0600000101010101" pitchFamily="34" charset="-127"/>
        <a:ea typeface="굴림" panose="020B0600000101010101" pitchFamily="34" charset="-127"/>
        <a:cs typeface="+mn-cs"/>
      </a:defRPr>
    </a:lvl4pPr>
    <a:lvl5pPr marL="1828800" algn="l" rtl="0" eaLnBrk="0" fontAlgn="base" hangingPunct="0">
      <a:spcBef>
        <a:spcPct val="0"/>
      </a:spcBef>
      <a:spcAft>
        <a:spcPct val="0"/>
      </a:spcAft>
      <a:defRPr kumimoji="1" sz="2400" b="1" kern="1200">
        <a:solidFill>
          <a:schemeClr val="tx1"/>
        </a:solidFill>
        <a:latin typeface="굴림" panose="020B0600000101010101" pitchFamily="34" charset="-127"/>
        <a:ea typeface="굴림" panose="020B0600000101010101" pitchFamily="34" charset="-127"/>
        <a:cs typeface="+mn-cs"/>
      </a:defRPr>
    </a:lvl5pPr>
    <a:lvl6pPr marL="2286000" algn="l" defTabSz="914400" rtl="0" eaLnBrk="1" latinLnBrk="0" hangingPunct="1">
      <a:defRPr kumimoji="1" sz="2400" b="1" kern="1200">
        <a:solidFill>
          <a:schemeClr val="tx1"/>
        </a:solidFill>
        <a:latin typeface="굴림" panose="020B0600000101010101" pitchFamily="34" charset="-127"/>
        <a:ea typeface="굴림" panose="020B0600000101010101" pitchFamily="34" charset="-127"/>
        <a:cs typeface="+mn-cs"/>
      </a:defRPr>
    </a:lvl6pPr>
    <a:lvl7pPr marL="2743200" algn="l" defTabSz="914400" rtl="0" eaLnBrk="1" latinLnBrk="0" hangingPunct="1">
      <a:defRPr kumimoji="1" sz="2400" b="1" kern="1200">
        <a:solidFill>
          <a:schemeClr val="tx1"/>
        </a:solidFill>
        <a:latin typeface="굴림" panose="020B0600000101010101" pitchFamily="34" charset="-127"/>
        <a:ea typeface="굴림" panose="020B0600000101010101" pitchFamily="34" charset="-127"/>
        <a:cs typeface="+mn-cs"/>
      </a:defRPr>
    </a:lvl7pPr>
    <a:lvl8pPr marL="3200400" algn="l" defTabSz="914400" rtl="0" eaLnBrk="1" latinLnBrk="0" hangingPunct="1">
      <a:defRPr kumimoji="1" sz="2400" b="1" kern="1200">
        <a:solidFill>
          <a:schemeClr val="tx1"/>
        </a:solidFill>
        <a:latin typeface="굴림" panose="020B0600000101010101" pitchFamily="34" charset="-127"/>
        <a:ea typeface="굴림" panose="020B0600000101010101" pitchFamily="34" charset="-127"/>
        <a:cs typeface="+mn-cs"/>
      </a:defRPr>
    </a:lvl8pPr>
    <a:lvl9pPr marL="3657600" algn="l" defTabSz="914400" rtl="0" eaLnBrk="1" latinLnBrk="0" hangingPunct="1">
      <a:defRPr kumimoji="1" sz="2400" b="1" kern="1200">
        <a:solidFill>
          <a:schemeClr val="tx1"/>
        </a:solidFill>
        <a:latin typeface="굴림" panose="020B0600000101010101" pitchFamily="34" charset="-127"/>
        <a:ea typeface="굴림" panose="020B0600000101010101" pitchFamily="34"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7" autoAdjust="0"/>
    <p:restoredTop sz="92733" autoAdjust="0"/>
  </p:normalViewPr>
  <p:slideViewPr>
    <p:cSldViewPr>
      <p:cViewPr varScale="1">
        <p:scale>
          <a:sx n="82" d="100"/>
          <a:sy n="82" d="100"/>
        </p:scale>
        <p:origin x="1170"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font" Target="fonts/font1.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font" Target="fonts/font2.fntdata"/><Relationship Id="rId95" Type="http://schemas.openxmlformats.org/officeDocument/2006/relationships/font" Target="fonts/font7.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font" Target="fonts/font3.fntdata"/><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6.fntdata"/><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4.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5.fntdata"/><Relationship Id="rId98"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latinLnBrk="1" hangingPunct="1">
              <a:defRPr sz="1200" b="0"/>
            </a:lvl1pPr>
          </a:lstStyle>
          <a:p>
            <a:pPr>
              <a:defRPr/>
            </a:pPr>
            <a:endParaRPr lang="zh-CN" altLang="en-US"/>
          </a:p>
        </p:txBody>
      </p:sp>
      <p:sp>
        <p:nvSpPr>
          <p:cNvPr id="2580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latinLnBrk="1" hangingPunct="1">
              <a:defRPr sz="1200" b="0"/>
            </a:lvl1pPr>
          </a:lstStyle>
          <a:p>
            <a:pPr>
              <a:defRPr/>
            </a:pPr>
            <a:endParaRPr lang="en-US" altLang="zh-CN"/>
          </a:p>
        </p:txBody>
      </p:sp>
      <p:sp>
        <p:nvSpPr>
          <p:cNvPr id="717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80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580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latinLnBrk="1" hangingPunct="1">
              <a:defRPr sz="1200" b="0"/>
            </a:lvl1pPr>
          </a:lstStyle>
          <a:p>
            <a:pPr>
              <a:defRPr/>
            </a:pPr>
            <a:endParaRPr lang="en-US" altLang="zh-CN"/>
          </a:p>
        </p:txBody>
      </p:sp>
      <p:sp>
        <p:nvSpPr>
          <p:cNvPr id="2580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latinLnBrk="1" hangingPunct="1">
              <a:defRPr sz="1200" b="0"/>
            </a:lvl1pPr>
          </a:lstStyle>
          <a:p>
            <a:pPr>
              <a:defRPr/>
            </a:pPr>
            <a:fld id="{B544A5F3-43D8-4FAF-A239-9F5EBA9FD8EE}" type="slidenum">
              <a:rPr lang="zh-CN" altLang="en-US"/>
              <a:pPr>
                <a:defRPr/>
              </a:pPr>
              <a:t>‹#›</a:t>
            </a:fld>
            <a:endParaRPr lang="en-US" altLang="zh-CN"/>
          </a:p>
        </p:txBody>
      </p:sp>
    </p:spTree>
    <p:extLst>
      <p:ext uri="{BB962C8B-B14F-4D97-AF65-F5344CB8AC3E}">
        <p14:creationId xmlns:p14="http://schemas.microsoft.com/office/powerpoint/2010/main" val="3143669325"/>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kumimoji="1" sz="1200" kern="1200">
        <a:solidFill>
          <a:schemeClr val="tx1"/>
        </a:solidFill>
        <a:latin typeface="굴림" pitchFamily="34" charset="-127"/>
        <a:ea typeface="굴림" pitchFamily="34" charset="-127"/>
        <a:cs typeface="+mn-cs"/>
      </a:defRPr>
    </a:lvl1pPr>
    <a:lvl2pPr marL="457200" algn="l" rtl="0" eaLnBrk="0" fontAlgn="base" latinLnBrk="1" hangingPunct="0">
      <a:spcBef>
        <a:spcPct val="30000"/>
      </a:spcBef>
      <a:spcAft>
        <a:spcPct val="0"/>
      </a:spcAft>
      <a:defRPr kumimoji="1" sz="1200" kern="1200">
        <a:solidFill>
          <a:schemeClr val="tx1"/>
        </a:solidFill>
        <a:latin typeface="굴림" pitchFamily="34" charset="-127"/>
        <a:ea typeface="굴림" pitchFamily="34" charset="-127"/>
        <a:cs typeface="+mn-cs"/>
      </a:defRPr>
    </a:lvl2pPr>
    <a:lvl3pPr marL="914400" algn="l" rtl="0" eaLnBrk="0" fontAlgn="base" latinLnBrk="1" hangingPunct="0">
      <a:spcBef>
        <a:spcPct val="30000"/>
      </a:spcBef>
      <a:spcAft>
        <a:spcPct val="0"/>
      </a:spcAft>
      <a:defRPr kumimoji="1" sz="1200" kern="1200">
        <a:solidFill>
          <a:schemeClr val="tx1"/>
        </a:solidFill>
        <a:latin typeface="굴림" pitchFamily="34" charset="-127"/>
        <a:ea typeface="굴림" pitchFamily="34" charset="-127"/>
        <a:cs typeface="+mn-cs"/>
      </a:defRPr>
    </a:lvl3pPr>
    <a:lvl4pPr marL="1371600" algn="l" rtl="0" eaLnBrk="0" fontAlgn="base" latinLnBrk="1" hangingPunct="0">
      <a:spcBef>
        <a:spcPct val="30000"/>
      </a:spcBef>
      <a:spcAft>
        <a:spcPct val="0"/>
      </a:spcAft>
      <a:defRPr kumimoji="1" sz="1200" kern="1200">
        <a:solidFill>
          <a:schemeClr val="tx1"/>
        </a:solidFill>
        <a:latin typeface="굴림" pitchFamily="34" charset="-127"/>
        <a:ea typeface="굴림" pitchFamily="34" charset="-127"/>
        <a:cs typeface="+mn-cs"/>
      </a:defRPr>
    </a:lvl4pPr>
    <a:lvl5pPr marL="1828800" algn="l" rtl="0" eaLnBrk="0" fontAlgn="base" latinLnBrk="1" hangingPunct="0">
      <a:spcBef>
        <a:spcPct val="30000"/>
      </a:spcBef>
      <a:spcAft>
        <a:spcPct val="0"/>
      </a:spcAft>
      <a:defRPr kumimoji="1" sz="1200" kern="1200">
        <a:solidFill>
          <a:schemeClr val="tx1"/>
        </a:solidFill>
        <a:latin typeface="굴림" pitchFamily="34" charset="-127"/>
        <a:ea typeface="굴림" pitchFamily="34" charset="-127"/>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baike.baidu.com/item/Frans%20G.%20Bengtsso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ln/>
        </p:spPr>
      </p:sp>
      <p:sp>
        <p:nvSpPr>
          <p:cNvPr id="11267" name="备注占位符 2"/>
          <p:cNvSpPr>
            <a:spLocks noGrp="1"/>
          </p:cNvSpPr>
          <p:nvPr>
            <p:ph type="body" idx="1"/>
          </p:nvPr>
        </p:nvSpPr>
        <p:spPr>
          <a:noFill/>
        </p:spPr>
        <p:txBody>
          <a:bodyPr/>
          <a:lstStyle/>
          <a:p>
            <a:pPr eaLnBrk="1" latinLnBrk="0" hangingPunct="1">
              <a:lnSpc>
                <a:spcPct val="90000"/>
              </a:lnSpc>
              <a:spcBef>
                <a:spcPct val="35000"/>
              </a:spcBef>
              <a:spcAft>
                <a:spcPct val="15000"/>
              </a:spcAft>
              <a:buClr>
                <a:schemeClr val="folHlink"/>
              </a:buClr>
              <a:buSzPct val="60000"/>
              <a:buFont typeface="Wingdings" panose="05000000000000000000" pitchFamily="2" charset="2"/>
              <a:buNone/>
            </a:pPr>
            <a:r>
              <a:rPr kumimoji="0" lang="zh-CN" altLang="en-US" smtClean="0">
                <a:solidFill>
                  <a:srgbClr val="0066CC"/>
                </a:solidFill>
                <a:latin typeface="黑体" panose="02010609060101010101" pitchFamily="49" charset="-122"/>
                <a:ea typeface="黑体" panose="02010609060101010101" pitchFamily="49" charset="-122"/>
              </a:rPr>
              <a:t>基带信号</a:t>
            </a:r>
          </a:p>
          <a:p>
            <a:pPr eaLnBrk="1" latinLnBrk="0" hangingPunct="1">
              <a:lnSpc>
                <a:spcPct val="90000"/>
              </a:lnSpc>
              <a:spcBef>
                <a:spcPct val="35000"/>
              </a:spcBef>
              <a:spcAft>
                <a:spcPct val="15000"/>
              </a:spcAft>
              <a:buClr>
                <a:schemeClr val="folHlink"/>
              </a:buClr>
              <a:buSzPct val="60000"/>
              <a:buFont typeface="Wingdings" panose="05000000000000000000" pitchFamily="2" charset="2"/>
              <a:buNone/>
            </a:pPr>
            <a:r>
              <a:rPr kumimoji="0" lang="zh-CN" altLang="en-US" smtClean="0">
                <a:latin typeface="黑体" panose="02010609060101010101" pitchFamily="49" charset="-122"/>
                <a:ea typeface="黑体" panose="02010609060101010101" pitchFamily="49" charset="-122"/>
              </a:rPr>
              <a:t>数字基带信号： </a:t>
            </a:r>
            <a:r>
              <a:rPr kumimoji="0" lang="en-US" altLang="zh-CN" smtClean="0">
                <a:latin typeface="黑体" panose="02010609060101010101" pitchFamily="49" charset="-122"/>
                <a:ea typeface="黑体" panose="02010609060101010101" pitchFamily="49" charset="-122"/>
              </a:rPr>
              <a:t>1 </a:t>
            </a:r>
            <a:r>
              <a:rPr kumimoji="0" lang="zh-CN" altLang="en-US" smtClean="0">
                <a:latin typeface="黑体" panose="02010609060101010101" pitchFamily="49" charset="-122"/>
                <a:ea typeface="黑体" panose="02010609060101010101" pitchFamily="49" charset="-122"/>
              </a:rPr>
              <a:t>或 </a:t>
            </a:r>
            <a:r>
              <a:rPr kumimoji="0" lang="en-US" altLang="zh-CN" smtClean="0">
                <a:latin typeface="黑体" panose="02010609060101010101" pitchFamily="49" charset="-122"/>
                <a:ea typeface="黑体" panose="02010609060101010101" pitchFamily="49" charset="-122"/>
              </a:rPr>
              <a:t>0 </a:t>
            </a:r>
            <a:r>
              <a:rPr kumimoji="0" lang="zh-CN" altLang="en-US" smtClean="0">
                <a:latin typeface="黑体" panose="02010609060101010101" pitchFamily="49" charset="-122"/>
                <a:ea typeface="黑体" panose="02010609060101010101" pitchFamily="49" charset="-122"/>
              </a:rPr>
              <a:t>直接用两种不同的电压来表示直接在线路上去传输。</a:t>
            </a:r>
          </a:p>
          <a:p>
            <a:pPr eaLnBrk="1" latinLnBrk="0" hangingPunct="1">
              <a:lnSpc>
                <a:spcPct val="90000"/>
              </a:lnSpc>
              <a:spcBef>
                <a:spcPct val="35000"/>
              </a:spcBef>
              <a:spcAft>
                <a:spcPct val="15000"/>
              </a:spcAft>
              <a:buClr>
                <a:schemeClr val="folHlink"/>
              </a:buClr>
              <a:buSzPct val="60000"/>
              <a:buFont typeface="Wingdings" panose="05000000000000000000" pitchFamily="2" charset="2"/>
              <a:buNone/>
            </a:pPr>
            <a:r>
              <a:rPr kumimoji="0" lang="zh-CN" altLang="en-US" smtClean="0">
                <a:latin typeface="黑体" panose="02010609060101010101" pitchFamily="49" charset="-122"/>
                <a:ea typeface="黑体" panose="02010609060101010101" pitchFamily="49" charset="-122"/>
              </a:rPr>
              <a:t>模拟基带信号： 一般指原始的模拟话音信号。</a:t>
            </a:r>
          </a:p>
          <a:p>
            <a:pPr eaLnBrk="1" latinLnBrk="0" hangingPunct="1">
              <a:lnSpc>
                <a:spcPct val="90000"/>
              </a:lnSpc>
              <a:spcBef>
                <a:spcPct val="35000"/>
              </a:spcBef>
              <a:spcAft>
                <a:spcPct val="15000"/>
              </a:spcAft>
              <a:buClr>
                <a:schemeClr val="folHlink"/>
              </a:buClr>
              <a:buSzPct val="60000"/>
              <a:buFont typeface="Wingdings" panose="05000000000000000000" pitchFamily="2" charset="2"/>
              <a:buNone/>
            </a:pPr>
            <a:r>
              <a:rPr kumimoji="0" lang="zh-CN" altLang="en-US" smtClean="0">
                <a:solidFill>
                  <a:srgbClr val="0066CC"/>
                </a:solidFill>
                <a:latin typeface="黑体" panose="02010609060101010101" pitchFamily="49" charset="-122"/>
                <a:ea typeface="黑体" panose="02010609060101010101" pitchFamily="49" charset="-122"/>
              </a:rPr>
              <a:t>宽带信号</a:t>
            </a:r>
            <a:r>
              <a:rPr kumimoji="0" lang="zh-CN" altLang="en-US" smtClean="0">
                <a:latin typeface="黑体" panose="02010609060101010101" pitchFamily="49" charset="-122"/>
                <a:ea typeface="黑体" panose="02010609060101010101" pitchFamily="49" charset="-122"/>
              </a:rPr>
              <a:t>则是将基带信号进行调制后形成的频分复用模拟信号。</a:t>
            </a:r>
            <a:endParaRPr lang="zh-CN" altLang="en-US" smtClean="0"/>
          </a:p>
        </p:txBody>
      </p:sp>
      <p:sp>
        <p:nvSpPr>
          <p:cNvPr id="11268" name="灯片编号占位符 3"/>
          <p:cNvSpPr>
            <a:spLocks noGrp="1"/>
          </p:cNvSpPr>
          <p:nvPr>
            <p:ph type="sldNum" sz="quarter" idx="5"/>
          </p:nvPr>
        </p:nvSpPr>
        <p:spPr>
          <a:noFill/>
        </p:spPr>
        <p:txBody>
          <a:bodyPr/>
          <a:lstStyle>
            <a:lvl1pPr latinLnBrk="1">
              <a:spcBef>
                <a:spcPct val="30000"/>
              </a:spcBef>
              <a:defRPr kumimoji="1" sz="1200">
                <a:solidFill>
                  <a:schemeClr val="tx1"/>
                </a:solidFill>
                <a:latin typeface="굴림" panose="020B0600000101010101" pitchFamily="34" charset="-127"/>
                <a:ea typeface="굴림" panose="020B0600000101010101" pitchFamily="34" charset="-127"/>
              </a:defRPr>
            </a:lvl1pPr>
            <a:lvl2pPr marL="742950" indent="-285750" latinLnBrk="1">
              <a:spcBef>
                <a:spcPct val="30000"/>
              </a:spcBef>
              <a:defRPr kumimoji="1" sz="1200">
                <a:solidFill>
                  <a:schemeClr val="tx1"/>
                </a:solidFill>
                <a:latin typeface="굴림" panose="020B0600000101010101" pitchFamily="34" charset="-127"/>
                <a:ea typeface="굴림" panose="020B0600000101010101" pitchFamily="34" charset="-127"/>
              </a:defRPr>
            </a:lvl2pPr>
            <a:lvl3pPr marL="1143000" indent="-228600" latinLnBrk="1">
              <a:spcBef>
                <a:spcPct val="30000"/>
              </a:spcBef>
              <a:defRPr kumimoji="1" sz="1200">
                <a:solidFill>
                  <a:schemeClr val="tx1"/>
                </a:solidFill>
                <a:latin typeface="굴림" panose="020B0600000101010101" pitchFamily="34" charset="-127"/>
                <a:ea typeface="굴림" panose="020B0600000101010101" pitchFamily="34" charset="-127"/>
              </a:defRPr>
            </a:lvl3pPr>
            <a:lvl4pPr marL="1600200" indent="-228600" latinLnBrk="1">
              <a:spcBef>
                <a:spcPct val="30000"/>
              </a:spcBef>
              <a:defRPr kumimoji="1" sz="1200">
                <a:solidFill>
                  <a:schemeClr val="tx1"/>
                </a:solidFill>
                <a:latin typeface="굴림" panose="020B0600000101010101" pitchFamily="34" charset="-127"/>
                <a:ea typeface="굴림" panose="020B0600000101010101" pitchFamily="34" charset="-127"/>
              </a:defRPr>
            </a:lvl4pPr>
            <a:lvl5pPr marL="2057400" indent="-228600" latinLnBrk="1">
              <a:spcBef>
                <a:spcPct val="30000"/>
              </a:spcBef>
              <a:defRPr kumimoji="1" sz="12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30000"/>
              </a:spcBef>
              <a:spcAft>
                <a:spcPct val="0"/>
              </a:spcAft>
              <a:defRPr kumimoji="1" sz="12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30000"/>
              </a:spcBef>
              <a:spcAft>
                <a:spcPct val="0"/>
              </a:spcAft>
              <a:defRPr kumimoji="1" sz="12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30000"/>
              </a:spcBef>
              <a:spcAft>
                <a:spcPct val="0"/>
              </a:spcAft>
              <a:defRPr kumimoji="1" sz="12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30000"/>
              </a:spcBef>
              <a:spcAft>
                <a:spcPct val="0"/>
              </a:spcAft>
              <a:defRPr kumimoji="1" sz="1200">
                <a:solidFill>
                  <a:schemeClr val="tx1"/>
                </a:solidFill>
                <a:latin typeface="굴림" panose="020B0600000101010101" pitchFamily="34" charset="-127"/>
                <a:ea typeface="굴림" panose="020B0600000101010101" pitchFamily="34" charset="-127"/>
              </a:defRPr>
            </a:lvl9pPr>
          </a:lstStyle>
          <a:p>
            <a:pPr>
              <a:spcBef>
                <a:spcPct val="0"/>
              </a:spcBef>
            </a:pPr>
            <a:fld id="{10085711-E10C-40A7-80DA-54705AE7BD20}" type="slidenum">
              <a:rPr lang="zh-CN" altLang="en-US" smtClean="0"/>
              <a:pPr>
                <a:spcBef>
                  <a:spcPct val="0"/>
                </a:spcBef>
              </a:pPr>
              <a:t>4</a:t>
            </a:fld>
            <a:endParaRPr lang="en-US" altLang="zh-CN" smtClean="0"/>
          </a:p>
        </p:txBody>
      </p:sp>
    </p:spTree>
    <p:extLst>
      <p:ext uri="{BB962C8B-B14F-4D97-AF65-F5344CB8AC3E}">
        <p14:creationId xmlns:p14="http://schemas.microsoft.com/office/powerpoint/2010/main" val="3316785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1" hangingPunct="0">
              <a:lnSpc>
                <a:spcPct val="100000"/>
              </a:lnSpc>
              <a:spcBef>
                <a:spcPct val="30000"/>
              </a:spcBef>
              <a:spcAft>
                <a:spcPct val="0"/>
              </a:spcAft>
              <a:buClrTx/>
              <a:buSzTx/>
              <a:buFontTx/>
              <a:buNone/>
              <a:tabLst/>
              <a:defRPr/>
            </a:pPr>
            <a:r>
              <a:rPr kumimoji="1" lang="zh-CN" altLang="en-US" sz="1200" kern="1200" dirty="0" smtClean="0">
                <a:solidFill>
                  <a:schemeClr val="tx1"/>
                </a:solidFill>
                <a:latin typeface="굴림" pitchFamily="34" charset="-127"/>
                <a:ea typeface="굴림" pitchFamily="34" charset="-127"/>
                <a:cs typeface="+mn-ea"/>
                <a:sym typeface="+mn-lt"/>
              </a:rPr>
              <a:t> 从</a:t>
            </a:r>
            <a:r>
              <a:rPr kumimoji="1" lang="en-US" altLang="zh-CN" sz="1200" kern="1200" dirty="0" smtClean="0">
                <a:solidFill>
                  <a:schemeClr val="tx1"/>
                </a:solidFill>
                <a:latin typeface="굴림" pitchFamily="34" charset="-127"/>
                <a:ea typeface="굴림" pitchFamily="34" charset="-127"/>
                <a:cs typeface="+mn-ea"/>
                <a:sym typeface="+mn-lt"/>
              </a:rPr>
              <a:t>2Mbit/s</a:t>
            </a:r>
            <a:r>
              <a:rPr kumimoji="1" lang="zh-CN" altLang="en-US" sz="1200" kern="1200" dirty="0" smtClean="0">
                <a:solidFill>
                  <a:schemeClr val="tx1"/>
                </a:solidFill>
                <a:latin typeface="굴림" pitchFamily="34" charset="-127"/>
                <a:ea typeface="굴림" pitchFamily="34" charset="-127"/>
                <a:cs typeface="+mn-ea"/>
                <a:sym typeface="+mn-lt"/>
              </a:rPr>
              <a:t>信号复用进</a:t>
            </a:r>
            <a:r>
              <a:rPr kumimoji="1" lang="en-US" altLang="zh-CN" sz="1200" kern="1200" dirty="0" smtClean="0">
                <a:solidFill>
                  <a:schemeClr val="tx1"/>
                </a:solidFill>
                <a:latin typeface="굴림" pitchFamily="34" charset="-127"/>
                <a:ea typeface="굴림" pitchFamily="34" charset="-127"/>
                <a:cs typeface="+mn-ea"/>
                <a:sym typeface="+mn-lt"/>
              </a:rPr>
              <a:t>STM-1</a:t>
            </a:r>
            <a:r>
              <a:rPr kumimoji="1" lang="zh-CN" altLang="en-US" sz="1200" kern="1200" dirty="0" smtClean="0">
                <a:solidFill>
                  <a:schemeClr val="tx1"/>
                </a:solidFill>
                <a:latin typeface="굴림" pitchFamily="34" charset="-127"/>
                <a:ea typeface="굴림" pitchFamily="34" charset="-127"/>
                <a:cs typeface="+mn-ea"/>
                <a:sym typeface="+mn-lt"/>
              </a:rPr>
              <a:t>信号</a:t>
            </a:r>
            <a:r>
              <a:rPr kumimoji="1" lang="en-US" altLang="zh-CN" sz="1200" kern="1200" dirty="0" smtClean="0">
                <a:solidFill>
                  <a:schemeClr val="tx1"/>
                </a:solidFill>
                <a:latin typeface="굴림" pitchFamily="34" charset="-127"/>
                <a:ea typeface="굴림" pitchFamily="34" charset="-127"/>
                <a:cs typeface="+mn-ea"/>
                <a:sym typeface="+mn-lt"/>
              </a:rPr>
              <a:t>STM-1</a:t>
            </a:r>
            <a:r>
              <a:rPr kumimoji="1" lang="zh-CN" altLang="en-US" sz="1200" kern="1200" dirty="0" smtClean="0">
                <a:solidFill>
                  <a:schemeClr val="tx1"/>
                </a:solidFill>
                <a:latin typeface="굴림" pitchFamily="34" charset="-127"/>
                <a:ea typeface="굴림" pitchFamily="34" charset="-127"/>
                <a:cs typeface="+mn-ea"/>
                <a:sym typeface="+mn-lt"/>
              </a:rPr>
              <a:t>可容纳</a:t>
            </a:r>
            <a:r>
              <a:rPr kumimoji="1" lang="en-US" altLang="zh-CN" sz="1200" kern="1200" dirty="0" smtClean="0">
                <a:solidFill>
                  <a:schemeClr val="tx1"/>
                </a:solidFill>
                <a:latin typeface="굴림" pitchFamily="34" charset="-127"/>
                <a:ea typeface="굴림" pitchFamily="34" charset="-127"/>
                <a:cs typeface="+mn-ea"/>
                <a:sym typeface="+mn-lt"/>
              </a:rPr>
              <a:t>3×7×3 </a:t>
            </a:r>
            <a:r>
              <a:rPr kumimoji="1" lang="zh-CN" altLang="en-US" sz="1200" kern="1200" dirty="0" smtClean="0">
                <a:solidFill>
                  <a:schemeClr val="tx1"/>
                </a:solidFill>
                <a:latin typeface="굴림" pitchFamily="34" charset="-127"/>
                <a:ea typeface="굴림" pitchFamily="34" charset="-127"/>
                <a:cs typeface="+mn-ea"/>
                <a:sym typeface="+mn-lt"/>
              </a:rPr>
              <a:t>＝</a:t>
            </a:r>
            <a:r>
              <a:rPr kumimoji="1" lang="en-US" altLang="zh-CN" sz="1200" kern="1200" dirty="0" smtClean="0">
                <a:solidFill>
                  <a:schemeClr val="tx1"/>
                </a:solidFill>
                <a:latin typeface="굴림" pitchFamily="34" charset="-127"/>
                <a:ea typeface="굴림" pitchFamily="34" charset="-127"/>
                <a:cs typeface="+mn-ea"/>
                <a:sym typeface="+mn-lt"/>
              </a:rPr>
              <a:t>63</a:t>
            </a:r>
            <a:r>
              <a:rPr kumimoji="1" lang="zh-CN" altLang="en-US" sz="1200" kern="1200" dirty="0" smtClean="0">
                <a:solidFill>
                  <a:schemeClr val="tx1"/>
                </a:solidFill>
                <a:latin typeface="굴림" pitchFamily="34" charset="-127"/>
                <a:ea typeface="굴림" pitchFamily="34" charset="-127"/>
                <a:cs typeface="+mn-ea"/>
                <a:sym typeface="+mn-lt"/>
              </a:rPr>
              <a:t>个</a:t>
            </a:r>
            <a:r>
              <a:rPr kumimoji="1" lang="en-US" altLang="zh-CN" sz="1200" kern="1200" dirty="0" smtClean="0">
                <a:solidFill>
                  <a:schemeClr val="tx1"/>
                </a:solidFill>
                <a:latin typeface="굴림" pitchFamily="34" charset="-127"/>
                <a:ea typeface="굴림" pitchFamily="34" charset="-127"/>
                <a:cs typeface="+mn-ea"/>
                <a:sym typeface="+mn-lt"/>
              </a:rPr>
              <a:t>2Mbit/s</a:t>
            </a:r>
            <a:r>
              <a:rPr kumimoji="1" lang="zh-CN" altLang="en-US" sz="1200" kern="1200" dirty="0" smtClean="0">
                <a:solidFill>
                  <a:schemeClr val="tx1"/>
                </a:solidFill>
                <a:latin typeface="굴림" pitchFamily="34" charset="-127"/>
                <a:ea typeface="굴림" pitchFamily="34" charset="-127"/>
                <a:cs typeface="+mn-ea"/>
                <a:sym typeface="+mn-lt"/>
              </a:rPr>
              <a:t>信号</a:t>
            </a:r>
            <a:r>
              <a:rPr kumimoji="1" lang="en-US" altLang="zh-CN" sz="1200" kern="1200" dirty="0" smtClean="0">
                <a:solidFill>
                  <a:schemeClr val="tx1"/>
                </a:solidFill>
                <a:latin typeface="굴림" pitchFamily="34" charset="-127"/>
                <a:ea typeface="굴림" pitchFamily="34" charset="-127"/>
                <a:cs typeface="+mn-ea"/>
                <a:sym typeface="+mn-lt"/>
              </a:rPr>
              <a:t>,</a:t>
            </a:r>
            <a:r>
              <a:rPr kumimoji="1" lang="zh-CN" altLang="en-US" sz="1200" kern="1200" dirty="0" smtClean="0">
                <a:solidFill>
                  <a:schemeClr val="tx1"/>
                </a:solidFill>
                <a:latin typeface="굴림" pitchFamily="34" charset="-127"/>
                <a:ea typeface="굴림" pitchFamily="34" charset="-127"/>
                <a:cs typeface="+mn-ea"/>
                <a:sym typeface="+mn-lt"/>
              </a:rPr>
              <a:t>为什么？</a:t>
            </a:r>
          </a:p>
          <a:p>
            <a:endParaRPr lang="zh-CN" altLang="en-US" dirty="0"/>
          </a:p>
        </p:txBody>
      </p:sp>
      <p:sp>
        <p:nvSpPr>
          <p:cNvPr id="4" name="灯片编号占位符 3"/>
          <p:cNvSpPr>
            <a:spLocks noGrp="1"/>
          </p:cNvSpPr>
          <p:nvPr>
            <p:ph type="sldNum" sz="quarter" idx="10"/>
          </p:nvPr>
        </p:nvSpPr>
        <p:spPr/>
        <p:txBody>
          <a:bodyPr/>
          <a:lstStyle/>
          <a:p>
            <a:pPr>
              <a:defRPr/>
            </a:pPr>
            <a:fld id="{B544A5F3-43D8-4FAF-A239-9F5EBA9FD8EE}" type="slidenum">
              <a:rPr lang="zh-CN" altLang="en-US" smtClean="0"/>
              <a:pPr>
                <a:defRPr/>
              </a:pPr>
              <a:t>69</a:t>
            </a:fld>
            <a:endParaRPr lang="en-US" altLang="zh-CN"/>
          </a:p>
        </p:txBody>
      </p:sp>
    </p:spTree>
    <p:extLst>
      <p:ext uri="{BB962C8B-B14F-4D97-AF65-F5344CB8AC3E}">
        <p14:creationId xmlns:p14="http://schemas.microsoft.com/office/powerpoint/2010/main" val="1621402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ln/>
        </p:spPr>
      </p:sp>
      <p:sp>
        <p:nvSpPr>
          <p:cNvPr id="15363" name="备注占位符 2"/>
          <p:cNvSpPr>
            <a:spLocks noGrp="1"/>
          </p:cNvSpPr>
          <p:nvPr>
            <p:ph type="body" idx="1"/>
          </p:nvPr>
        </p:nvSpPr>
        <p:spPr>
          <a:noFill/>
        </p:spPr>
        <p:txBody>
          <a:bodyPr/>
          <a:lstStyle/>
          <a:p>
            <a:pPr eaLnBrk="1" latinLnBrk="0" hangingPunct="1">
              <a:lnSpc>
                <a:spcPct val="130000"/>
              </a:lnSpc>
              <a:spcBef>
                <a:spcPct val="50000"/>
              </a:spcBef>
              <a:spcAft>
                <a:spcPct val="85000"/>
              </a:spcAft>
            </a:pPr>
            <a:r>
              <a:rPr lang="zh-CN" altLang="en-US" smtClean="0">
                <a:solidFill>
                  <a:srgbClr val="0066CC"/>
                </a:solidFill>
                <a:latin typeface="黑体" panose="02010609060101010101" pitchFamily="49" charset="-122"/>
                <a:ea typeface="黑体" panose="02010609060101010101" pitchFamily="49" charset="-122"/>
              </a:rPr>
              <a:t>双绞线标准</a:t>
            </a:r>
          </a:p>
          <a:p>
            <a:pPr lvl="1" eaLnBrk="1" latinLnBrk="0" hangingPunct="1">
              <a:lnSpc>
                <a:spcPct val="150000"/>
              </a:lnSpc>
            </a:pPr>
            <a:r>
              <a:rPr lang="en-US" altLang="zh-CN" smtClean="0">
                <a:latin typeface="Times New Roman" panose="02020603050405020304" pitchFamily="18" charset="0"/>
                <a:ea typeface="黑体" panose="02010609060101010101" pitchFamily="49" charset="-122"/>
              </a:rPr>
              <a:t>EIA(</a:t>
            </a:r>
            <a:r>
              <a:rPr lang="zh-CN" altLang="en-US" smtClean="0">
                <a:latin typeface="Times New Roman" panose="02020603050405020304" pitchFamily="18" charset="0"/>
                <a:ea typeface="黑体" panose="02010609060101010101" pitchFamily="49" charset="-122"/>
              </a:rPr>
              <a:t>美国电子工业协会 </a:t>
            </a:r>
            <a:r>
              <a:rPr lang="en-US" altLang="zh-CN" smtClean="0">
                <a:latin typeface="Times New Roman" panose="02020603050405020304" pitchFamily="18" charset="0"/>
                <a:ea typeface="黑体" panose="02010609060101010101" pitchFamily="49" charset="-122"/>
              </a:rPr>
              <a:t>)/TIA(</a:t>
            </a:r>
            <a:r>
              <a:rPr lang="zh-CN" altLang="en-US" smtClean="0">
                <a:latin typeface="Times New Roman" panose="02020603050405020304" pitchFamily="18" charset="0"/>
                <a:ea typeface="黑体" panose="02010609060101010101" pitchFamily="49" charset="-122"/>
              </a:rPr>
              <a:t>美国通讯工业协会 </a:t>
            </a:r>
            <a:r>
              <a:rPr lang="en-US" altLang="zh-CN" smtClean="0">
                <a:latin typeface="Times New Roman" panose="02020603050405020304" pitchFamily="18" charset="0"/>
                <a:ea typeface="黑体" panose="02010609060101010101" pitchFamily="49" charset="-122"/>
              </a:rPr>
              <a:t>)</a:t>
            </a:r>
            <a:r>
              <a:rPr lang="zh-CN" altLang="en-US" smtClean="0">
                <a:latin typeface="Times New Roman" panose="02020603050405020304" pitchFamily="18" charset="0"/>
                <a:ea typeface="黑体" panose="02010609060101010101" pitchFamily="49" charset="-122"/>
              </a:rPr>
              <a:t>第一、二类双绞线：主要用于电话用户线</a:t>
            </a:r>
          </a:p>
          <a:p>
            <a:pPr lvl="1" eaLnBrk="1" latinLnBrk="0" hangingPunct="1">
              <a:lnSpc>
                <a:spcPct val="150000"/>
              </a:lnSpc>
            </a:pPr>
            <a:r>
              <a:rPr lang="en-US" altLang="zh-CN" smtClean="0">
                <a:latin typeface="Times New Roman" panose="02020603050405020304" pitchFamily="18" charset="0"/>
                <a:ea typeface="黑体" panose="02010609060101010101" pitchFamily="49" charset="-122"/>
              </a:rPr>
              <a:t>EIA/TIA</a:t>
            </a:r>
            <a:r>
              <a:rPr lang="zh-CN" altLang="en-US" smtClean="0">
                <a:latin typeface="Times New Roman" panose="02020603050405020304" pitchFamily="18" charset="0"/>
                <a:ea typeface="黑体" panose="02010609060101010101" pitchFamily="49" charset="-122"/>
              </a:rPr>
              <a:t>第三类双绞线：为传输语音而设计，也可用于</a:t>
            </a:r>
            <a:r>
              <a:rPr lang="en-US" altLang="zh-CN" smtClean="0">
                <a:latin typeface="Times New Roman" panose="02020603050405020304" pitchFamily="18" charset="0"/>
                <a:ea typeface="黑体" panose="02010609060101010101" pitchFamily="49" charset="-122"/>
              </a:rPr>
              <a:t>10Mbit/s</a:t>
            </a:r>
            <a:r>
              <a:rPr lang="zh-CN" altLang="en-US" smtClean="0">
                <a:latin typeface="Times New Roman" panose="02020603050405020304" pitchFamily="18" charset="0"/>
                <a:ea typeface="黑体" panose="02010609060101010101" pitchFamily="49" charset="-122"/>
              </a:rPr>
              <a:t>以太网</a:t>
            </a:r>
          </a:p>
          <a:p>
            <a:pPr lvl="1" eaLnBrk="1" latinLnBrk="0" hangingPunct="1">
              <a:lnSpc>
                <a:spcPct val="150000"/>
              </a:lnSpc>
            </a:pPr>
            <a:r>
              <a:rPr lang="en-US" altLang="zh-CN" smtClean="0">
                <a:latin typeface="Times New Roman" panose="02020603050405020304" pitchFamily="18" charset="0"/>
                <a:ea typeface="黑体" panose="02010609060101010101" pitchFamily="49" charset="-122"/>
              </a:rPr>
              <a:t>EIA/TIA</a:t>
            </a:r>
            <a:r>
              <a:rPr lang="zh-CN" altLang="en-US" smtClean="0">
                <a:latin typeface="Times New Roman" panose="02020603050405020304" pitchFamily="18" charset="0"/>
                <a:ea typeface="黑体" panose="02010609060101010101" pitchFamily="49" charset="-122"/>
              </a:rPr>
              <a:t>第四类双绞线：为传输数据而设计，最高传输速率可达</a:t>
            </a:r>
            <a:r>
              <a:rPr lang="en-US" altLang="zh-CN" smtClean="0">
                <a:latin typeface="Times New Roman" panose="02020603050405020304" pitchFamily="18" charset="0"/>
                <a:ea typeface="黑体" panose="02010609060101010101" pitchFamily="49" charset="-122"/>
              </a:rPr>
              <a:t>20Mbit/s </a:t>
            </a:r>
          </a:p>
          <a:p>
            <a:pPr lvl="1" eaLnBrk="1" latinLnBrk="0" hangingPunct="1">
              <a:lnSpc>
                <a:spcPct val="150000"/>
              </a:lnSpc>
            </a:pPr>
            <a:r>
              <a:rPr lang="en-US" altLang="zh-CN" smtClean="0">
                <a:latin typeface="Times New Roman" panose="02020603050405020304" pitchFamily="18" charset="0"/>
                <a:ea typeface="黑体" panose="02010609060101010101" pitchFamily="49" charset="-122"/>
              </a:rPr>
              <a:t>EIA/TIA</a:t>
            </a:r>
            <a:r>
              <a:rPr lang="zh-CN" altLang="en-US" smtClean="0">
                <a:latin typeface="Times New Roman" panose="02020603050405020304" pitchFamily="18" charset="0"/>
                <a:ea typeface="黑体" panose="02010609060101010101" pitchFamily="49" charset="-122"/>
              </a:rPr>
              <a:t>第五类双绞线：最高传输速率可达</a:t>
            </a:r>
            <a:r>
              <a:rPr lang="en-US" altLang="zh-CN" smtClean="0">
                <a:latin typeface="Times New Roman" panose="02020603050405020304" pitchFamily="18" charset="0"/>
                <a:ea typeface="黑体" panose="02010609060101010101" pitchFamily="49" charset="-122"/>
              </a:rPr>
              <a:t>100Mbit/s </a:t>
            </a:r>
          </a:p>
          <a:p>
            <a:pPr lvl="1" eaLnBrk="1" latinLnBrk="0" hangingPunct="1">
              <a:lnSpc>
                <a:spcPct val="150000"/>
              </a:lnSpc>
            </a:pPr>
            <a:r>
              <a:rPr lang="en-US" altLang="zh-CN" smtClean="0">
                <a:latin typeface="Times New Roman" panose="02020603050405020304" pitchFamily="18" charset="0"/>
                <a:ea typeface="黑体" panose="02010609060101010101" pitchFamily="49" charset="-122"/>
              </a:rPr>
              <a:t>EIA/TIA</a:t>
            </a:r>
            <a:r>
              <a:rPr lang="zh-CN" altLang="en-US" smtClean="0">
                <a:latin typeface="Times New Roman" panose="02020603050405020304" pitchFamily="18" charset="0"/>
                <a:ea typeface="黑体" panose="02010609060101010101" pitchFamily="49" charset="-122"/>
              </a:rPr>
              <a:t>超五类线：用于运行快速以太网的非屏蔽双绞线电缆，传输速度也可达到</a:t>
            </a:r>
            <a:r>
              <a:rPr lang="en-US" altLang="zh-CN" smtClean="0">
                <a:latin typeface="Times New Roman" panose="02020603050405020304" pitchFamily="18" charset="0"/>
                <a:ea typeface="黑体" panose="02010609060101010101" pitchFamily="49" charset="-122"/>
              </a:rPr>
              <a:t>100Mbps</a:t>
            </a:r>
          </a:p>
          <a:p>
            <a:pPr lvl="1" eaLnBrk="1" latinLnBrk="0" hangingPunct="1">
              <a:lnSpc>
                <a:spcPct val="150000"/>
              </a:lnSpc>
            </a:pPr>
            <a:r>
              <a:rPr lang="en-US" altLang="zh-CN" smtClean="0">
                <a:latin typeface="Times New Roman" panose="02020603050405020304" pitchFamily="18" charset="0"/>
                <a:ea typeface="黑体" panose="02010609060101010101" pitchFamily="49" charset="-122"/>
              </a:rPr>
              <a:t>EIA/TIA</a:t>
            </a:r>
            <a:r>
              <a:rPr lang="zh-CN" altLang="en-US" smtClean="0">
                <a:latin typeface="Times New Roman" panose="02020603050405020304" pitchFamily="18" charset="0"/>
                <a:ea typeface="黑体" panose="02010609060101010101" pitchFamily="49" charset="-122"/>
              </a:rPr>
              <a:t>第六类双绞线：主要应用于百兆位快速以太网和千兆以太网中，最大速度可达到</a:t>
            </a:r>
            <a:r>
              <a:rPr lang="en-US" altLang="zh-CN" smtClean="0">
                <a:latin typeface="Times New Roman" panose="02020603050405020304" pitchFamily="18" charset="0"/>
                <a:ea typeface="黑体" panose="02010609060101010101" pitchFamily="49" charset="-122"/>
              </a:rPr>
              <a:t>1000Mbps </a:t>
            </a:r>
          </a:p>
          <a:p>
            <a:pPr lvl="1" eaLnBrk="1" latinLnBrk="0" hangingPunct="1">
              <a:lnSpc>
                <a:spcPct val="150000"/>
              </a:lnSpc>
            </a:pPr>
            <a:r>
              <a:rPr lang="en-US" altLang="zh-CN" smtClean="0">
                <a:latin typeface="Times New Roman" panose="02020603050405020304" pitchFamily="18" charset="0"/>
                <a:ea typeface="黑体" panose="02010609060101010101" pitchFamily="49" charset="-122"/>
              </a:rPr>
              <a:t>EIA/TIA</a:t>
            </a:r>
            <a:r>
              <a:rPr lang="zh-CN" altLang="en-US" smtClean="0">
                <a:latin typeface="Times New Roman" panose="02020603050405020304" pitchFamily="18" charset="0"/>
                <a:ea typeface="黑体" panose="02010609060101010101" pitchFamily="49" charset="-122"/>
              </a:rPr>
              <a:t>超六类线：是六类线的改进版，主要应用于千兆以太网中 </a:t>
            </a:r>
          </a:p>
          <a:p>
            <a:pPr lvl="1" eaLnBrk="1" latinLnBrk="0" hangingPunct="1">
              <a:lnSpc>
                <a:spcPct val="150000"/>
              </a:lnSpc>
            </a:pPr>
            <a:r>
              <a:rPr lang="zh-CN" altLang="en-US" smtClean="0">
                <a:latin typeface="Times New Roman" panose="02020603050405020304" pitchFamily="18" charset="0"/>
                <a:ea typeface="黑体" panose="02010609060101010101" pitchFamily="49" charset="-122"/>
              </a:rPr>
              <a:t>七类线：是最新定义的一种双绞线，主要为了适应万兆位以太网技术的应用和发展，是一种屏蔽双绞线，传输速率可达</a:t>
            </a:r>
            <a:r>
              <a:rPr lang="en-US" altLang="zh-CN" smtClean="0">
                <a:latin typeface="Times New Roman" panose="02020603050405020304" pitchFamily="18" charset="0"/>
                <a:ea typeface="黑体" panose="02010609060101010101" pitchFamily="49" charset="-122"/>
              </a:rPr>
              <a:t>10Gbps </a:t>
            </a:r>
          </a:p>
          <a:p>
            <a:pPr lvl="1" eaLnBrk="1" latinLnBrk="0" hangingPunct="1">
              <a:spcBef>
                <a:spcPct val="50000"/>
              </a:spcBef>
            </a:pPr>
            <a:r>
              <a:rPr lang="en-US" altLang="zh-CN" smtClean="0">
                <a:latin typeface="Times New Roman" panose="02020603050405020304" pitchFamily="18" charset="0"/>
                <a:ea typeface="黑体" panose="02010609060101010101" pitchFamily="49" charset="-122"/>
              </a:rPr>
              <a:t>      </a:t>
            </a:r>
            <a:r>
              <a:rPr lang="zh-CN" altLang="en-US" smtClean="0">
                <a:solidFill>
                  <a:schemeClr val="hlink"/>
                </a:solidFill>
                <a:latin typeface="Times New Roman" panose="02020603050405020304" pitchFamily="18" charset="0"/>
                <a:ea typeface="黑体" panose="02010609060101010101" pitchFamily="49" charset="-122"/>
              </a:rPr>
              <a:t>第一、二、三类双绞线一般称为音频双绞线；四类以上的双绞线一般称为数据双绞线。</a:t>
            </a:r>
            <a:r>
              <a:rPr lang="zh-CN" altLang="en-US" smtClean="0">
                <a:latin typeface="黑体" panose="02010609060101010101" pitchFamily="49" charset="-122"/>
                <a:ea typeface="黑体" panose="02010609060101010101" pitchFamily="49" charset="-122"/>
              </a:rPr>
              <a:t> </a:t>
            </a:r>
          </a:p>
          <a:p>
            <a:pPr eaLnBrk="1" hangingPunct="1"/>
            <a:endParaRPr lang="zh-CN" altLang="en-US" smtClean="0"/>
          </a:p>
        </p:txBody>
      </p:sp>
      <p:sp>
        <p:nvSpPr>
          <p:cNvPr id="15364" name="灯片编号占位符 3"/>
          <p:cNvSpPr>
            <a:spLocks noGrp="1"/>
          </p:cNvSpPr>
          <p:nvPr>
            <p:ph type="sldNum" sz="quarter" idx="5"/>
          </p:nvPr>
        </p:nvSpPr>
        <p:spPr>
          <a:noFill/>
        </p:spPr>
        <p:txBody>
          <a:bodyPr/>
          <a:lstStyle>
            <a:lvl1pPr latinLnBrk="1">
              <a:spcBef>
                <a:spcPct val="30000"/>
              </a:spcBef>
              <a:defRPr kumimoji="1" sz="1200">
                <a:solidFill>
                  <a:schemeClr val="tx1"/>
                </a:solidFill>
                <a:latin typeface="굴림" panose="020B0600000101010101" pitchFamily="34" charset="-127"/>
                <a:ea typeface="굴림" panose="020B0600000101010101" pitchFamily="34" charset="-127"/>
              </a:defRPr>
            </a:lvl1pPr>
            <a:lvl2pPr marL="742950" indent="-285750" latinLnBrk="1">
              <a:spcBef>
                <a:spcPct val="30000"/>
              </a:spcBef>
              <a:defRPr kumimoji="1" sz="1200">
                <a:solidFill>
                  <a:schemeClr val="tx1"/>
                </a:solidFill>
                <a:latin typeface="굴림" panose="020B0600000101010101" pitchFamily="34" charset="-127"/>
                <a:ea typeface="굴림" panose="020B0600000101010101" pitchFamily="34" charset="-127"/>
              </a:defRPr>
            </a:lvl2pPr>
            <a:lvl3pPr marL="1143000" indent="-228600" latinLnBrk="1">
              <a:spcBef>
                <a:spcPct val="30000"/>
              </a:spcBef>
              <a:defRPr kumimoji="1" sz="1200">
                <a:solidFill>
                  <a:schemeClr val="tx1"/>
                </a:solidFill>
                <a:latin typeface="굴림" panose="020B0600000101010101" pitchFamily="34" charset="-127"/>
                <a:ea typeface="굴림" panose="020B0600000101010101" pitchFamily="34" charset="-127"/>
              </a:defRPr>
            </a:lvl3pPr>
            <a:lvl4pPr marL="1600200" indent="-228600" latinLnBrk="1">
              <a:spcBef>
                <a:spcPct val="30000"/>
              </a:spcBef>
              <a:defRPr kumimoji="1" sz="1200">
                <a:solidFill>
                  <a:schemeClr val="tx1"/>
                </a:solidFill>
                <a:latin typeface="굴림" panose="020B0600000101010101" pitchFamily="34" charset="-127"/>
                <a:ea typeface="굴림" panose="020B0600000101010101" pitchFamily="34" charset="-127"/>
              </a:defRPr>
            </a:lvl4pPr>
            <a:lvl5pPr marL="2057400" indent="-228600" latinLnBrk="1">
              <a:spcBef>
                <a:spcPct val="30000"/>
              </a:spcBef>
              <a:defRPr kumimoji="1" sz="12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30000"/>
              </a:spcBef>
              <a:spcAft>
                <a:spcPct val="0"/>
              </a:spcAft>
              <a:defRPr kumimoji="1" sz="12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30000"/>
              </a:spcBef>
              <a:spcAft>
                <a:spcPct val="0"/>
              </a:spcAft>
              <a:defRPr kumimoji="1" sz="12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30000"/>
              </a:spcBef>
              <a:spcAft>
                <a:spcPct val="0"/>
              </a:spcAft>
              <a:defRPr kumimoji="1" sz="12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30000"/>
              </a:spcBef>
              <a:spcAft>
                <a:spcPct val="0"/>
              </a:spcAft>
              <a:defRPr kumimoji="1" sz="1200">
                <a:solidFill>
                  <a:schemeClr val="tx1"/>
                </a:solidFill>
                <a:latin typeface="굴림" panose="020B0600000101010101" pitchFamily="34" charset="-127"/>
                <a:ea typeface="굴림" panose="020B0600000101010101" pitchFamily="34" charset="-127"/>
              </a:defRPr>
            </a:lvl9pPr>
          </a:lstStyle>
          <a:p>
            <a:pPr>
              <a:spcBef>
                <a:spcPct val="0"/>
              </a:spcBef>
            </a:pPr>
            <a:fld id="{A2BE76CC-D251-44B8-BFE7-F835722C1A6A}" type="slidenum">
              <a:rPr lang="zh-CN" altLang="en-US" smtClean="0"/>
              <a:pPr>
                <a:spcBef>
                  <a:spcPct val="0"/>
                </a:spcBef>
              </a:pPr>
              <a:t>7</a:t>
            </a:fld>
            <a:endParaRPr lang="en-US" altLang="zh-CN" smtClean="0"/>
          </a:p>
        </p:txBody>
      </p:sp>
    </p:spTree>
    <p:extLst>
      <p:ext uri="{BB962C8B-B14F-4D97-AF65-F5344CB8AC3E}">
        <p14:creationId xmlns:p14="http://schemas.microsoft.com/office/powerpoint/2010/main" val="826680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a:ln/>
        </p:spPr>
      </p:sp>
      <p:sp>
        <p:nvSpPr>
          <p:cNvPr id="22531" name="备注占位符 2"/>
          <p:cNvSpPr>
            <a:spLocks noGrp="1"/>
          </p:cNvSpPr>
          <p:nvPr>
            <p:ph type="body" idx="1"/>
          </p:nvPr>
        </p:nvSpPr>
        <p:spPr>
          <a:noFill/>
        </p:spPr>
        <p:txBody>
          <a:bodyPr/>
          <a:lstStyle/>
          <a:p>
            <a:pPr eaLnBrk="1" latinLnBrk="0" hangingPunct="1">
              <a:lnSpc>
                <a:spcPct val="150000"/>
              </a:lnSpc>
              <a:spcBef>
                <a:spcPct val="50000"/>
              </a:spcBef>
            </a:pPr>
            <a:r>
              <a:rPr lang="zh-CN" altLang="en-US" smtClean="0">
                <a:solidFill>
                  <a:srgbClr val="FF9933"/>
                </a:solidFill>
                <a:latin typeface="黑体" panose="02010609060101010101" pitchFamily="49" charset="-122"/>
                <a:ea typeface="黑体" panose="02010609060101010101" pitchFamily="49" charset="-122"/>
              </a:rPr>
              <a:t>注意：</a:t>
            </a:r>
            <a:r>
              <a:rPr lang="zh-CN" altLang="en-US" smtClean="0">
                <a:latin typeface="黑体" panose="02010609060101010101" pitchFamily="49" charset="-122"/>
                <a:ea typeface="黑体" panose="02010609060101010101" pitchFamily="49" charset="-122"/>
              </a:rPr>
              <a:t>在光脉冲信号传输的过程中，所使用的波长与传输速率、信号衰减之间有着密切的关系。</a:t>
            </a:r>
          </a:p>
          <a:p>
            <a:pPr eaLnBrk="1" latinLnBrk="0" hangingPunct="1">
              <a:lnSpc>
                <a:spcPct val="150000"/>
              </a:lnSpc>
              <a:spcBef>
                <a:spcPct val="50000"/>
              </a:spcBef>
            </a:pPr>
            <a:r>
              <a:rPr lang="zh-CN" altLang="en-US" smtClean="0">
                <a:latin typeface="黑体" panose="02010609060101010101" pitchFamily="49" charset="-122"/>
                <a:ea typeface="黑体" panose="02010609060101010101" pitchFamily="49" charset="-122"/>
              </a:rPr>
              <a:t>通常采用的光脉冲信号的波长集中在某些波长范围（窗口）。目前常用的有</a:t>
            </a:r>
            <a:r>
              <a:rPr lang="en-US" altLang="zh-CN" smtClean="0">
                <a:solidFill>
                  <a:srgbClr val="FF9933"/>
                </a:solidFill>
                <a:latin typeface="黑体" panose="02010609060101010101" pitchFamily="49" charset="-122"/>
                <a:ea typeface="黑体" panose="02010609060101010101" pitchFamily="49" charset="-122"/>
              </a:rPr>
              <a:t>850 nm</a:t>
            </a:r>
            <a:r>
              <a:rPr lang="zh-CN" altLang="en-US" smtClean="0">
                <a:solidFill>
                  <a:srgbClr val="FF9933"/>
                </a:solidFill>
                <a:latin typeface="黑体" panose="02010609060101010101" pitchFamily="49" charset="-122"/>
                <a:ea typeface="黑体" panose="02010609060101010101" pitchFamily="49" charset="-122"/>
              </a:rPr>
              <a:t>、</a:t>
            </a:r>
            <a:r>
              <a:rPr lang="en-US" altLang="zh-CN" smtClean="0">
                <a:solidFill>
                  <a:srgbClr val="FF9933"/>
                </a:solidFill>
                <a:latin typeface="黑体" panose="02010609060101010101" pitchFamily="49" charset="-122"/>
                <a:ea typeface="黑体" panose="02010609060101010101" pitchFamily="49" charset="-122"/>
              </a:rPr>
              <a:t>1310 nm</a:t>
            </a:r>
            <a:r>
              <a:rPr lang="zh-CN" altLang="en-US" smtClean="0">
                <a:solidFill>
                  <a:srgbClr val="FF9933"/>
                </a:solidFill>
                <a:latin typeface="黑体" panose="02010609060101010101" pitchFamily="49" charset="-122"/>
                <a:ea typeface="黑体" panose="02010609060101010101" pitchFamily="49" charset="-122"/>
              </a:rPr>
              <a:t>和</a:t>
            </a:r>
            <a:r>
              <a:rPr lang="en-US" altLang="zh-CN" smtClean="0">
                <a:solidFill>
                  <a:srgbClr val="FF9933"/>
                </a:solidFill>
                <a:latin typeface="黑体" panose="02010609060101010101" pitchFamily="49" charset="-122"/>
                <a:ea typeface="黑体" panose="02010609060101010101" pitchFamily="49" charset="-122"/>
              </a:rPr>
              <a:t>1550 nm</a:t>
            </a:r>
            <a:r>
              <a:rPr lang="zh-CN" altLang="en-US" smtClean="0">
                <a:solidFill>
                  <a:srgbClr val="FF9933"/>
                </a:solidFill>
                <a:latin typeface="黑体" panose="02010609060101010101" pitchFamily="49" charset="-122"/>
                <a:ea typeface="黑体" panose="02010609060101010101" pitchFamily="49" charset="-122"/>
              </a:rPr>
              <a:t>为中心的三个低损耗窗口</a:t>
            </a:r>
            <a:r>
              <a:rPr lang="zh-CN" altLang="en-US" smtClean="0">
                <a:latin typeface="黑体" panose="02010609060101010101" pitchFamily="49" charset="-122"/>
                <a:ea typeface="黑体" panose="02010609060101010101" pitchFamily="49" charset="-122"/>
              </a:rPr>
              <a:t>，在这三个窗口中，信号具有最优的传输特性。</a:t>
            </a:r>
          </a:p>
          <a:p>
            <a:pPr eaLnBrk="1" latinLnBrk="0" hangingPunct="1">
              <a:lnSpc>
                <a:spcPct val="150000"/>
              </a:lnSpc>
              <a:spcBef>
                <a:spcPct val="50000"/>
              </a:spcBef>
            </a:pPr>
            <a:r>
              <a:rPr lang="zh-CN" altLang="en-US" smtClean="0">
                <a:latin typeface="黑体" panose="02010609060101010101" pitchFamily="49" charset="-122"/>
                <a:ea typeface="黑体" panose="02010609060101010101" pitchFamily="49" charset="-122"/>
              </a:rPr>
              <a:t>在局域网中较常采用</a:t>
            </a:r>
            <a:r>
              <a:rPr lang="en-US" altLang="zh-CN" smtClean="0">
                <a:latin typeface="黑体" panose="02010609060101010101" pitchFamily="49" charset="-122"/>
                <a:ea typeface="黑体" panose="02010609060101010101" pitchFamily="49" charset="-122"/>
              </a:rPr>
              <a:t>850 nm</a:t>
            </a:r>
            <a:r>
              <a:rPr lang="zh-CN" altLang="en-US" smtClean="0">
                <a:latin typeface="黑体" panose="02010609060101010101" pitchFamily="49" charset="-122"/>
                <a:ea typeface="黑体" panose="02010609060101010101" pitchFamily="49" charset="-122"/>
              </a:rPr>
              <a:t>，而在长距离和高速率的传输条件下的城域网和长途网中均采用</a:t>
            </a:r>
            <a:r>
              <a:rPr lang="en-US" altLang="zh-CN" smtClean="0">
                <a:latin typeface="黑体" panose="02010609060101010101" pitchFamily="49" charset="-122"/>
                <a:ea typeface="黑体" panose="02010609060101010101" pitchFamily="49" charset="-122"/>
              </a:rPr>
              <a:t>1550 nm</a:t>
            </a:r>
            <a:r>
              <a:rPr lang="zh-CN" altLang="en-US" smtClean="0">
                <a:latin typeface="黑体" panose="02010609060101010101" pitchFamily="49" charset="-122"/>
                <a:ea typeface="黑体" panose="02010609060101010101" pitchFamily="49" charset="-122"/>
              </a:rPr>
              <a:t>波长。</a:t>
            </a:r>
          </a:p>
          <a:p>
            <a:pPr eaLnBrk="1" hangingPunct="1"/>
            <a:endParaRPr lang="zh-CN" altLang="en-US" smtClean="0"/>
          </a:p>
        </p:txBody>
      </p:sp>
      <p:sp>
        <p:nvSpPr>
          <p:cNvPr id="22532" name="灯片编号占位符 3"/>
          <p:cNvSpPr>
            <a:spLocks noGrp="1"/>
          </p:cNvSpPr>
          <p:nvPr>
            <p:ph type="sldNum" sz="quarter" idx="5"/>
          </p:nvPr>
        </p:nvSpPr>
        <p:spPr>
          <a:noFill/>
        </p:spPr>
        <p:txBody>
          <a:bodyPr/>
          <a:lstStyle>
            <a:lvl1pPr latinLnBrk="1">
              <a:spcBef>
                <a:spcPct val="30000"/>
              </a:spcBef>
              <a:defRPr kumimoji="1" sz="1200">
                <a:solidFill>
                  <a:schemeClr val="tx1"/>
                </a:solidFill>
                <a:latin typeface="굴림" panose="020B0600000101010101" pitchFamily="34" charset="-127"/>
                <a:ea typeface="굴림" panose="020B0600000101010101" pitchFamily="34" charset="-127"/>
              </a:defRPr>
            </a:lvl1pPr>
            <a:lvl2pPr marL="742950" indent="-285750" latinLnBrk="1">
              <a:spcBef>
                <a:spcPct val="30000"/>
              </a:spcBef>
              <a:defRPr kumimoji="1" sz="1200">
                <a:solidFill>
                  <a:schemeClr val="tx1"/>
                </a:solidFill>
                <a:latin typeface="굴림" panose="020B0600000101010101" pitchFamily="34" charset="-127"/>
                <a:ea typeface="굴림" panose="020B0600000101010101" pitchFamily="34" charset="-127"/>
              </a:defRPr>
            </a:lvl2pPr>
            <a:lvl3pPr marL="1143000" indent="-228600" latinLnBrk="1">
              <a:spcBef>
                <a:spcPct val="30000"/>
              </a:spcBef>
              <a:defRPr kumimoji="1" sz="1200">
                <a:solidFill>
                  <a:schemeClr val="tx1"/>
                </a:solidFill>
                <a:latin typeface="굴림" panose="020B0600000101010101" pitchFamily="34" charset="-127"/>
                <a:ea typeface="굴림" panose="020B0600000101010101" pitchFamily="34" charset="-127"/>
              </a:defRPr>
            </a:lvl3pPr>
            <a:lvl4pPr marL="1600200" indent="-228600" latinLnBrk="1">
              <a:spcBef>
                <a:spcPct val="30000"/>
              </a:spcBef>
              <a:defRPr kumimoji="1" sz="1200">
                <a:solidFill>
                  <a:schemeClr val="tx1"/>
                </a:solidFill>
                <a:latin typeface="굴림" panose="020B0600000101010101" pitchFamily="34" charset="-127"/>
                <a:ea typeface="굴림" panose="020B0600000101010101" pitchFamily="34" charset="-127"/>
              </a:defRPr>
            </a:lvl4pPr>
            <a:lvl5pPr marL="2057400" indent="-228600" latinLnBrk="1">
              <a:spcBef>
                <a:spcPct val="30000"/>
              </a:spcBef>
              <a:defRPr kumimoji="1" sz="12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30000"/>
              </a:spcBef>
              <a:spcAft>
                <a:spcPct val="0"/>
              </a:spcAft>
              <a:defRPr kumimoji="1" sz="12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30000"/>
              </a:spcBef>
              <a:spcAft>
                <a:spcPct val="0"/>
              </a:spcAft>
              <a:defRPr kumimoji="1" sz="12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30000"/>
              </a:spcBef>
              <a:spcAft>
                <a:spcPct val="0"/>
              </a:spcAft>
              <a:defRPr kumimoji="1" sz="12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30000"/>
              </a:spcBef>
              <a:spcAft>
                <a:spcPct val="0"/>
              </a:spcAft>
              <a:defRPr kumimoji="1" sz="1200">
                <a:solidFill>
                  <a:schemeClr val="tx1"/>
                </a:solidFill>
                <a:latin typeface="굴림" panose="020B0600000101010101" pitchFamily="34" charset="-127"/>
                <a:ea typeface="굴림" panose="020B0600000101010101" pitchFamily="34" charset="-127"/>
              </a:defRPr>
            </a:lvl9pPr>
          </a:lstStyle>
          <a:p>
            <a:pPr>
              <a:spcBef>
                <a:spcPct val="0"/>
              </a:spcBef>
            </a:pPr>
            <a:fld id="{D61974F7-9AF2-4C2F-A248-AC98A332C990}" type="slidenum">
              <a:rPr lang="zh-CN" altLang="en-US" smtClean="0"/>
              <a:pPr>
                <a:spcBef>
                  <a:spcPct val="0"/>
                </a:spcBef>
              </a:pPr>
              <a:t>13</a:t>
            </a:fld>
            <a:endParaRPr lang="en-US" altLang="zh-CN" smtClean="0"/>
          </a:p>
        </p:txBody>
      </p:sp>
    </p:spTree>
    <p:extLst>
      <p:ext uri="{BB962C8B-B14F-4D97-AF65-F5344CB8AC3E}">
        <p14:creationId xmlns:p14="http://schemas.microsoft.com/office/powerpoint/2010/main" val="2908186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a:ln/>
        </p:spPr>
      </p:sp>
      <p:sp>
        <p:nvSpPr>
          <p:cNvPr id="26627" name="备注占位符 2"/>
          <p:cNvSpPr>
            <a:spLocks noGrp="1"/>
          </p:cNvSpPr>
          <p:nvPr>
            <p:ph type="body" idx="1"/>
          </p:nvPr>
        </p:nvSpPr>
        <p:spPr>
          <a:noFill/>
        </p:spPr>
        <p:txBody>
          <a:bodyPr/>
          <a:lstStyle/>
          <a:p>
            <a:r>
              <a:rPr lang="zh-CN" altLang="en-US" dirty="0" smtClean="0"/>
              <a:t>“蓝牙”（</a:t>
            </a:r>
            <a:r>
              <a:rPr lang="en-US" altLang="zh-CN" dirty="0" smtClean="0"/>
              <a:t>Bluetooth</a:t>
            </a:r>
            <a:r>
              <a:rPr lang="zh-CN" altLang="en-US" dirty="0" smtClean="0"/>
              <a:t>）一词是斯堪的纳维亚语中 </a:t>
            </a:r>
            <a:r>
              <a:rPr lang="en-US" altLang="zh-CN" dirty="0" err="1" smtClean="0"/>
              <a:t>Blåtand</a:t>
            </a:r>
            <a:r>
              <a:rPr lang="en-US" altLang="zh-CN" dirty="0" smtClean="0"/>
              <a:t> / </a:t>
            </a:r>
            <a:r>
              <a:rPr lang="en-US" altLang="zh-CN" dirty="0" err="1" smtClean="0"/>
              <a:t>Blåtann</a:t>
            </a:r>
            <a:r>
              <a:rPr lang="en-US" altLang="zh-CN" dirty="0" smtClean="0"/>
              <a:t> </a:t>
            </a:r>
            <a:r>
              <a:rPr lang="zh-CN" altLang="en-US" dirty="0" smtClean="0"/>
              <a:t>（即古挪威语</a:t>
            </a:r>
            <a:r>
              <a:rPr lang="en-US" altLang="zh-CN" dirty="0" err="1" smtClean="0"/>
              <a:t>blátǫnn</a:t>
            </a:r>
            <a:r>
              <a:rPr lang="zh-CN" altLang="en-US" dirty="0" smtClean="0"/>
              <a:t>） 的一个英语化版本，该词是十世纪的一位国王</a:t>
            </a:r>
            <a:r>
              <a:rPr lang="en-US" altLang="zh-CN" dirty="0" smtClean="0"/>
              <a:t>Harald Bluetooth</a:t>
            </a:r>
            <a:r>
              <a:rPr lang="zh-CN" altLang="en-US" dirty="0" smtClean="0"/>
              <a:t>的绰号，他将纷争不断的丹麦部落统一为一个王国，传说中他还引入了基督教。以此为蓝牙命名的想法最初是</a:t>
            </a:r>
            <a:r>
              <a:rPr lang="en-US" altLang="zh-CN" dirty="0" smtClean="0"/>
              <a:t>Jim </a:t>
            </a:r>
            <a:r>
              <a:rPr lang="en-US" altLang="zh-CN" dirty="0" err="1" smtClean="0"/>
              <a:t>Kardach</a:t>
            </a:r>
            <a:r>
              <a:rPr lang="zh-CN" altLang="en-US" dirty="0" smtClean="0"/>
              <a:t>于</a:t>
            </a:r>
            <a:r>
              <a:rPr lang="en-US" altLang="zh-CN" dirty="0" smtClean="0"/>
              <a:t>1997</a:t>
            </a:r>
            <a:r>
              <a:rPr lang="zh-CN" altLang="en-US" dirty="0" smtClean="0"/>
              <a:t>年提出的，</a:t>
            </a:r>
            <a:r>
              <a:rPr lang="en-US" altLang="zh-CN" dirty="0" err="1" smtClean="0"/>
              <a:t>Kardach</a:t>
            </a:r>
            <a:r>
              <a:rPr lang="zh-CN" altLang="en-US" dirty="0" smtClean="0"/>
              <a:t>开发了能够允许移动电话与计算机通讯的系统。他的灵感来自于当时他正在阅读的一本由</a:t>
            </a:r>
            <a:r>
              <a:rPr lang="en-US" altLang="zh-CN" dirty="0" err="1" smtClean="0">
                <a:hlinkClick r:id="rId3"/>
              </a:rPr>
              <a:t>Frans</a:t>
            </a:r>
            <a:r>
              <a:rPr lang="en-US" altLang="zh-CN" dirty="0" smtClean="0">
                <a:hlinkClick r:id="rId3"/>
              </a:rPr>
              <a:t> G. </a:t>
            </a:r>
            <a:r>
              <a:rPr lang="en-US" altLang="zh-CN" dirty="0" err="1" smtClean="0">
                <a:hlinkClick r:id="rId3"/>
              </a:rPr>
              <a:t>Bengtsson</a:t>
            </a:r>
            <a:r>
              <a:rPr lang="zh-CN" altLang="en-US" dirty="0" smtClean="0"/>
              <a:t> 撰写的描写北欧海盗和</a:t>
            </a:r>
            <a:r>
              <a:rPr lang="en-US" altLang="zh-CN" dirty="0" smtClean="0"/>
              <a:t>Harald Bluetooth</a:t>
            </a:r>
            <a:r>
              <a:rPr lang="zh-CN" altLang="en-US" dirty="0" smtClean="0"/>
              <a:t>国王的历史小说</a:t>
            </a:r>
            <a:r>
              <a:rPr lang="en-US" altLang="zh-CN" i="1" dirty="0" smtClean="0"/>
              <a:t>The Long Ships</a:t>
            </a:r>
            <a:r>
              <a:rPr lang="zh-CN" altLang="en-US" dirty="0" smtClean="0"/>
              <a:t>，意指蓝牙也将把通讯协议统一为全球标准。</a:t>
            </a:r>
          </a:p>
        </p:txBody>
      </p:sp>
      <p:sp>
        <p:nvSpPr>
          <p:cNvPr id="26628" name="灯片编号占位符 3"/>
          <p:cNvSpPr>
            <a:spLocks noGrp="1"/>
          </p:cNvSpPr>
          <p:nvPr>
            <p:ph type="sldNum" sz="quarter" idx="5"/>
          </p:nvPr>
        </p:nvSpPr>
        <p:spPr>
          <a:noFill/>
        </p:spPr>
        <p:txBody>
          <a:bodyPr/>
          <a:lstStyle>
            <a:lvl1pPr latinLnBrk="1">
              <a:spcBef>
                <a:spcPct val="30000"/>
              </a:spcBef>
              <a:defRPr kumimoji="1" sz="1200">
                <a:solidFill>
                  <a:schemeClr val="tx1"/>
                </a:solidFill>
                <a:latin typeface="굴림" panose="020B0600000101010101" pitchFamily="34" charset="-127"/>
                <a:ea typeface="굴림" panose="020B0600000101010101" pitchFamily="34" charset="-127"/>
              </a:defRPr>
            </a:lvl1pPr>
            <a:lvl2pPr marL="742950" indent="-285750" latinLnBrk="1">
              <a:spcBef>
                <a:spcPct val="30000"/>
              </a:spcBef>
              <a:defRPr kumimoji="1" sz="1200">
                <a:solidFill>
                  <a:schemeClr val="tx1"/>
                </a:solidFill>
                <a:latin typeface="굴림" panose="020B0600000101010101" pitchFamily="34" charset="-127"/>
                <a:ea typeface="굴림" panose="020B0600000101010101" pitchFamily="34" charset="-127"/>
              </a:defRPr>
            </a:lvl2pPr>
            <a:lvl3pPr marL="1143000" indent="-228600" latinLnBrk="1">
              <a:spcBef>
                <a:spcPct val="30000"/>
              </a:spcBef>
              <a:defRPr kumimoji="1" sz="1200">
                <a:solidFill>
                  <a:schemeClr val="tx1"/>
                </a:solidFill>
                <a:latin typeface="굴림" panose="020B0600000101010101" pitchFamily="34" charset="-127"/>
                <a:ea typeface="굴림" panose="020B0600000101010101" pitchFamily="34" charset="-127"/>
              </a:defRPr>
            </a:lvl3pPr>
            <a:lvl4pPr marL="1600200" indent="-228600" latinLnBrk="1">
              <a:spcBef>
                <a:spcPct val="30000"/>
              </a:spcBef>
              <a:defRPr kumimoji="1" sz="1200">
                <a:solidFill>
                  <a:schemeClr val="tx1"/>
                </a:solidFill>
                <a:latin typeface="굴림" panose="020B0600000101010101" pitchFamily="34" charset="-127"/>
                <a:ea typeface="굴림" panose="020B0600000101010101" pitchFamily="34" charset="-127"/>
              </a:defRPr>
            </a:lvl4pPr>
            <a:lvl5pPr marL="2057400" indent="-228600" latinLnBrk="1">
              <a:spcBef>
                <a:spcPct val="30000"/>
              </a:spcBef>
              <a:defRPr kumimoji="1" sz="12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30000"/>
              </a:spcBef>
              <a:spcAft>
                <a:spcPct val="0"/>
              </a:spcAft>
              <a:defRPr kumimoji="1" sz="12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30000"/>
              </a:spcBef>
              <a:spcAft>
                <a:spcPct val="0"/>
              </a:spcAft>
              <a:defRPr kumimoji="1" sz="12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30000"/>
              </a:spcBef>
              <a:spcAft>
                <a:spcPct val="0"/>
              </a:spcAft>
              <a:defRPr kumimoji="1" sz="12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30000"/>
              </a:spcBef>
              <a:spcAft>
                <a:spcPct val="0"/>
              </a:spcAft>
              <a:defRPr kumimoji="1" sz="1200">
                <a:solidFill>
                  <a:schemeClr val="tx1"/>
                </a:solidFill>
                <a:latin typeface="굴림" panose="020B0600000101010101" pitchFamily="34" charset="-127"/>
                <a:ea typeface="굴림" panose="020B0600000101010101" pitchFamily="34" charset="-127"/>
              </a:defRPr>
            </a:lvl9pPr>
          </a:lstStyle>
          <a:p>
            <a:pPr>
              <a:spcBef>
                <a:spcPct val="0"/>
              </a:spcBef>
            </a:pPr>
            <a:fld id="{B70773AE-67BC-45EB-8791-5F52B3B115BD}" type="slidenum">
              <a:rPr lang="zh-CN" altLang="en-US" smtClean="0"/>
              <a:pPr>
                <a:spcBef>
                  <a:spcPct val="0"/>
                </a:spcBef>
              </a:pPr>
              <a:t>16</a:t>
            </a:fld>
            <a:endParaRPr lang="en-US" altLang="zh-CN" smtClean="0"/>
          </a:p>
        </p:txBody>
      </p:sp>
    </p:spTree>
    <p:extLst>
      <p:ext uri="{BB962C8B-B14F-4D97-AF65-F5344CB8AC3E}">
        <p14:creationId xmlns:p14="http://schemas.microsoft.com/office/powerpoint/2010/main" val="15656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latinLnBrk="1">
              <a:spcBef>
                <a:spcPct val="30000"/>
              </a:spcBef>
              <a:defRPr kumimoji="1" sz="1200">
                <a:solidFill>
                  <a:schemeClr val="tx1"/>
                </a:solidFill>
                <a:latin typeface="굴림" panose="020B0600000101010101" pitchFamily="34" charset="-127"/>
                <a:ea typeface="굴림" panose="020B0600000101010101" pitchFamily="34" charset="-127"/>
              </a:defRPr>
            </a:lvl1pPr>
            <a:lvl2pPr marL="742950" indent="-285750" latinLnBrk="1">
              <a:spcBef>
                <a:spcPct val="30000"/>
              </a:spcBef>
              <a:defRPr kumimoji="1" sz="1200">
                <a:solidFill>
                  <a:schemeClr val="tx1"/>
                </a:solidFill>
                <a:latin typeface="굴림" panose="020B0600000101010101" pitchFamily="34" charset="-127"/>
                <a:ea typeface="굴림" panose="020B0600000101010101" pitchFamily="34" charset="-127"/>
              </a:defRPr>
            </a:lvl2pPr>
            <a:lvl3pPr marL="1143000" indent="-228600" latinLnBrk="1">
              <a:spcBef>
                <a:spcPct val="30000"/>
              </a:spcBef>
              <a:defRPr kumimoji="1" sz="1200">
                <a:solidFill>
                  <a:schemeClr val="tx1"/>
                </a:solidFill>
                <a:latin typeface="굴림" panose="020B0600000101010101" pitchFamily="34" charset="-127"/>
                <a:ea typeface="굴림" panose="020B0600000101010101" pitchFamily="34" charset="-127"/>
              </a:defRPr>
            </a:lvl3pPr>
            <a:lvl4pPr marL="1600200" indent="-228600" latinLnBrk="1">
              <a:spcBef>
                <a:spcPct val="30000"/>
              </a:spcBef>
              <a:defRPr kumimoji="1" sz="1200">
                <a:solidFill>
                  <a:schemeClr val="tx1"/>
                </a:solidFill>
                <a:latin typeface="굴림" panose="020B0600000101010101" pitchFamily="34" charset="-127"/>
                <a:ea typeface="굴림" panose="020B0600000101010101" pitchFamily="34" charset="-127"/>
              </a:defRPr>
            </a:lvl4pPr>
            <a:lvl5pPr marL="2057400" indent="-228600" latinLnBrk="1">
              <a:spcBef>
                <a:spcPct val="30000"/>
              </a:spcBef>
              <a:defRPr kumimoji="1" sz="12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30000"/>
              </a:spcBef>
              <a:spcAft>
                <a:spcPct val="0"/>
              </a:spcAft>
              <a:defRPr kumimoji="1" sz="12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30000"/>
              </a:spcBef>
              <a:spcAft>
                <a:spcPct val="0"/>
              </a:spcAft>
              <a:defRPr kumimoji="1" sz="12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30000"/>
              </a:spcBef>
              <a:spcAft>
                <a:spcPct val="0"/>
              </a:spcAft>
              <a:defRPr kumimoji="1" sz="12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30000"/>
              </a:spcBef>
              <a:spcAft>
                <a:spcPct val="0"/>
              </a:spcAft>
              <a:defRPr kumimoji="1" sz="1200">
                <a:solidFill>
                  <a:schemeClr val="tx1"/>
                </a:solidFill>
                <a:latin typeface="굴림" panose="020B0600000101010101" pitchFamily="34" charset="-127"/>
                <a:ea typeface="굴림" panose="020B0600000101010101" pitchFamily="34" charset="-127"/>
              </a:defRPr>
            </a:lvl9pPr>
          </a:lstStyle>
          <a:p>
            <a:pPr>
              <a:spcBef>
                <a:spcPct val="0"/>
              </a:spcBef>
            </a:pPr>
            <a:fld id="{37E1F15A-9E37-4DBA-94D5-B2BFD96FD566}" type="slidenum">
              <a:rPr lang="zh-CN" altLang="en-US" smtClean="0"/>
              <a:pPr>
                <a:spcBef>
                  <a:spcPct val="0"/>
                </a:spcBef>
              </a:pPr>
              <a:t>37</a:t>
            </a:fld>
            <a:endParaRPr lang="en-US" altLang="zh-CN" smtClean="0"/>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latinLnBrk="0" hangingPunct="1">
              <a:spcBef>
                <a:spcPct val="0"/>
              </a:spcBef>
            </a:pPr>
            <a:r>
              <a:rPr lang="zh-CN" altLang="en-US" b="1" smtClean="0">
                <a:ea typeface="宋体" panose="02010600030101010101" pitchFamily="2" charset="-122"/>
              </a:rPr>
              <a:t>信息净负荷（</a:t>
            </a:r>
            <a:r>
              <a:rPr lang="en-US" altLang="zh-CN" b="1" smtClean="0">
                <a:ea typeface="宋体" panose="02010600030101010101" pitchFamily="2" charset="-122"/>
              </a:rPr>
              <a:t>payload</a:t>
            </a:r>
            <a:r>
              <a:rPr lang="zh-CN" altLang="en-US" b="1" smtClean="0">
                <a:ea typeface="宋体" panose="02010600030101010101" pitchFamily="2" charset="-122"/>
              </a:rPr>
              <a:t>） 是在</a:t>
            </a:r>
            <a:r>
              <a:rPr lang="en-US" altLang="zh-CN" b="1" smtClean="0">
                <a:ea typeface="宋体" panose="02010600030101010101" pitchFamily="2" charset="-122"/>
              </a:rPr>
              <a:t>STM-N</a:t>
            </a:r>
            <a:r>
              <a:rPr lang="zh-CN" altLang="en-US" b="1" smtClean="0">
                <a:ea typeface="宋体" panose="02010600030101010101" pitchFamily="2" charset="-122"/>
              </a:rPr>
              <a:t>帧结构中存放将由</a:t>
            </a:r>
            <a:r>
              <a:rPr lang="en-US" altLang="zh-CN" b="1" smtClean="0">
                <a:ea typeface="宋体" panose="02010600030101010101" pitchFamily="2" charset="-122"/>
              </a:rPr>
              <a:t>STM-N</a:t>
            </a:r>
            <a:r>
              <a:rPr lang="zh-CN" altLang="en-US" b="1" smtClean="0">
                <a:ea typeface="宋体" panose="02010600030101010101" pitchFamily="2" charset="-122"/>
              </a:rPr>
              <a:t>传送的各种信息码块的地方。信息净负荷区相当于</a:t>
            </a:r>
            <a:r>
              <a:rPr lang="en-US" altLang="zh-CN" b="1" smtClean="0">
                <a:ea typeface="宋体" panose="02010600030101010101" pitchFamily="2" charset="-122"/>
              </a:rPr>
              <a:t>STM-N</a:t>
            </a:r>
            <a:r>
              <a:rPr lang="zh-CN" altLang="en-US" b="1" smtClean="0">
                <a:ea typeface="宋体" panose="02010600030101010101" pitchFamily="2" charset="-122"/>
              </a:rPr>
              <a:t>这辆运货车的车箱，车箱内装载的货物就是经过打包的低速信号</a:t>
            </a:r>
            <a:r>
              <a:rPr lang="en-US" altLang="zh-CN" b="1" smtClean="0">
                <a:latin typeface="Times New Roman" panose="02020603050405020304" pitchFamily="18" charset="0"/>
                <a:ea typeface="宋体" panose="02010600030101010101" pitchFamily="2" charset="-122"/>
              </a:rPr>
              <a:t>——</a:t>
            </a:r>
            <a:r>
              <a:rPr lang="zh-CN" altLang="en-US" b="1" smtClean="0">
                <a:ea typeface="宋体" panose="02010600030101010101" pitchFamily="2" charset="-122"/>
              </a:rPr>
              <a:t>待运输的货物。为了实时监测货物（打包的低速信号）在传输过程中是否有损坏，在将低速信号打包的过程中，加入了监控开销字节</a:t>
            </a:r>
            <a:r>
              <a:rPr lang="en-US" altLang="zh-CN" b="1" smtClean="0">
                <a:latin typeface="Times New Roman" panose="02020603050405020304" pitchFamily="18" charset="0"/>
                <a:ea typeface="宋体" panose="02010600030101010101" pitchFamily="2" charset="-122"/>
              </a:rPr>
              <a:t>——</a:t>
            </a:r>
            <a:r>
              <a:rPr lang="zh-CN" altLang="en-US" b="1" smtClean="0">
                <a:ea typeface="宋体" panose="02010600030101010101" pitchFamily="2" charset="-122"/>
              </a:rPr>
              <a:t>通道开销（</a:t>
            </a:r>
            <a:r>
              <a:rPr lang="en-US" altLang="zh-CN" b="1" smtClean="0">
                <a:ea typeface="宋体" panose="02010600030101010101" pitchFamily="2" charset="-122"/>
              </a:rPr>
              <a:t>POH</a:t>
            </a:r>
            <a:r>
              <a:rPr lang="zh-CN" altLang="en-US" b="1" smtClean="0">
                <a:ea typeface="宋体" panose="02010600030101010101" pitchFamily="2" charset="-122"/>
              </a:rPr>
              <a:t>）字节。</a:t>
            </a:r>
            <a:r>
              <a:rPr lang="en-US" altLang="zh-CN" b="1" smtClean="0">
                <a:ea typeface="宋体" panose="02010600030101010101" pitchFamily="2" charset="-122"/>
              </a:rPr>
              <a:t>POH</a:t>
            </a:r>
            <a:r>
              <a:rPr lang="zh-CN" altLang="en-US" b="1" smtClean="0">
                <a:ea typeface="宋体" panose="02010600030101010101" pitchFamily="2" charset="-122"/>
              </a:rPr>
              <a:t>作为净负荷的一部分与信息码块一起装载在</a:t>
            </a:r>
            <a:r>
              <a:rPr lang="en-US" altLang="zh-CN" b="1" smtClean="0">
                <a:ea typeface="宋体" panose="02010600030101010101" pitchFamily="2" charset="-122"/>
              </a:rPr>
              <a:t>STM-N</a:t>
            </a:r>
            <a:r>
              <a:rPr lang="zh-CN" altLang="en-US" b="1" smtClean="0">
                <a:ea typeface="宋体" panose="02010600030101010101" pitchFamily="2" charset="-122"/>
              </a:rPr>
              <a:t>这辆货车上在</a:t>
            </a:r>
            <a:r>
              <a:rPr lang="en-US" altLang="zh-CN" b="1" smtClean="0">
                <a:ea typeface="宋体" panose="02010600030101010101" pitchFamily="2" charset="-122"/>
              </a:rPr>
              <a:t>SDH</a:t>
            </a:r>
            <a:r>
              <a:rPr lang="zh-CN" altLang="en-US" b="1" smtClean="0">
                <a:ea typeface="宋体" panose="02010600030101010101" pitchFamily="2" charset="-122"/>
              </a:rPr>
              <a:t>网中传送，它负责对打包的货物（低速信号）进行通道性能监视管理和控制。例如段开销可进行对</a:t>
            </a:r>
            <a:r>
              <a:rPr lang="en-US" altLang="zh-CN" b="1" smtClean="0">
                <a:ea typeface="宋体" panose="02010600030101010101" pitchFamily="2" charset="-122"/>
              </a:rPr>
              <a:t>STM-N</a:t>
            </a:r>
            <a:r>
              <a:rPr lang="zh-CN" altLang="en-US" b="1" smtClean="0">
                <a:ea typeface="宋体" panose="02010600030101010101" pitchFamily="2" charset="-122"/>
              </a:rPr>
              <a:t>这辆运货车中的所有货物在运输中是否有损坏进行监控，而</a:t>
            </a:r>
            <a:r>
              <a:rPr lang="en-US" altLang="zh-CN" b="1" smtClean="0">
                <a:ea typeface="宋体" panose="02010600030101010101" pitchFamily="2" charset="-122"/>
              </a:rPr>
              <a:t>POH</a:t>
            </a:r>
            <a:r>
              <a:rPr lang="zh-CN" altLang="en-US" b="1" smtClean="0">
                <a:ea typeface="宋体" panose="02010600030101010101" pitchFamily="2" charset="-122"/>
              </a:rPr>
              <a:t>的作用是当车上有货物损坏时，通过它来判定具体是哪一件货物出现损坏。也就是说</a:t>
            </a:r>
            <a:r>
              <a:rPr lang="en-US" altLang="zh-CN" b="1" smtClean="0">
                <a:ea typeface="宋体" panose="02010600030101010101" pitchFamily="2" charset="-122"/>
              </a:rPr>
              <a:t>SOH</a:t>
            </a:r>
            <a:r>
              <a:rPr lang="zh-CN" altLang="en-US" b="1" smtClean="0">
                <a:ea typeface="宋体" panose="02010600030101010101" pitchFamily="2" charset="-122"/>
              </a:rPr>
              <a:t>完成对货物整体的监控，</a:t>
            </a:r>
            <a:r>
              <a:rPr lang="en-US" altLang="zh-CN" b="1" smtClean="0">
                <a:ea typeface="宋体" panose="02010600030101010101" pitchFamily="2" charset="-122"/>
              </a:rPr>
              <a:t>POH</a:t>
            </a:r>
            <a:r>
              <a:rPr lang="zh-CN" altLang="en-US" b="1" smtClean="0">
                <a:ea typeface="宋体" panose="02010600030101010101" pitchFamily="2" charset="-122"/>
              </a:rPr>
              <a:t>是完成对某一件特定的货物进行监控，当然</a:t>
            </a:r>
            <a:r>
              <a:rPr lang="en-US" altLang="zh-CN" b="1" smtClean="0">
                <a:ea typeface="宋体" panose="02010600030101010101" pitchFamily="2" charset="-122"/>
              </a:rPr>
              <a:t>SOH</a:t>
            </a:r>
            <a:r>
              <a:rPr lang="zh-CN" altLang="en-US" b="1" smtClean="0">
                <a:ea typeface="宋体" panose="02010600030101010101" pitchFamily="2" charset="-122"/>
              </a:rPr>
              <a:t>和</a:t>
            </a:r>
            <a:r>
              <a:rPr lang="en-US" altLang="zh-CN" b="1" smtClean="0">
                <a:ea typeface="宋体" panose="02010600030101010101" pitchFamily="2" charset="-122"/>
              </a:rPr>
              <a:t>POH</a:t>
            </a:r>
            <a:r>
              <a:rPr lang="zh-CN" altLang="en-US" b="1" smtClean="0">
                <a:ea typeface="宋体" panose="02010600030101010101" pitchFamily="2" charset="-122"/>
              </a:rPr>
              <a:t>还有一些管理功能。</a:t>
            </a:r>
          </a:p>
          <a:p>
            <a:pPr eaLnBrk="1" latinLnBrk="0" hangingPunct="1">
              <a:spcBef>
                <a:spcPct val="0"/>
              </a:spcBef>
            </a:pPr>
            <a:endParaRPr lang="zh-CN" altLang="en-US" b="1" smtClean="0">
              <a:ea typeface="宋体" panose="02010600030101010101" pitchFamily="2" charset="-122"/>
            </a:endParaRPr>
          </a:p>
          <a:p>
            <a:pPr eaLnBrk="1" hangingPunct="1"/>
            <a:endParaRPr lang="zh-CN" altLang="en-US" smtClean="0"/>
          </a:p>
        </p:txBody>
      </p:sp>
    </p:spTree>
    <p:extLst>
      <p:ext uri="{BB962C8B-B14F-4D97-AF65-F5344CB8AC3E}">
        <p14:creationId xmlns:p14="http://schemas.microsoft.com/office/powerpoint/2010/main" val="35307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latinLnBrk="1">
              <a:spcBef>
                <a:spcPct val="30000"/>
              </a:spcBef>
              <a:defRPr kumimoji="1" sz="1200">
                <a:solidFill>
                  <a:schemeClr val="tx1"/>
                </a:solidFill>
                <a:latin typeface="굴림" panose="020B0600000101010101" pitchFamily="34" charset="-127"/>
                <a:ea typeface="굴림" panose="020B0600000101010101" pitchFamily="34" charset="-127"/>
              </a:defRPr>
            </a:lvl1pPr>
            <a:lvl2pPr marL="742950" indent="-285750" latinLnBrk="1">
              <a:spcBef>
                <a:spcPct val="30000"/>
              </a:spcBef>
              <a:defRPr kumimoji="1" sz="1200">
                <a:solidFill>
                  <a:schemeClr val="tx1"/>
                </a:solidFill>
                <a:latin typeface="굴림" panose="020B0600000101010101" pitchFamily="34" charset="-127"/>
                <a:ea typeface="굴림" panose="020B0600000101010101" pitchFamily="34" charset="-127"/>
              </a:defRPr>
            </a:lvl2pPr>
            <a:lvl3pPr marL="1143000" indent="-228600" latinLnBrk="1">
              <a:spcBef>
                <a:spcPct val="30000"/>
              </a:spcBef>
              <a:defRPr kumimoji="1" sz="1200">
                <a:solidFill>
                  <a:schemeClr val="tx1"/>
                </a:solidFill>
                <a:latin typeface="굴림" panose="020B0600000101010101" pitchFamily="34" charset="-127"/>
                <a:ea typeface="굴림" panose="020B0600000101010101" pitchFamily="34" charset="-127"/>
              </a:defRPr>
            </a:lvl3pPr>
            <a:lvl4pPr marL="1600200" indent="-228600" latinLnBrk="1">
              <a:spcBef>
                <a:spcPct val="30000"/>
              </a:spcBef>
              <a:defRPr kumimoji="1" sz="1200">
                <a:solidFill>
                  <a:schemeClr val="tx1"/>
                </a:solidFill>
                <a:latin typeface="굴림" panose="020B0600000101010101" pitchFamily="34" charset="-127"/>
                <a:ea typeface="굴림" panose="020B0600000101010101" pitchFamily="34" charset="-127"/>
              </a:defRPr>
            </a:lvl4pPr>
            <a:lvl5pPr marL="2057400" indent="-228600" latinLnBrk="1">
              <a:spcBef>
                <a:spcPct val="30000"/>
              </a:spcBef>
              <a:defRPr kumimoji="1" sz="12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30000"/>
              </a:spcBef>
              <a:spcAft>
                <a:spcPct val="0"/>
              </a:spcAft>
              <a:defRPr kumimoji="1" sz="12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30000"/>
              </a:spcBef>
              <a:spcAft>
                <a:spcPct val="0"/>
              </a:spcAft>
              <a:defRPr kumimoji="1" sz="12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30000"/>
              </a:spcBef>
              <a:spcAft>
                <a:spcPct val="0"/>
              </a:spcAft>
              <a:defRPr kumimoji="1" sz="12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30000"/>
              </a:spcBef>
              <a:spcAft>
                <a:spcPct val="0"/>
              </a:spcAft>
              <a:defRPr kumimoji="1" sz="1200">
                <a:solidFill>
                  <a:schemeClr val="tx1"/>
                </a:solidFill>
                <a:latin typeface="굴림" panose="020B0600000101010101" pitchFamily="34" charset="-127"/>
                <a:ea typeface="굴림" panose="020B0600000101010101" pitchFamily="34" charset="-127"/>
              </a:defRPr>
            </a:lvl9pPr>
          </a:lstStyle>
          <a:p>
            <a:pPr>
              <a:spcBef>
                <a:spcPct val="0"/>
              </a:spcBef>
            </a:pPr>
            <a:fld id="{787393C0-FF30-45DF-9C9B-FCF73F4A1092}" type="slidenum">
              <a:rPr lang="zh-CN" altLang="en-US" smtClean="0"/>
              <a:pPr>
                <a:spcBef>
                  <a:spcPct val="0"/>
                </a:spcBef>
              </a:pPr>
              <a:t>38</a:t>
            </a:fld>
            <a:endParaRPr lang="en-US" altLang="zh-CN" smtClean="0"/>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zh-CN" altLang="en-US" b="1" smtClean="0">
                <a:ea typeface="宋体" panose="02010600030101010101" pitchFamily="2" charset="-122"/>
              </a:rPr>
              <a:t>简单的讲二者的区别在于监管的范围不同。举个简单的例子，若光纤上传输的是</a:t>
            </a:r>
            <a:r>
              <a:rPr lang="en-US" altLang="zh-CN" b="1" smtClean="0">
                <a:ea typeface="宋体" panose="02010600030101010101" pitchFamily="2" charset="-122"/>
              </a:rPr>
              <a:t>2.5G</a:t>
            </a:r>
            <a:r>
              <a:rPr lang="zh-CN" altLang="en-US" b="1" smtClean="0">
                <a:ea typeface="宋体" panose="02010600030101010101" pitchFamily="2" charset="-122"/>
              </a:rPr>
              <a:t>信号，那么</a:t>
            </a:r>
            <a:r>
              <a:rPr lang="en-US" altLang="zh-CN" b="1" smtClean="0">
                <a:ea typeface="宋体" panose="02010600030101010101" pitchFamily="2" charset="-122"/>
              </a:rPr>
              <a:t>RSOH</a:t>
            </a:r>
            <a:r>
              <a:rPr lang="zh-CN" altLang="en-US" b="1" smtClean="0">
                <a:ea typeface="宋体" panose="02010600030101010101" pitchFamily="2" charset="-122"/>
              </a:rPr>
              <a:t>监控的是</a:t>
            </a:r>
            <a:r>
              <a:rPr lang="en-US" altLang="zh-CN" b="1" smtClean="0">
                <a:ea typeface="宋体" panose="02010600030101010101" pitchFamily="2" charset="-122"/>
              </a:rPr>
              <a:t>STM-16</a:t>
            </a:r>
            <a:r>
              <a:rPr lang="zh-CN" altLang="en-US" b="1" smtClean="0">
                <a:ea typeface="宋体" panose="02010600030101010101" pitchFamily="2" charset="-122"/>
              </a:rPr>
              <a:t>整体的传输性能，而</a:t>
            </a:r>
            <a:r>
              <a:rPr lang="en-US" altLang="zh-CN" b="1" smtClean="0">
                <a:ea typeface="宋体" panose="02010600030101010101" pitchFamily="2" charset="-122"/>
              </a:rPr>
              <a:t>MSOH</a:t>
            </a:r>
            <a:r>
              <a:rPr lang="zh-CN" altLang="en-US" b="1" smtClean="0">
                <a:ea typeface="宋体" panose="02010600030101010101" pitchFamily="2" charset="-122"/>
              </a:rPr>
              <a:t>则是监控</a:t>
            </a:r>
            <a:r>
              <a:rPr lang="en-US" altLang="zh-CN" b="1" smtClean="0">
                <a:ea typeface="宋体" panose="02010600030101010101" pitchFamily="2" charset="-122"/>
              </a:rPr>
              <a:t>STM-16</a:t>
            </a:r>
            <a:r>
              <a:rPr lang="zh-CN" altLang="en-US" b="1" smtClean="0">
                <a:ea typeface="宋体" panose="02010600030101010101" pitchFamily="2" charset="-122"/>
              </a:rPr>
              <a:t>信号中每一个</a:t>
            </a:r>
            <a:r>
              <a:rPr lang="en-US" altLang="zh-CN" b="1" smtClean="0">
                <a:ea typeface="宋体" panose="02010600030101010101" pitchFamily="2" charset="-122"/>
              </a:rPr>
              <a:t>STM-1</a:t>
            </a:r>
            <a:r>
              <a:rPr lang="zh-CN" altLang="en-US" b="1" smtClean="0">
                <a:ea typeface="宋体" panose="02010600030101010101" pitchFamily="2" charset="-122"/>
              </a:rPr>
              <a:t>的性能情况。</a:t>
            </a:r>
            <a:r>
              <a:rPr lang="en-US" altLang="zh-CN" b="1" smtClean="0"/>
              <a:t>RSOH</a:t>
            </a:r>
            <a:r>
              <a:rPr lang="zh-CN" altLang="en-US" b="1" smtClean="0"/>
              <a:t>、 </a:t>
            </a:r>
            <a:r>
              <a:rPr lang="en-US" altLang="zh-CN" b="1" smtClean="0"/>
              <a:t>MSOH </a:t>
            </a:r>
            <a:r>
              <a:rPr lang="zh-CN" altLang="en-US" b="1" smtClean="0"/>
              <a:t>、</a:t>
            </a:r>
            <a:r>
              <a:rPr lang="en-US" altLang="zh-CN" b="1" smtClean="0"/>
              <a:t>POH</a:t>
            </a:r>
            <a:r>
              <a:rPr lang="zh-CN" altLang="en-US" b="1" smtClean="0"/>
              <a:t>提供了对</a:t>
            </a:r>
            <a:r>
              <a:rPr lang="en-US" altLang="zh-CN" b="1" smtClean="0"/>
              <a:t>SDH</a:t>
            </a:r>
            <a:r>
              <a:rPr lang="zh-CN" altLang="en-US" b="1" smtClean="0"/>
              <a:t>信号的层层细化的监控功能。例如</a:t>
            </a:r>
            <a:r>
              <a:rPr lang="en-US" altLang="zh-CN" b="1" smtClean="0"/>
              <a:t>2.5G</a:t>
            </a:r>
            <a:r>
              <a:rPr lang="zh-CN" altLang="en-US" b="1" smtClean="0"/>
              <a:t>系统</a:t>
            </a:r>
            <a:r>
              <a:rPr lang="en-US" altLang="zh-CN" b="1" smtClean="0"/>
              <a:t>RSOH</a:t>
            </a:r>
            <a:r>
              <a:rPr lang="zh-CN" altLang="en-US" b="1" smtClean="0"/>
              <a:t>监控的是整个</a:t>
            </a:r>
            <a:r>
              <a:rPr lang="en-US" altLang="zh-CN" b="1" smtClean="0"/>
              <a:t>STM-16</a:t>
            </a:r>
            <a:r>
              <a:rPr lang="zh-CN" altLang="en-US" b="1" smtClean="0"/>
              <a:t>的信号传输状态，</a:t>
            </a:r>
            <a:r>
              <a:rPr lang="en-US" altLang="zh-CN" b="1" smtClean="0"/>
              <a:t>MSOH</a:t>
            </a:r>
            <a:r>
              <a:rPr lang="zh-CN" altLang="en-US" b="1" smtClean="0"/>
              <a:t>监控的是</a:t>
            </a:r>
            <a:r>
              <a:rPr lang="en-US" altLang="zh-CN" b="1" smtClean="0"/>
              <a:t>STM-16</a:t>
            </a:r>
            <a:r>
              <a:rPr lang="zh-CN" altLang="en-US" b="1" smtClean="0"/>
              <a:t>中每一个</a:t>
            </a:r>
            <a:r>
              <a:rPr lang="en-US" altLang="zh-CN" b="1" smtClean="0"/>
              <a:t>STM-1</a:t>
            </a:r>
            <a:r>
              <a:rPr lang="zh-CN" altLang="en-US" b="1" smtClean="0"/>
              <a:t>信号的传输状态，</a:t>
            </a:r>
            <a:r>
              <a:rPr lang="en-US" altLang="zh-CN" b="1" smtClean="0"/>
              <a:t>POH</a:t>
            </a:r>
            <a:r>
              <a:rPr lang="zh-CN" altLang="en-US" b="1" smtClean="0"/>
              <a:t>则是监控每一个</a:t>
            </a:r>
            <a:r>
              <a:rPr lang="en-US" altLang="zh-CN" b="1" smtClean="0"/>
              <a:t>STM-1</a:t>
            </a:r>
            <a:r>
              <a:rPr lang="zh-CN" altLang="en-US" b="1" smtClean="0"/>
              <a:t>中每一个打包了的低速支路信号（例如</a:t>
            </a:r>
            <a:r>
              <a:rPr lang="en-US" altLang="zh-CN" b="1" smtClean="0"/>
              <a:t>2Mbit/s </a:t>
            </a:r>
            <a:r>
              <a:rPr lang="zh-CN" altLang="en-US" b="1" smtClean="0"/>
              <a:t>）的传输状态，这样通过开销的层层监管功能。可以方便地从宏观（整体）和微观（个体）的角度来监控信号的传输状态，便于分析、定位。</a:t>
            </a:r>
          </a:p>
          <a:p>
            <a:pPr eaLnBrk="1" hangingPunct="1"/>
            <a:endParaRPr lang="zh-CN" altLang="en-US" b="1" smtClean="0">
              <a:ea typeface="宋体" panose="02010600030101010101" pitchFamily="2" charset="-122"/>
            </a:endParaRPr>
          </a:p>
        </p:txBody>
      </p:sp>
    </p:spTree>
    <p:extLst>
      <p:ext uri="{BB962C8B-B14F-4D97-AF65-F5344CB8AC3E}">
        <p14:creationId xmlns:p14="http://schemas.microsoft.com/office/powerpoint/2010/main" val="3991864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a:ln/>
        </p:spPr>
      </p:sp>
      <p:sp>
        <p:nvSpPr>
          <p:cNvPr id="57347" name="备注占位符 2"/>
          <p:cNvSpPr>
            <a:spLocks noGrp="1"/>
          </p:cNvSpPr>
          <p:nvPr>
            <p:ph type="body" idx="1"/>
          </p:nvPr>
        </p:nvSpPr>
        <p:spPr>
          <a:noFill/>
        </p:spPr>
        <p:txBody>
          <a:bodyPr/>
          <a:lstStyle/>
          <a:p>
            <a:r>
              <a:rPr lang="zh-CN" altLang="en-US" smtClean="0"/>
              <a:t>所谓虚容器</a:t>
            </a:r>
            <a:r>
              <a:rPr lang="en-US" altLang="zh-CN" smtClean="0"/>
              <a:t>(VC:Virtual Container)</a:t>
            </a:r>
            <a:r>
              <a:rPr lang="zh-CN" altLang="en-US" smtClean="0"/>
              <a:t>是一种支持通道层连接的信息结构</a:t>
            </a:r>
            <a:r>
              <a:rPr lang="en-US" altLang="zh-CN" smtClean="0"/>
              <a:t>,</a:t>
            </a:r>
            <a:r>
              <a:rPr lang="zh-CN" altLang="en-US" smtClean="0"/>
              <a:t>当将各种业务经处理装入虚容器后</a:t>
            </a:r>
            <a:r>
              <a:rPr lang="en-US" altLang="zh-CN" smtClean="0"/>
              <a:t>,</a:t>
            </a:r>
            <a:r>
              <a:rPr lang="zh-CN" altLang="en-US" smtClean="0"/>
              <a:t>系统只需要处理各种虚容器即可达到目的</a:t>
            </a:r>
            <a:r>
              <a:rPr lang="en-US" altLang="zh-CN" smtClean="0"/>
              <a:t>,</a:t>
            </a:r>
            <a:r>
              <a:rPr lang="zh-CN" altLang="en-US" smtClean="0"/>
              <a:t>而不管具体信息结构如何</a:t>
            </a:r>
            <a:r>
              <a:rPr lang="en-US" altLang="zh-CN" smtClean="0"/>
              <a:t>,</a:t>
            </a:r>
            <a:r>
              <a:rPr lang="zh-CN" altLang="en-US" smtClean="0"/>
              <a:t>因此具有很好信息透明性</a:t>
            </a:r>
            <a:r>
              <a:rPr lang="en-US" altLang="zh-CN" smtClean="0"/>
              <a:t>,</a:t>
            </a:r>
            <a:r>
              <a:rPr lang="zh-CN" altLang="en-US" smtClean="0"/>
              <a:t>同时也减少了管理实体的数量</a:t>
            </a:r>
            <a:r>
              <a:rPr lang="en-US" altLang="zh-CN" smtClean="0"/>
              <a:t>.</a:t>
            </a:r>
          </a:p>
          <a:p>
            <a:r>
              <a:rPr lang="zh-CN" altLang="en-US" smtClean="0"/>
              <a:t>已确定了两种类型的虚容器。低阶虚容器</a:t>
            </a:r>
            <a:r>
              <a:rPr lang="en-US" altLang="zh-CN" smtClean="0"/>
              <a:t>VC-n(n=1,2,3),</a:t>
            </a:r>
            <a:r>
              <a:rPr lang="zh-CN" altLang="en-US" smtClean="0"/>
              <a:t>包含一个</a:t>
            </a:r>
            <a:r>
              <a:rPr lang="en-US" altLang="zh-CN" smtClean="0"/>
              <a:t>n</a:t>
            </a:r>
            <a:r>
              <a:rPr lang="zh-CN" altLang="en-US" smtClean="0"/>
              <a:t>阶容器（</a:t>
            </a:r>
            <a:r>
              <a:rPr lang="en-US" altLang="zh-CN" smtClean="0"/>
              <a:t>n=1,2,3</a:t>
            </a:r>
            <a:r>
              <a:rPr lang="zh-CN" altLang="en-US" smtClean="0"/>
              <a:t>）和一个相对应的低阶</a:t>
            </a:r>
            <a:r>
              <a:rPr lang="en-US" altLang="zh-CN" smtClean="0"/>
              <a:t>VC POH</a:t>
            </a:r>
            <a:r>
              <a:rPr lang="zh-CN" altLang="en-US" smtClean="0"/>
              <a:t>。高阶虚容器</a:t>
            </a:r>
            <a:r>
              <a:rPr lang="en-US" altLang="zh-CN" smtClean="0"/>
              <a:t>VC-n(n=3</a:t>
            </a:r>
            <a:r>
              <a:rPr lang="zh-CN" altLang="en-US" smtClean="0"/>
              <a:t>，</a:t>
            </a:r>
            <a:r>
              <a:rPr lang="en-US" altLang="zh-CN" smtClean="0"/>
              <a:t>4),</a:t>
            </a:r>
            <a:r>
              <a:rPr lang="zh-CN" altLang="en-US" smtClean="0"/>
              <a:t>包含一个</a:t>
            </a:r>
            <a:r>
              <a:rPr lang="en-US" altLang="zh-CN" smtClean="0"/>
              <a:t>n</a:t>
            </a:r>
            <a:r>
              <a:rPr lang="zh-CN" altLang="en-US" smtClean="0"/>
              <a:t>阶容器（</a:t>
            </a:r>
            <a:r>
              <a:rPr lang="en-US" altLang="zh-CN" smtClean="0"/>
              <a:t>n=3</a:t>
            </a:r>
            <a:r>
              <a:rPr lang="zh-CN" altLang="en-US" smtClean="0"/>
              <a:t>，</a:t>
            </a:r>
            <a:r>
              <a:rPr lang="en-US" altLang="zh-CN" smtClean="0"/>
              <a:t>4</a:t>
            </a:r>
            <a:r>
              <a:rPr lang="zh-CN" altLang="en-US" smtClean="0"/>
              <a:t>）或一些支路单元（</a:t>
            </a:r>
            <a:r>
              <a:rPr lang="en-US" altLang="zh-CN" smtClean="0"/>
              <a:t>TUG-2</a:t>
            </a:r>
            <a:r>
              <a:rPr lang="zh-CN" altLang="en-US" smtClean="0"/>
              <a:t>或</a:t>
            </a:r>
            <a:r>
              <a:rPr lang="en-US" altLang="zh-CN" smtClean="0"/>
              <a:t>TUG-3</a:t>
            </a:r>
            <a:r>
              <a:rPr lang="zh-CN" altLang="en-US" smtClean="0"/>
              <a:t>）的集合，还包含一个相对应的高阶</a:t>
            </a:r>
            <a:r>
              <a:rPr lang="en-US" altLang="zh-CN" smtClean="0"/>
              <a:t>VC POH</a:t>
            </a:r>
            <a:r>
              <a:rPr lang="zh-CN" altLang="en-US" smtClean="0"/>
              <a:t>。</a:t>
            </a:r>
          </a:p>
          <a:p>
            <a:r>
              <a:rPr lang="zh-CN" altLang="en-US" smtClean="0"/>
              <a:t>虚容器是用来支持</a:t>
            </a:r>
            <a:r>
              <a:rPr lang="en-US" altLang="zh-CN" smtClean="0"/>
              <a:t>SDH</a:t>
            </a:r>
            <a:r>
              <a:rPr lang="zh-CN" altLang="en-US" smtClean="0"/>
              <a:t>通道层连接的信息结构</a:t>
            </a:r>
            <a:r>
              <a:rPr lang="en-US" altLang="zh-CN" smtClean="0"/>
              <a:t>.</a:t>
            </a:r>
            <a:r>
              <a:rPr lang="zh-CN" altLang="en-US" smtClean="0"/>
              <a:t>它是</a:t>
            </a:r>
            <a:r>
              <a:rPr lang="en-US" altLang="zh-CN" smtClean="0"/>
              <a:t>SDH</a:t>
            </a:r>
            <a:r>
              <a:rPr lang="zh-CN" altLang="en-US" smtClean="0"/>
              <a:t>通道的信息终端</a:t>
            </a:r>
            <a:r>
              <a:rPr lang="en-US" altLang="zh-CN" smtClean="0"/>
              <a:t>,</a:t>
            </a:r>
            <a:r>
              <a:rPr lang="zh-CN" altLang="en-US" smtClean="0"/>
              <a:t>由安排在重复周期为</a:t>
            </a:r>
            <a:r>
              <a:rPr lang="en-US" altLang="zh-CN" smtClean="0"/>
              <a:t>125us</a:t>
            </a:r>
            <a:r>
              <a:rPr lang="zh-CN" altLang="en-US" smtClean="0"/>
              <a:t>或</a:t>
            </a:r>
            <a:r>
              <a:rPr lang="en-US" altLang="zh-CN" smtClean="0"/>
              <a:t>500us</a:t>
            </a:r>
            <a:r>
              <a:rPr lang="zh-CN" altLang="en-US" smtClean="0"/>
              <a:t>的块状帧结构中的信息净负荷</a:t>
            </a:r>
            <a:r>
              <a:rPr lang="en-US" altLang="zh-CN" smtClean="0"/>
              <a:t>(</a:t>
            </a:r>
            <a:r>
              <a:rPr lang="zh-CN" altLang="en-US" smtClean="0"/>
              <a:t>容器的输出</a:t>
            </a:r>
            <a:r>
              <a:rPr lang="en-US" altLang="zh-CN" smtClean="0"/>
              <a:t>)</a:t>
            </a:r>
            <a:r>
              <a:rPr lang="zh-CN" altLang="en-US" smtClean="0"/>
              <a:t>和通道开销</a:t>
            </a:r>
            <a:r>
              <a:rPr lang="en-US" altLang="zh-CN" smtClean="0"/>
              <a:t>(POH)</a:t>
            </a:r>
            <a:r>
              <a:rPr lang="zh-CN" altLang="en-US" smtClean="0"/>
              <a:t>组成</a:t>
            </a:r>
            <a:r>
              <a:rPr lang="en-US" altLang="zh-CN" smtClean="0"/>
              <a:t>,</a:t>
            </a:r>
            <a:r>
              <a:rPr lang="zh-CN" altLang="en-US" smtClean="0"/>
              <a:t>即</a:t>
            </a:r>
            <a:r>
              <a:rPr lang="en-US" altLang="zh-CN" smtClean="0"/>
              <a:t>:</a:t>
            </a:r>
          </a:p>
          <a:p>
            <a:r>
              <a:rPr lang="en-US" altLang="zh-CN" smtClean="0"/>
              <a:t>VC-n=C-n+VC-n POH</a:t>
            </a:r>
          </a:p>
          <a:p>
            <a:r>
              <a:rPr lang="en-US" altLang="zh-CN" smtClean="0"/>
              <a:t>VC</a:t>
            </a:r>
            <a:r>
              <a:rPr lang="zh-CN" altLang="en-US" smtClean="0"/>
              <a:t>是</a:t>
            </a:r>
            <a:r>
              <a:rPr lang="en-US" altLang="zh-CN" smtClean="0"/>
              <a:t>SDH</a:t>
            </a:r>
            <a:r>
              <a:rPr lang="zh-CN" altLang="en-US" smtClean="0"/>
              <a:t>中最重要的一种信息结构</a:t>
            </a:r>
            <a:r>
              <a:rPr lang="en-US" altLang="zh-CN" smtClean="0"/>
              <a:t>,</a:t>
            </a:r>
            <a:r>
              <a:rPr lang="zh-CN" altLang="en-US" smtClean="0"/>
              <a:t>它的包封速率是与</a:t>
            </a:r>
            <a:r>
              <a:rPr lang="en-US" altLang="zh-CN" smtClean="0"/>
              <a:t>SDH</a:t>
            </a:r>
            <a:r>
              <a:rPr lang="zh-CN" altLang="en-US" smtClean="0"/>
              <a:t>网络同步的</a:t>
            </a:r>
            <a:r>
              <a:rPr lang="en-US" altLang="zh-CN" smtClean="0"/>
              <a:t>,</a:t>
            </a:r>
            <a:r>
              <a:rPr lang="zh-CN" altLang="en-US" smtClean="0"/>
              <a:t>因此不同</a:t>
            </a:r>
            <a:r>
              <a:rPr lang="en-US" altLang="zh-CN" smtClean="0"/>
              <a:t>VC</a:t>
            </a:r>
            <a:r>
              <a:rPr lang="zh-CN" altLang="en-US" smtClean="0"/>
              <a:t>是相互同步的</a:t>
            </a:r>
            <a:r>
              <a:rPr lang="en-US" altLang="zh-CN" smtClean="0"/>
              <a:t>,</a:t>
            </a:r>
            <a:r>
              <a:rPr lang="zh-CN" altLang="en-US" smtClean="0"/>
              <a:t>但在</a:t>
            </a:r>
            <a:r>
              <a:rPr lang="en-US" altLang="zh-CN" smtClean="0"/>
              <a:t>VC</a:t>
            </a:r>
            <a:r>
              <a:rPr lang="zh-CN" altLang="en-US" smtClean="0"/>
              <a:t>内部却允许装载来自不同容器的异步净负荷</a:t>
            </a:r>
            <a:r>
              <a:rPr lang="en-US" altLang="zh-CN" smtClean="0"/>
              <a:t>.</a:t>
            </a:r>
            <a:r>
              <a:rPr lang="zh-CN" altLang="en-US" smtClean="0"/>
              <a:t>由于</a:t>
            </a:r>
            <a:r>
              <a:rPr lang="en-US" altLang="zh-CN" smtClean="0"/>
              <a:t>VC</a:t>
            </a:r>
            <a:r>
              <a:rPr lang="zh-CN" altLang="en-US" smtClean="0"/>
              <a:t>在</a:t>
            </a:r>
            <a:r>
              <a:rPr lang="en-US" altLang="zh-CN" smtClean="0"/>
              <a:t>SDH</a:t>
            </a:r>
            <a:r>
              <a:rPr lang="zh-CN" altLang="en-US" smtClean="0"/>
              <a:t>网中传输时总是保持完整不变</a:t>
            </a:r>
            <a:r>
              <a:rPr lang="en-US" altLang="zh-CN" smtClean="0"/>
              <a:t>(</a:t>
            </a:r>
            <a:r>
              <a:rPr lang="zh-CN" altLang="en-US" smtClean="0"/>
              <a:t>除去</a:t>
            </a:r>
            <a:r>
              <a:rPr lang="en-US" altLang="zh-CN" smtClean="0"/>
              <a:t>VC</a:t>
            </a:r>
            <a:r>
              <a:rPr lang="zh-CN" altLang="en-US" smtClean="0"/>
              <a:t>的组合点和分解点</a:t>
            </a:r>
            <a:r>
              <a:rPr lang="en-US" altLang="zh-CN" smtClean="0"/>
              <a:t>),</a:t>
            </a:r>
            <a:r>
              <a:rPr lang="zh-CN" altLang="en-US" smtClean="0"/>
              <a:t>因而可以作为一个独立的实体十分方便和灵活地在通道中任一点插入或取出</a:t>
            </a:r>
            <a:r>
              <a:rPr lang="en-US" altLang="zh-CN" smtClean="0"/>
              <a:t>,</a:t>
            </a:r>
            <a:r>
              <a:rPr lang="zh-CN" altLang="en-US" smtClean="0"/>
              <a:t>以便进行同步复用和交叉连接处理</a:t>
            </a:r>
            <a:r>
              <a:rPr lang="en-US" altLang="zh-CN" smtClean="0"/>
              <a:t>.</a:t>
            </a:r>
          </a:p>
          <a:p>
            <a:r>
              <a:rPr lang="zh-CN" altLang="en-US" smtClean="0"/>
              <a:t>虚容器可分成低阶虚容器和高阶虚容器两类</a:t>
            </a:r>
            <a:r>
              <a:rPr lang="en-US" altLang="zh-CN" smtClean="0"/>
              <a:t>.</a:t>
            </a:r>
            <a:r>
              <a:rPr lang="zh-CN" altLang="en-US" smtClean="0"/>
              <a:t>其中</a:t>
            </a:r>
            <a:r>
              <a:rPr lang="en-US" altLang="zh-CN" smtClean="0"/>
              <a:t>VC11,VC12,VC2</a:t>
            </a:r>
            <a:r>
              <a:rPr lang="zh-CN" altLang="en-US" smtClean="0"/>
              <a:t>和</a:t>
            </a:r>
            <a:r>
              <a:rPr lang="en-US" altLang="zh-CN" smtClean="0"/>
              <a:t>TU-3</a:t>
            </a:r>
            <a:r>
              <a:rPr lang="zh-CN" altLang="en-US" smtClean="0"/>
              <a:t>前的</a:t>
            </a:r>
            <a:r>
              <a:rPr lang="en-US" altLang="zh-CN" smtClean="0"/>
              <a:t>VC-3</a:t>
            </a:r>
            <a:r>
              <a:rPr lang="zh-CN" altLang="en-US" smtClean="0"/>
              <a:t>为低阶虚容器</a:t>
            </a:r>
            <a:r>
              <a:rPr lang="en-US" altLang="zh-CN" smtClean="0"/>
              <a:t>;VC-4</a:t>
            </a:r>
            <a:r>
              <a:rPr lang="zh-CN" altLang="en-US" smtClean="0"/>
              <a:t>和</a:t>
            </a:r>
            <a:r>
              <a:rPr lang="en-US" altLang="zh-CN" smtClean="0"/>
              <a:t>AU-3</a:t>
            </a:r>
            <a:r>
              <a:rPr lang="zh-CN" altLang="en-US" smtClean="0"/>
              <a:t>为高阶虚容器。</a:t>
            </a:r>
            <a:r>
              <a:rPr lang="en-US" altLang="zh-CN" smtClean="0"/>
              <a:t>VC12</a:t>
            </a:r>
            <a:r>
              <a:rPr lang="zh-CN" altLang="en-US" smtClean="0"/>
              <a:t>的速率一般为</a:t>
            </a:r>
            <a:r>
              <a:rPr lang="en-US" altLang="zh-CN" smtClean="0"/>
              <a:t>2M</a:t>
            </a:r>
            <a:r>
              <a:rPr lang="zh-CN" altLang="en-US" smtClean="0"/>
              <a:t>，</a:t>
            </a:r>
            <a:r>
              <a:rPr lang="en-US" altLang="zh-CN" smtClean="0"/>
              <a:t>VC4</a:t>
            </a:r>
            <a:r>
              <a:rPr lang="zh-CN" altLang="en-US" smtClean="0"/>
              <a:t>的速率为</a:t>
            </a:r>
            <a:r>
              <a:rPr lang="en-US" altLang="zh-CN" smtClean="0"/>
              <a:t>155M</a:t>
            </a:r>
            <a:r>
              <a:rPr lang="zh-CN" altLang="en-US" smtClean="0"/>
              <a:t>。</a:t>
            </a:r>
          </a:p>
          <a:p>
            <a:endParaRPr lang="zh-CN" altLang="en-US" smtClean="0"/>
          </a:p>
        </p:txBody>
      </p:sp>
      <p:sp>
        <p:nvSpPr>
          <p:cNvPr id="57348" name="灯片编号占位符 3"/>
          <p:cNvSpPr>
            <a:spLocks noGrp="1"/>
          </p:cNvSpPr>
          <p:nvPr>
            <p:ph type="sldNum" sz="quarter" idx="5"/>
          </p:nvPr>
        </p:nvSpPr>
        <p:spPr>
          <a:noFill/>
        </p:spPr>
        <p:txBody>
          <a:bodyPr/>
          <a:lstStyle>
            <a:lvl1pPr latinLnBrk="1">
              <a:spcBef>
                <a:spcPct val="30000"/>
              </a:spcBef>
              <a:defRPr kumimoji="1" sz="1200">
                <a:solidFill>
                  <a:schemeClr val="tx1"/>
                </a:solidFill>
                <a:latin typeface="굴림" panose="020B0600000101010101" pitchFamily="34" charset="-127"/>
                <a:ea typeface="굴림" panose="020B0600000101010101" pitchFamily="34" charset="-127"/>
              </a:defRPr>
            </a:lvl1pPr>
            <a:lvl2pPr marL="742950" indent="-285750" latinLnBrk="1">
              <a:spcBef>
                <a:spcPct val="30000"/>
              </a:spcBef>
              <a:defRPr kumimoji="1" sz="1200">
                <a:solidFill>
                  <a:schemeClr val="tx1"/>
                </a:solidFill>
                <a:latin typeface="굴림" panose="020B0600000101010101" pitchFamily="34" charset="-127"/>
                <a:ea typeface="굴림" panose="020B0600000101010101" pitchFamily="34" charset="-127"/>
              </a:defRPr>
            </a:lvl2pPr>
            <a:lvl3pPr marL="1143000" indent="-228600" latinLnBrk="1">
              <a:spcBef>
                <a:spcPct val="30000"/>
              </a:spcBef>
              <a:defRPr kumimoji="1" sz="1200">
                <a:solidFill>
                  <a:schemeClr val="tx1"/>
                </a:solidFill>
                <a:latin typeface="굴림" panose="020B0600000101010101" pitchFamily="34" charset="-127"/>
                <a:ea typeface="굴림" panose="020B0600000101010101" pitchFamily="34" charset="-127"/>
              </a:defRPr>
            </a:lvl3pPr>
            <a:lvl4pPr marL="1600200" indent="-228600" latinLnBrk="1">
              <a:spcBef>
                <a:spcPct val="30000"/>
              </a:spcBef>
              <a:defRPr kumimoji="1" sz="1200">
                <a:solidFill>
                  <a:schemeClr val="tx1"/>
                </a:solidFill>
                <a:latin typeface="굴림" panose="020B0600000101010101" pitchFamily="34" charset="-127"/>
                <a:ea typeface="굴림" panose="020B0600000101010101" pitchFamily="34" charset="-127"/>
              </a:defRPr>
            </a:lvl4pPr>
            <a:lvl5pPr marL="2057400" indent="-228600" latinLnBrk="1">
              <a:spcBef>
                <a:spcPct val="30000"/>
              </a:spcBef>
              <a:defRPr kumimoji="1" sz="12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30000"/>
              </a:spcBef>
              <a:spcAft>
                <a:spcPct val="0"/>
              </a:spcAft>
              <a:defRPr kumimoji="1" sz="12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30000"/>
              </a:spcBef>
              <a:spcAft>
                <a:spcPct val="0"/>
              </a:spcAft>
              <a:defRPr kumimoji="1" sz="12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30000"/>
              </a:spcBef>
              <a:spcAft>
                <a:spcPct val="0"/>
              </a:spcAft>
              <a:defRPr kumimoji="1" sz="12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30000"/>
              </a:spcBef>
              <a:spcAft>
                <a:spcPct val="0"/>
              </a:spcAft>
              <a:defRPr kumimoji="1" sz="1200">
                <a:solidFill>
                  <a:schemeClr val="tx1"/>
                </a:solidFill>
                <a:latin typeface="굴림" panose="020B0600000101010101" pitchFamily="34" charset="-127"/>
                <a:ea typeface="굴림" panose="020B0600000101010101" pitchFamily="34" charset="-127"/>
              </a:defRPr>
            </a:lvl9pPr>
          </a:lstStyle>
          <a:p>
            <a:pPr>
              <a:spcBef>
                <a:spcPct val="0"/>
              </a:spcBef>
            </a:pPr>
            <a:fld id="{B82AF425-00BF-4F82-80D6-EFA2C66E460C}" type="slidenum">
              <a:rPr lang="zh-CN" altLang="en-US" smtClean="0"/>
              <a:pPr>
                <a:spcBef>
                  <a:spcPct val="0"/>
                </a:spcBef>
              </a:pPr>
              <a:t>40</a:t>
            </a:fld>
            <a:endParaRPr lang="en-US" altLang="zh-CN" smtClean="0"/>
          </a:p>
        </p:txBody>
      </p:sp>
    </p:spTree>
    <p:extLst>
      <p:ext uri="{BB962C8B-B14F-4D97-AF65-F5344CB8AC3E}">
        <p14:creationId xmlns:p14="http://schemas.microsoft.com/office/powerpoint/2010/main" val="2079706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a:ln/>
        </p:spPr>
      </p:sp>
      <p:sp>
        <p:nvSpPr>
          <p:cNvPr id="67587" name="备注占位符 2"/>
          <p:cNvSpPr>
            <a:spLocks noGrp="1"/>
          </p:cNvSpPr>
          <p:nvPr>
            <p:ph type="body" idx="1"/>
          </p:nvPr>
        </p:nvSpPr>
        <p:spPr>
          <a:noFill/>
        </p:spPr>
        <p:txBody>
          <a:bodyPr/>
          <a:lstStyle/>
          <a:p>
            <a:r>
              <a:rPr lang="zh-CN" altLang="en-US" smtClean="0"/>
              <a:t>每个字节</a:t>
            </a:r>
            <a:r>
              <a:rPr lang="en-US" altLang="zh-CN" smtClean="0"/>
              <a:t>8</a:t>
            </a:r>
            <a:r>
              <a:rPr lang="zh-CN" altLang="en-US" smtClean="0"/>
              <a:t>个比特比，</a:t>
            </a:r>
            <a:r>
              <a:rPr lang="en-US" altLang="zh-CN" smtClean="0"/>
              <a:t>12*8</a:t>
            </a:r>
            <a:r>
              <a:rPr lang="zh-CN" altLang="en-US" smtClean="0"/>
              <a:t>＝</a:t>
            </a:r>
            <a:r>
              <a:rPr lang="en-US" altLang="zh-CN" smtClean="0"/>
              <a:t>96</a:t>
            </a:r>
            <a:endParaRPr lang="zh-CN" altLang="en-US" smtClean="0"/>
          </a:p>
        </p:txBody>
      </p:sp>
      <p:sp>
        <p:nvSpPr>
          <p:cNvPr id="67588" name="灯片编号占位符 3"/>
          <p:cNvSpPr>
            <a:spLocks noGrp="1"/>
          </p:cNvSpPr>
          <p:nvPr>
            <p:ph type="sldNum" sz="quarter" idx="5"/>
          </p:nvPr>
        </p:nvSpPr>
        <p:spPr>
          <a:noFill/>
        </p:spPr>
        <p:txBody>
          <a:bodyPr/>
          <a:lstStyle>
            <a:lvl1pPr latinLnBrk="1">
              <a:spcBef>
                <a:spcPct val="30000"/>
              </a:spcBef>
              <a:defRPr kumimoji="1" sz="1200">
                <a:solidFill>
                  <a:schemeClr val="tx1"/>
                </a:solidFill>
                <a:latin typeface="굴림" panose="020B0600000101010101" pitchFamily="34" charset="-127"/>
                <a:ea typeface="굴림" panose="020B0600000101010101" pitchFamily="34" charset="-127"/>
              </a:defRPr>
            </a:lvl1pPr>
            <a:lvl2pPr marL="742950" indent="-285750" latinLnBrk="1">
              <a:spcBef>
                <a:spcPct val="30000"/>
              </a:spcBef>
              <a:defRPr kumimoji="1" sz="1200">
                <a:solidFill>
                  <a:schemeClr val="tx1"/>
                </a:solidFill>
                <a:latin typeface="굴림" panose="020B0600000101010101" pitchFamily="34" charset="-127"/>
                <a:ea typeface="굴림" panose="020B0600000101010101" pitchFamily="34" charset="-127"/>
              </a:defRPr>
            </a:lvl2pPr>
            <a:lvl3pPr marL="1143000" indent="-228600" latinLnBrk="1">
              <a:spcBef>
                <a:spcPct val="30000"/>
              </a:spcBef>
              <a:defRPr kumimoji="1" sz="1200">
                <a:solidFill>
                  <a:schemeClr val="tx1"/>
                </a:solidFill>
                <a:latin typeface="굴림" panose="020B0600000101010101" pitchFamily="34" charset="-127"/>
                <a:ea typeface="굴림" panose="020B0600000101010101" pitchFamily="34" charset="-127"/>
              </a:defRPr>
            </a:lvl3pPr>
            <a:lvl4pPr marL="1600200" indent="-228600" latinLnBrk="1">
              <a:spcBef>
                <a:spcPct val="30000"/>
              </a:spcBef>
              <a:defRPr kumimoji="1" sz="1200">
                <a:solidFill>
                  <a:schemeClr val="tx1"/>
                </a:solidFill>
                <a:latin typeface="굴림" panose="020B0600000101010101" pitchFamily="34" charset="-127"/>
                <a:ea typeface="굴림" panose="020B0600000101010101" pitchFamily="34" charset="-127"/>
              </a:defRPr>
            </a:lvl4pPr>
            <a:lvl5pPr marL="2057400" indent="-228600" latinLnBrk="1">
              <a:spcBef>
                <a:spcPct val="30000"/>
              </a:spcBef>
              <a:defRPr kumimoji="1" sz="12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30000"/>
              </a:spcBef>
              <a:spcAft>
                <a:spcPct val="0"/>
              </a:spcAft>
              <a:defRPr kumimoji="1" sz="12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30000"/>
              </a:spcBef>
              <a:spcAft>
                <a:spcPct val="0"/>
              </a:spcAft>
              <a:defRPr kumimoji="1" sz="12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30000"/>
              </a:spcBef>
              <a:spcAft>
                <a:spcPct val="0"/>
              </a:spcAft>
              <a:defRPr kumimoji="1" sz="12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30000"/>
              </a:spcBef>
              <a:spcAft>
                <a:spcPct val="0"/>
              </a:spcAft>
              <a:defRPr kumimoji="1" sz="1200">
                <a:solidFill>
                  <a:schemeClr val="tx1"/>
                </a:solidFill>
                <a:latin typeface="굴림" panose="020B0600000101010101" pitchFamily="34" charset="-127"/>
                <a:ea typeface="굴림" panose="020B0600000101010101" pitchFamily="34" charset="-127"/>
              </a:defRPr>
            </a:lvl9pPr>
          </a:lstStyle>
          <a:p>
            <a:pPr>
              <a:spcBef>
                <a:spcPct val="0"/>
              </a:spcBef>
            </a:pPr>
            <a:fld id="{B467CA3E-5859-491B-8D84-5BD406D7BF8D}" type="slidenum">
              <a:rPr lang="zh-CN" altLang="en-US" smtClean="0"/>
              <a:pPr>
                <a:spcBef>
                  <a:spcPct val="0"/>
                </a:spcBef>
              </a:pPr>
              <a:t>49</a:t>
            </a:fld>
            <a:endParaRPr lang="en-US" altLang="zh-CN" smtClean="0"/>
          </a:p>
        </p:txBody>
      </p:sp>
    </p:spTree>
    <p:extLst>
      <p:ext uri="{BB962C8B-B14F-4D97-AF65-F5344CB8AC3E}">
        <p14:creationId xmlns:p14="http://schemas.microsoft.com/office/powerpoint/2010/main" val="2905594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a:ln/>
        </p:spPr>
      </p:sp>
      <p:sp>
        <p:nvSpPr>
          <p:cNvPr id="69635" name="备注占位符 2"/>
          <p:cNvSpPr>
            <a:spLocks noGrp="1"/>
          </p:cNvSpPr>
          <p:nvPr>
            <p:ph type="body" idx="1"/>
          </p:nvPr>
        </p:nvSpPr>
        <p:spPr>
          <a:noFill/>
        </p:spPr>
        <p:txBody>
          <a:bodyPr/>
          <a:lstStyle/>
          <a:p>
            <a:r>
              <a:rPr lang="en-US" altLang="zh-CN" smtClean="0"/>
              <a:t>9</a:t>
            </a:r>
            <a:r>
              <a:rPr lang="zh-CN" altLang="en-US" smtClean="0"/>
              <a:t>行。</a:t>
            </a:r>
            <a:r>
              <a:rPr lang="en-US" altLang="zh-CN" smtClean="0">
                <a:latin typeface="楷体_GB2312" panose="02010609030101010101" pitchFamily="49" charset="-122"/>
                <a:ea typeface="楷体_GB2312" panose="02010609030101010101" pitchFamily="49" charset="-122"/>
              </a:rPr>
              <a:t>STM-n</a:t>
            </a:r>
            <a:r>
              <a:rPr lang="zh-CN" altLang="en-US" smtClean="0">
                <a:latin typeface="楷体_GB2312" panose="02010609030101010101" pitchFamily="49" charset="-122"/>
                <a:ea typeface="楷体_GB2312" panose="02010609030101010101" pitchFamily="49" charset="-122"/>
              </a:rPr>
              <a:t>帧的长度也是</a:t>
            </a:r>
            <a:r>
              <a:rPr lang="en-US" altLang="zh-CN" smtClean="0">
                <a:latin typeface="楷体_GB2312" panose="02010609030101010101" pitchFamily="49" charset="-122"/>
                <a:ea typeface="楷体_GB2312" panose="02010609030101010101" pitchFamily="49" charset="-122"/>
              </a:rPr>
              <a:t>125us</a:t>
            </a:r>
            <a:r>
              <a:rPr lang="zh-CN" altLang="en-US" smtClean="0">
                <a:latin typeface="楷体_GB2312" panose="02010609030101010101" pitchFamily="49" charset="-122"/>
                <a:ea typeface="楷体_GB2312" panose="02010609030101010101" pitchFamily="49" charset="-122"/>
              </a:rPr>
              <a:t>，即</a:t>
            </a:r>
            <a:r>
              <a:rPr lang="en-US" altLang="zh-CN" smtClean="0">
                <a:latin typeface="楷体_GB2312" panose="02010609030101010101" pitchFamily="49" charset="-122"/>
                <a:ea typeface="楷体_GB2312" panose="02010609030101010101" pitchFamily="49" charset="-122"/>
              </a:rPr>
              <a:t>1s</a:t>
            </a:r>
            <a:r>
              <a:rPr lang="zh-CN" altLang="en-US" smtClean="0">
                <a:latin typeface="楷体_GB2312" panose="02010609030101010101" pitchFamily="49" charset="-122"/>
                <a:ea typeface="楷体_GB2312" panose="02010609030101010101" pitchFamily="49" charset="-122"/>
              </a:rPr>
              <a:t>传送</a:t>
            </a:r>
            <a:r>
              <a:rPr lang="en-US" altLang="zh-CN" smtClean="0">
                <a:latin typeface="楷体_GB2312" panose="02010609030101010101" pitchFamily="49" charset="-122"/>
                <a:ea typeface="楷体_GB2312" panose="02010609030101010101" pitchFamily="49" charset="-122"/>
              </a:rPr>
              <a:t>8000</a:t>
            </a:r>
            <a:r>
              <a:rPr lang="zh-CN" altLang="en-US" smtClean="0">
                <a:latin typeface="楷体_GB2312" panose="02010609030101010101" pitchFamily="49" charset="-122"/>
                <a:ea typeface="楷体_GB2312" panose="02010609030101010101" pitchFamily="49" charset="-122"/>
              </a:rPr>
              <a:t>帧。</a:t>
            </a:r>
            <a:r>
              <a:rPr lang="zh-CN" altLang="en-US" sz="1000" smtClean="0"/>
              <a:t> </a:t>
            </a:r>
          </a:p>
        </p:txBody>
      </p:sp>
      <p:sp>
        <p:nvSpPr>
          <p:cNvPr id="69636" name="灯片编号占位符 3"/>
          <p:cNvSpPr>
            <a:spLocks noGrp="1"/>
          </p:cNvSpPr>
          <p:nvPr>
            <p:ph type="sldNum" sz="quarter" idx="5"/>
          </p:nvPr>
        </p:nvSpPr>
        <p:spPr>
          <a:noFill/>
        </p:spPr>
        <p:txBody>
          <a:bodyPr/>
          <a:lstStyle>
            <a:lvl1pPr latinLnBrk="1">
              <a:spcBef>
                <a:spcPct val="30000"/>
              </a:spcBef>
              <a:defRPr kumimoji="1" sz="1200">
                <a:solidFill>
                  <a:schemeClr val="tx1"/>
                </a:solidFill>
                <a:latin typeface="굴림" panose="020B0600000101010101" pitchFamily="34" charset="-127"/>
                <a:ea typeface="굴림" panose="020B0600000101010101" pitchFamily="34" charset="-127"/>
              </a:defRPr>
            </a:lvl1pPr>
            <a:lvl2pPr marL="742950" indent="-285750" latinLnBrk="1">
              <a:spcBef>
                <a:spcPct val="30000"/>
              </a:spcBef>
              <a:defRPr kumimoji="1" sz="1200">
                <a:solidFill>
                  <a:schemeClr val="tx1"/>
                </a:solidFill>
                <a:latin typeface="굴림" panose="020B0600000101010101" pitchFamily="34" charset="-127"/>
                <a:ea typeface="굴림" panose="020B0600000101010101" pitchFamily="34" charset="-127"/>
              </a:defRPr>
            </a:lvl2pPr>
            <a:lvl3pPr marL="1143000" indent="-228600" latinLnBrk="1">
              <a:spcBef>
                <a:spcPct val="30000"/>
              </a:spcBef>
              <a:defRPr kumimoji="1" sz="1200">
                <a:solidFill>
                  <a:schemeClr val="tx1"/>
                </a:solidFill>
                <a:latin typeface="굴림" panose="020B0600000101010101" pitchFamily="34" charset="-127"/>
                <a:ea typeface="굴림" panose="020B0600000101010101" pitchFamily="34" charset="-127"/>
              </a:defRPr>
            </a:lvl3pPr>
            <a:lvl4pPr marL="1600200" indent="-228600" latinLnBrk="1">
              <a:spcBef>
                <a:spcPct val="30000"/>
              </a:spcBef>
              <a:defRPr kumimoji="1" sz="1200">
                <a:solidFill>
                  <a:schemeClr val="tx1"/>
                </a:solidFill>
                <a:latin typeface="굴림" panose="020B0600000101010101" pitchFamily="34" charset="-127"/>
                <a:ea typeface="굴림" panose="020B0600000101010101" pitchFamily="34" charset="-127"/>
              </a:defRPr>
            </a:lvl4pPr>
            <a:lvl5pPr marL="2057400" indent="-228600" latinLnBrk="1">
              <a:spcBef>
                <a:spcPct val="30000"/>
              </a:spcBef>
              <a:defRPr kumimoji="1" sz="12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30000"/>
              </a:spcBef>
              <a:spcAft>
                <a:spcPct val="0"/>
              </a:spcAft>
              <a:defRPr kumimoji="1" sz="12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30000"/>
              </a:spcBef>
              <a:spcAft>
                <a:spcPct val="0"/>
              </a:spcAft>
              <a:defRPr kumimoji="1" sz="12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30000"/>
              </a:spcBef>
              <a:spcAft>
                <a:spcPct val="0"/>
              </a:spcAft>
              <a:defRPr kumimoji="1" sz="12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30000"/>
              </a:spcBef>
              <a:spcAft>
                <a:spcPct val="0"/>
              </a:spcAft>
              <a:defRPr kumimoji="1" sz="1200">
                <a:solidFill>
                  <a:schemeClr val="tx1"/>
                </a:solidFill>
                <a:latin typeface="굴림" panose="020B0600000101010101" pitchFamily="34" charset="-127"/>
                <a:ea typeface="굴림" panose="020B0600000101010101" pitchFamily="34" charset="-127"/>
              </a:defRPr>
            </a:lvl9pPr>
          </a:lstStyle>
          <a:p>
            <a:pPr>
              <a:spcBef>
                <a:spcPct val="0"/>
              </a:spcBef>
            </a:pPr>
            <a:fld id="{794EDC4D-9AFE-4A9B-8055-53B99A7666D4}" type="slidenum">
              <a:rPr lang="zh-CN" altLang="en-US" smtClean="0"/>
              <a:pPr>
                <a:spcBef>
                  <a:spcPct val="0"/>
                </a:spcBef>
              </a:pPr>
              <a:t>50</a:t>
            </a:fld>
            <a:endParaRPr lang="en-US" altLang="zh-CN" smtClean="0"/>
          </a:p>
        </p:txBody>
      </p:sp>
    </p:spTree>
    <p:extLst>
      <p:ext uri="{BB962C8B-B14F-4D97-AF65-F5344CB8AC3E}">
        <p14:creationId xmlns:p14="http://schemas.microsoft.com/office/powerpoint/2010/main" val="2757606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ltLang="ko-KR"/>
          </a:p>
        </p:txBody>
      </p:sp>
      <p:sp>
        <p:nvSpPr>
          <p:cNvPr id="5" name="页脚占位符 4"/>
          <p:cNvSpPr>
            <a:spLocks noGrp="1"/>
          </p:cNvSpPr>
          <p:nvPr>
            <p:ph type="ftr" sz="quarter" idx="11"/>
          </p:nvPr>
        </p:nvSpPr>
        <p:spPr/>
        <p:txBody>
          <a:bodyPr/>
          <a:lstStyle>
            <a:lvl1pPr>
              <a:defRPr/>
            </a:lvl1pPr>
          </a:lstStyle>
          <a:p>
            <a:pPr>
              <a:defRPr/>
            </a:pPr>
            <a:endParaRPr lang="en-US" altLang="ko-KR"/>
          </a:p>
        </p:txBody>
      </p:sp>
      <p:sp>
        <p:nvSpPr>
          <p:cNvPr id="6" name="灯片编号占位符 5"/>
          <p:cNvSpPr>
            <a:spLocks noGrp="1"/>
          </p:cNvSpPr>
          <p:nvPr>
            <p:ph type="sldNum" sz="quarter" idx="12"/>
          </p:nvPr>
        </p:nvSpPr>
        <p:spPr/>
        <p:txBody>
          <a:bodyPr/>
          <a:lstStyle>
            <a:lvl1pPr>
              <a:defRPr/>
            </a:lvl1pPr>
          </a:lstStyle>
          <a:p>
            <a:pPr>
              <a:defRPr/>
            </a:pPr>
            <a:fld id="{83632CCE-D534-42EF-825D-FCDB678FB5C3}" type="slidenum">
              <a:rPr lang="en-US" altLang="ko-KR"/>
              <a:pPr>
                <a:defRPr/>
              </a:pPr>
              <a:t>‹#›</a:t>
            </a:fld>
            <a:endParaRPr lang="en-US" altLang="ko-KR"/>
          </a:p>
        </p:txBody>
      </p:sp>
    </p:spTree>
    <p:extLst>
      <p:ext uri="{BB962C8B-B14F-4D97-AF65-F5344CB8AC3E}">
        <p14:creationId xmlns:p14="http://schemas.microsoft.com/office/powerpoint/2010/main" val="2371590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903635"/>
          </a:xfr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1412776"/>
            <a:ext cx="7886700" cy="4351338"/>
          </a:xfrm>
        </p:spPr>
        <p:txBody>
          <a:bodyPr vert="eaVert">
            <a:normAutofit/>
          </a:bodyPr>
          <a:lstStyle>
            <a:lvl1pPr>
              <a:defRPr sz="2800"/>
            </a:lvl1pPr>
            <a:lvl2pPr>
              <a:defRPr sz="24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ltLang="ko-KR"/>
          </a:p>
        </p:txBody>
      </p:sp>
      <p:sp>
        <p:nvSpPr>
          <p:cNvPr id="5" name="页脚占位符 4"/>
          <p:cNvSpPr>
            <a:spLocks noGrp="1"/>
          </p:cNvSpPr>
          <p:nvPr>
            <p:ph type="ftr" sz="quarter" idx="11"/>
          </p:nvPr>
        </p:nvSpPr>
        <p:spPr/>
        <p:txBody>
          <a:bodyPr/>
          <a:lstStyle>
            <a:lvl1pPr>
              <a:defRPr/>
            </a:lvl1pPr>
          </a:lstStyle>
          <a:p>
            <a:pPr>
              <a:defRPr/>
            </a:pPr>
            <a:endParaRPr lang="en-US" altLang="ko-KR"/>
          </a:p>
        </p:txBody>
      </p:sp>
      <p:sp>
        <p:nvSpPr>
          <p:cNvPr id="6" name="灯片编号占位符 5"/>
          <p:cNvSpPr>
            <a:spLocks noGrp="1"/>
          </p:cNvSpPr>
          <p:nvPr>
            <p:ph type="sldNum" sz="quarter" idx="12"/>
          </p:nvPr>
        </p:nvSpPr>
        <p:spPr/>
        <p:txBody>
          <a:bodyPr/>
          <a:lstStyle>
            <a:lvl1pPr>
              <a:defRPr/>
            </a:lvl1pPr>
          </a:lstStyle>
          <a:p>
            <a:pPr>
              <a:defRPr/>
            </a:pPr>
            <a:fld id="{69F4869F-7591-4C08-8F2C-1D9D34744C0E}" type="slidenum">
              <a:rPr lang="en-US" altLang="ko-KR"/>
              <a:pPr>
                <a:defRPr/>
              </a:pPr>
              <a:t>‹#›</a:t>
            </a:fld>
            <a:endParaRPr lang="en-US" altLang="ko-KR"/>
          </a:p>
        </p:txBody>
      </p:sp>
    </p:spTree>
    <p:extLst>
      <p:ext uri="{BB962C8B-B14F-4D97-AF65-F5344CB8AC3E}">
        <p14:creationId xmlns:p14="http://schemas.microsoft.com/office/powerpoint/2010/main" val="1039259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ltLang="ko-KR"/>
          </a:p>
        </p:txBody>
      </p:sp>
      <p:sp>
        <p:nvSpPr>
          <p:cNvPr id="5" name="页脚占位符 4"/>
          <p:cNvSpPr>
            <a:spLocks noGrp="1"/>
          </p:cNvSpPr>
          <p:nvPr>
            <p:ph type="ftr" sz="quarter" idx="11"/>
          </p:nvPr>
        </p:nvSpPr>
        <p:spPr/>
        <p:txBody>
          <a:bodyPr/>
          <a:lstStyle>
            <a:lvl1pPr>
              <a:defRPr/>
            </a:lvl1pPr>
          </a:lstStyle>
          <a:p>
            <a:pPr>
              <a:defRPr/>
            </a:pPr>
            <a:endParaRPr lang="en-US" altLang="ko-KR"/>
          </a:p>
        </p:txBody>
      </p:sp>
      <p:sp>
        <p:nvSpPr>
          <p:cNvPr id="6" name="灯片编号占位符 5"/>
          <p:cNvSpPr>
            <a:spLocks noGrp="1"/>
          </p:cNvSpPr>
          <p:nvPr>
            <p:ph type="sldNum" sz="quarter" idx="12"/>
          </p:nvPr>
        </p:nvSpPr>
        <p:spPr/>
        <p:txBody>
          <a:bodyPr/>
          <a:lstStyle>
            <a:lvl1pPr>
              <a:defRPr/>
            </a:lvl1pPr>
          </a:lstStyle>
          <a:p>
            <a:pPr>
              <a:defRPr/>
            </a:pPr>
            <a:fld id="{A4C3AA02-8AD2-4CA2-8915-5BA71ABEE6C8}" type="slidenum">
              <a:rPr lang="en-US" altLang="ko-KR"/>
              <a:pPr>
                <a:defRPr/>
              </a:pPr>
              <a:t>‹#›</a:t>
            </a:fld>
            <a:endParaRPr lang="en-US" altLang="ko-KR"/>
          </a:p>
        </p:txBody>
      </p:sp>
    </p:spTree>
    <p:extLst>
      <p:ext uri="{BB962C8B-B14F-4D97-AF65-F5344CB8AC3E}">
        <p14:creationId xmlns:p14="http://schemas.microsoft.com/office/powerpoint/2010/main" val="2988725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150938" y="260350"/>
            <a:ext cx="7793037" cy="963613"/>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11188" y="1484313"/>
            <a:ext cx="8343900" cy="4648200"/>
          </a:xfrm>
        </p:spPr>
        <p:txBody>
          <a:bodyPr rtlCol="0">
            <a:normAutofit/>
          </a:bodyPr>
          <a:lstStyle/>
          <a:p>
            <a:pPr lvl="0"/>
            <a:r>
              <a:rPr lang="zh-CN" altLang="en-US" noProof="0" smtClean="0"/>
              <a:t>单击图标添加表格</a:t>
            </a:r>
          </a:p>
        </p:txBody>
      </p:sp>
      <p:sp>
        <p:nvSpPr>
          <p:cNvPr id="4" name="日期占位符 3"/>
          <p:cNvSpPr>
            <a:spLocks noGrp="1"/>
          </p:cNvSpPr>
          <p:nvPr>
            <p:ph type="dt" sz="half" idx="10"/>
          </p:nvPr>
        </p:nvSpPr>
        <p:spPr/>
        <p:txBody>
          <a:bodyPr/>
          <a:lstStyle>
            <a:lvl1pPr>
              <a:defRPr/>
            </a:lvl1pPr>
          </a:lstStyle>
          <a:p>
            <a:pPr>
              <a:defRPr/>
            </a:pPr>
            <a:endParaRPr lang="en-US" altLang="ko-KR"/>
          </a:p>
        </p:txBody>
      </p:sp>
      <p:sp>
        <p:nvSpPr>
          <p:cNvPr id="5" name="页脚占位符 4"/>
          <p:cNvSpPr>
            <a:spLocks noGrp="1"/>
          </p:cNvSpPr>
          <p:nvPr>
            <p:ph type="ftr" sz="quarter" idx="11"/>
          </p:nvPr>
        </p:nvSpPr>
        <p:spPr/>
        <p:txBody>
          <a:bodyPr/>
          <a:lstStyle>
            <a:lvl1pPr>
              <a:defRPr/>
            </a:lvl1pPr>
          </a:lstStyle>
          <a:p>
            <a:pPr>
              <a:defRPr/>
            </a:pPr>
            <a:endParaRPr lang="en-US" altLang="ko-KR"/>
          </a:p>
        </p:txBody>
      </p:sp>
      <p:sp>
        <p:nvSpPr>
          <p:cNvPr id="6" name="灯片编号占位符 5"/>
          <p:cNvSpPr>
            <a:spLocks noGrp="1"/>
          </p:cNvSpPr>
          <p:nvPr>
            <p:ph type="sldNum" sz="quarter" idx="12"/>
          </p:nvPr>
        </p:nvSpPr>
        <p:spPr/>
        <p:txBody>
          <a:bodyPr/>
          <a:lstStyle>
            <a:lvl1pPr>
              <a:defRPr/>
            </a:lvl1pPr>
          </a:lstStyle>
          <a:p>
            <a:pPr>
              <a:defRPr/>
            </a:pPr>
            <a:fld id="{A323AC36-238D-4043-ADF9-FE0909E5AB94}" type="slidenum">
              <a:rPr lang="en-US" altLang="ko-KR"/>
              <a:pPr>
                <a:defRPr/>
              </a:pPr>
              <a:t>‹#›</a:t>
            </a:fld>
            <a:endParaRPr lang="en-US" altLang="ko-KR"/>
          </a:p>
        </p:txBody>
      </p:sp>
    </p:spTree>
    <p:extLst>
      <p:ext uri="{BB962C8B-B14F-4D97-AF65-F5344CB8AC3E}">
        <p14:creationId xmlns:p14="http://schemas.microsoft.com/office/powerpoint/2010/main" val="324551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33413" y="76200"/>
            <a:ext cx="77724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35000" y="1371600"/>
            <a:ext cx="3810000" cy="4724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597400" y="1371600"/>
            <a:ext cx="3810000" cy="4724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dt" sz="half" idx="10"/>
          </p:nvPr>
        </p:nvSpPr>
        <p:spPr/>
        <p:txBody>
          <a:bodyPr/>
          <a:lstStyle>
            <a:lvl1pPr>
              <a:defRPr/>
            </a:lvl1pPr>
          </a:lstStyle>
          <a:p>
            <a:pPr>
              <a:defRPr/>
            </a:pPr>
            <a:endParaRPr lang="en-US" altLang="ko-KR"/>
          </a:p>
        </p:txBody>
      </p:sp>
      <p:sp>
        <p:nvSpPr>
          <p:cNvPr id="6" name="Rectangle 7"/>
          <p:cNvSpPr>
            <a:spLocks noGrp="1" noChangeArrowheads="1"/>
          </p:cNvSpPr>
          <p:nvPr>
            <p:ph type="ftr" sz="quarter" idx="11"/>
          </p:nvPr>
        </p:nvSpPr>
        <p:spPr/>
        <p:txBody>
          <a:bodyPr/>
          <a:lstStyle>
            <a:lvl1pPr>
              <a:defRPr/>
            </a:lvl1pPr>
          </a:lstStyle>
          <a:p>
            <a:pPr>
              <a:defRPr/>
            </a:pPr>
            <a:endParaRPr lang="en-US" altLang="ko-KR"/>
          </a:p>
        </p:txBody>
      </p:sp>
      <p:sp>
        <p:nvSpPr>
          <p:cNvPr id="7" name="Rectangle 8"/>
          <p:cNvSpPr>
            <a:spLocks noGrp="1" noChangeArrowheads="1"/>
          </p:cNvSpPr>
          <p:nvPr>
            <p:ph type="sldNum" sz="quarter" idx="12"/>
          </p:nvPr>
        </p:nvSpPr>
        <p:spPr/>
        <p:txBody>
          <a:bodyPr/>
          <a:lstStyle>
            <a:lvl1pPr>
              <a:defRPr/>
            </a:lvl1pPr>
          </a:lstStyle>
          <a:p>
            <a:pPr>
              <a:defRPr/>
            </a:pPr>
            <a:fld id="{E516F781-649E-4F6B-8595-DF506ACD836D}" type="slidenum">
              <a:rPr lang="en-US" altLang="ko-KR"/>
              <a:pPr>
                <a:defRPr/>
              </a:pPr>
              <a:t>‹#›</a:t>
            </a:fld>
            <a:endParaRPr lang="en-US" altLang="ko-KR"/>
          </a:p>
        </p:txBody>
      </p:sp>
    </p:spTree>
    <p:extLst>
      <p:ext uri="{BB962C8B-B14F-4D97-AF65-F5344CB8AC3E}">
        <p14:creationId xmlns:p14="http://schemas.microsoft.com/office/powerpoint/2010/main" val="1319750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975643"/>
          </a:xfrm>
        </p:spPr>
        <p:txBody>
          <a:body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628650" y="1340768"/>
            <a:ext cx="7886700" cy="4495354"/>
          </a:xfrm>
        </p:spPr>
        <p:txBody>
          <a:bodyPr>
            <a:normAutofit/>
          </a:bodyPr>
          <a:lstStyle>
            <a:lvl1pPr>
              <a:defRPr sz="3200"/>
            </a:lvl1pPr>
            <a:lvl2pPr>
              <a:defRPr sz="2800"/>
            </a:lvl2pPr>
            <a:lvl3pPr>
              <a:defRPr sz="2000"/>
            </a:lvl3pPr>
            <a:lvl4pPr>
              <a:defRPr sz="18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Tree>
    <p:extLst>
      <p:ext uri="{BB962C8B-B14F-4D97-AF65-F5344CB8AC3E}">
        <p14:creationId xmlns:p14="http://schemas.microsoft.com/office/powerpoint/2010/main" val="4180279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48321" y="620688"/>
            <a:ext cx="7886700" cy="2852737"/>
          </a:xfrm>
        </p:spPr>
        <p:txBody>
          <a:bodyPr anchor="b"/>
          <a:lstStyle>
            <a:lvl1pPr>
              <a:defRPr sz="4500"/>
            </a:lvl1pPr>
          </a:lstStyle>
          <a:p>
            <a:r>
              <a:rPr lang="zh-CN" altLang="en-US" smtClean="0"/>
              <a:t>单击此处编辑母版标题样式</a:t>
            </a:r>
            <a:endParaRPr lang="zh-CN" altLang="en-US" dirty="0"/>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en-US" altLang="ko-KR"/>
          </a:p>
        </p:txBody>
      </p:sp>
      <p:sp>
        <p:nvSpPr>
          <p:cNvPr id="5" name="页脚占位符 4"/>
          <p:cNvSpPr>
            <a:spLocks noGrp="1"/>
          </p:cNvSpPr>
          <p:nvPr>
            <p:ph type="ftr" sz="quarter" idx="11"/>
          </p:nvPr>
        </p:nvSpPr>
        <p:spPr/>
        <p:txBody>
          <a:bodyPr/>
          <a:lstStyle>
            <a:lvl1pPr>
              <a:defRPr/>
            </a:lvl1pPr>
          </a:lstStyle>
          <a:p>
            <a:pPr>
              <a:defRPr/>
            </a:pPr>
            <a:endParaRPr lang="en-US" altLang="ko-KR"/>
          </a:p>
        </p:txBody>
      </p:sp>
      <p:sp>
        <p:nvSpPr>
          <p:cNvPr id="6" name="灯片编号占位符 5"/>
          <p:cNvSpPr>
            <a:spLocks noGrp="1"/>
          </p:cNvSpPr>
          <p:nvPr>
            <p:ph type="sldNum" sz="quarter" idx="12"/>
          </p:nvPr>
        </p:nvSpPr>
        <p:spPr/>
        <p:txBody>
          <a:bodyPr/>
          <a:lstStyle>
            <a:lvl1pPr>
              <a:defRPr smtClean="0"/>
            </a:lvl1pPr>
          </a:lstStyle>
          <a:p>
            <a:pPr>
              <a:defRPr/>
            </a:pPr>
            <a:fld id="{41785E72-E208-484D-A854-80E16D918D84}" type="slidenum">
              <a:rPr lang="en-US" altLang="ko-KR"/>
              <a:pPr>
                <a:defRPr/>
              </a:pPr>
              <a:t>‹#›</a:t>
            </a:fld>
            <a:endParaRPr lang="en-US" altLang="ko-KR"/>
          </a:p>
        </p:txBody>
      </p:sp>
    </p:spTree>
    <p:extLst>
      <p:ext uri="{BB962C8B-B14F-4D97-AF65-F5344CB8AC3E}">
        <p14:creationId xmlns:p14="http://schemas.microsoft.com/office/powerpoint/2010/main" val="2471436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975643"/>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40768"/>
            <a:ext cx="3886200" cy="4567362"/>
          </a:xfrm>
        </p:spPr>
        <p:txBody>
          <a:bodyPr/>
          <a:lstStyle>
            <a:lvl1pPr>
              <a:defRPr sz="2800"/>
            </a:lvl1pPr>
            <a:lvl2pPr>
              <a:defRPr sz="24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40768"/>
            <a:ext cx="3886200" cy="4567362"/>
          </a:xfrm>
        </p:spPr>
        <p:txBody>
          <a:bodyPr/>
          <a:lstStyle>
            <a:lvl1pPr>
              <a:defRPr sz="2800"/>
            </a:lvl1pPr>
            <a:lvl2pPr>
              <a:defRPr sz="24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a:xfrm>
            <a:off x="628650" y="6069013"/>
            <a:ext cx="2057400" cy="384175"/>
          </a:xfrm>
        </p:spPr>
        <p:txBody>
          <a:bodyPr/>
          <a:lstStyle>
            <a:lvl1pPr>
              <a:defRPr sz="1050"/>
            </a:lvl1pPr>
          </a:lstStyle>
          <a:p>
            <a:pPr>
              <a:defRPr/>
            </a:pPr>
            <a:endParaRPr lang="en-US" altLang="ko-KR"/>
          </a:p>
        </p:txBody>
      </p:sp>
      <p:sp>
        <p:nvSpPr>
          <p:cNvPr id="6" name="页脚占位符 4"/>
          <p:cNvSpPr>
            <a:spLocks noGrp="1"/>
          </p:cNvSpPr>
          <p:nvPr>
            <p:ph type="ftr" sz="quarter" idx="11"/>
          </p:nvPr>
        </p:nvSpPr>
        <p:spPr>
          <a:xfrm>
            <a:off x="3028950" y="6069013"/>
            <a:ext cx="3086100" cy="384175"/>
          </a:xfrm>
        </p:spPr>
        <p:txBody>
          <a:bodyPr/>
          <a:lstStyle>
            <a:lvl1pPr>
              <a:defRPr sz="1050"/>
            </a:lvl1pPr>
          </a:lstStyle>
          <a:p>
            <a:pPr>
              <a:defRPr/>
            </a:pPr>
            <a:endParaRPr lang="en-US" altLang="ko-KR"/>
          </a:p>
        </p:txBody>
      </p:sp>
      <p:sp>
        <p:nvSpPr>
          <p:cNvPr id="7" name="灯片编号占位符 5"/>
          <p:cNvSpPr>
            <a:spLocks noGrp="1"/>
          </p:cNvSpPr>
          <p:nvPr>
            <p:ph type="sldNum" sz="quarter" idx="12"/>
          </p:nvPr>
        </p:nvSpPr>
        <p:spPr>
          <a:xfrm>
            <a:off x="6457950" y="6069013"/>
            <a:ext cx="2057400" cy="384175"/>
          </a:xfrm>
        </p:spPr>
        <p:txBody>
          <a:bodyPr/>
          <a:lstStyle>
            <a:lvl1pPr>
              <a:defRPr sz="1050" smtClean="0"/>
            </a:lvl1pPr>
          </a:lstStyle>
          <a:p>
            <a:pPr>
              <a:defRPr/>
            </a:pPr>
            <a:fld id="{D00BCFCF-16E0-44E1-A06E-B899A2BC3C58}" type="slidenum">
              <a:rPr lang="en-US" altLang="ko-KR"/>
              <a:pPr>
                <a:defRPr/>
              </a:pPr>
              <a:t>‹#›</a:t>
            </a:fld>
            <a:endParaRPr lang="en-US" altLang="ko-KR"/>
          </a:p>
        </p:txBody>
      </p:sp>
    </p:spTree>
    <p:extLst>
      <p:ext uri="{BB962C8B-B14F-4D97-AF65-F5344CB8AC3E}">
        <p14:creationId xmlns:p14="http://schemas.microsoft.com/office/powerpoint/2010/main" val="2693518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7"/>
            <a:ext cx="7886700" cy="903634"/>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340768"/>
            <a:ext cx="3868340" cy="823912"/>
          </a:xfrm>
        </p:spPr>
        <p:txBody>
          <a:bodyPr anchor="b"/>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2164680"/>
            <a:ext cx="3868340" cy="3684588"/>
          </a:xfrm>
        </p:spPr>
        <p:txBody>
          <a:bodyPr/>
          <a:lstStyle>
            <a:lvl1pPr>
              <a:defRPr sz="2400"/>
            </a:lvl1pPr>
            <a:lvl2pPr>
              <a:defRPr sz="2000"/>
            </a:lvl2pPr>
            <a:lvl3pPr>
              <a:defRPr sz="1600"/>
            </a:lvl3pPr>
            <a:lvl4pPr>
              <a:defRPr sz="1400"/>
            </a:lvl4pPr>
            <a:lvl5pPr>
              <a:defRPr sz="14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340768"/>
            <a:ext cx="3887391" cy="823912"/>
          </a:xfrm>
        </p:spPr>
        <p:txBody>
          <a:bodyPr anchor="b"/>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164680"/>
            <a:ext cx="3887391" cy="3684588"/>
          </a:xfrm>
        </p:spPr>
        <p:txBody>
          <a:bodyPr/>
          <a:lstStyle>
            <a:lvl1pPr>
              <a:defRPr sz="2400"/>
            </a:lvl1pPr>
            <a:lvl2pPr>
              <a:defRPr sz="2000"/>
            </a:lvl2pPr>
            <a:lvl3pPr>
              <a:defRPr sz="1600"/>
            </a:lvl3pPr>
            <a:lvl4pPr>
              <a:defRPr sz="1400"/>
            </a:lvl4pPr>
            <a:lvl5pPr>
              <a:defRPr sz="14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a:xfrm>
            <a:off x="628650" y="6016625"/>
            <a:ext cx="2057400" cy="365125"/>
          </a:xfrm>
        </p:spPr>
        <p:txBody>
          <a:bodyPr/>
          <a:lstStyle>
            <a:lvl1pPr>
              <a:defRPr sz="1000"/>
            </a:lvl1pPr>
          </a:lstStyle>
          <a:p>
            <a:pPr>
              <a:defRPr/>
            </a:pPr>
            <a:endParaRPr lang="en-US" altLang="ko-KR"/>
          </a:p>
        </p:txBody>
      </p:sp>
      <p:sp>
        <p:nvSpPr>
          <p:cNvPr id="8" name="页脚占位符 4"/>
          <p:cNvSpPr>
            <a:spLocks noGrp="1"/>
          </p:cNvSpPr>
          <p:nvPr>
            <p:ph type="ftr" sz="quarter" idx="11"/>
          </p:nvPr>
        </p:nvSpPr>
        <p:spPr>
          <a:xfrm>
            <a:off x="3028950" y="6016625"/>
            <a:ext cx="3086100" cy="365125"/>
          </a:xfrm>
        </p:spPr>
        <p:txBody>
          <a:bodyPr/>
          <a:lstStyle>
            <a:lvl1pPr>
              <a:defRPr sz="1000"/>
            </a:lvl1pPr>
          </a:lstStyle>
          <a:p>
            <a:pPr>
              <a:defRPr/>
            </a:pPr>
            <a:endParaRPr lang="en-US" altLang="ko-KR"/>
          </a:p>
        </p:txBody>
      </p:sp>
      <p:sp>
        <p:nvSpPr>
          <p:cNvPr id="9" name="灯片编号占位符 5"/>
          <p:cNvSpPr>
            <a:spLocks noGrp="1"/>
          </p:cNvSpPr>
          <p:nvPr>
            <p:ph type="sldNum" sz="quarter" idx="12"/>
          </p:nvPr>
        </p:nvSpPr>
        <p:spPr>
          <a:xfrm>
            <a:off x="6457950" y="6016625"/>
            <a:ext cx="2057400" cy="365125"/>
          </a:xfrm>
        </p:spPr>
        <p:txBody>
          <a:bodyPr/>
          <a:lstStyle>
            <a:lvl1pPr>
              <a:defRPr sz="1000" smtClean="0"/>
            </a:lvl1pPr>
          </a:lstStyle>
          <a:p>
            <a:pPr>
              <a:defRPr/>
            </a:pPr>
            <a:fld id="{B613F3A2-EA28-4284-A005-5EA2BC4D9D8C}" type="slidenum">
              <a:rPr lang="en-US" altLang="ko-KR"/>
              <a:pPr>
                <a:defRPr/>
              </a:pPr>
              <a:t>‹#›</a:t>
            </a:fld>
            <a:endParaRPr lang="en-US" altLang="ko-KR"/>
          </a:p>
        </p:txBody>
      </p:sp>
    </p:spTree>
    <p:extLst>
      <p:ext uri="{BB962C8B-B14F-4D97-AF65-F5344CB8AC3E}">
        <p14:creationId xmlns:p14="http://schemas.microsoft.com/office/powerpoint/2010/main" val="3038893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903635"/>
          </a:xfrm>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endParaRPr lang="en-US" altLang="ko-KR"/>
          </a:p>
        </p:txBody>
      </p:sp>
      <p:sp>
        <p:nvSpPr>
          <p:cNvPr id="4" name="页脚占位符 4"/>
          <p:cNvSpPr>
            <a:spLocks noGrp="1"/>
          </p:cNvSpPr>
          <p:nvPr>
            <p:ph type="ftr" sz="quarter" idx="11"/>
          </p:nvPr>
        </p:nvSpPr>
        <p:spPr/>
        <p:txBody>
          <a:bodyPr/>
          <a:lstStyle>
            <a:lvl1pPr>
              <a:defRPr/>
            </a:lvl1pPr>
          </a:lstStyle>
          <a:p>
            <a:pPr>
              <a:defRPr/>
            </a:pPr>
            <a:endParaRPr lang="en-US" altLang="ko-KR"/>
          </a:p>
        </p:txBody>
      </p:sp>
      <p:sp>
        <p:nvSpPr>
          <p:cNvPr id="5" name="灯片编号占位符 5"/>
          <p:cNvSpPr>
            <a:spLocks noGrp="1"/>
          </p:cNvSpPr>
          <p:nvPr>
            <p:ph type="sldNum" sz="quarter" idx="12"/>
          </p:nvPr>
        </p:nvSpPr>
        <p:spPr/>
        <p:txBody>
          <a:bodyPr/>
          <a:lstStyle>
            <a:lvl1pPr>
              <a:defRPr/>
            </a:lvl1pPr>
          </a:lstStyle>
          <a:p>
            <a:pPr>
              <a:defRPr/>
            </a:pPr>
            <a:fld id="{92B928D8-658E-4061-A40A-B7F6DADEA63F}" type="slidenum">
              <a:rPr lang="en-US" altLang="ko-KR"/>
              <a:pPr>
                <a:defRPr/>
              </a:pPr>
              <a:t>‹#›</a:t>
            </a:fld>
            <a:endParaRPr lang="en-US" altLang="ko-KR"/>
          </a:p>
        </p:txBody>
      </p:sp>
    </p:spTree>
    <p:extLst>
      <p:ext uri="{BB962C8B-B14F-4D97-AF65-F5344CB8AC3E}">
        <p14:creationId xmlns:p14="http://schemas.microsoft.com/office/powerpoint/2010/main" val="85010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en-US" altLang="ko-KR"/>
          </a:p>
        </p:txBody>
      </p:sp>
      <p:sp>
        <p:nvSpPr>
          <p:cNvPr id="3" name="页脚占位符 4"/>
          <p:cNvSpPr>
            <a:spLocks noGrp="1"/>
          </p:cNvSpPr>
          <p:nvPr>
            <p:ph type="ftr" sz="quarter" idx="11"/>
          </p:nvPr>
        </p:nvSpPr>
        <p:spPr/>
        <p:txBody>
          <a:bodyPr/>
          <a:lstStyle>
            <a:lvl1pPr>
              <a:defRPr/>
            </a:lvl1pPr>
          </a:lstStyle>
          <a:p>
            <a:pPr>
              <a:defRPr/>
            </a:pPr>
            <a:endParaRPr lang="en-US" altLang="ko-KR"/>
          </a:p>
        </p:txBody>
      </p:sp>
      <p:sp>
        <p:nvSpPr>
          <p:cNvPr id="4" name="灯片编号占位符 5"/>
          <p:cNvSpPr>
            <a:spLocks noGrp="1"/>
          </p:cNvSpPr>
          <p:nvPr>
            <p:ph type="sldNum" sz="quarter" idx="12"/>
          </p:nvPr>
        </p:nvSpPr>
        <p:spPr/>
        <p:txBody>
          <a:bodyPr/>
          <a:lstStyle>
            <a:lvl1pPr>
              <a:defRPr/>
            </a:lvl1pPr>
          </a:lstStyle>
          <a:p>
            <a:pPr>
              <a:defRPr/>
            </a:pPr>
            <a:fld id="{20A7C9DC-F56C-468F-8F57-176E494E8919}" type="slidenum">
              <a:rPr lang="en-US" altLang="ko-KR"/>
              <a:pPr>
                <a:defRPr/>
              </a:pPr>
              <a:t>‹#›</a:t>
            </a:fld>
            <a:endParaRPr lang="en-US" altLang="ko-KR"/>
          </a:p>
        </p:txBody>
      </p:sp>
    </p:spTree>
    <p:extLst>
      <p:ext uri="{BB962C8B-B14F-4D97-AF65-F5344CB8AC3E}">
        <p14:creationId xmlns:p14="http://schemas.microsoft.com/office/powerpoint/2010/main" val="640867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09551"/>
            <a:ext cx="2949178" cy="987201"/>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1484784"/>
            <a:ext cx="4629150" cy="4376267"/>
          </a:xfrm>
        </p:spPr>
        <p:txBody>
          <a:bodyPr>
            <a:normAutofit/>
          </a:bodyPr>
          <a:lstStyle>
            <a:lvl1pPr>
              <a:defRPr sz="3200"/>
            </a:lvl1pPr>
            <a:lvl2pPr>
              <a:defRPr sz="2800"/>
            </a:lvl2pPr>
            <a:lvl3pPr>
              <a:defRPr sz="2400"/>
            </a:lvl3pPr>
            <a:lvl4pPr>
              <a:defRPr sz="1800"/>
            </a:lvl4pPr>
            <a:lvl5pPr>
              <a:defRPr sz="18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文本占位符 3"/>
          <p:cNvSpPr>
            <a:spLocks noGrp="1"/>
          </p:cNvSpPr>
          <p:nvPr>
            <p:ph type="body" sz="half" idx="2"/>
          </p:nvPr>
        </p:nvSpPr>
        <p:spPr>
          <a:xfrm>
            <a:off x="619068" y="1340767"/>
            <a:ext cx="2949178" cy="452028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en-US" altLang="ko-KR"/>
          </a:p>
        </p:txBody>
      </p:sp>
      <p:sp>
        <p:nvSpPr>
          <p:cNvPr id="6" name="页脚占位符 4"/>
          <p:cNvSpPr>
            <a:spLocks noGrp="1"/>
          </p:cNvSpPr>
          <p:nvPr>
            <p:ph type="ftr" sz="quarter" idx="11"/>
          </p:nvPr>
        </p:nvSpPr>
        <p:spPr/>
        <p:txBody>
          <a:bodyPr/>
          <a:lstStyle>
            <a:lvl1pPr>
              <a:defRPr/>
            </a:lvl1pPr>
          </a:lstStyle>
          <a:p>
            <a:pPr>
              <a:defRPr/>
            </a:pPr>
            <a:endParaRPr lang="en-US" altLang="ko-KR"/>
          </a:p>
        </p:txBody>
      </p:sp>
      <p:sp>
        <p:nvSpPr>
          <p:cNvPr id="7" name="灯片编号占位符 5"/>
          <p:cNvSpPr>
            <a:spLocks noGrp="1"/>
          </p:cNvSpPr>
          <p:nvPr>
            <p:ph type="sldNum" sz="quarter" idx="12"/>
          </p:nvPr>
        </p:nvSpPr>
        <p:spPr/>
        <p:txBody>
          <a:bodyPr/>
          <a:lstStyle>
            <a:lvl1pPr>
              <a:defRPr/>
            </a:lvl1pPr>
          </a:lstStyle>
          <a:p>
            <a:pPr>
              <a:defRPr/>
            </a:pPr>
            <a:fld id="{51ABF02F-1630-4BA6-92C4-3D4CE8817FCC}" type="slidenum">
              <a:rPr lang="en-US" altLang="ko-KR"/>
              <a:pPr>
                <a:defRPr/>
              </a:pPr>
              <a:t>‹#›</a:t>
            </a:fld>
            <a:endParaRPr lang="en-US" altLang="ko-KR"/>
          </a:p>
        </p:txBody>
      </p:sp>
    </p:spTree>
    <p:extLst>
      <p:ext uri="{BB962C8B-B14F-4D97-AF65-F5344CB8AC3E}">
        <p14:creationId xmlns:p14="http://schemas.microsoft.com/office/powerpoint/2010/main" val="3170984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smtClean="0"/>
              <a:t>单击图标添加图片</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en-US" altLang="ko-KR"/>
          </a:p>
        </p:txBody>
      </p:sp>
      <p:sp>
        <p:nvSpPr>
          <p:cNvPr id="6" name="页脚占位符 4"/>
          <p:cNvSpPr>
            <a:spLocks noGrp="1"/>
          </p:cNvSpPr>
          <p:nvPr>
            <p:ph type="ftr" sz="quarter" idx="11"/>
          </p:nvPr>
        </p:nvSpPr>
        <p:spPr/>
        <p:txBody>
          <a:bodyPr/>
          <a:lstStyle>
            <a:lvl1pPr>
              <a:defRPr/>
            </a:lvl1pPr>
          </a:lstStyle>
          <a:p>
            <a:pPr>
              <a:defRPr/>
            </a:pPr>
            <a:endParaRPr lang="en-US" altLang="ko-KR"/>
          </a:p>
        </p:txBody>
      </p:sp>
      <p:sp>
        <p:nvSpPr>
          <p:cNvPr id="7" name="灯片编号占位符 5"/>
          <p:cNvSpPr>
            <a:spLocks noGrp="1"/>
          </p:cNvSpPr>
          <p:nvPr>
            <p:ph type="sldNum" sz="quarter" idx="12"/>
          </p:nvPr>
        </p:nvSpPr>
        <p:spPr/>
        <p:txBody>
          <a:bodyPr/>
          <a:lstStyle>
            <a:lvl1pPr>
              <a:defRPr/>
            </a:lvl1pPr>
          </a:lstStyle>
          <a:p>
            <a:pPr>
              <a:defRPr/>
            </a:pPr>
            <a:fld id="{B20CE72D-CD08-431C-AB7B-4AD0C39954C9}" type="slidenum">
              <a:rPr lang="en-US" altLang="ko-KR"/>
              <a:pPr>
                <a:defRPr/>
              </a:pPr>
              <a:t>‹#›</a:t>
            </a:fld>
            <a:endParaRPr lang="en-US" altLang="ko-KR"/>
          </a:p>
        </p:txBody>
      </p:sp>
    </p:spTree>
    <p:extLst>
      <p:ext uri="{BB962C8B-B14F-4D97-AF65-F5344CB8AC3E}">
        <p14:creationId xmlns:p14="http://schemas.microsoft.com/office/powerpoint/2010/main" val="2851992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ko-KR"/>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ko-KR"/>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smtClean="0">
                <a:solidFill>
                  <a:schemeClr val="tx1">
                    <a:tint val="75000"/>
                  </a:schemeClr>
                </a:solidFill>
              </a:defRPr>
            </a:lvl1pPr>
          </a:lstStyle>
          <a:p>
            <a:pPr>
              <a:defRPr/>
            </a:pPr>
            <a:fld id="{63903E3C-A399-47B7-9F8B-07B44CC9180D}" type="slidenum">
              <a:rPr lang="en-US" altLang="ko-KR"/>
              <a:pPr>
                <a:defRPr/>
              </a:pPr>
              <a:t>‹#›</a:t>
            </a:fld>
            <a:endParaRPr lang="en-US" altLang="ko-KR"/>
          </a:p>
        </p:txBody>
      </p:sp>
      <p:sp>
        <p:nvSpPr>
          <p:cNvPr id="7" name="Rectangle 14"/>
          <p:cNvSpPr>
            <a:spLocks noChangeArrowheads="1"/>
          </p:cNvSpPr>
          <p:nvPr/>
        </p:nvSpPr>
        <p:spPr bwMode="auto">
          <a:xfrm>
            <a:off x="6837363" y="-22225"/>
            <a:ext cx="2319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457200" eaLnBrk="0" hangingPunct="0">
              <a:defRPr sz="3600" b="1">
                <a:solidFill>
                  <a:srgbClr val="FF33CC"/>
                </a:solidFill>
                <a:latin typeface="Tahoma" panose="020B0604030504040204" pitchFamily="34" charset="0"/>
                <a:ea typeface="宋体" panose="02010600030101010101" pitchFamily="2" charset="-122"/>
              </a:defRPr>
            </a:lvl1pPr>
            <a:lvl2pPr marL="742950" indent="-285750" eaLnBrk="0" hangingPunct="0">
              <a:defRPr sz="3600" b="1">
                <a:solidFill>
                  <a:srgbClr val="FF33CC"/>
                </a:solidFill>
                <a:latin typeface="Tahoma" panose="020B0604030504040204" pitchFamily="34" charset="0"/>
                <a:ea typeface="宋体" panose="02010600030101010101" pitchFamily="2" charset="-122"/>
              </a:defRPr>
            </a:lvl2pPr>
            <a:lvl3pPr marL="1143000" indent="-228600" eaLnBrk="0" hangingPunct="0">
              <a:defRPr sz="3600" b="1">
                <a:solidFill>
                  <a:srgbClr val="FF33CC"/>
                </a:solidFill>
                <a:latin typeface="Tahoma" panose="020B0604030504040204" pitchFamily="34" charset="0"/>
                <a:ea typeface="宋体" panose="02010600030101010101" pitchFamily="2" charset="-122"/>
              </a:defRPr>
            </a:lvl3pPr>
            <a:lvl4pPr marL="1600200" indent="-228600" eaLnBrk="0" hangingPunct="0">
              <a:defRPr sz="3600" b="1">
                <a:solidFill>
                  <a:srgbClr val="FF33CC"/>
                </a:solidFill>
                <a:latin typeface="Tahoma" panose="020B0604030504040204" pitchFamily="34" charset="0"/>
                <a:ea typeface="宋体" panose="02010600030101010101" pitchFamily="2" charset="-122"/>
              </a:defRPr>
            </a:lvl4pPr>
            <a:lvl5pPr marL="2057400" indent="-228600" eaLnBrk="0" hangingPunct="0">
              <a:defRPr sz="3600" b="1">
                <a:solidFill>
                  <a:srgbClr val="FF33CC"/>
                </a:solidFill>
                <a:latin typeface="Tahoma" panose="020B0604030504040204" pitchFamily="34" charset="0"/>
                <a:ea typeface="宋体" panose="02010600030101010101" pitchFamily="2" charset="-122"/>
              </a:defRPr>
            </a:lvl5pPr>
            <a:lvl6pPr marL="2514600" indent="-228600" algn="ctr" eaLnBrk="0" fontAlgn="base" hangingPunct="0">
              <a:lnSpc>
                <a:spcPct val="120000"/>
              </a:lnSpc>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algn="ctr" eaLnBrk="0" fontAlgn="base" hangingPunct="0">
              <a:lnSpc>
                <a:spcPct val="120000"/>
              </a:lnSpc>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algn="ctr" eaLnBrk="0" fontAlgn="base" hangingPunct="0">
              <a:lnSpc>
                <a:spcPct val="120000"/>
              </a:lnSpc>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algn="ctr" eaLnBrk="0" fontAlgn="base" hangingPunct="0">
              <a:lnSpc>
                <a:spcPct val="120000"/>
              </a:lnSpc>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r" eaLnBrk="1" hangingPunct="1">
              <a:lnSpc>
                <a:spcPct val="120000"/>
              </a:lnSpc>
              <a:defRPr/>
            </a:pPr>
            <a:r>
              <a:rPr lang="en-US" altLang="zh-CN" sz="1000" b="0" smtClean="0">
                <a:solidFill>
                  <a:srgbClr val="C0C0C0"/>
                </a:solidFill>
              </a:rPr>
              <a:t>Computer Science Illuminated</a:t>
            </a:r>
          </a:p>
          <a:p>
            <a:pPr algn="r" eaLnBrk="1" hangingPunct="1">
              <a:lnSpc>
                <a:spcPct val="120000"/>
              </a:lnSpc>
              <a:defRPr/>
            </a:pPr>
            <a:r>
              <a:rPr lang="en-US" altLang="zh-CN" sz="1000" b="0" smtClean="0">
                <a:solidFill>
                  <a:srgbClr val="C0C0C0"/>
                </a:solidFill>
              </a:rPr>
              <a:t>《</a:t>
            </a:r>
            <a:r>
              <a:rPr lang="zh-CN" altLang="en-US" sz="1000" b="0" smtClean="0">
                <a:solidFill>
                  <a:srgbClr val="C0C0C0"/>
                </a:solidFill>
              </a:rPr>
              <a:t>计算机科学导论</a:t>
            </a:r>
            <a:r>
              <a:rPr lang="en-US" altLang="zh-CN" sz="1000" b="0" smtClean="0">
                <a:solidFill>
                  <a:srgbClr val="C0C0C0"/>
                </a:solidFill>
              </a:rPr>
              <a:t>》</a:t>
            </a:r>
            <a:r>
              <a:rPr lang="zh-CN" altLang="en-US" sz="1000" b="0" smtClean="0">
                <a:solidFill>
                  <a:srgbClr val="C0C0C0"/>
                </a:solidFill>
              </a:rPr>
              <a:t>课程组</a:t>
            </a:r>
          </a:p>
        </p:txBody>
      </p:sp>
    </p:spTree>
  </p:cSld>
  <p:clrMap bg1="lt1" tx1="dk1" bg2="lt2" tx2="dk2" accent1="accent1" accent2="accent2" accent3="accent3" accent4="accent4" accent5="accent5" accent6="accent6" hlink="hlink" folHlink="folHlink"/>
  <p:sldLayoutIdLst>
    <p:sldLayoutId id="2147483901" r:id="rId1"/>
    <p:sldLayoutId id="2147483909" r:id="rId2"/>
    <p:sldLayoutId id="2147483910" r:id="rId3"/>
    <p:sldLayoutId id="2147483911" r:id="rId4"/>
    <p:sldLayoutId id="2147483912" r:id="rId5"/>
    <p:sldLayoutId id="2147483902" r:id="rId6"/>
    <p:sldLayoutId id="2147483903" r:id="rId7"/>
    <p:sldLayoutId id="2147483904" r:id="rId8"/>
    <p:sldLayoutId id="2147483905" r:id="rId9"/>
    <p:sldLayoutId id="2147483906" r:id="rId10"/>
    <p:sldLayoutId id="2147483907" r:id="rId11"/>
    <p:sldLayoutId id="2147483908" r:id="rId12"/>
    <p:sldLayoutId id="2147483913" r:id="rId13"/>
  </p:sldLayoutIdLst>
  <p:txStyles>
    <p:titleStyle>
      <a:lvl1pPr algn="l" defTabSz="685800" rtl="0" fontAlgn="base">
        <a:lnSpc>
          <a:spcPct val="90000"/>
        </a:lnSpc>
        <a:spcBef>
          <a:spcPct val="0"/>
        </a:spcBef>
        <a:spcAft>
          <a:spcPct val="0"/>
        </a:spcAft>
        <a:defRPr sz="3300" kern="1200">
          <a:solidFill>
            <a:schemeClr val="tx1"/>
          </a:solidFill>
          <a:latin typeface="+mj-lt"/>
          <a:ea typeface="宋体" panose="02010600030101010101" pitchFamily="2" charset="-122"/>
          <a:cs typeface="+mj-cs"/>
        </a:defRPr>
      </a:lvl1pPr>
      <a:lvl2pPr algn="l" defTabSz="68580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2pPr>
      <a:lvl3pPr algn="l" defTabSz="68580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3pPr>
      <a:lvl4pPr algn="l" defTabSz="68580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4pPr>
      <a:lvl5pPr algn="l" defTabSz="68580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宋体" panose="02010600030101010101" pitchFamily="2" charset="-122"/>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宋体" panose="02010600030101010101" pitchFamily="2" charset="-122"/>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宋体" panose="02010600030101010101" pitchFamily="2" charset="-122"/>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宋体" panose="02010600030101010101" pitchFamily="2" charset="-122"/>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宋体" panose="02010600030101010101" pitchFamily="2"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oodle.scnu.edu.cn/mod/url/view.php?id=29201" TargetMode="External"/><Relationship Id="rId7" Type="http://schemas.openxmlformats.org/officeDocument/2006/relationships/image" Target="../media/image5.png"/><Relationship Id="rId2" Type="http://schemas.openxmlformats.org/officeDocument/2006/relationships/hyperlink" Target="http://moodle.scnu.edu.cn/mod/resource/view.php?id=29199"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moodle.scnu.edu.cn/course/view.php?id=4762"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wmf"/><Relationship Id="rId5" Type="http://schemas.openxmlformats.org/officeDocument/2006/relationships/oleObject" Target="../embeddings/oleObject3.bin"/><Relationship Id="rId4" Type="http://schemas.openxmlformats.org/officeDocument/2006/relationships/image" Target="../media/image15.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21.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75.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Visio_2003-2010___1.vsd"/><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22.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23.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4.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Microsoft_Visio_2003-2010___2.vsd"/><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25.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Microsoft_Visio_2003-2010___3.vsd"/><Relationship Id="rId2" Type="http://schemas.openxmlformats.org/officeDocument/2006/relationships/slideLayout" Target="../slideLayouts/slideLayout13.xml"/><Relationship Id="rId1" Type="http://schemas.openxmlformats.org/officeDocument/2006/relationships/vmlDrawing" Target="../drawings/vmlDrawing7.vml"/><Relationship Id="rId4" Type="http://schemas.openxmlformats.org/officeDocument/2006/relationships/image" Target="../media/image25.e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image" Target="../media/image25.emf"/><Relationship Id="rId4" Type="http://schemas.openxmlformats.org/officeDocument/2006/relationships/oleObject" Target="../embeddings/Microsoft_Visio_2003-2010___4.vsd"/></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27.png"/><Relationship Id="rId5" Type="http://schemas.openxmlformats.org/officeDocument/2006/relationships/image" Target="../media/image26.wmf"/><Relationship Id="rId4" Type="http://schemas.openxmlformats.org/officeDocument/2006/relationships/oleObject" Target="../embeddings/oleObject6.bin"/></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10.vml"/><Relationship Id="rId5" Type="http://schemas.openxmlformats.org/officeDocument/2006/relationships/image" Target="../media/image29.wmf"/><Relationship Id="rId4" Type="http://schemas.openxmlformats.org/officeDocument/2006/relationships/oleObject" Target="../embeddings/oleObject7.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slide" Target="slide21.xml"/><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image" Target="../media/image6.wmf"/></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36.png"/></Relationships>
</file>

<file path=ppt/slides/_rels/slide61.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41.w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43.w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14.vml"/><Relationship Id="rId4" Type="http://schemas.openxmlformats.org/officeDocument/2006/relationships/image" Target="../media/image44.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3.xml"/><Relationship Id="rId1" Type="http://schemas.openxmlformats.org/officeDocument/2006/relationships/vmlDrawing" Target="../drawings/vmlDrawing15.vml"/><Relationship Id="rId4" Type="http://schemas.openxmlformats.org/officeDocument/2006/relationships/image" Target="../media/image45.e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3.xml"/><Relationship Id="rId1" Type="http://schemas.openxmlformats.org/officeDocument/2006/relationships/vmlDrawing" Target="../drawings/vmlDrawing16.vml"/><Relationship Id="rId4" Type="http://schemas.openxmlformats.org/officeDocument/2006/relationships/image" Target="../media/image46.e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endParaRPr lang="zh-CN" altLang="en-US"/>
          </a:p>
        </p:txBody>
      </p:sp>
      <p:sp>
        <p:nvSpPr>
          <p:cNvPr id="7" name="内容占位符 6"/>
          <p:cNvSpPr>
            <a:spLocks noGrp="1"/>
          </p:cNvSpPr>
          <p:nvPr>
            <p:ph idx="1"/>
          </p:nvPr>
        </p:nvSpPr>
        <p:spPr/>
        <p:txBody>
          <a:bodyPr/>
          <a:lstStyle/>
          <a:p>
            <a:r>
              <a:rPr kumimoji="1" lang="ko-KR" altLang="zh-CN" sz="2800" dirty="0" smtClean="0">
                <a:solidFill>
                  <a:srgbClr val="555555"/>
                </a:solidFill>
                <a:latin typeface="+mn-ea"/>
                <a:ea typeface="+mn-ea"/>
                <a:hlinkClick r:id="rId2"/>
              </a:rPr>
              <a:t>教育部信息安全铁人三项赛件</a:t>
            </a:r>
            <a:r>
              <a:rPr kumimoji="1" lang="en-US" altLang="ko-KR" sz="2800" dirty="0" smtClean="0">
                <a:solidFill>
                  <a:srgbClr val="555555"/>
                </a:solidFill>
                <a:latin typeface="+mn-ea"/>
                <a:ea typeface="+mn-ea"/>
              </a:rPr>
              <a:t>  </a:t>
            </a:r>
            <a:endParaRPr lang="en-US" altLang="zh-CN" sz="2800" dirty="0" smtClean="0">
              <a:latin typeface="+mn-ea"/>
              <a:ea typeface="+mn-ea"/>
              <a:hlinkClick r:id="rId3"/>
            </a:endParaRPr>
          </a:p>
          <a:p>
            <a:r>
              <a:rPr lang="zh-CN" altLang="en-US" sz="2800" dirty="0" smtClean="0">
                <a:latin typeface="+mn-ea"/>
                <a:ea typeface="+mn-ea"/>
                <a:hlinkClick r:id="rId3"/>
              </a:rPr>
              <a:t>教育部</a:t>
            </a:r>
            <a:r>
              <a:rPr lang="zh-CN" altLang="en-US" sz="2800" dirty="0">
                <a:latin typeface="+mn-ea"/>
                <a:ea typeface="+mn-ea"/>
                <a:hlinkClick r:id="rId3"/>
              </a:rPr>
              <a:t>大数据与信息技术应用</a:t>
            </a:r>
            <a:r>
              <a:rPr lang="zh-CN" altLang="en-US" sz="2800" dirty="0" smtClean="0">
                <a:latin typeface="+mn-ea"/>
                <a:ea typeface="+mn-ea"/>
                <a:hlinkClick r:id="rId3"/>
              </a:rPr>
              <a:t>比赛</a:t>
            </a:r>
            <a:r>
              <a:rPr lang="zh-CN" altLang="en-US" dirty="0"/>
              <a:t/>
            </a:r>
            <a:br>
              <a:rPr lang="zh-CN" altLang="en-US" dirty="0"/>
            </a:br>
            <a:endParaRPr lang="zh-CN" altLang="en-US" dirty="0"/>
          </a:p>
        </p:txBody>
      </p:sp>
      <p:pic>
        <p:nvPicPr>
          <p:cNvPr id="121858" name="Picture 2" descr="https://qr.api.cli.im/qr?data=http%253A%252F%252Fmp.weixin.qq.com%252Fs%253F__biz%253DMzIwNzc0Mzk1Mw%253D%253D%2526mid%253D2247487221%2526idx%253D1%2526sn%253D830dd842386e3dcc3bd4f0d29d41dd9a%2526chksm%253D970cf04ba07b795df47e890e24d869d5bd34b7261f77fd692aa274b677e221bc0afec95f57be%2526mpshare%253D1%2526scene%253D23%2526srcid%253D0314MKmKcvwmnvP6qFmq104v%2523rd&amp;level=H&amp;transparent=false&amp;bgcolor=%23ffffff&amp;forecolor=%23000000&amp;blockpixel=12&amp;marginblock=1&amp;logourl=&amp;size=280&amp;kid=cliim&amp;key=36649dfdd6cdb5b93e1971c56d4b85f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0666" y="2996951"/>
            <a:ext cx="2667000" cy="266700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8"/>
          <p:cNvSpPr>
            <a:spLocks noChangeArrowheads="1"/>
          </p:cNvSpPr>
          <p:nvPr/>
        </p:nvSpPr>
        <p:spPr bwMode="auto">
          <a:xfrm>
            <a:off x="0" y="-192360"/>
            <a:ext cx="9144000" cy="384721"/>
          </a:xfrm>
          <a:prstGeom prst="rect">
            <a:avLst/>
          </a:prstGeom>
          <a:solidFill>
            <a:srgbClr val="FFFFFF"/>
          </a:solidFill>
          <a:ln>
            <a:noFill/>
          </a:ln>
          <a:effectLst/>
          <a:extLst>
            <a:ext uri="{91240B29-F687-4F45-9708-019B960494DF}">
              <a14:hiddenLine xmlns:a14="http://schemas.microsoft.com/office/drawing/2010/main" w="7938"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kumimoji="1" sz="2400" b="1">
                <a:solidFill>
                  <a:schemeClr val="tx1"/>
                </a:solidFill>
                <a:latin typeface="굴림" panose="020B0600000101010101" pitchFamily="34" charset="-127"/>
                <a:ea typeface="굴림" panose="020B0600000101010101" pitchFamily="34" charset="-127"/>
              </a:defRPr>
            </a:lvl1pPr>
            <a:lvl2pPr>
              <a:defRPr kumimoji="1" sz="2400" b="1">
                <a:solidFill>
                  <a:schemeClr val="tx1"/>
                </a:solidFill>
                <a:latin typeface="굴림" panose="020B0600000101010101" pitchFamily="34" charset="-127"/>
                <a:ea typeface="굴림" panose="020B0600000101010101" pitchFamily="34" charset="-127"/>
              </a:defRPr>
            </a:lvl2pPr>
            <a:lvl3pPr>
              <a:defRPr kumimoji="1" sz="2400" b="1">
                <a:solidFill>
                  <a:schemeClr val="tx1"/>
                </a:solidFill>
                <a:latin typeface="굴림" panose="020B0600000101010101" pitchFamily="34" charset="-127"/>
                <a:ea typeface="굴림" panose="020B0600000101010101" pitchFamily="34" charset="-127"/>
              </a:defRPr>
            </a:lvl3pPr>
            <a:lvl4pPr>
              <a:defRPr kumimoji="1" sz="2400" b="1">
                <a:solidFill>
                  <a:schemeClr val="tx1"/>
                </a:solidFill>
                <a:latin typeface="굴림" panose="020B0600000101010101" pitchFamily="34" charset="-127"/>
                <a:ea typeface="굴림" panose="020B0600000101010101" pitchFamily="34" charset="-127"/>
              </a:defRPr>
            </a:lvl4pPr>
            <a:lvl5pPr>
              <a:defRPr kumimoji="1" sz="2400" b="1">
                <a:solidFill>
                  <a:schemeClr val="tx1"/>
                </a:solidFill>
                <a:latin typeface="굴림" panose="020B0600000101010101" pitchFamily="34" charset="-127"/>
                <a:ea typeface="굴림" panose="020B0600000101010101" pitchFamily="34" charset="-127"/>
              </a:defRPr>
            </a:lvl5pPr>
            <a:lvl6pPr eaLnBrk="0" fontAlgn="base" hangingPunct="0">
              <a:spcBef>
                <a:spcPct val="0"/>
              </a:spcBef>
              <a:spcAft>
                <a:spcPct val="0"/>
              </a:spcAft>
              <a:defRPr kumimoji="1" sz="2400" b="1">
                <a:solidFill>
                  <a:schemeClr val="tx1"/>
                </a:solidFill>
                <a:latin typeface="굴림" panose="020B0600000101010101" pitchFamily="34" charset="-127"/>
                <a:ea typeface="굴림" panose="020B0600000101010101" pitchFamily="34" charset="-127"/>
              </a:defRPr>
            </a:lvl6pPr>
            <a:lvl7pPr eaLnBrk="0" fontAlgn="base" hangingPunct="0">
              <a:spcBef>
                <a:spcPct val="0"/>
              </a:spcBef>
              <a:spcAft>
                <a:spcPct val="0"/>
              </a:spcAft>
              <a:defRPr kumimoji="1" sz="2400" b="1">
                <a:solidFill>
                  <a:schemeClr val="tx1"/>
                </a:solidFill>
                <a:latin typeface="굴림" panose="020B0600000101010101" pitchFamily="34" charset="-127"/>
                <a:ea typeface="굴림" panose="020B0600000101010101" pitchFamily="34" charset="-127"/>
              </a:defRPr>
            </a:lvl7pPr>
            <a:lvl8pPr eaLnBrk="0" fontAlgn="base" hangingPunct="0">
              <a:spcBef>
                <a:spcPct val="0"/>
              </a:spcBef>
              <a:spcAft>
                <a:spcPct val="0"/>
              </a:spcAft>
              <a:defRPr kumimoji="1" sz="2400" b="1">
                <a:solidFill>
                  <a:schemeClr val="tx1"/>
                </a:solidFill>
                <a:latin typeface="굴림" panose="020B0600000101010101" pitchFamily="34" charset="-127"/>
                <a:ea typeface="굴림" panose="020B0600000101010101" pitchFamily="34" charset="-127"/>
              </a:defRPr>
            </a:lvl8pPr>
            <a:lvl9pPr eaLnBrk="0" fontAlgn="base" hangingPunct="0">
              <a:spcBef>
                <a:spcPct val="0"/>
              </a:spcBef>
              <a:spcAft>
                <a:spcPct val="0"/>
              </a:spcAft>
              <a:defRPr kumimoji="1" sz="2400" b="1">
                <a:solidFill>
                  <a:schemeClr val="tx1"/>
                </a:solidFill>
                <a:latin typeface="굴림" panose="020B0600000101010101" pitchFamily="34" charset="-127"/>
                <a:ea typeface="굴림" panose="020B0600000101010101" pitchFamily="34" charset="-127"/>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ko-KR" altLang="zh-CN" sz="900" b="0" i="0" u="none" strike="noStrike" cap="none" normalizeH="0" baseline="0" dirty="0" smtClean="0">
                <a:ln>
                  <a:noFill/>
                </a:ln>
                <a:solidFill>
                  <a:srgbClr val="555555"/>
                </a:solidFill>
                <a:effectLst/>
                <a:latin typeface="굴림" panose="020B0600000101010101" pitchFamily="34" charset="-127"/>
                <a:ea typeface="굴림" panose="020B0600000101010101" pitchFamily="34" charset="-127"/>
              </a:rPr>
              <a:t> </a:t>
            </a:r>
            <a:r>
              <a:rPr kumimoji="1" lang="ko-KR" altLang="zh-CN" sz="900" b="0" i="0" u="none" strike="noStrike" cap="none" normalizeH="0" baseline="0" dirty="0" smtClean="0">
                <a:ln>
                  <a:noFill/>
                </a:ln>
                <a:solidFill>
                  <a:schemeClr val="tx1"/>
                </a:solidFill>
                <a:effectLst/>
                <a:latin typeface="굴림" panose="020B0600000101010101" pitchFamily="34" charset="-127"/>
                <a:ea typeface="굴림" panose="020B0600000101010101" pitchFamily="34" charset="-127"/>
                <a:hlinkClick r:id="rId5" tooltip="编辑标题"/>
              </a:rPr>
              <a:t>  </a:t>
            </a:r>
            <a:r>
              <a:rPr kumimoji="1" lang="ko-KR" altLang="zh-CN" sz="1900" b="0" i="0" u="none" strike="noStrike" cap="none" normalizeH="0" baseline="0" dirty="0" smtClean="0">
                <a:ln>
                  <a:noFill/>
                </a:ln>
                <a:solidFill>
                  <a:schemeClr val="tx1"/>
                </a:solidFill>
                <a:effectLst/>
                <a:latin typeface="굴림" panose="020B0600000101010101" pitchFamily="34" charset="-127"/>
                <a:ea typeface="굴림" panose="020B0600000101010101" pitchFamily="34" charset="-127"/>
              </a:rPr>
              <a:t> </a:t>
            </a:r>
            <a:r>
              <a:rPr kumimoji="1" lang="ko-KR" altLang="zh-CN" sz="900" b="0" i="0" u="none" strike="noStrike" cap="none" normalizeH="0" baseline="0" dirty="0" smtClean="0">
                <a:ln>
                  <a:noFill/>
                </a:ln>
                <a:solidFill>
                  <a:schemeClr val="tx1"/>
                </a:solidFill>
                <a:effectLst/>
                <a:latin typeface="굴림" panose="020B0600000101010101" pitchFamily="34" charset="-127"/>
                <a:ea typeface="굴림" panose="020B0600000101010101" pitchFamily="34" charset="-127"/>
              </a:rPr>
              <a:t>       </a:t>
            </a:r>
            <a:r>
              <a:rPr kumimoji="1" lang="ko-KR" altLang="zh-CN" sz="800" b="1" i="0" u="none" strike="noStrike" cap="none" normalizeH="0" baseline="0" dirty="0" smtClean="0">
                <a:ln>
                  <a:noFill/>
                </a:ln>
                <a:solidFill>
                  <a:schemeClr val="tx1"/>
                </a:solidFill>
                <a:effectLst/>
                <a:latin typeface="굴림" panose="020B0600000101010101" pitchFamily="34" charset="-127"/>
                <a:ea typeface="굴림" panose="020B0600000101010101" pitchFamily="34" charset="-127"/>
              </a:rPr>
              <a:t> </a:t>
            </a:r>
            <a:endParaRPr kumimoji="1" lang="ko-KR" altLang="zh-CN" sz="900" b="0" i="0" u="none" strike="noStrike" cap="none" normalizeH="0" baseline="0" dirty="0" smtClean="0">
              <a:ln>
                <a:noFill/>
              </a:ln>
              <a:solidFill>
                <a:schemeClr val="tx1"/>
              </a:solidFill>
              <a:effectLst/>
              <a:latin typeface="굴림" panose="020B0600000101010101" pitchFamily="34" charset="-127"/>
              <a:ea typeface="굴림" panose="020B0600000101010101" pitchFamily="34" charset="-127"/>
            </a:endParaRPr>
          </a:p>
        </p:txBody>
      </p:sp>
      <p:sp>
        <p:nvSpPr>
          <p:cNvPr id="14" name="AutoShape 9" descr="编辑标题">
            <a:hlinkClick r:id="rId5" tooltip="编辑标题"/>
          </p:cNvPr>
          <p:cNvSpPr>
            <a:spLocks noChangeAspect="1" noChangeArrowheads="1"/>
          </p:cNvSpPr>
          <p:nvPr/>
        </p:nvSpPr>
        <p:spPr bwMode="auto">
          <a:xfrm>
            <a:off x="1997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21867" name="Picture 11" descr="https://qr.api.cli.im/qr?data=https%253A%252F%252Fview.csslcloud.net%252Fapi%252Fview%252Findex%253Froomid%253DCF9EF1C7352834FF9C33DC5901307461%2526userid%253D4505E837677A78C2&amp;level=H&amp;transparent=false&amp;bgcolor=%23ffffff&amp;forecolor=%23000000&amp;blockpixel=12&amp;marginblock=1&amp;logourl=&amp;size=280&amp;kid=cliim&amp;key=904f9444fb6b8fbe8fa9285fc00e5c9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1350" y="2996951"/>
            <a:ext cx="2667000" cy="2667001"/>
          </a:xfrm>
          <a:prstGeom prst="rect">
            <a:avLst/>
          </a:prstGeom>
          <a:noFill/>
          <a:extLst>
            <a:ext uri="{909E8E84-426E-40DD-AFC4-6F175D3DCCD1}">
              <a14:hiddenFill xmlns:a14="http://schemas.microsoft.com/office/drawing/2010/main">
                <a:solidFill>
                  <a:srgbClr val="FFFFFF"/>
                </a:solidFill>
              </a14:hiddenFill>
            </a:ext>
          </a:extLst>
        </p:spPr>
      </p:pic>
      <p:pic>
        <p:nvPicPr>
          <p:cNvPr id="121869" name="Picture 13" descr="https://qr.api.cli.im/qr?data=www.t3sec.org.cn&amp;level=H&amp;transparent=false&amp;bgcolor=%23ffffff&amp;forecolor=%2300aeef&amp;blockpixel=12&amp;marginblock=1&amp;logourl=&amp;size=280&amp;kid=cliim&amp;key=99098d6639e773e738f2f4b0886942c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334" y="2962889"/>
            <a:ext cx="2667000" cy="2667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436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0638" y="620713"/>
            <a:ext cx="8382001" cy="378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just" eaLnBrk="1" latinLnBrk="0" hangingPunct="1">
              <a:lnSpc>
                <a:spcPct val="120000"/>
              </a:lnSpc>
              <a:spcBef>
                <a:spcPct val="0"/>
              </a:spcBef>
              <a:buFontTx/>
              <a:buNone/>
              <a:defRPr/>
            </a:pPr>
            <a:r>
              <a:rPr lang="zh-CN" altLang="en-US" sz="2800" b="0" dirty="0" smtClean="0">
                <a:latin typeface="+mn-lt"/>
                <a:ea typeface="+mn-ea"/>
                <a:cs typeface="+mn-ea"/>
                <a:sym typeface="+mn-lt"/>
              </a:rPr>
              <a:t>    </a:t>
            </a:r>
            <a:r>
              <a:rPr lang="zh-CN" altLang="en-US" sz="2800" dirty="0" smtClean="0">
                <a:latin typeface="+mn-lt"/>
                <a:ea typeface="+mn-ea"/>
                <a:cs typeface="+mn-ea"/>
                <a:sym typeface="+mn-lt"/>
              </a:rPr>
              <a:t>光纤的导光原理</a:t>
            </a:r>
          </a:p>
          <a:p>
            <a:pPr eaLnBrk="1" latinLnBrk="0" hangingPunct="1">
              <a:lnSpc>
                <a:spcPct val="120000"/>
              </a:lnSpc>
              <a:spcBef>
                <a:spcPct val="0"/>
              </a:spcBef>
              <a:buFontTx/>
              <a:buNone/>
              <a:defRPr/>
            </a:pPr>
            <a:r>
              <a:rPr lang="zh-CN" altLang="en-US" sz="2000" dirty="0" smtClean="0">
                <a:latin typeface="+mn-lt"/>
                <a:ea typeface="+mn-ea"/>
                <a:cs typeface="+mn-ea"/>
                <a:sym typeface="+mn-lt"/>
              </a:rPr>
              <a:t>        在物理中学习过光从一种介质向另一种介质传播</a:t>
            </a:r>
            <a:r>
              <a:rPr lang="en-US" altLang="zh-CN" sz="2000" dirty="0" smtClean="0">
                <a:latin typeface="+mn-lt"/>
                <a:ea typeface="+mn-ea"/>
                <a:cs typeface="+mn-ea"/>
                <a:sym typeface="+mn-lt"/>
              </a:rPr>
              <a:t>, </a:t>
            </a:r>
            <a:r>
              <a:rPr lang="zh-CN" altLang="en-US" sz="2000" dirty="0" smtClean="0">
                <a:latin typeface="+mn-lt"/>
                <a:ea typeface="+mn-ea"/>
                <a:cs typeface="+mn-ea"/>
                <a:sym typeface="+mn-lt"/>
              </a:rPr>
              <a:t>由于它们在不同介质中传输速率不一样</a:t>
            </a:r>
            <a:r>
              <a:rPr lang="en-US" altLang="zh-CN" sz="2000" dirty="0" smtClean="0">
                <a:latin typeface="+mn-lt"/>
                <a:ea typeface="+mn-ea"/>
                <a:cs typeface="+mn-ea"/>
                <a:sym typeface="+mn-lt"/>
              </a:rPr>
              <a:t>, </a:t>
            </a:r>
            <a:r>
              <a:rPr lang="zh-CN" altLang="en-US" sz="2000" dirty="0" smtClean="0">
                <a:latin typeface="+mn-lt"/>
                <a:ea typeface="+mn-ea"/>
                <a:cs typeface="+mn-ea"/>
                <a:sym typeface="+mn-lt"/>
              </a:rPr>
              <a:t>因此</a:t>
            </a:r>
            <a:r>
              <a:rPr lang="en-US" altLang="zh-CN" sz="2000" dirty="0" smtClean="0">
                <a:latin typeface="+mn-lt"/>
                <a:ea typeface="+mn-ea"/>
                <a:cs typeface="+mn-ea"/>
                <a:sym typeface="+mn-lt"/>
              </a:rPr>
              <a:t>, </a:t>
            </a:r>
            <a:r>
              <a:rPr lang="zh-CN" altLang="en-US" sz="2000" dirty="0" smtClean="0">
                <a:latin typeface="+mn-lt"/>
                <a:ea typeface="+mn-ea"/>
                <a:cs typeface="+mn-ea"/>
                <a:sym typeface="+mn-lt"/>
              </a:rPr>
              <a:t>当通过两个不同的介质交界面就会发生折射。</a:t>
            </a:r>
          </a:p>
          <a:p>
            <a:pPr eaLnBrk="1" latinLnBrk="0" hangingPunct="1">
              <a:lnSpc>
                <a:spcPct val="120000"/>
              </a:lnSpc>
              <a:spcBef>
                <a:spcPct val="0"/>
              </a:spcBef>
              <a:buFontTx/>
              <a:buNone/>
              <a:defRPr/>
            </a:pPr>
            <a:r>
              <a:rPr lang="zh-CN" altLang="en-US" sz="2000" dirty="0" smtClean="0">
                <a:latin typeface="+mn-lt"/>
                <a:ea typeface="+mn-ea"/>
                <a:cs typeface="+mn-ea"/>
                <a:sym typeface="+mn-lt"/>
              </a:rPr>
              <a:t>       若现在有两种不同介质</a:t>
            </a:r>
            <a:r>
              <a:rPr lang="en-US" altLang="zh-CN" sz="2000" dirty="0" smtClean="0">
                <a:latin typeface="+mn-lt"/>
                <a:ea typeface="+mn-ea"/>
                <a:cs typeface="+mn-ea"/>
                <a:sym typeface="+mn-lt"/>
              </a:rPr>
              <a:t>, </a:t>
            </a:r>
            <a:r>
              <a:rPr lang="zh-CN" altLang="en-US" sz="2000" dirty="0" smtClean="0">
                <a:latin typeface="+mn-lt"/>
                <a:ea typeface="+mn-ea"/>
                <a:cs typeface="+mn-ea"/>
                <a:sym typeface="+mn-lt"/>
              </a:rPr>
              <a:t>其折射率分别为</a:t>
            </a:r>
            <a:r>
              <a:rPr lang="en-US" altLang="zh-CN" sz="2000" dirty="0" smtClean="0">
                <a:latin typeface="+mn-lt"/>
                <a:ea typeface="+mn-ea"/>
                <a:cs typeface="+mn-ea"/>
                <a:sym typeface="+mn-lt"/>
              </a:rPr>
              <a:t>n</a:t>
            </a:r>
            <a:r>
              <a:rPr lang="en-US" altLang="zh-CN" sz="2000" baseline="-25000" dirty="0" smtClean="0">
                <a:latin typeface="+mn-lt"/>
                <a:ea typeface="+mn-ea"/>
                <a:cs typeface="+mn-ea"/>
                <a:sym typeface="+mn-lt"/>
              </a:rPr>
              <a:t>0</a:t>
            </a:r>
            <a:r>
              <a:rPr lang="en-US" altLang="zh-CN" sz="2000" dirty="0" smtClean="0">
                <a:latin typeface="+mn-lt"/>
                <a:ea typeface="+mn-ea"/>
                <a:cs typeface="+mn-ea"/>
                <a:sym typeface="+mn-lt"/>
              </a:rPr>
              <a:t>, n</a:t>
            </a:r>
            <a:r>
              <a:rPr lang="en-US" altLang="zh-CN" sz="2000" baseline="-25000" dirty="0" smtClean="0">
                <a:latin typeface="+mn-lt"/>
                <a:ea typeface="+mn-ea"/>
                <a:cs typeface="+mn-ea"/>
                <a:sym typeface="+mn-lt"/>
              </a:rPr>
              <a:t>1</a:t>
            </a:r>
            <a:r>
              <a:rPr lang="zh-CN" altLang="en-US" sz="2000" dirty="0" smtClean="0">
                <a:latin typeface="+mn-lt"/>
                <a:ea typeface="+mn-ea"/>
                <a:cs typeface="+mn-ea"/>
                <a:sym typeface="+mn-lt"/>
              </a:rPr>
              <a:t>而且</a:t>
            </a:r>
            <a:r>
              <a:rPr lang="en-US" altLang="zh-CN" sz="2000" dirty="0" smtClean="0">
                <a:latin typeface="+mn-lt"/>
                <a:ea typeface="+mn-ea"/>
                <a:cs typeface="+mn-ea"/>
                <a:sym typeface="+mn-lt"/>
              </a:rPr>
              <a:t>n</a:t>
            </a:r>
            <a:r>
              <a:rPr lang="en-US" altLang="zh-CN" sz="2000" baseline="-25000" dirty="0" smtClean="0">
                <a:latin typeface="+mn-lt"/>
                <a:ea typeface="+mn-ea"/>
                <a:cs typeface="+mn-ea"/>
                <a:sym typeface="+mn-lt"/>
              </a:rPr>
              <a:t>1</a:t>
            </a:r>
            <a:r>
              <a:rPr lang="zh-CN" altLang="en-US" sz="2000" dirty="0" smtClean="0">
                <a:latin typeface="+mn-lt"/>
                <a:ea typeface="+mn-ea"/>
                <a:cs typeface="+mn-ea"/>
                <a:sym typeface="+mn-lt"/>
              </a:rPr>
              <a:t>＞</a:t>
            </a:r>
            <a:r>
              <a:rPr lang="en-US" altLang="zh-CN" sz="2000" dirty="0" smtClean="0">
                <a:latin typeface="+mn-lt"/>
                <a:ea typeface="+mn-ea"/>
                <a:cs typeface="+mn-ea"/>
                <a:sym typeface="+mn-lt"/>
              </a:rPr>
              <a:t>n</a:t>
            </a:r>
            <a:r>
              <a:rPr lang="en-US" altLang="zh-CN" sz="2000" baseline="-25000" dirty="0" smtClean="0">
                <a:latin typeface="+mn-lt"/>
                <a:ea typeface="+mn-ea"/>
                <a:cs typeface="+mn-ea"/>
                <a:sym typeface="+mn-lt"/>
              </a:rPr>
              <a:t>0</a:t>
            </a:r>
            <a:r>
              <a:rPr lang="en-US" altLang="zh-CN" sz="2000" dirty="0" smtClean="0">
                <a:latin typeface="+mn-lt"/>
                <a:ea typeface="+mn-ea"/>
                <a:cs typeface="+mn-ea"/>
                <a:sym typeface="+mn-lt"/>
              </a:rPr>
              <a:t>, </a:t>
            </a:r>
            <a:r>
              <a:rPr lang="zh-CN" altLang="en-US" sz="2000" dirty="0" smtClean="0">
                <a:latin typeface="+mn-lt"/>
                <a:ea typeface="+mn-ea"/>
                <a:cs typeface="+mn-ea"/>
                <a:sym typeface="+mn-lt"/>
              </a:rPr>
              <a:t>设界面为</a:t>
            </a:r>
            <a:r>
              <a:rPr lang="en-US" altLang="zh-CN" sz="2000" dirty="0" smtClean="0">
                <a:latin typeface="+mn-lt"/>
                <a:ea typeface="+mn-ea"/>
                <a:cs typeface="+mn-ea"/>
                <a:sym typeface="+mn-lt"/>
              </a:rPr>
              <a:t>XX′, </a:t>
            </a:r>
            <a:r>
              <a:rPr lang="zh-CN" altLang="en-US" sz="2000" dirty="0" smtClean="0">
                <a:solidFill>
                  <a:srgbClr val="FF0000"/>
                </a:solidFill>
                <a:latin typeface="+mn-lt"/>
                <a:ea typeface="+mn-ea"/>
                <a:cs typeface="+mn-ea"/>
                <a:sym typeface="+mn-lt"/>
              </a:rPr>
              <a:t>折射率小的称光疏媒质</a:t>
            </a:r>
            <a:r>
              <a:rPr lang="en-US" altLang="zh-CN" sz="2000" dirty="0" smtClean="0">
                <a:solidFill>
                  <a:srgbClr val="FF0000"/>
                </a:solidFill>
                <a:latin typeface="+mn-lt"/>
                <a:ea typeface="+mn-ea"/>
                <a:cs typeface="+mn-ea"/>
                <a:sym typeface="+mn-lt"/>
              </a:rPr>
              <a:t>, </a:t>
            </a:r>
            <a:r>
              <a:rPr lang="zh-CN" altLang="en-US" sz="2000" dirty="0" smtClean="0">
                <a:solidFill>
                  <a:srgbClr val="FF0000"/>
                </a:solidFill>
                <a:latin typeface="+mn-lt"/>
                <a:ea typeface="+mn-ea"/>
                <a:cs typeface="+mn-ea"/>
                <a:sym typeface="+mn-lt"/>
              </a:rPr>
              <a:t>折射率大的称光密媒质</a:t>
            </a:r>
            <a:r>
              <a:rPr lang="zh-CN" altLang="en-US" sz="2000" dirty="0" smtClean="0">
                <a:latin typeface="+mn-lt"/>
                <a:ea typeface="+mn-ea"/>
                <a:cs typeface="+mn-ea"/>
                <a:sym typeface="+mn-lt"/>
              </a:rPr>
              <a:t>。假定光线从光疏媒质射向光密媒质</a:t>
            </a:r>
            <a:r>
              <a:rPr lang="en-US" altLang="zh-CN" sz="2000" dirty="0" smtClean="0">
                <a:latin typeface="+mn-lt"/>
                <a:ea typeface="+mn-ea"/>
                <a:cs typeface="+mn-ea"/>
                <a:sym typeface="+mn-lt"/>
              </a:rPr>
              <a:t>, </a:t>
            </a:r>
            <a:r>
              <a:rPr lang="zh-CN" altLang="en-US" sz="2000" dirty="0" smtClean="0">
                <a:latin typeface="+mn-lt"/>
                <a:ea typeface="+mn-ea"/>
                <a:cs typeface="+mn-ea"/>
                <a:sym typeface="+mn-lt"/>
              </a:rPr>
              <a:t>图中，入射角为</a:t>
            </a:r>
            <a:r>
              <a:rPr lang="en-US" altLang="zh-CN" sz="2000" dirty="0" smtClean="0">
                <a:latin typeface="+mn-lt"/>
                <a:ea typeface="+mn-ea"/>
                <a:cs typeface="+mn-ea"/>
                <a:sym typeface="+mn-lt"/>
              </a:rPr>
              <a:t>θ</a:t>
            </a:r>
            <a:r>
              <a:rPr lang="en-US" altLang="zh-CN" sz="1200" dirty="0" smtClean="0">
                <a:latin typeface="+mn-lt"/>
                <a:ea typeface="+mn-ea"/>
                <a:cs typeface="+mn-ea"/>
                <a:sym typeface="+mn-lt"/>
              </a:rPr>
              <a:t>0</a:t>
            </a:r>
            <a:r>
              <a:rPr lang="en-US" altLang="zh-CN" sz="2000" dirty="0" smtClean="0">
                <a:latin typeface="+mn-lt"/>
                <a:ea typeface="+mn-ea"/>
                <a:cs typeface="+mn-ea"/>
                <a:sym typeface="+mn-lt"/>
              </a:rPr>
              <a:t>——</a:t>
            </a:r>
            <a:r>
              <a:rPr lang="zh-CN" altLang="en-US" sz="2000" dirty="0" smtClean="0">
                <a:latin typeface="+mn-lt"/>
                <a:ea typeface="+mn-ea"/>
                <a:cs typeface="+mn-ea"/>
                <a:sym typeface="+mn-lt"/>
              </a:rPr>
              <a:t>入射光线与法线</a:t>
            </a:r>
            <a:r>
              <a:rPr lang="en-US" altLang="zh-CN" sz="2000" dirty="0" smtClean="0">
                <a:latin typeface="+mn-lt"/>
                <a:ea typeface="+mn-ea"/>
                <a:cs typeface="+mn-ea"/>
                <a:sym typeface="+mn-lt"/>
              </a:rPr>
              <a:t>YY′</a:t>
            </a:r>
            <a:r>
              <a:rPr lang="zh-CN" altLang="en-US" sz="2000" dirty="0" smtClean="0">
                <a:latin typeface="+mn-lt"/>
                <a:ea typeface="+mn-ea"/>
                <a:cs typeface="+mn-ea"/>
                <a:sym typeface="+mn-lt"/>
              </a:rPr>
              <a:t>夹角</a:t>
            </a:r>
            <a:r>
              <a:rPr lang="en-US" altLang="zh-CN" sz="2000" dirty="0" smtClean="0">
                <a:latin typeface="+mn-lt"/>
                <a:ea typeface="+mn-ea"/>
                <a:cs typeface="+mn-ea"/>
                <a:sym typeface="+mn-lt"/>
              </a:rPr>
              <a:t>, </a:t>
            </a:r>
            <a:r>
              <a:rPr lang="zh-CN" altLang="en-US" sz="2000" dirty="0" smtClean="0">
                <a:latin typeface="+mn-lt"/>
                <a:ea typeface="+mn-ea"/>
                <a:cs typeface="+mn-ea"/>
                <a:sym typeface="+mn-lt"/>
              </a:rPr>
              <a:t>折射角为</a:t>
            </a:r>
            <a:r>
              <a:rPr lang="en-US" altLang="zh-CN" sz="2000" dirty="0" smtClean="0">
                <a:latin typeface="+mn-lt"/>
                <a:ea typeface="+mn-ea"/>
                <a:cs typeface="+mn-ea"/>
                <a:sym typeface="+mn-lt"/>
              </a:rPr>
              <a:t>θ</a:t>
            </a:r>
            <a:r>
              <a:rPr lang="en-US" altLang="zh-CN" sz="1100" dirty="0" smtClean="0">
                <a:latin typeface="+mn-lt"/>
                <a:ea typeface="+mn-ea"/>
                <a:cs typeface="+mn-ea"/>
                <a:sym typeface="+mn-lt"/>
              </a:rPr>
              <a:t>1</a:t>
            </a:r>
            <a:r>
              <a:rPr lang="en-US" altLang="zh-CN" sz="2000" dirty="0" smtClean="0">
                <a:latin typeface="+mn-lt"/>
                <a:ea typeface="+mn-ea"/>
                <a:cs typeface="+mn-ea"/>
                <a:sym typeface="+mn-lt"/>
              </a:rPr>
              <a:t>——</a:t>
            </a:r>
            <a:r>
              <a:rPr lang="zh-CN" altLang="en-US" sz="2000" dirty="0" smtClean="0">
                <a:latin typeface="+mn-lt"/>
                <a:ea typeface="+mn-ea"/>
                <a:cs typeface="+mn-ea"/>
                <a:sym typeface="+mn-lt"/>
              </a:rPr>
              <a:t>折射光线与</a:t>
            </a:r>
            <a:r>
              <a:rPr lang="en-US" altLang="zh-CN" sz="2000" dirty="0" smtClean="0">
                <a:latin typeface="+mn-lt"/>
                <a:ea typeface="+mn-ea"/>
                <a:cs typeface="+mn-ea"/>
                <a:sym typeface="+mn-lt"/>
              </a:rPr>
              <a:t>YY′</a:t>
            </a:r>
            <a:r>
              <a:rPr lang="zh-CN" altLang="en-US" sz="2000" dirty="0" smtClean="0">
                <a:latin typeface="+mn-lt"/>
                <a:ea typeface="+mn-ea"/>
                <a:cs typeface="+mn-ea"/>
                <a:sym typeface="+mn-lt"/>
              </a:rPr>
              <a:t>夹角，可见，</a:t>
            </a:r>
            <a:r>
              <a:rPr lang="en-US" altLang="zh-CN" sz="2000" dirty="0" smtClean="0">
                <a:latin typeface="+mn-lt"/>
                <a:ea typeface="+mn-ea"/>
                <a:cs typeface="+mn-ea"/>
                <a:sym typeface="+mn-lt"/>
              </a:rPr>
              <a:t>θ</a:t>
            </a:r>
            <a:r>
              <a:rPr lang="en-US" altLang="zh-CN" sz="1100" dirty="0" smtClean="0">
                <a:latin typeface="+mn-lt"/>
                <a:ea typeface="+mn-ea"/>
                <a:cs typeface="+mn-ea"/>
                <a:sym typeface="+mn-lt"/>
              </a:rPr>
              <a:t>1</a:t>
            </a:r>
            <a:r>
              <a:rPr lang="zh-CN" altLang="en-US" sz="2000" dirty="0" smtClean="0">
                <a:latin typeface="+mn-lt"/>
                <a:ea typeface="+mn-ea"/>
                <a:cs typeface="+mn-ea"/>
                <a:sym typeface="+mn-lt"/>
              </a:rPr>
              <a:t>＜</a:t>
            </a:r>
            <a:r>
              <a:rPr lang="en-US" altLang="zh-CN" sz="2000" dirty="0" smtClean="0">
                <a:latin typeface="+mn-lt"/>
                <a:ea typeface="+mn-ea"/>
                <a:cs typeface="+mn-ea"/>
                <a:sym typeface="+mn-lt"/>
              </a:rPr>
              <a:t>θ</a:t>
            </a:r>
            <a:r>
              <a:rPr lang="en-US" altLang="zh-CN" sz="1100" dirty="0" smtClean="0">
                <a:latin typeface="+mn-lt"/>
                <a:ea typeface="+mn-ea"/>
                <a:cs typeface="+mn-ea"/>
                <a:sym typeface="+mn-lt"/>
              </a:rPr>
              <a:t>0</a:t>
            </a:r>
            <a:r>
              <a:rPr lang="zh-CN" altLang="en-US" sz="2000" dirty="0" smtClean="0">
                <a:latin typeface="+mn-lt"/>
                <a:ea typeface="+mn-ea"/>
                <a:cs typeface="+mn-ea"/>
                <a:sym typeface="+mn-lt"/>
              </a:rPr>
              <a:t>。 </a:t>
            </a:r>
          </a:p>
          <a:p>
            <a:pPr algn="just" eaLnBrk="1" latinLnBrk="0" hangingPunct="1">
              <a:lnSpc>
                <a:spcPct val="120000"/>
              </a:lnSpc>
              <a:spcBef>
                <a:spcPct val="0"/>
              </a:spcBef>
              <a:buFontTx/>
              <a:buNone/>
              <a:defRPr/>
            </a:pPr>
            <a:endParaRPr lang="zh-CN" altLang="en-US" sz="2800" dirty="0" smtClean="0">
              <a:latin typeface="+mn-lt"/>
              <a:ea typeface="+mn-ea"/>
              <a:cs typeface="+mn-ea"/>
              <a:sym typeface="+mn-lt"/>
            </a:endParaRPr>
          </a:p>
          <a:p>
            <a:pPr algn="just" eaLnBrk="1" latinLnBrk="0" hangingPunct="1">
              <a:lnSpc>
                <a:spcPct val="120000"/>
              </a:lnSpc>
              <a:spcBef>
                <a:spcPct val="0"/>
              </a:spcBef>
              <a:buFontTx/>
              <a:buNone/>
              <a:defRPr/>
            </a:pPr>
            <a:endParaRPr lang="zh-CN" altLang="en-US" sz="2400" b="0" dirty="0" smtClean="0">
              <a:latin typeface="+mn-lt"/>
              <a:ea typeface="+mn-ea"/>
              <a:cs typeface="+mn-ea"/>
              <a:sym typeface="+mn-lt"/>
            </a:endParaRPr>
          </a:p>
        </p:txBody>
      </p:sp>
      <p:graphicFrame>
        <p:nvGraphicFramePr>
          <p:cNvPr id="18435" name="Object 3"/>
          <p:cNvGraphicFramePr>
            <a:graphicFrameLocks noChangeAspect="1"/>
          </p:cNvGraphicFramePr>
          <p:nvPr/>
        </p:nvGraphicFramePr>
        <p:xfrm>
          <a:off x="1098550" y="3357563"/>
          <a:ext cx="3071813" cy="3600450"/>
        </p:xfrm>
        <a:graphic>
          <a:graphicData uri="http://schemas.openxmlformats.org/presentationml/2006/ole">
            <mc:AlternateContent xmlns:mc="http://schemas.openxmlformats.org/markup-compatibility/2006">
              <mc:Choice xmlns:v="urn:schemas-microsoft-com:vml" Requires="v">
                <p:oleObj spid="_x0000_s18446" name="VISIO" r:id="rId3" imgW="2004060" imgH="2354580" progId="Visio.Drawing.4">
                  <p:embed/>
                </p:oleObj>
              </mc:Choice>
              <mc:Fallback>
                <p:oleObj name="VISIO" r:id="rId3" imgW="2004060" imgH="2354580" progId="Visio.Drawing.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8550" y="3357563"/>
                        <a:ext cx="307181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0" name="Text Box 4"/>
          <p:cNvSpPr txBox="1">
            <a:spLocks noChangeArrowheads="1"/>
          </p:cNvSpPr>
          <p:nvPr/>
        </p:nvSpPr>
        <p:spPr bwMode="auto">
          <a:xfrm>
            <a:off x="5649913" y="6165850"/>
            <a:ext cx="293052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ctr" eaLnBrk="1" latinLnBrk="0" hangingPunct="1">
              <a:lnSpc>
                <a:spcPct val="120000"/>
              </a:lnSpc>
              <a:spcBef>
                <a:spcPct val="0"/>
              </a:spcBef>
              <a:buFontTx/>
              <a:buNone/>
              <a:defRPr/>
            </a:pPr>
            <a:r>
              <a:rPr lang="zh-CN" altLang="en-US" sz="2000" b="0" smtClean="0">
                <a:latin typeface="+mn-lt"/>
                <a:ea typeface="+mn-ea"/>
                <a:cs typeface="+mn-ea"/>
                <a:sym typeface="+mn-lt"/>
              </a:rPr>
              <a:t>临界角和光线的全反射 </a:t>
            </a:r>
          </a:p>
        </p:txBody>
      </p:sp>
      <p:graphicFrame>
        <p:nvGraphicFramePr>
          <p:cNvPr id="18437" name="Object 5"/>
          <p:cNvGraphicFramePr>
            <a:graphicFrameLocks noChangeAspect="1"/>
          </p:cNvGraphicFramePr>
          <p:nvPr/>
        </p:nvGraphicFramePr>
        <p:xfrm>
          <a:off x="5508625" y="3213100"/>
          <a:ext cx="3071813" cy="3100388"/>
        </p:xfrm>
        <a:graphic>
          <a:graphicData uri="http://schemas.openxmlformats.org/presentationml/2006/ole">
            <mc:AlternateContent xmlns:mc="http://schemas.openxmlformats.org/markup-compatibility/2006">
              <mc:Choice xmlns:v="urn:schemas-microsoft-com:vml" Requires="v">
                <p:oleObj spid="_x0000_s18447" name="VISIO" r:id="rId5" imgW="2110740" imgH="2125980" progId="Visio.Drawing.4">
                  <p:embed/>
                </p:oleObj>
              </mc:Choice>
              <mc:Fallback>
                <p:oleObj name="VISIO" r:id="rId5" imgW="2110740" imgH="2125980" progId="Visio.Drawing.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625" y="3213100"/>
                        <a:ext cx="3071813" cy="31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50825" y="1065213"/>
            <a:ext cx="8382000" cy="27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just" eaLnBrk="1" latinLnBrk="0" hangingPunct="1">
              <a:lnSpc>
                <a:spcPct val="120000"/>
              </a:lnSpc>
              <a:spcBef>
                <a:spcPct val="0"/>
              </a:spcBef>
              <a:buFontTx/>
              <a:buNone/>
              <a:defRPr/>
            </a:pPr>
            <a:r>
              <a:rPr lang="zh-CN" altLang="en-US" sz="2000" b="0" dirty="0" smtClean="0">
                <a:latin typeface="+mn-lt"/>
                <a:ea typeface="+mn-ea"/>
                <a:cs typeface="+mn-ea"/>
                <a:sym typeface="+mn-lt"/>
              </a:rPr>
              <a:t>       </a:t>
            </a:r>
            <a:r>
              <a:rPr lang="zh-CN" altLang="en-US" sz="2400" dirty="0" smtClean="0">
                <a:latin typeface="+mn-lt"/>
                <a:ea typeface="+mn-ea"/>
                <a:cs typeface="+mn-ea"/>
                <a:sym typeface="+mn-lt"/>
              </a:rPr>
              <a:t>若使光束从光密媒质射向光疏媒质时</a:t>
            </a:r>
            <a:r>
              <a:rPr lang="en-US" altLang="zh-CN" sz="2400" dirty="0" smtClean="0">
                <a:latin typeface="+mn-lt"/>
                <a:ea typeface="+mn-ea"/>
                <a:cs typeface="+mn-ea"/>
                <a:sym typeface="+mn-lt"/>
              </a:rPr>
              <a:t>, </a:t>
            </a:r>
            <a:r>
              <a:rPr lang="zh-CN" altLang="en-US" sz="2400" dirty="0" smtClean="0">
                <a:latin typeface="+mn-lt"/>
                <a:ea typeface="+mn-ea"/>
                <a:cs typeface="+mn-ea"/>
                <a:sym typeface="+mn-lt"/>
              </a:rPr>
              <a:t>则折射角大于入射角。如果不断增大</a:t>
            </a:r>
            <a:r>
              <a:rPr lang="en-US" altLang="zh-CN" sz="2400" dirty="0" smtClean="0">
                <a:latin typeface="+mn-lt"/>
                <a:ea typeface="+mn-ea"/>
                <a:cs typeface="+mn-ea"/>
                <a:sym typeface="+mn-lt"/>
              </a:rPr>
              <a:t>θ</a:t>
            </a:r>
            <a:r>
              <a:rPr lang="en-US" altLang="zh-CN" sz="2400" baseline="-25000" dirty="0" smtClean="0">
                <a:latin typeface="+mn-lt"/>
                <a:ea typeface="+mn-ea"/>
                <a:cs typeface="+mn-ea"/>
                <a:sym typeface="+mn-lt"/>
              </a:rPr>
              <a:t>0</a:t>
            </a:r>
            <a:r>
              <a:rPr lang="zh-CN" altLang="en-US" sz="2400" dirty="0" smtClean="0">
                <a:latin typeface="+mn-lt"/>
                <a:ea typeface="+mn-ea"/>
                <a:cs typeface="+mn-ea"/>
                <a:sym typeface="+mn-lt"/>
              </a:rPr>
              <a:t>可使折射角</a:t>
            </a:r>
            <a:r>
              <a:rPr lang="en-US" altLang="zh-CN" sz="2400" dirty="0" smtClean="0">
                <a:latin typeface="+mn-lt"/>
                <a:ea typeface="+mn-ea"/>
                <a:cs typeface="+mn-ea"/>
                <a:sym typeface="+mn-lt"/>
              </a:rPr>
              <a:t>θ</a:t>
            </a:r>
            <a:r>
              <a:rPr lang="en-US" altLang="zh-CN" sz="2400" baseline="-25000" dirty="0" smtClean="0">
                <a:latin typeface="+mn-lt"/>
                <a:ea typeface="+mn-ea"/>
                <a:cs typeface="+mn-ea"/>
                <a:sym typeface="+mn-lt"/>
              </a:rPr>
              <a:t>1</a:t>
            </a:r>
            <a:r>
              <a:rPr lang="zh-CN" altLang="en-US" sz="2400" dirty="0" smtClean="0">
                <a:latin typeface="+mn-lt"/>
                <a:ea typeface="+mn-ea"/>
                <a:cs typeface="+mn-ea"/>
                <a:sym typeface="+mn-lt"/>
              </a:rPr>
              <a:t>达到</a:t>
            </a:r>
            <a:r>
              <a:rPr lang="en-US" altLang="zh-CN" sz="2400" dirty="0" smtClean="0">
                <a:latin typeface="+mn-lt"/>
                <a:ea typeface="+mn-ea"/>
                <a:cs typeface="+mn-ea"/>
                <a:sym typeface="+mn-lt"/>
              </a:rPr>
              <a:t>90°, </a:t>
            </a:r>
            <a:r>
              <a:rPr lang="zh-CN" altLang="en-US" sz="2400" dirty="0" smtClean="0">
                <a:latin typeface="+mn-lt"/>
                <a:ea typeface="+mn-ea"/>
                <a:cs typeface="+mn-ea"/>
                <a:sym typeface="+mn-lt"/>
              </a:rPr>
              <a:t>这时的</a:t>
            </a:r>
            <a:r>
              <a:rPr lang="en-US" altLang="zh-CN" sz="2400" dirty="0" smtClean="0">
                <a:latin typeface="+mn-lt"/>
                <a:ea typeface="+mn-ea"/>
                <a:cs typeface="+mn-ea"/>
                <a:sym typeface="+mn-lt"/>
              </a:rPr>
              <a:t>θ</a:t>
            </a:r>
            <a:r>
              <a:rPr lang="en-US" altLang="zh-CN" sz="2400" baseline="-25000" dirty="0" smtClean="0">
                <a:latin typeface="+mn-lt"/>
                <a:ea typeface="+mn-ea"/>
                <a:cs typeface="+mn-ea"/>
                <a:sym typeface="+mn-lt"/>
              </a:rPr>
              <a:t>1</a:t>
            </a:r>
            <a:r>
              <a:rPr lang="zh-CN" altLang="en-US" sz="2400" dirty="0" smtClean="0">
                <a:latin typeface="+mn-lt"/>
                <a:ea typeface="+mn-ea"/>
                <a:cs typeface="+mn-ea"/>
                <a:sym typeface="+mn-lt"/>
              </a:rPr>
              <a:t>称为</a:t>
            </a:r>
            <a:r>
              <a:rPr lang="zh-CN" altLang="en-US" sz="2400" dirty="0" smtClean="0">
                <a:solidFill>
                  <a:srgbClr val="FF0000"/>
                </a:solidFill>
                <a:latin typeface="+mn-lt"/>
                <a:ea typeface="+mn-ea"/>
                <a:cs typeface="+mn-ea"/>
                <a:sym typeface="+mn-lt"/>
              </a:rPr>
              <a:t>临界角</a:t>
            </a:r>
            <a:r>
              <a:rPr lang="zh-CN" altLang="en-US" sz="2400" dirty="0" smtClean="0">
                <a:latin typeface="+mn-lt"/>
                <a:ea typeface="+mn-ea"/>
                <a:cs typeface="+mn-ea"/>
                <a:sym typeface="+mn-lt"/>
              </a:rPr>
              <a:t>。如果继续增大</a:t>
            </a:r>
            <a:r>
              <a:rPr lang="en-US" altLang="zh-CN" sz="2400" dirty="0" smtClean="0">
                <a:latin typeface="+mn-lt"/>
                <a:ea typeface="+mn-ea"/>
                <a:cs typeface="+mn-ea"/>
                <a:sym typeface="+mn-lt"/>
              </a:rPr>
              <a:t>θ</a:t>
            </a:r>
            <a:r>
              <a:rPr lang="en-US" altLang="zh-CN" sz="2400" baseline="-25000" dirty="0" smtClean="0">
                <a:latin typeface="+mn-lt"/>
                <a:ea typeface="+mn-ea"/>
                <a:cs typeface="+mn-ea"/>
                <a:sym typeface="+mn-lt"/>
              </a:rPr>
              <a:t>1</a:t>
            </a:r>
            <a:r>
              <a:rPr lang="en-US" altLang="zh-CN" sz="2400" dirty="0" smtClean="0">
                <a:latin typeface="+mn-lt"/>
                <a:ea typeface="+mn-ea"/>
                <a:cs typeface="+mn-ea"/>
                <a:sym typeface="+mn-lt"/>
              </a:rPr>
              <a:t>, </a:t>
            </a:r>
            <a:r>
              <a:rPr lang="zh-CN" altLang="en-US" sz="2400" dirty="0" smtClean="0">
                <a:latin typeface="+mn-lt"/>
                <a:ea typeface="+mn-ea"/>
                <a:cs typeface="+mn-ea"/>
                <a:sym typeface="+mn-lt"/>
              </a:rPr>
              <a:t>则折射角会大于</a:t>
            </a:r>
            <a:r>
              <a:rPr lang="zh-CN" altLang="en-US" sz="2400" dirty="0" smtClean="0">
                <a:solidFill>
                  <a:srgbClr val="FF0000"/>
                </a:solidFill>
                <a:latin typeface="+mn-lt"/>
                <a:ea typeface="+mn-ea"/>
                <a:cs typeface="+mn-ea"/>
                <a:sym typeface="+mn-lt"/>
              </a:rPr>
              <a:t>临界角</a:t>
            </a:r>
            <a:r>
              <a:rPr lang="en-US" altLang="zh-CN" sz="2400" dirty="0" smtClean="0">
                <a:solidFill>
                  <a:srgbClr val="FF0000"/>
                </a:solidFill>
                <a:latin typeface="+mn-lt"/>
                <a:ea typeface="+mn-ea"/>
                <a:cs typeface="+mn-ea"/>
                <a:sym typeface="+mn-lt"/>
              </a:rPr>
              <a:t>, </a:t>
            </a:r>
            <a:r>
              <a:rPr lang="zh-CN" altLang="en-US" sz="2400" dirty="0" smtClean="0">
                <a:latin typeface="+mn-lt"/>
                <a:ea typeface="+mn-ea"/>
                <a:cs typeface="+mn-ea"/>
                <a:sym typeface="+mn-lt"/>
              </a:rPr>
              <a:t>使光线全部返回光密媒质中</a:t>
            </a:r>
            <a:r>
              <a:rPr lang="en-US" altLang="zh-CN" sz="2400" dirty="0" smtClean="0">
                <a:latin typeface="+mn-lt"/>
                <a:ea typeface="+mn-ea"/>
                <a:cs typeface="+mn-ea"/>
                <a:sym typeface="+mn-lt"/>
              </a:rPr>
              <a:t>, </a:t>
            </a:r>
            <a:r>
              <a:rPr lang="zh-CN" altLang="en-US" sz="2400" dirty="0" smtClean="0">
                <a:latin typeface="+mn-lt"/>
                <a:ea typeface="+mn-ea"/>
                <a:cs typeface="+mn-ea"/>
                <a:sym typeface="+mn-lt"/>
              </a:rPr>
              <a:t>这种现象称为光的</a:t>
            </a:r>
            <a:r>
              <a:rPr lang="zh-CN" altLang="en-US" sz="2400" dirty="0" smtClean="0">
                <a:solidFill>
                  <a:srgbClr val="FF0000"/>
                </a:solidFill>
                <a:latin typeface="+mn-lt"/>
                <a:ea typeface="+mn-ea"/>
                <a:cs typeface="+mn-ea"/>
                <a:sym typeface="+mn-lt"/>
              </a:rPr>
              <a:t>全反射</a:t>
            </a:r>
            <a:r>
              <a:rPr lang="zh-CN" altLang="en-US" sz="2400" dirty="0" smtClean="0">
                <a:latin typeface="+mn-lt"/>
                <a:ea typeface="+mn-ea"/>
                <a:cs typeface="+mn-ea"/>
                <a:sym typeface="+mn-lt"/>
              </a:rPr>
              <a:t>当光线从光密媒质射向光疏媒质</a:t>
            </a:r>
            <a:r>
              <a:rPr lang="en-US" altLang="zh-CN" sz="2400" dirty="0" smtClean="0">
                <a:latin typeface="+mn-lt"/>
                <a:ea typeface="+mn-ea"/>
                <a:cs typeface="+mn-ea"/>
                <a:sym typeface="+mn-lt"/>
              </a:rPr>
              <a:t>, </a:t>
            </a:r>
            <a:r>
              <a:rPr lang="zh-CN" altLang="en-US" sz="2400" dirty="0" smtClean="0">
                <a:latin typeface="+mn-lt"/>
                <a:ea typeface="+mn-ea"/>
                <a:cs typeface="+mn-ea"/>
                <a:sym typeface="+mn-lt"/>
              </a:rPr>
              <a:t>且入射角大于临界角时</a:t>
            </a:r>
            <a:r>
              <a:rPr lang="en-US" altLang="zh-CN" sz="2400" dirty="0" smtClean="0">
                <a:latin typeface="+mn-lt"/>
                <a:ea typeface="+mn-ea"/>
                <a:cs typeface="+mn-ea"/>
                <a:sym typeface="+mn-lt"/>
              </a:rPr>
              <a:t>, </a:t>
            </a:r>
            <a:r>
              <a:rPr lang="zh-CN" altLang="en-US" sz="2400" dirty="0" smtClean="0">
                <a:latin typeface="+mn-lt"/>
                <a:ea typeface="+mn-ea"/>
                <a:cs typeface="+mn-ea"/>
                <a:sym typeface="+mn-lt"/>
              </a:rPr>
              <a:t>就会产生全反射现象</a:t>
            </a:r>
            <a:r>
              <a:rPr lang="en-US" altLang="zh-CN" sz="2400" dirty="0" smtClean="0">
                <a:latin typeface="+mn-lt"/>
                <a:ea typeface="+mn-ea"/>
                <a:cs typeface="+mn-ea"/>
                <a:sym typeface="+mn-lt"/>
              </a:rPr>
              <a:t>, </a:t>
            </a:r>
            <a:r>
              <a:rPr lang="zh-CN" altLang="en-US" sz="2400" dirty="0" smtClean="0">
                <a:latin typeface="+mn-lt"/>
                <a:ea typeface="+mn-ea"/>
                <a:cs typeface="+mn-ea"/>
                <a:sym typeface="+mn-lt"/>
              </a:rPr>
              <a:t>光纤就是利用这种全反射来传输光信号的。 </a:t>
            </a:r>
          </a:p>
        </p:txBody>
      </p:sp>
      <p:grpSp>
        <p:nvGrpSpPr>
          <p:cNvPr id="19459" name="Group 2"/>
          <p:cNvGrpSpPr>
            <a:grpSpLocks/>
          </p:cNvGrpSpPr>
          <p:nvPr/>
        </p:nvGrpSpPr>
        <p:grpSpPr bwMode="auto">
          <a:xfrm>
            <a:off x="2662238" y="5041900"/>
            <a:ext cx="4891087" cy="835025"/>
            <a:chOff x="912" y="912"/>
            <a:chExt cx="4608" cy="816"/>
          </a:xfrm>
        </p:grpSpPr>
        <p:sp>
          <p:nvSpPr>
            <p:cNvPr id="15377" name="Line 3"/>
            <p:cNvSpPr>
              <a:spLocks noChangeShapeType="1"/>
            </p:cNvSpPr>
            <p:nvPr/>
          </p:nvSpPr>
          <p:spPr bwMode="auto">
            <a:xfrm>
              <a:off x="912" y="912"/>
              <a:ext cx="46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sp>
          <p:nvSpPr>
            <p:cNvPr id="15378" name="Line 4"/>
            <p:cNvSpPr>
              <a:spLocks noChangeShapeType="1"/>
            </p:cNvSpPr>
            <p:nvPr/>
          </p:nvSpPr>
          <p:spPr bwMode="auto">
            <a:xfrm>
              <a:off x="912" y="1152"/>
              <a:ext cx="46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sp>
          <p:nvSpPr>
            <p:cNvPr id="15379" name="Line 5"/>
            <p:cNvSpPr>
              <a:spLocks noChangeShapeType="1"/>
            </p:cNvSpPr>
            <p:nvPr/>
          </p:nvSpPr>
          <p:spPr bwMode="auto">
            <a:xfrm>
              <a:off x="912" y="1488"/>
              <a:ext cx="46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sp>
          <p:nvSpPr>
            <p:cNvPr id="15380" name="Line 6"/>
            <p:cNvSpPr>
              <a:spLocks noChangeShapeType="1"/>
            </p:cNvSpPr>
            <p:nvPr/>
          </p:nvSpPr>
          <p:spPr bwMode="auto">
            <a:xfrm>
              <a:off x="912" y="1728"/>
              <a:ext cx="46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grpSp>
      <p:sp>
        <p:nvSpPr>
          <p:cNvPr id="15364" name="Line 7"/>
          <p:cNvSpPr>
            <a:spLocks noChangeShapeType="1"/>
          </p:cNvSpPr>
          <p:nvPr/>
        </p:nvSpPr>
        <p:spPr bwMode="auto">
          <a:xfrm flipH="1">
            <a:off x="2335213" y="4579938"/>
            <a:ext cx="220662" cy="706437"/>
          </a:xfrm>
          <a:prstGeom prst="line">
            <a:avLst/>
          </a:prstGeom>
          <a:noFill/>
          <a:ln w="190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grpSp>
        <p:nvGrpSpPr>
          <p:cNvPr id="19461" name="Group 8"/>
          <p:cNvGrpSpPr>
            <a:grpSpLocks/>
          </p:cNvGrpSpPr>
          <p:nvPr/>
        </p:nvGrpSpPr>
        <p:grpSpPr bwMode="auto">
          <a:xfrm>
            <a:off x="679450" y="3860800"/>
            <a:ext cx="7061200" cy="2016125"/>
            <a:chOff x="428" y="1253"/>
            <a:chExt cx="4448" cy="1270"/>
          </a:xfrm>
        </p:grpSpPr>
        <p:sp>
          <p:nvSpPr>
            <p:cNvPr id="15367" name="Rectangle 9"/>
            <p:cNvSpPr>
              <a:spLocks noChangeArrowheads="1"/>
            </p:cNvSpPr>
            <p:nvPr/>
          </p:nvSpPr>
          <p:spPr bwMode="auto">
            <a:xfrm>
              <a:off x="1680" y="2016"/>
              <a:ext cx="3081" cy="154"/>
            </a:xfrm>
            <a:prstGeom prst="rect">
              <a:avLst/>
            </a:prstGeom>
            <a:solidFill>
              <a:srgbClr val="DDDDD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15368" name="Rectangle 10"/>
            <p:cNvSpPr>
              <a:spLocks noChangeArrowheads="1"/>
            </p:cNvSpPr>
            <p:nvPr/>
          </p:nvSpPr>
          <p:spPr bwMode="auto">
            <a:xfrm>
              <a:off x="1677" y="2151"/>
              <a:ext cx="3081" cy="217"/>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15369" name="Rectangle 11"/>
            <p:cNvSpPr>
              <a:spLocks noChangeArrowheads="1"/>
            </p:cNvSpPr>
            <p:nvPr/>
          </p:nvSpPr>
          <p:spPr bwMode="auto">
            <a:xfrm>
              <a:off x="1677" y="2368"/>
              <a:ext cx="3081" cy="155"/>
            </a:xfrm>
            <a:prstGeom prst="rect">
              <a:avLst/>
            </a:prstGeom>
            <a:solidFill>
              <a:srgbClr val="DDDDD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15370" name="AutoShape 12"/>
            <p:cNvSpPr>
              <a:spLocks noChangeArrowheads="1"/>
            </p:cNvSpPr>
            <p:nvPr/>
          </p:nvSpPr>
          <p:spPr bwMode="auto">
            <a:xfrm rot="5400000">
              <a:off x="866" y="1986"/>
              <a:ext cx="526" cy="548"/>
            </a:xfrm>
            <a:prstGeom prst="can">
              <a:avLst>
                <a:gd name="adj" fmla="val 26046"/>
              </a:avLst>
            </a:prstGeom>
            <a:gradFill rotWithShape="1">
              <a:gsLst>
                <a:gs pos="0">
                  <a:srgbClr val="666666"/>
                </a:gs>
                <a:gs pos="50000">
                  <a:srgbClr val="DDDDDD"/>
                </a:gs>
                <a:gs pos="100000">
                  <a:srgbClr val="666666"/>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15371" name="AutoShape 13"/>
            <p:cNvSpPr>
              <a:spLocks noChangeArrowheads="1"/>
            </p:cNvSpPr>
            <p:nvPr/>
          </p:nvSpPr>
          <p:spPr bwMode="auto">
            <a:xfrm rot="5400000">
              <a:off x="1329" y="2122"/>
              <a:ext cx="217" cy="274"/>
            </a:xfrm>
            <a:prstGeom prst="can">
              <a:avLst>
                <a:gd name="adj" fmla="val 20711"/>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15372" name="Line 14"/>
            <p:cNvSpPr>
              <a:spLocks noChangeShapeType="1"/>
            </p:cNvSpPr>
            <p:nvPr/>
          </p:nvSpPr>
          <p:spPr bwMode="auto">
            <a:xfrm>
              <a:off x="1615" y="2258"/>
              <a:ext cx="3261" cy="2"/>
            </a:xfrm>
            <a:prstGeom prst="line">
              <a:avLst/>
            </a:prstGeom>
            <a:noFill/>
            <a:ln w="19050">
              <a:solidFill>
                <a:srgbClr val="333399"/>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sp>
          <p:nvSpPr>
            <p:cNvPr id="15373" name="Text Box 15"/>
            <p:cNvSpPr txBox="1">
              <a:spLocks noChangeArrowheads="1"/>
            </p:cNvSpPr>
            <p:nvPr/>
          </p:nvSpPr>
          <p:spPr bwMode="auto">
            <a:xfrm>
              <a:off x="1244" y="1253"/>
              <a:ext cx="763"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ctr" eaLnBrk="1" latinLnBrk="0" hangingPunct="1">
                <a:lnSpc>
                  <a:spcPct val="120000"/>
                </a:lnSpc>
                <a:spcBef>
                  <a:spcPct val="0"/>
                </a:spcBef>
                <a:buFontTx/>
                <a:buNone/>
                <a:defRPr/>
              </a:pPr>
              <a:r>
                <a:rPr lang="zh-CN" altLang="en-US" sz="2000" b="0" smtClean="0">
                  <a:solidFill>
                    <a:srgbClr val="333399"/>
                  </a:solidFill>
                  <a:latin typeface="+mn-lt"/>
                  <a:ea typeface="+mn-ea"/>
                  <a:cs typeface="+mn-ea"/>
                  <a:sym typeface="+mn-lt"/>
                </a:rPr>
                <a:t>高折射率</a:t>
              </a:r>
            </a:p>
            <a:p>
              <a:pPr algn="ctr" eaLnBrk="1" latinLnBrk="0" hangingPunct="1">
                <a:lnSpc>
                  <a:spcPct val="120000"/>
                </a:lnSpc>
                <a:spcBef>
                  <a:spcPct val="0"/>
                </a:spcBef>
                <a:buFontTx/>
                <a:buNone/>
                <a:defRPr/>
              </a:pPr>
              <a:r>
                <a:rPr lang="en-US" altLang="zh-CN" sz="2000" b="0" smtClean="0">
                  <a:solidFill>
                    <a:srgbClr val="333399"/>
                  </a:solidFill>
                  <a:latin typeface="+mn-lt"/>
                  <a:ea typeface="+mn-ea"/>
                  <a:cs typeface="+mn-ea"/>
                  <a:sym typeface="+mn-lt"/>
                </a:rPr>
                <a:t>(</a:t>
              </a:r>
              <a:r>
                <a:rPr lang="zh-CN" altLang="en-US" sz="2000" b="0" smtClean="0">
                  <a:solidFill>
                    <a:srgbClr val="333399"/>
                  </a:solidFill>
                  <a:latin typeface="+mn-lt"/>
                  <a:ea typeface="+mn-ea"/>
                  <a:cs typeface="+mn-ea"/>
                  <a:sym typeface="+mn-lt"/>
                </a:rPr>
                <a:t>纤芯</a:t>
              </a:r>
              <a:r>
                <a:rPr lang="en-US" altLang="zh-CN" sz="2000" b="0" smtClean="0">
                  <a:solidFill>
                    <a:srgbClr val="333399"/>
                  </a:solidFill>
                  <a:latin typeface="+mn-lt"/>
                  <a:ea typeface="+mn-ea"/>
                  <a:cs typeface="+mn-ea"/>
                  <a:sym typeface="+mn-lt"/>
                </a:rPr>
                <a:t>)</a:t>
              </a:r>
            </a:p>
          </p:txBody>
        </p:sp>
        <p:sp>
          <p:nvSpPr>
            <p:cNvPr id="15374" name="Text Box 16"/>
            <p:cNvSpPr txBox="1">
              <a:spLocks noChangeArrowheads="1"/>
            </p:cNvSpPr>
            <p:nvPr/>
          </p:nvSpPr>
          <p:spPr bwMode="auto">
            <a:xfrm>
              <a:off x="428" y="1253"/>
              <a:ext cx="763"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ctr" eaLnBrk="1" latinLnBrk="0" hangingPunct="1">
                <a:lnSpc>
                  <a:spcPct val="120000"/>
                </a:lnSpc>
                <a:spcBef>
                  <a:spcPct val="0"/>
                </a:spcBef>
                <a:buFontTx/>
                <a:buNone/>
                <a:defRPr/>
              </a:pPr>
              <a:r>
                <a:rPr lang="zh-CN" altLang="en-US" sz="2000" b="0" smtClean="0">
                  <a:solidFill>
                    <a:srgbClr val="333399"/>
                  </a:solidFill>
                  <a:latin typeface="+mn-lt"/>
                  <a:ea typeface="+mn-ea"/>
                  <a:cs typeface="+mn-ea"/>
                  <a:sym typeface="+mn-lt"/>
                </a:rPr>
                <a:t>低折射率</a:t>
              </a:r>
            </a:p>
            <a:p>
              <a:pPr algn="ctr" eaLnBrk="1" latinLnBrk="0" hangingPunct="1">
                <a:lnSpc>
                  <a:spcPct val="120000"/>
                </a:lnSpc>
                <a:spcBef>
                  <a:spcPct val="0"/>
                </a:spcBef>
                <a:buFontTx/>
                <a:buNone/>
                <a:defRPr/>
              </a:pPr>
              <a:r>
                <a:rPr lang="en-US" altLang="zh-CN" sz="2000" b="0" smtClean="0">
                  <a:solidFill>
                    <a:srgbClr val="333399"/>
                  </a:solidFill>
                  <a:latin typeface="+mn-lt"/>
                  <a:ea typeface="+mn-ea"/>
                  <a:cs typeface="+mn-ea"/>
                  <a:sym typeface="+mn-lt"/>
                </a:rPr>
                <a:t>(</a:t>
              </a:r>
              <a:r>
                <a:rPr lang="zh-CN" altLang="en-US" sz="2000" b="0" smtClean="0">
                  <a:solidFill>
                    <a:srgbClr val="333399"/>
                  </a:solidFill>
                  <a:latin typeface="+mn-lt"/>
                  <a:ea typeface="+mn-ea"/>
                  <a:cs typeface="+mn-ea"/>
                  <a:sym typeface="+mn-lt"/>
                </a:rPr>
                <a:t>包层</a:t>
              </a:r>
              <a:r>
                <a:rPr lang="en-US" altLang="zh-CN" sz="2000" b="0" smtClean="0">
                  <a:solidFill>
                    <a:srgbClr val="333399"/>
                  </a:solidFill>
                  <a:latin typeface="+mn-lt"/>
                  <a:ea typeface="+mn-ea"/>
                  <a:cs typeface="+mn-ea"/>
                  <a:sym typeface="+mn-lt"/>
                </a:rPr>
                <a:t>)</a:t>
              </a:r>
            </a:p>
          </p:txBody>
        </p:sp>
        <p:sp>
          <p:nvSpPr>
            <p:cNvPr id="15375" name="Line 17"/>
            <p:cNvSpPr>
              <a:spLocks noChangeShapeType="1"/>
            </p:cNvSpPr>
            <p:nvPr/>
          </p:nvSpPr>
          <p:spPr bwMode="auto">
            <a:xfrm>
              <a:off x="884" y="1661"/>
              <a:ext cx="245" cy="336"/>
            </a:xfrm>
            <a:prstGeom prst="line">
              <a:avLst/>
            </a:prstGeom>
            <a:noFill/>
            <a:ln w="190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sp>
          <p:nvSpPr>
            <p:cNvPr id="15376" name="Text Box 18"/>
            <p:cNvSpPr txBox="1">
              <a:spLocks noChangeArrowheads="1"/>
            </p:cNvSpPr>
            <p:nvPr/>
          </p:nvSpPr>
          <p:spPr bwMode="auto">
            <a:xfrm>
              <a:off x="1746" y="1722"/>
              <a:ext cx="3024"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000" b="0" smtClean="0">
                  <a:solidFill>
                    <a:srgbClr val="333399"/>
                  </a:solidFill>
                  <a:latin typeface="+mn-lt"/>
                  <a:ea typeface="+mn-ea"/>
                  <a:cs typeface="+mn-ea"/>
                  <a:sym typeface="+mn-lt"/>
                </a:rPr>
                <a:t>光线在纤芯中传输的方式是不断地全反射</a:t>
              </a:r>
            </a:p>
          </p:txBody>
        </p:sp>
      </p:grpSp>
      <p:sp>
        <p:nvSpPr>
          <p:cNvPr id="22" name="Freeform 19"/>
          <p:cNvSpPr>
            <a:spLocks/>
          </p:cNvSpPr>
          <p:nvPr/>
        </p:nvSpPr>
        <p:spPr bwMode="auto">
          <a:xfrm>
            <a:off x="2689225" y="5286375"/>
            <a:ext cx="4870450" cy="344488"/>
          </a:xfrm>
          <a:custGeom>
            <a:avLst/>
            <a:gdLst>
              <a:gd name="T0" fmla="*/ 0 w 4302"/>
              <a:gd name="T1" fmla="*/ 2147483646 h 336"/>
              <a:gd name="T2" fmla="*/ 2147483646 w 4302"/>
              <a:gd name="T3" fmla="*/ 0 h 336"/>
              <a:gd name="T4" fmla="*/ 2147483646 w 4302"/>
              <a:gd name="T5" fmla="*/ 2147483646 h 336"/>
              <a:gd name="T6" fmla="*/ 2147483646 w 4302"/>
              <a:gd name="T7" fmla="*/ 0 h 336"/>
              <a:gd name="T8" fmla="*/ 2147483646 w 4302"/>
              <a:gd name="T9" fmla="*/ 2147483646 h 336"/>
              <a:gd name="T10" fmla="*/ 2147483646 w 4302"/>
              <a:gd name="T11" fmla="*/ 2147483646 h 3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02" h="336">
                <a:moveTo>
                  <a:pt x="0" y="108"/>
                </a:moveTo>
                <a:lnTo>
                  <a:pt x="384" y="0"/>
                </a:lnTo>
                <a:lnTo>
                  <a:pt x="1560" y="336"/>
                </a:lnTo>
                <a:lnTo>
                  <a:pt x="2742" y="0"/>
                </a:lnTo>
                <a:lnTo>
                  <a:pt x="3918" y="330"/>
                </a:lnTo>
                <a:lnTo>
                  <a:pt x="4302" y="204"/>
                </a:lnTo>
              </a:path>
            </a:pathLst>
          </a:custGeom>
          <a:noFill/>
          <a:ln w="57150" cmpd="sng">
            <a:solidFill>
              <a:schemeClr val="hlink"/>
            </a:solidFill>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79388" y="1196975"/>
            <a:ext cx="8763000" cy="270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400" b="0" dirty="0" smtClean="0">
                <a:solidFill>
                  <a:srgbClr val="0066CC"/>
                </a:solidFill>
                <a:latin typeface="+mn-lt"/>
                <a:ea typeface="+mn-ea"/>
                <a:cs typeface="+mn-ea"/>
                <a:sym typeface="+mn-lt"/>
              </a:rPr>
              <a:t>特点</a:t>
            </a:r>
            <a:r>
              <a:rPr lang="zh-CN" altLang="en-US" sz="2400" b="0" dirty="0" smtClean="0">
                <a:latin typeface="+mn-lt"/>
                <a:ea typeface="+mn-ea"/>
                <a:cs typeface="+mn-ea"/>
                <a:sym typeface="+mn-lt"/>
              </a:rPr>
              <a:t>：大容量；体积小、重量轻；低衰减、抗干扰能力强；安全保密性很好。</a:t>
            </a:r>
          </a:p>
          <a:p>
            <a:pPr eaLnBrk="1" latinLnBrk="0" hangingPunct="1">
              <a:lnSpc>
                <a:spcPct val="120000"/>
              </a:lnSpc>
              <a:spcBef>
                <a:spcPct val="0"/>
              </a:spcBef>
              <a:buFontTx/>
              <a:buNone/>
              <a:defRPr/>
            </a:pPr>
            <a:r>
              <a:rPr lang="zh-CN" altLang="en-US" sz="2400" b="0" dirty="0" smtClean="0">
                <a:solidFill>
                  <a:srgbClr val="0066CC"/>
                </a:solidFill>
                <a:latin typeface="+mn-lt"/>
                <a:ea typeface="+mn-ea"/>
                <a:cs typeface="+mn-ea"/>
                <a:sym typeface="+mn-lt"/>
              </a:rPr>
              <a:t>带宽范围</a:t>
            </a:r>
            <a:r>
              <a:rPr lang="zh-CN" altLang="en-US" sz="2400" b="0" dirty="0" smtClean="0">
                <a:latin typeface="+mn-lt"/>
                <a:ea typeface="+mn-ea"/>
                <a:cs typeface="+mn-ea"/>
                <a:sym typeface="+mn-lt"/>
              </a:rPr>
              <a:t>：具有</a:t>
            </a:r>
            <a:r>
              <a:rPr lang="en-US" altLang="zh-CN" sz="2400" b="0" dirty="0" smtClean="0">
                <a:latin typeface="+mn-lt"/>
                <a:ea typeface="+mn-ea"/>
                <a:cs typeface="+mn-ea"/>
                <a:sym typeface="+mn-lt"/>
              </a:rPr>
              <a:t>2500</a:t>
            </a:r>
            <a:r>
              <a:rPr lang="zh-CN" altLang="en-US" sz="2400" b="0" dirty="0" smtClean="0">
                <a:latin typeface="+mn-lt"/>
                <a:ea typeface="+mn-ea"/>
                <a:cs typeface="+mn-ea"/>
                <a:sym typeface="+mn-lt"/>
              </a:rPr>
              <a:t>～</a:t>
            </a:r>
            <a:r>
              <a:rPr lang="en-US" altLang="zh-CN" sz="2400" b="0" dirty="0" smtClean="0">
                <a:latin typeface="+mn-lt"/>
                <a:ea typeface="+mn-ea"/>
                <a:cs typeface="+mn-ea"/>
                <a:sym typeface="+mn-lt"/>
              </a:rPr>
              <a:t>3000GHZ</a:t>
            </a:r>
            <a:r>
              <a:rPr lang="zh-CN" altLang="en-US" sz="2400" b="0" dirty="0" smtClean="0">
                <a:latin typeface="+mn-lt"/>
                <a:ea typeface="+mn-ea"/>
                <a:cs typeface="+mn-ea"/>
                <a:sym typeface="+mn-lt"/>
              </a:rPr>
              <a:t>带宽，工作频率分布在</a:t>
            </a:r>
            <a:r>
              <a:rPr lang="en-US" altLang="zh-CN" sz="2400" b="0" dirty="0" smtClean="0">
                <a:latin typeface="+mn-lt"/>
                <a:ea typeface="+mn-ea"/>
                <a:cs typeface="+mn-ea"/>
                <a:sym typeface="+mn-lt"/>
              </a:rPr>
              <a:t>10</a:t>
            </a:r>
            <a:r>
              <a:rPr lang="en-US" altLang="zh-CN" sz="2400" b="0" baseline="30000" dirty="0" smtClean="0">
                <a:latin typeface="+mn-lt"/>
                <a:ea typeface="+mn-ea"/>
                <a:cs typeface="+mn-ea"/>
                <a:sym typeface="+mn-lt"/>
              </a:rPr>
              <a:t>14</a:t>
            </a:r>
            <a:r>
              <a:rPr lang="zh-CN" altLang="en-US" sz="2400" b="0" dirty="0" smtClean="0">
                <a:latin typeface="+mn-lt"/>
                <a:ea typeface="+mn-ea"/>
                <a:cs typeface="+mn-ea"/>
                <a:sym typeface="+mn-lt"/>
              </a:rPr>
              <a:t>～</a:t>
            </a:r>
            <a:r>
              <a:rPr lang="en-US" altLang="zh-CN" sz="2400" b="0" dirty="0" smtClean="0">
                <a:latin typeface="+mn-lt"/>
                <a:ea typeface="+mn-ea"/>
                <a:cs typeface="+mn-ea"/>
                <a:sym typeface="+mn-lt"/>
              </a:rPr>
              <a:t>10</a:t>
            </a:r>
            <a:r>
              <a:rPr lang="en-US" altLang="zh-CN" sz="2400" b="0" baseline="30000" dirty="0" smtClean="0">
                <a:latin typeface="+mn-lt"/>
                <a:ea typeface="+mn-ea"/>
                <a:cs typeface="+mn-ea"/>
                <a:sym typeface="+mn-lt"/>
              </a:rPr>
              <a:t>15</a:t>
            </a:r>
            <a:r>
              <a:rPr lang="en-US" altLang="zh-CN" sz="2400" b="0" dirty="0" smtClean="0">
                <a:latin typeface="+mn-lt"/>
                <a:ea typeface="+mn-ea"/>
                <a:cs typeface="+mn-ea"/>
                <a:sym typeface="+mn-lt"/>
              </a:rPr>
              <a:t>Hz</a:t>
            </a:r>
            <a:r>
              <a:rPr lang="zh-CN" altLang="en-US" sz="2400" b="0" dirty="0" smtClean="0">
                <a:latin typeface="+mn-lt"/>
                <a:ea typeface="+mn-ea"/>
                <a:cs typeface="+mn-ea"/>
                <a:sym typeface="+mn-lt"/>
              </a:rPr>
              <a:t>范围内。</a:t>
            </a:r>
          </a:p>
          <a:p>
            <a:pPr eaLnBrk="1" latinLnBrk="0" hangingPunct="1">
              <a:lnSpc>
                <a:spcPct val="120000"/>
              </a:lnSpc>
              <a:spcBef>
                <a:spcPct val="0"/>
              </a:spcBef>
              <a:buFontTx/>
              <a:buNone/>
              <a:defRPr/>
            </a:pPr>
            <a:r>
              <a:rPr lang="zh-CN" altLang="en-US" sz="2400" b="0" dirty="0" smtClean="0">
                <a:solidFill>
                  <a:srgbClr val="0066CC"/>
                </a:solidFill>
                <a:latin typeface="+mn-lt"/>
                <a:ea typeface="+mn-ea"/>
                <a:cs typeface="+mn-ea"/>
                <a:sym typeface="+mn-lt"/>
              </a:rPr>
              <a:t>适用场合</a:t>
            </a:r>
            <a:r>
              <a:rPr lang="zh-CN" altLang="en-US" sz="2400" b="0" dirty="0" smtClean="0">
                <a:latin typeface="+mn-lt"/>
                <a:ea typeface="+mn-ea"/>
                <a:cs typeface="+mn-ea"/>
                <a:sym typeface="+mn-lt"/>
              </a:rPr>
              <a:t>：单模光纤用于骨干网传输；多模光纤用于局域网或者用户接入网。</a:t>
            </a:r>
          </a:p>
        </p:txBody>
      </p:sp>
      <p:pic>
        <p:nvPicPr>
          <p:cNvPr id="20483" name="Picture 4" descr="http://f.hiphotos.baidu.com/baike/s%3D220/sign=6e485b4a71f0f736dcfe4b033a55b382/7af40ad162d9f2d3920049daa0ec8a136327ccf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3732213"/>
            <a:ext cx="3986212"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6" descr="https://ss0.bdstatic.com/70cFuHSh_Q1YnxGkpoWK1HF6hhy/it/u=1835922618,2891397110&amp;fm=21&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992563"/>
            <a:ext cx="2809875" cy="227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04800" y="609600"/>
            <a:ext cx="8686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endParaRPr lang="zh-CN" altLang="en-US" sz="2400" b="0" smtClean="0">
              <a:latin typeface="+mn-lt"/>
              <a:ea typeface="+mn-ea"/>
              <a:cs typeface="+mn-ea"/>
              <a:sym typeface="+mn-lt"/>
            </a:endParaRPr>
          </a:p>
        </p:txBody>
      </p:sp>
      <p:sp>
        <p:nvSpPr>
          <p:cNvPr id="247811" name="Freeform 3"/>
          <p:cNvSpPr>
            <a:spLocks/>
          </p:cNvSpPr>
          <p:nvPr/>
        </p:nvSpPr>
        <p:spPr bwMode="auto">
          <a:xfrm>
            <a:off x="1282700" y="3627438"/>
            <a:ext cx="6762750" cy="533400"/>
          </a:xfrm>
          <a:custGeom>
            <a:avLst/>
            <a:gdLst>
              <a:gd name="T0" fmla="*/ 0 w 4260"/>
              <a:gd name="T1" fmla="*/ 2147483646 h 336"/>
              <a:gd name="T2" fmla="*/ 2147483646 w 4260"/>
              <a:gd name="T3" fmla="*/ 0 h 336"/>
              <a:gd name="T4" fmla="*/ 2147483646 w 4260"/>
              <a:gd name="T5" fmla="*/ 2147483646 h 336"/>
              <a:gd name="T6" fmla="*/ 2147483646 w 4260"/>
              <a:gd name="T7" fmla="*/ 0 h 336"/>
              <a:gd name="T8" fmla="*/ 2147483646 w 4260"/>
              <a:gd name="T9" fmla="*/ 2147483646 h 3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60" h="336">
                <a:moveTo>
                  <a:pt x="0" y="150"/>
                </a:moveTo>
                <a:lnTo>
                  <a:pt x="666" y="0"/>
                </a:lnTo>
                <a:lnTo>
                  <a:pt x="2310" y="336"/>
                </a:lnTo>
                <a:lnTo>
                  <a:pt x="3936" y="0"/>
                </a:lnTo>
                <a:lnTo>
                  <a:pt x="4260" y="72"/>
                </a:lnTo>
              </a:path>
            </a:pathLst>
          </a:custGeom>
          <a:noFill/>
          <a:ln w="38100" cmpd="sng">
            <a:solidFill>
              <a:srgbClr val="339933"/>
            </a:solidFill>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247812" name="Line 4"/>
          <p:cNvSpPr>
            <a:spLocks noChangeShapeType="1"/>
          </p:cNvSpPr>
          <p:nvPr/>
        </p:nvSpPr>
        <p:spPr bwMode="auto">
          <a:xfrm flipV="1">
            <a:off x="1219200" y="6011863"/>
            <a:ext cx="6781800" cy="0"/>
          </a:xfrm>
          <a:prstGeom prst="line">
            <a:avLst/>
          </a:prstGeom>
          <a:noFill/>
          <a:ln w="3810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sp>
        <p:nvSpPr>
          <p:cNvPr id="247813" name="Freeform 5"/>
          <p:cNvSpPr>
            <a:spLocks/>
          </p:cNvSpPr>
          <p:nvPr/>
        </p:nvSpPr>
        <p:spPr bwMode="auto">
          <a:xfrm>
            <a:off x="1174750" y="3627438"/>
            <a:ext cx="6851650" cy="523875"/>
          </a:xfrm>
          <a:custGeom>
            <a:avLst/>
            <a:gdLst>
              <a:gd name="T0" fmla="*/ 0 w 4316"/>
              <a:gd name="T1" fmla="*/ 2147483646 h 330"/>
              <a:gd name="T2" fmla="*/ 2147483646 w 4316"/>
              <a:gd name="T3" fmla="*/ 0 h 330"/>
              <a:gd name="T4" fmla="*/ 2147483646 w 4316"/>
              <a:gd name="T5" fmla="*/ 2147483646 h 330"/>
              <a:gd name="T6" fmla="*/ 2147483646 w 4316"/>
              <a:gd name="T7" fmla="*/ 0 h 330"/>
              <a:gd name="T8" fmla="*/ 2147483646 w 4316"/>
              <a:gd name="T9" fmla="*/ 2147483646 h 330"/>
              <a:gd name="T10" fmla="*/ 2147483646 w 4316"/>
              <a:gd name="T11" fmla="*/ 2147483646 h 3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16" h="330">
                <a:moveTo>
                  <a:pt x="0" y="128"/>
                </a:moveTo>
                <a:lnTo>
                  <a:pt x="434" y="0"/>
                </a:lnTo>
                <a:lnTo>
                  <a:pt x="1586" y="330"/>
                </a:lnTo>
                <a:lnTo>
                  <a:pt x="2738" y="0"/>
                </a:lnTo>
                <a:lnTo>
                  <a:pt x="3944" y="330"/>
                </a:lnTo>
                <a:lnTo>
                  <a:pt x="4316" y="204"/>
                </a:lnTo>
              </a:path>
            </a:pathLst>
          </a:custGeom>
          <a:noFill/>
          <a:ln w="38100" cmpd="sng">
            <a:solidFill>
              <a:srgbClr val="339933"/>
            </a:solidFill>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grpSp>
        <p:nvGrpSpPr>
          <p:cNvPr id="21510" name="Group 6"/>
          <p:cNvGrpSpPr>
            <a:grpSpLocks/>
          </p:cNvGrpSpPr>
          <p:nvPr/>
        </p:nvGrpSpPr>
        <p:grpSpPr bwMode="auto">
          <a:xfrm>
            <a:off x="47625" y="2525713"/>
            <a:ext cx="9107488" cy="3927475"/>
            <a:chOff x="30" y="1212"/>
            <a:chExt cx="5737" cy="2474"/>
          </a:xfrm>
        </p:grpSpPr>
        <p:sp>
          <p:nvSpPr>
            <p:cNvPr id="17417" name="Rectangle 7"/>
            <p:cNvSpPr>
              <a:spLocks noChangeArrowheads="1"/>
            </p:cNvSpPr>
            <p:nvPr/>
          </p:nvSpPr>
          <p:spPr bwMode="auto">
            <a:xfrm>
              <a:off x="740" y="1672"/>
              <a:ext cx="4320" cy="240"/>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17418" name="Rectangle 8"/>
            <p:cNvSpPr>
              <a:spLocks noChangeArrowheads="1"/>
            </p:cNvSpPr>
            <p:nvPr/>
          </p:nvSpPr>
          <p:spPr bwMode="auto">
            <a:xfrm>
              <a:off x="750" y="2247"/>
              <a:ext cx="4320" cy="240"/>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grpSp>
          <p:nvGrpSpPr>
            <p:cNvPr id="21515" name="Group 9"/>
            <p:cNvGrpSpPr>
              <a:grpSpLocks/>
            </p:cNvGrpSpPr>
            <p:nvPr/>
          </p:nvGrpSpPr>
          <p:grpSpPr bwMode="auto">
            <a:xfrm>
              <a:off x="30" y="1212"/>
              <a:ext cx="5737" cy="2474"/>
              <a:chOff x="30" y="1212"/>
              <a:chExt cx="5737" cy="2474"/>
            </a:xfrm>
          </p:grpSpPr>
          <p:grpSp>
            <p:nvGrpSpPr>
              <p:cNvPr id="21516" name="Group 10"/>
              <p:cNvGrpSpPr>
                <a:grpSpLocks/>
              </p:cNvGrpSpPr>
              <p:nvPr/>
            </p:nvGrpSpPr>
            <p:grpSpPr bwMode="auto">
              <a:xfrm>
                <a:off x="40" y="2709"/>
                <a:ext cx="5727" cy="977"/>
                <a:chOff x="48" y="2709"/>
                <a:chExt cx="5727" cy="977"/>
              </a:xfrm>
            </p:grpSpPr>
            <p:grpSp>
              <p:nvGrpSpPr>
                <p:cNvPr id="21535" name="Group 11"/>
                <p:cNvGrpSpPr>
                  <a:grpSpLocks/>
                </p:cNvGrpSpPr>
                <p:nvPr/>
              </p:nvGrpSpPr>
              <p:grpSpPr bwMode="auto">
                <a:xfrm>
                  <a:off x="682" y="3158"/>
                  <a:ext cx="4476" cy="528"/>
                  <a:chOff x="682" y="3072"/>
                  <a:chExt cx="4476" cy="528"/>
                </a:xfrm>
              </p:grpSpPr>
              <p:sp>
                <p:nvSpPr>
                  <p:cNvPr id="17456" name="Rectangle 12"/>
                  <p:cNvSpPr>
                    <a:spLocks noChangeArrowheads="1"/>
                  </p:cNvSpPr>
                  <p:nvPr/>
                </p:nvSpPr>
                <p:spPr bwMode="auto">
                  <a:xfrm>
                    <a:off x="768" y="3168"/>
                    <a:ext cx="4320" cy="336"/>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grpSp>
                <p:nvGrpSpPr>
                  <p:cNvPr id="21553" name="Group 13"/>
                  <p:cNvGrpSpPr>
                    <a:grpSpLocks/>
                  </p:cNvGrpSpPr>
                  <p:nvPr/>
                </p:nvGrpSpPr>
                <p:grpSpPr bwMode="auto">
                  <a:xfrm>
                    <a:off x="682" y="3072"/>
                    <a:ext cx="4476" cy="528"/>
                    <a:chOff x="682" y="3072"/>
                    <a:chExt cx="4476" cy="528"/>
                  </a:xfrm>
                </p:grpSpPr>
                <p:sp>
                  <p:nvSpPr>
                    <p:cNvPr id="17458" name="Rectangle 14"/>
                    <p:cNvSpPr>
                      <a:spLocks noChangeArrowheads="1"/>
                    </p:cNvSpPr>
                    <p:nvPr/>
                  </p:nvSpPr>
                  <p:spPr bwMode="auto">
                    <a:xfrm>
                      <a:off x="768" y="3072"/>
                      <a:ext cx="4320" cy="240"/>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17459" name="Rectangle 15"/>
                    <p:cNvSpPr>
                      <a:spLocks noChangeArrowheads="1"/>
                    </p:cNvSpPr>
                    <p:nvPr/>
                  </p:nvSpPr>
                  <p:spPr bwMode="auto">
                    <a:xfrm>
                      <a:off x="768" y="3360"/>
                      <a:ext cx="4320" cy="240"/>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17460" name="Line 16"/>
                    <p:cNvSpPr>
                      <a:spLocks noChangeShapeType="1"/>
                    </p:cNvSpPr>
                    <p:nvPr/>
                  </p:nvSpPr>
                  <p:spPr bwMode="auto">
                    <a:xfrm>
                      <a:off x="768" y="3072"/>
                      <a:ext cx="43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sp>
                  <p:nvSpPr>
                    <p:cNvPr id="17461" name="Line 17"/>
                    <p:cNvSpPr>
                      <a:spLocks noChangeShapeType="1"/>
                    </p:cNvSpPr>
                    <p:nvPr/>
                  </p:nvSpPr>
                  <p:spPr bwMode="auto">
                    <a:xfrm>
                      <a:off x="768" y="3312"/>
                      <a:ext cx="43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sp>
                  <p:nvSpPr>
                    <p:cNvPr id="17462" name="Line 18"/>
                    <p:cNvSpPr>
                      <a:spLocks noChangeShapeType="1"/>
                    </p:cNvSpPr>
                    <p:nvPr/>
                  </p:nvSpPr>
                  <p:spPr bwMode="auto">
                    <a:xfrm>
                      <a:off x="768" y="3360"/>
                      <a:ext cx="43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sp>
                  <p:nvSpPr>
                    <p:cNvPr id="17463" name="Line 19"/>
                    <p:cNvSpPr>
                      <a:spLocks noChangeShapeType="1"/>
                    </p:cNvSpPr>
                    <p:nvPr/>
                  </p:nvSpPr>
                  <p:spPr bwMode="auto">
                    <a:xfrm>
                      <a:off x="768" y="3600"/>
                      <a:ext cx="43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sp>
                  <p:nvSpPr>
                    <p:cNvPr id="17464" name="Line 20"/>
                    <p:cNvSpPr>
                      <a:spLocks noChangeShapeType="1"/>
                    </p:cNvSpPr>
                    <p:nvPr/>
                  </p:nvSpPr>
                  <p:spPr bwMode="auto">
                    <a:xfrm>
                      <a:off x="682" y="3333"/>
                      <a:ext cx="4476" cy="3"/>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grpSp>
            </p:grpSp>
            <p:grpSp>
              <p:nvGrpSpPr>
                <p:cNvPr id="21536" name="Group 21"/>
                <p:cNvGrpSpPr>
                  <a:grpSpLocks/>
                </p:cNvGrpSpPr>
                <p:nvPr/>
              </p:nvGrpSpPr>
              <p:grpSpPr bwMode="auto">
                <a:xfrm>
                  <a:off x="48" y="2840"/>
                  <a:ext cx="5727" cy="818"/>
                  <a:chOff x="48" y="2930"/>
                  <a:chExt cx="5727" cy="818"/>
                </a:xfrm>
              </p:grpSpPr>
              <p:grpSp>
                <p:nvGrpSpPr>
                  <p:cNvPr id="21538" name="Group 22"/>
                  <p:cNvGrpSpPr>
                    <a:grpSpLocks/>
                  </p:cNvGrpSpPr>
                  <p:nvPr/>
                </p:nvGrpSpPr>
                <p:grpSpPr bwMode="auto">
                  <a:xfrm>
                    <a:off x="48" y="2930"/>
                    <a:ext cx="763" cy="818"/>
                    <a:chOff x="48" y="2930"/>
                    <a:chExt cx="763" cy="818"/>
                  </a:xfrm>
                </p:grpSpPr>
                <p:grpSp>
                  <p:nvGrpSpPr>
                    <p:cNvPr id="21546" name="Group 23"/>
                    <p:cNvGrpSpPr>
                      <a:grpSpLocks/>
                    </p:cNvGrpSpPr>
                    <p:nvPr/>
                  </p:nvGrpSpPr>
                  <p:grpSpPr bwMode="auto">
                    <a:xfrm>
                      <a:off x="158" y="3220"/>
                      <a:ext cx="480" cy="528"/>
                      <a:chOff x="240" y="2448"/>
                      <a:chExt cx="480" cy="528"/>
                    </a:xfrm>
                  </p:grpSpPr>
                  <p:grpSp>
                    <p:nvGrpSpPr>
                      <p:cNvPr id="21548" name="Group 24"/>
                      <p:cNvGrpSpPr>
                        <a:grpSpLocks/>
                      </p:cNvGrpSpPr>
                      <p:nvPr/>
                    </p:nvGrpSpPr>
                    <p:grpSpPr bwMode="auto">
                      <a:xfrm>
                        <a:off x="240" y="2448"/>
                        <a:ext cx="480" cy="528"/>
                        <a:chOff x="240" y="2448"/>
                        <a:chExt cx="672" cy="672"/>
                      </a:xfrm>
                    </p:grpSpPr>
                    <p:sp>
                      <p:nvSpPr>
                        <p:cNvPr id="17454" name="Rectangle 25"/>
                        <p:cNvSpPr>
                          <a:spLocks noChangeArrowheads="1"/>
                        </p:cNvSpPr>
                        <p:nvPr/>
                      </p:nvSpPr>
                      <p:spPr bwMode="auto">
                        <a:xfrm>
                          <a:off x="240" y="2448"/>
                          <a:ext cx="672" cy="672"/>
                        </a:xfrm>
                        <a:prstGeom prst="rect">
                          <a:avLst/>
                        </a:prstGeom>
                        <a:solidFill>
                          <a:srgbClr val="FFFFFF"/>
                        </a:solidFill>
                        <a:ln w="635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17455" name="Line 26"/>
                        <p:cNvSpPr>
                          <a:spLocks noChangeShapeType="1"/>
                        </p:cNvSpPr>
                        <p:nvPr/>
                      </p:nvSpPr>
                      <p:spPr bwMode="auto">
                        <a:xfrm>
                          <a:off x="576" y="2448"/>
                          <a:ext cx="0" cy="672"/>
                        </a:xfrm>
                        <a:prstGeom prst="line">
                          <a:avLst/>
                        </a:prstGeom>
                        <a:noFill/>
                        <a:ln w="63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grpSp>
                  <p:sp>
                    <p:nvSpPr>
                      <p:cNvPr id="17453" name="Freeform 27"/>
                      <p:cNvSpPr>
                        <a:spLocks/>
                      </p:cNvSpPr>
                      <p:nvPr/>
                    </p:nvSpPr>
                    <p:spPr bwMode="auto">
                      <a:xfrm>
                        <a:off x="240" y="2450"/>
                        <a:ext cx="480" cy="526"/>
                      </a:xfrm>
                      <a:custGeom>
                        <a:avLst/>
                        <a:gdLst>
                          <a:gd name="T0" fmla="*/ 0 w 672"/>
                          <a:gd name="T1" fmla="*/ 75 h 670"/>
                          <a:gd name="T2" fmla="*/ 6 w 672"/>
                          <a:gd name="T3" fmla="*/ 73 h 670"/>
                          <a:gd name="T4" fmla="*/ 10 w 672"/>
                          <a:gd name="T5" fmla="*/ 59 h 670"/>
                          <a:gd name="T6" fmla="*/ 11 w 672"/>
                          <a:gd name="T7" fmla="*/ 38 h 670"/>
                          <a:gd name="T8" fmla="*/ 14 w 672"/>
                          <a:gd name="T9" fmla="*/ 16 h 670"/>
                          <a:gd name="T10" fmla="*/ 15 w 672"/>
                          <a:gd name="T11" fmla="*/ 4 h 670"/>
                          <a:gd name="T12" fmla="*/ 17 w 672"/>
                          <a:gd name="T13" fmla="*/ 1 h 670"/>
                          <a:gd name="T14" fmla="*/ 18 w 672"/>
                          <a:gd name="T15" fmla="*/ 4 h 670"/>
                          <a:gd name="T16" fmla="*/ 19 w 672"/>
                          <a:gd name="T17" fmla="*/ 16 h 670"/>
                          <a:gd name="T18" fmla="*/ 21 w 672"/>
                          <a:gd name="T19" fmla="*/ 38 h 670"/>
                          <a:gd name="T20" fmla="*/ 22 w 672"/>
                          <a:gd name="T21" fmla="*/ 53 h 670"/>
                          <a:gd name="T22" fmla="*/ 24 w 672"/>
                          <a:gd name="T23" fmla="*/ 68 h 670"/>
                          <a:gd name="T24" fmla="*/ 28 w 672"/>
                          <a:gd name="T25" fmla="*/ 73 h 670"/>
                          <a:gd name="T26" fmla="*/ 29 w 672"/>
                          <a:gd name="T27" fmla="*/ 74 h 670"/>
                          <a:gd name="T28" fmla="*/ 33 w 672"/>
                          <a:gd name="T29" fmla="*/ 75 h 6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2" h="670">
                            <a:moveTo>
                              <a:pt x="0" y="670"/>
                            </a:moveTo>
                            <a:cubicBezTo>
                              <a:pt x="21" y="664"/>
                              <a:pt x="94" y="661"/>
                              <a:pt x="126" y="637"/>
                            </a:cubicBezTo>
                            <a:cubicBezTo>
                              <a:pt x="158" y="613"/>
                              <a:pt x="173" y="576"/>
                              <a:pt x="192" y="526"/>
                            </a:cubicBezTo>
                            <a:cubicBezTo>
                              <a:pt x="211" y="476"/>
                              <a:pt x="226" y="398"/>
                              <a:pt x="240" y="334"/>
                            </a:cubicBezTo>
                            <a:cubicBezTo>
                              <a:pt x="254" y="270"/>
                              <a:pt x="269" y="188"/>
                              <a:pt x="279" y="139"/>
                            </a:cubicBezTo>
                            <a:cubicBezTo>
                              <a:pt x="289" y="90"/>
                              <a:pt x="293" y="63"/>
                              <a:pt x="303" y="40"/>
                            </a:cubicBezTo>
                            <a:cubicBezTo>
                              <a:pt x="313" y="17"/>
                              <a:pt x="328" y="2"/>
                              <a:pt x="339" y="1"/>
                            </a:cubicBezTo>
                            <a:cubicBezTo>
                              <a:pt x="350" y="0"/>
                              <a:pt x="360" y="12"/>
                              <a:pt x="369" y="34"/>
                            </a:cubicBezTo>
                            <a:cubicBezTo>
                              <a:pt x="378" y="56"/>
                              <a:pt x="386" y="86"/>
                              <a:pt x="396" y="136"/>
                            </a:cubicBezTo>
                            <a:cubicBezTo>
                              <a:pt x="406" y="186"/>
                              <a:pt x="422" y="284"/>
                              <a:pt x="432" y="337"/>
                            </a:cubicBezTo>
                            <a:cubicBezTo>
                              <a:pt x="442" y="390"/>
                              <a:pt x="444" y="414"/>
                              <a:pt x="456" y="457"/>
                            </a:cubicBezTo>
                            <a:cubicBezTo>
                              <a:pt x="468" y="500"/>
                              <a:pt x="485" y="564"/>
                              <a:pt x="504" y="595"/>
                            </a:cubicBezTo>
                            <a:cubicBezTo>
                              <a:pt x="523" y="626"/>
                              <a:pt x="555" y="633"/>
                              <a:pt x="573" y="643"/>
                            </a:cubicBezTo>
                            <a:cubicBezTo>
                              <a:pt x="591" y="653"/>
                              <a:pt x="596" y="651"/>
                              <a:pt x="612" y="655"/>
                            </a:cubicBezTo>
                            <a:cubicBezTo>
                              <a:pt x="628" y="659"/>
                              <a:pt x="660" y="667"/>
                              <a:pt x="672" y="670"/>
                            </a:cubicBezTo>
                          </a:path>
                        </a:pathLst>
                      </a:custGeom>
                      <a:noFill/>
                      <a:ln w="28575"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grpSp>
                <p:sp>
                  <p:nvSpPr>
                    <p:cNvPr id="17451" name="Text Box 28"/>
                    <p:cNvSpPr txBox="1">
                      <a:spLocks noChangeArrowheads="1"/>
                    </p:cNvSpPr>
                    <p:nvPr/>
                  </p:nvSpPr>
                  <p:spPr bwMode="auto">
                    <a:xfrm>
                      <a:off x="48" y="2930"/>
                      <a:ext cx="763"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000" b="0" smtClean="0">
                          <a:solidFill>
                            <a:srgbClr val="333399"/>
                          </a:solidFill>
                          <a:latin typeface="+mn-lt"/>
                          <a:ea typeface="+mn-ea"/>
                          <a:cs typeface="+mn-ea"/>
                          <a:sym typeface="+mn-lt"/>
                        </a:rPr>
                        <a:t>输入脉冲</a:t>
                      </a:r>
                    </a:p>
                  </p:txBody>
                </p:sp>
              </p:grpSp>
              <p:grpSp>
                <p:nvGrpSpPr>
                  <p:cNvPr id="21539" name="Group 29"/>
                  <p:cNvGrpSpPr>
                    <a:grpSpLocks/>
                  </p:cNvGrpSpPr>
                  <p:nvPr/>
                </p:nvGrpSpPr>
                <p:grpSpPr bwMode="auto">
                  <a:xfrm>
                    <a:off x="5012" y="2947"/>
                    <a:ext cx="763" cy="801"/>
                    <a:chOff x="5012" y="2947"/>
                    <a:chExt cx="763" cy="801"/>
                  </a:xfrm>
                </p:grpSpPr>
                <p:sp>
                  <p:nvSpPr>
                    <p:cNvPr id="17444" name="Text Box 30"/>
                    <p:cNvSpPr txBox="1">
                      <a:spLocks noChangeArrowheads="1"/>
                    </p:cNvSpPr>
                    <p:nvPr/>
                  </p:nvSpPr>
                  <p:spPr bwMode="auto">
                    <a:xfrm>
                      <a:off x="5012" y="2947"/>
                      <a:ext cx="763"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000" b="0" smtClean="0">
                          <a:solidFill>
                            <a:srgbClr val="333399"/>
                          </a:solidFill>
                          <a:latin typeface="+mn-lt"/>
                          <a:ea typeface="+mn-ea"/>
                          <a:cs typeface="+mn-ea"/>
                          <a:sym typeface="+mn-lt"/>
                        </a:rPr>
                        <a:t>输出脉冲</a:t>
                      </a:r>
                    </a:p>
                  </p:txBody>
                </p:sp>
                <p:grpSp>
                  <p:nvGrpSpPr>
                    <p:cNvPr id="21541" name="Group 31"/>
                    <p:cNvGrpSpPr>
                      <a:grpSpLocks/>
                    </p:cNvGrpSpPr>
                    <p:nvPr/>
                  </p:nvGrpSpPr>
                  <p:grpSpPr bwMode="auto">
                    <a:xfrm>
                      <a:off x="5148" y="3220"/>
                      <a:ext cx="480" cy="528"/>
                      <a:chOff x="240" y="2448"/>
                      <a:chExt cx="480" cy="528"/>
                    </a:xfrm>
                  </p:grpSpPr>
                  <p:grpSp>
                    <p:nvGrpSpPr>
                      <p:cNvPr id="21542" name="Group 32"/>
                      <p:cNvGrpSpPr>
                        <a:grpSpLocks/>
                      </p:cNvGrpSpPr>
                      <p:nvPr/>
                    </p:nvGrpSpPr>
                    <p:grpSpPr bwMode="auto">
                      <a:xfrm>
                        <a:off x="240" y="2448"/>
                        <a:ext cx="480" cy="528"/>
                        <a:chOff x="240" y="2448"/>
                        <a:chExt cx="672" cy="672"/>
                      </a:xfrm>
                    </p:grpSpPr>
                    <p:sp>
                      <p:nvSpPr>
                        <p:cNvPr id="17448" name="Rectangle 33"/>
                        <p:cNvSpPr>
                          <a:spLocks noChangeArrowheads="1"/>
                        </p:cNvSpPr>
                        <p:nvPr/>
                      </p:nvSpPr>
                      <p:spPr bwMode="auto">
                        <a:xfrm>
                          <a:off x="240" y="2448"/>
                          <a:ext cx="672" cy="672"/>
                        </a:xfrm>
                        <a:prstGeom prst="rect">
                          <a:avLst/>
                        </a:prstGeom>
                        <a:solidFill>
                          <a:srgbClr val="FFFFFF"/>
                        </a:solidFill>
                        <a:ln w="635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17449" name="Line 34"/>
                        <p:cNvSpPr>
                          <a:spLocks noChangeShapeType="1"/>
                        </p:cNvSpPr>
                        <p:nvPr/>
                      </p:nvSpPr>
                      <p:spPr bwMode="auto">
                        <a:xfrm>
                          <a:off x="576" y="2448"/>
                          <a:ext cx="0" cy="672"/>
                        </a:xfrm>
                        <a:prstGeom prst="line">
                          <a:avLst/>
                        </a:prstGeom>
                        <a:noFill/>
                        <a:ln w="63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grpSp>
                  <p:sp>
                    <p:nvSpPr>
                      <p:cNvPr id="17447" name="Freeform 35"/>
                      <p:cNvSpPr>
                        <a:spLocks/>
                      </p:cNvSpPr>
                      <p:nvPr/>
                    </p:nvSpPr>
                    <p:spPr bwMode="auto">
                      <a:xfrm>
                        <a:off x="240" y="2450"/>
                        <a:ext cx="480" cy="526"/>
                      </a:xfrm>
                      <a:custGeom>
                        <a:avLst/>
                        <a:gdLst>
                          <a:gd name="T0" fmla="*/ 0 w 672"/>
                          <a:gd name="T1" fmla="*/ 75 h 670"/>
                          <a:gd name="T2" fmla="*/ 6 w 672"/>
                          <a:gd name="T3" fmla="*/ 73 h 670"/>
                          <a:gd name="T4" fmla="*/ 10 w 672"/>
                          <a:gd name="T5" fmla="*/ 59 h 670"/>
                          <a:gd name="T6" fmla="*/ 11 w 672"/>
                          <a:gd name="T7" fmla="*/ 38 h 670"/>
                          <a:gd name="T8" fmla="*/ 14 w 672"/>
                          <a:gd name="T9" fmla="*/ 16 h 670"/>
                          <a:gd name="T10" fmla="*/ 15 w 672"/>
                          <a:gd name="T11" fmla="*/ 4 h 670"/>
                          <a:gd name="T12" fmla="*/ 17 w 672"/>
                          <a:gd name="T13" fmla="*/ 1 h 670"/>
                          <a:gd name="T14" fmla="*/ 18 w 672"/>
                          <a:gd name="T15" fmla="*/ 4 h 670"/>
                          <a:gd name="T16" fmla="*/ 19 w 672"/>
                          <a:gd name="T17" fmla="*/ 16 h 670"/>
                          <a:gd name="T18" fmla="*/ 21 w 672"/>
                          <a:gd name="T19" fmla="*/ 38 h 670"/>
                          <a:gd name="T20" fmla="*/ 22 w 672"/>
                          <a:gd name="T21" fmla="*/ 53 h 670"/>
                          <a:gd name="T22" fmla="*/ 24 w 672"/>
                          <a:gd name="T23" fmla="*/ 68 h 670"/>
                          <a:gd name="T24" fmla="*/ 28 w 672"/>
                          <a:gd name="T25" fmla="*/ 73 h 670"/>
                          <a:gd name="T26" fmla="*/ 29 w 672"/>
                          <a:gd name="T27" fmla="*/ 74 h 670"/>
                          <a:gd name="T28" fmla="*/ 33 w 672"/>
                          <a:gd name="T29" fmla="*/ 75 h 6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2" h="670">
                            <a:moveTo>
                              <a:pt x="0" y="670"/>
                            </a:moveTo>
                            <a:cubicBezTo>
                              <a:pt x="21" y="664"/>
                              <a:pt x="94" y="661"/>
                              <a:pt x="126" y="637"/>
                            </a:cubicBezTo>
                            <a:cubicBezTo>
                              <a:pt x="158" y="613"/>
                              <a:pt x="173" y="576"/>
                              <a:pt x="192" y="526"/>
                            </a:cubicBezTo>
                            <a:cubicBezTo>
                              <a:pt x="211" y="476"/>
                              <a:pt x="226" y="398"/>
                              <a:pt x="240" y="334"/>
                            </a:cubicBezTo>
                            <a:cubicBezTo>
                              <a:pt x="254" y="270"/>
                              <a:pt x="269" y="188"/>
                              <a:pt x="279" y="139"/>
                            </a:cubicBezTo>
                            <a:cubicBezTo>
                              <a:pt x="289" y="90"/>
                              <a:pt x="293" y="63"/>
                              <a:pt x="303" y="40"/>
                            </a:cubicBezTo>
                            <a:cubicBezTo>
                              <a:pt x="313" y="17"/>
                              <a:pt x="328" y="2"/>
                              <a:pt x="339" y="1"/>
                            </a:cubicBezTo>
                            <a:cubicBezTo>
                              <a:pt x="350" y="0"/>
                              <a:pt x="360" y="12"/>
                              <a:pt x="369" y="34"/>
                            </a:cubicBezTo>
                            <a:cubicBezTo>
                              <a:pt x="378" y="56"/>
                              <a:pt x="386" y="86"/>
                              <a:pt x="396" y="136"/>
                            </a:cubicBezTo>
                            <a:cubicBezTo>
                              <a:pt x="406" y="186"/>
                              <a:pt x="422" y="284"/>
                              <a:pt x="432" y="337"/>
                            </a:cubicBezTo>
                            <a:cubicBezTo>
                              <a:pt x="442" y="390"/>
                              <a:pt x="444" y="414"/>
                              <a:pt x="456" y="457"/>
                            </a:cubicBezTo>
                            <a:cubicBezTo>
                              <a:pt x="468" y="500"/>
                              <a:pt x="485" y="564"/>
                              <a:pt x="504" y="595"/>
                            </a:cubicBezTo>
                            <a:cubicBezTo>
                              <a:pt x="523" y="626"/>
                              <a:pt x="555" y="633"/>
                              <a:pt x="573" y="643"/>
                            </a:cubicBezTo>
                            <a:cubicBezTo>
                              <a:pt x="591" y="653"/>
                              <a:pt x="596" y="651"/>
                              <a:pt x="612" y="655"/>
                            </a:cubicBezTo>
                            <a:cubicBezTo>
                              <a:pt x="628" y="659"/>
                              <a:pt x="660" y="667"/>
                              <a:pt x="672" y="670"/>
                            </a:cubicBezTo>
                          </a:path>
                        </a:pathLst>
                      </a:custGeom>
                      <a:noFill/>
                      <a:ln w="28575"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grpSp>
              </p:grpSp>
            </p:grpSp>
            <p:sp>
              <p:nvSpPr>
                <p:cNvPr id="17441" name="Text Box 36"/>
                <p:cNvSpPr txBox="1">
                  <a:spLocks noChangeArrowheads="1"/>
                </p:cNvSpPr>
                <p:nvPr/>
              </p:nvSpPr>
              <p:spPr bwMode="auto">
                <a:xfrm>
                  <a:off x="2381" y="2709"/>
                  <a:ext cx="1280"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kumimoji="0" lang="zh-CN" altLang="en-US" sz="3600" b="0" smtClean="0">
                      <a:solidFill>
                        <a:srgbClr val="333399"/>
                      </a:solidFill>
                      <a:latin typeface="+mn-lt"/>
                      <a:ea typeface="+mn-ea"/>
                      <a:cs typeface="+mn-ea"/>
                      <a:sym typeface="+mn-lt"/>
                    </a:rPr>
                    <a:t>单模光纤</a:t>
                  </a:r>
                </a:p>
              </p:txBody>
            </p:sp>
          </p:grpSp>
          <p:grpSp>
            <p:nvGrpSpPr>
              <p:cNvPr id="21517" name="Group 38"/>
              <p:cNvGrpSpPr>
                <a:grpSpLocks/>
              </p:cNvGrpSpPr>
              <p:nvPr/>
            </p:nvGrpSpPr>
            <p:grpSpPr bwMode="auto">
              <a:xfrm>
                <a:off x="750" y="1671"/>
                <a:ext cx="4320" cy="816"/>
                <a:chOff x="912" y="912"/>
                <a:chExt cx="4608" cy="816"/>
              </a:xfrm>
            </p:grpSpPr>
            <p:sp>
              <p:nvSpPr>
                <p:cNvPr id="17435" name="Line 39"/>
                <p:cNvSpPr>
                  <a:spLocks noChangeShapeType="1"/>
                </p:cNvSpPr>
                <p:nvPr/>
              </p:nvSpPr>
              <p:spPr bwMode="auto">
                <a:xfrm>
                  <a:off x="912" y="912"/>
                  <a:ext cx="46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sp>
              <p:nvSpPr>
                <p:cNvPr id="17436" name="Line 40"/>
                <p:cNvSpPr>
                  <a:spLocks noChangeShapeType="1"/>
                </p:cNvSpPr>
                <p:nvPr/>
              </p:nvSpPr>
              <p:spPr bwMode="auto">
                <a:xfrm>
                  <a:off x="912" y="1152"/>
                  <a:ext cx="46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sp>
              <p:nvSpPr>
                <p:cNvPr id="17437" name="Line 41"/>
                <p:cNvSpPr>
                  <a:spLocks noChangeShapeType="1"/>
                </p:cNvSpPr>
                <p:nvPr/>
              </p:nvSpPr>
              <p:spPr bwMode="auto">
                <a:xfrm>
                  <a:off x="912" y="1488"/>
                  <a:ext cx="46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sp>
              <p:nvSpPr>
                <p:cNvPr id="17438" name="Line 42"/>
                <p:cNvSpPr>
                  <a:spLocks noChangeShapeType="1"/>
                </p:cNvSpPr>
                <p:nvPr/>
              </p:nvSpPr>
              <p:spPr bwMode="auto">
                <a:xfrm>
                  <a:off x="912" y="1728"/>
                  <a:ext cx="46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grpSp>
          <p:sp>
            <p:nvSpPr>
              <p:cNvPr id="17422" name="Line 43"/>
              <p:cNvSpPr>
                <a:spLocks noChangeShapeType="1"/>
              </p:cNvSpPr>
              <p:nvPr/>
            </p:nvSpPr>
            <p:spPr bwMode="auto">
              <a:xfrm>
                <a:off x="664" y="2076"/>
                <a:ext cx="4476" cy="3"/>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grpSp>
            <p:nvGrpSpPr>
              <p:cNvPr id="21519" name="Group 44"/>
              <p:cNvGrpSpPr>
                <a:grpSpLocks/>
              </p:cNvGrpSpPr>
              <p:nvPr/>
            </p:nvGrpSpPr>
            <p:grpSpPr bwMode="auto">
              <a:xfrm>
                <a:off x="30" y="1525"/>
                <a:ext cx="5737" cy="818"/>
                <a:chOff x="38" y="1288"/>
                <a:chExt cx="5737" cy="818"/>
              </a:xfrm>
            </p:grpSpPr>
            <p:grpSp>
              <p:nvGrpSpPr>
                <p:cNvPr id="21521" name="Group 45"/>
                <p:cNvGrpSpPr>
                  <a:grpSpLocks/>
                </p:cNvGrpSpPr>
                <p:nvPr/>
              </p:nvGrpSpPr>
              <p:grpSpPr bwMode="auto">
                <a:xfrm>
                  <a:off x="38" y="1288"/>
                  <a:ext cx="763" cy="818"/>
                  <a:chOff x="38" y="1288"/>
                  <a:chExt cx="763" cy="818"/>
                </a:xfrm>
              </p:grpSpPr>
              <p:sp>
                <p:nvSpPr>
                  <p:cNvPr id="17431" name="Rectangle 46"/>
                  <p:cNvSpPr>
                    <a:spLocks noChangeArrowheads="1"/>
                  </p:cNvSpPr>
                  <p:nvPr/>
                </p:nvSpPr>
                <p:spPr bwMode="auto">
                  <a:xfrm>
                    <a:off x="177" y="1578"/>
                    <a:ext cx="480" cy="528"/>
                  </a:xfrm>
                  <a:prstGeom prst="rect">
                    <a:avLst/>
                  </a:prstGeom>
                  <a:solidFill>
                    <a:srgbClr val="FFFFFF"/>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17432" name="Line 47"/>
                  <p:cNvSpPr>
                    <a:spLocks noChangeShapeType="1"/>
                  </p:cNvSpPr>
                  <p:nvPr/>
                </p:nvSpPr>
                <p:spPr bwMode="auto">
                  <a:xfrm>
                    <a:off x="417" y="1578"/>
                    <a:ext cx="0" cy="528"/>
                  </a:xfrm>
                  <a:prstGeom prst="line">
                    <a:avLst/>
                  </a:prstGeom>
                  <a:noFill/>
                  <a:ln w="63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sp>
                <p:nvSpPr>
                  <p:cNvPr id="17433" name="Freeform 48"/>
                  <p:cNvSpPr>
                    <a:spLocks/>
                  </p:cNvSpPr>
                  <p:nvPr/>
                </p:nvSpPr>
                <p:spPr bwMode="auto">
                  <a:xfrm>
                    <a:off x="177" y="1580"/>
                    <a:ext cx="480" cy="526"/>
                  </a:xfrm>
                  <a:custGeom>
                    <a:avLst/>
                    <a:gdLst>
                      <a:gd name="T0" fmla="*/ 0 w 672"/>
                      <a:gd name="T1" fmla="*/ 75 h 670"/>
                      <a:gd name="T2" fmla="*/ 6 w 672"/>
                      <a:gd name="T3" fmla="*/ 73 h 670"/>
                      <a:gd name="T4" fmla="*/ 10 w 672"/>
                      <a:gd name="T5" fmla="*/ 59 h 670"/>
                      <a:gd name="T6" fmla="*/ 11 w 672"/>
                      <a:gd name="T7" fmla="*/ 38 h 670"/>
                      <a:gd name="T8" fmla="*/ 14 w 672"/>
                      <a:gd name="T9" fmla="*/ 16 h 670"/>
                      <a:gd name="T10" fmla="*/ 15 w 672"/>
                      <a:gd name="T11" fmla="*/ 4 h 670"/>
                      <a:gd name="T12" fmla="*/ 17 w 672"/>
                      <a:gd name="T13" fmla="*/ 1 h 670"/>
                      <a:gd name="T14" fmla="*/ 18 w 672"/>
                      <a:gd name="T15" fmla="*/ 4 h 670"/>
                      <a:gd name="T16" fmla="*/ 19 w 672"/>
                      <a:gd name="T17" fmla="*/ 16 h 670"/>
                      <a:gd name="T18" fmla="*/ 21 w 672"/>
                      <a:gd name="T19" fmla="*/ 38 h 670"/>
                      <a:gd name="T20" fmla="*/ 22 w 672"/>
                      <a:gd name="T21" fmla="*/ 53 h 670"/>
                      <a:gd name="T22" fmla="*/ 24 w 672"/>
                      <a:gd name="T23" fmla="*/ 68 h 670"/>
                      <a:gd name="T24" fmla="*/ 28 w 672"/>
                      <a:gd name="T25" fmla="*/ 73 h 670"/>
                      <a:gd name="T26" fmla="*/ 29 w 672"/>
                      <a:gd name="T27" fmla="*/ 74 h 670"/>
                      <a:gd name="T28" fmla="*/ 33 w 672"/>
                      <a:gd name="T29" fmla="*/ 75 h 6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2" h="670">
                        <a:moveTo>
                          <a:pt x="0" y="670"/>
                        </a:moveTo>
                        <a:cubicBezTo>
                          <a:pt x="21" y="664"/>
                          <a:pt x="94" y="661"/>
                          <a:pt x="126" y="637"/>
                        </a:cubicBezTo>
                        <a:cubicBezTo>
                          <a:pt x="158" y="613"/>
                          <a:pt x="173" y="576"/>
                          <a:pt x="192" y="526"/>
                        </a:cubicBezTo>
                        <a:cubicBezTo>
                          <a:pt x="211" y="476"/>
                          <a:pt x="226" y="398"/>
                          <a:pt x="240" y="334"/>
                        </a:cubicBezTo>
                        <a:cubicBezTo>
                          <a:pt x="254" y="270"/>
                          <a:pt x="269" y="188"/>
                          <a:pt x="279" y="139"/>
                        </a:cubicBezTo>
                        <a:cubicBezTo>
                          <a:pt x="289" y="90"/>
                          <a:pt x="293" y="63"/>
                          <a:pt x="303" y="40"/>
                        </a:cubicBezTo>
                        <a:cubicBezTo>
                          <a:pt x="313" y="17"/>
                          <a:pt x="328" y="2"/>
                          <a:pt x="339" y="1"/>
                        </a:cubicBezTo>
                        <a:cubicBezTo>
                          <a:pt x="350" y="0"/>
                          <a:pt x="360" y="12"/>
                          <a:pt x="369" y="34"/>
                        </a:cubicBezTo>
                        <a:cubicBezTo>
                          <a:pt x="378" y="56"/>
                          <a:pt x="386" y="86"/>
                          <a:pt x="396" y="136"/>
                        </a:cubicBezTo>
                        <a:cubicBezTo>
                          <a:pt x="406" y="186"/>
                          <a:pt x="422" y="284"/>
                          <a:pt x="432" y="337"/>
                        </a:cubicBezTo>
                        <a:cubicBezTo>
                          <a:pt x="442" y="390"/>
                          <a:pt x="444" y="414"/>
                          <a:pt x="456" y="457"/>
                        </a:cubicBezTo>
                        <a:cubicBezTo>
                          <a:pt x="468" y="500"/>
                          <a:pt x="485" y="564"/>
                          <a:pt x="504" y="595"/>
                        </a:cubicBezTo>
                        <a:cubicBezTo>
                          <a:pt x="523" y="626"/>
                          <a:pt x="555" y="633"/>
                          <a:pt x="573" y="643"/>
                        </a:cubicBezTo>
                        <a:cubicBezTo>
                          <a:pt x="591" y="653"/>
                          <a:pt x="596" y="651"/>
                          <a:pt x="612" y="655"/>
                        </a:cubicBezTo>
                        <a:cubicBezTo>
                          <a:pt x="628" y="659"/>
                          <a:pt x="660" y="667"/>
                          <a:pt x="672" y="670"/>
                        </a:cubicBezTo>
                      </a:path>
                    </a:pathLst>
                  </a:custGeom>
                  <a:noFill/>
                  <a:ln w="28575"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sp>
                <p:nvSpPr>
                  <p:cNvPr id="17434" name="Text Box 49"/>
                  <p:cNvSpPr txBox="1">
                    <a:spLocks noChangeArrowheads="1"/>
                  </p:cNvSpPr>
                  <p:nvPr/>
                </p:nvSpPr>
                <p:spPr bwMode="auto">
                  <a:xfrm>
                    <a:off x="38" y="1288"/>
                    <a:ext cx="763"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000" b="0" smtClean="0">
                        <a:solidFill>
                          <a:srgbClr val="333399"/>
                        </a:solidFill>
                        <a:latin typeface="+mn-lt"/>
                        <a:ea typeface="+mn-ea"/>
                        <a:cs typeface="+mn-ea"/>
                        <a:sym typeface="+mn-lt"/>
                      </a:rPr>
                      <a:t>输入脉冲</a:t>
                    </a:r>
                  </a:p>
                </p:txBody>
              </p:sp>
            </p:grpSp>
            <p:grpSp>
              <p:nvGrpSpPr>
                <p:cNvPr id="21522" name="Group 50"/>
                <p:cNvGrpSpPr>
                  <a:grpSpLocks/>
                </p:cNvGrpSpPr>
                <p:nvPr/>
              </p:nvGrpSpPr>
              <p:grpSpPr bwMode="auto">
                <a:xfrm>
                  <a:off x="5012" y="1305"/>
                  <a:ext cx="763" cy="801"/>
                  <a:chOff x="5012" y="1305"/>
                  <a:chExt cx="763" cy="801"/>
                </a:xfrm>
              </p:grpSpPr>
              <p:sp>
                <p:nvSpPr>
                  <p:cNvPr id="17427" name="Rectangle 51"/>
                  <p:cNvSpPr>
                    <a:spLocks noChangeArrowheads="1"/>
                  </p:cNvSpPr>
                  <p:nvPr/>
                </p:nvSpPr>
                <p:spPr bwMode="auto">
                  <a:xfrm>
                    <a:off x="5110" y="1578"/>
                    <a:ext cx="476" cy="528"/>
                  </a:xfrm>
                  <a:prstGeom prst="rect">
                    <a:avLst/>
                  </a:prstGeom>
                  <a:solidFill>
                    <a:srgbClr val="FFFFFF"/>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17428" name="Line 52"/>
                  <p:cNvSpPr>
                    <a:spLocks noChangeShapeType="1"/>
                  </p:cNvSpPr>
                  <p:nvPr/>
                </p:nvSpPr>
                <p:spPr bwMode="auto">
                  <a:xfrm>
                    <a:off x="5348" y="1578"/>
                    <a:ext cx="0" cy="528"/>
                  </a:xfrm>
                  <a:prstGeom prst="line">
                    <a:avLst/>
                  </a:prstGeom>
                  <a:noFill/>
                  <a:ln w="63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sp>
                <p:nvSpPr>
                  <p:cNvPr id="17429" name="Freeform 53"/>
                  <p:cNvSpPr>
                    <a:spLocks/>
                  </p:cNvSpPr>
                  <p:nvPr/>
                </p:nvSpPr>
                <p:spPr bwMode="auto">
                  <a:xfrm>
                    <a:off x="5108" y="1726"/>
                    <a:ext cx="480" cy="222"/>
                  </a:xfrm>
                  <a:custGeom>
                    <a:avLst/>
                    <a:gdLst>
                      <a:gd name="T0" fmla="*/ 0 w 678"/>
                      <a:gd name="T1" fmla="*/ 32 h 283"/>
                      <a:gd name="T2" fmla="*/ 4 w 678"/>
                      <a:gd name="T3" fmla="*/ 27 h 283"/>
                      <a:gd name="T4" fmla="*/ 6 w 678"/>
                      <a:gd name="T5" fmla="*/ 21 h 283"/>
                      <a:gd name="T6" fmla="*/ 9 w 678"/>
                      <a:gd name="T7" fmla="*/ 15 h 283"/>
                      <a:gd name="T8" fmla="*/ 11 w 678"/>
                      <a:gd name="T9" fmla="*/ 5 h 283"/>
                      <a:gd name="T10" fmla="*/ 15 w 678"/>
                      <a:gd name="T11" fmla="*/ 1 h 283"/>
                      <a:gd name="T12" fmla="*/ 19 w 678"/>
                      <a:gd name="T13" fmla="*/ 4 h 283"/>
                      <a:gd name="T14" fmla="*/ 22 w 678"/>
                      <a:gd name="T15" fmla="*/ 16 h 283"/>
                      <a:gd name="T16" fmla="*/ 23 w 678"/>
                      <a:gd name="T17" fmla="*/ 21 h 283"/>
                      <a:gd name="T18" fmla="*/ 26 w 678"/>
                      <a:gd name="T19" fmla="*/ 27 h 283"/>
                      <a:gd name="T20" fmla="*/ 30 w 678"/>
                      <a:gd name="T21" fmla="*/ 32 h 2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8" h="283">
                        <a:moveTo>
                          <a:pt x="0" y="280"/>
                        </a:moveTo>
                        <a:cubicBezTo>
                          <a:pt x="14" y="274"/>
                          <a:pt x="62" y="258"/>
                          <a:pt x="87" y="244"/>
                        </a:cubicBezTo>
                        <a:cubicBezTo>
                          <a:pt x="112" y="230"/>
                          <a:pt x="131" y="212"/>
                          <a:pt x="150" y="193"/>
                        </a:cubicBezTo>
                        <a:cubicBezTo>
                          <a:pt x="169" y="174"/>
                          <a:pt x="183" y="155"/>
                          <a:pt x="201" y="130"/>
                        </a:cubicBezTo>
                        <a:cubicBezTo>
                          <a:pt x="219" y="105"/>
                          <a:pt x="235" y="64"/>
                          <a:pt x="258" y="43"/>
                        </a:cubicBezTo>
                        <a:cubicBezTo>
                          <a:pt x="281" y="22"/>
                          <a:pt x="311" y="2"/>
                          <a:pt x="339" y="1"/>
                        </a:cubicBezTo>
                        <a:cubicBezTo>
                          <a:pt x="367" y="0"/>
                          <a:pt x="401" y="14"/>
                          <a:pt x="426" y="37"/>
                        </a:cubicBezTo>
                        <a:cubicBezTo>
                          <a:pt x="451" y="60"/>
                          <a:pt x="475" y="113"/>
                          <a:pt x="492" y="139"/>
                        </a:cubicBezTo>
                        <a:cubicBezTo>
                          <a:pt x="509" y="165"/>
                          <a:pt x="512" y="174"/>
                          <a:pt x="528" y="190"/>
                        </a:cubicBezTo>
                        <a:cubicBezTo>
                          <a:pt x="544" y="206"/>
                          <a:pt x="566" y="222"/>
                          <a:pt x="591" y="238"/>
                        </a:cubicBezTo>
                        <a:cubicBezTo>
                          <a:pt x="616" y="254"/>
                          <a:pt x="660" y="274"/>
                          <a:pt x="678" y="283"/>
                        </a:cubicBezTo>
                      </a:path>
                    </a:pathLst>
                  </a:custGeom>
                  <a:noFill/>
                  <a:ln w="28575"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sp>
                <p:nvSpPr>
                  <p:cNvPr id="17430" name="Text Box 54"/>
                  <p:cNvSpPr txBox="1">
                    <a:spLocks noChangeArrowheads="1"/>
                  </p:cNvSpPr>
                  <p:nvPr/>
                </p:nvSpPr>
                <p:spPr bwMode="auto">
                  <a:xfrm>
                    <a:off x="5012" y="1305"/>
                    <a:ext cx="763"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000" b="0" smtClean="0">
                        <a:solidFill>
                          <a:srgbClr val="333399"/>
                        </a:solidFill>
                        <a:latin typeface="+mn-lt"/>
                        <a:ea typeface="+mn-ea"/>
                        <a:cs typeface="+mn-ea"/>
                        <a:sym typeface="+mn-lt"/>
                      </a:rPr>
                      <a:t>输出脉冲</a:t>
                    </a:r>
                  </a:p>
                </p:txBody>
              </p:sp>
            </p:grpSp>
          </p:grpSp>
          <p:sp>
            <p:nvSpPr>
              <p:cNvPr id="17424" name="Text Box 55"/>
              <p:cNvSpPr txBox="1">
                <a:spLocks noChangeArrowheads="1"/>
              </p:cNvSpPr>
              <p:nvPr/>
            </p:nvSpPr>
            <p:spPr bwMode="auto">
              <a:xfrm>
                <a:off x="2373" y="1212"/>
                <a:ext cx="1280"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kumimoji="0" lang="zh-CN" altLang="en-US" sz="3600" b="0" smtClean="0">
                    <a:solidFill>
                      <a:srgbClr val="333399"/>
                    </a:solidFill>
                    <a:latin typeface="+mn-lt"/>
                    <a:ea typeface="+mn-ea"/>
                    <a:cs typeface="+mn-ea"/>
                    <a:sym typeface="+mn-lt"/>
                  </a:rPr>
                  <a:t>多模光纤</a:t>
                </a:r>
              </a:p>
            </p:txBody>
          </p:sp>
        </p:grpSp>
      </p:grpSp>
      <p:sp>
        <p:nvSpPr>
          <p:cNvPr id="247864" name="Line 56"/>
          <p:cNvSpPr>
            <a:spLocks noChangeShapeType="1"/>
          </p:cNvSpPr>
          <p:nvPr/>
        </p:nvSpPr>
        <p:spPr bwMode="auto">
          <a:xfrm flipV="1">
            <a:off x="1295400" y="6011863"/>
            <a:ext cx="6781800" cy="0"/>
          </a:xfrm>
          <a:prstGeom prst="line">
            <a:avLst/>
          </a:prstGeom>
          <a:noFill/>
          <a:ln w="3810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sp>
        <p:nvSpPr>
          <p:cNvPr id="17416" name="矩形 1"/>
          <p:cNvSpPr>
            <a:spLocks noChangeArrowheads="1"/>
          </p:cNvSpPr>
          <p:nvPr/>
        </p:nvSpPr>
        <p:spPr bwMode="auto">
          <a:xfrm>
            <a:off x="-11113" y="642938"/>
            <a:ext cx="8855076"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400" dirty="0" smtClean="0">
                <a:solidFill>
                  <a:srgbClr val="0066CC"/>
                </a:solidFill>
                <a:latin typeface="+mn-lt"/>
                <a:ea typeface="+mn-ea"/>
                <a:cs typeface="+mn-ea"/>
                <a:sym typeface="+mn-lt"/>
              </a:rPr>
              <a:t>光纤的类型</a:t>
            </a:r>
            <a:r>
              <a:rPr lang="zh-CN" altLang="en-US" sz="2400" dirty="0" smtClean="0">
                <a:latin typeface="+mn-lt"/>
                <a:ea typeface="+mn-ea"/>
                <a:cs typeface="+mn-ea"/>
                <a:sym typeface="+mn-lt"/>
              </a:rPr>
              <a:t>：</a:t>
            </a:r>
          </a:p>
          <a:p>
            <a:pPr eaLnBrk="1" latinLnBrk="0" hangingPunct="1">
              <a:lnSpc>
                <a:spcPct val="120000"/>
              </a:lnSpc>
              <a:spcBef>
                <a:spcPct val="0"/>
              </a:spcBef>
              <a:buFontTx/>
              <a:buNone/>
              <a:defRPr/>
            </a:pPr>
            <a:r>
              <a:rPr lang="zh-CN" altLang="en-US" sz="2400" b="0" dirty="0" smtClean="0">
                <a:latin typeface="+mn-lt"/>
                <a:ea typeface="+mn-ea"/>
                <a:cs typeface="+mn-ea"/>
                <a:sym typeface="+mn-lt"/>
              </a:rPr>
              <a:t>多模光纤</a:t>
            </a:r>
            <a:r>
              <a:rPr lang="en-US" altLang="zh-CN" sz="2400" b="0" dirty="0" smtClean="0">
                <a:latin typeface="+mn-lt"/>
                <a:ea typeface="+mn-ea"/>
                <a:cs typeface="+mn-ea"/>
                <a:sym typeface="+mn-lt"/>
              </a:rPr>
              <a:t>(MMF)</a:t>
            </a:r>
            <a:r>
              <a:rPr lang="zh-CN" altLang="en-US" sz="2400" b="0" dirty="0" smtClean="0">
                <a:latin typeface="+mn-lt"/>
                <a:ea typeface="+mn-ea"/>
                <a:cs typeface="+mn-ea"/>
                <a:sym typeface="+mn-lt"/>
              </a:rPr>
              <a:t>：纤芯直径较大，通常为</a:t>
            </a:r>
            <a:r>
              <a:rPr lang="en-US" altLang="zh-CN" sz="2400" b="0" dirty="0" smtClean="0">
                <a:latin typeface="+mn-lt"/>
                <a:ea typeface="+mn-ea"/>
                <a:cs typeface="+mn-ea"/>
                <a:sym typeface="+mn-lt"/>
              </a:rPr>
              <a:t>50 </a:t>
            </a:r>
            <a:r>
              <a:rPr lang="en-US" altLang="zh-CN" sz="2400" b="0" dirty="0" err="1" smtClean="0">
                <a:latin typeface="+mn-lt"/>
                <a:ea typeface="+mn-ea"/>
                <a:cs typeface="+mn-ea"/>
                <a:sym typeface="+mn-lt"/>
              </a:rPr>
              <a:t>μm</a:t>
            </a:r>
            <a:r>
              <a:rPr lang="zh-CN" altLang="en-US" sz="2400" b="0" dirty="0" smtClean="0">
                <a:latin typeface="+mn-lt"/>
                <a:ea typeface="+mn-ea"/>
                <a:cs typeface="+mn-ea"/>
                <a:sym typeface="+mn-lt"/>
              </a:rPr>
              <a:t>或</a:t>
            </a:r>
            <a:r>
              <a:rPr lang="en-US" altLang="zh-CN" sz="2400" b="0" dirty="0" smtClean="0">
                <a:latin typeface="+mn-lt"/>
                <a:ea typeface="+mn-ea"/>
                <a:cs typeface="+mn-ea"/>
                <a:sym typeface="+mn-lt"/>
              </a:rPr>
              <a:t>62.5 </a:t>
            </a:r>
            <a:r>
              <a:rPr lang="en-US" altLang="zh-CN" sz="2400" b="0" dirty="0" err="1" smtClean="0">
                <a:latin typeface="+mn-lt"/>
                <a:ea typeface="+mn-ea"/>
                <a:cs typeface="+mn-ea"/>
                <a:sym typeface="+mn-lt"/>
              </a:rPr>
              <a:t>μm</a:t>
            </a:r>
            <a:r>
              <a:rPr lang="zh-CN" altLang="en-US" sz="2400" b="0" dirty="0" smtClean="0">
                <a:latin typeface="+mn-lt"/>
                <a:ea typeface="+mn-ea"/>
                <a:cs typeface="+mn-ea"/>
                <a:sym typeface="+mn-lt"/>
              </a:rPr>
              <a:t>，允许多个光传导模式同时通过光纤。</a:t>
            </a:r>
          </a:p>
          <a:p>
            <a:pPr eaLnBrk="1" latinLnBrk="0" hangingPunct="1">
              <a:lnSpc>
                <a:spcPct val="120000"/>
              </a:lnSpc>
              <a:spcBef>
                <a:spcPct val="0"/>
              </a:spcBef>
              <a:buFontTx/>
              <a:buNone/>
              <a:defRPr/>
            </a:pPr>
            <a:r>
              <a:rPr lang="zh-CN" altLang="en-US" sz="2400" b="0" dirty="0" smtClean="0">
                <a:latin typeface="+mn-lt"/>
                <a:ea typeface="+mn-ea"/>
                <a:cs typeface="+mn-ea"/>
                <a:sym typeface="+mn-lt"/>
              </a:rPr>
              <a:t>单模光纤</a:t>
            </a:r>
            <a:r>
              <a:rPr lang="en-US" altLang="zh-CN" sz="2400" b="0" dirty="0" smtClean="0">
                <a:latin typeface="+mn-lt"/>
                <a:ea typeface="+mn-ea"/>
                <a:cs typeface="+mn-ea"/>
                <a:sym typeface="+mn-lt"/>
              </a:rPr>
              <a:t>(SMF)</a:t>
            </a:r>
            <a:r>
              <a:rPr lang="zh-CN" altLang="en-US" sz="2400" b="0" dirty="0" smtClean="0">
                <a:latin typeface="+mn-lt"/>
                <a:ea typeface="+mn-ea"/>
                <a:cs typeface="+mn-ea"/>
                <a:sym typeface="+mn-lt"/>
              </a:rPr>
              <a:t>：纤芯直径非常小，通常为</a:t>
            </a:r>
            <a:r>
              <a:rPr lang="en-US" altLang="zh-CN" sz="2400" b="0" dirty="0" smtClean="0">
                <a:latin typeface="+mn-lt"/>
                <a:ea typeface="+mn-ea"/>
                <a:cs typeface="+mn-ea"/>
                <a:sym typeface="+mn-lt"/>
              </a:rPr>
              <a:t>4</a:t>
            </a:r>
            <a:r>
              <a:rPr lang="zh-CN" altLang="en-US" sz="2400" b="0" dirty="0" smtClean="0">
                <a:latin typeface="+mn-lt"/>
                <a:ea typeface="+mn-ea"/>
                <a:cs typeface="+mn-ea"/>
                <a:sym typeface="+mn-lt"/>
              </a:rPr>
              <a:t>～</a:t>
            </a:r>
            <a:r>
              <a:rPr lang="en-US" altLang="zh-CN" sz="2400" b="0" dirty="0" smtClean="0">
                <a:latin typeface="+mn-lt"/>
                <a:ea typeface="+mn-ea"/>
                <a:cs typeface="+mn-ea"/>
                <a:sym typeface="+mn-lt"/>
              </a:rPr>
              <a:t>10 </a:t>
            </a:r>
            <a:r>
              <a:rPr lang="en-US" altLang="zh-CN" sz="2400" b="0" dirty="0" err="1" smtClean="0">
                <a:latin typeface="+mn-lt"/>
                <a:ea typeface="+mn-ea"/>
                <a:cs typeface="+mn-ea"/>
                <a:sym typeface="+mn-lt"/>
              </a:rPr>
              <a:t>μm</a:t>
            </a:r>
            <a:r>
              <a:rPr lang="en-US" altLang="zh-CN" sz="2400" b="0" dirty="0" smtClean="0">
                <a:latin typeface="+mn-lt"/>
                <a:ea typeface="+mn-ea"/>
                <a:cs typeface="+mn-ea"/>
                <a:sym typeface="+mn-lt"/>
              </a:rPr>
              <a:t>, </a:t>
            </a:r>
            <a:r>
              <a:rPr lang="zh-CN" altLang="en-US" sz="2400" b="0" dirty="0" smtClean="0">
                <a:latin typeface="+mn-lt"/>
                <a:ea typeface="+mn-ea"/>
                <a:cs typeface="+mn-ea"/>
                <a:sym typeface="+mn-lt"/>
              </a:rPr>
              <a:t>只允许光信号以一种模式通过纤芯。</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47813"/>
                                        </p:tgtEl>
                                        <p:attrNameLst>
                                          <p:attrName>style.visibility</p:attrName>
                                        </p:attrNameLst>
                                      </p:cBhvr>
                                      <p:to>
                                        <p:strVal val="visible"/>
                                      </p:to>
                                    </p:set>
                                    <p:animEffect transition="in" filter="wipe(left)">
                                      <p:cBhvr>
                                        <p:cTn id="7" dur="500"/>
                                        <p:tgtEl>
                                          <p:spTgt spid="247813"/>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47811"/>
                                        </p:tgtEl>
                                        <p:attrNameLst>
                                          <p:attrName>style.visibility</p:attrName>
                                        </p:attrNameLst>
                                      </p:cBhvr>
                                      <p:to>
                                        <p:strVal val="visible"/>
                                      </p:to>
                                    </p:set>
                                    <p:animEffect transition="in" filter="wipe(left)">
                                      <p:cBhvr>
                                        <p:cTn id="11" dur="500"/>
                                        <p:tgtEl>
                                          <p:spTgt spid="247811"/>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7812"/>
                                        </p:tgtEl>
                                        <p:attrNameLst>
                                          <p:attrName>style.visibility</p:attrName>
                                        </p:attrNameLst>
                                      </p:cBhvr>
                                      <p:to>
                                        <p:strVal val="visible"/>
                                      </p:to>
                                    </p:set>
                                    <p:animEffect transition="in" filter="wipe(left)">
                                      <p:cBhvr>
                                        <p:cTn id="15" dur="500"/>
                                        <p:tgtEl>
                                          <p:spTgt spid="247812"/>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247864"/>
                                        </p:tgtEl>
                                        <p:attrNameLst>
                                          <p:attrName>style.visibility</p:attrName>
                                        </p:attrNameLst>
                                      </p:cBhvr>
                                      <p:to>
                                        <p:strVal val="visible"/>
                                      </p:to>
                                    </p:set>
                                    <p:animEffect transition="in" filter="wipe(left)">
                                      <p:cBhvr>
                                        <p:cTn id="19" dur="500"/>
                                        <p:tgtEl>
                                          <p:spTgt spid="247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50825" y="692150"/>
            <a:ext cx="8686800" cy="359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400" dirty="0" smtClean="0">
                <a:latin typeface="+mn-lt"/>
                <a:ea typeface="+mn-ea"/>
                <a:cs typeface="+mn-ea"/>
                <a:sym typeface="+mn-lt"/>
              </a:rPr>
              <a:t>4</a:t>
            </a:r>
            <a:r>
              <a:rPr lang="zh-CN" altLang="en-US" sz="2400" dirty="0" smtClean="0">
                <a:latin typeface="+mn-lt"/>
                <a:ea typeface="+mn-ea"/>
                <a:cs typeface="+mn-ea"/>
                <a:sym typeface="+mn-lt"/>
              </a:rPr>
              <a:t>．无线介质</a:t>
            </a:r>
          </a:p>
          <a:p>
            <a:pPr eaLnBrk="1" latinLnBrk="0" hangingPunct="1">
              <a:lnSpc>
                <a:spcPct val="120000"/>
              </a:lnSpc>
              <a:spcBef>
                <a:spcPct val="0"/>
              </a:spcBef>
              <a:buFontTx/>
              <a:buNone/>
              <a:defRPr/>
            </a:pPr>
            <a:r>
              <a:rPr lang="en-US" altLang="zh-CN" sz="2400" b="0" dirty="0" smtClean="0">
                <a:latin typeface="+mn-lt"/>
                <a:ea typeface="+mn-ea"/>
                <a:cs typeface="+mn-ea"/>
                <a:sym typeface="+mn-lt"/>
              </a:rPr>
              <a:t>1) </a:t>
            </a:r>
            <a:r>
              <a:rPr lang="zh-CN" altLang="en-US" sz="2400" b="0" dirty="0" smtClean="0">
                <a:latin typeface="+mn-lt"/>
                <a:ea typeface="+mn-ea"/>
                <a:cs typeface="+mn-ea"/>
                <a:sym typeface="+mn-lt"/>
              </a:rPr>
              <a:t>无线电</a:t>
            </a:r>
          </a:p>
          <a:p>
            <a:pPr eaLnBrk="1" latinLnBrk="0" hangingPunct="1">
              <a:lnSpc>
                <a:spcPct val="120000"/>
              </a:lnSpc>
              <a:spcBef>
                <a:spcPct val="0"/>
              </a:spcBef>
              <a:buFontTx/>
              <a:buNone/>
              <a:defRPr/>
            </a:pPr>
            <a:r>
              <a:rPr lang="zh-CN" altLang="en-US" sz="2400" b="0" dirty="0" smtClean="0">
                <a:latin typeface="+mn-lt"/>
                <a:ea typeface="+mn-ea"/>
                <a:cs typeface="+mn-ea"/>
                <a:sym typeface="+mn-lt"/>
              </a:rPr>
              <a:t>又称广播频率</a:t>
            </a:r>
            <a:r>
              <a:rPr lang="en-US" altLang="zh-CN" sz="2400" b="0" dirty="0" smtClean="0">
                <a:latin typeface="+mn-lt"/>
                <a:ea typeface="+mn-ea"/>
                <a:cs typeface="+mn-ea"/>
                <a:sym typeface="+mn-lt"/>
              </a:rPr>
              <a:t>(RF: Radio Frequency), </a:t>
            </a:r>
          </a:p>
          <a:p>
            <a:pPr eaLnBrk="1" latinLnBrk="0" hangingPunct="1">
              <a:lnSpc>
                <a:spcPct val="120000"/>
              </a:lnSpc>
              <a:spcBef>
                <a:spcPct val="0"/>
              </a:spcBef>
              <a:buFontTx/>
              <a:buNone/>
              <a:defRPr/>
            </a:pPr>
            <a:r>
              <a:rPr lang="zh-CN" altLang="en-US" sz="2400" b="0" dirty="0" smtClean="0">
                <a:solidFill>
                  <a:srgbClr val="0066CC"/>
                </a:solidFill>
                <a:latin typeface="+mn-lt"/>
                <a:ea typeface="+mn-ea"/>
                <a:cs typeface="+mn-ea"/>
                <a:sym typeface="+mn-lt"/>
              </a:rPr>
              <a:t>工作频率范围</a:t>
            </a:r>
            <a:r>
              <a:rPr lang="zh-CN" altLang="en-US" sz="2400" b="0" dirty="0" smtClean="0">
                <a:latin typeface="+mn-lt"/>
                <a:ea typeface="+mn-ea"/>
                <a:cs typeface="+mn-ea"/>
                <a:sym typeface="+mn-lt"/>
              </a:rPr>
              <a:t>：在几十兆赫兹到</a:t>
            </a:r>
            <a:r>
              <a:rPr lang="en-US" altLang="zh-CN" sz="2400" b="0" dirty="0" smtClean="0">
                <a:latin typeface="+mn-lt"/>
                <a:ea typeface="+mn-ea"/>
                <a:cs typeface="+mn-ea"/>
                <a:sym typeface="+mn-lt"/>
              </a:rPr>
              <a:t>200</a:t>
            </a:r>
            <a:r>
              <a:rPr lang="zh-CN" altLang="en-US" sz="2400" b="0" dirty="0" smtClean="0">
                <a:latin typeface="+mn-lt"/>
                <a:ea typeface="+mn-ea"/>
                <a:cs typeface="+mn-ea"/>
                <a:sym typeface="+mn-lt"/>
              </a:rPr>
              <a:t>兆赫兹左右。</a:t>
            </a:r>
          </a:p>
          <a:p>
            <a:pPr eaLnBrk="1" latinLnBrk="0" hangingPunct="1">
              <a:lnSpc>
                <a:spcPct val="120000"/>
              </a:lnSpc>
              <a:spcBef>
                <a:spcPct val="0"/>
              </a:spcBef>
              <a:buFontTx/>
              <a:buNone/>
              <a:defRPr/>
            </a:pPr>
            <a:r>
              <a:rPr lang="zh-CN" altLang="en-US" sz="2400" b="0" dirty="0" smtClean="0">
                <a:solidFill>
                  <a:srgbClr val="0066CC"/>
                </a:solidFill>
                <a:latin typeface="+mn-lt"/>
                <a:ea typeface="+mn-ea"/>
                <a:cs typeface="+mn-ea"/>
                <a:sym typeface="+mn-lt"/>
              </a:rPr>
              <a:t>特点</a:t>
            </a:r>
            <a:r>
              <a:rPr lang="zh-CN" altLang="en-US" sz="2400" b="0" dirty="0" smtClean="0">
                <a:latin typeface="+mn-lt"/>
                <a:ea typeface="+mn-ea"/>
                <a:cs typeface="+mn-ea"/>
                <a:sym typeface="+mn-lt"/>
              </a:rPr>
              <a:t>：无线电波易于产生，可长距离传输，可穿越建筑物，并且其传播是全向的；其传输特性与频率相关，容易互相干扰，要统一进行频段分配管理。</a:t>
            </a:r>
          </a:p>
          <a:p>
            <a:pPr eaLnBrk="1" latinLnBrk="0" hangingPunct="1">
              <a:lnSpc>
                <a:spcPct val="120000"/>
              </a:lnSpc>
              <a:spcBef>
                <a:spcPct val="0"/>
              </a:spcBef>
              <a:buFontTx/>
              <a:buNone/>
              <a:defRPr/>
            </a:pPr>
            <a:r>
              <a:rPr lang="zh-CN" altLang="en-US" sz="2400" b="0" dirty="0" smtClean="0">
                <a:solidFill>
                  <a:srgbClr val="0066CC"/>
                </a:solidFill>
                <a:latin typeface="+mn-lt"/>
                <a:ea typeface="+mn-ea"/>
                <a:cs typeface="+mn-ea"/>
                <a:sym typeface="+mn-lt"/>
              </a:rPr>
              <a:t>适用场合</a:t>
            </a:r>
            <a:r>
              <a:rPr lang="zh-CN" altLang="en-US" sz="2400" b="0" dirty="0" smtClean="0">
                <a:latin typeface="+mn-lt"/>
                <a:ea typeface="+mn-ea"/>
                <a:cs typeface="+mn-ea"/>
                <a:sym typeface="+mn-lt"/>
              </a:rPr>
              <a:t>：适合于广播通信。</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04800" y="744538"/>
            <a:ext cx="8534400" cy="359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400" b="0" smtClean="0">
                <a:latin typeface="+mn-lt"/>
                <a:ea typeface="+mn-ea"/>
                <a:cs typeface="+mn-ea"/>
                <a:sym typeface="+mn-lt"/>
              </a:rPr>
              <a:t>2) </a:t>
            </a:r>
            <a:r>
              <a:rPr lang="zh-CN" altLang="en-US" sz="2400" b="0" smtClean="0">
                <a:latin typeface="+mn-lt"/>
                <a:ea typeface="+mn-ea"/>
                <a:cs typeface="+mn-ea"/>
                <a:sym typeface="+mn-lt"/>
              </a:rPr>
              <a:t>微波</a:t>
            </a:r>
          </a:p>
          <a:p>
            <a:pPr eaLnBrk="1" latinLnBrk="0" hangingPunct="1">
              <a:lnSpc>
                <a:spcPct val="120000"/>
              </a:lnSpc>
              <a:spcBef>
                <a:spcPct val="0"/>
              </a:spcBef>
              <a:buFontTx/>
              <a:buNone/>
              <a:defRPr/>
            </a:pPr>
            <a:r>
              <a:rPr lang="zh-CN" altLang="en-US" sz="2400" b="0" smtClean="0">
                <a:solidFill>
                  <a:srgbClr val="0066CC"/>
                </a:solidFill>
                <a:latin typeface="+mn-lt"/>
                <a:ea typeface="+mn-ea"/>
                <a:cs typeface="+mn-ea"/>
                <a:sym typeface="+mn-lt"/>
              </a:rPr>
              <a:t>工作频率范围</a:t>
            </a:r>
            <a:r>
              <a:rPr lang="zh-CN" altLang="en-US" sz="2400" b="0" smtClean="0">
                <a:latin typeface="+mn-lt"/>
                <a:ea typeface="+mn-ea"/>
                <a:cs typeface="+mn-ea"/>
                <a:sym typeface="+mn-lt"/>
              </a:rPr>
              <a:t>：</a:t>
            </a:r>
            <a:r>
              <a:rPr lang="en-US" altLang="zh-CN" sz="2400" b="0" smtClean="0">
                <a:latin typeface="+mn-lt"/>
                <a:ea typeface="+mn-ea"/>
                <a:cs typeface="+mn-ea"/>
                <a:sym typeface="+mn-lt"/>
              </a:rPr>
              <a:t>300 MHz</a:t>
            </a:r>
            <a:r>
              <a:rPr lang="zh-CN" altLang="en-US" sz="2400" b="0" smtClean="0">
                <a:latin typeface="+mn-lt"/>
                <a:ea typeface="+mn-ea"/>
                <a:cs typeface="+mn-ea"/>
                <a:sym typeface="+mn-lt"/>
              </a:rPr>
              <a:t>～</a:t>
            </a:r>
            <a:r>
              <a:rPr lang="en-US" altLang="zh-CN" sz="2400" b="0" smtClean="0">
                <a:latin typeface="+mn-lt"/>
                <a:ea typeface="+mn-ea"/>
                <a:cs typeface="+mn-ea"/>
                <a:sym typeface="+mn-lt"/>
              </a:rPr>
              <a:t>30 GHz</a:t>
            </a:r>
            <a:r>
              <a:rPr lang="zh-CN" altLang="en-US" sz="2400" b="0" smtClean="0">
                <a:latin typeface="+mn-lt"/>
                <a:ea typeface="+mn-ea"/>
                <a:cs typeface="+mn-ea"/>
                <a:sym typeface="+mn-lt"/>
              </a:rPr>
              <a:t>的电磁波。</a:t>
            </a:r>
          </a:p>
          <a:p>
            <a:pPr eaLnBrk="1" latinLnBrk="0" hangingPunct="1">
              <a:lnSpc>
                <a:spcPct val="120000"/>
              </a:lnSpc>
              <a:spcBef>
                <a:spcPct val="0"/>
              </a:spcBef>
              <a:buFontTx/>
              <a:buNone/>
              <a:defRPr/>
            </a:pPr>
            <a:r>
              <a:rPr lang="zh-CN" altLang="en-US" sz="2400" b="0" smtClean="0">
                <a:solidFill>
                  <a:srgbClr val="0066CC"/>
                </a:solidFill>
                <a:latin typeface="+mn-lt"/>
                <a:ea typeface="+mn-ea"/>
                <a:cs typeface="+mn-ea"/>
                <a:sym typeface="+mn-lt"/>
              </a:rPr>
              <a:t>特点</a:t>
            </a:r>
            <a:r>
              <a:rPr lang="zh-CN" altLang="en-US" sz="2400" b="0" smtClean="0">
                <a:latin typeface="+mn-lt"/>
                <a:ea typeface="+mn-ea"/>
                <a:cs typeface="+mn-ea"/>
                <a:sym typeface="+mn-lt"/>
              </a:rPr>
              <a:t>：在空间沿直线传播，只能在视距范围内实现点对点通信，信号易受环境的影响。</a:t>
            </a:r>
          </a:p>
          <a:p>
            <a:pPr eaLnBrk="1" latinLnBrk="0" hangingPunct="1">
              <a:lnSpc>
                <a:spcPct val="120000"/>
              </a:lnSpc>
              <a:spcBef>
                <a:spcPct val="0"/>
              </a:spcBef>
              <a:buFontTx/>
              <a:buNone/>
              <a:defRPr/>
            </a:pPr>
            <a:r>
              <a:rPr lang="zh-CN" altLang="en-US" sz="2400" b="0" smtClean="0">
                <a:solidFill>
                  <a:srgbClr val="0066CC"/>
                </a:solidFill>
                <a:latin typeface="+mn-lt"/>
                <a:ea typeface="+mn-ea"/>
                <a:cs typeface="+mn-ea"/>
                <a:sym typeface="+mn-lt"/>
              </a:rPr>
              <a:t>适用场合</a:t>
            </a:r>
            <a:r>
              <a:rPr lang="zh-CN" altLang="en-US" sz="2400" b="0" smtClean="0">
                <a:latin typeface="+mn-lt"/>
                <a:ea typeface="+mn-ea"/>
                <a:cs typeface="+mn-ea"/>
                <a:sym typeface="+mn-lt"/>
              </a:rPr>
              <a:t>：通常微波中继距离应在</a:t>
            </a:r>
            <a:r>
              <a:rPr lang="en-US" altLang="zh-CN" sz="2400" b="0" smtClean="0">
                <a:latin typeface="+mn-lt"/>
                <a:ea typeface="+mn-ea"/>
                <a:cs typeface="+mn-ea"/>
                <a:sym typeface="+mn-lt"/>
              </a:rPr>
              <a:t>80 km</a:t>
            </a:r>
            <a:r>
              <a:rPr lang="zh-CN" altLang="en-US" sz="2400" b="0" smtClean="0">
                <a:latin typeface="+mn-lt"/>
                <a:ea typeface="+mn-ea"/>
                <a:cs typeface="+mn-ea"/>
                <a:sym typeface="+mn-lt"/>
              </a:rPr>
              <a:t>范围内，适合于地形复杂和特殊应用需求的环境，目前主要的应用有</a:t>
            </a:r>
            <a:r>
              <a:rPr lang="zh-CN" altLang="en-US" sz="2400" b="0" smtClean="0">
                <a:solidFill>
                  <a:srgbClr val="0066CC"/>
                </a:solidFill>
                <a:latin typeface="+mn-lt"/>
                <a:ea typeface="+mn-ea"/>
                <a:cs typeface="+mn-ea"/>
                <a:sym typeface="+mn-lt"/>
              </a:rPr>
              <a:t>地面微波接力通信</a:t>
            </a:r>
            <a:r>
              <a:rPr lang="zh-CN" altLang="en-US" sz="2400" b="0" smtClean="0">
                <a:latin typeface="+mn-lt"/>
                <a:ea typeface="+mn-ea"/>
                <a:cs typeface="+mn-ea"/>
                <a:sym typeface="+mn-lt"/>
              </a:rPr>
              <a:t>（专用网络、应急通信系统、无线接入网、陆地蜂窝移动通信系统），</a:t>
            </a:r>
            <a:r>
              <a:rPr lang="zh-CN" altLang="en-US" sz="2400" b="0" smtClean="0">
                <a:solidFill>
                  <a:srgbClr val="0066CC"/>
                </a:solidFill>
                <a:latin typeface="+mn-lt"/>
                <a:ea typeface="+mn-ea"/>
                <a:cs typeface="+mn-ea"/>
                <a:sym typeface="+mn-lt"/>
              </a:rPr>
              <a:t>卫星通信</a:t>
            </a:r>
            <a:endParaRPr kumimoji="0" lang="zh-CN" altLang="en-US" sz="2800" b="0" smtClean="0">
              <a:solidFill>
                <a:srgbClr val="333399"/>
              </a:solidFill>
              <a:latin typeface="+mn-lt"/>
              <a:ea typeface="+mn-ea"/>
              <a:cs typeface="+mn-ea"/>
              <a:sym typeface="+mn-lt"/>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79388" y="692150"/>
            <a:ext cx="8610600" cy="315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400" dirty="0" smtClean="0">
                <a:latin typeface="+mn-lt"/>
                <a:ea typeface="+mn-ea"/>
                <a:cs typeface="+mn-ea"/>
                <a:sym typeface="+mn-lt"/>
              </a:rPr>
              <a:t>3) </a:t>
            </a:r>
            <a:r>
              <a:rPr lang="zh-CN" altLang="en-US" sz="2400" dirty="0" smtClean="0">
                <a:latin typeface="+mn-lt"/>
                <a:ea typeface="+mn-ea"/>
                <a:cs typeface="+mn-ea"/>
                <a:sym typeface="+mn-lt"/>
              </a:rPr>
              <a:t>红外线</a:t>
            </a:r>
          </a:p>
          <a:p>
            <a:pPr eaLnBrk="1" latinLnBrk="0" hangingPunct="1">
              <a:lnSpc>
                <a:spcPct val="120000"/>
              </a:lnSpc>
              <a:spcBef>
                <a:spcPct val="0"/>
              </a:spcBef>
              <a:buFontTx/>
              <a:buNone/>
              <a:defRPr/>
            </a:pPr>
            <a:r>
              <a:rPr lang="zh-CN" altLang="en-US" sz="2400" b="0" dirty="0" smtClean="0">
                <a:latin typeface="+mn-lt"/>
                <a:ea typeface="+mn-ea"/>
                <a:cs typeface="+mn-ea"/>
                <a:sym typeface="+mn-lt"/>
              </a:rPr>
              <a:t>指</a:t>
            </a:r>
            <a:r>
              <a:rPr lang="zh-CN" altLang="en-US" sz="2400" b="0" dirty="0" smtClean="0">
                <a:solidFill>
                  <a:srgbClr val="0066CC"/>
                </a:solidFill>
                <a:latin typeface="+mn-lt"/>
                <a:ea typeface="+mn-ea"/>
                <a:cs typeface="+mn-ea"/>
                <a:sym typeface="+mn-lt"/>
              </a:rPr>
              <a:t>工作频率</a:t>
            </a:r>
            <a:r>
              <a:rPr lang="zh-CN" altLang="en-US" sz="2400" b="0" dirty="0" smtClean="0">
                <a:latin typeface="+mn-lt"/>
                <a:ea typeface="+mn-ea"/>
                <a:cs typeface="+mn-ea"/>
                <a:sym typeface="+mn-lt"/>
              </a:rPr>
              <a:t>在</a:t>
            </a:r>
            <a:r>
              <a:rPr lang="en-US" altLang="zh-CN" sz="2400" b="0" dirty="0" smtClean="0">
                <a:latin typeface="+mn-lt"/>
                <a:ea typeface="+mn-ea"/>
                <a:cs typeface="+mn-ea"/>
                <a:sym typeface="+mn-lt"/>
              </a:rPr>
              <a:t>10</a:t>
            </a:r>
            <a:r>
              <a:rPr lang="en-US" altLang="zh-CN" sz="2400" b="0" baseline="30000" dirty="0" smtClean="0">
                <a:latin typeface="+mn-lt"/>
                <a:ea typeface="+mn-ea"/>
                <a:cs typeface="+mn-ea"/>
                <a:sym typeface="+mn-lt"/>
              </a:rPr>
              <a:t>12</a:t>
            </a:r>
            <a:r>
              <a:rPr lang="zh-CN" altLang="en-US" sz="2400" b="0" dirty="0" smtClean="0">
                <a:latin typeface="+mn-lt"/>
                <a:ea typeface="+mn-ea"/>
                <a:cs typeface="+mn-ea"/>
                <a:sym typeface="+mn-lt"/>
              </a:rPr>
              <a:t>～</a:t>
            </a:r>
            <a:r>
              <a:rPr lang="en-US" altLang="zh-CN" sz="2400" b="0" dirty="0" smtClean="0">
                <a:latin typeface="+mn-lt"/>
                <a:ea typeface="+mn-ea"/>
                <a:cs typeface="+mn-ea"/>
                <a:sym typeface="+mn-lt"/>
              </a:rPr>
              <a:t>10</a:t>
            </a:r>
            <a:r>
              <a:rPr lang="en-US" altLang="zh-CN" sz="2400" b="0" baseline="30000" dirty="0" smtClean="0">
                <a:latin typeface="+mn-lt"/>
                <a:ea typeface="+mn-ea"/>
                <a:cs typeface="+mn-ea"/>
                <a:sym typeface="+mn-lt"/>
              </a:rPr>
              <a:t>14</a:t>
            </a:r>
            <a:r>
              <a:rPr lang="en-US" altLang="zh-CN" sz="2400" b="0" dirty="0" smtClean="0">
                <a:latin typeface="+mn-lt"/>
                <a:ea typeface="+mn-ea"/>
                <a:cs typeface="+mn-ea"/>
                <a:sym typeface="+mn-lt"/>
              </a:rPr>
              <a:t>Hz</a:t>
            </a:r>
            <a:r>
              <a:rPr lang="zh-CN" altLang="en-US" sz="2400" b="0" dirty="0" smtClean="0">
                <a:latin typeface="+mn-lt"/>
                <a:ea typeface="+mn-ea"/>
                <a:cs typeface="+mn-ea"/>
                <a:sym typeface="+mn-lt"/>
              </a:rPr>
              <a:t>范围的电磁波信号。</a:t>
            </a:r>
          </a:p>
          <a:p>
            <a:pPr eaLnBrk="1" latinLnBrk="0" hangingPunct="1">
              <a:lnSpc>
                <a:spcPct val="120000"/>
              </a:lnSpc>
              <a:spcBef>
                <a:spcPct val="0"/>
              </a:spcBef>
              <a:buFontTx/>
              <a:buNone/>
              <a:defRPr/>
            </a:pPr>
            <a:r>
              <a:rPr lang="zh-CN" altLang="en-US" sz="2400" b="0" dirty="0" smtClean="0">
                <a:solidFill>
                  <a:srgbClr val="0066CC"/>
                </a:solidFill>
                <a:latin typeface="+mn-lt"/>
                <a:ea typeface="+mn-ea"/>
                <a:cs typeface="+mn-ea"/>
                <a:sym typeface="+mn-lt"/>
              </a:rPr>
              <a:t>特点</a:t>
            </a:r>
            <a:r>
              <a:rPr lang="zh-CN" altLang="en-US" sz="2400" b="0" dirty="0" smtClean="0">
                <a:latin typeface="+mn-lt"/>
                <a:ea typeface="+mn-ea"/>
                <a:cs typeface="+mn-ea"/>
                <a:sym typeface="+mn-lt"/>
              </a:rPr>
              <a:t>：不能穿越固体物质，主要用于短距离、小范围内的设备之间的通信。</a:t>
            </a:r>
          </a:p>
          <a:p>
            <a:pPr eaLnBrk="1" latinLnBrk="0" hangingPunct="1">
              <a:lnSpc>
                <a:spcPct val="120000"/>
              </a:lnSpc>
              <a:spcBef>
                <a:spcPct val="0"/>
              </a:spcBef>
              <a:buFontTx/>
              <a:buNone/>
              <a:defRPr/>
            </a:pPr>
            <a:r>
              <a:rPr lang="zh-CN" altLang="en-US" sz="2400" b="0" dirty="0" smtClean="0">
                <a:solidFill>
                  <a:srgbClr val="0066CC"/>
                </a:solidFill>
                <a:latin typeface="+mn-lt"/>
                <a:ea typeface="+mn-ea"/>
                <a:cs typeface="+mn-ea"/>
                <a:sym typeface="+mn-lt"/>
              </a:rPr>
              <a:t>适用场合</a:t>
            </a:r>
            <a:r>
              <a:rPr lang="zh-CN" altLang="en-US" sz="2400" b="0" dirty="0" smtClean="0">
                <a:latin typeface="+mn-lt"/>
                <a:ea typeface="+mn-ea"/>
                <a:cs typeface="+mn-ea"/>
                <a:sym typeface="+mn-lt"/>
              </a:rPr>
              <a:t>：主要用于家电产品的远程遥控，便携式计算机通信接口等。</a:t>
            </a:r>
            <a:endParaRPr lang="en-US" altLang="zh-CN" sz="2400" b="0" dirty="0" smtClean="0">
              <a:latin typeface="+mn-lt"/>
              <a:ea typeface="+mn-ea"/>
              <a:cs typeface="+mn-ea"/>
              <a:sym typeface="+mn-lt"/>
            </a:endParaRPr>
          </a:p>
          <a:p>
            <a:pPr eaLnBrk="1" latinLnBrk="0" hangingPunct="1">
              <a:lnSpc>
                <a:spcPct val="120000"/>
              </a:lnSpc>
              <a:spcBef>
                <a:spcPct val="0"/>
              </a:spcBef>
              <a:buFontTx/>
              <a:buNone/>
              <a:defRPr/>
            </a:pPr>
            <a:r>
              <a:rPr lang="zh-CN" altLang="en-US" sz="2400" b="0" dirty="0" smtClean="0">
                <a:latin typeface="+mn-lt"/>
                <a:ea typeface="+mn-ea"/>
                <a:cs typeface="+mn-ea"/>
                <a:sym typeface="+mn-lt"/>
              </a:rPr>
              <a:t>思考：蓝牙？</a:t>
            </a:r>
          </a:p>
        </p:txBody>
      </p:sp>
      <p:sp>
        <p:nvSpPr>
          <p:cNvPr id="2" name="矩形 1"/>
          <p:cNvSpPr/>
          <p:nvPr/>
        </p:nvSpPr>
        <p:spPr>
          <a:xfrm>
            <a:off x="179388" y="4221163"/>
            <a:ext cx="6791325" cy="2308225"/>
          </a:xfrm>
          <a:prstGeom prst="rect">
            <a:avLst/>
          </a:prstGeom>
        </p:spPr>
        <p:txBody>
          <a:bodyPr>
            <a:spAutoFit/>
          </a:bodyPr>
          <a:lstStyle/>
          <a:p>
            <a:pPr marL="342900" indent="-342900" eaLnBrk="1" latinLnBrk="1" hangingPunct="1">
              <a:lnSpc>
                <a:spcPct val="120000"/>
              </a:lnSpc>
              <a:buFont typeface="Arial" panose="020B0604020202020204" pitchFamily="34" charset="0"/>
              <a:buChar char="•"/>
              <a:defRPr/>
            </a:pPr>
            <a:r>
              <a:rPr lang="zh-CN" altLang="en-US" sz="2000" b="0" dirty="0">
                <a:solidFill>
                  <a:schemeClr val="accent2">
                    <a:lumMod val="75000"/>
                  </a:schemeClr>
                </a:solidFill>
                <a:latin typeface="+mn-lt"/>
                <a:ea typeface="+mn-ea"/>
                <a:cs typeface="+mn-ea"/>
                <a:sym typeface="+mn-lt"/>
              </a:rPr>
              <a:t>蓝牙（ </a:t>
            </a:r>
            <a:r>
              <a:rPr lang="en-US" altLang="zh-CN" sz="2000" dirty="0">
                <a:solidFill>
                  <a:schemeClr val="accent2">
                    <a:lumMod val="75000"/>
                  </a:schemeClr>
                </a:solidFill>
                <a:latin typeface="+mn-lt"/>
                <a:ea typeface="+mn-ea"/>
                <a:cs typeface="+mn-ea"/>
                <a:sym typeface="+mn-lt"/>
              </a:rPr>
              <a:t>Bluetooth</a:t>
            </a:r>
            <a:r>
              <a:rPr lang="zh-CN" altLang="en-US" sz="2000" b="0" dirty="0">
                <a:solidFill>
                  <a:schemeClr val="accent2">
                    <a:lumMod val="75000"/>
                  </a:schemeClr>
                </a:solidFill>
                <a:latin typeface="+mn-lt"/>
                <a:ea typeface="+mn-ea"/>
                <a:cs typeface="+mn-ea"/>
                <a:sym typeface="+mn-lt"/>
              </a:rPr>
              <a:t>）：是一种无线技术标准，可实现固定设备、移动设备和</a:t>
            </a:r>
            <a:r>
              <a:rPr lang="zh-CN" altLang="en-US" sz="2000" b="0" dirty="0">
                <a:solidFill>
                  <a:schemeClr val="accent2">
                    <a:lumMod val="75000"/>
                  </a:schemeClr>
                </a:solidFill>
                <a:latin typeface="+mn-lt"/>
                <a:ea typeface="+mn-ea"/>
                <a:cs typeface="+mn-ea"/>
                <a:sym typeface="+mn-lt"/>
              </a:rPr>
              <a:t>楼宇局域网</a:t>
            </a:r>
            <a:r>
              <a:rPr lang="zh-CN" altLang="en-US" sz="2000" b="0" dirty="0">
                <a:solidFill>
                  <a:schemeClr val="accent2">
                    <a:lumMod val="75000"/>
                  </a:schemeClr>
                </a:solidFill>
                <a:latin typeface="+mn-lt"/>
                <a:ea typeface="+mn-ea"/>
                <a:cs typeface="+mn-ea"/>
                <a:sym typeface="+mn-lt"/>
              </a:rPr>
              <a:t>之间的短距离数据交换（使用</a:t>
            </a:r>
            <a:r>
              <a:rPr lang="en-US" altLang="zh-CN" sz="2000" b="0" dirty="0">
                <a:solidFill>
                  <a:schemeClr val="accent2">
                    <a:lumMod val="75000"/>
                  </a:schemeClr>
                </a:solidFill>
                <a:latin typeface="+mn-lt"/>
                <a:ea typeface="+mn-ea"/>
                <a:cs typeface="+mn-ea"/>
                <a:sym typeface="+mn-lt"/>
              </a:rPr>
              <a:t>2.4—2.485GHz</a:t>
            </a:r>
            <a:r>
              <a:rPr lang="zh-CN" altLang="en-US" sz="2000" b="0" dirty="0">
                <a:solidFill>
                  <a:schemeClr val="accent2">
                    <a:lumMod val="75000"/>
                  </a:schemeClr>
                </a:solidFill>
                <a:latin typeface="+mn-lt"/>
                <a:ea typeface="+mn-ea"/>
                <a:cs typeface="+mn-ea"/>
                <a:sym typeface="+mn-lt"/>
              </a:rPr>
              <a:t>的</a:t>
            </a:r>
            <a:r>
              <a:rPr lang="en-US" altLang="zh-CN" sz="2000" b="0" dirty="0">
                <a:solidFill>
                  <a:schemeClr val="accent2">
                    <a:lumMod val="75000"/>
                  </a:schemeClr>
                </a:solidFill>
                <a:latin typeface="+mn-lt"/>
                <a:ea typeface="+mn-ea"/>
                <a:cs typeface="+mn-ea"/>
                <a:sym typeface="+mn-lt"/>
              </a:rPr>
              <a:t>ISM</a:t>
            </a:r>
            <a:r>
              <a:rPr lang="zh-CN" altLang="en-US" sz="2000" b="0" dirty="0">
                <a:solidFill>
                  <a:schemeClr val="accent2">
                    <a:lumMod val="75000"/>
                  </a:schemeClr>
                </a:solidFill>
                <a:latin typeface="+mn-lt"/>
                <a:ea typeface="+mn-ea"/>
                <a:cs typeface="+mn-ea"/>
                <a:sym typeface="+mn-lt"/>
              </a:rPr>
              <a:t>波段的</a:t>
            </a:r>
            <a:r>
              <a:rPr lang="en-US" altLang="zh-CN" sz="2000" b="0" dirty="0">
                <a:solidFill>
                  <a:schemeClr val="accent2">
                    <a:lumMod val="75000"/>
                  </a:schemeClr>
                </a:solidFill>
                <a:latin typeface="+mn-lt"/>
                <a:ea typeface="+mn-ea"/>
                <a:cs typeface="+mn-ea"/>
                <a:sym typeface="+mn-lt"/>
              </a:rPr>
              <a:t>UHF</a:t>
            </a:r>
            <a:r>
              <a:rPr lang="zh-CN" altLang="en-US" sz="2000" b="0" dirty="0">
                <a:solidFill>
                  <a:schemeClr val="accent2">
                    <a:lumMod val="75000"/>
                  </a:schemeClr>
                </a:solidFill>
                <a:latin typeface="+mn-lt"/>
                <a:ea typeface="+mn-ea"/>
                <a:cs typeface="+mn-ea"/>
                <a:sym typeface="+mn-lt"/>
              </a:rPr>
              <a:t>无线电波）</a:t>
            </a:r>
            <a:r>
              <a:rPr lang="zh-CN" altLang="en-US" sz="2000" b="0" dirty="0">
                <a:solidFill>
                  <a:schemeClr val="accent2">
                    <a:lumMod val="75000"/>
                  </a:schemeClr>
                </a:solidFill>
                <a:latin typeface="+mn-lt"/>
                <a:ea typeface="+mn-ea"/>
                <a:cs typeface="+mn-ea"/>
                <a:sym typeface="+mn-lt"/>
              </a:rPr>
              <a:t>。</a:t>
            </a:r>
            <a:endParaRPr lang="en-US" altLang="zh-CN" sz="2000" b="0" dirty="0">
              <a:solidFill>
                <a:schemeClr val="accent2">
                  <a:lumMod val="75000"/>
                </a:schemeClr>
              </a:solidFill>
              <a:latin typeface="+mn-lt"/>
              <a:ea typeface="+mn-ea"/>
              <a:cs typeface="+mn-ea"/>
              <a:sym typeface="+mn-lt"/>
            </a:endParaRPr>
          </a:p>
          <a:p>
            <a:pPr marL="342900" indent="-342900" eaLnBrk="1" latinLnBrk="1" hangingPunct="1">
              <a:lnSpc>
                <a:spcPct val="120000"/>
              </a:lnSpc>
              <a:buFont typeface="Arial" panose="020B0604020202020204" pitchFamily="34" charset="0"/>
              <a:buChar char="•"/>
              <a:defRPr/>
            </a:pPr>
            <a:r>
              <a:rPr lang="zh-CN" altLang="en-US" sz="2000" b="0" dirty="0">
                <a:solidFill>
                  <a:schemeClr val="accent2">
                    <a:lumMod val="75000"/>
                  </a:schemeClr>
                </a:solidFill>
                <a:latin typeface="+mn-lt"/>
                <a:ea typeface="+mn-ea"/>
                <a:cs typeface="+mn-ea"/>
                <a:sym typeface="+mn-lt"/>
              </a:rPr>
              <a:t>蓝</a:t>
            </a:r>
            <a:r>
              <a:rPr lang="zh-CN" altLang="en-US" sz="2000" b="0" dirty="0">
                <a:solidFill>
                  <a:schemeClr val="accent2">
                    <a:lumMod val="75000"/>
                  </a:schemeClr>
                </a:solidFill>
                <a:latin typeface="+mn-lt"/>
                <a:ea typeface="+mn-ea"/>
                <a:cs typeface="+mn-ea"/>
                <a:sym typeface="+mn-lt"/>
              </a:rPr>
              <a:t>牙技术最初由电信巨头爱立信公司于</a:t>
            </a:r>
            <a:r>
              <a:rPr lang="en-US" altLang="zh-CN" sz="2000" b="0" dirty="0">
                <a:solidFill>
                  <a:schemeClr val="accent2">
                    <a:lumMod val="75000"/>
                  </a:schemeClr>
                </a:solidFill>
                <a:latin typeface="+mn-lt"/>
                <a:ea typeface="+mn-ea"/>
                <a:cs typeface="+mn-ea"/>
                <a:sym typeface="+mn-lt"/>
              </a:rPr>
              <a:t>1994</a:t>
            </a:r>
            <a:r>
              <a:rPr lang="zh-CN" altLang="en-US" sz="2000" b="0" dirty="0">
                <a:solidFill>
                  <a:schemeClr val="accent2">
                    <a:lumMod val="75000"/>
                  </a:schemeClr>
                </a:solidFill>
                <a:latin typeface="+mn-lt"/>
                <a:ea typeface="+mn-ea"/>
                <a:cs typeface="+mn-ea"/>
                <a:sym typeface="+mn-lt"/>
              </a:rPr>
              <a:t>年创制（</a:t>
            </a:r>
            <a:r>
              <a:rPr lang="en-US" altLang="zh-CN" sz="2000" dirty="0">
                <a:solidFill>
                  <a:schemeClr val="accent2">
                    <a:lumMod val="75000"/>
                  </a:schemeClr>
                </a:solidFill>
                <a:latin typeface="+mn-lt"/>
                <a:ea typeface="+mn-ea"/>
                <a:cs typeface="+mn-ea"/>
                <a:sym typeface="+mn-lt"/>
              </a:rPr>
              <a:t>Jim </a:t>
            </a:r>
            <a:r>
              <a:rPr lang="en-US" altLang="zh-CN" sz="2000" dirty="0" err="1">
                <a:solidFill>
                  <a:schemeClr val="accent2">
                    <a:lumMod val="75000"/>
                  </a:schemeClr>
                </a:solidFill>
                <a:latin typeface="+mn-lt"/>
                <a:ea typeface="+mn-ea"/>
                <a:cs typeface="+mn-ea"/>
                <a:sym typeface="+mn-lt"/>
              </a:rPr>
              <a:t>Kardach</a:t>
            </a:r>
            <a:r>
              <a:rPr lang="zh-CN" altLang="en-US" sz="2000" b="0" dirty="0">
                <a:solidFill>
                  <a:schemeClr val="accent2">
                    <a:lumMod val="75000"/>
                  </a:schemeClr>
                </a:solidFill>
                <a:latin typeface="+mn-lt"/>
                <a:ea typeface="+mn-ea"/>
                <a:cs typeface="+mn-ea"/>
                <a:sym typeface="+mn-lt"/>
              </a:rPr>
              <a:t>），当时是作为</a:t>
            </a:r>
            <a:r>
              <a:rPr lang="en-US" altLang="zh-CN" sz="2000" b="0" dirty="0">
                <a:solidFill>
                  <a:schemeClr val="accent2">
                    <a:lumMod val="75000"/>
                  </a:schemeClr>
                </a:solidFill>
                <a:latin typeface="+mn-lt"/>
                <a:ea typeface="+mn-ea"/>
                <a:cs typeface="+mn-ea"/>
                <a:sym typeface="+mn-lt"/>
              </a:rPr>
              <a:t>RS232</a:t>
            </a:r>
            <a:r>
              <a:rPr lang="zh-CN" altLang="en-US" sz="2000" b="0" dirty="0">
                <a:solidFill>
                  <a:schemeClr val="accent2">
                    <a:lumMod val="75000"/>
                  </a:schemeClr>
                </a:solidFill>
                <a:latin typeface="+mn-lt"/>
                <a:ea typeface="+mn-ea"/>
                <a:cs typeface="+mn-ea"/>
                <a:sym typeface="+mn-lt"/>
              </a:rPr>
              <a:t>数据线的替代方案。蓝牙可连接多个设备，克服了数据同步的难题。</a:t>
            </a:r>
            <a:endParaRPr lang="zh-CN" altLang="en-US" sz="2000" dirty="0">
              <a:solidFill>
                <a:schemeClr val="accent2">
                  <a:lumMod val="75000"/>
                </a:schemeClr>
              </a:solidFill>
              <a:latin typeface="+mn-lt"/>
              <a:ea typeface="+mn-ea"/>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2"/>
          <p:cNvSpPr>
            <a:spLocks noChangeShapeType="1"/>
          </p:cNvSpPr>
          <p:nvPr/>
        </p:nvSpPr>
        <p:spPr bwMode="auto">
          <a:xfrm>
            <a:off x="5584825" y="2743200"/>
            <a:ext cx="2349500" cy="8382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555" name="Rectangle 3"/>
          <p:cNvSpPr>
            <a:spLocks noChangeArrowheads="1"/>
          </p:cNvSpPr>
          <p:nvPr/>
        </p:nvSpPr>
        <p:spPr bwMode="auto">
          <a:xfrm>
            <a:off x="7273925" y="3268663"/>
            <a:ext cx="361950" cy="2381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23556" name="Line 4"/>
          <p:cNvSpPr>
            <a:spLocks noChangeShapeType="1"/>
          </p:cNvSpPr>
          <p:nvPr/>
        </p:nvSpPr>
        <p:spPr bwMode="auto">
          <a:xfrm flipV="1">
            <a:off x="896938" y="2743200"/>
            <a:ext cx="1171575" cy="8382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557" name="Rectangle 5"/>
          <p:cNvSpPr>
            <a:spLocks noChangeArrowheads="1"/>
          </p:cNvSpPr>
          <p:nvPr/>
        </p:nvSpPr>
        <p:spPr bwMode="auto">
          <a:xfrm>
            <a:off x="796925" y="3268663"/>
            <a:ext cx="323850" cy="2190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23558" name="Line 6"/>
          <p:cNvSpPr>
            <a:spLocks noChangeShapeType="1"/>
          </p:cNvSpPr>
          <p:nvPr/>
        </p:nvSpPr>
        <p:spPr bwMode="auto">
          <a:xfrm>
            <a:off x="2066925" y="3562350"/>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559" name="Rectangle 7"/>
          <p:cNvSpPr>
            <a:spLocks noChangeArrowheads="1"/>
          </p:cNvSpPr>
          <p:nvPr/>
        </p:nvSpPr>
        <p:spPr bwMode="auto">
          <a:xfrm>
            <a:off x="1947863" y="4316413"/>
            <a:ext cx="320675" cy="5603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23560" name="Line 8"/>
          <p:cNvSpPr>
            <a:spLocks noChangeShapeType="1"/>
          </p:cNvSpPr>
          <p:nvPr/>
        </p:nvSpPr>
        <p:spPr bwMode="auto">
          <a:xfrm>
            <a:off x="1487488" y="3565525"/>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561" name="Rectangle 9"/>
          <p:cNvSpPr>
            <a:spLocks noChangeArrowheads="1"/>
          </p:cNvSpPr>
          <p:nvPr/>
        </p:nvSpPr>
        <p:spPr bwMode="auto">
          <a:xfrm>
            <a:off x="1401763" y="4335463"/>
            <a:ext cx="198437" cy="568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23562" name="Rectangle 10"/>
          <p:cNvSpPr>
            <a:spLocks noChangeArrowheads="1"/>
          </p:cNvSpPr>
          <p:nvPr/>
        </p:nvSpPr>
        <p:spPr bwMode="auto">
          <a:xfrm>
            <a:off x="1387475" y="3605213"/>
            <a:ext cx="223838" cy="311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23563" name="Line 11"/>
          <p:cNvSpPr>
            <a:spLocks noChangeShapeType="1"/>
          </p:cNvSpPr>
          <p:nvPr/>
        </p:nvSpPr>
        <p:spPr bwMode="auto">
          <a:xfrm>
            <a:off x="2655888" y="3568700"/>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564" name="Rectangle 12"/>
          <p:cNvSpPr>
            <a:spLocks noChangeArrowheads="1"/>
          </p:cNvSpPr>
          <p:nvPr/>
        </p:nvSpPr>
        <p:spPr bwMode="auto">
          <a:xfrm>
            <a:off x="2244725" y="3957638"/>
            <a:ext cx="833438" cy="2825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23565" name="Line 13"/>
          <p:cNvSpPr>
            <a:spLocks noChangeShapeType="1"/>
          </p:cNvSpPr>
          <p:nvPr/>
        </p:nvSpPr>
        <p:spPr bwMode="auto">
          <a:xfrm>
            <a:off x="3240088" y="3575050"/>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566" name="Rectangle 14"/>
          <p:cNvSpPr>
            <a:spLocks noChangeArrowheads="1"/>
          </p:cNvSpPr>
          <p:nvPr/>
        </p:nvSpPr>
        <p:spPr bwMode="auto">
          <a:xfrm>
            <a:off x="3103563" y="4343400"/>
            <a:ext cx="266700" cy="4968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23567" name="Line 15"/>
          <p:cNvSpPr>
            <a:spLocks noChangeShapeType="1"/>
          </p:cNvSpPr>
          <p:nvPr/>
        </p:nvSpPr>
        <p:spPr bwMode="auto">
          <a:xfrm>
            <a:off x="4413250" y="3568700"/>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568" name="Rectangle 16"/>
          <p:cNvSpPr>
            <a:spLocks noChangeArrowheads="1"/>
          </p:cNvSpPr>
          <p:nvPr/>
        </p:nvSpPr>
        <p:spPr bwMode="auto">
          <a:xfrm>
            <a:off x="4333875" y="4030663"/>
            <a:ext cx="230188" cy="2778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23569" name="Line 17"/>
          <p:cNvSpPr>
            <a:spLocks noChangeShapeType="1"/>
          </p:cNvSpPr>
          <p:nvPr/>
        </p:nvSpPr>
        <p:spPr bwMode="auto">
          <a:xfrm>
            <a:off x="889000" y="2362200"/>
            <a:ext cx="7543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570" name="Line 18"/>
          <p:cNvSpPr>
            <a:spLocks noChangeShapeType="1"/>
          </p:cNvSpPr>
          <p:nvPr/>
        </p:nvSpPr>
        <p:spPr bwMode="auto">
          <a:xfrm>
            <a:off x="908050" y="2743200"/>
            <a:ext cx="7543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571" name="Line 19"/>
          <p:cNvSpPr>
            <a:spLocks noChangeShapeType="1"/>
          </p:cNvSpPr>
          <p:nvPr/>
        </p:nvSpPr>
        <p:spPr bwMode="auto">
          <a:xfrm>
            <a:off x="885825" y="23622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572" name="Line 20"/>
          <p:cNvSpPr>
            <a:spLocks noChangeShapeType="1"/>
          </p:cNvSpPr>
          <p:nvPr/>
        </p:nvSpPr>
        <p:spPr bwMode="auto">
          <a:xfrm>
            <a:off x="3095625" y="2366963"/>
            <a:ext cx="0" cy="376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573" name="Line 21"/>
          <p:cNvSpPr>
            <a:spLocks noChangeShapeType="1"/>
          </p:cNvSpPr>
          <p:nvPr/>
        </p:nvSpPr>
        <p:spPr bwMode="auto">
          <a:xfrm>
            <a:off x="2076450" y="2378075"/>
            <a:ext cx="0" cy="384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574" name="Line 22"/>
          <p:cNvSpPr>
            <a:spLocks noChangeShapeType="1"/>
          </p:cNvSpPr>
          <p:nvPr/>
        </p:nvSpPr>
        <p:spPr bwMode="auto">
          <a:xfrm>
            <a:off x="5219700" y="23622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575" name="Line 23"/>
          <p:cNvSpPr>
            <a:spLocks noChangeShapeType="1"/>
          </p:cNvSpPr>
          <p:nvPr/>
        </p:nvSpPr>
        <p:spPr bwMode="auto">
          <a:xfrm>
            <a:off x="7429500" y="2371725"/>
            <a:ext cx="0" cy="3667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576" name="Line 24"/>
          <p:cNvSpPr>
            <a:spLocks noChangeShapeType="1"/>
          </p:cNvSpPr>
          <p:nvPr/>
        </p:nvSpPr>
        <p:spPr bwMode="auto">
          <a:xfrm flipV="1">
            <a:off x="892175" y="3568700"/>
            <a:ext cx="7050088" cy="47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577" name="Text Box 25"/>
          <p:cNvSpPr txBox="1">
            <a:spLocks noChangeArrowheads="1"/>
          </p:cNvSpPr>
          <p:nvPr/>
        </p:nvSpPr>
        <p:spPr bwMode="auto">
          <a:xfrm>
            <a:off x="2254250" y="2381250"/>
            <a:ext cx="80010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600" b="0" smtClean="0">
                <a:solidFill>
                  <a:srgbClr val="333399"/>
                </a:solidFill>
                <a:latin typeface="+mn-lt"/>
                <a:ea typeface="+mn-ea"/>
                <a:cs typeface="+mn-ea"/>
                <a:sym typeface="+mn-lt"/>
              </a:rPr>
              <a:t>无线电</a:t>
            </a:r>
          </a:p>
        </p:txBody>
      </p:sp>
      <p:sp>
        <p:nvSpPr>
          <p:cNvPr id="23578" name="Text Box 26"/>
          <p:cNvSpPr txBox="1">
            <a:spLocks noChangeArrowheads="1"/>
          </p:cNvSpPr>
          <p:nvPr/>
        </p:nvSpPr>
        <p:spPr bwMode="auto">
          <a:xfrm>
            <a:off x="3235325" y="2381250"/>
            <a:ext cx="595313"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600" b="0" smtClean="0">
                <a:solidFill>
                  <a:srgbClr val="333399"/>
                </a:solidFill>
                <a:latin typeface="+mn-lt"/>
                <a:ea typeface="+mn-ea"/>
                <a:cs typeface="+mn-ea"/>
                <a:sym typeface="+mn-lt"/>
              </a:rPr>
              <a:t>微波</a:t>
            </a:r>
          </a:p>
        </p:txBody>
      </p:sp>
      <p:sp>
        <p:nvSpPr>
          <p:cNvPr id="23579" name="Line 27"/>
          <p:cNvSpPr>
            <a:spLocks noChangeShapeType="1"/>
          </p:cNvSpPr>
          <p:nvPr/>
        </p:nvSpPr>
        <p:spPr bwMode="auto">
          <a:xfrm>
            <a:off x="4149725" y="23622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580" name="Line 28"/>
          <p:cNvSpPr>
            <a:spLocks noChangeShapeType="1"/>
          </p:cNvSpPr>
          <p:nvPr/>
        </p:nvSpPr>
        <p:spPr bwMode="auto">
          <a:xfrm>
            <a:off x="5121275" y="23622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581" name="Text Box 29"/>
          <p:cNvSpPr txBox="1">
            <a:spLocks noChangeArrowheads="1"/>
          </p:cNvSpPr>
          <p:nvPr/>
        </p:nvSpPr>
        <p:spPr bwMode="auto">
          <a:xfrm>
            <a:off x="4254500" y="2346325"/>
            <a:ext cx="8001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600" b="0" smtClean="0">
                <a:solidFill>
                  <a:srgbClr val="333399"/>
                </a:solidFill>
                <a:latin typeface="+mn-lt"/>
                <a:ea typeface="+mn-ea"/>
                <a:cs typeface="+mn-ea"/>
                <a:sym typeface="+mn-lt"/>
              </a:rPr>
              <a:t>红外线</a:t>
            </a:r>
          </a:p>
        </p:txBody>
      </p:sp>
      <p:sp>
        <p:nvSpPr>
          <p:cNvPr id="23582" name="Text Box 30"/>
          <p:cNvSpPr txBox="1">
            <a:spLocks noChangeArrowheads="1"/>
          </p:cNvSpPr>
          <p:nvPr/>
        </p:nvSpPr>
        <p:spPr bwMode="auto">
          <a:xfrm>
            <a:off x="4543425" y="2895600"/>
            <a:ext cx="80010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600" b="0" smtClean="0">
                <a:solidFill>
                  <a:srgbClr val="333399"/>
                </a:solidFill>
                <a:latin typeface="+mn-lt"/>
                <a:ea typeface="+mn-ea"/>
                <a:cs typeface="+mn-ea"/>
                <a:sym typeface="+mn-lt"/>
              </a:rPr>
              <a:t>可见光</a:t>
            </a:r>
          </a:p>
        </p:txBody>
      </p:sp>
      <p:sp>
        <p:nvSpPr>
          <p:cNvPr id="23583" name="Text Box 31"/>
          <p:cNvSpPr txBox="1">
            <a:spLocks noChangeArrowheads="1"/>
          </p:cNvSpPr>
          <p:nvPr/>
        </p:nvSpPr>
        <p:spPr bwMode="auto">
          <a:xfrm>
            <a:off x="5343525" y="2895600"/>
            <a:ext cx="80010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600" b="0" smtClean="0">
                <a:solidFill>
                  <a:srgbClr val="333399"/>
                </a:solidFill>
                <a:latin typeface="+mn-lt"/>
                <a:ea typeface="+mn-ea"/>
                <a:cs typeface="+mn-ea"/>
                <a:sym typeface="+mn-lt"/>
              </a:rPr>
              <a:t>紫外线</a:t>
            </a:r>
          </a:p>
        </p:txBody>
      </p:sp>
      <p:sp>
        <p:nvSpPr>
          <p:cNvPr id="23584" name="Line 32"/>
          <p:cNvSpPr>
            <a:spLocks noChangeShapeType="1"/>
          </p:cNvSpPr>
          <p:nvPr/>
        </p:nvSpPr>
        <p:spPr bwMode="auto">
          <a:xfrm>
            <a:off x="5597525" y="2362200"/>
            <a:ext cx="0" cy="3857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585" name="Text Box 33"/>
          <p:cNvSpPr txBox="1">
            <a:spLocks noChangeArrowheads="1"/>
          </p:cNvSpPr>
          <p:nvPr/>
        </p:nvSpPr>
        <p:spPr bwMode="auto">
          <a:xfrm>
            <a:off x="6054725" y="2381250"/>
            <a:ext cx="731838"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solidFill>
                  <a:srgbClr val="333399"/>
                </a:solidFill>
                <a:latin typeface="+mn-lt"/>
                <a:ea typeface="+mn-ea"/>
                <a:cs typeface="+mn-ea"/>
                <a:sym typeface="+mn-lt"/>
              </a:rPr>
              <a:t>X</a:t>
            </a:r>
            <a:r>
              <a:rPr lang="zh-CN" altLang="en-US" sz="1600" b="0" smtClean="0">
                <a:solidFill>
                  <a:srgbClr val="333399"/>
                </a:solidFill>
                <a:latin typeface="+mn-lt"/>
                <a:ea typeface="+mn-ea"/>
                <a:cs typeface="+mn-ea"/>
                <a:sym typeface="+mn-lt"/>
              </a:rPr>
              <a:t>射线</a:t>
            </a:r>
          </a:p>
        </p:txBody>
      </p:sp>
      <p:sp>
        <p:nvSpPr>
          <p:cNvPr id="23586" name="Text Box 34"/>
          <p:cNvSpPr txBox="1">
            <a:spLocks noChangeArrowheads="1"/>
          </p:cNvSpPr>
          <p:nvPr/>
        </p:nvSpPr>
        <p:spPr bwMode="auto">
          <a:xfrm>
            <a:off x="7578725" y="2349500"/>
            <a:ext cx="3905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600" b="0" smtClean="0">
                <a:solidFill>
                  <a:srgbClr val="333399"/>
                </a:solidFill>
                <a:latin typeface="+mn-lt"/>
                <a:ea typeface="+mn-ea"/>
                <a:cs typeface="+mn-ea"/>
                <a:sym typeface="+mn-lt"/>
              </a:rPr>
              <a:t></a:t>
            </a:r>
          </a:p>
        </p:txBody>
      </p:sp>
      <p:sp>
        <p:nvSpPr>
          <p:cNvPr id="23587" name="Text Box 35"/>
          <p:cNvSpPr txBox="1">
            <a:spLocks noChangeArrowheads="1"/>
          </p:cNvSpPr>
          <p:nvPr/>
        </p:nvSpPr>
        <p:spPr bwMode="auto">
          <a:xfrm>
            <a:off x="7727950" y="2381250"/>
            <a:ext cx="595313"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600" b="0" smtClean="0">
                <a:solidFill>
                  <a:srgbClr val="333399"/>
                </a:solidFill>
                <a:latin typeface="+mn-lt"/>
                <a:ea typeface="+mn-ea"/>
                <a:cs typeface="+mn-ea"/>
                <a:sym typeface="+mn-lt"/>
              </a:rPr>
              <a:t>射线</a:t>
            </a:r>
          </a:p>
        </p:txBody>
      </p:sp>
      <p:sp>
        <p:nvSpPr>
          <p:cNvPr id="23588" name="Text Box 36"/>
          <p:cNvSpPr txBox="1">
            <a:spLocks noChangeArrowheads="1"/>
          </p:cNvSpPr>
          <p:nvPr/>
        </p:nvSpPr>
        <p:spPr bwMode="auto">
          <a:xfrm>
            <a:off x="1112838" y="3568700"/>
            <a:ext cx="80010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600" b="0" smtClean="0">
                <a:solidFill>
                  <a:srgbClr val="333399"/>
                </a:solidFill>
                <a:latin typeface="+mn-lt"/>
                <a:ea typeface="+mn-ea"/>
                <a:cs typeface="+mn-ea"/>
                <a:sym typeface="+mn-lt"/>
              </a:rPr>
              <a:t>双绞线</a:t>
            </a:r>
          </a:p>
        </p:txBody>
      </p:sp>
      <p:sp>
        <p:nvSpPr>
          <p:cNvPr id="23589" name="Line 37"/>
          <p:cNvSpPr>
            <a:spLocks noChangeShapeType="1"/>
          </p:cNvSpPr>
          <p:nvPr/>
        </p:nvSpPr>
        <p:spPr bwMode="auto">
          <a:xfrm>
            <a:off x="892175" y="3886200"/>
            <a:ext cx="1352550" cy="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590" name="Text Box 38"/>
          <p:cNvSpPr txBox="1">
            <a:spLocks noChangeArrowheads="1"/>
          </p:cNvSpPr>
          <p:nvPr/>
        </p:nvSpPr>
        <p:spPr bwMode="auto">
          <a:xfrm>
            <a:off x="2152650" y="3910013"/>
            <a:ext cx="1006475"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600" b="0" smtClean="0">
                <a:solidFill>
                  <a:srgbClr val="333399"/>
                </a:solidFill>
                <a:latin typeface="+mn-lt"/>
                <a:ea typeface="+mn-ea"/>
                <a:cs typeface="+mn-ea"/>
                <a:sym typeface="+mn-lt"/>
              </a:rPr>
              <a:t>同轴电缆</a:t>
            </a:r>
          </a:p>
        </p:txBody>
      </p:sp>
      <p:sp>
        <p:nvSpPr>
          <p:cNvPr id="23591" name="Line 39"/>
          <p:cNvSpPr>
            <a:spLocks noChangeShapeType="1"/>
          </p:cNvSpPr>
          <p:nvPr/>
        </p:nvSpPr>
        <p:spPr bwMode="auto">
          <a:xfrm>
            <a:off x="1482725" y="4259263"/>
            <a:ext cx="22860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592" name="Text Box 40"/>
          <p:cNvSpPr txBox="1">
            <a:spLocks noChangeArrowheads="1"/>
          </p:cNvSpPr>
          <p:nvPr/>
        </p:nvSpPr>
        <p:spPr bwMode="auto">
          <a:xfrm>
            <a:off x="3844925" y="3573463"/>
            <a:ext cx="595313"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600" b="0" smtClean="0">
                <a:solidFill>
                  <a:srgbClr val="333399"/>
                </a:solidFill>
                <a:latin typeface="+mn-lt"/>
                <a:ea typeface="+mn-ea"/>
                <a:cs typeface="+mn-ea"/>
                <a:sym typeface="+mn-lt"/>
              </a:rPr>
              <a:t>卫星</a:t>
            </a:r>
          </a:p>
        </p:txBody>
      </p:sp>
      <p:sp>
        <p:nvSpPr>
          <p:cNvPr id="23593" name="Line 41"/>
          <p:cNvSpPr>
            <a:spLocks noChangeShapeType="1"/>
          </p:cNvSpPr>
          <p:nvPr/>
        </p:nvSpPr>
        <p:spPr bwMode="auto">
          <a:xfrm>
            <a:off x="3616325" y="3916363"/>
            <a:ext cx="11430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594" name="Text Box 42"/>
          <p:cNvSpPr txBox="1">
            <a:spLocks noChangeArrowheads="1"/>
          </p:cNvSpPr>
          <p:nvPr/>
        </p:nvSpPr>
        <p:spPr bwMode="auto">
          <a:xfrm>
            <a:off x="3994150" y="3992563"/>
            <a:ext cx="1006475"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600" b="0" smtClean="0">
                <a:solidFill>
                  <a:srgbClr val="333399"/>
                </a:solidFill>
                <a:latin typeface="+mn-lt"/>
                <a:ea typeface="+mn-ea"/>
                <a:cs typeface="+mn-ea"/>
                <a:sym typeface="+mn-lt"/>
              </a:rPr>
              <a:t>地面微波</a:t>
            </a:r>
          </a:p>
        </p:txBody>
      </p:sp>
      <p:sp>
        <p:nvSpPr>
          <p:cNvPr id="23595" name="Line 43"/>
          <p:cNvSpPr>
            <a:spLocks noChangeShapeType="1"/>
          </p:cNvSpPr>
          <p:nvPr/>
        </p:nvSpPr>
        <p:spPr bwMode="auto">
          <a:xfrm>
            <a:off x="3984625" y="4343400"/>
            <a:ext cx="9398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596" name="Text Box 44"/>
          <p:cNvSpPr txBox="1">
            <a:spLocks noChangeArrowheads="1"/>
          </p:cNvSpPr>
          <p:nvPr/>
        </p:nvSpPr>
        <p:spPr bwMode="auto">
          <a:xfrm>
            <a:off x="1711325" y="4375150"/>
            <a:ext cx="800100"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600" b="0" smtClean="0">
                <a:solidFill>
                  <a:srgbClr val="333399"/>
                </a:solidFill>
                <a:latin typeface="+mn-lt"/>
                <a:ea typeface="+mn-ea"/>
                <a:cs typeface="+mn-ea"/>
                <a:sym typeface="+mn-lt"/>
              </a:rPr>
              <a:t>  调幅</a:t>
            </a:r>
          </a:p>
          <a:p>
            <a:pPr eaLnBrk="1" latinLnBrk="0" hangingPunct="1">
              <a:lnSpc>
                <a:spcPct val="120000"/>
              </a:lnSpc>
              <a:spcBef>
                <a:spcPct val="0"/>
              </a:spcBef>
              <a:buFontTx/>
              <a:buNone/>
              <a:defRPr/>
            </a:pPr>
            <a:r>
              <a:rPr lang="zh-CN" altLang="en-US" sz="1600" b="0" smtClean="0">
                <a:solidFill>
                  <a:srgbClr val="333399"/>
                </a:solidFill>
                <a:latin typeface="+mn-lt"/>
                <a:ea typeface="+mn-ea"/>
                <a:cs typeface="+mn-ea"/>
                <a:sym typeface="+mn-lt"/>
              </a:rPr>
              <a:t>无线电</a:t>
            </a:r>
          </a:p>
        </p:txBody>
      </p:sp>
      <p:sp>
        <p:nvSpPr>
          <p:cNvPr id="23597" name="Text Box 45"/>
          <p:cNvSpPr txBox="1">
            <a:spLocks noChangeArrowheads="1"/>
          </p:cNvSpPr>
          <p:nvPr/>
        </p:nvSpPr>
        <p:spPr bwMode="auto">
          <a:xfrm>
            <a:off x="2778125" y="4322763"/>
            <a:ext cx="800100"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600" b="0" smtClean="0">
                <a:solidFill>
                  <a:srgbClr val="333399"/>
                </a:solidFill>
                <a:latin typeface="+mn-lt"/>
                <a:ea typeface="+mn-ea"/>
                <a:cs typeface="+mn-ea"/>
                <a:sym typeface="+mn-lt"/>
              </a:rPr>
              <a:t>  调频</a:t>
            </a:r>
          </a:p>
          <a:p>
            <a:pPr eaLnBrk="1" latinLnBrk="0" hangingPunct="1">
              <a:lnSpc>
                <a:spcPct val="120000"/>
              </a:lnSpc>
              <a:spcBef>
                <a:spcPct val="0"/>
              </a:spcBef>
              <a:buFontTx/>
              <a:buNone/>
              <a:defRPr/>
            </a:pPr>
            <a:r>
              <a:rPr lang="zh-CN" altLang="en-US" sz="1600" b="0" smtClean="0">
                <a:solidFill>
                  <a:srgbClr val="333399"/>
                </a:solidFill>
                <a:latin typeface="+mn-lt"/>
                <a:ea typeface="+mn-ea"/>
                <a:cs typeface="+mn-ea"/>
                <a:sym typeface="+mn-lt"/>
              </a:rPr>
              <a:t>无线电</a:t>
            </a:r>
          </a:p>
        </p:txBody>
      </p:sp>
      <p:sp>
        <p:nvSpPr>
          <p:cNvPr id="23598" name="Text Box 46"/>
          <p:cNvSpPr txBox="1">
            <a:spLocks noChangeArrowheads="1"/>
          </p:cNvSpPr>
          <p:nvPr/>
        </p:nvSpPr>
        <p:spPr bwMode="auto">
          <a:xfrm>
            <a:off x="984250" y="4378325"/>
            <a:ext cx="800100"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600" b="0" smtClean="0">
                <a:solidFill>
                  <a:srgbClr val="333399"/>
                </a:solidFill>
                <a:latin typeface="+mn-lt"/>
                <a:ea typeface="+mn-ea"/>
                <a:cs typeface="+mn-ea"/>
                <a:sym typeface="+mn-lt"/>
              </a:rPr>
              <a:t>  海事</a:t>
            </a:r>
          </a:p>
          <a:p>
            <a:pPr eaLnBrk="1" latinLnBrk="0" hangingPunct="1">
              <a:lnSpc>
                <a:spcPct val="120000"/>
              </a:lnSpc>
              <a:spcBef>
                <a:spcPct val="0"/>
              </a:spcBef>
              <a:buFontTx/>
              <a:buNone/>
              <a:defRPr/>
            </a:pPr>
            <a:r>
              <a:rPr lang="zh-CN" altLang="en-US" sz="1600" b="0" smtClean="0">
                <a:solidFill>
                  <a:srgbClr val="333399"/>
                </a:solidFill>
                <a:latin typeface="+mn-lt"/>
                <a:ea typeface="+mn-ea"/>
                <a:cs typeface="+mn-ea"/>
                <a:sym typeface="+mn-lt"/>
              </a:rPr>
              <a:t>无线电</a:t>
            </a:r>
          </a:p>
        </p:txBody>
      </p:sp>
      <p:sp>
        <p:nvSpPr>
          <p:cNvPr id="23599" name="Line 47"/>
          <p:cNvSpPr>
            <a:spLocks noChangeShapeType="1"/>
          </p:cNvSpPr>
          <p:nvPr/>
        </p:nvSpPr>
        <p:spPr bwMode="auto">
          <a:xfrm>
            <a:off x="3044825" y="4876800"/>
            <a:ext cx="4318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00" name="Text Box 48"/>
          <p:cNvSpPr txBox="1">
            <a:spLocks noChangeArrowheads="1"/>
          </p:cNvSpPr>
          <p:nvPr/>
        </p:nvSpPr>
        <p:spPr bwMode="auto">
          <a:xfrm>
            <a:off x="6765925" y="3597275"/>
            <a:ext cx="595313"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600" b="0" smtClean="0">
                <a:solidFill>
                  <a:srgbClr val="333399"/>
                </a:solidFill>
                <a:latin typeface="+mn-lt"/>
                <a:ea typeface="+mn-ea"/>
                <a:cs typeface="+mn-ea"/>
                <a:sym typeface="+mn-lt"/>
              </a:rPr>
              <a:t>光纤</a:t>
            </a:r>
          </a:p>
        </p:txBody>
      </p:sp>
      <p:sp>
        <p:nvSpPr>
          <p:cNvPr id="23601" name="Line 49"/>
          <p:cNvSpPr>
            <a:spLocks noChangeShapeType="1"/>
          </p:cNvSpPr>
          <p:nvPr/>
        </p:nvSpPr>
        <p:spPr bwMode="auto">
          <a:xfrm>
            <a:off x="6740525" y="3929063"/>
            <a:ext cx="5969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02" name="Text Box 50"/>
          <p:cNvSpPr txBox="1">
            <a:spLocks noChangeArrowheads="1"/>
          </p:cNvSpPr>
          <p:nvPr/>
        </p:nvSpPr>
        <p:spPr bwMode="auto">
          <a:xfrm>
            <a:off x="3235325" y="4921250"/>
            <a:ext cx="595313"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600" b="0" smtClean="0">
                <a:solidFill>
                  <a:srgbClr val="333399"/>
                </a:solidFill>
                <a:latin typeface="+mn-lt"/>
                <a:ea typeface="+mn-ea"/>
                <a:cs typeface="+mn-ea"/>
                <a:sym typeface="+mn-lt"/>
              </a:rPr>
              <a:t>电视</a:t>
            </a:r>
          </a:p>
        </p:txBody>
      </p:sp>
      <p:sp>
        <p:nvSpPr>
          <p:cNvPr id="23603" name="Line 51"/>
          <p:cNvSpPr>
            <a:spLocks noChangeShapeType="1"/>
          </p:cNvSpPr>
          <p:nvPr/>
        </p:nvSpPr>
        <p:spPr bwMode="auto">
          <a:xfrm flipV="1">
            <a:off x="4987925" y="2514600"/>
            <a:ext cx="190500" cy="45720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04" name="Line 52"/>
          <p:cNvSpPr>
            <a:spLocks noChangeShapeType="1"/>
          </p:cNvSpPr>
          <p:nvPr/>
        </p:nvSpPr>
        <p:spPr bwMode="auto">
          <a:xfrm flipH="1" flipV="1">
            <a:off x="5419725" y="2514600"/>
            <a:ext cx="82550" cy="454025"/>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05" name="Line 53"/>
          <p:cNvSpPr>
            <a:spLocks noChangeShapeType="1"/>
          </p:cNvSpPr>
          <p:nvPr/>
        </p:nvSpPr>
        <p:spPr bwMode="auto">
          <a:xfrm>
            <a:off x="1025525" y="4953000"/>
            <a:ext cx="6858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06" name="Line 54"/>
          <p:cNvSpPr>
            <a:spLocks noChangeShapeType="1"/>
          </p:cNvSpPr>
          <p:nvPr/>
        </p:nvSpPr>
        <p:spPr bwMode="auto">
          <a:xfrm>
            <a:off x="1863725" y="4953000"/>
            <a:ext cx="4572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07" name="Line 55"/>
          <p:cNvSpPr>
            <a:spLocks noChangeShapeType="1"/>
          </p:cNvSpPr>
          <p:nvPr/>
        </p:nvSpPr>
        <p:spPr bwMode="auto">
          <a:xfrm>
            <a:off x="3082925" y="5257800"/>
            <a:ext cx="7493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08" name="Line 56"/>
          <p:cNvSpPr>
            <a:spLocks noChangeShapeType="1"/>
          </p:cNvSpPr>
          <p:nvPr/>
        </p:nvSpPr>
        <p:spPr bwMode="auto">
          <a:xfrm>
            <a:off x="887413" y="5326063"/>
            <a:ext cx="70596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09" name="Line 57"/>
          <p:cNvSpPr>
            <a:spLocks noChangeShapeType="1"/>
          </p:cNvSpPr>
          <p:nvPr/>
        </p:nvSpPr>
        <p:spPr bwMode="auto">
          <a:xfrm>
            <a:off x="898525" y="3573463"/>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10" name="Line 58"/>
          <p:cNvSpPr>
            <a:spLocks noChangeShapeType="1"/>
          </p:cNvSpPr>
          <p:nvPr/>
        </p:nvSpPr>
        <p:spPr bwMode="auto">
          <a:xfrm>
            <a:off x="3829050" y="3567113"/>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11" name="Line 59"/>
          <p:cNvSpPr>
            <a:spLocks noChangeShapeType="1"/>
          </p:cNvSpPr>
          <p:nvPr/>
        </p:nvSpPr>
        <p:spPr bwMode="auto">
          <a:xfrm>
            <a:off x="4997450" y="3575050"/>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12" name="Line 60"/>
          <p:cNvSpPr>
            <a:spLocks noChangeShapeType="1"/>
          </p:cNvSpPr>
          <p:nvPr/>
        </p:nvSpPr>
        <p:spPr bwMode="auto">
          <a:xfrm>
            <a:off x="5581650" y="3571875"/>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13" name="Line 61"/>
          <p:cNvSpPr>
            <a:spLocks noChangeShapeType="1"/>
          </p:cNvSpPr>
          <p:nvPr/>
        </p:nvSpPr>
        <p:spPr bwMode="auto">
          <a:xfrm>
            <a:off x="6170613" y="3573463"/>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14" name="Line 62"/>
          <p:cNvSpPr>
            <a:spLocks noChangeShapeType="1"/>
          </p:cNvSpPr>
          <p:nvPr/>
        </p:nvSpPr>
        <p:spPr bwMode="auto">
          <a:xfrm>
            <a:off x="6759575" y="3584575"/>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15" name="Line 63"/>
          <p:cNvSpPr>
            <a:spLocks noChangeShapeType="1"/>
          </p:cNvSpPr>
          <p:nvPr/>
        </p:nvSpPr>
        <p:spPr bwMode="auto">
          <a:xfrm>
            <a:off x="7343775" y="3576638"/>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16" name="Line 64"/>
          <p:cNvSpPr>
            <a:spLocks noChangeShapeType="1"/>
          </p:cNvSpPr>
          <p:nvPr/>
        </p:nvSpPr>
        <p:spPr bwMode="auto">
          <a:xfrm>
            <a:off x="7932738" y="3573463"/>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grpSp>
        <p:nvGrpSpPr>
          <p:cNvPr id="27713" name="Group 65"/>
          <p:cNvGrpSpPr>
            <a:grpSpLocks/>
          </p:cNvGrpSpPr>
          <p:nvPr/>
        </p:nvGrpSpPr>
        <p:grpSpPr bwMode="auto">
          <a:xfrm>
            <a:off x="34925" y="2057400"/>
            <a:ext cx="757238" cy="395288"/>
            <a:chOff x="6" y="352"/>
            <a:chExt cx="477" cy="249"/>
          </a:xfrm>
        </p:grpSpPr>
        <p:sp>
          <p:nvSpPr>
            <p:cNvPr id="23648" name="Text Box 66"/>
            <p:cNvSpPr txBox="1">
              <a:spLocks noChangeArrowheads="1"/>
            </p:cNvSpPr>
            <p:nvPr/>
          </p:nvSpPr>
          <p:spPr bwMode="auto">
            <a:xfrm>
              <a:off x="92" y="353"/>
              <a:ext cx="391"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800" smtClean="0">
                  <a:solidFill>
                    <a:srgbClr val="333399"/>
                  </a:solidFill>
                  <a:latin typeface="+mn-lt"/>
                  <a:ea typeface="+mn-ea"/>
                  <a:cs typeface="+mn-ea"/>
                  <a:sym typeface="+mn-lt"/>
                </a:rPr>
                <a:t>(Hz)</a:t>
              </a:r>
            </a:p>
          </p:txBody>
        </p:sp>
        <p:sp>
          <p:nvSpPr>
            <p:cNvPr id="23649" name="Text Box 67"/>
            <p:cNvSpPr txBox="1">
              <a:spLocks noChangeArrowheads="1"/>
            </p:cNvSpPr>
            <p:nvPr/>
          </p:nvSpPr>
          <p:spPr bwMode="auto">
            <a:xfrm>
              <a:off x="6" y="352"/>
              <a:ext cx="165"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800" smtClean="0">
                  <a:solidFill>
                    <a:srgbClr val="333399"/>
                  </a:solidFill>
                  <a:latin typeface="+mn-lt"/>
                  <a:ea typeface="+mn-ea"/>
                  <a:cs typeface="+mn-ea"/>
                  <a:sym typeface="+mn-lt"/>
                </a:rPr>
                <a:t>f</a:t>
              </a:r>
            </a:p>
          </p:txBody>
        </p:sp>
      </p:grpSp>
      <p:grpSp>
        <p:nvGrpSpPr>
          <p:cNvPr id="27714" name="Group 68"/>
          <p:cNvGrpSpPr>
            <a:grpSpLocks/>
          </p:cNvGrpSpPr>
          <p:nvPr/>
        </p:nvGrpSpPr>
        <p:grpSpPr bwMode="auto">
          <a:xfrm>
            <a:off x="41275" y="3276600"/>
            <a:ext cx="757238" cy="398463"/>
            <a:chOff x="78" y="1589"/>
            <a:chExt cx="477" cy="251"/>
          </a:xfrm>
        </p:grpSpPr>
        <p:sp>
          <p:nvSpPr>
            <p:cNvPr id="23646" name="Text Box 69"/>
            <p:cNvSpPr txBox="1">
              <a:spLocks noChangeArrowheads="1"/>
            </p:cNvSpPr>
            <p:nvPr/>
          </p:nvSpPr>
          <p:spPr bwMode="auto">
            <a:xfrm>
              <a:off x="124" y="1589"/>
              <a:ext cx="431"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800" smtClean="0">
                  <a:solidFill>
                    <a:srgbClr val="333399"/>
                  </a:solidFill>
                  <a:latin typeface="+mn-lt"/>
                  <a:ea typeface="+mn-ea"/>
                  <a:cs typeface="+mn-ea"/>
                  <a:sym typeface="+mn-lt"/>
                </a:rPr>
                <a:t> </a:t>
              </a:r>
              <a:r>
                <a:rPr lang="en-US" altLang="zh-CN" sz="1800" smtClean="0">
                  <a:solidFill>
                    <a:srgbClr val="333399"/>
                  </a:solidFill>
                  <a:latin typeface="+mn-lt"/>
                  <a:ea typeface="+mn-ea"/>
                  <a:cs typeface="+mn-ea"/>
                  <a:sym typeface="+mn-lt"/>
                </a:rPr>
                <a:t>(Hz)</a:t>
              </a:r>
            </a:p>
          </p:txBody>
        </p:sp>
        <p:sp>
          <p:nvSpPr>
            <p:cNvPr id="23647" name="Text Box 70"/>
            <p:cNvSpPr txBox="1">
              <a:spLocks noChangeArrowheads="1"/>
            </p:cNvSpPr>
            <p:nvPr/>
          </p:nvSpPr>
          <p:spPr bwMode="auto">
            <a:xfrm>
              <a:off x="78" y="1592"/>
              <a:ext cx="165"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800" smtClean="0">
                  <a:solidFill>
                    <a:srgbClr val="333399"/>
                  </a:solidFill>
                  <a:latin typeface="+mn-lt"/>
                  <a:ea typeface="+mn-ea"/>
                  <a:cs typeface="+mn-ea"/>
                  <a:sym typeface="+mn-lt"/>
                </a:rPr>
                <a:t>f</a:t>
              </a:r>
            </a:p>
          </p:txBody>
        </p:sp>
      </p:grpSp>
      <p:sp>
        <p:nvSpPr>
          <p:cNvPr id="23619" name="Line 71"/>
          <p:cNvSpPr>
            <a:spLocks noChangeShapeType="1"/>
          </p:cNvSpPr>
          <p:nvPr/>
        </p:nvSpPr>
        <p:spPr bwMode="auto">
          <a:xfrm>
            <a:off x="1101725" y="53260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20" name="Line 72"/>
          <p:cNvSpPr>
            <a:spLocks noChangeShapeType="1"/>
          </p:cNvSpPr>
          <p:nvPr/>
        </p:nvSpPr>
        <p:spPr bwMode="auto">
          <a:xfrm>
            <a:off x="1673225" y="5335588"/>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21" name="Line 73"/>
          <p:cNvSpPr>
            <a:spLocks noChangeShapeType="1"/>
          </p:cNvSpPr>
          <p:nvPr/>
        </p:nvSpPr>
        <p:spPr bwMode="auto">
          <a:xfrm>
            <a:off x="2249488" y="534035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22" name="Line 74"/>
          <p:cNvSpPr>
            <a:spLocks noChangeShapeType="1"/>
          </p:cNvSpPr>
          <p:nvPr/>
        </p:nvSpPr>
        <p:spPr bwMode="auto">
          <a:xfrm>
            <a:off x="2844800" y="5335588"/>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23" name="Line 75"/>
          <p:cNvSpPr>
            <a:spLocks noChangeShapeType="1"/>
          </p:cNvSpPr>
          <p:nvPr/>
        </p:nvSpPr>
        <p:spPr bwMode="auto">
          <a:xfrm>
            <a:off x="3411538" y="5335588"/>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24" name="Line 76"/>
          <p:cNvSpPr>
            <a:spLocks noChangeShapeType="1"/>
          </p:cNvSpPr>
          <p:nvPr/>
        </p:nvSpPr>
        <p:spPr bwMode="auto">
          <a:xfrm>
            <a:off x="4006850" y="5335588"/>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25" name="Line 77"/>
          <p:cNvSpPr>
            <a:spLocks noChangeShapeType="1"/>
          </p:cNvSpPr>
          <p:nvPr/>
        </p:nvSpPr>
        <p:spPr bwMode="auto">
          <a:xfrm>
            <a:off x="4597400" y="5335588"/>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26" name="Line 78"/>
          <p:cNvSpPr>
            <a:spLocks noChangeShapeType="1"/>
          </p:cNvSpPr>
          <p:nvPr/>
        </p:nvSpPr>
        <p:spPr bwMode="auto">
          <a:xfrm>
            <a:off x="5173663" y="5335588"/>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27" name="Line 79"/>
          <p:cNvSpPr>
            <a:spLocks noChangeShapeType="1"/>
          </p:cNvSpPr>
          <p:nvPr/>
        </p:nvSpPr>
        <p:spPr bwMode="auto">
          <a:xfrm>
            <a:off x="5773738" y="534035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28" name="Line 80"/>
          <p:cNvSpPr>
            <a:spLocks noChangeShapeType="1"/>
          </p:cNvSpPr>
          <p:nvPr/>
        </p:nvSpPr>
        <p:spPr bwMode="auto">
          <a:xfrm>
            <a:off x="6359525" y="533082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29" name="Line 81"/>
          <p:cNvSpPr>
            <a:spLocks noChangeShapeType="1"/>
          </p:cNvSpPr>
          <p:nvPr/>
        </p:nvSpPr>
        <p:spPr bwMode="auto">
          <a:xfrm>
            <a:off x="6954838" y="534035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30" name="Line 82"/>
          <p:cNvSpPr>
            <a:spLocks noChangeShapeType="1"/>
          </p:cNvSpPr>
          <p:nvPr/>
        </p:nvSpPr>
        <p:spPr bwMode="auto">
          <a:xfrm>
            <a:off x="7545388" y="533082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31" name="Text Box 83"/>
          <p:cNvSpPr txBox="1">
            <a:spLocks noChangeArrowheads="1"/>
          </p:cNvSpPr>
          <p:nvPr/>
        </p:nvSpPr>
        <p:spPr bwMode="auto">
          <a:xfrm>
            <a:off x="1166813" y="5335588"/>
            <a:ext cx="43497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smtClean="0">
                <a:solidFill>
                  <a:srgbClr val="333399"/>
                </a:solidFill>
                <a:latin typeface="+mn-lt"/>
                <a:ea typeface="+mn-ea"/>
                <a:cs typeface="+mn-ea"/>
                <a:sym typeface="+mn-lt"/>
              </a:rPr>
              <a:t>LF</a:t>
            </a:r>
          </a:p>
        </p:txBody>
      </p:sp>
      <p:sp>
        <p:nvSpPr>
          <p:cNvPr id="23632" name="Text Box 84"/>
          <p:cNvSpPr txBox="1">
            <a:spLocks noChangeArrowheads="1"/>
          </p:cNvSpPr>
          <p:nvPr/>
        </p:nvSpPr>
        <p:spPr bwMode="auto">
          <a:xfrm>
            <a:off x="1752600" y="5335588"/>
            <a:ext cx="481013"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smtClean="0">
                <a:solidFill>
                  <a:srgbClr val="333399"/>
                </a:solidFill>
                <a:latin typeface="+mn-lt"/>
                <a:ea typeface="+mn-ea"/>
                <a:cs typeface="+mn-ea"/>
                <a:sym typeface="+mn-lt"/>
              </a:rPr>
              <a:t>MF</a:t>
            </a:r>
          </a:p>
        </p:txBody>
      </p:sp>
      <p:sp>
        <p:nvSpPr>
          <p:cNvPr id="23633" name="Text Box 85"/>
          <p:cNvSpPr txBox="1">
            <a:spLocks noChangeArrowheads="1"/>
          </p:cNvSpPr>
          <p:nvPr/>
        </p:nvSpPr>
        <p:spPr bwMode="auto">
          <a:xfrm>
            <a:off x="2338388" y="5335588"/>
            <a:ext cx="4572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smtClean="0">
                <a:solidFill>
                  <a:srgbClr val="333399"/>
                </a:solidFill>
                <a:latin typeface="+mn-lt"/>
                <a:ea typeface="+mn-ea"/>
                <a:cs typeface="+mn-ea"/>
                <a:sym typeface="+mn-lt"/>
              </a:rPr>
              <a:t>HF</a:t>
            </a:r>
          </a:p>
        </p:txBody>
      </p:sp>
      <p:sp>
        <p:nvSpPr>
          <p:cNvPr id="23634" name="Text Box 86"/>
          <p:cNvSpPr txBox="1">
            <a:spLocks noChangeArrowheads="1"/>
          </p:cNvSpPr>
          <p:nvPr/>
        </p:nvSpPr>
        <p:spPr bwMode="auto">
          <a:xfrm>
            <a:off x="2857500" y="5335588"/>
            <a:ext cx="59372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smtClean="0">
                <a:solidFill>
                  <a:srgbClr val="333399"/>
                </a:solidFill>
                <a:latin typeface="+mn-lt"/>
                <a:ea typeface="+mn-ea"/>
                <a:cs typeface="+mn-ea"/>
                <a:sym typeface="+mn-lt"/>
              </a:rPr>
              <a:t>VHF</a:t>
            </a:r>
          </a:p>
        </p:txBody>
      </p:sp>
      <p:sp>
        <p:nvSpPr>
          <p:cNvPr id="23635" name="Text Box 87"/>
          <p:cNvSpPr txBox="1">
            <a:spLocks noChangeArrowheads="1"/>
          </p:cNvSpPr>
          <p:nvPr/>
        </p:nvSpPr>
        <p:spPr bwMode="auto">
          <a:xfrm>
            <a:off x="3429000" y="5335588"/>
            <a:ext cx="604838"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smtClean="0">
                <a:solidFill>
                  <a:srgbClr val="333399"/>
                </a:solidFill>
                <a:latin typeface="+mn-lt"/>
                <a:ea typeface="+mn-ea"/>
                <a:cs typeface="+mn-ea"/>
                <a:sym typeface="+mn-lt"/>
              </a:rPr>
              <a:t>UHF</a:t>
            </a:r>
          </a:p>
        </p:txBody>
      </p:sp>
      <p:sp>
        <p:nvSpPr>
          <p:cNvPr id="23636" name="Text Box 88"/>
          <p:cNvSpPr txBox="1">
            <a:spLocks noChangeArrowheads="1"/>
          </p:cNvSpPr>
          <p:nvPr/>
        </p:nvSpPr>
        <p:spPr bwMode="auto">
          <a:xfrm>
            <a:off x="3995738" y="5335588"/>
            <a:ext cx="59372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smtClean="0">
                <a:solidFill>
                  <a:srgbClr val="333399"/>
                </a:solidFill>
                <a:latin typeface="+mn-lt"/>
                <a:ea typeface="+mn-ea"/>
                <a:cs typeface="+mn-ea"/>
                <a:sym typeface="+mn-lt"/>
              </a:rPr>
              <a:t>SHF</a:t>
            </a:r>
          </a:p>
        </p:txBody>
      </p:sp>
      <p:sp>
        <p:nvSpPr>
          <p:cNvPr id="23637" name="Text Box 89"/>
          <p:cNvSpPr txBox="1">
            <a:spLocks noChangeArrowheads="1"/>
          </p:cNvSpPr>
          <p:nvPr/>
        </p:nvSpPr>
        <p:spPr bwMode="auto">
          <a:xfrm>
            <a:off x="4595813" y="5335588"/>
            <a:ext cx="59372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smtClean="0">
                <a:solidFill>
                  <a:srgbClr val="333399"/>
                </a:solidFill>
                <a:latin typeface="+mn-lt"/>
                <a:ea typeface="+mn-ea"/>
                <a:cs typeface="+mn-ea"/>
                <a:sym typeface="+mn-lt"/>
              </a:rPr>
              <a:t>EHF</a:t>
            </a:r>
          </a:p>
        </p:txBody>
      </p:sp>
      <p:sp>
        <p:nvSpPr>
          <p:cNvPr id="23638" name="Text Box 90"/>
          <p:cNvSpPr txBox="1">
            <a:spLocks noChangeArrowheads="1"/>
          </p:cNvSpPr>
          <p:nvPr/>
        </p:nvSpPr>
        <p:spPr bwMode="auto">
          <a:xfrm>
            <a:off x="5176838" y="5335588"/>
            <a:ext cx="58261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smtClean="0">
                <a:solidFill>
                  <a:srgbClr val="333399"/>
                </a:solidFill>
                <a:latin typeface="+mn-lt"/>
                <a:ea typeface="+mn-ea"/>
                <a:cs typeface="+mn-ea"/>
                <a:sym typeface="+mn-lt"/>
              </a:rPr>
              <a:t>THF</a:t>
            </a:r>
          </a:p>
        </p:txBody>
      </p:sp>
      <p:sp>
        <p:nvSpPr>
          <p:cNvPr id="23639" name="Text Box 91"/>
          <p:cNvSpPr txBox="1">
            <a:spLocks noChangeArrowheads="1"/>
          </p:cNvSpPr>
          <p:nvPr/>
        </p:nvSpPr>
        <p:spPr bwMode="auto">
          <a:xfrm>
            <a:off x="187325" y="5257800"/>
            <a:ext cx="595313"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600" b="0" smtClean="0">
                <a:solidFill>
                  <a:srgbClr val="333399"/>
                </a:solidFill>
                <a:latin typeface="+mn-lt"/>
                <a:ea typeface="+mn-ea"/>
                <a:cs typeface="+mn-ea"/>
                <a:sym typeface="+mn-lt"/>
              </a:rPr>
              <a:t>波段</a:t>
            </a:r>
          </a:p>
        </p:txBody>
      </p:sp>
      <p:sp>
        <p:nvSpPr>
          <p:cNvPr id="23640" name="Text Box 92"/>
          <p:cNvSpPr txBox="1">
            <a:spLocks noChangeArrowheads="1"/>
          </p:cNvSpPr>
          <p:nvPr/>
        </p:nvSpPr>
        <p:spPr bwMode="auto">
          <a:xfrm>
            <a:off x="688975" y="3248025"/>
            <a:ext cx="833755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smtClean="0">
                <a:solidFill>
                  <a:srgbClr val="333399"/>
                </a:solidFill>
                <a:latin typeface="+mn-lt"/>
                <a:ea typeface="+mn-ea"/>
                <a:cs typeface="+mn-ea"/>
                <a:sym typeface="+mn-lt"/>
              </a:rPr>
              <a:t>10</a:t>
            </a:r>
            <a:r>
              <a:rPr lang="en-US" altLang="zh-CN" sz="1600" baseline="30000" smtClean="0">
                <a:solidFill>
                  <a:srgbClr val="333399"/>
                </a:solidFill>
                <a:latin typeface="+mn-lt"/>
                <a:ea typeface="+mn-ea"/>
                <a:cs typeface="+mn-ea"/>
                <a:sym typeface="+mn-lt"/>
              </a:rPr>
              <a:t>4         </a:t>
            </a:r>
            <a:r>
              <a:rPr lang="en-US" altLang="zh-CN" sz="1600" smtClean="0">
                <a:solidFill>
                  <a:srgbClr val="333399"/>
                </a:solidFill>
                <a:latin typeface="+mn-lt"/>
                <a:ea typeface="+mn-ea"/>
                <a:cs typeface="+mn-ea"/>
                <a:sym typeface="+mn-lt"/>
              </a:rPr>
              <a:t>10</a:t>
            </a:r>
            <a:r>
              <a:rPr lang="en-US" altLang="zh-CN" sz="1600" baseline="30000" smtClean="0">
                <a:solidFill>
                  <a:srgbClr val="333399"/>
                </a:solidFill>
                <a:latin typeface="+mn-lt"/>
                <a:ea typeface="+mn-ea"/>
                <a:cs typeface="+mn-ea"/>
                <a:sym typeface="+mn-lt"/>
              </a:rPr>
              <a:t>5         </a:t>
            </a:r>
            <a:r>
              <a:rPr lang="en-US" altLang="zh-CN" sz="1600" smtClean="0">
                <a:solidFill>
                  <a:srgbClr val="333399"/>
                </a:solidFill>
                <a:latin typeface="+mn-lt"/>
                <a:ea typeface="+mn-ea"/>
                <a:cs typeface="+mn-ea"/>
                <a:sym typeface="+mn-lt"/>
              </a:rPr>
              <a:t>10</a:t>
            </a:r>
            <a:r>
              <a:rPr lang="en-US" altLang="zh-CN" sz="1600" baseline="30000" smtClean="0">
                <a:solidFill>
                  <a:srgbClr val="333399"/>
                </a:solidFill>
                <a:latin typeface="+mn-lt"/>
                <a:ea typeface="+mn-ea"/>
                <a:cs typeface="+mn-ea"/>
                <a:sym typeface="+mn-lt"/>
              </a:rPr>
              <a:t>6         </a:t>
            </a:r>
            <a:r>
              <a:rPr lang="en-US" altLang="zh-CN" sz="1600" smtClean="0">
                <a:solidFill>
                  <a:srgbClr val="333399"/>
                </a:solidFill>
                <a:latin typeface="+mn-lt"/>
                <a:ea typeface="+mn-ea"/>
                <a:cs typeface="+mn-ea"/>
                <a:sym typeface="+mn-lt"/>
              </a:rPr>
              <a:t>10</a:t>
            </a:r>
            <a:r>
              <a:rPr lang="en-US" altLang="zh-CN" sz="1600" baseline="30000" smtClean="0">
                <a:solidFill>
                  <a:srgbClr val="333399"/>
                </a:solidFill>
                <a:latin typeface="+mn-lt"/>
                <a:ea typeface="+mn-ea"/>
                <a:cs typeface="+mn-ea"/>
                <a:sym typeface="+mn-lt"/>
              </a:rPr>
              <a:t>7         </a:t>
            </a:r>
            <a:r>
              <a:rPr lang="en-US" altLang="zh-CN" sz="1600" smtClean="0">
                <a:solidFill>
                  <a:srgbClr val="333399"/>
                </a:solidFill>
                <a:latin typeface="+mn-lt"/>
                <a:ea typeface="+mn-ea"/>
                <a:cs typeface="+mn-ea"/>
                <a:sym typeface="+mn-lt"/>
              </a:rPr>
              <a:t>10</a:t>
            </a:r>
            <a:r>
              <a:rPr lang="en-US" altLang="zh-CN" sz="1600" baseline="30000" smtClean="0">
                <a:solidFill>
                  <a:srgbClr val="333399"/>
                </a:solidFill>
                <a:latin typeface="+mn-lt"/>
                <a:ea typeface="+mn-ea"/>
                <a:cs typeface="+mn-ea"/>
                <a:sym typeface="+mn-lt"/>
              </a:rPr>
              <a:t>8         </a:t>
            </a:r>
            <a:r>
              <a:rPr lang="en-US" altLang="zh-CN" sz="1600" smtClean="0">
                <a:solidFill>
                  <a:srgbClr val="333399"/>
                </a:solidFill>
                <a:latin typeface="+mn-lt"/>
                <a:ea typeface="+mn-ea"/>
                <a:cs typeface="+mn-ea"/>
                <a:sym typeface="+mn-lt"/>
              </a:rPr>
              <a:t>10</a:t>
            </a:r>
            <a:r>
              <a:rPr lang="en-US" altLang="zh-CN" sz="1600" baseline="30000" smtClean="0">
                <a:solidFill>
                  <a:srgbClr val="333399"/>
                </a:solidFill>
                <a:latin typeface="+mn-lt"/>
                <a:ea typeface="+mn-ea"/>
                <a:cs typeface="+mn-ea"/>
                <a:sym typeface="+mn-lt"/>
              </a:rPr>
              <a:t>9         </a:t>
            </a:r>
            <a:r>
              <a:rPr lang="en-US" altLang="zh-CN" sz="1600" smtClean="0">
                <a:solidFill>
                  <a:srgbClr val="333399"/>
                </a:solidFill>
                <a:latin typeface="+mn-lt"/>
                <a:ea typeface="+mn-ea"/>
                <a:cs typeface="+mn-ea"/>
                <a:sym typeface="+mn-lt"/>
              </a:rPr>
              <a:t>10</a:t>
            </a:r>
            <a:r>
              <a:rPr lang="en-US" altLang="zh-CN" sz="1600" baseline="30000" smtClean="0">
                <a:solidFill>
                  <a:srgbClr val="333399"/>
                </a:solidFill>
                <a:latin typeface="+mn-lt"/>
                <a:ea typeface="+mn-ea"/>
                <a:cs typeface="+mn-ea"/>
                <a:sym typeface="+mn-lt"/>
              </a:rPr>
              <a:t>10        </a:t>
            </a:r>
            <a:r>
              <a:rPr lang="en-US" altLang="zh-CN" sz="1600" smtClean="0">
                <a:solidFill>
                  <a:srgbClr val="333399"/>
                </a:solidFill>
                <a:latin typeface="+mn-lt"/>
                <a:ea typeface="+mn-ea"/>
                <a:cs typeface="+mn-ea"/>
                <a:sym typeface="+mn-lt"/>
              </a:rPr>
              <a:t>10</a:t>
            </a:r>
            <a:r>
              <a:rPr lang="en-US" altLang="zh-CN" sz="1600" baseline="30000" smtClean="0">
                <a:solidFill>
                  <a:srgbClr val="333399"/>
                </a:solidFill>
                <a:latin typeface="+mn-lt"/>
                <a:ea typeface="+mn-ea"/>
                <a:cs typeface="+mn-ea"/>
                <a:sym typeface="+mn-lt"/>
              </a:rPr>
              <a:t>11      </a:t>
            </a:r>
            <a:r>
              <a:rPr lang="en-US" altLang="zh-CN" sz="1600" smtClean="0">
                <a:solidFill>
                  <a:srgbClr val="333399"/>
                </a:solidFill>
                <a:latin typeface="+mn-lt"/>
                <a:ea typeface="+mn-ea"/>
                <a:cs typeface="+mn-ea"/>
                <a:sym typeface="+mn-lt"/>
              </a:rPr>
              <a:t>10</a:t>
            </a:r>
            <a:r>
              <a:rPr lang="en-US" altLang="zh-CN" sz="1600" baseline="30000" smtClean="0">
                <a:solidFill>
                  <a:srgbClr val="333399"/>
                </a:solidFill>
                <a:latin typeface="+mn-lt"/>
                <a:ea typeface="+mn-ea"/>
                <a:cs typeface="+mn-ea"/>
                <a:sym typeface="+mn-lt"/>
              </a:rPr>
              <a:t>12       </a:t>
            </a:r>
            <a:r>
              <a:rPr lang="en-US" altLang="zh-CN" sz="1600" smtClean="0">
                <a:solidFill>
                  <a:srgbClr val="333399"/>
                </a:solidFill>
                <a:latin typeface="+mn-lt"/>
                <a:ea typeface="+mn-ea"/>
                <a:cs typeface="+mn-ea"/>
                <a:sym typeface="+mn-lt"/>
              </a:rPr>
              <a:t>10</a:t>
            </a:r>
            <a:r>
              <a:rPr lang="en-US" altLang="zh-CN" sz="1600" baseline="30000" smtClean="0">
                <a:solidFill>
                  <a:srgbClr val="333399"/>
                </a:solidFill>
                <a:latin typeface="+mn-lt"/>
                <a:ea typeface="+mn-ea"/>
                <a:cs typeface="+mn-ea"/>
                <a:sym typeface="+mn-lt"/>
              </a:rPr>
              <a:t>13       </a:t>
            </a:r>
            <a:r>
              <a:rPr lang="en-US" altLang="zh-CN" sz="1600" smtClean="0">
                <a:solidFill>
                  <a:srgbClr val="333399"/>
                </a:solidFill>
                <a:latin typeface="+mn-lt"/>
                <a:ea typeface="+mn-ea"/>
                <a:cs typeface="+mn-ea"/>
                <a:sym typeface="+mn-lt"/>
              </a:rPr>
              <a:t>10</a:t>
            </a:r>
            <a:r>
              <a:rPr lang="en-US" altLang="zh-CN" sz="1600" baseline="30000" smtClean="0">
                <a:solidFill>
                  <a:srgbClr val="333399"/>
                </a:solidFill>
                <a:latin typeface="+mn-lt"/>
                <a:ea typeface="+mn-ea"/>
                <a:cs typeface="+mn-ea"/>
                <a:sym typeface="+mn-lt"/>
              </a:rPr>
              <a:t>14       </a:t>
            </a:r>
            <a:r>
              <a:rPr lang="en-US" altLang="zh-CN" sz="1600" smtClean="0">
                <a:solidFill>
                  <a:srgbClr val="333399"/>
                </a:solidFill>
                <a:latin typeface="+mn-lt"/>
                <a:ea typeface="+mn-ea"/>
                <a:cs typeface="+mn-ea"/>
                <a:sym typeface="+mn-lt"/>
              </a:rPr>
              <a:t>10</a:t>
            </a:r>
            <a:r>
              <a:rPr lang="en-US" altLang="zh-CN" sz="1600" baseline="30000" smtClean="0">
                <a:solidFill>
                  <a:srgbClr val="333399"/>
                </a:solidFill>
                <a:latin typeface="+mn-lt"/>
                <a:ea typeface="+mn-ea"/>
                <a:cs typeface="+mn-ea"/>
                <a:sym typeface="+mn-lt"/>
              </a:rPr>
              <a:t>15       </a:t>
            </a:r>
            <a:r>
              <a:rPr lang="en-US" altLang="zh-CN" sz="1600" smtClean="0">
                <a:solidFill>
                  <a:srgbClr val="333399"/>
                </a:solidFill>
                <a:latin typeface="+mn-lt"/>
                <a:ea typeface="+mn-ea"/>
                <a:cs typeface="+mn-ea"/>
                <a:sym typeface="+mn-lt"/>
              </a:rPr>
              <a:t>10</a:t>
            </a:r>
            <a:r>
              <a:rPr lang="en-US" altLang="zh-CN" sz="1600" baseline="30000" smtClean="0">
                <a:solidFill>
                  <a:srgbClr val="333399"/>
                </a:solidFill>
                <a:latin typeface="+mn-lt"/>
                <a:ea typeface="+mn-ea"/>
                <a:cs typeface="+mn-ea"/>
                <a:sym typeface="+mn-lt"/>
              </a:rPr>
              <a:t>16</a:t>
            </a:r>
            <a:endParaRPr lang="en-US" altLang="zh-CN" sz="1600" smtClean="0">
              <a:solidFill>
                <a:srgbClr val="333399"/>
              </a:solidFill>
              <a:latin typeface="+mn-lt"/>
              <a:ea typeface="+mn-ea"/>
              <a:cs typeface="+mn-ea"/>
              <a:sym typeface="+mn-lt"/>
            </a:endParaRPr>
          </a:p>
        </p:txBody>
      </p:sp>
      <p:sp>
        <p:nvSpPr>
          <p:cNvPr id="23641" name="Text Box 93"/>
          <p:cNvSpPr txBox="1">
            <a:spLocks noChangeArrowheads="1"/>
          </p:cNvSpPr>
          <p:nvPr/>
        </p:nvSpPr>
        <p:spPr bwMode="auto">
          <a:xfrm>
            <a:off x="720725" y="2025650"/>
            <a:ext cx="84201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smtClean="0">
                <a:solidFill>
                  <a:srgbClr val="333399"/>
                </a:solidFill>
                <a:latin typeface="+mn-lt"/>
                <a:ea typeface="+mn-ea"/>
                <a:cs typeface="+mn-ea"/>
                <a:sym typeface="+mn-lt"/>
              </a:rPr>
              <a:t>10</a:t>
            </a:r>
            <a:r>
              <a:rPr lang="en-US" altLang="zh-CN" sz="1600" baseline="30000" smtClean="0">
                <a:solidFill>
                  <a:srgbClr val="333399"/>
                </a:solidFill>
                <a:latin typeface="+mn-lt"/>
                <a:ea typeface="+mn-ea"/>
                <a:cs typeface="+mn-ea"/>
                <a:sym typeface="+mn-lt"/>
              </a:rPr>
              <a:t>0         </a:t>
            </a:r>
            <a:r>
              <a:rPr lang="en-US" altLang="zh-CN" sz="1600" smtClean="0">
                <a:solidFill>
                  <a:srgbClr val="333399"/>
                </a:solidFill>
                <a:latin typeface="+mn-lt"/>
                <a:ea typeface="+mn-ea"/>
                <a:cs typeface="+mn-ea"/>
                <a:sym typeface="+mn-lt"/>
              </a:rPr>
              <a:t>10</a:t>
            </a:r>
            <a:r>
              <a:rPr lang="en-US" altLang="zh-CN" sz="1600" baseline="30000" smtClean="0">
                <a:solidFill>
                  <a:srgbClr val="333399"/>
                </a:solidFill>
                <a:latin typeface="+mn-lt"/>
                <a:ea typeface="+mn-ea"/>
                <a:cs typeface="+mn-ea"/>
                <a:sym typeface="+mn-lt"/>
              </a:rPr>
              <a:t>2         </a:t>
            </a:r>
            <a:r>
              <a:rPr lang="en-US" altLang="zh-CN" sz="1600" smtClean="0">
                <a:solidFill>
                  <a:srgbClr val="333399"/>
                </a:solidFill>
                <a:latin typeface="+mn-lt"/>
                <a:ea typeface="+mn-ea"/>
                <a:cs typeface="+mn-ea"/>
                <a:sym typeface="+mn-lt"/>
              </a:rPr>
              <a:t>10</a:t>
            </a:r>
            <a:r>
              <a:rPr lang="en-US" altLang="zh-CN" sz="1600" baseline="30000" smtClean="0">
                <a:solidFill>
                  <a:srgbClr val="333399"/>
                </a:solidFill>
                <a:latin typeface="+mn-lt"/>
                <a:ea typeface="+mn-ea"/>
                <a:cs typeface="+mn-ea"/>
                <a:sym typeface="+mn-lt"/>
              </a:rPr>
              <a:t>4         </a:t>
            </a:r>
            <a:r>
              <a:rPr lang="en-US" altLang="zh-CN" sz="1600" smtClean="0">
                <a:solidFill>
                  <a:srgbClr val="333399"/>
                </a:solidFill>
                <a:latin typeface="+mn-lt"/>
                <a:ea typeface="+mn-ea"/>
                <a:cs typeface="+mn-ea"/>
                <a:sym typeface="+mn-lt"/>
              </a:rPr>
              <a:t>10</a:t>
            </a:r>
            <a:r>
              <a:rPr lang="en-US" altLang="zh-CN" sz="1600" baseline="30000" smtClean="0">
                <a:solidFill>
                  <a:srgbClr val="333399"/>
                </a:solidFill>
                <a:latin typeface="+mn-lt"/>
                <a:ea typeface="+mn-ea"/>
                <a:cs typeface="+mn-ea"/>
                <a:sym typeface="+mn-lt"/>
              </a:rPr>
              <a:t>6         </a:t>
            </a:r>
            <a:r>
              <a:rPr lang="en-US" altLang="zh-CN" sz="1600" smtClean="0">
                <a:solidFill>
                  <a:srgbClr val="333399"/>
                </a:solidFill>
                <a:latin typeface="+mn-lt"/>
                <a:ea typeface="+mn-ea"/>
                <a:cs typeface="+mn-ea"/>
                <a:sym typeface="+mn-lt"/>
              </a:rPr>
              <a:t>10</a:t>
            </a:r>
            <a:r>
              <a:rPr lang="en-US" altLang="zh-CN" sz="1600" baseline="30000" smtClean="0">
                <a:solidFill>
                  <a:srgbClr val="333399"/>
                </a:solidFill>
                <a:latin typeface="+mn-lt"/>
                <a:ea typeface="+mn-ea"/>
                <a:cs typeface="+mn-ea"/>
                <a:sym typeface="+mn-lt"/>
              </a:rPr>
              <a:t>8         </a:t>
            </a:r>
            <a:r>
              <a:rPr lang="en-US" altLang="zh-CN" sz="1600" smtClean="0">
                <a:solidFill>
                  <a:srgbClr val="333399"/>
                </a:solidFill>
                <a:latin typeface="+mn-lt"/>
                <a:ea typeface="+mn-ea"/>
                <a:cs typeface="+mn-ea"/>
                <a:sym typeface="+mn-lt"/>
              </a:rPr>
              <a:t>10</a:t>
            </a:r>
            <a:r>
              <a:rPr lang="en-US" altLang="zh-CN" sz="1600" baseline="30000" smtClean="0">
                <a:solidFill>
                  <a:srgbClr val="333399"/>
                </a:solidFill>
                <a:latin typeface="+mn-lt"/>
                <a:ea typeface="+mn-ea"/>
                <a:cs typeface="+mn-ea"/>
                <a:sym typeface="+mn-lt"/>
              </a:rPr>
              <a:t>10        </a:t>
            </a:r>
            <a:r>
              <a:rPr lang="en-US" altLang="zh-CN" sz="1600" smtClean="0">
                <a:solidFill>
                  <a:srgbClr val="333399"/>
                </a:solidFill>
                <a:latin typeface="+mn-lt"/>
                <a:ea typeface="+mn-ea"/>
                <a:cs typeface="+mn-ea"/>
                <a:sym typeface="+mn-lt"/>
              </a:rPr>
              <a:t>10</a:t>
            </a:r>
            <a:r>
              <a:rPr lang="en-US" altLang="zh-CN" sz="1600" baseline="30000" smtClean="0">
                <a:solidFill>
                  <a:srgbClr val="333399"/>
                </a:solidFill>
                <a:latin typeface="+mn-lt"/>
                <a:ea typeface="+mn-ea"/>
                <a:cs typeface="+mn-ea"/>
                <a:sym typeface="+mn-lt"/>
              </a:rPr>
              <a:t>12        </a:t>
            </a:r>
            <a:r>
              <a:rPr lang="en-US" altLang="zh-CN" sz="1600" smtClean="0">
                <a:solidFill>
                  <a:srgbClr val="333399"/>
                </a:solidFill>
                <a:latin typeface="+mn-lt"/>
                <a:ea typeface="+mn-ea"/>
                <a:cs typeface="+mn-ea"/>
                <a:sym typeface="+mn-lt"/>
              </a:rPr>
              <a:t>10</a:t>
            </a:r>
            <a:r>
              <a:rPr lang="en-US" altLang="zh-CN" sz="1600" baseline="30000" smtClean="0">
                <a:solidFill>
                  <a:srgbClr val="333399"/>
                </a:solidFill>
                <a:latin typeface="+mn-lt"/>
                <a:ea typeface="+mn-ea"/>
                <a:cs typeface="+mn-ea"/>
                <a:sym typeface="+mn-lt"/>
              </a:rPr>
              <a:t>14       </a:t>
            </a:r>
            <a:r>
              <a:rPr lang="en-US" altLang="zh-CN" sz="1600" smtClean="0">
                <a:solidFill>
                  <a:srgbClr val="333399"/>
                </a:solidFill>
                <a:latin typeface="+mn-lt"/>
                <a:ea typeface="+mn-ea"/>
                <a:cs typeface="+mn-ea"/>
                <a:sym typeface="+mn-lt"/>
              </a:rPr>
              <a:t>10</a:t>
            </a:r>
            <a:r>
              <a:rPr lang="en-US" altLang="zh-CN" sz="1600" baseline="30000" smtClean="0">
                <a:solidFill>
                  <a:srgbClr val="333399"/>
                </a:solidFill>
                <a:latin typeface="+mn-lt"/>
                <a:ea typeface="+mn-ea"/>
                <a:cs typeface="+mn-ea"/>
                <a:sym typeface="+mn-lt"/>
              </a:rPr>
              <a:t>16       </a:t>
            </a:r>
            <a:r>
              <a:rPr lang="en-US" altLang="zh-CN" sz="1600" smtClean="0">
                <a:solidFill>
                  <a:srgbClr val="333399"/>
                </a:solidFill>
                <a:latin typeface="+mn-lt"/>
                <a:ea typeface="+mn-ea"/>
                <a:cs typeface="+mn-ea"/>
                <a:sym typeface="+mn-lt"/>
              </a:rPr>
              <a:t>10</a:t>
            </a:r>
            <a:r>
              <a:rPr lang="en-US" altLang="zh-CN" sz="1600" baseline="30000" smtClean="0">
                <a:solidFill>
                  <a:srgbClr val="333399"/>
                </a:solidFill>
                <a:latin typeface="+mn-lt"/>
                <a:ea typeface="+mn-ea"/>
                <a:cs typeface="+mn-ea"/>
                <a:sym typeface="+mn-lt"/>
              </a:rPr>
              <a:t>18       </a:t>
            </a:r>
            <a:r>
              <a:rPr lang="en-US" altLang="zh-CN" sz="1600" smtClean="0">
                <a:solidFill>
                  <a:srgbClr val="333399"/>
                </a:solidFill>
                <a:latin typeface="+mn-lt"/>
                <a:ea typeface="+mn-ea"/>
                <a:cs typeface="+mn-ea"/>
                <a:sym typeface="+mn-lt"/>
              </a:rPr>
              <a:t>10</a:t>
            </a:r>
            <a:r>
              <a:rPr lang="en-US" altLang="zh-CN" sz="1600" baseline="30000" smtClean="0">
                <a:solidFill>
                  <a:srgbClr val="333399"/>
                </a:solidFill>
                <a:latin typeface="+mn-lt"/>
                <a:ea typeface="+mn-ea"/>
                <a:cs typeface="+mn-ea"/>
                <a:sym typeface="+mn-lt"/>
              </a:rPr>
              <a:t>20       </a:t>
            </a:r>
            <a:r>
              <a:rPr lang="en-US" altLang="zh-CN" sz="1600" smtClean="0">
                <a:solidFill>
                  <a:srgbClr val="333399"/>
                </a:solidFill>
                <a:latin typeface="+mn-lt"/>
                <a:ea typeface="+mn-ea"/>
                <a:cs typeface="+mn-ea"/>
                <a:sym typeface="+mn-lt"/>
              </a:rPr>
              <a:t>10</a:t>
            </a:r>
            <a:r>
              <a:rPr lang="en-US" altLang="zh-CN" sz="1600" baseline="30000" smtClean="0">
                <a:solidFill>
                  <a:srgbClr val="333399"/>
                </a:solidFill>
                <a:latin typeface="+mn-lt"/>
                <a:ea typeface="+mn-ea"/>
                <a:cs typeface="+mn-ea"/>
                <a:sym typeface="+mn-lt"/>
              </a:rPr>
              <a:t>22       </a:t>
            </a:r>
            <a:r>
              <a:rPr lang="en-US" altLang="zh-CN" sz="1600" smtClean="0">
                <a:solidFill>
                  <a:srgbClr val="333399"/>
                </a:solidFill>
                <a:latin typeface="+mn-lt"/>
                <a:ea typeface="+mn-ea"/>
                <a:cs typeface="+mn-ea"/>
                <a:sym typeface="+mn-lt"/>
              </a:rPr>
              <a:t>10</a:t>
            </a:r>
            <a:r>
              <a:rPr lang="en-US" altLang="zh-CN" sz="1600" baseline="30000" smtClean="0">
                <a:solidFill>
                  <a:srgbClr val="333399"/>
                </a:solidFill>
                <a:latin typeface="+mn-lt"/>
                <a:ea typeface="+mn-ea"/>
                <a:cs typeface="+mn-ea"/>
                <a:sym typeface="+mn-lt"/>
              </a:rPr>
              <a:t>24</a:t>
            </a:r>
            <a:endParaRPr lang="en-US" altLang="zh-CN" sz="1600" smtClean="0">
              <a:solidFill>
                <a:srgbClr val="333399"/>
              </a:solidFill>
              <a:latin typeface="+mn-lt"/>
              <a:ea typeface="+mn-ea"/>
              <a:cs typeface="+mn-ea"/>
              <a:sym typeface="+mn-lt"/>
            </a:endParaRPr>
          </a:p>
        </p:txBody>
      </p:sp>
      <p:sp>
        <p:nvSpPr>
          <p:cNvPr id="23642" name="Line 94"/>
          <p:cNvSpPr>
            <a:spLocks noChangeShapeType="1"/>
          </p:cNvSpPr>
          <p:nvPr/>
        </p:nvSpPr>
        <p:spPr bwMode="auto">
          <a:xfrm flipV="1">
            <a:off x="3641725" y="4873625"/>
            <a:ext cx="357188" cy="3175"/>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43" name="Rectangle 95"/>
          <p:cNvSpPr>
            <a:spLocks noChangeArrowheads="1"/>
          </p:cNvSpPr>
          <p:nvPr/>
        </p:nvSpPr>
        <p:spPr bwMode="auto">
          <a:xfrm>
            <a:off x="3768725" y="4343400"/>
            <a:ext cx="84138" cy="4429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23644" name="Text Box 96"/>
          <p:cNvSpPr txBox="1">
            <a:spLocks noChangeArrowheads="1"/>
          </p:cNvSpPr>
          <p:nvPr/>
        </p:nvSpPr>
        <p:spPr bwMode="auto">
          <a:xfrm>
            <a:off x="3459163" y="4338638"/>
            <a:ext cx="858837"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600" b="0" smtClean="0">
                <a:solidFill>
                  <a:srgbClr val="333399"/>
                </a:solidFill>
                <a:latin typeface="+mn-lt"/>
                <a:ea typeface="+mn-ea"/>
                <a:cs typeface="+mn-ea"/>
                <a:sym typeface="+mn-lt"/>
              </a:rPr>
              <a:t>  移动</a:t>
            </a:r>
          </a:p>
          <a:p>
            <a:pPr eaLnBrk="1" latinLnBrk="0" hangingPunct="1">
              <a:lnSpc>
                <a:spcPct val="120000"/>
              </a:lnSpc>
              <a:spcBef>
                <a:spcPct val="0"/>
              </a:spcBef>
              <a:buFontTx/>
              <a:buNone/>
              <a:defRPr/>
            </a:pPr>
            <a:r>
              <a:rPr lang="zh-CN" altLang="en-US" sz="1600" b="0" smtClean="0">
                <a:solidFill>
                  <a:srgbClr val="333399"/>
                </a:solidFill>
                <a:latin typeface="+mn-lt"/>
                <a:ea typeface="+mn-ea"/>
                <a:cs typeface="+mn-ea"/>
                <a:sym typeface="+mn-lt"/>
              </a:rPr>
              <a:t>无线电 </a:t>
            </a:r>
          </a:p>
        </p:txBody>
      </p:sp>
      <p:sp>
        <p:nvSpPr>
          <p:cNvPr id="23645" name="Rectangle 97"/>
          <p:cNvSpPr>
            <a:spLocks noChangeArrowheads="1"/>
          </p:cNvSpPr>
          <p:nvPr/>
        </p:nvSpPr>
        <p:spPr bwMode="auto">
          <a:xfrm>
            <a:off x="61913" y="236538"/>
            <a:ext cx="7793037"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r>
              <a:rPr lang="zh-CN" altLang="en-US" sz="2800" b="0" dirty="0" smtClean="0">
                <a:solidFill>
                  <a:srgbClr val="663300"/>
                </a:solidFill>
                <a:latin typeface="+mn-lt"/>
                <a:ea typeface="+mn-ea"/>
                <a:cs typeface="+mn-ea"/>
                <a:sym typeface="+mn-lt"/>
              </a:rPr>
              <a:t>电信领域使用的电磁波的频谱</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28600" y="609600"/>
            <a:ext cx="8763000" cy="551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3200" dirty="0" smtClean="0">
                <a:latin typeface="+mn-lt"/>
                <a:ea typeface="+mn-ea"/>
                <a:cs typeface="+mn-ea"/>
                <a:sym typeface="+mn-lt"/>
              </a:rPr>
              <a:t>2.2 </a:t>
            </a:r>
            <a:r>
              <a:rPr lang="zh-CN" altLang="en-US" sz="3200" dirty="0" smtClean="0">
                <a:latin typeface="+mn-lt"/>
                <a:ea typeface="+mn-ea"/>
                <a:cs typeface="+mn-ea"/>
                <a:sym typeface="+mn-lt"/>
              </a:rPr>
              <a:t>物理层标准</a:t>
            </a:r>
          </a:p>
          <a:p>
            <a:pPr eaLnBrk="1" latinLnBrk="0" hangingPunct="1">
              <a:lnSpc>
                <a:spcPct val="120000"/>
              </a:lnSpc>
              <a:spcBef>
                <a:spcPct val="0"/>
              </a:spcBef>
              <a:buFontTx/>
              <a:buNone/>
              <a:defRPr/>
            </a:pPr>
            <a:r>
              <a:rPr lang="zh-CN" altLang="en-US" sz="2400" b="0" dirty="0" smtClean="0">
                <a:latin typeface="+mn-lt"/>
                <a:ea typeface="+mn-ea"/>
                <a:cs typeface="+mn-ea"/>
                <a:sym typeface="+mn-lt"/>
              </a:rPr>
              <a:t>常用的物理层标准</a:t>
            </a:r>
            <a:r>
              <a:rPr lang="en-US" altLang="zh-CN" sz="2400" b="0" dirty="0" smtClean="0">
                <a:latin typeface="+mn-lt"/>
                <a:ea typeface="+mn-ea"/>
                <a:cs typeface="+mn-ea"/>
                <a:sym typeface="+mn-lt"/>
              </a:rPr>
              <a:t>EIA RS-232</a:t>
            </a:r>
            <a:r>
              <a:rPr lang="zh-CN" altLang="en-US" sz="2400" b="0" dirty="0" smtClean="0">
                <a:latin typeface="+mn-lt"/>
                <a:ea typeface="+mn-ea"/>
                <a:cs typeface="+mn-ea"/>
                <a:sym typeface="+mn-lt"/>
              </a:rPr>
              <a:t>和</a:t>
            </a:r>
            <a:r>
              <a:rPr lang="en-US" altLang="zh-CN" sz="2400" b="0" dirty="0" smtClean="0">
                <a:latin typeface="+mn-lt"/>
                <a:ea typeface="+mn-ea"/>
                <a:cs typeface="+mn-ea"/>
                <a:sym typeface="+mn-lt"/>
              </a:rPr>
              <a:t>RS-449</a:t>
            </a:r>
            <a:r>
              <a:rPr lang="zh-CN" altLang="en-US" sz="2400" b="0" dirty="0" smtClean="0">
                <a:latin typeface="+mn-lt"/>
                <a:ea typeface="+mn-ea"/>
                <a:cs typeface="+mn-ea"/>
                <a:sym typeface="+mn-lt"/>
              </a:rPr>
              <a:t>，是由美国电子工业协会</a:t>
            </a:r>
          </a:p>
          <a:p>
            <a:pPr eaLnBrk="1" latinLnBrk="0" hangingPunct="1">
              <a:lnSpc>
                <a:spcPct val="120000"/>
              </a:lnSpc>
              <a:spcBef>
                <a:spcPct val="0"/>
              </a:spcBef>
              <a:buFontTx/>
              <a:buNone/>
              <a:defRPr/>
            </a:pPr>
            <a:r>
              <a:rPr lang="en-US" altLang="zh-CN" sz="2400" b="0" dirty="0" smtClean="0">
                <a:latin typeface="+mn-lt"/>
                <a:ea typeface="+mn-ea"/>
                <a:cs typeface="+mn-ea"/>
                <a:sym typeface="+mn-lt"/>
              </a:rPr>
              <a:t>EIA</a:t>
            </a:r>
            <a:r>
              <a:rPr lang="zh-CN" altLang="en-US" sz="2400" b="0" dirty="0" smtClean="0">
                <a:latin typeface="+mn-lt"/>
                <a:ea typeface="+mn-ea"/>
                <a:cs typeface="+mn-ea"/>
                <a:sym typeface="+mn-lt"/>
              </a:rPr>
              <a:t>制定的异步串行通信接口标准，用于</a:t>
            </a:r>
            <a:r>
              <a:rPr lang="en-US" altLang="zh-CN" sz="2400" b="0" dirty="0" smtClean="0">
                <a:latin typeface="+mn-lt"/>
                <a:ea typeface="+mn-ea"/>
                <a:cs typeface="+mn-ea"/>
                <a:sym typeface="+mn-lt"/>
              </a:rPr>
              <a:t>DTE</a:t>
            </a:r>
            <a:r>
              <a:rPr lang="zh-CN" altLang="en-US" sz="2400" b="0" dirty="0" smtClean="0">
                <a:latin typeface="+mn-lt"/>
                <a:ea typeface="+mn-ea"/>
                <a:cs typeface="+mn-ea"/>
                <a:sym typeface="+mn-lt"/>
              </a:rPr>
              <a:t>与</a:t>
            </a:r>
            <a:r>
              <a:rPr lang="en-US" altLang="zh-CN" sz="2400" b="0" dirty="0" smtClean="0">
                <a:latin typeface="+mn-lt"/>
                <a:ea typeface="+mn-ea"/>
                <a:cs typeface="+mn-ea"/>
                <a:sym typeface="+mn-lt"/>
              </a:rPr>
              <a:t>DCE</a:t>
            </a:r>
            <a:r>
              <a:rPr lang="zh-CN" altLang="en-US" sz="2400" b="0" dirty="0" smtClean="0">
                <a:latin typeface="+mn-lt"/>
                <a:ea typeface="+mn-ea"/>
                <a:cs typeface="+mn-ea"/>
                <a:sym typeface="+mn-lt"/>
              </a:rPr>
              <a:t>之间的接口</a:t>
            </a:r>
          </a:p>
          <a:p>
            <a:pPr eaLnBrk="1" latinLnBrk="0" hangingPunct="1">
              <a:lnSpc>
                <a:spcPct val="120000"/>
              </a:lnSpc>
              <a:spcBef>
                <a:spcPct val="0"/>
              </a:spcBef>
              <a:buFontTx/>
              <a:buNone/>
              <a:defRPr/>
            </a:pPr>
            <a:r>
              <a:rPr lang="zh-CN" altLang="en-US" sz="2400" b="0" dirty="0" smtClean="0">
                <a:latin typeface="+mn-lt"/>
                <a:ea typeface="+mn-ea"/>
                <a:cs typeface="+mn-ea"/>
                <a:sym typeface="+mn-lt"/>
              </a:rPr>
              <a:t>标准。</a:t>
            </a:r>
          </a:p>
          <a:p>
            <a:pPr eaLnBrk="1" latinLnBrk="0" hangingPunct="1">
              <a:lnSpc>
                <a:spcPct val="120000"/>
              </a:lnSpc>
              <a:spcBef>
                <a:spcPct val="0"/>
              </a:spcBef>
              <a:buFontTx/>
              <a:buNone/>
              <a:defRPr/>
            </a:pPr>
            <a:r>
              <a:rPr lang="en-US" altLang="zh-CN" sz="2400" dirty="0" smtClean="0">
                <a:latin typeface="+mn-lt"/>
                <a:ea typeface="+mn-ea"/>
                <a:cs typeface="+mn-ea"/>
                <a:sym typeface="+mn-lt"/>
              </a:rPr>
              <a:t>1.</a:t>
            </a:r>
            <a:r>
              <a:rPr lang="zh-CN" altLang="en-US" sz="2400" dirty="0" smtClean="0">
                <a:latin typeface="+mn-lt"/>
                <a:ea typeface="+mn-ea"/>
                <a:cs typeface="+mn-ea"/>
                <a:sym typeface="+mn-lt"/>
              </a:rPr>
              <a:t>基本概念</a:t>
            </a:r>
          </a:p>
          <a:p>
            <a:pPr eaLnBrk="1" latinLnBrk="0" hangingPunct="1">
              <a:lnSpc>
                <a:spcPct val="120000"/>
              </a:lnSpc>
              <a:spcBef>
                <a:spcPct val="0"/>
              </a:spcBef>
              <a:buFontTx/>
              <a:buNone/>
              <a:defRPr/>
            </a:pPr>
            <a:r>
              <a:rPr kumimoji="0" lang="en-US" altLang="zh-CN" sz="2400" b="0" dirty="0" smtClean="0">
                <a:solidFill>
                  <a:srgbClr val="0066CC"/>
                </a:solidFill>
                <a:latin typeface="+mn-lt"/>
                <a:ea typeface="+mn-ea"/>
                <a:cs typeface="+mn-ea"/>
                <a:sym typeface="+mn-lt"/>
              </a:rPr>
              <a:t>DTE (Data Terminal Equipment)</a:t>
            </a:r>
            <a:r>
              <a:rPr kumimoji="0" lang="en-US" altLang="zh-CN" sz="2400" b="0" dirty="0" smtClean="0">
                <a:latin typeface="+mn-lt"/>
                <a:ea typeface="+mn-ea"/>
                <a:cs typeface="+mn-ea"/>
                <a:sym typeface="+mn-lt"/>
              </a:rPr>
              <a:t> </a:t>
            </a:r>
          </a:p>
          <a:p>
            <a:pPr eaLnBrk="1" latinLnBrk="0" hangingPunct="1">
              <a:lnSpc>
                <a:spcPct val="120000"/>
              </a:lnSpc>
              <a:spcBef>
                <a:spcPct val="0"/>
              </a:spcBef>
              <a:buFontTx/>
              <a:buNone/>
              <a:defRPr/>
            </a:pPr>
            <a:r>
              <a:rPr kumimoji="0" lang="zh-CN" altLang="en-US" sz="2400" b="0" dirty="0" smtClean="0">
                <a:latin typeface="+mn-lt"/>
                <a:ea typeface="+mn-ea"/>
                <a:cs typeface="+mn-ea"/>
                <a:sym typeface="+mn-lt"/>
              </a:rPr>
              <a:t>是数据终端设备，是具有一定的数据处理能力和发送、接收数据</a:t>
            </a:r>
          </a:p>
          <a:p>
            <a:pPr eaLnBrk="1" latinLnBrk="0" hangingPunct="1">
              <a:lnSpc>
                <a:spcPct val="120000"/>
              </a:lnSpc>
              <a:spcBef>
                <a:spcPct val="0"/>
              </a:spcBef>
              <a:buFontTx/>
              <a:buNone/>
              <a:defRPr/>
            </a:pPr>
            <a:r>
              <a:rPr kumimoji="0" lang="zh-CN" altLang="en-US" sz="2400" b="0" dirty="0" smtClean="0">
                <a:latin typeface="+mn-lt"/>
                <a:ea typeface="+mn-ea"/>
                <a:cs typeface="+mn-ea"/>
                <a:sym typeface="+mn-lt"/>
              </a:rPr>
              <a:t>能力的设备。</a:t>
            </a:r>
          </a:p>
          <a:p>
            <a:pPr eaLnBrk="1" latinLnBrk="0" hangingPunct="1">
              <a:lnSpc>
                <a:spcPct val="120000"/>
              </a:lnSpc>
              <a:spcBef>
                <a:spcPct val="0"/>
              </a:spcBef>
              <a:buFontTx/>
              <a:buNone/>
              <a:defRPr/>
            </a:pPr>
            <a:r>
              <a:rPr kumimoji="0" lang="en-US" altLang="zh-CN" sz="2400" b="0" dirty="0" smtClean="0">
                <a:solidFill>
                  <a:srgbClr val="0066CC"/>
                </a:solidFill>
                <a:latin typeface="+mn-lt"/>
                <a:ea typeface="+mn-ea"/>
                <a:cs typeface="+mn-ea"/>
                <a:sym typeface="+mn-lt"/>
              </a:rPr>
              <a:t>DCE (Data Circuit-terminating Equipment)</a:t>
            </a:r>
          </a:p>
          <a:p>
            <a:pPr eaLnBrk="1" latinLnBrk="0" hangingPunct="1">
              <a:lnSpc>
                <a:spcPct val="120000"/>
              </a:lnSpc>
              <a:spcBef>
                <a:spcPct val="0"/>
              </a:spcBef>
              <a:buFontTx/>
              <a:buNone/>
              <a:defRPr/>
            </a:pPr>
            <a:r>
              <a:rPr kumimoji="0" lang="zh-CN" altLang="en-US" sz="2400" b="0" dirty="0" smtClean="0">
                <a:latin typeface="+mn-lt"/>
                <a:ea typeface="+mn-ea"/>
                <a:cs typeface="+mn-ea"/>
                <a:sym typeface="+mn-lt"/>
              </a:rPr>
              <a:t>是数据电路端接设备，它在 </a:t>
            </a:r>
            <a:r>
              <a:rPr kumimoji="0" lang="en-US" altLang="zh-CN" sz="2400" b="0" dirty="0" smtClean="0">
                <a:latin typeface="+mn-lt"/>
                <a:ea typeface="+mn-ea"/>
                <a:cs typeface="+mn-ea"/>
                <a:sym typeface="+mn-lt"/>
              </a:rPr>
              <a:t>DTE </a:t>
            </a:r>
            <a:r>
              <a:rPr kumimoji="0" lang="zh-CN" altLang="en-US" sz="2400" b="0" dirty="0" smtClean="0">
                <a:latin typeface="+mn-lt"/>
                <a:ea typeface="+mn-ea"/>
                <a:cs typeface="+mn-ea"/>
                <a:sym typeface="+mn-lt"/>
              </a:rPr>
              <a:t>和传输线路之间提供信号变换</a:t>
            </a:r>
          </a:p>
          <a:p>
            <a:pPr eaLnBrk="1" latinLnBrk="0" hangingPunct="1">
              <a:lnSpc>
                <a:spcPct val="120000"/>
              </a:lnSpc>
              <a:spcBef>
                <a:spcPct val="0"/>
              </a:spcBef>
              <a:buFontTx/>
              <a:buNone/>
              <a:defRPr/>
            </a:pPr>
            <a:r>
              <a:rPr kumimoji="0" lang="zh-CN" altLang="en-US" sz="2400" b="0" dirty="0" smtClean="0">
                <a:latin typeface="+mn-lt"/>
                <a:ea typeface="+mn-ea"/>
                <a:cs typeface="+mn-ea"/>
                <a:sym typeface="+mn-lt"/>
              </a:rPr>
              <a:t>和编码的功能，并且负责建立、保持和释放数据链路的连接。</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
          <p:cNvGrpSpPr>
            <a:grpSpLocks/>
          </p:cNvGrpSpPr>
          <p:nvPr/>
        </p:nvGrpSpPr>
        <p:grpSpPr bwMode="auto">
          <a:xfrm>
            <a:off x="53975" y="325438"/>
            <a:ext cx="9102725" cy="5416550"/>
            <a:chOff x="34" y="205"/>
            <a:chExt cx="5734" cy="3412"/>
          </a:xfrm>
        </p:grpSpPr>
        <p:sp>
          <p:nvSpPr>
            <p:cNvPr id="25603" name="Rectangle 3"/>
            <p:cNvSpPr>
              <a:spLocks noChangeArrowheads="1"/>
            </p:cNvSpPr>
            <p:nvPr/>
          </p:nvSpPr>
          <p:spPr bwMode="auto">
            <a:xfrm>
              <a:off x="439" y="205"/>
              <a:ext cx="4909"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3200" b="0" dirty="0" smtClean="0">
                  <a:solidFill>
                    <a:schemeClr val="tx2"/>
                  </a:solidFill>
                  <a:latin typeface="+mn-lt"/>
                  <a:ea typeface="+mn-ea"/>
                  <a:cs typeface="+mn-ea"/>
                  <a:sym typeface="+mn-lt"/>
                </a:rPr>
                <a:t>DTE </a:t>
              </a:r>
              <a:r>
                <a:rPr lang="zh-CN" altLang="en-US" sz="3200" b="0" dirty="0" smtClean="0">
                  <a:solidFill>
                    <a:schemeClr val="tx2"/>
                  </a:solidFill>
                  <a:latin typeface="+mn-lt"/>
                  <a:ea typeface="+mn-ea"/>
                  <a:cs typeface="+mn-ea"/>
                  <a:sym typeface="+mn-lt"/>
                </a:rPr>
                <a:t>通过 </a:t>
              </a:r>
              <a:r>
                <a:rPr lang="en-US" altLang="zh-CN" sz="3200" b="0" dirty="0" smtClean="0">
                  <a:solidFill>
                    <a:schemeClr val="tx2"/>
                  </a:solidFill>
                  <a:latin typeface="+mn-lt"/>
                  <a:ea typeface="+mn-ea"/>
                  <a:cs typeface="+mn-ea"/>
                  <a:sym typeface="+mn-lt"/>
                </a:rPr>
                <a:t>DCE</a:t>
              </a:r>
              <a:r>
                <a:rPr lang="zh-CN" altLang="en-US" sz="3200" b="0" dirty="0" smtClean="0">
                  <a:solidFill>
                    <a:schemeClr val="tx2"/>
                  </a:solidFill>
                  <a:latin typeface="+mn-lt"/>
                  <a:ea typeface="+mn-ea"/>
                  <a:cs typeface="+mn-ea"/>
                  <a:sym typeface="+mn-lt"/>
                </a:rPr>
                <a:t>与通信传输线路相连 </a:t>
              </a:r>
            </a:p>
          </p:txBody>
        </p:sp>
        <p:sp>
          <p:nvSpPr>
            <p:cNvPr id="25604" name="AutoShape 4"/>
            <p:cNvSpPr>
              <a:spLocks noChangeArrowheads="1"/>
            </p:cNvSpPr>
            <p:nvPr/>
          </p:nvSpPr>
          <p:spPr bwMode="auto">
            <a:xfrm>
              <a:off x="3720" y="1783"/>
              <a:ext cx="1734" cy="1328"/>
            </a:xfrm>
            <a:prstGeom prst="roundRect">
              <a:avLst>
                <a:gd name="adj" fmla="val 16667"/>
              </a:avLst>
            </a:prstGeom>
            <a:solidFill>
              <a:srgbClr val="66FF99"/>
            </a:solidFill>
            <a:ln w="19050">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25605" name="AutoShape 5"/>
            <p:cNvSpPr>
              <a:spLocks noChangeArrowheads="1"/>
            </p:cNvSpPr>
            <p:nvPr/>
          </p:nvSpPr>
          <p:spPr bwMode="auto">
            <a:xfrm>
              <a:off x="4509" y="1843"/>
              <a:ext cx="839" cy="1087"/>
            </a:xfrm>
            <a:prstGeom prst="roundRect">
              <a:avLst>
                <a:gd name="adj" fmla="val 16667"/>
              </a:avLst>
            </a:prstGeom>
            <a:solidFill>
              <a:srgbClr val="FFFF66"/>
            </a:solidFill>
            <a:ln w="12700">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25606" name="AutoShape 6"/>
            <p:cNvSpPr>
              <a:spLocks noChangeArrowheads="1"/>
            </p:cNvSpPr>
            <p:nvPr/>
          </p:nvSpPr>
          <p:spPr bwMode="auto">
            <a:xfrm>
              <a:off x="150" y="1783"/>
              <a:ext cx="1824" cy="1328"/>
            </a:xfrm>
            <a:prstGeom prst="roundRect">
              <a:avLst>
                <a:gd name="adj" fmla="val 16667"/>
              </a:avLst>
            </a:prstGeom>
            <a:solidFill>
              <a:srgbClr val="66FF99"/>
            </a:solidFill>
            <a:ln w="19050">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25607" name="AutoShape 7"/>
            <p:cNvSpPr>
              <a:spLocks noChangeArrowheads="1"/>
            </p:cNvSpPr>
            <p:nvPr/>
          </p:nvSpPr>
          <p:spPr bwMode="auto">
            <a:xfrm>
              <a:off x="256" y="1843"/>
              <a:ext cx="841" cy="1087"/>
            </a:xfrm>
            <a:prstGeom prst="roundRect">
              <a:avLst>
                <a:gd name="adj" fmla="val 16667"/>
              </a:avLst>
            </a:prstGeom>
            <a:solidFill>
              <a:srgbClr val="FFFF66"/>
            </a:solidFill>
            <a:ln w="12700">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25608" name="Line 8"/>
            <p:cNvSpPr>
              <a:spLocks noChangeShapeType="1"/>
            </p:cNvSpPr>
            <p:nvPr/>
          </p:nvSpPr>
          <p:spPr bwMode="auto">
            <a:xfrm>
              <a:off x="4351" y="2567"/>
              <a:ext cx="314" cy="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5609" name="Line 9"/>
            <p:cNvSpPr>
              <a:spLocks noChangeShapeType="1"/>
            </p:cNvSpPr>
            <p:nvPr/>
          </p:nvSpPr>
          <p:spPr bwMode="auto">
            <a:xfrm>
              <a:off x="991" y="2627"/>
              <a:ext cx="315" cy="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5610" name="Rectangle 10"/>
            <p:cNvSpPr>
              <a:spLocks noChangeArrowheads="1"/>
            </p:cNvSpPr>
            <p:nvPr/>
          </p:nvSpPr>
          <p:spPr bwMode="auto">
            <a:xfrm>
              <a:off x="454" y="1842"/>
              <a:ext cx="439"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000" b="0" smtClean="0">
                  <a:solidFill>
                    <a:srgbClr val="333399"/>
                  </a:solidFill>
                  <a:latin typeface="+mn-lt"/>
                  <a:ea typeface="+mn-ea"/>
                  <a:cs typeface="+mn-ea"/>
                  <a:sym typeface="+mn-lt"/>
                </a:rPr>
                <a:t>DTE</a:t>
              </a:r>
            </a:p>
          </p:txBody>
        </p:sp>
        <p:sp>
          <p:nvSpPr>
            <p:cNvPr id="25611" name="Rectangle 11"/>
            <p:cNvSpPr>
              <a:spLocks noChangeArrowheads="1"/>
            </p:cNvSpPr>
            <p:nvPr/>
          </p:nvSpPr>
          <p:spPr bwMode="auto">
            <a:xfrm>
              <a:off x="1452" y="2160"/>
              <a:ext cx="457"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000" b="0" smtClean="0">
                  <a:solidFill>
                    <a:srgbClr val="333399"/>
                  </a:solidFill>
                  <a:latin typeface="+mn-lt"/>
                  <a:ea typeface="+mn-ea"/>
                  <a:cs typeface="+mn-ea"/>
                  <a:sym typeface="+mn-lt"/>
                </a:rPr>
                <a:t>DCE</a:t>
              </a:r>
            </a:p>
          </p:txBody>
        </p:sp>
        <p:sp>
          <p:nvSpPr>
            <p:cNvPr id="25612" name="Rectangle 12"/>
            <p:cNvSpPr>
              <a:spLocks noChangeArrowheads="1"/>
            </p:cNvSpPr>
            <p:nvPr/>
          </p:nvSpPr>
          <p:spPr bwMode="auto">
            <a:xfrm>
              <a:off x="3868" y="2160"/>
              <a:ext cx="457"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000" b="0" smtClean="0">
                  <a:solidFill>
                    <a:srgbClr val="333399"/>
                  </a:solidFill>
                  <a:latin typeface="+mn-lt"/>
                  <a:ea typeface="+mn-ea"/>
                  <a:cs typeface="+mn-ea"/>
                  <a:sym typeface="+mn-lt"/>
                </a:rPr>
                <a:t>DCE</a:t>
              </a:r>
            </a:p>
          </p:txBody>
        </p:sp>
        <p:sp>
          <p:nvSpPr>
            <p:cNvPr id="25613" name="Freeform 13"/>
            <p:cNvSpPr>
              <a:spLocks/>
            </p:cNvSpPr>
            <p:nvPr/>
          </p:nvSpPr>
          <p:spPr bwMode="auto">
            <a:xfrm>
              <a:off x="1877" y="2537"/>
              <a:ext cx="1924" cy="61"/>
            </a:xfrm>
            <a:custGeom>
              <a:avLst/>
              <a:gdLst>
                <a:gd name="T0" fmla="*/ 0 w 1759"/>
                <a:gd name="T1" fmla="*/ 0 h 49"/>
                <a:gd name="T2" fmla="*/ 2122 w 1759"/>
                <a:gd name="T3" fmla="*/ 0 h 49"/>
                <a:gd name="T4" fmla="*/ 1990 w 1759"/>
                <a:gd name="T5" fmla="*/ 346 h 49"/>
                <a:gd name="T6" fmla="*/ 3939 w 1759"/>
                <a:gd name="T7" fmla="*/ 346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59" h="49">
                  <a:moveTo>
                    <a:pt x="0" y="0"/>
                  </a:moveTo>
                  <a:lnTo>
                    <a:pt x="948" y="0"/>
                  </a:lnTo>
                  <a:lnTo>
                    <a:pt x="888" y="48"/>
                  </a:lnTo>
                  <a:lnTo>
                    <a:pt x="1758" y="48"/>
                  </a:lnTo>
                </a:path>
              </a:pathLst>
            </a:custGeom>
            <a:noFill/>
            <a:ln w="38100" cap="rnd"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25614" name="Rectangle 14"/>
            <p:cNvSpPr>
              <a:spLocks noChangeArrowheads="1"/>
            </p:cNvSpPr>
            <p:nvPr/>
          </p:nvSpPr>
          <p:spPr bwMode="auto">
            <a:xfrm>
              <a:off x="2303" y="2205"/>
              <a:ext cx="1229"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zh-CN" altLang="en-US" sz="2000" b="0" smtClean="0">
                  <a:solidFill>
                    <a:srgbClr val="333399"/>
                  </a:solidFill>
                  <a:latin typeface="+mn-lt"/>
                  <a:ea typeface="+mn-ea"/>
                  <a:cs typeface="+mn-ea"/>
                  <a:sym typeface="+mn-lt"/>
                </a:rPr>
                <a:t>串行比特传输</a:t>
              </a:r>
            </a:p>
          </p:txBody>
        </p:sp>
        <p:sp>
          <p:nvSpPr>
            <p:cNvPr id="25615" name="Rectangle 15"/>
            <p:cNvSpPr>
              <a:spLocks noChangeArrowheads="1"/>
            </p:cNvSpPr>
            <p:nvPr/>
          </p:nvSpPr>
          <p:spPr bwMode="auto">
            <a:xfrm>
              <a:off x="3649" y="1364"/>
              <a:ext cx="1246"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zh-CN" altLang="en-US" sz="2000" b="0" smtClean="0">
                  <a:solidFill>
                    <a:srgbClr val="333399"/>
                  </a:solidFill>
                  <a:latin typeface="+mn-lt"/>
                  <a:ea typeface="+mn-ea"/>
                  <a:cs typeface="+mn-ea"/>
                  <a:sym typeface="+mn-lt"/>
                </a:rPr>
                <a:t>信号线与控制线</a:t>
              </a:r>
            </a:p>
          </p:txBody>
        </p:sp>
        <p:sp>
          <p:nvSpPr>
            <p:cNvPr id="25616" name="Line 16"/>
            <p:cNvSpPr>
              <a:spLocks noChangeShapeType="1"/>
            </p:cNvSpPr>
            <p:nvPr/>
          </p:nvSpPr>
          <p:spPr bwMode="auto">
            <a:xfrm flipH="1">
              <a:off x="1157" y="1662"/>
              <a:ext cx="296" cy="935"/>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5617" name="Line 17"/>
            <p:cNvSpPr>
              <a:spLocks noChangeShapeType="1"/>
            </p:cNvSpPr>
            <p:nvPr/>
          </p:nvSpPr>
          <p:spPr bwMode="auto">
            <a:xfrm>
              <a:off x="4306" y="1639"/>
              <a:ext cx="168" cy="889"/>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5618" name="Line 18"/>
            <p:cNvSpPr>
              <a:spLocks noChangeShapeType="1"/>
            </p:cNvSpPr>
            <p:nvPr/>
          </p:nvSpPr>
          <p:spPr bwMode="auto">
            <a:xfrm>
              <a:off x="4403" y="2687"/>
              <a:ext cx="0" cy="846"/>
            </a:xfrm>
            <a:prstGeom prst="line">
              <a:avLst/>
            </a:prstGeom>
            <a:noFill/>
            <a:ln w="28575">
              <a:solidFill>
                <a:srgbClr val="3333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5619" name="Line 19"/>
            <p:cNvSpPr>
              <a:spLocks noChangeShapeType="1"/>
            </p:cNvSpPr>
            <p:nvPr/>
          </p:nvSpPr>
          <p:spPr bwMode="auto">
            <a:xfrm>
              <a:off x="1253" y="3370"/>
              <a:ext cx="3150" cy="0"/>
            </a:xfrm>
            <a:prstGeom prst="line">
              <a:avLst/>
            </a:prstGeom>
            <a:noFill/>
            <a:ln w="28575">
              <a:solidFill>
                <a:srgbClr val="333399"/>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5620" name="Rectangle 20"/>
            <p:cNvSpPr>
              <a:spLocks noChangeArrowheads="1"/>
            </p:cNvSpPr>
            <p:nvPr/>
          </p:nvSpPr>
          <p:spPr bwMode="auto">
            <a:xfrm>
              <a:off x="34" y="1361"/>
              <a:ext cx="761"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zh-CN" altLang="en-US" sz="2000" b="0" smtClean="0">
                  <a:solidFill>
                    <a:srgbClr val="333399"/>
                  </a:solidFill>
                  <a:latin typeface="+mn-lt"/>
                  <a:ea typeface="+mn-ea"/>
                  <a:cs typeface="+mn-ea"/>
                  <a:sym typeface="+mn-lt"/>
                </a:rPr>
                <a:t>用户环境</a:t>
              </a:r>
            </a:p>
          </p:txBody>
        </p:sp>
        <p:sp>
          <p:nvSpPr>
            <p:cNvPr id="25621" name="Rectangle 21"/>
            <p:cNvSpPr>
              <a:spLocks noChangeArrowheads="1"/>
            </p:cNvSpPr>
            <p:nvPr/>
          </p:nvSpPr>
          <p:spPr bwMode="auto">
            <a:xfrm>
              <a:off x="2487" y="3221"/>
              <a:ext cx="761" cy="26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zh-CN" altLang="en-US" sz="2000" b="0" smtClean="0">
                  <a:solidFill>
                    <a:srgbClr val="333399"/>
                  </a:solidFill>
                  <a:latin typeface="+mn-lt"/>
                  <a:ea typeface="+mn-ea"/>
                  <a:cs typeface="+mn-ea"/>
                  <a:sym typeface="+mn-lt"/>
                </a:rPr>
                <a:t>通信环境</a:t>
              </a:r>
            </a:p>
          </p:txBody>
        </p:sp>
        <p:sp>
          <p:nvSpPr>
            <p:cNvPr id="25622" name="Rectangle 22"/>
            <p:cNvSpPr>
              <a:spLocks noChangeArrowheads="1"/>
            </p:cNvSpPr>
            <p:nvPr/>
          </p:nvSpPr>
          <p:spPr bwMode="auto">
            <a:xfrm>
              <a:off x="47" y="3349"/>
              <a:ext cx="761"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zh-CN" altLang="en-US" sz="2000" b="0" smtClean="0">
                  <a:solidFill>
                    <a:srgbClr val="333399"/>
                  </a:solidFill>
                  <a:latin typeface="+mn-lt"/>
                  <a:ea typeface="+mn-ea"/>
                  <a:cs typeface="+mn-ea"/>
                  <a:sym typeface="+mn-lt"/>
                </a:rPr>
                <a:t>用户设施</a:t>
              </a:r>
            </a:p>
          </p:txBody>
        </p:sp>
        <p:sp>
          <p:nvSpPr>
            <p:cNvPr id="25623" name="Rectangle 23"/>
            <p:cNvSpPr>
              <a:spLocks noChangeArrowheads="1"/>
            </p:cNvSpPr>
            <p:nvPr/>
          </p:nvSpPr>
          <p:spPr bwMode="auto">
            <a:xfrm>
              <a:off x="2553" y="2755"/>
              <a:ext cx="683" cy="241"/>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25624" name="Rectangle 24"/>
            <p:cNvSpPr>
              <a:spLocks noChangeArrowheads="1"/>
            </p:cNvSpPr>
            <p:nvPr/>
          </p:nvSpPr>
          <p:spPr bwMode="auto">
            <a:xfrm>
              <a:off x="2363" y="2797"/>
              <a:ext cx="761"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zh-CN" altLang="en-US" sz="2000" b="0" smtClean="0">
                  <a:solidFill>
                    <a:srgbClr val="333399"/>
                  </a:solidFill>
                  <a:latin typeface="+mn-lt"/>
                  <a:ea typeface="+mn-ea"/>
                  <a:cs typeface="+mn-ea"/>
                  <a:sym typeface="+mn-lt"/>
                </a:rPr>
                <a:t>通信设施</a:t>
              </a:r>
            </a:p>
          </p:txBody>
        </p:sp>
        <p:pic>
          <p:nvPicPr>
            <p:cNvPr id="29721" name="Picture 2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 y="2084"/>
              <a:ext cx="733" cy="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9722" name="Picture 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 y="2339"/>
              <a:ext cx="760" cy="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23"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9" y="2339"/>
              <a:ext cx="760" cy="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24" name="Picture 2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1" y="2084"/>
              <a:ext cx="733" cy="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5629" name="Rectangle 29"/>
            <p:cNvSpPr>
              <a:spLocks noChangeArrowheads="1"/>
            </p:cNvSpPr>
            <p:nvPr/>
          </p:nvSpPr>
          <p:spPr bwMode="auto">
            <a:xfrm>
              <a:off x="4707" y="1842"/>
              <a:ext cx="439"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000" b="0" smtClean="0">
                  <a:solidFill>
                    <a:srgbClr val="333399"/>
                  </a:solidFill>
                  <a:latin typeface="+mn-lt"/>
                  <a:ea typeface="+mn-ea"/>
                  <a:cs typeface="+mn-ea"/>
                  <a:sym typeface="+mn-lt"/>
                </a:rPr>
                <a:t>DTE</a:t>
              </a:r>
            </a:p>
          </p:txBody>
        </p:sp>
        <p:sp>
          <p:nvSpPr>
            <p:cNvPr id="25630" name="Rectangle 30"/>
            <p:cNvSpPr>
              <a:spLocks noChangeArrowheads="1"/>
            </p:cNvSpPr>
            <p:nvPr/>
          </p:nvSpPr>
          <p:spPr bwMode="auto">
            <a:xfrm>
              <a:off x="939" y="1350"/>
              <a:ext cx="1246"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zh-CN" altLang="en-US" sz="2000" b="0" smtClean="0">
                  <a:solidFill>
                    <a:srgbClr val="333399"/>
                  </a:solidFill>
                  <a:latin typeface="+mn-lt"/>
                  <a:ea typeface="+mn-ea"/>
                  <a:cs typeface="+mn-ea"/>
                  <a:sym typeface="+mn-lt"/>
                </a:rPr>
                <a:t>信号线与控制线</a:t>
              </a:r>
            </a:p>
          </p:txBody>
        </p:sp>
        <p:sp>
          <p:nvSpPr>
            <p:cNvPr id="25631" name="Line 31"/>
            <p:cNvSpPr>
              <a:spLocks noChangeShapeType="1"/>
            </p:cNvSpPr>
            <p:nvPr/>
          </p:nvSpPr>
          <p:spPr bwMode="auto">
            <a:xfrm>
              <a:off x="1253" y="2687"/>
              <a:ext cx="0" cy="846"/>
            </a:xfrm>
            <a:prstGeom prst="line">
              <a:avLst/>
            </a:prstGeom>
            <a:noFill/>
            <a:ln w="28575">
              <a:solidFill>
                <a:srgbClr val="3333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5632" name="Line 32"/>
            <p:cNvSpPr>
              <a:spLocks noChangeShapeType="1"/>
            </p:cNvSpPr>
            <p:nvPr/>
          </p:nvSpPr>
          <p:spPr bwMode="auto">
            <a:xfrm flipV="1">
              <a:off x="549" y="3087"/>
              <a:ext cx="259" cy="289"/>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25633" name="Rectangle 33"/>
            <p:cNvSpPr>
              <a:spLocks noChangeArrowheads="1"/>
            </p:cNvSpPr>
            <p:nvPr/>
          </p:nvSpPr>
          <p:spPr bwMode="auto">
            <a:xfrm>
              <a:off x="4699" y="3351"/>
              <a:ext cx="761"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zh-CN" altLang="en-US" sz="2000" b="0" smtClean="0">
                  <a:solidFill>
                    <a:srgbClr val="333399"/>
                  </a:solidFill>
                  <a:latin typeface="+mn-lt"/>
                  <a:ea typeface="+mn-ea"/>
                  <a:cs typeface="+mn-ea"/>
                  <a:sym typeface="+mn-lt"/>
                </a:rPr>
                <a:t>用户设施</a:t>
              </a:r>
            </a:p>
          </p:txBody>
        </p:sp>
        <p:sp>
          <p:nvSpPr>
            <p:cNvPr id="25634" name="Line 34"/>
            <p:cNvSpPr>
              <a:spLocks noChangeShapeType="1"/>
            </p:cNvSpPr>
            <p:nvPr/>
          </p:nvSpPr>
          <p:spPr bwMode="auto">
            <a:xfrm flipH="1" flipV="1">
              <a:off x="4760" y="3087"/>
              <a:ext cx="274" cy="289"/>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25635" name="Line 35"/>
            <p:cNvSpPr>
              <a:spLocks noChangeShapeType="1"/>
            </p:cNvSpPr>
            <p:nvPr/>
          </p:nvSpPr>
          <p:spPr bwMode="auto">
            <a:xfrm>
              <a:off x="380" y="1616"/>
              <a:ext cx="34" cy="348"/>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25636" name="Rectangle 36"/>
            <p:cNvSpPr>
              <a:spLocks noChangeArrowheads="1"/>
            </p:cNvSpPr>
            <p:nvPr/>
          </p:nvSpPr>
          <p:spPr bwMode="auto">
            <a:xfrm>
              <a:off x="5007" y="1350"/>
              <a:ext cx="761"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zh-CN" altLang="en-US" sz="2000" b="0" smtClean="0">
                  <a:solidFill>
                    <a:srgbClr val="333399"/>
                  </a:solidFill>
                  <a:latin typeface="+mn-lt"/>
                  <a:ea typeface="+mn-ea"/>
                  <a:cs typeface="+mn-ea"/>
                  <a:sym typeface="+mn-lt"/>
                </a:rPr>
                <a:t>用户环境</a:t>
              </a:r>
            </a:p>
          </p:txBody>
        </p:sp>
        <p:sp>
          <p:nvSpPr>
            <p:cNvPr id="25637" name="Line 37"/>
            <p:cNvSpPr>
              <a:spLocks noChangeShapeType="1"/>
            </p:cNvSpPr>
            <p:nvPr/>
          </p:nvSpPr>
          <p:spPr bwMode="auto">
            <a:xfrm flipH="1">
              <a:off x="5190" y="1570"/>
              <a:ext cx="225" cy="394"/>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25638" name="Line 38"/>
            <p:cNvSpPr>
              <a:spLocks noChangeShapeType="1"/>
            </p:cNvSpPr>
            <p:nvPr/>
          </p:nvSpPr>
          <p:spPr bwMode="auto">
            <a:xfrm flipH="1" flipV="1">
              <a:off x="2503" y="2532"/>
              <a:ext cx="274" cy="29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idx="1"/>
          </p:nvPr>
        </p:nvSpPr>
        <p:spPr>
          <a:xfrm>
            <a:off x="2051050" y="404813"/>
            <a:ext cx="4464050" cy="6669087"/>
          </a:xfrm>
        </p:spPr>
        <p:txBody>
          <a:bodyPr rtlCol="0"/>
          <a:lstStyle/>
          <a:p>
            <a:pPr algn="ctr">
              <a:lnSpc>
                <a:spcPct val="120000"/>
              </a:lnSpc>
              <a:spcBef>
                <a:spcPct val="0"/>
              </a:spcBef>
              <a:buFontTx/>
              <a:buNone/>
              <a:defRPr/>
            </a:pPr>
            <a:r>
              <a:rPr lang="zh-CN" altLang="en-US" sz="4400" b="1" dirty="0" smtClean="0">
                <a:ea typeface="+mn-ea"/>
                <a:cs typeface="+mn-ea"/>
                <a:sym typeface="+mn-lt"/>
              </a:rPr>
              <a:t>第二章 传送网</a:t>
            </a:r>
            <a:endParaRPr lang="en-US" altLang="zh-CN" sz="4400" b="1" dirty="0" smtClean="0">
              <a:ea typeface="+mn-ea"/>
              <a:cs typeface="+mn-ea"/>
              <a:sym typeface="+mn-lt"/>
            </a:endParaRPr>
          </a:p>
          <a:p>
            <a:pPr>
              <a:lnSpc>
                <a:spcPct val="120000"/>
              </a:lnSpc>
              <a:spcBef>
                <a:spcPct val="0"/>
              </a:spcBef>
              <a:buFontTx/>
              <a:buNone/>
              <a:defRPr/>
            </a:pPr>
            <a:endParaRPr lang="en-US" altLang="zh-CN" b="1" dirty="0" smtClean="0">
              <a:ea typeface="+mn-ea"/>
              <a:cs typeface="+mn-ea"/>
              <a:sym typeface="+mn-lt"/>
            </a:endParaRPr>
          </a:p>
          <a:p>
            <a:pPr>
              <a:lnSpc>
                <a:spcPct val="120000"/>
              </a:lnSpc>
              <a:spcBef>
                <a:spcPct val="0"/>
              </a:spcBef>
              <a:buFontTx/>
              <a:buNone/>
              <a:defRPr/>
            </a:pPr>
            <a:endParaRPr lang="en-US" altLang="zh-CN" b="1" dirty="0" smtClean="0">
              <a:ea typeface="+mn-ea"/>
              <a:cs typeface="+mn-ea"/>
              <a:sym typeface="+mn-lt"/>
            </a:endParaRPr>
          </a:p>
          <a:p>
            <a:pPr>
              <a:lnSpc>
                <a:spcPct val="120000"/>
              </a:lnSpc>
              <a:spcBef>
                <a:spcPct val="0"/>
              </a:spcBef>
              <a:buFontTx/>
              <a:buNone/>
              <a:defRPr/>
            </a:pPr>
            <a:r>
              <a:rPr lang="en-US" altLang="zh-CN" b="1" dirty="0" smtClean="0">
                <a:ea typeface="+mn-ea"/>
                <a:cs typeface="+mn-ea"/>
                <a:sym typeface="+mn-lt"/>
              </a:rPr>
              <a:t>2.3  </a:t>
            </a:r>
            <a:r>
              <a:rPr lang="zh-CN" altLang="en-US" b="1" dirty="0" smtClean="0">
                <a:ea typeface="+mn-ea"/>
                <a:cs typeface="+mn-ea"/>
                <a:sym typeface="+mn-lt"/>
                <a:hlinkClick r:id="rId2" action="ppaction://hlinksldjump"/>
              </a:rPr>
              <a:t>多路复用技术</a:t>
            </a:r>
            <a:endParaRPr lang="zh-CN" altLang="en-US" b="1" dirty="0" smtClean="0">
              <a:ea typeface="+mn-ea"/>
              <a:cs typeface="+mn-ea"/>
              <a:sym typeface="+mn-lt"/>
            </a:endParaRPr>
          </a:p>
          <a:p>
            <a:pPr>
              <a:lnSpc>
                <a:spcPct val="120000"/>
              </a:lnSpc>
              <a:spcBef>
                <a:spcPct val="0"/>
              </a:spcBef>
              <a:buFontTx/>
              <a:buNone/>
              <a:defRPr/>
            </a:pPr>
            <a:r>
              <a:rPr lang="en-US" altLang="zh-CN" b="1" dirty="0" smtClean="0">
                <a:ea typeface="+mn-ea"/>
                <a:cs typeface="+mn-ea"/>
                <a:sym typeface="+mn-lt"/>
              </a:rPr>
              <a:t>2.4  </a:t>
            </a:r>
            <a:r>
              <a:rPr lang="en-US" altLang="zh-CN" b="1" dirty="0" smtClean="0">
                <a:ea typeface="+mn-ea"/>
                <a:cs typeface="+mn-ea"/>
                <a:sym typeface="+mn-lt"/>
                <a:hlinkClick r:id="rId3" action="ppaction://hlinksldjump"/>
              </a:rPr>
              <a:t>PDH</a:t>
            </a:r>
            <a:r>
              <a:rPr lang="zh-CN" altLang="en-US" b="1" dirty="0" smtClean="0">
                <a:ea typeface="+mn-ea"/>
                <a:cs typeface="+mn-ea"/>
                <a:sym typeface="+mn-lt"/>
                <a:hlinkClick r:id="rId3" action="ppaction://hlinksldjump"/>
              </a:rPr>
              <a:t>和</a:t>
            </a:r>
            <a:r>
              <a:rPr lang="en-US" altLang="zh-CN" b="1" dirty="0" smtClean="0">
                <a:ea typeface="+mn-ea"/>
                <a:cs typeface="+mn-ea"/>
                <a:sym typeface="+mn-lt"/>
                <a:hlinkClick r:id="rId3" action="ppaction://hlinksldjump"/>
              </a:rPr>
              <a:t>SDH</a:t>
            </a:r>
            <a:endParaRPr lang="en-US" altLang="zh-CN" b="1" dirty="0" smtClean="0">
              <a:ea typeface="+mn-ea"/>
              <a:cs typeface="+mn-ea"/>
              <a:sym typeface="+mn-lt"/>
            </a:endParaRPr>
          </a:p>
          <a:p>
            <a:pPr>
              <a:lnSpc>
                <a:spcPct val="120000"/>
              </a:lnSpc>
              <a:spcBef>
                <a:spcPct val="0"/>
              </a:spcBef>
              <a:buFontTx/>
              <a:buNone/>
              <a:defRPr/>
            </a:pPr>
            <a:r>
              <a:rPr lang="en-US" altLang="zh-CN" b="1" dirty="0" smtClean="0">
                <a:ea typeface="+mn-ea"/>
                <a:cs typeface="+mn-ea"/>
                <a:sym typeface="+mn-lt"/>
              </a:rPr>
              <a:t>4.5  </a:t>
            </a:r>
            <a:r>
              <a:rPr lang="zh-CN" altLang="en-US" b="1" dirty="0" smtClean="0">
                <a:ea typeface="+mn-ea"/>
                <a:cs typeface="+mn-ea"/>
                <a:sym typeface="+mn-lt"/>
                <a:hlinkClick r:id="rId4" action="ppaction://hlinksldjump"/>
              </a:rPr>
              <a:t>光传送网</a:t>
            </a:r>
            <a:endParaRPr lang="zh-CN" altLang="en-US" b="1" dirty="0" smtClean="0">
              <a:ea typeface="+mn-ea"/>
              <a:cs typeface="+mn-ea"/>
              <a:sym typeface="+mn-lt"/>
            </a:endParaRPr>
          </a:p>
          <a:p>
            <a:pPr>
              <a:lnSpc>
                <a:spcPct val="120000"/>
              </a:lnSpc>
              <a:spcBef>
                <a:spcPct val="0"/>
              </a:spcBef>
              <a:buFontTx/>
              <a:buNone/>
              <a:defRPr/>
            </a:pPr>
            <a:r>
              <a:rPr lang="zh-CN" altLang="en-US" b="1" dirty="0" smtClean="0">
                <a:ea typeface="+mn-ea"/>
                <a:cs typeface="+mn-ea"/>
                <a:sym typeface="+mn-lt"/>
              </a:rPr>
              <a:t>思考题</a:t>
            </a:r>
          </a:p>
        </p:txBody>
      </p:sp>
      <p:sp>
        <p:nvSpPr>
          <p:cNvPr id="4099" name="Text Box 4"/>
          <p:cNvSpPr txBox="1">
            <a:spLocks noChangeArrowheads="1"/>
          </p:cNvSpPr>
          <p:nvPr/>
        </p:nvSpPr>
        <p:spPr bwMode="auto">
          <a:xfrm>
            <a:off x="2024063" y="1268413"/>
            <a:ext cx="4176712"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800" dirty="0" smtClean="0">
                <a:latin typeface="+mn-lt"/>
                <a:ea typeface="+mn-ea"/>
                <a:cs typeface="+mn-ea"/>
                <a:sym typeface="+mn-lt"/>
              </a:rPr>
              <a:t>2.1 </a:t>
            </a:r>
            <a:r>
              <a:rPr lang="en-US" altLang="zh-CN" sz="2800" dirty="0" smtClean="0">
                <a:latin typeface="+mn-lt"/>
                <a:ea typeface="+mn-ea"/>
                <a:cs typeface="+mn-ea"/>
                <a:sym typeface="+mn-lt"/>
                <a:hlinkClick r:id="rId5" action="ppaction://hlinksldjump"/>
              </a:rPr>
              <a:t>  </a:t>
            </a:r>
            <a:r>
              <a:rPr lang="zh-CN" altLang="en-US" sz="2800" dirty="0" smtClean="0">
                <a:latin typeface="+mn-lt"/>
                <a:ea typeface="+mn-ea"/>
                <a:cs typeface="+mn-ea"/>
                <a:sym typeface="+mn-lt"/>
                <a:hlinkClick r:id="rId5" action="ppaction://hlinksldjump"/>
              </a:rPr>
              <a:t>传输介质</a:t>
            </a:r>
          </a:p>
          <a:p>
            <a:pPr eaLnBrk="1" latinLnBrk="0" hangingPunct="1">
              <a:lnSpc>
                <a:spcPct val="120000"/>
              </a:lnSpc>
              <a:spcBef>
                <a:spcPct val="0"/>
              </a:spcBef>
              <a:buFontTx/>
              <a:buNone/>
              <a:defRPr/>
            </a:pPr>
            <a:r>
              <a:rPr lang="en-US" altLang="zh-CN" sz="2800" dirty="0" smtClean="0">
                <a:latin typeface="+mn-lt"/>
                <a:ea typeface="+mn-ea"/>
                <a:cs typeface="+mn-ea"/>
                <a:sym typeface="+mn-lt"/>
              </a:rPr>
              <a:t>2.2   </a:t>
            </a:r>
            <a:r>
              <a:rPr lang="zh-CN" altLang="en-US" sz="2800" dirty="0" smtClean="0">
                <a:latin typeface="+mn-lt"/>
                <a:ea typeface="+mn-ea"/>
                <a:cs typeface="+mn-ea"/>
                <a:sym typeface="+mn-lt"/>
                <a:hlinkClick r:id="rId5" action="ppaction://hlinksldjump"/>
              </a:rPr>
              <a:t>物理层标准</a:t>
            </a:r>
            <a:endParaRPr lang="zh-CN" altLang="en-US" sz="2800" dirty="0" smtClean="0">
              <a:latin typeface="+mn-lt"/>
              <a:ea typeface="+mn-ea"/>
              <a:cs typeface="+mn-ea"/>
              <a:sym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2700" y="692150"/>
            <a:ext cx="8763000" cy="581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kumimoji="0" lang="zh-CN" altLang="en-US" sz="2400" b="0" dirty="0" smtClean="0">
                <a:latin typeface="+mn-lt"/>
                <a:ea typeface="+mn-ea"/>
                <a:cs typeface="+mn-ea"/>
                <a:sym typeface="+mn-lt"/>
              </a:rPr>
              <a:t>数据通信可分为同步通信和异步通信两大类</a:t>
            </a:r>
            <a:endParaRPr lang="zh-CN" altLang="en-US" sz="2400" dirty="0" smtClean="0">
              <a:latin typeface="+mn-lt"/>
              <a:ea typeface="+mn-ea"/>
              <a:cs typeface="+mn-ea"/>
              <a:sym typeface="+mn-lt"/>
            </a:endParaRPr>
          </a:p>
          <a:p>
            <a:pPr eaLnBrk="1" latinLnBrk="0" hangingPunct="1">
              <a:lnSpc>
                <a:spcPct val="120000"/>
              </a:lnSpc>
              <a:spcBef>
                <a:spcPct val="0"/>
              </a:spcBef>
              <a:buFontTx/>
              <a:buNone/>
              <a:defRPr/>
            </a:pPr>
            <a:r>
              <a:rPr lang="zh-CN" altLang="en-US" sz="2400" b="0" dirty="0" smtClean="0">
                <a:solidFill>
                  <a:srgbClr val="0066CC"/>
                </a:solidFill>
                <a:latin typeface="+mn-lt"/>
                <a:ea typeface="+mn-ea"/>
                <a:cs typeface="+mn-ea"/>
                <a:sym typeface="+mn-lt"/>
              </a:rPr>
              <a:t>同步通信（</a:t>
            </a:r>
            <a:r>
              <a:rPr lang="en-US" altLang="zh-CN" sz="2400" b="0" dirty="0" smtClean="0">
                <a:solidFill>
                  <a:srgbClr val="0066CC"/>
                </a:solidFill>
                <a:latin typeface="+mn-lt"/>
                <a:ea typeface="+mn-ea"/>
                <a:cs typeface="+mn-ea"/>
                <a:sym typeface="+mn-lt"/>
              </a:rPr>
              <a:t>Synchronous Communication</a:t>
            </a:r>
            <a:r>
              <a:rPr lang="zh-CN" altLang="en-US" sz="2400" b="0" dirty="0" smtClean="0">
                <a:solidFill>
                  <a:srgbClr val="0066CC"/>
                </a:solidFill>
                <a:latin typeface="+mn-lt"/>
                <a:ea typeface="+mn-ea"/>
                <a:cs typeface="+mn-ea"/>
                <a:sym typeface="+mn-lt"/>
              </a:rPr>
              <a:t>）</a:t>
            </a:r>
          </a:p>
          <a:p>
            <a:pPr eaLnBrk="1" latinLnBrk="0" hangingPunct="1">
              <a:lnSpc>
                <a:spcPct val="120000"/>
              </a:lnSpc>
              <a:spcBef>
                <a:spcPct val="0"/>
              </a:spcBef>
              <a:buFontTx/>
              <a:buNone/>
              <a:defRPr/>
            </a:pPr>
            <a:r>
              <a:rPr lang="zh-CN" altLang="en-US" sz="2400" b="0" dirty="0" smtClean="0">
                <a:latin typeface="+mn-lt"/>
                <a:ea typeface="+mn-ea"/>
                <a:cs typeface="+mn-ea"/>
                <a:sym typeface="+mn-lt"/>
              </a:rPr>
              <a:t>要求收发双方的时钟频率相等，</a:t>
            </a:r>
            <a:r>
              <a:rPr kumimoji="0" lang="zh-CN" altLang="en-US" sz="2400" b="0" dirty="0" smtClean="0">
                <a:latin typeface="+mn-lt"/>
                <a:ea typeface="+mn-ea"/>
                <a:cs typeface="+mn-ea"/>
                <a:sym typeface="+mn-lt"/>
              </a:rPr>
              <a:t>发送端发送连续的比特流。</a:t>
            </a:r>
          </a:p>
          <a:p>
            <a:pPr eaLnBrk="1" latinLnBrk="0" hangingPunct="1">
              <a:lnSpc>
                <a:spcPct val="120000"/>
              </a:lnSpc>
              <a:spcBef>
                <a:spcPct val="0"/>
              </a:spcBef>
              <a:buFontTx/>
              <a:buNone/>
              <a:defRPr/>
            </a:pPr>
            <a:endParaRPr kumimoji="0" lang="zh-CN" altLang="en-US" sz="2400" b="0" dirty="0" smtClean="0">
              <a:latin typeface="+mn-lt"/>
              <a:ea typeface="+mn-ea"/>
              <a:cs typeface="+mn-ea"/>
              <a:sym typeface="+mn-lt"/>
            </a:endParaRPr>
          </a:p>
          <a:p>
            <a:pPr eaLnBrk="1" latinLnBrk="0" hangingPunct="1">
              <a:lnSpc>
                <a:spcPct val="120000"/>
              </a:lnSpc>
              <a:spcBef>
                <a:spcPct val="0"/>
              </a:spcBef>
              <a:buFontTx/>
              <a:buNone/>
              <a:defRPr/>
            </a:pPr>
            <a:endParaRPr kumimoji="0" lang="zh-CN" altLang="en-US" sz="2400" b="0" dirty="0" smtClean="0">
              <a:latin typeface="+mn-lt"/>
              <a:ea typeface="+mn-ea"/>
              <a:cs typeface="+mn-ea"/>
              <a:sym typeface="+mn-lt"/>
            </a:endParaRPr>
          </a:p>
          <a:p>
            <a:pPr eaLnBrk="1" latinLnBrk="0" hangingPunct="1">
              <a:lnSpc>
                <a:spcPct val="120000"/>
              </a:lnSpc>
              <a:spcBef>
                <a:spcPct val="0"/>
              </a:spcBef>
              <a:buFontTx/>
              <a:buNone/>
              <a:defRPr/>
            </a:pPr>
            <a:endParaRPr lang="zh-CN" altLang="en-US" sz="2400" b="0" dirty="0" smtClean="0">
              <a:solidFill>
                <a:srgbClr val="0066CC"/>
              </a:solidFill>
              <a:latin typeface="+mn-lt"/>
              <a:ea typeface="+mn-ea"/>
              <a:cs typeface="+mn-ea"/>
              <a:sym typeface="+mn-lt"/>
            </a:endParaRPr>
          </a:p>
          <a:p>
            <a:pPr eaLnBrk="1" latinLnBrk="0" hangingPunct="1">
              <a:lnSpc>
                <a:spcPct val="120000"/>
              </a:lnSpc>
              <a:spcBef>
                <a:spcPct val="0"/>
              </a:spcBef>
              <a:buFontTx/>
              <a:buNone/>
              <a:defRPr/>
            </a:pPr>
            <a:r>
              <a:rPr lang="zh-CN" altLang="en-US" sz="2400" b="0" dirty="0" smtClean="0">
                <a:solidFill>
                  <a:srgbClr val="0066CC"/>
                </a:solidFill>
                <a:latin typeface="+mn-lt"/>
                <a:ea typeface="+mn-ea"/>
                <a:cs typeface="+mn-ea"/>
                <a:sym typeface="+mn-lt"/>
              </a:rPr>
              <a:t>异步通信（</a:t>
            </a:r>
            <a:r>
              <a:rPr lang="en-US" altLang="zh-CN" sz="2400" b="0" dirty="0" smtClean="0">
                <a:solidFill>
                  <a:srgbClr val="0066CC"/>
                </a:solidFill>
                <a:latin typeface="+mn-lt"/>
                <a:ea typeface="+mn-ea"/>
                <a:cs typeface="+mn-ea"/>
                <a:sym typeface="+mn-lt"/>
              </a:rPr>
              <a:t>Asynchronous </a:t>
            </a:r>
          </a:p>
          <a:p>
            <a:pPr eaLnBrk="1" latinLnBrk="0" hangingPunct="1">
              <a:lnSpc>
                <a:spcPct val="120000"/>
              </a:lnSpc>
              <a:spcBef>
                <a:spcPct val="0"/>
              </a:spcBef>
              <a:buFontTx/>
              <a:buNone/>
              <a:defRPr/>
            </a:pPr>
            <a:r>
              <a:rPr lang="en-US" altLang="zh-CN" sz="2400" b="0" dirty="0" smtClean="0">
                <a:solidFill>
                  <a:srgbClr val="0066CC"/>
                </a:solidFill>
                <a:latin typeface="+mn-lt"/>
                <a:ea typeface="+mn-ea"/>
                <a:cs typeface="+mn-ea"/>
                <a:sym typeface="+mn-lt"/>
              </a:rPr>
              <a:t>Communication</a:t>
            </a:r>
            <a:r>
              <a:rPr lang="zh-CN" altLang="en-US" sz="2400" b="0" dirty="0" smtClean="0">
                <a:solidFill>
                  <a:srgbClr val="0066CC"/>
                </a:solidFill>
                <a:latin typeface="+mn-lt"/>
                <a:ea typeface="+mn-ea"/>
                <a:cs typeface="+mn-ea"/>
                <a:sym typeface="+mn-lt"/>
              </a:rPr>
              <a:t>）</a:t>
            </a:r>
          </a:p>
          <a:p>
            <a:pPr eaLnBrk="1" latinLnBrk="0" hangingPunct="1">
              <a:lnSpc>
                <a:spcPct val="120000"/>
              </a:lnSpc>
              <a:spcBef>
                <a:spcPct val="0"/>
              </a:spcBef>
              <a:buFontTx/>
              <a:buNone/>
              <a:defRPr/>
            </a:pPr>
            <a:r>
              <a:rPr lang="zh-CN" altLang="en-US" sz="2400" b="0" dirty="0" smtClean="0">
                <a:latin typeface="+mn-lt"/>
                <a:ea typeface="+mn-ea"/>
                <a:cs typeface="+mn-ea"/>
                <a:sym typeface="+mn-lt"/>
              </a:rPr>
              <a:t>不要求两端时钟同步，在发送</a:t>
            </a:r>
            <a:endParaRPr lang="en-US" altLang="zh-CN" sz="2400" b="0" dirty="0" smtClean="0">
              <a:latin typeface="+mn-lt"/>
              <a:ea typeface="+mn-ea"/>
              <a:cs typeface="+mn-ea"/>
              <a:sym typeface="+mn-lt"/>
            </a:endParaRPr>
          </a:p>
          <a:p>
            <a:pPr eaLnBrk="1" latinLnBrk="0" hangingPunct="1">
              <a:lnSpc>
                <a:spcPct val="120000"/>
              </a:lnSpc>
              <a:spcBef>
                <a:spcPct val="0"/>
              </a:spcBef>
              <a:buFontTx/>
              <a:buNone/>
              <a:defRPr/>
            </a:pPr>
            <a:r>
              <a:rPr lang="zh-CN" altLang="en-US" sz="2400" b="0" dirty="0" smtClean="0">
                <a:latin typeface="+mn-lt"/>
                <a:ea typeface="+mn-ea"/>
                <a:cs typeface="+mn-ea"/>
                <a:sym typeface="+mn-lt"/>
              </a:rPr>
              <a:t>的用户数据前后加上标记符，</a:t>
            </a:r>
            <a:endParaRPr lang="en-US" altLang="zh-CN" sz="2400" b="0" dirty="0" smtClean="0">
              <a:latin typeface="+mn-lt"/>
              <a:ea typeface="+mn-ea"/>
              <a:cs typeface="+mn-ea"/>
              <a:sym typeface="+mn-lt"/>
            </a:endParaRPr>
          </a:p>
          <a:p>
            <a:pPr eaLnBrk="1" latinLnBrk="0" hangingPunct="1">
              <a:lnSpc>
                <a:spcPct val="120000"/>
              </a:lnSpc>
              <a:spcBef>
                <a:spcPct val="0"/>
              </a:spcBef>
              <a:buFontTx/>
              <a:buNone/>
              <a:defRPr/>
            </a:pPr>
            <a:r>
              <a:rPr lang="zh-CN" altLang="en-US" sz="2400" b="0" dirty="0" smtClean="0">
                <a:latin typeface="+mn-lt"/>
                <a:ea typeface="+mn-ea"/>
                <a:cs typeface="+mn-ea"/>
                <a:sym typeface="+mn-lt"/>
              </a:rPr>
              <a:t>用户可根据需要随时发送数据。</a:t>
            </a:r>
          </a:p>
          <a:p>
            <a:pPr eaLnBrk="1" latinLnBrk="0" hangingPunct="1">
              <a:lnSpc>
                <a:spcPct val="120000"/>
              </a:lnSpc>
              <a:spcBef>
                <a:spcPct val="0"/>
              </a:spcBef>
              <a:buClr>
                <a:schemeClr val="folHlink"/>
              </a:buClr>
              <a:buSzPct val="60000"/>
              <a:buFont typeface="Wingdings" panose="05000000000000000000" pitchFamily="2" charset="2"/>
              <a:buNone/>
              <a:defRPr/>
            </a:pPr>
            <a:endParaRPr kumimoji="0" lang="zh-CN" altLang="en-US" sz="2400" b="0" dirty="0" smtClean="0">
              <a:latin typeface="+mn-lt"/>
              <a:ea typeface="+mn-ea"/>
              <a:cs typeface="+mn-ea"/>
              <a:sym typeface="+mn-lt"/>
            </a:endParaRPr>
          </a:p>
          <a:p>
            <a:pPr eaLnBrk="1" latinLnBrk="0" hangingPunct="1">
              <a:lnSpc>
                <a:spcPct val="120000"/>
              </a:lnSpc>
              <a:spcBef>
                <a:spcPct val="0"/>
              </a:spcBef>
              <a:buFontTx/>
              <a:buNone/>
              <a:defRPr/>
            </a:pPr>
            <a:endParaRPr kumimoji="0" lang="zh-CN" altLang="en-US" sz="2400" b="0" dirty="0" smtClean="0">
              <a:latin typeface="+mn-lt"/>
              <a:ea typeface="+mn-ea"/>
              <a:cs typeface="+mn-ea"/>
              <a:sym typeface="+mn-lt"/>
            </a:endParaRPr>
          </a:p>
        </p:txBody>
      </p:sp>
      <p:grpSp>
        <p:nvGrpSpPr>
          <p:cNvPr id="30723" name="Group 3"/>
          <p:cNvGrpSpPr>
            <a:grpSpLocks/>
          </p:cNvGrpSpPr>
          <p:nvPr/>
        </p:nvGrpSpPr>
        <p:grpSpPr bwMode="auto">
          <a:xfrm>
            <a:off x="971550" y="2205038"/>
            <a:ext cx="6859588" cy="1055687"/>
            <a:chOff x="768" y="3223"/>
            <a:chExt cx="4321" cy="665"/>
          </a:xfrm>
        </p:grpSpPr>
        <p:sp>
          <p:nvSpPr>
            <p:cNvPr id="26629" name="Rectangle 4"/>
            <p:cNvSpPr>
              <a:spLocks noChangeArrowheads="1"/>
            </p:cNvSpPr>
            <p:nvPr/>
          </p:nvSpPr>
          <p:spPr bwMode="auto">
            <a:xfrm>
              <a:off x="891" y="3291"/>
              <a:ext cx="223"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400" smtClean="0">
                  <a:solidFill>
                    <a:srgbClr val="333399"/>
                  </a:solidFill>
                  <a:latin typeface="+mn-lt"/>
                  <a:ea typeface="+mn-ea"/>
                  <a:cs typeface="+mn-ea"/>
                  <a:sym typeface="+mn-lt"/>
                </a:rPr>
                <a:t>0</a:t>
              </a:r>
            </a:p>
          </p:txBody>
        </p:sp>
        <p:sp>
          <p:nvSpPr>
            <p:cNvPr id="26630" name="Rectangle 5"/>
            <p:cNvSpPr>
              <a:spLocks noChangeArrowheads="1"/>
            </p:cNvSpPr>
            <p:nvPr/>
          </p:nvSpPr>
          <p:spPr bwMode="auto">
            <a:xfrm>
              <a:off x="1362" y="3291"/>
              <a:ext cx="223"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400" smtClean="0">
                  <a:solidFill>
                    <a:srgbClr val="333399"/>
                  </a:solidFill>
                  <a:latin typeface="+mn-lt"/>
                  <a:ea typeface="+mn-ea"/>
                  <a:cs typeface="+mn-ea"/>
                  <a:sym typeface="+mn-lt"/>
                </a:rPr>
                <a:t>1</a:t>
              </a:r>
            </a:p>
          </p:txBody>
        </p:sp>
        <p:sp>
          <p:nvSpPr>
            <p:cNvPr id="26631" name="Rectangle 6"/>
            <p:cNvSpPr>
              <a:spLocks noChangeArrowheads="1"/>
            </p:cNvSpPr>
            <p:nvPr/>
          </p:nvSpPr>
          <p:spPr bwMode="auto">
            <a:xfrm>
              <a:off x="1833" y="3291"/>
              <a:ext cx="223"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400" smtClean="0">
                  <a:solidFill>
                    <a:srgbClr val="333399"/>
                  </a:solidFill>
                  <a:latin typeface="+mn-lt"/>
                  <a:ea typeface="+mn-ea"/>
                  <a:cs typeface="+mn-ea"/>
                  <a:sym typeface="+mn-lt"/>
                </a:rPr>
                <a:t>0</a:t>
              </a:r>
            </a:p>
          </p:txBody>
        </p:sp>
        <p:sp>
          <p:nvSpPr>
            <p:cNvPr id="26632" name="Rectangle 7"/>
            <p:cNvSpPr>
              <a:spLocks noChangeArrowheads="1"/>
            </p:cNvSpPr>
            <p:nvPr/>
          </p:nvSpPr>
          <p:spPr bwMode="auto">
            <a:xfrm>
              <a:off x="2334" y="3291"/>
              <a:ext cx="223"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400" smtClean="0">
                  <a:solidFill>
                    <a:srgbClr val="333399"/>
                  </a:solidFill>
                  <a:latin typeface="+mn-lt"/>
                  <a:ea typeface="+mn-ea"/>
                  <a:cs typeface="+mn-ea"/>
                  <a:sym typeface="+mn-lt"/>
                </a:rPr>
                <a:t>0</a:t>
              </a:r>
            </a:p>
          </p:txBody>
        </p:sp>
        <p:sp>
          <p:nvSpPr>
            <p:cNvPr id="26633" name="Rectangle 8"/>
            <p:cNvSpPr>
              <a:spLocks noChangeArrowheads="1"/>
            </p:cNvSpPr>
            <p:nvPr/>
          </p:nvSpPr>
          <p:spPr bwMode="auto">
            <a:xfrm>
              <a:off x="2805" y="3291"/>
              <a:ext cx="223"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400" smtClean="0">
                  <a:solidFill>
                    <a:srgbClr val="333399"/>
                  </a:solidFill>
                  <a:latin typeface="+mn-lt"/>
                  <a:ea typeface="+mn-ea"/>
                  <a:cs typeface="+mn-ea"/>
                  <a:sym typeface="+mn-lt"/>
                </a:rPr>
                <a:t>1</a:t>
              </a:r>
            </a:p>
          </p:txBody>
        </p:sp>
        <p:sp>
          <p:nvSpPr>
            <p:cNvPr id="26634" name="Rectangle 9"/>
            <p:cNvSpPr>
              <a:spLocks noChangeArrowheads="1"/>
            </p:cNvSpPr>
            <p:nvPr/>
          </p:nvSpPr>
          <p:spPr bwMode="auto">
            <a:xfrm>
              <a:off x="3276" y="3291"/>
              <a:ext cx="223"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400" smtClean="0">
                  <a:solidFill>
                    <a:srgbClr val="333399"/>
                  </a:solidFill>
                  <a:latin typeface="+mn-lt"/>
                  <a:ea typeface="+mn-ea"/>
                  <a:cs typeface="+mn-ea"/>
                  <a:sym typeface="+mn-lt"/>
                </a:rPr>
                <a:t>1</a:t>
              </a:r>
            </a:p>
          </p:txBody>
        </p:sp>
        <p:sp>
          <p:nvSpPr>
            <p:cNvPr id="26635" name="Rectangle 10"/>
            <p:cNvSpPr>
              <a:spLocks noChangeArrowheads="1"/>
            </p:cNvSpPr>
            <p:nvPr/>
          </p:nvSpPr>
          <p:spPr bwMode="auto">
            <a:xfrm>
              <a:off x="3747" y="3291"/>
              <a:ext cx="223"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400" smtClean="0">
                  <a:solidFill>
                    <a:srgbClr val="333399"/>
                  </a:solidFill>
                  <a:latin typeface="+mn-lt"/>
                  <a:ea typeface="+mn-ea"/>
                  <a:cs typeface="+mn-ea"/>
                  <a:sym typeface="+mn-lt"/>
                </a:rPr>
                <a:t>1</a:t>
              </a:r>
            </a:p>
          </p:txBody>
        </p:sp>
        <p:sp>
          <p:nvSpPr>
            <p:cNvPr id="26636" name="Rectangle 11"/>
            <p:cNvSpPr>
              <a:spLocks noChangeArrowheads="1"/>
            </p:cNvSpPr>
            <p:nvPr/>
          </p:nvSpPr>
          <p:spPr bwMode="auto">
            <a:xfrm>
              <a:off x="4248" y="3291"/>
              <a:ext cx="223"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400" smtClean="0">
                  <a:solidFill>
                    <a:srgbClr val="333399"/>
                  </a:solidFill>
                  <a:latin typeface="+mn-lt"/>
                  <a:ea typeface="+mn-ea"/>
                  <a:cs typeface="+mn-ea"/>
                  <a:sym typeface="+mn-lt"/>
                </a:rPr>
                <a:t>0</a:t>
              </a:r>
            </a:p>
          </p:txBody>
        </p:sp>
        <p:sp>
          <p:nvSpPr>
            <p:cNvPr id="26637" name="Rectangle 12"/>
            <p:cNvSpPr>
              <a:spLocks noChangeArrowheads="1"/>
            </p:cNvSpPr>
            <p:nvPr/>
          </p:nvSpPr>
          <p:spPr bwMode="auto">
            <a:xfrm>
              <a:off x="4734" y="3291"/>
              <a:ext cx="223"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400" smtClean="0">
                  <a:solidFill>
                    <a:srgbClr val="333399"/>
                  </a:solidFill>
                  <a:latin typeface="+mn-lt"/>
                  <a:ea typeface="+mn-ea"/>
                  <a:cs typeface="+mn-ea"/>
                  <a:sym typeface="+mn-lt"/>
                </a:rPr>
                <a:t>0</a:t>
              </a:r>
            </a:p>
          </p:txBody>
        </p:sp>
        <p:sp>
          <p:nvSpPr>
            <p:cNvPr id="26638" name="Freeform 13"/>
            <p:cNvSpPr>
              <a:spLocks/>
            </p:cNvSpPr>
            <p:nvPr/>
          </p:nvSpPr>
          <p:spPr bwMode="auto">
            <a:xfrm>
              <a:off x="768" y="3223"/>
              <a:ext cx="4321" cy="364"/>
            </a:xfrm>
            <a:custGeom>
              <a:avLst/>
              <a:gdLst>
                <a:gd name="T0" fmla="*/ 0 w 4321"/>
                <a:gd name="T1" fmla="*/ 36 h 487"/>
                <a:gd name="T2" fmla="*/ 477 w 4321"/>
                <a:gd name="T3" fmla="*/ 36 h 487"/>
                <a:gd name="T4" fmla="*/ 477 w 4321"/>
                <a:gd name="T5" fmla="*/ 0 h 487"/>
                <a:gd name="T6" fmla="*/ 963 w 4321"/>
                <a:gd name="T7" fmla="*/ 0 h 487"/>
                <a:gd name="T8" fmla="*/ 963 w 4321"/>
                <a:gd name="T9" fmla="*/ 36 h 487"/>
                <a:gd name="T10" fmla="*/ 1926 w 4321"/>
                <a:gd name="T11" fmla="*/ 36 h 487"/>
                <a:gd name="T12" fmla="*/ 1926 w 4321"/>
                <a:gd name="T13" fmla="*/ 0 h 487"/>
                <a:gd name="T14" fmla="*/ 3357 w 4321"/>
                <a:gd name="T15" fmla="*/ 0 h 487"/>
                <a:gd name="T16" fmla="*/ 3357 w 4321"/>
                <a:gd name="T17" fmla="*/ 36 h 487"/>
                <a:gd name="T18" fmla="*/ 4320 w 4321"/>
                <a:gd name="T19" fmla="*/ 36 h 4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21" h="487">
                  <a:moveTo>
                    <a:pt x="0" y="486"/>
                  </a:moveTo>
                  <a:lnTo>
                    <a:pt x="477" y="486"/>
                  </a:lnTo>
                  <a:lnTo>
                    <a:pt x="477" y="0"/>
                  </a:lnTo>
                  <a:lnTo>
                    <a:pt x="963" y="0"/>
                  </a:lnTo>
                  <a:lnTo>
                    <a:pt x="963" y="486"/>
                  </a:lnTo>
                  <a:lnTo>
                    <a:pt x="1926" y="486"/>
                  </a:lnTo>
                  <a:lnTo>
                    <a:pt x="1926" y="0"/>
                  </a:lnTo>
                  <a:lnTo>
                    <a:pt x="3357" y="0"/>
                  </a:lnTo>
                  <a:lnTo>
                    <a:pt x="3357" y="486"/>
                  </a:lnTo>
                  <a:lnTo>
                    <a:pt x="4320" y="486"/>
                  </a:lnTo>
                </a:path>
              </a:pathLst>
            </a:custGeom>
            <a:noFill/>
            <a:ln w="38100" cap="rnd" cmpd="sng">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26639" name="Freeform 14"/>
            <p:cNvSpPr>
              <a:spLocks/>
            </p:cNvSpPr>
            <p:nvPr/>
          </p:nvSpPr>
          <p:spPr bwMode="auto">
            <a:xfrm>
              <a:off x="5088" y="3586"/>
              <a:ext cx="1" cy="1"/>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38100" cap="rnd" cmpd="sng">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26640" name="Line 15"/>
            <p:cNvSpPr>
              <a:spLocks noChangeShapeType="1"/>
            </p:cNvSpPr>
            <p:nvPr/>
          </p:nvSpPr>
          <p:spPr bwMode="auto">
            <a:xfrm flipV="1">
              <a:off x="1005" y="3696"/>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26641" name="Line 16"/>
            <p:cNvSpPr>
              <a:spLocks noChangeShapeType="1"/>
            </p:cNvSpPr>
            <p:nvPr/>
          </p:nvSpPr>
          <p:spPr bwMode="auto">
            <a:xfrm flipV="1">
              <a:off x="1485" y="3696"/>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26642" name="Line 17"/>
            <p:cNvSpPr>
              <a:spLocks noChangeShapeType="1"/>
            </p:cNvSpPr>
            <p:nvPr/>
          </p:nvSpPr>
          <p:spPr bwMode="auto">
            <a:xfrm flipV="1">
              <a:off x="1965" y="3696"/>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26643" name="Line 18"/>
            <p:cNvSpPr>
              <a:spLocks noChangeShapeType="1"/>
            </p:cNvSpPr>
            <p:nvPr/>
          </p:nvSpPr>
          <p:spPr bwMode="auto">
            <a:xfrm flipV="1">
              <a:off x="2445" y="3696"/>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grpSp>
      <p:pic>
        <p:nvPicPr>
          <p:cNvPr id="30724" name="Picture 20" descr="http://www.gzyinxun.com/Upfile/2011215/2011021543251033.gif"/>
          <p:cNvPicPr>
            <a:picLocks noChangeAspect="1" noChangeArrowheads="1"/>
          </p:cNvPicPr>
          <p:nvPr/>
        </p:nvPicPr>
        <p:blipFill>
          <a:blip r:embed="rId2">
            <a:extLst>
              <a:ext uri="{28A0092B-C50C-407E-A947-70E740481C1C}">
                <a14:useLocalDpi xmlns:a14="http://schemas.microsoft.com/office/drawing/2010/main" val="0"/>
              </a:ext>
            </a:extLst>
          </a:blip>
          <a:srcRect b="9026"/>
          <a:stretch>
            <a:fillRect/>
          </a:stretch>
        </p:blipFill>
        <p:spPr bwMode="auto">
          <a:xfrm>
            <a:off x="4540250" y="2955925"/>
            <a:ext cx="445135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a:lnSpc>
                <a:spcPct val="120000"/>
              </a:lnSpc>
              <a:defRPr/>
            </a:pPr>
            <a:r>
              <a:rPr lang="en-US" altLang="zh-CN" b="1" dirty="0" smtClean="0">
                <a:latin typeface="+mn-lt"/>
                <a:ea typeface="+mn-ea"/>
                <a:cs typeface="+mn-ea"/>
                <a:sym typeface="+mn-lt"/>
              </a:rPr>
              <a:t>2.3 </a:t>
            </a:r>
            <a:r>
              <a:rPr lang="zh-CN" altLang="en-US" b="1" dirty="0" smtClean="0">
                <a:latin typeface="+mn-lt"/>
                <a:ea typeface="+mn-ea"/>
                <a:cs typeface="+mn-ea"/>
                <a:sym typeface="+mn-lt"/>
              </a:rPr>
              <a:t>多路复用技术</a:t>
            </a:r>
          </a:p>
        </p:txBody>
      </p:sp>
      <p:sp>
        <p:nvSpPr>
          <p:cNvPr id="27651" name="Rectangle 3"/>
          <p:cNvSpPr>
            <a:spLocks noGrp="1" noChangeArrowheads="1"/>
          </p:cNvSpPr>
          <p:nvPr>
            <p:ph type="body" sz="half" idx="1"/>
          </p:nvPr>
        </p:nvSpPr>
        <p:spPr>
          <a:xfrm>
            <a:off x="323528" y="1412776"/>
            <a:ext cx="8496944" cy="5112568"/>
          </a:xfrm>
        </p:spPr>
        <p:txBody>
          <a:bodyPr rtlCol="0">
            <a:normAutofit lnSpcReduction="10000"/>
          </a:bodyPr>
          <a:lstStyle/>
          <a:p>
            <a:pPr marL="508000" indent="-508000">
              <a:lnSpc>
                <a:spcPct val="120000"/>
              </a:lnSpc>
              <a:spcBef>
                <a:spcPct val="0"/>
              </a:spcBef>
              <a:buFontTx/>
              <a:buNone/>
              <a:defRPr/>
            </a:pPr>
            <a:r>
              <a:rPr lang="zh-CN" altLang="en-US" sz="2400" b="1" dirty="0" smtClean="0">
                <a:ea typeface="+mn-ea"/>
                <a:cs typeface="+mn-ea"/>
                <a:sym typeface="+mn-lt"/>
              </a:rPr>
              <a:t>    </a:t>
            </a:r>
            <a:r>
              <a:rPr lang="en-US" altLang="zh-CN" sz="2800" b="1" dirty="0" smtClean="0">
                <a:ea typeface="+mn-ea"/>
                <a:cs typeface="+mn-ea"/>
                <a:sym typeface="+mn-lt"/>
              </a:rPr>
              <a:t>1</a:t>
            </a:r>
            <a:r>
              <a:rPr lang="zh-CN" altLang="en-US" sz="2800" b="1" dirty="0" smtClean="0">
                <a:ea typeface="+mn-ea"/>
                <a:cs typeface="+mn-ea"/>
                <a:sym typeface="+mn-lt"/>
              </a:rPr>
              <a:t>、基带传输系统</a:t>
            </a:r>
          </a:p>
          <a:p>
            <a:pPr marL="508000" indent="-508000">
              <a:lnSpc>
                <a:spcPct val="120000"/>
              </a:lnSpc>
              <a:spcBef>
                <a:spcPct val="0"/>
              </a:spcBef>
              <a:buFontTx/>
              <a:buNone/>
              <a:defRPr/>
            </a:pPr>
            <a:r>
              <a:rPr lang="zh-CN" altLang="en-US" sz="2400" b="1" dirty="0" smtClean="0">
                <a:ea typeface="+mn-ea"/>
                <a:cs typeface="+mn-ea"/>
                <a:sym typeface="+mn-lt"/>
              </a:rPr>
              <a:t>       指在短距离内直接在传输介质上传输模拟基带信号的系统。这里的基带特指话音信号占用的频带</a:t>
            </a:r>
            <a:r>
              <a:rPr lang="en-US" altLang="zh-CN" sz="2400" b="1" dirty="0" smtClean="0">
                <a:ea typeface="+mn-ea"/>
                <a:cs typeface="+mn-ea"/>
                <a:sym typeface="+mn-lt"/>
              </a:rPr>
              <a:t>(300</a:t>
            </a:r>
            <a:r>
              <a:rPr lang="zh-CN" altLang="en-US" sz="2400" b="1" dirty="0" smtClean="0">
                <a:ea typeface="+mn-ea"/>
                <a:cs typeface="+mn-ea"/>
                <a:sym typeface="+mn-lt"/>
              </a:rPr>
              <a:t>～</a:t>
            </a:r>
            <a:r>
              <a:rPr lang="en-US" altLang="zh-CN" sz="2400" b="1" dirty="0" smtClean="0">
                <a:ea typeface="+mn-ea"/>
                <a:cs typeface="+mn-ea"/>
                <a:sym typeface="+mn-lt"/>
              </a:rPr>
              <a:t>3400 Hz)</a:t>
            </a:r>
            <a:r>
              <a:rPr lang="zh-CN" altLang="en-US" sz="2400" b="1" dirty="0" smtClean="0">
                <a:ea typeface="+mn-ea"/>
                <a:cs typeface="+mn-ea"/>
                <a:sym typeface="+mn-lt"/>
              </a:rPr>
              <a:t>。或者说一个信号占用了整个带宽</a:t>
            </a:r>
          </a:p>
          <a:p>
            <a:pPr marL="508000" indent="-508000">
              <a:lnSpc>
                <a:spcPct val="120000"/>
              </a:lnSpc>
              <a:spcBef>
                <a:spcPct val="0"/>
              </a:spcBef>
              <a:defRPr/>
            </a:pPr>
            <a:r>
              <a:rPr lang="zh-CN" altLang="en-US" sz="2400" b="1" dirty="0" smtClean="0">
                <a:ea typeface="+mn-ea"/>
                <a:cs typeface="+mn-ea"/>
                <a:sym typeface="+mn-lt"/>
              </a:rPr>
              <a:t>优点：线路设备简单；</a:t>
            </a:r>
          </a:p>
          <a:p>
            <a:pPr marL="508000" indent="-508000">
              <a:lnSpc>
                <a:spcPct val="120000"/>
              </a:lnSpc>
              <a:spcBef>
                <a:spcPct val="0"/>
              </a:spcBef>
              <a:defRPr/>
            </a:pPr>
            <a:r>
              <a:rPr lang="zh-CN" altLang="en-US" sz="2400" b="1" dirty="0" smtClean="0">
                <a:ea typeface="+mn-ea"/>
                <a:cs typeface="+mn-ea"/>
                <a:sym typeface="+mn-lt"/>
              </a:rPr>
              <a:t>缺点：传输媒介的带宽利用率不高，不适于在长途线路上使用。</a:t>
            </a:r>
            <a:endParaRPr lang="en-US" altLang="zh-CN" sz="2400" b="1" dirty="0" smtClean="0">
              <a:ea typeface="+mn-ea"/>
              <a:cs typeface="+mn-ea"/>
              <a:sym typeface="+mn-lt"/>
            </a:endParaRPr>
          </a:p>
          <a:p>
            <a:pPr marL="508000" indent="-508000">
              <a:lnSpc>
                <a:spcPct val="120000"/>
              </a:lnSpc>
              <a:spcBef>
                <a:spcPct val="0"/>
              </a:spcBef>
              <a:defRPr/>
            </a:pPr>
            <a:endParaRPr lang="zh-CN" altLang="en-US" sz="2800" b="1" dirty="0" smtClean="0">
              <a:ea typeface="+mn-ea"/>
              <a:cs typeface="+mn-ea"/>
              <a:sym typeface="+mn-lt"/>
            </a:endParaRPr>
          </a:p>
          <a:p>
            <a:pPr marL="508000" indent="-508000" algn="just">
              <a:lnSpc>
                <a:spcPct val="120000"/>
              </a:lnSpc>
              <a:spcBef>
                <a:spcPct val="0"/>
              </a:spcBef>
              <a:buFontTx/>
              <a:buNone/>
              <a:defRPr/>
            </a:pPr>
            <a:r>
              <a:rPr lang="zh-CN" altLang="en-US" sz="2800" b="1" dirty="0" smtClean="0">
                <a:ea typeface="+mn-ea"/>
                <a:cs typeface="+mn-ea"/>
                <a:sym typeface="+mn-lt"/>
              </a:rPr>
              <a:t>  </a:t>
            </a:r>
            <a:r>
              <a:rPr lang="zh-CN" altLang="en-US" sz="2800" b="1" dirty="0" smtClean="0">
                <a:solidFill>
                  <a:srgbClr val="FF0000"/>
                </a:solidFill>
                <a:ea typeface="+mn-ea"/>
                <a:cs typeface="+mn-ea"/>
                <a:sym typeface="+mn-lt"/>
              </a:rPr>
              <a:t>多路复用</a:t>
            </a:r>
            <a:r>
              <a:rPr lang="zh-CN" altLang="en-US" sz="2800" b="1" dirty="0" smtClean="0">
                <a:ea typeface="+mn-ea"/>
                <a:cs typeface="+mn-ea"/>
                <a:sym typeface="+mn-lt"/>
              </a:rPr>
              <a:t>是在一个公共信道上建立两条或多条传输信道，其目的是为了充分利用信道的容量，提高信道传输效率。</a:t>
            </a:r>
            <a:r>
              <a:rPr lang="zh-CN" altLang="en-US" sz="2800" dirty="0" smtClean="0">
                <a:ea typeface="+mn-ea"/>
                <a:cs typeface="+mn-ea"/>
                <a:sym typeface="+mn-lt"/>
              </a:rPr>
              <a:t> </a:t>
            </a:r>
            <a:endParaRPr lang="zh-CN" altLang="en-US" sz="2800" b="1" dirty="0" smtClean="0">
              <a:ea typeface="+mn-ea"/>
              <a:cs typeface="+mn-ea"/>
              <a:sym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a:lnSpc>
                <a:spcPct val="120000"/>
              </a:lnSpc>
              <a:defRPr/>
            </a:pPr>
            <a:r>
              <a:rPr lang="en-US" altLang="zh-CN" b="1" smtClean="0">
                <a:latin typeface="+mn-lt"/>
                <a:ea typeface="+mn-ea"/>
                <a:cs typeface="+mn-ea"/>
                <a:sym typeface="+mn-lt"/>
              </a:rPr>
              <a:t>2.3 </a:t>
            </a:r>
            <a:r>
              <a:rPr lang="zh-CN" altLang="en-US" b="1" smtClean="0">
                <a:latin typeface="+mn-lt"/>
                <a:ea typeface="+mn-ea"/>
                <a:cs typeface="+mn-ea"/>
                <a:sym typeface="+mn-lt"/>
              </a:rPr>
              <a:t>多路复用技术</a:t>
            </a:r>
          </a:p>
        </p:txBody>
      </p:sp>
      <p:sp>
        <p:nvSpPr>
          <p:cNvPr id="28675" name="Rectangle 3"/>
          <p:cNvSpPr>
            <a:spLocks noGrp="1" noChangeArrowheads="1"/>
          </p:cNvSpPr>
          <p:nvPr>
            <p:ph type="body" sz="half" idx="1"/>
          </p:nvPr>
        </p:nvSpPr>
        <p:spPr>
          <a:xfrm>
            <a:off x="323528" y="1124744"/>
            <a:ext cx="8712968" cy="4608512"/>
          </a:xfrm>
        </p:spPr>
        <p:txBody>
          <a:bodyPr rtlCol="0">
            <a:normAutofit/>
          </a:bodyPr>
          <a:lstStyle/>
          <a:p>
            <a:pPr marL="508000" indent="-508000" algn="just">
              <a:lnSpc>
                <a:spcPct val="120000"/>
              </a:lnSpc>
              <a:spcBef>
                <a:spcPct val="0"/>
              </a:spcBef>
              <a:buFontTx/>
              <a:buNone/>
              <a:defRPr/>
            </a:pPr>
            <a:r>
              <a:rPr lang="en-US" altLang="zh-CN" sz="2800" b="1" dirty="0" smtClean="0">
                <a:ea typeface="+mn-ea"/>
                <a:cs typeface="+mn-ea"/>
                <a:sym typeface="+mn-lt"/>
              </a:rPr>
              <a:t>2</a:t>
            </a:r>
            <a:r>
              <a:rPr lang="zh-CN" altLang="en-US" sz="2800" b="1" dirty="0" smtClean="0">
                <a:ea typeface="+mn-ea"/>
                <a:cs typeface="+mn-ea"/>
                <a:sym typeface="+mn-lt"/>
              </a:rPr>
              <a:t>、频分复用（</a:t>
            </a:r>
            <a:r>
              <a:rPr lang="en-US" altLang="zh-CN" sz="2800" b="1" dirty="0" smtClean="0">
                <a:ea typeface="+mn-ea"/>
                <a:cs typeface="+mn-ea"/>
                <a:sym typeface="+mn-lt"/>
              </a:rPr>
              <a:t>FDM</a:t>
            </a:r>
            <a:r>
              <a:rPr lang="zh-CN" altLang="en-US" sz="2800" b="1" dirty="0" smtClean="0">
                <a:ea typeface="+mn-ea"/>
                <a:cs typeface="+mn-ea"/>
                <a:sym typeface="+mn-lt"/>
              </a:rPr>
              <a:t>）</a:t>
            </a:r>
          </a:p>
          <a:p>
            <a:pPr marL="508000" indent="-508000" algn="just">
              <a:lnSpc>
                <a:spcPct val="120000"/>
              </a:lnSpc>
              <a:spcBef>
                <a:spcPct val="0"/>
              </a:spcBef>
              <a:buFontTx/>
              <a:buNone/>
              <a:defRPr/>
            </a:pPr>
            <a:r>
              <a:rPr lang="en-US" altLang="zh-CN" sz="2400" b="1" dirty="0" smtClean="0">
                <a:ea typeface="+mn-ea"/>
                <a:cs typeface="+mn-ea"/>
                <a:sym typeface="+mn-lt"/>
              </a:rPr>
              <a:t>      FDM</a:t>
            </a:r>
            <a:r>
              <a:rPr lang="zh-CN" altLang="en-US" sz="2400" b="1" dirty="0" smtClean="0">
                <a:ea typeface="+mn-ea"/>
                <a:cs typeface="+mn-ea"/>
                <a:sym typeface="+mn-lt"/>
              </a:rPr>
              <a:t>是把一条公共信道上可用的传输频段分割成多个较窄的子频带，并使每个子频带都变成为一个独立信道的复用技术。 </a:t>
            </a:r>
          </a:p>
          <a:p>
            <a:pPr marL="914400" lvl="1" indent="-457200">
              <a:lnSpc>
                <a:spcPct val="120000"/>
              </a:lnSpc>
              <a:spcBef>
                <a:spcPct val="0"/>
              </a:spcBef>
              <a:buFont typeface="Wingdings" panose="05000000000000000000" pitchFamily="2" charset="2"/>
              <a:buChar char="ü"/>
              <a:defRPr/>
            </a:pPr>
            <a:endParaRPr lang="zh-CN" altLang="en-US" sz="2400" b="1" dirty="0" smtClean="0">
              <a:ea typeface="+mn-ea"/>
              <a:cs typeface="+mn-ea"/>
              <a:sym typeface="+mn-lt"/>
            </a:endParaRPr>
          </a:p>
        </p:txBody>
      </p:sp>
      <p:graphicFrame>
        <p:nvGraphicFramePr>
          <p:cNvPr id="4" name="Object 6"/>
          <p:cNvGraphicFramePr>
            <a:graphicFrameLocks noGrp="1" noChangeAspect="1"/>
          </p:cNvGraphicFramePr>
          <p:nvPr>
            <p:ph idx="1"/>
            <p:extLst>
              <p:ext uri="{D42A27DB-BD31-4B8C-83A1-F6EECF244321}">
                <p14:modId xmlns:p14="http://schemas.microsoft.com/office/powerpoint/2010/main" val="3133574870"/>
              </p:ext>
            </p:extLst>
          </p:nvPr>
        </p:nvGraphicFramePr>
        <p:xfrm>
          <a:off x="163513" y="2420888"/>
          <a:ext cx="8712200" cy="3455987"/>
        </p:xfrm>
        <a:graphic>
          <a:graphicData uri="http://schemas.openxmlformats.org/presentationml/2006/ole">
            <mc:AlternateContent xmlns:mc="http://schemas.openxmlformats.org/markup-compatibility/2006">
              <mc:Choice xmlns:v="urn:schemas-microsoft-com:vml" Requires="v">
                <p:oleObj spid="_x0000_s32775" name="Visio" r:id="rId3" imgW="6078071" imgH="2410789" progId="Visio.Drawing.11">
                  <p:embed/>
                </p:oleObj>
              </mc:Choice>
              <mc:Fallback>
                <p:oleObj name="Visio" r:id="rId3" imgW="6078071" imgH="2410789" progId="Visio.Drawing.11">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513" y="2420888"/>
                        <a:ext cx="8712200" cy="3455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 Box 9"/>
          <p:cNvSpPr txBox="1">
            <a:spLocks noChangeArrowheads="1"/>
          </p:cNvSpPr>
          <p:nvPr/>
        </p:nvSpPr>
        <p:spPr bwMode="auto">
          <a:xfrm>
            <a:off x="-72516" y="5454328"/>
            <a:ext cx="9505055" cy="142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93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latinLnBrk="1">
              <a:spcBef>
                <a:spcPct val="20000"/>
              </a:spcBef>
              <a:buChar char="•"/>
              <a:defRPr kumimoji="1" sz="2200">
                <a:solidFill>
                  <a:schemeClr val="tx1"/>
                </a:solidFill>
                <a:latin typeface="-보람M" pitchFamily="18" charset="-127"/>
                <a:ea typeface="-보람M" pitchFamily="18" charset="-127"/>
              </a:defRPr>
            </a:lvl1pPr>
            <a:lvl2pPr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vl="1" eaLnBrk="1" hangingPunct="1">
              <a:lnSpc>
                <a:spcPct val="120000"/>
              </a:lnSpc>
              <a:spcBef>
                <a:spcPct val="0"/>
              </a:spcBef>
              <a:buFontTx/>
              <a:buNone/>
              <a:defRPr/>
            </a:pPr>
            <a:r>
              <a:rPr lang="zh-CN" altLang="en-US" sz="2400" dirty="0" smtClean="0">
                <a:latin typeface="+mn-lt"/>
                <a:ea typeface="+mn-ea"/>
                <a:cs typeface="+mn-ea"/>
                <a:sym typeface="+mn-lt"/>
              </a:rPr>
              <a:t>优点：容易实现，技术成熟，能较充分地利用信道带宽。 </a:t>
            </a:r>
          </a:p>
          <a:p>
            <a:pPr lvl="1" eaLnBrk="1" hangingPunct="1">
              <a:lnSpc>
                <a:spcPct val="120000"/>
              </a:lnSpc>
              <a:spcBef>
                <a:spcPct val="0"/>
              </a:spcBef>
              <a:buFontTx/>
              <a:buNone/>
              <a:defRPr/>
            </a:pPr>
            <a:r>
              <a:rPr lang="zh-CN" altLang="en-US" sz="2400" dirty="0" smtClean="0">
                <a:latin typeface="+mn-lt"/>
                <a:ea typeface="+mn-ea"/>
                <a:cs typeface="+mn-ea"/>
                <a:sym typeface="+mn-lt"/>
              </a:rPr>
              <a:t>缺点：频段利用率低，成本高，设备体积大，稳定度不高。</a:t>
            </a:r>
          </a:p>
          <a:p>
            <a:pPr lvl="1" eaLnBrk="1" hangingPunct="1">
              <a:lnSpc>
                <a:spcPct val="120000"/>
              </a:lnSpc>
              <a:spcBef>
                <a:spcPct val="0"/>
              </a:spcBef>
              <a:buFontTx/>
              <a:buNone/>
              <a:defRPr/>
            </a:pPr>
            <a:r>
              <a:rPr lang="zh-CN" altLang="en-US" sz="2400" dirty="0" smtClean="0">
                <a:latin typeface="+mn-lt"/>
                <a:ea typeface="+mn-ea"/>
                <a:cs typeface="+mn-ea"/>
                <a:sym typeface="+mn-lt"/>
              </a:rPr>
              <a:t>主要用于微波链路和铜线介质上。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a:lnSpc>
                <a:spcPct val="120000"/>
              </a:lnSpc>
              <a:defRPr/>
            </a:pPr>
            <a:r>
              <a:rPr lang="en-US" altLang="zh-CN" b="1" smtClean="0">
                <a:latin typeface="+mn-lt"/>
                <a:ea typeface="+mn-ea"/>
                <a:cs typeface="+mn-ea"/>
                <a:sym typeface="+mn-lt"/>
              </a:rPr>
              <a:t>2.3</a:t>
            </a:r>
            <a:r>
              <a:rPr lang="zh-CN" altLang="en-US" b="1" smtClean="0">
                <a:latin typeface="+mn-lt"/>
                <a:ea typeface="+mn-ea"/>
                <a:cs typeface="+mn-ea"/>
                <a:sym typeface="+mn-lt"/>
              </a:rPr>
              <a:t>多路复用技术</a:t>
            </a:r>
          </a:p>
        </p:txBody>
      </p:sp>
      <p:sp>
        <p:nvSpPr>
          <p:cNvPr id="31747" name="Rectangle 3"/>
          <p:cNvSpPr>
            <a:spLocks noGrp="1" noChangeArrowheads="1"/>
          </p:cNvSpPr>
          <p:nvPr>
            <p:ph type="body" sz="half" idx="1"/>
          </p:nvPr>
        </p:nvSpPr>
        <p:spPr>
          <a:xfrm>
            <a:off x="323528" y="1219200"/>
            <a:ext cx="8509000" cy="4937720"/>
          </a:xfrm>
        </p:spPr>
        <p:txBody>
          <a:bodyPr rtlCol="0">
            <a:normAutofit/>
          </a:bodyPr>
          <a:lstStyle/>
          <a:p>
            <a:pPr marL="508000" indent="-508000" algn="just">
              <a:lnSpc>
                <a:spcPct val="120000"/>
              </a:lnSpc>
              <a:spcBef>
                <a:spcPct val="0"/>
              </a:spcBef>
              <a:buFontTx/>
              <a:buNone/>
              <a:defRPr/>
            </a:pPr>
            <a:r>
              <a:rPr lang="en-US" altLang="zh-CN" sz="2800" b="1" dirty="0" smtClean="0">
                <a:ea typeface="+mn-ea"/>
                <a:cs typeface="+mn-ea"/>
                <a:sym typeface="+mn-lt"/>
              </a:rPr>
              <a:t>3</a:t>
            </a:r>
            <a:r>
              <a:rPr lang="zh-CN" altLang="en-US" sz="2800" b="1" dirty="0" smtClean="0">
                <a:ea typeface="+mn-ea"/>
                <a:cs typeface="+mn-ea"/>
                <a:sym typeface="+mn-lt"/>
              </a:rPr>
              <a:t>、时分复用（</a:t>
            </a:r>
            <a:r>
              <a:rPr lang="en-US" altLang="zh-CN" sz="2800" b="1" dirty="0" smtClean="0">
                <a:ea typeface="+mn-ea"/>
                <a:cs typeface="+mn-ea"/>
                <a:sym typeface="+mn-lt"/>
              </a:rPr>
              <a:t>TDM</a:t>
            </a:r>
            <a:r>
              <a:rPr lang="zh-CN" altLang="en-US" sz="2800" b="1" dirty="0" smtClean="0">
                <a:ea typeface="+mn-ea"/>
                <a:cs typeface="+mn-ea"/>
                <a:sym typeface="+mn-lt"/>
              </a:rPr>
              <a:t>）</a:t>
            </a:r>
          </a:p>
          <a:p>
            <a:pPr marL="508000" indent="-508000" algn="just">
              <a:lnSpc>
                <a:spcPct val="120000"/>
              </a:lnSpc>
              <a:spcBef>
                <a:spcPct val="0"/>
              </a:spcBef>
              <a:buFontTx/>
              <a:buNone/>
              <a:defRPr/>
            </a:pPr>
            <a:r>
              <a:rPr lang="en-US" altLang="zh-CN" sz="2400" b="1" dirty="0" smtClean="0">
                <a:ea typeface="+mn-ea"/>
                <a:cs typeface="+mn-ea"/>
                <a:sym typeface="+mn-lt"/>
              </a:rPr>
              <a:t>       TDM</a:t>
            </a:r>
            <a:r>
              <a:rPr lang="zh-CN" altLang="en-US" sz="2400" b="1" dirty="0" smtClean="0">
                <a:ea typeface="+mn-ea"/>
                <a:cs typeface="+mn-ea"/>
                <a:sym typeface="+mn-lt"/>
              </a:rPr>
              <a:t>是一种按规定的间隔，并在时间上相互错开，在一条公共信道上传输多路信号的复用技术。</a:t>
            </a:r>
            <a:r>
              <a:rPr lang="zh-CN" altLang="en-US" sz="1800" dirty="0" smtClean="0">
                <a:ea typeface="+mn-ea"/>
                <a:cs typeface="+mn-ea"/>
                <a:sym typeface="+mn-lt"/>
              </a:rPr>
              <a:t> </a:t>
            </a:r>
          </a:p>
          <a:p>
            <a:pPr marL="508000" indent="-508000" algn="just">
              <a:lnSpc>
                <a:spcPct val="120000"/>
              </a:lnSpc>
              <a:spcBef>
                <a:spcPct val="0"/>
              </a:spcBef>
              <a:buFontTx/>
              <a:buNone/>
              <a:defRPr/>
            </a:pPr>
            <a:r>
              <a:rPr lang="zh-CN" altLang="en-US" sz="2400" b="1" dirty="0" smtClean="0">
                <a:ea typeface="+mn-ea"/>
                <a:cs typeface="+mn-ea"/>
                <a:sym typeface="+mn-lt"/>
              </a:rPr>
              <a:t>       复用信道每帧的时间分成</a:t>
            </a:r>
            <a:r>
              <a:rPr lang="en-US" altLang="zh-CN" sz="2400" b="1" dirty="0" smtClean="0">
                <a:ea typeface="+mn-ea"/>
                <a:cs typeface="+mn-ea"/>
                <a:sym typeface="+mn-lt"/>
              </a:rPr>
              <a:t>M</a:t>
            </a:r>
            <a:r>
              <a:rPr lang="zh-CN" altLang="en-US" sz="2400" b="1" dirty="0" smtClean="0">
                <a:ea typeface="+mn-ea"/>
                <a:cs typeface="+mn-ea"/>
                <a:sym typeface="+mn-lt"/>
              </a:rPr>
              <a:t>个时隙，然后将时隙以某种方式分配给多路信号占用。 </a:t>
            </a:r>
          </a:p>
          <a:p>
            <a:pPr marL="914400" lvl="1" indent="-457200">
              <a:lnSpc>
                <a:spcPct val="120000"/>
              </a:lnSpc>
              <a:spcBef>
                <a:spcPct val="0"/>
              </a:spcBef>
              <a:buFont typeface="Wingdings" panose="05000000000000000000" pitchFamily="2" charset="2"/>
              <a:buChar char="ü"/>
              <a:defRPr/>
            </a:pPr>
            <a:endParaRPr lang="zh-CN" altLang="en-US" sz="2400" b="1" dirty="0" smtClean="0">
              <a:ea typeface="+mn-ea"/>
              <a:cs typeface="+mn-ea"/>
              <a:sym typeface="+mn-lt"/>
            </a:endParaRPr>
          </a:p>
        </p:txBody>
      </p:sp>
      <p:graphicFrame>
        <p:nvGraphicFramePr>
          <p:cNvPr id="4" name="Object 5"/>
          <p:cNvGraphicFramePr>
            <a:graphicFrameLocks noGrp="1" noChangeAspect="1"/>
          </p:cNvGraphicFramePr>
          <p:nvPr>
            <p:ph idx="1"/>
            <p:extLst>
              <p:ext uri="{D42A27DB-BD31-4B8C-83A1-F6EECF244321}">
                <p14:modId xmlns:p14="http://schemas.microsoft.com/office/powerpoint/2010/main" val="3182237202"/>
              </p:ext>
            </p:extLst>
          </p:nvPr>
        </p:nvGraphicFramePr>
        <p:xfrm>
          <a:off x="323528" y="3068960"/>
          <a:ext cx="8650649" cy="3888432"/>
        </p:xfrm>
        <a:graphic>
          <a:graphicData uri="http://schemas.openxmlformats.org/presentationml/2006/ole">
            <mc:AlternateContent xmlns:mc="http://schemas.openxmlformats.org/markup-compatibility/2006">
              <mc:Choice xmlns:v="urn:schemas-microsoft-com:vml" Requires="v">
                <p:oleObj spid="_x0000_s35847" name="Visio" r:id="rId3" imgW="6004919" imgH="2107423" progId="Visio.Drawing.11">
                  <p:embed/>
                </p:oleObj>
              </mc:Choice>
              <mc:Fallback>
                <p:oleObj name="Visio" r:id="rId3" imgW="6004919" imgH="2107423" progId="Visio.Drawing.11">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l="3757" t="723"/>
                      <a:stretch>
                        <a:fillRect/>
                      </a:stretch>
                    </p:blipFill>
                    <p:spPr bwMode="auto">
                      <a:xfrm>
                        <a:off x="323528" y="3068960"/>
                        <a:ext cx="8650649" cy="3888432"/>
                      </a:xfrm>
                      <a:prstGeom prst="rect">
                        <a:avLst/>
                      </a:prstGeom>
                      <a:noFill/>
                      <a:ln>
                        <a:noFill/>
                      </a:ln>
                      <a:effectLst/>
                    </p:spPr>
                  </p:pic>
                </p:oleObj>
              </mc:Fallback>
            </mc:AlternateContent>
          </a:graphicData>
        </a:graphic>
      </p:graphicFrame>
      <p:sp>
        <p:nvSpPr>
          <p:cNvPr id="5" name="矩形 1"/>
          <p:cNvSpPr>
            <a:spLocks noChangeArrowheads="1"/>
          </p:cNvSpPr>
          <p:nvPr/>
        </p:nvSpPr>
        <p:spPr bwMode="auto">
          <a:xfrm>
            <a:off x="6581800" y="1153120"/>
            <a:ext cx="2550698" cy="42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r>
              <a:rPr lang="en-US" altLang="zh-CN" sz="2000" b="0" dirty="0" smtClean="0">
                <a:solidFill>
                  <a:schemeClr val="accent5">
                    <a:lumMod val="75000"/>
                  </a:schemeClr>
                </a:solidFill>
                <a:latin typeface="+mn-lt"/>
                <a:ea typeface="+mn-ea"/>
                <a:cs typeface="+mn-ea"/>
                <a:sym typeface="+mn-lt"/>
              </a:rPr>
              <a:t>PCM</a:t>
            </a:r>
            <a:r>
              <a:rPr lang="zh-CN" altLang="en-US" sz="2000" b="0" dirty="0" smtClean="0">
                <a:solidFill>
                  <a:schemeClr val="accent5">
                    <a:lumMod val="75000"/>
                  </a:schemeClr>
                </a:solidFill>
                <a:latin typeface="+mn-lt"/>
                <a:ea typeface="+mn-ea"/>
                <a:cs typeface="+mn-ea"/>
                <a:sym typeface="+mn-lt"/>
              </a:rPr>
              <a:t>：脉冲编码调制</a:t>
            </a:r>
            <a:endParaRPr lang="zh-CN" altLang="en-US" sz="2000" dirty="0" smtClean="0">
              <a:solidFill>
                <a:schemeClr val="accent5">
                  <a:lumMod val="75000"/>
                </a:schemeClr>
              </a:solidFill>
              <a:latin typeface="+mn-lt"/>
              <a:ea typeface="+mn-ea"/>
              <a:cs typeface="+mn-ea"/>
              <a:sym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a:lnSpc>
                <a:spcPct val="120000"/>
              </a:lnSpc>
              <a:defRPr/>
            </a:pPr>
            <a:r>
              <a:rPr lang="en-US" altLang="zh-CN" b="1" smtClean="0">
                <a:latin typeface="+mn-lt"/>
                <a:ea typeface="+mn-ea"/>
                <a:cs typeface="+mn-ea"/>
                <a:sym typeface="+mn-lt"/>
              </a:rPr>
              <a:t>2.3</a:t>
            </a:r>
            <a:r>
              <a:rPr lang="zh-CN" altLang="en-US" b="1" smtClean="0">
                <a:latin typeface="+mn-lt"/>
                <a:ea typeface="+mn-ea"/>
                <a:cs typeface="+mn-ea"/>
                <a:sym typeface="+mn-lt"/>
              </a:rPr>
              <a:t>多路复用技术</a:t>
            </a:r>
          </a:p>
        </p:txBody>
      </p:sp>
      <p:sp>
        <p:nvSpPr>
          <p:cNvPr id="27651" name="Rectangle 3"/>
          <p:cNvSpPr>
            <a:spLocks noGrp="1" noChangeArrowheads="1"/>
          </p:cNvSpPr>
          <p:nvPr>
            <p:ph type="body" sz="half" idx="1"/>
          </p:nvPr>
        </p:nvSpPr>
        <p:spPr>
          <a:xfrm>
            <a:off x="251520" y="1219200"/>
            <a:ext cx="8568951" cy="5378152"/>
          </a:xfrm>
        </p:spPr>
        <p:txBody>
          <a:bodyPr rtlCol="0">
            <a:normAutofit/>
          </a:bodyPr>
          <a:lstStyle/>
          <a:p>
            <a:pPr marL="508000" indent="-508000" algn="just">
              <a:lnSpc>
                <a:spcPct val="140000"/>
              </a:lnSpc>
              <a:spcBef>
                <a:spcPct val="0"/>
              </a:spcBef>
              <a:buFontTx/>
              <a:buNone/>
              <a:defRPr/>
            </a:pPr>
            <a:r>
              <a:rPr lang="en-US" altLang="zh-CN" sz="2800" b="1" dirty="0" smtClean="0">
                <a:ea typeface="+mn-ea"/>
                <a:cs typeface="+mn-ea"/>
                <a:sym typeface="+mn-lt"/>
              </a:rPr>
              <a:t>TDM</a:t>
            </a:r>
            <a:r>
              <a:rPr lang="zh-CN" altLang="en-US" sz="2800" b="1" dirty="0" smtClean="0">
                <a:ea typeface="+mn-ea"/>
                <a:cs typeface="+mn-ea"/>
                <a:sym typeface="+mn-lt"/>
              </a:rPr>
              <a:t>标准</a:t>
            </a:r>
          </a:p>
          <a:p>
            <a:pPr marL="914400" lvl="1" indent="-457200" algn="just">
              <a:lnSpc>
                <a:spcPct val="140000"/>
              </a:lnSpc>
              <a:spcBef>
                <a:spcPct val="0"/>
              </a:spcBef>
              <a:defRPr/>
            </a:pPr>
            <a:r>
              <a:rPr lang="zh-CN" altLang="en-US" sz="2400" b="1" dirty="0" smtClean="0">
                <a:ea typeface="+mn-ea"/>
                <a:cs typeface="+mn-ea"/>
                <a:sym typeface="+mn-lt"/>
              </a:rPr>
              <a:t>北美地区使用的</a:t>
            </a:r>
            <a:r>
              <a:rPr lang="en-US" altLang="zh-CN" sz="2400" b="1" dirty="0" smtClean="0">
                <a:ea typeface="+mn-ea"/>
                <a:cs typeface="+mn-ea"/>
                <a:sym typeface="+mn-lt"/>
              </a:rPr>
              <a:t>T</a:t>
            </a:r>
            <a:r>
              <a:rPr lang="zh-CN" altLang="en-US" sz="2400" b="1" dirty="0" smtClean="0">
                <a:ea typeface="+mn-ea"/>
                <a:cs typeface="+mn-ea"/>
                <a:sym typeface="+mn-lt"/>
              </a:rPr>
              <a:t>载波方式：一次群信号</a:t>
            </a:r>
            <a:r>
              <a:rPr lang="en-US" altLang="zh-CN" sz="2400" b="1" dirty="0" smtClean="0">
                <a:ea typeface="+mn-ea"/>
                <a:cs typeface="+mn-ea"/>
                <a:sym typeface="+mn-lt"/>
              </a:rPr>
              <a:t>T1</a:t>
            </a:r>
            <a:r>
              <a:rPr lang="zh-CN" altLang="en-US" sz="2400" b="1" dirty="0" smtClean="0">
                <a:ea typeface="+mn-ea"/>
                <a:cs typeface="+mn-ea"/>
                <a:sym typeface="+mn-lt"/>
              </a:rPr>
              <a:t>每帧</a:t>
            </a:r>
            <a:r>
              <a:rPr lang="en-US" altLang="zh-CN" sz="2400" b="1" dirty="0" smtClean="0">
                <a:ea typeface="+mn-ea"/>
                <a:cs typeface="+mn-ea"/>
                <a:sym typeface="+mn-lt"/>
              </a:rPr>
              <a:t>24</a:t>
            </a:r>
            <a:r>
              <a:rPr lang="zh-CN" altLang="en-US" sz="2400" b="1" dirty="0" smtClean="0">
                <a:ea typeface="+mn-ea"/>
                <a:cs typeface="+mn-ea"/>
                <a:sym typeface="+mn-lt"/>
              </a:rPr>
              <a:t>时隙，速率为</a:t>
            </a:r>
            <a:r>
              <a:rPr lang="en-US" altLang="zh-CN" sz="2400" b="1" dirty="0" smtClean="0">
                <a:ea typeface="+mn-ea"/>
                <a:cs typeface="+mn-ea"/>
                <a:sym typeface="+mn-lt"/>
              </a:rPr>
              <a:t>1.544 Mb/s</a:t>
            </a:r>
            <a:r>
              <a:rPr lang="zh-CN" altLang="en-US" sz="2400" b="1" dirty="0" smtClean="0">
                <a:ea typeface="+mn-ea"/>
                <a:cs typeface="+mn-ea"/>
                <a:sym typeface="+mn-lt"/>
              </a:rPr>
              <a:t>。  </a:t>
            </a:r>
          </a:p>
          <a:p>
            <a:pPr marL="914400" lvl="1" indent="-457200" algn="just">
              <a:lnSpc>
                <a:spcPct val="140000"/>
              </a:lnSpc>
              <a:spcBef>
                <a:spcPct val="0"/>
              </a:spcBef>
              <a:defRPr/>
            </a:pPr>
            <a:r>
              <a:rPr lang="zh-CN" altLang="en-US" sz="2400" b="1" dirty="0" smtClean="0">
                <a:ea typeface="+mn-ea"/>
                <a:cs typeface="+mn-ea"/>
                <a:sym typeface="+mn-lt"/>
              </a:rPr>
              <a:t>国际电联标准</a:t>
            </a:r>
            <a:r>
              <a:rPr lang="en-US" altLang="zh-CN" sz="2400" b="1" dirty="0" smtClean="0">
                <a:ea typeface="+mn-ea"/>
                <a:cs typeface="+mn-ea"/>
                <a:sym typeface="+mn-lt"/>
              </a:rPr>
              <a:t>E</a:t>
            </a:r>
            <a:r>
              <a:rPr lang="zh-CN" altLang="en-US" sz="2400" b="1" dirty="0" smtClean="0">
                <a:ea typeface="+mn-ea"/>
                <a:cs typeface="+mn-ea"/>
                <a:sym typeface="+mn-lt"/>
              </a:rPr>
              <a:t>载波方式（欧洲体制）：一次群信号</a:t>
            </a:r>
            <a:r>
              <a:rPr lang="en-US" altLang="zh-CN" sz="2400" b="1" dirty="0" smtClean="0">
                <a:ea typeface="+mn-ea"/>
                <a:cs typeface="+mn-ea"/>
                <a:sym typeface="+mn-lt"/>
              </a:rPr>
              <a:t>E1</a:t>
            </a:r>
            <a:r>
              <a:rPr lang="zh-CN" altLang="en-US" sz="2400" b="1" dirty="0" smtClean="0">
                <a:ea typeface="+mn-ea"/>
                <a:cs typeface="+mn-ea"/>
                <a:sym typeface="+mn-lt"/>
              </a:rPr>
              <a:t>每帧</a:t>
            </a:r>
            <a:r>
              <a:rPr lang="en-US" altLang="zh-CN" sz="2400" b="1" dirty="0" smtClean="0">
                <a:ea typeface="+mn-ea"/>
                <a:cs typeface="+mn-ea"/>
                <a:sym typeface="+mn-lt"/>
              </a:rPr>
              <a:t>32</a:t>
            </a:r>
            <a:r>
              <a:rPr lang="zh-CN" altLang="en-US" sz="2400" b="1" dirty="0" smtClean="0">
                <a:ea typeface="+mn-ea"/>
                <a:cs typeface="+mn-ea"/>
                <a:sym typeface="+mn-lt"/>
              </a:rPr>
              <a:t>时隙</a:t>
            </a:r>
            <a:r>
              <a:rPr lang="en-US" altLang="zh-CN" sz="2400" b="1" dirty="0" smtClean="0">
                <a:ea typeface="+mn-ea"/>
                <a:cs typeface="+mn-ea"/>
                <a:sym typeface="+mn-lt"/>
              </a:rPr>
              <a:t>, </a:t>
            </a:r>
            <a:r>
              <a:rPr lang="zh-CN" altLang="en-US" sz="2400" b="1" dirty="0" smtClean="0">
                <a:ea typeface="+mn-ea"/>
                <a:cs typeface="+mn-ea"/>
                <a:sym typeface="+mn-lt"/>
              </a:rPr>
              <a:t>速率为</a:t>
            </a:r>
            <a:r>
              <a:rPr lang="en-US" altLang="zh-CN" sz="2400" b="1" dirty="0" smtClean="0">
                <a:ea typeface="+mn-ea"/>
                <a:cs typeface="+mn-ea"/>
                <a:sym typeface="+mn-lt"/>
              </a:rPr>
              <a:t>2.048 Mb/s</a:t>
            </a:r>
            <a:r>
              <a:rPr lang="zh-CN" altLang="en-US" sz="2400" b="1" dirty="0" smtClean="0">
                <a:ea typeface="+mn-ea"/>
                <a:cs typeface="+mn-ea"/>
                <a:sym typeface="+mn-lt"/>
              </a:rPr>
              <a:t>。</a:t>
            </a:r>
            <a:endParaRPr lang="en-US" altLang="zh-CN" sz="2400" b="1" dirty="0" smtClean="0">
              <a:ea typeface="+mn-ea"/>
              <a:cs typeface="+mn-ea"/>
              <a:sym typeface="+mn-lt"/>
            </a:endParaRPr>
          </a:p>
          <a:p>
            <a:pPr marL="514350" indent="-457200" algn="just">
              <a:lnSpc>
                <a:spcPct val="140000"/>
              </a:lnSpc>
              <a:spcBef>
                <a:spcPct val="0"/>
              </a:spcBef>
              <a:defRPr/>
            </a:pPr>
            <a:r>
              <a:rPr lang="zh-CN" altLang="en-US" sz="2800" b="1" dirty="0" smtClean="0">
                <a:ea typeface="+mn-ea"/>
                <a:cs typeface="+mn-ea"/>
                <a:sym typeface="+mn-lt"/>
              </a:rPr>
              <a:t>优点：信息传输效率高，信道占用频带窄，容量大。  </a:t>
            </a:r>
          </a:p>
          <a:p>
            <a:pPr marL="514350" indent="-457200" algn="just">
              <a:lnSpc>
                <a:spcPct val="140000"/>
              </a:lnSpc>
              <a:spcBef>
                <a:spcPct val="0"/>
              </a:spcBef>
              <a:defRPr/>
            </a:pPr>
            <a:r>
              <a:rPr lang="zh-CN" altLang="en-US" sz="2800" b="1" dirty="0" smtClean="0">
                <a:ea typeface="+mn-ea"/>
                <a:cs typeface="+mn-ea"/>
                <a:sym typeface="+mn-lt"/>
              </a:rPr>
              <a:t>缺点：通信双方时隙必须严格保持同步。</a:t>
            </a:r>
          </a:p>
          <a:p>
            <a:pPr marL="514350" indent="-457200" algn="just">
              <a:lnSpc>
                <a:spcPct val="140000"/>
              </a:lnSpc>
              <a:spcBef>
                <a:spcPct val="0"/>
              </a:spcBef>
              <a:defRPr/>
            </a:pPr>
            <a:r>
              <a:rPr lang="zh-CN" altLang="en-US" sz="2800" b="1" dirty="0" smtClean="0">
                <a:ea typeface="+mn-ea"/>
                <a:cs typeface="+mn-ea"/>
                <a:sym typeface="+mn-lt"/>
              </a:rPr>
              <a:t>目前主要有两种时分数字传输体制：准同步数字系列</a:t>
            </a:r>
            <a:r>
              <a:rPr lang="en-US" altLang="zh-CN" sz="2800" b="1" dirty="0" smtClean="0">
                <a:ea typeface="+mn-ea"/>
                <a:cs typeface="+mn-ea"/>
                <a:sym typeface="+mn-lt"/>
              </a:rPr>
              <a:t>PDH</a:t>
            </a:r>
            <a:r>
              <a:rPr lang="zh-CN" altLang="en-US" sz="2800" b="1" dirty="0" smtClean="0">
                <a:ea typeface="+mn-ea"/>
                <a:cs typeface="+mn-ea"/>
                <a:sym typeface="+mn-lt"/>
              </a:rPr>
              <a:t>和同步数字系列</a:t>
            </a:r>
            <a:r>
              <a:rPr lang="en-US" altLang="zh-CN" sz="2800" b="1" dirty="0" smtClean="0">
                <a:ea typeface="+mn-ea"/>
                <a:cs typeface="+mn-ea"/>
                <a:sym typeface="+mn-lt"/>
              </a:rPr>
              <a:t>SDH</a:t>
            </a:r>
            <a:r>
              <a:rPr lang="zh-CN" altLang="en-US" sz="2800" b="1" dirty="0" smtClean="0">
                <a:ea typeface="+mn-ea"/>
                <a:cs typeface="+mn-ea"/>
                <a:sym typeface="+mn-lt"/>
              </a:rPr>
              <a:t>。 </a:t>
            </a:r>
          </a:p>
          <a:p>
            <a:pPr marL="914400" lvl="1" indent="-457200" algn="just">
              <a:lnSpc>
                <a:spcPct val="140000"/>
              </a:lnSpc>
              <a:spcBef>
                <a:spcPct val="0"/>
              </a:spcBef>
              <a:defRPr/>
            </a:pPr>
            <a:endParaRPr lang="zh-CN" altLang="en-US" sz="2400" b="1" dirty="0" smtClean="0">
              <a:ea typeface="+mn-ea"/>
              <a:cs typeface="+mn-ea"/>
              <a:sym typeface="+mn-lt"/>
            </a:endParaRPr>
          </a:p>
          <a:p>
            <a:pPr marL="914400" lvl="1" indent="-457200">
              <a:lnSpc>
                <a:spcPct val="140000"/>
              </a:lnSpc>
              <a:spcBef>
                <a:spcPct val="0"/>
              </a:spcBef>
              <a:buFont typeface="Wingdings" pitchFamily="2" charset="2"/>
              <a:buNone/>
              <a:defRPr/>
            </a:pPr>
            <a:endParaRPr lang="zh-CN" altLang="en-US" sz="2400" b="1" dirty="0" smtClean="0">
              <a:ea typeface="+mn-ea"/>
              <a:cs typeface="+mn-ea"/>
              <a:sym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a:lnSpc>
                <a:spcPct val="120000"/>
              </a:lnSpc>
              <a:defRPr/>
            </a:pPr>
            <a:r>
              <a:rPr lang="en-US" altLang="zh-CN" b="1" smtClean="0">
                <a:latin typeface="+mn-lt"/>
                <a:ea typeface="+mn-ea"/>
                <a:cs typeface="+mn-ea"/>
                <a:sym typeface="+mn-lt"/>
              </a:rPr>
              <a:t>2.3</a:t>
            </a:r>
            <a:r>
              <a:rPr lang="zh-CN" altLang="en-US" b="1" smtClean="0">
                <a:latin typeface="+mn-lt"/>
                <a:ea typeface="+mn-ea"/>
                <a:cs typeface="+mn-ea"/>
                <a:sym typeface="+mn-lt"/>
              </a:rPr>
              <a:t>多路复用技术</a:t>
            </a:r>
          </a:p>
        </p:txBody>
      </p:sp>
      <p:sp>
        <p:nvSpPr>
          <p:cNvPr id="34819" name="Rectangle 3"/>
          <p:cNvSpPr>
            <a:spLocks noGrp="1" noChangeArrowheads="1"/>
          </p:cNvSpPr>
          <p:nvPr>
            <p:ph type="body" sz="half" idx="1"/>
          </p:nvPr>
        </p:nvSpPr>
        <p:spPr>
          <a:xfrm>
            <a:off x="179512" y="1219200"/>
            <a:ext cx="8856984" cy="4876800"/>
          </a:xfrm>
        </p:spPr>
        <p:txBody>
          <a:bodyPr rtlCol="0">
            <a:normAutofit/>
          </a:bodyPr>
          <a:lstStyle/>
          <a:p>
            <a:pPr marL="508000" indent="-508000" algn="just">
              <a:lnSpc>
                <a:spcPct val="120000"/>
              </a:lnSpc>
              <a:spcBef>
                <a:spcPct val="0"/>
              </a:spcBef>
              <a:buFontTx/>
              <a:buNone/>
              <a:defRPr/>
            </a:pPr>
            <a:r>
              <a:rPr lang="en-US" altLang="zh-CN" sz="3200" b="1" dirty="0" smtClean="0">
                <a:ea typeface="+mn-ea"/>
                <a:cs typeface="+mn-ea"/>
                <a:sym typeface="+mn-lt"/>
              </a:rPr>
              <a:t>4</a:t>
            </a:r>
            <a:r>
              <a:rPr lang="zh-CN" altLang="en-US" sz="3200" b="1" dirty="0" smtClean="0">
                <a:ea typeface="+mn-ea"/>
                <a:cs typeface="+mn-ea"/>
                <a:sym typeface="+mn-lt"/>
              </a:rPr>
              <a:t>、波分复用（</a:t>
            </a:r>
            <a:r>
              <a:rPr lang="en-US" altLang="zh-CN" sz="3200" b="1" dirty="0" smtClean="0">
                <a:ea typeface="+mn-ea"/>
                <a:cs typeface="+mn-ea"/>
                <a:sym typeface="+mn-lt"/>
              </a:rPr>
              <a:t>WDM</a:t>
            </a:r>
            <a:r>
              <a:rPr lang="zh-CN" altLang="en-US" sz="3200" b="1" dirty="0" smtClean="0">
                <a:ea typeface="+mn-ea"/>
                <a:cs typeface="+mn-ea"/>
                <a:sym typeface="+mn-lt"/>
              </a:rPr>
              <a:t>）</a:t>
            </a:r>
          </a:p>
          <a:p>
            <a:pPr marL="508000" indent="-508000" algn="just">
              <a:lnSpc>
                <a:spcPct val="120000"/>
              </a:lnSpc>
              <a:spcBef>
                <a:spcPct val="0"/>
              </a:spcBef>
              <a:buFontTx/>
              <a:buNone/>
              <a:defRPr/>
            </a:pPr>
            <a:r>
              <a:rPr lang="en-US" altLang="zh-CN" sz="2800" b="1" dirty="0" smtClean="0">
                <a:ea typeface="+mn-ea"/>
                <a:cs typeface="+mn-ea"/>
                <a:sym typeface="+mn-lt"/>
              </a:rPr>
              <a:t>       WDM</a:t>
            </a:r>
            <a:r>
              <a:rPr lang="zh-CN" altLang="en-US" sz="2800" b="1" dirty="0" smtClean="0">
                <a:ea typeface="+mn-ea"/>
                <a:cs typeface="+mn-ea"/>
                <a:sym typeface="+mn-lt"/>
              </a:rPr>
              <a:t>本质上是光域上的频分复用技术，因为在光域上一般用波长代替频率，所以光的频分复用一般称为波分复用。 </a:t>
            </a:r>
            <a:endParaRPr lang="en-US" altLang="zh-CN" sz="2800" b="1" dirty="0" smtClean="0">
              <a:ea typeface="+mn-ea"/>
              <a:cs typeface="+mn-ea"/>
              <a:sym typeface="+mn-lt"/>
            </a:endParaRPr>
          </a:p>
          <a:p>
            <a:pPr marL="508000" indent="-508000" algn="just">
              <a:lnSpc>
                <a:spcPct val="120000"/>
              </a:lnSpc>
              <a:spcBef>
                <a:spcPct val="0"/>
              </a:spcBef>
              <a:buFontTx/>
              <a:buNone/>
              <a:defRPr/>
            </a:pPr>
            <a:endParaRPr lang="zh-CN" altLang="en-US" sz="2800" b="1" dirty="0" smtClean="0">
              <a:ea typeface="+mn-ea"/>
              <a:cs typeface="+mn-ea"/>
              <a:sym typeface="+mn-lt"/>
            </a:endParaRPr>
          </a:p>
        </p:txBody>
      </p:sp>
      <p:sp>
        <p:nvSpPr>
          <p:cNvPr id="4" name="Rectangle 3"/>
          <p:cNvSpPr txBox="1">
            <a:spLocks noChangeArrowheads="1"/>
          </p:cNvSpPr>
          <p:nvPr/>
        </p:nvSpPr>
        <p:spPr bwMode="auto">
          <a:xfrm>
            <a:off x="343149" y="3355074"/>
            <a:ext cx="8352928" cy="275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宋体" panose="02010600030101010101" pitchFamily="2" charset="-122"/>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宋体" panose="02010600030101010101" pitchFamily="2" charset="-122"/>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宋体" panose="02010600030101010101" pitchFamily="2" charset="-122"/>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宋体" panose="02010600030101010101" pitchFamily="2" charset="-122"/>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宋体" panose="02010600030101010101" pitchFamily="2"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08000" indent="-508000" algn="just" eaLnBrk="1" hangingPunct="1">
              <a:lnSpc>
                <a:spcPct val="120000"/>
              </a:lnSpc>
              <a:spcBef>
                <a:spcPct val="0"/>
              </a:spcBef>
              <a:defRPr/>
            </a:pPr>
            <a:r>
              <a:rPr kumimoji="0" lang="en-US" altLang="zh-CN" sz="2800" b="1" dirty="0" smtClean="0">
                <a:ea typeface="+mn-ea"/>
                <a:cs typeface="+mn-ea"/>
                <a:sym typeface="+mn-lt"/>
              </a:rPr>
              <a:t>WDM</a:t>
            </a:r>
            <a:r>
              <a:rPr kumimoji="0" lang="zh-CN" altLang="en-US" sz="2800" b="1" dirty="0" smtClean="0">
                <a:ea typeface="+mn-ea"/>
                <a:cs typeface="+mn-ea"/>
                <a:sym typeface="+mn-lt"/>
              </a:rPr>
              <a:t>系统的分类：</a:t>
            </a:r>
          </a:p>
          <a:p>
            <a:pPr marL="914400" lvl="1" indent="-457200" algn="just" eaLnBrk="1" hangingPunct="1">
              <a:lnSpc>
                <a:spcPct val="120000"/>
              </a:lnSpc>
              <a:spcBef>
                <a:spcPct val="0"/>
              </a:spcBef>
              <a:buFont typeface="Wingdings" panose="05000000000000000000" pitchFamily="2" charset="2"/>
              <a:buChar char="ü"/>
              <a:defRPr/>
            </a:pPr>
            <a:r>
              <a:rPr kumimoji="0" lang="zh-CN" altLang="en-US" b="1" dirty="0" smtClean="0">
                <a:ea typeface="+mn-ea"/>
                <a:cs typeface="+mn-ea"/>
                <a:sym typeface="+mn-lt"/>
              </a:rPr>
              <a:t>粗波分复用（</a:t>
            </a:r>
            <a:r>
              <a:rPr kumimoji="0" lang="en-US" altLang="zh-CN" b="1" dirty="0" smtClean="0">
                <a:ea typeface="+mn-ea"/>
                <a:cs typeface="+mn-ea"/>
                <a:sym typeface="+mn-lt"/>
              </a:rPr>
              <a:t>CWDM</a:t>
            </a:r>
            <a:r>
              <a:rPr kumimoji="0" lang="zh-CN" altLang="en-US" b="1" dirty="0" smtClean="0">
                <a:ea typeface="+mn-ea"/>
                <a:cs typeface="+mn-ea"/>
                <a:sym typeface="+mn-lt"/>
              </a:rPr>
              <a:t>）</a:t>
            </a:r>
          </a:p>
          <a:p>
            <a:pPr marL="914400" lvl="1" indent="-457200" algn="just" eaLnBrk="1" hangingPunct="1">
              <a:lnSpc>
                <a:spcPct val="120000"/>
              </a:lnSpc>
              <a:spcBef>
                <a:spcPct val="0"/>
              </a:spcBef>
              <a:buFont typeface="Wingdings" panose="05000000000000000000" pitchFamily="2" charset="2"/>
              <a:buChar char="ü"/>
              <a:defRPr/>
            </a:pPr>
            <a:r>
              <a:rPr kumimoji="0" lang="zh-CN" altLang="en-US" b="1" dirty="0" smtClean="0">
                <a:ea typeface="+mn-ea"/>
                <a:cs typeface="+mn-ea"/>
                <a:sym typeface="+mn-lt"/>
              </a:rPr>
              <a:t>密集波分复用（</a:t>
            </a:r>
            <a:r>
              <a:rPr kumimoji="0" lang="en-US" altLang="zh-CN" b="1" dirty="0" smtClean="0">
                <a:ea typeface="+mn-ea"/>
                <a:cs typeface="+mn-ea"/>
                <a:sym typeface="+mn-lt"/>
              </a:rPr>
              <a:t>DWDM</a:t>
            </a:r>
            <a:r>
              <a:rPr kumimoji="0" lang="zh-CN" altLang="en-US" b="1" dirty="0" smtClean="0">
                <a:ea typeface="+mn-ea"/>
                <a:cs typeface="+mn-ea"/>
                <a:sym typeface="+mn-lt"/>
              </a:rPr>
              <a:t>）</a:t>
            </a:r>
            <a:r>
              <a:rPr kumimoji="0" lang="zh-CN" altLang="en-US" b="0" dirty="0" smtClean="0">
                <a:ea typeface="+mn-ea"/>
                <a:cs typeface="+mn-ea"/>
                <a:sym typeface="+mn-lt"/>
              </a:rPr>
              <a:t> </a:t>
            </a:r>
          </a:p>
          <a:p>
            <a:pPr marL="1320800" lvl="2" indent="-406400" algn="just" eaLnBrk="1" hangingPunct="1">
              <a:lnSpc>
                <a:spcPct val="120000"/>
              </a:lnSpc>
              <a:spcBef>
                <a:spcPct val="0"/>
              </a:spcBef>
              <a:buFont typeface="Arial" panose="020B0604020202020204" pitchFamily="34" charset="0"/>
              <a:buChar char="−"/>
              <a:defRPr/>
            </a:pPr>
            <a:r>
              <a:rPr kumimoji="0" lang="zh-CN" altLang="en-US" sz="2400" b="1" dirty="0" smtClean="0">
                <a:ea typeface="+mn-ea"/>
                <a:cs typeface="+mn-ea"/>
                <a:sym typeface="+mn-lt"/>
              </a:rPr>
              <a:t>双纤单向传输系统 </a:t>
            </a:r>
          </a:p>
          <a:p>
            <a:pPr marL="1320800" lvl="2" indent="-406400" algn="just" eaLnBrk="1" hangingPunct="1">
              <a:lnSpc>
                <a:spcPct val="120000"/>
              </a:lnSpc>
              <a:spcBef>
                <a:spcPct val="0"/>
              </a:spcBef>
              <a:buFont typeface="Arial" panose="020B0604020202020204" pitchFamily="34" charset="0"/>
              <a:buChar char="−"/>
              <a:defRPr/>
            </a:pPr>
            <a:r>
              <a:rPr kumimoji="0" lang="zh-CN" altLang="en-US" sz="2400" b="1" dirty="0" smtClean="0">
                <a:ea typeface="+mn-ea"/>
                <a:cs typeface="+mn-ea"/>
                <a:sym typeface="+mn-lt"/>
              </a:rPr>
              <a:t>单纤双向传输系统</a:t>
            </a:r>
          </a:p>
          <a:p>
            <a:pPr marL="508000" indent="-508000" algn="just" eaLnBrk="1" hangingPunct="1">
              <a:lnSpc>
                <a:spcPct val="120000"/>
              </a:lnSpc>
              <a:spcBef>
                <a:spcPct val="0"/>
              </a:spcBef>
              <a:defRPr/>
            </a:pPr>
            <a:r>
              <a:rPr kumimoji="0" lang="zh-CN" altLang="en-US" sz="2800" b="1" dirty="0" smtClean="0">
                <a:ea typeface="+mn-ea"/>
                <a:cs typeface="+mn-ea"/>
                <a:sym typeface="+mn-lt"/>
              </a:rPr>
              <a:t>优点：传输容量大；对各类业务信号“透明”；扩容方便；能组建动态可重构的光网络。</a:t>
            </a:r>
            <a:r>
              <a:rPr kumimoji="0" lang="zh-CN" altLang="en-US" sz="2000" b="0" dirty="0" smtClean="0">
                <a:ea typeface="+mn-ea"/>
                <a:cs typeface="+mn-ea"/>
                <a:sym typeface="+mn-lt"/>
              </a:rPr>
              <a:t> </a:t>
            </a:r>
            <a:endParaRPr kumimoji="0" lang="zh-CN" altLang="en-US" sz="2000" b="0" dirty="0" smtClean="0">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85825" y="216961"/>
            <a:ext cx="7772400" cy="1143000"/>
          </a:xfrm>
        </p:spPr>
        <p:txBody>
          <a:bodyPr/>
          <a:lstStyle/>
          <a:p>
            <a:pPr algn="ctr">
              <a:lnSpc>
                <a:spcPct val="120000"/>
              </a:lnSpc>
              <a:defRPr/>
            </a:pPr>
            <a:r>
              <a:rPr lang="en-US" altLang="zh-CN" b="1" dirty="0" smtClean="0">
                <a:latin typeface="+mn-lt"/>
                <a:ea typeface="+mn-ea"/>
                <a:cs typeface="+mn-ea"/>
                <a:sym typeface="+mn-lt"/>
              </a:rPr>
              <a:t>2.3 </a:t>
            </a:r>
            <a:r>
              <a:rPr lang="zh-CN" altLang="en-US" b="1" dirty="0" smtClean="0">
                <a:latin typeface="+mn-lt"/>
                <a:ea typeface="+mn-ea"/>
                <a:cs typeface="+mn-ea"/>
                <a:sym typeface="+mn-lt"/>
              </a:rPr>
              <a:t>多路复用技术</a:t>
            </a:r>
          </a:p>
        </p:txBody>
      </p:sp>
      <p:grpSp>
        <p:nvGrpSpPr>
          <p:cNvPr id="39939" name="Group 5"/>
          <p:cNvGrpSpPr>
            <a:grpSpLocks/>
          </p:cNvGrpSpPr>
          <p:nvPr/>
        </p:nvGrpSpPr>
        <p:grpSpPr bwMode="auto">
          <a:xfrm>
            <a:off x="357535" y="224725"/>
            <a:ext cx="8785225" cy="4615408"/>
            <a:chOff x="96" y="432"/>
            <a:chExt cx="5534" cy="3148"/>
          </a:xfrm>
        </p:grpSpPr>
        <p:sp>
          <p:nvSpPr>
            <p:cNvPr id="35844" name="Text Box 6"/>
            <p:cNvSpPr txBox="1">
              <a:spLocks noChangeArrowheads="1"/>
            </p:cNvSpPr>
            <p:nvPr/>
          </p:nvSpPr>
          <p:spPr bwMode="auto">
            <a:xfrm>
              <a:off x="240" y="432"/>
              <a:ext cx="5328"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800" b="0" smtClean="0">
                  <a:latin typeface="+mn-lt"/>
                  <a:ea typeface="+mn-ea"/>
                  <a:cs typeface="+mn-ea"/>
                  <a:sym typeface="+mn-lt"/>
                </a:rPr>
                <a:t>        </a:t>
              </a:r>
            </a:p>
          </p:txBody>
        </p:sp>
        <p:sp>
          <p:nvSpPr>
            <p:cNvPr id="35845" name="Text Box 7"/>
            <p:cNvSpPr txBox="1">
              <a:spLocks noChangeArrowheads="1"/>
            </p:cNvSpPr>
            <p:nvPr/>
          </p:nvSpPr>
          <p:spPr bwMode="auto">
            <a:xfrm flipH="1">
              <a:off x="4233" y="1527"/>
              <a:ext cx="1288" cy="1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800" b="0" smtClean="0">
                  <a:solidFill>
                    <a:srgbClr val="333399"/>
                  </a:solidFill>
                  <a:latin typeface="+mn-lt"/>
                  <a:ea typeface="+mn-ea"/>
                  <a:cs typeface="+mn-ea"/>
                  <a:sym typeface="+mn-lt"/>
                </a:rPr>
                <a:t> </a:t>
              </a:r>
              <a:r>
                <a:rPr lang="en-US" altLang="zh-CN" sz="1800" b="0" smtClean="0">
                  <a:solidFill>
                    <a:srgbClr val="333399"/>
                  </a:solidFill>
                  <a:latin typeface="+mn-lt"/>
                  <a:ea typeface="+mn-ea"/>
                  <a:cs typeface="+mn-ea"/>
                  <a:sym typeface="+mn-lt"/>
                </a:rPr>
                <a:t>1550 nm           0 </a:t>
              </a:r>
            </a:p>
            <a:p>
              <a:pPr eaLnBrk="1" latinLnBrk="0" hangingPunct="1">
                <a:lnSpc>
                  <a:spcPct val="120000"/>
                </a:lnSpc>
                <a:spcBef>
                  <a:spcPct val="0"/>
                </a:spcBef>
                <a:buFontTx/>
                <a:buNone/>
                <a:defRPr/>
              </a:pPr>
              <a:r>
                <a:rPr lang="en-US" altLang="zh-CN" sz="1800" b="0" smtClean="0">
                  <a:solidFill>
                    <a:srgbClr val="333399"/>
                  </a:solidFill>
                  <a:latin typeface="+mn-lt"/>
                  <a:ea typeface="+mn-ea"/>
                  <a:cs typeface="+mn-ea"/>
                  <a:sym typeface="+mn-lt"/>
                </a:rPr>
                <a:t> 1551 nm           1</a:t>
              </a:r>
            </a:p>
            <a:p>
              <a:pPr eaLnBrk="1" latinLnBrk="0" hangingPunct="1">
                <a:lnSpc>
                  <a:spcPct val="120000"/>
                </a:lnSpc>
                <a:spcBef>
                  <a:spcPct val="0"/>
                </a:spcBef>
                <a:buFontTx/>
                <a:buNone/>
                <a:defRPr/>
              </a:pPr>
              <a:r>
                <a:rPr lang="en-US" altLang="zh-CN" sz="1800" b="0" smtClean="0">
                  <a:solidFill>
                    <a:srgbClr val="333399"/>
                  </a:solidFill>
                  <a:latin typeface="+mn-lt"/>
                  <a:ea typeface="+mn-ea"/>
                  <a:cs typeface="+mn-ea"/>
                  <a:sym typeface="+mn-lt"/>
                </a:rPr>
                <a:t> 1552 nm           2</a:t>
              </a:r>
            </a:p>
            <a:p>
              <a:pPr eaLnBrk="1" latinLnBrk="0" hangingPunct="1">
                <a:lnSpc>
                  <a:spcPct val="120000"/>
                </a:lnSpc>
                <a:spcBef>
                  <a:spcPct val="0"/>
                </a:spcBef>
                <a:buFontTx/>
                <a:buNone/>
                <a:defRPr/>
              </a:pPr>
              <a:r>
                <a:rPr lang="en-US" altLang="zh-CN" sz="1800" b="0" smtClean="0">
                  <a:solidFill>
                    <a:srgbClr val="333399"/>
                  </a:solidFill>
                  <a:latin typeface="+mn-lt"/>
                  <a:ea typeface="+mn-ea"/>
                  <a:cs typeface="+mn-ea"/>
                  <a:sym typeface="+mn-lt"/>
                </a:rPr>
                <a:t> 1553 nm           3</a:t>
              </a:r>
            </a:p>
            <a:p>
              <a:pPr eaLnBrk="1" latinLnBrk="0" hangingPunct="1">
                <a:lnSpc>
                  <a:spcPct val="120000"/>
                </a:lnSpc>
                <a:spcBef>
                  <a:spcPct val="0"/>
                </a:spcBef>
                <a:buFontTx/>
                <a:buNone/>
                <a:defRPr/>
              </a:pPr>
              <a:r>
                <a:rPr lang="en-US" altLang="zh-CN" sz="1800" b="0" smtClean="0">
                  <a:solidFill>
                    <a:srgbClr val="333399"/>
                  </a:solidFill>
                  <a:latin typeface="+mn-lt"/>
                  <a:ea typeface="+mn-ea"/>
                  <a:cs typeface="+mn-ea"/>
                  <a:sym typeface="+mn-lt"/>
                </a:rPr>
                <a:t> 1554 nm           4</a:t>
              </a:r>
            </a:p>
            <a:p>
              <a:pPr eaLnBrk="1" latinLnBrk="0" hangingPunct="1">
                <a:lnSpc>
                  <a:spcPct val="120000"/>
                </a:lnSpc>
                <a:spcBef>
                  <a:spcPct val="0"/>
                </a:spcBef>
                <a:buFontTx/>
                <a:buNone/>
                <a:defRPr/>
              </a:pPr>
              <a:r>
                <a:rPr lang="en-US" altLang="zh-CN" sz="1800" b="0" smtClean="0">
                  <a:solidFill>
                    <a:srgbClr val="333399"/>
                  </a:solidFill>
                  <a:latin typeface="+mn-lt"/>
                  <a:ea typeface="+mn-ea"/>
                  <a:cs typeface="+mn-ea"/>
                  <a:sym typeface="+mn-lt"/>
                </a:rPr>
                <a:t> 1555 nm           5</a:t>
              </a:r>
            </a:p>
            <a:p>
              <a:pPr eaLnBrk="1" latinLnBrk="0" hangingPunct="1">
                <a:lnSpc>
                  <a:spcPct val="120000"/>
                </a:lnSpc>
                <a:spcBef>
                  <a:spcPct val="0"/>
                </a:spcBef>
                <a:buFontTx/>
                <a:buNone/>
                <a:defRPr/>
              </a:pPr>
              <a:r>
                <a:rPr lang="en-US" altLang="zh-CN" sz="1800" b="0" smtClean="0">
                  <a:solidFill>
                    <a:srgbClr val="333399"/>
                  </a:solidFill>
                  <a:latin typeface="+mn-lt"/>
                  <a:ea typeface="+mn-ea"/>
                  <a:cs typeface="+mn-ea"/>
                  <a:sym typeface="+mn-lt"/>
                </a:rPr>
                <a:t> 1556 nm           6</a:t>
              </a:r>
            </a:p>
            <a:p>
              <a:pPr eaLnBrk="1" latinLnBrk="0" hangingPunct="1">
                <a:lnSpc>
                  <a:spcPct val="120000"/>
                </a:lnSpc>
                <a:spcBef>
                  <a:spcPct val="0"/>
                </a:spcBef>
                <a:buFontTx/>
                <a:buNone/>
                <a:defRPr/>
              </a:pPr>
              <a:r>
                <a:rPr lang="en-US" altLang="zh-CN" sz="1800" b="0" smtClean="0">
                  <a:solidFill>
                    <a:srgbClr val="333399"/>
                  </a:solidFill>
                  <a:latin typeface="+mn-lt"/>
                  <a:ea typeface="+mn-ea"/>
                  <a:cs typeface="+mn-ea"/>
                  <a:sym typeface="+mn-lt"/>
                </a:rPr>
                <a:t> 1557 nm           7</a:t>
              </a:r>
            </a:p>
          </p:txBody>
        </p:sp>
        <p:sp>
          <p:nvSpPr>
            <p:cNvPr id="35846" name="Text Box 8"/>
            <p:cNvSpPr txBox="1">
              <a:spLocks noChangeArrowheads="1"/>
            </p:cNvSpPr>
            <p:nvPr/>
          </p:nvSpPr>
          <p:spPr bwMode="auto">
            <a:xfrm>
              <a:off x="96" y="1550"/>
              <a:ext cx="1328" cy="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800" b="0" dirty="0" smtClean="0">
                  <a:solidFill>
                    <a:srgbClr val="333399"/>
                  </a:solidFill>
                  <a:latin typeface="+mn-lt"/>
                  <a:ea typeface="+mn-ea"/>
                  <a:cs typeface="+mn-ea"/>
                  <a:sym typeface="+mn-lt"/>
                </a:rPr>
                <a:t>0          1550 nm    </a:t>
              </a:r>
            </a:p>
            <a:p>
              <a:pPr eaLnBrk="1" latinLnBrk="0" hangingPunct="1">
                <a:lnSpc>
                  <a:spcPct val="120000"/>
                </a:lnSpc>
                <a:spcBef>
                  <a:spcPct val="0"/>
                </a:spcBef>
                <a:buFontTx/>
                <a:buNone/>
                <a:defRPr/>
              </a:pPr>
              <a:r>
                <a:rPr lang="en-US" altLang="zh-CN" sz="1800" b="0" dirty="0" smtClean="0">
                  <a:solidFill>
                    <a:srgbClr val="333399"/>
                  </a:solidFill>
                  <a:latin typeface="+mn-lt"/>
                  <a:ea typeface="+mn-ea"/>
                  <a:cs typeface="+mn-ea"/>
                  <a:sym typeface="+mn-lt"/>
                </a:rPr>
                <a:t>1          1551 nm  </a:t>
              </a:r>
            </a:p>
            <a:p>
              <a:pPr eaLnBrk="1" latinLnBrk="0" hangingPunct="1">
                <a:lnSpc>
                  <a:spcPct val="120000"/>
                </a:lnSpc>
                <a:spcBef>
                  <a:spcPct val="0"/>
                </a:spcBef>
                <a:buFontTx/>
                <a:buNone/>
                <a:defRPr/>
              </a:pPr>
              <a:r>
                <a:rPr lang="en-US" altLang="zh-CN" sz="1800" b="0" dirty="0" smtClean="0">
                  <a:solidFill>
                    <a:srgbClr val="333399"/>
                  </a:solidFill>
                  <a:latin typeface="+mn-lt"/>
                  <a:ea typeface="+mn-ea"/>
                  <a:cs typeface="+mn-ea"/>
                  <a:sym typeface="+mn-lt"/>
                </a:rPr>
                <a:t>2          1552 nm  </a:t>
              </a:r>
            </a:p>
            <a:p>
              <a:pPr eaLnBrk="1" latinLnBrk="0" hangingPunct="1">
                <a:lnSpc>
                  <a:spcPct val="120000"/>
                </a:lnSpc>
                <a:spcBef>
                  <a:spcPct val="0"/>
                </a:spcBef>
                <a:buFontTx/>
                <a:buNone/>
                <a:defRPr/>
              </a:pPr>
              <a:r>
                <a:rPr lang="en-US" altLang="zh-CN" sz="1800" b="0" dirty="0" smtClean="0">
                  <a:solidFill>
                    <a:srgbClr val="333399"/>
                  </a:solidFill>
                  <a:latin typeface="+mn-lt"/>
                  <a:ea typeface="+mn-ea"/>
                  <a:cs typeface="+mn-ea"/>
                  <a:sym typeface="+mn-lt"/>
                </a:rPr>
                <a:t>3          1553 nm  </a:t>
              </a:r>
            </a:p>
            <a:p>
              <a:pPr eaLnBrk="1" latinLnBrk="0" hangingPunct="1">
                <a:lnSpc>
                  <a:spcPct val="120000"/>
                </a:lnSpc>
                <a:spcBef>
                  <a:spcPct val="0"/>
                </a:spcBef>
                <a:buFontTx/>
                <a:buNone/>
                <a:defRPr/>
              </a:pPr>
              <a:r>
                <a:rPr lang="en-US" altLang="zh-CN" sz="1800" b="0" dirty="0" smtClean="0">
                  <a:solidFill>
                    <a:srgbClr val="333399"/>
                  </a:solidFill>
                  <a:latin typeface="+mn-lt"/>
                  <a:ea typeface="+mn-ea"/>
                  <a:cs typeface="+mn-ea"/>
                  <a:sym typeface="+mn-lt"/>
                </a:rPr>
                <a:t>4          1554 nm  </a:t>
              </a:r>
            </a:p>
            <a:p>
              <a:pPr eaLnBrk="1" latinLnBrk="0" hangingPunct="1">
                <a:lnSpc>
                  <a:spcPct val="120000"/>
                </a:lnSpc>
                <a:spcBef>
                  <a:spcPct val="0"/>
                </a:spcBef>
                <a:buFontTx/>
                <a:buNone/>
                <a:defRPr/>
              </a:pPr>
              <a:r>
                <a:rPr lang="en-US" altLang="zh-CN" sz="1800" b="0" dirty="0" smtClean="0">
                  <a:solidFill>
                    <a:srgbClr val="333399"/>
                  </a:solidFill>
                  <a:latin typeface="+mn-lt"/>
                  <a:ea typeface="+mn-ea"/>
                  <a:cs typeface="+mn-ea"/>
                  <a:sym typeface="+mn-lt"/>
                </a:rPr>
                <a:t>5          1555 nm  </a:t>
              </a:r>
            </a:p>
            <a:p>
              <a:pPr eaLnBrk="1" latinLnBrk="0" hangingPunct="1">
                <a:lnSpc>
                  <a:spcPct val="120000"/>
                </a:lnSpc>
                <a:spcBef>
                  <a:spcPct val="0"/>
                </a:spcBef>
                <a:buFontTx/>
                <a:buNone/>
                <a:defRPr/>
              </a:pPr>
              <a:r>
                <a:rPr lang="en-US" altLang="zh-CN" sz="1800" b="0" dirty="0" smtClean="0">
                  <a:solidFill>
                    <a:srgbClr val="333399"/>
                  </a:solidFill>
                  <a:latin typeface="+mn-lt"/>
                  <a:ea typeface="+mn-ea"/>
                  <a:cs typeface="+mn-ea"/>
                  <a:sym typeface="+mn-lt"/>
                </a:rPr>
                <a:t>6          1556 nm  </a:t>
              </a:r>
            </a:p>
            <a:p>
              <a:pPr eaLnBrk="1" latinLnBrk="0" hangingPunct="1">
                <a:lnSpc>
                  <a:spcPct val="120000"/>
                </a:lnSpc>
                <a:spcBef>
                  <a:spcPct val="0"/>
                </a:spcBef>
                <a:buFontTx/>
                <a:buNone/>
                <a:defRPr/>
              </a:pPr>
              <a:r>
                <a:rPr lang="en-US" altLang="zh-CN" sz="1800" b="0" dirty="0" smtClean="0">
                  <a:solidFill>
                    <a:srgbClr val="333399"/>
                  </a:solidFill>
                  <a:latin typeface="+mn-lt"/>
                  <a:ea typeface="+mn-ea"/>
                  <a:cs typeface="+mn-ea"/>
                  <a:sym typeface="+mn-lt"/>
                </a:rPr>
                <a:t>7          1557 nm  </a:t>
              </a:r>
            </a:p>
          </p:txBody>
        </p:sp>
        <p:sp>
          <p:nvSpPr>
            <p:cNvPr id="35847" name="Rectangle 9"/>
            <p:cNvSpPr>
              <a:spLocks noChangeArrowheads="1"/>
            </p:cNvSpPr>
            <p:nvPr/>
          </p:nvSpPr>
          <p:spPr bwMode="auto">
            <a:xfrm>
              <a:off x="414" y="768"/>
              <a:ext cx="5216" cy="2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endParaRPr lang="zh-CN" altLang="en-US" sz="2800" dirty="0" smtClean="0">
                <a:latin typeface="+mn-lt"/>
                <a:ea typeface="+mn-ea"/>
                <a:cs typeface="+mn-ea"/>
                <a:sym typeface="+mn-lt"/>
              </a:endParaRPr>
            </a:p>
          </p:txBody>
        </p:sp>
        <p:sp>
          <p:nvSpPr>
            <p:cNvPr id="35848" name="Line 10"/>
            <p:cNvSpPr>
              <a:spLocks noChangeShapeType="1"/>
            </p:cNvSpPr>
            <p:nvPr/>
          </p:nvSpPr>
          <p:spPr bwMode="auto">
            <a:xfrm>
              <a:off x="4313" y="1786"/>
              <a:ext cx="131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sz="2000">
                <a:latin typeface="+mn-lt"/>
                <a:ea typeface="+mn-ea"/>
                <a:cs typeface="+mn-ea"/>
                <a:sym typeface="+mn-lt"/>
              </a:endParaRPr>
            </a:p>
          </p:txBody>
        </p:sp>
        <p:sp>
          <p:nvSpPr>
            <p:cNvPr id="35849" name="Line 11"/>
            <p:cNvSpPr>
              <a:spLocks noChangeShapeType="1"/>
            </p:cNvSpPr>
            <p:nvPr/>
          </p:nvSpPr>
          <p:spPr bwMode="auto">
            <a:xfrm>
              <a:off x="4313" y="2007"/>
              <a:ext cx="131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sz="2000">
                <a:latin typeface="+mn-lt"/>
                <a:ea typeface="+mn-ea"/>
                <a:cs typeface="+mn-ea"/>
                <a:sym typeface="+mn-lt"/>
              </a:endParaRPr>
            </a:p>
          </p:txBody>
        </p:sp>
        <p:sp>
          <p:nvSpPr>
            <p:cNvPr id="35850" name="Line 12"/>
            <p:cNvSpPr>
              <a:spLocks noChangeShapeType="1"/>
            </p:cNvSpPr>
            <p:nvPr/>
          </p:nvSpPr>
          <p:spPr bwMode="auto">
            <a:xfrm>
              <a:off x="4313" y="2227"/>
              <a:ext cx="131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sz="2000">
                <a:latin typeface="+mn-lt"/>
                <a:ea typeface="+mn-ea"/>
                <a:cs typeface="+mn-ea"/>
                <a:sym typeface="+mn-lt"/>
              </a:endParaRPr>
            </a:p>
          </p:txBody>
        </p:sp>
        <p:sp>
          <p:nvSpPr>
            <p:cNvPr id="35851" name="Line 13"/>
            <p:cNvSpPr>
              <a:spLocks noChangeShapeType="1"/>
            </p:cNvSpPr>
            <p:nvPr/>
          </p:nvSpPr>
          <p:spPr bwMode="auto">
            <a:xfrm>
              <a:off x="4313" y="2449"/>
              <a:ext cx="131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sz="2000">
                <a:latin typeface="+mn-lt"/>
                <a:ea typeface="+mn-ea"/>
                <a:cs typeface="+mn-ea"/>
                <a:sym typeface="+mn-lt"/>
              </a:endParaRPr>
            </a:p>
          </p:txBody>
        </p:sp>
        <p:sp>
          <p:nvSpPr>
            <p:cNvPr id="35852" name="Line 14"/>
            <p:cNvSpPr>
              <a:spLocks noChangeShapeType="1"/>
            </p:cNvSpPr>
            <p:nvPr/>
          </p:nvSpPr>
          <p:spPr bwMode="auto">
            <a:xfrm>
              <a:off x="4313" y="2669"/>
              <a:ext cx="131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sz="2000">
                <a:latin typeface="+mn-lt"/>
                <a:ea typeface="+mn-ea"/>
                <a:cs typeface="+mn-ea"/>
                <a:sym typeface="+mn-lt"/>
              </a:endParaRPr>
            </a:p>
          </p:txBody>
        </p:sp>
        <p:sp>
          <p:nvSpPr>
            <p:cNvPr id="35853" name="Line 15"/>
            <p:cNvSpPr>
              <a:spLocks noChangeShapeType="1"/>
            </p:cNvSpPr>
            <p:nvPr/>
          </p:nvSpPr>
          <p:spPr bwMode="auto">
            <a:xfrm>
              <a:off x="4313" y="2891"/>
              <a:ext cx="131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sz="2000">
                <a:latin typeface="+mn-lt"/>
                <a:ea typeface="+mn-ea"/>
                <a:cs typeface="+mn-ea"/>
                <a:sym typeface="+mn-lt"/>
              </a:endParaRPr>
            </a:p>
          </p:txBody>
        </p:sp>
        <p:sp>
          <p:nvSpPr>
            <p:cNvPr id="35854" name="Line 16"/>
            <p:cNvSpPr>
              <a:spLocks noChangeShapeType="1"/>
            </p:cNvSpPr>
            <p:nvPr/>
          </p:nvSpPr>
          <p:spPr bwMode="auto">
            <a:xfrm>
              <a:off x="4313" y="3111"/>
              <a:ext cx="131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sz="2000">
                <a:latin typeface="+mn-lt"/>
                <a:ea typeface="+mn-ea"/>
                <a:cs typeface="+mn-ea"/>
                <a:sym typeface="+mn-lt"/>
              </a:endParaRPr>
            </a:p>
          </p:txBody>
        </p:sp>
        <p:sp>
          <p:nvSpPr>
            <p:cNvPr id="35855" name="Line 17"/>
            <p:cNvSpPr>
              <a:spLocks noChangeShapeType="1"/>
            </p:cNvSpPr>
            <p:nvPr/>
          </p:nvSpPr>
          <p:spPr bwMode="auto">
            <a:xfrm>
              <a:off x="4313" y="3333"/>
              <a:ext cx="131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sz="2000">
                <a:latin typeface="+mn-lt"/>
                <a:ea typeface="+mn-ea"/>
                <a:cs typeface="+mn-ea"/>
                <a:sym typeface="+mn-lt"/>
              </a:endParaRPr>
            </a:p>
          </p:txBody>
        </p:sp>
        <p:sp>
          <p:nvSpPr>
            <p:cNvPr id="35856" name="Line 18"/>
            <p:cNvSpPr>
              <a:spLocks noChangeShapeType="1"/>
            </p:cNvSpPr>
            <p:nvPr/>
          </p:nvSpPr>
          <p:spPr bwMode="auto">
            <a:xfrm>
              <a:off x="96" y="1786"/>
              <a:ext cx="131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sz="2000">
                <a:latin typeface="+mn-lt"/>
                <a:ea typeface="+mn-ea"/>
                <a:cs typeface="+mn-ea"/>
                <a:sym typeface="+mn-lt"/>
              </a:endParaRPr>
            </a:p>
          </p:txBody>
        </p:sp>
        <p:sp>
          <p:nvSpPr>
            <p:cNvPr id="35857" name="Line 19"/>
            <p:cNvSpPr>
              <a:spLocks noChangeShapeType="1"/>
            </p:cNvSpPr>
            <p:nvPr/>
          </p:nvSpPr>
          <p:spPr bwMode="auto">
            <a:xfrm>
              <a:off x="96" y="2007"/>
              <a:ext cx="131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sz="2000">
                <a:latin typeface="+mn-lt"/>
                <a:ea typeface="+mn-ea"/>
                <a:cs typeface="+mn-ea"/>
                <a:sym typeface="+mn-lt"/>
              </a:endParaRPr>
            </a:p>
          </p:txBody>
        </p:sp>
        <p:sp>
          <p:nvSpPr>
            <p:cNvPr id="35858" name="Line 20"/>
            <p:cNvSpPr>
              <a:spLocks noChangeShapeType="1"/>
            </p:cNvSpPr>
            <p:nvPr/>
          </p:nvSpPr>
          <p:spPr bwMode="auto">
            <a:xfrm>
              <a:off x="96" y="2227"/>
              <a:ext cx="131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sz="2000">
                <a:latin typeface="+mn-lt"/>
                <a:ea typeface="+mn-ea"/>
                <a:cs typeface="+mn-ea"/>
                <a:sym typeface="+mn-lt"/>
              </a:endParaRPr>
            </a:p>
          </p:txBody>
        </p:sp>
        <p:sp>
          <p:nvSpPr>
            <p:cNvPr id="35859" name="Line 21"/>
            <p:cNvSpPr>
              <a:spLocks noChangeShapeType="1"/>
            </p:cNvSpPr>
            <p:nvPr/>
          </p:nvSpPr>
          <p:spPr bwMode="auto">
            <a:xfrm>
              <a:off x="96" y="2449"/>
              <a:ext cx="131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sz="2000">
                <a:latin typeface="+mn-lt"/>
                <a:ea typeface="+mn-ea"/>
                <a:cs typeface="+mn-ea"/>
                <a:sym typeface="+mn-lt"/>
              </a:endParaRPr>
            </a:p>
          </p:txBody>
        </p:sp>
        <p:sp>
          <p:nvSpPr>
            <p:cNvPr id="35860" name="Line 22"/>
            <p:cNvSpPr>
              <a:spLocks noChangeShapeType="1"/>
            </p:cNvSpPr>
            <p:nvPr/>
          </p:nvSpPr>
          <p:spPr bwMode="auto">
            <a:xfrm>
              <a:off x="96" y="2669"/>
              <a:ext cx="131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sz="2000">
                <a:latin typeface="+mn-lt"/>
                <a:ea typeface="+mn-ea"/>
                <a:cs typeface="+mn-ea"/>
                <a:sym typeface="+mn-lt"/>
              </a:endParaRPr>
            </a:p>
          </p:txBody>
        </p:sp>
        <p:sp>
          <p:nvSpPr>
            <p:cNvPr id="35861" name="Line 23"/>
            <p:cNvSpPr>
              <a:spLocks noChangeShapeType="1"/>
            </p:cNvSpPr>
            <p:nvPr/>
          </p:nvSpPr>
          <p:spPr bwMode="auto">
            <a:xfrm>
              <a:off x="96" y="2891"/>
              <a:ext cx="131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sz="2000">
                <a:latin typeface="+mn-lt"/>
                <a:ea typeface="+mn-ea"/>
                <a:cs typeface="+mn-ea"/>
                <a:sym typeface="+mn-lt"/>
              </a:endParaRPr>
            </a:p>
          </p:txBody>
        </p:sp>
        <p:sp>
          <p:nvSpPr>
            <p:cNvPr id="35862" name="Line 24"/>
            <p:cNvSpPr>
              <a:spLocks noChangeShapeType="1"/>
            </p:cNvSpPr>
            <p:nvPr/>
          </p:nvSpPr>
          <p:spPr bwMode="auto">
            <a:xfrm>
              <a:off x="96" y="3111"/>
              <a:ext cx="131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sz="2000">
                <a:latin typeface="+mn-lt"/>
                <a:ea typeface="+mn-ea"/>
                <a:cs typeface="+mn-ea"/>
                <a:sym typeface="+mn-lt"/>
              </a:endParaRPr>
            </a:p>
          </p:txBody>
        </p:sp>
        <p:sp>
          <p:nvSpPr>
            <p:cNvPr id="35863" name="Line 25"/>
            <p:cNvSpPr>
              <a:spLocks noChangeShapeType="1"/>
            </p:cNvSpPr>
            <p:nvPr/>
          </p:nvSpPr>
          <p:spPr bwMode="auto">
            <a:xfrm>
              <a:off x="96" y="3333"/>
              <a:ext cx="131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sz="2000">
                <a:latin typeface="+mn-lt"/>
                <a:ea typeface="+mn-ea"/>
                <a:cs typeface="+mn-ea"/>
                <a:sym typeface="+mn-lt"/>
              </a:endParaRPr>
            </a:p>
          </p:txBody>
        </p:sp>
        <p:sp>
          <p:nvSpPr>
            <p:cNvPr id="35864" name="Line 26"/>
            <p:cNvSpPr>
              <a:spLocks noChangeShapeType="1"/>
            </p:cNvSpPr>
            <p:nvPr/>
          </p:nvSpPr>
          <p:spPr bwMode="auto">
            <a:xfrm>
              <a:off x="1444" y="2556"/>
              <a:ext cx="2834"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sz="2000">
                <a:latin typeface="+mn-lt"/>
                <a:ea typeface="+mn-ea"/>
                <a:cs typeface="+mn-ea"/>
                <a:sym typeface="+mn-lt"/>
              </a:endParaRPr>
            </a:p>
          </p:txBody>
        </p:sp>
        <p:sp>
          <p:nvSpPr>
            <p:cNvPr id="35865" name="AutoShape 27"/>
            <p:cNvSpPr>
              <a:spLocks noChangeArrowheads="1"/>
            </p:cNvSpPr>
            <p:nvPr/>
          </p:nvSpPr>
          <p:spPr bwMode="auto">
            <a:xfrm rot="5400000">
              <a:off x="1976" y="2460"/>
              <a:ext cx="223" cy="187"/>
            </a:xfrm>
            <a:prstGeom prst="triangle">
              <a:avLst>
                <a:gd name="adj" fmla="val 50000"/>
              </a:avLst>
            </a:prstGeom>
            <a:solidFill>
              <a:srgbClr val="FF0066"/>
            </a:solidFill>
            <a:ln w="19050">
              <a:solidFill>
                <a:schemeClr val="tx1"/>
              </a:solidFill>
              <a:miter lim="800000"/>
              <a:headEnd/>
              <a:tailEnd/>
            </a:ln>
            <a:effectLst>
              <a:outerShdw dist="35921" dir="2700000" algn="ctr" rotWithShape="0">
                <a:schemeClr val="bg2"/>
              </a:outerShdw>
            </a:effec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35866" name="Rectangle 28"/>
            <p:cNvSpPr>
              <a:spLocks noChangeArrowheads="1"/>
            </p:cNvSpPr>
            <p:nvPr/>
          </p:nvSpPr>
          <p:spPr bwMode="auto">
            <a:xfrm>
              <a:off x="382" y="1725"/>
              <a:ext cx="313" cy="124"/>
            </a:xfrm>
            <a:prstGeom prst="rect">
              <a:avLst/>
            </a:prstGeom>
            <a:solidFill>
              <a:srgbClr val="FFFFCC"/>
            </a:solidFill>
            <a:ln w="9525">
              <a:solidFill>
                <a:schemeClr val="tx1"/>
              </a:solidFill>
              <a:miter lim="800000"/>
              <a:headEnd/>
              <a:tailEnd/>
            </a:ln>
            <a:effectLst>
              <a:outerShdw dist="35921" dir="2700000" algn="ctr" rotWithShape="0">
                <a:schemeClr val="bg2"/>
              </a:outerShdw>
            </a:effec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35867" name="Rectangle 29"/>
            <p:cNvSpPr>
              <a:spLocks noChangeArrowheads="1"/>
            </p:cNvSpPr>
            <p:nvPr/>
          </p:nvSpPr>
          <p:spPr bwMode="auto">
            <a:xfrm>
              <a:off x="382" y="1945"/>
              <a:ext cx="313" cy="123"/>
            </a:xfrm>
            <a:prstGeom prst="rect">
              <a:avLst/>
            </a:prstGeom>
            <a:solidFill>
              <a:srgbClr val="CCFF99"/>
            </a:solidFill>
            <a:ln w="9525">
              <a:solidFill>
                <a:schemeClr val="tx1"/>
              </a:solidFill>
              <a:miter lim="800000"/>
              <a:headEnd/>
              <a:tailEnd/>
            </a:ln>
            <a:effectLst>
              <a:outerShdw dist="35921" dir="2700000" algn="ctr" rotWithShape="0">
                <a:schemeClr val="bg2"/>
              </a:outerShdw>
            </a:effec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35868" name="Rectangle 30"/>
            <p:cNvSpPr>
              <a:spLocks noChangeArrowheads="1"/>
            </p:cNvSpPr>
            <p:nvPr/>
          </p:nvSpPr>
          <p:spPr bwMode="auto">
            <a:xfrm>
              <a:off x="382" y="2166"/>
              <a:ext cx="313" cy="123"/>
            </a:xfrm>
            <a:prstGeom prst="rect">
              <a:avLst/>
            </a:prstGeom>
            <a:solidFill>
              <a:srgbClr val="CCCC00"/>
            </a:solidFill>
            <a:ln w="9525">
              <a:solidFill>
                <a:schemeClr val="tx1"/>
              </a:solidFill>
              <a:miter lim="800000"/>
              <a:headEnd/>
              <a:tailEnd/>
            </a:ln>
            <a:effectLst>
              <a:outerShdw dist="35921" dir="2700000" algn="ctr" rotWithShape="0">
                <a:schemeClr val="bg2"/>
              </a:outerShdw>
            </a:effec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35869" name="Rectangle 31"/>
            <p:cNvSpPr>
              <a:spLocks noChangeArrowheads="1"/>
            </p:cNvSpPr>
            <p:nvPr/>
          </p:nvSpPr>
          <p:spPr bwMode="auto">
            <a:xfrm>
              <a:off x="382" y="2387"/>
              <a:ext cx="313" cy="123"/>
            </a:xfrm>
            <a:prstGeom prst="rect">
              <a:avLst/>
            </a:prstGeom>
            <a:solidFill>
              <a:srgbClr val="00CCFF"/>
            </a:solidFill>
            <a:ln w="9525">
              <a:solidFill>
                <a:schemeClr val="tx1"/>
              </a:solidFill>
              <a:miter lim="800000"/>
              <a:headEnd/>
              <a:tailEnd/>
            </a:ln>
            <a:effectLst>
              <a:outerShdw dist="35921" dir="2700000" algn="ctr" rotWithShape="0">
                <a:schemeClr val="bg2"/>
              </a:outerShdw>
            </a:effec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35870" name="Rectangle 32"/>
            <p:cNvSpPr>
              <a:spLocks noChangeArrowheads="1"/>
            </p:cNvSpPr>
            <p:nvPr/>
          </p:nvSpPr>
          <p:spPr bwMode="auto">
            <a:xfrm>
              <a:off x="382" y="2608"/>
              <a:ext cx="313" cy="123"/>
            </a:xfrm>
            <a:prstGeom prst="rect">
              <a:avLst/>
            </a:prstGeom>
            <a:solidFill>
              <a:srgbClr val="FF99FF"/>
            </a:solidFill>
            <a:ln w="9525">
              <a:solidFill>
                <a:schemeClr val="tx1"/>
              </a:solidFill>
              <a:miter lim="800000"/>
              <a:headEnd/>
              <a:tailEnd/>
            </a:ln>
            <a:effectLst>
              <a:outerShdw dist="35921" dir="2700000" algn="ctr" rotWithShape="0">
                <a:schemeClr val="bg2"/>
              </a:outerShdw>
            </a:effec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35871" name="Rectangle 33"/>
            <p:cNvSpPr>
              <a:spLocks noChangeArrowheads="1"/>
            </p:cNvSpPr>
            <p:nvPr/>
          </p:nvSpPr>
          <p:spPr bwMode="auto">
            <a:xfrm>
              <a:off x="382" y="2829"/>
              <a:ext cx="313" cy="123"/>
            </a:xfrm>
            <a:prstGeom prst="rect">
              <a:avLst/>
            </a:prstGeom>
            <a:solidFill>
              <a:srgbClr val="00CC00"/>
            </a:solidFill>
            <a:ln w="9525">
              <a:solidFill>
                <a:schemeClr val="tx1"/>
              </a:solidFill>
              <a:miter lim="800000"/>
              <a:headEnd/>
              <a:tailEnd/>
            </a:ln>
            <a:effectLst>
              <a:outerShdw dist="35921" dir="2700000" algn="ctr" rotWithShape="0">
                <a:schemeClr val="bg2"/>
              </a:outerShdw>
            </a:effec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35872" name="Rectangle 34"/>
            <p:cNvSpPr>
              <a:spLocks noChangeArrowheads="1"/>
            </p:cNvSpPr>
            <p:nvPr/>
          </p:nvSpPr>
          <p:spPr bwMode="auto">
            <a:xfrm>
              <a:off x="382" y="3050"/>
              <a:ext cx="313" cy="123"/>
            </a:xfrm>
            <a:prstGeom prst="rect">
              <a:avLst/>
            </a:prstGeom>
            <a:solidFill>
              <a:srgbClr val="FF00FF"/>
            </a:solidFill>
            <a:ln w="9525">
              <a:solidFill>
                <a:schemeClr val="tx1"/>
              </a:solidFill>
              <a:miter lim="800000"/>
              <a:headEnd/>
              <a:tailEnd/>
            </a:ln>
            <a:effectLst>
              <a:outerShdw dist="35921" dir="2700000" algn="ctr" rotWithShape="0">
                <a:schemeClr val="bg2"/>
              </a:outerShdw>
            </a:effec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35873" name="Rectangle 35"/>
            <p:cNvSpPr>
              <a:spLocks noChangeArrowheads="1"/>
            </p:cNvSpPr>
            <p:nvPr/>
          </p:nvSpPr>
          <p:spPr bwMode="auto">
            <a:xfrm>
              <a:off x="382" y="3270"/>
              <a:ext cx="313" cy="124"/>
            </a:xfrm>
            <a:prstGeom prst="rect">
              <a:avLst/>
            </a:prstGeom>
            <a:solidFill>
              <a:srgbClr val="3399FF"/>
            </a:solidFill>
            <a:ln w="9525">
              <a:solidFill>
                <a:schemeClr val="tx1"/>
              </a:solidFill>
              <a:miter lim="800000"/>
              <a:headEnd/>
              <a:tailEnd/>
            </a:ln>
            <a:effectLst>
              <a:outerShdw dist="35921" dir="2700000" algn="ctr" rotWithShape="0">
                <a:schemeClr val="bg2"/>
              </a:outerShdw>
            </a:effec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35874" name="Text Box 36"/>
            <p:cNvSpPr txBox="1">
              <a:spLocks noChangeArrowheads="1"/>
            </p:cNvSpPr>
            <p:nvPr/>
          </p:nvSpPr>
          <p:spPr bwMode="auto">
            <a:xfrm>
              <a:off x="2129" y="1897"/>
              <a:ext cx="625"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800" b="0" smtClean="0">
                  <a:solidFill>
                    <a:srgbClr val="333399"/>
                  </a:solidFill>
                  <a:latin typeface="+mn-lt"/>
                  <a:ea typeface="+mn-ea"/>
                  <a:cs typeface="+mn-ea"/>
                  <a:sym typeface="+mn-lt"/>
                </a:rPr>
                <a:t>20 Gb/s</a:t>
              </a:r>
            </a:p>
          </p:txBody>
        </p:sp>
        <p:sp>
          <p:nvSpPr>
            <p:cNvPr id="35875" name="AutoShape 37"/>
            <p:cNvSpPr>
              <a:spLocks noChangeArrowheads="1"/>
            </p:cNvSpPr>
            <p:nvPr/>
          </p:nvSpPr>
          <p:spPr bwMode="auto">
            <a:xfrm rot="-5400000">
              <a:off x="487" y="2403"/>
              <a:ext cx="2041" cy="31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006 w 21600"/>
                <a:gd name="T13" fmla="*/ 3027 h 21600"/>
                <a:gd name="T14" fmla="*/ 18594 w 21600"/>
                <a:gd name="T15" fmla="*/ 18573 h 21600"/>
              </a:gdLst>
              <a:ahLst/>
              <a:cxnLst>
                <a:cxn ang="T8">
                  <a:pos x="T0" y="T1"/>
                </a:cxn>
                <a:cxn ang="T9">
                  <a:pos x="T2" y="T3"/>
                </a:cxn>
                <a:cxn ang="T10">
                  <a:pos x="T4" y="T5"/>
                </a:cxn>
                <a:cxn ang="T11">
                  <a:pos x="T6" y="T7"/>
                </a:cxn>
              </a:cxnLst>
              <a:rect l="T12" t="T13" r="T14" b="T15"/>
              <a:pathLst>
                <a:path w="21600" h="21600">
                  <a:moveTo>
                    <a:pt x="0" y="0"/>
                  </a:moveTo>
                  <a:lnTo>
                    <a:pt x="2408" y="21600"/>
                  </a:lnTo>
                  <a:lnTo>
                    <a:pt x="19192" y="21600"/>
                  </a:lnTo>
                  <a:lnTo>
                    <a:pt x="21600" y="0"/>
                  </a:lnTo>
                  <a:lnTo>
                    <a:pt x="0" y="0"/>
                  </a:lnTo>
                  <a:close/>
                </a:path>
              </a:pathLst>
            </a:custGeom>
            <a:solidFill>
              <a:srgbClr val="CCCC00"/>
            </a:solidFill>
            <a:ln w="19050">
              <a:solidFill>
                <a:schemeClr val="tx1"/>
              </a:solidFill>
              <a:miter lim="800000"/>
              <a:headEnd/>
              <a:tailEnd/>
            </a:ln>
            <a:effectLst>
              <a:outerShdw dist="35921" dir="2700000" algn="ctr" rotWithShape="0">
                <a:schemeClr val="bg2"/>
              </a:outerShdw>
            </a:effectLst>
          </p:spPr>
          <p:txBody>
            <a:bodyPr wrap="none" anchor="ctr"/>
            <a:lstStyle/>
            <a:p>
              <a:pPr>
                <a:lnSpc>
                  <a:spcPct val="120000"/>
                </a:lnSpc>
                <a:defRPr/>
              </a:pPr>
              <a:endParaRPr lang="zh-CN" altLang="en-US" sz="2000">
                <a:latin typeface="+mn-lt"/>
                <a:ea typeface="+mn-ea"/>
                <a:cs typeface="+mn-ea"/>
                <a:sym typeface="+mn-lt"/>
              </a:endParaRPr>
            </a:p>
          </p:txBody>
        </p:sp>
        <p:sp>
          <p:nvSpPr>
            <p:cNvPr id="35876" name="AutoShape 38"/>
            <p:cNvSpPr>
              <a:spLocks noChangeArrowheads="1"/>
            </p:cNvSpPr>
            <p:nvPr/>
          </p:nvSpPr>
          <p:spPr bwMode="auto">
            <a:xfrm rot="5400000" flipH="1">
              <a:off x="3136" y="2403"/>
              <a:ext cx="2041" cy="3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006 w 21600"/>
                <a:gd name="T13" fmla="*/ 3036 h 21600"/>
                <a:gd name="T14" fmla="*/ 18594 w 21600"/>
                <a:gd name="T15" fmla="*/ 18564 h 21600"/>
              </a:gdLst>
              <a:ahLst/>
              <a:cxnLst>
                <a:cxn ang="T8">
                  <a:pos x="T0" y="T1"/>
                </a:cxn>
                <a:cxn ang="T9">
                  <a:pos x="T2" y="T3"/>
                </a:cxn>
                <a:cxn ang="T10">
                  <a:pos x="T4" y="T5"/>
                </a:cxn>
                <a:cxn ang="T11">
                  <a:pos x="T6" y="T7"/>
                </a:cxn>
              </a:cxnLst>
              <a:rect l="T12" t="T13" r="T14" b="T15"/>
              <a:pathLst>
                <a:path w="21600" h="21600">
                  <a:moveTo>
                    <a:pt x="0" y="0"/>
                  </a:moveTo>
                  <a:lnTo>
                    <a:pt x="2408" y="21600"/>
                  </a:lnTo>
                  <a:lnTo>
                    <a:pt x="19192" y="21600"/>
                  </a:lnTo>
                  <a:lnTo>
                    <a:pt x="21600" y="0"/>
                  </a:lnTo>
                  <a:lnTo>
                    <a:pt x="0" y="0"/>
                  </a:lnTo>
                  <a:close/>
                </a:path>
              </a:pathLst>
            </a:custGeom>
            <a:solidFill>
              <a:srgbClr val="FF9999"/>
            </a:solidFill>
            <a:ln w="19050">
              <a:solidFill>
                <a:schemeClr val="tx1"/>
              </a:solidFill>
              <a:miter lim="800000"/>
              <a:headEnd/>
              <a:tailEnd/>
            </a:ln>
            <a:effectLst>
              <a:outerShdw dist="35921" dir="2700000" algn="ctr" rotWithShape="0">
                <a:schemeClr val="bg2"/>
              </a:outerShdw>
            </a:effectLst>
          </p:spPr>
          <p:txBody>
            <a:bodyPr wrap="none" anchor="ctr"/>
            <a:lstStyle/>
            <a:p>
              <a:pPr>
                <a:lnSpc>
                  <a:spcPct val="120000"/>
                </a:lnSpc>
                <a:defRPr/>
              </a:pPr>
              <a:endParaRPr lang="zh-CN" altLang="en-US" sz="2000">
                <a:latin typeface="+mn-lt"/>
                <a:ea typeface="+mn-ea"/>
                <a:cs typeface="+mn-ea"/>
                <a:sym typeface="+mn-lt"/>
              </a:endParaRPr>
            </a:p>
          </p:txBody>
        </p:sp>
        <p:sp>
          <p:nvSpPr>
            <p:cNvPr id="35877" name="Rectangle 39"/>
            <p:cNvSpPr>
              <a:spLocks noChangeArrowheads="1"/>
            </p:cNvSpPr>
            <p:nvPr/>
          </p:nvSpPr>
          <p:spPr bwMode="auto">
            <a:xfrm>
              <a:off x="5013" y="1725"/>
              <a:ext cx="313" cy="124"/>
            </a:xfrm>
            <a:prstGeom prst="rect">
              <a:avLst/>
            </a:prstGeom>
            <a:solidFill>
              <a:srgbClr val="FFFFCC"/>
            </a:solidFill>
            <a:ln w="9525">
              <a:solidFill>
                <a:schemeClr val="tx1"/>
              </a:solidFill>
              <a:miter lim="800000"/>
              <a:headEnd/>
              <a:tailEnd/>
            </a:ln>
            <a:effectLst>
              <a:outerShdw dist="35921" dir="2700000" algn="ctr" rotWithShape="0">
                <a:schemeClr val="bg2"/>
              </a:outerShdw>
            </a:effec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35878" name="Rectangle 40"/>
            <p:cNvSpPr>
              <a:spLocks noChangeArrowheads="1"/>
            </p:cNvSpPr>
            <p:nvPr/>
          </p:nvSpPr>
          <p:spPr bwMode="auto">
            <a:xfrm>
              <a:off x="5013" y="1945"/>
              <a:ext cx="313" cy="123"/>
            </a:xfrm>
            <a:prstGeom prst="rect">
              <a:avLst/>
            </a:prstGeom>
            <a:solidFill>
              <a:srgbClr val="CCFF99"/>
            </a:solidFill>
            <a:ln w="9525">
              <a:solidFill>
                <a:schemeClr val="tx1"/>
              </a:solidFill>
              <a:miter lim="800000"/>
              <a:headEnd/>
              <a:tailEnd/>
            </a:ln>
            <a:effectLst>
              <a:outerShdw dist="35921" dir="2700000" algn="ctr" rotWithShape="0">
                <a:schemeClr val="bg2"/>
              </a:outerShdw>
            </a:effec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35879" name="Rectangle 41"/>
            <p:cNvSpPr>
              <a:spLocks noChangeArrowheads="1"/>
            </p:cNvSpPr>
            <p:nvPr/>
          </p:nvSpPr>
          <p:spPr bwMode="auto">
            <a:xfrm>
              <a:off x="5013" y="2166"/>
              <a:ext cx="313" cy="123"/>
            </a:xfrm>
            <a:prstGeom prst="rect">
              <a:avLst/>
            </a:prstGeom>
            <a:solidFill>
              <a:srgbClr val="CCCC00"/>
            </a:solidFill>
            <a:ln w="9525">
              <a:solidFill>
                <a:schemeClr val="tx1"/>
              </a:solidFill>
              <a:miter lim="800000"/>
              <a:headEnd/>
              <a:tailEnd/>
            </a:ln>
            <a:effectLst>
              <a:outerShdw dist="35921" dir="2700000" algn="ctr" rotWithShape="0">
                <a:schemeClr val="bg2"/>
              </a:outerShdw>
            </a:effec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35880" name="Rectangle 42"/>
            <p:cNvSpPr>
              <a:spLocks noChangeArrowheads="1"/>
            </p:cNvSpPr>
            <p:nvPr/>
          </p:nvSpPr>
          <p:spPr bwMode="auto">
            <a:xfrm>
              <a:off x="5013" y="2387"/>
              <a:ext cx="313" cy="123"/>
            </a:xfrm>
            <a:prstGeom prst="rect">
              <a:avLst/>
            </a:prstGeom>
            <a:solidFill>
              <a:srgbClr val="00CCFF"/>
            </a:solidFill>
            <a:ln w="9525">
              <a:solidFill>
                <a:schemeClr val="tx1"/>
              </a:solidFill>
              <a:miter lim="800000"/>
              <a:headEnd/>
              <a:tailEnd/>
            </a:ln>
            <a:effectLst>
              <a:outerShdw dist="35921" dir="2700000" algn="ctr" rotWithShape="0">
                <a:schemeClr val="bg2"/>
              </a:outerShdw>
            </a:effec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35881" name="Rectangle 43"/>
            <p:cNvSpPr>
              <a:spLocks noChangeArrowheads="1"/>
            </p:cNvSpPr>
            <p:nvPr/>
          </p:nvSpPr>
          <p:spPr bwMode="auto">
            <a:xfrm>
              <a:off x="5013" y="2608"/>
              <a:ext cx="313" cy="123"/>
            </a:xfrm>
            <a:prstGeom prst="rect">
              <a:avLst/>
            </a:prstGeom>
            <a:solidFill>
              <a:srgbClr val="FF99FF"/>
            </a:solidFill>
            <a:ln w="9525">
              <a:solidFill>
                <a:schemeClr val="tx1"/>
              </a:solidFill>
              <a:miter lim="800000"/>
              <a:headEnd/>
              <a:tailEnd/>
            </a:ln>
            <a:effectLst>
              <a:outerShdw dist="35921" dir="2700000" algn="ctr" rotWithShape="0">
                <a:schemeClr val="bg2"/>
              </a:outerShdw>
            </a:effec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35882" name="Rectangle 44"/>
            <p:cNvSpPr>
              <a:spLocks noChangeArrowheads="1"/>
            </p:cNvSpPr>
            <p:nvPr/>
          </p:nvSpPr>
          <p:spPr bwMode="auto">
            <a:xfrm>
              <a:off x="5013" y="2829"/>
              <a:ext cx="313" cy="123"/>
            </a:xfrm>
            <a:prstGeom prst="rect">
              <a:avLst/>
            </a:prstGeom>
            <a:solidFill>
              <a:srgbClr val="00CC00"/>
            </a:solidFill>
            <a:ln w="9525">
              <a:solidFill>
                <a:schemeClr val="tx1"/>
              </a:solidFill>
              <a:miter lim="800000"/>
              <a:headEnd/>
              <a:tailEnd/>
            </a:ln>
            <a:effectLst>
              <a:outerShdw dist="35921" dir="2700000" algn="ctr" rotWithShape="0">
                <a:schemeClr val="bg2"/>
              </a:outerShdw>
            </a:effec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35883" name="Rectangle 45"/>
            <p:cNvSpPr>
              <a:spLocks noChangeArrowheads="1"/>
            </p:cNvSpPr>
            <p:nvPr/>
          </p:nvSpPr>
          <p:spPr bwMode="auto">
            <a:xfrm>
              <a:off x="5013" y="3050"/>
              <a:ext cx="313" cy="123"/>
            </a:xfrm>
            <a:prstGeom prst="rect">
              <a:avLst/>
            </a:prstGeom>
            <a:solidFill>
              <a:srgbClr val="FF00FF"/>
            </a:solidFill>
            <a:ln w="9525">
              <a:solidFill>
                <a:schemeClr val="tx1"/>
              </a:solidFill>
              <a:miter lim="800000"/>
              <a:headEnd/>
              <a:tailEnd/>
            </a:ln>
            <a:effectLst>
              <a:outerShdw dist="35921" dir="2700000" algn="ctr" rotWithShape="0">
                <a:schemeClr val="bg2"/>
              </a:outerShdw>
            </a:effec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35884" name="Rectangle 46"/>
            <p:cNvSpPr>
              <a:spLocks noChangeArrowheads="1"/>
            </p:cNvSpPr>
            <p:nvPr/>
          </p:nvSpPr>
          <p:spPr bwMode="auto">
            <a:xfrm>
              <a:off x="5013" y="3270"/>
              <a:ext cx="313" cy="124"/>
            </a:xfrm>
            <a:prstGeom prst="rect">
              <a:avLst/>
            </a:prstGeom>
            <a:solidFill>
              <a:srgbClr val="3399FF"/>
            </a:solidFill>
            <a:ln w="9525">
              <a:solidFill>
                <a:schemeClr val="tx1"/>
              </a:solidFill>
              <a:miter lim="800000"/>
              <a:headEnd/>
              <a:tailEnd/>
            </a:ln>
            <a:effectLst>
              <a:outerShdw dist="35921" dir="2700000" algn="ctr" rotWithShape="0">
                <a:schemeClr val="bg2"/>
              </a:outerShdw>
            </a:effec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35885" name="AutoShape 47"/>
            <p:cNvSpPr>
              <a:spLocks noChangeArrowheads="1"/>
            </p:cNvSpPr>
            <p:nvPr/>
          </p:nvSpPr>
          <p:spPr bwMode="auto">
            <a:xfrm rot="5400000">
              <a:off x="2717" y="2461"/>
              <a:ext cx="223" cy="186"/>
            </a:xfrm>
            <a:prstGeom prst="triangle">
              <a:avLst>
                <a:gd name="adj" fmla="val 50000"/>
              </a:avLst>
            </a:prstGeom>
            <a:solidFill>
              <a:srgbClr val="FF0066"/>
            </a:solidFill>
            <a:ln w="19050">
              <a:solidFill>
                <a:schemeClr val="tx1"/>
              </a:solidFill>
              <a:miter lim="800000"/>
              <a:headEnd/>
              <a:tailEnd/>
            </a:ln>
            <a:effectLst>
              <a:outerShdw dist="35921" dir="2700000" algn="ctr" rotWithShape="0">
                <a:schemeClr val="bg2"/>
              </a:outerShdw>
            </a:effec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35886" name="AutoShape 48"/>
            <p:cNvSpPr>
              <a:spLocks noChangeArrowheads="1"/>
            </p:cNvSpPr>
            <p:nvPr/>
          </p:nvSpPr>
          <p:spPr bwMode="auto">
            <a:xfrm rot="5400000">
              <a:off x="3480" y="2460"/>
              <a:ext cx="223" cy="187"/>
            </a:xfrm>
            <a:prstGeom prst="triangle">
              <a:avLst>
                <a:gd name="adj" fmla="val 50000"/>
              </a:avLst>
            </a:prstGeom>
            <a:solidFill>
              <a:srgbClr val="FF0066"/>
            </a:solidFill>
            <a:ln w="19050">
              <a:solidFill>
                <a:schemeClr val="tx1"/>
              </a:solidFill>
              <a:miter lim="800000"/>
              <a:headEnd/>
              <a:tailEnd/>
            </a:ln>
            <a:effectLst>
              <a:outerShdw dist="35921" dir="2700000" algn="ctr" rotWithShape="0">
                <a:schemeClr val="bg2"/>
              </a:outerShdw>
            </a:effec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35887" name="Line 49"/>
            <p:cNvSpPr>
              <a:spLocks noChangeShapeType="1"/>
            </p:cNvSpPr>
            <p:nvPr/>
          </p:nvSpPr>
          <p:spPr bwMode="auto">
            <a:xfrm flipH="1">
              <a:off x="2351" y="2158"/>
              <a:ext cx="81" cy="392"/>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sz="2000">
                <a:latin typeface="+mn-lt"/>
                <a:ea typeface="+mn-ea"/>
                <a:cs typeface="+mn-ea"/>
                <a:sym typeface="+mn-lt"/>
              </a:endParaRPr>
            </a:p>
          </p:txBody>
        </p:sp>
        <p:sp>
          <p:nvSpPr>
            <p:cNvPr id="35888" name="Text Box 50"/>
            <p:cNvSpPr txBox="1">
              <a:spLocks noChangeArrowheads="1"/>
            </p:cNvSpPr>
            <p:nvPr/>
          </p:nvSpPr>
          <p:spPr bwMode="auto">
            <a:xfrm>
              <a:off x="1366" y="2220"/>
              <a:ext cx="262" cy="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800" b="0" smtClean="0">
                  <a:solidFill>
                    <a:srgbClr val="333399"/>
                  </a:solidFill>
                  <a:latin typeface="+mn-lt"/>
                  <a:ea typeface="+mn-ea"/>
                  <a:cs typeface="+mn-ea"/>
                  <a:sym typeface="+mn-lt"/>
                </a:rPr>
                <a:t>复</a:t>
              </a:r>
            </a:p>
            <a:p>
              <a:pPr eaLnBrk="1" latinLnBrk="0" hangingPunct="1">
                <a:lnSpc>
                  <a:spcPct val="120000"/>
                </a:lnSpc>
                <a:spcBef>
                  <a:spcPct val="0"/>
                </a:spcBef>
                <a:buFontTx/>
                <a:buNone/>
                <a:defRPr/>
              </a:pPr>
              <a:r>
                <a:rPr lang="zh-CN" altLang="en-US" sz="1800" b="0" smtClean="0">
                  <a:solidFill>
                    <a:srgbClr val="333399"/>
                  </a:solidFill>
                  <a:latin typeface="+mn-lt"/>
                  <a:ea typeface="+mn-ea"/>
                  <a:cs typeface="+mn-ea"/>
                  <a:sym typeface="+mn-lt"/>
                </a:rPr>
                <a:t>用</a:t>
              </a:r>
            </a:p>
            <a:p>
              <a:pPr eaLnBrk="1" latinLnBrk="0" hangingPunct="1">
                <a:lnSpc>
                  <a:spcPct val="120000"/>
                </a:lnSpc>
                <a:spcBef>
                  <a:spcPct val="0"/>
                </a:spcBef>
                <a:buFontTx/>
                <a:buNone/>
                <a:defRPr/>
              </a:pPr>
              <a:r>
                <a:rPr lang="zh-CN" altLang="en-US" sz="1800" b="0" smtClean="0">
                  <a:solidFill>
                    <a:srgbClr val="333399"/>
                  </a:solidFill>
                  <a:latin typeface="+mn-lt"/>
                  <a:ea typeface="+mn-ea"/>
                  <a:cs typeface="+mn-ea"/>
                  <a:sym typeface="+mn-lt"/>
                </a:rPr>
                <a:t>器</a:t>
              </a:r>
            </a:p>
          </p:txBody>
        </p:sp>
        <p:sp>
          <p:nvSpPr>
            <p:cNvPr id="35889" name="Text Box 51"/>
            <p:cNvSpPr txBox="1">
              <a:spLocks noChangeArrowheads="1"/>
            </p:cNvSpPr>
            <p:nvPr/>
          </p:nvSpPr>
          <p:spPr bwMode="auto">
            <a:xfrm>
              <a:off x="4018" y="2220"/>
              <a:ext cx="262" cy="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800" b="0" dirty="0" smtClean="0">
                  <a:solidFill>
                    <a:srgbClr val="333399"/>
                  </a:solidFill>
                  <a:latin typeface="+mn-lt"/>
                  <a:ea typeface="+mn-ea"/>
                  <a:cs typeface="+mn-ea"/>
                  <a:sym typeface="+mn-lt"/>
                </a:rPr>
                <a:t>分</a:t>
              </a:r>
            </a:p>
            <a:p>
              <a:pPr eaLnBrk="1" latinLnBrk="0" hangingPunct="1">
                <a:lnSpc>
                  <a:spcPct val="120000"/>
                </a:lnSpc>
                <a:spcBef>
                  <a:spcPct val="0"/>
                </a:spcBef>
                <a:buFontTx/>
                <a:buNone/>
                <a:defRPr/>
              </a:pPr>
              <a:r>
                <a:rPr lang="zh-CN" altLang="en-US" sz="1800" b="0" dirty="0" smtClean="0">
                  <a:solidFill>
                    <a:srgbClr val="333399"/>
                  </a:solidFill>
                  <a:latin typeface="+mn-lt"/>
                  <a:ea typeface="+mn-ea"/>
                  <a:cs typeface="+mn-ea"/>
                  <a:sym typeface="+mn-lt"/>
                </a:rPr>
                <a:t>用</a:t>
              </a:r>
            </a:p>
            <a:p>
              <a:pPr eaLnBrk="1" latinLnBrk="0" hangingPunct="1">
                <a:lnSpc>
                  <a:spcPct val="120000"/>
                </a:lnSpc>
                <a:spcBef>
                  <a:spcPct val="0"/>
                </a:spcBef>
                <a:buFontTx/>
                <a:buNone/>
                <a:defRPr/>
              </a:pPr>
              <a:r>
                <a:rPr lang="zh-CN" altLang="en-US" sz="1800" b="0" dirty="0" smtClean="0">
                  <a:solidFill>
                    <a:srgbClr val="333399"/>
                  </a:solidFill>
                  <a:latin typeface="+mn-lt"/>
                  <a:ea typeface="+mn-ea"/>
                  <a:cs typeface="+mn-ea"/>
                  <a:sym typeface="+mn-lt"/>
                </a:rPr>
                <a:t>器</a:t>
              </a:r>
            </a:p>
          </p:txBody>
        </p:sp>
        <p:sp>
          <p:nvSpPr>
            <p:cNvPr id="35890" name="Text Box 52"/>
            <p:cNvSpPr txBox="1">
              <a:spLocks noChangeArrowheads="1"/>
            </p:cNvSpPr>
            <p:nvPr/>
          </p:nvSpPr>
          <p:spPr bwMode="auto">
            <a:xfrm>
              <a:off x="2871" y="1960"/>
              <a:ext cx="496"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800" b="0" smtClean="0">
                  <a:solidFill>
                    <a:srgbClr val="333399"/>
                  </a:solidFill>
                  <a:latin typeface="+mn-lt"/>
                  <a:ea typeface="+mn-ea"/>
                  <a:cs typeface="+mn-ea"/>
                  <a:sym typeface="+mn-lt"/>
                </a:rPr>
                <a:t>EDFA</a:t>
              </a:r>
            </a:p>
          </p:txBody>
        </p:sp>
        <p:sp>
          <p:nvSpPr>
            <p:cNvPr id="35891" name="Line 53"/>
            <p:cNvSpPr>
              <a:spLocks noChangeShapeType="1"/>
            </p:cNvSpPr>
            <p:nvPr/>
          </p:nvSpPr>
          <p:spPr bwMode="auto">
            <a:xfrm flipH="1">
              <a:off x="2846" y="2219"/>
              <a:ext cx="276" cy="272"/>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sz="2000">
                <a:latin typeface="+mn-lt"/>
                <a:ea typeface="+mn-ea"/>
                <a:cs typeface="+mn-ea"/>
                <a:sym typeface="+mn-lt"/>
              </a:endParaRPr>
            </a:p>
          </p:txBody>
        </p:sp>
        <p:sp>
          <p:nvSpPr>
            <p:cNvPr id="35892" name="Line 54"/>
            <p:cNvSpPr>
              <a:spLocks noChangeShapeType="1"/>
            </p:cNvSpPr>
            <p:nvPr/>
          </p:nvSpPr>
          <p:spPr bwMode="auto">
            <a:xfrm>
              <a:off x="2056" y="2714"/>
              <a:ext cx="0" cy="1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sz="2000">
                <a:latin typeface="+mn-lt"/>
                <a:ea typeface="+mn-ea"/>
                <a:cs typeface="+mn-ea"/>
                <a:sym typeface="+mn-lt"/>
              </a:endParaRPr>
            </a:p>
          </p:txBody>
        </p:sp>
        <p:sp>
          <p:nvSpPr>
            <p:cNvPr id="35893" name="Line 55"/>
            <p:cNvSpPr>
              <a:spLocks noChangeShapeType="1"/>
            </p:cNvSpPr>
            <p:nvPr/>
          </p:nvSpPr>
          <p:spPr bwMode="auto">
            <a:xfrm>
              <a:off x="2808" y="2714"/>
              <a:ext cx="0" cy="1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sz="2000">
                <a:latin typeface="+mn-lt"/>
                <a:ea typeface="+mn-ea"/>
                <a:cs typeface="+mn-ea"/>
                <a:sym typeface="+mn-lt"/>
              </a:endParaRPr>
            </a:p>
          </p:txBody>
        </p:sp>
        <p:sp>
          <p:nvSpPr>
            <p:cNvPr id="35894" name="Line 56"/>
            <p:cNvSpPr>
              <a:spLocks noChangeShapeType="1"/>
            </p:cNvSpPr>
            <p:nvPr/>
          </p:nvSpPr>
          <p:spPr bwMode="auto">
            <a:xfrm>
              <a:off x="2054" y="2775"/>
              <a:ext cx="753" cy="0"/>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sz="2000">
                <a:latin typeface="+mn-lt"/>
                <a:ea typeface="+mn-ea"/>
                <a:cs typeface="+mn-ea"/>
                <a:sym typeface="+mn-lt"/>
              </a:endParaRPr>
            </a:p>
          </p:txBody>
        </p:sp>
        <p:sp>
          <p:nvSpPr>
            <p:cNvPr id="35895" name="Text Box 57"/>
            <p:cNvSpPr txBox="1">
              <a:spLocks noChangeArrowheads="1"/>
            </p:cNvSpPr>
            <p:nvPr/>
          </p:nvSpPr>
          <p:spPr bwMode="auto">
            <a:xfrm>
              <a:off x="2066" y="2765"/>
              <a:ext cx="593"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800" b="0" smtClean="0">
                  <a:solidFill>
                    <a:srgbClr val="333399"/>
                  </a:solidFill>
                  <a:latin typeface="+mn-lt"/>
                  <a:ea typeface="+mn-ea"/>
                  <a:cs typeface="+mn-ea"/>
                  <a:sym typeface="+mn-lt"/>
                </a:rPr>
                <a:t>120 km</a:t>
              </a:r>
            </a:p>
          </p:txBody>
        </p:sp>
      </p:grpSp>
      <p:sp>
        <p:nvSpPr>
          <p:cNvPr id="2" name="矩形 1"/>
          <p:cNvSpPr/>
          <p:nvPr/>
        </p:nvSpPr>
        <p:spPr>
          <a:xfrm>
            <a:off x="-9956" y="1281785"/>
            <a:ext cx="3897221" cy="535531"/>
          </a:xfrm>
          <a:prstGeom prst="rect">
            <a:avLst/>
          </a:prstGeom>
        </p:spPr>
        <p:txBody>
          <a:bodyPr wrap="none">
            <a:spAutoFit/>
          </a:bodyPr>
          <a:lstStyle/>
          <a:p>
            <a:pPr eaLnBrk="1" hangingPunct="1">
              <a:lnSpc>
                <a:spcPct val="120000"/>
              </a:lnSpc>
              <a:defRPr/>
            </a:pPr>
            <a:r>
              <a:rPr lang="zh-CN" altLang="en-US" dirty="0">
                <a:latin typeface="+mn-ea"/>
                <a:ea typeface="+mn-ea"/>
                <a:cs typeface="+mn-ea"/>
                <a:sym typeface="+mn-lt"/>
              </a:rPr>
              <a:t>波分复用就是光的频分复用</a:t>
            </a:r>
          </a:p>
        </p:txBody>
      </p:sp>
      <p:sp>
        <p:nvSpPr>
          <p:cNvPr id="4" name="矩形 3"/>
          <p:cNvSpPr/>
          <p:nvPr/>
        </p:nvSpPr>
        <p:spPr>
          <a:xfrm>
            <a:off x="-9956" y="4718967"/>
            <a:ext cx="9153956" cy="1865126"/>
          </a:xfrm>
          <a:prstGeom prst="rect">
            <a:avLst/>
          </a:prstGeom>
        </p:spPr>
        <p:txBody>
          <a:bodyPr wrap="square">
            <a:spAutoFit/>
          </a:bodyPr>
          <a:lstStyle/>
          <a:p>
            <a:pPr marL="88900" indent="635000" algn="just">
              <a:lnSpc>
                <a:spcPct val="120000"/>
              </a:lnSpc>
              <a:defRPr/>
            </a:pPr>
            <a:r>
              <a:rPr lang="zh-CN" altLang="en-US" dirty="0">
                <a:latin typeface="+mn-ea"/>
                <a:ea typeface="+mn-ea"/>
                <a:cs typeface="+mn-ea"/>
                <a:sym typeface="+mn-lt"/>
              </a:rPr>
              <a:t>基本思想：将光纤的低损耗窗口划分成</a:t>
            </a:r>
            <a:r>
              <a:rPr lang="zh-CN" altLang="en-US" dirty="0" smtClean="0">
                <a:latin typeface="+mn-ea"/>
                <a:ea typeface="+mn-ea"/>
                <a:cs typeface="+mn-ea"/>
                <a:sym typeface="+mn-lt"/>
              </a:rPr>
              <a:t>若干信道</a:t>
            </a:r>
            <a:r>
              <a:rPr lang="zh-CN" altLang="en-US" dirty="0">
                <a:latin typeface="+mn-ea"/>
                <a:ea typeface="+mn-ea"/>
                <a:cs typeface="+mn-ea"/>
                <a:sym typeface="+mn-lt"/>
              </a:rPr>
              <a:t>，每一信道占用不同的光波频率</a:t>
            </a:r>
            <a:r>
              <a:rPr lang="en-US" altLang="zh-CN" dirty="0">
                <a:latin typeface="+mn-ea"/>
                <a:ea typeface="+mn-ea"/>
                <a:cs typeface="+mn-ea"/>
                <a:sym typeface="+mn-lt"/>
              </a:rPr>
              <a:t>(</a:t>
            </a:r>
            <a:r>
              <a:rPr lang="zh-CN" altLang="en-US" dirty="0">
                <a:latin typeface="+mn-ea"/>
                <a:ea typeface="+mn-ea"/>
                <a:cs typeface="+mn-ea"/>
                <a:sym typeface="+mn-lt"/>
              </a:rPr>
              <a:t>或波长</a:t>
            </a:r>
            <a:r>
              <a:rPr lang="en-US" altLang="zh-CN" dirty="0">
                <a:latin typeface="+mn-ea"/>
                <a:ea typeface="+mn-ea"/>
                <a:cs typeface="+mn-ea"/>
                <a:sym typeface="+mn-lt"/>
              </a:rPr>
              <a:t>)</a:t>
            </a:r>
            <a:r>
              <a:rPr lang="zh-CN" altLang="en-US" dirty="0">
                <a:latin typeface="+mn-ea"/>
                <a:ea typeface="+mn-ea"/>
                <a:cs typeface="+mn-ea"/>
                <a:sym typeface="+mn-lt"/>
              </a:rPr>
              <a:t>，在发送端采用合波器将不同波长的光载波信号合并起来送入一根光纤进行传输。在接收端，再由一分波器将这些由不同波长光载波信号组成的光信号分离开来。</a:t>
            </a:r>
            <a:r>
              <a:rPr lang="zh-CN" altLang="en-US" sz="2000" dirty="0">
                <a:latin typeface="+mn-ea"/>
                <a:ea typeface="+mn-ea"/>
                <a:cs typeface="+mn-ea"/>
                <a:sym typeface="+mn-lt"/>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a:lnSpc>
                <a:spcPct val="120000"/>
              </a:lnSpc>
              <a:defRPr/>
            </a:pPr>
            <a:r>
              <a:rPr lang="en-US" altLang="zh-CN" b="1" smtClean="0">
                <a:latin typeface="+mn-lt"/>
                <a:ea typeface="+mn-ea"/>
                <a:cs typeface="+mn-ea"/>
                <a:sym typeface="+mn-lt"/>
              </a:rPr>
              <a:t>2.4 PDH</a:t>
            </a:r>
            <a:r>
              <a:rPr lang="zh-CN" altLang="en-US" b="1" smtClean="0">
                <a:latin typeface="+mn-lt"/>
                <a:ea typeface="+mn-ea"/>
                <a:cs typeface="+mn-ea"/>
                <a:sym typeface="+mn-lt"/>
              </a:rPr>
              <a:t>和</a:t>
            </a:r>
            <a:r>
              <a:rPr lang="en-US" altLang="zh-CN" b="1" smtClean="0">
                <a:latin typeface="+mn-lt"/>
                <a:ea typeface="+mn-ea"/>
                <a:cs typeface="+mn-ea"/>
                <a:sym typeface="+mn-lt"/>
              </a:rPr>
              <a:t>SDH</a:t>
            </a:r>
          </a:p>
        </p:txBody>
      </p:sp>
      <p:sp>
        <p:nvSpPr>
          <p:cNvPr id="37891" name="Rectangle 3"/>
          <p:cNvSpPr>
            <a:spLocks noGrp="1" noChangeArrowheads="1"/>
          </p:cNvSpPr>
          <p:nvPr>
            <p:ph type="body" sz="half" idx="1"/>
          </p:nvPr>
        </p:nvSpPr>
        <p:spPr>
          <a:xfrm>
            <a:off x="323528" y="1371600"/>
            <a:ext cx="8568952" cy="4724400"/>
          </a:xfrm>
        </p:spPr>
        <p:txBody>
          <a:bodyPr rtlCol="0">
            <a:normAutofit/>
          </a:bodyPr>
          <a:lstStyle/>
          <a:p>
            <a:pPr algn="just">
              <a:lnSpc>
                <a:spcPct val="120000"/>
              </a:lnSpc>
              <a:spcBef>
                <a:spcPts val="0"/>
              </a:spcBef>
              <a:buFontTx/>
              <a:buNone/>
              <a:defRPr/>
            </a:pPr>
            <a:r>
              <a:rPr lang="zh-CN" altLang="en-US" sz="2800" b="1" dirty="0" smtClean="0">
                <a:solidFill>
                  <a:srgbClr val="FF0000"/>
                </a:solidFill>
                <a:cs typeface="+mn-ea"/>
                <a:sym typeface="+mn-lt"/>
              </a:rPr>
              <a:t>数字复用</a:t>
            </a:r>
            <a:r>
              <a:rPr lang="en-US" altLang="zh-CN" sz="2800" b="1" dirty="0" smtClean="0">
                <a:solidFill>
                  <a:srgbClr val="FF0000"/>
                </a:solidFill>
                <a:cs typeface="+mn-ea"/>
                <a:sym typeface="+mn-lt"/>
              </a:rPr>
              <a:t>:</a:t>
            </a:r>
          </a:p>
          <a:p>
            <a:pPr algn="just">
              <a:lnSpc>
                <a:spcPct val="120000"/>
              </a:lnSpc>
              <a:spcBef>
                <a:spcPts val="0"/>
              </a:spcBef>
              <a:buFontTx/>
              <a:buNone/>
              <a:defRPr/>
            </a:pPr>
            <a:r>
              <a:rPr lang="zh-CN" altLang="en-US" sz="2800" b="1" dirty="0" smtClean="0">
                <a:ea typeface="+mn-ea"/>
                <a:cs typeface="+mn-ea"/>
                <a:sym typeface="+mn-lt"/>
              </a:rPr>
              <a:t>  把</a:t>
            </a:r>
            <a:r>
              <a:rPr lang="zh-CN" altLang="en-US" sz="2800" b="1" dirty="0" smtClean="0">
                <a:ea typeface="+mn-ea"/>
                <a:cs typeface="+mn-ea"/>
                <a:sym typeface="+mn-lt"/>
              </a:rPr>
              <a:t>低速数字信号</a:t>
            </a:r>
            <a:r>
              <a:rPr lang="en-US" altLang="zh-CN" sz="2800" b="1" dirty="0" smtClean="0">
                <a:ea typeface="+mn-ea"/>
                <a:cs typeface="+mn-ea"/>
                <a:sym typeface="+mn-lt"/>
              </a:rPr>
              <a:t>(</a:t>
            </a:r>
            <a:r>
              <a:rPr lang="zh-CN" altLang="en-US" sz="2800" b="1" dirty="0" smtClean="0">
                <a:ea typeface="+mn-ea"/>
                <a:cs typeface="+mn-ea"/>
                <a:sym typeface="+mn-lt"/>
              </a:rPr>
              <a:t>低次群</a:t>
            </a:r>
            <a:r>
              <a:rPr lang="en-US" altLang="zh-CN" sz="2800" b="1" dirty="0" smtClean="0">
                <a:ea typeface="+mn-ea"/>
                <a:cs typeface="+mn-ea"/>
                <a:sym typeface="+mn-lt"/>
              </a:rPr>
              <a:t>)</a:t>
            </a:r>
            <a:r>
              <a:rPr lang="zh-CN" altLang="en-US" sz="2800" b="1" dirty="0" smtClean="0">
                <a:ea typeface="+mn-ea"/>
                <a:cs typeface="+mn-ea"/>
                <a:sym typeface="+mn-lt"/>
              </a:rPr>
              <a:t>按照时隙叠加的办法合成一个高速数字信号</a:t>
            </a:r>
            <a:r>
              <a:rPr lang="en-US" altLang="zh-CN" sz="2800" b="1" dirty="0" smtClean="0">
                <a:ea typeface="+mn-ea"/>
                <a:cs typeface="+mn-ea"/>
                <a:sym typeface="+mn-lt"/>
              </a:rPr>
              <a:t>(</a:t>
            </a:r>
            <a:r>
              <a:rPr lang="zh-CN" altLang="en-US" sz="2800" b="1" dirty="0" smtClean="0">
                <a:ea typeface="+mn-ea"/>
                <a:cs typeface="+mn-ea"/>
                <a:sym typeface="+mn-lt"/>
              </a:rPr>
              <a:t>高次群</a:t>
            </a:r>
            <a:r>
              <a:rPr lang="en-US" altLang="zh-CN" sz="2800" b="1" dirty="0" smtClean="0">
                <a:ea typeface="+mn-ea"/>
                <a:cs typeface="+mn-ea"/>
                <a:sym typeface="+mn-lt"/>
              </a:rPr>
              <a:t>)</a:t>
            </a:r>
            <a:r>
              <a:rPr lang="zh-CN" altLang="en-US" sz="2800" b="1" dirty="0" smtClean="0">
                <a:ea typeface="+mn-ea"/>
                <a:cs typeface="+mn-ea"/>
                <a:sym typeface="+mn-lt"/>
              </a:rPr>
              <a:t>的过程叫数字复用</a:t>
            </a:r>
            <a:r>
              <a:rPr lang="zh-CN" altLang="en-US" sz="2800" b="1" dirty="0" smtClean="0">
                <a:ea typeface="+mn-ea"/>
                <a:cs typeface="+mn-ea"/>
                <a:sym typeface="+mn-lt"/>
              </a:rPr>
              <a:t>，是</a:t>
            </a:r>
            <a:r>
              <a:rPr lang="zh-CN" altLang="en-US" sz="2800" b="1" dirty="0" smtClean="0">
                <a:ea typeface="+mn-ea"/>
                <a:cs typeface="+mn-ea"/>
                <a:sym typeface="+mn-lt"/>
              </a:rPr>
              <a:t>一种常用的干线大容量时分复用数字传输方法</a:t>
            </a:r>
            <a:r>
              <a:rPr lang="zh-CN" altLang="en-US" sz="2800" b="1" dirty="0" smtClean="0">
                <a:ea typeface="+mn-ea"/>
                <a:cs typeface="+mn-ea"/>
                <a:sym typeface="+mn-lt"/>
              </a:rPr>
              <a:t>。</a:t>
            </a:r>
            <a:endParaRPr lang="en-US" altLang="zh-CN" sz="2800" b="1" dirty="0" smtClean="0">
              <a:ea typeface="+mn-ea"/>
              <a:cs typeface="+mn-ea"/>
              <a:sym typeface="+mn-lt"/>
            </a:endParaRPr>
          </a:p>
          <a:p>
            <a:pPr algn="just">
              <a:lnSpc>
                <a:spcPct val="120000"/>
              </a:lnSpc>
              <a:spcBef>
                <a:spcPts val="0"/>
              </a:spcBef>
              <a:buFontTx/>
              <a:buNone/>
              <a:defRPr/>
            </a:pPr>
            <a:r>
              <a:rPr lang="zh-CN" altLang="en-US" sz="2800" b="1" dirty="0" smtClean="0">
                <a:ea typeface="+mn-ea"/>
                <a:cs typeface="+mn-ea"/>
                <a:sym typeface="+mn-lt"/>
              </a:rPr>
              <a:t>分类：</a:t>
            </a:r>
            <a:endParaRPr lang="zh-CN" altLang="en-US" sz="2800" b="1" dirty="0" smtClean="0">
              <a:ea typeface="+mn-ea"/>
              <a:cs typeface="+mn-ea"/>
              <a:sym typeface="+mn-lt"/>
            </a:endParaRPr>
          </a:p>
          <a:p>
            <a:pPr algn="just">
              <a:lnSpc>
                <a:spcPct val="120000"/>
              </a:lnSpc>
              <a:spcBef>
                <a:spcPts val="0"/>
              </a:spcBef>
              <a:buFontTx/>
              <a:buNone/>
              <a:defRPr/>
            </a:pPr>
            <a:r>
              <a:rPr lang="zh-CN" altLang="en-US" sz="2800" b="1" dirty="0" smtClean="0">
                <a:ea typeface="+mn-ea"/>
                <a:cs typeface="+mn-ea"/>
                <a:sym typeface="+mn-lt"/>
              </a:rPr>
              <a:t>      </a:t>
            </a:r>
            <a:r>
              <a:rPr lang="zh-CN" altLang="en-US" sz="2800" b="1" dirty="0" smtClean="0">
                <a:ea typeface="+mn-ea"/>
                <a:cs typeface="+mn-ea"/>
                <a:sym typeface="+mn-lt"/>
              </a:rPr>
              <a:t>  根据</a:t>
            </a:r>
            <a:r>
              <a:rPr lang="zh-CN" altLang="en-US" sz="2800" b="1" dirty="0" smtClean="0">
                <a:ea typeface="+mn-ea"/>
                <a:cs typeface="+mn-ea"/>
                <a:sym typeface="+mn-lt"/>
              </a:rPr>
              <a:t>复用的方式不同，有准同步数字复用系列</a:t>
            </a:r>
            <a:r>
              <a:rPr lang="en-US" altLang="zh-CN" sz="2800" b="1" dirty="0" smtClean="0">
                <a:ea typeface="+mn-ea"/>
                <a:cs typeface="+mn-ea"/>
                <a:sym typeface="+mn-lt"/>
              </a:rPr>
              <a:t>(PDH)</a:t>
            </a:r>
            <a:r>
              <a:rPr lang="zh-CN" altLang="en-US" sz="2800" b="1" dirty="0" smtClean="0">
                <a:ea typeface="+mn-ea"/>
                <a:cs typeface="+mn-ea"/>
                <a:sym typeface="+mn-lt"/>
              </a:rPr>
              <a:t>和同步数字复用系列</a:t>
            </a:r>
            <a:r>
              <a:rPr lang="en-US" altLang="zh-CN" sz="2800" b="1" dirty="0" smtClean="0">
                <a:ea typeface="+mn-ea"/>
                <a:cs typeface="+mn-ea"/>
                <a:sym typeface="+mn-lt"/>
              </a:rPr>
              <a:t>(SDH)</a:t>
            </a:r>
            <a:r>
              <a:rPr lang="zh-CN" altLang="en-US" sz="2800" b="1" dirty="0" smtClean="0">
                <a:ea typeface="+mn-ea"/>
                <a:cs typeface="+mn-ea"/>
                <a:sym typeface="+mn-lt"/>
              </a:rPr>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a:lnSpc>
                <a:spcPct val="120000"/>
              </a:lnSpc>
              <a:defRPr/>
            </a:pPr>
            <a:r>
              <a:rPr lang="en-US" altLang="zh-CN" b="1" smtClean="0">
                <a:latin typeface="+mn-lt"/>
                <a:ea typeface="+mn-ea"/>
                <a:cs typeface="+mn-ea"/>
                <a:sym typeface="+mn-lt"/>
              </a:rPr>
              <a:t>2.4 PDH</a:t>
            </a:r>
            <a:r>
              <a:rPr lang="zh-CN" altLang="en-US" b="1" smtClean="0">
                <a:latin typeface="+mn-lt"/>
                <a:ea typeface="+mn-ea"/>
                <a:cs typeface="+mn-ea"/>
                <a:sym typeface="+mn-lt"/>
              </a:rPr>
              <a:t>和</a:t>
            </a:r>
            <a:r>
              <a:rPr lang="en-US" altLang="zh-CN" b="1" smtClean="0">
                <a:latin typeface="+mn-lt"/>
                <a:ea typeface="+mn-ea"/>
                <a:cs typeface="+mn-ea"/>
                <a:sym typeface="+mn-lt"/>
              </a:rPr>
              <a:t>SDH</a:t>
            </a:r>
            <a:endParaRPr lang="zh-CN" altLang="en-US" b="1" smtClean="0">
              <a:latin typeface="+mn-lt"/>
              <a:ea typeface="+mn-ea"/>
              <a:cs typeface="+mn-ea"/>
              <a:sym typeface="+mn-lt"/>
            </a:endParaRPr>
          </a:p>
        </p:txBody>
      </p:sp>
      <p:sp>
        <p:nvSpPr>
          <p:cNvPr id="38915" name="Rectangle 3"/>
          <p:cNvSpPr>
            <a:spLocks noGrp="1" noChangeArrowheads="1"/>
          </p:cNvSpPr>
          <p:nvPr>
            <p:ph type="body" sz="half" idx="1"/>
          </p:nvPr>
        </p:nvSpPr>
        <p:spPr>
          <a:xfrm>
            <a:off x="635000" y="1371600"/>
            <a:ext cx="7608888" cy="4724400"/>
          </a:xfrm>
        </p:spPr>
        <p:txBody>
          <a:bodyPr rtlCol="0">
            <a:normAutofit/>
          </a:bodyPr>
          <a:lstStyle/>
          <a:p>
            <a:pPr>
              <a:lnSpc>
                <a:spcPct val="120000"/>
              </a:lnSpc>
              <a:spcBef>
                <a:spcPct val="0"/>
              </a:spcBef>
              <a:buFontTx/>
              <a:buNone/>
              <a:defRPr/>
            </a:pPr>
            <a:r>
              <a:rPr lang="zh-CN" altLang="en-US" sz="3200" b="1" dirty="0" smtClean="0">
                <a:ea typeface="+mn-ea"/>
                <a:cs typeface="+mn-ea"/>
                <a:sym typeface="+mn-lt"/>
              </a:rPr>
              <a:t>一、</a:t>
            </a:r>
            <a:r>
              <a:rPr lang="en-US" altLang="zh-CN" sz="3200" b="1" dirty="0" smtClean="0">
                <a:ea typeface="+mn-ea"/>
                <a:cs typeface="+mn-ea"/>
                <a:sym typeface="+mn-lt"/>
              </a:rPr>
              <a:t>PDH</a:t>
            </a:r>
          </a:p>
          <a:p>
            <a:pPr>
              <a:lnSpc>
                <a:spcPct val="120000"/>
              </a:lnSpc>
              <a:spcBef>
                <a:spcPct val="0"/>
              </a:spcBef>
              <a:defRPr/>
            </a:pPr>
            <a:r>
              <a:rPr lang="en-US" altLang="zh-CN" sz="2600" b="1" dirty="0" smtClean="0">
                <a:ea typeface="+mn-ea"/>
                <a:cs typeface="+mn-ea"/>
                <a:sym typeface="+mn-lt"/>
              </a:rPr>
              <a:t>PDH(</a:t>
            </a:r>
            <a:r>
              <a:rPr lang="en-US" altLang="en-US" sz="2600" b="1" dirty="0" err="1" smtClean="0">
                <a:ea typeface="+mn-ea"/>
                <a:cs typeface="+mn-ea"/>
                <a:sym typeface="+mn-lt"/>
              </a:rPr>
              <a:t>Plesiochronous</a:t>
            </a:r>
            <a:r>
              <a:rPr lang="en-US" altLang="zh-CN" sz="2600" b="1" dirty="0" smtClean="0">
                <a:ea typeface="+mn-ea"/>
                <a:cs typeface="+mn-ea"/>
                <a:sym typeface="+mn-lt"/>
              </a:rPr>
              <a:t> Digital Hierarchy)</a:t>
            </a:r>
            <a:r>
              <a:rPr lang="zh-CN" altLang="en-US" sz="2600" b="1" dirty="0" smtClean="0">
                <a:ea typeface="+mn-ea"/>
                <a:cs typeface="+mn-ea"/>
                <a:sym typeface="+mn-lt"/>
              </a:rPr>
              <a:t>准同步数字复用</a:t>
            </a:r>
            <a:r>
              <a:rPr lang="en-US" altLang="zh-CN" sz="2600" b="1" dirty="0" smtClean="0">
                <a:ea typeface="+mn-ea"/>
                <a:cs typeface="+mn-ea"/>
                <a:sym typeface="+mn-lt"/>
              </a:rPr>
              <a:t>,</a:t>
            </a:r>
            <a:r>
              <a:rPr lang="zh-CN" altLang="en-US" sz="2600" b="1" dirty="0" smtClean="0">
                <a:ea typeface="+mn-ea"/>
                <a:cs typeface="+mn-ea"/>
                <a:sym typeface="+mn-lt"/>
              </a:rPr>
              <a:t>是一种异步复用方式。</a:t>
            </a:r>
            <a:r>
              <a:rPr lang="zh-CN" altLang="en-US" sz="3200" b="1" dirty="0" smtClean="0">
                <a:ea typeface="+mn-ea"/>
                <a:cs typeface="+mn-ea"/>
                <a:sym typeface="+mn-lt"/>
              </a:rPr>
              <a:t> </a:t>
            </a:r>
          </a:p>
          <a:p>
            <a:pPr>
              <a:lnSpc>
                <a:spcPct val="120000"/>
              </a:lnSpc>
              <a:spcBef>
                <a:spcPct val="0"/>
              </a:spcBef>
              <a:defRPr/>
            </a:pPr>
            <a:r>
              <a:rPr lang="en-US" altLang="zh-CN" sz="2600" b="1" dirty="0" smtClean="0">
                <a:ea typeface="+mn-ea"/>
                <a:cs typeface="+mn-ea"/>
                <a:sym typeface="+mn-lt"/>
              </a:rPr>
              <a:t>ITU-T</a:t>
            </a:r>
            <a:r>
              <a:rPr lang="zh-CN" altLang="en-US" sz="2600" b="1" dirty="0" smtClean="0">
                <a:ea typeface="+mn-ea"/>
                <a:cs typeface="+mn-ea"/>
                <a:sym typeface="+mn-lt"/>
              </a:rPr>
              <a:t>推荐了两类准同步数字复用系列：北美和日本等国采用</a:t>
            </a:r>
            <a:r>
              <a:rPr lang="en-US" altLang="zh-CN" sz="2600" b="1" dirty="0" smtClean="0">
                <a:ea typeface="+mn-ea"/>
                <a:cs typeface="+mn-ea"/>
                <a:sym typeface="+mn-lt"/>
              </a:rPr>
              <a:t>24</a:t>
            </a:r>
            <a:r>
              <a:rPr lang="zh-CN" altLang="en-US" sz="2600" b="1" dirty="0" smtClean="0">
                <a:ea typeface="+mn-ea"/>
                <a:cs typeface="+mn-ea"/>
                <a:sym typeface="+mn-lt"/>
              </a:rPr>
              <a:t>路系统，欧洲和中国等国家采用</a:t>
            </a:r>
            <a:r>
              <a:rPr lang="en-US" altLang="zh-CN" sz="2600" b="1" dirty="0" smtClean="0">
                <a:ea typeface="+mn-ea"/>
                <a:cs typeface="+mn-ea"/>
                <a:sym typeface="+mn-lt"/>
              </a:rPr>
              <a:t>30/32</a:t>
            </a:r>
            <a:r>
              <a:rPr lang="zh-CN" altLang="en-US" sz="2600" b="1" dirty="0" smtClean="0">
                <a:ea typeface="+mn-ea"/>
                <a:cs typeface="+mn-ea"/>
                <a:sym typeface="+mn-lt"/>
              </a:rPr>
              <a:t>路系统。</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ctr">
              <a:lnSpc>
                <a:spcPct val="120000"/>
              </a:lnSpc>
              <a:defRPr/>
            </a:pPr>
            <a:r>
              <a:rPr lang="en-US" altLang="zh-CN" b="1" smtClean="0">
                <a:latin typeface="+mn-lt"/>
                <a:ea typeface="+mn-ea"/>
                <a:cs typeface="+mn-ea"/>
                <a:sym typeface="+mn-lt"/>
              </a:rPr>
              <a:t>2.4 PDH</a:t>
            </a:r>
            <a:r>
              <a:rPr lang="zh-CN" altLang="en-US" b="1" smtClean="0">
                <a:latin typeface="+mn-lt"/>
                <a:ea typeface="+mn-ea"/>
                <a:cs typeface="+mn-ea"/>
                <a:sym typeface="+mn-lt"/>
              </a:rPr>
              <a:t>和</a:t>
            </a:r>
            <a:r>
              <a:rPr lang="en-US" altLang="zh-CN" b="1" smtClean="0">
                <a:latin typeface="+mn-lt"/>
                <a:ea typeface="+mn-ea"/>
                <a:cs typeface="+mn-ea"/>
                <a:sym typeface="+mn-lt"/>
              </a:rPr>
              <a:t>SDH</a:t>
            </a:r>
            <a:endParaRPr lang="zh-CN" altLang="en-US" b="1" smtClean="0">
              <a:latin typeface="+mn-lt"/>
              <a:ea typeface="+mn-ea"/>
              <a:cs typeface="+mn-ea"/>
              <a:sym typeface="+mn-lt"/>
            </a:endParaRPr>
          </a:p>
        </p:txBody>
      </p:sp>
      <p:grpSp>
        <p:nvGrpSpPr>
          <p:cNvPr id="44035" name="Group 153"/>
          <p:cNvGrpSpPr>
            <a:grpSpLocks/>
          </p:cNvGrpSpPr>
          <p:nvPr/>
        </p:nvGrpSpPr>
        <p:grpSpPr bwMode="auto">
          <a:xfrm>
            <a:off x="138113" y="1265238"/>
            <a:ext cx="9042400" cy="5511800"/>
            <a:chOff x="25" y="486"/>
            <a:chExt cx="5696" cy="3472"/>
          </a:xfrm>
        </p:grpSpPr>
        <p:sp>
          <p:nvSpPr>
            <p:cNvPr id="39940" name="Rectangle 154"/>
            <p:cNvSpPr>
              <a:spLocks noChangeArrowheads="1"/>
            </p:cNvSpPr>
            <p:nvPr/>
          </p:nvSpPr>
          <p:spPr bwMode="auto">
            <a:xfrm>
              <a:off x="1776" y="3648"/>
              <a:ext cx="2196"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400" b="0" smtClean="0">
                  <a:latin typeface="+mn-lt"/>
                  <a:ea typeface="+mn-ea"/>
                  <a:cs typeface="+mn-ea"/>
                  <a:sym typeface="+mn-lt"/>
                </a:rPr>
                <a:t>PCM30/32</a:t>
              </a:r>
              <a:r>
                <a:rPr lang="zh-CN" altLang="en-US" sz="2400" b="0" smtClean="0">
                  <a:latin typeface="+mn-lt"/>
                  <a:ea typeface="+mn-ea"/>
                  <a:cs typeface="+mn-ea"/>
                  <a:sym typeface="+mn-lt"/>
                </a:rPr>
                <a:t>系统的帧结构</a:t>
              </a:r>
            </a:p>
          </p:txBody>
        </p:sp>
        <p:sp>
          <p:nvSpPr>
            <p:cNvPr id="39941" name="Rectangle 155"/>
            <p:cNvSpPr>
              <a:spLocks noChangeArrowheads="1"/>
            </p:cNvSpPr>
            <p:nvPr/>
          </p:nvSpPr>
          <p:spPr bwMode="auto">
            <a:xfrm>
              <a:off x="46" y="882"/>
              <a:ext cx="354" cy="301"/>
            </a:xfrm>
            <a:prstGeom prst="rect">
              <a:avLst/>
            </a:prstGeom>
            <a:solidFill>
              <a:srgbClr val="FF9933"/>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39942" name="Rectangle 156"/>
            <p:cNvSpPr>
              <a:spLocks noChangeArrowheads="1"/>
            </p:cNvSpPr>
            <p:nvPr/>
          </p:nvSpPr>
          <p:spPr bwMode="auto">
            <a:xfrm>
              <a:off x="161" y="953"/>
              <a:ext cx="16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F0</a:t>
              </a:r>
              <a:endParaRPr lang="en-US" altLang="zh-CN" sz="2400" b="0" smtClean="0">
                <a:latin typeface="+mn-lt"/>
                <a:ea typeface="+mn-ea"/>
                <a:cs typeface="+mn-ea"/>
                <a:sym typeface="+mn-lt"/>
              </a:endParaRPr>
            </a:p>
          </p:txBody>
        </p:sp>
        <p:sp>
          <p:nvSpPr>
            <p:cNvPr id="39943" name="Rectangle 157"/>
            <p:cNvSpPr>
              <a:spLocks noChangeArrowheads="1"/>
            </p:cNvSpPr>
            <p:nvPr/>
          </p:nvSpPr>
          <p:spPr bwMode="auto">
            <a:xfrm>
              <a:off x="2015" y="501"/>
              <a:ext cx="124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16 </a:t>
              </a:r>
              <a:r>
                <a:rPr lang="zh-CN" altLang="en-US" sz="1700" b="0" smtClean="0">
                  <a:solidFill>
                    <a:srgbClr val="000000"/>
                  </a:solidFill>
                  <a:latin typeface="+mn-lt"/>
                  <a:ea typeface="+mn-ea"/>
                  <a:cs typeface="+mn-ea"/>
                  <a:sym typeface="+mn-lt"/>
                </a:rPr>
                <a:t>帧为一复帧，</a:t>
              </a:r>
              <a:r>
                <a:rPr lang="en-US" altLang="zh-CN" sz="1700" b="0" smtClean="0">
                  <a:solidFill>
                    <a:srgbClr val="000000"/>
                  </a:solidFill>
                  <a:latin typeface="+mn-lt"/>
                  <a:ea typeface="+mn-ea"/>
                  <a:cs typeface="+mn-ea"/>
                  <a:sym typeface="+mn-lt"/>
                </a:rPr>
                <a:t>125</a:t>
              </a:r>
              <a:endParaRPr lang="en-US" altLang="zh-CN" sz="2400" b="0" smtClean="0">
                <a:latin typeface="+mn-lt"/>
                <a:ea typeface="+mn-ea"/>
                <a:cs typeface="+mn-ea"/>
                <a:sym typeface="+mn-lt"/>
              </a:endParaRPr>
            </a:p>
          </p:txBody>
        </p:sp>
        <p:sp>
          <p:nvSpPr>
            <p:cNvPr id="39944" name="Rectangle 158"/>
            <p:cNvSpPr>
              <a:spLocks noChangeArrowheads="1"/>
            </p:cNvSpPr>
            <p:nvPr/>
          </p:nvSpPr>
          <p:spPr bwMode="auto">
            <a:xfrm>
              <a:off x="3282" y="486"/>
              <a:ext cx="114"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m</a:t>
              </a:r>
              <a:endParaRPr lang="en-US" altLang="zh-CN" sz="2400" b="0" smtClean="0">
                <a:latin typeface="+mn-lt"/>
                <a:ea typeface="+mn-ea"/>
                <a:cs typeface="+mn-ea"/>
                <a:sym typeface="+mn-lt"/>
              </a:endParaRPr>
            </a:p>
          </p:txBody>
        </p:sp>
        <p:sp>
          <p:nvSpPr>
            <p:cNvPr id="39945" name="Rectangle 159"/>
            <p:cNvSpPr>
              <a:spLocks noChangeArrowheads="1"/>
            </p:cNvSpPr>
            <p:nvPr/>
          </p:nvSpPr>
          <p:spPr bwMode="auto">
            <a:xfrm>
              <a:off x="3358" y="501"/>
              <a:ext cx="795"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s×16</a:t>
              </a:r>
              <a:r>
                <a:rPr lang="zh-CN" altLang="en-US" sz="1700" b="0" smtClean="0">
                  <a:solidFill>
                    <a:srgbClr val="000000"/>
                  </a:solidFill>
                  <a:latin typeface="+mn-lt"/>
                  <a:ea typeface="+mn-ea"/>
                  <a:cs typeface="+mn-ea"/>
                  <a:sym typeface="+mn-lt"/>
                </a:rPr>
                <a:t>＝</a:t>
              </a:r>
              <a:r>
                <a:rPr lang="en-US" altLang="zh-CN" sz="1700" b="0" smtClean="0">
                  <a:solidFill>
                    <a:srgbClr val="000000"/>
                  </a:solidFill>
                  <a:latin typeface="+mn-lt"/>
                  <a:ea typeface="+mn-ea"/>
                  <a:cs typeface="+mn-ea"/>
                  <a:sym typeface="+mn-lt"/>
                </a:rPr>
                <a:t>2 ms</a:t>
              </a:r>
              <a:endParaRPr lang="en-US" altLang="zh-CN" sz="2400" b="0" smtClean="0">
                <a:latin typeface="+mn-lt"/>
                <a:ea typeface="+mn-ea"/>
                <a:cs typeface="+mn-ea"/>
                <a:sym typeface="+mn-lt"/>
              </a:endParaRPr>
            </a:p>
          </p:txBody>
        </p:sp>
        <p:sp>
          <p:nvSpPr>
            <p:cNvPr id="39946" name="Rectangle 160"/>
            <p:cNvSpPr>
              <a:spLocks noChangeArrowheads="1"/>
            </p:cNvSpPr>
            <p:nvPr/>
          </p:nvSpPr>
          <p:spPr bwMode="auto">
            <a:xfrm>
              <a:off x="400" y="882"/>
              <a:ext cx="355" cy="301"/>
            </a:xfrm>
            <a:prstGeom prst="rect">
              <a:avLst/>
            </a:prstGeom>
            <a:solidFill>
              <a:srgbClr val="FFFFFF"/>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39947" name="Rectangle 161"/>
            <p:cNvSpPr>
              <a:spLocks noChangeArrowheads="1"/>
            </p:cNvSpPr>
            <p:nvPr/>
          </p:nvSpPr>
          <p:spPr bwMode="auto">
            <a:xfrm>
              <a:off x="516" y="953"/>
              <a:ext cx="16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F1</a:t>
              </a:r>
              <a:endParaRPr lang="en-US" altLang="zh-CN" sz="2400" b="0" smtClean="0">
                <a:latin typeface="+mn-lt"/>
                <a:ea typeface="+mn-ea"/>
                <a:cs typeface="+mn-ea"/>
                <a:sym typeface="+mn-lt"/>
              </a:endParaRPr>
            </a:p>
          </p:txBody>
        </p:sp>
        <p:sp>
          <p:nvSpPr>
            <p:cNvPr id="39948" name="Rectangle 162"/>
            <p:cNvSpPr>
              <a:spLocks noChangeArrowheads="1"/>
            </p:cNvSpPr>
            <p:nvPr/>
          </p:nvSpPr>
          <p:spPr bwMode="auto">
            <a:xfrm>
              <a:off x="755" y="882"/>
              <a:ext cx="355" cy="301"/>
            </a:xfrm>
            <a:prstGeom prst="rect">
              <a:avLst/>
            </a:prstGeom>
            <a:solidFill>
              <a:srgbClr val="FFFFFF"/>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39949" name="Rectangle 163"/>
            <p:cNvSpPr>
              <a:spLocks noChangeArrowheads="1"/>
            </p:cNvSpPr>
            <p:nvPr/>
          </p:nvSpPr>
          <p:spPr bwMode="auto">
            <a:xfrm>
              <a:off x="871" y="953"/>
              <a:ext cx="16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F2</a:t>
              </a:r>
              <a:endParaRPr lang="en-US" altLang="zh-CN" sz="2400" b="0" smtClean="0">
                <a:latin typeface="+mn-lt"/>
                <a:ea typeface="+mn-ea"/>
                <a:cs typeface="+mn-ea"/>
                <a:sym typeface="+mn-lt"/>
              </a:endParaRPr>
            </a:p>
          </p:txBody>
        </p:sp>
        <p:sp>
          <p:nvSpPr>
            <p:cNvPr id="39950" name="Rectangle 164"/>
            <p:cNvSpPr>
              <a:spLocks noChangeArrowheads="1"/>
            </p:cNvSpPr>
            <p:nvPr/>
          </p:nvSpPr>
          <p:spPr bwMode="auto">
            <a:xfrm>
              <a:off x="1110" y="882"/>
              <a:ext cx="355" cy="301"/>
            </a:xfrm>
            <a:prstGeom prst="rect">
              <a:avLst/>
            </a:prstGeom>
            <a:solidFill>
              <a:srgbClr val="FFFFFF"/>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39951" name="Rectangle 165"/>
            <p:cNvSpPr>
              <a:spLocks noChangeArrowheads="1"/>
            </p:cNvSpPr>
            <p:nvPr/>
          </p:nvSpPr>
          <p:spPr bwMode="auto">
            <a:xfrm>
              <a:off x="1225" y="953"/>
              <a:ext cx="16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F3</a:t>
              </a:r>
              <a:endParaRPr lang="en-US" altLang="zh-CN" sz="2400" b="0" smtClean="0">
                <a:latin typeface="+mn-lt"/>
                <a:ea typeface="+mn-ea"/>
                <a:cs typeface="+mn-ea"/>
                <a:sym typeface="+mn-lt"/>
              </a:endParaRPr>
            </a:p>
          </p:txBody>
        </p:sp>
        <p:sp>
          <p:nvSpPr>
            <p:cNvPr id="39952" name="Rectangle 166"/>
            <p:cNvSpPr>
              <a:spLocks noChangeArrowheads="1"/>
            </p:cNvSpPr>
            <p:nvPr/>
          </p:nvSpPr>
          <p:spPr bwMode="auto">
            <a:xfrm>
              <a:off x="1465" y="882"/>
              <a:ext cx="354" cy="301"/>
            </a:xfrm>
            <a:prstGeom prst="rect">
              <a:avLst/>
            </a:prstGeom>
            <a:solidFill>
              <a:srgbClr val="FFFFFF"/>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39953" name="Rectangle 167"/>
            <p:cNvSpPr>
              <a:spLocks noChangeArrowheads="1"/>
            </p:cNvSpPr>
            <p:nvPr/>
          </p:nvSpPr>
          <p:spPr bwMode="auto">
            <a:xfrm>
              <a:off x="1580" y="953"/>
              <a:ext cx="16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F4</a:t>
              </a:r>
              <a:endParaRPr lang="en-US" altLang="zh-CN" sz="2400" b="0" smtClean="0">
                <a:latin typeface="+mn-lt"/>
                <a:ea typeface="+mn-ea"/>
                <a:cs typeface="+mn-ea"/>
                <a:sym typeface="+mn-lt"/>
              </a:endParaRPr>
            </a:p>
          </p:txBody>
        </p:sp>
        <p:sp>
          <p:nvSpPr>
            <p:cNvPr id="39954" name="Rectangle 168"/>
            <p:cNvSpPr>
              <a:spLocks noChangeArrowheads="1"/>
            </p:cNvSpPr>
            <p:nvPr/>
          </p:nvSpPr>
          <p:spPr bwMode="auto">
            <a:xfrm>
              <a:off x="1819" y="882"/>
              <a:ext cx="355" cy="301"/>
            </a:xfrm>
            <a:prstGeom prst="rect">
              <a:avLst/>
            </a:prstGeom>
            <a:solidFill>
              <a:srgbClr val="FFFFFF"/>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39955" name="Rectangle 169"/>
            <p:cNvSpPr>
              <a:spLocks noChangeArrowheads="1"/>
            </p:cNvSpPr>
            <p:nvPr/>
          </p:nvSpPr>
          <p:spPr bwMode="auto">
            <a:xfrm>
              <a:off x="1935" y="953"/>
              <a:ext cx="16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F5</a:t>
              </a:r>
              <a:endParaRPr lang="en-US" altLang="zh-CN" sz="2400" b="0" smtClean="0">
                <a:latin typeface="+mn-lt"/>
                <a:ea typeface="+mn-ea"/>
                <a:cs typeface="+mn-ea"/>
                <a:sym typeface="+mn-lt"/>
              </a:endParaRPr>
            </a:p>
          </p:txBody>
        </p:sp>
        <p:sp>
          <p:nvSpPr>
            <p:cNvPr id="39956" name="Rectangle 170"/>
            <p:cNvSpPr>
              <a:spLocks noChangeArrowheads="1"/>
            </p:cNvSpPr>
            <p:nvPr/>
          </p:nvSpPr>
          <p:spPr bwMode="auto">
            <a:xfrm>
              <a:off x="2174" y="882"/>
              <a:ext cx="354" cy="301"/>
            </a:xfrm>
            <a:prstGeom prst="rect">
              <a:avLst/>
            </a:prstGeom>
            <a:solidFill>
              <a:srgbClr val="FFFFFF"/>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39957" name="Rectangle 171"/>
            <p:cNvSpPr>
              <a:spLocks noChangeArrowheads="1"/>
            </p:cNvSpPr>
            <p:nvPr/>
          </p:nvSpPr>
          <p:spPr bwMode="auto">
            <a:xfrm>
              <a:off x="2289" y="953"/>
              <a:ext cx="16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F6</a:t>
              </a:r>
              <a:endParaRPr lang="en-US" altLang="zh-CN" sz="2400" b="0" smtClean="0">
                <a:latin typeface="+mn-lt"/>
                <a:ea typeface="+mn-ea"/>
                <a:cs typeface="+mn-ea"/>
                <a:sym typeface="+mn-lt"/>
              </a:endParaRPr>
            </a:p>
          </p:txBody>
        </p:sp>
        <p:sp>
          <p:nvSpPr>
            <p:cNvPr id="39958" name="Rectangle 172"/>
            <p:cNvSpPr>
              <a:spLocks noChangeArrowheads="1"/>
            </p:cNvSpPr>
            <p:nvPr/>
          </p:nvSpPr>
          <p:spPr bwMode="auto">
            <a:xfrm>
              <a:off x="2528" y="882"/>
              <a:ext cx="355" cy="301"/>
            </a:xfrm>
            <a:prstGeom prst="rect">
              <a:avLst/>
            </a:prstGeom>
            <a:solidFill>
              <a:srgbClr val="FFFFFF"/>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39959" name="Rectangle 173"/>
            <p:cNvSpPr>
              <a:spLocks noChangeArrowheads="1"/>
            </p:cNvSpPr>
            <p:nvPr/>
          </p:nvSpPr>
          <p:spPr bwMode="auto">
            <a:xfrm>
              <a:off x="2644" y="953"/>
              <a:ext cx="16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F7</a:t>
              </a:r>
              <a:endParaRPr lang="en-US" altLang="zh-CN" sz="2400" b="0" smtClean="0">
                <a:latin typeface="+mn-lt"/>
                <a:ea typeface="+mn-ea"/>
                <a:cs typeface="+mn-ea"/>
                <a:sym typeface="+mn-lt"/>
              </a:endParaRPr>
            </a:p>
          </p:txBody>
        </p:sp>
        <p:sp>
          <p:nvSpPr>
            <p:cNvPr id="39960" name="Rectangle 174"/>
            <p:cNvSpPr>
              <a:spLocks noChangeArrowheads="1"/>
            </p:cNvSpPr>
            <p:nvPr/>
          </p:nvSpPr>
          <p:spPr bwMode="auto">
            <a:xfrm>
              <a:off x="2883" y="882"/>
              <a:ext cx="355" cy="301"/>
            </a:xfrm>
            <a:prstGeom prst="rect">
              <a:avLst/>
            </a:prstGeom>
            <a:solidFill>
              <a:srgbClr val="FFFFFF"/>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39961" name="Rectangle 175"/>
            <p:cNvSpPr>
              <a:spLocks noChangeArrowheads="1"/>
            </p:cNvSpPr>
            <p:nvPr/>
          </p:nvSpPr>
          <p:spPr bwMode="auto">
            <a:xfrm>
              <a:off x="2999" y="953"/>
              <a:ext cx="16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F8</a:t>
              </a:r>
              <a:endParaRPr lang="en-US" altLang="zh-CN" sz="2400" b="0" smtClean="0">
                <a:latin typeface="+mn-lt"/>
                <a:ea typeface="+mn-ea"/>
                <a:cs typeface="+mn-ea"/>
                <a:sym typeface="+mn-lt"/>
              </a:endParaRPr>
            </a:p>
          </p:txBody>
        </p:sp>
        <p:sp>
          <p:nvSpPr>
            <p:cNvPr id="39962" name="Rectangle 176"/>
            <p:cNvSpPr>
              <a:spLocks noChangeArrowheads="1"/>
            </p:cNvSpPr>
            <p:nvPr/>
          </p:nvSpPr>
          <p:spPr bwMode="auto">
            <a:xfrm>
              <a:off x="3238" y="882"/>
              <a:ext cx="355" cy="301"/>
            </a:xfrm>
            <a:prstGeom prst="rect">
              <a:avLst/>
            </a:prstGeom>
            <a:solidFill>
              <a:srgbClr val="FFFFFF"/>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39963" name="Rectangle 177"/>
            <p:cNvSpPr>
              <a:spLocks noChangeArrowheads="1"/>
            </p:cNvSpPr>
            <p:nvPr/>
          </p:nvSpPr>
          <p:spPr bwMode="auto">
            <a:xfrm>
              <a:off x="3353" y="953"/>
              <a:ext cx="16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F9</a:t>
              </a:r>
              <a:endParaRPr lang="en-US" altLang="zh-CN" sz="2400" b="0" smtClean="0">
                <a:latin typeface="+mn-lt"/>
                <a:ea typeface="+mn-ea"/>
                <a:cs typeface="+mn-ea"/>
                <a:sym typeface="+mn-lt"/>
              </a:endParaRPr>
            </a:p>
          </p:txBody>
        </p:sp>
        <p:sp>
          <p:nvSpPr>
            <p:cNvPr id="39964" name="Rectangle 178"/>
            <p:cNvSpPr>
              <a:spLocks noChangeArrowheads="1"/>
            </p:cNvSpPr>
            <p:nvPr/>
          </p:nvSpPr>
          <p:spPr bwMode="auto">
            <a:xfrm>
              <a:off x="3593" y="882"/>
              <a:ext cx="354" cy="301"/>
            </a:xfrm>
            <a:prstGeom prst="rect">
              <a:avLst/>
            </a:prstGeom>
            <a:solidFill>
              <a:srgbClr val="FFFFFF"/>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39965" name="Rectangle 179"/>
            <p:cNvSpPr>
              <a:spLocks noChangeArrowheads="1"/>
            </p:cNvSpPr>
            <p:nvPr/>
          </p:nvSpPr>
          <p:spPr bwMode="auto">
            <a:xfrm>
              <a:off x="3679" y="953"/>
              <a:ext cx="23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F10</a:t>
              </a:r>
              <a:endParaRPr lang="en-US" altLang="zh-CN" sz="2400" b="0" smtClean="0">
                <a:latin typeface="+mn-lt"/>
                <a:ea typeface="+mn-ea"/>
                <a:cs typeface="+mn-ea"/>
                <a:sym typeface="+mn-lt"/>
              </a:endParaRPr>
            </a:p>
          </p:txBody>
        </p:sp>
        <p:sp>
          <p:nvSpPr>
            <p:cNvPr id="39966" name="Rectangle 180"/>
            <p:cNvSpPr>
              <a:spLocks noChangeArrowheads="1"/>
            </p:cNvSpPr>
            <p:nvPr/>
          </p:nvSpPr>
          <p:spPr bwMode="auto">
            <a:xfrm>
              <a:off x="3947" y="882"/>
              <a:ext cx="355" cy="301"/>
            </a:xfrm>
            <a:prstGeom prst="rect">
              <a:avLst/>
            </a:prstGeom>
            <a:solidFill>
              <a:srgbClr val="FFFFFF"/>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39967" name="Rectangle 181"/>
            <p:cNvSpPr>
              <a:spLocks noChangeArrowheads="1"/>
            </p:cNvSpPr>
            <p:nvPr/>
          </p:nvSpPr>
          <p:spPr bwMode="auto">
            <a:xfrm>
              <a:off x="4033" y="953"/>
              <a:ext cx="22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F11</a:t>
              </a:r>
              <a:endParaRPr lang="en-US" altLang="zh-CN" sz="2400" b="0" smtClean="0">
                <a:latin typeface="+mn-lt"/>
                <a:ea typeface="+mn-ea"/>
                <a:cs typeface="+mn-ea"/>
                <a:sym typeface="+mn-lt"/>
              </a:endParaRPr>
            </a:p>
          </p:txBody>
        </p:sp>
        <p:sp>
          <p:nvSpPr>
            <p:cNvPr id="39968" name="Rectangle 182"/>
            <p:cNvSpPr>
              <a:spLocks noChangeArrowheads="1"/>
            </p:cNvSpPr>
            <p:nvPr/>
          </p:nvSpPr>
          <p:spPr bwMode="auto">
            <a:xfrm>
              <a:off x="4302" y="882"/>
              <a:ext cx="355" cy="301"/>
            </a:xfrm>
            <a:prstGeom prst="rect">
              <a:avLst/>
            </a:prstGeom>
            <a:solidFill>
              <a:srgbClr val="FFFFFF"/>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39969" name="Rectangle 183"/>
            <p:cNvSpPr>
              <a:spLocks noChangeArrowheads="1"/>
            </p:cNvSpPr>
            <p:nvPr/>
          </p:nvSpPr>
          <p:spPr bwMode="auto">
            <a:xfrm>
              <a:off x="4388" y="953"/>
              <a:ext cx="23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F12</a:t>
              </a:r>
              <a:endParaRPr lang="en-US" altLang="zh-CN" sz="2400" b="0" smtClean="0">
                <a:latin typeface="+mn-lt"/>
                <a:ea typeface="+mn-ea"/>
                <a:cs typeface="+mn-ea"/>
                <a:sym typeface="+mn-lt"/>
              </a:endParaRPr>
            </a:p>
          </p:txBody>
        </p:sp>
        <p:sp>
          <p:nvSpPr>
            <p:cNvPr id="39970" name="Rectangle 184"/>
            <p:cNvSpPr>
              <a:spLocks noChangeArrowheads="1"/>
            </p:cNvSpPr>
            <p:nvPr/>
          </p:nvSpPr>
          <p:spPr bwMode="auto">
            <a:xfrm>
              <a:off x="4657" y="882"/>
              <a:ext cx="354" cy="301"/>
            </a:xfrm>
            <a:prstGeom prst="rect">
              <a:avLst/>
            </a:prstGeom>
            <a:solidFill>
              <a:srgbClr val="FFFFFF"/>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39971" name="Rectangle 185"/>
            <p:cNvSpPr>
              <a:spLocks noChangeArrowheads="1"/>
            </p:cNvSpPr>
            <p:nvPr/>
          </p:nvSpPr>
          <p:spPr bwMode="auto">
            <a:xfrm>
              <a:off x="4742" y="953"/>
              <a:ext cx="23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F13</a:t>
              </a:r>
              <a:endParaRPr lang="en-US" altLang="zh-CN" sz="2400" b="0" smtClean="0">
                <a:latin typeface="+mn-lt"/>
                <a:ea typeface="+mn-ea"/>
                <a:cs typeface="+mn-ea"/>
                <a:sym typeface="+mn-lt"/>
              </a:endParaRPr>
            </a:p>
          </p:txBody>
        </p:sp>
        <p:sp>
          <p:nvSpPr>
            <p:cNvPr id="39972" name="Rectangle 186"/>
            <p:cNvSpPr>
              <a:spLocks noChangeArrowheads="1"/>
            </p:cNvSpPr>
            <p:nvPr/>
          </p:nvSpPr>
          <p:spPr bwMode="auto">
            <a:xfrm>
              <a:off x="5011" y="882"/>
              <a:ext cx="355" cy="301"/>
            </a:xfrm>
            <a:prstGeom prst="rect">
              <a:avLst/>
            </a:prstGeom>
            <a:solidFill>
              <a:srgbClr val="FFFFFF"/>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39973" name="Rectangle 187"/>
            <p:cNvSpPr>
              <a:spLocks noChangeArrowheads="1"/>
            </p:cNvSpPr>
            <p:nvPr/>
          </p:nvSpPr>
          <p:spPr bwMode="auto">
            <a:xfrm>
              <a:off x="5097" y="953"/>
              <a:ext cx="23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F14</a:t>
              </a:r>
              <a:endParaRPr lang="en-US" altLang="zh-CN" sz="2400" b="0" smtClean="0">
                <a:latin typeface="+mn-lt"/>
                <a:ea typeface="+mn-ea"/>
                <a:cs typeface="+mn-ea"/>
                <a:sym typeface="+mn-lt"/>
              </a:endParaRPr>
            </a:p>
          </p:txBody>
        </p:sp>
        <p:sp>
          <p:nvSpPr>
            <p:cNvPr id="39974" name="Rectangle 188"/>
            <p:cNvSpPr>
              <a:spLocks noChangeArrowheads="1"/>
            </p:cNvSpPr>
            <p:nvPr/>
          </p:nvSpPr>
          <p:spPr bwMode="auto">
            <a:xfrm>
              <a:off x="5366" y="882"/>
              <a:ext cx="354" cy="301"/>
            </a:xfrm>
            <a:prstGeom prst="rect">
              <a:avLst/>
            </a:prstGeom>
            <a:solidFill>
              <a:srgbClr val="FFFFFF"/>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39975" name="Rectangle 189"/>
            <p:cNvSpPr>
              <a:spLocks noChangeArrowheads="1"/>
            </p:cNvSpPr>
            <p:nvPr/>
          </p:nvSpPr>
          <p:spPr bwMode="auto">
            <a:xfrm>
              <a:off x="5452" y="953"/>
              <a:ext cx="23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F15</a:t>
              </a:r>
              <a:endParaRPr lang="en-US" altLang="zh-CN" sz="2400" b="0" smtClean="0">
                <a:latin typeface="+mn-lt"/>
                <a:ea typeface="+mn-ea"/>
                <a:cs typeface="+mn-ea"/>
                <a:sym typeface="+mn-lt"/>
              </a:endParaRPr>
            </a:p>
          </p:txBody>
        </p:sp>
        <p:sp>
          <p:nvSpPr>
            <p:cNvPr id="39976" name="Line 190"/>
            <p:cNvSpPr>
              <a:spLocks noChangeShapeType="1"/>
            </p:cNvSpPr>
            <p:nvPr/>
          </p:nvSpPr>
          <p:spPr bwMode="auto">
            <a:xfrm flipV="1">
              <a:off x="46" y="580"/>
              <a:ext cx="1" cy="20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a:latin typeface="+mn-lt"/>
                <a:ea typeface="+mn-ea"/>
                <a:cs typeface="+mn-ea"/>
                <a:sym typeface="+mn-lt"/>
              </a:endParaRPr>
            </a:p>
          </p:txBody>
        </p:sp>
        <p:sp>
          <p:nvSpPr>
            <p:cNvPr id="39977" name="Line 191"/>
            <p:cNvSpPr>
              <a:spLocks noChangeShapeType="1"/>
            </p:cNvSpPr>
            <p:nvPr/>
          </p:nvSpPr>
          <p:spPr bwMode="auto">
            <a:xfrm flipV="1">
              <a:off x="5720" y="580"/>
              <a:ext cx="1" cy="20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a:latin typeface="+mn-lt"/>
                <a:ea typeface="+mn-ea"/>
                <a:cs typeface="+mn-ea"/>
                <a:sym typeface="+mn-lt"/>
              </a:endParaRPr>
            </a:p>
          </p:txBody>
        </p:sp>
        <p:sp>
          <p:nvSpPr>
            <p:cNvPr id="39978" name="Line 192"/>
            <p:cNvSpPr>
              <a:spLocks noChangeShapeType="1"/>
            </p:cNvSpPr>
            <p:nvPr/>
          </p:nvSpPr>
          <p:spPr bwMode="auto">
            <a:xfrm>
              <a:off x="134" y="681"/>
              <a:ext cx="549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a:latin typeface="+mn-lt"/>
                <a:ea typeface="+mn-ea"/>
                <a:cs typeface="+mn-ea"/>
                <a:sym typeface="+mn-lt"/>
              </a:endParaRPr>
            </a:p>
          </p:txBody>
        </p:sp>
        <p:sp>
          <p:nvSpPr>
            <p:cNvPr id="39979" name="Freeform 193"/>
            <p:cNvSpPr>
              <a:spLocks/>
            </p:cNvSpPr>
            <p:nvPr/>
          </p:nvSpPr>
          <p:spPr bwMode="auto">
            <a:xfrm>
              <a:off x="5605" y="656"/>
              <a:ext cx="115" cy="48"/>
            </a:xfrm>
            <a:custGeom>
              <a:avLst/>
              <a:gdLst>
                <a:gd name="T0" fmla="*/ 0 w 345"/>
                <a:gd name="T1" fmla="*/ 0 h 95"/>
                <a:gd name="T2" fmla="*/ 0 w 345"/>
                <a:gd name="T3" fmla="*/ 1 h 95"/>
                <a:gd name="T4" fmla="*/ 0 w 345"/>
                <a:gd name="T5" fmla="*/ 1 h 95"/>
                <a:gd name="T6" fmla="*/ 0 w 345"/>
                <a:gd name="T7" fmla="*/ 1 h 95"/>
                <a:gd name="T8" fmla="*/ 0 w 345"/>
                <a:gd name="T9" fmla="*/ 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5" h="95">
                  <a:moveTo>
                    <a:pt x="0" y="0"/>
                  </a:moveTo>
                  <a:lnTo>
                    <a:pt x="62" y="48"/>
                  </a:lnTo>
                  <a:lnTo>
                    <a:pt x="0" y="95"/>
                  </a:lnTo>
                  <a:lnTo>
                    <a:pt x="345" y="48"/>
                  </a:lnTo>
                  <a:lnTo>
                    <a:pt x="0" y="0"/>
                  </a:lnTo>
                  <a:close/>
                </a:path>
              </a:pathLst>
            </a:custGeom>
            <a:solidFill>
              <a:srgbClr val="000000"/>
            </a:solidFill>
            <a:ln w="6350">
              <a:solidFill>
                <a:srgbClr val="000000"/>
              </a:solidFill>
              <a:prstDash val="solid"/>
              <a:round/>
              <a:headEnd/>
              <a:tailEnd/>
            </a:ln>
          </p:spPr>
          <p:txBody>
            <a:bodyPr/>
            <a:lstStyle/>
            <a:p>
              <a:pPr>
                <a:lnSpc>
                  <a:spcPct val="120000"/>
                </a:lnSpc>
                <a:defRPr/>
              </a:pPr>
              <a:endParaRPr lang="zh-CN" altLang="en-US">
                <a:latin typeface="+mn-lt"/>
                <a:ea typeface="+mn-ea"/>
                <a:cs typeface="+mn-ea"/>
                <a:sym typeface="+mn-lt"/>
              </a:endParaRPr>
            </a:p>
          </p:txBody>
        </p:sp>
        <p:sp>
          <p:nvSpPr>
            <p:cNvPr id="39980" name="Freeform 194"/>
            <p:cNvSpPr>
              <a:spLocks/>
            </p:cNvSpPr>
            <p:nvPr/>
          </p:nvSpPr>
          <p:spPr bwMode="auto">
            <a:xfrm>
              <a:off x="46" y="656"/>
              <a:ext cx="115" cy="48"/>
            </a:xfrm>
            <a:custGeom>
              <a:avLst/>
              <a:gdLst>
                <a:gd name="T0" fmla="*/ 0 w 347"/>
                <a:gd name="T1" fmla="*/ 0 h 95"/>
                <a:gd name="T2" fmla="*/ 0 w 347"/>
                <a:gd name="T3" fmla="*/ 1 h 95"/>
                <a:gd name="T4" fmla="*/ 0 w 347"/>
                <a:gd name="T5" fmla="*/ 1 h 95"/>
                <a:gd name="T6" fmla="*/ 0 w 347"/>
                <a:gd name="T7" fmla="*/ 1 h 95"/>
                <a:gd name="T8" fmla="*/ 0 w 347"/>
                <a:gd name="T9" fmla="*/ 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7" h="95">
                  <a:moveTo>
                    <a:pt x="347" y="0"/>
                  </a:moveTo>
                  <a:lnTo>
                    <a:pt x="284" y="48"/>
                  </a:lnTo>
                  <a:lnTo>
                    <a:pt x="347" y="95"/>
                  </a:lnTo>
                  <a:lnTo>
                    <a:pt x="0" y="48"/>
                  </a:lnTo>
                  <a:lnTo>
                    <a:pt x="347" y="0"/>
                  </a:lnTo>
                  <a:close/>
                </a:path>
              </a:pathLst>
            </a:custGeom>
            <a:solidFill>
              <a:srgbClr val="000000"/>
            </a:solidFill>
            <a:ln w="6350">
              <a:solidFill>
                <a:srgbClr val="000000"/>
              </a:solidFill>
              <a:prstDash val="solid"/>
              <a:round/>
              <a:headEnd/>
              <a:tailEnd/>
            </a:ln>
          </p:spPr>
          <p:txBody>
            <a:bodyPr/>
            <a:lstStyle/>
            <a:p>
              <a:pPr>
                <a:lnSpc>
                  <a:spcPct val="120000"/>
                </a:lnSpc>
                <a:defRPr/>
              </a:pPr>
              <a:endParaRPr lang="zh-CN" altLang="en-US">
                <a:latin typeface="+mn-lt"/>
                <a:ea typeface="+mn-ea"/>
                <a:cs typeface="+mn-ea"/>
                <a:sym typeface="+mn-lt"/>
              </a:endParaRPr>
            </a:p>
          </p:txBody>
        </p:sp>
        <p:sp>
          <p:nvSpPr>
            <p:cNvPr id="39981" name="Line 195"/>
            <p:cNvSpPr>
              <a:spLocks noChangeShapeType="1"/>
            </p:cNvSpPr>
            <p:nvPr/>
          </p:nvSpPr>
          <p:spPr bwMode="auto">
            <a:xfrm flipV="1">
              <a:off x="400" y="1284"/>
              <a:ext cx="1" cy="1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a:latin typeface="+mn-lt"/>
                <a:ea typeface="+mn-ea"/>
                <a:cs typeface="+mn-ea"/>
                <a:sym typeface="+mn-lt"/>
              </a:endParaRPr>
            </a:p>
          </p:txBody>
        </p:sp>
        <p:sp>
          <p:nvSpPr>
            <p:cNvPr id="39982" name="Line 196"/>
            <p:cNvSpPr>
              <a:spLocks noChangeShapeType="1"/>
            </p:cNvSpPr>
            <p:nvPr/>
          </p:nvSpPr>
          <p:spPr bwMode="auto">
            <a:xfrm>
              <a:off x="400" y="1384"/>
              <a:ext cx="461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a:latin typeface="+mn-lt"/>
                <a:ea typeface="+mn-ea"/>
                <a:cs typeface="+mn-ea"/>
                <a:sym typeface="+mn-lt"/>
              </a:endParaRPr>
            </a:p>
          </p:txBody>
        </p:sp>
        <p:sp>
          <p:nvSpPr>
            <p:cNvPr id="39983" name="Line 197"/>
            <p:cNvSpPr>
              <a:spLocks noChangeShapeType="1"/>
            </p:cNvSpPr>
            <p:nvPr/>
          </p:nvSpPr>
          <p:spPr bwMode="auto">
            <a:xfrm flipV="1">
              <a:off x="46" y="1284"/>
              <a:ext cx="1" cy="1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a:latin typeface="+mn-lt"/>
                <a:ea typeface="+mn-ea"/>
                <a:cs typeface="+mn-ea"/>
                <a:sym typeface="+mn-lt"/>
              </a:endParaRPr>
            </a:p>
          </p:txBody>
        </p:sp>
        <p:sp>
          <p:nvSpPr>
            <p:cNvPr id="39984" name="Freeform 198"/>
            <p:cNvSpPr>
              <a:spLocks/>
            </p:cNvSpPr>
            <p:nvPr/>
          </p:nvSpPr>
          <p:spPr bwMode="auto">
            <a:xfrm>
              <a:off x="25" y="1354"/>
              <a:ext cx="42" cy="131"/>
            </a:xfrm>
            <a:custGeom>
              <a:avLst/>
              <a:gdLst>
                <a:gd name="T0" fmla="*/ 0 w 126"/>
                <a:gd name="T1" fmla="*/ 0 h 262"/>
                <a:gd name="T2" fmla="*/ 0 w 126"/>
                <a:gd name="T3" fmla="*/ 1 h 262"/>
                <a:gd name="T4" fmla="*/ 0 w 126"/>
                <a:gd name="T5" fmla="*/ 0 h 262"/>
                <a:gd name="T6" fmla="*/ 0 w 126"/>
                <a:gd name="T7" fmla="*/ 1 h 262"/>
                <a:gd name="T8" fmla="*/ 0 w 126"/>
                <a:gd name="T9" fmla="*/ 0 h 2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62">
                  <a:moveTo>
                    <a:pt x="126" y="0"/>
                  </a:moveTo>
                  <a:lnTo>
                    <a:pt x="62" y="47"/>
                  </a:lnTo>
                  <a:lnTo>
                    <a:pt x="0" y="0"/>
                  </a:lnTo>
                  <a:lnTo>
                    <a:pt x="62" y="262"/>
                  </a:lnTo>
                  <a:lnTo>
                    <a:pt x="126" y="0"/>
                  </a:lnTo>
                  <a:close/>
                </a:path>
              </a:pathLst>
            </a:custGeom>
            <a:solidFill>
              <a:srgbClr val="000000"/>
            </a:solidFill>
            <a:ln w="6350">
              <a:solidFill>
                <a:srgbClr val="000000"/>
              </a:solidFill>
              <a:prstDash val="solid"/>
              <a:round/>
              <a:headEnd/>
              <a:tailEnd/>
            </a:ln>
          </p:spPr>
          <p:txBody>
            <a:bodyPr/>
            <a:lstStyle/>
            <a:p>
              <a:pPr>
                <a:lnSpc>
                  <a:spcPct val="120000"/>
                </a:lnSpc>
                <a:defRPr/>
              </a:pPr>
              <a:endParaRPr lang="zh-CN" altLang="en-US">
                <a:latin typeface="+mn-lt"/>
                <a:ea typeface="+mn-ea"/>
                <a:cs typeface="+mn-ea"/>
                <a:sym typeface="+mn-lt"/>
              </a:endParaRPr>
            </a:p>
          </p:txBody>
        </p:sp>
        <p:sp>
          <p:nvSpPr>
            <p:cNvPr id="39985" name="Rectangle 199"/>
            <p:cNvSpPr>
              <a:spLocks noChangeArrowheads="1"/>
            </p:cNvSpPr>
            <p:nvPr/>
          </p:nvSpPr>
          <p:spPr bwMode="auto">
            <a:xfrm>
              <a:off x="1184" y="1406"/>
              <a:ext cx="114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700" b="0" smtClean="0">
                  <a:solidFill>
                    <a:srgbClr val="000000"/>
                  </a:solidFill>
                  <a:latin typeface="+mn-lt"/>
                  <a:ea typeface="+mn-ea"/>
                  <a:cs typeface="+mn-ea"/>
                  <a:sym typeface="+mn-lt"/>
                </a:rPr>
                <a:t>每帧 </a:t>
              </a:r>
              <a:r>
                <a:rPr lang="en-US" altLang="zh-CN" sz="1700" b="0" smtClean="0">
                  <a:solidFill>
                    <a:srgbClr val="000000"/>
                  </a:solidFill>
                  <a:latin typeface="+mn-lt"/>
                  <a:ea typeface="+mn-ea"/>
                  <a:cs typeface="+mn-ea"/>
                  <a:sym typeface="+mn-lt"/>
                </a:rPr>
                <a:t>32 </a:t>
              </a:r>
              <a:r>
                <a:rPr lang="zh-CN" altLang="en-US" sz="1700" b="0" smtClean="0">
                  <a:solidFill>
                    <a:srgbClr val="000000"/>
                  </a:solidFill>
                  <a:latin typeface="+mn-lt"/>
                  <a:ea typeface="+mn-ea"/>
                  <a:cs typeface="+mn-ea"/>
                  <a:sym typeface="+mn-lt"/>
                </a:rPr>
                <a:t>时隙，</a:t>
              </a:r>
              <a:r>
                <a:rPr lang="en-US" altLang="zh-CN" sz="1700" b="0" smtClean="0">
                  <a:solidFill>
                    <a:srgbClr val="000000"/>
                  </a:solidFill>
                  <a:latin typeface="+mn-lt"/>
                  <a:ea typeface="+mn-ea"/>
                  <a:cs typeface="+mn-ea"/>
                  <a:sym typeface="+mn-lt"/>
                </a:rPr>
                <a:t>125</a:t>
              </a:r>
              <a:endParaRPr lang="en-US" altLang="zh-CN" sz="2400" b="0" smtClean="0">
                <a:latin typeface="+mn-lt"/>
                <a:ea typeface="+mn-ea"/>
                <a:cs typeface="+mn-ea"/>
                <a:sym typeface="+mn-lt"/>
              </a:endParaRPr>
            </a:p>
          </p:txBody>
        </p:sp>
        <p:sp>
          <p:nvSpPr>
            <p:cNvPr id="39986" name="Rectangle 200"/>
            <p:cNvSpPr>
              <a:spLocks noChangeArrowheads="1"/>
            </p:cNvSpPr>
            <p:nvPr/>
          </p:nvSpPr>
          <p:spPr bwMode="auto">
            <a:xfrm>
              <a:off x="2370" y="1391"/>
              <a:ext cx="114"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m</a:t>
              </a:r>
              <a:endParaRPr lang="en-US" altLang="zh-CN" sz="2400" b="0" smtClean="0">
                <a:latin typeface="+mn-lt"/>
                <a:ea typeface="+mn-ea"/>
                <a:cs typeface="+mn-ea"/>
                <a:sym typeface="+mn-lt"/>
              </a:endParaRPr>
            </a:p>
          </p:txBody>
        </p:sp>
        <p:sp>
          <p:nvSpPr>
            <p:cNvPr id="39987" name="Rectangle 201"/>
            <p:cNvSpPr>
              <a:spLocks noChangeArrowheads="1"/>
            </p:cNvSpPr>
            <p:nvPr/>
          </p:nvSpPr>
          <p:spPr bwMode="auto">
            <a:xfrm>
              <a:off x="2443" y="1406"/>
              <a:ext cx="69"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s</a:t>
              </a:r>
              <a:endParaRPr lang="en-US" altLang="zh-CN" sz="2400" b="0" smtClean="0">
                <a:latin typeface="+mn-lt"/>
                <a:ea typeface="+mn-ea"/>
                <a:cs typeface="+mn-ea"/>
                <a:sym typeface="+mn-lt"/>
              </a:endParaRPr>
            </a:p>
          </p:txBody>
        </p:sp>
        <p:sp>
          <p:nvSpPr>
            <p:cNvPr id="39988" name="Line 202"/>
            <p:cNvSpPr>
              <a:spLocks noChangeShapeType="1"/>
            </p:cNvSpPr>
            <p:nvPr/>
          </p:nvSpPr>
          <p:spPr bwMode="auto">
            <a:xfrm flipV="1">
              <a:off x="5011" y="1384"/>
              <a:ext cx="1" cy="10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a:latin typeface="+mn-lt"/>
                <a:ea typeface="+mn-ea"/>
                <a:cs typeface="+mn-ea"/>
                <a:sym typeface="+mn-lt"/>
              </a:endParaRPr>
            </a:p>
          </p:txBody>
        </p:sp>
        <p:sp>
          <p:nvSpPr>
            <p:cNvPr id="39989" name="Rectangle 203"/>
            <p:cNvSpPr>
              <a:spLocks noChangeArrowheads="1"/>
            </p:cNvSpPr>
            <p:nvPr/>
          </p:nvSpPr>
          <p:spPr bwMode="auto">
            <a:xfrm>
              <a:off x="46" y="1585"/>
              <a:ext cx="354" cy="301"/>
            </a:xfrm>
            <a:prstGeom prst="rect">
              <a:avLst/>
            </a:prstGeom>
            <a:solidFill>
              <a:srgbClr val="FF9933"/>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39990" name="Rectangle 204"/>
            <p:cNvSpPr>
              <a:spLocks noChangeArrowheads="1"/>
            </p:cNvSpPr>
            <p:nvPr/>
          </p:nvSpPr>
          <p:spPr bwMode="auto">
            <a:xfrm>
              <a:off x="126" y="1657"/>
              <a:ext cx="252"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TS0</a:t>
              </a:r>
              <a:endParaRPr lang="en-US" altLang="zh-CN" sz="2400" b="0" smtClean="0">
                <a:latin typeface="+mn-lt"/>
                <a:ea typeface="+mn-ea"/>
                <a:cs typeface="+mn-ea"/>
                <a:sym typeface="+mn-lt"/>
              </a:endParaRPr>
            </a:p>
          </p:txBody>
        </p:sp>
        <p:sp>
          <p:nvSpPr>
            <p:cNvPr id="39991" name="Rectangle 205"/>
            <p:cNvSpPr>
              <a:spLocks noChangeArrowheads="1"/>
            </p:cNvSpPr>
            <p:nvPr/>
          </p:nvSpPr>
          <p:spPr bwMode="auto">
            <a:xfrm>
              <a:off x="400" y="1585"/>
              <a:ext cx="1951" cy="301"/>
            </a:xfrm>
            <a:prstGeom prst="rect">
              <a:avLst/>
            </a:prstGeom>
            <a:solidFill>
              <a:srgbClr val="FFFFFF"/>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39992" name="Rectangle 206"/>
            <p:cNvSpPr>
              <a:spLocks noChangeArrowheads="1"/>
            </p:cNvSpPr>
            <p:nvPr/>
          </p:nvSpPr>
          <p:spPr bwMode="auto">
            <a:xfrm>
              <a:off x="2351" y="1585"/>
              <a:ext cx="355" cy="301"/>
            </a:xfrm>
            <a:prstGeom prst="rect">
              <a:avLst/>
            </a:prstGeom>
            <a:solidFill>
              <a:srgbClr val="FF9933"/>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39993" name="Rectangle 207"/>
            <p:cNvSpPr>
              <a:spLocks noChangeArrowheads="1"/>
            </p:cNvSpPr>
            <p:nvPr/>
          </p:nvSpPr>
          <p:spPr bwMode="auto">
            <a:xfrm>
              <a:off x="2364" y="1657"/>
              <a:ext cx="329"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dirty="0" smtClean="0">
                  <a:solidFill>
                    <a:srgbClr val="FF0000"/>
                  </a:solidFill>
                  <a:latin typeface="+mn-lt"/>
                  <a:ea typeface="+mn-ea"/>
                  <a:cs typeface="+mn-ea"/>
                  <a:sym typeface="+mn-lt"/>
                </a:rPr>
                <a:t>TS16</a:t>
              </a:r>
              <a:endParaRPr lang="en-US" altLang="zh-CN" sz="2400" b="0" dirty="0" smtClean="0">
                <a:solidFill>
                  <a:srgbClr val="FF0000"/>
                </a:solidFill>
                <a:latin typeface="+mn-lt"/>
                <a:ea typeface="+mn-ea"/>
                <a:cs typeface="+mn-ea"/>
                <a:sym typeface="+mn-lt"/>
              </a:endParaRPr>
            </a:p>
          </p:txBody>
        </p:sp>
        <p:sp>
          <p:nvSpPr>
            <p:cNvPr id="39994" name="Rectangle 208"/>
            <p:cNvSpPr>
              <a:spLocks noChangeArrowheads="1"/>
            </p:cNvSpPr>
            <p:nvPr/>
          </p:nvSpPr>
          <p:spPr bwMode="auto">
            <a:xfrm>
              <a:off x="2706" y="1585"/>
              <a:ext cx="1951" cy="301"/>
            </a:xfrm>
            <a:prstGeom prst="rect">
              <a:avLst/>
            </a:prstGeom>
            <a:solidFill>
              <a:srgbClr val="FFFFFF"/>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39995" name="Rectangle 209"/>
            <p:cNvSpPr>
              <a:spLocks noChangeArrowheads="1"/>
            </p:cNvSpPr>
            <p:nvPr/>
          </p:nvSpPr>
          <p:spPr bwMode="auto">
            <a:xfrm>
              <a:off x="4657" y="1585"/>
              <a:ext cx="354" cy="301"/>
            </a:xfrm>
            <a:prstGeom prst="rect">
              <a:avLst/>
            </a:prstGeom>
            <a:solidFill>
              <a:srgbClr val="FFFFFF"/>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39996" name="Rectangle 210"/>
            <p:cNvSpPr>
              <a:spLocks noChangeArrowheads="1"/>
            </p:cNvSpPr>
            <p:nvPr/>
          </p:nvSpPr>
          <p:spPr bwMode="auto">
            <a:xfrm>
              <a:off x="4707" y="1657"/>
              <a:ext cx="329"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TS31</a:t>
              </a:r>
              <a:endParaRPr lang="en-US" altLang="zh-CN" sz="2400" b="0" smtClean="0">
                <a:latin typeface="+mn-lt"/>
                <a:ea typeface="+mn-ea"/>
                <a:cs typeface="+mn-ea"/>
                <a:sym typeface="+mn-lt"/>
              </a:endParaRPr>
            </a:p>
          </p:txBody>
        </p:sp>
        <p:sp>
          <p:nvSpPr>
            <p:cNvPr id="39997" name="Freeform 211"/>
            <p:cNvSpPr>
              <a:spLocks/>
            </p:cNvSpPr>
            <p:nvPr/>
          </p:nvSpPr>
          <p:spPr bwMode="auto">
            <a:xfrm>
              <a:off x="4990" y="1454"/>
              <a:ext cx="42" cy="131"/>
            </a:xfrm>
            <a:custGeom>
              <a:avLst/>
              <a:gdLst>
                <a:gd name="T0" fmla="*/ 0 w 126"/>
                <a:gd name="T1" fmla="*/ 0 h 262"/>
                <a:gd name="T2" fmla="*/ 0 w 126"/>
                <a:gd name="T3" fmla="*/ 1 h 262"/>
                <a:gd name="T4" fmla="*/ 0 w 126"/>
                <a:gd name="T5" fmla="*/ 0 h 262"/>
                <a:gd name="T6" fmla="*/ 0 w 126"/>
                <a:gd name="T7" fmla="*/ 1 h 262"/>
                <a:gd name="T8" fmla="*/ 0 w 126"/>
                <a:gd name="T9" fmla="*/ 0 h 2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62">
                  <a:moveTo>
                    <a:pt x="126" y="0"/>
                  </a:moveTo>
                  <a:lnTo>
                    <a:pt x="64" y="47"/>
                  </a:lnTo>
                  <a:lnTo>
                    <a:pt x="0" y="0"/>
                  </a:lnTo>
                  <a:lnTo>
                    <a:pt x="64" y="262"/>
                  </a:lnTo>
                  <a:lnTo>
                    <a:pt x="126" y="0"/>
                  </a:lnTo>
                  <a:close/>
                </a:path>
              </a:pathLst>
            </a:custGeom>
            <a:solidFill>
              <a:srgbClr val="000000"/>
            </a:solidFill>
            <a:ln w="6350">
              <a:solidFill>
                <a:srgbClr val="000000"/>
              </a:solidFill>
              <a:prstDash val="solid"/>
              <a:round/>
              <a:headEnd/>
              <a:tailEnd/>
            </a:ln>
          </p:spPr>
          <p:txBody>
            <a:bodyPr/>
            <a:lstStyle/>
            <a:p>
              <a:pPr>
                <a:lnSpc>
                  <a:spcPct val="120000"/>
                </a:lnSpc>
                <a:defRPr/>
              </a:pPr>
              <a:endParaRPr lang="zh-CN" altLang="en-US">
                <a:latin typeface="+mn-lt"/>
                <a:ea typeface="+mn-ea"/>
                <a:cs typeface="+mn-ea"/>
                <a:sym typeface="+mn-lt"/>
              </a:endParaRPr>
            </a:p>
          </p:txBody>
        </p:sp>
        <p:sp>
          <p:nvSpPr>
            <p:cNvPr id="39998" name="Line 212"/>
            <p:cNvSpPr>
              <a:spLocks noChangeShapeType="1"/>
            </p:cNvSpPr>
            <p:nvPr/>
          </p:nvSpPr>
          <p:spPr bwMode="auto">
            <a:xfrm flipV="1">
              <a:off x="400" y="1987"/>
              <a:ext cx="1" cy="10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a:latin typeface="+mn-lt"/>
                <a:ea typeface="+mn-ea"/>
                <a:cs typeface="+mn-ea"/>
                <a:sym typeface="+mn-lt"/>
              </a:endParaRPr>
            </a:p>
          </p:txBody>
        </p:sp>
        <p:sp>
          <p:nvSpPr>
            <p:cNvPr id="39999" name="Line 213"/>
            <p:cNvSpPr>
              <a:spLocks noChangeShapeType="1"/>
            </p:cNvSpPr>
            <p:nvPr/>
          </p:nvSpPr>
          <p:spPr bwMode="auto">
            <a:xfrm>
              <a:off x="400" y="2088"/>
              <a:ext cx="14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a:latin typeface="+mn-lt"/>
                <a:ea typeface="+mn-ea"/>
                <a:cs typeface="+mn-ea"/>
                <a:sym typeface="+mn-lt"/>
              </a:endParaRPr>
            </a:p>
          </p:txBody>
        </p:sp>
        <p:sp>
          <p:nvSpPr>
            <p:cNvPr id="40000" name="Line 214"/>
            <p:cNvSpPr>
              <a:spLocks noChangeShapeType="1"/>
            </p:cNvSpPr>
            <p:nvPr/>
          </p:nvSpPr>
          <p:spPr bwMode="auto">
            <a:xfrm flipV="1">
              <a:off x="1819" y="2088"/>
              <a:ext cx="1" cy="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a:latin typeface="+mn-lt"/>
                <a:ea typeface="+mn-ea"/>
                <a:cs typeface="+mn-ea"/>
                <a:sym typeface="+mn-lt"/>
              </a:endParaRPr>
            </a:p>
          </p:txBody>
        </p:sp>
        <p:sp>
          <p:nvSpPr>
            <p:cNvPr id="40001" name="Freeform 215"/>
            <p:cNvSpPr>
              <a:spLocks/>
            </p:cNvSpPr>
            <p:nvPr/>
          </p:nvSpPr>
          <p:spPr bwMode="auto">
            <a:xfrm>
              <a:off x="1798" y="2158"/>
              <a:ext cx="42" cy="131"/>
            </a:xfrm>
            <a:custGeom>
              <a:avLst/>
              <a:gdLst>
                <a:gd name="T0" fmla="*/ 0 w 126"/>
                <a:gd name="T1" fmla="*/ 0 h 261"/>
                <a:gd name="T2" fmla="*/ 0 w 126"/>
                <a:gd name="T3" fmla="*/ 1 h 261"/>
                <a:gd name="T4" fmla="*/ 0 w 126"/>
                <a:gd name="T5" fmla="*/ 0 h 261"/>
                <a:gd name="T6" fmla="*/ 0 w 126"/>
                <a:gd name="T7" fmla="*/ 1 h 261"/>
                <a:gd name="T8" fmla="*/ 0 w 126"/>
                <a:gd name="T9" fmla="*/ 0 h 2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61">
                  <a:moveTo>
                    <a:pt x="126" y="0"/>
                  </a:moveTo>
                  <a:lnTo>
                    <a:pt x="63" y="48"/>
                  </a:lnTo>
                  <a:lnTo>
                    <a:pt x="0" y="0"/>
                  </a:lnTo>
                  <a:lnTo>
                    <a:pt x="63" y="261"/>
                  </a:lnTo>
                  <a:lnTo>
                    <a:pt x="126" y="0"/>
                  </a:lnTo>
                  <a:close/>
                </a:path>
              </a:pathLst>
            </a:custGeom>
            <a:solidFill>
              <a:srgbClr val="000000"/>
            </a:solidFill>
            <a:ln w="6350">
              <a:solidFill>
                <a:srgbClr val="000000"/>
              </a:solidFill>
              <a:prstDash val="solid"/>
              <a:round/>
              <a:headEnd/>
              <a:tailEnd/>
            </a:ln>
          </p:spPr>
          <p:txBody>
            <a:bodyPr/>
            <a:lstStyle/>
            <a:p>
              <a:pPr>
                <a:lnSpc>
                  <a:spcPct val="120000"/>
                </a:lnSpc>
                <a:defRPr/>
              </a:pPr>
              <a:endParaRPr lang="zh-CN" altLang="en-US">
                <a:latin typeface="+mn-lt"/>
                <a:ea typeface="+mn-ea"/>
                <a:cs typeface="+mn-ea"/>
                <a:sym typeface="+mn-lt"/>
              </a:endParaRPr>
            </a:p>
          </p:txBody>
        </p:sp>
        <p:sp>
          <p:nvSpPr>
            <p:cNvPr id="40002" name="Line 216"/>
            <p:cNvSpPr>
              <a:spLocks noChangeShapeType="1"/>
            </p:cNvSpPr>
            <p:nvPr/>
          </p:nvSpPr>
          <p:spPr bwMode="auto">
            <a:xfrm flipV="1">
              <a:off x="46" y="1987"/>
              <a:ext cx="1" cy="20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a:latin typeface="+mn-lt"/>
                <a:ea typeface="+mn-ea"/>
                <a:cs typeface="+mn-ea"/>
                <a:sym typeface="+mn-lt"/>
              </a:endParaRPr>
            </a:p>
          </p:txBody>
        </p:sp>
        <p:sp>
          <p:nvSpPr>
            <p:cNvPr id="40003" name="Freeform 217"/>
            <p:cNvSpPr>
              <a:spLocks/>
            </p:cNvSpPr>
            <p:nvPr/>
          </p:nvSpPr>
          <p:spPr bwMode="auto">
            <a:xfrm>
              <a:off x="25" y="2158"/>
              <a:ext cx="42" cy="131"/>
            </a:xfrm>
            <a:custGeom>
              <a:avLst/>
              <a:gdLst>
                <a:gd name="T0" fmla="*/ 0 w 126"/>
                <a:gd name="T1" fmla="*/ 0 h 261"/>
                <a:gd name="T2" fmla="*/ 0 w 126"/>
                <a:gd name="T3" fmla="*/ 1 h 261"/>
                <a:gd name="T4" fmla="*/ 0 w 126"/>
                <a:gd name="T5" fmla="*/ 0 h 261"/>
                <a:gd name="T6" fmla="*/ 0 w 126"/>
                <a:gd name="T7" fmla="*/ 1 h 261"/>
                <a:gd name="T8" fmla="*/ 0 w 126"/>
                <a:gd name="T9" fmla="*/ 0 h 2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61">
                  <a:moveTo>
                    <a:pt x="126" y="0"/>
                  </a:moveTo>
                  <a:lnTo>
                    <a:pt x="62" y="48"/>
                  </a:lnTo>
                  <a:lnTo>
                    <a:pt x="0" y="0"/>
                  </a:lnTo>
                  <a:lnTo>
                    <a:pt x="62" y="261"/>
                  </a:lnTo>
                  <a:lnTo>
                    <a:pt x="126" y="0"/>
                  </a:lnTo>
                  <a:close/>
                </a:path>
              </a:pathLst>
            </a:custGeom>
            <a:solidFill>
              <a:srgbClr val="000000"/>
            </a:solidFill>
            <a:ln w="6350">
              <a:solidFill>
                <a:srgbClr val="000000"/>
              </a:solidFill>
              <a:prstDash val="solid"/>
              <a:round/>
              <a:headEnd/>
              <a:tailEnd/>
            </a:ln>
          </p:spPr>
          <p:txBody>
            <a:bodyPr/>
            <a:lstStyle/>
            <a:p>
              <a:pPr>
                <a:lnSpc>
                  <a:spcPct val="120000"/>
                </a:lnSpc>
                <a:defRPr/>
              </a:pPr>
              <a:endParaRPr lang="zh-CN" altLang="en-US">
                <a:latin typeface="+mn-lt"/>
                <a:ea typeface="+mn-ea"/>
                <a:cs typeface="+mn-ea"/>
                <a:sym typeface="+mn-lt"/>
              </a:endParaRPr>
            </a:p>
          </p:txBody>
        </p:sp>
        <p:sp>
          <p:nvSpPr>
            <p:cNvPr id="40004" name="Rectangle 218"/>
            <p:cNvSpPr>
              <a:spLocks noChangeArrowheads="1"/>
            </p:cNvSpPr>
            <p:nvPr/>
          </p:nvSpPr>
          <p:spPr bwMode="auto">
            <a:xfrm>
              <a:off x="483" y="2209"/>
              <a:ext cx="123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700" b="0" smtClean="0">
                  <a:solidFill>
                    <a:srgbClr val="000000"/>
                  </a:solidFill>
                  <a:latin typeface="+mn-lt"/>
                  <a:ea typeface="+mn-ea"/>
                  <a:cs typeface="+mn-ea"/>
                  <a:sym typeface="+mn-lt"/>
                </a:rPr>
                <a:t>偶数帧，帧同步时隙</a:t>
              </a:r>
              <a:endParaRPr lang="zh-CN" altLang="en-US" sz="2400" b="0" smtClean="0">
                <a:latin typeface="+mn-lt"/>
                <a:ea typeface="+mn-ea"/>
                <a:cs typeface="+mn-ea"/>
                <a:sym typeface="+mn-lt"/>
              </a:endParaRPr>
            </a:p>
          </p:txBody>
        </p:sp>
        <p:sp>
          <p:nvSpPr>
            <p:cNvPr id="40005" name="Rectangle 219"/>
            <p:cNvSpPr>
              <a:spLocks noChangeArrowheads="1"/>
            </p:cNvSpPr>
            <p:nvPr/>
          </p:nvSpPr>
          <p:spPr bwMode="auto">
            <a:xfrm>
              <a:off x="46" y="2389"/>
              <a:ext cx="221" cy="302"/>
            </a:xfrm>
            <a:prstGeom prst="rect">
              <a:avLst/>
            </a:prstGeom>
            <a:solidFill>
              <a:srgbClr val="FF9933"/>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40006" name="Rectangle 220"/>
            <p:cNvSpPr>
              <a:spLocks noChangeArrowheads="1"/>
            </p:cNvSpPr>
            <p:nvPr/>
          </p:nvSpPr>
          <p:spPr bwMode="auto">
            <a:xfrm>
              <a:off x="127" y="2461"/>
              <a:ext cx="77" cy="18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1</a:t>
              </a:r>
              <a:endParaRPr lang="en-US" altLang="zh-CN" sz="2400" b="0" smtClean="0">
                <a:latin typeface="+mn-lt"/>
                <a:ea typeface="+mn-ea"/>
                <a:cs typeface="+mn-ea"/>
                <a:sym typeface="+mn-lt"/>
              </a:endParaRPr>
            </a:p>
          </p:txBody>
        </p:sp>
        <p:sp>
          <p:nvSpPr>
            <p:cNvPr id="40007" name="Rectangle 221"/>
            <p:cNvSpPr>
              <a:spLocks noChangeArrowheads="1"/>
            </p:cNvSpPr>
            <p:nvPr/>
          </p:nvSpPr>
          <p:spPr bwMode="auto">
            <a:xfrm>
              <a:off x="267" y="2389"/>
              <a:ext cx="222" cy="302"/>
            </a:xfrm>
            <a:prstGeom prst="rect">
              <a:avLst/>
            </a:prstGeom>
            <a:solidFill>
              <a:srgbClr val="FF9933"/>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40008" name="Rectangle 222"/>
            <p:cNvSpPr>
              <a:spLocks noChangeArrowheads="1"/>
            </p:cNvSpPr>
            <p:nvPr/>
          </p:nvSpPr>
          <p:spPr bwMode="auto">
            <a:xfrm>
              <a:off x="366" y="2461"/>
              <a:ext cx="60" cy="18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dirty="0" smtClean="0">
                  <a:solidFill>
                    <a:srgbClr val="FF0000"/>
                  </a:solidFill>
                  <a:latin typeface="+mn-lt"/>
                  <a:ea typeface="+mn-ea"/>
                  <a:cs typeface="+mn-ea"/>
                  <a:sym typeface="+mn-lt"/>
                </a:rPr>
                <a:t>0</a:t>
              </a:r>
              <a:endParaRPr lang="en-US" altLang="zh-CN" sz="2400" b="0" dirty="0" smtClean="0">
                <a:solidFill>
                  <a:srgbClr val="FF0000"/>
                </a:solidFill>
                <a:latin typeface="+mn-lt"/>
                <a:ea typeface="+mn-ea"/>
                <a:cs typeface="+mn-ea"/>
                <a:sym typeface="+mn-lt"/>
              </a:endParaRPr>
            </a:p>
          </p:txBody>
        </p:sp>
        <p:sp>
          <p:nvSpPr>
            <p:cNvPr id="40009" name="Rectangle 223"/>
            <p:cNvSpPr>
              <a:spLocks noChangeArrowheads="1"/>
            </p:cNvSpPr>
            <p:nvPr/>
          </p:nvSpPr>
          <p:spPr bwMode="auto">
            <a:xfrm>
              <a:off x="489" y="2389"/>
              <a:ext cx="222" cy="302"/>
            </a:xfrm>
            <a:prstGeom prst="rect">
              <a:avLst/>
            </a:prstGeom>
            <a:solidFill>
              <a:srgbClr val="FF9933"/>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40010" name="Rectangle 224"/>
            <p:cNvSpPr>
              <a:spLocks noChangeArrowheads="1"/>
            </p:cNvSpPr>
            <p:nvPr/>
          </p:nvSpPr>
          <p:spPr bwMode="auto">
            <a:xfrm>
              <a:off x="571" y="2461"/>
              <a:ext cx="77" cy="18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0</a:t>
              </a:r>
              <a:endParaRPr lang="en-US" altLang="zh-CN" sz="2400" b="0" smtClean="0">
                <a:latin typeface="+mn-lt"/>
                <a:ea typeface="+mn-ea"/>
                <a:cs typeface="+mn-ea"/>
                <a:sym typeface="+mn-lt"/>
              </a:endParaRPr>
            </a:p>
          </p:txBody>
        </p:sp>
        <p:sp>
          <p:nvSpPr>
            <p:cNvPr id="40011" name="Rectangle 225"/>
            <p:cNvSpPr>
              <a:spLocks noChangeArrowheads="1"/>
            </p:cNvSpPr>
            <p:nvPr/>
          </p:nvSpPr>
          <p:spPr bwMode="auto">
            <a:xfrm>
              <a:off x="711" y="2389"/>
              <a:ext cx="222" cy="302"/>
            </a:xfrm>
            <a:prstGeom prst="rect">
              <a:avLst/>
            </a:prstGeom>
            <a:solidFill>
              <a:srgbClr val="FF9933"/>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40012" name="Rectangle 226"/>
            <p:cNvSpPr>
              <a:spLocks noChangeArrowheads="1"/>
            </p:cNvSpPr>
            <p:nvPr/>
          </p:nvSpPr>
          <p:spPr bwMode="auto">
            <a:xfrm>
              <a:off x="793" y="2461"/>
              <a:ext cx="77" cy="18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1</a:t>
              </a:r>
              <a:endParaRPr lang="en-US" altLang="zh-CN" sz="2400" b="0" smtClean="0">
                <a:latin typeface="+mn-lt"/>
                <a:ea typeface="+mn-ea"/>
                <a:cs typeface="+mn-ea"/>
                <a:sym typeface="+mn-lt"/>
              </a:endParaRPr>
            </a:p>
          </p:txBody>
        </p:sp>
        <p:sp>
          <p:nvSpPr>
            <p:cNvPr id="40013" name="Rectangle 227"/>
            <p:cNvSpPr>
              <a:spLocks noChangeArrowheads="1"/>
            </p:cNvSpPr>
            <p:nvPr/>
          </p:nvSpPr>
          <p:spPr bwMode="auto">
            <a:xfrm>
              <a:off x="933" y="2389"/>
              <a:ext cx="221" cy="302"/>
            </a:xfrm>
            <a:prstGeom prst="rect">
              <a:avLst/>
            </a:prstGeom>
            <a:solidFill>
              <a:srgbClr val="FF9933"/>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40014" name="Rectangle 228"/>
            <p:cNvSpPr>
              <a:spLocks noChangeArrowheads="1"/>
            </p:cNvSpPr>
            <p:nvPr/>
          </p:nvSpPr>
          <p:spPr bwMode="auto">
            <a:xfrm>
              <a:off x="1014" y="2461"/>
              <a:ext cx="77" cy="18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1</a:t>
              </a:r>
              <a:endParaRPr lang="en-US" altLang="zh-CN" sz="2400" b="0" smtClean="0">
                <a:latin typeface="+mn-lt"/>
                <a:ea typeface="+mn-ea"/>
                <a:cs typeface="+mn-ea"/>
                <a:sym typeface="+mn-lt"/>
              </a:endParaRPr>
            </a:p>
          </p:txBody>
        </p:sp>
        <p:sp>
          <p:nvSpPr>
            <p:cNvPr id="40015" name="Rectangle 229"/>
            <p:cNvSpPr>
              <a:spLocks noChangeArrowheads="1"/>
            </p:cNvSpPr>
            <p:nvPr/>
          </p:nvSpPr>
          <p:spPr bwMode="auto">
            <a:xfrm>
              <a:off x="1154" y="2389"/>
              <a:ext cx="222" cy="302"/>
            </a:xfrm>
            <a:prstGeom prst="rect">
              <a:avLst/>
            </a:prstGeom>
            <a:solidFill>
              <a:srgbClr val="FF9933"/>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40016" name="Rectangle 230"/>
            <p:cNvSpPr>
              <a:spLocks noChangeArrowheads="1"/>
            </p:cNvSpPr>
            <p:nvPr/>
          </p:nvSpPr>
          <p:spPr bwMode="auto">
            <a:xfrm>
              <a:off x="1236" y="2461"/>
              <a:ext cx="77" cy="18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0</a:t>
              </a:r>
              <a:endParaRPr lang="en-US" altLang="zh-CN" sz="2400" b="0" smtClean="0">
                <a:latin typeface="+mn-lt"/>
                <a:ea typeface="+mn-ea"/>
                <a:cs typeface="+mn-ea"/>
                <a:sym typeface="+mn-lt"/>
              </a:endParaRPr>
            </a:p>
          </p:txBody>
        </p:sp>
        <p:sp>
          <p:nvSpPr>
            <p:cNvPr id="40017" name="Rectangle 231"/>
            <p:cNvSpPr>
              <a:spLocks noChangeArrowheads="1"/>
            </p:cNvSpPr>
            <p:nvPr/>
          </p:nvSpPr>
          <p:spPr bwMode="auto">
            <a:xfrm>
              <a:off x="1376" y="2389"/>
              <a:ext cx="222" cy="302"/>
            </a:xfrm>
            <a:prstGeom prst="rect">
              <a:avLst/>
            </a:prstGeom>
            <a:solidFill>
              <a:srgbClr val="FF9933"/>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40018" name="Rectangle 232"/>
            <p:cNvSpPr>
              <a:spLocks noChangeArrowheads="1"/>
            </p:cNvSpPr>
            <p:nvPr/>
          </p:nvSpPr>
          <p:spPr bwMode="auto">
            <a:xfrm>
              <a:off x="1457" y="2461"/>
              <a:ext cx="77" cy="18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1</a:t>
              </a:r>
              <a:endParaRPr lang="en-US" altLang="zh-CN" sz="2400" b="0" smtClean="0">
                <a:latin typeface="+mn-lt"/>
                <a:ea typeface="+mn-ea"/>
                <a:cs typeface="+mn-ea"/>
                <a:sym typeface="+mn-lt"/>
              </a:endParaRPr>
            </a:p>
          </p:txBody>
        </p:sp>
        <p:sp>
          <p:nvSpPr>
            <p:cNvPr id="40019" name="Rectangle 233"/>
            <p:cNvSpPr>
              <a:spLocks noChangeArrowheads="1"/>
            </p:cNvSpPr>
            <p:nvPr/>
          </p:nvSpPr>
          <p:spPr bwMode="auto">
            <a:xfrm>
              <a:off x="1598" y="2389"/>
              <a:ext cx="221" cy="302"/>
            </a:xfrm>
            <a:prstGeom prst="rect">
              <a:avLst/>
            </a:prstGeom>
            <a:solidFill>
              <a:srgbClr val="FF9933"/>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40020" name="Rectangle 234"/>
            <p:cNvSpPr>
              <a:spLocks noChangeArrowheads="1"/>
            </p:cNvSpPr>
            <p:nvPr/>
          </p:nvSpPr>
          <p:spPr bwMode="auto">
            <a:xfrm>
              <a:off x="1679" y="2461"/>
              <a:ext cx="77" cy="18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1</a:t>
              </a:r>
              <a:endParaRPr lang="en-US" altLang="zh-CN" sz="2400" b="0" smtClean="0">
                <a:latin typeface="+mn-lt"/>
                <a:ea typeface="+mn-ea"/>
                <a:cs typeface="+mn-ea"/>
                <a:sym typeface="+mn-lt"/>
              </a:endParaRPr>
            </a:p>
          </p:txBody>
        </p:sp>
        <p:sp>
          <p:nvSpPr>
            <p:cNvPr id="40021" name="Line 235"/>
            <p:cNvSpPr>
              <a:spLocks noChangeShapeType="1"/>
            </p:cNvSpPr>
            <p:nvPr/>
          </p:nvSpPr>
          <p:spPr bwMode="auto">
            <a:xfrm flipV="1">
              <a:off x="2706" y="1987"/>
              <a:ext cx="1" cy="10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a:latin typeface="+mn-lt"/>
                <a:ea typeface="+mn-ea"/>
                <a:cs typeface="+mn-ea"/>
                <a:sym typeface="+mn-lt"/>
              </a:endParaRPr>
            </a:p>
          </p:txBody>
        </p:sp>
        <p:sp>
          <p:nvSpPr>
            <p:cNvPr id="40022" name="Line 236"/>
            <p:cNvSpPr>
              <a:spLocks noChangeShapeType="1"/>
            </p:cNvSpPr>
            <p:nvPr/>
          </p:nvSpPr>
          <p:spPr bwMode="auto">
            <a:xfrm>
              <a:off x="2706" y="2088"/>
              <a:ext cx="14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a:latin typeface="+mn-lt"/>
                <a:ea typeface="+mn-ea"/>
                <a:cs typeface="+mn-ea"/>
                <a:sym typeface="+mn-lt"/>
              </a:endParaRPr>
            </a:p>
          </p:txBody>
        </p:sp>
        <p:sp>
          <p:nvSpPr>
            <p:cNvPr id="40023" name="Line 237"/>
            <p:cNvSpPr>
              <a:spLocks noChangeShapeType="1"/>
            </p:cNvSpPr>
            <p:nvPr/>
          </p:nvSpPr>
          <p:spPr bwMode="auto">
            <a:xfrm flipV="1">
              <a:off x="4125" y="2088"/>
              <a:ext cx="1" cy="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a:latin typeface="+mn-lt"/>
                <a:ea typeface="+mn-ea"/>
                <a:cs typeface="+mn-ea"/>
                <a:sym typeface="+mn-lt"/>
              </a:endParaRPr>
            </a:p>
          </p:txBody>
        </p:sp>
        <p:sp>
          <p:nvSpPr>
            <p:cNvPr id="40024" name="Freeform 238"/>
            <p:cNvSpPr>
              <a:spLocks/>
            </p:cNvSpPr>
            <p:nvPr/>
          </p:nvSpPr>
          <p:spPr bwMode="auto">
            <a:xfrm>
              <a:off x="4104" y="2158"/>
              <a:ext cx="42" cy="131"/>
            </a:xfrm>
            <a:custGeom>
              <a:avLst/>
              <a:gdLst>
                <a:gd name="T0" fmla="*/ 0 w 126"/>
                <a:gd name="T1" fmla="*/ 0 h 261"/>
                <a:gd name="T2" fmla="*/ 0 w 126"/>
                <a:gd name="T3" fmla="*/ 1 h 261"/>
                <a:gd name="T4" fmla="*/ 0 w 126"/>
                <a:gd name="T5" fmla="*/ 0 h 261"/>
                <a:gd name="T6" fmla="*/ 0 w 126"/>
                <a:gd name="T7" fmla="*/ 1 h 261"/>
                <a:gd name="T8" fmla="*/ 0 w 126"/>
                <a:gd name="T9" fmla="*/ 0 h 2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61">
                  <a:moveTo>
                    <a:pt x="126" y="0"/>
                  </a:moveTo>
                  <a:lnTo>
                    <a:pt x="64" y="48"/>
                  </a:lnTo>
                  <a:lnTo>
                    <a:pt x="0" y="0"/>
                  </a:lnTo>
                  <a:lnTo>
                    <a:pt x="64" y="261"/>
                  </a:lnTo>
                  <a:lnTo>
                    <a:pt x="126" y="0"/>
                  </a:lnTo>
                  <a:close/>
                </a:path>
              </a:pathLst>
            </a:custGeom>
            <a:solidFill>
              <a:srgbClr val="000000"/>
            </a:solidFill>
            <a:ln w="6350">
              <a:solidFill>
                <a:srgbClr val="000000"/>
              </a:solidFill>
              <a:prstDash val="solid"/>
              <a:round/>
              <a:headEnd/>
              <a:tailEnd/>
            </a:ln>
          </p:spPr>
          <p:txBody>
            <a:bodyPr/>
            <a:lstStyle/>
            <a:p>
              <a:pPr>
                <a:lnSpc>
                  <a:spcPct val="120000"/>
                </a:lnSpc>
                <a:defRPr/>
              </a:pPr>
              <a:endParaRPr lang="zh-CN" altLang="en-US">
                <a:latin typeface="+mn-lt"/>
                <a:ea typeface="+mn-ea"/>
                <a:cs typeface="+mn-ea"/>
                <a:sym typeface="+mn-lt"/>
              </a:endParaRPr>
            </a:p>
          </p:txBody>
        </p:sp>
        <p:sp>
          <p:nvSpPr>
            <p:cNvPr id="40025" name="Line 239"/>
            <p:cNvSpPr>
              <a:spLocks noChangeShapeType="1"/>
            </p:cNvSpPr>
            <p:nvPr/>
          </p:nvSpPr>
          <p:spPr bwMode="auto">
            <a:xfrm flipV="1">
              <a:off x="2351" y="1987"/>
              <a:ext cx="1" cy="20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a:latin typeface="+mn-lt"/>
                <a:ea typeface="+mn-ea"/>
                <a:cs typeface="+mn-ea"/>
                <a:sym typeface="+mn-lt"/>
              </a:endParaRPr>
            </a:p>
          </p:txBody>
        </p:sp>
        <p:sp>
          <p:nvSpPr>
            <p:cNvPr id="40026" name="Freeform 240"/>
            <p:cNvSpPr>
              <a:spLocks/>
            </p:cNvSpPr>
            <p:nvPr/>
          </p:nvSpPr>
          <p:spPr bwMode="auto">
            <a:xfrm>
              <a:off x="2330" y="2158"/>
              <a:ext cx="42" cy="131"/>
            </a:xfrm>
            <a:custGeom>
              <a:avLst/>
              <a:gdLst>
                <a:gd name="T0" fmla="*/ 0 w 126"/>
                <a:gd name="T1" fmla="*/ 0 h 261"/>
                <a:gd name="T2" fmla="*/ 0 w 126"/>
                <a:gd name="T3" fmla="*/ 1 h 261"/>
                <a:gd name="T4" fmla="*/ 0 w 126"/>
                <a:gd name="T5" fmla="*/ 0 h 261"/>
                <a:gd name="T6" fmla="*/ 0 w 126"/>
                <a:gd name="T7" fmla="*/ 1 h 261"/>
                <a:gd name="T8" fmla="*/ 0 w 126"/>
                <a:gd name="T9" fmla="*/ 0 h 2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61">
                  <a:moveTo>
                    <a:pt x="126" y="0"/>
                  </a:moveTo>
                  <a:lnTo>
                    <a:pt x="62" y="48"/>
                  </a:lnTo>
                  <a:lnTo>
                    <a:pt x="0" y="0"/>
                  </a:lnTo>
                  <a:lnTo>
                    <a:pt x="62" y="261"/>
                  </a:lnTo>
                  <a:lnTo>
                    <a:pt x="126" y="0"/>
                  </a:lnTo>
                  <a:close/>
                </a:path>
              </a:pathLst>
            </a:custGeom>
            <a:solidFill>
              <a:srgbClr val="000000"/>
            </a:solidFill>
            <a:ln w="6350">
              <a:solidFill>
                <a:srgbClr val="000000"/>
              </a:solidFill>
              <a:prstDash val="solid"/>
              <a:round/>
              <a:headEnd/>
              <a:tailEnd/>
            </a:ln>
          </p:spPr>
          <p:txBody>
            <a:bodyPr/>
            <a:lstStyle/>
            <a:p>
              <a:pPr>
                <a:lnSpc>
                  <a:spcPct val="120000"/>
                </a:lnSpc>
                <a:defRPr/>
              </a:pPr>
              <a:endParaRPr lang="zh-CN" altLang="en-US">
                <a:latin typeface="+mn-lt"/>
                <a:ea typeface="+mn-ea"/>
                <a:cs typeface="+mn-ea"/>
                <a:sym typeface="+mn-lt"/>
              </a:endParaRPr>
            </a:p>
          </p:txBody>
        </p:sp>
        <p:sp>
          <p:nvSpPr>
            <p:cNvPr id="40027" name="Rectangle 241"/>
            <p:cNvSpPr>
              <a:spLocks noChangeArrowheads="1"/>
            </p:cNvSpPr>
            <p:nvPr/>
          </p:nvSpPr>
          <p:spPr bwMode="auto">
            <a:xfrm>
              <a:off x="2848" y="2209"/>
              <a:ext cx="1099"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700" b="0" smtClean="0">
                  <a:solidFill>
                    <a:srgbClr val="000000"/>
                  </a:solidFill>
                  <a:latin typeface="+mn-lt"/>
                  <a:ea typeface="+mn-ea"/>
                  <a:cs typeface="+mn-ea"/>
                  <a:sym typeface="+mn-lt"/>
                </a:rPr>
                <a:t>复帧同步、告警码</a:t>
              </a:r>
              <a:endParaRPr lang="zh-CN" altLang="en-US" sz="2400" b="0" smtClean="0">
                <a:latin typeface="+mn-lt"/>
                <a:ea typeface="+mn-ea"/>
                <a:cs typeface="+mn-ea"/>
                <a:sym typeface="+mn-lt"/>
              </a:endParaRPr>
            </a:p>
          </p:txBody>
        </p:sp>
        <p:sp>
          <p:nvSpPr>
            <p:cNvPr id="40028" name="Rectangle 242"/>
            <p:cNvSpPr>
              <a:spLocks noChangeArrowheads="1"/>
            </p:cNvSpPr>
            <p:nvPr/>
          </p:nvSpPr>
          <p:spPr bwMode="auto">
            <a:xfrm>
              <a:off x="2351" y="2389"/>
              <a:ext cx="222" cy="302"/>
            </a:xfrm>
            <a:prstGeom prst="rect">
              <a:avLst/>
            </a:prstGeom>
            <a:solidFill>
              <a:srgbClr val="FF9933"/>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40029" name="Rectangle 243"/>
            <p:cNvSpPr>
              <a:spLocks noChangeArrowheads="1"/>
            </p:cNvSpPr>
            <p:nvPr/>
          </p:nvSpPr>
          <p:spPr bwMode="auto">
            <a:xfrm>
              <a:off x="2433" y="2461"/>
              <a:ext cx="77" cy="18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0</a:t>
              </a:r>
              <a:endParaRPr lang="en-US" altLang="zh-CN" sz="2400" b="0" smtClean="0">
                <a:latin typeface="+mn-lt"/>
                <a:ea typeface="+mn-ea"/>
                <a:cs typeface="+mn-ea"/>
                <a:sym typeface="+mn-lt"/>
              </a:endParaRPr>
            </a:p>
          </p:txBody>
        </p:sp>
        <p:sp>
          <p:nvSpPr>
            <p:cNvPr id="40030" name="Rectangle 244"/>
            <p:cNvSpPr>
              <a:spLocks noChangeArrowheads="1"/>
            </p:cNvSpPr>
            <p:nvPr/>
          </p:nvSpPr>
          <p:spPr bwMode="auto">
            <a:xfrm>
              <a:off x="2573" y="2389"/>
              <a:ext cx="222" cy="302"/>
            </a:xfrm>
            <a:prstGeom prst="rect">
              <a:avLst/>
            </a:prstGeom>
            <a:solidFill>
              <a:srgbClr val="FF9933"/>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40031" name="Rectangle 245"/>
            <p:cNvSpPr>
              <a:spLocks noChangeArrowheads="1"/>
            </p:cNvSpPr>
            <p:nvPr/>
          </p:nvSpPr>
          <p:spPr bwMode="auto">
            <a:xfrm>
              <a:off x="2655" y="2461"/>
              <a:ext cx="77" cy="18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0</a:t>
              </a:r>
              <a:endParaRPr lang="en-US" altLang="zh-CN" sz="2400" b="0" smtClean="0">
                <a:latin typeface="+mn-lt"/>
                <a:ea typeface="+mn-ea"/>
                <a:cs typeface="+mn-ea"/>
                <a:sym typeface="+mn-lt"/>
              </a:endParaRPr>
            </a:p>
          </p:txBody>
        </p:sp>
        <p:sp>
          <p:nvSpPr>
            <p:cNvPr id="40032" name="Rectangle 246"/>
            <p:cNvSpPr>
              <a:spLocks noChangeArrowheads="1"/>
            </p:cNvSpPr>
            <p:nvPr/>
          </p:nvSpPr>
          <p:spPr bwMode="auto">
            <a:xfrm>
              <a:off x="2795" y="2389"/>
              <a:ext cx="221" cy="302"/>
            </a:xfrm>
            <a:prstGeom prst="rect">
              <a:avLst/>
            </a:prstGeom>
            <a:solidFill>
              <a:srgbClr val="FF9933"/>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40033" name="Rectangle 247"/>
            <p:cNvSpPr>
              <a:spLocks noChangeArrowheads="1"/>
            </p:cNvSpPr>
            <p:nvPr/>
          </p:nvSpPr>
          <p:spPr bwMode="auto">
            <a:xfrm>
              <a:off x="2876" y="2461"/>
              <a:ext cx="77" cy="18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0</a:t>
              </a:r>
              <a:endParaRPr lang="en-US" altLang="zh-CN" sz="2400" b="0" smtClean="0">
                <a:latin typeface="+mn-lt"/>
                <a:ea typeface="+mn-ea"/>
                <a:cs typeface="+mn-ea"/>
                <a:sym typeface="+mn-lt"/>
              </a:endParaRPr>
            </a:p>
          </p:txBody>
        </p:sp>
        <p:sp>
          <p:nvSpPr>
            <p:cNvPr id="40034" name="Rectangle 248"/>
            <p:cNvSpPr>
              <a:spLocks noChangeArrowheads="1"/>
            </p:cNvSpPr>
            <p:nvPr/>
          </p:nvSpPr>
          <p:spPr bwMode="auto">
            <a:xfrm>
              <a:off x="3016" y="2389"/>
              <a:ext cx="222" cy="302"/>
            </a:xfrm>
            <a:prstGeom prst="rect">
              <a:avLst/>
            </a:prstGeom>
            <a:solidFill>
              <a:srgbClr val="FF9933"/>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40035" name="Rectangle 249"/>
            <p:cNvSpPr>
              <a:spLocks noChangeArrowheads="1"/>
            </p:cNvSpPr>
            <p:nvPr/>
          </p:nvSpPr>
          <p:spPr bwMode="auto">
            <a:xfrm>
              <a:off x="3098" y="2461"/>
              <a:ext cx="77" cy="18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0</a:t>
              </a:r>
              <a:endParaRPr lang="en-US" altLang="zh-CN" sz="2400" b="0" smtClean="0">
                <a:latin typeface="+mn-lt"/>
                <a:ea typeface="+mn-ea"/>
                <a:cs typeface="+mn-ea"/>
                <a:sym typeface="+mn-lt"/>
              </a:endParaRPr>
            </a:p>
          </p:txBody>
        </p:sp>
        <p:sp>
          <p:nvSpPr>
            <p:cNvPr id="40036" name="Rectangle 250"/>
            <p:cNvSpPr>
              <a:spLocks noChangeArrowheads="1"/>
            </p:cNvSpPr>
            <p:nvPr/>
          </p:nvSpPr>
          <p:spPr bwMode="auto">
            <a:xfrm>
              <a:off x="3238" y="2389"/>
              <a:ext cx="222" cy="302"/>
            </a:xfrm>
            <a:prstGeom prst="rect">
              <a:avLst/>
            </a:prstGeom>
            <a:solidFill>
              <a:srgbClr val="FF9933"/>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40037" name="Rectangle 251"/>
            <p:cNvSpPr>
              <a:spLocks noChangeArrowheads="1"/>
            </p:cNvSpPr>
            <p:nvPr/>
          </p:nvSpPr>
          <p:spPr bwMode="auto">
            <a:xfrm>
              <a:off x="3320" y="2461"/>
              <a:ext cx="77" cy="18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1</a:t>
              </a:r>
              <a:endParaRPr lang="en-US" altLang="zh-CN" sz="2400" b="0" smtClean="0">
                <a:latin typeface="+mn-lt"/>
                <a:ea typeface="+mn-ea"/>
                <a:cs typeface="+mn-ea"/>
                <a:sym typeface="+mn-lt"/>
              </a:endParaRPr>
            </a:p>
          </p:txBody>
        </p:sp>
        <p:sp>
          <p:nvSpPr>
            <p:cNvPr id="40038" name="Rectangle 252"/>
            <p:cNvSpPr>
              <a:spLocks noChangeArrowheads="1"/>
            </p:cNvSpPr>
            <p:nvPr/>
          </p:nvSpPr>
          <p:spPr bwMode="auto">
            <a:xfrm>
              <a:off x="3460" y="2389"/>
              <a:ext cx="221" cy="302"/>
            </a:xfrm>
            <a:prstGeom prst="rect">
              <a:avLst/>
            </a:prstGeom>
            <a:solidFill>
              <a:srgbClr val="FF9933"/>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40039" name="Rectangle 253"/>
            <p:cNvSpPr>
              <a:spLocks noChangeArrowheads="1"/>
            </p:cNvSpPr>
            <p:nvPr/>
          </p:nvSpPr>
          <p:spPr bwMode="auto">
            <a:xfrm>
              <a:off x="3509" y="2461"/>
              <a:ext cx="92" cy="18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A</a:t>
              </a:r>
              <a:endParaRPr lang="en-US" altLang="zh-CN" sz="2400" b="0" smtClean="0">
                <a:latin typeface="+mn-lt"/>
                <a:ea typeface="+mn-ea"/>
                <a:cs typeface="+mn-ea"/>
                <a:sym typeface="+mn-lt"/>
              </a:endParaRPr>
            </a:p>
          </p:txBody>
        </p:sp>
        <p:sp>
          <p:nvSpPr>
            <p:cNvPr id="40040" name="Rectangle 254"/>
            <p:cNvSpPr>
              <a:spLocks noChangeArrowheads="1"/>
            </p:cNvSpPr>
            <p:nvPr/>
          </p:nvSpPr>
          <p:spPr bwMode="auto">
            <a:xfrm>
              <a:off x="3593" y="2545"/>
              <a:ext cx="49" cy="116"/>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100" b="0" smtClean="0">
                  <a:solidFill>
                    <a:srgbClr val="000000"/>
                  </a:solidFill>
                  <a:latin typeface="+mn-lt"/>
                  <a:ea typeface="+mn-ea"/>
                  <a:cs typeface="+mn-ea"/>
                  <a:sym typeface="+mn-lt"/>
                </a:rPr>
                <a:t>2</a:t>
              </a:r>
              <a:endParaRPr lang="en-US" altLang="zh-CN" sz="2400" b="0" smtClean="0">
                <a:latin typeface="+mn-lt"/>
                <a:ea typeface="+mn-ea"/>
                <a:cs typeface="+mn-ea"/>
                <a:sym typeface="+mn-lt"/>
              </a:endParaRPr>
            </a:p>
          </p:txBody>
        </p:sp>
        <p:sp>
          <p:nvSpPr>
            <p:cNvPr id="40041" name="Rectangle 255"/>
            <p:cNvSpPr>
              <a:spLocks noChangeArrowheads="1"/>
            </p:cNvSpPr>
            <p:nvPr/>
          </p:nvSpPr>
          <p:spPr bwMode="auto">
            <a:xfrm>
              <a:off x="3681" y="2389"/>
              <a:ext cx="222" cy="302"/>
            </a:xfrm>
            <a:prstGeom prst="rect">
              <a:avLst/>
            </a:prstGeom>
            <a:solidFill>
              <a:srgbClr val="FF9933"/>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40042" name="Rectangle 256"/>
            <p:cNvSpPr>
              <a:spLocks noChangeArrowheads="1"/>
            </p:cNvSpPr>
            <p:nvPr/>
          </p:nvSpPr>
          <p:spPr bwMode="auto">
            <a:xfrm>
              <a:off x="3763" y="2461"/>
              <a:ext cx="77" cy="18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1</a:t>
              </a:r>
              <a:endParaRPr lang="en-US" altLang="zh-CN" sz="2400" b="0" smtClean="0">
                <a:latin typeface="+mn-lt"/>
                <a:ea typeface="+mn-ea"/>
                <a:cs typeface="+mn-ea"/>
                <a:sym typeface="+mn-lt"/>
              </a:endParaRPr>
            </a:p>
          </p:txBody>
        </p:sp>
        <p:sp>
          <p:nvSpPr>
            <p:cNvPr id="40043" name="Rectangle 257"/>
            <p:cNvSpPr>
              <a:spLocks noChangeArrowheads="1"/>
            </p:cNvSpPr>
            <p:nvPr/>
          </p:nvSpPr>
          <p:spPr bwMode="auto">
            <a:xfrm>
              <a:off x="3903" y="2389"/>
              <a:ext cx="222" cy="302"/>
            </a:xfrm>
            <a:prstGeom prst="rect">
              <a:avLst/>
            </a:prstGeom>
            <a:solidFill>
              <a:srgbClr val="FF9933"/>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40044" name="Rectangle 258"/>
            <p:cNvSpPr>
              <a:spLocks noChangeArrowheads="1"/>
            </p:cNvSpPr>
            <p:nvPr/>
          </p:nvSpPr>
          <p:spPr bwMode="auto">
            <a:xfrm>
              <a:off x="3984" y="2461"/>
              <a:ext cx="77" cy="18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1</a:t>
              </a:r>
              <a:endParaRPr lang="en-US" altLang="zh-CN" sz="2400" b="0" smtClean="0">
                <a:latin typeface="+mn-lt"/>
                <a:ea typeface="+mn-ea"/>
                <a:cs typeface="+mn-ea"/>
                <a:sym typeface="+mn-lt"/>
              </a:endParaRPr>
            </a:p>
          </p:txBody>
        </p:sp>
        <p:sp>
          <p:nvSpPr>
            <p:cNvPr id="40045" name="Rectangle 259"/>
            <p:cNvSpPr>
              <a:spLocks noChangeArrowheads="1"/>
            </p:cNvSpPr>
            <p:nvPr/>
          </p:nvSpPr>
          <p:spPr bwMode="auto">
            <a:xfrm>
              <a:off x="4318" y="2461"/>
              <a:ext cx="649"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700" b="0" smtClean="0">
                  <a:solidFill>
                    <a:srgbClr val="000000"/>
                  </a:solidFill>
                  <a:latin typeface="+mn-lt"/>
                  <a:ea typeface="+mn-ea"/>
                  <a:cs typeface="+mn-ea"/>
                  <a:sym typeface="+mn-lt"/>
                </a:rPr>
                <a:t>在 </a:t>
              </a:r>
              <a:r>
                <a:rPr lang="en-US" altLang="zh-CN" sz="1700" b="0" smtClean="0">
                  <a:solidFill>
                    <a:srgbClr val="000000"/>
                  </a:solidFill>
                  <a:latin typeface="+mn-lt"/>
                  <a:ea typeface="+mn-ea"/>
                  <a:cs typeface="+mn-ea"/>
                  <a:sym typeface="+mn-lt"/>
                </a:rPr>
                <a:t>F0 </a:t>
              </a:r>
              <a:r>
                <a:rPr lang="zh-CN" altLang="en-US" sz="1700" b="0" smtClean="0">
                  <a:solidFill>
                    <a:srgbClr val="000000"/>
                  </a:solidFill>
                  <a:latin typeface="+mn-lt"/>
                  <a:ea typeface="+mn-ea"/>
                  <a:cs typeface="+mn-ea"/>
                  <a:sym typeface="+mn-lt"/>
                </a:rPr>
                <a:t>帧中</a:t>
              </a:r>
              <a:endParaRPr lang="zh-CN" altLang="en-US" sz="2400" b="0" smtClean="0">
                <a:latin typeface="+mn-lt"/>
                <a:ea typeface="+mn-ea"/>
                <a:cs typeface="+mn-ea"/>
                <a:sym typeface="+mn-lt"/>
              </a:endParaRPr>
            </a:p>
          </p:txBody>
        </p:sp>
        <p:sp>
          <p:nvSpPr>
            <p:cNvPr id="40046" name="Rectangle 260"/>
            <p:cNvSpPr>
              <a:spLocks noChangeArrowheads="1"/>
            </p:cNvSpPr>
            <p:nvPr/>
          </p:nvSpPr>
          <p:spPr bwMode="auto">
            <a:xfrm>
              <a:off x="487" y="2813"/>
              <a:ext cx="412"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700" b="0" smtClean="0">
                  <a:solidFill>
                    <a:srgbClr val="000000"/>
                  </a:solidFill>
                  <a:latin typeface="+mn-lt"/>
                  <a:ea typeface="+mn-ea"/>
                  <a:cs typeface="+mn-ea"/>
                  <a:sym typeface="+mn-lt"/>
                </a:rPr>
                <a:t>奇数帧</a:t>
              </a:r>
              <a:endParaRPr lang="zh-CN" altLang="en-US" sz="2400" b="0" smtClean="0">
                <a:latin typeface="+mn-lt"/>
                <a:ea typeface="+mn-ea"/>
                <a:cs typeface="+mn-ea"/>
                <a:sym typeface="+mn-lt"/>
              </a:endParaRPr>
            </a:p>
          </p:txBody>
        </p:sp>
        <p:sp>
          <p:nvSpPr>
            <p:cNvPr id="40047" name="Rectangle 261"/>
            <p:cNvSpPr>
              <a:spLocks noChangeArrowheads="1"/>
            </p:cNvSpPr>
            <p:nvPr/>
          </p:nvSpPr>
          <p:spPr bwMode="auto">
            <a:xfrm>
              <a:off x="46" y="2992"/>
              <a:ext cx="221" cy="302"/>
            </a:xfrm>
            <a:prstGeom prst="rect">
              <a:avLst/>
            </a:prstGeom>
            <a:solidFill>
              <a:srgbClr val="009999"/>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40048" name="Rectangle 262"/>
            <p:cNvSpPr>
              <a:spLocks noChangeArrowheads="1"/>
            </p:cNvSpPr>
            <p:nvPr/>
          </p:nvSpPr>
          <p:spPr bwMode="auto">
            <a:xfrm>
              <a:off x="127" y="3064"/>
              <a:ext cx="77" cy="18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1</a:t>
              </a:r>
              <a:endParaRPr lang="en-US" altLang="zh-CN" sz="2400" b="0" smtClean="0">
                <a:latin typeface="+mn-lt"/>
                <a:ea typeface="+mn-ea"/>
                <a:cs typeface="+mn-ea"/>
                <a:sym typeface="+mn-lt"/>
              </a:endParaRPr>
            </a:p>
          </p:txBody>
        </p:sp>
        <p:sp>
          <p:nvSpPr>
            <p:cNvPr id="40049" name="Rectangle 263"/>
            <p:cNvSpPr>
              <a:spLocks noChangeArrowheads="1"/>
            </p:cNvSpPr>
            <p:nvPr/>
          </p:nvSpPr>
          <p:spPr bwMode="auto">
            <a:xfrm>
              <a:off x="267" y="2992"/>
              <a:ext cx="222" cy="302"/>
            </a:xfrm>
            <a:prstGeom prst="rect">
              <a:avLst/>
            </a:prstGeom>
            <a:solidFill>
              <a:srgbClr val="009999"/>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40050" name="Rectangle 264"/>
            <p:cNvSpPr>
              <a:spLocks noChangeArrowheads="1"/>
            </p:cNvSpPr>
            <p:nvPr/>
          </p:nvSpPr>
          <p:spPr bwMode="auto">
            <a:xfrm>
              <a:off x="349" y="3064"/>
              <a:ext cx="77" cy="18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dirty="0" smtClean="0">
                  <a:solidFill>
                    <a:srgbClr val="FF0000"/>
                  </a:solidFill>
                  <a:latin typeface="+mn-lt"/>
                  <a:ea typeface="+mn-ea"/>
                  <a:cs typeface="+mn-ea"/>
                  <a:sym typeface="+mn-lt"/>
                </a:rPr>
                <a:t>1</a:t>
              </a:r>
              <a:endParaRPr lang="en-US" altLang="zh-CN" sz="2400" b="0" dirty="0" smtClean="0">
                <a:solidFill>
                  <a:srgbClr val="FF0000"/>
                </a:solidFill>
                <a:latin typeface="+mn-lt"/>
                <a:ea typeface="+mn-ea"/>
                <a:cs typeface="+mn-ea"/>
                <a:sym typeface="+mn-lt"/>
              </a:endParaRPr>
            </a:p>
          </p:txBody>
        </p:sp>
        <p:sp>
          <p:nvSpPr>
            <p:cNvPr id="40051" name="Rectangle 265"/>
            <p:cNvSpPr>
              <a:spLocks noChangeArrowheads="1"/>
            </p:cNvSpPr>
            <p:nvPr/>
          </p:nvSpPr>
          <p:spPr bwMode="auto">
            <a:xfrm>
              <a:off x="489" y="2992"/>
              <a:ext cx="222" cy="302"/>
            </a:xfrm>
            <a:prstGeom prst="rect">
              <a:avLst/>
            </a:prstGeom>
            <a:solidFill>
              <a:srgbClr val="009999"/>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40052" name="Rectangle 266"/>
            <p:cNvSpPr>
              <a:spLocks noChangeArrowheads="1"/>
            </p:cNvSpPr>
            <p:nvPr/>
          </p:nvSpPr>
          <p:spPr bwMode="auto">
            <a:xfrm>
              <a:off x="538" y="3064"/>
              <a:ext cx="92" cy="18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dirty="0" smtClean="0">
                  <a:solidFill>
                    <a:srgbClr val="000000"/>
                  </a:solidFill>
                  <a:latin typeface="+mn-lt"/>
                  <a:ea typeface="+mn-ea"/>
                  <a:cs typeface="+mn-ea"/>
                  <a:sym typeface="+mn-lt"/>
                </a:rPr>
                <a:t>A</a:t>
              </a:r>
              <a:endParaRPr lang="en-US" altLang="zh-CN" sz="2400" b="0" dirty="0" smtClean="0">
                <a:latin typeface="+mn-lt"/>
                <a:ea typeface="+mn-ea"/>
                <a:cs typeface="+mn-ea"/>
                <a:sym typeface="+mn-lt"/>
              </a:endParaRPr>
            </a:p>
          </p:txBody>
        </p:sp>
        <p:sp>
          <p:nvSpPr>
            <p:cNvPr id="40053" name="Rectangle 267"/>
            <p:cNvSpPr>
              <a:spLocks noChangeArrowheads="1"/>
            </p:cNvSpPr>
            <p:nvPr/>
          </p:nvSpPr>
          <p:spPr bwMode="auto">
            <a:xfrm>
              <a:off x="623" y="3148"/>
              <a:ext cx="49" cy="116"/>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100" b="0" smtClean="0">
                  <a:solidFill>
                    <a:srgbClr val="000000"/>
                  </a:solidFill>
                  <a:latin typeface="+mn-lt"/>
                  <a:ea typeface="+mn-ea"/>
                  <a:cs typeface="+mn-ea"/>
                  <a:sym typeface="+mn-lt"/>
                </a:rPr>
                <a:t>1</a:t>
              </a:r>
              <a:endParaRPr lang="en-US" altLang="zh-CN" sz="2400" b="0" smtClean="0">
                <a:latin typeface="+mn-lt"/>
                <a:ea typeface="+mn-ea"/>
                <a:cs typeface="+mn-ea"/>
                <a:sym typeface="+mn-lt"/>
              </a:endParaRPr>
            </a:p>
          </p:txBody>
        </p:sp>
        <p:sp>
          <p:nvSpPr>
            <p:cNvPr id="40054" name="Rectangle 268"/>
            <p:cNvSpPr>
              <a:spLocks noChangeArrowheads="1"/>
            </p:cNvSpPr>
            <p:nvPr/>
          </p:nvSpPr>
          <p:spPr bwMode="auto">
            <a:xfrm>
              <a:off x="711" y="2992"/>
              <a:ext cx="222" cy="302"/>
            </a:xfrm>
            <a:prstGeom prst="rect">
              <a:avLst/>
            </a:prstGeom>
            <a:solidFill>
              <a:srgbClr val="009999"/>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40055" name="Rectangle 269"/>
            <p:cNvSpPr>
              <a:spLocks noChangeArrowheads="1"/>
            </p:cNvSpPr>
            <p:nvPr/>
          </p:nvSpPr>
          <p:spPr bwMode="auto">
            <a:xfrm>
              <a:off x="793" y="3064"/>
              <a:ext cx="77" cy="18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1</a:t>
              </a:r>
              <a:endParaRPr lang="en-US" altLang="zh-CN" sz="2400" b="0" smtClean="0">
                <a:latin typeface="+mn-lt"/>
                <a:ea typeface="+mn-ea"/>
                <a:cs typeface="+mn-ea"/>
                <a:sym typeface="+mn-lt"/>
              </a:endParaRPr>
            </a:p>
          </p:txBody>
        </p:sp>
        <p:sp>
          <p:nvSpPr>
            <p:cNvPr id="40056" name="Rectangle 270"/>
            <p:cNvSpPr>
              <a:spLocks noChangeArrowheads="1"/>
            </p:cNvSpPr>
            <p:nvPr/>
          </p:nvSpPr>
          <p:spPr bwMode="auto">
            <a:xfrm>
              <a:off x="933" y="2992"/>
              <a:ext cx="221" cy="302"/>
            </a:xfrm>
            <a:prstGeom prst="rect">
              <a:avLst/>
            </a:prstGeom>
            <a:solidFill>
              <a:srgbClr val="009999"/>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40057" name="Rectangle 271"/>
            <p:cNvSpPr>
              <a:spLocks noChangeArrowheads="1"/>
            </p:cNvSpPr>
            <p:nvPr/>
          </p:nvSpPr>
          <p:spPr bwMode="auto">
            <a:xfrm>
              <a:off x="1014" y="3064"/>
              <a:ext cx="77" cy="18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1</a:t>
              </a:r>
              <a:endParaRPr lang="en-US" altLang="zh-CN" sz="2400" b="0" smtClean="0">
                <a:latin typeface="+mn-lt"/>
                <a:ea typeface="+mn-ea"/>
                <a:cs typeface="+mn-ea"/>
                <a:sym typeface="+mn-lt"/>
              </a:endParaRPr>
            </a:p>
          </p:txBody>
        </p:sp>
        <p:sp>
          <p:nvSpPr>
            <p:cNvPr id="40058" name="Rectangle 272"/>
            <p:cNvSpPr>
              <a:spLocks noChangeArrowheads="1"/>
            </p:cNvSpPr>
            <p:nvPr/>
          </p:nvSpPr>
          <p:spPr bwMode="auto">
            <a:xfrm>
              <a:off x="1154" y="2992"/>
              <a:ext cx="222" cy="302"/>
            </a:xfrm>
            <a:prstGeom prst="rect">
              <a:avLst/>
            </a:prstGeom>
            <a:solidFill>
              <a:srgbClr val="009999"/>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40059" name="Rectangle 273"/>
            <p:cNvSpPr>
              <a:spLocks noChangeArrowheads="1"/>
            </p:cNvSpPr>
            <p:nvPr/>
          </p:nvSpPr>
          <p:spPr bwMode="auto">
            <a:xfrm>
              <a:off x="1236" y="3064"/>
              <a:ext cx="77" cy="18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1</a:t>
              </a:r>
              <a:endParaRPr lang="en-US" altLang="zh-CN" sz="2400" b="0" smtClean="0">
                <a:latin typeface="+mn-lt"/>
                <a:ea typeface="+mn-ea"/>
                <a:cs typeface="+mn-ea"/>
                <a:sym typeface="+mn-lt"/>
              </a:endParaRPr>
            </a:p>
          </p:txBody>
        </p:sp>
        <p:sp>
          <p:nvSpPr>
            <p:cNvPr id="40060" name="Rectangle 274"/>
            <p:cNvSpPr>
              <a:spLocks noChangeArrowheads="1"/>
            </p:cNvSpPr>
            <p:nvPr/>
          </p:nvSpPr>
          <p:spPr bwMode="auto">
            <a:xfrm>
              <a:off x="1376" y="2992"/>
              <a:ext cx="222" cy="302"/>
            </a:xfrm>
            <a:prstGeom prst="rect">
              <a:avLst/>
            </a:prstGeom>
            <a:solidFill>
              <a:srgbClr val="009999"/>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40061" name="Rectangle 275"/>
            <p:cNvSpPr>
              <a:spLocks noChangeArrowheads="1"/>
            </p:cNvSpPr>
            <p:nvPr/>
          </p:nvSpPr>
          <p:spPr bwMode="auto">
            <a:xfrm>
              <a:off x="1457" y="3064"/>
              <a:ext cx="77" cy="18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1</a:t>
              </a:r>
              <a:endParaRPr lang="en-US" altLang="zh-CN" sz="2400" b="0" smtClean="0">
                <a:latin typeface="+mn-lt"/>
                <a:ea typeface="+mn-ea"/>
                <a:cs typeface="+mn-ea"/>
                <a:sym typeface="+mn-lt"/>
              </a:endParaRPr>
            </a:p>
          </p:txBody>
        </p:sp>
        <p:sp>
          <p:nvSpPr>
            <p:cNvPr id="40062" name="Rectangle 276"/>
            <p:cNvSpPr>
              <a:spLocks noChangeArrowheads="1"/>
            </p:cNvSpPr>
            <p:nvPr/>
          </p:nvSpPr>
          <p:spPr bwMode="auto">
            <a:xfrm>
              <a:off x="1598" y="2992"/>
              <a:ext cx="221" cy="302"/>
            </a:xfrm>
            <a:prstGeom prst="rect">
              <a:avLst/>
            </a:prstGeom>
            <a:solidFill>
              <a:srgbClr val="009999"/>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40063" name="Rectangle 277"/>
            <p:cNvSpPr>
              <a:spLocks noChangeArrowheads="1"/>
            </p:cNvSpPr>
            <p:nvPr/>
          </p:nvSpPr>
          <p:spPr bwMode="auto">
            <a:xfrm>
              <a:off x="1679" y="3064"/>
              <a:ext cx="77" cy="18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1</a:t>
              </a:r>
              <a:endParaRPr lang="en-US" altLang="zh-CN" sz="2400" b="0" smtClean="0">
                <a:latin typeface="+mn-lt"/>
                <a:ea typeface="+mn-ea"/>
                <a:cs typeface="+mn-ea"/>
                <a:sym typeface="+mn-lt"/>
              </a:endParaRPr>
            </a:p>
          </p:txBody>
        </p:sp>
        <p:sp>
          <p:nvSpPr>
            <p:cNvPr id="40064" name="Rectangle 278"/>
            <p:cNvSpPr>
              <a:spLocks noChangeArrowheads="1"/>
            </p:cNvSpPr>
            <p:nvPr/>
          </p:nvSpPr>
          <p:spPr bwMode="auto">
            <a:xfrm>
              <a:off x="3028" y="2813"/>
              <a:ext cx="68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700" b="0" smtClean="0">
                  <a:solidFill>
                    <a:srgbClr val="000000"/>
                  </a:solidFill>
                  <a:latin typeface="+mn-lt"/>
                  <a:ea typeface="+mn-ea"/>
                  <a:cs typeface="+mn-ea"/>
                  <a:sym typeface="+mn-lt"/>
                </a:rPr>
                <a:t>线路标志码</a:t>
              </a:r>
              <a:endParaRPr lang="zh-CN" altLang="en-US" sz="2400" b="0" smtClean="0">
                <a:latin typeface="+mn-lt"/>
                <a:ea typeface="+mn-ea"/>
                <a:cs typeface="+mn-ea"/>
                <a:sym typeface="+mn-lt"/>
              </a:endParaRPr>
            </a:p>
          </p:txBody>
        </p:sp>
        <p:sp>
          <p:nvSpPr>
            <p:cNvPr id="40065" name="Rectangle 279"/>
            <p:cNvSpPr>
              <a:spLocks noChangeArrowheads="1"/>
            </p:cNvSpPr>
            <p:nvPr/>
          </p:nvSpPr>
          <p:spPr bwMode="auto">
            <a:xfrm>
              <a:off x="2351" y="2992"/>
              <a:ext cx="222" cy="302"/>
            </a:xfrm>
            <a:prstGeom prst="rect">
              <a:avLst/>
            </a:prstGeom>
            <a:solidFill>
              <a:srgbClr val="009999"/>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40066" name="Rectangle 280"/>
            <p:cNvSpPr>
              <a:spLocks noChangeArrowheads="1"/>
            </p:cNvSpPr>
            <p:nvPr/>
          </p:nvSpPr>
          <p:spPr bwMode="auto">
            <a:xfrm>
              <a:off x="2436" y="3064"/>
              <a:ext cx="77" cy="18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a</a:t>
              </a:r>
              <a:endParaRPr lang="en-US" altLang="zh-CN" sz="2400" b="0" smtClean="0">
                <a:latin typeface="+mn-lt"/>
                <a:ea typeface="+mn-ea"/>
                <a:cs typeface="+mn-ea"/>
                <a:sym typeface="+mn-lt"/>
              </a:endParaRPr>
            </a:p>
          </p:txBody>
        </p:sp>
        <p:sp>
          <p:nvSpPr>
            <p:cNvPr id="40067" name="Rectangle 281"/>
            <p:cNvSpPr>
              <a:spLocks noChangeArrowheads="1"/>
            </p:cNvSpPr>
            <p:nvPr/>
          </p:nvSpPr>
          <p:spPr bwMode="auto">
            <a:xfrm>
              <a:off x="2573" y="2992"/>
              <a:ext cx="222" cy="302"/>
            </a:xfrm>
            <a:prstGeom prst="rect">
              <a:avLst/>
            </a:prstGeom>
            <a:solidFill>
              <a:srgbClr val="009999"/>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40068" name="Rectangle 282"/>
            <p:cNvSpPr>
              <a:spLocks noChangeArrowheads="1"/>
            </p:cNvSpPr>
            <p:nvPr/>
          </p:nvSpPr>
          <p:spPr bwMode="auto">
            <a:xfrm>
              <a:off x="2655" y="3064"/>
              <a:ext cx="77" cy="18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b</a:t>
              </a:r>
              <a:endParaRPr lang="en-US" altLang="zh-CN" sz="2400" b="0" smtClean="0">
                <a:latin typeface="+mn-lt"/>
                <a:ea typeface="+mn-ea"/>
                <a:cs typeface="+mn-ea"/>
                <a:sym typeface="+mn-lt"/>
              </a:endParaRPr>
            </a:p>
          </p:txBody>
        </p:sp>
        <p:sp>
          <p:nvSpPr>
            <p:cNvPr id="40069" name="Rectangle 283"/>
            <p:cNvSpPr>
              <a:spLocks noChangeArrowheads="1"/>
            </p:cNvSpPr>
            <p:nvPr/>
          </p:nvSpPr>
          <p:spPr bwMode="auto">
            <a:xfrm>
              <a:off x="2795" y="2992"/>
              <a:ext cx="221" cy="302"/>
            </a:xfrm>
            <a:prstGeom prst="rect">
              <a:avLst/>
            </a:prstGeom>
            <a:solidFill>
              <a:srgbClr val="009999"/>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40070" name="Rectangle 284"/>
            <p:cNvSpPr>
              <a:spLocks noChangeArrowheads="1"/>
            </p:cNvSpPr>
            <p:nvPr/>
          </p:nvSpPr>
          <p:spPr bwMode="auto">
            <a:xfrm>
              <a:off x="2880" y="3064"/>
              <a:ext cx="69" cy="18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c</a:t>
              </a:r>
              <a:endParaRPr lang="en-US" altLang="zh-CN" sz="2400" b="0" smtClean="0">
                <a:latin typeface="+mn-lt"/>
                <a:ea typeface="+mn-ea"/>
                <a:cs typeface="+mn-ea"/>
                <a:sym typeface="+mn-lt"/>
              </a:endParaRPr>
            </a:p>
          </p:txBody>
        </p:sp>
        <p:sp>
          <p:nvSpPr>
            <p:cNvPr id="40071" name="Rectangle 285"/>
            <p:cNvSpPr>
              <a:spLocks noChangeArrowheads="1"/>
            </p:cNvSpPr>
            <p:nvPr/>
          </p:nvSpPr>
          <p:spPr bwMode="auto">
            <a:xfrm>
              <a:off x="3016" y="2992"/>
              <a:ext cx="222" cy="302"/>
            </a:xfrm>
            <a:prstGeom prst="rect">
              <a:avLst/>
            </a:prstGeom>
            <a:solidFill>
              <a:srgbClr val="009999"/>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40072" name="Rectangle 286"/>
            <p:cNvSpPr>
              <a:spLocks noChangeArrowheads="1"/>
            </p:cNvSpPr>
            <p:nvPr/>
          </p:nvSpPr>
          <p:spPr bwMode="auto">
            <a:xfrm>
              <a:off x="3098" y="3064"/>
              <a:ext cx="77" cy="18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d</a:t>
              </a:r>
              <a:endParaRPr lang="en-US" altLang="zh-CN" sz="2400" b="0" smtClean="0">
                <a:latin typeface="+mn-lt"/>
                <a:ea typeface="+mn-ea"/>
                <a:cs typeface="+mn-ea"/>
                <a:sym typeface="+mn-lt"/>
              </a:endParaRPr>
            </a:p>
          </p:txBody>
        </p:sp>
        <p:sp>
          <p:nvSpPr>
            <p:cNvPr id="40073" name="Rectangle 287"/>
            <p:cNvSpPr>
              <a:spLocks noChangeArrowheads="1"/>
            </p:cNvSpPr>
            <p:nvPr/>
          </p:nvSpPr>
          <p:spPr bwMode="auto">
            <a:xfrm>
              <a:off x="3238" y="2992"/>
              <a:ext cx="222" cy="302"/>
            </a:xfrm>
            <a:prstGeom prst="rect">
              <a:avLst/>
            </a:prstGeom>
            <a:solidFill>
              <a:srgbClr val="009999"/>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40074" name="Rectangle 288"/>
            <p:cNvSpPr>
              <a:spLocks noChangeArrowheads="1"/>
            </p:cNvSpPr>
            <p:nvPr/>
          </p:nvSpPr>
          <p:spPr bwMode="auto">
            <a:xfrm>
              <a:off x="3323" y="3064"/>
              <a:ext cx="77" cy="18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a</a:t>
              </a:r>
              <a:endParaRPr lang="en-US" altLang="zh-CN" sz="2400" b="0" smtClean="0">
                <a:latin typeface="+mn-lt"/>
                <a:ea typeface="+mn-ea"/>
                <a:cs typeface="+mn-ea"/>
                <a:sym typeface="+mn-lt"/>
              </a:endParaRPr>
            </a:p>
          </p:txBody>
        </p:sp>
        <p:sp>
          <p:nvSpPr>
            <p:cNvPr id="40075" name="Rectangle 289"/>
            <p:cNvSpPr>
              <a:spLocks noChangeArrowheads="1"/>
            </p:cNvSpPr>
            <p:nvPr/>
          </p:nvSpPr>
          <p:spPr bwMode="auto">
            <a:xfrm>
              <a:off x="3460" y="2992"/>
              <a:ext cx="221" cy="302"/>
            </a:xfrm>
            <a:prstGeom prst="rect">
              <a:avLst/>
            </a:prstGeom>
            <a:solidFill>
              <a:srgbClr val="009999"/>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40076" name="Rectangle 290"/>
            <p:cNvSpPr>
              <a:spLocks noChangeArrowheads="1"/>
            </p:cNvSpPr>
            <p:nvPr/>
          </p:nvSpPr>
          <p:spPr bwMode="auto">
            <a:xfrm>
              <a:off x="3541" y="3064"/>
              <a:ext cx="77" cy="18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b</a:t>
              </a:r>
              <a:endParaRPr lang="en-US" altLang="zh-CN" sz="2400" b="0" smtClean="0">
                <a:latin typeface="+mn-lt"/>
                <a:ea typeface="+mn-ea"/>
                <a:cs typeface="+mn-ea"/>
                <a:sym typeface="+mn-lt"/>
              </a:endParaRPr>
            </a:p>
          </p:txBody>
        </p:sp>
        <p:sp>
          <p:nvSpPr>
            <p:cNvPr id="40077" name="Rectangle 291"/>
            <p:cNvSpPr>
              <a:spLocks noChangeArrowheads="1"/>
            </p:cNvSpPr>
            <p:nvPr/>
          </p:nvSpPr>
          <p:spPr bwMode="auto">
            <a:xfrm>
              <a:off x="3681" y="2992"/>
              <a:ext cx="222" cy="302"/>
            </a:xfrm>
            <a:prstGeom prst="rect">
              <a:avLst/>
            </a:prstGeom>
            <a:solidFill>
              <a:srgbClr val="009999"/>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40078" name="Rectangle 292"/>
            <p:cNvSpPr>
              <a:spLocks noChangeArrowheads="1"/>
            </p:cNvSpPr>
            <p:nvPr/>
          </p:nvSpPr>
          <p:spPr bwMode="auto">
            <a:xfrm>
              <a:off x="3766" y="3064"/>
              <a:ext cx="69" cy="18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c</a:t>
              </a:r>
              <a:endParaRPr lang="en-US" altLang="zh-CN" sz="2400" b="0" smtClean="0">
                <a:latin typeface="+mn-lt"/>
                <a:ea typeface="+mn-ea"/>
                <a:cs typeface="+mn-ea"/>
                <a:sym typeface="+mn-lt"/>
              </a:endParaRPr>
            </a:p>
          </p:txBody>
        </p:sp>
        <p:sp>
          <p:nvSpPr>
            <p:cNvPr id="40079" name="Rectangle 293"/>
            <p:cNvSpPr>
              <a:spLocks noChangeArrowheads="1"/>
            </p:cNvSpPr>
            <p:nvPr/>
          </p:nvSpPr>
          <p:spPr bwMode="auto">
            <a:xfrm>
              <a:off x="3903" y="2992"/>
              <a:ext cx="222" cy="302"/>
            </a:xfrm>
            <a:prstGeom prst="rect">
              <a:avLst/>
            </a:prstGeom>
            <a:solidFill>
              <a:srgbClr val="009999"/>
            </a:solidFill>
            <a:ln w="1746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40080" name="Rectangle 294"/>
            <p:cNvSpPr>
              <a:spLocks noChangeArrowheads="1"/>
            </p:cNvSpPr>
            <p:nvPr/>
          </p:nvSpPr>
          <p:spPr bwMode="auto">
            <a:xfrm>
              <a:off x="3984" y="3064"/>
              <a:ext cx="77" cy="18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d</a:t>
              </a:r>
              <a:endParaRPr lang="en-US" altLang="zh-CN" sz="2400" b="0" smtClean="0">
                <a:latin typeface="+mn-lt"/>
                <a:ea typeface="+mn-ea"/>
                <a:cs typeface="+mn-ea"/>
                <a:sym typeface="+mn-lt"/>
              </a:endParaRPr>
            </a:p>
          </p:txBody>
        </p:sp>
        <p:sp>
          <p:nvSpPr>
            <p:cNvPr id="40081" name="Rectangle 295"/>
            <p:cNvSpPr>
              <a:spLocks noChangeArrowheads="1"/>
            </p:cNvSpPr>
            <p:nvPr/>
          </p:nvSpPr>
          <p:spPr bwMode="auto">
            <a:xfrm>
              <a:off x="4265" y="3064"/>
              <a:ext cx="84"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F</a:t>
              </a:r>
              <a:endParaRPr lang="en-US" altLang="zh-CN" sz="2400" b="0" smtClean="0">
                <a:latin typeface="+mn-lt"/>
                <a:ea typeface="+mn-ea"/>
                <a:cs typeface="+mn-ea"/>
                <a:sym typeface="+mn-lt"/>
              </a:endParaRPr>
            </a:p>
          </p:txBody>
        </p:sp>
        <p:sp>
          <p:nvSpPr>
            <p:cNvPr id="40082" name="Rectangle 296"/>
            <p:cNvSpPr>
              <a:spLocks noChangeArrowheads="1"/>
            </p:cNvSpPr>
            <p:nvPr/>
          </p:nvSpPr>
          <p:spPr bwMode="auto">
            <a:xfrm>
              <a:off x="4330" y="3148"/>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100" b="0" smtClean="0">
                  <a:solidFill>
                    <a:srgbClr val="000000"/>
                  </a:solidFill>
                  <a:latin typeface="+mn-lt"/>
                  <a:ea typeface="+mn-ea"/>
                  <a:cs typeface="+mn-ea"/>
                  <a:sym typeface="+mn-lt"/>
                </a:rPr>
                <a:t>1</a:t>
              </a:r>
              <a:endParaRPr lang="en-US" altLang="zh-CN" sz="2400" b="0" smtClean="0">
                <a:latin typeface="+mn-lt"/>
                <a:ea typeface="+mn-ea"/>
                <a:cs typeface="+mn-ea"/>
                <a:sym typeface="+mn-lt"/>
              </a:endParaRPr>
            </a:p>
          </p:txBody>
        </p:sp>
        <p:sp>
          <p:nvSpPr>
            <p:cNvPr id="40083" name="Rectangle 297"/>
            <p:cNvSpPr>
              <a:spLocks noChangeArrowheads="1"/>
            </p:cNvSpPr>
            <p:nvPr/>
          </p:nvSpPr>
          <p:spPr bwMode="auto">
            <a:xfrm>
              <a:off x="4369" y="3064"/>
              <a:ext cx="22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700" b="0" smtClean="0">
                  <a:solidFill>
                    <a:srgbClr val="000000"/>
                  </a:solidFill>
                  <a:latin typeface="+mn-lt"/>
                  <a:ea typeface="+mn-ea"/>
                  <a:cs typeface="+mn-ea"/>
                  <a:sym typeface="+mn-lt"/>
                </a:rPr>
                <a:t>～</a:t>
              </a:r>
              <a:r>
                <a:rPr lang="en-US" altLang="zh-CN" sz="1700" b="0" smtClean="0">
                  <a:solidFill>
                    <a:srgbClr val="000000"/>
                  </a:solidFill>
                  <a:latin typeface="+mn-lt"/>
                  <a:ea typeface="+mn-ea"/>
                  <a:cs typeface="+mn-ea"/>
                  <a:sym typeface="+mn-lt"/>
                </a:rPr>
                <a:t>F</a:t>
              </a:r>
              <a:endParaRPr lang="en-US" altLang="zh-CN" sz="2400" b="0" smtClean="0">
                <a:latin typeface="+mn-lt"/>
                <a:ea typeface="+mn-ea"/>
                <a:cs typeface="+mn-ea"/>
                <a:sym typeface="+mn-lt"/>
              </a:endParaRPr>
            </a:p>
          </p:txBody>
        </p:sp>
        <p:sp>
          <p:nvSpPr>
            <p:cNvPr id="40084" name="Rectangle 298"/>
            <p:cNvSpPr>
              <a:spLocks noChangeArrowheads="1"/>
            </p:cNvSpPr>
            <p:nvPr/>
          </p:nvSpPr>
          <p:spPr bwMode="auto">
            <a:xfrm>
              <a:off x="4553" y="3148"/>
              <a:ext cx="9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100" b="0" smtClean="0">
                  <a:solidFill>
                    <a:srgbClr val="000000"/>
                  </a:solidFill>
                  <a:latin typeface="+mn-lt"/>
                  <a:ea typeface="+mn-ea"/>
                  <a:cs typeface="+mn-ea"/>
                  <a:sym typeface="+mn-lt"/>
                </a:rPr>
                <a:t>15</a:t>
              </a:r>
              <a:endParaRPr lang="en-US" altLang="zh-CN" sz="2400" b="0" smtClean="0">
                <a:latin typeface="+mn-lt"/>
                <a:ea typeface="+mn-ea"/>
                <a:cs typeface="+mn-ea"/>
                <a:sym typeface="+mn-lt"/>
              </a:endParaRPr>
            </a:p>
          </p:txBody>
        </p:sp>
        <p:sp>
          <p:nvSpPr>
            <p:cNvPr id="40085" name="Rectangle 299"/>
            <p:cNvSpPr>
              <a:spLocks noChangeArrowheads="1"/>
            </p:cNvSpPr>
            <p:nvPr/>
          </p:nvSpPr>
          <p:spPr bwMode="auto">
            <a:xfrm>
              <a:off x="4652" y="3064"/>
              <a:ext cx="275"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700" b="0" smtClean="0">
                  <a:solidFill>
                    <a:srgbClr val="000000"/>
                  </a:solidFill>
                  <a:latin typeface="+mn-lt"/>
                  <a:ea typeface="+mn-ea"/>
                  <a:cs typeface="+mn-ea"/>
                  <a:sym typeface="+mn-lt"/>
                </a:rPr>
                <a:t>帧中</a:t>
              </a:r>
              <a:endParaRPr lang="zh-CN" altLang="en-US" sz="2400" b="0" smtClean="0">
                <a:latin typeface="+mn-lt"/>
                <a:ea typeface="+mn-ea"/>
                <a:cs typeface="+mn-ea"/>
                <a:sym typeface="+mn-lt"/>
              </a:endParaRPr>
            </a:p>
          </p:txBody>
        </p:sp>
        <p:sp>
          <p:nvSpPr>
            <p:cNvPr id="40086" name="Rectangle 300"/>
            <p:cNvSpPr>
              <a:spLocks noChangeArrowheads="1"/>
            </p:cNvSpPr>
            <p:nvPr/>
          </p:nvSpPr>
          <p:spPr bwMode="auto">
            <a:xfrm rot="5400000">
              <a:off x="3570" y="2789"/>
              <a:ext cx="13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smtClean="0">
                  <a:solidFill>
                    <a:srgbClr val="000000"/>
                  </a:solidFill>
                  <a:latin typeface="+mn-lt"/>
                  <a:ea typeface="+mn-ea"/>
                  <a:cs typeface="+mn-ea"/>
                  <a:sym typeface="+mn-lt"/>
                </a:rPr>
                <a:t>…</a:t>
              </a:r>
              <a:endParaRPr lang="en-US" altLang="zh-CN" sz="2400" b="0" smtClean="0">
                <a:latin typeface="+mn-lt"/>
                <a:ea typeface="+mn-ea"/>
                <a:cs typeface="+mn-ea"/>
                <a:sym typeface="+mn-lt"/>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a:xfrm>
            <a:off x="628650" y="365125"/>
            <a:ext cx="7886700" cy="976313"/>
          </a:xfrm>
        </p:spPr>
        <p:txBody>
          <a:bodyPr/>
          <a:lstStyle/>
          <a:p>
            <a:pPr>
              <a:lnSpc>
                <a:spcPct val="120000"/>
              </a:lnSpc>
              <a:defRPr/>
            </a:pPr>
            <a:r>
              <a:rPr lang="zh-CN" altLang="en-US" smtClean="0">
                <a:latin typeface="+mn-lt"/>
                <a:ea typeface="+mn-ea"/>
                <a:cs typeface="+mn-ea"/>
                <a:sym typeface="+mn-lt"/>
              </a:rPr>
              <a:t>导入</a:t>
            </a:r>
          </a:p>
        </p:txBody>
      </p:sp>
      <p:sp>
        <p:nvSpPr>
          <p:cNvPr id="3" name="内容占位符 2"/>
          <p:cNvSpPr>
            <a:spLocks noGrp="1"/>
          </p:cNvSpPr>
          <p:nvPr>
            <p:ph idx="1"/>
          </p:nvPr>
        </p:nvSpPr>
        <p:spPr>
          <a:xfrm>
            <a:off x="628650" y="1341438"/>
            <a:ext cx="7886700" cy="5183187"/>
          </a:xfrm>
        </p:spPr>
        <p:txBody>
          <a:bodyPr rtlCol="0">
            <a:noAutofit/>
          </a:bodyPr>
          <a:lstStyle/>
          <a:p>
            <a:pPr>
              <a:lnSpc>
                <a:spcPct val="140000"/>
              </a:lnSpc>
              <a:spcBef>
                <a:spcPct val="0"/>
              </a:spcBef>
              <a:defRPr/>
            </a:pPr>
            <a:r>
              <a:rPr lang="zh-CN" altLang="en-US" sz="2400" b="1" dirty="0" smtClean="0">
                <a:ea typeface="+mn-ea"/>
                <a:cs typeface="+mn-ea"/>
                <a:sym typeface="+mn-lt"/>
              </a:rPr>
              <a:t>传送网的定义：</a:t>
            </a:r>
            <a:endParaRPr lang="en-US" altLang="zh-CN" sz="2400" b="1" dirty="0" smtClean="0">
              <a:ea typeface="+mn-ea"/>
              <a:cs typeface="+mn-ea"/>
              <a:sym typeface="+mn-lt"/>
            </a:endParaRPr>
          </a:p>
          <a:p>
            <a:pPr lvl="1">
              <a:lnSpc>
                <a:spcPct val="140000"/>
              </a:lnSpc>
              <a:spcBef>
                <a:spcPct val="0"/>
              </a:spcBef>
              <a:defRPr/>
            </a:pPr>
            <a:r>
              <a:rPr lang="zh-CN" altLang="en-US" sz="2000" dirty="0" smtClean="0">
                <a:ea typeface="+mn-ea"/>
                <a:cs typeface="+mn-ea"/>
                <a:sym typeface="+mn-lt"/>
              </a:rPr>
              <a:t>是为各类业务网提供业务信息传送手段的基础设施。</a:t>
            </a:r>
            <a:endParaRPr lang="en-US" altLang="zh-CN" sz="2000" dirty="0" smtClean="0">
              <a:ea typeface="+mn-ea"/>
              <a:cs typeface="+mn-ea"/>
              <a:sym typeface="+mn-lt"/>
            </a:endParaRPr>
          </a:p>
          <a:p>
            <a:pPr lvl="1">
              <a:lnSpc>
                <a:spcPct val="140000"/>
              </a:lnSpc>
              <a:spcBef>
                <a:spcPct val="0"/>
              </a:spcBef>
              <a:defRPr/>
            </a:pPr>
            <a:r>
              <a:rPr lang="zh-CN" altLang="en-US" sz="2000" dirty="0" smtClean="0">
                <a:ea typeface="+mn-ea"/>
                <a:cs typeface="+mn-ea"/>
                <a:sym typeface="+mn-lt"/>
              </a:rPr>
              <a:t>连接各类通信网络的业务节点</a:t>
            </a:r>
            <a:endParaRPr lang="en-US" altLang="zh-CN" sz="2000" dirty="0" smtClean="0">
              <a:ea typeface="+mn-ea"/>
              <a:cs typeface="+mn-ea"/>
              <a:sym typeface="+mn-lt"/>
            </a:endParaRPr>
          </a:p>
          <a:p>
            <a:pPr lvl="1">
              <a:lnSpc>
                <a:spcPct val="140000"/>
              </a:lnSpc>
              <a:spcBef>
                <a:spcPct val="0"/>
              </a:spcBef>
              <a:defRPr/>
            </a:pPr>
            <a:r>
              <a:rPr lang="zh-CN" altLang="en-US" sz="2000" dirty="0" smtClean="0">
                <a:ea typeface="+mn-ea"/>
                <a:cs typeface="+mn-ea"/>
                <a:sym typeface="+mn-lt"/>
              </a:rPr>
              <a:t>提供任意两个节点之间的透明传输</a:t>
            </a:r>
            <a:endParaRPr lang="en-US" altLang="zh-CN" sz="2000" dirty="0" smtClean="0">
              <a:ea typeface="+mn-ea"/>
              <a:cs typeface="+mn-ea"/>
              <a:sym typeface="+mn-lt"/>
            </a:endParaRPr>
          </a:p>
          <a:p>
            <a:pPr>
              <a:lnSpc>
                <a:spcPct val="140000"/>
              </a:lnSpc>
              <a:spcBef>
                <a:spcPct val="0"/>
              </a:spcBef>
              <a:defRPr/>
            </a:pPr>
            <a:r>
              <a:rPr lang="zh-CN" altLang="en-US" sz="2400" b="1" dirty="0" smtClean="0">
                <a:ea typeface="+mn-ea"/>
                <a:cs typeface="+mn-ea"/>
                <a:sym typeface="+mn-lt"/>
              </a:rPr>
              <a:t>传送网的功能</a:t>
            </a:r>
            <a:endParaRPr lang="en-US" altLang="zh-CN" sz="2400" b="1" dirty="0" smtClean="0">
              <a:ea typeface="+mn-ea"/>
              <a:cs typeface="+mn-ea"/>
              <a:sym typeface="+mn-lt"/>
            </a:endParaRPr>
          </a:p>
          <a:p>
            <a:pPr lvl="1">
              <a:lnSpc>
                <a:spcPct val="140000"/>
              </a:lnSpc>
              <a:spcBef>
                <a:spcPct val="0"/>
              </a:spcBef>
              <a:defRPr/>
            </a:pPr>
            <a:r>
              <a:rPr lang="zh-CN" altLang="en-US" sz="2000" dirty="0" smtClean="0">
                <a:ea typeface="+mn-ea"/>
                <a:cs typeface="+mn-ea"/>
                <a:sym typeface="+mn-lt"/>
              </a:rPr>
              <a:t>带宽调度</a:t>
            </a:r>
            <a:endParaRPr lang="en-US" altLang="zh-CN" sz="2000" dirty="0" smtClean="0">
              <a:ea typeface="+mn-ea"/>
              <a:cs typeface="+mn-ea"/>
              <a:sym typeface="+mn-lt"/>
            </a:endParaRPr>
          </a:p>
          <a:p>
            <a:pPr lvl="1">
              <a:lnSpc>
                <a:spcPct val="140000"/>
              </a:lnSpc>
              <a:spcBef>
                <a:spcPct val="0"/>
              </a:spcBef>
              <a:defRPr/>
            </a:pPr>
            <a:r>
              <a:rPr lang="zh-CN" altLang="en-US" sz="2000" dirty="0" smtClean="0">
                <a:ea typeface="+mn-ea"/>
                <a:cs typeface="+mn-ea"/>
                <a:sym typeface="+mn-lt"/>
              </a:rPr>
              <a:t>故障切换怀保护</a:t>
            </a:r>
            <a:endParaRPr lang="en-US" altLang="zh-CN" sz="2000" dirty="0" smtClean="0">
              <a:ea typeface="+mn-ea"/>
              <a:cs typeface="+mn-ea"/>
              <a:sym typeface="+mn-lt"/>
            </a:endParaRPr>
          </a:p>
          <a:p>
            <a:pPr>
              <a:lnSpc>
                <a:spcPct val="140000"/>
              </a:lnSpc>
              <a:spcBef>
                <a:spcPct val="0"/>
              </a:spcBef>
              <a:defRPr/>
            </a:pPr>
            <a:r>
              <a:rPr lang="zh-CN" altLang="en-US" sz="2400" b="1" dirty="0" smtClean="0">
                <a:ea typeface="+mn-ea"/>
                <a:cs typeface="+mn-ea"/>
                <a:sym typeface="+mn-lt"/>
              </a:rPr>
              <a:t>传送网的技术</a:t>
            </a:r>
            <a:endParaRPr lang="en-US" altLang="zh-CN" sz="2400" b="1" dirty="0" smtClean="0">
              <a:ea typeface="+mn-ea"/>
              <a:cs typeface="+mn-ea"/>
              <a:sym typeface="+mn-lt"/>
            </a:endParaRPr>
          </a:p>
          <a:p>
            <a:pPr lvl="1">
              <a:lnSpc>
                <a:spcPct val="140000"/>
              </a:lnSpc>
              <a:spcBef>
                <a:spcPct val="0"/>
              </a:spcBef>
              <a:defRPr/>
            </a:pPr>
            <a:r>
              <a:rPr lang="zh-CN" altLang="en-US" sz="2000" dirty="0" smtClean="0">
                <a:ea typeface="+mn-ea"/>
                <a:cs typeface="+mn-ea"/>
                <a:sym typeface="+mn-lt"/>
              </a:rPr>
              <a:t>传输介质</a:t>
            </a:r>
            <a:endParaRPr lang="en-US" altLang="zh-CN" sz="2000" dirty="0" smtClean="0">
              <a:ea typeface="+mn-ea"/>
              <a:cs typeface="+mn-ea"/>
              <a:sym typeface="+mn-lt"/>
            </a:endParaRPr>
          </a:p>
          <a:p>
            <a:pPr lvl="1">
              <a:lnSpc>
                <a:spcPct val="140000"/>
              </a:lnSpc>
              <a:spcBef>
                <a:spcPct val="0"/>
              </a:spcBef>
              <a:defRPr/>
            </a:pPr>
            <a:r>
              <a:rPr lang="zh-CN" altLang="en-US" sz="2000" dirty="0" smtClean="0">
                <a:solidFill>
                  <a:srgbClr val="FF0000"/>
                </a:solidFill>
                <a:ea typeface="+mn-ea"/>
                <a:cs typeface="+mn-ea"/>
                <a:sym typeface="+mn-lt"/>
              </a:rPr>
              <a:t>复用（带宽使用）</a:t>
            </a:r>
            <a:endParaRPr lang="en-US" altLang="zh-CN" sz="2000" dirty="0" smtClean="0">
              <a:solidFill>
                <a:srgbClr val="FF0000"/>
              </a:solidFill>
              <a:ea typeface="+mn-ea"/>
              <a:cs typeface="+mn-ea"/>
              <a:sym typeface="+mn-lt"/>
            </a:endParaRPr>
          </a:p>
          <a:p>
            <a:pPr lvl="1">
              <a:lnSpc>
                <a:spcPct val="140000"/>
              </a:lnSpc>
              <a:spcBef>
                <a:spcPct val="0"/>
              </a:spcBef>
              <a:defRPr/>
            </a:pPr>
            <a:r>
              <a:rPr lang="zh-CN" altLang="en-US" sz="2000" dirty="0" smtClean="0">
                <a:ea typeface="+mn-ea"/>
                <a:cs typeface="+mn-ea"/>
                <a:sym typeface="+mn-lt"/>
              </a:rPr>
              <a:t>管理维护</a:t>
            </a:r>
            <a:endParaRPr lang="en-US" altLang="zh-CN" sz="2000" dirty="0" smtClean="0">
              <a:ea typeface="+mn-ea"/>
              <a:cs typeface="+mn-ea"/>
              <a:sym typeface="+mn-lt"/>
            </a:endParaRPr>
          </a:p>
          <a:p>
            <a:pPr lvl="1">
              <a:lnSpc>
                <a:spcPct val="140000"/>
              </a:lnSpc>
              <a:spcBef>
                <a:spcPct val="0"/>
              </a:spcBef>
              <a:defRPr/>
            </a:pPr>
            <a:r>
              <a:rPr lang="zh-CN" altLang="en-US" sz="2000" dirty="0" smtClean="0">
                <a:ea typeface="+mn-ea"/>
                <a:cs typeface="+mn-ea"/>
                <a:sym typeface="+mn-lt"/>
              </a:rPr>
              <a:t>网元设备选项用等式</a:t>
            </a:r>
            <a:endParaRPr lang="en-US" altLang="zh-CN" sz="2000" dirty="0" smtClean="0">
              <a:ea typeface="+mn-ea"/>
              <a:cs typeface="+mn-ea"/>
              <a:sym typeface="+mn-lt"/>
            </a:endParaRPr>
          </a:p>
          <a:p>
            <a:pPr lvl="1">
              <a:lnSpc>
                <a:spcPct val="140000"/>
              </a:lnSpc>
              <a:spcBef>
                <a:spcPct val="0"/>
              </a:spcBef>
              <a:defRPr/>
            </a:pPr>
            <a:endParaRPr lang="zh-CN" altLang="en-US" sz="2000" dirty="0" smtClean="0">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additive="base">
                                        <p:cTn id="2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 calcmode="lin" valueType="num">
                                      <p:cBhvr additive="base">
                                        <p:cTn id="3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34925" y="1101725"/>
            <a:ext cx="8991600" cy="408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Clr>
                <a:srgbClr val="FF9933"/>
              </a:buClr>
              <a:defRPr/>
            </a:pPr>
            <a:r>
              <a:rPr lang="zh-CN" altLang="en-US" sz="2400" b="0" dirty="0" smtClean="0">
                <a:latin typeface="+mn-lt"/>
                <a:ea typeface="+mn-ea"/>
                <a:cs typeface="+mn-ea"/>
                <a:sym typeface="+mn-lt"/>
              </a:rPr>
              <a:t> </a:t>
            </a:r>
            <a:r>
              <a:rPr lang="zh-CN" altLang="en-US" sz="2400" dirty="0" smtClean="0">
                <a:solidFill>
                  <a:srgbClr val="00B0F0"/>
                </a:solidFill>
                <a:latin typeface="+mn-lt"/>
                <a:ea typeface="+mn-ea"/>
                <a:cs typeface="+mn-ea"/>
                <a:sym typeface="+mn-lt"/>
              </a:rPr>
              <a:t>偶数帧</a:t>
            </a:r>
            <a:r>
              <a:rPr lang="zh-CN" altLang="en-US" sz="2400" dirty="0" smtClean="0">
                <a:latin typeface="+mn-lt"/>
                <a:ea typeface="+mn-ea"/>
                <a:cs typeface="+mn-ea"/>
                <a:sym typeface="+mn-lt"/>
              </a:rPr>
              <a:t>的</a:t>
            </a:r>
            <a:r>
              <a:rPr lang="en-US" altLang="zh-CN" sz="2400" dirty="0" smtClean="0">
                <a:latin typeface="+mn-lt"/>
                <a:ea typeface="+mn-ea"/>
                <a:cs typeface="+mn-ea"/>
                <a:sym typeface="+mn-lt"/>
              </a:rPr>
              <a:t>TS0</a:t>
            </a:r>
            <a:r>
              <a:rPr lang="zh-CN" altLang="en-US" sz="2400" dirty="0" smtClean="0">
                <a:latin typeface="+mn-lt"/>
                <a:ea typeface="+mn-ea"/>
                <a:cs typeface="+mn-ea"/>
                <a:sym typeface="+mn-lt"/>
              </a:rPr>
              <a:t>用来传送帧同步码，后七位固定为“</a:t>
            </a:r>
            <a:r>
              <a:rPr lang="en-US" altLang="zh-CN" sz="2400" dirty="0" smtClean="0">
                <a:latin typeface="+mn-lt"/>
                <a:ea typeface="+mn-ea"/>
                <a:cs typeface="+mn-ea"/>
                <a:sym typeface="+mn-lt"/>
              </a:rPr>
              <a:t>0011011”</a:t>
            </a:r>
            <a:r>
              <a:rPr lang="zh-CN" altLang="en-US" sz="2400" dirty="0" smtClean="0">
                <a:latin typeface="+mn-lt"/>
                <a:ea typeface="+mn-ea"/>
                <a:cs typeface="+mn-ea"/>
                <a:sym typeface="+mn-lt"/>
              </a:rPr>
              <a:t>；</a:t>
            </a:r>
          </a:p>
          <a:p>
            <a:pPr eaLnBrk="1" latinLnBrk="0" hangingPunct="1">
              <a:lnSpc>
                <a:spcPct val="120000"/>
              </a:lnSpc>
              <a:spcBef>
                <a:spcPct val="0"/>
              </a:spcBef>
              <a:buClr>
                <a:srgbClr val="FF9933"/>
              </a:buClr>
              <a:defRPr/>
            </a:pPr>
            <a:r>
              <a:rPr lang="zh-CN" altLang="en-US" sz="2400" dirty="0" smtClean="0">
                <a:latin typeface="+mn-lt"/>
                <a:ea typeface="+mn-ea"/>
                <a:cs typeface="+mn-ea"/>
                <a:sym typeface="+mn-lt"/>
              </a:rPr>
              <a:t> 奇数帧</a:t>
            </a:r>
            <a:r>
              <a:rPr lang="en-US" altLang="zh-CN" sz="2400" dirty="0" smtClean="0">
                <a:latin typeface="+mn-lt"/>
                <a:ea typeface="+mn-ea"/>
                <a:cs typeface="+mn-ea"/>
                <a:sym typeface="+mn-lt"/>
              </a:rPr>
              <a:t>TS0</a:t>
            </a:r>
            <a:r>
              <a:rPr lang="zh-CN" altLang="en-US" sz="2400" dirty="0" smtClean="0">
                <a:latin typeface="+mn-lt"/>
                <a:ea typeface="+mn-ea"/>
                <a:cs typeface="+mn-ea"/>
                <a:sym typeface="+mn-lt"/>
              </a:rPr>
              <a:t>的第二位固定为“</a:t>
            </a:r>
            <a:r>
              <a:rPr lang="en-US" altLang="zh-CN" sz="2400" dirty="0" smtClean="0">
                <a:latin typeface="+mn-lt"/>
                <a:ea typeface="+mn-ea"/>
                <a:cs typeface="+mn-ea"/>
                <a:sym typeface="+mn-lt"/>
              </a:rPr>
              <a:t>1”</a:t>
            </a:r>
            <a:r>
              <a:rPr lang="zh-CN" altLang="en-US" sz="2400" dirty="0" smtClean="0">
                <a:latin typeface="+mn-lt"/>
                <a:ea typeface="+mn-ea"/>
                <a:cs typeface="+mn-ea"/>
                <a:sym typeface="+mn-lt"/>
              </a:rPr>
              <a:t>，以便接收端区分奇偶帧，第三位为</a:t>
            </a:r>
            <a:r>
              <a:rPr lang="zh-CN" altLang="en-US" sz="2400" dirty="0" smtClean="0">
                <a:solidFill>
                  <a:srgbClr val="FF0000"/>
                </a:solidFill>
                <a:latin typeface="+mn-lt"/>
                <a:ea typeface="+mn-ea"/>
                <a:cs typeface="+mn-ea"/>
                <a:sym typeface="+mn-lt"/>
              </a:rPr>
              <a:t>帧失步告警码</a:t>
            </a:r>
            <a:r>
              <a:rPr lang="zh-CN" altLang="en-US" sz="2400" dirty="0" smtClean="0">
                <a:latin typeface="+mn-lt"/>
                <a:ea typeface="+mn-ea"/>
                <a:cs typeface="+mn-ea"/>
                <a:sym typeface="+mn-lt"/>
              </a:rPr>
              <a:t>，“</a:t>
            </a:r>
            <a:r>
              <a:rPr lang="en-US" altLang="zh-CN" sz="2400" dirty="0" smtClean="0">
                <a:latin typeface="+mn-lt"/>
                <a:ea typeface="+mn-ea"/>
                <a:cs typeface="+mn-ea"/>
                <a:sym typeface="+mn-lt"/>
              </a:rPr>
              <a:t>0”</a:t>
            </a:r>
            <a:r>
              <a:rPr lang="zh-CN" altLang="en-US" sz="2400" dirty="0" smtClean="0">
                <a:latin typeface="+mn-lt"/>
                <a:ea typeface="+mn-ea"/>
                <a:cs typeface="+mn-ea"/>
                <a:sym typeface="+mn-lt"/>
              </a:rPr>
              <a:t>表示本端工作正常，“</a:t>
            </a:r>
            <a:r>
              <a:rPr lang="en-US" altLang="zh-CN" sz="2400" dirty="0" smtClean="0">
                <a:latin typeface="+mn-lt"/>
                <a:ea typeface="+mn-ea"/>
                <a:cs typeface="+mn-ea"/>
                <a:sym typeface="+mn-lt"/>
              </a:rPr>
              <a:t>1”</a:t>
            </a:r>
            <a:r>
              <a:rPr lang="zh-CN" altLang="en-US" sz="2400" dirty="0" smtClean="0">
                <a:latin typeface="+mn-lt"/>
                <a:ea typeface="+mn-ea"/>
                <a:cs typeface="+mn-ea"/>
                <a:sym typeface="+mn-lt"/>
              </a:rPr>
              <a:t>则表示本端已失步。</a:t>
            </a:r>
          </a:p>
          <a:p>
            <a:pPr eaLnBrk="1" latinLnBrk="0" hangingPunct="1">
              <a:lnSpc>
                <a:spcPct val="120000"/>
              </a:lnSpc>
              <a:spcBef>
                <a:spcPct val="0"/>
              </a:spcBef>
              <a:buClr>
                <a:srgbClr val="FF9933"/>
              </a:buClr>
              <a:defRPr/>
            </a:pPr>
            <a:r>
              <a:rPr lang="zh-CN" altLang="en-US" sz="2400" dirty="0" smtClean="0">
                <a:latin typeface="+mn-lt"/>
                <a:ea typeface="+mn-ea"/>
                <a:cs typeface="+mn-ea"/>
                <a:sym typeface="+mn-lt"/>
              </a:rPr>
              <a:t> 每帧的</a:t>
            </a:r>
            <a:r>
              <a:rPr lang="en-US" altLang="zh-CN" sz="2400" dirty="0" smtClean="0">
                <a:latin typeface="+mn-lt"/>
                <a:ea typeface="+mn-ea"/>
                <a:cs typeface="+mn-ea"/>
                <a:sym typeface="+mn-lt"/>
              </a:rPr>
              <a:t>TS16</a:t>
            </a:r>
            <a:r>
              <a:rPr lang="zh-CN" altLang="en-US" sz="2400" dirty="0" smtClean="0">
                <a:latin typeface="+mn-lt"/>
                <a:ea typeface="+mn-ea"/>
                <a:cs typeface="+mn-ea"/>
                <a:sym typeface="+mn-lt"/>
              </a:rPr>
              <a:t>用来传送数字型线路信令和复帧同步码以及复帧失步</a:t>
            </a:r>
            <a:r>
              <a:rPr lang="zh-CN" altLang="en-US" sz="2400" dirty="0" smtClean="0">
                <a:solidFill>
                  <a:srgbClr val="FF0000"/>
                </a:solidFill>
                <a:latin typeface="+mn-lt"/>
                <a:ea typeface="+mn-ea"/>
                <a:cs typeface="+mn-ea"/>
                <a:sym typeface="+mn-lt"/>
              </a:rPr>
              <a:t>告警码。</a:t>
            </a:r>
          </a:p>
          <a:p>
            <a:pPr eaLnBrk="1" latinLnBrk="0" hangingPunct="1">
              <a:lnSpc>
                <a:spcPct val="120000"/>
              </a:lnSpc>
              <a:spcBef>
                <a:spcPct val="0"/>
              </a:spcBef>
              <a:buClr>
                <a:srgbClr val="FF9933"/>
              </a:buClr>
              <a:defRPr/>
            </a:pPr>
            <a:r>
              <a:rPr lang="zh-CN" altLang="en-US" sz="2400" dirty="0" smtClean="0">
                <a:latin typeface="+mn-lt"/>
                <a:ea typeface="+mn-ea"/>
                <a:cs typeface="+mn-ea"/>
                <a:sym typeface="+mn-lt"/>
              </a:rPr>
              <a:t> 在</a:t>
            </a:r>
            <a:r>
              <a:rPr lang="en-US" altLang="zh-CN" sz="2400" dirty="0" smtClean="0">
                <a:latin typeface="+mn-lt"/>
                <a:ea typeface="+mn-ea"/>
                <a:cs typeface="+mn-ea"/>
                <a:sym typeface="+mn-lt"/>
              </a:rPr>
              <a:t>PCM30/32</a:t>
            </a:r>
            <a:r>
              <a:rPr lang="zh-CN" altLang="en-US" sz="2400" dirty="0" smtClean="0">
                <a:latin typeface="+mn-lt"/>
                <a:ea typeface="+mn-ea"/>
                <a:cs typeface="+mn-ea"/>
                <a:sym typeface="+mn-lt"/>
              </a:rPr>
              <a:t>系统中</a:t>
            </a:r>
            <a:r>
              <a:rPr lang="en-US" altLang="zh-CN" sz="2400" dirty="0" smtClean="0">
                <a:latin typeface="+mn-lt"/>
                <a:ea typeface="+mn-ea"/>
                <a:cs typeface="+mn-ea"/>
                <a:sym typeface="+mn-lt"/>
              </a:rPr>
              <a:t>16</a:t>
            </a:r>
            <a:r>
              <a:rPr lang="zh-CN" altLang="en-US" sz="2400" dirty="0" smtClean="0">
                <a:latin typeface="+mn-lt"/>
                <a:ea typeface="+mn-ea"/>
                <a:cs typeface="+mn-ea"/>
                <a:sym typeface="+mn-lt"/>
              </a:rPr>
              <a:t>帧为一个复帧。</a:t>
            </a:r>
          </a:p>
          <a:p>
            <a:pPr eaLnBrk="1" latinLnBrk="0" hangingPunct="1">
              <a:lnSpc>
                <a:spcPct val="120000"/>
              </a:lnSpc>
              <a:spcBef>
                <a:spcPct val="0"/>
              </a:spcBef>
              <a:buClr>
                <a:srgbClr val="FF9933"/>
              </a:buClr>
              <a:defRPr/>
            </a:pPr>
            <a:r>
              <a:rPr lang="zh-CN" altLang="en-US" sz="2400" dirty="0" smtClean="0">
                <a:latin typeface="+mn-lt"/>
                <a:ea typeface="+mn-ea"/>
                <a:cs typeface="+mn-ea"/>
                <a:sym typeface="+mn-lt"/>
              </a:rPr>
              <a:t> 多个</a:t>
            </a:r>
            <a:r>
              <a:rPr lang="en-US" altLang="zh-CN" sz="2400" dirty="0" smtClean="0">
                <a:latin typeface="+mn-lt"/>
                <a:ea typeface="+mn-ea"/>
                <a:cs typeface="+mn-ea"/>
                <a:sym typeface="+mn-lt"/>
              </a:rPr>
              <a:t>PDH</a:t>
            </a:r>
            <a:r>
              <a:rPr lang="zh-CN" altLang="en-US" sz="2400" dirty="0" smtClean="0">
                <a:latin typeface="+mn-lt"/>
                <a:ea typeface="+mn-ea"/>
                <a:cs typeface="+mn-ea"/>
                <a:sym typeface="+mn-lt"/>
              </a:rPr>
              <a:t>的一次群可复用成一个二次群，以此类推可组成更高次群的信号。</a:t>
            </a:r>
          </a:p>
        </p:txBody>
      </p:sp>
      <p:sp>
        <p:nvSpPr>
          <p:cNvPr id="40963" name="Rectangle 4"/>
          <p:cNvSpPr>
            <a:spLocks noChangeArrowheads="1"/>
          </p:cNvSpPr>
          <p:nvPr/>
        </p:nvSpPr>
        <p:spPr bwMode="auto">
          <a:xfrm>
            <a:off x="633413"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ctr" eaLnBrk="1" hangingPunct="1">
              <a:lnSpc>
                <a:spcPct val="120000"/>
              </a:lnSpc>
              <a:spcBef>
                <a:spcPct val="0"/>
              </a:spcBef>
              <a:buFontTx/>
              <a:buNone/>
              <a:defRPr/>
            </a:pPr>
            <a:r>
              <a:rPr lang="en-US" altLang="zh-CN" sz="4000" smtClean="0">
                <a:solidFill>
                  <a:srgbClr val="663300"/>
                </a:solidFill>
                <a:latin typeface="+mn-lt"/>
                <a:ea typeface="+mn-ea"/>
                <a:cs typeface="+mn-ea"/>
                <a:sym typeface="+mn-lt"/>
              </a:rPr>
              <a:t>2.4 PDH</a:t>
            </a:r>
            <a:r>
              <a:rPr lang="zh-CN" altLang="en-US" sz="4000" smtClean="0">
                <a:solidFill>
                  <a:srgbClr val="663300"/>
                </a:solidFill>
                <a:latin typeface="+mn-lt"/>
                <a:ea typeface="+mn-ea"/>
                <a:cs typeface="+mn-ea"/>
                <a:sym typeface="+mn-lt"/>
              </a:rPr>
              <a:t>和</a:t>
            </a:r>
            <a:r>
              <a:rPr lang="en-US" altLang="zh-CN" sz="4000" smtClean="0">
                <a:solidFill>
                  <a:srgbClr val="663300"/>
                </a:solidFill>
                <a:latin typeface="+mn-lt"/>
                <a:ea typeface="+mn-ea"/>
                <a:cs typeface="+mn-ea"/>
                <a:sym typeface="+mn-lt"/>
              </a:rPr>
              <a:t>SDH</a:t>
            </a:r>
            <a:endParaRPr lang="zh-CN" altLang="en-US" sz="4000" smtClean="0">
              <a:solidFill>
                <a:srgbClr val="663300"/>
              </a:solidFill>
              <a:latin typeface="+mn-lt"/>
              <a:ea typeface="+mn-ea"/>
              <a:cs typeface="+mn-ea"/>
              <a:sym typeface="+mn-lt"/>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a:lnSpc>
                <a:spcPct val="120000"/>
              </a:lnSpc>
              <a:defRPr/>
            </a:pPr>
            <a:r>
              <a:rPr lang="en-US" altLang="zh-CN" b="1" smtClean="0">
                <a:latin typeface="+mn-lt"/>
                <a:ea typeface="+mn-ea"/>
                <a:cs typeface="+mn-ea"/>
                <a:sym typeface="+mn-lt"/>
              </a:rPr>
              <a:t>2.4 PDH</a:t>
            </a:r>
            <a:r>
              <a:rPr lang="zh-CN" altLang="en-US" b="1" smtClean="0">
                <a:latin typeface="+mn-lt"/>
                <a:ea typeface="+mn-ea"/>
                <a:cs typeface="+mn-ea"/>
                <a:sym typeface="+mn-lt"/>
              </a:rPr>
              <a:t>和</a:t>
            </a:r>
            <a:r>
              <a:rPr lang="en-US" altLang="zh-CN" b="1" smtClean="0">
                <a:latin typeface="+mn-lt"/>
                <a:ea typeface="+mn-ea"/>
                <a:cs typeface="+mn-ea"/>
                <a:sym typeface="+mn-lt"/>
              </a:rPr>
              <a:t>SDH</a:t>
            </a:r>
            <a:endParaRPr lang="zh-CN" altLang="en-US" b="1" smtClean="0">
              <a:latin typeface="+mn-lt"/>
              <a:ea typeface="+mn-ea"/>
              <a:cs typeface="+mn-ea"/>
              <a:sym typeface="+mn-lt"/>
            </a:endParaRPr>
          </a:p>
        </p:txBody>
      </p:sp>
      <p:graphicFrame>
        <p:nvGraphicFramePr>
          <p:cNvPr id="160865" name="Group 97"/>
          <p:cNvGraphicFramePr>
            <a:graphicFrameLocks noGrp="1"/>
          </p:cNvGraphicFramePr>
          <p:nvPr>
            <p:ph type="tbl" idx="1"/>
          </p:nvPr>
        </p:nvGraphicFramePr>
        <p:xfrm>
          <a:off x="635000" y="1371600"/>
          <a:ext cx="8258175" cy="4724402"/>
        </p:xfrm>
        <a:graphic>
          <a:graphicData uri="http://schemas.openxmlformats.org/drawingml/2006/table">
            <a:tbl>
              <a:tblPr/>
              <a:tblGrid>
                <a:gridCol w="1560513"/>
                <a:gridCol w="1871662"/>
                <a:gridCol w="1441450"/>
                <a:gridCol w="1655763"/>
                <a:gridCol w="1728787"/>
              </a:tblGrid>
              <a:tr h="473075">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1" lang="zh-CN" altLang="en-US" sz="2000" b="1" i="0" u="none" strike="noStrike" cap="none" normalizeH="0" baseline="0" dirty="0" smtClean="0">
                          <a:ln>
                            <a:noFill/>
                          </a:ln>
                          <a:solidFill>
                            <a:schemeClr val="tx1"/>
                          </a:solidFill>
                          <a:effectLst/>
                          <a:latin typeface="+mn-lt"/>
                          <a:ea typeface="+mn-ea"/>
                          <a:cs typeface="+mn-ea"/>
                          <a:sym typeface="+mn-lt"/>
                        </a:rPr>
                        <a:t>地区（国家）</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mn-lt"/>
                          <a:ea typeface="+mn-ea"/>
                          <a:cs typeface="+mn-ea"/>
                          <a:sym typeface="+mn-lt"/>
                        </a:rPr>
                        <a:t>一次群（基群）</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mn-lt"/>
                          <a:ea typeface="+mn-ea"/>
                          <a:cs typeface="+mn-ea"/>
                          <a:sym typeface="+mn-lt"/>
                        </a:rPr>
                        <a:t>二次群</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mn-lt"/>
                          <a:ea typeface="+mn-ea"/>
                          <a:cs typeface="+mn-ea"/>
                          <a:sym typeface="+mn-lt"/>
                        </a:rPr>
                        <a:t>三次群</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mn-lt"/>
                          <a:ea typeface="+mn-ea"/>
                          <a:cs typeface="+mn-ea"/>
                          <a:sym typeface="+mn-lt"/>
                        </a:rPr>
                        <a:t>四次群</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88">
                <a:tc rowSpan="3">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mn-lt"/>
                          <a:ea typeface="+mn-ea"/>
                          <a:cs typeface="+mn-ea"/>
                          <a:sym typeface="+mn-lt"/>
                        </a:rPr>
                        <a:t>北美</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1" lang="en-US" altLang="zh-CN" sz="2000" b="1" i="0" u="none" strike="noStrike" cap="none" normalizeH="0" baseline="0" dirty="0" smtClean="0">
                          <a:ln>
                            <a:noFill/>
                          </a:ln>
                          <a:solidFill>
                            <a:schemeClr val="tx1"/>
                          </a:solidFill>
                          <a:effectLst/>
                          <a:latin typeface="+mn-lt"/>
                          <a:ea typeface="+mn-ea"/>
                          <a:cs typeface="+mn-ea"/>
                          <a:sym typeface="+mn-lt"/>
                        </a:rPr>
                        <a:t>24</a:t>
                      </a:r>
                      <a:r>
                        <a:rPr kumimoji="1" lang="zh-CN" altLang="en-US" sz="2000" b="1" i="0" u="none" strike="noStrike" cap="none" normalizeH="0" baseline="0" dirty="0" smtClean="0">
                          <a:ln>
                            <a:noFill/>
                          </a:ln>
                          <a:solidFill>
                            <a:schemeClr val="tx1"/>
                          </a:solidFill>
                          <a:effectLst/>
                          <a:latin typeface="+mn-lt"/>
                          <a:ea typeface="+mn-ea"/>
                          <a:cs typeface="+mn-ea"/>
                          <a:sym typeface="+mn-lt"/>
                        </a:rPr>
                        <a:t>路</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mn-lt"/>
                          <a:ea typeface="+mn-ea"/>
                          <a:cs typeface="+mn-ea"/>
                          <a:sym typeface="+mn-lt"/>
                        </a:rPr>
                        <a:t>96</a:t>
                      </a:r>
                      <a:r>
                        <a:rPr kumimoji="1" lang="zh-CN" altLang="en-US" sz="2000" b="1" i="0" u="none" strike="noStrike" cap="none" normalizeH="0" baseline="0" smtClean="0">
                          <a:ln>
                            <a:noFill/>
                          </a:ln>
                          <a:solidFill>
                            <a:schemeClr val="tx1"/>
                          </a:solidFill>
                          <a:effectLst/>
                          <a:latin typeface="+mn-lt"/>
                          <a:ea typeface="+mn-ea"/>
                          <a:cs typeface="+mn-ea"/>
                          <a:sym typeface="+mn-lt"/>
                        </a:rPr>
                        <a:t>路</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mn-lt"/>
                          <a:ea typeface="+mn-ea"/>
                          <a:cs typeface="+mn-ea"/>
                          <a:sym typeface="+mn-lt"/>
                        </a:rPr>
                        <a:t>672</a:t>
                      </a:r>
                      <a:r>
                        <a:rPr kumimoji="1" lang="zh-CN" altLang="en-US" sz="2000" b="1" i="0" u="none" strike="noStrike" cap="none" normalizeH="0" baseline="0" smtClean="0">
                          <a:ln>
                            <a:noFill/>
                          </a:ln>
                          <a:solidFill>
                            <a:schemeClr val="tx1"/>
                          </a:solidFill>
                          <a:effectLst/>
                          <a:latin typeface="+mn-lt"/>
                          <a:ea typeface="+mn-ea"/>
                          <a:cs typeface="+mn-ea"/>
                          <a:sym typeface="+mn-lt"/>
                        </a:rPr>
                        <a:t>路</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mn-lt"/>
                          <a:ea typeface="+mn-ea"/>
                          <a:cs typeface="+mn-ea"/>
                          <a:sym typeface="+mn-lt"/>
                        </a:rPr>
                        <a:t>4032</a:t>
                      </a:r>
                      <a:r>
                        <a:rPr kumimoji="1" lang="zh-CN" altLang="en-US" sz="2000" b="1" i="0" u="none" strike="noStrike" cap="none" normalizeH="0" baseline="0" smtClean="0">
                          <a:ln>
                            <a:noFill/>
                          </a:ln>
                          <a:solidFill>
                            <a:schemeClr val="tx1"/>
                          </a:solidFill>
                          <a:effectLst/>
                          <a:latin typeface="+mn-lt"/>
                          <a:ea typeface="+mn-ea"/>
                          <a:cs typeface="+mn-ea"/>
                          <a:sym typeface="+mn-lt"/>
                        </a:rPr>
                        <a:t>路</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vMerge="1">
                  <a:txBody>
                    <a:bodyPr/>
                    <a:lstStyle/>
                    <a:p>
                      <a:endParaRPr lang="zh-CN" altLang="en-US"/>
                    </a:p>
                  </a:txBody>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1" lang="en-US" altLang="zh-CN" sz="2000" b="1" i="0" u="none" strike="noStrike" cap="none" normalizeH="0" baseline="0" dirty="0" smtClean="0">
                          <a:ln>
                            <a:noFill/>
                          </a:ln>
                          <a:solidFill>
                            <a:schemeClr val="tx1"/>
                          </a:solidFill>
                          <a:effectLst/>
                          <a:latin typeface="+mn-lt"/>
                          <a:ea typeface="+mn-ea"/>
                          <a:cs typeface="+mn-ea"/>
                          <a:sym typeface="+mn-lt"/>
                        </a:rPr>
                        <a:t>1.544Mb/s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mn-lt"/>
                          <a:ea typeface="+mn-ea"/>
                          <a:cs typeface="+mn-ea"/>
                          <a:sym typeface="+mn-lt"/>
                        </a:rPr>
                        <a:t>(24×4)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mn-lt"/>
                          <a:ea typeface="+mn-ea"/>
                          <a:cs typeface="+mn-ea"/>
                          <a:sym typeface="+mn-lt"/>
                        </a:rPr>
                        <a:t>(96×7)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mn-lt"/>
                          <a:ea typeface="+mn-ea"/>
                          <a:cs typeface="+mn-ea"/>
                          <a:sym typeface="+mn-lt"/>
                        </a:rPr>
                        <a:t>(672×6)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88">
                <a:tc vMerge="1">
                  <a:txBody>
                    <a:bodyPr/>
                    <a:lstStyle/>
                    <a:p>
                      <a:endParaRPr lang="zh-CN" altLang="en-US"/>
                    </a:p>
                  </a:txBody>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endParaRPr kumimoji="1" lang="zh-CN" altLang="en-US" sz="2000" b="1" i="0" u="none" strike="noStrike" cap="none" normalizeH="0" baseline="0" smtClean="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mn-lt"/>
                          <a:ea typeface="+mn-ea"/>
                          <a:cs typeface="+mn-ea"/>
                          <a:sym typeface="+mn-lt"/>
                        </a:rPr>
                        <a:t>6.312Mb/s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mn-lt"/>
                          <a:ea typeface="+mn-ea"/>
                          <a:cs typeface="+mn-ea"/>
                          <a:sym typeface="+mn-lt"/>
                        </a:rPr>
                        <a:t>44.736Mb/s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mn-lt"/>
                          <a:ea typeface="+mn-ea"/>
                          <a:cs typeface="+mn-ea"/>
                          <a:sym typeface="+mn-lt"/>
                        </a:rPr>
                        <a:t>274.176Mb/s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rowSpan="3">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mn-lt"/>
                          <a:ea typeface="+mn-ea"/>
                          <a:cs typeface="+mn-ea"/>
                          <a:sym typeface="+mn-lt"/>
                        </a:rPr>
                        <a:t>日本</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mn-lt"/>
                          <a:ea typeface="+mn-ea"/>
                          <a:cs typeface="+mn-ea"/>
                          <a:sym typeface="+mn-lt"/>
                        </a:rPr>
                        <a:t>24</a:t>
                      </a:r>
                      <a:r>
                        <a:rPr kumimoji="1" lang="zh-CN" altLang="en-US" sz="2000" b="1" i="0" u="none" strike="noStrike" cap="none" normalizeH="0" baseline="0" smtClean="0">
                          <a:ln>
                            <a:noFill/>
                          </a:ln>
                          <a:solidFill>
                            <a:schemeClr val="tx1"/>
                          </a:solidFill>
                          <a:effectLst/>
                          <a:latin typeface="+mn-lt"/>
                          <a:ea typeface="+mn-ea"/>
                          <a:cs typeface="+mn-ea"/>
                          <a:sym typeface="+mn-lt"/>
                        </a:rPr>
                        <a:t>路</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mn-lt"/>
                          <a:ea typeface="+mn-ea"/>
                          <a:cs typeface="+mn-ea"/>
                          <a:sym typeface="+mn-lt"/>
                        </a:rPr>
                        <a:t>96</a:t>
                      </a:r>
                      <a:r>
                        <a:rPr kumimoji="1" lang="zh-CN" altLang="en-US" sz="2000" b="1" i="0" u="none" strike="noStrike" cap="none" normalizeH="0" baseline="0" smtClean="0">
                          <a:ln>
                            <a:noFill/>
                          </a:ln>
                          <a:solidFill>
                            <a:schemeClr val="tx1"/>
                          </a:solidFill>
                          <a:effectLst/>
                          <a:latin typeface="+mn-lt"/>
                          <a:ea typeface="+mn-ea"/>
                          <a:cs typeface="+mn-ea"/>
                          <a:sym typeface="+mn-lt"/>
                        </a:rPr>
                        <a:t>路</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mn-lt"/>
                          <a:ea typeface="+mn-ea"/>
                          <a:cs typeface="+mn-ea"/>
                          <a:sym typeface="+mn-lt"/>
                        </a:rPr>
                        <a:t>480</a:t>
                      </a:r>
                      <a:r>
                        <a:rPr kumimoji="1" lang="zh-CN" altLang="en-US" sz="2000" b="1" i="0" u="none" strike="noStrike" cap="none" normalizeH="0" baseline="0" smtClean="0">
                          <a:ln>
                            <a:noFill/>
                          </a:ln>
                          <a:solidFill>
                            <a:schemeClr val="tx1"/>
                          </a:solidFill>
                          <a:effectLst/>
                          <a:latin typeface="+mn-lt"/>
                          <a:ea typeface="+mn-ea"/>
                          <a:cs typeface="+mn-ea"/>
                          <a:sym typeface="+mn-lt"/>
                        </a:rPr>
                        <a:t>路</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mn-lt"/>
                          <a:ea typeface="+mn-ea"/>
                          <a:cs typeface="+mn-ea"/>
                          <a:sym typeface="+mn-lt"/>
                        </a:rPr>
                        <a:t>1440</a:t>
                      </a:r>
                      <a:r>
                        <a:rPr kumimoji="1" lang="zh-CN" altLang="en-US" sz="2000" b="1" i="0" u="none" strike="noStrike" cap="none" normalizeH="0" baseline="0" smtClean="0">
                          <a:ln>
                            <a:noFill/>
                          </a:ln>
                          <a:solidFill>
                            <a:schemeClr val="tx1"/>
                          </a:solidFill>
                          <a:effectLst/>
                          <a:latin typeface="+mn-lt"/>
                          <a:ea typeface="+mn-ea"/>
                          <a:cs typeface="+mn-ea"/>
                          <a:sym typeface="+mn-lt"/>
                        </a:rPr>
                        <a:t>路</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vMerge="1">
                  <a:txBody>
                    <a:bodyPr/>
                    <a:lstStyle/>
                    <a:p>
                      <a:endParaRPr lang="zh-CN" altLang="en-US"/>
                    </a:p>
                  </a:txBody>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mn-lt"/>
                          <a:ea typeface="+mn-ea"/>
                          <a:cs typeface="+mn-ea"/>
                          <a:sym typeface="+mn-lt"/>
                        </a:rPr>
                        <a:t>1.544Mb/s</a:t>
                      </a:r>
                      <a:endParaRPr kumimoji="1" lang="zh-CN" altLang="en-US" sz="2000" b="1" i="0" u="none" strike="noStrike" cap="none" normalizeH="0" baseline="0" smtClean="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mn-lt"/>
                          <a:ea typeface="+mn-ea"/>
                          <a:cs typeface="+mn-ea"/>
                          <a:sym typeface="+mn-lt"/>
                        </a:rPr>
                        <a:t>(24×4)</a:t>
                      </a:r>
                      <a:endParaRPr kumimoji="1" lang="zh-CN" altLang="en-US" sz="2000" b="1" i="0" u="none" strike="noStrike" cap="none" normalizeH="0" baseline="0" smtClean="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mn-lt"/>
                          <a:ea typeface="+mn-ea"/>
                          <a:cs typeface="+mn-ea"/>
                          <a:sym typeface="+mn-lt"/>
                        </a:rPr>
                        <a:t>(96×5)</a:t>
                      </a:r>
                      <a:endParaRPr kumimoji="1" lang="zh-CN" altLang="en-US" sz="2000" b="1" i="0" u="none" strike="noStrike" cap="none" normalizeH="0" baseline="0" smtClean="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mn-lt"/>
                          <a:ea typeface="+mn-ea"/>
                          <a:cs typeface="+mn-ea"/>
                          <a:sym typeface="+mn-lt"/>
                        </a:rPr>
                        <a:t>(480×3)</a:t>
                      </a:r>
                      <a:endParaRPr kumimoji="1" lang="zh-CN" altLang="en-US" sz="2000" b="1" i="0" u="none" strike="noStrike" cap="none" normalizeH="0" baseline="0" smtClean="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88">
                <a:tc vMerge="1">
                  <a:txBody>
                    <a:bodyPr/>
                    <a:lstStyle/>
                    <a:p>
                      <a:endParaRPr lang="zh-CN" altLang="en-US"/>
                    </a:p>
                  </a:txBody>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endParaRPr kumimoji="1" lang="zh-CN" altLang="en-US" sz="2000" b="1" i="0" u="none" strike="noStrike" cap="none" normalizeH="0" baseline="0" smtClean="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mn-lt"/>
                          <a:ea typeface="+mn-ea"/>
                          <a:cs typeface="+mn-ea"/>
                          <a:sym typeface="+mn-lt"/>
                        </a:rPr>
                        <a:t>6.312Mb/s</a:t>
                      </a:r>
                      <a:endParaRPr kumimoji="1" lang="zh-CN" altLang="en-US" sz="2000" b="1" i="0" u="none" strike="noStrike" cap="none" normalizeH="0" baseline="0" smtClean="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mn-lt"/>
                          <a:ea typeface="+mn-ea"/>
                          <a:cs typeface="+mn-ea"/>
                          <a:sym typeface="+mn-lt"/>
                        </a:rPr>
                        <a:t>32.064Mb/s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mn-lt"/>
                          <a:ea typeface="+mn-ea"/>
                          <a:cs typeface="+mn-ea"/>
                          <a:sym typeface="+mn-lt"/>
                        </a:rPr>
                        <a:t>97.728Mb/s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rowSpan="3">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mn-lt"/>
                          <a:ea typeface="+mn-ea"/>
                          <a:cs typeface="+mn-ea"/>
                          <a:sym typeface="+mn-lt"/>
                        </a:rPr>
                        <a:t>欧洲</a:t>
                      </a:r>
                    </a:p>
                    <a:p>
                      <a:pPr marL="0" marR="0" lvl="0" indent="0" algn="ctr" defTabSz="914400" rtl="0" eaLnBrk="1" fontAlgn="base" latinLnBrk="1" hangingPunct="1">
                        <a:lnSpc>
                          <a:spcPct val="120000"/>
                        </a:lnSpc>
                        <a:spcBef>
                          <a:spcPct val="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mn-lt"/>
                          <a:ea typeface="+mn-ea"/>
                          <a:cs typeface="+mn-ea"/>
                          <a:sym typeface="+mn-lt"/>
                        </a:rPr>
                        <a:t>中国</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mn-lt"/>
                          <a:ea typeface="+mn-ea"/>
                          <a:cs typeface="+mn-ea"/>
                          <a:sym typeface="+mn-lt"/>
                        </a:rPr>
                        <a:t>30</a:t>
                      </a:r>
                      <a:r>
                        <a:rPr kumimoji="1" lang="zh-CN" altLang="en-US" sz="2000" b="1" i="0" u="none" strike="noStrike" cap="none" normalizeH="0" baseline="0" smtClean="0">
                          <a:ln>
                            <a:noFill/>
                          </a:ln>
                          <a:solidFill>
                            <a:schemeClr val="tx1"/>
                          </a:solidFill>
                          <a:effectLst/>
                          <a:latin typeface="+mn-lt"/>
                          <a:ea typeface="+mn-ea"/>
                          <a:cs typeface="+mn-ea"/>
                          <a:sym typeface="+mn-lt"/>
                        </a:rPr>
                        <a:t>路</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mn-lt"/>
                          <a:ea typeface="+mn-ea"/>
                          <a:cs typeface="+mn-ea"/>
                          <a:sym typeface="+mn-lt"/>
                        </a:rPr>
                        <a:t>120</a:t>
                      </a:r>
                      <a:r>
                        <a:rPr kumimoji="1" lang="zh-CN" altLang="en-US" sz="2000" b="1" i="0" u="none" strike="noStrike" cap="none" normalizeH="0" baseline="0" smtClean="0">
                          <a:ln>
                            <a:noFill/>
                          </a:ln>
                          <a:solidFill>
                            <a:schemeClr val="tx1"/>
                          </a:solidFill>
                          <a:effectLst/>
                          <a:latin typeface="+mn-lt"/>
                          <a:ea typeface="+mn-ea"/>
                          <a:cs typeface="+mn-ea"/>
                          <a:sym typeface="+mn-lt"/>
                        </a:rPr>
                        <a:t>路</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mn-lt"/>
                          <a:ea typeface="+mn-ea"/>
                          <a:cs typeface="+mn-ea"/>
                          <a:sym typeface="+mn-lt"/>
                        </a:rPr>
                        <a:t>480</a:t>
                      </a:r>
                      <a:r>
                        <a:rPr kumimoji="1" lang="zh-CN" altLang="en-US" sz="2000" b="1" i="0" u="none" strike="noStrike" cap="none" normalizeH="0" baseline="0" smtClean="0">
                          <a:ln>
                            <a:noFill/>
                          </a:ln>
                          <a:solidFill>
                            <a:schemeClr val="tx1"/>
                          </a:solidFill>
                          <a:effectLst/>
                          <a:latin typeface="+mn-lt"/>
                          <a:ea typeface="+mn-ea"/>
                          <a:cs typeface="+mn-ea"/>
                          <a:sym typeface="+mn-lt"/>
                        </a:rPr>
                        <a:t>路</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mn-lt"/>
                          <a:ea typeface="+mn-ea"/>
                          <a:cs typeface="+mn-ea"/>
                          <a:sym typeface="+mn-lt"/>
                        </a:rPr>
                        <a:t>1920</a:t>
                      </a:r>
                      <a:r>
                        <a:rPr kumimoji="1" lang="zh-CN" altLang="en-US" sz="2000" b="1" i="0" u="none" strike="noStrike" cap="none" normalizeH="0" baseline="0" smtClean="0">
                          <a:ln>
                            <a:noFill/>
                          </a:ln>
                          <a:solidFill>
                            <a:schemeClr val="tx1"/>
                          </a:solidFill>
                          <a:effectLst/>
                          <a:latin typeface="+mn-lt"/>
                          <a:ea typeface="+mn-ea"/>
                          <a:cs typeface="+mn-ea"/>
                          <a:sym typeface="+mn-lt"/>
                        </a:rPr>
                        <a:t>路</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88">
                <a:tc vMerge="1">
                  <a:txBody>
                    <a:bodyPr/>
                    <a:lstStyle/>
                    <a:p>
                      <a:endParaRPr lang="zh-CN" altLang="en-US"/>
                    </a:p>
                  </a:txBody>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mn-lt"/>
                          <a:ea typeface="+mn-ea"/>
                          <a:cs typeface="+mn-ea"/>
                          <a:sym typeface="+mn-lt"/>
                        </a:rPr>
                        <a:t>2.048Mb/s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1" lang="en-US" altLang="zh-CN" sz="2000" b="1" i="0" u="none" strike="noStrike" cap="none" normalizeH="0" baseline="0" dirty="0" smtClean="0">
                          <a:ln>
                            <a:noFill/>
                          </a:ln>
                          <a:solidFill>
                            <a:schemeClr val="tx1"/>
                          </a:solidFill>
                          <a:effectLst/>
                          <a:latin typeface="+mn-lt"/>
                          <a:ea typeface="+mn-ea"/>
                          <a:cs typeface="+mn-ea"/>
                          <a:sym typeface="+mn-lt"/>
                        </a:rPr>
                        <a:t>(30/32×4)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mn-lt"/>
                          <a:ea typeface="+mn-ea"/>
                          <a:cs typeface="+mn-ea"/>
                          <a:sym typeface="+mn-lt"/>
                        </a:rPr>
                        <a:t>(120×4)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mn-lt"/>
                          <a:ea typeface="+mn-ea"/>
                          <a:cs typeface="+mn-ea"/>
                          <a:sym typeface="+mn-lt"/>
                        </a:rPr>
                        <a:t>(480×4)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vMerge="1">
                  <a:txBody>
                    <a:bodyPr/>
                    <a:lstStyle/>
                    <a:p>
                      <a:endParaRPr lang="zh-CN" altLang="en-US"/>
                    </a:p>
                  </a:txBody>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endParaRPr kumimoji="1" lang="zh-CN" altLang="en-US" sz="2000" b="1" i="0" u="none" strike="noStrike" cap="none" normalizeH="0" baseline="0" smtClean="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mn-lt"/>
                          <a:ea typeface="+mn-ea"/>
                          <a:cs typeface="+mn-ea"/>
                          <a:sym typeface="+mn-lt"/>
                        </a:rPr>
                        <a:t>8.448Mb/s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mn-lt"/>
                          <a:ea typeface="+mn-ea"/>
                          <a:cs typeface="+mn-ea"/>
                          <a:sym typeface="+mn-lt"/>
                        </a:rPr>
                        <a:t>34.368Mb/s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mn-lt"/>
                          <a:ea typeface="+mn-ea"/>
                          <a:cs typeface="+mn-ea"/>
                          <a:sym typeface="+mn-lt"/>
                        </a:rPr>
                        <a:t>139.264Mb/s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a:lnSpc>
                <a:spcPct val="120000"/>
              </a:lnSpc>
              <a:defRPr/>
            </a:pPr>
            <a:r>
              <a:rPr lang="en-US" altLang="zh-CN" b="1" smtClean="0">
                <a:latin typeface="+mn-lt"/>
                <a:ea typeface="+mn-ea"/>
                <a:cs typeface="+mn-ea"/>
                <a:sym typeface="+mn-lt"/>
              </a:rPr>
              <a:t>2.4 PDH</a:t>
            </a:r>
            <a:r>
              <a:rPr lang="zh-CN" altLang="en-US" b="1" smtClean="0">
                <a:latin typeface="+mn-lt"/>
                <a:ea typeface="+mn-ea"/>
                <a:cs typeface="+mn-ea"/>
                <a:sym typeface="+mn-lt"/>
              </a:rPr>
              <a:t>和</a:t>
            </a:r>
            <a:r>
              <a:rPr lang="en-US" altLang="zh-CN" b="1" smtClean="0">
                <a:latin typeface="+mn-lt"/>
                <a:ea typeface="+mn-ea"/>
                <a:cs typeface="+mn-ea"/>
                <a:sym typeface="+mn-lt"/>
              </a:rPr>
              <a:t>SDH</a:t>
            </a:r>
            <a:endParaRPr lang="zh-CN" altLang="en-US" b="1" smtClean="0">
              <a:latin typeface="+mn-lt"/>
              <a:ea typeface="+mn-ea"/>
              <a:cs typeface="+mn-ea"/>
              <a:sym typeface="+mn-lt"/>
            </a:endParaRPr>
          </a:p>
        </p:txBody>
      </p:sp>
      <p:sp>
        <p:nvSpPr>
          <p:cNvPr id="43011" name="Rectangle 3"/>
          <p:cNvSpPr>
            <a:spLocks noGrp="1" noChangeArrowheads="1"/>
          </p:cNvSpPr>
          <p:nvPr>
            <p:ph type="body" sz="half" idx="1"/>
          </p:nvPr>
        </p:nvSpPr>
        <p:spPr>
          <a:xfrm>
            <a:off x="635000" y="1371600"/>
            <a:ext cx="7608888" cy="4724400"/>
          </a:xfrm>
        </p:spPr>
        <p:txBody>
          <a:bodyPr rtlCol="0">
            <a:normAutofit/>
          </a:bodyPr>
          <a:lstStyle/>
          <a:p>
            <a:pPr>
              <a:lnSpc>
                <a:spcPct val="130000"/>
              </a:lnSpc>
              <a:spcBef>
                <a:spcPct val="0"/>
              </a:spcBef>
              <a:buFontTx/>
              <a:buNone/>
              <a:defRPr/>
            </a:pPr>
            <a:r>
              <a:rPr lang="en-US" altLang="zh-CN" sz="3200" b="1" smtClean="0">
                <a:ea typeface="+mn-ea"/>
                <a:cs typeface="+mn-ea"/>
                <a:sym typeface="+mn-lt"/>
              </a:rPr>
              <a:t>PDH</a:t>
            </a:r>
            <a:r>
              <a:rPr lang="zh-CN" altLang="en-US" sz="3200" b="1" smtClean="0">
                <a:ea typeface="+mn-ea"/>
                <a:cs typeface="+mn-ea"/>
                <a:sym typeface="+mn-lt"/>
              </a:rPr>
              <a:t>存在的主要问题</a:t>
            </a:r>
          </a:p>
          <a:p>
            <a:pPr>
              <a:lnSpc>
                <a:spcPct val="130000"/>
              </a:lnSpc>
              <a:spcBef>
                <a:spcPct val="0"/>
              </a:spcBef>
              <a:defRPr/>
            </a:pPr>
            <a:r>
              <a:rPr lang="zh-CN" altLang="en-US" sz="2600" b="1" smtClean="0">
                <a:ea typeface="+mn-ea"/>
                <a:cs typeface="+mn-ea"/>
                <a:sym typeface="+mn-lt"/>
              </a:rPr>
              <a:t>标准不统一，存在三种标准，且互不兼容；</a:t>
            </a:r>
          </a:p>
          <a:p>
            <a:pPr>
              <a:lnSpc>
                <a:spcPct val="130000"/>
              </a:lnSpc>
              <a:spcBef>
                <a:spcPct val="0"/>
              </a:spcBef>
              <a:defRPr/>
            </a:pPr>
            <a:r>
              <a:rPr lang="zh-CN" altLang="en-US" sz="2600" b="1" smtClean="0">
                <a:ea typeface="+mn-ea"/>
                <a:cs typeface="+mn-ea"/>
                <a:sym typeface="+mn-lt"/>
              </a:rPr>
              <a:t>没有世界性的标准光接口规范，导致各国厂商开发的不同光接口无法在光路上互通；</a:t>
            </a:r>
          </a:p>
          <a:p>
            <a:pPr>
              <a:lnSpc>
                <a:spcPct val="130000"/>
              </a:lnSpc>
              <a:spcBef>
                <a:spcPct val="0"/>
              </a:spcBef>
              <a:defRPr/>
            </a:pPr>
            <a:r>
              <a:rPr lang="zh-CN" altLang="en-US" sz="2600" b="1" smtClean="0">
                <a:ea typeface="+mn-ea"/>
                <a:cs typeface="+mn-ea"/>
                <a:sym typeface="+mn-lt"/>
              </a:rPr>
              <a:t>上、下话路很不方便；</a:t>
            </a:r>
          </a:p>
          <a:p>
            <a:pPr>
              <a:lnSpc>
                <a:spcPct val="130000"/>
              </a:lnSpc>
              <a:spcBef>
                <a:spcPct val="0"/>
              </a:spcBef>
              <a:defRPr/>
            </a:pPr>
            <a:r>
              <a:rPr lang="en-US" altLang="zh-CN" sz="2600" b="1" smtClean="0">
                <a:ea typeface="+mn-ea"/>
                <a:cs typeface="+mn-ea"/>
                <a:sym typeface="+mn-lt"/>
              </a:rPr>
              <a:t>PDH</a:t>
            </a:r>
            <a:r>
              <a:rPr lang="zh-CN" altLang="en-US" sz="2600" b="1" smtClean="0">
                <a:ea typeface="+mn-ea"/>
                <a:cs typeface="+mn-ea"/>
                <a:sym typeface="+mn-lt"/>
              </a:rPr>
              <a:t>各级帧结构所预留的少量比特不能适应现代通信网操作、维护和管理发展的要求。</a:t>
            </a:r>
            <a:r>
              <a:rPr lang="zh-CN" altLang="en-US" sz="2000" smtClean="0">
                <a:ea typeface="+mn-ea"/>
                <a:cs typeface="+mn-ea"/>
                <a:sym typeface="+mn-lt"/>
              </a:rPr>
              <a:t>  </a:t>
            </a:r>
            <a:r>
              <a:rPr lang="zh-CN" altLang="en-US" sz="2600" b="1" smtClean="0">
                <a:ea typeface="+mn-ea"/>
                <a:cs typeface="+mn-ea"/>
                <a:sym typeface="+mn-lt"/>
              </a:rPr>
              <a:t> </a:t>
            </a:r>
            <a:endParaRPr lang="en-US" altLang="zh-CN" sz="2600" b="1" smtClean="0">
              <a:ea typeface="+mn-ea"/>
              <a:cs typeface="+mn-ea"/>
              <a:sym typeface="+mn-lt"/>
            </a:endParaRPr>
          </a:p>
          <a:p>
            <a:pPr>
              <a:lnSpc>
                <a:spcPct val="130000"/>
              </a:lnSpc>
              <a:spcBef>
                <a:spcPct val="0"/>
              </a:spcBef>
              <a:defRPr/>
            </a:pPr>
            <a:r>
              <a:rPr lang="zh-CN" altLang="en-US" sz="2600" b="1" smtClean="0">
                <a:ea typeface="+mn-ea"/>
                <a:cs typeface="+mn-ea"/>
                <a:sym typeface="+mn-lt"/>
              </a:rPr>
              <a:t>作用：点对点传输</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ctr">
              <a:lnSpc>
                <a:spcPct val="120000"/>
              </a:lnSpc>
              <a:defRPr/>
            </a:pPr>
            <a:r>
              <a:rPr lang="en-US" altLang="zh-CN" b="1" smtClean="0">
                <a:latin typeface="+mn-lt"/>
                <a:ea typeface="+mn-ea"/>
                <a:cs typeface="+mn-ea"/>
                <a:sym typeface="+mn-lt"/>
              </a:rPr>
              <a:t>2.4 PDH</a:t>
            </a:r>
            <a:r>
              <a:rPr lang="zh-CN" altLang="en-US" b="1" smtClean="0">
                <a:latin typeface="+mn-lt"/>
                <a:ea typeface="+mn-ea"/>
                <a:cs typeface="+mn-ea"/>
                <a:sym typeface="+mn-lt"/>
              </a:rPr>
              <a:t>和</a:t>
            </a:r>
            <a:r>
              <a:rPr lang="en-US" altLang="zh-CN" b="1" smtClean="0">
                <a:latin typeface="+mn-lt"/>
                <a:ea typeface="+mn-ea"/>
                <a:cs typeface="+mn-ea"/>
                <a:sym typeface="+mn-lt"/>
              </a:rPr>
              <a:t>SDH</a:t>
            </a:r>
            <a:endParaRPr lang="zh-CN" altLang="en-US" b="1" smtClean="0">
              <a:latin typeface="+mn-lt"/>
              <a:ea typeface="+mn-ea"/>
              <a:cs typeface="+mn-ea"/>
              <a:sym typeface="+mn-lt"/>
            </a:endParaRPr>
          </a:p>
        </p:txBody>
      </p:sp>
      <p:sp>
        <p:nvSpPr>
          <p:cNvPr id="44035" name="Rectangle 3"/>
          <p:cNvSpPr>
            <a:spLocks noGrp="1" noChangeArrowheads="1"/>
          </p:cNvSpPr>
          <p:nvPr>
            <p:ph type="body" sz="half" idx="1"/>
          </p:nvPr>
        </p:nvSpPr>
        <p:spPr>
          <a:xfrm>
            <a:off x="769938" y="1052513"/>
            <a:ext cx="7608887" cy="4724400"/>
          </a:xfrm>
        </p:spPr>
        <p:txBody>
          <a:bodyPr rtlCol="0">
            <a:normAutofit lnSpcReduction="10000"/>
          </a:bodyPr>
          <a:lstStyle/>
          <a:p>
            <a:pPr>
              <a:lnSpc>
                <a:spcPct val="120000"/>
              </a:lnSpc>
              <a:spcBef>
                <a:spcPct val="0"/>
              </a:spcBef>
              <a:buFontTx/>
              <a:buNone/>
              <a:defRPr/>
            </a:pPr>
            <a:r>
              <a:rPr lang="zh-CN" altLang="en-US" sz="3200" b="1" smtClean="0">
                <a:ea typeface="+mn-ea"/>
                <a:cs typeface="+mn-ea"/>
                <a:sym typeface="+mn-lt"/>
              </a:rPr>
              <a:t>二、</a:t>
            </a:r>
            <a:r>
              <a:rPr lang="en-US" altLang="zh-CN" sz="3200" b="1" smtClean="0">
                <a:ea typeface="+mn-ea"/>
                <a:cs typeface="+mn-ea"/>
                <a:sym typeface="+mn-lt"/>
              </a:rPr>
              <a:t>SDH</a:t>
            </a:r>
          </a:p>
          <a:p>
            <a:pPr algn="just">
              <a:lnSpc>
                <a:spcPct val="120000"/>
              </a:lnSpc>
              <a:spcBef>
                <a:spcPct val="0"/>
              </a:spcBef>
              <a:defRPr/>
            </a:pPr>
            <a:r>
              <a:rPr lang="en-US" altLang="zh-CN" sz="2600" b="1" smtClean="0">
                <a:ea typeface="+mn-ea"/>
                <a:cs typeface="+mn-ea"/>
                <a:sym typeface="+mn-lt"/>
              </a:rPr>
              <a:t>SDH(Synchronous Digital Hierarchy)</a:t>
            </a:r>
            <a:r>
              <a:rPr lang="zh-CN" altLang="en-US" sz="2600" b="1" smtClean="0">
                <a:ea typeface="+mn-ea"/>
                <a:cs typeface="+mn-ea"/>
                <a:sym typeface="+mn-lt"/>
              </a:rPr>
              <a:t>同步数字系列，是</a:t>
            </a:r>
            <a:r>
              <a:rPr lang="en-US" altLang="zh-CN" sz="2600" b="1" smtClean="0">
                <a:ea typeface="+mn-ea"/>
                <a:cs typeface="+mn-ea"/>
                <a:sym typeface="+mn-lt"/>
              </a:rPr>
              <a:t>ITU-T</a:t>
            </a:r>
            <a:r>
              <a:rPr lang="zh-CN" altLang="en-US" sz="2600" b="1" smtClean="0">
                <a:ea typeface="+mn-ea"/>
                <a:cs typeface="+mn-ea"/>
                <a:sym typeface="+mn-lt"/>
              </a:rPr>
              <a:t>制定的，独立于设备制造商的</a:t>
            </a:r>
            <a:r>
              <a:rPr lang="en-US" altLang="zh-CN" sz="2600" b="1" smtClean="0">
                <a:ea typeface="+mn-ea"/>
                <a:cs typeface="+mn-ea"/>
                <a:sym typeface="+mn-lt"/>
              </a:rPr>
              <a:t>NNI</a:t>
            </a:r>
            <a:r>
              <a:rPr lang="zh-CN" altLang="en-US" sz="2600" b="1" smtClean="0">
                <a:ea typeface="+mn-ea"/>
                <a:cs typeface="+mn-ea"/>
                <a:sym typeface="+mn-lt"/>
              </a:rPr>
              <a:t>（网络节点接口）间的数字传输体制接口标准</a:t>
            </a:r>
            <a:r>
              <a:rPr lang="en-US" altLang="zh-CN" sz="2600" b="1" smtClean="0">
                <a:ea typeface="+mn-ea"/>
                <a:cs typeface="+mn-ea"/>
                <a:sym typeface="+mn-lt"/>
              </a:rPr>
              <a:t>(</a:t>
            </a:r>
            <a:r>
              <a:rPr lang="zh-CN" altLang="en-US" sz="2600" b="1" smtClean="0">
                <a:ea typeface="+mn-ea"/>
                <a:cs typeface="+mn-ea"/>
                <a:sym typeface="+mn-lt"/>
              </a:rPr>
              <a:t>光、电接口</a:t>
            </a:r>
            <a:r>
              <a:rPr lang="en-US" altLang="zh-CN" sz="2600" b="1" smtClean="0">
                <a:ea typeface="+mn-ea"/>
                <a:cs typeface="+mn-ea"/>
                <a:sym typeface="+mn-lt"/>
              </a:rPr>
              <a:t>)</a:t>
            </a:r>
            <a:r>
              <a:rPr lang="zh-CN" altLang="en-US" sz="2600" b="1" smtClean="0">
                <a:ea typeface="+mn-ea"/>
                <a:cs typeface="+mn-ea"/>
                <a:sym typeface="+mn-lt"/>
              </a:rPr>
              <a:t>，</a:t>
            </a:r>
            <a:endParaRPr lang="en-US" altLang="zh-CN" sz="2600" b="1" smtClean="0">
              <a:ea typeface="+mn-ea"/>
              <a:cs typeface="+mn-ea"/>
              <a:sym typeface="+mn-lt"/>
            </a:endParaRPr>
          </a:p>
          <a:p>
            <a:pPr algn="just">
              <a:lnSpc>
                <a:spcPct val="120000"/>
              </a:lnSpc>
              <a:spcBef>
                <a:spcPct val="0"/>
              </a:spcBef>
              <a:defRPr/>
            </a:pPr>
            <a:r>
              <a:rPr lang="zh-CN" altLang="en-US" sz="2600" b="1" smtClean="0">
                <a:ea typeface="+mn-ea"/>
                <a:cs typeface="+mn-ea"/>
                <a:sym typeface="+mn-lt"/>
              </a:rPr>
              <a:t>主要用于光纤传输系统。</a:t>
            </a:r>
          </a:p>
          <a:p>
            <a:pPr algn="just">
              <a:lnSpc>
                <a:spcPct val="120000"/>
              </a:lnSpc>
              <a:spcBef>
                <a:spcPct val="0"/>
              </a:spcBef>
              <a:defRPr/>
            </a:pPr>
            <a:r>
              <a:rPr lang="en-US" altLang="zh-CN" sz="2600" b="1" smtClean="0">
                <a:ea typeface="+mn-ea"/>
                <a:cs typeface="+mn-ea"/>
                <a:sym typeface="+mn-lt"/>
              </a:rPr>
              <a:t>SDH</a:t>
            </a:r>
            <a:r>
              <a:rPr lang="zh-CN" altLang="en-US" sz="2600" b="1" smtClean="0">
                <a:ea typeface="+mn-ea"/>
                <a:cs typeface="+mn-ea"/>
                <a:sym typeface="+mn-lt"/>
              </a:rPr>
              <a:t>的速率：</a:t>
            </a:r>
            <a:r>
              <a:rPr lang="en-US" altLang="zh-CN" sz="2600" b="1" smtClean="0">
                <a:ea typeface="+mn-ea"/>
                <a:cs typeface="+mn-ea"/>
                <a:sym typeface="+mn-lt"/>
              </a:rPr>
              <a:t>SDH</a:t>
            </a:r>
            <a:r>
              <a:rPr lang="zh-CN" altLang="en-US" sz="2600" b="1" smtClean="0">
                <a:ea typeface="+mn-ea"/>
                <a:cs typeface="+mn-ea"/>
                <a:sym typeface="+mn-lt"/>
              </a:rPr>
              <a:t>基本群信号是</a:t>
            </a:r>
            <a:r>
              <a:rPr lang="en-US" altLang="zh-CN" sz="2600" b="1" smtClean="0">
                <a:ea typeface="+mn-ea"/>
                <a:cs typeface="+mn-ea"/>
                <a:sym typeface="+mn-lt"/>
              </a:rPr>
              <a:t>STM-1</a:t>
            </a:r>
            <a:r>
              <a:rPr lang="zh-CN" altLang="en-US" sz="2600" b="1" smtClean="0">
                <a:ea typeface="+mn-ea"/>
                <a:cs typeface="+mn-ea"/>
                <a:sym typeface="+mn-lt"/>
              </a:rPr>
              <a:t>，其速率为</a:t>
            </a:r>
            <a:r>
              <a:rPr lang="en-US" altLang="zh-CN" sz="2600" b="1" smtClean="0">
                <a:ea typeface="+mn-ea"/>
                <a:cs typeface="+mn-ea"/>
                <a:sym typeface="+mn-lt"/>
              </a:rPr>
              <a:t>155.520Mbit/s</a:t>
            </a:r>
            <a:r>
              <a:rPr lang="zh-CN" altLang="en-US" sz="2600" b="1" smtClean="0">
                <a:ea typeface="+mn-ea"/>
                <a:cs typeface="+mn-ea"/>
                <a:sym typeface="+mn-lt"/>
              </a:rPr>
              <a:t>。更高等级的</a:t>
            </a:r>
            <a:r>
              <a:rPr lang="en-US" altLang="zh-CN" sz="2600" b="1" smtClean="0">
                <a:ea typeface="+mn-ea"/>
                <a:cs typeface="+mn-ea"/>
                <a:sym typeface="+mn-lt"/>
              </a:rPr>
              <a:t>STM-N</a:t>
            </a:r>
            <a:r>
              <a:rPr lang="zh-CN" altLang="en-US" sz="2600" b="1" smtClean="0">
                <a:ea typeface="+mn-ea"/>
                <a:cs typeface="+mn-ea"/>
                <a:sym typeface="+mn-lt"/>
              </a:rPr>
              <a:t>群信号可以看成是将</a:t>
            </a:r>
            <a:r>
              <a:rPr lang="en-US" altLang="zh-CN" sz="2600" b="1" smtClean="0">
                <a:ea typeface="+mn-ea"/>
                <a:cs typeface="+mn-ea"/>
                <a:sym typeface="+mn-lt"/>
              </a:rPr>
              <a:t>STM-1</a:t>
            </a:r>
            <a:r>
              <a:rPr lang="zh-CN" altLang="en-US" sz="2600" b="1" smtClean="0">
                <a:ea typeface="+mn-ea"/>
                <a:cs typeface="+mn-ea"/>
                <a:sym typeface="+mn-lt"/>
              </a:rPr>
              <a:t>基本群信号</a:t>
            </a:r>
            <a:r>
              <a:rPr lang="zh-CN" altLang="en-US" sz="2600" b="1" smtClean="0">
                <a:solidFill>
                  <a:srgbClr val="FF0000"/>
                </a:solidFill>
                <a:ea typeface="+mn-ea"/>
                <a:cs typeface="+mn-ea"/>
                <a:sym typeface="+mn-lt"/>
              </a:rPr>
              <a:t>字节间插</a:t>
            </a:r>
            <a:r>
              <a:rPr lang="zh-CN" altLang="en-US" sz="2600" b="1" smtClean="0">
                <a:ea typeface="+mn-ea"/>
                <a:cs typeface="+mn-ea"/>
                <a:sym typeface="+mn-lt"/>
              </a:rPr>
              <a:t>同步复用的结果。</a:t>
            </a:r>
            <a:r>
              <a:rPr lang="en-US" altLang="zh-CN" sz="2600" b="1" smtClean="0">
                <a:ea typeface="+mn-ea"/>
                <a:cs typeface="+mn-ea"/>
                <a:sym typeface="+mn-lt"/>
              </a:rPr>
              <a:t>N</a:t>
            </a:r>
            <a:r>
              <a:rPr lang="zh-CN" altLang="en-US" sz="2600" b="1" smtClean="0">
                <a:ea typeface="+mn-ea"/>
                <a:cs typeface="+mn-ea"/>
                <a:sym typeface="+mn-lt"/>
              </a:rPr>
              <a:t>目前可取</a:t>
            </a:r>
            <a:r>
              <a:rPr lang="en-US" altLang="zh-CN" sz="2600" b="1" smtClean="0">
                <a:ea typeface="+mn-ea"/>
                <a:cs typeface="+mn-ea"/>
                <a:sym typeface="+mn-lt"/>
              </a:rPr>
              <a:t>1</a:t>
            </a:r>
            <a:r>
              <a:rPr lang="zh-CN" altLang="en-US" sz="2600" b="1" smtClean="0">
                <a:ea typeface="+mn-ea"/>
                <a:cs typeface="+mn-ea"/>
                <a:sym typeface="+mn-lt"/>
              </a:rPr>
              <a:t>、</a:t>
            </a:r>
            <a:r>
              <a:rPr lang="en-US" altLang="zh-CN" sz="2600" b="1" smtClean="0">
                <a:ea typeface="+mn-ea"/>
                <a:cs typeface="+mn-ea"/>
                <a:sym typeface="+mn-lt"/>
              </a:rPr>
              <a:t>4</a:t>
            </a:r>
            <a:r>
              <a:rPr lang="zh-CN" altLang="en-US" sz="2600" b="1" smtClean="0">
                <a:ea typeface="+mn-ea"/>
                <a:cs typeface="+mn-ea"/>
                <a:sym typeface="+mn-lt"/>
              </a:rPr>
              <a:t>、</a:t>
            </a:r>
            <a:r>
              <a:rPr lang="en-US" altLang="zh-CN" sz="2600" b="1" smtClean="0">
                <a:ea typeface="+mn-ea"/>
                <a:cs typeface="+mn-ea"/>
                <a:sym typeface="+mn-lt"/>
              </a:rPr>
              <a:t>16</a:t>
            </a:r>
            <a:r>
              <a:rPr lang="zh-CN" altLang="en-US" sz="2600" b="1" smtClean="0">
                <a:ea typeface="+mn-ea"/>
                <a:cs typeface="+mn-ea"/>
                <a:sym typeface="+mn-lt"/>
              </a:rPr>
              <a:t>、</a:t>
            </a:r>
            <a:r>
              <a:rPr lang="en-US" altLang="zh-CN" sz="2600" b="1" smtClean="0">
                <a:ea typeface="+mn-ea"/>
                <a:cs typeface="+mn-ea"/>
                <a:sym typeface="+mn-lt"/>
              </a:rPr>
              <a:t>64</a:t>
            </a:r>
            <a:r>
              <a:rPr lang="zh-CN" altLang="en-US" sz="2600" b="1" smtClean="0">
                <a:ea typeface="+mn-ea"/>
                <a:cs typeface="+mn-ea"/>
                <a:sym typeface="+mn-lt"/>
              </a:rPr>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28650" y="365125"/>
            <a:ext cx="7886700" cy="976313"/>
          </a:xfrm>
        </p:spPr>
        <p:txBody>
          <a:bodyPr/>
          <a:lstStyle/>
          <a:p>
            <a:pPr algn="ctr">
              <a:lnSpc>
                <a:spcPct val="120000"/>
              </a:lnSpc>
              <a:defRPr/>
            </a:pPr>
            <a:r>
              <a:rPr lang="en-US" altLang="zh-CN" b="1" smtClean="0">
                <a:latin typeface="+mn-lt"/>
                <a:ea typeface="+mn-ea"/>
                <a:cs typeface="+mn-ea"/>
                <a:sym typeface="+mn-lt"/>
              </a:rPr>
              <a:t>2.4 PDH</a:t>
            </a:r>
            <a:r>
              <a:rPr lang="zh-CN" altLang="en-US" b="1" smtClean="0">
                <a:latin typeface="+mn-lt"/>
                <a:ea typeface="+mn-ea"/>
                <a:cs typeface="+mn-ea"/>
                <a:sym typeface="+mn-lt"/>
              </a:rPr>
              <a:t>和</a:t>
            </a:r>
            <a:r>
              <a:rPr lang="en-US" altLang="zh-CN" b="1" smtClean="0">
                <a:latin typeface="+mn-lt"/>
                <a:ea typeface="+mn-ea"/>
                <a:cs typeface="+mn-ea"/>
                <a:sym typeface="+mn-lt"/>
              </a:rPr>
              <a:t>SDH</a:t>
            </a:r>
            <a:endParaRPr lang="zh-CN" altLang="en-US" b="1" smtClean="0">
              <a:latin typeface="+mn-lt"/>
              <a:ea typeface="+mn-ea"/>
              <a:cs typeface="+mn-ea"/>
              <a:sym typeface="+mn-lt"/>
            </a:endParaRPr>
          </a:p>
        </p:txBody>
      </p:sp>
      <p:graphicFrame>
        <p:nvGraphicFramePr>
          <p:cNvPr id="49155" name="Object 4"/>
          <p:cNvGraphicFramePr>
            <a:graphicFrameLocks noGrp="1" noChangeAspect="1"/>
          </p:cNvGraphicFramePr>
          <p:nvPr>
            <p:ph idx="1"/>
          </p:nvPr>
        </p:nvGraphicFramePr>
        <p:xfrm>
          <a:off x="2089150" y="1773238"/>
          <a:ext cx="4605338" cy="3095625"/>
        </p:xfrm>
        <a:graphic>
          <a:graphicData uri="http://schemas.openxmlformats.org/presentationml/2006/ole">
            <mc:AlternateContent xmlns:mc="http://schemas.openxmlformats.org/markup-compatibility/2006">
              <mc:Choice xmlns:v="urn:schemas-microsoft-com:vml" Requires="v">
                <p:oleObj spid="_x0000_s49160" name="Visio" r:id="rId3" imgW="2479638" imgH="1666360" progId="Visio.Drawing.11">
                  <p:embed/>
                </p:oleObj>
              </mc:Choice>
              <mc:Fallback>
                <p:oleObj name="Visio" r:id="rId3" imgW="2479638" imgH="1666360" progId="Visio.Drawing.11">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9150" y="1773238"/>
                        <a:ext cx="4605338" cy="309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35558" y="69155"/>
            <a:ext cx="7772400" cy="1143000"/>
          </a:xfrm>
        </p:spPr>
        <p:txBody>
          <a:bodyPr/>
          <a:lstStyle/>
          <a:p>
            <a:pPr algn="ctr">
              <a:lnSpc>
                <a:spcPct val="120000"/>
              </a:lnSpc>
              <a:defRPr/>
            </a:pPr>
            <a:r>
              <a:rPr lang="en-US" altLang="zh-CN" b="1" dirty="0" smtClean="0">
                <a:latin typeface="+mn-lt"/>
                <a:ea typeface="+mn-ea"/>
                <a:cs typeface="+mn-ea"/>
                <a:sym typeface="+mn-lt"/>
              </a:rPr>
              <a:t>STM-1</a:t>
            </a:r>
            <a:r>
              <a:rPr lang="zh-CN" altLang="en-US" b="1" dirty="0" smtClean="0">
                <a:latin typeface="+mn-lt"/>
                <a:ea typeface="+mn-ea"/>
                <a:cs typeface="+mn-ea"/>
                <a:sym typeface="+mn-lt"/>
              </a:rPr>
              <a:t>的帧结构</a:t>
            </a:r>
          </a:p>
        </p:txBody>
      </p:sp>
      <p:graphicFrame>
        <p:nvGraphicFramePr>
          <p:cNvPr id="50179" name="Object 4"/>
          <p:cNvGraphicFramePr>
            <a:graphicFrameLocks noGrp="1" noChangeAspect="1"/>
          </p:cNvGraphicFramePr>
          <p:nvPr>
            <p:ph sz="half" idx="2"/>
            <p:extLst>
              <p:ext uri="{D42A27DB-BD31-4B8C-83A1-F6EECF244321}">
                <p14:modId xmlns:p14="http://schemas.microsoft.com/office/powerpoint/2010/main" val="4010252663"/>
              </p:ext>
            </p:extLst>
          </p:nvPr>
        </p:nvGraphicFramePr>
        <p:xfrm>
          <a:off x="1031515" y="909690"/>
          <a:ext cx="6780485" cy="3743273"/>
        </p:xfrm>
        <a:graphic>
          <a:graphicData uri="http://schemas.openxmlformats.org/presentationml/2006/ole">
            <mc:AlternateContent xmlns:mc="http://schemas.openxmlformats.org/markup-compatibility/2006">
              <mc:Choice xmlns:v="urn:schemas-microsoft-com:vml" Requires="v">
                <p:oleObj spid="_x0000_s50185" name="Visio" r:id="rId3" imgW="4120083" imgH="2623806" progId="Visio.Drawing.11">
                  <p:embed/>
                </p:oleObj>
              </mc:Choice>
              <mc:Fallback>
                <p:oleObj name="Visio" r:id="rId3" imgW="4120083" imgH="2623806" progId="Visio.Drawing.11">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515" y="909690"/>
                        <a:ext cx="6780485" cy="3743273"/>
                      </a:xfrm>
                      <a:prstGeom prst="rect">
                        <a:avLst/>
                      </a:prstGeom>
                      <a:noFill/>
                      <a:ln>
                        <a:noFill/>
                      </a:ln>
                    </p:spPr>
                  </p:pic>
                </p:oleObj>
              </mc:Fallback>
            </mc:AlternateContent>
          </a:graphicData>
        </a:graphic>
      </p:graphicFrame>
      <p:sp>
        <p:nvSpPr>
          <p:cNvPr id="46084" name="矩形 1"/>
          <p:cNvSpPr>
            <a:spLocks noChangeArrowheads="1"/>
          </p:cNvSpPr>
          <p:nvPr/>
        </p:nvSpPr>
        <p:spPr bwMode="auto">
          <a:xfrm>
            <a:off x="119632" y="4797152"/>
            <a:ext cx="86042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just" eaLnBrk="1" latinLnBrk="0" hangingPunct="1">
              <a:lnSpc>
                <a:spcPct val="120000"/>
              </a:lnSpc>
              <a:spcBef>
                <a:spcPct val="0"/>
              </a:spcBef>
              <a:buFontTx/>
              <a:buNone/>
              <a:defRPr/>
            </a:pPr>
            <a:r>
              <a:rPr lang="en-US" altLang="zh-CN" sz="2000" dirty="0" smtClean="0">
                <a:latin typeface="+mn-lt"/>
                <a:ea typeface="+mn-ea"/>
                <a:cs typeface="+mn-ea"/>
                <a:sym typeface="+mn-lt"/>
              </a:rPr>
              <a:t>ITU-T</a:t>
            </a:r>
            <a:r>
              <a:rPr lang="zh-CN" altLang="en-US" sz="2000" dirty="0" smtClean="0">
                <a:latin typeface="+mn-lt"/>
                <a:ea typeface="+mn-ea"/>
                <a:cs typeface="+mn-ea"/>
                <a:sym typeface="+mn-lt"/>
              </a:rPr>
              <a:t>建议</a:t>
            </a:r>
            <a:r>
              <a:rPr lang="en-US" altLang="zh-CN" sz="2000" dirty="0" smtClean="0">
                <a:latin typeface="+mn-lt"/>
                <a:ea typeface="+mn-ea"/>
                <a:cs typeface="+mn-ea"/>
                <a:sym typeface="+mn-lt"/>
              </a:rPr>
              <a:t>G.709</a:t>
            </a:r>
            <a:r>
              <a:rPr lang="zh-CN" altLang="en-US" sz="2000" dirty="0" smtClean="0">
                <a:latin typeface="+mn-lt"/>
                <a:ea typeface="+mn-ea"/>
                <a:cs typeface="+mn-ea"/>
                <a:sym typeface="+mn-lt"/>
              </a:rPr>
              <a:t>中采纳了一种矩形块状的</a:t>
            </a:r>
            <a:r>
              <a:rPr lang="en-US" altLang="zh-CN" sz="2000" dirty="0" smtClean="0">
                <a:latin typeface="+mn-lt"/>
                <a:ea typeface="+mn-ea"/>
                <a:cs typeface="+mn-ea"/>
                <a:sym typeface="+mn-lt"/>
              </a:rPr>
              <a:t>STM-N</a:t>
            </a:r>
            <a:r>
              <a:rPr lang="zh-CN" altLang="en-US" sz="2000" dirty="0" smtClean="0">
                <a:latin typeface="+mn-lt"/>
                <a:ea typeface="+mn-ea"/>
                <a:cs typeface="+mn-ea"/>
                <a:sym typeface="+mn-lt"/>
              </a:rPr>
              <a:t>帧结构，每一帧由</a:t>
            </a:r>
            <a:r>
              <a:rPr lang="en-US" altLang="zh-CN" sz="2000" dirty="0" smtClean="0">
                <a:latin typeface="+mn-lt"/>
                <a:ea typeface="+mn-ea"/>
                <a:cs typeface="+mn-ea"/>
                <a:sym typeface="+mn-lt"/>
              </a:rPr>
              <a:t>270×N</a:t>
            </a:r>
            <a:r>
              <a:rPr lang="zh-CN" altLang="en-US" sz="2000" dirty="0" smtClean="0">
                <a:latin typeface="+mn-lt"/>
                <a:ea typeface="+mn-ea"/>
                <a:cs typeface="+mn-ea"/>
                <a:sym typeface="+mn-lt"/>
              </a:rPr>
              <a:t>列和</a:t>
            </a:r>
            <a:r>
              <a:rPr lang="en-US" altLang="zh-CN" sz="2000" dirty="0" smtClean="0">
                <a:latin typeface="+mn-lt"/>
                <a:ea typeface="+mn-ea"/>
                <a:cs typeface="+mn-ea"/>
                <a:sym typeface="+mn-lt"/>
              </a:rPr>
              <a:t>9</a:t>
            </a:r>
            <a:r>
              <a:rPr lang="zh-CN" altLang="en-US" sz="2000" dirty="0" smtClean="0">
                <a:latin typeface="+mn-lt"/>
                <a:ea typeface="+mn-ea"/>
                <a:cs typeface="+mn-ea"/>
                <a:sym typeface="+mn-lt"/>
              </a:rPr>
              <a:t>行组成。</a:t>
            </a:r>
            <a:r>
              <a:rPr lang="zh-CN" altLang="en-US" sz="1400" dirty="0" smtClean="0">
                <a:latin typeface="+mn-lt"/>
                <a:ea typeface="+mn-ea"/>
                <a:cs typeface="+mn-ea"/>
                <a:sym typeface="+mn-lt"/>
              </a:rPr>
              <a:t> </a:t>
            </a:r>
          </a:p>
          <a:p>
            <a:pPr algn="just" eaLnBrk="1" latinLnBrk="0" hangingPunct="1">
              <a:lnSpc>
                <a:spcPct val="120000"/>
              </a:lnSpc>
              <a:spcBef>
                <a:spcPct val="0"/>
              </a:spcBef>
              <a:buFontTx/>
              <a:buNone/>
              <a:defRPr/>
            </a:pPr>
            <a:r>
              <a:rPr lang="en-US" altLang="zh-CN" sz="2000" dirty="0" smtClean="0">
                <a:latin typeface="+mn-lt"/>
                <a:ea typeface="+mn-ea"/>
                <a:cs typeface="+mn-ea"/>
                <a:sym typeface="+mn-lt"/>
              </a:rPr>
              <a:t>STM-n</a:t>
            </a:r>
            <a:r>
              <a:rPr lang="zh-CN" altLang="en-US" sz="2000" dirty="0" smtClean="0">
                <a:latin typeface="+mn-lt"/>
                <a:ea typeface="+mn-ea"/>
                <a:cs typeface="+mn-ea"/>
                <a:sym typeface="+mn-lt"/>
              </a:rPr>
              <a:t>帧的长度也是</a:t>
            </a:r>
            <a:r>
              <a:rPr lang="en-US" altLang="zh-CN" sz="2000" dirty="0" smtClean="0">
                <a:latin typeface="+mn-lt"/>
                <a:ea typeface="+mn-ea"/>
                <a:cs typeface="+mn-ea"/>
                <a:sym typeface="+mn-lt"/>
              </a:rPr>
              <a:t>125us</a:t>
            </a:r>
            <a:r>
              <a:rPr lang="zh-CN" altLang="en-US" sz="2000" dirty="0" smtClean="0">
                <a:latin typeface="+mn-lt"/>
                <a:ea typeface="+mn-ea"/>
                <a:cs typeface="+mn-ea"/>
                <a:sym typeface="+mn-lt"/>
              </a:rPr>
              <a:t>，即</a:t>
            </a:r>
            <a:r>
              <a:rPr lang="en-US" altLang="zh-CN" sz="2000" dirty="0" smtClean="0">
                <a:latin typeface="+mn-lt"/>
                <a:ea typeface="+mn-ea"/>
                <a:cs typeface="+mn-ea"/>
                <a:sym typeface="+mn-lt"/>
              </a:rPr>
              <a:t>1s</a:t>
            </a:r>
            <a:r>
              <a:rPr lang="zh-CN" altLang="en-US" sz="2000" dirty="0" smtClean="0">
                <a:latin typeface="+mn-lt"/>
                <a:ea typeface="+mn-ea"/>
                <a:cs typeface="+mn-ea"/>
                <a:sym typeface="+mn-lt"/>
              </a:rPr>
              <a:t>传送</a:t>
            </a:r>
            <a:r>
              <a:rPr lang="en-US" altLang="zh-CN" sz="2000" dirty="0" smtClean="0">
                <a:latin typeface="+mn-lt"/>
                <a:ea typeface="+mn-ea"/>
                <a:cs typeface="+mn-ea"/>
                <a:sym typeface="+mn-lt"/>
              </a:rPr>
              <a:t>8000</a:t>
            </a:r>
            <a:r>
              <a:rPr lang="zh-CN" altLang="en-US" sz="2000" dirty="0" smtClean="0">
                <a:latin typeface="+mn-lt"/>
                <a:ea typeface="+mn-ea"/>
                <a:cs typeface="+mn-ea"/>
                <a:sym typeface="+mn-lt"/>
              </a:rPr>
              <a:t>帧。</a:t>
            </a:r>
            <a:r>
              <a:rPr lang="zh-CN" altLang="en-US" sz="1400" dirty="0" smtClean="0">
                <a:latin typeface="+mn-lt"/>
                <a:ea typeface="+mn-ea"/>
                <a:cs typeface="+mn-ea"/>
                <a:sym typeface="+mn-lt"/>
              </a:rPr>
              <a:t> </a:t>
            </a:r>
          </a:p>
          <a:p>
            <a:pPr algn="just" eaLnBrk="1" latinLnBrk="0" hangingPunct="1">
              <a:lnSpc>
                <a:spcPct val="120000"/>
              </a:lnSpc>
              <a:spcBef>
                <a:spcPct val="0"/>
              </a:spcBef>
              <a:buFontTx/>
              <a:buNone/>
              <a:defRPr/>
            </a:pPr>
            <a:r>
              <a:rPr lang="zh-CN" altLang="en-US" sz="2000" dirty="0" smtClean="0">
                <a:latin typeface="+mn-lt"/>
                <a:ea typeface="+mn-ea"/>
                <a:cs typeface="+mn-ea"/>
                <a:sym typeface="+mn-lt"/>
              </a:rPr>
              <a:t>每个</a:t>
            </a:r>
            <a:r>
              <a:rPr lang="en-US" altLang="zh-CN" sz="2000" dirty="0" smtClean="0">
                <a:latin typeface="+mn-lt"/>
                <a:ea typeface="+mn-ea"/>
                <a:cs typeface="+mn-ea"/>
                <a:sym typeface="+mn-lt"/>
              </a:rPr>
              <a:t>STM</a:t>
            </a:r>
            <a:r>
              <a:rPr lang="zh-CN" altLang="en-US" sz="2000" dirty="0" smtClean="0">
                <a:latin typeface="+mn-lt"/>
                <a:ea typeface="+mn-ea"/>
                <a:cs typeface="+mn-ea"/>
                <a:sym typeface="+mn-lt"/>
              </a:rPr>
              <a:t>帧由段开销</a:t>
            </a:r>
            <a:r>
              <a:rPr lang="en-US" altLang="zh-CN" sz="2000" dirty="0" smtClean="0">
                <a:latin typeface="+mn-lt"/>
                <a:ea typeface="+mn-ea"/>
                <a:cs typeface="+mn-ea"/>
                <a:sym typeface="+mn-lt"/>
              </a:rPr>
              <a:t>SOH(Section Overhead)</a:t>
            </a:r>
            <a:r>
              <a:rPr lang="zh-CN" altLang="en-US" sz="2000" dirty="0" smtClean="0">
                <a:latin typeface="+mn-lt"/>
                <a:ea typeface="+mn-ea"/>
                <a:cs typeface="+mn-ea"/>
                <a:sym typeface="+mn-lt"/>
              </a:rPr>
              <a:t>、管理单元指针</a:t>
            </a:r>
            <a:r>
              <a:rPr lang="en-US" altLang="zh-CN" sz="2000" dirty="0" smtClean="0">
                <a:latin typeface="+mn-lt"/>
                <a:ea typeface="+mn-ea"/>
                <a:cs typeface="+mn-ea"/>
                <a:sym typeface="+mn-lt"/>
              </a:rPr>
              <a:t>(</a:t>
            </a:r>
            <a:r>
              <a:rPr lang="en-US" altLang="zh-CN" sz="2000" dirty="0" err="1" smtClean="0">
                <a:latin typeface="+mn-lt"/>
                <a:ea typeface="+mn-ea"/>
                <a:cs typeface="+mn-ea"/>
                <a:sym typeface="+mn-lt"/>
              </a:rPr>
              <a:t>AU-PTR:Administrative</a:t>
            </a:r>
            <a:r>
              <a:rPr lang="en-US" altLang="zh-CN" sz="2000" dirty="0" smtClean="0">
                <a:latin typeface="+mn-lt"/>
                <a:ea typeface="+mn-ea"/>
                <a:cs typeface="+mn-ea"/>
                <a:sym typeface="+mn-lt"/>
              </a:rPr>
              <a:t> Unit Pointer)</a:t>
            </a:r>
            <a:r>
              <a:rPr lang="zh-CN" altLang="en-US" sz="2000" dirty="0" smtClean="0">
                <a:latin typeface="+mn-lt"/>
                <a:ea typeface="+mn-ea"/>
                <a:cs typeface="+mn-ea"/>
                <a:sym typeface="+mn-lt"/>
              </a:rPr>
              <a:t>和 </a:t>
            </a:r>
            <a:r>
              <a:rPr lang="en-US" altLang="zh-CN" sz="2000" dirty="0" smtClean="0">
                <a:latin typeface="+mn-lt"/>
                <a:ea typeface="+mn-ea"/>
                <a:cs typeface="+mn-ea"/>
                <a:sym typeface="+mn-lt"/>
              </a:rPr>
              <a:t>STM</a:t>
            </a:r>
            <a:r>
              <a:rPr lang="zh-CN" altLang="en-US" sz="2000" dirty="0" smtClean="0">
                <a:latin typeface="+mn-lt"/>
                <a:ea typeface="+mn-ea"/>
                <a:cs typeface="+mn-ea"/>
                <a:sym typeface="+mn-lt"/>
              </a:rPr>
              <a:t>净负荷</a:t>
            </a:r>
            <a:r>
              <a:rPr lang="en-US" altLang="zh-CN" sz="2000" dirty="0" smtClean="0">
                <a:latin typeface="+mn-lt"/>
                <a:ea typeface="+mn-ea"/>
                <a:cs typeface="+mn-ea"/>
                <a:sym typeface="+mn-lt"/>
              </a:rPr>
              <a:t>(Payload)</a:t>
            </a:r>
            <a:r>
              <a:rPr lang="zh-CN" altLang="en-US" sz="2000" dirty="0" smtClean="0">
                <a:latin typeface="+mn-lt"/>
                <a:ea typeface="+mn-ea"/>
                <a:cs typeface="+mn-ea"/>
                <a:sym typeface="+mn-lt"/>
              </a:rPr>
              <a:t>三部分组成。</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ctr">
              <a:lnSpc>
                <a:spcPct val="120000"/>
              </a:lnSpc>
              <a:defRPr/>
            </a:pPr>
            <a:r>
              <a:rPr lang="en-US" altLang="zh-CN" b="1" smtClean="0">
                <a:latin typeface="+mn-lt"/>
                <a:ea typeface="+mn-ea"/>
                <a:cs typeface="+mn-ea"/>
                <a:sym typeface="+mn-lt"/>
              </a:rPr>
              <a:t>SDH</a:t>
            </a:r>
            <a:r>
              <a:rPr lang="zh-CN" altLang="en-US" b="1" smtClean="0">
                <a:latin typeface="+mn-lt"/>
                <a:ea typeface="+mn-ea"/>
                <a:cs typeface="+mn-ea"/>
                <a:sym typeface="+mn-lt"/>
              </a:rPr>
              <a:t>的帧结构</a:t>
            </a:r>
          </a:p>
        </p:txBody>
      </p:sp>
      <p:sp>
        <p:nvSpPr>
          <p:cNvPr id="40963" name="Rectangle 3"/>
          <p:cNvSpPr>
            <a:spLocks noGrp="1" noChangeArrowheads="1"/>
          </p:cNvSpPr>
          <p:nvPr>
            <p:ph type="body" sz="half" idx="1"/>
          </p:nvPr>
        </p:nvSpPr>
        <p:spPr>
          <a:xfrm>
            <a:off x="539552" y="3448049"/>
            <a:ext cx="8455223" cy="3221311"/>
          </a:xfrm>
        </p:spPr>
        <p:txBody>
          <a:bodyPr rtlCol="0">
            <a:normAutofit/>
          </a:bodyPr>
          <a:lstStyle/>
          <a:p>
            <a:pPr algn="just">
              <a:lnSpc>
                <a:spcPct val="120000"/>
              </a:lnSpc>
              <a:spcBef>
                <a:spcPct val="0"/>
              </a:spcBef>
              <a:defRPr/>
            </a:pPr>
            <a:r>
              <a:rPr lang="en-US" altLang="zh-CN" sz="2400" b="1" dirty="0" smtClean="0">
                <a:ea typeface="+mn-ea"/>
                <a:cs typeface="+mn-ea"/>
                <a:sym typeface="+mn-lt"/>
              </a:rPr>
              <a:t>SOH</a:t>
            </a:r>
            <a:r>
              <a:rPr lang="zh-CN" altLang="en-US" sz="2400" b="1" dirty="0" smtClean="0">
                <a:ea typeface="+mn-ea"/>
                <a:cs typeface="+mn-ea"/>
                <a:sym typeface="+mn-lt"/>
              </a:rPr>
              <a:t>：为了保证信息正常灵活的传输所需的附加字节，供网络运行、维护、管理使用。又进一步分为</a:t>
            </a:r>
            <a:r>
              <a:rPr lang="zh-CN" altLang="en-US" sz="2400" b="1" dirty="0" smtClean="0">
                <a:solidFill>
                  <a:srgbClr val="FF0000"/>
                </a:solidFill>
                <a:ea typeface="+mn-ea"/>
                <a:cs typeface="+mn-ea"/>
                <a:sym typeface="+mn-lt"/>
              </a:rPr>
              <a:t>再生段开销（</a:t>
            </a:r>
            <a:r>
              <a:rPr lang="en-US" altLang="zh-CN" sz="2400" b="1" dirty="0" smtClean="0">
                <a:solidFill>
                  <a:srgbClr val="FF0000"/>
                </a:solidFill>
                <a:ea typeface="+mn-ea"/>
                <a:cs typeface="+mn-ea"/>
                <a:sym typeface="+mn-lt"/>
              </a:rPr>
              <a:t>RSOH</a:t>
            </a:r>
            <a:r>
              <a:rPr lang="zh-CN" altLang="en-US" sz="2400" b="1" dirty="0" smtClean="0">
                <a:solidFill>
                  <a:srgbClr val="FF0000"/>
                </a:solidFill>
                <a:ea typeface="+mn-ea"/>
                <a:cs typeface="+mn-ea"/>
                <a:sym typeface="+mn-lt"/>
              </a:rPr>
              <a:t>）和复用段开销（</a:t>
            </a:r>
            <a:r>
              <a:rPr lang="en-US" altLang="zh-CN" sz="2400" b="1" dirty="0" smtClean="0">
                <a:solidFill>
                  <a:srgbClr val="FF0000"/>
                </a:solidFill>
                <a:ea typeface="+mn-ea"/>
                <a:cs typeface="+mn-ea"/>
                <a:sym typeface="+mn-lt"/>
              </a:rPr>
              <a:t>MSOH</a:t>
            </a:r>
            <a:r>
              <a:rPr lang="zh-CN" altLang="en-US" sz="2400" b="1" dirty="0" smtClean="0">
                <a:solidFill>
                  <a:srgbClr val="FF0000"/>
                </a:solidFill>
                <a:ea typeface="+mn-ea"/>
                <a:cs typeface="+mn-ea"/>
                <a:sym typeface="+mn-lt"/>
              </a:rPr>
              <a:t>）</a:t>
            </a:r>
            <a:r>
              <a:rPr lang="zh-CN" altLang="en-US" sz="2400" b="1" dirty="0" smtClean="0">
                <a:ea typeface="+mn-ea"/>
                <a:cs typeface="+mn-ea"/>
                <a:sym typeface="+mn-lt"/>
              </a:rPr>
              <a:t>。 </a:t>
            </a:r>
          </a:p>
          <a:p>
            <a:pPr algn="just">
              <a:lnSpc>
                <a:spcPct val="120000"/>
              </a:lnSpc>
              <a:spcBef>
                <a:spcPct val="0"/>
              </a:spcBef>
              <a:defRPr/>
            </a:pPr>
            <a:r>
              <a:rPr lang="zh-CN" altLang="en-US" sz="2400" b="1" dirty="0" smtClean="0">
                <a:ea typeface="+mn-ea"/>
                <a:cs typeface="+mn-ea"/>
                <a:sym typeface="+mn-lt"/>
              </a:rPr>
              <a:t>净负荷区域：包含各支路信息，以及少量用于通道性能监视、管理和控制的</a:t>
            </a:r>
            <a:r>
              <a:rPr lang="zh-CN" altLang="en-US" sz="2400" b="1" dirty="0" smtClean="0">
                <a:solidFill>
                  <a:srgbClr val="FF0000"/>
                </a:solidFill>
                <a:ea typeface="+mn-ea"/>
                <a:cs typeface="+mn-ea"/>
                <a:sym typeface="+mn-lt"/>
              </a:rPr>
              <a:t>通道开销字节</a:t>
            </a:r>
            <a:r>
              <a:rPr lang="en-US" altLang="zh-CN" sz="2400" b="1" dirty="0" smtClean="0">
                <a:solidFill>
                  <a:srgbClr val="FF0000"/>
                </a:solidFill>
                <a:ea typeface="+mn-ea"/>
                <a:cs typeface="+mn-ea"/>
                <a:sym typeface="+mn-lt"/>
              </a:rPr>
              <a:t>(</a:t>
            </a:r>
            <a:r>
              <a:rPr lang="en-US" altLang="zh-CN" sz="2400" b="1" dirty="0" smtClean="0">
                <a:ea typeface="+mn-ea"/>
                <a:cs typeface="+mn-ea"/>
                <a:sym typeface="+mn-lt"/>
              </a:rPr>
              <a:t>POH)</a:t>
            </a:r>
            <a:r>
              <a:rPr lang="zh-CN" altLang="en-US" sz="2400" b="1" dirty="0" smtClean="0">
                <a:ea typeface="+mn-ea"/>
                <a:cs typeface="+mn-ea"/>
                <a:sym typeface="+mn-lt"/>
              </a:rPr>
              <a:t>。</a:t>
            </a:r>
          </a:p>
          <a:p>
            <a:pPr algn="just">
              <a:lnSpc>
                <a:spcPct val="120000"/>
              </a:lnSpc>
              <a:spcBef>
                <a:spcPct val="0"/>
              </a:spcBef>
              <a:defRPr/>
            </a:pPr>
            <a:r>
              <a:rPr lang="zh-CN" altLang="en-US" sz="2400" b="1" dirty="0" smtClean="0">
                <a:ea typeface="+mn-ea"/>
                <a:cs typeface="+mn-ea"/>
                <a:sym typeface="+mn-lt"/>
              </a:rPr>
              <a:t>管理单元指针：指示信息净负荷中第一字节在</a:t>
            </a:r>
            <a:r>
              <a:rPr lang="en-US" altLang="zh-CN" sz="2400" b="1" dirty="0" smtClean="0">
                <a:ea typeface="+mn-ea"/>
                <a:cs typeface="+mn-ea"/>
                <a:sym typeface="+mn-lt"/>
              </a:rPr>
              <a:t>STM-1</a:t>
            </a:r>
            <a:r>
              <a:rPr lang="zh-CN" altLang="en-US" sz="2400" b="1" dirty="0" smtClean="0">
                <a:ea typeface="+mn-ea"/>
                <a:cs typeface="+mn-ea"/>
                <a:sym typeface="+mn-lt"/>
              </a:rPr>
              <a:t>帧内的准确位置，以便正确提取与分解净负荷中的信息。  </a:t>
            </a:r>
          </a:p>
        </p:txBody>
      </p:sp>
      <p:graphicFrame>
        <p:nvGraphicFramePr>
          <p:cNvPr id="51204" name="Object 4"/>
          <p:cNvGraphicFramePr>
            <a:graphicFrameLocks noGrp="1" noChangeAspect="1"/>
          </p:cNvGraphicFramePr>
          <p:nvPr>
            <p:ph sz="half" idx="2"/>
            <p:extLst>
              <p:ext uri="{D42A27DB-BD31-4B8C-83A1-F6EECF244321}">
                <p14:modId xmlns:p14="http://schemas.microsoft.com/office/powerpoint/2010/main" val="845789356"/>
              </p:ext>
            </p:extLst>
          </p:nvPr>
        </p:nvGraphicFramePr>
        <p:xfrm>
          <a:off x="395536" y="273050"/>
          <a:ext cx="4675188" cy="2978150"/>
        </p:xfrm>
        <a:graphic>
          <a:graphicData uri="http://schemas.openxmlformats.org/presentationml/2006/ole">
            <mc:AlternateContent xmlns:mc="http://schemas.openxmlformats.org/markup-compatibility/2006">
              <mc:Choice xmlns:v="urn:schemas-microsoft-com:vml" Requires="v">
                <p:oleObj spid="_x0000_s51211" name="Visio" r:id="rId3" imgW="4120083" imgH="2623806" progId="Visio.Drawing.11">
                  <p:embed/>
                </p:oleObj>
              </mc:Choice>
              <mc:Fallback>
                <p:oleObj name="Visio" r:id="rId3" imgW="4120083" imgH="2623806" progId="Visio.Drawing.11">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73050"/>
                        <a:ext cx="4675188" cy="297815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69988" name="Text Box 4"/>
          <p:cNvSpPr txBox="1">
            <a:spLocks noChangeArrowheads="1"/>
          </p:cNvSpPr>
          <p:nvPr/>
        </p:nvSpPr>
        <p:spPr bwMode="auto">
          <a:xfrm>
            <a:off x="6026150" y="441325"/>
            <a:ext cx="2986088" cy="264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r>
              <a:rPr lang="zh-CN" altLang="en-US" sz="2000" smtClean="0">
                <a:solidFill>
                  <a:srgbClr val="FF5050"/>
                </a:solidFill>
                <a:latin typeface="+mn-lt"/>
                <a:ea typeface="+mn-ea"/>
                <a:cs typeface="+mn-ea"/>
                <a:sym typeface="+mn-lt"/>
              </a:rPr>
              <a:t>注意：</a:t>
            </a:r>
          </a:p>
          <a:p>
            <a:pPr eaLnBrk="1" hangingPunct="1">
              <a:lnSpc>
                <a:spcPct val="120000"/>
              </a:lnSpc>
              <a:spcBef>
                <a:spcPct val="0"/>
              </a:spcBef>
              <a:buFontTx/>
              <a:buNone/>
              <a:defRPr/>
            </a:pPr>
            <a:r>
              <a:rPr lang="zh-CN" altLang="en-US" sz="2000" smtClean="0">
                <a:solidFill>
                  <a:srgbClr val="FF5050"/>
                </a:solidFill>
                <a:latin typeface="+mn-lt"/>
                <a:ea typeface="+mn-ea"/>
                <a:cs typeface="+mn-ea"/>
                <a:sym typeface="+mn-lt"/>
              </a:rPr>
              <a:t>信息净负荷并不等于有效负荷，因为信息净负荷中存放的是经过打包的低速信号，即在低速信号中加上了相应的</a:t>
            </a:r>
            <a:r>
              <a:rPr lang="en-US" altLang="zh-CN" sz="2000" smtClean="0">
                <a:solidFill>
                  <a:srgbClr val="FF5050"/>
                </a:solidFill>
                <a:latin typeface="+mn-lt"/>
                <a:ea typeface="+mn-ea"/>
                <a:cs typeface="+mn-ea"/>
                <a:sym typeface="+mn-lt"/>
              </a:rPr>
              <a:t>POH</a:t>
            </a:r>
            <a:r>
              <a:rPr lang="zh-CN" altLang="en-US" sz="2000" smtClean="0">
                <a:solidFill>
                  <a:srgbClr val="FF5050"/>
                </a:solidFill>
                <a:latin typeface="+mn-lt"/>
                <a:ea typeface="+mn-ea"/>
                <a:cs typeface="+mn-ea"/>
                <a:sym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anim calcmode="lin" valueType="num">
                                      <p:cBhvr additive="base">
                                        <p:cTn id="7"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69988"/>
                                        </p:tgtEl>
                                        <p:attrNameLst>
                                          <p:attrName>style.visibility</p:attrName>
                                        </p:attrNameLst>
                                      </p:cBhvr>
                                      <p:to>
                                        <p:strVal val="visible"/>
                                      </p:to>
                                    </p:set>
                                    <p:animEffect transition="in" filter="slide(fromBottom)">
                                      <p:cBhvr>
                                        <p:cTn id="13" dur="500"/>
                                        <p:tgtEl>
                                          <p:spTgt spid="16998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40963">
                                            <p:txEl>
                                              <p:pRg st="2" end="2"/>
                                            </p:txEl>
                                          </p:spTgt>
                                        </p:tgtEl>
                                        <p:attrNameLst>
                                          <p:attrName>style.visibility</p:attrName>
                                        </p:attrNameLst>
                                      </p:cBhvr>
                                      <p:to>
                                        <p:strVal val="visible"/>
                                      </p:to>
                                    </p:set>
                                    <p:anim calcmode="lin" valueType="num">
                                      <p:cBhvr additive="base">
                                        <p:cTn id="18"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ctr">
              <a:lnSpc>
                <a:spcPct val="120000"/>
              </a:lnSpc>
              <a:defRPr/>
            </a:pPr>
            <a:r>
              <a:rPr lang="en-US" altLang="zh-CN" b="1" smtClean="0">
                <a:latin typeface="+mn-lt"/>
                <a:ea typeface="+mn-ea"/>
                <a:cs typeface="+mn-ea"/>
                <a:sym typeface="+mn-lt"/>
              </a:rPr>
              <a:t>SDH</a:t>
            </a:r>
            <a:r>
              <a:rPr lang="zh-CN" altLang="en-US" b="1" smtClean="0">
                <a:latin typeface="+mn-lt"/>
                <a:ea typeface="+mn-ea"/>
                <a:cs typeface="+mn-ea"/>
                <a:sym typeface="+mn-lt"/>
              </a:rPr>
              <a:t>开销的功能</a:t>
            </a:r>
          </a:p>
        </p:txBody>
      </p:sp>
      <p:sp>
        <p:nvSpPr>
          <p:cNvPr id="48131" name="Rectangle 3"/>
          <p:cNvSpPr>
            <a:spLocks noGrp="1" noChangeArrowheads="1"/>
          </p:cNvSpPr>
          <p:nvPr>
            <p:ph type="body" sz="half" idx="1"/>
          </p:nvPr>
        </p:nvSpPr>
        <p:spPr>
          <a:xfrm>
            <a:off x="0" y="3830861"/>
            <a:ext cx="9036496" cy="3023964"/>
          </a:xfrm>
        </p:spPr>
        <p:txBody>
          <a:bodyPr rtlCol="0">
            <a:normAutofit lnSpcReduction="10000"/>
          </a:bodyPr>
          <a:lstStyle/>
          <a:p>
            <a:pPr algn="just">
              <a:lnSpc>
                <a:spcPct val="120000"/>
              </a:lnSpc>
              <a:spcBef>
                <a:spcPct val="0"/>
              </a:spcBef>
              <a:defRPr/>
            </a:pPr>
            <a:r>
              <a:rPr lang="en-US" altLang="zh-CN" sz="2400" b="1" dirty="0" smtClean="0">
                <a:ea typeface="+mn-ea"/>
                <a:cs typeface="+mn-ea"/>
                <a:sym typeface="+mn-lt"/>
              </a:rPr>
              <a:t>RSOH</a:t>
            </a:r>
            <a:r>
              <a:rPr lang="zh-CN" altLang="en-US" sz="2400" b="1" dirty="0" smtClean="0">
                <a:ea typeface="+mn-ea"/>
                <a:cs typeface="+mn-ea"/>
                <a:sym typeface="+mn-lt"/>
              </a:rPr>
              <a:t>：负责管理</a:t>
            </a:r>
            <a:r>
              <a:rPr lang="zh-CN" altLang="en-US" sz="2400" b="1" dirty="0" smtClean="0">
                <a:solidFill>
                  <a:srgbClr val="FF0000"/>
                </a:solidFill>
                <a:ea typeface="+mn-ea"/>
                <a:cs typeface="+mn-ea"/>
                <a:sym typeface="+mn-lt"/>
              </a:rPr>
              <a:t>再生段</a:t>
            </a:r>
            <a:r>
              <a:rPr lang="zh-CN" altLang="en-US" sz="2400" b="1" dirty="0" smtClean="0">
                <a:ea typeface="+mn-ea"/>
                <a:cs typeface="+mn-ea"/>
                <a:sym typeface="+mn-lt"/>
              </a:rPr>
              <a:t>，支持</a:t>
            </a:r>
            <a:r>
              <a:rPr lang="en-US" altLang="zh-CN" sz="2400" b="1" dirty="0" smtClean="0">
                <a:ea typeface="+mn-ea"/>
                <a:cs typeface="+mn-ea"/>
                <a:sym typeface="+mn-lt"/>
              </a:rPr>
              <a:t>STM-N</a:t>
            </a:r>
            <a:r>
              <a:rPr lang="zh-CN" altLang="en-US" sz="2400" b="1" dirty="0" smtClean="0">
                <a:ea typeface="+mn-ea"/>
                <a:cs typeface="+mn-ea"/>
                <a:sym typeface="+mn-lt"/>
              </a:rPr>
              <a:t>信号的性能监视、帧定位、</a:t>
            </a:r>
            <a:r>
              <a:rPr lang="en-US" altLang="zh-CN" sz="2400" b="1" dirty="0" smtClean="0">
                <a:ea typeface="+mn-ea"/>
                <a:cs typeface="+mn-ea"/>
                <a:sym typeface="+mn-lt"/>
              </a:rPr>
              <a:t>OAM&amp;P</a:t>
            </a:r>
            <a:r>
              <a:rPr lang="zh-CN" altLang="en-US" sz="2400" b="1" dirty="0" smtClean="0">
                <a:ea typeface="+mn-ea"/>
                <a:cs typeface="+mn-ea"/>
                <a:sym typeface="+mn-lt"/>
              </a:rPr>
              <a:t>（运行、控制、维护、提供）信息传送。</a:t>
            </a:r>
          </a:p>
          <a:p>
            <a:pPr algn="just">
              <a:lnSpc>
                <a:spcPct val="120000"/>
              </a:lnSpc>
              <a:spcBef>
                <a:spcPct val="0"/>
              </a:spcBef>
              <a:defRPr/>
            </a:pPr>
            <a:r>
              <a:rPr lang="en-US" altLang="zh-CN" sz="2400" b="1" dirty="0" smtClean="0">
                <a:ea typeface="+mn-ea"/>
                <a:cs typeface="+mn-ea"/>
                <a:sym typeface="+mn-lt"/>
              </a:rPr>
              <a:t>MSOH</a:t>
            </a:r>
            <a:r>
              <a:rPr lang="zh-CN" altLang="en-US" sz="2400" b="1" dirty="0" smtClean="0">
                <a:ea typeface="+mn-ea"/>
                <a:cs typeface="+mn-ea"/>
                <a:sym typeface="+mn-lt"/>
              </a:rPr>
              <a:t>：负责管理</a:t>
            </a:r>
            <a:r>
              <a:rPr lang="zh-CN" altLang="en-US" sz="2400" b="1" dirty="0" smtClean="0">
                <a:solidFill>
                  <a:srgbClr val="FF0000"/>
                </a:solidFill>
                <a:ea typeface="+mn-ea"/>
                <a:cs typeface="+mn-ea"/>
                <a:sym typeface="+mn-lt"/>
              </a:rPr>
              <a:t>复用段</a:t>
            </a:r>
            <a:r>
              <a:rPr lang="zh-CN" altLang="en-US" sz="2400" b="1" dirty="0" smtClean="0">
                <a:ea typeface="+mn-ea"/>
                <a:cs typeface="+mn-ea"/>
                <a:sym typeface="+mn-lt"/>
              </a:rPr>
              <a:t>，支持复用或串联低阶信号、性能监视、自动保护切换、复用段维护等。</a:t>
            </a:r>
          </a:p>
          <a:p>
            <a:pPr algn="just">
              <a:lnSpc>
                <a:spcPct val="120000"/>
              </a:lnSpc>
              <a:spcBef>
                <a:spcPct val="0"/>
              </a:spcBef>
              <a:defRPr/>
            </a:pPr>
            <a:r>
              <a:rPr lang="en-US" altLang="zh-CN" sz="2400" b="1" dirty="0" smtClean="0">
                <a:ea typeface="+mn-ea"/>
                <a:cs typeface="+mn-ea"/>
                <a:sym typeface="+mn-lt"/>
              </a:rPr>
              <a:t>POH</a:t>
            </a:r>
            <a:r>
              <a:rPr lang="zh-CN" altLang="en-US" sz="2400" b="1" dirty="0" smtClean="0">
                <a:ea typeface="+mn-ea"/>
                <a:cs typeface="+mn-ea"/>
                <a:sym typeface="+mn-lt"/>
              </a:rPr>
              <a:t>（通道开销）：主要用于端到端的通道管理，支持通道的性能监视、告警指示、通道跟踪、净负荷内容指示等。 </a:t>
            </a:r>
          </a:p>
          <a:p>
            <a:pPr algn="just">
              <a:lnSpc>
                <a:spcPct val="120000"/>
              </a:lnSpc>
              <a:spcBef>
                <a:spcPct val="0"/>
              </a:spcBef>
              <a:defRPr/>
            </a:pPr>
            <a:r>
              <a:rPr lang="en-US" altLang="zh-CN" sz="2400" b="1" dirty="0" smtClean="0">
                <a:ea typeface="+mn-ea"/>
                <a:cs typeface="+mn-ea"/>
                <a:sym typeface="+mn-lt"/>
              </a:rPr>
              <a:t>ATU-R</a:t>
            </a:r>
            <a:r>
              <a:rPr lang="zh-CN" altLang="en-US" sz="2400" b="1" dirty="0" smtClean="0">
                <a:ea typeface="+mn-ea"/>
                <a:cs typeface="+mn-ea"/>
                <a:sym typeface="+mn-lt"/>
              </a:rPr>
              <a:t>：定位</a:t>
            </a:r>
            <a:r>
              <a:rPr lang="en-US" altLang="zh-CN" sz="2400" b="1" dirty="0" smtClean="0">
                <a:ea typeface="+mn-ea"/>
                <a:cs typeface="+mn-ea"/>
                <a:sym typeface="+mn-lt"/>
              </a:rPr>
              <a:t>STM-N</a:t>
            </a:r>
            <a:r>
              <a:rPr lang="zh-CN" altLang="en-US" sz="2400" b="1" dirty="0" smtClean="0">
                <a:ea typeface="+mn-ea"/>
                <a:cs typeface="+mn-ea"/>
                <a:sym typeface="+mn-lt"/>
              </a:rPr>
              <a:t>净负荷的起始位置。 </a:t>
            </a:r>
          </a:p>
        </p:txBody>
      </p:sp>
      <p:graphicFrame>
        <p:nvGraphicFramePr>
          <p:cNvPr id="52228" name="Object 4"/>
          <p:cNvGraphicFramePr>
            <a:graphicFrameLocks noGrp="1" noChangeAspect="1"/>
          </p:cNvGraphicFramePr>
          <p:nvPr>
            <p:ph sz="half" idx="2"/>
            <p:extLst>
              <p:ext uri="{D42A27DB-BD31-4B8C-83A1-F6EECF244321}">
                <p14:modId xmlns:p14="http://schemas.microsoft.com/office/powerpoint/2010/main" val="2853504799"/>
              </p:ext>
            </p:extLst>
          </p:nvPr>
        </p:nvGraphicFramePr>
        <p:xfrm>
          <a:off x="251520" y="988442"/>
          <a:ext cx="4110038" cy="2617788"/>
        </p:xfrm>
        <a:graphic>
          <a:graphicData uri="http://schemas.openxmlformats.org/presentationml/2006/ole">
            <mc:AlternateContent xmlns:mc="http://schemas.openxmlformats.org/markup-compatibility/2006">
              <mc:Choice xmlns:v="urn:schemas-microsoft-com:vml" Requires="v">
                <p:oleObj spid="_x0000_s52235" name="Visio" r:id="rId4" imgW="4120083" imgH="2623806" progId="Visio.Drawing.11">
                  <p:embed/>
                </p:oleObj>
              </mc:Choice>
              <mc:Fallback>
                <p:oleObj name="Visio" r:id="rId4" imgW="4120083" imgH="2623806" progId="Visio.Drawing.11">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988442"/>
                        <a:ext cx="4110038" cy="2617788"/>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71012" name="Text Box 4"/>
          <p:cNvSpPr txBox="1">
            <a:spLocks noChangeArrowheads="1"/>
          </p:cNvSpPr>
          <p:nvPr/>
        </p:nvSpPr>
        <p:spPr bwMode="auto">
          <a:xfrm>
            <a:off x="4788024" y="1530573"/>
            <a:ext cx="3744912" cy="1533525"/>
          </a:xfrm>
          <a:prstGeom prst="rect">
            <a:avLst/>
          </a:prstGeom>
          <a:solidFill>
            <a:srgbClr val="FFFFCC"/>
          </a:solidFill>
          <a:ln w="7938">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000" dirty="0" smtClean="0">
                <a:latin typeface="+mn-lt"/>
                <a:ea typeface="+mn-ea"/>
                <a:cs typeface="+mn-ea"/>
                <a:sym typeface="+mn-lt"/>
              </a:rPr>
              <a:t>段其实也相当于一条大的传输通道，</a:t>
            </a:r>
            <a:r>
              <a:rPr lang="en-US" altLang="zh-CN" sz="2000" dirty="0" smtClean="0">
                <a:latin typeface="+mn-lt"/>
                <a:ea typeface="+mn-ea"/>
                <a:cs typeface="+mn-ea"/>
                <a:sym typeface="+mn-lt"/>
              </a:rPr>
              <a:t>RSOH</a:t>
            </a:r>
            <a:r>
              <a:rPr lang="zh-CN" altLang="en-US" sz="2000" dirty="0" smtClean="0">
                <a:latin typeface="+mn-lt"/>
                <a:ea typeface="+mn-ea"/>
                <a:cs typeface="+mn-ea"/>
                <a:sym typeface="+mn-lt"/>
              </a:rPr>
              <a:t>和</a:t>
            </a:r>
            <a:r>
              <a:rPr lang="en-US" altLang="zh-CN" sz="2000" dirty="0" smtClean="0">
                <a:latin typeface="+mn-lt"/>
                <a:ea typeface="+mn-ea"/>
                <a:cs typeface="+mn-ea"/>
                <a:sym typeface="+mn-lt"/>
              </a:rPr>
              <a:t>MSOH</a:t>
            </a:r>
            <a:r>
              <a:rPr lang="zh-CN" altLang="en-US" sz="2000" dirty="0" smtClean="0">
                <a:latin typeface="+mn-lt"/>
                <a:ea typeface="+mn-ea"/>
                <a:cs typeface="+mn-ea"/>
                <a:sym typeface="+mn-lt"/>
              </a:rPr>
              <a:t>的作用也就是对这一条大的传输通道进行监控。</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1012"/>
                                        </p:tgtEl>
                                        <p:attrNameLst>
                                          <p:attrName>style.visibility</p:attrName>
                                        </p:attrNameLst>
                                      </p:cBhvr>
                                      <p:to>
                                        <p:strVal val="visible"/>
                                      </p:to>
                                    </p:set>
                                    <p:animEffect transition="in" filter="slide(fromBottom)">
                                      <p:cBhvr>
                                        <p:cTn id="7" dur="500"/>
                                        <p:tgtEl>
                                          <p:spTgt spid="171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ctr">
              <a:lnSpc>
                <a:spcPct val="120000"/>
              </a:lnSpc>
              <a:defRPr/>
            </a:pPr>
            <a:r>
              <a:rPr lang="en-US" altLang="zh-CN" b="1" smtClean="0">
                <a:latin typeface="+mn-lt"/>
                <a:ea typeface="+mn-ea"/>
                <a:cs typeface="+mn-ea"/>
                <a:sym typeface="+mn-lt"/>
              </a:rPr>
              <a:t>2.4 PDH</a:t>
            </a:r>
            <a:r>
              <a:rPr lang="zh-CN" altLang="en-US" b="1" smtClean="0">
                <a:latin typeface="+mn-lt"/>
                <a:ea typeface="+mn-ea"/>
                <a:cs typeface="+mn-ea"/>
                <a:sym typeface="+mn-lt"/>
              </a:rPr>
              <a:t>和</a:t>
            </a:r>
            <a:r>
              <a:rPr lang="en-US" altLang="zh-CN" b="1" smtClean="0">
                <a:latin typeface="+mn-lt"/>
                <a:ea typeface="+mn-ea"/>
                <a:cs typeface="+mn-ea"/>
                <a:sym typeface="+mn-lt"/>
              </a:rPr>
              <a:t>SDH</a:t>
            </a:r>
            <a:endParaRPr lang="zh-CN" altLang="en-US" b="1" smtClean="0">
              <a:latin typeface="+mn-lt"/>
              <a:ea typeface="+mn-ea"/>
              <a:cs typeface="+mn-ea"/>
              <a:sym typeface="+mn-lt"/>
            </a:endParaRPr>
          </a:p>
        </p:txBody>
      </p:sp>
      <p:sp>
        <p:nvSpPr>
          <p:cNvPr id="50179" name="Rectangle 3"/>
          <p:cNvSpPr>
            <a:spLocks noGrp="1" noChangeArrowheads="1"/>
          </p:cNvSpPr>
          <p:nvPr>
            <p:ph type="body" sz="half" idx="1"/>
          </p:nvPr>
        </p:nvSpPr>
        <p:spPr>
          <a:xfrm>
            <a:off x="635000" y="1371600"/>
            <a:ext cx="7608888" cy="4724400"/>
          </a:xfrm>
        </p:spPr>
        <p:txBody>
          <a:bodyPr rtlCol="0">
            <a:normAutofit/>
          </a:bodyPr>
          <a:lstStyle/>
          <a:p>
            <a:pPr>
              <a:lnSpc>
                <a:spcPct val="120000"/>
              </a:lnSpc>
              <a:spcBef>
                <a:spcPts val="0"/>
              </a:spcBef>
              <a:buFontTx/>
              <a:buNone/>
              <a:defRPr/>
            </a:pPr>
            <a:r>
              <a:rPr lang="zh-CN" altLang="en-US" sz="3200" b="1" smtClean="0">
                <a:ea typeface="+mn-ea"/>
                <a:cs typeface="+mn-ea"/>
                <a:sym typeface="+mn-lt"/>
              </a:rPr>
              <a:t>再生段、复用段、通道的关系 </a:t>
            </a:r>
            <a:endParaRPr lang="en-US" altLang="zh-CN" sz="3200" b="1" smtClean="0">
              <a:ea typeface="+mn-ea"/>
              <a:cs typeface="+mn-ea"/>
              <a:sym typeface="+mn-lt"/>
            </a:endParaRPr>
          </a:p>
        </p:txBody>
      </p:sp>
      <p:graphicFrame>
        <p:nvGraphicFramePr>
          <p:cNvPr id="54276" name="Object 4"/>
          <p:cNvGraphicFramePr>
            <a:graphicFrameLocks noGrp="1" noChangeAspect="1"/>
          </p:cNvGraphicFramePr>
          <p:nvPr>
            <p:ph sz="half" idx="2"/>
          </p:nvPr>
        </p:nvGraphicFramePr>
        <p:xfrm>
          <a:off x="0" y="2744788"/>
          <a:ext cx="9144000" cy="2374900"/>
        </p:xfrm>
        <a:graphic>
          <a:graphicData uri="http://schemas.openxmlformats.org/presentationml/2006/ole">
            <mc:AlternateContent xmlns:mc="http://schemas.openxmlformats.org/markup-compatibility/2006">
              <mc:Choice xmlns:v="urn:schemas-microsoft-com:vml" Requires="v">
                <p:oleObj spid="_x0000_s54282" name="Visio" r:id="rId4" imgW="5079761" imgH="1318888" progId="Visio.Drawing.11">
                  <p:embed/>
                </p:oleObj>
              </mc:Choice>
              <mc:Fallback>
                <p:oleObj name="Visio" r:id="rId4" imgW="5079761" imgH="1318888" progId="Visio.Drawing.11">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744788"/>
                        <a:ext cx="9144000" cy="2374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427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244600"/>
            <a:ext cx="8640763"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algn="ctr">
              <a:lnSpc>
                <a:spcPct val="120000"/>
              </a:lnSpc>
              <a:defRPr/>
            </a:pPr>
            <a:r>
              <a:rPr lang="en-US" altLang="zh-CN" b="1" smtClean="0">
                <a:latin typeface="+mn-lt"/>
                <a:ea typeface="+mn-ea"/>
                <a:cs typeface="+mn-ea"/>
                <a:sym typeface="+mn-lt"/>
              </a:rPr>
              <a:t>2.4 PDH</a:t>
            </a:r>
            <a:r>
              <a:rPr lang="zh-CN" altLang="en-US" b="1" smtClean="0">
                <a:latin typeface="+mn-lt"/>
                <a:ea typeface="+mn-ea"/>
                <a:cs typeface="+mn-ea"/>
                <a:sym typeface="+mn-lt"/>
              </a:rPr>
              <a:t>和</a:t>
            </a:r>
            <a:r>
              <a:rPr lang="en-US" altLang="zh-CN" b="1" smtClean="0">
                <a:latin typeface="+mn-lt"/>
                <a:ea typeface="+mn-ea"/>
                <a:cs typeface="+mn-ea"/>
                <a:sym typeface="+mn-lt"/>
              </a:rPr>
              <a:t>SDH</a:t>
            </a:r>
            <a:endParaRPr lang="zh-CN" altLang="en-US" b="1" smtClean="0">
              <a:latin typeface="+mn-lt"/>
              <a:ea typeface="+mn-ea"/>
              <a:cs typeface="+mn-ea"/>
              <a:sym typeface="+mn-lt"/>
            </a:endParaRPr>
          </a:p>
        </p:txBody>
      </p:sp>
      <p:pic>
        <p:nvPicPr>
          <p:cNvPr id="119811" name="Picture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7338"/>
            <a:ext cx="88931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0574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19075" y="422275"/>
            <a:ext cx="7772400" cy="685800"/>
          </a:xfrm>
        </p:spPr>
        <p:txBody>
          <a:bodyPr/>
          <a:lstStyle/>
          <a:p>
            <a:pPr>
              <a:lnSpc>
                <a:spcPct val="120000"/>
              </a:lnSpc>
              <a:defRPr/>
            </a:pPr>
            <a:r>
              <a:rPr lang="zh-CN" altLang="en-US" sz="2400" b="1" smtClean="0">
                <a:latin typeface="+mn-lt"/>
                <a:ea typeface="+mn-ea"/>
                <a:cs typeface="+mn-ea"/>
                <a:sym typeface="+mn-lt"/>
              </a:rPr>
              <a:t>物理层下面的传输媒体</a:t>
            </a:r>
          </a:p>
        </p:txBody>
      </p:sp>
      <p:sp>
        <p:nvSpPr>
          <p:cNvPr id="6147" name="Text Box 3"/>
          <p:cNvSpPr txBox="1">
            <a:spLocks noChangeArrowheads="1"/>
          </p:cNvSpPr>
          <p:nvPr/>
        </p:nvSpPr>
        <p:spPr bwMode="auto">
          <a:xfrm>
            <a:off x="247650" y="1341438"/>
            <a:ext cx="8686800" cy="492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400" b="0" dirty="0" smtClean="0">
                <a:solidFill>
                  <a:srgbClr val="0066CC"/>
                </a:solidFill>
                <a:latin typeface="+mn-lt"/>
                <a:ea typeface="+mn-ea"/>
                <a:cs typeface="+mn-ea"/>
                <a:sym typeface="+mn-lt"/>
              </a:rPr>
              <a:t>传输媒体（介质）</a:t>
            </a:r>
            <a:r>
              <a:rPr lang="zh-CN" altLang="en-US" sz="2400" b="0" dirty="0" smtClean="0">
                <a:latin typeface="+mn-lt"/>
                <a:ea typeface="+mn-ea"/>
                <a:cs typeface="+mn-ea"/>
                <a:sym typeface="+mn-lt"/>
              </a:rPr>
              <a:t>－－指传输信号的物理通信线路。</a:t>
            </a:r>
          </a:p>
          <a:p>
            <a:pPr marL="342900" indent="-342900" eaLnBrk="1" latinLnBrk="0" hangingPunct="1">
              <a:lnSpc>
                <a:spcPct val="120000"/>
              </a:lnSpc>
              <a:spcBef>
                <a:spcPct val="0"/>
              </a:spcBef>
              <a:defRPr/>
            </a:pPr>
            <a:r>
              <a:rPr lang="zh-CN" altLang="en-US" sz="2400" b="0" dirty="0" smtClean="0">
                <a:latin typeface="+mn-lt"/>
                <a:ea typeface="+mn-ea"/>
                <a:cs typeface="+mn-ea"/>
                <a:sym typeface="+mn-lt"/>
              </a:rPr>
              <a:t>数据能否成功传输依赖于两个因素：</a:t>
            </a:r>
            <a:endParaRPr lang="en-US" altLang="zh-CN" sz="2400" b="0" dirty="0" smtClean="0">
              <a:latin typeface="+mn-lt"/>
              <a:ea typeface="+mn-ea"/>
              <a:cs typeface="+mn-ea"/>
              <a:sym typeface="+mn-lt"/>
            </a:endParaRPr>
          </a:p>
          <a:p>
            <a:pPr marL="1085850" lvl="1" indent="-342900" eaLnBrk="1" latinLnBrk="0" hangingPunct="1">
              <a:lnSpc>
                <a:spcPct val="120000"/>
              </a:lnSpc>
              <a:spcBef>
                <a:spcPct val="0"/>
              </a:spcBef>
              <a:defRPr/>
            </a:pPr>
            <a:r>
              <a:rPr lang="zh-CN" altLang="en-US" b="0" dirty="0" smtClean="0">
                <a:latin typeface="+mn-lt"/>
                <a:ea typeface="+mn-ea"/>
                <a:cs typeface="+mn-ea"/>
                <a:sym typeface="+mn-lt"/>
              </a:rPr>
              <a:t>被传输信号本身的质量</a:t>
            </a:r>
            <a:endParaRPr lang="en-US" altLang="zh-CN" b="0" dirty="0" smtClean="0">
              <a:latin typeface="+mn-lt"/>
              <a:ea typeface="+mn-ea"/>
              <a:cs typeface="+mn-ea"/>
              <a:sym typeface="+mn-lt"/>
            </a:endParaRPr>
          </a:p>
          <a:p>
            <a:pPr marL="1085850" lvl="1" indent="-342900" eaLnBrk="1" latinLnBrk="0" hangingPunct="1">
              <a:lnSpc>
                <a:spcPct val="120000"/>
              </a:lnSpc>
              <a:spcBef>
                <a:spcPct val="0"/>
              </a:spcBef>
              <a:defRPr/>
            </a:pPr>
            <a:r>
              <a:rPr lang="zh-CN" altLang="en-US" b="0" dirty="0" smtClean="0">
                <a:latin typeface="+mn-lt"/>
                <a:ea typeface="+mn-ea"/>
                <a:cs typeface="+mn-ea"/>
                <a:sym typeface="+mn-lt"/>
              </a:rPr>
              <a:t>传输介质的特性。</a:t>
            </a:r>
          </a:p>
          <a:p>
            <a:pPr marL="342900" indent="-342900" eaLnBrk="1" latinLnBrk="0" hangingPunct="1">
              <a:lnSpc>
                <a:spcPct val="120000"/>
              </a:lnSpc>
              <a:spcBef>
                <a:spcPct val="0"/>
              </a:spcBef>
              <a:defRPr/>
            </a:pPr>
            <a:r>
              <a:rPr lang="zh-CN" altLang="en-US" sz="2400" b="0" dirty="0" smtClean="0">
                <a:latin typeface="+mn-lt"/>
                <a:ea typeface="+mn-ea"/>
                <a:cs typeface="+mn-ea"/>
                <a:sym typeface="+mn-lt"/>
              </a:rPr>
              <a:t>实际中传输的信号由多个频率成分组成，信号包含的频率成分的范围称为</a:t>
            </a:r>
            <a:r>
              <a:rPr lang="zh-CN" altLang="en-US" sz="2400" b="0" dirty="0" smtClean="0">
                <a:solidFill>
                  <a:srgbClr val="0066CC"/>
                </a:solidFill>
                <a:latin typeface="+mn-lt"/>
                <a:ea typeface="+mn-ea"/>
                <a:cs typeface="+mn-ea"/>
                <a:sym typeface="+mn-lt"/>
              </a:rPr>
              <a:t>频谱</a:t>
            </a:r>
            <a:r>
              <a:rPr lang="zh-CN" altLang="en-US" sz="2400" b="0" dirty="0" smtClean="0">
                <a:latin typeface="+mn-lt"/>
                <a:ea typeface="+mn-ea"/>
                <a:cs typeface="+mn-ea"/>
                <a:sym typeface="+mn-lt"/>
              </a:rPr>
              <a:t>。</a:t>
            </a:r>
          </a:p>
          <a:p>
            <a:pPr marL="342900" indent="-342900" eaLnBrk="1" latinLnBrk="0" hangingPunct="1">
              <a:lnSpc>
                <a:spcPct val="120000"/>
              </a:lnSpc>
              <a:spcBef>
                <a:spcPct val="0"/>
              </a:spcBef>
              <a:defRPr/>
            </a:pPr>
            <a:r>
              <a:rPr lang="zh-CN" altLang="en-US" sz="2400" b="0" dirty="0" smtClean="0">
                <a:solidFill>
                  <a:srgbClr val="0066CC"/>
                </a:solidFill>
                <a:latin typeface="+mn-lt"/>
                <a:ea typeface="+mn-ea"/>
                <a:cs typeface="+mn-ea"/>
                <a:sym typeface="+mn-lt"/>
              </a:rPr>
              <a:t>信号的带宽</a:t>
            </a:r>
            <a:r>
              <a:rPr lang="zh-CN" altLang="en-US" sz="2400" b="0" dirty="0" smtClean="0">
                <a:latin typeface="+mn-lt"/>
                <a:ea typeface="+mn-ea"/>
                <a:cs typeface="+mn-ea"/>
                <a:sym typeface="+mn-lt"/>
              </a:rPr>
              <a:t>即频谱的绝对宽度。</a:t>
            </a:r>
          </a:p>
          <a:p>
            <a:pPr marL="342900" indent="-342900" eaLnBrk="1" latinLnBrk="0" hangingPunct="1">
              <a:lnSpc>
                <a:spcPct val="120000"/>
              </a:lnSpc>
              <a:spcBef>
                <a:spcPct val="0"/>
              </a:spcBef>
              <a:defRPr/>
            </a:pPr>
            <a:r>
              <a:rPr lang="zh-CN" altLang="en-US" b="0" dirty="0" smtClean="0">
                <a:solidFill>
                  <a:srgbClr val="0066CC"/>
                </a:solidFill>
                <a:latin typeface="+mn-lt"/>
                <a:ea typeface="+mn-ea"/>
                <a:cs typeface="+mn-ea"/>
                <a:sym typeface="+mn-lt"/>
              </a:rPr>
              <a:t>有效带宽</a:t>
            </a:r>
            <a:r>
              <a:rPr lang="zh-CN" altLang="en-US" b="0" dirty="0" smtClean="0">
                <a:latin typeface="+mn-lt"/>
                <a:ea typeface="+mn-ea"/>
                <a:cs typeface="+mn-ea"/>
                <a:sym typeface="+mn-lt"/>
              </a:rPr>
              <a:t>指包含信号主要能量的那一部分带宽。</a:t>
            </a:r>
            <a:endParaRPr lang="en-US" altLang="zh-CN" b="0" dirty="0" smtClean="0">
              <a:latin typeface="+mn-lt"/>
              <a:ea typeface="+mn-ea"/>
              <a:cs typeface="+mn-ea"/>
              <a:sym typeface="+mn-lt"/>
            </a:endParaRPr>
          </a:p>
          <a:p>
            <a:pPr marL="342900" indent="-342900" eaLnBrk="1" latinLnBrk="0" hangingPunct="1">
              <a:lnSpc>
                <a:spcPct val="120000"/>
              </a:lnSpc>
              <a:spcBef>
                <a:spcPct val="0"/>
              </a:spcBef>
              <a:defRPr/>
            </a:pPr>
            <a:r>
              <a:rPr lang="zh-CN" altLang="en-US" sz="2400" b="0" dirty="0" smtClean="0">
                <a:latin typeface="+mn-lt"/>
                <a:ea typeface="+mn-ea"/>
                <a:cs typeface="+mn-ea"/>
                <a:sym typeface="+mn-lt"/>
              </a:rPr>
              <a:t>对于传输介质：</a:t>
            </a:r>
          </a:p>
          <a:p>
            <a:pPr eaLnBrk="1" latinLnBrk="0" hangingPunct="1">
              <a:lnSpc>
                <a:spcPct val="120000"/>
              </a:lnSpc>
              <a:spcBef>
                <a:spcPct val="0"/>
              </a:spcBef>
              <a:buFontTx/>
              <a:buNone/>
              <a:defRPr/>
            </a:pPr>
            <a:r>
              <a:rPr lang="zh-CN" altLang="en-US" sz="2400" b="0" dirty="0" smtClean="0">
                <a:latin typeface="+mn-lt"/>
                <a:ea typeface="+mn-ea"/>
                <a:cs typeface="+mn-ea"/>
                <a:sym typeface="+mn-lt"/>
              </a:rPr>
              <a:t>　　　用有效传输距离和带宽来衡量传输介质的质量。</a:t>
            </a:r>
          </a:p>
          <a:p>
            <a:pPr eaLnBrk="1" latinLnBrk="0" hangingPunct="1">
              <a:lnSpc>
                <a:spcPct val="120000"/>
              </a:lnSpc>
              <a:spcBef>
                <a:spcPct val="0"/>
              </a:spcBef>
              <a:buFontTx/>
              <a:buNone/>
              <a:defRPr/>
            </a:pPr>
            <a:endParaRPr lang="zh-CN" altLang="en-US" sz="2400" b="0" dirty="0" smtClean="0">
              <a:latin typeface="+mn-lt"/>
              <a:ea typeface="+mn-ea"/>
              <a:cs typeface="+mn-ea"/>
              <a:sym typeface="+mn-lt"/>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ctr">
              <a:lnSpc>
                <a:spcPct val="120000"/>
              </a:lnSpc>
              <a:defRPr/>
            </a:pPr>
            <a:r>
              <a:rPr lang="en-US" altLang="zh-CN" b="1" smtClean="0">
                <a:latin typeface="+mn-lt"/>
                <a:ea typeface="+mn-ea"/>
                <a:cs typeface="+mn-ea"/>
                <a:sym typeface="+mn-lt"/>
              </a:rPr>
              <a:t>SDH</a:t>
            </a:r>
            <a:r>
              <a:rPr lang="zh-CN" altLang="en-US" b="1" smtClean="0">
                <a:latin typeface="+mn-lt"/>
                <a:ea typeface="+mn-ea"/>
                <a:cs typeface="+mn-ea"/>
                <a:sym typeface="+mn-lt"/>
              </a:rPr>
              <a:t>的复用结构</a:t>
            </a:r>
          </a:p>
        </p:txBody>
      </p:sp>
      <p:graphicFrame>
        <p:nvGraphicFramePr>
          <p:cNvPr id="56323" name="Object 4"/>
          <p:cNvGraphicFramePr>
            <a:graphicFrameLocks noGrp="1" noChangeAspect="1"/>
          </p:cNvGraphicFramePr>
          <p:nvPr>
            <p:ph sz="half" idx="2"/>
          </p:nvPr>
        </p:nvGraphicFramePr>
        <p:xfrm>
          <a:off x="0" y="1685925"/>
          <a:ext cx="9144000" cy="4681538"/>
        </p:xfrm>
        <a:graphic>
          <a:graphicData uri="http://schemas.openxmlformats.org/presentationml/2006/ole">
            <mc:AlternateContent xmlns:mc="http://schemas.openxmlformats.org/markup-compatibility/2006">
              <mc:Choice xmlns:v="urn:schemas-microsoft-com:vml" Requires="v">
                <p:oleObj spid="_x0000_s56337" name="Visio" r:id="rId4" imgW="5790841" imgH="2964808" progId="Visio.Drawing.11">
                  <p:embed/>
                </p:oleObj>
              </mc:Choice>
              <mc:Fallback>
                <p:oleObj name="Visio" r:id="rId4" imgW="5790841" imgH="2964808" progId="Visio.Drawing.11">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85925"/>
                        <a:ext cx="9144000" cy="4681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228" name="矩形 1"/>
          <p:cNvSpPr>
            <a:spLocks noChangeArrowheads="1"/>
          </p:cNvSpPr>
          <p:nvPr/>
        </p:nvSpPr>
        <p:spPr bwMode="auto">
          <a:xfrm>
            <a:off x="0" y="4206875"/>
            <a:ext cx="457200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just" eaLnBrk="1" latinLnBrk="0" hangingPunct="1">
              <a:lnSpc>
                <a:spcPct val="120000"/>
              </a:lnSpc>
              <a:spcBef>
                <a:spcPct val="0"/>
              </a:spcBef>
              <a:buFontTx/>
              <a:buNone/>
              <a:defRPr/>
            </a:pPr>
            <a:r>
              <a:rPr lang="zh-CN" altLang="en-US" sz="2400" dirty="0" smtClean="0">
                <a:latin typeface="+mn-lt"/>
                <a:ea typeface="+mn-ea"/>
                <a:cs typeface="+mn-ea"/>
                <a:sym typeface="+mn-lt"/>
              </a:rPr>
              <a:t>各种业务信号复用进</a:t>
            </a:r>
            <a:r>
              <a:rPr lang="en-US" altLang="zh-CN" sz="2400" dirty="0" smtClean="0">
                <a:latin typeface="+mn-lt"/>
                <a:ea typeface="+mn-ea"/>
                <a:cs typeface="+mn-ea"/>
                <a:sym typeface="+mn-lt"/>
              </a:rPr>
              <a:t>STM-N</a:t>
            </a:r>
            <a:r>
              <a:rPr lang="zh-CN" altLang="en-US" sz="2400" dirty="0" smtClean="0">
                <a:latin typeface="+mn-lt"/>
                <a:ea typeface="+mn-ea"/>
                <a:cs typeface="+mn-ea"/>
                <a:sym typeface="+mn-lt"/>
              </a:rPr>
              <a:t>帧的过程都要经历</a:t>
            </a:r>
            <a:r>
              <a:rPr lang="zh-CN" altLang="en-US" sz="2400" dirty="0" smtClean="0">
                <a:solidFill>
                  <a:srgbClr val="FF0000"/>
                </a:solidFill>
                <a:latin typeface="+mn-lt"/>
                <a:ea typeface="+mn-ea"/>
                <a:cs typeface="+mn-ea"/>
                <a:sym typeface="+mn-lt"/>
              </a:rPr>
              <a:t>映射（</a:t>
            </a:r>
            <a:r>
              <a:rPr lang="en-US" altLang="zh-CN" sz="2400" dirty="0" smtClean="0">
                <a:solidFill>
                  <a:srgbClr val="FF0000"/>
                </a:solidFill>
                <a:latin typeface="+mn-lt"/>
                <a:ea typeface="+mn-ea"/>
                <a:cs typeface="+mn-ea"/>
                <a:sym typeface="+mn-lt"/>
              </a:rPr>
              <a:t>mapping</a:t>
            </a:r>
            <a:r>
              <a:rPr lang="zh-CN" altLang="en-US" sz="2400" dirty="0" smtClean="0">
                <a:solidFill>
                  <a:srgbClr val="FF0000"/>
                </a:solidFill>
                <a:latin typeface="+mn-lt"/>
                <a:ea typeface="+mn-ea"/>
                <a:cs typeface="+mn-ea"/>
                <a:sym typeface="+mn-lt"/>
              </a:rPr>
              <a:t>）、定位（</a:t>
            </a:r>
            <a:r>
              <a:rPr lang="en-US" altLang="zh-CN" sz="2400" dirty="0" smtClean="0">
                <a:solidFill>
                  <a:srgbClr val="FF0000"/>
                </a:solidFill>
                <a:latin typeface="+mn-lt"/>
                <a:ea typeface="+mn-ea"/>
                <a:cs typeface="+mn-ea"/>
                <a:sym typeface="+mn-lt"/>
              </a:rPr>
              <a:t>aligning</a:t>
            </a:r>
            <a:r>
              <a:rPr lang="zh-CN" altLang="en-US" sz="2400" dirty="0" smtClean="0">
                <a:solidFill>
                  <a:srgbClr val="FF0000"/>
                </a:solidFill>
                <a:latin typeface="+mn-lt"/>
                <a:ea typeface="+mn-ea"/>
                <a:cs typeface="+mn-ea"/>
                <a:sym typeface="+mn-lt"/>
              </a:rPr>
              <a:t>）和复用（</a:t>
            </a:r>
            <a:r>
              <a:rPr lang="en-US" altLang="zh-CN" sz="2400" dirty="0" smtClean="0">
                <a:solidFill>
                  <a:srgbClr val="FF0000"/>
                </a:solidFill>
                <a:latin typeface="+mn-lt"/>
                <a:ea typeface="+mn-ea"/>
                <a:cs typeface="+mn-ea"/>
                <a:sym typeface="+mn-lt"/>
              </a:rPr>
              <a:t>multiplexing</a:t>
            </a:r>
            <a:r>
              <a:rPr lang="zh-CN" altLang="en-US" sz="2400" dirty="0" smtClean="0">
                <a:solidFill>
                  <a:srgbClr val="FF0000"/>
                </a:solidFill>
                <a:latin typeface="+mn-lt"/>
                <a:ea typeface="+mn-ea"/>
                <a:cs typeface="+mn-ea"/>
                <a:sym typeface="+mn-lt"/>
              </a:rPr>
              <a:t>）</a:t>
            </a:r>
            <a:r>
              <a:rPr lang="zh-CN" altLang="en-US" sz="2400" dirty="0" smtClean="0">
                <a:latin typeface="+mn-lt"/>
                <a:ea typeface="+mn-ea"/>
                <a:cs typeface="+mn-ea"/>
                <a:sym typeface="+mn-lt"/>
              </a:rPr>
              <a:t>三个步骤。 </a:t>
            </a:r>
          </a:p>
        </p:txBody>
      </p:sp>
      <p:cxnSp>
        <p:nvCxnSpPr>
          <p:cNvPr id="56325" name="直接连接符 2"/>
          <p:cNvCxnSpPr>
            <a:cxnSpLocks noChangeShapeType="1"/>
          </p:cNvCxnSpPr>
          <p:nvPr/>
        </p:nvCxnSpPr>
        <p:spPr bwMode="auto">
          <a:xfrm>
            <a:off x="6875463" y="1219200"/>
            <a:ext cx="0" cy="4873625"/>
          </a:xfrm>
          <a:prstGeom prst="line">
            <a:avLst/>
          </a:prstGeom>
          <a:noFill/>
          <a:ln w="7938"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直接连接符 6"/>
          <p:cNvCxnSpPr/>
          <p:nvPr/>
        </p:nvCxnSpPr>
        <p:spPr bwMode="auto">
          <a:xfrm>
            <a:off x="5867400" y="1268413"/>
            <a:ext cx="0" cy="4875212"/>
          </a:xfrm>
          <a:prstGeom prst="line">
            <a:avLst/>
          </a:prstGeom>
          <a:solidFill>
            <a:schemeClr val="accent1"/>
          </a:solidFill>
          <a:ln w="7938" cap="flat" cmpd="sng" algn="ctr">
            <a:solidFill>
              <a:schemeClr val="accent1">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327" name="直接连接符 7"/>
          <p:cNvCxnSpPr>
            <a:cxnSpLocks noChangeShapeType="1"/>
          </p:cNvCxnSpPr>
          <p:nvPr/>
        </p:nvCxnSpPr>
        <p:spPr bwMode="auto">
          <a:xfrm>
            <a:off x="4716463" y="1268413"/>
            <a:ext cx="0" cy="4875212"/>
          </a:xfrm>
          <a:prstGeom prst="line">
            <a:avLst/>
          </a:prstGeom>
          <a:noFill/>
          <a:ln w="7938"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328" name="直接连接符 8"/>
          <p:cNvCxnSpPr>
            <a:cxnSpLocks noChangeShapeType="1"/>
          </p:cNvCxnSpPr>
          <p:nvPr/>
        </p:nvCxnSpPr>
        <p:spPr bwMode="auto">
          <a:xfrm>
            <a:off x="3779838" y="1268413"/>
            <a:ext cx="0" cy="4875212"/>
          </a:xfrm>
          <a:prstGeom prst="line">
            <a:avLst/>
          </a:prstGeom>
          <a:noFill/>
          <a:ln w="7938"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直接连接符 9"/>
          <p:cNvCxnSpPr/>
          <p:nvPr/>
        </p:nvCxnSpPr>
        <p:spPr bwMode="auto">
          <a:xfrm>
            <a:off x="2771775" y="1420813"/>
            <a:ext cx="0" cy="4875212"/>
          </a:xfrm>
          <a:prstGeom prst="line">
            <a:avLst/>
          </a:prstGeom>
          <a:solidFill>
            <a:schemeClr val="accent1"/>
          </a:solidFill>
          <a:ln w="7938" cap="flat" cmpd="sng" algn="ctr">
            <a:solidFill>
              <a:schemeClr val="accent1">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330" name="直接连接符 11"/>
          <p:cNvCxnSpPr>
            <a:cxnSpLocks noChangeShapeType="1"/>
          </p:cNvCxnSpPr>
          <p:nvPr/>
        </p:nvCxnSpPr>
        <p:spPr bwMode="auto">
          <a:xfrm>
            <a:off x="1692275" y="1420813"/>
            <a:ext cx="0" cy="4875212"/>
          </a:xfrm>
          <a:prstGeom prst="line">
            <a:avLst/>
          </a:prstGeom>
          <a:noFill/>
          <a:ln w="7938"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331" name="直接连接符 12"/>
          <p:cNvCxnSpPr>
            <a:cxnSpLocks noChangeShapeType="1"/>
          </p:cNvCxnSpPr>
          <p:nvPr/>
        </p:nvCxnSpPr>
        <p:spPr bwMode="auto">
          <a:xfrm>
            <a:off x="684213" y="1420813"/>
            <a:ext cx="0" cy="4875212"/>
          </a:xfrm>
          <a:prstGeom prst="line">
            <a:avLst/>
          </a:prstGeom>
          <a:noFill/>
          <a:ln w="7938"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ctr">
              <a:lnSpc>
                <a:spcPct val="120000"/>
              </a:lnSpc>
              <a:defRPr/>
            </a:pPr>
            <a:r>
              <a:rPr lang="en-US" altLang="zh-CN" b="1" smtClean="0">
                <a:latin typeface="+mn-lt"/>
                <a:ea typeface="+mn-ea"/>
                <a:cs typeface="+mn-ea"/>
                <a:sym typeface="+mn-lt"/>
              </a:rPr>
              <a:t>SDH</a:t>
            </a:r>
            <a:r>
              <a:rPr lang="zh-CN" altLang="en-US" b="1" smtClean="0">
                <a:latin typeface="+mn-lt"/>
                <a:ea typeface="+mn-ea"/>
                <a:cs typeface="+mn-ea"/>
                <a:sym typeface="+mn-lt"/>
              </a:rPr>
              <a:t>的复用结构</a:t>
            </a:r>
          </a:p>
        </p:txBody>
      </p:sp>
      <p:sp>
        <p:nvSpPr>
          <p:cNvPr id="54275" name="Rectangle 3"/>
          <p:cNvSpPr>
            <a:spLocks noGrp="1" noChangeArrowheads="1"/>
          </p:cNvSpPr>
          <p:nvPr>
            <p:ph type="body" sz="half" idx="1"/>
          </p:nvPr>
        </p:nvSpPr>
        <p:spPr>
          <a:xfrm>
            <a:off x="635000" y="1371600"/>
            <a:ext cx="7608888" cy="4724400"/>
          </a:xfrm>
        </p:spPr>
        <p:txBody>
          <a:bodyPr rtlCol="0">
            <a:normAutofit/>
          </a:bodyPr>
          <a:lstStyle/>
          <a:p>
            <a:pPr algn="just">
              <a:lnSpc>
                <a:spcPct val="120000"/>
              </a:lnSpc>
              <a:spcBef>
                <a:spcPct val="0"/>
              </a:spcBef>
              <a:defRPr/>
            </a:pPr>
            <a:r>
              <a:rPr lang="zh-CN" altLang="en-US" sz="2600" b="1" dirty="0" smtClean="0">
                <a:ea typeface="+mn-ea"/>
                <a:cs typeface="+mn-ea"/>
                <a:sym typeface="+mn-lt"/>
              </a:rPr>
              <a:t>映射：将各种速率的支路信号先分别经过码速调整装入相应的</a:t>
            </a:r>
            <a:r>
              <a:rPr lang="zh-CN" altLang="en-US" sz="2600" b="1" dirty="0" smtClean="0">
                <a:solidFill>
                  <a:srgbClr val="FF0000"/>
                </a:solidFill>
                <a:ea typeface="+mn-ea"/>
                <a:cs typeface="+mn-ea"/>
                <a:sym typeface="+mn-lt"/>
              </a:rPr>
              <a:t>标准容器</a:t>
            </a:r>
            <a:r>
              <a:rPr lang="zh-CN" altLang="en-US" sz="2600" b="1" dirty="0" smtClean="0">
                <a:ea typeface="+mn-ea"/>
                <a:cs typeface="+mn-ea"/>
                <a:sym typeface="+mn-lt"/>
              </a:rPr>
              <a:t>，然后再装进虚容器的过程。 </a:t>
            </a:r>
          </a:p>
          <a:p>
            <a:pPr algn="just">
              <a:lnSpc>
                <a:spcPct val="120000"/>
              </a:lnSpc>
              <a:spcBef>
                <a:spcPct val="0"/>
              </a:spcBef>
              <a:buFont typeface="Wingdings" panose="05000000000000000000" pitchFamily="2" charset="2"/>
              <a:buChar char=""/>
              <a:defRPr/>
            </a:pPr>
            <a:r>
              <a:rPr lang="zh-CN" altLang="en-US" sz="2600" b="1" dirty="0" smtClean="0">
                <a:ea typeface="+mn-ea"/>
                <a:cs typeface="+mn-ea"/>
                <a:sym typeface="+mn-lt"/>
              </a:rPr>
              <a:t>定位：指通过指针调整，使指针的值指向低阶</a:t>
            </a:r>
            <a:r>
              <a:rPr lang="en-US" altLang="zh-CN" sz="2600" b="1" dirty="0" smtClean="0">
                <a:ea typeface="+mn-ea"/>
                <a:cs typeface="+mn-ea"/>
                <a:sym typeface="+mn-lt"/>
              </a:rPr>
              <a:t>VC</a:t>
            </a:r>
            <a:r>
              <a:rPr lang="zh-CN" altLang="en-US" sz="2600" b="1" dirty="0" smtClean="0">
                <a:ea typeface="+mn-ea"/>
                <a:cs typeface="+mn-ea"/>
                <a:sym typeface="+mn-lt"/>
              </a:rPr>
              <a:t>帧的起点在</a:t>
            </a:r>
            <a:r>
              <a:rPr lang="en-US" altLang="zh-CN" sz="2600" b="1" dirty="0" smtClean="0">
                <a:solidFill>
                  <a:srgbClr val="FF0000"/>
                </a:solidFill>
                <a:ea typeface="+mn-ea"/>
                <a:cs typeface="+mn-ea"/>
                <a:sym typeface="+mn-lt"/>
              </a:rPr>
              <a:t>TU</a:t>
            </a:r>
            <a:r>
              <a:rPr lang="zh-CN" altLang="en-US" sz="2600" b="1" dirty="0" smtClean="0">
                <a:solidFill>
                  <a:srgbClr val="FF0000"/>
                </a:solidFill>
                <a:ea typeface="+mn-ea"/>
                <a:cs typeface="+mn-ea"/>
                <a:sym typeface="+mn-lt"/>
              </a:rPr>
              <a:t>净负荷</a:t>
            </a:r>
            <a:r>
              <a:rPr lang="zh-CN" altLang="en-US" sz="2600" b="1" dirty="0" smtClean="0">
                <a:ea typeface="+mn-ea"/>
                <a:cs typeface="+mn-ea"/>
                <a:sym typeface="+mn-lt"/>
              </a:rPr>
              <a:t>中，或高阶</a:t>
            </a:r>
            <a:r>
              <a:rPr lang="en-US" altLang="zh-CN" sz="2600" b="1" dirty="0" smtClean="0">
                <a:ea typeface="+mn-ea"/>
                <a:cs typeface="+mn-ea"/>
                <a:sym typeface="+mn-lt"/>
              </a:rPr>
              <a:t>VC</a:t>
            </a:r>
            <a:r>
              <a:rPr lang="zh-CN" altLang="en-US" sz="2600" b="1" dirty="0" smtClean="0">
                <a:ea typeface="+mn-ea"/>
                <a:cs typeface="+mn-ea"/>
                <a:sym typeface="+mn-lt"/>
              </a:rPr>
              <a:t>帧的起点在</a:t>
            </a:r>
            <a:r>
              <a:rPr lang="en-US" altLang="zh-CN" sz="2600" b="1" dirty="0" smtClean="0">
                <a:solidFill>
                  <a:srgbClr val="FF0000"/>
                </a:solidFill>
                <a:ea typeface="+mn-ea"/>
                <a:cs typeface="+mn-ea"/>
                <a:sym typeface="+mn-lt"/>
              </a:rPr>
              <a:t>AU</a:t>
            </a:r>
            <a:r>
              <a:rPr lang="zh-CN" altLang="en-US" sz="2600" b="1" dirty="0" smtClean="0">
                <a:solidFill>
                  <a:srgbClr val="FF0000"/>
                </a:solidFill>
                <a:ea typeface="+mn-ea"/>
                <a:cs typeface="+mn-ea"/>
                <a:sym typeface="+mn-lt"/>
              </a:rPr>
              <a:t>净负荷中</a:t>
            </a:r>
            <a:r>
              <a:rPr lang="zh-CN" altLang="en-US" sz="2600" b="1" dirty="0" smtClean="0">
                <a:ea typeface="+mn-ea"/>
                <a:cs typeface="+mn-ea"/>
                <a:sym typeface="+mn-lt"/>
              </a:rPr>
              <a:t>的具体位置，使收端能据此正确地分离相应的</a:t>
            </a:r>
            <a:r>
              <a:rPr lang="en-US" altLang="zh-CN" sz="2600" b="1" dirty="0" smtClean="0">
                <a:ea typeface="+mn-ea"/>
                <a:cs typeface="+mn-ea"/>
                <a:sym typeface="+mn-lt"/>
              </a:rPr>
              <a:t>VC</a:t>
            </a:r>
            <a:r>
              <a:rPr lang="zh-CN" altLang="en-US" sz="2600" b="1" dirty="0" smtClean="0">
                <a:ea typeface="+mn-ea"/>
                <a:cs typeface="+mn-ea"/>
                <a:sym typeface="+mn-lt"/>
              </a:rPr>
              <a:t>。</a:t>
            </a:r>
          </a:p>
          <a:p>
            <a:pPr algn="just">
              <a:lnSpc>
                <a:spcPct val="120000"/>
              </a:lnSpc>
              <a:spcBef>
                <a:spcPct val="0"/>
              </a:spcBef>
              <a:buFont typeface="Wingdings" panose="05000000000000000000" pitchFamily="2" charset="2"/>
              <a:buChar char=""/>
              <a:defRPr/>
            </a:pPr>
            <a:r>
              <a:rPr lang="zh-CN" altLang="en-US" sz="2600" b="1" dirty="0" smtClean="0">
                <a:ea typeface="+mn-ea"/>
                <a:cs typeface="+mn-ea"/>
                <a:sym typeface="+mn-lt"/>
              </a:rPr>
              <a:t>复用：使多个低阶通道层的信号</a:t>
            </a:r>
            <a:r>
              <a:rPr lang="zh-CN" altLang="en-US" sz="2600" b="1" dirty="0" smtClean="0">
                <a:solidFill>
                  <a:srgbClr val="FF0000"/>
                </a:solidFill>
                <a:ea typeface="+mn-ea"/>
                <a:cs typeface="+mn-ea"/>
                <a:sym typeface="+mn-lt"/>
              </a:rPr>
              <a:t>适配进高阶</a:t>
            </a:r>
            <a:r>
              <a:rPr lang="zh-CN" altLang="en-US" sz="2600" b="1" dirty="0" smtClean="0">
                <a:ea typeface="+mn-ea"/>
                <a:cs typeface="+mn-ea"/>
                <a:sym typeface="+mn-lt"/>
              </a:rPr>
              <a:t>通道层或把多个高阶通道层信号适配进复用层的过程。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gn="ctr">
              <a:lnSpc>
                <a:spcPct val="120000"/>
              </a:lnSpc>
              <a:defRPr/>
            </a:pPr>
            <a:r>
              <a:rPr lang="en-US" altLang="zh-CN" b="1" smtClean="0">
                <a:latin typeface="+mn-lt"/>
                <a:ea typeface="+mn-ea"/>
                <a:cs typeface="+mn-ea"/>
                <a:sym typeface="+mn-lt"/>
              </a:rPr>
              <a:t>SDH</a:t>
            </a:r>
            <a:r>
              <a:rPr lang="zh-CN" altLang="en-US" b="1" smtClean="0">
                <a:latin typeface="+mn-lt"/>
                <a:ea typeface="+mn-ea"/>
                <a:cs typeface="+mn-ea"/>
                <a:sym typeface="+mn-lt"/>
              </a:rPr>
              <a:t>的复用结构</a:t>
            </a:r>
          </a:p>
        </p:txBody>
      </p:sp>
      <p:sp>
        <p:nvSpPr>
          <p:cNvPr id="48131" name="Rectangle 3"/>
          <p:cNvSpPr>
            <a:spLocks noGrp="1" noChangeArrowheads="1"/>
          </p:cNvSpPr>
          <p:nvPr>
            <p:ph type="body" sz="half" idx="1"/>
          </p:nvPr>
        </p:nvSpPr>
        <p:spPr>
          <a:xfrm>
            <a:off x="467544" y="1371600"/>
            <a:ext cx="7776344" cy="5225752"/>
          </a:xfrm>
        </p:spPr>
        <p:txBody>
          <a:bodyPr rtlCol="0">
            <a:noAutofit/>
          </a:bodyPr>
          <a:lstStyle/>
          <a:p>
            <a:pPr algn="just">
              <a:lnSpc>
                <a:spcPct val="120000"/>
              </a:lnSpc>
              <a:spcBef>
                <a:spcPct val="0"/>
              </a:spcBef>
              <a:defRPr/>
            </a:pPr>
            <a:r>
              <a:rPr lang="en-US" altLang="zh-CN" sz="2800" b="1" dirty="0" smtClean="0">
                <a:ea typeface="+mn-ea"/>
                <a:cs typeface="+mn-ea"/>
                <a:sym typeface="+mn-lt"/>
              </a:rPr>
              <a:t>SDH</a:t>
            </a:r>
            <a:r>
              <a:rPr lang="zh-CN" altLang="en-US" sz="2800" b="1" dirty="0" smtClean="0">
                <a:ea typeface="+mn-ea"/>
                <a:cs typeface="+mn-ea"/>
                <a:sym typeface="+mn-lt"/>
              </a:rPr>
              <a:t>的基本复用单元</a:t>
            </a:r>
          </a:p>
          <a:p>
            <a:pPr marL="762000" lvl="1" indent="-304800" algn="just">
              <a:lnSpc>
                <a:spcPct val="120000"/>
              </a:lnSpc>
              <a:spcBef>
                <a:spcPct val="0"/>
              </a:spcBef>
              <a:buFontTx/>
              <a:buAutoNum type="circleNumDbPlain"/>
              <a:defRPr/>
            </a:pPr>
            <a:r>
              <a:rPr lang="zh-CN" altLang="en-US" sz="2400" b="1" dirty="0" smtClean="0">
                <a:solidFill>
                  <a:srgbClr val="00B0F0"/>
                </a:solidFill>
                <a:ea typeface="+mn-ea"/>
                <a:cs typeface="+mn-ea"/>
                <a:sym typeface="+mn-lt"/>
              </a:rPr>
              <a:t>标准容器（</a:t>
            </a:r>
            <a:r>
              <a:rPr lang="en-US" altLang="zh-CN" sz="2400" b="1" dirty="0" smtClean="0">
                <a:solidFill>
                  <a:srgbClr val="00B0F0"/>
                </a:solidFill>
                <a:ea typeface="+mn-ea"/>
                <a:cs typeface="+mn-ea"/>
                <a:sym typeface="+mn-lt"/>
              </a:rPr>
              <a:t>C</a:t>
            </a:r>
            <a:r>
              <a:rPr lang="zh-CN" altLang="en-US" sz="2400" b="1" dirty="0" smtClean="0">
                <a:solidFill>
                  <a:srgbClr val="00B0F0"/>
                </a:solidFill>
                <a:ea typeface="+mn-ea"/>
                <a:cs typeface="+mn-ea"/>
                <a:sym typeface="+mn-lt"/>
              </a:rPr>
              <a:t>）</a:t>
            </a:r>
            <a:r>
              <a:rPr lang="zh-CN" altLang="en-US" sz="2400" b="1" dirty="0" smtClean="0">
                <a:ea typeface="+mn-ea"/>
                <a:cs typeface="+mn-ea"/>
                <a:sym typeface="+mn-lt"/>
              </a:rPr>
              <a:t>：容器是一种用来</a:t>
            </a:r>
            <a:r>
              <a:rPr lang="zh-CN" altLang="en-US" sz="2400" b="1" dirty="0" smtClean="0">
                <a:solidFill>
                  <a:srgbClr val="FF0000"/>
                </a:solidFill>
                <a:ea typeface="+mn-ea"/>
                <a:cs typeface="+mn-ea"/>
                <a:sym typeface="+mn-lt"/>
              </a:rPr>
              <a:t>装载各种速率</a:t>
            </a:r>
            <a:r>
              <a:rPr lang="zh-CN" altLang="en-US" sz="2400" b="1" dirty="0" smtClean="0">
                <a:ea typeface="+mn-ea"/>
                <a:cs typeface="+mn-ea"/>
                <a:sym typeface="+mn-lt"/>
              </a:rPr>
              <a:t>的业务信号的</a:t>
            </a:r>
            <a:r>
              <a:rPr lang="zh-CN" altLang="en-US" sz="2400" b="1" dirty="0" smtClean="0">
                <a:solidFill>
                  <a:srgbClr val="FF0000"/>
                </a:solidFill>
                <a:ea typeface="+mn-ea"/>
                <a:cs typeface="+mn-ea"/>
                <a:sym typeface="+mn-lt"/>
              </a:rPr>
              <a:t>信息结构</a:t>
            </a:r>
            <a:r>
              <a:rPr lang="zh-CN" altLang="en-US" sz="2400" b="1" dirty="0" smtClean="0">
                <a:ea typeface="+mn-ea"/>
                <a:cs typeface="+mn-ea"/>
                <a:sym typeface="+mn-lt"/>
              </a:rPr>
              <a:t>，主要完成</a:t>
            </a:r>
            <a:r>
              <a:rPr lang="zh-CN" altLang="en-US" sz="2400" b="1" dirty="0" smtClean="0">
                <a:solidFill>
                  <a:srgbClr val="FF0000"/>
                </a:solidFill>
                <a:ea typeface="+mn-ea"/>
                <a:cs typeface="+mn-ea"/>
                <a:sym typeface="+mn-lt"/>
              </a:rPr>
              <a:t>适配功能</a:t>
            </a:r>
            <a:r>
              <a:rPr lang="zh-CN" altLang="en-US" sz="2400" b="1" dirty="0" smtClean="0">
                <a:ea typeface="+mn-ea"/>
                <a:cs typeface="+mn-ea"/>
                <a:sym typeface="+mn-lt"/>
              </a:rPr>
              <a:t>（例如速率调整）。</a:t>
            </a:r>
            <a:r>
              <a:rPr lang="en-US" altLang="zh-CN" sz="2400" b="1" dirty="0" smtClean="0">
                <a:ea typeface="+mn-ea"/>
                <a:cs typeface="+mn-ea"/>
                <a:sym typeface="+mn-lt"/>
              </a:rPr>
              <a:t>ITU</a:t>
            </a:r>
            <a:r>
              <a:rPr lang="zh-CN" altLang="en-US" sz="2400" b="1" dirty="0" smtClean="0">
                <a:ea typeface="+mn-ea"/>
                <a:cs typeface="+mn-ea"/>
                <a:sym typeface="+mn-lt"/>
              </a:rPr>
              <a:t>建议</a:t>
            </a:r>
            <a:r>
              <a:rPr lang="en-US" altLang="zh-CN" sz="2400" b="1" dirty="0" smtClean="0">
                <a:ea typeface="+mn-ea"/>
                <a:cs typeface="+mn-ea"/>
                <a:sym typeface="+mn-lt"/>
              </a:rPr>
              <a:t>G.707</a:t>
            </a:r>
            <a:r>
              <a:rPr lang="zh-CN" altLang="en-US" sz="2400" b="1" dirty="0" smtClean="0">
                <a:ea typeface="+mn-ea"/>
                <a:cs typeface="+mn-ea"/>
                <a:sym typeface="+mn-lt"/>
              </a:rPr>
              <a:t>规定了</a:t>
            </a:r>
            <a:r>
              <a:rPr lang="en-US" altLang="zh-CN" sz="2400" b="1" dirty="0" smtClean="0">
                <a:ea typeface="+mn-ea"/>
                <a:cs typeface="+mn-ea"/>
                <a:sym typeface="+mn-lt"/>
              </a:rPr>
              <a:t>5</a:t>
            </a:r>
            <a:r>
              <a:rPr lang="zh-CN" altLang="en-US" sz="2400" b="1" dirty="0" smtClean="0">
                <a:ea typeface="+mn-ea"/>
                <a:cs typeface="+mn-ea"/>
                <a:sym typeface="+mn-lt"/>
              </a:rPr>
              <a:t>种标准容器：</a:t>
            </a:r>
            <a:r>
              <a:rPr lang="en-US" altLang="zh-CN" sz="2400" b="1" dirty="0" smtClean="0">
                <a:ea typeface="+mn-ea"/>
                <a:cs typeface="+mn-ea"/>
                <a:sym typeface="+mn-lt"/>
              </a:rPr>
              <a:t>C-11</a:t>
            </a:r>
            <a:r>
              <a:rPr lang="zh-CN" altLang="en-US" sz="2400" b="1" dirty="0" smtClean="0">
                <a:ea typeface="+mn-ea"/>
                <a:cs typeface="+mn-ea"/>
                <a:sym typeface="+mn-lt"/>
              </a:rPr>
              <a:t>、</a:t>
            </a:r>
            <a:r>
              <a:rPr lang="en-US" altLang="zh-CN" sz="2400" b="1" dirty="0" smtClean="0">
                <a:ea typeface="+mn-ea"/>
                <a:cs typeface="+mn-ea"/>
                <a:sym typeface="+mn-lt"/>
              </a:rPr>
              <a:t>C-12</a:t>
            </a:r>
            <a:r>
              <a:rPr lang="zh-CN" altLang="en-US" sz="2400" b="1" dirty="0" smtClean="0">
                <a:ea typeface="+mn-ea"/>
                <a:cs typeface="+mn-ea"/>
                <a:sym typeface="+mn-lt"/>
              </a:rPr>
              <a:t>、</a:t>
            </a:r>
            <a:r>
              <a:rPr lang="en-US" altLang="zh-CN" sz="2400" b="1" dirty="0" smtClean="0">
                <a:ea typeface="+mn-ea"/>
                <a:cs typeface="+mn-ea"/>
                <a:sym typeface="+mn-lt"/>
              </a:rPr>
              <a:t>C-2</a:t>
            </a:r>
            <a:r>
              <a:rPr lang="zh-CN" altLang="en-US" sz="2400" b="1" dirty="0" smtClean="0">
                <a:ea typeface="+mn-ea"/>
                <a:cs typeface="+mn-ea"/>
                <a:sym typeface="+mn-lt"/>
              </a:rPr>
              <a:t>、</a:t>
            </a:r>
            <a:r>
              <a:rPr lang="en-US" altLang="zh-CN" sz="2400" b="1" dirty="0" smtClean="0">
                <a:ea typeface="+mn-ea"/>
                <a:cs typeface="+mn-ea"/>
                <a:sym typeface="+mn-lt"/>
              </a:rPr>
              <a:t>C-3</a:t>
            </a:r>
            <a:r>
              <a:rPr lang="zh-CN" altLang="en-US" sz="2400" b="1" dirty="0" smtClean="0">
                <a:ea typeface="+mn-ea"/>
                <a:cs typeface="+mn-ea"/>
                <a:sym typeface="+mn-lt"/>
              </a:rPr>
              <a:t>和</a:t>
            </a:r>
            <a:r>
              <a:rPr lang="en-US" altLang="zh-CN" sz="2400" b="1" dirty="0" smtClean="0">
                <a:ea typeface="+mn-ea"/>
                <a:cs typeface="+mn-ea"/>
                <a:sym typeface="+mn-lt"/>
              </a:rPr>
              <a:t>C-4</a:t>
            </a:r>
            <a:r>
              <a:rPr lang="zh-CN" altLang="en-US" sz="2400" b="1" dirty="0" smtClean="0">
                <a:ea typeface="+mn-ea"/>
                <a:cs typeface="+mn-ea"/>
                <a:sym typeface="+mn-lt"/>
              </a:rPr>
              <a:t>，其标准输入比特率分别为</a:t>
            </a:r>
            <a:r>
              <a:rPr lang="en-US" altLang="zh-CN" sz="2400" b="1" dirty="0" smtClean="0">
                <a:ea typeface="+mn-ea"/>
                <a:cs typeface="+mn-ea"/>
                <a:sym typeface="+mn-lt"/>
              </a:rPr>
              <a:t>1.544</a:t>
            </a:r>
            <a:r>
              <a:rPr lang="zh-CN" altLang="en-US" sz="2400" b="1" dirty="0" smtClean="0">
                <a:ea typeface="+mn-ea"/>
                <a:cs typeface="+mn-ea"/>
                <a:sym typeface="+mn-lt"/>
              </a:rPr>
              <a:t>、</a:t>
            </a:r>
            <a:r>
              <a:rPr lang="en-US" altLang="zh-CN" sz="2400" b="1" dirty="0" smtClean="0">
                <a:ea typeface="+mn-ea"/>
                <a:cs typeface="+mn-ea"/>
                <a:sym typeface="+mn-lt"/>
              </a:rPr>
              <a:t>2.048</a:t>
            </a:r>
            <a:r>
              <a:rPr lang="zh-CN" altLang="en-US" sz="2400" b="1" dirty="0" smtClean="0">
                <a:ea typeface="+mn-ea"/>
                <a:cs typeface="+mn-ea"/>
                <a:sym typeface="+mn-lt"/>
              </a:rPr>
              <a:t>、</a:t>
            </a:r>
            <a:r>
              <a:rPr lang="en-US" altLang="zh-CN" sz="2400" b="1" dirty="0" smtClean="0">
                <a:ea typeface="+mn-ea"/>
                <a:cs typeface="+mn-ea"/>
                <a:sym typeface="+mn-lt"/>
              </a:rPr>
              <a:t>6.312</a:t>
            </a:r>
            <a:r>
              <a:rPr lang="zh-CN" altLang="en-US" sz="2400" b="1" dirty="0" smtClean="0">
                <a:ea typeface="+mn-ea"/>
                <a:cs typeface="+mn-ea"/>
                <a:sym typeface="+mn-lt"/>
              </a:rPr>
              <a:t>、</a:t>
            </a:r>
            <a:r>
              <a:rPr lang="en-US" altLang="zh-CN" sz="2400" b="1" dirty="0" smtClean="0">
                <a:ea typeface="+mn-ea"/>
                <a:cs typeface="+mn-ea"/>
                <a:sym typeface="+mn-lt"/>
              </a:rPr>
              <a:t>34.368</a:t>
            </a:r>
            <a:r>
              <a:rPr lang="zh-CN" altLang="en-US" sz="2400" b="1" dirty="0" smtClean="0">
                <a:ea typeface="+mn-ea"/>
                <a:cs typeface="+mn-ea"/>
                <a:sym typeface="+mn-lt"/>
              </a:rPr>
              <a:t>（或</a:t>
            </a:r>
            <a:r>
              <a:rPr lang="en-US" altLang="zh-CN" sz="2400" b="1" dirty="0" smtClean="0">
                <a:ea typeface="+mn-ea"/>
                <a:cs typeface="+mn-ea"/>
                <a:sym typeface="+mn-lt"/>
              </a:rPr>
              <a:t>44.736</a:t>
            </a:r>
            <a:r>
              <a:rPr lang="zh-CN" altLang="en-US" sz="2400" b="1" dirty="0" smtClean="0">
                <a:ea typeface="+mn-ea"/>
                <a:cs typeface="+mn-ea"/>
                <a:sym typeface="+mn-lt"/>
              </a:rPr>
              <a:t>）和</a:t>
            </a:r>
            <a:r>
              <a:rPr lang="en-US" altLang="zh-CN" sz="2400" b="1" dirty="0" smtClean="0">
                <a:ea typeface="+mn-ea"/>
                <a:cs typeface="+mn-ea"/>
                <a:sym typeface="+mn-lt"/>
              </a:rPr>
              <a:t>139.264Mb/s</a:t>
            </a:r>
            <a:r>
              <a:rPr lang="zh-CN" altLang="en-US" sz="2400" b="1" dirty="0" smtClean="0">
                <a:ea typeface="+mn-ea"/>
                <a:cs typeface="+mn-ea"/>
                <a:sym typeface="+mn-lt"/>
              </a:rPr>
              <a:t>。</a:t>
            </a:r>
            <a:endParaRPr lang="en-US" altLang="zh-CN" sz="2400" b="1" dirty="0">
              <a:ea typeface="+mn-ea"/>
              <a:cs typeface="+mn-ea"/>
              <a:sym typeface="+mn-lt"/>
            </a:endParaRPr>
          </a:p>
          <a:p>
            <a:pPr marL="762000" lvl="1" indent="-304800" algn="just">
              <a:lnSpc>
                <a:spcPct val="120000"/>
              </a:lnSpc>
              <a:spcBef>
                <a:spcPct val="0"/>
              </a:spcBef>
              <a:buFontTx/>
              <a:buAutoNum type="circleNumDbPlain"/>
              <a:defRPr/>
            </a:pPr>
            <a:r>
              <a:rPr lang="zh-CN" altLang="en-US" sz="2800" b="1" dirty="0" smtClean="0">
                <a:solidFill>
                  <a:srgbClr val="00B0F0"/>
                </a:solidFill>
                <a:ea typeface="+mn-ea"/>
                <a:cs typeface="+mn-ea"/>
                <a:sym typeface="+mn-lt"/>
              </a:rPr>
              <a:t>虚容器</a:t>
            </a:r>
            <a:r>
              <a:rPr lang="en-US" altLang="zh-CN" sz="2800" b="1" dirty="0" smtClean="0">
                <a:solidFill>
                  <a:srgbClr val="00B0F0"/>
                </a:solidFill>
                <a:ea typeface="+mn-ea"/>
                <a:cs typeface="+mn-ea"/>
                <a:sym typeface="+mn-lt"/>
              </a:rPr>
              <a:t>(VC)</a:t>
            </a:r>
            <a:r>
              <a:rPr lang="zh-CN" altLang="en-US" sz="2800" b="1" dirty="0" smtClean="0">
                <a:solidFill>
                  <a:srgbClr val="00B0F0"/>
                </a:solidFill>
                <a:ea typeface="+mn-ea"/>
                <a:cs typeface="+mn-ea"/>
                <a:sym typeface="+mn-lt"/>
              </a:rPr>
              <a:t>：</a:t>
            </a:r>
            <a:r>
              <a:rPr lang="zh-CN" altLang="en-US" sz="2800" b="1" dirty="0" smtClean="0">
                <a:ea typeface="+mn-ea"/>
                <a:cs typeface="+mn-ea"/>
                <a:sym typeface="+mn-lt"/>
              </a:rPr>
              <a:t>是用来支持</a:t>
            </a:r>
            <a:r>
              <a:rPr lang="en-US" altLang="zh-CN" sz="2800" b="1" dirty="0" smtClean="0">
                <a:solidFill>
                  <a:srgbClr val="FF0000"/>
                </a:solidFill>
                <a:ea typeface="+mn-ea"/>
                <a:cs typeface="+mn-ea"/>
                <a:sym typeface="+mn-lt"/>
              </a:rPr>
              <a:t>SDH</a:t>
            </a:r>
            <a:r>
              <a:rPr lang="zh-CN" altLang="en-US" sz="2800" b="1" dirty="0" smtClean="0">
                <a:solidFill>
                  <a:srgbClr val="FF0000"/>
                </a:solidFill>
                <a:ea typeface="+mn-ea"/>
                <a:cs typeface="+mn-ea"/>
                <a:sym typeface="+mn-lt"/>
              </a:rPr>
              <a:t>的通道层连</a:t>
            </a:r>
            <a:r>
              <a:rPr lang="zh-CN" altLang="en-US" sz="2800" b="1" dirty="0" smtClean="0">
                <a:ea typeface="+mn-ea"/>
                <a:cs typeface="+mn-ea"/>
                <a:sym typeface="+mn-lt"/>
              </a:rPr>
              <a:t>接的信息结构，由容器输出的</a:t>
            </a:r>
            <a:r>
              <a:rPr lang="zh-CN" altLang="en-US" sz="2800" b="1" dirty="0" smtClean="0">
                <a:solidFill>
                  <a:srgbClr val="FF0000"/>
                </a:solidFill>
                <a:ea typeface="+mn-ea"/>
                <a:cs typeface="+mn-ea"/>
                <a:sym typeface="+mn-lt"/>
              </a:rPr>
              <a:t>信息净负荷加上通道开销</a:t>
            </a:r>
            <a:r>
              <a:rPr lang="en-US" altLang="zh-CN" sz="2800" b="1" dirty="0" smtClean="0">
                <a:solidFill>
                  <a:srgbClr val="FF0000"/>
                </a:solidFill>
                <a:ea typeface="+mn-ea"/>
                <a:cs typeface="+mn-ea"/>
                <a:sym typeface="+mn-lt"/>
              </a:rPr>
              <a:t>POH</a:t>
            </a:r>
            <a:r>
              <a:rPr lang="zh-CN" altLang="en-US" sz="2800" b="1" dirty="0" smtClean="0">
                <a:solidFill>
                  <a:srgbClr val="FF0000"/>
                </a:solidFill>
                <a:ea typeface="+mn-ea"/>
                <a:cs typeface="+mn-ea"/>
                <a:sym typeface="+mn-lt"/>
              </a:rPr>
              <a:t>组成。</a:t>
            </a:r>
            <a:r>
              <a:rPr lang="zh-CN" altLang="en-US" sz="2800" b="1" dirty="0" smtClean="0">
                <a:ea typeface="+mn-ea"/>
                <a:cs typeface="+mn-ea"/>
                <a:sym typeface="+mn-lt"/>
              </a:rPr>
              <a:t>虚容器共用</a:t>
            </a:r>
            <a:r>
              <a:rPr lang="en-US" altLang="zh-CN" sz="2800" b="1" dirty="0" smtClean="0">
                <a:ea typeface="+mn-ea"/>
                <a:cs typeface="+mn-ea"/>
                <a:sym typeface="+mn-lt"/>
              </a:rPr>
              <a:t>5</a:t>
            </a:r>
            <a:r>
              <a:rPr lang="zh-CN" altLang="en-US" sz="2800" b="1" dirty="0" smtClean="0">
                <a:ea typeface="+mn-ea"/>
                <a:cs typeface="+mn-ea"/>
                <a:sym typeface="+mn-lt"/>
              </a:rPr>
              <a:t>种：</a:t>
            </a:r>
            <a:r>
              <a:rPr lang="en-US" altLang="zh-CN" sz="2800" b="1" dirty="0" smtClean="0">
                <a:ea typeface="+mn-ea"/>
                <a:cs typeface="+mn-ea"/>
                <a:sym typeface="+mn-lt"/>
              </a:rPr>
              <a:t>VC-11</a:t>
            </a:r>
            <a:r>
              <a:rPr lang="zh-CN" altLang="en-US" sz="2800" b="1" dirty="0" smtClean="0">
                <a:ea typeface="+mn-ea"/>
                <a:cs typeface="+mn-ea"/>
                <a:sym typeface="+mn-lt"/>
              </a:rPr>
              <a:t>、</a:t>
            </a:r>
            <a:r>
              <a:rPr lang="en-US" altLang="zh-CN" sz="2800" b="1" dirty="0" smtClean="0">
                <a:ea typeface="+mn-ea"/>
                <a:cs typeface="+mn-ea"/>
                <a:sym typeface="+mn-lt"/>
              </a:rPr>
              <a:t>VC-12</a:t>
            </a:r>
            <a:r>
              <a:rPr lang="zh-CN" altLang="en-US" sz="2800" b="1" dirty="0" smtClean="0">
                <a:ea typeface="+mn-ea"/>
                <a:cs typeface="+mn-ea"/>
                <a:sym typeface="+mn-lt"/>
              </a:rPr>
              <a:t>、</a:t>
            </a:r>
            <a:r>
              <a:rPr lang="en-US" altLang="zh-CN" sz="2800" b="1" dirty="0" smtClean="0">
                <a:ea typeface="+mn-ea"/>
                <a:cs typeface="+mn-ea"/>
                <a:sym typeface="+mn-lt"/>
              </a:rPr>
              <a:t>VC-2</a:t>
            </a:r>
            <a:r>
              <a:rPr lang="zh-CN" altLang="en-US" sz="2800" b="1" dirty="0" smtClean="0">
                <a:ea typeface="+mn-ea"/>
                <a:cs typeface="+mn-ea"/>
                <a:sym typeface="+mn-lt"/>
              </a:rPr>
              <a:t>、</a:t>
            </a:r>
            <a:r>
              <a:rPr lang="en-US" altLang="zh-CN" sz="2800" b="1" dirty="0" smtClean="0">
                <a:ea typeface="+mn-ea"/>
                <a:cs typeface="+mn-ea"/>
                <a:sym typeface="+mn-lt"/>
              </a:rPr>
              <a:t>VC-3</a:t>
            </a:r>
            <a:r>
              <a:rPr lang="zh-CN" altLang="en-US" sz="2800" b="1" dirty="0" smtClean="0">
                <a:ea typeface="+mn-ea"/>
                <a:cs typeface="+mn-ea"/>
                <a:sym typeface="+mn-lt"/>
              </a:rPr>
              <a:t>和</a:t>
            </a:r>
            <a:r>
              <a:rPr lang="en-US" altLang="zh-CN" sz="2800" b="1" dirty="0" smtClean="0">
                <a:ea typeface="+mn-ea"/>
                <a:cs typeface="+mn-ea"/>
                <a:sym typeface="+mn-lt"/>
              </a:rPr>
              <a:t>VC-4</a:t>
            </a:r>
            <a:r>
              <a:rPr lang="zh-CN" altLang="en-US" sz="2800" b="1" dirty="0" smtClean="0">
                <a:ea typeface="+mn-ea"/>
                <a:cs typeface="+mn-ea"/>
                <a:sym typeface="+mn-lt"/>
              </a:rPr>
              <a:t>。。</a:t>
            </a:r>
          </a:p>
          <a:p>
            <a:pPr marL="457200" lvl="1" indent="0" algn="just">
              <a:lnSpc>
                <a:spcPct val="120000"/>
              </a:lnSpc>
              <a:spcBef>
                <a:spcPct val="0"/>
              </a:spcBef>
              <a:buFontTx/>
              <a:buNone/>
              <a:defRPr/>
            </a:pPr>
            <a:r>
              <a:rPr lang="zh-CN" altLang="en-US" sz="2800" dirty="0" smtClean="0">
                <a:ea typeface="+mn-ea"/>
                <a:cs typeface="+mn-ea"/>
                <a:sym typeface="+mn-lt"/>
              </a:rPr>
              <a:t>  </a:t>
            </a:r>
            <a:endParaRPr lang="zh-CN" altLang="en-US" sz="3600" b="1" dirty="0" smtClean="0">
              <a:ea typeface="+mn-ea"/>
              <a:cs typeface="+mn-ea"/>
              <a:sym typeface="+mn-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2146" name="Group 2"/>
          <p:cNvGrpSpPr>
            <a:grpSpLocks/>
          </p:cNvGrpSpPr>
          <p:nvPr/>
        </p:nvGrpSpPr>
        <p:grpSpPr bwMode="auto">
          <a:xfrm>
            <a:off x="430213" y="1789113"/>
            <a:ext cx="7985125" cy="4572000"/>
            <a:chOff x="312" y="1296"/>
            <a:chExt cx="5784" cy="3312"/>
          </a:xfrm>
        </p:grpSpPr>
        <p:pic>
          <p:nvPicPr>
            <p:cNvPr id="60424" name="Picture 3" descr="BOY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 y="2256"/>
              <a:ext cx="840" cy="960"/>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9" name="AutoShape 4"/>
            <p:cNvSpPr>
              <a:spLocks noChangeArrowheads="1"/>
            </p:cNvSpPr>
            <p:nvPr/>
          </p:nvSpPr>
          <p:spPr bwMode="auto">
            <a:xfrm>
              <a:off x="1488" y="1296"/>
              <a:ext cx="4608" cy="3312"/>
            </a:xfrm>
            <a:prstGeom prst="foldedCorner">
              <a:avLst>
                <a:gd name="adj" fmla="val 20639"/>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9507" tIns="39754" rIns="79507" bIns="39754" anchor="ctr"/>
            <a:lstStyle>
              <a:lvl1pPr defTabSz="795338" latinLnBrk="1">
                <a:spcBef>
                  <a:spcPct val="20000"/>
                </a:spcBef>
                <a:buChar char="•"/>
                <a:defRPr kumimoji="1" sz="2200">
                  <a:solidFill>
                    <a:schemeClr val="tx1"/>
                  </a:solidFill>
                  <a:latin typeface="-보람M" pitchFamily="18" charset="-127"/>
                  <a:ea typeface="-보람M" pitchFamily="18" charset="-127"/>
                </a:defRPr>
              </a:lvl1pPr>
              <a:lvl2pPr marL="742950" indent="-285750" defTabSz="795338" latinLnBrk="1">
                <a:spcBef>
                  <a:spcPct val="20000"/>
                </a:spcBef>
                <a:buChar char="•"/>
                <a:defRPr kumimoji="1" sz="2000">
                  <a:solidFill>
                    <a:schemeClr val="tx1"/>
                  </a:solidFill>
                  <a:latin typeface="-보람M" pitchFamily="18" charset="-127"/>
                  <a:ea typeface="-보람M" pitchFamily="18" charset="-127"/>
                </a:defRPr>
              </a:lvl2pPr>
              <a:lvl3pPr marL="1143000" indent="-228600" defTabSz="795338" latinLnBrk="1">
                <a:spcBef>
                  <a:spcPct val="20000"/>
                </a:spcBef>
                <a:buChar char="•"/>
                <a:defRPr kumimoji="1">
                  <a:solidFill>
                    <a:schemeClr val="tx1"/>
                  </a:solidFill>
                  <a:latin typeface="-보람M" pitchFamily="18" charset="-127"/>
                  <a:ea typeface="-보람M" pitchFamily="18" charset="-127"/>
                </a:defRPr>
              </a:lvl3pPr>
              <a:lvl4pPr marL="1600200" indent="-228600" defTabSz="795338" latinLnBrk="1">
                <a:spcBef>
                  <a:spcPct val="20000"/>
                </a:spcBef>
                <a:buChar char="•"/>
                <a:defRPr kumimoji="1" sz="1600">
                  <a:solidFill>
                    <a:schemeClr val="tx1"/>
                  </a:solidFill>
                  <a:latin typeface="-보람M" pitchFamily="18" charset="-127"/>
                  <a:ea typeface="-보람M" pitchFamily="18" charset="-127"/>
                </a:defRPr>
              </a:lvl4pPr>
              <a:lvl5pPr marL="2057400" indent="-228600" defTabSz="795338" latinLnBrk="1">
                <a:spcBef>
                  <a:spcPct val="20000"/>
                </a:spcBef>
                <a:buChar char="•"/>
                <a:defRPr kumimoji="1" sz="1400">
                  <a:solidFill>
                    <a:schemeClr val="tx1"/>
                  </a:solidFill>
                  <a:latin typeface="-보람M" pitchFamily="18" charset="-127"/>
                  <a:ea typeface="-보람M" pitchFamily="18" charset="-127"/>
                </a:defRPr>
              </a:lvl5pPr>
              <a:lvl6pPr marL="25146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ctr" eaLnBrk="1" latinLnBrk="0" hangingPunct="1">
                <a:lnSpc>
                  <a:spcPct val="120000"/>
                </a:lnSpc>
                <a:spcBef>
                  <a:spcPct val="0"/>
                </a:spcBef>
                <a:buFontTx/>
                <a:buNone/>
                <a:defRPr/>
              </a:pPr>
              <a:endParaRPr lang="zh-CN" altLang="en-US" sz="2100" b="0" smtClean="0">
                <a:latin typeface="+mn-lt"/>
                <a:ea typeface="+mn-ea"/>
                <a:cs typeface="+mn-ea"/>
                <a:sym typeface="+mn-lt"/>
              </a:endParaRPr>
            </a:p>
          </p:txBody>
        </p:sp>
      </p:grpSp>
      <p:sp>
        <p:nvSpPr>
          <p:cNvPr id="56323" name="Text Box 5"/>
          <p:cNvSpPr txBox="1">
            <a:spLocks noChangeArrowheads="1"/>
          </p:cNvSpPr>
          <p:nvPr/>
        </p:nvSpPr>
        <p:spPr bwMode="auto">
          <a:xfrm>
            <a:off x="1720850" y="1709738"/>
            <a:ext cx="7446963" cy="471805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9507" tIns="39754" rIns="79507" bIns="39754">
            <a:spAutoFit/>
          </a:bodyPr>
          <a:lstStyle>
            <a:lvl1pPr defTabSz="795338" latinLnBrk="1">
              <a:spcBef>
                <a:spcPct val="20000"/>
              </a:spcBef>
              <a:buChar char="•"/>
              <a:defRPr kumimoji="1" sz="2200">
                <a:solidFill>
                  <a:schemeClr val="tx1"/>
                </a:solidFill>
                <a:latin typeface="-보람M" pitchFamily="18" charset="-127"/>
                <a:ea typeface="-보람M" pitchFamily="18" charset="-127"/>
              </a:defRPr>
            </a:lvl1pPr>
            <a:lvl2pPr marL="742950" indent="-285750" defTabSz="795338" latinLnBrk="1">
              <a:spcBef>
                <a:spcPct val="20000"/>
              </a:spcBef>
              <a:buChar char="•"/>
              <a:defRPr kumimoji="1" sz="2000">
                <a:solidFill>
                  <a:schemeClr val="tx1"/>
                </a:solidFill>
                <a:latin typeface="-보람M" pitchFamily="18" charset="-127"/>
                <a:ea typeface="-보람M" pitchFamily="18" charset="-127"/>
              </a:defRPr>
            </a:lvl2pPr>
            <a:lvl3pPr marL="1143000" indent="-228600" defTabSz="795338" latinLnBrk="1">
              <a:spcBef>
                <a:spcPct val="20000"/>
              </a:spcBef>
              <a:buChar char="•"/>
              <a:defRPr kumimoji="1">
                <a:solidFill>
                  <a:schemeClr val="tx1"/>
                </a:solidFill>
                <a:latin typeface="-보람M" pitchFamily="18" charset="-127"/>
                <a:ea typeface="-보람M" pitchFamily="18" charset="-127"/>
              </a:defRPr>
            </a:lvl3pPr>
            <a:lvl4pPr marL="1600200" indent="-228600" defTabSz="795338" latinLnBrk="1">
              <a:spcBef>
                <a:spcPct val="20000"/>
              </a:spcBef>
              <a:buChar char="•"/>
              <a:defRPr kumimoji="1" sz="1600">
                <a:solidFill>
                  <a:schemeClr val="tx1"/>
                </a:solidFill>
                <a:latin typeface="-보람M" pitchFamily="18" charset="-127"/>
                <a:ea typeface="-보람M" pitchFamily="18" charset="-127"/>
              </a:defRPr>
            </a:lvl4pPr>
            <a:lvl5pPr marL="2057400" indent="-228600" defTabSz="795338" latinLnBrk="1">
              <a:spcBef>
                <a:spcPct val="20000"/>
              </a:spcBef>
              <a:buChar char="•"/>
              <a:defRPr kumimoji="1" sz="1400">
                <a:solidFill>
                  <a:schemeClr val="tx1"/>
                </a:solidFill>
                <a:latin typeface="-보람M" pitchFamily="18" charset="-127"/>
                <a:ea typeface="-보람M" pitchFamily="18" charset="-127"/>
              </a:defRPr>
            </a:lvl5pPr>
            <a:lvl6pPr marL="25146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000" i="1" dirty="0" smtClean="0">
                <a:latin typeface="+mn-lt"/>
                <a:ea typeface="+mn-ea"/>
                <a:cs typeface="+mn-ea"/>
                <a:sym typeface="+mn-lt"/>
              </a:rPr>
              <a:t>虚容器</a:t>
            </a:r>
            <a:r>
              <a:rPr lang="en-US" altLang="zh-CN" sz="2000" b="0" i="1" dirty="0" smtClean="0">
                <a:latin typeface="+mn-lt"/>
                <a:ea typeface="+mn-ea"/>
                <a:cs typeface="+mn-ea"/>
                <a:sym typeface="+mn-lt"/>
              </a:rPr>
              <a:t>---</a:t>
            </a:r>
            <a:r>
              <a:rPr lang="en-US" altLang="zh-CN" sz="2000" i="1" dirty="0" smtClean="0">
                <a:latin typeface="+mn-lt"/>
                <a:ea typeface="+mn-ea"/>
                <a:cs typeface="+mn-ea"/>
                <a:sym typeface="+mn-lt"/>
              </a:rPr>
              <a:t>Virtual Container---VC</a:t>
            </a:r>
          </a:p>
          <a:p>
            <a:pPr eaLnBrk="1" latinLnBrk="0" hangingPunct="1">
              <a:lnSpc>
                <a:spcPct val="120000"/>
              </a:lnSpc>
              <a:spcBef>
                <a:spcPct val="0"/>
              </a:spcBef>
              <a:buFontTx/>
              <a:buNone/>
              <a:defRPr/>
            </a:pPr>
            <a:endParaRPr lang="en-US" altLang="zh-CN" sz="700" dirty="0" smtClean="0">
              <a:latin typeface="+mn-lt"/>
              <a:ea typeface="+mn-ea"/>
              <a:cs typeface="+mn-ea"/>
              <a:sym typeface="+mn-lt"/>
            </a:endParaRPr>
          </a:p>
          <a:p>
            <a:pPr eaLnBrk="1" latinLnBrk="0" hangingPunct="1">
              <a:lnSpc>
                <a:spcPct val="120000"/>
              </a:lnSpc>
              <a:spcBef>
                <a:spcPct val="0"/>
              </a:spcBef>
              <a:buFontTx/>
              <a:buNone/>
              <a:defRPr/>
            </a:pPr>
            <a:r>
              <a:rPr lang="zh-CN" altLang="en-US" sz="2000" i="1" dirty="0" smtClean="0">
                <a:latin typeface="+mn-lt"/>
                <a:ea typeface="+mn-ea"/>
                <a:cs typeface="+mn-ea"/>
                <a:sym typeface="+mn-lt"/>
              </a:rPr>
              <a:t>不同的</a:t>
            </a:r>
            <a:r>
              <a:rPr lang="en-US" altLang="zh-CN" sz="2000" i="1" dirty="0" smtClean="0">
                <a:latin typeface="+mn-lt"/>
                <a:ea typeface="+mn-ea"/>
                <a:cs typeface="+mn-ea"/>
                <a:sym typeface="+mn-lt"/>
              </a:rPr>
              <a:t>PDH </a:t>
            </a:r>
            <a:r>
              <a:rPr lang="zh-CN" altLang="en-US" sz="2000" i="1" dirty="0" smtClean="0">
                <a:latin typeface="+mn-lt"/>
                <a:ea typeface="+mn-ea"/>
                <a:cs typeface="+mn-ea"/>
                <a:sym typeface="+mn-lt"/>
              </a:rPr>
              <a:t>原始信息对应于不同的</a:t>
            </a:r>
            <a:r>
              <a:rPr lang="en-US" altLang="zh-CN" sz="2000" i="1" dirty="0" smtClean="0">
                <a:latin typeface="+mn-lt"/>
                <a:ea typeface="+mn-ea"/>
                <a:cs typeface="+mn-ea"/>
                <a:sym typeface="+mn-lt"/>
              </a:rPr>
              <a:t>VC</a:t>
            </a:r>
            <a:r>
              <a:rPr lang="zh-CN" altLang="en-US" sz="2000" i="1" dirty="0" smtClean="0">
                <a:latin typeface="+mn-lt"/>
                <a:ea typeface="+mn-ea"/>
                <a:cs typeface="+mn-ea"/>
                <a:sym typeface="+mn-lt"/>
              </a:rPr>
              <a:t>：</a:t>
            </a:r>
          </a:p>
          <a:p>
            <a:pPr eaLnBrk="1" latinLnBrk="0" hangingPunct="1">
              <a:lnSpc>
                <a:spcPct val="120000"/>
              </a:lnSpc>
              <a:spcBef>
                <a:spcPct val="0"/>
              </a:spcBef>
              <a:buFontTx/>
              <a:buNone/>
              <a:defRPr/>
            </a:pPr>
            <a:endParaRPr lang="zh-CN" altLang="en-US" sz="600" i="1" dirty="0" smtClean="0">
              <a:latin typeface="+mn-lt"/>
              <a:ea typeface="+mn-ea"/>
              <a:cs typeface="+mn-ea"/>
              <a:sym typeface="+mn-lt"/>
            </a:endParaRPr>
          </a:p>
          <a:p>
            <a:pPr eaLnBrk="1" latinLnBrk="0" hangingPunct="1">
              <a:lnSpc>
                <a:spcPct val="120000"/>
              </a:lnSpc>
              <a:spcBef>
                <a:spcPct val="0"/>
              </a:spcBef>
              <a:defRPr/>
            </a:pPr>
            <a:r>
              <a:rPr lang="zh-CN" altLang="en-US" sz="2000" dirty="0" smtClean="0">
                <a:latin typeface="+mn-lt"/>
                <a:ea typeface="+mn-ea"/>
                <a:cs typeface="+mn-ea"/>
                <a:sym typeface="+mn-lt"/>
              </a:rPr>
              <a:t>  低阶虚容器</a:t>
            </a:r>
            <a:r>
              <a:rPr lang="en-US" altLang="zh-CN" sz="2000" dirty="0" smtClean="0">
                <a:latin typeface="+mn-lt"/>
                <a:ea typeface="+mn-ea"/>
                <a:cs typeface="+mn-ea"/>
                <a:sym typeface="+mn-lt"/>
              </a:rPr>
              <a:t>(</a:t>
            </a:r>
            <a:r>
              <a:rPr lang="zh-CN" altLang="en-US" sz="2000" dirty="0" smtClean="0">
                <a:latin typeface="+mn-lt"/>
                <a:ea typeface="+mn-ea"/>
                <a:cs typeface="+mn-ea"/>
                <a:sym typeface="+mn-lt"/>
              </a:rPr>
              <a:t>单个结构）</a:t>
            </a:r>
            <a:r>
              <a:rPr lang="en-US" altLang="zh-CN" sz="2000" dirty="0" smtClean="0">
                <a:latin typeface="+mn-lt"/>
                <a:ea typeface="+mn-ea"/>
                <a:cs typeface="+mn-ea"/>
                <a:sym typeface="+mn-lt"/>
              </a:rPr>
              <a:t>--Lower order VC</a:t>
            </a:r>
          </a:p>
          <a:p>
            <a:pPr eaLnBrk="1" latinLnBrk="0" hangingPunct="1">
              <a:lnSpc>
                <a:spcPct val="120000"/>
              </a:lnSpc>
              <a:spcBef>
                <a:spcPct val="0"/>
              </a:spcBef>
              <a:buFontTx/>
              <a:buNone/>
              <a:defRPr/>
            </a:pPr>
            <a:r>
              <a:rPr lang="en-US" altLang="zh-CN" sz="2000" dirty="0" smtClean="0">
                <a:latin typeface="+mn-lt"/>
                <a:ea typeface="+mn-ea"/>
                <a:cs typeface="+mn-ea"/>
                <a:sym typeface="+mn-lt"/>
              </a:rPr>
              <a:t>           1.5Mb/s---------------VC-11</a:t>
            </a:r>
          </a:p>
          <a:p>
            <a:pPr eaLnBrk="1" latinLnBrk="0" hangingPunct="1">
              <a:lnSpc>
                <a:spcPct val="120000"/>
              </a:lnSpc>
              <a:spcBef>
                <a:spcPct val="0"/>
              </a:spcBef>
              <a:buFontTx/>
              <a:buNone/>
              <a:defRPr/>
            </a:pPr>
            <a:r>
              <a:rPr lang="en-US" altLang="zh-CN" sz="2000" dirty="0" smtClean="0">
                <a:latin typeface="+mn-lt"/>
                <a:ea typeface="+mn-ea"/>
                <a:cs typeface="+mn-ea"/>
                <a:sym typeface="+mn-lt"/>
              </a:rPr>
              <a:t>           </a:t>
            </a:r>
            <a:r>
              <a:rPr lang="en-US" altLang="zh-CN" sz="2000" dirty="0" smtClean="0">
                <a:solidFill>
                  <a:schemeClr val="accent2"/>
                </a:solidFill>
                <a:latin typeface="+mn-lt"/>
                <a:ea typeface="+mn-ea"/>
                <a:cs typeface="+mn-ea"/>
                <a:sym typeface="+mn-lt"/>
              </a:rPr>
              <a:t>2Mb/s-----------------VC-12</a:t>
            </a:r>
          </a:p>
          <a:p>
            <a:pPr eaLnBrk="1" latinLnBrk="0" hangingPunct="1">
              <a:lnSpc>
                <a:spcPct val="120000"/>
              </a:lnSpc>
              <a:spcBef>
                <a:spcPct val="0"/>
              </a:spcBef>
              <a:buFontTx/>
              <a:buNone/>
              <a:defRPr/>
            </a:pPr>
            <a:r>
              <a:rPr lang="en-US" altLang="zh-CN" sz="2000" dirty="0" smtClean="0">
                <a:latin typeface="+mn-lt"/>
                <a:ea typeface="+mn-ea"/>
                <a:cs typeface="+mn-ea"/>
                <a:sym typeface="+mn-lt"/>
              </a:rPr>
              <a:t>           6.3Mb/s---------------VC-2</a:t>
            </a:r>
          </a:p>
          <a:p>
            <a:pPr eaLnBrk="1" latinLnBrk="0" hangingPunct="1">
              <a:lnSpc>
                <a:spcPct val="120000"/>
              </a:lnSpc>
              <a:spcBef>
                <a:spcPct val="0"/>
              </a:spcBef>
              <a:defRPr/>
            </a:pPr>
            <a:r>
              <a:rPr lang="en-US" altLang="zh-CN" sz="2000" dirty="0" smtClean="0">
                <a:latin typeface="+mn-lt"/>
                <a:ea typeface="+mn-ea"/>
                <a:cs typeface="+mn-ea"/>
                <a:sym typeface="+mn-lt"/>
              </a:rPr>
              <a:t>   </a:t>
            </a:r>
            <a:r>
              <a:rPr lang="zh-CN" altLang="en-US" sz="2000" dirty="0" smtClean="0">
                <a:latin typeface="+mn-lt"/>
                <a:ea typeface="+mn-ea"/>
                <a:cs typeface="+mn-ea"/>
                <a:sym typeface="+mn-lt"/>
              </a:rPr>
              <a:t>高阶虚容器（可由多个</a:t>
            </a:r>
            <a:r>
              <a:rPr lang="en-US" altLang="zh-CN" sz="2000" dirty="0" smtClean="0">
                <a:latin typeface="+mn-lt"/>
                <a:ea typeface="+mn-ea"/>
                <a:cs typeface="+mn-ea"/>
                <a:sym typeface="+mn-lt"/>
              </a:rPr>
              <a:t>TU</a:t>
            </a:r>
            <a:r>
              <a:rPr lang="zh-CN" altLang="en-US" sz="2000" dirty="0" smtClean="0">
                <a:latin typeface="+mn-lt"/>
                <a:ea typeface="+mn-ea"/>
                <a:cs typeface="+mn-ea"/>
                <a:sym typeface="+mn-lt"/>
              </a:rPr>
              <a:t>或</a:t>
            </a:r>
            <a:r>
              <a:rPr lang="en-US" altLang="zh-CN" sz="2000" dirty="0" smtClean="0">
                <a:latin typeface="+mn-lt"/>
                <a:ea typeface="+mn-ea"/>
                <a:cs typeface="+mn-ea"/>
                <a:sym typeface="+mn-lt"/>
              </a:rPr>
              <a:t>TUG</a:t>
            </a:r>
            <a:r>
              <a:rPr lang="zh-CN" altLang="en-US" sz="2000" dirty="0" smtClean="0">
                <a:latin typeface="+mn-lt"/>
                <a:ea typeface="+mn-ea"/>
                <a:cs typeface="+mn-ea"/>
                <a:sym typeface="+mn-lt"/>
              </a:rPr>
              <a:t>组成）</a:t>
            </a:r>
          </a:p>
          <a:p>
            <a:pPr eaLnBrk="1" latinLnBrk="0" hangingPunct="1">
              <a:lnSpc>
                <a:spcPct val="120000"/>
              </a:lnSpc>
              <a:spcBef>
                <a:spcPct val="0"/>
              </a:spcBef>
              <a:buFontTx/>
              <a:buNone/>
              <a:defRPr/>
            </a:pPr>
            <a:r>
              <a:rPr lang="zh-CN" altLang="en-US" sz="2000" dirty="0" smtClean="0">
                <a:latin typeface="+mn-lt"/>
                <a:ea typeface="+mn-ea"/>
                <a:cs typeface="+mn-ea"/>
                <a:sym typeface="+mn-lt"/>
              </a:rPr>
              <a:t>     </a:t>
            </a:r>
            <a:r>
              <a:rPr lang="en-US" altLang="zh-CN" sz="2000" dirty="0" smtClean="0">
                <a:latin typeface="+mn-lt"/>
                <a:ea typeface="+mn-ea"/>
                <a:cs typeface="+mn-ea"/>
                <a:sym typeface="+mn-lt"/>
              </a:rPr>
              <a:t>--Higher order VC</a:t>
            </a:r>
          </a:p>
          <a:p>
            <a:pPr eaLnBrk="1" latinLnBrk="0" hangingPunct="1">
              <a:lnSpc>
                <a:spcPct val="120000"/>
              </a:lnSpc>
              <a:spcBef>
                <a:spcPct val="0"/>
              </a:spcBef>
              <a:buFontTx/>
              <a:buNone/>
              <a:defRPr/>
            </a:pPr>
            <a:r>
              <a:rPr lang="en-US" altLang="zh-CN" sz="2000" dirty="0" smtClean="0">
                <a:latin typeface="+mn-lt"/>
                <a:ea typeface="+mn-ea"/>
                <a:cs typeface="+mn-ea"/>
                <a:sym typeface="+mn-lt"/>
              </a:rPr>
              <a:t>           34Mb/s</a:t>
            </a:r>
            <a:r>
              <a:rPr lang="zh-CN" altLang="en-US" sz="2000" dirty="0" smtClean="0">
                <a:latin typeface="+mn-lt"/>
                <a:ea typeface="+mn-ea"/>
                <a:cs typeface="+mn-ea"/>
                <a:sym typeface="+mn-lt"/>
              </a:rPr>
              <a:t>或</a:t>
            </a:r>
            <a:r>
              <a:rPr lang="en-US" altLang="zh-CN" sz="2000" dirty="0" smtClean="0">
                <a:latin typeface="+mn-lt"/>
                <a:ea typeface="+mn-ea"/>
                <a:cs typeface="+mn-ea"/>
                <a:sym typeface="+mn-lt"/>
              </a:rPr>
              <a:t>45Mb/s-----VC-3</a:t>
            </a:r>
          </a:p>
          <a:p>
            <a:pPr eaLnBrk="1" latinLnBrk="0" hangingPunct="1">
              <a:lnSpc>
                <a:spcPct val="120000"/>
              </a:lnSpc>
              <a:spcBef>
                <a:spcPct val="0"/>
              </a:spcBef>
              <a:buFontTx/>
              <a:buNone/>
              <a:defRPr/>
            </a:pPr>
            <a:r>
              <a:rPr lang="en-US" altLang="zh-CN" sz="2000" dirty="0" smtClean="0">
                <a:latin typeface="+mn-lt"/>
                <a:ea typeface="+mn-ea"/>
                <a:cs typeface="+mn-ea"/>
                <a:sym typeface="+mn-lt"/>
              </a:rPr>
              <a:t>          </a:t>
            </a:r>
            <a:r>
              <a:rPr lang="en-US" altLang="zh-CN" sz="2000" dirty="0" smtClean="0">
                <a:solidFill>
                  <a:schemeClr val="accent2"/>
                </a:solidFill>
                <a:latin typeface="+mn-lt"/>
                <a:ea typeface="+mn-ea"/>
                <a:cs typeface="+mn-ea"/>
                <a:sym typeface="+mn-lt"/>
              </a:rPr>
              <a:t>140Mb/s-----------------VC-4</a:t>
            </a:r>
          </a:p>
          <a:p>
            <a:pPr eaLnBrk="1" latinLnBrk="0" hangingPunct="1">
              <a:lnSpc>
                <a:spcPct val="120000"/>
              </a:lnSpc>
              <a:spcBef>
                <a:spcPct val="0"/>
              </a:spcBef>
              <a:buFontTx/>
              <a:buNone/>
              <a:defRPr/>
            </a:pPr>
            <a:r>
              <a:rPr lang="en-US" altLang="zh-CN" sz="2000" dirty="0" smtClean="0">
                <a:solidFill>
                  <a:schemeClr val="accent2"/>
                </a:solidFill>
                <a:latin typeface="+mn-lt"/>
                <a:ea typeface="+mn-ea"/>
                <a:cs typeface="+mn-ea"/>
                <a:sym typeface="+mn-lt"/>
              </a:rPr>
              <a:t>       </a:t>
            </a:r>
          </a:p>
          <a:p>
            <a:pPr eaLnBrk="1" latinLnBrk="0" hangingPunct="1">
              <a:lnSpc>
                <a:spcPct val="120000"/>
              </a:lnSpc>
              <a:spcBef>
                <a:spcPct val="0"/>
              </a:spcBef>
              <a:buFontTx/>
              <a:buNone/>
              <a:defRPr/>
            </a:pPr>
            <a:endParaRPr lang="zh-CN" altLang="en-US" sz="2000" dirty="0" smtClean="0">
              <a:latin typeface="+mn-lt"/>
              <a:ea typeface="+mn-ea"/>
              <a:cs typeface="+mn-ea"/>
              <a:sym typeface="+mn-lt"/>
            </a:endParaRPr>
          </a:p>
        </p:txBody>
      </p:sp>
      <p:sp>
        <p:nvSpPr>
          <p:cNvPr id="56324" name="Text Box 6"/>
          <p:cNvSpPr txBox="1">
            <a:spLocks noChangeArrowheads="1"/>
          </p:cNvSpPr>
          <p:nvPr/>
        </p:nvSpPr>
        <p:spPr bwMode="auto">
          <a:xfrm>
            <a:off x="280988" y="1258888"/>
            <a:ext cx="2185987"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9507" tIns="39754" rIns="79507" bIns="39754">
            <a:spAutoFit/>
          </a:bodyPr>
          <a:lstStyle>
            <a:lvl1pPr defTabSz="795338" latinLnBrk="1">
              <a:spcBef>
                <a:spcPct val="20000"/>
              </a:spcBef>
              <a:buChar char="•"/>
              <a:defRPr kumimoji="1" sz="2200">
                <a:solidFill>
                  <a:schemeClr val="tx1"/>
                </a:solidFill>
                <a:latin typeface="-보람M" pitchFamily="18" charset="-127"/>
                <a:ea typeface="-보람M" pitchFamily="18" charset="-127"/>
              </a:defRPr>
            </a:lvl1pPr>
            <a:lvl2pPr marL="742950" indent="-285750" defTabSz="795338" latinLnBrk="1">
              <a:spcBef>
                <a:spcPct val="20000"/>
              </a:spcBef>
              <a:buChar char="•"/>
              <a:defRPr kumimoji="1" sz="2000">
                <a:solidFill>
                  <a:schemeClr val="tx1"/>
                </a:solidFill>
                <a:latin typeface="-보람M" pitchFamily="18" charset="-127"/>
                <a:ea typeface="-보람M" pitchFamily="18" charset="-127"/>
              </a:defRPr>
            </a:lvl2pPr>
            <a:lvl3pPr marL="1143000" indent="-228600" defTabSz="795338" latinLnBrk="1">
              <a:spcBef>
                <a:spcPct val="20000"/>
              </a:spcBef>
              <a:buChar char="•"/>
              <a:defRPr kumimoji="1">
                <a:solidFill>
                  <a:schemeClr val="tx1"/>
                </a:solidFill>
                <a:latin typeface="-보람M" pitchFamily="18" charset="-127"/>
                <a:ea typeface="-보람M" pitchFamily="18" charset="-127"/>
              </a:defRPr>
            </a:lvl3pPr>
            <a:lvl4pPr marL="1600200" indent="-228600" defTabSz="795338" latinLnBrk="1">
              <a:spcBef>
                <a:spcPct val="20000"/>
              </a:spcBef>
              <a:buChar char="•"/>
              <a:defRPr kumimoji="1" sz="1600">
                <a:solidFill>
                  <a:schemeClr val="tx1"/>
                </a:solidFill>
                <a:latin typeface="-보람M" pitchFamily="18" charset="-127"/>
                <a:ea typeface="-보람M" pitchFamily="18" charset="-127"/>
              </a:defRPr>
            </a:lvl4pPr>
            <a:lvl5pPr marL="2057400" indent="-228600" defTabSz="795338" latinLnBrk="1">
              <a:spcBef>
                <a:spcPct val="20000"/>
              </a:spcBef>
              <a:buChar char="•"/>
              <a:defRPr kumimoji="1" sz="1400">
                <a:solidFill>
                  <a:schemeClr val="tx1"/>
                </a:solidFill>
                <a:latin typeface="-보람M" pitchFamily="18" charset="-127"/>
                <a:ea typeface="-보람M" pitchFamily="18" charset="-127"/>
              </a:defRPr>
            </a:lvl5pPr>
            <a:lvl6pPr marL="25146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ctr" eaLnBrk="1" latinLnBrk="0" hangingPunct="1">
              <a:lnSpc>
                <a:spcPct val="120000"/>
              </a:lnSpc>
              <a:spcBef>
                <a:spcPct val="0"/>
              </a:spcBef>
              <a:buFontTx/>
              <a:buNone/>
              <a:defRPr/>
            </a:pPr>
            <a:r>
              <a:rPr lang="zh-CN" altLang="en-US" sz="2400" smtClean="0">
                <a:latin typeface="+mn-lt"/>
                <a:ea typeface="+mn-ea"/>
                <a:cs typeface="+mn-ea"/>
                <a:sym typeface="+mn-lt"/>
              </a:rPr>
              <a:t>虚容器（二）  </a:t>
            </a:r>
          </a:p>
        </p:txBody>
      </p:sp>
      <p:sp>
        <p:nvSpPr>
          <p:cNvPr id="56325" name="Text Box 7"/>
          <p:cNvSpPr txBox="1">
            <a:spLocks noChangeArrowheads="1"/>
          </p:cNvSpPr>
          <p:nvPr/>
        </p:nvSpPr>
        <p:spPr bwMode="auto">
          <a:xfrm>
            <a:off x="7354888" y="247650"/>
            <a:ext cx="160337"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9507" tIns="39754" rIns="79507" bIns="39754">
            <a:spAutoFit/>
          </a:bodyPr>
          <a:lstStyle>
            <a:lvl1pPr defTabSz="795338" latinLnBrk="1">
              <a:spcBef>
                <a:spcPct val="20000"/>
              </a:spcBef>
              <a:buChar char="•"/>
              <a:defRPr kumimoji="1" sz="2200">
                <a:solidFill>
                  <a:schemeClr val="tx1"/>
                </a:solidFill>
                <a:latin typeface="-보람M" pitchFamily="18" charset="-127"/>
                <a:ea typeface="-보람M" pitchFamily="18" charset="-127"/>
              </a:defRPr>
            </a:lvl1pPr>
            <a:lvl2pPr marL="742950" indent="-285750" defTabSz="795338" latinLnBrk="1">
              <a:spcBef>
                <a:spcPct val="20000"/>
              </a:spcBef>
              <a:buChar char="•"/>
              <a:defRPr kumimoji="1" sz="2000">
                <a:solidFill>
                  <a:schemeClr val="tx1"/>
                </a:solidFill>
                <a:latin typeface="-보람M" pitchFamily="18" charset="-127"/>
                <a:ea typeface="-보람M" pitchFamily="18" charset="-127"/>
              </a:defRPr>
            </a:lvl2pPr>
            <a:lvl3pPr marL="1143000" indent="-228600" defTabSz="795338" latinLnBrk="1">
              <a:spcBef>
                <a:spcPct val="20000"/>
              </a:spcBef>
              <a:buChar char="•"/>
              <a:defRPr kumimoji="1">
                <a:solidFill>
                  <a:schemeClr val="tx1"/>
                </a:solidFill>
                <a:latin typeface="-보람M" pitchFamily="18" charset="-127"/>
                <a:ea typeface="-보람M" pitchFamily="18" charset="-127"/>
              </a:defRPr>
            </a:lvl3pPr>
            <a:lvl4pPr marL="1600200" indent="-228600" defTabSz="795338" latinLnBrk="1">
              <a:spcBef>
                <a:spcPct val="20000"/>
              </a:spcBef>
              <a:buChar char="•"/>
              <a:defRPr kumimoji="1" sz="1600">
                <a:solidFill>
                  <a:schemeClr val="tx1"/>
                </a:solidFill>
                <a:latin typeface="-보람M" pitchFamily="18" charset="-127"/>
                <a:ea typeface="-보람M" pitchFamily="18" charset="-127"/>
              </a:defRPr>
            </a:lvl4pPr>
            <a:lvl5pPr marL="2057400" indent="-228600" defTabSz="795338" latinLnBrk="1">
              <a:spcBef>
                <a:spcPct val="20000"/>
              </a:spcBef>
              <a:buChar char="•"/>
              <a:defRPr kumimoji="1" sz="1400">
                <a:solidFill>
                  <a:schemeClr val="tx1"/>
                </a:solidFill>
                <a:latin typeface="-보람M" pitchFamily="18" charset="-127"/>
                <a:ea typeface="-보람M" pitchFamily="18" charset="-127"/>
              </a:defRPr>
            </a:lvl5pPr>
            <a:lvl6pPr marL="25146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endParaRPr lang="zh-CN" altLang="en-US" sz="2100" b="0" smtClean="0">
              <a:solidFill>
                <a:schemeClr val="accent2"/>
              </a:solidFill>
              <a:latin typeface="+mn-lt"/>
              <a:ea typeface="+mn-ea"/>
              <a:cs typeface="+mn-ea"/>
              <a:sym typeface="+mn-lt"/>
            </a:endParaRPr>
          </a:p>
        </p:txBody>
      </p:sp>
      <p:sp>
        <p:nvSpPr>
          <p:cNvPr id="262152" name="Text Box 8">
            <a:hlinkClick r:id="rId3" action="ppaction://hlinksldjump" highlightClick="1"/>
          </p:cNvPr>
          <p:cNvSpPr txBox="1">
            <a:spLocks noChangeArrowheads="1"/>
          </p:cNvSpPr>
          <p:nvPr/>
        </p:nvSpPr>
        <p:spPr bwMode="auto">
          <a:xfrm>
            <a:off x="304800" y="439738"/>
            <a:ext cx="2630488" cy="479425"/>
          </a:xfrm>
          <a:prstGeom prst="rect">
            <a:avLst/>
          </a:prstGeom>
          <a:noFill/>
          <a:ln>
            <a:noFill/>
          </a:ln>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9507" tIns="39754" rIns="79507" bIns="39754" anchor="ctr">
            <a:spAutoFit/>
          </a:bodyPr>
          <a:lstStyle>
            <a:lvl1pPr defTabSz="795338">
              <a:defRPr kumimoji="1" sz="2400">
                <a:solidFill>
                  <a:schemeClr val="tx1"/>
                </a:solidFill>
                <a:latin typeface="굴림" pitchFamily="34" charset="-127"/>
                <a:ea typeface="굴림" pitchFamily="34" charset="-127"/>
              </a:defRPr>
            </a:lvl1pPr>
            <a:lvl2pPr marL="396875" defTabSz="795338">
              <a:defRPr kumimoji="1" sz="2400">
                <a:solidFill>
                  <a:schemeClr val="tx1"/>
                </a:solidFill>
                <a:latin typeface="굴림" pitchFamily="34" charset="-127"/>
                <a:ea typeface="굴림" pitchFamily="34" charset="-127"/>
              </a:defRPr>
            </a:lvl2pPr>
            <a:lvl3pPr marL="795338" defTabSz="795338">
              <a:defRPr kumimoji="1" sz="2400">
                <a:solidFill>
                  <a:schemeClr val="tx1"/>
                </a:solidFill>
                <a:latin typeface="굴림" pitchFamily="34" charset="-127"/>
                <a:ea typeface="굴림" pitchFamily="34" charset="-127"/>
              </a:defRPr>
            </a:lvl3pPr>
            <a:lvl4pPr marL="1192213" defTabSz="795338">
              <a:defRPr kumimoji="1" sz="2400">
                <a:solidFill>
                  <a:schemeClr val="tx1"/>
                </a:solidFill>
                <a:latin typeface="굴림" pitchFamily="34" charset="-127"/>
                <a:ea typeface="굴림" pitchFamily="34" charset="-127"/>
              </a:defRPr>
            </a:lvl4pPr>
            <a:lvl5pPr marL="1590675" defTabSz="795338">
              <a:defRPr kumimoji="1" sz="2400">
                <a:solidFill>
                  <a:schemeClr val="tx1"/>
                </a:solidFill>
                <a:latin typeface="굴림" pitchFamily="34" charset="-127"/>
                <a:ea typeface="굴림" pitchFamily="34" charset="-127"/>
              </a:defRPr>
            </a:lvl5pPr>
            <a:lvl6pPr marL="2047875" defTabSz="795338" fontAlgn="base" latinLnBrk="1">
              <a:spcBef>
                <a:spcPct val="0"/>
              </a:spcBef>
              <a:spcAft>
                <a:spcPct val="0"/>
              </a:spcAft>
              <a:defRPr kumimoji="1" sz="2400">
                <a:solidFill>
                  <a:schemeClr val="tx1"/>
                </a:solidFill>
                <a:latin typeface="굴림" pitchFamily="34" charset="-127"/>
                <a:ea typeface="굴림" pitchFamily="34" charset="-127"/>
              </a:defRPr>
            </a:lvl6pPr>
            <a:lvl7pPr marL="2505075" defTabSz="795338" fontAlgn="base" latinLnBrk="1">
              <a:spcBef>
                <a:spcPct val="0"/>
              </a:spcBef>
              <a:spcAft>
                <a:spcPct val="0"/>
              </a:spcAft>
              <a:defRPr kumimoji="1" sz="2400">
                <a:solidFill>
                  <a:schemeClr val="tx1"/>
                </a:solidFill>
                <a:latin typeface="굴림" pitchFamily="34" charset="-127"/>
                <a:ea typeface="굴림" pitchFamily="34" charset="-127"/>
              </a:defRPr>
            </a:lvl7pPr>
            <a:lvl8pPr marL="2962275" defTabSz="795338" fontAlgn="base" latinLnBrk="1">
              <a:spcBef>
                <a:spcPct val="0"/>
              </a:spcBef>
              <a:spcAft>
                <a:spcPct val="0"/>
              </a:spcAft>
              <a:defRPr kumimoji="1" sz="2400">
                <a:solidFill>
                  <a:schemeClr val="tx1"/>
                </a:solidFill>
                <a:latin typeface="굴림" pitchFamily="34" charset="-127"/>
                <a:ea typeface="굴림" pitchFamily="34" charset="-127"/>
              </a:defRPr>
            </a:lvl8pPr>
            <a:lvl9pPr marL="3419475" defTabSz="795338" fontAlgn="base" latinLnBrk="1">
              <a:spcBef>
                <a:spcPct val="0"/>
              </a:spcBef>
              <a:spcAft>
                <a:spcPct val="0"/>
              </a:spcAft>
              <a:defRPr kumimoji="1" sz="2400">
                <a:solidFill>
                  <a:schemeClr val="tx1"/>
                </a:solidFill>
                <a:latin typeface="굴림" pitchFamily="34" charset="-127"/>
                <a:ea typeface="굴림" pitchFamily="34" charset="-127"/>
              </a:defRPr>
            </a:lvl9pPr>
          </a:lstStyle>
          <a:p>
            <a:pPr algn="ctr" eaLnBrk="1" hangingPunct="1">
              <a:lnSpc>
                <a:spcPct val="120000"/>
              </a:lnSpc>
              <a:defRPr/>
            </a:pPr>
            <a:r>
              <a:rPr lang="en-US" altLang="zh-CN" i="1" smtClean="0">
                <a:effectLst>
                  <a:outerShdw blurRad="38100" dist="38100" dir="2700000" algn="tl">
                    <a:srgbClr val="C0C0C0"/>
                  </a:outerShdw>
                </a:effectLst>
                <a:latin typeface="+mn-lt"/>
                <a:ea typeface="+mn-ea"/>
                <a:cs typeface="+mn-ea"/>
                <a:sym typeface="+mn-lt"/>
              </a:rPr>
              <a:t>VC </a:t>
            </a:r>
            <a:r>
              <a:rPr lang="zh-CN" altLang="en-US" i="1" smtClean="0">
                <a:effectLst>
                  <a:outerShdw blurRad="38100" dist="38100" dir="2700000" algn="tl">
                    <a:srgbClr val="C0C0C0"/>
                  </a:outerShdw>
                </a:effectLst>
                <a:latin typeface="+mn-lt"/>
                <a:ea typeface="+mn-ea"/>
                <a:cs typeface="+mn-ea"/>
                <a:sym typeface="+mn-lt"/>
              </a:rPr>
              <a:t>、通道、段</a:t>
            </a:r>
          </a:p>
        </p:txBody>
      </p:sp>
      <p:sp>
        <p:nvSpPr>
          <p:cNvPr id="56327" name="矩形 1"/>
          <p:cNvSpPr>
            <a:spLocks noChangeArrowheads="1"/>
          </p:cNvSpPr>
          <p:nvPr/>
        </p:nvSpPr>
        <p:spPr bwMode="auto">
          <a:xfrm>
            <a:off x="769938" y="5661248"/>
            <a:ext cx="76454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defRPr/>
            </a:pPr>
            <a:r>
              <a:rPr lang="zh-CN" altLang="en-US" sz="2400" dirty="0" smtClean="0">
                <a:latin typeface="+mn-lt"/>
                <a:ea typeface="+mn-ea"/>
                <a:cs typeface="+mn-ea"/>
                <a:sym typeface="+mn-lt"/>
              </a:rPr>
              <a:t>准备装进</a:t>
            </a:r>
            <a:r>
              <a:rPr lang="en-US" altLang="zh-CN" sz="2400" dirty="0" smtClean="0">
                <a:latin typeface="+mn-lt"/>
                <a:ea typeface="+mn-ea"/>
                <a:cs typeface="+mn-ea"/>
                <a:sym typeface="+mn-lt"/>
              </a:rPr>
              <a:t>TU</a:t>
            </a:r>
            <a:r>
              <a:rPr lang="zh-CN" altLang="en-US" sz="2400" dirty="0" smtClean="0">
                <a:latin typeface="+mn-lt"/>
                <a:ea typeface="+mn-ea"/>
                <a:cs typeface="+mn-ea"/>
                <a:sym typeface="+mn-lt"/>
              </a:rPr>
              <a:t>（支路单元）的虚容器称为低阶虚容器；</a:t>
            </a:r>
            <a:endParaRPr lang="en-US" altLang="zh-CN" sz="2400" dirty="0" smtClean="0">
              <a:latin typeface="+mn-lt"/>
              <a:ea typeface="+mn-ea"/>
              <a:cs typeface="+mn-ea"/>
              <a:sym typeface="+mn-lt"/>
            </a:endParaRPr>
          </a:p>
          <a:p>
            <a:pPr eaLnBrk="1" hangingPunct="1">
              <a:lnSpc>
                <a:spcPct val="120000"/>
              </a:lnSpc>
              <a:spcBef>
                <a:spcPct val="0"/>
              </a:spcBef>
              <a:defRPr/>
            </a:pPr>
            <a:r>
              <a:rPr lang="zh-CN" altLang="en-US" sz="2400" dirty="0" smtClean="0">
                <a:latin typeface="+mn-lt"/>
                <a:ea typeface="+mn-ea"/>
                <a:cs typeface="+mn-ea"/>
                <a:sym typeface="+mn-lt"/>
              </a:rPr>
              <a:t>准备装进</a:t>
            </a:r>
            <a:r>
              <a:rPr lang="en-US" altLang="zh-CN" sz="2400" dirty="0" smtClean="0">
                <a:latin typeface="+mn-lt"/>
                <a:ea typeface="+mn-ea"/>
                <a:cs typeface="+mn-ea"/>
                <a:sym typeface="+mn-lt"/>
              </a:rPr>
              <a:t>AU</a:t>
            </a:r>
            <a:r>
              <a:rPr lang="zh-CN" altLang="en-US" sz="2400" dirty="0" smtClean="0">
                <a:latin typeface="+mn-lt"/>
                <a:ea typeface="+mn-ea"/>
                <a:cs typeface="+mn-ea"/>
                <a:sym typeface="+mn-lt"/>
              </a:rPr>
              <a:t>（管理单元）的虚容器称为高阶虚容器</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499"/>
                                          </p:stCondLst>
                                        </p:cTn>
                                        <p:tgtEl>
                                          <p:spTgt spid="262146"/>
                                        </p:tgtEl>
                                        <p:attrNameLst>
                                          <p:attrName>style.visibility</p:attrName>
                                        </p:attrNameLst>
                                      </p:cBhvr>
                                      <p:to>
                                        <p:strVal val="visible"/>
                                      </p:to>
                                    </p:set>
                                  </p:childTnLst>
                                </p:cTn>
                              </p:par>
                            </p:childTnLst>
                          </p:cTn>
                        </p:par>
                        <p:par>
                          <p:cTn id="7" fill="hold" nodeType="afterGroup">
                            <p:stCondLst>
                              <p:cond delay="1500"/>
                            </p:stCondLst>
                            <p:childTnLst>
                              <p:par>
                                <p:cTn id="8" presetID="2" presetClass="entr" presetSubtype="2" fill="hold" grpId="0" nodeType="afterEffect">
                                  <p:stCondLst>
                                    <p:cond delay="0"/>
                                  </p:stCondLst>
                                  <p:childTnLst>
                                    <p:set>
                                      <p:cBhvr>
                                        <p:cTn id="9" dur="1" fill="hold">
                                          <p:stCondLst>
                                            <p:cond delay="0"/>
                                          </p:stCondLst>
                                        </p:cTn>
                                        <p:tgtEl>
                                          <p:spTgt spid="262152"/>
                                        </p:tgtEl>
                                        <p:attrNameLst>
                                          <p:attrName>style.visibility</p:attrName>
                                        </p:attrNameLst>
                                      </p:cBhvr>
                                      <p:to>
                                        <p:strVal val="visible"/>
                                      </p:to>
                                    </p:set>
                                    <p:anim calcmode="lin" valueType="num">
                                      <p:cBhvr additive="base">
                                        <p:cTn id="10" dur="500" fill="hold"/>
                                        <p:tgtEl>
                                          <p:spTgt spid="262152"/>
                                        </p:tgtEl>
                                        <p:attrNameLst>
                                          <p:attrName>ppt_x</p:attrName>
                                        </p:attrNameLst>
                                      </p:cBhvr>
                                      <p:tavLst>
                                        <p:tav tm="0">
                                          <p:val>
                                            <p:strVal val="1+#ppt_w/2"/>
                                          </p:val>
                                        </p:tav>
                                        <p:tav tm="100000">
                                          <p:val>
                                            <p:strVal val="#ppt_x"/>
                                          </p:val>
                                        </p:tav>
                                      </p:tavLst>
                                    </p:anim>
                                    <p:anim calcmode="lin" valueType="num">
                                      <p:cBhvr additive="base">
                                        <p:cTn id="11" dur="500" fill="hold"/>
                                        <p:tgtEl>
                                          <p:spTgt spid="2621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52"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606425" y="1192213"/>
            <a:ext cx="2187575"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9507" tIns="39754" rIns="79507" bIns="39754">
            <a:spAutoFit/>
          </a:bodyPr>
          <a:lstStyle>
            <a:lvl1pPr defTabSz="795338" latinLnBrk="1">
              <a:spcBef>
                <a:spcPct val="20000"/>
              </a:spcBef>
              <a:buChar char="•"/>
              <a:defRPr kumimoji="1" sz="2200">
                <a:solidFill>
                  <a:schemeClr val="tx1"/>
                </a:solidFill>
                <a:latin typeface="-보람M" pitchFamily="18" charset="-127"/>
                <a:ea typeface="-보람M" pitchFamily="18" charset="-127"/>
              </a:defRPr>
            </a:lvl1pPr>
            <a:lvl2pPr marL="742950" indent="-285750" defTabSz="795338" latinLnBrk="1">
              <a:spcBef>
                <a:spcPct val="20000"/>
              </a:spcBef>
              <a:buChar char="•"/>
              <a:defRPr kumimoji="1" sz="2000">
                <a:solidFill>
                  <a:schemeClr val="tx1"/>
                </a:solidFill>
                <a:latin typeface="-보람M" pitchFamily="18" charset="-127"/>
                <a:ea typeface="-보람M" pitchFamily="18" charset="-127"/>
              </a:defRPr>
            </a:lvl2pPr>
            <a:lvl3pPr marL="1143000" indent="-228600" defTabSz="795338" latinLnBrk="1">
              <a:spcBef>
                <a:spcPct val="20000"/>
              </a:spcBef>
              <a:buChar char="•"/>
              <a:defRPr kumimoji="1">
                <a:solidFill>
                  <a:schemeClr val="tx1"/>
                </a:solidFill>
                <a:latin typeface="-보람M" pitchFamily="18" charset="-127"/>
                <a:ea typeface="-보람M" pitchFamily="18" charset="-127"/>
              </a:defRPr>
            </a:lvl3pPr>
            <a:lvl4pPr marL="1600200" indent="-228600" defTabSz="795338" latinLnBrk="1">
              <a:spcBef>
                <a:spcPct val="20000"/>
              </a:spcBef>
              <a:buChar char="•"/>
              <a:defRPr kumimoji="1" sz="1600">
                <a:solidFill>
                  <a:schemeClr val="tx1"/>
                </a:solidFill>
                <a:latin typeface="-보람M" pitchFamily="18" charset="-127"/>
                <a:ea typeface="-보람M" pitchFamily="18" charset="-127"/>
              </a:defRPr>
            </a:lvl4pPr>
            <a:lvl5pPr marL="2057400" indent="-228600" defTabSz="795338" latinLnBrk="1">
              <a:spcBef>
                <a:spcPct val="20000"/>
              </a:spcBef>
              <a:buChar char="•"/>
              <a:defRPr kumimoji="1" sz="1400">
                <a:solidFill>
                  <a:schemeClr val="tx1"/>
                </a:solidFill>
                <a:latin typeface="-보람M" pitchFamily="18" charset="-127"/>
                <a:ea typeface="-보람M" pitchFamily="18" charset="-127"/>
              </a:defRPr>
            </a:lvl5pPr>
            <a:lvl6pPr marL="25146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ctr" eaLnBrk="1" latinLnBrk="0" hangingPunct="1">
              <a:lnSpc>
                <a:spcPct val="120000"/>
              </a:lnSpc>
              <a:spcBef>
                <a:spcPct val="0"/>
              </a:spcBef>
              <a:buFontTx/>
              <a:buNone/>
              <a:defRPr/>
            </a:pPr>
            <a:r>
              <a:rPr lang="zh-CN" altLang="en-US" sz="2400" smtClean="0">
                <a:latin typeface="+mn-lt"/>
                <a:ea typeface="+mn-ea"/>
                <a:cs typeface="+mn-ea"/>
                <a:sym typeface="+mn-lt"/>
              </a:rPr>
              <a:t>虚容器（三）  </a:t>
            </a:r>
          </a:p>
        </p:txBody>
      </p:sp>
      <p:pic>
        <p:nvPicPr>
          <p:cNvPr id="61443" name="Picture 3" descr="BABY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88" y="1855788"/>
            <a:ext cx="12604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AutoShape 4"/>
          <p:cNvSpPr>
            <a:spLocks noChangeArrowheads="1"/>
          </p:cNvSpPr>
          <p:nvPr/>
        </p:nvSpPr>
        <p:spPr bwMode="auto">
          <a:xfrm>
            <a:off x="1457325" y="1590675"/>
            <a:ext cx="7223125" cy="860425"/>
          </a:xfrm>
          <a:prstGeom prst="cloudCallout">
            <a:avLst>
              <a:gd name="adj1" fmla="val -43236"/>
              <a:gd name="adj2" fmla="val 59454"/>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9507" tIns="39754" rIns="79507" bIns="39754" anchor="ctr"/>
          <a:lstStyle>
            <a:lvl1pPr defTabSz="795338" latinLnBrk="1">
              <a:spcBef>
                <a:spcPct val="20000"/>
              </a:spcBef>
              <a:buChar char="•"/>
              <a:defRPr kumimoji="1" sz="2200">
                <a:solidFill>
                  <a:schemeClr val="tx1"/>
                </a:solidFill>
                <a:latin typeface="-보람M" pitchFamily="18" charset="-127"/>
                <a:ea typeface="-보람M" pitchFamily="18" charset="-127"/>
              </a:defRPr>
            </a:lvl1pPr>
            <a:lvl2pPr marL="742950" indent="-285750" defTabSz="795338" latinLnBrk="1">
              <a:spcBef>
                <a:spcPct val="20000"/>
              </a:spcBef>
              <a:buChar char="•"/>
              <a:defRPr kumimoji="1" sz="2000">
                <a:solidFill>
                  <a:schemeClr val="tx1"/>
                </a:solidFill>
                <a:latin typeface="-보람M" pitchFamily="18" charset="-127"/>
                <a:ea typeface="-보람M" pitchFamily="18" charset="-127"/>
              </a:defRPr>
            </a:lvl2pPr>
            <a:lvl3pPr marL="1143000" indent="-228600" defTabSz="795338" latinLnBrk="1">
              <a:spcBef>
                <a:spcPct val="20000"/>
              </a:spcBef>
              <a:buChar char="•"/>
              <a:defRPr kumimoji="1">
                <a:solidFill>
                  <a:schemeClr val="tx1"/>
                </a:solidFill>
                <a:latin typeface="-보람M" pitchFamily="18" charset="-127"/>
                <a:ea typeface="-보람M" pitchFamily="18" charset="-127"/>
              </a:defRPr>
            </a:lvl3pPr>
            <a:lvl4pPr marL="1600200" indent="-228600" defTabSz="795338" latinLnBrk="1">
              <a:spcBef>
                <a:spcPct val="20000"/>
              </a:spcBef>
              <a:buChar char="•"/>
              <a:defRPr kumimoji="1" sz="1600">
                <a:solidFill>
                  <a:schemeClr val="tx1"/>
                </a:solidFill>
                <a:latin typeface="-보람M" pitchFamily="18" charset="-127"/>
                <a:ea typeface="-보람M" pitchFamily="18" charset="-127"/>
              </a:defRPr>
            </a:lvl4pPr>
            <a:lvl5pPr marL="2057400" indent="-228600" defTabSz="795338" latinLnBrk="1">
              <a:spcBef>
                <a:spcPct val="20000"/>
              </a:spcBef>
              <a:buChar char="•"/>
              <a:defRPr kumimoji="1" sz="1400">
                <a:solidFill>
                  <a:schemeClr val="tx1"/>
                </a:solidFill>
                <a:latin typeface="-보람M" pitchFamily="18" charset="-127"/>
                <a:ea typeface="-보람M" pitchFamily="18" charset="-127"/>
              </a:defRPr>
            </a:lvl5pPr>
            <a:lvl6pPr marL="25146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ctr" eaLnBrk="1" latinLnBrk="0" hangingPunct="1">
              <a:lnSpc>
                <a:spcPct val="120000"/>
              </a:lnSpc>
              <a:spcBef>
                <a:spcPct val="0"/>
              </a:spcBef>
              <a:buFontTx/>
              <a:buNone/>
              <a:defRPr/>
            </a:pPr>
            <a:endParaRPr lang="zh-CN" altLang="en-US" sz="2100" b="0" smtClean="0">
              <a:latin typeface="+mn-lt"/>
              <a:ea typeface="+mn-ea"/>
              <a:cs typeface="+mn-ea"/>
              <a:sym typeface="+mn-lt"/>
            </a:endParaRPr>
          </a:p>
        </p:txBody>
      </p:sp>
      <p:sp>
        <p:nvSpPr>
          <p:cNvPr id="57349" name="Text Box 5"/>
          <p:cNvSpPr txBox="1">
            <a:spLocks noChangeArrowheads="1"/>
          </p:cNvSpPr>
          <p:nvPr/>
        </p:nvSpPr>
        <p:spPr bwMode="auto">
          <a:xfrm>
            <a:off x="1801813" y="1801813"/>
            <a:ext cx="6618287"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9507" tIns="39754" rIns="79507" bIns="39754">
            <a:spAutoFit/>
          </a:bodyPr>
          <a:lstStyle>
            <a:lvl1pPr defTabSz="795338" latinLnBrk="1">
              <a:spcBef>
                <a:spcPct val="20000"/>
              </a:spcBef>
              <a:buChar char="•"/>
              <a:defRPr kumimoji="1" sz="2200">
                <a:solidFill>
                  <a:schemeClr val="tx1"/>
                </a:solidFill>
                <a:latin typeface="-보람M" pitchFamily="18" charset="-127"/>
                <a:ea typeface="-보람M" pitchFamily="18" charset="-127"/>
              </a:defRPr>
            </a:lvl1pPr>
            <a:lvl2pPr marL="742950" indent="-285750" defTabSz="795338" latinLnBrk="1">
              <a:spcBef>
                <a:spcPct val="20000"/>
              </a:spcBef>
              <a:buChar char="•"/>
              <a:defRPr kumimoji="1" sz="2000">
                <a:solidFill>
                  <a:schemeClr val="tx1"/>
                </a:solidFill>
                <a:latin typeface="-보람M" pitchFamily="18" charset="-127"/>
                <a:ea typeface="-보람M" pitchFamily="18" charset="-127"/>
              </a:defRPr>
            </a:lvl2pPr>
            <a:lvl3pPr marL="1143000" indent="-228600" defTabSz="795338" latinLnBrk="1">
              <a:spcBef>
                <a:spcPct val="20000"/>
              </a:spcBef>
              <a:buChar char="•"/>
              <a:defRPr kumimoji="1">
                <a:solidFill>
                  <a:schemeClr val="tx1"/>
                </a:solidFill>
                <a:latin typeface="-보람M" pitchFamily="18" charset="-127"/>
                <a:ea typeface="-보람M" pitchFamily="18" charset="-127"/>
              </a:defRPr>
            </a:lvl3pPr>
            <a:lvl4pPr marL="1600200" indent="-228600" defTabSz="795338" latinLnBrk="1">
              <a:spcBef>
                <a:spcPct val="20000"/>
              </a:spcBef>
              <a:buChar char="•"/>
              <a:defRPr kumimoji="1" sz="1600">
                <a:solidFill>
                  <a:schemeClr val="tx1"/>
                </a:solidFill>
                <a:latin typeface="-보람M" pitchFamily="18" charset="-127"/>
                <a:ea typeface="-보람M" pitchFamily="18" charset="-127"/>
              </a:defRPr>
            </a:lvl4pPr>
            <a:lvl5pPr marL="2057400" indent="-228600" defTabSz="795338" latinLnBrk="1">
              <a:spcBef>
                <a:spcPct val="20000"/>
              </a:spcBef>
              <a:buChar char="•"/>
              <a:defRPr kumimoji="1" sz="1400">
                <a:solidFill>
                  <a:schemeClr val="tx1"/>
                </a:solidFill>
                <a:latin typeface="-보람M" pitchFamily="18" charset="-127"/>
                <a:ea typeface="-보람M" pitchFamily="18" charset="-127"/>
              </a:defRPr>
            </a:lvl5pPr>
            <a:lvl6pPr marL="25146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ctr" eaLnBrk="1" latinLnBrk="0" hangingPunct="1">
              <a:lnSpc>
                <a:spcPct val="120000"/>
              </a:lnSpc>
              <a:spcBef>
                <a:spcPct val="0"/>
              </a:spcBef>
              <a:buFontTx/>
              <a:buNone/>
              <a:defRPr/>
            </a:pPr>
            <a:r>
              <a:rPr lang="zh-CN" altLang="en-US" sz="2400" i="1" smtClean="0">
                <a:latin typeface="+mn-lt"/>
                <a:ea typeface="+mn-ea"/>
                <a:cs typeface="+mn-ea"/>
                <a:sym typeface="+mn-lt"/>
              </a:rPr>
              <a:t>那么，虚容器里除了原始信息以外还有什么呢</a:t>
            </a:r>
            <a:r>
              <a:rPr lang="zh-CN" altLang="en-US" sz="2100" b="0" smtClean="0">
                <a:latin typeface="+mn-lt"/>
                <a:ea typeface="+mn-ea"/>
                <a:cs typeface="+mn-ea"/>
                <a:sym typeface="+mn-lt"/>
              </a:rPr>
              <a:t>？</a:t>
            </a:r>
          </a:p>
        </p:txBody>
      </p:sp>
      <p:sp>
        <p:nvSpPr>
          <p:cNvPr id="57350" name="Line 6"/>
          <p:cNvSpPr>
            <a:spLocks noChangeShapeType="1"/>
          </p:cNvSpPr>
          <p:nvPr/>
        </p:nvSpPr>
        <p:spPr bwMode="auto">
          <a:xfrm flipH="1">
            <a:off x="3910013" y="3843338"/>
            <a:ext cx="595312" cy="3968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grpSp>
        <p:nvGrpSpPr>
          <p:cNvPr id="263175" name="Group 7"/>
          <p:cNvGrpSpPr>
            <a:grpSpLocks/>
          </p:cNvGrpSpPr>
          <p:nvPr/>
        </p:nvGrpSpPr>
        <p:grpSpPr bwMode="auto">
          <a:xfrm>
            <a:off x="530225" y="2716213"/>
            <a:ext cx="8216900" cy="3511550"/>
            <a:chOff x="480" y="1968"/>
            <a:chExt cx="5952" cy="2544"/>
          </a:xfrm>
        </p:grpSpPr>
        <p:pic>
          <p:nvPicPr>
            <p:cNvPr id="61450" name="Picture 8" descr="BOY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 y="2640"/>
              <a:ext cx="866"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5" name="AutoShape 9"/>
            <p:cNvSpPr>
              <a:spLocks noChangeArrowheads="1"/>
            </p:cNvSpPr>
            <p:nvPr/>
          </p:nvSpPr>
          <p:spPr bwMode="auto">
            <a:xfrm>
              <a:off x="1632" y="1968"/>
              <a:ext cx="4800" cy="2544"/>
            </a:xfrm>
            <a:prstGeom prst="foldedCorner">
              <a:avLst>
                <a:gd name="adj" fmla="val 12060"/>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9507" tIns="39754" rIns="79507" bIns="39754" anchor="ctr"/>
            <a:lstStyle>
              <a:lvl1pPr defTabSz="795338" latinLnBrk="1">
                <a:spcBef>
                  <a:spcPct val="20000"/>
                </a:spcBef>
                <a:buChar char="•"/>
                <a:defRPr kumimoji="1" sz="2200">
                  <a:solidFill>
                    <a:schemeClr val="tx1"/>
                  </a:solidFill>
                  <a:latin typeface="-보람M" pitchFamily="18" charset="-127"/>
                  <a:ea typeface="-보람M" pitchFamily="18" charset="-127"/>
                </a:defRPr>
              </a:lvl1pPr>
              <a:lvl2pPr marL="742950" indent="-285750" defTabSz="795338" latinLnBrk="1">
                <a:spcBef>
                  <a:spcPct val="20000"/>
                </a:spcBef>
                <a:buChar char="•"/>
                <a:defRPr kumimoji="1" sz="2000">
                  <a:solidFill>
                    <a:schemeClr val="tx1"/>
                  </a:solidFill>
                  <a:latin typeface="-보람M" pitchFamily="18" charset="-127"/>
                  <a:ea typeface="-보람M" pitchFamily="18" charset="-127"/>
                </a:defRPr>
              </a:lvl2pPr>
              <a:lvl3pPr marL="1143000" indent="-228600" defTabSz="795338" latinLnBrk="1">
                <a:spcBef>
                  <a:spcPct val="20000"/>
                </a:spcBef>
                <a:buChar char="•"/>
                <a:defRPr kumimoji="1">
                  <a:solidFill>
                    <a:schemeClr val="tx1"/>
                  </a:solidFill>
                  <a:latin typeface="-보람M" pitchFamily="18" charset="-127"/>
                  <a:ea typeface="-보람M" pitchFamily="18" charset="-127"/>
                </a:defRPr>
              </a:lvl3pPr>
              <a:lvl4pPr marL="1600200" indent="-228600" defTabSz="795338" latinLnBrk="1">
                <a:spcBef>
                  <a:spcPct val="20000"/>
                </a:spcBef>
                <a:buChar char="•"/>
                <a:defRPr kumimoji="1" sz="1600">
                  <a:solidFill>
                    <a:schemeClr val="tx1"/>
                  </a:solidFill>
                  <a:latin typeface="-보람M" pitchFamily="18" charset="-127"/>
                  <a:ea typeface="-보람M" pitchFamily="18" charset="-127"/>
                </a:defRPr>
              </a:lvl4pPr>
              <a:lvl5pPr marL="2057400" indent="-228600" defTabSz="795338" latinLnBrk="1">
                <a:spcBef>
                  <a:spcPct val="20000"/>
                </a:spcBef>
                <a:buChar char="•"/>
                <a:defRPr kumimoji="1" sz="1400">
                  <a:solidFill>
                    <a:schemeClr val="tx1"/>
                  </a:solidFill>
                  <a:latin typeface="-보람M" pitchFamily="18" charset="-127"/>
                  <a:ea typeface="-보람M" pitchFamily="18" charset="-127"/>
                </a:defRPr>
              </a:lvl5pPr>
              <a:lvl6pPr marL="25146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ctr" eaLnBrk="1" latinLnBrk="0" hangingPunct="1">
                <a:lnSpc>
                  <a:spcPct val="120000"/>
                </a:lnSpc>
                <a:spcBef>
                  <a:spcPct val="0"/>
                </a:spcBef>
                <a:buFontTx/>
                <a:buNone/>
                <a:defRPr/>
              </a:pPr>
              <a:endParaRPr lang="zh-CN" altLang="en-US" sz="2100" b="0" smtClean="0">
                <a:latin typeface="+mn-lt"/>
                <a:ea typeface="+mn-ea"/>
                <a:cs typeface="+mn-ea"/>
                <a:sym typeface="+mn-lt"/>
              </a:endParaRPr>
            </a:p>
          </p:txBody>
        </p:sp>
        <p:sp>
          <p:nvSpPr>
            <p:cNvPr id="57356" name="AutoShape 10"/>
            <p:cNvSpPr>
              <a:spLocks noChangeArrowheads="1"/>
            </p:cNvSpPr>
            <p:nvPr/>
          </p:nvSpPr>
          <p:spPr bwMode="auto">
            <a:xfrm>
              <a:off x="2112" y="2592"/>
              <a:ext cx="3408" cy="1295"/>
            </a:xfrm>
            <a:prstGeom prst="cube">
              <a:avLst>
                <a:gd name="adj" fmla="val 25000"/>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9507" tIns="39754" rIns="79507" bIns="39754" anchor="ctr"/>
            <a:lstStyle>
              <a:lvl1pPr defTabSz="795338" latinLnBrk="1">
                <a:spcBef>
                  <a:spcPct val="20000"/>
                </a:spcBef>
                <a:buChar char="•"/>
                <a:defRPr kumimoji="1" sz="2200">
                  <a:solidFill>
                    <a:schemeClr val="tx1"/>
                  </a:solidFill>
                  <a:latin typeface="-보람M" pitchFamily="18" charset="-127"/>
                  <a:ea typeface="-보람M" pitchFamily="18" charset="-127"/>
                </a:defRPr>
              </a:lvl1pPr>
              <a:lvl2pPr marL="742950" indent="-285750" defTabSz="795338" latinLnBrk="1">
                <a:spcBef>
                  <a:spcPct val="20000"/>
                </a:spcBef>
                <a:buChar char="•"/>
                <a:defRPr kumimoji="1" sz="2000">
                  <a:solidFill>
                    <a:schemeClr val="tx1"/>
                  </a:solidFill>
                  <a:latin typeface="-보람M" pitchFamily="18" charset="-127"/>
                  <a:ea typeface="-보람M" pitchFamily="18" charset="-127"/>
                </a:defRPr>
              </a:lvl2pPr>
              <a:lvl3pPr marL="1143000" indent="-228600" defTabSz="795338" latinLnBrk="1">
                <a:spcBef>
                  <a:spcPct val="20000"/>
                </a:spcBef>
                <a:buChar char="•"/>
                <a:defRPr kumimoji="1">
                  <a:solidFill>
                    <a:schemeClr val="tx1"/>
                  </a:solidFill>
                  <a:latin typeface="-보람M" pitchFamily="18" charset="-127"/>
                  <a:ea typeface="-보람M" pitchFamily="18" charset="-127"/>
                </a:defRPr>
              </a:lvl3pPr>
              <a:lvl4pPr marL="1600200" indent="-228600" defTabSz="795338" latinLnBrk="1">
                <a:spcBef>
                  <a:spcPct val="20000"/>
                </a:spcBef>
                <a:buChar char="•"/>
                <a:defRPr kumimoji="1" sz="1600">
                  <a:solidFill>
                    <a:schemeClr val="tx1"/>
                  </a:solidFill>
                  <a:latin typeface="-보람M" pitchFamily="18" charset="-127"/>
                  <a:ea typeface="-보람M" pitchFamily="18" charset="-127"/>
                </a:defRPr>
              </a:lvl4pPr>
              <a:lvl5pPr marL="2057400" indent="-228600" defTabSz="795338" latinLnBrk="1">
                <a:spcBef>
                  <a:spcPct val="20000"/>
                </a:spcBef>
                <a:buChar char="•"/>
                <a:defRPr kumimoji="1" sz="1400">
                  <a:solidFill>
                    <a:schemeClr val="tx1"/>
                  </a:solidFill>
                  <a:latin typeface="-보람M" pitchFamily="18" charset="-127"/>
                  <a:ea typeface="-보람M" pitchFamily="18" charset="-127"/>
                </a:defRPr>
              </a:lvl5pPr>
              <a:lvl6pPr marL="25146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ctr" eaLnBrk="1" latinLnBrk="0" hangingPunct="1">
                <a:lnSpc>
                  <a:spcPct val="120000"/>
                </a:lnSpc>
                <a:spcBef>
                  <a:spcPct val="0"/>
                </a:spcBef>
                <a:buFontTx/>
                <a:buNone/>
                <a:defRPr/>
              </a:pPr>
              <a:endParaRPr lang="zh-CN" altLang="en-US" sz="2100" b="0" smtClean="0">
                <a:latin typeface="+mn-lt"/>
                <a:ea typeface="+mn-ea"/>
                <a:cs typeface="+mn-ea"/>
                <a:sym typeface="+mn-lt"/>
              </a:endParaRPr>
            </a:p>
          </p:txBody>
        </p:sp>
        <p:sp>
          <p:nvSpPr>
            <p:cNvPr id="57357" name="Text Box 11"/>
            <p:cNvSpPr txBox="1">
              <a:spLocks noChangeArrowheads="1"/>
            </p:cNvSpPr>
            <p:nvPr/>
          </p:nvSpPr>
          <p:spPr bwMode="auto">
            <a:xfrm>
              <a:off x="1712" y="2063"/>
              <a:ext cx="4193" cy="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9507" tIns="39754" rIns="79507" bIns="39754">
              <a:spAutoFit/>
            </a:bodyPr>
            <a:lstStyle>
              <a:lvl1pPr defTabSz="795338" latinLnBrk="1">
                <a:spcBef>
                  <a:spcPct val="20000"/>
                </a:spcBef>
                <a:buChar char="•"/>
                <a:defRPr kumimoji="1" sz="2200">
                  <a:solidFill>
                    <a:schemeClr val="tx1"/>
                  </a:solidFill>
                  <a:latin typeface="-보람M" pitchFamily="18" charset="-127"/>
                  <a:ea typeface="-보람M" pitchFamily="18" charset="-127"/>
                </a:defRPr>
              </a:lvl1pPr>
              <a:lvl2pPr marL="742950" indent="-285750" defTabSz="795338" latinLnBrk="1">
                <a:spcBef>
                  <a:spcPct val="20000"/>
                </a:spcBef>
                <a:buChar char="•"/>
                <a:defRPr kumimoji="1" sz="2000">
                  <a:solidFill>
                    <a:schemeClr val="tx1"/>
                  </a:solidFill>
                  <a:latin typeface="-보람M" pitchFamily="18" charset="-127"/>
                  <a:ea typeface="-보람M" pitchFamily="18" charset="-127"/>
                </a:defRPr>
              </a:lvl2pPr>
              <a:lvl3pPr marL="1143000" indent="-228600" defTabSz="795338" latinLnBrk="1">
                <a:spcBef>
                  <a:spcPct val="20000"/>
                </a:spcBef>
                <a:buChar char="•"/>
                <a:defRPr kumimoji="1">
                  <a:solidFill>
                    <a:schemeClr val="tx1"/>
                  </a:solidFill>
                  <a:latin typeface="-보람M" pitchFamily="18" charset="-127"/>
                  <a:ea typeface="-보람M" pitchFamily="18" charset="-127"/>
                </a:defRPr>
              </a:lvl3pPr>
              <a:lvl4pPr marL="1600200" indent="-228600" defTabSz="795338" latinLnBrk="1">
                <a:spcBef>
                  <a:spcPct val="20000"/>
                </a:spcBef>
                <a:buChar char="•"/>
                <a:defRPr kumimoji="1" sz="1600">
                  <a:solidFill>
                    <a:schemeClr val="tx1"/>
                  </a:solidFill>
                  <a:latin typeface="-보람M" pitchFamily="18" charset="-127"/>
                  <a:ea typeface="-보람M" pitchFamily="18" charset="-127"/>
                </a:defRPr>
              </a:lvl4pPr>
              <a:lvl5pPr marL="2057400" indent="-228600" defTabSz="795338" latinLnBrk="1">
                <a:spcBef>
                  <a:spcPct val="20000"/>
                </a:spcBef>
                <a:buChar char="•"/>
                <a:defRPr kumimoji="1" sz="1400">
                  <a:solidFill>
                    <a:schemeClr val="tx1"/>
                  </a:solidFill>
                  <a:latin typeface="-보람M" pitchFamily="18" charset="-127"/>
                  <a:ea typeface="-보람M" pitchFamily="18" charset="-127"/>
                </a:defRPr>
              </a:lvl5pPr>
              <a:lvl6pPr marL="25146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400" i="1" smtClean="0">
                  <a:latin typeface="+mn-lt"/>
                  <a:ea typeface="+mn-ea"/>
                  <a:cs typeface="+mn-ea"/>
                  <a:sym typeface="+mn-lt"/>
                </a:rPr>
                <a:t>画一个图来表示</a:t>
              </a:r>
              <a:r>
                <a:rPr lang="en-US" altLang="zh-CN" sz="2400" i="1" smtClean="0">
                  <a:latin typeface="+mn-lt"/>
                  <a:ea typeface="+mn-ea"/>
                  <a:cs typeface="+mn-ea"/>
                  <a:sym typeface="+mn-lt"/>
                </a:rPr>
                <a:t>VC</a:t>
              </a:r>
              <a:r>
                <a:rPr lang="zh-CN" altLang="en-US" sz="2400" i="1" smtClean="0">
                  <a:latin typeface="+mn-lt"/>
                  <a:ea typeface="+mn-ea"/>
                  <a:cs typeface="+mn-ea"/>
                  <a:sym typeface="+mn-lt"/>
                </a:rPr>
                <a:t>的构成：</a:t>
              </a:r>
              <a:endParaRPr lang="zh-CN" altLang="en-US" sz="2100" b="0" smtClean="0">
                <a:latin typeface="+mn-lt"/>
                <a:ea typeface="+mn-ea"/>
                <a:cs typeface="+mn-ea"/>
                <a:sym typeface="+mn-lt"/>
              </a:endParaRPr>
            </a:p>
          </p:txBody>
        </p:sp>
        <p:sp>
          <p:nvSpPr>
            <p:cNvPr id="57358" name="AutoShape 12"/>
            <p:cNvSpPr>
              <a:spLocks noChangeArrowheads="1"/>
            </p:cNvSpPr>
            <p:nvPr/>
          </p:nvSpPr>
          <p:spPr bwMode="auto">
            <a:xfrm>
              <a:off x="2352" y="2592"/>
              <a:ext cx="3168" cy="1295"/>
            </a:xfrm>
            <a:prstGeom prst="cube">
              <a:avLst>
                <a:gd name="adj" fmla="val 25000"/>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9507" tIns="39754" rIns="79507" bIns="39754" anchor="ctr"/>
            <a:lstStyle>
              <a:lvl1pPr defTabSz="795338" latinLnBrk="1">
                <a:spcBef>
                  <a:spcPct val="20000"/>
                </a:spcBef>
                <a:buChar char="•"/>
                <a:defRPr kumimoji="1" sz="2200">
                  <a:solidFill>
                    <a:schemeClr val="tx1"/>
                  </a:solidFill>
                  <a:latin typeface="-보람M" pitchFamily="18" charset="-127"/>
                  <a:ea typeface="-보람M" pitchFamily="18" charset="-127"/>
                </a:defRPr>
              </a:lvl1pPr>
              <a:lvl2pPr marL="742950" indent="-285750" defTabSz="795338" latinLnBrk="1">
                <a:spcBef>
                  <a:spcPct val="20000"/>
                </a:spcBef>
                <a:buChar char="•"/>
                <a:defRPr kumimoji="1" sz="2000">
                  <a:solidFill>
                    <a:schemeClr val="tx1"/>
                  </a:solidFill>
                  <a:latin typeface="-보람M" pitchFamily="18" charset="-127"/>
                  <a:ea typeface="-보람M" pitchFamily="18" charset="-127"/>
                </a:defRPr>
              </a:lvl2pPr>
              <a:lvl3pPr marL="1143000" indent="-228600" defTabSz="795338" latinLnBrk="1">
                <a:spcBef>
                  <a:spcPct val="20000"/>
                </a:spcBef>
                <a:buChar char="•"/>
                <a:defRPr kumimoji="1">
                  <a:solidFill>
                    <a:schemeClr val="tx1"/>
                  </a:solidFill>
                  <a:latin typeface="-보람M" pitchFamily="18" charset="-127"/>
                  <a:ea typeface="-보람M" pitchFamily="18" charset="-127"/>
                </a:defRPr>
              </a:lvl3pPr>
              <a:lvl4pPr marL="1600200" indent="-228600" defTabSz="795338" latinLnBrk="1">
                <a:spcBef>
                  <a:spcPct val="20000"/>
                </a:spcBef>
                <a:buChar char="•"/>
                <a:defRPr kumimoji="1" sz="1600">
                  <a:solidFill>
                    <a:schemeClr val="tx1"/>
                  </a:solidFill>
                  <a:latin typeface="-보람M" pitchFamily="18" charset="-127"/>
                  <a:ea typeface="-보람M" pitchFamily="18" charset="-127"/>
                </a:defRPr>
              </a:lvl4pPr>
              <a:lvl5pPr marL="2057400" indent="-228600" defTabSz="795338" latinLnBrk="1">
                <a:spcBef>
                  <a:spcPct val="20000"/>
                </a:spcBef>
                <a:buChar char="•"/>
                <a:defRPr kumimoji="1" sz="1400">
                  <a:solidFill>
                    <a:schemeClr val="tx1"/>
                  </a:solidFill>
                  <a:latin typeface="-보람M" pitchFamily="18" charset="-127"/>
                  <a:ea typeface="-보람M" pitchFamily="18" charset="-127"/>
                </a:defRPr>
              </a:lvl5pPr>
              <a:lvl6pPr marL="25146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ctr" eaLnBrk="1" latinLnBrk="0" hangingPunct="1">
                <a:lnSpc>
                  <a:spcPct val="120000"/>
                </a:lnSpc>
                <a:spcBef>
                  <a:spcPct val="0"/>
                </a:spcBef>
                <a:buFontTx/>
                <a:buNone/>
                <a:defRPr/>
              </a:pPr>
              <a:endParaRPr lang="zh-CN" altLang="en-US" sz="2100" b="0" smtClean="0">
                <a:latin typeface="+mn-lt"/>
                <a:ea typeface="+mn-ea"/>
                <a:cs typeface="+mn-ea"/>
                <a:sym typeface="+mn-lt"/>
              </a:endParaRPr>
            </a:p>
          </p:txBody>
        </p:sp>
        <p:sp>
          <p:nvSpPr>
            <p:cNvPr id="57359" name="AutoShape 13"/>
            <p:cNvSpPr>
              <a:spLocks noChangeArrowheads="1"/>
            </p:cNvSpPr>
            <p:nvPr/>
          </p:nvSpPr>
          <p:spPr bwMode="auto">
            <a:xfrm>
              <a:off x="2928" y="2592"/>
              <a:ext cx="2592" cy="1295"/>
            </a:xfrm>
            <a:prstGeom prst="cube">
              <a:avLst>
                <a:gd name="adj" fmla="val 25000"/>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9507" tIns="39754" rIns="79507" bIns="39754" anchor="ctr"/>
            <a:lstStyle>
              <a:lvl1pPr defTabSz="795338" latinLnBrk="1">
                <a:spcBef>
                  <a:spcPct val="20000"/>
                </a:spcBef>
                <a:buChar char="•"/>
                <a:defRPr kumimoji="1" sz="2200">
                  <a:solidFill>
                    <a:schemeClr val="tx1"/>
                  </a:solidFill>
                  <a:latin typeface="-보람M" pitchFamily="18" charset="-127"/>
                  <a:ea typeface="-보람M" pitchFamily="18" charset="-127"/>
                </a:defRPr>
              </a:lvl1pPr>
              <a:lvl2pPr marL="742950" indent="-285750" defTabSz="795338" latinLnBrk="1">
                <a:spcBef>
                  <a:spcPct val="20000"/>
                </a:spcBef>
                <a:buChar char="•"/>
                <a:defRPr kumimoji="1" sz="2000">
                  <a:solidFill>
                    <a:schemeClr val="tx1"/>
                  </a:solidFill>
                  <a:latin typeface="-보람M" pitchFamily="18" charset="-127"/>
                  <a:ea typeface="-보람M" pitchFamily="18" charset="-127"/>
                </a:defRPr>
              </a:lvl2pPr>
              <a:lvl3pPr marL="1143000" indent="-228600" defTabSz="795338" latinLnBrk="1">
                <a:spcBef>
                  <a:spcPct val="20000"/>
                </a:spcBef>
                <a:buChar char="•"/>
                <a:defRPr kumimoji="1">
                  <a:solidFill>
                    <a:schemeClr val="tx1"/>
                  </a:solidFill>
                  <a:latin typeface="-보람M" pitchFamily="18" charset="-127"/>
                  <a:ea typeface="-보람M" pitchFamily="18" charset="-127"/>
                </a:defRPr>
              </a:lvl3pPr>
              <a:lvl4pPr marL="1600200" indent="-228600" defTabSz="795338" latinLnBrk="1">
                <a:spcBef>
                  <a:spcPct val="20000"/>
                </a:spcBef>
                <a:buChar char="•"/>
                <a:defRPr kumimoji="1" sz="1600">
                  <a:solidFill>
                    <a:schemeClr val="tx1"/>
                  </a:solidFill>
                  <a:latin typeface="-보람M" pitchFamily="18" charset="-127"/>
                  <a:ea typeface="-보람M" pitchFamily="18" charset="-127"/>
                </a:defRPr>
              </a:lvl4pPr>
              <a:lvl5pPr marL="2057400" indent="-228600" defTabSz="795338" latinLnBrk="1">
                <a:spcBef>
                  <a:spcPct val="20000"/>
                </a:spcBef>
                <a:buChar char="•"/>
                <a:defRPr kumimoji="1" sz="1400">
                  <a:solidFill>
                    <a:schemeClr val="tx1"/>
                  </a:solidFill>
                  <a:latin typeface="-보람M" pitchFamily="18" charset="-127"/>
                  <a:ea typeface="-보람M" pitchFamily="18" charset="-127"/>
                </a:defRPr>
              </a:lvl5pPr>
              <a:lvl6pPr marL="25146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ctr" eaLnBrk="1" latinLnBrk="0" hangingPunct="1">
                <a:lnSpc>
                  <a:spcPct val="120000"/>
                </a:lnSpc>
                <a:spcBef>
                  <a:spcPct val="0"/>
                </a:spcBef>
                <a:buFontTx/>
                <a:buNone/>
                <a:defRPr/>
              </a:pPr>
              <a:endParaRPr lang="zh-CN" altLang="en-US" sz="2100" b="0" smtClean="0">
                <a:latin typeface="+mn-lt"/>
                <a:ea typeface="+mn-ea"/>
                <a:cs typeface="+mn-ea"/>
                <a:sym typeface="+mn-lt"/>
              </a:endParaRPr>
            </a:p>
          </p:txBody>
        </p:sp>
        <p:sp>
          <p:nvSpPr>
            <p:cNvPr id="57360" name="Text Box 14"/>
            <p:cNvSpPr txBox="1">
              <a:spLocks noChangeArrowheads="1"/>
            </p:cNvSpPr>
            <p:nvPr/>
          </p:nvSpPr>
          <p:spPr bwMode="auto">
            <a:xfrm>
              <a:off x="3395" y="3101"/>
              <a:ext cx="1253" cy="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9507" tIns="39754" rIns="79507" bIns="39754">
              <a:spAutoFit/>
            </a:bodyPr>
            <a:lstStyle>
              <a:lvl1pPr defTabSz="795338" latinLnBrk="1">
                <a:spcBef>
                  <a:spcPct val="20000"/>
                </a:spcBef>
                <a:buChar char="•"/>
                <a:defRPr kumimoji="1" sz="2200">
                  <a:solidFill>
                    <a:schemeClr val="tx1"/>
                  </a:solidFill>
                  <a:latin typeface="-보람M" pitchFamily="18" charset="-127"/>
                  <a:ea typeface="-보람M" pitchFamily="18" charset="-127"/>
                </a:defRPr>
              </a:lvl1pPr>
              <a:lvl2pPr marL="742950" indent="-285750" defTabSz="795338" latinLnBrk="1">
                <a:spcBef>
                  <a:spcPct val="20000"/>
                </a:spcBef>
                <a:buChar char="•"/>
                <a:defRPr kumimoji="1" sz="2000">
                  <a:solidFill>
                    <a:schemeClr val="tx1"/>
                  </a:solidFill>
                  <a:latin typeface="-보람M" pitchFamily="18" charset="-127"/>
                  <a:ea typeface="-보람M" pitchFamily="18" charset="-127"/>
                </a:defRPr>
              </a:lvl2pPr>
              <a:lvl3pPr marL="1143000" indent="-228600" defTabSz="795338" latinLnBrk="1">
                <a:spcBef>
                  <a:spcPct val="20000"/>
                </a:spcBef>
                <a:buChar char="•"/>
                <a:defRPr kumimoji="1">
                  <a:solidFill>
                    <a:schemeClr val="tx1"/>
                  </a:solidFill>
                  <a:latin typeface="-보람M" pitchFamily="18" charset="-127"/>
                  <a:ea typeface="-보람M" pitchFamily="18" charset="-127"/>
                </a:defRPr>
              </a:lvl3pPr>
              <a:lvl4pPr marL="1600200" indent="-228600" defTabSz="795338" latinLnBrk="1">
                <a:spcBef>
                  <a:spcPct val="20000"/>
                </a:spcBef>
                <a:buChar char="•"/>
                <a:defRPr kumimoji="1" sz="1600">
                  <a:solidFill>
                    <a:schemeClr val="tx1"/>
                  </a:solidFill>
                  <a:latin typeface="-보람M" pitchFamily="18" charset="-127"/>
                  <a:ea typeface="-보람M" pitchFamily="18" charset="-127"/>
                </a:defRPr>
              </a:lvl4pPr>
              <a:lvl5pPr marL="2057400" indent="-228600" defTabSz="795338" latinLnBrk="1">
                <a:spcBef>
                  <a:spcPct val="20000"/>
                </a:spcBef>
                <a:buChar char="•"/>
                <a:defRPr kumimoji="1" sz="1400">
                  <a:solidFill>
                    <a:schemeClr val="tx1"/>
                  </a:solidFill>
                  <a:latin typeface="-보람M" pitchFamily="18" charset="-127"/>
                  <a:ea typeface="-보람M" pitchFamily="18" charset="-127"/>
                </a:defRPr>
              </a:lvl5pPr>
              <a:lvl6pPr marL="25146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ctr" eaLnBrk="1" latinLnBrk="0" hangingPunct="1">
                <a:lnSpc>
                  <a:spcPct val="120000"/>
                </a:lnSpc>
                <a:spcBef>
                  <a:spcPct val="0"/>
                </a:spcBef>
                <a:buFontTx/>
                <a:buNone/>
                <a:defRPr/>
              </a:pPr>
              <a:r>
                <a:rPr lang="zh-CN" altLang="en-US" sz="2400" b="0" smtClean="0">
                  <a:solidFill>
                    <a:schemeClr val="tx2"/>
                  </a:solidFill>
                  <a:latin typeface="+mn-lt"/>
                  <a:ea typeface="+mn-ea"/>
                  <a:cs typeface="+mn-ea"/>
                  <a:sym typeface="+mn-lt"/>
                </a:rPr>
                <a:t>原 始 信 息</a:t>
              </a:r>
              <a:r>
                <a:rPr lang="zh-CN" altLang="en-US" sz="2400" b="0" smtClean="0">
                  <a:solidFill>
                    <a:srgbClr val="339933"/>
                  </a:solidFill>
                  <a:latin typeface="+mn-lt"/>
                  <a:ea typeface="+mn-ea"/>
                  <a:cs typeface="+mn-ea"/>
                  <a:sym typeface="+mn-lt"/>
                </a:rPr>
                <a:t> </a:t>
              </a:r>
              <a:endParaRPr lang="zh-CN" altLang="en-US" sz="2100" b="0" smtClean="0">
                <a:solidFill>
                  <a:srgbClr val="339933"/>
                </a:solidFill>
                <a:latin typeface="+mn-lt"/>
                <a:ea typeface="+mn-ea"/>
                <a:cs typeface="+mn-ea"/>
                <a:sym typeface="+mn-lt"/>
              </a:endParaRPr>
            </a:p>
          </p:txBody>
        </p:sp>
        <p:sp>
          <p:nvSpPr>
            <p:cNvPr id="57361" name="Text Box 15"/>
            <p:cNvSpPr txBox="1">
              <a:spLocks noChangeArrowheads="1"/>
            </p:cNvSpPr>
            <p:nvPr/>
          </p:nvSpPr>
          <p:spPr bwMode="auto">
            <a:xfrm>
              <a:off x="2235" y="2882"/>
              <a:ext cx="727" cy="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lIns="79507" tIns="39754" rIns="79507" bIns="39754">
              <a:spAutoFit/>
            </a:bodyPr>
            <a:lstStyle>
              <a:lvl1pPr defTabSz="795338" latinLnBrk="1">
                <a:spcBef>
                  <a:spcPct val="20000"/>
                </a:spcBef>
                <a:buChar char="•"/>
                <a:defRPr kumimoji="1" sz="2200">
                  <a:solidFill>
                    <a:schemeClr val="tx1"/>
                  </a:solidFill>
                  <a:latin typeface="-보람M" pitchFamily="18" charset="-127"/>
                  <a:ea typeface="-보람M" pitchFamily="18" charset="-127"/>
                </a:defRPr>
              </a:lvl1pPr>
              <a:lvl2pPr marL="742950" indent="-285750" defTabSz="795338" latinLnBrk="1">
                <a:spcBef>
                  <a:spcPct val="20000"/>
                </a:spcBef>
                <a:buChar char="•"/>
                <a:defRPr kumimoji="1" sz="2000">
                  <a:solidFill>
                    <a:schemeClr val="tx1"/>
                  </a:solidFill>
                  <a:latin typeface="-보람M" pitchFamily="18" charset="-127"/>
                  <a:ea typeface="-보람M" pitchFamily="18" charset="-127"/>
                </a:defRPr>
              </a:lvl2pPr>
              <a:lvl3pPr marL="1143000" indent="-228600" defTabSz="795338" latinLnBrk="1">
                <a:spcBef>
                  <a:spcPct val="20000"/>
                </a:spcBef>
                <a:buChar char="•"/>
                <a:defRPr kumimoji="1">
                  <a:solidFill>
                    <a:schemeClr val="tx1"/>
                  </a:solidFill>
                  <a:latin typeface="-보람M" pitchFamily="18" charset="-127"/>
                  <a:ea typeface="-보람M" pitchFamily="18" charset="-127"/>
                </a:defRPr>
              </a:lvl3pPr>
              <a:lvl4pPr marL="1600200" indent="-228600" defTabSz="795338" latinLnBrk="1">
                <a:spcBef>
                  <a:spcPct val="20000"/>
                </a:spcBef>
                <a:buChar char="•"/>
                <a:defRPr kumimoji="1" sz="1600">
                  <a:solidFill>
                    <a:schemeClr val="tx1"/>
                  </a:solidFill>
                  <a:latin typeface="-보람M" pitchFamily="18" charset="-127"/>
                  <a:ea typeface="-보람M" pitchFamily="18" charset="-127"/>
                </a:defRPr>
              </a:lvl4pPr>
              <a:lvl5pPr marL="2057400" indent="-228600" defTabSz="795338" latinLnBrk="1">
                <a:spcBef>
                  <a:spcPct val="20000"/>
                </a:spcBef>
                <a:buChar char="•"/>
                <a:defRPr kumimoji="1" sz="1400">
                  <a:solidFill>
                    <a:schemeClr val="tx1"/>
                  </a:solidFill>
                  <a:latin typeface="-보람M" pitchFamily="18" charset="-127"/>
                  <a:ea typeface="-보람M" pitchFamily="18" charset="-127"/>
                </a:defRPr>
              </a:lvl5pPr>
              <a:lvl6pPr marL="25146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ctr" eaLnBrk="1" latinLnBrk="0" hangingPunct="1">
                <a:lnSpc>
                  <a:spcPct val="120000"/>
                </a:lnSpc>
                <a:spcBef>
                  <a:spcPct val="0"/>
                </a:spcBef>
                <a:buFontTx/>
                <a:buNone/>
                <a:defRPr/>
              </a:pPr>
              <a:r>
                <a:rPr lang="zh-CN" altLang="en-US" sz="2400" b="0" smtClean="0">
                  <a:latin typeface="+mn-lt"/>
                  <a:ea typeface="+mn-ea"/>
                  <a:cs typeface="+mn-ea"/>
                  <a:sym typeface="+mn-lt"/>
                </a:rPr>
                <a:t>塞入比特</a:t>
              </a:r>
              <a:endParaRPr lang="zh-CN" altLang="en-US" sz="2400" smtClean="0">
                <a:latin typeface="+mn-lt"/>
                <a:ea typeface="+mn-ea"/>
                <a:cs typeface="+mn-ea"/>
                <a:sym typeface="+mn-lt"/>
              </a:endParaRPr>
            </a:p>
            <a:p>
              <a:pPr algn="ctr" eaLnBrk="1" latinLnBrk="0" hangingPunct="1">
                <a:lnSpc>
                  <a:spcPct val="120000"/>
                </a:lnSpc>
                <a:spcBef>
                  <a:spcPct val="0"/>
                </a:spcBef>
                <a:buFontTx/>
                <a:buNone/>
                <a:defRPr/>
              </a:pPr>
              <a:r>
                <a:rPr lang="zh-CN" altLang="en-US" sz="2400" b="0" smtClean="0">
                  <a:latin typeface="+mn-lt"/>
                  <a:ea typeface="+mn-ea"/>
                  <a:cs typeface="+mn-ea"/>
                  <a:sym typeface="+mn-lt"/>
                </a:rPr>
                <a:t>调整控制</a:t>
              </a:r>
              <a:endParaRPr lang="zh-CN" altLang="en-US" sz="2100" b="0" smtClean="0">
                <a:latin typeface="+mn-lt"/>
                <a:ea typeface="+mn-ea"/>
                <a:cs typeface="+mn-ea"/>
                <a:sym typeface="+mn-lt"/>
              </a:endParaRPr>
            </a:p>
          </p:txBody>
        </p:sp>
        <p:sp>
          <p:nvSpPr>
            <p:cNvPr id="57362" name="Text Box 16"/>
            <p:cNvSpPr txBox="1">
              <a:spLocks noChangeArrowheads="1"/>
            </p:cNvSpPr>
            <p:nvPr/>
          </p:nvSpPr>
          <p:spPr bwMode="auto">
            <a:xfrm>
              <a:off x="2105" y="2880"/>
              <a:ext cx="268" cy="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9507" tIns="39754" rIns="79507" bIns="39754">
              <a:spAutoFit/>
            </a:bodyPr>
            <a:lstStyle>
              <a:lvl1pPr defTabSz="795338" latinLnBrk="1">
                <a:spcBef>
                  <a:spcPct val="20000"/>
                </a:spcBef>
                <a:buChar char="•"/>
                <a:defRPr kumimoji="1" sz="2200">
                  <a:solidFill>
                    <a:schemeClr val="tx1"/>
                  </a:solidFill>
                  <a:latin typeface="-보람M" pitchFamily="18" charset="-127"/>
                  <a:ea typeface="-보람M" pitchFamily="18" charset="-127"/>
                </a:defRPr>
              </a:lvl1pPr>
              <a:lvl2pPr marL="742950" indent="-285750" defTabSz="795338" latinLnBrk="1">
                <a:spcBef>
                  <a:spcPct val="20000"/>
                </a:spcBef>
                <a:buChar char="•"/>
                <a:defRPr kumimoji="1" sz="2000">
                  <a:solidFill>
                    <a:schemeClr val="tx1"/>
                  </a:solidFill>
                  <a:latin typeface="-보람M" pitchFamily="18" charset="-127"/>
                  <a:ea typeface="-보람M" pitchFamily="18" charset="-127"/>
                </a:defRPr>
              </a:lvl2pPr>
              <a:lvl3pPr marL="1143000" indent="-228600" defTabSz="795338" latinLnBrk="1">
                <a:spcBef>
                  <a:spcPct val="20000"/>
                </a:spcBef>
                <a:buChar char="•"/>
                <a:defRPr kumimoji="1">
                  <a:solidFill>
                    <a:schemeClr val="tx1"/>
                  </a:solidFill>
                  <a:latin typeface="-보람M" pitchFamily="18" charset="-127"/>
                  <a:ea typeface="-보람M" pitchFamily="18" charset="-127"/>
                </a:defRPr>
              </a:lvl3pPr>
              <a:lvl4pPr marL="1600200" indent="-228600" defTabSz="795338" latinLnBrk="1">
                <a:spcBef>
                  <a:spcPct val="20000"/>
                </a:spcBef>
                <a:buChar char="•"/>
                <a:defRPr kumimoji="1" sz="1600">
                  <a:solidFill>
                    <a:schemeClr val="tx1"/>
                  </a:solidFill>
                  <a:latin typeface="-보람M" pitchFamily="18" charset="-127"/>
                  <a:ea typeface="-보람M" pitchFamily="18" charset="-127"/>
                </a:defRPr>
              </a:lvl4pPr>
              <a:lvl5pPr marL="2057400" indent="-228600" defTabSz="795338" latinLnBrk="1">
                <a:spcBef>
                  <a:spcPct val="20000"/>
                </a:spcBef>
                <a:buChar char="•"/>
                <a:defRPr kumimoji="1" sz="1400">
                  <a:solidFill>
                    <a:schemeClr val="tx1"/>
                  </a:solidFill>
                  <a:latin typeface="-보람M" pitchFamily="18" charset="-127"/>
                  <a:ea typeface="-보람M" pitchFamily="18" charset="-127"/>
                </a:defRPr>
              </a:lvl5pPr>
              <a:lvl6pPr marL="25146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ctr" eaLnBrk="1" latinLnBrk="0" hangingPunct="1">
                <a:lnSpc>
                  <a:spcPct val="120000"/>
                </a:lnSpc>
                <a:spcBef>
                  <a:spcPct val="0"/>
                </a:spcBef>
                <a:buFontTx/>
                <a:buNone/>
                <a:defRPr/>
              </a:pPr>
              <a:r>
                <a:rPr lang="en-US" altLang="zh-CN" sz="2100" b="0" smtClean="0">
                  <a:latin typeface="+mn-lt"/>
                  <a:ea typeface="+mn-ea"/>
                  <a:cs typeface="+mn-ea"/>
                  <a:sym typeface="+mn-lt"/>
                </a:rPr>
                <a:t>P</a:t>
              </a:r>
            </a:p>
            <a:p>
              <a:pPr algn="ctr" eaLnBrk="1" latinLnBrk="0" hangingPunct="1">
                <a:lnSpc>
                  <a:spcPct val="120000"/>
                </a:lnSpc>
                <a:spcBef>
                  <a:spcPct val="0"/>
                </a:spcBef>
                <a:buFontTx/>
                <a:buNone/>
                <a:defRPr/>
              </a:pPr>
              <a:r>
                <a:rPr lang="en-US" altLang="zh-CN" sz="2100" b="0" smtClean="0">
                  <a:latin typeface="+mn-lt"/>
                  <a:ea typeface="+mn-ea"/>
                  <a:cs typeface="+mn-ea"/>
                  <a:sym typeface="+mn-lt"/>
                </a:rPr>
                <a:t>O</a:t>
              </a:r>
            </a:p>
            <a:p>
              <a:pPr algn="ctr" eaLnBrk="1" latinLnBrk="0" hangingPunct="1">
                <a:lnSpc>
                  <a:spcPct val="120000"/>
                </a:lnSpc>
                <a:spcBef>
                  <a:spcPct val="0"/>
                </a:spcBef>
                <a:buFontTx/>
                <a:buNone/>
                <a:defRPr/>
              </a:pPr>
              <a:r>
                <a:rPr lang="en-US" altLang="zh-CN" sz="2100" b="0" smtClean="0">
                  <a:latin typeface="+mn-lt"/>
                  <a:ea typeface="+mn-ea"/>
                  <a:cs typeface="+mn-ea"/>
                  <a:sym typeface="+mn-lt"/>
                </a:rPr>
                <a:t>H</a:t>
              </a:r>
            </a:p>
          </p:txBody>
        </p:sp>
        <p:sp>
          <p:nvSpPr>
            <p:cNvPr id="57363" name="Line 17"/>
            <p:cNvSpPr>
              <a:spLocks noChangeShapeType="1"/>
            </p:cNvSpPr>
            <p:nvPr/>
          </p:nvSpPr>
          <p:spPr bwMode="auto">
            <a:xfrm>
              <a:off x="2208" y="3888"/>
              <a:ext cx="192" cy="24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grpSp>
      <p:sp>
        <p:nvSpPr>
          <p:cNvPr id="57352" name="Text Box 18"/>
          <p:cNvSpPr txBox="1">
            <a:spLocks noChangeArrowheads="1"/>
          </p:cNvSpPr>
          <p:nvPr/>
        </p:nvSpPr>
        <p:spPr bwMode="auto">
          <a:xfrm>
            <a:off x="3246438" y="5434013"/>
            <a:ext cx="5138737" cy="817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9507" tIns="39754" rIns="79507" bIns="39754">
            <a:spAutoFit/>
          </a:bodyPr>
          <a:lstStyle>
            <a:lvl1pPr defTabSz="795338" latinLnBrk="1">
              <a:spcBef>
                <a:spcPct val="20000"/>
              </a:spcBef>
              <a:buChar char="•"/>
              <a:defRPr kumimoji="1" sz="2200">
                <a:solidFill>
                  <a:schemeClr val="tx1"/>
                </a:solidFill>
                <a:latin typeface="-보람M" pitchFamily="18" charset="-127"/>
                <a:ea typeface="-보람M" pitchFamily="18" charset="-127"/>
              </a:defRPr>
            </a:lvl1pPr>
            <a:lvl2pPr marL="742950" indent="-285750" defTabSz="795338" latinLnBrk="1">
              <a:spcBef>
                <a:spcPct val="20000"/>
              </a:spcBef>
              <a:buChar char="•"/>
              <a:defRPr kumimoji="1" sz="2000">
                <a:solidFill>
                  <a:schemeClr val="tx1"/>
                </a:solidFill>
                <a:latin typeface="-보람M" pitchFamily="18" charset="-127"/>
                <a:ea typeface="-보람M" pitchFamily="18" charset="-127"/>
              </a:defRPr>
            </a:lvl2pPr>
            <a:lvl3pPr marL="1143000" indent="-228600" defTabSz="795338" latinLnBrk="1">
              <a:spcBef>
                <a:spcPct val="20000"/>
              </a:spcBef>
              <a:buChar char="•"/>
              <a:defRPr kumimoji="1">
                <a:solidFill>
                  <a:schemeClr val="tx1"/>
                </a:solidFill>
                <a:latin typeface="-보람M" pitchFamily="18" charset="-127"/>
                <a:ea typeface="-보람M" pitchFamily="18" charset="-127"/>
              </a:defRPr>
            </a:lvl3pPr>
            <a:lvl4pPr marL="1600200" indent="-228600" defTabSz="795338" latinLnBrk="1">
              <a:spcBef>
                <a:spcPct val="20000"/>
              </a:spcBef>
              <a:buChar char="•"/>
              <a:defRPr kumimoji="1" sz="1600">
                <a:solidFill>
                  <a:schemeClr val="tx1"/>
                </a:solidFill>
                <a:latin typeface="-보람M" pitchFamily="18" charset="-127"/>
                <a:ea typeface="-보람M" pitchFamily="18" charset="-127"/>
              </a:defRPr>
            </a:lvl4pPr>
            <a:lvl5pPr marL="2057400" indent="-228600" defTabSz="795338" latinLnBrk="1">
              <a:spcBef>
                <a:spcPct val="20000"/>
              </a:spcBef>
              <a:buChar char="•"/>
              <a:defRPr kumimoji="1" sz="1400">
                <a:solidFill>
                  <a:schemeClr val="tx1"/>
                </a:solidFill>
                <a:latin typeface="-보람M" pitchFamily="18" charset="-127"/>
                <a:ea typeface="-보람M" pitchFamily="18" charset="-127"/>
              </a:defRPr>
            </a:lvl5pPr>
            <a:lvl6pPr marL="25146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95338"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100" smtClean="0">
                <a:latin typeface="+mn-lt"/>
                <a:ea typeface="+mn-ea"/>
                <a:cs typeface="+mn-ea"/>
                <a:sym typeface="+mn-lt"/>
              </a:rPr>
              <a:t>即‘通道开销’，</a:t>
            </a:r>
          </a:p>
          <a:p>
            <a:pPr eaLnBrk="1" latinLnBrk="0" hangingPunct="1">
              <a:lnSpc>
                <a:spcPct val="120000"/>
              </a:lnSpc>
              <a:spcBef>
                <a:spcPct val="0"/>
              </a:spcBef>
              <a:buFontTx/>
              <a:buNone/>
              <a:defRPr/>
            </a:pPr>
            <a:r>
              <a:rPr lang="zh-CN" altLang="en-US" sz="2100" smtClean="0">
                <a:latin typeface="+mn-lt"/>
                <a:ea typeface="+mn-ea"/>
                <a:cs typeface="+mn-ea"/>
                <a:sym typeface="+mn-lt"/>
              </a:rPr>
              <a:t>可见</a:t>
            </a:r>
            <a:r>
              <a:rPr lang="en-US" altLang="zh-CN" sz="2100" smtClean="0">
                <a:latin typeface="+mn-lt"/>
                <a:ea typeface="+mn-ea"/>
                <a:cs typeface="+mn-ea"/>
                <a:sym typeface="+mn-lt"/>
              </a:rPr>
              <a:t>VC</a:t>
            </a:r>
            <a:r>
              <a:rPr lang="zh-CN" altLang="en-US" sz="2100" smtClean="0">
                <a:latin typeface="+mn-lt"/>
                <a:ea typeface="+mn-ea"/>
                <a:cs typeface="+mn-ea"/>
                <a:sym typeface="+mn-lt"/>
              </a:rPr>
              <a:t>是与通道这个概念是紧密相连的。</a:t>
            </a:r>
            <a:endParaRPr lang="zh-CN" altLang="en-US" sz="2100" b="0" smtClean="0">
              <a:latin typeface="+mn-lt"/>
              <a:ea typeface="+mn-ea"/>
              <a:cs typeface="+mn-ea"/>
              <a:sym typeface="+mn-lt"/>
            </a:endParaRPr>
          </a:p>
        </p:txBody>
      </p:sp>
      <p:sp>
        <p:nvSpPr>
          <p:cNvPr id="263187" name="Text Box 19">
            <a:hlinkClick r:id="rId5" action="ppaction://hlinksldjump" highlightClick="1"/>
          </p:cNvPr>
          <p:cNvSpPr txBox="1">
            <a:spLocks noChangeArrowheads="1"/>
          </p:cNvSpPr>
          <p:nvPr/>
        </p:nvSpPr>
        <p:spPr bwMode="auto">
          <a:xfrm>
            <a:off x="265113" y="452438"/>
            <a:ext cx="2630487" cy="479425"/>
          </a:xfrm>
          <a:prstGeom prst="rect">
            <a:avLst/>
          </a:prstGeom>
          <a:noFill/>
          <a:ln>
            <a:noFill/>
          </a:ln>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9507" tIns="39754" rIns="79507" bIns="39754" anchor="ctr">
            <a:spAutoFit/>
          </a:bodyPr>
          <a:lstStyle>
            <a:lvl1pPr defTabSz="795338">
              <a:defRPr kumimoji="1" sz="2400">
                <a:solidFill>
                  <a:schemeClr val="tx1"/>
                </a:solidFill>
                <a:latin typeface="굴림" pitchFamily="34" charset="-127"/>
                <a:ea typeface="굴림" pitchFamily="34" charset="-127"/>
              </a:defRPr>
            </a:lvl1pPr>
            <a:lvl2pPr marL="396875" defTabSz="795338">
              <a:defRPr kumimoji="1" sz="2400">
                <a:solidFill>
                  <a:schemeClr val="tx1"/>
                </a:solidFill>
                <a:latin typeface="굴림" pitchFamily="34" charset="-127"/>
                <a:ea typeface="굴림" pitchFamily="34" charset="-127"/>
              </a:defRPr>
            </a:lvl2pPr>
            <a:lvl3pPr marL="795338" defTabSz="795338">
              <a:defRPr kumimoji="1" sz="2400">
                <a:solidFill>
                  <a:schemeClr val="tx1"/>
                </a:solidFill>
                <a:latin typeface="굴림" pitchFamily="34" charset="-127"/>
                <a:ea typeface="굴림" pitchFamily="34" charset="-127"/>
              </a:defRPr>
            </a:lvl3pPr>
            <a:lvl4pPr marL="1192213" defTabSz="795338">
              <a:defRPr kumimoji="1" sz="2400">
                <a:solidFill>
                  <a:schemeClr val="tx1"/>
                </a:solidFill>
                <a:latin typeface="굴림" pitchFamily="34" charset="-127"/>
                <a:ea typeface="굴림" pitchFamily="34" charset="-127"/>
              </a:defRPr>
            </a:lvl4pPr>
            <a:lvl5pPr marL="1590675" defTabSz="795338">
              <a:defRPr kumimoji="1" sz="2400">
                <a:solidFill>
                  <a:schemeClr val="tx1"/>
                </a:solidFill>
                <a:latin typeface="굴림" pitchFamily="34" charset="-127"/>
                <a:ea typeface="굴림" pitchFamily="34" charset="-127"/>
              </a:defRPr>
            </a:lvl5pPr>
            <a:lvl6pPr marL="2047875" defTabSz="795338" fontAlgn="base" latinLnBrk="1">
              <a:spcBef>
                <a:spcPct val="0"/>
              </a:spcBef>
              <a:spcAft>
                <a:spcPct val="0"/>
              </a:spcAft>
              <a:defRPr kumimoji="1" sz="2400">
                <a:solidFill>
                  <a:schemeClr val="tx1"/>
                </a:solidFill>
                <a:latin typeface="굴림" pitchFamily="34" charset="-127"/>
                <a:ea typeface="굴림" pitchFamily="34" charset="-127"/>
              </a:defRPr>
            </a:lvl6pPr>
            <a:lvl7pPr marL="2505075" defTabSz="795338" fontAlgn="base" latinLnBrk="1">
              <a:spcBef>
                <a:spcPct val="0"/>
              </a:spcBef>
              <a:spcAft>
                <a:spcPct val="0"/>
              </a:spcAft>
              <a:defRPr kumimoji="1" sz="2400">
                <a:solidFill>
                  <a:schemeClr val="tx1"/>
                </a:solidFill>
                <a:latin typeface="굴림" pitchFamily="34" charset="-127"/>
                <a:ea typeface="굴림" pitchFamily="34" charset="-127"/>
              </a:defRPr>
            </a:lvl7pPr>
            <a:lvl8pPr marL="2962275" defTabSz="795338" fontAlgn="base" latinLnBrk="1">
              <a:spcBef>
                <a:spcPct val="0"/>
              </a:spcBef>
              <a:spcAft>
                <a:spcPct val="0"/>
              </a:spcAft>
              <a:defRPr kumimoji="1" sz="2400">
                <a:solidFill>
                  <a:schemeClr val="tx1"/>
                </a:solidFill>
                <a:latin typeface="굴림" pitchFamily="34" charset="-127"/>
                <a:ea typeface="굴림" pitchFamily="34" charset="-127"/>
              </a:defRPr>
            </a:lvl8pPr>
            <a:lvl9pPr marL="3419475" defTabSz="795338" fontAlgn="base" latinLnBrk="1">
              <a:spcBef>
                <a:spcPct val="0"/>
              </a:spcBef>
              <a:spcAft>
                <a:spcPct val="0"/>
              </a:spcAft>
              <a:defRPr kumimoji="1" sz="2400">
                <a:solidFill>
                  <a:schemeClr val="tx1"/>
                </a:solidFill>
                <a:latin typeface="굴림" pitchFamily="34" charset="-127"/>
                <a:ea typeface="굴림" pitchFamily="34" charset="-127"/>
              </a:defRPr>
            </a:lvl9pPr>
          </a:lstStyle>
          <a:p>
            <a:pPr algn="ctr" eaLnBrk="1" hangingPunct="1">
              <a:lnSpc>
                <a:spcPct val="120000"/>
              </a:lnSpc>
              <a:defRPr/>
            </a:pPr>
            <a:r>
              <a:rPr lang="en-US" altLang="zh-CN" i="1" smtClean="0">
                <a:effectLst>
                  <a:outerShdw blurRad="38100" dist="38100" dir="2700000" algn="tl">
                    <a:srgbClr val="C0C0C0"/>
                  </a:outerShdw>
                </a:effectLst>
                <a:latin typeface="+mn-lt"/>
                <a:ea typeface="+mn-ea"/>
                <a:cs typeface="+mn-ea"/>
                <a:sym typeface="+mn-lt"/>
              </a:rPr>
              <a:t>VC </a:t>
            </a:r>
            <a:r>
              <a:rPr lang="zh-CN" altLang="en-US" i="1" smtClean="0">
                <a:effectLst>
                  <a:outerShdw blurRad="38100" dist="38100" dir="2700000" algn="tl">
                    <a:srgbClr val="C0C0C0"/>
                  </a:outerShdw>
                </a:effectLst>
                <a:latin typeface="+mn-lt"/>
                <a:ea typeface="+mn-ea"/>
                <a:cs typeface="+mn-ea"/>
                <a:sym typeface="+mn-lt"/>
              </a:rPr>
              <a:t>、通道、段</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63175"/>
                                        </p:tgtEl>
                                        <p:attrNameLst>
                                          <p:attrName>style.visibility</p:attrName>
                                        </p:attrNameLst>
                                      </p:cBhvr>
                                      <p:to>
                                        <p:strVal val="visible"/>
                                      </p:to>
                                    </p:set>
                                    <p:animEffect transition="in" filter="box(out)">
                                      <p:cBhvr>
                                        <p:cTn id="7" dur="500"/>
                                        <p:tgtEl>
                                          <p:spTgt spid="263175"/>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3187"/>
                                        </p:tgtEl>
                                        <p:attrNameLst>
                                          <p:attrName>style.visibility</p:attrName>
                                        </p:attrNameLst>
                                      </p:cBhvr>
                                      <p:to>
                                        <p:strVal val="visible"/>
                                      </p:to>
                                    </p:set>
                                    <p:anim calcmode="lin" valueType="num">
                                      <p:cBhvr additive="base">
                                        <p:cTn id="11" dur="500" fill="hold"/>
                                        <p:tgtEl>
                                          <p:spTgt spid="263187"/>
                                        </p:tgtEl>
                                        <p:attrNameLst>
                                          <p:attrName>ppt_x</p:attrName>
                                        </p:attrNameLst>
                                      </p:cBhvr>
                                      <p:tavLst>
                                        <p:tav tm="0">
                                          <p:val>
                                            <p:strVal val="1+#ppt_w/2"/>
                                          </p:val>
                                        </p:tav>
                                        <p:tav tm="100000">
                                          <p:val>
                                            <p:strVal val="#ppt_x"/>
                                          </p:val>
                                        </p:tav>
                                      </p:tavLst>
                                    </p:anim>
                                    <p:anim calcmode="lin" valueType="num">
                                      <p:cBhvr additive="base">
                                        <p:cTn id="12" dur="500" fill="hold"/>
                                        <p:tgtEl>
                                          <p:spTgt spid="2631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87"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gn="ctr">
              <a:lnSpc>
                <a:spcPct val="120000"/>
              </a:lnSpc>
              <a:defRPr/>
            </a:pPr>
            <a:r>
              <a:rPr lang="en-US" altLang="zh-CN" b="1" smtClean="0">
                <a:latin typeface="+mn-lt"/>
                <a:ea typeface="+mn-ea"/>
                <a:cs typeface="+mn-ea"/>
                <a:sym typeface="+mn-lt"/>
              </a:rPr>
              <a:t>SDH</a:t>
            </a:r>
            <a:r>
              <a:rPr lang="zh-CN" altLang="en-US" b="1" smtClean="0">
                <a:latin typeface="+mn-lt"/>
                <a:ea typeface="+mn-ea"/>
                <a:cs typeface="+mn-ea"/>
                <a:sym typeface="+mn-lt"/>
              </a:rPr>
              <a:t>的基本复用单元</a:t>
            </a:r>
          </a:p>
        </p:txBody>
      </p:sp>
      <p:sp>
        <p:nvSpPr>
          <p:cNvPr id="47107" name="Rectangle 3"/>
          <p:cNvSpPr>
            <a:spLocks noGrp="1" noChangeArrowheads="1"/>
          </p:cNvSpPr>
          <p:nvPr>
            <p:ph type="body" sz="half" idx="1"/>
          </p:nvPr>
        </p:nvSpPr>
        <p:spPr>
          <a:xfrm>
            <a:off x="-108520" y="1371600"/>
            <a:ext cx="8352408" cy="4724400"/>
          </a:xfrm>
        </p:spPr>
        <p:txBody>
          <a:bodyPr rtlCol="0">
            <a:normAutofit/>
          </a:bodyPr>
          <a:lstStyle/>
          <a:p>
            <a:pPr marL="800100" lvl="1" indent="-342900" algn="just">
              <a:lnSpc>
                <a:spcPct val="120000"/>
              </a:lnSpc>
              <a:spcBef>
                <a:spcPct val="0"/>
              </a:spcBef>
              <a:buFontTx/>
              <a:buAutoNum type="circleNumDbPlain" startAt="3"/>
              <a:defRPr/>
            </a:pPr>
            <a:r>
              <a:rPr lang="zh-CN" altLang="en-US" sz="2400" b="1" dirty="0" smtClean="0">
                <a:ea typeface="+mn-ea"/>
                <a:cs typeface="+mn-ea"/>
                <a:sym typeface="+mn-lt"/>
              </a:rPr>
              <a:t>支路单元和支路单元组（</a:t>
            </a:r>
            <a:r>
              <a:rPr lang="en-US" altLang="zh-CN" sz="2400" b="1" dirty="0" smtClean="0">
                <a:ea typeface="+mn-ea"/>
                <a:cs typeface="+mn-ea"/>
                <a:sym typeface="+mn-lt"/>
              </a:rPr>
              <a:t>TU</a:t>
            </a:r>
            <a:r>
              <a:rPr lang="zh-CN" altLang="en-US" sz="2400" b="1" dirty="0" smtClean="0">
                <a:ea typeface="+mn-ea"/>
                <a:cs typeface="+mn-ea"/>
                <a:sym typeface="+mn-lt"/>
              </a:rPr>
              <a:t>和</a:t>
            </a:r>
            <a:r>
              <a:rPr lang="en-US" altLang="zh-CN" sz="2400" b="1" dirty="0" smtClean="0">
                <a:ea typeface="+mn-ea"/>
                <a:cs typeface="+mn-ea"/>
                <a:sym typeface="+mn-lt"/>
              </a:rPr>
              <a:t>TUG</a:t>
            </a:r>
            <a:r>
              <a:rPr lang="zh-CN" altLang="en-US" sz="2400" b="1" dirty="0" smtClean="0">
                <a:ea typeface="+mn-ea"/>
                <a:cs typeface="+mn-ea"/>
                <a:sym typeface="+mn-lt"/>
              </a:rPr>
              <a:t>）：</a:t>
            </a:r>
            <a:r>
              <a:rPr lang="en-US" altLang="zh-CN" sz="2400" b="1" dirty="0" smtClean="0">
                <a:ea typeface="+mn-ea"/>
                <a:cs typeface="+mn-ea"/>
                <a:sym typeface="+mn-lt"/>
              </a:rPr>
              <a:t>TU</a:t>
            </a:r>
            <a:r>
              <a:rPr lang="zh-CN" altLang="en-US" sz="2400" b="1" dirty="0" smtClean="0">
                <a:ea typeface="+mn-ea"/>
                <a:cs typeface="+mn-ea"/>
                <a:sym typeface="+mn-lt"/>
              </a:rPr>
              <a:t>是</a:t>
            </a:r>
            <a:r>
              <a:rPr lang="zh-CN" altLang="en-US" sz="2400" b="1" dirty="0" smtClean="0">
                <a:solidFill>
                  <a:srgbClr val="FF0000"/>
                </a:solidFill>
                <a:ea typeface="+mn-ea"/>
                <a:cs typeface="+mn-ea"/>
                <a:sym typeface="+mn-lt"/>
              </a:rPr>
              <a:t>提供低阶通道层和高阶通道层之间适配的信息结构，</a:t>
            </a:r>
            <a:r>
              <a:rPr lang="zh-CN" altLang="en-US" sz="2400" b="1" dirty="0" smtClean="0">
                <a:ea typeface="+mn-ea"/>
                <a:cs typeface="+mn-ea"/>
                <a:sym typeface="+mn-lt"/>
              </a:rPr>
              <a:t>共有</a:t>
            </a:r>
            <a:r>
              <a:rPr lang="en-US" altLang="zh-CN" sz="2400" b="1" dirty="0" smtClean="0">
                <a:ea typeface="+mn-ea"/>
                <a:cs typeface="+mn-ea"/>
                <a:sym typeface="+mn-lt"/>
              </a:rPr>
              <a:t>4</a:t>
            </a:r>
            <a:r>
              <a:rPr lang="zh-CN" altLang="en-US" sz="2400" b="1" dirty="0" smtClean="0">
                <a:ea typeface="+mn-ea"/>
                <a:cs typeface="+mn-ea"/>
                <a:sym typeface="+mn-lt"/>
              </a:rPr>
              <a:t>种：</a:t>
            </a:r>
            <a:r>
              <a:rPr lang="en-US" altLang="zh-CN" sz="2400" b="1" dirty="0" smtClean="0">
                <a:ea typeface="+mn-ea"/>
                <a:cs typeface="+mn-ea"/>
                <a:sym typeface="+mn-lt"/>
              </a:rPr>
              <a:t>TU-11</a:t>
            </a:r>
            <a:r>
              <a:rPr lang="zh-CN" altLang="en-US" sz="2400" b="1" dirty="0" smtClean="0">
                <a:ea typeface="+mn-ea"/>
                <a:cs typeface="+mn-ea"/>
                <a:sym typeface="+mn-lt"/>
              </a:rPr>
              <a:t>、</a:t>
            </a:r>
            <a:r>
              <a:rPr lang="en-US" altLang="zh-CN" sz="2400" b="1" dirty="0" smtClean="0">
                <a:ea typeface="+mn-ea"/>
                <a:cs typeface="+mn-ea"/>
                <a:sym typeface="+mn-lt"/>
              </a:rPr>
              <a:t>TU-12</a:t>
            </a:r>
            <a:r>
              <a:rPr lang="zh-CN" altLang="en-US" sz="2400" b="1" dirty="0" smtClean="0">
                <a:ea typeface="+mn-ea"/>
                <a:cs typeface="+mn-ea"/>
                <a:sym typeface="+mn-lt"/>
              </a:rPr>
              <a:t>、</a:t>
            </a:r>
            <a:r>
              <a:rPr lang="en-US" altLang="zh-CN" sz="2400" b="1" dirty="0" smtClean="0">
                <a:ea typeface="+mn-ea"/>
                <a:cs typeface="+mn-ea"/>
                <a:sym typeface="+mn-lt"/>
              </a:rPr>
              <a:t>TU-2</a:t>
            </a:r>
            <a:r>
              <a:rPr lang="zh-CN" altLang="en-US" sz="2400" b="1" dirty="0" smtClean="0">
                <a:ea typeface="+mn-ea"/>
                <a:cs typeface="+mn-ea"/>
                <a:sym typeface="+mn-lt"/>
              </a:rPr>
              <a:t>、</a:t>
            </a:r>
            <a:r>
              <a:rPr lang="en-US" altLang="zh-CN" sz="2400" b="1" dirty="0" smtClean="0">
                <a:ea typeface="+mn-ea"/>
                <a:cs typeface="+mn-ea"/>
                <a:sym typeface="+mn-lt"/>
              </a:rPr>
              <a:t>TU-3</a:t>
            </a:r>
            <a:r>
              <a:rPr lang="zh-CN" altLang="en-US" sz="2400" b="1" dirty="0" smtClean="0">
                <a:ea typeface="+mn-ea"/>
                <a:cs typeface="+mn-ea"/>
                <a:sym typeface="+mn-lt"/>
              </a:rPr>
              <a:t>。 </a:t>
            </a:r>
            <a:endParaRPr lang="en-US" altLang="zh-CN" sz="2400" b="1" dirty="0" smtClean="0">
              <a:ea typeface="+mn-ea"/>
              <a:cs typeface="+mn-ea"/>
              <a:sym typeface="+mn-lt"/>
            </a:endParaRPr>
          </a:p>
          <a:p>
            <a:pPr marL="800100" lvl="1" indent="-342900" algn="just">
              <a:lnSpc>
                <a:spcPct val="120000"/>
              </a:lnSpc>
              <a:spcBef>
                <a:spcPct val="0"/>
              </a:spcBef>
              <a:defRPr/>
            </a:pPr>
            <a:r>
              <a:rPr lang="en-US" altLang="zh-CN" sz="2400" b="1" dirty="0">
                <a:ea typeface="+mn-ea"/>
                <a:cs typeface="+mn-ea"/>
                <a:sym typeface="+mn-lt"/>
              </a:rPr>
              <a:t> </a:t>
            </a:r>
            <a:r>
              <a:rPr lang="en-US" altLang="zh-CN" sz="2400" b="1" dirty="0" smtClean="0">
                <a:ea typeface="+mn-ea"/>
                <a:cs typeface="+mn-ea"/>
                <a:sym typeface="+mn-lt"/>
              </a:rPr>
              <a:t>TU-n</a:t>
            </a:r>
            <a:r>
              <a:rPr lang="zh-CN" altLang="en-US" sz="2400" b="1" dirty="0" smtClean="0">
                <a:ea typeface="+mn-ea"/>
                <a:cs typeface="+mn-ea"/>
                <a:sym typeface="+mn-lt"/>
              </a:rPr>
              <a:t>由一个相应的低阶</a:t>
            </a:r>
            <a:r>
              <a:rPr lang="en-US" altLang="zh-CN" sz="2400" b="1" dirty="0" smtClean="0">
                <a:ea typeface="+mn-ea"/>
                <a:cs typeface="+mn-ea"/>
                <a:sym typeface="+mn-lt"/>
              </a:rPr>
              <a:t>VC-n</a:t>
            </a:r>
            <a:r>
              <a:rPr lang="zh-CN" altLang="en-US" sz="2400" b="1" dirty="0" smtClean="0">
                <a:ea typeface="+mn-ea"/>
                <a:cs typeface="+mn-ea"/>
                <a:sym typeface="+mn-lt"/>
              </a:rPr>
              <a:t>和一个相应的支路单元指针</a:t>
            </a:r>
            <a:r>
              <a:rPr lang="en-US" altLang="zh-CN" sz="2400" b="1" dirty="0" smtClean="0">
                <a:ea typeface="+mn-ea"/>
                <a:cs typeface="+mn-ea"/>
                <a:sym typeface="+mn-lt"/>
              </a:rPr>
              <a:t>TU-</a:t>
            </a:r>
            <a:r>
              <a:rPr lang="en-US" altLang="zh-CN" sz="2400" b="1" dirty="0" err="1" smtClean="0">
                <a:ea typeface="+mn-ea"/>
                <a:cs typeface="+mn-ea"/>
                <a:sym typeface="+mn-lt"/>
              </a:rPr>
              <a:t>nPTR</a:t>
            </a:r>
            <a:r>
              <a:rPr lang="zh-CN" altLang="en-US" sz="2400" b="1" dirty="0" smtClean="0">
                <a:ea typeface="+mn-ea"/>
                <a:cs typeface="+mn-ea"/>
                <a:sym typeface="+mn-lt"/>
              </a:rPr>
              <a:t>组成。</a:t>
            </a:r>
            <a:endParaRPr lang="en-US" altLang="zh-CN" sz="2400" b="1" dirty="0" smtClean="0">
              <a:ea typeface="+mn-ea"/>
              <a:cs typeface="+mn-ea"/>
              <a:sym typeface="+mn-lt"/>
            </a:endParaRPr>
          </a:p>
          <a:p>
            <a:pPr marL="800100" lvl="1" indent="-342900" algn="just">
              <a:lnSpc>
                <a:spcPct val="120000"/>
              </a:lnSpc>
              <a:spcBef>
                <a:spcPct val="0"/>
              </a:spcBef>
              <a:defRPr/>
            </a:pPr>
            <a:r>
              <a:rPr lang="zh-CN" altLang="en-US" sz="2400" b="1" dirty="0" smtClean="0">
                <a:ea typeface="+mn-ea"/>
                <a:cs typeface="+mn-ea"/>
                <a:sym typeface="+mn-lt"/>
              </a:rPr>
              <a:t>在</a:t>
            </a:r>
            <a:r>
              <a:rPr lang="zh-CN" altLang="en-US" sz="2400" b="1" dirty="0" smtClean="0">
                <a:ea typeface="+mn-ea"/>
                <a:cs typeface="+mn-ea"/>
                <a:sym typeface="+mn-lt"/>
              </a:rPr>
              <a:t>高阶</a:t>
            </a:r>
            <a:r>
              <a:rPr lang="en-US" altLang="zh-CN" sz="2400" b="1" dirty="0" smtClean="0">
                <a:ea typeface="+mn-ea"/>
                <a:cs typeface="+mn-ea"/>
                <a:sym typeface="+mn-lt"/>
              </a:rPr>
              <a:t>VC</a:t>
            </a:r>
            <a:r>
              <a:rPr lang="zh-CN" altLang="en-US" sz="2400" b="1" dirty="0" smtClean="0">
                <a:ea typeface="+mn-ea"/>
                <a:cs typeface="+mn-ea"/>
                <a:sym typeface="+mn-lt"/>
              </a:rPr>
              <a:t>净负荷中固定地占用规定位置的一个或多个</a:t>
            </a:r>
            <a:r>
              <a:rPr lang="en-US" altLang="zh-CN" sz="2400" b="1" dirty="0" smtClean="0">
                <a:ea typeface="+mn-ea"/>
                <a:cs typeface="+mn-ea"/>
                <a:sym typeface="+mn-lt"/>
              </a:rPr>
              <a:t>TU</a:t>
            </a:r>
            <a:r>
              <a:rPr lang="zh-CN" altLang="en-US" sz="2400" b="1" dirty="0" smtClean="0">
                <a:ea typeface="+mn-ea"/>
                <a:cs typeface="+mn-ea"/>
                <a:sym typeface="+mn-lt"/>
              </a:rPr>
              <a:t>的集合称为支路单元组</a:t>
            </a:r>
            <a:r>
              <a:rPr lang="en-US" altLang="zh-CN" sz="2400" b="1" dirty="0" smtClean="0">
                <a:ea typeface="+mn-ea"/>
                <a:cs typeface="+mn-ea"/>
                <a:sym typeface="+mn-lt"/>
              </a:rPr>
              <a:t>TUG</a:t>
            </a:r>
            <a:r>
              <a:rPr lang="zh-CN" altLang="en-US" sz="2400" b="1" dirty="0" smtClean="0">
                <a:ea typeface="+mn-ea"/>
                <a:cs typeface="+mn-ea"/>
                <a:sym typeface="+mn-lt"/>
              </a:rPr>
              <a:t>。 </a:t>
            </a:r>
            <a:endParaRPr lang="en-US" altLang="zh-CN" sz="2400" b="1" dirty="0" smtClean="0">
              <a:ea typeface="+mn-ea"/>
              <a:cs typeface="+mn-ea"/>
              <a:sym typeface="+mn-lt"/>
            </a:endParaRPr>
          </a:p>
          <a:p>
            <a:pPr marL="800100" lvl="1" indent="-342900" algn="just">
              <a:lnSpc>
                <a:spcPct val="120000"/>
              </a:lnSpc>
              <a:spcBef>
                <a:spcPct val="0"/>
              </a:spcBef>
              <a:buFontTx/>
              <a:buAutoNum type="circleNumDbPlain" startAt="3"/>
              <a:defRPr/>
            </a:pPr>
            <a:endParaRPr lang="zh-CN" altLang="en-US" sz="2400" b="1" dirty="0" smtClean="0">
              <a:ea typeface="+mn-ea"/>
              <a:cs typeface="+mn-ea"/>
              <a:sym typeface="+mn-l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ctr">
              <a:lnSpc>
                <a:spcPct val="120000"/>
              </a:lnSpc>
              <a:defRPr/>
            </a:pPr>
            <a:r>
              <a:rPr lang="en-US" altLang="zh-CN" b="1" smtClean="0">
                <a:latin typeface="+mn-lt"/>
                <a:ea typeface="+mn-ea"/>
                <a:cs typeface="+mn-ea"/>
                <a:sym typeface="+mn-lt"/>
              </a:rPr>
              <a:t>SDH</a:t>
            </a:r>
            <a:r>
              <a:rPr lang="zh-CN" altLang="en-US" b="1" smtClean="0">
                <a:latin typeface="+mn-lt"/>
                <a:ea typeface="+mn-ea"/>
                <a:cs typeface="+mn-ea"/>
                <a:sym typeface="+mn-lt"/>
              </a:rPr>
              <a:t>的基本复用单元</a:t>
            </a:r>
          </a:p>
        </p:txBody>
      </p:sp>
      <p:sp>
        <p:nvSpPr>
          <p:cNvPr id="48131" name="Rectangle 3"/>
          <p:cNvSpPr>
            <a:spLocks noGrp="1" noChangeArrowheads="1"/>
          </p:cNvSpPr>
          <p:nvPr>
            <p:ph type="body" sz="half" idx="1"/>
          </p:nvPr>
        </p:nvSpPr>
        <p:spPr>
          <a:xfrm>
            <a:off x="-324544" y="1371600"/>
            <a:ext cx="8568432" cy="4724400"/>
          </a:xfrm>
        </p:spPr>
        <p:txBody>
          <a:bodyPr rtlCol="0">
            <a:normAutofit/>
          </a:bodyPr>
          <a:lstStyle/>
          <a:p>
            <a:pPr marL="762000" lvl="1" indent="-304800" algn="just">
              <a:lnSpc>
                <a:spcPct val="120000"/>
              </a:lnSpc>
              <a:spcBef>
                <a:spcPct val="0"/>
              </a:spcBef>
              <a:buFontTx/>
              <a:buAutoNum type="circleNumDbPlain" startAt="4"/>
              <a:defRPr/>
            </a:pPr>
            <a:r>
              <a:rPr lang="zh-CN" altLang="en-US" sz="2400" b="1" dirty="0" smtClean="0">
                <a:ea typeface="+mn-ea"/>
                <a:cs typeface="+mn-ea"/>
                <a:sym typeface="+mn-lt"/>
              </a:rPr>
              <a:t>管理单元和管理单元组（</a:t>
            </a:r>
            <a:r>
              <a:rPr lang="en-US" altLang="zh-CN" sz="2400" b="1" dirty="0" smtClean="0">
                <a:ea typeface="+mn-ea"/>
                <a:cs typeface="+mn-ea"/>
                <a:sym typeface="+mn-lt"/>
              </a:rPr>
              <a:t>AU</a:t>
            </a:r>
            <a:r>
              <a:rPr lang="zh-CN" altLang="en-US" sz="2400" b="1" dirty="0" smtClean="0">
                <a:ea typeface="+mn-ea"/>
                <a:cs typeface="+mn-ea"/>
                <a:sym typeface="+mn-lt"/>
              </a:rPr>
              <a:t>和</a:t>
            </a:r>
            <a:r>
              <a:rPr lang="en-US" altLang="zh-CN" sz="2400" b="1" dirty="0" smtClean="0">
                <a:ea typeface="+mn-ea"/>
                <a:cs typeface="+mn-ea"/>
                <a:sym typeface="+mn-lt"/>
              </a:rPr>
              <a:t>AUG</a:t>
            </a:r>
            <a:r>
              <a:rPr lang="zh-CN" altLang="en-US" sz="2400" b="1" dirty="0" smtClean="0">
                <a:ea typeface="+mn-ea"/>
                <a:cs typeface="+mn-ea"/>
                <a:sym typeface="+mn-lt"/>
              </a:rPr>
              <a:t>）：</a:t>
            </a:r>
            <a:r>
              <a:rPr lang="en-US" altLang="zh-CN" sz="2400" b="1" dirty="0" smtClean="0">
                <a:ea typeface="+mn-ea"/>
                <a:cs typeface="+mn-ea"/>
                <a:sym typeface="+mn-lt"/>
              </a:rPr>
              <a:t>AU</a:t>
            </a:r>
            <a:r>
              <a:rPr lang="zh-CN" altLang="en-US" sz="2400" b="1" dirty="0" smtClean="0">
                <a:ea typeface="+mn-ea"/>
                <a:cs typeface="+mn-ea"/>
                <a:sym typeface="+mn-lt"/>
              </a:rPr>
              <a:t>是</a:t>
            </a:r>
            <a:r>
              <a:rPr lang="zh-CN" altLang="en-US" sz="2400" b="1" dirty="0" smtClean="0">
                <a:solidFill>
                  <a:srgbClr val="FF0000"/>
                </a:solidFill>
                <a:ea typeface="+mn-ea"/>
                <a:cs typeface="+mn-ea"/>
                <a:sym typeface="+mn-lt"/>
              </a:rPr>
              <a:t>提供高阶通道层和复用段层之间适配的信息结构</a:t>
            </a:r>
            <a:r>
              <a:rPr lang="zh-CN" altLang="en-US" sz="2400" b="1" dirty="0" smtClean="0">
                <a:ea typeface="+mn-ea"/>
                <a:cs typeface="+mn-ea"/>
                <a:sym typeface="+mn-lt"/>
              </a:rPr>
              <a:t>，有</a:t>
            </a:r>
            <a:r>
              <a:rPr lang="en-US" altLang="zh-CN" sz="2400" b="1" dirty="0" smtClean="0">
                <a:ea typeface="+mn-ea"/>
                <a:cs typeface="+mn-ea"/>
                <a:sym typeface="+mn-lt"/>
              </a:rPr>
              <a:t>AU-3</a:t>
            </a:r>
            <a:r>
              <a:rPr lang="zh-CN" altLang="en-US" sz="2400" b="1" dirty="0" smtClean="0">
                <a:ea typeface="+mn-ea"/>
                <a:cs typeface="+mn-ea"/>
                <a:sym typeface="+mn-lt"/>
              </a:rPr>
              <a:t>和</a:t>
            </a:r>
            <a:r>
              <a:rPr lang="en-US" altLang="zh-CN" sz="2400" b="1" dirty="0" smtClean="0">
                <a:ea typeface="+mn-ea"/>
                <a:cs typeface="+mn-ea"/>
                <a:sym typeface="+mn-lt"/>
              </a:rPr>
              <a:t>AU-4</a:t>
            </a:r>
            <a:r>
              <a:rPr lang="zh-CN" altLang="en-US" sz="2400" b="1" dirty="0" smtClean="0">
                <a:ea typeface="+mn-ea"/>
                <a:cs typeface="+mn-ea"/>
                <a:sym typeface="+mn-lt"/>
              </a:rPr>
              <a:t>两种管理单元。</a:t>
            </a:r>
            <a:endParaRPr lang="en-US" altLang="zh-CN" sz="2400" b="1" dirty="0" smtClean="0">
              <a:ea typeface="+mn-ea"/>
              <a:cs typeface="+mn-ea"/>
              <a:sym typeface="+mn-lt"/>
            </a:endParaRPr>
          </a:p>
          <a:p>
            <a:pPr marL="800100" lvl="1" indent="-342900" algn="just">
              <a:lnSpc>
                <a:spcPct val="120000"/>
              </a:lnSpc>
              <a:spcBef>
                <a:spcPct val="0"/>
              </a:spcBef>
              <a:defRPr/>
            </a:pPr>
            <a:r>
              <a:rPr lang="en-US" altLang="zh-CN" sz="2400" b="1" dirty="0" smtClean="0">
                <a:ea typeface="+mn-ea"/>
                <a:cs typeface="+mn-ea"/>
                <a:sym typeface="+mn-lt"/>
              </a:rPr>
              <a:t>AU-n</a:t>
            </a:r>
            <a:r>
              <a:rPr lang="zh-CN" altLang="en-US" sz="2400" b="1" dirty="0" smtClean="0">
                <a:ea typeface="+mn-ea"/>
                <a:cs typeface="+mn-ea"/>
                <a:sym typeface="+mn-lt"/>
              </a:rPr>
              <a:t>由一个相应的高阶</a:t>
            </a:r>
            <a:r>
              <a:rPr lang="en-US" altLang="zh-CN" sz="2400" b="1" dirty="0" smtClean="0">
                <a:ea typeface="+mn-ea"/>
                <a:cs typeface="+mn-ea"/>
                <a:sym typeface="+mn-lt"/>
              </a:rPr>
              <a:t>VC-n</a:t>
            </a:r>
            <a:r>
              <a:rPr lang="zh-CN" altLang="en-US" sz="2400" b="1" dirty="0" smtClean="0">
                <a:ea typeface="+mn-ea"/>
                <a:cs typeface="+mn-ea"/>
                <a:sym typeface="+mn-lt"/>
              </a:rPr>
              <a:t>和一个相应的管理单元指针</a:t>
            </a:r>
            <a:r>
              <a:rPr lang="en-US" altLang="zh-CN" sz="2400" b="1" dirty="0" smtClean="0">
                <a:ea typeface="+mn-ea"/>
                <a:cs typeface="+mn-ea"/>
                <a:sym typeface="+mn-lt"/>
              </a:rPr>
              <a:t>AU-</a:t>
            </a:r>
            <a:r>
              <a:rPr lang="en-US" altLang="zh-CN" sz="2400" b="1" dirty="0" err="1" smtClean="0">
                <a:ea typeface="+mn-ea"/>
                <a:cs typeface="+mn-ea"/>
                <a:sym typeface="+mn-lt"/>
              </a:rPr>
              <a:t>nPTR</a:t>
            </a:r>
            <a:r>
              <a:rPr lang="zh-CN" altLang="en-US" sz="2400" b="1" dirty="0" smtClean="0">
                <a:ea typeface="+mn-ea"/>
                <a:cs typeface="+mn-ea"/>
                <a:sym typeface="+mn-lt"/>
              </a:rPr>
              <a:t>组成。 </a:t>
            </a:r>
            <a:endParaRPr lang="en-US" altLang="zh-CN" sz="2400" b="1" dirty="0" smtClean="0">
              <a:ea typeface="+mn-ea"/>
              <a:cs typeface="+mn-ea"/>
              <a:sym typeface="+mn-lt"/>
            </a:endParaRPr>
          </a:p>
          <a:p>
            <a:pPr marL="800100" lvl="1" indent="-342900" algn="just">
              <a:lnSpc>
                <a:spcPct val="120000"/>
              </a:lnSpc>
              <a:spcBef>
                <a:spcPct val="0"/>
              </a:spcBef>
              <a:defRPr/>
            </a:pPr>
            <a:r>
              <a:rPr lang="zh-CN" altLang="en-US" sz="2400" b="1" dirty="0" smtClean="0">
                <a:ea typeface="+mn-ea"/>
                <a:cs typeface="+mn-ea"/>
                <a:sym typeface="+mn-lt"/>
              </a:rPr>
              <a:t>在</a:t>
            </a:r>
            <a:r>
              <a:rPr lang="en-US" altLang="zh-CN" sz="2400" b="1" dirty="0" smtClean="0">
                <a:ea typeface="+mn-ea"/>
                <a:cs typeface="+mn-ea"/>
                <a:sym typeface="+mn-lt"/>
              </a:rPr>
              <a:t>STM-N</a:t>
            </a:r>
            <a:r>
              <a:rPr lang="zh-CN" altLang="en-US" sz="2400" b="1" dirty="0" smtClean="0">
                <a:ea typeface="+mn-ea"/>
                <a:cs typeface="+mn-ea"/>
                <a:sym typeface="+mn-lt"/>
              </a:rPr>
              <a:t>帧的净负荷中固定地占用规定位置的一个或多个</a:t>
            </a:r>
            <a:r>
              <a:rPr lang="en-US" altLang="zh-CN" sz="2400" b="1" dirty="0" smtClean="0">
                <a:ea typeface="+mn-ea"/>
                <a:cs typeface="+mn-ea"/>
                <a:sym typeface="+mn-lt"/>
              </a:rPr>
              <a:t>AU</a:t>
            </a:r>
            <a:r>
              <a:rPr lang="zh-CN" altLang="en-US" sz="2400" b="1" dirty="0" smtClean="0">
                <a:ea typeface="+mn-ea"/>
                <a:cs typeface="+mn-ea"/>
                <a:sym typeface="+mn-lt"/>
              </a:rPr>
              <a:t>的集合称为管理单元组</a:t>
            </a:r>
            <a:r>
              <a:rPr lang="en-US" altLang="zh-CN" sz="2400" b="1" dirty="0" smtClean="0">
                <a:ea typeface="+mn-ea"/>
                <a:cs typeface="+mn-ea"/>
                <a:sym typeface="+mn-lt"/>
              </a:rPr>
              <a:t>AUG</a:t>
            </a:r>
            <a:r>
              <a:rPr lang="zh-CN" altLang="en-US" sz="2400" b="1" dirty="0" smtClean="0">
                <a:ea typeface="+mn-ea"/>
                <a:cs typeface="+mn-ea"/>
                <a:sym typeface="+mn-lt"/>
              </a:rPr>
              <a:t>。</a:t>
            </a:r>
          </a:p>
          <a:p>
            <a:pPr marL="762000" lvl="1" indent="-304800" algn="just">
              <a:lnSpc>
                <a:spcPct val="120000"/>
              </a:lnSpc>
              <a:spcBef>
                <a:spcPct val="0"/>
              </a:spcBef>
              <a:buFontTx/>
              <a:buAutoNum type="circleNumDbPlain" startAt="4"/>
              <a:defRPr/>
            </a:pPr>
            <a:endParaRPr lang="zh-CN" altLang="en-US" sz="2400" b="1" dirty="0" smtClean="0">
              <a:ea typeface="+mn-ea"/>
              <a:cs typeface="+mn-ea"/>
              <a:sym typeface="+mn-l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381000" y="1341438"/>
            <a:ext cx="8763000" cy="4413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600" dirty="0" smtClean="0">
                <a:latin typeface="+mn-lt"/>
                <a:ea typeface="+mn-ea"/>
                <a:cs typeface="+mn-ea"/>
                <a:sym typeface="+mn-lt"/>
              </a:rPr>
              <a:t>[</a:t>
            </a:r>
            <a:r>
              <a:rPr lang="zh-CN" altLang="en-US" sz="2600" dirty="0" smtClean="0">
                <a:latin typeface="+mn-lt"/>
                <a:ea typeface="+mn-ea"/>
                <a:cs typeface="+mn-ea"/>
                <a:sym typeface="+mn-lt"/>
              </a:rPr>
              <a:t>任务</a:t>
            </a:r>
            <a:r>
              <a:rPr lang="en-US" altLang="zh-CN" sz="2600" dirty="0" smtClean="0">
                <a:latin typeface="+mn-lt"/>
                <a:ea typeface="+mn-ea"/>
                <a:cs typeface="+mn-ea"/>
                <a:sym typeface="+mn-lt"/>
              </a:rPr>
              <a:t>] </a:t>
            </a:r>
            <a:r>
              <a:rPr lang="zh-CN" altLang="en-US" sz="2600" dirty="0" smtClean="0">
                <a:latin typeface="+mn-lt"/>
                <a:ea typeface="+mn-ea"/>
                <a:cs typeface="+mn-ea"/>
                <a:sym typeface="+mn-lt"/>
              </a:rPr>
              <a:t>将</a:t>
            </a:r>
            <a:r>
              <a:rPr lang="en-US" altLang="zh-CN" sz="2600" dirty="0" smtClean="0">
                <a:latin typeface="+mn-lt"/>
                <a:ea typeface="+mn-ea"/>
                <a:cs typeface="+mn-ea"/>
                <a:sym typeface="+mn-lt"/>
              </a:rPr>
              <a:t>PCM</a:t>
            </a:r>
            <a:r>
              <a:rPr lang="zh-CN" altLang="en-US" sz="2600" dirty="0" smtClean="0">
                <a:latin typeface="+mn-lt"/>
                <a:ea typeface="+mn-ea"/>
                <a:cs typeface="+mn-ea"/>
                <a:sym typeface="+mn-lt"/>
              </a:rPr>
              <a:t>四次群（</a:t>
            </a:r>
            <a:r>
              <a:rPr lang="en-US" altLang="zh-CN" sz="2600" dirty="0" smtClean="0">
                <a:latin typeface="+mn-lt"/>
                <a:ea typeface="+mn-ea"/>
                <a:cs typeface="+mn-ea"/>
                <a:sym typeface="+mn-lt"/>
              </a:rPr>
              <a:t>139.264Mbit/s</a:t>
            </a:r>
            <a:r>
              <a:rPr lang="zh-CN" altLang="en-US" sz="2600" dirty="0" smtClean="0">
                <a:latin typeface="+mn-lt"/>
                <a:ea typeface="+mn-ea"/>
                <a:cs typeface="+mn-ea"/>
                <a:sym typeface="+mn-lt"/>
              </a:rPr>
              <a:t>）组成</a:t>
            </a:r>
            <a:r>
              <a:rPr lang="en-US" altLang="zh-CN" sz="2600" dirty="0" smtClean="0">
                <a:latin typeface="+mn-lt"/>
                <a:ea typeface="+mn-ea"/>
                <a:cs typeface="+mn-ea"/>
                <a:sym typeface="+mn-lt"/>
              </a:rPr>
              <a:t>STM-1</a:t>
            </a:r>
            <a:r>
              <a:rPr lang="zh-CN" altLang="en-US" sz="2600" dirty="0" smtClean="0">
                <a:latin typeface="+mn-lt"/>
                <a:ea typeface="+mn-ea"/>
                <a:cs typeface="+mn-ea"/>
                <a:sym typeface="+mn-lt"/>
              </a:rPr>
              <a:t>。</a:t>
            </a:r>
          </a:p>
          <a:p>
            <a:pPr eaLnBrk="1" latinLnBrk="0" hangingPunct="1">
              <a:lnSpc>
                <a:spcPct val="120000"/>
              </a:lnSpc>
              <a:spcBef>
                <a:spcPct val="0"/>
              </a:spcBef>
              <a:buFontTx/>
              <a:buNone/>
              <a:defRPr/>
            </a:pPr>
            <a:endParaRPr lang="en-US" altLang="zh-CN" sz="2600" dirty="0" smtClean="0">
              <a:latin typeface="+mn-lt"/>
              <a:ea typeface="+mn-ea"/>
              <a:cs typeface="+mn-ea"/>
              <a:sym typeface="+mn-lt"/>
            </a:endParaRPr>
          </a:p>
          <a:p>
            <a:pPr eaLnBrk="1" latinLnBrk="0" hangingPunct="1">
              <a:lnSpc>
                <a:spcPct val="120000"/>
              </a:lnSpc>
              <a:spcBef>
                <a:spcPct val="0"/>
              </a:spcBef>
              <a:buFontTx/>
              <a:buNone/>
              <a:defRPr/>
            </a:pPr>
            <a:endParaRPr lang="en-US" altLang="zh-CN" sz="2600" dirty="0">
              <a:latin typeface="+mn-lt"/>
              <a:ea typeface="+mn-ea"/>
              <a:cs typeface="+mn-ea"/>
              <a:sym typeface="+mn-lt"/>
            </a:endParaRPr>
          </a:p>
          <a:p>
            <a:pPr marL="457200" indent="-457200" eaLnBrk="1" latinLnBrk="0" hangingPunct="1">
              <a:lnSpc>
                <a:spcPct val="120000"/>
              </a:lnSpc>
              <a:spcBef>
                <a:spcPct val="0"/>
              </a:spcBef>
              <a:defRPr/>
            </a:pPr>
            <a:r>
              <a:rPr lang="zh-CN" altLang="en-US" sz="2600" dirty="0" smtClean="0">
                <a:latin typeface="+mn-lt"/>
                <a:ea typeface="+mn-ea"/>
                <a:cs typeface="+mn-ea"/>
                <a:sym typeface="+mn-lt"/>
              </a:rPr>
              <a:t>第一</a:t>
            </a:r>
            <a:r>
              <a:rPr lang="zh-CN" altLang="en-US" sz="2600" dirty="0" smtClean="0">
                <a:latin typeface="+mn-lt"/>
                <a:ea typeface="+mn-ea"/>
                <a:cs typeface="+mn-ea"/>
                <a:sym typeface="+mn-lt"/>
              </a:rPr>
              <a:t>步：映射</a:t>
            </a:r>
          </a:p>
          <a:p>
            <a:pPr eaLnBrk="1" latinLnBrk="0" hangingPunct="1">
              <a:lnSpc>
                <a:spcPct val="120000"/>
              </a:lnSpc>
              <a:spcBef>
                <a:spcPct val="0"/>
              </a:spcBef>
              <a:buFontTx/>
              <a:buNone/>
              <a:defRPr/>
            </a:pPr>
            <a:r>
              <a:rPr lang="zh-CN" altLang="en-US" sz="2600" dirty="0" smtClean="0">
                <a:latin typeface="+mn-lt"/>
                <a:ea typeface="+mn-ea"/>
                <a:cs typeface="+mn-ea"/>
                <a:sym typeface="+mn-lt"/>
              </a:rPr>
              <a:t>   </a:t>
            </a:r>
            <a:r>
              <a:rPr lang="zh-CN" altLang="en-US" sz="2600" dirty="0" smtClean="0">
                <a:latin typeface="+mn-lt"/>
                <a:ea typeface="+mn-ea"/>
                <a:cs typeface="+mn-ea"/>
                <a:sym typeface="+mn-lt"/>
              </a:rPr>
              <a:t>     将</a:t>
            </a:r>
            <a:r>
              <a:rPr lang="zh-CN" altLang="en-US" sz="2600" dirty="0" smtClean="0">
                <a:latin typeface="+mn-lt"/>
                <a:ea typeface="+mn-ea"/>
                <a:cs typeface="+mn-ea"/>
                <a:sym typeface="+mn-lt"/>
              </a:rPr>
              <a:t>各种</a:t>
            </a:r>
            <a:r>
              <a:rPr lang="en-US" altLang="zh-CN" sz="2600" dirty="0" smtClean="0">
                <a:latin typeface="+mn-lt"/>
                <a:ea typeface="+mn-ea"/>
                <a:cs typeface="+mn-ea"/>
                <a:sym typeface="+mn-lt"/>
              </a:rPr>
              <a:t>PDH</a:t>
            </a:r>
            <a:r>
              <a:rPr lang="zh-CN" altLang="en-US" sz="2600" dirty="0" smtClean="0">
                <a:latin typeface="+mn-lt"/>
                <a:ea typeface="+mn-ea"/>
                <a:cs typeface="+mn-ea"/>
                <a:sym typeface="+mn-lt"/>
              </a:rPr>
              <a:t>信号经过码速调整装入标准容器</a:t>
            </a:r>
            <a:r>
              <a:rPr lang="en-US" altLang="zh-CN" sz="2600" dirty="0" smtClean="0">
                <a:latin typeface="+mn-lt"/>
                <a:ea typeface="+mn-ea"/>
                <a:cs typeface="+mn-ea"/>
                <a:sym typeface="+mn-lt"/>
              </a:rPr>
              <a:t>C</a:t>
            </a:r>
            <a:r>
              <a:rPr lang="zh-CN" altLang="en-US" sz="2600" dirty="0" smtClean="0">
                <a:latin typeface="+mn-lt"/>
                <a:ea typeface="+mn-ea"/>
                <a:cs typeface="+mn-ea"/>
                <a:sym typeface="+mn-lt"/>
              </a:rPr>
              <a:t>，再加入通道开销</a:t>
            </a:r>
            <a:r>
              <a:rPr lang="en-US" altLang="zh-CN" sz="2600" dirty="0" smtClean="0">
                <a:latin typeface="+mn-lt"/>
                <a:ea typeface="+mn-ea"/>
                <a:cs typeface="+mn-ea"/>
                <a:sym typeface="+mn-lt"/>
              </a:rPr>
              <a:t>POH</a:t>
            </a:r>
            <a:r>
              <a:rPr lang="zh-CN" altLang="en-US" sz="2600" dirty="0" smtClean="0">
                <a:latin typeface="+mn-lt"/>
                <a:ea typeface="+mn-ea"/>
                <a:cs typeface="+mn-ea"/>
                <a:sym typeface="+mn-lt"/>
              </a:rPr>
              <a:t>形成</a:t>
            </a:r>
            <a:r>
              <a:rPr lang="en-US" altLang="zh-CN" sz="2600" dirty="0" smtClean="0">
                <a:latin typeface="+mn-lt"/>
                <a:ea typeface="+mn-ea"/>
                <a:cs typeface="+mn-ea"/>
                <a:sym typeface="+mn-lt"/>
              </a:rPr>
              <a:t>VC</a:t>
            </a:r>
            <a:r>
              <a:rPr lang="zh-CN" altLang="en-US" sz="2600" dirty="0" smtClean="0">
                <a:latin typeface="+mn-lt"/>
                <a:ea typeface="+mn-ea"/>
                <a:cs typeface="+mn-ea"/>
                <a:sym typeface="+mn-lt"/>
              </a:rPr>
              <a:t>。</a:t>
            </a:r>
          </a:p>
          <a:p>
            <a:pPr eaLnBrk="1" latinLnBrk="0" hangingPunct="1">
              <a:lnSpc>
                <a:spcPct val="120000"/>
              </a:lnSpc>
              <a:spcBef>
                <a:spcPct val="0"/>
              </a:spcBef>
              <a:buFontTx/>
              <a:buNone/>
              <a:defRPr/>
            </a:pPr>
            <a:r>
              <a:rPr lang="zh-CN" altLang="en-US" sz="2600" dirty="0" smtClean="0">
                <a:latin typeface="+mn-lt"/>
                <a:ea typeface="+mn-ea"/>
                <a:cs typeface="+mn-ea"/>
                <a:sym typeface="+mn-lt"/>
              </a:rPr>
              <a:t>具体过程：</a:t>
            </a:r>
          </a:p>
          <a:p>
            <a:pPr eaLnBrk="1" latinLnBrk="0" hangingPunct="1">
              <a:lnSpc>
                <a:spcPct val="120000"/>
              </a:lnSpc>
              <a:spcBef>
                <a:spcPct val="0"/>
              </a:spcBef>
              <a:buFontTx/>
              <a:buNone/>
              <a:defRPr/>
            </a:pPr>
            <a:r>
              <a:rPr lang="en-US" altLang="zh-CN" sz="2600" dirty="0" smtClean="0">
                <a:latin typeface="+mn-lt"/>
                <a:ea typeface="+mn-ea"/>
                <a:cs typeface="+mn-ea"/>
                <a:sym typeface="+mn-lt"/>
              </a:rPr>
              <a:t>PCM</a:t>
            </a:r>
            <a:r>
              <a:rPr lang="zh-CN" altLang="en-US" sz="2600" dirty="0" smtClean="0">
                <a:latin typeface="+mn-lt"/>
                <a:ea typeface="+mn-ea"/>
                <a:cs typeface="+mn-ea"/>
                <a:sym typeface="+mn-lt"/>
              </a:rPr>
              <a:t>四次群经过正码速调整装入</a:t>
            </a:r>
            <a:r>
              <a:rPr lang="en-US" altLang="zh-CN" sz="2600" dirty="0" smtClean="0">
                <a:latin typeface="+mn-lt"/>
                <a:ea typeface="+mn-ea"/>
                <a:cs typeface="+mn-ea"/>
                <a:sym typeface="+mn-lt"/>
              </a:rPr>
              <a:t>C-4</a:t>
            </a:r>
            <a:r>
              <a:rPr lang="zh-CN" altLang="en-US" sz="2600" dirty="0" smtClean="0">
                <a:latin typeface="+mn-lt"/>
                <a:ea typeface="+mn-ea"/>
                <a:cs typeface="+mn-ea"/>
                <a:sym typeface="+mn-lt"/>
              </a:rPr>
              <a:t>；</a:t>
            </a:r>
          </a:p>
          <a:p>
            <a:pPr eaLnBrk="1" latinLnBrk="0" hangingPunct="1">
              <a:lnSpc>
                <a:spcPct val="120000"/>
              </a:lnSpc>
              <a:spcBef>
                <a:spcPct val="0"/>
              </a:spcBef>
              <a:buFontTx/>
              <a:buNone/>
              <a:defRPr/>
            </a:pPr>
            <a:r>
              <a:rPr lang="zh-CN" altLang="en-US" sz="2600" dirty="0" smtClean="0">
                <a:latin typeface="+mn-lt"/>
                <a:ea typeface="+mn-ea"/>
                <a:cs typeface="+mn-ea"/>
                <a:sym typeface="+mn-lt"/>
              </a:rPr>
              <a:t>再加上</a:t>
            </a:r>
            <a:r>
              <a:rPr lang="en-US" altLang="zh-CN" sz="2600" dirty="0" smtClean="0">
                <a:latin typeface="+mn-lt"/>
                <a:ea typeface="+mn-ea"/>
                <a:cs typeface="+mn-ea"/>
                <a:sym typeface="+mn-lt"/>
              </a:rPr>
              <a:t>VC-4 POH</a:t>
            </a:r>
            <a:r>
              <a:rPr lang="zh-CN" altLang="en-US" sz="2600" dirty="0" smtClean="0">
                <a:latin typeface="+mn-lt"/>
                <a:ea typeface="+mn-ea"/>
                <a:cs typeface="+mn-ea"/>
                <a:sym typeface="+mn-lt"/>
              </a:rPr>
              <a:t>形成</a:t>
            </a:r>
            <a:r>
              <a:rPr lang="en-US" altLang="zh-CN" sz="2600" dirty="0" smtClean="0">
                <a:latin typeface="+mn-lt"/>
                <a:ea typeface="+mn-ea"/>
                <a:cs typeface="+mn-ea"/>
                <a:sym typeface="+mn-lt"/>
              </a:rPr>
              <a:t>VC-4</a:t>
            </a:r>
            <a:r>
              <a:rPr lang="zh-CN" altLang="en-US" sz="2600" dirty="0" smtClean="0">
                <a:latin typeface="+mn-lt"/>
                <a:ea typeface="+mn-ea"/>
                <a:cs typeface="+mn-ea"/>
                <a:sym typeface="+mn-lt"/>
              </a:rPr>
              <a:t>。</a:t>
            </a:r>
          </a:p>
        </p:txBody>
      </p:sp>
      <p:sp>
        <p:nvSpPr>
          <p:cNvPr id="60419" name="Rectangle 3"/>
          <p:cNvSpPr>
            <a:spLocks noChangeArrowheads="1"/>
          </p:cNvSpPr>
          <p:nvPr/>
        </p:nvSpPr>
        <p:spPr bwMode="auto">
          <a:xfrm>
            <a:off x="633413"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ctr" eaLnBrk="1" hangingPunct="1">
              <a:lnSpc>
                <a:spcPct val="120000"/>
              </a:lnSpc>
              <a:spcBef>
                <a:spcPct val="0"/>
              </a:spcBef>
              <a:buFontTx/>
              <a:buNone/>
              <a:defRPr/>
            </a:pPr>
            <a:r>
              <a:rPr lang="en-US" altLang="zh-CN" sz="4000" dirty="0" smtClean="0">
                <a:solidFill>
                  <a:srgbClr val="663300"/>
                </a:solidFill>
                <a:latin typeface="+mn-lt"/>
                <a:ea typeface="+mn-ea"/>
                <a:cs typeface="+mn-ea"/>
                <a:sym typeface="+mn-lt"/>
              </a:rPr>
              <a:t>SDH</a:t>
            </a:r>
            <a:r>
              <a:rPr lang="zh-CN" altLang="en-US" sz="4000" dirty="0" smtClean="0">
                <a:solidFill>
                  <a:srgbClr val="663300"/>
                </a:solidFill>
                <a:latin typeface="+mn-lt"/>
                <a:ea typeface="+mn-ea"/>
                <a:cs typeface="+mn-ea"/>
                <a:sym typeface="+mn-lt"/>
              </a:rPr>
              <a:t>的复用举例</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2"/>
          <p:cNvGrpSpPr>
            <a:grpSpLocks/>
          </p:cNvGrpSpPr>
          <p:nvPr/>
        </p:nvGrpSpPr>
        <p:grpSpPr bwMode="auto">
          <a:xfrm>
            <a:off x="107504" y="1340768"/>
            <a:ext cx="9118600" cy="4953000"/>
            <a:chOff x="16" y="336"/>
            <a:chExt cx="5744" cy="3120"/>
          </a:xfrm>
        </p:grpSpPr>
        <p:sp>
          <p:nvSpPr>
            <p:cNvPr id="61443" name="Rectangle 3"/>
            <p:cNvSpPr>
              <a:spLocks noChangeArrowheads="1"/>
            </p:cNvSpPr>
            <p:nvPr/>
          </p:nvSpPr>
          <p:spPr bwMode="auto">
            <a:xfrm>
              <a:off x="1041" y="571"/>
              <a:ext cx="754"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solidFill>
                    <a:srgbClr val="000000"/>
                  </a:solidFill>
                  <a:latin typeface="+mn-lt"/>
                  <a:ea typeface="+mn-ea"/>
                  <a:cs typeface="+mn-ea"/>
                  <a:sym typeface="+mn-lt"/>
                </a:rPr>
                <a:t>9 </a:t>
              </a:r>
              <a:r>
                <a:rPr lang="zh-CN" altLang="en-US" sz="1600" b="0" smtClean="0">
                  <a:solidFill>
                    <a:srgbClr val="000000"/>
                  </a:solidFill>
                  <a:latin typeface="+mn-lt"/>
                  <a:ea typeface="+mn-ea"/>
                  <a:cs typeface="+mn-ea"/>
                  <a:sym typeface="+mn-lt"/>
                </a:rPr>
                <a:t>列开销字节</a:t>
              </a:r>
              <a:endParaRPr lang="zh-CN" altLang="en-US" sz="2400" b="0" smtClean="0">
                <a:latin typeface="+mn-lt"/>
                <a:ea typeface="+mn-ea"/>
                <a:cs typeface="+mn-ea"/>
                <a:sym typeface="+mn-lt"/>
              </a:endParaRPr>
            </a:p>
          </p:txBody>
        </p:sp>
        <p:sp>
          <p:nvSpPr>
            <p:cNvPr id="61444" name="Rectangle 4"/>
            <p:cNvSpPr>
              <a:spLocks noChangeArrowheads="1"/>
            </p:cNvSpPr>
            <p:nvPr/>
          </p:nvSpPr>
          <p:spPr bwMode="auto">
            <a:xfrm>
              <a:off x="810" y="833"/>
              <a:ext cx="235" cy="235"/>
            </a:xfrm>
            <a:prstGeom prst="rect">
              <a:avLst/>
            </a:prstGeom>
            <a:solidFill>
              <a:srgbClr val="CDCDCD"/>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445" name="Rectangle 5"/>
            <p:cNvSpPr>
              <a:spLocks noChangeArrowheads="1"/>
            </p:cNvSpPr>
            <p:nvPr/>
          </p:nvSpPr>
          <p:spPr bwMode="auto">
            <a:xfrm>
              <a:off x="1045" y="833"/>
              <a:ext cx="235" cy="235"/>
            </a:xfrm>
            <a:prstGeom prst="rect">
              <a:avLst/>
            </a:prstGeom>
            <a:solidFill>
              <a:srgbClr val="CDCDCD"/>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446" name="Rectangle 6"/>
            <p:cNvSpPr>
              <a:spLocks noChangeArrowheads="1"/>
            </p:cNvSpPr>
            <p:nvPr/>
          </p:nvSpPr>
          <p:spPr bwMode="auto">
            <a:xfrm>
              <a:off x="1280" y="833"/>
              <a:ext cx="516" cy="235"/>
            </a:xfrm>
            <a:prstGeom prst="rect">
              <a:avLst/>
            </a:prstGeom>
            <a:solidFill>
              <a:srgbClr val="CDCDCD"/>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447" name="Rectangle 7"/>
            <p:cNvSpPr>
              <a:spLocks noChangeArrowheads="1"/>
            </p:cNvSpPr>
            <p:nvPr/>
          </p:nvSpPr>
          <p:spPr bwMode="auto">
            <a:xfrm>
              <a:off x="1796" y="833"/>
              <a:ext cx="235" cy="235"/>
            </a:xfrm>
            <a:prstGeom prst="rect">
              <a:avLst/>
            </a:prstGeom>
            <a:solidFill>
              <a:srgbClr val="CDCDCD"/>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448" name="Line 8"/>
            <p:cNvSpPr>
              <a:spLocks noChangeShapeType="1"/>
            </p:cNvSpPr>
            <p:nvPr/>
          </p:nvSpPr>
          <p:spPr bwMode="auto">
            <a:xfrm flipV="1">
              <a:off x="810" y="645"/>
              <a:ext cx="1" cy="1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a:latin typeface="+mn-lt"/>
                <a:ea typeface="+mn-ea"/>
                <a:cs typeface="+mn-ea"/>
                <a:sym typeface="+mn-lt"/>
              </a:endParaRPr>
            </a:p>
          </p:txBody>
        </p:sp>
        <p:sp>
          <p:nvSpPr>
            <p:cNvPr id="61449" name="Line 9"/>
            <p:cNvSpPr>
              <a:spLocks noChangeShapeType="1"/>
            </p:cNvSpPr>
            <p:nvPr/>
          </p:nvSpPr>
          <p:spPr bwMode="auto">
            <a:xfrm flipV="1">
              <a:off x="2031" y="645"/>
              <a:ext cx="1" cy="1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a:latin typeface="+mn-lt"/>
                <a:ea typeface="+mn-ea"/>
                <a:cs typeface="+mn-ea"/>
                <a:sym typeface="+mn-lt"/>
              </a:endParaRPr>
            </a:p>
          </p:txBody>
        </p:sp>
        <p:sp>
          <p:nvSpPr>
            <p:cNvPr id="61450" name="Line 10"/>
            <p:cNvSpPr>
              <a:spLocks noChangeShapeType="1"/>
            </p:cNvSpPr>
            <p:nvPr/>
          </p:nvSpPr>
          <p:spPr bwMode="auto">
            <a:xfrm flipH="1">
              <a:off x="904" y="739"/>
              <a:ext cx="394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a:latin typeface="+mn-lt"/>
                <a:ea typeface="+mn-ea"/>
                <a:cs typeface="+mn-ea"/>
                <a:sym typeface="+mn-lt"/>
              </a:endParaRPr>
            </a:p>
          </p:txBody>
        </p:sp>
        <p:sp>
          <p:nvSpPr>
            <p:cNvPr id="61451" name="Freeform 11"/>
            <p:cNvSpPr>
              <a:spLocks/>
            </p:cNvSpPr>
            <p:nvPr/>
          </p:nvSpPr>
          <p:spPr bwMode="auto">
            <a:xfrm>
              <a:off x="1909" y="717"/>
              <a:ext cx="122" cy="45"/>
            </a:xfrm>
            <a:custGeom>
              <a:avLst/>
              <a:gdLst>
                <a:gd name="T0" fmla="*/ 0 w 365"/>
                <a:gd name="T1" fmla="*/ 0 h 134"/>
                <a:gd name="T2" fmla="*/ 0 w 365"/>
                <a:gd name="T3" fmla="*/ 0 h 134"/>
                <a:gd name="T4" fmla="*/ 0 w 365"/>
                <a:gd name="T5" fmla="*/ 0 h 134"/>
                <a:gd name="T6" fmla="*/ 0 w 365"/>
                <a:gd name="T7" fmla="*/ 0 h 134"/>
                <a:gd name="T8" fmla="*/ 0 w 365"/>
                <a:gd name="T9" fmla="*/ 0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5" h="134">
                  <a:moveTo>
                    <a:pt x="0" y="0"/>
                  </a:moveTo>
                  <a:lnTo>
                    <a:pt x="66" y="66"/>
                  </a:lnTo>
                  <a:lnTo>
                    <a:pt x="0" y="134"/>
                  </a:lnTo>
                  <a:lnTo>
                    <a:pt x="365" y="66"/>
                  </a:lnTo>
                  <a:lnTo>
                    <a:pt x="0" y="0"/>
                  </a:lnTo>
                  <a:close/>
                </a:path>
              </a:pathLst>
            </a:custGeom>
            <a:solidFill>
              <a:srgbClr val="000000"/>
            </a:solidFill>
            <a:ln w="6350">
              <a:solidFill>
                <a:srgbClr val="000000"/>
              </a:solidFill>
              <a:prstDash val="solid"/>
              <a:round/>
              <a:headEnd/>
              <a:tailEnd/>
            </a:ln>
          </p:spPr>
          <p:txBody>
            <a:bodyPr/>
            <a:lstStyle/>
            <a:p>
              <a:pPr>
                <a:lnSpc>
                  <a:spcPct val="120000"/>
                </a:lnSpc>
                <a:defRPr/>
              </a:pPr>
              <a:endParaRPr lang="zh-CN" altLang="en-US">
                <a:latin typeface="+mn-lt"/>
                <a:ea typeface="+mn-ea"/>
                <a:cs typeface="+mn-ea"/>
                <a:sym typeface="+mn-lt"/>
              </a:endParaRPr>
            </a:p>
          </p:txBody>
        </p:sp>
        <p:sp>
          <p:nvSpPr>
            <p:cNvPr id="61452" name="Freeform 12"/>
            <p:cNvSpPr>
              <a:spLocks/>
            </p:cNvSpPr>
            <p:nvPr/>
          </p:nvSpPr>
          <p:spPr bwMode="auto">
            <a:xfrm>
              <a:off x="810" y="717"/>
              <a:ext cx="122" cy="45"/>
            </a:xfrm>
            <a:custGeom>
              <a:avLst/>
              <a:gdLst>
                <a:gd name="T0" fmla="*/ 0 w 365"/>
                <a:gd name="T1" fmla="*/ 0 h 134"/>
                <a:gd name="T2" fmla="*/ 0 w 365"/>
                <a:gd name="T3" fmla="*/ 0 h 134"/>
                <a:gd name="T4" fmla="*/ 0 w 365"/>
                <a:gd name="T5" fmla="*/ 0 h 134"/>
                <a:gd name="T6" fmla="*/ 0 w 365"/>
                <a:gd name="T7" fmla="*/ 0 h 134"/>
                <a:gd name="T8" fmla="*/ 0 w 365"/>
                <a:gd name="T9" fmla="*/ 0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5" h="134">
                  <a:moveTo>
                    <a:pt x="365" y="0"/>
                  </a:moveTo>
                  <a:lnTo>
                    <a:pt x="299" y="66"/>
                  </a:lnTo>
                  <a:lnTo>
                    <a:pt x="365" y="134"/>
                  </a:lnTo>
                  <a:lnTo>
                    <a:pt x="0" y="66"/>
                  </a:lnTo>
                  <a:lnTo>
                    <a:pt x="365" y="0"/>
                  </a:lnTo>
                  <a:close/>
                </a:path>
              </a:pathLst>
            </a:custGeom>
            <a:solidFill>
              <a:srgbClr val="000000"/>
            </a:solidFill>
            <a:ln w="6350">
              <a:solidFill>
                <a:srgbClr val="000000"/>
              </a:solidFill>
              <a:prstDash val="solid"/>
              <a:round/>
              <a:headEnd/>
              <a:tailEnd/>
            </a:ln>
          </p:spPr>
          <p:txBody>
            <a:bodyPr/>
            <a:lstStyle/>
            <a:p>
              <a:pPr>
                <a:lnSpc>
                  <a:spcPct val="120000"/>
                </a:lnSpc>
                <a:defRPr/>
              </a:pPr>
              <a:endParaRPr lang="zh-CN" altLang="en-US">
                <a:latin typeface="+mn-lt"/>
                <a:ea typeface="+mn-ea"/>
                <a:cs typeface="+mn-ea"/>
                <a:sym typeface="+mn-lt"/>
              </a:endParaRPr>
            </a:p>
          </p:txBody>
        </p:sp>
        <p:sp>
          <p:nvSpPr>
            <p:cNvPr id="61453" name="Freeform 13"/>
            <p:cNvSpPr>
              <a:spLocks/>
            </p:cNvSpPr>
            <p:nvPr/>
          </p:nvSpPr>
          <p:spPr bwMode="auto">
            <a:xfrm>
              <a:off x="2031" y="717"/>
              <a:ext cx="122" cy="45"/>
            </a:xfrm>
            <a:custGeom>
              <a:avLst/>
              <a:gdLst>
                <a:gd name="T0" fmla="*/ 0 w 367"/>
                <a:gd name="T1" fmla="*/ 0 h 134"/>
                <a:gd name="T2" fmla="*/ 0 w 367"/>
                <a:gd name="T3" fmla="*/ 0 h 134"/>
                <a:gd name="T4" fmla="*/ 0 w 367"/>
                <a:gd name="T5" fmla="*/ 0 h 134"/>
                <a:gd name="T6" fmla="*/ 0 w 367"/>
                <a:gd name="T7" fmla="*/ 0 h 134"/>
                <a:gd name="T8" fmla="*/ 0 w 367"/>
                <a:gd name="T9" fmla="*/ 0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7" h="134">
                  <a:moveTo>
                    <a:pt x="367" y="0"/>
                  </a:moveTo>
                  <a:lnTo>
                    <a:pt x="300" y="66"/>
                  </a:lnTo>
                  <a:lnTo>
                    <a:pt x="367" y="134"/>
                  </a:lnTo>
                  <a:lnTo>
                    <a:pt x="0" y="66"/>
                  </a:lnTo>
                  <a:lnTo>
                    <a:pt x="367" y="0"/>
                  </a:lnTo>
                  <a:close/>
                </a:path>
              </a:pathLst>
            </a:custGeom>
            <a:solidFill>
              <a:srgbClr val="000000"/>
            </a:solidFill>
            <a:ln w="6350">
              <a:solidFill>
                <a:srgbClr val="000000"/>
              </a:solidFill>
              <a:prstDash val="solid"/>
              <a:round/>
              <a:headEnd/>
              <a:tailEnd/>
            </a:ln>
          </p:spPr>
          <p:txBody>
            <a:bodyPr/>
            <a:lstStyle/>
            <a:p>
              <a:pPr>
                <a:lnSpc>
                  <a:spcPct val="120000"/>
                </a:lnSpc>
                <a:defRPr/>
              </a:pPr>
              <a:endParaRPr lang="zh-CN" altLang="en-US">
                <a:latin typeface="+mn-lt"/>
                <a:ea typeface="+mn-ea"/>
                <a:cs typeface="+mn-ea"/>
                <a:sym typeface="+mn-lt"/>
              </a:endParaRPr>
            </a:p>
          </p:txBody>
        </p:sp>
        <p:sp>
          <p:nvSpPr>
            <p:cNvPr id="61454" name="Line 14"/>
            <p:cNvSpPr>
              <a:spLocks noChangeShapeType="1"/>
            </p:cNvSpPr>
            <p:nvPr/>
          </p:nvSpPr>
          <p:spPr bwMode="auto">
            <a:xfrm flipV="1">
              <a:off x="4943" y="645"/>
              <a:ext cx="1" cy="1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a:latin typeface="+mn-lt"/>
                <a:ea typeface="+mn-ea"/>
                <a:cs typeface="+mn-ea"/>
                <a:sym typeface="+mn-lt"/>
              </a:endParaRPr>
            </a:p>
          </p:txBody>
        </p:sp>
        <p:sp>
          <p:nvSpPr>
            <p:cNvPr id="61455" name="Freeform 15"/>
            <p:cNvSpPr>
              <a:spLocks/>
            </p:cNvSpPr>
            <p:nvPr/>
          </p:nvSpPr>
          <p:spPr bwMode="auto">
            <a:xfrm>
              <a:off x="4821" y="717"/>
              <a:ext cx="122" cy="45"/>
            </a:xfrm>
            <a:custGeom>
              <a:avLst/>
              <a:gdLst>
                <a:gd name="T0" fmla="*/ 0 w 366"/>
                <a:gd name="T1" fmla="*/ 0 h 134"/>
                <a:gd name="T2" fmla="*/ 0 w 366"/>
                <a:gd name="T3" fmla="*/ 0 h 134"/>
                <a:gd name="T4" fmla="*/ 0 w 366"/>
                <a:gd name="T5" fmla="*/ 0 h 134"/>
                <a:gd name="T6" fmla="*/ 0 w 366"/>
                <a:gd name="T7" fmla="*/ 0 h 134"/>
                <a:gd name="T8" fmla="*/ 0 w 366"/>
                <a:gd name="T9" fmla="*/ 0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34">
                  <a:moveTo>
                    <a:pt x="0" y="0"/>
                  </a:moveTo>
                  <a:lnTo>
                    <a:pt x="66" y="66"/>
                  </a:lnTo>
                  <a:lnTo>
                    <a:pt x="0" y="134"/>
                  </a:lnTo>
                  <a:lnTo>
                    <a:pt x="366" y="66"/>
                  </a:lnTo>
                  <a:lnTo>
                    <a:pt x="0" y="0"/>
                  </a:lnTo>
                  <a:close/>
                </a:path>
              </a:pathLst>
            </a:custGeom>
            <a:solidFill>
              <a:srgbClr val="000000"/>
            </a:solidFill>
            <a:ln w="6350">
              <a:solidFill>
                <a:srgbClr val="000000"/>
              </a:solidFill>
              <a:prstDash val="solid"/>
              <a:round/>
              <a:headEnd/>
              <a:tailEnd/>
            </a:ln>
          </p:spPr>
          <p:txBody>
            <a:bodyPr/>
            <a:lstStyle/>
            <a:p>
              <a:pPr>
                <a:lnSpc>
                  <a:spcPct val="120000"/>
                </a:lnSpc>
                <a:defRPr/>
              </a:pPr>
              <a:endParaRPr lang="zh-CN" altLang="en-US">
                <a:latin typeface="+mn-lt"/>
                <a:ea typeface="+mn-ea"/>
                <a:cs typeface="+mn-ea"/>
                <a:sym typeface="+mn-lt"/>
              </a:endParaRPr>
            </a:p>
          </p:txBody>
        </p:sp>
        <p:sp>
          <p:nvSpPr>
            <p:cNvPr id="61456" name="Rectangle 16"/>
            <p:cNvSpPr>
              <a:spLocks noChangeArrowheads="1"/>
            </p:cNvSpPr>
            <p:nvPr/>
          </p:nvSpPr>
          <p:spPr bwMode="auto">
            <a:xfrm>
              <a:off x="2658" y="571"/>
              <a:ext cx="653"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solidFill>
                    <a:srgbClr val="000000"/>
                  </a:solidFill>
                  <a:latin typeface="+mn-lt"/>
                  <a:ea typeface="+mn-ea"/>
                  <a:cs typeface="+mn-ea"/>
                  <a:sym typeface="+mn-lt"/>
                </a:rPr>
                <a:t>261 </a:t>
              </a:r>
              <a:r>
                <a:rPr lang="zh-CN" altLang="en-US" sz="1600" b="0" smtClean="0">
                  <a:solidFill>
                    <a:srgbClr val="000000"/>
                  </a:solidFill>
                  <a:latin typeface="+mn-lt"/>
                  <a:ea typeface="+mn-ea"/>
                  <a:cs typeface="+mn-ea"/>
                  <a:sym typeface="+mn-lt"/>
                </a:rPr>
                <a:t>列</a:t>
              </a:r>
              <a:r>
                <a:rPr lang="en-US" altLang="zh-CN" sz="1600" b="0" smtClean="0">
                  <a:solidFill>
                    <a:srgbClr val="000000"/>
                  </a:solidFill>
                  <a:latin typeface="+mn-lt"/>
                  <a:ea typeface="+mn-ea"/>
                  <a:cs typeface="+mn-ea"/>
                  <a:sym typeface="+mn-lt"/>
                </a:rPr>
                <a:t>STM</a:t>
              </a:r>
              <a:endParaRPr lang="en-US" altLang="zh-CN" sz="2400" b="0" smtClean="0">
                <a:latin typeface="+mn-lt"/>
                <a:ea typeface="+mn-ea"/>
                <a:cs typeface="+mn-ea"/>
                <a:sym typeface="+mn-lt"/>
              </a:endParaRPr>
            </a:p>
          </p:txBody>
        </p:sp>
        <p:sp>
          <p:nvSpPr>
            <p:cNvPr id="61457" name="Rectangle 17"/>
            <p:cNvSpPr>
              <a:spLocks noChangeArrowheads="1"/>
            </p:cNvSpPr>
            <p:nvPr/>
          </p:nvSpPr>
          <p:spPr bwMode="auto">
            <a:xfrm>
              <a:off x="3290" y="576"/>
              <a:ext cx="43"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solidFill>
                    <a:srgbClr val="000000"/>
                  </a:solidFill>
                  <a:latin typeface="+mn-lt"/>
                  <a:ea typeface="+mn-ea"/>
                  <a:cs typeface="+mn-ea"/>
                  <a:sym typeface="+mn-lt"/>
                </a:rPr>
                <a:t>-</a:t>
              </a:r>
              <a:endParaRPr lang="en-US" altLang="zh-CN" sz="2400" b="0" smtClean="0">
                <a:latin typeface="+mn-lt"/>
                <a:ea typeface="+mn-ea"/>
                <a:cs typeface="+mn-ea"/>
                <a:sym typeface="+mn-lt"/>
              </a:endParaRPr>
            </a:p>
          </p:txBody>
        </p:sp>
        <p:sp>
          <p:nvSpPr>
            <p:cNvPr id="61458" name="Rectangle 18"/>
            <p:cNvSpPr>
              <a:spLocks noChangeArrowheads="1"/>
            </p:cNvSpPr>
            <p:nvPr/>
          </p:nvSpPr>
          <p:spPr bwMode="auto">
            <a:xfrm>
              <a:off x="3369" y="571"/>
              <a:ext cx="99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solidFill>
                    <a:srgbClr val="000000"/>
                  </a:solidFill>
                  <a:latin typeface="+mn-lt"/>
                  <a:ea typeface="+mn-ea"/>
                  <a:cs typeface="+mn-ea"/>
                  <a:sym typeface="+mn-lt"/>
                </a:rPr>
                <a:t>1</a:t>
              </a:r>
              <a:r>
                <a:rPr lang="zh-CN" altLang="en-US" sz="1600" b="0" smtClean="0">
                  <a:solidFill>
                    <a:srgbClr val="000000"/>
                  </a:solidFill>
                  <a:latin typeface="+mn-lt"/>
                  <a:ea typeface="+mn-ea"/>
                  <a:cs typeface="+mn-ea"/>
                  <a:sym typeface="+mn-lt"/>
                </a:rPr>
                <a:t>净负荷</a:t>
              </a:r>
              <a:r>
                <a:rPr lang="en-US" altLang="zh-CN" sz="1600" b="0" smtClean="0">
                  <a:solidFill>
                    <a:srgbClr val="000000"/>
                  </a:solidFill>
                  <a:latin typeface="+mn-lt"/>
                  <a:ea typeface="+mn-ea"/>
                  <a:cs typeface="+mn-ea"/>
                  <a:sym typeface="+mn-lt"/>
                </a:rPr>
                <a:t>(</a:t>
              </a:r>
              <a:r>
                <a:rPr lang="zh-CN" altLang="en-US" sz="1600" b="0" smtClean="0">
                  <a:solidFill>
                    <a:srgbClr val="000000"/>
                  </a:solidFill>
                  <a:latin typeface="+mn-lt"/>
                  <a:ea typeface="+mn-ea"/>
                  <a:cs typeface="+mn-ea"/>
                  <a:sym typeface="+mn-lt"/>
                </a:rPr>
                <a:t>含 </a:t>
              </a:r>
              <a:r>
                <a:rPr lang="en-US" altLang="zh-CN" sz="1600" b="0" smtClean="0">
                  <a:solidFill>
                    <a:srgbClr val="000000"/>
                  </a:solidFill>
                  <a:latin typeface="+mn-lt"/>
                  <a:ea typeface="+mn-ea"/>
                  <a:cs typeface="+mn-ea"/>
                  <a:sym typeface="+mn-lt"/>
                </a:rPr>
                <a:t>POH)</a:t>
              </a:r>
              <a:endParaRPr lang="en-US" altLang="zh-CN" sz="2400" b="0" smtClean="0">
                <a:latin typeface="+mn-lt"/>
                <a:ea typeface="+mn-ea"/>
                <a:cs typeface="+mn-ea"/>
                <a:sym typeface="+mn-lt"/>
              </a:endParaRPr>
            </a:p>
          </p:txBody>
        </p:sp>
        <p:sp>
          <p:nvSpPr>
            <p:cNvPr id="61459" name="Rectangle 19"/>
            <p:cNvSpPr>
              <a:spLocks noChangeArrowheads="1"/>
            </p:cNvSpPr>
            <p:nvPr/>
          </p:nvSpPr>
          <p:spPr bwMode="auto">
            <a:xfrm>
              <a:off x="810" y="1068"/>
              <a:ext cx="235" cy="234"/>
            </a:xfrm>
            <a:prstGeom prst="rect">
              <a:avLst/>
            </a:prstGeom>
            <a:solidFill>
              <a:srgbClr val="CDCDCD"/>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460" name="Rectangle 20"/>
            <p:cNvSpPr>
              <a:spLocks noChangeArrowheads="1"/>
            </p:cNvSpPr>
            <p:nvPr/>
          </p:nvSpPr>
          <p:spPr bwMode="auto">
            <a:xfrm>
              <a:off x="1045" y="1068"/>
              <a:ext cx="235" cy="234"/>
            </a:xfrm>
            <a:prstGeom prst="rect">
              <a:avLst/>
            </a:prstGeom>
            <a:solidFill>
              <a:srgbClr val="CDCDCD"/>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461" name="Rectangle 21"/>
            <p:cNvSpPr>
              <a:spLocks noChangeArrowheads="1"/>
            </p:cNvSpPr>
            <p:nvPr/>
          </p:nvSpPr>
          <p:spPr bwMode="auto">
            <a:xfrm>
              <a:off x="1280" y="1068"/>
              <a:ext cx="516" cy="234"/>
            </a:xfrm>
            <a:prstGeom prst="rect">
              <a:avLst/>
            </a:prstGeom>
            <a:solidFill>
              <a:srgbClr val="CDCDCD"/>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462" name="Rectangle 22"/>
            <p:cNvSpPr>
              <a:spLocks noChangeArrowheads="1"/>
            </p:cNvSpPr>
            <p:nvPr/>
          </p:nvSpPr>
          <p:spPr bwMode="auto">
            <a:xfrm>
              <a:off x="1796" y="1068"/>
              <a:ext cx="235" cy="234"/>
            </a:xfrm>
            <a:prstGeom prst="rect">
              <a:avLst/>
            </a:prstGeom>
            <a:solidFill>
              <a:srgbClr val="CDCDCD"/>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463" name="Rectangle 23"/>
            <p:cNvSpPr>
              <a:spLocks noChangeArrowheads="1"/>
            </p:cNvSpPr>
            <p:nvPr/>
          </p:nvSpPr>
          <p:spPr bwMode="auto">
            <a:xfrm>
              <a:off x="810" y="1302"/>
              <a:ext cx="235" cy="235"/>
            </a:xfrm>
            <a:prstGeom prst="rect">
              <a:avLst/>
            </a:prstGeom>
            <a:solidFill>
              <a:srgbClr val="CDCDCD"/>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464" name="Rectangle 24"/>
            <p:cNvSpPr>
              <a:spLocks noChangeArrowheads="1"/>
            </p:cNvSpPr>
            <p:nvPr/>
          </p:nvSpPr>
          <p:spPr bwMode="auto">
            <a:xfrm>
              <a:off x="1045" y="1302"/>
              <a:ext cx="235" cy="235"/>
            </a:xfrm>
            <a:prstGeom prst="rect">
              <a:avLst/>
            </a:prstGeom>
            <a:solidFill>
              <a:srgbClr val="CDCDCD"/>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465" name="Rectangle 25"/>
            <p:cNvSpPr>
              <a:spLocks noChangeArrowheads="1"/>
            </p:cNvSpPr>
            <p:nvPr/>
          </p:nvSpPr>
          <p:spPr bwMode="auto">
            <a:xfrm>
              <a:off x="1280" y="1302"/>
              <a:ext cx="516" cy="235"/>
            </a:xfrm>
            <a:prstGeom prst="rect">
              <a:avLst/>
            </a:prstGeom>
            <a:solidFill>
              <a:srgbClr val="CDCDCD"/>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466" name="Rectangle 26"/>
            <p:cNvSpPr>
              <a:spLocks noChangeArrowheads="1"/>
            </p:cNvSpPr>
            <p:nvPr/>
          </p:nvSpPr>
          <p:spPr bwMode="auto">
            <a:xfrm>
              <a:off x="1796" y="1302"/>
              <a:ext cx="235" cy="235"/>
            </a:xfrm>
            <a:prstGeom prst="rect">
              <a:avLst/>
            </a:prstGeom>
            <a:solidFill>
              <a:srgbClr val="CDCDCD"/>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467" name="Rectangle 27"/>
            <p:cNvSpPr>
              <a:spLocks noChangeArrowheads="1"/>
            </p:cNvSpPr>
            <p:nvPr/>
          </p:nvSpPr>
          <p:spPr bwMode="auto">
            <a:xfrm>
              <a:off x="810" y="1537"/>
              <a:ext cx="235" cy="235"/>
            </a:xfrm>
            <a:prstGeom prst="rect">
              <a:avLst/>
            </a:prstGeom>
            <a:solidFill>
              <a:schemeClr val="bg1"/>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468" name="Rectangle 28"/>
            <p:cNvSpPr>
              <a:spLocks noChangeArrowheads="1"/>
            </p:cNvSpPr>
            <p:nvPr/>
          </p:nvSpPr>
          <p:spPr bwMode="auto">
            <a:xfrm>
              <a:off x="1045" y="1537"/>
              <a:ext cx="235" cy="235"/>
            </a:xfrm>
            <a:prstGeom prst="rect">
              <a:avLst/>
            </a:prstGeom>
            <a:solidFill>
              <a:schemeClr val="bg1"/>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469" name="Rectangle 29"/>
            <p:cNvSpPr>
              <a:spLocks noChangeArrowheads="1"/>
            </p:cNvSpPr>
            <p:nvPr/>
          </p:nvSpPr>
          <p:spPr bwMode="auto">
            <a:xfrm>
              <a:off x="1280" y="1537"/>
              <a:ext cx="516" cy="235"/>
            </a:xfrm>
            <a:prstGeom prst="rect">
              <a:avLst/>
            </a:prstGeom>
            <a:solidFill>
              <a:schemeClr val="bg1"/>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470" name="Rectangle 30"/>
            <p:cNvSpPr>
              <a:spLocks noChangeArrowheads="1"/>
            </p:cNvSpPr>
            <p:nvPr/>
          </p:nvSpPr>
          <p:spPr bwMode="auto">
            <a:xfrm>
              <a:off x="1796" y="1537"/>
              <a:ext cx="235" cy="235"/>
            </a:xfrm>
            <a:prstGeom prst="rect">
              <a:avLst/>
            </a:prstGeom>
            <a:solidFill>
              <a:schemeClr val="bg1"/>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471" name="Rectangle 31"/>
            <p:cNvSpPr>
              <a:spLocks noChangeArrowheads="1"/>
            </p:cNvSpPr>
            <p:nvPr/>
          </p:nvSpPr>
          <p:spPr bwMode="auto">
            <a:xfrm>
              <a:off x="810" y="1772"/>
              <a:ext cx="235" cy="235"/>
            </a:xfrm>
            <a:prstGeom prst="rect">
              <a:avLst/>
            </a:prstGeom>
            <a:solidFill>
              <a:srgbClr val="CDCDCD"/>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472" name="Rectangle 32"/>
            <p:cNvSpPr>
              <a:spLocks noChangeArrowheads="1"/>
            </p:cNvSpPr>
            <p:nvPr/>
          </p:nvSpPr>
          <p:spPr bwMode="auto">
            <a:xfrm>
              <a:off x="1045" y="1772"/>
              <a:ext cx="235" cy="235"/>
            </a:xfrm>
            <a:prstGeom prst="rect">
              <a:avLst/>
            </a:prstGeom>
            <a:solidFill>
              <a:srgbClr val="CDCDCD"/>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473" name="Rectangle 33"/>
            <p:cNvSpPr>
              <a:spLocks noChangeArrowheads="1"/>
            </p:cNvSpPr>
            <p:nvPr/>
          </p:nvSpPr>
          <p:spPr bwMode="auto">
            <a:xfrm>
              <a:off x="1280" y="1772"/>
              <a:ext cx="516" cy="235"/>
            </a:xfrm>
            <a:prstGeom prst="rect">
              <a:avLst/>
            </a:prstGeom>
            <a:solidFill>
              <a:srgbClr val="CDCDCD"/>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474" name="Rectangle 34"/>
            <p:cNvSpPr>
              <a:spLocks noChangeArrowheads="1"/>
            </p:cNvSpPr>
            <p:nvPr/>
          </p:nvSpPr>
          <p:spPr bwMode="auto">
            <a:xfrm>
              <a:off x="1796" y="1772"/>
              <a:ext cx="235" cy="235"/>
            </a:xfrm>
            <a:prstGeom prst="rect">
              <a:avLst/>
            </a:prstGeom>
            <a:solidFill>
              <a:srgbClr val="CDCDCD"/>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475" name="Rectangle 35"/>
            <p:cNvSpPr>
              <a:spLocks noChangeArrowheads="1"/>
            </p:cNvSpPr>
            <p:nvPr/>
          </p:nvSpPr>
          <p:spPr bwMode="auto">
            <a:xfrm>
              <a:off x="810" y="2007"/>
              <a:ext cx="235" cy="234"/>
            </a:xfrm>
            <a:prstGeom prst="rect">
              <a:avLst/>
            </a:prstGeom>
            <a:solidFill>
              <a:srgbClr val="CDCDCD"/>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476" name="Rectangle 36"/>
            <p:cNvSpPr>
              <a:spLocks noChangeArrowheads="1"/>
            </p:cNvSpPr>
            <p:nvPr/>
          </p:nvSpPr>
          <p:spPr bwMode="auto">
            <a:xfrm>
              <a:off x="1045" y="2007"/>
              <a:ext cx="235" cy="234"/>
            </a:xfrm>
            <a:prstGeom prst="rect">
              <a:avLst/>
            </a:prstGeom>
            <a:solidFill>
              <a:srgbClr val="CDCDCD"/>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477" name="Rectangle 37"/>
            <p:cNvSpPr>
              <a:spLocks noChangeArrowheads="1"/>
            </p:cNvSpPr>
            <p:nvPr/>
          </p:nvSpPr>
          <p:spPr bwMode="auto">
            <a:xfrm>
              <a:off x="1280" y="2007"/>
              <a:ext cx="516" cy="234"/>
            </a:xfrm>
            <a:prstGeom prst="rect">
              <a:avLst/>
            </a:prstGeom>
            <a:solidFill>
              <a:srgbClr val="CDCDCD"/>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478" name="Rectangle 38"/>
            <p:cNvSpPr>
              <a:spLocks noChangeArrowheads="1"/>
            </p:cNvSpPr>
            <p:nvPr/>
          </p:nvSpPr>
          <p:spPr bwMode="auto">
            <a:xfrm>
              <a:off x="1796" y="2007"/>
              <a:ext cx="235" cy="234"/>
            </a:xfrm>
            <a:prstGeom prst="rect">
              <a:avLst/>
            </a:prstGeom>
            <a:solidFill>
              <a:srgbClr val="CDCDCD"/>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479" name="Rectangle 39"/>
            <p:cNvSpPr>
              <a:spLocks noChangeArrowheads="1"/>
            </p:cNvSpPr>
            <p:nvPr/>
          </p:nvSpPr>
          <p:spPr bwMode="auto">
            <a:xfrm>
              <a:off x="810" y="2241"/>
              <a:ext cx="235" cy="235"/>
            </a:xfrm>
            <a:prstGeom prst="rect">
              <a:avLst/>
            </a:prstGeom>
            <a:solidFill>
              <a:srgbClr val="CDCDCD"/>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480" name="Rectangle 40"/>
            <p:cNvSpPr>
              <a:spLocks noChangeArrowheads="1"/>
            </p:cNvSpPr>
            <p:nvPr/>
          </p:nvSpPr>
          <p:spPr bwMode="auto">
            <a:xfrm>
              <a:off x="1045" y="2241"/>
              <a:ext cx="235" cy="235"/>
            </a:xfrm>
            <a:prstGeom prst="rect">
              <a:avLst/>
            </a:prstGeom>
            <a:solidFill>
              <a:srgbClr val="CDCDCD"/>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481" name="Rectangle 41"/>
            <p:cNvSpPr>
              <a:spLocks noChangeArrowheads="1"/>
            </p:cNvSpPr>
            <p:nvPr/>
          </p:nvSpPr>
          <p:spPr bwMode="auto">
            <a:xfrm>
              <a:off x="1280" y="2241"/>
              <a:ext cx="516" cy="235"/>
            </a:xfrm>
            <a:prstGeom prst="rect">
              <a:avLst/>
            </a:prstGeom>
            <a:solidFill>
              <a:srgbClr val="CDCDCD"/>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482" name="Rectangle 42"/>
            <p:cNvSpPr>
              <a:spLocks noChangeArrowheads="1"/>
            </p:cNvSpPr>
            <p:nvPr/>
          </p:nvSpPr>
          <p:spPr bwMode="auto">
            <a:xfrm>
              <a:off x="1796" y="2241"/>
              <a:ext cx="235" cy="235"/>
            </a:xfrm>
            <a:prstGeom prst="rect">
              <a:avLst/>
            </a:prstGeom>
            <a:solidFill>
              <a:srgbClr val="CDCDCD"/>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483" name="Rectangle 43"/>
            <p:cNvSpPr>
              <a:spLocks noChangeArrowheads="1"/>
            </p:cNvSpPr>
            <p:nvPr/>
          </p:nvSpPr>
          <p:spPr bwMode="auto">
            <a:xfrm>
              <a:off x="810" y="2476"/>
              <a:ext cx="235" cy="235"/>
            </a:xfrm>
            <a:prstGeom prst="rect">
              <a:avLst/>
            </a:prstGeom>
            <a:solidFill>
              <a:srgbClr val="CDCDCD"/>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484" name="Rectangle 44"/>
            <p:cNvSpPr>
              <a:spLocks noChangeArrowheads="1"/>
            </p:cNvSpPr>
            <p:nvPr/>
          </p:nvSpPr>
          <p:spPr bwMode="auto">
            <a:xfrm>
              <a:off x="1045" y="2476"/>
              <a:ext cx="235" cy="235"/>
            </a:xfrm>
            <a:prstGeom prst="rect">
              <a:avLst/>
            </a:prstGeom>
            <a:solidFill>
              <a:srgbClr val="CDCDCD"/>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485" name="Rectangle 45"/>
            <p:cNvSpPr>
              <a:spLocks noChangeArrowheads="1"/>
            </p:cNvSpPr>
            <p:nvPr/>
          </p:nvSpPr>
          <p:spPr bwMode="auto">
            <a:xfrm>
              <a:off x="1280" y="2476"/>
              <a:ext cx="516" cy="235"/>
            </a:xfrm>
            <a:prstGeom prst="rect">
              <a:avLst/>
            </a:prstGeom>
            <a:solidFill>
              <a:srgbClr val="CDCDCD"/>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486" name="Rectangle 46"/>
            <p:cNvSpPr>
              <a:spLocks noChangeArrowheads="1"/>
            </p:cNvSpPr>
            <p:nvPr/>
          </p:nvSpPr>
          <p:spPr bwMode="auto">
            <a:xfrm>
              <a:off x="1796" y="2476"/>
              <a:ext cx="235" cy="235"/>
            </a:xfrm>
            <a:prstGeom prst="rect">
              <a:avLst/>
            </a:prstGeom>
            <a:solidFill>
              <a:srgbClr val="CDCDCD"/>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487" name="Rectangle 47"/>
            <p:cNvSpPr>
              <a:spLocks noChangeArrowheads="1"/>
            </p:cNvSpPr>
            <p:nvPr/>
          </p:nvSpPr>
          <p:spPr bwMode="auto">
            <a:xfrm>
              <a:off x="810" y="2711"/>
              <a:ext cx="235" cy="235"/>
            </a:xfrm>
            <a:prstGeom prst="rect">
              <a:avLst/>
            </a:prstGeom>
            <a:solidFill>
              <a:srgbClr val="CDCDCD"/>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488" name="Rectangle 48"/>
            <p:cNvSpPr>
              <a:spLocks noChangeArrowheads="1"/>
            </p:cNvSpPr>
            <p:nvPr/>
          </p:nvSpPr>
          <p:spPr bwMode="auto">
            <a:xfrm>
              <a:off x="1045" y="2711"/>
              <a:ext cx="235" cy="235"/>
            </a:xfrm>
            <a:prstGeom prst="rect">
              <a:avLst/>
            </a:prstGeom>
            <a:solidFill>
              <a:srgbClr val="CDCDCD"/>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489" name="Rectangle 49"/>
            <p:cNvSpPr>
              <a:spLocks noChangeArrowheads="1"/>
            </p:cNvSpPr>
            <p:nvPr/>
          </p:nvSpPr>
          <p:spPr bwMode="auto">
            <a:xfrm>
              <a:off x="1280" y="2711"/>
              <a:ext cx="516" cy="235"/>
            </a:xfrm>
            <a:prstGeom prst="rect">
              <a:avLst/>
            </a:prstGeom>
            <a:solidFill>
              <a:srgbClr val="CDCDCD"/>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490" name="Rectangle 50"/>
            <p:cNvSpPr>
              <a:spLocks noChangeArrowheads="1"/>
            </p:cNvSpPr>
            <p:nvPr/>
          </p:nvSpPr>
          <p:spPr bwMode="auto">
            <a:xfrm>
              <a:off x="1796" y="2711"/>
              <a:ext cx="235" cy="235"/>
            </a:xfrm>
            <a:prstGeom prst="rect">
              <a:avLst/>
            </a:prstGeom>
            <a:solidFill>
              <a:srgbClr val="CDCDCD"/>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grpSp>
          <p:nvGrpSpPr>
            <p:cNvPr id="65587" name="Group 51"/>
            <p:cNvGrpSpPr>
              <a:grpSpLocks/>
            </p:cNvGrpSpPr>
            <p:nvPr/>
          </p:nvGrpSpPr>
          <p:grpSpPr bwMode="auto">
            <a:xfrm>
              <a:off x="2160" y="1104"/>
              <a:ext cx="2928" cy="2113"/>
              <a:chOff x="2699" y="1247"/>
              <a:chExt cx="2442" cy="2113"/>
            </a:xfrm>
          </p:grpSpPr>
          <p:sp>
            <p:nvSpPr>
              <p:cNvPr id="61517" name="Rectangle 52"/>
              <p:cNvSpPr>
                <a:spLocks noChangeArrowheads="1"/>
              </p:cNvSpPr>
              <p:nvPr/>
            </p:nvSpPr>
            <p:spPr bwMode="auto">
              <a:xfrm>
                <a:off x="2699" y="1247"/>
                <a:ext cx="235" cy="235"/>
              </a:xfrm>
              <a:prstGeom prst="rect">
                <a:avLst/>
              </a:prstGeom>
              <a:solidFill>
                <a:schemeClr val="bg2"/>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518" name="Rectangle 53"/>
              <p:cNvSpPr>
                <a:spLocks noChangeArrowheads="1"/>
              </p:cNvSpPr>
              <p:nvPr/>
            </p:nvSpPr>
            <p:spPr bwMode="auto">
              <a:xfrm>
                <a:off x="2934" y="1247"/>
                <a:ext cx="2207" cy="235"/>
              </a:xfrm>
              <a:prstGeom prst="rect">
                <a:avLst/>
              </a:prstGeom>
              <a:solidFill>
                <a:srgbClr val="FFFFFF"/>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519" name="Rectangle 54"/>
              <p:cNvSpPr>
                <a:spLocks noChangeArrowheads="1"/>
              </p:cNvSpPr>
              <p:nvPr/>
            </p:nvSpPr>
            <p:spPr bwMode="auto">
              <a:xfrm>
                <a:off x="2699" y="1482"/>
                <a:ext cx="235" cy="234"/>
              </a:xfrm>
              <a:prstGeom prst="rect">
                <a:avLst/>
              </a:prstGeom>
              <a:solidFill>
                <a:schemeClr val="bg2"/>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520" name="Rectangle 55"/>
              <p:cNvSpPr>
                <a:spLocks noChangeArrowheads="1"/>
              </p:cNvSpPr>
              <p:nvPr/>
            </p:nvSpPr>
            <p:spPr bwMode="auto">
              <a:xfrm>
                <a:off x="2934" y="1482"/>
                <a:ext cx="2207" cy="234"/>
              </a:xfrm>
              <a:prstGeom prst="rect">
                <a:avLst/>
              </a:prstGeom>
              <a:solidFill>
                <a:srgbClr val="FFFFFF"/>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521" name="Rectangle 56"/>
              <p:cNvSpPr>
                <a:spLocks noChangeArrowheads="1"/>
              </p:cNvSpPr>
              <p:nvPr/>
            </p:nvSpPr>
            <p:spPr bwMode="auto">
              <a:xfrm>
                <a:off x="2699" y="1716"/>
                <a:ext cx="235" cy="235"/>
              </a:xfrm>
              <a:prstGeom prst="rect">
                <a:avLst/>
              </a:prstGeom>
              <a:solidFill>
                <a:schemeClr val="bg2"/>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522" name="Rectangle 57"/>
              <p:cNvSpPr>
                <a:spLocks noChangeArrowheads="1"/>
              </p:cNvSpPr>
              <p:nvPr/>
            </p:nvSpPr>
            <p:spPr bwMode="auto">
              <a:xfrm>
                <a:off x="2934" y="1716"/>
                <a:ext cx="2207" cy="235"/>
              </a:xfrm>
              <a:prstGeom prst="rect">
                <a:avLst/>
              </a:prstGeom>
              <a:solidFill>
                <a:srgbClr val="FFFFFF"/>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523" name="Rectangle 58"/>
              <p:cNvSpPr>
                <a:spLocks noChangeArrowheads="1"/>
              </p:cNvSpPr>
              <p:nvPr/>
            </p:nvSpPr>
            <p:spPr bwMode="auto">
              <a:xfrm>
                <a:off x="2699" y="1951"/>
                <a:ext cx="235" cy="235"/>
              </a:xfrm>
              <a:prstGeom prst="rect">
                <a:avLst/>
              </a:prstGeom>
              <a:solidFill>
                <a:schemeClr val="bg2"/>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524" name="Rectangle 59"/>
              <p:cNvSpPr>
                <a:spLocks noChangeArrowheads="1"/>
              </p:cNvSpPr>
              <p:nvPr/>
            </p:nvSpPr>
            <p:spPr bwMode="auto">
              <a:xfrm>
                <a:off x="2934" y="1951"/>
                <a:ext cx="2207" cy="235"/>
              </a:xfrm>
              <a:prstGeom prst="rect">
                <a:avLst/>
              </a:prstGeom>
              <a:solidFill>
                <a:srgbClr val="FFFFFF"/>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525" name="Rectangle 60"/>
              <p:cNvSpPr>
                <a:spLocks noChangeArrowheads="1"/>
              </p:cNvSpPr>
              <p:nvPr/>
            </p:nvSpPr>
            <p:spPr bwMode="auto">
              <a:xfrm>
                <a:off x="2699" y="2186"/>
                <a:ext cx="235" cy="235"/>
              </a:xfrm>
              <a:prstGeom prst="rect">
                <a:avLst/>
              </a:prstGeom>
              <a:solidFill>
                <a:schemeClr val="bg2"/>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526" name="Rectangle 61"/>
              <p:cNvSpPr>
                <a:spLocks noChangeArrowheads="1"/>
              </p:cNvSpPr>
              <p:nvPr/>
            </p:nvSpPr>
            <p:spPr bwMode="auto">
              <a:xfrm>
                <a:off x="2934" y="2186"/>
                <a:ext cx="2207" cy="235"/>
              </a:xfrm>
              <a:prstGeom prst="rect">
                <a:avLst/>
              </a:prstGeom>
              <a:solidFill>
                <a:srgbClr val="FFFFFF"/>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527" name="Rectangle 62"/>
              <p:cNvSpPr>
                <a:spLocks noChangeArrowheads="1"/>
              </p:cNvSpPr>
              <p:nvPr/>
            </p:nvSpPr>
            <p:spPr bwMode="auto">
              <a:xfrm>
                <a:off x="2699" y="2421"/>
                <a:ext cx="235" cy="234"/>
              </a:xfrm>
              <a:prstGeom prst="rect">
                <a:avLst/>
              </a:prstGeom>
              <a:solidFill>
                <a:schemeClr val="bg2"/>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528" name="Rectangle 63"/>
              <p:cNvSpPr>
                <a:spLocks noChangeArrowheads="1"/>
              </p:cNvSpPr>
              <p:nvPr/>
            </p:nvSpPr>
            <p:spPr bwMode="auto">
              <a:xfrm>
                <a:off x="2934" y="2421"/>
                <a:ext cx="2207" cy="234"/>
              </a:xfrm>
              <a:prstGeom prst="rect">
                <a:avLst/>
              </a:prstGeom>
              <a:solidFill>
                <a:srgbClr val="FFFFFF"/>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529" name="Rectangle 64"/>
              <p:cNvSpPr>
                <a:spLocks noChangeArrowheads="1"/>
              </p:cNvSpPr>
              <p:nvPr/>
            </p:nvSpPr>
            <p:spPr bwMode="auto">
              <a:xfrm>
                <a:off x="2699" y="2655"/>
                <a:ext cx="235" cy="235"/>
              </a:xfrm>
              <a:prstGeom prst="rect">
                <a:avLst/>
              </a:prstGeom>
              <a:solidFill>
                <a:schemeClr val="bg2"/>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530" name="Rectangle 65"/>
              <p:cNvSpPr>
                <a:spLocks noChangeArrowheads="1"/>
              </p:cNvSpPr>
              <p:nvPr/>
            </p:nvSpPr>
            <p:spPr bwMode="auto">
              <a:xfrm>
                <a:off x="2934" y="2655"/>
                <a:ext cx="2207" cy="235"/>
              </a:xfrm>
              <a:prstGeom prst="rect">
                <a:avLst/>
              </a:prstGeom>
              <a:solidFill>
                <a:srgbClr val="FFFFFF"/>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531" name="Rectangle 66"/>
              <p:cNvSpPr>
                <a:spLocks noChangeArrowheads="1"/>
              </p:cNvSpPr>
              <p:nvPr/>
            </p:nvSpPr>
            <p:spPr bwMode="auto">
              <a:xfrm>
                <a:off x="2699" y="2890"/>
                <a:ext cx="235" cy="235"/>
              </a:xfrm>
              <a:prstGeom prst="rect">
                <a:avLst/>
              </a:prstGeom>
              <a:solidFill>
                <a:schemeClr val="bg2"/>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532" name="Rectangle 67"/>
              <p:cNvSpPr>
                <a:spLocks noChangeArrowheads="1"/>
              </p:cNvSpPr>
              <p:nvPr/>
            </p:nvSpPr>
            <p:spPr bwMode="auto">
              <a:xfrm>
                <a:off x="2934" y="2890"/>
                <a:ext cx="2207" cy="235"/>
              </a:xfrm>
              <a:prstGeom prst="rect">
                <a:avLst/>
              </a:prstGeom>
              <a:solidFill>
                <a:srgbClr val="FFFFFF"/>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533" name="Rectangle 68"/>
              <p:cNvSpPr>
                <a:spLocks noChangeArrowheads="1"/>
              </p:cNvSpPr>
              <p:nvPr/>
            </p:nvSpPr>
            <p:spPr bwMode="auto">
              <a:xfrm>
                <a:off x="2699" y="3125"/>
                <a:ext cx="235" cy="235"/>
              </a:xfrm>
              <a:prstGeom prst="rect">
                <a:avLst/>
              </a:prstGeom>
              <a:solidFill>
                <a:schemeClr val="bg2"/>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534" name="Rectangle 69"/>
              <p:cNvSpPr>
                <a:spLocks noChangeArrowheads="1"/>
              </p:cNvSpPr>
              <p:nvPr/>
            </p:nvSpPr>
            <p:spPr bwMode="auto">
              <a:xfrm>
                <a:off x="2934" y="3125"/>
                <a:ext cx="2207" cy="235"/>
              </a:xfrm>
              <a:prstGeom prst="rect">
                <a:avLst/>
              </a:prstGeom>
              <a:solidFill>
                <a:srgbClr val="FFFFFF"/>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grpSp>
        <p:sp>
          <p:nvSpPr>
            <p:cNvPr id="61492" name="Line 70"/>
            <p:cNvSpPr>
              <a:spLocks noChangeShapeType="1"/>
            </p:cNvSpPr>
            <p:nvPr/>
          </p:nvSpPr>
          <p:spPr bwMode="auto">
            <a:xfrm flipV="1">
              <a:off x="273" y="865"/>
              <a:ext cx="1" cy="197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a:latin typeface="+mn-lt"/>
                <a:ea typeface="+mn-ea"/>
                <a:cs typeface="+mn-ea"/>
                <a:sym typeface="+mn-lt"/>
              </a:endParaRPr>
            </a:p>
          </p:txBody>
        </p:sp>
        <p:sp>
          <p:nvSpPr>
            <p:cNvPr id="61493" name="Freeform 71"/>
            <p:cNvSpPr>
              <a:spLocks/>
            </p:cNvSpPr>
            <p:nvPr/>
          </p:nvSpPr>
          <p:spPr bwMode="auto">
            <a:xfrm>
              <a:off x="251" y="2809"/>
              <a:ext cx="44" cy="122"/>
            </a:xfrm>
            <a:custGeom>
              <a:avLst/>
              <a:gdLst>
                <a:gd name="T0" fmla="*/ 0 w 134"/>
                <a:gd name="T1" fmla="*/ 0 h 367"/>
                <a:gd name="T2" fmla="*/ 0 w 134"/>
                <a:gd name="T3" fmla="*/ 0 h 367"/>
                <a:gd name="T4" fmla="*/ 0 w 134"/>
                <a:gd name="T5" fmla="*/ 0 h 367"/>
                <a:gd name="T6" fmla="*/ 0 w 134"/>
                <a:gd name="T7" fmla="*/ 0 h 367"/>
                <a:gd name="T8" fmla="*/ 0 w 134"/>
                <a:gd name="T9" fmla="*/ 0 h 3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367">
                  <a:moveTo>
                    <a:pt x="134" y="0"/>
                  </a:moveTo>
                  <a:lnTo>
                    <a:pt x="66" y="67"/>
                  </a:lnTo>
                  <a:lnTo>
                    <a:pt x="0" y="0"/>
                  </a:lnTo>
                  <a:lnTo>
                    <a:pt x="66" y="367"/>
                  </a:lnTo>
                  <a:lnTo>
                    <a:pt x="134" y="0"/>
                  </a:lnTo>
                  <a:close/>
                </a:path>
              </a:pathLst>
            </a:custGeom>
            <a:solidFill>
              <a:srgbClr val="000000"/>
            </a:solidFill>
            <a:ln w="6350">
              <a:solidFill>
                <a:srgbClr val="000000"/>
              </a:solidFill>
              <a:prstDash val="solid"/>
              <a:round/>
              <a:headEnd/>
              <a:tailEnd/>
            </a:ln>
          </p:spPr>
          <p:txBody>
            <a:bodyPr/>
            <a:lstStyle/>
            <a:p>
              <a:pPr>
                <a:lnSpc>
                  <a:spcPct val="120000"/>
                </a:lnSpc>
                <a:defRPr/>
              </a:pPr>
              <a:endParaRPr lang="zh-CN" altLang="en-US">
                <a:latin typeface="+mn-lt"/>
                <a:ea typeface="+mn-ea"/>
                <a:cs typeface="+mn-ea"/>
                <a:sym typeface="+mn-lt"/>
              </a:endParaRPr>
            </a:p>
          </p:txBody>
        </p:sp>
        <p:sp>
          <p:nvSpPr>
            <p:cNvPr id="61494" name="Freeform 72"/>
            <p:cNvSpPr>
              <a:spLocks/>
            </p:cNvSpPr>
            <p:nvPr/>
          </p:nvSpPr>
          <p:spPr bwMode="auto">
            <a:xfrm>
              <a:off x="251" y="818"/>
              <a:ext cx="44" cy="122"/>
            </a:xfrm>
            <a:custGeom>
              <a:avLst/>
              <a:gdLst>
                <a:gd name="T0" fmla="*/ 0 w 134"/>
                <a:gd name="T1" fmla="*/ 0 h 367"/>
                <a:gd name="T2" fmla="*/ 0 w 134"/>
                <a:gd name="T3" fmla="*/ 0 h 367"/>
                <a:gd name="T4" fmla="*/ 0 w 134"/>
                <a:gd name="T5" fmla="*/ 0 h 367"/>
                <a:gd name="T6" fmla="*/ 0 w 134"/>
                <a:gd name="T7" fmla="*/ 0 h 367"/>
                <a:gd name="T8" fmla="*/ 0 w 134"/>
                <a:gd name="T9" fmla="*/ 0 h 3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367">
                  <a:moveTo>
                    <a:pt x="134" y="367"/>
                  </a:moveTo>
                  <a:lnTo>
                    <a:pt x="66" y="301"/>
                  </a:lnTo>
                  <a:lnTo>
                    <a:pt x="0" y="367"/>
                  </a:lnTo>
                  <a:lnTo>
                    <a:pt x="66" y="0"/>
                  </a:lnTo>
                  <a:lnTo>
                    <a:pt x="134" y="367"/>
                  </a:lnTo>
                  <a:close/>
                </a:path>
              </a:pathLst>
            </a:custGeom>
            <a:solidFill>
              <a:srgbClr val="000000"/>
            </a:solidFill>
            <a:ln w="6350">
              <a:solidFill>
                <a:srgbClr val="000000"/>
              </a:solidFill>
              <a:prstDash val="solid"/>
              <a:round/>
              <a:headEnd/>
              <a:tailEnd/>
            </a:ln>
          </p:spPr>
          <p:txBody>
            <a:bodyPr/>
            <a:lstStyle/>
            <a:p>
              <a:pPr>
                <a:lnSpc>
                  <a:spcPct val="120000"/>
                </a:lnSpc>
                <a:defRPr/>
              </a:pPr>
              <a:endParaRPr lang="zh-CN" altLang="en-US">
                <a:latin typeface="+mn-lt"/>
                <a:ea typeface="+mn-ea"/>
                <a:cs typeface="+mn-ea"/>
                <a:sym typeface="+mn-lt"/>
              </a:endParaRPr>
            </a:p>
          </p:txBody>
        </p:sp>
        <p:sp>
          <p:nvSpPr>
            <p:cNvPr id="61495" name="Rectangle 73"/>
            <p:cNvSpPr>
              <a:spLocks noChangeArrowheads="1"/>
            </p:cNvSpPr>
            <p:nvPr/>
          </p:nvSpPr>
          <p:spPr bwMode="auto">
            <a:xfrm>
              <a:off x="16" y="1776"/>
              <a:ext cx="237"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solidFill>
                    <a:srgbClr val="000000"/>
                  </a:solidFill>
                  <a:latin typeface="+mn-lt"/>
                  <a:ea typeface="+mn-ea"/>
                  <a:cs typeface="+mn-ea"/>
                  <a:sym typeface="+mn-lt"/>
                </a:rPr>
                <a:t>9 </a:t>
              </a:r>
              <a:r>
                <a:rPr lang="zh-CN" altLang="en-US" sz="1600" b="0" smtClean="0">
                  <a:solidFill>
                    <a:srgbClr val="000000"/>
                  </a:solidFill>
                  <a:latin typeface="+mn-lt"/>
                  <a:ea typeface="+mn-ea"/>
                  <a:cs typeface="+mn-ea"/>
                  <a:sym typeface="+mn-lt"/>
                </a:rPr>
                <a:t>行</a:t>
              </a:r>
              <a:endParaRPr lang="zh-CN" altLang="en-US" sz="2400" b="0" smtClean="0">
                <a:latin typeface="+mn-lt"/>
                <a:ea typeface="+mn-ea"/>
                <a:cs typeface="+mn-ea"/>
                <a:sym typeface="+mn-lt"/>
              </a:endParaRPr>
            </a:p>
          </p:txBody>
        </p:sp>
        <p:sp>
          <p:nvSpPr>
            <p:cNvPr id="61496" name="Freeform 74"/>
            <p:cNvSpPr>
              <a:spLocks/>
            </p:cNvSpPr>
            <p:nvPr/>
          </p:nvSpPr>
          <p:spPr bwMode="auto">
            <a:xfrm>
              <a:off x="692" y="833"/>
              <a:ext cx="71" cy="704"/>
            </a:xfrm>
            <a:custGeom>
              <a:avLst/>
              <a:gdLst>
                <a:gd name="T0" fmla="*/ 0 w 212"/>
                <a:gd name="T1" fmla="*/ 0 h 2112"/>
                <a:gd name="T2" fmla="*/ 0 w 212"/>
                <a:gd name="T3" fmla="*/ 0 h 2112"/>
                <a:gd name="T4" fmla="*/ 0 w 212"/>
                <a:gd name="T5" fmla="*/ 0 h 2112"/>
                <a:gd name="T6" fmla="*/ 0 w 212"/>
                <a:gd name="T7" fmla="*/ 0 h 2112"/>
                <a:gd name="T8" fmla="*/ 0 w 212"/>
                <a:gd name="T9" fmla="*/ 0 h 2112"/>
                <a:gd name="T10" fmla="*/ 0 w 212"/>
                <a:gd name="T11" fmla="*/ 0 h 2112"/>
                <a:gd name="T12" fmla="*/ 0 w 212"/>
                <a:gd name="T13" fmla="*/ 0 h 2112"/>
                <a:gd name="T14" fmla="*/ 0 w 212"/>
                <a:gd name="T15" fmla="*/ 0 h 2112"/>
                <a:gd name="T16" fmla="*/ 0 w 212"/>
                <a:gd name="T17" fmla="*/ 0 h 2112"/>
                <a:gd name="T18" fmla="*/ 0 w 212"/>
                <a:gd name="T19" fmla="*/ 0 h 2112"/>
                <a:gd name="T20" fmla="*/ 0 w 212"/>
                <a:gd name="T21" fmla="*/ 0 h 2112"/>
                <a:gd name="T22" fmla="*/ 0 w 212"/>
                <a:gd name="T23" fmla="*/ 0 h 2112"/>
                <a:gd name="T24" fmla="*/ 0 w 212"/>
                <a:gd name="T25" fmla="*/ 0 h 2112"/>
                <a:gd name="T26" fmla="*/ 0 w 212"/>
                <a:gd name="T27" fmla="*/ 0 h 2112"/>
                <a:gd name="T28" fmla="*/ 0 w 212"/>
                <a:gd name="T29" fmla="*/ 0 h 2112"/>
                <a:gd name="T30" fmla="*/ 0 w 212"/>
                <a:gd name="T31" fmla="*/ 0 h 2112"/>
                <a:gd name="T32" fmla="*/ 0 w 212"/>
                <a:gd name="T33" fmla="*/ 0 h 2112"/>
                <a:gd name="T34" fmla="*/ 0 w 212"/>
                <a:gd name="T35" fmla="*/ 0 h 2112"/>
                <a:gd name="T36" fmla="*/ 0 w 212"/>
                <a:gd name="T37" fmla="*/ 0 h 2112"/>
                <a:gd name="T38" fmla="*/ 0 w 212"/>
                <a:gd name="T39" fmla="*/ 0 h 2112"/>
                <a:gd name="T40" fmla="*/ 0 w 212"/>
                <a:gd name="T41" fmla="*/ 0 h 2112"/>
                <a:gd name="T42" fmla="*/ 0 w 212"/>
                <a:gd name="T43" fmla="*/ 0 h 2112"/>
                <a:gd name="T44" fmla="*/ 0 w 212"/>
                <a:gd name="T45" fmla="*/ 0 h 2112"/>
                <a:gd name="T46" fmla="*/ 0 w 212"/>
                <a:gd name="T47" fmla="*/ 0 h 2112"/>
                <a:gd name="T48" fmla="*/ 0 w 212"/>
                <a:gd name="T49" fmla="*/ 0 h 2112"/>
                <a:gd name="T50" fmla="*/ 0 w 212"/>
                <a:gd name="T51" fmla="*/ 0 h 2112"/>
                <a:gd name="T52" fmla="*/ 0 w 212"/>
                <a:gd name="T53" fmla="*/ 0 h 2112"/>
                <a:gd name="T54" fmla="*/ 0 w 212"/>
                <a:gd name="T55" fmla="*/ 0 h 2112"/>
                <a:gd name="T56" fmla="*/ 0 w 212"/>
                <a:gd name="T57" fmla="*/ 0 h 2112"/>
                <a:gd name="T58" fmla="*/ 0 w 212"/>
                <a:gd name="T59" fmla="*/ 0 h 2112"/>
                <a:gd name="T60" fmla="*/ 0 w 212"/>
                <a:gd name="T61" fmla="*/ 0 h 21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2" h="2112">
                  <a:moveTo>
                    <a:pt x="212" y="2112"/>
                  </a:moveTo>
                  <a:lnTo>
                    <a:pt x="188" y="2108"/>
                  </a:lnTo>
                  <a:lnTo>
                    <a:pt x="168" y="2099"/>
                  </a:lnTo>
                  <a:lnTo>
                    <a:pt x="149" y="2086"/>
                  </a:lnTo>
                  <a:lnTo>
                    <a:pt x="132" y="2069"/>
                  </a:lnTo>
                  <a:lnTo>
                    <a:pt x="119" y="2050"/>
                  </a:lnTo>
                  <a:lnTo>
                    <a:pt x="110" y="2030"/>
                  </a:lnTo>
                  <a:lnTo>
                    <a:pt x="106" y="2006"/>
                  </a:lnTo>
                  <a:lnTo>
                    <a:pt x="106" y="1162"/>
                  </a:lnTo>
                  <a:lnTo>
                    <a:pt x="100" y="1140"/>
                  </a:lnTo>
                  <a:lnTo>
                    <a:pt x="91" y="1120"/>
                  </a:lnTo>
                  <a:lnTo>
                    <a:pt x="80" y="1099"/>
                  </a:lnTo>
                  <a:lnTo>
                    <a:pt x="63" y="1083"/>
                  </a:lnTo>
                  <a:lnTo>
                    <a:pt x="43" y="1071"/>
                  </a:lnTo>
                  <a:lnTo>
                    <a:pt x="22" y="1063"/>
                  </a:lnTo>
                  <a:lnTo>
                    <a:pt x="0" y="1057"/>
                  </a:lnTo>
                  <a:lnTo>
                    <a:pt x="22" y="1052"/>
                  </a:lnTo>
                  <a:lnTo>
                    <a:pt x="43" y="1044"/>
                  </a:lnTo>
                  <a:lnTo>
                    <a:pt x="63" y="1030"/>
                  </a:lnTo>
                  <a:lnTo>
                    <a:pt x="80" y="1014"/>
                  </a:lnTo>
                  <a:lnTo>
                    <a:pt x="91" y="995"/>
                  </a:lnTo>
                  <a:lnTo>
                    <a:pt x="100" y="975"/>
                  </a:lnTo>
                  <a:lnTo>
                    <a:pt x="106" y="951"/>
                  </a:lnTo>
                  <a:lnTo>
                    <a:pt x="106" y="106"/>
                  </a:lnTo>
                  <a:lnTo>
                    <a:pt x="110" y="84"/>
                  </a:lnTo>
                  <a:lnTo>
                    <a:pt x="119" y="63"/>
                  </a:lnTo>
                  <a:lnTo>
                    <a:pt x="132" y="44"/>
                  </a:lnTo>
                  <a:lnTo>
                    <a:pt x="149" y="28"/>
                  </a:lnTo>
                  <a:lnTo>
                    <a:pt x="168" y="15"/>
                  </a:lnTo>
                  <a:lnTo>
                    <a:pt x="188" y="6"/>
                  </a:lnTo>
                  <a:lnTo>
                    <a:pt x="21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nSpc>
                  <a:spcPct val="120000"/>
                </a:lnSpc>
                <a:defRPr/>
              </a:pPr>
              <a:endParaRPr lang="zh-CN" altLang="en-US">
                <a:latin typeface="+mn-lt"/>
                <a:ea typeface="+mn-ea"/>
                <a:cs typeface="+mn-ea"/>
                <a:sym typeface="+mn-lt"/>
              </a:endParaRPr>
            </a:p>
          </p:txBody>
        </p:sp>
        <p:sp>
          <p:nvSpPr>
            <p:cNvPr id="61497" name="Rectangle 75"/>
            <p:cNvSpPr>
              <a:spLocks noChangeArrowheads="1"/>
            </p:cNvSpPr>
            <p:nvPr/>
          </p:nvSpPr>
          <p:spPr bwMode="auto">
            <a:xfrm>
              <a:off x="316" y="1110"/>
              <a:ext cx="373"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solidFill>
                    <a:srgbClr val="000000"/>
                  </a:solidFill>
                  <a:latin typeface="+mn-lt"/>
                  <a:ea typeface="+mn-ea"/>
                  <a:cs typeface="+mn-ea"/>
                  <a:sym typeface="+mn-lt"/>
                </a:rPr>
                <a:t>RSOH</a:t>
              </a:r>
              <a:endParaRPr lang="en-US" altLang="zh-CN" sz="2400" b="0" smtClean="0">
                <a:latin typeface="+mn-lt"/>
                <a:ea typeface="+mn-ea"/>
                <a:cs typeface="+mn-ea"/>
                <a:sym typeface="+mn-lt"/>
              </a:endParaRPr>
            </a:p>
          </p:txBody>
        </p:sp>
        <p:sp>
          <p:nvSpPr>
            <p:cNvPr id="61498" name="Rectangle 76"/>
            <p:cNvSpPr>
              <a:spLocks noChangeArrowheads="1"/>
            </p:cNvSpPr>
            <p:nvPr/>
          </p:nvSpPr>
          <p:spPr bwMode="auto">
            <a:xfrm>
              <a:off x="1142" y="1580"/>
              <a:ext cx="186"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smtClean="0">
                  <a:solidFill>
                    <a:schemeClr val="hlink"/>
                  </a:solidFill>
                  <a:latin typeface="+mn-lt"/>
                  <a:ea typeface="+mn-ea"/>
                  <a:cs typeface="+mn-ea"/>
                  <a:sym typeface="+mn-lt"/>
                </a:rPr>
                <a:t>AU</a:t>
              </a:r>
              <a:endParaRPr lang="en-US" altLang="zh-CN" sz="2400" smtClean="0">
                <a:solidFill>
                  <a:schemeClr val="hlink"/>
                </a:solidFill>
                <a:latin typeface="+mn-lt"/>
                <a:ea typeface="+mn-ea"/>
                <a:cs typeface="+mn-ea"/>
                <a:sym typeface="+mn-lt"/>
              </a:endParaRPr>
            </a:p>
          </p:txBody>
        </p:sp>
        <p:sp>
          <p:nvSpPr>
            <p:cNvPr id="61499" name="Rectangle 77"/>
            <p:cNvSpPr>
              <a:spLocks noChangeArrowheads="1"/>
            </p:cNvSpPr>
            <p:nvPr/>
          </p:nvSpPr>
          <p:spPr bwMode="auto">
            <a:xfrm>
              <a:off x="1321" y="1585"/>
              <a:ext cx="43"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smtClean="0">
                  <a:solidFill>
                    <a:schemeClr val="folHlink"/>
                  </a:solidFill>
                  <a:latin typeface="+mn-lt"/>
                  <a:ea typeface="+mn-ea"/>
                  <a:cs typeface="+mn-ea"/>
                  <a:sym typeface="+mn-lt"/>
                </a:rPr>
                <a:t>-</a:t>
              </a:r>
              <a:endParaRPr lang="en-US" altLang="zh-CN" sz="2400" smtClean="0">
                <a:solidFill>
                  <a:schemeClr val="folHlink"/>
                </a:solidFill>
                <a:latin typeface="+mn-lt"/>
                <a:ea typeface="+mn-ea"/>
                <a:cs typeface="+mn-ea"/>
                <a:sym typeface="+mn-lt"/>
              </a:endParaRPr>
            </a:p>
          </p:txBody>
        </p:sp>
        <p:sp>
          <p:nvSpPr>
            <p:cNvPr id="61500" name="Rectangle 78"/>
            <p:cNvSpPr>
              <a:spLocks noChangeArrowheads="1"/>
            </p:cNvSpPr>
            <p:nvPr/>
          </p:nvSpPr>
          <p:spPr bwMode="auto">
            <a:xfrm>
              <a:off x="1383" y="1580"/>
              <a:ext cx="366"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smtClean="0">
                  <a:solidFill>
                    <a:schemeClr val="hlink"/>
                  </a:solidFill>
                  <a:latin typeface="+mn-lt"/>
                  <a:ea typeface="+mn-ea"/>
                  <a:cs typeface="+mn-ea"/>
                  <a:sym typeface="+mn-lt"/>
                </a:rPr>
                <a:t>4 PTR</a:t>
              </a:r>
              <a:endParaRPr lang="en-US" altLang="zh-CN" sz="2400" smtClean="0">
                <a:solidFill>
                  <a:schemeClr val="hlink"/>
                </a:solidFill>
                <a:latin typeface="+mn-lt"/>
                <a:ea typeface="+mn-ea"/>
                <a:cs typeface="+mn-ea"/>
                <a:sym typeface="+mn-lt"/>
              </a:endParaRPr>
            </a:p>
          </p:txBody>
        </p:sp>
        <p:sp>
          <p:nvSpPr>
            <p:cNvPr id="61501" name="Freeform 79"/>
            <p:cNvSpPr>
              <a:spLocks/>
            </p:cNvSpPr>
            <p:nvPr/>
          </p:nvSpPr>
          <p:spPr bwMode="auto">
            <a:xfrm>
              <a:off x="692" y="1772"/>
              <a:ext cx="71" cy="1174"/>
            </a:xfrm>
            <a:custGeom>
              <a:avLst/>
              <a:gdLst>
                <a:gd name="T0" fmla="*/ 0 w 212"/>
                <a:gd name="T1" fmla="*/ 0 h 3523"/>
                <a:gd name="T2" fmla="*/ 0 w 212"/>
                <a:gd name="T3" fmla="*/ 0 h 3523"/>
                <a:gd name="T4" fmla="*/ 0 w 212"/>
                <a:gd name="T5" fmla="*/ 0 h 3523"/>
                <a:gd name="T6" fmla="*/ 0 w 212"/>
                <a:gd name="T7" fmla="*/ 0 h 3523"/>
                <a:gd name="T8" fmla="*/ 0 w 212"/>
                <a:gd name="T9" fmla="*/ 0 h 3523"/>
                <a:gd name="T10" fmla="*/ 0 w 212"/>
                <a:gd name="T11" fmla="*/ 0 h 3523"/>
                <a:gd name="T12" fmla="*/ 0 w 212"/>
                <a:gd name="T13" fmla="*/ 0 h 3523"/>
                <a:gd name="T14" fmla="*/ 0 w 212"/>
                <a:gd name="T15" fmla="*/ 0 h 3523"/>
                <a:gd name="T16" fmla="*/ 0 w 212"/>
                <a:gd name="T17" fmla="*/ 0 h 3523"/>
                <a:gd name="T18" fmla="*/ 0 w 212"/>
                <a:gd name="T19" fmla="*/ 0 h 3523"/>
                <a:gd name="T20" fmla="*/ 0 w 212"/>
                <a:gd name="T21" fmla="*/ 0 h 3523"/>
                <a:gd name="T22" fmla="*/ 0 w 212"/>
                <a:gd name="T23" fmla="*/ 0 h 3523"/>
                <a:gd name="T24" fmla="*/ 0 w 212"/>
                <a:gd name="T25" fmla="*/ 0 h 3523"/>
                <a:gd name="T26" fmla="*/ 0 w 212"/>
                <a:gd name="T27" fmla="*/ 0 h 3523"/>
                <a:gd name="T28" fmla="*/ 0 w 212"/>
                <a:gd name="T29" fmla="*/ 0 h 3523"/>
                <a:gd name="T30" fmla="*/ 0 w 212"/>
                <a:gd name="T31" fmla="*/ 0 h 3523"/>
                <a:gd name="T32" fmla="*/ 0 w 212"/>
                <a:gd name="T33" fmla="*/ 0 h 3523"/>
                <a:gd name="T34" fmla="*/ 0 w 212"/>
                <a:gd name="T35" fmla="*/ 0 h 3523"/>
                <a:gd name="T36" fmla="*/ 0 w 212"/>
                <a:gd name="T37" fmla="*/ 0 h 3523"/>
                <a:gd name="T38" fmla="*/ 0 w 212"/>
                <a:gd name="T39" fmla="*/ 0 h 3523"/>
                <a:gd name="T40" fmla="*/ 0 w 212"/>
                <a:gd name="T41" fmla="*/ 0 h 3523"/>
                <a:gd name="T42" fmla="*/ 0 w 212"/>
                <a:gd name="T43" fmla="*/ 0 h 3523"/>
                <a:gd name="T44" fmla="*/ 0 w 212"/>
                <a:gd name="T45" fmla="*/ 0 h 3523"/>
                <a:gd name="T46" fmla="*/ 0 w 212"/>
                <a:gd name="T47" fmla="*/ 0 h 3523"/>
                <a:gd name="T48" fmla="*/ 0 w 212"/>
                <a:gd name="T49" fmla="*/ 0 h 3523"/>
                <a:gd name="T50" fmla="*/ 0 w 212"/>
                <a:gd name="T51" fmla="*/ 0 h 3523"/>
                <a:gd name="T52" fmla="*/ 0 w 212"/>
                <a:gd name="T53" fmla="*/ 0 h 3523"/>
                <a:gd name="T54" fmla="*/ 0 w 212"/>
                <a:gd name="T55" fmla="*/ 0 h 3523"/>
                <a:gd name="T56" fmla="*/ 0 w 212"/>
                <a:gd name="T57" fmla="*/ 0 h 3523"/>
                <a:gd name="T58" fmla="*/ 0 w 212"/>
                <a:gd name="T59" fmla="*/ 0 h 3523"/>
                <a:gd name="T60" fmla="*/ 0 w 212"/>
                <a:gd name="T61" fmla="*/ 0 h 35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2" h="3523">
                  <a:moveTo>
                    <a:pt x="212" y="3523"/>
                  </a:moveTo>
                  <a:lnTo>
                    <a:pt x="188" y="3517"/>
                  </a:lnTo>
                  <a:lnTo>
                    <a:pt x="168" y="3508"/>
                  </a:lnTo>
                  <a:lnTo>
                    <a:pt x="149" y="3496"/>
                  </a:lnTo>
                  <a:lnTo>
                    <a:pt x="132" y="3480"/>
                  </a:lnTo>
                  <a:lnTo>
                    <a:pt x="119" y="3461"/>
                  </a:lnTo>
                  <a:lnTo>
                    <a:pt x="110" y="3439"/>
                  </a:lnTo>
                  <a:lnTo>
                    <a:pt x="106" y="3417"/>
                  </a:lnTo>
                  <a:lnTo>
                    <a:pt x="106" y="1867"/>
                  </a:lnTo>
                  <a:lnTo>
                    <a:pt x="100" y="1845"/>
                  </a:lnTo>
                  <a:lnTo>
                    <a:pt x="91" y="1823"/>
                  </a:lnTo>
                  <a:lnTo>
                    <a:pt x="80" y="1804"/>
                  </a:lnTo>
                  <a:lnTo>
                    <a:pt x="63" y="1788"/>
                  </a:lnTo>
                  <a:lnTo>
                    <a:pt x="43" y="1775"/>
                  </a:lnTo>
                  <a:lnTo>
                    <a:pt x="22" y="1766"/>
                  </a:lnTo>
                  <a:lnTo>
                    <a:pt x="0" y="1762"/>
                  </a:lnTo>
                  <a:lnTo>
                    <a:pt x="22" y="1757"/>
                  </a:lnTo>
                  <a:lnTo>
                    <a:pt x="43" y="1748"/>
                  </a:lnTo>
                  <a:lnTo>
                    <a:pt x="63" y="1735"/>
                  </a:lnTo>
                  <a:lnTo>
                    <a:pt x="80" y="1719"/>
                  </a:lnTo>
                  <a:lnTo>
                    <a:pt x="91" y="1700"/>
                  </a:lnTo>
                  <a:lnTo>
                    <a:pt x="100" y="1678"/>
                  </a:lnTo>
                  <a:lnTo>
                    <a:pt x="106" y="1656"/>
                  </a:lnTo>
                  <a:lnTo>
                    <a:pt x="106" y="106"/>
                  </a:lnTo>
                  <a:lnTo>
                    <a:pt x="110" y="84"/>
                  </a:lnTo>
                  <a:lnTo>
                    <a:pt x="119" y="62"/>
                  </a:lnTo>
                  <a:lnTo>
                    <a:pt x="132" y="43"/>
                  </a:lnTo>
                  <a:lnTo>
                    <a:pt x="149" y="27"/>
                  </a:lnTo>
                  <a:lnTo>
                    <a:pt x="168" y="14"/>
                  </a:lnTo>
                  <a:lnTo>
                    <a:pt x="188" y="5"/>
                  </a:lnTo>
                  <a:lnTo>
                    <a:pt x="21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nSpc>
                  <a:spcPct val="120000"/>
                </a:lnSpc>
                <a:defRPr/>
              </a:pPr>
              <a:endParaRPr lang="zh-CN" altLang="en-US">
                <a:latin typeface="+mn-lt"/>
                <a:ea typeface="+mn-ea"/>
                <a:cs typeface="+mn-ea"/>
                <a:sym typeface="+mn-lt"/>
              </a:endParaRPr>
            </a:p>
          </p:txBody>
        </p:sp>
        <p:sp>
          <p:nvSpPr>
            <p:cNvPr id="61502" name="Rectangle 80"/>
            <p:cNvSpPr>
              <a:spLocks noChangeArrowheads="1"/>
            </p:cNvSpPr>
            <p:nvPr/>
          </p:nvSpPr>
          <p:spPr bwMode="auto">
            <a:xfrm>
              <a:off x="301" y="2284"/>
              <a:ext cx="388"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solidFill>
                    <a:srgbClr val="000000"/>
                  </a:solidFill>
                  <a:latin typeface="+mn-lt"/>
                  <a:ea typeface="+mn-ea"/>
                  <a:cs typeface="+mn-ea"/>
                  <a:sym typeface="+mn-lt"/>
                </a:rPr>
                <a:t>MSOH</a:t>
              </a:r>
              <a:endParaRPr lang="en-US" altLang="zh-CN" sz="2400" b="0" smtClean="0">
                <a:latin typeface="+mn-lt"/>
                <a:ea typeface="+mn-ea"/>
                <a:cs typeface="+mn-ea"/>
                <a:sym typeface="+mn-lt"/>
              </a:endParaRPr>
            </a:p>
          </p:txBody>
        </p:sp>
        <p:sp>
          <p:nvSpPr>
            <p:cNvPr id="61503" name="Line 81"/>
            <p:cNvSpPr>
              <a:spLocks noChangeShapeType="1"/>
            </p:cNvSpPr>
            <p:nvPr/>
          </p:nvSpPr>
          <p:spPr bwMode="auto">
            <a:xfrm flipH="1">
              <a:off x="904" y="505"/>
              <a:ext cx="394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a:latin typeface="+mn-lt"/>
                <a:ea typeface="+mn-ea"/>
                <a:cs typeface="+mn-ea"/>
                <a:sym typeface="+mn-lt"/>
              </a:endParaRPr>
            </a:p>
          </p:txBody>
        </p:sp>
        <p:sp>
          <p:nvSpPr>
            <p:cNvPr id="61504" name="Freeform 82"/>
            <p:cNvSpPr>
              <a:spLocks/>
            </p:cNvSpPr>
            <p:nvPr/>
          </p:nvSpPr>
          <p:spPr bwMode="auto">
            <a:xfrm>
              <a:off x="810" y="482"/>
              <a:ext cx="122" cy="45"/>
            </a:xfrm>
            <a:custGeom>
              <a:avLst/>
              <a:gdLst>
                <a:gd name="T0" fmla="*/ 0 w 365"/>
                <a:gd name="T1" fmla="*/ 0 h 133"/>
                <a:gd name="T2" fmla="*/ 0 w 365"/>
                <a:gd name="T3" fmla="*/ 0 h 133"/>
                <a:gd name="T4" fmla="*/ 0 w 365"/>
                <a:gd name="T5" fmla="*/ 0 h 133"/>
                <a:gd name="T6" fmla="*/ 0 w 365"/>
                <a:gd name="T7" fmla="*/ 0 h 133"/>
                <a:gd name="T8" fmla="*/ 0 w 365"/>
                <a:gd name="T9" fmla="*/ 0 h 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5" h="133">
                  <a:moveTo>
                    <a:pt x="365" y="0"/>
                  </a:moveTo>
                  <a:lnTo>
                    <a:pt x="299" y="67"/>
                  </a:lnTo>
                  <a:lnTo>
                    <a:pt x="365" y="133"/>
                  </a:lnTo>
                  <a:lnTo>
                    <a:pt x="0" y="67"/>
                  </a:lnTo>
                  <a:lnTo>
                    <a:pt x="365" y="0"/>
                  </a:lnTo>
                  <a:close/>
                </a:path>
              </a:pathLst>
            </a:custGeom>
            <a:solidFill>
              <a:srgbClr val="000000"/>
            </a:solidFill>
            <a:ln w="6350">
              <a:solidFill>
                <a:srgbClr val="000000"/>
              </a:solidFill>
              <a:prstDash val="solid"/>
              <a:round/>
              <a:headEnd/>
              <a:tailEnd/>
            </a:ln>
          </p:spPr>
          <p:txBody>
            <a:bodyPr/>
            <a:lstStyle/>
            <a:p>
              <a:pPr>
                <a:lnSpc>
                  <a:spcPct val="120000"/>
                </a:lnSpc>
                <a:defRPr/>
              </a:pPr>
              <a:endParaRPr lang="zh-CN" altLang="en-US">
                <a:latin typeface="+mn-lt"/>
                <a:ea typeface="+mn-ea"/>
                <a:cs typeface="+mn-ea"/>
                <a:sym typeface="+mn-lt"/>
              </a:endParaRPr>
            </a:p>
          </p:txBody>
        </p:sp>
        <p:sp>
          <p:nvSpPr>
            <p:cNvPr id="61505" name="Freeform 83"/>
            <p:cNvSpPr>
              <a:spLocks/>
            </p:cNvSpPr>
            <p:nvPr/>
          </p:nvSpPr>
          <p:spPr bwMode="auto">
            <a:xfrm>
              <a:off x="4821" y="482"/>
              <a:ext cx="122" cy="45"/>
            </a:xfrm>
            <a:custGeom>
              <a:avLst/>
              <a:gdLst>
                <a:gd name="T0" fmla="*/ 0 w 366"/>
                <a:gd name="T1" fmla="*/ 0 h 133"/>
                <a:gd name="T2" fmla="*/ 0 w 366"/>
                <a:gd name="T3" fmla="*/ 0 h 133"/>
                <a:gd name="T4" fmla="*/ 0 w 366"/>
                <a:gd name="T5" fmla="*/ 0 h 133"/>
                <a:gd name="T6" fmla="*/ 0 w 366"/>
                <a:gd name="T7" fmla="*/ 0 h 133"/>
                <a:gd name="T8" fmla="*/ 0 w 366"/>
                <a:gd name="T9" fmla="*/ 0 h 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33">
                  <a:moveTo>
                    <a:pt x="0" y="0"/>
                  </a:moveTo>
                  <a:lnTo>
                    <a:pt x="66" y="67"/>
                  </a:lnTo>
                  <a:lnTo>
                    <a:pt x="0" y="133"/>
                  </a:lnTo>
                  <a:lnTo>
                    <a:pt x="366" y="67"/>
                  </a:lnTo>
                  <a:lnTo>
                    <a:pt x="0" y="0"/>
                  </a:lnTo>
                  <a:close/>
                </a:path>
              </a:pathLst>
            </a:custGeom>
            <a:solidFill>
              <a:srgbClr val="000000"/>
            </a:solidFill>
            <a:ln w="6350">
              <a:solidFill>
                <a:srgbClr val="000000"/>
              </a:solidFill>
              <a:prstDash val="solid"/>
              <a:round/>
              <a:headEnd/>
              <a:tailEnd/>
            </a:ln>
          </p:spPr>
          <p:txBody>
            <a:bodyPr/>
            <a:lstStyle/>
            <a:p>
              <a:pPr>
                <a:lnSpc>
                  <a:spcPct val="120000"/>
                </a:lnSpc>
                <a:defRPr/>
              </a:pPr>
              <a:endParaRPr lang="zh-CN" altLang="en-US">
                <a:latin typeface="+mn-lt"/>
                <a:ea typeface="+mn-ea"/>
                <a:cs typeface="+mn-ea"/>
                <a:sym typeface="+mn-lt"/>
              </a:endParaRPr>
            </a:p>
          </p:txBody>
        </p:sp>
        <p:sp>
          <p:nvSpPr>
            <p:cNvPr id="61506" name="Rectangle 84"/>
            <p:cNvSpPr>
              <a:spLocks noChangeArrowheads="1"/>
            </p:cNvSpPr>
            <p:nvPr/>
          </p:nvSpPr>
          <p:spPr bwMode="auto">
            <a:xfrm>
              <a:off x="2782" y="336"/>
              <a:ext cx="381"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solidFill>
                    <a:srgbClr val="000000"/>
                  </a:solidFill>
                  <a:latin typeface="+mn-lt"/>
                  <a:ea typeface="+mn-ea"/>
                  <a:cs typeface="+mn-ea"/>
                  <a:sym typeface="+mn-lt"/>
                </a:rPr>
                <a:t>270 </a:t>
              </a:r>
              <a:r>
                <a:rPr lang="zh-CN" altLang="en-US" sz="1600" b="0" smtClean="0">
                  <a:solidFill>
                    <a:srgbClr val="000000"/>
                  </a:solidFill>
                  <a:latin typeface="+mn-lt"/>
                  <a:ea typeface="+mn-ea"/>
                  <a:cs typeface="+mn-ea"/>
                  <a:sym typeface="+mn-lt"/>
                </a:rPr>
                <a:t>列</a:t>
              </a:r>
              <a:endParaRPr lang="zh-CN" altLang="en-US" sz="2400" b="0" smtClean="0">
                <a:latin typeface="+mn-lt"/>
                <a:ea typeface="+mn-ea"/>
                <a:cs typeface="+mn-ea"/>
                <a:sym typeface="+mn-lt"/>
              </a:endParaRPr>
            </a:p>
          </p:txBody>
        </p:sp>
        <p:sp>
          <p:nvSpPr>
            <p:cNvPr id="61507" name="Text Box 85"/>
            <p:cNvSpPr txBox="1">
              <a:spLocks noChangeArrowheads="1"/>
            </p:cNvSpPr>
            <p:nvPr/>
          </p:nvSpPr>
          <p:spPr bwMode="auto">
            <a:xfrm>
              <a:off x="2112" y="864"/>
              <a:ext cx="720"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smtClean="0">
                  <a:solidFill>
                    <a:schemeClr val="hlink"/>
                  </a:solidFill>
                  <a:latin typeface="+mn-lt"/>
                  <a:ea typeface="+mn-ea"/>
                  <a:cs typeface="+mn-ea"/>
                  <a:sym typeface="+mn-lt"/>
                </a:rPr>
                <a:t>VC-4 POH</a:t>
              </a:r>
            </a:p>
          </p:txBody>
        </p:sp>
        <p:sp>
          <p:nvSpPr>
            <p:cNvPr id="61508" name="Text Box 86"/>
            <p:cNvSpPr txBox="1">
              <a:spLocks noChangeArrowheads="1"/>
            </p:cNvSpPr>
            <p:nvPr/>
          </p:nvSpPr>
          <p:spPr bwMode="auto">
            <a:xfrm>
              <a:off x="5328" y="2064"/>
              <a:ext cx="432"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smtClean="0">
                  <a:solidFill>
                    <a:schemeClr val="hlink"/>
                  </a:solidFill>
                  <a:latin typeface="+mn-lt"/>
                  <a:ea typeface="+mn-ea"/>
                  <a:cs typeface="+mn-ea"/>
                  <a:sym typeface="+mn-lt"/>
                </a:rPr>
                <a:t>VC-4</a:t>
              </a:r>
            </a:p>
          </p:txBody>
        </p:sp>
        <p:sp>
          <p:nvSpPr>
            <p:cNvPr id="61509" name="Text Box 87"/>
            <p:cNvSpPr txBox="1">
              <a:spLocks noChangeArrowheads="1"/>
            </p:cNvSpPr>
            <p:nvPr/>
          </p:nvSpPr>
          <p:spPr bwMode="auto">
            <a:xfrm>
              <a:off x="3600" y="3216"/>
              <a:ext cx="336"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smtClean="0">
                  <a:solidFill>
                    <a:schemeClr val="hlink"/>
                  </a:solidFill>
                  <a:latin typeface="+mn-lt"/>
                  <a:ea typeface="+mn-ea"/>
                  <a:cs typeface="+mn-ea"/>
                  <a:sym typeface="+mn-lt"/>
                </a:rPr>
                <a:t>C-4</a:t>
              </a:r>
            </a:p>
          </p:txBody>
        </p:sp>
        <p:sp>
          <p:nvSpPr>
            <p:cNvPr id="61510" name="AutoShape 88"/>
            <p:cNvSpPr>
              <a:spLocks/>
            </p:cNvSpPr>
            <p:nvPr/>
          </p:nvSpPr>
          <p:spPr bwMode="auto">
            <a:xfrm>
              <a:off x="5136" y="1104"/>
              <a:ext cx="96" cy="2112"/>
            </a:xfrm>
            <a:prstGeom prst="rightBrace">
              <a:avLst>
                <a:gd name="adj1" fmla="val 1833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61511" name="Line 89"/>
            <p:cNvSpPr>
              <a:spLocks noChangeShapeType="1"/>
            </p:cNvSpPr>
            <p:nvPr/>
          </p:nvSpPr>
          <p:spPr bwMode="auto">
            <a:xfrm>
              <a:off x="2448" y="3216"/>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61512" name="Line 90"/>
            <p:cNvSpPr>
              <a:spLocks noChangeShapeType="1"/>
            </p:cNvSpPr>
            <p:nvPr/>
          </p:nvSpPr>
          <p:spPr bwMode="auto">
            <a:xfrm>
              <a:off x="5088" y="3168"/>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61513" name="Line 91"/>
            <p:cNvSpPr>
              <a:spLocks noChangeShapeType="1"/>
            </p:cNvSpPr>
            <p:nvPr/>
          </p:nvSpPr>
          <p:spPr bwMode="auto">
            <a:xfrm flipH="1">
              <a:off x="2448" y="3312"/>
              <a:ext cx="110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61514" name="Line 92"/>
            <p:cNvSpPr>
              <a:spLocks noChangeShapeType="1"/>
            </p:cNvSpPr>
            <p:nvPr/>
          </p:nvSpPr>
          <p:spPr bwMode="auto">
            <a:xfrm>
              <a:off x="4032" y="3312"/>
              <a:ext cx="105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61515" name="Line 93"/>
            <p:cNvSpPr>
              <a:spLocks noChangeShapeType="1"/>
            </p:cNvSpPr>
            <p:nvPr/>
          </p:nvSpPr>
          <p:spPr bwMode="auto">
            <a:xfrm>
              <a:off x="2016" y="720"/>
              <a:ext cx="144" cy="384"/>
            </a:xfrm>
            <a:prstGeom prst="line">
              <a:avLst/>
            </a:prstGeom>
            <a:noFill/>
            <a:ln w="38100">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61516" name="Line 94"/>
            <p:cNvSpPr>
              <a:spLocks noChangeShapeType="1"/>
            </p:cNvSpPr>
            <p:nvPr/>
          </p:nvSpPr>
          <p:spPr bwMode="auto">
            <a:xfrm>
              <a:off x="4944" y="720"/>
              <a:ext cx="144" cy="384"/>
            </a:xfrm>
            <a:prstGeom prst="line">
              <a:avLst/>
            </a:prstGeom>
            <a:noFill/>
            <a:ln w="38100">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gr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171500" y="1205534"/>
            <a:ext cx="8763000" cy="14557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600" dirty="0" smtClean="0">
                <a:latin typeface="+mn-lt"/>
                <a:ea typeface="+mn-ea"/>
                <a:cs typeface="+mn-ea"/>
                <a:sym typeface="+mn-lt"/>
              </a:rPr>
              <a:t>其中</a:t>
            </a:r>
            <a:r>
              <a:rPr lang="en-US" altLang="zh-CN" sz="2600" dirty="0" smtClean="0">
                <a:latin typeface="+mn-lt"/>
                <a:ea typeface="+mn-ea"/>
                <a:cs typeface="+mn-ea"/>
                <a:sym typeface="+mn-lt"/>
              </a:rPr>
              <a:t>C-4</a:t>
            </a:r>
            <a:r>
              <a:rPr lang="zh-CN" altLang="en-US" sz="2600" dirty="0" smtClean="0">
                <a:latin typeface="+mn-lt"/>
                <a:ea typeface="+mn-ea"/>
                <a:cs typeface="+mn-ea"/>
                <a:sym typeface="+mn-lt"/>
              </a:rPr>
              <a:t>的每一行分成</a:t>
            </a:r>
            <a:r>
              <a:rPr lang="en-US" altLang="zh-CN" sz="2600" dirty="0" smtClean="0">
                <a:latin typeface="+mn-lt"/>
                <a:ea typeface="+mn-ea"/>
                <a:cs typeface="+mn-ea"/>
                <a:sym typeface="+mn-lt"/>
              </a:rPr>
              <a:t>20</a:t>
            </a:r>
            <a:r>
              <a:rPr lang="zh-CN" altLang="en-US" sz="2600" dirty="0" smtClean="0">
                <a:latin typeface="+mn-lt"/>
                <a:ea typeface="+mn-ea"/>
                <a:cs typeface="+mn-ea"/>
                <a:sym typeface="+mn-lt"/>
              </a:rPr>
              <a:t>个字节块，每个字节块由</a:t>
            </a:r>
            <a:r>
              <a:rPr lang="en-US" altLang="zh-CN" sz="2600" dirty="0" smtClean="0">
                <a:latin typeface="+mn-lt"/>
                <a:ea typeface="+mn-ea"/>
                <a:cs typeface="+mn-ea"/>
                <a:sym typeface="+mn-lt"/>
              </a:rPr>
              <a:t>13</a:t>
            </a:r>
            <a:r>
              <a:rPr lang="zh-CN" altLang="en-US" sz="2600" dirty="0" smtClean="0">
                <a:latin typeface="+mn-lt"/>
                <a:ea typeface="+mn-ea"/>
                <a:cs typeface="+mn-ea"/>
                <a:sym typeface="+mn-lt"/>
              </a:rPr>
              <a:t>个字节组成，字节块的第一个字节由</a:t>
            </a:r>
            <a:r>
              <a:rPr lang="en-US" altLang="zh-CN" sz="2600" dirty="0" smtClean="0">
                <a:latin typeface="+mn-lt"/>
                <a:ea typeface="+mn-ea"/>
                <a:cs typeface="+mn-ea"/>
                <a:sym typeface="+mn-lt"/>
              </a:rPr>
              <a:t>W</a:t>
            </a:r>
            <a:r>
              <a:rPr lang="zh-CN" altLang="en-US" sz="2600" dirty="0" smtClean="0">
                <a:latin typeface="+mn-lt"/>
                <a:ea typeface="+mn-ea"/>
                <a:cs typeface="+mn-ea"/>
                <a:sym typeface="+mn-lt"/>
              </a:rPr>
              <a:t>、</a:t>
            </a:r>
            <a:r>
              <a:rPr lang="en-US" altLang="zh-CN" sz="2600" dirty="0" smtClean="0">
                <a:latin typeface="+mn-lt"/>
                <a:ea typeface="+mn-ea"/>
                <a:cs typeface="+mn-ea"/>
                <a:sym typeface="+mn-lt"/>
              </a:rPr>
              <a:t>Y</a:t>
            </a:r>
            <a:r>
              <a:rPr lang="zh-CN" altLang="en-US" sz="2600" dirty="0" smtClean="0">
                <a:latin typeface="+mn-lt"/>
                <a:ea typeface="+mn-ea"/>
                <a:cs typeface="+mn-ea"/>
                <a:sym typeface="+mn-lt"/>
              </a:rPr>
              <a:t>、</a:t>
            </a:r>
            <a:r>
              <a:rPr lang="en-US" altLang="zh-CN" sz="2600" dirty="0" smtClean="0">
                <a:latin typeface="+mn-lt"/>
                <a:ea typeface="+mn-ea"/>
                <a:cs typeface="+mn-ea"/>
                <a:sym typeface="+mn-lt"/>
              </a:rPr>
              <a:t>X</a:t>
            </a:r>
            <a:r>
              <a:rPr lang="zh-CN" altLang="en-US" sz="2600" dirty="0" smtClean="0">
                <a:latin typeface="+mn-lt"/>
                <a:ea typeface="+mn-ea"/>
                <a:cs typeface="+mn-ea"/>
                <a:sym typeface="+mn-lt"/>
              </a:rPr>
              <a:t>、</a:t>
            </a:r>
            <a:r>
              <a:rPr lang="en-US" altLang="zh-CN" sz="2600" dirty="0" smtClean="0">
                <a:latin typeface="+mn-lt"/>
                <a:ea typeface="+mn-ea"/>
                <a:cs typeface="+mn-ea"/>
                <a:sym typeface="+mn-lt"/>
              </a:rPr>
              <a:t>Z</a:t>
            </a:r>
            <a:r>
              <a:rPr lang="zh-CN" altLang="en-US" sz="2600" dirty="0" smtClean="0">
                <a:latin typeface="+mn-lt"/>
                <a:ea typeface="+mn-ea"/>
                <a:cs typeface="+mn-ea"/>
                <a:sym typeface="+mn-lt"/>
              </a:rPr>
              <a:t>字节交错组成。</a:t>
            </a:r>
          </a:p>
          <a:p>
            <a:pPr eaLnBrk="1" latinLnBrk="0" hangingPunct="1">
              <a:lnSpc>
                <a:spcPct val="120000"/>
              </a:lnSpc>
              <a:spcBef>
                <a:spcPct val="0"/>
              </a:spcBef>
              <a:buFontTx/>
              <a:buNone/>
              <a:defRPr/>
            </a:pPr>
            <a:endParaRPr lang="zh-CN" altLang="en-US" sz="2400" b="0" dirty="0" smtClean="0">
              <a:latin typeface="+mn-lt"/>
              <a:ea typeface="+mn-ea"/>
              <a:cs typeface="+mn-ea"/>
              <a:sym typeface="+mn-lt"/>
            </a:endParaRPr>
          </a:p>
        </p:txBody>
      </p:sp>
      <p:grpSp>
        <p:nvGrpSpPr>
          <p:cNvPr id="66563" name="Group 3"/>
          <p:cNvGrpSpPr>
            <a:grpSpLocks/>
          </p:cNvGrpSpPr>
          <p:nvPr/>
        </p:nvGrpSpPr>
        <p:grpSpPr bwMode="auto">
          <a:xfrm>
            <a:off x="971600" y="2360439"/>
            <a:ext cx="7696200" cy="4530725"/>
            <a:chOff x="624" y="1248"/>
            <a:chExt cx="4848" cy="2854"/>
          </a:xfrm>
        </p:grpSpPr>
        <p:sp>
          <p:nvSpPr>
            <p:cNvPr id="62468" name="Text Box 4"/>
            <p:cNvSpPr txBox="1">
              <a:spLocks noChangeArrowheads="1"/>
            </p:cNvSpPr>
            <p:nvPr/>
          </p:nvSpPr>
          <p:spPr bwMode="auto">
            <a:xfrm>
              <a:off x="624" y="1248"/>
              <a:ext cx="384" cy="4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POH</a:t>
              </a:r>
            </a:p>
          </p:txBody>
        </p:sp>
        <p:grpSp>
          <p:nvGrpSpPr>
            <p:cNvPr id="66565" name="Group 5"/>
            <p:cNvGrpSpPr>
              <a:grpSpLocks/>
            </p:cNvGrpSpPr>
            <p:nvPr/>
          </p:nvGrpSpPr>
          <p:grpSpPr bwMode="auto">
            <a:xfrm>
              <a:off x="1008" y="1248"/>
              <a:ext cx="624" cy="227"/>
              <a:chOff x="1008" y="1728"/>
              <a:chExt cx="624" cy="227"/>
            </a:xfrm>
          </p:grpSpPr>
          <p:sp>
            <p:nvSpPr>
              <p:cNvPr id="62540" name="Text Box 6"/>
              <p:cNvSpPr txBox="1">
                <a:spLocks noChangeArrowheads="1"/>
              </p:cNvSpPr>
              <p:nvPr/>
            </p:nvSpPr>
            <p:spPr bwMode="auto">
              <a:xfrm>
                <a:off x="1008" y="1728"/>
                <a:ext cx="240"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W</a:t>
                </a:r>
              </a:p>
            </p:txBody>
          </p:sp>
          <p:sp>
            <p:nvSpPr>
              <p:cNvPr id="62541" name="Text Box 7"/>
              <p:cNvSpPr txBox="1">
                <a:spLocks noChangeArrowheads="1"/>
              </p:cNvSpPr>
              <p:nvPr/>
            </p:nvSpPr>
            <p:spPr bwMode="auto">
              <a:xfrm>
                <a:off x="1248" y="1728"/>
                <a:ext cx="384"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96 I</a:t>
                </a:r>
              </a:p>
            </p:txBody>
          </p:sp>
        </p:grpSp>
        <p:grpSp>
          <p:nvGrpSpPr>
            <p:cNvPr id="66566" name="Group 8"/>
            <p:cNvGrpSpPr>
              <a:grpSpLocks/>
            </p:cNvGrpSpPr>
            <p:nvPr/>
          </p:nvGrpSpPr>
          <p:grpSpPr bwMode="auto">
            <a:xfrm>
              <a:off x="2256" y="1248"/>
              <a:ext cx="624" cy="227"/>
              <a:chOff x="1008" y="1728"/>
              <a:chExt cx="624" cy="227"/>
            </a:xfrm>
          </p:grpSpPr>
          <p:sp>
            <p:nvSpPr>
              <p:cNvPr id="62538" name="Text Box 9"/>
              <p:cNvSpPr txBox="1">
                <a:spLocks noChangeArrowheads="1"/>
              </p:cNvSpPr>
              <p:nvPr/>
            </p:nvSpPr>
            <p:spPr bwMode="auto">
              <a:xfrm>
                <a:off x="1008" y="1728"/>
                <a:ext cx="240"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Y</a:t>
                </a:r>
              </a:p>
            </p:txBody>
          </p:sp>
          <p:sp>
            <p:nvSpPr>
              <p:cNvPr id="62539" name="Text Box 10"/>
              <p:cNvSpPr txBox="1">
                <a:spLocks noChangeArrowheads="1"/>
              </p:cNvSpPr>
              <p:nvPr/>
            </p:nvSpPr>
            <p:spPr bwMode="auto">
              <a:xfrm>
                <a:off x="1248" y="1728"/>
                <a:ext cx="384"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96 I</a:t>
                </a:r>
              </a:p>
            </p:txBody>
          </p:sp>
        </p:grpSp>
        <p:grpSp>
          <p:nvGrpSpPr>
            <p:cNvPr id="66567" name="Group 11"/>
            <p:cNvGrpSpPr>
              <a:grpSpLocks/>
            </p:cNvGrpSpPr>
            <p:nvPr/>
          </p:nvGrpSpPr>
          <p:grpSpPr bwMode="auto">
            <a:xfrm>
              <a:off x="1632" y="1248"/>
              <a:ext cx="624" cy="227"/>
              <a:chOff x="1008" y="1728"/>
              <a:chExt cx="624" cy="227"/>
            </a:xfrm>
          </p:grpSpPr>
          <p:sp>
            <p:nvSpPr>
              <p:cNvPr id="62536" name="Text Box 12"/>
              <p:cNvSpPr txBox="1">
                <a:spLocks noChangeArrowheads="1"/>
              </p:cNvSpPr>
              <p:nvPr/>
            </p:nvSpPr>
            <p:spPr bwMode="auto">
              <a:xfrm>
                <a:off x="1008" y="1728"/>
                <a:ext cx="240"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X</a:t>
                </a:r>
              </a:p>
            </p:txBody>
          </p:sp>
          <p:sp>
            <p:nvSpPr>
              <p:cNvPr id="62537" name="Text Box 13"/>
              <p:cNvSpPr txBox="1">
                <a:spLocks noChangeArrowheads="1"/>
              </p:cNvSpPr>
              <p:nvPr/>
            </p:nvSpPr>
            <p:spPr bwMode="auto">
              <a:xfrm>
                <a:off x="1248" y="1728"/>
                <a:ext cx="384"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96 I</a:t>
                </a:r>
              </a:p>
            </p:txBody>
          </p:sp>
        </p:grpSp>
        <p:grpSp>
          <p:nvGrpSpPr>
            <p:cNvPr id="66568" name="Group 14"/>
            <p:cNvGrpSpPr>
              <a:grpSpLocks/>
            </p:cNvGrpSpPr>
            <p:nvPr/>
          </p:nvGrpSpPr>
          <p:grpSpPr bwMode="auto">
            <a:xfrm>
              <a:off x="3504" y="1248"/>
              <a:ext cx="624" cy="227"/>
              <a:chOff x="1008" y="1728"/>
              <a:chExt cx="624" cy="227"/>
            </a:xfrm>
          </p:grpSpPr>
          <p:sp>
            <p:nvSpPr>
              <p:cNvPr id="62534" name="Text Box 15"/>
              <p:cNvSpPr txBox="1">
                <a:spLocks noChangeArrowheads="1"/>
              </p:cNvSpPr>
              <p:nvPr/>
            </p:nvSpPr>
            <p:spPr bwMode="auto">
              <a:xfrm>
                <a:off x="1008" y="1728"/>
                <a:ext cx="240"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Y</a:t>
                </a:r>
              </a:p>
            </p:txBody>
          </p:sp>
          <p:sp>
            <p:nvSpPr>
              <p:cNvPr id="62535" name="Text Box 16"/>
              <p:cNvSpPr txBox="1">
                <a:spLocks noChangeArrowheads="1"/>
              </p:cNvSpPr>
              <p:nvPr/>
            </p:nvSpPr>
            <p:spPr bwMode="auto">
              <a:xfrm>
                <a:off x="1248" y="1728"/>
                <a:ext cx="384"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96 I</a:t>
                </a:r>
              </a:p>
            </p:txBody>
          </p:sp>
        </p:grpSp>
        <p:grpSp>
          <p:nvGrpSpPr>
            <p:cNvPr id="66569" name="Group 17"/>
            <p:cNvGrpSpPr>
              <a:grpSpLocks/>
            </p:cNvGrpSpPr>
            <p:nvPr/>
          </p:nvGrpSpPr>
          <p:grpSpPr bwMode="auto">
            <a:xfrm>
              <a:off x="2880" y="1248"/>
              <a:ext cx="624" cy="227"/>
              <a:chOff x="1008" y="1728"/>
              <a:chExt cx="624" cy="227"/>
            </a:xfrm>
          </p:grpSpPr>
          <p:sp>
            <p:nvSpPr>
              <p:cNvPr id="62532" name="Text Box 18"/>
              <p:cNvSpPr txBox="1">
                <a:spLocks noChangeArrowheads="1"/>
              </p:cNvSpPr>
              <p:nvPr/>
            </p:nvSpPr>
            <p:spPr bwMode="auto">
              <a:xfrm>
                <a:off x="1008" y="1728"/>
                <a:ext cx="240"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Y</a:t>
                </a:r>
              </a:p>
            </p:txBody>
          </p:sp>
          <p:sp>
            <p:nvSpPr>
              <p:cNvPr id="62533" name="Text Box 19"/>
              <p:cNvSpPr txBox="1">
                <a:spLocks noChangeArrowheads="1"/>
              </p:cNvSpPr>
              <p:nvPr/>
            </p:nvSpPr>
            <p:spPr bwMode="auto">
              <a:xfrm>
                <a:off x="1248" y="1728"/>
                <a:ext cx="384"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96 I</a:t>
                </a:r>
              </a:p>
            </p:txBody>
          </p:sp>
        </p:grpSp>
        <p:grpSp>
          <p:nvGrpSpPr>
            <p:cNvPr id="66570" name="Group 20"/>
            <p:cNvGrpSpPr>
              <a:grpSpLocks/>
            </p:cNvGrpSpPr>
            <p:nvPr/>
          </p:nvGrpSpPr>
          <p:grpSpPr bwMode="auto">
            <a:xfrm>
              <a:off x="1632" y="1680"/>
              <a:ext cx="624" cy="227"/>
              <a:chOff x="1008" y="1728"/>
              <a:chExt cx="624" cy="227"/>
            </a:xfrm>
          </p:grpSpPr>
          <p:sp>
            <p:nvSpPr>
              <p:cNvPr id="62530" name="Text Box 21"/>
              <p:cNvSpPr txBox="1">
                <a:spLocks noChangeArrowheads="1"/>
              </p:cNvSpPr>
              <p:nvPr/>
            </p:nvSpPr>
            <p:spPr bwMode="auto">
              <a:xfrm>
                <a:off x="1008" y="1728"/>
                <a:ext cx="240"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Y</a:t>
                </a:r>
              </a:p>
            </p:txBody>
          </p:sp>
          <p:sp>
            <p:nvSpPr>
              <p:cNvPr id="62531" name="Text Box 22"/>
              <p:cNvSpPr txBox="1">
                <a:spLocks noChangeArrowheads="1"/>
              </p:cNvSpPr>
              <p:nvPr/>
            </p:nvSpPr>
            <p:spPr bwMode="auto">
              <a:xfrm>
                <a:off x="1248" y="1728"/>
                <a:ext cx="384"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96 I</a:t>
                </a:r>
              </a:p>
            </p:txBody>
          </p:sp>
        </p:grpSp>
        <p:grpSp>
          <p:nvGrpSpPr>
            <p:cNvPr id="66571" name="Group 23"/>
            <p:cNvGrpSpPr>
              <a:grpSpLocks/>
            </p:cNvGrpSpPr>
            <p:nvPr/>
          </p:nvGrpSpPr>
          <p:grpSpPr bwMode="auto">
            <a:xfrm>
              <a:off x="1008" y="1680"/>
              <a:ext cx="624" cy="227"/>
              <a:chOff x="1008" y="1728"/>
              <a:chExt cx="624" cy="227"/>
            </a:xfrm>
          </p:grpSpPr>
          <p:sp>
            <p:nvSpPr>
              <p:cNvPr id="62528" name="Text Box 24"/>
              <p:cNvSpPr txBox="1">
                <a:spLocks noChangeArrowheads="1"/>
              </p:cNvSpPr>
              <p:nvPr/>
            </p:nvSpPr>
            <p:spPr bwMode="auto">
              <a:xfrm>
                <a:off x="1008" y="1728"/>
                <a:ext cx="240"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X</a:t>
                </a:r>
              </a:p>
            </p:txBody>
          </p:sp>
          <p:sp>
            <p:nvSpPr>
              <p:cNvPr id="62529" name="Text Box 25"/>
              <p:cNvSpPr txBox="1">
                <a:spLocks noChangeArrowheads="1"/>
              </p:cNvSpPr>
              <p:nvPr/>
            </p:nvSpPr>
            <p:spPr bwMode="auto">
              <a:xfrm>
                <a:off x="1248" y="1728"/>
                <a:ext cx="384"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96 I</a:t>
                </a:r>
              </a:p>
            </p:txBody>
          </p:sp>
        </p:grpSp>
        <p:grpSp>
          <p:nvGrpSpPr>
            <p:cNvPr id="66572" name="Group 26"/>
            <p:cNvGrpSpPr>
              <a:grpSpLocks/>
            </p:cNvGrpSpPr>
            <p:nvPr/>
          </p:nvGrpSpPr>
          <p:grpSpPr bwMode="auto">
            <a:xfrm>
              <a:off x="2880" y="1680"/>
              <a:ext cx="624" cy="227"/>
              <a:chOff x="1008" y="1728"/>
              <a:chExt cx="624" cy="227"/>
            </a:xfrm>
          </p:grpSpPr>
          <p:sp>
            <p:nvSpPr>
              <p:cNvPr id="62526" name="Text Box 27"/>
              <p:cNvSpPr txBox="1">
                <a:spLocks noChangeArrowheads="1"/>
              </p:cNvSpPr>
              <p:nvPr/>
            </p:nvSpPr>
            <p:spPr bwMode="auto">
              <a:xfrm>
                <a:off x="1008" y="1728"/>
                <a:ext cx="240"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Y</a:t>
                </a:r>
              </a:p>
            </p:txBody>
          </p:sp>
          <p:sp>
            <p:nvSpPr>
              <p:cNvPr id="62527" name="Text Box 28"/>
              <p:cNvSpPr txBox="1">
                <a:spLocks noChangeArrowheads="1"/>
              </p:cNvSpPr>
              <p:nvPr/>
            </p:nvSpPr>
            <p:spPr bwMode="auto">
              <a:xfrm>
                <a:off x="1248" y="1728"/>
                <a:ext cx="384"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96 I</a:t>
                </a:r>
              </a:p>
            </p:txBody>
          </p:sp>
        </p:grpSp>
        <p:grpSp>
          <p:nvGrpSpPr>
            <p:cNvPr id="66573" name="Group 29"/>
            <p:cNvGrpSpPr>
              <a:grpSpLocks/>
            </p:cNvGrpSpPr>
            <p:nvPr/>
          </p:nvGrpSpPr>
          <p:grpSpPr bwMode="auto">
            <a:xfrm>
              <a:off x="2256" y="1680"/>
              <a:ext cx="624" cy="227"/>
              <a:chOff x="1008" y="1728"/>
              <a:chExt cx="624" cy="227"/>
            </a:xfrm>
          </p:grpSpPr>
          <p:sp>
            <p:nvSpPr>
              <p:cNvPr id="62524" name="Text Box 30"/>
              <p:cNvSpPr txBox="1">
                <a:spLocks noChangeArrowheads="1"/>
              </p:cNvSpPr>
              <p:nvPr/>
            </p:nvSpPr>
            <p:spPr bwMode="auto">
              <a:xfrm>
                <a:off x="1008" y="1728"/>
                <a:ext cx="240"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Y</a:t>
                </a:r>
              </a:p>
            </p:txBody>
          </p:sp>
          <p:sp>
            <p:nvSpPr>
              <p:cNvPr id="62525" name="Text Box 31"/>
              <p:cNvSpPr txBox="1">
                <a:spLocks noChangeArrowheads="1"/>
              </p:cNvSpPr>
              <p:nvPr/>
            </p:nvSpPr>
            <p:spPr bwMode="auto">
              <a:xfrm>
                <a:off x="1248" y="1728"/>
                <a:ext cx="384"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96 I</a:t>
                </a:r>
              </a:p>
            </p:txBody>
          </p:sp>
        </p:grpSp>
        <p:grpSp>
          <p:nvGrpSpPr>
            <p:cNvPr id="66574" name="Group 32"/>
            <p:cNvGrpSpPr>
              <a:grpSpLocks/>
            </p:cNvGrpSpPr>
            <p:nvPr/>
          </p:nvGrpSpPr>
          <p:grpSpPr bwMode="auto">
            <a:xfrm>
              <a:off x="3504" y="1680"/>
              <a:ext cx="624" cy="227"/>
              <a:chOff x="1008" y="1728"/>
              <a:chExt cx="624" cy="227"/>
            </a:xfrm>
          </p:grpSpPr>
          <p:sp>
            <p:nvSpPr>
              <p:cNvPr id="62522" name="Text Box 33"/>
              <p:cNvSpPr txBox="1">
                <a:spLocks noChangeArrowheads="1"/>
              </p:cNvSpPr>
              <p:nvPr/>
            </p:nvSpPr>
            <p:spPr bwMode="auto">
              <a:xfrm>
                <a:off x="1008" y="1728"/>
                <a:ext cx="240"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X</a:t>
                </a:r>
              </a:p>
            </p:txBody>
          </p:sp>
          <p:sp>
            <p:nvSpPr>
              <p:cNvPr id="62523" name="Text Box 34"/>
              <p:cNvSpPr txBox="1">
                <a:spLocks noChangeArrowheads="1"/>
              </p:cNvSpPr>
              <p:nvPr/>
            </p:nvSpPr>
            <p:spPr bwMode="auto">
              <a:xfrm>
                <a:off x="1248" y="1728"/>
                <a:ext cx="384"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96 I</a:t>
                </a:r>
              </a:p>
            </p:txBody>
          </p:sp>
        </p:grpSp>
        <p:grpSp>
          <p:nvGrpSpPr>
            <p:cNvPr id="66575" name="Group 35"/>
            <p:cNvGrpSpPr>
              <a:grpSpLocks/>
            </p:cNvGrpSpPr>
            <p:nvPr/>
          </p:nvGrpSpPr>
          <p:grpSpPr bwMode="auto">
            <a:xfrm>
              <a:off x="1008" y="2112"/>
              <a:ext cx="624" cy="227"/>
              <a:chOff x="1008" y="1728"/>
              <a:chExt cx="624" cy="227"/>
            </a:xfrm>
          </p:grpSpPr>
          <p:sp>
            <p:nvSpPr>
              <p:cNvPr id="62520" name="Text Box 36"/>
              <p:cNvSpPr txBox="1">
                <a:spLocks noChangeArrowheads="1"/>
              </p:cNvSpPr>
              <p:nvPr/>
            </p:nvSpPr>
            <p:spPr bwMode="auto">
              <a:xfrm>
                <a:off x="1008" y="1728"/>
                <a:ext cx="240"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Y</a:t>
                </a:r>
              </a:p>
            </p:txBody>
          </p:sp>
          <p:sp>
            <p:nvSpPr>
              <p:cNvPr id="62521" name="Text Box 37"/>
              <p:cNvSpPr txBox="1">
                <a:spLocks noChangeArrowheads="1"/>
              </p:cNvSpPr>
              <p:nvPr/>
            </p:nvSpPr>
            <p:spPr bwMode="auto">
              <a:xfrm>
                <a:off x="1248" y="1728"/>
                <a:ext cx="384"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96 I</a:t>
                </a:r>
              </a:p>
            </p:txBody>
          </p:sp>
        </p:grpSp>
        <p:grpSp>
          <p:nvGrpSpPr>
            <p:cNvPr id="66576" name="Group 38"/>
            <p:cNvGrpSpPr>
              <a:grpSpLocks/>
            </p:cNvGrpSpPr>
            <p:nvPr/>
          </p:nvGrpSpPr>
          <p:grpSpPr bwMode="auto">
            <a:xfrm>
              <a:off x="2256" y="2112"/>
              <a:ext cx="624" cy="227"/>
              <a:chOff x="1008" y="1728"/>
              <a:chExt cx="624" cy="227"/>
            </a:xfrm>
          </p:grpSpPr>
          <p:sp>
            <p:nvSpPr>
              <p:cNvPr id="62518" name="Text Box 39"/>
              <p:cNvSpPr txBox="1">
                <a:spLocks noChangeArrowheads="1"/>
              </p:cNvSpPr>
              <p:nvPr/>
            </p:nvSpPr>
            <p:spPr bwMode="auto">
              <a:xfrm>
                <a:off x="1008" y="1728"/>
                <a:ext cx="240"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Y</a:t>
                </a:r>
              </a:p>
            </p:txBody>
          </p:sp>
          <p:sp>
            <p:nvSpPr>
              <p:cNvPr id="62519" name="Text Box 40"/>
              <p:cNvSpPr txBox="1">
                <a:spLocks noChangeArrowheads="1"/>
              </p:cNvSpPr>
              <p:nvPr/>
            </p:nvSpPr>
            <p:spPr bwMode="auto">
              <a:xfrm>
                <a:off x="1248" y="1728"/>
                <a:ext cx="384"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96 I</a:t>
                </a:r>
              </a:p>
            </p:txBody>
          </p:sp>
        </p:grpSp>
        <p:grpSp>
          <p:nvGrpSpPr>
            <p:cNvPr id="66577" name="Group 41"/>
            <p:cNvGrpSpPr>
              <a:grpSpLocks/>
            </p:cNvGrpSpPr>
            <p:nvPr/>
          </p:nvGrpSpPr>
          <p:grpSpPr bwMode="auto">
            <a:xfrm>
              <a:off x="1632" y="2112"/>
              <a:ext cx="624" cy="227"/>
              <a:chOff x="1008" y="1728"/>
              <a:chExt cx="624" cy="227"/>
            </a:xfrm>
          </p:grpSpPr>
          <p:sp>
            <p:nvSpPr>
              <p:cNvPr id="62516" name="Text Box 42"/>
              <p:cNvSpPr txBox="1">
                <a:spLocks noChangeArrowheads="1"/>
              </p:cNvSpPr>
              <p:nvPr/>
            </p:nvSpPr>
            <p:spPr bwMode="auto">
              <a:xfrm>
                <a:off x="1008" y="1728"/>
                <a:ext cx="240"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Y</a:t>
                </a:r>
              </a:p>
            </p:txBody>
          </p:sp>
          <p:sp>
            <p:nvSpPr>
              <p:cNvPr id="62517" name="Text Box 43"/>
              <p:cNvSpPr txBox="1">
                <a:spLocks noChangeArrowheads="1"/>
              </p:cNvSpPr>
              <p:nvPr/>
            </p:nvSpPr>
            <p:spPr bwMode="auto">
              <a:xfrm>
                <a:off x="1248" y="1728"/>
                <a:ext cx="384"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96 I</a:t>
                </a:r>
              </a:p>
            </p:txBody>
          </p:sp>
        </p:grpSp>
        <p:grpSp>
          <p:nvGrpSpPr>
            <p:cNvPr id="66578" name="Group 44"/>
            <p:cNvGrpSpPr>
              <a:grpSpLocks/>
            </p:cNvGrpSpPr>
            <p:nvPr/>
          </p:nvGrpSpPr>
          <p:grpSpPr bwMode="auto">
            <a:xfrm>
              <a:off x="2880" y="2112"/>
              <a:ext cx="624" cy="227"/>
              <a:chOff x="1008" y="1728"/>
              <a:chExt cx="624" cy="227"/>
            </a:xfrm>
          </p:grpSpPr>
          <p:sp>
            <p:nvSpPr>
              <p:cNvPr id="62514" name="Text Box 45"/>
              <p:cNvSpPr txBox="1">
                <a:spLocks noChangeArrowheads="1"/>
              </p:cNvSpPr>
              <p:nvPr/>
            </p:nvSpPr>
            <p:spPr bwMode="auto">
              <a:xfrm>
                <a:off x="1008" y="1728"/>
                <a:ext cx="240"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X</a:t>
                </a:r>
              </a:p>
            </p:txBody>
          </p:sp>
          <p:sp>
            <p:nvSpPr>
              <p:cNvPr id="62515" name="Text Box 46"/>
              <p:cNvSpPr txBox="1">
                <a:spLocks noChangeArrowheads="1"/>
              </p:cNvSpPr>
              <p:nvPr/>
            </p:nvSpPr>
            <p:spPr bwMode="auto">
              <a:xfrm>
                <a:off x="1248" y="1728"/>
                <a:ext cx="384"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96 I</a:t>
                </a:r>
              </a:p>
            </p:txBody>
          </p:sp>
        </p:grpSp>
        <p:grpSp>
          <p:nvGrpSpPr>
            <p:cNvPr id="66579" name="Group 47"/>
            <p:cNvGrpSpPr>
              <a:grpSpLocks/>
            </p:cNvGrpSpPr>
            <p:nvPr/>
          </p:nvGrpSpPr>
          <p:grpSpPr bwMode="auto">
            <a:xfrm>
              <a:off x="3504" y="2112"/>
              <a:ext cx="624" cy="227"/>
              <a:chOff x="1008" y="1728"/>
              <a:chExt cx="624" cy="227"/>
            </a:xfrm>
          </p:grpSpPr>
          <p:sp>
            <p:nvSpPr>
              <p:cNvPr id="62512" name="Text Box 48"/>
              <p:cNvSpPr txBox="1">
                <a:spLocks noChangeArrowheads="1"/>
              </p:cNvSpPr>
              <p:nvPr/>
            </p:nvSpPr>
            <p:spPr bwMode="auto">
              <a:xfrm>
                <a:off x="1008" y="1728"/>
                <a:ext cx="240"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Y</a:t>
                </a:r>
              </a:p>
            </p:txBody>
          </p:sp>
          <p:sp>
            <p:nvSpPr>
              <p:cNvPr id="62513" name="Text Box 49"/>
              <p:cNvSpPr txBox="1">
                <a:spLocks noChangeArrowheads="1"/>
              </p:cNvSpPr>
              <p:nvPr/>
            </p:nvSpPr>
            <p:spPr bwMode="auto">
              <a:xfrm>
                <a:off x="1248" y="1728"/>
                <a:ext cx="384"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96 I</a:t>
                </a:r>
              </a:p>
            </p:txBody>
          </p:sp>
        </p:grpSp>
        <p:grpSp>
          <p:nvGrpSpPr>
            <p:cNvPr id="66580" name="Group 50"/>
            <p:cNvGrpSpPr>
              <a:grpSpLocks/>
            </p:cNvGrpSpPr>
            <p:nvPr/>
          </p:nvGrpSpPr>
          <p:grpSpPr bwMode="auto">
            <a:xfrm>
              <a:off x="1632" y="2544"/>
              <a:ext cx="624" cy="227"/>
              <a:chOff x="1008" y="1728"/>
              <a:chExt cx="624" cy="227"/>
            </a:xfrm>
          </p:grpSpPr>
          <p:sp>
            <p:nvSpPr>
              <p:cNvPr id="62510" name="Text Box 51"/>
              <p:cNvSpPr txBox="1">
                <a:spLocks noChangeArrowheads="1"/>
              </p:cNvSpPr>
              <p:nvPr/>
            </p:nvSpPr>
            <p:spPr bwMode="auto">
              <a:xfrm>
                <a:off x="1008" y="1728"/>
                <a:ext cx="240"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Y</a:t>
                </a:r>
              </a:p>
            </p:txBody>
          </p:sp>
          <p:sp>
            <p:nvSpPr>
              <p:cNvPr id="62511" name="Text Box 52"/>
              <p:cNvSpPr txBox="1">
                <a:spLocks noChangeArrowheads="1"/>
              </p:cNvSpPr>
              <p:nvPr/>
            </p:nvSpPr>
            <p:spPr bwMode="auto">
              <a:xfrm>
                <a:off x="1248" y="1728"/>
                <a:ext cx="384"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96 I</a:t>
                </a:r>
              </a:p>
            </p:txBody>
          </p:sp>
        </p:grpSp>
        <p:grpSp>
          <p:nvGrpSpPr>
            <p:cNvPr id="66581" name="Group 53"/>
            <p:cNvGrpSpPr>
              <a:grpSpLocks/>
            </p:cNvGrpSpPr>
            <p:nvPr/>
          </p:nvGrpSpPr>
          <p:grpSpPr bwMode="auto">
            <a:xfrm>
              <a:off x="1008" y="2544"/>
              <a:ext cx="624" cy="227"/>
              <a:chOff x="1008" y="1728"/>
              <a:chExt cx="624" cy="227"/>
            </a:xfrm>
          </p:grpSpPr>
          <p:sp>
            <p:nvSpPr>
              <p:cNvPr id="62508" name="Text Box 54"/>
              <p:cNvSpPr txBox="1">
                <a:spLocks noChangeArrowheads="1"/>
              </p:cNvSpPr>
              <p:nvPr/>
            </p:nvSpPr>
            <p:spPr bwMode="auto">
              <a:xfrm>
                <a:off x="1008" y="1728"/>
                <a:ext cx="240"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Y</a:t>
                </a:r>
              </a:p>
            </p:txBody>
          </p:sp>
          <p:sp>
            <p:nvSpPr>
              <p:cNvPr id="62509" name="Text Box 55"/>
              <p:cNvSpPr txBox="1">
                <a:spLocks noChangeArrowheads="1"/>
              </p:cNvSpPr>
              <p:nvPr/>
            </p:nvSpPr>
            <p:spPr bwMode="auto">
              <a:xfrm>
                <a:off x="1248" y="1728"/>
                <a:ext cx="384"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96 I</a:t>
                </a:r>
              </a:p>
            </p:txBody>
          </p:sp>
        </p:grpSp>
        <p:grpSp>
          <p:nvGrpSpPr>
            <p:cNvPr id="66582" name="Group 56"/>
            <p:cNvGrpSpPr>
              <a:grpSpLocks/>
            </p:cNvGrpSpPr>
            <p:nvPr/>
          </p:nvGrpSpPr>
          <p:grpSpPr bwMode="auto">
            <a:xfrm>
              <a:off x="2256" y="2544"/>
              <a:ext cx="624" cy="227"/>
              <a:chOff x="1008" y="1728"/>
              <a:chExt cx="624" cy="227"/>
            </a:xfrm>
          </p:grpSpPr>
          <p:sp>
            <p:nvSpPr>
              <p:cNvPr id="62506" name="Text Box 57"/>
              <p:cNvSpPr txBox="1">
                <a:spLocks noChangeArrowheads="1"/>
              </p:cNvSpPr>
              <p:nvPr/>
            </p:nvSpPr>
            <p:spPr bwMode="auto">
              <a:xfrm>
                <a:off x="1008" y="1728"/>
                <a:ext cx="240"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X</a:t>
                </a:r>
              </a:p>
            </p:txBody>
          </p:sp>
          <p:sp>
            <p:nvSpPr>
              <p:cNvPr id="62507" name="Text Box 58"/>
              <p:cNvSpPr txBox="1">
                <a:spLocks noChangeArrowheads="1"/>
              </p:cNvSpPr>
              <p:nvPr/>
            </p:nvSpPr>
            <p:spPr bwMode="auto">
              <a:xfrm>
                <a:off x="1248" y="1728"/>
                <a:ext cx="384"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96 I</a:t>
                </a:r>
              </a:p>
            </p:txBody>
          </p:sp>
        </p:grpSp>
        <p:grpSp>
          <p:nvGrpSpPr>
            <p:cNvPr id="66583" name="Group 59"/>
            <p:cNvGrpSpPr>
              <a:grpSpLocks/>
            </p:cNvGrpSpPr>
            <p:nvPr/>
          </p:nvGrpSpPr>
          <p:grpSpPr bwMode="auto">
            <a:xfrm>
              <a:off x="2880" y="2544"/>
              <a:ext cx="624" cy="227"/>
              <a:chOff x="1008" y="1728"/>
              <a:chExt cx="624" cy="227"/>
            </a:xfrm>
          </p:grpSpPr>
          <p:sp>
            <p:nvSpPr>
              <p:cNvPr id="62504" name="Text Box 60"/>
              <p:cNvSpPr txBox="1">
                <a:spLocks noChangeArrowheads="1"/>
              </p:cNvSpPr>
              <p:nvPr/>
            </p:nvSpPr>
            <p:spPr bwMode="auto">
              <a:xfrm>
                <a:off x="1008" y="1728"/>
                <a:ext cx="240"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Y</a:t>
                </a:r>
              </a:p>
            </p:txBody>
          </p:sp>
          <p:sp>
            <p:nvSpPr>
              <p:cNvPr id="62505" name="Text Box 61"/>
              <p:cNvSpPr txBox="1">
                <a:spLocks noChangeArrowheads="1"/>
              </p:cNvSpPr>
              <p:nvPr/>
            </p:nvSpPr>
            <p:spPr bwMode="auto">
              <a:xfrm>
                <a:off x="1248" y="1728"/>
                <a:ext cx="384"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96 I</a:t>
                </a:r>
              </a:p>
            </p:txBody>
          </p:sp>
        </p:grpSp>
        <p:grpSp>
          <p:nvGrpSpPr>
            <p:cNvPr id="66584" name="Group 62"/>
            <p:cNvGrpSpPr>
              <a:grpSpLocks/>
            </p:cNvGrpSpPr>
            <p:nvPr/>
          </p:nvGrpSpPr>
          <p:grpSpPr bwMode="auto">
            <a:xfrm>
              <a:off x="3504" y="2544"/>
              <a:ext cx="624" cy="227"/>
              <a:chOff x="1008" y="1728"/>
              <a:chExt cx="624" cy="227"/>
            </a:xfrm>
          </p:grpSpPr>
          <p:sp>
            <p:nvSpPr>
              <p:cNvPr id="62502" name="Text Box 63"/>
              <p:cNvSpPr txBox="1">
                <a:spLocks noChangeArrowheads="1"/>
              </p:cNvSpPr>
              <p:nvPr/>
            </p:nvSpPr>
            <p:spPr bwMode="auto">
              <a:xfrm>
                <a:off x="1008" y="1728"/>
                <a:ext cx="240"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Z</a:t>
                </a:r>
              </a:p>
            </p:txBody>
          </p:sp>
          <p:sp>
            <p:nvSpPr>
              <p:cNvPr id="62503" name="Text Box 64"/>
              <p:cNvSpPr txBox="1">
                <a:spLocks noChangeArrowheads="1"/>
              </p:cNvSpPr>
              <p:nvPr/>
            </p:nvSpPr>
            <p:spPr bwMode="auto">
              <a:xfrm>
                <a:off x="1248" y="1728"/>
                <a:ext cx="384"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96 I</a:t>
                </a:r>
              </a:p>
            </p:txBody>
          </p:sp>
        </p:grpSp>
        <p:sp>
          <p:nvSpPr>
            <p:cNvPr id="62489" name="Line 65"/>
            <p:cNvSpPr>
              <a:spLocks noChangeShapeType="1"/>
            </p:cNvSpPr>
            <p:nvPr/>
          </p:nvSpPr>
          <p:spPr bwMode="auto">
            <a:xfrm flipH="1">
              <a:off x="1008" y="1488"/>
              <a:ext cx="3120" cy="192"/>
            </a:xfrm>
            <a:prstGeom prst="line">
              <a:avLst/>
            </a:prstGeom>
            <a:noFill/>
            <a:ln w="38100"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62490" name="Line 66"/>
            <p:cNvSpPr>
              <a:spLocks noChangeShapeType="1"/>
            </p:cNvSpPr>
            <p:nvPr/>
          </p:nvSpPr>
          <p:spPr bwMode="auto">
            <a:xfrm flipH="1">
              <a:off x="1008" y="1920"/>
              <a:ext cx="3120" cy="192"/>
            </a:xfrm>
            <a:prstGeom prst="line">
              <a:avLst/>
            </a:prstGeom>
            <a:noFill/>
            <a:ln w="38100"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62491" name="Line 67"/>
            <p:cNvSpPr>
              <a:spLocks noChangeShapeType="1"/>
            </p:cNvSpPr>
            <p:nvPr/>
          </p:nvSpPr>
          <p:spPr bwMode="auto">
            <a:xfrm flipH="1">
              <a:off x="1008" y="2352"/>
              <a:ext cx="3120" cy="192"/>
            </a:xfrm>
            <a:prstGeom prst="line">
              <a:avLst/>
            </a:prstGeom>
            <a:noFill/>
            <a:ln w="38100"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62492" name="Text Box 68"/>
            <p:cNvSpPr txBox="1">
              <a:spLocks noChangeArrowheads="1"/>
            </p:cNvSpPr>
            <p:nvPr/>
          </p:nvSpPr>
          <p:spPr bwMode="auto">
            <a:xfrm>
              <a:off x="1152" y="3024"/>
              <a:ext cx="240"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W</a:t>
              </a:r>
            </a:p>
          </p:txBody>
        </p:sp>
        <p:sp>
          <p:nvSpPr>
            <p:cNvPr id="62493" name="Text Box 69"/>
            <p:cNvSpPr txBox="1">
              <a:spLocks noChangeArrowheads="1"/>
            </p:cNvSpPr>
            <p:nvPr/>
          </p:nvSpPr>
          <p:spPr bwMode="auto">
            <a:xfrm>
              <a:off x="1440" y="3024"/>
              <a:ext cx="768"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=IIIIIIII</a:t>
              </a:r>
            </a:p>
          </p:txBody>
        </p:sp>
        <p:sp>
          <p:nvSpPr>
            <p:cNvPr id="62494" name="Text Box 70"/>
            <p:cNvSpPr txBox="1">
              <a:spLocks noChangeArrowheads="1"/>
            </p:cNvSpPr>
            <p:nvPr/>
          </p:nvSpPr>
          <p:spPr bwMode="auto">
            <a:xfrm>
              <a:off x="2160" y="3024"/>
              <a:ext cx="240"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Y</a:t>
              </a:r>
            </a:p>
          </p:txBody>
        </p:sp>
        <p:sp>
          <p:nvSpPr>
            <p:cNvPr id="62495" name="Text Box 71"/>
            <p:cNvSpPr txBox="1">
              <a:spLocks noChangeArrowheads="1"/>
            </p:cNvSpPr>
            <p:nvPr/>
          </p:nvSpPr>
          <p:spPr bwMode="auto">
            <a:xfrm>
              <a:off x="2448" y="3024"/>
              <a:ext cx="1008"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=RRRRRRRR</a:t>
              </a:r>
            </a:p>
          </p:txBody>
        </p:sp>
        <p:sp>
          <p:nvSpPr>
            <p:cNvPr id="62496" name="Text Box 72"/>
            <p:cNvSpPr txBox="1">
              <a:spLocks noChangeArrowheads="1"/>
            </p:cNvSpPr>
            <p:nvPr/>
          </p:nvSpPr>
          <p:spPr bwMode="auto">
            <a:xfrm>
              <a:off x="1152" y="3312"/>
              <a:ext cx="240"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X</a:t>
              </a:r>
            </a:p>
          </p:txBody>
        </p:sp>
        <p:sp>
          <p:nvSpPr>
            <p:cNvPr id="62497" name="Text Box 73"/>
            <p:cNvSpPr txBox="1">
              <a:spLocks noChangeArrowheads="1"/>
            </p:cNvSpPr>
            <p:nvPr/>
          </p:nvSpPr>
          <p:spPr bwMode="auto">
            <a:xfrm>
              <a:off x="1440" y="3312"/>
              <a:ext cx="1008"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=CRRRRROO</a:t>
              </a:r>
            </a:p>
          </p:txBody>
        </p:sp>
        <p:sp>
          <p:nvSpPr>
            <p:cNvPr id="62498" name="Text Box 74"/>
            <p:cNvSpPr txBox="1">
              <a:spLocks noChangeArrowheads="1"/>
            </p:cNvSpPr>
            <p:nvPr/>
          </p:nvSpPr>
          <p:spPr bwMode="auto">
            <a:xfrm>
              <a:off x="2352" y="3312"/>
              <a:ext cx="240"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Z</a:t>
              </a:r>
            </a:p>
          </p:txBody>
        </p:sp>
        <p:sp>
          <p:nvSpPr>
            <p:cNvPr id="62499" name="Text Box 75"/>
            <p:cNvSpPr txBox="1">
              <a:spLocks noChangeArrowheads="1"/>
            </p:cNvSpPr>
            <p:nvPr/>
          </p:nvSpPr>
          <p:spPr bwMode="auto">
            <a:xfrm>
              <a:off x="2640" y="3312"/>
              <a:ext cx="768"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=IIIIIISR</a:t>
              </a:r>
            </a:p>
          </p:txBody>
        </p:sp>
        <p:sp>
          <p:nvSpPr>
            <p:cNvPr id="62500" name="Text Box 76"/>
            <p:cNvSpPr txBox="1">
              <a:spLocks noChangeArrowheads="1"/>
            </p:cNvSpPr>
            <p:nvPr/>
          </p:nvSpPr>
          <p:spPr bwMode="auto">
            <a:xfrm>
              <a:off x="3600" y="2976"/>
              <a:ext cx="1872" cy="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latin typeface="+mn-lt"/>
                  <a:ea typeface="+mn-ea"/>
                  <a:cs typeface="+mn-ea"/>
                  <a:sym typeface="+mn-lt"/>
                </a:rPr>
                <a:t>I=</a:t>
              </a:r>
              <a:r>
                <a:rPr lang="zh-CN" altLang="en-US" sz="1600" b="0" smtClean="0">
                  <a:latin typeface="+mn-lt"/>
                  <a:ea typeface="+mn-ea"/>
                  <a:cs typeface="+mn-ea"/>
                  <a:sym typeface="+mn-lt"/>
                </a:rPr>
                <a:t>信息比特     </a:t>
              </a:r>
              <a:r>
                <a:rPr lang="en-US" altLang="zh-CN" sz="1600" b="0" smtClean="0">
                  <a:latin typeface="+mn-lt"/>
                  <a:ea typeface="+mn-ea"/>
                  <a:cs typeface="+mn-ea"/>
                  <a:sym typeface="+mn-lt"/>
                </a:rPr>
                <a:t>R=</a:t>
              </a:r>
              <a:r>
                <a:rPr lang="zh-CN" altLang="en-US" sz="1600" b="0" smtClean="0">
                  <a:latin typeface="+mn-lt"/>
                  <a:ea typeface="+mn-ea"/>
                  <a:cs typeface="+mn-ea"/>
                  <a:sym typeface="+mn-lt"/>
                </a:rPr>
                <a:t>固定塞入比特</a:t>
              </a:r>
            </a:p>
            <a:p>
              <a:pPr eaLnBrk="1" latinLnBrk="0" hangingPunct="1">
                <a:lnSpc>
                  <a:spcPct val="120000"/>
                </a:lnSpc>
                <a:spcBef>
                  <a:spcPct val="0"/>
                </a:spcBef>
                <a:buFontTx/>
                <a:buNone/>
                <a:defRPr/>
              </a:pPr>
              <a:r>
                <a:rPr lang="en-US" altLang="zh-CN" sz="1600" b="0" smtClean="0">
                  <a:latin typeface="+mn-lt"/>
                  <a:ea typeface="+mn-ea"/>
                  <a:cs typeface="+mn-ea"/>
                  <a:sym typeface="+mn-lt"/>
                </a:rPr>
                <a:t>O=</a:t>
              </a:r>
              <a:r>
                <a:rPr lang="zh-CN" altLang="en-US" sz="1600" b="0" smtClean="0">
                  <a:latin typeface="+mn-lt"/>
                  <a:ea typeface="+mn-ea"/>
                  <a:cs typeface="+mn-ea"/>
                  <a:sym typeface="+mn-lt"/>
                </a:rPr>
                <a:t>开销比特    </a:t>
              </a:r>
              <a:r>
                <a:rPr lang="en-US" altLang="zh-CN" sz="1600" b="0" smtClean="0">
                  <a:latin typeface="+mn-lt"/>
                  <a:ea typeface="+mn-ea"/>
                  <a:cs typeface="+mn-ea"/>
                  <a:sym typeface="+mn-lt"/>
                </a:rPr>
                <a:t>S=</a:t>
              </a:r>
              <a:r>
                <a:rPr lang="zh-CN" altLang="en-US" sz="1600" b="0" smtClean="0">
                  <a:latin typeface="+mn-lt"/>
                  <a:ea typeface="+mn-ea"/>
                  <a:cs typeface="+mn-ea"/>
                  <a:sym typeface="+mn-lt"/>
                </a:rPr>
                <a:t>调整机会比特</a:t>
              </a:r>
            </a:p>
            <a:p>
              <a:pPr eaLnBrk="1" latinLnBrk="0" hangingPunct="1">
                <a:lnSpc>
                  <a:spcPct val="120000"/>
                </a:lnSpc>
                <a:spcBef>
                  <a:spcPct val="0"/>
                </a:spcBef>
                <a:buFontTx/>
                <a:buNone/>
                <a:defRPr/>
              </a:pPr>
              <a:r>
                <a:rPr lang="en-US" altLang="zh-CN" sz="1600" b="0" smtClean="0">
                  <a:latin typeface="+mn-lt"/>
                  <a:ea typeface="+mn-ea"/>
                  <a:cs typeface="+mn-ea"/>
                  <a:sym typeface="+mn-lt"/>
                </a:rPr>
                <a:t>C=</a:t>
              </a:r>
              <a:r>
                <a:rPr lang="zh-CN" altLang="en-US" sz="1600" b="0" smtClean="0">
                  <a:latin typeface="+mn-lt"/>
                  <a:ea typeface="+mn-ea"/>
                  <a:cs typeface="+mn-ea"/>
                  <a:sym typeface="+mn-lt"/>
                </a:rPr>
                <a:t>调整控制比特</a:t>
              </a:r>
            </a:p>
          </p:txBody>
        </p:sp>
        <p:sp>
          <p:nvSpPr>
            <p:cNvPr id="62501" name="Text Box 77"/>
            <p:cNvSpPr txBox="1">
              <a:spLocks noChangeArrowheads="1"/>
            </p:cNvSpPr>
            <p:nvPr/>
          </p:nvSpPr>
          <p:spPr bwMode="auto">
            <a:xfrm>
              <a:off x="2016" y="3792"/>
              <a:ext cx="2112"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400" b="0" smtClean="0">
                  <a:latin typeface="+mn-lt"/>
                  <a:ea typeface="+mn-ea"/>
                  <a:cs typeface="+mn-ea"/>
                  <a:sym typeface="+mn-lt"/>
                </a:rPr>
                <a:t>C-4</a:t>
              </a:r>
              <a:r>
                <a:rPr lang="zh-CN" altLang="en-US" sz="2400" b="0" smtClean="0">
                  <a:latin typeface="+mn-lt"/>
                  <a:ea typeface="+mn-ea"/>
                  <a:cs typeface="+mn-ea"/>
                  <a:sym typeface="+mn-lt"/>
                </a:rPr>
                <a:t>的行结构</a:t>
              </a:r>
            </a:p>
          </p:txBody>
        </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04800" y="685800"/>
            <a:ext cx="868680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endParaRPr lang="zh-CN" altLang="en-US" sz="2400" smtClean="0">
              <a:latin typeface="+mn-lt"/>
              <a:ea typeface="+mn-ea"/>
              <a:cs typeface="+mn-ea"/>
              <a:sym typeface="+mn-lt"/>
            </a:endParaRPr>
          </a:p>
          <a:p>
            <a:pPr eaLnBrk="1" latinLnBrk="0" hangingPunct="1">
              <a:lnSpc>
                <a:spcPct val="120000"/>
              </a:lnSpc>
              <a:spcBef>
                <a:spcPct val="0"/>
              </a:spcBef>
              <a:buFontTx/>
              <a:buNone/>
              <a:defRPr/>
            </a:pPr>
            <a:r>
              <a:rPr lang="zh-CN" altLang="en-US" sz="2400" b="0" smtClean="0">
                <a:latin typeface="+mn-lt"/>
                <a:ea typeface="+mn-ea"/>
                <a:cs typeface="+mn-ea"/>
                <a:sym typeface="+mn-lt"/>
              </a:rPr>
              <a:t>        </a:t>
            </a:r>
          </a:p>
        </p:txBody>
      </p:sp>
      <p:grpSp>
        <p:nvGrpSpPr>
          <p:cNvPr id="12291" name="Group 3"/>
          <p:cNvGrpSpPr>
            <a:grpSpLocks/>
          </p:cNvGrpSpPr>
          <p:nvPr/>
        </p:nvGrpSpPr>
        <p:grpSpPr bwMode="auto">
          <a:xfrm>
            <a:off x="827088" y="1557338"/>
            <a:ext cx="5562600" cy="4267200"/>
            <a:chOff x="720" y="576"/>
            <a:chExt cx="3504" cy="2688"/>
          </a:xfrm>
        </p:grpSpPr>
        <p:sp>
          <p:nvSpPr>
            <p:cNvPr id="8196" name="Text Box 4"/>
            <p:cNvSpPr txBox="1">
              <a:spLocks noChangeArrowheads="1"/>
            </p:cNvSpPr>
            <p:nvPr/>
          </p:nvSpPr>
          <p:spPr bwMode="auto">
            <a:xfrm>
              <a:off x="720" y="1690"/>
              <a:ext cx="624" cy="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400" b="0" smtClean="0">
                  <a:latin typeface="+mn-lt"/>
                  <a:ea typeface="+mn-ea"/>
                  <a:cs typeface="+mn-ea"/>
                  <a:sym typeface="+mn-lt"/>
                </a:rPr>
                <a:t>传输介质</a:t>
              </a:r>
            </a:p>
          </p:txBody>
        </p:sp>
        <p:sp>
          <p:nvSpPr>
            <p:cNvPr id="8197" name="Text Box 5"/>
            <p:cNvSpPr txBox="1">
              <a:spLocks noChangeArrowheads="1"/>
            </p:cNvSpPr>
            <p:nvPr/>
          </p:nvSpPr>
          <p:spPr bwMode="auto">
            <a:xfrm>
              <a:off x="1632" y="1008"/>
              <a:ext cx="576" cy="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400" b="0" smtClean="0">
                  <a:latin typeface="+mn-lt"/>
                  <a:ea typeface="+mn-ea"/>
                  <a:cs typeface="+mn-ea"/>
                  <a:sym typeface="+mn-lt"/>
                </a:rPr>
                <a:t>有线介质</a:t>
              </a:r>
            </a:p>
          </p:txBody>
        </p:sp>
        <p:sp>
          <p:nvSpPr>
            <p:cNvPr id="8198" name="Text Box 6"/>
            <p:cNvSpPr txBox="1">
              <a:spLocks noChangeArrowheads="1"/>
            </p:cNvSpPr>
            <p:nvPr/>
          </p:nvSpPr>
          <p:spPr bwMode="auto">
            <a:xfrm>
              <a:off x="1632" y="2592"/>
              <a:ext cx="1056"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400" b="0" smtClean="0">
                  <a:latin typeface="+mn-lt"/>
                  <a:ea typeface="+mn-ea"/>
                  <a:cs typeface="+mn-ea"/>
                  <a:sym typeface="+mn-lt"/>
                </a:rPr>
                <a:t>无线介质</a:t>
              </a:r>
            </a:p>
          </p:txBody>
        </p:sp>
        <p:sp>
          <p:nvSpPr>
            <p:cNvPr id="8199" name="Text Box 7"/>
            <p:cNvSpPr txBox="1">
              <a:spLocks noChangeArrowheads="1"/>
            </p:cNvSpPr>
            <p:nvPr/>
          </p:nvSpPr>
          <p:spPr bwMode="auto">
            <a:xfrm>
              <a:off x="2544" y="768"/>
              <a:ext cx="576" cy="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400" b="0" smtClean="0">
                  <a:latin typeface="+mn-lt"/>
                  <a:ea typeface="+mn-ea"/>
                  <a:cs typeface="+mn-ea"/>
                  <a:sym typeface="+mn-lt"/>
                </a:rPr>
                <a:t>电缆</a:t>
              </a:r>
            </a:p>
            <a:p>
              <a:pPr eaLnBrk="1" latinLnBrk="0" hangingPunct="1">
                <a:lnSpc>
                  <a:spcPct val="120000"/>
                </a:lnSpc>
                <a:spcBef>
                  <a:spcPct val="0"/>
                </a:spcBef>
                <a:buFontTx/>
                <a:buNone/>
                <a:defRPr/>
              </a:pPr>
              <a:endParaRPr lang="zh-CN" altLang="en-US" sz="2400" b="0" smtClean="0">
                <a:latin typeface="+mn-lt"/>
                <a:ea typeface="+mn-ea"/>
                <a:cs typeface="+mn-ea"/>
                <a:sym typeface="+mn-lt"/>
              </a:endParaRPr>
            </a:p>
            <a:p>
              <a:pPr eaLnBrk="1" latinLnBrk="0" hangingPunct="1">
                <a:lnSpc>
                  <a:spcPct val="120000"/>
                </a:lnSpc>
                <a:spcBef>
                  <a:spcPct val="0"/>
                </a:spcBef>
                <a:buFontTx/>
                <a:buNone/>
                <a:defRPr/>
              </a:pPr>
              <a:r>
                <a:rPr lang="zh-CN" altLang="en-US" sz="2400" b="0" smtClean="0">
                  <a:latin typeface="+mn-lt"/>
                  <a:ea typeface="+mn-ea"/>
                  <a:cs typeface="+mn-ea"/>
                  <a:sym typeface="+mn-lt"/>
                </a:rPr>
                <a:t>光缆</a:t>
              </a:r>
            </a:p>
          </p:txBody>
        </p:sp>
        <p:sp>
          <p:nvSpPr>
            <p:cNvPr id="8200" name="Text Box 8"/>
            <p:cNvSpPr txBox="1">
              <a:spLocks noChangeArrowheads="1"/>
            </p:cNvSpPr>
            <p:nvPr/>
          </p:nvSpPr>
          <p:spPr bwMode="auto">
            <a:xfrm>
              <a:off x="3312" y="576"/>
              <a:ext cx="912" cy="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400" b="0" smtClean="0">
                  <a:latin typeface="+mn-lt"/>
                  <a:ea typeface="+mn-ea"/>
                  <a:cs typeface="+mn-ea"/>
                  <a:sym typeface="+mn-lt"/>
                </a:rPr>
                <a:t>双绞线</a:t>
              </a:r>
            </a:p>
            <a:p>
              <a:pPr eaLnBrk="1" latinLnBrk="0" hangingPunct="1">
                <a:lnSpc>
                  <a:spcPct val="120000"/>
                </a:lnSpc>
                <a:spcBef>
                  <a:spcPct val="0"/>
                </a:spcBef>
                <a:buFontTx/>
                <a:buNone/>
                <a:defRPr/>
              </a:pPr>
              <a:r>
                <a:rPr lang="zh-CN" altLang="en-US" sz="2400" b="0" smtClean="0">
                  <a:latin typeface="+mn-lt"/>
                  <a:ea typeface="+mn-ea"/>
                  <a:cs typeface="+mn-ea"/>
                  <a:sym typeface="+mn-lt"/>
                </a:rPr>
                <a:t>同轴电缆</a:t>
              </a:r>
            </a:p>
          </p:txBody>
        </p:sp>
        <p:sp>
          <p:nvSpPr>
            <p:cNvPr id="8201" name="Text Box 9"/>
            <p:cNvSpPr txBox="1">
              <a:spLocks noChangeArrowheads="1"/>
            </p:cNvSpPr>
            <p:nvPr/>
          </p:nvSpPr>
          <p:spPr bwMode="auto">
            <a:xfrm>
              <a:off x="2736" y="2286"/>
              <a:ext cx="1008" cy="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400" b="0" smtClean="0">
                  <a:latin typeface="+mn-lt"/>
                  <a:ea typeface="+mn-ea"/>
                  <a:cs typeface="+mn-ea"/>
                  <a:sym typeface="+mn-lt"/>
                </a:rPr>
                <a:t>无线电</a:t>
              </a:r>
            </a:p>
            <a:p>
              <a:pPr eaLnBrk="1" latinLnBrk="0" hangingPunct="1">
                <a:lnSpc>
                  <a:spcPct val="120000"/>
                </a:lnSpc>
                <a:spcBef>
                  <a:spcPct val="0"/>
                </a:spcBef>
                <a:buFontTx/>
                <a:buNone/>
                <a:defRPr/>
              </a:pPr>
              <a:r>
                <a:rPr lang="zh-CN" altLang="en-US" sz="2400" b="0" smtClean="0">
                  <a:latin typeface="+mn-lt"/>
                  <a:ea typeface="+mn-ea"/>
                  <a:cs typeface="+mn-ea"/>
                  <a:sym typeface="+mn-lt"/>
                </a:rPr>
                <a:t>微波</a:t>
              </a:r>
            </a:p>
            <a:p>
              <a:pPr eaLnBrk="1" latinLnBrk="0" hangingPunct="1">
                <a:lnSpc>
                  <a:spcPct val="120000"/>
                </a:lnSpc>
                <a:spcBef>
                  <a:spcPct val="0"/>
                </a:spcBef>
                <a:buFontTx/>
                <a:buNone/>
                <a:defRPr/>
              </a:pPr>
              <a:r>
                <a:rPr lang="zh-CN" altLang="en-US" sz="2400" b="0" smtClean="0">
                  <a:latin typeface="+mn-lt"/>
                  <a:ea typeface="+mn-ea"/>
                  <a:cs typeface="+mn-ea"/>
                  <a:sym typeface="+mn-lt"/>
                </a:rPr>
                <a:t>红外线</a:t>
              </a:r>
            </a:p>
          </p:txBody>
        </p:sp>
        <p:sp>
          <p:nvSpPr>
            <p:cNvPr id="8202" name="AutoShape 10"/>
            <p:cNvSpPr>
              <a:spLocks/>
            </p:cNvSpPr>
            <p:nvPr/>
          </p:nvSpPr>
          <p:spPr bwMode="auto">
            <a:xfrm>
              <a:off x="1344" y="1104"/>
              <a:ext cx="240" cy="1776"/>
            </a:xfrm>
            <a:prstGeom prst="leftBrace">
              <a:avLst>
                <a:gd name="adj1" fmla="val 616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8203" name="AutoShape 11"/>
            <p:cNvSpPr>
              <a:spLocks/>
            </p:cNvSpPr>
            <p:nvPr/>
          </p:nvSpPr>
          <p:spPr bwMode="auto">
            <a:xfrm>
              <a:off x="2208" y="864"/>
              <a:ext cx="240" cy="912"/>
            </a:xfrm>
            <a:prstGeom prst="leftBrace">
              <a:avLst>
                <a:gd name="adj1" fmla="val 316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8204" name="AutoShape 12"/>
            <p:cNvSpPr>
              <a:spLocks/>
            </p:cNvSpPr>
            <p:nvPr/>
          </p:nvSpPr>
          <p:spPr bwMode="auto">
            <a:xfrm>
              <a:off x="3120" y="672"/>
              <a:ext cx="144" cy="528"/>
            </a:xfrm>
            <a:prstGeom prst="leftBrace">
              <a:avLst>
                <a:gd name="adj1" fmla="val 3055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8205" name="AutoShape 13"/>
            <p:cNvSpPr>
              <a:spLocks/>
            </p:cNvSpPr>
            <p:nvPr/>
          </p:nvSpPr>
          <p:spPr bwMode="auto">
            <a:xfrm>
              <a:off x="2496" y="2352"/>
              <a:ext cx="192" cy="912"/>
            </a:xfrm>
            <a:prstGeom prst="leftBrace">
              <a:avLst>
                <a:gd name="adj1" fmla="val 3958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gr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323528" y="1268760"/>
            <a:ext cx="8686800" cy="484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600" dirty="0" smtClean="0">
                <a:latin typeface="+mn-lt"/>
                <a:ea typeface="+mn-ea"/>
                <a:cs typeface="+mn-ea"/>
                <a:sym typeface="+mn-lt"/>
              </a:rPr>
              <a:t>每行的信息比特 </a:t>
            </a:r>
            <a:r>
              <a:rPr lang="en-US" altLang="zh-CN" sz="2600" dirty="0" smtClean="0">
                <a:latin typeface="+mn-lt"/>
                <a:ea typeface="+mn-ea"/>
                <a:cs typeface="+mn-ea"/>
                <a:sym typeface="+mn-lt"/>
              </a:rPr>
              <a:t>I=</a:t>
            </a:r>
            <a:r>
              <a:rPr lang="zh-CN" altLang="en-US" sz="2600" dirty="0" smtClean="0">
                <a:latin typeface="+mn-lt"/>
                <a:ea typeface="+mn-ea"/>
                <a:cs typeface="+mn-ea"/>
                <a:sym typeface="+mn-lt"/>
              </a:rPr>
              <a:t>（</a:t>
            </a:r>
            <a:r>
              <a:rPr lang="en-US" altLang="zh-CN" sz="2600" dirty="0" smtClean="0">
                <a:latin typeface="+mn-lt"/>
                <a:ea typeface="+mn-ea"/>
                <a:cs typeface="+mn-ea"/>
                <a:sym typeface="+mn-lt"/>
              </a:rPr>
              <a:t>96×20</a:t>
            </a:r>
            <a:r>
              <a:rPr lang="zh-CN" altLang="en-US" sz="2600" dirty="0" smtClean="0">
                <a:latin typeface="+mn-lt"/>
                <a:ea typeface="+mn-ea"/>
                <a:cs typeface="+mn-ea"/>
                <a:sym typeface="+mn-lt"/>
              </a:rPr>
              <a:t>）</a:t>
            </a:r>
            <a:r>
              <a:rPr lang="en-US" altLang="zh-CN" sz="2600" dirty="0" smtClean="0">
                <a:latin typeface="+mn-lt"/>
                <a:ea typeface="+mn-ea"/>
                <a:cs typeface="+mn-ea"/>
                <a:sym typeface="+mn-lt"/>
              </a:rPr>
              <a:t>+8+6=1934</a:t>
            </a:r>
            <a:r>
              <a:rPr lang="zh-CN" altLang="en-US" sz="2600" dirty="0" smtClean="0">
                <a:latin typeface="+mn-lt"/>
                <a:ea typeface="+mn-ea"/>
                <a:cs typeface="+mn-ea"/>
                <a:sym typeface="+mn-lt"/>
              </a:rPr>
              <a:t>比特</a:t>
            </a:r>
          </a:p>
          <a:p>
            <a:pPr eaLnBrk="1" latinLnBrk="0" hangingPunct="1">
              <a:lnSpc>
                <a:spcPct val="120000"/>
              </a:lnSpc>
              <a:spcBef>
                <a:spcPct val="0"/>
              </a:spcBef>
              <a:buFontTx/>
              <a:buNone/>
              <a:defRPr/>
            </a:pPr>
            <a:r>
              <a:rPr lang="zh-CN" altLang="en-US" sz="2600" dirty="0" smtClean="0">
                <a:latin typeface="+mn-lt"/>
                <a:ea typeface="+mn-ea"/>
                <a:cs typeface="+mn-ea"/>
                <a:sym typeface="+mn-lt"/>
              </a:rPr>
              <a:t>其中</a:t>
            </a:r>
            <a:r>
              <a:rPr lang="en-US" altLang="zh-CN" sz="2600" dirty="0" smtClean="0">
                <a:latin typeface="+mn-lt"/>
                <a:ea typeface="+mn-ea"/>
                <a:cs typeface="+mn-ea"/>
                <a:sym typeface="+mn-lt"/>
              </a:rPr>
              <a:t>W</a:t>
            </a:r>
            <a:r>
              <a:rPr lang="zh-CN" altLang="en-US" sz="2600" dirty="0" smtClean="0">
                <a:latin typeface="+mn-lt"/>
                <a:ea typeface="+mn-ea"/>
                <a:cs typeface="+mn-ea"/>
                <a:sym typeface="+mn-lt"/>
              </a:rPr>
              <a:t>、</a:t>
            </a:r>
            <a:r>
              <a:rPr lang="en-US" altLang="zh-CN" sz="2600" dirty="0" smtClean="0">
                <a:latin typeface="+mn-lt"/>
                <a:ea typeface="+mn-ea"/>
                <a:cs typeface="+mn-ea"/>
                <a:sym typeface="+mn-lt"/>
              </a:rPr>
              <a:t>X</a:t>
            </a:r>
            <a:r>
              <a:rPr lang="zh-CN" altLang="en-US" sz="2600" dirty="0" smtClean="0">
                <a:latin typeface="+mn-lt"/>
                <a:ea typeface="+mn-ea"/>
                <a:cs typeface="+mn-ea"/>
                <a:sym typeface="+mn-lt"/>
              </a:rPr>
              <a:t>、</a:t>
            </a:r>
            <a:r>
              <a:rPr lang="en-US" altLang="zh-CN" sz="2600" dirty="0" smtClean="0">
                <a:latin typeface="+mn-lt"/>
                <a:ea typeface="+mn-ea"/>
                <a:cs typeface="+mn-ea"/>
                <a:sym typeface="+mn-lt"/>
              </a:rPr>
              <a:t>Y</a:t>
            </a:r>
            <a:r>
              <a:rPr lang="zh-CN" altLang="en-US" sz="2600" dirty="0" smtClean="0">
                <a:latin typeface="+mn-lt"/>
                <a:ea typeface="+mn-ea"/>
                <a:cs typeface="+mn-ea"/>
                <a:sym typeface="+mn-lt"/>
              </a:rPr>
              <a:t>、</a:t>
            </a:r>
            <a:r>
              <a:rPr lang="en-US" altLang="zh-CN" sz="2600" dirty="0" smtClean="0">
                <a:latin typeface="+mn-lt"/>
                <a:ea typeface="+mn-ea"/>
                <a:cs typeface="+mn-ea"/>
                <a:sym typeface="+mn-lt"/>
              </a:rPr>
              <a:t>Z</a:t>
            </a:r>
            <a:r>
              <a:rPr lang="zh-CN" altLang="en-US" sz="2600" dirty="0" smtClean="0">
                <a:latin typeface="+mn-lt"/>
                <a:ea typeface="+mn-ea"/>
                <a:cs typeface="+mn-ea"/>
                <a:sym typeface="+mn-lt"/>
              </a:rPr>
              <a:t>字节中含有一个浮动比特，因此</a:t>
            </a:r>
            <a:r>
              <a:rPr lang="en-US" altLang="zh-CN" sz="2600" dirty="0" smtClean="0">
                <a:latin typeface="+mn-lt"/>
                <a:ea typeface="+mn-ea"/>
                <a:cs typeface="+mn-ea"/>
                <a:sym typeface="+mn-lt"/>
              </a:rPr>
              <a:t>C-4</a:t>
            </a:r>
            <a:r>
              <a:rPr lang="zh-CN" altLang="en-US" sz="2600" dirty="0" smtClean="0">
                <a:latin typeface="+mn-lt"/>
                <a:ea typeface="+mn-ea"/>
                <a:cs typeface="+mn-ea"/>
                <a:sym typeface="+mn-lt"/>
              </a:rPr>
              <a:t>可容纳的信息速率</a:t>
            </a:r>
            <a:r>
              <a:rPr lang="en-US" altLang="zh-CN" sz="2600" dirty="0" smtClean="0">
                <a:latin typeface="+mn-lt"/>
                <a:ea typeface="+mn-ea"/>
                <a:cs typeface="+mn-ea"/>
                <a:sym typeface="+mn-lt"/>
              </a:rPr>
              <a:t>IC</a:t>
            </a:r>
            <a:r>
              <a:rPr lang="zh-CN" altLang="en-US" sz="2600" dirty="0" smtClean="0">
                <a:latin typeface="+mn-lt"/>
                <a:ea typeface="+mn-ea"/>
                <a:cs typeface="+mn-ea"/>
                <a:sym typeface="+mn-lt"/>
              </a:rPr>
              <a:t>的范围：</a:t>
            </a:r>
          </a:p>
          <a:p>
            <a:pPr eaLnBrk="1" latinLnBrk="0" hangingPunct="1">
              <a:lnSpc>
                <a:spcPct val="120000"/>
              </a:lnSpc>
              <a:spcBef>
                <a:spcPct val="0"/>
              </a:spcBef>
              <a:buFontTx/>
              <a:buNone/>
              <a:defRPr/>
            </a:pPr>
            <a:r>
              <a:rPr lang="en-US" altLang="zh-CN" sz="2600" dirty="0" err="1" smtClean="0">
                <a:latin typeface="+mn-lt"/>
                <a:ea typeface="+mn-ea"/>
                <a:cs typeface="+mn-ea"/>
                <a:sym typeface="+mn-lt"/>
              </a:rPr>
              <a:t>ICmax</a:t>
            </a:r>
            <a:r>
              <a:rPr lang="en-US" altLang="zh-CN" sz="2600" dirty="0" smtClean="0">
                <a:latin typeface="+mn-lt"/>
                <a:ea typeface="+mn-ea"/>
                <a:cs typeface="+mn-ea"/>
                <a:sym typeface="+mn-lt"/>
              </a:rPr>
              <a:t>=</a:t>
            </a:r>
            <a:r>
              <a:rPr lang="zh-CN" altLang="en-US" sz="2600" dirty="0" smtClean="0">
                <a:latin typeface="+mn-lt"/>
                <a:ea typeface="+mn-ea"/>
                <a:cs typeface="+mn-ea"/>
                <a:sym typeface="+mn-lt"/>
              </a:rPr>
              <a:t>（</a:t>
            </a:r>
            <a:r>
              <a:rPr lang="en-US" altLang="zh-CN" sz="2600" dirty="0" smtClean="0">
                <a:latin typeface="+mn-lt"/>
                <a:ea typeface="+mn-ea"/>
                <a:cs typeface="+mn-ea"/>
                <a:sym typeface="+mn-lt"/>
              </a:rPr>
              <a:t>1934+1</a:t>
            </a:r>
            <a:r>
              <a:rPr lang="zh-CN" altLang="en-US" sz="2600" dirty="0" smtClean="0">
                <a:latin typeface="+mn-lt"/>
                <a:ea typeface="+mn-ea"/>
                <a:cs typeface="+mn-ea"/>
                <a:sym typeface="+mn-lt"/>
              </a:rPr>
              <a:t>）</a:t>
            </a:r>
            <a:r>
              <a:rPr lang="en-US" altLang="zh-CN" sz="2600" dirty="0" smtClean="0">
                <a:latin typeface="+mn-lt"/>
                <a:ea typeface="+mn-ea"/>
                <a:cs typeface="+mn-ea"/>
                <a:sym typeface="+mn-lt"/>
              </a:rPr>
              <a:t>×9 ×8000=139320kb/s</a:t>
            </a:r>
          </a:p>
          <a:p>
            <a:pPr eaLnBrk="1" latinLnBrk="0" hangingPunct="1">
              <a:lnSpc>
                <a:spcPct val="120000"/>
              </a:lnSpc>
              <a:spcBef>
                <a:spcPct val="0"/>
              </a:spcBef>
              <a:buFontTx/>
              <a:buNone/>
              <a:defRPr/>
            </a:pPr>
            <a:r>
              <a:rPr lang="en-US" altLang="zh-CN" sz="2600" dirty="0" err="1" smtClean="0">
                <a:latin typeface="+mn-lt"/>
                <a:ea typeface="+mn-ea"/>
                <a:cs typeface="+mn-ea"/>
                <a:sym typeface="+mn-lt"/>
              </a:rPr>
              <a:t>ICmin</a:t>
            </a:r>
            <a:r>
              <a:rPr lang="en-US" altLang="zh-CN" sz="2600" dirty="0" smtClean="0">
                <a:latin typeface="+mn-lt"/>
                <a:ea typeface="+mn-ea"/>
                <a:cs typeface="+mn-ea"/>
                <a:sym typeface="+mn-lt"/>
              </a:rPr>
              <a:t> =</a:t>
            </a:r>
            <a:r>
              <a:rPr lang="zh-CN" altLang="en-US" sz="2600" dirty="0" smtClean="0">
                <a:latin typeface="+mn-lt"/>
                <a:ea typeface="+mn-ea"/>
                <a:cs typeface="+mn-ea"/>
                <a:sym typeface="+mn-lt"/>
              </a:rPr>
              <a:t>（</a:t>
            </a:r>
            <a:r>
              <a:rPr lang="en-US" altLang="zh-CN" sz="2600" dirty="0" smtClean="0">
                <a:latin typeface="+mn-lt"/>
                <a:ea typeface="+mn-ea"/>
                <a:cs typeface="+mn-ea"/>
                <a:sym typeface="+mn-lt"/>
              </a:rPr>
              <a:t>1934+0</a:t>
            </a:r>
            <a:r>
              <a:rPr lang="zh-CN" altLang="en-US" sz="2600" dirty="0" smtClean="0">
                <a:latin typeface="+mn-lt"/>
                <a:ea typeface="+mn-ea"/>
                <a:cs typeface="+mn-ea"/>
                <a:sym typeface="+mn-lt"/>
              </a:rPr>
              <a:t>）</a:t>
            </a:r>
            <a:r>
              <a:rPr lang="en-US" altLang="zh-CN" sz="2600" dirty="0" smtClean="0">
                <a:latin typeface="+mn-lt"/>
                <a:ea typeface="+mn-ea"/>
                <a:cs typeface="+mn-ea"/>
                <a:sym typeface="+mn-lt"/>
              </a:rPr>
              <a:t>×9 ×8000=139248kb/s</a:t>
            </a:r>
          </a:p>
          <a:p>
            <a:pPr eaLnBrk="1" latinLnBrk="0" hangingPunct="1">
              <a:lnSpc>
                <a:spcPct val="120000"/>
              </a:lnSpc>
              <a:spcBef>
                <a:spcPct val="0"/>
              </a:spcBef>
              <a:buFontTx/>
              <a:buNone/>
              <a:defRPr/>
            </a:pPr>
            <a:r>
              <a:rPr lang="en-US" altLang="zh-CN" sz="2600" dirty="0" smtClean="0">
                <a:latin typeface="+mn-lt"/>
                <a:ea typeface="+mn-ea"/>
                <a:cs typeface="+mn-ea"/>
                <a:sym typeface="+mn-lt"/>
              </a:rPr>
              <a:t>PCM</a:t>
            </a:r>
            <a:r>
              <a:rPr lang="zh-CN" altLang="en-US" sz="2600" dirty="0" smtClean="0">
                <a:latin typeface="+mn-lt"/>
                <a:ea typeface="+mn-ea"/>
                <a:cs typeface="+mn-ea"/>
                <a:sym typeface="+mn-lt"/>
              </a:rPr>
              <a:t>四次群速率范围为</a:t>
            </a:r>
            <a:r>
              <a:rPr lang="en-US" altLang="zh-CN" sz="2600" dirty="0" smtClean="0">
                <a:latin typeface="+mn-lt"/>
                <a:ea typeface="+mn-ea"/>
                <a:cs typeface="+mn-ea"/>
                <a:sym typeface="+mn-lt"/>
              </a:rPr>
              <a:t>139261—139266kb/s</a:t>
            </a:r>
            <a:r>
              <a:rPr lang="zh-CN" altLang="en-US" sz="2600" dirty="0" smtClean="0">
                <a:latin typeface="+mn-lt"/>
                <a:ea typeface="+mn-ea"/>
                <a:cs typeface="+mn-ea"/>
                <a:sym typeface="+mn-lt"/>
              </a:rPr>
              <a:t>。</a:t>
            </a:r>
          </a:p>
          <a:p>
            <a:pPr eaLnBrk="1" latinLnBrk="0" hangingPunct="1">
              <a:lnSpc>
                <a:spcPct val="120000"/>
              </a:lnSpc>
              <a:spcBef>
                <a:spcPct val="0"/>
              </a:spcBef>
              <a:buFontTx/>
              <a:buNone/>
              <a:defRPr/>
            </a:pPr>
            <a:r>
              <a:rPr lang="zh-CN" altLang="en-US" sz="2600" dirty="0" smtClean="0">
                <a:latin typeface="+mn-lt"/>
                <a:ea typeface="+mn-ea"/>
                <a:cs typeface="+mn-ea"/>
                <a:sym typeface="+mn-lt"/>
              </a:rPr>
              <a:t>第二步：定位</a:t>
            </a:r>
          </a:p>
          <a:p>
            <a:pPr eaLnBrk="1" latinLnBrk="0" hangingPunct="1">
              <a:lnSpc>
                <a:spcPct val="120000"/>
              </a:lnSpc>
              <a:spcBef>
                <a:spcPct val="0"/>
              </a:spcBef>
              <a:buFontTx/>
              <a:buNone/>
              <a:defRPr/>
            </a:pPr>
            <a:r>
              <a:rPr lang="en-US" altLang="zh-CN" sz="2600" dirty="0" smtClean="0">
                <a:latin typeface="+mn-lt"/>
                <a:ea typeface="+mn-ea"/>
                <a:cs typeface="+mn-ea"/>
                <a:sym typeface="+mn-lt"/>
              </a:rPr>
              <a:t>VC-4</a:t>
            </a:r>
            <a:r>
              <a:rPr lang="zh-CN" altLang="en-US" sz="2600" dirty="0" smtClean="0">
                <a:latin typeface="+mn-lt"/>
                <a:ea typeface="+mn-ea"/>
                <a:cs typeface="+mn-ea"/>
                <a:sym typeface="+mn-lt"/>
              </a:rPr>
              <a:t>加上</a:t>
            </a:r>
            <a:r>
              <a:rPr lang="en-US" altLang="zh-CN" sz="2600" dirty="0" smtClean="0">
                <a:latin typeface="+mn-lt"/>
                <a:ea typeface="+mn-ea"/>
                <a:cs typeface="+mn-ea"/>
                <a:sym typeface="+mn-lt"/>
              </a:rPr>
              <a:t>AU-4 PTR</a:t>
            </a:r>
            <a:r>
              <a:rPr lang="zh-CN" altLang="en-US" sz="2600" dirty="0" smtClean="0">
                <a:latin typeface="+mn-lt"/>
                <a:ea typeface="+mn-ea"/>
                <a:cs typeface="+mn-ea"/>
                <a:sym typeface="+mn-lt"/>
              </a:rPr>
              <a:t>构成</a:t>
            </a:r>
            <a:r>
              <a:rPr lang="en-US" altLang="zh-CN" sz="2600" dirty="0" smtClean="0">
                <a:latin typeface="+mn-lt"/>
                <a:ea typeface="+mn-ea"/>
                <a:cs typeface="+mn-ea"/>
                <a:sym typeface="+mn-lt"/>
              </a:rPr>
              <a:t>AU-4</a:t>
            </a:r>
            <a:r>
              <a:rPr lang="zh-CN" altLang="en-US" sz="2600" dirty="0" smtClean="0">
                <a:latin typeface="+mn-lt"/>
                <a:ea typeface="+mn-ea"/>
                <a:cs typeface="+mn-ea"/>
                <a:sym typeface="+mn-lt"/>
              </a:rPr>
              <a:t>。一个</a:t>
            </a:r>
            <a:r>
              <a:rPr lang="en-US" altLang="zh-CN" sz="2600" dirty="0" smtClean="0">
                <a:latin typeface="+mn-lt"/>
                <a:ea typeface="+mn-ea"/>
                <a:cs typeface="+mn-ea"/>
                <a:sym typeface="+mn-lt"/>
              </a:rPr>
              <a:t>AU-4</a:t>
            </a:r>
            <a:r>
              <a:rPr lang="zh-CN" altLang="en-US" sz="2600" dirty="0" smtClean="0">
                <a:latin typeface="+mn-lt"/>
                <a:ea typeface="+mn-ea"/>
                <a:cs typeface="+mn-ea"/>
                <a:sym typeface="+mn-lt"/>
              </a:rPr>
              <a:t>可构成</a:t>
            </a:r>
            <a:r>
              <a:rPr lang="en-US" altLang="zh-CN" sz="2600" dirty="0" smtClean="0">
                <a:latin typeface="+mn-lt"/>
                <a:ea typeface="+mn-ea"/>
                <a:cs typeface="+mn-ea"/>
                <a:sym typeface="+mn-lt"/>
              </a:rPr>
              <a:t>AUG</a:t>
            </a:r>
            <a:r>
              <a:rPr lang="zh-CN" altLang="en-US" sz="2600" dirty="0" smtClean="0">
                <a:latin typeface="+mn-lt"/>
                <a:ea typeface="+mn-ea"/>
                <a:cs typeface="+mn-ea"/>
                <a:sym typeface="+mn-lt"/>
              </a:rPr>
              <a:t>。</a:t>
            </a:r>
          </a:p>
          <a:p>
            <a:pPr eaLnBrk="1" latinLnBrk="0" hangingPunct="1">
              <a:lnSpc>
                <a:spcPct val="120000"/>
              </a:lnSpc>
              <a:spcBef>
                <a:spcPct val="0"/>
              </a:spcBef>
              <a:buFontTx/>
              <a:buNone/>
              <a:defRPr/>
            </a:pPr>
            <a:r>
              <a:rPr lang="zh-CN" altLang="en-US" sz="2600" dirty="0" smtClean="0">
                <a:latin typeface="+mn-lt"/>
                <a:ea typeface="+mn-ea"/>
                <a:cs typeface="+mn-ea"/>
                <a:sym typeface="+mn-lt"/>
              </a:rPr>
              <a:t>第三步：复用</a:t>
            </a:r>
          </a:p>
          <a:p>
            <a:pPr eaLnBrk="1" latinLnBrk="0" hangingPunct="1">
              <a:lnSpc>
                <a:spcPct val="120000"/>
              </a:lnSpc>
              <a:spcBef>
                <a:spcPct val="0"/>
              </a:spcBef>
              <a:buFontTx/>
              <a:buNone/>
              <a:defRPr/>
            </a:pPr>
            <a:r>
              <a:rPr lang="en-US" altLang="zh-CN" sz="2600" dirty="0" smtClean="0">
                <a:latin typeface="+mn-lt"/>
                <a:ea typeface="+mn-ea"/>
                <a:cs typeface="+mn-ea"/>
                <a:sym typeface="+mn-lt"/>
              </a:rPr>
              <a:t>AUG</a:t>
            </a:r>
            <a:r>
              <a:rPr lang="zh-CN" altLang="en-US" sz="2600" dirty="0" smtClean="0">
                <a:latin typeface="+mn-lt"/>
                <a:ea typeface="+mn-ea"/>
                <a:cs typeface="+mn-ea"/>
                <a:sym typeface="+mn-lt"/>
              </a:rPr>
              <a:t>加上</a:t>
            </a:r>
            <a:r>
              <a:rPr lang="en-US" altLang="zh-CN" sz="2600" dirty="0" smtClean="0">
                <a:latin typeface="+mn-lt"/>
                <a:ea typeface="+mn-ea"/>
                <a:cs typeface="+mn-ea"/>
                <a:sym typeface="+mn-lt"/>
              </a:rPr>
              <a:t>SOH</a:t>
            </a:r>
            <a:r>
              <a:rPr lang="zh-CN" altLang="en-US" sz="2600" dirty="0" smtClean="0">
                <a:latin typeface="+mn-lt"/>
                <a:ea typeface="+mn-ea"/>
                <a:cs typeface="+mn-ea"/>
                <a:sym typeface="+mn-lt"/>
              </a:rPr>
              <a:t>构成</a:t>
            </a:r>
            <a:r>
              <a:rPr lang="en-US" altLang="zh-CN" sz="2600" dirty="0" smtClean="0">
                <a:latin typeface="+mn-lt"/>
                <a:ea typeface="+mn-ea"/>
                <a:cs typeface="+mn-ea"/>
                <a:sym typeface="+mn-lt"/>
              </a:rPr>
              <a:t>STM-1</a:t>
            </a:r>
            <a:r>
              <a:rPr lang="zh-CN" altLang="en-US" sz="2600" dirty="0" smtClean="0">
                <a:latin typeface="+mn-lt"/>
                <a:ea typeface="+mn-ea"/>
                <a:cs typeface="+mn-ea"/>
                <a:sym typeface="+mn-lt"/>
              </a:rPr>
              <a:t>。</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683568" y="1844824"/>
            <a:ext cx="7775575"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3200" dirty="0" smtClean="0">
                <a:latin typeface="+mn-lt"/>
                <a:ea typeface="+mn-ea"/>
                <a:cs typeface="+mn-ea"/>
                <a:sym typeface="+mn-lt"/>
              </a:rPr>
              <a:t>140Mbit/s  </a:t>
            </a:r>
            <a:r>
              <a:rPr lang="zh-CN" altLang="en-US" sz="3200" dirty="0" smtClean="0">
                <a:latin typeface="+mn-lt"/>
                <a:ea typeface="+mn-ea"/>
                <a:cs typeface="+mn-ea"/>
                <a:sym typeface="+mn-lt"/>
              </a:rPr>
              <a:t>、</a:t>
            </a:r>
            <a:r>
              <a:rPr lang="en-US" altLang="zh-CN" sz="3200" dirty="0" smtClean="0">
                <a:latin typeface="+mn-lt"/>
                <a:ea typeface="+mn-ea"/>
                <a:cs typeface="+mn-ea"/>
                <a:sym typeface="+mn-lt"/>
              </a:rPr>
              <a:t>34Mbit/s</a:t>
            </a:r>
            <a:r>
              <a:rPr lang="zh-CN" altLang="en-US" sz="3200" dirty="0" smtClean="0">
                <a:latin typeface="+mn-lt"/>
                <a:ea typeface="+mn-ea"/>
                <a:cs typeface="+mn-ea"/>
                <a:sym typeface="+mn-lt"/>
              </a:rPr>
              <a:t>的</a:t>
            </a:r>
            <a:r>
              <a:rPr lang="en-US" altLang="zh-CN" sz="3200" dirty="0" smtClean="0">
                <a:latin typeface="+mn-lt"/>
                <a:ea typeface="+mn-ea"/>
                <a:cs typeface="+mn-ea"/>
                <a:sym typeface="+mn-lt"/>
              </a:rPr>
              <a:t>PDH</a:t>
            </a:r>
            <a:r>
              <a:rPr lang="zh-CN" altLang="en-US" sz="3200" dirty="0" smtClean="0">
                <a:latin typeface="+mn-lt"/>
                <a:ea typeface="+mn-ea"/>
                <a:cs typeface="+mn-ea"/>
                <a:sym typeface="+mn-lt"/>
              </a:rPr>
              <a:t>信号是如何复用进</a:t>
            </a:r>
            <a:r>
              <a:rPr lang="en-US" altLang="zh-CN" sz="3200" dirty="0" smtClean="0">
                <a:latin typeface="+mn-lt"/>
                <a:ea typeface="+mn-ea"/>
                <a:cs typeface="+mn-ea"/>
                <a:sym typeface="+mn-lt"/>
              </a:rPr>
              <a:t>STM-N</a:t>
            </a:r>
            <a:r>
              <a:rPr lang="zh-CN" altLang="en-US" sz="3200" dirty="0" smtClean="0">
                <a:latin typeface="+mn-lt"/>
                <a:ea typeface="+mn-ea"/>
                <a:cs typeface="+mn-ea"/>
                <a:sym typeface="+mn-lt"/>
              </a:rPr>
              <a:t>信号中的</a:t>
            </a:r>
            <a:r>
              <a:rPr lang="en-US" altLang="zh-CN" sz="3200" dirty="0" smtClean="0">
                <a:latin typeface="+mn-lt"/>
                <a:ea typeface="+mn-ea"/>
                <a:cs typeface="+mn-ea"/>
                <a:sym typeface="+mn-lt"/>
              </a:rPr>
              <a:t>?</a:t>
            </a:r>
          </a:p>
        </p:txBody>
      </p:sp>
      <p:sp>
        <p:nvSpPr>
          <p:cNvPr id="66563" name="Text Box 3"/>
          <p:cNvSpPr txBox="1">
            <a:spLocks noChangeArrowheads="1"/>
          </p:cNvSpPr>
          <p:nvPr/>
        </p:nvSpPr>
        <p:spPr bwMode="auto">
          <a:xfrm>
            <a:off x="467544" y="1124744"/>
            <a:ext cx="2952750"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93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r>
              <a:rPr lang="zh-CN" altLang="en-US" sz="3200" dirty="0" smtClean="0">
                <a:latin typeface="+mn-lt"/>
                <a:ea typeface="+mn-ea"/>
                <a:cs typeface="+mn-ea"/>
                <a:sym typeface="+mn-lt"/>
              </a:rPr>
              <a:t>讨论：</a:t>
            </a:r>
          </a:p>
        </p:txBody>
      </p:sp>
    </p:spTree>
  </p:cSld>
  <p:clrMapOvr>
    <a:masterClrMapping/>
  </p:clrMapOvr>
  <p:transition spd="med">
    <p:checke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467544" y="465277"/>
            <a:ext cx="5978525"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3200" dirty="0" smtClean="0">
                <a:latin typeface="+mn-lt"/>
                <a:ea typeface="+mn-ea"/>
                <a:cs typeface="+mn-ea"/>
                <a:sym typeface="+mn-lt"/>
              </a:rPr>
              <a:t>1.  140Mbit/s</a:t>
            </a:r>
            <a:r>
              <a:rPr lang="zh-CN" altLang="en-US" sz="3200" dirty="0" smtClean="0">
                <a:latin typeface="+mn-lt"/>
                <a:ea typeface="+mn-ea"/>
                <a:cs typeface="+mn-ea"/>
                <a:sym typeface="+mn-lt"/>
              </a:rPr>
              <a:t>复用进</a:t>
            </a:r>
            <a:r>
              <a:rPr lang="en-US" altLang="zh-CN" sz="3200" dirty="0" smtClean="0">
                <a:latin typeface="+mn-lt"/>
                <a:ea typeface="+mn-ea"/>
                <a:cs typeface="+mn-ea"/>
                <a:sym typeface="+mn-lt"/>
              </a:rPr>
              <a:t>STM-N</a:t>
            </a:r>
            <a:r>
              <a:rPr lang="zh-CN" altLang="en-US" sz="3200" dirty="0" smtClean="0">
                <a:latin typeface="+mn-lt"/>
                <a:ea typeface="+mn-ea"/>
                <a:cs typeface="+mn-ea"/>
                <a:sym typeface="+mn-lt"/>
              </a:rPr>
              <a:t>信号</a:t>
            </a:r>
          </a:p>
        </p:txBody>
      </p:sp>
      <p:sp>
        <p:nvSpPr>
          <p:cNvPr id="265219" name="Rectangle 3"/>
          <p:cNvSpPr>
            <a:spLocks noChangeArrowheads="1"/>
          </p:cNvSpPr>
          <p:nvPr/>
        </p:nvSpPr>
        <p:spPr bwMode="auto">
          <a:xfrm>
            <a:off x="611188" y="1557338"/>
            <a:ext cx="7993062" cy="182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400" dirty="0" smtClean="0">
                <a:latin typeface="+mn-lt"/>
                <a:ea typeface="+mn-ea"/>
                <a:cs typeface="+mn-ea"/>
                <a:sym typeface="+mn-lt"/>
              </a:rPr>
              <a:t>1</a:t>
            </a:r>
            <a:r>
              <a:rPr lang="zh-CN" altLang="en-US" sz="2400" dirty="0" smtClean="0">
                <a:latin typeface="+mn-lt"/>
                <a:ea typeface="+mn-ea"/>
                <a:cs typeface="+mn-ea"/>
                <a:sym typeface="+mn-lt"/>
              </a:rPr>
              <a:t>）首先将</a:t>
            </a:r>
            <a:r>
              <a:rPr lang="en-US" altLang="zh-CN" sz="2400" dirty="0" smtClean="0">
                <a:latin typeface="+mn-lt"/>
                <a:ea typeface="+mn-ea"/>
                <a:cs typeface="+mn-ea"/>
                <a:sym typeface="+mn-lt"/>
              </a:rPr>
              <a:t>140Mbit/s</a:t>
            </a:r>
            <a:r>
              <a:rPr lang="zh-CN" altLang="en-US" sz="2400" dirty="0" smtClean="0">
                <a:latin typeface="+mn-lt"/>
                <a:ea typeface="+mn-ea"/>
                <a:cs typeface="+mn-ea"/>
                <a:sym typeface="+mn-lt"/>
              </a:rPr>
              <a:t>的</a:t>
            </a:r>
            <a:r>
              <a:rPr lang="en-US" altLang="zh-CN" sz="2400" dirty="0" smtClean="0">
                <a:latin typeface="+mn-lt"/>
                <a:ea typeface="+mn-ea"/>
                <a:cs typeface="+mn-ea"/>
                <a:sym typeface="+mn-lt"/>
              </a:rPr>
              <a:t>PDH</a:t>
            </a:r>
            <a:r>
              <a:rPr lang="zh-CN" altLang="en-US" sz="2400" dirty="0" smtClean="0">
                <a:latin typeface="+mn-lt"/>
                <a:ea typeface="+mn-ea"/>
                <a:cs typeface="+mn-ea"/>
                <a:sym typeface="+mn-lt"/>
              </a:rPr>
              <a:t>信号经过码速调整（比特塞入法）适配进</a:t>
            </a:r>
            <a:r>
              <a:rPr lang="en-US" altLang="zh-CN" sz="2400" dirty="0" smtClean="0">
                <a:latin typeface="+mn-lt"/>
                <a:ea typeface="+mn-ea"/>
                <a:cs typeface="+mn-ea"/>
                <a:sym typeface="+mn-lt"/>
              </a:rPr>
              <a:t>C4 ——(</a:t>
            </a:r>
            <a:r>
              <a:rPr lang="zh-CN" altLang="en-US" sz="2400" dirty="0" smtClean="0">
                <a:latin typeface="+mn-lt"/>
                <a:ea typeface="+mn-ea"/>
                <a:cs typeface="+mn-ea"/>
                <a:sym typeface="+mn-lt"/>
              </a:rPr>
              <a:t>映射）</a:t>
            </a:r>
            <a:endParaRPr lang="en-US" altLang="zh-CN" sz="2400" dirty="0" smtClean="0">
              <a:latin typeface="+mn-lt"/>
              <a:ea typeface="+mn-ea"/>
              <a:cs typeface="+mn-ea"/>
              <a:sym typeface="+mn-lt"/>
            </a:endParaRPr>
          </a:p>
          <a:p>
            <a:pPr eaLnBrk="1" latinLnBrk="0" hangingPunct="1">
              <a:lnSpc>
                <a:spcPct val="120000"/>
              </a:lnSpc>
              <a:spcBef>
                <a:spcPct val="0"/>
              </a:spcBef>
              <a:buFontTx/>
              <a:buNone/>
              <a:defRPr/>
            </a:pPr>
            <a:endParaRPr lang="en-US" altLang="zh-CN" sz="2400" dirty="0" smtClean="0">
              <a:latin typeface="+mn-lt"/>
              <a:ea typeface="+mn-ea"/>
              <a:cs typeface="+mn-ea"/>
              <a:sym typeface="+mn-lt"/>
            </a:endParaRPr>
          </a:p>
          <a:p>
            <a:pPr marL="342900" indent="-342900" eaLnBrk="1" latinLnBrk="0" hangingPunct="1">
              <a:lnSpc>
                <a:spcPct val="120000"/>
              </a:lnSpc>
              <a:spcBef>
                <a:spcPct val="0"/>
              </a:spcBef>
              <a:defRPr/>
            </a:pPr>
            <a:r>
              <a:rPr lang="en-US" altLang="zh-CN" sz="2400" dirty="0" smtClean="0">
                <a:latin typeface="+mn-lt"/>
                <a:ea typeface="+mn-ea"/>
                <a:cs typeface="+mn-ea"/>
                <a:sym typeface="+mn-lt"/>
              </a:rPr>
              <a:t>  C4</a:t>
            </a:r>
            <a:r>
              <a:rPr lang="zh-CN" altLang="en-US" sz="2400" dirty="0" smtClean="0">
                <a:latin typeface="+mn-lt"/>
                <a:ea typeface="+mn-ea"/>
                <a:cs typeface="+mn-ea"/>
                <a:sym typeface="+mn-lt"/>
              </a:rPr>
              <a:t>是用来装载</a:t>
            </a:r>
            <a:r>
              <a:rPr lang="en-US" altLang="zh-CN" sz="2400" dirty="0" smtClean="0">
                <a:latin typeface="+mn-lt"/>
                <a:ea typeface="+mn-ea"/>
                <a:cs typeface="+mn-ea"/>
                <a:sym typeface="+mn-lt"/>
              </a:rPr>
              <a:t>140Mbit/s</a:t>
            </a:r>
            <a:r>
              <a:rPr lang="zh-CN" altLang="en-US" sz="2400" dirty="0" smtClean="0">
                <a:latin typeface="+mn-lt"/>
                <a:ea typeface="+mn-ea"/>
                <a:cs typeface="+mn-ea"/>
                <a:sym typeface="+mn-lt"/>
              </a:rPr>
              <a:t>的</a:t>
            </a:r>
            <a:r>
              <a:rPr lang="en-US" altLang="zh-CN" sz="2400" dirty="0" smtClean="0">
                <a:latin typeface="+mn-lt"/>
                <a:ea typeface="+mn-ea"/>
                <a:cs typeface="+mn-ea"/>
                <a:sym typeface="+mn-lt"/>
              </a:rPr>
              <a:t>PDH</a:t>
            </a:r>
            <a:r>
              <a:rPr lang="zh-CN" altLang="en-US" sz="2400" dirty="0" smtClean="0">
                <a:latin typeface="+mn-lt"/>
                <a:ea typeface="+mn-ea"/>
                <a:cs typeface="+mn-ea"/>
                <a:sym typeface="+mn-lt"/>
              </a:rPr>
              <a:t>信号的标准信息结构。</a:t>
            </a:r>
          </a:p>
        </p:txBody>
      </p:sp>
      <p:sp>
        <p:nvSpPr>
          <p:cNvPr id="265220" name="Rectangle 4"/>
          <p:cNvSpPr>
            <a:spLocks noChangeArrowheads="1"/>
          </p:cNvSpPr>
          <p:nvPr/>
        </p:nvSpPr>
        <p:spPr bwMode="auto">
          <a:xfrm>
            <a:off x="900113" y="3860800"/>
            <a:ext cx="7345362" cy="116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20000"/>
              </a:lnSpc>
              <a:defRPr/>
            </a:pPr>
            <a:r>
              <a:rPr lang="zh-CN" altLang="en-US" sz="2000" b="0" dirty="0">
                <a:solidFill>
                  <a:schemeClr val="tx1">
                    <a:lumMod val="85000"/>
                    <a:lumOff val="15000"/>
                  </a:schemeClr>
                </a:solidFill>
                <a:latin typeface="+mn-lt"/>
                <a:ea typeface="+mn-ea"/>
                <a:cs typeface="+mn-ea"/>
                <a:sym typeface="+mn-lt"/>
              </a:rPr>
              <a:t>参与</a:t>
            </a:r>
            <a:r>
              <a:rPr lang="en-US" altLang="zh-CN" sz="2000" b="0" dirty="0">
                <a:solidFill>
                  <a:schemeClr val="tx1">
                    <a:lumMod val="85000"/>
                    <a:lumOff val="15000"/>
                  </a:schemeClr>
                </a:solidFill>
                <a:latin typeface="+mn-lt"/>
                <a:ea typeface="+mn-ea"/>
                <a:cs typeface="+mn-ea"/>
                <a:sym typeface="+mn-lt"/>
              </a:rPr>
              <a:t>SDH</a:t>
            </a:r>
            <a:r>
              <a:rPr lang="zh-CN" altLang="en-US" sz="2000" b="0" dirty="0">
                <a:solidFill>
                  <a:schemeClr val="tx1">
                    <a:lumMod val="85000"/>
                    <a:lumOff val="15000"/>
                  </a:schemeClr>
                </a:solidFill>
                <a:latin typeface="+mn-lt"/>
                <a:ea typeface="+mn-ea"/>
                <a:cs typeface="+mn-ea"/>
                <a:sym typeface="+mn-lt"/>
              </a:rPr>
              <a:t>复用的各种速率的业务信号都应首先通过码速调整适配技术装进一个与信号速率级别相对应的标准容器：</a:t>
            </a:r>
            <a:r>
              <a:rPr lang="en-US" altLang="zh-CN" sz="2000" b="0" dirty="0">
                <a:solidFill>
                  <a:schemeClr val="tx1">
                    <a:lumMod val="85000"/>
                    <a:lumOff val="15000"/>
                  </a:schemeClr>
                </a:solidFill>
                <a:latin typeface="+mn-lt"/>
                <a:ea typeface="+mn-ea"/>
                <a:cs typeface="+mn-ea"/>
                <a:sym typeface="+mn-lt"/>
              </a:rPr>
              <a:t>2Mbit/s ——C12</a:t>
            </a:r>
            <a:r>
              <a:rPr lang="zh-CN" altLang="en-US" sz="2000" b="0" dirty="0">
                <a:solidFill>
                  <a:schemeClr val="tx1">
                    <a:lumMod val="85000"/>
                    <a:lumOff val="15000"/>
                  </a:schemeClr>
                </a:solidFill>
                <a:latin typeface="+mn-lt"/>
                <a:ea typeface="+mn-ea"/>
                <a:cs typeface="+mn-ea"/>
                <a:sym typeface="+mn-lt"/>
              </a:rPr>
              <a:t>、 </a:t>
            </a:r>
            <a:r>
              <a:rPr lang="en-US" altLang="zh-CN" sz="2000" b="0" dirty="0">
                <a:solidFill>
                  <a:schemeClr val="tx1">
                    <a:lumMod val="85000"/>
                    <a:lumOff val="15000"/>
                  </a:schemeClr>
                </a:solidFill>
                <a:latin typeface="+mn-lt"/>
                <a:ea typeface="+mn-ea"/>
                <a:cs typeface="+mn-ea"/>
                <a:sym typeface="+mn-lt"/>
              </a:rPr>
              <a:t>34Mbit/s—— C3 </a:t>
            </a:r>
            <a:r>
              <a:rPr lang="zh-CN" altLang="en-US" sz="2000" b="0" dirty="0">
                <a:solidFill>
                  <a:schemeClr val="tx1">
                    <a:lumMod val="85000"/>
                    <a:lumOff val="15000"/>
                  </a:schemeClr>
                </a:solidFill>
                <a:latin typeface="+mn-lt"/>
                <a:ea typeface="+mn-ea"/>
                <a:cs typeface="+mn-ea"/>
                <a:sym typeface="+mn-lt"/>
              </a:rPr>
              <a:t>、</a:t>
            </a:r>
            <a:r>
              <a:rPr lang="en-US" altLang="zh-CN" sz="2000" b="0" dirty="0">
                <a:solidFill>
                  <a:schemeClr val="tx1">
                    <a:lumMod val="85000"/>
                    <a:lumOff val="15000"/>
                  </a:schemeClr>
                </a:solidFill>
                <a:latin typeface="+mn-lt"/>
                <a:ea typeface="+mn-ea"/>
                <a:cs typeface="+mn-ea"/>
                <a:sym typeface="+mn-lt"/>
              </a:rPr>
              <a:t>140Mbit/s ——C4</a:t>
            </a:r>
            <a:r>
              <a:rPr lang="zh-CN" altLang="en-US" sz="2000" b="0" dirty="0">
                <a:solidFill>
                  <a:schemeClr val="tx1">
                    <a:lumMod val="85000"/>
                    <a:lumOff val="15000"/>
                  </a:schemeClr>
                </a:solidFill>
                <a:latin typeface="+mn-lt"/>
                <a:ea typeface="+mn-ea"/>
                <a:cs typeface="+mn-ea"/>
                <a:sym typeface="+mn-lt"/>
              </a:rPr>
              <a:t>。</a:t>
            </a:r>
          </a:p>
        </p:txBody>
      </p:sp>
      <p:sp>
        <p:nvSpPr>
          <p:cNvPr id="265221" name="Rectangle 5"/>
          <p:cNvSpPr>
            <a:spLocks noChangeArrowheads="1"/>
          </p:cNvSpPr>
          <p:nvPr/>
        </p:nvSpPr>
        <p:spPr bwMode="auto">
          <a:xfrm>
            <a:off x="900113" y="5408613"/>
            <a:ext cx="7200900" cy="116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20000"/>
              </a:lnSpc>
              <a:defRPr/>
            </a:pPr>
            <a:r>
              <a:rPr lang="zh-CN" altLang="en-US" sz="2000" b="0" dirty="0">
                <a:solidFill>
                  <a:schemeClr val="tx1">
                    <a:lumMod val="85000"/>
                    <a:lumOff val="15000"/>
                  </a:schemeClr>
                </a:solidFill>
                <a:latin typeface="+mn-lt"/>
                <a:ea typeface="+mn-ea"/>
                <a:cs typeface="+mn-ea"/>
                <a:sym typeface="+mn-lt"/>
              </a:rPr>
              <a:t>容器的主要作用就是进行</a:t>
            </a:r>
            <a:r>
              <a:rPr lang="zh-CN" altLang="en-US" sz="2000" b="0" dirty="0">
                <a:solidFill>
                  <a:srgbClr val="FF0000"/>
                </a:solidFill>
                <a:latin typeface="+mn-lt"/>
                <a:ea typeface="+mn-ea"/>
                <a:cs typeface="+mn-ea"/>
                <a:sym typeface="+mn-lt"/>
              </a:rPr>
              <a:t>速率调整</a:t>
            </a:r>
            <a:r>
              <a:rPr lang="zh-CN" altLang="en-US" sz="2000" b="0" dirty="0">
                <a:solidFill>
                  <a:schemeClr val="tx1">
                    <a:lumMod val="85000"/>
                    <a:lumOff val="15000"/>
                  </a:schemeClr>
                </a:solidFill>
                <a:latin typeface="+mn-lt"/>
                <a:ea typeface="+mn-ea"/>
                <a:cs typeface="+mn-ea"/>
                <a:sym typeface="+mn-lt"/>
              </a:rPr>
              <a:t>，</a:t>
            </a:r>
            <a:r>
              <a:rPr lang="en-US" altLang="zh-CN" sz="2000" b="0" dirty="0">
                <a:solidFill>
                  <a:schemeClr val="tx1">
                    <a:lumMod val="85000"/>
                    <a:lumOff val="15000"/>
                  </a:schemeClr>
                </a:solidFill>
                <a:latin typeface="+mn-lt"/>
                <a:ea typeface="+mn-ea"/>
                <a:cs typeface="+mn-ea"/>
                <a:sym typeface="+mn-lt"/>
              </a:rPr>
              <a:t>140Mbit/s</a:t>
            </a:r>
            <a:r>
              <a:rPr lang="zh-CN" altLang="en-US" sz="2000" b="0" dirty="0">
                <a:solidFill>
                  <a:schemeClr val="tx1">
                    <a:lumMod val="85000"/>
                    <a:lumOff val="15000"/>
                  </a:schemeClr>
                </a:solidFill>
                <a:latin typeface="+mn-lt"/>
                <a:ea typeface="+mn-ea"/>
                <a:cs typeface="+mn-ea"/>
                <a:sym typeface="+mn-lt"/>
              </a:rPr>
              <a:t>的信号装入</a:t>
            </a:r>
            <a:r>
              <a:rPr lang="en-US" altLang="zh-CN" sz="2000" b="0" dirty="0">
                <a:solidFill>
                  <a:schemeClr val="tx1">
                    <a:lumMod val="85000"/>
                    <a:lumOff val="15000"/>
                  </a:schemeClr>
                </a:solidFill>
                <a:latin typeface="+mn-lt"/>
                <a:ea typeface="+mn-ea"/>
                <a:cs typeface="+mn-ea"/>
                <a:sym typeface="+mn-lt"/>
              </a:rPr>
              <a:t>C4</a:t>
            </a:r>
            <a:r>
              <a:rPr lang="zh-CN" altLang="en-US" sz="2000" b="0" dirty="0">
                <a:solidFill>
                  <a:schemeClr val="tx1">
                    <a:lumMod val="85000"/>
                    <a:lumOff val="15000"/>
                  </a:schemeClr>
                </a:solidFill>
                <a:latin typeface="+mn-lt"/>
                <a:ea typeface="+mn-ea"/>
                <a:cs typeface="+mn-ea"/>
                <a:sym typeface="+mn-lt"/>
              </a:rPr>
              <a:t>也就相当于将其打了个包封，使</a:t>
            </a:r>
            <a:r>
              <a:rPr lang="en-US" altLang="zh-CN" sz="2000" b="0" dirty="0">
                <a:solidFill>
                  <a:schemeClr val="tx1">
                    <a:lumMod val="85000"/>
                    <a:lumOff val="15000"/>
                  </a:schemeClr>
                </a:solidFill>
                <a:latin typeface="+mn-lt"/>
                <a:ea typeface="+mn-ea"/>
                <a:cs typeface="+mn-ea"/>
                <a:sym typeface="+mn-lt"/>
              </a:rPr>
              <a:t>140Mbit/s</a:t>
            </a:r>
            <a:r>
              <a:rPr lang="zh-CN" altLang="en-US" sz="2000" b="0" dirty="0">
                <a:solidFill>
                  <a:schemeClr val="tx1">
                    <a:lumMod val="85000"/>
                    <a:lumOff val="15000"/>
                  </a:schemeClr>
                </a:solidFill>
                <a:latin typeface="+mn-lt"/>
                <a:ea typeface="+mn-ea"/>
                <a:cs typeface="+mn-ea"/>
                <a:sym typeface="+mn-lt"/>
              </a:rPr>
              <a:t>信号的速率调整为标准的</a:t>
            </a:r>
            <a:r>
              <a:rPr lang="en-US" altLang="zh-CN" sz="2000" b="0" dirty="0">
                <a:solidFill>
                  <a:schemeClr val="tx1">
                    <a:lumMod val="85000"/>
                    <a:lumOff val="15000"/>
                  </a:schemeClr>
                </a:solidFill>
                <a:latin typeface="+mn-lt"/>
                <a:ea typeface="+mn-ea"/>
                <a:cs typeface="+mn-ea"/>
                <a:sym typeface="+mn-lt"/>
              </a:rPr>
              <a:t>C4</a:t>
            </a:r>
            <a:r>
              <a:rPr lang="zh-CN" altLang="en-US" sz="2000" b="0" dirty="0">
                <a:solidFill>
                  <a:schemeClr val="tx1">
                    <a:lumMod val="85000"/>
                    <a:lumOff val="15000"/>
                  </a:schemeClr>
                </a:solidFill>
                <a:latin typeface="+mn-lt"/>
                <a:ea typeface="+mn-ea"/>
                <a:cs typeface="+mn-ea"/>
                <a:sym typeface="+mn-lt"/>
              </a:rPr>
              <a:t>速率。</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5219"/>
                                        </p:tgtEl>
                                        <p:attrNameLst>
                                          <p:attrName>style.visibility</p:attrName>
                                        </p:attrNameLst>
                                      </p:cBhvr>
                                      <p:to>
                                        <p:strVal val="visible"/>
                                      </p:to>
                                    </p:set>
                                    <p:anim calcmode="lin" valueType="num">
                                      <p:cBhvr additive="base">
                                        <p:cTn id="7" dur="500" fill="hold"/>
                                        <p:tgtEl>
                                          <p:spTgt spid="265219"/>
                                        </p:tgtEl>
                                        <p:attrNameLst>
                                          <p:attrName>ppt_x</p:attrName>
                                        </p:attrNameLst>
                                      </p:cBhvr>
                                      <p:tavLst>
                                        <p:tav tm="0">
                                          <p:val>
                                            <p:strVal val="1+#ppt_w/2"/>
                                          </p:val>
                                        </p:tav>
                                        <p:tav tm="100000">
                                          <p:val>
                                            <p:strVal val="#ppt_x"/>
                                          </p:val>
                                        </p:tav>
                                      </p:tavLst>
                                    </p:anim>
                                    <p:anim calcmode="lin" valueType="num">
                                      <p:cBhvr additive="base">
                                        <p:cTn id="8" dur="500" fill="hold"/>
                                        <p:tgtEl>
                                          <p:spTgt spid="26521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5220"/>
                                        </p:tgtEl>
                                        <p:attrNameLst>
                                          <p:attrName>style.visibility</p:attrName>
                                        </p:attrNameLst>
                                      </p:cBhvr>
                                      <p:to>
                                        <p:strVal val="visible"/>
                                      </p:to>
                                    </p:set>
                                    <p:anim calcmode="lin" valueType="num">
                                      <p:cBhvr additive="base">
                                        <p:cTn id="13" dur="500" fill="hold"/>
                                        <p:tgtEl>
                                          <p:spTgt spid="265220"/>
                                        </p:tgtEl>
                                        <p:attrNameLst>
                                          <p:attrName>ppt_x</p:attrName>
                                        </p:attrNameLst>
                                      </p:cBhvr>
                                      <p:tavLst>
                                        <p:tav tm="0">
                                          <p:val>
                                            <p:strVal val="1+#ppt_w/2"/>
                                          </p:val>
                                        </p:tav>
                                        <p:tav tm="100000">
                                          <p:val>
                                            <p:strVal val="#ppt_x"/>
                                          </p:val>
                                        </p:tav>
                                      </p:tavLst>
                                    </p:anim>
                                    <p:anim calcmode="lin" valueType="num">
                                      <p:cBhvr additive="base">
                                        <p:cTn id="14" dur="500" fill="hold"/>
                                        <p:tgtEl>
                                          <p:spTgt spid="26522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5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9" grpId="0" autoUpdateAnimBg="0"/>
      <p:bldP spid="265220" grpId="0" autoUpdateAnimBg="0"/>
      <p:bldP spid="265221"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251520" y="1245817"/>
            <a:ext cx="7813675" cy="18208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defRPr/>
            </a:pPr>
            <a:r>
              <a:rPr lang="en-US" altLang="zh-CN" sz="2400" dirty="0" smtClean="0">
                <a:latin typeface="+mn-lt"/>
                <a:ea typeface="+mn-ea"/>
                <a:cs typeface="+mn-ea"/>
                <a:sym typeface="+mn-lt"/>
              </a:rPr>
              <a:t>C4</a:t>
            </a:r>
            <a:r>
              <a:rPr lang="zh-CN" altLang="en-US" sz="2400" dirty="0" smtClean="0">
                <a:latin typeface="+mn-lt"/>
                <a:ea typeface="+mn-ea"/>
                <a:cs typeface="+mn-ea"/>
                <a:sym typeface="+mn-lt"/>
              </a:rPr>
              <a:t>的帧结构是以字节为单位的块状帧，帧频是</a:t>
            </a:r>
            <a:r>
              <a:rPr lang="en-US" altLang="zh-CN" sz="2400" dirty="0" smtClean="0">
                <a:latin typeface="+mn-lt"/>
                <a:ea typeface="+mn-ea"/>
                <a:cs typeface="+mn-ea"/>
                <a:sym typeface="+mn-lt"/>
              </a:rPr>
              <a:t>8000</a:t>
            </a:r>
            <a:r>
              <a:rPr lang="zh-CN" altLang="en-US" sz="2400" dirty="0" smtClean="0">
                <a:latin typeface="+mn-lt"/>
                <a:ea typeface="+mn-ea"/>
                <a:cs typeface="+mn-ea"/>
                <a:sym typeface="+mn-lt"/>
              </a:rPr>
              <a:t>帧</a:t>
            </a:r>
            <a:r>
              <a:rPr lang="en-US" altLang="zh-CN" sz="2400" dirty="0" smtClean="0">
                <a:latin typeface="+mn-lt"/>
                <a:ea typeface="+mn-ea"/>
                <a:cs typeface="+mn-ea"/>
                <a:sym typeface="+mn-lt"/>
              </a:rPr>
              <a:t>/</a:t>
            </a:r>
            <a:r>
              <a:rPr lang="zh-CN" altLang="en-US" sz="2400" dirty="0" smtClean="0">
                <a:latin typeface="+mn-lt"/>
                <a:ea typeface="+mn-ea"/>
                <a:cs typeface="+mn-ea"/>
                <a:sym typeface="+mn-lt"/>
              </a:rPr>
              <a:t>秒，也就是说经过速率适配，</a:t>
            </a:r>
            <a:r>
              <a:rPr lang="en-US" altLang="zh-CN" sz="2400" dirty="0" smtClean="0">
                <a:latin typeface="+mn-lt"/>
                <a:ea typeface="+mn-ea"/>
                <a:cs typeface="+mn-ea"/>
                <a:sym typeface="+mn-lt"/>
              </a:rPr>
              <a:t>140Mbit/s</a:t>
            </a:r>
            <a:r>
              <a:rPr lang="zh-CN" altLang="en-US" sz="2400" dirty="0" smtClean="0">
                <a:latin typeface="+mn-lt"/>
                <a:ea typeface="+mn-ea"/>
                <a:cs typeface="+mn-ea"/>
                <a:sym typeface="+mn-lt"/>
              </a:rPr>
              <a:t>的信号在适配成</a:t>
            </a:r>
            <a:r>
              <a:rPr lang="en-US" altLang="zh-CN" sz="2400" dirty="0" smtClean="0">
                <a:latin typeface="+mn-lt"/>
                <a:ea typeface="+mn-ea"/>
                <a:cs typeface="+mn-ea"/>
                <a:sym typeface="+mn-lt"/>
              </a:rPr>
              <a:t>C4</a:t>
            </a:r>
            <a:r>
              <a:rPr lang="zh-CN" altLang="en-US" sz="2400" dirty="0" smtClean="0">
                <a:latin typeface="+mn-lt"/>
                <a:ea typeface="+mn-ea"/>
                <a:cs typeface="+mn-ea"/>
                <a:sym typeface="+mn-lt"/>
              </a:rPr>
              <a:t>信号时已经与</a:t>
            </a:r>
            <a:r>
              <a:rPr lang="en-US" altLang="zh-CN" sz="2400" dirty="0" smtClean="0">
                <a:latin typeface="+mn-lt"/>
                <a:ea typeface="+mn-ea"/>
                <a:cs typeface="+mn-ea"/>
                <a:sym typeface="+mn-lt"/>
              </a:rPr>
              <a:t>SDH</a:t>
            </a:r>
            <a:r>
              <a:rPr lang="zh-CN" altLang="en-US" sz="2400" dirty="0" smtClean="0">
                <a:latin typeface="+mn-lt"/>
                <a:ea typeface="+mn-ea"/>
                <a:cs typeface="+mn-ea"/>
                <a:sym typeface="+mn-lt"/>
              </a:rPr>
              <a:t>传输网同步了。这个过程也就相当于</a:t>
            </a:r>
            <a:r>
              <a:rPr lang="en-US" altLang="zh-CN" sz="2400" dirty="0" smtClean="0">
                <a:latin typeface="+mn-lt"/>
                <a:ea typeface="+mn-ea"/>
                <a:cs typeface="+mn-ea"/>
                <a:sym typeface="+mn-lt"/>
              </a:rPr>
              <a:t>C4</a:t>
            </a:r>
            <a:r>
              <a:rPr lang="zh-CN" altLang="en-US" sz="2400" dirty="0" smtClean="0">
                <a:latin typeface="+mn-lt"/>
                <a:ea typeface="+mn-ea"/>
                <a:cs typeface="+mn-ea"/>
                <a:sym typeface="+mn-lt"/>
              </a:rPr>
              <a:t>装入异步</a:t>
            </a:r>
            <a:r>
              <a:rPr lang="en-US" altLang="zh-CN" sz="2400" dirty="0" smtClean="0">
                <a:latin typeface="+mn-lt"/>
                <a:ea typeface="+mn-ea"/>
                <a:cs typeface="+mn-ea"/>
                <a:sym typeface="+mn-lt"/>
              </a:rPr>
              <a:t>140Mbit/s</a:t>
            </a:r>
            <a:r>
              <a:rPr lang="zh-CN" altLang="en-US" sz="2400" dirty="0" smtClean="0">
                <a:latin typeface="+mn-lt"/>
                <a:ea typeface="+mn-ea"/>
                <a:cs typeface="+mn-ea"/>
                <a:sym typeface="+mn-lt"/>
              </a:rPr>
              <a:t>的信号。</a:t>
            </a:r>
          </a:p>
        </p:txBody>
      </p:sp>
      <p:pic>
        <p:nvPicPr>
          <p:cNvPr id="266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969" y="3192586"/>
            <a:ext cx="5184775" cy="2640013"/>
          </a:xfrm>
          <a:prstGeom prst="rect">
            <a:avLst/>
          </a:prstGeom>
          <a:solidFill>
            <a:srgbClr val="FF0000">
              <a:alpha val="67058"/>
            </a:srgbClr>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213" y="4292600"/>
            <a:ext cx="20161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900113" y="5845175"/>
            <a:ext cx="7559675"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000" b="0" smtClean="0">
                <a:latin typeface="+mn-lt"/>
                <a:ea typeface="+mn-ea"/>
                <a:cs typeface="+mn-ea"/>
                <a:sym typeface="+mn-lt"/>
              </a:rPr>
              <a:t>所谓对异步信号进行速率适配，其实际含义就是指当异步信号的速率在一定范围内变动时，通过码速调整可将其速率转换为标准速率。</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66243"/>
                                        </p:tgtEl>
                                        <p:attrNameLst>
                                          <p:attrName>style.visibility</p:attrName>
                                        </p:attrNameLst>
                                      </p:cBhvr>
                                      <p:to>
                                        <p:strVal val="visible"/>
                                      </p:to>
                                    </p:set>
                                    <p:anim calcmode="lin" valueType="num">
                                      <p:cBhvr additive="base">
                                        <p:cTn id="7" dur="500" fill="hold"/>
                                        <p:tgtEl>
                                          <p:spTgt spid="266243"/>
                                        </p:tgtEl>
                                        <p:attrNameLst>
                                          <p:attrName>ppt_x</p:attrName>
                                        </p:attrNameLst>
                                      </p:cBhvr>
                                      <p:tavLst>
                                        <p:tav tm="0">
                                          <p:val>
                                            <p:strVal val="0-#ppt_w/2"/>
                                          </p:val>
                                        </p:tav>
                                        <p:tav tm="100000">
                                          <p:val>
                                            <p:strVal val="#ppt_x"/>
                                          </p:val>
                                        </p:tav>
                                      </p:tavLst>
                                    </p:anim>
                                    <p:anim calcmode="lin" valueType="num">
                                      <p:cBhvr additive="base">
                                        <p:cTn id="8" dur="500" fill="hold"/>
                                        <p:tgtEl>
                                          <p:spTgt spid="26624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66244"/>
                                        </p:tgtEl>
                                        <p:attrNameLst>
                                          <p:attrName>style.visibility</p:attrName>
                                        </p:attrNameLst>
                                      </p:cBhvr>
                                      <p:to>
                                        <p:strVal val="visible"/>
                                      </p:to>
                                    </p:set>
                                    <p:anim calcmode="lin" valueType="num">
                                      <p:cBhvr additive="base">
                                        <p:cTn id="13" dur="500" fill="hold"/>
                                        <p:tgtEl>
                                          <p:spTgt spid="266244"/>
                                        </p:tgtEl>
                                        <p:attrNameLst>
                                          <p:attrName>ppt_x</p:attrName>
                                        </p:attrNameLst>
                                      </p:cBhvr>
                                      <p:tavLst>
                                        <p:tav tm="0">
                                          <p:val>
                                            <p:strVal val="0-#ppt_w/2"/>
                                          </p:val>
                                        </p:tav>
                                        <p:tav tm="100000">
                                          <p:val>
                                            <p:strVal val="#ppt_x"/>
                                          </p:val>
                                        </p:tav>
                                      </p:tavLst>
                                    </p:anim>
                                    <p:anim calcmode="lin" valueType="num">
                                      <p:cBhvr additive="base">
                                        <p:cTn id="14" dur="500" fill="hold"/>
                                        <p:tgtEl>
                                          <p:spTgt spid="26624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358318" y="1191650"/>
            <a:ext cx="8270875" cy="1377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defRPr/>
            </a:pPr>
            <a:r>
              <a:rPr lang="en-US" altLang="zh-CN" sz="2400" dirty="0" smtClean="0">
                <a:latin typeface="+mn-lt"/>
                <a:ea typeface="+mn-ea"/>
                <a:cs typeface="+mn-ea"/>
                <a:sym typeface="+mn-lt"/>
              </a:rPr>
              <a:t>C4</a:t>
            </a:r>
            <a:r>
              <a:rPr lang="zh-CN" altLang="en-US" sz="2400" dirty="0" smtClean="0">
                <a:latin typeface="+mn-lt"/>
                <a:ea typeface="+mn-ea"/>
                <a:cs typeface="+mn-ea"/>
                <a:sym typeface="+mn-lt"/>
              </a:rPr>
              <a:t>信号的帧</a:t>
            </a:r>
            <a:r>
              <a:rPr lang="en-US" altLang="zh-CN" sz="2400" dirty="0" smtClean="0">
                <a:latin typeface="+mn-lt"/>
                <a:ea typeface="+mn-ea"/>
                <a:cs typeface="+mn-ea"/>
                <a:sym typeface="+mn-lt"/>
              </a:rPr>
              <a:t>:260</a:t>
            </a:r>
            <a:r>
              <a:rPr lang="zh-CN" altLang="en-US" sz="2400" dirty="0" smtClean="0">
                <a:latin typeface="+mn-lt"/>
                <a:ea typeface="+mn-ea"/>
                <a:cs typeface="+mn-ea"/>
                <a:sym typeface="+mn-lt"/>
              </a:rPr>
              <a:t>列</a:t>
            </a:r>
            <a:r>
              <a:rPr lang="en-US" altLang="zh-CN" sz="2400" dirty="0" smtClean="0">
                <a:latin typeface="+mn-lt"/>
                <a:ea typeface="+mn-ea"/>
                <a:cs typeface="+mn-ea"/>
                <a:sym typeface="+mn-lt"/>
              </a:rPr>
              <a:t>×9</a:t>
            </a:r>
            <a:r>
              <a:rPr lang="zh-CN" altLang="en-US" sz="2400" dirty="0" smtClean="0">
                <a:latin typeface="+mn-lt"/>
                <a:ea typeface="+mn-ea"/>
                <a:cs typeface="+mn-ea"/>
                <a:sym typeface="+mn-lt"/>
              </a:rPr>
              <a:t>行（</a:t>
            </a:r>
            <a:r>
              <a:rPr lang="en-US" altLang="zh-CN" sz="2400" b="0" dirty="0" smtClean="0">
                <a:latin typeface="+mn-lt"/>
                <a:ea typeface="+mn-ea"/>
                <a:cs typeface="+mn-ea"/>
                <a:sym typeface="+mn-lt"/>
              </a:rPr>
              <a:t>PDH</a:t>
            </a:r>
            <a:r>
              <a:rPr lang="zh-CN" altLang="en-US" sz="2400" b="0" dirty="0" smtClean="0">
                <a:latin typeface="+mn-lt"/>
                <a:ea typeface="+mn-ea"/>
                <a:cs typeface="+mn-ea"/>
                <a:sym typeface="+mn-lt"/>
              </a:rPr>
              <a:t>信号在复用进</a:t>
            </a:r>
            <a:r>
              <a:rPr lang="en-US" altLang="zh-CN" sz="2400" b="0" dirty="0" smtClean="0">
                <a:latin typeface="+mn-lt"/>
                <a:ea typeface="+mn-ea"/>
                <a:cs typeface="+mn-ea"/>
                <a:sym typeface="+mn-lt"/>
              </a:rPr>
              <a:t>STM-N</a:t>
            </a:r>
            <a:r>
              <a:rPr lang="zh-CN" altLang="en-US" sz="2400" b="0" dirty="0" smtClean="0">
                <a:latin typeface="+mn-lt"/>
                <a:ea typeface="+mn-ea"/>
                <a:cs typeface="+mn-ea"/>
                <a:sym typeface="+mn-lt"/>
              </a:rPr>
              <a:t>中时其块状帧一直保持是</a:t>
            </a:r>
            <a:r>
              <a:rPr lang="en-US" altLang="zh-CN" sz="2400" b="0" dirty="0" smtClean="0">
                <a:latin typeface="+mn-lt"/>
                <a:ea typeface="+mn-ea"/>
                <a:cs typeface="+mn-ea"/>
                <a:sym typeface="+mn-lt"/>
              </a:rPr>
              <a:t>9</a:t>
            </a:r>
            <a:r>
              <a:rPr lang="zh-CN" altLang="en-US" sz="2400" b="0" dirty="0" smtClean="0">
                <a:latin typeface="+mn-lt"/>
                <a:ea typeface="+mn-ea"/>
                <a:cs typeface="+mn-ea"/>
                <a:sym typeface="+mn-lt"/>
              </a:rPr>
              <a:t>行</a:t>
            </a:r>
            <a:r>
              <a:rPr lang="zh-CN" altLang="en-US" sz="2400" dirty="0" smtClean="0">
                <a:latin typeface="+mn-lt"/>
                <a:ea typeface="+mn-ea"/>
                <a:cs typeface="+mn-ea"/>
                <a:sym typeface="+mn-lt"/>
              </a:rPr>
              <a:t>）那么</a:t>
            </a:r>
            <a:r>
              <a:rPr lang="en-US" altLang="zh-CN" sz="2400" dirty="0" smtClean="0">
                <a:latin typeface="+mn-lt"/>
                <a:ea typeface="+mn-ea"/>
                <a:cs typeface="+mn-ea"/>
                <a:sym typeface="+mn-lt"/>
              </a:rPr>
              <a:t>E4</a:t>
            </a:r>
            <a:r>
              <a:rPr lang="zh-CN" altLang="en-US" sz="2400" dirty="0" smtClean="0">
                <a:latin typeface="+mn-lt"/>
                <a:ea typeface="+mn-ea"/>
                <a:cs typeface="+mn-ea"/>
                <a:sym typeface="+mn-lt"/>
              </a:rPr>
              <a:t>信号适配速率后的信号速率（也就是</a:t>
            </a:r>
            <a:r>
              <a:rPr lang="en-US" altLang="zh-CN" sz="2400" dirty="0" smtClean="0">
                <a:latin typeface="+mn-lt"/>
                <a:ea typeface="+mn-ea"/>
                <a:cs typeface="+mn-ea"/>
                <a:sym typeface="+mn-lt"/>
              </a:rPr>
              <a:t>C4</a:t>
            </a:r>
            <a:r>
              <a:rPr lang="zh-CN" altLang="en-US" sz="2400" dirty="0" smtClean="0">
                <a:latin typeface="+mn-lt"/>
                <a:ea typeface="+mn-ea"/>
                <a:cs typeface="+mn-ea"/>
                <a:sym typeface="+mn-lt"/>
              </a:rPr>
              <a:t>信号的速率）为：</a:t>
            </a:r>
          </a:p>
        </p:txBody>
      </p:sp>
      <p:sp>
        <p:nvSpPr>
          <p:cNvPr id="267267" name="Rectangle 3"/>
          <p:cNvSpPr>
            <a:spLocks noChangeArrowheads="1"/>
          </p:cNvSpPr>
          <p:nvPr/>
        </p:nvSpPr>
        <p:spPr bwMode="auto">
          <a:xfrm>
            <a:off x="755650" y="2570163"/>
            <a:ext cx="7993063"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800" smtClean="0">
                <a:latin typeface="+mn-lt"/>
                <a:ea typeface="+mn-ea"/>
                <a:cs typeface="+mn-ea"/>
                <a:sym typeface="+mn-lt"/>
              </a:rPr>
              <a:t>8000</a:t>
            </a:r>
            <a:r>
              <a:rPr lang="zh-CN" altLang="en-US" sz="2800" smtClean="0">
                <a:latin typeface="+mn-lt"/>
                <a:ea typeface="+mn-ea"/>
                <a:cs typeface="+mn-ea"/>
                <a:sym typeface="+mn-lt"/>
              </a:rPr>
              <a:t>帧</a:t>
            </a:r>
            <a:r>
              <a:rPr lang="en-US" altLang="zh-CN" sz="2800" smtClean="0">
                <a:latin typeface="+mn-lt"/>
                <a:ea typeface="+mn-ea"/>
                <a:cs typeface="+mn-ea"/>
                <a:sym typeface="+mn-lt"/>
              </a:rPr>
              <a:t>/</a:t>
            </a:r>
            <a:r>
              <a:rPr lang="zh-CN" altLang="en-US" sz="2800" smtClean="0">
                <a:latin typeface="+mn-lt"/>
                <a:ea typeface="+mn-ea"/>
                <a:cs typeface="+mn-ea"/>
                <a:sym typeface="+mn-lt"/>
              </a:rPr>
              <a:t>秒</a:t>
            </a:r>
            <a:r>
              <a:rPr lang="en-US" altLang="zh-CN" sz="2800" smtClean="0">
                <a:latin typeface="+mn-lt"/>
                <a:ea typeface="+mn-ea"/>
                <a:cs typeface="+mn-ea"/>
                <a:sym typeface="+mn-lt"/>
              </a:rPr>
              <a:t>× 9</a:t>
            </a:r>
            <a:r>
              <a:rPr lang="zh-CN" altLang="en-US" sz="2800" smtClean="0">
                <a:latin typeface="+mn-lt"/>
                <a:ea typeface="+mn-ea"/>
                <a:cs typeface="+mn-ea"/>
                <a:sym typeface="+mn-lt"/>
              </a:rPr>
              <a:t>行</a:t>
            </a:r>
            <a:r>
              <a:rPr lang="en-US" altLang="zh-CN" sz="2800" smtClean="0">
                <a:latin typeface="+mn-lt"/>
                <a:ea typeface="+mn-ea"/>
                <a:cs typeface="+mn-ea"/>
                <a:sym typeface="+mn-lt"/>
              </a:rPr>
              <a:t>× 260</a:t>
            </a:r>
            <a:r>
              <a:rPr lang="zh-CN" altLang="en-US" sz="2800" smtClean="0">
                <a:latin typeface="+mn-lt"/>
                <a:ea typeface="+mn-ea"/>
                <a:cs typeface="+mn-ea"/>
                <a:sym typeface="+mn-lt"/>
              </a:rPr>
              <a:t>列</a:t>
            </a:r>
            <a:r>
              <a:rPr lang="en-US" altLang="zh-CN" sz="2800" smtClean="0">
                <a:latin typeface="+mn-lt"/>
                <a:ea typeface="+mn-ea"/>
                <a:cs typeface="+mn-ea"/>
                <a:sym typeface="+mn-lt"/>
              </a:rPr>
              <a:t>× 8bit=149.760Mbit/s</a:t>
            </a:r>
          </a:p>
        </p:txBody>
      </p:sp>
      <p:sp>
        <p:nvSpPr>
          <p:cNvPr id="5" name="Rectangle 2"/>
          <p:cNvSpPr>
            <a:spLocks noChangeArrowheads="1"/>
          </p:cNvSpPr>
          <p:nvPr/>
        </p:nvSpPr>
        <p:spPr bwMode="auto">
          <a:xfrm>
            <a:off x="790575" y="4973638"/>
            <a:ext cx="7885113"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000" b="0" dirty="0" smtClean="0">
                <a:latin typeface="+mn-lt"/>
                <a:ea typeface="+mn-ea"/>
                <a:cs typeface="+mn-ea"/>
                <a:sym typeface="+mn-lt"/>
              </a:rPr>
              <a:t>E4</a:t>
            </a:r>
            <a:r>
              <a:rPr lang="zh-CN" altLang="en-US" sz="2000" b="0" dirty="0" smtClean="0">
                <a:latin typeface="+mn-lt"/>
                <a:ea typeface="+mn-ea"/>
                <a:cs typeface="+mn-ea"/>
                <a:sym typeface="+mn-lt"/>
              </a:rPr>
              <a:t>信号的速率范围是（</a:t>
            </a:r>
            <a:r>
              <a:rPr lang="en-US" altLang="zh-CN" sz="2000" b="0" dirty="0" smtClean="0">
                <a:latin typeface="+mn-lt"/>
                <a:ea typeface="+mn-ea"/>
                <a:cs typeface="+mn-ea"/>
                <a:sym typeface="+mn-lt"/>
              </a:rPr>
              <a:t>G.703</a:t>
            </a:r>
            <a:r>
              <a:rPr lang="zh-CN" altLang="en-US" sz="2000" b="0" dirty="0" smtClean="0">
                <a:latin typeface="+mn-lt"/>
                <a:ea typeface="+mn-ea"/>
                <a:cs typeface="+mn-ea"/>
                <a:sym typeface="+mn-lt"/>
              </a:rPr>
              <a:t>规范标准）</a:t>
            </a:r>
            <a:r>
              <a:rPr lang="en-US" altLang="zh-CN" sz="2000" b="0" dirty="0" smtClean="0">
                <a:latin typeface="+mn-lt"/>
                <a:ea typeface="+mn-ea"/>
                <a:cs typeface="+mn-ea"/>
                <a:sym typeface="+mn-lt"/>
              </a:rPr>
              <a:t>(139.261</a:t>
            </a:r>
            <a:r>
              <a:rPr lang="zh-CN" altLang="en-US" sz="2000" b="0" dirty="0" smtClean="0">
                <a:latin typeface="+mn-lt"/>
                <a:ea typeface="+mn-ea"/>
                <a:cs typeface="+mn-ea"/>
                <a:sym typeface="+mn-lt"/>
              </a:rPr>
              <a:t>－</a:t>
            </a:r>
            <a:r>
              <a:rPr lang="en-US" altLang="zh-CN" sz="2000" b="0" dirty="0" smtClean="0">
                <a:latin typeface="+mn-lt"/>
                <a:ea typeface="+mn-ea"/>
                <a:cs typeface="+mn-ea"/>
                <a:sym typeface="+mn-lt"/>
              </a:rPr>
              <a:t>139.266)Mbit/s</a:t>
            </a:r>
          </a:p>
        </p:txBody>
      </p:sp>
      <p:sp>
        <p:nvSpPr>
          <p:cNvPr id="6" name="Rectangle 3"/>
          <p:cNvSpPr>
            <a:spLocks noChangeArrowheads="1"/>
          </p:cNvSpPr>
          <p:nvPr/>
        </p:nvSpPr>
        <p:spPr bwMode="auto">
          <a:xfrm>
            <a:off x="774700" y="3216275"/>
            <a:ext cx="7632700" cy="159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800" smtClean="0">
                <a:latin typeface="+mn-lt"/>
                <a:ea typeface="+mn-ea"/>
                <a:cs typeface="+mn-ea"/>
                <a:sym typeface="+mn-lt"/>
              </a:rPr>
              <a:t>通过速率适配可将这个速率范围的</a:t>
            </a:r>
            <a:r>
              <a:rPr lang="en-US" altLang="zh-CN" sz="2800" smtClean="0">
                <a:latin typeface="+mn-lt"/>
                <a:ea typeface="+mn-ea"/>
                <a:cs typeface="+mn-ea"/>
                <a:sym typeface="+mn-lt"/>
              </a:rPr>
              <a:t>E4</a:t>
            </a:r>
            <a:r>
              <a:rPr lang="zh-CN" altLang="en-US" sz="2800" smtClean="0">
                <a:latin typeface="+mn-lt"/>
                <a:ea typeface="+mn-ea"/>
                <a:cs typeface="+mn-ea"/>
                <a:sym typeface="+mn-lt"/>
              </a:rPr>
              <a:t>信号，调整成标准的</a:t>
            </a:r>
            <a:r>
              <a:rPr lang="en-US" altLang="zh-CN" sz="2800" smtClean="0">
                <a:latin typeface="+mn-lt"/>
                <a:ea typeface="+mn-ea"/>
                <a:cs typeface="+mn-ea"/>
                <a:sym typeface="+mn-lt"/>
              </a:rPr>
              <a:t>C4</a:t>
            </a:r>
            <a:r>
              <a:rPr lang="zh-CN" altLang="en-US" sz="2800" smtClean="0">
                <a:latin typeface="+mn-lt"/>
                <a:ea typeface="+mn-ea"/>
                <a:cs typeface="+mn-ea"/>
                <a:sym typeface="+mn-lt"/>
              </a:rPr>
              <a:t>速率</a:t>
            </a:r>
            <a:r>
              <a:rPr lang="en-US" altLang="zh-CN" sz="2800" smtClean="0">
                <a:latin typeface="+mn-lt"/>
                <a:ea typeface="+mn-ea"/>
                <a:cs typeface="+mn-ea"/>
                <a:sym typeface="+mn-lt"/>
              </a:rPr>
              <a:t>149.760Mbit/s </a:t>
            </a:r>
            <a:r>
              <a:rPr lang="zh-CN" altLang="en-US" sz="2800" smtClean="0">
                <a:latin typeface="+mn-lt"/>
                <a:ea typeface="+mn-ea"/>
                <a:cs typeface="+mn-ea"/>
                <a:sym typeface="+mn-lt"/>
              </a:rPr>
              <a:t>，也就是说能够装入</a:t>
            </a:r>
            <a:r>
              <a:rPr lang="en-US" altLang="zh-CN" sz="2800" smtClean="0">
                <a:latin typeface="+mn-lt"/>
                <a:ea typeface="+mn-ea"/>
                <a:cs typeface="+mn-ea"/>
                <a:sym typeface="+mn-lt"/>
              </a:rPr>
              <a:t>C4</a:t>
            </a:r>
            <a:r>
              <a:rPr lang="zh-CN" altLang="en-US" sz="2800" smtClean="0">
                <a:latin typeface="+mn-lt"/>
                <a:ea typeface="+mn-ea"/>
                <a:cs typeface="+mn-ea"/>
                <a:sym typeface="+mn-lt"/>
              </a:rPr>
              <a:t>容器。</a:t>
            </a:r>
          </a:p>
        </p:txBody>
      </p:sp>
      <p:sp>
        <p:nvSpPr>
          <p:cNvPr id="69638" name="Rectangle 2"/>
          <p:cNvSpPr>
            <a:spLocks noChangeArrowheads="1"/>
          </p:cNvSpPr>
          <p:nvPr/>
        </p:nvSpPr>
        <p:spPr bwMode="auto">
          <a:xfrm>
            <a:off x="765568" y="5489575"/>
            <a:ext cx="7818438" cy="116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000" b="0" dirty="0" smtClean="0">
                <a:latin typeface="+mn-lt"/>
                <a:ea typeface="+mn-ea"/>
                <a:cs typeface="+mn-ea"/>
                <a:sym typeface="+mn-lt"/>
              </a:rPr>
              <a:t>这样</a:t>
            </a:r>
            <a:r>
              <a:rPr lang="en-US" altLang="zh-CN" sz="2000" b="0" dirty="0" smtClean="0">
                <a:latin typeface="+mn-lt"/>
                <a:ea typeface="+mn-ea"/>
                <a:cs typeface="+mn-ea"/>
                <a:sym typeface="+mn-lt"/>
              </a:rPr>
              <a:t>C4</a:t>
            </a:r>
            <a:r>
              <a:rPr lang="zh-CN" altLang="en-US" sz="2000" b="0" dirty="0" smtClean="0">
                <a:latin typeface="+mn-lt"/>
                <a:ea typeface="+mn-ea"/>
                <a:cs typeface="+mn-ea"/>
                <a:sym typeface="+mn-lt"/>
              </a:rPr>
              <a:t>容器就可以装载速率在一定范围内的</a:t>
            </a:r>
            <a:r>
              <a:rPr lang="en-US" altLang="zh-CN" sz="2000" b="0" dirty="0" smtClean="0">
                <a:latin typeface="+mn-lt"/>
                <a:ea typeface="+mn-ea"/>
                <a:cs typeface="+mn-ea"/>
                <a:sym typeface="+mn-lt"/>
              </a:rPr>
              <a:t>E4</a:t>
            </a:r>
            <a:r>
              <a:rPr lang="zh-CN" altLang="en-US" sz="2000" b="0" dirty="0" smtClean="0">
                <a:latin typeface="+mn-lt"/>
                <a:ea typeface="+mn-ea"/>
                <a:cs typeface="+mn-ea"/>
                <a:sym typeface="+mn-lt"/>
              </a:rPr>
              <a:t>信号，也就是可以对符合</a:t>
            </a:r>
            <a:r>
              <a:rPr lang="en-US" altLang="zh-CN" sz="2000" b="0" dirty="0" smtClean="0">
                <a:latin typeface="+mn-lt"/>
                <a:ea typeface="+mn-ea"/>
                <a:cs typeface="+mn-ea"/>
                <a:sym typeface="+mn-lt"/>
              </a:rPr>
              <a:t>G.703</a:t>
            </a:r>
            <a:r>
              <a:rPr lang="zh-CN" altLang="en-US" sz="2000" b="0" dirty="0" smtClean="0">
                <a:latin typeface="+mn-lt"/>
                <a:ea typeface="+mn-ea"/>
                <a:cs typeface="+mn-ea"/>
                <a:sym typeface="+mn-lt"/>
              </a:rPr>
              <a:t>规范的</a:t>
            </a:r>
            <a:r>
              <a:rPr lang="en-US" altLang="zh-CN" sz="2000" b="0" dirty="0" smtClean="0">
                <a:latin typeface="+mn-lt"/>
                <a:ea typeface="+mn-ea"/>
                <a:cs typeface="+mn-ea"/>
                <a:sym typeface="+mn-lt"/>
              </a:rPr>
              <a:t>E4</a:t>
            </a:r>
            <a:r>
              <a:rPr lang="zh-CN" altLang="en-US" sz="2000" b="0" dirty="0" smtClean="0">
                <a:latin typeface="+mn-lt"/>
                <a:ea typeface="+mn-ea"/>
                <a:cs typeface="+mn-ea"/>
                <a:sym typeface="+mn-lt"/>
              </a:rPr>
              <a:t>信号进行速率适配，适配后为标准</a:t>
            </a:r>
            <a:r>
              <a:rPr lang="en-US" altLang="zh-CN" sz="2000" b="0" dirty="0" smtClean="0">
                <a:latin typeface="+mn-lt"/>
                <a:ea typeface="+mn-ea"/>
                <a:cs typeface="+mn-ea"/>
                <a:sym typeface="+mn-lt"/>
              </a:rPr>
              <a:t>C4</a:t>
            </a:r>
            <a:r>
              <a:rPr lang="zh-CN" altLang="en-US" sz="2000" b="0" dirty="0" smtClean="0">
                <a:latin typeface="+mn-lt"/>
                <a:ea typeface="+mn-ea"/>
                <a:cs typeface="+mn-ea"/>
                <a:sym typeface="+mn-lt"/>
              </a:rPr>
              <a:t>速率</a:t>
            </a:r>
            <a:r>
              <a:rPr lang="en-US" altLang="zh-CN" sz="2000" b="0" dirty="0" smtClean="0">
                <a:latin typeface="+mn-lt"/>
                <a:ea typeface="+mn-ea"/>
                <a:cs typeface="+mn-ea"/>
                <a:sym typeface="+mn-lt"/>
              </a:rPr>
              <a:t>——149.760Mbit/s</a:t>
            </a:r>
            <a:r>
              <a:rPr lang="zh-CN" altLang="en-US" sz="2000" b="0" dirty="0" smtClean="0">
                <a:latin typeface="+mn-lt"/>
                <a:ea typeface="+mn-ea"/>
                <a:cs typeface="+mn-ea"/>
                <a:sym typeface="+mn-lt"/>
              </a:rPr>
              <a:t>。</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7267"/>
                                        </p:tgtEl>
                                        <p:attrNameLst>
                                          <p:attrName>style.visibility</p:attrName>
                                        </p:attrNameLst>
                                      </p:cBhvr>
                                      <p:to>
                                        <p:strVal val="visible"/>
                                      </p:to>
                                    </p:set>
                                    <p:anim calcmode="lin" valueType="num">
                                      <p:cBhvr additive="base">
                                        <p:cTn id="7" dur="500" fill="hold"/>
                                        <p:tgtEl>
                                          <p:spTgt spid="267267"/>
                                        </p:tgtEl>
                                        <p:attrNameLst>
                                          <p:attrName>ppt_x</p:attrName>
                                        </p:attrNameLst>
                                      </p:cBhvr>
                                      <p:tavLst>
                                        <p:tav tm="0">
                                          <p:val>
                                            <p:strVal val="#ppt_x"/>
                                          </p:val>
                                        </p:tav>
                                        <p:tav tm="100000">
                                          <p:val>
                                            <p:strVal val="#ppt_x"/>
                                          </p:val>
                                        </p:tav>
                                      </p:tavLst>
                                    </p:anim>
                                    <p:anim calcmode="lin" valueType="num">
                                      <p:cBhvr additive="base">
                                        <p:cTn id="8" dur="500" fill="hold"/>
                                        <p:tgtEl>
                                          <p:spTgt spid="26726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7" grpId="0" autoUpdateAnimBg="0"/>
      <p:bldP spid="5" grpId="0" autoUpdateAnimBg="0"/>
      <p:bldP spid="6"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ChangeArrowheads="1"/>
          </p:cNvSpPr>
          <p:nvPr/>
        </p:nvSpPr>
        <p:spPr bwMode="auto">
          <a:xfrm>
            <a:off x="466176" y="1299765"/>
            <a:ext cx="8137525" cy="13778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400" dirty="0" smtClean="0">
                <a:latin typeface="+mn-lt"/>
                <a:ea typeface="+mn-ea"/>
                <a:cs typeface="+mn-ea"/>
                <a:sym typeface="+mn-lt"/>
              </a:rPr>
              <a:t>2</a:t>
            </a:r>
            <a:r>
              <a:rPr lang="zh-CN" altLang="en-US" sz="2400" dirty="0" smtClean="0">
                <a:latin typeface="+mn-lt"/>
                <a:ea typeface="+mn-ea"/>
                <a:cs typeface="+mn-ea"/>
                <a:sym typeface="+mn-lt"/>
              </a:rPr>
              <a:t>） 为了能够对</a:t>
            </a:r>
            <a:r>
              <a:rPr lang="en-US" altLang="zh-CN" sz="2400" dirty="0" smtClean="0">
                <a:latin typeface="+mn-lt"/>
                <a:ea typeface="+mn-ea"/>
                <a:cs typeface="+mn-ea"/>
                <a:sym typeface="+mn-lt"/>
              </a:rPr>
              <a:t>140Mbit/s</a:t>
            </a:r>
            <a:r>
              <a:rPr lang="zh-CN" altLang="en-US" sz="2400" dirty="0" smtClean="0">
                <a:latin typeface="+mn-lt"/>
                <a:ea typeface="+mn-ea"/>
                <a:cs typeface="+mn-ea"/>
                <a:sym typeface="+mn-lt"/>
              </a:rPr>
              <a:t>的通道信号进行监控，在复用过程中要在</a:t>
            </a:r>
            <a:r>
              <a:rPr lang="en-US" altLang="zh-CN" sz="2400" dirty="0" smtClean="0">
                <a:latin typeface="+mn-lt"/>
                <a:ea typeface="+mn-ea"/>
                <a:cs typeface="+mn-ea"/>
                <a:sym typeface="+mn-lt"/>
              </a:rPr>
              <a:t>C4</a:t>
            </a:r>
            <a:r>
              <a:rPr lang="zh-CN" altLang="en-US" sz="2400" dirty="0" smtClean="0">
                <a:latin typeface="+mn-lt"/>
                <a:ea typeface="+mn-ea"/>
                <a:cs typeface="+mn-ea"/>
                <a:sym typeface="+mn-lt"/>
              </a:rPr>
              <a:t>的块状帧前加上</a:t>
            </a:r>
            <a:r>
              <a:rPr lang="zh-CN" altLang="en-US" sz="2400" dirty="0" smtClean="0">
                <a:solidFill>
                  <a:srgbClr val="FF0000"/>
                </a:solidFill>
                <a:latin typeface="+mn-lt"/>
                <a:ea typeface="+mn-ea"/>
                <a:cs typeface="+mn-ea"/>
                <a:sym typeface="+mn-lt"/>
              </a:rPr>
              <a:t>一列通道开销字节</a:t>
            </a:r>
            <a:r>
              <a:rPr lang="zh-CN" altLang="en-US" sz="2400" dirty="0" smtClean="0">
                <a:latin typeface="+mn-lt"/>
                <a:ea typeface="+mn-ea"/>
                <a:cs typeface="+mn-ea"/>
                <a:sym typeface="+mn-lt"/>
              </a:rPr>
              <a:t>（高阶通道开销</a:t>
            </a:r>
            <a:r>
              <a:rPr lang="en-US" altLang="zh-CN" sz="2400" dirty="0" smtClean="0">
                <a:latin typeface="+mn-lt"/>
                <a:ea typeface="+mn-ea"/>
                <a:cs typeface="+mn-ea"/>
                <a:sym typeface="+mn-lt"/>
              </a:rPr>
              <a:t>VC4-POH </a:t>
            </a:r>
            <a:r>
              <a:rPr lang="zh-CN" altLang="en-US" sz="2400" dirty="0" smtClean="0">
                <a:latin typeface="+mn-lt"/>
                <a:ea typeface="+mn-ea"/>
                <a:cs typeface="+mn-ea"/>
                <a:sym typeface="+mn-lt"/>
              </a:rPr>
              <a:t>），此时信号成为</a:t>
            </a:r>
            <a:r>
              <a:rPr lang="en-US" altLang="zh-CN" sz="2400" dirty="0" smtClean="0">
                <a:latin typeface="+mn-lt"/>
                <a:ea typeface="+mn-ea"/>
                <a:cs typeface="+mn-ea"/>
                <a:sym typeface="+mn-lt"/>
              </a:rPr>
              <a:t>VC4</a:t>
            </a:r>
            <a:r>
              <a:rPr lang="zh-CN" altLang="en-US" sz="2400" dirty="0" smtClean="0">
                <a:latin typeface="+mn-lt"/>
                <a:ea typeface="+mn-ea"/>
                <a:cs typeface="+mn-ea"/>
                <a:sym typeface="+mn-lt"/>
              </a:rPr>
              <a:t>信息结构</a:t>
            </a:r>
            <a:r>
              <a:rPr lang="en-US" altLang="zh-CN" sz="2400" dirty="0" smtClean="0">
                <a:latin typeface="+mn-lt"/>
                <a:ea typeface="+mn-ea"/>
                <a:cs typeface="+mn-ea"/>
                <a:sym typeface="+mn-lt"/>
              </a:rPr>
              <a:t>——</a:t>
            </a:r>
            <a:r>
              <a:rPr lang="zh-CN" altLang="en-US" sz="2400" dirty="0" smtClean="0">
                <a:latin typeface="+mn-lt"/>
                <a:ea typeface="+mn-ea"/>
                <a:cs typeface="+mn-ea"/>
                <a:sym typeface="+mn-lt"/>
              </a:rPr>
              <a:t>映射</a:t>
            </a:r>
          </a:p>
        </p:txBody>
      </p:sp>
      <p:pic>
        <p:nvPicPr>
          <p:cNvPr id="7475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653" y="2852936"/>
            <a:ext cx="5566569" cy="209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60" name="Rectangle 2"/>
          <p:cNvSpPr>
            <a:spLocks noChangeArrowheads="1"/>
          </p:cNvSpPr>
          <p:nvPr/>
        </p:nvSpPr>
        <p:spPr bwMode="auto">
          <a:xfrm>
            <a:off x="763340" y="5037137"/>
            <a:ext cx="7812088" cy="182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400" dirty="0" smtClean="0">
                <a:latin typeface="+mn-lt"/>
                <a:ea typeface="+mn-ea"/>
                <a:cs typeface="+mn-ea"/>
                <a:sym typeface="+mn-lt"/>
              </a:rPr>
              <a:t> </a:t>
            </a:r>
            <a:r>
              <a:rPr lang="en-US" altLang="zh-CN" sz="2400" dirty="0" smtClean="0">
                <a:latin typeface="+mn-lt"/>
                <a:ea typeface="+mn-ea"/>
                <a:cs typeface="+mn-ea"/>
                <a:sym typeface="+mn-lt"/>
              </a:rPr>
              <a:t>VC4</a:t>
            </a:r>
            <a:r>
              <a:rPr lang="zh-CN" altLang="en-US" sz="2400" dirty="0" smtClean="0">
                <a:latin typeface="+mn-lt"/>
                <a:ea typeface="+mn-ea"/>
                <a:cs typeface="+mn-ea"/>
                <a:sym typeface="+mn-lt"/>
              </a:rPr>
              <a:t>是与</a:t>
            </a:r>
            <a:r>
              <a:rPr lang="en-US" altLang="zh-CN" sz="2400" dirty="0" smtClean="0">
                <a:latin typeface="+mn-lt"/>
                <a:ea typeface="+mn-ea"/>
                <a:cs typeface="+mn-ea"/>
                <a:sym typeface="+mn-lt"/>
              </a:rPr>
              <a:t>140Mbit/</a:t>
            </a:r>
            <a:r>
              <a:rPr lang="en-US" altLang="zh-CN" sz="2400" dirty="0" err="1" smtClean="0">
                <a:latin typeface="+mn-lt"/>
                <a:ea typeface="+mn-ea"/>
                <a:cs typeface="+mn-ea"/>
                <a:sym typeface="+mn-lt"/>
              </a:rPr>
              <a:t>sPDH</a:t>
            </a:r>
            <a:r>
              <a:rPr lang="zh-CN" altLang="en-US" sz="2400" dirty="0" smtClean="0">
                <a:latin typeface="+mn-lt"/>
                <a:ea typeface="+mn-ea"/>
                <a:cs typeface="+mn-ea"/>
                <a:sym typeface="+mn-lt"/>
              </a:rPr>
              <a:t>信号相对应的标准虚容器，此过程相当于对</a:t>
            </a:r>
            <a:r>
              <a:rPr lang="en-US" altLang="zh-CN" sz="2400" dirty="0" smtClean="0">
                <a:latin typeface="+mn-lt"/>
                <a:ea typeface="+mn-ea"/>
                <a:cs typeface="+mn-ea"/>
                <a:sym typeface="+mn-lt"/>
              </a:rPr>
              <a:t>C4</a:t>
            </a:r>
            <a:r>
              <a:rPr lang="zh-CN" altLang="en-US" sz="2400" dirty="0" smtClean="0">
                <a:latin typeface="+mn-lt"/>
                <a:ea typeface="+mn-ea"/>
                <a:cs typeface="+mn-ea"/>
                <a:sym typeface="+mn-lt"/>
              </a:rPr>
              <a:t>信号再打一个包封，将对通道进行监控管理的开销（</a:t>
            </a:r>
            <a:r>
              <a:rPr lang="en-US" altLang="zh-CN" sz="2400" dirty="0" smtClean="0">
                <a:latin typeface="+mn-lt"/>
                <a:ea typeface="+mn-ea"/>
                <a:cs typeface="+mn-ea"/>
                <a:sym typeface="+mn-lt"/>
              </a:rPr>
              <a:t>POH</a:t>
            </a:r>
            <a:r>
              <a:rPr lang="zh-CN" altLang="en-US" sz="2400" dirty="0" smtClean="0">
                <a:latin typeface="+mn-lt"/>
                <a:ea typeface="+mn-ea"/>
                <a:cs typeface="+mn-ea"/>
                <a:sym typeface="+mn-lt"/>
              </a:rPr>
              <a:t>） 打入包封中去，以</a:t>
            </a:r>
            <a:r>
              <a:rPr lang="zh-CN" altLang="en-US" sz="2400" dirty="0" smtClean="0">
                <a:solidFill>
                  <a:srgbClr val="FF0000"/>
                </a:solidFill>
                <a:latin typeface="+mn-lt"/>
                <a:ea typeface="+mn-ea"/>
                <a:cs typeface="+mn-ea"/>
                <a:sym typeface="+mn-lt"/>
              </a:rPr>
              <a:t>实现对通道信号的实时监控。</a:t>
            </a:r>
          </a:p>
        </p:txBody>
      </p:sp>
    </p:spTree>
  </p:cSld>
  <p:clrMapOvr>
    <a:masterClrMapping/>
  </p:clrMapOvr>
  <p:transition spd="med">
    <p:checke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9" name="Rectangle 3"/>
          <p:cNvSpPr>
            <a:spLocks noChangeArrowheads="1"/>
          </p:cNvSpPr>
          <p:nvPr/>
        </p:nvSpPr>
        <p:spPr bwMode="auto">
          <a:xfrm>
            <a:off x="539750" y="1412875"/>
            <a:ext cx="8064500" cy="182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400" b="0" dirty="0" smtClean="0">
                <a:latin typeface="+mn-lt"/>
                <a:ea typeface="+mn-ea"/>
                <a:cs typeface="+mn-ea"/>
                <a:sym typeface="+mn-lt"/>
              </a:rPr>
              <a:t>        虚容器（</a:t>
            </a:r>
            <a:r>
              <a:rPr lang="en-US" altLang="zh-CN" sz="2400" b="0" dirty="0" smtClean="0">
                <a:latin typeface="+mn-lt"/>
                <a:ea typeface="+mn-ea"/>
                <a:cs typeface="+mn-ea"/>
                <a:sym typeface="+mn-lt"/>
              </a:rPr>
              <a:t>VC </a:t>
            </a:r>
            <a:r>
              <a:rPr lang="zh-CN" altLang="en-US" sz="2400" b="0" dirty="0" smtClean="0">
                <a:latin typeface="+mn-lt"/>
                <a:ea typeface="+mn-ea"/>
                <a:cs typeface="+mn-ea"/>
                <a:sym typeface="+mn-lt"/>
              </a:rPr>
              <a:t>）的包封速率也是与</a:t>
            </a:r>
            <a:r>
              <a:rPr lang="en-US" altLang="zh-CN" sz="2400" b="0" dirty="0" smtClean="0">
                <a:latin typeface="+mn-lt"/>
                <a:ea typeface="+mn-ea"/>
                <a:cs typeface="+mn-ea"/>
                <a:sym typeface="+mn-lt"/>
              </a:rPr>
              <a:t>SDH</a:t>
            </a:r>
            <a:r>
              <a:rPr lang="zh-CN" altLang="en-US" sz="2400" b="0" dirty="0" smtClean="0">
                <a:latin typeface="+mn-lt"/>
                <a:ea typeface="+mn-ea"/>
                <a:cs typeface="+mn-ea"/>
                <a:sym typeface="+mn-lt"/>
              </a:rPr>
              <a:t>网络同步的，不同的</a:t>
            </a:r>
            <a:r>
              <a:rPr lang="en-US" altLang="zh-CN" sz="2400" b="0" dirty="0" smtClean="0">
                <a:latin typeface="+mn-lt"/>
                <a:ea typeface="+mn-ea"/>
                <a:cs typeface="+mn-ea"/>
                <a:sym typeface="+mn-lt"/>
              </a:rPr>
              <a:t>VC </a:t>
            </a:r>
            <a:r>
              <a:rPr lang="zh-CN" altLang="en-US" sz="2400" b="0" dirty="0" smtClean="0">
                <a:latin typeface="+mn-lt"/>
                <a:ea typeface="+mn-ea"/>
                <a:cs typeface="+mn-ea"/>
                <a:sym typeface="+mn-lt"/>
              </a:rPr>
              <a:t>（例如与</a:t>
            </a:r>
            <a:r>
              <a:rPr lang="en-US" altLang="zh-CN" sz="2400" b="0" dirty="0" smtClean="0">
                <a:latin typeface="+mn-lt"/>
                <a:ea typeface="+mn-ea"/>
                <a:cs typeface="+mn-ea"/>
                <a:sym typeface="+mn-lt"/>
              </a:rPr>
              <a:t>2Mbit/s</a:t>
            </a:r>
            <a:r>
              <a:rPr lang="zh-CN" altLang="en-US" sz="2400" b="0" dirty="0" smtClean="0">
                <a:latin typeface="+mn-lt"/>
                <a:ea typeface="+mn-ea"/>
                <a:cs typeface="+mn-ea"/>
                <a:sym typeface="+mn-lt"/>
              </a:rPr>
              <a:t>相对应的</a:t>
            </a:r>
            <a:r>
              <a:rPr lang="en-US" altLang="zh-CN" sz="2400" b="0" dirty="0" smtClean="0">
                <a:latin typeface="+mn-lt"/>
                <a:ea typeface="+mn-ea"/>
                <a:cs typeface="+mn-ea"/>
                <a:sym typeface="+mn-lt"/>
              </a:rPr>
              <a:t>VC12</a:t>
            </a:r>
            <a:r>
              <a:rPr lang="zh-CN" altLang="en-US" sz="2400" b="0" dirty="0" smtClean="0">
                <a:latin typeface="+mn-lt"/>
                <a:ea typeface="+mn-ea"/>
                <a:cs typeface="+mn-ea"/>
                <a:sym typeface="+mn-lt"/>
              </a:rPr>
              <a:t>、 与</a:t>
            </a:r>
            <a:r>
              <a:rPr lang="en-US" altLang="zh-CN" sz="2400" b="0" dirty="0" smtClean="0">
                <a:latin typeface="+mn-lt"/>
                <a:ea typeface="+mn-ea"/>
                <a:cs typeface="+mn-ea"/>
                <a:sym typeface="+mn-lt"/>
              </a:rPr>
              <a:t>34Mbit/s</a:t>
            </a:r>
            <a:r>
              <a:rPr lang="zh-CN" altLang="en-US" sz="2400" b="0" dirty="0" smtClean="0">
                <a:latin typeface="+mn-lt"/>
                <a:ea typeface="+mn-ea"/>
                <a:cs typeface="+mn-ea"/>
                <a:sym typeface="+mn-lt"/>
              </a:rPr>
              <a:t>相对应的</a:t>
            </a:r>
            <a:r>
              <a:rPr lang="en-US" altLang="zh-CN" sz="2400" b="0" dirty="0" smtClean="0">
                <a:latin typeface="+mn-lt"/>
                <a:ea typeface="+mn-ea"/>
                <a:cs typeface="+mn-ea"/>
                <a:sym typeface="+mn-lt"/>
              </a:rPr>
              <a:t>VC3 </a:t>
            </a:r>
            <a:r>
              <a:rPr lang="zh-CN" altLang="en-US" sz="2400" b="0" dirty="0" smtClean="0">
                <a:latin typeface="+mn-lt"/>
                <a:ea typeface="+mn-ea"/>
                <a:cs typeface="+mn-ea"/>
                <a:sym typeface="+mn-lt"/>
              </a:rPr>
              <a:t>）是相互同步的，而虚容器内部却允许装载来自不同容器的异步净负荷。</a:t>
            </a:r>
          </a:p>
        </p:txBody>
      </p:sp>
      <p:sp>
        <p:nvSpPr>
          <p:cNvPr id="270340" name="Rectangle 4"/>
          <p:cNvSpPr>
            <a:spLocks noChangeArrowheads="1"/>
          </p:cNvSpPr>
          <p:nvPr/>
        </p:nvSpPr>
        <p:spPr bwMode="auto">
          <a:xfrm>
            <a:off x="395288" y="3357563"/>
            <a:ext cx="8064500" cy="182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400" b="0" smtClean="0">
                <a:latin typeface="+mn-lt"/>
                <a:ea typeface="+mn-ea"/>
                <a:cs typeface="+mn-ea"/>
                <a:sym typeface="+mn-lt"/>
              </a:rPr>
              <a:t>       虚容器这种信息结构在</a:t>
            </a:r>
            <a:r>
              <a:rPr lang="en-US" altLang="zh-CN" sz="2400" b="0" smtClean="0">
                <a:latin typeface="+mn-lt"/>
                <a:ea typeface="+mn-ea"/>
                <a:cs typeface="+mn-ea"/>
                <a:sym typeface="+mn-lt"/>
              </a:rPr>
              <a:t>SDH</a:t>
            </a:r>
            <a:r>
              <a:rPr lang="zh-CN" altLang="en-US" sz="2400" b="0" smtClean="0">
                <a:latin typeface="+mn-lt"/>
                <a:ea typeface="+mn-ea"/>
                <a:cs typeface="+mn-ea"/>
                <a:sym typeface="+mn-lt"/>
              </a:rPr>
              <a:t>网络传输中保持其完整性不变，也就是可将其看成独立的单位（货包）十分灵活和方便地在通道中任一点插入或取出，进行同步复用和交叉连接处理。</a:t>
            </a:r>
          </a:p>
        </p:txBody>
      </p:sp>
      <p:sp>
        <p:nvSpPr>
          <p:cNvPr id="71684" name="Rectangle 2"/>
          <p:cNvSpPr>
            <a:spLocks noChangeArrowheads="1"/>
          </p:cNvSpPr>
          <p:nvPr/>
        </p:nvSpPr>
        <p:spPr bwMode="auto">
          <a:xfrm>
            <a:off x="539750" y="5300663"/>
            <a:ext cx="8064500"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400" b="0" smtClean="0">
                <a:latin typeface="+mn-lt"/>
                <a:ea typeface="+mn-ea"/>
                <a:cs typeface="+mn-ea"/>
                <a:sym typeface="+mn-lt"/>
              </a:rPr>
              <a:t>    其实从高速信号中直接定位上</a:t>
            </a:r>
            <a:r>
              <a:rPr lang="en-US" altLang="zh-CN" sz="2400" b="0" smtClean="0">
                <a:latin typeface="+mn-lt"/>
                <a:ea typeface="+mn-ea"/>
                <a:cs typeface="+mn-ea"/>
                <a:sym typeface="+mn-lt"/>
              </a:rPr>
              <a:t>/</a:t>
            </a:r>
            <a:r>
              <a:rPr lang="zh-CN" altLang="en-US" sz="2400" b="0" smtClean="0">
                <a:latin typeface="+mn-lt"/>
                <a:ea typeface="+mn-ea"/>
                <a:cs typeface="+mn-ea"/>
                <a:sym typeface="+mn-lt"/>
              </a:rPr>
              <a:t>下的是相应信号的</a:t>
            </a:r>
            <a:r>
              <a:rPr lang="en-US" altLang="zh-CN" sz="2400" b="0" smtClean="0">
                <a:latin typeface="+mn-lt"/>
                <a:ea typeface="+mn-ea"/>
                <a:cs typeface="+mn-ea"/>
                <a:sym typeface="+mn-lt"/>
              </a:rPr>
              <a:t>VC</a:t>
            </a:r>
            <a:r>
              <a:rPr lang="zh-CN" altLang="en-US" sz="2400" b="0" smtClean="0">
                <a:latin typeface="+mn-lt"/>
                <a:ea typeface="+mn-ea"/>
                <a:cs typeface="+mn-ea"/>
                <a:sym typeface="+mn-lt"/>
              </a:rPr>
              <a:t>这个信号包</a:t>
            </a:r>
            <a:r>
              <a:rPr lang="en-US" altLang="zh-CN" sz="2400" b="0" smtClean="0">
                <a:latin typeface="+mn-lt"/>
                <a:ea typeface="+mn-ea"/>
                <a:cs typeface="+mn-ea"/>
                <a:sym typeface="+mn-lt"/>
              </a:rPr>
              <a:t>,</a:t>
            </a:r>
            <a:r>
              <a:rPr lang="zh-CN" altLang="en-US" sz="2400" b="0" smtClean="0">
                <a:latin typeface="+mn-lt"/>
                <a:ea typeface="+mn-ea"/>
                <a:cs typeface="+mn-ea"/>
                <a:sym typeface="+mn-lt"/>
              </a:rPr>
              <a:t>然后通过打包</a:t>
            </a:r>
            <a:r>
              <a:rPr lang="en-US" altLang="zh-CN" sz="2400" b="0" smtClean="0">
                <a:latin typeface="+mn-lt"/>
                <a:ea typeface="+mn-ea"/>
                <a:cs typeface="+mn-ea"/>
                <a:sym typeface="+mn-lt"/>
              </a:rPr>
              <a:t>/</a:t>
            </a:r>
            <a:r>
              <a:rPr lang="zh-CN" altLang="en-US" sz="2400" b="0" smtClean="0">
                <a:latin typeface="+mn-lt"/>
                <a:ea typeface="+mn-ea"/>
                <a:cs typeface="+mn-ea"/>
                <a:sym typeface="+mn-lt"/>
              </a:rPr>
              <a:t>拆包来上</a:t>
            </a:r>
            <a:r>
              <a:rPr lang="en-US" altLang="zh-CN" sz="2400" b="0" smtClean="0">
                <a:latin typeface="+mn-lt"/>
                <a:ea typeface="+mn-ea"/>
                <a:cs typeface="+mn-ea"/>
                <a:sym typeface="+mn-lt"/>
              </a:rPr>
              <a:t>/</a:t>
            </a:r>
            <a:r>
              <a:rPr lang="zh-CN" altLang="en-US" sz="2400" b="0" smtClean="0">
                <a:latin typeface="+mn-lt"/>
                <a:ea typeface="+mn-ea"/>
                <a:cs typeface="+mn-ea"/>
                <a:sym typeface="+mn-lt"/>
              </a:rPr>
              <a:t>下低速支路信号。</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0339"/>
                                        </p:tgtEl>
                                        <p:attrNameLst>
                                          <p:attrName>style.visibility</p:attrName>
                                        </p:attrNameLst>
                                      </p:cBhvr>
                                      <p:to>
                                        <p:strVal val="visible"/>
                                      </p:to>
                                    </p:set>
                                    <p:anim calcmode="lin" valueType="num">
                                      <p:cBhvr additive="base">
                                        <p:cTn id="7" dur="500" fill="hold"/>
                                        <p:tgtEl>
                                          <p:spTgt spid="270339"/>
                                        </p:tgtEl>
                                        <p:attrNameLst>
                                          <p:attrName>ppt_x</p:attrName>
                                        </p:attrNameLst>
                                      </p:cBhvr>
                                      <p:tavLst>
                                        <p:tav tm="0">
                                          <p:val>
                                            <p:strVal val="#ppt_x"/>
                                          </p:val>
                                        </p:tav>
                                        <p:tav tm="100000">
                                          <p:val>
                                            <p:strVal val="#ppt_x"/>
                                          </p:val>
                                        </p:tav>
                                      </p:tavLst>
                                    </p:anim>
                                    <p:anim calcmode="lin" valueType="num">
                                      <p:cBhvr additive="base">
                                        <p:cTn id="8" dur="500" fill="hold"/>
                                        <p:tgtEl>
                                          <p:spTgt spid="27033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0340"/>
                                        </p:tgtEl>
                                        <p:attrNameLst>
                                          <p:attrName>style.visibility</p:attrName>
                                        </p:attrNameLst>
                                      </p:cBhvr>
                                      <p:to>
                                        <p:strVal val="visible"/>
                                      </p:to>
                                    </p:set>
                                    <p:anim calcmode="lin" valueType="num">
                                      <p:cBhvr additive="base">
                                        <p:cTn id="13" dur="500" fill="hold"/>
                                        <p:tgtEl>
                                          <p:spTgt spid="270340"/>
                                        </p:tgtEl>
                                        <p:attrNameLst>
                                          <p:attrName>ppt_x</p:attrName>
                                        </p:attrNameLst>
                                      </p:cBhvr>
                                      <p:tavLst>
                                        <p:tav tm="0">
                                          <p:val>
                                            <p:strVal val="#ppt_x"/>
                                          </p:val>
                                        </p:tav>
                                        <p:tav tm="100000">
                                          <p:val>
                                            <p:strVal val="#ppt_x"/>
                                          </p:val>
                                        </p:tav>
                                      </p:tavLst>
                                    </p:anim>
                                    <p:anim calcmode="lin" valueType="num">
                                      <p:cBhvr additive="base">
                                        <p:cTn id="14" dur="500" fill="hold"/>
                                        <p:tgtEl>
                                          <p:spTgt spid="270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autoUpdateAnimBg="0"/>
      <p:bldP spid="270340"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3" name="Rectangle 3"/>
          <p:cNvSpPr>
            <a:spLocks noChangeArrowheads="1"/>
          </p:cNvSpPr>
          <p:nvPr/>
        </p:nvSpPr>
        <p:spPr bwMode="auto">
          <a:xfrm>
            <a:off x="684213" y="1340768"/>
            <a:ext cx="7705725" cy="159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800" dirty="0" smtClean="0">
                <a:latin typeface="+mn-lt"/>
                <a:ea typeface="+mn-ea"/>
                <a:cs typeface="+mn-ea"/>
                <a:sym typeface="+mn-lt"/>
              </a:rPr>
              <a:t>    将</a:t>
            </a:r>
            <a:r>
              <a:rPr lang="en-US" altLang="zh-CN" sz="2800" dirty="0" smtClean="0">
                <a:latin typeface="+mn-lt"/>
                <a:ea typeface="+mn-ea"/>
                <a:cs typeface="+mn-ea"/>
                <a:sym typeface="+mn-lt"/>
              </a:rPr>
              <a:t>C4</a:t>
            </a:r>
            <a:r>
              <a:rPr lang="zh-CN" altLang="en-US" sz="2800" dirty="0" smtClean="0">
                <a:latin typeface="+mn-lt"/>
                <a:ea typeface="+mn-ea"/>
                <a:cs typeface="+mn-ea"/>
                <a:sym typeface="+mn-lt"/>
              </a:rPr>
              <a:t>打包成</a:t>
            </a:r>
            <a:r>
              <a:rPr lang="en-US" altLang="zh-CN" sz="2800" dirty="0" smtClean="0">
                <a:latin typeface="+mn-lt"/>
                <a:ea typeface="+mn-ea"/>
                <a:cs typeface="+mn-ea"/>
                <a:sym typeface="+mn-lt"/>
              </a:rPr>
              <a:t>VC4</a:t>
            </a:r>
            <a:r>
              <a:rPr lang="zh-CN" altLang="en-US" sz="2800" dirty="0" smtClean="0">
                <a:latin typeface="+mn-lt"/>
                <a:ea typeface="+mn-ea"/>
                <a:cs typeface="+mn-ea"/>
                <a:sym typeface="+mn-lt"/>
              </a:rPr>
              <a:t>时要加入</a:t>
            </a:r>
            <a:r>
              <a:rPr lang="en-US" altLang="zh-CN" sz="2800" dirty="0" smtClean="0">
                <a:latin typeface="+mn-lt"/>
                <a:ea typeface="+mn-ea"/>
                <a:cs typeface="+mn-ea"/>
                <a:sym typeface="+mn-lt"/>
              </a:rPr>
              <a:t>9</a:t>
            </a:r>
            <a:r>
              <a:rPr lang="zh-CN" altLang="en-US" sz="2800" dirty="0" smtClean="0">
                <a:latin typeface="+mn-lt"/>
                <a:ea typeface="+mn-ea"/>
                <a:cs typeface="+mn-ea"/>
                <a:sym typeface="+mn-lt"/>
              </a:rPr>
              <a:t>个开销字节，位于</a:t>
            </a:r>
            <a:r>
              <a:rPr lang="en-US" altLang="zh-CN" sz="2800" dirty="0" smtClean="0">
                <a:latin typeface="+mn-lt"/>
                <a:ea typeface="+mn-ea"/>
                <a:cs typeface="+mn-ea"/>
                <a:sym typeface="+mn-lt"/>
              </a:rPr>
              <a:t>VC4</a:t>
            </a:r>
            <a:r>
              <a:rPr lang="zh-CN" altLang="en-US" sz="2800" dirty="0" smtClean="0">
                <a:latin typeface="+mn-lt"/>
                <a:ea typeface="+mn-ea"/>
                <a:cs typeface="+mn-ea"/>
                <a:sym typeface="+mn-lt"/>
              </a:rPr>
              <a:t>帧的第一列，这时</a:t>
            </a:r>
            <a:r>
              <a:rPr lang="en-US" altLang="zh-CN" sz="2800" dirty="0" smtClean="0">
                <a:latin typeface="+mn-lt"/>
                <a:ea typeface="+mn-ea"/>
                <a:cs typeface="+mn-ea"/>
                <a:sym typeface="+mn-lt"/>
              </a:rPr>
              <a:t>VC4</a:t>
            </a:r>
            <a:r>
              <a:rPr lang="zh-CN" altLang="en-US" sz="2800" dirty="0" smtClean="0">
                <a:latin typeface="+mn-lt"/>
                <a:ea typeface="+mn-ea"/>
                <a:cs typeface="+mn-ea"/>
                <a:sym typeface="+mn-lt"/>
              </a:rPr>
              <a:t>的帧结构就成了</a:t>
            </a:r>
            <a:r>
              <a:rPr lang="en-US" altLang="zh-CN" sz="2800" dirty="0" smtClean="0">
                <a:solidFill>
                  <a:srgbClr val="FF0000"/>
                </a:solidFill>
                <a:latin typeface="+mn-lt"/>
                <a:ea typeface="+mn-ea"/>
                <a:cs typeface="+mn-ea"/>
                <a:sym typeface="+mn-lt"/>
              </a:rPr>
              <a:t>9</a:t>
            </a:r>
            <a:r>
              <a:rPr lang="zh-CN" altLang="en-US" sz="2800" dirty="0" smtClean="0">
                <a:solidFill>
                  <a:srgbClr val="FF0000"/>
                </a:solidFill>
                <a:latin typeface="+mn-lt"/>
                <a:ea typeface="+mn-ea"/>
                <a:cs typeface="+mn-ea"/>
                <a:sym typeface="+mn-lt"/>
              </a:rPr>
              <a:t>行</a:t>
            </a:r>
            <a:r>
              <a:rPr lang="en-US" altLang="zh-CN" sz="2800" dirty="0" smtClean="0">
                <a:solidFill>
                  <a:srgbClr val="FF0000"/>
                </a:solidFill>
                <a:latin typeface="+mn-lt"/>
                <a:ea typeface="+mn-ea"/>
                <a:cs typeface="+mn-ea"/>
                <a:sym typeface="+mn-lt"/>
              </a:rPr>
              <a:t>261</a:t>
            </a:r>
            <a:r>
              <a:rPr lang="zh-CN" altLang="en-US" sz="2800" dirty="0" smtClean="0">
                <a:solidFill>
                  <a:srgbClr val="FF0000"/>
                </a:solidFill>
                <a:latin typeface="+mn-lt"/>
                <a:ea typeface="+mn-ea"/>
                <a:cs typeface="+mn-ea"/>
                <a:sym typeface="+mn-lt"/>
              </a:rPr>
              <a:t>列，</a:t>
            </a:r>
            <a:r>
              <a:rPr lang="zh-CN" altLang="en-US" sz="2800" dirty="0" smtClean="0">
                <a:latin typeface="+mn-lt"/>
                <a:ea typeface="+mn-ea"/>
                <a:cs typeface="+mn-ea"/>
                <a:sym typeface="+mn-lt"/>
              </a:rPr>
              <a:t>就是</a:t>
            </a:r>
            <a:r>
              <a:rPr lang="en-US" altLang="zh-CN" sz="2800" dirty="0" smtClean="0">
                <a:latin typeface="+mn-lt"/>
                <a:ea typeface="+mn-ea"/>
                <a:cs typeface="+mn-ea"/>
                <a:sym typeface="+mn-lt"/>
              </a:rPr>
              <a:t>STM-1</a:t>
            </a:r>
            <a:r>
              <a:rPr lang="zh-CN" altLang="en-US" sz="2800" dirty="0" smtClean="0">
                <a:latin typeface="+mn-lt"/>
                <a:ea typeface="+mn-ea"/>
                <a:cs typeface="+mn-ea"/>
                <a:sym typeface="+mn-lt"/>
              </a:rPr>
              <a:t>帧的信息净负荷。</a:t>
            </a:r>
            <a:endParaRPr lang="zh-CN" altLang="en-US" sz="2800" dirty="0" smtClean="0">
              <a:solidFill>
                <a:srgbClr val="FF0000"/>
              </a:solidFill>
              <a:latin typeface="+mn-lt"/>
              <a:ea typeface="+mn-ea"/>
              <a:cs typeface="+mn-ea"/>
              <a:sym typeface="+mn-lt"/>
            </a:endParaRPr>
          </a:p>
        </p:txBody>
      </p:sp>
      <p:sp>
        <p:nvSpPr>
          <p:cNvPr id="271364" name="Rectangle 4"/>
          <p:cNvSpPr>
            <a:spLocks noChangeArrowheads="1"/>
          </p:cNvSpPr>
          <p:nvPr/>
        </p:nvSpPr>
        <p:spPr bwMode="auto">
          <a:xfrm>
            <a:off x="684213" y="3213100"/>
            <a:ext cx="7705725" cy="226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400" b="0" smtClean="0">
                <a:latin typeface="+mn-lt"/>
                <a:ea typeface="+mn-ea"/>
                <a:cs typeface="+mn-ea"/>
                <a:sym typeface="+mn-lt"/>
              </a:rPr>
              <a:t>   </a:t>
            </a:r>
            <a:r>
              <a:rPr lang="en-US" altLang="zh-CN" sz="2400" b="0" smtClean="0">
                <a:latin typeface="+mn-lt"/>
                <a:ea typeface="+mn-ea"/>
                <a:cs typeface="+mn-ea"/>
                <a:sym typeface="+mn-lt"/>
              </a:rPr>
              <a:t>STM-N</a:t>
            </a:r>
            <a:r>
              <a:rPr lang="zh-CN" altLang="en-US" sz="2400" b="0" smtClean="0">
                <a:latin typeface="+mn-lt"/>
                <a:ea typeface="+mn-ea"/>
                <a:cs typeface="+mn-ea"/>
                <a:sym typeface="+mn-lt"/>
              </a:rPr>
              <a:t>的帧结构中，信息净负荷为</a:t>
            </a:r>
            <a:r>
              <a:rPr lang="en-US" altLang="zh-CN" sz="2400" b="0" smtClean="0">
                <a:latin typeface="+mn-lt"/>
                <a:ea typeface="+mn-ea"/>
                <a:cs typeface="+mn-ea"/>
                <a:sym typeface="+mn-lt"/>
              </a:rPr>
              <a:t>9</a:t>
            </a:r>
            <a:r>
              <a:rPr lang="zh-CN" altLang="en-US" sz="2400" b="0" smtClean="0">
                <a:latin typeface="+mn-lt"/>
                <a:ea typeface="+mn-ea"/>
                <a:cs typeface="+mn-ea"/>
                <a:sym typeface="+mn-lt"/>
              </a:rPr>
              <a:t>行</a:t>
            </a:r>
            <a:r>
              <a:rPr lang="en-US" altLang="zh-CN" sz="2400" b="0" smtClean="0">
                <a:latin typeface="+mn-lt"/>
                <a:ea typeface="+mn-ea"/>
                <a:cs typeface="+mn-ea"/>
                <a:sym typeface="+mn-lt"/>
              </a:rPr>
              <a:t>×261 ×N</a:t>
            </a:r>
            <a:r>
              <a:rPr lang="zh-CN" altLang="en-US" sz="2400" b="0" smtClean="0">
                <a:latin typeface="+mn-lt"/>
                <a:ea typeface="+mn-ea"/>
                <a:cs typeface="+mn-ea"/>
                <a:sym typeface="+mn-lt"/>
              </a:rPr>
              <a:t>列</a:t>
            </a:r>
            <a:r>
              <a:rPr lang="en-US" altLang="zh-CN" sz="2400" b="0" smtClean="0">
                <a:latin typeface="+mn-lt"/>
                <a:ea typeface="+mn-ea"/>
                <a:cs typeface="+mn-ea"/>
                <a:sym typeface="+mn-lt"/>
              </a:rPr>
              <a:t>,</a:t>
            </a:r>
            <a:r>
              <a:rPr lang="zh-CN" altLang="en-US" sz="2400" b="0" smtClean="0">
                <a:latin typeface="+mn-lt"/>
                <a:ea typeface="+mn-ea"/>
                <a:cs typeface="+mn-ea"/>
                <a:sym typeface="+mn-lt"/>
              </a:rPr>
              <a:t>当为</a:t>
            </a:r>
            <a:r>
              <a:rPr lang="en-US" altLang="zh-CN" sz="2400" b="0" smtClean="0">
                <a:latin typeface="+mn-lt"/>
                <a:ea typeface="+mn-ea"/>
                <a:cs typeface="+mn-ea"/>
                <a:sym typeface="+mn-lt"/>
              </a:rPr>
              <a:t>STM-1</a:t>
            </a:r>
            <a:r>
              <a:rPr lang="zh-CN" altLang="en-US" sz="2400" b="0" smtClean="0">
                <a:latin typeface="+mn-lt"/>
                <a:ea typeface="+mn-ea"/>
                <a:cs typeface="+mn-ea"/>
                <a:sym typeface="+mn-lt"/>
              </a:rPr>
              <a:t>时即为</a:t>
            </a:r>
            <a:r>
              <a:rPr lang="en-US" altLang="zh-CN" sz="2400" b="0" smtClean="0">
                <a:latin typeface="+mn-lt"/>
                <a:ea typeface="+mn-ea"/>
                <a:cs typeface="+mn-ea"/>
                <a:sym typeface="+mn-lt"/>
              </a:rPr>
              <a:t>9</a:t>
            </a:r>
            <a:r>
              <a:rPr lang="zh-CN" altLang="en-US" sz="2400" b="0" smtClean="0">
                <a:latin typeface="+mn-lt"/>
                <a:ea typeface="+mn-ea"/>
                <a:cs typeface="+mn-ea"/>
                <a:sym typeface="+mn-lt"/>
              </a:rPr>
              <a:t>行</a:t>
            </a:r>
            <a:r>
              <a:rPr lang="en-US" altLang="zh-CN" sz="2400" b="0" smtClean="0">
                <a:latin typeface="+mn-lt"/>
                <a:ea typeface="+mn-ea"/>
                <a:cs typeface="+mn-ea"/>
                <a:sym typeface="+mn-lt"/>
              </a:rPr>
              <a:t>× 261</a:t>
            </a:r>
            <a:r>
              <a:rPr lang="zh-CN" altLang="en-US" sz="2400" b="0" smtClean="0">
                <a:latin typeface="+mn-lt"/>
                <a:ea typeface="+mn-ea"/>
                <a:cs typeface="+mn-ea"/>
                <a:sym typeface="+mn-lt"/>
              </a:rPr>
              <a:t>列</a:t>
            </a:r>
            <a:r>
              <a:rPr lang="en-US" altLang="zh-CN" sz="2400" b="0" smtClean="0">
                <a:latin typeface="+mn-lt"/>
                <a:ea typeface="+mn-ea"/>
                <a:cs typeface="+mn-ea"/>
                <a:sym typeface="+mn-lt"/>
              </a:rPr>
              <a:t>, VC4</a:t>
            </a:r>
            <a:r>
              <a:rPr lang="zh-CN" altLang="en-US" sz="2400" b="0" smtClean="0">
                <a:latin typeface="+mn-lt"/>
                <a:ea typeface="+mn-ea"/>
                <a:cs typeface="+mn-ea"/>
                <a:sym typeface="+mn-lt"/>
              </a:rPr>
              <a:t>其实就是</a:t>
            </a:r>
            <a:r>
              <a:rPr lang="en-US" altLang="zh-CN" sz="2400" b="0" smtClean="0">
                <a:latin typeface="+mn-lt"/>
                <a:ea typeface="+mn-ea"/>
                <a:cs typeface="+mn-ea"/>
                <a:sym typeface="+mn-lt"/>
              </a:rPr>
              <a:t>STM-1</a:t>
            </a:r>
            <a:r>
              <a:rPr lang="zh-CN" altLang="en-US" sz="2400" b="0" smtClean="0">
                <a:latin typeface="+mn-lt"/>
                <a:ea typeface="+mn-ea"/>
                <a:cs typeface="+mn-ea"/>
                <a:sym typeface="+mn-lt"/>
              </a:rPr>
              <a:t>帧的信息净负荷。</a:t>
            </a:r>
          </a:p>
          <a:p>
            <a:pPr eaLnBrk="1" latinLnBrk="0" hangingPunct="1">
              <a:lnSpc>
                <a:spcPct val="120000"/>
              </a:lnSpc>
              <a:spcBef>
                <a:spcPct val="0"/>
              </a:spcBef>
              <a:buFontTx/>
              <a:buNone/>
              <a:defRPr/>
            </a:pPr>
            <a:r>
              <a:rPr lang="zh-CN" altLang="en-US" sz="2400" b="0" smtClean="0">
                <a:latin typeface="+mn-lt"/>
                <a:ea typeface="+mn-ea"/>
                <a:cs typeface="+mn-ea"/>
                <a:sym typeface="+mn-lt"/>
              </a:rPr>
              <a:t>        将</a:t>
            </a:r>
            <a:r>
              <a:rPr lang="en-US" altLang="zh-CN" sz="2400" b="0" smtClean="0">
                <a:latin typeface="+mn-lt"/>
                <a:ea typeface="+mn-ea"/>
                <a:cs typeface="+mn-ea"/>
                <a:sym typeface="+mn-lt"/>
              </a:rPr>
              <a:t>PDH</a:t>
            </a:r>
            <a:r>
              <a:rPr lang="zh-CN" altLang="en-US" sz="2400" b="0" smtClean="0">
                <a:latin typeface="+mn-lt"/>
                <a:ea typeface="+mn-ea"/>
                <a:cs typeface="+mn-ea"/>
                <a:sym typeface="+mn-lt"/>
              </a:rPr>
              <a:t>信号经打包成</a:t>
            </a:r>
            <a:r>
              <a:rPr lang="en-US" altLang="zh-CN" sz="2400" b="0" smtClean="0">
                <a:latin typeface="+mn-lt"/>
                <a:ea typeface="+mn-ea"/>
                <a:cs typeface="+mn-ea"/>
                <a:sym typeface="+mn-lt"/>
              </a:rPr>
              <a:t>C</a:t>
            </a:r>
            <a:r>
              <a:rPr lang="zh-CN" altLang="en-US" sz="2400" b="0" smtClean="0">
                <a:latin typeface="+mn-lt"/>
                <a:ea typeface="+mn-ea"/>
                <a:cs typeface="+mn-ea"/>
                <a:sym typeface="+mn-lt"/>
              </a:rPr>
              <a:t>，再加上相应的通道开销而成</a:t>
            </a:r>
            <a:r>
              <a:rPr lang="en-US" altLang="zh-CN" sz="2400" b="0" smtClean="0">
                <a:latin typeface="+mn-lt"/>
                <a:ea typeface="+mn-ea"/>
                <a:cs typeface="+mn-ea"/>
                <a:sym typeface="+mn-lt"/>
              </a:rPr>
              <a:t>VC</a:t>
            </a:r>
            <a:r>
              <a:rPr lang="zh-CN" altLang="en-US" sz="2400" b="0" smtClean="0">
                <a:latin typeface="+mn-lt"/>
                <a:ea typeface="+mn-ea"/>
                <a:cs typeface="+mn-ea"/>
                <a:sym typeface="+mn-lt"/>
              </a:rPr>
              <a:t>这种信息结构，这个过程就叫</a:t>
            </a:r>
            <a:r>
              <a:rPr lang="zh-CN" altLang="en-US" sz="2400" b="0" smtClean="0">
                <a:solidFill>
                  <a:srgbClr val="FF0000"/>
                </a:solidFill>
                <a:latin typeface="+mn-lt"/>
                <a:ea typeface="+mn-ea"/>
                <a:cs typeface="+mn-ea"/>
                <a:sym typeface="+mn-lt"/>
              </a:rPr>
              <a:t>映射</a:t>
            </a:r>
            <a:r>
              <a:rPr lang="zh-CN" altLang="en-US" sz="2400" b="0" smtClean="0">
                <a:latin typeface="+mn-lt"/>
                <a:ea typeface="+mn-ea"/>
                <a:cs typeface="+mn-ea"/>
                <a:sym typeface="+mn-lt"/>
              </a:rPr>
              <a:t>。</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1363"/>
                                        </p:tgtEl>
                                        <p:attrNameLst>
                                          <p:attrName>style.visibility</p:attrName>
                                        </p:attrNameLst>
                                      </p:cBhvr>
                                      <p:to>
                                        <p:strVal val="visible"/>
                                      </p:to>
                                    </p:set>
                                    <p:anim calcmode="lin" valueType="num">
                                      <p:cBhvr additive="base">
                                        <p:cTn id="7" dur="500" fill="hold"/>
                                        <p:tgtEl>
                                          <p:spTgt spid="271363"/>
                                        </p:tgtEl>
                                        <p:attrNameLst>
                                          <p:attrName>ppt_x</p:attrName>
                                        </p:attrNameLst>
                                      </p:cBhvr>
                                      <p:tavLst>
                                        <p:tav tm="0">
                                          <p:val>
                                            <p:strVal val="#ppt_x"/>
                                          </p:val>
                                        </p:tav>
                                        <p:tav tm="100000">
                                          <p:val>
                                            <p:strVal val="#ppt_x"/>
                                          </p:val>
                                        </p:tav>
                                      </p:tavLst>
                                    </p:anim>
                                    <p:anim calcmode="lin" valueType="num">
                                      <p:cBhvr additive="base">
                                        <p:cTn id="8" dur="500" fill="hold"/>
                                        <p:tgtEl>
                                          <p:spTgt spid="27136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1364"/>
                                        </p:tgtEl>
                                        <p:attrNameLst>
                                          <p:attrName>style.visibility</p:attrName>
                                        </p:attrNameLst>
                                      </p:cBhvr>
                                      <p:to>
                                        <p:strVal val="visible"/>
                                      </p:to>
                                    </p:set>
                                    <p:anim calcmode="lin" valueType="num">
                                      <p:cBhvr additive="base">
                                        <p:cTn id="13" dur="500" fill="hold"/>
                                        <p:tgtEl>
                                          <p:spTgt spid="271364"/>
                                        </p:tgtEl>
                                        <p:attrNameLst>
                                          <p:attrName>ppt_x</p:attrName>
                                        </p:attrNameLst>
                                      </p:cBhvr>
                                      <p:tavLst>
                                        <p:tav tm="0">
                                          <p:val>
                                            <p:strVal val="#ppt_x"/>
                                          </p:val>
                                        </p:tav>
                                        <p:tav tm="100000">
                                          <p:val>
                                            <p:strVal val="#ppt_x"/>
                                          </p:val>
                                        </p:tav>
                                      </p:tavLst>
                                    </p:anim>
                                    <p:anim calcmode="lin" valueType="num">
                                      <p:cBhvr additive="base">
                                        <p:cTn id="14" dur="500" fill="hold"/>
                                        <p:tgtEl>
                                          <p:spTgt spid="2713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3" grpId="0" autoUpdateAnimBg="0"/>
      <p:bldP spid="271364"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485910" y="1196752"/>
            <a:ext cx="8262937" cy="9346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400" dirty="0" smtClean="0">
                <a:latin typeface="+mn-lt"/>
                <a:ea typeface="+mn-ea"/>
                <a:cs typeface="+mn-ea"/>
                <a:sym typeface="+mn-lt"/>
              </a:rPr>
              <a:t>3</a:t>
            </a:r>
            <a:r>
              <a:rPr lang="zh-CN" altLang="en-US" sz="2400" dirty="0" smtClean="0">
                <a:latin typeface="+mn-lt"/>
                <a:ea typeface="+mn-ea"/>
                <a:cs typeface="+mn-ea"/>
                <a:sym typeface="+mn-lt"/>
              </a:rPr>
              <a:t>） 货物都打成了标准的包封（</a:t>
            </a:r>
            <a:r>
              <a:rPr lang="en-US" altLang="zh-CN" sz="2400" dirty="0" smtClean="0">
                <a:latin typeface="+mn-lt"/>
                <a:ea typeface="+mn-ea"/>
                <a:cs typeface="+mn-ea"/>
                <a:sym typeface="+mn-lt"/>
              </a:rPr>
              <a:t>VC4</a:t>
            </a:r>
            <a:r>
              <a:rPr lang="zh-CN" altLang="en-US" sz="2400" dirty="0" smtClean="0">
                <a:latin typeface="+mn-lt"/>
                <a:ea typeface="+mn-ea"/>
                <a:cs typeface="+mn-ea"/>
                <a:sym typeface="+mn-lt"/>
              </a:rPr>
              <a:t>），就可以往</a:t>
            </a:r>
            <a:r>
              <a:rPr lang="en-US" altLang="zh-CN" sz="2400" dirty="0" smtClean="0">
                <a:latin typeface="+mn-lt"/>
                <a:ea typeface="+mn-ea"/>
                <a:cs typeface="+mn-ea"/>
                <a:sym typeface="+mn-lt"/>
              </a:rPr>
              <a:t>STM-N</a:t>
            </a:r>
            <a:r>
              <a:rPr lang="zh-CN" altLang="en-US" sz="2400" dirty="0" smtClean="0">
                <a:latin typeface="+mn-lt"/>
                <a:ea typeface="+mn-ea"/>
                <a:cs typeface="+mn-ea"/>
                <a:sym typeface="+mn-lt"/>
              </a:rPr>
              <a:t>这辆车上装载了。装载的位置是其信息净负荷区。</a:t>
            </a:r>
          </a:p>
        </p:txBody>
      </p:sp>
      <p:sp>
        <p:nvSpPr>
          <p:cNvPr id="73731" name="Rectangle 3"/>
          <p:cNvSpPr>
            <a:spLocks noChangeArrowheads="1"/>
          </p:cNvSpPr>
          <p:nvPr/>
        </p:nvSpPr>
        <p:spPr bwMode="auto">
          <a:xfrm>
            <a:off x="603249" y="2527435"/>
            <a:ext cx="7921625" cy="142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400" b="0" dirty="0" smtClean="0">
                <a:latin typeface="+mn-lt"/>
                <a:ea typeface="+mn-ea"/>
                <a:cs typeface="+mn-ea"/>
                <a:sym typeface="+mn-lt"/>
              </a:rPr>
              <a:t>     在装载货物（</a:t>
            </a:r>
            <a:r>
              <a:rPr lang="en-US" altLang="zh-CN" sz="2400" b="0" dirty="0" smtClean="0">
                <a:latin typeface="+mn-lt"/>
                <a:ea typeface="+mn-ea"/>
                <a:cs typeface="+mn-ea"/>
                <a:sym typeface="+mn-lt"/>
              </a:rPr>
              <a:t>VC</a:t>
            </a:r>
            <a:r>
              <a:rPr lang="zh-CN" altLang="en-US" sz="2400" b="0" dirty="0" smtClean="0">
                <a:latin typeface="+mn-lt"/>
                <a:ea typeface="+mn-ea"/>
                <a:cs typeface="+mn-ea"/>
                <a:sym typeface="+mn-lt"/>
              </a:rPr>
              <a:t>） 的时候会出现这样一个问题，当货物装载的速度和货车等待装载的时间（</a:t>
            </a:r>
            <a:r>
              <a:rPr lang="en-US" altLang="zh-CN" sz="2400" b="0" dirty="0" smtClean="0">
                <a:latin typeface="+mn-lt"/>
                <a:ea typeface="+mn-ea"/>
                <a:cs typeface="+mn-ea"/>
                <a:sym typeface="+mn-lt"/>
              </a:rPr>
              <a:t>STM-N</a:t>
            </a:r>
            <a:r>
              <a:rPr lang="zh-CN" altLang="en-US" sz="2400" b="0" dirty="0" smtClean="0">
                <a:latin typeface="+mn-lt"/>
                <a:ea typeface="+mn-ea"/>
                <a:cs typeface="+mn-ea"/>
                <a:sym typeface="+mn-lt"/>
              </a:rPr>
              <a:t>的帧周期</a:t>
            </a:r>
            <a:r>
              <a:rPr lang="en-US" altLang="zh-CN" sz="2400" b="0" dirty="0" smtClean="0">
                <a:latin typeface="+mn-lt"/>
                <a:ea typeface="+mn-ea"/>
                <a:cs typeface="+mn-ea"/>
                <a:sym typeface="+mn-lt"/>
              </a:rPr>
              <a:t>125μs </a:t>
            </a:r>
            <a:r>
              <a:rPr lang="zh-CN" altLang="en-US" sz="2400" b="0" dirty="0" smtClean="0">
                <a:latin typeface="+mn-lt"/>
                <a:ea typeface="+mn-ea"/>
                <a:cs typeface="+mn-ea"/>
                <a:sym typeface="+mn-lt"/>
              </a:rPr>
              <a:t>）不一致时，就会使货物在车箱内的位置</a:t>
            </a:r>
            <a:r>
              <a:rPr lang="zh-CN" altLang="en-US" sz="2400" b="0" dirty="0" smtClean="0">
                <a:latin typeface="+mn-lt"/>
                <a:ea typeface="+mn-ea"/>
                <a:cs typeface="+mn-ea"/>
                <a:sym typeface="+mn-lt"/>
              </a:rPr>
              <a:t>“浮动”</a:t>
            </a:r>
            <a:endParaRPr lang="zh-CN" altLang="en-US" sz="2400" b="0" dirty="0" smtClean="0">
              <a:latin typeface="+mn-lt"/>
              <a:ea typeface="+mn-ea"/>
              <a:cs typeface="+mn-ea"/>
              <a:sym typeface="+mn-lt"/>
            </a:endParaRPr>
          </a:p>
        </p:txBody>
      </p:sp>
      <p:sp>
        <p:nvSpPr>
          <p:cNvPr id="73732" name="Rectangle 4"/>
          <p:cNvSpPr>
            <a:spLocks noChangeArrowheads="1"/>
          </p:cNvSpPr>
          <p:nvPr/>
        </p:nvSpPr>
        <p:spPr bwMode="auto">
          <a:xfrm>
            <a:off x="450850" y="4221163"/>
            <a:ext cx="8226425"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400" smtClean="0">
                <a:latin typeface="+mn-lt"/>
                <a:ea typeface="+mn-ea"/>
                <a:cs typeface="+mn-ea"/>
                <a:sym typeface="+mn-lt"/>
              </a:rPr>
              <a:t>    那么在收端怎样才能</a:t>
            </a:r>
            <a:r>
              <a:rPr lang="zh-CN" altLang="en-US" sz="2800" smtClean="0">
                <a:latin typeface="+mn-lt"/>
                <a:ea typeface="+mn-ea"/>
                <a:cs typeface="+mn-ea"/>
                <a:sym typeface="+mn-lt"/>
              </a:rPr>
              <a:t>正确</a:t>
            </a:r>
            <a:r>
              <a:rPr lang="zh-CN" altLang="en-US" sz="2400" smtClean="0">
                <a:latin typeface="+mn-lt"/>
                <a:ea typeface="+mn-ea"/>
                <a:cs typeface="+mn-ea"/>
                <a:sym typeface="+mn-lt"/>
              </a:rPr>
              <a:t>分离货物包呢？</a:t>
            </a:r>
            <a:r>
              <a:rPr lang="en-US" altLang="zh-CN" sz="2400" smtClean="0">
                <a:latin typeface="+mn-lt"/>
                <a:ea typeface="+mn-ea"/>
                <a:cs typeface="+mn-ea"/>
                <a:sym typeface="+mn-lt"/>
              </a:rPr>
              <a:t>SDH</a:t>
            </a:r>
            <a:r>
              <a:rPr lang="zh-CN" altLang="en-US" sz="2400" smtClean="0">
                <a:latin typeface="+mn-lt"/>
                <a:ea typeface="+mn-ea"/>
                <a:cs typeface="+mn-ea"/>
                <a:sym typeface="+mn-lt"/>
              </a:rPr>
              <a:t>采用在</a:t>
            </a:r>
            <a:r>
              <a:rPr lang="en-US" altLang="zh-CN" sz="2400" smtClean="0">
                <a:latin typeface="+mn-lt"/>
                <a:ea typeface="+mn-ea"/>
                <a:cs typeface="+mn-ea"/>
                <a:sym typeface="+mn-lt"/>
              </a:rPr>
              <a:t>VC4</a:t>
            </a:r>
            <a:r>
              <a:rPr lang="zh-CN" altLang="en-US" sz="2400" smtClean="0">
                <a:latin typeface="+mn-lt"/>
                <a:ea typeface="+mn-ea"/>
                <a:cs typeface="+mn-ea"/>
                <a:sym typeface="+mn-lt"/>
              </a:rPr>
              <a:t>前附加一个</a:t>
            </a:r>
            <a:r>
              <a:rPr lang="zh-CN" altLang="en-US" sz="2400" smtClean="0">
                <a:solidFill>
                  <a:srgbClr val="FF0000"/>
                </a:solidFill>
                <a:latin typeface="+mn-lt"/>
                <a:ea typeface="+mn-ea"/>
                <a:cs typeface="+mn-ea"/>
                <a:sym typeface="+mn-lt"/>
              </a:rPr>
              <a:t>管理单元指针（</a:t>
            </a:r>
            <a:r>
              <a:rPr lang="en-US" altLang="zh-CN" sz="2400" smtClean="0">
                <a:solidFill>
                  <a:srgbClr val="FF0000"/>
                </a:solidFill>
                <a:latin typeface="+mn-lt"/>
                <a:ea typeface="+mn-ea"/>
                <a:cs typeface="+mn-ea"/>
                <a:sym typeface="+mn-lt"/>
              </a:rPr>
              <a:t>AU-PTR</a:t>
            </a:r>
            <a:r>
              <a:rPr lang="zh-CN" altLang="en-US" sz="2400" smtClean="0">
                <a:latin typeface="+mn-lt"/>
                <a:ea typeface="+mn-ea"/>
                <a:cs typeface="+mn-ea"/>
                <a:sym typeface="+mn-lt"/>
              </a:rPr>
              <a:t>） 来解决这个问题。此时信号由</a:t>
            </a:r>
            <a:r>
              <a:rPr lang="en-US" altLang="zh-CN" sz="2400" smtClean="0">
                <a:latin typeface="+mn-lt"/>
                <a:ea typeface="+mn-ea"/>
                <a:cs typeface="+mn-ea"/>
                <a:sym typeface="+mn-lt"/>
              </a:rPr>
              <a:t>VC4</a:t>
            </a:r>
            <a:r>
              <a:rPr lang="zh-CN" altLang="en-US" sz="2400" smtClean="0">
                <a:latin typeface="+mn-lt"/>
                <a:ea typeface="+mn-ea"/>
                <a:cs typeface="+mn-ea"/>
                <a:sym typeface="+mn-lt"/>
              </a:rPr>
              <a:t>变成了管理单元</a:t>
            </a:r>
            <a:r>
              <a:rPr lang="en-US" altLang="zh-CN" sz="2400" smtClean="0">
                <a:latin typeface="+mn-lt"/>
                <a:ea typeface="+mn-ea"/>
                <a:cs typeface="+mn-ea"/>
                <a:sym typeface="+mn-lt"/>
              </a:rPr>
              <a:t>AU-4</a:t>
            </a:r>
            <a:r>
              <a:rPr lang="zh-CN" altLang="en-US" sz="2400" smtClean="0">
                <a:latin typeface="+mn-lt"/>
                <a:ea typeface="+mn-ea"/>
                <a:cs typeface="+mn-ea"/>
                <a:sym typeface="+mn-lt"/>
              </a:rPr>
              <a:t>这种信息结构。</a:t>
            </a:r>
          </a:p>
        </p:txBody>
      </p:sp>
    </p:spTree>
  </p:cSld>
  <p:clrMapOvr>
    <a:masterClrMapping/>
  </p:clrMapOvr>
  <p:transition spd="med">
    <p:checke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433276" y="3346483"/>
            <a:ext cx="8568952" cy="25524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000" b="0" dirty="0" smtClean="0">
                <a:latin typeface="+mn-lt"/>
                <a:ea typeface="+mn-ea"/>
                <a:cs typeface="+mn-ea"/>
                <a:sym typeface="+mn-lt"/>
              </a:rPr>
              <a:t>    </a:t>
            </a:r>
            <a:r>
              <a:rPr lang="en-US" altLang="zh-CN" sz="2000" b="0" dirty="0" smtClean="0">
                <a:latin typeface="+mn-lt"/>
                <a:ea typeface="+mn-ea"/>
                <a:cs typeface="+mn-ea"/>
                <a:sym typeface="+mn-lt"/>
              </a:rPr>
              <a:t>AU-PTR</a:t>
            </a:r>
            <a:r>
              <a:rPr lang="zh-CN" altLang="en-US" sz="2000" b="0" dirty="0" smtClean="0">
                <a:latin typeface="+mn-lt"/>
                <a:ea typeface="+mn-ea"/>
                <a:cs typeface="+mn-ea"/>
                <a:sym typeface="+mn-lt"/>
              </a:rPr>
              <a:t>不在净负荷区，而是和段开销在一起。这就保证了收端能正确的在相应位置找到</a:t>
            </a:r>
            <a:r>
              <a:rPr lang="en-US" altLang="zh-CN" sz="2000" b="0" dirty="0" smtClean="0">
                <a:latin typeface="+mn-lt"/>
                <a:ea typeface="+mn-ea"/>
                <a:cs typeface="+mn-ea"/>
                <a:sym typeface="+mn-lt"/>
              </a:rPr>
              <a:t>AU-PTR</a:t>
            </a:r>
            <a:r>
              <a:rPr lang="zh-CN" altLang="en-US" sz="2000" b="0" dirty="0" smtClean="0">
                <a:latin typeface="+mn-lt"/>
                <a:ea typeface="+mn-ea"/>
                <a:cs typeface="+mn-ea"/>
                <a:sym typeface="+mn-lt"/>
              </a:rPr>
              <a:t>，通过</a:t>
            </a:r>
            <a:r>
              <a:rPr lang="en-US" altLang="zh-CN" sz="2000" b="0" dirty="0" smtClean="0">
                <a:latin typeface="+mn-lt"/>
                <a:ea typeface="+mn-ea"/>
                <a:cs typeface="+mn-ea"/>
                <a:sym typeface="+mn-lt"/>
              </a:rPr>
              <a:t>AU</a:t>
            </a:r>
            <a:r>
              <a:rPr lang="zh-CN" altLang="en-US" sz="2000" b="0" dirty="0" smtClean="0">
                <a:latin typeface="+mn-lt"/>
                <a:ea typeface="+mn-ea"/>
                <a:cs typeface="+mn-ea"/>
                <a:sym typeface="+mn-lt"/>
              </a:rPr>
              <a:t>指针定位</a:t>
            </a:r>
            <a:r>
              <a:rPr lang="en-US" altLang="zh-CN" sz="2000" b="0" dirty="0" smtClean="0">
                <a:latin typeface="+mn-lt"/>
                <a:ea typeface="+mn-ea"/>
                <a:cs typeface="+mn-ea"/>
                <a:sym typeface="+mn-lt"/>
              </a:rPr>
              <a:t>VC4</a:t>
            </a:r>
            <a:r>
              <a:rPr lang="zh-CN" altLang="en-US" sz="2000" b="0" dirty="0" smtClean="0">
                <a:latin typeface="+mn-lt"/>
                <a:ea typeface="+mn-ea"/>
                <a:cs typeface="+mn-ea"/>
                <a:sym typeface="+mn-lt"/>
              </a:rPr>
              <a:t>的位置，进而从</a:t>
            </a:r>
            <a:r>
              <a:rPr lang="en-US" altLang="zh-CN" sz="2000" b="0" dirty="0" smtClean="0">
                <a:latin typeface="+mn-lt"/>
                <a:ea typeface="+mn-ea"/>
                <a:cs typeface="+mn-ea"/>
                <a:sym typeface="+mn-lt"/>
              </a:rPr>
              <a:t>STM-N</a:t>
            </a:r>
            <a:r>
              <a:rPr lang="zh-CN" altLang="en-US" sz="2000" b="0" dirty="0" smtClean="0">
                <a:latin typeface="+mn-lt"/>
                <a:ea typeface="+mn-ea"/>
                <a:cs typeface="+mn-ea"/>
                <a:sym typeface="+mn-lt"/>
              </a:rPr>
              <a:t>信号中分离出</a:t>
            </a:r>
            <a:r>
              <a:rPr lang="en-US" altLang="zh-CN" sz="2000" b="0" dirty="0" smtClean="0">
                <a:latin typeface="+mn-lt"/>
                <a:ea typeface="+mn-ea"/>
                <a:cs typeface="+mn-ea"/>
                <a:sym typeface="+mn-lt"/>
              </a:rPr>
              <a:t>VC4</a:t>
            </a:r>
            <a:r>
              <a:rPr lang="zh-CN" altLang="en-US" sz="2000" b="0" dirty="0" smtClean="0">
                <a:latin typeface="+mn-lt"/>
                <a:ea typeface="+mn-ea"/>
                <a:cs typeface="+mn-ea"/>
                <a:sym typeface="+mn-lt"/>
              </a:rPr>
              <a:t>。</a:t>
            </a:r>
            <a:endParaRPr lang="en-US" altLang="zh-CN" sz="2000" b="0" dirty="0" smtClean="0">
              <a:latin typeface="+mn-lt"/>
              <a:ea typeface="+mn-ea"/>
              <a:cs typeface="+mn-ea"/>
              <a:sym typeface="+mn-lt"/>
            </a:endParaRPr>
          </a:p>
          <a:p>
            <a:pPr eaLnBrk="1" latinLnBrk="0" hangingPunct="1">
              <a:lnSpc>
                <a:spcPct val="120000"/>
              </a:lnSpc>
              <a:spcBef>
                <a:spcPct val="0"/>
              </a:spcBef>
              <a:buFontTx/>
              <a:buNone/>
              <a:defRPr/>
            </a:pPr>
            <a:endParaRPr lang="zh-CN" altLang="en-US" sz="2000" b="0" dirty="0" smtClean="0">
              <a:latin typeface="+mn-lt"/>
              <a:ea typeface="+mn-ea"/>
              <a:cs typeface="+mn-ea"/>
              <a:sym typeface="+mn-lt"/>
            </a:endParaRPr>
          </a:p>
          <a:p>
            <a:pPr eaLnBrk="1" latinLnBrk="0" hangingPunct="1">
              <a:lnSpc>
                <a:spcPct val="120000"/>
              </a:lnSpc>
              <a:spcBef>
                <a:spcPct val="0"/>
              </a:spcBef>
              <a:buFontTx/>
              <a:buNone/>
              <a:defRPr/>
            </a:pPr>
            <a:r>
              <a:rPr lang="zh-CN" altLang="en-US" sz="2400" dirty="0" smtClean="0">
                <a:latin typeface="+mn-lt"/>
                <a:ea typeface="+mn-ea"/>
                <a:cs typeface="+mn-ea"/>
                <a:sym typeface="+mn-lt"/>
              </a:rPr>
              <a:t>     一个或多个在</a:t>
            </a:r>
            <a:r>
              <a:rPr lang="en-US" altLang="zh-CN" sz="2400" dirty="0" smtClean="0">
                <a:latin typeface="+mn-lt"/>
                <a:ea typeface="+mn-ea"/>
                <a:cs typeface="+mn-ea"/>
                <a:sym typeface="+mn-lt"/>
              </a:rPr>
              <a:t>STM</a:t>
            </a:r>
            <a:r>
              <a:rPr lang="zh-CN" altLang="en-US" sz="2400" dirty="0" smtClean="0">
                <a:latin typeface="+mn-lt"/>
                <a:ea typeface="+mn-ea"/>
                <a:cs typeface="+mn-ea"/>
                <a:sym typeface="+mn-lt"/>
              </a:rPr>
              <a:t>帧由占用固定位置的</a:t>
            </a:r>
            <a:r>
              <a:rPr lang="en-US" altLang="zh-CN" sz="2400" dirty="0" smtClean="0">
                <a:latin typeface="+mn-lt"/>
                <a:ea typeface="+mn-ea"/>
                <a:cs typeface="+mn-ea"/>
                <a:sym typeface="+mn-lt"/>
              </a:rPr>
              <a:t>AU</a:t>
            </a:r>
            <a:r>
              <a:rPr lang="zh-CN" altLang="en-US" sz="2400" dirty="0" smtClean="0">
                <a:latin typeface="+mn-lt"/>
                <a:ea typeface="+mn-ea"/>
                <a:cs typeface="+mn-ea"/>
                <a:sym typeface="+mn-lt"/>
              </a:rPr>
              <a:t>组成</a:t>
            </a:r>
            <a:r>
              <a:rPr lang="en-US" altLang="zh-CN" sz="2400" dirty="0" smtClean="0">
                <a:latin typeface="+mn-lt"/>
                <a:ea typeface="+mn-ea"/>
                <a:cs typeface="+mn-ea"/>
                <a:sym typeface="+mn-lt"/>
              </a:rPr>
              <a:t>AUG——</a:t>
            </a:r>
            <a:r>
              <a:rPr lang="zh-CN" altLang="en-US" sz="2400" dirty="0" smtClean="0">
                <a:latin typeface="+mn-lt"/>
                <a:ea typeface="+mn-ea"/>
                <a:cs typeface="+mn-ea"/>
                <a:sym typeface="+mn-lt"/>
              </a:rPr>
              <a:t>管理单元组。</a:t>
            </a:r>
          </a:p>
        </p:txBody>
      </p:sp>
      <p:sp>
        <p:nvSpPr>
          <p:cNvPr id="74755" name="Rectangle 3"/>
          <p:cNvSpPr>
            <a:spLocks noChangeArrowheads="1"/>
          </p:cNvSpPr>
          <p:nvPr/>
        </p:nvSpPr>
        <p:spPr bwMode="auto">
          <a:xfrm>
            <a:off x="827584" y="5898913"/>
            <a:ext cx="7780337" cy="93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400" dirty="0" smtClean="0">
                <a:latin typeface="+mn-lt"/>
                <a:ea typeface="+mn-ea"/>
                <a:cs typeface="+mn-ea"/>
                <a:sym typeface="+mn-lt"/>
              </a:rPr>
              <a:t>4</a:t>
            </a:r>
            <a:r>
              <a:rPr lang="zh-CN" altLang="en-US" sz="2400" dirty="0" smtClean="0">
                <a:latin typeface="+mn-lt"/>
                <a:ea typeface="+mn-ea"/>
                <a:cs typeface="+mn-ea"/>
                <a:sym typeface="+mn-lt"/>
              </a:rPr>
              <a:t>）将</a:t>
            </a:r>
            <a:r>
              <a:rPr lang="en-US" altLang="zh-CN" sz="2400" dirty="0" smtClean="0">
                <a:latin typeface="+mn-lt"/>
                <a:ea typeface="+mn-ea"/>
                <a:cs typeface="+mn-ea"/>
                <a:sym typeface="+mn-lt"/>
              </a:rPr>
              <a:t>AU-4</a:t>
            </a:r>
            <a:r>
              <a:rPr lang="zh-CN" altLang="en-US" sz="2400" dirty="0" smtClean="0">
                <a:latin typeface="+mn-lt"/>
                <a:ea typeface="+mn-ea"/>
                <a:cs typeface="+mn-ea"/>
                <a:sym typeface="+mn-lt"/>
              </a:rPr>
              <a:t>加上相应的</a:t>
            </a:r>
            <a:r>
              <a:rPr lang="en-US" altLang="zh-CN" sz="2400" dirty="0" smtClean="0">
                <a:latin typeface="+mn-lt"/>
                <a:ea typeface="+mn-ea"/>
                <a:cs typeface="+mn-ea"/>
                <a:sym typeface="+mn-lt"/>
              </a:rPr>
              <a:t>SOH</a:t>
            </a:r>
            <a:r>
              <a:rPr lang="zh-CN" altLang="en-US" sz="2400" dirty="0" smtClean="0">
                <a:latin typeface="+mn-lt"/>
                <a:ea typeface="+mn-ea"/>
                <a:cs typeface="+mn-ea"/>
                <a:sym typeface="+mn-lt"/>
              </a:rPr>
              <a:t>合成</a:t>
            </a:r>
            <a:r>
              <a:rPr lang="en-US" altLang="zh-CN" sz="2400" dirty="0" smtClean="0">
                <a:latin typeface="+mn-lt"/>
                <a:ea typeface="+mn-ea"/>
                <a:cs typeface="+mn-ea"/>
                <a:sym typeface="+mn-lt"/>
              </a:rPr>
              <a:t>STM-1</a:t>
            </a:r>
            <a:r>
              <a:rPr lang="zh-CN" altLang="en-US" sz="2400" dirty="0" smtClean="0">
                <a:latin typeface="+mn-lt"/>
                <a:ea typeface="+mn-ea"/>
                <a:cs typeface="+mn-ea"/>
                <a:sym typeface="+mn-lt"/>
              </a:rPr>
              <a:t>信号，</a:t>
            </a:r>
            <a:r>
              <a:rPr lang="en-US" altLang="zh-CN" sz="2400" dirty="0" smtClean="0">
                <a:latin typeface="+mn-lt"/>
                <a:ea typeface="+mn-ea"/>
                <a:cs typeface="+mn-ea"/>
                <a:sym typeface="+mn-lt"/>
              </a:rPr>
              <a:t>N</a:t>
            </a:r>
            <a:r>
              <a:rPr lang="zh-CN" altLang="en-US" sz="2400" dirty="0" smtClean="0">
                <a:latin typeface="+mn-lt"/>
                <a:ea typeface="+mn-ea"/>
                <a:cs typeface="+mn-ea"/>
                <a:sym typeface="+mn-lt"/>
              </a:rPr>
              <a:t>个</a:t>
            </a:r>
            <a:r>
              <a:rPr lang="en-US" altLang="zh-CN" sz="2400" dirty="0" smtClean="0">
                <a:latin typeface="+mn-lt"/>
                <a:ea typeface="+mn-ea"/>
                <a:cs typeface="+mn-ea"/>
                <a:sym typeface="+mn-lt"/>
              </a:rPr>
              <a:t>STM-1</a:t>
            </a:r>
            <a:r>
              <a:rPr lang="zh-CN" altLang="en-US" sz="2400" dirty="0" smtClean="0">
                <a:latin typeface="+mn-lt"/>
                <a:ea typeface="+mn-ea"/>
                <a:cs typeface="+mn-ea"/>
                <a:sym typeface="+mn-lt"/>
              </a:rPr>
              <a:t>信号通过字节间插复用成</a:t>
            </a:r>
            <a:r>
              <a:rPr lang="en-US" altLang="zh-CN" sz="2400" dirty="0" smtClean="0">
                <a:latin typeface="+mn-lt"/>
                <a:ea typeface="+mn-ea"/>
                <a:cs typeface="+mn-ea"/>
                <a:sym typeface="+mn-lt"/>
              </a:rPr>
              <a:t>STM-N</a:t>
            </a:r>
            <a:r>
              <a:rPr lang="zh-CN" altLang="en-US" sz="2400" dirty="0" smtClean="0">
                <a:latin typeface="+mn-lt"/>
                <a:ea typeface="+mn-ea"/>
                <a:cs typeface="+mn-ea"/>
                <a:sym typeface="+mn-lt"/>
              </a:rPr>
              <a:t>信号（复用）。</a:t>
            </a:r>
          </a:p>
        </p:txBody>
      </p:sp>
      <p:pic>
        <p:nvPicPr>
          <p:cNvPr id="788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6938" y="1161813"/>
            <a:ext cx="3167062" cy="2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57" name="Rectangle 4"/>
          <p:cNvSpPr>
            <a:spLocks noChangeArrowheads="1"/>
          </p:cNvSpPr>
          <p:nvPr/>
        </p:nvSpPr>
        <p:spPr bwMode="auto">
          <a:xfrm>
            <a:off x="228021" y="1283350"/>
            <a:ext cx="5760640" cy="18651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400" dirty="0" smtClean="0">
                <a:latin typeface="+mn-lt"/>
                <a:ea typeface="+mn-ea"/>
                <a:cs typeface="+mn-ea"/>
                <a:sym typeface="+mn-lt"/>
              </a:rPr>
              <a:t>AU-4</a:t>
            </a:r>
            <a:r>
              <a:rPr lang="zh-CN" altLang="en-US" sz="2400" dirty="0" smtClean="0">
                <a:latin typeface="+mn-lt"/>
                <a:ea typeface="+mn-ea"/>
                <a:cs typeface="+mn-ea"/>
                <a:sym typeface="+mn-lt"/>
              </a:rPr>
              <a:t>的信息结构已初具</a:t>
            </a:r>
            <a:r>
              <a:rPr lang="en-US" altLang="zh-CN" sz="2400" dirty="0" smtClean="0">
                <a:latin typeface="+mn-lt"/>
                <a:ea typeface="+mn-ea"/>
                <a:cs typeface="+mn-ea"/>
                <a:sym typeface="+mn-lt"/>
              </a:rPr>
              <a:t>STM-1</a:t>
            </a:r>
            <a:r>
              <a:rPr lang="zh-CN" altLang="en-US" sz="2400" dirty="0" smtClean="0">
                <a:latin typeface="+mn-lt"/>
                <a:ea typeface="+mn-ea"/>
                <a:cs typeface="+mn-ea"/>
                <a:sym typeface="+mn-lt"/>
              </a:rPr>
              <a:t>信号的雏形</a:t>
            </a:r>
            <a:r>
              <a:rPr lang="en-US" altLang="zh-CN" sz="2400" dirty="0" smtClean="0">
                <a:latin typeface="+mn-lt"/>
                <a:ea typeface="+mn-ea"/>
                <a:cs typeface="+mn-ea"/>
                <a:sym typeface="+mn-lt"/>
              </a:rPr>
              <a:t>——9</a:t>
            </a:r>
            <a:r>
              <a:rPr lang="zh-CN" altLang="en-US" sz="2400" dirty="0" smtClean="0">
                <a:latin typeface="+mn-lt"/>
                <a:ea typeface="+mn-ea"/>
                <a:cs typeface="+mn-ea"/>
                <a:sym typeface="+mn-lt"/>
              </a:rPr>
              <a:t>行</a:t>
            </a:r>
            <a:r>
              <a:rPr lang="en-US" altLang="zh-CN" sz="2400" dirty="0" smtClean="0">
                <a:latin typeface="+mn-lt"/>
                <a:ea typeface="+mn-ea"/>
                <a:cs typeface="+mn-ea"/>
                <a:sym typeface="+mn-lt"/>
              </a:rPr>
              <a:t>×270</a:t>
            </a:r>
            <a:r>
              <a:rPr lang="zh-CN" altLang="en-US" sz="2400" dirty="0" smtClean="0">
                <a:latin typeface="+mn-lt"/>
                <a:ea typeface="+mn-ea"/>
                <a:cs typeface="+mn-ea"/>
                <a:sym typeface="+mn-lt"/>
              </a:rPr>
              <a:t>列，只不过缺少</a:t>
            </a:r>
            <a:r>
              <a:rPr lang="en-US" altLang="zh-CN" sz="2400" dirty="0" smtClean="0">
                <a:latin typeface="+mn-lt"/>
                <a:ea typeface="+mn-ea"/>
                <a:cs typeface="+mn-ea"/>
                <a:sym typeface="+mn-lt"/>
              </a:rPr>
              <a:t>SOH</a:t>
            </a:r>
            <a:r>
              <a:rPr lang="zh-CN" altLang="en-US" sz="2400" dirty="0" smtClean="0">
                <a:latin typeface="+mn-lt"/>
                <a:ea typeface="+mn-ea"/>
                <a:cs typeface="+mn-ea"/>
                <a:sym typeface="+mn-lt"/>
              </a:rPr>
              <a:t>部分而已，这种信息结构其实也算是将</a:t>
            </a:r>
            <a:r>
              <a:rPr lang="en-US" altLang="zh-CN" sz="2400" dirty="0" smtClean="0">
                <a:latin typeface="+mn-lt"/>
                <a:ea typeface="+mn-ea"/>
                <a:cs typeface="+mn-ea"/>
                <a:sym typeface="+mn-lt"/>
              </a:rPr>
              <a:t>VC4</a:t>
            </a:r>
            <a:r>
              <a:rPr lang="zh-CN" altLang="en-US" sz="2400" dirty="0" smtClean="0">
                <a:latin typeface="+mn-lt"/>
                <a:ea typeface="+mn-ea"/>
                <a:cs typeface="+mn-ea"/>
                <a:sym typeface="+mn-lt"/>
              </a:rPr>
              <a:t>信息包再加了一个包封</a:t>
            </a:r>
            <a:r>
              <a:rPr lang="en-US" altLang="zh-CN" sz="2400" dirty="0" smtClean="0">
                <a:latin typeface="+mn-lt"/>
                <a:ea typeface="+mn-ea"/>
                <a:cs typeface="+mn-ea"/>
                <a:sym typeface="+mn-lt"/>
              </a:rPr>
              <a:t>——AU-4</a:t>
            </a:r>
            <a:r>
              <a:rPr lang="zh-CN" altLang="en-US" sz="2400" dirty="0" smtClean="0">
                <a:latin typeface="+mn-lt"/>
                <a:ea typeface="+mn-ea"/>
                <a:cs typeface="+mn-ea"/>
                <a:sym typeface="+mn-lt"/>
              </a:rPr>
              <a:t>。</a:t>
            </a:r>
            <a:r>
              <a:rPr lang="en-US" altLang="zh-CN" sz="2400" dirty="0" smtClean="0">
                <a:latin typeface="+mn-lt"/>
                <a:ea typeface="+mn-ea"/>
                <a:cs typeface="+mn-ea"/>
                <a:sym typeface="+mn-lt"/>
              </a:rPr>
              <a:t>(</a:t>
            </a:r>
            <a:r>
              <a:rPr lang="zh-CN" altLang="en-US" sz="2400" dirty="0" smtClean="0">
                <a:latin typeface="+mn-lt"/>
                <a:ea typeface="+mn-ea"/>
                <a:cs typeface="+mn-ea"/>
                <a:sym typeface="+mn-lt"/>
              </a:rPr>
              <a:t>定位）</a:t>
            </a:r>
          </a:p>
        </p:txBody>
      </p:sp>
    </p:spTree>
  </p:cSld>
  <p:clrMapOvr>
    <a:masterClrMapping/>
  </p:clrMapOvr>
  <p:transition spd="med">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04788" y="692150"/>
            <a:ext cx="8763000"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400" dirty="0" smtClean="0">
                <a:latin typeface="+mn-lt"/>
                <a:ea typeface="+mn-ea"/>
                <a:cs typeface="+mn-ea"/>
                <a:sym typeface="+mn-lt"/>
              </a:rPr>
              <a:t>1</a:t>
            </a:r>
            <a:r>
              <a:rPr lang="zh-CN" altLang="en-US" sz="2400" dirty="0" smtClean="0">
                <a:latin typeface="+mn-lt"/>
                <a:ea typeface="+mn-ea"/>
                <a:cs typeface="+mn-ea"/>
                <a:sym typeface="+mn-lt"/>
              </a:rPr>
              <a:t>．双绞线</a:t>
            </a:r>
          </a:p>
          <a:p>
            <a:pPr eaLnBrk="1" latinLnBrk="0" hangingPunct="1">
              <a:lnSpc>
                <a:spcPct val="120000"/>
              </a:lnSpc>
              <a:spcBef>
                <a:spcPct val="0"/>
              </a:spcBef>
              <a:buFontTx/>
              <a:buNone/>
              <a:defRPr/>
            </a:pPr>
            <a:r>
              <a:rPr lang="zh-CN" altLang="en-US" sz="2400" b="0" dirty="0" smtClean="0">
                <a:latin typeface="+mn-lt"/>
                <a:ea typeface="+mn-ea"/>
                <a:cs typeface="+mn-ea"/>
                <a:sym typeface="+mn-lt"/>
              </a:rPr>
              <a:t>指由一对绝缘的铜导线扭绞在一起组成的一条物理通信链路。</a:t>
            </a:r>
          </a:p>
        </p:txBody>
      </p:sp>
      <p:sp>
        <p:nvSpPr>
          <p:cNvPr id="9219" name="Rectangle 3"/>
          <p:cNvSpPr>
            <a:spLocks noChangeArrowheads="1"/>
          </p:cNvSpPr>
          <p:nvPr/>
        </p:nvSpPr>
        <p:spPr bwMode="auto">
          <a:xfrm>
            <a:off x="919163" y="4932363"/>
            <a:ext cx="2732087"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400" b="0" smtClean="0">
                <a:latin typeface="+mn-lt"/>
                <a:ea typeface="+mn-ea"/>
                <a:cs typeface="+mn-ea"/>
                <a:sym typeface="+mn-lt"/>
              </a:rPr>
              <a:t> </a:t>
            </a:r>
            <a:r>
              <a:rPr lang="zh-CN" altLang="en-US" sz="2400" b="0" smtClean="0">
                <a:latin typeface="+mn-lt"/>
                <a:ea typeface="+mn-ea"/>
                <a:cs typeface="+mn-ea"/>
                <a:sym typeface="+mn-lt"/>
              </a:rPr>
              <a:t>双绞线的物理结构</a:t>
            </a:r>
          </a:p>
        </p:txBody>
      </p:sp>
      <p:graphicFrame>
        <p:nvGraphicFramePr>
          <p:cNvPr id="13316" name="Object 4"/>
          <p:cNvGraphicFramePr>
            <a:graphicFrameLocks noChangeAspect="1"/>
          </p:cNvGraphicFramePr>
          <p:nvPr/>
        </p:nvGraphicFramePr>
        <p:xfrm>
          <a:off x="395288" y="2133600"/>
          <a:ext cx="5943600" cy="1438275"/>
        </p:xfrm>
        <a:graphic>
          <a:graphicData uri="http://schemas.openxmlformats.org/presentationml/2006/ole">
            <mc:AlternateContent xmlns:mc="http://schemas.openxmlformats.org/markup-compatibility/2006">
              <mc:Choice xmlns:v="urn:schemas-microsoft-com:vml" Requires="v">
                <p:oleObj spid="_x0000_s13322" r:id="rId3" imgW="1981825" imgH="483454" progId="Visio.Drawing.4">
                  <p:embed/>
                </p:oleObj>
              </mc:Choice>
              <mc:Fallback>
                <p:oleObj r:id="rId3" imgW="1981825" imgH="483454" progId="Visio.Drawing.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133600"/>
                        <a:ext cx="59436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317" name="Picture 22"/>
          <p:cNvPicPr>
            <a:picLocks noChangeAspect="1" noChangeArrowheads="1"/>
          </p:cNvPicPr>
          <p:nvPr/>
        </p:nvPicPr>
        <p:blipFill>
          <a:blip r:embed="rId5">
            <a:extLst>
              <a:ext uri="{28A0092B-C50C-407E-A947-70E740481C1C}">
                <a14:useLocalDpi xmlns:a14="http://schemas.microsoft.com/office/drawing/2010/main" val="0"/>
              </a:ext>
            </a:extLst>
          </a:blip>
          <a:srcRect l="13000" t="43602" r="48940" b="23714"/>
          <a:stretch>
            <a:fillRect/>
          </a:stretch>
        </p:blipFill>
        <p:spPr bwMode="auto">
          <a:xfrm>
            <a:off x="4352925" y="3917950"/>
            <a:ext cx="4640263" cy="249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93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28650" y="365125"/>
            <a:ext cx="7886700" cy="976313"/>
          </a:xfrm>
        </p:spPr>
        <p:txBody>
          <a:bodyPr/>
          <a:lstStyle/>
          <a:p>
            <a:pPr>
              <a:lnSpc>
                <a:spcPct val="120000"/>
              </a:lnSpc>
              <a:defRPr/>
            </a:pPr>
            <a:endParaRPr lang="zh-CN" altLang="en-US" b="1" smtClean="0">
              <a:latin typeface="+mn-lt"/>
              <a:ea typeface="+mn-ea"/>
              <a:cs typeface="+mn-ea"/>
              <a:sym typeface="+mn-lt"/>
            </a:endParaRPr>
          </a:p>
        </p:txBody>
      </p:sp>
      <p:graphicFrame>
        <p:nvGraphicFramePr>
          <p:cNvPr id="79875" name="Object 3"/>
          <p:cNvGraphicFramePr>
            <a:graphicFrameLocks noChangeAspect="1"/>
          </p:cNvGraphicFramePr>
          <p:nvPr>
            <p:extLst>
              <p:ext uri="{D42A27DB-BD31-4B8C-83A1-F6EECF244321}">
                <p14:modId xmlns:p14="http://schemas.microsoft.com/office/powerpoint/2010/main" val="4264690395"/>
              </p:ext>
            </p:extLst>
          </p:nvPr>
        </p:nvGraphicFramePr>
        <p:xfrm>
          <a:off x="1763688" y="1152102"/>
          <a:ext cx="5087962" cy="5342360"/>
        </p:xfrm>
        <a:graphic>
          <a:graphicData uri="http://schemas.openxmlformats.org/presentationml/2006/ole">
            <mc:AlternateContent xmlns:mc="http://schemas.openxmlformats.org/markup-compatibility/2006">
              <mc:Choice xmlns:v="urn:schemas-microsoft-com:vml" Requires="v">
                <p:oleObj spid="_x0000_s79881" name="位图图像" r:id="rId3" imgW="2286125" imgH="4123652" progId="Paint.Picture">
                  <p:embed/>
                </p:oleObj>
              </mc:Choice>
              <mc:Fallback>
                <p:oleObj name="位图图像" r:id="rId3" imgW="2286125" imgH="4123652"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1152102"/>
                        <a:ext cx="5087962" cy="5342360"/>
                      </a:xfrm>
                      <a:prstGeom prst="rect">
                        <a:avLst/>
                      </a:prstGeom>
                      <a:noFill/>
                      <a:ln>
                        <a:noFill/>
                      </a:ln>
                      <a:effectLst/>
                    </p:spPr>
                  </p:pic>
                </p:oleObj>
              </mc:Fallback>
            </mc:AlternateContent>
          </a:graphicData>
        </a:graphic>
      </p:graphicFrame>
    </p:spTree>
  </p:cSld>
  <p:clrMapOvr>
    <a:masterClrMapping/>
  </p:clrMapOvr>
  <p:transition spd="med">
    <p:checke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标题 1"/>
          <p:cNvSpPr>
            <a:spLocks noGrp="1"/>
          </p:cNvSpPr>
          <p:nvPr>
            <p:ph type="title"/>
          </p:nvPr>
        </p:nvSpPr>
        <p:spPr>
          <a:xfrm>
            <a:off x="628650" y="365125"/>
            <a:ext cx="7886700" cy="976313"/>
          </a:xfrm>
        </p:spPr>
        <p:txBody>
          <a:bodyPr/>
          <a:lstStyle/>
          <a:p>
            <a:pPr>
              <a:lnSpc>
                <a:spcPct val="120000"/>
              </a:lnSpc>
              <a:defRPr/>
            </a:pPr>
            <a:endParaRPr lang="zh-CN" altLang="en-US" smtClean="0">
              <a:latin typeface="+mn-lt"/>
              <a:ea typeface="+mn-ea"/>
              <a:cs typeface="+mn-ea"/>
              <a:sym typeface="+mn-lt"/>
            </a:endParaRPr>
          </a:p>
        </p:txBody>
      </p:sp>
      <p:sp>
        <p:nvSpPr>
          <p:cNvPr id="76803" name="Rectangle 2"/>
          <p:cNvSpPr>
            <a:spLocks noGrp="1" noChangeArrowheads="1"/>
          </p:cNvSpPr>
          <p:nvPr>
            <p:ph idx="1"/>
          </p:nvPr>
        </p:nvSpPr>
        <p:spPr>
          <a:xfrm>
            <a:off x="635000" y="1371600"/>
            <a:ext cx="8058150" cy="2020888"/>
          </a:xfrm>
        </p:spPr>
        <p:txBody>
          <a:bodyPr wrap="none" rtlCol="0">
            <a:spAutoFit/>
          </a:bodyPr>
          <a:lstStyle/>
          <a:p>
            <a:pPr>
              <a:lnSpc>
                <a:spcPct val="120000"/>
              </a:lnSpc>
              <a:spcBef>
                <a:spcPct val="0"/>
              </a:spcBef>
              <a:buFontTx/>
              <a:buNone/>
              <a:defRPr/>
            </a:pPr>
            <a:endParaRPr lang="en-US" altLang="zh-CN" sz="3600" dirty="0" smtClean="0">
              <a:ea typeface="+mn-ea"/>
              <a:cs typeface="+mn-ea"/>
              <a:sym typeface="+mn-lt"/>
            </a:endParaRPr>
          </a:p>
          <a:p>
            <a:pPr>
              <a:lnSpc>
                <a:spcPct val="120000"/>
              </a:lnSpc>
              <a:spcBef>
                <a:spcPct val="0"/>
              </a:spcBef>
              <a:buFontTx/>
              <a:buNone/>
              <a:defRPr/>
            </a:pPr>
            <a:endParaRPr lang="en-US" altLang="zh-CN" sz="3600" dirty="0" smtClean="0">
              <a:ea typeface="+mn-ea"/>
              <a:cs typeface="+mn-ea"/>
              <a:sym typeface="+mn-lt"/>
            </a:endParaRPr>
          </a:p>
          <a:p>
            <a:pPr>
              <a:lnSpc>
                <a:spcPct val="120000"/>
              </a:lnSpc>
              <a:spcBef>
                <a:spcPct val="0"/>
              </a:spcBef>
              <a:buFontTx/>
              <a:buNone/>
              <a:defRPr/>
            </a:pPr>
            <a:r>
              <a:rPr lang="en-US" altLang="zh-CN" sz="3600" dirty="0" smtClean="0">
                <a:ea typeface="+mn-ea"/>
                <a:cs typeface="+mn-ea"/>
                <a:sym typeface="+mn-lt"/>
              </a:rPr>
              <a:t>2. </a:t>
            </a:r>
            <a:r>
              <a:rPr lang="zh-CN" altLang="en-US" sz="3600" dirty="0" smtClean="0">
                <a:ea typeface="+mn-ea"/>
                <a:cs typeface="+mn-ea"/>
                <a:sym typeface="+mn-lt"/>
              </a:rPr>
              <a:t>如何将</a:t>
            </a:r>
            <a:r>
              <a:rPr lang="en-US" altLang="zh-CN" sz="3600" dirty="0" smtClean="0">
                <a:ea typeface="+mn-ea"/>
                <a:cs typeface="+mn-ea"/>
                <a:sym typeface="+mn-lt"/>
              </a:rPr>
              <a:t>34Mbit/s</a:t>
            </a:r>
            <a:r>
              <a:rPr lang="zh-CN" altLang="en-US" sz="3600" dirty="0" smtClean="0">
                <a:ea typeface="+mn-ea"/>
                <a:cs typeface="+mn-ea"/>
                <a:sym typeface="+mn-lt"/>
              </a:rPr>
              <a:t>复用进</a:t>
            </a:r>
            <a:r>
              <a:rPr lang="en-US" altLang="zh-CN" sz="3600" dirty="0" smtClean="0">
                <a:ea typeface="+mn-ea"/>
                <a:cs typeface="+mn-ea"/>
                <a:sym typeface="+mn-lt"/>
              </a:rPr>
              <a:t>STM-N</a:t>
            </a:r>
            <a:r>
              <a:rPr lang="zh-CN" altLang="en-US" sz="3600" dirty="0" smtClean="0">
                <a:ea typeface="+mn-ea"/>
                <a:cs typeface="+mn-ea"/>
                <a:sym typeface="+mn-lt"/>
              </a:rPr>
              <a:t>信号？</a:t>
            </a:r>
          </a:p>
        </p:txBody>
      </p:sp>
      <p:pic>
        <p:nvPicPr>
          <p:cNvPr id="80900"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3429000"/>
            <a:ext cx="2760663"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1042988" y="476250"/>
            <a:ext cx="4964821" cy="55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800" smtClean="0">
                <a:latin typeface="+mn-lt"/>
                <a:ea typeface="+mn-ea"/>
                <a:cs typeface="+mn-ea"/>
                <a:sym typeface="+mn-lt"/>
              </a:rPr>
              <a:t>2. 34Mbit/s</a:t>
            </a:r>
            <a:r>
              <a:rPr lang="zh-CN" altLang="en-US" sz="2800" smtClean="0">
                <a:latin typeface="+mn-lt"/>
                <a:ea typeface="+mn-ea"/>
                <a:cs typeface="+mn-ea"/>
                <a:sym typeface="+mn-lt"/>
              </a:rPr>
              <a:t>复用进</a:t>
            </a:r>
            <a:r>
              <a:rPr lang="en-US" altLang="zh-CN" sz="2800" smtClean="0">
                <a:latin typeface="+mn-lt"/>
                <a:ea typeface="+mn-ea"/>
                <a:cs typeface="+mn-ea"/>
                <a:sym typeface="+mn-lt"/>
              </a:rPr>
              <a:t>STM-N</a:t>
            </a:r>
            <a:r>
              <a:rPr lang="zh-CN" altLang="en-US" sz="2800" smtClean="0">
                <a:latin typeface="+mn-lt"/>
                <a:ea typeface="+mn-ea"/>
                <a:cs typeface="+mn-ea"/>
                <a:sym typeface="+mn-lt"/>
              </a:rPr>
              <a:t>信号</a:t>
            </a:r>
          </a:p>
        </p:txBody>
      </p:sp>
      <p:sp>
        <p:nvSpPr>
          <p:cNvPr id="77827" name="Rectangle 3"/>
          <p:cNvSpPr>
            <a:spLocks noChangeArrowheads="1"/>
          </p:cNvSpPr>
          <p:nvPr/>
        </p:nvSpPr>
        <p:spPr bwMode="auto">
          <a:xfrm>
            <a:off x="539750" y="1125538"/>
            <a:ext cx="7777163" cy="159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800" dirty="0" smtClean="0">
                <a:latin typeface="+mn-lt"/>
                <a:ea typeface="+mn-ea"/>
                <a:cs typeface="+mn-ea"/>
                <a:sym typeface="+mn-lt"/>
              </a:rPr>
              <a:t>1</a:t>
            </a:r>
            <a:r>
              <a:rPr lang="zh-CN" altLang="en-US" sz="2800" dirty="0" smtClean="0">
                <a:latin typeface="+mn-lt"/>
                <a:ea typeface="+mn-ea"/>
                <a:cs typeface="+mn-ea"/>
                <a:sym typeface="+mn-lt"/>
              </a:rPr>
              <a:t>）</a:t>
            </a:r>
            <a:r>
              <a:rPr lang="en-US" altLang="zh-CN" sz="2800" dirty="0" smtClean="0">
                <a:latin typeface="+mn-lt"/>
                <a:ea typeface="+mn-ea"/>
                <a:cs typeface="+mn-ea"/>
                <a:sym typeface="+mn-lt"/>
              </a:rPr>
              <a:t>34Mbit/s</a:t>
            </a:r>
            <a:r>
              <a:rPr lang="zh-CN" altLang="en-US" sz="2800" dirty="0" smtClean="0">
                <a:latin typeface="+mn-lt"/>
                <a:ea typeface="+mn-ea"/>
                <a:cs typeface="+mn-ea"/>
                <a:sym typeface="+mn-lt"/>
              </a:rPr>
              <a:t>的信号先经过码速调整将其适配到相应的标准容器</a:t>
            </a:r>
            <a:r>
              <a:rPr lang="en-US" altLang="zh-CN" sz="2800" dirty="0" smtClean="0">
                <a:latin typeface="+mn-lt"/>
                <a:ea typeface="+mn-ea"/>
                <a:cs typeface="+mn-ea"/>
                <a:sym typeface="+mn-lt"/>
              </a:rPr>
              <a:t>—</a:t>
            </a:r>
            <a:r>
              <a:rPr lang="en-US" altLang="zh-CN" sz="2800" dirty="0" smtClean="0">
                <a:solidFill>
                  <a:srgbClr val="FF0000"/>
                </a:solidFill>
                <a:latin typeface="+mn-lt"/>
                <a:ea typeface="+mn-ea"/>
                <a:cs typeface="+mn-ea"/>
                <a:sym typeface="+mn-lt"/>
              </a:rPr>
              <a:t>C3</a:t>
            </a:r>
            <a:r>
              <a:rPr lang="zh-CN" altLang="en-US" sz="2800" dirty="0" smtClean="0">
                <a:latin typeface="+mn-lt"/>
                <a:ea typeface="+mn-ea"/>
                <a:cs typeface="+mn-ea"/>
                <a:sym typeface="+mn-lt"/>
              </a:rPr>
              <a:t>中，然后加上相应的通道开销</a:t>
            </a:r>
            <a:r>
              <a:rPr lang="en-US" altLang="zh-CN" sz="2800" dirty="0" smtClean="0">
                <a:latin typeface="+mn-lt"/>
                <a:ea typeface="+mn-ea"/>
                <a:cs typeface="+mn-ea"/>
                <a:sym typeface="+mn-lt"/>
              </a:rPr>
              <a:t>C3</a:t>
            </a:r>
            <a:r>
              <a:rPr lang="zh-CN" altLang="en-US" sz="2800" dirty="0" smtClean="0">
                <a:latin typeface="+mn-lt"/>
                <a:ea typeface="+mn-ea"/>
                <a:cs typeface="+mn-ea"/>
                <a:sym typeface="+mn-lt"/>
              </a:rPr>
              <a:t>打包成</a:t>
            </a:r>
            <a:r>
              <a:rPr lang="en-US" altLang="zh-CN" sz="2800" dirty="0" smtClean="0">
                <a:latin typeface="+mn-lt"/>
                <a:ea typeface="+mn-ea"/>
                <a:cs typeface="+mn-ea"/>
                <a:sym typeface="+mn-lt"/>
              </a:rPr>
              <a:t>VC3</a:t>
            </a:r>
            <a:r>
              <a:rPr lang="zh-CN" altLang="en-US" sz="2800" dirty="0" smtClean="0">
                <a:latin typeface="+mn-lt"/>
                <a:ea typeface="+mn-ea"/>
                <a:cs typeface="+mn-ea"/>
                <a:sym typeface="+mn-lt"/>
              </a:rPr>
              <a:t>，此时的帧结构是</a:t>
            </a:r>
            <a:r>
              <a:rPr lang="en-US" altLang="zh-CN" sz="2800" dirty="0" smtClean="0">
                <a:solidFill>
                  <a:srgbClr val="FF0000"/>
                </a:solidFill>
                <a:latin typeface="+mn-lt"/>
                <a:ea typeface="+mn-ea"/>
                <a:cs typeface="+mn-ea"/>
                <a:sym typeface="+mn-lt"/>
              </a:rPr>
              <a:t>9</a:t>
            </a:r>
            <a:r>
              <a:rPr lang="zh-CN" altLang="en-US" sz="2800" dirty="0" smtClean="0">
                <a:solidFill>
                  <a:srgbClr val="FF0000"/>
                </a:solidFill>
                <a:latin typeface="+mn-lt"/>
                <a:ea typeface="+mn-ea"/>
                <a:cs typeface="+mn-ea"/>
                <a:sym typeface="+mn-lt"/>
              </a:rPr>
              <a:t>行</a:t>
            </a:r>
            <a:r>
              <a:rPr lang="en-US" altLang="zh-CN" sz="2800" dirty="0" smtClean="0">
                <a:solidFill>
                  <a:srgbClr val="FF0000"/>
                </a:solidFill>
                <a:latin typeface="+mn-lt"/>
                <a:ea typeface="+mn-ea"/>
                <a:cs typeface="+mn-ea"/>
                <a:sym typeface="+mn-lt"/>
              </a:rPr>
              <a:t>×85</a:t>
            </a:r>
            <a:r>
              <a:rPr lang="zh-CN" altLang="en-US" sz="2800" dirty="0" smtClean="0">
                <a:latin typeface="+mn-lt"/>
                <a:ea typeface="+mn-ea"/>
                <a:cs typeface="+mn-ea"/>
                <a:sym typeface="+mn-lt"/>
              </a:rPr>
              <a:t>列。</a:t>
            </a:r>
          </a:p>
        </p:txBody>
      </p:sp>
      <p:sp>
        <p:nvSpPr>
          <p:cNvPr id="77828" name="Rectangle 4"/>
          <p:cNvSpPr>
            <a:spLocks noChangeArrowheads="1"/>
          </p:cNvSpPr>
          <p:nvPr/>
        </p:nvSpPr>
        <p:spPr bwMode="auto">
          <a:xfrm>
            <a:off x="486569" y="3041880"/>
            <a:ext cx="8261350" cy="2109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800" dirty="0" smtClean="0">
                <a:latin typeface="+mn-lt"/>
                <a:ea typeface="+mn-ea"/>
                <a:cs typeface="+mn-ea"/>
                <a:sym typeface="+mn-lt"/>
              </a:rPr>
              <a:t>    为了便于收端定位</a:t>
            </a:r>
            <a:r>
              <a:rPr lang="en-US" altLang="zh-CN" sz="2800" dirty="0" smtClean="0">
                <a:latin typeface="+mn-lt"/>
                <a:ea typeface="+mn-ea"/>
                <a:cs typeface="+mn-ea"/>
                <a:sym typeface="+mn-lt"/>
              </a:rPr>
              <a:t>VC3</a:t>
            </a:r>
            <a:r>
              <a:rPr lang="zh-CN" altLang="en-US" sz="2800" dirty="0" smtClean="0">
                <a:latin typeface="+mn-lt"/>
                <a:ea typeface="+mn-ea"/>
                <a:cs typeface="+mn-ea"/>
                <a:sym typeface="+mn-lt"/>
              </a:rPr>
              <a:t>，以便能将它从高速信号中直接拆离出来，在</a:t>
            </a:r>
            <a:r>
              <a:rPr lang="en-US" altLang="zh-CN" sz="2800" dirty="0" smtClean="0">
                <a:latin typeface="+mn-lt"/>
                <a:ea typeface="+mn-ea"/>
                <a:cs typeface="+mn-ea"/>
                <a:sym typeface="+mn-lt"/>
              </a:rPr>
              <a:t>VC3</a:t>
            </a:r>
            <a:r>
              <a:rPr lang="zh-CN" altLang="en-US" sz="2800" dirty="0" smtClean="0">
                <a:latin typeface="+mn-lt"/>
                <a:ea typeface="+mn-ea"/>
                <a:cs typeface="+mn-ea"/>
                <a:sym typeface="+mn-lt"/>
              </a:rPr>
              <a:t>的帧上加了</a:t>
            </a:r>
            <a:r>
              <a:rPr lang="en-US" altLang="zh-CN" sz="2800" dirty="0" smtClean="0">
                <a:solidFill>
                  <a:srgbClr val="FF0000"/>
                </a:solidFill>
                <a:latin typeface="+mn-lt"/>
                <a:ea typeface="+mn-ea"/>
                <a:cs typeface="+mn-ea"/>
                <a:sym typeface="+mn-lt"/>
              </a:rPr>
              <a:t>3</a:t>
            </a:r>
            <a:r>
              <a:rPr lang="zh-CN" altLang="en-US" sz="2800" dirty="0" smtClean="0">
                <a:solidFill>
                  <a:srgbClr val="FF0000"/>
                </a:solidFill>
                <a:latin typeface="+mn-lt"/>
                <a:ea typeface="+mn-ea"/>
                <a:cs typeface="+mn-ea"/>
                <a:sym typeface="+mn-lt"/>
              </a:rPr>
              <a:t>个字节的指针</a:t>
            </a:r>
            <a:r>
              <a:rPr lang="en-US" altLang="zh-CN" sz="2800" dirty="0" smtClean="0">
                <a:latin typeface="+mn-lt"/>
                <a:ea typeface="+mn-ea"/>
                <a:cs typeface="+mn-ea"/>
                <a:sym typeface="+mn-lt"/>
              </a:rPr>
              <a:t>——TU-PTR</a:t>
            </a:r>
            <a:r>
              <a:rPr lang="zh-CN" altLang="en-US" sz="2800" dirty="0" smtClean="0">
                <a:latin typeface="+mn-lt"/>
                <a:ea typeface="+mn-ea"/>
                <a:cs typeface="+mn-ea"/>
                <a:sym typeface="+mn-lt"/>
              </a:rPr>
              <a:t>（支路单元指针），注意</a:t>
            </a:r>
            <a:r>
              <a:rPr lang="en-US" altLang="zh-CN" sz="2800" dirty="0" smtClean="0">
                <a:latin typeface="+mn-lt"/>
                <a:ea typeface="+mn-ea"/>
                <a:cs typeface="+mn-ea"/>
                <a:sym typeface="+mn-lt"/>
              </a:rPr>
              <a:t>AU-PTR</a:t>
            </a:r>
            <a:r>
              <a:rPr lang="zh-CN" altLang="en-US" sz="2800" dirty="0" smtClean="0">
                <a:latin typeface="+mn-lt"/>
                <a:ea typeface="+mn-ea"/>
                <a:cs typeface="+mn-ea"/>
                <a:sym typeface="+mn-lt"/>
              </a:rPr>
              <a:t>是</a:t>
            </a:r>
            <a:r>
              <a:rPr lang="en-US" altLang="zh-CN" sz="2800" dirty="0" smtClean="0">
                <a:latin typeface="+mn-lt"/>
                <a:ea typeface="+mn-ea"/>
                <a:cs typeface="+mn-ea"/>
                <a:sym typeface="+mn-lt"/>
              </a:rPr>
              <a:t>9</a:t>
            </a:r>
            <a:r>
              <a:rPr lang="zh-CN" altLang="en-US" sz="2800" dirty="0" smtClean="0">
                <a:latin typeface="+mn-lt"/>
                <a:ea typeface="+mn-ea"/>
                <a:cs typeface="+mn-ea"/>
                <a:sym typeface="+mn-lt"/>
              </a:rPr>
              <a:t>个字节。</a:t>
            </a:r>
          </a:p>
        </p:txBody>
      </p:sp>
      <p:sp>
        <p:nvSpPr>
          <p:cNvPr id="77829" name="矩形 1"/>
          <p:cNvSpPr>
            <a:spLocks noChangeArrowheads="1"/>
          </p:cNvSpPr>
          <p:nvPr/>
        </p:nvSpPr>
        <p:spPr bwMode="auto">
          <a:xfrm>
            <a:off x="558800" y="5373216"/>
            <a:ext cx="8116888" cy="1075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zh-CN" altLang="en-US" sz="2800" smtClean="0">
                <a:latin typeface="+mn-lt"/>
                <a:ea typeface="+mn-ea"/>
                <a:cs typeface="+mn-ea"/>
                <a:sym typeface="+mn-lt"/>
              </a:rPr>
              <a:t>    此时的信息结构是</a:t>
            </a:r>
            <a:r>
              <a:rPr lang="zh-CN" altLang="en-US" sz="2800" smtClean="0">
                <a:solidFill>
                  <a:srgbClr val="FF0000"/>
                </a:solidFill>
                <a:latin typeface="+mn-lt"/>
                <a:ea typeface="+mn-ea"/>
                <a:cs typeface="+mn-ea"/>
                <a:sym typeface="+mn-lt"/>
              </a:rPr>
              <a:t>支路单元</a:t>
            </a:r>
            <a:r>
              <a:rPr lang="en-US" altLang="zh-CN" sz="2800" smtClean="0">
                <a:solidFill>
                  <a:srgbClr val="FF0000"/>
                </a:solidFill>
                <a:latin typeface="+mn-lt"/>
                <a:ea typeface="+mn-ea"/>
                <a:cs typeface="+mn-ea"/>
                <a:sym typeface="+mn-lt"/>
              </a:rPr>
              <a:t>TU-3</a:t>
            </a:r>
            <a:r>
              <a:rPr lang="zh-CN" altLang="en-US" sz="2800" smtClean="0">
                <a:latin typeface="+mn-lt"/>
                <a:ea typeface="+mn-ea"/>
                <a:cs typeface="+mn-ea"/>
                <a:sym typeface="+mn-lt"/>
              </a:rPr>
              <a:t>（与</a:t>
            </a:r>
            <a:r>
              <a:rPr lang="en-US" altLang="zh-CN" sz="2800" smtClean="0">
                <a:latin typeface="+mn-lt"/>
                <a:ea typeface="+mn-ea"/>
                <a:cs typeface="+mn-ea"/>
                <a:sym typeface="+mn-lt"/>
              </a:rPr>
              <a:t>34Mbit/s</a:t>
            </a:r>
            <a:r>
              <a:rPr lang="zh-CN" altLang="en-US" sz="2800" smtClean="0">
                <a:latin typeface="+mn-lt"/>
                <a:ea typeface="+mn-ea"/>
                <a:cs typeface="+mn-ea"/>
                <a:sym typeface="+mn-lt"/>
              </a:rPr>
              <a:t>的信号相应的信息结构）</a:t>
            </a:r>
          </a:p>
        </p:txBody>
      </p:sp>
    </p:spTree>
  </p:cSld>
  <p:clrMapOvr>
    <a:masterClrMapping/>
  </p:clrMapOvr>
  <p:transition spd="med">
    <p:checke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1187450" y="981075"/>
            <a:ext cx="4240213"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4000" smtClean="0">
                <a:latin typeface="+mn-lt"/>
                <a:ea typeface="+mn-ea"/>
                <a:cs typeface="+mn-ea"/>
                <a:sym typeface="+mn-lt"/>
              </a:rPr>
              <a:t>此时的帧结构</a:t>
            </a:r>
            <a:r>
              <a:rPr lang="en-US" altLang="zh-CN" sz="4000" smtClean="0">
                <a:latin typeface="+mn-lt"/>
                <a:ea typeface="+mn-ea"/>
                <a:cs typeface="+mn-ea"/>
                <a:sym typeface="+mn-lt"/>
              </a:rPr>
              <a:t>TU3</a:t>
            </a:r>
          </a:p>
        </p:txBody>
      </p:sp>
      <p:pic>
        <p:nvPicPr>
          <p:cNvPr id="829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132856"/>
            <a:ext cx="3280569" cy="2562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852" name="Rectangle 4"/>
          <p:cNvSpPr>
            <a:spLocks noChangeArrowheads="1"/>
          </p:cNvSpPr>
          <p:nvPr/>
        </p:nvSpPr>
        <p:spPr bwMode="auto">
          <a:xfrm>
            <a:off x="1187450" y="5229225"/>
            <a:ext cx="5580063"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800" smtClean="0">
                <a:latin typeface="+mn-lt"/>
                <a:ea typeface="+mn-ea"/>
                <a:cs typeface="+mn-ea"/>
                <a:sym typeface="+mn-lt"/>
              </a:rPr>
              <a:t>装入</a:t>
            </a:r>
            <a:r>
              <a:rPr lang="en-US" altLang="zh-CN" sz="2800" smtClean="0">
                <a:latin typeface="+mn-lt"/>
                <a:ea typeface="+mn-ea"/>
                <a:cs typeface="+mn-ea"/>
                <a:sym typeface="+mn-lt"/>
              </a:rPr>
              <a:t>TU-PTR</a:t>
            </a:r>
            <a:r>
              <a:rPr lang="zh-CN" altLang="en-US" sz="2800" smtClean="0">
                <a:latin typeface="+mn-lt"/>
                <a:ea typeface="+mn-ea"/>
                <a:cs typeface="+mn-ea"/>
                <a:sym typeface="+mn-lt"/>
              </a:rPr>
              <a:t>后的</a:t>
            </a:r>
            <a:r>
              <a:rPr lang="en-US" altLang="zh-CN" sz="2800" smtClean="0">
                <a:latin typeface="+mn-lt"/>
                <a:ea typeface="+mn-ea"/>
                <a:cs typeface="+mn-ea"/>
                <a:sym typeface="+mn-lt"/>
              </a:rPr>
              <a:t>TU3 </a:t>
            </a:r>
            <a:r>
              <a:rPr lang="zh-CN" altLang="en-US" sz="2800" smtClean="0">
                <a:latin typeface="+mn-lt"/>
                <a:ea typeface="+mn-ea"/>
                <a:cs typeface="+mn-ea"/>
                <a:sym typeface="+mn-lt"/>
              </a:rPr>
              <a:t>结构图</a:t>
            </a:r>
          </a:p>
        </p:txBody>
      </p:sp>
    </p:spTree>
  </p:cSld>
  <p:clrMapOvr>
    <a:masterClrMapping/>
  </p:clrMapOvr>
  <p:transition spd="med">
    <p:checke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323850" y="1341438"/>
            <a:ext cx="8820150" cy="1820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400" b="0" smtClean="0">
                <a:latin typeface="+mn-lt"/>
                <a:ea typeface="+mn-ea"/>
                <a:cs typeface="+mn-ea"/>
                <a:sym typeface="+mn-lt"/>
              </a:rPr>
              <a:t>    支路单元提供低阶通道层（低阶</a:t>
            </a:r>
            <a:r>
              <a:rPr lang="en-US" altLang="zh-CN" sz="2400" b="0" smtClean="0">
                <a:latin typeface="+mn-lt"/>
                <a:ea typeface="+mn-ea"/>
                <a:cs typeface="+mn-ea"/>
                <a:sym typeface="+mn-lt"/>
              </a:rPr>
              <a:t>VC</a:t>
            </a:r>
            <a:r>
              <a:rPr lang="zh-CN" altLang="en-US" sz="2400" b="0" smtClean="0">
                <a:latin typeface="+mn-lt"/>
                <a:ea typeface="+mn-ea"/>
                <a:cs typeface="+mn-ea"/>
                <a:sym typeface="+mn-lt"/>
              </a:rPr>
              <a:t>，例如</a:t>
            </a:r>
            <a:r>
              <a:rPr lang="en-US" altLang="zh-CN" sz="2400" b="0" smtClean="0">
                <a:latin typeface="+mn-lt"/>
                <a:ea typeface="+mn-ea"/>
                <a:cs typeface="+mn-ea"/>
                <a:sym typeface="+mn-lt"/>
              </a:rPr>
              <a:t>VC3</a:t>
            </a:r>
            <a:r>
              <a:rPr lang="zh-CN" altLang="en-US" sz="2400" b="0" smtClean="0">
                <a:latin typeface="+mn-lt"/>
                <a:ea typeface="+mn-ea"/>
                <a:cs typeface="+mn-ea"/>
                <a:sym typeface="+mn-lt"/>
              </a:rPr>
              <a:t>）和高阶通道层之间的桥梁，也就是说是高阶通道（高阶</a:t>
            </a:r>
            <a:r>
              <a:rPr lang="en-US" altLang="zh-CN" sz="2400" b="0" smtClean="0">
                <a:latin typeface="+mn-lt"/>
                <a:ea typeface="+mn-ea"/>
                <a:cs typeface="+mn-ea"/>
                <a:sym typeface="+mn-lt"/>
              </a:rPr>
              <a:t>VC</a:t>
            </a:r>
            <a:r>
              <a:rPr lang="zh-CN" altLang="en-US" sz="2400" b="0" smtClean="0">
                <a:latin typeface="+mn-lt"/>
                <a:ea typeface="+mn-ea"/>
                <a:cs typeface="+mn-ea"/>
                <a:sym typeface="+mn-lt"/>
              </a:rPr>
              <a:t>）拆分成低阶通道（低阶</a:t>
            </a:r>
            <a:r>
              <a:rPr lang="en-US" altLang="zh-CN" sz="2400" b="0" smtClean="0">
                <a:latin typeface="+mn-lt"/>
                <a:ea typeface="+mn-ea"/>
                <a:cs typeface="+mn-ea"/>
                <a:sym typeface="+mn-lt"/>
              </a:rPr>
              <a:t>VC</a:t>
            </a:r>
            <a:r>
              <a:rPr lang="zh-CN" altLang="en-US" sz="2400" b="0" smtClean="0">
                <a:latin typeface="+mn-lt"/>
                <a:ea typeface="+mn-ea"/>
                <a:cs typeface="+mn-ea"/>
                <a:sym typeface="+mn-lt"/>
              </a:rPr>
              <a:t>），或低阶通道复用成高阶通道的中间过渡信息结构。</a:t>
            </a:r>
          </a:p>
        </p:txBody>
      </p:sp>
      <p:sp>
        <p:nvSpPr>
          <p:cNvPr id="79875" name="Rectangle 3"/>
          <p:cNvSpPr>
            <a:spLocks noChangeArrowheads="1"/>
          </p:cNvSpPr>
          <p:nvPr/>
        </p:nvSpPr>
        <p:spPr bwMode="auto">
          <a:xfrm>
            <a:off x="522288" y="2997200"/>
            <a:ext cx="7866062" cy="270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400" b="0" smtClean="0">
                <a:latin typeface="+mn-lt"/>
                <a:ea typeface="+mn-ea"/>
                <a:cs typeface="+mn-ea"/>
                <a:sym typeface="+mn-lt"/>
              </a:rPr>
              <a:t>    </a:t>
            </a:r>
            <a:r>
              <a:rPr lang="zh-CN" altLang="en-US" sz="2400" b="0" smtClean="0">
                <a:solidFill>
                  <a:srgbClr val="FF5050"/>
                </a:solidFill>
                <a:latin typeface="+mn-lt"/>
                <a:ea typeface="+mn-ea"/>
                <a:cs typeface="+mn-ea"/>
                <a:sym typeface="+mn-lt"/>
              </a:rPr>
              <a:t>那么支路单元指针起什么作用呢？</a:t>
            </a:r>
            <a:r>
              <a:rPr lang="en-US" altLang="zh-CN" sz="2400" b="0" smtClean="0">
                <a:latin typeface="+mn-lt"/>
                <a:ea typeface="+mn-ea"/>
                <a:cs typeface="+mn-ea"/>
                <a:sym typeface="+mn-lt"/>
              </a:rPr>
              <a:t>TU-PTR</a:t>
            </a:r>
            <a:r>
              <a:rPr lang="zh-CN" altLang="en-US" sz="2400" b="0" smtClean="0">
                <a:latin typeface="+mn-lt"/>
                <a:ea typeface="+mn-ea"/>
                <a:cs typeface="+mn-ea"/>
                <a:sym typeface="+mn-lt"/>
              </a:rPr>
              <a:t>用以指示低阶</a:t>
            </a:r>
            <a:r>
              <a:rPr lang="en-US" altLang="zh-CN" sz="2400" b="0" smtClean="0">
                <a:latin typeface="+mn-lt"/>
                <a:ea typeface="+mn-ea"/>
                <a:cs typeface="+mn-ea"/>
                <a:sym typeface="+mn-lt"/>
              </a:rPr>
              <a:t>VC</a:t>
            </a:r>
            <a:r>
              <a:rPr lang="zh-CN" altLang="en-US" sz="2400" b="0" smtClean="0">
                <a:latin typeface="+mn-lt"/>
                <a:ea typeface="+mn-ea"/>
                <a:cs typeface="+mn-ea"/>
                <a:sym typeface="+mn-lt"/>
              </a:rPr>
              <a:t>的起点在支路单元</a:t>
            </a:r>
            <a:r>
              <a:rPr lang="en-US" altLang="zh-CN" sz="2400" b="0" smtClean="0">
                <a:latin typeface="+mn-lt"/>
                <a:ea typeface="+mn-ea"/>
                <a:cs typeface="+mn-ea"/>
                <a:sym typeface="+mn-lt"/>
              </a:rPr>
              <a:t>TU</a:t>
            </a:r>
            <a:r>
              <a:rPr lang="zh-CN" altLang="en-US" sz="2400" b="0" smtClean="0">
                <a:latin typeface="+mn-lt"/>
                <a:ea typeface="+mn-ea"/>
                <a:cs typeface="+mn-ea"/>
                <a:sym typeface="+mn-lt"/>
              </a:rPr>
              <a:t>中的具体位置。与</a:t>
            </a:r>
            <a:r>
              <a:rPr lang="en-US" altLang="zh-CN" sz="2400" b="0" smtClean="0">
                <a:latin typeface="+mn-lt"/>
                <a:ea typeface="+mn-ea"/>
                <a:cs typeface="+mn-ea"/>
                <a:sym typeface="+mn-lt"/>
              </a:rPr>
              <a:t>AU-PTR</a:t>
            </a:r>
            <a:r>
              <a:rPr lang="zh-CN" altLang="en-US" sz="2400" b="0" smtClean="0">
                <a:latin typeface="+mn-lt"/>
                <a:ea typeface="+mn-ea"/>
                <a:cs typeface="+mn-ea"/>
                <a:sym typeface="+mn-lt"/>
              </a:rPr>
              <a:t>很类似，</a:t>
            </a:r>
            <a:r>
              <a:rPr lang="en-US" altLang="zh-CN" sz="2400" b="0" smtClean="0">
                <a:latin typeface="+mn-lt"/>
                <a:ea typeface="+mn-ea"/>
                <a:cs typeface="+mn-ea"/>
                <a:sym typeface="+mn-lt"/>
              </a:rPr>
              <a:t>AU-PTR</a:t>
            </a:r>
            <a:r>
              <a:rPr lang="zh-CN" altLang="en-US" sz="2400" b="0" smtClean="0">
                <a:latin typeface="+mn-lt"/>
                <a:ea typeface="+mn-ea"/>
                <a:cs typeface="+mn-ea"/>
                <a:sym typeface="+mn-lt"/>
              </a:rPr>
              <a:t>是指示</a:t>
            </a:r>
            <a:r>
              <a:rPr lang="en-US" altLang="zh-CN" sz="2400" b="0" smtClean="0">
                <a:latin typeface="+mn-lt"/>
                <a:ea typeface="+mn-ea"/>
                <a:cs typeface="+mn-ea"/>
                <a:sym typeface="+mn-lt"/>
              </a:rPr>
              <a:t>VC4</a:t>
            </a:r>
            <a:r>
              <a:rPr lang="zh-CN" altLang="en-US" sz="2400" b="0" smtClean="0">
                <a:latin typeface="+mn-lt"/>
                <a:ea typeface="+mn-ea"/>
                <a:cs typeface="+mn-ea"/>
                <a:sym typeface="+mn-lt"/>
              </a:rPr>
              <a:t>起点在</a:t>
            </a:r>
            <a:r>
              <a:rPr lang="en-US" altLang="zh-CN" sz="2400" b="0" smtClean="0">
                <a:latin typeface="+mn-lt"/>
                <a:ea typeface="+mn-ea"/>
                <a:cs typeface="+mn-ea"/>
                <a:sym typeface="+mn-lt"/>
              </a:rPr>
              <a:t>STM</a:t>
            </a:r>
            <a:r>
              <a:rPr lang="zh-CN" altLang="en-US" sz="2400" b="0" smtClean="0">
                <a:latin typeface="+mn-lt"/>
                <a:ea typeface="+mn-ea"/>
                <a:cs typeface="+mn-ea"/>
                <a:sym typeface="+mn-lt"/>
              </a:rPr>
              <a:t>帧中的具体位置，实际上二者的工作机理也很类似。</a:t>
            </a:r>
            <a:endParaRPr lang="en-US" altLang="zh-CN" sz="2400" b="0" smtClean="0">
              <a:latin typeface="+mn-lt"/>
              <a:ea typeface="+mn-ea"/>
              <a:cs typeface="+mn-ea"/>
              <a:sym typeface="+mn-lt"/>
            </a:endParaRPr>
          </a:p>
          <a:p>
            <a:pPr eaLnBrk="1" latinLnBrk="0" hangingPunct="1">
              <a:lnSpc>
                <a:spcPct val="120000"/>
              </a:lnSpc>
              <a:spcBef>
                <a:spcPct val="0"/>
              </a:spcBef>
              <a:buFontTx/>
              <a:buNone/>
              <a:defRPr/>
            </a:pPr>
            <a:r>
              <a:rPr lang="zh-CN" altLang="en-US" sz="2400" b="0" smtClean="0">
                <a:latin typeface="+mn-lt"/>
                <a:ea typeface="+mn-ea"/>
                <a:cs typeface="+mn-ea"/>
                <a:sym typeface="+mn-lt"/>
              </a:rPr>
              <a:t>    可以将</a:t>
            </a:r>
            <a:r>
              <a:rPr lang="en-US" altLang="zh-CN" sz="2400" b="0" smtClean="0">
                <a:latin typeface="+mn-lt"/>
                <a:ea typeface="+mn-ea"/>
                <a:cs typeface="+mn-ea"/>
                <a:sym typeface="+mn-lt"/>
              </a:rPr>
              <a:t>TU</a:t>
            </a:r>
            <a:r>
              <a:rPr lang="zh-CN" altLang="en-US" sz="2400" b="0" smtClean="0">
                <a:latin typeface="+mn-lt"/>
                <a:ea typeface="+mn-ea"/>
                <a:cs typeface="+mn-ea"/>
                <a:sym typeface="+mn-lt"/>
              </a:rPr>
              <a:t>类比成一个小的</a:t>
            </a:r>
            <a:r>
              <a:rPr lang="en-US" altLang="zh-CN" sz="2400" b="0" smtClean="0">
                <a:latin typeface="+mn-lt"/>
                <a:ea typeface="+mn-ea"/>
                <a:cs typeface="+mn-ea"/>
                <a:sym typeface="+mn-lt"/>
              </a:rPr>
              <a:t>AU-4</a:t>
            </a:r>
            <a:r>
              <a:rPr lang="zh-CN" altLang="en-US" sz="2400" b="0" smtClean="0">
                <a:latin typeface="+mn-lt"/>
                <a:ea typeface="+mn-ea"/>
                <a:cs typeface="+mn-ea"/>
                <a:sym typeface="+mn-lt"/>
              </a:rPr>
              <a:t>，那么在装载低阶</a:t>
            </a:r>
            <a:r>
              <a:rPr lang="en-US" altLang="zh-CN" sz="2400" b="0" smtClean="0">
                <a:latin typeface="+mn-lt"/>
                <a:ea typeface="+mn-ea"/>
                <a:cs typeface="+mn-ea"/>
                <a:sym typeface="+mn-lt"/>
              </a:rPr>
              <a:t>VC</a:t>
            </a:r>
            <a:r>
              <a:rPr lang="zh-CN" altLang="en-US" sz="2400" b="0" smtClean="0">
                <a:latin typeface="+mn-lt"/>
                <a:ea typeface="+mn-ea"/>
                <a:cs typeface="+mn-ea"/>
                <a:sym typeface="+mn-lt"/>
              </a:rPr>
              <a:t>到</a:t>
            </a:r>
            <a:r>
              <a:rPr lang="en-US" altLang="zh-CN" sz="2400" b="0" smtClean="0">
                <a:latin typeface="+mn-lt"/>
                <a:ea typeface="+mn-ea"/>
                <a:cs typeface="+mn-ea"/>
                <a:sym typeface="+mn-lt"/>
              </a:rPr>
              <a:t>TU</a:t>
            </a:r>
            <a:r>
              <a:rPr lang="zh-CN" altLang="en-US" sz="2400" b="0" smtClean="0">
                <a:latin typeface="+mn-lt"/>
                <a:ea typeface="+mn-ea"/>
                <a:cs typeface="+mn-ea"/>
                <a:sym typeface="+mn-lt"/>
              </a:rPr>
              <a:t>中时也就要有一个定位的过程</a:t>
            </a:r>
            <a:r>
              <a:rPr lang="en-US" altLang="zh-CN" sz="2400" b="0" smtClean="0">
                <a:latin typeface="+mn-lt"/>
                <a:ea typeface="+mn-ea"/>
                <a:cs typeface="+mn-ea"/>
                <a:sym typeface="+mn-lt"/>
              </a:rPr>
              <a:t>——</a:t>
            </a:r>
            <a:r>
              <a:rPr lang="zh-CN" altLang="en-US" sz="2400" b="0" smtClean="0">
                <a:latin typeface="+mn-lt"/>
                <a:ea typeface="+mn-ea"/>
                <a:cs typeface="+mn-ea"/>
                <a:sym typeface="+mn-lt"/>
              </a:rPr>
              <a:t>加入</a:t>
            </a:r>
            <a:r>
              <a:rPr lang="en-US" altLang="zh-CN" sz="2400" b="0" smtClean="0">
                <a:latin typeface="+mn-lt"/>
                <a:ea typeface="+mn-ea"/>
                <a:cs typeface="+mn-ea"/>
                <a:sym typeface="+mn-lt"/>
              </a:rPr>
              <a:t>TU-PTR</a:t>
            </a:r>
            <a:r>
              <a:rPr lang="zh-CN" altLang="en-US" sz="2400" b="0" smtClean="0">
                <a:latin typeface="+mn-lt"/>
                <a:ea typeface="+mn-ea"/>
                <a:cs typeface="+mn-ea"/>
                <a:sym typeface="+mn-lt"/>
              </a:rPr>
              <a:t>的过程。</a:t>
            </a:r>
          </a:p>
        </p:txBody>
      </p:sp>
    </p:spTree>
  </p:cSld>
  <p:clrMapOvr>
    <a:masterClrMapping/>
  </p:clrMapOvr>
  <p:transition spd="med">
    <p:checke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395288" y="1125538"/>
            <a:ext cx="7921625" cy="149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4000" smtClean="0">
                <a:latin typeface="+mn-lt"/>
                <a:ea typeface="+mn-ea"/>
                <a:cs typeface="+mn-ea"/>
                <a:sym typeface="+mn-lt"/>
              </a:rPr>
              <a:t>2</a:t>
            </a:r>
            <a:r>
              <a:rPr lang="zh-CN" altLang="en-US" sz="4000" smtClean="0">
                <a:latin typeface="+mn-lt"/>
                <a:ea typeface="+mn-ea"/>
                <a:cs typeface="+mn-ea"/>
                <a:sym typeface="+mn-lt"/>
              </a:rPr>
              <a:t>）</a:t>
            </a:r>
            <a:r>
              <a:rPr lang="en-US" altLang="zh-CN" sz="4000" smtClean="0">
                <a:latin typeface="+mn-lt"/>
                <a:ea typeface="+mn-ea"/>
                <a:cs typeface="+mn-ea"/>
                <a:sym typeface="+mn-lt"/>
              </a:rPr>
              <a:t>TU3</a:t>
            </a:r>
            <a:r>
              <a:rPr lang="zh-CN" altLang="en-US" sz="4000" smtClean="0">
                <a:latin typeface="+mn-lt"/>
                <a:ea typeface="+mn-ea"/>
                <a:cs typeface="+mn-ea"/>
                <a:sym typeface="+mn-lt"/>
              </a:rPr>
              <a:t>的帧结构有点残缺，先将其缺口部分补上，成为新的帧结构。</a:t>
            </a:r>
          </a:p>
        </p:txBody>
      </p:sp>
      <p:pic>
        <p:nvPicPr>
          <p:cNvPr id="281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2636838"/>
            <a:ext cx="3636963" cy="371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1604" name="Rectangle 4"/>
          <p:cNvSpPr>
            <a:spLocks noChangeArrowheads="1"/>
          </p:cNvSpPr>
          <p:nvPr/>
        </p:nvSpPr>
        <p:spPr bwMode="auto">
          <a:xfrm>
            <a:off x="403225" y="2924175"/>
            <a:ext cx="3702050"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400" smtClean="0">
                <a:latin typeface="+mn-lt"/>
                <a:ea typeface="+mn-ea"/>
                <a:cs typeface="+mn-ea"/>
                <a:sym typeface="+mn-lt"/>
              </a:rPr>
              <a:t>R</a:t>
            </a:r>
            <a:r>
              <a:rPr lang="zh-CN" altLang="en-US" sz="2400" smtClean="0">
                <a:latin typeface="+mn-lt"/>
                <a:ea typeface="+mn-ea"/>
                <a:cs typeface="+mn-ea"/>
                <a:sym typeface="+mn-lt"/>
              </a:rPr>
              <a:t>为塞入的伪随机信息，这时的信息结构为</a:t>
            </a:r>
            <a:r>
              <a:rPr lang="en-US" altLang="zh-CN" sz="2400" smtClean="0">
                <a:latin typeface="+mn-lt"/>
                <a:ea typeface="+mn-ea"/>
                <a:cs typeface="+mn-ea"/>
                <a:sym typeface="+mn-lt"/>
              </a:rPr>
              <a:t>TUG3 ——</a:t>
            </a:r>
            <a:r>
              <a:rPr lang="zh-CN" altLang="en-US" sz="2400" smtClean="0">
                <a:latin typeface="+mn-lt"/>
                <a:ea typeface="+mn-ea"/>
                <a:cs typeface="+mn-ea"/>
                <a:sym typeface="+mn-lt"/>
              </a:rPr>
              <a:t>支路单元组。</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1603"/>
                                        </p:tgtEl>
                                        <p:attrNameLst>
                                          <p:attrName>style.visibility</p:attrName>
                                        </p:attrNameLst>
                                      </p:cBhvr>
                                      <p:to>
                                        <p:strVal val="visible"/>
                                      </p:to>
                                    </p:set>
                                    <p:anim calcmode="lin" valueType="num">
                                      <p:cBhvr additive="base">
                                        <p:cTn id="7" dur="500" fill="hold"/>
                                        <p:tgtEl>
                                          <p:spTgt spid="281603"/>
                                        </p:tgtEl>
                                        <p:attrNameLst>
                                          <p:attrName>ppt_x</p:attrName>
                                        </p:attrNameLst>
                                      </p:cBhvr>
                                      <p:tavLst>
                                        <p:tav tm="0">
                                          <p:val>
                                            <p:strVal val="#ppt_x"/>
                                          </p:val>
                                        </p:tav>
                                        <p:tav tm="100000">
                                          <p:val>
                                            <p:strVal val="#ppt_x"/>
                                          </p:val>
                                        </p:tav>
                                      </p:tavLst>
                                    </p:anim>
                                    <p:anim calcmode="lin" valueType="num">
                                      <p:cBhvr additive="base">
                                        <p:cTn id="8" dur="500" fill="hold"/>
                                        <p:tgtEl>
                                          <p:spTgt spid="28160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1604"/>
                                        </p:tgtEl>
                                        <p:attrNameLst>
                                          <p:attrName>style.visibility</p:attrName>
                                        </p:attrNameLst>
                                      </p:cBhvr>
                                      <p:to>
                                        <p:strVal val="visible"/>
                                      </p:to>
                                    </p:set>
                                    <p:anim calcmode="lin" valueType="num">
                                      <p:cBhvr additive="base">
                                        <p:cTn id="13" dur="500" fill="hold"/>
                                        <p:tgtEl>
                                          <p:spTgt spid="281604"/>
                                        </p:tgtEl>
                                        <p:attrNameLst>
                                          <p:attrName>ppt_x</p:attrName>
                                        </p:attrNameLst>
                                      </p:cBhvr>
                                      <p:tavLst>
                                        <p:tav tm="0">
                                          <p:val>
                                            <p:strVal val="#ppt_x"/>
                                          </p:val>
                                        </p:tav>
                                        <p:tav tm="100000">
                                          <p:val>
                                            <p:strVal val="#ppt_x"/>
                                          </p:val>
                                        </p:tav>
                                      </p:tavLst>
                                    </p:anim>
                                    <p:anim calcmode="lin" valueType="num">
                                      <p:cBhvr additive="base">
                                        <p:cTn id="14" dur="500" fill="hold"/>
                                        <p:tgtEl>
                                          <p:spTgt spid="2816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4"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238505" y="1249045"/>
            <a:ext cx="8207375" cy="107510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800" dirty="0" smtClean="0">
                <a:latin typeface="+mn-lt"/>
                <a:ea typeface="+mn-ea"/>
                <a:cs typeface="+mn-ea"/>
                <a:sym typeface="+mn-lt"/>
              </a:rPr>
              <a:t>3</a:t>
            </a:r>
            <a:r>
              <a:rPr lang="zh-CN" altLang="en-US" sz="2800" dirty="0" smtClean="0">
                <a:latin typeface="+mn-lt"/>
                <a:ea typeface="+mn-ea"/>
                <a:cs typeface="+mn-ea"/>
                <a:sym typeface="+mn-lt"/>
              </a:rPr>
              <a:t>）三个</a:t>
            </a:r>
            <a:r>
              <a:rPr lang="en-US" altLang="zh-CN" sz="2800" dirty="0" smtClean="0">
                <a:latin typeface="+mn-lt"/>
                <a:ea typeface="+mn-ea"/>
                <a:cs typeface="+mn-ea"/>
                <a:sym typeface="+mn-lt"/>
              </a:rPr>
              <a:t>TUG3</a:t>
            </a:r>
            <a:r>
              <a:rPr lang="zh-CN" altLang="en-US" sz="2800" dirty="0" smtClean="0">
                <a:latin typeface="+mn-lt"/>
                <a:ea typeface="+mn-ea"/>
                <a:cs typeface="+mn-ea"/>
                <a:sym typeface="+mn-lt"/>
              </a:rPr>
              <a:t>通过字节间插复用方式，复合成</a:t>
            </a:r>
            <a:r>
              <a:rPr lang="en-US" altLang="zh-CN" sz="2800" dirty="0" smtClean="0">
                <a:latin typeface="+mn-lt"/>
                <a:ea typeface="+mn-ea"/>
                <a:cs typeface="+mn-ea"/>
                <a:sym typeface="+mn-lt"/>
              </a:rPr>
              <a:t>C4</a:t>
            </a:r>
            <a:r>
              <a:rPr lang="zh-CN" altLang="en-US" sz="2800" dirty="0" smtClean="0">
                <a:latin typeface="+mn-lt"/>
                <a:ea typeface="+mn-ea"/>
                <a:cs typeface="+mn-ea"/>
                <a:sym typeface="+mn-lt"/>
              </a:rPr>
              <a:t>信号结构</a:t>
            </a:r>
          </a:p>
        </p:txBody>
      </p:sp>
      <p:pic>
        <p:nvPicPr>
          <p:cNvPr id="860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916832"/>
            <a:ext cx="2849756" cy="1873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4" name="Rectangle 2"/>
          <p:cNvSpPr>
            <a:spLocks noChangeArrowheads="1"/>
          </p:cNvSpPr>
          <p:nvPr/>
        </p:nvSpPr>
        <p:spPr bwMode="auto">
          <a:xfrm>
            <a:off x="328535" y="3645024"/>
            <a:ext cx="8137525" cy="1821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400" dirty="0" smtClean="0">
                <a:latin typeface="+mn-lt"/>
                <a:ea typeface="+mn-ea"/>
                <a:cs typeface="+mn-ea"/>
                <a:sym typeface="+mn-lt"/>
              </a:rPr>
              <a:t>   因为</a:t>
            </a:r>
            <a:r>
              <a:rPr lang="en-US" altLang="zh-CN" sz="2400" dirty="0" smtClean="0">
                <a:latin typeface="+mn-lt"/>
                <a:ea typeface="+mn-ea"/>
                <a:cs typeface="+mn-ea"/>
                <a:sym typeface="+mn-lt"/>
              </a:rPr>
              <a:t>TUG3</a:t>
            </a:r>
            <a:r>
              <a:rPr lang="zh-CN" altLang="en-US" sz="2400" dirty="0" smtClean="0">
                <a:latin typeface="+mn-lt"/>
                <a:ea typeface="+mn-ea"/>
                <a:cs typeface="+mn-ea"/>
                <a:sym typeface="+mn-lt"/>
              </a:rPr>
              <a:t>是</a:t>
            </a:r>
            <a:r>
              <a:rPr lang="en-US" altLang="zh-CN" sz="2400" dirty="0" smtClean="0">
                <a:latin typeface="+mn-lt"/>
                <a:ea typeface="+mn-ea"/>
                <a:cs typeface="+mn-ea"/>
                <a:sym typeface="+mn-lt"/>
              </a:rPr>
              <a:t>9</a:t>
            </a:r>
            <a:r>
              <a:rPr lang="zh-CN" altLang="en-US" sz="2400" dirty="0" smtClean="0">
                <a:latin typeface="+mn-lt"/>
                <a:ea typeface="+mn-ea"/>
                <a:cs typeface="+mn-ea"/>
                <a:sym typeface="+mn-lt"/>
              </a:rPr>
              <a:t>行</a:t>
            </a:r>
            <a:r>
              <a:rPr lang="en-US" altLang="zh-CN" sz="2400" dirty="0" smtClean="0">
                <a:latin typeface="+mn-lt"/>
                <a:ea typeface="+mn-ea"/>
                <a:cs typeface="+mn-ea"/>
                <a:sym typeface="+mn-lt"/>
              </a:rPr>
              <a:t>×86</a:t>
            </a:r>
            <a:r>
              <a:rPr lang="zh-CN" altLang="en-US" sz="2400" dirty="0" smtClean="0">
                <a:latin typeface="+mn-lt"/>
                <a:ea typeface="+mn-ea"/>
                <a:cs typeface="+mn-ea"/>
                <a:sym typeface="+mn-lt"/>
              </a:rPr>
              <a:t>列的信息结构，所以</a:t>
            </a:r>
            <a:r>
              <a:rPr lang="en-US" altLang="zh-CN" sz="2400" dirty="0" smtClean="0">
                <a:latin typeface="+mn-lt"/>
                <a:ea typeface="+mn-ea"/>
                <a:cs typeface="+mn-ea"/>
                <a:sym typeface="+mn-lt"/>
              </a:rPr>
              <a:t>3</a:t>
            </a:r>
            <a:r>
              <a:rPr lang="zh-CN" altLang="en-US" sz="2400" dirty="0" smtClean="0">
                <a:latin typeface="+mn-lt"/>
                <a:ea typeface="+mn-ea"/>
                <a:cs typeface="+mn-ea"/>
                <a:sym typeface="+mn-lt"/>
              </a:rPr>
              <a:t>个</a:t>
            </a:r>
            <a:r>
              <a:rPr lang="en-US" altLang="zh-CN" sz="2400" dirty="0" smtClean="0">
                <a:latin typeface="+mn-lt"/>
                <a:ea typeface="+mn-ea"/>
                <a:cs typeface="+mn-ea"/>
                <a:sym typeface="+mn-lt"/>
              </a:rPr>
              <a:t>TUG3</a:t>
            </a:r>
            <a:r>
              <a:rPr lang="zh-CN" altLang="en-US" sz="2400" dirty="0" smtClean="0">
                <a:latin typeface="+mn-lt"/>
                <a:ea typeface="+mn-ea"/>
                <a:cs typeface="+mn-ea"/>
                <a:sym typeface="+mn-lt"/>
              </a:rPr>
              <a:t>通过字节间插复用方式复合后的信息结构是</a:t>
            </a:r>
            <a:r>
              <a:rPr lang="en-US" altLang="zh-CN" sz="2400" dirty="0" smtClean="0">
                <a:solidFill>
                  <a:srgbClr val="FF0000"/>
                </a:solidFill>
                <a:latin typeface="+mn-lt"/>
                <a:ea typeface="+mn-ea"/>
                <a:cs typeface="+mn-ea"/>
                <a:sym typeface="+mn-lt"/>
              </a:rPr>
              <a:t>9</a:t>
            </a:r>
            <a:r>
              <a:rPr lang="zh-CN" altLang="en-US" sz="2400" dirty="0" smtClean="0">
                <a:solidFill>
                  <a:srgbClr val="FF0000"/>
                </a:solidFill>
                <a:latin typeface="+mn-lt"/>
                <a:ea typeface="+mn-ea"/>
                <a:cs typeface="+mn-ea"/>
                <a:sym typeface="+mn-lt"/>
              </a:rPr>
              <a:t>行</a:t>
            </a:r>
            <a:r>
              <a:rPr lang="en-US" altLang="zh-CN" sz="2400" dirty="0" smtClean="0">
                <a:solidFill>
                  <a:srgbClr val="FF0000"/>
                </a:solidFill>
                <a:latin typeface="+mn-lt"/>
                <a:ea typeface="+mn-ea"/>
                <a:cs typeface="+mn-ea"/>
                <a:sym typeface="+mn-lt"/>
              </a:rPr>
              <a:t>× 258</a:t>
            </a:r>
            <a:r>
              <a:rPr lang="zh-CN" altLang="en-US" sz="2400" dirty="0" smtClean="0">
                <a:solidFill>
                  <a:srgbClr val="FF0000"/>
                </a:solidFill>
                <a:latin typeface="+mn-lt"/>
                <a:ea typeface="+mn-ea"/>
                <a:cs typeface="+mn-ea"/>
                <a:sym typeface="+mn-lt"/>
              </a:rPr>
              <a:t>列</a:t>
            </a:r>
            <a:r>
              <a:rPr lang="zh-CN" altLang="en-US" sz="2400" dirty="0" smtClean="0">
                <a:latin typeface="+mn-lt"/>
                <a:ea typeface="+mn-ea"/>
                <a:cs typeface="+mn-ea"/>
                <a:sym typeface="+mn-lt"/>
              </a:rPr>
              <a:t>的块状帧结构，而</a:t>
            </a:r>
            <a:r>
              <a:rPr lang="en-US" altLang="zh-CN" sz="2400" dirty="0" smtClean="0">
                <a:latin typeface="+mn-lt"/>
                <a:ea typeface="+mn-ea"/>
                <a:cs typeface="+mn-ea"/>
                <a:sym typeface="+mn-lt"/>
              </a:rPr>
              <a:t>C4</a:t>
            </a:r>
            <a:r>
              <a:rPr lang="zh-CN" altLang="en-US" sz="2400" dirty="0" smtClean="0">
                <a:latin typeface="+mn-lt"/>
                <a:ea typeface="+mn-ea"/>
                <a:cs typeface="+mn-ea"/>
                <a:sym typeface="+mn-lt"/>
              </a:rPr>
              <a:t>是</a:t>
            </a:r>
            <a:r>
              <a:rPr lang="en-US" altLang="zh-CN" sz="2400" dirty="0" smtClean="0">
                <a:latin typeface="+mn-lt"/>
                <a:ea typeface="+mn-ea"/>
                <a:cs typeface="+mn-ea"/>
                <a:sym typeface="+mn-lt"/>
              </a:rPr>
              <a:t>9</a:t>
            </a:r>
            <a:r>
              <a:rPr lang="zh-CN" altLang="en-US" sz="2400" dirty="0" smtClean="0">
                <a:latin typeface="+mn-lt"/>
                <a:ea typeface="+mn-ea"/>
                <a:cs typeface="+mn-ea"/>
                <a:sym typeface="+mn-lt"/>
              </a:rPr>
              <a:t>行</a:t>
            </a:r>
            <a:r>
              <a:rPr lang="en-US" altLang="zh-CN" sz="2400" dirty="0" smtClean="0">
                <a:latin typeface="+mn-lt"/>
                <a:ea typeface="+mn-ea"/>
                <a:cs typeface="+mn-ea"/>
                <a:sym typeface="+mn-lt"/>
              </a:rPr>
              <a:t>260</a:t>
            </a:r>
            <a:r>
              <a:rPr lang="zh-CN" altLang="en-US" sz="2400" dirty="0" smtClean="0">
                <a:latin typeface="+mn-lt"/>
                <a:ea typeface="+mn-ea"/>
                <a:cs typeface="+mn-ea"/>
                <a:sym typeface="+mn-lt"/>
              </a:rPr>
              <a:t>列的块状帧结构。于是在</a:t>
            </a:r>
            <a:r>
              <a:rPr lang="en-US" altLang="zh-CN" sz="2400" dirty="0" smtClean="0">
                <a:latin typeface="+mn-lt"/>
                <a:ea typeface="+mn-ea"/>
                <a:cs typeface="+mn-ea"/>
                <a:sym typeface="+mn-lt"/>
              </a:rPr>
              <a:t>3×TUG3</a:t>
            </a:r>
            <a:r>
              <a:rPr lang="zh-CN" altLang="en-US" sz="2400" dirty="0" smtClean="0">
                <a:latin typeface="+mn-lt"/>
                <a:ea typeface="+mn-ea"/>
                <a:cs typeface="+mn-ea"/>
                <a:sym typeface="+mn-lt"/>
              </a:rPr>
              <a:t>的合成结构前面加两列塞入比特，使其成为</a:t>
            </a:r>
            <a:r>
              <a:rPr lang="en-US" altLang="zh-CN" sz="2400" dirty="0" smtClean="0">
                <a:latin typeface="+mn-lt"/>
                <a:ea typeface="+mn-ea"/>
                <a:cs typeface="+mn-ea"/>
                <a:sym typeface="+mn-lt"/>
              </a:rPr>
              <a:t>C4</a:t>
            </a:r>
            <a:r>
              <a:rPr lang="zh-CN" altLang="en-US" sz="2400" dirty="0" smtClean="0">
                <a:latin typeface="+mn-lt"/>
                <a:ea typeface="+mn-ea"/>
                <a:cs typeface="+mn-ea"/>
                <a:sym typeface="+mn-lt"/>
              </a:rPr>
              <a:t>的信息结构。</a:t>
            </a:r>
          </a:p>
        </p:txBody>
      </p:sp>
      <p:sp>
        <p:nvSpPr>
          <p:cNvPr id="5" name="Rectangle 2"/>
          <p:cNvSpPr>
            <a:spLocks noChangeArrowheads="1"/>
          </p:cNvSpPr>
          <p:nvPr/>
        </p:nvSpPr>
        <p:spPr bwMode="auto">
          <a:xfrm>
            <a:off x="328535" y="5405829"/>
            <a:ext cx="8208963" cy="138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400" dirty="0" smtClean="0">
                <a:latin typeface="+mn-lt"/>
                <a:ea typeface="+mn-ea"/>
                <a:cs typeface="+mn-ea"/>
                <a:sym typeface="+mn-lt"/>
              </a:rPr>
              <a:t>4</a:t>
            </a:r>
            <a:r>
              <a:rPr lang="zh-CN" altLang="en-US" sz="2400" dirty="0" smtClean="0">
                <a:latin typeface="+mn-lt"/>
                <a:ea typeface="+mn-ea"/>
                <a:cs typeface="+mn-ea"/>
                <a:sym typeface="+mn-lt"/>
              </a:rPr>
              <a:t>）剩下的工作就是将</a:t>
            </a:r>
            <a:r>
              <a:rPr lang="en-US" altLang="zh-CN" sz="2400" dirty="0" smtClean="0">
                <a:latin typeface="+mn-lt"/>
                <a:ea typeface="+mn-ea"/>
                <a:cs typeface="+mn-ea"/>
                <a:sym typeface="+mn-lt"/>
              </a:rPr>
              <a:t>C4→STM-N</a:t>
            </a:r>
            <a:r>
              <a:rPr lang="zh-CN" altLang="en-US" sz="2400" dirty="0" smtClean="0">
                <a:latin typeface="+mn-lt"/>
                <a:ea typeface="+mn-ea"/>
                <a:cs typeface="+mn-ea"/>
                <a:sym typeface="+mn-lt"/>
              </a:rPr>
              <a:t>中去了，过程同前面所讲的将</a:t>
            </a:r>
            <a:r>
              <a:rPr lang="en-US" altLang="zh-CN" sz="2400" dirty="0" smtClean="0">
                <a:latin typeface="+mn-lt"/>
                <a:ea typeface="+mn-ea"/>
                <a:cs typeface="+mn-ea"/>
                <a:sym typeface="+mn-lt"/>
              </a:rPr>
              <a:t>140Mbit/s</a:t>
            </a:r>
            <a:r>
              <a:rPr lang="zh-CN" altLang="en-US" sz="2400" dirty="0" smtClean="0">
                <a:latin typeface="+mn-lt"/>
                <a:ea typeface="+mn-ea"/>
                <a:cs typeface="+mn-ea"/>
                <a:sym typeface="+mn-lt"/>
              </a:rPr>
              <a:t>信号复用进</a:t>
            </a:r>
            <a:r>
              <a:rPr lang="en-US" altLang="zh-CN" sz="2400" dirty="0" smtClean="0">
                <a:latin typeface="+mn-lt"/>
                <a:ea typeface="+mn-ea"/>
                <a:cs typeface="+mn-ea"/>
                <a:sym typeface="+mn-lt"/>
              </a:rPr>
              <a:t>STM-N</a:t>
            </a:r>
            <a:r>
              <a:rPr lang="zh-CN" altLang="en-US" sz="2400" dirty="0" smtClean="0">
                <a:latin typeface="+mn-lt"/>
                <a:ea typeface="+mn-ea"/>
                <a:cs typeface="+mn-ea"/>
                <a:sym typeface="+mn-lt"/>
              </a:rPr>
              <a:t>信号的过程类似：</a:t>
            </a:r>
            <a:r>
              <a:rPr lang="en-US" altLang="zh-CN" sz="2400" dirty="0" smtClean="0">
                <a:latin typeface="+mn-lt"/>
                <a:ea typeface="+mn-ea"/>
                <a:cs typeface="+mn-ea"/>
                <a:sym typeface="+mn-lt"/>
              </a:rPr>
              <a:t>C4→VC4→AU-4→AUG→ STM-N</a:t>
            </a:r>
          </a:p>
        </p:txBody>
      </p:sp>
    </p:spTree>
  </p:cSld>
  <p:clrMapOvr>
    <a:masterClrMapping/>
  </p:clrMapOvr>
  <p:transition spd="med">
    <p:checke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760413" y="1466850"/>
            <a:ext cx="8137525" cy="107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800" smtClean="0">
                <a:latin typeface="+mn-lt"/>
                <a:ea typeface="+mn-ea"/>
                <a:cs typeface="+mn-ea"/>
                <a:sym typeface="+mn-lt"/>
              </a:rPr>
              <a:t> 作业</a:t>
            </a:r>
            <a:r>
              <a:rPr lang="en-US" altLang="zh-CN" sz="2800" smtClean="0">
                <a:latin typeface="+mn-lt"/>
                <a:ea typeface="+mn-ea"/>
                <a:cs typeface="+mn-ea"/>
                <a:sym typeface="+mn-lt"/>
              </a:rPr>
              <a:t>:</a:t>
            </a:r>
            <a:r>
              <a:rPr lang="zh-CN" altLang="en-US" sz="2800" smtClean="0">
                <a:latin typeface="+mn-lt"/>
                <a:ea typeface="+mn-ea"/>
                <a:cs typeface="+mn-ea"/>
                <a:sym typeface="+mn-lt"/>
              </a:rPr>
              <a:t> 此处有两个指针</a:t>
            </a:r>
            <a:r>
              <a:rPr lang="en-US" altLang="zh-CN" sz="2800" smtClean="0">
                <a:latin typeface="+mn-lt"/>
                <a:ea typeface="+mn-ea"/>
                <a:cs typeface="+mn-ea"/>
                <a:sym typeface="+mn-lt"/>
              </a:rPr>
              <a:t>AU-PTR</a:t>
            </a:r>
            <a:r>
              <a:rPr lang="zh-CN" altLang="en-US" sz="2800" smtClean="0">
                <a:latin typeface="+mn-lt"/>
                <a:ea typeface="+mn-ea"/>
                <a:cs typeface="+mn-ea"/>
                <a:sym typeface="+mn-lt"/>
              </a:rPr>
              <a:t>和</a:t>
            </a:r>
            <a:r>
              <a:rPr lang="en-US" altLang="zh-CN" sz="2800" smtClean="0">
                <a:latin typeface="+mn-lt"/>
                <a:ea typeface="+mn-ea"/>
                <a:cs typeface="+mn-ea"/>
                <a:sym typeface="+mn-lt"/>
              </a:rPr>
              <a:t>TU-PTR</a:t>
            </a:r>
            <a:r>
              <a:rPr lang="zh-CN" altLang="en-US" sz="2800" smtClean="0">
                <a:latin typeface="+mn-lt"/>
                <a:ea typeface="+mn-ea"/>
                <a:cs typeface="+mn-ea"/>
                <a:sym typeface="+mn-lt"/>
              </a:rPr>
              <a:t>， 为什么要两个？</a:t>
            </a:r>
          </a:p>
        </p:txBody>
      </p:sp>
      <p:sp>
        <p:nvSpPr>
          <p:cNvPr id="285699" name="Rectangle 3"/>
          <p:cNvSpPr>
            <a:spLocks noChangeArrowheads="1"/>
          </p:cNvSpPr>
          <p:nvPr/>
        </p:nvSpPr>
        <p:spPr bwMode="auto">
          <a:xfrm>
            <a:off x="580231" y="3429000"/>
            <a:ext cx="8497887" cy="262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800" dirty="0" smtClean="0">
                <a:solidFill>
                  <a:schemeClr val="bg1"/>
                </a:solidFill>
                <a:latin typeface="+mn-lt"/>
                <a:ea typeface="+mn-ea"/>
                <a:cs typeface="+mn-ea"/>
                <a:sym typeface="+mn-lt"/>
              </a:rPr>
              <a:t>   两个指针提供了两级定位功能，</a:t>
            </a:r>
            <a:r>
              <a:rPr lang="en-US" altLang="zh-CN" sz="2800" dirty="0" smtClean="0">
                <a:solidFill>
                  <a:schemeClr val="bg1"/>
                </a:solidFill>
                <a:latin typeface="+mn-lt"/>
                <a:ea typeface="+mn-ea"/>
                <a:cs typeface="+mn-ea"/>
                <a:sym typeface="+mn-lt"/>
              </a:rPr>
              <a:t>AU-PTR</a:t>
            </a:r>
            <a:r>
              <a:rPr lang="zh-CN" altLang="en-US" sz="2800" dirty="0" smtClean="0">
                <a:solidFill>
                  <a:schemeClr val="bg1"/>
                </a:solidFill>
                <a:latin typeface="+mn-lt"/>
                <a:ea typeface="+mn-ea"/>
                <a:cs typeface="+mn-ea"/>
                <a:sym typeface="+mn-lt"/>
              </a:rPr>
              <a:t>使收端正确定位、分离</a:t>
            </a:r>
            <a:r>
              <a:rPr lang="en-US" altLang="zh-CN" sz="2800" dirty="0" smtClean="0">
                <a:solidFill>
                  <a:schemeClr val="bg1"/>
                </a:solidFill>
                <a:latin typeface="+mn-lt"/>
                <a:ea typeface="+mn-ea"/>
                <a:cs typeface="+mn-ea"/>
                <a:sym typeface="+mn-lt"/>
              </a:rPr>
              <a:t>VC4</a:t>
            </a:r>
            <a:r>
              <a:rPr lang="zh-CN" altLang="en-US" sz="2800" dirty="0" smtClean="0">
                <a:solidFill>
                  <a:schemeClr val="bg1"/>
                </a:solidFill>
                <a:latin typeface="+mn-lt"/>
                <a:ea typeface="+mn-ea"/>
                <a:cs typeface="+mn-ea"/>
                <a:sym typeface="+mn-lt"/>
              </a:rPr>
              <a:t>， 而</a:t>
            </a:r>
            <a:r>
              <a:rPr lang="en-US" altLang="zh-CN" sz="2800" dirty="0" smtClean="0">
                <a:solidFill>
                  <a:schemeClr val="bg1"/>
                </a:solidFill>
                <a:latin typeface="+mn-lt"/>
                <a:ea typeface="+mn-ea"/>
                <a:cs typeface="+mn-ea"/>
                <a:sym typeface="+mn-lt"/>
              </a:rPr>
              <a:t>VC4</a:t>
            </a:r>
            <a:r>
              <a:rPr lang="zh-CN" altLang="en-US" sz="2800" dirty="0" smtClean="0">
                <a:solidFill>
                  <a:schemeClr val="bg1"/>
                </a:solidFill>
                <a:latin typeface="+mn-lt"/>
                <a:ea typeface="+mn-ea"/>
                <a:cs typeface="+mn-ea"/>
                <a:sym typeface="+mn-lt"/>
              </a:rPr>
              <a:t>可装载</a:t>
            </a:r>
            <a:r>
              <a:rPr lang="en-US" altLang="zh-CN" sz="2800" dirty="0" smtClean="0">
                <a:solidFill>
                  <a:schemeClr val="bg1"/>
                </a:solidFill>
                <a:latin typeface="+mn-lt"/>
                <a:ea typeface="+mn-ea"/>
                <a:cs typeface="+mn-ea"/>
                <a:sym typeface="+mn-lt"/>
              </a:rPr>
              <a:t>3</a:t>
            </a:r>
            <a:r>
              <a:rPr lang="zh-CN" altLang="en-US" sz="2800" dirty="0" smtClean="0">
                <a:solidFill>
                  <a:schemeClr val="bg1"/>
                </a:solidFill>
                <a:latin typeface="+mn-lt"/>
                <a:ea typeface="+mn-ea"/>
                <a:cs typeface="+mn-ea"/>
                <a:sym typeface="+mn-lt"/>
              </a:rPr>
              <a:t>个</a:t>
            </a:r>
            <a:r>
              <a:rPr lang="en-US" altLang="zh-CN" sz="2800" dirty="0" smtClean="0">
                <a:solidFill>
                  <a:schemeClr val="bg1"/>
                </a:solidFill>
                <a:latin typeface="+mn-lt"/>
                <a:ea typeface="+mn-ea"/>
                <a:cs typeface="+mn-ea"/>
                <a:sym typeface="+mn-lt"/>
              </a:rPr>
              <a:t>VC3</a:t>
            </a:r>
            <a:r>
              <a:rPr lang="zh-CN" altLang="en-US" sz="2800" dirty="0" smtClean="0">
                <a:solidFill>
                  <a:schemeClr val="bg1"/>
                </a:solidFill>
                <a:latin typeface="+mn-lt"/>
                <a:ea typeface="+mn-ea"/>
                <a:cs typeface="+mn-ea"/>
                <a:sym typeface="+mn-lt"/>
              </a:rPr>
              <a:t>（想想看为什么是</a:t>
            </a:r>
            <a:r>
              <a:rPr lang="en-US" altLang="zh-CN" sz="2800" dirty="0" smtClean="0">
                <a:solidFill>
                  <a:schemeClr val="bg1"/>
                </a:solidFill>
                <a:latin typeface="+mn-lt"/>
                <a:ea typeface="+mn-ea"/>
                <a:cs typeface="+mn-ea"/>
                <a:sym typeface="+mn-lt"/>
              </a:rPr>
              <a:t>3</a:t>
            </a:r>
            <a:r>
              <a:rPr lang="zh-CN" altLang="en-US" sz="2800" dirty="0" smtClean="0">
                <a:solidFill>
                  <a:schemeClr val="bg1"/>
                </a:solidFill>
                <a:latin typeface="+mn-lt"/>
                <a:ea typeface="+mn-ea"/>
                <a:cs typeface="+mn-ea"/>
                <a:sym typeface="+mn-lt"/>
              </a:rPr>
              <a:t>个？）那么</a:t>
            </a:r>
            <a:r>
              <a:rPr lang="en-US" altLang="zh-CN" sz="2800" dirty="0" smtClean="0">
                <a:solidFill>
                  <a:schemeClr val="bg1"/>
                </a:solidFill>
                <a:latin typeface="+mn-lt"/>
                <a:ea typeface="+mn-ea"/>
                <a:cs typeface="+mn-ea"/>
                <a:sym typeface="+mn-lt"/>
              </a:rPr>
              <a:t>TU-PTR</a:t>
            </a:r>
            <a:r>
              <a:rPr lang="zh-CN" altLang="en-US" sz="2800" dirty="0" smtClean="0">
                <a:solidFill>
                  <a:schemeClr val="bg1"/>
                </a:solidFill>
                <a:latin typeface="+mn-lt"/>
                <a:ea typeface="+mn-ea"/>
                <a:cs typeface="+mn-ea"/>
                <a:sym typeface="+mn-lt"/>
              </a:rPr>
              <a:t>相应的定位每个</a:t>
            </a:r>
            <a:r>
              <a:rPr lang="en-US" altLang="zh-CN" sz="2800" dirty="0" smtClean="0">
                <a:solidFill>
                  <a:schemeClr val="bg1"/>
                </a:solidFill>
                <a:latin typeface="+mn-lt"/>
                <a:ea typeface="+mn-ea"/>
                <a:cs typeface="+mn-ea"/>
                <a:sym typeface="+mn-lt"/>
              </a:rPr>
              <a:t>VC3</a:t>
            </a:r>
            <a:r>
              <a:rPr lang="zh-CN" altLang="en-US" sz="2800" dirty="0" smtClean="0">
                <a:solidFill>
                  <a:schemeClr val="bg1"/>
                </a:solidFill>
                <a:latin typeface="+mn-lt"/>
                <a:ea typeface="+mn-ea"/>
                <a:cs typeface="+mn-ea"/>
                <a:sym typeface="+mn-lt"/>
              </a:rPr>
              <a:t>起点的具体位置。那么，在接收端通过</a:t>
            </a:r>
            <a:r>
              <a:rPr lang="en-US" altLang="zh-CN" sz="2800" dirty="0" smtClean="0">
                <a:solidFill>
                  <a:schemeClr val="bg1"/>
                </a:solidFill>
                <a:latin typeface="+mn-lt"/>
                <a:ea typeface="+mn-ea"/>
                <a:cs typeface="+mn-ea"/>
                <a:sym typeface="+mn-lt"/>
              </a:rPr>
              <a:t>AU-PTR</a:t>
            </a:r>
            <a:r>
              <a:rPr lang="zh-CN" altLang="en-US" sz="2800" dirty="0" smtClean="0">
                <a:solidFill>
                  <a:schemeClr val="bg1"/>
                </a:solidFill>
                <a:latin typeface="+mn-lt"/>
                <a:ea typeface="+mn-ea"/>
                <a:cs typeface="+mn-ea"/>
                <a:sym typeface="+mn-lt"/>
              </a:rPr>
              <a:t>定位到相应的</a:t>
            </a:r>
            <a:r>
              <a:rPr lang="en-US" altLang="zh-CN" sz="2800" dirty="0" smtClean="0">
                <a:solidFill>
                  <a:schemeClr val="bg1"/>
                </a:solidFill>
                <a:latin typeface="+mn-lt"/>
                <a:ea typeface="+mn-ea"/>
                <a:cs typeface="+mn-ea"/>
                <a:sym typeface="+mn-lt"/>
              </a:rPr>
              <a:t>VC4</a:t>
            </a:r>
            <a:r>
              <a:rPr lang="zh-CN" altLang="en-US" sz="2800" dirty="0" smtClean="0">
                <a:solidFill>
                  <a:schemeClr val="bg1"/>
                </a:solidFill>
                <a:latin typeface="+mn-lt"/>
                <a:ea typeface="+mn-ea"/>
                <a:cs typeface="+mn-ea"/>
                <a:sym typeface="+mn-lt"/>
              </a:rPr>
              <a:t>，又通过</a:t>
            </a:r>
            <a:r>
              <a:rPr lang="en-US" altLang="zh-CN" sz="2800" dirty="0" smtClean="0">
                <a:solidFill>
                  <a:schemeClr val="bg1"/>
                </a:solidFill>
                <a:latin typeface="+mn-lt"/>
                <a:ea typeface="+mn-ea"/>
                <a:cs typeface="+mn-ea"/>
                <a:sym typeface="+mn-lt"/>
              </a:rPr>
              <a:t>TU-PTR</a:t>
            </a:r>
            <a:r>
              <a:rPr lang="zh-CN" altLang="en-US" sz="2800" dirty="0" smtClean="0">
                <a:solidFill>
                  <a:schemeClr val="bg1"/>
                </a:solidFill>
                <a:latin typeface="+mn-lt"/>
                <a:ea typeface="+mn-ea"/>
                <a:cs typeface="+mn-ea"/>
                <a:sym typeface="+mn-lt"/>
              </a:rPr>
              <a:t>定位到相应的</a:t>
            </a:r>
            <a:r>
              <a:rPr lang="en-US" altLang="zh-CN" sz="2800" dirty="0" smtClean="0">
                <a:solidFill>
                  <a:schemeClr val="bg1"/>
                </a:solidFill>
                <a:latin typeface="+mn-lt"/>
                <a:ea typeface="+mn-ea"/>
                <a:cs typeface="+mn-ea"/>
                <a:sym typeface="+mn-lt"/>
              </a:rPr>
              <a:t>VC3</a:t>
            </a:r>
            <a:r>
              <a:rPr lang="zh-CN" altLang="en-US" sz="2800" dirty="0" smtClean="0">
                <a:solidFill>
                  <a:schemeClr val="bg1"/>
                </a:solidFill>
                <a:latin typeface="+mn-lt"/>
                <a:ea typeface="+mn-ea"/>
                <a:cs typeface="+mn-ea"/>
                <a:sym typeface="+mn-lt"/>
              </a:rPr>
              <a:t>。</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5699"/>
                                        </p:tgtEl>
                                        <p:attrNameLst>
                                          <p:attrName>style.visibility</p:attrName>
                                        </p:attrNameLst>
                                      </p:cBhvr>
                                      <p:to>
                                        <p:strVal val="visible"/>
                                      </p:to>
                                    </p:set>
                                    <p:anim calcmode="lin" valueType="num">
                                      <p:cBhvr additive="base">
                                        <p:cTn id="7" dur="500" fill="hold"/>
                                        <p:tgtEl>
                                          <p:spTgt spid="285699"/>
                                        </p:tgtEl>
                                        <p:attrNameLst>
                                          <p:attrName>ppt_x</p:attrName>
                                        </p:attrNameLst>
                                      </p:cBhvr>
                                      <p:tavLst>
                                        <p:tav tm="0">
                                          <p:val>
                                            <p:strVal val="#ppt_x"/>
                                          </p:val>
                                        </p:tav>
                                        <p:tav tm="100000">
                                          <p:val>
                                            <p:strVal val="#ppt_x"/>
                                          </p:val>
                                        </p:tav>
                                      </p:tavLst>
                                    </p:anim>
                                    <p:anim calcmode="lin" valueType="num">
                                      <p:cBhvr additive="base">
                                        <p:cTn id="8" dur="500" fill="hold"/>
                                        <p:tgtEl>
                                          <p:spTgt spid="2856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9"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179510" y="703982"/>
            <a:ext cx="8353425" cy="270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400" dirty="0" smtClean="0">
                <a:latin typeface="+mn-lt"/>
                <a:ea typeface="+mn-ea"/>
                <a:cs typeface="+mn-ea"/>
                <a:sym typeface="+mn-lt"/>
              </a:rPr>
              <a:t>技术细节：</a:t>
            </a:r>
          </a:p>
          <a:p>
            <a:pPr eaLnBrk="1" latinLnBrk="0" hangingPunct="1">
              <a:lnSpc>
                <a:spcPct val="120000"/>
              </a:lnSpc>
              <a:spcBef>
                <a:spcPct val="0"/>
              </a:spcBef>
              <a:buFontTx/>
              <a:buNone/>
              <a:defRPr/>
            </a:pPr>
            <a:r>
              <a:rPr lang="zh-CN" altLang="en-US" sz="2400" dirty="0" smtClean="0">
                <a:latin typeface="+mn-lt"/>
                <a:ea typeface="+mn-ea"/>
                <a:cs typeface="+mn-ea"/>
                <a:sym typeface="+mn-lt"/>
              </a:rPr>
              <a:t>  </a:t>
            </a:r>
            <a:r>
              <a:rPr lang="en-US" altLang="zh-CN" sz="2400" dirty="0" smtClean="0">
                <a:latin typeface="+mn-lt"/>
                <a:ea typeface="+mn-ea"/>
                <a:cs typeface="+mn-ea"/>
                <a:sym typeface="+mn-lt"/>
              </a:rPr>
              <a:t>  </a:t>
            </a:r>
            <a:r>
              <a:rPr lang="zh-CN" altLang="en-US" sz="2400" dirty="0" smtClean="0">
                <a:latin typeface="+mn-lt"/>
                <a:ea typeface="+mn-ea"/>
                <a:cs typeface="+mn-ea"/>
                <a:sym typeface="+mn-lt"/>
              </a:rPr>
              <a:t>从</a:t>
            </a:r>
            <a:r>
              <a:rPr lang="en-US" altLang="zh-CN" sz="2400" dirty="0" smtClean="0">
                <a:latin typeface="+mn-lt"/>
                <a:ea typeface="+mn-ea"/>
                <a:cs typeface="+mn-ea"/>
                <a:sym typeface="+mn-lt"/>
              </a:rPr>
              <a:t>140Mbit/s</a:t>
            </a:r>
            <a:r>
              <a:rPr lang="zh-CN" altLang="en-US" sz="2400" dirty="0" smtClean="0">
                <a:latin typeface="+mn-lt"/>
                <a:ea typeface="+mn-ea"/>
                <a:cs typeface="+mn-ea"/>
                <a:sym typeface="+mn-lt"/>
              </a:rPr>
              <a:t>的信号复用进</a:t>
            </a:r>
            <a:r>
              <a:rPr lang="en-US" altLang="zh-CN" sz="2400" dirty="0" smtClean="0">
                <a:latin typeface="+mn-lt"/>
                <a:ea typeface="+mn-ea"/>
                <a:cs typeface="+mn-ea"/>
                <a:sym typeface="+mn-lt"/>
              </a:rPr>
              <a:t>STM-N</a:t>
            </a:r>
            <a:r>
              <a:rPr lang="zh-CN" altLang="en-US" sz="2400" dirty="0" smtClean="0">
                <a:latin typeface="+mn-lt"/>
                <a:ea typeface="+mn-ea"/>
                <a:cs typeface="+mn-ea"/>
                <a:sym typeface="+mn-lt"/>
              </a:rPr>
              <a:t>信号的过程可以看出，一个</a:t>
            </a:r>
            <a:r>
              <a:rPr lang="en-US" altLang="zh-CN" sz="2400" dirty="0" smtClean="0">
                <a:latin typeface="+mn-lt"/>
                <a:ea typeface="+mn-ea"/>
                <a:cs typeface="+mn-ea"/>
                <a:sym typeface="+mn-lt"/>
              </a:rPr>
              <a:t>STM-</a:t>
            </a:r>
            <a:r>
              <a:rPr lang="en-US" altLang="zh-CN" sz="2400" dirty="0" smtClean="0">
                <a:solidFill>
                  <a:srgbClr val="FF0000"/>
                </a:solidFill>
                <a:latin typeface="+mn-lt"/>
                <a:ea typeface="+mn-ea"/>
                <a:cs typeface="+mn-ea"/>
                <a:sym typeface="+mn-lt"/>
              </a:rPr>
              <a:t>N</a:t>
            </a:r>
            <a:r>
              <a:rPr lang="zh-CN" altLang="en-US" sz="2400" dirty="0" smtClean="0">
                <a:latin typeface="+mn-lt"/>
                <a:ea typeface="+mn-ea"/>
                <a:cs typeface="+mn-ea"/>
                <a:sym typeface="+mn-lt"/>
              </a:rPr>
              <a:t>最多可承载</a:t>
            </a:r>
            <a:r>
              <a:rPr lang="en-US" altLang="zh-CN" sz="2400" dirty="0" smtClean="0">
                <a:solidFill>
                  <a:srgbClr val="FF0000"/>
                </a:solidFill>
                <a:latin typeface="+mn-lt"/>
                <a:ea typeface="+mn-ea"/>
                <a:cs typeface="+mn-ea"/>
                <a:sym typeface="+mn-lt"/>
              </a:rPr>
              <a:t>N</a:t>
            </a:r>
            <a:r>
              <a:rPr lang="zh-CN" altLang="en-US" sz="2400" dirty="0" smtClean="0">
                <a:latin typeface="+mn-lt"/>
                <a:ea typeface="+mn-ea"/>
                <a:cs typeface="+mn-ea"/>
                <a:sym typeface="+mn-lt"/>
              </a:rPr>
              <a:t>个</a:t>
            </a:r>
            <a:r>
              <a:rPr lang="en-US" altLang="zh-CN" sz="2400" dirty="0" smtClean="0">
                <a:latin typeface="+mn-lt"/>
                <a:ea typeface="+mn-ea"/>
                <a:cs typeface="+mn-ea"/>
                <a:sym typeface="+mn-lt"/>
              </a:rPr>
              <a:t>140Mbit/s </a:t>
            </a:r>
            <a:r>
              <a:rPr lang="zh-CN" altLang="en-US" sz="2400" dirty="0" smtClean="0">
                <a:latin typeface="+mn-lt"/>
                <a:ea typeface="+mn-ea"/>
                <a:cs typeface="+mn-ea"/>
                <a:sym typeface="+mn-lt"/>
              </a:rPr>
              <a:t>，也就是说一个</a:t>
            </a:r>
            <a:r>
              <a:rPr lang="en-US" altLang="zh-CN" sz="2400" dirty="0" smtClean="0">
                <a:latin typeface="+mn-lt"/>
                <a:ea typeface="+mn-ea"/>
                <a:cs typeface="+mn-ea"/>
                <a:sym typeface="+mn-lt"/>
              </a:rPr>
              <a:t>STM-1</a:t>
            </a:r>
            <a:r>
              <a:rPr lang="zh-CN" altLang="en-US" sz="2400" dirty="0" smtClean="0">
                <a:latin typeface="+mn-lt"/>
                <a:ea typeface="+mn-ea"/>
                <a:cs typeface="+mn-ea"/>
                <a:sym typeface="+mn-lt"/>
              </a:rPr>
              <a:t>信号只可以复用进</a:t>
            </a:r>
            <a:r>
              <a:rPr lang="en-US" altLang="zh-CN" sz="2400" dirty="0" smtClean="0">
                <a:latin typeface="+mn-lt"/>
                <a:ea typeface="+mn-ea"/>
                <a:cs typeface="+mn-ea"/>
                <a:sym typeface="+mn-lt"/>
              </a:rPr>
              <a:t>1</a:t>
            </a:r>
            <a:r>
              <a:rPr lang="zh-CN" altLang="en-US" sz="2400" dirty="0" smtClean="0">
                <a:latin typeface="+mn-lt"/>
                <a:ea typeface="+mn-ea"/>
                <a:cs typeface="+mn-ea"/>
                <a:sym typeface="+mn-lt"/>
              </a:rPr>
              <a:t>个</a:t>
            </a:r>
            <a:r>
              <a:rPr lang="en-US" altLang="zh-CN" sz="2400" dirty="0" smtClean="0">
                <a:latin typeface="+mn-lt"/>
                <a:ea typeface="+mn-ea"/>
                <a:cs typeface="+mn-ea"/>
                <a:sym typeface="+mn-lt"/>
              </a:rPr>
              <a:t>140Mbit/s</a:t>
            </a:r>
            <a:r>
              <a:rPr lang="zh-CN" altLang="en-US" sz="2400" dirty="0" smtClean="0">
                <a:latin typeface="+mn-lt"/>
                <a:ea typeface="+mn-ea"/>
                <a:cs typeface="+mn-ea"/>
                <a:sym typeface="+mn-lt"/>
              </a:rPr>
              <a:t>的信号，即从</a:t>
            </a:r>
            <a:r>
              <a:rPr lang="en-US" altLang="zh-CN" sz="2400" dirty="0" smtClean="0">
                <a:latin typeface="+mn-lt"/>
                <a:ea typeface="+mn-ea"/>
                <a:cs typeface="+mn-ea"/>
                <a:sym typeface="+mn-lt"/>
              </a:rPr>
              <a:t>140Mbit/s</a:t>
            </a:r>
            <a:r>
              <a:rPr lang="zh-CN" altLang="en-US" sz="2400" dirty="0" smtClean="0">
                <a:latin typeface="+mn-lt"/>
                <a:ea typeface="+mn-ea"/>
                <a:cs typeface="+mn-ea"/>
                <a:sym typeface="+mn-lt"/>
              </a:rPr>
              <a:t>复用进</a:t>
            </a:r>
            <a:r>
              <a:rPr lang="en-US" altLang="zh-CN" sz="2400" dirty="0" smtClean="0">
                <a:latin typeface="+mn-lt"/>
                <a:ea typeface="+mn-ea"/>
                <a:cs typeface="+mn-ea"/>
                <a:sym typeface="+mn-lt"/>
              </a:rPr>
              <a:t>STM-1</a:t>
            </a:r>
            <a:r>
              <a:rPr lang="zh-CN" altLang="en-US" sz="2400" dirty="0" smtClean="0">
                <a:latin typeface="+mn-lt"/>
                <a:ea typeface="+mn-ea"/>
                <a:cs typeface="+mn-ea"/>
                <a:sym typeface="+mn-lt"/>
              </a:rPr>
              <a:t>，此时</a:t>
            </a:r>
            <a:r>
              <a:rPr lang="en-US" altLang="zh-CN" sz="2400" dirty="0" smtClean="0">
                <a:latin typeface="+mn-lt"/>
                <a:ea typeface="+mn-ea"/>
                <a:cs typeface="+mn-ea"/>
                <a:sym typeface="+mn-lt"/>
              </a:rPr>
              <a:t>STM-1</a:t>
            </a:r>
            <a:r>
              <a:rPr lang="zh-CN" altLang="en-US" sz="2400" dirty="0" smtClean="0">
                <a:latin typeface="+mn-lt"/>
                <a:ea typeface="+mn-ea"/>
                <a:cs typeface="+mn-ea"/>
                <a:sym typeface="+mn-lt"/>
              </a:rPr>
              <a:t>信号的容量相当于</a:t>
            </a:r>
            <a:r>
              <a:rPr lang="en-US" altLang="zh-CN" sz="2400" dirty="0" smtClean="0">
                <a:solidFill>
                  <a:srgbClr val="993300"/>
                </a:solidFill>
                <a:latin typeface="+mn-lt"/>
                <a:ea typeface="+mn-ea"/>
                <a:cs typeface="+mn-ea"/>
                <a:sym typeface="+mn-lt"/>
              </a:rPr>
              <a:t>64</a:t>
            </a:r>
            <a:r>
              <a:rPr lang="zh-CN" altLang="en-US" sz="2400" dirty="0" smtClean="0">
                <a:solidFill>
                  <a:srgbClr val="993300"/>
                </a:solidFill>
                <a:latin typeface="+mn-lt"/>
                <a:ea typeface="+mn-ea"/>
                <a:cs typeface="+mn-ea"/>
                <a:sym typeface="+mn-lt"/>
              </a:rPr>
              <a:t>个</a:t>
            </a:r>
            <a:r>
              <a:rPr lang="en-US" altLang="zh-CN" sz="2400" dirty="0" smtClean="0">
                <a:latin typeface="+mn-lt"/>
                <a:ea typeface="+mn-ea"/>
                <a:cs typeface="+mn-ea"/>
                <a:sym typeface="+mn-lt"/>
              </a:rPr>
              <a:t>2Mbit/s</a:t>
            </a:r>
            <a:r>
              <a:rPr lang="zh-CN" altLang="en-US" sz="2400" dirty="0" smtClean="0">
                <a:latin typeface="+mn-lt"/>
                <a:ea typeface="+mn-ea"/>
                <a:cs typeface="+mn-ea"/>
                <a:sym typeface="+mn-lt"/>
              </a:rPr>
              <a:t>的信号。</a:t>
            </a:r>
            <a:r>
              <a:rPr lang="zh-CN" altLang="en-US" sz="2400" dirty="0" smtClean="0">
                <a:solidFill>
                  <a:srgbClr val="FF0000"/>
                </a:solidFill>
                <a:latin typeface="+mn-lt"/>
                <a:ea typeface="+mn-ea"/>
                <a:cs typeface="+mn-ea"/>
                <a:sym typeface="+mn-lt"/>
              </a:rPr>
              <a:t>？</a:t>
            </a:r>
          </a:p>
        </p:txBody>
      </p:sp>
      <p:sp>
        <p:nvSpPr>
          <p:cNvPr id="84995" name="Rectangle 2"/>
          <p:cNvSpPr>
            <a:spLocks noChangeArrowheads="1"/>
          </p:cNvSpPr>
          <p:nvPr/>
        </p:nvSpPr>
        <p:spPr bwMode="auto">
          <a:xfrm>
            <a:off x="395536" y="3284984"/>
            <a:ext cx="8353425" cy="93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400" dirty="0" smtClean="0">
                <a:latin typeface="+mn-lt"/>
                <a:ea typeface="+mn-ea"/>
                <a:cs typeface="+mn-ea"/>
                <a:sym typeface="+mn-lt"/>
              </a:rPr>
              <a:t>    同样的从</a:t>
            </a:r>
            <a:r>
              <a:rPr lang="en-US" altLang="zh-CN" sz="2400" dirty="0" smtClean="0">
                <a:latin typeface="+mn-lt"/>
                <a:ea typeface="+mn-ea"/>
                <a:cs typeface="+mn-ea"/>
                <a:sym typeface="+mn-lt"/>
              </a:rPr>
              <a:t>34Mbit/s</a:t>
            </a:r>
            <a:r>
              <a:rPr lang="zh-CN" altLang="en-US" sz="2400" dirty="0" smtClean="0">
                <a:latin typeface="+mn-lt"/>
                <a:ea typeface="+mn-ea"/>
                <a:cs typeface="+mn-ea"/>
                <a:sym typeface="+mn-lt"/>
              </a:rPr>
              <a:t>的信号复用进</a:t>
            </a:r>
            <a:r>
              <a:rPr lang="en-US" altLang="zh-CN" sz="2400" dirty="0" smtClean="0">
                <a:latin typeface="+mn-lt"/>
                <a:ea typeface="+mn-ea"/>
                <a:cs typeface="+mn-ea"/>
                <a:sym typeface="+mn-lt"/>
              </a:rPr>
              <a:t>STM-1</a:t>
            </a:r>
            <a:r>
              <a:rPr lang="zh-CN" altLang="en-US" sz="2400" dirty="0" smtClean="0">
                <a:latin typeface="+mn-lt"/>
                <a:ea typeface="+mn-ea"/>
                <a:cs typeface="+mn-ea"/>
                <a:sym typeface="+mn-lt"/>
              </a:rPr>
              <a:t>信号</a:t>
            </a:r>
            <a:r>
              <a:rPr lang="en-US" altLang="zh-CN" sz="2400" dirty="0" smtClean="0">
                <a:latin typeface="+mn-lt"/>
                <a:ea typeface="+mn-ea"/>
                <a:cs typeface="+mn-ea"/>
                <a:sym typeface="+mn-lt"/>
              </a:rPr>
              <a:t>,STM-1</a:t>
            </a:r>
            <a:r>
              <a:rPr lang="zh-CN" altLang="en-US" sz="2400" dirty="0" smtClean="0">
                <a:latin typeface="+mn-lt"/>
                <a:ea typeface="+mn-ea"/>
                <a:cs typeface="+mn-ea"/>
                <a:sym typeface="+mn-lt"/>
              </a:rPr>
              <a:t>可容纳</a:t>
            </a:r>
            <a:r>
              <a:rPr lang="en-US" altLang="zh-CN" sz="2400" dirty="0" smtClean="0">
                <a:latin typeface="+mn-lt"/>
                <a:ea typeface="+mn-ea"/>
                <a:cs typeface="+mn-ea"/>
                <a:sym typeface="+mn-lt"/>
              </a:rPr>
              <a:t>3</a:t>
            </a:r>
            <a:r>
              <a:rPr lang="zh-CN" altLang="en-US" sz="2400" dirty="0" smtClean="0">
                <a:latin typeface="+mn-lt"/>
                <a:ea typeface="+mn-ea"/>
                <a:cs typeface="+mn-ea"/>
                <a:sym typeface="+mn-lt"/>
              </a:rPr>
              <a:t>个</a:t>
            </a:r>
            <a:r>
              <a:rPr lang="en-US" altLang="zh-CN" sz="2400" dirty="0" smtClean="0">
                <a:latin typeface="+mn-lt"/>
                <a:ea typeface="+mn-ea"/>
                <a:cs typeface="+mn-ea"/>
                <a:sym typeface="+mn-lt"/>
              </a:rPr>
              <a:t>34Mbit/s</a:t>
            </a:r>
            <a:r>
              <a:rPr lang="zh-CN" altLang="en-US" sz="2400" dirty="0" smtClean="0">
                <a:latin typeface="+mn-lt"/>
                <a:ea typeface="+mn-ea"/>
                <a:cs typeface="+mn-ea"/>
                <a:sym typeface="+mn-lt"/>
              </a:rPr>
              <a:t>的信号</a:t>
            </a:r>
            <a:r>
              <a:rPr lang="en-US" altLang="zh-CN" sz="2400" dirty="0" smtClean="0">
                <a:latin typeface="+mn-lt"/>
                <a:ea typeface="+mn-ea"/>
                <a:cs typeface="+mn-ea"/>
                <a:sym typeface="+mn-lt"/>
              </a:rPr>
              <a:t>,</a:t>
            </a:r>
            <a:r>
              <a:rPr lang="zh-CN" altLang="en-US" sz="2400" dirty="0" smtClean="0">
                <a:latin typeface="+mn-lt"/>
                <a:ea typeface="+mn-ea"/>
                <a:cs typeface="+mn-ea"/>
                <a:sym typeface="+mn-lt"/>
              </a:rPr>
              <a:t>也就是说有</a:t>
            </a:r>
            <a:r>
              <a:rPr lang="en-US" altLang="zh-CN" sz="2400" dirty="0" smtClean="0">
                <a:solidFill>
                  <a:srgbClr val="993300"/>
                </a:solidFill>
                <a:latin typeface="+mn-lt"/>
                <a:ea typeface="+mn-ea"/>
                <a:cs typeface="+mn-ea"/>
                <a:sym typeface="+mn-lt"/>
              </a:rPr>
              <a:t>48</a:t>
            </a:r>
            <a:r>
              <a:rPr lang="zh-CN" altLang="en-US" sz="2400" dirty="0" smtClean="0">
                <a:solidFill>
                  <a:srgbClr val="993300"/>
                </a:solidFill>
                <a:latin typeface="+mn-lt"/>
                <a:ea typeface="+mn-ea"/>
                <a:cs typeface="+mn-ea"/>
                <a:sym typeface="+mn-lt"/>
              </a:rPr>
              <a:t>个</a:t>
            </a:r>
            <a:r>
              <a:rPr lang="en-US" altLang="zh-CN" sz="2400" dirty="0" smtClean="0">
                <a:latin typeface="+mn-lt"/>
                <a:ea typeface="+mn-ea"/>
                <a:cs typeface="+mn-ea"/>
                <a:sym typeface="+mn-lt"/>
              </a:rPr>
              <a:t>2Mbit/s</a:t>
            </a:r>
            <a:r>
              <a:rPr lang="zh-CN" altLang="en-US" sz="2400" dirty="0" smtClean="0">
                <a:latin typeface="+mn-lt"/>
                <a:ea typeface="+mn-ea"/>
                <a:cs typeface="+mn-ea"/>
                <a:sym typeface="+mn-lt"/>
              </a:rPr>
              <a:t>的容量</a:t>
            </a:r>
            <a:r>
              <a:rPr lang="zh-CN" altLang="en-US" sz="2400" dirty="0" smtClean="0">
                <a:solidFill>
                  <a:srgbClr val="FF0000"/>
                </a:solidFill>
                <a:latin typeface="+mn-lt"/>
                <a:ea typeface="+mn-ea"/>
                <a:cs typeface="+mn-ea"/>
                <a:sym typeface="+mn-lt"/>
              </a:rPr>
              <a:t>。？</a:t>
            </a:r>
          </a:p>
        </p:txBody>
      </p:sp>
      <p:sp>
        <p:nvSpPr>
          <p:cNvPr id="84996" name="Rectangle 4"/>
          <p:cNvSpPr>
            <a:spLocks noChangeArrowheads="1"/>
          </p:cNvSpPr>
          <p:nvPr/>
        </p:nvSpPr>
        <p:spPr bwMode="auto">
          <a:xfrm>
            <a:off x="325560" y="4437112"/>
            <a:ext cx="8638928" cy="216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800" dirty="0" smtClean="0">
                <a:latin typeface="+mn-lt"/>
                <a:ea typeface="+mn-ea"/>
                <a:cs typeface="+mn-ea"/>
                <a:sym typeface="+mn-lt"/>
              </a:rPr>
              <a:t>    从上可看出，从</a:t>
            </a:r>
            <a:r>
              <a:rPr lang="en-US" altLang="zh-CN" sz="2800" dirty="0" smtClean="0">
                <a:latin typeface="+mn-lt"/>
                <a:ea typeface="+mn-ea"/>
                <a:cs typeface="+mn-ea"/>
                <a:sym typeface="+mn-lt"/>
              </a:rPr>
              <a:t>140Mbit/s</a:t>
            </a:r>
            <a:r>
              <a:rPr lang="zh-CN" altLang="en-US" sz="2800" dirty="0" smtClean="0">
                <a:latin typeface="+mn-lt"/>
                <a:ea typeface="+mn-ea"/>
                <a:cs typeface="+mn-ea"/>
                <a:sym typeface="+mn-lt"/>
              </a:rPr>
              <a:t>和从</a:t>
            </a:r>
            <a:r>
              <a:rPr lang="en-US" altLang="zh-CN" sz="2800" dirty="0" smtClean="0">
                <a:latin typeface="+mn-lt"/>
                <a:ea typeface="+mn-ea"/>
                <a:cs typeface="+mn-ea"/>
                <a:sym typeface="+mn-lt"/>
              </a:rPr>
              <a:t>2Mbit/s</a:t>
            </a:r>
            <a:r>
              <a:rPr lang="zh-CN" altLang="en-US" sz="2800" dirty="0" smtClean="0">
                <a:latin typeface="+mn-lt"/>
                <a:ea typeface="+mn-ea"/>
                <a:cs typeface="+mn-ea"/>
                <a:sym typeface="+mn-lt"/>
              </a:rPr>
              <a:t>复用进</a:t>
            </a:r>
            <a:r>
              <a:rPr lang="en-US" altLang="zh-CN" sz="2800" dirty="0" smtClean="0">
                <a:latin typeface="+mn-lt"/>
                <a:ea typeface="+mn-ea"/>
                <a:cs typeface="+mn-ea"/>
                <a:sym typeface="+mn-lt"/>
              </a:rPr>
              <a:t>SDH</a:t>
            </a:r>
            <a:r>
              <a:rPr lang="zh-CN" altLang="en-US" sz="2800" dirty="0" smtClean="0">
                <a:latin typeface="+mn-lt"/>
                <a:ea typeface="+mn-ea"/>
                <a:cs typeface="+mn-ea"/>
                <a:sym typeface="+mn-lt"/>
              </a:rPr>
              <a:t>的</a:t>
            </a:r>
            <a:r>
              <a:rPr lang="en-US" altLang="zh-CN" sz="2800" dirty="0" smtClean="0">
                <a:latin typeface="+mn-lt"/>
                <a:ea typeface="+mn-ea"/>
                <a:cs typeface="+mn-ea"/>
                <a:sym typeface="+mn-lt"/>
              </a:rPr>
              <a:t>STM-N</a:t>
            </a:r>
            <a:r>
              <a:rPr lang="zh-CN" altLang="en-US" sz="2800" dirty="0" smtClean="0">
                <a:latin typeface="+mn-lt"/>
                <a:ea typeface="+mn-ea"/>
                <a:cs typeface="+mn-ea"/>
                <a:sym typeface="+mn-lt"/>
              </a:rPr>
              <a:t>中，信号利用率较高，而从</a:t>
            </a:r>
            <a:r>
              <a:rPr lang="en-US" altLang="zh-CN" sz="2800" dirty="0" smtClean="0">
                <a:latin typeface="+mn-lt"/>
                <a:ea typeface="+mn-ea"/>
                <a:cs typeface="+mn-ea"/>
                <a:sym typeface="+mn-lt"/>
              </a:rPr>
              <a:t>34Mbit/s</a:t>
            </a:r>
            <a:r>
              <a:rPr lang="zh-CN" altLang="en-US" sz="2800" dirty="0" smtClean="0">
                <a:latin typeface="+mn-lt"/>
                <a:ea typeface="+mn-ea"/>
                <a:cs typeface="+mn-ea"/>
                <a:sym typeface="+mn-lt"/>
              </a:rPr>
              <a:t>复用进</a:t>
            </a:r>
            <a:r>
              <a:rPr lang="en-US" altLang="zh-CN" sz="2800" dirty="0" smtClean="0">
                <a:latin typeface="+mn-lt"/>
                <a:ea typeface="+mn-ea"/>
                <a:cs typeface="+mn-ea"/>
                <a:sym typeface="+mn-lt"/>
              </a:rPr>
              <a:t>STM-N</a:t>
            </a:r>
            <a:r>
              <a:rPr lang="zh-CN" altLang="en-US" sz="2800" dirty="0" smtClean="0">
                <a:latin typeface="+mn-lt"/>
                <a:ea typeface="+mn-ea"/>
                <a:cs typeface="+mn-ea"/>
                <a:sym typeface="+mn-lt"/>
              </a:rPr>
              <a:t>，一个</a:t>
            </a:r>
            <a:r>
              <a:rPr lang="en-US" altLang="zh-CN" sz="2800" dirty="0" smtClean="0">
                <a:latin typeface="+mn-lt"/>
                <a:ea typeface="+mn-ea"/>
                <a:cs typeface="+mn-ea"/>
                <a:sym typeface="+mn-lt"/>
              </a:rPr>
              <a:t>STM-1</a:t>
            </a:r>
            <a:r>
              <a:rPr lang="zh-CN" altLang="en-US" sz="2800" dirty="0" smtClean="0">
                <a:latin typeface="+mn-lt"/>
                <a:ea typeface="+mn-ea"/>
                <a:cs typeface="+mn-ea"/>
                <a:sym typeface="+mn-lt"/>
              </a:rPr>
              <a:t>只能容纳</a:t>
            </a:r>
            <a:r>
              <a:rPr lang="en-US" altLang="zh-CN" sz="2800" dirty="0" smtClean="0">
                <a:latin typeface="+mn-lt"/>
                <a:ea typeface="+mn-ea"/>
                <a:cs typeface="+mn-ea"/>
                <a:sym typeface="+mn-lt"/>
              </a:rPr>
              <a:t>48</a:t>
            </a:r>
            <a:r>
              <a:rPr lang="zh-CN" altLang="en-US" sz="2800" dirty="0" smtClean="0">
                <a:latin typeface="+mn-lt"/>
                <a:ea typeface="+mn-ea"/>
                <a:cs typeface="+mn-ea"/>
                <a:sym typeface="+mn-lt"/>
              </a:rPr>
              <a:t>个</a:t>
            </a:r>
            <a:r>
              <a:rPr lang="en-US" altLang="zh-CN" sz="2800" dirty="0" smtClean="0">
                <a:latin typeface="+mn-lt"/>
                <a:ea typeface="+mn-ea"/>
                <a:cs typeface="+mn-ea"/>
                <a:sym typeface="+mn-lt"/>
              </a:rPr>
              <a:t>2Mbit/s</a:t>
            </a:r>
            <a:r>
              <a:rPr lang="zh-CN" altLang="en-US" sz="2800" dirty="0" smtClean="0">
                <a:latin typeface="+mn-lt"/>
                <a:ea typeface="+mn-ea"/>
                <a:cs typeface="+mn-ea"/>
                <a:sym typeface="+mn-lt"/>
              </a:rPr>
              <a:t>的信号利用率较低。</a:t>
            </a:r>
          </a:p>
        </p:txBody>
      </p:sp>
    </p:spTree>
  </p:cSld>
  <p:clrMapOvr>
    <a:masterClrMapping/>
  </p:clrMapOvr>
  <p:transition spd="med">
    <p:checke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ChangeArrowheads="1"/>
          </p:cNvSpPr>
          <p:nvPr/>
        </p:nvSpPr>
        <p:spPr bwMode="auto">
          <a:xfrm>
            <a:off x="611188" y="1628775"/>
            <a:ext cx="7775575" cy="107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800" dirty="0" smtClean="0">
                <a:latin typeface="+mn-lt"/>
                <a:ea typeface="+mn-ea"/>
                <a:cs typeface="+mn-ea"/>
                <a:sym typeface="+mn-lt"/>
              </a:rPr>
              <a:t>  作业</a:t>
            </a:r>
            <a:r>
              <a:rPr lang="en-US" altLang="zh-CN" sz="2800" dirty="0" smtClean="0">
                <a:latin typeface="+mn-lt"/>
                <a:ea typeface="+mn-ea"/>
                <a:cs typeface="+mn-ea"/>
                <a:sym typeface="+mn-lt"/>
              </a:rPr>
              <a:t>2:</a:t>
            </a:r>
            <a:r>
              <a:rPr lang="zh-CN" altLang="en-US" sz="2800" dirty="0" smtClean="0">
                <a:latin typeface="+mn-lt"/>
                <a:ea typeface="+mn-ea"/>
                <a:cs typeface="+mn-ea"/>
                <a:sym typeface="+mn-lt"/>
              </a:rPr>
              <a:t> 从</a:t>
            </a:r>
            <a:r>
              <a:rPr lang="en-US" altLang="zh-CN" sz="2800" dirty="0" smtClean="0">
                <a:latin typeface="+mn-lt"/>
                <a:ea typeface="+mn-ea"/>
                <a:cs typeface="+mn-ea"/>
                <a:sym typeface="+mn-lt"/>
              </a:rPr>
              <a:t>2Mbit/s</a:t>
            </a:r>
            <a:r>
              <a:rPr lang="zh-CN" altLang="en-US" sz="2800" dirty="0" smtClean="0">
                <a:latin typeface="+mn-lt"/>
                <a:ea typeface="+mn-ea"/>
                <a:cs typeface="+mn-ea"/>
                <a:sym typeface="+mn-lt"/>
              </a:rPr>
              <a:t>信号复用进</a:t>
            </a:r>
            <a:r>
              <a:rPr lang="en-US" altLang="zh-CN" sz="2800" dirty="0" smtClean="0">
                <a:latin typeface="+mn-lt"/>
                <a:ea typeface="+mn-ea"/>
                <a:cs typeface="+mn-ea"/>
                <a:sym typeface="+mn-lt"/>
              </a:rPr>
              <a:t>STM-1</a:t>
            </a:r>
            <a:r>
              <a:rPr lang="zh-CN" altLang="en-US" sz="2800" dirty="0" smtClean="0">
                <a:latin typeface="+mn-lt"/>
                <a:ea typeface="+mn-ea"/>
                <a:cs typeface="+mn-ea"/>
                <a:sym typeface="+mn-lt"/>
              </a:rPr>
              <a:t>信号</a:t>
            </a:r>
            <a:r>
              <a:rPr lang="en-US" altLang="zh-CN" sz="2800" dirty="0" smtClean="0">
                <a:latin typeface="+mn-lt"/>
                <a:ea typeface="+mn-ea"/>
                <a:cs typeface="+mn-ea"/>
                <a:sym typeface="+mn-lt"/>
              </a:rPr>
              <a:t>STM-1</a:t>
            </a:r>
            <a:r>
              <a:rPr lang="zh-CN" altLang="en-US" sz="2800" dirty="0" smtClean="0">
                <a:latin typeface="+mn-lt"/>
                <a:ea typeface="+mn-ea"/>
                <a:cs typeface="+mn-ea"/>
                <a:sym typeface="+mn-lt"/>
              </a:rPr>
              <a:t>可</a:t>
            </a:r>
            <a:r>
              <a:rPr lang="zh-CN" altLang="en-US" sz="2800" dirty="0" smtClean="0">
                <a:latin typeface="+mn-lt"/>
                <a:ea typeface="+mn-ea"/>
                <a:cs typeface="+mn-ea"/>
                <a:sym typeface="+mn-lt"/>
              </a:rPr>
              <a:t>容纳多少个</a:t>
            </a:r>
            <a:r>
              <a:rPr lang="en-US" altLang="zh-CN" sz="2800" dirty="0" smtClean="0">
                <a:latin typeface="+mn-lt"/>
                <a:ea typeface="+mn-ea"/>
                <a:cs typeface="+mn-ea"/>
                <a:sym typeface="+mn-lt"/>
              </a:rPr>
              <a:t>2Mbit/s</a:t>
            </a:r>
            <a:r>
              <a:rPr lang="zh-CN" altLang="en-US" sz="2800" dirty="0" smtClean="0">
                <a:latin typeface="+mn-lt"/>
                <a:ea typeface="+mn-ea"/>
                <a:cs typeface="+mn-ea"/>
                <a:sym typeface="+mn-lt"/>
              </a:rPr>
              <a:t>信号</a:t>
            </a:r>
            <a:r>
              <a:rPr lang="en-US" altLang="zh-CN" sz="2800" dirty="0" smtClean="0">
                <a:latin typeface="+mn-lt"/>
                <a:ea typeface="+mn-ea"/>
                <a:cs typeface="+mn-ea"/>
                <a:sym typeface="+mn-lt"/>
              </a:rPr>
              <a:t>,</a:t>
            </a:r>
            <a:r>
              <a:rPr lang="zh-CN" altLang="en-US" sz="2800" dirty="0" smtClean="0">
                <a:latin typeface="+mn-lt"/>
                <a:ea typeface="+mn-ea"/>
                <a:cs typeface="+mn-ea"/>
                <a:sym typeface="+mn-lt"/>
              </a:rPr>
              <a:t>为什么？</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04775" y="1139825"/>
            <a:ext cx="8686800" cy="227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000" b="0" dirty="0" smtClean="0">
                <a:solidFill>
                  <a:srgbClr val="0066CC"/>
                </a:solidFill>
                <a:latin typeface="+mn-lt"/>
                <a:ea typeface="+mn-ea"/>
                <a:cs typeface="+mn-ea"/>
                <a:sym typeface="+mn-lt"/>
              </a:rPr>
              <a:t>特点</a:t>
            </a:r>
            <a:r>
              <a:rPr lang="zh-CN" altLang="en-US" sz="2000" b="0" dirty="0" smtClean="0">
                <a:latin typeface="+mn-lt"/>
                <a:ea typeface="+mn-ea"/>
                <a:cs typeface="+mn-ea"/>
                <a:sym typeface="+mn-lt"/>
              </a:rPr>
              <a:t>：最便宜和易于安装，抗干扰能力差，复用度不高。</a:t>
            </a:r>
          </a:p>
          <a:p>
            <a:pPr eaLnBrk="1" latinLnBrk="0" hangingPunct="1">
              <a:lnSpc>
                <a:spcPct val="120000"/>
              </a:lnSpc>
              <a:spcBef>
                <a:spcPct val="0"/>
              </a:spcBef>
              <a:buFontTx/>
              <a:buNone/>
              <a:defRPr/>
            </a:pPr>
            <a:r>
              <a:rPr lang="zh-CN" altLang="en-US" sz="2000" b="0" dirty="0" smtClean="0">
                <a:solidFill>
                  <a:srgbClr val="0066CC"/>
                </a:solidFill>
                <a:latin typeface="+mn-lt"/>
                <a:ea typeface="+mn-ea"/>
                <a:cs typeface="+mn-ea"/>
                <a:sym typeface="+mn-lt"/>
              </a:rPr>
              <a:t>带宽范围</a:t>
            </a:r>
            <a:r>
              <a:rPr lang="zh-CN" altLang="en-US" sz="2000" b="0" dirty="0" smtClean="0">
                <a:latin typeface="+mn-lt"/>
                <a:ea typeface="+mn-ea"/>
                <a:cs typeface="+mn-ea"/>
                <a:sym typeface="+mn-lt"/>
              </a:rPr>
              <a:t>：一般在</a:t>
            </a:r>
            <a:r>
              <a:rPr lang="en-US" altLang="zh-CN" sz="2000" b="0" dirty="0" smtClean="0">
                <a:latin typeface="+mn-lt"/>
                <a:ea typeface="+mn-ea"/>
                <a:cs typeface="+mn-ea"/>
                <a:sym typeface="+mn-lt"/>
              </a:rPr>
              <a:t>1 MHz</a:t>
            </a:r>
            <a:r>
              <a:rPr lang="zh-CN" altLang="en-US" sz="2000" b="0" dirty="0" smtClean="0">
                <a:latin typeface="+mn-lt"/>
                <a:ea typeface="+mn-ea"/>
                <a:cs typeface="+mn-ea"/>
                <a:sym typeface="+mn-lt"/>
              </a:rPr>
              <a:t>范围之内，传输距离约为</a:t>
            </a:r>
            <a:r>
              <a:rPr lang="en-US" altLang="zh-CN" sz="2000" b="0" dirty="0" smtClean="0">
                <a:latin typeface="+mn-lt"/>
                <a:ea typeface="+mn-ea"/>
                <a:cs typeface="+mn-ea"/>
                <a:sym typeface="+mn-lt"/>
              </a:rPr>
              <a:t>2</a:t>
            </a:r>
            <a:r>
              <a:rPr lang="zh-CN" altLang="en-US" sz="2000" b="0" dirty="0" smtClean="0">
                <a:latin typeface="+mn-lt"/>
                <a:ea typeface="+mn-ea"/>
                <a:cs typeface="+mn-ea"/>
                <a:sym typeface="+mn-lt"/>
              </a:rPr>
              <a:t>～</a:t>
            </a:r>
            <a:r>
              <a:rPr lang="en-US" altLang="zh-CN" sz="2000" b="0" dirty="0" smtClean="0">
                <a:latin typeface="+mn-lt"/>
                <a:ea typeface="+mn-ea"/>
                <a:cs typeface="+mn-ea"/>
                <a:sym typeface="+mn-lt"/>
              </a:rPr>
              <a:t>4 km</a:t>
            </a:r>
            <a:r>
              <a:rPr lang="zh-CN" altLang="en-US" sz="2000" b="0" dirty="0" smtClean="0">
                <a:latin typeface="+mn-lt"/>
                <a:ea typeface="+mn-ea"/>
                <a:cs typeface="+mn-ea"/>
                <a:sym typeface="+mn-lt"/>
              </a:rPr>
              <a:t>。</a:t>
            </a:r>
          </a:p>
          <a:p>
            <a:pPr eaLnBrk="1" latinLnBrk="0" hangingPunct="1">
              <a:lnSpc>
                <a:spcPct val="120000"/>
              </a:lnSpc>
              <a:spcBef>
                <a:spcPct val="0"/>
              </a:spcBef>
              <a:buFontTx/>
              <a:buNone/>
              <a:defRPr/>
            </a:pPr>
            <a:r>
              <a:rPr lang="zh-CN" altLang="en-US" sz="2000" b="0" dirty="0" smtClean="0">
                <a:solidFill>
                  <a:srgbClr val="0066CC"/>
                </a:solidFill>
                <a:latin typeface="+mn-lt"/>
                <a:ea typeface="+mn-ea"/>
                <a:cs typeface="+mn-ea"/>
                <a:sym typeface="+mn-lt"/>
              </a:rPr>
              <a:t>适用场合</a:t>
            </a:r>
            <a:r>
              <a:rPr lang="zh-CN" altLang="en-US" sz="2000" b="0" dirty="0" smtClean="0">
                <a:latin typeface="+mn-lt"/>
                <a:ea typeface="+mn-ea"/>
                <a:cs typeface="+mn-ea"/>
                <a:sym typeface="+mn-lt"/>
              </a:rPr>
              <a:t>：用作电话用户线和局域网传输介质。</a:t>
            </a:r>
          </a:p>
          <a:p>
            <a:pPr eaLnBrk="1" latinLnBrk="0" hangingPunct="1">
              <a:lnSpc>
                <a:spcPct val="120000"/>
              </a:lnSpc>
              <a:spcBef>
                <a:spcPct val="0"/>
              </a:spcBef>
              <a:buFontTx/>
              <a:buNone/>
              <a:defRPr/>
            </a:pPr>
            <a:r>
              <a:rPr lang="zh-CN" altLang="en-US" sz="2000" b="0" dirty="0" smtClean="0">
                <a:solidFill>
                  <a:srgbClr val="0066CC"/>
                </a:solidFill>
                <a:latin typeface="+mn-lt"/>
                <a:ea typeface="+mn-ea"/>
                <a:cs typeface="+mn-ea"/>
                <a:sym typeface="+mn-lt"/>
              </a:rPr>
              <a:t>双绞线的类型</a:t>
            </a:r>
            <a:r>
              <a:rPr lang="zh-CN" altLang="en-US" sz="2000" b="0" dirty="0" smtClean="0">
                <a:latin typeface="+mn-lt"/>
                <a:ea typeface="+mn-ea"/>
                <a:cs typeface="+mn-ea"/>
                <a:sym typeface="+mn-lt"/>
              </a:rPr>
              <a:t>：</a:t>
            </a:r>
          </a:p>
          <a:p>
            <a:pPr eaLnBrk="1" latinLnBrk="0" hangingPunct="1">
              <a:lnSpc>
                <a:spcPct val="120000"/>
              </a:lnSpc>
              <a:spcBef>
                <a:spcPct val="0"/>
              </a:spcBef>
              <a:buFontTx/>
              <a:buNone/>
              <a:defRPr/>
            </a:pPr>
            <a:r>
              <a:rPr lang="zh-CN" altLang="en-US" sz="2000" b="0" dirty="0" smtClean="0">
                <a:latin typeface="+mn-lt"/>
                <a:ea typeface="+mn-ea"/>
                <a:cs typeface="+mn-ea"/>
                <a:sym typeface="+mn-lt"/>
              </a:rPr>
              <a:t>非屏蔽双绞线</a:t>
            </a:r>
            <a:r>
              <a:rPr lang="en-US" altLang="zh-CN" sz="2000" b="0" dirty="0" smtClean="0">
                <a:latin typeface="+mn-lt"/>
                <a:ea typeface="+mn-ea"/>
                <a:cs typeface="+mn-ea"/>
                <a:sym typeface="+mn-lt"/>
              </a:rPr>
              <a:t>(UTP</a:t>
            </a:r>
            <a:r>
              <a:rPr lang="zh-CN" altLang="en-US" sz="2000" b="0" dirty="0" smtClean="0">
                <a:latin typeface="+mn-lt"/>
                <a:ea typeface="+mn-ea"/>
                <a:cs typeface="+mn-ea"/>
                <a:sym typeface="+mn-lt"/>
              </a:rPr>
              <a:t>：</a:t>
            </a:r>
            <a:r>
              <a:rPr lang="en-US" altLang="zh-CN" sz="2000" b="0" dirty="0" smtClean="0">
                <a:latin typeface="+mn-lt"/>
                <a:ea typeface="+mn-ea"/>
                <a:cs typeface="+mn-ea"/>
                <a:sym typeface="+mn-lt"/>
              </a:rPr>
              <a:t>Unshielded Twisted Pair)</a:t>
            </a:r>
          </a:p>
          <a:p>
            <a:pPr eaLnBrk="1" latinLnBrk="0" hangingPunct="1">
              <a:lnSpc>
                <a:spcPct val="120000"/>
              </a:lnSpc>
              <a:spcBef>
                <a:spcPct val="0"/>
              </a:spcBef>
              <a:buFontTx/>
              <a:buNone/>
              <a:defRPr/>
            </a:pPr>
            <a:r>
              <a:rPr lang="zh-CN" altLang="en-US" sz="2000" b="0" dirty="0" smtClean="0">
                <a:latin typeface="+mn-lt"/>
                <a:ea typeface="+mn-ea"/>
                <a:cs typeface="+mn-ea"/>
                <a:sym typeface="+mn-lt"/>
              </a:rPr>
              <a:t>屏蔽双绞线</a:t>
            </a:r>
            <a:r>
              <a:rPr lang="en-US" altLang="zh-CN" sz="2000" b="0" dirty="0" smtClean="0">
                <a:latin typeface="+mn-lt"/>
                <a:ea typeface="+mn-ea"/>
                <a:cs typeface="+mn-ea"/>
                <a:sym typeface="+mn-lt"/>
              </a:rPr>
              <a:t>(STP</a:t>
            </a:r>
            <a:r>
              <a:rPr lang="zh-CN" altLang="en-US" sz="2000" b="0" dirty="0" smtClean="0">
                <a:latin typeface="+mn-lt"/>
                <a:ea typeface="+mn-ea"/>
                <a:cs typeface="+mn-ea"/>
                <a:sym typeface="+mn-lt"/>
              </a:rPr>
              <a:t>：</a:t>
            </a:r>
            <a:r>
              <a:rPr lang="en-US" altLang="zh-CN" sz="2000" b="0" dirty="0" smtClean="0">
                <a:latin typeface="+mn-lt"/>
                <a:ea typeface="+mn-ea"/>
                <a:cs typeface="+mn-ea"/>
                <a:sym typeface="+mn-lt"/>
              </a:rPr>
              <a:t>Shielded Twisted Pair )</a:t>
            </a:r>
            <a:r>
              <a:rPr lang="zh-CN" altLang="en-US" sz="2000" b="0" dirty="0" smtClean="0">
                <a:latin typeface="+mn-lt"/>
                <a:ea typeface="+mn-ea"/>
                <a:cs typeface="+mn-ea"/>
                <a:sym typeface="+mn-lt"/>
              </a:rPr>
              <a:t>。</a:t>
            </a:r>
          </a:p>
        </p:txBody>
      </p:sp>
      <p:pic>
        <p:nvPicPr>
          <p:cNvPr id="14339" name="Picture 3" descr="223b"/>
          <p:cNvPicPr>
            <a:picLocks noChangeAspect="1" noChangeArrowheads="1"/>
          </p:cNvPicPr>
          <p:nvPr/>
        </p:nvPicPr>
        <p:blipFill>
          <a:blip r:embed="rId3">
            <a:extLst>
              <a:ext uri="{28A0092B-C50C-407E-A947-70E740481C1C}">
                <a14:useLocalDpi xmlns:a14="http://schemas.microsoft.com/office/drawing/2010/main" val="0"/>
              </a:ext>
            </a:extLst>
          </a:blip>
          <a:srcRect t="24692" b="39763"/>
          <a:stretch>
            <a:fillRect/>
          </a:stretch>
        </p:blipFill>
        <p:spPr bwMode="auto">
          <a:xfrm>
            <a:off x="830263" y="3821113"/>
            <a:ext cx="371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223"/>
          <p:cNvPicPr>
            <a:picLocks noChangeAspect="1" noChangeArrowheads="1"/>
          </p:cNvPicPr>
          <p:nvPr/>
        </p:nvPicPr>
        <p:blipFill>
          <a:blip r:embed="rId4">
            <a:extLst>
              <a:ext uri="{28A0092B-C50C-407E-A947-70E740481C1C}">
                <a14:useLocalDpi xmlns:a14="http://schemas.microsoft.com/office/drawing/2010/main" val="0"/>
              </a:ext>
            </a:extLst>
          </a:blip>
          <a:srcRect t="17610" b="41142"/>
          <a:stretch>
            <a:fillRect/>
          </a:stretch>
        </p:blipFill>
        <p:spPr bwMode="auto">
          <a:xfrm>
            <a:off x="4908550" y="3844925"/>
            <a:ext cx="346551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p:cNvSpPr txBox="1">
            <a:spLocks noChangeArrowheads="1"/>
          </p:cNvSpPr>
          <p:nvPr/>
        </p:nvSpPr>
        <p:spPr bwMode="auto">
          <a:xfrm>
            <a:off x="3751263" y="4629150"/>
            <a:ext cx="696912"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000" b="0" smtClean="0">
                <a:solidFill>
                  <a:srgbClr val="333399"/>
                </a:solidFill>
                <a:latin typeface="+mn-lt"/>
                <a:ea typeface="+mn-ea"/>
                <a:cs typeface="+mn-ea"/>
                <a:sym typeface="+mn-lt"/>
              </a:rPr>
              <a:t>铜线</a:t>
            </a:r>
          </a:p>
        </p:txBody>
      </p:sp>
      <p:sp>
        <p:nvSpPr>
          <p:cNvPr id="10246" name="Text Box 6"/>
          <p:cNvSpPr txBox="1">
            <a:spLocks noChangeArrowheads="1"/>
          </p:cNvSpPr>
          <p:nvPr/>
        </p:nvSpPr>
        <p:spPr bwMode="auto">
          <a:xfrm>
            <a:off x="7689850" y="4718050"/>
            <a:ext cx="696913"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000" b="0" smtClean="0">
                <a:solidFill>
                  <a:srgbClr val="333399"/>
                </a:solidFill>
                <a:latin typeface="+mn-lt"/>
                <a:ea typeface="+mn-ea"/>
                <a:cs typeface="+mn-ea"/>
                <a:sym typeface="+mn-lt"/>
              </a:rPr>
              <a:t>铜线</a:t>
            </a:r>
          </a:p>
        </p:txBody>
      </p:sp>
      <p:sp>
        <p:nvSpPr>
          <p:cNvPr id="10247" name="Text Box 7"/>
          <p:cNvSpPr txBox="1">
            <a:spLocks noChangeArrowheads="1"/>
          </p:cNvSpPr>
          <p:nvPr/>
        </p:nvSpPr>
        <p:spPr bwMode="auto">
          <a:xfrm>
            <a:off x="982663" y="4689475"/>
            <a:ext cx="1306512"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ctr" eaLnBrk="1" latinLnBrk="0" hangingPunct="1">
              <a:lnSpc>
                <a:spcPct val="120000"/>
              </a:lnSpc>
              <a:spcBef>
                <a:spcPct val="0"/>
              </a:spcBef>
              <a:buFontTx/>
              <a:buNone/>
              <a:defRPr/>
            </a:pPr>
            <a:r>
              <a:rPr lang="zh-CN" altLang="en-US" sz="2000" b="0" smtClean="0">
                <a:solidFill>
                  <a:srgbClr val="333399"/>
                </a:solidFill>
                <a:latin typeface="+mn-lt"/>
                <a:ea typeface="+mn-ea"/>
                <a:cs typeface="+mn-ea"/>
                <a:sym typeface="+mn-lt"/>
              </a:rPr>
              <a:t>聚氯乙烯 套层</a:t>
            </a:r>
          </a:p>
        </p:txBody>
      </p:sp>
      <p:sp>
        <p:nvSpPr>
          <p:cNvPr id="10248" name="Text Box 8"/>
          <p:cNvSpPr txBox="1">
            <a:spLocks noChangeArrowheads="1"/>
          </p:cNvSpPr>
          <p:nvPr/>
        </p:nvSpPr>
        <p:spPr bwMode="auto">
          <a:xfrm>
            <a:off x="4810125" y="4703763"/>
            <a:ext cx="1433513"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ctr" eaLnBrk="1" latinLnBrk="0" hangingPunct="1">
              <a:lnSpc>
                <a:spcPct val="120000"/>
              </a:lnSpc>
              <a:spcBef>
                <a:spcPct val="0"/>
              </a:spcBef>
              <a:buFontTx/>
              <a:buNone/>
              <a:defRPr/>
            </a:pPr>
            <a:r>
              <a:rPr lang="zh-CN" altLang="en-US" sz="2000" b="0" smtClean="0">
                <a:solidFill>
                  <a:srgbClr val="333399"/>
                </a:solidFill>
                <a:latin typeface="+mn-lt"/>
                <a:ea typeface="+mn-ea"/>
                <a:cs typeface="+mn-ea"/>
                <a:sym typeface="+mn-lt"/>
              </a:rPr>
              <a:t>聚氯乙烯</a:t>
            </a:r>
          </a:p>
          <a:p>
            <a:pPr algn="ctr" eaLnBrk="1" latinLnBrk="0" hangingPunct="1">
              <a:lnSpc>
                <a:spcPct val="120000"/>
              </a:lnSpc>
              <a:spcBef>
                <a:spcPct val="0"/>
              </a:spcBef>
              <a:buFontTx/>
              <a:buNone/>
              <a:defRPr/>
            </a:pPr>
            <a:r>
              <a:rPr lang="zh-CN" altLang="en-US" sz="2000" b="0" smtClean="0">
                <a:solidFill>
                  <a:srgbClr val="333399"/>
                </a:solidFill>
                <a:latin typeface="+mn-lt"/>
                <a:ea typeface="+mn-ea"/>
                <a:cs typeface="+mn-ea"/>
                <a:sym typeface="+mn-lt"/>
              </a:rPr>
              <a:t>套层</a:t>
            </a:r>
          </a:p>
        </p:txBody>
      </p:sp>
      <p:sp>
        <p:nvSpPr>
          <p:cNvPr id="10249" name="Text Box 9"/>
          <p:cNvSpPr txBox="1">
            <a:spLocks noChangeArrowheads="1"/>
          </p:cNvSpPr>
          <p:nvPr/>
        </p:nvSpPr>
        <p:spPr bwMode="auto">
          <a:xfrm>
            <a:off x="6140450" y="4648200"/>
            <a:ext cx="954088"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000" b="0" smtClean="0">
                <a:solidFill>
                  <a:srgbClr val="333399"/>
                </a:solidFill>
                <a:latin typeface="+mn-lt"/>
                <a:ea typeface="+mn-ea"/>
                <a:cs typeface="+mn-ea"/>
                <a:sym typeface="+mn-lt"/>
              </a:rPr>
              <a:t>屏蔽层</a:t>
            </a:r>
          </a:p>
        </p:txBody>
      </p:sp>
      <p:sp>
        <p:nvSpPr>
          <p:cNvPr id="10250" name="Text Box 10"/>
          <p:cNvSpPr txBox="1">
            <a:spLocks noChangeArrowheads="1"/>
          </p:cNvSpPr>
          <p:nvPr/>
        </p:nvSpPr>
        <p:spPr bwMode="auto">
          <a:xfrm>
            <a:off x="2568575" y="4625975"/>
            <a:ext cx="954088"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000" b="0" smtClean="0">
                <a:solidFill>
                  <a:srgbClr val="333399"/>
                </a:solidFill>
                <a:latin typeface="+mn-lt"/>
                <a:ea typeface="+mn-ea"/>
                <a:cs typeface="+mn-ea"/>
                <a:sym typeface="+mn-lt"/>
              </a:rPr>
              <a:t>绝缘层</a:t>
            </a:r>
          </a:p>
        </p:txBody>
      </p:sp>
      <p:sp>
        <p:nvSpPr>
          <p:cNvPr id="10251" name="Text Box 11"/>
          <p:cNvSpPr txBox="1">
            <a:spLocks noChangeArrowheads="1"/>
          </p:cNvSpPr>
          <p:nvPr/>
        </p:nvSpPr>
        <p:spPr bwMode="auto">
          <a:xfrm>
            <a:off x="6850063" y="4897438"/>
            <a:ext cx="954087"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000" b="0" smtClean="0">
                <a:solidFill>
                  <a:srgbClr val="333399"/>
                </a:solidFill>
                <a:latin typeface="+mn-lt"/>
                <a:ea typeface="+mn-ea"/>
                <a:cs typeface="+mn-ea"/>
                <a:sym typeface="+mn-lt"/>
              </a:rPr>
              <a:t>绝缘层</a:t>
            </a:r>
          </a:p>
        </p:txBody>
      </p:sp>
      <p:sp>
        <p:nvSpPr>
          <p:cNvPr id="10252" name="Text Box 12"/>
          <p:cNvSpPr txBox="1">
            <a:spLocks noChangeArrowheads="1"/>
          </p:cNvSpPr>
          <p:nvPr/>
        </p:nvSpPr>
        <p:spPr bwMode="auto">
          <a:xfrm>
            <a:off x="1149350" y="3284538"/>
            <a:ext cx="315595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kumimoji="0" lang="zh-CN" altLang="en-US" sz="2800" b="0" smtClean="0">
                <a:solidFill>
                  <a:srgbClr val="333399"/>
                </a:solidFill>
                <a:latin typeface="+mn-lt"/>
                <a:ea typeface="+mn-ea"/>
                <a:cs typeface="+mn-ea"/>
                <a:sym typeface="+mn-lt"/>
              </a:rPr>
              <a:t>非屏蔽双绞线 </a:t>
            </a:r>
            <a:r>
              <a:rPr kumimoji="0" lang="en-US" altLang="zh-CN" sz="2800" b="0" smtClean="0">
                <a:solidFill>
                  <a:srgbClr val="333399"/>
                </a:solidFill>
                <a:latin typeface="+mn-lt"/>
                <a:ea typeface="+mn-ea"/>
                <a:cs typeface="+mn-ea"/>
                <a:sym typeface="+mn-lt"/>
              </a:rPr>
              <a:t>UTP</a:t>
            </a:r>
          </a:p>
        </p:txBody>
      </p:sp>
      <p:sp>
        <p:nvSpPr>
          <p:cNvPr id="10253" name="Text Box 13"/>
          <p:cNvSpPr txBox="1">
            <a:spLocks noChangeArrowheads="1"/>
          </p:cNvSpPr>
          <p:nvPr/>
        </p:nvSpPr>
        <p:spPr bwMode="auto">
          <a:xfrm>
            <a:off x="5105400" y="3316288"/>
            <a:ext cx="2776538"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kumimoji="0" lang="zh-CN" altLang="en-US" sz="2800" b="0" smtClean="0">
                <a:solidFill>
                  <a:srgbClr val="333399"/>
                </a:solidFill>
                <a:latin typeface="+mn-lt"/>
                <a:ea typeface="+mn-ea"/>
                <a:cs typeface="+mn-ea"/>
                <a:sym typeface="+mn-lt"/>
              </a:rPr>
              <a:t>屏蔽双绞线 </a:t>
            </a:r>
            <a:r>
              <a:rPr kumimoji="0" lang="en-US" altLang="zh-CN" sz="2800" b="0" smtClean="0">
                <a:solidFill>
                  <a:srgbClr val="333399"/>
                </a:solidFill>
                <a:latin typeface="+mn-lt"/>
                <a:ea typeface="+mn-ea"/>
                <a:cs typeface="+mn-ea"/>
                <a:sym typeface="+mn-lt"/>
              </a:rPr>
              <a:t>STP</a:t>
            </a:r>
          </a:p>
        </p:txBody>
      </p:sp>
      <p:sp>
        <p:nvSpPr>
          <p:cNvPr id="10254" name="Line 14"/>
          <p:cNvSpPr>
            <a:spLocks noChangeShapeType="1"/>
          </p:cNvSpPr>
          <p:nvPr/>
        </p:nvSpPr>
        <p:spPr bwMode="auto">
          <a:xfrm>
            <a:off x="7158038" y="4397375"/>
            <a:ext cx="46037" cy="56515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10255" name="Line 15"/>
          <p:cNvSpPr>
            <a:spLocks noChangeShapeType="1"/>
          </p:cNvSpPr>
          <p:nvPr/>
        </p:nvSpPr>
        <p:spPr bwMode="auto">
          <a:xfrm>
            <a:off x="7745413" y="4441825"/>
            <a:ext cx="107950" cy="3175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10256" name="Line 16"/>
          <p:cNvSpPr>
            <a:spLocks noChangeShapeType="1"/>
          </p:cNvSpPr>
          <p:nvPr/>
        </p:nvSpPr>
        <p:spPr bwMode="auto">
          <a:xfrm flipH="1">
            <a:off x="6573838" y="4438650"/>
            <a:ext cx="15875" cy="2794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10257" name="Line 17"/>
          <p:cNvSpPr>
            <a:spLocks noChangeShapeType="1"/>
          </p:cNvSpPr>
          <p:nvPr/>
        </p:nvSpPr>
        <p:spPr bwMode="auto">
          <a:xfrm flipH="1">
            <a:off x="5491163" y="4483100"/>
            <a:ext cx="123825" cy="319088"/>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10258" name="Line 18"/>
          <p:cNvSpPr>
            <a:spLocks noChangeShapeType="1"/>
          </p:cNvSpPr>
          <p:nvPr/>
        </p:nvSpPr>
        <p:spPr bwMode="auto">
          <a:xfrm>
            <a:off x="2917825" y="4395788"/>
            <a:ext cx="46038" cy="319087"/>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10259" name="Line 19"/>
          <p:cNvSpPr>
            <a:spLocks noChangeShapeType="1"/>
          </p:cNvSpPr>
          <p:nvPr/>
        </p:nvSpPr>
        <p:spPr bwMode="auto">
          <a:xfrm>
            <a:off x="3905250" y="4437063"/>
            <a:ext cx="88900" cy="246062"/>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10260" name="Line 20"/>
          <p:cNvSpPr>
            <a:spLocks noChangeShapeType="1"/>
          </p:cNvSpPr>
          <p:nvPr/>
        </p:nvSpPr>
        <p:spPr bwMode="auto">
          <a:xfrm flipH="1">
            <a:off x="1595438" y="4511675"/>
            <a:ext cx="7937" cy="187325"/>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10261" name="矩形 1"/>
          <p:cNvSpPr>
            <a:spLocks noChangeArrowheads="1"/>
          </p:cNvSpPr>
          <p:nvPr/>
        </p:nvSpPr>
        <p:spPr bwMode="auto">
          <a:xfrm>
            <a:off x="228600" y="5386388"/>
            <a:ext cx="8375650"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000" b="0" smtClean="0">
                <a:solidFill>
                  <a:srgbClr val="0066CC"/>
                </a:solidFill>
                <a:latin typeface="+mn-lt"/>
                <a:ea typeface="+mn-ea"/>
                <a:cs typeface="+mn-ea"/>
                <a:sym typeface="+mn-lt"/>
              </a:rPr>
              <a:t>双绞线标准</a:t>
            </a:r>
            <a:r>
              <a:rPr lang="en-US" altLang="zh-CN" sz="2000" b="0" smtClean="0">
                <a:solidFill>
                  <a:srgbClr val="0066CC"/>
                </a:solidFill>
                <a:latin typeface="+mn-lt"/>
                <a:ea typeface="+mn-ea"/>
                <a:cs typeface="+mn-ea"/>
                <a:sym typeface="+mn-lt"/>
              </a:rPr>
              <a:t>:</a:t>
            </a:r>
            <a:r>
              <a:rPr lang="en-US" altLang="zh-CN" sz="2000" b="0" smtClean="0">
                <a:latin typeface="+mn-lt"/>
                <a:ea typeface="+mn-ea"/>
                <a:cs typeface="+mn-ea"/>
                <a:sym typeface="+mn-lt"/>
              </a:rPr>
              <a:t>EIA(</a:t>
            </a:r>
            <a:r>
              <a:rPr lang="zh-CN" altLang="en-US" sz="2000" b="0" smtClean="0">
                <a:latin typeface="+mn-lt"/>
                <a:ea typeface="+mn-ea"/>
                <a:cs typeface="+mn-ea"/>
                <a:sym typeface="+mn-lt"/>
              </a:rPr>
              <a:t>美国电子工业协会</a:t>
            </a:r>
            <a:r>
              <a:rPr lang="zh-CN" altLang="en-US" sz="2000" smtClean="0">
                <a:latin typeface="+mn-lt"/>
                <a:ea typeface="+mn-ea"/>
                <a:cs typeface="+mn-ea"/>
                <a:sym typeface="+mn-lt"/>
              </a:rPr>
              <a:t> </a:t>
            </a:r>
            <a:r>
              <a:rPr lang="en-US" altLang="zh-CN" sz="2000" b="0" smtClean="0">
                <a:latin typeface="+mn-lt"/>
                <a:ea typeface="+mn-ea"/>
                <a:cs typeface="+mn-ea"/>
                <a:sym typeface="+mn-lt"/>
              </a:rPr>
              <a:t>)/TIA(</a:t>
            </a:r>
            <a:r>
              <a:rPr lang="zh-CN" altLang="en-US" sz="2000" b="0" smtClean="0">
                <a:latin typeface="+mn-lt"/>
                <a:ea typeface="+mn-ea"/>
                <a:cs typeface="+mn-ea"/>
                <a:sym typeface="+mn-lt"/>
              </a:rPr>
              <a:t>美国通讯工业协会</a:t>
            </a:r>
            <a:r>
              <a:rPr lang="zh-CN" altLang="en-US" sz="2000" smtClean="0">
                <a:latin typeface="+mn-lt"/>
                <a:ea typeface="+mn-ea"/>
                <a:cs typeface="+mn-ea"/>
                <a:sym typeface="+mn-lt"/>
              </a:rPr>
              <a:t> </a:t>
            </a:r>
            <a:r>
              <a:rPr lang="en-US" altLang="zh-CN" sz="2000" b="0" smtClean="0">
                <a:latin typeface="+mn-lt"/>
                <a:ea typeface="+mn-ea"/>
                <a:cs typeface="+mn-ea"/>
                <a:sym typeface="+mn-lt"/>
              </a:rPr>
              <a:t>)</a:t>
            </a:r>
            <a:r>
              <a:rPr lang="zh-CN" altLang="en-US" sz="2000" b="0" smtClean="0">
                <a:latin typeface="+mn-lt"/>
                <a:ea typeface="+mn-ea"/>
                <a:cs typeface="+mn-ea"/>
                <a:sym typeface="+mn-lt"/>
              </a:rPr>
              <a:t>共有七类，</a:t>
            </a:r>
            <a:r>
              <a:rPr lang="zh-CN" altLang="en-US" sz="2000" b="0" smtClean="0">
                <a:solidFill>
                  <a:srgbClr val="7030A0"/>
                </a:solidFill>
                <a:latin typeface="+mn-lt"/>
                <a:ea typeface="+mn-ea"/>
                <a:cs typeface="+mn-ea"/>
                <a:sym typeface="+mn-lt"/>
              </a:rPr>
              <a:t>第一、二、三类双绞线一般称为音频双绞线；四类以上的双绞线一般称为数据双绞线。 </a:t>
            </a:r>
            <a:endParaRPr lang="zh-CN" altLang="en-US" sz="2000" smtClean="0">
              <a:solidFill>
                <a:srgbClr val="7030A0"/>
              </a:solidFill>
              <a:latin typeface="+mn-lt"/>
              <a:ea typeface="+mn-ea"/>
              <a:cs typeface="+mn-ea"/>
              <a:sym typeface="+mn-lt"/>
            </a:endParaRPr>
          </a:p>
        </p:txBody>
      </p:sp>
      <p:pic>
        <p:nvPicPr>
          <p:cNvPr id="7192" name="Picture 24" descr="http://b.hiphotos.baidu.com/baike/s%3D220/sign=6da9bf7733fa828bd5239ae1cd1e41cd/5366d0160924ab1846bcda4535fae6cd7b890b1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9588" y="1003300"/>
            <a:ext cx="209550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92"/>
                                        </p:tgtEl>
                                        <p:attrNameLst>
                                          <p:attrName>style.visibility</p:attrName>
                                        </p:attrNameLst>
                                      </p:cBhvr>
                                      <p:to>
                                        <p:strVal val="visible"/>
                                      </p:to>
                                    </p:set>
                                    <p:anim calcmode="lin" valueType="num">
                                      <p:cBhvr additive="base">
                                        <p:cTn id="7" dur="500" fill="hold"/>
                                        <p:tgtEl>
                                          <p:spTgt spid="7192"/>
                                        </p:tgtEl>
                                        <p:attrNameLst>
                                          <p:attrName>ppt_x</p:attrName>
                                        </p:attrNameLst>
                                      </p:cBhvr>
                                      <p:tavLst>
                                        <p:tav tm="0">
                                          <p:val>
                                            <p:strVal val="#ppt_x"/>
                                          </p:val>
                                        </p:tav>
                                        <p:tav tm="100000">
                                          <p:val>
                                            <p:strVal val="#ppt_x"/>
                                          </p:val>
                                        </p:tav>
                                      </p:tavLst>
                                    </p:anim>
                                    <p:anim calcmode="lin" valueType="num">
                                      <p:cBhvr additive="base">
                                        <p:cTn id="8" dur="500" fill="hold"/>
                                        <p:tgtEl>
                                          <p:spTgt spid="71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179512" y="548680"/>
            <a:ext cx="8610600" cy="270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400" dirty="0" smtClean="0">
                <a:latin typeface="+mn-lt"/>
                <a:ea typeface="+mn-ea"/>
                <a:cs typeface="+mn-ea"/>
                <a:sym typeface="+mn-lt"/>
              </a:rPr>
              <a:t>2.3.3  SDH</a:t>
            </a:r>
            <a:r>
              <a:rPr lang="zh-CN" altLang="en-US" sz="2400" dirty="0" smtClean="0">
                <a:latin typeface="+mn-lt"/>
                <a:ea typeface="+mn-ea"/>
                <a:cs typeface="+mn-ea"/>
                <a:sym typeface="+mn-lt"/>
              </a:rPr>
              <a:t>传送网的分层模型</a:t>
            </a:r>
          </a:p>
          <a:p>
            <a:pPr eaLnBrk="1" latinLnBrk="0" hangingPunct="1">
              <a:lnSpc>
                <a:spcPct val="120000"/>
              </a:lnSpc>
              <a:spcBef>
                <a:spcPct val="0"/>
              </a:spcBef>
              <a:buFontTx/>
              <a:buNone/>
              <a:defRPr/>
            </a:pPr>
            <a:r>
              <a:rPr lang="zh-CN" altLang="en-US" sz="2400" dirty="0" smtClean="0">
                <a:solidFill>
                  <a:srgbClr val="993300"/>
                </a:solidFill>
                <a:latin typeface="+mn-lt"/>
                <a:ea typeface="+mn-ea"/>
                <a:cs typeface="+mn-ea"/>
                <a:sym typeface="+mn-lt"/>
              </a:rPr>
              <a:t>        如果将分组交换机、电话交换机、无线终端等看作业务节点，传送网的角色则是将这些业务节点互连在一起，使它们之间可以相互交换业务信息，以构成相应的业务网。</a:t>
            </a:r>
            <a:endParaRPr lang="zh-CN" altLang="en-US" sz="2400" dirty="0" smtClean="0">
              <a:latin typeface="+mn-lt"/>
              <a:ea typeface="+mn-ea"/>
              <a:cs typeface="+mn-ea"/>
              <a:sym typeface="+mn-lt"/>
            </a:endParaRPr>
          </a:p>
          <a:p>
            <a:pPr eaLnBrk="1" latinLnBrk="0" hangingPunct="1">
              <a:lnSpc>
                <a:spcPct val="120000"/>
              </a:lnSpc>
              <a:spcBef>
                <a:spcPct val="0"/>
              </a:spcBef>
              <a:buFontTx/>
              <a:buNone/>
              <a:defRPr/>
            </a:pPr>
            <a:r>
              <a:rPr lang="zh-CN" altLang="en-US" sz="2400" dirty="0" smtClean="0">
                <a:latin typeface="+mn-lt"/>
                <a:ea typeface="+mn-ea"/>
                <a:cs typeface="+mn-ea"/>
                <a:sym typeface="+mn-lt"/>
              </a:rPr>
              <a:t>       为</a:t>
            </a:r>
            <a:r>
              <a:rPr lang="zh-CN" altLang="en-US" sz="2400" dirty="0" smtClean="0">
                <a:latin typeface="+mn-lt"/>
                <a:ea typeface="+mn-ea"/>
                <a:cs typeface="+mn-ea"/>
                <a:sym typeface="+mn-lt"/>
              </a:rPr>
              <a:t>实现现代高速大容量的骨干传送网，</a:t>
            </a:r>
            <a:r>
              <a:rPr lang="en-US" altLang="zh-CN" sz="2400" dirty="0" smtClean="0">
                <a:latin typeface="+mn-lt"/>
                <a:ea typeface="+mn-ea"/>
                <a:cs typeface="+mn-ea"/>
                <a:sym typeface="+mn-lt"/>
              </a:rPr>
              <a:t>SDH</a:t>
            </a:r>
            <a:r>
              <a:rPr lang="zh-CN" altLang="en-US" sz="2400" dirty="0" smtClean="0">
                <a:latin typeface="+mn-lt"/>
                <a:ea typeface="+mn-ea"/>
                <a:cs typeface="+mn-ea"/>
                <a:sym typeface="+mn-lt"/>
              </a:rPr>
              <a:t>传送网按功能分为两层：</a:t>
            </a:r>
            <a:r>
              <a:rPr lang="zh-CN" altLang="en-US" sz="2400" dirty="0" smtClean="0">
                <a:solidFill>
                  <a:srgbClr val="00B0F0"/>
                </a:solidFill>
                <a:latin typeface="+mn-lt"/>
                <a:ea typeface="+mn-ea"/>
                <a:cs typeface="+mn-ea"/>
                <a:sym typeface="+mn-lt"/>
              </a:rPr>
              <a:t>通道层和传输介质层</a:t>
            </a:r>
            <a:r>
              <a:rPr lang="zh-CN" altLang="en-US" sz="2400" dirty="0" smtClean="0">
                <a:latin typeface="+mn-lt"/>
                <a:ea typeface="+mn-ea"/>
                <a:cs typeface="+mn-ea"/>
                <a:sym typeface="+mn-lt"/>
              </a:rPr>
              <a:t>。</a:t>
            </a:r>
          </a:p>
        </p:txBody>
      </p:sp>
      <p:graphicFrame>
        <p:nvGraphicFramePr>
          <p:cNvPr id="3" name="Object 4"/>
          <p:cNvGraphicFramePr>
            <a:graphicFrameLocks noChangeAspect="1"/>
          </p:cNvGraphicFramePr>
          <p:nvPr>
            <p:extLst>
              <p:ext uri="{D42A27DB-BD31-4B8C-83A1-F6EECF244321}">
                <p14:modId xmlns:p14="http://schemas.microsoft.com/office/powerpoint/2010/main" val="1006952923"/>
              </p:ext>
            </p:extLst>
          </p:nvPr>
        </p:nvGraphicFramePr>
        <p:xfrm>
          <a:off x="1907704" y="3140968"/>
          <a:ext cx="5463704" cy="3523736"/>
        </p:xfrm>
        <a:graphic>
          <a:graphicData uri="http://schemas.openxmlformats.org/presentationml/2006/ole">
            <mc:AlternateContent xmlns:mc="http://schemas.openxmlformats.org/markup-compatibility/2006">
              <mc:Choice xmlns:v="urn:schemas-microsoft-com:vml" Requires="v">
                <p:oleObj spid="_x0000_s91141" name="Visio" r:id="rId3" imgW="4528969" imgH="2920701" progId="Visio.Drawing.11">
                  <p:embed/>
                </p:oleObj>
              </mc:Choice>
              <mc:Fallback>
                <p:oleObj name="Visio" r:id="rId3" imgW="4528969" imgH="2920701" progId="Visio.Drawing.11">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3140968"/>
                        <a:ext cx="5463704" cy="3523736"/>
                      </a:xfrm>
                      <a:prstGeom prst="rect">
                        <a:avLst/>
                      </a:prstGeom>
                      <a:noFill/>
                      <a:ln>
                        <a:noFill/>
                      </a:ln>
                      <a:effec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lgn="ctr">
              <a:lnSpc>
                <a:spcPct val="120000"/>
              </a:lnSpc>
              <a:defRPr/>
            </a:pPr>
            <a:r>
              <a:rPr lang="en-US" altLang="zh-CN" b="1" smtClean="0">
                <a:latin typeface="+mn-lt"/>
                <a:ea typeface="+mn-ea"/>
                <a:cs typeface="+mn-ea"/>
                <a:sym typeface="+mn-lt"/>
              </a:rPr>
              <a:t>SDH</a:t>
            </a:r>
            <a:r>
              <a:rPr lang="zh-CN" altLang="en-US" b="1" smtClean="0">
                <a:latin typeface="+mn-lt"/>
                <a:ea typeface="+mn-ea"/>
                <a:cs typeface="+mn-ea"/>
                <a:sym typeface="+mn-lt"/>
              </a:rPr>
              <a:t>传送网的分层模型</a:t>
            </a:r>
          </a:p>
        </p:txBody>
      </p:sp>
      <p:sp>
        <p:nvSpPr>
          <p:cNvPr id="89091" name="Rectangle 3"/>
          <p:cNvSpPr>
            <a:spLocks noGrp="1" noChangeArrowheads="1"/>
          </p:cNvSpPr>
          <p:nvPr>
            <p:ph type="body" sz="half" idx="1"/>
          </p:nvPr>
        </p:nvSpPr>
        <p:spPr>
          <a:xfrm>
            <a:off x="37369" y="1124744"/>
            <a:ext cx="8964488" cy="5492715"/>
          </a:xfrm>
        </p:spPr>
        <p:txBody>
          <a:bodyPr rtlCol="0">
            <a:noAutofit/>
          </a:bodyPr>
          <a:lstStyle/>
          <a:p>
            <a:pPr>
              <a:lnSpc>
                <a:spcPct val="120000"/>
              </a:lnSpc>
              <a:spcBef>
                <a:spcPct val="0"/>
              </a:spcBef>
              <a:buFontTx/>
              <a:buNone/>
              <a:defRPr/>
            </a:pPr>
            <a:r>
              <a:rPr lang="en-US" altLang="zh-CN" sz="2000" b="1" dirty="0" smtClean="0">
                <a:ea typeface="+mn-ea"/>
                <a:cs typeface="+mn-ea"/>
                <a:sym typeface="+mn-lt"/>
              </a:rPr>
              <a:t>1</a:t>
            </a:r>
            <a:r>
              <a:rPr lang="zh-CN" altLang="en-US" sz="2000" b="1" dirty="0" smtClean="0">
                <a:ea typeface="+mn-ea"/>
                <a:cs typeface="+mn-ea"/>
                <a:sym typeface="+mn-lt"/>
              </a:rPr>
              <a:t>、电路层网络</a:t>
            </a:r>
          </a:p>
          <a:p>
            <a:pPr lvl="1">
              <a:lnSpc>
                <a:spcPct val="120000"/>
              </a:lnSpc>
              <a:spcBef>
                <a:spcPct val="0"/>
              </a:spcBef>
              <a:defRPr/>
            </a:pPr>
            <a:r>
              <a:rPr lang="zh-CN" altLang="en-US" b="1" dirty="0" smtClean="0">
                <a:ea typeface="+mn-ea"/>
                <a:cs typeface="+mn-ea"/>
                <a:sym typeface="+mn-lt"/>
              </a:rPr>
              <a:t>面向</a:t>
            </a:r>
            <a:r>
              <a:rPr lang="zh-CN" altLang="en-US" b="1" dirty="0" smtClean="0">
                <a:ea typeface="+mn-ea"/>
                <a:cs typeface="+mn-ea"/>
                <a:sym typeface="+mn-lt"/>
              </a:rPr>
              <a:t>公用交换业务的网络，例如电路交换业务、分组业务、租用线业务和</a:t>
            </a:r>
            <a:r>
              <a:rPr lang="en-US" altLang="zh-CN" b="1" dirty="0" smtClean="0">
                <a:ea typeface="+mn-ea"/>
                <a:cs typeface="+mn-ea"/>
                <a:sym typeface="+mn-lt"/>
              </a:rPr>
              <a:t>B-ISDN</a:t>
            </a:r>
            <a:r>
              <a:rPr lang="zh-CN" altLang="en-US" b="1" dirty="0" smtClean="0">
                <a:ea typeface="+mn-ea"/>
                <a:cs typeface="+mn-ea"/>
                <a:sym typeface="+mn-lt"/>
              </a:rPr>
              <a:t>虚通路等。 </a:t>
            </a:r>
            <a:endParaRPr lang="en-US" altLang="zh-CN" b="1" dirty="0" smtClean="0">
              <a:ea typeface="+mn-ea"/>
              <a:cs typeface="+mn-ea"/>
              <a:sym typeface="+mn-lt"/>
            </a:endParaRPr>
          </a:p>
          <a:p>
            <a:pPr lvl="1">
              <a:lnSpc>
                <a:spcPct val="120000"/>
              </a:lnSpc>
              <a:spcBef>
                <a:spcPct val="0"/>
              </a:spcBef>
              <a:defRPr/>
            </a:pPr>
            <a:r>
              <a:rPr lang="zh-CN" altLang="en-US" sz="2000" b="1" dirty="0" smtClean="0">
                <a:ea typeface="+mn-ea"/>
                <a:cs typeface="+mn-ea"/>
                <a:sym typeface="+mn-lt"/>
              </a:rPr>
              <a:t>通常</a:t>
            </a:r>
            <a:r>
              <a:rPr lang="zh-CN" altLang="en-US" sz="2000" b="1" dirty="0" smtClean="0">
                <a:ea typeface="+mn-ea"/>
                <a:cs typeface="+mn-ea"/>
                <a:sym typeface="+mn-lt"/>
              </a:rPr>
              <a:t>由各种交换机和用于租用线业务的交叉连接设备以及</a:t>
            </a:r>
            <a:r>
              <a:rPr lang="en-US" altLang="zh-CN" sz="2000" b="1" dirty="0" smtClean="0">
                <a:ea typeface="+mn-ea"/>
                <a:cs typeface="+mn-ea"/>
                <a:sym typeface="+mn-lt"/>
              </a:rPr>
              <a:t>IP</a:t>
            </a:r>
            <a:r>
              <a:rPr lang="zh-CN" altLang="en-US" sz="2000" b="1" dirty="0" smtClean="0">
                <a:ea typeface="+mn-ea"/>
                <a:cs typeface="+mn-ea"/>
                <a:sym typeface="+mn-lt"/>
              </a:rPr>
              <a:t>路由器构成</a:t>
            </a:r>
            <a:r>
              <a:rPr lang="zh-CN" altLang="en-US" sz="2000" b="1" dirty="0" smtClean="0">
                <a:ea typeface="+mn-ea"/>
                <a:cs typeface="+mn-ea"/>
                <a:sym typeface="+mn-lt"/>
              </a:rPr>
              <a:t>。</a:t>
            </a:r>
            <a:endParaRPr lang="en-US" altLang="zh-CN" sz="2000" b="1" dirty="0" smtClean="0">
              <a:ea typeface="+mn-ea"/>
              <a:cs typeface="+mn-ea"/>
              <a:sym typeface="+mn-lt"/>
            </a:endParaRPr>
          </a:p>
          <a:p>
            <a:pPr>
              <a:lnSpc>
                <a:spcPct val="120000"/>
              </a:lnSpc>
              <a:spcBef>
                <a:spcPct val="0"/>
              </a:spcBef>
              <a:buFontTx/>
              <a:buNone/>
              <a:defRPr/>
            </a:pPr>
            <a:r>
              <a:rPr lang="en-US" altLang="zh-CN" sz="2000" b="1" dirty="0">
                <a:cs typeface="+mn-ea"/>
                <a:sym typeface="+mn-lt"/>
              </a:rPr>
              <a:t>2</a:t>
            </a:r>
            <a:r>
              <a:rPr lang="zh-CN" altLang="en-US" sz="2000" b="1" dirty="0">
                <a:cs typeface="+mn-ea"/>
                <a:sym typeface="+mn-lt"/>
              </a:rPr>
              <a:t>、通道层网络 </a:t>
            </a:r>
          </a:p>
          <a:p>
            <a:pPr lvl="1">
              <a:lnSpc>
                <a:spcPct val="120000"/>
              </a:lnSpc>
              <a:spcBef>
                <a:spcPct val="0"/>
              </a:spcBef>
              <a:defRPr/>
            </a:pPr>
            <a:r>
              <a:rPr lang="zh-CN" altLang="en-US" b="1" dirty="0" smtClean="0">
                <a:cs typeface="+mn-ea"/>
                <a:sym typeface="+mn-lt"/>
              </a:rPr>
              <a:t>为</a:t>
            </a:r>
            <a:r>
              <a:rPr lang="zh-CN" altLang="en-US" b="1" dirty="0">
                <a:cs typeface="+mn-ea"/>
                <a:sym typeface="+mn-lt"/>
              </a:rPr>
              <a:t>电路层网络节点提供透明的通道（即电路群），定义了数据如何以合适的速度进行端到端的传输。 </a:t>
            </a:r>
            <a:endParaRPr lang="en-US" altLang="zh-CN" b="1" dirty="0" smtClean="0">
              <a:cs typeface="+mn-ea"/>
              <a:sym typeface="+mn-lt"/>
            </a:endParaRPr>
          </a:p>
          <a:p>
            <a:pPr lvl="1">
              <a:lnSpc>
                <a:spcPct val="120000"/>
              </a:lnSpc>
              <a:spcBef>
                <a:spcPct val="0"/>
              </a:spcBef>
              <a:defRPr/>
            </a:pPr>
            <a:r>
              <a:rPr lang="zh-CN" altLang="en-US" sz="2000" b="1" dirty="0" smtClean="0">
                <a:cs typeface="+mn-ea"/>
                <a:sym typeface="+mn-lt"/>
              </a:rPr>
              <a:t>通道</a:t>
            </a:r>
            <a:r>
              <a:rPr lang="zh-CN" altLang="en-US" sz="2000" b="1" dirty="0">
                <a:cs typeface="+mn-ea"/>
                <a:sym typeface="+mn-lt"/>
              </a:rPr>
              <a:t>层分为高阶通道层</a:t>
            </a:r>
            <a:r>
              <a:rPr lang="en-US" altLang="zh-CN" sz="2000" b="1" dirty="0">
                <a:cs typeface="+mn-ea"/>
                <a:sym typeface="+mn-lt"/>
              </a:rPr>
              <a:t>(VC-3</a:t>
            </a:r>
            <a:r>
              <a:rPr lang="zh-CN" altLang="en-US" sz="2000" b="1" dirty="0">
                <a:cs typeface="+mn-ea"/>
                <a:sym typeface="+mn-lt"/>
              </a:rPr>
              <a:t>，</a:t>
            </a:r>
            <a:r>
              <a:rPr lang="en-US" altLang="zh-CN" sz="2000" b="1" dirty="0">
                <a:cs typeface="+mn-ea"/>
                <a:sym typeface="+mn-lt"/>
              </a:rPr>
              <a:t>VC-4)</a:t>
            </a:r>
            <a:r>
              <a:rPr lang="zh-CN" altLang="en-US" sz="2000" b="1" dirty="0">
                <a:cs typeface="+mn-ea"/>
                <a:sym typeface="+mn-lt"/>
              </a:rPr>
              <a:t>和低阶通道层</a:t>
            </a:r>
            <a:r>
              <a:rPr lang="en-US" altLang="zh-CN" sz="2000" b="1" dirty="0">
                <a:cs typeface="+mn-ea"/>
                <a:sym typeface="+mn-lt"/>
              </a:rPr>
              <a:t>(VC-2</a:t>
            </a:r>
            <a:r>
              <a:rPr lang="zh-CN" altLang="en-US" sz="2000" b="1" dirty="0">
                <a:cs typeface="+mn-ea"/>
                <a:sym typeface="+mn-lt"/>
              </a:rPr>
              <a:t>，</a:t>
            </a:r>
            <a:r>
              <a:rPr lang="en-US" altLang="zh-CN" sz="2000" b="1" dirty="0">
                <a:cs typeface="+mn-ea"/>
                <a:sym typeface="+mn-lt"/>
              </a:rPr>
              <a:t>VC-11</a:t>
            </a:r>
            <a:r>
              <a:rPr lang="zh-CN" altLang="en-US" sz="2000" b="1" dirty="0">
                <a:cs typeface="+mn-ea"/>
                <a:sym typeface="+mn-lt"/>
              </a:rPr>
              <a:t>，</a:t>
            </a:r>
            <a:r>
              <a:rPr lang="en-US" altLang="zh-CN" sz="2000" b="1" dirty="0">
                <a:cs typeface="+mn-ea"/>
                <a:sym typeface="+mn-lt"/>
              </a:rPr>
              <a:t>VC-12)</a:t>
            </a:r>
            <a:r>
              <a:rPr lang="zh-CN" altLang="en-US" sz="2000" b="1" dirty="0" smtClean="0">
                <a:cs typeface="+mn-ea"/>
                <a:sym typeface="+mn-lt"/>
              </a:rPr>
              <a:t>。</a:t>
            </a:r>
            <a:endParaRPr lang="en-US" altLang="zh-CN" sz="2000" b="1" dirty="0" smtClean="0">
              <a:cs typeface="+mn-ea"/>
              <a:sym typeface="+mn-lt"/>
            </a:endParaRPr>
          </a:p>
          <a:p>
            <a:pPr lvl="1">
              <a:lnSpc>
                <a:spcPct val="120000"/>
              </a:lnSpc>
              <a:spcBef>
                <a:spcPct val="0"/>
              </a:spcBef>
              <a:defRPr/>
            </a:pPr>
            <a:r>
              <a:rPr lang="zh-CN" altLang="en-US" sz="2000" b="1" dirty="0" smtClean="0">
                <a:cs typeface="+mn-ea"/>
                <a:sym typeface="+mn-lt"/>
              </a:rPr>
              <a:t>通道</a:t>
            </a:r>
            <a:r>
              <a:rPr lang="zh-CN" altLang="en-US" sz="2000" b="1" dirty="0">
                <a:cs typeface="+mn-ea"/>
                <a:sym typeface="+mn-lt"/>
              </a:rPr>
              <a:t>的建立由网管系统和交叉连接设备负责，可以保持较长时间</a:t>
            </a:r>
            <a:r>
              <a:rPr lang="zh-CN" altLang="en-US" sz="2000" b="1" dirty="0" smtClean="0">
                <a:cs typeface="+mn-ea"/>
                <a:sym typeface="+mn-lt"/>
              </a:rPr>
              <a:t>。</a:t>
            </a:r>
            <a:endParaRPr lang="en-US" altLang="zh-CN" sz="2000" b="1" dirty="0" smtClean="0">
              <a:cs typeface="+mn-ea"/>
              <a:sym typeface="+mn-lt"/>
            </a:endParaRPr>
          </a:p>
          <a:p>
            <a:pPr>
              <a:lnSpc>
                <a:spcPct val="120000"/>
              </a:lnSpc>
              <a:spcBef>
                <a:spcPct val="0"/>
              </a:spcBef>
              <a:buFontTx/>
              <a:buNone/>
              <a:defRPr/>
            </a:pPr>
            <a:r>
              <a:rPr lang="en-US" altLang="zh-CN" sz="2000" b="1" dirty="0">
                <a:cs typeface="+mn-ea"/>
                <a:sym typeface="+mn-lt"/>
              </a:rPr>
              <a:t>3</a:t>
            </a:r>
            <a:r>
              <a:rPr lang="zh-CN" altLang="en-US" sz="2000" b="1" dirty="0">
                <a:cs typeface="+mn-ea"/>
                <a:sym typeface="+mn-lt"/>
              </a:rPr>
              <a:t>、传输介质层网络 </a:t>
            </a:r>
          </a:p>
          <a:p>
            <a:pPr lvl="1">
              <a:lnSpc>
                <a:spcPct val="120000"/>
              </a:lnSpc>
              <a:spcBef>
                <a:spcPct val="0"/>
              </a:spcBef>
              <a:defRPr/>
            </a:pPr>
            <a:r>
              <a:rPr lang="zh-CN" altLang="en-US" b="1" dirty="0" smtClean="0">
                <a:cs typeface="+mn-ea"/>
                <a:sym typeface="+mn-lt"/>
              </a:rPr>
              <a:t>指</a:t>
            </a:r>
            <a:r>
              <a:rPr lang="zh-CN" altLang="en-US" b="1" dirty="0">
                <a:cs typeface="+mn-ea"/>
                <a:sym typeface="+mn-lt"/>
              </a:rPr>
              <a:t>能够支持一个或多个通道层网络，并能在通道层网络节点处提供适当通道容量的网络。 </a:t>
            </a:r>
            <a:endParaRPr lang="en-US" altLang="zh-CN" b="1" dirty="0" smtClean="0">
              <a:cs typeface="+mn-ea"/>
              <a:sym typeface="+mn-lt"/>
            </a:endParaRPr>
          </a:p>
          <a:p>
            <a:pPr lvl="1">
              <a:lnSpc>
                <a:spcPct val="120000"/>
              </a:lnSpc>
              <a:spcBef>
                <a:spcPct val="0"/>
              </a:spcBef>
              <a:defRPr/>
            </a:pPr>
            <a:r>
              <a:rPr lang="zh-CN" altLang="en-US" sz="2000" b="1" dirty="0" smtClean="0">
                <a:cs typeface="+mn-ea"/>
                <a:sym typeface="+mn-lt"/>
              </a:rPr>
              <a:t>分为</a:t>
            </a:r>
            <a:r>
              <a:rPr lang="zh-CN" altLang="en-US" sz="2000" b="1" dirty="0">
                <a:cs typeface="+mn-ea"/>
                <a:sym typeface="+mn-lt"/>
              </a:rPr>
              <a:t>段层和光层。段层主要负责通道层任意两节点之间信息传递的完整性，而光层负责定义光纤的类型以及所使用接口的特性。段层又进一步分为再生段层和复用段层。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algn="ctr">
              <a:lnSpc>
                <a:spcPct val="120000"/>
              </a:lnSpc>
              <a:defRPr/>
            </a:pPr>
            <a:r>
              <a:rPr lang="en-US" altLang="zh-CN" b="1" smtClean="0">
                <a:latin typeface="+mn-lt"/>
                <a:ea typeface="+mn-ea"/>
                <a:cs typeface="+mn-ea"/>
                <a:sym typeface="+mn-lt"/>
              </a:rPr>
              <a:t>SDH</a:t>
            </a:r>
            <a:r>
              <a:rPr lang="zh-CN" altLang="en-US" b="1" smtClean="0">
                <a:latin typeface="+mn-lt"/>
                <a:ea typeface="+mn-ea"/>
                <a:cs typeface="+mn-ea"/>
                <a:sym typeface="+mn-lt"/>
              </a:rPr>
              <a:t>的基本网络单元</a:t>
            </a:r>
          </a:p>
        </p:txBody>
      </p:sp>
      <p:sp>
        <p:nvSpPr>
          <p:cNvPr id="92163" name="Rectangle 3"/>
          <p:cNvSpPr>
            <a:spLocks noGrp="1" noChangeArrowheads="1"/>
          </p:cNvSpPr>
          <p:nvPr>
            <p:ph type="body" sz="half" idx="1"/>
          </p:nvPr>
        </p:nvSpPr>
        <p:spPr>
          <a:xfrm>
            <a:off x="251520" y="1371600"/>
            <a:ext cx="8568952" cy="5486400"/>
          </a:xfrm>
        </p:spPr>
        <p:txBody>
          <a:bodyPr rtlCol="0">
            <a:normAutofit fontScale="92500" lnSpcReduction="20000"/>
          </a:bodyPr>
          <a:lstStyle/>
          <a:p>
            <a:pPr>
              <a:lnSpc>
                <a:spcPct val="120000"/>
              </a:lnSpc>
              <a:spcBef>
                <a:spcPct val="0"/>
              </a:spcBef>
              <a:buFontTx/>
              <a:buAutoNum type="arabicPeriod"/>
              <a:defRPr/>
            </a:pPr>
            <a:r>
              <a:rPr lang="zh-CN" altLang="en-US" sz="3000" b="1" dirty="0" smtClean="0">
                <a:ea typeface="+mn-ea"/>
                <a:cs typeface="+mn-ea"/>
                <a:sym typeface="+mn-lt"/>
              </a:rPr>
              <a:t>终端复用器（</a:t>
            </a:r>
            <a:r>
              <a:rPr lang="en-US" altLang="zh-CN" sz="3000" b="1" dirty="0" smtClean="0">
                <a:ea typeface="+mn-ea"/>
                <a:cs typeface="+mn-ea"/>
                <a:sym typeface="+mn-lt"/>
              </a:rPr>
              <a:t>TM</a:t>
            </a:r>
            <a:r>
              <a:rPr lang="zh-CN" altLang="en-US" sz="3000" b="1" dirty="0" smtClean="0">
                <a:ea typeface="+mn-ea"/>
                <a:cs typeface="+mn-ea"/>
                <a:sym typeface="+mn-lt"/>
              </a:rPr>
              <a:t>）</a:t>
            </a:r>
          </a:p>
          <a:p>
            <a:pPr lvl="1" algn="just">
              <a:lnSpc>
                <a:spcPct val="120000"/>
              </a:lnSpc>
              <a:spcBef>
                <a:spcPct val="0"/>
              </a:spcBef>
              <a:defRPr/>
            </a:pPr>
            <a:r>
              <a:rPr lang="en-US" altLang="zh-CN" sz="2300" b="1" dirty="0" smtClean="0">
                <a:ea typeface="+mn-ea"/>
                <a:cs typeface="+mn-ea"/>
                <a:sym typeface="+mn-lt"/>
              </a:rPr>
              <a:t>TM</a:t>
            </a:r>
            <a:r>
              <a:rPr lang="zh-CN" altLang="en-US" sz="2300" b="1" dirty="0" smtClean="0">
                <a:ea typeface="+mn-ea"/>
                <a:cs typeface="+mn-ea"/>
                <a:sym typeface="+mn-lt"/>
              </a:rPr>
              <a:t>用在网络的</a:t>
            </a:r>
            <a:r>
              <a:rPr lang="zh-CN" altLang="en-US" sz="2300" b="1" dirty="0" smtClean="0">
                <a:solidFill>
                  <a:srgbClr val="00B0F0"/>
                </a:solidFill>
                <a:ea typeface="+mn-ea"/>
                <a:cs typeface="+mn-ea"/>
                <a:sym typeface="+mn-lt"/>
              </a:rPr>
              <a:t>终端站点</a:t>
            </a:r>
            <a:r>
              <a:rPr lang="zh-CN" altLang="en-US" sz="2300" b="1" dirty="0" smtClean="0">
                <a:ea typeface="+mn-ea"/>
                <a:cs typeface="+mn-ea"/>
                <a:sym typeface="+mn-lt"/>
              </a:rPr>
              <a:t>上，为使用传统接口的用户</a:t>
            </a:r>
            <a:r>
              <a:rPr lang="en-US" altLang="zh-CN" sz="2300" b="1" dirty="0" smtClean="0">
                <a:ea typeface="+mn-ea"/>
                <a:cs typeface="+mn-ea"/>
                <a:sym typeface="+mn-lt"/>
              </a:rPr>
              <a:t>(</a:t>
            </a:r>
            <a:r>
              <a:rPr lang="zh-CN" altLang="en-US" sz="2300" b="1" dirty="0" smtClean="0">
                <a:ea typeface="+mn-ea"/>
                <a:cs typeface="+mn-ea"/>
                <a:sym typeface="+mn-lt"/>
              </a:rPr>
              <a:t>如</a:t>
            </a:r>
            <a:r>
              <a:rPr lang="en-US" altLang="zh-CN" sz="2300" b="1" dirty="0" smtClean="0">
                <a:ea typeface="+mn-ea"/>
                <a:cs typeface="+mn-ea"/>
                <a:sym typeface="+mn-lt"/>
              </a:rPr>
              <a:t>T1/E1</a:t>
            </a:r>
            <a:r>
              <a:rPr lang="zh-CN" altLang="en-US" sz="2300" b="1" dirty="0" smtClean="0">
                <a:ea typeface="+mn-ea"/>
                <a:cs typeface="+mn-ea"/>
                <a:sym typeface="+mn-lt"/>
              </a:rPr>
              <a:t>、</a:t>
            </a:r>
            <a:r>
              <a:rPr lang="en-US" altLang="zh-CN" sz="2300" b="1" dirty="0" smtClean="0">
                <a:ea typeface="+mn-ea"/>
                <a:cs typeface="+mn-ea"/>
                <a:sym typeface="+mn-lt"/>
              </a:rPr>
              <a:t>FDDI</a:t>
            </a:r>
            <a:r>
              <a:rPr lang="zh-CN" altLang="en-US" sz="2300" b="1" dirty="0" smtClean="0">
                <a:ea typeface="+mn-ea"/>
                <a:cs typeface="+mn-ea"/>
                <a:sym typeface="+mn-lt"/>
              </a:rPr>
              <a:t>、</a:t>
            </a:r>
            <a:r>
              <a:rPr lang="en-US" altLang="zh-CN" sz="2300" b="1" dirty="0" smtClean="0">
                <a:ea typeface="+mn-ea"/>
                <a:cs typeface="+mn-ea"/>
                <a:sym typeface="+mn-lt"/>
              </a:rPr>
              <a:t>Ethernet)</a:t>
            </a:r>
            <a:r>
              <a:rPr lang="zh-CN" altLang="en-US" sz="2300" b="1" dirty="0" smtClean="0">
                <a:ea typeface="+mn-ea"/>
                <a:cs typeface="+mn-ea"/>
                <a:sym typeface="+mn-lt"/>
              </a:rPr>
              <a:t>提供到</a:t>
            </a:r>
            <a:r>
              <a:rPr lang="en-US" altLang="zh-CN" sz="2300" b="1" dirty="0" smtClean="0">
                <a:ea typeface="+mn-ea"/>
                <a:cs typeface="+mn-ea"/>
                <a:sym typeface="+mn-lt"/>
              </a:rPr>
              <a:t>SDH</a:t>
            </a:r>
            <a:r>
              <a:rPr lang="zh-CN" altLang="en-US" sz="2300" b="1" dirty="0" smtClean="0">
                <a:ea typeface="+mn-ea"/>
                <a:cs typeface="+mn-ea"/>
                <a:sym typeface="+mn-lt"/>
              </a:rPr>
              <a:t>网络的接入。 </a:t>
            </a:r>
          </a:p>
          <a:p>
            <a:pPr lvl="1" algn="just">
              <a:lnSpc>
                <a:spcPct val="120000"/>
              </a:lnSpc>
              <a:spcBef>
                <a:spcPct val="0"/>
              </a:spcBef>
              <a:defRPr/>
            </a:pPr>
            <a:r>
              <a:rPr lang="en-US" altLang="zh-CN" sz="2300" b="1" dirty="0" smtClean="0">
                <a:ea typeface="+mn-ea"/>
                <a:cs typeface="+mn-ea"/>
                <a:sym typeface="+mn-lt"/>
              </a:rPr>
              <a:t>TM</a:t>
            </a:r>
            <a:r>
              <a:rPr lang="zh-CN" altLang="en-US" sz="2300" b="1" dirty="0" smtClean="0">
                <a:ea typeface="+mn-ea"/>
                <a:cs typeface="+mn-ea"/>
                <a:sym typeface="+mn-lt"/>
              </a:rPr>
              <a:t>的作用：将支路端口的低速信号复用到线路端口的高速信号</a:t>
            </a:r>
            <a:r>
              <a:rPr lang="en-US" altLang="zh-CN" sz="2300" b="1" dirty="0" smtClean="0">
                <a:ea typeface="+mn-ea"/>
                <a:cs typeface="+mn-ea"/>
                <a:sym typeface="+mn-lt"/>
              </a:rPr>
              <a:t>STM-N</a:t>
            </a:r>
            <a:r>
              <a:rPr lang="zh-CN" altLang="en-US" sz="2300" b="1" dirty="0" smtClean="0">
                <a:ea typeface="+mn-ea"/>
                <a:cs typeface="+mn-ea"/>
                <a:sym typeface="+mn-lt"/>
              </a:rPr>
              <a:t>中，或从</a:t>
            </a:r>
            <a:r>
              <a:rPr lang="en-US" altLang="zh-CN" sz="2300" b="1" dirty="0" smtClean="0">
                <a:ea typeface="+mn-ea"/>
                <a:cs typeface="+mn-ea"/>
                <a:sym typeface="+mn-lt"/>
              </a:rPr>
              <a:t>STM-N</a:t>
            </a:r>
            <a:r>
              <a:rPr lang="zh-CN" altLang="en-US" sz="2300" b="1" dirty="0" smtClean="0">
                <a:ea typeface="+mn-ea"/>
                <a:cs typeface="+mn-ea"/>
                <a:sym typeface="+mn-lt"/>
              </a:rPr>
              <a:t>的信号中分离出低速支路信号。 </a:t>
            </a:r>
            <a:endParaRPr lang="en-US" altLang="zh-CN" sz="2300" b="1" dirty="0" smtClean="0">
              <a:ea typeface="+mn-ea"/>
              <a:cs typeface="+mn-ea"/>
              <a:sym typeface="+mn-lt"/>
            </a:endParaRPr>
          </a:p>
          <a:p>
            <a:pPr>
              <a:lnSpc>
                <a:spcPct val="120000"/>
              </a:lnSpc>
              <a:spcBef>
                <a:spcPct val="0"/>
              </a:spcBef>
              <a:buFontTx/>
              <a:buAutoNum type="arabicPeriod" startAt="2"/>
              <a:defRPr/>
            </a:pPr>
            <a:r>
              <a:rPr lang="zh-CN" altLang="en-US" sz="3000" b="1" dirty="0">
                <a:cs typeface="+mn-ea"/>
                <a:sym typeface="+mn-lt"/>
              </a:rPr>
              <a:t>分插复用器（</a:t>
            </a:r>
            <a:r>
              <a:rPr lang="en-US" altLang="zh-CN" sz="3000" b="1" dirty="0">
                <a:cs typeface="+mn-ea"/>
                <a:sym typeface="+mn-lt"/>
              </a:rPr>
              <a:t>ADM</a:t>
            </a:r>
            <a:r>
              <a:rPr lang="zh-CN" altLang="en-US" sz="3000" b="1" dirty="0">
                <a:cs typeface="+mn-ea"/>
                <a:sym typeface="+mn-lt"/>
              </a:rPr>
              <a:t>）</a:t>
            </a:r>
          </a:p>
          <a:p>
            <a:pPr lvl="1" algn="just">
              <a:lnSpc>
                <a:spcPct val="120000"/>
              </a:lnSpc>
              <a:spcBef>
                <a:spcPct val="0"/>
              </a:spcBef>
              <a:defRPr/>
            </a:pPr>
            <a:r>
              <a:rPr lang="en-US" altLang="zh-CN" sz="2300" b="1" dirty="0" smtClean="0">
                <a:cs typeface="+mn-ea"/>
                <a:sym typeface="+mn-lt"/>
              </a:rPr>
              <a:t> ADM</a:t>
            </a:r>
            <a:r>
              <a:rPr lang="zh-CN" altLang="en-US" sz="2300" b="1" dirty="0">
                <a:cs typeface="+mn-ea"/>
                <a:sym typeface="+mn-lt"/>
              </a:rPr>
              <a:t>设备串接在</a:t>
            </a:r>
            <a:r>
              <a:rPr lang="en-US" altLang="zh-CN" sz="2300" b="1" dirty="0">
                <a:cs typeface="+mn-ea"/>
                <a:sym typeface="+mn-lt"/>
              </a:rPr>
              <a:t>SDH</a:t>
            </a:r>
            <a:r>
              <a:rPr lang="zh-CN" altLang="en-US" sz="2300" b="1" dirty="0">
                <a:cs typeface="+mn-ea"/>
                <a:sym typeface="+mn-lt"/>
              </a:rPr>
              <a:t>链路中，可从路过的</a:t>
            </a:r>
            <a:r>
              <a:rPr lang="en-US" altLang="zh-CN" sz="2300" b="1" dirty="0">
                <a:cs typeface="+mn-ea"/>
                <a:sym typeface="+mn-lt"/>
              </a:rPr>
              <a:t>SDH</a:t>
            </a:r>
            <a:r>
              <a:rPr lang="zh-CN" altLang="en-US" sz="2300" b="1" dirty="0">
                <a:cs typeface="+mn-ea"/>
                <a:sym typeface="+mn-lt"/>
              </a:rPr>
              <a:t>信号中分插沿途局所需的支路信号。 </a:t>
            </a:r>
          </a:p>
          <a:p>
            <a:pPr lvl="1" algn="just">
              <a:lnSpc>
                <a:spcPct val="120000"/>
              </a:lnSpc>
              <a:spcBef>
                <a:spcPct val="0"/>
              </a:spcBef>
              <a:defRPr/>
            </a:pPr>
            <a:r>
              <a:rPr lang="en-US" altLang="zh-CN" sz="2300" b="1" dirty="0">
                <a:cs typeface="+mn-ea"/>
                <a:sym typeface="+mn-lt"/>
              </a:rPr>
              <a:t> </a:t>
            </a:r>
            <a:r>
              <a:rPr lang="en-US" altLang="zh-CN" sz="2300" b="1" dirty="0" smtClean="0">
                <a:cs typeface="+mn-ea"/>
                <a:sym typeface="+mn-lt"/>
              </a:rPr>
              <a:t>ADM</a:t>
            </a:r>
            <a:r>
              <a:rPr lang="zh-CN" altLang="en-US" sz="2300" b="1" dirty="0">
                <a:cs typeface="+mn-ea"/>
                <a:sym typeface="+mn-lt"/>
              </a:rPr>
              <a:t>的作用：复用</a:t>
            </a:r>
            <a:r>
              <a:rPr lang="en-US" altLang="zh-CN" sz="2300" b="1" dirty="0">
                <a:cs typeface="+mn-ea"/>
                <a:sym typeface="+mn-lt"/>
              </a:rPr>
              <a:t>/</a:t>
            </a:r>
            <a:r>
              <a:rPr lang="zh-CN" altLang="en-US" sz="2300" b="1" dirty="0">
                <a:cs typeface="+mn-ea"/>
                <a:sym typeface="+mn-lt"/>
              </a:rPr>
              <a:t>解复用功能、保护功能、提供网管接口、交叉连接功能</a:t>
            </a:r>
            <a:r>
              <a:rPr lang="zh-CN" altLang="en-US" sz="2300" b="1" dirty="0" smtClean="0">
                <a:cs typeface="+mn-ea"/>
                <a:sym typeface="+mn-lt"/>
              </a:rPr>
              <a:t>。</a:t>
            </a:r>
            <a:endParaRPr lang="en-US" altLang="zh-CN" sz="2300" b="1" dirty="0" smtClean="0">
              <a:cs typeface="+mn-ea"/>
              <a:sym typeface="+mn-lt"/>
            </a:endParaRPr>
          </a:p>
          <a:p>
            <a:pPr>
              <a:lnSpc>
                <a:spcPct val="120000"/>
              </a:lnSpc>
              <a:spcBef>
                <a:spcPct val="0"/>
              </a:spcBef>
              <a:buFontTx/>
              <a:buAutoNum type="arabicPeriod" startAt="3"/>
              <a:defRPr/>
            </a:pPr>
            <a:r>
              <a:rPr lang="zh-CN" altLang="en-US" sz="3000" b="1" dirty="0">
                <a:cs typeface="+mn-ea"/>
                <a:sym typeface="+mn-lt"/>
              </a:rPr>
              <a:t>再生中继器（</a:t>
            </a:r>
            <a:r>
              <a:rPr lang="en-US" altLang="zh-CN" sz="3000" b="1" dirty="0">
                <a:cs typeface="+mn-ea"/>
                <a:sym typeface="+mn-lt"/>
              </a:rPr>
              <a:t>REG</a:t>
            </a:r>
            <a:r>
              <a:rPr lang="zh-CN" altLang="en-US" sz="3000" b="1" dirty="0">
                <a:cs typeface="+mn-ea"/>
                <a:sym typeface="+mn-lt"/>
              </a:rPr>
              <a:t>）</a:t>
            </a:r>
          </a:p>
          <a:p>
            <a:pPr lvl="1" algn="just">
              <a:lnSpc>
                <a:spcPct val="120000"/>
              </a:lnSpc>
              <a:spcBef>
                <a:spcPct val="0"/>
              </a:spcBef>
              <a:buFont typeface="Wingdings" panose="05000000000000000000" pitchFamily="2" charset="2"/>
              <a:buChar char=""/>
              <a:defRPr/>
            </a:pPr>
            <a:r>
              <a:rPr lang="zh-CN" altLang="en-US" sz="2300" b="1" dirty="0" smtClean="0">
                <a:cs typeface="+mn-ea"/>
                <a:sym typeface="+mn-lt"/>
              </a:rPr>
              <a:t>纯</a:t>
            </a:r>
            <a:r>
              <a:rPr lang="zh-CN" altLang="en-US" sz="2300" b="1" dirty="0">
                <a:cs typeface="+mn-ea"/>
                <a:sym typeface="+mn-lt"/>
              </a:rPr>
              <a:t>光的再生中继器，主要进行光功率放大以延长光传输距离；</a:t>
            </a:r>
          </a:p>
          <a:p>
            <a:pPr lvl="1" algn="just">
              <a:lnSpc>
                <a:spcPct val="120000"/>
              </a:lnSpc>
              <a:spcBef>
                <a:spcPct val="0"/>
              </a:spcBef>
              <a:buFont typeface="Wingdings" panose="05000000000000000000" pitchFamily="2" charset="2"/>
              <a:buChar char=""/>
              <a:defRPr/>
            </a:pPr>
            <a:r>
              <a:rPr lang="zh-CN" altLang="en-US" sz="2300" b="1" dirty="0">
                <a:cs typeface="+mn-ea"/>
                <a:sym typeface="+mn-lt"/>
              </a:rPr>
              <a:t>电再生中继器，主要通过光</a:t>
            </a:r>
            <a:r>
              <a:rPr lang="en-US" altLang="zh-CN" sz="2300" b="1" dirty="0">
                <a:cs typeface="+mn-ea"/>
                <a:sym typeface="+mn-lt"/>
              </a:rPr>
              <a:t>/</a:t>
            </a:r>
            <a:r>
              <a:rPr lang="zh-CN" altLang="en-US" sz="2300" b="1" dirty="0">
                <a:cs typeface="+mn-ea"/>
                <a:sym typeface="+mn-lt"/>
              </a:rPr>
              <a:t>电变换、电信号抽样、判决、再生整形、电</a:t>
            </a:r>
            <a:r>
              <a:rPr lang="en-US" altLang="zh-CN" sz="2300" b="1" dirty="0">
                <a:cs typeface="+mn-ea"/>
                <a:sym typeface="+mn-lt"/>
              </a:rPr>
              <a:t>/</a:t>
            </a:r>
            <a:r>
              <a:rPr lang="zh-CN" altLang="en-US" sz="2300" b="1" dirty="0">
                <a:cs typeface="+mn-ea"/>
                <a:sym typeface="+mn-lt"/>
              </a:rPr>
              <a:t>光变换，以达到不积累线路噪声，保证线路上传送信号波形的完好性</a:t>
            </a:r>
            <a:r>
              <a:rPr lang="zh-CN" altLang="en-US" sz="2300" b="1" dirty="0" smtClean="0">
                <a:cs typeface="+mn-ea"/>
                <a:sym typeface="+mn-lt"/>
              </a:rPr>
              <a:t>。</a:t>
            </a:r>
            <a:endParaRPr lang="zh-CN" altLang="en-US" sz="2300" b="1" dirty="0">
              <a:cs typeface="+mn-ea"/>
              <a:sym typeface="+mn-lt"/>
            </a:endParaRPr>
          </a:p>
          <a:p>
            <a:pPr algn="just">
              <a:lnSpc>
                <a:spcPct val="120000"/>
              </a:lnSpc>
              <a:spcBef>
                <a:spcPct val="0"/>
              </a:spcBef>
              <a:buFont typeface="Wingdings" panose="05000000000000000000" pitchFamily="2" charset="2"/>
              <a:buNone/>
              <a:defRPr/>
            </a:pPr>
            <a:endParaRPr lang="zh-CN" altLang="en-US" sz="2600" b="1" dirty="0" smtClean="0">
              <a:ea typeface="+mn-ea"/>
              <a:cs typeface="+mn-ea"/>
              <a:sym typeface="+mn-lt"/>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algn="ctr">
              <a:lnSpc>
                <a:spcPct val="120000"/>
              </a:lnSpc>
              <a:defRPr/>
            </a:pPr>
            <a:r>
              <a:rPr lang="en-US" altLang="zh-CN" b="1" smtClean="0">
                <a:latin typeface="+mn-lt"/>
                <a:ea typeface="+mn-ea"/>
                <a:cs typeface="+mn-ea"/>
                <a:sym typeface="+mn-lt"/>
              </a:rPr>
              <a:t>SDH</a:t>
            </a:r>
            <a:r>
              <a:rPr lang="zh-CN" altLang="en-US" b="1" smtClean="0">
                <a:latin typeface="+mn-lt"/>
                <a:ea typeface="+mn-ea"/>
                <a:cs typeface="+mn-ea"/>
                <a:sym typeface="+mn-lt"/>
              </a:rPr>
              <a:t>的基本网络单元</a:t>
            </a:r>
          </a:p>
        </p:txBody>
      </p:sp>
      <p:sp>
        <p:nvSpPr>
          <p:cNvPr id="95235" name="Rectangle 3"/>
          <p:cNvSpPr>
            <a:spLocks noGrp="1" noChangeArrowheads="1"/>
          </p:cNvSpPr>
          <p:nvPr>
            <p:ph type="body" sz="half" idx="1"/>
          </p:nvPr>
        </p:nvSpPr>
        <p:spPr>
          <a:xfrm>
            <a:off x="660400" y="1125538"/>
            <a:ext cx="7608888" cy="4724400"/>
          </a:xfrm>
        </p:spPr>
        <p:txBody>
          <a:bodyPr rtlCol="0">
            <a:normAutofit/>
          </a:bodyPr>
          <a:lstStyle/>
          <a:p>
            <a:pPr>
              <a:lnSpc>
                <a:spcPct val="120000"/>
              </a:lnSpc>
              <a:spcBef>
                <a:spcPct val="0"/>
              </a:spcBef>
              <a:buFontTx/>
              <a:buAutoNum type="arabicPeriod" startAt="4"/>
              <a:defRPr/>
            </a:pPr>
            <a:r>
              <a:rPr lang="zh-CN" altLang="en-US" sz="3000" b="1" smtClean="0">
                <a:ea typeface="+mn-ea"/>
                <a:cs typeface="+mn-ea"/>
                <a:sym typeface="+mn-lt"/>
              </a:rPr>
              <a:t>数字交叉连接设备（</a:t>
            </a:r>
            <a:r>
              <a:rPr lang="en-US" altLang="zh-CN" sz="3000" b="1" smtClean="0">
                <a:ea typeface="+mn-ea"/>
                <a:cs typeface="+mn-ea"/>
                <a:sym typeface="+mn-lt"/>
              </a:rPr>
              <a:t>DXC</a:t>
            </a:r>
            <a:r>
              <a:rPr lang="zh-CN" altLang="en-US" sz="3000" b="1" smtClean="0">
                <a:ea typeface="+mn-ea"/>
                <a:cs typeface="+mn-ea"/>
                <a:sym typeface="+mn-lt"/>
              </a:rPr>
              <a:t>）</a:t>
            </a:r>
          </a:p>
          <a:p>
            <a:pPr algn="just">
              <a:lnSpc>
                <a:spcPct val="120000"/>
              </a:lnSpc>
              <a:spcBef>
                <a:spcPct val="0"/>
              </a:spcBef>
              <a:buFont typeface="Wingdings" panose="05000000000000000000" pitchFamily="2" charset="2"/>
              <a:buNone/>
              <a:defRPr/>
            </a:pPr>
            <a:r>
              <a:rPr lang="en-US" altLang="zh-CN" sz="2600" b="1" smtClean="0">
                <a:ea typeface="+mn-ea"/>
                <a:cs typeface="+mn-ea"/>
                <a:sym typeface="+mn-lt"/>
              </a:rPr>
              <a:t>    DXC</a:t>
            </a:r>
            <a:r>
              <a:rPr lang="zh-CN" altLang="en-US" sz="2600" b="1" smtClean="0">
                <a:ea typeface="+mn-ea"/>
                <a:cs typeface="+mn-ea"/>
                <a:sym typeface="+mn-lt"/>
              </a:rPr>
              <a:t>主要完成</a:t>
            </a:r>
            <a:r>
              <a:rPr lang="en-US" altLang="zh-CN" sz="2600" b="1" smtClean="0">
                <a:ea typeface="+mn-ea"/>
                <a:cs typeface="+mn-ea"/>
                <a:sym typeface="+mn-lt"/>
              </a:rPr>
              <a:t>STM-N</a:t>
            </a:r>
            <a:r>
              <a:rPr lang="zh-CN" altLang="en-US" sz="2600" b="1" smtClean="0">
                <a:ea typeface="+mn-ea"/>
                <a:cs typeface="+mn-ea"/>
                <a:sym typeface="+mn-lt"/>
              </a:rPr>
              <a:t>信号的交叉连接功能，它是一个多端口器件。</a:t>
            </a:r>
          </a:p>
        </p:txBody>
      </p:sp>
      <p:pic>
        <p:nvPicPr>
          <p:cNvPr id="993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888" y="2852738"/>
            <a:ext cx="6969125"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矩形 1"/>
          <p:cNvSpPr>
            <a:spLocks noChangeArrowheads="1"/>
          </p:cNvSpPr>
          <p:nvPr/>
        </p:nvSpPr>
        <p:spPr bwMode="auto">
          <a:xfrm>
            <a:off x="539750" y="4826000"/>
            <a:ext cx="849630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just" eaLnBrk="1" latinLnBrk="0" hangingPunct="1">
              <a:lnSpc>
                <a:spcPct val="120000"/>
              </a:lnSpc>
              <a:spcBef>
                <a:spcPct val="0"/>
              </a:spcBef>
              <a:buFont typeface="Wingdings" panose="05000000000000000000" pitchFamily="2" charset="2"/>
              <a:buNone/>
              <a:defRPr/>
            </a:pPr>
            <a:r>
              <a:rPr lang="zh-CN" altLang="en-US" sz="2400" smtClean="0">
                <a:latin typeface="+mn-lt"/>
                <a:ea typeface="+mn-ea"/>
                <a:cs typeface="+mn-ea"/>
                <a:sym typeface="+mn-lt"/>
              </a:rPr>
              <a:t>习惯上将</a:t>
            </a:r>
            <a:r>
              <a:rPr lang="en-US" altLang="zh-CN" sz="2400" smtClean="0">
                <a:latin typeface="+mn-lt"/>
                <a:ea typeface="+mn-ea"/>
                <a:cs typeface="+mn-ea"/>
                <a:sym typeface="+mn-lt"/>
              </a:rPr>
              <a:t>SDH</a:t>
            </a:r>
            <a:r>
              <a:rPr lang="zh-CN" altLang="en-US" sz="2400" smtClean="0">
                <a:latin typeface="+mn-lt"/>
                <a:ea typeface="+mn-ea"/>
                <a:cs typeface="+mn-ea"/>
                <a:sym typeface="+mn-lt"/>
              </a:rPr>
              <a:t>网中的</a:t>
            </a:r>
            <a:r>
              <a:rPr lang="en-US" altLang="zh-CN" sz="2400" smtClean="0">
                <a:latin typeface="+mn-lt"/>
                <a:ea typeface="+mn-ea"/>
                <a:cs typeface="+mn-ea"/>
                <a:sym typeface="+mn-lt"/>
              </a:rPr>
              <a:t>DXC</a:t>
            </a:r>
            <a:r>
              <a:rPr lang="zh-CN" altLang="en-US" sz="2400" smtClean="0">
                <a:latin typeface="+mn-lt"/>
                <a:ea typeface="+mn-ea"/>
                <a:cs typeface="+mn-ea"/>
                <a:sym typeface="+mn-lt"/>
              </a:rPr>
              <a:t>设备称为</a:t>
            </a:r>
            <a:r>
              <a:rPr lang="en-US" altLang="zh-CN" sz="2400" smtClean="0">
                <a:latin typeface="+mn-lt"/>
                <a:ea typeface="+mn-ea"/>
                <a:cs typeface="+mn-ea"/>
                <a:sym typeface="+mn-lt"/>
              </a:rPr>
              <a:t>SDXC</a:t>
            </a:r>
            <a:r>
              <a:rPr lang="zh-CN" altLang="en-US" sz="2400" smtClean="0">
                <a:latin typeface="+mn-lt"/>
                <a:ea typeface="+mn-ea"/>
                <a:cs typeface="+mn-ea"/>
                <a:sym typeface="+mn-lt"/>
              </a:rPr>
              <a:t>，以区别于全光网络中的</a:t>
            </a:r>
            <a:r>
              <a:rPr lang="en-US" altLang="zh-CN" sz="2400" smtClean="0">
                <a:latin typeface="+mn-lt"/>
                <a:ea typeface="+mn-ea"/>
                <a:cs typeface="+mn-ea"/>
                <a:sym typeface="+mn-lt"/>
              </a:rPr>
              <a:t>ODXC</a:t>
            </a:r>
            <a:r>
              <a:rPr lang="zh-CN" altLang="en-US" sz="2400" smtClean="0">
                <a:latin typeface="+mn-lt"/>
                <a:ea typeface="+mn-ea"/>
                <a:cs typeface="+mn-ea"/>
                <a:sym typeface="+mn-lt"/>
              </a:rPr>
              <a:t>。</a:t>
            </a:r>
            <a:r>
              <a:rPr lang="en-US" altLang="zh-CN" sz="2400" smtClean="0">
                <a:latin typeface="+mn-lt"/>
                <a:ea typeface="+mn-ea"/>
                <a:cs typeface="+mn-ea"/>
                <a:sym typeface="+mn-lt"/>
              </a:rPr>
              <a:t>SDXC</a:t>
            </a:r>
            <a:r>
              <a:rPr lang="zh-CN" altLang="en-US" sz="2400" smtClean="0">
                <a:latin typeface="+mn-lt"/>
                <a:ea typeface="+mn-ea"/>
                <a:cs typeface="+mn-ea"/>
                <a:sym typeface="+mn-lt"/>
              </a:rPr>
              <a:t>设备的类型用</a:t>
            </a:r>
            <a:r>
              <a:rPr lang="en-US" altLang="zh-CN" sz="2400" smtClean="0">
                <a:latin typeface="+mn-lt"/>
                <a:ea typeface="+mn-ea"/>
                <a:cs typeface="+mn-ea"/>
                <a:sym typeface="+mn-lt"/>
              </a:rPr>
              <a:t>SDXC p/q</a:t>
            </a:r>
            <a:r>
              <a:rPr lang="zh-CN" altLang="en-US" sz="2400" smtClean="0">
                <a:latin typeface="+mn-lt"/>
                <a:ea typeface="+mn-ea"/>
                <a:cs typeface="+mn-ea"/>
                <a:sym typeface="+mn-lt"/>
              </a:rPr>
              <a:t>的形式表示，“</a:t>
            </a:r>
            <a:r>
              <a:rPr lang="en-US" altLang="zh-CN" sz="2400" smtClean="0">
                <a:latin typeface="+mn-lt"/>
                <a:ea typeface="+mn-ea"/>
                <a:cs typeface="+mn-ea"/>
                <a:sym typeface="+mn-lt"/>
              </a:rPr>
              <a:t>p”</a:t>
            </a:r>
            <a:r>
              <a:rPr lang="zh-CN" altLang="en-US" sz="2400" smtClean="0">
                <a:latin typeface="+mn-lt"/>
                <a:ea typeface="+mn-ea"/>
                <a:cs typeface="+mn-ea"/>
                <a:sym typeface="+mn-lt"/>
              </a:rPr>
              <a:t>代表端口速率的阶数，“</a:t>
            </a:r>
            <a:r>
              <a:rPr lang="en-US" altLang="zh-CN" sz="2400" smtClean="0">
                <a:latin typeface="+mn-lt"/>
                <a:ea typeface="+mn-ea"/>
                <a:cs typeface="+mn-ea"/>
                <a:sym typeface="+mn-lt"/>
              </a:rPr>
              <a:t>q”</a:t>
            </a:r>
            <a:r>
              <a:rPr lang="zh-CN" altLang="en-US" sz="2400" smtClean="0">
                <a:latin typeface="+mn-lt"/>
                <a:ea typeface="+mn-ea"/>
                <a:cs typeface="+mn-ea"/>
                <a:sym typeface="+mn-lt"/>
              </a:rPr>
              <a:t>代表端口可进行交叉连接的支路信号速率的阶数。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250825" y="260350"/>
            <a:ext cx="769938" cy="6232525"/>
          </a:xfrm>
        </p:spPr>
        <p:txBody>
          <a:bodyPr/>
          <a:lstStyle/>
          <a:p>
            <a:pPr algn="ctr">
              <a:lnSpc>
                <a:spcPct val="120000"/>
              </a:lnSpc>
              <a:defRPr/>
            </a:pPr>
            <a:r>
              <a:rPr lang="en-US" altLang="zh-CN" b="1" smtClean="0">
                <a:latin typeface="+mn-lt"/>
                <a:ea typeface="+mn-ea"/>
                <a:cs typeface="+mn-ea"/>
                <a:sym typeface="+mn-lt"/>
              </a:rPr>
              <a:t>S</a:t>
            </a:r>
            <a:br>
              <a:rPr lang="en-US" altLang="zh-CN" b="1" smtClean="0">
                <a:latin typeface="+mn-lt"/>
                <a:ea typeface="+mn-ea"/>
                <a:cs typeface="+mn-ea"/>
                <a:sym typeface="+mn-lt"/>
              </a:rPr>
            </a:br>
            <a:r>
              <a:rPr lang="en-US" altLang="zh-CN" b="1" smtClean="0">
                <a:latin typeface="+mn-lt"/>
                <a:ea typeface="+mn-ea"/>
                <a:cs typeface="+mn-ea"/>
                <a:sym typeface="+mn-lt"/>
              </a:rPr>
              <a:t>D</a:t>
            </a:r>
            <a:br>
              <a:rPr lang="en-US" altLang="zh-CN" b="1" smtClean="0">
                <a:latin typeface="+mn-lt"/>
                <a:ea typeface="+mn-ea"/>
                <a:cs typeface="+mn-ea"/>
                <a:sym typeface="+mn-lt"/>
              </a:rPr>
            </a:br>
            <a:r>
              <a:rPr lang="en-US" altLang="zh-CN" b="1" smtClean="0">
                <a:latin typeface="+mn-lt"/>
                <a:ea typeface="+mn-ea"/>
                <a:cs typeface="+mn-ea"/>
                <a:sym typeface="+mn-lt"/>
              </a:rPr>
              <a:t>H</a:t>
            </a:r>
            <a:r>
              <a:rPr lang="zh-CN" altLang="en-US" b="1" smtClean="0">
                <a:latin typeface="+mn-lt"/>
                <a:ea typeface="+mn-ea"/>
                <a:cs typeface="+mn-ea"/>
                <a:sym typeface="+mn-lt"/>
              </a:rPr>
              <a:t>传送网的结构</a:t>
            </a:r>
          </a:p>
        </p:txBody>
      </p:sp>
      <p:graphicFrame>
        <p:nvGraphicFramePr>
          <p:cNvPr id="100355" name="Object 5"/>
          <p:cNvGraphicFramePr>
            <a:graphicFrameLocks noGrp="1" noChangeAspect="1"/>
          </p:cNvGraphicFramePr>
          <p:nvPr>
            <p:ph idx="1"/>
            <p:extLst>
              <p:ext uri="{D42A27DB-BD31-4B8C-83A1-F6EECF244321}">
                <p14:modId xmlns:p14="http://schemas.microsoft.com/office/powerpoint/2010/main" val="3247373726"/>
              </p:ext>
            </p:extLst>
          </p:nvPr>
        </p:nvGraphicFramePr>
        <p:xfrm>
          <a:off x="1187623" y="1412776"/>
          <a:ext cx="6219381" cy="5256584"/>
        </p:xfrm>
        <a:graphic>
          <a:graphicData uri="http://schemas.openxmlformats.org/presentationml/2006/ole">
            <mc:AlternateContent xmlns:mc="http://schemas.openxmlformats.org/markup-compatibility/2006">
              <mc:Choice xmlns:v="urn:schemas-microsoft-com:vml" Requires="v">
                <p:oleObj spid="_x0000_s100362" r:id="rId3" imgW="3829003" imgH="3362802" progId="Visio.Drawing.4">
                  <p:embed/>
                </p:oleObj>
              </mc:Choice>
              <mc:Fallback>
                <p:oleObj r:id="rId3" imgW="3829003" imgH="3362802" progId="Visio.Drawing.4">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3" y="1412776"/>
                        <a:ext cx="6219381" cy="5256584"/>
                      </a:xfrm>
                      <a:prstGeom prst="rect">
                        <a:avLst/>
                      </a:prstGeom>
                      <a:solidFill>
                        <a:schemeClr val="bg1"/>
                      </a:solidFill>
                      <a:ln>
                        <a:noFill/>
                      </a:ln>
                      <a:effectLst/>
                    </p:spPr>
                  </p:pic>
                </p:oleObj>
              </mc:Fallback>
            </mc:AlternateContent>
          </a:graphicData>
        </a:graphic>
      </p:graphicFrame>
      <p:sp>
        <p:nvSpPr>
          <p:cNvPr id="96260" name="矩形 1"/>
          <p:cNvSpPr>
            <a:spLocks noChangeArrowheads="1"/>
          </p:cNvSpPr>
          <p:nvPr/>
        </p:nvSpPr>
        <p:spPr bwMode="auto">
          <a:xfrm>
            <a:off x="5148064" y="404664"/>
            <a:ext cx="3779837"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000" dirty="0" smtClean="0">
                <a:latin typeface="+mn-lt"/>
                <a:ea typeface="+mn-ea"/>
                <a:cs typeface="+mn-ea"/>
                <a:sym typeface="+mn-lt"/>
              </a:rPr>
              <a:t>我国</a:t>
            </a:r>
            <a:r>
              <a:rPr lang="en-US" altLang="zh-CN" sz="2000" dirty="0" smtClean="0">
                <a:latin typeface="+mn-lt"/>
                <a:ea typeface="+mn-ea"/>
                <a:cs typeface="+mn-ea"/>
                <a:sym typeface="+mn-lt"/>
              </a:rPr>
              <a:t>SDH</a:t>
            </a:r>
            <a:r>
              <a:rPr lang="zh-CN" altLang="en-US" sz="2000" dirty="0" smtClean="0">
                <a:latin typeface="+mn-lt"/>
                <a:ea typeface="+mn-ea"/>
                <a:cs typeface="+mn-ea"/>
                <a:sym typeface="+mn-lt"/>
              </a:rPr>
              <a:t>传送网分为四个层面：省际干线网、省内干线网、中继网、用户接入网。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lgn="ctr">
              <a:lnSpc>
                <a:spcPct val="120000"/>
              </a:lnSpc>
              <a:defRPr/>
            </a:pPr>
            <a:r>
              <a:rPr lang="en-US" altLang="zh-CN" b="1" smtClean="0">
                <a:latin typeface="+mn-lt"/>
                <a:ea typeface="+mn-ea"/>
                <a:cs typeface="+mn-ea"/>
                <a:sym typeface="+mn-lt"/>
              </a:rPr>
              <a:t>2.5 </a:t>
            </a:r>
            <a:r>
              <a:rPr lang="zh-CN" altLang="en-US" b="1" smtClean="0">
                <a:latin typeface="+mn-lt"/>
                <a:ea typeface="+mn-ea"/>
                <a:cs typeface="+mn-ea"/>
                <a:sym typeface="+mn-lt"/>
              </a:rPr>
              <a:t>光传送网</a:t>
            </a:r>
          </a:p>
        </p:txBody>
      </p:sp>
      <p:sp>
        <p:nvSpPr>
          <p:cNvPr id="97283" name="Rectangle 3"/>
          <p:cNvSpPr>
            <a:spLocks noGrp="1" noChangeArrowheads="1"/>
          </p:cNvSpPr>
          <p:nvPr>
            <p:ph type="body" sz="half" idx="1"/>
          </p:nvPr>
        </p:nvSpPr>
        <p:spPr>
          <a:xfrm>
            <a:off x="52885" y="1219200"/>
            <a:ext cx="8352928" cy="1841376"/>
          </a:xfrm>
        </p:spPr>
        <p:txBody>
          <a:bodyPr rtlCol="0">
            <a:normAutofit/>
          </a:bodyPr>
          <a:lstStyle/>
          <a:p>
            <a:pPr algn="just">
              <a:lnSpc>
                <a:spcPct val="120000"/>
              </a:lnSpc>
              <a:spcBef>
                <a:spcPct val="0"/>
              </a:spcBef>
              <a:buFontTx/>
              <a:buNone/>
              <a:defRPr/>
            </a:pPr>
            <a:r>
              <a:rPr lang="zh-CN" altLang="en-US" sz="2400" b="1" dirty="0" smtClean="0">
                <a:ea typeface="+mn-ea"/>
                <a:cs typeface="+mn-ea"/>
                <a:sym typeface="+mn-lt"/>
              </a:rPr>
              <a:t>      光传送网（</a:t>
            </a:r>
            <a:r>
              <a:rPr lang="en-US" altLang="zh-CN" sz="2400" b="1" dirty="0" smtClean="0">
                <a:ea typeface="+mn-ea"/>
                <a:cs typeface="+mn-ea"/>
                <a:sym typeface="+mn-lt"/>
              </a:rPr>
              <a:t>OTN</a:t>
            </a:r>
            <a:r>
              <a:rPr lang="zh-CN" altLang="en-US" sz="2400" b="1" dirty="0" smtClean="0">
                <a:ea typeface="+mn-ea"/>
                <a:cs typeface="+mn-ea"/>
                <a:sym typeface="+mn-lt"/>
              </a:rPr>
              <a:t>）是一种以</a:t>
            </a:r>
            <a:r>
              <a:rPr lang="en-US" altLang="zh-CN" sz="2400" b="1" dirty="0" smtClean="0">
                <a:ea typeface="+mn-ea"/>
                <a:cs typeface="+mn-ea"/>
                <a:sym typeface="+mn-lt"/>
              </a:rPr>
              <a:t>DWDM</a:t>
            </a:r>
            <a:r>
              <a:rPr lang="zh-CN" altLang="en-US" sz="2400" b="1" dirty="0" smtClean="0">
                <a:ea typeface="+mn-ea"/>
                <a:cs typeface="+mn-ea"/>
                <a:sym typeface="+mn-lt"/>
              </a:rPr>
              <a:t>与光通道技术为核心的新型传送网结构，由光分插复用、光交叉连接、光放大等网元设备组成，是整个网络向下一代网络演进的物理基础。</a:t>
            </a:r>
            <a:r>
              <a:rPr lang="zh-CN" altLang="en-US" sz="1600" dirty="0" smtClean="0">
                <a:ea typeface="+mn-ea"/>
                <a:cs typeface="+mn-ea"/>
                <a:sym typeface="+mn-lt"/>
              </a:rPr>
              <a:t> </a:t>
            </a:r>
            <a:endParaRPr lang="zh-CN" altLang="en-US" sz="1800" b="1" dirty="0" smtClean="0">
              <a:ea typeface="+mn-ea"/>
              <a:cs typeface="+mn-ea"/>
              <a:sym typeface="+mn-lt"/>
            </a:endParaRPr>
          </a:p>
          <a:p>
            <a:pPr lvl="1">
              <a:lnSpc>
                <a:spcPct val="120000"/>
              </a:lnSpc>
              <a:spcBef>
                <a:spcPct val="0"/>
              </a:spcBef>
              <a:buFont typeface="Wingdings" panose="05000000000000000000" pitchFamily="2" charset="2"/>
              <a:buChar char="ü"/>
              <a:defRPr/>
            </a:pPr>
            <a:endParaRPr lang="zh-CN" altLang="en-US" b="1" dirty="0" smtClean="0">
              <a:ea typeface="+mn-ea"/>
              <a:cs typeface="+mn-ea"/>
              <a:sym typeface="+mn-lt"/>
            </a:endParaRPr>
          </a:p>
        </p:txBody>
      </p:sp>
      <p:sp>
        <p:nvSpPr>
          <p:cNvPr id="2" name="矩形 1"/>
          <p:cNvSpPr/>
          <p:nvPr/>
        </p:nvSpPr>
        <p:spPr>
          <a:xfrm>
            <a:off x="260214" y="2708920"/>
            <a:ext cx="7938269" cy="3853363"/>
          </a:xfrm>
          <a:prstGeom prst="rect">
            <a:avLst/>
          </a:prstGeom>
        </p:spPr>
        <p:txBody>
          <a:bodyPr wrap="square">
            <a:spAutoFit/>
          </a:bodyPr>
          <a:lstStyle/>
          <a:p>
            <a:pPr marL="457200" indent="-457200" algn="just">
              <a:lnSpc>
                <a:spcPct val="130000"/>
              </a:lnSpc>
              <a:spcBef>
                <a:spcPts val="0"/>
              </a:spcBef>
              <a:buFont typeface="Arial" panose="020B0604020202020204" pitchFamily="34" charset="0"/>
              <a:buChar char="•"/>
              <a:defRPr/>
            </a:pPr>
            <a:r>
              <a:rPr lang="en-US" altLang="zh-CN" sz="2800" dirty="0">
                <a:latin typeface="+mn-ea"/>
                <a:ea typeface="+mn-ea"/>
                <a:cs typeface="+mn-ea"/>
                <a:sym typeface="+mn-lt"/>
              </a:rPr>
              <a:t>OTN</a:t>
            </a:r>
            <a:r>
              <a:rPr lang="zh-CN" altLang="en-US" sz="2800" dirty="0">
                <a:latin typeface="+mn-ea"/>
                <a:ea typeface="+mn-ea"/>
                <a:cs typeface="+mn-ea"/>
                <a:sym typeface="+mn-lt"/>
              </a:rPr>
              <a:t>的优点：</a:t>
            </a:r>
          </a:p>
          <a:p>
            <a:pPr marL="800100" lvl="1" indent="-342900" algn="just">
              <a:lnSpc>
                <a:spcPct val="130000"/>
              </a:lnSpc>
              <a:spcBef>
                <a:spcPts val="0"/>
              </a:spcBef>
              <a:buFont typeface="Arial" panose="020B0604020202020204" pitchFamily="34" charset="0"/>
              <a:buChar char="•"/>
              <a:defRPr/>
            </a:pPr>
            <a:r>
              <a:rPr lang="zh-CN" altLang="en-US" sz="2000" dirty="0">
                <a:latin typeface="+mn-ea"/>
                <a:ea typeface="+mn-ea"/>
                <a:cs typeface="+mn-ea"/>
                <a:sym typeface="+mn-lt"/>
              </a:rPr>
              <a:t>消除电设备导致的带宽瓶颈 </a:t>
            </a:r>
          </a:p>
          <a:p>
            <a:pPr marL="800100" lvl="1" indent="-342900" algn="just">
              <a:lnSpc>
                <a:spcPct val="130000"/>
              </a:lnSpc>
              <a:spcBef>
                <a:spcPts val="0"/>
              </a:spcBef>
              <a:buFont typeface="Arial" panose="020B0604020202020204" pitchFamily="34" charset="0"/>
              <a:buChar char="•"/>
              <a:defRPr/>
            </a:pPr>
            <a:r>
              <a:rPr lang="zh-CN" altLang="en-US" sz="2000" dirty="0">
                <a:latin typeface="+mn-ea"/>
                <a:ea typeface="+mn-ea"/>
                <a:cs typeface="+mn-ea"/>
                <a:sym typeface="+mn-lt"/>
              </a:rPr>
              <a:t>降低对业务节点规模的要求 </a:t>
            </a:r>
          </a:p>
          <a:p>
            <a:pPr marL="800100" lvl="1" indent="-342900" algn="just">
              <a:lnSpc>
                <a:spcPct val="130000"/>
              </a:lnSpc>
              <a:spcBef>
                <a:spcPts val="0"/>
              </a:spcBef>
              <a:buFont typeface="Arial" panose="020B0604020202020204" pitchFamily="34" charset="0"/>
              <a:buChar char="•"/>
              <a:defRPr/>
            </a:pPr>
            <a:r>
              <a:rPr lang="zh-CN" altLang="en-US" sz="2000" dirty="0">
                <a:latin typeface="+mn-ea"/>
                <a:ea typeface="+mn-ea"/>
                <a:cs typeface="+mn-ea"/>
                <a:sym typeface="+mn-lt"/>
              </a:rPr>
              <a:t>大幅度降低建网成本和运营维护成本 </a:t>
            </a:r>
          </a:p>
          <a:p>
            <a:pPr marL="800100" lvl="1" indent="-342900" algn="just">
              <a:lnSpc>
                <a:spcPct val="130000"/>
              </a:lnSpc>
              <a:spcBef>
                <a:spcPts val="0"/>
              </a:spcBef>
              <a:buFont typeface="Arial" panose="020B0604020202020204" pitchFamily="34" charset="0"/>
              <a:buChar char="•"/>
              <a:defRPr/>
            </a:pPr>
            <a:r>
              <a:rPr lang="zh-CN" altLang="en-US" sz="2000" dirty="0">
                <a:latin typeface="+mn-ea"/>
                <a:ea typeface="+mn-ea"/>
                <a:cs typeface="+mn-ea"/>
                <a:sym typeface="+mn-lt"/>
              </a:rPr>
              <a:t>实现网络光层的可重构性 </a:t>
            </a:r>
          </a:p>
          <a:p>
            <a:pPr marL="800100" lvl="1" indent="-342900" algn="just">
              <a:lnSpc>
                <a:spcPct val="130000"/>
              </a:lnSpc>
              <a:spcBef>
                <a:spcPts val="0"/>
              </a:spcBef>
              <a:buFont typeface="Arial" panose="020B0604020202020204" pitchFamily="34" charset="0"/>
              <a:buChar char="•"/>
              <a:defRPr/>
            </a:pPr>
            <a:r>
              <a:rPr lang="zh-CN" altLang="en-US" sz="2000" dirty="0">
                <a:latin typeface="+mn-ea"/>
                <a:ea typeface="+mn-ea"/>
                <a:cs typeface="+mn-ea"/>
                <a:sym typeface="+mn-lt"/>
              </a:rPr>
              <a:t>实现网络对客户层信号的透明性 </a:t>
            </a:r>
          </a:p>
          <a:p>
            <a:pPr marL="800100" lvl="1" indent="-342900" algn="just">
              <a:lnSpc>
                <a:spcPct val="130000"/>
              </a:lnSpc>
              <a:spcBef>
                <a:spcPts val="0"/>
              </a:spcBef>
              <a:buFont typeface="Arial" panose="020B0604020202020204" pitchFamily="34" charset="0"/>
              <a:buChar char="•"/>
              <a:defRPr/>
            </a:pPr>
            <a:r>
              <a:rPr lang="zh-CN" altLang="en-US" sz="2000" dirty="0">
                <a:latin typeface="+mn-ea"/>
                <a:ea typeface="+mn-ea"/>
                <a:cs typeface="+mn-ea"/>
                <a:sym typeface="+mn-lt"/>
              </a:rPr>
              <a:t>简化和加快了高速电路的指配和业务供给速度 </a:t>
            </a:r>
          </a:p>
          <a:p>
            <a:pPr marL="800100" lvl="1" indent="-342900" algn="just">
              <a:lnSpc>
                <a:spcPct val="130000"/>
              </a:lnSpc>
              <a:spcBef>
                <a:spcPts val="0"/>
              </a:spcBef>
              <a:buFont typeface="Arial" panose="020B0604020202020204" pitchFamily="34" charset="0"/>
              <a:buChar char="•"/>
              <a:defRPr/>
            </a:pPr>
            <a:r>
              <a:rPr lang="zh-CN" altLang="en-US" sz="2000" dirty="0">
                <a:latin typeface="+mn-ea"/>
                <a:ea typeface="+mn-ea"/>
                <a:cs typeface="+mn-ea"/>
                <a:sym typeface="+mn-lt"/>
              </a:rPr>
              <a:t>实现快速网络恢复</a:t>
            </a:r>
          </a:p>
          <a:p>
            <a:pPr marL="800100" lvl="1" indent="-342900" algn="just">
              <a:lnSpc>
                <a:spcPct val="130000"/>
              </a:lnSpc>
              <a:spcBef>
                <a:spcPts val="0"/>
              </a:spcBef>
              <a:buFont typeface="Arial" panose="020B0604020202020204" pitchFamily="34" charset="0"/>
              <a:buChar char="•"/>
              <a:defRPr/>
            </a:pPr>
            <a:r>
              <a:rPr lang="zh-CN" altLang="en-US" sz="2000" dirty="0">
                <a:latin typeface="+mn-ea"/>
                <a:ea typeface="+mn-ea"/>
                <a:cs typeface="+mn-ea"/>
                <a:sym typeface="+mn-lt"/>
              </a:rPr>
              <a:t>同时实现业务层和光层的联网 </a:t>
            </a:r>
            <a:endParaRPr lang="zh-CN" altLang="en-US" dirty="0">
              <a:latin typeface="+mn-ea"/>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lgn="ctr">
              <a:lnSpc>
                <a:spcPct val="120000"/>
              </a:lnSpc>
              <a:defRPr/>
            </a:pPr>
            <a:r>
              <a:rPr lang="en-US" altLang="zh-CN" b="1" smtClean="0">
                <a:latin typeface="+mn-lt"/>
                <a:ea typeface="+mn-ea"/>
                <a:cs typeface="+mn-ea"/>
                <a:sym typeface="+mn-lt"/>
              </a:rPr>
              <a:t>2.5 </a:t>
            </a:r>
            <a:r>
              <a:rPr lang="zh-CN" altLang="en-US" b="1" smtClean="0">
                <a:latin typeface="+mn-lt"/>
                <a:ea typeface="+mn-ea"/>
                <a:cs typeface="+mn-ea"/>
                <a:sym typeface="+mn-lt"/>
              </a:rPr>
              <a:t>光传送网</a:t>
            </a:r>
          </a:p>
        </p:txBody>
      </p:sp>
      <p:sp>
        <p:nvSpPr>
          <p:cNvPr id="99331" name="Rectangle 3"/>
          <p:cNvSpPr>
            <a:spLocks noGrp="1" noChangeArrowheads="1"/>
          </p:cNvSpPr>
          <p:nvPr>
            <p:ph type="body" sz="half" idx="1"/>
          </p:nvPr>
        </p:nvSpPr>
        <p:spPr>
          <a:xfrm>
            <a:off x="635000" y="1371600"/>
            <a:ext cx="7608888" cy="4724400"/>
          </a:xfrm>
        </p:spPr>
        <p:txBody>
          <a:bodyPr rtlCol="0">
            <a:normAutofit/>
          </a:bodyPr>
          <a:lstStyle/>
          <a:p>
            <a:pPr algn="just">
              <a:lnSpc>
                <a:spcPct val="120000"/>
              </a:lnSpc>
              <a:spcBef>
                <a:spcPts val="0"/>
              </a:spcBef>
              <a:buFontTx/>
              <a:buNone/>
              <a:defRPr/>
            </a:pPr>
            <a:r>
              <a:rPr lang="zh-CN" altLang="en-US" sz="3000" b="1" smtClean="0">
                <a:ea typeface="+mn-ea"/>
                <a:cs typeface="+mn-ea"/>
                <a:sym typeface="+mn-lt"/>
              </a:rPr>
              <a:t>一、</a:t>
            </a:r>
            <a:r>
              <a:rPr lang="en-US" altLang="zh-CN" sz="3000" b="1" smtClean="0">
                <a:ea typeface="+mn-ea"/>
                <a:cs typeface="+mn-ea"/>
                <a:sym typeface="+mn-lt"/>
              </a:rPr>
              <a:t>OTN</a:t>
            </a:r>
            <a:r>
              <a:rPr lang="zh-CN" altLang="en-US" sz="3000" b="1" smtClean="0">
                <a:ea typeface="+mn-ea"/>
                <a:cs typeface="+mn-ea"/>
                <a:sym typeface="+mn-lt"/>
              </a:rPr>
              <a:t>的分层结构</a:t>
            </a:r>
          </a:p>
          <a:p>
            <a:pPr algn="just">
              <a:lnSpc>
                <a:spcPct val="120000"/>
              </a:lnSpc>
              <a:spcBef>
                <a:spcPts val="0"/>
              </a:spcBef>
              <a:buFontTx/>
              <a:buNone/>
              <a:defRPr/>
            </a:pPr>
            <a:r>
              <a:rPr lang="zh-CN" altLang="en-US" sz="2400" b="1" smtClean="0">
                <a:ea typeface="+mn-ea"/>
                <a:cs typeface="+mn-ea"/>
                <a:sym typeface="+mn-lt"/>
              </a:rPr>
              <a:t>      按照建议</a:t>
            </a:r>
            <a:r>
              <a:rPr lang="en-US" altLang="zh-CN" sz="2400" b="1" smtClean="0">
                <a:ea typeface="+mn-ea"/>
                <a:cs typeface="+mn-ea"/>
                <a:sym typeface="+mn-lt"/>
              </a:rPr>
              <a:t>G.872</a:t>
            </a:r>
            <a:r>
              <a:rPr lang="zh-CN" altLang="en-US" sz="2400" b="1" smtClean="0">
                <a:ea typeface="+mn-ea"/>
                <a:cs typeface="+mn-ea"/>
                <a:sym typeface="+mn-lt"/>
              </a:rPr>
              <a:t>，光传送网由光通道层、光复用段层和光传输段层组成。</a:t>
            </a:r>
            <a:r>
              <a:rPr lang="zh-CN" altLang="en-US" sz="2400" smtClean="0">
                <a:ea typeface="+mn-ea"/>
                <a:cs typeface="+mn-ea"/>
                <a:sym typeface="+mn-lt"/>
              </a:rPr>
              <a:t> </a:t>
            </a:r>
          </a:p>
        </p:txBody>
      </p:sp>
      <p:graphicFrame>
        <p:nvGraphicFramePr>
          <p:cNvPr id="103428" name="Object 5"/>
          <p:cNvGraphicFramePr>
            <a:graphicFrameLocks noGrp="1" noChangeAspect="1"/>
          </p:cNvGraphicFramePr>
          <p:nvPr>
            <p:ph sz="half" idx="2"/>
          </p:nvPr>
        </p:nvGraphicFramePr>
        <p:xfrm>
          <a:off x="1908175" y="3268663"/>
          <a:ext cx="5616575" cy="2838450"/>
        </p:xfrm>
        <a:graphic>
          <a:graphicData uri="http://schemas.openxmlformats.org/presentationml/2006/ole">
            <mc:AlternateContent xmlns:mc="http://schemas.openxmlformats.org/markup-compatibility/2006">
              <mc:Choice xmlns:v="urn:schemas-microsoft-com:vml" Requires="v">
                <p:oleObj spid="_x0000_s103433" name="Visio" r:id="rId3" imgW="2911736" imgH="1471627" progId="Visio.Drawing.11">
                  <p:embed/>
                </p:oleObj>
              </mc:Choice>
              <mc:Fallback>
                <p:oleObj name="Visio" r:id="rId3" imgW="2911736" imgH="1471627" progId="Visio.Drawing.11">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3268663"/>
                        <a:ext cx="561657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938"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67544" y="263170"/>
            <a:ext cx="7772400" cy="1143000"/>
          </a:xfrm>
        </p:spPr>
        <p:txBody>
          <a:bodyPr/>
          <a:lstStyle/>
          <a:p>
            <a:pPr algn="ctr">
              <a:lnSpc>
                <a:spcPct val="120000"/>
              </a:lnSpc>
              <a:defRPr/>
            </a:pPr>
            <a:r>
              <a:rPr lang="en-US" altLang="zh-CN" b="1" dirty="0" smtClean="0">
                <a:latin typeface="+mn-lt"/>
                <a:ea typeface="+mn-ea"/>
                <a:cs typeface="+mn-ea"/>
                <a:sym typeface="+mn-lt"/>
              </a:rPr>
              <a:t>OTN</a:t>
            </a:r>
            <a:r>
              <a:rPr lang="zh-CN" altLang="en-US" b="1" dirty="0" smtClean="0">
                <a:latin typeface="+mn-lt"/>
                <a:ea typeface="+mn-ea"/>
                <a:cs typeface="+mn-ea"/>
                <a:sym typeface="+mn-lt"/>
              </a:rPr>
              <a:t>的分层结构</a:t>
            </a:r>
          </a:p>
        </p:txBody>
      </p:sp>
      <p:sp>
        <p:nvSpPr>
          <p:cNvPr id="100355" name="Rectangle 3"/>
          <p:cNvSpPr>
            <a:spLocks noGrp="1" noChangeArrowheads="1"/>
          </p:cNvSpPr>
          <p:nvPr>
            <p:ph type="body" sz="half" idx="1"/>
          </p:nvPr>
        </p:nvSpPr>
        <p:spPr>
          <a:xfrm>
            <a:off x="107504" y="1371600"/>
            <a:ext cx="8784976" cy="4724400"/>
          </a:xfrm>
        </p:spPr>
        <p:txBody>
          <a:bodyPr rtlCol="0">
            <a:normAutofit fontScale="85000" lnSpcReduction="20000"/>
          </a:bodyPr>
          <a:lstStyle/>
          <a:p>
            <a:pPr marL="381000" indent="-381000" algn="just">
              <a:lnSpc>
                <a:spcPct val="120000"/>
              </a:lnSpc>
              <a:spcBef>
                <a:spcPts val="0"/>
              </a:spcBef>
              <a:buFontTx/>
              <a:buAutoNum type="arabicPeriod"/>
              <a:defRPr/>
            </a:pPr>
            <a:r>
              <a:rPr lang="zh-CN" altLang="en-US" sz="3200" b="1" dirty="0" smtClean="0">
                <a:ea typeface="+mn-ea"/>
                <a:cs typeface="+mn-ea"/>
                <a:sym typeface="+mn-lt"/>
              </a:rPr>
              <a:t>光通道层</a:t>
            </a:r>
            <a:r>
              <a:rPr lang="zh-CN" altLang="en-US" sz="3200" dirty="0" smtClean="0">
                <a:ea typeface="+mn-ea"/>
                <a:cs typeface="+mn-ea"/>
                <a:sym typeface="+mn-lt"/>
              </a:rPr>
              <a:t> </a:t>
            </a:r>
          </a:p>
          <a:p>
            <a:pPr marL="381000" indent="-381000" algn="just">
              <a:lnSpc>
                <a:spcPct val="120000"/>
              </a:lnSpc>
              <a:spcBef>
                <a:spcPts val="0"/>
              </a:spcBef>
              <a:buFontTx/>
              <a:buNone/>
              <a:defRPr/>
            </a:pPr>
            <a:r>
              <a:rPr lang="zh-CN" altLang="en-US" sz="2400" b="1" dirty="0" smtClean="0">
                <a:ea typeface="+mn-ea"/>
                <a:cs typeface="+mn-ea"/>
                <a:sym typeface="+mn-lt"/>
              </a:rPr>
              <a:t>        负责为来自电复用段层不同格式的客户信号</a:t>
            </a:r>
            <a:r>
              <a:rPr lang="en-US" altLang="zh-CN" sz="2400" b="1" dirty="0" smtClean="0">
                <a:ea typeface="+mn-ea"/>
                <a:cs typeface="+mn-ea"/>
                <a:sym typeface="+mn-lt"/>
              </a:rPr>
              <a:t>(</a:t>
            </a:r>
            <a:r>
              <a:rPr lang="zh-CN" altLang="en-US" sz="2400" b="1" dirty="0" smtClean="0">
                <a:ea typeface="+mn-ea"/>
                <a:cs typeface="+mn-ea"/>
                <a:sym typeface="+mn-lt"/>
              </a:rPr>
              <a:t>如</a:t>
            </a:r>
            <a:r>
              <a:rPr lang="en-US" altLang="zh-CN" sz="2400" b="1" dirty="0" smtClean="0">
                <a:ea typeface="+mn-ea"/>
                <a:cs typeface="+mn-ea"/>
                <a:sym typeface="+mn-lt"/>
              </a:rPr>
              <a:t>STM-N</a:t>
            </a:r>
            <a:r>
              <a:rPr lang="zh-CN" altLang="en-US" sz="2400" b="1" dirty="0" smtClean="0">
                <a:ea typeface="+mn-ea"/>
                <a:cs typeface="+mn-ea"/>
                <a:sym typeface="+mn-lt"/>
              </a:rPr>
              <a:t>、</a:t>
            </a:r>
            <a:r>
              <a:rPr lang="en-US" altLang="zh-CN" sz="2400" b="1" dirty="0" smtClean="0">
                <a:ea typeface="+mn-ea"/>
                <a:cs typeface="+mn-ea"/>
                <a:sym typeface="+mn-lt"/>
              </a:rPr>
              <a:t>IP</a:t>
            </a:r>
            <a:r>
              <a:rPr lang="zh-CN" altLang="en-US" sz="2400" b="1" dirty="0" smtClean="0">
                <a:ea typeface="+mn-ea"/>
                <a:cs typeface="+mn-ea"/>
                <a:sym typeface="+mn-lt"/>
              </a:rPr>
              <a:t>、</a:t>
            </a:r>
            <a:r>
              <a:rPr lang="en-US" altLang="zh-CN" sz="2400" b="1" dirty="0" smtClean="0">
                <a:ea typeface="+mn-ea"/>
                <a:cs typeface="+mn-ea"/>
                <a:sym typeface="+mn-lt"/>
              </a:rPr>
              <a:t>ATM</a:t>
            </a:r>
            <a:r>
              <a:rPr lang="zh-CN" altLang="en-US" sz="2400" b="1" dirty="0" smtClean="0">
                <a:ea typeface="+mn-ea"/>
                <a:cs typeface="+mn-ea"/>
                <a:sym typeface="+mn-lt"/>
              </a:rPr>
              <a:t>、以太网等</a:t>
            </a:r>
            <a:r>
              <a:rPr lang="en-US" altLang="zh-CN" sz="2400" b="1" dirty="0" smtClean="0">
                <a:ea typeface="+mn-ea"/>
                <a:cs typeface="+mn-ea"/>
                <a:sym typeface="+mn-lt"/>
              </a:rPr>
              <a:t>)</a:t>
            </a:r>
            <a:r>
              <a:rPr lang="zh-CN" altLang="en-US" sz="2400" b="1" dirty="0" smtClean="0">
                <a:ea typeface="+mn-ea"/>
                <a:cs typeface="+mn-ea"/>
                <a:sym typeface="+mn-lt"/>
              </a:rPr>
              <a:t>选择路由和分配波长，为灵活的网络选路安排光通路连接，为透明地传递各种不同格式的客户层信号的光通路提供端到端的联网功能。</a:t>
            </a:r>
            <a:r>
              <a:rPr lang="zh-CN" altLang="en-US" sz="2000" dirty="0" smtClean="0">
                <a:ea typeface="+mn-ea"/>
                <a:cs typeface="+mn-ea"/>
                <a:sym typeface="+mn-lt"/>
              </a:rPr>
              <a:t> </a:t>
            </a:r>
          </a:p>
          <a:p>
            <a:pPr marL="381000" indent="-381000" algn="just">
              <a:lnSpc>
                <a:spcPct val="120000"/>
              </a:lnSpc>
              <a:spcBef>
                <a:spcPts val="0"/>
              </a:spcBef>
              <a:buFontTx/>
              <a:buNone/>
              <a:defRPr/>
            </a:pPr>
            <a:r>
              <a:rPr lang="zh-CN" altLang="en-US" sz="2400" b="1" dirty="0" smtClean="0">
                <a:ea typeface="+mn-ea"/>
                <a:cs typeface="+mn-ea"/>
                <a:sym typeface="+mn-lt"/>
              </a:rPr>
              <a:t>        处理光通道开销，提供光通道层的检测、管理功能，并在故障发生时，通过重新选路或直接把工作业务切换到预定的保护路由来实现保护倒换和网络恢复</a:t>
            </a:r>
            <a:r>
              <a:rPr lang="zh-CN" altLang="en-US" sz="2400" b="1" dirty="0" smtClean="0">
                <a:ea typeface="+mn-ea"/>
                <a:cs typeface="+mn-ea"/>
                <a:sym typeface="+mn-lt"/>
              </a:rPr>
              <a:t>。</a:t>
            </a:r>
            <a:endParaRPr lang="en-US" altLang="zh-CN" sz="2400" b="1" dirty="0" smtClean="0">
              <a:ea typeface="+mn-ea"/>
              <a:cs typeface="+mn-ea"/>
              <a:sym typeface="+mn-lt"/>
            </a:endParaRPr>
          </a:p>
          <a:p>
            <a:pPr marL="381000" indent="-381000" algn="just">
              <a:lnSpc>
                <a:spcPct val="120000"/>
              </a:lnSpc>
              <a:spcBef>
                <a:spcPts val="0"/>
              </a:spcBef>
              <a:buFontTx/>
              <a:buAutoNum type="arabicPeriod" startAt="2"/>
              <a:defRPr/>
            </a:pPr>
            <a:r>
              <a:rPr lang="zh-CN" altLang="en-US" sz="3200" b="1" dirty="0">
                <a:cs typeface="+mn-ea"/>
                <a:sym typeface="+mn-lt"/>
              </a:rPr>
              <a:t>光复用段层</a:t>
            </a:r>
            <a:r>
              <a:rPr lang="zh-CN" altLang="en-US" sz="3200" dirty="0">
                <a:cs typeface="+mn-ea"/>
                <a:sym typeface="+mn-lt"/>
              </a:rPr>
              <a:t> </a:t>
            </a:r>
          </a:p>
          <a:p>
            <a:pPr marL="381000" indent="-381000" algn="just">
              <a:lnSpc>
                <a:spcPct val="120000"/>
              </a:lnSpc>
              <a:spcBef>
                <a:spcPts val="0"/>
              </a:spcBef>
              <a:buFontTx/>
              <a:buNone/>
              <a:defRPr/>
            </a:pPr>
            <a:r>
              <a:rPr lang="zh-CN" altLang="en-US" sz="2400" b="1" dirty="0">
                <a:cs typeface="+mn-ea"/>
                <a:sym typeface="+mn-lt"/>
              </a:rPr>
              <a:t>      负责保证相邻两个波长复用传输设备间多波长复用光信号的完整传输，为多波长信号提供网络功能。</a:t>
            </a:r>
          </a:p>
          <a:p>
            <a:pPr marL="381000" indent="-381000" algn="just">
              <a:lnSpc>
                <a:spcPct val="120000"/>
              </a:lnSpc>
              <a:spcBef>
                <a:spcPts val="0"/>
              </a:spcBef>
              <a:buFontTx/>
              <a:buAutoNum type="arabicPeriod" startAt="3"/>
              <a:defRPr/>
            </a:pPr>
            <a:r>
              <a:rPr lang="zh-CN" altLang="en-US" sz="3200" b="1" dirty="0">
                <a:cs typeface="+mn-ea"/>
                <a:sym typeface="+mn-lt"/>
              </a:rPr>
              <a:t>光传输段层</a:t>
            </a:r>
          </a:p>
          <a:p>
            <a:pPr marL="381000" indent="-381000" algn="just">
              <a:lnSpc>
                <a:spcPct val="120000"/>
              </a:lnSpc>
              <a:spcBef>
                <a:spcPts val="0"/>
              </a:spcBef>
              <a:buFontTx/>
              <a:buNone/>
              <a:defRPr/>
            </a:pPr>
            <a:r>
              <a:rPr lang="zh-CN" altLang="en-US" sz="2400" b="1" dirty="0">
                <a:cs typeface="+mn-ea"/>
                <a:sym typeface="+mn-lt"/>
              </a:rPr>
              <a:t>      为光信号在不同类型的光媒质上提供传输功能；进行光传输段开销处理以便确保光传输段适配信息的完整性；同时实现对光放大器或中继器的检测和控制功能等。 </a:t>
            </a:r>
          </a:p>
          <a:p>
            <a:pPr marL="381000" indent="-381000" algn="just">
              <a:lnSpc>
                <a:spcPct val="120000"/>
              </a:lnSpc>
              <a:spcBef>
                <a:spcPts val="0"/>
              </a:spcBef>
              <a:buFontTx/>
              <a:buNone/>
              <a:defRPr/>
            </a:pPr>
            <a:endParaRPr lang="zh-CN" altLang="en-US" sz="2400" b="1" dirty="0" smtClean="0">
              <a:ea typeface="+mn-ea"/>
              <a:cs typeface="+mn-ea"/>
              <a:sym typeface="+mn-lt"/>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algn="ctr">
              <a:lnSpc>
                <a:spcPct val="120000"/>
              </a:lnSpc>
              <a:defRPr/>
            </a:pPr>
            <a:r>
              <a:rPr lang="en-US" altLang="zh-CN" b="1" smtClean="0">
                <a:latin typeface="+mn-lt"/>
                <a:ea typeface="+mn-ea"/>
                <a:cs typeface="+mn-ea"/>
                <a:sym typeface="+mn-lt"/>
              </a:rPr>
              <a:t>OTN</a:t>
            </a:r>
            <a:r>
              <a:rPr lang="zh-CN" altLang="en-US" b="1" smtClean="0">
                <a:latin typeface="+mn-lt"/>
                <a:ea typeface="+mn-ea"/>
                <a:cs typeface="+mn-ea"/>
                <a:sym typeface="+mn-lt"/>
              </a:rPr>
              <a:t>的分层结构</a:t>
            </a:r>
          </a:p>
        </p:txBody>
      </p:sp>
      <p:sp>
        <p:nvSpPr>
          <p:cNvPr id="102403" name="Rectangle 3"/>
          <p:cNvSpPr>
            <a:spLocks noGrp="1" noChangeArrowheads="1"/>
          </p:cNvSpPr>
          <p:nvPr>
            <p:ph type="body" sz="half" idx="1"/>
          </p:nvPr>
        </p:nvSpPr>
        <p:spPr>
          <a:xfrm>
            <a:off x="633413" y="1608138"/>
            <a:ext cx="7608888" cy="4724400"/>
          </a:xfrm>
        </p:spPr>
        <p:txBody>
          <a:bodyPr rtlCol="0">
            <a:normAutofit fontScale="92500" lnSpcReduction="20000"/>
          </a:bodyPr>
          <a:lstStyle/>
          <a:p>
            <a:pPr marL="381000" indent="-381000" algn="just">
              <a:lnSpc>
                <a:spcPct val="130000"/>
              </a:lnSpc>
              <a:spcBef>
                <a:spcPts val="0"/>
              </a:spcBef>
              <a:buFontTx/>
              <a:buAutoNum type="arabicPeriod" startAt="4"/>
              <a:defRPr/>
            </a:pPr>
            <a:r>
              <a:rPr lang="zh-CN" altLang="en-US" sz="3200" b="1" dirty="0" smtClean="0">
                <a:ea typeface="+mn-ea"/>
                <a:cs typeface="+mn-ea"/>
                <a:sym typeface="+mn-lt"/>
              </a:rPr>
              <a:t>各层之间的</a:t>
            </a:r>
            <a:r>
              <a:rPr lang="zh-CN" altLang="en-US" sz="3200" b="1" dirty="0" smtClean="0">
                <a:ea typeface="+mn-ea"/>
                <a:cs typeface="+mn-ea"/>
                <a:sym typeface="+mn-lt"/>
              </a:rPr>
              <a:t>关系</a:t>
            </a:r>
            <a:endParaRPr lang="en-US" altLang="zh-CN" sz="3200" b="1" dirty="0" smtClean="0">
              <a:ea typeface="+mn-ea"/>
              <a:cs typeface="+mn-ea"/>
              <a:sym typeface="+mn-lt"/>
            </a:endParaRPr>
          </a:p>
          <a:p>
            <a:pPr marL="381000" indent="-381000" algn="just">
              <a:lnSpc>
                <a:spcPct val="130000"/>
              </a:lnSpc>
              <a:spcBef>
                <a:spcPts val="0"/>
              </a:spcBef>
              <a:buFontTx/>
              <a:buAutoNum type="arabicPeriod" startAt="4"/>
              <a:defRPr/>
            </a:pPr>
            <a:endParaRPr lang="zh-CN" altLang="en-US" sz="3200" b="1" dirty="0" smtClean="0">
              <a:ea typeface="+mn-ea"/>
              <a:cs typeface="+mn-ea"/>
              <a:sym typeface="+mn-lt"/>
            </a:endParaRPr>
          </a:p>
          <a:p>
            <a:pPr marL="381000" indent="-381000" algn="just">
              <a:lnSpc>
                <a:spcPct val="130000"/>
              </a:lnSpc>
              <a:spcBef>
                <a:spcPts val="0"/>
              </a:spcBef>
              <a:buFontTx/>
              <a:buAutoNum type="arabicPeriod" startAt="4"/>
              <a:defRPr/>
            </a:pPr>
            <a:endParaRPr lang="zh-CN" altLang="en-US" sz="3200" b="1" dirty="0" smtClean="0">
              <a:ea typeface="+mn-ea"/>
              <a:cs typeface="+mn-ea"/>
              <a:sym typeface="+mn-lt"/>
            </a:endParaRPr>
          </a:p>
          <a:p>
            <a:pPr marL="381000" indent="-381000" algn="just">
              <a:lnSpc>
                <a:spcPct val="130000"/>
              </a:lnSpc>
              <a:spcBef>
                <a:spcPts val="0"/>
              </a:spcBef>
              <a:buFontTx/>
              <a:buAutoNum type="arabicPeriod" startAt="4"/>
              <a:defRPr/>
            </a:pPr>
            <a:endParaRPr lang="zh-CN" altLang="en-US" sz="3200" b="1" dirty="0" smtClean="0">
              <a:ea typeface="+mn-ea"/>
              <a:cs typeface="+mn-ea"/>
              <a:sym typeface="+mn-lt"/>
            </a:endParaRPr>
          </a:p>
          <a:p>
            <a:pPr marL="381000" indent="-381000" algn="just">
              <a:lnSpc>
                <a:spcPct val="130000"/>
              </a:lnSpc>
              <a:spcBef>
                <a:spcPts val="0"/>
              </a:spcBef>
              <a:buFontTx/>
              <a:buAutoNum type="arabicPeriod" startAt="4"/>
              <a:defRPr/>
            </a:pPr>
            <a:endParaRPr lang="zh-CN" altLang="en-US" sz="3200" b="1" dirty="0" smtClean="0">
              <a:ea typeface="+mn-ea"/>
              <a:cs typeface="+mn-ea"/>
              <a:sym typeface="+mn-lt"/>
            </a:endParaRPr>
          </a:p>
          <a:p>
            <a:pPr marL="381000" indent="-381000" algn="just">
              <a:lnSpc>
                <a:spcPct val="130000"/>
              </a:lnSpc>
              <a:spcBef>
                <a:spcPts val="0"/>
              </a:spcBef>
              <a:buFontTx/>
              <a:buAutoNum type="arabicPeriod" startAt="4"/>
              <a:defRPr/>
            </a:pPr>
            <a:endParaRPr lang="zh-CN" altLang="en-US" sz="3200" b="1" dirty="0" smtClean="0">
              <a:ea typeface="+mn-ea"/>
              <a:cs typeface="+mn-ea"/>
              <a:sym typeface="+mn-lt"/>
            </a:endParaRPr>
          </a:p>
          <a:p>
            <a:pPr marL="381000" indent="-381000" algn="just">
              <a:lnSpc>
                <a:spcPct val="130000"/>
              </a:lnSpc>
              <a:spcBef>
                <a:spcPts val="0"/>
              </a:spcBef>
              <a:buFontTx/>
              <a:buAutoNum type="arabicPeriod" startAt="4"/>
              <a:defRPr/>
            </a:pPr>
            <a:endParaRPr lang="zh-CN" altLang="en-US" sz="3200" b="1" dirty="0" smtClean="0">
              <a:ea typeface="+mn-ea"/>
              <a:cs typeface="+mn-ea"/>
              <a:sym typeface="+mn-lt"/>
            </a:endParaRPr>
          </a:p>
          <a:p>
            <a:pPr marL="381000" indent="-381000" algn="just">
              <a:lnSpc>
                <a:spcPct val="130000"/>
              </a:lnSpc>
              <a:spcBef>
                <a:spcPts val="0"/>
              </a:spcBef>
              <a:buFontTx/>
              <a:buAutoNum type="arabicPeriod" startAt="4"/>
              <a:defRPr/>
            </a:pPr>
            <a:endParaRPr lang="zh-CN" altLang="en-US" sz="2400" b="1" dirty="0" smtClean="0">
              <a:ea typeface="+mn-ea"/>
              <a:cs typeface="+mn-ea"/>
              <a:sym typeface="+mn-lt"/>
            </a:endParaRPr>
          </a:p>
          <a:p>
            <a:pPr marL="381000" indent="-381000" algn="just">
              <a:lnSpc>
                <a:spcPct val="130000"/>
              </a:lnSpc>
              <a:spcBef>
                <a:spcPts val="0"/>
              </a:spcBef>
              <a:buFontTx/>
              <a:buNone/>
              <a:defRPr/>
            </a:pPr>
            <a:r>
              <a:rPr lang="zh-CN" altLang="en-US" sz="2400" b="1" dirty="0" smtClean="0">
                <a:ea typeface="+mn-ea"/>
                <a:cs typeface="+mn-ea"/>
                <a:sym typeface="+mn-lt"/>
              </a:rPr>
              <a:t>相邻层之间是客户／服务者关系</a:t>
            </a:r>
            <a:endParaRPr lang="zh-CN" altLang="en-US" sz="2400" dirty="0" smtClean="0">
              <a:ea typeface="+mn-ea"/>
              <a:cs typeface="+mn-ea"/>
              <a:sym typeface="+mn-lt"/>
            </a:endParaRPr>
          </a:p>
        </p:txBody>
      </p:sp>
      <p:graphicFrame>
        <p:nvGraphicFramePr>
          <p:cNvPr id="106500" name="Object 4"/>
          <p:cNvGraphicFramePr>
            <a:graphicFrameLocks noGrp="1" noChangeAspect="1"/>
          </p:cNvGraphicFramePr>
          <p:nvPr>
            <p:ph sz="half" idx="2"/>
          </p:nvPr>
        </p:nvGraphicFramePr>
        <p:xfrm>
          <a:off x="0" y="2205038"/>
          <a:ext cx="9144000" cy="3530600"/>
        </p:xfrm>
        <a:graphic>
          <a:graphicData uri="http://schemas.openxmlformats.org/presentationml/2006/ole">
            <mc:AlternateContent xmlns:mc="http://schemas.openxmlformats.org/markup-compatibility/2006">
              <mc:Choice xmlns:v="urn:schemas-microsoft-com:vml" Requires="v">
                <p:oleObj spid="_x0000_s106506" name="Visio" r:id="rId3" imgW="4457013" imgH="1721298" progId="Visio.Drawing.11">
                  <p:embed/>
                </p:oleObj>
              </mc:Choice>
              <mc:Fallback>
                <p:oleObj name="Visio" r:id="rId3" imgW="4457013" imgH="1721298" progId="Visio.Drawing.11">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05038"/>
                        <a:ext cx="9144000" cy="353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lgn="ctr">
              <a:lnSpc>
                <a:spcPct val="120000"/>
              </a:lnSpc>
              <a:defRPr/>
            </a:pPr>
            <a:r>
              <a:rPr lang="en-US" altLang="zh-CN" b="1" smtClean="0">
                <a:latin typeface="+mn-lt"/>
                <a:ea typeface="+mn-ea"/>
                <a:cs typeface="+mn-ea"/>
                <a:sym typeface="+mn-lt"/>
              </a:rPr>
              <a:t>2.5 </a:t>
            </a:r>
            <a:r>
              <a:rPr lang="zh-CN" altLang="en-US" b="1" smtClean="0">
                <a:latin typeface="+mn-lt"/>
                <a:ea typeface="+mn-ea"/>
                <a:cs typeface="+mn-ea"/>
                <a:sym typeface="+mn-lt"/>
              </a:rPr>
              <a:t>光传送网</a:t>
            </a:r>
          </a:p>
        </p:txBody>
      </p:sp>
      <p:sp>
        <p:nvSpPr>
          <p:cNvPr id="103427" name="Rectangle 3"/>
          <p:cNvSpPr>
            <a:spLocks noGrp="1" noChangeArrowheads="1"/>
          </p:cNvSpPr>
          <p:nvPr>
            <p:ph type="body" sz="half" idx="1"/>
          </p:nvPr>
        </p:nvSpPr>
        <p:spPr>
          <a:xfrm>
            <a:off x="467544" y="1219200"/>
            <a:ext cx="7608888" cy="4724400"/>
          </a:xfrm>
        </p:spPr>
        <p:txBody>
          <a:bodyPr rtlCol="0">
            <a:normAutofit/>
          </a:bodyPr>
          <a:lstStyle/>
          <a:p>
            <a:pPr algn="just">
              <a:lnSpc>
                <a:spcPct val="120000"/>
              </a:lnSpc>
              <a:spcBef>
                <a:spcPts val="0"/>
              </a:spcBef>
              <a:buFontTx/>
              <a:buNone/>
              <a:defRPr/>
            </a:pPr>
            <a:r>
              <a:rPr lang="zh-CN" altLang="en-US" sz="3000" b="1" dirty="0" smtClean="0">
                <a:ea typeface="+mn-ea"/>
                <a:cs typeface="+mn-ea"/>
                <a:sym typeface="+mn-lt"/>
              </a:rPr>
              <a:t>二、</a:t>
            </a:r>
            <a:r>
              <a:rPr lang="en-US" altLang="zh-CN" sz="3000" b="1" dirty="0" smtClean="0">
                <a:ea typeface="+mn-ea"/>
                <a:cs typeface="+mn-ea"/>
                <a:sym typeface="+mn-lt"/>
              </a:rPr>
              <a:t>OTN</a:t>
            </a:r>
            <a:r>
              <a:rPr lang="zh-CN" altLang="en-US" sz="3000" b="1" dirty="0" smtClean="0">
                <a:ea typeface="+mn-ea"/>
                <a:cs typeface="+mn-ea"/>
                <a:sym typeface="+mn-lt"/>
              </a:rPr>
              <a:t>的标准化研究</a:t>
            </a:r>
          </a:p>
          <a:p>
            <a:pPr algn="just">
              <a:lnSpc>
                <a:spcPct val="120000"/>
              </a:lnSpc>
              <a:spcBef>
                <a:spcPts val="0"/>
              </a:spcBef>
              <a:buFontTx/>
              <a:buNone/>
              <a:defRPr/>
            </a:pPr>
            <a:r>
              <a:rPr lang="zh-CN" altLang="en-US" sz="2400" b="1" dirty="0" smtClean="0">
                <a:ea typeface="+mn-ea"/>
                <a:cs typeface="+mn-ea"/>
                <a:sym typeface="+mn-lt"/>
              </a:rPr>
              <a:t>      </a:t>
            </a:r>
            <a:r>
              <a:rPr lang="zh-CN" altLang="en-US" sz="2600" b="1" dirty="0" smtClean="0">
                <a:ea typeface="+mn-ea"/>
                <a:cs typeface="+mn-ea"/>
                <a:sym typeface="+mn-lt"/>
              </a:rPr>
              <a:t>国际电信联盟</a:t>
            </a:r>
            <a:r>
              <a:rPr lang="en-US" altLang="zh-CN" sz="2600" b="1" dirty="0" smtClean="0">
                <a:ea typeface="+mn-ea"/>
                <a:cs typeface="+mn-ea"/>
                <a:sym typeface="+mn-lt"/>
              </a:rPr>
              <a:t>ITU-T</a:t>
            </a:r>
            <a:r>
              <a:rPr lang="zh-CN" altLang="en-US" sz="2600" b="1" dirty="0" smtClean="0">
                <a:ea typeface="+mn-ea"/>
                <a:cs typeface="+mn-ea"/>
                <a:sym typeface="+mn-lt"/>
              </a:rPr>
              <a:t>从</a:t>
            </a:r>
            <a:r>
              <a:rPr lang="en-US" altLang="zh-CN" sz="2600" b="1" dirty="0" smtClean="0">
                <a:ea typeface="+mn-ea"/>
                <a:cs typeface="+mn-ea"/>
                <a:sym typeface="+mn-lt"/>
              </a:rPr>
              <a:t>1997</a:t>
            </a:r>
            <a:r>
              <a:rPr lang="zh-CN" altLang="en-US" sz="2600" b="1" dirty="0" smtClean="0">
                <a:ea typeface="+mn-ea"/>
                <a:cs typeface="+mn-ea"/>
                <a:sym typeface="+mn-lt"/>
              </a:rPr>
              <a:t>年开始考虑</a:t>
            </a:r>
            <a:r>
              <a:rPr lang="en-US" altLang="zh-CN" sz="2600" b="1" dirty="0" smtClean="0">
                <a:ea typeface="+mn-ea"/>
                <a:cs typeface="+mn-ea"/>
                <a:sym typeface="+mn-lt"/>
              </a:rPr>
              <a:t>OTN</a:t>
            </a:r>
            <a:r>
              <a:rPr lang="zh-CN" altLang="en-US" sz="2600" b="1" dirty="0" smtClean="0">
                <a:ea typeface="+mn-ea"/>
                <a:cs typeface="+mn-ea"/>
                <a:sym typeface="+mn-lt"/>
              </a:rPr>
              <a:t>的标准化问题</a:t>
            </a:r>
            <a:r>
              <a:rPr lang="zh-CN" altLang="en-US" sz="2600" b="1" dirty="0" smtClean="0">
                <a:ea typeface="+mn-ea"/>
                <a:cs typeface="+mn-ea"/>
                <a:sym typeface="+mn-lt"/>
              </a:rPr>
              <a:t>，形成</a:t>
            </a:r>
            <a:r>
              <a:rPr lang="zh-CN" altLang="en-US" sz="2600" b="1" dirty="0" smtClean="0">
                <a:ea typeface="+mn-ea"/>
                <a:cs typeface="+mn-ea"/>
                <a:sym typeface="+mn-lt"/>
              </a:rPr>
              <a:t>一系列框架性标准，包括</a:t>
            </a:r>
            <a:r>
              <a:rPr lang="en-US" altLang="zh-CN" sz="2600" b="1" dirty="0" smtClean="0">
                <a:ea typeface="+mn-ea"/>
                <a:cs typeface="+mn-ea"/>
                <a:sym typeface="+mn-lt"/>
              </a:rPr>
              <a:t>G.871</a:t>
            </a:r>
            <a:r>
              <a:rPr lang="zh-CN" altLang="en-US" sz="2600" b="1" dirty="0" smtClean="0">
                <a:ea typeface="+mn-ea"/>
                <a:cs typeface="+mn-ea"/>
                <a:sym typeface="+mn-lt"/>
              </a:rPr>
              <a:t>～</a:t>
            </a:r>
            <a:r>
              <a:rPr lang="en-US" altLang="zh-CN" sz="2600" b="1" dirty="0" smtClean="0">
                <a:ea typeface="+mn-ea"/>
                <a:cs typeface="+mn-ea"/>
                <a:sym typeface="+mn-lt"/>
              </a:rPr>
              <a:t>G.875</a:t>
            </a:r>
            <a:r>
              <a:rPr lang="zh-CN" altLang="en-US" sz="2600" b="1" dirty="0" smtClean="0">
                <a:ea typeface="+mn-ea"/>
                <a:cs typeface="+mn-ea"/>
                <a:sym typeface="+mn-lt"/>
              </a:rPr>
              <a:t>，</a:t>
            </a:r>
            <a:r>
              <a:rPr lang="en-US" altLang="zh-CN" sz="2600" b="1" dirty="0" smtClean="0">
                <a:ea typeface="+mn-ea"/>
                <a:cs typeface="+mn-ea"/>
                <a:sym typeface="+mn-lt"/>
              </a:rPr>
              <a:t>G.798</a:t>
            </a:r>
            <a:r>
              <a:rPr lang="zh-CN" altLang="en-US" sz="2600" b="1" dirty="0" smtClean="0">
                <a:ea typeface="+mn-ea"/>
                <a:cs typeface="+mn-ea"/>
                <a:sym typeface="+mn-lt"/>
              </a:rPr>
              <a:t>，</a:t>
            </a:r>
            <a:r>
              <a:rPr lang="en-US" altLang="zh-CN" sz="2600" b="1" dirty="0" smtClean="0">
                <a:ea typeface="+mn-ea"/>
                <a:cs typeface="+mn-ea"/>
                <a:sym typeface="+mn-lt"/>
              </a:rPr>
              <a:t>G.709</a:t>
            </a:r>
            <a:r>
              <a:rPr lang="zh-CN" altLang="en-US" sz="2600" b="1" dirty="0" smtClean="0">
                <a:ea typeface="+mn-ea"/>
                <a:cs typeface="+mn-ea"/>
                <a:sym typeface="+mn-lt"/>
              </a:rPr>
              <a:t>，</a:t>
            </a:r>
            <a:r>
              <a:rPr lang="en-US" altLang="zh-CN" sz="2600" b="1" dirty="0" smtClean="0">
                <a:ea typeface="+mn-ea"/>
                <a:cs typeface="+mn-ea"/>
                <a:sym typeface="+mn-lt"/>
              </a:rPr>
              <a:t>G.664</a:t>
            </a:r>
            <a:r>
              <a:rPr lang="zh-CN" altLang="en-US" sz="2600" b="1" dirty="0" smtClean="0">
                <a:ea typeface="+mn-ea"/>
                <a:cs typeface="+mn-ea"/>
                <a:sym typeface="+mn-lt"/>
              </a:rPr>
              <a:t>，</a:t>
            </a:r>
            <a:r>
              <a:rPr lang="en-US" altLang="zh-CN" sz="2600" b="1" dirty="0" smtClean="0">
                <a:ea typeface="+mn-ea"/>
                <a:cs typeface="+mn-ea"/>
                <a:sym typeface="+mn-lt"/>
              </a:rPr>
              <a:t>G.671</a:t>
            </a:r>
            <a:r>
              <a:rPr lang="zh-CN" altLang="en-US" sz="2600" b="1" dirty="0" smtClean="0">
                <a:ea typeface="+mn-ea"/>
                <a:cs typeface="+mn-ea"/>
                <a:sym typeface="+mn-lt"/>
              </a:rPr>
              <a:t>，</a:t>
            </a:r>
            <a:r>
              <a:rPr lang="en-US" altLang="zh-CN" sz="2600" b="1" dirty="0" smtClean="0">
                <a:ea typeface="+mn-ea"/>
                <a:cs typeface="+mn-ea"/>
                <a:sym typeface="+mn-lt"/>
              </a:rPr>
              <a:t>G661</a:t>
            </a:r>
            <a:r>
              <a:rPr lang="zh-CN" altLang="en-US" sz="2600" b="1" dirty="0" smtClean="0">
                <a:ea typeface="+mn-ea"/>
                <a:cs typeface="+mn-ea"/>
                <a:sym typeface="+mn-lt"/>
              </a:rPr>
              <a:t>，</a:t>
            </a:r>
            <a:r>
              <a:rPr lang="en-US" altLang="zh-CN" sz="2600" b="1" dirty="0" smtClean="0">
                <a:ea typeface="+mn-ea"/>
                <a:cs typeface="+mn-ea"/>
                <a:sym typeface="+mn-lt"/>
              </a:rPr>
              <a:t>G.662</a:t>
            </a:r>
            <a:r>
              <a:rPr lang="zh-CN" altLang="en-US" sz="2600" b="1" dirty="0" smtClean="0">
                <a:ea typeface="+mn-ea"/>
                <a:cs typeface="+mn-ea"/>
                <a:sym typeface="+mn-lt"/>
              </a:rPr>
              <a:t>，</a:t>
            </a:r>
            <a:r>
              <a:rPr lang="en-US" altLang="zh-CN" sz="2600" b="1" dirty="0" smtClean="0">
                <a:ea typeface="+mn-ea"/>
                <a:cs typeface="+mn-ea"/>
                <a:sym typeface="+mn-lt"/>
              </a:rPr>
              <a:t>G.663</a:t>
            </a:r>
            <a:r>
              <a:rPr lang="zh-CN" altLang="en-US" sz="2600" b="1" dirty="0" smtClean="0">
                <a:ea typeface="+mn-ea"/>
                <a:cs typeface="+mn-ea"/>
                <a:sym typeface="+mn-lt"/>
              </a:rPr>
              <a:t>和</a:t>
            </a:r>
            <a:r>
              <a:rPr lang="en-US" altLang="zh-CN" sz="2600" b="1" dirty="0" smtClean="0">
                <a:ea typeface="+mn-ea"/>
                <a:cs typeface="+mn-ea"/>
                <a:sym typeface="+mn-lt"/>
              </a:rPr>
              <a:t>G.959.1</a:t>
            </a:r>
            <a:r>
              <a:rPr lang="zh-CN" altLang="en-US" sz="2600" b="1" dirty="0" smtClean="0">
                <a:ea typeface="+mn-ea"/>
                <a:cs typeface="+mn-ea"/>
                <a:sym typeface="+mn-lt"/>
              </a:rPr>
              <a:t>。</a:t>
            </a:r>
          </a:p>
        </p:txBody>
      </p:sp>
      <p:sp>
        <p:nvSpPr>
          <p:cNvPr id="4" name="Rectangle 4"/>
          <p:cNvSpPr>
            <a:spLocks noChangeArrowheads="1"/>
          </p:cNvSpPr>
          <p:nvPr/>
        </p:nvSpPr>
        <p:spPr bwMode="auto">
          <a:xfrm>
            <a:off x="630183" y="3733800"/>
            <a:ext cx="7608888"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just" eaLnBrk="1" latinLnBrk="0" hangingPunct="1">
              <a:lnSpc>
                <a:spcPct val="120000"/>
              </a:lnSpc>
              <a:spcBef>
                <a:spcPct val="0"/>
              </a:spcBef>
              <a:buFontTx/>
              <a:buNone/>
              <a:defRPr/>
            </a:pPr>
            <a:r>
              <a:rPr lang="zh-CN" altLang="en-US" sz="3000" dirty="0" smtClean="0">
                <a:latin typeface="+mn-lt"/>
                <a:ea typeface="+mn-ea"/>
                <a:cs typeface="+mn-ea"/>
                <a:sym typeface="+mn-lt"/>
              </a:rPr>
              <a:t>三、</a:t>
            </a:r>
            <a:r>
              <a:rPr lang="en-US" altLang="zh-CN" sz="3000" dirty="0" smtClean="0">
                <a:latin typeface="+mn-lt"/>
                <a:ea typeface="+mn-ea"/>
                <a:cs typeface="+mn-ea"/>
                <a:sym typeface="+mn-lt"/>
              </a:rPr>
              <a:t>OTN</a:t>
            </a:r>
            <a:r>
              <a:rPr lang="zh-CN" altLang="en-US" sz="3000" dirty="0" smtClean="0">
                <a:latin typeface="+mn-lt"/>
                <a:ea typeface="+mn-ea"/>
                <a:cs typeface="+mn-ea"/>
                <a:sym typeface="+mn-lt"/>
              </a:rPr>
              <a:t>的帧结构</a:t>
            </a:r>
          </a:p>
          <a:p>
            <a:pPr eaLnBrk="1" hangingPunct="1">
              <a:lnSpc>
                <a:spcPct val="120000"/>
              </a:lnSpc>
              <a:spcBef>
                <a:spcPct val="0"/>
              </a:spcBef>
              <a:buFontTx/>
              <a:buNone/>
              <a:defRPr/>
            </a:pPr>
            <a:r>
              <a:rPr lang="en-US" altLang="zh-CN" sz="2600" dirty="0" smtClean="0">
                <a:latin typeface="+mn-lt"/>
                <a:ea typeface="+mn-ea"/>
                <a:cs typeface="+mn-ea"/>
                <a:sym typeface="+mn-lt"/>
              </a:rPr>
              <a:t>1</a:t>
            </a:r>
            <a:r>
              <a:rPr lang="zh-CN" altLang="en-US" sz="2600" dirty="0" smtClean="0">
                <a:latin typeface="+mn-lt"/>
                <a:ea typeface="+mn-ea"/>
                <a:cs typeface="+mn-ea"/>
                <a:sym typeface="+mn-lt"/>
              </a:rPr>
              <a:t>．数字封包</a:t>
            </a:r>
          </a:p>
          <a:p>
            <a:pPr algn="just" eaLnBrk="1" hangingPunct="1">
              <a:lnSpc>
                <a:spcPct val="120000"/>
              </a:lnSpc>
              <a:spcBef>
                <a:spcPct val="0"/>
              </a:spcBef>
              <a:buFontTx/>
              <a:buNone/>
              <a:defRPr/>
            </a:pPr>
            <a:r>
              <a:rPr lang="en-US" altLang="zh-CN" sz="2600" dirty="0" smtClean="0">
                <a:latin typeface="+mn-lt"/>
                <a:ea typeface="+mn-ea"/>
                <a:cs typeface="+mn-ea"/>
                <a:sym typeface="+mn-lt"/>
              </a:rPr>
              <a:t>      ITU-T G.709</a:t>
            </a:r>
            <a:r>
              <a:rPr lang="zh-CN" altLang="en-US" sz="2600" dirty="0" smtClean="0">
                <a:latin typeface="+mn-lt"/>
                <a:ea typeface="+mn-ea"/>
                <a:cs typeface="+mn-ea"/>
                <a:sym typeface="+mn-lt"/>
              </a:rPr>
              <a:t>中定义了</a:t>
            </a:r>
            <a:r>
              <a:rPr lang="en-US" altLang="zh-CN" sz="2600" dirty="0" smtClean="0">
                <a:latin typeface="+mn-lt"/>
                <a:ea typeface="+mn-ea"/>
                <a:cs typeface="+mn-ea"/>
                <a:sym typeface="+mn-lt"/>
              </a:rPr>
              <a:t>OTN</a:t>
            </a:r>
            <a:r>
              <a:rPr lang="zh-CN" altLang="en-US" sz="2600" dirty="0" smtClean="0">
                <a:latin typeface="+mn-lt"/>
                <a:ea typeface="+mn-ea"/>
                <a:cs typeface="+mn-ea"/>
                <a:sym typeface="+mn-lt"/>
              </a:rPr>
              <a:t>的</a:t>
            </a:r>
            <a:r>
              <a:rPr lang="en-US" altLang="zh-CN" sz="2600" dirty="0" smtClean="0">
                <a:latin typeface="+mn-lt"/>
                <a:ea typeface="+mn-ea"/>
                <a:cs typeface="+mn-ea"/>
                <a:sym typeface="+mn-lt"/>
              </a:rPr>
              <a:t>NNI</a:t>
            </a:r>
            <a:r>
              <a:rPr lang="zh-CN" altLang="en-US" sz="2600" dirty="0" smtClean="0">
                <a:latin typeface="+mn-lt"/>
                <a:ea typeface="+mn-ea"/>
                <a:cs typeface="+mn-ea"/>
                <a:sym typeface="+mn-lt"/>
              </a:rPr>
              <a:t>接口、帧结构、开销字节、复用以及净负荷的映射方式。</a:t>
            </a:r>
          </a:p>
          <a:p>
            <a:pPr algn="just" eaLnBrk="1" hangingPunct="1">
              <a:lnSpc>
                <a:spcPct val="120000"/>
              </a:lnSpc>
              <a:spcBef>
                <a:spcPct val="0"/>
              </a:spcBef>
              <a:buFontTx/>
              <a:buNone/>
              <a:defRPr/>
            </a:pPr>
            <a:r>
              <a:rPr lang="en-US" altLang="zh-CN" sz="2600" dirty="0" smtClean="0">
                <a:latin typeface="+mn-lt"/>
                <a:ea typeface="+mn-ea"/>
                <a:cs typeface="+mn-ea"/>
                <a:sym typeface="+mn-lt"/>
              </a:rPr>
              <a:t>      </a:t>
            </a:r>
            <a:r>
              <a:rPr lang="en-US" altLang="zh-CN" sz="2600" dirty="0" err="1" smtClean="0">
                <a:latin typeface="+mn-lt"/>
                <a:ea typeface="+mn-ea"/>
                <a:cs typeface="+mn-ea"/>
                <a:sym typeface="+mn-lt"/>
              </a:rPr>
              <a:t>OCh</a:t>
            </a:r>
            <a:r>
              <a:rPr lang="zh-CN" altLang="en-US" sz="2600" dirty="0" smtClean="0">
                <a:latin typeface="+mn-lt"/>
                <a:ea typeface="+mn-ea"/>
                <a:cs typeface="+mn-ea"/>
                <a:sym typeface="+mn-lt"/>
              </a:rPr>
              <a:t>层采用数据封包</a:t>
            </a:r>
            <a:r>
              <a:rPr lang="en-US" altLang="zh-CN" sz="2600" dirty="0" smtClean="0">
                <a:latin typeface="+mn-lt"/>
                <a:ea typeface="+mn-ea"/>
                <a:cs typeface="+mn-ea"/>
                <a:sym typeface="+mn-lt"/>
              </a:rPr>
              <a:t>(Digital Wrapper)</a:t>
            </a:r>
            <a:r>
              <a:rPr lang="zh-CN" altLang="en-US" sz="2600" dirty="0" smtClean="0">
                <a:latin typeface="+mn-lt"/>
                <a:ea typeface="+mn-ea"/>
                <a:cs typeface="+mn-ea"/>
                <a:sym typeface="+mn-lt"/>
              </a:rPr>
              <a:t>技术将每个波长包装成一个数字信封</a:t>
            </a:r>
            <a:r>
              <a:rPr lang="en-US" altLang="zh-CN" sz="2600" dirty="0" smtClean="0">
                <a:latin typeface="+mn-lt"/>
                <a:ea typeface="+mn-ea"/>
                <a:cs typeface="+mn-ea"/>
                <a:sym typeface="+mn-lt"/>
              </a:rPr>
              <a:t>, </a:t>
            </a:r>
            <a:r>
              <a:rPr lang="zh-CN" altLang="en-US" sz="2600" dirty="0" smtClean="0">
                <a:latin typeface="+mn-lt"/>
                <a:ea typeface="+mn-ea"/>
                <a:cs typeface="+mn-ea"/>
                <a:sym typeface="+mn-lt"/>
              </a:rPr>
              <a:t>由三部分组成。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28600" y="663575"/>
            <a:ext cx="8686800" cy="182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400" smtClean="0">
                <a:latin typeface="+mn-lt"/>
                <a:ea typeface="+mn-ea"/>
                <a:cs typeface="+mn-ea"/>
                <a:sym typeface="+mn-lt"/>
              </a:rPr>
              <a:t>2</a:t>
            </a:r>
            <a:r>
              <a:rPr lang="zh-CN" altLang="en-US" sz="2400" smtClean="0">
                <a:latin typeface="+mn-lt"/>
                <a:ea typeface="+mn-ea"/>
                <a:cs typeface="+mn-ea"/>
                <a:sym typeface="+mn-lt"/>
              </a:rPr>
              <a:t>．同轴电缆</a:t>
            </a:r>
          </a:p>
          <a:p>
            <a:pPr eaLnBrk="1" latinLnBrk="0" hangingPunct="1">
              <a:lnSpc>
                <a:spcPct val="120000"/>
              </a:lnSpc>
              <a:spcBef>
                <a:spcPct val="0"/>
              </a:spcBef>
              <a:buFontTx/>
              <a:buNone/>
              <a:defRPr/>
            </a:pPr>
            <a:r>
              <a:rPr lang="zh-CN" altLang="en-US" sz="2400" b="0" smtClean="0">
                <a:latin typeface="+mn-lt"/>
                <a:ea typeface="+mn-ea"/>
                <a:cs typeface="+mn-ea"/>
                <a:sym typeface="+mn-lt"/>
              </a:rPr>
              <a:t>由内、外导体和中间的绝缘层组成，构成一种同轴结构，因而称为同轴电缆，其物理结构如图所示。</a:t>
            </a:r>
          </a:p>
          <a:p>
            <a:pPr eaLnBrk="1" latinLnBrk="0" hangingPunct="1">
              <a:lnSpc>
                <a:spcPct val="120000"/>
              </a:lnSpc>
              <a:spcBef>
                <a:spcPct val="0"/>
              </a:spcBef>
              <a:buFontTx/>
              <a:buNone/>
              <a:defRPr/>
            </a:pPr>
            <a:r>
              <a:rPr lang="zh-CN" altLang="en-US" sz="2400" b="0" smtClean="0">
                <a:latin typeface="+mn-lt"/>
                <a:ea typeface="+mn-ea"/>
                <a:cs typeface="+mn-ea"/>
                <a:sym typeface="+mn-lt"/>
              </a:rPr>
              <a:t>       </a:t>
            </a:r>
          </a:p>
        </p:txBody>
      </p:sp>
      <p:grpSp>
        <p:nvGrpSpPr>
          <p:cNvPr id="16387" name="Group 3"/>
          <p:cNvGrpSpPr>
            <a:grpSpLocks/>
          </p:cNvGrpSpPr>
          <p:nvPr/>
        </p:nvGrpSpPr>
        <p:grpSpPr bwMode="auto">
          <a:xfrm>
            <a:off x="979488" y="2289175"/>
            <a:ext cx="5235575" cy="1295400"/>
            <a:chOff x="960" y="2357"/>
            <a:chExt cx="3298" cy="816"/>
          </a:xfrm>
        </p:grpSpPr>
        <p:pic>
          <p:nvPicPr>
            <p:cNvPr id="16390" name="Picture 5" descr="222"/>
            <p:cNvPicPr>
              <a:picLocks noChangeAspect="1" noChangeArrowheads="1"/>
            </p:cNvPicPr>
            <p:nvPr/>
          </p:nvPicPr>
          <p:blipFill>
            <a:blip r:embed="rId2">
              <a:extLst>
                <a:ext uri="{28A0092B-C50C-407E-A947-70E740481C1C}">
                  <a14:useLocalDpi xmlns:a14="http://schemas.microsoft.com/office/drawing/2010/main" val="0"/>
                </a:ext>
              </a:extLst>
            </a:blip>
            <a:srcRect t="37741" r="21053" b="25261"/>
            <a:stretch>
              <a:fillRect/>
            </a:stretch>
          </p:blipFill>
          <p:spPr bwMode="auto">
            <a:xfrm>
              <a:off x="960" y="2579"/>
              <a:ext cx="2662"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6"/>
            <p:cNvSpPr txBox="1">
              <a:spLocks noChangeArrowheads="1"/>
            </p:cNvSpPr>
            <p:nvPr/>
          </p:nvSpPr>
          <p:spPr bwMode="auto">
            <a:xfrm>
              <a:off x="2205" y="2379"/>
              <a:ext cx="1159" cy="26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000" b="0" smtClean="0">
                  <a:solidFill>
                    <a:srgbClr val="333399"/>
                  </a:solidFill>
                  <a:latin typeface="+mn-lt"/>
                  <a:ea typeface="+mn-ea"/>
                  <a:cs typeface="+mn-ea"/>
                  <a:sym typeface="+mn-lt"/>
                </a:rPr>
                <a:t>外导体屏蔽层</a:t>
              </a:r>
            </a:p>
          </p:txBody>
        </p:sp>
        <p:sp>
          <p:nvSpPr>
            <p:cNvPr id="12296" name="Text Box 7"/>
            <p:cNvSpPr txBox="1">
              <a:spLocks noChangeArrowheads="1"/>
            </p:cNvSpPr>
            <p:nvPr/>
          </p:nvSpPr>
          <p:spPr bwMode="auto">
            <a:xfrm>
              <a:off x="3437" y="2357"/>
              <a:ext cx="607" cy="268"/>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000" b="0" smtClean="0">
                  <a:solidFill>
                    <a:srgbClr val="333399"/>
                  </a:solidFill>
                  <a:latin typeface="+mn-lt"/>
                  <a:ea typeface="+mn-ea"/>
                  <a:cs typeface="+mn-ea"/>
                  <a:sym typeface="+mn-lt"/>
                </a:rPr>
                <a:t>绝缘层</a:t>
              </a:r>
            </a:p>
          </p:txBody>
        </p:sp>
        <p:sp>
          <p:nvSpPr>
            <p:cNvPr id="12297" name="Text Box 8"/>
            <p:cNvSpPr txBox="1">
              <a:spLocks noChangeArrowheads="1"/>
            </p:cNvSpPr>
            <p:nvPr/>
          </p:nvSpPr>
          <p:spPr bwMode="auto">
            <a:xfrm>
              <a:off x="1051" y="2378"/>
              <a:ext cx="1204" cy="26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000" b="0" smtClean="0">
                  <a:solidFill>
                    <a:srgbClr val="333399"/>
                  </a:solidFill>
                  <a:latin typeface="+mn-lt"/>
                  <a:ea typeface="+mn-ea"/>
                  <a:cs typeface="+mn-ea"/>
                  <a:sym typeface="+mn-lt"/>
                </a:rPr>
                <a:t>绝缘保护套层</a:t>
              </a:r>
            </a:p>
          </p:txBody>
        </p:sp>
        <p:sp>
          <p:nvSpPr>
            <p:cNvPr id="12298" name="Rectangle 9"/>
            <p:cNvSpPr>
              <a:spLocks noChangeArrowheads="1"/>
            </p:cNvSpPr>
            <p:nvPr/>
          </p:nvSpPr>
          <p:spPr bwMode="auto">
            <a:xfrm>
              <a:off x="3389" y="2970"/>
              <a:ext cx="326" cy="17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12299" name="Text Box 10"/>
            <p:cNvSpPr txBox="1">
              <a:spLocks noChangeArrowheads="1"/>
            </p:cNvSpPr>
            <p:nvPr/>
          </p:nvSpPr>
          <p:spPr bwMode="auto">
            <a:xfrm>
              <a:off x="3555" y="2765"/>
              <a:ext cx="703" cy="2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000" b="0" smtClean="0">
                  <a:solidFill>
                    <a:srgbClr val="333399"/>
                  </a:solidFill>
                  <a:latin typeface="+mn-lt"/>
                  <a:ea typeface="+mn-ea"/>
                  <a:cs typeface="+mn-ea"/>
                  <a:sym typeface="+mn-lt"/>
                </a:rPr>
                <a:t>内导体</a:t>
              </a:r>
            </a:p>
          </p:txBody>
        </p:sp>
        <p:sp>
          <p:nvSpPr>
            <p:cNvPr id="12300" name="Line 11"/>
            <p:cNvSpPr>
              <a:spLocks noChangeShapeType="1"/>
            </p:cNvSpPr>
            <p:nvPr/>
          </p:nvSpPr>
          <p:spPr bwMode="auto">
            <a:xfrm flipH="1">
              <a:off x="2621" y="2628"/>
              <a:ext cx="17" cy="165"/>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12301" name="Line 12"/>
            <p:cNvSpPr>
              <a:spLocks noChangeShapeType="1"/>
            </p:cNvSpPr>
            <p:nvPr/>
          </p:nvSpPr>
          <p:spPr bwMode="auto">
            <a:xfrm flipH="1">
              <a:off x="3056" y="2583"/>
              <a:ext cx="447" cy="237"/>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12302" name="Line 13"/>
            <p:cNvSpPr>
              <a:spLocks noChangeShapeType="1"/>
            </p:cNvSpPr>
            <p:nvPr/>
          </p:nvSpPr>
          <p:spPr bwMode="auto">
            <a:xfrm>
              <a:off x="1612" y="2602"/>
              <a:ext cx="14" cy="81"/>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grpSp>
      <p:sp>
        <p:nvSpPr>
          <p:cNvPr id="12292" name="矩形 1"/>
          <p:cNvSpPr>
            <a:spLocks noChangeArrowheads="1"/>
          </p:cNvSpPr>
          <p:nvPr/>
        </p:nvSpPr>
        <p:spPr bwMode="auto">
          <a:xfrm>
            <a:off x="228600" y="3508375"/>
            <a:ext cx="8686800"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000" b="0" dirty="0" smtClean="0">
                <a:solidFill>
                  <a:srgbClr val="0066CC"/>
                </a:solidFill>
                <a:latin typeface="+mn-lt"/>
                <a:ea typeface="+mn-ea"/>
                <a:cs typeface="+mn-ea"/>
                <a:sym typeface="+mn-lt"/>
              </a:rPr>
              <a:t>特点</a:t>
            </a:r>
            <a:r>
              <a:rPr lang="zh-CN" altLang="en-US" sz="2000" b="0" dirty="0" smtClean="0">
                <a:latin typeface="+mn-lt"/>
                <a:ea typeface="+mn-ea"/>
                <a:cs typeface="+mn-ea"/>
                <a:sym typeface="+mn-lt"/>
              </a:rPr>
              <a:t>：抗干扰能力强于双绞线，适于高频宽带传输，但是成本高，不易安装埋设。</a:t>
            </a:r>
          </a:p>
          <a:p>
            <a:pPr eaLnBrk="1" latinLnBrk="0" hangingPunct="1">
              <a:lnSpc>
                <a:spcPct val="120000"/>
              </a:lnSpc>
              <a:spcBef>
                <a:spcPct val="0"/>
              </a:spcBef>
              <a:buFontTx/>
              <a:buNone/>
              <a:defRPr/>
            </a:pPr>
            <a:r>
              <a:rPr lang="zh-CN" altLang="en-US" sz="2000" b="0" dirty="0" smtClean="0">
                <a:solidFill>
                  <a:srgbClr val="0066CC"/>
                </a:solidFill>
                <a:latin typeface="+mn-lt"/>
                <a:ea typeface="+mn-ea"/>
                <a:cs typeface="+mn-ea"/>
                <a:sym typeface="+mn-lt"/>
              </a:rPr>
              <a:t>带宽范围</a:t>
            </a:r>
            <a:r>
              <a:rPr lang="zh-CN" altLang="en-US" sz="2000" b="0" dirty="0" smtClean="0">
                <a:latin typeface="+mn-lt"/>
                <a:ea typeface="+mn-ea"/>
                <a:cs typeface="+mn-ea"/>
                <a:sym typeface="+mn-lt"/>
              </a:rPr>
              <a:t>：通常能提供</a:t>
            </a:r>
            <a:r>
              <a:rPr lang="en-US" altLang="zh-CN" sz="2000" b="0" dirty="0" smtClean="0">
                <a:latin typeface="+mn-lt"/>
                <a:ea typeface="+mn-ea"/>
                <a:cs typeface="+mn-ea"/>
                <a:sym typeface="+mn-lt"/>
              </a:rPr>
              <a:t>500</a:t>
            </a:r>
            <a:r>
              <a:rPr lang="zh-CN" altLang="en-US" sz="2000" b="0" dirty="0" smtClean="0">
                <a:latin typeface="+mn-lt"/>
                <a:ea typeface="+mn-ea"/>
                <a:cs typeface="+mn-ea"/>
                <a:sym typeface="+mn-lt"/>
              </a:rPr>
              <a:t>～</a:t>
            </a:r>
            <a:r>
              <a:rPr lang="en-US" altLang="zh-CN" sz="2000" b="0" dirty="0" smtClean="0">
                <a:latin typeface="+mn-lt"/>
                <a:ea typeface="+mn-ea"/>
                <a:cs typeface="+mn-ea"/>
                <a:sym typeface="+mn-lt"/>
              </a:rPr>
              <a:t>750 MHz</a:t>
            </a:r>
            <a:r>
              <a:rPr lang="zh-CN" altLang="en-US" sz="2000" b="0" dirty="0" smtClean="0">
                <a:latin typeface="+mn-lt"/>
                <a:ea typeface="+mn-ea"/>
                <a:cs typeface="+mn-ea"/>
                <a:sym typeface="+mn-lt"/>
              </a:rPr>
              <a:t>的带宽。</a:t>
            </a:r>
          </a:p>
          <a:p>
            <a:pPr eaLnBrk="1" latinLnBrk="0" hangingPunct="1">
              <a:lnSpc>
                <a:spcPct val="120000"/>
              </a:lnSpc>
              <a:spcBef>
                <a:spcPct val="0"/>
              </a:spcBef>
              <a:buFontTx/>
              <a:buNone/>
              <a:defRPr/>
            </a:pPr>
            <a:r>
              <a:rPr lang="zh-CN" altLang="en-US" sz="2000" b="0" dirty="0" smtClean="0">
                <a:solidFill>
                  <a:srgbClr val="0066CC"/>
                </a:solidFill>
                <a:latin typeface="+mn-lt"/>
                <a:ea typeface="+mn-ea"/>
                <a:cs typeface="+mn-ea"/>
                <a:sym typeface="+mn-lt"/>
              </a:rPr>
              <a:t>适用场合</a:t>
            </a:r>
            <a:r>
              <a:rPr lang="zh-CN" altLang="en-US" sz="2000" b="0" dirty="0" smtClean="0">
                <a:latin typeface="+mn-lt"/>
                <a:ea typeface="+mn-ea"/>
                <a:cs typeface="+mn-ea"/>
                <a:sym typeface="+mn-lt"/>
              </a:rPr>
              <a:t>：主要应用于</a:t>
            </a:r>
            <a:r>
              <a:rPr lang="en-US" altLang="zh-CN" sz="2000" b="0" dirty="0" smtClean="0">
                <a:latin typeface="+mn-lt"/>
                <a:ea typeface="+mn-ea"/>
                <a:cs typeface="+mn-ea"/>
                <a:sym typeface="+mn-lt"/>
              </a:rPr>
              <a:t>CATV</a:t>
            </a:r>
            <a:r>
              <a:rPr lang="zh-CN" altLang="en-US" sz="2000" b="0" dirty="0" smtClean="0">
                <a:latin typeface="+mn-lt"/>
                <a:ea typeface="+mn-ea"/>
                <a:cs typeface="+mn-ea"/>
                <a:sym typeface="+mn-lt"/>
              </a:rPr>
              <a:t>和光纤同轴混合接入网。</a:t>
            </a:r>
          </a:p>
          <a:p>
            <a:pPr eaLnBrk="1" latinLnBrk="0" hangingPunct="1">
              <a:lnSpc>
                <a:spcPct val="120000"/>
              </a:lnSpc>
              <a:spcBef>
                <a:spcPct val="0"/>
              </a:spcBef>
              <a:buFontTx/>
              <a:buNone/>
              <a:defRPr/>
            </a:pPr>
            <a:r>
              <a:rPr lang="zh-CN" altLang="en-US" sz="2000" b="0" dirty="0" smtClean="0">
                <a:solidFill>
                  <a:srgbClr val="0066CC"/>
                </a:solidFill>
                <a:latin typeface="+mn-lt"/>
                <a:ea typeface="+mn-ea"/>
                <a:cs typeface="+mn-ea"/>
                <a:sym typeface="+mn-lt"/>
              </a:rPr>
              <a:t>同轴电缆的类型</a:t>
            </a:r>
            <a:r>
              <a:rPr lang="zh-CN" altLang="en-US" sz="2000" b="0" dirty="0" smtClean="0">
                <a:latin typeface="+mn-lt"/>
                <a:ea typeface="+mn-ea"/>
                <a:cs typeface="+mn-ea"/>
                <a:sym typeface="+mn-lt"/>
              </a:rPr>
              <a:t>：</a:t>
            </a:r>
            <a:r>
              <a:rPr kumimoji="0" lang="en-US" altLang="zh-CN" sz="2000" b="0" dirty="0" smtClean="0">
                <a:latin typeface="+mn-lt"/>
                <a:ea typeface="+mn-ea"/>
                <a:cs typeface="+mn-ea"/>
                <a:sym typeface="+mn-lt"/>
              </a:rPr>
              <a:t>50  </a:t>
            </a:r>
            <a:r>
              <a:rPr kumimoji="0" lang="zh-CN" altLang="en-US" sz="2000" b="0" dirty="0" smtClean="0">
                <a:latin typeface="+mn-lt"/>
                <a:ea typeface="+mn-ea"/>
                <a:cs typeface="+mn-ea"/>
                <a:sym typeface="+mn-lt"/>
              </a:rPr>
              <a:t>同轴电缆</a:t>
            </a:r>
          </a:p>
          <a:p>
            <a:pPr eaLnBrk="1" latinLnBrk="0" hangingPunct="1">
              <a:lnSpc>
                <a:spcPct val="120000"/>
              </a:lnSpc>
              <a:spcBef>
                <a:spcPct val="0"/>
              </a:spcBef>
              <a:buFontTx/>
              <a:buNone/>
              <a:defRPr/>
            </a:pPr>
            <a:r>
              <a:rPr kumimoji="0" lang="en-US" altLang="zh-CN" sz="2000" b="0" dirty="0" smtClean="0">
                <a:latin typeface="+mn-lt"/>
                <a:ea typeface="+mn-ea"/>
                <a:cs typeface="+mn-ea"/>
                <a:sym typeface="+mn-lt"/>
              </a:rPr>
              <a:t>                             75  </a:t>
            </a:r>
            <a:r>
              <a:rPr kumimoji="0" lang="zh-CN" altLang="en-US" sz="2000" b="0" dirty="0" smtClean="0">
                <a:latin typeface="+mn-lt"/>
                <a:ea typeface="+mn-ea"/>
                <a:cs typeface="+mn-ea"/>
                <a:sym typeface="+mn-lt"/>
              </a:rPr>
              <a:t>同轴电缆</a:t>
            </a:r>
            <a:endParaRPr lang="zh-CN" altLang="en-US" sz="2000" b="0" dirty="0" smtClean="0">
              <a:latin typeface="+mn-lt"/>
              <a:ea typeface="+mn-ea"/>
              <a:cs typeface="+mn-ea"/>
              <a:sym typeface="+mn-lt"/>
            </a:endParaRPr>
          </a:p>
        </p:txBody>
      </p:sp>
      <p:pic>
        <p:nvPicPr>
          <p:cNvPr id="16389" name="Picture 15" descr="http://c.hiphotos.baidu.com/baike/s%3D220/sign=42fe7228dd2a283447a631096bb4c92e/7aec54e736d12f2e9b9fcc5546c2d562853568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4224338"/>
            <a:ext cx="20955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182563" y="1784350"/>
            <a:ext cx="2865437"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600" smtClean="0">
                <a:latin typeface="+mn-lt"/>
                <a:ea typeface="+mn-ea"/>
                <a:cs typeface="+mn-ea"/>
                <a:sym typeface="+mn-lt"/>
              </a:rPr>
              <a:t>光通道的数字封包</a:t>
            </a:r>
          </a:p>
        </p:txBody>
      </p:sp>
      <p:grpSp>
        <p:nvGrpSpPr>
          <p:cNvPr id="109571" name="Group 3"/>
          <p:cNvGrpSpPr>
            <a:grpSpLocks/>
          </p:cNvGrpSpPr>
          <p:nvPr/>
        </p:nvGrpSpPr>
        <p:grpSpPr bwMode="auto">
          <a:xfrm>
            <a:off x="90488" y="1233488"/>
            <a:ext cx="8505825" cy="1908175"/>
            <a:chOff x="81" y="1233"/>
            <a:chExt cx="5358" cy="1202"/>
          </a:xfrm>
        </p:grpSpPr>
        <p:sp>
          <p:nvSpPr>
            <p:cNvPr id="105478" name="Rectangle 4"/>
            <p:cNvSpPr>
              <a:spLocks noChangeArrowheads="1"/>
            </p:cNvSpPr>
            <p:nvPr/>
          </p:nvSpPr>
          <p:spPr bwMode="auto">
            <a:xfrm>
              <a:off x="787" y="1233"/>
              <a:ext cx="1012" cy="327"/>
            </a:xfrm>
            <a:prstGeom prst="rect">
              <a:avLst/>
            </a:prstGeom>
            <a:solidFill>
              <a:srgbClr val="FFFFFF"/>
            </a:solidFill>
            <a:ln w="22225">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105479" name="Rectangle 5"/>
            <p:cNvSpPr>
              <a:spLocks noChangeArrowheads="1"/>
            </p:cNvSpPr>
            <p:nvPr/>
          </p:nvSpPr>
          <p:spPr bwMode="auto">
            <a:xfrm>
              <a:off x="931" y="1310"/>
              <a:ext cx="784"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800" b="0" smtClean="0">
                  <a:solidFill>
                    <a:srgbClr val="000000"/>
                  </a:solidFill>
                  <a:latin typeface="+mn-lt"/>
                  <a:ea typeface="+mn-ea"/>
                  <a:cs typeface="+mn-ea"/>
                  <a:sym typeface="+mn-lt"/>
                </a:rPr>
                <a:t>SDH/SONet</a:t>
              </a:r>
              <a:endParaRPr lang="en-US" altLang="zh-CN" sz="2400" b="0" smtClean="0">
                <a:latin typeface="+mn-lt"/>
                <a:ea typeface="+mn-ea"/>
                <a:cs typeface="+mn-ea"/>
                <a:sym typeface="+mn-lt"/>
              </a:endParaRPr>
            </a:p>
          </p:txBody>
        </p:sp>
        <p:sp>
          <p:nvSpPr>
            <p:cNvPr id="105480" name="Rectangle 6"/>
            <p:cNvSpPr>
              <a:spLocks noChangeArrowheads="1"/>
            </p:cNvSpPr>
            <p:nvPr/>
          </p:nvSpPr>
          <p:spPr bwMode="auto">
            <a:xfrm>
              <a:off x="1799" y="1233"/>
              <a:ext cx="578" cy="327"/>
            </a:xfrm>
            <a:prstGeom prst="rect">
              <a:avLst/>
            </a:prstGeom>
            <a:solidFill>
              <a:srgbClr val="FFFFFF"/>
            </a:solidFill>
            <a:ln w="22225">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105481" name="Rectangle 7"/>
            <p:cNvSpPr>
              <a:spLocks noChangeArrowheads="1"/>
            </p:cNvSpPr>
            <p:nvPr/>
          </p:nvSpPr>
          <p:spPr bwMode="auto">
            <a:xfrm>
              <a:off x="1927" y="1310"/>
              <a:ext cx="296"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800" b="0" smtClean="0">
                  <a:solidFill>
                    <a:srgbClr val="000000"/>
                  </a:solidFill>
                  <a:latin typeface="+mn-lt"/>
                  <a:ea typeface="+mn-ea"/>
                  <a:cs typeface="+mn-ea"/>
                  <a:sym typeface="+mn-lt"/>
                </a:rPr>
                <a:t>ATM</a:t>
              </a:r>
              <a:endParaRPr lang="en-US" altLang="zh-CN" sz="2400" b="0" smtClean="0">
                <a:latin typeface="+mn-lt"/>
                <a:ea typeface="+mn-ea"/>
                <a:cs typeface="+mn-ea"/>
                <a:sym typeface="+mn-lt"/>
              </a:endParaRPr>
            </a:p>
          </p:txBody>
        </p:sp>
        <p:sp>
          <p:nvSpPr>
            <p:cNvPr id="105482" name="Rectangle 8"/>
            <p:cNvSpPr>
              <a:spLocks noChangeArrowheads="1"/>
            </p:cNvSpPr>
            <p:nvPr/>
          </p:nvSpPr>
          <p:spPr bwMode="auto">
            <a:xfrm>
              <a:off x="2377" y="1233"/>
              <a:ext cx="547" cy="327"/>
            </a:xfrm>
            <a:prstGeom prst="rect">
              <a:avLst/>
            </a:prstGeom>
            <a:solidFill>
              <a:srgbClr val="FFFFFF"/>
            </a:solidFill>
            <a:ln w="22225">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105483" name="Rectangle 9"/>
            <p:cNvSpPr>
              <a:spLocks noChangeArrowheads="1"/>
            </p:cNvSpPr>
            <p:nvPr/>
          </p:nvSpPr>
          <p:spPr bwMode="auto">
            <a:xfrm>
              <a:off x="2482" y="1310"/>
              <a:ext cx="33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800" b="0" smtClean="0">
                  <a:solidFill>
                    <a:srgbClr val="000000"/>
                  </a:solidFill>
                  <a:latin typeface="+mn-lt"/>
                  <a:ea typeface="+mn-ea"/>
                  <a:cs typeface="+mn-ea"/>
                  <a:sym typeface="+mn-lt"/>
                </a:rPr>
                <a:t>FDDI</a:t>
              </a:r>
              <a:endParaRPr lang="en-US" altLang="zh-CN" sz="2400" b="0" smtClean="0">
                <a:latin typeface="+mn-lt"/>
                <a:ea typeface="+mn-ea"/>
                <a:cs typeface="+mn-ea"/>
                <a:sym typeface="+mn-lt"/>
              </a:endParaRPr>
            </a:p>
          </p:txBody>
        </p:sp>
        <p:sp>
          <p:nvSpPr>
            <p:cNvPr id="105484" name="Rectangle 10"/>
            <p:cNvSpPr>
              <a:spLocks noChangeArrowheads="1"/>
            </p:cNvSpPr>
            <p:nvPr/>
          </p:nvSpPr>
          <p:spPr bwMode="auto">
            <a:xfrm>
              <a:off x="2924" y="1233"/>
              <a:ext cx="328" cy="327"/>
            </a:xfrm>
            <a:prstGeom prst="rect">
              <a:avLst/>
            </a:prstGeom>
            <a:solidFill>
              <a:srgbClr val="FFFFFF"/>
            </a:solidFill>
            <a:ln w="22225">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105485" name="Rectangle 11"/>
            <p:cNvSpPr>
              <a:spLocks noChangeArrowheads="1"/>
            </p:cNvSpPr>
            <p:nvPr/>
          </p:nvSpPr>
          <p:spPr bwMode="auto">
            <a:xfrm>
              <a:off x="3024" y="1310"/>
              <a:ext cx="137"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800" b="0" smtClean="0">
                  <a:solidFill>
                    <a:srgbClr val="000000"/>
                  </a:solidFill>
                  <a:latin typeface="+mn-lt"/>
                  <a:ea typeface="+mn-ea"/>
                  <a:cs typeface="+mn-ea"/>
                  <a:sym typeface="+mn-lt"/>
                </a:rPr>
                <a:t>IP</a:t>
              </a:r>
              <a:endParaRPr lang="en-US" altLang="zh-CN" sz="2400" b="0" smtClean="0">
                <a:latin typeface="+mn-lt"/>
                <a:ea typeface="+mn-ea"/>
                <a:cs typeface="+mn-ea"/>
                <a:sym typeface="+mn-lt"/>
              </a:endParaRPr>
            </a:p>
          </p:txBody>
        </p:sp>
        <p:sp>
          <p:nvSpPr>
            <p:cNvPr id="105486" name="Rectangle 12"/>
            <p:cNvSpPr>
              <a:spLocks noChangeArrowheads="1"/>
            </p:cNvSpPr>
            <p:nvPr/>
          </p:nvSpPr>
          <p:spPr bwMode="auto">
            <a:xfrm>
              <a:off x="3252" y="1233"/>
              <a:ext cx="437" cy="327"/>
            </a:xfrm>
            <a:prstGeom prst="rect">
              <a:avLst/>
            </a:prstGeom>
            <a:solidFill>
              <a:srgbClr val="FFFFFF"/>
            </a:solidFill>
            <a:ln w="22225">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105487" name="Rectangle 13"/>
            <p:cNvSpPr>
              <a:spLocks noChangeArrowheads="1"/>
            </p:cNvSpPr>
            <p:nvPr/>
          </p:nvSpPr>
          <p:spPr bwMode="auto">
            <a:xfrm>
              <a:off x="3326" y="1310"/>
              <a:ext cx="307"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800" b="0" smtClean="0">
                  <a:solidFill>
                    <a:srgbClr val="000000"/>
                  </a:solidFill>
                  <a:latin typeface="+mn-lt"/>
                  <a:ea typeface="+mn-ea"/>
                  <a:cs typeface="+mn-ea"/>
                  <a:sym typeface="+mn-lt"/>
                </a:rPr>
                <a:t>PDH</a:t>
              </a:r>
              <a:endParaRPr lang="en-US" altLang="zh-CN" sz="2400" b="0" smtClean="0">
                <a:latin typeface="+mn-lt"/>
                <a:ea typeface="+mn-ea"/>
                <a:cs typeface="+mn-ea"/>
                <a:sym typeface="+mn-lt"/>
              </a:endParaRPr>
            </a:p>
          </p:txBody>
        </p:sp>
        <p:sp>
          <p:nvSpPr>
            <p:cNvPr id="105488" name="Rectangle 14"/>
            <p:cNvSpPr>
              <a:spLocks noChangeArrowheads="1"/>
            </p:cNvSpPr>
            <p:nvPr/>
          </p:nvSpPr>
          <p:spPr bwMode="auto">
            <a:xfrm>
              <a:off x="3689" y="1233"/>
              <a:ext cx="438" cy="327"/>
            </a:xfrm>
            <a:prstGeom prst="rect">
              <a:avLst/>
            </a:prstGeom>
            <a:solidFill>
              <a:srgbClr val="FFFFFF"/>
            </a:solidFill>
            <a:ln w="22225">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105489" name="Rectangle 15"/>
            <p:cNvSpPr>
              <a:spLocks noChangeArrowheads="1"/>
            </p:cNvSpPr>
            <p:nvPr/>
          </p:nvSpPr>
          <p:spPr bwMode="auto">
            <a:xfrm>
              <a:off x="3772" y="1310"/>
              <a:ext cx="283"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800" b="0" smtClean="0">
                  <a:solidFill>
                    <a:srgbClr val="000000"/>
                  </a:solidFill>
                  <a:latin typeface="+mn-lt"/>
                  <a:ea typeface="+mn-ea"/>
                  <a:cs typeface="+mn-ea"/>
                  <a:sym typeface="+mn-lt"/>
                </a:rPr>
                <a:t>SDL</a:t>
              </a:r>
              <a:endParaRPr lang="en-US" altLang="zh-CN" sz="2400" b="0" smtClean="0">
                <a:latin typeface="+mn-lt"/>
                <a:ea typeface="+mn-ea"/>
                <a:cs typeface="+mn-ea"/>
                <a:sym typeface="+mn-lt"/>
              </a:endParaRPr>
            </a:p>
          </p:txBody>
        </p:sp>
        <p:sp>
          <p:nvSpPr>
            <p:cNvPr id="105490" name="Rectangle 16"/>
            <p:cNvSpPr>
              <a:spLocks noChangeArrowheads="1"/>
            </p:cNvSpPr>
            <p:nvPr/>
          </p:nvSpPr>
          <p:spPr bwMode="auto">
            <a:xfrm>
              <a:off x="4127" y="1233"/>
              <a:ext cx="875" cy="327"/>
            </a:xfrm>
            <a:prstGeom prst="rect">
              <a:avLst/>
            </a:prstGeom>
            <a:solidFill>
              <a:srgbClr val="FFFFFF"/>
            </a:solidFill>
            <a:ln w="22225">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105491" name="Rectangle 17"/>
            <p:cNvSpPr>
              <a:spLocks noChangeArrowheads="1"/>
            </p:cNvSpPr>
            <p:nvPr/>
          </p:nvSpPr>
          <p:spPr bwMode="auto">
            <a:xfrm>
              <a:off x="4196" y="1310"/>
              <a:ext cx="727"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800" b="0" smtClean="0">
                  <a:solidFill>
                    <a:srgbClr val="000000"/>
                  </a:solidFill>
                  <a:latin typeface="+mn-lt"/>
                  <a:ea typeface="+mn-ea"/>
                  <a:cs typeface="+mn-ea"/>
                  <a:sym typeface="+mn-lt"/>
                </a:rPr>
                <a:t>千兆以太网</a:t>
              </a:r>
              <a:endParaRPr lang="zh-CN" altLang="en-US" sz="2400" b="0" smtClean="0">
                <a:latin typeface="+mn-lt"/>
                <a:ea typeface="+mn-ea"/>
                <a:cs typeface="+mn-ea"/>
                <a:sym typeface="+mn-lt"/>
              </a:endParaRPr>
            </a:p>
          </p:txBody>
        </p:sp>
        <p:sp>
          <p:nvSpPr>
            <p:cNvPr id="105492" name="Freeform 18"/>
            <p:cNvSpPr>
              <a:spLocks/>
            </p:cNvSpPr>
            <p:nvPr/>
          </p:nvSpPr>
          <p:spPr bwMode="auto">
            <a:xfrm>
              <a:off x="2541" y="1670"/>
              <a:ext cx="219" cy="328"/>
            </a:xfrm>
            <a:custGeom>
              <a:avLst/>
              <a:gdLst>
                <a:gd name="T0" fmla="*/ 1 w 437"/>
                <a:gd name="T1" fmla="*/ 0 h 656"/>
                <a:gd name="T2" fmla="*/ 1 w 437"/>
                <a:gd name="T3" fmla="*/ 0 h 656"/>
                <a:gd name="T4" fmla="*/ 1 w 437"/>
                <a:gd name="T5" fmla="*/ 1 h 656"/>
                <a:gd name="T6" fmla="*/ 0 w 437"/>
                <a:gd name="T7" fmla="*/ 1 h 656"/>
                <a:gd name="T8" fmla="*/ 1 w 437"/>
                <a:gd name="T9" fmla="*/ 2 h 656"/>
                <a:gd name="T10" fmla="*/ 1 w 437"/>
                <a:gd name="T11" fmla="*/ 1 h 656"/>
                <a:gd name="T12" fmla="*/ 1 w 437"/>
                <a:gd name="T13" fmla="*/ 1 h 656"/>
                <a:gd name="T14" fmla="*/ 1 w 437"/>
                <a:gd name="T15" fmla="*/ 0 h 6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7" h="656">
                  <a:moveTo>
                    <a:pt x="349" y="0"/>
                  </a:moveTo>
                  <a:lnTo>
                    <a:pt x="87" y="0"/>
                  </a:lnTo>
                  <a:lnTo>
                    <a:pt x="87" y="438"/>
                  </a:lnTo>
                  <a:lnTo>
                    <a:pt x="0" y="438"/>
                  </a:lnTo>
                  <a:lnTo>
                    <a:pt x="218" y="656"/>
                  </a:lnTo>
                  <a:lnTo>
                    <a:pt x="437" y="438"/>
                  </a:lnTo>
                  <a:lnTo>
                    <a:pt x="349" y="438"/>
                  </a:lnTo>
                  <a:lnTo>
                    <a:pt x="349" y="0"/>
                  </a:lnTo>
                  <a:close/>
                </a:path>
              </a:pathLst>
            </a:custGeom>
            <a:solidFill>
              <a:srgbClr val="FFFFFF"/>
            </a:solidFill>
            <a:ln w="12700">
              <a:solidFill>
                <a:srgbClr val="000000"/>
              </a:solidFill>
              <a:prstDash val="solid"/>
              <a:round/>
              <a:headEnd/>
              <a:tailEnd/>
            </a:ln>
          </p:spPr>
          <p:txBody>
            <a:bodyPr/>
            <a:lstStyle/>
            <a:p>
              <a:pPr>
                <a:lnSpc>
                  <a:spcPct val="120000"/>
                </a:lnSpc>
                <a:defRPr/>
              </a:pPr>
              <a:endParaRPr lang="zh-CN" altLang="en-US">
                <a:latin typeface="+mn-lt"/>
                <a:ea typeface="+mn-ea"/>
                <a:cs typeface="+mn-ea"/>
                <a:sym typeface="+mn-lt"/>
              </a:endParaRPr>
            </a:p>
          </p:txBody>
        </p:sp>
        <p:sp>
          <p:nvSpPr>
            <p:cNvPr id="105493" name="Rectangle 19"/>
            <p:cNvSpPr>
              <a:spLocks noChangeArrowheads="1"/>
            </p:cNvSpPr>
            <p:nvPr/>
          </p:nvSpPr>
          <p:spPr bwMode="auto">
            <a:xfrm>
              <a:off x="737" y="1998"/>
              <a:ext cx="4155" cy="437"/>
            </a:xfrm>
            <a:prstGeom prst="rect">
              <a:avLst/>
            </a:prstGeom>
            <a:solidFill>
              <a:srgbClr val="FFFFFF"/>
            </a:solidFill>
            <a:ln w="22225">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105494" name="Rectangle 20"/>
            <p:cNvSpPr>
              <a:spLocks noChangeArrowheads="1"/>
            </p:cNvSpPr>
            <p:nvPr/>
          </p:nvSpPr>
          <p:spPr bwMode="auto">
            <a:xfrm>
              <a:off x="2439" y="2130"/>
              <a:ext cx="775"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800" b="0" smtClean="0">
                  <a:solidFill>
                    <a:srgbClr val="000000"/>
                  </a:solidFill>
                  <a:latin typeface="+mn-lt"/>
                  <a:ea typeface="+mn-ea"/>
                  <a:cs typeface="+mn-ea"/>
                  <a:sym typeface="+mn-lt"/>
                </a:rPr>
                <a:t>OCh </a:t>
              </a:r>
              <a:r>
                <a:rPr lang="zh-CN" altLang="en-US" sz="1800" b="0" smtClean="0">
                  <a:solidFill>
                    <a:srgbClr val="000000"/>
                  </a:solidFill>
                  <a:latin typeface="+mn-lt"/>
                  <a:ea typeface="+mn-ea"/>
                  <a:cs typeface="+mn-ea"/>
                  <a:sym typeface="+mn-lt"/>
                </a:rPr>
                <a:t>净负荷</a:t>
              </a:r>
              <a:endParaRPr lang="zh-CN" altLang="en-US" sz="2400" b="0" smtClean="0">
                <a:latin typeface="+mn-lt"/>
                <a:ea typeface="+mn-ea"/>
                <a:cs typeface="+mn-ea"/>
                <a:sym typeface="+mn-lt"/>
              </a:endParaRPr>
            </a:p>
          </p:txBody>
        </p:sp>
        <p:sp>
          <p:nvSpPr>
            <p:cNvPr id="105495" name="Rectangle 21"/>
            <p:cNvSpPr>
              <a:spLocks noChangeArrowheads="1"/>
            </p:cNvSpPr>
            <p:nvPr/>
          </p:nvSpPr>
          <p:spPr bwMode="auto">
            <a:xfrm>
              <a:off x="81" y="1998"/>
              <a:ext cx="761" cy="437"/>
            </a:xfrm>
            <a:prstGeom prst="rect">
              <a:avLst/>
            </a:prstGeom>
            <a:solidFill>
              <a:srgbClr val="FFFFFF"/>
            </a:solidFill>
            <a:ln w="22225">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105496" name="Rectangle 22"/>
            <p:cNvSpPr>
              <a:spLocks noChangeArrowheads="1"/>
            </p:cNvSpPr>
            <p:nvPr/>
          </p:nvSpPr>
          <p:spPr bwMode="auto">
            <a:xfrm>
              <a:off x="325" y="2043"/>
              <a:ext cx="29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800" b="0" smtClean="0">
                  <a:solidFill>
                    <a:srgbClr val="000000"/>
                  </a:solidFill>
                  <a:latin typeface="+mn-lt"/>
                  <a:ea typeface="+mn-ea"/>
                  <a:cs typeface="+mn-ea"/>
                  <a:sym typeface="+mn-lt"/>
                </a:rPr>
                <a:t>OCh</a:t>
              </a:r>
              <a:endParaRPr lang="en-US" altLang="zh-CN" sz="2400" b="0" smtClean="0">
                <a:latin typeface="+mn-lt"/>
                <a:ea typeface="+mn-ea"/>
                <a:cs typeface="+mn-ea"/>
                <a:sym typeface="+mn-lt"/>
              </a:endParaRPr>
            </a:p>
          </p:txBody>
        </p:sp>
        <p:sp>
          <p:nvSpPr>
            <p:cNvPr id="105497" name="Rectangle 23"/>
            <p:cNvSpPr>
              <a:spLocks noChangeArrowheads="1"/>
            </p:cNvSpPr>
            <p:nvPr/>
          </p:nvSpPr>
          <p:spPr bwMode="auto">
            <a:xfrm>
              <a:off x="180" y="2217"/>
              <a:ext cx="63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800" b="0" smtClean="0">
                  <a:solidFill>
                    <a:srgbClr val="000000"/>
                  </a:solidFill>
                  <a:latin typeface="+mn-lt"/>
                  <a:ea typeface="+mn-ea"/>
                  <a:cs typeface="+mn-ea"/>
                  <a:sym typeface="+mn-lt"/>
                </a:rPr>
                <a:t>Overhead</a:t>
              </a:r>
              <a:endParaRPr lang="en-US" altLang="zh-CN" sz="2400" b="0" smtClean="0">
                <a:latin typeface="+mn-lt"/>
                <a:ea typeface="+mn-ea"/>
                <a:cs typeface="+mn-ea"/>
                <a:sym typeface="+mn-lt"/>
              </a:endParaRPr>
            </a:p>
          </p:txBody>
        </p:sp>
        <p:sp>
          <p:nvSpPr>
            <p:cNvPr id="105498" name="Rectangle 24"/>
            <p:cNvSpPr>
              <a:spLocks noChangeArrowheads="1"/>
            </p:cNvSpPr>
            <p:nvPr/>
          </p:nvSpPr>
          <p:spPr bwMode="auto">
            <a:xfrm>
              <a:off x="4892" y="1998"/>
              <a:ext cx="547" cy="437"/>
            </a:xfrm>
            <a:prstGeom prst="rect">
              <a:avLst/>
            </a:prstGeom>
            <a:solidFill>
              <a:srgbClr val="FFFFFF"/>
            </a:solidFill>
            <a:ln w="22225">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105499" name="Rectangle 25"/>
            <p:cNvSpPr>
              <a:spLocks noChangeArrowheads="1"/>
            </p:cNvSpPr>
            <p:nvPr/>
          </p:nvSpPr>
          <p:spPr bwMode="auto">
            <a:xfrm>
              <a:off x="5034" y="2130"/>
              <a:ext cx="291"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800" b="0" smtClean="0">
                  <a:solidFill>
                    <a:srgbClr val="000000"/>
                  </a:solidFill>
                  <a:latin typeface="+mn-lt"/>
                  <a:ea typeface="+mn-ea"/>
                  <a:cs typeface="+mn-ea"/>
                  <a:sym typeface="+mn-lt"/>
                </a:rPr>
                <a:t>FEC</a:t>
              </a:r>
              <a:endParaRPr lang="en-US" altLang="zh-CN" sz="2400" b="0" smtClean="0">
                <a:latin typeface="+mn-lt"/>
                <a:ea typeface="+mn-ea"/>
                <a:cs typeface="+mn-ea"/>
                <a:sym typeface="+mn-lt"/>
              </a:endParaRPr>
            </a:p>
          </p:txBody>
        </p:sp>
      </p:grpSp>
      <p:sp>
        <p:nvSpPr>
          <p:cNvPr id="105476" name="Rectangle 26"/>
          <p:cNvSpPr>
            <a:spLocks noChangeArrowheads="1"/>
          </p:cNvSpPr>
          <p:nvPr/>
        </p:nvSpPr>
        <p:spPr bwMode="auto">
          <a:xfrm>
            <a:off x="633413"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ctr" eaLnBrk="1" hangingPunct="1">
              <a:lnSpc>
                <a:spcPct val="120000"/>
              </a:lnSpc>
              <a:spcBef>
                <a:spcPct val="0"/>
              </a:spcBef>
              <a:buFontTx/>
              <a:buNone/>
              <a:defRPr/>
            </a:pPr>
            <a:r>
              <a:rPr lang="en-US" altLang="zh-CN" sz="4000" smtClean="0">
                <a:solidFill>
                  <a:srgbClr val="663300"/>
                </a:solidFill>
                <a:latin typeface="+mn-lt"/>
                <a:ea typeface="+mn-ea"/>
                <a:cs typeface="+mn-ea"/>
                <a:sym typeface="+mn-lt"/>
              </a:rPr>
              <a:t>2.5</a:t>
            </a:r>
            <a:r>
              <a:rPr lang="zh-CN" altLang="en-US" sz="4000" smtClean="0">
                <a:solidFill>
                  <a:srgbClr val="663300"/>
                </a:solidFill>
                <a:latin typeface="+mn-lt"/>
                <a:ea typeface="+mn-ea"/>
                <a:cs typeface="+mn-ea"/>
                <a:sym typeface="+mn-lt"/>
              </a:rPr>
              <a:t>光传送网</a:t>
            </a:r>
          </a:p>
        </p:txBody>
      </p:sp>
      <p:sp>
        <p:nvSpPr>
          <p:cNvPr id="105477" name="矩形 1"/>
          <p:cNvSpPr>
            <a:spLocks noChangeArrowheads="1"/>
          </p:cNvSpPr>
          <p:nvPr/>
        </p:nvSpPr>
        <p:spPr bwMode="auto">
          <a:xfrm>
            <a:off x="247650" y="3343275"/>
            <a:ext cx="8645525"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just" eaLnBrk="1" latinLnBrk="0" hangingPunct="1">
              <a:lnSpc>
                <a:spcPct val="120000"/>
              </a:lnSpc>
              <a:spcBef>
                <a:spcPct val="0"/>
              </a:spcBef>
              <a:buFontTx/>
              <a:buNone/>
              <a:defRPr/>
            </a:pPr>
            <a:r>
              <a:rPr lang="en-US" altLang="zh-CN" sz="2400" smtClean="0">
                <a:latin typeface="+mn-lt"/>
                <a:ea typeface="+mn-ea"/>
                <a:cs typeface="+mn-ea"/>
                <a:sym typeface="+mn-lt"/>
              </a:rPr>
              <a:t>(1) </a:t>
            </a:r>
            <a:r>
              <a:rPr lang="zh-CN" altLang="en-US" sz="2400" smtClean="0">
                <a:latin typeface="+mn-lt"/>
                <a:ea typeface="+mn-ea"/>
                <a:cs typeface="+mn-ea"/>
                <a:sym typeface="+mn-lt"/>
              </a:rPr>
              <a:t>开销部分</a:t>
            </a:r>
            <a:r>
              <a:rPr lang="en-US" altLang="zh-CN" sz="2400" smtClean="0">
                <a:latin typeface="+mn-lt"/>
                <a:ea typeface="+mn-ea"/>
                <a:cs typeface="+mn-ea"/>
                <a:sym typeface="+mn-lt"/>
              </a:rPr>
              <a:t>(Overhead)</a:t>
            </a:r>
            <a:r>
              <a:rPr lang="zh-CN" altLang="en-US" sz="2400" smtClean="0">
                <a:latin typeface="+mn-lt"/>
                <a:ea typeface="+mn-ea"/>
                <a:cs typeface="+mn-ea"/>
                <a:sym typeface="+mn-lt"/>
              </a:rPr>
              <a:t>：位于信封头部，装载开销字节。</a:t>
            </a:r>
          </a:p>
          <a:p>
            <a:pPr algn="just" eaLnBrk="1" latinLnBrk="0" hangingPunct="1">
              <a:lnSpc>
                <a:spcPct val="120000"/>
              </a:lnSpc>
              <a:spcBef>
                <a:spcPct val="0"/>
              </a:spcBef>
              <a:buFontTx/>
              <a:buNone/>
              <a:defRPr/>
            </a:pPr>
            <a:r>
              <a:rPr lang="en-US" altLang="zh-CN" sz="2400" smtClean="0">
                <a:latin typeface="+mn-lt"/>
                <a:ea typeface="+mn-ea"/>
                <a:cs typeface="+mn-ea"/>
                <a:sym typeface="+mn-lt"/>
              </a:rPr>
              <a:t>(2) FEC</a:t>
            </a:r>
            <a:r>
              <a:rPr lang="zh-CN" altLang="en-US" sz="2400" smtClean="0">
                <a:latin typeface="+mn-lt"/>
                <a:ea typeface="+mn-ea"/>
                <a:cs typeface="+mn-ea"/>
                <a:sym typeface="+mn-lt"/>
              </a:rPr>
              <a:t>部分：位于信封尾部，装载前向差错校正码</a:t>
            </a:r>
            <a:r>
              <a:rPr lang="en-US" altLang="zh-CN" sz="2400" smtClean="0">
                <a:latin typeface="+mn-lt"/>
                <a:ea typeface="+mn-ea"/>
                <a:cs typeface="+mn-ea"/>
                <a:sym typeface="+mn-lt"/>
              </a:rPr>
              <a:t>FEC(Forward Error Correction) </a:t>
            </a:r>
            <a:r>
              <a:rPr lang="zh-CN" altLang="en-US" sz="2400" smtClean="0">
                <a:latin typeface="+mn-lt"/>
                <a:ea typeface="+mn-ea"/>
                <a:cs typeface="+mn-ea"/>
                <a:sym typeface="+mn-lt"/>
              </a:rPr>
              <a:t>，</a:t>
            </a:r>
            <a:r>
              <a:rPr lang="en-US" altLang="zh-CN" sz="2400" smtClean="0">
                <a:latin typeface="+mn-lt"/>
                <a:ea typeface="+mn-ea"/>
                <a:cs typeface="+mn-ea"/>
                <a:sym typeface="+mn-lt"/>
              </a:rPr>
              <a:t>FEC</a:t>
            </a:r>
            <a:r>
              <a:rPr lang="zh-CN" altLang="en-US" sz="2400" smtClean="0">
                <a:latin typeface="+mn-lt"/>
                <a:ea typeface="+mn-ea"/>
                <a:cs typeface="+mn-ea"/>
                <a:sym typeface="+mn-lt"/>
              </a:rPr>
              <a:t>有校正错误的能力。</a:t>
            </a:r>
          </a:p>
          <a:p>
            <a:pPr algn="just" eaLnBrk="1" latinLnBrk="0" hangingPunct="1">
              <a:lnSpc>
                <a:spcPct val="120000"/>
              </a:lnSpc>
              <a:spcBef>
                <a:spcPct val="0"/>
              </a:spcBef>
              <a:buFontTx/>
              <a:buNone/>
              <a:defRPr/>
            </a:pPr>
            <a:r>
              <a:rPr lang="en-US" altLang="zh-CN" sz="2400" smtClean="0">
                <a:latin typeface="+mn-lt"/>
                <a:ea typeface="+mn-ea"/>
                <a:cs typeface="+mn-ea"/>
                <a:sym typeface="+mn-lt"/>
              </a:rPr>
              <a:t>(3) </a:t>
            </a:r>
            <a:r>
              <a:rPr lang="zh-CN" altLang="en-US" sz="2400" smtClean="0">
                <a:latin typeface="+mn-lt"/>
                <a:ea typeface="+mn-ea"/>
                <a:cs typeface="+mn-ea"/>
                <a:sym typeface="+mn-lt"/>
              </a:rPr>
              <a:t>净负荷部分：位于信封头部和尾部之间，承载现有的各种网络协议数据包。</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304800" y="698500"/>
            <a:ext cx="8686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just" eaLnBrk="1" latinLnBrk="0" hangingPunct="1">
              <a:lnSpc>
                <a:spcPct val="120000"/>
              </a:lnSpc>
              <a:spcBef>
                <a:spcPct val="0"/>
              </a:spcBef>
              <a:buFontTx/>
              <a:buNone/>
              <a:defRPr/>
            </a:pPr>
            <a:r>
              <a:rPr lang="en-US" altLang="zh-CN" sz="2400" dirty="0" smtClean="0">
                <a:latin typeface="+mn-lt"/>
                <a:ea typeface="+mn-ea"/>
                <a:cs typeface="+mn-ea"/>
                <a:sym typeface="+mn-lt"/>
              </a:rPr>
              <a:t>2</a:t>
            </a:r>
            <a:r>
              <a:rPr lang="zh-CN" altLang="en-US" sz="2400" dirty="0" smtClean="0">
                <a:latin typeface="+mn-lt"/>
                <a:ea typeface="+mn-ea"/>
                <a:cs typeface="+mn-ea"/>
                <a:sym typeface="+mn-lt"/>
              </a:rPr>
              <a:t>．帧结构</a:t>
            </a:r>
          </a:p>
          <a:p>
            <a:pPr algn="just" eaLnBrk="1" latinLnBrk="0" hangingPunct="1">
              <a:lnSpc>
                <a:spcPct val="120000"/>
              </a:lnSpc>
              <a:spcBef>
                <a:spcPct val="0"/>
              </a:spcBef>
              <a:buFontTx/>
              <a:buNone/>
              <a:defRPr/>
            </a:pPr>
            <a:r>
              <a:rPr lang="en-US" altLang="zh-CN" sz="2400" dirty="0" smtClean="0">
                <a:latin typeface="+mn-lt"/>
                <a:ea typeface="+mn-ea"/>
                <a:cs typeface="+mn-ea"/>
                <a:sym typeface="+mn-lt"/>
              </a:rPr>
              <a:t>    OTN</a:t>
            </a:r>
            <a:r>
              <a:rPr lang="zh-CN" altLang="en-US" sz="2400" dirty="0" smtClean="0">
                <a:latin typeface="+mn-lt"/>
                <a:ea typeface="+mn-ea"/>
                <a:cs typeface="+mn-ea"/>
                <a:sym typeface="+mn-lt"/>
              </a:rPr>
              <a:t>中的帧被称为</a:t>
            </a:r>
            <a:r>
              <a:rPr lang="zh-CN" altLang="en-US" sz="2400" dirty="0" smtClean="0">
                <a:solidFill>
                  <a:srgbClr val="00B0F0"/>
                </a:solidFill>
                <a:latin typeface="+mn-lt"/>
                <a:ea typeface="+mn-ea"/>
                <a:cs typeface="+mn-ea"/>
                <a:sym typeface="+mn-lt"/>
              </a:rPr>
              <a:t>光通道传送单元</a:t>
            </a:r>
            <a:r>
              <a:rPr lang="en-US" altLang="zh-CN" sz="2400" dirty="0" smtClean="0">
                <a:latin typeface="+mn-lt"/>
                <a:ea typeface="+mn-ea"/>
                <a:cs typeface="+mn-ea"/>
                <a:sym typeface="+mn-lt"/>
              </a:rPr>
              <a:t>(OTU</a:t>
            </a:r>
            <a:r>
              <a:rPr lang="zh-CN" altLang="en-US" sz="2400" dirty="0" smtClean="0">
                <a:latin typeface="+mn-lt"/>
                <a:ea typeface="+mn-ea"/>
                <a:cs typeface="+mn-ea"/>
                <a:sym typeface="+mn-lt"/>
              </a:rPr>
              <a:t>：</a:t>
            </a:r>
            <a:r>
              <a:rPr lang="en-US" altLang="zh-CN" sz="2400" dirty="0" smtClean="0">
                <a:latin typeface="+mn-lt"/>
                <a:ea typeface="+mn-ea"/>
                <a:cs typeface="+mn-ea"/>
                <a:sym typeface="+mn-lt"/>
              </a:rPr>
              <a:t>Optical Channel Transport Unit)</a:t>
            </a:r>
            <a:r>
              <a:rPr lang="zh-CN" altLang="en-US" sz="2400" dirty="0" smtClean="0">
                <a:latin typeface="+mn-lt"/>
                <a:ea typeface="+mn-ea"/>
                <a:cs typeface="+mn-ea"/>
                <a:sym typeface="+mn-lt"/>
              </a:rPr>
              <a:t>。</a:t>
            </a:r>
          </a:p>
          <a:p>
            <a:pPr algn="just" eaLnBrk="1" latinLnBrk="0" hangingPunct="1">
              <a:lnSpc>
                <a:spcPct val="120000"/>
              </a:lnSpc>
              <a:spcBef>
                <a:spcPct val="0"/>
              </a:spcBef>
              <a:buFontTx/>
              <a:buNone/>
              <a:defRPr/>
            </a:pPr>
            <a:r>
              <a:rPr lang="zh-CN" altLang="en-US" sz="2400" dirty="0" smtClean="0">
                <a:latin typeface="+mn-lt"/>
                <a:ea typeface="+mn-ea"/>
                <a:cs typeface="+mn-ea"/>
                <a:sym typeface="+mn-lt"/>
              </a:rPr>
              <a:t>    在</a:t>
            </a:r>
            <a:r>
              <a:rPr lang="en-US" altLang="zh-CN" sz="2400" dirty="0" smtClean="0">
                <a:latin typeface="+mn-lt"/>
                <a:ea typeface="+mn-ea"/>
                <a:cs typeface="+mn-ea"/>
                <a:sym typeface="+mn-lt"/>
              </a:rPr>
              <a:t>G.709</a:t>
            </a:r>
            <a:r>
              <a:rPr lang="zh-CN" altLang="en-US" sz="2400" dirty="0" smtClean="0">
                <a:latin typeface="+mn-lt"/>
                <a:ea typeface="+mn-ea"/>
                <a:cs typeface="+mn-ea"/>
                <a:sym typeface="+mn-lt"/>
              </a:rPr>
              <a:t>中，定义了三种不同速率的</a:t>
            </a:r>
            <a:r>
              <a:rPr lang="en-US" altLang="zh-CN" sz="2400" dirty="0" smtClean="0">
                <a:latin typeface="+mn-lt"/>
                <a:ea typeface="+mn-ea"/>
                <a:cs typeface="+mn-ea"/>
                <a:sym typeface="+mn-lt"/>
              </a:rPr>
              <a:t>OTU-k(k=1</a:t>
            </a:r>
            <a:r>
              <a:rPr lang="zh-CN" altLang="en-US" sz="2400" dirty="0" smtClean="0">
                <a:latin typeface="+mn-lt"/>
                <a:ea typeface="+mn-ea"/>
                <a:cs typeface="+mn-ea"/>
                <a:sym typeface="+mn-lt"/>
              </a:rPr>
              <a:t>，</a:t>
            </a:r>
            <a:r>
              <a:rPr lang="en-US" altLang="zh-CN" sz="2400" dirty="0" smtClean="0">
                <a:latin typeface="+mn-lt"/>
                <a:ea typeface="+mn-ea"/>
                <a:cs typeface="+mn-ea"/>
                <a:sym typeface="+mn-lt"/>
              </a:rPr>
              <a:t>2</a:t>
            </a:r>
            <a:r>
              <a:rPr lang="zh-CN" altLang="en-US" sz="2400" dirty="0" smtClean="0">
                <a:latin typeface="+mn-lt"/>
                <a:ea typeface="+mn-ea"/>
                <a:cs typeface="+mn-ea"/>
                <a:sym typeface="+mn-lt"/>
              </a:rPr>
              <a:t>，</a:t>
            </a:r>
            <a:r>
              <a:rPr lang="en-US" altLang="zh-CN" sz="2400" dirty="0" smtClean="0">
                <a:latin typeface="+mn-lt"/>
                <a:ea typeface="+mn-ea"/>
                <a:cs typeface="+mn-ea"/>
                <a:sym typeface="+mn-lt"/>
              </a:rPr>
              <a:t>3)</a:t>
            </a:r>
            <a:r>
              <a:rPr lang="zh-CN" altLang="en-US" sz="2400" dirty="0" smtClean="0">
                <a:latin typeface="+mn-lt"/>
                <a:ea typeface="+mn-ea"/>
                <a:cs typeface="+mn-ea"/>
                <a:sym typeface="+mn-lt"/>
              </a:rPr>
              <a:t>帧结构，速率依次为</a:t>
            </a:r>
            <a:r>
              <a:rPr lang="en-US" altLang="zh-CN" sz="2400" dirty="0" smtClean="0">
                <a:latin typeface="+mn-lt"/>
                <a:ea typeface="+mn-ea"/>
                <a:cs typeface="+mn-ea"/>
                <a:sym typeface="+mn-lt"/>
              </a:rPr>
              <a:t>2.5 Gb/s</a:t>
            </a:r>
            <a:r>
              <a:rPr lang="zh-CN" altLang="en-US" sz="2400" dirty="0" smtClean="0">
                <a:latin typeface="+mn-lt"/>
                <a:ea typeface="+mn-ea"/>
                <a:cs typeface="+mn-ea"/>
                <a:sym typeface="+mn-lt"/>
              </a:rPr>
              <a:t>、</a:t>
            </a:r>
            <a:r>
              <a:rPr lang="en-US" altLang="zh-CN" sz="2400" dirty="0" smtClean="0">
                <a:latin typeface="+mn-lt"/>
                <a:ea typeface="+mn-ea"/>
                <a:cs typeface="+mn-ea"/>
                <a:sym typeface="+mn-lt"/>
              </a:rPr>
              <a:t>10 Gb/s</a:t>
            </a:r>
            <a:r>
              <a:rPr lang="zh-CN" altLang="en-US" sz="2400" dirty="0" smtClean="0">
                <a:latin typeface="+mn-lt"/>
                <a:ea typeface="+mn-ea"/>
                <a:cs typeface="+mn-ea"/>
                <a:sym typeface="+mn-lt"/>
              </a:rPr>
              <a:t>、</a:t>
            </a:r>
            <a:r>
              <a:rPr lang="en-US" altLang="zh-CN" sz="2400" dirty="0" smtClean="0">
                <a:latin typeface="+mn-lt"/>
                <a:ea typeface="+mn-ea"/>
                <a:cs typeface="+mn-ea"/>
                <a:sym typeface="+mn-lt"/>
              </a:rPr>
              <a:t>40 Gb/s</a:t>
            </a:r>
            <a:r>
              <a:rPr lang="zh-CN" altLang="en-US" sz="2400" dirty="0" smtClean="0">
                <a:latin typeface="+mn-lt"/>
                <a:ea typeface="+mn-ea"/>
                <a:cs typeface="+mn-ea"/>
                <a:sym typeface="+mn-lt"/>
              </a:rPr>
              <a:t>。</a:t>
            </a:r>
          </a:p>
        </p:txBody>
      </p:sp>
      <p:grpSp>
        <p:nvGrpSpPr>
          <p:cNvPr id="3" name="Group 3"/>
          <p:cNvGrpSpPr>
            <a:grpSpLocks/>
          </p:cNvGrpSpPr>
          <p:nvPr/>
        </p:nvGrpSpPr>
        <p:grpSpPr bwMode="auto">
          <a:xfrm>
            <a:off x="0" y="3166046"/>
            <a:ext cx="5357912" cy="3352403"/>
            <a:chOff x="600" y="487"/>
            <a:chExt cx="4385" cy="3059"/>
          </a:xfrm>
        </p:grpSpPr>
        <p:sp>
          <p:nvSpPr>
            <p:cNvPr id="4" name="Rectangle 4"/>
            <p:cNvSpPr>
              <a:spLocks noChangeArrowheads="1"/>
            </p:cNvSpPr>
            <p:nvPr/>
          </p:nvSpPr>
          <p:spPr bwMode="auto">
            <a:xfrm>
              <a:off x="1583" y="1797"/>
              <a:ext cx="319"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b="0" smtClean="0">
                  <a:solidFill>
                    <a:srgbClr val="000000"/>
                  </a:solidFill>
                  <a:latin typeface="+mn-lt"/>
                  <a:ea typeface="+mn-ea"/>
                  <a:cs typeface="+mn-ea"/>
                  <a:sym typeface="+mn-lt"/>
                </a:rPr>
                <a:t>OPU</a:t>
              </a:r>
              <a:endParaRPr lang="en-US" altLang="zh-CN" sz="1600" b="0" smtClean="0">
                <a:latin typeface="+mn-lt"/>
                <a:ea typeface="+mn-ea"/>
                <a:cs typeface="+mn-ea"/>
                <a:sym typeface="+mn-lt"/>
              </a:endParaRPr>
            </a:p>
          </p:txBody>
        </p:sp>
        <p:sp>
          <p:nvSpPr>
            <p:cNvPr id="5" name="Rectangle 5"/>
            <p:cNvSpPr>
              <a:spLocks noChangeArrowheads="1"/>
            </p:cNvSpPr>
            <p:nvPr/>
          </p:nvSpPr>
          <p:spPr bwMode="auto">
            <a:xfrm>
              <a:off x="2417" y="487"/>
              <a:ext cx="2201" cy="611"/>
            </a:xfrm>
            <a:prstGeom prst="rect">
              <a:avLst/>
            </a:prstGeom>
            <a:solidFill>
              <a:srgbClr val="FFFFFF"/>
            </a:solidFill>
            <a:ln w="2381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1600" smtClean="0">
                <a:latin typeface="+mn-lt"/>
                <a:ea typeface="+mn-ea"/>
                <a:cs typeface="+mn-ea"/>
                <a:sym typeface="+mn-lt"/>
              </a:endParaRPr>
            </a:p>
          </p:txBody>
        </p:sp>
        <p:sp>
          <p:nvSpPr>
            <p:cNvPr id="6" name="Rectangle 6"/>
            <p:cNvSpPr>
              <a:spLocks noChangeArrowheads="1"/>
            </p:cNvSpPr>
            <p:nvPr/>
          </p:nvSpPr>
          <p:spPr bwMode="auto">
            <a:xfrm>
              <a:off x="3105" y="599"/>
              <a:ext cx="73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400" b="0" smtClean="0">
                  <a:solidFill>
                    <a:srgbClr val="000000"/>
                  </a:solidFill>
                  <a:latin typeface="+mn-lt"/>
                  <a:ea typeface="+mn-ea"/>
                  <a:cs typeface="+mn-ea"/>
                  <a:sym typeface="+mn-lt"/>
                </a:rPr>
                <a:t>客户层信号</a:t>
              </a:r>
              <a:endParaRPr lang="zh-CN" altLang="en-US" sz="1600" b="0" smtClean="0">
                <a:latin typeface="+mn-lt"/>
                <a:ea typeface="+mn-ea"/>
                <a:cs typeface="+mn-ea"/>
                <a:sym typeface="+mn-lt"/>
              </a:endParaRPr>
            </a:p>
          </p:txBody>
        </p:sp>
        <p:sp>
          <p:nvSpPr>
            <p:cNvPr id="7" name="Rectangle 7"/>
            <p:cNvSpPr>
              <a:spLocks noChangeArrowheads="1"/>
            </p:cNvSpPr>
            <p:nvPr/>
          </p:nvSpPr>
          <p:spPr bwMode="auto">
            <a:xfrm>
              <a:off x="2783" y="793"/>
              <a:ext cx="132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b="0" smtClean="0">
                  <a:solidFill>
                    <a:srgbClr val="000000"/>
                  </a:solidFill>
                  <a:latin typeface="+mn-lt"/>
                  <a:ea typeface="+mn-ea"/>
                  <a:cs typeface="+mn-ea"/>
                  <a:sym typeface="+mn-lt"/>
                </a:rPr>
                <a:t>(SDH</a:t>
              </a:r>
              <a:r>
                <a:rPr lang="zh-CN" altLang="en-US" sz="1400" b="0" smtClean="0">
                  <a:solidFill>
                    <a:srgbClr val="000000"/>
                  </a:solidFill>
                  <a:latin typeface="+mn-lt"/>
                  <a:ea typeface="+mn-ea"/>
                  <a:cs typeface="+mn-ea"/>
                  <a:sym typeface="+mn-lt"/>
                </a:rPr>
                <a:t>、</a:t>
              </a:r>
              <a:r>
                <a:rPr lang="en-US" altLang="zh-CN" sz="1400" b="0" smtClean="0">
                  <a:solidFill>
                    <a:srgbClr val="000000"/>
                  </a:solidFill>
                  <a:latin typeface="+mn-lt"/>
                  <a:ea typeface="+mn-ea"/>
                  <a:cs typeface="+mn-ea"/>
                  <a:sym typeface="+mn-lt"/>
                </a:rPr>
                <a:t>IP</a:t>
              </a:r>
              <a:r>
                <a:rPr lang="zh-CN" altLang="en-US" sz="1400" b="0" smtClean="0">
                  <a:solidFill>
                    <a:srgbClr val="000000"/>
                  </a:solidFill>
                  <a:latin typeface="+mn-lt"/>
                  <a:ea typeface="+mn-ea"/>
                  <a:cs typeface="+mn-ea"/>
                  <a:sym typeface="+mn-lt"/>
                </a:rPr>
                <a:t>、</a:t>
              </a:r>
              <a:r>
                <a:rPr lang="en-US" altLang="zh-CN" sz="1400" b="0" smtClean="0">
                  <a:solidFill>
                    <a:srgbClr val="000000"/>
                  </a:solidFill>
                  <a:latin typeface="+mn-lt"/>
                  <a:ea typeface="+mn-ea"/>
                  <a:cs typeface="+mn-ea"/>
                  <a:sym typeface="+mn-lt"/>
                </a:rPr>
                <a:t>ATM </a:t>
              </a:r>
              <a:r>
                <a:rPr lang="zh-CN" altLang="en-US" sz="1400" b="0" smtClean="0">
                  <a:solidFill>
                    <a:srgbClr val="000000"/>
                  </a:solidFill>
                  <a:latin typeface="+mn-lt"/>
                  <a:ea typeface="+mn-ea"/>
                  <a:cs typeface="+mn-ea"/>
                  <a:sym typeface="+mn-lt"/>
                </a:rPr>
                <a:t>等</a:t>
              </a:r>
              <a:r>
                <a:rPr lang="en-US" altLang="zh-CN" sz="1400" b="0" smtClean="0">
                  <a:solidFill>
                    <a:srgbClr val="000000"/>
                  </a:solidFill>
                  <a:latin typeface="+mn-lt"/>
                  <a:ea typeface="+mn-ea"/>
                  <a:cs typeface="+mn-ea"/>
                  <a:sym typeface="+mn-lt"/>
                </a:rPr>
                <a:t>)</a:t>
              </a:r>
              <a:endParaRPr lang="en-US" altLang="zh-CN" sz="1600" b="0" smtClean="0">
                <a:latin typeface="+mn-lt"/>
                <a:ea typeface="+mn-ea"/>
                <a:cs typeface="+mn-ea"/>
                <a:sym typeface="+mn-lt"/>
              </a:endParaRPr>
            </a:p>
          </p:txBody>
        </p:sp>
        <p:sp>
          <p:nvSpPr>
            <p:cNvPr id="8" name="Line 8"/>
            <p:cNvSpPr>
              <a:spLocks noChangeShapeType="1"/>
            </p:cNvSpPr>
            <p:nvPr/>
          </p:nvSpPr>
          <p:spPr bwMode="auto">
            <a:xfrm flipV="1">
              <a:off x="3518" y="1098"/>
              <a:ext cx="1" cy="1469"/>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sz="1600">
                <a:latin typeface="+mn-lt"/>
                <a:ea typeface="+mn-ea"/>
                <a:cs typeface="+mn-ea"/>
                <a:sym typeface="+mn-lt"/>
              </a:endParaRPr>
            </a:p>
          </p:txBody>
        </p:sp>
        <p:sp>
          <p:nvSpPr>
            <p:cNvPr id="9" name="Freeform 9"/>
            <p:cNvSpPr>
              <a:spLocks/>
            </p:cNvSpPr>
            <p:nvPr/>
          </p:nvSpPr>
          <p:spPr bwMode="auto">
            <a:xfrm>
              <a:off x="3489" y="1307"/>
              <a:ext cx="58" cy="158"/>
            </a:xfrm>
            <a:custGeom>
              <a:avLst/>
              <a:gdLst>
                <a:gd name="T0" fmla="*/ 1 w 116"/>
                <a:gd name="T1" fmla="*/ 0 h 318"/>
                <a:gd name="T2" fmla="*/ 1 w 116"/>
                <a:gd name="T3" fmla="*/ 0 h 318"/>
                <a:gd name="T4" fmla="*/ 0 w 116"/>
                <a:gd name="T5" fmla="*/ 0 h 318"/>
                <a:gd name="T6" fmla="*/ 1 w 116"/>
                <a:gd name="T7" fmla="*/ 0 h 318"/>
                <a:gd name="T8" fmla="*/ 1 w 116"/>
                <a:gd name="T9" fmla="*/ 0 h 3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318">
                  <a:moveTo>
                    <a:pt x="116" y="0"/>
                  </a:moveTo>
                  <a:lnTo>
                    <a:pt x="57" y="58"/>
                  </a:lnTo>
                  <a:lnTo>
                    <a:pt x="0" y="0"/>
                  </a:lnTo>
                  <a:lnTo>
                    <a:pt x="57" y="318"/>
                  </a:lnTo>
                  <a:lnTo>
                    <a:pt x="116" y="0"/>
                  </a:lnTo>
                  <a:close/>
                </a:path>
              </a:pathLst>
            </a:custGeom>
            <a:solidFill>
              <a:srgbClr val="000000"/>
            </a:solidFill>
            <a:ln w="7938">
              <a:solidFill>
                <a:srgbClr val="000000"/>
              </a:solidFill>
              <a:prstDash val="solid"/>
              <a:round/>
              <a:headEnd/>
              <a:tailEnd/>
            </a:ln>
          </p:spPr>
          <p:txBody>
            <a:bodyPr/>
            <a:lstStyle/>
            <a:p>
              <a:pPr>
                <a:lnSpc>
                  <a:spcPct val="120000"/>
                </a:lnSpc>
                <a:defRPr/>
              </a:pPr>
              <a:endParaRPr lang="zh-CN" altLang="en-US" sz="1600">
                <a:latin typeface="+mn-lt"/>
                <a:ea typeface="+mn-ea"/>
                <a:cs typeface="+mn-ea"/>
                <a:sym typeface="+mn-lt"/>
              </a:endParaRPr>
            </a:p>
          </p:txBody>
        </p:sp>
        <p:sp>
          <p:nvSpPr>
            <p:cNvPr id="10" name="Rectangle 10"/>
            <p:cNvSpPr>
              <a:spLocks noChangeArrowheads="1"/>
            </p:cNvSpPr>
            <p:nvPr/>
          </p:nvSpPr>
          <p:spPr bwMode="auto">
            <a:xfrm>
              <a:off x="2417" y="1465"/>
              <a:ext cx="2201" cy="857"/>
            </a:xfrm>
            <a:prstGeom prst="rect">
              <a:avLst/>
            </a:prstGeom>
            <a:solidFill>
              <a:srgbClr val="FFFFFF"/>
            </a:solidFill>
            <a:ln w="2381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1600" smtClean="0">
                <a:latin typeface="+mn-lt"/>
                <a:ea typeface="+mn-ea"/>
                <a:cs typeface="+mn-ea"/>
                <a:sym typeface="+mn-lt"/>
              </a:endParaRPr>
            </a:p>
          </p:txBody>
        </p:sp>
        <p:sp>
          <p:nvSpPr>
            <p:cNvPr id="11" name="Rectangle 11"/>
            <p:cNvSpPr>
              <a:spLocks noChangeArrowheads="1"/>
            </p:cNvSpPr>
            <p:nvPr/>
          </p:nvSpPr>
          <p:spPr bwMode="auto">
            <a:xfrm>
              <a:off x="3058" y="1792"/>
              <a:ext cx="914"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smtClean="0">
                  <a:solidFill>
                    <a:srgbClr val="000000"/>
                  </a:solidFill>
                  <a:latin typeface="+mn-lt"/>
                  <a:ea typeface="+mn-ea"/>
                  <a:cs typeface="+mn-ea"/>
                  <a:sym typeface="+mn-lt"/>
                </a:rPr>
                <a:t>OPU </a:t>
              </a:r>
              <a:r>
                <a:rPr lang="zh-CN" altLang="en-US" sz="1600" b="0" smtClean="0">
                  <a:solidFill>
                    <a:srgbClr val="000000"/>
                  </a:solidFill>
                  <a:latin typeface="+mn-lt"/>
                  <a:ea typeface="+mn-ea"/>
                  <a:cs typeface="+mn-ea"/>
                  <a:sym typeface="+mn-lt"/>
                </a:rPr>
                <a:t>净负荷</a:t>
              </a:r>
              <a:endParaRPr lang="zh-CN" altLang="en-US" sz="1600" b="0" smtClean="0">
                <a:latin typeface="+mn-lt"/>
                <a:ea typeface="+mn-ea"/>
                <a:cs typeface="+mn-ea"/>
                <a:sym typeface="+mn-lt"/>
              </a:endParaRPr>
            </a:p>
          </p:txBody>
        </p:sp>
        <p:sp>
          <p:nvSpPr>
            <p:cNvPr id="12" name="Rectangle 12"/>
            <p:cNvSpPr>
              <a:spLocks noChangeArrowheads="1"/>
            </p:cNvSpPr>
            <p:nvPr/>
          </p:nvSpPr>
          <p:spPr bwMode="auto">
            <a:xfrm>
              <a:off x="2050" y="1465"/>
              <a:ext cx="367" cy="857"/>
            </a:xfrm>
            <a:prstGeom prst="rect">
              <a:avLst/>
            </a:prstGeom>
            <a:solidFill>
              <a:srgbClr val="CDCDCD"/>
            </a:solidFill>
            <a:ln w="2381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1600" smtClean="0">
                <a:latin typeface="+mn-lt"/>
                <a:ea typeface="+mn-ea"/>
                <a:cs typeface="+mn-ea"/>
                <a:sym typeface="+mn-lt"/>
              </a:endParaRPr>
            </a:p>
          </p:txBody>
        </p:sp>
        <p:sp>
          <p:nvSpPr>
            <p:cNvPr id="13" name="Rectangle 13"/>
            <p:cNvSpPr>
              <a:spLocks noChangeArrowheads="1"/>
            </p:cNvSpPr>
            <p:nvPr/>
          </p:nvSpPr>
          <p:spPr bwMode="auto">
            <a:xfrm rot="16200000">
              <a:off x="1917" y="1703"/>
              <a:ext cx="65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b="0" smtClean="0">
                  <a:solidFill>
                    <a:srgbClr val="000000"/>
                  </a:solidFill>
                  <a:latin typeface="+mn-lt"/>
                  <a:ea typeface="+mn-ea"/>
                  <a:cs typeface="+mn-ea"/>
                  <a:sym typeface="+mn-lt"/>
                </a:rPr>
                <a:t>OPU-OH</a:t>
              </a:r>
              <a:endParaRPr lang="en-US" altLang="zh-CN" sz="1600" b="0" smtClean="0">
                <a:latin typeface="+mn-lt"/>
                <a:ea typeface="+mn-ea"/>
                <a:cs typeface="+mn-ea"/>
                <a:sym typeface="+mn-lt"/>
              </a:endParaRPr>
            </a:p>
          </p:txBody>
        </p:sp>
        <p:sp>
          <p:nvSpPr>
            <p:cNvPr id="14" name="Freeform 14"/>
            <p:cNvSpPr>
              <a:spLocks/>
            </p:cNvSpPr>
            <p:nvPr/>
          </p:nvSpPr>
          <p:spPr bwMode="auto">
            <a:xfrm>
              <a:off x="3489" y="2530"/>
              <a:ext cx="58" cy="159"/>
            </a:xfrm>
            <a:custGeom>
              <a:avLst/>
              <a:gdLst>
                <a:gd name="T0" fmla="*/ 1 w 116"/>
                <a:gd name="T1" fmla="*/ 0 h 318"/>
                <a:gd name="T2" fmla="*/ 1 w 116"/>
                <a:gd name="T3" fmla="*/ 1 h 318"/>
                <a:gd name="T4" fmla="*/ 0 w 116"/>
                <a:gd name="T5" fmla="*/ 0 h 318"/>
                <a:gd name="T6" fmla="*/ 1 w 116"/>
                <a:gd name="T7" fmla="*/ 1 h 318"/>
                <a:gd name="T8" fmla="*/ 1 w 116"/>
                <a:gd name="T9" fmla="*/ 0 h 3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318">
                  <a:moveTo>
                    <a:pt x="116" y="0"/>
                  </a:moveTo>
                  <a:lnTo>
                    <a:pt x="57" y="58"/>
                  </a:lnTo>
                  <a:lnTo>
                    <a:pt x="0" y="0"/>
                  </a:lnTo>
                  <a:lnTo>
                    <a:pt x="57" y="318"/>
                  </a:lnTo>
                  <a:lnTo>
                    <a:pt x="116" y="0"/>
                  </a:lnTo>
                  <a:close/>
                </a:path>
              </a:pathLst>
            </a:custGeom>
            <a:solidFill>
              <a:srgbClr val="000000"/>
            </a:solidFill>
            <a:ln w="7938">
              <a:solidFill>
                <a:srgbClr val="000000"/>
              </a:solidFill>
              <a:prstDash val="solid"/>
              <a:round/>
              <a:headEnd/>
              <a:tailEnd/>
            </a:ln>
          </p:spPr>
          <p:txBody>
            <a:bodyPr/>
            <a:lstStyle/>
            <a:p>
              <a:pPr>
                <a:lnSpc>
                  <a:spcPct val="120000"/>
                </a:lnSpc>
                <a:defRPr/>
              </a:pPr>
              <a:endParaRPr lang="zh-CN" altLang="en-US" sz="1600">
                <a:latin typeface="+mn-lt"/>
                <a:ea typeface="+mn-ea"/>
                <a:cs typeface="+mn-ea"/>
                <a:sym typeface="+mn-lt"/>
              </a:endParaRPr>
            </a:p>
          </p:txBody>
        </p:sp>
        <p:sp>
          <p:nvSpPr>
            <p:cNvPr id="15" name="Rectangle 15"/>
            <p:cNvSpPr>
              <a:spLocks noChangeArrowheads="1"/>
            </p:cNvSpPr>
            <p:nvPr/>
          </p:nvSpPr>
          <p:spPr bwMode="auto">
            <a:xfrm>
              <a:off x="2417" y="2689"/>
              <a:ext cx="2201" cy="857"/>
            </a:xfrm>
            <a:prstGeom prst="rect">
              <a:avLst/>
            </a:prstGeom>
            <a:solidFill>
              <a:srgbClr val="FFFFFF"/>
            </a:solidFill>
            <a:ln w="2381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1600" smtClean="0">
                <a:latin typeface="+mn-lt"/>
                <a:ea typeface="+mn-ea"/>
                <a:cs typeface="+mn-ea"/>
                <a:sym typeface="+mn-lt"/>
              </a:endParaRPr>
            </a:p>
          </p:txBody>
        </p:sp>
        <p:sp>
          <p:nvSpPr>
            <p:cNvPr id="16" name="Rectangle 16"/>
            <p:cNvSpPr>
              <a:spLocks noChangeArrowheads="1"/>
            </p:cNvSpPr>
            <p:nvPr/>
          </p:nvSpPr>
          <p:spPr bwMode="auto">
            <a:xfrm>
              <a:off x="3088" y="3022"/>
              <a:ext cx="80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b="0" smtClean="0">
                  <a:solidFill>
                    <a:srgbClr val="000000"/>
                  </a:solidFill>
                  <a:latin typeface="+mn-lt"/>
                  <a:ea typeface="+mn-ea"/>
                  <a:cs typeface="+mn-ea"/>
                  <a:sym typeface="+mn-lt"/>
                </a:rPr>
                <a:t>OPU </a:t>
              </a:r>
              <a:r>
                <a:rPr lang="zh-CN" altLang="en-US" sz="1400" b="0" smtClean="0">
                  <a:solidFill>
                    <a:srgbClr val="000000"/>
                  </a:solidFill>
                  <a:latin typeface="+mn-lt"/>
                  <a:ea typeface="+mn-ea"/>
                  <a:cs typeface="+mn-ea"/>
                  <a:sym typeface="+mn-lt"/>
                </a:rPr>
                <a:t>净负荷</a:t>
              </a:r>
              <a:endParaRPr lang="zh-CN" altLang="en-US" sz="1600" b="0" smtClean="0">
                <a:latin typeface="+mn-lt"/>
                <a:ea typeface="+mn-ea"/>
                <a:cs typeface="+mn-ea"/>
                <a:sym typeface="+mn-lt"/>
              </a:endParaRPr>
            </a:p>
          </p:txBody>
        </p:sp>
        <p:sp>
          <p:nvSpPr>
            <p:cNvPr id="17" name="Rectangle 17"/>
            <p:cNvSpPr>
              <a:spLocks noChangeArrowheads="1"/>
            </p:cNvSpPr>
            <p:nvPr/>
          </p:nvSpPr>
          <p:spPr bwMode="auto">
            <a:xfrm>
              <a:off x="2050" y="2689"/>
              <a:ext cx="367" cy="857"/>
            </a:xfrm>
            <a:prstGeom prst="rect">
              <a:avLst/>
            </a:prstGeom>
            <a:solidFill>
              <a:srgbClr val="CDCDCD"/>
            </a:solidFill>
            <a:ln w="2381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1600" smtClean="0">
                <a:latin typeface="+mn-lt"/>
                <a:ea typeface="+mn-ea"/>
                <a:cs typeface="+mn-ea"/>
                <a:sym typeface="+mn-lt"/>
              </a:endParaRPr>
            </a:p>
          </p:txBody>
        </p:sp>
        <p:sp>
          <p:nvSpPr>
            <p:cNvPr id="18" name="Rectangle 18"/>
            <p:cNvSpPr>
              <a:spLocks noChangeArrowheads="1"/>
            </p:cNvSpPr>
            <p:nvPr/>
          </p:nvSpPr>
          <p:spPr bwMode="auto">
            <a:xfrm rot="16200000">
              <a:off x="1917" y="2927"/>
              <a:ext cx="65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b="0" smtClean="0">
                  <a:solidFill>
                    <a:srgbClr val="000000"/>
                  </a:solidFill>
                  <a:latin typeface="+mn-lt"/>
                  <a:ea typeface="+mn-ea"/>
                  <a:cs typeface="+mn-ea"/>
                  <a:sym typeface="+mn-lt"/>
                </a:rPr>
                <a:t>OPU-OH</a:t>
              </a:r>
              <a:endParaRPr lang="en-US" altLang="zh-CN" sz="1600" b="0" smtClean="0">
                <a:latin typeface="+mn-lt"/>
                <a:ea typeface="+mn-ea"/>
                <a:cs typeface="+mn-ea"/>
                <a:sym typeface="+mn-lt"/>
              </a:endParaRPr>
            </a:p>
          </p:txBody>
        </p:sp>
        <p:sp>
          <p:nvSpPr>
            <p:cNvPr id="19" name="Rectangle 19"/>
            <p:cNvSpPr>
              <a:spLocks noChangeArrowheads="1"/>
            </p:cNvSpPr>
            <p:nvPr/>
          </p:nvSpPr>
          <p:spPr bwMode="auto">
            <a:xfrm>
              <a:off x="4618" y="2689"/>
              <a:ext cx="367" cy="857"/>
            </a:xfrm>
            <a:prstGeom prst="rect">
              <a:avLst/>
            </a:prstGeom>
            <a:solidFill>
              <a:srgbClr val="CDCDCD"/>
            </a:solidFill>
            <a:ln w="2381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1600" smtClean="0">
                <a:latin typeface="+mn-lt"/>
                <a:ea typeface="+mn-ea"/>
                <a:cs typeface="+mn-ea"/>
                <a:sym typeface="+mn-lt"/>
              </a:endParaRPr>
            </a:p>
          </p:txBody>
        </p:sp>
        <p:sp>
          <p:nvSpPr>
            <p:cNvPr id="20" name="Rectangle 20"/>
            <p:cNvSpPr>
              <a:spLocks noChangeArrowheads="1"/>
            </p:cNvSpPr>
            <p:nvPr/>
          </p:nvSpPr>
          <p:spPr bwMode="auto">
            <a:xfrm rot="16200000">
              <a:off x="4648" y="2936"/>
              <a:ext cx="3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b="0" smtClean="0">
                  <a:solidFill>
                    <a:srgbClr val="000000"/>
                  </a:solidFill>
                  <a:latin typeface="+mn-lt"/>
                  <a:ea typeface="+mn-ea"/>
                  <a:cs typeface="+mn-ea"/>
                  <a:sym typeface="+mn-lt"/>
                </a:rPr>
                <a:t>FEC</a:t>
              </a:r>
              <a:endParaRPr lang="en-US" altLang="zh-CN" sz="1600" b="0" smtClean="0">
                <a:latin typeface="+mn-lt"/>
                <a:ea typeface="+mn-ea"/>
                <a:cs typeface="+mn-ea"/>
                <a:sym typeface="+mn-lt"/>
              </a:endParaRPr>
            </a:p>
          </p:txBody>
        </p:sp>
        <p:sp>
          <p:nvSpPr>
            <p:cNvPr id="21" name="Rectangle 21"/>
            <p:cNvSpPr>
              <a:spLocks noChangeArrowheads="1"/>
            </p:cNvSpPr>
            <p:nvPr/>
          </p:nvSpPr>
          <p:spPr bwMode="auto">
            <a:xfrm>
              <a:off x="1072" y="3179"/>
              <a:ext cx="978" cy="367"/>
            </a:xfrm>
            <a:prstGeom prst="rect">
              <a:avLst/>
            </a:prstGeom>
            <a:solidFill>
              <a:srgbClr val="FFFFFF"/>
            </a:solidFill>
            <a:ln w="2381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1600" smtClean="0">
                <a:latin typeface="+mn-lt"/>
                <a:ea typeface="+mn-ea"/>
                <a:cs typeface="+mn-ea"/>
                <a:sym typeface="+mn-lt"/>
              </a:endParaRPr>
            </a:p>
          </p:txBody>
        </p:sp>
        <p:sp>
          <p:nvSpPr>
            <p:cNvPr id="22" name="Rectangle 22"/>
            <p:cNvSpPr>
              <a:spLocks noChangeArrowheads="1"/>
            </p:cNvSpPr>
            <p:nvPr/>
          </p:nvSpPr>
          <p:spPr bwMode="auto">
            <a:xfrm>
              <a:off x="1249" y="3262"/>
              <a:ext cx="596"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b="0" smtClean="0">
                  <a:solidFill>
                    <a:srgbClr val="000000"/>
                  </a:solidFill>
                  <a:latin typeface="+mn-lt"/>
                  <a:ea typeface="+mn-ea"/>
                  <a:cs typeface="+mn-ea"/>
                  <a:sym typeface="+mn-lt"/>
                </a:rPr>
                <a:t>ODU-OH</a:t>
              </a:r>
              <a:endParaRPr lang="en-US" altLang="zh-CN" sz="1600" b="0" smtClean="0">
                <a:latin typeface="+mn-lt"/>
                <a:ea typeface="+mn-ea"/>
                <a:cs typeface="+mn-ea"/>
                <a:sym typeface="+mn-lt"/>
              </a:endParaRPr>
            </a:p>
          </p:txBody>
        </p:sp>
        <p:sp>
          <p:nvSpPr>
            <p:cNvPr id="23" name="Rectangle 23"/>
            <p:cNvSpPr>
              <a:spLocks noChangeArrowheads="1"/>
            </p:cNvSpPr>
            <p:nvPr/>
          </p:nvSpPr>
          <p:spPr bwMode="auto">
            <a:xfrm>
              <a:off x="1561" y="2689"/>
              <a:ext cx="489" cy="490"/>
            </a:xfrm>
            <a:prstGeom prst="rect">
              <a:avLst/>
            </a:prstGeom>
            <a:solidFill>
              <a:srgbClr val="FFFFFF"/>
            </a:solidFill>
            <a:ln w="2381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1600" smtClean="0">
                <a:latin typeface="+mn-lt"/>
                <a:ea typeface="+mn-ea"/>
                <a:cs typeface="+mn-ea"/>
                <a:sym typeface="+mn-lt"/>
              </a:endParaRPr>
            </a:p>
          </p:txBody>
        </p:sp>
        <p:sp>
          <p:nvSpPr>
            <p:cNvPr id="24" name="Rectangle 24"/>
            <p:cNvSpPr>
              <a:spLocks noChangeArrowheads="1"/>
            </p:cNvSpPr>
            <p:nvPr/>
          </p:nvSpPr>
          <p:spPr bwMode="auto">
            <a:xfrm>
              <a:off x="1613" y="2741"/>
              <a:ext cx="310"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b="0" smtClean="0">
                  <a:solidFill>
                    <a:srgbClr val="000000"/>
                  </a:solidFill>
                  <a:latin typeface="+mn-lt"/>
                  <a:ea typeface="+mn-ea"/>
                  <a:cs typeface="+mn-ea"/>
                  <a:sym typeface="+mn-lt"/>
                </a:rPr>
                <a:t>OTU</a:t>
              </a:r>
              <a:endParaRPr lang="en-US" altLang="zh-CN" sz="1600" b="0" smtClean="0">
                <a:latin typeface="+mn-lt"/>
                <a:ea typeface="+mn-ea"/>
                <a:cs typeface="+mn-ea"/>
                <a:sym typeface="+mn-lt"/>
              </a:endParaRPr>
            </a:p>
          </p:txBody>
        </p:sp>
        <p:sp>
          <p:nvSpPr>
            <p:cNvPr id="25" name="Rectangle 25"/>
            <p:cNvSpPr>
              <a:spLocks noChangeArrowheads="1"/>
            </p:cNvSpPr>
            <p:nvPr/>
          </p:nvSpPr>
          <p:spPr bwMode="auto">
            <a:xfrm>
              <a:off x="1945" y="2741"/>
              <a:ext cx="49"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b="0" smtClean="0">
                  <a:solidFill>
                    <a:srgbClr val="000000"/>
                  </a:solidFill>
                  <a:latin typeface="+mn-lt"/>
                  <a:ea typeface="+mn-ea"/>
                  <a:cs typeface="+mn-ea"/>
                  <a:sym typeface="+mn-lt"/>
                </a:rPr>
                <a:t>-</a:t>
              </a:r>
              <a:endParaRPr lang="en-US" altLang="zh-CN" sz="1600" b="0" smtClean="0">
                <a:latin typeface="+mn-lt"/>
                <a:ea typeface="+mn-ea"/>
                <a:cs typeface="+mn-ea"/>
                <a:sym typeface="+mn-lt"/>
              </a:endParaRPr>
            </a:p>
          </p:txBody>
        </p:sp>
        <p:sp>
          <p:nvSpPr>
            <p:cNvPr id="26" name="Rectangle 26"/>
            <p:cNvSpPr>
              <a:spLocks noChangeArrowheads="1"/>
            </p:cNvSpPr>
            <p:nvPr/>
          </p:nvSpPr>
          <p:spPr bwMode="auto">
            <a:xfrm>
              <a:off x="1689" y="2934"/>
              <a:ext cx="220"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b="0" smtClean="0">
                  <a:solidFill>
                    <a:srgbClr val="000000"/>
                  </a:solidFill>
                  <a:latin typeface="+mn-lt"/>
                  <a:ea typeface="+mn-ea"/>
                  <a:cs typeface="+mn-ea"/>
                  <a:sym typeface="+mn-lt"/>
                </a:rPr>
                <a:t>OH</a:t>
              </a:r>
              <a:endParaRPr lang="en-US" altLang="zh-CN" sz="1600" b="0" smtClean="0">
                <a:latin typeface="+mn-lt"/>
                <a:ea typeface="+mn-ea"/>
                <a:cs typeface="+mn-ea"/>
                <a:sym typeface="+mn-lt"/>
              </a:endParaRPr>
            </a:p>
          </p:txBody>
        </p:sp>
        <p:sp>
          <p:nvSpPr>
            <p:cNvPr id="27" name="Rectangle 27"/>
            <p:cNvSpPr>
              <a:spLocks noChangeArrowheads="1"/>
            </p:cNvSpPr>
            <p:nvPr/>
          </p:nvSpPr>
          <p:spPr bwMode="auto">
            <a:xfrm>
              <a:off x="1072" y="2689"/>
              <a:ext cx="489" cy="490"/>
            </a:xfrm>
            <a:prstGeom prst="rect">
              <a:avLst/>
            </a:prstGeom>
            <a:solidFill>
              <a:srgbClr val="FFFFFF"/>
            </a:solidFill>
            <a:ln w="23813">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1600" smtClean="0">
                <a:latin typeface="+mn-lt"/>
                <a:ea typeface="+mn-ea"/>
                <a:cs typeface="+mn-ea"/>
                <a:sym typeface="+mn-lt"/>
              </a:endParaRPr>
            </a:p>
          </p:txBody>
        </p:sp>
        <p:sp>
          <p:nvSpPr>
            <p:cNvPr id="28" name="Rectangle 28"/>
            <p:cNvSpPr>
              <a:spLocks noChangeArrowheads="1"/>
            </p:cNvSpPr>
            <p:nvPr/>
          </p:nvSpPr>
          <p:spPr bwMode="auto">
            <a:xfrm>
              <a:off x="1168" y="2837"/>
              <a:ext cx="278"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b="0" smtClean="0">
                  <a:solidFill>
                    <a:srgbClr val="000000"/>
                  </a:solidFill>
                  <a:latin typeface="+mn-lt"/>
                  <a:ea typeface="+mn-ea"/>
                  <a:cs typeface="+mn-ea"/>
                  <a:sym typeface="+mn-lt"/>
                </a:rPr>
                <a:t>FAS</a:t>
              </a:r>
              <a:endParaRPr lang="en-US" altLang="zh-CN" sz="1600" b="0" smtClean="0">
                <a:latin typeface="+mn-lt"/>
                <a:ea typeface="+mn-ea"/>
                <a:cs typeface="+mn-ea"/>
                <a:sym typeface="+mn-lt"/>
              </a:endParaRPr>
            </a:p>
          </p:txBody>
        </p:sp>
        <p:sp>
          <p:nvSpPr>
            <p:cNvPr id="29" name="Rectangle 29"/>
            <p:cNvSpPr>
              <a:spLocks noChangeArrowheads="1"/>
            </p:cNvSpPr>
            <p:nvPr/>
          </p:nvSpPr>
          <p:spPr bwMode="auto">
            <a:xfrm>
              <a:off x="600" y="3266"/>
              <a:ext cx="310"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b="0" smtClean="0">
                  <a:solidFill>
                    <a:srgbClr val="000000"/>
                  </a:solidFill>
                  <a:latin typeface="+mn-lt"/>
                  <a:ea typeface="+mn-ea"/>
                  <a:cs typeface="+mn-ea"/>
                  <a:sym typeface="+mn-lt"/>
                </a:rPr>
                <a:t>OTU</a:t>
              </a:r>
              <a:endParaRPr lang="en-US" altLang="zh-CN" sz="1600" b="0" smtClean="0">
                <a:latin typeface="+mn-lt"/>
                <a:ea typeface="+mn-ea"/>
                <a:cs typeface="+mn-ea"/>
                <a:sym typeface="+mn-lt"/>
              </a:endParaRPr>
            </a:p>
          </p:txBody>
        </p:sp>
      </p:grpSp>
      <p:sp>
        <p:nvSpPr>
          <p:cNvPr id="30" name="Rectangle 2"/>
          <p:cNvSpPr>
            <a:spLocks noChangeArrowheads="1"/>
          </p:cNvSpPr>
          <p:nvPr/>
        </p:nvSpPr>
        <p:spPr bwMode="auto">
          <a:xfrm>
            <a:off x="734477" y="6497786"/>
            <a:ext cx="40270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000" dirty="0" smtClean="0">
                <a:latin typeface="+mn-lt"/>
                <a:ea typeface="+mn-ea"/>
                <a:cs typeface="+mn-ea"/>
                <a:sym typeface="+mn-lt"/>
              </a:rPr>
              <a:t>OTN ITU-T G.709</a:t>
            </a:r>
            <a:r>
              <a:rPr lang="zh-CN" altLang="en-US" sz="2000" dirty="0" smtClean="0">
                <a:latin typeface="+mn-lt"/>
                <a:ea typeface="+mn-ea"/>
                <a:cs typeface="+mn-ea"/>
                <a:sym typeface="+mn-lt"/>
              </a:rPr>
              <a:t>客户信号的映射</a:t>
            </a:r>
          </a:p>
        </p:txBody>
      </p:sp>
      <p:sp>
        <p:nvSpPr>
          <p:cNvPr id="2" name="矩形 1"/>
          <p:cNvSpPr/>
          <p:nvPr/>
        </p:nvSpPr>
        <p:spPr>
          <a:xfrm>
            <a:off x="5584294" y="2885306"/>
            <a:ext cx="3500749" cy="4154984"/>
          </a:xfrm>
          <a:prstGeom prst="rect">
            <a:avLst/>
          </a:prstGeom>
        </p:spPr>
        <p:txBody>
          <a:bodyPr wrap="square">
            <a:spAutoFit/>
          </a:bodyPr>
          <a:lstStyle/>
          <a:p>
            <a:pPr eaLnBrk="1" hangingPunct="1">
              <a:lnSpc>
                <a:spcPct val="120000"/>
              </a:lnSpc>
              <a:defRPr/>
            </a:pPr>
            <a:r>
              <a:rPr lang="zh-CN" altLang="en-US" sz="2000" dirty="0">
                <a:latin typeface="+mn-ea"/>
                <a:ea typeface="+mn-ea"/>
                <a:cs typeface="+mn-ea"/>
                <a:sym typeface="+mn-lt"/>
              </a:rPr>
              <a:t>在</a:t>
            </a:r>
            <a:r>
              <a:rPr lang="en-US" altLang="zh-CN" sz="2000" dirty="0">
                <a:latin typeface="+mn-ea"/>
                <a:ea typeface="+mn-ea"/>
                <a:cs typeface="+mn-ea"/>
                <a:sym typeface="+mn-lt"/>
              </a:rPr>
              <a:t>OTN</a:t>
            </a:r>
            <a:r>
              <a:rPr lang="zh-CN" altLang="en-US" sz="2000" dirty="0">
                <a:latin typeface="+mn-ea"/>
                <a:ea typeface="+mn-ea"/>
                <a:cs typeface="+mn-ea"/>
                <a:sym typeface="+mn-lt"/>
              </a:rPr>
              <a:t>中客户层信号的传送经历如下过程：</a:t>
            </a:r>
          </a:p>
          <a:p>
            <a:pPr eaLnBrk="1" hangingPunct="1">
              <a:lnSpc>
                <a:spcPct val="120000"/>
              </a:lnSpc>
              <a:defRPr/>
            </a:pPr>
            <a:r>
              <a:rPr lang="en-US" altLang="zh-CN" sz="2000" b="0" dirty="0">
                <a:latin typeface="+mn-ea"/>
                <a:ea typeface="+mn-ea"/>
                <a:cs typeface="+mn-ea"/>
                <a:sym typeface="+mn-lt"/>
              </a:rPr>
              <a:t>(1) </a:t>
            </a:r>
            <a:r>
              <a:rPr lang="zh-CN" altLang="en-US" sz="2000" b="0" dirty="0">
                <a:latin typeface="+mn-ea"/>
                <a:ea typeface="+mn-ea"/>
                <a:cs typeface="+mn-ea"/>
                <a:sym typeface="+mn-lt"/>
              </a:rPr>
              <a:t>客户信号加上</a:t>
            </a:r>
            <a:r>
              <a:rPr lang="en-US" altLang="zh-CN" sz="2000" b="0" dirty="0">
                <a:latin typeface="+mn-ea"/>
                <a:ea typeface="+mn-ea"/>
                <a:cs typeface="+mn-ea"/>
                <a:sym typeface="+mn-lt"/>
              </a:rPr>
              <a:t>OPU-OH</a:t>
            </a:r>
            <a:r>
              <a:rPr lang="zh-CN" altLang="en-US" sz="2000" b="0" dirty="0">
                <a:latin typeface="+mn-ea"/>
                <a:ea typeface="+mn-ea"/>
                <a:cs typeface="+mn-ea"/>
                <a:sym typeface="+mn-lt"/>
              </a:rPr>
              <a:t>形成</a:t>
            </a:r>
            <a:r>
              <a:rPr lang="en-US" altLang="zh-CN" sz="2000" b="0" dirty="0">
                <a:latin typeface="+mn-ea"/>
                <a:ea typeface="+mn-ea"/>
                <a:cs typeface="+mn-ea"/>
                <a:sym typeface="+mn-lt"/>
              </a:rPr>
              <a:t>OPU(Optical Channel Payload Unit)</a:t>
            </a:r>
            <a:r>
              <a:rPr lang="zh-CN" altLang="en-US" sz="2000" b="0" dirty="0">
                <a:latin typeface="+mn-ea"/>
                <a:ea typeface="+mn-ea"/>
                <a:cs typeface="+mn-ea"/>
                <a:sym typeface="+mn-lt"/>
              </a:rPr>
              <a:t>。</a:t>
            </a:r>
          </a:p>
          <a:p>
            <a:pPr eaLnBrk="1" hangingPunct="1">
              <a:lnSpc>
                <a:spcPct val="120000"/>
              </a:lnSpc>
              <a:buFontTx/>
              <a:buAutoNum type="arabicParenBoth" startAt="2"/>
              <a:defRPr/>
            </a:pPr>
            <a:r>
              <a:rPr lang="en-US" altLang="zh-CN" sz="2000" b="0" dirty="0">
                <a:latin typeface="+mn-ea"/>
                <a:ea typeface="+mn-ea"/>
                <a:cs typeface="+mn-ea"/>
                <a:sym typeface="+mn-lt"/>
              </a:rPr>
              <a:t> OPU</a:t>
            </a:r>
            <a:r>
              <a:rPr lang="zh-CN" altLang="en-US" sz="2000" b="0" dirty="0">
                <a:latin typeface="+mn-ea"/>
                <a:ea typeface="+mn-ea"/>
                <a:cs typeface="+mn-ea"/>
                <a:sym typeface="+mn-lt"/>
              </a:rPr>
              <a:t>加上</a:t>
            </a:r>
            <a:r>
              <a:rPr lang="en-US" altLang="zh-CN" sz="2000" b="0" dirty="0">
                <a:latin typeface="+mn-ea"/>
                <a:ea typeface="+mn-ea"/>
                <a:cs typeface="+mn-ea"/>
                <a:sym typeface="+mn-lt"/>
              </a:rPr>
              <a:t>ODU-OH</a:t>
            </a:r>
            <a:r>
              <a:rPr lang="zh-CN" altLang="en-US" sz="2000" b="0" dirty="0">
                <a:latin typeface="+mn-ea"/>
                <a:ea typeface="+mn-ea"/>
                <a:cs typeface="+mn-ea"/>
                <a:sym typeface="+mn-lt"/>
              </a:rPr>
              <a:t>后形成</a:t>
            </a:r>
            <a:r>
              <a:rPr lang="en-US" altLang="zh-CN" sz="2000" b="0" dirty="0">
                <a:latin typeface="+mn-ea"/>
                <a:ea typeface="+mn-ea"/>
                <a:cs typeface="+mn-ea"/>
                <a:sym typeface="+mn-lt"/>
              </a:rPr>
              <a:t>ODU(Optical Channel Data Unit)</a:t>
            </a:r>
            <a:r>
              <a:rPr lang="zh-CN" altLang="en-US" sz="2000" b="0" dirty="0">
                <a:latin typeface="+mn-ea"/>
                <a:ea typeface="+mn-ea"/>
                <a:cs typeface="+mn-ea"/>
                <a:sym typeface="+mn-lt"/>
              </a:rPr>
              <a:t>。</a:t>
            </a:r>
          </a:p>
          <a:p>
            <a:pPr eaLnBrk="1" hangingPunct="1">
              <a:lnSpc>
                <a:spcPct val="120000"/>
              </a:lnSpc>
              <a:defRPr/>
            </a:pPr>
            <a:r>
              <a:rPr lang="en-US" altLang="zh-CN" sz="2000" b="0" dirty="0">
                <a:latin typeface="+mn-ea"/>
                <a:ea typeface="+mn-ea"/>
                <a:cs typeface="+mn-ea"/>
                <a:sym typeface="+mn-lt"/>
              </a:rPr>
              <a:t>(3) FAS(Frame Alignment Signal)</a:t>
            </a:r>
            <a:r>
              <a:rPr lang="zh-CN" altLang="en-US" sz="2000" b="0" dirty="0">
                <a:latin typeface="+mn-ea"/>
                <a:ea typeface="+mn-ea"/>
                <a:cs typeface="+mn-ea"/>
                <a:sym typeface="+mn-lt"/>
              </a:rPr>
              <a:t>、</a:t>
            </a:r>
            <a:r>
              <a:rPr lang="en-US" altLang="zh-CN" sz="2000" b="0" dirty="0">
                <a:latin typeface="+mn-ea"/>
                <a:ea typeface="+mn-ea"/>
                <a:cs typeface="+mn-ea"/>
                <a:sym typeface="+mn-lt"/>
              </a:rPr>
              <a:t>OTU-OH</a:t>
            </a:r>
            <a:r>
              <a:rPr lang="zh-CN" altLang="en-US" sz="2000" b="0" dirty="0">
                <a:latin typeface="+mn-ea"/>
                <a:ea typeface="+mn-ea"/>
                <a:cs typeface="+mn-ea"/>
                <a:sym typeface="+mn-lt"/>
              </a:rPr>
              <a:t>、</a:t>
            </a:r>
            <a:r>
              <a:rPr lang="en-US" altLang="zh-CN" sz="2000" b="0" dirty="0">
                <a:latin typeface="+mn-ea"/>
                <a:ea typeface="+mn-ea"/>
                <a:cs typeface="+mn-ea"/>
                <a:sym typeface="+mn-lt"/>
              </a:rPr>
              <a:t>FEC</a:t>
            </a:r>
            <a:r>
              <a:rPr lang="zh-CN" altLang="en-US" sz="2000" b="0" dirty="0">
                <a:latin typeface="+mn-ea"/>
                <a:ea typeface="+mn-ea"/>
                <a:cs typeface="+mn-ea"/>
                <a:sym typeface="+mn-lt"/>
              </a:rPr>
              <a:t>加入</a:t>
            </a:r>
            <a:r>
              <a:rPr lang="en-US" altLang="zh-CN" sz="2000" b="0" dirty="0">
                <a:latin typeface="+mn-ea"/>
                <a:ea typeface="+mn-ea"/>
                <a:cs typeface="+mn-ea"/>
                <a:sym typeface="+mn-lt"/>
              </a:rPr>
              <a:t>ODU</a:t>
            </a:r>
            <a:r>
              <a:rPr lang="zh-CN" altLang="en-US" sz="2000" b="0" dirty="0">
                <a:latin typeface="+mn-ea"/>
                <a:ea typeface="+mn-ea"/>
                <a:cs typeface="+mn-ea"/>
                <a:sym typeface="+mn-lt"/>
              </a:rPr>
              <a:t>形成</a:t>
            </a:r>
            <a:r>
              <a:rPr lang="en-US" altLang="zh-CN" sz="2000" b="0" dirty="0">
                <a:latin typeface="+mn-ea"/>
                <a:ea typeface="+mn-ea"/>
                <a:cs typeface="+mn-ea"/>
                <a:sym typeface="+mn-lt"/>
              </a:rPr>
              <a:t>OTU</a:t>
            </a:r>
            <a:r>
              <a:rPr lang="zh-CN" altLang="en-US" sz="2000" b="0" dirty="0">
                <a:latin typeface="+mn-ea"/>
                <a:ea typeface="+mn-ea"/>
                <a:cs typeface="+mn-ea"/>
                <a:sym typeface="+mn-lt"/>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6280" y="1107235"/>
            <a:ext cx="8686800" cy="186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400" dirty="0" smtClean="0">
                <a:latin typeface="+mn-lt"/>
                <a:ea typeface="+mn-ea"/>
                <a:cs typeface="+mn-ea"/>
                <a:sym typeface="+mn-lt"/>
              </a:rPr>
              <a:t>3</a:t>
            </a:r>
            <a:r>
              <a:rPr lang="zh-CN" altLang="en-US" sz="2400" dirty="0" smtClean="0">
                <a:latin typeface="+mn-lt"/>
                <a:ea typeface="+mn-ea"/>
                <a:cs typeface="+mn-ea"/>
                <a:sym typeface="+mn-lt"/>
              </a:rPr>
              <a:t>．</a:t>
            </a:r>
            <a:r>
              <a:rPr lang="en-US" altLang="zh-CN" sz="2400" dirty="0" smtClean="0">
                <a:latin typeface="+mn-lt"/>
                <a:ea typeface="+mn-ea"/>
                <a:cs typeface="+mn-ea"/>
                <a:sym typeface="+mn-lt"/>
              </a:rPr>
              <a:t>OTN</a:t>
            </a:r>
            <a:r>
              <a:rPr lang="zh-CN" altLang="en-US" sz="2400" dirty="0" smtClean="0">
                <a:latin typeface="+mn-lt"/>
                <a:ea typeface="+mn-ea"/>
                <a:cs typeface="+mn-ea"/>
                <a:sym typeface="+mn-lt"/>
              </a:rPr>
              <a:t>的时分复用</a:t>
            </a:r>
          </a:p>
          <a:p>
            <a:pPr eaLnBrk="1" latinLnBrk="0" hangingPunct="1">
              <a:lnSpc>
                <a:spcPct val="120000"/>
              </a:lnSpc>
              <a:spcBef>
                <a:spcPct val="0"/>
              </a:spcBef>
              <a:buFontTx/>
              <a:buNone/>
              <a:defRPr/>
            </a:pPr>
            <a:r>
              <a:rPr lang="en-US" altLang="zh-CN" sz="2400" dirty="0" smtClean="0">
                <a:latin typeface="+mn-lt"/>
                <a:ea typeface="+mn-ea"/>
                <a:cs typeface="+mn-ea"/>
                <a:sym typeface="+mn-lt"/>
              </a:rPr>
              <a:t>OTN</a:t>
            </a:r>
            <a:r>
              <a:rPr lang="zh-CN" altLang="en-US" sz="2400" dirty="0" smtClean="0">
                <a:latin typeface="+mn-lt"/>
                <a:ea typeface="+mn-ea"/>
                <a:cs typeface="+mn-ea"/>
                <a:sym typeface="+mn-lt"/>
              </a:rPr>
              <a:t>的时分复用采用</a:t>
            </a:r>
            <a:r>
              <a:rPr lang="zh-CN" altLang="en-US" sz="2400" dirty="0" smtClean="0">
                <a:solidFill>
                  <a:srgbClr val="00B0F0"/>
                </a:solidFill>
                <a:latin typeface="+mn-lt"/>
                <a:ea typeface="+mn-ea"/>
                <a:cs typeface="+mn-ea"/>
                <a:sym typeface="+mn-lt"/>
              </a:rPr>
              <a:t>异步映射</a:t>
            </a:r>
            <a:r>
              <a:rPr lang="zh-CN" altLang="en-US" sz="2400" dirty="0" smtClean="0">
                <a:latin typeface="+mn-lt"/>
                <a:ea typeface="+mn-ea"/>
                <a:cs typeface="+mn-ea"/>
                <a:sym typeface="+mn-lt"/>
              </a:rPr>
              <a:t>方式。</a:t>
            </a:r>
          </a:p>
          <a:p>
            <a:pPr eaLnBrk="1" latinLnBrk="0" hangingPunct="1">
              <a:lnSpc>
                <a:spcPct val="120000"/>
              </a:lnSpc>
              <a:spcBef>
                <a:spcPct val="0"/>
              </a:spcBef>
              <a:buFontTx/>
              <a:buNone/>
              <a:defRPr/>
            </a:pPr>
            <a:r>
              <a:rPr lang="zh-CN" altLang="en-US" sz="2400" dirty="0" smtClean="0">
                <a:latin typeface="+mn-lt"/>
                <a:ea typeface="+mn-ea"/>
                <a:cs typeface="+mn-ea"/>
                <a:sym typeface="+mn-lt"/>
              </a:rPr>
              <a:t>规则如下：四个</a:t>
            </a:r>
            <a:r>
              <a:rPr lang="en-US" altLang="zh-CN" sz="2400" dirty="0" smtClean="0">
                <a:latin typeface="+mn-lt"/>
                <a:ea typeface="+mn-ea"/>
                <a:cs typeface="+mn-ea"/>
                <a:sym typeface="+mn-lt"/>
              </a:rPr>
              <a:t>ODU1</a:t>
            </a:r>
            <a:r>
              <a:rPr lang="zh-CN" altLang="en-US" sz="2400" dirty="0" smtClean="0">
                <a:latin typeface="+mn-lt"/>
                <a:ea typeface="+mn-ea"/>
                <a:cs typeface="+mn-ea"/>
                <a:sym typeface="+mn-lt"/>
              </a:rPr>
              <a:t>复用成一个</a:t>
            </a:r>
            <a:r>
              <a:rPr lang="en-US" altLang="zh-CN" sz="2400" dirty="0" smtClean="0">
                <a:latin typeface="+mn-lt"/>
                <a:ea typeface="+mn-ea"/>
                <a:cs typeface="+mn-ea"/>
                <a:sym typeface="+mn-lt"/>
              </a:rPr>
              <a:t>ODU2</a:t>
            </a:r>
            <a:r>
              <a:rPr lang="zh-CN" altLang="en-US" sz="2400" dirty="0" smtClean="0">
                <a:latin typeface="+mn-lt"/>
                <a:ea typeface="+mn-ea"/>
                <a:cs typeface="+mn-ea"/>
                <a:sym typeface="+mn-lt"/>
              </a:rPr>
              <a:t>，四个</a:t>
            </a:r>
            <a:r>
              <a:rPr lang="en-US" altLang="zh-CN" sz="2400" dirty="0" smtClean="0">
                <a:latin typeface="+mn-lt"/>
                <a:ea typeface="+mn-ea"/>
                <a:cs typeface="+mn-ea"/>
                <a:sym typeface="+mn-lt"/>
              </a:rPr>
              <a:t>ODU2</a:t>
            </a:r>
            <a:r>
              <a:rPr lang="zh-CN" altLang="en-US" sz="2400" dirty="0" smtClean="0">
                <a:latin typeface="+mn-lt"/>
                <a:ea typeface="+mn-ea"/>
                <a:cs typeface="+mn-ea"/>
                <a:sym typeface="+mn-lt"/>
              </a:rPr>
              <a:t>复用成一个</a:t>
            </a:r>
            <a:r>
              <a:rPr lang="en-US" altLang="zh-CN" sz="2400" dirty="0" smtClean="0">
                <a:latin typeface="+mn-lt"/>
                <a:ea typeface="+mn-ea"/>
                <a:cs typeface="+mn-ea"/>
                <a:sym typeface="+mn-lt"/>
              </a:rPr>
              <a:t>ODU3</a:t>
            </a:r>
            <a:r>
              <a:rPr lang="zh-CN" altLang="en-US" sz="2400" dirty="0" smtClean="0">
                <a:latin typeface="+mn-lt"/>
                <a:ea typeface="+mn-ea"/>
                <a:cs typeface="+mn-ea"/>
                <a:sym typeface="+mn-lt"/>
              </a:rPr>
              <a:t>，即</a:t>
            </a:r>
            <a:r>
              <a:rPr lang="en-US" altLang="zh-CN" sz="2400" dirty="0" smtClean="0">
                <a:latin typeface="+mn-lt"/>
                <a:ea typeface="+mn-ea"/>
                <a:cs typeface="+mn-ea"/>
                <a:sym typeface="+mn-lt"/>
              </a:rPr>
              <a:t>16</a:t>
            </a:r>
            <a:r>
              <a:rPr lang="zh-CN" altLang="en-US" sz="2400" dirty="0" smtClean="0">
                <a:latin typeface="+mn-lt"/>
                <a:ea typeface="+mn-ea"/>
                <a:cs typeface="+mn-ea"/>
                <a:sym typeface="+mn-lt"/>
              </a:rPr>
              <a:t>个</a:t>
            </a:r>
            <a:r>
              <a:rPr lang="en-US" altLang="zh-CN" sz="2400" dirty="0" smtClean="0">
                <a:latin typeface="+mn-lt"/>
                <a:ea typeface="+mn-ea"/>
                <a:cs typeface="+mn-ea"/>
                <a:sym typeface="+mn-lt"/>
              </a:rPr>
              <a:t>ODU1</a:t>
            </a:r>
            <a:r>
              <a:rPr lang="zh-CN" altLang="en-US" sz="2400" dirty="0" smtClean="0">
                <a:latin typeface="+mn-lt"/>
                <a:ea typeface="+mn-ea"/>
                <a:cs typeface="+mn-ea"/>
                <a:sym typeface="+mn-lt"/>
              </a:rPr>
              <a:t>复用成一个</a:t>
            </a:r>
            <a:r>
              <a:rPr lang="en-US" altLang="zh-CN" sz="2400" dirty="0" smtClean="0">
                <a:latin typeface="+mn-lt"/>
                <a:ea typeface="+mn-ea"/>
                <a:cs typeface="+mn-ea"/>
                <a:sym typeface="+mn-lt"/>
              </a:rPr>
              <a:t>ODU3</a:t>
            </a:r>
            <a:r>
              <a:rPr lang="zh-CN" altLang="en-US" sz="2400" dirty="0" smtClean="0">
                <a:latin typeface="+mn-lt"/>
                <a:ea typeface="+mn-ea"/>
                <a:cs typeface="+mn-ea"/>
                <a:sym typeface="+mn-lt"/>
              </a:rPr>
              <a:t>。</a:t>
            </a:r>
          </a:p>
        </p:txBody>
      </p:sp>
      <p:sp>
        <p:nvSpPr>
          <p:cNvPr id="109571" name="Rectangle 3"/>
          <p:cNvSpPr>
            <a:spLocks noChangeArrowheads="1"/>
          </p:cNvSpPr>
          <p:nvPr/>
        </p:nvSpPr>
        <p:spPr bwMode="auto">
          <a:xfrm>
            <a:off x="633413"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ctr" eaLnBrk="1" hangingPunct="1">
              <a:lnSpc>
                <a:spcPct val="120000"/>
              </a:lnSpc>
              <a:spcBef>
                <a:spcPct val="0"/>
              </a:spcBef>
              <a:buFontTx/>
              <a:buNone/>
              <a:defRPr/>
            </a:pPr>
            <a:r>
              <a:rPr lang="en-US" altLang="zh-CN" sz="4000" smtClean="0">
                <a:solidFill>
                  <a:srgbClr val="663300"/>
                </a:solidFill>
                <a:latin typeface="+mn-lt"/>
                <a:ea typeface="+mn-ea"/>
                <a:cs typeface="+mn-ea"/>
                <a:sym typeface="+mn-lt"/>
              </a:rPr>
              <a:t>2.5 </a:t>
            </a:r>
            <a:r>
              <a:rPr lang="zh-CN" altLang="en-US" sz="4000" smtClean="0">
                <a:solidFill>
                  <a:srgbClr val="663300"/>
                </a:solidFill>
                <a:latin typeface="+mn-lt"/>
                <a:ea typeface="+mn-ea"/>
                <a:cs typeface="+mn-ea"/>
                <a:sym typeface="+mn-lt"/>
              </a:rPr>
              <a:t>光传送网</a:t>
            </a:r>
          </a:p>
        </p:txBody>
      </p:sp>
      <p:grpSp>
        <p:nvGrpSpPr>
          <p:cNvPr id="113668" name="Group 3"/>
          <p:cNvGrpSpPr>
            <a:grpSpLocks/>
          </p:cNvGrpSpPr>
          <p:nvPr/>
        </p:nvGrpSpPr>
        <p:grpSpPr bwMode="auto">
          <a:xfrm>
            <a:off x="1184390" y="3063875"/>
            <a:ext cx="7500052" cy="3794125"/>
            <a:chOff x="266" y="600"/>
            <a:chExt cx="5159" cy="2813"/>
          </a:xfrm>
        </p:grpSpPr>
        <p:sp>
          <p:nvSpPr>
            <p:cNvPr id="109573" name="Rectangle 4"/>
            <p:cNvSpPr>
              <a:spLocks noChangeArrowheads="1"/>
            </p:cNvSpPr>
            <p:nvPr/>
          </p:nvSpPr>
          <p:spPr bwMode="auto">
            <a:xfrm>
              <a:off x="2565" y="1374"/>
              <a:ext cx="2717" cy="875"/>
            </a:xfrm>
            <a:prstGeom prst="rect">
              <a:avLst/>
            </a:prstGeom>
            <a:solidFill>
              <a:srgbClr val="FFFFFF"/>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109574" name="Rectangle 5"/>
            <p:cNvSpPr>
              <a:spLocks noChangeArrowheads="1"/>
            </p:cNvSpPr>
            <p:nvPr/>
          </p:nvSpPr>
          <p:spPr bwMode="auto">
            <a:xfrm>
              <a:off x="2759" y="1522"/>
              <a:ext cx="2426" cy="485"/>
            </a:xfrm>
            <a:prstGeom prst="rect">
              <a:avLst/>
            </a:prstGeom>
            <a:solidFill>
              <a:srgbClr val="FFFFFF"/>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109575" name="Rectangle 6"/>
            <p:cNvSpPr>
              <a:spLocks noChangeArrowheads="1"/>
            </p:cNvSpPr>
            <p:nvPr/>
          </p:nvSpPr>
          <p:spPr bwMode="auto">
            <a:xfrm>
              <a:off x="2710" y="1569"/>
              <a:ext cx="2426" cy="486"/>
            </a:xfrm>
            <a:prstGeom prst="rect">
              <a:avLst/>
            </a:prstGeom>
            <a:solidFill>
              <a:srgbClr val="FFFFFF"/>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109576" name="Rectangle 7"/>
            <p:cNvSpPr>
              <a:spLocks noChangeArrowheads="1"/>
            </p:cNvSpPr>
            <p:nvPr/>
          </p:nvSpPr>
          <p:spPr bwMode="auto">
            <a:xfrm>
              <a:off x="2662" y="1618"/>
              <a:ext cx="2426" cy="485"/>
            </a:xfrm>
            <a:prstGeom prst="rect">
              <a:avLst/>
            </a:prstGeom>
            <a:solidFill>
              <a:srgbClr val="FFFFFF"/>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109577" name="Rectangle 8"/>
            <p:cNvSpPr>
              <a:spLocks noChangeArrowheads="1"/>
            </p:cNvSpPr>
            <p:nvPr/>
          </p:nvSpPr>
          <p:spPr bwMode="auto">
            <a:xfrm>
              <a:off x="2297" y="862"/>
              <a:ext cx="34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smtClean="0">
                  <a:solidFill>
                    <a:srgbClr val="000000"/>
                  </a:solidFill>
                  <a:latin typeface="+mn-lt"/>
                  <a:ea typeface="+mn-ea"/>
                  <a:cs typeface="+mn-ea"/>
                  <a:sym typeface="+mn-lt"/>
                </a:rPr>
                <a:t>ODU1</a:t>
              </a:r>
              <a:endParaRPr lang="en-US" altLang="zh-CN" sz="2000" smtClean="0">
                <a:latin typeface="+mn-lt"/>
                <a:ea typeface="+mn-ea"/>
                <a:cs typeface="+mn-ea"/>
                <a:sym typeface="+mn-lt"/>
              </a:endParaRPr>
            </a:p>
          </p:txBody>
        </p:sp>
        <p:sp>
          <p:nvSpPr>
            <p:cNvPr id="109578" name="Rectangle 9"/>
            <p:cNvSpPr>
              <a:spLocks noChangeArrowheads="1"/>
            </p:cNvSpPr>
            <p:nvPr/>
          </p:nvSpPr>
          <p:spPr bwMode="auto">
            <a:xfrm>
              <a:off x="2759" y="600"/>
              <a:ext cx="679" cy="193"/>
            </a:xfrm>
            <a:prstGeom prst="rect">
              <a:avLst/>
            </a:prstGeom>
            <a:solidFill>
              <a:srgbClr val="FFFFFF"/>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109579" name="Rectangle 10"/>
            <p:cNvSpPr>
              <a:spLocks noChangeArrowheads="1"/>
            </p:cNvSpPr>
            <p:nvPr/>
          </p:nvSpPr>
          <p:spPr bwMode="auto">
            <a:xfrm>
              <a:off x="2825" y="620"/>
              <a:ext cx="60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smtClean="0">
                  <a:solidFill>
                    <a:srgbClr val="000000"/>
                  </a:solidFill>
                  <a:latin typeface="+mn-lt"/>
                  <a:ea typeface="+mn-ea"/>
                  <a:cs typeface="+mn-ea"/>
                  <a:sym typeface="+mn-lt"/>
                </a:rPr>
                <a:t>Alignment</a:t>
              </a:r>
              <a:endParaRPr lang="en-US" altLang="zh-CN" sz="2000" smtClean="0">
                <a:latin typeface="+mn-lt"/>
                <a:ea typeface="+mn-ea"/>
                <a:cs typeface="+mn-ea"/>
                <a:sym typeface="+mn-lt"/>
              </a:endParaRPr>
            </a:p>
          </p:txBody>
        </p:sp>
        <p:sp>
          <p:nvSpPr>
            <p:cNvPr id="109580" name="Rectangle 11"/>
            <p:cNvSpPr>
              <a:spLocks noChangeArrowheads="1"/>
            </p:cNvSpPr>
            <p:nvPr/>
          </p:nvSpPr>
          <p:spPr bwMode="auto">
            <a:xfrm>
              <a:off x="3438" y="600"/>
              <a:ext cx="193" cy="193"/>
            </a:xfrm>
            <a:prstGeom prst="rect">
              <a:avLst/>
            </a:prstGeom>
            <a:solidFill>
              <a:srgbClr val="FFFFFF"/>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109581" name="Rectangle 12"/>
            <p:cNvSpPr>
              <a:spLocks noChangeArrowheads="1"/>
            </p:cNvSpPr>
            <p:nvPr/>
          </p:nvSpPr>
          <p:spPr bwMode="auto">
            <a:xfrm>
              <a:off x="2759" y="793"/>
              <a:ext cx="872" cy="291"/>
            </a:xfrm>
            <a:prstGeom prst="rect">
              <a:avLst/>
            </a:prstGeom>
            <a:solidFill>
              <a:srgbClr val="FFFFFF"/>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109582" name="Rectangle 13"/>
            <p:cNvSpPr>
              <a:spLocks noChangeArrowheads="1"/>
            </p:cNvSpPr>
            <p:nvPr/>
          </p:nvSpPr>
          <p:spPr bwMode="auto">
            <a:xfrm>
              <a:off x="2911" y="862"/>
              <a:ext cx="56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smtClean="0">
                  <a:solidFill>
                    <a:srgbClr val="000000"/>
                  </a:solidFill>
                  <a:latin typeface="+mn-lt"/>
                  <a:ea typeface="+mn-ea"/>
                  <a:cs typeface="+mn-ea"/>
                  <a:sym typeface="+mn-lt"/>
                </a:rPr>
                <a:t>ODU1-OH</a:t>
              </a:r>
              <a:endParaRPr lang="en-US" altLang="zh-CN" sz="2000" smtClean="0">
                <a:latin typeface="+mn-lt"/>
                <a:ea typeface="+mn-ea"/>
                <a:cs typeface="+mn-ea"/>
                <a:sym typeface="+mn-lt"/>
              </a:endParaRPr>
            </a:p>
          </p:txBody>
        </p:sp>
        <p:sp>
          <p:nvSpPr>
            <p:cNvPr id="109583" name="Rectangle 14"/>
            <p:cNvSpPr>
              <a:spLocks noChangeArrowheads="1"/>
            </p:cNvSpPr>
            <p:nvPr/>
          </p:nvSpPr>
          <p:spPr bwMode="auto">
            <a:xfrm>
              <a:off x="3631" y="600"/>
              <a:ext cx="390" cy="484"/>
            </a:xfrm>
            <a:prstGeom prst="rect">
              <a:avLst/>
            </a:prstGeom>
            <a:solidFill>
              <a:srgbClr val="CDCDCD"/>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109584" name="Rectangle 15"/>
            <p:cNvSpPr>
              <a:spLocks noChangeArrowheads="1"/>
            </p:cNvSpPr>
            <p:nvPr/>
          </p:nvSpPr>
          <p:spPr bwMode="auto">
            <a:xfrm rot="16200000">
              <a:off x="3542" y="755"/>
              <a:ext cx="40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dirty="0" smtClean="0">
                  <a:solidFill>
                    <a:srgbClr val="000000"/>
                  </a:solidFill>
                  <a:latin typeface="+mn-lt"/>
                  <a:ea typeface="+mn-ea"/>
                  <a:cs typeface="+mn-ea"/>
                  <a:sym typeface="+mn-lt"/>
                </a:rPr>
                <a:t>OPU1-</a:t>
              </a:r>
              <a:endParaRPr lang="en-US" altLang="zh-CN" sz="2000" dirty="0" smtClean="0">
                <a:latin typeface="+mn-lt"/>
                <a:ea typeface="+mn-ea"/>
                <a:cs typeface="+mn-ea"/>
                <a:sym typeface="+mn-lt"/>
              </a:endParaRPr>
            </a:p>
          </p:txBody>
        </p:sp>
        <p:sp>
          <p:nvSpPr>
            <p:cNvPr id="109585" name="Rectangle 16"/>
            <p:cNvSpPr>
              <a:spLocks noChangeArrowheads="1"/>
            </p:cNvSpPr>
            <p:nvPr/>
          </p:nvSpPr>
          <p:spPr bwMode="auto">
            <a:xfrm rot="16200000">
              <a:off x="3799" y="753"/>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smtClean="0">
                  <a:solidFill>
                    <a:srgbClr val="000000"/>
                  </a:solidFill>
                  <a:latin typeface="+mn-lt"/>
                  <a:ea typeface="+mn-ea"/>
                  <a:cs typeface="+mn-ea"/>
                  <a:sym typeface="+mn-lt"/>
                </a:rPr>
                <a:t>OH</a:t>
              </a:r>
              <a:endParaRPr lang="en-US" altLang="zh-CN" sz="2000" smtClean="0">
                <a:latin typeface="+mn-lt"/>
                <a:ea typeface="+mn-ea"/>
                <a:cs typeface="+mn-ea"/>
                <a:sym typeface="+mn-lt"/>
              </a:endParaRPr>
            </a:p>
          </p:txBody>
        </p:sp>
        <p:sp>
          <p:nvSpPr>
            <p:cNvPr id="109586" name="Rectangle 17"/>
            <p:cNvSpPr>
              <a:spLocks noChangeArrowheads="1"/>
            </p:cNvSpPr>
            <p:nvPr/>
          </p:nvSpPr>
          <p:spPr bwMode="auto">
            <a:xfrm>
              <a:off x="4021" y="600"/>
              <a:ext cx="1164" cy="484"/>
            </a:xfrm>
            <a:prstGeom prst="rect">
              <a:avLst/>
            </a:prstGeom>
            <a:solidFill>
              <a:srgbClr val="FFFFFF"/>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109587" name="Rectangle 18"/>
            <p:cNvSpPr>
              <a:spLocks noChangeArrowheads="1"/>
            </p:cNvSpPr>
            <p:nvPr/>
          </p:nvSpPr>
          <p:spPr bwMode="auto">
            <a:xfrm>
              <a:off x="4275" y="766"/>
              <a:ext cx="61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400" smtClean="0">
                  <a:solidFill>
                    <a:srgbClr val="000000"/>
                  </a:solidFill>
                  <a:latin typeface="+mn-lt"/>
                  <a:ea typeface="+mn-ea"/>
                  <a:cs typeface="+mn-ea"/>
                  <a:sym typeface="+mn-lt"/>
                </a:rPr>
                <a:t>客户层信号</a:t>
              </a:r>
              <a:endParaRPr lang="zh-CN" altLang="en-US" sz="2000" smtClean="0">
                <a:latin typeface="+mn-lt"/>
                <a:ea typeface="+mn-ea"/>
                <a:cs typeface="+mn-ea"/>
                <a:sym typeface="+mn-lt"/>
              </a:endParaRPr>
            </a:p>
          </p:txBody>
        </p:sp>
        <p:sp>
          <p:nvSpPr>
            <p:cNvPr id="109588" name="Rectangle 19"/>
            <p:cNvSpPr>
              <a:spLocks noChangeArrowheads="1"/>
            </p:cNvSpPr>
            <p:nvPr/>
          </p:nvSpPr>
          <p:spPr bwMode="auto">
            <a:xfrm>
              <a:off x="2613" y="1666"/>
              <a:ext cx="680" cy="194"/>
            </a:xfrm>
            <a:prstGeom prst="rect">
              <a:avLst/>
            </a:prstGeom>
            <a:solidFill>
              <a:srgbClr val="FFFFFF"/>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109589" name="Rectangle 20"/>
            <p:cNvSpPr>
              <a:spLocks noChangeArrowheads="1"/>
            </p:cNvSpPr>
            <p:nvPr/>
          </p:nvSpPr>
          <p:spPr bwMode="auto">
            <a:xfrm>
              <a:off x="2678" y="1688"/>
              <a:ext cx="60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smtClean="0">
                  <a:solidFill>
                    <a:srgbClr val="000000"/>
                  </a:solidFill>
                  <a:latin typeface="+mn-lt"/>
                  <a:ea typeface="+mn-ea"/>
                  <a:cs typeface="+mn-ea"/>
                  <a:sym typeface="+mn-lt"/>
                </a:rPr>
                <a:t>Alignment</a:t>
              </a:r>
              <a:endParaRPr lang="en-US" altLang="zh-CN" sz="2000" smtClean="0">
                <a:latin typeface="+mn-lt"/>
                <a:ea typeface="+mn-ea"/>
                <a:cs typeface="+mn-ea"/>
                <a:sym typeface="+mn-lt"/>
              </a:endParaRPr>
            </a:p>
          </p:txBody>
        </p:sp>
        <p:sp>
          <p:nvSpPr>
            <p:cNvPr id="109590" name="Rectangle 21"/>
            <p:cNvSpPr>
              <a:spLocks noChangeArrowheads="1"/>
            </p:cNvSpPr>
            <p:nvPr/>
          </p:nvSpPr>
          <p:spPr bwMode="auto">
            <a:xfrm>
              <a:off x="3293" y="1666"/>
              <a:ext cx="194" cy="194"/>
            </a:xfrm>
            <a:prstGeom prst="rect">
              <a:avLst/>
            </a:prstGeom>
            <a:solidFill>
              <a:srgbClr val="FFFFFF"/>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109591" name="Rectangle 22"/>
            <p:cNvSpPr>
              <a:spLocks noChangeArrowheads="1"/>
            </p:cNvSpPr>
            <p:nvPr/>
          </p:nvSpPr>
          <p:spPr bwMode="auto">
            <a:xfrm>
              <a:off x="2613" y="1861"/>
              <a:ext cx="875" cy="292"/>
            </a:xfrm>
            <a:prstGeom prst="rect">
              <a:avLst/>
            </a:prstGeom>
            <a:solidFill>
              <a:srgbClr val="FFFFFF"/>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109592" name="Rectangle 23"/>
            <p:cNvSpPr>
              <a:spLocks noChangeArrowheads="1"/>
            </p:cNvSpPr>
            <p:nvPr/>
          </p:nvSpPr>
          <p:spPr bwMode="auto">
            <a:xfrm>
              <a:off x="2766" y="1929"/>
              <a:ext cx="56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smtClean="0">
                  <a:solidFill>
                    <a:srgbClr val="000000"/>
                  </a:solidFill>
                  <a:latin typeface="+mn-lt"/>
                  <a:ea typeface="+mn-ea"/>
                  <a:cs typeface="+mn-ea"/>
                  <a:sym typeface="+mn-lt"/>
                </a:rPr>
                <a:t>ODU1-OH</a:t>
              </a:r>
              <a:endParaRPr lang="en-US" altLang="zh-CN" sz="2000" smtClean="0">
                <a:latin typeface="+mn-lt"/>
                <a:ea typeface="+mn-ea"/>
                <a:cs typeface="+mn-ea"/>
                <a:sym typeface="+mn-lt"/>
              </a:endParaRPr>
            </a:p>
          </p:txBody>
        </p:sp>
        <p:sp>
          <p:nvSpPr>
            <p:cNvPr id="109593" name="Rectangle 24"/>
            <p:cNvSpPr>
              <a:spLocks noChangeArrowheads="1"/>
            </p:cNvSpPr>
            <p:nvPr/>
          </p:nvSpPr>
          <p:spPr bwMode="auto">
            <a:xfrm>
              <a:off x="3487" y="1666"/>
              <a:ext cx="388" cy="486"/>
            </a:xfrm>
            <a:prstGeom prst="rect">
              <a:avLst/>
            </a:prstGeom>
            <a:solidFill>
              <a:srgbClr val="CDCDCD"/>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109594" name="Rectangle 25"/>
            <p:cNvSpPr>
              <a:spLocks noChangeArrowheads="1"/>
            </p:cNvSpPr>
            <p:nvPr/>
          </p:nvSpPr>
          <p:spPr bwMode="auto">
            <a:xfrm rot="16200000">
              <a:off x="3397" y="1821"/>
              <a:ext cx="40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smtClean="0">
                  <a:solidFill>
                    <a:srgbClr val="000000"/>
                  </a:solidFill>
                  <a:latin typeface="+mn-lt"/>
                  <a:ea typeface="+mn-ea"/>
                  <a:cs typeface="+mn-ea"/>
                  <a:sym typeface="+mn-lt"/>
                </a:rPr>
                <a:t>OPU1-</a:t>
              </a:r>
              <a:endParaRPr lang="en-US" altLang="zh-CN" sz="2000" smtClean="0">
                <a:latin typeface="+mn-lt"/>
                <a:ea typeface="+mn-ea"/>
                <a:cs typeface="+mn-ea"/>
                <a:sym typeface="+mn-lt"/>
              </a:endParaRPr>
            </a:p>
          </p:txBody>
        </p:sp>
        <p:sp>
          <p:nvSpPr>
            <p:cNvPr id="109595" name="Rectangle 26"/>
            <p:cNvSpPr>
              <a:spLocks noChangeArrowheads="1"/>
            </p:cNvSpPr>
            <p:nvPr/>
          </p:nvSpPr>
          <p:spPr bwMode="auto">
            <a:xfrm rot="16200000">
              <a:off x="3655" y="1820"/>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smtClean="0">
                  <a:solidFill>
                    <a:srgbClr val="000000"/>
                  </a:solidFill>
                  <a:latin typeface="+mn-lt"/>
                  <a:ea typeface="+mn-ea"/>
                  <a:cs typeface="+mn-ea"/>
                  <a:sym typeface="+mn-lt"/>
                </a:rPr>
                <a:t>OH</a:t>
              </a:r>
              <a:endParaRPr lang="en-US" altLang="zh-CN" sz="2000" smtClean="0">
                <a:latin typeface="+mn-lt"/>
                <a:ea typeface="+mn-ea"/>
                <a:cs typeface="+mn-ea"/>
                <a:sym typeface="+mn-lt"/>
              </a:endParaRPr>
            </a:p>
          </p:txBody>
        </p:sp>
        <p:sp>
          <p:nvSpPr>
            <p:cNvPr id="109596" name="Rectangle 27"/>
            <p:cNvSpPr>
              <a:spLocks noChangeArrowheads="1"/>
            </p:cNvSpPr>
            <p:nvPr/>
          </p:nvSpPr>
          <p:spPr bwMode="auto">
            <a:xfrm>
              <a:off x="3875" y="1666"/>
              <a:ext cx="1164" cy="486"/>
            </a:xfrm>
            <a:prstGeom prst="rect">
              <a:avLst/>
            </a:prstGeom>
            <a:solidFill>
              <a:srgbClr val="FFFFFF"/>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109597" name="Rectangle 28"/>
            <p:cNvSpPr>
              <a:spLocks noChangeArrowheads="1"/>
            </p:cNvSpPr>
            <p:nvPr/>
          </p:nvSpPr>
          <p:spPr bwMode="auto">
            <a:xfrm>
              <a:off x="4131" y="1832"/>
              <a:ext cx="61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400" smtClean="0">
                  <a:solidFill>
                    <a:srgbClr val="000000"/>
                  </a:solidFill>
                  <a:latin typeface="+mn-lt"/>
                  <a:ea typeface="+mn-ea"/>
                  <a:cs typeface="+mn-ea"/>
                  <a:sym typeface="+mn-lt"/>
                </a:rPr>
                <a:t>客户层信号</a:t>
              </a:r>
              <a:endParaRPr lang="zh-CN" altLang="en-US" sz="2000" smtClean="0">
                <a:latin typeface="+mn-lt"/>
                <a:ea typeface="+mn-ea"/>
                <a:cs typeface="+mn-ea"/>
                <a:sym typeface="+mn-lt"/>
              </a:endParaRPr>
            </a:p>
          </p:txBody>
        </p:sp>
        <p:sp>
          <p:nvSpPr>
            <p:cNvPr id="109598" name="Rectangle 29"/>
            <p:cNvSpPr>
              <a:spLocks noChangeArrowheads="1"/>
            </p:cNvSpPr>
            <p:nvPr/>
          </p:nvSpPr>
          <p:spPr bwMode="auto">
            <a:xfrm>
              <a:off x="2177" y="1374"/>
              <a:ext cx="388" cy="875"/>
            </a:xfrm>
            <a:prstGeom prst="rect">
              <a:avLst/>
            </a:prstGeom>
            <a:solidFill>
              <a:srgbClr val="CDCDCD"/>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109599" name="Rectangle 30"/>
            <p:cNvSpPr>
              <a:spLocks noChangeArrowheads="1"/>
            </p:cNvSpPr>
            <p:nvPr/>
          </p:nvSpPr>
          <p:spPr bwMode="auto">
            <a:xfrm rot="16200000">
              <a:off x="2064" y="1716"/>
              <a:ext cx="60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smtClean="0">
                  <a:solidFill>
                    <a:srgbClr val="000000"/>
                  </a:solidFill>
                  <a:latin typeface="+mn-lt"/>
                  <a:ea typeface="+mn-ea"/>
                  <a:cs typeface="+mn-ea"/>
                  <a:sym typeface="+mn-lt"/>
                </a:rPr>
                <a:t>OPU2-OH</a:t>
              </a:r>
              <a:endParaRPr lang="en-US" altLang="zh-CN" sz="2000" smtClean="0">
                <a:latin typeface="+mn-lt"/>
                <a:ea typeface="+mn-ea"/>
                <a:cs typeface="+mn-ea"/>
                <a:sym typeface="+mn-lt"/>
              </a:endParaRPr>
            </a:p>
          </p:txBody>
        </p:sp>
        <p:sp>
          <p:nvSpPr>
            <p:cNvPr id="109600" name="Rectangle 31"/>
            <p:cNvSpPr>
              <a:spLocks noChangeArrowheads="1"/>
            </p:cNvSpPr>
            <p:nvPr/>
          </p:nvSpPr>
          <p:spPr bwMode="auto">
            <a:xfrm>
              <a:off x="1304" y="1374"/>
              <a:ext cx="677" cy="292"/>
            </a:xfrm>
            <a:prstGeom prst="rect">
              <a:avLst/>
            </a:prstGeom>
            <a:solidFill>
              <a:srgbClr val="FFFFFF"/>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109601" name="Rectangle 32"/>
            <p:cNvSpPr>
              <a:spLocks noChangeArrowheads="1"/>
            </p:cNvSpPr>
            <p:nvPr/>
          </p:nvSpPr>
          <p:spPr bwMode="auto">
            <a:xfrm>
              <a:off x="1982" y="1374"/>
              <a:ext cx="195" cy="292"/>
            </a:xfrm>
            <a:prstGeom prst="rect">
              <a:avLst/>
            </a:prstGeom>
            <a:solidFill>
              <a:srgbClr val="FFFFFF"/>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109602" name="Rectangle 33"/>
            <p:cNvSpPr>
              <a:spLocks noChangeArrowheads="1"/>
            </p:cNvSpPr>
            <p:nvPr/>
          </p:nvSpPr>
          <p:spPr bwMode="auto">
            <a:xfrm>
              <a:off x="1304" y="1666"/>
              <a:ext cx="872" cy="583"/>
            </a:xfrm>
            <a:prstGeom prst="rect">
              <a:avLst/>
            </a:prstGeom>
            <a:solidFill>
              <a:srgbClr val="FFFFFF"/>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109603" name="Rectangle 34"/>
            <p:cNvSpPr>
              <a:spLocks noChangeArrowheads="1"/>
            </p:cNvSpPr>
            <p:nvPr/>
          </p:nvSpPr>
          <p:spPr bwMode="auto">
            <a:xfrm>
              <a:off x="1455" y="1881"/>
              <a:ext cx="56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smtClean="0">
                  <a:solidFill>
                    <a:srgbClr val="000000"/>
                  </a:solidFill>
                  <a:latin typeface="+mn-lt"/>
                  <a:ea typeface="+mn-ea"/>
                  <a:cs typeface="+mn-ea"/>
                  <a:sym typeface="+mn-lt"/>
                </a:rPr>
                <a:t>ODU2-OH</a:t>
              </a:r>
              <a:endParaRPr lang="en-US" altLang="zh-CN" sz="2000" smtClean="0">
                <a:latin typeface="+mn-lt"/>
                <a:ea typeface="+mn-ea"/>
                <a:cs typeface="+mn-ea"/>
                <a:sym typeface="+mn-lt"/>
              </a:endParaRPr>
            </a:p>
          </p:txBody>
        </p:sp>
        <p:sp>
          <p:nvSpPr>
            <p:cNvPr id="109604" name="Rectangle 35"/>
            <p:cNvSpPr>
              <a:spLocks noChangeArrowheads="1"/>
            </p:cNvSpPr>
            <p:nvPr/>
          </p:nvSpPr>
          <p:spPr bwMode="auto">
            <a:xfrm>
              <a:off x="841" y="1881"/>
              <a:ext cx="34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smtClean="0">
                  <a:solidFill>
                    <a:srgbClr val="000000"/>
                  </a:solidFill>
                  <a:latin typeface="+mn-lt"/>
                  <a:ea typeface="+mn-ea"/>
                  <a:cs typeface="+mn-ea"/>
                  <a:sym typeface="+mn-lt"/>
                </a:rPr>
                <a:t>ODU2</a:t>
              </a:r>
              <a:endParaRPr lang="en-US" altLang="zh-CN" sz="2000" smtClean="0">
                <a:latin typeface="+mn-lt"/>
                <a:ea typeface="+mn-ea"/>
                <a:cs typeface="+mn-ea"/>
                <a:sym typeface="+mn-lt"/>
              </a:endParaRPr>
            </a:p>
          </p:txBody>
        </p:sp>
        <p:sp>
          <p:nvSpPr>
            <p:cNvPr id="109605" name="Rectangle 36"/>
            <p:cNvSpPr>
              <a:spLocks noChangeArrowheads="1"/>
            </p:cNvSpPr>
            <p:nvPr/>
          </p:nvSpPr>
          <p:spPr bwMode="auto">
            <a:xfrm>
              <a:off x="2177" y="2540"/>
              <a:ext cx="2717" cy="873"/>
            </a:xfrm>
            <a:prstGeom prst="rect">
              <a:avLst/>
            </a:prstGeom>
            <a:solidFill>
              <a:srgbClr val="FFFFFF"/>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109606" name="Rectangle 37"/>
            <p:cNvSpPr>
              <a:spLocks noChangeArrowheads="1"/>
            </p:cNvSpPr>
            <p:nvPr/>
          </p:nvSpPr>
          <p:spPr bwMode="auto">
            <a:xfrm>
              <a:off x="2371" y="2684"/>
              <a:ext cx="2425" cy="486"/>
            </a:xfrm>
            <a:prstGeom prst="rect">
              <a:avLst/>
            </a:prstGeom>
            <a:solidFill>
              <a:srgbClr val="FFFFFF"/>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109607" name="Rectangle 38"/>
            <p:cNvSpPr>
              <a:spLocks noChangeArrowheads="1"/>
            </p:cNvSpPr>
            <p:nvPr/>
          </p:nvSpPr>
          <p:spPr bwMode="auto">
            <a:xfrm>
              <a:off x="2322" y="2734"/>
              <a:ext cx="2425" cy="485"/>
            </a:xfrm>
            <a:prstGeom prst="rect">
              <a:avLst/>
            </a:prstGeom>
            <a:solidFill>
              <a:srgbClr val="FFFFFF"/>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109608" name="Rectangle 39"/>
            <p:cNvSpPr>
              <a:spLocks noChangeArrowheads="1"/>
            </p:cNvSpPr>
            <p:nvPr/>
          </p:nvSpPr>
          <p:spPr bwMode="auto">
            <a:xfrm>
              <a:off x="2274" y="2782"/>
              <a:ext cx="2426" cy="485"/>
            </a:xfrm>
            <a:prstGeom prst="rect">
              <a:avLst/>
            </a:prstGeom>
            <a:solidFill>
              <a:srgbClr val="FFFFFF"/>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109609" name="Rectangle 40"/>
            <p:cNvSpPr>
              <a:spLocks noChangeArrowheads="1"/>
            </p:cNvSpPr>
            <p:nvPr/>
          </p:nvSpPr>
          <p:spPr bwMode="auto">
            <a:xfrm>
              <a:off x="2225" y="2832"/>
              <a:ext cx="680" cy="193"/>
            </a:xfrm>
            <a:prstGeom prst="rect">
              <a:avLst/>
            </a:prstGeom>
            <a:solidFill>
              <a:srgbClr val="FFFFFF"/>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109610" name="Rectangle 41"/>
            <p:cNvSpPr>
              <a:spLocks noChangeArrowheads="1"/>
            </p:cNvSpPr>
            <p:nvPr/>
          </p:nvSpPr>
          <p:spPr bwMode="auto">
            <a:xfrm>
              <a:off x="2291" y="2852"/>
              <a:ext cx="60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smtClean="0">
                  <a:solidFill>
                    <a:srgbClr val="000000"/>
                  </a:solidFill>
                  <a:latin typeface="+mn-lt"/>
                  <a:ea typeface="+mn-ea"/>
                  <a:cs typeface="+mn-ea"/>
                  <a:sym typeface="+mn-lt"/>
                </a:rPr>
                <a:t>Alignment</a:t>
              </a:r>
              <a:endParaRPr lang="en-US" altLang="zh-CN" sz="2000" smtClean="0">
                <a:latin typeface="+mn-lt"/>
                <a:ea typeface="+mn-ea"/>
                <a:cs typeface="+mn-ea"/>
                <a:sym typeface="+mn-lt"/>
              </a:endParaRPr>
            </a:p>
          </p:txBody>
        </p:sp>
        <p:sp>
          <p:nvSpPr>
            <p:cNvPr id="109611" name="Rectangle 42"/>
            <p:cNvSpPr>
              <a:spLocks noChangeArrowheads="1"/>
            </p:cNvSpPr>
            <p:nvPr/>
          </p:nvSpPr>
          <p:spPr bwMode="auto">
            <a:xfrm>
              <a:off x="2905" y="2832"/>
              <a:ext cx="193" cy="193"/>
            </a:xfrm>
            <a:prstGeom prst="rect">
              <a:avLst/>
            </a:prstGeom>
            <a:solidFill>
              <a:srgbClr val="FFFFFF"/>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109612" name="Rectangle 43"/>
            <p:cNvSpPr>
              <a:spLocks noChangeArrowheads="1"/>
            </p:cNvSpPr>
            <p:nvPr/>
          </p:nvSpPr>
          <p:spPr bwMode="auto">
            <a:xfrm>
              <a:off x="2225" y="3025"/>
              <a:ext cx="874" cy="292"/>
            </a:xfrm>
            <a:prstGeom prst="rect">
              <a:avLst/>
            </a:prstGeom>
            <a:solidFill>
              <a:srgbClr val="FFFFFF"/>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109613" name="Rectangle 44"/>
            <p:cNvSpPr>
              <a:spLocks noChangeArrowheads="1"/>
            </p:cNvSpPr>
            <p:nvPr/>
          </p:nvSpPr>
          <p:spPr bwMode="auto">
            <a:xfrm>
              <a:off x="2377" y="3094"/>
              <a:ext cx="56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smtClean="0">
                  <a:solidFill>
                    <a:srgbClr val="000000"/>
                  </a:solidFill>
                  <a:latin typeface="+mn-lt"/>
                  <a:ea typeface="+mn-ea"/>
                  <a:cs typeface="+mn-ea"/>
                  <a:sym typeface="+mn-lt"/>
                </a:rPr>
                <a:t>ODU1-OH</a:t>
              </a:r>
              <a:endParaRPr lang="en-US" altLang="zh-CN" sz="2000" smtClean="0">
                <a:latin typeface="+mn-lt"/>
                <a:ea typeface="+mn-ea"/>
                <a:cs typeface="+mn-ea"/>
                <a:sym typeface="+mn-lt"/>
              </a:endParaRPr>
            </a:p>
          </p:txBody>
        </p:sp>
        <p:sp>
          <p:nvSpPr>
            <p:cNvPr id="109614" name="Rectangle 45"/>
            <p:cNvSpPr>
              <a:spLocks noChangeArrowheads="1"/>
            </p:cNvSpPr>
            <p:nvPr/>
          </p:nvSpPr>
          <p:spPr bwMode="auto">
            <a:xfrm>
              <a:off x="3099" y="2832"/>
              <a:ext cx="389" cy="485"/>
            </a:xfrm>
            <a:prstGeom prst="rect">
              <a:avLst/>
            </a:prstGeom>
            <a:solidFill>
              <a:srgbClr val="CDCDCD"/>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109615" name="Rectangle 46"/>
            <p:cNvSpPr>
              <a:spLocks noChangeArrowheads="1"/>
            </p:cNvSpPr>
            <p:nvPr/>
          </p:nvSpPr>
          <p:spPr bwMode="auto">
            <a:xfrm rot="16200000">
              <a:off x="3008" y="2985"/>
              <a:ext cx="40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smtClean="0">
                  <a:solidFill>
                    <a:srgbClr val="000000"/>
                  </a:solidFill>
                  <a:latin typeface="+mn-lt"/>
                  <a:ea typeface="+mn-ea"/>
                  <a:cs typeface="+mn-ea"/>
                  <a:sym typeface="+mn-lt"/>
                </a:rPr>
                <a:t>OPU1-</a:t>
              </a:r>
              <a:endParaRPr lang="en-US" altLang="zh-CN" sz="2000" smtClean="0">
                <a:latin typeface="+mn-lt"/>
                <a:ea typeface="+mn-ea"/>
                <a:cs typeface="+mn-ea"/>
                <a:sym typeface="+mn-lt"/>
              </a:endParaRPr>
            </a:p>
          </p:txBody>
        </p:sp>
        <p:sp>
          <p:nvSpPr>
            <p:cNvPr id="109616" name="Rectangle 47"/>
            <p:cNvSpPr>
              <a:spLocks noChangeArrowheads="1"/>
            </p:cNvSpPr>
            <p:nvPr/>
          </p:nvSpPr>
          <p:spPr bwMode="auto">
            <a:xfrm rot="16200000">
              <a:off x="3265" y="2984"/>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smtClean="0">
                  <a:solidFill>
                    <a:srgbClr val="000000"/>
                  </a:solidFill>
                  <a:latin typeface="+mn-lt"/>
                  <a:ea typeface="+mn-ea"/>
                  <a:cs typeface="+mn-ea"/>
                  <a:sym typeface="+mn-lt"/>
                </a:rPr>
                <a:t>OH</a:t>
              </a:r>
              <a:endParaRPr lang="en-US" altLang="zh-CN" sz="2000" smtClean="0">
                <a:latin typeface="+mn-lt"/>
                <a:ea typeface="+mn-ea"/>
                <a:cs typeface="+mn-ea"/>
                <a:sym typeface="+mn-lt"/>
              </a:endParaRPr>
            </a:p>
          </p:txBody>
        </p:sp>
        <p:sp>
          <p:nvSpPr>
            <p:cNvPr id="109617" name="Rectangle 48"/>
            <p:cNvSpPr>
              <a:spLocks noChangeArrowheads="1"/>
            </p:cNvSpPr>
            <p:nvPr/>
          </p:nvSpPr>
          <p:spPr bwMode="auto">
            <a:xfrm>
              <a:off x="3487" y="2832"/>
              <a:ext cx="1164" cy="485"/>
            </a:xfrm>
            <a:prstGeom prst="rect">
              <a:avLst/>
            </a:prstGeom>
            <a:solidFill>
              <a:srgbClr val="FFFFFF"/>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109618" name="Rectangle 49"/>
            <p:cNvSpPr>
              <a:spLocks noChangeArrowheads="1"/>
            </p:cNvSpPr>
            <p:nvPr/>
          </p:nvSpPr>
          <p:spPr bwMode="auto">
            <a:xfrm>
              <a:off x="3742" y="2998"/>
              <a:ext cx="61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400" smtClean="0">
                  <a:solidFill>
                    <a:srgbClr val="000000"/>
                  </a:solidFill>
                  <a:latin typeface="+mn-lt"/>
                  <a:ea typeface="+mn-ea"/>
                  <a:cs typeface="+mn-ea"/>
                  <a:sym typeface="+mn-lt"/>
                </a:rPr>
                <a:t>客户层信号</a:t>
              </a:r>
              <a:endParaRPr lang="zh-CN" altLang="en-US" sz="2000" smtClean="0">
                <a:latin typeface="+mn-lt"/>
                <a:ea typeface="+mn-ea"/>
                <a:cs typeface="+mn-ea"/>
                <a:sym typeface="+mn-lt"/>
              </a:endParaRPr>
            </a:p>
          </p:txBody>
        </p:sp>
        <p:sp>
          <p:nvSpPr>
            <p:cNvPr id="109619" name="Rectangle 50"/>
            <p:cNvSpPr>
              <a:spLocks noChangeArrowheads="1"/>
            </p:cNvSpPr>
            <p:nvPr/>
          </p:nvSpPr>
          <p:spPr bwMode="auto">
            <a:xfrm>
              <a:off x="1788" y="2540"/>
              <a:ext cx="389" cy="873"/>
            </a:xfrm>
            <a:prstGeom prst="rect">
              <a:avLst/>
            </a:prstGeom>
            <a:solidFill>
              <a:srgbClr val="CDCDCD"/>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109620" name="Rectangle 51"/>
            <p:cNvSpPr>
              <a:spLocks noChangeArrowheads="1"/>
            </p:cNvSpPr>
            <p:nvPr/>
          </p:nvSpPr>
          <p:spPr bwMode="auto">
            <a:xfrm rot="16200000">
              <a:off x="1676" y="2880"/>
              <a:ext cx="60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smtClean="0">
                  <a:solidFill>
                    <a:srgbClr val="000000"/>
                  </a:solidFill>
                  <a:latin typeface="+mn-lt"/>
                  <a:ea typeface="+mn-ea"/>
                  <a:cs typeface="+mn-ea"/>
                  <a:sym typeface="+mn-lt"/>
                </a:rPr>
                <a:t>OPU2-OH</a:t>
              </a:r>
              <a:endParaRPr lang="en-US" altLang="zh-CN" sz="2000" smtClean="0">
                <a:latin typeface="+mn-lt"/>
                <a:ea typeface="+mn-ea"/>
                <a:cs typeface="+mn-ea"/>
                <a:sym typeface="+mn-lt"/>
              </a:endParaRPr>
            </a:p>
          </p:txBody>
        </p:sp>
        <p:sp>
          <p:nvSpPr>
            <p:cNvPr id="109621" name="Rectangle 52"/>
            <p:cNvSpPr>
              <a:spLocks noChangeArrowheads="1"/>
            </p:cNvSpPr>
            <p:nvPr/>
          </p:nvSpPr>
          <p:spPr bwMode="auto">
            <a:xfrm>
              <a:off x="648" y="2928"/>
              <a:ext cx="1140" cy="485"/>
            </a:xfrm>
            <a:prstGeom prst="rect">
              <a:avLst/>
            </a:prstGeom>
            <a:solidFill>
              <a:srgbClr val="FFFFFF"/>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109622" name="Rectangle 53"/>
            <p:cNvSpPr>
              <a:spLocks noChangeArrowheads="1"/>
            </p:cNvSpPr>
            <p:nvPr/>
          </p:nvSpPr>
          <p:spPr bwMode="auto">
            <a:xfrm>
              <a:off x="934" y="3094"/>
              <a:ext cx="56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smtClean="0">
                  <a:solidFill>
                    <a:srgbClr val="000000"/>
                  </a:solidFill>
                  <a:latin typeface="+mn-lt"/>
                  <a:ea typeface="+mn-ea"/>
                  <a:cs typeface="+mn-ea"/>
                  <a:sym typeface="+mn-lt"/>
                </a:rPr>
                <a:t>ODU2-OH</a:t>
              </a:r>
              <a:endParaRPr lang="en-US" altLang="zh-CN" sz="2000" smtClean="0">
                <a:latin typeface="+mn-lt"/>
                <a:ea typeface="+mn-ea"/>
                <a:cs typeface="+mn-ea"/>
                <a:sym typeface="+mn-lt"/>
              </a:endParaRPr>
            </a:p>
          </p:txBody>
        </p:sp>
        <p:sp>
          <p:nvSpPr>
            <p:cNvPr id="109623" name="Rectangle 54"/>
            <p:cNvSpPr>
              <a:spLocks noChangeArrowheads="1"/>
            </p:cNvSpPr>
            <p:nvPr/>
          </p:nvSpPr>
          <p:spPr bwMode="auto">
            <a:xfrm>
              <a:off x="266" y="3094"/>
              <a:ext cx="3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smtClean="0">
                  <a:solidFill>
                    <a:srgbClr val="000000"/>
                  </a:solidFill>
                  <a:latin typeface="+mn-lt"/>
                  <a:ea typeface="+mn-ea"/>
                  <a:cs typeface="+mn-ea"/>
                  <a:sym typeface="+mn-lt"/>
                </a:rPr>
                <a:t>OTU2</a:t>
              </a:r>
              <a:endParaRPr lang="en-US" altLang="zh-CN" sz="2000" smtClean="0">
                <a:latin typeface="+mn-lt"/>
                <a:ea typeface="+mn-ea"/>
                <a:cs typeface="+mn-ea"/>
                <a:sym typeface="+mn-lt"/>
              </a:endParaRPr>
            </a:p>
          </p:txBody>
        </p:sp>
        <p:sp>
          <p:nvSpPr>
            <p:cNvPr id="109624" name="Rectangle 55"/>
            <p:cNvSpPr>
              <a:spLocks noChangeArrowheads="1"/>
            </p:cNvSpPr>
            <p:nvPr/>
          </p:nvSpPr>
          <p:spPr bwMode="auto">
            <a:xfrm>
              <a:off x="648" y="2540"/>
              <a:ext cx="679" cy="388"/>
            </a:xfrm>
            <a:prstGeom prst="rect">
              <a:avLst/>
            </a:prstGeom>
            <a:solidFill>
              <a:srgbClr val="FFFFFF"/>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109625" name="Rectangle 56"/>
            <p:cNvSpPr>
              <a:spLocks noChangeArrowheads="1"/>
            </p:cNvSpPr>
            <p:nvPr/>
          </p:nvSpPr>
          <p:spPr bwMode="auto">
            <a:xfrm>
              <a:off x="713" y="2657"/>
              <a:ext cx="60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smtClean="0">
                  <a:solidFill>
                    <a:srgbClr val="000000"/>
                  </a:solidFill>
                  <a:latin typeface="+mn-lt"/>
                  <a:ea typeface="+mn-ea"/>
                  <a:cs typeface="+mn-ea"/>
                  <a:sym typeface="+mn-lt"/>
                </a:rPr>
                <a:t>Alignment</a:t>
              </a:r>
              <a:endParaRPr lang="en-US" altLang="zh-CN" sz="2000" smtClean="0">
                <a:latin typeface="+mn-lt"/>
                <a:ea typeface="+mn-ea"/>
                <a:cs typeface="+mn-ea"/>
                <a:sym typeface="+mn-lt"/>
              </a:endParaRPr>
            </a:p>
          </p:txBody>
        </p:sp>
        <p:sp>
          <p:nvSpPr>
            <p:cNvPr id="109626" name="Rectangle 57"/>
            <p:cNvSpPr>
              <a:spLocks noChangeArrowheads="1"/>
            </p:cNvSpPr>
            <p:nvPr/>
          </p:nvSpPr>
          <p:spPr bwMode="auto">
            <a:xfrm>
              <a:off x="1327" y="2540"/>
              <a:ext cx="461" cy="388"/>
            </a:xfrm>
            <a:prstGeom prst="rect">
              <a:avLst/>
            </a:prstGeom>
            <a:solidFill>
              <a:srgbClr val="FFFFFF"/>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109627" name="Rectangle 58"/>
            <p:cNvSpPr>
              <a:spLocks noChangeArrowheads="1"/>
            </p:cNvSpPr>
            <p:nvPr/>
          </p:nvSpPr>
          <p:spPr bwMode="auto">
            <a:xfrm>
              <a:off x="1394" y="2580"/>
              <a:ext cx="3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smtClean="0">
                  <a:solidFill>
                    <a:srgbClr val="000000"/>
                  </a:solidFill>
                  <a:latin typeface="+mn-lt"/>
                  <a:ea typeface="+mn-ea"/>
                  <a:cs typeface="+mn-ea"/>
                  <a:sym typeface="+mn-lt"/>
                </a:rPr>
                <a:t>OTU2</a:t>
              </a:r>
              <a:endParaRPr lang="en-US" altLang="zh-CN" sz="2000" smtClean="0">
                <a:latin typeface="+mn-lt"/>
                <a:ea typeface="+mn-ea"/>
                <a:cs typeface="+mn-ea"/>
                <a:sym typeface="+mn-lt"/>
              </a:endParaRPr>
            </a:p>
          </p:txBody>
        </p:sp>
        <p:sp>
          <p:nvSpPr>
            <p:cNvPr id="109628" name="Rectangle 59"/>
            <p:cNvSpPr>
              <a:spLocks noChangeArrowheads="1"/>
            </p:cNvSpPr>
            <p:nvPr/>
          </p:nvSpPr>
          <p:spPr bwMode="auto">
            <a:xfrm>
              <a:off x="1444" y="2734"/>
              <a:ext cx="22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smtClean="0">
                  <a:solidFill>
                    <a:srgbClr val="000000"/>
                  </a:solidFill>
                  <a:latin typeface="+mn-lt"/>
                  <a:ea typeface="+mn-ea"/>
                  <a:cs typeface="+mn-ea"/>
                  <a:sym typeface="+mn-lt"/>
                </a:rPr>
                <a:t>-OH</a:t>
              </a:r>
              <a:endParaRPr lang="en-US" altLang="zh-CN" sz="2000" smtClean="0">
                <a:latin typeface="+mn-lt"/>
                <a:ea typeface="+mn-ea"/>
                <a:cs typeface="+mn-ea"/>
                <a:sym typeface="+mn-lt"/>
              </a:endParaRPr>
            </a:p>
          </p:txBody>
        </p:sp>
        <p:sp>
          <p:nvSpPr>
            <p:cNvPr id="109629" name="Rectangle 60"/>
            <p:cNvSpPr>
              <a:spLocks noChangeArrowheads="1"/>
            </p:cNvSpPr>
            <p:nvPr/>
          </p:nvSpPr>
          <p:spPr bwMode="auto">
            <a:xfrm>
              <a:off x="4894" y="2540"/>
              <a:ext cx="485" cy="873"/>
            </a:xfrm>
            <a:prstGeom prst="rect">
              <a:avLst/>
            </a:prstGeom>
            <a:solidFill>
              <a:srgbClr val="FFFFFF"/>
            </a:solidFill>
            <a:ln w="19050">
              <a:solidFill>
                <a:srgbClr val="000000"/>
              </a:solidFill>
              <a:miter lim="800000"/>
              <a:headEnd/>
              <a:tailEnd/>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smtClean="0">
                <a:latin typeface="+mn-lt"/>
                <a:ea typeface="+mn-ea"/>
                <a:cs typeface="+mn-ea"/>
                <a:sym typeface="+mn-lt"/>
              </a:endParaRPr>
            </a:p>
          </p:txBody>
        </p:sp>
        <p:sp>
          <p:nvSpPr>
            <p:cNvPr id="109630" name="Rectangle 61"/>
            <p:cNvSpPr>
              <a:spLocks noChangeArrowheads="1"/>
            </p:cNvSpPr>
            <p:nvPr/>
          </p:nvSpPr>
          <p:spPr bwMode="auto">
            <a:xfrm>
              <a:off x="4974" y="2823"/>
              <a:ext cx="3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smtClean="0">
                  <a:solidFill>
                    <a:srgbClr val="000000"/>
                  </a:solidFill>
                  <a:latin typeface="+mn-lt"/>
                  <a:ea typeface="+mn-ea"/>
                  <a:cs typeface="+mn-ea"/>
                  <a:sym typeface="+mn-lt"/>
                </a:rPr>
                <a:t>OTU2</a:t>
              </a:r>
              <a:endParaRPr lang="en-US" altLang="zh-CN" sz="2000" smtClean="0">
                <a:latin typeface="+mn-lt"/>
                <a:ea typeface="+mn-ea"/>
                <a:cs typeface="+mn-ea"/>
                <a:sym typeface="+mn-lt"/>
              </a:endParaRPr>
            </a:p>
          </p:txBody>
        </p:sp>
        <p:sp>
          <p:nvSpPr>
            <p:cNvPr id="109631" name="Rectangle 62"/>
            <p:cNvSpPr>
              <a:spLocks noChangeArrowheads="1"/>
            </p:cNvSpPr>
            <p:nvPr/>
          </p:nvSpPr>
          <p:spPr bwMode="auto">
            <a:xfrm>
              <a:off x="5019" y="2976"/>
              <a:ext cx="24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smtClean="0">
                  <a:solidFill>
                    <a:srgbClr val="000000"/>
                  </a:solidFill>
                  <a:latin typeface="+mn-lt"/>
                  <a:ea typeface="+mn-ea"/>
                  <a:cs typeface="+mn-ea"/>
                  <a:sym typeface="+mn-lt"/>
                </a:rPr>
                <a:t>FEC</a:t>
              </a:r>
              <a:endParaRPr lang="en-US" altLang="zh-CN" sz="2000" smtClean="0">
                <a:latin typeface="+mn-lt"/>
                <a:ea typeface="+mn-ea"/>
                <a:cs typeface="+mn-ea"/>
                <a:sym typeface="+mn-lt"/>
              </a:endParaRPr>
            </a:p>
          </p:txBody>
        </p:sp>
        <p:sp>
          <p:nvSpPr>
            <p:cNvPr id="109632" name="Line 63"/>
            <p:cNvSpPr>
              <a:spLocks noChangeShapeType="1"/>
            </p:cNvSpPr>
            <p:nvPr/>
          </p:nvSpPr>
          <p:spPr bwMode="auto">
            <a:xfrm flipV="1">
              <a:off x="648" y="2518"/>
              <a:ext cx="52" cy="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33" name="Line 64"/>
            <p:cNvSpPr>
              <a:spLocks noChangeShapeType="1"/>
            </p:cNvSpPr>
            <p:nvPr/>
          </p:nvSpPr>
          <p:spPr bwMode="auto">
            <a:xfrm flipV="1">
              <a:off x="733" y="2481"/>
              <a:ext cx="52" cy="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34" name="Line 65"/>
            <p:cNvSpPr>
              <a:spLocks noChangeShapeType="1"/>
            </p:cNvSpPr>
            <p:nvPr/>
          </p:nvSpPr>
          <p:spPr bwMode="auto">
            <a:xfrm flipV="1">
              <a:off x="819" y="2443"/>
              <a:ext cx="52" cy="2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35" name="Line 66"/>
            <p:cNvSpPr>
              <a:spLocks noChangeShapeType="1"/>
            </p:cNvSpPr>
            <p:nvPr/>
          </p:nvSpPr>
          <p:spPr bwMode="auto">
            <a:xfrm flipV="1">
              <a:off x="904" y="2404"/>
              <a:ext cx="54" cy="2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36" name="Line 67"/>
            <p:cNvSpPr>
              <a:spLocks noChangeShapeType="1"/>
            </p:cNvSpPr>
            <p:nvPr/>
          </p:nvSpPr>
          <p:spPr bwMode="auto">
            <a:xfrm flipV="1">
              <a:off x="990" y="2365"/>
              <a:ext cx="52" cy="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37" name="Line 68"/>
            <p:cNvSpPr>
              <a:spLocks noChangeShapeType="1"/>
            </p:cNvSpPr>
            <p:nvPr/>
          </p:nvSpPr>
          <p:spPr bwMode="auto">
            <a:xfrm flipV="1">
              <a:off x="1075" y="2327"/>
              <a:ext cx="52" cy="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38" name="Line 69"/>
            <p:cNvSpPr>
              <a:spLocks noChangeShapeType="1"/>
            </p:cNvSpPr>
            <p:nvPr/>
          </p:nvSpPr>
          <p:spPr bwMode="auto">
            <a:xfrm flipV="1">
              <a:off x="1161" y="2289"/>
              <a:ext cx="51" cy="2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39" name="Line 70"/>
            <p:cNvSpPr>
              <a:spLocks noChangeShapeType="1"/>
            </p:cNvSpPr>
            <p:nvPr/>
          </p:nvSpPr>
          <p:spPr bwMode="auto">
            <a:xfrm flipV="1">
              <a:off x="1246" y="2251"/>
              <a:ext cx="54" cy="2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40" name="Line 71"/>
            <p:cNvSpPr>
              <a:spLocks noChangeShapeType="1"/>
            </p:cNvSpPr>
            <p:nvPr/>
          </p:nvSpPr>
          <p:spPr bwMode="auto">
            <a:xfrm flipV="1">
              <a:off x="2759" y="1560"/>
              <a:ext cx="1" cy="5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41" name="Line 72"/>
            <p:cNvSpPr>
              <a:spLocks noChangeShapeType="1"/>
            </p:cNvSpPr>
            <p:nvPr/>
          </p:nvSpPr>
          <p:spPr bwMode="auto">
            <a:xfrm flipV="1">
              <a:off x="2759" y="1467"/>
              <a:ext cx="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42" name="Line 73"/>
            <p:cNvSpPr>
              <a:spLocks noChangeShapeType="1"/>
            </p:cNvSpPr>
            <p:nvPr/>
          </p:nvSpPr>
          <p:spPr bwMode="auto">
            <a:xfrm flipV="1">
              <a:off x="2759" y="1373"/>
              <a:ext cx="1" cy="5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43" name="Line 74"/>
            <p:cNvSpPr>
              <a:spLocks noChangeShapeType="1"/>
            </p:cNvSpPr>
            <p:nvPr/>
          </p:nvSpPr>
          <p:spPr bwMode="auto">
            <a:xfrm flipV="1">
              <a:off x="2759" y="1280"/>
              <a:ext cx="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44" name="Line 75"/>
            <p:cNvSpPr>
              <a:spLocks noChangeShapeType="1"/>
            </p:cNvSpPr>
            <p:nvPr/>
          </p:nvSpPr>
          <p:spPr bwMode="auto">
            <a:xfrm flipV="1">
              <a:off x="2759" y="1186"/>
              <a:ext cx="1" cy="5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45" name="Line 76"/>
            <p:cNvSpPr>
              <a:spLocks noChangeShapeType="1"/>
            </p:cNvSpPr>
            <p:nvPr/>
          </p:nvSpPr>
          <p:spPr bwMode="auto">
            <a:xfrm flipV="1">
              <a:off x="2759" y="1093"/>
              <a:ext cx="1" cy="5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46" name="Line 77"/>
            <p:cNvSpPr>
              <a:spLocks noChangeShapeType="1"/>
            </p:cNvSpPr>
            <p:nvPr/>
          </p:nvSpPr>
          <p:spPr bwMode="auto">
            <a:xfrm flipV="1">
              <a:off x="5088" y="1465"/>
              <a:ext cx="12"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47" name="Line 78"/>
            <p:cNvSpPr>
              <a:spLocks noChangeShapeType="1"/>
            </p:cNvSpPr>
            <p:nvPr/>
          </p:nvSpPr>
          <p:spPr bwMode="auto">
            <a:xfrm flipV="1">
              <a:off x="5108" y="1374"/>
              <a:ext cx="13" cy="5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48" name="Line 79"/>
            <p:cNvSpPr>
              <a:spLocks noChangeShapeType="1"/>
            </p:cNvSpPr>
            <p:nvPr/>
          </p:nvSpPr>
          <p:spPr bwMode="auto">
            <a:xfrm flipV="1">
              <a:off x="5127" y="1283"/>
              <a:ext cx="13"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49" name="Line 80"/>
            <p:cNvSpPr>
              <a:spLocks noChangeShapeType="1"/>
            </p:cNvSpPr>
            <p:nvPr/>
          </p:nvSpPr>
          <p:spPr bwMode="auto">
            <a:xfrm flipV="1">
              <a:off x="5148" y="1192"/>
              <a:ext cx="13"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50" name="Line 81"/>
            <p:cNvSpPr>
              <a:spLocks noChangeShapeType="1"/>
            </p:cNvSpPr>
            <p:nvPr/>
          </p:nvSpPr>
          <p:spPr bwMode="auto">
            <a:xfrm flipV="1">
              <a:off x="5169" y="1101"/>
              <a:ext cx="12" cy="5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51" name="Line 82"/>
            <p:cNvSpPr>
              <a:spLocks noChangeShapeType="1"/>
            </p:cNvSpPr>
            <p:nvPr/>
          </p:nvSpPr>
          <p:spPr bwMode="auto">
            <a:xfrm flipV="1">
              <a:off x="4894" y="2506"/>
              <a:ext cx="46" cy="3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52" name="Line 83"/>
            <p:cNvSpPr>
              <a:spLocks noChangeShapeType="1"/>
            </p:cNvSpPr>
            <p:nvPr/>
          </p:nvSpPr>
          <p:spPr bwMode="auto">
            <a:xfrm flipV="1">
              <a:off x="4968" y="2449"/>
              <a:ext cx="46" cy="3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53" name="Line 84"/>
            <p:cNvSpPr>
              <a:spLocks noChangeShapeType="1"/>
            </p:cNvSpPr>
            <p:nvPr/>
          </p:nvSpPr>
          <p:spPr bwMode="auto">
            <a:xfrm flipV="1">
              <a:off x="5043" y="2393"/>
              <a:ext cx="46" cy="3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54" name="Line 85"/>
            <p:cNvSpPr>
              <a:spLocks noChangeShapeType="1"/>
            </p:cNvSpPr>
            <p:nvPr/>
          </p:nvSpPr>
          <p:spPr bwMode="auto">
            <a:xfrm flipV="1">
              <a:off x="5118" y="2337"/>
              <a:ext cx="46" cy="3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55" name="Line 86"/>
            <p:cNvSpPr>
              <a:spLocks noChangeShapeType="1"/>
            </p:cNvSpPr>
            <p:nvPr/>
          </p:nvSpPr>
          <p:spPr bwMode="auto">
            <a:xfrm flipV="1">
              <a:off x="5193" y="2281"/>
              <a:ext cx="46" cy="3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56" name="Line 87"/>
            <p:cNvSpPr>
              <a:spLocks noChangeShapeType="1"/>
            </p:cNvSpPr>
            <p:nvPr/>
          </p:nvSpPr>
          <p:spPr bwMode="auto">
            <a:xfrm flipV="1">
              <a:off x="5268" y="2249"/>
              <a:ext cx="13" cy="1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57" name="Rectangle 88"/>
            <p:cNvSpPr>
              <a:spLocks noChangeArrowheads="1"/>
            </p:cNvSpPr>
            <p:nvPr/>
          </p:nvSpPr>
          <p:spPr bwMode="auto">
            <a:xfrm>
              <a:off x="5233" y="1154"/>
              <a:ext cx="1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smtClean="0">
                  <a:solidFill>
                    <a:srgbClr val="000000"/>
                  </a:solidFill>
                  <a:latin typeface="+mn-lt"/>
                  <a:ea typeface="+mn-ea"/>
                  <a:cs typeface="+mn-ea"/>
                  <a:sym typeface="+mn-lt"/>
                </a:rPr>
                <a:t>×4</a:t>
              </a:r>
              <a:endParaRPr lang="en-US" altLang="zh-CN" sz="2000" smtClean="0">
                <a:latin typeface="+mn-lt"/>
                <a:ea typeface="+mn-ea"/>
                <a:cs typeface="+mn-ea"/>
                <a:sym typeface="+mn-lt"/>
              </a:endParaRPr>
            </a:p>
          </p:txBody>
        </p:sp>
      </p:gr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algn="ctr">
              <a:lnSpc>
                <a:spcPct val="120000"/>
              </a:lnSpc>
              <a:defRPr/>
            </a:pPr>
            <a:r>
              <a:rPr lang="en-US" altLang="zh-CN" b="1" smtClean="0">
                <a:latin typeface="+mn-lt"/>
                <a:ea typeface="+mn-ea"/>
                <a:cs typeface="+mn-ea"/>
                <a:sym typeface="+mn-lt"/>
              </a:rPr>
              <a:t>2.5 </a:t>
            </a:r>
            <a:r>
              <a:rPr lang="zh-CN" altLang="en-US" b="1" smtClean="0">
                <a:latin typeface="+mn-lt"/>
                <a:ea typeface="+mn-ea"/>
                <a:cs typeface="+mn-ea"/>
                <a:sym typeface="+mn-lt"/>
              </a:rPr>
              <a:t>光传送网</a:t>
            </a:r>
          </a:p>
        </p:txBody>
      </p:sp>
      <p:sp>
        <p:nvSpPr>
          <p:cNvPr id="110595" name="Rectangle 3"/>
          <p:cNvSpPr>
            <a:spLocks noGrp="1" noChangeArrowheads="1"/>
          </p:cNvSpPr>
          <p:nvPr>
            <p:ph type="body" sz="half" idx="1"/>
          </p:nvPr>
        </p:nvSpPr>
        <p:spPr>
          <a:xfrm>
            <a:off x="635000" y="1371600"/>
            <a:ext cx="7608888" cy="4724400"/>
          </a:xfrm>
        </p:spPr>
        <p:txBody>
          <a:bodyPr rtlCol="0">
            <a:normAutofit lnSpcReduction="10000"/>
          </a:bodyPr>
          <a:lstStyle/>
          <a:p>
            <a:pPr algn="just">
              <a:lnSpc>
                <a:spcPct val="120000"/>
              </a:lnSpc>
              <a:spcBef>
                <a:spcPct val="0"/>
              </a:spcBef>
              <a:buFontTx/>
              <a:buNone/>
              <a:defRPr/>
            </a:pPr>
            <a:r>
              <a:rPr lang="zh-CN" altLang="en-US" sz="3000" b="1" dirty="0" smtClean="0">
                <a:ea typeface="+mn-ea"/>
                <a:cs typeface="+mn-ea"/>
                <a:sym typeface="+mn-lt"/>
              </a:rPr>
              <a:t>四、</a:t>
            </a:r>
            <a:r>
              <a:rPr lang="en-US" altLang="zh-CN" sz="3000" b="1" dirty="0" smtClean="0">
                <a:ea typeface="+mn-ea"/>
                <a:cs typeface="+mn-ea"/>
                <a:sym typeface="+mn-lt"/>
              </a:rPr>
              <a:t>OTN</a:t>
            </a:r>
            <a:r>
              <a:rPr lang="zh-CN" altLang="en-US" sz="3000" b="1" dirty="0" smtClean="0">
                <a:ea typeface="+mn-ea"/>
                <a:cs typeface="+mn-ea"/>
                <a:sym typeface="+mn-lt"/>
              </a:rPr>
              <a:t>的结构</a:t>
            </a:r>
          </a:p>
          <a:p>
            <a:pPr>
              <a:lnSpc>
                <a:spcPct val="120000"/>
              </a:lnSpc>
              <a:spcBef>
                <a:spcPct val="0"/>
              </a:spcBef>
              <a:buFontTx/>
              <a:buNone/>
              <a:defRPr/>
            </a:pPr>
            <a:r>
              <a:rPr lang="en-US" altLang="zh-CN" sz="2600" b="1" dirty="0" smtClean="0">
                <a:ea typeface="+mn-ea"/>
                <a:cs typeface="+mn-ea"/>
                <a:sym typeface="+mn-lt"/>
              </a:rPr>
              <a:t>1</a:t>
            </a:r>
            <a:r>
              <a:rPr lang="zh-CN" altLang="en-US" sz="2600" b="1" dirty="0" smtClean="0">
                <a:ea typeface="+mn-ea"/>
                <a:cs typeface="+mn-ea"/>
                <a:sym typeface="+mn-lt"/>
              </a:rPr>
              <a:t>．光分插复用器</a:t>
            </a:r>
            <a:r>
              <a:rPr lang="en-US" altLang="zh-CN" sz="2600" b="1" dirty="0" smtClean="0">
                <a:ea typeface="+mn-ea"/>
                <a:cs typeface="+mn-ea"/>
                <a:sym typeface="+mn-lt"/>
              </a:rPr>
              <a:t>(OADM)</a:t>
            </a:r>
          </a:p>
          <a:p>
            <a:pPr>
              <a:lnSpc>
                <a:spcPct val="120000"/>
              </a:lnSpc>
              <a:spcBef>
                <a:spcPct val="0"/>
              </a:spcBef>
              <a:buFontTx/>
              <a:buNone/>
              <a:defRPr/>
            </a:pPr>
            <a:r>
              <a:rPr lang="en-US" altLang="zh-CN" sz="2400" b="1" dirty="0" smtClean="0">
                <a:ea typeface="+mn-ea"/>
                <a:cs typeface="+mn-ea"/>
                <a:sym typeface="+mn-lt"/>
              </a:rPr>
              <a:t>      OADM</a:t>
            </a:r>
            <a:r>
              <a:rPr lang="zh-CN" altLang="en-US" sz="2400" b="1" dirty="0" smtClean="0">
                <a:ea typeface="+mn-ea"/>
                <a:cs typeface="+mn-ea"/>
                <a:sym typeface="+mn-lt"/>
              </a:rPr>
              <a:t>主要在光域实现传统</a:t>
            </a:r>
            <a:r>
              <a:rPr lang="en-US" altLang="zh-CN" sz="2400" b="1" dirty="0" smtClean="0">
                <a:ea typeface="+mn-ea"/>
                <a:cs typeface="+mn-ea"/>
                <a:sym typeface="+mn-lt"/>
              </a:rPr>
              <a:t>SDH</a:t>
            </a:r>
            <a:r>
              <a:rPr lang="zh-CN" altLang="en-US" sz="2400" b="1" dirty="0" smtClean="0">
                <a:ea typeface="+mn-ea"/>
                <a:cs typeface="+mn-ea"/>
                <a:sym typeface="+mn-lt"/>
              </a:rPr>
              <a:t>中的</a:t>
            </a:r>
            <a:r>
              <a:rPr lang="en-US" altLang="zh-CN" sz="2400" b="1" dirty="0" smtClean="0">
                <a:ea typeface="+mn-ea"/>
                <a:cs typeface="+mn-ea"/>
                <a:sym typeface="+mn-lt"/>
              </a:rPr>
              <a:t>SADM</a:t>
            </a:r>
            <a:r>
              <a:rPr lang="zh-CN" altLang="en-US" sz="2400" b="1" dirty="0" smtClean="0">
                <a:ea typeface="+mn-ea"/>
                <a:cs typeface="+mn-ea"/>
                <a:sym typeface="+mn-lt"/>
              </a:rPr>
              <a:t>在时域中实现的功能，包括从传输设备中有选择地下路</a:t>
            </a:r>
            <a:r>
              <a:rPr lang="en-US" altLang="zh-CN" sz="2400" b="1" dirty="0" smtClean="0">
                <a:ea typeface="+mn-ea"/>
                <a:cs typeface="+mn-ea"/>
                <a:sym typeface="+mn-lt"/>
              </a:rPr>
              <a:t>(Drop)</a:t>
            </a:r>
            <a:r>
              <a:rPr lang="zh-CN" altLang="en-US" sz="2400" b="1" dirty="0" smtClean="0">
                <a:ea typeface="+mn-ea"/>
                <a:cs typeface="+mn-ea"/>
                <a:sym typeface="+mn-lt"/>
              </a:rPr>
              <a:t>去往本地的光信号，同时上路</a:t>
            </a:r>
            <a:r>
              <a:rPr lang="en-US" altLang="zh-CN" sz="2400" b="1" dirty="0" smtClean="0">
                <a:ea typeface="+mn-ea"/>
                <a:cs typeface="+mn-ea"/>
                <a:sym typeface="+mn-lt"/>
              </a:rPr>
              <a:t>(Add)</a:t>
            </a:r>
            <a:r>
              <a:rPr lang="zh-CN" altLang="en-US" sz="2400" b="1" dirty="0" smtClean="0">
                <a:ea typeface="+mn-ea"/>
                <a:cs typeface="+mn-ea"/>
                <a:sym typeface="+mn-lt"/>
              </a:rPr>
              <a:t>本地用户发往其他用户的光信号</a:t>
            </a:r>
            <a:r>
              <a:rPr lang="zh-CN" altLang="en-US" sz="2400" b="1" dirty="0" smtClean="0">
                <a:ea typeface="+mn-ea"/>
                <a:cs typeface="+mn-ea"/>
                <a:sym typeface="+mn-lt"/>
              </a:rPr>
              <a:t>。</a:t>
            </a:r>
            <a:endParaRPr lang="en-US" altLang="zh-CN" sz="2400" b="1" dirty="0" smtClean="0">
              <a:ea typeface="+mn-ea"/>
              <a:cs typeface="+mn-ea"/>
              <a:sym typeface="+mn-lt"/>
            </a:endParaRPr>
          </a:p>
          <a:p>
            <a:pPr>
              <a:lnSpc>
                <a:spcPct val="120000"/>
              </a:lnSpc>
              <a:spcBef>
                <a:spcPct val="0"/>
              </a:spcBef>
              <a:buFontTx/>
              <a:buNone/>
              <a:defRPr/>
            </a:pPr>
            <a:r>
              <a:rPr lang="en-US" altLang="zh-CN" sz="2400" b="1" dirty="0">
                <a:cs typeface="+mn-ea"/>
                <a:sym typeface="+mn-lt"/>
              </a:rPr>
              <a:t>2</a:t>
            </a:r>
            <a:r>
              <a:rPr lang="zh-CN" altLang="en-US" sz="2400" b="1" dirty="0">
                <a:cs typeface="+mn-ea"/>
                <a:sym typeface="+mn-lt"/>
              </a:rPr>
              <a:t>．</a:t>
            </a:r>
            <a:r>
              <a:rPr lang="zh-CN" altLang="zh-CN" sz="2400" b="1" dirty="0">
                <a:cs typeface="+mn-ea"/>
                <a:sym typeface="+mn-lt"/>
              </a:rPr>
              <a:t>光交叉连接器</a:t>
            </a:r>
            <a:r>
              <a:rPr lang="zh-CN" altLang="en-US" sz="2400" b="1" dirty="0">
                <a:cs typeface="+mn-ea"/>
                <a:sym typeface="+mn-lt"/>
              </a:rPr>
              <a:t>(</a:t>
            </a:r>
            <a:r>
              <a:rPr lang="en-US" altLang="zh-CN" sz="2400" b="1" dirty="0">
                <a:cs typeface="+mn-ea"/>
                <a:sym typeface="+mn-lt"/>
              </a:rPr>
              <a:t>OXC)</a:t>
            </a:r>
          </a:p>
          <a:p>
            <a:pPr algn="just">
              <a:lnSpc>
                <a:spcPct val="120000"/>
              </a:lnSpc>
              <a:spcBef>
                <a:spcPct val="0"/>
              </a:spcBef>
              <a:buFontTx/>
              <a:buNone/>
              <a:defRPr/>
            </a:pPr>
            <a:r>
              <a:rPr lang="en-US" altLang="zh-CN" sz="2000" b="1" dirty="0">
                <a:cs typeface="+mn-ea"/>
                <a:sym typeface="+mn-lt"/>
              </a:rPr>
              <a:t>       OXC</a:t>
            </a:r>
            <a:r>
              <a:rPr lang="zh-CN" altLang="en-US" sz="2000" b="1" dirty="0">
                <a:cs typeface="+mn-ea"/>
                <a:sym typeface="+mn-lt"/>
              </a:rPr>
              <a:t>的主要功能与传统</a:t>
            </a:r>
            <a:r>
              <a:rPr lang="en-US" altLang="zh-CN" sz="2000" b="1" dirty="0">
                <a:cs typeface="+mn-ea"/>
                <a:sym typeface="+mn-lt"/>
              </a:rPr>
              <a:t>SDH</a:t>
            </a:r>
            <a:r>
              <a:rPr lang="zh-CN" altLang="en-US" sz="2000" b="1" dirty="0">
                <a:cs typeface="+mn-ea"/>
                <a:sym typeface="+mn-lt"/>
              </a:rPr>
              <a:t>中的</a:t>
            </a:r>
            <a:r>
              <a:rPr lang="en-US" altLang="zh-CN" sz="2000" b="1" dirty="0">
                <a:cs typeface="+mn-ea"/>
                <a:sym typeface="+mn-lt"/>
              </a:rPr>
              <a:t>SDXC</a:t>
            </a:r>
            <a:r>
              <a:rPr lang="zh-CN" altLang="en-US" sz="2000" b="1" dirty="0">
                <a:cs typeface="+mn-ea"/>
                <a:sym typeface="+mn-lt"/>
              </a:rPr>
              <a:t>在时域中实现的功能类似，不同点在于</a:t>
            </a:r>
            <a:r>
              <a:rPr lang="en-US" altLang="zh-CN" sz="2000" b="1" dirty="0">
                <a:cs typeface="+mn-ea"/>
                <a:sym typeface="+mn-lt"/>
              </a:rPr>
              <a:t>OXC</a:t>
            </a:r>
            <a:r>
              <a:rPr lang="zh-CN" altLang="en-US" sz="2000" b="1" dirty="0">
                <a:cs typeface="+mn-ea"/>
                <a:sym typeface="+mn-lt"/>
              </a:rPr>
              <a:t>在光域上直接实现了光信号的交叉连接，路由选择，网络恢复等功能，无需进行光</a:t>
            </a:r>
            <a:r>
              <a:rPr lang="en-US" altLang="zh-CN" sz="2000" b="1" dirty="0">
                <a:cs typeface="+mn-ea"/>
                <a:sym typeface="+mn-lt"/>
              </a:rPr>
              <a:t>/</a:t>
            </a:r>
            <a:r>
              <a:rPr lang="zh-CN" altLang="en-US" sz="2000" b="1" dirty="0">
                <a:cs typeface="+mn-ea"/>
                <a:sym typeface="+mn-lt"/>
              </a:rPr>
              <a:t>电</a:t>
            </a:r>
            <a:r>
              <a:rPr lang="en-US" altLang="zh-CN" sz="2000" b="1" dirty="0">
                <a:cs typeface="+mn-ea"/>
                <a:sym typeface="+mn-lt"/>
              </a:rPr>
              <a:t>/</a:t>
            </a:r>
            <a:r>
              <a:rPr lang="zh-CN" altLang="en-US" sz="2000" b="1" dirty="0">
                <a:cs typeface="+mn-ea"/>
                <a:sym typeface="+mn-lt"/>
              </a:rPr>
              <a:t>光转换和电处理。</a:t>
            </a:r>
            <a:r>
              <a:rPr lang="en-US" altLang="zh-CN" sz="1800" dirty="0">
                <a:cs typeface="+mn-ea"/>
                <a:sym typeface="+mn-lt"/>
              </a:rPr>
              <a:t> </a:t>
            </a:r>
          </a:p>
          <a:p>
            <a:pPr algn="just">
              <a:lnSpc>
                <a:spcPct val="120000"/>
              </a:lnSpc>
              <a:spcBef>
                <a:spcPct val="0"/>
              </a:spcBef>
              <a:buFontTx/>
              <a:buNone/>
              <a:defRPr/>
            </a:pPr>
            <a:r>
              <a:rPr lang="en-US" altLang="zh-CN" sz="2400" b="1" dirty="0">
                <a:cs typeface="+mn-ea"/>
                <a:sym typeface="+mn-lt"/>
              </a:rPr>
              <a:t>3. </a:t>
            </a:r>
            <a:r>
              <a:rPr lang="zh-CN" altLang="en-US" sz="2400" b="1" dirty="0">
                <a:cs typeface="+mn-ea"/>
                <a:sym typeface="+mn-lt"/>
              </a:rPr>
              <a:t>典型的</a:t>
            </a:r>
            <a:r>
              <a:rPr lang="en-US" altLang="zh-CN" sz="2400" b="1" dirty="0">
                <a:cs typeface="+mn-ea"/>
                <a:sym typeface="+mn-lt"/>
              </a:rPr>
              <a:t>OTN</a:t>
            </a:r>
            <a:r>
              <a:rPr lang="zh-CN" altLang="en-US" sz="2400" b="1" dirty="0" smtClean="0">
                <a:cs typeface="+mn-ea"/>
                <a:sym typeface="+mn-lt"/>
              </a:rPr>
              <a:t>拓扑结</a:t>
            </a:r>
            <a:r>
              <a:rPr lang="en-US" altLang="zh-CN" sz="2000" dirty="0" smtClean="0">
                <a:ea typeface="+mn-ea"/>
                <a:cs typeface="+mn-ea"/>
                <a:sym typeface="+mn-lt"/>
              </a:rPr>
              <a:t> </a:t>
            </a:r>
            <a:endParaRPr lang="en-US" altLang="zh-CN" sz="3000" b="1" dirty="0" smtClean="0">
              <a:ea typeface="+mn-ea"/>
              <a:cs typeface="+mn-ea"/>
              <a:sym typeface="+mn-lt"/>
            </a:endParaRPr>
          </a:p>
          <a:p>
            <a:pPr algn="just">
              <a:lnSpc>
                <a:spcPct val="120000"/>
              </a:lnSpc>
              <a:spcBef>
                <a:spcPct val="0"/>
              </a:spcBef>
              <a:buFontTx/>
              <a:buNone/>
              <a:defRPr/>
            </a:pPr>
            <a:endParaRPr lang="zh-CN" altLang="en-US" sz="2600" b="1" dirty="0" smtClean="0">
              <a:ea typeface="+mn-ea"/>
              <a:cs typeface="+mn-ea"/>
              <a:sym typeface="+mn-lt"/>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738" name="Object 4"/>
          <p:cNvGraphicFramePr>
            <a:graphicFrameLocks noGrp="1" noChangeAspect="1"/>
          </p:cNvGraphicFramePr>
          <p:nvPr>
            <p:ph sz="half" idx="2"/>
            <p:extLst>
              <p:ext uri="{D42A27DB-BD31-4B8C-83A1-F6EECF244321}">
                <p14:modId xmlns:p14="http://schemas.microsoft.com/office/powerpoint/2010/main" val="3364043958"/>
              </p:ext>
            </p:extLst>
          </p:nvPr>
        </p:nvGraphicFramePr>
        <p:xfrm>
          <a:off x="971600" y="1165979"/>
          <a:ext cx="6335043" cy="5666125"/>
        </p:xfrm>
        <a:graphic>
          <a:graphicData uri="http://schemas.openxmlformats.org/presentationml/2006/ole">
            <mc:AlternateContent xmlns:mc="http://schemas.openxmlformats.org/markup-compatibility/2006">
              <mc:Choice xmlns:v="urn:schemas-microsoft-com:vml" Requires="v">
                <p:oleObj spid="_x0000_s116744" name="Visio" r:id="rId3" imgW="4017144" imgH="3592399" progId="Visio.Drawing.11">
                  <p:embed/>
                </p:oleObj>
              </mc:Choice>
              <mc:Fallback>
                <p:oleObj name="Visio" r:id="rId3" imgW="4017144" imgH="3592399" progId="Visio.Drawing.11">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165979"/>
                        <a:ext cx="6335043" cy="5666125"/>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algn="ctr">
              <a:lnSpc>
                <a:spcPct val="120000"/>
              </a:lnSpc>
              <a:defRPr/>
            </a:pPr>
            <a:r>
              <a:rPr lang="zh-CN" altLang="en-US" b="1" smtClean="0">
                <a:latin typeface="+mn-lt"/>
                <a:ea typeface="+mn-ea"/>
                <a:cs typeface="+mn-ea"/>
                <a:sym typeface="+mn-lt"/>
              </a:rPr>
              <a:t>思考、复习题</a:t>
            </a:r>
          </a:p>
        </p:txBody>
      </p:sp>
      <p:sp>
        <p:nvSpPr>
          <p:cNvPr id="113667" name="Rectangle 3"/>
          <p:cNvSpPr>
            <a:spLocks noGrp="1" noChangeArrowheads="1"/>
          </p:cNvSpPr>
          <p:nvPr>
            <p:ph type="body" sz="half" idx="1"/>
          </p:nvPr>
        </p:nvSpPr>
        <p:spPr>
          <a:xfrm>
            <a:off x="635000" y="1371600"/>
            <a:ext cx="7608888" cy="4724400"/>
          </a:xfrm>
        </p:spPr>
        <p:txBody>
          <a:bodyPr rtlCol="0">
            <a:normAutofit/>
          </a:bodyPr>
          <a:lstStyle/>
          <a:p>
            <a:pPr algn="just">
              <a:lnSpc>
                <a:spcPct val="120000"/>
              </a:lnSpc>
              <a:spcBef>
                <a:spcPct val="0"/>
              </a:spcBef>
              <a:buFontTx/>
              <a:buNone/>
              <a:defRPr/>
            </a:pPr>
            <a:r>
              <a:rPr lang="en-US" altLang="zh-CN" sz="2400" b="1" smtClean="0">
                <a:ea typeface="+mn-ea"/>
                <a:cs typeface="+mn-ea"/>
                <a:sym typeface="+mn-lt"/>
              </a:rPr>
              <a:t>1</a:t>
            </a:r>
            <a:r>
              <a:rPr lang="zh-CN" altLang="en-US" sz="2400" b="1" smtClean="0">
                <a:ea typeface="+mn-ea"/>
                <a:cs typeface="+mn-ea"/>
                <a:sym typeface="+mn-lt"/>
              </a:rPr>
              <a:t>、</a:t>
            </a:r>
            <a:r>
              <a:rPr lang="en-US" altLang="zh-CN" sz="2400" b="1" smtClean="0">
                <a:ea typeface="+mn-ea"/>
                <a:cs typeface="+mn-ea"/>
                <a:sym typeface="+mn-lt"/>
              </a:rPr>
              <a:t>SDH</a:t>
            </a:r>
            <a:r>
              <a:rPr lang="zh-CN" altLang="en-US" sz="2400" b="1" smtClean="0">
                <a:ea typeface="+mn-ea"/>
                <a:cs typeface="+mn-ea"/>
                <a:sym typeface="+mn-lt"/>
              </a:rPr>
              <a:t>的帧结构由哪几部分组成，各起什么作用？</a:t>
            </a:r>
          </a:p>
          <a:p>
            <a:pPr algn="just">
              <a:lnSpc>
                <a:spcPct val="120000"/>
              </a:lnSpc>
              <a:spcBef>
                <a:spcPct val="0"/>
              </a:spcBef>
              <a:buFontTx/>
              <a:buNone/>
              <a:defRPr/>
            </a:pPr>
            <a:r>
              <a:rPr lang="en-US" altLang="zh-CN" sz="2400" b="1" smtClean="0">
                <a:ea typeface="+mn-ea"/>
                <a:cs typeface="+mn-ea"/>
                <a:sym typeface="+mn-lt"/>
              </a:rPr>
              <a:t>2</a:t>
            </a:r>
            <a:r>
              <a:rPr lang="zh-CN" altLang="en-US" sz="2400" b="1" smtClean="0">
                <a:ea typeface="+mn-ea"/>
                <a:cs typeface="+mn-ea"/>
                <a:sym typeface="+mn-lt"/>
              </a:rPr>
              <a:t>、目前使用的</a:t>
            </a:r>
            <a:r>
              <a:rPr lang="en-US" altLang="zh-CN" sz="2400" b="1" smtClean="0">
                <a:ea typeface="+mn-ea"/>
                <a:cs typeface="+mn-ea"/>
                <a:sym typeface="+mn-lt"/>
              </a:rPr>
              <a:t>SDH</a:t>
            </a:r>
            <a:r>
              <a:rPr lang="zh-CN" altLang="en-US" sz="2400" b="1" smtClean="0">
                <a:ea typeface="+mn-ea"/>
                <a:cs typeface="+mn-ea"/>
                <a:sym typeface="+mn-lt"/>
              </a:rPr>
              <a:t>信号的速率等级是如何规定的？</a:t>
            </a:r>
          </a:p>
          <a:p>
            <a:pPr>
              <a:lnSpc>
                <a:spcPct val="120000"/>
              </a:lnSpc>
              <a:spcBef>
                <a:spcPct val="0"/>
              </a:spcBef>
              <a:buFontTx/>
              <a:buNone/>
              <a:defRPr/>
            </a:pPr>
            <a:r>
              <a:rPr lang="en-US" altLang="zh-CN" sz="2400" b="1" smtClean="0">
                <a:ea typeface="+mn-ea"/>
                <a:cs typeface="+mn-ea"/>
                <a:sym typeface="+mn-lt"/>
              </a:rPr>
              <a:t>3</a:t>
            </a:r>
            <a:r>
              <a:rPr lang="zh-CN" altLang="en-US" sz="2400" b="1" smtClean="0">
                <a:ea typeface="+mn-ea"/>
                <a:cs typeface="+mn-ea"/>
                <a:sym typeface="+mn-lt"/>
              </a:rPr>
              <a:t>、构成</a:t>
            </a:r>
            <a:r>
              <a:rPr lang="en-US" altLang="zh-CN" sz="2400" b="1" smtClean="0">
                <a:ea typeface="+mn-ea"/>
                <a:cs typeface="+mn-ea"/>
                <a:sym typeface="+mn-lt"/>
              </a:rPr>
              <a:t>SDH/SONet</a:t>
            </a:r>
            <a:r>
              <a:rPr lang="zh-CN" altLang="en-US" sz="2400" b="1" smtClean="0">
                <a:ea typeface="+mn-ea"/>
                <a:cs typeface="+mn-ea"/>
                <a:sym typeface="+mn-lt"/>
              </a:rPr>
              <a:t>传送网的主要网元设备有哪些，它们在网络中的作用是什么</a:t>
            </a:r>
            <a:r>
              <a:rPr lang="en-US" altLang="zh-CN" sz="2400" b="1" smtClean="0">
                <a:ea typeface="+mn-ea"/>
                <a:cs typeface="+mn-ea"/>
                <a:sym typeface="+mn-lt"/>
              </a:rPr>
              <a:t>?</a:t>
            </a:r>
            <a:endParaRPr lang="zh-CN" altLang="en-US" sz="2400" b="1" smtClean="0">
              <a:ea typeface="+mn-ea"/>
              <a:cs typeface="+mn-ea"/>
              <a:sym typeface="+mn-lt"/>
            </a:endParaRPr>
          </a:p>
          <a:p>
            <a:pPr algn="just">
              <a:lnSpc>
                <a:spcPct val="120000"/>
              </a:lnSpc>
              <a:spcBef>
                <a:spcPct val="0"/>
              </a:spcBef>
              <a:buFontTx/>
              <a:buNone/>
              <a:defRPr/>
            </a:pPr>
            <a:r>
              <a:rPr lang="en-US" altLang="zh-CN" sz="2400" b="1" smtClean="0">
                <a:solidFill>
                  <a:schemeClr val="folHlink"/>
                </a:solidFill>
                <a:ea typeface="+mn-ea"/>
                <a:cs typeface="+mn-ea"/>
                <a:sym typeface="+mn-lt"/>
              </a:rPr>
              <a:t>4</a:t>
            </a:r>
            <a:r>
              <a:rPr lang="zh-CN" altLang="en-US" sz="2400" b="1" smtClean="0">
                <a:solidFill>
                  <a:schemeClr val="folHlink"/>
                </a:solidFill>
                <a:ea typeface="+mn-ea"/>
                <a:cs typeface="+mn-ea"/>
                <a:sym typeface="+mn-lt"/>
              </a:rPr>
              <a:t>、简述光传送网的分层结构，为什么要引入一个光通道层，它在</a:t>
            </a:r>
            <a:r>
              <a:rPr lang="en-US" altLang="zh-CN" sz="2400" b="1" smtClean="0">
                <a:solidFill>
                  <a:schemeClr val="folHlink"/>
                </a:solidFill>
                <a:ea typeface="+mn-ea"/>
                <a:cs typeface="+mn-ea"/>
                <a:sym typeface="+mn-lt"/>
              </a:rPr>
              <a:t>OTN</a:t>
            </a:r>
            <a:r>
              <a:rPr lang="zh-CN" altLang="en-US" sz="2400" b="1" smtClean="0">
                <a:solidFill>
                  <a:schemeClr val="folHlink"/>
                </a:solidFill>
                <a:ea typeface="+mn-ea"/>
                <a:cs typeface="+mn-ea"/>
                <a:sym typeface="+mn-lt"/>
              </a:rPr>
              <a:t>中起什么作用？</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914400" y="685800"/>
            <a:ext cx="7793038"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ctr" eaLnBrk="1" latinLnBrk="0" hangingPunct="1">
              <a:lnSpc>
                <a:spcPct val="120000"/>
              </a:lnSpc>
              <a:spcBef>
                <a:spcPct val="0"/>
              </a:spcBef>
              <a:buFontTx/>
              <a:buNone/>
              <a:defRPr/>
            </a:pPr>
            <a:r>
              <a:rPr lang="en-US" altLang="zh-CN" sz="3200" b="0" smtClean="0">
                <a:solidFill>
                  <a:schemeClr val="tx2"/>
                </a:solidFill>
                <a:latin typeface="+mn-lt"/>
                <a:ea typeface="+mn-ea"/>
                <a:cs typeface="+mn-ea"/>
                <a:sym typeface="+mn-lt"/>
              </a:rPr>
              <a:t>EIA-232/V.24 </a:t>
            </a:r>
            <a:r>
              <a:rPr lang="zh-CN" altLang="en-US" sz="3200" b="0" smtClean="0">
                <a:solidFill>
                  <a:schemeClr val="tx2"/>
                </a:solidFill>
                <a:latin typeface="+mn-lt"/>
                <a:ea typeface="+mn-ea"/>
                <a:cs typeface="+mn-ea"/>
                <a:sym typeface="+mn-lt"/>
              </a:rPr>
              <a:t>的信号定义</a:t>
            </a:r>
            <a:r>
              <a:rPr lang="zh-CN" altLang="en-US" sz="4400" b="0" smtClean="0">
                <a:solidFill>
                  <a:schemeClr val="tx2"/>
                </a:solidFill>
                <a:latin typeface="+mn-lt"/>
                <a:ea typeface="+mn-ea"/>
                <a:cs typeface="+mn-ea"/>
                <a:sym typeface="+mn-lt"/>
              </a:rPr>
              <a:t> </a:t>
            </a:r>
          </a:p>
        </p:txBody>
      </p:sp>
      <p:grpSp>
        <p:nvGrpSpPr>
          <p:cNvPr id="118787" name="Group 3"/>
          <p:cNvGrpSpPr>
            <a:grpSpLocks/>
          </p:cNvGrpSpPr>
          <p:nvPr/>
        </p:nvGrpSpPr>
        <p:grpSpPr bwMode="auto">
          <a:xfrm>
            <a:off x="609600" y="2046288"/>
            <a:ext cx="8066088" cy="4119562"/>
            <a:chOff x="384" y="1289"/>
            <a:chExt cx="5081" cy="2595"/>
          </a:xfrm>
        </p:grpSpPr>
        <p:sp>
          <p:nvSpPr>
            <p:cNvPr id="114692" name="Rectangle 4"/>
            <p:cNvSpPr>
              <a:spLocks noChangeArrowheads="1"/>
            </p:cNvSpPr>
            <p:nvPr/>
          </p:nvSpPr>
          <p:spPr bwMode="auto">
            <a:xfrm>
              <a:off x="384" y="1289"/>
              <a:ext cx="1039" cy="2527"/>
            </a:xfrm>
            <a:prstGeom prst="rect">
              <a:avLst/>
            </a:prstGeom>
            <a:solidFill>
              <a:srgbClr val="FFFF66"/>
            </a:solidFill>
            <a:ln w="12700">
              <a:solidFill>
                <a:schemeClr val="tx1"/>
              </a:solidFill>
              <a:miter lim="800000"/>
              <a:headEnd/>
              <a:tailEnd/>
            </a:ln>
            <a:effectLst>
              <a:outerShdw dist="71842" dir="2700000" algn="ctr" rotWithShape="0">
                <a:schemeClr val="tx1"/>
              </a:outerShdw>
            </a:effec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114693" name="Rectangle 5"/>
            <p:cNvSpPr>
              <a:spLocks noChangeArrowheads="1"/>
            </p:cNvSpPr>
            <p:nvPr/>
          </p:nvSpPr>
          <p:spPr bwMode="auto">
            <a:xfrm>
              <a:off x="4389" y="1289"/>
              <a:ext cx="1076" cy="2527"/>
            </a:xfrm>
            <a:prstGeom prst="rect">
              <a:avLst/>
            </a:prstGeom>
            <a:solidFill>
              <a:srgbClr val="CCECFF"/>
            </a:solidFill>
            <a:ln w="12700">
              <a:solidFill>
                <a:schemeClr val="tx1"/>
              </a:solidFill>
              <a:miter lim="800000"/>
              <a:headEnd/>
              <a:tailEnd/>
            </a:ln>
            <a:effectLst>
              <a:outerShdw dist="71842" dir="2700000" algn="ctr" rotWithShape="0">
                <a:schemeClr val="tx1"/>
              </a:outerShdw>
            </a:effec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114694" name="Line 6"/>
            <p:cNvSpPr>
              <a:spLocks noChangeShapeType="1"/>
            </p:cNvSpPr>
            <p:nvPr/>
          </p:nvSpPr>
          <p:spPr bwMode="auto">
            <a:xfrm>
              <a:off x="1465" y="1571"/>
              <a:ext cx="2922"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14695" name="Line 7"/>
            <p:cNvSpPr>
              <a:spLocks noChangeShapeType="1"/>
            </p:cNvSpPr>
            <p:nvPr/>
          </p:nvSpPr>
          <p:spPr bwMode="auto">
            <a:xfrm>
              <a:off x="1465" y="1810"/>
              <a:ext cx="2922" cy="0"/>
            </a:xfrm>
            <a:prstGeom prst="line">
              <a:avLst/>
            </a:prstGeom>
            <a:noFill/>
            <a:ln w="28575">
              <a:solidFill>
                <a:srgbClr val="333399"/>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14696" name="Line 8"/>
            <p:cNvSpPr>
              <a:spLocks noChangeShapeType="1"/>
            </p:cNvSpPr>
            <p:nvPr/>
          </p:nvSpPr>
          <p:spPr bwMode="auto">
            <a:xfrm>
              <a:off x="1465" y="2049"/>
              <a:ext cx="2922" cy="0"/>
            </a:xfrm>
            <a:prstGeom prst="line">
              <a:avLst/>
            </a:prstGeom>
            <a:noFill/>
            <a:ln w="28575">
              <a:solidFill>
                <a:srgbClr val="333399"/>
              </a:solidFill>
              <a:round/>
              <a:headEnd type="triangl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14697" name="Line 9"/>
            <p:cNvSpPr>
              <a:spLocks noChangeShapeType="1"/>
            </p:cNvSpPr>
            <p:nvPr/>
          </p:nvSpPr>
          <p:spPr bwMode="auto">
            <a:xfrm>
              <a:off x="1465" y="2288"/>
              <a:ext cx="2922" cy="0"/>
            </a:xfrm>
            <a:prstGeom prst="line">
              <a:avLst/>
            </a:prstGeom>
            <a:noFill/>
            <a:ln w="28575">
              <a:solidFill>
                <a:srgbClr val="333399"/>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14698" name="Line 10"/>
            <p:cNvSpPr>
              <a:spLocks noChangeShapeType="1"/>
            </p:cNvSpPr>
            <p:nvPr/>
          </p:nvSpPr>
          <p:spPr bwMode="auto">
            <a:xfrm>
              <a:off x="1465" y="2527"/>
              <a:ext cx="2922" cy="0"/>
            </a:xfrm>
            <a:prstGeom prst="line">
              <a:avLst/>
            </a:prstGeom>
            <a:noFill/>
            <a:ln w="28575">
              <a:solidFill>
                <a:srgbClr val="333399"/>
              </a:solidFill>
              <a:round/>
              <a:headEnd type="triangl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14699" name="Line 11"/>
            <p:cNvSpPr>
              <a:spLocks noChangeShapeType="1"/>
            </p:cNvSpPr>
            <p:nvPr/>
          </p:nvSpPr>
          <p:spPr bwMode="auto">
            <a:xfrm>
              <a:off x="1465" y="2766"/>
              <a:ext cx="2922" cy="0"/>
            </a:xfrm>
            <a:prstGeom prst="line">
              <a:avLst/>
            </a:prstGeom>
            <a:noFill/>
            <a:ln w="28575">
              <a:solidFill>
                <a:srgbClr val="333399"/>
              </a:solidFill>
              <a:round/>
              <a:headEnd type="triangl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14700" name="Line 12"/>
            <p:cNvSpPr>
              <a:spLocks noChangeShapeType="1"/>
            </p:cNvSpPr>
            <p:nvPr/>
          </p:nvSpPr>
          <p:spPr bwMode="auto">
            <a:xfrm>
              <a:off x="1465" y="3005"/>
              <a:ext cx="2922"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14701" name="Line 13"/>
            <p:cNvSpPr>
              <a:spLocks noChangeShapeType="1"/>
            </p:cNvSpPr>
            <p:nvPr/>
          </p:nvSpPr>
          <p:spPr bwMode="auto">
            <a:xfrm>
              <a:off x="1465" y="3244"/>
              <a:ext cx="2922" cy="0"/>
            </a:xfrm>
            <a:prstGeom prst="line">
              <a:avLst/>
            </a:prstGeom>
            <a:noFill/>
            <a:ln w="28575">
              <a:solidFill>
                <a:srgbClr val="333399"/>
              </a:solidFill>
              <a:round/>
              <a:headEnd type="triangl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14702" name="Line 14"/>
            <p:cNvSpPr>
              <a:spLocks noChangeShapeType="1"/>
            </p:cNvSpPr>
            <p:nvPr/>
          </p:nvSpPr>
          <p:spPr bwMode="auto">
            <a:xfrm>
              <a:off x="1465" y="3483"/>
              <a:ext cx="2922" cy="0"/>
            </a:xfrm>
            <a:prstGeom prst="line">
              <a:avLst/>
            </a:prstGeom>
            <a:noFill/>
            <a:ln w="28575">
              <a:solidFill>
                <a:srgbClr val="333399"/>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14703" name="Line 15"/>
            <p:cNvSpPr>
              <a:spLocks noChangeShapeType="1"/>
            </p:cNvSpPr>
            <p:nvPr/>
          </p:nvSpPr>
          <p:spPr bwMode="auto">
            <a:xfrm>
              <a:off x="1465" y="3722"/>
              <a:ext cx="2922" cy="0"/>
            </a:xfrm>
            <a:prstGeom prst="line">
              <a:avLst/>
            </a:prstGeom>
            <a:noFill/>
            <a:ln w="28575">
              <a:solidFill>
                <a:srgbClr val="333399"/>
              </a:solidFill>
              <a:round/>
              <a:headEnd type="triangl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14704" name="Rectangle 16"/>
            <p:cNvSpPr>
              <a:spLocks noChangeArrowheads="1"/>
            </p:cNvSpPr>
            <p:nvPr/>
          </p:nvSpPr>
          <p:spPr bwMode="auto">
            <a:xfrm>
              <a:off x="1759" y="1342"/>
              <a:ext cx="841"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000" b="0" smtClean="0">
                  <a:solidFill>
                    <a:srgbClr val="333399"/>
                  </a:solidFill>
                  <a:latin typeface="+mn-lt"/>
                  <a:ea typeface="+mn-ea"/>
                  <a:cs typeface="+mn-ea"/>
                  <a:sym typeface="+mn-lt"/>
                </a:rPr>
                <a:t>(1) </a:t>
              </a:r>
              <a:r>
                <a:rPr lang="zh-CN" altLang="en-US" sz="2000" b="0" smtClean="0">
                  <a:solidFill>
                    <a:srgbClr val="333399"/>
                  </a:solidFill>
                  <a:latin typeface="+mn-lt"/>
                  <a:ea typeface="+mn-ea"/>
                  <a:cs typeface="+mn-ea"/>
                  <a:sym typeface="+mn-lt"/>
                </a:rPr>
                <a:t>保护地</a:t>
              </a:r>
            </a:p>
          </p:txBody>
        </p:sp>
        <p:sp>
          <p:nvSpPr>
            <p:cNvPr id="114705" name="Rectangle 17"/>
            <p:cNvSpPr>
              <a:spLocks noChangeArrowheads="1"/>
            </p:cNvSpPr>
            <p:nvPr/>
          </p:nvSpPr>
          <p:spPr bwMode="auto">
            <a:xfrm>
              <a:off x="1759" y="1581"/>
              <a:ext cx="1003"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000" b="0" smtClean="0">
                  <a:solidFill>
                    <a:srgbClr val="333399"/>
                  </a:solidFill>
                  <a:latin typeface="+mn-lt"/>
                  <a:ea typeface="+mn-ea"/>
                  <a:cs typeface="+mn-ea"/>
                  <a:sym typeface="+mn-lt"/>
                </a:rPr>
                <a:t>(2) </a:t>
              </a:r>
              <a:r>
                <a:rPr lang="zh-CN" altLang="en-US" sz="2000" b="0" smtClean="0">
                  <a:solidFill>
                    <a:srgbClr val="333399"/>
                  </a:solidFill>
                  <a:latin typeface="+mn-lt"/>
                  <a:ea typeface="+mn-ea"/>
                  <a:cs typeface="+mn-ea"/>
                  <a:sym typeface="+mn-lt"/>
                </a:rPr>
                <a:t>发送数据</a:t>
              </a:r>
            </a:p>
          </p:txBody>
        </p:sp>
        <p:sp>
          <p:nvSpPr>
            <p:cNvPr id="114706" name="Rectangle 18"/>
            <p:cNvSpPr>
              <a:spLocks noChangeArrowheads="1"/>
            </p:cNvSpPr>
            <p:nvPr/>
          </p:nvSpPr>
          <p:spPr bwMode="auto">
            <a:xfrm>
              <a:off x="1759" y="1820"/>
              <a:ext cx="1003"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000" b="0" smtClean="0">
                  <a:solidFill>
                    <a:srgbClr val="333399"/>
                  </a:solidFill>
                  <a:latin typeface="+mn-lt"/>
                  <a:ea typeface="+mn-ea"/>
                  <a:cs typeface="+mn-ea"/>
                  <a:sym typeface="+mn-lt"/>
                </a:rPr>
                <a:t>(3) </a:t>
              </a:r>
              <a:r>
                <a:rPr lang="zh-CN" altLang="en-US" sz="2000" b="0" smtClean="0">
                  <a:solidFill>
                    <a:srgbClr val="333399"/>
                  </a:solidFill>
                  <a:latin typeface="+mn-lt"/>
                  <a:ea typeface="+mn-ea"/>
                  <a:cs typeface="+mn-ea"/>
                  <a:sym typeface="+mn-lt"/>
                </a:rPr>
                <a:t>接收数据</a:t>
              </a:r>
            </a:p>
          </p:txBody>
        </p:sp>
        <p:sp>
          <p:nvSpPr>
            <p:cNvPr id="114707" name="Rectangle 19"/>
            <p:cNvSpPr>
              <a:spLocks noChangeArrowheads="1"/>
            </p:cNvSpPr>
            <p:nvPr/>
          </p:nvSpPr>
          <p:spPr bwMode="auto">
            <a:xfrm>
              <a:off x="1759" y="2059"/>
              <a:ext cx="1003"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000" b="0" smtClean="0">
                  <a:solidFill>
                    <a:srgbClr val="333399"/>
                  </a:solidFill>
                  <a:latin typeface="+mn-lt"/>
                  <a:ea typeface="+mn-ea"/>
                  <a:cs typeface="+mn-ea"/>
                  <a:sym typeface="+mn-lt"/>
                </a:rPr>
                <a:t>(4) </a:t>
              </a:r>
              <a:r>
                <a:rPr lang="zh-CN" altLang="en-US" sz="2000" b="0" smtClean="0">
                  <a:solidFill>
                    <a:srgbClr val="333399"/>
                  </a:solidFill>
                  <a:latin typeface="+mn-lt"/>
                  <a:ea typeface="+mn-ea"/>
                  <a:cs typeface="+mn-ea"/>
                  <a:sym typeface="+mn-lt"/>
                </a:rPr>
                <a:t>请求发送</a:t>
              </a:r>
            </a:p>
          </p:txBody>
        </p:sp>
        <p:sp>
          <p:nvSpPr>
            <p:cNvPr id="114708" name="Rectangle 20"/>
            <p:cNvSpPr>
              <a:spLocks noChangeArrowheads="1"/>
            </p:cNvSpPr>
            <p:nvPr/>
          </p:nvSpPr>
          <p:spPr bwMode="auto">
            <a:xfrm>
              <a:off x="1759" y="2298"/>
              <a:ext cx="1003"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000" b="0" smtClean="0">
                  <a:solidFill>
                    <a:srgbClr val="333399"/>
                  </a:solidFill>
                  <a:latin typeface="+mn-lt"/>
                  <a:ea typeface="+mn-ea"/>
                  <a:cs typeface="+mn-ea"/>
                  <a:sym typeface="+mn-lt"/>
                </a:rPr>
                <a:t>(5) </a:t>
              </a:r>
              <a:r>
                <a:rPr lang="zh-CN" altLang="en-US" sz="2000" b="0" smtClean="0">
                  <a:solidFill>
                    <a:srgbClr val="333399"/>
                  </a:solidFill>
                  <a:latin typeface="+mn-lt"/>
                  <a:ea typeface="+mn-ea"/>
                  <a:cs typeface="+mn-ea"/>
                  <a:sym typeface="+mn-lt"/>
                </a:rPr>
                <a:t>允许发送</a:t>
              </a:r>
            </a:p>
          </p:txBody>
        </p:sp>
        <p:sp>
          <p:nvSpPr>
            <p:cNvPr id="114709" name="Rectangle 21"/>
            <p:cNvSpPr>
              <a:spLocks noChangeArrowheads="1"/>
            </p:cNvSpPr>
            <p:nvPr/>
          </p:nvSpPr>
          <p:spPr bwMode="auto">
            <a:xfrm>
              <a:off x="1759" y="2537"/>
              <a:ext cx="1066"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000" b="0" smtClean="0">
                  <a:solidFill>
                    <a:srgbClr val="333399"/>
                  </a:solidFill>
                  <a:latin typeface="+mn-lt"/>
                  <a:ea typeface="+mn-ea"/>
                  <a:cs typeface="+mn-ea"/>
                  <a:sym typeface="+mn-lt"/>
                </a:rPr>
                <a:t>(6) DCE </a:t>
              </a:r>
              <a:r>
                <a:rPr lang="zh-CN" altLang="en-US" sz="2000" b="0" smtClean="0">
                  <a:solidFill>
                    <a:srgbClr val="333399"/>
                  </a:solidFill>
                  <a:latin typeface="+mn-lt"/>
                  <a:ea typeface="+mn-ea"/>
                  <a:cs typeface="+mn-ea"/>
                  <a:sym typeface="+mn-lt"/>
                </a:rPr>
                <a:t>就绪</a:t>
              </a:r>
            </a:p>
          </p:txBody>
        </p:sp>
        <p:sp>
          <p:nvSpPr>
            <p:cNvPr id="114710" name="Rectangle 22"/>
            <p:cNvSpPr>
              <a:spLocks noChangeArrowheads="1"/>
            </p:cNvSpPr>
            <p:nvPr/>
          </p:nvSpPr>
          <p:spPr bwMode="auto">
            <a:xfrm>
              <a:off x="1759" y="2776"/>
              <a:ext cx="841"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000" b="0" smtClean="0">
                  <a:solidFill>
                    <a:srgbClr val="333399"/>
                  </a:solidFill>
                  <a:latin typeface="+mn-lt"/>
                  <a:ea typeface="+mn-ea"/>
                  <a:cs typeface="+mn-ea"/>
                  <a:sym typeface="+mn-lt"/>
                </a:rPr>
                <a:t>(7) </a:t>
              </a:r>
              <a:r>
                <a:rPr lang="zh-CN" altLang="en-US" sz="2000" b="0" smtClean="0">
                  <a:solidFill>
                    <a:srgbClr val="333399"/>
                  </a:solidFill>
                  <a:latin typeface="+mn-lt"/>
                  <a:ea typeface="+mn-ea"/>
                  <a:cs typeface="+mn-ea"/>
                  <a:sym typeface="+mn-lt"/>
                </a:rPr>
                <a:t>信号地</a:t>
              </a:r>
            </a:p>
          </p:txBody>
        </p:sp>
        <p:sp>
          <p:nvSpPr>
            <p:cNvPr id="114711" name="Rectangle 23"/>
            <p:cNvSpPr>
              <a:spLocks noChangeArrowheads="1"/>
            </p:cNvSpPr>
            <p:nvPr/>
          </p:nvSpPr>
          <p:spPr bwMode="auto">
            <a:xfrm>
              <a:off x="1759" y="3015"/>
              <a:ext cx="1003"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000" b="0" smtClean="0">
                  <a:solidFill>
                    <a:srgbClr val="333399"/>
                  </a:solidFill>
                  <a:latin typeface="+mn-lt"/>
                  <a:ea typeface="+mn-ea"/>
                  <a:cs typeface="+mn-ea"/>
                  <a:sym typeface="+mn-lt"/>
                </a:rPr>
                <a:t>(8) </a:t>
              </a:r>
              <a:r>
                <a:rPr lang="zh-CN" altLang="en-US" sz="2000" b="0" smtClean="0">
                  <a:solidFill>
                    <a:srgbClr val="333399"/>
                  </a:solidFill>
                  <a:latin typeface="+mn-lt"/>
                  <a:ea typeface="+mn-ea"/>
                  <a:cs typeface="+mn-ea"/>
                  <a:sym typeface="+mn-lt"/>
                </a:rPr>
                <a:t>载波检测</a:t>
              </a:r>
            </a:p>
          </p:txBody>
        </p:sp>
        <p:sp>
          <p:nvSpPr>
            <p:cNvPr id="114712" name="Rectangle 24"/>
            <p:cNvSpPr>
              <a:spLocks noChangeArrowheads="1"/>
            </p:cNvSpPr>
            <p:nvPr/>
          </p:nvSpPr>
          <p:spPr bwMode="auto">
            <a:xfrm>
              <a:off x="1759" y="3254"/>
              <a:ext cx="1138"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000" b="0" smtClean="0">
                  <a:solidFill>
                    <a:srgbClr val="333399"/>
                  </a:solidFill>
                  <a:latin typeface="+mn-lt"/>
                  <a:ea typeface="+mn-ea"/>
                  <a:cs typeface="+mn-ea"/>
                  <a:sym typeface="+mn-lt"/>
                </a:rPr>
                <a:t>(20) DTE </a:t>
              </a:r>
              <a:r>
                <a:rPr lang="zh-CN" altLang="en-US" sz="2000" b="0" smtClean="0">
                  <a:solidFill>
                    <a:srgbClr val="333399"/>
                  </a:solidFill>
                  <a:latin typeface="+mn-lt"/>
                  <a:ea typeface="+mn-ea"/>
                  <a:cs typeface="+mn-ea"/>
                  <a:sym typeface="+mn-lt"/>
                </a:rPr>
                <a:t>就绪</a:t>
              </a:r>
            </a:p>
          </p:txBody>
        </p:sp>
        <p:sp>
          <p:nvSpPr>
            <p:cNvPr id="114713" name="Rectangle 25"/>
            <p:cNvSpPr>
              <a:spLocks noChangeArrowheads="1"/>
            </p:cNvSpPr>
            <p:nvPr/>
          </p:nvSpPr>
          <p:spPr bwMode="auto">
            <a:xfrm>
              <a:off x="1759" y="3493"/>
              <a:ext cx="1093"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000" b="0" smtClean="0">
                  <a:solidFill>
                    <a:srgbClr val="333399"/>
                  </a:solidFill>
                  <a:latin typeface="+mn-lt"/>
                  <a:ea typeface="+mn-ea"/>
                  <a:cs typeface="+mn-ea"/>
                  <a:sym typeface="+mn-lt"/>
                </a:rPr>
                <a:t>(22) </a:t>
              </a:r>
              <a:r>
                <a:rPr lang="zh-CN" altLang="en-US" sz="2000" b="0" smtClean="0">
                  <a:solidFill>
                    <a:srgbClr val="333399"/>
                  </a:solidFill>
                  <a:latin typeface="+mn-lt"/>
                  <a:ea typeface="+mn-ea"/>
                  <a:cs typeface="+mn-ea"/>
                  <a:sym typeface="+mn-lt"/>
                </a:rPr>
                <a:t>振铃指示</a:t>
              </a:r>
            </a:p>
          </p:txBody>
        </p:sp>
        <p:sp>
          <p:nvSpPr>
            <p:cNvPr id="114714" name="Line 26"/>
            <p:cNvSpPr>
              <a:spLocks noChangeShapeType="1"/>
            </p:cNvSpPr>
            <p:nvPr/>
          </p:nvSpPr>
          <p:spPr bwMode="auto">
            <a:xfrm>
              <a:off x="3067" y="1576"/>
              <a:ext cx="0" cy="91"/>
            </a:xfrm>
            <a:prstGeom prst="line">
              <a:avLst/>
            </a:prstGeom>
            <a:noFill/>
            <a:ln w="190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14715" name="Line 27"/>
            <p:cNvSpPr>
              <a:spLocks noChangeShapeType="1"/>
            </p:cNvSpPr>
            <p:nvPr/>
          </p:nvSpPr>
          <p:spPr bwMode="auto">
            <a:xfrm>
              <a:off x="2942" y="1673"/>
              <a:ext cx="230" cy="0"/>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14716" name="Oval 28"/>
            <p:cNvSpPr>
              <a:spLocks noChangeArrowheads="1"/>
            </p:cNvSpPr>
            <p:nvPr/>
          </p:nvSpPr>
          <p:spPr bwMode="auto">
            <a:xfrm>
              <a:off x="3051" y="1551"/>
              <a:ext cx="28" cy="31"/>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smtClean="0">
                <a:latin typeface="+mn-lt"/>
                <a:ea typeface="+mn-ea"/>
                <a:cs typeface="+mn-ea"/>
                <a:sym typeface="+mn-lt"/>
              </a:endParaRPr>
            </a:p>
          </p:txBody>
        </p:sp>
        <p:sp>
          <p:nvSpPr>
            <p:cNvPr id="114717" name="Line 29"/>
            <p:cNvSpPr>
              <a:spLocks noChangeShapeType="1"/>
            </p:cNvSpPr>
            <p:nvPr/>
          </p:nvSpPr>
          <p:spPr bwMode="auto">
            <a:xfrm>
              <a:off x="3720" y="3884"/>
              <a:ext cx="230" cy="0"/>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14718" name="Line 30"/>
            <p:cNvSpPr>
              <a:spLocks noChangeShapeType="1"/>
            </p:cNvSpPr>
            <p:nvPr/>
          </p:nvSpPr>
          <p:spPr bwMode="auto">
            <a:xfrm>
              <a:off x="3735" y="1409"/>
              <a:ext cx="230" cy="0"/>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14719" name="Line 31"/>
            <p:cNvSpPr>
              <a:spLocks noChangeShapeType="1"/>
            </p:cNvSpPr>
            <p:nvPr/>
          </p:nvSpPr>
          <p:spPr bwMode="auto">
            <a:xfrm>
              <a:off x="3839" y="1414"/>
              <a:ext cx="0" cy="2464"/>
            </a:xfrm>
            <a:prstGeom prst="line">
              <a:avLst/>
            </a:prstGeom>
            <a:noFill/>
            <a:ln w="190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14720" name="Rectangle 32"/>
            <p:cNvSpPr>
              <a:spLocks noChangeArrowheads="1"/>
            </p:cNvSpPr>
            <p:nvPr/>
          </p:nvSpPr>
          <p:spPr bwMode="auto">
            <a:xfrm>
              <a:off x="687" y="1468"/>
              <a:ext cx="439"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000" b="0" smtClean="0">
                  <a:solidFill>
                    <a:srgbClr val="333399"/>
                  </a:solidFill>
                  <a:latin typeface="+mn-lt"/>
                  <a:ea typeface="+mn-ea"/>
                  <a:cs typeface="+mn-ea"/>
                  <a:sym typeface="+mn-lt"/>
                </a:rPr>
                <a:t>DTE</a:t>
              </a:r>
            </a:p>
          </p:txBody>
        </p:sp>
        <p:sp>
          <p:nvSpPr>
            <p:cNvPr id="114721" name="Rectangle 33"/>
            <p:cNvSpPr>
              <a:spLocks noChangeArrowheads="1"/>
            </p:cNvSpPr>
            <p:nvPr/>
          </p:nvSpPr>
          <p:spPr bwMode="auto">
            <a:xfrm>
              <a:off x="4707" y="1468"/>
              <a:ext cx="457"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000" b="0" smtClean="0">
                  <a:solidFill>
                    <a:srgbClr val="333399"/>
                  </a:solidFill>
                  <a:latin typeface="+mn-lt"/>
                  <a:ea typeface="+mn-ea"/>
                  <a:cs typeface="+mn-ea"/>
                  <a:sym typeface="+mn-lt"/>
                </a:rPr>
                <a:t>DCE</a:t>
              </a:r>
            </a:p>
          </p:txBody>
        </p:sp>
        <p:sp>
          <p:nvSpPr>
            <p:cNvPr id="114722" name="Rectangle 34"/>
            <p:cNvSpPr>
              <a:spLocks noChangeArrowheads="1"/>
            </p:cNvSpPr>
            <p:nvPr/>
          </p:nvSpPr>
          <p:spPr bwMode="auto">
            <a:xfrm>
              <a:off x="581" y="2177"/>
              <a:ext cx="600" cy="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ctr" latinLnBrk="0">
                <a:lnSpc>
                  <a:spcPct val="120000"/>
                </a:lnSpc>
                <a:spcBef>
                  <a:spcPct val="0"/>
                </a:spcBef>
                <a:buFontTx/>
                <a:buNone/>
                <a:defRPr/>
              </a:pPr>
              <a:r>
                <a:rPr lang="zh-CN" altLang="en-US" sz="2000" b="0" smtClean="0">
                  <a:solidFill>
                    <a:srgbClr val="333399"/>
                  </a:solidFill>
                  <a:latin typeface="+mn-lt"/>
                  <a:ea typeface="+mn-ea"/>
                  <a:cs typeface="+mn-ea"/>
                  <a:sym typeface="+mn-lt"/>
                </a:rPr>
                <a:t>计算机</a:t>
              </a:r>
            </a:p>
            <a:p>
              <a:pPr algn="ctr" latinLnBrk="0">
                <a:lnSpc>
                  <a:spcPct val="120000"/>
                </a:lnSpc>
                <a:spcBef>
                  <a:spcPct val="0"/>
                </a:spcBef>
                <a:buFontTx/>
                <a:buNone/>
                <a:defRPr/>
              </a:pPr>
              <a:r>
                <a:rPr lang="zh-CN" altLang="en-US" sz="2000" b="0" smtClean="0">
                  <a:solidFill>
                    <a:srgbClr val="333399"/>
                  </a:solidFill>
                  <a:latin typeface="+mn-lt"/>
                  <a:ea typeface="+mn-ea"/>
                  <a:cs typeface="+mn-ea"/>
                  <a:sym typeface="+mn-lt"/>
                </a:rPr>
                <a:t>或</a:t>
              </a:r>
            </a:p>
            <a:p>
              <a:pPr algn="ctr" latinLnBrk="0">
                <a:lnSpc>
                  <a:spcPct val="120000"/>
                </a:lnSpc>
                <a:spcBef>
                  <a:spcPct val="0"/>
                </a:spcBef>
                <a:buFontTx/>
                <a:buNone/>
                <a:defRPr/>
              </a:pPr>
              <a:r>
                <a:rPr lang="zh-CN" altLang="en-US" sz="2000" b="0" smtClean="0">
                  <a:solidFill>
                    <a:srgbClr val="333399"/>
                  </a:solidFill>
                  <a:latin typeface="+mn-lt"/>
                  <a:ea typeface="+mn-ea"/>
                  <a:cs typeface="+mn-ea"/>
                  <a:sym typeface="+mn-lt"/>
                </a:rPr>
                <a:t>终端</a:t>
              </a:r>
            </a:p>
          </p:txBody>
        </p:sp>
        <p:sp>
          <p:nvSpPr>
            <p:cNvPr id="114723" name="Rectangle 35"/>
            <p:cNvSpPr>
              <a:spLocks noChangeArrowheads="1"/>
            </p:cNvSpPr>
            <p:nvPr/>
          </p:nvSpPr>
          <p:spPr bwMode="auto">
            <a:xfrm>
              <a:off x="4445" y="2450"/>
              <a:ext cx="923"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zh-CN" altLang="en-US" sz="2000" b="0" smtClean="0">
                  <a:solidFill>
                    <a:srgbClr val="333399"/>
                  </a:solidFill>
                  <a:latin typeface="+mn-lt"/>
                  <a:ea typeface="+mn-ea"/>
                  <a:cs typeface="+mn-ea"/>
                  <a:sym typeface="+mn-lt"/>
                </a:rPr>
                <a:t>调制解调器</a:t>
              </a:r>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754063"/>
            <a:ext cx="85344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000" dirty="0" smtClean="0">
                <a:latin typeface="+mn-lt"/>
                <a:ea typeface="+mn-ea"/>
                <a:cs typeface="+mn-ea"/>
                <a:sym typeface="+mn-lt"/>
              </a:rPr>
              <a:t>3</a:t>
            </a:r>
            <a:r>
              <a:rPr lang="zh-CN" altLang="en-US" sz="2000" dirty="0" smtClean="0">
                <a:latin typeface="+mn-lt"/>
                <a:ea typeface="+mn-ea"/>
                <a:cs typeface="+mn-ea"/>
                <a:sym typeface="+mn-lt"/>
              </a:rPr>
              <a:t>．光纤</a:t>
            </a:r>
          </a:p>
          <a:p>
            <a:pPr eaLnBrk="1" latinLnBrk="0" hangingPunct="1">
              <a:lnSpc>
                <a:spcPct val="120000"/>
              </a:lnSpc>
              <a:spcBef>
                <a:spcPct val="0"/>
              </a:spcBef>
              <a:buFontTx/>
              <a:buNone/>
              <a:defRPr/>
            </a:pPr>
            <a:r>
              <a:rPr lang="zh-CN" altLang="en-US" sz="2000" b="0" dirty="0" smtClean="0">
                <a:latin typeface="+mn-lt"/>
                <a:ea typeface="+mn-ea"/>
                <a:cs typeface="+mn-ea"/>
                <a:sym typeface="+mn-lt"/>
              </a:rPr>
              <a:t>光纤是直径很细的介质光波导，能将一定波长的光信号限制在其中，并沿其轴线向前传播。目前使用的光纤多为石英光纤。</a:t>
            </a:r>
          </a:p>
          <a:p>
            <a:pPr eaLnBrk="1" latinLnBrk="0" hangingPunct="1">
              <a:lnSpc>
                <a:spcPct val="120000"/>
              </a:lnSpc>
              <a:spcBef>
                <a:spcPct val="0"/>
              </a:spcBef>
              <a:buFontTx/>
              <a:buNone/>
              <a:defRPr/>
            </a:pPr>
            <a:r>
              <a:rPr lang="zh-CN" altLang="en-US" sz="2000" b="0" dirty="0" smtClean="0">
                <a:latin typeface="+mn-lt"/>
                <a:ea typeface="+mn-ea"/>
                <a:cs typeface="+mn-ea"/>
                <a:sym typeface="+mn-lt"/>
              </a:rPr>
              <a:t>光纤也是一种同轴性结构，由纤芯、包层和外套三个同轴部分组成。</a:t>
            </a:r>
          </a:p>
          <a:p>
            <a:pPr eaLnBrk="1" latinLnBrk="0" hangingPunct="1">
              <a:lnSpc>
                <a:spcPct val="120000"/>
              </a:lnSpc>
              <a:spcBef>
                <a:spcPct val="0"/>
              </a:spcBef>
              <a:buFontTx/>
              <a:buNone/>
              <a:defRPr/>
            </a:pPr>
            <a:r>
              <a:rPr lang="zh-CN" altLang="en-US" sz="2000" b="0" dirty="0" smtClean="0">
                <a:latin typeface="+mn-lt"/>
                <a:ea typeface="+mn-ea"/>
                <a:cs typeface="+mn-ea"/>
                <a:sym typeface="+mn-lt"/>
              </a:rPr>
              <a:t>其中纤芯的折射率高；包层的折射率低，利用</a:t>
            </a:r>
            <a:r>
              <a:rPr lang="zh-CN" altLang="en-US" sz="2000" b="0" dirty="0" smtClean="0">
                <a:solidFill>
                  <a:srgbClr val="FF0000"/>
                </a:solidFill>
                <a:latin typeface="+mn-lt"/>
                <a:ea typeface="+mn-ea"/>
                <a:cs typeface="+mn-ea"/>
                <a:sym typeface="+mn-lt"/>
              </a:rPr>
              <a:t>光的全反射原理</a:t>
            </a:r>
            <a:r>
              <a:rPr lang="zh-CN" altLang="en-US" sz="2000" b="0" dirty="0" smtClean="0">
                <a:latin typeface="+mn-lt"/>
                <a:ea typeface="+mn-ea"/>
                <a:cs typeface="+mn-ea"/>
                <a:sym typeface="+mn-lt"/>
              </a:rPr>
              <a:t>使光信号在纤芯中传输。</a:t>
            </a:r>
          </a:p>
        </p:txBody>
      </p:sp>
      <p:grpSp>
        <p:nvGrpSpPr>
          <p:cNvPr id="17411" name="Group 2"/>
          <p:cNvGrpSpPr>
            <a:grpSpLocks/>
          </p:cNvGrpSpPr>
          <p:nvPr/>
        </p:nvGrpSpPr>
        <p:grpSpPr bwMode="auto">
          <a:xfrm>
            <a:off x="2325688" y="3402013"/>
            <a:ext cx="7178675" cy="2908300"/>
            <a:chOff x="192" y="1008"/>
            <a:chExt cx="5462" cy="1902"/>
          </a:xfrm>
        </p:grpSpPr>
        <p:sp>
          <p:nvSpPr>
            <p:cNvPr id="13318" name="Arc 4"/>
            <p:cNvSpPr>
              <a:spLocks/>
            </p:cNvSpPr>
            <p:nvPr/>
          </p:nvSpPr>
          <p:spPr bwMode="auto">
            <a:xfrm rot="9720000">
              <a:off x="1882" y="2138"/>
              <a:ext cx="62" cy="5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grpSp>
          <p:nvGrpSpPr>
            <p:cNvPr id="17415" name="Group 5"/>
            <p:cNvGrpSpPr>
              <a:grpSpLocks/>
            </p:cNvGrpSpPr>
            <p:nvPr/>
          </p:nvGrpSpPr>
          <p:grpSpPr bwMode="auto">
            <a:xfrm>
              <a:off x="1582" y="1622"/>
              <a:ext cx="1855" cy="308"/>
              <a:chOff x="292" y="1032"/>
              <a:chExt cx="1732" cy="216"/>
            </a:xfrm>
          </p:grpSpPr>
          <p:grpSp>
            <p:nvGrpSpPr>
              <p:cNvPr id="17452" name="Group 6"/>
              <p:cNvGrpSpPr>
                <a:grpSpLocks/>
              </p:cNvGrpSpPr>
              <p:nvPr/>
            </p:nvGrpSpPr>
            <p:grpSpPr bwMode="auto">
              <a:xfrm>
                <a:off x="292" y="1032"/>
                <a:ext cx="1732" cy="216"/>
                <a:chOff x="292" y="1032"/>
                <a:chExt cx="1732" cy="216"/>
              </a:xfrm>
            </p:grpSpPr>
            <p:sp>
              <p:nvSpPr>
                <p:cNvPr id="13358" name="Line 7"/>
                <p:cNvSpPr>
                  <a:spLocks noChangeShapeType="1"/>
                </p:cNvSpPr>
                <p:nvPr/>
              </p:nvSpPr>
              <p:spPr bwMode="auto">
                <a:xfrm>
                  <a:off x="292" y="1032"/>
                  <a:ext cx="17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3359" name="Line 8"/>
                <p:cNvSpPr>
                  <a:spLocks noChangeShapeType="1"/>
                </p:cNvSpPr>
                <p:nvPr/>
              </p:nvSpPr>
              <p:spPr bwMode="auto">
                <a:xfrm>
                  <a:off x="292" y="1248"/>
                  <a:ext cx="17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grpSp>
          <p:sp>
            <p:nvSpPr>
              <p:cNvPr id="13357" name="Rectangle 9"/>
              <p:cNvSpPr>
                <a:spLocks noChangeArrowheads="1"/>
              </p:cNvSpPr>
              <p:nvPr/>
            </p:nvSpPr>
            <p:spPr bwMode="auto">
              <a:xfrm>
                <a:off x="297" y="1040"/>
                <a:ext cx="1715" cy="199"/>
              </a:xfrm>
              <a:prstGeom prst="rect">
                <a:avLst/>
              </a:prstGeom>
              <a:solidFill>
                <a:srgbClr val="66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1800" smtClean="0">
                  <a:latin typeface="+mn-lt"/>
                  <a:ea typeface="+mn-ea"/>
                  <a:cs typeface="+mn-ea"/>
                  <a:sym typeface="+mn-lt"/>
                </a:endParaRPr>
              </a:p>
            </p:txBody>
          </p:sp>
        </p:grpSp>
        <p:grpSp>
          <p:nvGrpSpPr>
            <p:cNvPr id="17416" name="Group 10"/>
            <p:cNvGrpSpPr>
              <a:grpSpLocks/>
            </p:cNvGrpSpPr>
            <p:nvPr/>
          </p:nvGrpSpPr>
          <p:grpSpPr bwMode="auto">
            <a:xfrm>
              <a:off x="1574" y="2518"/>
              <a:ext cx="1842" cy="275"/>
              <a:chOff x="284" y="1656"/>
              <a:chExt cx="1720" cy="192"/>
            </a:xfrm>
          </p:grpSpPr>
          <p:grpSp>
            <p:nvGrpSpPr>
              <p:cNvPr id="17448" name="Group 11"/>
              <p:cNvGrpSpPr>
                <a:grpSpLocks/>
              </p:cNvGrpSpPr>
              <p:nvPr/>
            </p:nvGrpSpPr>
            <p:grpSpPr bwMode="auto">
              <a:xfrm>
                <a:off x="284" y="1656"/>
                <a:ext cx="1720" cy="192"/>
                <a:chOff x="284" y="1656"/>
                <a:chExt cx="1720" cy="192"/>
              </a:xfrm>
            </p:grpSpPr>
            <p:sp>
              <p:nvSpPr>
                <p:cNvPr id="13354" name="Line 12"/>
                <p:cNvSpPr>
                  <a:spLocks noChangeShapeType="1"/>
                </p:cNvSpPr>
                <p:nvPr/>
              </p:nvSpPr>
              <p:spPr bwMode="auto">
                <a:xfrm>
                  <a:off x="284" y="1656"/>
                  <a:ext cx="1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3355" name="Line 13"/>
                <p:cNvSpPr>
                  <a:spLocks noChangeShapeType="1"/>
                </p:cNvSpPr>
                <p:nvPr/>
              </p:nvSpPr>
              <p:spPr bwMode="auto">
                <a:xfrm>
                  <a:off x="284" y="1848"/>
                  <a:ext cx="1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grpSp>
          <p:sp>
            <p:nvSpPr>
              <p:cNvPr id="13353" name="Rectangle 14"/>
              <p:cNvSpPr>
                <a:spLocks noChangeArrowheads="1"/>
              </p:cNvSpPr>
              <p:nvPr/>
            </p:nvSpPr>
            <p:spPr bwMode="auto">
              <a:xfrm>
                <a:off x="288" y="1664"/>
                <a:ext cx="1703" cy="176"/>
              </a:xfrm>
              <a:prstGeom prst="rect">
                <a:avLst/>
              </a:prstGeom>
              <a:solidFill>
                <a:srgbClr val="66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1800" smtClean="0">
                  <a:latin typeface="+mn-lt"/>
                  <a:ea typeface="+mn-ea"/>
                  <a:cs typeface="+mn-ea"/>
                  <a:sym typeface="+mn-lt"/>
                </a:endParaRPr>
              </a:p>
            </p:txBody>
          </p:sp>
        </p:grpSp>
        <p:sp>
          <p:nvSpPr>
            <p:cNvPr id="13321" name="Line 15"/>
            <p:cNvSpPr>
              <a:spLocks noChangeShapeType="1"/>
            </p:cNvSpPr>
            <p:nvPr/>
          </p:nvSpPr>
          <p:spPr bwMode="auto">
            <a:xfrm>
              <a:off x="1955" y="1289"/>
              <a:ext cx="0" cy="1217"/>
            </a:xfrm>
            <a:prstGeom prst="line">
              <a:avLst/>
            </a:prstGeom>
            <a:noFill/>
            <a:ln w="12700">
              <a:solidFill>
                <a:srgbClr val="3333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3322" name="Line 16"/>
            <p:cNvSpPr>
              <a:spLocks noChangeShapeType="1"/>
            </p:cNvSpPr>
            <p:nvPr/>
          </p:nvSpPr>
          <p:spPr bwMode="auto">
            <a:xfrm flipV="1">
              <a:off x="1959" y="1708"/>
              <a:ext cx="249" cy="230"/>
            </a:xfrm>
            <a:prstGeom prst="line">
              <a:avLst/>
            </a:prstGeom>
            <a:noFill/>
            <a:ln w="57150">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3323" name="Line 17"/>
            <p:cNvSpPr>
              <a:spLocks noChangeShapeType="1"/>
            </p:cNvSpPr>
            <p:nvPr/>
          </p:nvSpPr>
          <p:spPr bwMode="auto">
            <a:xfrm flipV="1">
              <a:off x="1771" y="1932"/>
              <a:ext cx="185" cy="472"/>
            </a:xfrm>
            <a:prstGeom prst="line">
              <a:avLst/>
            </a:prstGeom>
            <a:noFill/>
            <a:ln w="57150">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3324" name="Arc 18"/>
            <p:cNvSpPr>
              <a:spLocks/>
            </p:cNvSpPr>
            <p:nvPr/>
          </p:nvSpPr>
          <p:spPr bwMode="auto">
            <a:xfrm>
              <a:off x="1957" y="1774"/>
              <a:ext cx="91" cy="7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3325" name="Line 19"/>
            <p:cNvSpPr>
              <a:spLocks noChangeShapeType="1"/>
            </p:cNvSpPr>
            <p:nvPr/>
          </p:nvSpPr>
          <p:spPr bwMode="auto">
            <a:xfrm>
              <a:off x="2787" y="1301"/>
              <a:ext cx="0" cy="1217"/>
            </a:xfrm>
            <a:prstGeom prst="line">
              <a:avLst/>
            </a:prstGeom>
            <a:noFill/>
            <a:ln w="12700">
              <a:solidFill>
                <a:srgbClr val="3333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3326" name="Line 20"/>
            <p:cNvSpPr>
              <a:spLocks noChangeShapeType="1"/>
            </p:cNvSpPr>
            <p:nvPr/>
          </p:nvSpPr>
          <p:spPr bwMode="auto">
            <a:xfrm flipV="1">
              <a:off x="2302" y="1932"/>
              <a:ext cx="490" cy="218"/>
            </a:xfrm>
            <a:prstGeom prst="line">
              <a:avLst/>
            </a:prstGeom>
            <a:noFill/>
            <a:ln w="57150">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3327" name="Line 21"/>
            <p:cNvSpPr>
              <a:spLocks noChangeShapeType="1"/>
            </p:cNvSpPr>
            <p:nvPr/>
          </p:nvSpPr>
          <p:spPr bwMode="auto">
            <a:xfrm>
              <a:off x="2790" y="1932"/>
              <a:ext cx="562" cy="224"/>
            </a:xfrm>
            <a:prstGeom prst="line">
              <a:avLst/>
            </a:prstGeom>
            <a:noFill/>
            <a:ln w="57150">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3328" name="Arc 22"/>
            <p:cNvSpPr>
              <a:spLocks/>
            </p:cNvSpPr>
            <p:nvPr/>
          </p:nvSpPr>
          <p:spPr bwMode="auto">
            <a:xfrm rot="9840000">
              <a:off x="2611" y="1997"/>
              <a:ext cx="149" cy="20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3329" name="Freeform 23"/>
            <p:cNvSpPr>
              <a:spLocks/>
            </p:cNvSpPr>
            <p:nvPr/>
          </p:nvSpPr>
          <p:spPr bwMode="auto">
            <a:xfrm>
              <a:off x="1501" y="1648"/>
              <a:ext cx="97" cy="1147"/>
            </a:xfrm>
            <a:custGeom>
              <a:avLst/>
              <a:gdLst>
                <a:gd name="T0" fmla="*/ 139 w 91"/>
                <a:gd name="T1" fmla="*/ 0 h 799"/>
                <a:gd name="T2" fmla="*/ 139 w 91"/>
                <a:gd name="T3" fmla="*/ 462 h 799"/>
                <a:gd name="T4" fmla="*/ 139 w 91"/>
                <a:gd name="T5" fmla="*/ 946 h 799"/>
                <a:gd name="T6" fmla="*/ 106 w 91"/>
                <a:gd name="T7" fmla="*/ 1411 h 799"/>
                <a:gd name="T8" fmla="*/ 106 w 91"/>
                <a:gd name="T9" fmla="*/ 1853 h 799"/>
                <a:gd name="T10" fmla="*/ 97 w 91"/>
                <a:gd name="T11" fmla="*/ 2328 h 799"/>
                <a:gd name="T12" fmla="*/ 97 w 91"/>
                <a:gd name="T13" fmla="*/ 2798 h 799"/>
                <a:gd name="T14" fmla="*/ 128 w 91"/>
                <a:gd name="T15" fmla="*/ 3260 h 799"/>
                <a:gd name="T16" fmla="*/ 160 w 91"/>
                <a:gd name="T17" fmla="*/ 3734 h 799"/>
                <a:gd name="T18" fmla="*/ 160 w 91"/>
                <a:gd name="T19" fmla="*/ 4196 h 799"/>
                <a:gd name="T20" fmla="*/ 160 w 91"/>
                <a:gd name="T21" fmla="*/ 4645 h 799"/>
                <a:gd name="T22" fmla="*/ 160 w 91"/>
                <a:gd name="T23" fmla="*/ 5128 h 799"/>
                <a:gd name="T24" fmla="*/ 150 w 91"/>
                <a:gd name="T25" fmla="*/ 5128 h 799"/>
                <a:gd name="T26" fmla="*/ 117 w 91"/>
                <a:gd name="T27" fmla="*/ 5428 h 799"/>
                <a:gd name="T28" fmla="*/ 85 w 91"/>
                <a:gd name="T29" fmla="*/ 5890 h 799"/>
                <a:gd name="T30" fmla="*/ 64 w 91"/>
                <a:gd name="T31" fmla="*/ 6370 h 799"/>
                <a:gd name="T32" fmla="*/ 31 w 91"/>
                <a:gd name="T33" fmla="*/ 6668 h 799"/>
                <a:gd name="T34" fmla="*/ 21 w 91"/>
                <a:gd name="T35" fmla="*/ 7136 h 799"/>
                <a:gd name="T36" fmla="*/ 21 w 91"/>
                <a:gd name="T37" fmla="*/ 7614 h 799"/>
                <a:gd name="T38" fmla="*/ 21 w 91"/>
                <a:gd name="T39" fmla="*/ 8076 h 799"/>
                <a:gd name="T40" fmla="*/ 21 w 91"/>
                <a:gd name="T41" fmla="*/ 8540 h 799"/>
                <a:gd name="T42" fmla="*/ 0 w 91"/>
                <a:gd name="T43" fmla="*/ 9027 h 799"/>
                <a:gd name="T44" fmla="*/ 0 w 91"/>
                <a:gd name="T45" fmla="*/ 9467 h 799"/>
                <a:gd name="T46" fmla="*/ 0 w 91"/>
                <a:gd name="T47" fmla="*/ 9944 h 799"/>
                <a:gd name="T48" fmla="*/ 0 w 91"/>
                <a:gd name="T49" fmla="*/ 10405 h 799"/>
                <a:gd name="T50" fmla="*/ 0 w 91"/>
                <a:gd name="T51" fmla="*/ 10874 h 799"/>
                <a:gd name="T52" fmla="*/ 0 w 91"/>
                <a:gd name="T53" fmla="*/ 11338 h 799"/>
                <a:gd name="T54" fmla="*/ 31 w 91"/>
                <a:gd name="T55" fmla="*/ 11649 h 799"/>
                <a:gd name="T56" fmla="*/ 64 w 91"/>
                <a:gd name="T57" fmla="*/ 11962 h 799"/>
                <a:gd name="T58" fmla="*/ 97 w 91"/>
                <a:gd name="T59" fmla="*/ 12260 h 799"/>
                <a:gd name="T60" fmla="*/ 106 w 91"/>
                <a:gd name="T61" fmla="*/ 12723 h 799"/>
                <a:gd name="T62" fmla="*/ 139 w 91"/>
                <a:gd name="T63" fmla="*/ 13204 h 799"/>
                <a:gd name="T64" fmla="*/ 150 w 91"/>
                <a:gd name="T65" fmla="*/ 13668 h 799"/>
                <a:gd name="T66" fmla="*/ 160 w 91"/>
                <a:gd name="T67" fmla="*/ 14133 h 799"/>
                <a:gd name="T68" fmla="*/ 160 w 91"/>
                <a:gd name="T69" fmla="*/ 14615 h 799"/>
                <a:gd name="T70" fmla="*/ 160 w 91"/>
                <a:gd name="T71" fmla="*/ 15065 h 799"/>
                <a:gd name="T72" fmla="*/ 160 w 91"/>
                <a:gd name="T73" fmla="*/ 15525 h 799"/>
                <a:gd name="T74" fmla="*/ 128 w 91"/>
                <a:gd name="T75" fmla="*/ 15525 h 799"/>
                <a:gd name="T76" fmla="*/ 117 w 91"/>
                <a:gd name="T77" fmla="*/ 15989 h 799"/>
                <a:gd name="T78" fmla="*/ 106 w 91"/>
                <a:gd name="T79" fmla="*/ 16471 h 799"/>
                <a:gd name="T80" fmla="*/ 97 w 91"/>
                <a:gd name="T81" fmla="*/ 16935 h 799"/>
                <a:gd name="T82" fmla="*/ 85 w 91"/>
                <a:gd name="T83" fmla="*/ 17397 h 799"/>
                <a:gd name="T84" fmla="*/ 85 w 91"/>
                <a:gd name="T85" fmla="*/ 17880 h 799"/>
                <a:gd name="T86" fmla="*/ 85 w 91"/>
                <a:gd name="T87" fmla="*/ 18325 h 799"/>
                <a:gd name="T88" fmla="*/ 85 w 91"/>
                <a:gd name="T89" fmla="*/ 18800 h 799"/>
                <a:gd name="T90" fmla="*/ 85 w 91"/>
                <a:gd name="T91" fmla="*/ 19264 h 799"/>
                <a:gd name="T92" fmla="*/ 97 w 91"/>
                <a:gd name="T93" fmla="*/ 19726 h 799"/>
                <a:gd name="T94" fmla="*/ 106 w 91"/>
                <a:gd name="T95" fmla="*/ 20195 h 799"/>
                <a:gd name="T96" fmla="*/ 128 w 91"/>
                <a:gd name="T97" fmla="*/ 20662 h 799"/>
                <a:gd name="T98" fmla="*/ 128 w 91"/>
                <a:gd name="T99" fmla="*/ 20505 h 799"/>
                <a:gd name="T100" fmla="*/ 128 w 91"/>
                <a:gd name="T101" fmla="*/ 20337 h 79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1" h="799">
                  <a:moveTo>
                    <a:pt x="78" y="0"/>
                  </a:moveTo>
                  <a:lnTo>
                    <a:pt x="78" y="18"/>
                  </a:lnTo>
                  <a:lnTo>
                    <a:pt x="78" y="36"/>
                  </a:lnTo>
                  <a:lnTo>
                    <a:pt x="60" y="54"/>
                  </a:lnTo>
                  <a:lnTo>
                    <a:pt x="60" y="72"/>
                  </a:lnTo>
                  <a:lnTo>
                    <a:pt x="54" y="90"/>
                  </a:lnTo>
                  <a:lnTo>
                    <a:pt x="54" y="108"/>
                  </a:lnTo>
                  <a:lnTo>
                    <a:pt x="72" y="126"/>
                  </a:lnTo>
                  <a:lnTo>
                    <a:pt x="90" y="144"/>
                  </a:lnTo>
                  <a:lnTo>
                    <a:pt x="90" y="162"/>
                  </a:lnTo>
                  <a:lnTo>
                    <a:pt x="90" y="180"/>
                  </a:lnTo>
                  <a:lnTo>
                    <a:pt x="90" y="198"/>
                  </a:lnTo>
                  <a:lnTo>
                    <a:pt x="84" y="198"/>
                  </a:lnTo>
                  <a:lnTo>
                    <a:pt x="66" y="210"/>
                  </a:lnTo>
                  <a:lnTo>
                    <a:pt x="48" y="228"/>
                  </a:lnTo>
                  <a:lnTo>
                    <a:pt x="36" y="246"/>
                  </a:lnTo>
                  <a:lnTo>
                    <a:pt x="18" y="258"/>
                  </a:lnTo>
                  <a:lnTo>
                    <a:pt x="12" y="276"/>
                  </a:lnTo>
                  <a:lnTo>
                    <a:pt x="12" y="294"/>
                  </a:lnTo>
                  <a:lnTo>
                    <a:pt x="12" y="312"/>
                  </a:lnTo>
                  <a:lnTo>
                    <a:pt x="12" y="330"/>
                  </a:lnTo>
                  <a:lnTo>
                    <a:pt x="0" y="348"/>
                  </a:lnTo>
                  <a:lnTo>
                    <a:pt x="0" y="366"/>
                  </a:lnTo>
                  <a:lnTo>
                    <a:pt x="0" y="384"/>
                  </a:lnTo>
                  <a:lnTo>
                    <a:pt x="0" y="402"/>
                  </a:lnTo>
                  <a:lnTo>
                    <a:pt x="0" y="420"/>
                  </a:lnTo>
                  <a:lnTo>
                    <a:pt x="0" y="438"/>
                  </a:lnTo>
                  <a:lnTo>
                    <a:pt x="18" y="450"/>
                  </a:lnTo>
                  <a:lnTo>
                    <a:pt x="36" y="462"/>
                  </a:lnTo>
                  <a:lnTo>
                    <a:pt x="54" y="474"/>
                  </a:lnTo>
                  <a:lnTo>
                    <a:pt x="60" y="492"/>
                  </a:lnTo>
                  <a:lnTo>
                    <a:pt x="78" y="510"/>
                  </a:lnTo>
                  <a:lnTo>
                    <a:pt x="84" y="528"/>
                  </a:lnTo>
                  <a:lnTo>
                    <a:pt x="90" y="546"/>
                  </a:lnTo>
                  <a:lnTo>
                    <a:pt x="90" y="564"/>
                  </a:lnTo>
                  <a:lnTo>
                    <a:pt x="90" y="582"/>
                  </a:lnTo>
                  <a:lnTo>
                    <a:pt x="90" y="600"/>
                  </a:lnTo>
                  <a:lnTo>
                    <a:pt x="72" y="600"/>
                  </a:lnTo>
                  <a:lnTo>
                    <a:pt x="66" y="618"/>
                  </a:lnTo>
                  <a:lnTo>
                    <a:pt x="60" y="636"/>
                  </a:lnTo>
                  <a:lnTo>
                    <a:pt x="54" y="654"/>
                  </a:lnTo>
                  <a:lnTo>
                    <a:pt x="48" y="672"/>
                  </a:lnTo>
                  <a:lnTo>
                    <a:pt x="48" y="690"/>
                  </a:lnTo>
                  <a:lnTo>
                    <a:pt x="48" y="708"/>
                  </a:lnTo>
                  <a:lnTo>
                    <a:pt x="48" y="726"/>
                  </a:lnTo>
                  <a:lnTo>
                    <a:pt x="48" y="744"/>
                  </a:lnTo>
                  <a:lnTo>
                    <a:pt x="54" y="762"/>
                  </a:lnTo>
                  <a:lnTo>
                    <a:pt x="60" y="780"/>
                  </a:lnTo>
                  <a:lnTo>
                    <a:pt x="72" y="798"/>
                  </a:lnTo>
                  <a:lnTo>
                    <a:pt x="72" y="792"/>
                  </a:lnTo>
                  <a:lnTo>
                    <a:pt x="72" y="786"/>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13330" name="Rectangle 24"/>
            <p:cNvSpPr>
              <a:spLocks noChangeArrowheads="1"/>
            </p:cNvSpPr>
            <p:nvPr/>
          </p:nvSpPr>
          <p:spPr bwMode="auto">
            <a:xfrm>
              <a:off x="2552" y="1008"/>
              <a:ext cx="666"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zh-CN" altLang="en-US" sz="1800" b="0" smtClean="0">
                  <a:solidFill>
                    <a:srgbClr val="333399"/>
                  </a:solidFill>
                  <a:latin typeface="+mn-lt"/>
                  <a:ea typeface="+mn-ea"/>
                  <a:cs typeface="+mn-ea"/>
                  <a:sym typeface="+mn-lt"/>
                </a:rPr>
                <a:t>折射角</a:t>
              </a:r>
            </a:p>
          </p:txBody>
        </p:sp>
        <p:sp>
          <p:nvSpPr>
            <p:cNvPr id="13331" name="Rectangle 25"/>
            <p:cNvSpPr>
              <a:spLocks noChangeArrowheads="1"/>
            </p:cNvSpPr>
            <p:nvPr/>
          </p:nvSpPr>
          <p:spPr bwMode="auto">
            <a:xfrm>
              <a:off x="2006" y="2192"/>
              <a:ext cx="691"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zh-CN" altLang="en-US" sz="1800" b="0" smtClean="0">
                  <a:solidFill>
                    <a:srgbClr val="333399"/>
                  </a:solidFill>
                  <a:latin typeface="+mn-lt"/>
                  <a:ea typeface="+mn-ea"/>
                  <a:cs typeface="+mn-ea"/>
                  <a:sym typeface="+mn-lt"/>
                </a:rPr>
                <a:t>入射角</a:t>
              </a:r>
            </a:p>
          </p:txBody>
        </p:sp>
        <p:sp>
          <p:nvSpPr>
            <p:cNvPr id="13332" name="Line 26"/>
            <p:cNvSpPr>
              <a:spLocks noChangeShapeType="1"/>
            </p:cNvSpPr>
            <p:nvPr/>
          </p:nvSpPr>
          <p:spPr bwMode="auto">
            <a:xfrm>
              <a:off x="2842" y="1335"/>
              <a:ext cx="75" cy="454"/>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3333" name="Line 27"/>
            <p:cNvSpPr>
              <a:spLocks noChangeShapeType="1"/>
            </p:cNvSpPr>
            <p:nvPr/>
          </p:nvSpPr>
          <p:spPr bwMode="auto">
            <a:xfrm flipV="1">
              <a:off x="2006" y="1307"/>
              <a:ext cx="659" cy="484"/>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3334" name="Line 28"/>
            <p:cNvSpPr>
              <a:spLocks noChangeShapeType="1"/>
            </p:cNvSpPr>
            <p:nvPr/>
          </p:nvSpPr>
          <p:spPr bwMode="auto">
            <a:xfrm>
              <a:off x="1904" y="2185"/>
              <a:ext cx="188" cy="161"/>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3335" name="Line 29"/>
            <p:cNvSpPr>
              <a:spLocks noChangeShapeType="1"/>
            </p:cNvSpPr>
            <p:nvPr/>
          </p:nvSpPr>
          <p:spPr bwMode="auto">
            <a:xfrm flipV="1">
              <a:off x="2516" y="2150"/>
              <a:ext cx="157" cy="201"/>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3336" name="Line 30"/>
            <p:cNvSpPr>
              <a:spLocks noChangeShapeType="1"/>
            </p:cNvSpPr>
            <p:nvPr/>
          </p:nvSpPr>
          <p:spPr bwMode="auto">
            <a:xfrm flipV="1">
              <a:off x="3380" y="2001"/>
              <a:ext cx="383" cy="208"/>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3337" name="Line 31"/>
            <p:cNvSpPr>
              <a:spLocks noChangeShapeType="1"/>
            </p:cNvSpPr>
            <p:nvPr/>
          </p:nvSpPr>
          <p:spPr bwMode="auto">
            <a:xfrm flipH="1">
              <a:off x="3290" y="1351"/>
              <a:ext cx="315" cy="446"/>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3338" name="Freeform 32"/>
            <p:cNvSpPr>
              <a:spLocks/>
            </p:cNvSpPr>
            <p:nvPr/>
          </p:nvSpPr>
          <p:spPr bwMode="auto">
            <a:xfrm>
              <a:off x="3429" y="1631"/>
              <a:ext cx="14" cy="311"/>
            </a:xfrm>
            <a:custGeom>
              <a:avLst/>
              <a:gdLst>
                <a:gd name="T0" fmla="*/ 0 w 13"/>
                <a:gd name="T1" fmla="*/ 0 h 217"/>
                <a:gd name="T2" fmla="*/ 6 w 13"/>
                <a:gd name="T3" fmla="*/ 460 h 217"/>
                <a:gd name="T4" fmla="*/ 6 w 13"/>
                <a:gd name="T5" fmla="*/ 924 h 217"/>
                <a:gd name="T6" fmla="*/ 6 w 13"/>
                <a:gd name="T7" fmla="*/ 1366 h 217"/>
                <a:gd name="T8" fmla="*/ 6 w 13"/>
                <a:gd name="T9" fmla="*/ 1840 h 217"/>
                <a:gd name="T10" fmla="*/ 6 w 13"/>
                <a:gd name="T11" fmla="*/ 2299 h 217"/>
                <a:gd name="T12" fmla="*/ 0 w 13"/>
                <a:gd name="T13" fmla="*/ 2759 h 217"/>
                <a:gd name="T14" fmla="*/ 0 w 13"/>
                <a:gd name="T15" fmla="*/ 3215 h 217"/>
                <a:gd name="T16" fmla="*/ 0 w 13"/>
                <a:gd name="T17" fmla="*/ 3665 h 217"/>
                <a:gd name="T18" fmla="*/ 0 w 13"/>
                <a:gd name="T19" fmla="*/ 4120 h 217"/>
                <a:gd name="T20" fmla="*/ 0 w 13"/>
                <a:gd name="T21" fmla="*/ 4595 h 217"/>
                <a:gd name="T22" fmla="*/ 6 w 13"/>
                <a:gd name="T23" fmla="*/ 5055 h 217"/>
                <a:gd name="T24" fmla="*/ 22 w 13"/>
                <a:gd name="T25" fmla="*/ 5513 h 2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217">
                  <a:moveTo>
                    <a:pt x="0" y="0"/>
                  </a:moveTo>
                  <a:lnTo>
                    <a:pt x="6" y="18"/>
                  </a:lnTo>
                  <a:lnTo>
                    <a:pt x="6" y="36"/>
                  </a:lnTo>
                  <a:lnTo>
                    <a:pt x="6" y="54"/>
                  </a:lnTo>
                  <a:lnTo>
                    <a:pt x="6" y="72"/>
                  </a:lnTo>
                  <a:lnTo>
                    <a:pt x="6" y="90"/>
                  </a:lnTo>
                  <a:lnTo>
                    <a:pt x="0" y="108"/>
                  </a:lnTo>
                  <a:lnTo>
                    <a:pt x="0" y="126"/>
                  </a:lnTo>
                  <a:lnTo>
                    <a:pt x="0" y="144"/>
                  </a:lnTo>
                  <a:lnTo>
                    <a:pt x="0" y="162"/>
                  </a:lnTo>
                  <a:lnTo>
                    <a:pt x="0" y="180"/>
                  </a:lnTo>
                  <a:lnTo>
                    <a:pt x="6" y="198"/>
                  </a:lnTo>
                  <a:lnTo>
                    <a:pt x="12" y="216"/>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13339" name="Freeform 33"/>
            <p:cNvSpPr>
              <a:spLocks/>
            </p:cNvSpPr>
            <p:nvPr/>
          </p:nvSpPr>
          <p:spPr bwMode="auto">
            <a:xfrm>
              <a:off x="3410" y="1932"/>
              <a:ext cx="52" cy="579"/>
            </a:xfrm>
            <a:custGeom>
              <a:avLst/>
              <a:gdLst>
                <a:gd name="T0" fmla="*/ 29 w 49"/>
                <a:gd name="T1" fmla="*/ 0 h 403"/>
                <a:gd name="T2" fmla="*/ 21 w 49"/>
                <a:gd name="T3" fmla="*/ 467 h 403"/>
                <a:gd name="T4" fmla="*/ 21 w 49"/>
                <a:gd name="T5" fmla="*/ 950 h 403"/>
                <a:gd name="T6" fmla="*/ 21 w 49"/>
                <a:gd name="T7" fmla="*/ 1414 h 403"/>
                <a:gd name="T8" fmla="*/ 21 w 49"/>
                <a:gd name="T9" fmla="*/ 1875 h 403"/>
                <a:gd name="T10" fmla="*/ 41 w 49"/>
                <a:gd name="T11" fmla="*/ 2340 h 403"/>
                <a:gd name="T12" fmla="*/ 41 w 49"/>
                <a:gd name="T13" fmla="*/ 2817 h 403"/>
                <a:gd name="T14" fmla="*/ 51 w 49"/>
                <a:gd name="T15" fmla="*/ 3289 h 403"/>
                <a:gd name="T16" fmla="*/ 60 w 49"/>
                <a:gd name="T17" fmla="*/ 3754 h 403"/>
                <a:gd name="T18" fmla="*/ 60 w 49"/>
                <a:gd name="T19" fmla="*/ 4231 h 403"/>
                <a:gd name="T20" fmla="*/ 81 w 49"/>
                <a:gd name="T21" fmla="*/ 4694 h 403"/>
                <a:gd name="T22" fmla="*/ 81 w 49"/>
                <a:gd name="T23" fmla="*/ 5155 h 403"/>
                <a:gd name="T24" fmla="*/ 81 w 49"/>
                <a:gd name="T25" fmla="*/ 5620 h 403"/>
                <a:gd name="T26" fmla="*/ 81 w 49"/>
                <a:gd name="T27" fmla="*/ 6100 h 403"/>
                <a:gd name="T28" fmla="*/ 81 w 49"/>
                <a:gd name="T29" fmla="*/ 6569 h 403"/>
                <a:gd name="T30" fmla="*/ 81 w 49"/>
                <a:gd name="T31" fmla="*/ 7034 h 403"/>
                <a:gd name="T32" fmla="*/ 72 w 49"/>
                <a:gd name="T33" fmla="*/ 7516 h 403"/>
                <a:gd name="T34" fmla="*/ 60 w 49"/>
                <a:gd name="T35" fmla="*/ 7991 h 403"/>
                <a:gd name="T36" fmla="*/ 51 w 49"/>
                <a:gd name="T37" fmla="*/ 8441 h 403"/>
                <a:gd name="T38" fmla="*/ 29 w 49"/>
                <a:gd name="T39" fmla="*/ 8905 h 403"/>
                <a:gd name="T40" fmla="*/ 21 w 49"/>
                <a:gd name="T41" fmla="*/ 9548 h 403"/>
                <a:gd name="T42" fmla="*/ 21 w 49"/>
                <a:gd name="T43" fmla="*/ 10011 h 403"/>
                <a:gd name="T44" fmla="*/ 0 w 49"/>
                <a:gd name="T45" fmla="*/ 10487 h 403"/>
                <a:gd name="T46" fmla="*/ 0 w 49"/>
                <a:gd name="T47" fmla="*/ 10487 h 4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9" h="403">
                  <a:moveTo>
                    <a:pt x="18" y="0"/>
                  </a:moveTo>
                  <a:lnTo>
                    <a:pt x="12" y="18"/>
                  </a:lnTo>
                  <a:lnTo>
                    <a:pt x="12" y="36"/>
                  </a:lnTo>
                  <a:lnTo>
                    <a:pt x="12" y="54"/>
                  </a:lnTo>
                  <a:lnTo>
                    <a:pt x="12" y="72"/>
                  </a:lnTo>
                  <a:lnTo>
                    <a:pt x="24" y="90"/>
                  </a:lnTo>
                  <a:lnTo>
                    <a:pt x="24" y="108"/>
                  </a:lnTo>
                  <a:lnTo>
                    <a:pt x="30" y="126"/>
                  </a:lnTo>
                  <a:lnTo>
                    <a:pt x="36" y="144"/>
                  </a:lnTo>
                  <a:lnTo>
                    <a:pt x="36" y="162"/>
                  </a:lnTo>
                  <a:lnTo>
                    <a:pt x="48" y="180"/>
                  </a:lnTo>
                  <a:lnTo>
                    <a:pt x="48" y="198"/>
                  </a:lnTo>
                  <a:lnTo>
                    <a:pt x="48" y="216"/>
                  </a:lnTo>
                  <a:lnTo>
                    <a:pt x="48" y="234"/>
                  </a:lnTo>
                  <a:lnTo>
                    <a:pt x="48" y="252"/>
                  </a:lnTo>
                  <a:lnTo>
                    <a:pt x="48" y="270"/>
                  </a:lnTo>
                  <a:lnTo>
                    <a:pt x="42" y="288"/>
                  </a:lnTo>
                  <a:lnTo>
                    <a:pt x="36" y="306"/>
                  </a:lnTo>
                  <a:lnTo>
                    <a:pt x="30" y="324"/>
                  </a:lnTo>
                  <a:lnTo>
                    <a:pt x="18" y="342"/>
                  </a:lnTo>
                  <a:lnTo>
                    <a:pt x="12" y="366"/>
                  </a:lnTo>
                  <a:lnTo>
                    <a:pt x="12" y="384"/>
                  </a:lnTo>
                  <a:lnTo>
                    <a:pt x="0" y="402"/>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13340" name="Freeform 34"/>
            <p:cNvSpPr>
              <a:spLocks/>
            </p:cNvSpPr>
            <p:nvPr/>
          </p:nvSpPr>
          <p:spPr bwMode="auto">
            <a:xfrm>
              <a:off x="3396" y="2509"/>
              <a:ext cx="14" cy="286"/>
            </a:xfrm>
            <a:custGeom>
              <a:avLst/>
              <a:gdLst>
                <a:gd name="T0" fmla="*/ 22 w 13"/>
                <a:gd name="T1" fmla="*/ 0 h 199"/>
                <a:gd name="T2" fmla="*/ 22 w 13"/>
                <a:gd name="T3" fmla="*/ 467 h 199"/>
                <a:gd name="T4" fmla="*/ 22 w 13"/>
                <a:gd name="T5" fmla="*/ 950 h 199"/>
                <a:gd name="T6" fmla="*/ 22 w 13"/>
                <a:gd name="T7" fmla="*/ 1417 h 199"/>
                <a:gd name="T8" fmla="*/ 22 w 13"/>
                <a:gd name="T9" fmla="*/ 1876 h 199"/>
                <a:gd name="T10" fmla="*/ 22 w 13"/>
                <a:gd name="T11" fmla="*/ 2343 h 199"/>
                <a:gd name="T12" fmla="*/ 22 w 13"/>
                <a:gd name="T13" fmla="*/ 2820 h 199"/>
                <a:gd name="T14" fmla="*/ 22 w 13"/>
                <a:gd name="T15" fmla="*/ 3298 h 199"/>
                <a:gd name="T16" fmla="*/ 22 w 13"/>
                <a:gd name="T17" fmla="*/ 3764 h 199"/>
                <a:gd name="T18" fmla="*/ 22 w 13"/>
                <a:gd name="T19" fmla="*/ 4237 h 199"/>
                <a:gd name="T20" fmla="*/ 6 w 13"/>
                <a:gd name="T21" fmla="*/ 4714 h 199"/>
                <a:gd name="T22" fmla="*/ 0 w 13"/>
                <a:gd name="T23" fmla="*/ 5193 h 1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 h="199">
                  <a:moveTo>
                    <a:pt x="12" y="0"/>
                  </a:moveTo>
                  <a:lnTo>
                    <a:pt x="12" y="18"/>
                  </a:lnTo>
                  <a:lnTo>
                    <a:pt x="12" y="36"/>
                  </a:lnTo>
                  <a:lnTo>
                    <a:pt x="12" y="54"/>
                  </a:lnTo>
                  <a:lnTo>
                    <a:pt x="12" y="72"/>
                  </a:lnTo>
                  <a:lnTo>
                    <a:pt x="12" y="90"/>
                  </a:lnTo>
                  <a:lnTo>
                    <a:pt x="12" y="108"/>
                  </a:lnTo>
                  <a:lnTo>
                    <a:pt x="12" y="126"/>
                  </a:lnTo>
                  <a:lnTo>
                    <a:pt x="12" y="144"/>
                  </a:lnTo>
                  <a:lnTo>
                    <a:pt x="12" y="162"/>
                  </a:lnTo>
                  <a:lnTo>
                    <a:pt x="6" y="180"/>
                  </a:lnTo>
                  <a:lnTo>
                    <a:pt x="0" y="198"/>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13341" name="Arc 35"/>
            <p:cNvSpPr>
              <a:spLocks/>
            </p:cNvSpPr>
            <p:nvPr/>
          </p:nvSpPr>
          <p:spPr bwMode="auto">
            <a:xfrm rot="540000">
              <a:off x="2782" y="1767"/>
              <a:ext cx="223" cy="21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3342" name="Text Box 36"/>
            <p:cNvSpPr txBox="1">
              <a:spLocks noChangeArrowheads="1"/>
            </p:cNvSpPr>
            <p:nvPr/>
          </p:nvSpPr>
          <p:spPr bwMode="auto">
            <a:xfrm>
              <a:off x="3424" y="1075"/>
              <a:ext cx="1721" cy="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800" b="0" smtClean="0">
                  <a:solidFill>
                    <a:srgbClr val="333399"/>
                  </a:solidFill>
                  <a:latin typeface="+mn-lt"/>
                  <a:ea typeface="+mn-ea"/>
                  <a:cs typeface="+mn-ea"/>
                  <a:sym typeface="+mn-lt"/>
                </a:rPr>
                <a:t>  包层</a:t>
              </a:r>
            </a:p>
            <a:p>
              <a:pPr eaLnBrk="1" latinLnBrk="0" hangingPunct="1">
                <a:lnSpc>
                  <a:spcPct val="120000"/>
                </a:lnSpc>
                <a:spcBef>
                  <a:spcPct val="0"/>
                </a:spcBef>
                <a:buFontTx/>
                <a:buNone/>
                <a:defRPr/>
              </a:pPr>
              <a:r>
                <a:rPr lang="zh-CN" altLang="en-US" sz="1800" b="0" smtClean="0">
                  <a:solidFill>
                    <a:srgbClr val="333399"/>
                  </a:solidFill>
                  <a:latin typeface="+mn-lt"/>
                  <a:ea typeface="+mn-ea"/>
                  <a:cs typeface="+mn-ea"/>
                  <a:sym typeface="+mn-lt"/>
                </a:rPr>
                <a:t>（低折射率的媒体）</a:t>
              </a:r>
            </a:p>
          </p:txBody>
        </p:sp>
        <p:sp>
          <p:nvSpPr>
            <p:cNvPr id="13343" name="Line 37"/>
            <p:cNvSpPr>
              <a:spLocks noChangeShapeType="1"/>
            </p:cNvSpPr>
            <p:nvPr/>
          </p:nvSpPr>
          <p:spPr bwMode="auto">
            <a:xfrm flipH="1">
              <a:off x="3277" y="2621"/>
              <a:ext cx="411" cy="69"/>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3344" name="Text Box 38"/>
            <p:cNvSpPr txBox="1">
              <a:spLocks noChangeArrowheads="1"/>
            </p:cNvSpPr>
            <p:nvPr/>
          </p:nvSpPr>
          <p:spPr bwMode="auto">
            <a:xfrm>
              <a:off x="3605" y="2436"/>
              <a:ext cx="1721" cy="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800" b="0" smtClean="0">
                  <a:solidFill>
                    <a:srgbClr val="333399"/>
                  </a:solidFill>
                  <a:latin typeface="+mn-lt"/>
                  <a:ea typeface="+mn-ea"/>
                  <a:cs typeface="+mn-ea"/>
                  <a:sym typeface="+mn-lt"/>
                </a:rPr>
                <a:t>  包层</a:t>
              </a:r>
            </a:p>
            <a:p>
              <a:pPr eaLnBrk="1" latinLnBrk="0" hangingPunct="1">
                <a:lnSpc>
                  <a:spcPct val="120000"/>
                </a:lnSpc>
                <a:spcBef>
                  <a:spcPct val="0"/>
                </a:spcBef>
                <a:buFontTx/>
                <a:buNone/>
                <a:defRPr/>
              </a:pPr>
              <a:r>
                <a:rPr lang="zh-CN" altLang="en-US" sz="1800" b="0" smtClean="0">
                  <a:solidFill>
                    <a:srgbClr val="333399"/>
                  </a:solidFill>
                  <a:latin typeface="+mn-lt"/>
                  <a:ea typeface="+mn-ea"/>
                  <a:cs typeface="+mn-ea"/>
                  <a:sym typeface="+mn-lt"/>
                </a:rPr>
                <a:t>（低折射率的媒体）</a:t>
              </a:r>
            </a:p>
          </p:txBody>
        </p:sp>
        <p:sp>
          <p:nvSpPr>
            <p:cNvPr id="13345" name="Text Box 39"/>
            <p:cNvSpPr txBox="1">
              <a:spLocks noChangeArrowheads="1"/>
            </p:cNvSpPr>
            <p:nvPr/>
          </p:nvSpPr>
          <p:spPr bwMode="auto">
            <a:xfrm>
              <a:off x="3651" y="1759"/>
              <a:ext cx="2003" cy="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800" b="0" smtClean="0">
                  <a:solidFill>
                    <a:srgbClr val="333399"/>
                  </a:solidFill>
                  <a:latin typeface="+mn-lt"/>
                  <a:ea typeface="+mn-ea"/>
                  <a:cs typeface="+mn-ea"/>
                  <a:sym typeface="+mn-lt"/>
                </a:rPr>
                <a:t>   纤芯</a:t>
              </a:r>
            </a:p>
            <a:p>
              <a:pPr eaLnBrk="1" latinLnBrk="0" hangingPunct="1">
                <a:lnSpc>
                  <a:spcPct val="120000"/>
                </a:lnSpc>
                <a:spcBef>
                  <a:spcPct val="0"/>
                </a:spcBef>
                <a:buFontTx/>
                <a:buNone/>
                <a:defRPr/>
              </a:pPr>
              <a:r>
                <a:rPr lang="zh-CN" altLang="en-US" sz="1800" b="0" smtClean="0">
                  <a:solidFill>
                    <a:srgbClr val="333399"/>
                  </a:solidFill>
                  <a:latin typeface="+mn-lt"/>
                  <a:ea typeface="+mn-ea"/>
                  <a:cs typeface="+mn-ea"/>
                  <a:sym typeface="+mn-lt"/>
                </a:rPr>
                <a:t>（高折射率的媒体）            </a:t>
              </a:r>
            </a:p>
          </p:txBody>
        </p:sp>
        <p:sp>
          <p:nvSpPr>
            <p:cNvPr id="13346" name="AutoShape 40"/>
            <p:cNvSpPr>
              <a:spLocks noChangeArrowheads="1"/>
            </p:cNvSpPr>
            <p:nvPr/>
          </p:nvSpPr>
          <p:spPr bwMode="auto">
            <a:xfrm rot="5400000">
              <a:off x="9" y="1797"/>
              <a:ext cx="1188" cy="823"/>
            </a:xfrm>
            <a:prstGeom prst="can">
              <a:avLst>
                <a:gd name="adj" fmla="val 29815"/>
              </a:avLst>
            </a:prstGeom>
            <a:gradFill rotWithShape="1">
              <a:gsLst>
                <a:gs pos="0">
                  <a:srgbClr val="2F7676"/>
                </a:gs>
                <a:gs pos="50000">
                  <a:srgbClr val="66FFFF"/>
                </a:gs>
                <a:gs pos="100000">
                  <a:srgbClr val="2F7676"/>
                </a:gs>
              </a:gsLst>
              <a:lin ang="0" scaled="1"/>
            </a:gradFill>
            <a:ln w="9525">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1800" smtClean="0">
                <a:latin typeface="+mn-lt"/>
                <a:ea typeface="+mn-ea"/>
                <a:cs typeface="+mn-ea"/>
                <a:sym typeface="+mn-lt"/>
              </a:endParaRPr>
            </a:p>
          </p:txBody>
        </p:sp>
        <p:sp>
          <p:nvSpPr>
            <p:cNvPr id="13347" name="AutoShape 41"/>
            <p:cNvSpPr>
              <a:spLocks noChangeArrowheads="1"/>
            </p:cNvSpPr>
            <p:nvPr/>
          </p:nvSpPr>
          <p:spPr bwMode="auto">
            <a:xfrm rot="5400000">
              <a:off x="782" y="2019"/>
              <a:ext cx="568" cy="412"/>
            </a:xfrm>
            <a:prstGeom prst="can">
              <a:avLst>
                <a:gd name="adj" fmla="val 27343"/>
              </a:avLst>
            </a:prstGeom>
            <a:solidFill>
              <a:srgbClr val="FFFFFF"/>
            </a:solidFill>
            <a:ln w="9525">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1800" smtClean="0">
                <a:latin typeface="+mn-lt"/>
                <a:ea typeface="+mn-ea"/>
                <a:cs typeface="+mn-ea"/>
                <a:sym typeface="+mn-lt"/>
              </a:endParaRPr>
            </a:p>
          </p:txBody>
        </p:sp>
        <p:sp>
          <p:nvSpPr>
            <p:cNvPr id="13348" name="Text Box 42"/>
            <p:cNvSpPr txBox="1">
              <a:spLocks noChangeArrowheads="1"/>
            </p:cNvSpPr>
            <p:nvPr/>
          </p:nvSpPr>
          <p:spPr bwMode="auto">
            <a:xfrm>
              <a:off x="449" y="1011"/>
              <a:ext cx="492"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800" b="0" smtClean="0">
                  <a:solidFill>
                    <a:srgbClr val="333399"/>
                  </a:solidFill>
                  <a:latin typeface="+mn-lt"/>
                  <a:ea typeface="+mn-ea"/>
                  <a:cs typeface="+mn-ea"/>
                  <a:sym typeface="+mn-lt"/>
                </a:rPr>
                <a:t>包层</a:t>
              </a:r>
            </a:p>
          </p:txBody>
        </p:sp>
        <p:sp>
          <p:nvSpPr>
            <p:cNvPr id="13349" name="Line 43"/>
            <p:cNvSpPr>
              <a:spLocks noChangeShapeType="1"/>
            </p:cNvSpPr>
            <p:nvPr/>
          </p:nvSpPr>
          <p:spPr bwMode="auto">
            <a:xfrm flipH="1">
              <a:off x="655" y="1381"/>
              <a:ext cx="2" cy="413"/>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3350" name="Text Box 44"/>
            <p:cNvSpPr txBox="1">
              <a:spLocks noChangeArrowheads="1"/>
            </p:cNvSpPr>
            <p:nvPr/>
          </p:nvSpPr>
          <p:spPr bwMode="auto">
            <a:xfrm>
              <a:off x="1015" y="1243"/>
              <a:ext cx="440" cy="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800" b="0" smtClean="0">
                  <a:solidFill>
                    <a:srgbClr val="333399"/>
                  </a:solidFill>
                  <a:latin typeface="+mn-lt"/>
                  <a:ea typeface="+mn-ea"/>
                  <a:cs typeface="+mn-ea"/>
                  <a:sym typeface="+mn-lt"/>
                </a:rPr>
                <a:t>纤芯</a:t>
              </a:r>
            </a:p>
          </p:txBody>
        </p:sp>
        <p:sp>
          <p:nvSpPr>
            <p:cNvPr id="13351" name="Line 45"/>
            <p:cNvSpPr>
              <a:spLocks noChangeShapeType="1"/>
            </p:cNvSpPr>
            <p:nvPr/>
          </p:nvSpPr>
          <p:spPr bwMode="auto">
            <a:xfrm flipH="1">
              <a:off x="1012" y="1519"/>
              <a:ext cx="157" cy="551"/>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grpSp>
      <p:pic>
        <p:nvPicPr>
          <p:cNvPr id="17412" name="Picture 47" descr="http://f.hiphotos.baidu.com/baike/s%3D220/sign=925f91b287d6277fed12353a18391f63/7acb0a46f21fbe097e3dc61d6b600c338744ad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 y="3481388"/>
            <a:ext cx="20955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9" descr="http://g.hiphotos.baidu.com/baike/s%3D220/sign=f76fa733304e251fe6f7e3fa9787c9c2/e7cd7b899e510fb3b97f729ed933c895d1430c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75" y="5362575"/>
            <a:ext cx="2095500"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主题1computer blu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efkmlqt">
      <a:majorFont>
        <a:latin typeface="Arial" panose="020F0302020204030204"/>
        <a:ea typeface="SimSun"/>
        <a:cs typeface=""/>
      </a:majorFont>
      <a:minorFont>
        <a:latin typeface="Arial" panose="020F0502020204030204"/>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主题1computer blue" id="{0C02F5FC-0E4F-44CD-9A11-F64D4A7F6B02}" vid="{38DEF1BE-C24B-4F1B-8BB1-880D04EAE797}"/>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主题1computer blue</Template>
  <TotalTime>3098</TotalTime>
  <Words>8441</Words>
  <Application>Microsoft Office PowerPoint</Application>
  <PresentationFormat>全屏显示(4:3)</PresentationFormat>
  <Paragraphs>837</Paragraphs>
  <Slides>86</Slides>
  <Notes>10</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3</vt:i4>
      </vt:variant>
      <vt:variant>
        <vt:lpstr>幻灯片标题</vt:lpstr>
      </vt:variant>
      <vt:variant>
        <vt:i4>86</vt:i4>
      </vt:variant>
    </vt:vector>
  </HeadingPairs>
  <TitlesOfParts>
    <vt:vector size="100" baseType="lpstr">
      <vt:lpstr>楷体_GB2312</vt:lpstr>
      <vt:lpstr>굴림</vt:lpstr>
      <vt:lpstr>Arial</vt:lpstr>
      <vt:lpstr>Tahoma</vt:lpstr>
      <vt:lpstr>Times New Roman</vt:lpstr>
      <vt:lpstr>宋体</vt:lpstr>
      <vt:lpstr>黑体</vt:lpstr>
      <vt:lpstr>Calibri Light</vt:lpstr>
      <vt:lpstr>Wingdings</vt:lpstr>
      <vt:lpstr>宋体</vt:lpstr>
      <vt:lpstr>主题1computer blue</vt:lpstr>
      <vt:lpstr>VISIO 4 Drawing</vt:lpstr>
      <vt:lpstr>Microsoft Visio 绘图</vt:lpstr>
      <vt:lpstr>位图图像</vt:lpstr>
      <vt:lpstr>PowerPoint 演示文稿</vt:lpstr>
      <vt:lpstr>PowerPoint 演示文稿</vt:lpstr>
      <vt:lpstr>导入</vt:lpstr>
      <vt:lpstr>物理层下面的传输媒体</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2.3 多路复用技术</vt:lpstr>
      <vt:lpstr>2.3 多路复用技术</vt:lpstr>
      <vt:lpstr>2.3多路复用技术</vt:lpstr>
      <vt:lpstr>2.3多路复用技术</vt:lpstr>
      <vt:lpstr>2.3多路复用技术</vt:lpstr>
      <vt:lpstr>2.3 多路复用技术</vt:lpstr>
      <vt:lpstr>2.4 PDH和SDH</vt:lpstr>
      <vt:lpstr>2.4 PDH和SDH</vt:lpstr>
      <vt:lpstr>2.4 PDH和SDH</vt:lpstr>
      <vt:lpstr>PowerPoint 演示文稿</vt:lpstr>
      <vt:lpstr>2.4 PDH和SDH</vt:lpstr>
      <vt:lpstr>2.4 PDH和SDH</vt:lpstr>
      <vt:lpstr>2.4 PDH和SDH</vt:lpstr>
      <vt:lpstr>2.4 PDH和SDH</vt:lpstr>
      <vt:lpstr>STM-1的帧结构</vt:lpstr>
      <vt:lpstr>SDH的帧结构</vt:lpstr>
      <vt:lpstr>SDH开销的功能</vt:lpstr>
      <vt:lpstr>2.4 PDH和SDH</vt:lpstr>
      <vt:lpstr>2.4 PDH和SDH</vt:lpstr>
      <vt:lpstr>SDH的复用结构</vt:lpstr>
      <vt:lpstr>SDH的复用结构</vt:lpstr>
      <vt:lpstr>SDH的复用结构</vt:lpstr>
      <vt:lpstr>PowerPoint 演示文稿</vt:lpstr>
      <vt:lpstr>PowerPoint 演示文稿</vt:lpstr>
      <vt:lpstr>SDH的基本复用单元</vt:lpstr>
      <vt:lpstr>SDH的基本复用单元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SDH传送网的分层模型</vt:lpstr>
      <vt:lpstr>SDH的基本网络单元</vt:lpstr>
      <vt:lpstr>SDH的基本网络单元</vt:lpstr>
      <vt:lpstr>S D H传送网的结构</vt:lpstr>
      <vt:lpstr>2.5 光传送网</vt:lpstr>
      <vt:lpstr>2.5 光传送网</vt:lpstr>
      <vt:lpstr>OTN的分层结构</vt:lpstr>
      <vt:lpstr>OTN的分层结构</vt:lpstr>
      <vt:lpstr>2.5 光传送网</vt:lpstr>
      <vt:lpstr>PowerPoint 演示文稿</vt:lpstr>
      <vt:lpstr>PowerPoint 演示文稿</vt:lpstr>
      <vt:lpstr>PowerPoint 演示文稿</vt:lpstr>
      <vt:lpstr>2.5 光传送网</vt:lpstr>
      <vt:lpstr>PowerPoint 演示文稿</vt:lpstr>
      <vt:lpstr>思考、复习题</vt:lpstr>
      <vt:lpstr>PowerPoint 演示文稿</vt:lpstr>
    </vt:vector>
  </TitlesOfParts>
  <Company>(주)윤디자인연구소</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信息网技术B课件</dc:title>
  <dc:creator>shiyy</dc:creator>
  <cp:lastModifiedBy>shen</cp:lastModifiedBy>
  <cp:revision>224</cp:revision>
  <dcterms:created xsi:type="dcterms:W3CDTF">2001-07-24T02:41:22Z</dcterms:created>
  <dcterms:modified xsi:type="dcterms:W3CDTF">2018-03-14T01:46:38Z</dcterms:modified>
</cp:coreProperties>
</file>