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24"/>
  </p:notesMasterIdLst>
  <p:handoutMasterIdLst>
    <p:handoutMasterId r:id="rId25"/>
  </p:handoutMasterIdLst>
  <p:sldIdLst>
    <p:sldId id="295" r:id="rId2"/>
    <p:sldId id="369" r:id="rId3"/>
    <p:sldId id="294" r:id="rId4"/>
    <p:sldId id="296" r:id="rId5"/>
    <p:sldId id="364" r:id="rId6"/>
    <p:sldId id="365" r:id="rId7"/>
    <p:sldId id="366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4" r:id="rId21"/>
    <p:sldId id="385" r:id="rId22"/>
    <p:sldId id="371" r:id="rId23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" initials="t" lastIdx="1" clrIdx="0">
    <p:extLst>
      <p:ext uri="{19B8F6BF-5375-455C-9EA6-DF929625EA0E}">
        <p15:presenceInfo xmlns:p15="http://schemas.microsoft.com/office/powerpoint/2012/main" xmlns="" userId="t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E12"/>
    <a:srgbClr val="FF0000"/>
    <a:srgbClr val="0000CC"/>
    <a:srgbClr val="0000FF"/>
    <a:srgbClr val="00FF00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2-10T10:55:22.054" idx="1">
    <p:pos x="10" y="10"/>
    <p:text/>
    <p:extLst>
      <p:ext uri="{C676402C-5697-4E1C-873F-D02D1690AC5C}">
        <p15:threadingInfo xmlns:p15="http://schemas.microsoft.com/office/powerpoint/2012/main" xmlns="" timeZoneBias="-48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链表定义与建立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链表定义与建立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91880" y="4005064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链表中结点的定义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42900" y="1628800"/>
            <a:ext cx="8458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r>
              <a:rPr lang="zh-CN" altLang="en-US" sz="3200" b="0" dirty="0" smtClean="0"/>
              <a:t>链表是由结点构成的， 关键是定义结点</a:t>
            </a:r>
            <a:r>
              <a:rPr lang="en-US" altLang="zh-CN" sz="3200" b="0" dirty="0" smtClean="0"/>
              <a:t>;</a:t>
            </a:r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endParaRPr lang="en-US" altLang="zh-CN" sz="3200" b="0" dirty="0" smtClean="0"/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r>
              <a:rPr lang="zh-CN" altLang="en-US" sz="3200" b="0" dirty="0" smtClean="0"/>
              <a:t>链表的结点定义打破了先定义再使用的限制</a:t>
            </a:r>
            <a:r>
              <a:rPr lang="en-US" altLang="zh-CN" sz="3200" b="0" dirty="0" smtClean="0"/>
              <a:t>,</a:t>
            </a:r>
            <a:r>
              <a:rPr lang="zh-CN" altLang="en-US" sz="3200" b="0" dirty="0" smtClean="0"/>
              <a:t>即可以用自己定义自己；</a:t>
            </a:r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endParaRPr lang="zh-CN" altLang="en-US" sz="3200" b="0" dirty="0" smtClean="0"/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r>
              <a:rPr lang="zh-CN" altLang="en-US" sz="3200" b="0" dirty="0" smtClean="0"/>
              <a:t>递归函数的定义也违反了先定义再使用；</a:t>
            </a:r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  <a:buFont typeface="Wingdings" panose="05000000000000000000" pitchFamily="2" charset="2"/>
              <a:buChar char="q"/>
            </a:pPr>
            <a:endParaRPr lang="zh-CN" altLang="en-US" sz="3200" b="0" dirty="0" smtClean="0">
              <a:solidFill>
                <a:schemeClr val="hlink"/>
              </a:solidFill>
            </a:endParaRPr>
          </a:p>
          <a:p>
            <a:pPr marL="0" indent="0" fontAlgn="auto">
              <a:spcAft>
                <a:spcPts val="0"/>
              </a:spcAft>
              <a:buClr>
                <a:schemeClr val="hlink"/>
              </a:buClr>
            </a:pPr>
            <a:r>
              <a:rPr lang="zh-CN" altLang="en-US" sz="4000" b="0" dirty="0" smtClean="0">
                <a:solidFill>
                  <a:schemeClr val="hlink"/>
                </a:solidFill>
              </a:rPr>
              <a:t>这是</a:t>
            </a:r>
            <a:r>
              <a:rPr lang="en-US" altLang="zh-CN" sz="4000" b="0" dirty="0" smtClean="0">
                <a:solidFill>
                  <a:schemeClr val="hlink"/>
                </a:solidFill>
              </a:rPr>
              <a:t>C</a:t>
            </a:r>
            <a:r>
              <a:rPr lang="zh-CN" altLang="en-US" sz="4000" b="0" dirty="0" smtClean="0">
                <a:solidFill>
                  <a:schemeClr val="hlink"/>
                </a:solidFill>
              </a:rPr>
              <a:t>语言程序设计上的两大特例</a:t>
            </a:r>
          </a:p>
        </p:txBody>
      </p:sp>
    </p:spTree>
    <p:extLst>
      <p:ext uri="{BB962C8B-B14F-4D97-AF65-F5344CB8AC3E}">
        <p14:creationId xmlns:p14="http://schemas.microsoft.com/office/powerpoint/2010/main" val="136598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3600" b="1" dirty="0">
                <a:solidFill>
                  <a:srgbClr val="FF0000"/>
                </a:solidFill>
              </a:rPr>
              <a:t>节点的构成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179512" y="1412776"/>
            <a:ext cx="8496943" cy="4930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上图每个节点具有如下结构体类型：</a:t>
            </a:r>
          </a:p>
          <a:p>
            <a:pPr algn="l" eaLnBrk="1" hangingPunct="1"/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       </a:t>
            </a:r>
            <a:r>
              <a:rPr lang="zh-CN" altLang="zh-CN" sz="2400" dirty="0">
                <a:latin typeface="+mn-lt"/>
                <a:ea typeface="+mn-ea"/>
              </a:rPr>
              <a:t>struct student</a:t>
            </a:r>
          </a:p>
          <a:p>
            <a:pPr algn="l" eaLnBrk="1" hangingPunct="1"/>
            <a:r>
              <a:rPr lang="zh-CN" altLang="zh-CN" sz="2400" dirty="0">
                <a:latin typeface="+mn-lt"/>
                <a:ea typeface="+mn-ea"/>
              </a:rPr>
              <a:t>       {  long num;</a:t>
            </a:r>
          </a:p>
          <a:p>
            <a:pPr algn="l" eaLnBrk="1" hangingPunct="1"/>
            <a:r>
              <a:rPr lang="zh-CN" altLang="zh-CN" sz="2400" dirty="0">
                <a:latin typeface="+mn-lt"/>
                <a:ea typeface="+mn-ea"/>
              </a:rPr>
              <a:t>          float score;</a:t>
            </a:r>
          </a:p>
          <a:p>
            <a:pPr algn="l" eaLnBrk="1" hangingPunct="1"/>
            <a:r>
              <a:rPr lang="zh-CN" altLang="zh-CN" sz="2400" dirty="0">
                <a:latin typeface="+mn-lt"/>
                <a:ea typeface="+mn-ea"/>
              </a:rPr>
              <a:t>          </a:t>
            </a:r>
            <a:r>
              <a:rPr lang="zh-CN" altLang="zh-CN" sz="2400" dirty="0" smtClean="0">
                <a:latin typeface="+mn-lt"/>
                <a:ea typeface="+mn-ea"/>
              </a:rPr>
              <a:t>struct </a:t>
            </a:r>
            <a:r>
              <a:rPr lang="zh-CN" altLang="zh-CN" sz="2400" dirty="0">
                <a:latin typeface="+mn-lt"/>
                <a:ea typeface="+mn-ea"/>
              </a:rPr>
              <a:t>student  *next;   };  </a:t>
            </a: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/*链节成员*/</a:t>
            </a:r>
          </a:p>
          <a:p>
            <a:pPr algn="l" eaLnBrk="1" hangingPunct="1">
              <a:spcBef>
                <a:spcPct val="50000"/>
              </a:spcBef>
            </a:pP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其中：</a:t>
            </a:r>
          </a:p>
          <a:p>
            <a:pPr algn="l" eaLnBrk="1" hangingPunct="1"/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  <a:sym typeface="Wingdings 2" panose="05020102010507070707" pitchFamily="18" charset="2"/>
              </a:rPr>
              <a:t></a:t>
            </a: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成员num、score用于存放一个节点的具体数据；       </a:t>
            </a:r>
          </a:p>
          <a:p>
            <a:pPr algn="l" eaLnBrk="1" hangingPunct="1">
              <a:spcBef>
                <a:spcPct val="20000"/>
              </a:spcBef>
            </a:pP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  <a:sym typeface="Wingdings 2" panose="05020102010507070707" pitchFamily="18" charset="2"/>
              </a:rPr>
              <a:t></a:t>
            </a: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成员next是指针类型，用于存放下一节点指针，</a:t>
            </a:r>
          </a:p>
          <a:p>
            <a:pPr algn="l" eaLnBrk="1" hangingPunct="1"/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   最后一个节点的next 成员存放空指针NULL；</a:t>
            </a:r>
            <a:endParaRPr lang="zh-CN" altLang="zh-CN" sz="2400" dirty="0">
              <a:solidFill>
                <a:srgbClr val="0000FF"/>
              </a:solidFill>
              <a:latin typeface="+mn-lt"/>
              <a:ea typeface="+mn-ea"/>
              <a:sym typeface="Wingdings" panose="05000000000000000000" pitchFamily="2" charset="2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  <a:sym typeface="Wingdings 2" panose="05020102010507070707" pitchFamily="18" charset="2"/>
              </a:rPr>
              <a:t></a:t>
            </a: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成员next是指向与自身同一类型的结构，这种结</a:t>
            </a:r>
          </a:p>
          <a:p>
            <a:pPr algn="l" eaLnBrk="1" hangingPunct="1"/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</a:rPr>
              <a:t>   构称为自引用结构。(只有指针成员可自引用)</a:t>
            </a:r>
          </a:p>
          <a:p>
            <a:pPr algn="l" eaLnBrk="1" hangingPunct="1">
              <a:spcBef>
                <a:spcPct val="20000"/>
              </a:spcBef>
            </a:pP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  <a:sym typeface="Wingdings 2" panose="05020102010507070707" pitchFamily="18" charset="2"/>
              </a:rPr>
              <a:t></a:t>
            </a:r>
            <a:r>
              <a:rPr lang="zh-CN" altLang="zh-CN" sz="2400" dirty="0">
                <a:solidFill>
                  <a:srgbClr val="0000FF"/>
                </a:solidFill>
                <a:latin typeface="+mn-lt"/>
                <a:ea typeface="+mn-ea"/>
                <a:sym typeface="Wingdings" panose="05000000000000000000" pitchFamily="2" charset="2"/>
              </a:rPr>
              <a:t>节点是在运行时动态生成的。</a:t>
            </a:r>
          </a:p>
        </p:txBody>
      </p:sp>
    </p:spTree>
    <p:extLst>
      <p:ext uri="{BB962C8B-B14F-4D97-AF65-F5344CB8AC3E}">
        <p14:creationId xmlns:p14="http://schemas.microsoft.com/office/powerpoint/2010/main" val="360407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链表的基本操作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179512" y="1412776"/>
            <a:ext cx="84969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l" defTabSz="685800">
              <a:lnSpc>
                <a:spcPct val="150000"/>
              </a:lnSpc>
              <a:spcBef>
                <a:spcPts val="750"/>
              </a:spcBef>
              <a:defRPr/>
            </a:pPr>
            <a:r>
              <a:rPr lang="zh-CN" altLang="en-US" sz="2400" dirty="0">
                <a:latin typeface="+mn-lt"/>
                <a:ea typeface="+mn-ea"/>
              </a:rPr>
              <a:t>对链表的基本操作有</a:t>
            </a:r>
            <a:r>
              <a:rPr lang="zh-CN" altLang="en-US" sz="2400" dirty="0" smtClean="0">
                <a:latin typeface="+mn-lt"/>
                <a:ea typeface="+mn-ea"/>
              </a:rPr>
              <a:t>：</a:t>
            </a:r>
            <a:endParaRPr lang="en-US" altLang="zh-CN" sz="2400" dirty="0" smtClean="0">
              <a:latin typeface="+mn-lt"/>
              <a:ea typeface="+mn-ea"/>
            </a:endParaRPr>
          </a:p>
          <a:p>
            <a:pPr marL="514350" indent="-514350" algn="l" defTabSz="685800">
              <a:lnSpc>
                <a:spcPct val="150000"/>
              </a:lnSpc>
              <a:spcBef>
                <a:spcPts val="750"/>
              </a:spcBef>
              <a:defRPr/>
            </a:pPr>
            <a:r>
              <a:rPr lang="zh-CN" altLang="en-US" sz="2400" dirty="0" smtClean="0">
                <a:solidFill>
                  <a:srgbClr val="FF0000"/>
                </a:solidFill>
                <a:latin typeface="+mn-lt"/>
                <a:ea typeface="+mn-ea"/>
              </a:rPr>
              <a:t>创建链表、检索操作、插入操作、删除操作、遍历打印操作</a:t>
            </a:r>
            <a:endParaRPr lang="en-US" altLang="zh-CN" sz="2400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marL="514350" indent="-514350" algn="l" defTabSz="685800">
              <a:lnSpc>
                <a:spcPct val="150000"/>
              </a:lnSpc>
              <a:spcBef>
                <a:spcPts val="750"/>
              </a:spcBef>
              <a:defRPr/>
            </a:pPr>
            <a:endParaRPr lang="zh-CN" altLang="en-US" sz="2400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marL="514350" indent="-514350" algn="l" defTabSz="685800">
              <a:lnSpc>
                <a:spcPct val="150000"/>
              </a:lnSpc>
              <a:spcBef>
                <a:spcPts val="750"/>
              </a:spcBef>
              <a:defRPr/>
            </a:pPr>
            <a:r>
              <a:rPr lang="zh-CN" altLang="en-US" sz="2400" dirty="0" smtClean="0">
                <a:solidFill>
                  <a:srgbClr val="0000CC"/>
                </a:solidFill>
                <a:latin typeface="+mn-lt"/>
                <a:ea typeface="+mn-ea"/>
              </a:rPr>
              <a:t>创建</a:t>
            </a:r>
            <a:r>
              <a:rPr lang="zh-CN" altLang="en-US" sz="2400" dirty="0">
                <a:solidFill>
                  <a:srgbClr val="0000CC"/>
                </a:solidFill>
                <a:latin typeface="+mn-lt"/>
                <a:ea typeface="+mn-ea"/>
              </a:rPr>
              <a:t>链表</a:t>
            </a:r>
            <a:r>
              <a:rPr lang="zh-CN" altLang="en-US" sz="2400" dirty="0">
                <a:latin typeface="+mn-lt"/>
                <a:ea typeface="+mn-ea"/>
              </a:rPr>
              <a:t>是指，从无到有地建立起一个链表，即往空链表中依次插入若干结点，并保持结点之间的前驱和后继关系</a:t>
            </a:r>
            <a:r>
              <a:rPr lang="zh-CN" altLang="en-US" sz="2400" dirty="0" smtClean="0">
                <a:latin typeface="+mn-lt"/>
                <a:ea typeface="+mn-ea"/>
              </a:rPr>
              <a:t>。</a:t>
            </a:r>
            <a:endParaRPr lang="zh-CN" altLang="en-US" sz="24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5839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199A6B24-F73E-4A6E-A189-1A5784AE3A1D}" type="slidenum">
              <a:rPr lang="en-US" altLang="zh-CN">
                <a:ea typeface="宋体" panose="02010600030101010101" pitchFamily="2" charset="-122"/>
              </a:rPr>
              <a:pPr eaLnBrk="1" hangingPunct="1"/>
              <a:t>13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113"/>
            <a:ext cx="9144000" cy="1143000"/>
          </a:xfrm>
          <a:solidFill>
            <a:schemeClr val="accent2">
              <a:lumMod val="40000"/>
              <a:lumOff val="60000"/>
            </a:schemeClr>
          </a:solidFill>
          <a:effectLst>
            <a:outerShdw dist="107763" dir="13500000" sy="50000" kx="-2453608" rotWithShape="0">
              <a:schemeClr val="bg2"/>
            </a:outerShdw>
          </a:effectLst>
        </p:spPr>
        <p:txBody>
          <a:bodyPr/>
          <a:lstStyle/>
          <a:p>
            <a:pPr eaLnBrk="1" hangingPunct="1"/>
            <a:r>
              <a:rPr lang="zh-CN" altLang="en-US" dirty="0" smtClean="0"/>
              <a:t>一个指针类型的成员既可指向其它类型的结构体数据，也可以指向自己所在的结构体类型的数据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/>
        </p:nvGraphicFramePr>
        <p:xfrm>
          <a:off x="1752600" y="2159000"/>
          <a:ext cx="1143000" cy="157480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89.5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9" name="AutoShape 13"/>
          <p:cNvCxnSpPr>
            <a:cxnSpLocks noChangeShapeType="1"/>
          </p:cNvCxnSpPr>
          <p:nvPr/>
        </p:nvCxnSpPr>
        <p:spPr bwMode="auto">
          <a:xfrm flipV="1">
            <a:off x="2590800" y="2514600"/>
            <a:ext cx="1066800" cy="9906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0" name="Group 37"/>
          <p:cNvGraphicFramePr>
            <a:graphicFrameLocks noGrp="1"/>
          </p:cNvGraphicFramePr>
          <p:nvPr/>
        </p:nvGraphicFramePr>
        <p:xfrm>
          <a:off x="3657600" y="2133600"/>
          <a:ext cx="1143000" cy="152400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" name="AutoShape 24"/>
          <p:cNvCxnSpPr>
            <a:cxnSpLocks noChangeShapeType="1"/>
          </p:cNvCxnSpPr>
          <p:nvPr/>
        </p:nvCxnSpPr>
        <p:spPr bwMode="auto">
          <a:xfrm flipV="1">
            <a:off x="4495800" y="2514600"/>
            <a:ext cx="1066800" cy="9906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2" name="Group 38"/>
          <p:cNvGraphicFramePr>
            <a:graphicFrameLocks noGrp="1"/>
          </p:cNvGraphicFramePr>
          <p:nvPr/>
        </p:nvGraphicFramePr>
        <p:xfrm>
          <a:off x="5486400" y="2133600"/>
          <a:ext cx="1143000" cy="152400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99107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85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5"/>
          <p:cNvSpPr txBox="1">
            <a:spLocks noChangeArrowheads="1"/>
          </p:cNvSpPr>
          <p:nvPr/>
        </p:nvSpPr>
        <p:spPr bwMode="auto">
          <a:xfrm>
            <a:off x="609600" y="2133600"/>
            <a:ext cx="106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num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400"/>
              <a:t>Score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400">
                <a:solidFill>
                  <a:schemeClr val="hlink"/>
                </a:solidFill>
              </a:rPr>
              <a:t>next</a:t>
            </a: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609600" y="4495800"/>
            <a:ext cx="8210550" cy="1798638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prstShdw prst="shdw13" dist="53882" dir="135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solidFill>
                  <a:schemeClr val="hlink"/>
                </a:solidFill>
              </a:rPr>
              <a:t>next</a:t>
            </a:r>
            <a:r>
              <a:rPr lang="zh-CN" altLang="en-US" sz="3200" b="1" dirty="0"/>
              <a:t>是</a:t>
            </a:r>
            <a:r>
              <a:rPr lang="en-US" altLang="zh-CN" sz="3200" b="1" dirty="0" err="1"/>
              <a:t>struct</a:t>
            </a:r>
            <a:r>
              <a:rPr lang="en-US" altLang="zh-CN" sz="3200" b="1" dirty="0"/>
              <a:t> student</a:t>
            </a:r>
            <a:r>
              <a:rPr lang="zh-CN" altLang="en-US" sz="3200" b="1" dirty="0"/>
              <a:t>类型中的一个成员，它又</a:t>
            </a:r>
            <a:r>
              <a:rPr lang="zh-CN" altLang="en-US" sz="3200" b="1" dirty="0">
                <a:solidFill>
                  <a:schemeClr val="hlink"/>
                </a:solidFill>
              </a:rPr>
              <a:t>指向</a:t>
            </a:r>
            <a:r>
              <a:rPr lang="en-US" altLang="zh-CN" sz="3200" b="1" dirty="0" err="1">
                <a:solidFill>
                  <a:schemeClr val="hlink"/>
                </a:solidFill>
              </a:rPr>
              <a:t>struct</a:t>
            </a:r>
            <a:r>
              <a:rPr lang="en-US" altLang="zh-CN" sz="3200" b="1" dirty="0">
                <a:solidFill>
                  <a:schemeClr val="hlink"/>
                </a:solidFill>
              </a:rPr>
              <a:t> student</a:t>
            </a:r>
            <a:r>
              <a:rPr lang="zh-CN" altLang="en-US" sz="3200" b="1" dirty="0">
                <a:solidFill>
                  <a:schemeClr val="hlink"/>
                </a:solidFill>
              </a:rPr>
              <a:t>类型</a:t>
            </a:r>
            <a:r>
              <a:rPr lang="zh-CN" altLang="en-US" sz="3200" b="1" dirty="0"/>
              <a:t>的数据。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</a:rPr>
              <a:t>换名话说：</a:t>
            </a:r>
            <a:r>
              <a:rPr lang="en-US" altLang="zh-CN" sz="3200" b="1" dirty="0">
                <a:solidFill>
                  <a:srgbClr val="0000FF"/>
                </a:solidFill>
              </a:rPr>
              <a:t>next</a:t>
            </a:r>
            <a:r>
              <a:rPr lang="zh-CN" altLang="en-US" sz="3200" b="1" dirty="0">
                <a:solidFill>
                  <a:srgbClr val="0000FF"/>
                </a:solidFill>
              </a:rPr>
              <a:t>存放下一个结点的地址</a:t>
            </a:r>
          </a:p>
        </p:txBody>
      </p:sp>
    </p:spTree>
    <p:extLst>
      <p:ext uri="{BB962C8B-B14F-4D97-AF65-F5344CB8AC3E}">
        <p14:creationId xmlns:p14="http://schemas.microsoft.com/office/powerpoint/2010/main" val="192571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简单链表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14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96850" y="609600"/>
            <a:ext cx="7924800" cy="6248400"/>
          </a:xfrm>
          <a:prstGeom prst="rect">
            <a:avLst/>
          </a:prstGeom>
          <a:solidFill>
            <a:srgbClr val="66FFFF"/>
          </a:solidFill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#define NULL 0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struct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student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{  long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num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;         float score;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struct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student  *next;     };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main()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{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struct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student a, b, c,   </a:t>
            </a: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*head,    *p;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a.num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=99101;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a.score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=89.5;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b.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num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=99103;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b.score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=90;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c.num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=99107 ;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c.score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=85;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head=&amp;a;  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400" b="0" dirty="0" err="1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a.next</a:t>
            </a: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=&amp;b;     </a:t>
            </a:r>
            <a:r>
              <a:rPr lang="en-US" altLang="zh-CN" sz="2400" b="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b.next</a:t>
            </a:r>
            <a:r>
              <a:rPr lang="en-US" altLang="zh-CN" sz="2400" b="0" dirty="0" smtClean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=&amp;c;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en-US" altLang="zh-CN" sz="2400" b="0" dirty="0" err="1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c.next</a:t>
            </a: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=NULL;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p=head;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do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{  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printf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("%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ld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%5.1f\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n",p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-&gt;</a:t>
            </a:r>
            <a:r>
              <a:rPr lang="en-US" altLang="zh-CN" sz="2400" b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num,p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-&gt;score);</a:t>
            </a:r>
          </a:p>
          <a:p>
            <a:pPr algn="just" fontAlgn="auto">
              <a:spcAft>
                <a:spcPts val="0"/>
              </a:spcAft>
            </a:pP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p=p-&gt;next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;   }while(</a:t>
            </a:r>
            <a:r>
              <a:rPr lang="en-US" altLang="zh-CN" sz="2400" b="0" dirty="0" smtClean="0">
                <a:solidFill>
                  <a:schemeClr val="hlin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p!=NULL</a:t>
            </a:r>
            <a:r>
              <a:rPr lang="en-US" altLang="zh-CN" sz="2400" b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);  }</a:t>
            </a:r>
            <a:endParaRPr lang="en-US" altLang="zh-CN" sz="2400" b="0" dirty="0" smtClean="0">
              <a:latin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305800" y="1371600"/>
            <a:ext cx="609600" cy="47894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hlink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建立和输出一个简单链表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779838" y="3429000"/>
            <a:ext cx="4576762" cy="1006475"/>
          </a:xfrm>
          <a:prstGeom prst="rect">
            <a:avLst/>
          </a:prstGeom>
          <a:solidFill>
            <a:srgbClr val="66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ea typeface="华文细黑" panose="02010600040101010101" pitchFamily="2" charset="-122"/>
              </a:rPr>
              <a:t>各结点在程序中定义，不是临时开辟的，始终占有内容</a:t>
            </a:r>
            <a:r>
              <a:rPr lang="zh-CN" altLang="en-US" sz="2000" b="1">
                <a:solidFill>
                  <a:srgbClr val="0000FF"/>
                </a:solidFill>
                <a:ea typeface="华文细黑" panose="02010600040101010101" pitchFamily="2" charset="-122"/>
              </a:rPr>
              <a:t>不放</a:t>
            </a:r>
            <a:r>
              <a:rPr lang="zh-CN" altLang="en-US" sz="2000" b="1">
                <a:ea typeface="华文细黑" panose="02010600040101010101" pitchFamily="2" charset="-122"/>
              </a:rPr>
              <a:t>，这种链表称为</a:t>
            </a:r>
            <a:r>
              <a:rPr lang="zh-CN" altLang="en-US" sz="2000" b="1">
                <a:solidFill>
                  <a:schemeClr val="hlink"/>
                </a:solidFill>
                <a:latin typeface="Arial" panose="020B0604020202020204" pitchFamily="34" charset="0"/>
                <a:ea typeface="华文细黑" panose="02010600040101010101" pitchFamily="2" charset="-122"/>
              </a:rPr>
              <a:t>“</a:t>
            </a:r>
            <a:r>
              <a:rPr lang="zh-CN" altLang="en-US" sz="2000" b="1">
                <a:solidFill>
                  <a:schemeClr val="hlink"/>
                </a:solidFill>
                <a:ea typeface="华文细黑" panose="02010600040101010101" pitchFamily="2" charset="-122"/>
              </a:rPr>
              <a:t>静态链表</a:t>
            </a:r>
            <a:r>
              <a:rPr lang="zh-CN" altLang="en-US" sz="2000" b="1">
                <a:solidFill>
                  <a:schemeClr val="hlink"/>
                </a:solidFill>
                <a:latin typeface="Arial" panose="020B0604020202020204" pitchFamily="34" charset="0"/>
                <a:ea typeface="华文细黑" panose="02010600040101010101" pitchFamily="2" charset="-122"/>
              </a:rPr>
              <a:t>”</a:t>
            </a:r>
            <a:endParaRPr lang="zh-CN" altLang="en-US" sz="2000" b="1">
              <a:solidFill>
                <a:schemeClr val="hlink"/>
              </a:solidFill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738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 autoUpdateAnimBg="0"/>
      <p:bldP spid="9" grpId="0" animBg="1" autoUpdateAnimBg="0"/>
      <p:bldP spid="1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886700" cy="132556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动态链表</a:t>
            </a:r>
            <a:r>
              <a:rPr lang="en-US" altLang="zh-CN" sz="3600" b="1" dirty="0">
                <a:solidFill>
                  <a:srgbClr val="FF0000"/>
                </a:solidFill>
              </a:rPr>
              <a:t>——</a:t>
            </a:r>
            <a:r>
              <a:rPr lang="zh-CN" altLang="en-US" sz="3600" b="1" dirty="0">
                <a:solidFill>
                  <a:srgbClr val="FF0000"/>
                </a:solidFill>
              </a:rPr>
              <a:t>所需函数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395536" y="1268760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/>
            <a:r>
              <a:rPr lang="zh-CN" altLang="zh-CN" sz="2800" dirty="0"/>
              <a:t>动态内存分配和释放</a:t>
            </a:r>
          </a:p>
          <a:p>
            <a:pPr algn="l" eaLnBrk="1" hangingPunct="1"/>
            <a:r>
              <a:rPr lang="zh-CN" altLang="zh-CN" sz="2800" dirty="0"/>
              <a:t>       建立和维护动态数据结构需要实现动态内存</a:t>
            </a:r>
          </a:p>
          <a:p>
            <a:pPr algn="l" eaLnBrk="1" hangingPunct="1"/>
            <a:r>
              <a:rPr lang="zh-CN" altLang="zh-CN" sz="2800" dirty="0"/>
              <a:t>分配；如在链表中插入节点需要先申请一段存储</a:t>
            </a:r>
          </a:p>
          <a:p>
            <a:pPr algn="l" eaLnBrk="1" hangingPunct="1"/>
            <a:r>
              <a:rPr lang="zh-CN" altLang="zh-CN" sz="2800" dirty="0"/>
              <a:t>区域，而删除一个节点需要释放该节点原先占用</a:t>
            </a:r>
          </a:p>
          <a:p>
            <a:pPr algn="l" eaLnBrk="1" hangingPunct="1"/>
            <a:r>
              <a:rPr lang="zh-CN" altLang="zh-CN" sz="2800" dirty="0"/>
              <a:t>的存储区域，这可由标准函数实现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65609" y="3413318"/>
            <a:ext cx="867577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dirty="0">
                <a:solidFill>
                  <a:schemeClr val="folHlink"/>
                </a:solidFill>
              </a:rPr>
              <a:t>内存分配函数原形：</a:t>
            </a:r>
            <a:r>
              <a:rPr lang="zh-CN" altLang="zh-CN" sz="2800" dirty="0"/>
              <a:t> </a:t>
            </a:r>
            <a:r>
              <a:rPr lang="zh-CN" altLang="zh-CN" sz="2400" dirty="0">
                <a:solidFill>
                  <a:schemeClr val="hlink"/>
                </a:solidFill>
              </a:rPr>
              <a:t>void *malloc(unsigned size); </a:t>
            </a:r>
          </a:p>
          <a:p>
            <a:pPr algn="l" eaLnBrk="1" hangingPunct="1"/>
            <a:r>
              <a:rPr lang="zh-CN" altLang="zh-CN" sz="2800" dirty="0">
                <a:solidFill>
                  <a:srgbClr val="CC0000"/>
                </a:solidFill>
              </a:rPr>
              <a:t>功能：</a:t>
            </a:r>
            <a:r>
              <a:rPr lang="zh-CN" altLang="zh-CN" sz="2800" dirty="0"/>
              <a:t>申请长度为size个字节的内存空间；若申请</a:t>
            </a:r>
          </a:p>
          <a:p>
            <a:pPr algn="l" eaLnBrk="1" hangingPunct="1"/>
            <a:r>
              <a:rPr lang="zh-CN" altLang="zh-CN" sz="2800" dirty="0"/>
              <a:t>          成功，返回存储块起始指针，该指针类型为</a:t>
            </a:r>
          </a:p>
          <a:p>
            <a:pPr algn="l" eaLnBrk="1" hangingPunct="1"/>
            <a:r>
              <a:rPr lang="zh-CN" altLang="zh-CN" sz="2800" dirty="0"/>
              <a:t>          void *；否则返回空指针(NULL)。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23528" y="5229200"/>
            <a:ext cx="882004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zh-CN" sz="2800" dirty="0">
                <a:solidFill>
                  <a:schemeClr val="folHlink"/>
                </a:solidFill>
              </a:rPr>
              <a:t>内存释放函数原形：</a:t>
            </a:r>
            <a:r>
              <a:rPr lang="zh-CN" altLang="zh-CN" sz="2400" dirty="0">
                <a:solidFill>
                  <a:schemeClr val="hlink"/>
                </a:solidFill>
              </a:rPr>
              <a:t>void free(void *p); </a:t>
            </a:r>
          </a:p>
          <a:p>
            <a:pPr algn="l"/>
            <a:r>
              <a:rPr lang="zh-CN" altLang="zh-CN" sz="2800" dirty="0">
                <a:solidFill>
                  <a:srgbClr val="CC0000"/>
                </a:solidFill>
              </a:rPr>
              <a:t>功能：</a:t>
            </a:r>
            <a:r>
              <a:rPr lang="zh-CN" altLang="zh-CN" sz="2800" dirty="0"/>
              <a:t>释放p所指向的内存块。</a:t>
            </a:r>
          </a:p>
          <a:p>
            <a:pPr algn="l">
              <a:spcBef>
                <a:spcPct val="50000"/>
              </a:spcBef>
            </a:pPr>
            <a:r>
              <a:rPr lang="zh-CN" altLang="zh-CN" sz="2800" dirty="0">
                <a:solidFill>
                  <a:schemeClr val="folHlink"/>
                </a:solidFill>
              </a:rPr>
              <a:t>包含文件：</a:t>
            </a:r>
            <a:r>
              <a:rPr lang="zh-CN" altLang="zh-CN" sz="2800" dirty="0"/>
              <a:t>malloc.h、stdlib.h中均有其原型声明。</a:t>
            </a:r>
          </a:p>
        </p:txBody>
      </p:sp>
    </p:spTree>
    <p:extLst>
      <p:ext uri="{BB962C8B-B14F-4D97-AF65-F5344CB8AC3E}">
        <p14:creationId xmlns:p14="http://schemas.microsoft.com/office/powerpoint/2010/main" val="145239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611560" y="692696"/>
            <a:ext cx="7942263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动态</a:t>
            </a:r>
            <a:r>
              <a:rPr lang="zh-CN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单链表的建立</a:t>
            </a:r>
          </a:p>
          <a:p>
            <a:pPr algn="l" eaLnBrk="1" hangingPunct="1">
              <a:spcBef>
                <a:spcPct val="100000"/>
              </a:spcBef>
            </a:pPr>
            <a:r>
              <a:rPr lang="zh-CN" sz="2800" b="1" dirty="0" smtClean="0">
                <a:solidFill>
                  <a:schemeClr val="folHlink"/>
                </a:solidFill>
              </a:rPr>
              <a:t>建立链表的准备工作</a:t>
            </a:r>
            <a:r>
              <a:rPr lang="zh-CN" altLang="zh-CN" sz="2800" b="1" dirty="0" smtClean="0">
                <a:solidFill>
                  <a:schemeClr val="folHlink"/>
                </a:solidFill>
              </a:rPr>
              <a:t>:</a:t>
            </a:r>
          </a:p>
          <a:p>
            <a:pPr algn="l" eaLnBrk="1" hangingPunct="1">
              <a:spcBef>
                <a:spcPct val="50000"/>
              </a:spcBef>
            </a:pPr>
            <a:r>
              <a:rPr lang="zh-CN" altLang="zh-CN" sz="2800" dirty="0" smtClean="0"/>
              <a:t>1</a:t>
            </a:r>
            <a:r>
              <a:rPr lang="zh-CN" altLang="zh-CN" sz="2800" dirty="0"/>
              <a:t>) </a:t>
            </a:r>
            <a:r>
              <a:rPr lang="zh-CN" sz="2800" dirty="0"/>
              <a:t>定义链表的节点类型；</a:t>
            </a:r>
          </a:p>
          <a:p>
            <a:pPr algn="l" eaLnBrk="1" hangingPunct="1">
              <a:spcBef>
                <a:spcPct val="50000"/>
              </a:spcBef>
            </a:pPr>
            <a:r>
              <a:rPr lang="zh-CN" altLang="zh-CN" sz="2800" dirty="0"/>
              <a:t>2) </a:t>
            </a:r>
            <a:r>
              <a:rPr lang="zh-CN" sz="2800" dirty="0"/>
              <a:t>定义与节点同类型的链表头指针变量</a:t>
            </a:r>
            <a:r>
              <a:rPr lang="zh-CN" altLang="zh-CN" sz="2800" dirty="0"/>
              <a:t>head</a:t>
            </a:r>
            <a:r>
              <a:rPr lang="zh-CN" sz="2800" dirty="0"/>
              <a:t>并赋值</a:t>
            </a:r>
            <a:r>
              <a:rPr lang="zh-CN" altLang="zh-CN" sz="2800" dirty="0"/>
              <a:t>0</a:t>
            </a:r>
            <a:r>
              <a:rPr lang="zh-CN" sz="2800" dirty="0"/>
              <a:t>，表示链表在建立之前是空的；</a:t>
            </a:r>
          </a:p>
          <a:p>
            <a:pPr algn="l" eaLnBrk="1" hangingPunct="1">
              <a:spcBef>
                <a:spcPct val="50000"/>
              </a:spcBef>
            </a:pPr>
            <a:r>
              <a:rPr lang="zh-CN" altLang="zh-CN" sz="2800" dirty="0"/>
              <a:t>3) </a:t>
            </a:r>
            <a:r>
              <a:rPr lang="zh-CN" sz="2800" dirty="0"/>
              <a:t>定义与节点同类型的工作指针变量</a:t>
            </a:r>
            <a:r>
              <a:rPr lang="zh-CN" altLang="zh-CN" sz="2800" dirty="0"/>
              <a:t>p1</a:t>
            </a:r>
            <a:r>
              <a:rPr lang="zh-CN" sz="2800" dirty="0"/>
              <a:t>、</a:t>
            </a:r>
            <a:r>
              <a:rPr lang="zh-CN" altLang="zh-CN" sz="2800" dirty="0"/>
              <a:t>p2</a:t>
            </a:r>
            <a:r>
              <a:rPr lang="zh-CN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22115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673100" y="620713"/>
            <a:ext cx="80010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sz="2800" b="1">
                <a:solidFill>
                  <a:schemeClr val="folHlink"/>
                </a:solidFill>
              </a:rPr>
              <a:t>建立链表的步骤：</a:t>
            </a:r>
          </a:p>
          <a:p>
            <a:pPr algn="l" eaLnBrk="1" hangingPunct="1">
              <a:spcBef>
                <a:spcPct val="20000"/>
              </a:spcBef>
            </a:pPr>
            <a:r>
              <a:rPr lang="zh-CN" altLang="zh-CN" sz="2800"/>
              <a:t>1) </a:t>
            </a:r>
            <a:r>
              <a:rPr lang="zh-CN" sz="2800"/>
              <a:t>开辟第一个节点的存储区域，使</a:t>
            </a:r>
            <a:r>
              <a:rPr lang="zh-CN" altLang="zh-CN" sz="2800"/>
              <a:t>head</a:t>
            </a:r>
            <a:r>
              <a:rPr lang="zh-CN" sz="2800"/>
              <a:t>、</a:t>
            </a:r>
            <a:r>
              <a:rPr lang="zh-CN" altLang="zh-CN" sz="2800"/>
              <a:t>p1</a:t>
            </a:r>
            <a:r>
              <a:rPr lang="zh-CN" sz="2800"/>
              <a:t>、</a:t>
            </a:r>
            <a:r>
              <a:rPr lang="zh-CN" altLang="zh-CN" sz="2800"/>
              <a:t>p2</a:t>
            </a:r>
          </a:p>
          <a:p>
            <a:pPr algn="l" eaLnBrk="1" hangingPunct="1"/>
            <a:r>
              <a:rPr lang="zh-CN" altLang="zh-CN" sz="2800"/>
              <a:t>    </a:t>
            </a:r>
            <a:r>
              <a:rPr lang="zh-CN" sz="2800"/>
              <a:t>指向第一个节点，并输入第一个节点数据；</a:t>
            </a:r>
          </a:p>
          <a:p>
            <a:pPr algn="l" eaLnBrk="1" hangingPunct="1"/>
            <a:endParaRPr lang="zh-CN" sz="2800"/>
          </a:p>
          <a:p>
            <a:pPr algn="l" eaLnBrk="1" hangingPunct="1"/>
            <a:endParaRPr lang="zh-CN" sz="2800"/>
          </a:p>
          <a:p>
            <a:pPr algn="l" eaLnBrk="1" hangingPunct="1"/>
            <a:endParaRPr lang="zh-CN" altLang="zh-CN" sz="2800"/>
          </a:p>
        </p:txBody>
      </p:sp>
      <p:graphicFrame>
        <p:nvGraphicFramePr>
          <p:cNvPr id="112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453202"/>
              </p:ext>
            </p:extLst>
          </p:nvPr>
        </p:nvGraphicFramePr>
        <p:xfrm>
          <a:off x="3607817" y="2705472"/>
          <a:ext cx="892175" cy="1371600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2101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89.5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398" name="Rectangle 13"/>
          <p:cNvSpPr>
            <a:spLocks noChangeArrowheads="1"/>
          </p:cNvSpPr>
          <p:nvPr/>
        </p:nvSpPr>
        <p:spPr bwMode="auto">
          <a:xfrm>
            <a:off x="2021904" y="2526085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head</a:t>
            </a:r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>
            <a:off x="2845817" y="2781672"/>
            <a:ext cx="7620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>
            <a:off x="2845817" y="3848472"/>
            <a:ext cx="4572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1" name="Line 16"/>
          <p:cNvSpPr>
            <a:spLocks noChangeShapeType="1"/>
          </p:cNvSpPr>
          <p:nvPr/>
        </p:nvSpPr>
        <p:spPr bwMode="auto">
          <a:xfrm flipV="1">
            <a:off x="3303017" y="3086472"/>
            <a:ext cx="0" cy="7620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>
            <a:off x="3303017" y="3086472"/>
            <a:ext cx="304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6403" name="Group 18"/>
          <p:cNvGrpSpPr>
            <a:grpSpLocks/>
          </p:cNvGrpSpPr>
          <p:nvPr/>
        </p:nvGrpSpPr>
        <p:grpSpPr bwMode="auto">
          <a:xfrm>
            <a:off x="2360042" y="2934072"/>
            <a:ext cx="1247775" cy="614363"/>
            <a:chOff x="0" y="0"/>
            <a:chExt cx="786" cy="387"/>
          </a:xfrm>
        </p:grpSpPr>
        <p:sp>
          <p:nvSpPr>
            <p:cNvPr id="16406" name="Line 19"/>
            <p:cNvSpPr>
              <a:spLocks noChangeShapeType="1"/>
            </p:cNvSpPr>
            <p:nvPr/>
          </p:nvSpPr>
          <p:spPr bwMode="auto">
            <a:xfrm>
              <a:off x="306" y="240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7" name="Line 20"/>
            <p:cNvSpPr>
              <a:spLocks noChangeShapeType="1"/>
            </p:cNvSpPr>
            <p:nvPr/>
          </p:nvSpPr>
          <p:spPr bwMode="auto">
            <a:xfrm flipV="1">
              <a:off x="498" y="0"/>
              <a:ext cx="0" cy="24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8" name="Line 21"/>
            <p:cNvSpPr>
              <a:spLocks noChangeShapeType="1"/>
            </p:cNvSpPr>
            <p:nvPr/>
          </p:nvSpPr>
          <p:spPr bwMode="auto">
            <a:xfrm>
              <a:off x="498" y="0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9" name="Rectangle 22"/>
            <p:cNvSpPr>
              <a:spLocks noChangeArrowheads="1"/>
            </p:cNvSpPr>
            <p:nvPr/>
          </p:nvSpPr>
          <p:spPr bwMode="auto">
            <a:xfrm>
              <a:off x="0" y="99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p1</a:t>
              </a:r>
            </a:p>
          </p:txBody>
        </p:sp>
      </p:grpSp>
      <p:sp>
        <p:nvSpPr>
          <p:cNvPr id="16404" name="Rectangle 23"/>
          <p:cNvSpPr>
            <a:spLocks noChangeArrowheads="1"/>
          </p:cNvSpPr>
          <p:nvPr/>
        </p:nvSpPr>
        <p:spPr bwMode="auto">
          <a:xfrm>
            <a:off x="2337817" y="3607172"/>
            <a:ext cx="519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p2</a:t>
            </a:r>
          </a:p>
        </p:txBody>
      </p:sp>
      <p:sp>
        <p:nvSpPr>
          <p:cNvPr id="16405" name="Text Box 24"/>
          <p:cNvSpPr txBox="1">
            <a:spLocks noChangeArrowheads="1"/>
          </p:cNvSpPr>
          <p:nvPr/>
        </p:nvSpPr>
        <p:spPr bwMode="auto">
          <a:xfrm>
            <a:off x="796925" y="3860800"/>
            <a:ext cx="72009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sz="2800" b="1" dirty="0">
                <a:solidFill>
                  <a:schemeClr val="hlink"/>
                </a:solidFill>
              </a:rPr>
              <a:t>操作：</a:t>
            </a:r>
          </a:p>
          <a:p>
            <a:pPr algn="l" eaLnBrk="1" hangingPunct="1"/>
            <a:r>
              <a:rPr lang="zh-CN" altLang="zh-CN" sz="2800" dirty="0"/>
              <a:t>len=sizeof(struct student);</a:t>
            </a:r>
          </a:p>
          <a:p>
            <a:pPr algn="l" eaLnBrk="1" hangingPunct="1"/>
            <a:r>
              <a:rPr lang="zh-CN" altLang="zh-CN" sz="2800" dirty="0"/>
              <a:t>p1=(struct student *)malloc(len);</a:t>
            </a:r>
          </a:p>
          <a:p>
            <a:pPr algn="l" eaLnBrk="1" hangingPunct="1"/>
            <a:r>
              <a:rPr lang="zh-CN" altLang="zh-CN" sz="2800" dirty="0"/>
              <a:t>scanf("%ld,%f", &amp;p1-&gt;num, &amp;p1-&gt;score);</a:t>
            </a:r>
          </a:p>
          <a:p>
            <a:pPr algn="l" eaLnBrk="1" hangingPunct="1"/>
            <a:r>
              <a:rPr lang="zh-CN" altLang="zh-CN" sz="2800" dirty="0"/>
              <a:t>head=p2=p1;</a:t>
            </a:r>
          </a:p>
        </p:txBody>
      </p:sp>
    </p:spTree>
    <p:extLst>
      <p:ext uri="{BB962C8B-B14F-4D97-AF65-F5344CB8AC3E}">
        <p14:creationId xmlns:p14="http://schemas.microsoft.com/office/powerpoint/2010/main" val="82253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684213" y="549275"/>
            <a:ext cx="80645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zh-CN" sz="2800"/>
              <a:t>2) </a:t>
            </a:r>
            <a:r>
              <a:rPr lang="zh-CN" sz="2800"/>
              <a:t>开辟下一节点的存储区域，使</a:t>
            </a:r>
            <a:r>
              <a:rPr lang="zh-CN" altLang="zh-CN" sz="2800"/>
              <a:t>p1</a:t>
            </a:r>
            <a:r>
              <a:rPr lang="zh-CN" sz="2800"/>
              <a:t>指向新节点、</a:t>
            </a:r>
          </a:p>
          <a:p>
            <a:pPr algn="l" eaLnBrk="1" hangingPunct="1"/>
            <a:r>
              <a:rPr lang="zh-CN" altLang="zh-CN" sz="2800"/>
              <a:t>    </a:t>
            </a:r>
            <a:r>
              <a:rPr lang="zh-CN" sz="2800"/>
              <a:t>输入新节点数据，并将上一个节点的</a:t>
            </a:r>
            <a:r>
              <a:rPr lang="zh-CN" altLang="zh-CN" sz="2800"/>
              <a:t>next</a:t>
            </a:r>
            <a:r>
              <a:rPr lang="zh-CN" sz="2800"/>
              <a:t>成员</a:t>
            </a:r>
          </a:p>
          <a:p>
            <a:pPr algn="l" eaLnBrk="1" hangingPunct="1"/>
            <a:r>
              <a:rPr lang="zh-CN" altLang="zh-CN" sz="2800"/>
              <a:t>    </a:t>
            </a:r>
            <a:r>
              <a:rPr lang="zh-CN" sz="2800"/>
              <a:t>指向新节点；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3205163" y="2273300"/>
          <a:ext cx="892175" cy="1395414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2101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89.5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2" name="Rectangle 13"/>
          <p:cNvSpPr>
            <a:spLocks noChangeArrowheads="1"/>
          </p:cNvSpPr>
          <p:nvPr/>
        </p:nvSpPr>
        <p:spPr bwMode="auto">
          <a:xfrm>
            <a:off x="1619250" y="2093913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head</a:t>
            </a:r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2443163" y="2349500"/>
            <a:ext cx="7620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4138613" y="1700213"/>
            <a:ext cx="519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p1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935163" y="2654300"/>
            <a:ext cx="1270000" cy="977900"/>
            <a:chOff x="0" y="0"/>
            <a:chExt cx="800" cy="616"/>
          </a:xfrm>
        </p:grpSpPr>
        <p:grpSp>
          <p:nvGrpSpPr>
            <p:cNvPr id="17456" name="Group 17"/>
            <p:cNvGrpSpPr>
              <a:grpSpLocks/>
            </p:cNvGrpSpPr>
            <p:nvPr/>
          </p:nvGrpSpPr>
          <p:grpSpPr bwMode="auto">
            <a:xfrm>
              <a:off x="320" y="0"/>
              <a:ext cx="480" cy="480"/>
              <a:chOff x="0" y="0"/>
              <a:chExt cx="480" cy="480"/>
            </a:xfrm>
          </p:grpSpPr>
          <p:sp>
            <p:nvSpPr>
              <p:cNvPr id="17458" name="Line 18"/>
              <p:cNvSpPr>
                <a:spLocks noChangeShapeType="1"/>
              </p:cNvSpPr>
              <p:nvPr/>
            </p:nvSpPr>
            <p:spPr bwMode="auto">
              <a:xfrm>
                <a:off x="0" y="480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459" name="Line 19"/>
              <p:cNvSpPr>
                <a:spLocks noChangeShapeType="1"/>
              </p:cNvSpPr>
              <p:nvPr/>
            </p:nvSpPr>
            <p:spPr bwMode="auto">
              <a:xfrm flipV="1">
                <a:off x="288" y="0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460" name="Line 20"/>
              <p:cNvSpPr>
                <a:spLocks noChangeShapeType="1"/>
              </p:cNvSpPr>
              <p:nvPr/>
            </p:nvSpPr>
            <p:spPr bwMode="auto">
              <a:xfrm>
                <a:off x="288" y="0"/>
                <a:ext cx="192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7457" name="Rectangle 21"/>
            <p:cNvSpPr>
              <a:spLocks noChangeArrowheads="1"/>
            </p:cNvSpPr>
            <p:nvPr/>
          </p:nvSpPr>
          <p:spPr bwMode="auto">
            <a:xfrm>
              <a:off x="0" y="328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p2</a:t>
              </a:r>
            </a:p>
          </p:txBody>
        </p:sp>
      </p:grpSp>
      <p:graphicFrame>
        <p:nvGraphicFramePr>
          <p:cNvPr id="12310" name="Group 22"/>
          <p:cNvGraphicFramePr>
            <a:graphicFrameLocks noGrp="1"/>
          </p:cNvGraphicFramePr>
          <p:nvPr/>
        </p:nvGraphicFramePr>
        <p:xfrm>
          <a:off x="4973638" y="2270125"/>
          <a:ext cx="892175" cy="1387476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2304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90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4578350" y="1970088"/>
            <a:ext cx="381000" cy="381000"/>
            <a:chOff x="0" y="0"/>
            <a:chExt cx="240" cy="240"/>
          </a:xfrm>
        </p:grpSpPr>
        <p:sp>
          <p:nvSpPr>
            <p:cNvPr id="17454" name="Line 33"/>
            <p:cNvSpPr>
              <a:spLocks noChangeShapeType="1"/>
            </p:cNvSpPr>
            <p:nvPr/>
          </p:nvSpPr>
          <p:spPr bwMode="auto">
            <a:xfrm>
              <a:off x="0" y="0"/>
              <a:ext cx="0" cy="24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5" name="Line 34"/>
            <p:cNvSpPr>
              <a:spLocks noChangeShapeType="1"/>
            </p:cNvSpPr>
            <p:nvPr/>
          </p:nvSpPr>
          <p:spPr bwMode="auto">
            <a:xfrm>
              <a:off x="0" y="239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4027488" y="2478088"/>
            <a:ext cx="936625" cy="857250"/>
            <a:chOff x="0" y="0"/>
            <a:chExt cx="590" cy="540"/>
          </a:xfrm>
        </p:grpSpPr>
        <p:sp>
          <p:nvSpPr>
            <p:cNvPr id="17451" name="Line 36"/>
            <p:cNvSpPr>
              <a:spLocks noChangeShapeType="1"/>
            </p:cNvSpPr>
            <p:nvPr/>
          </p:nvSpPr>
          <p:spPr bwMode="auto">
            <a:xfrm flipV="1">
              <a:off x="288" y="2"/>
              <a:ext cx="0" cy="5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2" name="Line 37"/>
            <p:cNvSpPr>
              <a:spLocks noChangeShapeType="1"/>
            </p:cNvSpPr>
            <p:nvPr/>
          </p:nvSpPr>
          <p:spPr bwMode="auto">
            <a:xfrm>
              <a:off x="284" y="0"/>
              <a:ext cx="306" cy="1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3" name="Line 38"/>
            <p:cNvSpPr>
              <a:spLocks noChangeShapeType="1"/>
            </p:cNvSpPr>
            <p:nvPr/>
          </p:nvSpPr>
          <p:spPr bwMode="auto">
            <a:xfrm>
              <a:off x="0" y="540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438" name="Text Box 39"/>
          <p:cNvSpPr txBox="1">
            <a:spLocks noChangeArrowheads="1"/>
          </p:cNvSpPr>
          <p:nvPr/>
        </p:nvSpPr>
        <p:spPr bwMode="auto">
          <a:xfrm>
            <a:off x="3197225" y="1911350"/>
            <a:ext cx="869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zh-CN" sz="2000" dirty="0">
                <a:solidFill>
                  <a:srgbClr val="FF6600"/>
                </a:solidFill>
              </a:rPr>
              <a:t>1048</a:t>
            </a:r>
          </a:p>
        </p:txBody>
      </p:sp>
      <p:sp>
        <p:nvSpPr>
          <p:cNvPr id="17439" name="Rectangle 40"/>
          <p:cNvSpPr>
            <a:spLocks noChangeArrowheads="1"/>
          </p:cNvSpPr>
          <p:nvPr/>
        </p:nvSpPr>
        <p:spPr bwMode="auto">
          <a:xfrm>
            <a:off x="684213" y="3856038"/>
            <a:ext cx="7920037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sz="2800" b="1">
                <a:solidFill>
                  <a:schemeClr val="hlink"/>
                </a:solidFill>
              </a:rPr>
              <a:t>操作：</a:t>
            </a:r>
          </a:p>
          <a:p>
            <a:pPr algn="l" eaLnBrk="1" hangingPunct="1"/>
            <a:r>
              <a:rPr lang="zh-CN" altLang="zh-CN" sz="2800"/>
              <a:t>p1=(struct student *)malloc(len);</a:t>
            </a:r>
          </a:p>
          <a:p>
            <a:pPr algn="l" eaLnBrk="1" hangingPunct="1"/>
            <a:r>
              <a:rPr lang="zh-CN" altLang="zh-CN" sz="2800"/>
              <a:t>scanf("%ld,%f", &amp;p1-&gt;num, &amp;p1-&gt;score);</a:t>
            </a:r>
          </a:p>
          <a:p>
            <a:pPr algn="l" eaLnBrk="1" hangingPunct="1"/>
            <a:r>
              <a:rPr lang="zh-CN" altLang="zh-CN" sz="2800"/>
              <a:t>p2-&gt;next=p1;</a:t>
            </a:r>
          </a:p>
          <a:p>
            <a:pPr algn="l" eaLnBrk="1" hangingPunct="1"/>
            <a:r>
              <a:rPr lang="zh-CN" altLang="zh-CN" sz="2800"/>
              <a:t>p2=p1;                       </a:t>
            </a:r>
            <a:r>
              <a:rPr lang="zh-CN" altLang="zh-CN" sz="2800">
                <a:solidFill>
                  <a:srgbClr val="93ADFF"/>
                </a:solidFill>
              </a:rPr>
              <a:t>/*</a:t>
            </a:r>
            <a:r>
              <a:rPr lang="zh-CN" sz="2800">
                <a:solidFill>
                  <a:srgbClr val="93ADFF"/>
                </a:solidFill>
              </a:rPr>
              <a:t>使</a:t>
            </a:r>
            <a:r>
              <a:rPr lang="zh-CN" altLang="zh-CN" sz="2800">
                <a:solidFill>
                  <a:srgbClr val="93ADFF"/>
                </a:solidFill>
              </a:rPr>
              <a:t>p2</a:t>
            </a:r>
            <a:r>
              <a:rPr lang="zh-CN" sz="2800">
                <a:solidFill>
                  <a:srgbClr val="93ADFF"/>
                </a:solidFill>
              </a:rPr>
              <a:t>也指向新节点*</a:t>
            </a:r>
            <a:r>
              <a:rPr lang="zh-CN" altLang="zh-CN" sz="2800">
                <a:solidFill>
                  <a:srgbClr val="93ADFF"/>
                </a:solidFill>
              </a:rPr>
              <a:t>/</a:t>
            </a:r>
          </a:p>
        </p:txBody>
      </p:sp>
      <p:sp>
        <p:nvSpPr>
          <p:cNvPr id="12329" name="Rectangle 41"/>
          <p:cNvSpPr>
            <a:spLocks noChangeArrowheads="1"/>
          </p:cNvSpPr>
          <p:nvPr/>
        </p:nvSpPr>
        <p:spPr bwMode="auto">
          <a:xfrm>
            <a:off x="4962525" y="1844675"/>
            <a:ext cx="831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 </a:t>
            </a:r>
            <a:r>
              <a:rPr lang="zh-CN" altLang="zh-CN" sz="2000">
                <a:solidFill>
                  <a:srgbClr val="FF6600"/>
                </a:solidFill>
              </a:rPr>
              <a:t>1370</a:t>
            </a:r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3246438" y="3200400"/>
            <a:ext cx="850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1370</a:t>
            </a:r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4165600" y="2605088"/>
            <a:ext cx="787400" cy="1373187"/>
            <a:chOff x="0" y="0"/>
            <a:chExt cx="496" cy="865"/>
          </a:xfrm>
        </p:grpSpPr>
        <p:sp>
          <p:nvSpPr>
            <p:cNvPr id="17448" name="Line 44"/>
            <p:cNvSpPr>
              <a:spLocks noChangeShapeType="1"/>
            </p:cNvSpPr>
            <p:nvPr/>
          </p:nvSpPr>
          <p:spPr bwMode="auto">
            <a:xfrm flipV="1">
              <a:off x="304" y="0"/>
              <a:ext cx="0" cy="75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49" name="Line 45"/>
            <p:cNvSpPr>
              <a:spLocks noChangeShapeType="1"/>
            </p:cNvSpPr>
            <p:nvPr/>
          </p:nvSpPr>
          <p:spPr bwMode="auto">
            <a:xfrm>
              <a:off x="304" y="0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0" name="Rectangle 46"/>
            <p:cNvSpPr>
              <a:spLocks noChangeArrowheads="1"/>
            </p:cNvSpPr>
            <p:nvPr/>
          </p:nvSpPr>
          <p:spPr bwMode="auto">
            <a:xfrm>
              <a:off x="0" y="577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p2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1949450" y="2497138"/>
            <a:ext cx="1247775" cy="614362"/>
            <a:chOff x="0" y="0"/>
            <a:chExt cx="786" cy="387"/>
          </a:xfrm>
        </p:grpSpPr>
        <p:sp>
          <p:nvSpPr>
            <p:cNvPr id="17444" name="Line 48"/>
            <p:cNvSpPr>
              <a:spLocks noChangeShapeType="1"/>
            </p:cNvSpPr>
            <p:nvPr/>
          </p:nvSpPr>
          <p:spPr bwMode="auto">
            <a:xfrm>
              <a:off x="306" y="240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45" name="Line 49"/>
            <p:cNvSpPr>
              <a:spLocks noChangeShapeType="1"/>
            </p:cNvSpPr>
            <p:nvPr/>
          </p:nvSpPr>
          <p:spPr bwMode="auto">
            <a:xfrm flipV="1">
              <a:off x="498" y="0"/>
              <a:ext cx="0" cy="24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46" name="Line 50"/>
            <p:cNvSpPr>
              <a:spLocks noChangeShapeType="1"/>
            </p:cNvSpPr>
            <p:nvPr/>
          </p:nvSpPr>
          <p:spPr bwMode="auto">
            <a:xfrm>
              <a:off x="498" y="0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47" name="Rectangle 51"/>
            <p:cNvSpPr>
              <a:spLocks noChangeArrowheads="1"/>
            </p:cNvSpPr>
            <p:nvPr/>
          </p:nvSpPr>
          <p:spPr bwMode="auto">
            <a:xfrm>
              <a:off x="0" y="99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19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"/>
                            </p:stCondLst>
                            <p:childTnLst>
                              <p:par>
                                <p:cTn id="1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3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3" grpId="0" autoUpdateAnimBg="0"/>
      <p:bldP spid="12329" grpId="0" autoUpdateAnimBg="0"/>
      <p:bldP spid="1233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641350" y="549275"/>
            <a:ext cx="7747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zh-CN" sz="2800" dirty="0"/>
              <a:t>3) </a:t>
            </a:r>
            <a:r>
              <a:rPr lang="zh-CN" sz="2800" dirty="0"/>
              <a:t>重复第</a:t>
            </a:r>
            <a:r>
              <a:rPr lang="zh-CN" altLang="zh-CN" sz="2800" dirty="0"/>
              <a:t>2</a:t>
            </a:r>
            <a:r>
              <a:rPr lang="zh-CN" sz="2800" dirty="0"/>
              <a:t>步，建立并链接多个节点直至所需长</a:t>
            </a:r>
          </a:p>
          <a:p>
            <a:pPr algn="l" eaLnBrk="1" hangingPunct="1"/>
            <a:r>
              <a:rPr lang="zh-CN" sz="2800" dirty="0"/>
              <a:t>度，将末尾节点的</a:t>
            </a:r>
            <a:r>
              <a:rPr lang="zh-CN" altLang="zh-CN" sz="2800" dirty="0"/>
              <a:t>next</a:t>
            </a:r>
            <a:r>
              <a:rPr lang="zh-CN" sz="2800" dirty="0"/>
              <a:t>成员赋值</a:t>
            </a:r>
            <a:r>
              <a:rPr lang="zh-CN" altLang="zh-CN" sz="2800" dirty="0"/>
              <a:t>0</a:t>
            </a:r>
            <a:r>
              <a:rPr lang="zh-CN" sz="2800" dirty="0"/>
              <a:t>。</a:t>
            </a:r>
          </a:p>
        </p:txBody>
      </p:sp>
      <p:graphicFrame>
        <p:nvGraphicFramePr>
          <p:cNvPr id="13315" name="Group 3"/>
          <p:cNvGraphicFramePr>
            <a:graphicFrameLocks noGrp="1"/>
          </p:cNvGraphicFramePr>
          <p:nvPr/>
        </p:nvGraphicFramePr>
        <p:xfrm>
          <a:off x="2773363" y="2135188"/>
          <a:ext cx="892175" cy="1395411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2101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89.5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1370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6" name="Rectangle 13"/>
          <p:cNvSpPr>
            <a:spLocks noChangeArrowheads="1"/>
          </p:cNvSpPr>
          <p:nvPr/>
        </p:nvSpPr>
        <p:spPr bwMode="auto">
          <a:xfrm>
            <a:off x="1187450" y="1955800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head</a:t>
            </a:r>
          </a:p>
        </p:txBody>
      </p:sp>
      <p:sp>
        <p:nvSpPr>
          <p:cNvPr id="18447" name="Line 14"/>
          <p:cNvSpPr>
            <a:spLocks noChangeShapeType="1"/>
          </p:cNvSpPr>
          <p:nvPr/>
        </p:nvSpPr>
        <p:spPr bwMode="auto">
          <a:xfrm>
            <a:off x="2011363" y="2211388"/>
            <a:ext cx="7620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8" name="Line 15"/>
          <p:cNvSpPr>
            <a:spLocks noChangeShapeType="1"/>
          </p:cNvSpPr>
          <p:nvPr/>
        </p:nvSpPr>
        <p:spPr bwMode="auto">
          <a:xfrm flipV="1">
            <a:off x="4052888" y="2343150"/>
            <a:ext cx="0" cy="8509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49" name="Line 16"/>
          <p:cNvSpPr>
            <a:spLocks noChangeShapeType="1"/>
          </p:cNvSpPr>
          <p:nvPr/>
        </p:nvSpPr>
        <p:spPr bwMode="auto">
          <a:xfrm>
            <a:off x="4065588" y="2339975"/>
            <a:ext cx="485775" cy="1588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50" name="Line 17"/>
          <p:cNvSpPr>
            <a:spLocks noChangeShapeType="1"/>
          </p:cNvSpPr>
          <p:nvPr/>
        </p:nvSpPr>
        <p:spPr bwMode="auto">
          <a:xfrm flipH="1" flipV="1">
            <a:off x="4225925" y="2516188"/>
            <a:ext cx="3175" cy="1196975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51" name="Line 18"/>
          <p:cNvSpPr>
            <a:spLocks noChangeShapeType="1"/>
          </p:cNvSpPr>
          <p:nvPr/>
        </p:nvSpPr>
        <p:spPr bwMode="auto">
          <a:xfrm>
            <a:off x="4225925" y="2516188"/>
            <a:ext cx="304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52" name="Rectangle 19"/>
          <p:cNvSpPr>
            <a:spLocks noChangeArrowheads="1"/>
          </p:cNvSpPr>
          <p:nvPr/>
        </p:nvSpPr>
        <p:spPr bwMode="auto">
          <a:xfrm>
            <a:off x="3744913" y="3430588"/>
            <a:ext cx="519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p2</a:t>
            </a:r>
          </a:p>
        </p:txBody>
      </p:sp>
      <p:graphicFrame>
        <p:nvGraphicFramePr>
          <p:cNvPr id="13332" name="Group 20"/>
          <p:cNvGraphicFramePr>
            <a:graphicFrameLocks noGrp="1"/>
          </p:cNvGraphicFramePr>
          <p:nvPr/>
        </p:nvGraphicFramePr>
        <p:xfrm>
          <a:off x="4541838" y="2132013"/>
          <a:ext cx="892175" cy="1395411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2304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90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3" name="Line 30"/>
          <p:cNvSpPr>
            <a:spLocks noChangeShapeType="1"/>
          </p:cNvSpPr>
          <p:nvPr/>
        </p:nvSpPr>
        <p:spPr bwMode="auto">
          <a:xfrm>
            <a:off x="3595688" y="3197225"/>
            <a:ext cx="4572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3343" name="Group 31"/>
          <p:cNvGraphicFramePr>
            <a:graphicFrameLocks noGrp="1"/>
          </p:cNvGraphicFramePr>
          <p:nvPr/>
        </p:nvGraphicFramePr>
        <p:xfrm>
          <a:off x="6329363" y="2128838"/>
          <a:ext cx="892175" cy="1395411"/>
        </p:xfrm>
        <a:graphic>
          <a:graphicData uri="http://schemas.openxmlformats.org/drawingml/2006/table">
            <a:tbl>
              <a:tblPr/>
              <a:tblGrid>
                <a:gridCol w="892175"/>
              </a:tblGrid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2918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pitchFamily="2" charset="-122"/>
                        </a:rPr>
                        <a:t>85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5546725" y="2506663"/>
            <a:ext cx="785813" cy="1408112"/>
            <a:chOff x="0" y="0"/>
            <a:chExt cx="495" cy="887"/>
          </a:xfrm>
        </p:grpSpPr>
        <p:sp>
          <p:nvSpPr>
            <p:cNvPr id="18500" name="Line 42"/>
            <p:cNvSpPr>
              <a:spLocks noChangeShapeType="1"/>
            </p:cNvSpPr>
            <p:nvPr/>
          </p:nvSpPr>
          <p:spPr bwMode="auto">
            <a:xfrm flipH="1" flipV="1">
              <a:off x="303" y="0"/>
              <a:ext cx="2" cy="754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01" name="Line 43"/>
            <p:cNvSpPr>
              <a:spLocks noChangeShapeType="1"/>
            </p:cNvSpPr>
            <p:nvPr/>
          </p:nvSpPr>
          <p:spPr bwMode="auto">
            <a:xfrm>
              <a:off x="303" y="0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02" name="Rectangle 44"/>
            <p:cNvSpPr>
              <a:spLocks noChangeArrowheads="1"/>
            </p:cNvSpPr>
            <p:nvPr/>
          </p:nvSpPr>
          <p:spPr bwMode="auto">
            <a:xfrm>
              <a:off x="0" y="599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p2</a:t>
              </a:r>
            </a:p>
          </p:txBody>
        </p:sp>
      </p:grp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6303963" y="3063875"/>
            <a:ext cx="1000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zh-CN"/>
              <a:t>NULL</a:t>
            </a:r>
          </a:p>
        </p:txBody>
      </p:sp>
      <p:sp>
        <p:nvSpPr>
          <p:cNvPr id="18476" name="Rectangle 46"/>
          <p:cNvSpPr>
            <a:spLocks noChangeArrowheads="1"/>
          </p:cNvSpPr>
          <p:nvPr/>
        </p:nvSpPr>
        <p:spPr bwMode="auto">
          <a:xfrm>
            <a:off x="4175125" y="2420938"/>
            <a:ext cx="358775" cy="1425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8477" name="Rectangle 47"/>
          <p:cNvSpPr>
            <a:spLocks noChangeArrowheads="1"/>
          </p:cNvSpPr>
          <p:nvPr/>
        </p:nvSpPr>
        <p:spPr bwMode="auto">
          <a:xfrm>
            <a:off x="3781425" y="3467100"/>
            <a:ext cx="457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8478" name="Text Box 48"/>
          <p:cNvSpPr txBox="1">
            <a:spLocks noChangeArrowheads="1"/>
          </p:cNvSpPr>
          <p:nvPr/>
        </p:nvSpPr>
        <p:spPr bwMode="auto">
          <a:xfrm>
            <a:off x="2817813" y="1763713"/>
            <a:ext cx="4545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zh-CN" sz="2000">
                <a:solidFill>
                  <a:srgbClr val="FF6600"/>
                </a:solidFill>
              </a:rPr>
              <a:t>1048               1370</a:t>
            </a:r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5467350" y="1644650"/>
            <a:ext cx="1665288" cy="576263"/>
            <a:chOff x="0" y="0"/>
            <a:chExt cx="1049" cy="363"/>
          </a:xfrm>
        </p:grpSpPr>
        <p:grpSp>
          <p:nvGrpSpPr>
            <p:cNvPr id="18495" name="Group 50"/>
            <p:cNvGrpSpPr>
              <a:grpSpLocks/>
            </p:cNvGrpSpPr>
            <p:nvPr/>
          </p:nvGrpSpPr>
          <p:grpSpPr bwMode="auto">
            <a:xfrm>
              <a:off x="0" y="0"/>
              <a:ext cx="531" cy="363"/>
              <a:chOff x="0" y="0"/>
              <a:chExt cx="531" cy="363"/>
            </a:xfrm>
          </p:grpSpPr>
          <p:sp>
            <p:nvSpPr>
              <p:cNvPr id="18497" name="Rectangle 5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2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zh-CN"/>
                  <a:t>p1</a:t>
                </a:r>
              </a:p>
            </p:txBody>
          </p:sp>
          <p:sp>
            <p:nvSpPr>
              <p:cNvPr id="18498" name="Line 52"/>
              <p:cNvSpPr>
                <a:spLocks noChangeShapeType="1"/>
              </p:cNvSpPr>
              <p:nvPr/>
            </p:nvSpPr>
            <p:spPr bwMode="auto">
              <a:xfrm>
                <a:off x="291" y="123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499" name="Line 53"/>
              <p:cNvSpPr>
                <a:spLocks noChangeShapeType="1"/>
              </p:cNvSpPr>
              <p:nvPr/>
            </p:nvSpPr>
            <p:spPr bwMode="auto">
              <a:xfrm>
                <a:off x="291" y="36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8496" name="Rectangle 54"/>
            <p:cNvSpPr>
              <a:spLocks noChangeArrowheads="1"/>
            </p:cNvSpPr>
            <p:nvPr/>
          </p:nvSpPr>
          <p:spPr bwMode="auto">
            <a:xfrm>
              <a:off x="585" y="76"/>
              <a:ext cx="4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 sz="2000">
                  <a:solidFill>
                    <a:srgbClr val="FF6600"/>
                  </a:solidFill>
                </a:rPr>
                <a:t>1012</a:t>
              </a:r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4554538" y="2347913"/>
            <a:ext cx="1779587" cy="1181100"/>
            <a:chOff x="0" y="0"/>
            <a:chExt cx="1121" cy="744"/>
          </a:xfrm>
        </p:grpSpPr>
        <p:sp>
          <p:nvSpPr>
            <p:cNvPr id="18491" name="Line 56"/>
            <p:cNvSpPr>
              <a:spLocks noChangeShapeType="1"/>
            </p:cNvSpPr>
            <p:nvPr/>
          </p:nvSpPr>
          <p:spPr bwMode="auto">
            <a:xfrm flipV="1">
              <a:off x="807" y="2"/>
              <a:ext cx="0" cy="536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92" name="Line 57"/>
            <p:cNvSpPr>
              <a:spLocks noChangeShapeType="1"/>
            </p:cNvSpPr>
            <p:nvPr/>
          </p:nvSpPr>
          <p:spPr bwMode="auto">
            <a:xfrm>
              <a:off x="815" y="0"/>
              <a:ext cx="306" cy="1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93" name="Line 58"/>
            <p:cNvSpPr>
              <a:spLocks noChangeShapeType="1"/>
            </p:cNvSpPr>
            <p:nvPr/>
          </p:nvSpPr>
          <p:spPr bwMode="auto">
            <a:xfrm>
              <a:off x="519" y="540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94" name="Rectangle 59"/>
            <p:cNvSpPr>
              <a:spLocks noChangeArrowheads="1"/>
            </p:cNvSpPr>
            <p:nvPr/>
          </p:nvSpPr>
          <p:spPr bwMode="auto">
            <a:xfrm>
              <a:off x="0" y="456"/>
              <a:ext cx="5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1012</a:t>
              </a:r>
            </a:p>
          </p:txBody>
        </p:sp>
      </p:grpSp>
      <p:grpSp>
        <p:nvGrpSpPr>
          <p:cNvPr id="6" name="Group 60"/>
          <p:cNvGrpSpPr>
            <a:grpSpLocks/>
          </p:cNvGrpSpPr>
          <p:nvPr/>
        </p:nvGrpSpPr>
        <p:grpSpPr bwMode="auto">
          <a:xfrm>
            <a:off x="3779838" y="2482850"/>
            <a:ext cx="785812" cy="1408113"/>
            <a:chOff x="0" y="0"/>
            <a:chExt cx="495" cy="887"/>
          </a:xfrm>
        </p:grpSpPr>
        <p:sp>
          <p:nvSpPr>
            <p:cNvPr id="18488" name="Line 61"/>
            <p:cNvSpPr>
              <a:spLocks noChangeShapeType="1"/>
            </p:cNvSpPr>
            <p:nvPr/>
          </p:nvSpPr>
          <p:spPr bwMode="auto">
            <a:xfrm flipH="1" flipV="1">
              <a:off x="303" y="0"/>
              <a:ext cx="2" cy="754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89" name="Line 62"/>
            <p:cNvSpPr>
              <a:spLocks noChangeShapeType="1"/>
            </p:cNvSpPr>
            <p:nvPr/>
          </p:nvSpPr>
          <p:spPr bwMode="auto">
            <a:xfrm>
              <a:off x="303" y="0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90" name="Rectangle 63"/>
            <p:cNvSpPr>
              <a:spLocks noChangeArrowheads="1"/>
            </p:cNvSpPr>
            <p:nvPr/>
          </p:nvSpPr>
          <p:spPr bwMode="auto">
            <a:xfrm>
              <a:off x="0" y="599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p2</a:t>
              </a:r>
            </a:p>
          </p:txBody>
        </p:sp>
      </p:grp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3743325" y="1557338"/>
            <a:ext cx="820738" cy="650875"/>
            <a:chOff x="0" y="0"/>
            <a:chExt cx="517" cy="410"/>
          </a:xfrm>
        </p:grpSpPr>
        <p:sp>
          <p:nvSpPr>
            <p:cNvPr id="18484" name="Rectangle 65"/>
            <p:cNvSpPr>
              <a:spLocks noChangeArrowheads="1"/>
            </p:cNvSpPr>
            <p:nvPr/>
          </p:nvSpPr>
          <p:spPr bwMode="auto">
            <a:xfrm>
              <a:off x="0" y="0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zh-CN"/>
                <a:t>p1</a:t>
              </a:r>
            </a:p>
          </p:txBody>
        </p:sp>
        <p:grpSp>
          <p:nvGrpSpPr>
            <p:cNvPr id="18485" name="Group 66"/>
            <p:cNvGrpSpPr>
              <a:grpSpLocks/>
            </p:cNvGrpSpPr>
            <p:nvPr/>
          </p:nvGrpSpPr>
          <p:grpSpPr bwMode="auto">
            <a:xfrm>
              <a:off x="277" y="170"/>
              <a:ext cx="240" cy="240"/>
              <a:chOff x="0" y="0"/>
              <a:chExt cx="240" cy="240"/>
            </a:xfrm>
          </p:grpSpPr>
          <p:sp>
            <p:nvSpPr>
              <p:cNvPr id="18486" name="Line 67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24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487" name="Line 68"/>
              <p:cNvSpPr>
                <a:spLocks noChangeShapeType="1"/>
              </p:cNvSpPr>
              <p:nvPr/>
            </p:nvSpPr>
            <p:spPr bwMode="auto">
              <a:xfrm>
                <a:off x="0" y="239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8483" name="Rectangle 69"/>
          <p:cNvSpPr>
            <a:spLocks noChangeArrowheads="1"/>
          </p:cNvSpPr>
          <p:nvPr/>
        </p:nvSpPr>
        <p:spPr bwMode="auto">
          <a:xfrm>
            <a:off x="755650" y="3789363"/>
            <a:ext cx="83883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sz="2800" b="1" dirty="0">
                <a:solidFill>
                  <a:schemeClr val="hlink"/>
                </a:solidFill>
              </a:rPr>
              <a:t>操作：</a:t>
            </a:r>
          </a:p>
          <a:p>
            <a:pPr algn="l" eaLnBrk="1" hangingPunct="1"/>
            <a:r>
              <a:rPr lang="zh-CN" altLang="zh-CN" sz="2800" dirty="0"/>
              <a:t>p1=(struct student *)malloc(len);</a:t>
            </a:r>
          </a:p>
          <a:p>
            <a:pPr algn="l" eaLnBrk="1" hangingPunct="1"/>
            <a:r>
              <a:rPr lang="zh-CN" altLang="zh-CN" sz="2800" dirty="0"/>
              <a:t>scanf("%ld,%f", &amp;p1-&gt;num, &amp;p1-&gt;score);</a:t>
            </a:r>
          </a:p>
          <a:p>
            <a:pPr algn="l" eaLnBrk="1" hangingPunct="1"/>
            <a:r>
              <a:rPr lang="zh-CN" altLang="zh-CN" sz="2800" dirty="0"/>
              <a:t>p2-&gt;next=p1;</a:t>
            </a:r>
          </a:p>
          <a:p>
            <a:pPr algn="l" eaLnBrk="1" hangingPunct="1"/>
            <a:r>
              <a:rPr lang="zh-CN" altLang="zh-CN" sz="2800" dirty="0"/>
              <a:t>p2=p1;                       </a:t>
            </a:r>
            <a:r>
              <a:rPr lang="zh-CN" altLang="zh-CN" sz="2800" dirty="0">
                <a:solidFill>
                  <a:srgbClr val="93ADFF"/>
                </a:solidFill>
              </a:rPr>
              <a:t>/*</a:t>
            </a:r>
            <a:r>
              <a:rPr lang="zh-CN" sz="2800" dirty="0">
                <a:solidFill>
                  <a:srgbClr val="93ADFF"/>
                </a:solidFill>
              </a:rPr>
              <a:t>使</a:t>
            </a:r>
            <a:r>
              <a:rPr lang="zh-CN" altLang="zh-CN" sz="2800" dirty="0">
                <a:solidFill>
                  <a:srgbClr val="93ADFF"/>
                </a:solidFill>
              </a:rPr>
              <a:t>p2</a:t>
            </a:r>
            <a:r>
              <a:rPr lang="zh-CN" sz="2800" dirty="0">
                <a:solidFill>
                  <a:srgbClr val="93ADFF"/>
                </a:solidFill>
              </a:rPr>
              <a:t>也指向新节点*</a:t>
            </a:r>
            <a:r>
              <a:rPr lang="zh-CN" altLang="zh-CN" sz="2800" dirty="0">
                <a:solidFill>
                  <a:srgbClr val="93ADFF"/>
                </a:solidFill>
              </a:rPr>
              <a:t>/</a:t>
            </a:r>
          </a:p>
          <a:p>
            <a:pPr algn="l" eaLnBrk="1" hangingPunct="1"/>
            <a:r>
              <a:rPr lang="zh-CN" altLang="zh-CN" sz="2800" dirty="0"/>
              <a:t>p2-&gt;next=NULL;         </a:t>
            </a:r>
            <a:r>
              <a:rPr lang="zh-CN" altLang="zh-CN" sz="2800" dirty="0">
                <a:solidFill>
                  <a:srgbClr val="93ADFF"/>
                </a:solidFill>
              </a:rPr>
              <a:t>/*</a:t>
            </a:r>
            <a:r>
              <a:rPr lang="zh-CN" sz="2800" dirty="0">
                <a:solidFill>
                  <a:srgbClr val="93ADFF"/>
                </a:solidFill>
              </a:rPr>
              <a:t>末尾节点</a:t>
            </a:r>
            <a:r>
              <a:rPr lang="zh-CN" altLang="zh-CN" sz="2800" dirty="0">
                <a:solidFill>
                  <a:srgbClr val="93ADFF"/>
                </a:solidFill>
              </a:rPr>
              <a:t>next</a:t>
            </a:r>
            <a:r>
              <a:rPr lang="zh-CN" sz="2800" dirty="0">
                <a:solidFill>
                  <a:srgbClr val="93ADFF"/>
                </a:solidFill>
              </a:rPr>
              <a:t>赋值</a:t>
            </a:r>
            <a:r>
              <a:rPr lang="zh-CN" altLang="zh-CN" sz="2800" dirty="0">
                <a:solidFill>
                  <a:srgbClr val="93ADFF"/>
                </a:solidFill>
              </a:rPr>
              <a:t>0*/</a:t>
            </a:r>
          </a:p>
        </p:txBody>
      </p:sp>
    </p:spTree>
    <p:extLst>
      <p:ext uri="{BB962C8B-B14F-4D97-AF65-F5344CB8AC3E}">
        <p14:creationId xmlns:p14="http://schemas.microsoft.com/office/powerpoint/2010/main" val="80084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2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rgbClr val="FF0000"/>
              </a:solidFill>
              <a:latin typeface="黑体" panose="02010609060101010101" pitchFamily="49" charset="-122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四、问题求解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五、算法演示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20</a:t>
            </a:fld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-35472" y="466506"/>
            <a:ext cx="9215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例：建立</a:t>
            </a:r>
            <a:r>
              <a:rPr lang="zh-CN" altLang="en-US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一个有</a:t>
            </a:r>
            <a:r>
              <a:rPr lang="en-US" altLang="zh-CN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</a:t>
            </a:r>
            <a:r>
              <a:rPr lang="zh-CN" altLang="en-US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名学生数据的单向动态链表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33400" y="1143000"/>
            <a:ext cx="8153400" cy="52578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defRPr sz="2800" b="1">
                <a:solidFill>
                  <a:schemeClr val="folHlink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#define NULL 0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#define LEN sizeof(struct student)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 student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{long num;  float score; 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 student *next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; };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int n;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 student *creat(void)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{ 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 student *head;  struct student*p1,*p2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n=0;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p1=p2=(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struct student*</a:t>
            </a: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) malloc(LEN);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scanf("%1d,%f",&amp;p1-&gt;num,&amp;p1-&gt;score); head=NULL;</a:t>
            </a:r>
            <a:endParaRPr kumimoji="0" lang="en-US" altLang="zh-CN" sz="28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幼圆"/>
              <a:cs typeface="+mn-cs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3352800" y="1752600"/>
            <a:ext cx="5791200" cy="396875"/>
          </a:xfrm>
          <a:prstGeom prst="rect">
            <a:avLst/>
          </a:prstGeom>
          <a:solidFill>
            <a:srgbClr val="66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 panose="02010509060101010101" pitchFamily="49" charset="-122"/>
                <a:ea typeface="幼圆" panose="02010509060101010101" pitchFamily="49" charset="-122"/>
              </a:rPr>
              <a:t>结构体类型数据的长度，</a:t>
            </a:r>
            <a:r>
              <a:rPr kumimoji="0" lang="en-US" altLang="zh-CN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 panose="02010509060101010101" pitchFamily="49" charset="-122"/>
                <a:ea typeface="幼圆" panose="02010509060101010101" pitchFamily="49" charset="-122"/>
              </a:rPr>
              <a:t>sizeof</a:t>
            </a:r>
            <a:r>
              <a: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 panose="02010509060101010101" pitchFamily="49" charset="-122"/>
                <a:ea typeface="幼圆" panose="02010509060101010101" pitchFamily="49" charset="-122"/>
              </a:rPr>
              <a:t>是</a:t>
            </a:r>
            <a:r>
              <a: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幼圆" panose="02010509060101010101" pitchFamily="49" charset="-122"/>
              </a:rPr>
              <a:t>“</a:t>
            </a:r>
            <a:r>
              <a: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幼圆" panose="02010509060101010101" pitchFamily="49" charset="-122"/>
                <a:ea typeface="幼圆" panose="02010509060101010101" pitchFamily="49" charset="-122"/>
              </a:rPr>
              <a:t>字节数运算符</a:t>
            </a:r>
            <a:r>
              <a: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隶书" panose="02010509060101010101" pitchFamily="49" charset="-122"/>
              </a:rPr>
              <a:t>”</a:t>
            </a: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隶书" panose="02010509060101010101" pitchFamily="49" charset="-12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4572000" y="3429000"/>
            <a:ext cx="4572000" cy="366713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mtClean="0">
                <a:solidFill>
                  <a:srgbClr val="000000"/>
                </a:solidFill>
                <a:ea typeface="幼圆" panose="02010509060101010101" pitchFamily="49" charset="-122"/>
              </a:rPr>
              <a:t>定义指针类型的函数。带回链表的起始地址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943600" y="4953000"/>
            <a:ext cx="2895600" cy="396875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开辟长度为</a:t>
            </a:r>
            <a:r>
              <a:rPr lang="en-US" altLang="zh-CN" sz="20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LEN</a:t>
            </a:r>
            <a:r>
              <a:rPr lang="zh-CN" altLang="en-US" sz="20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的内存区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685800" y="4648200"/>
            <a:ext cx="4419600" cy="701675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20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P1,p2</a:t>
            </a:r>
            <a:r>
              <a:rPr lang="zh-CN" altLang="en-US" sz="2000" smtClean="0">
                <a:solidFill>
                  <a:srgbClr val="00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是指向结构体类型数据的指针变量，强行转换成结构体类型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3200400" y="5867400"/>
            <a:ext cx="3027363" cy="4572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400" smtClean="0">
                <a:solidFill>
                  <a:srgbClr val="000000"/>
                </a:solidFill>
                <a:ea typeface="华文楷体" panose="02010600040101010101" pitchFamily="2" charset="-122"/>
              </a:rPr>
              <a:t>假设头指向空结点</a:t>
            </a:r>
          </a:p>
        </p:txBody>
      </p:sp>
    </p:spTree>
    <p:extLst>
      <p:ext uri="{BB962C8B-B14F-4D97-AF65-F5344CB8AC3E}">
        <p14:creationId xmlns:p14="http://schemas.microsoft.com/office/powerpoint/2010/main" val="124709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 animBg="1" autoUpdateAnimBg="0"/>
      <p:bldP spid="23" grpId="0" animBg="1" autoUpdateAnimBg="0"/>
      <p:bldP spid="24" grpId="0" animBg="1" autoUpdateAnimBg="0"/>
      <p:bldP spid="25" grpId="0" animBg="1" autoUpdateAnimBg="0"/>
      <p:bldP spid="26" grpId="0" animBg="1" autoUpdateAnimBg="0"/>
      <p:bldP spid="27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>
          <a:xfrm>
            <a:off x="6457950" y="6664275"/>
            <a:ext cx="2057400" cy="365125"/>
          </a:xfrm>
        </p:spPr>
        <p:txBody>
          <a:bodyPr/>
          <a:lstStyle/>
          <a:p>
            <a:fld id="{0EB385FF-4FA9-4C93-8100-F6627A8D7A1A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04800" y="536524"/>
            <a:ext cx="8001000" cy="426720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defRPr sz="2800" b="1">
                <a:solidFill>
                  <a:schemeClr val="folHlink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while(p1-&gt;</a:t>
            </a:r>
            <a:r>
              <a:rPr lang="en-US" altLang="zh-CN" kern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num</a:t>
            </a:r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!=0)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{ n=n+1;                        /*n </a:t>
            </a:r>
            <a:r>
              <a:rPr lang="zh-CN" altLang="en-US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是结点的个数*</a:t>
            </a:r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/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if(n==1)head=p1;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else p2-&gt;next=p1;  p2=p1;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p1=(</a:t>
            </a:r>
            <a:r>
              <a:rPr lang="en-US" altLang="zh-CN" kern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struct</a:t>
            </a:r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student*)</a:t>
            </a:r>
            <a:r>
              <a:rPr lang="en-US" altLang="zh-CN" kern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malloc</a:t>
            </a:r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(LEN);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en-US" altLang="zh-CN" kern="0" dirty="0" err="1" smtClean="0">
                <a:latin typeface="Times New Roman" panose="02020603050405020304" pitchFamily="18" charset="0"/>
                <a:ea typeface="宋体" panose="02010600030101010101" pitchFamily="2" charset="-122"/>
              </a:rPr>
              <a:t>scanf</a:t>
            </a:r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("%1d,%f",&amp;p1-&gt;num,&amp;p1-&gt;score);   }</a:t>
            </a:r>
          </a:p>
          <a:p>
            <a:pPr algn="just" eaLnBrk="1" hangingPunct="1"/>
            <a:r>
              <a:rPr lang="en-US" altLang="zh-CN" kern="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p2-&gt;next=NULL;  return(head); }//</a:t>
            </a:r>
            <a:r>
              <a:rPr lang="zh-CN" altLang="en-US" kern="0" dirty="0" smtClean="0">
                <a:latin typeface="Times New Roman" panose="02020603050405020304" pitchFamily="18" charset="0"/>
              </a:rPr>
              <a:t>返回链表的头指针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00" y="5249812"/>
            <a:ext cx="8686800" cy="14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算法：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p1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指向新开的结点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: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p1=(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stuct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student*)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malloc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(LEN);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p1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的所指向的结点连接在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p2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所指向结点后面，用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p2-&gt;next=p1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来实现。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p2 </a:t>
            </a:r>
            <a:r>
              <a:rPr lang="zh-CN" altLang="en-US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指向链表中最后建立的结点，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: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p2=p1;</a:t>
            </a:r>
            <a:r>
              <a:rPr lang="en-US" altLang="zh-CN" sz="2000" dirty="0" smtClean="0">
                <a:solidFill>
                  <a:srgbClr val="000000"/>
                </a:solidFill>
                <a:ea typeface="幼圆" panose="02010509060101010101" pitchFamily="49" charset="-122"/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962400" y="1603324"/>
            <a:ext cx="2514600" cy="3968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头指针指向</a:t>
            </a: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p1</a:t>
            </a: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结点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181600" y="2136724"/>
            <a:ext cx="3962400" cy="3968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P1</a:t>
            </a: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开辟的新结点链到了</a:t>
            </a: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p2</a:t>
            </a: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的后面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6096000" y="2670124"/>
            <a:ext cx="2514600" cy="3968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P1</a:t>
            </a: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继续开辟新结点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6553200" y="3127324"/>
            <a:ext cx="2209800" cy="3968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隶书" panose="02010509060101010101" pitchFamily="49" charset="-122"/>
              </a:rPr>
              <a:t>给新结点赋值此</a:t>
            </a:r>
          </a:p>
        </p:txBody>
      </p:sp>
    </p:spTree>
    <p:extLst>
      <p:ext uri="{BB962C8B-B14F-4D97-AF65-F5344CB8AC3E}">
        <p14:creationId xmlns:p14="http://schemas.microsoft.com/office/powerpoint/2010/main" val="231711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15" grpId="0" animBg="1" autoUpdateAnimBg="0"/>
      <p:bldP spid="16" grpId="0" animBg="1" autoUpdateAnimBg="0"/>
      <p:bldP spid="17" grpId="0" animBg="1" autoUpdateAnimBg="0"/>
      <p:bldP spid="18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了解链表的含义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理解指针和链表的关系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掌握静态链表的创建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掌握动态内存空间的申请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深入理解利用动态申请内存，创建链表的过程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2600" dirty="0" smtClean="0">
                <a:solidFill>
                  <a:srgbClr val="FF0000"/>
                </a:solidFill>
              </a:rPr>
              <a:t>1</a:t>
            </a:r>
            <a:r>
              <a:rPr lang="zh-CN" altLang="en-US" sz="2600" dirty="0" smtClean="0">
                <a:solidFill>
                  <a:srgbClr val="FF0000"/>
                </a:solidFill>
              </a:rPr>
              <a:t>：某班级</a:t>
            </a:r>
            <a:r>
              <a:rPr lang="en-US" altLang="zh-CN" sz="2600" dirty="0" smtClean="0">
                <a:solidFill>
                  <a:srgbClr val="FF0000"/>
                </a:solidFill>
              </a:rPr>
              <a:t>45</a:t>
            </a:r>
            <a:r>
              <a:rPr lang="zh-CN" altLang="en-US" sz="2600" dirty="0" smtClean="0">
                <a:solidFill>
                  <a:srgbClr val="FF0000"/>
                </a:solidFill>
              </a:rPr>
              <a:t>位同学，</a:t>
            </a:r>
            <a:r>
              <a:rPr lang="zh-CN" altLang="en-US" sz="2600" smtClean="0">
                <a:solidFill>
                  <a:srgbClr val="FF0000"/>
                </a:solidFill>
              </a:rPr>
              <a:t>现在</a:t>
            </a:r>
            <a:r>
              <a:rPr lang="zh-CN" altLang="en-US" sz="2600" smtClean="0">
                <a:solidFill>
                  <a:srgbClr val="FF0000"/>
                </a:solidFill>
              </a:rPr>
              <a:t>需要对</a:t>
            </a:r>
            <a:r>
              <a:rPr lang="zh-CN" altLang="en-US" sz="2600" dirty="0" smtClean="0">
                <a:solidFill>
                  <a:srgbClr val="FF0000"/>
                </a:solidFill>
              </a:rPr>
              <a:t>其存储</a:t>
            </a:r>
            <a:endParaRPr lang="en-US" altLang="zh-CN" sz="2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600" dirty="0" smtClean="0">
                <a:solidFill>
                  <a:srgbClr val="0000FF"/>
                </a:solidFill>
              </a:rPr>
              <a:t>在</a:t>
            </a:r>
            <a:r>
              <a:rPr lang="zh-CN" altLang="en-US" sz="2600" dirty="0">
                <a:solidFill>
                  <a:srgbClr val="0000FF"/>
                </a:solidFill>
              </a:rPr>
              <a:t>算法上如何实现？</a:t>
            </a:r>
            <a:endParaRPr lang="en-US" altLang="zh-CN" sz="2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zh-CN" altLang="en-US" sz="2600" dirty="0" smtClean="0">
                <a:solidFill>
                  <a:srgbClr val="FF0000"/>
                </a:solidFill>
              </a:rPr>
              <a:t>（</a:t>
            </a:r>
            <a:r>
              <a:rPr lang="zh-CN" altLang="en-US" sz="2600" dirty="0" smtClean="0">
                <a:solidFill>
                  <a:srgbClr val="0000FF"/>
                </a:solidFill>
              </a:rPr>
              <a:t>利用数组，定义大小为</a:t>
            </a:r>
            <a:r>
              <a:rPr lang="en-US" altLang="zh-CN" sz="2600" dirty="0" smtClean="0">
                <a:solidFill>
                  <a:srgbClr val="0000FF"/>
                </a:solidFill>
              </a:rPr>
              <a:t>45</a:t>
            </a:r>
            <a:r>
              <a:rPr lang="zh-CN" altLang="en-US" sz="2600" dirty="0" smtClean="0">
                <a:solidFill>
                  <a:srgbClr val="0000FF"/>
                </a:solidFill>
              </a:rPr>
              <a:t>的数组）</a:t>
            </a:r>
            <a:endParaRPr lang="en-US" altLang="zh-CN" sz="2600" dirty="0" smtClean="0">
              <a:solidFill>
                <a:srgbClr val="0000FF"/>
              </a:solidFill>
            </a:endParaRPr>
          </a:p>
          <a:p>
            <a:endParaRPr lang="en-US" altLang="zh-CN" sz="2600" dirty="0" smtClean="0"/>
          </a:p>
          <a:p>
            <a:r>
              <a:rPr lang="zh-CN" altLang="zh-CN" sz="2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2600" dirty="0" smtClean="0">
                <a:solidFill>
                  <a:srgbClr val="FF0000"/>
                </a:solidFill>
              </a:rPr>
              <a:t>2</a:t>
            </a:r>
            <a:r>
              <a:rPr lang="zh-CN" altLang="en-US" sz="2600" dirty="0" smtClean="0">
                <a:solidFill>
                  <a:srgbClr val="FF0000"/>
                </a:solidFill>
              </a:rPr>
              <a:t>：现在每个同学拥有多个属性，如学号，姓名、成绩</a:t>
            </a:r>
            <a:endParaRPr lang="en-US" altLang="zh-CN" sz="2600" dirty="0"/>
          </a:p>
          <a:p>
            <a:pPr marL="0" indent="0" algn="ctr">
              <a:buNone/>
            </a:pPr>
            <a:r>
              <a:rPr lang="zh-CN" altLang="en-US" sz="2600" dirty="0" smtClean="0">
                <a:solidFill>
                  <a:srgbClr val="0000FF"/>
                </a:solidFill>
              </a:rPr>
              <a:t>（利用结构体）</a:t>
            </a:r>
            <a:endParaRPr lang="en-US" altLang="zh-CN" sz="2600" dirty="0">
              <a:solidFill>
                <a:srgbClr val="0000FF"/>
              </a:solidFill>
            </a:endParaRPr>
          </a:p>
          <a:p>
            <a:endParaRPr lang="en-US" altLang="zh-CN" sz="2600" dirty="0"/>
          </a:p>
          <a:p>
            <a:r>
              <a:rPr lang="zh-CN" altLang="zh-CN" sz="2600" dirty="0" smtClean="0">
                <a:solidFill>
                  <a:srgbClr val="FF0000"/>
                </a:solidFill>
              </a:rPr>
              <a:t>问题</a:t>
            </a:r>
            <a:r>
              <a:rPr lang="en-US" altLang="zh-CN" sz="2600" dirty="0" smtClean="0">
                <a:solidFill>
                  <a:srgbClr val="FF0000"/>
                </a:solidFill>
              </a:rPr>
              <a:t>3</a:t>
            </a:r>
            <a:r>
              <a:rPr lang="zh-CN" altLang="en-US" sz="2600" dirty="0" smtClean="0">
                <a:solidFill>
                  <a:srgbClr val="FF0000"/>
                </a:solidFill>
              </a:rPr>
              <a:t>：若班级的人数经常变动，怎么动态增加或删除学生？</a:t>
            </a:r>
            <a:endParaRPr lang="en-US" altLang="zh-CN" sz="2600" dirty="0" smtClean="0"/>
          </a:p>
          <a:p>
            <a:pPr marL="0" indent="0" algn="ctr">
              <a:buNone/>
            </a:pPr>
            <a:r>
              <a:rPr lang="zh-CN" altLang="en-US" sz="2600" dirty="0" smtClean="0">
                <a:solidFill>
                  <a:srgbClr val="0000FF"/>
                </a:solidFill>
              </a:rPr>
              <a:t>（</a:t>
            </a:r>
            <a:r>
              <a:rPr lang="en-US" altLang="zh-CN" sz="2600" dirty="0" smtClean="0">
                <a:solidFill>
                  <a:srgbClr val="0000FF"/>
                </a:solidFill>
              </a:rPr>
              <a:t>………</a:t>
            </a:r>
            <a:r>
              <a:rPr lang="zh-CN" altLang="en-US" sz="2600" dirty="0" smtClean="0">
                <a:solidFill>
                  <a:srgbClr val="0000FF"/>
                </a:solidFill>
              </a:rPr>
              <a:t>）</a:t>
            </a:r>
            <a:endParaRPr lang="en-US" altLang="zh-CN" sz="2600" dirty="0">
              <a:solidFill>
                <a:srgbClr val="0000FF"/>
              </a:solidFill>
            </a:endParaRPr>
          </a:p>
          <a:p>
            <a:r>
              <a:rPr lang="en-US" altLang="zh-CN" sz="4800" b="1" dirty="0" smtClean="0">
                <a:solidFill>
                  <a:srgbClr val="FF0000"/>
                </a:solidFill>
              </a:rPr>
              <a:t>……</a:t>
            </a:r>
            <a:endParaRPr lang="en-US" altLang="zh-CN" sz="4800" b="1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pPr marL="0" indent="0" algn="ctr">
              <a:buNone/>
            </a:pPr>
            <a:r>
              <a:rPr lang="zh-CN" altLang="en-US" sz="2800" b="1" dirty="0" smtClean="0">
                <a:solidFill>
                  <a:srgbClr val="0000FF"/>
                </a:solidFill>
              </a:rPr>
              <a:t>数组和结构体的组合无法满足动态变化的情况！</a:t>
            </a:r>
            <a:endParaRPr lang="en-US" altLang="zh-CN" sz="2800" b="1" dirty="0">
              <a:solidFill>
                <a:srgbClr val="0000FF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460841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2800" b="1" dirty="0">
              <a:solidFill>
                <a:srgbClr val="0000FF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8000" b="1" dirty="0" smtClean="0">
                <a:solidFill>
                  <a:srgbClr val="FF0000"/>
                </a:solidFill>
              </a:rPr>
              <a:t>链表定义与建立</a:t>
            </a:r>
            <a:endParaRPr lang="en-US" altLang="zh-CN" sz="8000" b="1" dirty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5</a:t>
            </a:fld>
            <a:endParaRPr lang="en-US" altLang="zh-CN" b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A6CA1BCB-B4B3-45D5-A333-419AC8BD5AA4}" type="slidenum">
              <a:rPr lang="en-US" altLang="zh-CN">
                <a:ea typeface="宋体" panose="02010600030101010101" pitchFamily="2" charset="-122"/>
              </a:rPr>
              <a:pPr eaLnBrk="1" hangingPunct="1"/>
              <a:t>6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43608" y="1221184"/>
            <a:ext cx="7455024" cy="1200329"/>
          </a:xfrm>
          <a:prstGeom prst="rect">
            <a:avLst/>
          </a:prstGeom>
          <a:solidFill>
            <a:srgbClr val="FFFFCC"/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  <a:contourClr>
              <a:srgbClr val="FF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例：跳马。依下图将每一步跳马之后的位置</a:t>
            </a:r>
            <a:r>
              <a:rPr kumimoji="1" lang="en-US" altLang="zh-CN" sz="2400" b="1" dirty="0">
                <a:latin typeface="仿宋_GB2312" pitchFamily="49" charset="-122"/>
                <a:ea typeface="仿宋_GB2312" pitchFamily="49" charset="-122"/>
              </a:rPr>
              <a:t>(</a:t>
            </a:r>
            <a:r>
              <a:rPr kumimoji="1" lang="en-US" altLang="zh-CN" sz="2400" b="1" dirty="0" err="1">
                <a:latin typeface="仿宋_GB2312" pitchFamily="49" charset="-122"/>
                <a:ea typeface="仿宋_GB2312" pitchFamily="49" charset="-122"/>
              </a:rPr>
              <a:t>x,y</a:t>
            </a:r>
            <a:r>
              <a:rPr kumimoji="1" lang="en-US" altLang="zh-CN" sz="2400" b="1" dirty="0">
                <a:latin typeface="仿宋_GB2312" pitchFamily="49" charset="-122"/>
                <a:ea typeface="仿宋_GB2312" pitchFamily="49" charset="-122"/>
              </a:rPr>
              <a:t>)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放到一个</a:t>
            </a:r>
            <a:r>
              <a:rPr kumimoji="1" lang="zh-CN" altLang="en-US" sz="2400" b="1" dirty="0">
                <a:latin typeface="Times New Roman" panose="02020603050405020304" pitchFamily="18" charset="0"/>
                <a:ea typeface="仿宋_GB2312" pitchFamily="49" charset="-122"/>
              </a:rPr>
              <a:t>“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结点</a:t>
            </a:r>
            <a:r>
              <a:rPr kumimoji="1" lang="zh-CN" altLang="en-US" sz="2400" b="1" dirty="0">
                <a:latin typeface="Times New Roman" panose="02020603050405020304" pitchFamily="18" charset="0"/>
                <a:ea typeface="仿宋_GB2312" pitchFamily="49" charset="-122"/>
              </a:rPr>
              <a:t>”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里，再用</a:t>
            </a:r>
            <a:r>
              <a:rPr kumimoji="1" lang="zh-CN" altLang="en-US" sz="2400" b="1" dirty="0">
                <a:latin typeface="Times New Roman" panose="02020603050405020304" pitchFamily="18" charset="0"/>
                <a:ea typeface="仿宋_GB2312" pitchFamily="49" charset="-122"/>
              </a:rPr>
              <a:t>“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链子穿起来</a:t>
            </a:r>
            <a:r>
              <a:rPr kumimoji="1" lang="zh-CN" altLang="en-US" sz="2400" b="1" dirty="0">
                <a:latin typeface="Times New Roman" panose="02020603050405020304" pitchFamily="18" charset="0"/>
                <a:ea typeface="仿宋_GB2312" pitchFamily="49" charset="-122"/>
              </a:rPr>
              <a:t>”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，</a:t>
            </a:r>
            <a:r>
              <a:rPr kumimoji="1" lang="zh-CN" altLang="en-US" sz="2400" b="1" dirty="0" smtClean="0">
                <a:latin typeface="仿宋_GB2312" pitchFamily="49" charset="-122"/>
                <a:ea typeface="仿宋_GB2312" pitchFamily="49" charset="-122"/>
              </a:rPr>
              <a:t>形成一</a:t>
            </a:r>
            <a:r>
              <a:rPr kumimoji="1" lang="zh-CN" altLang="en-US" sz="2400" b="1" dirty="0">
                <a:latin typeface="仿宋_GB2312" pitchFamily="49" charset="-122"/>
                <a:ea typeface="仿宋_GB2312" pitchFamily="49" charset="-122"/>
              </a:rPr>
              <a:t>条链，相邻两结点间用一个指针将两者连到一起。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362945" y="459184"/>
            <a:ext cx="3887787" cy="579438"/>
          </a:xfrm>
          <a:prstGeom prst="rect">
            <a:avLst/>
          </a:prstGeom>
          <a:solidFill>
            <a:schemeClr val="accent1">
              <a:alpha val="70195"/>
            </a:schemeClr>
          </a:solidFill>
          <a:ln>
            <a:noFill/>
          </a:ln>
          <a:effectLst>
            <a:outerShdw sy="50000" kx="2453608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chemeClr val="bg2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结构的概念与应用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23870"/>
              </p:ext>
            </p:extLst>
          </p:nvPr>
        </p:nvGraphicFramePr>
        <p:xfrm>
          <a:off x="1716832" y="2727722"/>
          <a:ext cx="6159500" cy="415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Picture" r:id="rId3" imgW="4692396" imgH="3162300" progId="Word.Picture.8">
                  <p:embed/>
                </p:oleObj>
              </mc:Choice>
              <mc:Fallback>
                <p:oleObj name="Picture" r:id="rId3" imgW="4692396" imgH="31623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832" y="2727722"/>
                        <a:ext cx="6159500" cy="4157662"/>
                      </a:xfrm>
                      <a:prstGeom prst="rect">
                        <a:avLst/>
                      </a:prstGeom>
                      <a:solidFill>
                        <a:srgbClr val="0000FF"/>
                      </a:solidFill>
                      <a:ln>
                        <a:noFill/>
                      </a:ln>
                      <a:effectLst>
                        <a:outerShdw dist="107763" dir="18900000" algn="ctr" rotWithShape="0">
                          <a:srgbClr val="808080"/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 cap="flat">
                            <a:solidFill>
                              <a:srgbClr val="000000"/>
                            </a:solidFill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/>
            <a:fld id="{A8B72D64-7730-4799-85B5-F3E515D2ED61}" type="slidenum">
              <a:rPr lang="en-US" altLang="zh-CN">
                <a:ea typeface="宋体" panose="02010600030101010101" pitchFamily="2" charset="-122"/>
              </a:rPr>
              <a:pPr eaLnBrk="1" hangingPunct="1"/>
              <a:t>7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914650" y="838200"/>
            <a:ext cx="3313113" cy="579438"/>
          </a:xfrm>
          <a:prstGeom prst="rect">
            <a:avLst/>
          </a:prstGeom>
          <a:solidFill>
            <a:srgbClr val="FFFFCC">
              <a:alpha val="70195"/>
            </a:srgbClr>
          </a:solidFill>
          <a:ln>
            <a:noFill/>
          </a:ln>
          <a:effectLst>
            <a:outerShdw sy="50000" kx="2453608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依上图有</a:t>
            </a:r>
            <a:r>
              <a:rPr kumimoji="1" lang="en-US" altLang="zh-CN" sz="3200" b="1">
                <a:latin typeface="Times New Roman" panose="02020603050405020304" pitchFamily="18" charset="0"/>
                <a:ea typeface="黑体" panose="02010609060101010101" pitchFamily="49" charset="-122"/>
              </a:rPr>
              <a:t>7</a:t>
            </a:r>
            <a:r>
              <a:rPr kumimoji="1"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个结点</a:t>
            </a:r>
          </a:p>
        </p:txBody>
      </p:sp>
      <p:graphicFrame>
        <p:nvGraphicFramePr>
          <p:cNvPr id="6" name="Group 3"/>
          <p:cNvGraphicFramePr>
            <a:graphicFrameLocks/>
          </p:cNvGraphicFramePr>
          <p:nvPr/>
        </p:nvGraphicFramePr>
        <p:xfrm>
          <a:off x="468313" y="2565400"/>
          <a:ext cx="1366837" cy="862013"/>
        </p:xfrm>
        <a:graphic>
          <a:graphicData uri="http://schemas.openxmlformats.org/drawingml/2006/table">
            <a:tbl>
              <a:tblPr/>
              <a:tblGrid>
                <a:gridCol w="136683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(x1,y1)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1"/>
          <p:cNvGraphicFramePr>
            <a:graphicFrameLocks noGrp="1"/>
          </p:cNvGraphicFramePr>
          <p:nvPr/>
        </p:nvGraphicFramePr>
        <p:xfrm>
          <a:off x="2268538" y="2565400"/>
          <a:ext cx="1366837" cy="862013"/>
        </p:xfrm>
        <a:graphic>
          <a:graphicData uri="http://schemas.openxmlformats.org/drawingml/2006/table">
            <a:tbl>
              <a:tblPr/>
              <a:tblGrid>
                <a:gridCol w="136683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(x2,y2)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9"/>
          <p:cNvGraphicFramePr>
            <a:graphicFrameLocks noGrp="1"/>
          </p:cNvGraphicFramePr>
          <p:nvPr/>
        </p:nvGraphicFramePr>
        <p:xfrm>
          <a:off x="5219700" y="2565400"/>
          <a:ext cx="1366838" cy="862013"/>
        </p:xfrm>
        <a:graphic>
          <a:graphicData uri="http://schemas.openxmlformats.org/drawingml/2006/table">
            <a:tbl>
              <a:tblPr/>
              <a:tblGrid>
                <a:gridCol w="1366838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(x6,y6)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27"/>
          <p:cNvGraphicFramePr>
            <a:graphicFrameLocks noGrp="1"/>
          </p:cNvGraphicFramePr>
          <p:nvPr/>
        </p:nvGraphicFramePr>
        <p:xfrm>
          <a:off x="7164388" y="2565400"/>
          <a:ext cx="1366837" cy="862013"/>
        </p:xfrm>
        <a:graphic>
          <a:graphicData uri="http://schemas.openxmlformats.org/drawingml/2006/table">
            <a:tbl>
              <a:tblPr/>
              <a:tblGrid>
                <a:gridCol w="136683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(x7,y7)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幼圆" pitchFamily="49" charset="-122"/>
                        <a:ea typeface="幼圆" pitchFamily="49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1403350" y="2854325"/>
            <a:ext cx="865188" cy="431800"/>
            <a:chOff x="884" y="845"/>
            <a:chExt cx="545" cy="272"/>
          </a:xfrm>
        </p:grpSpPr>
        <p:grpSp>
          <p:nvGrpSpPr>
            <p:cNvPr id="11" name="Group 36"/>
            <p:cNvGrpSpPr>
              <a:grpSpLocks/>
            </p:cNvGrpSpPr>
            <p:nvPr/>
          </p:nvGrpSpPr>
          <p:grpSpPr bwMode="auto">
            <a:xfrm>
              <a:off x="884" y="845"/>
              <a:ext cx="362" cy="272"/>
              <a:chOff x="884" y="845"/>
              <a:chExt cx="362" cy="272"/>
            </a:xfrm>
          </p:grpSpPr>
          <p:sp>
            <p:nvSpPr>
              <p:cNvPr id="13" name="Line 37"/>
              <p:cNvSpPr>
                <a:spLocks noChangeShapeType="1"/>
              </p:cNvSpPr>
              <p:nvPr/>
            </p:nvSpPr>
            <p:spPr bwMode="auto">
              <a:xfrm>
                <a:off x="884" y="1117"/>
                <a:ext cx="362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4" name="Line 38"/>
              <p:cNvSpPr>
                <a:spLocks noChangeShapeType="1"/>
              </p:cNvSpPr>
              <p:nvPr/>
            </p:nvSpPr>
            <p:spPr bwMode="auto">
              <a:xfrm flipV="1">
                <a:off x="1246" y="845"/>
                <a:ext cx="0" cy="272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2" name="Line 39"/>
            <p:cNvSpPr>
              <a:spLocks noChangeShapeType="1"/>
            </p:cNvSpPr>
            <p:nvPr/>
          </p:nvSpPr>
          <p:spPr bwMode="auto">
            <a:xfrm>
              <a:off x="1246" y="845"/>
              <a:ext cx="18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5" name="Group 40"/>
          <p:cNvGrpSpPr>
            <a:grpSpLocks/>
          </p:cNvGrpSpPr>
          <p:nvPr/>
        </p:nvGrpSpPr>
        <p:grpSpPr bwMode="auto">
          <a:xfrm>
            <a:off x="6299200" y="2854325"/>
            <a:ext cx="865188" cy="431800"/>
            <a:chOff x="884" y="845"/>
            <a:chExt cx="545" cy="272"/>
          </a:xfrm>
        </p:grpSpPr>
        <p:grpSp>
          <p:nvGrpSpPr>
            <p:cNvPr id="16" name="Group 41"/>
            <p:cNvGrpSpPr>
              <a:grpSpLocks/>
            </p:cNvGrpSpPr>
            <p:nvPr/>
          </p:nvGrpSpPr>
          <p:grpSpPr bwMode="auto">
            <a:xfrm>
              <a:off x="884" y="845"/>
              <a:ext cx="362" cy="272"/>
              <a:chOff x="884" y="845"/>
              <a:chExt cx="362" cy="272"/>
            </a:xfrm>
          </p:grpSpPr>
          <p:sp>
            <p:nvSpPr>
              <p:cNvPr id="18" name="Line 42"/>
              <p:cNvSpPr>
                <a:spLocks noChangeShapeType="1"/>
              </p:cNvSpPr>
              <p:nvPr/>
            </p:nvSpPr>
            <p:spPr bwMode="auto">
              <a:xfrm>
                <a:off x="884" y="1117"/>
                <a:ext cx="362" cy="0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9" name="Line 43"/>
              <p:cNvSpPr>
                <a:spLocks noChangeShapeType="1"/>
              </p:cNvSpPr>
              <p:nvPr/>
            </p:nvSpPr>
            <p:spPr bwMode="auto">
              <a:xfrm flipV="1">
                <a:off x="1246" y="845"/>
                <a:ext cx="0" cy="272"/>
              </a:xfrm>
              <a:prstGeom prst="line">
                <a:avLst/>
              </a:prstGeom>
              <a:noFill/>
              <a:ln w="254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>
              <a:off x="1246" y="845"/>
              <a:ext cx="18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20" name="Group 45"/>
          <p:cNvGrpSpPr>
            <a:grpSpLocks/>
          </p:cNvGrpSpPr>
          <p:nvPr/>
        </p:nvGrpSpPr>
        <p:grpSpPr bwMode="auto">
          <a:xfrm>
            <a:off x="3275013" y="2854325"/>
            <a:ext cx="576262" cy="431800"/>
            <a:chOff x="884" y="845"/>
            <a:chExt cx="362" cy="272"/>
          </a:xfrm>
        </p:grpSpPr>
        <p:sp>
          <p:nvSpPr>
            <p:cNvPr id="21" name="Line 46"/>
            <p:cNvSpPr>
              <a:spLocks noChangeShapeType="1"/>
            </p:cNvSpPr>
            <p:nvPr/>
          </p:nvSpPr>
          <p:spPr bwMode="auto">
            <a:xfrm>
              <a:off x="884" y="1117"/>
              <a:ext cx="362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22" name="Line 47"/>
            <p:cNvSpPr>
              <a:spLocks noChangeShapeType="1"/>
            </p:cNvSpPr>
            <p:nvPr/>
          </p:nvSpPr>
          <p:spPr bwMode="auto">
            <a:xfrm flipV="1">
              <a:off x="1246" y="845"/>
              <a:ext cx="0" cy="27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23" name="Line 48"/>
          <p:cNvSpPr>
            <a:spLocks noChangeShapeType="1"/>
          </p:cNvSpPr>
          <p:nvPr/>
        </p:nvSpPr>
        <p:spPr bwMode="auto">
          <a:xfrm>
            <a:off x="4787900" y="2854325"/>
            <a:ext cx="431800" cy="158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4" name="Line 49"/>
          <p:cNvSpPr>
            <a:spLocks noChangeShapeType="1"/>
          </p:cNvSpPr>
          <p:nvPr/>
        </p:nvSpPr>
        <p:spPr bwMode="auto">
          <a:xfrm>
            <a:off x="3851275" y="2855913"/>
            <a:ext cx="215900" cy="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5" name="Line 50"/>
          <p:cNvSpPr>
            <a:spLocks noChangeShapeType="1"/>
          </p:cNvSpPr>
          <p:nvPr/>
        </p:nvSpPr>
        <p:spPr bwMode="auto">
          <a:xfrm flipV="1">
            <a:off x="4067175" y="2854325"/>
            <a:ext cx="720725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6" name="Text Box 51"/>
          <p:cNvSpPr txBox="1">
            <a:spLocks noChangeArrowheads="1"/>
          </p:cNvSpPr>
          <p:nvPr/>
        </p:nvSpPr>
        <p:spPr bwMode="auto">
          <a:xfrm>
            <a:off x="1600200" y="4343400"/>
            <a:ext cx="6386513" cy="946150"/>
          </a:xfrm>
          <a:prstGeom prst="rect">
            <a:avLst/>
          </a:prstGeom>
          <a:solidFill>
            <a:srgbClr val="FFFFCC"/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  <a:contourClr>
              <a:srgbClr val="FF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1"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为了表示这种既有数据又有指针的情况，引入结构这种数据类型。</a:t>
            </a: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用指针处理链表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55650" y="1773238"/>
            <a:ext cx="7620000" cy="990600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</a:pPr>
            <a:r>
              <a:rPr lang="zh-CN" altLang="en-US" b="0" smtClean="0"/>
              <a:t>链表是程序设计中一种重要的动态数据结构，它是动态地进行存储分配的一种结构。</a:t>
            </a:r>
            <a:endParaRPr lang="zh-CN" altLang="en-US" b="0" dirty="0" smtClean="0">
              <a:solidFill>
                <a:schemeClr val="hlin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1000" y="3429000"/>
            <a:ext cx="8382000" cy="29114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zh-CN" altLang="en-US" sz="2800" b="1">
                <a:solidFill>
                  <a:schemeClr val="hlink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动态性体现为：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zh-CN" altLang="en-US" sz="2800" b="1">
                <a:solidFill>
                  <a:schemeClr val="folHlink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链表中的元素个数可以根据需要增加和减少，不像数组，在声明之后就固定不变；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endParaRPr lang="zh-CN" altLang="en-US" sz="2800" b="1">
              <a:solidFill>
                <a:schemeClr val="folHlink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zh-CN" altLang="en-US" sz="2800" b="1">
                <a:solidFill>
                  <a:schemeClr val="folHlink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元素的位置可以变化，即可以从某个位置删除，然后再插入到一个新的地方；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98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build="p" bldLvl="2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5" name="灯片编号占位符 5"/>
          <p:cNvSpPr txBox="1">
            <a:spLocks/>
          </p:cNvSpPr>
          <p:nvPr/>
        </p:nvSpPr>
        <p:spPr>
          <a:xfrm>
            <a:off x="7042150" y="5763990"/>
            <a:ext cx="1905000" cy="4572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  <a:cs typeface="+mn-cs"/>
              </a:defRPr>
            </a:lvl9pPr>
          </a:lstStyle>
          <a:p>
            <a:pPr eaLnBrk="1" hangingPunct="1"/>
            <a:fld id="{3A78CE6E-65B0-4979-BBB1-422126F1893A}" type="slidenum">
              <a:rPr lang="en-US" altLang="zh-CN" smtClean="0">
                <a:ea typeface="宋体" panose="02010600030101010101" pitchFamily="2" charset="-122"/>
              </a:rPr>
              <a:pPr eaLnBrk="1" hangingPunct="1"/>
              <a:t>9</a:t>
            </a:fld>
            <a:endParaRPr lang="en-US" altLang="zh-CN">
              <a:ea typeface="宋体" panose="02010600030101010101" pitchFamily="2" charset="-122"/>
            </a:endParaRPr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457545"/>
              </p:ext>
            </p:extLst>
          </p:nvPr>
        </p:nvGraphicFramePr>
        <p:xfrm>
          <a:off x="609600" y="2873152"/>
          <a:ext cx="1143000" cy="685800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1249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1752600" y="302555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8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598372"/>
              </p:ext>
            </p:extLst>
          </p:nvPr>
        </p:nvGraphicFramePr>
        <p:xfrm>
          <a:off x="2286000" y="2752502"/>
          <a:ext cx="914400" cy="9144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1356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9" name="AutoShape 18"/>
          <p:cNvCxnSpPr>
            <a:cxnSpLocks noChangeShapeType="1"/>
          </p:cNvCxnSpPr>
          <p:nvPr/>
        </p:nvCxnSpPr>
        <p:spPr bwMode="auto">
          <a:xfrm flipV="1">
            <a:off x="3200400" y="2949352"/>
            <a:ext cx="6858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0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092467"/>
              </p:ext>
            </p:extLst>
          </p:nvPr>
        </p:nvGraphicFramePr>
        <p:xfrm>
          <a:off x="3886200" y="2720752"/>
          <a:ext cx="914400" cy="9144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1475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" name="AutoShape 27"/>
          <p:cNvCxnSpPr>
            <a:cxnSpLocks noChangeShapeType="1"/>
          </p:cNvCxnSpPr>
          <p:nvPr/>
        </p:nvCxnSpPr>
        <p:spPr bwMode="auto">
          <a:xfrm flipV="1">
            <a:off x="4800600" y="2949352"/>
            <a:ext cx="685800" cy="533400"/>
          </a:xfrm>
          <a:prstGeom prst="bentConnector3">
            <a:avLst>
              <a:gd name="adj1" fmla="val 474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2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684205"/>
              </p:ext>
            </p:extLst>
          </p:nvPr>
        </p:nvGraphicFramePr>
        <p:xfrm>
          <a:off x="5486400" y="2720752"/>
          <a:ext cx="914400" cy="9144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3" name="AutoShape 36"/>
          <p:cNvCxnSpPr>
            <a:cxnSpLocks noChangeShapeType="1"/>
          </p:cNvCxnSpPr>
          <p:nvPr/>
        </p:nvCxnSpPr>
        <p:spPr bwMode="auto">
          <a:xfrm flipV="1">
            <a:off x="6400800" y="2949352"/>
            <a:ext cx="6858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4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44852"/>
              </p:ext>
            </p:extLst>
          </p:nvPr>
        </p:nvGraphicFramePr>
        <p:xfrm>
          <a:off x="7086600" y="2644552"/>
          <a:ext cx="914400" cy="914400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</a:rPr>
                        <a:t>Null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 Box 45"/>
          <p:cNvSpPr txBox="1">
            <a:spLocks noChangeArrowheads="1"/>
          </p:cNvSpPr>
          <p:nvPr/>
        </p:nvSpPr>
        <p:spPr bwMode="auto">
          <a:xfrm>
            <a:off x="539750" y="3809777"/>
            <a:ext cx="8077200" cy="256857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>
                <a:latin typeface="幼圆" panose="02010509060101010101" pitchFamily="49" charset="-122"/>
                <a:ea typeface="幼圆" panose="02010509060101010101" pitchFamily="49" charset="-122"/>
              </a:rPr>
              <a:t>1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、链表中的元素称为</a:t>
            </a:r>
            <a:r>
              <a:rPr lang="zh-CN" altLang="en-US" sz="2800" b="1">
                <a:latin typeface="Arial" panose="020B0604020202020204" pitchFamily="34" charset="0"/>
                <a:ea typeface="幼圆" panose="02010509060101010101" pitchFamily="49" charset="-122"/>
              </a:rPr>
              <a:t>“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结点</a:t>
            </a:r>
            <a:r>
              <a:rPr lang="zh-CN" altLang="en-US" sz="2800" b="1">
                <a:latin typeface="Arial" panose="020B0604020202020204" pitchFamily="34" charset="0"/>
                <a:ea typeface="幼圆" panose="02010509060101010101" pitchFamily="49" charset="-122"/>
              </a:rPr>
              <a:t>”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，每个结点包括两个域：</a:t>
            </a:r>
            <a:r>
              <a:rPr lang="zh-CN" altLang="en-US" sz="2800" b="1">
                <a:solidFill>
                  <a:schemeClr val="hlink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数据域和指针域；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>
                <a:latin typeface="幼圆" panose="02010509060101010101" pitchFamily="49" charset="-122"/>
                <a:ea typeface="幼圆" panose="02010509060101010101" pitchFamily="49" charset="-122"/>
              </a:rPr>
              <a:t>2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、单向链表通常由一个头指针（</a:t>
            </a:r>
            <a:r>
              <a:rPr lang="en-US" altLang="zh-CN" sz="2800" b="1">
                <a:latin typeface="幼圆" panose="02010509060101010101" pitchFamily="49" charset="-122"/>
                <a:ea typeface="幼圆" panose="02010509060101010101" pitchFamily="49" charset="-122"/>
              </a:rPr>
              <a:t>head)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，用于指向链表头；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>
                <a:latin typeface="幼圆" panose="02010509060101010101" pitchFamily="49" charset="-122"/>
                <a:ea typeface="幼圆" panose="02010509060101010101" pitchFamily="49" charset="-122"/>
              </a:rPr>
              <a:t>3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、单向链表有一个尾结点，该结点的指针部分指向一个空结点</a:t>
            </a:r>
            <a:r>
              <a:rPr lang="en-US" altLang="zh-CN" sz="2800" b="1">
                <a:latin typeface="幼圆" panose="02010509060101010101" pitchFamily="49" charset="-122"/>
                <a:ea typeface="幼圆" panose="02010509060101010101" pitchFamily="49" charset="-122"/>
              </a:rPr>
              <a:t>(NULL) </a:t>
            </a:r>
            <a:r>
              <a:rPr lang="zh-CN" altLang="en-US" sz="2800" b="1">
                <a:latin typeface="幼圆" panose="02010509060101010101" pitchFamily="49" charset="-122"/>
                <a:ea typeface="幼圆" panose="02010509060101010101" pitchFamily="49" charset="-122"/>
              </a:rPr>
              <a:t>。</a:t>
            </a:r>
          </a:p>
        </p:txBody>
      </p:sp>
      <p:sp>
        <p:nvSpPr>
          <p:cNvPr id="16" name="Text Box 52"/>
          <p:cNvSpPr txBox="1">
            <a:spLocks noChangeArrowheads="1"/>
          </p:cNvSpPr>
          <p:nvPr/>
        </p:nvSpPr>
        <p:spPr bwMode="auto">
          <a:xfrm>
            <a:off x="533400" y="2263552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000" b="1"/>
              <a:t>Head              1249              1356             1475              1021</a:t>
            </a: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571500" y="1196752"/>
            <a:ext cx="8001000" cy="6413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/>
              <a:t>结点里的指针是存放下一个结点的地址</a:t>
            </a:r>
          </a:p>
        </p:txBody>
      </p:sp>
    </p:spTree>
    <p:extLst>
      <p:ext uri="{BB962C8B-B14F-4D97-AF65-F5344CB8AC3E}">
        <p14:creationId xmlns:p14="http://schemas.microsoft.com/office/powerpoint/2010/main" val="41798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3360</TotalTime>
  <Words>1675</Words>
  <Application>Microsoft Office PowerPoint</Application>
  <PresentationFormat>全屏显示(4:3)</PresentationFormat>
  <Paragraphs>237</Paragraphs>
  <Slides>22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4" baseType="lpstr">
      <vt:lpstr>Office 主题</vt:lpstr>
      <vt:lpstr>Picture</vt:lpstr>
      <vt:lpstr>PowerPoint 演示文稿</vt:lpstr>
      <vt:lpstr>PowerPoint 演示文稿</vt:lpstr>
      <vt:lpstr>一、教学目标</vt:lpstr>
      <vt:lpstr>二、问题引导</vt:lpstr>
      <vt:lpstr>PowerPoint 演示文稿</vt:lpstr>
      <vt:lpstr>PowerPoint 演示文稿</vt:lpstr>
      <vt:lpstr>PowerPoint 演示文稿</vt:lpstr>
      <vt:lpstr>用指针处理链表</vt:lpstr>
      <vt:lpstr>PowerPoint 演示文稿</vt:lpstr>
      <vt:lpstr>链表中结点的定义</vt:lpstr>
      <vt:lpstr>节点的构成</vt:lpstr>
      <vt:lpstr>链表的基本操作</vt:lpstr>
      <vt:lpstr>一个指针类型的成员既可指向其它类型的结构体数据，也可以指向自己所在的结构体类型的数据</vt:lpstr>
      <vt:lpstr>简单链表</vt:lpstr>
      <vt:lpstr>动态链表——所需函数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rjxy</cp:lastModifiedBy>
  <cp:revision>206</cp:revision>
  <dcterms:created xsi:type="dcterms:W3CDTF">2004-11-26T05:12:32Z</dcterms:created>
  <dcterms:modified xsi:type="dcterms:W3CDTF">2019-11-30T04:21:28Z</dcterms:modified>
</cp:coreProperties>
</file>