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4" r:id="rId2"/>
  </p:sldMasterIdLst>
  <p:notesMasterIdLst>
    <p:notesMasterId r:id="rId56"/>
  </p:notesMasterIdLst>
  <p:sldIdLst>
    <p:sldId id="323" r:id="rId3"/>
    <p:sldId id="346" r:id="rId4"/>
    <p:sldId id="341" r:id="rId5"/>
    <p:sldId id="401" r:id="rId6"/>
    <p:sldId id="326" r:id="rId7"/>
    <p:sldId id="400" r:id="rId8"/>
    <p:sldId id="376" r:id="rId9"/>
    <p:sldId id="350" r:id="rId10"/>
    <p:sldId id="351" r:id="rId11"/>
    <p:sldId id="402" r:id="rId12"/>
    <p:sldId id="352" r:id="rId13"/>
    <p:sldId id="353" r:id="rId14"/>
    <p:sldId id="354" r:id="rId15"/>
    <p:sldId id="355" r:id="rId16"/>
    <p:sldId id="403" r:id="rId17"/>
    <p:sldId id="357" r:id="rId18"/>
    <p:sldId id="408" r:id="rId19"/>
    <p:sldId id="359" r:id="rId20"/>
    <p:sldId id="411" r:id="rId21"/>
    <p:sldId id="409" r:id="rId22"/>
    <p:sldId id="360" r:id="rId23"/>
    <p:sldId id="36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27" r:id="rId32"/>
    <p:sldId id="419" r:id="rId33"/>
    <p:sldId id="420" r:id="rId34"/>
    <p:sldId id="421" r:id="rId35"/>
    <p:sldId id="422" r:id="rId36"/>
    <p:sldId id="423" r:id="rId37"/>
    <p:sldId id="424" r:id="rId38"/>
    <p:sldId id="425" r:id="rId39"/>
    <p:sldId id="426" r:id="rId40"/>
    <p:sldId id="394" r:id="rId41"/>
    <p:sldId id="383" r:id="rId42"/>
    <p:sldId id="384" r:id="rId43"/>
    <p:sldId id="407" r:id="rId44"/>
    <p:sldId id="397" r:id="rId45"/>
    <p:sldId id="398" r:id="rId46"/>
    <p:sldId id="399" r:id="rId47"/>
    <p:sldId id="391" r:id="rId48"/>
    <p:sldId id="386" r:id="rId49"/>
    <p:sldId id="390" r:id="rId50"/>
    <p:sldId id="343" r:id="rId51"/>
    <p:sldId id="392" r:id="rId52"/>
    <p:sldId id="404" r:id="rId53"/>
    <p:sldId id="405" r:id="rId54"/>
    <p:sldId id="406" r:id="rId5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20000"/>
      </a:spcBef>
      <a:spcAft>
        <a:spcPct val="0"/>
      </a:spcAft>
      <a:buClr>
        <a:schemeClr val="tx2"/>
      </a:buClr>
      <a:buSzPct val="90000"/>
      <a:buFont typeface="Wingdings" pitchFamily="2" charset="2"/>
      <a:buChar char="n"/>
      <a:defRPr sz="3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2"/>
      </a:buClr>
      <a:buSzPct val="90000"/>
      <a:buFont typeface="Wingdings" pitchFamily="2" charset="2"/>
      <a:buChar char="n"/>
      <a:defRPr sz="3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2"/>
      </a:buClr>
      <a:buSzPct val="90000"/>
      <a:buFont typeface="Wingdings" pitchFamily="2" charset="2"/>
      <a:buChar char="n"/>
      <a:defRPr sz="3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2"/>
      </a:buClr>
      <a:buSzPct val="90000"/>
      <a:buFont typeface="Wingdings" pitchFamily="2" charset="2"/>
      <a:buChar char="n"/>
      <a:defRPr sz="3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2"/>
      </a:buClr>
      <a:buSzPct val="90000"/>
      <a:buFont typeface="Wingdings" pitchFamily="2" charset="2"/>
      <a:buChar char="n"/>
      <a:defRPr sz="3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FFCC"/>
    <a:srgbClr val="008000"/>
    <a:srgbClr val="C0C0C0"/>
    <a:srgbClr val="DDDDDD"/>
    <a:srgbClr val="EAEAEA"/>
    <a:srgbClr val="FF3399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6902" autoAdjust="0"/>
  </p:normalViewPr>
  <p:slideViewPr>
    <p:cSldViewPr>
      <p:cViewPr varScale="1">
        <p:scale>
          <a:sx n="84" d="100"/>
          <a:sy n="84" d="100"/>
        </p:scale>
        <p:origin x="109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45003" cy="4500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1.xml"/><Relationship Id="rId3" Type="http://schemas.openxmlformats.org/officeDocument/2006/relationships/slide" Target="slides/slide11.xml"/><Relationship Id="rId7" Type="http://schemas.openxmlformats.org/officeDocument/2006/relationships/slide" Target="slides/slide18.xml"/><Relationship Id="rId2" Type="http://schemas.openxmlformats.org/officeDocument/2006/relationships/slide" Target="slides/slide8.xml"/><Relationship Id="rId1" Type="http://schemas.openxmlformats.org/officeDocument/2006/relationships/slide" Target="slides/slide5.xml"/><Relationship Id="rId6" Type="http://schemas.openxmlformats.org/officeDocument/2006/relationships/slide" Target="slides/slide16.xml"/><Relationship Id="rId5" Type="http://schemas.openxmlformats.org/officeDocument/2006/relationships/slide" Target="slides/slide13.xml"/><Relationship Id="rId4" Type="http://schemas.openxmlformats.org/officeDocument/2006/relationships/slide" Target="slides/slide12.xml"/><Relationship Id="rId9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10-02T14:23:12.773"/>
    </inkml:context>
    <inkml:brush xml:id="br0">
      <inkml:brushProperty name="width" value="0.15875" units="cm"/>
      <inkml:brushProperty name="height" value="0.635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-1-118,'0'0,"24"20,26-20,-25 0,24 0,1 0,24 0,-24 0,24 0,1 0,-1 0,1 0,24 0,-25 0,26 0,-26 0,1 0,-1 0,-24 0,24 0,-24 0,24 0,-24 0,-26 0,51 0,-25 0,-1 0,1 0,-25 0,-1 0,51 0,-50 0,24 0,1 0,24-20,-24 20,24 0,-24 0,0 0,-1 0,1 0,-25 0,24 0,26 0,-26 0,-24 0,49 0,-49 0,25 0,24 0,1 0,-26 0,-24 0,24 0,0 0,1 0,0 0,-1 0,1 0,0 0,-26 0,26 0,0 0,-26 0,1 0,-25 0,25 0,-25 0,25 0,-25 0,49 0,-49 0,25 0,-25 0,50 0,-25 0,-1 0,1 0,50 0,-51 0,1 0,25 0,0 0,-1 0,1 0,-1 0,1 0,-25 0,24 0,1 0,-25 0,0 0,24 0,1 0,-25 0,0 0,-1 0,26 0,-50 0,50 0,-26 0,1 0,-25 0,25 0,-25 0,25 0,0 0,-1 0,-24 0,25 0,-25 0,25 0,-25 0,25 0,0 0,-1 0,-24 0,25 0,-25 0,50 0,-25 0,0 0,24 0,-24 0,-25 0,50 0,-50 0,24 0,1 0,0 0,0 0,-25 0,25 0,-1 0,1 0,0 0,0 0,0 0,-25 0,24 0,-24 0,25 0,0 0,-25 0,25 0,0 0,-25 0,49 0,-49 0,25 0,-25 0,25 0,0 0,-25 0,25 0,-25 0,49 0,-49 0,25 0,-25 0,25 0,-25 0,25 0,-1 0,1 0,-25 0,25 0,-25 0,25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10-02T14:23:17.790"/>
    </inkml:context>
    <inkml:brush xml:id="br0">
      <inkml:brushProperty name="width" value="0.15875" units="cm"/>
      <inkml:brushProperty name="height" value="0.635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44,'0'0,"49"0,1 0,0 10,49-10,0 0,-24 0,24 0,-25 0,1 0,-1 0,1 0,-26 0,-24 0,0 0,25 0,-1 0,1 0,0 0,-1 0,1 0,0 0,24 0,1 0,-1 0,-24 0,-1 0,-24 0,50 0,-26 0,26 0,-26 0,1 0,24 0,-24 0,25 0,-51 0,26 0,0 0,-25 0,-1 0,1 0,25 0,-50 0,25 0,24 0,-24 0,0 0,0 0,0 0,-1 0,26 0,0 0,-1 0,1 0,0 0,-1 0,0 0,1 0,-1 0,-24 0,49 0,-24 0,0 0,24 0,-24 0,-1 0,1 0,0 0,-1 0,1 0,0 0,-25 0,-1 0,1 0,0 0,0 0,24 0,-49 0,25 0,25 0,-50 0,25 0,0 0,-25 0,49 0,-24 0,0 0,25 0,24 0,-49 0,24 0,-24 0,25 0,0 0,-1 0,1 0,-1 0,-24 0,25 0,24 0,-24 0,0 0,-25 0,24 0,1 0,-25 0,24 0,-24 0,25 0,-1 0,26 0,-26 0,26 0,-25 0,-1 0,1 0,-25 0,0 0,-1 0,1 0,-25 0,25 0,-25 0,25 0,0 0,-25 0,24 0,-24 0,25 0,-25 0,25 0,0 0,-25 0,25 0,-25 0,25 0,-25 0,24 0,1 0,-25 0,25 0,-25 0,0 0,0 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10-02T14:23:23.749"/>
    </inkml:context>
    <inkml:brush xml:id="br0">
      <inkml:brushProperty name="width" value="0.15875" units="cm"/>
      <inkml:brushProperty name="height" value="0.635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-1-19,'0'0,"0"26,0-26,24 0,51 0,24 0,-49 0,-1 0,100 0,25-26,-75 26,125 0,-50 0,-1 0,1 0,-26 0,1 0,-50 0,25 0,25 0,-50 0,26 0,-51 0,1 0,24 0,-50 0,1 0,25 0,-51 0,26 0,-25 0,24 0,1 0,0 0,-25 0,24 0,1 0,24 0,-24 0,0 0,-26 0,26 0,-25 0,49 0,-24 0,0 0,-1 0,1 0,0 0,-1 0,26 0,-26 0,-24 0,25 0,-1 0,1 0,25 0,-26 0,1 0,-25 0,24 0,-24 0,24 0,-24 0,24 0,1 0,-25 0,0 0,24 0,1 0,-25 0,24 0,-24 0,0 0,-25 0,25 0,0 0,-1 0,-24 0,50 0,-25 0,25 0,-26 0,26 0,0 0,-26 0,1 0,0 0,0 0,0 0,-25 0,25 0,-25 0,24 0,1 0,-25 0,25 0,-25 0,25 0,-25 0,25 0,-25 0,49 0,-49 0,25 0,-25 0,25 0,0 0,-25 0,25 0,-1 0,-24 0,50 0,-50 0,25 0,-25 0,25 0,0 0,-25 0,24 0,-24 0,25 0,-25 0,25 0,0 0,-25 0,25 0,-25 0,24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AF27F734-7F72-4E27-A3ED-5CF21A8B944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397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0A9B6-ABF2-4F77-BF98-93A398860214}" type="slidenum">
              <a:rPr lang="zh-CN" altLang="en-US"/>
              <a:pPr/>
              <a:t>3</a:t>
            </a:fld>
            <a:endParaRPr lang="en-US" altLang="zh-CN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299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43572-A498-47D6-B31E-28098E3F9BDB}" type="slidenum">
              <a:rPr lang="zh-CN" altLang="en-US"/>
              <a:pPr/>
              <a:t>13</a:t>
            </a:fld>
            <a:endParaRPr lang="en-US" altLang="zh-CN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965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225EE-4274-43AB-9288-C558D7F89747}" type="slidenum">
              <a:rPr lang="zh-CN" altLang="en-US"/>
              <a:pPr/>
              <a:t>14</a:t>
            </a:fld>
            <a:endParaRPr lang="en-US" altLang="zh-CN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304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EC331DD-D355-408D-9AAB-364276925C03}" type="slidenum">
              <a:rPr lang="en-US" altLang="zh-CN" sz="1200">
                <a:latin typeface="Times" panose="02020603050405020304" pitchFamily="18" charset="0"/>
              </a:rPr>
              <a:pPr eaLnBrk="1" hangingPunct="1"/>
              <a:t>15</a:t>
            </a:fld>
            <a:endParaRPr lang="en-US" altLang="zh-CN" sz="1200">
              <a:latin typeface="Times" panose="02020603050405020304" pitchFamily="18" charset="0"/>
            </a:endParaRPr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222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9C2A2E-5C47-409F-B648-1381305CFD8E}" type="slidenum">
              <a:rPr lang="zh-CN" altLang="en-US"/>
              <a:pPr/>
              <a:t>16</a:t>
            </a:fld>
            <a:endParaRPr lang="en-US" altLang="zh-CN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/>
          </a:p>
        </p:txBody>
      </p:sp>
    </p:spTree>
    <p:extLst>
      <p:ext uri="{BB962C8B-B14F-4D97-AF65-F5344CB8AC3E}">
        <p14:creationId xmlns:p14="http://schemas.microsoft.com/office/powerpoint/2010/main" val="3325381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F20E5D4-68F1-4970-8DDC-B0E11F318A45}" type="slidenum">
              <a:rPr lang="en-US" altLang="zh-CN" sz="1200">
                <a:latin typeface="Times" panose="02020603050405020304" pitchFamily="18" charset="0"/>
              </a:rPr>
              <a:pPr eaLnBrk="1" hangingPunct="1"/>
              <a:t>17</a:t>
            </a:fld>
            <a:endParaRPr lang="en-US" altLang="zh-CN" sz="1200">
              <a:latin typeface="Times" panose="02020603050405020304" pitchFamily="18" charset="0"/>
            </a:endParaRPr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200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8AA27D2-B150-4B4B-BD60-C28B7215F206}" type="slidenum">
              <a:rPr lang="en-US" altLang="zh-CN" sz="1200">
                <a:latin typeface="Times" panose="02020603050405020304" pitchFamily="18" charset="0"/>
              </a:rPr>
              <a:pPr eaLnBrk="1" hangingPunct="1"/>
              <a:t>19</a:t>
            </a:fld>
            <a:endParaRPr lang="en-US" altLang="zh-CN" sz="1200">
              <a:latin typeface="Times" panose="02020603050405020304" pitchFamily="18" charset="0"/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402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E43E1-4D08-48CA-BC38-65CAD4CFEDA6}" type="slidenum">
              <a:rPr lang="zh-CN" altLang="en-US"/>
              <a:pPr/>
              <a:t>20</a:t>
            </a:fld>
            <a:endParaRPr lang="en-US" altLang="zh-CN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81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827B1-63EF-405D-8B1D-85E1B72A9637}" type="slidenum">
              <a:rPr lang="zh-CN" altLang="en-US"/>
              <a:pPr/>
              <a:t>22</a:t>
            </a:fld>
            <a:endParaRPr lang="en-US" altLang="zh-CN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920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235AC64-78CA-43C0-8FAB-039B2B995DD5}" type="slidenum">
              <a:rPr lang="en-US" altLang="zh-CN" sz="1200">
                <a:latin typeface="Times" panose="02020603050405020304" pitchFamily="18" charset="0"/>
              </a:rPr>
              <a:pPr eaLnBrk="1" hangingPunct="1"/>
              <a:t>23</a:t>
            </a:fld>
            <a:endParaRPr lang="en-US" altLang="zh-CN" sz="1200">
              <a:latin typeface="Times" panose="02020603050405020304" pitchFamily="18" charset="0"/>
            </a:endParaRPr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746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20A6127-6666-4549-B8BA-D0F83A6CBA77}" type="slidenum">
              <a:rPr lang="en-US" altLang="zh-CN" sz="1200">
                <a:latin typeface="Times" panose="02020603050405020304" pitchFamily="18" charset="0"/>
              </a:rPr>
              <a:pPr eaLnBrk="1" hangingPunct="1"/>
              <a:t>24</a:t>
            </a:fld>
            <a:endParaRPr lang="en-US" altLang="zh-CN" sz="1200">
              <a:latin typeface="Times" panose="02020603050405020304" pitchFamily="18" charset="0"/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36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E897F-EBF7-4CEB-9066-CB48003CF182}" type="slidenum">
              <a:rPr lang="zh-CN" altLang="en-US"/>
              <a:pPr/>
              <a:t>5</a:t>
            </a:fld>
            <a:endParaRPr lang="en-US" altLang="zh-CN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056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195BB52-4049-4193-823D-F9EA6959CFD5}" type="slidenum">
              <a:rPr lang="en-US" altLang="zh-CN" sz="1200">
                <a:latin typeface="Times" panose="02020603050405020304" pitchFamily="18" charset="0"/>
              </a:rPr>
              <a:pPr eaLnBrk="1" hangingPunct="1"/>
              <a:t>25</a:t>
            </a:fld>
            <a:endParaRPr lang="en-US" altLang="zh-CN" sz="1200">
              <a:latin typeface="Times" panose="02020603050405020304" pitchFamily="18" charset="0"/>
            </a:endParaRPr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966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6F9C229-4127-4931-9021-6463A400C0B9}" type="slidenum">
              <a:rPr lang="en-US" altLang="zh-CN" sz="1200">
                <a:latin typeface="Times" panose="02020603050405020304" pitchFamily="18" charset="0"/>
              </a:rPr>
              <a:pPr eaLnBrk="1" hangingPunct="1"/>
              <a:t>26</a:t>
            </a:fld>
            <a:endParaRPr lang="en-US" altLang="zh-CN" sz="1200">
              <a:latin typeface="Times" panose="02020603050405020304" pitchFamily="18" charset="0"/>
            </a:endParaRPr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054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1A21888-4111-4623-A47E-04CADF433789}" type="slidenum">
              <a:rPr lang="en-US" altLang="zh-CN" sz="1200">
                <a:latin typeface="Times" panose="02020603050405020304" pitchFamily="18" charset="0"/>
              </a:rPr>
              <a:pPr eaLnBrk="1" hangingPunct="1"/>
              <a:t>27</a:t>
            </a:fld>
            <a:endParaRPr lang="en-US" altLang="zh-CN" sz="1200">
              <a:latin typeface="Times" panose="02020603050405020304" pitchFamily="18" charset="0"/>
            </a:endParaRPr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80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AFC8434-1324-46FF-88DC-96777E3E5F8A}" type="slidenum">
              <a:rPr lang="en-US" altLang="zh-CN" sz="1200">
                <a:latin typeface="Times" panose="02020603050405020304" pitchFamily="18" charset="0"/>
              </a:rPr>
              <a:pPr eaLnBrk="1" hangingPunct="1"/>
              <a:t>28</a:t>
            </a:fld>
            <a:endParaRPr lang="en-US" altLang="zh-CN" sz="1200">
              <a:latin typeface="Times" panose="02020603050405020304" pitchFamily="18" charset="0"/>
            </a:endParaRPr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138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B10C7F3-B637-46B7-99C9-DCEF7023E336}" type="slidenum">
              <a:rPr lang="en-US" altLang="zh-CN" sz="1200">
                <a:latin typeface="Times" panose="02020603050405020304" pitchFamily="18" charset="0"/>
              </a:rPr>
              <a:pPr eaLnBrk="1" hangingPunct="1"/>
              <a:t>29</a:t>
            </a:fld>
            <a:endParaRPr lang="en-US" altLang="zh-CN" sz="1200">
              <a:latin typeface="Times" panose="02020603050405020304" pitchFamily="18" charset="0"/>
            </a:endParaRPr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777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11128E-42D0-4F48-87CA-95E09338C055}" type="slidenum">
              <a:rPr lang="zh-CN" altLang="en-US"/>
              <a:pPr/>
              <a:t>30</a:t>
            </a:fld>
            <a:endParaRPr lang="en-US" altLang="zh-CN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082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00DF8F9-743C-4A59-B2C3-F450D314CC22}" type="slidenum">
              <a:rPr lang="en-US" altLang="zh-CN" sz="1200">
                <a:latin typeface="Times" panose="02020603050405020304" pitchFamily="18" charset="0"/>
              </a:rPr>
              <a:pPr eaLnBrk="1" hangingPunct="1"/>
              <a:t>31</a:t>
            </a:fld>
            <a:endParaRPr lang="en-US" altLang="zh-CN" sz="1200">
              <a:latin typeface="Times" panose="02020603050405020304" pitchFamily="18" charset="0"/>
            </a:endParaRPr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6084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0C8F069-C762-47E5-9014-3F2B5A287FC2}" type="slidenum">
              <a:rPr lang="en-US" altLang="zh-CN" sz="1200">
                <a:latin typeface="Times" panose="02020603050405020304" pitchFamily="18" charset="0"/>
              </a:rPr>
              <a:pPr eaLnBrk="1" hangingPunct="1"/>
              <a:t>32</a:t>
            </a:fld>
            <a:endParaRPr lang="en-US" altLang="zh-CN" sz="1200">
              <a:latin typeface="Times" panose="02020603050405020304" pitchFamily="18" charset="0"/>
            </a:endParaRPr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426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9B6DE20-C6E4-446B-8D85-B5ECED200C8E}" type="slidenum">
              <a:rPr lang="en-US" altLang="zh-CN" sz="1200">
                <a:latin typeface="Times" panose="02020603050405020304" pitchFamily="18" charset="0"/>
              </a:rPr>
              <a:pPr eaLnBrk="1" hangingPunct="1"/>
              <a:t>33</a:t>
            </a:fld>
            <a:endParaRPr lang="en-US" altLang="zh-CN" sz="1200">
              <a:latin typeface="Times" panose="02020603050405020304" pitchFamily="18" charset="0"/>
            </a:endParaRPr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453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D8FC823-FBD5-40FB-B0EA-78409EA20A34}" type="slidenum">
              <a:rPr lang="en-US" altLang="zh-CN" sz="1200">
                <a:latin typeface="Times" panose="02020603050405020304" pitchFamily="18" charset="0"/>
              </a:rPr>
              <a:pPr eaLnBrk="1" hangingPunct="1"/>
              <a:t>34</a:t>
            </a:fld>
            <a:endParaRPr lang="en-US" altLang="zh-CN" sz="1200">
              <a:latin typeface="Times" panose="02020603050405020304" pitchFamily="18" charset="0"/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24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37E75BA-FC2A-475D-8A5B-DED7EDEE07D4}" type="slidenum">
              <a:rPr lang="en-US" altLang="zh-CN" sz="1200">
                <a:latin typeface="Times" panose="02020603050405020304" pitchFamily="18" charset="0"/>
              </a:rPr>
              <a:pPr eaLnBrk="1" hangingPunct="1"/>
              <a:t>6</a:t>
            </a:fld>
            <a:endParaRPr lang="en-US" altLang="zh-CN" sz="1200">
              <a:latin typeface="Times" panose="02020603050405020304" pitchFamily="18" charset="0"/>
            </a:endParaRPr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8808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3E2D8-61B6-4E98-A587-EC45AEAD9AF1}" type="slidenum">
              <a:rPr lang="en-US" altLang="zh-CN" sz="1200">
                <a:latin typeface="Times" panose="02020603050405020304" pitchFamily="18" charset="0"/>
              </a:rPr>
              <a:pPr eaLnBrk="1" hangingPunct="1"/>
              <a:t>35</a:t>
            </a:fld>
            <a:endParaRPr lang="en-US" altLang="zh-CN" sz="1200">
              <a:latin typeface="Times" panose="02020603050405020304" pitchFamily="18" charset="0"/>
            </a:endParaRPr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5460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A6EB762-3B1C-4BF1-AB07-F7F49F365580}" type="slidenum">
              <a:rPr lang="en-US" altLang="zh-CN" sz="1200">
                <a:latin typeface="Times" panose="02020603050405020304" pitchFamily="18" charset="0"/>
              </a:rPr>
              <a:pPr eaLnBrk="1" hangingPunct="1"/>
              <a:t>36</a:t>
            </a:fld>
            <a:endParaRPr lang="en-US" altLang="zh-CN" sz="1200">
              <a:latin typeface="Times" panose="02020603050405020304" pitchFamily="18" charset="0"/>
            </a:endParaRPr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894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C80A9E7-912A-45FD-A40B-F0C68CDD102B}" type="slidenum">
              <a:rPr lang="en-US" altLang="zh-CN" sz="1200">
                <a:latin typeface="Times" panose="02020603050405020304" pitchFamily="18" charset="0"/>
              </a:rPr>
              <a:pPr eaLnBrk="1" hangingPunct="1"/>
              <a:t>37</a:t>
            </a:fld>
            <a:endParaRPr lang="en-US" altLang="zh-CN" sz="1200">
              <a:latin typeface="Times" panose="02020603050405020304" pitchFamily="18" charset="0"/>
            </a:endParaRPr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2245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53511E7-51C0-464D-A39D-CEBE4F5DEBD4}" type="slidenum">
              <a:rPr lang="en-US" altLang="zh-CN" sz="1200">
                <a:latin typeface="Times" panose="02020603050405020304" pitchFamily="18" charset="0"/>
              </a:rPr>
              <a:pPr eaLnBrk="1" hangingPunct="1"/>
              <a:t>38</a:t>
            </a:fld>
            <a:endParaRPr lang="en-US" altLang="zh-CN" sz="1200">
              <a:latin typeface="Times" panose="02020603050405020304" pitchFamily="18" charset="0"/>
            </a:endParaRPr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4280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281B8-F0FE-4A79-903E-EC6D09C3AA95}" type="slidenum">
              <a:rPr lang="zh-CN" altLang="en-US"/>
              <a:pPr/>
              <a:t>41</a:t>
            </a:fld>
            <a:endParaRPr lang="en-US" altLang="zh-CN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10000"/>
              </a:lnSpc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2711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53AE19E-1E2F-4A7E-8552-A743326522FB}" type="slidenum">
              <a:rPr lang="en-US" altLang="zh-CN" sz="1200">
                <a:latin typeface="Times" panose="02020603050405020304" pitchFamily="18" charset="0"/>
              </a:rPr>
              <a:pPr eaLnBrk="1" hangingPunct="1"/>
              <a:t>42</a:t>
            </a:fld>
            <a:endParaRPr lang="en-US" altLang="zh-CN" sz="1200">
              <a:latin typeface="Times" panose="02020603050405020304" pitchFamily="18" charset="0"/>
            </a:endParaRPr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5696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/>
            <a:fld id="{FB8D2A16-6601-4645-B662-F12918EBB9CE}" type="slidenum">
              <a:rPr lang="zh-CN" alt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44</a:t>
            </a:fld>
            <a:endParaRPr lang="en-US" altLang="zh-CN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86950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/>
            <a:fld id="{80CA721C-5BF9-4B36-97AD-8816406FA901}" type="slidenum">
              <a:rPr lang="zh-CN" alt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45</a:t>
            </a:fld>
            <a:endParaRPr lang="en-US" altLang="zh-CN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mtClean="0">
                <a:latin typeface="Arial" charset="0"/>
                <a:ea typeface="宋体" charset="-122"/>
              </a:rPr>
              <a:t/>
            </a:r>
            <a:br>
              <a:rPr lang="zh-CN" altLang="en-US" smtClean="0">
                <a:latin typeface="Arial" charset="0"/>
                <a:ea typeface="宋体" charset="-122"/>
              </a:rPr>
            </a:br>
            <a:r>
              <a:rPr lang="zh-CN" altLang="en-US" smtClean="0">
                <a:latin typeface="Arial" charset="0"/>
                <a:ea typeface="宋体" charset="-122"/>
              </a:rPr>
              <a:t/>
            </a:r>
            <a:br>
              <a:rPr lang="zh-CN" altLang="en-US" smtClean="0">
                <a:latin typeface="Arial" charset="0"/>
                <a:ea typeface="宋体" charset="-122"/>
              </a:rPr>
            </a:br>
            <a:endParaRPr lang="en-US" altLang="zh-CN" smtClean="0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27812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8E1EB-108D-46F3-99A8-66AA0FA847C1}" type="slidenum">
              <a:rPr lang="zh-CN" altLang="en-US"/>
              <a:pPr/>
              <a:t>46</a:t>
            </a:fld>
            <a:endParaRPr lang="en-US" altLang="zh-CN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8182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F771C8-6ACA-4737-81DB-280270D5B156}" type="slidenum">
              <a:rPr lang="zh-CN" altLang="en-US"/>
              <a:pPr/>
              <a:t>47</a:t>
            </a:fld>
            <a:endParaRPr lang="en-US" altLang="zh-CN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417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4795D-CC46-4999-920E-28947222A7B3}" type="slidenum">
              <a:rPr lang="zh-CN" altLang="en-US"/>
              <a:pPr/>
              <a:t>7</a:t>
            </a:fld>
            <a:endParaRPr lang="en-US" altLang="zh-CN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4297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32576-3DCB-456C-8DFC-F460775B9884}" type="slidenum">
              <a:rPr lang="zh-CN" altLang="en-US"/>
              <a:pPr/>
              <a:t>49</a:t>
            </a:fld>
            <a:endParaRPr lang="en-US" altLang="zh-CN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3884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34320-E612-4EF1-87BC-EEF7360EDB4B}" type="slidenum">
              <a:rPr lang="zh-CN" altLang="en-US"/>
              <a:pPr/>
              <a:t>50</a:t>
            </a:fld>
            <a:endParaRPr lang="en-US" altLang="zh-CN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47720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538348A-2BE6-4F84-821B-3F20A6B23AF1}" type="slidenum">
              <a:rPr lang="en-US" altLang="zh-CN" sz="1200">
                <a:latin typeface="Times" panose="02020603050405020304" pitchFamily="18" charset="0"/>
              </a:rPr>
              <a:pPr eaLnBrk="1" hangingPunct="1"/>
              <a:t>51</a:t>
            </a:fld>
            <a:endParaRPr lang="en-US" altLang="zh-CN" sz="1200">
              <a:latin typeface="Times" panose="02020603050405020304" pitchFamily="18" charset="0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8151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05D5D04-BE4B-4FD7-AD8A-13A233A069B8}" type="slidenum">
              <a:rPr lang="en-US" altLang="zh-CN" sz="1200">
                <a:latin typeface="Times" panose="02020603050405020304" pitchFamily="18" charset="0"/>
              </a:rPr>
              <a:pPr eaLnBrk="1" hangingPunct="1"/>
              <a:t>52</a:t>
            </a:fld>
            <a:endParaRPr lang="en-US" altLang="zh-CN" sz="1200">
              <a:latin typeface="Times" panose="02020603050405020304" pitchFamily="18" charset="0"/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430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E51323A-276B-4CD4-ACEE-77D3BADE9DC4}" type="slidenum">
              <a:rPr lang="en-US" altLang="zh-CN" sz="1200">
                <a:latin typeface="Times" panose="02020603050405020304" pitchFamily="18" charset="0"/>
              </a:rPr>
              <a:pPr eaLnBrk="1" hangingPunct="1"/>
              <a:t>53</a:t>
            </a:fld>
            <a:endParaRPr lang="en-US" altLang="zh-CN" sz="1200">
              <a:latin typeface="Times" panose="02020603050405020304" pitchFamily="18" charset="0"/>
            </a:endParaRPr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832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DAFF0-CC09-41B4-A502-10F0223EC25B}" type="slidenum">
              <a:rPr lang="zh-CN" altLang="en-US"/>
              <a:pPr/>
              <a:t>8</a:t>
            </a:fld>
            <a:endParaRPr lang="en-US" altLang="zh-CN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655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657E5-6BE2-441A-B7F2-42180BE7B4D9}" type="slidenum">
              <a:rPr lang="zh-CN" altLang="en-US"/>
              <a:pPr/>
              <a:t>9</a:t>
            </a:fld>
            <a:endParaRPr lang="en-US" altLang="zh-CN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zh-CN" altLang="en-US" sz="1300"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5956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9AA1EBD-489F-4369-8E31-F47394C45382}" type="slidenum">
              <a:rPr lang="en-US" altLang="zh-CN" sz="1200">
                <a:latin typeface="Times" panose="02020603050405020304" pitchFamily="18" charset="0"/>
              </a:rPr>
              <a:pPr eaLnBrk="1" hangingPunct="1"/>
              <a:t>10</a:t>
            </a:fld>
            <a:endParaRPr lang="en-US" altLang="zh-CN" sz="1200">
              <a:latin typeface="Times" panose="02020603050405020304" pitchFamily="18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993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C7A30-FDD1-4F91-A776-21B49F00637E}" type="slidenum">
              <a:rPr lang="zh-CN" altLang="en-US"/>
              <a:pPr/>
              <a:t>11</a:t>
            </a:fld>
            <a:endParaRPr lang="en-US" altLang="zh-CN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4628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4B105-E0B3-4142-957B-381EE4459BFC}" type="slidenum">
              <a:rPr lang="zh-CN" altLang="en-US"/>
              <a:pPr/>
              <a:t>12</a:t>
            </a:fld>
            <a:endParaRPr lang="en-US" altLang="zh-CN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33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0"/>
            <a:chExt cx="5675" cy="663"/>
          </a:xfrm>
        </p:grpSpPr>
        <p:grpSp>
          <p:nvGrpSpPr>
            <p:cNvPr id="112643" name="Group 3"/>
            <p:cNvGrpSpPr>
              <a:grpSpLocks/>
            </p:cNvGrpSpPr>
            <p:nvPr/>
          </p:nvGrpSpPr>
          <p:grpSpPr bwMode="auto">
            <a:xfrm>
              <a:off x="183" y="68"/>
              <a:ext cx="448" cy="299"/>
              <a:chOff x="0" y="0"/>
              <a:chExt cx="624" cy="432"/>
            </a:xfrm>
          </p:grpSpPr>
          <p:sp>
            <p:nvSpPr>
              <p:cNvPr id="11264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645" name="Rectangle 5"/>
              <p:cNvSpPr>
                <a:spLocks noChangeArrowheads="1"/>
              </p:cNvSpPr>
              <p:nvPr/>
            </p:nvSpPr>
            <p:spPr bwMode="auto">
              <a:xfrm>
                <a:off x="336" y="0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646" name="Group 6"/>
            <p:cNvGrpSpPr>
              <a:grpSpLocks/>
            </p:cNvGrpSpPr>
            <p:nvPr/>
          </p:nvGrpSpPr>
          <p:grpSpPr bwMode="auto">
            <a:xfrm>
              <a:off x="261" y="334"/>
              <a:ext cx="465" cy="299"/>
              <a:chOff x="0" y="0"/>
              <a:chExt cx="672" cy="432"/>
            </a:xfrm>
          </p:grpSpPr>
          <p:sp>
            <p:nvSpPr>
              <p:cNvPr id="112647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648" name="Rectangle 8"/>
              <p:cNvSpPr>
                <a:spLocks noChangeArrowheads="1"/>
              </p:cNvSpPr>
              <p:nvPr/>
            </p:nvSpPr>
            <p:spPr bwMode="auto">
              <a:xfrm>
                <a:off x="336" y="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12649" name="Rectangle 9"/>
            <p:cNvSpPr>
              <a:spLocks noChangeArrowheads="1"/>
            </p:cNvSpPr>
            <p:nvPr/>
          </p:nvSpPr>
          <p:spPr bwMode="auto">
            <a:xfrm>
              <a:off x="0" y="288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650" name="Rectangle 10"/>
            <p:cNvSpPr>
              <a:spLocks noChangeArrowheads="1"/>
            </p:cNvSpPr>
            <p:nvPr/>
          </p:nvSpPr>
          <p:spPr bwMode="auto">
            <a:xfrm>
              <a:off x="400" y="0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651" name="Rectangle 11"/>
            <p:cNvSpPr>
              <a:spLocks noChangeArrowheads="1"/>
            </p:cNvSpPr>
            <p:nvPr/>
          </p:nvSpPr>
          <p:spPr bwMode="auto">
            <a:xfrm flipV="1">
              <a:off x="199" y="518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26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 sz="4000">
                <a:ea typeface="楷体_GB2312" pitchFamily="49" charset="-122"/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1126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1265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1265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1265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BD49AA7-DA5F-47A9-B6F8-D04192A8E88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32346-F819-450B-9A8F-1059B3F7748E}" type="slidenum">
              <a:rPr lang="zh-CN" altLang="en-US"/>
              <a:pPr/>
              <a:t>‹#›</a:t>
            </a:fld>
            <a:r>
              <a:rPr lang="en-US" altLang="zh-CN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393485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69113" y="350838"/>
            <a:ext cx="2085975" cy="57816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1188" y="350838"/>
            <a:ext cx="6105525" cy="57816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212F6-B386-4DC8-B1CB-51D0644024B2}" type="slidenum">
              <a:rPr lang="zh-CN" altLang="en-US"/>
              <a:pPr/>
              <a:t>‹#›</a:t>
            </a:fld>
            <a:r>
              <a:rPr lang="en-US" altLang="zh-CN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1247214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350838"/>
            <a:ext cx="7793037" cy="9636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11188" y="1484313"/>
            <a:ext cx="4095750" cy="464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59338" y="1484313"/>
            <a:ext cx="4095750" cy="464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275513" y="6453188"/>
            <a:ext cx="1905000" cy="392112"/>
          </a:xfrm>
        </p:spPr>
        <p:txBody>
          <a:bodyPr/>
          <a:lstStyle>
            <a:lvl1pPr>
              <a:defRPr/>
            </a:lvl1pPr>
          </a:lstStyle>
          <a:p>
            <a:fld id="{C8E3505C-4D83-428F-AF2C-7C8AEB63A22D}" type="slidenum">
              <a:rPr lang="zh-CN" altLang="en-US"/>
              <a:pPr/>
              <a:t>‹#›</a:t>
            </a:fld>
            <a:r>
              <a:rPr lang="en-US" altLang="zh-CN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1353766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49AA7-DA5F-47A9-B6F8-D04192A8E88D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1609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564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495354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4392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8321" y="62068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056E-972C-4CE8-A911-C8E467D342B1}" type="slidenum">
              <a:rPr lang="zh-CN" altLang="en-US" smtClean="0"/>
              <a:pPr/>
              <a:t>‹#›</a:t>
            </a:fld>
            <a:r>
              <a:rPr lang="en-US" altLang="zh-CN" smtClean="0"/>
              <a:t>/32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4295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564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40768"/>
            <a:ext cx="3886200" cy="456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40768"/>
            <a:ext cx="3886200" cy="456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069391"/>
            <a:ext cx="2057400" cy="383252"/>
          </a:xfrm>
        </p:spPr>
        <p:txBody>
          <a:bodyPr/>
          <a:lstStyle>
            <a:lvl1pPr>
              <a:defRPr sz="1050"/>
            </a:lvl1pPr>
          </a:lstStyle>
          <a:p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069391"/>
            <a:ext cx="3086100" cy="383252"/>
          </a:xfrm>
        </p:spPr>
        <p:txBody>
          <a:bodyPr/>
          <a:lstStyle>
            <a:lvl1pPr>
              <a:defRPr sz="1050"/>
            </a:lvl1pPr>
          </a:lstStyle>
          <a:p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069391"/>
            <a:ext cx="2057400" cy="383252"/>
          </a:xfrm>
        </p:spPr>
        <p:txBody>
          <a:bodyPr/>
          <a:lstStyle>
            <a:lvl1pPr>
              <a:defRPr sz="1050"/>
            </a:lvl1pPr>
          </a:lstStyle>
          <a:p>
            <a:fld id="{361DB1FD-2628-4F6C-B423-8C13534E24E8}" type="slidenum">
              <a:rPr lang="zh-CN" altLang="en-US" smtClean="0"/>
              <a:pPr/>
              <a:t>‹#›</a:t>
            </a:fld>
            <a:r>
              <a:rPr lang="en-US" altLang="zh-CN" smtClean="0"/>
              <a:t>/32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4450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90363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40768"/>
            <a:ext cx="3868340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164680"/>
            <a:ext cx="3868340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40768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164680"/>
            <a:ext cx="3887391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015955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015955"/>
            <a:ext cx="3086100" cy="365125"/>
          </a:xfrm>
        </p:spPr>
        <p:txBody>
          <a:bodyPr/>
          <a:lstStyle>
            <a:lvl1pPr>
              <a:defRPr sz="1000"/>
            </a:lvl1pPr>
          </a:lstStyle>
          <a:p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015955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fld id="{98B07D1C-814E-4ED7-9227-C3685D06F5C1}" type="slidenum">
              <a:rPr lang="zh-CN" altLang="en-US" smtClean="0"/>
              <a:pPr/>
              <a:t>‹#›</a:t>
            </a:fld>
            <a:r>
              <a:rPr lang="en-US" altLang="zh-CN" smtClean="0"/>
              <a:t>/32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7437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3D599-ADBA-4AB4-9673-0A6835212DAA}" type="slidenum">
              <a:rPr lang="zh-CN" altLang="en-US" smtClean="0"/>
              <a:pPr/>
              <a:t>‹#›</a:t>
            </a:fld>
            <a:r>
              <a:rPr lang="en-US" altLang="zh-CN" smtClean="0"/>
              <a:t>/32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3306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E8DAD-42A3-42D0-A718-726BA0465276}" type="slidenum">
              <a:rPr lang="zh-CN" altLang="en-US" smtClean="0"/>
              <a:pPr/>
              <a:t>‹#›</a:t>
            </a:fld>
            <a:r>
              <a:rPr lang="en-US" altLang="zh-CN" smtClean="0"/>
              <a:t>/32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986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5F0AE-6A4F-4B0C-9A75-9D9177FC485F}" type="slidenum">
              <a:rPr lang="zh-CN" altLang="en-US"/>
              <a:pPr/>
              <a:t>‹#›</a:t>
            </a:fld>
            <a:r>
              <a:rPr lang="en-US" altLang="zh-CN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2237248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09551"/>
            <a:ext cx="2949178" cy="98720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1484784"/>
            <a:ext cx="4629150" cy="4376267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9068" y="1340767"/>
            <a:ext cx="2949178" cy="452028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727B3-EB36-4AC3-A0F3-3885A2D13537}" type="slidenum">
              <a:rPr lang="zh-CN" altLang="en-US" smtClean="0"/>
              <a:pPr/>
              <a:t>‹#›</a:t>
            </a:fld>
            <a:r>
              <a:rPr lang="en-US" altLang="zh-CN" smtClean="0"/>
              <a:t>/32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0904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6002E-B36C-4826-A6C1-AE7F6F13CF4B}" type="slidenum">
              <a:rPr lang="zh-CN" altLang="en-US" smtClean="0"/>
              <a:pPr/>
              <a:t>‹#›</a:t>
            </a:fld>
            <a:r>
              <a:rPr lang="en-US" altLang="zh-CN" smtClean="0"/>
              <a:t>/32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7091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412776"/>
            <a:ext cx="7886700" cy="4351338"/>
          </a:xfrm>
        </p:spPr>
        <p:txBody>
          <a:bodyPr vert="eaVer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32346-F819-450B-9A8F-1059B3F7748E}" type="slidenum">
              <a:rPr lang="zh-CN" altLang="en-US" smtClean="0"/>
              <a:pPr/>
              <a:t>‹#›</a:t>
            </a:fld>
            <a:r>
              <a:rPr lang="en-US" altLang="zh-CN" smtClean="0"/>
              <a:t>/32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1752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B0929-E8D7-4B98-9F4F-E2D3B160D814}" type="slidenum">
              <a:rPr lang="zh-CN" altLang="en-US" smtClean="0"/>
              <a:pPr/>
              <a:t>‹#›</a:t>
            </a:fld>
            <a:r>
              <a:rPr lang="en-US" altLang="zh-CN" smtClean="0"/>
              <a:t>/32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217222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260350"/>
            <a:ext cx="7793037" cy="9636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11188" y="1484313"/>
            <a:ext cx="8343900" cy="46482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B0929-E8D7-4B98-9F4F-E2D3B160D814}" type="slidenum">
              <a:rPr lang="zh-CN" altLang="en-US" smtClean="0"/>
              <a:pPr/>
              <a:t>‹#›</a:t>
            </a:fld>
            <a:r>
              <a:rPr lang="en-US" altLang="zh-CN" smtClean="0"/>
              <a:t>/32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1321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350838"/>
            <a:ext cx="7793037" cy="9636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11188" y="1484313"/>
            <a:ext cx="4095750" cy="464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59338" y="1484313"/>
            <a:ext cx="4095750" cy="464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275513" y="6453188"/>
            <a:ext cx="1905000" cy="392112"/>
          </a:xfrm>
        </p:spPr>
        <p:txBody>
          <a:bodyPr/>
          <a:lstStyle>
            <a:lvl1pPr>
              <a:defRPr/>
            </a:lvl1pPr>
          </a:lstStyle>
          <a:p>
            <a:fld id="{C8E3505C-4D83-428F-AF2C-7C8AEB63A22D}" type="slidenum">
              <a:rPr lang="zh-CN" altLang="en-US"/>
              <a:pPr/>
              <a:t>‹#›</a:t>
            </a:fld>
            <a:r>
              <a:rPr lang="en-US" altLang="zh-CN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327803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056E-972C-4CE8-A911-C8E467D342B1}" type="slidenum">
              <a:rPr lang="zh-CN" altLang="en-US"/>
              <a:pPr/>
              <a:t>‹#›</a:t>
            </a:fld>
            <a:r>
              <a:rPr lang="en-US" altLang="zh-CN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254313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1188" y="1484313"/>
            <a:ext cx="4095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59338" y="1484313"/>
            <a:ext cx="4095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DB1FD-2628-4F6C-B423-8C13534E24E8}" type="slidenum">
              <a:rPr lang="zh-CN" altLang="en-US"/>
              <a:pPr/>
              <a:t>‹#›</a:t>
            </a:fld>
            <a:r>
              <a:rPr lang="en-US" altLang="zh-CN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396738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07D1C-814E-4ED7-9227-C3685D06F5C1}" type="slidenum">
              <a:rPr lang="zh-CN" altLang="en-US"/>
              <a:pPr/>
              <a:t>‹#›</a:t>
            </a:fld>
            <a:r>
              <a:rPr lang="en-US" altLang="zh-CN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156276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3D599-ADBA-4AB4-9673-0A6835212DAA}" type="slidenum">
              <a:rPr lang="zh-CN" altLang="en-US"/>
              <a:pPr/>
              <a:t>‹#›</a:t>
            </a:fld>
            <a:r>
              <a:rPr lang="en-US" altLang="zh-CN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39366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E8DAD-42A3-42D0-A718-726BA0465276}" type="slidenum">
              <a:rPr lang="zh-CN" altLang="en-US"/>
              <a:pPr/>
              <a:t>‹#›</a:t>
            </a:fld>
            <a:r>
              <a:rPr lang="en-US" altLang="zh-CN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54670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727B3-EB36-4AC3-A0F3-3885A2D13537}" type="slidenum">
              <a:rPr lang="zh-CN" altLang="en-US"/>
              <a:pPr/>
              <a:t>‹#›</a:t>
            </a:fld>
            <a:r>
              <a:rPr lang="en-US" altLang="zh-CN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110206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6002E-B36C-4826-A6C1-AE7F6F13CF4B}" type="slidenum">
              <a:rPr lang="zh-CN" altLang="en-US"/>
              <a:pPr/>
              <a:t>‹#›</a:t>
            </a:fld>
            <a:r>
              <a:rPr lang="en-US" altLang="zh-CN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420074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417513" y="585788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/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800100" y="585788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541338" y="1008063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911225" y="1008063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127000" y="11604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762000" y="477838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/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442913" y="1268413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/>
          </a:p>
        </p:txBody>
      </p:sp>
      <p:sp>
        <p:nvSpPr>
          <p:cNvPr id="1116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350838"/>
            <a:ext cx="7793037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16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84313"/>
            <a:ext cx="83439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第三级</a:t>
            </a:r>
          </a:p>
          <a:p>
            <a:pPr lvl="2"/>
            <a:r>
              <a:rPr lang="zh-CN" altLang="en-US" smtClean="0"/>
              <a:t>第四级</a:t>
            </a:r>
          </a:p>
          <a:p>
            <a:pPr lvl="3"/>
            <a:r>
              <a:rPr lang="zh-CN" altLang="en-US" smtClean="0"/>
              <a:t>第五级</a:t>
            </a:r>
          </a:p>
        </p:txBody>
      </p:sp>
      <p:sp>
        <p:nvSpPr>
          <p:cNvPr id="1116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 altLang="zh-CN"/>
          </a:p>
        </p:txBody>
      </p:sp>
      <p:sp>
        <p:nvSpPr>
          <p:cNvPr id="1116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 altLang="zh-CN"/>
          </a:p>
        </p:txBody>
      </p:sp>
      <p:sp>
        <p:nvSpPr>
          <p:cNvPr id="1116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5513" y="6453188"/>
            <a:ext cx="19050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C0C0C0"/>
                </a:solidFill>
              </a:defRPr>
            </a:lvl1pPr>
          </a:lstStyle>
          <a:p>
            <a:fld id="{BB9B0929-E8D7-4B98-9F4F-E2D3B160D814}" type="slidenum">
              <a:rPr lang="zh-CN" altLang="en-US"/>
              <a:pPr/>
              <a:t>‹#›</a:t>
            </a:fld>
            <a:r>
              <a:rPr lang="en-US" altLang="zh-CN"/>
              <a:t>/32</a:t>
            </a:r>
          </a:p>
        </p:txBody>
      </p:sp>
      <p:sp>
        <p:nvSpPr>
          <p:cNvPr id="111630" name="Rectangle 14"/>
          <p:cNvSpPr>
            <a:spLocks noChangeArrowheads="1"/>
          </p:cNvSpPr>
          <p:nvPr userDrawn="1"/>
        </p:nvSpPr>
        <p:spPr bwMode="auto">
          <a:xfrm>
            <a:off x="6616700" y="-22225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algn="r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solidFill>
                  <a:srgbClr val="969696"/>
                </a:solidFill>
              </a:rPr>
              <a:t>Computer Science Illuminated</a:t>
            </a:r>
          </a:p>
          <a:p>
            <a:pPr marL="457200" algn="r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solidFill>
                  <a:srgbClr val="969696"/>
                </a:solidFill>
              </a:rPr>
              <a:t>《</a:t>
            </a:r>
            <a:r>
              <a:rPr lang="zh-CN" altLang="en-US" sz="1000">
                <a:solidFill>
                  <a:srgbClr val="969696"/>
                </a:solidFill>
              </a:rPr>
              <a:t>计算机科学导论</a:t>
            </a:r>
            <a:r>
              <a:rPr lang="en-US" altLang="zh-CN" sz="1000">
                <a:solidFill>
                  <a:srgbClr val="969696"/>
                </a:solidFill>
              </a:rPr>
              <a:t>》</a:t>
            </a:r>
            <a:r>
              <a:rPr lang="zh-CN" altLang="en-US" sz="1000">
                <a:solidFill>
                  <a:srgbClr val="969696"/>
                </a:solidFill>
              </a:rPr>
              <a:t>课程组</a:t>
            </a:r>
            <a:r>
              <a:rPr lang="en-US" altLang="zh-CN" sz="1000">
                <a:solidFill>
                  <a:srgbClr val="969696"/>
                </a:solidFill>
              </a:rPr>
              <a:t>@scnu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omic Sans MS" pitchFamily="66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omic Sans MS" pitchFamily="66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omic Sans MS" pitchFamily="66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omic Sans MS" pitchFamily="66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omic Sans MS" pitchFamily="66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omic Sans MS" pitchFamily="66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omic Sans MS" pitchFamily="66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omic Sans MS" pitchFamily="66" charset="0"/>
          <a:ea typeface="宋体" pitchFamily="2" charset="-122"/>
        </a:defRPr>
      </a:lvl9pPr>
    </p:titleStyle>
    <p:bodyStyle>
      <a:lvl1pPr marL="342900" indent="-3429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30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Ø"/>
        <a:defRPr sz="28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3000" b="1">
          <a:solidFill>
            <a:schemeClr val="tx1"/>
          </a:solidFill>
          <a:latin typeface="Tahoma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3000" b="1">
          <a:solidFill>
            <a:schemeClr val="tx1"/>
          </a:solidFill>
          <a:latin typeface="Tahoma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3000" b="1">
          <a:solidFill>
            <a:schemeClr val="tx1"/>
          </a:solidFill>
          <a:latin typeface="Tahoma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3000" b="1">
          <a:solidFill>
            <a:schemeClr val="tx1"/>
          </a:solidFill>
          <a:latin typeface="Tahoma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3000" b="1">
          <a:solidFill>
            <a:schemeClr val="tx1"/>
          </a:solidFill>
          <a:latin typeface="Tahoma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B0929-E8D7-4B98-9F4F-E2D3B160D814}" type="slidenum">
              <a:rPr lang="zh-CN" altLang="en-US" smtClean="0"/>
              <a:pPr/>
              <a:t>‹#›</a:t>
            </a:fld>
            <a:r>
              <a:rPr lang="en-US" altLang="zh-CN" smtClean="0"/>
              <a:t>/32</a:t>
            </a:r>
            <a:endParaRPr lang="en-US" altLang="zh-CN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6837363" y="-22225"/>
            <a:ext cx="2319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sz="3600" b="1">
                <a:solidFill>
                  <a:srgbClr val="FF33CC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33CC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33CC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33CC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33CC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33CC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33CC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33CC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33CC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defRPr/>
            </a:pPr>
            <a:r>
              <a:rPr lang="en-US" altLang="zh-CN" sz="1000" b="0" smtClean="0">
                <a:solidFill>
                  <a:srgbClr val="C0C0C0"/>
                </a:solidFill>
              </a:rPr>
              <a:t>Computer Science Illuminated</a:t>
            </a:r>
          </a:p>
          <a:p>
            <a:pPr algn="r" eaLnBrk="1" hangingPunct="1">
              <a:lnSpc>
                <a:spcPct val="120000"/>
              </a:lnSpc>
              <a:defRPr/>
            </a:pPr>
            <a:r>
              <a:rPr lang="en-US" altLang="zh-CN" sz="1000" b="0" smtClean="0">
                <a:solidFill>
                  <a:srgbClr val="C0C0C0"/>
                </a:solidFill>
              </a:rPr>
              <a:t>《</a:t>
            </a:r>
            <a:r>
              <a:rPr lang="zh-CN" altLang="en-US" sz="1000" b="0" smtClean="0">
                <a:solidFill>
                  <a:srgbClr val="C0C0C0"/>
                </a:solidFill>
              </a:rPr>
              <a:t>计算机科学导论</a:t>
            </a:r>
            <a:r>
              <a:rPr lang="en-US" altLang="zh-CN" sz="1000" b="0" smtClean="0">
                <a:solidFill>
                  <a:srgbClr val="C0C0C0"/>
                </a:solidFill>
              </a:rPr>
              <a:t>》</a:t>
            </a:r>
            <a:r>
              <a:rPr lang="zh-CN" altLang="en-US" sz="1000" b="0" smtClean="0">
                <a:solidFill>
                  <a:srgbClr val="C0C0C0"/>
                </a:solidFill>
              </a:rPr>
              <a:t>课程组</a:t>
            </a:r>
          </a:p>
        </p:txBody>
      </p:sp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6616700" y="-22225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algn="r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solidFill>
                  <a:srgbClr val="969696"/>
                </a:solidFill>
              </a:rPr>
              <a:t>Computer Science Illuminated</a:t>
            </a:r>
          </a:p>
          <a:p>
            <a:pPr marL="457200" algn="r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solidFill>
                  <a:srgbClr val="969696"/>
                </a:solidFill>
              </a:rPr>
              <a:t>《</a:t>
            </a:r>
            <a:r>
              <a:rPr lang="zh-CN" altLang="en-US" sz="1000">
                <a:solidFill>
                  <a:srgbClr val="969696"/>
                </a:solidFill>
              </a:rPr>
              <a:t>计算机科学导论</a:t>
            </a:r>
            <a:r>
              <a:rPr lang="en-US" altLang="zh-CN" sz="1000">
                <a:solidFill>
                  <a:srgbClr val="969696"/>
                </a:solidFill>
              </a:rPr>
              <a:t>》</a:t>
            </a:r>
            <a:r>
              <a:rPr lang="zh-CN" altLang="en-US" sz="1000">
                <a:solidFill>
                  <a:srgbClr val="969696"/>
                </a:solidFill>
              </a:rPr>
              <a:t>课程组</a:t>
            </a:r>
            <a:r>
              <a:rPr lang="en-US" altLang="zh-CN" sz="1000">
                <a:solidFill>
                  <a:srgbClr val="969696"/>
                </a:solidFill>
              </a:rPr>
              <a:t>@scnu</a:t>
            </a:r>
          </a:p>
        </p:txBody>
      </p:sp>
    </p:spTree>
    <p:extLst>
      <p:ext uri="{BB962C8B-B14F-4D97-AF65-F5344CB8AC3E}">
        <p14:creationId xmlns:p14="http://schemas.microsoft.com/office/powerpoint/2010/main" val="100195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3" Type="http://schemas.openxmlformats.org/officeDocument/2006/relationships/customXml" Target="../ink/ink1.xml"/><Relationship Id="rId12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11" Type="http://schemas.openxmlformats.org/officeDocument/2006/relationships/customXml" Target="../ink/ink2.xml"/><Relationship Id="rId10" Type="http://schemas.openxmlformats.org/officeDocument/2006/relationships/image" Target="../media/image5.emf"/><Relationship Id="rId14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Introduction to</a:t>
            </a:r>
            <a:br>
              <a:rPr lang="en-US" altLang="en-US" dirty="0"/>
            </a:br>
            <a:r>
              <a:rPr lang="en-US" altLang="en-US" i="1" dirty="0"/>
              <a:t>Computer Science Illuminated</a:t>
            </a:r>
            <a:endParaRPr lang="zh-CN" altLang="en-US" i="1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061559"/>
            <a:ext cx="6551612" cy="17526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2"/>
                </a:solidFill>
                <a:ea typeface="华文行楷" pitchFamily="2" charset="-122"/>
              </a:rPr>
              <a:t>沈映珊</a:t>
            </a:r>
            <a:endParaRPr lang="en-US" altLang="zh-CN" dirty="0" smtClean="0">
              <a:solidFill>
                <a:schemeClr val="tx2"/>
              </a:solidFill>
              <a:ea typeface="华文行楷" pitchFamily="2" charset="-122"/>
            </a:endParaRPr>
          </a:p>
          <a:p>
            <a:r>
              <a:rPr lang="en-US" altLang="zh-CN" dirty="0" smtClean="0">
                <a:solidFill>
                  <a:schemeClr val="tx2"/>
                </a:solidFill>
                <a:ea typeface="华文行楷" pitchFamily="2" charset="-122"/>
              </a:rPr>
              <a:t>shenys@m.scnu.edu.cn</a:t>
            </a:r>
            <a:endParaRPr lang="zh-CN" altLang="en-US" dirty="0">
              <a:solidFill>
                <a:schemeClr val="tx2"/>
              </a:solidFill>
              <a:ea typeface="华文行楷" pitchFamily="2" charset="-122"/>
            </a:endParaRPr>
          </a:p>
          <a:p>
            <a:endParaRPr lang="en-US" altLang="zh-CN" dirty="0">
              <a:solidFill>
                <a:schemeClr val="tx2"/>
              </a:solidFill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4724400"/>
          </a:xfrm>
        </p:spPr>
        <p:txBody>
          <a:bodyPr>
            <a:normAutofit/>
          </a:bodyPr>
          <a:lstStyle/>
          <a:p>
            <a:pPr marL="55563" indent="-55563" eaLnBrk="1" hangingPunct="1">
              <a:lnSpc>
                <a:spcPct val="70000"/>
              </a:lnSpc>
              <a:buFontTx/>
              <a:buNone/>
              <a:defRPr/>
            </a:pPr>
            <a:r>
              <a:rPr lang="en-US" dirty="0" smtClean="0">
                <a:solidFill>
                  <a:srgbClr val="3333FF"/>
                </a:solidFill>
                <a:ea typeface="+mn-ea"/>
                <a:cs typeface="+mn-cs"/>
              </a:rPr>
              <a:t>Boolean </a:t>
            </a:r>
            <a:r>
              <a:rPr lang="en-US" dirty="0" smtClean="0">
                <a:solidFill>
                  <a:srgbClr val="3333FF"/>
                </a:solidFill>
                <a:ea typeface="+mn-ea"/>
                <a:cs typeface="+mn-cs"/>
              </a:rPr>
              <a:t>expressions</a:t>
            </a:r>
          </a:p>
          <a:p>
            <a:pPr marL="55563" indent="-55563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Uses Boolean algebra, a mathematical notation for expressing two-valued logic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marL="55563" indent="-55563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solidFill>
                  <a:srgbClr val="3333FF"/>
                </a:solidFill>
                <a:ea typeface="+mn-ea"/>
                <a:cs typeface="+mn-cs"/>
              </a:rPr>
              <a:t>Logic diagrams</a:t>
            </a:r>
          </a:p>
          <a:p>
            <a:pPr marL="55563" indent="-55563" eaLnBrk="1" hangingPunct="1">
              <a:lnSpc>
                <a:spcPct val="70000"/>
              </a:lnSpc>
              <a:buFontTx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A graphical representation of a circuit; each gate has its</a:t>
            </a:r>
          </a:p>
          <a:p>
            <a:pPr marL="55563" indent="-55563" eaLnBrk="1" hangingPunct="1">
              <a:lnSpc>
                <a:spcPct val="60000"/>
              </a:lnSpc>
              <a:buFontTx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own symbol</a:t>
            </a:r>
          </a:p>
          <a:p>
            <a:pPr marL="55563" indent="-55563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solidFill>
                  <a:srgbClr val="3333FF"/>
                </a:solidFill>
                <a:ea typeface="+mn-ea"/>
                <a:cs typeface="+mn-cs"/>
              </a:rPr>
              <a:t>Truth tables</a:t>
            </a:r>
          </a:p>
          <a:p>
            <a:pPr marL="55563" indent="-55563" eaLnBrk="1" hangingPunct="1">
              <a:lnSpc>
                <a:spcPct val="50000"/>
              </a:lnSpc>
              <a:buFontTx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A table showing all possible input values and the associated</a:t>
            </a:r>
          </a:p>
          <a:p>
            <a:pPr marL="55563" indent="-55563" eaLnBrk="1" hangingPunct="1">
              <a:lnSpc>
                <a:spcPct val="50000"/>
              </a:lnSpc>
              <a:buFontTx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output values</a:t>
            </a: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213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altLang="zh-CN"/>
              <a:t>NOT Gate </a:t>
            </a:r>
            <a:r>
              <a:rPr lang="zh-CN" altLang="en-US">
                <a:ea typeface="楷体_GB2312" pitchFamily="49" charset="-122"/>
              </a:rPr>
              <a:t>非</a:t>
            </a:r>
            <a:r>
              <a:rPr lang="zh-CN">
                <a:ea typeface="楷体_GB2312" pitchFamily="49" charset="-122"/>
              </a:rPr>
              <a:t>门</a:t>
            </a:r>
            <a:endParaRPr lang="en-US" altLang="zh-CN">
              <a:ea typeface="楷体_GB2312" pitchFamily="49" charset="-122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538163" y="1369219"/>
            <a:ext cx="8343900" cy="1238250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A NOT gate accepts </a:t>
            </a:r>
            <a:r>
              <a:rPr lang="en-US" altLang="zh-CN" sz="2800" i="1" dirty="0">
                <a:solidFill>
                  <a:schemeClr val="hlink"/>
                </a:solidFill>
              </a:rPr>
              <a:t>one</a:t>
            </a:r>
            <a:r>
              <a:rPr lang="en-US" altLang="zh-CN" sz="2800" dirty="0"/>
              <a:t> </a:t>
            </a:r>
            <a:r>
              <a:rPr lang="en-US" altLang="zh-CN" sz="2800" i="1" dirty="0">
                <a:solidFill>
                  <a:schemeClr val="hlink"/>
                </a:solidFill>
              </a:rPr>
              <a:t>input</a:t>
            </a:r>
            <a:r>
              <a:rPr lang="en-US" altLang="zh-CN" sz="2800" dirty="0"/>
              <a:t> value </a:t>
            </a:r>
            <a:r>
              <a:rPr lang="en-US" altLang="zh-CN" sz="2800" dirty="0" smtClean="0"/>
              <a:t>and </a:t>
            </a:r>
            <a:r>
              <a:rPr lang="en-US" altLang="zh-CN" sz="2800" dirty="0"/>
              <a:t>produces </a:t>
            </a:r>
            <a:r>
              <a:rPr lang="en-US" altLang="zh-CN" sz="2800" dirty="0">
                <a:solidFill>
                  <a:schemeClr val="hlink"/>
                </a:solidFill>
              </a:rPr>
              <a:t>one output</a:t>
            </a:r>
            <a:r>
              <a:rPr lang="en-US" altLang="zh-CN" sz="2800" dirty="0"/>
              <a:t> value</a:t>
            </a:r>
            <a:r>
              <a:rPr lang="en-US" altLang="zh-CN" sz="2800" dirty="0" smtClean="0"/>
              <a:t>.</a:t>
            </a:r>
          </a:p>
          <a:p>
            <a:r>
              <a:rPr lang="en-US" altLang="zh-CN" sz="2800" dirty="0"/>
              <a:t>A NOT gate accepts one input signal (0 or 1) and returns the opposite signal as output</a:t>
            </a:r>
          </a:p>
          <a:p>
            <a:endParaRPr lang="en-US" altLang="zh-CN" sz="2800" dirty="0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453188"/>
            <a:ext cx="1905000" cy="392112"/>
          </a:xfrm>
        </p:spPr>
        <p:txBody>
          <a:bodyPr/>
          <a:lstStyle/>
          <a:p>
            <a:fld id="{9EC1B2EC-7E95-4A7B-9C9B-14F20D86A2E1}" type="slidenum">
              <a:rPr lang="zh-CN" altLang="en-US"/>
              <a:pPr/>
              <a:t>11</a:t>
            </a:fld>
            <a:r>
              <a:rPr lang="en-US" altLang="zh-CN"/>
              <a:t>/32</a:t>
            </a:r>
          </a:p>
        </p:txBody>
      </p:sp>
      <p:grpSp>
        <p:nvGrpSpPr>
          <p:cNvPr id="165900" name="Group 12"/>
          <p:cNvGrpSpPr>
            <a:grpSpLocks/>
          </p:cNvGrpSpPr>
          <p:nvPr/>
        </p:nvGrpSpPr>
        <p:grpSpPr bwMode="auto">
          <a:xfrm>
            <a:off x="628650" y="3315253"/>
            <a:ext cx="8010525" cy="2069547"/>
            <a:chOff x="225" y="1667"/>
            <a:chExt cx="5376" cy="1825"/>
          </a:xfrm>
        </p:grpSpPr>
        <p:grpSp>
          <p:nvGrpSpPr>
            <p:cNvPr id="165892" name="Group 4"/>
            <p:cNvGrpSpPr>
              <a:grpSpLocks/>
            </p:cNvGrpSpPr>
            <p:nvPr/>
          </p:nvGrpSpPr>
          <p:grpSpPr bwMode="auto">
            <a:xfrm>
              <a:off x="225" y="1667"/>
              <a:ext cx="5376" cy="1825"/>
              <a:chOff x="225" y="2222"/>
              <a:chExt cx="5376" cy="1502"/>
            </a:xfrm>
          </p:grpSpPr>
          <p:pic>
            <p:nvPicPr>
              <p:cNvPr id="165893" name="Picture 5" descr="c04f01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" y="2222"/>
                <a:ext cx="5376" cy="1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5894" name="Text Box 6"/>
              <p:cNvSpPr txBox="1">
                <a:spLocks noChangeArrowheads="1"/>
              </p:cNvSpPr>
              <p:nvPr/>
            </p:nvSpPr>
            <p:spPr bwMode="auto">
              <a:xfrm>
                <a:off x="339" y="3566"/>
                <a:ext cx="2739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400" b="1">
                    <a:solidFill>
                      <a:srgbClr val="327CB8"/>
                    </a:solidFill>
                    <a:latin typeface="Arial" pitchFamily="34" charset="0"/>
                  </a:rPr>
                  <a:t>Figure 4.1</a:t>
                </a:r>
                <a:r>
                  <a:rPr lang="en-US" altLang="zh-CN" sz="1400" b="1">
                    <a:latin typeface="Arial" pitchFamily="34" charset="0"/>
                  </a:rPr>
                  <a:t>  Various representations of a NOT gate</a:t>
                </a:r>
              </a:p>
            </p:txBody>
          </p:sp>
        </p:grpSp>
        <p:sp>
          <p:nvSpPr>
            <p:cNvPr id="165897" name="Oval 9"/>
            <p:cNvSpPr>
              <a:spLocks noChangeArrowheads="1"/>
            </p:cNvSpPr>
            <p:nvPr/>
          </p:nvSpPr>
          <p:spPr bwMode="auto">
            <a:xfrm>
              <a:off x="4921" y="2253"/>
              <a:ext cx="284" cy="283"/>
            </a:xfrm>
            <a:prstGeom prst="ellipse">
              <a:avLst/>
            </a:prstGeom>
            <a:noFill/>
            <a:ln w="28575" algn="ctr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881063" y="5740400"/>
            <a:ext cx="7515225" cy="7493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Comic Sans MS" pitchFamily="66" charset="0"/>
              </a:rPr>
              <a:t>A NOT gate is sometimes referred to as an inverter because it inverts the input value.</a:t>
            </a:r>
            <a:endParaRPr lang="zh-CN" altLang="en-US" sz="2400">
              <a:latin typeface="Comic Sans MS" pitchFamily="66" charset="0"/>
            </a:endParaRPr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6403658" y="3989785"/>
            <a:ext cx="2095500" cy="360362"/>
          </a:xfrm>
          <a:prstGeom prst="rect">
            <a:avLst/>
          </a:prstGeom>
          <a:solidFill>
            <a:schemeClr val="hlink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5901" name="Rectangle 13"/>
          <p:cNvSpPr>
            <a:spLocks noChangeArrowheads="1"/>
          </p:cNvSpPr>
          <p:nvPr/>
        </p:nvSpPr>
        <p:spPr bwMode="auto">
          <a:xfrm>
            <a:off x="7632700" y="104775"/>
            <a:ext cx="1354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990600" indent="-533400">
              <a:buFont typeface="Wingdings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itchFamily="66" charset="0"/>
              </a:rPr>
              <a:t>p94</a:t>
            </a:r>
            <a:endParaRPr lang="zh-CN" altLang="en-US" b="1">
              <a:solidFill>
                <a:schemeClr val="folHlin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altLang="zh-CN"/>
              <a:t>AND Gate</a:t>
            </a:r>
            <a:r>
              <a:rPr lang="zh-CN" altLang="en-US">
                <a:ea typeface="楷体_GB2312" pitchFamily="49" charset="-122"/>
              </a:rPr>
              <a:t> 与</a:t>
            </a:r>
            <a:r>
              <a:rPr lang="zh-CN">
                <a:ea typeface="楷体_GB2312" pitchFamily="49" charset="-122"/>
              </a:rPr>
              <a:t>门</a:t>
            </a:r>
            <a:endParaRPr lang="en-US" altLang="zh-CN">
              <a:ea typeface="楷体_GB2312" pitchFamily="49" charset="-122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1584325"/>
            <a:ext cx="8415338" cy="1860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/>
              <a:t>An AND gate accepts </a:t>
            </a:r>
            <a:r>
              <a:rPr lang="en-US" altLang="zh-CN" i="1">
                <a:solidFill>
                  <a:schemeClr val="hlink"/>
                </a:solidFill>
              </a:rPr>
              <a:t>two input</a:t>
            </a:r>
            <a:r>
              <a:rPr lang="en-US" altLang="zh-CN"/>
              <a:t> signals.</a:t>
            </a:r>
          </a:p>
          <a:p>
            <a:pPr>
              <a:lnSpc>
                <a:spcPct val="80000"/>
              </a:lnSpc>
            </a:pPr>
            <a:r>
              <a:rPr lang="en-US" altLang="zh-CN"/>
              <a:t>If the two input values for an AND gate are </a:t>
            </a:r>
            <a:r>
              <a:rPr lang="en-US" altLang="zh-CN">
                <a:solidFill>
                  <a:schemeClr val="hlink"/>
                </a:solidFill>
              </a:rPr>
              <a:t>both 1, the output is 1</a:t>
            </a:r>
            <a:r>
              <a:rPr lang="en-US" altLang="zh-CN"/>
              <a:t>; otherwise, the output is 0.</a:t>
            </a: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453188"/>
            <a:ext cx="1905000" cy="392112"/>
          </a:xfrm>
        </p:spPr>
        <p:txBody>
          <a:bodyPr/>
          <a:lstStyle/>
          <a:p>
            <a:fld id="{142B5869-1588-49C8-9175-8B11E6D1D2D6}" type="slidenum">
              <a:rPr lang="zh-CN" altLang="en-US"/>
              <a:pPr/>
              <a:t>12</a:t>
            </a:fld>
            <a:r>
              <a:rPr lang="en-US" altLang="zh-CN"/>
              <a:t>/32</a:t>
            </a:r>
          </a:p>
        </p:txBody>
      </p:sp>
      <p:grpSp>
        <p:nvGrpSpPr>
          <p:cNvPr id="167940" name="Group 4"/>
          <p:cNvGrpSpPr>
            <a:grpSpLocks/>
          </p:cNvGrpSpPr>
          <p:nvPr/>
        </p:nvGrpSpPr>
        <p:grpSpPr bwMode="auto">
          <a:xfrm>
            <a:off x="647700" y="3249613"/>
            <a:ext cx="7848600" cy="3259137"/>
            <a:chOff x="408" y="2273"/>
            <a:chExt cx="4944" cy="1695"/>
          </a:xfrm>
        </p:grpSpPr>
        <p:pic>
          <p:nvPicPr>
            <p:cNvPr id="167941" name="Picture 5" descr="c04f02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2273"/>
              <a:ext cx="4944" cy="1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7942" name="Text Box 6"/>
            <p:cNvSpPr txBox="1">
              <a:spLocks noChangeArrowheads="1"/>
            </p:cNvSpPr>
            <p:nvPr/>
          </p:nvSpPr>
          <p:spPr bwMode="auto">
            <a:xfrm>
              <a:off x="480" y="3809"/>
              <a:ext cx="281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 b="1">
                  <a:solidFill>
                    <a:srgbClr val="327CB8"/>
                  </a:solidFill>
                  <a:latin typeface="Arial" pitchFamily="34" charset="0"/>
                </a:rPr>
                <a:t>Figure 4.2</a:t>
              </a:r>
              <a:r>
                <a:rPr lang="en-US" altLang="zh-CN" sz="1400" b="1">
                  <a:latin typeface="Arial" pitchFamily="34" charset="0"/>
                </a:rPr>
                <a:t>  Various representations of an AND gate</a:t>
              </a:r>
            </a:p>
          </p:txBody>
        </p:sp>
      </p:grpSp>
      <p:sp>
        <p:nvSpPr>
          <p:cNvPr id="167944" name="Oval 8"/>
          <p:cNvSpPr>
            <a:spLocks noChangeArrowheads="1"/>
          </p:cNvSpPr>
          <p:nvPr/>
        </p:nvSpPr>
        <p:spPr bwMode="auto">
          <a:xfrm>
            <a:off x="7497195" y="3977480"/>
            <a:ext cx="450850" cy="449263"/>
          </a:xfrm>
          <a:prstGeom prst="ellips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5607050" y="5408613"/>
            <a:ext cx="2655888" cy="360362"/>
          </a:xfrm>
          <a:prstGeom prst="rect">
            <a:avLst/>
          </a:prstGeom>
          <a:solidFill>
            <a:schemeClr val="hlink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7948" name="Rectangle 12"/>
          <p:cNvSpPr>
            <a:spLocks noChangeArrowheads="1"/>
          </p:cNvSpPr>
          <p:nvPr/>
        </p:nvSpPr>
        <p:spPr bwMode="auto">
          <a:xfrm>
            <a:off x="7632700" y="104775"/>
            <a:ext cx="1354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990600" indent="-533400">
              <a:buFont typeface="Wingdings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itchFamily="66" charset="0"/>
              </a:rPr>
              <a:t>p95</a:t>
            </a:r>
            <a:endParaRPr lang="zh-CN" altLang="en-US" b="1">
              <a:solidFill>
                <a:schemeClr val="folHlin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OR Gate </a:t>
            </a:r>
            <a:r>
              <a:rPr lang="zh-CN" altLang="en-US"/>
              <a:t>或门</a:t>
            </a:r>
            <a:endParaRPr lang="zh-CN" altLang="en-US" b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584325"/>
            <a:ext cx="7977187" cy="1395413"/>
          </a:xfrm>
        </p:spPr>
        <p:txBody>
          <a:bodyPr/>
          <a:lstStyle/>
          <a:p>
            <a:r>
              <a:rPr lang="en-US" altLang="zh-CN"/>
              <a:t>If the </a:t>
            </a:r>
            <a:r>
              <a:rPr lang="en-US" altLang="zh-CN" i="1">
                <a:solidFill>
                  <a:schemeClr val="hlink"/>
                </a:solidFill>
              </a:rPr>
              <a:t>two input</a:t>
            </a:r>
            <a:r>
              <a:rPr lang="en-US" altLang="zh-CN"/>
              <a:t> values are both 0, the output value is 0; otherwise, the output is </a:t>
            </a:r>
            <a:r>
              <a:rPr lang="en-US" altLang="zh-CN" sz="2800"/>
              <a:t>1</a:t>
            </a:r>
            <a:r>
              <a:rPr lang="en-US" altLang="zh-CN"/>
              <a:t>.</a:t>
            </a: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453188"/>
            <a:ext cx="1905000" cy="392112"/>
          </a:xfrm>
        </p:spPr>
        <p:txBody>
          <a:bodyPr/>
          <a:lstStyle/>
          <a:p>
            <a:fld id="{9107B7CD-8663-4EE5-B02E-422F1D869AAA}" type="slidenum">
              <a:rPr lang="zh-CN" altLang="en-US"/>
              <a:pPr/>
              <a:t>13</a:t>
            </a:fld>
            <a:r>
              <a:rPr lang="en-US" altLang="zh-CN"/>
              <a:t>/32</a:t>
            </a:r>
          </a:p>
        </p:txBody>
      </p:sp>
      <p:grpSp>
        <p:nvGrpSpPr>
          <p:cNvPr id="168964" name="Group 4"/>
          <p:cNvGrpSpPr>
            <a:grpSpLocks/>
          </p:cNvGrpSpPr>
          <p:nvPr/>
        </p:nvGrpSpPr>
        <p:grpSpPr bwMode="auto">
          <a:xfrm>
            <a:off x="342900" y="2870200"/>
            <a:ext cx="8458200" cy="3619500"/>
            <a:chOff x="216" y="1933"/>
            <a:chExt cx="5328" cy="1835"/>
          </a:xfrm>
        </p:grpSpPr>
        <p:pic>
          <p:nvPicPr>
            <p:cNvPr id="168965" name="Picture 5" descr="c04f03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933"/>
              <a:ext cx="5328" cy="1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8966" name="Text Box 6"/>
            <p:cNvSpPr txBox="1">
              <a:spLocks noChangeArrowheads="1"/>
            </p:cNvSpPr>
            <p:nvPr/>
          </p:nvSpPr>
          <p:spPr bwMode="auto">
            <a:xfrm>
              <a:off x="288" y="3613"/>
              <a:ext cx="267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 b="1">
                  <a:solidFill>
                    <a:srgbClr val="327CB8"/>
                  </a:solidFill>
                  <a:latin typeface="Arial" pitchFamily="34" charset="0"/>
                </a:rPr>
                <a:t>Figure 4.3</a:t>
              </a:r>
              <a:r>
                <a:rPr lang="en-US" altLang="zh-CN" sz="1400" b="1">
                  <a:latin typeface="Arial" pitchFamily="34" charset="0"/>
                </a:rPr>
                <a:t>  Various representations of a OR gate</a:t>
              </a:r>
            </a:p>
          </p:txBody>
        </p:sp>
      </p:grpSp>
      <p:sp>
        <p:nvSpPr>
          <p:cNvPr id="168968" name="Oval 8"/>
          <p:cNvSpPr>
            <a:spLocks noChangeArrowheads="1"/>
          </p:cNvSpPr>
          <p:nvPr/>
        </p:nvSpPr>
        <p:spPr bwMode="auto">
          <a:xfrm>
            <a:off x="7651750" y="3816350"/>
            <a:ext cx="450850" cy="449263"/>
          </a:xfrm>
          <a:prstGeom prst="ellips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5607050" y="4579938"/>
            <a:ext cx="2790825" cy="1171575"/>
          </a:xfrm>
          <a:prstGeom prst="rect">
            <a:avLst/>
          </a:prstGeom>
          <a:solidFill>
            <a:schemeClr val="hlink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8971" name="Rectangle 11"/>
          <p:cNvSpPr>
            <a:spLocks noChangeArrowheads="1"/>
          </p:cNvSpPr>
          <p:nvPr/>
        </p:nvSpPr>
        <p:spPr bwMode="auto">
          <a:xfrm>
            <a:off x="7632700" y="104775"/>
            <a:ext cx="1354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990600" indent="-533400">
              <a:buFont typeface="Wingdings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itchFamily="66" charset="0"/>
              </a:rPr>
              <a:t>p96</a:t>
            </a:r>
            <a:endParaRPr lang="zh-CN" altLang="en-US" b="1">
              <a:solidFill>
                <a:schemeClr val="folHlin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XOR Gate </a:t>
            </a:r>
            <a:r>
              <a:rPr lang="zh-CN" altLang="en-US" sz="3900">
                <a:ea typeface="楷体_GB2312" pitchFamily="49" charset="-122"/>
              </a:rPr>
              <a:t>异</a:t>
            </a:r>
            <a:r>
              <a:rPr lang="zh-CN" sz="3900">
                <a:ea typeface="楷体_GB2312" pitchFamily="49" charset="-122"/>
              </a:rPr>
              <a:t>或门</a:t>
            </a:r>
            <a:endParaRPr lang="en-US" altLang="zh-CN" sz="3900">
              <a:ea typeface="楷体_GB2312" pitchFamily="49" charset="-122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859C-3685-42F5-981D-97D3AFC1FE48}" type="slidenum">
              <a:rPr lang="zh-CN" altLang="en-US"/>
              <a:pPr/>
              <a:t>14</a:t>
            </a:fld>
            <a:r>
              <a:rPr lang="en-US" altLang="zh-CN"/>
              <a:t>/32</a:t>
            </a: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465138" y="1628775"/>
            <a:ext cx="8382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chemeClr val="folHlink"/>
              </a:buClr>
              <a:buSzPct val="60000"/>
            </a:pPr>
            <a:r>
              <a:rPr lang="en-US" altLang="zh-CN" sz="3000" b="1">
                <a:latin typeface="Comic Sans MS" pitchFamily="66" charset="0"/>
              </a:rPr>
              <a:t>An XOR gate </a:t>
            </a:r>
            <a:r>
              <a:rPr lang="en-US" altLang="zh-CN" sz="3000" b="1">
                <a:solidFill>
                  <a:schemeClr val="folHlink"/>
                </a:solidFill>
                <a:latin typeface="Comic Sans MS" pitchFamily="66" charset="0"/>
              </a:rPr>
              <a:t>produces 0 if</a:t>
            </a:r>
            <a:r>
              <a:rPr lang="en-US" altLang="zh-CN" sz="3000" b="1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en-US" altLang="zh-CN" sz="3000" b="1">
                <a:latin typeface="Comic Sans MS" pitchFamily="66" charset="0"/>
              </a:rPr>
              <a:t>its</a:t>
            </a:r>
            <a:r>
              <a:rPr lang="en-US" altLang="zh-CN" sz="3000" b="1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en-US" altLang="zh-CN" sz="3000" b="1" i="1">
                <a:solidFill>
                  <a:schemeClr val="folHlink"/>
                </a:solidFill>
                <a:latin typeface="Comic Sans MS" pitchFamily="66" charset="0"/>
              </a:rPr>
              <a:t>two inputs</a:t>
            </a:r>
            <a:r>
              <a:rPr lang="en-US" altLang="zh-CN" sz="3000" b="1">
                <a:solidFill>
                  <a:schemeClr val="folHlink"/>
                </a:solidFill>
                <a:latin typeface="Comic Sans MS" pitchFamily="66" charset="0"/>
              </a:rPr>
              <a:t> </a:t>
            </a:r>
            <a:r>
              <a:rPr lang="en-US" altLang="zh-CN" sz="3000" b="1" i="1">
                <a:solidFill>
                  <a:schemeClr val="folHlink"/>
                </a:solidFill>
                <a:latin typeface="Comic Sans MS" pitchFamily="66" charset="0"/>
              </a:rPr>
              <a:t>are the same</a:t>
            </a:r>
            <a:r>
              <a:rPr lang="en-US" altLang="zh-CN" sz="3000" b="1">
                <a:latin typeface="Comic Sans MS" pitchFamily="66" charset="0"/>
              </a:rPr>
              <a:t>, and 1 otherwise</a:t>
            </a:r>
          </a:p>
        </p:txBody>
      </p:sp>
      <p:grpSp>
        <p:nvGrpSpPr>
          <p:cNvPr id="169993" name="Group 9"/>
          <p:cNvGrpSpPr>
            <a:grpSpLocks/>
          </p:cNvGrpSpPr>
          <p:nvPr/>
        </p:nvGrpSpPr>
        <p:grpSpPr bwMode="auto">
          <a:xfrm>
            <a:off x="342900" y="2744788"/>
            <a:ext cx="8458200" cy="3378200"/>
            <a:chOff x="216" y="1729"/>
            <a:chExt cx="5328" cy="2128"/>
          </a:xfrm>
        </p:grpSpPr>
        <p:grpSp>
          <p:nvGrpSpPr>
            <p:cNvPr id="169987" name="Group 3"/>
            <p:cNvGrpSpPr>
              <a:grpSpLocks/>
            </p:cNvGrpSpPr>
            <p:nvPr/>
          </p:nvGrpSpPr>
          <p:grpSpPr bwMode="auto">
            <a:xfrm>
              <a:off x="216" y="1729"/>
              <a:ext cx="5328" cy="2128"/>
              <a:chOff x="216" y="1326"/>
              <a:chExt cx="5328" cy="1821"/>
            </a:xfrm>
          </p:grpSpPr>
          <p:pic>
            <p:nvPicPr>
              <p:cNvPr id="169988" name="Picture 4" descr="c04f04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1326"/>
                <a:ext cx="5328" cy="1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9989" name="Text Box 5"/>
              <p:cNvSpPr txBox="1">
                <a:spLocks noChangeArrowheads="1"/>
              </p:cNvSpPr>
              <p:nvPr/>
            </p:nvSpPr>
            <p:spPr bwMode="auto">
              <a:xfrm>
                <a:off x="288" y="2982"/>
                <a:ext cx="2814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400" b="1">
                    <a:solidFill>
                      <a:srgbClr val="327CB8"/>
                    </a:solidFill>
                    <a:latin typeface="Arial" pitchFamily="34" charset="0"/>
                  </a:rPr>
                  <a:t>Figure 4.4</a:t>
                </a:r>
                <a:r>
                  <a:rPr lang="en-US" altLang="zh-CN" sz="1400" b="1">
                    <a:latin typeface="Arial" pitchFamily="34" charset="0"/>
                  </a:rPr>
                  <a:t>  Various representations of an XOR gate</a:t>
                </a:r>
              </a:p>
            </p:txBody>
          </p:sp>
        </p:grpSp>
        <p:sp>
          <p:nvSpPr>
            <p:cNvPr id="169991" name="Rectangle 7"/>
            <p:cNvSpPr>
              <a:spLocks noChangeArrowheads="1"/>
            </p:cNvSpPr>
            <p:nvPr/>
          </p:nvSpPr>
          <p:spPr bwMode="auto">
            <a:xfrm>
              <a:off x="3589" y="2772"/>
              <a:ext cx="1786" cy="397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9992" name="Oval 8"/>
            <p:cNvSpPr>
              <a:spLocks noChangeArrowheads="1"/>
            </p:cNvSpPr>
            <p:nvPr/>
          </p:nvSpPr>
          <p:spPr bwMode="auto">
            <a:xfrm>
              <a:off x="4901" y="2246"/>
              <a:ext cx="284" cy="283"/>
            </a:xfrm>
            <a:prstGeom prst="ellipse">
              <a:avLst/>
            </a:prstGeom>
            <a:noFill/>
            <a:ln w="28575" algn="ctr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6867525" y="104775"/>
            <a:ext cx="2255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990600" indent="-533400">
              <a:buFont typeface="Wingdings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itchFamily="66" charset="0"/>
              </a:rPr>
              <a:t>P96</a:t>
            </a:r>
            <a:r>
              <a:rPr lang="zh-CN" altLang="en-US" b="1">
                <a:solidFill>
                  <a:schemeClr val="folHlink"/>
                </a:solidFill>
                <a:latin typeface="Comic Sans MS" pitchFamily="66" charset="0"/>
              </a:rPr>
              <a:t>，</a:t>
            </a:r>
            <a:r>
              <a:rPr lang="en-US" altLang="zh-CN" b="1">
                <a:solidFill>
                  <a:schemeClr val="folHlink"/>
                </a:solidFill>
                <a:latin typeface="Comic Sans MS" pitchFamily="66" charset="0"/>
              </a:rPr>
              <a:t>97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324600"/>
            <a:ext cx="2133600" cy="320675"/>
          </a:xfrm>
          <a:prstGeom prst="rect">
            <a:avLst/>
          </a:prstGeom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F571E14-CFD8-425F-94F1-B0A62CF9A69C}" type="slidenum">
              <a:rPr lang="en-US" altLang="zh-CN" sz="1400">
                <a:latin typeface="Arial" panose="020B0604020202020204" pitchFamily="34" charset="0"/>
              </a:rPr>
              <a:pPr eaLnBrk="1" hangingPunct="1"/>
              <a:t>15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XOR Gate</a:t>
            </a:r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57200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FontTx/>
              <a:buNone/>
              <a:defRPr/>
            </a:pPr>
            <a:r>
              <a:rPr lang="en-US" dirty="0" smtClean="0">
                <a:ea typeface="+mn-ea"/>
                <a:cs typeface="+mn-cs"/>
              </a:rPr>
              <a:t>Note the difference between the </a:t>
            </a:r>
            <a:r>
              <a:rPr lang="en-US" dirty="0" smtClean="0">
                <a:solidFill>
                  <a:srgbClr val="FFCC99"/>
                </a:solidFill>
                <a:ea typeface="+mn-ea"/>
                <a:cs typeface="+mn-cs"/>
              </a:rPr>
              <a:t>XOR</a:t>
            </a:r>
            <a:r>
              <a:rPr lang="en-US" dirty="0" smtClean="0">
                <a:ea typeface="+mn-ea"/>
                <a:cs typeface="+mn-cs"/>
              </a:rPr>
              <a:t> gate 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and the </a:t>
            </a:r>
            <a:r>
              <a:rPr lang="en-US" dirty="0" smtClean="0">
                <a:solidFill>
                  <a:srgbClr val="33CCCC"/>
                </a:solidFill>
                <a:ea typeface="+mn-ea"/>
                <a:cs typeface="+mn-cs"/>
              </a:rPr>
              <a:t>OR</a:t>
            </a:r>
            <a:r>
              <a:rPr lang="en-US" dirty="0" smtClean="0">
                <a:ea typeface="+mn-ea"/>
                <a:cs typeface="+mn-cs"/>
              </a:rPr>
              <a:t> gate; they differ only in one 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input situation</a:t>
            </a:r>
          </a:p>
          <a:p>
            <a:pPr eaLnBrk="1" hangingPunct="1">
              <a:spcBef>
                <a:spcPct val="30000"/>
              </a:spcBef>
              <a:buFontTx/>
              <a:buNone/>
              <a:defRPr/>
            </a:pPr>
            <a:r>
              <a:rPr lang="en-US" dirty="0" smtClean="0">
                <a:ea typeface="+mn-ea"/>
                <a:cs typeface="+mn-cs"/>
              </a:rPr>
              <a:t>When both input signals are 1, the OR gate produces a 1 and the XOR produces a 0</a:t>
            </a:r>
          </a:p>
          <a:p>
            <a:pPr eaLnBrk="1" hangingPunct="1">
              <a:spcBef>
                <a:spcPct val="30000"/>
              </a:spcBef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spcBef>
                <a:spcPct val="30000"/>
              </a:spcBef>
              <a:buFontTx/>
              <a:buNone/>
              <a:defRPr/>
            </a:pPr>
            <a:r>
              <a:rPr lang="en-US" dirty="0" smtClean="0">
                <a:ea typeface="+mn-ea"/>
                <a:cs typeface="+mn-cs"/>
              </a:rPr>
              <a:t>XOR is called the </a:t>
            </a:r>
            <a:r>
              <a:rPr lang="en-US" i="1" dirty="0" smtClean="0">
                <a:ea typeface="+mn-ea"/>
                <a:cs typeface="+mn-cs"/>
              </a:rPr>
              <a:t>exclusive OR</a:t>
            </a: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80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2038" y="260350"/>
            <a:ext cx="7993062" cy="963613"/>
          </a:xfrm>
        </p:spPr>
        <p:txBody>
          <a:bodyPr/>
          <a:lstStyle/>
          <a:p>
            <a:pPr marL="685800" indent="-685800"/>
            <a:r>
              <a:rPr lang="en-US" altLang="zh-CN" sz="3200"/>
              <a:t>NAND and NOR Gates </a:t>
            </a:r>
            <a:r>
              <a:rPr lang="zh-CN" altLang="en-US" sz="3400">
                <a:ea typeface="楷体_GB2312" pitchFamily="49" charset="-122"/>
              </a:rPr>
              <a:t>与</a:t>
            </a:r>
            <a:r>
              <a:rPr lang="zh-CN" sz="3400">
                <a:ea typeface="楷体_GB2312" pitchFamily="49" charset="-122"/>
              </a:rPr>
              <a:t>非门</a:t>
            </a:r>
            <a:r>
              <a:rPr lang="zh-CN" altLang="en-US" sz="3400">
                <a:ea typeface="楷体_GB2312" pitchFamily="49" charset="-122"/>
              </a:rPr>
              <a:t>或</a:t>
            </a:r>
            <a:r>
              <a:rPr lang="zh-CN" sz="3400">
                <a:ea typeface="楷体_GB2312" pitchFamily="49" charset="-122"/>
              </a:rPr>
              <a:t>非门</a:t>
            </a:r>
            <a:endParaRPr lang="en-US" altLang="zh-CN" sz="3400">
              <a:ea typeface="楷体_GB2312" pitchFamily="49" charset="-122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387350" y="1493838"/>
            <a:ext cx="8532813" cy="960437"/>
          </a:xfrm>
        </p:spPr>
        <p:txBody>
          <a:bodyPr/>
          <a:lstStyle/>
          <a:p>
            <a:r>
              <a:rPr lang="en-US" altLang="zh-CN" sz="2800"/>
              <a:t>The NAND and NOR gates are essentially the </a:t>
            </a:r>
            <a:r>
              <a:rPr lang="en-US" altLang="zh-CN" sz="2800" i="1">
                <a:solidFill>
                  <a:schemeClr val="folHlink"/>
                </a:solidFill>
              </a:rPr>
              <a:t>opposite</a:t>
            </a:r>
            <a:r>
              <a:rPr lang="en-US" altLang="zh-CN" sz="2800"/>
              <a:t> of the AND and OR gates, respectively.</a:t>
            </a: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453188"/>
            <a:ext cx="1905000" cy="392112"/>
          </a:xfrm>
        </p:spPr>
        <p:txBody>
          <a:bodyPr/>
          <a:lstStyle/>
          <a:p>
            <a:fld id="{179A13B0-97E2-4FFA-A322-FBEA2FB95E19}" type="slidenum">
              <a:rPr lang="zh-CN" altLang="en-US"/>
              <a:pPr/>
              <a:t>16</a:t>
            </a:fld>
            <a:r>
              <a:rPr lang="en-US" altLang="zh-CN"/>
              <a:t>/32</a:t>
            </a:r>
          </a:p>
        </p:txBody>
      </p:sp>
      <p:grpSp>
        <p:nvGrpSpPr>
          <p:cNvPr id="173063" name="Group 7"/>
          <p:cNvGrpSpPr>
            <a:grpSpLocks/>
          </p:cNvGrpSpPr>
          <p:nvPr/>
        </p:nvGrpSpPr>
        <p:grpSpPr bwMode="auto">
          <a:xfrm>
            <a:off x="412750" y="4513263"/>
            <a:ext cx="8382000" cy="2065337"/>
            <a:chOff x="144" y="2843"/>
            <a:chExt cx="5280" cy="1103"/>
          </a:xfrm>
        </p:grpSpPr>
        <p:pic>
          <p:nvPicPr>
            <p:cNvPr id="173064" name="Picture 8" descr="c04f06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843"/>
              <a:ext cx="3456" cy="1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3065" name="Text Box 9"/>
            <p:cNvSpPr txBox="1">
              <a:spLocks noChangeArrowheads="1"/>
            </p:cNvSpPr>
            <p:nvPr/>
          </p:nvSpPr>
          <p:spPr bwMode="auto">
            <a:xfrm>
              <a:off x="144" y="3611"/>
              <a:ext cx="1776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>
                  <a:solidFill>
                    <a:srgbClr val="327CB8"/>
                  </a:solidFill>
                  <a:latin typeface="Arial" pitchFamily="34" charset="0"/>
                </a:rPr>
                <a:t>Figure 4.6</a:t>
              </a:r>
              <a:r>
                <a:rPr lang="en-US" altLang="zh-CN" sz="1200" b="1">
                  <a:latin typeface="Arial" pitchFamily="34" charset="0"/>
                </a:rPr>
                <a:t>  Various representations of a NOR gate</a:t>
              </a:r>
            </a:p>
          </p:txBody>
        </p:sp>
      </p:grp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b="1">
                <a:latin typeface="Arial" pitchFamily="34" charset="0"/>
              </a:rPr>
              <a:t>4</a:t>
            </a:r>
            <a:r>
              <a:rPr lang="en-US" altLang="zh-CN" sz="1400" b="1">
                <a:latin typeface="Times New Roman"/>
              </a:rPr>
              <a:t>–</a:t>
            </a:r>
            <a:r>
              <a:rPr lang="en-US" altLang="zh-CN" sz="1400" b="1">
                <a:latin typeface="Arial" pitchFamily="34" charset="0"/>
              </a:rPr>
              <a:t>15</a:t>
            </a:r>
          </a:p>
        </p:txBody>
      </p:sp>
      <p:grpSp>
        <p:nvGrpSpPr>
          <p:cNvPr id="173071" name="Group 15"/>
          <p:cNvGrpSpPr>
            <a:grpSpLocks/>
          </p:cNvGrpSpPr>
          <p:nvPr/>
        </p:nvGrpSpPr>
        <p:grpSpPr bwMode="auto">
          <a:xfrm>
            <a:off x="412750" y="2393950"/>
            <a:ext cx="8389938" cy="3240088"/>
            <a:chOff x="260" y="1508"/>
            <a:chExt cx="5285" cy="2041"/>
          </a:xfrm>
        </p:grpSpPr>
        <p:grpSp>
          <p:nvGrpSpPr>
            <p:cNvPr id="173060" name="Group 4"/>
            <p:cNvGrpSpPr>
              <a:grpSpLocks/>
            </p:cNvGrpSpPr>
            <p:nvPr/>
          </p:nvGrpSpPr>
          <p:grpSpPr bwMode="auto">
            <a:xfrm>
              <a:off x="260" y="1508"/>
              <a:ext cx="5285" cy="1361"/>
              <a:chOff x="144" y="1763"/>
              <a:chExt cx="5285" cy="1074"/>
            </a:xfrm>
          </p:grpSpPr>
          <p:pic>
            <p:nvPicPr>
              <p:cNvPr id="173061" name="Picture 5" descr="c04f05"/>
              <p:cNvPicPr preferRelativeResize="0"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3" y="1763"/>
                <a:ext cx="3456" cy="10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3062" name="Text Box 6"/>
              <p:cNvSpPr txBox="1">
                <a:spLocks noChangeArrowheads="1"/>
              </p:cNvSpPr>
              <p:nvPr/>
            </p:nvSpPr>
            <p:spPr bwMode="auto">
              <a:xfrm>
                <a:off x="144" y="2411"/>
                <a:ext cx="177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200" b="1">
                    <a:solidFill>
                      <a:srgbClr val="327CB8"/>
                    </a:solidFill>
                    <a:latin typeface="Arial" pitchFamily="34" charset="0"/>
                  </a:rPr>
                  <a:t>Figure 4.5</a:t>
                </a:r>
                <a:r>
                  <a:rPr lang="en-US" altLang="zh-CN" sz="1200" b="1">
                    <a:latin typeface="Arial" pitchFamily="34" charset="0"/>
                  </a:rPr>
                  <a:t>  Various representations of a NAND gate</a:t>
                </a:r>
              </a:p>
            </p:txBody>
          </p:sp>
        </p:grpSp>
        <p:sp>
          <p:nvSpPr>
            <p:cNvPr id="173067" name="Oval 11"/>
            <p:cNvSpPr>
              <a:spLocks noChangeArrowheads="1"/>
            </p:cNvSpPr>
            <p:nvPr/>
          </p:nvSpPr>
          <p:spPr bwMode="auto">
            <a:xfrm>
              <a:off x="5082" y="1876"/>
              <a:ext cx="256" cy="227"/>
            </a:xfrm>
            <a:prstGeom prst="ellipse">
              <a:avLst/>
            </a:prstGeom>
            <a:noFill/>
            <a:ln w="28575" algn="ctr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3068" name="Oval 12"/>
            <p:cNvSpPr>
              <a:spLocks noChangeArrowheads="1"/>
            </p:cNvSpPr>
            <p:nvPr/>
          </p:nvSpPr>
          <p:spPr bwMode="auto">
            <a:xfrm>
              <a:off x="5083" y="3209"/>
              <a:ext cx="256" cy="227"/>
            </a:xfrm>
            <a:prstGeom prst="ellipse">
              <a:avLst/>
            </a:prstGeom>
            <a:noFill/>
            <a:ln w="28575" algn="ctr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3069" name="Rectangle 13"/>
            <p:cNvSpPr>
              <a:spLocks noChangeArrowheads="1"/>
            </p:cNvSpPr>
            <p:nvPr/>
          </p:nvSpPr>
          <p:spPr bwMode="auto">
            <a:xfrm>
              <a:off x="4269" y="2047"/>
              <a:ext cx="1192" cy="340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3070" name="Rectangle 14"/>
            <p:cNvSpPr>
              <a:spLocks noChangeArrowheads="1"/>
            </p:cNvSpPr>
            <p:nvPr/>
          </p:nvSpPr>
          <p:spPr bwMode="auto">
            <a:xfrm>
              <a:off x="4297" y="3407"/>
              <a:ext cx="1134" cy="142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7632700" y="104775"/>
            <a:ext cx="1354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990600" indent="-533400">
              <a:buFont typeface="Wingdings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itchFamily="66" charset="0"/>
              </a:rPr>
              <a:t>p97</a:t>
            </a:r>
            <a:endParaRPr lang="zh-CN" altLang="en-US" b="1">
              <a:solidFill>
                <a:schemeClr val="folHlin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Review of Gate Processing</a:t>
            </a:r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A </a:t>
            </a:r>
            <a:r>
              <a:rPr lang="en-US" sz="2800" dirty="0" smtClean="0">
                <a:solidFill>
                  <a:srgbClr val="0000FF"/>
                </a:solidFill>
                <a:ea typeface="+mn-ea"/>
                <a:cs typeface="+mn-cs"/>
              </a:rPr>
              <a:t>NOT</a:t>
            </a:r>
            <a:r>
              <a:rPr lang="en-US" sz="2800" dirty="0" smtClean="0">
                <a:ea typeface="+mn-ea"/>
                <a:cs typeface="+mn-cs"/>
              </a:rPr>
              <a:t> gate </a:t>
            </a:r>
            <a:r>
              <a:rPr lang="en-US" sz="2800" dirty="0" smtClean="0">
                <a:solidFill>
                  <a:srgbClr val="0000FF"/>
                </a:solidFill>
                <a:ea typeface="+mn-ea"/>
                <a:cs typeface="+mn-cs"/>
              </a:rPr>
              <a:t>inverts</a:t>
            </a:r>
            <a:r>
              <a:rPr lang="en-US" sz="2800" dirty="0" smtClean="0">
                <a:ea typeface="+mn-ea"/>
                <a:cs typeface="+mn-cs"/>
              </a:rPr>
              <a:t> its single input 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An </a:t>
            </a:r>
            <a:r>
              <a:rPr lang="en-US" sz="2800" dirty="0" smtClean="0">
                <a:solidFill>
                  <a:srgbClr val="0000FF"/>
                </a:solidFill>
                <a:ea typeface="+mn-ea"/>
                <a:cs typeface="+mn-cs"/>
              </a:rPr>
              <a:t>AND</a:t>
            </a:r>
            <a:r>
              <a:rPr lang="en-US" sz="2800" dirty="0" smtClean="0">
                <a:ea typeface="+mn-ea"/>
                <a:cs typeface="+mn-cs"/>
              </a:rPr>
              <a:t> gate produces </a:t>
            </a:r>
            <a:r>
              <a:rPr lang="en-US" sz="2800" dirty="0" smtClean="0">
                <a:solidFill>
                  <a:srgbClr val="0000FF"/>
                </a:solidFill>
                <a:ea typeface="+mn-ea"/>
                <a:cs typeface="+mn-cs"/>
              </a:rPr>
              <a:t>1</a:t>
            </a:r>
            <a:r>
              <a:rPr lang="en-US" sz="2800" dirty="0" smtClean="0">
                <a:ea typeface="+mn-ea"/>
                <a:cs typeface="+mn-cs"/>
              </a:rPr>
              <a:t> if </a:t>
            </a:r>
            <a:r>
              <a:rPr lang="en-US" sz="2800" dirty="0" smtClean="0">
                <a:solidFill>
                  <a:srgbClr val="0000FF"/>
                </a:solidFill>
                <a:ea typeface="+mn-ea"/>
                <a:cs typeface="+mn-cs"/>
              </a:rPr>
              <a:t>both</a:t>
            </a:r>
            <a:r>
              <a:rPr lang="en-US" sz="2800" dirty="0" smtClean="0">
                <a:ea typeface="+mn-ea"/>
                <a:cs typeface="+mn-cs"/>
              </a:rPr>
              <a:t> input values are </a:t>
            </a:r>
            <a:r>
              <a:rPr lang="en-US" sz="2800" dirty="0" smtClean="0">
                <a:solidFill>
                  <a:srgbClr val="0000FF"/>
                </a:solidFill>
                <a:ea typeface="+mn-ea"/>
                <a:cs typeface="+mn-cs"/>
              </a:rPr>
              <a:t>1</a:t>
            </a:r>
            <a:endParaRPr lang="en-US" sz="2800" dirty="0" smtClean="0">
              <a:ea typeface="+mn-ea"/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An </a:t>
            </a:r>
            <a:r>
              <a:rPr lang="en-US" sz="2800" dirty="0" smtClean="0">
                <a:solidFill>
                  <a:srgbClr val="0000FF"/>
                </a:solidFill>
                <a:ea typeface="+mn-ea"/>
                <a:cs typeface="+mn-cs"/>
              </a:rPr>
              <a:t>OR</a:t>
            </a:r>
            <a:r>
              <a:rPr lang="en-US" sz="2800" dirty="0" smtClean="0">
                <a:ea typeface="+mn-ea"/>
                <a:cs typeface="+mn-cs"/>
              </a:rPr>
              <a:t> gate produces </a:t>
            </a:r>
            <a:r>
              <a:rPr lang="en-US" sz="2800" dirty="0" smtClean="0">
                <a:solidFill>
                  <a:srgbClr val="0000FF"/>
                </a:solidFill>
                <a:ea typeface="+mn-ea"/>
                <a:cs typeface="+mn-cs"/>
              </a:rPr>
              <a:t>0</a:t>
            </a:r>
            <a:r>
              <a:rPr lang="en-US" sz="2800" dirty="0" smtClean="0">
                <a:ea typeface="+mn-ea"/>
                <a:cs typeface="+mn-cs"/>
              </a:rPr>
              <a:t> if </a:t>
            </a:r>
            <a:r>
              <a:rPr lang="en-US" sz="2800" dirty="0" smtClean="0">
                <a:solidFill>
                  <a:srgbClr val="0000FF"/>
                </a:solidFill>
                <a:ea typeface="+mn-ea"/>
                <a:cs typeface="+mn-cs"/>
              </a:rPr>
              <a:t>both</a:t>
            </a:r>
            <a:r>
              <a:rPr lang="en-US" sz="2800" dirty="0" smtClean="0">
                <a:ea typeface="+mn-ea"/>
                <a:cs typeface="+mn-cs"/>
              </a:rPr>
              <a:t> input values are </a:t>
            </a:r>
            <a:r>
              <a:rPr lang="en-US" sz="2800" dirty="0" smtClean="0">
                <a:solidFill>
                  <a:srgbClr val="0000FF"/>
                </a:solidFill>
                <a:ea typeface="+mn-ea"/>
                <a:cs typeface="+mn-cs"/>
              </a:rPr>
              <a:t>0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An </a:t>
            </a:r>
            <a:r>
              <a:rPr lang="en-US" sz="2800" dirty="0" smtClean="0">
                <a:solidFill>
                  <a:srgbClr val="0000FF"/>
                </a:solidFill>
                <a:ea typeface="+mn-ea"/>
                <a:cs typeface="+mn-cs"/>
              </a:rPr>
              <a:t>XOR</a:t>
            </a:r>
            <a:r>
              <a:rPr lang="en-US" sz="2800" dirty="0" smtClean="0">
                <a:ea typeface="+mn-ea"/>
                <a:cs typeface="+mn-cs"/>
              </a:rPr>
              <a:t> gate produces </a:t>
            </a:r>
            <a:r>
              <a:rPr lang="en-US" sz="2800" dirty="0" smtClean="0">
                <a:solidFill>
                  <a:srgbClr val="0000FF"/>
                </a:solidFill>
                <a:ea typeface="+mn-ea"/>
                <a:cs typeface="+mn-cs"/>
              </a:rPr>
              <a:t>0</a:t>
            </a:r>
            <a:r>
              <a:rPr lang="en-US" sz="2800" dirty="0" smtClean="0">
                <a:ea typeface="+mn-ea"/>
                <a:cs typeface="+mn-cs"/>
              </a:rPr>
              <a:t> if input values are the </a:t>
            </a:r>
            <a:r>
              <a:rPr lang="en-US" sz="2800" dirty="0" smtClean="0">
                <a:solidFill>
                  <a:srgbClr val="0000FF"/>
                </a:solidFill>
                <a:ea typeface="+mn-ea"/>
                <a:cs typeface="+mn-cs"/>
              </a:rPr>
              <a:t>same</a:t>
            </a:r>
            <a:endParaRPr lang="en-US" sz="2800" dirty="0" smtClean="0">
              <a:ea typeface="+mn-ea"/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A </a:t>
            </a:r>
            <a:r>
              <a:rPr lang="en-US" sz="2800" dirty="0" smtClean="0">
                <a:solidFill>
                  <a:srgbClr val="0000FF"/>
                </a:solidFill>
                <a:ea typeface="+mn-ea"/>
                <a:cs typeface="+mn-cs"/>
              </a:rPr>
              <a:t>NAND</a:t>
            </a:r>
            <a:r>
              <a:rPr lang="en-US" sz="2800" dirty="0" smtClean="0">
                <a:ea typeface="+mn-ea"/>
                <a:cs typeface="+mn-cs"/>
              </a:rPr>
              <a:t> gate produces </a:t>
            </a:r>
            <a:r>
              <a:rPr lang="en-US" sz="2800" dirty="0" smtClean="0">
                <a:solidFill>
                  <a:srgbClr val="0000FF"/>
                </a:solidFill>
                <a:ea typeface="+mn-ea"/>
                <a:cs typeface="+mn-cs"/>
              </a:rPr>
              <a:t>0</a:t>
            </a:r>
            <a:r>
              <a:rPr lang="en-US" sz="2800" dirty="0" smtClean="0">
                <a:ea typeface="+mn-ea"/>
                <a:cs typeface="+mn-cs"/>
              </a:rPr>
              <a:t> if </a:t>
            </a:r>
            <a:r>
              <a:rPr lang="en-US" sz="2800" dirty="0" smtClean="0">
                <a:solidFill>
                  <a:srgbClr val="0000FF"/>
                </a:solidFill>
                <a:ea typeface="+mn-ea"/>
                <a:cs typeface="+mn-cs"/>
              </a:rPr>
              <a:t>both</a:t>
            </a:r>
            <a:r>
              <a:rPr lang="en-US" sz="2800" dirty="0" smtClean="0">
                <a:ea typeface="+mn-ea"/>
                <a:cs typeface="+mn-cs"/>
              </a:rPr>
              <a:t> inputs are </a:t>
            </a:r>
            <a:r>
              <a:rPr lang="en-US" sz="2800" dirty="0" smtClean="0">
                <a:solidFill>
                  <a:srgbClr val="0000FF"/>
                </a:solidFill>
                <a:ea typeface="+mn-ea"/>
                <a:cs typeface="+mn-cs"/>
              </a:rPr>
              <a:t>1</a:t>
            </a:r>
            <a:endParaRPr lang="en-US" sz="2800" dirty="0" smtClean="0">
              <a:ea typeface="+mn-ea"/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A </a:t>
            </a:r>
            <a:r>
              <a:rPr lang="en-US" sz="2800" dirty="0" smtClean="0">
                <a:solidFill>
                  <a:srgbClr val="0000FF"/>
                </a:solidFill>
                <a:ea typeface="+mn-ea"/>
                <a:cs typeface="+mn-cs"/>
              </a:rPr>
              <a:t>NOR</a:t>
            </a:r>
            <a:r>
              <a:rPr lang="en-US" sz="2800" dirty="0" smtClean="0">
                <a:ea typeface="+mn-ea"/>
                <a:cs typeface="+mn-cs"/>
              </a:rPr>
              <a:t> gate produces a </a:t>
            </a:r>
            <a:r>
              <a:rPr lang="en-US" sz="2800" dirty="0" smtClean="0">
                <a:solidFill>
                  <a:srgbClr val="0000FF"/>
                </a:solidFill>
                <a:ea typeface="+mn-ea"/>
                <a:cs typeface="+mn-cs"/>
              </a:rPr>
              <a:t>1</a:t>
            </a:r>
            <a:r>
              <a:rPr lang="en-US" sz="2800" dirty="0" smtClean="0">
                <a:ea typeface="+mn-ea"/>
                <a:cs typeface="+mn-cs"/>
              </a:rPr>
              <a:t> if both inputs are </a:t>
            </a:r>
            <a:r>
              <a:rPr lang="en-US" sz="2800" dirty="0" smtClean="0">
                <a:solidFill>
                  <a:srgbClr val="0000FF"/>
                </a:solidFill>
                <a:ea typeface="+mn-ea"/>
                <a:cs typeface="+mn-cs"/>
              </a:rPr>
              <a:t>0</a:t>
            </a:r>
            <a:endParaRPr lang="en-US" sz="280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478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Gates with More Inputs 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522288" y="1584325"/>
            <a:ext cx="8253412" cy="1852613"/>
          </a:xfrm>
        </p:spPr>
        <p:txBody>
          <a:bodyPr/>
          <a:lstStyle/>
          <a:p>
            <a:r>
              <a:rPr lang="en-US" altLang="zh-CN" sz="2600"/>
              <a:t>Gates can be designed to accept </a:t>
            </a:r>
            <a:r>
              <a:rPr lang="en-US" altLang="zh-CN" sz="2600" i="1">
                <a:solidFill>
                  <a:schemeClr val="folHlink"/>
                </a:solidFill>
              </a:rPr>
              <a:t>three or more input values</a:t>
            </a:r>
            <a:r>
              <a:rPr lang="en-US" altLang="zh-CN" sz="2600" i="1"/>
              <a:t>.</a:t>
            </a:r>
          </a:p>
          <a:p>
            <a:r>
              <a:rPr lang="en-US" altLang="zh-CN" sz="2600"/>
              <a:t>A three-input AND gate, for example, produces an output of 1 only if all input values are 1.</a:t>
            </a:r>
            <a:endParaRPr lang="en-US" altLang="zh-CN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453188"/>
            <a:ext cx="1905000" cy="392112"/>
          </a:xfrm>
        </p:spPr>
        <p:txBody>
          <a:bodyPr/>
          <a:lstStyle/>
          <a:p>
            <a:fld id="{C532A676-95B2-49A2-B4B4-C545A03AC9E9}" type="slidenum">
              <a:rPr lang="zh-CN" altLang="en-US"/>
              <a:pPr/>
              <a:t>18</a:t>
            </a:fld>
            <a:r>
              <a:rPr lang="en-US" altLang="zh-CN"/>
              <a:t>/32</a:t>
            </a:r>
          </a:p>
        </p:txBody>
      </p:sp>
      <p:grpSp>
        <p:nvGrpSpPr>
          <p:cNvPr id="176136" name="Group 8"/>
          <p:cNvGrpSpPr>
            <a:grpSpLocks/>
          </p:cNvGrpSpPr>
          <p:nvPr/>
        </p:nvGrpSpPr>
        <p:grpSpPr bwMode="auto">
          <a:xfrm>
            <a:off x="1152525" y="3571875"/>
            <a:ext cx="6362700" cy="2871788"/>
            <a:chOff x="726" y="2250"/>
            <a:chExt cx="4008" cy="1809"/>
          </a:xfrm>
        </p:grpSpPr>
        <p:sp>
          <p:nvSpPr>
            <p:cNvPr id="176133" name="Text Box 5"/>
            <p:cNvSpPr txBox="1">
              <a:spLocks noChangeArrowheads="1"/>
            </p:cNvSpPr>
            <p:nvPr/>
          </p:nvSpPr>
          <p:spPr bwMode="auto">
            <a:xfrm>
              <a:off x="799" y="3867"/>
              <a:ext cx="335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 b="1">
                  <a:solidFill>
                    <a:srgbClr val="327CB8"/>
                  </a:solidFill>
                  <a:latin typeface="Arial" pitchFamily="34" charset="0"/>
                </a:rPr>
                <a:t>Figure 4.7</a:t>
              </a:r>
              <a:r>
                <a:rPr lang="en-US" altLang="zh-CN" sz="1400" b="1">
                  <a:latin typeface="Arial" pitchFamily="34" charset="0"/>
                </a:rPr>
                <a:t>  Various representations of a three-input AND gate</a:t>
              </a:r>
            </a:p>
          </p:txBody>
        </p:sp>
        <p:grpSp>
          <p:nvGrpSpPr>
            <p:cNvPr id="176135" name="Group 7"/>
            <p:cNvGrpSpPr>
              <a:grpSpLocks/>
            </p:cNvGrpSpPr>
            <p:nvPr/>
          </p:nvGrpSpPr>
          <p:grpSpPr bwMode="auto">
            <a:xfrm>
              <a:off x="726" y="2250"/>
              <a:ext cx="4008" cy="1678"/>
              <a:chOff x="726" y="2250"/>
              <a:chExt cx="4008" cy="1678"/>
            </a:xfrm>
          </p:grpSpPr>
          <p:pic>
            <p:nvPicPr>
              <p:cNvPr id="176132" name="Picture 4" descr="c04f0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" y="2250"/>
                <a:ext cx="4008" cy="16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6134" name="Oval 6"/>
              <p:cNvSpPr>
                <a:spLocks noChangeArrowheads="1"/>
              </p:cNvSpPr>
              <p:nvPr/>
            </p:nvSpPr>
            <p:spPr bwMode="auto">
              <a:xfrm>
                <a:off x="4297" y="2557"/>
                <a:ext cx="199" cy="198"/>
              </a:xfrm>
              <a:prstGeom prst="ellipse">
                <a:avLst/>
              </a:prstGeom>
              <a:noFill/>
              <a:ln w="28575" algn="ctr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6867525" y="104775"/>
            <a:ext cx="2255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990600" indent="-533400">
              <a:buFont typeface="Wingdings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itchFamily="66" charset="0"/>
              </a:rPr>
              <a:t>P98</a:t>
            </a:r>
            <a:r>
              <a:rPr lang="zh-CN" altLang="en-US" b="1">
                <a:solidFill>
                  <a:schemeClr val="folHlink"/>
                </a:solidFill>
                <a:latin typeface="Comic Sans MS" pitchFamily="66" charset="0"/>
              </a:rPr>
              <a:t>，</a:t>
            </a:r>
            <a:r>
              <a:rPr lang="en-US" altLang="zh-CN" b="1">
                <a:solidFill>
                  <a:schemeClr val="folHlink"/>
                </a:solidFill>
                <a:latin typeface="Comic Sans MS" pitchFamily="66" charset="0"/>
              </a:rPr>
              <a:t>99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324600"/>
            <a:ext cx="2133600" cy="320675"/>
          </a:xfrm>
          <a:prstGeom prst="rect">
            <a:avLst/>
          </a:prstGeom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8124140-0C70-44EB-AE6F-D843D59E0EB3}" type="slidenum">
              <a:rPr lang="en-US" altLang="zh-CN" sz="1400">
                <a:latin typeface="Arial" panose="020B0604020202020204" pitchFamily="34" charset="0"/>
              </a:rPr>
              <a:pPr eaLnBrk="1" hangingPunct="1"/>
              <a:t>19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Constructing Gates</a:t>
            </a:r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3333FF"/>
                </a:solidFill>
                <a:ea typeface="+mn-ea"/>
                <a:cs typeface="+mn-cs"/>
              </a:rPr>
              <a:t>Transistor</a:t>
            </a:r>
            <a:r>
              <a:rPr lang="en-US" sz="2800" dirty="0" smtClean="0">
                <a:ea typeface="+mn-ea"/>
                <a:cs typeface="+mn-cs"/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A device that acts either as a wire that conducts electricity or as a resistor that blocks the flow of electricity, depending on the voltage level of an input signal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A transistor has no moving parts, yet acts like </a:t>
            </a:r>
            <a:br>
              <a:rPr lang="en-US" sz="2800" dirty="0" smtClean="0">
                <a:ea typeface="+mn-ea"/>
                <a:cs typeface="+mn-cs"/>
              </a:rPr>
            </a:br>
            <a:r>
              <a:rPr lang="en-US" sz="2800" dirty="0" smtClean="0">
                <a:ea typeface="+mn-ea"/>
                <a:cs typeface="+mn-cs"/>
              </a:rPr>
              <a:t>a switch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It is made of a </a:t>
            </a:r>
            <a:r>
              <a:rPr lang="en-US" sz="2800" dirty="0" smtClean="0">
                <a:solidFill>
                  <a:srgbClr val="0000FF"/>
                </a:solidFill>
                <a:ea typeface="+mn-ea"/>
                <a:cs typeface="+mn-cs"/>
              </a:rPr>
              <a:t>semiconductor </a:t>
            </a:r>
            <a:r>
              <a:rPr lang="en-US" sz="2800" dirty="0" smtClean="0">
                <a:ea typeface="+mn-ea"/>
                <a:cs typeface="+mn-cs"/>
              </a:rPr>
              <a:t>material, which is neither a particularly good conductor of electricity nor a particularly good insulator</a:t>
            </a:r>
          </a:p>
        </p:txBody>
      </p:sp>
    </p:spTree>
    <p:extLst>
      <p:ext uri="{BB962C8B-B14F-4D97-AF65-F5344CB8AC3E}">
        <p14:creationId xmlns:p14="http://schemas.microsoft.com/office/powerpoint/2010/main" val="1360779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altLang="zh-CN" dirty="0"/>
              <a:t>The Hardware Layer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E164-1E7C-461D-A490-03CF48810123}" type="slidenum">
              <a:rPr lang="zh-CN" altLang="en-US"/>
              <a:pPr/>
              <a:t>2</a:t>
            </a:fld>
            <a:r>
              <a:rPr lang="en-US" altLang="zh-CN"/>
              <a:t>/32</a:t>
            </a: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22939" r="6169" b="8160"/>
          <a:stretch>
            <a:fillRect/>
          </a:stretch>
        </p:blipFill>
        <p:spPr bwMode="auto">
          <a:xfrm>
            <a:off x="701675" y="1673225"/>
            <a:ext cx="7875588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chemeClr val="bg1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54629" name="Oval 5"/>
          <p:cNvSpPr>
            <a:spLocks noChangeArrowheads="1"/>
          </p:cNvSpPr>
          <p:nvPr/>
        </p:nvSpPr>
        <p:spPr bwMode="auto">
          <a:xfrm>
            <a:off x="3536950" y="3878263"/>
            <a:ext cx="2160588" cy="5969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8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altLang="zh-CN" sz="3200" dirty="0" smtClean="0"/>
              <a:t>How </a:t>
            </a:r>
            <a:r>
              <a:rPr lang="en-US" altLang="zh-CN" sz="3200" dirty="0"/>
              <a:t>does a transistor</a:t>
            </a:r>
            <a:r>
              <a:rPr lang="zh-CN" altLang="en-US" sz="3200" dirty="0">
                <a:ea typeface="楷体_GB2312" pitchFamily="49" charset="-122"/>
              </a:rPr>
              <a:t>晶体管 </a:t>
            </a:r>
            <a:r>
              <a:rPr lang="en-US" altLang="zh-CN" sz="3200" dirty="0"/>
              <a:t>work ?</a:t>
            </a:r>
            <a:endParaRPr lang="zh-CN" altLang="en-US" sz="3200" dirty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xfrm>
            <a:off x="26988" y="1484313"/>
            <a:ext cx="9404350" cy="1089025"/>
          </a:xfrm>
        </p:spPr>
        <p:txBody>
          <a:bodyPr/>
          <a:lstStyle/>
          <a:p>
            <a:r>
              <a:rPr lang="en-US" altLang="zh-CN"/>
              <a:t>The connections of a transistor in a computer</a:t>
            </a:r>
          </a:p>
          <a:p>
            <a:endParaRPr lang="zh-CN" altLang="en-US"/>
          </a:p>
        </p:txBody>
      </p:sp>
      <p:sp>
        <p:nvSpPr>
          <p:cNvPr id="27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453188"/>
            <a:ext cx="1905000" cy="392112"/>
          </a:xfrm>
        </p:spPr>
        <p:txBody>
          <a:bodyPr/>
          <a:lstStyle/>
          <a:p>
            <a:fld id="{6DB07A38-DB4E-465D-9C26-1C22B1D9E7B4}" type="slidenum">
              <a:rPr lang="zh-CN" altLang="en-US"/>
              <a:pPr/>
              <a:t>20</a:t>
            </a:fld>
            <a:r>
              <a:rPr lang="en-US" altLang="zh-CN"/>
              <a:t>/32</a:t>
            </a:r>
          </a:p>
        </p:txBody>
      </p:sp>
      <p:pic>
        <p:nvPicPr>
          <p:cNvPr id="250884" name="Picture 4" descr="bit for transmission Transisi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t="11992" r="12077" b="49812"/>
          <a:stretch>
            <a:fillRect/>
          </a:stretch>
        </p:blipFill>
        <p:spPr bwMode="auto">
          <a:xfrm>
            <a:off x="701675" y="4262438"/>
            <a:ext cx="3240088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6" name="Text Box 6"/>
          <p:cNvSpPr txBox="1">
            <a:spLocks noChangeArrowheads="1"/>
          </p:cNvSpPr>
          <p:nvPr/>
        </p:nvSpPr>
        <p:spPr bwMode="auto">
          <a:xfrm>
            <a:off x="4886325" y="6038850"/>
            <a:ext cx="3905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b="1">
                <a:solidFill>
                  <a:srgbClr val="327CB8"/>
                </a:solidFill>
                <a:latin typeface="Comic Sans MS" pitchFamily="66" charset="0"/>
                <a:ea typeface="楷体_GB2312" pitchFamily="49" charset="-122"/>
              </a:rPr>
              <a:t>Figure4.8  </a:t>
            </a:r>
            <a:r>
              <a:rPr lang="en-US" altLang="zh-CN" sz="1400" b="1">
                <a:latin typeface="Comic Sans MS" pitchFamily="66" charset="0"/>
                <a:ea typeface="楷体_GB2312" pitchFamily="49" charset="-122"/>
              </a:rPr>
              <a:t>The connections of a transistor</a:t>
            </a:r>
          </a:p>
        </p:txBody>
      </p:sp>
      <p:grpSp>
        <p:nvGrpSpPr>
          <p:cNvPr id="250904" name="Group 24"/>
          <p:cNvGrpSpPr>
            <a:grpSpLocks/>
          </p:cNvGrpSpPr>
          <p:nvPr/>
        </p:nvGrpSpPr>
        <p:grpSpPr bwMode="auto">
          <a:xfrm>
            <a:off x="4665663" y="2139950"/>
            <a:ext cx="3657600" cy="3944938"/>
            <a:chOff x="3194" y="1267"/>
            <a:chExt cx="2304" cy="2485"/>
          </a:xfrm>
        </p:grpSpPr>
        <p:graphicFrame>
          <p:nvGraphicFramePr>
            <p:cNvPr id="250888" name="Object 8"/>
            <p:cNvGraphicFramePr>
              <a:graphicFrameLocks noChangeAspect="1"/>
            </p:cNvGraphicFramePr>
            <p:nvPr/>
          </p:nvGraphicFramePr>
          <p:xfrm>
            <a:off x="3194" y="1413"/>
            <a:ext cx="2304" cy="2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08" r:id="rId5" imgW="3048426" imgH="2962689" progId="Paint.Picture">
                    <p:embed/>
                  </p:oleObj>
                </mc:Choice>
                <mc:Fallback>
                  <p:oleObj r:id="rId5" imgW="3048426" imgH="2962689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4" y="1413"/>
                          <a:ext cx="2304" cy="2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0889" name="Rectangle 9"/>
            <p:cNvSpPr>
              <a:spLocks noChangeArrowheads="1"/>
            </p:cNvSpPr>
            <p:nvPr/>
          </p:nvSpPr>
          <p:spPr bwMode="auto">
            <a:xfrm>
              <a:off x="4581" y="1267"/>
              <a:ext cx="5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 b="1">
                  <a:solidFill>
                    <a:srgbClr val="008000"/>
                  </a:solidFill>
                  <a:latin typeface="Comic Sans MS" pitchFamily="66" charset="0"/>
                  <a:ea typeface="楷体_GB2312" pitchFamily="49" charset="-122"/>
                </a:rPr>
                <a:t>源</a:t>
              </a:r>
              <a:r>
                <a:rPr lang="zh-CN" sz="2400" b="1">
                  <a:solidFill>
                    <a:srgbClr val="008000"/>
                  </a:solidFill>
                  <a:latin typeface="Comic Sans MS" pitchFamily="66" charset="0"/>
                  <a:ea typeface="楷体_GB2312" pitchFamily="49" charset="-122"/>
                </a:rPr>
                <a:t>极</a:t>
              </a:r>
              <a:endParaRPr lang="zh-CN" altLang="en-US" sz="2400" b="1">
                <a:solidFill>
                  <a:srgbClr val="008000"/>
                </a:solidFill>
                <a:latin typeface="Comic Sans MS" pitchFamily="66" charset="0"/>
                <a:ea typeface="楷体_GB2312" pitchFamily="49" charset="-122"/>
              </a:endParaRPr>
            </a:p>
          </p:txBody>
        </p:sp>
        <p:sp>
          <p:nvSpPr>
            <p:cNvPr id="250890" name="Rectangle 10"/>
            <p:cNvSpPr>
              <a:spLocks noChangeArrowheads="1"/>
            </p:cNvSpPr>
            <p:nvPr/>
          </p:nvSpPr>
          <p:spPr bwMode="auto">
            <a:xfrm>
              <a:off x="3200" y="2545"/>
              <a:ext cx="5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sz="2400" b="1">
                  <a:solidFill>
                    <a:srgbClr val="008000"/>
                  </a:solidFill>
                  <a:latin typeface="Comic Sans MS" pitchFamily="66" charset="0"/>
                  <a:ea typeface="楷体_GB2312" pitchFamily="49" charset="-122"/>
                </a:rPr>
                <a:t>基极</a:t>
              </a:r>
              <a:endParaRPr lang="zh-CN" altLang="en-US" sz="2400" b="1">
                <a:solidFill>
                  <a:srgbClr val="008000"/>
                </a:solidFill>
                <a:latin typeface="Comic Sans MS" pitchFamily="66" charset="0"/>
                <a:ea typeface="楷体_GB2312" pitchFamily="49" charset="-122"/>
              </a:endParaRPr>
            </a:p>
          </p:txBody>
        </p:sp>
        <p:sp>
          <p:nvSpPr>
            <p:cNvPr id="250891" name="Rectangle 11"/>
            <p:cNvSpPr>
              <a:spLocks noChangeArrowheads="1"/>
            </p:cNvSpPr>
            <p:nvPr/>
          </p:nvSpPr>
          <p:spPr bwMode="auto">
            <a:xfrm>
              <a:off x="4411" y="3464"/>
              <a:ext cx="6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sz="2400" b="1">
                  <a:solidFill>
                    <a:srgbClr val="008000"/>
                  </a:solidFill>
                  <a:latin typeface="Comic Sans MS" pitchFamily="66" charset="0"/>
                  <a:ea typeface="楷体_GB2312" pitchFamily="49" charset="-122"/>
                </a:rPr>
                <a:t>发射极</a:t>
              </a:r>
              <a:endParaRPr lang="zh-CN" altLang="en-US" sz="2400" b="1">
                <a:solidFill>
                  <a:srgbClr val="008000"/>
                </a:solidFill>
                <a:latin typeface="Comic Sans MS" pitchFamily="66" charset="0"/>
                <a:ea typeface="楷体_GB2312" pitchFamily="49" charset="-122"/>
              </a:endParaRPr>
            </a:p>
          </p:txBody>
        </p:sp>
      </p:grpSp>
      <p:sp>
        <p:nvSpPr>
          <p:cNvPr id="250892" name="Rectangle 12"/>
          <p:cNvSpPr>
            <a:spLocks noChangeArrowheads="1"/>
          </p:cNvSpPr>
          <p:nvPr/>
        </p:nvSpPr>
        <p:spPr bwMode="auto">
          <a:xfrm>
            <a:off x="7204075" y="2336800"/>
            <a:ext cx="12160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990600" indent="-533400"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zh-CN" sz="2600">
                <a:latin typeface="Comic Sans MS" pitchFamily="66" charset="0"/>
              </a:rPr>
              <a:t>+5V</a:t>
            </a:r>
          </a:p>
        </p:txBody>
      </p:sp>
      <p:sp>
        <p:nvSpPr>
          <p:cNvPr id="250893" name="Rectangle 13"/>
          <p:cNvSpPr>
            <a:spLocks noChangeArrowheads="1"/>
          </p:cNvSpPr>
          <p:nvPr/>
        </p:nvSpPr>
        <p:spPr bwMode="auto">
          <a:xfrm>
            <a:off x="7356475" y="5368925"/>
            <a:ext cx="1057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990600" indent="-533400"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zh-CN" sz="2600">
                <a:latin typeface="Comic Sans MS" pitchFamily="66" charset="0"/>
              </a:rPr>
              <a:t>0V</a:t>
            </a:r>
          </a:p>
        </p:txBody>
      </p:sp>
      <p:sp>
        <p:nvSpPr>
          <p:cNvPr id="250895" name="Rectangle 15"/>
          <p:cNvSpPr>
            <a:spLocks noChangeArrowheads="1"/>
          </p:cNvSpPr>
          <p:nvPr/>
        </p:nvSpPr>
        <p:spPr bwMode="auto">
          <a:xfrm>
            <a:off x="26988" y="2168525"/>
            <a:ext cx="3286125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chemeClr val="folHlink"/>
              </a:buClr>
              <a:buSzPct val="60000"/>
            </a:pPr>
            <a:r>
              <a:rPr lang="en-US" altLang="zh-CN" sz="3000" b="1">
                <a:latin typeface="Comic Sans MS" pitchFamily="66" charset="0"/>
              </a:rPr>
              <a:t>Two states of a transistor</a:t>
            </a:r>
          </a:p>
          <a:p>
            <a:pPr marL="742950" lvl="1" indent="-285750">
              <a:lnSpc>
                <a:spcPct val="90000"/>
              </a:lnSpc>
              <a:buClr>
                <a:schemeClr val="hlink"/>
              </a:buClr>
              <a:buSzPct val="55000"/>
            </a:pPr>
            <a:r>
              <a:rPr lang="en-US" altLang="zh-CN" sz="3000" b="1">
                <a:latin typeface="Comic Sans MS" pitchFamily="66" charset="0"/>
              </a:rPr>
              <a:t>ON: 1</a:t>
            </a:r>
          </a:p>
          <a:p>
            <a:pPr marL="742950" lvl="1" indent="-285750">
              <a:lnSpc>
                <a:spcPct val="90000"/>
              </a:lnSpc>
              <a:buClr>
                <a:schemeClr val="hlink"/>
              </a:buClr>
              <a:buSzPct val="55000"/>
            </a:pPr>
            <a:r>
              <a:rPr lang="en-US" altLang="zh-CN" sz="3000" b="1">
                <a:latin typeface="Comic Sans MS" pitchFamily="66" charset="0"/>
              </a:rPr>
              <a:t>OFF:0</a:t>
            </a:r>
            <a:endParaRPr lang="zh-CN" altLang="en-US" sz="3000" b="1">
              <a:latin typeface="Comic Sans MS" pitchFamily="66" charset="0"/>
            </a:endParaRPr>
          </a:p>
        </p:txBody>
      </p:sp>
      <p:grpSp>
        <p:nvGrpSpPr>
          <p:cNvPr id="250905" name="Group 25"/>
          <p:cNvGrpSpPr>
            <a:grpSpLocks/>
          </p:cNvGrpSpPr>
          <p:nvPr/>
        </p:nvGrpSpPr>
        <p:grpSpPr bwMode="auto">
          <a:xfrm>
            <a:off x="7073900" y="2984500"/>
            <a:ext cx="1568450" cy="457200"/>
            <a:chOff x="4711" y="1799"/>
            <a:chExt cx="988" cy="288"/>
          </a:xfrm>
        </p:grpSpPr>
        <p:sp>
          <p:nvSpPr>
            <p:cNvPr id="250898" name="Rectangle 18"/>
            <p:cNvSpPr>
              <a:spLocks noChangeArrowheads="1"/>
            </p:cNvSpPr>
            <p:nvPr/>
          </p:nvSpPr>
          <p:spPr bwMode="auto">
            <a:xfrm>
              <a:off x="4711" y="1799"/>
              <a:ext cx="9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990600" indent="-533400">
                <a:spcBef>
                  <a:spcPct val="30000"/>
                </a:spcBef>
                <a:buClrTx/>
                <a:buSzTx/>
                <a:buFontTx/>
                <a:buNone/>
              </a:pPr>
              <a:r>
                <a:rPr lang="en-US" altLang="zh-CN" sz="2400">
                  <a:solidFill>
                    <a:schemeClr val="hlink"/>
                  </a:solidFill>
                  <a:latin typeface="Comic Sans MS" pitchFamily="66" charset="0"/>
                </a:rPr>
                <a:t>output</a:t>
              </a:r>
            </a:p>
          </p:txBody>
        </p:sp>
        <p:sp>
          <p:nvSpPr>
            <p:cNvPr id="250901" name="Line 21"/>
            <p:cNvSpPr>
              <a:spLocks noChangeShapeType="1"/>
            </p:cNvSpPr>
            <p:nvPr/>
          </p:nvSpPr>
          <p:spPr bwMode="auto">
            <a:xfrm>
              <a:off x="4779" y="1957"/>
              <a:ext cx="199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0906" name="Rectangle 26"/>
          <p:cNvSpPr>
            <a:spLocks noChangeArrowheads="1"/>
          </p:cNvSpPr>
          <p:nvPr/>
        </p:nvSpPr>
        <p:spPr bwMode="auto">
          <a:xfrm>
            <a:off x="7426325" y="104775"/>
            <a:ext cx="1601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990600" indent="-533400">
              <a:buFont typeface="Wingdings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itchFamily="66" charset="0"/>
              </a:rPr>
              <a:t>p100</a:t>
            </a:r>
          </a:p>
        </p:txBody>
      </p:sp>
      <p:sp>
        <p:nvSpPr>
          <p:cNvPr id="250907" name="Rectangle 27"/>
          <p:cNvSpPr>
            <a:spLocks noChangeArrowheads="1"/>
          </p:cNvSpPr>
          <p:nvPr/>
        </p:nvSpPr>
        <p:spPr bwMode="auto">
          <a:xfrm>
            <a:off x="1152525" y="3965575"/>
            <a:ext cx="1457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990600" indent="-533400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b="1">
                <a:solidFill>
                  <a:srgbClr val="FF33CC"/>
                </a:solidFill>
                <a:ea typeface="楷体_GB2312" pitchFamily="49" charset="-122"/>
              </a:rPr>
              <a:t>开关</a:t>
            </a:r>
          </a:p>
        </p:txBody>
      </p:sp>
      <p:sp>
        <p:nvSpPr>
          <p:cNvPr id="250908" name="Rectangle 28"/>
          <p:cNvSpPr>
            <a:spLocks noChangeArrowheads="1"/>
          </p:cNvSpPr>
          <p:nvPr/>
        </p:nvSpPr>
        <p:spPr bwMode="auto">
          <a:xfrm>
            <a:off x="252413" y="5589588"/>
            <a:ext cx="4275137" cy="6302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chemeClr val="folHlink"/>
              </a:buClr>
              <a:buSzPct val="60000"/>
            </a:pPr>
            <a:r>
              <a:rPr lang="en-US" altLang="zh-CN" sz="3000" b="1">
                <a:solidFill>
                  <a:srgbClr val="FF33CC"/>
                </a:solidFill>
                <a:latin typeface="Comic Sans MS" pitchFamily="66" charset="0"/>
              </a:rPr>
              <a:t>Gate: “Switch”</a:t>
            </a:r>
            <a:endParaRPr lang="zh-CN" altLang="en-US" sz="3000" b="1">
              <a:solidFill>
                <a:srgbClr val="FF33CC"/>
              </a:solidFill>
              <a:latin typeface="Comic Sans MS" pitchFamily="66" charset="0"/>
            </a:endParaRPr>
          </a:p>
        </p:txBody>
      </p:sp>
      <p:pic>
        <p:nvPicPr>
          <p:cNvPr id="250910" name="Picture 3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 t="7683" r="63281" b="84462"/>
          <a:stretch>
            <a:fillRect/>
          </a:stretch>
        </p:blipFill>
        <p:spPr bwMode="auto">
          <a:xfrm>
            <a:off x="7272338" y="3259138"/>
            <a:ext cx="18716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0913" name="Group 33"/>
          <p:cNvGrpSpPr>
            <a:grpSpLocks/>
          </p:cNvGrpSpPr>
          <p:nvPr/>
        </p:nvGrpSpPr>
        <p:grpSpPr bwMode="auto">
          <a:xfrm>
            <a:off x="4403725" y="3332163"/>
            <a:ext cx="2238375" cy="457200"/>
            <a:chOff x="2972" y="1298"/>
            <a:chExt cx="1410" cy="288"/>
          </a:xfrm>
        </p:grpSpPr>
        <p:pic>
          <p:nvPicPr>
            <p:cNvPr id="250914" name="Picture 34" descr="f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71" t="45972" r="21820" b="41225"/>
            <a:stretch>
              <a:fillRect/>
            </a:stretch>
          </p:blipFill>
          <p:spPr bwMode="auto">
            <a:xfrm>
              <a:off x="2972" y="1354"/>
              <a:ext cx="45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0915" name="Picture 35" descr="f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0" t="44481" r="1260" b="39735"/>
            <a:stretch>
              <a:fillRect/>
            </a:stretch>
          </p:blipFill>
          <p:spPr bwMode="auto">
            <a:xfrm>
              <a:off x="3343" y="1298"/>
              <a:ext cx="103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0897" name="Rectangle 17"/>
          <p:cNvSpPr>
            <a:spLocks noChangeArrowheads="1"/>
          </p:cNvSpPr>
          <p:nvPr/>
        </p:nvSpPr>
        <p:spPr bwMode="auto">
          <a:xfrm>
            <a:off x="3806825" y="3602038"/>
            <a:ext cx="135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990600" indent="-533400"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chemeClr val="hlink"/>
                </a:solidFill>
                <a:latin typeface="Comic Sans MS" pitchFamily="66" charset="0"/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328466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0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0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500"/>
                                        <p:tgtEl>
                                          <p:spTgt spid="25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10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0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0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92" grpId="0"/>
      <p:bldP spid="250893" grpId="0"/>
      <p:bldP spid="250895" grpId="0"/>
      <p:bldP spid="250907" grpId="0"/>
      <p:bldP spid="250908" grpId="0" animBg="1"/>
      <p:bldP spid="2508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Constructing Gates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33513"/>
            <a:ext cx="8191500" cy="1438275"/>
          </a:xfrm>
        </p:spPr>
        <p:txBody>
          <a:bodyPr>
            <a:normAutofit lnSpcReduction="10000"/>
          </a:bodyPr>
          <a:lstStyle/>
          <a:p>
            <a:r>
              <a:rPr lang="en-US" altLang="zh-CN" b="0" dirty="0"/>
              <a:t>Considering </a:t>
            </a:r>
            <a:r>
              <a:rPr lang="zh-CN" b="0" dirty="0"/>
              <a:t>the way a transistor </a:t>
            </a:r>
            <a:r>
              <a:rPr lang="zh-CN" b="0" dirty="0" smtClean="0"/>
              <a:t>works</a:t>
            </a:r>
            <a:endParaRPr lang="en-US" altLang="zh-CN" b="0" dirty="0" smtClean="0"/>
          </a:p>
          <a:p>
            <a:r>
              <a:rPr lang="en-US" altLang="zh-CN" b="0" dirty="0" smtClean="0"/>
              <a:t>T</a:t>
            </a:r>
            <a:r>
              <a:rPr lang="zh-CN" b="0" dirty="0" smtClean="0"/>
              <a:t>he easiest gates to create are the NOT, NAND, and NOR gates</a:t>
            </a:r>
            <a:r>
              <a:rPr lang="en-US" b="0" dirty="0" smtClean="0"/>
              <a:t>.</a:t>
            </a:r>
            <a:endParaRPr lang="zh-CN" b="0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453188"/>
            <a:ext cx="1905000" cy="392112"/>
          </a:xfrm>
        </p:spPr>
        <p:txBody>
          <a:bodyPr/>
          <a:lstStyle/>
          <a:p>
            <a:fld id="{595E4BA4-950F-4EAA-88D0-5B02BEB7E9A7}" type="slidenum">
              <a:rPr lang="zh-CN" altLang="en-US"/>
              <a:pPr/>
              <a:t>21</a:t>
            </a:fld>
            <a:r>
              <a:rPr lang="en-US" altLang="zh-CN"/>
              <a:t>/32</a:t>
            </a:r>
          </a:p>
        </p:txBody>
      </p:sp>
      <p:grpSp>
        <p:nvGrpSpPr>
          <p:cNvPr id="177158" name="Group 6"/>
          <p:cNvGrpSpPr>
            <a:grpSpLocks/>
          </p:cNvGrpSpPr>
          <p:nvPr/>
        </p:nvGrpSpPr>
        <p:grpSpPr bwMode="auto">
          <a:xfrm>
            <a:off x="746125" y="2709863"/>
            <a:ext cx="7875588" cy="3959225"/>
            <a:chOff x="470" y="1650"/>
            <a:chExt cx="4961" cy="2494"/>
          </a:xfrm>
        </p:grpSpPr>
        <p:pic>
          <p:nvPicPr>
            <p:cNvPr id="177156" name="Picture 4" descr="c04f09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" y="1697"/>
              <a:ext cx="4961" cy="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7157" name="Rectangle 5"/>
            <p:cNvSpPr>
              <a:spLocks noChangeArrowheads="1"/>
            </p:cNvSpPr>
            <p:nvPr/>
          </p:nvSpPr>
          <p:spPr bwMode="auto">
            <a:xfrm>
              <a:off x="1718" y="1650"/>
              <a:ext cx="1446" cy="2494"/>
            </a:xfrm>
            <a:prstGeom prst="rect">
              <a:avLst/>
            </a:prstGeom>
            <a:solidFill>
              <a:srgbClr val="CCFFCC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7673975" y="104775"/>
            <a:ext cx="1354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990600" indent="-533400">
              <a:buFont typeface="Wingdings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itchFamily="66" charset="0"/>
              </a:rPr>
              <a:t>p99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4.3 Circuits </a:t>
            </a:r>
            <a:endParaRPr lang="zh-CN"/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1571625"/>
            <a:ext cx="8343900" cy="419735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dirty="0"/>
              <a:t>What</a:t>
            </a:r>
            <a:r>
              <a:rPr lang="en-US" altLang="zh-CN" dirty="0">
                <a:latin typeface="Tahoma"/>
              </a:rPr>
              <a:t>’</a:t>
            </a:r>
            <a:r>
              <a:rPr lang="en-US" altLang="zh-CN" dirty="0"/>
              <a:t>s a circuit?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dirty="0"/>
              <a:t>  A circuit is </a:t>
            </a:r>
            <a:r>
              <a:rPr lang="en-US" altLang="zh-CN" dirty="0">
                <a:solidFill>
                  <a:schemeClr val="hlink"/>
                </a:solidFill>
              </a:rPr>
              <a:t>a combination of interacting gates </a:t>
            </a:r>
            <a:r>
              <a:rPr lang="en-US" altLang="zh-CN" dirty="0"/>
              <a:t>designed to accomplish a specific logical function.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dirty="0"/>
              <a:t>  </a:t>
            </a:r>
            <a:r>
              <a:rPr lang="zh-CN" altLang="en-US" dirty="0">
                <a:ea typeface="楷体_GB2312" pitchFamily="49" charset="-122"/>
              </a:rPr>
              <a:t>电路是相互关联的门的组合，以用于实现特定的逻辑功能</a:t>
            </a:r>
            <a:r>
              <a:rPr lang="zh-CN" altLang="en-US" dirty="0" smtClean="0">
                <a:ea typeface="楷体_GB2312" pitchFamily="49" charset="-122"/>
              </a:rPr>
              <a:t>。</a:t>
            </a:r>
            <a:endParaRPr lang="en-US" altLang="zh-CN" dirty="0" smtClean="0">
              <a:ea typeface="楷体_GB2312" pitchFamily="49" charset="-122"/>
            </a:endParaRPr>
          </a:p>
          <a:p>
            <a:pPr lvl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zh-CN" altLang="en-US" dirty="0">
              <a:ea typeface="楷体_GB2312" pitchFamily="49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453188"/>
            <a:ext cx="1905000" cy="392112"/>
          </a:xfrm>
        </p:spPr>
        <p:txBody>
          <a:bodyPr/>
          <a:lstStyle/>
          <a:p>
            <a:fld id="{F605384F-B28A-469C-8A4C-9E91FDAD5696}" type="slidenum">
              <a:rPr lang="zh-CN" altLang="en-US"/>
              <a:pPr/>
              <a:t>22</a:t>
            </a:fld>
            <a:r>
              <a:rPr lang="en-US" altLang="zh-CN"/>
              <a:t>/32</a:t>
            </a: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7470775" y="104775"/>
            <a:ext cx="1601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990600" indent="-533400">
              <a:buFont typeface="Wingdings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itchFamily="66" charset="0"/>
              </a:rPr>
              <a:t>p101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Circuits</a:t>
            </a:r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800" dirty="0"/>
              <a:t>Categories </a:t>
            </a:r>
            <a:endParaRPr lang="en-US" altLang="zh-CN" sz="2800" dirty="0" smtClean="0"/>
          </a:p>
          <a:p>
            <a:pPr>
              <a:buNone/>
              <a:defRPr/>
            </a:pPr>
            <a:r>
              <a:rPr lang="en-US" sz="2800" b="1" dirty="0" smtClean="0">
                <a:solidFill>
                  <a:srgbClr val="3333FF"/>
                </a:solidFill>
                <a:ea typeface="+mn-ea"/>
                <a:cs typeface="+mn-cs"/>
              </a:rPr>
              <a:t>Combinational circuit</a:t>
            </a:r>
            <a:r>
              <a:rPr lang="zh-CN" altLang="en-US" sz="2800" dirty="0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组合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[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逻辑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]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电路</a:t>
            </a:r>
            <a:r>
              <a:rPr lang="zh-CN" altLang="en-US" sz="2800" dirty="0"/>
              <a:t> </a:t>
            </a:r>
            <a:endParaRPr lang="en-US" sz="2800" dirty="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The input values explicitly determine the output</a:t>
            </a:r>
          </a:p>
          <a:p>
            <a:pPr>
              <a:buNone/>
              <a:defRPr/>
            </a:pPr>
            <a:r>
              <a:rPr lang="en-US" sz="2800" b="1" dirty="0" smtClean="0">
                <a:solidFill>
                  <a:srgbClr val="3333FF"/>
                </a:solidFill>
                <a:ea typeface="+mn-ea"/>
                <a:cs typeface="+mn-cs"/>
              </a:rPr>
              <a:t>Sequential </a:t>
            </a:r>
            <a:r>
              <a:rPr lang="en-US" sz="2800" b="1" dirty="0" smtClean="0">
                <a:solidFill>
                  <a:srgbClr val="3333FF"/>
                </a:solidFill>
                <a:ea typeface="+mn-ea"/>
                <a:cs typeface="+mn-cs"/>
              </a:rPr>
              <a:t>circuit</a:t>
            </a:r>
            <a:r>
              <a:rPr lang="zh-CN" altLang="en-US" sz="2800" dirty="0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时序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[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逻辑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]</a:t>
            </a:r>
            <a:r>
              <a:rPr lang="zh-CN" altLang="en-US" sz="2800" dirty="0" smtClean="0">
                <a:latin typeface="楷体_GB2312" pitchFamily="49" charset="-122"/>
                <a:ea typeface="楷体_GB2312" pitchFamily="49" charset="-122"/>
              </a:rPr>
              <a:t>电路</a:t>
            </a:r>
            <a:endParaRPr lang="en-US" sz="2800" dirty="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The output is a function of the input values and the existing state of the circuit</a:t>
            </a:r>
          </a:p>
          <a:p>
            <a:pPr>
              <a:defRPr/>
            </a:pPr>
            <a:r>
              <a:rPr lang="en-US" sz="2800" dirty="0" smtClean="0">
                <a:ea typeface="+mn-ea"/>
                <a:cs typeface="+mn-cs"/>
              </a:rPr>
              <a:t>We describe the circuit operations using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ea typeface="+mn-ea"/>
              </a:rPr>
              <a:t>Boolean expressions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ea typeface="+mn-ea"/>
              </a:rPr>
              <a:t>Logic diagrams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ea typeface="+mn-ea"/>
              </a:rPr>
              <a:t>Truth tables			</a:t>
            </a:r>
            <a:endParaRPr lang="en-US" dirty="0" smtClean="0">
              <a:ea typeface="+mn-ea"/>
            </a:endParaRP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5257800" y="5715000"/>
            <a:ext cx="2514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r>
              <a:rPr lang="en-US" sz="1800" b="0" i="1">
                <a:latin typeface="Arial" charset="0"/>
                <a:ea typeface="ＭＳ Ｐゴシック" charset="0"/>
              </a:rPr>
              <a:t>Are you surprised?</a:t>
            </a:r>
          </a:p>
        </p:txBody>
      </p:sp>
    </p:spTree>
    <p:extLst>
      <p:ext uri="{BB962C8B-B14F-4D97-AF65-F5344CB8AC3E}">
        <p14:creationId xmlns:p14="http://schemas.microsoft.com/office/powerpoint/2010/main" val="2563542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0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Combinational Circuits</a:t>
            </a:r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smtClean="0">
                <a:ea typeface="+mn-ea"/>
                <a:cs typeface="+mn-cs"/>
              </a:rPr>
              <a:t>Gates are combined into circuits by using the output of one gate as the input for another</a:t>
            </a:r>
            <a:endParaRPr lang="en-US" smtClean="0">
              <a:ea typeface="+mn-ea"/>
              <a:cs typeface="+mn-cs"/>
            </a:endParaRP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1600200" y="64008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pic>
        <p:nvPicPr>
          <p:cNvPr id="22534" name="Picture 10" descr="17606_02_004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92438"/>
            <a:ext cx="46482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949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Combinational Circuits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48200"/>
            <a:ext cx="8229600" cy="1600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smtClean="0">
                <a:ea typeface="+mn-ea"/>
                <a:cs typeface="+mn-cs"/>
              </a:rPr>
              <a:t>Three inputs require eight rows to describe all possible input combinations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ea typeface="+mn-ea"/>
                <a:cs typeface="+mn-cs"/>
              </a:rPr>
              <a:t>This same circuit using a Boolean expression is </a:t>
            </a:r>
            <a:r>
              <a:rPr lang="en-US" sz="2400" smtClean="0">
                <a:latin typeface="Times New Roman" charset="0"/>
                <a:ea typeface="+mn-ea"/>
                <a:cs typeface="+mn-cs"/>
              </a:rPr>
              <a:t>(AB + AC)</a:t>
            </a:r>
            <a:endParaRPr lang="en-US" sz="2400" smtClean="0">
              <a:ea typeface="+mn-ea"/>
              <a:cs typeface="+mn-cs"/>
            </a:endParaRPr>
          </a:p>
        </p:txBody>
      </p:sp>
      <p:pic>
        <p:nvPicPr>
          <p:cNvPr id="23557" name="Picture 8" descr="17606_02_004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357813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16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4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Combinational Circuits</a:t>
            </a:r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1219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Consider the following Boolean expression </a:t>
            </a:r>
            <a:r>
              <a:rPr lang="en-US" sz="2400" dirty="0" smtClean="0">
                <a:latin typeface="Times New Roman" charset="0"/>
                <a:ea typeface="+mn-ea"/>
                <a:cs typeface="+mn-cs"/>
              </a:rPr>
              <a:t>A(B + C)</a:t>
            </a:r>
            <a:endParaRPr lang="en-US" sz="2100" dirty="0" smtClean="0">
              <a:ea typeface="+mn-ea"/>
              <a:cs typeface="+mn-cs"/>
            </a:endParaRPr>
          </a:p>
        </p:txBody>
      </p:sp>
      <p:sp>
        <p:nvSpPr>
          <p:cNvPr id="150543" name="Rectangle 15"/>
          <p:cNvSpPr>
            <a:spLocks noChangeArrowheads="1"/>
          </p:cNvSpPr>
          <p:nvPr/>
        </p:nvSpPr>
        <p:spPr bwMode="auto">
          <a:xfrm>
            <a:off x="457200" y="51054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763" indent="-4763">
              <a:spcBef>
                <a:spcPct val="50000"/>
              </a:spcBef>
              <a:buClr>
                <a:schemeClr val="tx1"/>
              </a:buClr>
              <a:defRPr/>
            </a:pPr>
            <a:r>
              <a:rPr lang="en-US" sz="2800" b="0" i="1" dirty="0">
                <a:latin typeface="Arial" charset="0"/>
                <a:ea typeface="ＭＳ Ｐゴシック" charset="0"/>
              </a:rPr>
              <a:t>Does this truth table look familiar? </a:t>
            </a:r>
          </a:p>
          <a:p>
            <a:pPr marL="4763" indent="-4763">
              <a:spcBef>
                <a:spcPct val="50000"/>
              </a:spcBef>
              <a:buClr>
                <a:schemeClr val="tx1"/>
              </a:buClr>
              <a:defRPr/>
            </a:pPr>
            <a:r>
              <a:rPr lang="en-US" sz="2800" b="0" i="1" dirty="0">
                <a:latin typeface="Arial" charset="0"/>
                <a:ea typeface="ＭＳ Ｐゴシック" charset="0"/>
              </a:rPr>
              <a:t>Compare it with previous table</a:t>
            </a:r>
          </a:p>
        </p:txBody>
      </p:sp>
      <p:pic>
        <p:nvPicPr>
          <p:cNvPr id="24582" name="Picture 17" descr="17606_02_004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39624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8" descr="17606_02_0048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49525"/>
            <a:ext cx="2895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797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Combinational Circuits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rgbClr val="0000FF"/>
                </a:solidFill>
                <a:ea typeface="+mn-ea"/>
                <a:cs typeface="+mn-cs"/>
              </a:rPr>
              <a:t>Circuit equivalence</a:t>
            </a:r>
            <a:endParaRPr lang="en-US" sz="2800" dirty="0" smtClean="0">
              <a:solidFill>
                <a:srgbClr val="0000FF"/>
              </a:solidFill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Two circuits that produce the same output for identical input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Boolean algebra allows us to apply provable mathematical principles to help design circuits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A(B + C) = AB + BC (distributive law) so circuits must be equivalent</a:t>
            </a:r>
          </a:p>
        </p:txBody>
      </p:sp>
    </p:spTree>
    <p:extLst>
      <p:ext uri="{BB962C8B-B14F-4D97-AF65-F5344CB8AC3E}">
        <p14:creationId xmlns:p14="http://schemas.microsoft.com/office/powerpoint/2010/main" val="1702740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8" name="Rectangle 6"/>
          <p:cNvSpPr>
            <a:spLocks noGrp="1" noChangeArrowheads="1"/>
          </p:cNvSpPr>
          <p:nvPr>
            <p:ph type="title"/>
          </p:nvPr>
        </p:nvSpPr>
        <p:spPr>
          <a:xfrm>
            <a:off x="884238" y="3810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Properties of Boolean Algebra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228600" y="48006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pic>
        <p:nvPicPr>
          <p:cNvPr id="26629" name="Picture 11" descr="17606_02_005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05050"/>
            <a:ext cx="77136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618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6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Adders</a:t>
            </a:r>
          </a:p>
        </p:txBody>
      </p:sp>
      <p:sp>
        <p:nvSpPr>
          <p:cNvPr id="152587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>
                <a:ea typeface="+mn-ea"/>
                <a:cs typeface="+mn-cs"/>
              </a:rPr>
              <a:t>At the digital logic level, addition is performed in binary 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ea typeface="+mn-ea"/>
                <a:cs typeface="+mn-cs"/>
              </a:rPr>
              <a:t>Addition operations are carried out 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by special circuits called, appropriately, </a:t>
            </a:r>
            <a:r>
              <a:rPr lang="en-US" b="1" dirty="0" smtClean="0">
                <a:solidFill>
                  <a:srgbClr val="3333FF"/>
                </a:solidFill>
                <a:ea typeface="+mn-ea"/>
                <a:cs typeface="+mn-cs"/>
              </a:rPr>
              <a:t>adders</a:t>
            </a: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323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altLang="zh-CN" dirty="0"/>
              <a:t>The Hardware Layer (Preface)</a:t>
            </a:r>
            <a:endParaRPr lang="zh-CN" alt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616075"/>
            <a:ext cx="8596312" cy="5008563"/>
          </a:xfrm>
        </p:spPr>
        <p:txBody>
          <a:bodyPr/>
          <a:lstStyle/>
          <a:p>
            <a:pPr>
              <a:spcBef>
                <a:spcPct val="50000"/>
              </a:spcBef>
              <a:buSzPct val="90000"/>
              <a:buFont typeface="Wingdings" pitchFamily="2" charset="2"/>
              <a:buChar char="«"/>
            </a:pPr>
            <a:r>
              <a:rPr lang="en-US" altLang="zh-CN" sz="3200" dirty="0">
                <a:solidFill>
                  <a:schemeClr val="folHlink"/>
                </a:solidFill>
              </a:rPr>
              <a:t>Chapter 4 Gates</a:t>
            </a:r>
            <a:r>
              <a:rPr lang="zh-CN" altLang="en-US" sz="3200" dirty="0">
                <a:solidFill>
                  <a:schemeClr val="folHlink"/>
                </a:solidFill>
              </a:rPr>
              <a:t>门电路 </a:t>
            </a:r>
            <a:r>
              <a:rPr lang="en-US" altLang="zh-CN" sz="3200" dirty="0">
                <a:solidFill>
                  <a:schemeClr val="folHlink"/>
                </a:solidFill>
              </a:rPr>
              <a:t>and Circuits</a:t>
            </a:r>
            <a:r>
              <a:rPr lang="zh-CN" altLang="en-US" sz="3200" dirty="0">
                <a:solidFill>
                  <a:schemeClr val="folHlink"/>
                </a:solidFill>
              </a:rPr>
              <a:t>电路</a:t>
            </a:r>
          </a:p>
          <a:p>
            <a:pPr lvl="1"/>
            <a:r>
              <a:rPr lang="en-US" altLang="zh-CN" sz="3200" dirty="0"/>
              <a:t>present the most basic elements in a computer.</a:t>
            </a:r>
          </a:p>
          <a:p>
            <a:pPr lvl="1"/>
            <a:r>
              <a:rPr lang="en-US" altLang="zh-CN" sz="3200" dirty="0"/>
              <a:t>explore </a:t>
            </a:r>
            <a:r>
              <a:rPr lang="en-US" altLang="zh-CN" sz="3200" dirty="0">
                <a:solidFill>
                  <a:schemeClr val="hlink"/>
                </a:solidFill>
              </a:rPr>
              <a:t>how</a:t>
            </a:r>
            <a:r>
              <a:rPr lang="en-US" altLang="zh-CN" sz="3200" dirty="0"/>
              <a:t> computers </a:t>
            </a:r>
            <a:r>
              <a:rPr lang="en-US" altLang="zh-CN" sz="3200" i="1" dirty="0">
                <a:solidFill>
                  <a:schemeClr val="hlink"/>
                </a:solidFill>
              </a:rPr>
              <a:t>use electric signals to manage</a:t>
            </a:r>
            <a:r>
              <a:rPr lang="en-US" altLang="zh-CN" sz="3200" i="1" dirty="0"/>
              <a:t> </a:t>
            </a:r>
            <a:r>
              <a:rPr lang="en-US" altLang="zh-CN" sz="3200" i="1" dirty="0">
                <a:solidFill>
                  <a:schemeClr val="hlink"/>
                </a:solidFill>
              </a:rPr>
              <a:t>binary values</a:t>
            </a:r>
            <a:r>
              <a:rPr lang="en-US" altLang="zh-CN" sz="3200" dirty="0"/>
              <a:t> at the lowest level. (p91</a:t>
            </a:r>
            <a:r>
              <a:rPr lang="en-US" altLang="zh-CN" sz="3200" dirty="0" smtClean="0"/>
              <a:t>)</a:t>
            </a:r>
            <a:endParaRPr lang="en-US" altLang="zh-CN" sz="32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453188"/>
            <a:ext cx="1905000" cy="392112"/>
          </a:xfrm>
        </p:spPr>
        <p:txBody>
          <a:bodyPr/>
          <a:lstStyle/>
          <a:p>
            <a:fld id="{87FB253D-9CB7-4E23-B7F1-31519549DBF7}" type="slidenum">
              <a:rPr lang="zh-CN" altLang="en-US"/>
              <a:pPr/>
              <a:t>3</a:t>
            </a:fld>
            <a:r>
              <a:rPr lang="en-US" altLang="zh-CN"/>
              <a:t>/32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Combinational Circuits .vs. Sequential Circuits</a:t>
            </a:r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453188"/>
            <a:ext cx="1905000" cy="392112"/>
          </a:xfrm>
        </p:spPr>
        <p:txBody>
          <a:bodyPr/>
          <a:lstStyle/>
          <a:p>
            <a:fld id="{655A51BB-2902-4D02-94BA-3C8EFB0CC9E1}" type="slidenum">
              <a:rPr lang="zh-CN" altLang="en-US"/>
              <a:pPr/>
              <a:t>30</a:t>
            </a:fld>
            <a:r>
              <a:rPr lang="en-US" altLang="zh-CN"/>
              <a:t>/32</a:t>
            </a:r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476250" y="4595813"/>
            <a:ext cx="4095750" cy="20732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chemeClr val="folHlink"/>
              </a:buClr>
              <a:buSzPct val="60000"/>
            </a:pPr>
            <a:r>
              <a:rPr lang="en-US" altLang="zh-CN" sz="2400" b="1">
                <a:latin typeface="Comic Sans MS" pitchFamily="66" charset="0"/>
              </a:rPr>
              <a:t>Outputs are functions of inputs, </a:t>
            </a:r>
            <a:r>
              <a:rPr lang="en-US" altLang="zh-CN" sz="2400" b="1">
                <a:solidFill>
                  <a:schemeClr val="hlink"/>
                </a:solidFill>
                <a:latin typeface="Comic Sans MS" pitchFamily="66" charset="0"/>
              </a:rPr>
              <a:t>output value is determined by input values</a:t>
            </a:r>
            <a:r>
              <a:rPr lang="en-US" altLang="zh-CN" sz="2400" b="1">
                <a:latin typeface="Comic Sans MS" pitchFamily="66" charset="0"/>
              </a:rPr>
              <a:t>.</a:t>
            </a:r>
          </a:p>
          <a:p>
            <a:pPr marL="342900" indent="-342900">
              <a:lnSpc>
                <a:spcPct val="90000"/>
              </a:lnSpc>
              <a:buClr>
                <a:schemeClr val="folHlink"/>
              </a:buClr>
              <a:buSzPct val="60000"/>
            </a:pPr>
            <a:r>
              <a:rPr lang="en-US" altLang="zh-CN" sz="2400" b="1" i="1">
                <a:solidFill>
                  <a:schemeClr val="folHlink"/>
                </a:solidFill>
                <a:latin typeface="Comic Sans MS" pitchFamily="66" charset="0"/>
              </a:rPr>
              <a:t>often used to change</a:t>
            </a:r>
            <a:r>
              <a:rPr lang="en-US" altLang="zh-CN" sz="2400" b="1">
                <a:latin typeface="Comic Sans MS" pitchFamily="66" charset="0"/>
              </a:rPr>
              <a:t> data.</a:t>
            </a:r>
            <a:endParaRPr lang="zh-CN" altLang="en-US" sz="2400" b="1">
              <a:latin typeface="Comic Sans MS" pitchFamily="66" charset="0"/>
            </a:endParaRPr>
          </a:p>
        </p:txBody>
      </p:sp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4797425" y="4597400"/>
            <a:ext cx="4095750" cy="1981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chemeClr val="folHlink"/>
              </a:buClr>
              <a:buSzPct val="60000"/>
            </a:pPr>
            <a:r>
              <a:rPr lang="en-US" altLang="zh-CN" sz="2400" b="1">
                <a:latin typeface="Comic Sans MS" pitchFamily="66" charset="0"/>
              </a:rPr>
              <a:t>Outputs are used as inputs. </a:t>
            </a:r>
            <a:r>
              <a:rPr lang="en-US" altLang="zh-CN" sz="2400" b="1">
                <a:solidFill>
                  <a:schemeClr val="hlink"/>
                </a:solidFill>
                <a:latin typeface="Comic Sans MS" pitchFamily="66" charset="0"/>
              </a:rPr>
              <a:t>Outputs can be held</a:t>
            </a:r>
            <a:r>
              <a:rPr lang="en-US" altLang="zh-CN" sz="2400" b="1">
                <a:latin typeface="Comic Sans MS" pitchFamily="66" charset="0"/>
              </a:rPr>
              <a:t> until inputs change.</a:t>
            </a:r>
          </a:p>
          <a:p>
            <a:pPr marL="342900" indent="-342900">
              <a:lnSpc>
                <a:spcPct val="90000"/>
              </a:lnSpc>
              <a:buClr>
                <a:schemeClr val="folHlink"/>
              </a:buClr>
              <a:buSzPct val="60000"/>
            </a:pPr>
            <a:r>
              <a:rPr lang="en-US" altLang="zh-CN" sz="2400" b="1" i="1">
                <a:solidFill>
                  <a:schemeClr val="folHlink"/>
                </a:solidFill>
                <a:latin typeface="Comic Sans MS" pitchFamily="66" charset="0"/>
              </a:rPr>
              <a:t>often used to store data</a:t>
            </a:r>
            <a:r>
              <a:rPr lang="en-US" altLang="zh-CN" sz="2400" b="1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en-US" altLang="zh-CN" sz="2400" b="1">
                <a:latin typeface="Comic Sans MS" pitchFamily="66" charset="0"/>
              </a:rPr>
              <a:t>memory for example.</a:t>
            </a:r>
            <a:endParaRPr lang="zh-CN" altLang="en-US" sz="2400" b="1">
              <a:latin typeface="Comic Sans MS" pitchFamily="66" charset="0"/>
            </a:endParaRPr>
          </a:p>
        </p:txBody>
      </p:sp>
      <p:grpSp>
        <p:nvGrpSpPr>
          <p:cNvPr id="215055" name="Group 15"/>
          <p:cNvGrpSpPr>
            <a:grpSpLocks/>
          </p:cNvGrpSpPr>
          <p:nvPr/>
        </p:nvGrpSpPr>
        <p:grpSpPr bwMode="auto">
          <a:xfrm>
            <a:off x="927100" y="1466850"/>
            <a:ext cx="7924800" cy="2938463"/>
            <a:chOff x="584" y="924"/>
            <a:chExt cx="4992" cy="1851"/>
          </a:xfrm>
        </p:grpSpPr>
        <p:pic>
          <p:nvPicPr>
            <p:cNvPr id="215049" name="Picture 9" descr="c04f12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" y="989"/>
              <a:ext cx="1776" cy="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050" name="Text Box 10"/>
            <p:cNvSpPr txBox="1">
              <a:spLocks noChangeArrowheads="1"/>
            </p:cNvSpPr>
            <p:nvPr/>
          </p:nvSpPr>
          <p:spPr bwMode="auto">
            <a:xfrm>
              <a:off x="3128" y="2525"/>
              <a:ext cx="24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1">
                  <a:latin typeface="Comic Sans MS" pitchFamily="66" charset="0"/>
                </a:rPr>
                <a:t>An S-R latch </a:t>
              </a:r>
              <a:r>
                <a:rPr lang="zh-CN" altLang="en-US" sz="1800" b="1">
                  <a:latin typeface="Comic Sans MS" pitchFamily="66" charset="0"/>
                  <a:ea typeface="楷体_GB2312" pitchFamily="49" charset="-122"/>
                </a:rPr>
                <a:t>触发器</a:t>
              </a:r>
              <a:r>
                <a:rPr lang="en-US" altLang="zh-CN" sz="1800" b="1">
                  <a:latin typeface="Comic Sans MS" pitchFamily="66" charset="0"/>
                </a:rPr>
                <a:t> (p108)</a:t>
              </a:r>
            </a:p>
          </p:txBody>
        </p:sp>
        <p:pic>
          <p:nvPicPr>
            <p:cNvPr id="215052" name="Picture 12" descr="c04p103b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" y="924"/>
              <a:ext cx="2064" cy="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053" name="Text Box 13"/>
            <p:cNvSpPr txBox="1">
              <a:spLocks noChangeArrowheads="1"/>
            </p:cNvSpPr>
            <p:nvPr/>
          </p:nvSpPr>
          <p:spPr bwMode="auto">
            <a:xfrm>
              <a:off x="811" y="2544"/>
              <a:ext cx="18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914400" indent="-4572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371600" indent="-4572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828800" indent="-4572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indent="-4572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zh-CN" sz="1800" b="1">
                  <a:latin typeface="Comic Sans MS" pitchFamily="66" charset="0"/>
                </a:rPr>
                <a:t>A half adder </a:t>
              </a:r>
              <a:r>
                <a:rPr lang="zh-CN" altLang="en-US" sz="1800" b="1">
                  <a:latin typeface="Comic Sans MS" pitchFamily="66" charset="0"/>
                </a:rPr>
                <a:t>半加 </a:t>
              </a:r>
              <a:r>
                <a:rPr lang="en-US" altLang="zh-CN" sz="1800" b="1">
                  <a:latin typeface="Comic Sans MS" pitchFamily="66" charset="0"/>
                </a:rPr>
                <a:t>(p105)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98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Adders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3657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The result of adding two binary digits could produce a </a:t>
            </a:r>
            <a:r>
              <a:rPr lang="en-US" sz="2400" i="1" dirty="0" smtClean="0">
                <a:ea typeface="+mn-ea"/>
                <a:cs typeface="+mn-cs"/>
              </a:rPr>
              <a:t>carry value</a:t>
            </a:r>
            <a:endParaRPr lang="en-US" sz="2400" dirty="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Recall that 1 + 1 = 10 </a:t>
            </a:r>
            <a:br>
              <a:rPr lang="en-US" sz="2400" dirty="0" smtClean="0">
                <a:ea typeface="+mn-ea"/>
                <a:cs typeface="+mn-cs"/>
              </a:rPr>
            </a:br>
            <a:r>
              <a:rPr lang="en-US" sz="2400" dirty="0" smtClean="0">
                <a:ea typeface="+mn-ea"/>
                <a:cs typeface="+mn-cs"/>
              </a:rPr>
              <a:t>in base two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solidFill>
                <a:srgbClr val="0000FF"/>
              </a:solidFill>
              <a:ea typeface="+mn-ea"/>
              <a:cs typeface="+mn-cs"/>
            </a:endParaRPr>
          </a:p>
          <a:p>
            <a:pPr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  <a:ea typeface="+mn-ea"/>
                <a:cs typeface="+mn-cs"/>
              </a:rPr>
              <a:t>Half </a:t>
            </a:r>
            <a:r>
              <a:rPr lang="en-US" sz="2400" dirty="0" smtClean="0">
                <a:solidFill>
                  <a:srgbClr val="0000FF"/>
                </a:solidFill>
                <a:ea typeface="+mn-ea"/>
                <a:cs typeface="+mn-cs"/>
              </a:rPr>
              <a:t>adder</a:t>
            </a:r>
            <a:r>
              <a:rPr lang="zh-CN" altLang="en-US" sz="2400" dirty="0"/>
              <a:t>半加器</a:t>
            </a:r>
            <a:endParaRPr lang="en-US" sz="2400" dirty="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A circuit that computes the sum of two bits </a:t>
            </a:r>
            <a:br>
              <a:rPr lang="en-US" sz="2400" dirty="0" smtClean="0">
                <a:ea typeface="+mn-ea"/>
                <a:cs typeface="+mn-cs"/>
              </a:rPr>
            </a:br>
            <a:r>
              <a:rPr lang="en-US" sz="2400" dirty="0" smtClean="0">
                <a:ea typeface="+mn-ea"/>
                <a:cs typeface="+mn-cs"/>
              </a:rPr>
              <a:t>and produces the correct carry bit</a:t>
            </a: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8001000" y="51054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pic>
        <p:nvPicPr>
          <p:cNvPr id="28678" name="Picture 7" descr="17606_02_005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505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5486400" y="4800600"/>
            <a:ext cx="2057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r>
              <a:rPr lang="en-US" sz="2000" b="0">
                <a:latin typeface="Arial" charset="0"/>
                <a:ea typeface="ＭＳ Ｐゴシック" charset="0"/>
              </a:rPr>
              <a:t>Truth table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470775" y="104775"/>
            <a:ext cx="1601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990600" indent="-533400">
              <a:buFont typeface="Wingdings" pitchFamily="2" charset="2"/>
              <a:buNone/>
            </a:pPr>
            <a:r>
              <a:rPr lang="en-US" altLang="zh-CN" b="1" dirty="0">
                <a:solidFill>
                  <a:schemeClr val="folHlink"/>
                </a:solidFill>
                <a:latin typeface="Comic Sans MS" pitchFamily="66" charset="0"/>
              </a:rPr>
              <a:t>p105</a:t>
            </a:r>
          </a:p>
        </p:txBody>
      </p:sp>
    </p:spTree>
    <p:extLst>
      <p:ext uri="{BB962C8B-B14F-4D97-AF65-F5344CB8AC3E}">
        <p14:creationId xmlns:p14="http://schemas.microsoft.com/office/powerpoint/2010/main" val="133416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0" name="Rectangle 8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Adders</a:t>
            </a:r>
          </a:p>
        </p:txBody>
      </p:sp>
      <p:sp>
        <p:nvSpPr>
          <p:cNvPr id="17716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029200" y="1981200"/>
            <a:ext cx="3657600" cy="4267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smtClean="0">
                <a:ea typeface="+mn-ea"/>
                <a:cs typeface="+mn-cs"/>
              </a:rPr>
              <a:t>Circuit diagram representing </a:t>
            </a:r>
            <a:br>
              <a:rPr lang="en-US" sz="2800" smtClean="0">
                <a:ea typeface="+mn-ea"/>
                <a:cs typeface="+mn-cs"/>
              </a:rPr>
            </a:br>
            <a:r>
              <a:rPr lang="en-US" sz="2800" smtClean="0">
                <a:ea typeface="+mn-ea"/>
                <a:cs typeface="+mn-cs"/>
              </a:rPr>
              <a:t>a half adder</a:t>
            </a:r>
          </a:p>
          <a:p>
            <a:pPr eaLnBrk="1" hangingPunct="1">
              <a:buFontTx/>
              <a:buNone/>
              <a:defRPr/>
            </a:pPr>
            <a:r>
              <a:rPr lang="en-US" sz="2800" smtClean="0">
                <a:ea typeface="+mn-ea"/>
                <a:cs typeface="+mn-cs"/>
              </a:rPr>
              <a:t>Boolean expressions</a:t>
            </a:r>
          </a:p>
          <a:p>
            <a:pPr eaLnBrk="1" hangingPunct="1">
              <a:buFontTx/>
              <a:buNone/>
              <a:defRPr/>
            </a:pPr>
            <a:r>
              <a:rPr lang="en-US" smtClean="0">
                <a:latin typeface="Times New Roman" charset="0"/>
                <a:ea typeface="+mn-ea"/>
                <a:cs typeface="+mn-cs"/>
              </a:rPr>
              <a:t>	sum = A </a:t>
            </a:r>
            <a:r>
              <a:rPr lang="en-US" smtClean="0">
                <a:latin typeface="Times New Roman" charset="0"/>
                <a:ea typeface="+mn-ea"/>
                <a:cs typeface="+mn-cs"/>
                <a:sym typeface="Symbol" charset="0"/>
              </a:rPr>
              <a:t></a:t>
            </a:r>
            <a:r>
              <a:rPr lang="en-US" smtClean="0">
                <a:latin typeface="Times New Roman" charset="0"/>
                <a:ea typeface="+mn-ea"/>
                <a:cs typeface="+mn-cs"/>
              </a:rPr>
              <a:t> B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mtClean="0">
                <a:latin typeface="Times New Roman" charset="0"/>
                <a:ea typeface="+mn-ea"/>
                <a:cs typeface="+mn-cs"/>
              </a:rPr>
              <a:t>	carry = AB</a:t>
            </a:r>
          </a:p>
        </p:txBody>
      </p:sp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457200" y="57150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pic>
        <p:nvPicPr>
          <p:cNvPr id="29702" name="Picture 11" descr="17606_02_005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289560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728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Adders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1447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rgbClr val="3333FF"/>
                </a:solidFill>
                <a:ea typeface="+mn-ea"/>
                <a:cs typeface="+mn-cs"/>
              </a:rPr>
              <a:t>Full </a:t>
            </a:r>
            <a:r>
              <a:rPr lang="en-US" sz="2800" b="1" dirty="0" smtClean="0">
                <a:solidFill>
                  <a:srgbClr val="3333FF"/>
                </a:solidFill>
                <a:ea typeface="+mn-ea"/>
                <a:cs typeface="+mn-cs"/>
              </a:rPr>
              <a:t>adder</a:t>
            </a:r>
            <a:r>
              <a:rPr lang="zh-CN" altLang="en-US" sz="2800" b="1" dirty="0" smtClean="0">
                <a:solidFill>
                  <a:srgbClr val="3333FF"/>
                </a:solidFill>
                <a:ea typeface="+mn-ea"/>
                <a:cs typeface="+mn-cs"/>
              </a:rPr>
              <a:t>全加器</a:t>
            </a:r>
            <a:endParaRPr lang="en-US" sz="2800" dirty="0" smtClean="0">
              <a:ea typeface="+mn-ea"/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A circuit that takes the carry-in value into account</a:t>
            </a: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381000" y="5786438"/>
            <a:ext cx="327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327CB8"/>
                </a:solidFill>
                <a:latin typeface="Arial" charset="0"/>
                <a:ea typeface="ＭＳ Ｐゴシック" charset="0"/>
              </a:rPr>
              <a:t>Figure 4.10  </a:t>
            </a:r>
            <a:r>
              <a:rPr lang="en-US" sz="1400">
                <a:latin typeface="Arial" charset="0"/>
                <a:ea typeface="ＭＳ Ｐゴシック" charset="0"/>
              </a:rPr>
              <a:t>A full adder</a:t>
            </a:r>
          </a:p>
        </p:txBody>
      </p:sp>
      <p:pic>
        <p:nvPicPr>
          <p:cNvPr id="30726" name="Picture 6" descr="17606_02_005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7086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152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6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Multiplexers</a:t>
            </a:r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mtClean="0">
                <a:solidFill>
                  <a:srgbClr val="0000FF"/>
                </a:solidFill>
                <a:ea typeface="+mn-ea"/>
                <a:cs typeface="+mn-cs"/>
              </a:rPr>
              <a:t>Multiplexer</a:t>
            </a:r>
            <a:r>
              <a:rPr lang="en-US" smtClean="0">
                <a:ea typeface="+mn-ea"/>
                <a:cs typeface="+mn-cs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smtClean="0">
                <a:ea typeface="+mn-ea"/>
                <a:cs typeface="+mn-cs"/>
              </a:rPr>
              <a:t>A circuit that uses a few input control signals to determine which of several output data lines is routed to its output</a:t>
            </a:r>
            <a:endParaRPr lang="en-US" sz="28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855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3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Multiplexers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791200" y="1676400"/>
            <a:ext cx="2895600" cy="4572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smtClean="0"/>
              <a:t>The control lines S0, S1, and S2 </a:t>
            </a:r>
            <a:br>
              <a:rPr lang="en-US" sz="2800" smtClean="0"/>
            </a:br>
            <a:r>
              <a:rPr lang="en-US" sz="2800" smtClean="0"/>
              <a:t>determine which of eight other input lines </a:t>
            </a:r>
          </a:p>
          <a:p>
            <a:pPr eaLnBrk="1" hangingPunct="1">
              <a:buFontTx/>
              <a:buNone/>
              <a:defRPr/>
            </a:pPr>
            <a:r>
              <a:rPr lang="en-US" sz="2800" smtClean="0"/>
              <a:t>(D0 … D7) </a:t>
            </a:r>
          </a:p>
          <a:p>
            <a:pPr eaLnBrk="1" hangingPunct="1">
              <a:buFontTx/>
              <a:buNone/>
              <a:defRPr/>
            </a:pPr>
            <a:r>
              <a:rPr lang="en-US" sz="2800" smtClean="0"/>
              <a:t>are routed to the output (F)</a:t>
            </a:r>
            <a:endParaRPr lang="en-US" smtClean="0"/>
          </a:p>
        </p:txBody>
      </p:sp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609600" y="2819400"/>
            <a:ext cx="4419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327CB8"/>
                </a:solidFill>
                <a:latin typeface="Arial" charset="0"/>
                <a:ea typeface="ＭＳ Ｐゴシック" charset="0"/>
              </a:rPr>
              <a:t>Figure 4.11  </a:t>
            </a:r>
            <a:r>
              <a:rPr lang="en-US" sz="1600" dirty="0">
                <a:latin typeface="Arial" charset="0"/>
                <a:ea typeface="ＭＳ Ｐゴシック" charset="0"/>
              </a:rPr>
              <a:t>A block diagram of a multiplexer with three select control lines</a:t>
            </a:r>
          </a:p>
        </p:txBody>
      </p:sp>
      <p:pic>
        <p:nvPicPr>
          <p:cNvPr id="32775" name="Picture 10" descr="17606_02_005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34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1" descr="17606_02_005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3429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953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2" name="Rectangle 8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Circuits as Memory</a:t>
            </a:r>
          </a:p>
        </p:txBody>
      </p:sp>
      <p:sp>
        <p:nvSpPr>
          <p:cNvPr id="15463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mtClean="0">
                <a:ea typeface="+mn-ea"/>
                <a:cs typeface="+mn-cs"/>
              </a:rPr>
              <a:t>Digital circuits can be used to store information</a:t>
            </a:r>
          </a:p>
          <a:p>
            <a:pPr eaLnBrk="1" hangingPunct="1">
              <a:buFontTx/>
              <a:buNone/>
              <a:defRPr/>
            </a:pPr>
            <a:r>
              <a:rPr lang="en-US" smtClean="0">
                <a:ea typeface="+mn-ea"/>
                <a:cs typeface="+mn-cs"/>
              </a:rPr>
              <a:t>These circuits form a </a:t>
            </a:r>
            <a:r>
              <a:rPr lang="en-US" smtClean="0">
                <a:solidFill>
                  <a:srgbClr val="0000FF"/>
                </a:solidFill>
                <a:ea typeface="+mn-ea"/>
                <a:cs typeface="+mn-cs"/>
              </a:rPr>
              <a:t>sequential circuit</a:t>
            </a:r>
            <a:r>
              <a:rPr lang="en-US" smtClean="0">
                <a:ea typeface="+mn-ea"/>
                <a:cs typeface="+mn-cs"/>
              </a:rPr>
              <a:t>, because the output of the circuit is also used as input to the circuit</a:t>
            </a:r>
          </a:p>
        </p:txBody>
      </p:sp>
    </p:spTree>
    <p:extLst>
      <p:ext uri="{BB962C8B-B14F-4D97-AF65-F5344CB8AC3E}">
        <p14:creationId xmlns:p14="http://schemas.microsoft.com/office/powerpoint/2010/main" val="745744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Circuits as Memory</a:t>
            </a:r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0" y="1676400"/>
            <a:ext cx="41148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ea typeface="+mn-ea"/>
                <a:cs typeface="+mn-cs"/>
              </a:rPr>
              <a:t>An S-R latch stores a single binary digit 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(1 or 0)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FontTx/>
              <a:buNone/>
              <a:defRPr/>
            </a:pPr>
            <a:r>
              <a:rPr lang="en-US" dirty="0" smtClean="0">
                <a:ea typeface="+mn-ea"/>
                <a:cs typeface="+mn-cs"/>
              </a:rPr>
              <a:t>There are several ways an S-R latch circuit can be designed using various kinds of gates</a:t>
            </a:r>
          </a:p>
        </p:txBody>
      </p:sp>
      <p:pic>
        <p:nvPicPr>
          <p:cNvPr id="184328" name="Picture 8" descr="c04f1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05000"/>
            <a:ext cx="3963988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457200" y="5867400"/>
            <a:ext cx="4419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327CB8"/>
                </a:solidFill>
                <a:latin typeface="Arial" charset="0"/>
                <a:ea typeface="ＭＳ Ｐゴシック" charset="0"/>
              </a:rPr>
              <a:t>Figure 4.12  </a:t>
            </a:r>
            <a:r>
              <a:rPr lang="en-US" sz="1800">
                <a:latin typeface="Arial" charset="0"/>
                <a:ea typeface="ＭＳ Ｐゴシック" charset="0"/>
              </a:rPr>
              <a:t>An S-R latch</a:t>
            </a:r>
          </a:p>
        </p:txBody>
      </p:sp>
    </p:spTree>
    <p:extLst>
      <p:ext uri="{BB962C8B-B14F-4D97-AF65-F5344CB8AC3E}">
        <p14:creationId xmlns:p14="http://schemas.microsoft.com/office/powerpoint/2010/main" val="442027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6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Circuits as Memory</a:t>
            </a:r>
          </a:p>
        </p:txBody>
      </p:sp>
      <p:sp>
        <p:nvSpPr>
          <p:cNvPr id="19149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0" y="1600200"/>
            <a:ext cx="4114800" cy="45720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The design of this circuit guarantees that the two outputs X and Y are always complements of each other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The value of X at any point in time is considered to be the current state of the circuit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Therefore, if X is 1, the circuit is storing a 1; if X is 0, the circuit is storing a 0</a:t>
            </a:r>
          </a:p>
        </p:txBody>
      </p:sp>
      <p:pic>
        <p:nvPicPr>
          <p:cNvPr id="191493" name="Picture 5" descr="c04f1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05000"/>
            <a:ext cx="3963988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457200" y="5867400"/>
            <a:ext cx="4419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327CB8"/>
                </a:solidFill>
                <a:latin typeface="Arial" charset="0"/>
                <a:ea typeface="ＭＳ Ｐゴシック" charset="0"/>
              </a:rPr>
              <a:t>Figure 4.12  </a:t>
            </a:r>
            <a:r>
              <a:rPr lang="en-US" sz="1800" dirty="0">
                <a:latin typeface="Arial" charset="0"/>
                <a:ea typeface="ＭＳ Ｐゴシック" charset="0"/>
              </a:rPr>
              <a:t>An S-R latch</a:t>
            </a:r>
          </a:p>
        </p:txBody>
      </p:sp>
    </p:spTree>
    <p:extLst>
      <p:ext uri="{BB962C8B-B14F-4D97-AF65-F5344CB8AC3E}">
        <p14:creationId xmlns:p14="http://schemas.microsoft.com/office/powerpoint/2010/main" val="3974463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Work or Rest?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453188"/>
            <a:ext cx="1905000" cy="392112"/>
          </a:xfrm>
        </p:spPr>
        <p:txBody>
          <a:bodyPr/>
          <a:lstStyle/>
          <a:p>
            <a:fld id="{898A5F0E-9703-4AC0-9B88-E2FC2944B302}" type="slidenum">
              <a:rPr lang="zh-CN" altLang="en-US"/>
              <a:pPr/>
              <a:t>39</a:t>
            </a:fld>
            <a:r>
              <a:rPr lang="en-US" altLang="zh-CN"/>
              <a:t>/32</a:t>
            </a:r>
          </a:p>
        </p:txBody>
      </p:sp>
      <p:pic>
        <p:nvPicPr>
          <p:cNvPr id="245764" name="Picture 4" descr="le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1763713"/>
            <a:ext cx="3027363" cy="41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Contents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863600" y="1841500"/>
            <a:ext cx="6904038" cy="4648200"/>
          </a:xfrm>
        </p:spPr>
        <p:txBody>
          <a:bodyPr/>
          <a:lstStyle/>
          <a:p>
            <a:pPr marL="571500" indent="-571500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3200" dirty="0"/>
              <a:t>4.1 Computers and Electricity </a:t>
            </a:r>
          </a:p>
          <a:p>
            <a:pPr marL="571500" indent="-571500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3200" dirty="0"/>
              <a:t>4.2 Gates</a:t>
            </a:r>
          </a:p>
          <a:p>
            <a:pPr marL="571500" indent="-571500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3200" dirty="0"/>
              <a:t>4.3 Circuits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453188"/>
            <a:ext cx="1905000" cy="392112"/>
          </a:xfrm>
        </p:spPr>
        <p:txBody>
          <a:bodyPr/>
          <a:lstStyle/>
          <a:p>
            <a:fld id="{8CD0C309-6866-463F-8EF8-4A344AA38E6D}" type="slidenum">
              <a:rPr lang="zh-CN" altLang="en-US"/>
              <a:pPr/>
              <a:t>4</a:t>
            </a:fld>
            <a:r>
              <a:rPr lang="en-US" altLang="zh-CN"/>
              <a:t>/32</a:t>
            </a:r>
          </a:p>
        </p:txBody>
      </p:sp>
      <p:pic>
        <p:nvPicPr>
          <p:cNvPr id="13518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543550"/>
            <a:ext cx="7921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65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23850"/>
            <a:ext cx="7793037" cy="963613"/>
          </a:xfrm>
        </p:spPr>
        <p:txBody>
          <a:bodyPr/>
          <a:lstStyle/>
          <a:p>
            <a:pPr marL="685800" indent="-685800"/>
            <a:r>
              <a:rPr lang="en-US" altLang="zh-CN"/>
              <a:t>4.6 Integrated Circuits </a:t>
            </a:r>
            <a:r>
              <a:rPr lang="zh-CN" altLang="en-US"/>
              <a:t>集成电路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453188"/>
            <a:ext cx="1905000" cy="392112"/>
          </a:xfrm>
        </p:spPr>
        <p:txBody>
          <a:bodyPr/>
          <a:lstStyle/>
          <a:p>
            <a:fld id="{643AA982-2FB0-4754-98A6-D9EC9B210F1B}" type="slidenum">
              <a:rPr lang="zh-CN" altLang="en-US"/>
              <a:pPr/>
              <a:t>40</a:t>
            </a:fld>
            <a:r>
              <a:rPr lang="en-US" altLang="zh-CN"/>
              <a:t>/32</a:t>
            </a:r>
          </a:p>
        </p:txBody>
      </p:sp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8" t="23924" r="3125" b="174"/>
          <a:stretch>
            <a:fillRect/>
          </a:stretch>
        </p:blipFill>
        <p:spPr bwMode="auto">
          <a:xfrm>
            <a:off x="4719469" y="1225551"/>
            <a:ext cx="4337050" cy="537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7470775" y="104775"/>
            <a:ext cx="1601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990600" indent="-533400">
              <a:buFont typeface="Wingdings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itchFamily="66" charset="0"/>
              </a:rPr>
              <a:t>p109</a:t>
            </a:r>
          </a:p>
        </p:txBody>
      </p:sp>
      <p:sp>
        <p:nvSpPr>
          <p:cNvPr id="2" name="矩形 1"/>
          <p:cNvSpPr/>
          <p:nvPr/>
        </p:nvSpPr>
        <p:spPr>
          <a:xfrm>
            <a:off x="128827" y="1506538"/>
            <a:ext cx="4572000" cy="43027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en-US" altLang="zh-CN" sz="2400" b="1" dirty="0">
                <a:solidFill>
                  <a:srgbClr val="3333FF"/>
                </a:solidFill>
              </a:rPr>
              <a:t>Integrated circuit</a:t>
            </a:r>
            <a:r>
              <a:rPr lang="en-US" altLang="zh-CN" sz="2400" dirty="0"/>
              <a:t> (also called a </a:t>
            </a:r>
            <a:r>
              <a:rPr lang="en-US" altLang="zh-CN" sz="2400" i="1" dirty="0" smtClean="0"/>
              <a:t>chip</a:t>
            </a:r>
            <a:r>
              <a:rPr lang="zh-CN" altLang="en-US" sz="2400" i="1" dirty="0" smtClean="0"/>
              <a:t>芯片</a:t>
            </a:r>
            <a:r>
              <a:rPr lang="en-US" altLang="zh-CN" sz="2400" dirty="0" smtClean="0"/>
              <a:t>) </a:t>
            </a:r>
            <a:r>
              <a:rPr lang="en-US" altLang="zh-CN" sz="2400" dirty="0"/>
              <a:t>(p109</a:t>
            </a:r>
            <a:r>
              <a:rPr lang="en-US" altLang="zh-CN" sz="2400" dirty="0" smtClean="0"/>
              <a:t>).</a:t>
            </a:r>
            <a:endParaRPr lang="en-US" altLang="zh-CN" sz="2400" dirty="0"/>
          </a:p>
          <a:p>
            <a:pPr marL="342900" indent="-342900">
              <a:defRPr/>
            </a:pPr>
            <a:r>
              <a:rPr lang="en-US" altLang="zh-CN" sz="2400" dirty="0"/>
              <a:t>A piece of silicon on which multiple gates have been embedded</a:t>
            </a:r>
          </a:p>
          <a:p>
            <a:pPr marL="342900" indent="-342900">
              <a:defRPr/>
            </a:pPr>
            <a:r>
              <a:rPr lang="en-US" altLang="zh-CN" sz="2400" dirty="0" smtClean="0"/>
              <a:t>Silicon </a:t>
            </a:r>
            <a:r>
              <a:rPr lang="en-US" altLang="zh-CN" sz="2400" dirty="0"/>
              <a:t>pieces are mounted on a plastic or ceramic package with pins along the edges that can be soldered onto circuit boards or inserted into appropriate sockets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Integrated Circuits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453188"/>
            <a:ext cx="1905000" cy="392112"/>
          </a:xfrm>
        </p:spPr>
        <p:txBody>
          <a:bodyPr/>
          <a:lstStyle/>
          <a:p>
            <a:fld id="{752DE095-368B-4F58-8E60-DDFAC18027E6}" type="slidenum">
              <a:rPr lang="zh-CN" altLang="en-US"/>
              <a:pPr/>
              <a:t>41</a:t>
            </a:fld>
            <a:r>
              <a:rPr lang="en-US" altLang="zh-CN"/>
              <a:t>/32</a:t>
            </a:r>
          </a:p>
        </p:txBody>
      </p:sp>
      <p:pic>
        <p:nvPicPr>
          <p:cNvPr id="8" name="Picture 7" descr="17606_02_005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0" y="3374567"/>
            <a:ext cx="69119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2079167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en-US" dirty="0" smtClean="0"/>
              <a:t>Integrated circuits (IC) are classified by the number of gates contained in them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Integrated Circuits</a:t>
            </a: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1219200" y="5791200"/>
            <a:ext cx="6629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327CB8"/>
                </a:solidFill>
                <a:latin typeface="Arial" charset="0"/>
                <a:ea typeface="ＭＳ Ｐゴシック" charset="0"/>
              </a:rPr>
              <a:t>Figure 4.13  </a:t>
            </a:r>
            <a:r>
              <a:rPr lang="en-US" sz="1800" dirty="0">
                <a:latin typeface="Arial" charset="0"/>
                <a:ea typeface="ＭＳ Ｐゴシック" charset="0"/>
              </a:rPr>
              <a:t>An SSI chip contains independent NAND gates</a:t>
            </a:r>
          </a:p>
        </p:txBody>
      </p:sp>
      <p:pic>
        <p:nvPicPr>
          <p:cNvPr id="38917" name="Picture 6" descr="17606_02_005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95438"/>
            <a:ext cx="6248400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010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4.7 CPU Chips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84313"/>
            <a:ext cx="8267700" cy="4648200"/>
          </a:xfrm>
        </p:spPr>
        <p:txBody>
          <a:bodyPr/>
          <a:lstStyle/>
          <a:p>
            <a:pPr eaLnBrk="1" hangingPunct="1"/>
            <a:r>
              <a:rPr lang="en-US" altLang="zh-CN" smtClean="0"/>
              <a:t>The </a:t>
            </a:r>
            <a:r>
              <a:rPr lang="en-US" altLang="zh-CN" i="1" smtClean="0">
                <a:solidFill>
                  <a:schemeClr val="folHlink"/>
                </a:solidFill>
              </a:rPr>
              <a:t>most important</a:t>
            </a:r>
            <a:r>
              <a:rPr lang="en-US" altLang="zh-CN" smtClean="0"/>
              <a:t> integrated circuit </a:t>
            </a:r>
            <a:br>
              <a:rPr lang="en-US" altLang="zh-CN" smtClean="0"/>
            </a:br>
            <a:r>
              <a:rPr lang="en-US" altLang="zh-CN" smtClean="0"/>
              <a:t>in any computer is the Central Processing Unit, or </a:t>
            </a:r>
            <a:r>
              <a:rPr lang="en-US" altLang="zh-CN" smtClean="0">
                <a:solidFill>
                  <a:schemeClr val="hlink"/>
                </a:solidFill>
              </a:rPr>
              <a:t>CPU.</a:t>
            </a:r>
          </a:p>
          <a:p>
            <a:pPr eaLnBrk="1" hangingPunct="1"/>
            <a:r>
              <a:rPr lang="en-US" altLang="zh-CN" smtClean="0"/>
              <a:t>Each CPU chip has </a:t>
            </a:r>
            <a:r>
              <a:rPr lang="en-US" altLang="zh-CN" i="1" smtClean="0">
                <a:solidFill>
                  <a:schemeClr val="folHlink"/>
                </a:solidFill>
              </a:rPr>
              <a:t>a large number </a:t>
            </a:r>
            <a:br>
              <a:rPr lang="en-US" altLang="zh-CN" i="1" smtClean="0">
                <a:solidFill>
                  <a:schemeClr val="folHlink"/>
                </a:solidFill>
              </a:rPr>
            </a:br>
            <a:r>
              <a:rPr lang="en-US" altLang="zh-CN" i="1" smtClean="0">
                <a:solidFill>
                  <a:schemeClr val="folHlink"/>
                </a:solidFill>
              </a:rPr>
              <a:t>of pins</a:t>
            </a:r>
            <a:r>
              <a:rPr lang="en-US" altLang="zh-CN" smtClean="0"/>
              <a:t> through which essentially all communication in a computer system occurs.</a:t>
            </a:r>
          </a:p>
        </p:txBody>
      </p:sp>
      <p:sp>
        <p:nvSpPr>
          <p:cNvPr id="41986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453188"/>
            <a:ext cx="1905000" cy="392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/>
            <a:fld id="{3244D08B-0A7D-4288-9ECC-5E2B8E5C2AB7}" type="slidenum">
              <a:rPr lang="zh-CN" altLang="en-US" sz="1400" smtClean="0">
                <a:solidFill>
                  <a:srgbClr val="C0C0C0"/>
                </a:solidFill>
              </a:rPr>
              <a:pPr eaLnBrk="1" hangingPunct="1"/>
              <a:t>43</a:t>
            </a:fld>
            <a:r>
              <a:rPr lang="en-US" altLang="zh-CN" sz="1400" smtClean="0">
                <a:solidFill>
                  <a:srgbClr val="C0C0C0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1226293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CPU Chips (Example 1/3)</a:t>
            </a:r>
            <a:endParaRPr lang="zh-CN" altLang="en-US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3000" dirty="0" smtClean="0"/>
              <a:t>45nm</a:t>
            </a:r>
            <a:r>
              <a:rPr lang="zh-CN" altLang="en-US" sz="3000" dirty="0" smtClean="0"/>
              <a:t>工艺晶体管芯片（</a:t>
            </a:r>
            <a:r>
              <a:rPr lang="en-US" altLang="zh-CN" sz="3000" dirty="0" smtClean="0"/>
              <a:t>Intel</a:t>
            </a:r>
            <a:r>
              <a:rPr lang="zh-CN" altLang="en-US" sz="3000" dirty="0" smtClean="0"/>
              <a:t>，</a:t>
            </a:r>
            <a:r>
              <a:rPr lang="en-US" altLang="zh-CN" sz="3000" dirty="0" smtClean="0"/>
              <a:t>2007-11-12</a:t>
            </a:r>
            <a:r>
              <a:rPr lang="zh-CN" altLang="en-US" sz="3000" dirty="0" smtClean="0"/>
              <a:t>）</a:t>
            </a:r>
          </a:p>
          <a:p>
            <a:pPr eaLnBrk="1" hangingPunct="1"/>
            <a:r>
              <a:rPr lang="zh-CN" altLang="en-US" sz="3000" dirty="0" smtClean="0"/>
              <a:t>现在</a:t>
            </a:r>
            <a:r>
              <a:rPr lang="en-US" altLang="zh-CN" sz="3000" dirty="0" smtClean="0"/>
              <a:t>45</a:t>
            </a:r>
            <a:r>
              <a:rPr lang="zh-CN" altLang="en-US" sz="3000" dirty="0" smtClean="0"/>
              <a:t>纳米工艺的四核处理器能</a:t>
            </a:r>
            <a:r>
              <a:rPr lang="zh-CN" altLang="en-US" sz="3000" dirty="0" smtClean="0"/>
              <a:t>容纳超过</a:t>
            </a:r>
            <a:r>
              <a:rPr lang="en-US" altLang="zh-CN" sz="3000" dirty="0" smtClean="0"/>
              <a:t>18 </a:t>
            </a:r>
            <a:r>
              <a:rPr lang="zh-CN" altLang="en-US" sz="3000" dirty="0" smtClean="0"/>
              <a:t>亿个晶体管</a:t>
            </a:r>
          </a:p>
        </p:txBody>
      </p:sp>
      <p:sp>
        <p:nvSpPr>
          <p:cNvPr id="43010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453188"/>
            <a:ext cx="1905000" cy="392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/>
            <a:fld id="{901C19FA-50B9-4701-A578-C18D7134D36B}" type="slidenum">
              <a:rPr lang="zh-CN" altLang="en-US" sz="1400" smtClean="0">
                <a:solidFill>
                  <a:srgbClr val="C0C0C0"/>
                </a:solidFill>
              </a:rPr>
              <a:pPr eaLnBrk="1" hangingPunct="1"/>
              <a:t>44</a:t>
            </a:fld>
            <a:r>
              <a:rPr lang="en-US" altLang="zh-CN" sz="1400" smtClean="0">
                <a:solidFill>
                  <a:srgbClr val="C0C0C0"/>
                </a:solidFill>
              </a:rPr>
              <a:t>/41</a:t>
            </a:r>
          </a:p>
        </p:txBody>
      </p:sp>
      <p:pic>
        <p:nvPicPr>
          <p:cNvPr id="43013" name="Picture 5" descr="200712172311746778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933700"/>
            <a:ext cx="49466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2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CPU Chips (Example 3/3)</a:t>
            </a:r>
            <a:endParaRPr lang="zh-CN" altLang="en-US" smtClean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03350"/>
            <a:ext cx="8343900" cy="4648200"/>
          </a:xfrm>
        </p:spPr>
        <p:txBody>
          <a:bodyPr/>
          <a:lstStyle/>
          <a:p>
            <a:pPr eaLnBrk="1" hangingPunct="1"/>
            <a:r>
              <a:rPr lang="zh-CN" altLang="en-US" smtClean="0"/>
              <a:t>铜互连技术（多层）</a:t>
            </a:r>
            <a:endParaRPr lang="en-US" altLang="zh-CN" smtClean="0"/>
          </a:p>
        </p:txBody>
      </p:sp>
      <p:sp>
        <p:nvSpPr>
          <p:cNvPr id="45058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453188"/>
            <a:ext cx="1905000" cy="392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/>
            <a:fld id="{03D220CD-A0D2-48D2-888E-6B1429B9EC73}" type="slidenum">
              <a:rPr lang="zh-CN" altLang="en-US" sz="1400" smtClean="0">
                <a:solidFill>
                  <a:srgbClr val="C0C0C0"/>
                </a:solidFill>
              </a:rPr>
              <a:pPr eaLnBrk="1" hangingPunct="1"/>
              <a:t>45</a:t>
            </a:fld>
            <a:r>
              <a:rPr lang="en-US" altLang="zh-CN" sz="1400" smtClean="0">
                <a:solidFill>
                  <a:srgbClr val="C0C0C0"/>
                </a:solidFill>
              </a:rPr>
              <a:t>/41</a:t>
            </a:r>
          </a:p>
        </p:txBody>
      </p:sp>
      <p:pic>
        <p:nvPicPr>
          <p:cNvPr id="45061" name="Picture 5" descr="cpu2_393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2079625"/>
            <a:ext cx="5995987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71663" y="1944688"/>
            <a:ext cx="6076950" cy="4454525"/>
            <a:chOff x="1066" y="1366"/>
            <a:chExt cx="4026" cy="2954"/>
          </a:xfrm>
        </p:grpSpPr>
        <p:pic>
          <p:nvPicPr>
            <p:cNvPr id="45063" name="Picture 6" descr="cpu3_3938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0" r="4324"/>
            <a:stretch>
              <a:fillRect/>
            </a:stretch>
          </p:blipFill>
          <p:spPr bwMode="auto">
            <a:xfrm>
              <a:off x="1066" y="1366"/>
              <a:ext cx="4026" cy="2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4" name="Rectangle 7"/>
            <p:cNvSpPr>
              <a:spLocks noChangeArrowheads="1"/>
            </p:cNvSpPr>
            <p:nvPr/>
          </p:nvSpPr>
          <p:spPr bwMode="auto">
            <a:xfrm>
              <a:off x="1066" y="4017"/>
              <a:ext cx="4026" cy="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/>
            <a:p>
              <a:pPr>
                <a:lnSpc>
                  <a:spcPct val="100000"/>
                </a:lnSpc>
                <a:spcBef>
                  <a:spcPct val="30000"/>
                </a:spcBef>
              </a:pPr>
              <a:r>
                <a:rPr lang="zh-CN" altLang="en-US" sz="2400">
                  <a:solidFill>
                    <a:schemeClr val="tx1"/>
                  </a:solidFill>
                </a:rPr>
                <a:t>在</a:t>
              </a:r>
              <a:r>
                <a:rPr lang="en-US" altLang="zh-CN" sz="2400">
                  <a:solidFill>
                    <a:schemeClr val="tx1"/>
                  </a:solidFill>
                </a:rPr>
                <a:t>CPU</a:t>
              </a:r>
              <a:r>
                <a:rPr lang="zh-CN" altLang="en-US" sz="2400">
                  <a:solidFill>
                    <a:schemeClr val="tx1"/>
                  </a:solidFill>
                </a:rPr>
                <a:t>核心内电流从铜互连的导线上流过</a:t>
              </a:r>
              <a:r>
                <a:rPr lang="zh-CN" altLang="en-US" sz="240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991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/>
              <a:t>Growth of Transistor Counts</a:t>
            </a:r>
            <a:br>
              <a:rPr lang="en-US" altLang="zh-CN" sz="3200"/>
            </a:br>
            <a:r>
              <a:rPr lang="en-US" altLang="zh-CN" sz="3200"/>
              <a:t>-Moore’s Law </a:t>
            </a:r>
            <a:r>
              <a:rPr lang="zh-CN" altLang="en-US" sz="3200">
                <a:ea typeface="楷体_GB2312" pitchFamily="49" charset="-122"/>
              </a:rPr>
              <a:t>摩尔定律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453188"/>
            <a:ext cx="1905000" cy="392112"/>
          </a:xfrm>
        </p:spPr>
        <p:txBody>
          <a:bodyPr/>
          <a:lstStyle/>
          <a:p>
            <a:fld id="{31F20FFC-BA08-4478-8E55-10AC88FED8F8}" type="slidenum">
              <a:rPr lang="zh-CN" altLang="en-US"/>
              <a:pPr/>
              <a:t>46</a:t>
            </a:fld>
            <a:r>
              <a:rPr lang="en-US" altLang="zh-CN"/>
              <a:t>/32</a:t>
            </a:r>
          </a:p>
        </p:txBody>
      </p:sp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0" t="23865" r="14568" b="9636"/>
          <a:stretch>
            <a:fillRect/>
          </a:stretch>
        </p:blipFill>
        <p:spPr bwMode="auto">
          <a:xfrm>
            <a:off x="206375" y="1287463"/>
            <a:ext cx="7785100" cy="565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5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8" t="27083" r="30029" b="64063"/>
          <a:stretch>
            <a:fillRect/>
          </a:stretch>
        </p:blipFill>
        <p:spPr bwMode="auto">
          <a:xfrm>
            <a:off x="4841875" y="4787900"/>
            <a:ext cx="3960813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Arial" pitchFamily="34" charset="0"/>
              </a:rPr>
              <a:t>Moore</a:t>
            </a:r>
            <a:r>
              <a:rPr lang="en-US" sz="3200">
                <a:latin typeface="Comic Sans MS"/>
              </a:rPr>
              <a:t>’</a:t>
            </a:r>
            <a:r>
              <a:rPr lang="en-US" sz="3200">
                <a:latin typeface="Arial" pitchFamily="34" charset="0"/>
              </a:rPr>
              <a:t>s Law</a:t>
            </a:r>
            <a:endParaRPr lang="zh-CN" altLang="en-US" sz="3200">
              <a:latin typeface="Arial" pitchFamily="34" charset="0"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728663" y="1616075"/>
            <a:ext cx="5643562" cy="4648200"/>
          </a:xfrm>
        </p:spPr>
        <p:txBody>
          <a:bodyPr/>
          <a:lstStyle/>
          <a:p>
            <a:r>
              <a:rPr lang="en-US" altLang="zh-CN" dirty="0"/>
              <a:t>Gordon E. Moore in 1965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dirty="0"/>
              <a:t>   </a:t>
            </a:r>
            <a:r>
              <a:rPr lang="en-US" altLang="zh-CN" dirty="0">
                <a:latin typeface="Tahoma"/>
              </a:rPr>
              <a:t>…</a:t>
            </a:r>
            <a:r>
              <a:rPr lang="en-US" altLang="zh-CN" dirty="0"/>
              <a:t> the number of circuits that could be placed on a single integrated circuit each year</a:t>
            </a:r>
            <a:r>
              <a:rPr lang="en-US" altLang="zh-CN" dirty="0">
                <a:latin typeface="Tahoma"/>
              </a:rPr>
              <a:t>…</a:t>
            </a:r>
            <a:r>
              <a:rPr lang="en-US" altLang="zh-CN" b="0" dirty="0"/>
              <a:t> </a:t>
            </a:r>
          </a:p>
          <a:p>
            <a:pPr>
              <a:spcBef>
                <a:spcPct val="100000"/>
              </a:spcBef>
            </a:pPr>
            <a:r>
              <a:rPr lang="en-US" altLang="zh-CN" dirty="0"/>
              <a:t>Intel </a:t>
            </a:r>
            <a:endParaRPr lang="en-US" altLang="zh-CN" dirty="0" smtClean="0"/>
          </a:p>
          <a:p>
            <a:pPr>
              <a:spcBef>
                <a:spcPct val="100000"/>
              </a:spcBef>
            </a:pPr>
            <a:r>
              <a:rPr lang="en-US" altLang="zh-CN" dirty="0" smtClean="0"/>
              <a:t>Now?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453188"/>
            <a:ext cx="1905000" cy="392112"/>
          </a:xfrm>
        </p:spPr>
        <p:txBody>
          <a:bodyPr/>
          <a:lstStyle/>
          <a:p>
            <a:fld id="{FD39A9F5-2D4C-4A96-BB14-F41C226A6941}" type="slidenum">
              <a:rPr lang="zh-CN" altLang="en-US"/>
              <a:pPr/>
              <a:t>47</a:t>
            </a:fld>
            <a:r>
              <a:rPr lang="en-US" altLang="zh-CN"/>
              <a:t>/32</a:t>
            </a:r>
          </a:p>
        </p:txBody>
      </p:sp>
      <p:pic>
        <p:nvPicPr>
          <p:cNvPr id="230404" name="Picture 4" descr="gordonmoore_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6" r="8646"/>
          <a:stretch>
            <a:fillRect/>
          </a:stretch>
        </p:blipFill>
        <p:spPr bwMode="auto">
          <a:xfrm>
            <a:off x="5942013" y="3249613"/>
            <a:ext cx="2679700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2924175"/>
            <a:ext cx="7793038" cy="984250"/>
          </a:xfrm>
        </p:spPr>
        <p:txBody>
          <a:bodyPr/>
          <a:lstStyle/>
          <a:p>
            <a:pPr algn="ctr"/>
            <a:r>
              <a:rPr lang="en-US" altLang="zh-CN" sz="3200"/>
              <a:t>What</a:t>
            </a:r>
            <a:r>
              <a:rPr lang="en-US" altLang="zh-CN" sz="3200">
                <a:latin typeface="Tahoma"/>
              </a:rPr>
              <a:t>’</a:t>
            </a:r>
            <a:r>
              <a:rPr lang="en-US" altLang="zh-CN" sz="3200"/>
              <a:t>s </a:t>
            </a:r>
            <a:r>
              <a:rPr lang="en-US" sz="3200"/>
              <a:t>Moore</a:t>
            </a:r>
            <a:r>
              <a:rPr lang="en-US" sz="3200">
                <a:latin typeface="Tahoma"/>
              </a:rPr>
              <a:t>’</a:t>
            </a:r>
            <a:r>
              <a:rPr lang="en-US" sz="3200"/>
              <a:t>s Law of your own</a:t>
            </a:r>
            <a:r>
              <a:rPr lang="en-US" altLang="zh-CN" sz="3200">
                <a:latin typeface="Tahoma"/>
              </a:rPr>
              <a:t>…</a:t>
            </a:r>
            <a:r>
              <a:rPr lang="zh-CN" altLang="en-US" sz="3200"/>
              <a:t>？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453188"/>
            <a:ext cx="1905000" cy="392112"/>
          </a:xfrm>
        </p:spPr>
        <p:txBody>
          <a:bodyPr/>
          <a:lstStyle/>
          <a:p>
            <a:fld id="{35A45ECA-AAC9-4FEB-9EEC-B1A80188999A}" type="slidenum">
              <a:rPr lang="zh-CN" altLang="en-US"/>
              <a:pPr/>
              <a:t>48</a:t>
            </a:fld>
            <a:r>
              <a:rPr lang="en-US" altLang="zh-CN"/>
              <a:t>/32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62000" indent="-762000"/>
            <a:r>
              <a:rPr lang="en-US" altLang="zh-CN"/>
              <a:t>Chapter 4 Summary</a:t>
            </a:r>
            <a:endParaRPr lang="zh-CN" alt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idx="1"/>
          </p:nvPr>
        </p:nvSpPr>
        <p:spPr>
          <a:xfrm>
            <a:off x="547688" y="1706563"/>
            <a:ext cx="8343900" cy="4648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2800"/>
              <a:t>Transistors→Gates→Circuits→Integrated Circuits</a:t>
            </a:r>
            <a:r>
              <a:rPr lang="zh-CN" altLang="en-US" sz="2800"/>
              <a:t>（</a:t>
            </a:r>
            <a:r>
              <a:rPr lang="en-US" altLang="zh-CN" sz="2800"/>
              <a:t>ICs</a:t>
            </a:r>
            <a:r>
              <a:rPr lang="zh-CN" altLang="en-US" sz="2800"/>
              <a:t>）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hlink"/>
                </a:solidFill>
              </a:rPr>
              <a:t>The flow of electricity is guided by</a:t>
            </a:r>
            <a:r>
              <a:rPr lang="en-US" altLang="zh-CN" sz="2800"/>
              <a:t> electronic devices called </a:t>
            </a:r>
            <a:r>
              <a:rPr lang="en-US" altLang="zh-CN" sz="2800">
                <a:solidFill>
                  <a:schemeClr val="hlink"/>
                </a:solidFill>
              </a:rPr>
              <a:t>gates</a:t>
            </a:r>
            <a:r>
              <a:rPr lang="en-US" altLang="zh-CN" sz="2800"/>
              <a:t>, </a:t>
            </a:r>
            <a:r>
              <a:rPr lang="en-US" altLang="zh-CN" sz="2800" i="1">
                <a:solidFill>
                  <a:schemeClr val="hlink"/>
                </a:solidFill>
              </a:rPr>
              <a:t>which perform basic logical operations</a:t>
            </a:r>
            <a:r>
              <a:rPr lang="en-US" altLang="zh-CN" sz="2800"/>
              <a:t> such as NOT, AND, and OR. 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hlink"/>
                </a:solidFill>
              </a:rPr>
              <a:t>Gates can be combined into circuits </a:t>
            </a:r>
            <a:r>
              <a:rPr lang="en-US" altLang="zh-CN" sz="2800" i="1">
                <a:solidFill>
                  <a:schemeClr val="hlink"/>
                </a:solidFill>
              </a:rPr>
              <a:t>to perform more complex tasks</a:t>
            </a:r>
            <a:r>
              <a:rPr lang="en-US" altLang="zh-CN" sz="2800"/>
              <a:t> such as adding, multiplexers, and storing data.</a:t>
            </a:r>
            <a:endParaRPr lang="zh-CN" altLang="en-US" sz="28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453188"/>
            <a:ext cx="1905000" cy="392112"/>
          </a:xfrm>
        </p:spPr>
        <p:txBody>
          <a:bodyPr/>
          <a:lstStyle/>
          <a:p>
            <a:fld id="{460A3DCB-568D-4312-9BFF-3BAC7A7C4770}" type="slidenum">
              <a:rPr lang="zh-CN" altLang="en-US"/>
              <a:pPr/>
              <a:t>49</a:t>
            </a:fld>
            <a:r>
              <a:rPr lang="en-US" altLang="zh-CN"/>
              <a:t>/32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71" name="Rectangle 11"/>
          <p:cNvSpPr>
            <a:spLocks noGrp="1" noChangeArrowheads="1"/>
          </p:cNvSpPr>
          <p:nvPr>
            <p:ph type="title"/>
          </p:nvPr>
        </p:nvSpPr>
        <p:spPr>
          <a:xfrm>
            <a:off x="161706" y="368300"/>
            <a:ext cx="8782269" cy="963613"/>
          </a:xfrm>
          <a:noFill/>
          <a:ln/>
        </p:spPr>
        <p:txBody>
          <a:bodyPr/>
          <a:lstStyle/>
          <a:p>
            <a:r>
              <a:rPr lang="en-US" altLang="zh-CN" sz="3200" dirty="0"/>
              <a:t>Chapter 4 </a:t>
            </a:r>
            <a:r>
              <a:rPr lang="en-US" altLang="zh-CN" sz="3200" dirty="0" smtClean="0"/>
              <a:t> Gates </a:t>
            </a:r>
            <a:r>
              <a:rPr lang="en-US" altLang="zh-CN" sz="3200" dirty="0"/>
              <a:t>and Circuits</a:t>
            </a:r>
            <a:endParaRPr lang="zh-CN" altLang="en-US" sz="3200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611313"/>
            <a:ext cx="8783637" cy="5373687"/>
          </a:xfrm>
        </p:spPr>
        <p:txBody>
          <a:bodyPr/>
          <a:lstStyle/>
          <a:p>
            <a:pPr marL="457200" indent="-457200"/>
            <a:r>
              <a:rPr lang="en-US" altLang="zh-CN" sz="2800"/>
              <a:t>Mandatory</a:t>
            </a:r>
          </a:p>
          <a:p>
            <a:pPr marL="914400" lvl="1" indent="-457200">
              <a:buFont typeface="Wingdings" pitchFamily="2" charset="2"/>
              <a:buNone/>
            </a:pPr>
            <a:r>
              <a:rPr lang="en-US" altLang="zh-CN" sz="2800"/>
              <a:t>1.What’s the gate?</a:t>
            </a:r>
          </a:p>
          <a:p>
            <a:pPr marL="914400" lvl="1" indent="-457200">
              <a:buFont typeface="Wingdings" pitchFamily="2" charset="2"/>
              <a:buNone/>
            </a:pPr>
            <a:r>
              <a:rPr lang="en-US" altLang="zh-CN" sz="2800"/>
              <a:t>2.Three kinds of the basic gates (NOT, AND, and OR) </a:t>
            </a:r>
          </a:p>
          <a:p>
            <a:pPr marL="914400" lvl="1" indent="-457200">
              <a:buFont typeface="Wingdings" pitchFamily="2" charset="2"/>
              <a:buNone/>
            </a:pPr>
            <a:r>
              <a:rPr lang="en-US" altLang="zh-CN" sz="2800"/>
              <a:t>3.Two categories of circuits 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zh-CN" sz="2800"/>
              <a:t>Extended</a:t>
            </a:r>
          </a:p>
          <a:p>
            <a:pPr marL="914400" lvl="1" indent="-457200">
              <a:buFont typeface="Wingdings" pitchFamily="2" charset="2"/>
              <a:buNone/>
            </a:pPr>
            <a:r>
              <a:rPr lang="en-US" altLang="zh-CN" sz="2800" b="0"/>
              <a:t>1. XOR, NAND and NOR.  </a:t>
            </a:r>
          </a:p>
          <a:p>
            <a:pPr marL="914400" lvl="1" indent="-457200">
              <a:buFont typeface="Wingdings" pitchFamily="2" charset="2"/>
              <a:buNone/>
            </a:pPr>
            <a:r>
              <a:rPr lang="en-US" altLang="zh-CN" sz="2800" b="0"/>
              <a:t>2.	The complement of Adder (half/full adder), Memory</a:t>
            </a:r>
            <a:r>
              <a:rPr lang="en-US" altLang="zh-CN" sz="2800"/>
              <a:t>.</a:t>
            </a:r>
          </a:p>
          <a:p>
            <a:pPr marL="914400" lvl="1" indent="-457200">
              <a:buFont typeface="Wingdings" pitchFamily="2" charset="2"/>
              <a:buNone/>
            </a:pPr>
            <a:r>
              <a:rPr lang="en-US" altLang="zh-CN" sz="2800" b="0"/>
              <a:t>3. Integrated circuit (IC,</a:t>
            </a:r>
            <a:r>
              <a:rPr lang="zh-CN" altLang="en-US" sz="2800" b="0"/>
              <a:t>集成电路</a:t>
            </a:r>
            <a:r>
              <a:rPr lang="en-US" altLang="zh-CN" sz="2800" b="0"/>
              <a:t>)/Chip</a:t>
            </a:r>
            <a:r>
              <a:rPr lang="zh-CN" altLang="en-US" sz="2800" b="0"/>
              <a:t>芯片</a:t>
            </a:r>
            <a:endParaRPr lang="en-US" altLang="zh-CN" sz="2800" b="0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453188"/>
            <a:ext cx="1905000" cy="392112"/>
          </a:xfrm>
        </p:spPr>
        <p:txBody>
          <a:bodyPr/>
          <a:lstStyle/>
          <a:p>
            <a:fld id="{A676323C-92D6-4876-90C1-6BE44037222E}" type="slidenum">
              <a:rPr lang="zh-CN" altLang="en-US"/>
              <a:pPr/>
              <a:t>5</a:t>
            </a:fld>
            <a:r>
              <a:rPr lang="en-US" altLang="zh-CN"/>
              <a:t>/32</a:t>
            </a:r>
          </a:p>
        </p:txBody>
      </p:sp>
      <p:grpSp>
        <p:nvGrpSpPr>
          <p:cNvPr id="117776" name="Group 16"/>
          <p:cNvGrpSpPr>
            <a:grpSpLocks/>
          </p:cNvGrpSpPr>
          <p:nvPr/>
        </p:nvGrpSpPr>
        <p:grpSpPr bwMode="auto">
          <a:xfrm>
            <a:off x="792163" y="1670050"/>
            <a:ext cx="2117725" cy="319088"/>
            <a:chOff x="641" y="1014"/>
            <a:chExt cx="1334" cy="2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17777" name="Ink 1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47" y="1136"/>
                <a:ext cx="1322" cy="6"/>
              </p14:xfrm>
            </p:contentPart>
          </mc:Choice>
          <mc:Fallback xmlns="">
            <p:pic>
              <p:nvPicPr>
                <p:cNvPr id="117777" name="Ink 1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9" y="1107"/>
                  <a:ext cx="1358" cy="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7778" name="Ink 1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41" y="1014"/>
                <a:ext cx="1317" cy="12"/>
              </p14:xfrm>
            </p:contentPart>
          </mc:Choice>
          <mc:Fallback xmlns="">
            <p:pic>
              <p:nvPicPr>
                <p:cNvPr id="117778" name="Ink 1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3" y="941"/>
                  <a:ext cx="1353" cy="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7779" name="Ink 1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47" y="1209"/>
                <a:ext cx="1328" cy="6"/>
              </p14:xfrm>
            </p:contentPart>
          </mc:Choice>
          <mc:Fallback xmlns="">
            <p:pic>
              <p:nvPicPr>
                <p:cNvPr id="117779" name="Ink 1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9" y="1109"/>
                  <a:ext cx="1364" cy="207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7780" name="Rectangle 20"/>
          <p:cNvSpPr>
            <a:spLocks noChangeArrowheads="1"/>
          </p:cNvSpPr>
          <p:nvPr/>
        </p:nvSpPr>
        <p:spPr bwMode="auto">
          <a:xfrm>
            <a:off x="6732588" y="142875"/>
            <a:ext cx="2413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990600" indent="-533400" algn="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itchFamily="66" charset="0"/>
              </a:rPr>
              <a:t>P110</a:t>
            </a:r>
          </a:p>
          <a:p>
            <a:pPr marL="990600" indent="-533400" algn="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itchFamily="66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What’s the point today ?</a:t>
            </a: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BFDC-577B-435D-ABF2-67EA88109133}" type="slidenum">
              <a:rPr lang="zh-CN" altLang="en-US"/>
              <a:pPr/>
              <a:t>50</a:t>
            </a:fld>
            <a:r>
              <a:rPr lang="en-US" altLang="zh-CN"/>
              <a:t>/32</a:t>
            </a: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 rot="1192445">
            <a:off x="6140450" y="2393950"/>
            <a:ext cx="769938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zh-CN" sz="8800">
                <a:solidFill>
                  <a:schemeClr val="hlink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1852613" y="1989138"/>
            <a:ext cx="4205287" cy="2193925"/>
          </a:xfrm>
          <a:prstGeom prst="rect">
            <a:avLst/>
          </a:prstGeom>
          <a:solidFill>
            <a:srgbClr val="FF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3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3000" b="1">
                <a:latin typeface="Comic Sans MS" pitchFamily="66" charset="0"/>
              </a:rPr>
              <a:t>(1) Today ?</a:t>
            </a:r>
            <a:endParaRPr lang="zh-CN" altLang="en-US" sz="3000" b="1">
              <a:latin typeface="Comic Sans MS" pitchFamily="66" charset="0"/>
            </a:endParaRPr>
          </a:p>
          <a:p>
            <a:pPr marL="342900" indent="-342900">
              <a:spcBef>
                <a:spcPct val="3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3000" b="1">
                <a:latin typeface="Comic Sans MS" pitchFamily="66" charset="0"/>
              </a:rPr>
              <a:t>(2) Mine ?</a:t>
            </a:r>
            <a:endParaRPr lang="zh-CN" altLang="en-US" sz="3000" b="1">
              <a:latin typeface="Comic Sans MS" pitchFamily="66" charset="0"/>
            </a:endParaRPr>
          </a:p>
          <a:p>
            <a:pPr marL="342900" indent="-342900">
              <a:spcBef>
                <a:spcPct val="3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3000" b="1">
                <a:latin typeface="Comic Sans MS" pitchFamily="66" charset="0"/>
              </a:rPr>
              <a:t>(3) Suggestions for  </a:t>
            </a:r>
            <a:r>
              <a:rPr lang="en-US" altLang="zh-CN" sz="3000" b="1">
                <a:solidFill>
                  <a:srgbClr val="FF33CC"/>
                </a:solidFill>
                <a:latin typeface="Comic Sans MS" pitchFamily="66" charset="0"/>
              </a:rPr>
              <a:t>       </a:t>
            </a:r>
            <a:r>
              <a:rPr lang="en-US" altLang="zh-CN" sz="3000" b="1">
                <a:latin typeface="Comic Sans MS" pitchFamily="66" charset="0"/>
              </a:rPr>
              <a:t>Keynote Speakers</a:t>
            </a:r>
          </a:p>
        </p:txBody>
      </p:sp>
      <p:pic>
        <p:nvPicPr>
          <p:cNvPr id="240645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1F1EA"/>
              </a:clrFrom>
              <a:clrTo>
                <a:srgbClr val="F1F1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2" t="11284" r="39665" b="84874"/>
          <a:stretch>
            <a:fillRect/>
          </a:stretch>
        </p:blipFill>
        <p:spPr bwMode="auto">
          <a:xfrm>
            <a:off x="8628063" y="6315075"/>
            <a:ext cx="5349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646" name="Picture 6" descr="IMAG027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9726" r="9579" b="14450"/>
          <a:stretch>
            <a:fillRect/>
          </a:stretch>
        </p:blipFill>
        <p:spPr bwMode="auto">
          <a:xfrm>
            <a:off x="5292725" y="4748213"/>
            <a:ext cx="2878138" cy="190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Ethical Issues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Violation of Ethics Codes</a:t>
            </a:r>
          </a:p>
          <a:p>
            <a:pPr eaLnBrk="1" hangingPunct="1">
              <a:buFontTx/>
              <a:buNone/>
              <a:defRPr/>
            </a:pPr>
            <a:r>
              <a:rPr lang="en-US" b="1" i="1" dirty="0" smtClean="0">
                <a:ea typeface="+mn-ea"/>
                <a:cs typeface="+mn-cs"/>
              </a:rPr>
              <a:t>Can you give examples of these issues?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ea typeface="+mn-ea"/>
                <a:cs typeface="+mn-cs"/>
              </a:rPr>
              <a:t>		</a:t>
            </a:r>
            <a:r>
              <a:rPr lang="en-US" sz="2400" i="1" dirty="0" smtClean="0">
                <a:ea typeface="+mn-ea"/>
                <a:cs typeface="+mn-cs"/>
              </a:rPr>
              <a:t>Intellectual Property</a:t>
            </a:r>
          </a:p>
          <a:p>
            <a:pPr eaLnBrk="1" hangingPunct="1">
              <a:buFontTx/>
              <a:buNone/>
              <a:defRPr/>
            </a:pPr>
            <a:r>
              <a:rPr lang="en-US" sz="2400" i="1" dirty="0" smtClean="0">
                <a:ea typeface="+mn-ea"/>
                <a:cs typeface="+mn-cs"/>
              </a:rPr>
              <a:t>		Quality of Work</a:t>
            </a:r>
          </a:p>
          <a:p>
            <a:pPr eaLnBrk="1" hangingPunct="1">
              <a:buFontTx/>
              <a:buNone/>
              <a:defRPr/>
            </a:pPr>
            <a:r>
              <a:rPr lang="en-US" sz="2400" i="1" dirty="0" smtClean="0">
                <a:ea typeface="+mn-ea"/>
                <a:cs typeface="+mn-cs"/>
              </a:rPr>
              <a:t>		Liability for Unreliability</a:t>
            </a:r>
          </a:p>
          <a:p>
            <a:pPr eaLnBrk="1" hangingPunct="1">
              <a:buFontTx/>
              <a:buNone/>
              <a:defRPr/>
            </a:pPr>
            <a:r>
              <a:rPr lang="en-US" sz="2400" i="1" dirty="0" smtClean="0">
                <a:ea typeface="+mn-ea"/>
                <a:cs typeface="+mn-cs"/>
              </a:rPr>
              <a:t>		Unauthorized Access</a:t>
            </a:r>
          </a:p>
          <a:p>
            <a:pPr eaLnBrk="1" hangingPunct="1">
              <a:buFontTx/>
              <a:buNone/>
              <a:defRPr/>
            </a:pPr>
            <a:r>
              <a:rPr lang="en-US" sz="2400" i="1" dirty="0" smtClean="0">
                <a:ea typeface="+mn-ea"/>
                <a:cs typeface="+mn-cs"/>
              </a:rPr>
              <a:t>		Conflict of Interest</a:t>
            </a:r>
          </a:p>
        </p:txBody>
      </p:sp>
    </p:spTree>
    <p:extLst>
      <p:ext uri="{BB962C8B-B14F-4D97-AF65-F5344CB8AC3E}">
        <p14:creationId xmlns:p14="http://schemas.microsoft.com/office/powerpoint/2010/main" val="23986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Who am I?</a:t>
            </a: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838200" y="5334000"/>
            <a:ext cx="7874076" cy="11552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defRPr/>
            </a:pPr>
            <a:r>
              <a:rPr lang="en-US" i="1" dirty="0">
                <a:latin typeface="Arial" charset="0"/>
                <a:ea typeface="ＭＳ Ｐゴシック" charset="0"/>
              </a:rPr>
              <a:t>All the world knows my name.  What is</a:t>
            </a:r>
          </a:p>
          <a:p>
            <a:pPr algn="ctr">
              <a:buNone/>
              <a:defRPr/>
            </a:pPr>
            <a:r>
              <a:rPr lang="en-US" i="1" dirty="0">
                <a:latin typeface="Arial" charset="0"/>
                <a:ea typeface="ＭＳ Ｐゴシック" charset="0"/>
              </a:rPr>
              <a:t>it and why do people know it?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pic>
        <p:nvPicPr>
          <p:cNvPr id="1976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6588" y="1295400"/>
            <a:ext cx="2690812" cy="316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>
                <a:ea typeface="+mj-ea"/>
                <a:cs typeface="+mj-cs"/>
              </a:rPr>
              <a:t>Do you know?</a:t>
            </a:r>
          </a:p>
        </p:txBody>
      </p:sp>
      <p:pic>
        <p:nvPicPr>
          <p:cNvPr id="198660" name="Picture 4" descr="41493_DSGN_questionb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95400" y="1676400"/>
            <a:ext cx="6629400" cy="4233863"/>
          </a:xfrm>
        </p:spPr>
      </p:pic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1600200" y="2209800"/>
            <a:ext cx="6019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r>
              <a:rPr lang="en-US" sz="2000" b="0" i="1" dirty="0">
                <a:latin typeface="Arial" charset="0"/>
                <a:ea typeface="ＭＳ Ｐゴシック" charset="0"/>
              </a:rPr>
              <a:t>What is the name of the study of materials </a:t>
            </a:r>
          </a:p>
          <a:p>
            <a:pPr>
              <a:buNone/>
              <a:defRPr/>
            </a:pPr>
            <a:r>
              <a:rPr lang="en-US" sz="2000" b="0" i="1" dirty="0" smtClean="0">
                <a:latin typeface="Arial" charset="0"/>
                <a:ea typeface="ＭＳ Ｐゴシック" charset="0"/>
              </a:rPr>
              <a:t>smaller </a:t>
            </a:r>
            <a:r>
              <a:rPr lang="en-US" sz="2000" b="0" i="1" dirty="0">
                <a:latin typeface="Arial" charset="0"/>
                <a:ea typeface="ＭＳ Ｐゴシック" charset="0"/>
              </a:rPr>
              <a:t>than 100 nanometers?</a:t>
            </a:r>
          </a:p>
          <a:p>
            <a:pPr>
              <a:defRPr/>
            </a:pPr>
            <a:endParaRPr lang="en-US" sz="2000" b="0" i="1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b="0" i="1" dirty="0">
                <a:latin typeface="Arial" charset="0"/>
                <a:ea typeface="ＭＳ Ｐゴシック" charset="0"/>
              </a:rPr>
              <a:t>What did Maurice Wilkes realize in 1949?</a:t>
            </a:r>
          </a:p>
          <a:p>
            <a:pPr>
              <a:defRPr/>
            </a:pPr>
            <a:endParaRPr lang="en-US" sz="2000" b="0" i="1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b="0" i="1" dirty="0">
                <a:latin typeface="Arial" charset="0"/>
                <a:ea typeface="ＭＳ Ｐゴシック" charset="0"/>
              </a:rPr>
              <a:t>What's wrong with uploading your photos </a:t>
            </a:r>
          </a:p>
          <a:p>
            <a:pPr>
              <a:buNone/>
              <a:defRPr/>
            </a:pPr>
            <a:r>
              <a:rPr lang="en-US" sz="2000" b="0" i="1" dirty="0" smtClean="0">
                <a:latin typeface="Arial" charset="0"/>
                <a:ea typeface="ＭＳ Ｐゴシック" charset="0"/>
              </a:rPr>
              <a:t>to </a:t>
            </a:r>
            <a:r>
              <a:rPr lang="en-US" sz="2000" b="0" i="1" dirty="0">
                <a:latin typeface="Arial" charset="0"/>
                <a:ea typeface="ＭＳ Ｐゴシック" charset="0"/>
              </a:rPr>
              <a:t>a social networking site?</a:t>
            </a:r>
          </a:p>
          <a:p>
            <a:pPr>
              <a:defRPr/>
            </a:pPr>
            <a:endParaRPr lang="en-US" sz="2000" b="0" i="1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b="0" i="1" dirty="0">
                <a:latin typeface="Arial" charset="0"/>
                <a:ea typeface="ＭＳ Ｐゴシック" charset="0"/>
              </a:rPr>
              <a:t>What change did Facebook make in 2011?</a:t>
            </a:r>
          </a:p>
          <a:p>
            <a:pPr>
              <a:defRPr/>
            </a:pPr>
            <a:endParaRPr lang="en-US" sz="2000" b="0" i="1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Chapter Goals</a:t>
            </a:r>
          </a:p>
        </p:txBody>
      </p:sp>
      <p:sp>
        <p:nvSpPr>
          <p:cNvPr id="15872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7663" indent="-347663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Compare and contrast a </a:t>
            </a:r>
            <a:r>
              <a:rPr lang="en-US" dirty="0" smtClean="0">
                <a:solidFill>
                  <a:srgbClr val="0000FF"/>
                </a:solidFill>
                <a:ea typeface="+mn-ea"/>
                <a:cs typeface="+mn-cs"/>
              </a:rPr>
              <a:t>half adder</a:t>
            </a:r>
            <a:r>
              <a:rPr lang="en-US" dirty="0" smtClean="0">
                <a:ea typeface="+mn-ea"/>
                <a:cs typeface="+mn-cs"/>
              </a:rPr>
              <a:t> 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and a </a:t>
            </a:r>
            <a:r>
              <a:rPr lang="en-US" dirty="0" smtClean="0">
                <a:solidFill>
                  <a:srgbClr val="0000FF"/>
                </a:solidFill>
                <a:ea typeface="+mn-ea"/>
                <a:cs typeface="+mn-cs"/>
              </a:rPr>
              <a:t>full adder</a:t>
            </a:r>
            <a:endParaRPr lang="en-US" dirty="0" smtClean="0">
              <a:ea typeface="+mn-ea"/>
              <a:cs typeface="+mn-cs"/>
            </a:endParaRPr>
          </a:p>
          <a:p>
            <a:pPr marL="347663" indent="-347663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Describe how a </a:t>
            </a:r>
            <a:r>
              <a:rPr lang="en-US" dirty="0" smtClean="0">
                <a:solidFill>
                  <a:srgbClr val="0000FF"/>
                </a:solidFill>
                <a:ea typeface="+mn-ea"/>
                <a:cs typeface="+mn-cs"/>
              </a:rPr>
              <a:t>multiplexer </a:t>
            </a:r>
            <a:r>
              <a:rPr lang="en-US" dirty="0" smtClean="0">
                <a:ea typeface="+mn-ea"/>
                <a:cs typeface="+mn-cs"/>
              </a:rPr>
              <a:t>works</a:t>
            </a:r>
          </a:p>
          <a:p>
            <a:pPr marL="347663" indent="-347663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Explain how an </a:t>
            </a:r>
            <a:r>
              <a:rPr lang="en-US" dirty="0" smtClean="0">
                <a:solidFill>
                  <a:srgbClr val="0000FF"/>
                </a:solidFill>
                <a:ea typeface="+mn-ea"/>
                <a:cs typeface="+mn-cs"/>
              </a:rPr>
              <a:t>S-R latch</a:t>
            </a:r>
            <a:r>
              <a:rPr lang="en-US" dirty="0" smtClean="0">
                <a:ea typeface="+mn-ea"/>
                <a:cs typeface="+mn-cs"/>
              </a:rPr>
              <a:t> operates</a:t>
            </a:r>
          </a:p>
          <a:p>
            <a:pPr marL="347663" indent="-347663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Describe the characteristics of the four generations of </a:t>
            </a:r>
            <a:r>
              <a:rPr lang="en-US" dirty="0" smtClean="0">
                <a:solidFill>
                  <a:srgbClr val="0000FF"/>
                </a:solidFill>
                <a:ea typeface="+mn-ea"/>
                <a:cs typeface="+mn-cs"/>
              </a:rPr>
              <a:t>integrated circuits</a:t>
            </a: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084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altLang="zh-CN"/>
              <a:t>4.1 Computers and Electricity</a:t>
            </a:r>
            <a:endParaRPr lang="zh-CN" alt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628775"/>
            <a:ext cx="8099425" cy="46482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We have known:</a:t>
            </a:r>
          </a:p>
          <a:p>
            <a:r>
              <a:rPr lang="en-US" altLang="zh-CN" sz="2400" dirty="0" smtClean="0"/>
              <a:t>Computers </a:t>
            </a:r>
            <a:r>
              <a:rPr lang="en-US" altLang="zh-CN" sz="2400" dirty="0">
                <a:solidFill>
                  <a:schemeClr val="hlink"/>
                </a:solidFill>
              </a:rPr>
              <a:t>use electric signals to manage binary values</a:t>
            </a:r>
            <a:r>
              <a:rPr lang="en-US" altLang="zh-CN" sz="2400" dirty="0"/>
              <a:t> at the lowest level.</a:t>
            </a:r>
          </a:p>
          <a:p>
            <a:r>
              <a:rPr lang="en-US" altLang="zh-CN" sz="2400" dirty="0"/>
              <a:t>Electronic gates require a power supply. In general,</a:t>
            </a:r>
          </a:p>
          <a:p>
            <a:pPr lvl="1"/>
            <a:r>
              <a:rPr lang="en-US" altLang="zh-CN" sz="2400" dirty="0">
                <a:solidFill>
                  <a:schemeClr val="hlink"/>
                </a:solidFill>
              </a:rPr>
              <a:t>0</a:t>
            </a:r>
            <a:r>
              <a:rPr lang="en-US" altLang="zh-CN" sz="2400" dirty="0">
                <a:solidFill>
                  <a:schemeClr val="folHlink"/>
                </a:solidFill>
              </a:rPr>
              <a:t> </a:t>
            </a:r>
            <a:r>
              <a:rPr lang="en-US" altLang="zh-CN" sz="2400" dirty="0"/>
              <a:t>for</a:t>
            </a:r>
            <a:r>
              <a:rPr lang="en-US" altLang="zh-CN" sz="2400" dirty="0">
                <a:solidFill>
                  <a:schemeClr val="folHlink"/>
                </a:solidFill>
              </a:rPr>
              <a:t> </a:t>
            </a:r>
            <a:r>
              <a:rPr lang="en-US" altLang="zh-CN" sz="2400" dirty="0">
                <a:solidFill>
                  <a:schemeClr val="hlink"/>
                </a:solidFill>
              </a:rPr>
              <a:t>low </a:t>
            </a:r>
            <a:r>
              <a:rPr lang="en-US" altLang="zh-CN" sz="2400" dirty="0"/>
              <a:t>voltage signal</a:t>
            </a:r>
            <a:r>
              <a:rPr lang="en-US" altLang="zh-CN" sz="2400" dirty="0">
                <a:solidFill>
                  <a:schemeClr val="folHlink"/>
                </a:solidFill>
              </a:rPr>
              <a:t> </a:t>
            </a:r>
            <a:r>
              <a:rPr lang="en-US" altLang="zh-CN" sz="2400" dirty="0">
                <a:solidFill>
                  <a:schemeClr val="hlink"/>
                </a:solidFill>
              </a:rPr>
              <a:t>(0-2V)</a:t>
            </a:r>
            <a:r>
              <a:rPr lang="en-US" altLang="zh-CN" sz="2400" dirty="0"/>
              <a:t>.</a:t>
            </a:r>
          </a:p>
          <a:p>
            <a:pPr lvl="1"/>
            <a:r>
              <a:rPr lang="en-US" altLang="zh-CN" sz="2400" dirty="0">
                <a:solidFill>
                  <a:schemeClr val="hlink"/>
                </a:solidFill>
              </a:rPr>
              <a:t>1</a:t>
            </a:r>
            <a:r>
              <a:rPr lang="en-US" altLang="zh-CN" sz="2400" dirty="0">
                <a:solidFill>
                  <a:schemeClr val="folHlink"/>
                </a:solidFill>
              </a:rPr>
              <a:t> </a:t>
            </a:r>
            <a:r>
              <a:rPr lang="en-US" altLang="zh-CN" sz="2400" dirty="0"/>
              <a:t>for</a:t>
            </a:r>
            <a:r>
              <a:rPr lang="en-US" altLang="zh-CN" sz="2400" dirty="0">
                <a:solidFill>
                  <a:schemeClr val="folHlink"/>
                </a:solidFill>
              </a:rPr>
              <a:t> </a:t>
            </a:r>
            <a:r>
              <a:rPr lang="en-US" altLang="zh-CN" sz="2400" dirty="0">
                <a:solidFill>
                  <a:schemeClr val="hlink"/>
                </a:solidFill>
              </a:rPr>
              <a:t>high </a:t>
            </a:r>
            <a:r>
              <a:rPr lang="en-US" altLang="zh-CN" sz="2400" dirty="0"/>
              <a:t>voltage signal</a:t>
            </a:r>
            <a:r>
              <a:rPr lang="en-US" altLang="zh-CN" sz="2400" dirty="0">
                <a:solidFill>
                  <a:schemeClr val="folHlink"/>
                </a:solidFill>
              </a:rPr>
              <a:t> </a:t>
            </a:r>
            <a:r>
              <a:rPr lang="en-US" altLang="zh-CN" sz="2400" dirty="0">
                <a:solidFill>
                  <a:schemeClr val="hlink"/>
                </a:solidFill>
              </a:rPr>
              <a:t>(2-5V)</a:t>
            </a:r>
          </a:p>
          <a:p>
            <a:pPr>
              <a:spcBef>
                <a:spcPct val="50000"/>
              </a:spcBef>
            </a:pPr>
            <a:r>
              <a:rPr lang="en-US" altLang="zh-CN" sz="2400" dirty="0"/>
              <a:t>The </a:t>
            </a:r>
            <a:r>
              <a:rPr lang="en-US" altLang="zh-CN" sz="2400" dirty="0">
                <a:solidFill>
                  <a:schemeClr val="folHlink"/>
                </a:solidFill>
              </a:rPr>
              <a:t>bit is transmitted</a:t>
            </a:r>
            <a:r>
              <a:rPr lang="en-US" altLang="zh-CN" sz="2400" dirty="0"/>
              <a:t> </a:t>
            </a:r>
            <a:r>
              <a:rPr lang="en-US" altLang="zh-CN" sz="2400" i="1" dirty="0">
                <a:solidFill>
                  <a:schemeClr val="hlink"/>
                </a:solidFill>
              </a:rPr>
              <a:t>as a pulse of high or low voltage.</a:t>
            </a:r>
            <a:endParaRPr lang="zh-CN" altLang="en-US" sz="2400" i="1" dirty="0">
              <a:solidFill>
                <a:schemeClr val="hlink"/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453188"/>
            <a:ext cx="1905000" cy="392112"/>
          </a:xfrm>
        </p:spPr>
        <p:txBody>
          <a:bodyPr/>
          <a:lstStyle/>
          <a:p>
            <a:fld id="{E8846367-DCBC-4711-9452-51B679380C70}" type="slidenum">
              <a:rPr lang="zh-CN" altLang="en-US"/>
              <a:pPr/>
              <a:t>7</a:t>
            </a:fld>
            <a:r>
              <a:rPr lang="en-US" altLang="zh-CN"/>
              <a:t>/32</a:t>
            </a:r>
          </a:p>
        </p:txBody>
      </p:sp>
      <p:pic>
        <p:nvPicPr>
          <p:cNvPr id="20277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3" t="64082" r="11037" b="12009"/>
          <a:stretch>
            <a:fillRect/>
          </a:stretch>
        </p:blipFill>
        <p:spPr bwMode="auto">
          <a:xfrm>
            <a:off x="4166973" y="4777582"/>
            <a:ext cx="2849562" cy="15875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777" name="Rectangle 25"/>
          <p:cNvSpPr>
            <a:spLocks noChangeArrowheads="1"/>
          </p:cNvSpPr>
          <p:nvPr/>
        </p:nvSpPr>
        <p:spPr bwMode="auto">
          <a:xfrm>
            <a:off x="7632700" y="104775"/>
            <a:ext cx="1354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990600" indent="-533400">
              <a:buFont typeface="Wingdings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itchFamily="66" charset="0"/>
              </a:rPr>
              <a:t>p92</a:t>
            </a:r>
            <a:endParaRPr lang="zh-CN" altLang="en-US" b="1">
              <a:solidFill>
                <a:schemeClr val="folHlin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4.2 Gates </a:t>
            </a:r>
            <a:r>
              <a:rPr lang="en-US" altLang="zh-CN" dirty="0" smtClean="0"/>
              <a:t>and Circuit</a:t>
            </a:r>
            <a:r>
              <a:rPr lang="zh-CN" altLang="en-US" dirty="0" smtClean="0"/>
              <a:t>门电路</a:t>
            </a:r>
            <a:endParaRPr lang="en-US" altLang="zh-CN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284163" y="1538288"/>
            <a:ext cx="8518525" cy="4860925"/>
          </a:xfrm>
        </p:spPr>
        <p:txBody>
          <a:bodyPr>
            <a:normAutofit/>
          </a:bodyPr>
          <a:lstStyle/>
          <a:p>
            <a:r>
              <a:rPr lang="en-US" altLang="zh-CN" dirty="0"/>
              <a:t>What is a gate?</a:t>
            </a:r>
          </a:p>
          <a:p>
            <a:pPr lvl="1"/>
            <a:r>
              <a:rPr lang="en-US" altLang="zh-CN" dirty="0">
                <a:solidFill>
                  <a:schemeClr val="hlink"/>
                </a:solidFill>
              </a:rPr>
              <a:t>a device</a:t>
            </a:r>
            <a:r>
              <a:rPr lang="en-US" altLang="zh-CN" dirty="0"/>
              <a:t> that </a:t>
            </a:r>
            <a:r>
              <a:rPr lang="en-US" altLang="zh-CN" dirty="0">
                <a:solidFill>
                  <a:schemeClr val="hlink"/>
                </a:solidFill>
              </a:rPr>
              <a:t>performs a basic operation </a:t>
            </a:r>
            <a:r>
              <a:rPr lang="en-US" altLang="zh-CN" dirty="0"/>
              <a:t>on electrical signals,</a:t>
            </a:r>
          </a:p>
          <a:p>
            <a:pPr lvl="1">
              <a:buFont typeface="Wingdings" pitchFamily="2" charset="2"/>
              <a:buNone/>
            </a:pPr>
            <a:r>
              <a:rPr lang="en-US" altLang="zh-CN" dirty="0">
                <a:ea typeface="楷体_GB2312" pitchFamily="49" charset="-122"/>
              </a:rPr>
              <a:t>  </a:t>
            </a:r>
            <a:r>
              <a:rPr lang="zh-CN" altLang="en-US" dirty="0">
                <a:ea typeface="楷体_GB2312" pitchFamily="49" charset="-122"/>
              </a:rPr>
              <a:t>门是对电信号执行基本运算的设备</a:t>
            </a:r>
          </a:p>
          <a:p>
            <a:pPr lvl="1"/>
            <a:r>
              <a:rPr lang="en-US" altLang="zh-CN" dirty="0">
                <a:solidFill>
                  <a:schemeClr val="hlink"/>
                </a:solidFill>
              </a:rPr>
              <a:t>accepting</a:t>
            </a:r>
            <a:r>
              <a:rPr lang="en-US" altLang="zh-CN" dirty="0"/>
              <a:t> one/more </a:t>
            </a:r>
            <a:r>
              <a:rPr lang="en-US" altLang="zh-CN" dirty="0">
                <a:solidFill>
                  <a:schemeClr val="hlink"/>
                </a:solidFill>
              </a:rPr>
              <a:t>input signals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chemeClr val="hlink"/>
                </a:solidFill>
              </a:rPr>
              <a:t>producing </a:t>
            </a:r>
            <a:r>
              <a:rPr lang="en-US" altLang="zh-CN" dirty="0"/>
              <a:t>a single</a:t>
            </a:r>
            <a:r>
              <a:rPr lang="en-US" altLang="zh-CN" dirty="0">
                <a:solidFill>
                  <a:schemeClr val="hlink"/>
                </a:solidFill>
              </a:rPr>
              <a:t> output</a:t>
            </a:r>
            <a:r>
              <a:rPr lang="en-US" altLang="zh-CN" dirty="0"/>
              <a:t> signal.</a:t>
            </a:r>
          </a:p>
          <a:p>
            <a:pPr lvl="1">
              <a:spcBef>
                <a:spcPct val="50000"/>
              </a:spcBef>
            </a:pPr>
            <a:r>
              <a:rPr lang="en-US" altLang="zh-CN" dirty="0"/>
              <a:t>A </a:t>
            </a:r>
            <a:r>
              <a:rPr lang="en-US" altLang="zh-CN" dirty="0">
                <a:solidFill>
                  <a:schemeClr val="hlink"/>
                </a:solidFill>
              </a:rPr>
              <a:t>gate uses</a:t>
            </a:r>
            <a:r>
              <a:rPr lang="en-US" altLang="zh-CN" dirty="0"/>
              <a:t> one or more </a:t>
            </a:r>
            <a:r>
              <a:rPr lang="en-US" altLang="zh-CN" dirty="0">
                <a:solidFill>
                  <a:schemeClr val="hlink"/>
                </a:solidFill>
              </a:rPr>
              <a:t>transistors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chemeClr val="hlink"/>
                </a:solidFill>
              </a:rPr>
              <a:t>to establish</a:t>
            </a:r>
            <a:r>
              <a:rPr lang="en-US" altLang="zh-CN" dirty="0"/>
              <a:t> how the input value </a:t>
            </a:r>
            <a:r>
              <a:rPr lang="en-US" altLang="zh-CN" dirty="0">
                <a:solidFill>
                  <a:schemeClr val="hlink"/>
                </a:solidFill>
              </a:rPr>
              <a:t>map</a:t>
            </a:r>
            <a:r>
              <a:rPr lang="en-US" altLang="zh-CN" dirty="0"/>
              <a:t> to the output value.(p99</a:t>
            </a:r>
            <a:r>
              <a:rPr lang="en-US" altLang="zh-CN" dirty="0" smtClean="0"/>
              <a:t>)</a:t>
            </a:r>
          </a:p>
          <a:p>
            <a:pPr lvl="1">
              <a:buFont typeface="Wingdings" pitchFamily="2" charset="2"/>
              <a:buNone/>
            </a:pPr>
            <a:r>
              <a:rPr lang="zh-CN" altLang="en-US" dirty="0" smtClean="0">
                <a:ea typeface="楷体_GB2312" pitchFamily="49" charset="-122"/>
              </a:rPr>
              <a:t>  </a:t>
            </a:r>
            <a:r>
              <a:rPr lang="zh-CN" altLang="en-US" sz="2600" dirty="0">
                <a:ea typeface="楷体_GB2312" pitchFamily="49" charset="-122"/>
              </a:rPr>
              <a:t>门使用晶体管建立输入值和输出值之间的</a:t>
            </a:r>
            <a:r>
              <a:rPr lang="zh-CN" altLang="en-US" sz="2600" dirty="0" smtClean="0">
                <a:ea typeface="楷体_GB2312" pitchFamily="49" charset="-122"/>
              </a:rPr>
              <a:t>映射</a:t>
            </a:r>
            <a:endParaRPr lang="en-US" altLang="zh-CN" sz="2600" dirty="0" smtClean="0">
              <a:ea typeface="楷体_GB2312" pitchFamily="49" charset="-122"/>
            </a:endParaRPr>
          </a:p>
          <a:p>
            <a:pPr>
              <a:lnSpc>
                <a:spcPct val="60000"/>
              </a:lnSpc>
              <a:defRPr/>
            </a:pPr>
            <a:r>
              <a:rPr lang="en-US" altLang="zh-CN" b="1" dirty="0">
                <a:solidFill>
                  <a:srgbClr val="3333FF"/>
                </a:solidFill>
              </a:rPr>
              <a:t>Circuits</a:t>
            </a:r>
            <a:r>
              <a:rPr lang="en-US" altLang="zh-CN" dirty="0"/>
              <a:t>  </a:t>
            </a:r>
          </a:p>
          <a:p>
            <a:pPr lvl="1">
              <a:lnSpc>
                <a:spcPct val="60000"/>
              </a:lnSpc>
              <a:defRPr/>
            </a:pPr>
            <a:r>
              <a:rPr lang="en-US" altLang="zh-CN" dirty="0" smtClean="0"/>
              <a:t>Gates </a:t>
            </a:r>
            <a:r>
              <a:rPr lang="en-US" altLang="zh-CN" dirty="0"/>
              <a:t>combined to perform </a:t>
            </a:r>
            <a:r>
              <a:rPr lang="en-US" altLang="zh-CN" dirty="0" smtClean="0"/>
              <a:t>more complicated tasks.</a:t>
            </a:r>
            <a:endParaRPr lang="en-US" altLang="zh-CN" dirty="0"/>
          </a:p>
          <a:p>
            <a:pPr>
              <a:buFont typeface="Wingdings" pitchFamily="2" charset="2"/>
              <a:buNone/>
            </a:pPr>
            <a:endParaRPr lang="en-US" altLang="zh-CN" dirty="0">
              <a:ea typeface="楷体_GB2312" pitchFamily="49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453188"/>
            <a:ext cx="1905000" cy="392112"/>
          </a:xfrm>
        </p:spPr>
        <p:txBody>
          <a:bodyPr/>
          <a:lstStyle/>
          <a:p>
            <a:fld id="{F416929C-562E-4646-8304-7BE50872CCD2}" type="slidenum">
              <a:rPr lang="zh-CN" altLang="en-US"/>
              <a:pPr/>
              <a:t>8</a:t>
            </a:fld>
            <a:r>
              <a:rPr lang="en-US" altLang="zh-CN"/>
              <a:t>/32</a:t>
            </a: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6784975" y="104775"/>
            <a:ext cx="2243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990600" indent="-533400">
              <a:buFont typeface="Wingdings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itchFamily="66" charset="0"/>
              </a:rPr>
              <a:t>p94,p99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/>
              <a:t>Basic gates and operations</a:t>
            </a:r>
            <a:endParaRPr lang="zh-CN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1765300"/>
            <a:ext cx="7772400" cy="4184650"/>
          </a:xfrm>
        </p:spPr>
        <p:txBody>
          <a:bodyPr/>
          <a:lstStyle/>
          <a:p>
            <a:r>
              <a:rPr lang="en-US"/>
              <a:t>Basic gates</a:t>
            </a:r>
          </a:p>
          <a:p>
            <a:pPr lvl="2">
              <a:spcBef>
                <a:spcPct val="40000"/>
              </a:spcBef>
            </a:pPr>
            <a:r>
              <a:rPr lang="en-US" altLang="zh-CN" sz="3000">
                <a:solidFill>
                  <a:schemeClr val="hlink"/>
                </a:solidFill>
              </a:rPr>
              <a:t>NOT </a:t>
            </a:r>
            <a:r>
              <a:rPr lang="zh-CN" altLang="en-US" sz="3000">
                <a:solidFill>
                  <a:schemeClr val="hlink"/>
                </a:solidFill>
                <a:ea typeface="楷体_GB2312" pitchFamily="49" charset="-122"/>
              </a:rPr>
              <a:t>非</a:t>
            </a:r>
            <a:r>
              <a:rPr lang="zh-CN" sz="3000">
                <a:solidFill>
                  <a:schemeClr val="hlink"/>
                </a:solidFill>
                <a:ea typeface="楷体_GB2312" pitchFamily="49" charset="-122"/>
              </a:rPr>
              <a:t>门</a:t>
            </a:r>
            <a:endParaRPr lang="en-US" sz="3000">
              <a:solidFill>
                <a:schemeClr val="hlink"/>
              </a:solidFill>
              <a:ea typeface="楷体_GB2312" pitchFamily="49" charset="-122"/>
            </a:endParaRPr>
          </a:p>
          <a:p>
            <a:pPr lvl="2"/>
            <a:r>
              <a:rPr lang="en-US" altLang="zh-CN" sz="3000">
                <a:solidFill>
                  <a:schemeClr val="hlink"/>
                </a:solidFill>
              </a:rPr>
              <a:t>AND </a:t>
            </a:r>
            <a:r>
              <a:rPr lang="zh-CN" altLang="en-US" sz="3000">
                <a:solidFill>
                  <a:schemeClr val="hlink"/>
                </a:solidFill>
                <a:ea typeface="楷体_GB2312" pitchFamily="49" charset="-122"/>
              </a:rPr>
              <a:t>与</a:t>
            </a:r>
            <a:r>
              <a:rPr lang="zh-CN" sz="3000">
                <a:solidFill>
                  <a:schemeClr val="hlink"/>
                </a:solidFill>
                <a:ea typeface="楷体_GB2312" pitchFamily="49" charset="-122"/>
              </a:rPr>
              <a:t>门</a:t>
            </a:r>
            <a:endParaRPr lang="en-US" sz="3000">
              <a:solidFill>
                <a:schemeClr val="hlink"/>
              </a:solidFill>
              <a:ea typeface="楷体_GB2312" pitchFamily="49" charset="-122"/>
            </a:endParaRPr>
          </a:p>
          <a:p>
            <a:pPr lvl="2"/>
            <a:r>
              <a:rPr lang="en-US" altLang="zh-CN" sz="3000">
                <a:solidFill>
                  <a:schemeClr val="hlink"/>
                </a:solidFill>
              </a:rPr>
              <a:t>OR	</a:t>
            </a:r>
            <a:r>
              <a:rPr lang="zh-CN" altLang="en-US" sz="3000">
                <a:solidFill>
                  <a:schemeClr val="hlink"/>
                </a:solidFill>
                <a:ea typeface="楷体_GB2312" pitchFamily="49" charset="-122"/>
              </a:rPr>
              <a:t>或</a:t>
            </a:r>
            <a:r>
              <a:rPr lang="zh-CN" sz="3000">
                <a:solidFill>
                  <a:schemeClr val="hlink"/>
                </a:solidFill>
                <a:ea typeface="楷体_GB2312" pitchFamily="49" charset="-122"/>
              </a:rPr>
              <a:t>门</a:t>
            </a:r>
            <a:endParaRPr lang="en-US" sz="3000">
              <a:solidFill>
                <a:schemeClr val="hlink"/>
              </a:solidFill>
              <a:ea typeface="楷体_GB2312" pitchFamily="49" charset="-122"/>
            </a:endParaRPr>
          </a:p>
          <a:p>
            <a:pPr lvl="2"/>
            <a:r>
              <a:rPr lang="en-US" altLang="zh-CN" sz="3000"/>
              <a:t>XOR </a:t>
            </a:r>
            <a:r>
              <a:rPr lang="zh-CN" altLang="en-US" sz="3000">
                <a:ea typeface="楷体_GB2312" pitchFamily="49" charset="-122"/>
              </a:rPr>
              <a:t>异</a:t>
            </a:r>
            <a:r>
              <a:rPr lang="zh-CN" sz="3000">
                <a:ea typeface="楷体_GB2312" pitchFamily="49" charset="-122"/>
              </a:rPr>
              <a:t>或门</a:t>
            </a:r>
            <a:endParaRPr lang="en-US" sz="3000">
              <a:ea typeface="楷体_GB2312" pitchFamily="49" charset="-122"/>
            </a:endParaRPr>
          </a:p>
          <a:p>
            <a:pPr lvl="2"/>
            <a:r>
              <a:rPr lang="en-US" altLang="zh-CN" sz="3000"/>
              <a:t>NAND </a:t>
            </a:r>
            <a:r>
              <a:rPr lang="zh-CN" altLang="en-US" sz="3000">
                <a:ea typeface="楷体_GB2312" pitchFamily="49" charset="-122"/>
              </a:rPr>
              <a:t>与</a:t>
            </a:r>
            <a:r>
              <a:rPr lang="zh-CN" sz="3000">
                <a:ea typeface="楷体_GB2312" pitchFamily="49" charset="-122"/>
              </a:rPr>
              <a:t>非门</a:t>
            </a:r>
            <a:endParaRPr lang="en-US" sz="3000">
              <a:ea typeface="楷体_GB2312" pitchFamily="49" charset="-122"/>
            </a:endParaRPr>
          </a:p>
          <a:p>
            <a:pPr lvl="2"/>
            <a:r>
              <a:rPr lang="en-US" altLang="zh-CN" sz="3000"/>
              <a:t>NOR </a:t>
            </a:r>
            <a:r>
              <a:rPr lang="zh-CN" altLang="en-US" sz="3000">
                <a:ea typeface="楷体_GB2312" pitchFamily="49" charset="-122"/>
              </a:rPr>
              <a:t>或</a:t>
            </a:r>
            <a:r>
              <a:rPr lang="zh-CN" sz="3000">
                <a:ea typeface="楷体_GB2312" pitchFamily="49" charset="-122"/>
              </a:rPr>
              <a:t>非门</a:t>
            </a: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453188"/>
            <a:ext cx="1905000" cy="392112"/>
          </a:xfrm>
        </p:spPr>
        <p:txBody>
          <a:bodyPr/>
          <a:lstStyle/>
          <a:p>
            <a:fld id="{C7483312-5096-4F3A-AE04-7B1552E663B5}" type="slidenum">
              <a:rPr lang="zh-CN" altLang="en-US"/>
              <a:pPr/>
              <a:t>9</a:t>
            </a:fld>
            <a:r>
              <a:rPr lang="en-US" altLang="zh-CN"/>
              <a:t>/32</a:t>
            </a:r>
          </a:p>
        </p:txBody>
      </p:sp>
      <p:grpSp>
        <p:nvGrpSpPr>
          <p:cNvPr id="163852" name="Group 12"/>
          <p:cNvGrpSpPr>
            <a:grpSpLocks/>
          </p:cNvGrpSpPr>
          <p:nvPr/>
        </p:nvGrpSpPr>
        <p:grpSpPr bwMode="auto">
          <a:xfrm>
            <a:off x="4238326" y="3483235"/>
            <a:ext cx="4005263" cy="2790825"/>
            <a:chOff x="2908" y="1423"/>
            <a:chExt cx="2523" cy="1758"/>
          </a:xfrm>
        </p:grpSpPr>
        <p:sp>
          <p:nvSpPr>
            <p:cNvPr id="163848" name="AutoShape 8"/>
            <p:cNvSpPr>
              <a:spLocks noChangeArrowheads="1"/>
            </p:cNvSpPr>
            <p:nvPr/>
          </p:nvSpPr>
          <p:spPr bwMode="auto">
            <a:xfrm>
              <a:off x="3135" y="1423"/>
              <a:ext cx="2268" cy="1758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CCFFCC"/>
            </a:solidFill>
            <a:ln w="9525" algn="ctr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3849" name="Rectangle 9"/>
            <p:cNvSpPr>
              <a:spLocks noChangeArrowheads="1"/>
            </p:cNvSpPr>
            <p:nvPr/>
          </p:nvSpPr>
          <p:spPr bwMode="auto">
            <a:xfrm>
              <a:off x="2908" y="1820"/>
              <a:ext cx="2523" cy="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990600" indent="-533400">
                <a:lnSpc>
                  <a:spcPct val="9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en-US" altLang="zh-CN" sz="2600">
                  <a:solidFill>
                    <a:schemeClr val="hlink"/>
                  </a:solidFill>
                  <a:latin typeface="Comic Sans MS" pitchFamily="66" charset="0"/>
                  <a:ea typeface="楷体_GB2312" pitchFamily="49" charset="-122"/>
                </a:rPr>
                <a:t>Boolean Expression</a:t>
              </a:r>
            </a:p>
            <a:p>
              <a:pPr marL="990600" indent="-533400">
                <a:lnSpc>
                  <a:spcPct val="9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zh-CN" altLang="en-US" sz="2600" b="1">
                  <a:latin typeface="Comic Sans MS" pitchFamily="66" charset="0"/>
                  <a:ea typeface="楷体_GB2312" pitchFamily="49" charset="-122"/>
                </a:rPr>
                <a:t>布尔表达式</a:t>
              </a:r>
              <a:endParaRPr lang="en-US" altLang="zh-CN" sz="2600">
                <a:solidFill>
                  <a:schemeClr val="hlink"/>
                </a:solidFill>
                <a:latin typeface="Comic Sans MS" pitchFamily="66" charset="0"/>
                <a:ea typeface="楷体_GB2312" pitchFamily="49" charset="-122"/>
              </a:endParaRPr>
            </a:p>
            <a:p>
              <a:pPr marL="990600" indent="-533400">
                <a:lnSpc>
                  <a:spcPct val="9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en-US" altLang="zh-CN" sz="2600">
                  <a:solidFill>
                    <a:schemeClr val="hlink"/>
                  </a:solidFill>
                  <a:latin typeface="Comic Sans MS" pitchFamily="66" charset="0"/>
                  <a:ea typeface="楷体_GB2312" pitchFamily="49" charset="-122"/>
                </a:rPr>
                <a:t>Logic Diagram </a:t>
              </a:r>
              <a:r>
                <a:rPr lang="zh-CN" altLang="en-US" sz="2600" b="1">
                  <a:latin typeface="Comic Sans MS" pitchFamily="66" charset="0"/>
                  <a:ea typeface="楷体_GB2312" pitchFamily="49" charset="-122"/>
                </a:rPr>
                <a:t>逻辑图</a:t>
              </a:r>
              <a:endParaRPr lang="en-US" altLang="zh-CN" sz="2600">
                <a:solidFill>
                  <a:schemeClr val="hlink"/>
                </a:solidFill>
                <a:latin typeface="Comic Sans MS" pitchFamily="66" charset="0"/>
                <a:ea typeface="楷体_GB2312" pitchFamily="49" charset="-122"/>
              </a:endParaRPr>
            </a:p>
            <a:p>
              <a:pPr marL="990600" indent="-533400">
                <a:lnSpc>
                  <a:spcPct val="9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en-US" altLang="zh-CN" sz="2600">
                  <a:solidFill>
                    <a:schemeClr val="hlink"/>
                  </a:solidFill>
                  <a:latin typeface="Comic Sans MS" pitchFamily="66" charset="0"/>
                  <a:ea typeface="楷体_GB2312" pitchFamily="49" charset="-122"/>
                </a:rPr>
                <a:t>Truth Table </a:t>
              </a:r>
              <a:r>
                <a:rPr lang="zh-CN" altLang="en-US" sz="2600" b="1">
                  <a:latin typeface="Comic Sans MS" pitchFamily="66" charset="0"/>
                  <a:ea typeface="楷体_GB2312" pitchFamily="49" charset="-122"/>
                </a:rPr>
                <a:t>真值表</a:t>
              </a:r>
              <a:endParaRPr lang="en-US" altLang="zh-CN" sz="2600" b="1">
                <a:latin typeface="Comic Sans MS" pitchFamily="66" charset="0"/>
                <a:ea typeface="楷体_GB2312" pitchFamily="49" charset="-122"/>
              </a:endParaRPr>
            </a:p>
          </p:txBody>
        </p:sp>
      </p:grpSp>
      <p:sp>
        <p:nvSpPr>
          <p:cNvPr id="163851" name="Rectangle 11"/>
          <p:cNvSpPr>
            <a:spLocks noChangeArrowheads="1"/>
          </p:cNvSpPr>
          <p:nvPr/>
        </p:nvSpPr>
        <p:spPr bwMode="auto">
          <a:xfrm>
            <a:off x="7632700" y="104775"/>
            <a:ext cx="1354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990600" indent="-533400">
              <a:buFont typeface="Wingdings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itchFamily="66" charset="0"/>
              </a:rPr>
              <a:t>p94</a:t>
            </a:r>
            <a:endParaRPr lang="zh-CN" altLang="en-US" b="1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79081" y="1882180"/>
            <a:ext cx="4572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5563" indent="-55563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CN" i="1" dirty="0"/>
              <a:t>How do we describe the behavior of gates and circuits?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90000"/>
          <a:buFont typeface="Wingdings" pitchFamily="2" charset="2"/>
          <a:buAutoNum type="circleNumDbPlain"/>
          <a:tabLst/>
          <a:defRPr kumimoji="0" 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90000"/>
          <a:buFont typeface="Wingdings" pitchFamily="2" charset="2"/>
          <a:buAutoNum type="circleNumDbPlain"/>
          <a:tabLst/>
          <a:defRPr kumimoji="0" 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主题1computer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computer blue" id="{0C02F5FC-0E4F-44CD-9A11-F64D4A7F6B02}" vid="{38DEF1BE-C24B-4F1B-8BB1-880D04EAE797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2257</TotalTime>
  <Pages>0</Pages>
  <Words>1711</Words>
  <Characters>0</Characters>
  <Application>Microsoft Office PowerPoint</Application>
  <DocSecurity>0</DocSecurity>
  <PresentationFormat>全屏显示(4:3)</PresentationFormat>
  <Lines>0</Lines>
  <Paragraphs>345</Paragraphs>
  <Slides>53</Slides>
  <Notes>44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70" baseType="lpstr">
      <vt:lpstr>MS PGothic</vt:lpstr>
      <vt:lpstr>MS PGothic</vt:lpstr>
      <vt:lpstr>华文行楷</vt:lpstr>
      <vt:lpstr>楷体_GB2312</vt:lpstr>
      <vt:lpstr>宋体</vt:lpstr>
      <vt:lpstr>Arial</vt:lpstr>
      <vt:lpstr>Calibri</vt:lpstr>
      <vt:lpstr>Calibri Light</vt:lpstr>
      <vt:lpstr>Comic Sans MS</vt:lpstr>
      <vt:lpstr>Symbol</vt:lpstr>
      <vt:lpstr>Tahoma</vt:lpstr>
      <vt:lpstr>Times</vt:lpstr>
      <vt:lpstr>Times New Roman</vt:lpstr>
      <vt:lpstr>Wingdings</vt:lpstr>
      <vt:lpstr>1_Blends</vt:lpstr>
      <vt:lpstr>主题1computer blue</vt:lpstr>
      <vt:lpstr>Bitmap Image</vt:lpstr>
      <vt:lpstr>Introduction to Computer Science Illuminated</vt:lpstr>
      <vt:lpstr>The Hardware Layer</vt:lpstr>
      <vt:lpstr>The Hardware Layer (Preface)</vt:lpstr>
      <vt:lpstr>Contents</vt:lpstr>
      <vt:lpstr>Chapter 4  Gates and Circuits</vt:lpstr>
      <vt:lpstr>Chapter Goals</vt:lpstr>
      <vt:lpstr>4.1 Computers and Electricity</vt:lpstr>
      <vt:lpstr>4.2 Gates and Circuit门电路</vt:lpstr>
      <vt:lpstr>Basic gates and operations</vt:lpstr>
      <vt:lpstr>PowerPoint 演示文稿</vt:lpstr>
      <vt:lpstr>NOT Gate 非门</vt:lpstr>
      <vt:lpstr>AND Gate 与门</vt:lpstr>
      <vt:lpstr>OR Gate 或门</vt:lpstr>
      <vt:lpstr>XOR Gate 异或门</vt:lpstr>
      <vt:lpstr>XOR Gate</vt:lpstr>
      <vt:lpstr>NAND and NOR Gates 与非门或非门</vt:lpstr>
      <vt:lpstr>Review of Gate Processing</vt:lpstr>
      <vt:lpstr>Gates with More Inputs </vt:lpstr>
      <vt:lpstr>Constructing Gates</vt:lpstr>
      <vt:lpstr>How does a transistor晶体管 work ?</vt:lpstr>
      <vt:lpstr>Constructing Gates</vt:lpstr>
      <vt:lpstr>4.3 Circuits </vt:lpstr>
      <vt:lpstr>Circuits</vt:lpstr>
      <vt:lpstr>Combinational Circuits</vt:lpstr>
      <vt:lpstr>Combinational Circuits</vt:lpstr>
      <vt:lpstr>Combinational Circuits</vt:lpstr>
      <vt:lpstr>Combinational Circuits</vt:lpstr>
      <vt:lpstr>Properties of Boolean Algebra</vt:lpstr>
      <vt:lpstr>Adders</vt:lpstr>
      <vt:lpstr>Combinational Circuits .vs. Sequential Circuits</vt:lpstr>
      <vt:lpstr>Adders</vt:lpstr>
      <vt:lpstr>Adders</vt:lpstr>
      <vt:lpstr>Adders</vt:lpstr>
      <vt:lpstr>Multiplexers</vt:lpstr>
      <vt:lpstr>Multiplexers</vt:lpstr>
      <vt:lpstr>Circuits as Memory</vt:lpstr>
      <vt:lpstr>Circuits as Memory</vt:lpstr>
      <vt:lpstr>Circuits as Memory</vt:lpstr>
      <vt:lpstr>Work or Rest?</vt:lpstr>
      <vt:lpstr>4.6 Integrated Circuits 集成电路</vt:lpstr>
      <vt:lpstr>Integrated Circuits</vt:lpstr>
      <vt:lpstr>Integrated Circuits</vt:lpstr>
      <vt:lpstr>4.7 CPU Chips</vt:lpstr>
      <vt:lpstr>CPU Chips (Example 1/3)</vt:lpstr>
      <vt:lpstr>CPU Chips (Example 3/3)</vt:lpstr>
      <vt:lpstr>Growth of Transistor Counts -Moore’s Law 摩尔定律</vt:lpstr>
      <vt:lpstr>Moore’s Law</vt:lpstr>
      <vt:lpstr>What’s Moore’s Law of your own…？</vt:lpstr>
      <vt:lpstr>Chapter 4 Summary</vt:lpstr>
      <vt:lpstr>What’s the point today ?</vt:lpstr>
      <vt:lpstr>Ethical Issues</vt:lpstr>
      <vt:lpstr>Who am I?</vt:lpstr>
      <vt:lpstr>Do you know?</vt:lpstr>
    </vt:vector>
  </TitlesOfParts>
  <Manager/>
  <Company>hd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The Information Layer</dc:title>
  <dc:subject>Computer Science Illuminated</dc:subject>
  <dc:creator>《计算机科学导论》课程组@华南师范大学</dc:creator>
  <cp:keywords/>
  <cp:lastModifiedBy>shen</cp:lastModifiedBy>
  <cp:revision>461</cp:revision>
  <cp:lastPrinted>1899-12-30T00:00:00Z</cp:lastPrinted>
  <dcterms:created xsi:type="dcterms:W3CDTF">2006-10-15T12:59:51Z</dcterms:created>
  <dcterms:modified xsi:type="dcterms:W3CDTF">2017-10-25T09:44:28Z</dcterms:modified>
  <cp:category>Lecture</cp:category>
</cp:coreProperties>
</file>