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7291C-4E9D-4953-A80C-0C0AC6E20765}" type="datetimeFigureOut">
              <a:rPr lang="zh-CN" altLang="en-US" smtClean="0"/>
              <a:t>2016/10/20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7C450-7B59-400D-9A19-84BE3D59C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50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校园开放教育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6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网络公选课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40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基本概况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78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实验基地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89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微课堂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58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基于移动应用的授课实践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79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创新课堂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985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Q&amp;A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2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21352" y="1796819"/>
            <a:ext cx="6410819" cy="1344149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>
            <a:lvl1pPr algn="ctr">
              <a:defRPr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11691" y="3937679"/>
            <a:ext cx="3840427" cy="576064"/>
          </a:xfrm>
          <a:prstGeom prst="rect">
            <a:avLst/>
          </a:prstGeom>
        </p:spPr>
        <p:txBody>
          <a:bodyPr lIns="91434" tIns="45717" rIns="91434" bIns="45717" anchor="ctr">
            <a:noAutofit/>
          </a:bodyPr>
          <a:lstStyle>
            <a:lvl1pPr marL="0" indent="0" algn="l" fontAlgn="auto">
              <a:buNone/>
              <a:defRPr sz="2133" b="0">
                <a:solidFill>
                  <a:schemeClr val="bg1">
                    <a:lumMod val="85000"/>
                  </a:schemeClr>
                </a:solidFill>
                <a:effectLst/>
              </a:defRPr>
            </a:lvl1pPr>
            <a:lvl2pPr marL="60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altLang="zh-CN" dirty="0" smtClean="0"/>
          </a:p>
        </p:txBody>
      </p:sp>
      <p:pic>
        <p:nvPicPr>
          <p:cNvPr id="7" name="图片 6" descr="未标题-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3671" y="1000108"/>
            <a:ext cx="5368335" cy="4857784"/>
          </a:xfrm>
          <a:prstGeom prst="rect">
            <a:avLst/>
          </a:prstGeom>
          <a:effectLst/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253203"/>
            <a:ext cx="1632180" cy="829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526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2328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白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1.png"/>
          <p:cNvPicPr>
            <a:picLocks noChangeAspect="1"/>
          </p:cNvPicPr>
          <p:nvPr userDrawn="1"/>
        </p:nvPicPr>
        <p:blipFill>
          <a:blip r:embed="rId2">
            <a:lum bright="100000"/>
          </a:blip>
          <a:srcRect l="16589" t="18028" r="18189" b="196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16156" r="40895" b="53686"/>
          <a:stretch>
            <a:fillRect/>
          </a:stretch>
        </p:blipFill>
        <p:spPr bwMode="auto">
          <a:xfrm>
            <a:off x="3047980" y="1"/>
            <a:ext cx="9144021" cy="2666995"/>
          </a:xfrm>
          <a:prstGeom prst="rect">
            <a:avLst/>
          </a:prstGeom>
          <a:noFill/>
        </p:spPr>
      </p:pic>
      <p:pic>
        <p:nvPicPr>
          <p:cNvPr id="13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24773" r="59365" b="53686"/>
          <a:stretch>
            <a:fillRect/>
          </a:stretch>
        </p:blipFill>
        <p:spPr bwMode="auto">
          <a:xfrm>
            <a:off x="2857479" y="4953012"/>
            <a:ext cx="6286544" cy="1904989"/>
          </a:xfrm>
          <a:prstGeom prst="rect">
            <a:avLst/>
          </a:prstGeom>
          <a:noFill/>
        </p:spPr>
      </p:pic>
      <p:cxnSp>
        <p:nvCxnSpPr>
          <p:cNvPr id="16" name="直接连接符 1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8660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10" name="组合 12"/>
          <p:cNvGrpSpPr/>
          <p:nvPr userDrawn="1"/>
        </p:nvGrpSpPr>
        <p:grpSpPr>
          <a:xfrm>
            <a:off x="1523968" y="1095371"/>
            <a:ext cx="9144064" cy="4667259"/>
            <a:chOff x="1214414" y="821528"/>
            <a:chExt cx="6858048" cy="3500444"/>
          </a:xfrm>
        </p:grpSpPr>
        <p:sp>
          <p:nvSpPr>
            <p:cNvPr id="15" name="椭圆 14"/>
            <p:cNvSpPr/>
            <p:nvPr/>
          </p:nvSpPr>
          <p:spPr>
            <a:xfrm>
              <a:off x="2893216" y="821528"/>
              <a:ext cx="3500444" cy="35004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12" name="组合 10"/>
            <p:cNvGrpSpPr/>
            <p:nvPr/>
          </p:nvGrpSpPr>
          <p:grpSpPr>
            <a:xfrm>
              <a:off x="1214414" y="1640726"/>
              <a:ext cx="6858048" cy="1838917"/>
              <a:chOff x="1214414" y="928676"/>
              <a:chExt cx="6858048" cy="1838917"/>
            </a:xfrm>
          </p:grpSpPr>
          <p:sp>
            <p:nvSpPr>
              <p:cNvPr id="13" name="TextBox 14"/>
              <p:cNvSpPr txBox="1"/>
              <p:nvPr/>
            </p:nvSpPr>
            <p:spPr>
              <a:xfrm>
                <a:off x="1214414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en-US" altLang="zh-CN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  <a:endParaRPr lang="zh-CN" altLang="en-US" sz="15333" dirty="0">
                  <a:solidFill>
                    <a:srgbClr val="9BBB59">
                      <a:lumMod val="75000"/>
                    </a:srgbClr>
                  </a:solidFill>
                  <a:latin typeface="方正姚体" pitchFamily="2" charset="-122"/>
                  <a:ea typeface="方正姚体" pitchFamily="2" charset="-122"/>
                </a:endParaRPr>
              </a:p>
            </p:txBody>
          </p:sp>
          <p:sp>
            <p:nvSpPr>
              <p:cNvPr id="14" name="TextBox 15"/>
              <p:cNvSpPr txBox="1"/>
              <p:nvPr/>
            </p:nvSpPr>
            <p:spPr>
              <a:xfrm flipV="1">
                <a:off x="6500826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</a:p>
            </p:txBody>
          </p:sp>
        </p:grpSp>
      </p:grpSp>
      <p:sp>
        <p:nvSpPr>
          <p:cNvPr id="11" name="图文框 10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14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523968" y="1095371"/>
            <a:ext cx="9144064" cy="4667259"/>
            <a:chOff x="1142976" y="785801"/>
            <a:chExt cx="6858048" cy="3500444"/>
          </a:xfrm>
        </p:grpSpPr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6111">
              <a:off x="5383880" y="1075428"/>
              <a:ext cx="1524000" cy="1714500"/>
            </a:xfrm>
            <a:prstGeom prst="rect">
              <a:avLst/>
            </a:prstGeom>
          </p:spPr>
        </p:pic>
        <p:grpSp>
          <p:nvGrpSpPr>
            <p:cNvPr id="23" name="组合 12"/>
            <p:cNvGrpSpPr/>
            <p:nvPr userDrawn="1"/>
          </p:nvGrpSpPr>
          <p:grpSpPr>
            <a:xfrm>
              <a:off x="1142976" y="785801"/>
              <a:ext cx="6858048" cy="3500444"/>
              <a:chOff x="1214414" y="821528"/>
              <a:chExt cx="6858048" cy="3500444"/>
            </a:xfrm>
          </p:grpSpPr>
          <p:grpSp>
            <p:nvGrpSpPr>
              <p:cNvPr id="25" name="组合 10"/>
              <p:cNvGrpSpPr/>
              <p:nvPr/>
            </p:nvGrpSpPr>
            <p:grpSpPr>
              <a:xfrm>
                <a:off x="1214414" y="1640726"/>
                <a:ext cx="6858048" cy="1838917"/>
                <a:chOff x="1214414" y="928676"/>
                <a:chExt cx="6858048" cy="1838917"/>
              </a:xfrm>
            </p:grpSpPr>
            <p:sp>
              <p:nvSpPr>
                <p:cNvPr id="26" name="TextBox 14"/>
                <p:cNvSpPr txBox="1"/>
                <p:nvPr/>
              </p:nvSpPr>
              <p:spPr>
                <a:xfrm>
                  <a:off x="1214414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en-US" altLang="zh-CN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  <a:endPara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endParaRPr>
                </a:p>
              </p:txBody>
            </p:sp>
            <p:sp>
              <p:nvSpPr>
                <p:cNvPr id="27" name="TextBox 15"/>
                <p:cNvSpPr txBox="1"/>
                <p:nvPr/>
              </p:nvSpPr>
              <p:spPr>
                <a:xfrm flipV="1">
                  <a:off x="6500826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zh-CN" altLang="en-US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</a:p>
              </p:txBody>
            </p:sp>
          </p:grpSp>
          <p:sp>
            <p:nvSpPr>
              <p:cNvPr id="28" name="椭圆 27"/>
              <p:cNvSpPr/>
              <p:nvPr/>
            </p:nvSpPr>
            <p:spPr>
              <a:xfrm>
                <a:off x="2893216" y="821528"/>
                <a:ext cx="3500444" cy="350044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图文框 12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30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蓝页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8320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页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565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28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495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5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完全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987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线条9.png"/>
          <p:cNvPicPr>
            <a:picLocks noChangeAspect="1"/>
          </p:cNvPicPr>
          <p:nvPr userDrawn="1"/>
        </p:nvPicPr>
        <p:blipFill>
          <a:blip r:embed="rId13" cstate="print"/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5" name="直接连接符 4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24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121905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121905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77" indent="-380953" algn="l" defTabSz="121905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2" algn="l" defTabSz="121905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2" algn="l" defTabSz="121905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5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6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gxk_yml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9"/>
          <p:cNvSpPr txBox="1"/>
          <p:nvPr/>
        </p:nvSpPr>
        <p:spPr>
          <a:xfrm>
            <a:off x="4017459" y="2382561"/>
            <a:ext cx="41570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80"/>
            <a:r>
              <a:rPr lang="zh-CN" altLang="en-US" sz="6400" b="1" dirty="0">
                <a:solidFill>
                  <a:prstClr val="white"/>
                </a:solidFill>
              </a:rPr>
              <a:t>校园开放教育</a:t>
            </a:r>
            <a:endParaRPr lang="zh-CN" altLang="en-US" sz="6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6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网络公选课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21" y="1818311"/>
            <a:ext cx="4047435" cy="441649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557663"/>
            <a:ext cx="4021616" cy="467713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7098096" y="1139177"/>
            <a:ext cx="3237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9080"/>
            <a:r>
              <a:rPr lang="en-US" altLang="zh-CN" sz="2400" dirty="0">
                <a:solidFill>
                  <a:prstClr val="white">
                    <a:lumMod val="85000"/>
                  </a:prstClr>
                </a:solidFill>
              </a:rPr>
              <a:t>http://gxk.gdou.com</a:t>
            </a:r>
            <a:endParaRPr lang="zh-CN" altLang="en-US" sz="2400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730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基本概况</a:t>
            </a:r>
            <a:endParaRPr lang="zh-CN" altLang="en-US" dirty="0"/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1117300" y="1402788"/>
            <a:ext cx="9985109" cy="4701115"/>
            <a:chOff x="1335088" y="1255234"/>
            <a:chExt cx="6765925" cy="3185482"/>
          </a:xfrm>
        </p:grpSpPr>
        <p:sp>
          <p:nvSpPr>
            <p:cNvPr id="4" name="矩形 3"/>
            <p:cNvSpPr/>
            <p:nvPr/>
          </p:nvSpPr>
          <p:spPr>
            <a:xfrm>
              <a:off x="1335088" y="1347788"/>
              <a:ext cx="6765925" cy="304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080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03363" y="1255234"/>
              <a:ext cx="6264275" cy="3185482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1567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</a:t>
            </a:r>
            <a:r>
              <a:rPr lang="zh-CN" altLang="en-US" dirty="0" smtClean="0"/>
              <a:t>基地</a:t>
            </a:r>
            <a:endParaRPr lang="zh-CN" altLang="en-US" dirty="0"/>
          </a:p>
        </p:txBody>
      </p:sp>
      <p:grpSp>
        <p:nvGrpSpPr>
          <p:cNvPr id="25" name="组合 24"/>
          <p:cNvGrpSpPr/>
          <p:nvPr/>
        </p:nvGrpSpPr>
        <p:grpSpPr>
          <a:xfrm>
            <a:off x="7248128" y="836711"/>
            <a:ext cx="2784309" cy="4992555"/>
            <a:chOff x="5436096" y="627534"/>
            <a:chExt cx="2088232" cy="3744416"/>
          </a:xfrm>
        </p:grpSpPr>
        <p:sp>
          <p:nvSpPr>
            <p:cNvPr id="3" name="圆角矩形 2"/>
            <p:cNvSpPr/>
            <p:nvPr/>
          </p:nvSpPr>
          <p:spPr>
            <a:xfrm>
              <a:off x="5436096" y="627534"/>
              <a:ext cx="2088232" cy="576064"/>
            </a:xfrm>
            <a:prstGeom prst="roundRect">
              <a:avLst>
                <a:gd name="adj" fmla="val 44272"/>
              </a:avLst>
            </a:prstGeom>
            <a:solidFill>
              <a:srgbClr val="B1CDF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2400" dirty="0">
                  <a:solidFill>
                    <a:prstClr val="black"/>
                  </a:solidFill>
                </a:rPr>
                <a:t>课程拍摄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5436096" y="1433599"/>
              <a:ext cx="2088232" cy="57606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2400" dirty="0">
                  <a:solidFill>
                    <a:prstClr val="black"/>
                  </a:solidFill>
                </a:rPr>
                <a:t>课件设计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5436096" y="2239664"/>
              <a:ext cx="2088232" cy="548110"/>
            </a:xfrm>
            <a:prstGeom prst="roundRect">
              <a:avLst>
                <a:gd name="adj" fmla="val 44875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2400" dirty="0">
                  <a:solidFill>
                    <a:prstClr val="black"/>
                  </a:solidFill>
                </a:rPr>
                <a:t>移动学习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5436096" y="3017775"/>
              <a:ext cx="2088232" cy="56208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2400" dirty="0">
                  <a:solidFill>
                    <a:prstClr val="black"/>
                  </a:solidFill>
                </a:rPr>
                <a:t>功能改进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5436096" y="3809863"/>
              <a:ext cx="2088232" cy="562087"/>
            </a:xfrm>
            <a:prstGeom prst="roundRect">
              <a:avLst>
                <a:gd name="adj" fmla="val 44173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2400" dirty="0">
                  <a:solidFill>
                    <a:prstClr val="black"/>
                  </a:solidFill>
                </a:rPr>
                <a:t>信息反馈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423926" y="1220753"/>
            <a:ext cx="1344149" cy="4032448"/>
            <a:chOff x="4067944" y="915566"/>
            <a:chExt cx="1228111" cy="3024336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4067944" y="915566"/>
              <a:ext cx="1224136" cy="5178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4067944" y="1577055"/>
              <a:ext cx="1224136" cy="2890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067944" y="2281785"/>
              <a:ext cx="1224136" cy="1208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067944" y="2787774"/>
              <a:ext cx="1228111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4067944" y="3220381"/>
              <a:ext cx="1224136" cy="7195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2159563" y="4677139"/>
            <a:ext cx="2784309" cy="1526852"/>
            <a:chOff x="1619672" y="3507854"/>
            <a:chExt cx="2088232" cy="1145139"/>
          </a:xfrm>
        </p:grpSpPr>
        <p:sp>
          <p:nvSpPr>
            <p:cNvPr id="8" name="圆角矩形 7"/>
            <p:cNvSpPr/>
            <p:nvPr/>
          </p:nvSpPr>
          <p:spPr>
            <a:xfrm>
              <a:off x="1619672" y="4090906"/>
              <a:ext cx="2088232" cy="562087"/>
            </a:xfrm>
            <a:prstGeom prst="roundRect">
              <a:avLst>
                <a:gd name="adj" fmla="val 44173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2400" dirty="0">
                  <a:solidFill>
                    <a:prstClr val="black"/>
                  </a:solidFill>
                </a:rPr>
                <a:t>微课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 flipV="1">
              <a:off x="1907704" y="3507854"/>
              <a:ext cx="288032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2543606" y="1801789"/>
            <a:ext cx="2149872" cy="2680049"/>
            <a:chOff x="1835696" y="1172118"/>
            <a:chExt cx="1612404" cy="2010037"/>
          </a:xfrm>
          <a:effectLst/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1172118"/>
              <a:ext cx="1612404" cy="16124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文本框 9"/>
            <p:cNvSpPr txBox="1"/>
            <p:nvPr/>
          </p:nvSpPr>
          <p:spPr>
            <a:xfrm>
              <a:off x="1972484" y="2835906"/>
              <a:ext cx="1292662" cy="34624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defTabSz="1219080"/>
              <a:r>
                <a:rPr lang="zh-CN" altLang="en-US" sz="2400" dirty="0">
                  <a:solidFill>
                    <a:srgbClr val="F7F1CA"/>
                  </a:solidFill>
                </a:rPr>
                <a:t>网络公选课</a:t>
              </a:r>
              <a:endParaRPr lang="zh-CN" altLang="en-US" sz="2400" dirty="0">
                <a:solidFill>
                  <a:srgbClr val="F7F1C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4365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微课堂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6128206" y="1683816"/>
            <a:ext cx="4390897" cy="3392497"/>
            <a:chOff x="4499990" y="1262861"/>
            <a:chExt cx="3293173" cy="254437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990" y="1262861"/>
              <a:ext cx="3293173" cy="2198123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4807750" y="3460985"/>
              <a:ext cx="267765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2400" dirty="0">
                  <a:solidFill>
                    <a:prstClr val="white"/>
                  </a:solidFill>
                </a:rPr>
                <a:t>片段、案例、交互式教学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679509" y="2189123"/>
            <a:ext cx="3855975" cy="2887189"/>
            <a:chOff x="1187624" y="1641842"/>
            <a:chExt cx="2891981" cy="216539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1641842"/>
              <a:ext cx="2891981" cy="144016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271943" y="3460985"/>
              <a:ext cx="272334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2400" dirty="0">
                  <a:solidFill>
                    <a:prstClr val="white"/>
                  </a:solidFill>
                </a:rPr>
                <a:t>以</a:t>
              </a:r>
              <a:r>
                <a:rPr lang="en-US" altLang="zh-CN" sz="2400" dirty="0">
                  <a:solidFill>
                    <a:prstClr val="white"/>
                  </a:solidFill>
                </a:rPr>
                <a:t>5-15</a:t>
              </a:r>
              <a:r>
                <a:rPr lang="zh-CN" altLang="en-US" sz="2400" dirty="0">
                  <a:solidFill>
                    <a:prstClr val="white"/>
                  </a:solidFill>
                </a:rPr>
                <a:t>分钟授课时间为主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5575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基于移动应用的授课实践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1487490" y="3289856"/>
            <a:ext cx="1362968" cy="1824633"/>
            <a:chOff x="1331640" y="2355726"/>
            <a:chExt cx="1022226" cy="136847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2355726"/>
              <a:ext cx="1022226" cy="102222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文本框 4"/>
            <p:cNvSpPr txBox="1"/>
            <p:nvPr/>
          </p:nvSpPr>
          <p:spPr>
            <a:xfrm>
              <a:off x="1427254" y="3377952"/>
              <a:ext cx="83099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2400" dirty="0">
                  <a:solidFill>
                    <a:prstClr val="white"/>
                  </a:solidFill>
                </a:rPr>
                <a:t>简笔画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039883" y="1892830"/>
            <a:ext cx="5746967" cy="3948818"/>
            <a:chOff x="3779912" y="1419622"/>
            <a:chExt cx="4310225" cy="2961614"/>
          </a:xfrm>
        </p:grpSpPr>
        <p:pic>
          <p:nvPicPr>
            <p:cNvPr id="3" name="图片 2">
              <a:hlinkClick r:id="rId4" action="ppaction://hlinkfile" tooltip="移动应用授课实践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1419622"/>
              <a:ext cx="4310225" cy="242450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28575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8" name="矩形 7"/>
            <p:cNvSpPr/>
            <p:nvPr/>
          </p:nvSpPr>
          <p:spPr>
            <a:xfrm>
              <a:off x="5265615" y="4011910"/>
              <a:ext cx="1338817" cy="369326"/>
            </a:xfrm>
            <a:prstGeom prst="rect">
              <a:avLst/>
            </a:prstGeom>
          </p:spPr>
          <p:txBody>
            <a:bodyPr wrap="none" lIns="121913" tIns="60956" rIns="121913" bIns="60956">
              <a:spAutoFit/>
            </a:bodyPr>
            <a:lstStyle/>
            <a:p>
              <a:pPr defTabSz="1219080"/>
              <a:r>
                <a:rPr lang="en-US" altLang="zh-CN" sz="2400" dirty="0">
                  <a:solidFill>
                    <a:srgbClr val="FFFF00"/>
                  </a:solidFill>
                </a:rPr>
                <a:t>《</a:t>
              </a:r>
              <a:r>
                <a:rPr lang="zh-CN" altLang="en-US" sz="2400" dirty="0">
                  <a:solidFill>
                    <a:srgbClr val="FFFF00"/>
                  </a:solidFill>
                </a:rPr>
                <a:t>简笔画</a:t>
              </a:r>
              <a:r>
                <a:rPr lang="en-US" altLang="zh-CN" sz="2400" dirty="0">
                  <a:solidFill>
                    <a:srgbClr val="FFFF00"/>
                  </a:solidFill>
                </a:rPr>
                <a:t>》</a:t>
              </a:r>
              <a:endParaRPr lang="zh-CN" alt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276378" y="4170223"/>
            <a:ext cx="1337583" cy="482600"/>
            <a:chOff x="2382405" y="2797529"/>
            <a:chExt cx="1003187" cy="361950"/>
          </a:xfrm>
          <a:noFill/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2" y="2797529"/>
              <a:ext cx="685800" cy="361950"/>
            </a:xfrm>
            <a:prstGeom prst="rect">
              <a:avLst/>
            </a:prstGeom>
            <a:grpFill/>
            <a:effectLst/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382405" y="2797529"/>
              <a:ext cx="685800" cy="361950"/>
            </a:xfrm>
            <a:prstGeom prst="rect">
              <a:avLst/>
            </a:prstGeom>
            <a:grpFill/>
            <a:effectLst/>
          </p:spPr>
        </p:pic>
      </p:grpSp>
    </p:spTree>
    <p:extLst>
      <p:ext uri="{BB962C8B-B14F-4D97-AF65-F5344CB8AC3E}">
        <p14:creationId xmlns:p14="http://schemas.microsoft.com/office/powerpoint/2010/main" val="38697848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创新课堂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961102" y="2276873"/>
            <a:ext cx="8398453" cy="91300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1219080"/>
            <a:r>
              <a:rPr lang="zh-CN" altLang="en-US" sz="5333" dirty="0">
                <a:solidFill>
                  <a:prstClr val="white"/>
                </a:solidFill>
              </a:rPr>
              <a:t>移动应用创新微课</a:t>
            </a:r>
            <a:r>
              <a:rPr lang="zh-CN" altLang="en-US" sz="5333" dirty="0">
                <a:solidFill>
                  <a:prstClr val="white"/>
                </a:solidFill>
              </a:rPr>
              <a:t>讲授</a:t>
            </a:r>
            <a:r>
              <a:rPr lang="zh-CN" altLang="en-US" sz="5333" dirty="0">
                <a:solidFill>
                  <a:prstClr val="white"/>
                </a:solidFill>
              </a:rPr>
              <a:t>方式</a:t>
            </a:r>
            <a:endParaRPr lang="zh-CN" altLang="en-US" sz="5333" dirty="0">
              <a:solidFill>
                <a:prstClr val="white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21741" y="3220720"/>
            <a:ext cx="9732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80"/>
            <a:r>
              <a:rPr lang="zh-CN" altLang="en-US" sz="2400" dirty="0">
                <a:solidFill>
                  <a:prstClr val="black"/>
                </a:solidFill>
              </a:rPr>
              <a:t>“把移动应用带到课堂，增加互动方式、使授课丰富多彩，我们希望这一小步，成为教育界的一大步。”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algn="ctr" defTabSz="1219080"/>
            <a:r>
              <a:rPr lang="en-US" altLang="zh-CN" sz="2400" dirty="0">
                <a:solidFill>
                  <a:prstClr val="black"/>
                </a:solidFill>
              </a:rPr>
              <a:t>                                                              ——</a:t>
            </a:r>
            <a:r>
              <a:rPr lang="zh-CN" altLang="en-US" sz="2400" dirty="0">
                <a:solidFill>
                  <a:prstClr val="black"/>
                </a:solidFill>
              </a:rPr>
              <a:t>李健文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55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6864085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2027" y="1028734"/>
            <a:ext cx="56200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80">
              <a:lnSpc>
                <a:spcPct val="150000"/>
              </a:lnSpc>
            </a:pPr>
            <a:r>
              <a:rPr lang="zh-CN" altLang="en-US" sz="3200" b="1" dirty="0">
                <a:solidFill>
                  <a:prstClr val="black"/>
                </a:solidFill>
              </a:rPr>
              <a:t>问：面向本科生的网络课程其实不算创新？</a:t>
            </a:r>
            <a:endParaRPr lang="en-US" altLang="zh-CN" sz="3200" b="1" dirty="0">
              <a:solidFill>
                <a:prstClr val="black"/>
              </a:solidFill>
            </a:endParaRPr>
          </a:p>
          <a:p>
            <a:pPr defTabSz="1219080">
              <a:lnSpc>
                <a:spcPct val="150000"/>
              </a:lnSpc>
            </a:pPr>
            <a:r>
              <a:rPr lang="zh-CN" altLang="en-US" sz="3200" b="1" dirty="0">
                <a:solidFill>
                  <a:prstClr val="black"/>
                </a:solidFill>
              </a:rPr>
              <a:t>答：</a:t>
            </a:r>
            <a:r>
              <a:rPr lang="zh-CN" altLang="en-US" sz="3200" dirty="0">
                <a:solidFill>
                  <a:prstClr val="black"/>
                </a:solidFill>
              </a:rPr>
              <a:t>确实不算创新，在国外许多大学非常鼓励老师将课程放上网用于辅助教学，有些大学每个学院都有网络课程，我们还有进步空间。</a:t>
            </a:r>
            <a:endParaRPr lang="zh-CN" altLang="en-US" sz="3200" dirty="0">
              <a:solidFill>
                <a:prstClr val="black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2027" y="331107"/>
            <a:ext cx="1372492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080"/>
            <a:r>
              <a:rPr lang="en-US" altLang="zh-CN" sz="3733" b="1" dirty="0">
                <a:solidFill>
                  <a:prstClr val="black"/>
                </a:solidFill>
              </a:rPr>
              <a:t>Q&amp;A</a:t>
            </a:r>
            <a:endParaRPr lang="zh-CN" altLang="en-US" sz="3733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6384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雅黑U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宽屏</PresentationFormat>
  <Paragraphs>41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方正姚体</vt:lpstr>
      <vt:lpstr>宋体</vt:lpstr>
      <vt:lpstr>微软雅黑</vt:lpstr>
      <vt:lpstr>Arial</vt:lpstr>
      <vt:lpstr>Calibri</vt:lpstr>
      <vt:lpstr>1_Office 主题</vt:lpstr>
      <vt:lpstr>PowerPoint 演示文稿</vt:lpstr>
      <vt:lpstr>网络公选课</vt:lpstr>
      <vt:lpstr>基本概况</vt:lpstr>
      <vt:lpstr>实验基地</vt:lpstr>
      <vt:lpstr>微课堂</vt:lpstr>
      <vt:lpstr>基于移动应用的授课实践</vt:lpstr>
      <vt:lpstr>创新课堂</vt:lpstr>
      <vt:lpstr>PowerPoint 演示文稿</vt:lpstr>
    </vt:vector>
  </TitlesOfParts>
  <Company>gdou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pper lee</dc:creator>
  <cp:lastModifiedBy>pper lee</cp:lastModifiedBy>
  <cp:revision>1</cp:revision>
  <dcterms:created xsi:type="dcterms:W3CDTF">2016-10-20T05:15:58Z</dcterms:created>
  <dcterms:modified xsi:type="dcterms:W3CDTF">2016-10-20T05:16:12Z</dcterms:modified>
</cp:coreProperties>
</file>