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notesSlides/notesSlide1.xml" ContentType="application/vnd.openxmlformats-officedocument.presentationml.notesSlide+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ink/ink1.xml" ContentType="application/inkml+xml"/>
  <Override PartName="/ppt/notesSlides/notesSlide2.xml" ContentType="application/vnd.openxmlformats-officedocument.presentationml.notesSlide+xml"/>
  <Override PartName="/ppt/comments/comment15.xml" ContentType="application/vnd.openxmlformats-officedocument.presentationml.comments+xml"/>
  <Override PartName="/ppt/comments/comment1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71" r:id="rId2"/>
    <p:sldId id="321" r:id="rId3"/>
    <p:sldId id="310" r:id="rId4"/>
    <p:sldId id="318" r:id="rId5"/>
    <p:sldId id="272" r:id="rId6"/>
    <p:sldId id="273" r:id="rId7"/>
    <p:sldId id="311" r:id="rId8"/>
    <p:sldId id="329" r:id="rId9"/>
    <p:sldId id="274" r:id="rId10"/>
    <p:sldId id="275" r:id="rId11"/>
    <p:sldId id="276" r:id="rId12"/>
    <p:sldId id="278" r:id="rId13"/>
    <p:sldId id="326" r:id="rId14"/>
    <p:sldId id="279" r:id="rId15"/>
    <p:sldId id="277" r:id="rId16"/>
    <p:sldId id="317" r:id="rId17"/>
    <p:sldId id="327" r:id="rId18"/>
    <p:sldId id="316" r:id="rId19"/>
    <p:sldId id="283" r:id="rId20"/>
    <p:sldId id="319" r:id="rId21"/>
    <p:sldId id="312" r:id="rId22"/>
    <p:sldId id="313" r:id="rId23"/>
    <p:sldId id="281" r:id="rId24"/>
    <p:sldId id="315" r:id="rId25"/>
    <p:sldId id="328" r:id="rId26"/>
    <p:sldId id="322" r:id="rId27"/>
    <p:sldId id="330" r:id="rId28"/>
    <p:sldId id="282" r:id="rId29"/>
    <p:sldId id="323" r:id="rId30"/>
    <p:sldId id="314" r:id="rId31"/>
    <p:sldId id="284" r:id="rId32"/>
    <p:sldId id="293" r:id="rId33"/>
    <p:sldId id="306" r:id="rId34"/>
    <p:sldId id="294" r:id="rId35"/>
    <p:sldId id="295" r:id="rId36"/>
    <p:sldId id="296" r:id="rId37"/>
    <p:sldId id="297" r:id="rId38"/>
    <p:sldId id="298" r:id="rId39"/>
    <p:sldId id="299" r:id="rId40"/>
    <p:sldId id="300" r:id="rId41"/>
    <p:sldId id="324" r:id="rId42"/>
    <p:sldId id="301" r:id="rId43"/>
    <p:sldId id="289" r:id="rId44"/>
    <p:sldId id="307" r:id="rId45"/>
    <p:sldId id="320" r:id="rId46"/>
    <p:sldId id="308" r:id="rId47"/>
    <p:sldId id="302" r:id="rId48"/>
    <p:sldId id="303" r:id="rId49"/>
    <p:sldId id="304" r:id="rId50"/>
    <p:sldId id="309" r:id="rId51"/>
    <p:sldId id="305" r:id="rId52"/>
    <p:sldId id="325" r:id="rId53"/>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08013" indent="-150813"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17613" indent="-303213"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825625" indent="-454025"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435225" indent="-606425"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5" clrIdx="0"/>
  <p:cmAuthor id="2" name="fanbb" initials="f" lastIdx="10" clrIdx="1"/>
  <p:cmAuthor id="3" name="Fanbb" initials="F" lastIdx="6" clrIdx="2"/>
  <p:cmAuthor id="4" name="范冰冰" initials="F" lastIdx="2" clrIdx="3"/>
  <p:cmAuthor id="5" name="范冰冰" initials="LU"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FF66"/>
    <a:srgbClr val="FF0000"/>
    <a:srgbClr val="990000"/>
    <a:srgbClr val="FFFF00"/>
    <a:srgbClr val="CCCC00"/>
    <a:srgbClr val="CC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719" autoAdjust="0"/>
  </p:normalViewPr>
  <p:slideViewPr>
    <p:cSldViewPr showGuides="1">
      <p:cViewPr varScale="1">
        <p:scale>
          <a:sx n="82" d="100"/>
          <a:sy n="82" d="100"/>
        </p:scale>
        <p:origin x="115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23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0-10-23T15:33:04.768" idx="1">
    <p:pos x="10" y="18"/>
    <p:text>ICANN：Internet Corpration for Assigned Names and Numbers</p:text>
  </p:cm>
</p:cmLst>
</file>

<file path=ppt/comments/comment10.xml><?xml version="1.0" encoding="utf-8"?>
<p:cmLst xmlns:a="http://schemas.openxmlformats.org/drawingml/2006/main" xmlns:r="http://schemas.openxmlformats.org/officeDocument/2006/relationships" xmlns:p="http://schemas.openxmlformats.org/presentationml/2006/main">
  <p:cm authorId="2" dt="2011-10-30T20:01:11.572" idx="6">
    <p:pos x="2018" y="300"/>
    <p:text>迭代法（Iterative Method），也称辗转法，相对直接法（一次解法），迭代是一种不断用变量的旧（原）值递推新值的过程。迭代法又分为精确迭代和近似迭代。迭代查询：先发出请求得到响应1，根据响应1再请求，直至得到（逼近）答案。
迭代过程中根服务器1次请求/响应！</p:text>
  </p:cm>
</p:cmLst>
</file>

<file path=ppt/comments/comment11.xml><?xml version="1.0" encoding="utf-8"?>
<p:cmLst xmlns:a="http://schemas.openxmlformats.org/drawingml/2006/main" xmlns:r="http://schemas.openxmlformats.org/officeDocument/2006/relationships" xmlns:p="http://schemas.openxmlformats.org/presentationml/2006/main">
  <p:cm authorId="3" dt="2012-10-28T16:17:27.171" idx="3">
    <p:pos x="38" y="115"/>
    <p:text>此时根服务器负担最小，且合理均衡负担各域名服务器通信。</p:text>
  </p:cm>
</p:cmLst>
</file>

<file path=ppt/comments/comment12.xml><?xml version="1.0" encoding="utf-8"?>
<p:cmLst xmlns:a="http://schemas.openxmlformats.org/drawingml/2006/main" xmlns:r="http://schemas.openxmlformats.org/officeDocument/2006/relationships" xmlns:p="http://schemas.openxmlformats.org/presentationml/2006/main">
  <p:cm authorId="2" dt="2014-11-09T22:35:17.731" idx="10">
    <p:pos x="10" y="10"/>
    <p:text>一个TCP连接上如何准确区分控制码和数据，以及解决文件传输准确结尾。</p:text>
  </p:cm>
</p:cmLst>
</file>

<file path=ppt/comments/comment13.xml><?xml version="1.0" encoding="utf-8"?>
<p:cmLst xmlns:a="http://schemas.openxmlformats.org/drawingml/2006/main" xmlns:r="http://schemas.openxmlformats.org/officeDocument/2006/relationships" xmlns:p="http://schemas.openxmlformats.org/presentationml/2006/main">
  <p:cm authorId="5" dt="2012-11-02T17:29:36.218" idx="1">
    <p:pos x="10" y="10"/>
    <p:text>绝大部分的应用交互是建立在一个TCP连接之上的，即应用协议定义了交互语法、语义和数据，一个应用是否建立多连接要根据实际需要，兼顾效果和复杂性。</p:text>
  </p:cm>
</p:cmLst>
</file>

<file path=ppt/comments/comment14.xml><?xml version="1.0" encoding="utf-8"?>
<p:cmLst xmlns:a="http://schemas.openxmlformats.org/drawingml/2006/main" xmlns:r="http://schemas.openxmlformats.org/officeDocument/2006/relationships" xmlns:p="http://schemas.openxmlformats.org/presentationml/2006/main">
  <p:cm authorId="2" dt="2011-11-06T21:06:51.999" idx="8">
    <p:pos x="10" y="10"/>
    <p:text>FBB: 网络上实现文件数据传输的一个共同的问题是文件完整的判别，因为网络差错或中断使文件是否已收完判别有困难；通常用发送总长度来判别是否收完整，但对一个在传输过程中变化的文件，此法就有问题，如FTP服务器传送的是一个应用软件在写入的文件副本。
</p:text>
  </p:cm>
</p:cmLst>
</file>

<file path=ppt/comments/comment15.xml><?xml version="1.0" encoding="utf-8"?>
<p:cmLst xmlns:a="http://schemas.openxmlformats.org/drawingml/2006/main" xmlns:r="http://schemas.openxmlformats.org/officeDocument/2006/relationships" xmlns:p="http://schemas.openxmlformats.org/presentationml/2006/main">
  <p:cm authorId="1" dt="2010-10-23T20:22:41.595" idx="5">
    <p:pos x="10" y="10"/>
    <p:text>FBB:
FTP、NFS都是互联网的应用，但FTP是一种远程计算机间的文件副本传递，使用TCP连接通信；而SUN NFS是客户对远程计算机文件的透明访问，一般使用UDP或TCP。
</p:text>
  </p:cm>
</p:cmLst>
</file>

<file path=ppt/comments/comment16.xml><?xml version="1.0" encoding="utf-8"?>
<p:cmLst xmlns:a="http://schemas.openxmlformats.org/drawingml/2006/main" xmlns:r="http://schemas.openxmlformats.org/officeDocument/2006/relationships" xmlns:p="http://schemas.openxmlformats.org/presentationml/2006/main">
  <p:cm authorId="3" dt="2013-11-04T00:07:03.421" idx="5">
    <p:pos x="169" y="110"/>
    <p:text>关键技术：不同系统间操作兼容，数据传输格式和控制，控制码和数据区分，认证和访问控制</p:text>
  </p:cm>
</p:cmLst>
</file>

<file path=ppt/comments/comment2.xml><?xml version="1.0" encoding="utf-8"?>
<p:cmLst xmlns:a="http://schemas.openxmlformats.org/drawingml/2006/main" xmlns:r="http://schemas.openxmlformats.org/officeDocument/2006/relationships" xmlns:p="http://schemas.openxmlformats.org/presentationml/2006/main">
  <p:cm authorId="2" dt="2011-10-30T14:45:51.655" idx="1">
    <p:pos x="4372" y="3762"/>
    <p:text>通常被经常访问的因特网计算机需要域名，而访问的计算机（个人桌面机）不需要，也不可能，因为它们是动态分配IP地址。</p:text>
  </p:cm>
</p:cmLst>
</file>

<file path=ppt/comments/comment3.xml><?xml version="1.0" encoding="utf-8"?>
<p:cmLst xmlns:a="http://schemas.openxmlformats.org/drawingml/2006/main" xmlns:r="http://schemas.openxmlformats.org/officeDocument/2006/relationships" xmlns:p="http://schemas.openxmlformats.org/presentationml/2006/main">
  <p:cm authorId="2" dt="2011-10-30T14:49:06.672" idx="2">
    <p:pos x="5480" y="2788"/>
    <p:text>CSE中国教育</p:text>
  </p:cm>
</p:cmLst>
</file>

<file path=ppt/comments/comment4.xml><?xml version="1.0" encoding="utf-8"?>
<p:cmLst xmlns:a="http://schemas.openxmlformats.org/drawingml/2006/main" xmlns:r="http://schemas.openxmlformats.org/officeDocument/2006/relationships" xmlns:p="http://schemas.openxmlformats.org/presentationml/2006/main">
  <p:cm authorId="2" dt="2011-10-30T14:49:06.672" idx="9">
    <p:pos x="5480" y="2788"/>
    <p:text>CSE中国教育</p:text>
  </p:cm>
</p:cmLst>
</file>

<file path=ppt/comments/comment5.xml><?xml version="1.0" encoding="utf-8"?>
<p:cmLst xmlns:a="http://schemas.openxmlformats.org/drawingml/2006/main" xmlns:r="http://schemas.openxmlformats.org/officeDocument/2006/relationships" xmlns:p="http://schemas.openxmlformats.org/presentationml/2006/main">
  <p:cm authorId="3" dt="2012-10-28T15:35:12.937" idx="1">
    <p:pos x="10" y="10"/>
    <p:text>在网络业务处理上经常根据业务统计等特性，实现有效的实际效果，如话音本地访问特性等。
局部分为：空间（地理）局部、时间局部</p:text>
  </p:cm>
</p:cmLst>
</file>

<file path=ppt/comments/comment6.xml><?xml version="1.0" encoding="utf-8"?>
<p:cmLst xmlns:a="http://schemas.openxmlformats.org/drawingml/2006/main" xmlns:r="http://schemas.openxmlformats.org/officeDocument/2006/relationships" xmlns:p="http://schemas.openxmlformats.org/presentationml/2006/main">
  <p:cm authorId="4" dt="2017-11-05T22:46:09.953" idx="2">
    <p:pos x="5183" y="3702"/>
    <p:text>有利于灵活处理和域名相关业务，这也是科学方法中常见的基本原理---各类情况处理扩展。
ns记录子域名的处理。
txt记录为某个主机名或域名配备布置的说明,如:用admin in txt "管理员手机  13xxx888" mail in txt ”,以便别人联系到您。</p:text>
  </p:cm>
</p:cmLst>
</file>

<file path=ppt/comments/comment7.xml><?xml version="1.0" encoding="utf-8"?>
<p:cmLst xmlns:a="http://schemas.openxmlformats.org/drawingml/2006/main" xmlns:r="http://schemas.openxmlformats.org/officeDocument/2006/relationships" xmlns:p="http://schemas.openxmlformats.org/presentationml/2006/main">
  <p:cm authorId="3" dt="2013-10-27T22:16:50.640" idx="4">
    <p:pos x="10" y="10"/>
    <p:text>当单位变更后，组织服务器需要变更一个新的域名（这是只需用Cname，将新域名作为别名指向原域名）；如果但希望保留原来的域名，也可以用Cname，原单位域名作为别名实际指向新服务器。</p:text>
  </p:cm>
</p:cmLst>
</file>

<file path=ppt/comments/comment8.xml><?xml version="1.0" encoding="utf-8"?>
<p:cmLst xmlns:a="http://schemas.openxmlformats.org/drawingml/2006/main" xmlns:r="http://schemas.openxmlformats.org/officeDocument/2006/relationships" xmlns:p="http://schemas.openxmlformats.org/presentationml/2006/main">
  <p:cm authorId="3" dt="2013-10-27T22:16:50.640" idx="6">
    <p:pos x="10" y="10"/>
    <p:text>当单位变更后，组织服务器需要变更一个新的域名（这是只需用Cname，将新域名作为别名指向原域名）；如果但希望保留原来的域名，也可以用Cname，原单位域名作为别名实际指向新服务器。</p:text>
  </p:cm>
</p:cmLst>
</file>

<file path=ppt/comments/comment9.xml><?xml version="1.0" encoding="utf-8"?>
<p:cmLst xmlns:a="http://schemas.openxmlformats.org/drawingml/2006/main" xmlns:r="http://schemas.openxmlformats.org/officeDocument/2006/relationships" xmlns:p="http://schemas.openxmlformats.org/presentationml/2006/main">
  <p:cm authorId="2" dt="2011-10-30T19:57:12.691" idx="5">
    <p:pos x="4225" y="152"/>
    <p:text>递归（Recursion），在数学与计算机科学中，是指在函数的定义中使用函数自身的方法。递归还较常用于描述以自相似方法重复事物的过程。DNS递归查询，从DNS根服务器到某请权威域名服务器重复请求的过程。
根服务器2次请求/响应。</p:text>
  </p:cm>
</p:cmLst>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2-11-04T01:58:16.765"/>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0 64,'0'0,"24"0,-24 0,25 0,25 0,-25 0,-1 0,26 0,0 0,-26 0,1 0,25 0,-50 0,25 0,-1 0,-24 0,50 0,-50 0,25 0,24 0,-24 0,0 0,25 0,-26 0,1 0,0 0,25 0,-26 0,1 0,0 0,-25 0,25 0,0 0,0 0,24 0,-49 0,25 0,25 0,-26 0,-24 0,50-25,-25 25,0 0,24 0,26 0,-26 0,1 0,-25 0,49 0,-24 0,24 0,-49 0,0 0,24 0,1 0,-25 0,-1 0,26 0,0 0,-1 0,1 0,-25 0,49 0,1 0,-1 0,25 0,-24 0,24 0,0 0,-25 0,1 0,-26 0,-49 0,50 0,-50 0,25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4D812687-1F32-4DD9-8E9E-3A70E541AE5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smtClean="0"/>
            </a:lvl1pPr>
          </a:lstStyle>
          <a:p>
            <a:pPr>
              <a:defRPr/>
            </a:pPr>
            <a:endParaRPr lang="en-US" altLang="zh-CN"/>
          </a:p>
        </p:txBody>
      </p:sp>
      <p:sp>
        <p:nvSpPr>
          <p:cNvPr id="79875" name="Rectangle 3">
            <a:extLst>
              <a:ext uri="{FF2B5EF4-FFF2-40B4-BE49-F238E27FC236}">
                <a16:creationId xmlns:a16="http://schemas.microsoft.com/office/drawing/2014/main" id="{85E4893C-6B78-47A3-A8CB-8BD30CBB587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zh-CN"/>
          </a:p>
        </p:txBody>
      </p:sp>
      <p:sp>
        <p:nvSpPr>
          <p:cNvPr id="2052" name="Rectangle 4">
            <a:extLst>
              <a:ext uri="{FF2B5EF4-FFF2-40B4-BE49-F238E27FC236}">
                <a16:creationId xmlns:a16="http://schemas.microsoft.com/office/drawing/2014/main" id="{3881C3AA-6627-49BF-B409-89760BCFA030}"/>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9877" name="Rectangle 5">
            <a:extLst>
              <a:ext uri="{FF2B5EF4-FFF2-40B4-BE49-F238E27FC236}">
                <a16:creationId xmlns:a16="http://schemas.microsoft.com/office/drawing/2014/main" id="{C7638BB4-2DA7-4051-952E-C2800635CF39}"/>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79878" name="Rectangle 6">
            <a:extLst>
              <a:ext uri="{FF2B5EF4-FFF2-40B4-BE49-F238E27FC236}">
                <a16:creationId xmlns:a16="http://schemas.microsoft.com/office/drawing/2014/main" id="{0326A2FE-2D7E-4B2B-80AB-98ED4B69FAB7}"/>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lvl1pPr>
          </a:lstStyle>
          <a:p>
            <a:pPr>
              <a:defRPr/>
            </a:pPr>
            <a:endParaRPr lang="en-US" altLang="zh-CN"/>
          </a:p>
        </p:txBody>
      </p:sp>
      <p:sp>
        <p:nvSpPr>
          <p:cNvPr id="79879" name="Rectangle 7">
            <a:extLst>
              <a:ext uri="{FF2B5EF4-FFF2-40B4-BE49-F238E27FC236}">
                <a16:creationId xmlns:a16="http://schemas.microsoft.com/office/drawing/2014/main" id="{10ED46AA-3D0E-424E-87CE-AD04C0686BBE}"/>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794CF0-38C3-41E7-B609-1B5E70F9AFE0}"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a:extLst>
              <a:ext uri="{FF2B5EF4-FFF2-40B4-BE49-F238E27FC236}">
                <a16:creationId xmlns:a16="http://schemas.microsoft.com/office/drawing/2014/main" id="{DEA3A000-FA9F-4015-8B7E-B7A8AB49DC02}"/>
              </a:ext>
            </a:extLst>
          </p:cNvPr>
          <p:cNvSpPr>
            <a:spLocks noGrp="1" noRot="1" noChangeAspect="1" noTextEdit="1"/>
          </p:cNvSpPr>
          <p:nvPr>
            <p:ph type="sldImg"/>
          </p:nvPr>
        </p:nvSpPr>
        <p:spPr>
          <a:ln/>
        </p:spPr>
      </p:sp>
      <p:sp>
        <p:nvSpPr>
          <p:cNvPr id="29699" name="备注占位符 2">
            <a:extLst>
              <a:ext uri="{FF2B5EF4-FFF2-40B4-BE49-F238E27FC236}">
                <a16:creationId xmlns:a16="http://schemas.microsoft.com/office/drawing/2014/main" id="{AD70FDAE-B903-430D-B76D-AE20C2767F46}"/>
              </a:ext>
            </a:extLst>
          </p:cNvPr>
          <p:cNvSpPr>
            <a:spLocks noGrp="1"/>
          </p:cNvSpPr>
          <p:nvPr>
            <p:ph type="body" idx="1"/>
          </p:nvPr>
        </p:nvSpPr>
        <p:spPr>
          <a:noFill/>
        </p:spPr>
        <p:txBody>
          <a:bodyPr/>
          <a:lstStyle/>
          <a:p>
            <a:pPr eaLnBrk="1" hangingPunct="1"/>
            <a:endParaRPr lang="zh-CN" altLang="en-US"/>
          </a:p>
        </p:txBody>
      </p:sp>
      <p:sp>
        <p:nvSpPr>
          <p:cNvPr id="29700" name="灯片编号占位符 3">
            <a:extLst>
              <a:ext uri="{FF2B5EF4-FFF2-40B4-BE49-F238E27FC236}">
                <a16:creationId xmlns:a16="http://schemas.microsoft.com/office/drawing/2014/main" id="{82E6EAA5-2C31-4E4C-BCE2-D0B8F57B186E}"/>
              </a:ext>
            </a:extLst>
          </p:cNvPr>
          <p:cNvSpPr>
            <a:spLocks noGrp="1"/>
          </p:cNvSpPr>
          <p:nvPr>
            <p:ph type="sldNum" sz="quarter" idx="5"/>
          </p:nvPr>
        </p:nvSpPr>
        <p:spPr>
          <a:noFill/>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r"/>
            <a:fld id="{F68D23E7-AD68-451F-BA49-0912DB6C0630}" type="slidenum">
              <a:rPr lang="en-US" altLang="zh-CN" sz="1200"/>
              <a:pPr algn="r"/>
              <a:t>29</a:t>
            </a:fld>
            <a:endParaRPr lang="en-US" altLang="zh-CN"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267905D3-3FD0-4286-B8F8-A3C6D0D31514}"/>
              </a:ext>
            </a:extLst>
          </p:cNvPr>
          <p:cNvSpPr>
            <a:spLocks noGrp="1" noChangeArrowheads="1"/>
          </p:cNvSpPr>
          <p:nvPr>
            <p:ph type="sldNum" sz="quarter" idx="5"/>
          </p:nvPr>
        </p:nvSpPr>
        <p:spPr>
          <a:noFill/>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r"/>
            <a:fld id="{F0434394-C006-4957-9B20-088946071D58}" type="slidenum">
              <a:rPr lang="en-US" altLang="zh-CN" sz="1200"/>
              <a:pPr algn="r"/>
              <a:t>50</a:t>
            </a:fld>
            <a:endParaRPr lang="en-US" altLang="zh-CN" sz="1200"/>
          </a:p>
        </p:txBody>
      </p:sp>
      <p:sp>
        <p:nvSpPr>
          <p:cNvPr id="52227" name="Rectangle 2">
            <a:extLst>
              <a:ext uri="{FF2B5EF4-FFF2-40B4-BE49-F238E27FC236}">
                <a16:creationId xmlns:a16="http://schemas.microsoft.com/office/drawing/2014/main" id="{FF52369E-28AE-432E-8993-21B18F849BFF}"/>
              </a:ext>
            </a:extLst>
          </p:cNvPr>
          <p:cNvSpPr>
            <a:spLocks noRot="1" noChangeArrowheads="1" noTextEdit="1"/>
          </p:cNvSpPr>
          <p:nvPr>
            <p:ph type="sldImg"/>
          </p:nvPr>
        </p:nvSpPr>
        <p:spPr>
          <a:ln/>
        </p:spPr>
      </p:sp>
      <p:sp>
        <p:nvSpPr>
          <p:cNvPr id="52228" name="Rectangle 3">
            <a:extLst>
              <a:ext uri="{FF2B5EF4-FFF2-40B4-BE49-F238E27FC236}">
                <a16:creationId xmlns:a16="http://schemas.microsoft.com/office/drawing/2014/main" id="{6C03EE6B-0928-4EC1-92F4-4E937A66E680}"/>
              </a:ext>
            </a:extLst>
          </p:cNvPr>
          <p:cNvSpPr>
            <a:spLocks noGrp="1" noChangeArrowheads="1"/>
          </p:cNvSpPr>
          <p:nvPr>
            <p:ph type="body" idx="1"/>
          </p:nvPr>
        </p:nvSpPr>
        <p:spPr>
          <a:noFill/>
        </p:spPr>
        <p:txBody>
          <a:bodyPr/>
          <a:lstStyle/>
          <a:p>
            <a:pPr eaLnBrk="1" hangingPunct="1"/>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和内容">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8732" y="365041"/>
            <a:ext cx="7886536" cy="1325256"/>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023106810"/>
      </p:ext>
    </p:extLst>
  </p:cSld>
  <p:clrMapOvr>
    <a:masterClrMapping/>
  </p:clrMapOvr>
  <p:transition spd="slow"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标题和内容">
    <p:bg>
      <p:bgPr>
        <a:gradFill rotWithShape="1">
          <a:gsLst>
            <a:gs pos="0">
              <a:srgbClr val="D7D9E1"/>
            </a:gs>
            <a:gs pos="25999">
              <a:srgbClr val="EBECF0"/>
            </a:gs>
            <a:gs pos="100000">
              <a:srgbClr val="FFFFFF"/>
            </a:gs>
          </a:gsLst>
          <a:lin ang="5400000" scaled="1"/>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8732" y="365041"/>
            <a:ext cx="7886536" cy="1325256"/>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4005487149"/>
      </p:ext>
    </p:extLst>
  </p:cSld>
  <p:clrMapOvr>
    <a:masterClrMapping/>
  </p:clrMapOvr>
  <p:transition spd="slow"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cSld name="2_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vert="horz" lIns="3851999" tIns="3924000" anchor="t"/>
          <a:lstStyle>
            <a:lvl1pPr algn="l">
              <a:defRPr/>
            </a:lvl1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CN" altLang="en-US" dirty="0"/>
          </a:p>
        </p:txBody>
      </p:sp>
      <p:sp>
        <p:nvSpPr>
          <p:cNvPr id="8" name="标题 7"/>
          <p:cNvSpPr>
            <a:spLocks noGrp="1"/>
          </p:cNvSpPr>
          <p:nvPr>
            <p:ph type="title"/>
          </p:nvPr>
        </p:nvSpPr>
        <p:spPr>
          <a:xfrm>
            <a:off x="628732" y="365041"/>
            <a:ext cx="7886536" cy="1325256"/>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432367344"/>
      </p:ext>
    </p:extLst>
  </p:cSld>
  <p:clrMapOvr>
    <a:masterClrMapping/>
  </p:clrMapOvr>
  <p:transition spd="slow" advClick="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cSld name="3_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标题 6"/>
          <p:cNvSpPr>
            <a:spLocks noGrp="1"/>
          </p:cNvSpPr>
          <p:nvPr>
            <p:ph type="title"/>
          </p:nvPr>
        </p:nvSpPr>
        <p:spPr>
          <a:xfrm>
            <a:off x="628732" y="365041"/>
            <a:ext cx="7886536" cy="1325256"/>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281088689"/>
      </p:ext>
    </p:extLst>
  </p:cSld>
  <p:clrMapOvr>
    <a:masterClrMapping/>
  </p:clrMapOvr>
  <p:transition spd="slow"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4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E76CD55-1EA8-4FE3-9593-AF20845004F3}"/>
              </a:ext>
            </a:extLst>
          </p:cNvPr>
          <p:cNvSpPr>
            <a:spLocks noGrp="1"/>
          </p:cNvSpPr>
          <p:nvPr>
            <p:ph type="dt" sz="half" idx="10"/>
          </p:nvPr>
        </p:nvSpPr>
        <p:spPr>
          <a:xfrm>
            <a:off x="0" y="0"/>
            <a:ext cx="0" cy="0"/>
          </a:xfrm>
        </p:spPr>
        <p:txBody>
          <a:bodyPr/>
          <a:lstStyle>
            <a:lvl1pPr eaLnBrk="1" hangingPunct="1">
              <a:defRPr>
                <a:ea typeface="宋体" charset="-122"/>
              </a:defRPr>
            </a:lvl1pPr>
          </a:lstStyle>
          <a:p>
            <a:pPr>
              <a:defRPr/>
            </a:pPr>
            <a:endParaRPr lang="en-US" altLang="zh-CN"/>
          </a:p>
        </p:txBody>
      </p:sp>
      <p:sp>
        <p:nvSpPr>
          <p:cNvPr id="5" name="页脚占位符 4">
            <a:extLst>
              <a:ext uri="{FF2B5EF4-FFF2-40B4-BE49-F238E27FC236}">
                <a16:creationId xmlns:a16="http://schemas.microsoft.com/office/drawing/2014/main" id="{FBAD7B45-C666-430B-AE62-8A14E055A437}"/>
              </a:ext>
            </a:extLst>
          </p:cNvPr>
          <p:cNvSpPr>
            <a:spLocks noGrp="1"/>
          </p:cNvSpPr>
          <p:nvPr>
            <p:ph type="ftr" sz="quarter" idx="11"/>
          </p:nvPr>
        </p:nvSpPr>
        <p:spPr>
          <a:xfrm>
            <a:off x="0" y="0"/>
            <a:ext cx="0" cy="0"/>
          </a:xfrm>
        </p:spPr>
        <p:txBody>
          <a:bodyPr/>
          <a:lstStyle>
            <a:lvl1pPr eaLnBrk="1" hangingPunct="1">
              <a:defRPr>
                <a:ea typeface="宋体" charset="-122"/>
              </a:defRPr>
            </a:lvl1pPr>
          </a:lstStyle>
          <a:p>
            <a:pPr>
              <a:defRPr/>
            </a:pPr>
            <a:endParaRPr lang="en-US" altLang="zh-CN"/>
          </a:p>
        </p:txBody>
      </p:sp>
      <p:sp>
        <p:nvSpPr>
          <p:cNvPr id="6" name="灯片编号占位符 5">
            <a:extLst>
              <a:ext uri="{FF2B5EF4-FFF2-40B4-BE49-F238E27FC236}">
                <a16:creationId xmlns:a16="http://schemas.microsoft.com/office/drawing/2014/main" id="{D52105C4-CD1B-49EB-B566-1326C1727A32}"/>
              </a:ext>
            </a:extLst>
          </p:cNvPr>
          <p:cNvSpPr>
            <a:spLocks noGrp="1"/>
          </p:cNvSpPr>
          <p:nvPr>
            <p:ph type="sldNum" sz="quarter" idx="12"/>
          </p:nvPr>
        </p:nvSpPr>
        <p:spPr>
          <a:xfrm>
            <a:off x="0" y="0"/>
            <a:ext cx="0" cy="0"/>
          </a:xfrm>
        </p:spPr>
        <p:txBody>
          <a:bodyPr/>
          <a:lstStyle>
            <a:lvl1pPr eaLnBrk="1" hangingPunct="1">
              <a:defRPr>
                <a:ea typeface="宋体" charset="-122"/>
              </a:defRPr>
            </a:lvl1pPr>
          </a:lstStyle>
          <a:p>
            <a:fld id="{3241F1D5-ABB2-47CA-9560-4E524BCD966D}" type="slidenum">
              <a:rPr lang="en-US" altLang="zh-CN" smtClean="0"/>
              <a:pPr/>
              <a:t>‹#›</a:t>
            </a:fld>
            <a:endParaRPr lang="en-US" altLang="zh-CN"/>
          </a:p>
        </p:txBody>
      </p:sp>
    </p:spTree>
    <p:extLst>
      <p:ext uri="{BB962C8B-B14F-4D97-AF65-F5344CB8AC3E}">
        <p14:creationId xmlns:p14="http://schemas.microsoft.com/office/powerpoint/2010/main" val="1683093368"/>
      </p:ext>
    </p:extLst>
  </p:cSld>
  <p:clrMapOvr>
    <a:masterClrMapping/>
  </p:clrMapOvr>
  <p:transition spd="slow"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E635A2E0-357C-4CF8-9A26-2E100637C01E}"/>
              </a:ext>
            </a:extLst>
          </p:cNvPr>
          <p:cNvGrpSpPr/>
          <p:nvPr/>
        </p:nvGrpSpPr>
        <p:grpSpPr bwMode="auto">
          <a:xfrm flipH="1">
            <a:off x="-1" y="330691"/>
            <a:ext cx="1797166" cy="676275"/>
            <a:chOff x="2370576" y="533400"/>
            <a:chExt cx="2417494" cy="675969"/>
          </a:xfrm>
          <a:solidFill>
            <a:srgbClr val="EE1C39"/>
          </a:solidFill>
        </p:grpSpPr>
        <p:sp>
          <p:nvSpPr>
            <p:cNvPr id="3" name="矩形 2">
              <a:extLst>
                <a:ext uri="{FF2B5EF4-FFF2-40B4-BE49-F238E27FC236}">
                  <a16:creationId xmlns:a16="http://schemas.microsoft.com/office/drawing/2014/main" id="{73602506-60AB-4E60-B39E-D815BC2775F9}"/>
                </a:ext>
              </a:extLst>
            </p:cNvPr>
            <p:cNvSpPr/>
            <p:nvPr/>
          </p:nvSpPr>
          <p:spPr>
            <a:xfrm>
              <a:off x="2738030" y="533400"/>
              <a:ext cx="2050040" cy="675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sz="1400" dirty="0">
                <a:ea typeface="微软雅黑" panose="020B0503020204020204" pitchFamily="34" charset="-122"/>
                <a:cs typeface="+mn-ea"/>
                <a:sym typeface="+mn-lt"/>
              </a:endParaRPr>
            </a:p>
          </p:txBody>
        </p:sp>
        <p:sp>
          <p:nvSpPr>
            <p:cNvPr id="4" name="椭圆 3">
              <a:extLst>
                <a:ext uri="{FF2B5EF4-FFF2-40B4-BE49-F238E27FC236}">
                  <a16:creationId xmlns:a16="http://schemas.microsoft.com/office/drawing/2014/main" id="{99899140-61A1-43AE-85E2-8ADB1E8EA392}"/>
                </a:ext>
              </a:extLst>
            </p:cNvPr>
            <p:cNvSpPr/>
            <p:nvPr/>
          </p:nvSpPr>
          <p:spPr>
            <a:xfrm>
              <a:off x="2370576" y="533400"/>
              <a:ext cx="623734" cy="6759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sz="1400" dirty="0">
                <a:ea typeface="微软雅黑" panose="020B0503020204020204" pitchFamily="34" charset="-122"/>
                <a:cs typeface="+mn-ea"/>
                <a:sym typeface="+mn-lt"/>
              </a:endParaRPr>
            </a:p>
          </p:txBody>
        </p:sp>
      </p:grpSp>
      <p:sp>
        <p:nvSpPr>
          <p:cNvPr id="5" name="日期占位符 1">
            <a:extLst>
              <a:ext uri="{FF2B5EF4-FFF2-40B4-BE49-F238E27FC236}">
                <a16:creationId xmlns:a16="http://schemas.microsoft.com/office/drawing/2014/main" id="{2554C257-663C-4DA9-B2DE-34DFFE5F6E07}"/>
              </a:ext>
            </a:extLst>
          </p:cNvPr>
          <p:cNvSpPr>
            <a:spLocks noGrp="1"/>
          </p:cNvSpPr>
          <p:nvPr>
            <p:ph type="dt" sz="half" idx="10"/>
          </p:nvPr>
        </p:nvSpPr>
        <p:spPr>
          <a:xfrm>
            <a:off x="0" y="0"/>
            <a:ext cx="0" cy="0"/>
          </a:xfrm>
        </p:spPr>
        <p:txBody>
          <a:bodyPr/>
          <a:lstStyle>
            <a:lvl1pPr eaLnBrk="1" hangingPunct="1">
              <a:defRPr>
                <a:ea typeface="宋体" charset="-122"/>
              </a:defRPr>
            </a:lvl1pPr>
          </a:lstStyle>
          <a:p>
            <a:pPr>
              <a:defRPr/>
            </a:pPr>
            <a:endParaRPr lang="en-US" altLang="zh-CN"/>
          </a:p>
        </p:txBody>
      </p:sp>
      <p:sp>
        <p:nvSpPr>
          <p:cNvPr id="6" name="页脚占位符 2">
            <a:extLst>
              <a:ext uri="{FF2B5EF4-FFF2-40B4-BE49-F238E27FC236}">
                <a16:creationId xmlns:a16="http://schemas.microsoft.com/office/drawing/2014/main" id="{89A3D2A3-4DD5-404B-A557-E89D5E5BF067}"/>
              </a:ext>
            </a:extLst>
          </p:cNvPr>
          <p:cNvSpPr>
            <a:spLocks noGrp="1"/>
          </p:cNvSpPr>
          <p:nvPr>
            <p:ph type="ftr" sz="quarter" idx="11"/>
          </p:nvPr>
        </p:nvSpPr>
        <p:spPr>
          <a:xfrm>
            <a:off x="0" y="0"/>
            <a:ext cx="0" cy="0"/>
          </a:xfrm>
        </p:spPr>
        <p:txBody>
          <a:bodyPr/>
          <a:lstStyle>
            <a:lvl1pPr eaLnBrk="1" hangingPunct="1">
              <a:defRPr>
                <a:ea typeface="宋体" charset="-122"/>
              </a:defRPr>
            </a:lvl1pPr>
          </a:lstStyle>
          <a:p>
            <a:pPr>
              <a:defRPr/>
            </a:pPr>
            <a:endParaRPr lang="en-US" altLang="zh-CN"/>
          </a:p>
        </p:txBody>
      </p:sp>
      <p:sp>
        <p:nvSpPr>
          <p:cNvPr id="7" name="灯片编号占位符 3">
            <a:extLst>
              <a:ext uri="{FF2B5EF4-FFF2-40B4-BE49-F238E27FC236}">
                <a16:creationId xmlns:a16="http://schemas.microsoft.com/office/drawing/2014/main" id="{F66EA291-D789-4462-BCD3-372A2175F051}"/>
              </a:ext>
            </a:extLst>
          </p:cNvPr>
          <p:cNvSpPr>
            <a:spLocks noGrp="1"/>
          </p:cNvSpPr>
          <p:nvPr>
            <p:ph type="sldNum" sz="quarter" idx="12"/>
          </p:nvPr>
        </p:nvSpPr>
        <p:spPr>
          <a:xfrm>
            <a:off x="0" y="0"/>
            <a:ext cx="0" cy="0"/>
          </a:xfrm>
        </p:spPr>
        <p:txBody>
          <a:bodyPr/>
          <a:lstStyle>
            <a:lvl1pPr eaLnBrk="1" hangingPunct="1">
              <a:defRPr>
                <a:ea typeface="宋体" charset="-122"/>
              </a:defRPr>
            </a:lvl1pPr>
          </a:lstStyle>
          <a:p>
            <a:fld id="{8AE70582-6D3C-4CDF-B843-25B3569EA5D8}" type="slidenum">
              <a:rPr lang="en-US" altLang="zh-CN" smtClean="0"/>
              <a:pPr/>
              <a:t>‹#›</a:t>
            </a:fld>
            <a:endParaRPr lang="en-US" altLang="zh-CN"/>
          </a:p>
        </p:txBody>
      </p:sp>
    </p:spTree>
    <p:extLst>
      <p:ext uri="{BB962C8B-B14F-4D97-AF65-F5344CB8AC3E}">
        <p14:creationId xmlns:p14="http://schemas.microsoft.com/office/powerpoint/2010/main" val="2953316814"/>
      </p:ext>
    </p:extLst>
  </p:cSld>
  <p:clrMapOvr>
    <a:masterClrMapping/>
  </p:clrMapOvr>
  <p:transition spd="slow"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rgbClr val="C00000"/>
                </a:solidFill>
              </a:defRPr>
            </a:lvl1pPr>
          </a:lstStyle>
          <a:p>
            <a:r>
              <a:rPr lang="zh-CN" altLang="en-US"/>
              <a:t>单击此处编辑母版标题样式</a:t>
            </a:r>
          </a:p>
        </p:txBody>
      </p:sp>
      <p:sp>
        <p:nvSpPr>
          <p:cNvPr id="3" name="日期占位符 2">
            <a:extLst>
              <a:ext uri="{FF2B5EF4-FFF2-40B4-BE49-F238E27FC236}">
                <a16:creationId xmlns:a16="http://schemas.microsoft.com/office/drawing/2014/main" id="{BFFFBCCD-60C0-4A1D-8294-74337849BBFE}"/>
              </a:ext>
            </a:extLst>
          </p:cNvPr>
          <p:cNvSpPr>
            <a:spLocks noGrp="1"/>
          </p:cNvSpPr>
          <p:nvPr>
            <p:ph type="dt" sz="half" idx="10"/>
          </p:nvPr>
        </p:nvSpPr>
        <p:spPr>
          <a:xfrm>
            <a:off x="0" y="0"/>
            <a:ext cx="0" cy="0"/>
          </a:xfrm>
        </p:spPr>
        <p:txBody>
          <a:bodyPr/>
          <a:lstStyle>
            <a:lvl1pPr eaLnBrk="1" hangingPunct="1">
              <a:defRPr>
                <a:ea typeface="宋体" charset="-122"/>
              </a:defRPr>
            </a:lvl1pPr>
          </a:lstStyle>
          <a:p>
            <a:pPr>
              <a:defRPr/>
            </a:pPr>
            <a:endParaRPr lang="en-US" altLang="zh-CN"/>
          </a:p>
        </p:txBody>
      </p:sp>
      <p:sp>
        <p:nvSpPr>
          <p:cNvPr id="4" name="页脚占位符 3">
            <a:extLst>
              <a:ext uri="{FF2B5EF4-FFF2-40B4-BE49-F238E27FC236}">
                <a16:creationId xmlns:a16="http://schemas.microsoft.com/office/drawing/2014/main" id="{655EFF2D-A26F-4C27-A15C-1E7B7AB62D04}"/>
              </a:ext>
            </a:extLst>
          </p:cNvPr>
          <p:cNvSpPr>
            <a:spLocks noGrp="1"/>
          </p:cNvSpPr>
          <p:nvPr>
            <p:ph type="ftr" sz="quarter" idx="11"/>
          </p:nvPr>
        </p:nvSpPr>
        <p:spPr>
          <a:xfrm>
            <a:off x="0" y="0"/>
            <a:ext cx="0" cy="0"/>
          </a:xfrm>
        </p:spPr>
        <p:txBody>
          <a:bodyPr/>
          <a:lstStyle>
            <a:lvl1pPr eaLnBrk="1" hangingPunct="1">
              <a:defRPr>
                <a:ea typeface="宋体" charset="-122"/>
              </a:defRPr>
            </a:lvl1pPr>
          </a:lstStyle>
          <a:p>
            <a:pPr>
              <a:defRPr/>
            </a:pPr>
            <a:endParaRPr lang="en-US" altLang="zh-CN"/>
          </a:p>
        </p:txBody>
      </p:sp>
      <p:sp>
        <p:nvSpPr>
          <p:cNvPr id="5" name="灯片编号占位符 4">
            <a:extLst>
              <a:ext uri="{FF2B5EF4-FFF2-40B4-BE49-F238E27FC236}">
                <a16:creationId xmlns:a16="http://schemas.microsoft.com/office/drawing/2014/main" id="{08EB6AD5-341F-4341-BDA3-EE2AEA0012A8}"/>
              </a:ext>
            </a:extLst>
          </p:cNvPr>
          <p:cNvSpPr>
            <a:spLocks noGrp="1"/>
          </p:cNvSpPr>
          <p:nvPr>
            <p:ph type="sldNum" sz="quarter" idx="12"/>
          </p:nvPr>
        </p:nvSpPr>
        <p:spPr>
          <a:xfrm>
            <a:off x="0" y="0"/>
            <a:ext cx="0" cy="0"/>
          </a:xfrm>
        </p:spPr>
        <p:txBody>
          <a:bodyPr/>
          <a:lstStyle>
            <a:lvl1pPr eaLnBrk="1" hangingPunct="1">
              <a:defRPr>
                <a:ea typeface="宋体" charset="-122"/>
              </a:defRPr>
            </a:lvl1pPr>
          </a:lstStyle>
          <a:p>
            <a:fld id="{0A9CFEB4-6E43-4891-9675-D6C801CDA07B}" type="slidenum">
              <a:rPr lang="en-US" altLang="zh-CN" smtClean="0"/>
              <a:pPr/>
              <a:t>‹#›</a:t>
            </a:fld>
            <a:endParaRPr lang="en-US" altLang="zh-CN"/>
          </a:p>
        </p:txBody>
      </p:sp>
    </p:spTree>
    <p:extLst>
      <p:ext uri="{BB962C8B-B14F-4D97-AF65-F5344CB8AC3E}">
        <p14:creationId xmlns:p14="http://schemas.microsoft.com/office/powerpoint/2010/main" val="1418636130"/>
      </p:ext>
    </p:extLst>
  </p:cSld>
  <p:clrMapOvr>
    <a:masterClrMapping/>
  </p:clrMapOvr>
  <p:transition spd="slow" advClick="0">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图片 2">
            <a:extLst>
              <a:ext uri="{FF2B5EF4-FFF2-40B4-BE49-F238E27FC236}">
                <a16:creationId xmlns:a16="http://schemas.microsoft.com/office/drawing/2014/main" id="{D0BC5A37-0431-411B-9F58-15139BEEAE3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73" y="0"/>
            <a:ext cx="913685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2797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spd="slow" advClick="0">
    <p:fade/>
  </p:transition>
  <p:txStyles>
    <p:titleStyle>
      <a:lvl1pPr algn="ctr" rtl="0" eaLnBrk="1" fontAlgn="base" hangingPunct="1">
        <a:spcBef>
          <a:spcPct val="0"/>
        </a:spcBef>
        <a:spcAft>
          <a:spcPct val="0"/>
        </a:spcAft>
        <a:defRPr sz="4426" kern="1200">
          <a:solidFill>
            <a:schemeClr val="tx1"/>
          </a:solidFill>
          <a:latin typeface="+mj-lt"/>
          <a:ea typeface="微软雅黑" pitchFamily="34" charset="-122"/>
          <a:cs typeface="+mj-cs"/>
        </a:defRPr>
      </a:lvl1pPr>
      <a:lvl2pPr algn="ctr" rtl="0" eaLnBrk="1" fontAlgn="base" hangingPunct="1">
        <a:spcBef>
          <a:spcPct val="0"/>
        </a:spcBef>
        <a:spcAft>
          <a:spcPct val="0"/>
        </a:spcAft>
        <a:defRPr sz="4426">
          <a:solidFill>
            <a:schemeClr val="tx1"/>
          </a:solidFill>
          <a:latin typeface="Calibri" pitchFamily="34" charset="0"/>
          <a:ea typeface="微软雅黑" panose="020B0503020204020204" pitchFamily="34" charset="-122"/>
        </a:defRPr>
      </a:lvl2pPr>
      <a:lvl3pPr algn="ctr" rtl="0" eaLnBrk="1" fontAlgn="base" hangingPunct="1">
        <a:spcBef>
          <a:spcPct val="0"/>
        </a:spcBef>
        <a:spcAft>
          <a:spcPct val="0"/>
        </a:spcAft>
        <a:defRPr sz="4426">
          <a:solidFill>
            <a:schemeClr val="tx1"/>
          </a:solidFill>
          <a:latin typeface="Calibri" pitchFamily="34" charset="0"/>
          <a:ea typeface="微软雅黑" panose="020B0503020204020204" pitchFamily="34" charset="-122"/>
        </a:defRPr>
      </a:lvl3pPr>
      <a:lvl4pPr algn="ctr" rtl="0" eaLnBrk="1" fontAlgn="base" hangingPunct="1">
        <a:spcBef>
          <a:spcPct val="0"/>
        </a:spcBef>
        <a:spcAft>
          <a:spcPct val="0"/>
        </a:spcAft>
        <a:defRPr sz="4426">
          <a:solidFill>
            <a:schemeClr val="tx1"/>
          </a:solidFill>
          <a:latin typeface="Calibri" pitchFamily="34" charset="0"/>
          <a:ea typeface="微软雅黑" panose="020B0503020204020204" pitchFamily="34" charset="-122"/>
        </a:defRPr>
      </a:lvl4pPr>
      <a:lvl5pPr algn="ctr" rtl="0" eaLnBrk="1" fontAlgn="base" hangingPunct="1">
        <a:spcBef>
          <a:spcPct val="0"/>
        </a:spcBef>
        <a:spcAft>
          <a:spcPct val="0"/>
        </a:spcAft>
        <a:defRPr sz="4426">
          <a:solidFill>
            <a:schemeClr val="tx1"/>
          </a:solidFill>
          <a:latin typeface="Calibri" pitchFamily="34" charset="0"/>
          <a:ea typeface="微软雅黑" panose="020B0503020204020204" pitchFamily="34" charset="-122"/>
        </a:defRPr>
      </a:lvl5pPr>
      <a:lvl6pPr marL="456803" algn="ctr" rtl="0" eaLnBrk="1" fontAlgn="base" hangingPunct="1">
        <a:spcBef>
          <a:spcPct val="0"/>
        </a:spcBef>
        <a:spcAft>
          <a:spcPct val="0"/>
        </a:spcAft>
        <a:defRPr sz="4426">
          <a:solidFill>
            <a:schemeClr val="tx1"/>
          </a:solidFill>
          <a:latin typeface="Calibri" pitchFamily="34" charset="0"/>
          <a:ea typeface="宋体" charset="-122"/>
        </a:defRPr>
      </a:lvl6pPr>
      <a:lvl7pPr marL="913608" algn="ctr" rtl="0" eaLnBrk="1" fontAlgn="base" hangingPunct="1">
        <a:spcBef>
          <a:spcPct val="0"/>
        </a:spcBef>
        <a:spcAft>
          <a:spcPct val="0"/>
        </a:spcAft>
        <a:defRPr sz="4426">
          <a:solidFill>
            <a:schemeClr val="tx1"/>
          </a:solidFill>
          <a:latin typeface="Calibri" pitchFamily="34" charset="0"/>
          <a:ea typeface="宋体" charset="-122"/>
        </a:defRPr>
      </a:lvl7pPr>
      <a:lvl8pPr marL="1370411" algn="ctr" rtl="0" eaLnBrk="1" fontAlgn="base" hangingPunct="1">
        <a:spcBef>
          <a:spcPct val="0"/>
        </a:spcBef>
        <a:spcAft>
          <a:spcPct val="0"/>
        </a:spcAft>
        <a:defRPr sz="4426">
          <a:solidFill>
            <a:schemeClr val="tx1"/>
          </a:solidFill>
          <a:latin typeface="Calibri" pitchFamily="34" charset="0"/>
          <a:ea typeface="宋体" charset="-122"/>
        </a:defRPr>
      </a:lvl8pPr>
      <a:lvl9pPr marL="1827215" algn="ctr" rtl="0" eaLnBrk="1" fontAlgn="base" hangingPunct="1">
        <a:spcBef>
          <a:spcPct val="0"/>
        </a:spcBef>
        <a:spcAft>
          <a:spcPct val="0"/>
        </a:spcAft>
        <a:defRPr sz="4426">
          <a:solidFill>
            <a:schemeClr val="tx1"/>
          </a:solidFill>
          <a:latin typeface="Calibri" pitchFamily="34" charset="0"/>
          <a:ea typeface="宋体" charset="-122"/>
        </a:defRPr>
      </a:lvl9pPr>
    </p:titleStyle>
    <p:bodyStyle>
      <a:lvl1pPr marL="341755" indent="-341755" algn="l" rtl="0" eaLnBrk="1" fontAlgn="base" hangingPunct="1">
        <a:spcBef>
          <a:spcPct val="20000"/>
        </a:spcBef>
        <a:spcAft>
          <a:spcPct val="0"/>
        </a:spcAft>
        <a:buFont typeface="Arial" panose="020B0604020202020204" pitchFamily="34" charset="0"/>
        <a:buChar char="•"/>
        <a:defRPr sz="3225" kern="1200">
          <a:solidFill>
            <a:schemeClr val="tx1"/>
          </a:solidFill>
          <a:latin typeface="+mn-lt"/>
          <a:ea typeface="微软雅黑" pitchFamily="34" charset="-122"/>
          <a:cs typeface="+mn-cs"/>
        </a:defRPr>
      </a:lvl1pPr>
      <a:lvl2pPr marL="741859" indent="-284598" algn="l" rtl="0" eaLnBrk="1" fontAlgn="base" hangingPunct="1">
        <a:spcBef>
          <a:spcPct val="20000"/>
        </a:spcBef>
        <a:spcAft>
          <a:spcPct val="0"/>
        </a:spcAft>
        <a:buFont typeface="Arial" panose="020B0604020202020204" pitchFamily="34" charset="0"/>
        <a:buChar char="–"/>
        <a:defRPr sz="2775" kern="1200">
          <a:solidFill>
            <a:schemeClr val="tx1"/>
          </a:solidFill>
          <a:latin typeface="+mn-lt"/>
          <a:ea typeface="微软雅黑" pitchFamily="34" charset="-122"/>
          <a:cs typeface="+mn-cs"/>
        </a:defRPr>
      </a:lvl2pPr>
      <a:lvl3pPr marL="1141962" indent="-22744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微软雅黑" pitchFamily="34" charset="-122"/>
          <a:cs typeface="+mn-cs"/>
        </a:defRPr>
      </a:lvl3pPr>
      <a:lvl4pPr marL="1598032" indent="-227440" algn="l" rtl="0" eaLnBrk="1" fontAlgn="base" hangingPunct="1">
        <a:spcBef>
          <a:spcPct val="20000"/>
        </a:spcBef>
        <a:spcAft>
          <a:spcPct val="0"/>
        </a:spcAft>
        <a:buFont typeface="Arial" panose="020B0604020202020204" pitchFamily="34" charset="0"/>
        <a:buChar char="–"/>
        <a:defRPr sz="2025" kern="1200">
          <a:solidFill>
            <a:schemeClr val="tx1"/>
          </a:solidFill>
          <a:latin typeface="+mn-lt"/>
          <a:ea typeface="微软雅黑" pitchFamily="34" charset="-122"/>
          <a:cs typeface="+mn-cs"/>
        </a:defRPr>
      </a:lvl4pPr>
      <a:lvl5pPr marL="2055293" indent="-227440" algn="l" rtl="0" eaLnBrk="1" fontAlgn="base" hangingPunct="1">
        <a:spcBef>
          <a:spcPct val="20000"/>
        </a:spcBef>
        <a:spcAft>
          <a:spcPct val="0"/>
        </a:spcAft>
        <a:buFont typeface="Arial" panose="020B0604020202020204" pitchFamily="34" charset="0"/>
        <a:buChar char="»"/>
        <a:defRPr sz="2025" kern="1200">
          <a:solidFill>
            <a:schemeClr val="tx1"/>
          </a:solidFill>
          <a:latin typeface="+mn-lt"/>
          <a:ea typeface="微软雅黑" pitchFamily="34" charset="-122"/>
          <a:cs typeface="+mn-cs"/>
        </a:defRPr>
      </a:lvl5pPr>
      <a:lvl6pPr marL="2512420" indent="-228402" algn="l" defTabSz="913608" rtl="0" eaLnBrk="1" latinLnBrk="0" hangingPunct="1">
        <a:spcBef>
          <a:spcPct val="20000"/>
        </a:spcBef>
        <a:buFont typeface="Arial" pitchFamily="34" charset="0"/>
        <a:buChar char="•"/>
        <a:defRPr sz="2025" kern="1200">
          <a:solidFill>
            <a:schemeClr val="tx1"/>
          </a:solidFill>
          <a:latin typeface="+mn-lt"/>
          <a:ea typeface="+mn-ea"/>
          <a:cs typeface="+mn-cs"/>
        </a:defRPr>
      </a:lvl6pPr>
      <a:lvl7pPr marL="2969224" indent="-228402" algn="l" defTabSz="913608" rtl="0" eaLnBrk="1" latinLnBrk="0" hangingPunct="1">
        <a:spcBef>
          <a:spcPct val="20000"/>
        </a:spcBef>
        <a:buFont typeface="Arial" pitchFamily="34" charset="0"/>
        <a:buChar char="•"/>
        <a:defRPr sz="2025" kern="1200">
          <a:solidFill>
            <a:schemeClr val="tx1"/>
          </a:solidFill>
          <a:latin typeface="+mn-lt"/>
          <a:ea typeface="+mn-ea"/>
          <a:cs typeface="+mn-cs"/>
        </a:defRPr>
      </a:lvl7pPr>
      <a:lvl8pPr marL="3426028" indent="-228402" algn="l" defTabSz="913608" rtl="0" eaLnBrk="1" latinLnBrk="0" hangingPunct="1">
        <a:spcBef>
          <a:spcPct val="20000"/>
        </a:spcBef>
        <a:buFont typeface="Arial" pitchFamily="34" charset="0"/>
        <a:buChar char="•"/>
        <a:defRPr sz="2025" kern="1200">
          <a:solidFill>
            <a:schemeClr val="tx1"/>
          </a:solidFill>
          <a:latin typeface="+mn-lt"/>
          <a:ea typeface="+mn-ea"/>
          <a:cs typeface="+mn-cs"/>
        </a:defRPr>
      </a:lvl8pPr>
      <a:lvl9pPr marL="3882831" indent="-228402" algn="l" defTabSz="913608" rtl="0" eaLnBrk="1" latinLnBrk="0" hangingPunct="1">
        <a:spcBef>
          <a:spcPct val="20000"/>
        </a:spcBef>
        <a:buFont typeface="Arial" pitchFamily="34" charset="0"/>
        <a:buChar char="•"/>
        <a:defRPr sz="2025" kern="1200">
          <a:solidFill>
            <a:schemeClr val="tx1"/>
          </a:solidFill>
          <a:latin typeface="+mn-lt"/>
          <a:ea typeface="+mn-ea"/>
          <a:cs typeface="+mn-cs"/>
        </a:defRPr>
      </a:lvl9pPr>
    </p:bodyStyle>
    <p:otherStyle>
      <a:defPPr>
        <a:defRPr lang="zh-CN"/>
      </a:defPPr>
      <a:lvl1pPr marL="0" algn="l" defTabSz="913608" rtl="0" eaLnBrk="1" latinLnBrk="0" hangingPunct="1">
        <a:defRPr sz="1800" kern="1200">
          <a:solidFill>
            <a:schemeClr val="tx1"/>
          </a:solidFill>
          <a:latin typeface="+mn-lt"/>
          <a:ea typeface="+mn-ea"/>
          <a:cs typeface="+mn-cs"/>
        </a:defRPr>
      </a:lvl1pPr>
      <a:lvl2pPr marL="456803" algn="l" defTabSz="913608" rtl="0" eaLnBrk="1" latinLnBrk="0" hangingPunct="1">
        <a:defRPr sz="1800" kern="1200">
          <a:solidFill>
            <a:schemeClr val="tx1"/>
          </a:solidFill>
          <a:latin typeface="+mn-lt"/>
          <a:ea typeface="+mn-ea"/>
          <a:cs typeface="+mn-cs"/>
        </a:defRPr>
      </a:lvl2pPr>
      <a:lvl3pPr marL="913608" algn="l" defTabSz="913608" rtl="0" eaLnBrk="1" latinLnBrk="0" hangingPunct="1">
        <a:defRPr sz="1800" kern="1200">
          <a:solidFill>
            <a:schemeClr val="tx1"/>
          </a:solidFill>
          <a:latin typeface="+mn-lt"/>
          <a:ea typeface="+mn-ea"/>
          <a:cs typeface="+mn-cs"/>
        </a:defRPr>
      </a:lvl3pPr>
      <a:lvl4pPr marL="1370411" algn="l" defTabSz="913608" rtl="0" eaLnBrk="1" latinLnBrk="0" hangingPunct="1">
        <a:defRPr sz="1800" kern="1200">
          <a:solidFill>
            <a:schemeClr val="tx1"/>
          </a:solidFill>
          <a:latin typeface="+mn-lt"/>
          <a:ea typeface="+mn-ea"/>
          <a:cs typeface="+mn-cs"/>
        </a:defRPr>
      </a:lvl4pPr>
      <a:lvl5pPr marL="1827215" algn="l" defTabSz="913608" rtl="0" eaLnBrk="1" latinLnBrk="0" hangingPunct="1">
        <a:defRPr sz="1800" kern="1200">
          <a:solidFill>
            <a:schemeClr val="tx1"/>
          </a:solidFill>
          <a:latin typeface="+mn-lt"/>
          <a:ea typeface="+mn-ea"/>
          <a:cs typeface="+mn-cs"/>
        </a:defRPr>
      </a:lvl5pPr>
      <a:lvl6pPr marL="2284018" algn="l" defTabSz="913608" rtl="0" eaLnBrk="1" latinLnBrk="0" hangingPunct="1">
        <a:defRPr sz="1800" kern="1200">
          <a:solidFill>
            <a:schemeClr val="tx1"/>
          </a:solidFill>
          <a:latin typeface="+mn-lt"/>
          <a:ea typeface="+mn-ea"/>
          <a:cs typeface="+mn-cs"/>
        </a:defRPr>
      </a:lvl6pPr>
      <a:lvl7pPr marL="2740822" algn="l" defTabSz="913608" rtl="0" eaLnBrk="1" latinLnBrk="0" hangingPunct="1">
        <a:defRPr sz="1800" kern="1200">
          <a:solidFill>
            <a:schemeClr val="tx1"/>
          </a:solidFill>
          <a:latin typeface="+mn-lt"/>
          <a:ea typeface="+mn-ea"/>
          <a:cs typeface="+mn-cs"/>
        </a:defRPr>
      </a:lvl7pPr>
      <a:lvl8pPr marL="3197626" algn="l" defTabSz="913608" rtl="0" eaLnBrk="1" latinLnBrk="0" hangingPunct="1">
        <a:defRPr sz="1800" kern="1200">
          <a:solidFill>
            <a:schemeClr val="tx1"/>
          </a:solidFill>
          <a:latin typeface="+mn-lt"/>
          <a:ea typeface="+mn-ea"/>
          <a:cs typeface="+mn-cs"/>
        </a:defRPr>
      </a:lvl8pPr>
      <a:lvl9pPr marL="3654429" algn="l" defTabSz="91360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3.wmf"/><Relationship Id="rId1" Type="http://schemas.openxmlformats.org/officeDocument/2006/relationships/slideLayout" Target="../slideLayouts/slideLayout6.xml"/><Relationship Id="rId5" Type="http://schemas.openxmlformats.org/officeDocument/2006/relationships/comments" Target="../comments/comment9.xml"/><Relationship Id="rId4" Type="http://schemas.openxmlformats.org/officeDocument/2006/relationships/image" Target="../media/image4.wmf"/></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3.wmf"/><Relationship Id="rId1" Type="http://schemas.openxmlformats.org/officeDocument/2006/relationships/slideLayout" Target="../slideLayouts/slideLayout6.xml"/><Relationship Id="rId5" Type="http://schemas.openxmlformats.org/officeDocument/2006/relationships/comments" Target="../comments/comment10.xml"/><Relationship Id="rId4" Type="http://schemas.openxmlformats.org/officeDocument/2006/relationships/image" Target="../media/image4.wmf"/></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3.wmf"/><Relationship Id="rId1" Type="http://schemas.openxmlformats.org/officeDocument/2006/relationships/slideLayout" Target="../slideLayouts/slideLayout6.xml"/><Relationship Id="rId5" Type="http://schemas.openxmlformats.org/officeDocument/2006/relationships/comments" Target="../comments/comment11.xml"/><Relationship Id="rId4" Type="http://schemas.openxmlformats.org/officeDocument/2006/relationships/image" Target="../media/image4.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3.wmf"/><Relationship Id="rId1" Type="http://schemas.openxmlformats.org/officeDocument/2006/relationships/slideLayout" Target="../slideLayouts/slideLayout6.xml"/><Relationship Id="rId4" Type="http://schemas.openxmlformats.org/officeDocument/2006/relationships/image" Target="../media/image5.e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comments" Target="../comments/comment15.xml"/></Relationships>
</file>

<file path=ppt/slides/_rels/slide51.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A613D45A-4AA3-4DAC-93D0-C1B7FFEA4700}"/>
              </a:ext>
            </a:extLst>
          </p:cNvPr>
          <p:cNvSpPr txBox="1">
            <a:spLocks noChangeArrowheads="1"/>
          </p:cNvSpPr>
          <p:nvPr/>
        </p:nvSpPr>
        <p:spPr bwMode="auto">
          <a:xfrm>
            <a:off x="1835150" y="1916113"/>
            <a:ext cx="51054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3200" b="1" dirty="0">
                <a:latin typeface="宋体" panose="02010600030101010101" pitchFamily="2" charset="-122"/>
              </a:rPr>
              <a:t>2.1 </a:t>
            </a:r>
            <a:r>
              <a:rPr lang="zh-CN" altLang="en-US" sz="3200" b="1" dirty="0">
                <a:latin typeface="宋体" panose="02010600030101010101" pitchFamily="2" charset="-122"/>
              </a:rPr>
              <a:t>域名服务系统</a:t>
            </a:r>
            <a:r>
              <a:rPr lang="en-US" altLang="zh-CN" sz="3200" b="1" dirty="0">
                <a:latin typeface="宋体" panose="02010600030101010101" pitchFamily="2" charset="-122"/>
              </a:rPr>
              <a:t>DNS</a:t>
            </a:r>
          </a:p>
        </p:txBody>
      </p:sp>
      <p:sp>
        <p:nvSpPr>
          <p:cNvPr id="3075" name="Text Box 1028">
            <a:extLst>
              <a:ext uri="{FF2B5EF4-FFF2-40B4-BE49-F238E27FC236}">
                <a16:creationId xmlns:a16="http://schemas.microsoft.com/office/drawing/2014/main" id="{601CFF80-D7BE-401B-B4B9-53826ACF18BF}"/>
              </a:ext>
            </a:extLst>
          </p:cNvPr>
          <p:cNvSpPr txBox="1">
            <a:spLocks noChangeArrowheads="1"/>
          </p:cNvSpPr>
          <p:nvPr/>
        </p:nvSpPr>
        <p:spPr bwMode="auto">
          <a:xfrm>
            <a:off x="971550" y="765175"/>
            <a:ext cx="72009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sz="4400" b="1" dirty="0">
                <a:latin typeface="宋体" panose="02010600030101010101" pitchFamily="2" charset="-122"/>
              </a:rPr>
              <a:t>第</a:t>
            </a:r>
            <a:r>
              <a:rPr lang="en-US" altLang="zh-CN" sz="4400" b="1" dirty="0">
                <a:latin typeface="宋体" panose="02010600030101010101" pitchFamily="2" charset="-122"/>
              </a:rPr>
              <a:t>2</a:t>
            </a:r>
            <a:r>
              <a:rPr lang="zh-CN" altLang="en-US" sz="4400" b="1" dirty="0">
                <a:latin typeface="宋体" panose="02010600030101010101" pitchFamily="2" charset="-122"/>
              </a:rPr>
              <a:t>章 因特网传统应用</a:t>
            </a:r>
          </a:p>
        </p:txBody>
      </p:sp>
      <p:sp>
        <p:nvSpPr>
          <p:cNvPr id="3076" name="Text Box 1029">
            <a:extLst>
              <a:ext uri="{FF2B5EF4-FFF2-40B4-BE49-F238E27FC236}">
                <a16:creationId xmlns:a16="http://schemas.microsoft.com/office/drawing/2014/main" id="{94F2F141-E408-49EE-BFC6-7CE44F02BFF4}"/>
              </a:ext>
            </a:extLst>
          </p:cNvPr>
          <p:cNvSpPr txBox="1">
            <a:spLocks noChangeArrowheads="1"/>
          </p:cNvSpPr>
          <p:nvPr/>
        </p:nvSpPr>
        <p:spPr bwMode="auto">
          <a:xfrm>
            <a:off x="1835150" y="2708275"/>
            <a:ext cx="60499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3200" b="1" dirty="0">
                <a:latin typeface="宋体" panose="02010600030101010101" pitchFamily="2" charset="-122"/>
              </a:rPr>
              <a:t>2.2 </a:t>
            </a:r>
            <a:r>
              <a:rPr lang="zh-CN" altLang="en-US" sz="3200" b="1" dirty="0"/>
              <a:t>文件传输系统和</a:t>
            </a:r>
            <a:r>
              <a:rPr lang="en-US" altLang="zh-CN" sz="3200" b="1" dirty="0"/>
              <a:t>FTP</a:t>
            </a:r>
            <a:r>
              <a:rPr lang="zh-CN" altLang="en-US" sz="3200" b="1" dirty="0"/>
              <a:t>协议</a:t>
            </a:r>
          </a:p>
        </p:txBody>
      </p:sp>
      <p:sp>
        <p:nvSpPr>
          <p:cNvPr id="3077" name="Text Box 1030">
            <a:extLst>
              <a:ext uri="{FF2B5EF4-FFF2-40B4-BE49-F238E27FC236}">
                <a16:creationId xmlns:a16="http://schemas.microsoft.com/office/drawing/2014/main" id="{B70FC018-DC03-479C-92E0-2FB1CB2B02CD}"/>
              </a:ext>
            </a:extLst>
          </p:cNvPr>
          <p:cNvSpPr txBox="1">
            <a:spLocks noChangeArrowheads="1"/>
          </p:cNvSpPr>
          <p:nvPr/>
        </p:nvSpPr>
        <p:spPr bwMode="auto">
          <a:xfrm>
            <a:off x="1835150" y="3500438"/>
            <a:ext cx="60499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3200" b="1" dirty="0">
                <a:latin typeface="宋体" panose="02010600030101010101" pitchFamily="2" charset="-122"/>
              </a:rPr>
              <a:t>2.3 </a:t>
            </a:r>
            <a:r>
              <a:rPr lang="zh-CN" altLang="en-US" sz="3200" b="1" dirty="0"/>
              <a:t>电子邮件系统</a:t>
            </a:r>
            <a:r>
              <a:rPr lang="en-US" altLang="zh-CN" sz="3200" b="1" dirty="0"/>
              <a:t>E-MAIL</a:t>
            </a:r>
          </a:p>
        </p:txBody>
      </p:sp>
      <p:sp>
        <p:nvSpPr>
          <p:cNvPr id="3078" name="Text Box 1031">
            <a:extLst>
              <a:ext uri="{FF2B5EF4-FFF2-40B4-BE49-F238E27FC236}">
                <a16:creationId xmlns:a16="http://schemas.microsoft.com/office/drawing/2014/main" id="{6312238C-21E8-4095-B656-A95455241B6A}"/>
              </a:ext>
            </a:extLst>
          </p:cNvPr>
          <p:cNvSpPr txBox="1">
            <a:spLocks noChangeArrowheads="1"/>
          </p:cNvSpPr>
          <p:nvPr/>
        </p:nvSpPr>
        <p:spPr bwMode="auto">
          <a:xfrm>
            <a:off x="1835150" y="4292600"/>
            <a:ext cx="60499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3200" b="1" dirty="0">
                <a:latin typeface="宋体" panose="02010600030101010101" pitchFamily="2" charset="-122"/>
              </a:rPr>
              <a:t>2.4 </a:t>
            </a:r>
            <a:r>
              <a:rPr lang="zh-CN" altLang="en-US" sz="3200" b="1" dirty="0"/>
              <a:t>万维网</a:t>
            </a:r>
            <a:r>
              <a:rPr lang="en-US" altLang="zh-CN" sz="3200" b="1" dirty="0"/>
              <a:t>WWW</a:t>
            </a:r>
          </a:p>
        </p:txBody>
      </p:sp>
      <p:sp>
        <p:nvSpPr>
          <p:cNvPr id="2" name="文本框 1">
            <a:extLst>
              <a:ext uri="{FF2B5EF4-FFF2-40B4-BE49-F238E27FC236}">
                <a16:creationId xmlns:a16="http://schemas.microsoft.com/office/drawing/2014/main" id="{6E4194F3-BEA4-44F6-A0A5-191E3424D396}"/>
              </a:ext>
            </a:extLst>
          </p:cNvPr>
          <p:cNvSpPr txBox="1"/>
          <p:nvPr/>
        </p:nvSpPr>
        <p:spPr>
          <a:xfrm>
            <a:off x="251520" y="548680"/>
            <a:ext cx="1224136" cy="246221"/>
          </a:xfrm>
          <a:prstGeom prst="rect">
            <a:avLst/>
          </a:prstGeom>
          <a:noFill/>
        </p:spPr>
        <p:txBody>
          <a:bodyPr wrap="square" lIns="0" tIns="0" rIns="0" bIns="0" rtlCol="0">
            <a:spAutoFit/>
          </a:bodyPr>
          <a:lstStyle/>
          <a:p>
            <a:r>
              <a:rPr lang="zh-CN" altLang="en-US" sz="1600" b="1" dirty="0">
                <a:solidFill>
                  <a:schemeClr val="accent6"/>
                </a:solidFill>
                <a:latin typeface="微软雅黑" pitchFamily="34" charset="-122"/>
                <a:ea typeface="微软雅黑" pitchFamily="34" charset="-122"/>
              </a:rPr>
              <a:t>应用层</a:t>
            </a:r>
          </a:p>
        </p:txBody>
      </p:sp>
      <p:sp>
        <p:nvSpPr>
          <p:cNvPr id="3" name="Text Box 1031">
            <a:extLst>
              <a:ext uri="{FF2B5EF4-FFF2-40B4-BE49-F238E27FC236}">
                <a16:creationId xmlns:a16="http://schemas.microsoft.com/office/drawing/2014/main" id="{9D1F163B-06C1-4362-8CEC-1A2FDDF4E402}"/>
              </a:ext>
            </a:extLst>
          </p:cNvPr>
          <p:cNvSpPr txBox="1">
            <a:spLocks noChangeArrowheads="1"/>
          </p:cNvSpPr>
          <p:nvPr/>
        </p:nvSpPr>
        <p:spPr bwMode="auto">
          <a:xfrm>
            <a:off x="1833408" y="5067106"/>
            <a:ext cx="60499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3200" b="1" dirty="0">
                <a:latin typeface="宋体" panose="02010600030101010101" pitchFamily="2" charset="-122"/>
              </a:rPr>
              <a:t>2.5 </a:t>
            </a:r>
            <a:r>
              <a:rPr lang="zh-CN" altLang="en-US" sz="3200" b="1" dirty="0">
                <a:latin typeface="宋体" panose="02010600030101010101" pitchFamily="2" charset="-122"/>
              </a:rPr>
              <a:t>多媒体与</a:t>
            </a:r>
            <a:r>
              <a:rPr lang="en-US" altLang="zh-CN" sz="3200" b="1" dirty="0">
                <a:latin typeface="宋体" panose="02010600030101010101" pitchFamily="2" charset="-122"/>
              </a:rPr>
              <a:t>SIP</a:t>
            </a:r>
            <a:r>
              <a:rPr lang="zh-CN" altLang="en-US" sz="3200" b="1" dirty="0">
                <a:latin typeface="宋体" panose="02010600030101010101" pitchFamily="2" charset="-122"/>
              </a:rPr>
              <a:t>协议</a:t>
            </a:r>
            <a:endParaRPr lang="en-US" altLang="zh-CN" sz="3200" b="1" dirty="0"/>
          </a:p>
        </p:txBody>
      </p:sp>
    </p:spTree>
  </p:cSld>
  <p:clrMapOvr>
    <a:masterClrMapping/>
  </p:clrMapOvr>
  <p:transition spd="slow" advClick="0">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E52D28BB-FA6F-4C63-8FB3-20D0117F5A62}"/>
              </a:ext>
            </a:extLst>
          </p:cNvPr>
          <p:cNvSpPr txBox="1">
            <a:spLocks noChangeArrowheads="1"/>
          </p:cNvSpPr>
          <p:nvPr/>
        </p:nvSpPr>
        <p:spPr bwMode="auto">
          <a:xfrm>
            <a:off x="900113" y="476250"/>
            <a:ext cx="8064500" cy="3240088"/>
          </a:xfrm>
          <a:prstGeom prst="rect">
            <a:avLst/>
          </a:prstGeom>
          <a:solidFill>
            <a:srgbClr val="FFFFFF"/>
          </a:solidFill>
          <a:ln w="9525">
            <a:solidFill>
              <a:srgbClr val="FFFFFF"/>
            </a:solidFill>
            <a:miter lim="800000"/>
            <a:headEnd/>
            <a:tailEnd/>
          </a:ln>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pPr>
            <a:r>
              <a:rPr lang="en-US" altLang="zh-CN" b="1">
                <a:solidFill>
                  <a:srgbClr val="FF0000"/>
                </a:solidFill>
              </a:rPr>
              <a:t>Internet</a:t>
            </a:r>
            <a:r>
              <a:rPr lang="zh-CN" altLang="en-US" b="1">
                <a:solidFill>
                  <a:srgbClr val="FF0000"/>
                </a:solidFill>
              </a:rPr>
              <a:t>域名命名原则：</a:t>
            </a:r>
          </a:p>
          <a:p>
            <a:pPr algn="l" eaLnBrk="1" hangingPunct="1">
              <a:lnSpc>
                <a:spcPct val="110000"/>
              </a:lnSpc>
            </a:pPr>
            <a:r>
              <a:rPr lang="zh-CN" altLang="en-US" b="1">
                <a:solidFill>
                  <a:srgbClr val="FF0000"/>
                </a:solidFill>
              </a:rPr>
              <a:t>地理命名</a:t>
            </a:r>
            <a:r>
              <a:rPr lang="zh-CN" altLang="en-US" b="1"/>
              <a:t>：按照国家地理行政区域层次命名计算机，如： </a:t>
            </a:r>
            <a:r>
              <a:rPr lang="en-US" altLang="zh-CN" b="1"/>
              <a:t>ftp.scnu.guangzhou.gd.cn </a:t>
            </a:r>
          </a:p>
          <a:p>
            <a:pPr algn="l" eaLnBrk="1" hangingPunct="1">
              <a:lnSpc>
                <a:spcPct val="110000"/>
              </a:lnSpc>
            </a:pPr>
            <a:r>
              <a:rPr lang="zh-CN" altLang="en-US" b="1">
                <a:solidFill>
                  <a:srgbClr val="FF0000"/>
                </a:solidFill>
              </a:rPr>
              <a:t>组织命名</a:t>
            </a:r>
            <a:r>
              <a:rPr lang="zh-CN" altLang="en-US" b="1"/>
              <a:t>；按照组织（公司、教育、政府等）层次命名计算机，如；</a:t>
            </a:r>
            <a:r>
              <a:rPr lang="en-US" altLang="zh-CN" b="1"/>
              <a:t>www.sina.com , com1.fiber.cisco.com</a:t>
            </a:r>
          </a:p>
          <a:p>
            <a:pPr algn="l" eaLnBrk="1" hangingPunct="1">
              <a:lnSpc>
                <a:spcPct val="110000"/>
              </a:lnSpc>
            </a:pPr>
            <a:r>
              <a:rPr lang="zh-CN" altLang="en-US" b="1">
                <a:solidFill>
                  <a:srgbClr val="FF0000"/>
                </a:solidFill>
              </a:rPr>
              <a:t>混合命名</a:t>
            </a:r>
            <a:r>
              <a:rPr lang="zh-CN" altLang="en-US" b="1"/>
              <a:t>：结合地域和组织命名如：</a:t>
            </a:r>
          </a:p>
          <a:p>
            <a:pPr algn="l" eaLnBrk="1" hangingPunct="1">
              <a:lnSpc>
                <a:spcPct val="110000"/>
              </a:lnSpc>
            </a:pPr>
            <a:r>
              <a:rPr lang="en-US" altLang="zh-CN" b="1"/>
              <a:t>www.sina.com.cn,  www.pconline.com.cn(</a:t>
            </a:r>
            <a:r>
              <a:rPr lang="zh-CN" altLang="en-US" b="1"/>
              <a:t>太平洋电脑城），</a:t>
            </a:r>
          </a:p>
          <a:p>
            <a:pPr algn="l" eaLnBrk="1" hangingPunct="1">
              <a:lnSpc>
                <a:spcPct val="110000"/>
              </a:lnSpc>
            </a:pPr>
            <a:r>
              <a:rPr lang="en-US" altLang="zh-CN" b="1"/>
              <a:t>www.cse.edu.cn</a:t>
            </a:r>
            <a:r>
              <a:rPr lang="zh-CN" altLang="en-US" b="1"/>
              <a:t>（中国教育学会）</a:t>
            </a:r>
          </a:p>
        </p:txBody>
      </p:sp>
      <p:sp>
        <p:nvSpPr>
          <p:cNvPr id="21507" name="Text Box 3">
            <a:extLst>
              <a:ext uri="{FF2B5EF4-FFF2-40B4-BE49-F238E27FC236}">
                <a16:creationId xmlns:a16="http://schemas.microsoft.com/office/drawing/2014/main" id="{A4C899AF-7C11-43A4-B0B4-1D9A74B91488}"/>
              </a:ext>
            </a:extLst>
          </p:cNvPr>
          <p:cNvSpPr txBox="1">
            <a:spLocks noChangeArrowheads="1"/>
          </p:cNvSpPr>
          <p:nvPr/>
        </p:nvSpPr>
        <p:spPr bwMode="auto">
          <a:xfrm>
            <a:off x="900113" y="4508500"/>
            <a:ext cx="7561262" cy="1371600"/>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pPr>
            <a:r>
              <a:rPr lang="zh-CN" altLang="en-US" b="1"/>
              <a:t>随着网络经济的发展，</a:t>
            </a:r>
            <a:r>
              <a:rPr lang="en-US" altLang="zh-CN" b="1"/>
              <a:t>Internet</a:t>
            </a:r>
            <a:r>
              <a:rPr lang="zh-CN" altLang="en-US" b="1"/>
              <a:t>域名与公司名、单位名、商标名等紧密结合在一起，成为虚拟的社会标志和商业行为。</a:t>
            </a:r>
          </a:p>
        </p:txBody>
      </p:sp>
      <p:sp>
        <p:nvSpPr>
          <p:cNvPr id="21508" name="Text Box 4">
            <a:extLst>
              <a:ext uri="{FF2B5EF4-FFF2-40B4-BE49-F238E27FC236}">
                <a16:creationId xmlns:a16="http://schemas.microsoft.com/office/drawing/2014/main" id="{44939D1D-8E3E-4BE3-A353-CB86508907F5}"/>
              </a:ext>
            </a:extLst>
          </p:cNvPr>
          <p:cNvSpPr txBox="1">
            <a:spLocks noChangeArrowheads="1"/>
          </p:cNvSpPr>
          <p:nvPr/>
        </p:nvSpPr>
        <p:spPr bwMode="auto">
          <a:xfrm>
            <a:off x="900113" y="5921375"/>
            <a:ext cx="7239000" cy="603250"/>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pPr>
            <a:r>
              <a:rPr lang="zh-CN" altLang="en-US" b="1"/>
              <a:t>所有接入因特网的计算机是否都需要域名？</a:t>
            </a:r>
          </a:p>
        </p:txBody>
      </p:sp>
      <p:sp>
        <p:nvSpPr>
          <p:cNvPr id="21509" name="Text Box 5">
            <a:extLst>
              <a:ext uri="{FF2B5EF4-FFF2-40B4-BE49-F238E27FC236}">
                <a16:creationId xmlns:a16="http://schemas.microsoft.com/office/drawing/2014/main" id="{BA469071-C0CC-4A63-9808-BFAC70A1F667}"/>
              </a:ext>
            </a:extLst>
          </p:cNvPr>
          <p:cNvSpPr txBox="1">
            <a:spLocks noChangeArrowheads="1"/>
          </p:cNvSpPr>
          <p:nvPr/>
        </p:nvSpPr>
        <p:spPr bwMode="auto">
          <a:xfrm>
            <a:off x="900113" y="3860800"/>
            <a:ext cx="7239000" cy="647700"/>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pPr>
            <a:r>
              <a:rPr lang="zh-CN" altLang="en-US" b="1">
                <a:solidFill>
                  <a:schemeClr val="tx2"/>
                </a:solidFill>
              </a:rPr>
              <a:t>域名命名中：</a:t>
            </a:r>
            <a:r>
              <a:rPr lang="en-US" altLang="zh-CN" b="1">
                <a:solidFill>
                  <a:schemeClr val="tx2"/>
                </a:solidFill>
              </a:rPr>
              <a:t>WWW\FTP\Email</a:t>
            </a:r>
            <a:r>
              <a:rPr lang="zh-CN" altLang="en-US" b="1">
                <a:solidFill>
                  <a:schemeClr val="tx2"/>
                </a:solidFill>
              </a:rPr>
              <a:t>等表示提供的服务。</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0-#ppt_w/2"/>
                                          </p:val>
                                        </p:tav>
                                        <p:tav tm="100000">
                                          <p:val>
                                            <p:strVal val="#ppt_x"/>
                                          </p:val>
                                        </p:tav>
                                      </p:tavLst>
                                    </p:anim>
                                    <p:anim calcmode="lin" valueType="num">
                                      <p:cBhvr additive="base">
                                        <p:cTn id="8" dur="500" fill="hold"/>
                                        <p:tgtEl>
                                          <p:spTgt spid="215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gtEl>
                                        <p:attrNameLst>
                                          <p:attrName>style.visibility</p:attrName>
                                        </p:attrNameLst>
                                      </p:cBhvr>
                                      <p:to>
                                        <p:strVal val="visible"/>
                                      </p:to>
                                    </p:set>
                                    <p:anim calcmode="lin" valueType="num">
                                      <p:cBhvr additive="base">
                                        <p:cTn id="13" dur="500" fill="hold"/>
                                        <p:tgtEl>
                                          <p:spTgt spid="21507"/>
                                        </p:tgtEl>
                                        <p:attrNameLst>
                                          <p:attrName>ppt_x</p:attrName>
                                        </p:attrNameLst>
                                      </p:cBhvr>
                                      <p:tavLst>
                                        <p:tav tm="0">
                                          <p:val>
                                            <p:strVal val="0-#ppt_w/2"/>
                                          </p:val>
                                        </p:tav>
                                        <p:tav tm="100000">
                                          <p:val>
                                            <p:strVal val="#ppt_x"/>
                                          </p:val>
                                        </p:tav>
                                      </p:tavLst>
                                    </p:anim>
                                    <p:anim calcmode="lin" valueType="num">
                                      <p:cBhvr additive="base">
                                        <p:cTn id="14" dur="500" fill="hold"/>
                                        <p:tgtEl>
                                          <p:spTgt spid="2150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08"/>
                                        </p:tgtEl>
                                        <p:attrNameLst>
                                          <p:attrName>style.visibility</p:attrName>
                                        </p:attrNameLst>
                                      </p:cBhvr>
                                      <p:to>
                                        <p:strVal val="visible"/>
                                      </p:to>
                                    </p:set>
                                    <p:anim calcmode="lin" valueType="num">
                                      <p:cBhvr additive="base">
                                        <p:cTn id="19" dur="500" fill="hold"/>
                                        <p:tgtEl>
                                          <p:spTgt spid="21508"/>
                                        </p:tgtEl>
                                        <p:attrNameLst>
                                          <p:attrName>ppt_x</p:attrName>
                                        </p:attrNameLst>
                                      </p:cBhvr>
                                      <p:tavLst>
                                        <p:tav tm="0">
                                          <p:val>
                                            <p:strVal val="0-#ppt_w/2"/>
                                          </p:val>
                                        </p:tav>
                                        <p:tav tm="100000">
                                          <p:val>
                                            <p:strVal val="#ppt_x"/>
                                          </p:val>
                                        </p:tav>
                                      </p:tavLst>
                                    </p:anim>
                                    <p:anim calcmode="lin" valueType="num">
                                      <p:cBhvr additive="base">
                                        <p:cTn id="20" dur="500" fill="hold"/>
                                        <p:tgtEl>
                                          <p:spTgt spid="2150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509"/>
                                        </p:tgtEl>
                                        <p:attrNameLst>
                                          <p:attrName>style.visibility</p:attrName>
                                        </p:attrNameLst>
                                      </p:cBhvr>
                                      <p:to>
                                        <p:strVal val="visible"/>
                                      </p:to>
                                    </p:set>
                                    <p:anim calcmode="lin" valueType="num">
                                      <p:cBhvr additive="base">
                                        <p:cTn id="25" dur="500" fill="hold"/>
                                        <p:tgtEl>
                                          <p:spTgt spid="21509"/>
                                        </p:tgtEl>
                                        <p:attrNameLst>
                                          <p:attrName>ppt_x</p:attrName>
                                        </p:attrNameLst>
                                      </p:cBhvr>
                                      <p:tavLst>
                                        <p:tav tm="0">
                                          <p:val>
                                            <p:strVal val="0-#ppt_w/2"/>
                                          </p:val>
                                        </p:tav>
                                        <p:tav tm="100000">
                                          <p:val>
                                            <p:strVal val="#ppt_x"/>
                                          </p:val>
                                        </p:tav>
                                      </p:tavLst>
                                    </p:anim>
                                    <p:anim calcmode="lin" valueType="num">
                                      <p:cBhvr additive="base">
                                        <p:cTn id="26" dur="500" fill="hold"/>
                                        <p:tgtEl>
                                          <p:spTgt spid="215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autoUpdateAnimBg="0"/>
      <p:bldP spid="21507" grpId="0" animBg="1" autoUpdateAnimBg="0"/>
      <p:bldP spid="21508" grpId="0" animBg="1" autoUpdateAnimBg="0"/>
      <p:bldP spid="21509"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7FBE607C-C2D6-4CCE-BC19-19D0CB2E5F03}"/>
              </a:ext>
            </a:extLst>
          </p:cNvPr>
          <p:cNvSpPr txBox="1">
            <a:spLocks noChangeArrowheads="1"/>
          </p:cNvSpPr>
          <p:nvPr/>
        </p:nvSpPr>
        <p:spPr bwMode="auto">
          <a:xfrm>
            <a:off x="971550" y="1412875"/>
            <a:ext cx="7489825" cy="4810125"/>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spcBef>
                <a:spcPct val="80000"/>
              </a:spcBef>
            </a:pPr>
            <a:r>
              <a:rPr lang="zh-CN" altLang="en-US" b="1"/>
              <a:t>最高级域名必须向</a:t>
            </a:r>
            <a:r>
              <a:rPr lang="en-US" altLang="zh-CN" b="1">
                <a:solidFill>
                  <a:srgbClr val="FF0000"/>
                </a:solidFill>
              </a:rPr>
              <a:t>Internet</a:t>
            </a:r>
            <a:r>
              <a:rPr lang="zh-CN" altLang="en-US" b="1">
                <a:solidFill>
                  <a:srgbClr val="FF0000"/>
                </a:solidFill>
              </a:rPr>
              <a:t>管理机构或授权管理机构</a:t>
            </a:r>
            <a:r>
              <a:rPr lang="en-US" altLang="zh-CN" b="1">
                <a:solidFill>
                  <a:srgbClr val="FF0000"/>
                </a:solidFill>
              </a:rPr>
              <a:t>ICANN</a:t>
            </a:r>
            <a:r>
              <a:rPr lang="zh-CN" altLang="en-US" b="1"/>
              <a:t>登记注册，如：</a:t>
            </a:r>
            <a:r>
              <a:rPr lang="en-US" altLang="zh-CN" b="1"/>
              <a:t>.COM/.ORG/.NET</a:t>
            </a:r>
            <a:r>
              <a:rPr lang="zh-CN" altLang="en-US" b="1"/>
              <a:t>（</a:t>
            </a:r>
            <a:r>
              <a:rPr lang="en-US" altLang="zh-CN" b="1"/>
              <a:t>InterNIC</a:t>
            </a:r>
            <a:r>
              <a:rPr lang="zh-CN" altLang="en-US" b="1"/>
              <a:t>因特网网络信息中心，后又转让给</a:t>
            </a:r>
            <a:r>
              <a:rPr lang="en-US" altLang="zh-CN" b="1"/>
              <a:t>NSI</a:t>
            </a:r>
            <a:r>
              <a:rPr lang="zh-CN" altLang="en-US" b="1"/>
              <a:t>公司</a:t>
            </a:r>
            <a:r>
              <a:rPr lang="en-US" altLang="zh-CN" b="1"/>
              <a:t>) , .GOV</a:t>
            </a:r>
            <a:r>
              <a:rPr lang="zh-CN" altLang="en-US" b="1"/>
              <a:t>美国总务处，</a:t>
            </a:r>
            <a:r>
              <a:rPr lang="en-US" altLang="zh-CN" b="1"/>
              <a:t>.</a:t>
            </a:r>
            <a:r>
              <a:rPr lang="en-US" altLang="zh-CN" b="1">
                <a:solidFill>
                  <a:schemeClr val="accent2"/>
                </a:solidFill>
              </a:rPr>
              <a:t>museum</a:t>
            </a:r>
            <a:r>
              <a:rPr lang="zh-CN" altLang="en-US" b="1">
                <a:solidFill>
                  <a:schemeClr val="accent2"/>
                </a:solidFill>
              </a:rPr>
              <a:t>博物馆域管理协会，</a:t>
            </a:r>
            <a:r>
              <a:rPr lang="en-US" altLang="zh-CN" b="1">
                <a:solidFill>
                  <a:schemeClr val="accent2"/>
                </a:solidFill>
              </a:rPr>
              <a:t>.INT</a:t>
            </a:r>
            <a:r>
              <a:rPr lang="zh-CN" altLang="en-US" b="1">
                <a:solidFill>
                  <a:schemeClr val="accent2"/>
                </a:solidFill>
              </a:rPr>
              <a:t>（</a:t>
            </a:r>
            <a:r>
              <a:rPr lang="en-US" altLang="zh-CN" b="1">
                <a:solidFill>
                  <a:schemeClr val="accent2"/>
                </a:solidFill>
              </a:rPr>
              <a:t>IANA</a:t>
            </a:r>
            <a:r>
              <a:rPr lang="zh-CN" altLang="en-US" b="1">
                <a:solidFill>
                  <a:schemeClr val="accent2"/>
                </a:solidFill>
              </a:rPr>
              <a:t>）</a:t>
            </a:r>
          </a:p>
          <a:p>
            <a:pPr algn="l" eaLnBrk="1" hangingPunct="1">
              <a:lnSpc>
                <a:spcPct val="110000"/>
              </a:lnSpc>
              <a:spcBef>
                <a:spcPct val="80000"/>
              </a:spcBef>
            </a:pPr>
            <a:r>
              <a:rPr lang="zh-CN" altLang="en-US" b="1"/>
              <a:t>所有</a:t>
            </a:r>
            <a:r>
              <a:rPr lang="en-US" altLang="zh-CN" b="1"/>
              <a:t>.cn</a:t>
            </a:r>
            <a:r>
              <a:rPr lang="zh-CN" altLang="en-US" b="1"/>
              <a:t>域名（包括</a:t>
            </a:r>
            <a:r>
              <a:rPr lang="en-US" altLang="zh-CN" b="1"/>
              <a:t>com.cn, org.cn, net.cn, gov.cn)</a:t>
            </a:r>
            <a:r>
              <a:rPr lang="zh-CN" altLang="en-US" b="1"/>
              <a:t>需向</a:t>
            </a:r>
            <a:r>
              <a:rPr lang="en-US" altLang="zh-CN" b="1"/>
              <a:t>CCNIC</a:t>
            </a:r>
            <a:r>
              <a:rPr lang="zh-CN" altLang="en-US" b="1"/>
              <a:t>（中国互联网信息中心或其代理机构申请）</a:t>
            </a:r>
          </a:p>
          <a:p>
            <a:pPr algn="l" eaLnBrk="1" hangingPunct="1">
              <a:lnSpc>
                <a:spcPct val="110000"/>
              </a:lnSpc>
              <a:spcBef>
                <a:spcPct val="80000"/>
              </a:spcBef>
            </a:pPr>
            <a:r>
              <a:rPr lang="zh-CN" altLang="en-US" b="1"/>
              <a:t>下一级域名按照组织关系向组织上级域名管理机构登记注册，如：</a:t>
            </a:r>
            <a:r>
              <a:rPr lang="en-US" altLang="zh-CN" b="1"/>
              <a:t>edu.cn</a:t>
            </a:r>
            <a:r>
              <a:rPr lang="zh-CN" altLang="en-US" b="1"/>
              <a:t>小域名需向中国教科网申请。而</a:t>
            </a:r>
            <a:r>
              <a:rPr lang="en-US" altLang="zh-CN" b="1"/>
              <a:t>scnu.edu.cn</a:t>
            </a:r>
            <a:r>
              <a:rPr lang="zh-CN" altLang="en-US" b="1"/>
              <a:t>下计算机可以由华师网络中心登记注册管理。</a:t>
            </a:r>
          </a:p>
        </p:txBody>
      </p:sp>
      <p:sp>
        <p:nvSpPr>
          <p:cNvPr id="12291" name="Rectangle 3">
            <a:extLst>
              <a:ext uri="{FF2B5EF4-FFF2-40B4-BE49-F238E27FC236}">
                <a16:creationId xmlns:a16="http://schemas.microsoft.com/office/drawing/2014/main" id="{2C5D9605-CB1F-4545-86B2-09F5689B7E6A}"/>
              </a:ext>
            </a:extLst>
          </p:cNvPr>
          <p:cNvSpPr>
            <a:spLocks noChangeArrowheads="1"/>
          </p:cNvSpPr>
          <p:nvPr/>
        </p:nvSpPr>
        <p:spPr bwMode="auto">
          <a:xfrm>
            <a:off x="2195513" y="476250"/>
            <a:ext cx="48577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3200" b="1"/>
              <a:t>Internet</a:t>
            </a:r>
            <a:r>
              <a:rPr lang="zh-CN" altLang="en-US" sz="3200" b="1"/>
              <a:t>域名管理和申请：</a:t>
            </a:r>
          </a:p>
        </p:txBody>
      </p:sp>
    </p:spTree>
  </p:cSld>
  <p:clrMapOvr>
    <a:masterClrMapping/>
  </p:clrMapOvr>
  <p:transition spd="slow" advClick="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a:extLst>
              <a:ext uri="{FF2B5EF4-FFF2-40B4-BE49-F238E27FC236}">
                <a16:creationId xmlns:a16="http://schemas.microsoft.com/office/drawing/2014/main" id="{D88F93E7-3CD7-4EA7-86E6-CB123197B3B3}"/>
              </a:ext>
            </a:extLst>
          </p:cNvPr>
          <p:cNvSpPr>
            <a:spLocks noChangeArrowheads="1"/>
          </p:cNvSpPr>
          <p:nvPr/>
        </p:nvSpPr>
        <p:spPr bwMode="auto">
          <a:xfrm>
            <a:off x="250825" y="404813"/>
            <a:ext cx="70580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dirty="0">
                <a:solidFill>
                  <a:srgbClr val="CC0000"/>
                </a:solidFill>
                <a:latin typeface="宋体" panose="02010600030101010101" pitchFamily="2" charset="-122"/>
              </a:rPr>
              <a:t>2.1.3 </a:t>
            </a:r>
            <a:r>
              <a:rPr lang="en-US" altLang="zh-CN" sz="2800" b="1" dirty="0">
                <a:solidFill>
                  <a:srgbClr val="CC0000"/>
                </a:solidFill>
              </a:rPr>
              <a:t>DNS </a:t>
            </a:r>
            <a:r>
              <a:rPr lang="zh-CN" altLang="en-US" sz="2800" b="1" dirty="0">
                <a:solidFill>
                  <a:srgbClr val="CC0000"/>
                </a:solidFill>
              </a:rPr>
              <a:t>层次结构和服务器分布模型</a:t>
            </a:r>
          </a:p>
        </p:txBody>
      </p:sp>
      <p:sp>
        <p:nvSpPr>
          <p:cNvPr id="13315" name="Text Box 10">
            <a:extLst>
              <a:ext uri="{FF2B5EF4-FFF2-40B4-BE49-F238E27FC236}">
                <a16:creationId xmlns:a16="http://schemas.microsoft.com/office/drawing/2014/main" id="{037C8605-19DB-4346-AE22-FEC469561A87}"/>
              </a:ext>
            </a:extLst>
          </p:cNvPr>
          <p:cNvSpPr txBox="1">
            <a:spLocks noChangeArrowheads="1"/>
          </p:cNvSpPr>
          <p:nvPr/>
        </p:nvSpPr>
        <p:spPr bwMode="auto">
          <a:xfrm>
            <a:off x="0" y="2590800"/>
            <a:ext cx="13319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800" b="1"/>
              <a:t>教科网</a:t>
            </a:r>
            <a:r>
              <a:rPr lang="en-US" altLang="zh-CN" sz="1800" b="1"/>
              <a:t>DNS</a:t>
            </a:r>
          </a:p>
          <a:p>
            <a:pPr eaLnBrk="1" hangingPunct="1"/>
            <a:r>
              <a:rPr lang="zh-CN" altLang="en-US" sz="1800" b="1"/>
              <a:t>服务器</a:t>
            </a:r>
          </a:p>
        </p:txBody>
      </p:sp>
      <p:grpSp>
        <p:nvGrpSpPr>
          <p:cNvPr id="24630" name="Group 54">
            <a:extLst>
              <a:ext uri="{FF2B5EF4-FFF2-40B4-BE49-F238E27FC236}">
                <a16:creationId xmlns:a16="http://schemas.microsoft.com/office/drawing/2014/main" id="{0882335E-CE4D-474D-B1D1-2FA0E04ED77C}"/>
              </a:ext>
            </a:extLst>
          </p:cNvPr>
          <p:cNvGrpSpPr>
            <a:grpSpLocks/>
          </p:cNvGrpSpPr>
          <p:nvPr/>
        </p:nvGrpSpPr>
        <p:grpSpPr bwMode="auto">
          <a:xfrm>
            <a:off x="304800" y="1219200"/>
            <a:ext cx="4048125" cy="5159375"/>
            <a:chOff x="192" y="768"/>
            <a:chExt cx="2550" cy="3250"/>
          </a:xfrm>
        </p:grpSpPr>
        <p:sp>
          <p:nvSpPr>
            <p:cNvPr id="13319" name="Rectangle 5">
              <a:extLst>
                <a:ext uri="{FF2B5EF4-FFF2-40B4-BE49-F238E27FC236}">
                  <a16:creationId xmlns:a16="http://schemas.microsoft.com/office/drawing/2014/main" id="{E3A8B3E3-2CCD-4B99-B105-2D2B5E2F44D5}"/>
                </a:ext>
              </a:extLst>
            </p:cNvPr>
            <p:cNvSpPr>
              <a:spLocks noChangeArrowheads="1"/>
            </p:cNvSpPr>
            <p:nvPr/>
          </p:nvSpPr>
          <p:spPr bwMode="auto">
            <a:xfrm>
              <a:off x="528" y="768"/>
              <a:ext cx="16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b="1"/>
                <a:t>DNS</a:t>
              </a:r>
              <a:r>
                <a:rPr lang="zh-CN" altLang="en-US" b="1"/>
                <a:t>服务器的层次</a:t>
              </a:r>
            </a:p>
          </p:txBody>
        </p:sp>
        <p:sp>
          <p:nvSpPr>
            <p:cNvPr id="13320" name="Oval 2">
              <a:extLst>
                <a:ext uri="{FF2B5EF4-FFF2-40B4-BE49-F238E27FC236}">
                  <a16:creationId xmlns:a16="http://schemas.microsoft.com/office/drawing/2014/main" id="{007F069A-73F4-4E96-AAC8-9F24653532C3}"/>
                </a:ext>
              </a:extLst>
            </p:cNvPr>
            <p:cNvSpPr>
              <a:spLocks noChangeArrowheads="1"/>
            </p:cNvSpPr>
            <p:nvPr/>
          </p:nvSpPr>
          <p:spPr bwMode="auto">
            <a:xfrm>
              <a:off x="480" y="2544"/>
              <a:ext cx="1440" cy="11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13321" name="Oval 3">
              <a:extLst>
                <a:ext uri="{FF2B5EF4-FFF2-40B4-BE49-F238E27FC236}">
                  <a16:creationId xmlns:a16="http://schemas.microsoft.com/office/drawing/2014/main" id="{8B416702-C5A1-43BA-9535-45892DC0B475}"/>
                </a:ext>
              </a:extLst>
            </p:cNvPr>
            <p:cNvSpPr>
              <a:spLocks noChangeArrowheads="1"/>
            </p:cNvSpPr>
            <p:nvPr/>
          </p:nvSpPr>
          <p:spPr bwMode="auto">
            <a:xfrm>
              <a:off x="912" y="1632"/>
              <a:ext cx="1776" cy="76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13322" name="AutoShape 6">
              <a:extLst>
                <a:ext uri="{FF2B5EF4-FFF2-40B4-BE49-F238E27FC236}">
                  <a16:creationId xmlns:a16="http://schemas.microsoft.com/office/drawing/2014/main" id="{726901A2-80F4-4669-9C88-8F45808817B5}"/>
                </a:ext>
              </a:extLst>
            </p:cNvPr>
            <p:cNvSpPr>
              <a:spLocks noChangeArrowheads="1"/>
            </p:cNvSpPr>
            <p:nvPr/>
          </p:nvSpPr>
          <p:spPr bwMode="auto">
            <a:xfrm>
              <a:off x="1008" y="1152"/>
              <a:ext cx="432" cy="336"/>
            </a:xfrm>
            <a:prstGeom prst="roundRect">
              <a:avLst>
                <a:gd name="adj" fmla="val 16667"/>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t>cn</a:t>
              </a:r>
            </a:p>
          </p:txBody>
        </p:sp>
        <p:sp>
          <p:nvSpPr>
            <p:cNvPr id="13323" name="AutoShape 7">
              <a:extLst>
                <a:ext uri="{FF2B5EF4-FFF2-40B4-BE49-F238E27FC236}">
                  <a16:creationId xmlns:a16="http://schemas.microsoft.com/office/drawing/2014/main" id="{6121DC33-2F9E-4BB6-B393-364DE4A76DAC}"/>
                </a:ext>
              </a:extLst>
            </p:cNvPr>
            <p:cNvSpPr>
              <a:spLocks noChangeArrowheads="1"/>
            </p:cNvSpPr>
            <p:nvPr/>
          </p:nvSpPr>
          <p:spPr bwMode="auto">
            <a:xfrm>
              <a:off x="1152" y="1824"/>
              <a:ext cx="432" cy="336"/>
            </a:xfrm>
            <a:prstGeom prst="roundRect">
              <a:avLst>
                <a:gd name="adj" fmla="val 16667"/>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t>edu</a:t>
              </a:r>
            </a:p>
          </p:txBody>
        </p:sp>
        <p:sp>
          <p:nvSpPr>
            <p:cNvPr id="13324" name="Text Box 8">
              <a:extLst>
                <a:ext uri="{FF2B5EF4-FFF2-40B4-BE49-F238E27FC236}">
                  <a16:creationId xmlns:a16="http://schemas.microsoft.com/office/drawing/2014/main" id="{5E7E1C00-6BDB-4A58-8404-EC516A5BF18E}"/>
                </a:ext>
              </a:extLst>
            </p:cNvPr>
            <p:cNvSpPr txBox="1">
              <a:spLocks noChangeArrowheads="1"/>
            </p:cNvSpPr>
            <p:nvPr/>
          </p:nvSpPr>
          <p:spPr bwMode="auto">
            <a:xfrm>
              <a:off x="1680" y="1152"/>
              <a:ext cx="768"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lnSpc>
                  <a:spcPct val="85000"/>
                </a:lnSpc>
              </a:pPr>
              <a:r>
                <a:rPr lang="en-US" altLang="zh-CN" sz="1800" b="1"/>
                <a:t>CN  DNS</a:t>
              </a:r>
              <a:r>
                <a:rPr lang="zh-CN" altLang="en-US" sz="1800" b="1"/>
                <a:t>根服务器</a:t>
              </a:r>
            </a:p>
          </p:txBody>
        </p:sp>
        <p:sp>
          <p:nvSpPr>
            <p:cNvPr id="13325" name="Line 9">
              <a:extLst>
                <a:ext uri="{FF2B5EF4-FFF2-40B4-BE49-F238E27FC236}">
                  <a16:creationId xmlns:a16="http://schemas.microsoft.com/office/drawing/2014/main" id="{F29902D3-4867-4170-BBB8-5FA91C6C8032}"/>
                </a:ext>
              </a:extLst>
            </p:cNvPr>
            <p:cNvSpPr>
              <a:spLocks noChangeShapeType="1"/>
            </p:cNvSpPr>
            <p:nvPr/>
          </p:nvSpPr>
          <p:spPr bwMode="auto">
            <a:xfrm>
              <a:off x="1392" y="1344"/>
              <a:ext cx="288"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26" name="Line 11">
              <a:extLst>
                <a:ext uri="{FF2B5EF4-FFF2-40B4-BE49-F238E27FC236}">
                  <a16:creationId xmlns:a16="http://schemas.microsoft.com/office/drawing/2014/main" id="{37A90F84-89EF-44CE-9A32-24BDE9B6ABC4}"/>
                </a:ext>
              </a:extLst>
            </p:cNvPr>
            <p:cNvSpPr>
              <a:spLocks noChangeShapeType="1"/>
            </p:cNvSpPr>
            <p:nvPr/>
          </p:nvSpPr>
          <p:spPr bwMode="auto">
            <a:xfrm>
              <a:off x="672" y="1824"/>
              <a:ext cx="384" cy="14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27" name="Line 12">
              <a:extLst>
                <a:ext uri="{FF2B5EF4-FFF2-40B4-BE49-F238E27FC236}">
                  <a16:creationId xmlns:a16="http://schemas.microsoft.com/office/drawing/2014/main" id="{5188C578-E474-43C3-9443-33A07E5E73D6}"/>
                </a:ext>
              </a:extLst>
            </p:cNvPr>
            <p:cNvSpPr>
              <a:spLocks noChangeShapeType="1"/>
            </p:cNvSpPr>
            <p:nvPr/>
          </p:nvSpPr>
          <p:spPr bwMode="auto">
            <a:xfrm>
              <a:off x="1248" y="1488"/>
              <a:ext cx="96" cy="3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28" name="Line 13">
              <a:extLst>
                <a:ext uri="{FF2B5EF4-FFF2-40B4-BE49-F238E27FC236}">
                  <a16:creationId xmlns:a16="http://schemas.microsoft.com/office/drawing/2014/main" id="{BD0CC53C-A513-4806-B994-53AE82B3B117}"/>
                </a:ext>
              </a:extLst>
            </p:cNvPr>
            <p:cNvSpPr>
              <a:spLocks noChangeShapeType="1"/>
            </p:cNvSpPr>
            <p:nvPr/>
          </p:nvSpPr>
          <p:spPr bwMode="auto">
            <a:xfrm flipH="1">
              <a:off x="1392" y="2160"/>
              <a:ext cx="0" cy="43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29" name="Text Box 14">
              <a:extLst>
                <a:ext uri="{FF2B5EF4-FFF2-40B4-BE49-F238E27FC236}">
                  <a16:creationId xmlns:a16="http://schemas.microsoft.com/office/drawing/2014/main" id="{E6E300A7-E547-4B3F-83C6-DE15640956B7}"/>
                </a:ext>
              </a:extLst>
            </p:cNvPr>
            <p:cNvSpPr txBox="1">
              <a:spLocks noChangeArrowheads="1"/>
            </p:cNvSpPr>
            <p:nvPr/>
          </p:nvSpPr>
          <p:spPr bwMode="auto">
            <a:xfrm>
              <a:off x="192" y="2208"/>
              <a:ext cx="768"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lnSpc>
                  <a:spcPct val="85000"/>
                </a:lnSpc>
                <a:spcBef>
                  <a:spcPct val="50000"/>
                </a:spcBef>
              </a:pPr>
              <a:r>
                <a:rPr lang="en-US" altLang="zh-CN" sz="1800" b="1"/>
                <a:t>Scnu DNS</a:t>
              </a:r>
              <a:r>
                <a:rPr lang="zh-CN" altLang="en-US" sz="1800" b="1"/>
                <a:t>服务器</a:t>
              </a:r>
            </a:p>
          </p:txBody>
        </p:sp>
        <p:sp>
          <p:nvSpPr>
            <p:cNvPr id="13330" name="AutoShape 15">
              <a:extLst>
                <a:ext uri="{FF2B5EF4-FFF2-40B4-BE49-F238E27FC236}">
                  <a16:creationId xmlns:a16="http://schemas.microsoft.com/office/drawing/2014/main" id="{59666FA2-4201-42BB-A565-634F6232BA62}"/>
                </a:ext>
              </a:extLst>
            </p:cNvPr>
            <p:cNvSpPr>
              <a:spLocks noChangeArrowheads="1"/>
            </p:cNvSpPr>
            <p:nvPr/>
          </p:nvSpPr>
          <p:spPr bwMode="auto">
            <a:xfrm>
              <a:off x="1152" y="2592"/>
              <a:ext cx="432" cy="336"/>
            </a:xfrm>
            <a:prstGeom prst="roundRect">
              <a:avLst>
                <a:gd name="adj" fmla="val 16667"/>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zh-CN"/>
            </a:p>
          </p:txBody>
        </p:sp>
        <p:sp>
          <p:nvSpPr>
            <p:cNvPr id="13331" name="Line 16">
              <a:extLst>
                <a:ext uri="{FF2B5EF4-FFF2-40B4-BE49-F238E27FC236}">
                  <a16:creationId xmlns:a16="http://schemas.microsoft.com/office/drawing/2014/main" id="{A304597F-2512-448B-BA8B-2EB8B7201722}"/>
                </a:ext>
              </a:extLst>
            </p:cNvPr>
            <p:cNvSpPr>
              <a:spLocks noChangeShapeType="1"/>
            </p:cNvSpPr>
            <p:nvPr/>
          </p:nvSpPr>
          <p:spPr bwMode="auto">
            <a:xfrm>
              <a:off x="1584" y="2016"/>
              <a:ext cx="28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32" name="Oval 17">
              <a:extLst>
                <a:ext uri="{FF2B5EF4-FFF2-40B4-BE49-F238E27FC236}">
                  <a16:creationId xmlns:a16="http://schemas.microsoft.com/office/drawing/2014/main" id="{80769838-A490-44D6-B24E-6E0FD7C253E5}"/>
                </a:ext>
              </a:extLst>
            </p:cNvPr>
            <p:cNvSpPr>
              <a:spLocks noChangeArrowheads="1"/>
            </p:cNvSpPr>
            <p:nvPr/>
          </p:nvSpPr>
          <p:spPr bwMode="auto">
            <a:xfrm>
              <a:off x="1872" y="1824"/>
              <a:ext cx="480" cy="384"/>
            </a:xfrm>
            <a:prstGeom prst="ellipse">
              <a:avLst/>
            </a:prstGeom>
            <a:solidFill>
              <a:srgbClr val="FF3300"/>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cse</a:t>
              </a:r>
            </a:p>
          </p:txBody>
        </p:sp>
        <p:sp>
          <p:nvSpPr>
            <p:cNvPr id="13333" name="Oval 18">
              <a:extLst>
                <a:ext uri="{FF2B5EF4-FFF2-40B4-BE49-F238E27FC236}">
                  <a16:creationId xmlns:a16="http://schemas.microsoft.com/office/drawing/2014/main" id="{87584DEF-12E4-4B30-98CB-BBC72B37EEFC}"/>
                </a:ext>
              </a:extLst>
            </p:cNvPr>
            <p:cNvSpPr>
              <a:spLocks noChangeArrowheads="1"/>
            </p:cNvSpPr>
            <p:nvPr/>
          </p:nvSpPr>
          <p:spPr bwMode="auto">
            <a:xfrm>
              <a:off x="672" y="3072"/>
              <a:ext cx="480" cy="384"/>
            </a:xfrm>
            <a:prstGeom prst="ellipse">
              <a:avLst/>
            </a:prstGeom>
            <a:solidFill>
              <a:srgbClr val="FF66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t>chin</a:t>
              </a:r>
            </a:p>
          </p:txBody>
        </p:sp>
        <p:sp>
          <p:nvSpPr>
            <p:cNvPr id="13334" name="Oval 19">
              <a:extLst>
                <a:ext uri="{FF2B5EF4-FFF2-40B4-BE49-F238E27FC236}">
                  <a16:creationId xmlns:a16="http://schemas.microsoft.com/office/drawing/2014/main" id="{2A599197-C6AD-4ECD-AA28-E6965DBD40BF}"/>
                </a:ext>
              </a:extLst>
            </p:cNvPr>
            <p:cNvSpPr>
              <a:spLocks noChangeArrowheads="1"/>
            </p:cNvSpPr>
            <p:nvPr/>
          </p:nvSpPr>
          <p:spPr bwMode="auto">
            <a:xfrm>
              <a:off x="1248" y="3120"/>
              <a:ext cx="480" cy="384"/>
            </a:xfrm>
            <a:prstGeom prst="ellipse">
              <a:avLst/>
            </a:prstGeom>
            <a:solidFill>
              <a:srgbClr val="FF66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t>spor</a:t>
              </a:r>
            </a:p>
          </p:txBody>
        </p:sp>
        <p:sp>
          <p:nvSpPr>
            <p:cNvPr id="13335" name="Line 20">
              <a:extLst>
                <a:ext uri="{FF2B5EF4-FFF2-40B4-BE49-F238E27FC236}">
                  <a16:creationId xmlns:a16="http://schemas.microsoft.com/office/drawing/2014/main" id="{09322FDB-180D-46B5-901B-EB53F068BEA6}"/>
                </a:ext>
              </a:extLst>
            </p:cNvPr>
            <p:cNvSpPr>
              <a:spLocks noChangeShapeType="1"/>
            </p:cNvSpPr>
            <p:nvPr/>
          </p:nvSpPr>
          <p:spPr bwMode="auto">
            <a:xfrm flipH="1">
              <a:off x="1104" y="2928"/>
              <a:ext cx="144"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36" name="Oval 22">
              <a:extLst>
                <a:ext uri="{FF2B5EF4-FFF2-40B4-BE49-F238E27FC236}">
                  <a16:creationId xmlns:a16="http://schemas.microsoft.com/office/drawing/2014/main" id="{1786649A-83D2-4726-8A1C-E111295D810E}"/>
                </a:ext>
              </a:extLst>
            </p:cNvPr>
            <p:cNvSpPr>
              <a:spLocks noChangeArrowheads="1"/>
            </p:cNvSpPr>
            <p:nvPr/>
          </p:nvSpPr>
          <p:spPr bwMode="auto">
            <a:xfrm>
              <a:off x="1968" y="3072"/>
              <a:ext cx="432" cy="336"/>
            </a:xfrm>
            <a:prstGeom prst="ellipse">
              <a:avLst/>
            </a:prstGeom>
            <a:solidFill>
              <a:srgbClr val="FF66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t>comp</a:t>
              </a:r>
            </a:p>
          </p:txBody>
        </p:sp>
        <p:sp>
          <p:nvSpPr>
            <p:cNvPr id="13337" name="Line 23">
              <a:extLst>
                <a:ext uri="{FF2B5EF4-FFF2-40B4-BE49-F238E27FC236}">
                  <a16:creationId xmlns:a16="http://schemas.microsoft.com/office/drawing/2014/main" id="{94B6A71A-4832-4BAF-8A89-DEBD65D61115}"/>
                </a:ext>
              </a:extLst>
            </p:cNvPr>
            <p:cNvSpPr>
              <a:spLocks noChangeShapeType="1"/>
            </p:cNvSpPr>
            <p:nvPr/>
          </p:nvSpPr>
          <p:spPr bwMode="auto">
            <a:xfrm>
              <a:off x="1584" y="2784"/>
              <a:ext cx="480" cy="2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38" name="Line 24">
              <a:extLst>
                <a:ext uri="{FF2B5EF4-FFF2-40B4-BE49-F238E27FC236}">
                  <a16:creationId xmlns:a16="http://schemas.microsoft.com/office/drawing/2014/main" id="{FA8194D3-C02B-4A46-92E8-5EE47656BA90}"/>
                </a:ext>
              </a:extLst>
            </p:cNvPr>
            <p:cNvSpPr>
              <a:spLocks noChangeShapeType="1"/>
            </p:cNvSpPr>
            <p:nvPr/>
          </p:nvSpPr>
          <p:spPr bwMode="auto">
            <a:xfrm>
              <a:off x="1440" y="2928"/>
              <a:ext cx="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39" name="Line 25">
              <a:extLst>
                <a:ext uri="{FF2B5EF4-FFF2-40B4-BE49-F238E27FC236}">
                  <a16:creationId xmlns:a16="http://schemas.microsoft.com/office/drawing/2014/main" id="{CF0BB5E9-8D4F-4C51-BE12-25F58CF2D09E}"/>
                </a:ext>
              </a:extLst>
            </p:cNvPr>
            <p:cNvSpPr>
              <a:spLocks noChangeShapeType="1"/>
            </p:cNvSpPr>
            <p:nvPr/>
          </p:nvSpPr>
          <p:spPr bwMode="auto">
            <a:xfrm>
              <a:off x="816" y="2496"/>
              <a:ext cx="336" cy="24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40" name="Oval 28">
              <a:extLst>
                <a:ext uri="{FF2B5EF4-FFF2-40B4-BE49-F238E27FC236}">
                  <a16:creationId xmlns:a16="http://schemas.microsoft.com/office/drawing/2014/main" id="{FE9FDB89-03CE-429E-930C-94BF4F4B59F9}"/>
                </a:ext>
              </a:extLst>
            </p:cNvPr>
            <p:cNvSpPr>
              <a:spLocks noChangeArrowheads="1"/>
            </p:cNvSpPr>
            <p:nvPr/>
          </p:nvSpPr>
          <p:spPr bwMode="auto">
            <a:xfrm>
              <a:off x="1156" y="2659"/>
              <a:ext cx="432" cy="2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t>scnu</a:t>
              </a:r>
            </a:p>
          </p:txBody>
        </p:sp>
        <p:pic>
          <p:nvPicPr>
            <p:cNvPr id="13341" name="Picture 29">
              <a:extLst>
                <a:ext uri="{FF2B5EF4-FFF2-40B4-BE49-F238E27FC236}">
                  <a16:creationId xmlns:a16="http://schemas.microsoft.com/office/drawing/2014/main" id="{91811825-8170-4BEA-8BD7-B38B4F301CE3}"/>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 y="3696"/>
              <a:ext cx="294"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42" name="Picture 30">
              <a:extLst>
                <a:ext uri="{FF2B5EF4-FFF2-40B4-BE49-F238E27FC236}">
                  <a16:creationId xmlns:a16="http://schemas.microsoft.com/office/drawing/2014/main" id="{2E14181E-B114-4EC9-9014-FAE0F4630376}"/>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 y="3792"/>
              <a:ext cx="294"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43" name="Picture 31">
              <a:extLst>
                <a:ext uri="{FF2B5EF4-FFF2-40B4-BE49-F238E27FC236}">
                  <a16:creationId xmlns:a16="http://schemas.microsoft.com/office/drawing/2014/main" id="{85272547-1CA2-4FF8-BE09-A239A19ADE90}"/>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 y="3744"/>
              <a:ext cx="294"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44" name="Line 32">
              <a:extLst>
                <a:ext uri="{FF2B5EF4-FFF2-40B4-BE49-F238E27FC236}">
                  <a16:creationId xmlns:a16="http://schemas.microsoft.com/office/drawing/2014/main" id="{CC0F2081-D81D-467E-A818-B0F0CEBECDD4}"/>
                </a:ext>
              </a:extLst>
            </p:cNvPr>
            <p:cNvSpPr>
              <a:spLocks noChangeShapeType="1"/>
            </p:cNvSpPr>
            <p:nvPr/>
          </p:nvSpPr>
          <p:spPr bwMode="auto">
            <a:xfrm flipH="1">
              <a:off x="624" y="3408"/>
              <a:ext cx="192"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45" name="Line 33">
              <a:extLst>
                <a:ext uri="{FF2B5EF4-FFF2-40B4-BE49-F238E27FC236}">
                  <a16:creationId xmlns:a16="http://schemas.microsoft.com/office/drawing/2014/main" id="{5B5718C9-6B4B-44DA-BA42-DE0ED1BDDA4D}"/>
                </a:ext>
              </a:extLst>
            </p:cNvPr>
            <p:cNvSpPr>
              <a:spLocks noChangeShapeType="1"/>
            </p:cNvSpPr>
            <p:nvPr/>
          </p:nvSpPr>
          <p:spPr bwMode="auto">
            <a:xfrm>
              <a:off x="912" y="3456"/>
              <a:ext cx="48"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46" name="Line 34">
              <a:extLst>
                <a:ext uri="{FF2B5EF4-FFF2-40B4-BE49-F238E27FC236}">
                  <a16:creationId xmlns:a16="http://schemas.microsoft.com/office/drawing/2014/main" id="{5D864FB5-08A7-459A-9E6B-57D1850AA609}"/>
                </a:ext>
              </a:extLst>
            </p:cNvPr>
            <p:cNvSpPr>
              <a:spLocks noChangeShapeType="1"/>
            </p:cNvSpPr>
            <p:nvPr/>
          </p:nvSpPr>
          <p:spPr bwMode="auto">
            <a:xfrm>
              <a:off x="1056" y="3408"/>
              <a:ext cx="192"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pic>
          <p:nvPicPr>
            <p:cNvPr id="13347" name="Picture 35">
              <a:extLst>
                <a:ext uri="{FF2B5EF4-FFF2-40B4-BE49-F238E27FC236}">
                  <a16:creationId xmlns:a16="http://schemas.microsoft.com/office/drawing/2014/main" id="{AFB57406-4E1F-40C8-8FB8-C77EC08FCF28}"/>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0" y="2448"/>
              <a:ext cx="294"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48" name="Picture 36">
              <a:extLst>
                <a:ext uri="{FF2B5EF4-FFF2-40B4-BE49-F238E27FC236}">
                  <a16:creationId xmlns:a16="http://schemas.microsoft.com/office/drawing/2014/main" id="{82FF6FD8-CD50-42AC-80BE-C08C86976934}"/>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 y="2448"/>
              <a:ext cx="294"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49" name="Picture 37">
              <a:extLst>
                <a:ext uri="{FF2B5EF4-FFF2-40B4-BE49-F238E27FC236}">
                  <a16:creationId xmlns:a16="http://schemas.microsoft.com/office/drawing/2014/main" id="{1C79C810-526C-4A65-BEAF-C2DDD03EAE63}"/>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4" y="2304"/>
              <a:ext cx="294"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50" name="Line 38">
              <a:extLst>
                <a:ext uri="{FF2B5EF4-FFF2-40B4-BE49-F238E27FC236}">
                  <a16:creationId xmlns:a16="http://schemas.microsoft.com/office/drawing/2014/main" id="{CE212E32-8499-498C-A619-5DC9451AD808}"/>
                </a:ext>
              </a:extLst>
            </p:cNvPr>
            <p:cNvSpPr>
              <a:spLocks noChangeShapeType="1"/>
            </p:cNvSpPr>
            <p:nvPr/>
          </p:nvSpPr>
          <p:spPr bwMode="auto">
            <a:xfrm flipH="1">
              <a:off x="2064" y="2208"/>
              <a:ext cx="48"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51" name="Line 39">
              <a:extLst>
                <a:ext uri="{FF2B5EF4-FFF2-40B4-BE49-F238E27FC236}">
                  <a16:creationId xmlns:a16="http://schemas.microsoft.com/office/drawing/2014/main" id="{B1C1EC94-D44D-4D71-A80E-5AF1A2705215}"/>
                </a:ext>
              </a:extLst>
            </p:cNvPr>
            <p:cNvSpPr>
              <a:spLocks noChangeShapeType="1"/>
            </p:cNvSpPr>
            <p:nvPr/>
          </p:nvSpPr>
          <p:spPr bwMode="auto">
            <a:xfrm flipH="1">
              <a:off x="1824" y="2208"/>
              <a:ext cx="192"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52" name="Line 40">
              <a:extLst>
                <a:ext uri="{FF2B5EF4-FFF2-40B4-BE49-F238E27FC236}">
                  <a16:creationId xmlns:a16="http://schemas.microsoft.com/office/drawing/2014/main" id="{4A5F8805-9682-487B-AF57-4E561BD6E746}"/>
                </a:ext>
              </a:extLst>
            </p:cNvPr>
            <p:cNvSpPr>
              <a:spLocks noChangeShapeType="1"/>
            </p:cNvSpPr>
            <p:nvPr/>
          </p:nvSpPr>
          <p:spPr bwMode="auto">
            <a:xfrm>
              <a:off x="2208" y="2160"/>
              <a:ext cx="24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pic>
          <p:nvPicPr>
            <p:cNvPr id="13353" name="Picture 43">
              <a:extLst>
                <a:ext uri="{FF2B5EF4-FFF2-40B4-BE49-F238E27FC236}">
                  <a16:creationId xmlns:a16="http://schemas.microsoft.com/office/drawing/2014/main" id="{A06C301E-9C74-47CA-8B4A-F4D4F924C304}"/>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 y="3600"/>
              <a:ext cx="294"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54" name="Picture 44">
              <a:extLst>
                <a:ext uri="{FF2B5EF4-FFF2-40B4-BE49-F238E27FC236}">
                  <a16:creationId xmlns:a16="http://schemas.microsoft.com/office/drawing/2014/main" id="{D023EA1B-9619-4A9A-9F22-8F751DAB9AB7}"/>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8" y="3504"/>
              <a:ext cx="294"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55" name="Line 45">
              <a:extLst>
                <a:ext uri="{FF2B5EF4-FFF2-40B4-BE49-F238E27FC236}">
                  <a16:creationId xmlns:a16="http://schemas.microsoft.com/office/drawing/2014/main" id="{23AA4CE8-0BB0-4C78-9369-F0E7C27DA74A}"/>
                </a:ext>
              </a:extLst>
            </p:cNvPr>
            <p:cNvSpPr>
              <a:spLocks noChangeShapeType="1"/>
            </p:cNvSpPr>
            <p:nvPr/>
          </p:nvSpPr>
          <p:spPr bwMode="auto">
            <a:xfrm>
              <a:off x="2352" y="3408"/>
              <a:ext cx="24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356" name="Line 46">
              <a:extLst>
                <a:ext uri="{FF2B5EF4-FFF2-40B4-BE49-F238E27FC236}">
                  <a16:creationId xmlns:a16="http://schemas.microsoft.com/office/drawing/2014/main" id="{66E27AC5-1623-45C2-A87E-2D9B6FED5B1C}"/>
                </a:ext>
              </a:extLst>
            </p:cNvPr>
            <p:cNvSpPr>
              <a:spLocks noChangeShapeType="1"/>
            </p:cNvSpPr>
            <p:nvPr/>
          </p:nvSpPr>
          <p:spPr bwMode="auto">
            <a:xfrm flipH="1">
              <a:off x="1920" y="3408"/>
              <a:ext cx="192"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4627" name="Text Box 51">
            <a:extLst>
              <a:ext uri="{FF2B5EF4-FFF2-40B4-BE49-F238E27FC236}">
                <a16:creationId xmlns:a16="http://schemas.microsoft.com/office/drawing/2014/main" id="{F96CE777-8A1A-4D13-AB12-7B5C012AC89A}"/>
              </a:ext>
            </a:extLst>
          </p:cNvPr>
          <p:cNvSpPr txBox="1">
            <a:spLocks noChangeArrowheads="1"/>
          </p:cNvSpPr>
          <p:nvPr/>
        </p:nvSpPr>
        <p:spPr bwMode="auto">
          <a:xfrm>
            <a:off x="4643438" y="1700213"/>
            <a:ext cx="40322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2800" b="1"/>
              <a:t>怎样设置</a:t>
            </a:r>
            <a:r>
              <a:rPr lang="en-US" altLang="zh-CN" sz="2800" b="1"/>
              <a:t>DNS</a:t>
            </a:r>
            <a:r>
              <a:rPr lang="zh-CN" altLang="en-US" sz="2800" b="1"/>
              <a:t>服务器？</a:t>
            </a:r>
          </a:p>
        </p:txBody>
      </p:sp>
      <p:sp>
        <p:nvSpPr>
          <p:cNvPr id="24629" name="Text Box 53">
            <a:extLst>
              <a:ext uri="{FF2B5EF4-FFF2-40B4-BE49-F238E27FC236}">
                <a16:creationId xmlns:a16="http://schemas.microsoft.com/office/drawing/2014/main" id="{C4DD5D93-9DC9-4F6F-A86D-61FFCE420B59}"/>
              </a:ext>
            </a:extLst>
          </p:cNvPr>
          <p:cNvSpPr txBox="1">
            <a:spLocks noChangeArrowheads="1"/>
          </p:cNvSpPr>
          <p:nvPr/>
        </p:nvSpPr>
        <p:spPr bwMode="auto">
          <a:xfrm>
            <a:off x="4643438" y="2708275"/>
            <a:ext cx="403225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b="1" dirty="0"/>
              <a:t>DNS</a:t>
            </a:r>
            <a:r>
              <a:rPr lang="zh-CN" altLang="en-US" b="1" dirty="0"/>
              <a:t>服务器可以按域名层次设置，如</a:t>
            </a:r>
            <a:r>
              <a:rPr lang="en-US" altLang="zh-CN" b="1" dirty="0"/>
              <a:t>scnu.edu.cn</a:t>
            </a:r>
            <a:r>
              <a:rPr lang="zh-CN" altLang="en-US" b="1" dirty="0"/>
              <a:t>；也可以不对等，如</a:t>
            </a:r>
            <a:r>
              <a:rPr lang="en-US" altLang="zh-CN" b="1" dirty="0"/>
              <a:t>cse.edu,</a:t>
            </a:r>
            <a:r>
              <a:rPr lang="zh-CN" altLang="en-US" b="1" dirty="0"/>
              <a:t>一个</a:t>
            </a:r>
            <a:r>
              <a:rPr lang="en-US" altLang="zh-CN" b="1" dirty="0"/>
              <a:t>DNS</a:t>
            </a:r>
            <a:r>
              <a:rPr lang="zh-CN" altLang="en-US" b="1" dirty="0"/>
              <a:t>直接管理几个域名层次，又如</a:t>
            </a:r>
            <a:r>
              <a:rPr lang="en-US" altLang="zh-CN" b="1" dirty="0" err="1"/>
              <a:t>scnu</a:t>
            </a:r>
            <a:r>
              <a:rPr lang="zh-CN" altLang="en-US" b="1" dirty="0"/>
              <a:t>可以直接管理所有下属学院计算机域名</a:t>
            </a:r>
            <a:r>
              <a:rPr lang="en-US" altLang="zh-CN" b="1" dirty="0"/>
              <a:t>comp.scnu.edu.cn</a:t>
            </a:r>
            <a:r>
              <a:rPr lang="zh-CN" altLang="en-US" b="1" dirty="0"/>
              <a:t>，</a:t>
            </a:r>
            <a:r>
              <a:rPr lang="en-US" altLang="zh-CN" b="1" dirty="0"/>
              <a:t>ctcp.scnu.edu.cn </a:t>
            </a:r>
            <a:r>
              <a:rPr lang="zh-CN" altLang="en-US" b="1" dirty="0"/>
              <a:t>。</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627"/>
                                        </p:tgtEl>
                                        <p:attrNameLst>
                                          <p:attrName>style.visibility</p:attrName>
                                        </p:attrNameLst>
                                      </p:cBhvr>
                                      <p:to>
                                        <p:strVal val="visible"/>
                                      </p:to>
                                    </p:set>
                                    <p:anim calcmode="lin" valueType="num">
                                      <p:cBhvr additive="base">
                                        <p:cTn id="7" dur="500" fill="hold"/>
                                        <p:tgtEl>
                                          <p:spTgt spid="24627"/>
                                        </p:tgtEl>
                                        <p:attrNameLst>
                                          <p:attrName>ppt_x</p:attrName>
                                        </p:attrNameLst>
                                      </p:cBhvr>
                                      <p:tavLst>
                                        <p:tav tm="0">
                                          <p:val>
                                            <p:strVal val="0-#ppt_w/2"/>
                                          </p:val>
                                        </p:tav>
                                        <p:tav tm="100000">
                                          <p:val>
                                            <p:strVal val="#ppt_x"/>
                                          </p:val>
                                        </p:tav>
                                      </p:tavLst>
                                    </p:anim>
                                    <p:anim calcmode="lin" valueType="num">
                                      <p:cBhvr additive="base">
                                        <p:cTn id="8" dur="500" fill="hold"/>
                                        <p:tgtEl>
                                          <p:spTgt spid="2462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24630"/>
                                        </p:tgtEl>
                                        <p:attrNameLst>
                                          <p:attrName>style.visibility</p:attrName>
                                        </p:attrNameLst>
                                      </p:cBhvr>
                                      <p:to>
                                        <p:strVal val="visible"/>
                                      </p:to>
                                    </p:set>
                                    <p:animEffect transition="in" filter="diamond(in)">
                                      <p:cBhvr>
                                        <p:cTn id="13" dur="2000"/>
                                        <p:tgtEl>
                                          <p:spTgt spid="2463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4629"/>
                                        </p:tgtEl>
                                        <p:attrNameLst>
                                          <p:attrName>style.visibility</p:attrName>
                                        </p:attrNameLst>
                                      </p:cBhvr>
                                      <p:to>
                                        <p:strVal val="visible"/>
                                      </p:to>
                                    </p:set>
                                    <p:anim calcmode="lin" valueType="num">
                                      <p:cBhvr additive="base">
                                        <p:cTn id="18" dur="500" fill="hold"/>
                                        <p:tgtEl>
                                          <p:spTgt spid="24629"/>
                                        </p:tgtEl>
                                        <p:attrNameLst>
                                          <p:attrName>ppt_x</p:attrName>
                                        </p:attrNameLst>
                                      </p:cBhvr>
                                      <p:tavLst>
                                        <p:tav tm="0">
                                          <p:val>
                                            <p:strVal val="0-#ppt_w/2"/>
                                          </p:val>
                                        </p:tav>
                                        <p:tav tm="100000">
                                          <p:val>
                                            <p:strVal val="#ppt_x"/>
                                          </p:val>
                                        </p:tav>
                                      </p:tavLst>
                                    </p:anim>
                                    <p:anim calcmode="lin" valueType="num">
                                      <p:cBhvr additive="base">
                                        <p:cTn id="19" dur="500" fill="hold"/>
                                        <p:tgtEl>
                                          <p:spTgt spid="246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27" grpId="0" autoUpdateAnimBg="0"/>
      <p:bldP spid="2462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a:extLst>
              <a:ext uri="{FF2B5EF4-FFF2-40B4-BE49-F238E27FC236}">
                <a16:creationId xmlns:a16="http://schemas.microsoft.com/office/drawing/2014/main" id="{11C106B3-8304-4FF0-8524-D91D82968B00}"/>
              </a:ext>
            </a:extLst>
          </p:cNvPr>
          <p:cNvSpPr txBox="1">
            <a:spLocks noChangeArrowheads="1"/>
          </p:cNvSpPr>
          <p:nvPr/>
        </p:nvSpPr>
        <p:spPr bwMode="auto">
          <a:xfrm>
            <a:off x="179388" y="1844675"/>
            <a:ext cx="13319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800" b="1"/>
              <a:t>教科网</a:t>
            </a:r>
            <a:r>
              <a:rPr lang="en-US" altLang="zh-CN" sz="1800" b="1"/>
              <a:t>DNS</a:t>
            </a:r>
          </a:p>
          <a:p>
            <a:pPr eaLnBrk="1" hangingPunct="1"/>
            <a:r>
              <a:rPr lang="zh-CN" altLang="en-US" sz="1800" b="1"/>
              <a:t>服务器</a:t>
            </a:r>
          </a:p>
        </p:txBody>
      </p:sp>
      <p:sp>
        <p:nvSpPr>
          <p:cNvPr id="14339" name="Rectangle 6">
            <a:extLst>
              <a:ext uri="{FF2B5EF4-FFF2-40B4-BE49-F238E27FC236}">
                <a16:creationId xmlns:a16="http://schemas.microsoft.com/office/drawing/2014/main" id="{3694655A-D5AC-47C5-A4B2-D77CB7782C1F}"/>
              </a:ext>
            </a:extLst>
          </p:cNvPr>
          <p:cNvSpPr>
            <a:spLocks noChangeArrowheads="1"/>
          </p:cNvSpPr>
          <p:nvPr/>
        </p:nvSpPr>
        <p:spPr bwMode="auto">
          <a:xfrm>
            <a:off x="765175" y="787400"/>
            <a:ext cx="2624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b="1"/>
              <a:t>DNS</a:t>
            </a:r>
            <a:r>
              <a:rPr lang="zh-CN" altLang="en-US" b="1"/>
              <a:t>服务器的层次</a:t>
            </a:r>
          </a:p>
        </p:txBody>
      </p:sp>
      <p:sp>
        <p:nvSpPr>
          <p:cNvPr id="14340" name="Oval 7">
            <a:extLst>
              <a:ext uri="{FF2B5EF4-FFF2-40B4-BE49-F238E27FC236}">
                <a16:creationId xmlns:a16="http://schemas.microsoft.com/office/drawing/2014/main" id="{29375E4C-2B65-4143-BBF3-6281460A65FC}"/>
              </a:ext>
            </a:extLst>
          </p:cNvPr>
          <p:cNvSpPr>
            <a:spLocks noChangeArrowheads="1"/>
          </p:cNvSpPr>
          <p:nvPr/>
        </p:nvSpPr>
        <p:spPr bwMode="auto">
          <a:xfrm>
            <a:off x="688975" y="3606800"/>
            <a:ext cx="2286000" cy="1828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14341" name="Oval 8">
            <a:extLst>
              <a:ext uri="{FF2B5EF4-FFF2-40B4-BE49-F238E27FC236}">
                <a16:creationId xmlns:a16="http://schemas.microsoft.com/office/drawing/2014/main" id="{1A4CDC5A-6C72-4E4B-AEA2-1090136E2D99}"/>
              </a:ext>
            </a:extLst>
          </p:cNvPr>
          <p:cNvSpPr>
            <a:spLocks noChangeArrowheads="1"/>
          </p:cNvSpPr>
          <p:nvPr/>
        </p:nvSpPr>
        <p:spPr bwMode="auto">
          <a:xfrm>
            <a:off x="1374775" y="2159000"/>
            <a:ext cx="2819400" cy="1219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14342" name="AutoShape 9">
            <a:extLst>
              <a:ext uri="{FF2B5EF4-FFF2-40B4-BE49-F238E27FC236}">
                <a16:creationId xmlns:a16="http://schemas.microsoft.com/office/drawing/2014/main" id="{6CAD459A-05F5-4326-974B-9DD7A7069251}"/>
              </a:ext>
            </a:extLst>
          </p:cNvPr>
          <p:cNvSpPr>
            <a:spLocks noChangeArrowheads="1"/>
          </p:cNvSpPr>
          <p:nvPr/>
        </p:nvSpPr>
        <p:spPr bwMode="auto">
          <a:xfrm>
            <a:off x="1527175" y="1397000"/>
            <a:ext cx="685800" cy="533400"/>
          </a:xfrm>
          <a:prstGeom prst="roundRect">
            <a:avLst>
              <a:gd name="adj" fmla="val 16667"/>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t>cn</a:t>
            </a:r>
          </a:p>
        </p:txBody>
      </p:sp>
      <p:sp>
        <p:nvSpPr>
          <p:cNvPr id="14343" name="AutoShape 10">
            <a:extLst>
              <a:ext uri="{FF2B5EF4-FFF2-40B4-BE49-F238E27FC236}">
                <a16:creationId xmlns:a16="http://schemas.microsoft.com/office/drawing/2014/main" id="{0273FC6F-1596-49F7-AB8A-F97FD3A982E4}"/>
              </a:ext>
            </a:extLst>
          </p:cNvPr>
          <p:cNvSpPr>
            <a:spLocks noChangeArrowheads="1"/>
          </p:cNvSpPr>
          <p:nvPr/>
        </p:nvSpPr>
        <p:spPr bwMode="auto">
          <a:xfrm>
            <a:off x="1755775" y="2463800"/>
            <a:ext cx="685800" cy="533400"/>
          </a:xfrm>
          <a:prstGeom prst="roundRect">
            <a:avLst>
              <a:gd name="adj" fmla="val 16667"/>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t>edu</a:t>
            </a:r>
          </a:p>
        </p:txBody>
      </p:sp>
      <p:sp>
        <p:nvSpPr>
          <p:cNvPr id="14344" name="Text Box 11">
            <a:extLst>
              <a:ext uri="{FF2B5EF4-FFF2-40B4-BE49-F238E27FC236}">
                <a16:creationId xmlns:a16="http://schemas.microsoft.com/office/drawing/2014/main" id="{F6EEFBDC-E74E-4F41-9E29-FC150F598F0A}"/>
              </a:ext>
            </a:extLst>
          </p:cNvPr>
          <p:cNvSpPr txBox="1">
            <a:spLocks noChangeArrowheads="1"/>
          </p:cNvSpPr>
          <p:nvPr/>
        </p:nvSpPr>
        <p:spPr bwMode="auto">
          <a:xfrm>
            <a:off x="2593975" y="1397000"/>
            <a:ext cx="121920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lnSpc>
                <a:spcPct val="85000"/>
              </a:lnSpc>
            </a:pPr>
            <a:r>
              <a:rPr lang="en-US" altLang="zh-CN" sz="1800" b="1"/>
              <a:t>CN  DNS</a:t>
            </a:r>
            <a:r>
              <a:rPr lang="zh-CN" altLang="en-US" sz="1800" b="1"/>
              <a:t>根服务器</a:t>
            </a:r>
          </a:p>
        </p:txBody>
      </p:sp>
      <p:sp>
        <p:nvSpPr>
          <p:cNvPr id="14345" name="Line 12">
            <a:extLst>
              <a:ext uri="{FF2B5EF4-FFF2-40B4-BE49-F238E27FC236}">
                <a16:creationId xmlns:a16="http://schemas.microsoft.com/office/drawing/2014/main" id="{06C6048B-A375-40DC-AC15-FAEC342D2D68}"/>
              </a:ext>
            </a:extLst>
          </p:cNvPr>
          <p:cNvSpPr>
            <a:spLocks noChangeShapeType="1"/>
          </p:cNvSpPr>
          <p:nvPr/>
        </p:nvSpPr>
        <p:spPr bwMode="auto">
          <a:xfrm>
            <a:off x="2136775" y="1701800"/>
            <a:ext cx="457200"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46" name="Line 13">
            <a:extLst>
              <a:ext uri="{FF2B5EF4-FFF2-40B4-BE49-F238E27FC236}">
                <a16:creationId xmlns:a16="http://schemas.microsoft.com/office/drawing/2014/main" id="{29213800-762A-41AA-A3B8-6EB8F1B07C89}"/>
              </a:ext>
            </a:extLst>
          </p:cNvPr>
          <p:cNvSpPr>
            <a:spLocks noChangeShapeType="1"/>
          </p:cNvSpPr>
          <p:nvPr/>
        </p:nvSpPr>
        <p:spPr bwMode="auto">
          <a:xfrm>
            <a:off x="993775" y="2463800"/>
            <a:ext cx="60960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47" name="Line 14">
            <a:extLst>
              <a:ext uri="{FF2B5EF4-FFF2-40B4-BE49-F238E27FC236}">
                <a16:creationId xmlns:a16="http://schemas.microsoft.com/office/drawing/2014/main" id="{9DD4E761-8924-41FA-94ED-A40E14316B97}"/>
              </a:ext>
            </a:extLst>
          </p:cNvPr>
          <p:cNvSpPr>
            <a:spLocks noChangeShapeType="1"/>
          </p:cNvSpPr>
          <p:nvPr/>
        </p:nvSpPr>
        <p:spPr bwMode="auto">
          <a:xfrm>
            <a:off x="1908175" y="1930400"/>
            <a:ext cx="15240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48" name="Line 15">
            <a:extLst>
              <a:ext uri="{FF2B5EF4-FFF2-40B4-BE49-F238E27FC236}">
                <a16:creationId xmlns:a16="http://schemas.microsoft.com/office/drawing/2014/main" id="{8774F1B6-1AC4-4E8E-A121-FB9A4ECB7324}"/>
              </a:ext>
            </a:extLst>
          </p:cNvPr>
          <p:cNvSpPr>
            <a:spLocks noChangeShapeType="1"/>
          </p:cNvSpPr>
          <p:nvPr/>
        </p:nvSpPr>
        <p:spPr bwMode="auto">
          <a:xfrm flipH="1">
            <a:off x="2136775" y="2997200"/>
            <a:ext cx="0" cy="685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49" name="Text Box 16">
            <a:extLst>
              <a:ext uri="{FF2B5EF4-FFF2-40B4-BE49-F238E27FC236}">
                <a16:creationId xmlns:a16="http://schemas.microsoft.com/office/drawing/2014/main" id="{96A7C26D-DA8F-467B-B99D-A46B4033D14E}"/>
              </a:ext>
            </a:extLst>
          </p:cNvPr>
          <p:cNvSpPr txBox="1">
            <a:spLocks noChangeArrowheads="1"/>
          </p:cNvSpPr>
          <p:nvPr/>
        </p:nvSpPr>
        <p:spPr bwMode="auto">
          <a:xfrm>
            <a:off x="231775" y="3073400"/>
            <a:ext cx="121920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lnSpc>
                <a:spcPct val="85000"/>
              </a:lnSpc>
              <a:spcBef>
                <a:spcPct val="50000"/>
              </a:spcBef>
            </a:pPr>
            <a:r>
              <a:rPr lang="en-US" altLang="zh-CN" sz="1800" b="1"/>
              <a:t>Scnu DNS</a:t>
            </a:r>
            <a:r>
              <a:rPr lang="zh-CN" altLang="en-US" sz="1800" b="1"/>
              <a:t>服务器</a:t>
            </a:r>
          </a:p>
        </p:txBody>
      </p:sp>
      <p:sp>
        <p:nvSpPr>
          <p:cNvPr id="14350" name="AutoShape 17">
            <a:extLst>
              <a:ext uri="{FF2B5EF4-FFF2-40B4-BE49-F238E27FC236}">
                <a16:creationId xmlns:a16="http://schemas.microsoft.com/office/drawing/2014/main" id="{0436CBB0-F170-4792-8D66-1E815400DFA0}"/>
              </a:ext>
            </a:extLst>
          </p:cNvPr>
          <p:cNvSpPr>
            <a:spLocks noChangeArrowheads="1"/>
          </p:cNvSpPr>
          <p:nvPr/>
        </p:nvSpPr>
        <p:spPr bwMode="auto">
          <a:xfrm>
            <a:off x="1755775" y="3683000"/>
            <a:ext cx="685800" cy="533400"/>
          </a:xfrm>
          <a:prstGeom prst="roundRect">
            <a:avLst>
              <a:gd name="adj" fmla="val 16667"/>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zh-CN"/>
          </a:p>
        </p:txBody>
      </p:sp>
      <p:sp>
        <p:nvSpPr>
          <p:cNvPr id="14351" name="Line 18">
            <a:extLst>
              <a:ext uri="{FF2B5EF4-FFF2-40B4-BE49-F238E27FC236}">
                <a16:creationId xmlns:a16="http://schemas.microsoft.com/office/drawing/2014/main" id="{E4A8B4C2-7A26-463B-9EFC-80FB7D104A4B}"/>
              </a:ext>
            </a:extLst>
          </p:cNvPr>
          <p:cNvSpPr>
            <a:spLocks noChangeShapeType="1"/>
          </p:cNvSpPr>
          <p:nvPr/>
        </p:nvSpPr>
        <p:spPr bwMode="auto">
          <a:xfrm>
            <a:off x="2441575" y="2768600"/>
            <a:ext cx="457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52" name="Oval 19">
            <a:extLst>
              <a:ext uri="{FF2B5EF4-FFF2-40B4-BE49-F238E27FC236}">
                <a16:creationId xmlns:a16="http://schemas.microsoft.com/office/drawing/2014/main" id="{960CCE68-73DE-43F8-AA94-94E81FACE2F6}"/>
              </a:ext>
            </a:extLst>
          </p:cNvPr>
          <p:cNvSpPr>
            <a:spLocks noChangeArrowheads="1"/>
          </p:cNvSpPr>
          <p:nvPr/>
        </p:nvSpPr>
        <p:spPr bwMode="auto">
          <a:xfrm>
            <a:off x="2898775" y="2463800"/>
            <a:ext cx="762000" cy="609600"/>
          </a:xfrm>
          <a:prstGeom prst="ellipse">
            <a:avLst/>
          </a:prstGeom>
          <a:solidFill>
            <a:srgbClr val="FF3300"/>
          </a:solidFill>
          <a:ln w="9525">
            <a:solidFill>
              <a:srgbClr val="FF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cse</a:t>
            </a:r>
          </a:p>
        </p:txBody>
      </p:sp>
      <p:sp>
        <p:nvSpPr>
          <p:cNvPr id="14353" name="Oval 20">
            <a:extLst>
              <a:ext uri="{FF2B5EF4-FFF2-40B4-BE49-F238E27FC236}">
                <a16:creationId xmlns:a16="http://schemas.microsoft.com/office/drawing/2014/main" id="{1F8D7280-F3A4-491C-A888-D29C6E6A8E81}"/>
              </a:ext>
            </a:extLst>
          </p:cNvPr>
          <p:cNvSpPr>
            <a:spLocks noChangeArrowheads="1"/>
          </p:cNvSpPr>
          <p:nvPr/>
        </p:nvSpPr>
        <p:spPr bwMode="auto">
          <a:xfrm>
            <a:off x="993775" y="4445000"/>
            <a:ext cx="762000" cy="609600"/>
          </a:xfrm>
          <a:prstGeom prst="ellipse">
            <a:avLst/>
          </a:prstGeom>
          <a:solidFill>
            <a:srgbClr val="FF66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t>chin</a:t>
            </a:r>
          </a:p>
        </p:txBody>
      </p:sp>
      <p:sp>
        <p:nvSpPr>
          <p:cNvPr id="14354" name="Oval 21">
            <a:extLst>
              <a:ext uri="{FF2B5EF4-FFF2-40B4-BE49-F238E27FC236}">
                <a16:creationId xmlns:a16="http://schemas.microsoft.com/office/drawing/2014/main" id="{BB53A571-B728-4869-A333-6B0C6BF01D91}"/>
              </a:ext>
            </a:extLst>
          </p:cNvPr>
          <p:cNvSpPr>
            <a:spLocks noChangeArrowheads="1"/>
          </p:cNvSpPr>
          <p:nvPr/>
        </p:nvSpPr>
        <p:spPr bwMode="auto">
          <a:xfrm>
            <a:off x="1908175" y="4521200"/>
            <a:ext cx="762000" cy="609600"/>
          </a:xfrm>
          <a:prstGeom prst="ellipse">
            <a:avLst/>
          </a:prstGeom>
          <a:solidFill>
            <a:srgbClr val="FF66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t>spor</a:t>
            </a:r>
          </a:p>
        </p:txBody>
      </p:sp>
      <p:sp>
        <p:nvSpPr>
          <p:cNvPr id="14355" name="Line 22">
            <a:extLst>
              <a:ext uri="{FF2B5EF4-FFF2-40B4-BE49-F238E27FC236}">
                <a16:creationId xmlns:a16="http://schemas.microsoft.com/office/drawing/2014/main" id="{A8CA7764-069E-4536-9142-FEDF90283763}"/>
              </a:ext>
            </a:extLst>
          </p:cNvPr>
          <p:cNvSpPr>
            <a:spLocks noChangeShapeType="1"/>
          </p:cNvSpPr>
          <p:nvPr/>
        </p:nvSpPr>
        <p:spPr bwMode="auto">
          <a:xfrm flipH="1">
            <a:off x="1679575" y="4216400"/>
            <a:ext cx="22860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56" name="Oval 23">
            <a:extLst>
              <a:ext uri="{FF2B5EF4-FFF2-40B4-BE49-F238E27FC236}">
                <a16:creationId xmlns:a16="http://schemas.microsoft.com/office/drawing/2014/main" id="{E73A307E-C61B-4D6A-83A7-0C6FDF9257FB}"/>
              </a:ext>
            </a:extLst>
          </p:cNvPr>
          <p:cNvSpPr>
            <a:spLocks noChangeArrowheads="1"/>
          </p:cNvSpPr>
          <p:nvPr/>
        </p:nvSpPr>
        <p:spPr bwMode="auto">
          <a:xfrm>
            <a:off x="3051175" y="4445000"/>
            <a:ext cx="685800" cy="533400"/>
          </a:xfrm>
          <a:prstGeom prst="ellipse">
            <a:avLst/>
          </a:prstGeom>
          <a:solidFill>
            <a:srgbClr val="FF66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t>comp</a:t>
            </a:r>
          </a:p>
        </p:txBody>
      </p:sp>
      <p:sp>
        <p:nvSpPr>
          <p:cNvPr id="14357" name="Line 24">
            <a:extLst>
              <a:ext uri="{FF2B5EF4-FFF2-40B4-BE49-F238E27FC236}">
                <a16:creationId xmlns:a16="http://schemas.microsoft.com/office/drawing/2014/main" id="{5E785678-D5C1-4CA9-8870-433B53F5FFD5}"/>
              </a:ext>
            </a:extLst>
          </p:cNvPr>
          <p:cNvSpPr>
            <a:spLocks noChangeShapeType="1"/>
          </p:cNvSpPr>
          <p:nvPr/>
        </p:nvSpPr>
        <p:spPr bwMode="auto">
          <a:xfrm>
            <a:off x="2441575" y="3987800"/>
            <a:ext cx="762000" cy="457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58" name="Line 25">
            <a:extLst>
              <a:ext uri="{FF2B5EF4-FFF2-40B4-BE49-F238E27FC236}">
                <a16:creationId xmlns:a16="http://schemas.microsoft.com/office/drawing/2014/main" id="{D20451AC-5073-4373-A6E8-4AAEF645A334}"/>
              </a:ext>
            </a:extLst>
          </p:cNvPr>
          <p:cNvSpPr>
            <a:spLocks noChangeShapeType="1"/>
          </p:cNvSpPr>
          <p:nvPr/>
        </p:nvSpPr>
        <p:spPr bwMode="auto">
          <a:xfrm>
            <a:off x="2212975" y="4216400"/>
            <a:ext cx="0" cy="304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59" name="Line 26">
            <a:extLst>
              <a:ext uri="{FF2B5EF4-FFF2-40B4-BE49-F238E27FC236}">
                <a16:creationId xmlns:a16="http://schemas.microsoft.com/office/drawing/2014/main" id="{C0B724DD-D90B-4A64-9311-AE5A9DEDEE26}"/>
              </a:ext>
            </a:extLst>
          </p:cNvPr>
          <p:cNvSpPr>
            <a:spLocks noChangeShapeType="1"/>
          </p:cNvSpPr>
          <p:nvPr/>
        </p:nvSpPr>
        <p:spPr bwMode="auto">
          <a:xfrm>
            <a:off x="1222375" y="3530600"/>
            <a:ext cx="533400" cy="381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60" name="Oval 27">
            <a:extLst>
              <a:ext uri="{FF2B5EF4-FFF2-40B4-BE49-F238E27FC236}">
                <a16:creationId xmlns:a16="http://schemas.microsoft.com/office/drawing/2014/main" id="{5F66FEC5-5D7E-4B69-9070-490F1C23F985}"/>
              </a:ext>
            </a:extLst>
          </p:cNvPr>
          <p:cNvSpPr>
            <a:spLocks noChangeArrowheads="1"/>
          </p:cNvSpPr>
          <p:nvPr/>
        </p:nvSpPr>
        <p:spPr bwMode="auto">
          <a:xfrm>
            <a:off x="1762125" y="3789363"/>
            <a:ext cx="685800" cy="3937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t>scnu</a:t>
            </a:r>
          </a:p>
        </p:txBody>
      </p:sp>
      <p:pic>
        <p:nvPicPr>
          <p:cNvPr id="14361" name="Picture 28">
            <a:extLst>
              <a:ext uri="{FF2B5EF4-FFF2-40B4-BE49-F238E27FC236}">
                <a16:creationId xmlns:a16="http://schemas.microsoft.com/office/drawing/2014/main" id="{2872914C-1103-4472-A5E1-8CA6D586DECB}"/>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75" y="5435600"/>
            <a:ext cx="466725"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62" name="Picture 29">
            <a:extLst>
              <a:ext uri="{FF2B5EF4-FFF2-40B4-BE49-F238E27FC236}">
                <a16:creationId xmlns:a16="http://schemas.microsoft.com/office/drawing/2014/main" id="{C12015C5-4203-4919-AAC0-51E175C18195}"/>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2375" y="5588000"/>
            <a:ext cx="466725"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63" name="Picture 30">
            <a:extLst>
              <a:ext uri="{FF2B5EF4-FFF2-40B4-BE49-F238E27FC236}">
                <a16:creationId xmlns:a16="http://schemas.microsoft.com/office/drawing/2014/main" id="{BBAAA94D-2365-4CA0-8D70-1A7631C68ABF}"/>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5775" y="5511800"/>
            <a:ext cx="466725"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64" name="Line 31">
            <a:extLst>
              <a:ext uri="{FF2B5EF4-FFF2-40B4-BE49-F238E27FC236}">
                <a16:creationId xmlns:a16="http://schemas.microsoft.com/office/drawing/2014/main" id="{0BCADFE0-3D16-4D2F-A30C-F831B69E8A34}"/>
              </a:ext>
            </a:extLst>
          </p:cNvPr>
          <p:cNvSpPr>
            <a:spLocks noChangeShapeType="1"/>
          </p:cNvSpPr>
          <p:nvPr/>
        </p:nvSpPr>
        <p:spPr bwMode="auto">
          <a:xfrm flipH="1">
            <a:off x="917575" y="4978400"/>
            <a:ext cx="304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65" name="Line 32">
            <a:extLst>
              <a:ext uri="{FF2B5EF4-FFF2-40B4-BE49-F238E27FC236}">
                <a16:creationId xmlns:a16="http://schemas.microsoft.com/office/drawing/2014/main" id="{C85EAC98-4B99-498B-A4AF-05AD055A4264}"/>
              </a:ext>
            </a:extLst>
          </p:cNvPr>
          <p:cNvSpPr>
            <a:spLocks noChangeShapeType="1"/>
          </p:cNvSpPr>
          <p:nvPr/>
        </p:nvSpPr>
        <p:spPr bwMode="auto">
          <a:xfrm>
            <a:off x="1374775" y="5054600"/>
            <a:ext cx="762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66" name="Line 33">
            <a:extLst>
              <a:ext uri="{FF2B5EF4-FFF2-40B4-BE49-F238E27FC236}">
                <a16:creationId xmlns:a16="http://schemas.microsoft.com/office/drawing/2014/main" id="{19DEBFAC-EA01-47D8-817C-826B0C7BE9D0}"/>
              </a:ext>
            </a:extLst>
          </p:cNvPr>
          <p:cNvSpPr>
            <a:spLocks noChangeShapeType="1"/>
          </p:cNvSpPr>
          <p:nvPr/>
        </p:nvSpPr>
        <p:spPr bwMode="auto">
          <a:xfrm>
            <a:off x="1603375" y="49784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pic>
        <p:nvPicPr>
          <p:cNvPr id="14367" name="Picture 34">
            <a:extLst>
              <a:ext uri="{FF2B5EF4-FFF2-40B4-BE49-F238E27FC236}">
                <a16:creationId xmlns:a16="http://schemas.microsoft.com/office/drawing/2014/main" id="{2175D44F-D1B6-4679-B0B6-D8CA8F633FA3}"/>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4975" y="3454400"/>
            <a:ext cx="466725"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68" name="Picture 35">
            <a:extLst>
              <a:ext uri="{FF2B5EF4-FFF2-40B4-BE49-F238E27FC236}">
                <a16:creationId xmlns:a16="http://schemas.microsoft.com/office/drawing/2014/main" id="{104883A3-2DF1-4909-8999-C577448D916F}"/>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4575" y="3454400"/>
            <a:ext cx="466725"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69" name="Picture 36">
            <a:extLst>
              <a:ext uri="{FF2B5EF4-FFF2-40B4-BE49-F238E27FC236}">
                <a16:creationId xmlns:a16="http://schemas.microsoft.com/office/drawing/2014/main" id="{D869B14A-3B11-481F-85D3-0F8AB276F146}"/>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1575" y="3225800"/>
            <a:ext cx="466725"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70" name="Line 37">
            <a:extLst>
              <a:ext uri="{FF2B5EF4-FFF2-40B4-BE49-F238E27FC236}">
                <a16:creationId xmlns:a16="http://schemas.microsoft.com/office/drawing/2014/main" id="{62B39329-F142-40C0-BCC2-4ECC6598DDBF}"/>
              </a:ext>
            </a:extLst>
          </p:cNvPr>
          <p:cNvSpPr>
            <a:spLocks noChangeShapeType="1"/>
          </p:cNvSpPr>
          <p:nvPr/>
        </p:nvSpPr>
        <p:spPr bwMode="auto">
          <a:xfrm flipH="1">
            <a:off x="3203575" y="3073400"/>
            <a:ext cx="762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71" name="Line 38">
            <a:extLst>
              <a:ext uri="{FF2B5EF4-FFF2-40B4-BE49-F238E27FC236}">
                <a16:creationId xmlns:a16="http://schemas.microsoft.com/office/drawing/2014/main" id="{7BFC48C9-EECE-447A-A0B6-8DD78547D2F6}"/>
              </a:ext>
            </a:extLst>
          </p:cNvPr>
          <p:cNvSpPr>
            <a:spLocks noChangeShapeType="1"/>
          </p:cNvSpPr>
          <p:nvPr/>
        </p:nvSpPr>
        <p:spPr bwMode="auto">
          <a:xfrm flipH="1">
            <a:off x="2822575" y="3073400"/>
            <a:ext cx="304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72" name="Line 39">
            <a:extLst>
              <a:ext uri="{FF2B5EF4-FFF2-40B4-BE49-F238E27FC236}">
                <a16:creationId xmlns:a16="http://schemas.microsoft.com/office/drawing/2014/main" id="{02082C60-0647-473D-8FEA-FED3AED5D623}"/>
              </a:ext>
            </a:extLst>
          </p:cNvPr>
          <p:cNvSpPr>
            <a:spLocks noChangeShapeType="1"/>
          </p:cNvSpPr>
          <p:nvPr/>
        </p:nvSpPr>
        <p:spPr bwMode="auto">
          <a:xfrm>
            <a:off x="3432175" y="2997200"/>
            <a:ext cx="3810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pic>
        <p:nvPicPr>
          <p:cNvPr id="14373" name="Picture 40">
            <a:extLst>
              <a:ext uri="{FF2B5EF4-FFF2-40B4-BE49-F238E27FC236}">
                <a16:creationId xmlns:a16="http://schemas.microsoft.com/office/drawing/2014/main" id="{9F9D1598-A57E-4D4C-9DD1-01CF06D7C40C}"/>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0175" y="5283200"/>
            <a:ext cx="466725"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74" name="Picture 41">
            <a:extLst>
              <a:ext uri="{FF2B5EF4-FFF2-40B4-BE49-F238E27FC236}">
                <a16:creationId xmlns:a16="http://schemas.microsoft.com/office/drawing/2014/main" id="{6DA495AC-35CB-49C3-B57D-76EE367E5E74}"/>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3175" y="5130800"/>
            <a:ext cx="466725"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75" name="Line 42">
            <a:extLst>
              <a:ext uri="{FF2B5EF4-FFF2-40B4-BE49-F238E27FC236}">
                <a16:creationId xmlns:a16="http://schemas.microsoft.com/office/drawing/2014/main" id="{2F916C04-EBE3-4BC1-B310-47C7154CEBD7}"/>
              </a:ext>
            </a:extLst>
          </p:cNvPr>
          <p:cNvSpPr>
            <a:spLocks noChangeShapeType="1"/>
          </p:cNvSpPr>
          <p:nvPr/>
        </p:nvSpPr>
        <p:spPr bwMode="auto">
          <a:xfrm>
            <a:off x="3660775" y="4978400"/>
            <a:ext cx="3810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76" name="Line 43">
            <a:extLst>
              <a:ext uri="{FF2B5EF4-FFF2-40B4-BE49-F238E27FC236}">
                <a16:creationId xmlns:a16="http://schemas.microsoft.com/office/drawing/2014/main" id="{B7718371-904A-411F-94EF-EA11FED26C48}"/>
              </a:ext>
            </a:extLst>
          </p:cNvPr>
          <p:cNvSpPr>
            <a:spLocks noChangeShapeType="1"/>
          </p:cNvSpPr>
          <p:nvPr/>
        </p:nvSpPr>
        <p:spPr bwMode="auto">
          <a:xfrm flipH="1">
            <a:off x="2974975" y="4978400"/>
            <a:ext cx="304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7084" name="Text Box 44">
            <a:extLst>
              <a:ext uri="{FF2B5EF4-FFF2-40B4-BE49-F238E27FC236}">
                <a16:creationId xmlns:a16="http://schemas.microsoft.com/office/drawing/2014/main" id="{F1585B6D-9AE5-4E32-B396-075D575EB743}"/>
              </a:ext>
            </a:extLst>
          </p:cNvPr>
          <p:cNvSpPr txBox="1">
            <a:spLocks noChangeArrowheads="1"/>
          </p:cNvSpPr>
          <p:nvPr/>
        </p:nvSpPr>
        <p:spPr bwMode="auto">
          <a:xfrm>
            <a:off x="4498975" y="4797425"/>
            <a:ext cx="36957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b="1">
                <a:solidFill>
                  <a:srgbClr val="FF0000"/>
                </a:solidFill>
              </a:rPr>
              <a:t> DNS</a:t>
            </a:r>
            <a:r>
              <a:rPr lang="zh-CN" altLang="en-US" b="1">
                <a:solidFill>
                  <a:srgbClr val="FF0000"/>
                </a:solidFill>
              </a:rPr>
              <a:t>具有命名和服务器设置的自治性。</a:t>
            </a:r>
          </a:p>
        </p:txBody>
      </p:sp>
      <p:sp>
        <p:nvSpPr>
          <p:cNvPr id="87085" name="Text Box 45">
            <a:extLst>
              <a:ext uri="{FF2B5EF4-FFF2-40B4-BE49-F238E27FC236}">
                <a16:creationId xmlns:a16="http://schemas.microsoft.com/office/drawing/2014/main" id="{4858A05F-E874-4366-BA1A-45A2771E0AB3}"/>
              </a:ext>
            </a:extLst>
          </p:cNvPr>
          <p:cNvSpPr txBox="1">
            <a:spLocks noChangeArrowheads="1"/>
          </p:cNvSpPr>
          <p:nvPr/>
        </p:nvSpPr>
        <p:spPr bwMode="auto">
          <a:xfrm>
            <a:off x="4427538" y="1773238"/>
            <a:ext cx="4105275" cy="283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buFontTx/>
              <a:buChar char="•"/>
            </a:pPr>
            <a:r>
              <a:rPr lang="zh-CN" altLang="en-US" b="1"/>
              <a:t>每个</a:t>
            </a:r>
            <a:r>
              <a:rPr lang="en-US" altLang="zh-CN" b="1"/>
              <a:t>DNS</a:t>
            </a:r>
            <a:r>
              <a:rPr lang="zh-CN" altLang="en-US" b="1"/>
              <a:t>服务器都是域名体系中部分域名的实际管理者，要负责具有某后缀的所有计算机权威管理；</a:t>
            </a:r>
          </a:p>
          <a:p>
            <a:pPr algn="l" eaLnBrk="1" hangingPunct="1">
              <a:spcBef>
                <a:spcPct val="50000"/>
              </a:spcBef>
              <a:buFontTx/>
              <a:buChar char="•"/>
            </a:pPr>
            <a:r>
              <a:rPr lang="zh-CN" altLang="en-US" b="1"/>
              <a:t>每个计算机域名也必须在对应的</a:t>
            </a:r>
            <a:r>
              <a:rPr lang="en-US" altLang="zh-CN" b="1"/>
              <a:t>DNS</a:t>
            </a:r>
            <a:r>
              <a:rPr lang="zh-CN" altLang="en-US" b="1"/>
              <a:t>组织（服务器）登记。</a:t>
            </a:r>
          </a:p>
        </p:txBody>
      </p:sp>
      <p:sp>
        <p:nvSpPr>
          <p:cNvPr id="87086" name="Text Box 46">
            <a:extLst>
              <a:ext uri="{FF2B5EF4-FFF2-40B4-BE49-F238E27FC236}">
                <a16:creationId xmlns:a16="http://schemas.microsoft.com/office/drawing/2014/main" id="{D80E5147-CBFB-4E61-A002-C6763D6F71D4}"/>
              </a:ext>
            </a:extLst>
          </p:cNvPr>
          <p:cNvSpPr txBox="1">
            <a:spLocks noChangeArrowheads="1"/>
          </p:cNvSpPr>
          <p:nvPr/>
        </p:nvSpPr>
        <p:spPr bwMode="auto">
          <a:xfrm>
            <a:off x="4356100" y="836613"/>
            <a:ext cx="41767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2800" b="1"/>
              <a:t>域名和域名服务器关系？</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7086"/>
                                        </p:tgtEl>
                                        <p:attrNameLst>
                                          <p:attrName>style.visibility</p:attrName>
                                        </p:attrNameLst>
                                      </p:cBhvr>
                                      <p:to>
                                        <p:strVal val="visible"/>
                                      </p:to>
                                    </p:set>
                                    <p:anim calcmode="lin" valueType="num">
                                      <p:cBhvr additive="base">
                                        <p:cTn id="7" dur="500" fill="hold"/>
                                        <p:tgtEl>
                                          <p:spTgt spid="87086"/>
                                        </p:tgtEl>
                                        <p:attrNameLst>
                                          <p:attrName>ppt_x</p:attrName>
                                        </p:attrNameLst>
                                      </p:cBhvr>
                                      <p:tavLst>
                                        <p:tav tm="0">
                                          <p:val>
                                            <p:strVal val="0-#ppt_w/2"/>
                                          </p:val>
                                        </p:tav>
                                        <p:tav tm="100000">
                                          <p:val>
                                            <p:strVal val="#ppt_x"/>
                                          </p:val>
                                        </p:tav>
                                      </p:tavLst>
                                    </p:anim>
                                    <p:anim calcmode="lin" valueType="num">
                                      <p:cBhvr additive="base">
                                        <p:cTn id="8" dur="500" fill="hold"/>
                                        <p:tgtEl>
                                          <p:spTgt spid="870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7085"/>
                                        </p:tgtEl>
                                        <p:attrNameLst>
                                          <p:attrName>style.visibility</p:attrName>
                                        </p:attrNameLst>
                                      </p:cBhvr>
                                      <p:to>
                                        <p:strVal val="visible"/>
                                      </p:to>
                                    </p:set>
                                    <p:anim calcmode="lin" valueType="num">
                                      <p:cBhvr additive="base">
                                        <p:cTn id="13" dur="500" fill="hold"/>
                                        <p:tgtEl>
                                          <p:spTgt spid="87085"/>
                                        </p:tgtEl>
                                        <p:attrNameLst>
                                          <p:attrName>ppt_x</p:attrName>
                                        </p:attrNameLst>
                                      </p:cBhvr>
                                      <p:tavLst>
                                        <p:tav tm="0">
                                          <p:val>
                                            <p:strVal val="0-#ppt_w/2"/>
                                          </p:val>
                                        </p:tav>
                                        <p:tav tm="100000">
                                          <p:val>
                                            <p:strVal val="#ppt_x"/>
                                          </p:val>
                                        </p:tav>
                                      </p:tavLst>
                                    </p:anim>
                                    <p:anim calcmode="lin" valueType="num">
                                      <p:cBhvr additive="base">
                                        <p:cTn id="14" dur="500" fill="hold"/>
                                        <p:tgtEl>
                                          <p:spTgt spid="8708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7084"/>
                                        </p:tgtEl>
                                        <p:attrNameLst>
                                          <p:attrName>style.visibility</p:attrName>
                                        </p:attrNameLst>
                                      </p:cBhvr>
                                      <p:to>
                                        <p:strVal val="visible"/>
                                      </p:to>
                                    </p:set>
                                    <p:anim calcmode="lin" valueType="num">
                                      <p:cBhvr additive="base">
                                        <p:cTn id="19" dur="500" fill="hold"/>
                                        <p:tgtEl>
                                          <p:spTgt spid="87084"/>
                                        </p:tgtEl>
                                        <p:attrNameLst>
                                          <p:attrName>ppt_x</p:attrName>
                                        </p:attrNameLst>
                                      </p:cBhvr>
                                      <p:tavLst>
                                        <p:tav tm="0">
                                          <p:val>
                                            <p:strVal val="0-#ppt_w/2"/>
                                          </p:val>
                                        </p:tav>
                                        <p:tav tm="100000">
                                          <p:val>
                                            <p:strVal val="#ppt_x"/>
                                          </p:val>
                                        </p:tav>
                                      </p:tavLst>
                                    </p:anim>
                                    <p:anim calcmode="lin" valueType="num">
                                      <p:cBhvr additive="base">
                                        <p:cTn id="20" dur="500" fill="hold"/>
                                        <p:tgtEl>
                                          <p:spTgt spid="870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84" grpId="0" autoUpdateAnimBg="0"/>
      <p:bldP spid="87085" grpId="0" autoUpdateAnimBg="0"/>
      <p:bldP spid="8708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A40BDBD-5DF7-47A3-8A8F-09F5CC0CD204}"/>
              </a:ext>
            </a:extLst>
          </p:cNvPr>
          <p:cNvSpPr>
            <a:spLocks noChangeArrowheads="1"/>
          </p:cNvSpPr>
          <p:nvPr/>
        </p:nvSpPr>
        <p:spPr bwMode="auto">
          <a:xfrm>
            <a:off x="838200" y="457200"/>
            <a:ext cx="385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b="1"/>
              <a:t>DNS</a:t>
            </a:r>
            <a:r>
              <a:rPr lang="zh-CN" altLang="en-US" b="1"/>
              <a:t>服务器的结构与连接：</a:t>
            </a:r>
          </a:p>
        </p:txBody>
      </p:sp>
      <p:sp>
        <p:nvSpPr>
          <p:cNvPr id="25603" name="Text Box 3">
            <a:extLst>
              <a:ext uri="{FF2B5EF4-FFF2-40B4-BE49-F238E27FC236}">
                <a16:creationId xmlns:a16="http://schemas.microsoft.com/office/drawing/2014/main" id="{DA59C107-A201-4BF1-A0E0-3B8916C07045}"/>
              </a:ext>
            </a:extLst>
          </p:cNvPr>
          <p:cNvSpPr txBox="1">
            <a:spLocks noChangeArrowheads="1"/>
          </p:cNvSpPr>
          <p:nvPr/>
        </p:nvSpPr>
        <p:spPr bwMode="auto">
          <a:xfrm>
            <a:off x="251520" y="1019003"/>
            <a:ext cx="8352928"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marL="342900" indent="-342900" algn="l" eaLnBrk="1" hangingPunct="1">
              <a:spcBef>
                <a:spcPct val="50000"/>
              </a:spcBef>
              <a:buFont typeface="Arial" panose="020B0604020202020204" pitchFamily="34" charset="0"/>
              <a:buChar char="•"/>
            </a:pPr>
            <a:r>
              <a:rPr lang="zh-CN" altLang="en-US" b="1" dirty="0"/>
              <a:t>通常一般组织（单位）使用最简单的单一</a:t>
            </a:r>
            <a:r>
              <a:rPr lang="en-US" altLang="zh-CN" b="1" dirty="0"/>
              <a:t>DNS</a:t>
            </a:r>
            <a:r>
              <a:rPr lang="zh-CN" altLang="en-US" b="1" dirty="0"/>
              <a:t>服务器；</a:t>
            </a:r>
            <a:endParaRPr lang="en-US" altLang="zh-CN" b="1" dirty="0"/>
          </a:p>
          <a:p>
            <a:pPr marL="342900" indent="-342900" algn="l" eaLnBrk="1" hangingPunct="1">
              <a:spcBef>
                <a:spcPct val="50000"/>
              </a:spcBef>
              <a:buFont typeface="Arial" panose="020B0604020202020204" pitchFamily="34" charset="0"/>
              <a:buChar char="•"/>
            </a:pPr>
            <a:r>
              <a:rPr lang="zh-CN" altLang="en-US" b="1" dirty="0"/>
              <a:t>小型单位或公司不使用自己</a:t>
            </a:r>
            <a:r>
              <a:rPr lang="en-US" altLang="zh-CN" b="1" dirty="0"/>
              <a:t>DNS</a:t>
            </a:r>
            <a:r>
              <a:rPr lang="zh-CN" altLang="en-US" b="1" dirty="0"/>
              <a:t>，而是作为用户与提供域名的</a:t>
            </a:r>
            <a:r>
              <a:rPr lang="en-US" altLang="zh-CN" b="1" dirty="0"/>
              <a:t>ISP</a:t>
            </a:r>
            <a:r>
              <a:rPr lang="zh-CN" altLang="en-US" b="1" dirty="0"/>
              <a:t>或组织运行连接，</a:t>
            </a:r>
            <a:r>
              <a:rPr lang="en-US" altLang="zh-CN" b="1" dirty="0"/>
              <a:t>DNS</a:t>
            </a:r>
            <a:r>
              <a:rPr lang="zh-CN" altLang="en-US" b="1" dirty="0"/>
              <a:t>服务通常与提供互联网接入和</a:t>
            </a:r>
            <a:r>
              <a:rPr lang="en-US" altLang="zh-CN" b="1" dirty="0"/>
              <a:t>IP</a:t>
            </a:r>
            <a:r>
              <a:rPr lang="zh-CN" altLang="en-US" b="1" dirty="0"/>
              <a:t>地址的</a:t>
            </a:r>
            <a:r>
              <a:rPr lang="en-US" altLang="zh-CN" b="1" dirty="0"/>
              <a:t>ISP</a:t>
            </a:r>
            <a:r>
              <a:rPr lang="zh-CN" altLang="en-US" b="1" dirty="0"/>
              <a:t>完成。如计算机学院没有</a:t>
            </a:r>
            <a:r>
              <a:rPr lang="en-US" altLang="zh-CN" b="1" dirty="0"/>
              <a:t>DNS</a:t>
            </a:r>
            <a:r>
              <a:rPr lang="zh-CN" altLang="en-US" b="1" dirty="0"/>
              <a:t>服务器，而是直接由学校</a:t>
            </a:r>
            <a:r>
              <a:rPr lang="en-US" altLang="zh-CN" b="1" dirty="0"/>
              <a:t>DNS</a:t>
            </a:r>
            <a:r>
              <a:rPr lang="zh-CN" altLang="en-US" b="1" dirty="0"/>
              <a:t>服务器解析。</a:t>
            </a:r>
          </a:p>
        </p:txBody>
      </p:sp>
      <p:sp>
        <p:nvSpPr>
          <p:cNvPr id="25604" name="Text Box 4">
            <a:extLst>
              <a:ext uri="{FF2B5EF4-FFF2-40B4-BE49-F238E27FC236}">
                <a16:creationId xmlns:a16="http://schemas.microsoft.com/office/drawing/2014/main" id="{F63B305A-F5A3-4B30-B57F-E4EA01E982F4}"/>
              </a:ext>
            </a:extLst>
          </p:cNvPr>
          <p:cNvSpPr txBox="1">
            <a:spLocks noChangeArrowheads="1"/>
          </p:cNvSpPr>
          <p:nvPr/>
        </p:nvSpPr>
        <p:spPr bwMode="auto">
          <a:xfrm>
            <a:off x="755650" y="3141663"/>
            <a:ext cx="7416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b="1" dirty="0"/>
              <a:t>由于响应处理速度和集中域名管理维护问题，对大型组织集中单一</a:t>
            </a:r>
            <a:r>
              <a:rPr lang="en-US" altLang="zh-CN" b="1" dirty="0"/>
              <a:t>DNS</a:t>
            </a:r>
            <a:r>
              <a:rPr lang="zh-CN" altLang="en-US" b="1" dirty="0"/>
              <a:t>服务是困难的。但由于</a:t>
            </a:r>
            <a:r>
              <a:rPr lang="en-US" altLang="zh-CN" b="1" dirty="0"/>
              <a:t>DNS</a:t>
            </a:r>
            <a:r>
              <a:rPr lang="zh-CN" altLang="en-US" b="1" dirty="0"/>
              <a:t>域名服务遵循</a:t>
            </a:r>
            <a:r>
              <a:rPr lang="zh-CN" altLang="en-US" b="1" dirty="0">
                <a:solidFill>
                  <a:srgbClr val="FF3300"/>
                </a:solidFill>
              </a:rPr>
              <a:t>局部访问性原理</a:t>
            </a:r>
            <a:r>
              <a:rPr lang="zh-CN" altLang="en-US" b="1" dirty="0"/>
              <a:t>，对大型组织中</a:t>
            </a:r>
            <a:r>
              <a:rPr lang="en-US" altLang="zh-CN" b="1" dirty="0"/>
              <a:t>DNS</a:t>
            </a:r>
            <a:r>
              <a:rPr lang="zh-CN" altLang="en-US" b="1" dirty="0"/>
              <a:t>服务器按组织层次或地域管辖采用</a:t>
            </a:r>
            <a:r>
              <a:rPr lang="zh-CN" altLang="en-US" b="1" dirty="0">
                <a:solidFill>
                  <a:srgbClr val="FF0000"/>
                </a:solidFill>
              </a:rPr>
              <a:t>分布式</a:t>
            </a:r>
            <a:r>
              <a:rPr lang="en-US" altLang="zh-CN" b="1" dirty="0">
                <a:solidFill>
                  <a:srgbClr val="FF0000"/>
                </a:solidFill>
              </a:rPr>
              <a:t>DNS</a:t>
            </a:r>
            <a:r>
              <a:rPr lang="zh-CN" altLang="en-US" b="1" dirty="0">
                <a:solidFill>
                  <a:srgbClr val="FF0000"/>
                </a:solidFill>
              </a:rPr>
              <a:t>服务策略</a:t>
            </a:r>
            <a:r>
              <a:rPr lang="zh-CN" altLang="en-US" b="1" dirty="0"/>
              <a:t>。</a:t>
            </a:r>
          </a:p>
        </p:txBody>
      </p:sp>
      <p:sp>
        <p:nvSpPr>
          <p:cNvPr id="25605" name="Text Box 5">
            <a:extLst>
              <a:ext uri="{FF2B5EF4-FFF2-40B4-BE49-F238E27FC236}">
                <a16:creationId xmlns:a16="http://schemas.microsoft.com/office/drawing/2014/main" id="{CD359EA2-4E4D-4977-9724-19EB49B2BBB6}"/>
              </a:ext>
            </a:extLst>
          </p:cNvPr>
          <p:cNvSpPr txBox="1">
            <a:spLocks noChangeArrowheads="1"/>
          </p:cNvSpPr>
          <p:nvPr/>
        </p:nvSpPr>
        <p:spPr bwMode="auto">
          <a:xfrm>
            <a:off x="827088" y="4724400"/>
            <a:ext cx="7315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b="1" dirty="0"/>
              <a:t>由于一个</a:t>
            </a:r>
            <a:r>
              <a:rPr lang="en-US" altLang="zh-CN" b="1" dirty="0"/>
              <a:t>DNS</a:t>
            </a:r>
            <a:r>
              <a:rPr lang="zh-CN" altLang="en-US" b="1" dirty="0"/>
              <a:t>服务器只能完成部分计算机域名处理，所以</a:t>
            </a:r>
            <a:r>
              <a:rPr lang="zh-CN" altLang="en-US" b="1" dirty="0">
                <a:solidFill>
                  <a:srgbClr val="FF0000"/>
                </a:solidFill>
              </a:rPr>
              <a:t>因特网所有</a:t>
            </a:r>
            <a:r>
              <a:rPr lang="en-US" altLang="zh-CN" b="1" dirty="0">
                <a:solidFill>
                  <a:srgbClr val="FF0000"/>
                </a:solidFill>
              </a:rPr>
              <a:t>DNS</a:t>
            </a:r>
            <a:r>
              <a:rPr lang="zh-CN" altLang="en-US" b="1" dirty="0">
                <a:solidFill>
                  <a:srgbClr val="FF0000"/>
                </a:solidFill>
              </a:rPr>
              <a:t>服务器连接成一个</a:t>
            </a:r>
            <a:r>
              <a:rPr lang="en-US" altLang="zh-CN" b="1" dirty="0">
                <a:solidFill>
                  <a:srgbClr val="FF0000"/>
                </a:solidFill>
              </a:rPr>
              <a:t>DNS</a:t>
            </a:r>
            <a:r>
              <a:rPr lang="zh-CN" altLang="en-US" b="1" dirty="0">
                <a:solidFill>
                  <a:srgbClr val="FF0000"/>
                </a:solidFill>
              </a:rPr>
              <a:t>系统</a:t>
            </a:r>
            <a:r>
              <a:rPr lang="zh-CN" altLang="en-US" b="1" dirty="0"/>
              <a:t>。每个</a:t>
            </a:r>
            <a:r>
              <a:rPr lang="en-US" altLang="zh-CN" b="1" dirty="0"/>
              <a:t>DNS</a:t>
            </a:r>
            <a:r>
              <a:rPr lang="zh-CN" altLang="en-US" b="1" dirty="0"/>
              <a:t>服务器都要知道如何找到</a:t>
            </a:r>
            <a:r>
              <a:rPr lang="zh-CN" altLang="en-US" b="1" dirty="0">
                <a:solidFill>
                  <a:srgbClr val="C00000"/>
                </a:solidFill>
              </a:rPr>
              <a:t>根</a:t>
            </a:r>
            <a:r>
              <a:rPr lang="en-US" altLang="zh-CN" b="1" dirty="0">
                <a:solidFill>
                  <a:srgbClr val="C00000"/>
                </a:solidFill>
              </a:rPr>
              <a:t>DNS</a:t>
            </a:r>
            <a:r>
              <a:rPr lang="zh-CN" altLang="en-US" b="1" dirty="0">
                <a:solidFill>
                  <a:srgbClr val="C00000"/>
                </a:solidFill>
              </a:rPr>
              <a:t>服务器</a:t>
            </a:r>
            <a:r>
              <a:rPr lang="zh-CN" altLang="en-US" b="1" dirty="0"/>
              <a:t>，以及怎样找到更低层次</a:t>
            </a:r>
            <a:r>
              <a:rPr lang="en-US" altLang="zh-CN" b="1" dirty="0"/>
              <a:t>DNS</a:t>
            </a:r>
            <a:r>
              <a:rPr lang="zh-CN" altLang="en-US" b="1" dirty="0"/>
              <a:t>服务器。</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 calcmode="lin" valueType="num">
                                      <p:cBhvr additive="base">
                                        <p:cTn id="7" dur="500" fill="hold"/>
                                        <p:tgtEl>
                                          <p:spTgt spid="25603"/>
                                        </p:tgtEl>
                                        <p:attrNameLst>
                                          <p:attrName>ppt_x</p:attrName>
                                        </p:attrNameLst>
                                      </p:cBhvr>
                                      <p:tavLst>
                                        <p:tav tm="0">
                                          <p:val>
                                            <p:strVal val="0-#ppt_w/2"/>
                                          </p:val>
                                        </p:tav>
                                        <p:tav tm="100000">
                                          <p:val>
                                            <p:strVal val="#ppt_x"/>
                                          </p:val>
                                        </p:tav>
                                      </p:tavLst>
                                    </p:anim>
                                    <p:anim calcmode="lin" valueType="num">
                                      <p:cBhvr additive="base">
                                        <p:cTn id="8" dur="500" fill="hold"/>
                                        <p:tgtEl>
                                          <p:spTgt spid="2560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4"/>
                                        </p:tgtEl>
                                        <p:attrNameLst>
                                          <p:attrName>style.visibility</p:attrName>
                                        </p:attrNameLst>
                                      </p:cBhvr>
                                      <p:to>
                                        <p:strVal val="visible"/>
                                      </p:to>
                                    </p:set>
                                    <p:anim calcmode="lin" valueType="num">
                                      <p:cBhvr additive="base">
                                        <p:cTn id="13" dur="500" fill="hold"/>
                                        <p:tgtEl>
                                          <p:spTgt spid="25604"/>
                                        </p:tgtEl>
                                        <p:attrNameLst>
                                          <p:attrName>ppt_x</p:attrName>
                                        </p:attrNameLst>
                                      </p:cBhvr>
                                      <p:tavLst>
                                        <p:tav tm="0">
                                          <p:val>
                                            <p:strVal val="0-#ppt_w/2"/>
                                          </p:val>
                                        </p:tav>
                                        <p:tav tm="100000">
                                          <p:val>
                                            <p:strVal val="#ppt_x"/>
                                          </p:val>
                                        </p:tav>
                                      </p:tavLst>
                                    </p:anim>
                                    <p:anim calcmode="lin" valueType="num">
                                      <p:cBhvr additive="base">
                                        <p:cTn id="14" dur="500" fill="hold"/>
                                        <p:tgtEl>
                                          <p:spTgt spid="2560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5"/>
                                        </p:tgtEl>
                                        <p:attrNameLst>
                                          <p:attrName>style.visibility</p:attrName>
                                        </p:attrNameLst>
                                      </p:cBhvr>
                                      <p:to>
                                        <p:strVal val="visible"/>
                                      </p:to>
                                    </p:set>
                                    <p:anim calcmode="lin" valueType="num">
                                      <p:cBhvr additive="base">
                                        <p:cTn id="19" dur="500" fill="hold"/>
                                        <p:tgtEl>
                                          <p:spTgt spid="25605"/>
                                        </p:tgtEl>
                                        <p:attrNameLst>
                                          <p:attrName>ppt_x</p:attrName>
                                        </p:attrNameLst>
                                      </p:cBhvr>
                                      <p:tavLst>
                                        <p:tav tm="0">
                                          <p:val>
                                            <p:strVal val="0-#ppt_w/2"/>
                                          </p:val>
                                        </p:tav>
                                        <p:tav tm="100000">
                                          <p:val>
                                            <p:strVal val="#ppt_x"/>
                                          </p:val>
                                        </p:tav>
                                      </p:tavLst>
                                    </p:anim>
                                    <p:anim calcmode="lin" valueType="num">
                                      <p:cBhvr additive="base">
                                        <p:cTn id="20" dur="500" fill="hold"/>
                                        <p:tgtEl>
                                          <p:spTgt spid="256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utoUpdateAnimBg="0"/>
      <p:bldP spid="25604" grpId="0" autoUpdateAnimBg="0"/>
      <p:bldP spid="2560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CB1300D-20CB-409B-BCD2-A3C8357159D5}"/>
              </a:ext>
            </a:extLst>
          </p:cNvPr>
          <p:cNvSpPr>
            <a:spLocks noChangeArrowheads="1"/>
          </p:cNvSpPr>
          <p:nvPr/>
        </p:nvSpPr>
        <p:spPr bwMode="auto">
          <a:xfrm>
            <a:off x="611188" y="333375"/>
            <a:ext cx="53467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dirty="0">
                <a:solidFill>
                  <a:srgbClr val="CC0000"/>
                </a:solidFill>
                <a:latin typeface="宋体" panose="02010600030101010101" pitchFamily="2" charset="-122"/>
              </a:rPr>
              <a:t>2.1.4 </a:t>
            </a:r>
            <a:r>
              <a:rPr lang="en-US" altLang="zh-CN" sz="2800" b="1" dirty="0">
                <a:solidFill>
                  <a:srgbClr val="CC0000"/>
                </a:solidFill>
              </a:rPr>
              <a:t>DNS</a:t>
            </a:r>
            <a:r>
              <a:rPr lang="zh-CN" altLang="en-US" sz="2800" b="1" dirty="0">
                <a:solidFill>
                  <a:srgbClr val="CC0000"/>
                </a:solidFill>
              </a:rPr>
              <a:t>记录和协议报文格式 </a:t>
            </a:r>
          </a:p>
        </p:txBody>
      </p:sp>
      <p:sp>
        <p:nvSpPr>
          <p:cNvPr id="23591" name="Text Box 39">
            <a:extLst>
              <a:ext uri="{FF2B5EF4-FFF2-40B4-BE49-F238E27FC236}">
                <a16:creationId xmlns:a16="http://schemas.microsoft.com/office/drawing/2014/main" id="{D51E87F5-2CE0-484F-AA93-1B3BFA2D12BC}"/>
              </a:ext>
            </a:extLst>
          </p:cNvPr>
          <p:cNvSpPr txBox="1">
            <a:spLocks noChangeArrowheads="1"/>
          </p:cNvSpPr>
          <p:nvPr/>
        </p:nvSpPr>
        <p:spPr bwMode="auto">
          <a:xfrm>
            <a:off x="684213" y="1196975"/>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b="1"/>
              <a:t>DNS</a:t>
            </a:r>
            <a:r>
              <a:rPr lang="zh-CN" altLang="en-US" b="1"/>
              <a:t>数据库记录的每条域名数据包括</a:t>
            </a:r>
            <a:r>
              <a:rPr lang="en-US" altLang="zh-CN" b="1"/>
              <a:t>3</a:t>
            </a:r>
            <a:r>
              <a:rPr lang="zh-CN" altLang="en-US" b="1"/>
              <a:t>个项：</a:t>
            </a:r>
          </a:p>
        </p:txBody>
      </p:sp>
      <p:sp>
        <p:nvSpPr>
          <p:cNvPr id="23605" name="Text Box 53">
            <a:extLst>
              <a:ext uri="{FF2B5EF4-FFF2-40B4-BE49-F238E27FC236}">
                <a16:creationId xmlns:a16="http://schemas.microsoft.com/office/drawing/2014/main" id="{DBE992C9-75A7-4A65-82CD-FF023EA343C5}"/>
              </a:ext>
            </a:extLst>
          </p:cNvPr>
          <p:cNvSpPr txBox="1">
            <a:spLocks noChangeArrowheads="1"/>
          </p:cNvSpPr>
          <p:nvPr/>
        </p:nvSpPr>
        <p:spPr bwMode="auto">
          <a:xfrm>
            <a:off x="684213" y="5157788"/>
            <a:ext cx="7543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b="1"/>
              <a:t>DNS</a:t>
            </a:r>
            <a:r>
              <a:rPr lang="zh-CN" altLang="en-US" b="1"/>
              <a:t>支持其他类型，如邮件交换器的</a:t>
            </a:r>
            <a:r>
              <a:rPr lang="en-US" altLang="zh-CN" b="1"/>
              <a:t>MX</a:t>
            </a:r>
            <a:r>
              <a:rPr lang="zh-CN" altLang="en-US" b="1"/>
              <a:t>类型（</a:t>
            </a:r>
            <a:r>
              <a:rPr lang="en-US" altLang="zh-CN" b="1"/>
              <a:t>Mail eXchanger)</a:t>
            </a:r>
            <a:r>
              <a:rPr lang="zh-CN" altLang="en-US" b="1"/>
              <a:t>，处理</a:t>
            </a:r>
            <a:r>
              <a:rPr lang="en-US" altLang="zh-CN" b="1"/>
              <a:t>Email</a:t>
            </a:r>
            <a:r>
              <a:rPr lang="zh-CN" altLang="en-US" b="1"/>
              <a:t>地址中的域名服务器；以及</a:t>
            </a:r>
            <a:r>
              <a:rPr lang="en-US" altLang="zh-CN" b="1"/>
              <a:t>NS</a:t>
            </a:r>
            <a:r>
              <a:rPr lang="zh-CN" altLang="en-US" b="1"/>
              <a:t>、</a:t>
            </a:r>
            <a:r>
              <a:rPr lang="en-US" altLang="zh-CN" b="1"/>
              <a:t>TXT</a:t>
            </a:r>
            <a:r>
              <a:rPr lang="zh-CN" altLang="en-US" b="1"/>
              <a:t>、</a:t>
            </a:r>
            <a:r>
              <a:rPr lang="en-US" altLang="zh-CN" b="1"/>
              <a:t>TTL</a:t>
            </a:r>
            <a:r>
              <a:rPr lang="zh-CN" altLang="en-US" b="1"/>
              <a:t>记录类型等。</a:t>
            </a:r>
          </a:p>
        </p:txBody>
      </p:sp>
      <p:sp>
        <p:nvSpPr>
          <p:cNvPr id="23606" name="Text Box 54">
            <a:extLst>
              <a:ext uri="{FF2B5EF4-FFF2-40B4-BE49-F238E27FC236}">
                <a16:creationId xmlns:a16="http://schemas.microsoft.com/office/drawing/2014/main" id="{5076C0C2-0D8D-4057-AD47-B8D88C4AF576}"/>
              </a:ext>
            </a:extLst>
          </p:cNvPr>
          <p:cNvSpPr txBox="1">
            <a:spLocks noChangeArrowheads="1"/>
          </p:cNvSpPr>
          <p:nvPr/>
        </p:nvSpPr>
        <p:spPr bwMode="auto">
          <a:xfrm>
            <a:off x="684213" y="4292600"/>
            <a:ext cx="7543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b="1"/>
              <a:t>如记录类型</a:t>
            </a:r>
            <a:r>
              <a:rPr lang="en-US" altLang="zh-CN" b="1"/>
              <a:t>A</a:t>
            </a:r>
            <a:r>
              <a:rPr lang="zh-CN" altLang="en-US" b="1"/>
              <a:t>：即</a:t>
            </a:r>
            <a:r>
              <a:rPr lang="en-US" altLang="zh-CN" b="1"/>
              <a:t>A</a:t>
            </a:r>
            <a:r>
              <a:rPr lang="zh-CN" altLang="en-US" b="1"/>
              <a:t>类型，从域名获取</a:t>
            </a:r>
            <a:r>
              <a:rPr lang="en-US" altLang="zh-CN" b="1"/>
              <a:t>IP</a:t>
            </a:r>
            <a:r>
              <a:rPr lang="zh-CN" altLang="en-US" b="1"/>
              <a:t>地址，常用于</a:t>
            </a:r>
            <a:r>
              <a:rPr lang="en-US" altLang="zh-CN" b="1"/>
              <a:t>FTP</a:t>
            </a:r>
            <a:r>
              <a:rPr lang="zh-CN" altLang="en-US" b="1"/>
              <a:t>、</a:t>
            </a:r>
            <a:r>
              <a:rPr lang="en-US" altLang="zh-CN" b="1"/>
              <a:t>Ping</a:t>
            </a:r>
            <a:r>
              <a:rPr lang="zh-CN" altLang="en-US" b="1"/>
              <a:t>、</a:t>
            </a:r>
            <a:r>
              <a:rPr lang="en-US" altLang="zh-CN" b="1"/>
              <a:t>WWW</a:t>
            </a:r>
            <a:r>
              <a:rPr lang="zh-CN" altLang="en-US" b="1"/>
              <a:t>浏览器。</a:t>
            </a:r>
          </a:p>
        </p:txBody>
      </p:sp>
      <p:sp>
        <p:nvSpPr>
          <p:cNvPr id="23607" name="Text Box 55">
            <a:extLst>
              <a:ext uri="{FF2B5EF4-FFF2-40B4-BE49-F238E27FC236}">
                <a16:creationId xmlns:a16="http://schemas.microsoft.com/office/drawing/2014/main" id="{0A47BAA6-0763-426A-B334-35C1145086BA}"/>
              </a:ext>
            </a:extLst>
          </p:cNvPr>
          <p:cNvSpPr txBox="1">
            <a:spLocks noChangeArrowheads="1"/>
          </p:cNvSpPr>
          <p:nvPr/>
        </p:nvSpPr>
        <p:spPr bwMode="auto">
          <a:xfrm>
            <a:off x="684213" y="2349500"/>
            <a:ext cx="7543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b="1"/>
              <a:t>记录类型表示该值如何翻译（下面可以看到），解析器查找域名时需指明其类型，</a:t>
            </a:r>
            <a:r>
              <a:rPr lang="en-US" altLang="zh-CN" b="1"/>
              <a:t>DNS</a:t>
            </a:r>
            <a:r>
              <a:rPr lang="zh-CN" altLang="en-US" b="1"/>
              <a:t>服务器仅返回类型相匹配的值。</a:t>
            </a:r>
          </a:p>
        </p:txBody>
      </p:sp>
      <p:sp>
        <p:nvSpPr>
          <p:cNvPr id="23608" name="Text Box 56">
            <a:extLst>
              <a:ext uri="{FF2B5EF4-FFF2-40B4-BE49-F238E27FC236}">
                <a16:creationId xmlns:a16="http://schemas.microsoft.com/office/drawing/2014/main" id="{5C513A95-3210-4777-B4CF-DA1CED2C37AD}"/>
              </a:ext>
            </a:extLst>
          </p:cNvPr>
          <p:cNvSpPr txBox="1">
            <a:spLocks noChangeArrowheads="1"/>
          </p:cNvSpPr>
          <p:nvPr/>
        </p:nvSpPr>
        <p:spPr bwMode="auto">
          <a:xfrm>
            <a:off x="755650" y="3573463"/>
            <a:ext cx="7543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2800" b="1">
                <a:solidFill>
                  <a:srgbClr val="FF0000"/>
                </a:solidFill>
              </a:rPr>
              <a:t>DNS</a:t>
            </a:r>
            <a:r>
              <a:rPr lang="zh-CN" altLang="en-US" sz="2800" b="1">
                <a:solidFill>
                  <a:srgbClr val="FF0000"/>
                </a:solidFill>
              </a:rPr>
              <a:t>记录为什么要设置记录类型？</a:t>
            </a:r>
          </a:p>
        </p:txBody>
      </p:sp>
      <p:grpSp>
        <p:nvGrpSpPr>
          <p:cNvPr id="23612" name="Group 60">
            <a:extLst>
              <a:ext uri="{FF2B5EF4-FFF2-40B4-BE49-F238E27FC236}">
                <a16:creationId xmlns:a16="http://schemas.microsoft.com/office/drawing/2014/main" id="{27F82B0C-C434-4615-B179-755352FFA2D0}"/>
              </a:ext>
            </a:extLst>
          </p:cNvPr>
          <p:cNvGrpSpPr>
            <a:grpSpLocks/>
          </p:cNvGrpSpPr>
          <p:nvPr/>
        </p:nvGrpSpPr>
        <p:grpSpPr bwMode="auto">
          <a:xfrm>
            <a:off x="1331913" y="1773238"/>
            <a:ext cx="4535487" cy="503237"/>
            <a:chOff x="839" y="1117"/>
            <a:chExt cx="2857" cy="317"/>
          </a:xfrm>
        </p:grpSpPr>
        <p:sp>
          <p:nvSpPr>
            <p:cNvPr id="16393" name="Rectangle 57">
              <a:extLst>
                <a:ext uri="{FF2B5EF4-FFF2-40B4-BE49-F238E27FC236}">
                  <a16:creationId xmlns:a16="http://schemas.microsoft.com/office/drawing/2014/main" id="{980837AA-6202-443E-A980-39A7EF81863F}"/>
                </a:ext>
              </a:extLst>
            </p:cNvPr>
            <p:cNvSpPr>
              <a:spLocks noChangeArrowheads="1"/>
            </p:cNvSpPr>
            <p:nvPr/>
          </p:nvSpPr>
          <p:spPr bwMode="auto">
            <a:xfrm>
              <a:off x="839" y="1117"/>
              <a:ext cx="2857" cy="31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b="1">
                  <a:solidFill>
                    <a:srgbClr val="990000"/>
                  </a:solidFill>
                </a:rPr>
                <a:t>域名         记录类型           值</a:t>
              </a:r>
              <a:endParaRPr lang="zh-CN" altLang="en-US"/>
            </a:p>
          </p:txBody>
        </p:sp>
        <p:sp>
          <p:nvSpPr>
            <p:cNvPr id="16394" name="Line 58">
              <a:extLst>
                <a:ext uri="{FF2B5EF4-FFF2-40B4-BE49-F238E27FC236}">
                  <a16:creationId xmlns:a16="http://schemas.microsoft.com/office/drawing/2014/main" id="{440B2D27-0590-45B2-816A-E14325E95BC9}"/>
                </a:ext>
              </a:extLst>
            </p:cNvPr>
            <p:cNvSpPr>
              <a:spLocks noChangeShapeType="1"/>
            </p:cNvSpPr>
            <p:nvPr/>
          </p:nvSpPr>
          <p:spPr bwMode="auto">
            <a:xfrm>
              <a:off x="1701" y="1117"/>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395" name="Line 59">
              <a:extLst>
                <a:ext uri="{FF2B5EF4-FFF2-40B4-BE49-F238E27FC236}">
                  <a16:creationId xmlns:a16="http://schemas.microsoft.com/office/drawing/2014/main" id="{DE5C4555-D470-4A39-9BAA-4C13341F55DF}"/>
                </a:ext>
              </a:extLst>
            </p:cNvPr>
            <p:cNvSpPr>
              <a:spLocks noChangeShapeType="1"/>
            </p:cNvSpPr>
            <p:nvPr/>
          </p:nvSpPr>
          <p:spPr bwMode="auto">
            <a:xfrm>
              <a:off x="2925" y="1117"/>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591"/>
                                        </p:tgtEl>
                                        <p:attrNameLst>
                                          <p:attrName>style.visibility</p:attrName>
                                        </p:attrNameLst>
                                      </p:cBhvr>
                                      <p:to>
                                        <p:strVal val="visible"/>
                                      </p:to>
                                    </p:set>
                                    <p:animEffect transition="in" filter="wipe(down)">
                                      <p:cBhvr>
                                        <p:cTn id="7" dur="500"/>
                                        <p:tgtEl>
                                          <p:spTgt spid="235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23612"/>
                                        </p:tgtEl>
                                        <p:attrNameLst>
                                          <p:attrName>style.visibility</p:attrName>
                                        </p:attrNameLst>
                                      </p:cBhvr>
                                      <p:to>
                                        <p:strVal val="visible"/>
                                      </p:to>
                                    </p:set>
                                    <p:animEffect transition="in" filter="barn(inHorizontal)">
                                      <p:cBhvr>
                                        <p:cTn id="12" dur="500"/>
                                        <p:tgtEl>
                                          <p:spTgt spid="236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3607"/>
                                        </p:tgtEl>
                                        <p:attrNameLst>
                                          <p:attrName>style.visibility</p:attrName>
                                        </p:attrNameLst>
                                      </p:cBhvr>
                                      <p:to>
                                        <p:strVal val="visible"/>
                                      </p:to>
                                    </p:set>
                                    <p:animEffect transition="in" filter="wipe(down)">
                                      <p:cBhvr>
                                        <p:cTn id="17" dur="500"/>
                                        <p:tgtEl>
                                          <p:spTgt spid="236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3608"/>
                                        </p:tgtEl>
                                        <p:attrNameLst>
                                          <p:attrName>style.visibility</p:attrName>
                                        </p:attrNameLst>
                                      </p:cBhvr>
                                      <p:to>
                                        <p:strVal val="visible"/>
                                      </p:to>
                                    </p:set>
                                    <p:animEffect transition="in" filter="wipe(down)">
                                      <p:cBhvr>
                                        <p:cTn id="22" dur="500"/>
                                        <p:tgtEl>
                                          <p:spTgt spid="2360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3606"/>
                                        </p:tgtEl>
                                        <p:attrNameLst>
                                          <p:attrName>style.visibility</p:attrName>
                                        </p:attrNameLst>
                                      </p:cBhvr>
                                      <p:to>
                                        <p:strVal val="visible"/>
                                      </p:to>
                                    </p:set>
                                    <p:animEffect transition="in" filter="wipe(down)">
                                      <p:cBhvr>
                                        <p:cTn id="27" dur="500"/>
                                        <p:tgtEl>
                                          <p:spTgt spid="2360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3605"/>
                                        </p:tgtEl>
                                        <p:attrNameLst>
                                          <p:attrName>style.visibility</p:attrName>
                                        </p:attrNameLst>
                                      </p:cBhvr>
                                      <p:to>
                                        <p:strVal val="visible"/>
                                      </p:to>
                                    </p:set>
                                    <p:animEffect transition="in" filter="wipe(down)">
                                      <p:cBhvr>
                                        <p:cTn id="32" dur="500"/>
                                        <p:tgtEl>
                                          <p:spTgt spid="23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91" grpId="0"/>
      <p:bldP spid="23605" grpId="0"/>
      <p:bldP spid="23606" grpId="0"/>
      <p:bldP spid="23607" grpId="0"/>
      <p:bldP spid="2360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A83974F-22C1-46EB-953E-BD450BFC98F8}"/>
              </a:ext>
            </a:extLst>
          </p:cNvPr>
          <p:cNvSpPr>
            <a:spLocks noChangeArrowheads="1"/>
          </p:cNvSpPr>
          <p:nvPr/>
        </p:nvSpPr>
        <p:spPr bwMode="auto">
          <a:xfrm>
            <a:off x="684213" y="404813"/>
            <a:ext cx="36004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800" b="1">
                <a:solidFill>
                  <a:srgbClr val="CC0000"/>
                </a:solidFill>
              </a:rPr>
              <a:t>别名和</a:t>
            </a:r>
            <a:r>
              <a:rPr lang="en-US" altLang="zh-CN" sz="2800" b="1">
                <a:solidFill>
                  <a:srgbClr val="CC0000"/>
                </a:solidFill>
              </a:rPr>
              <a:t>CNAME</a:t>
            </a:r>
            <a:r>
              <a:rPr lang="zh-CN" altLang="en-US" sz="2800" b="1">
                <a:solidFill>
                  <a:srgbClr val="CC0000"/>
                </a:solidFill>
              </a:rPr>
              <a:t>类型 </a:t>
            </a:r>
          </a:p>
        </p:txBody>
      </p:sp>
      <p:sp>
        <p:nvSpPr>
          <p:cNvPr id="17411" name="Text Box 3">
            <a:extLst>
              <a:ext uri="{FF2B5EF4-FFF2-40B4-BE49-F238E27FC236}">
                <a16:creationId xmlns:a16="http://schemas.microsoft.com/office/drawing/2014/main" id="{E6F3365F-75F0-479B-A194-54EF7BAA96D9}"/>
              </a:ext>
            </a:extLst>
          </p:cNvPr>
          <p:cNvSpPr txBox="1">
            <a:spLocks noChangeArrowheads="1"/>
          </p:cNvSpPr>
          <p:nvPr/>
        </p:nvSpPr>
        <p:spPr bwMode="auto">
          <a:xfrm>
            <a:off x="755650" y="1268413"/>
            <a:ext cx="7543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b="1"/>
              <a:t>CNAME(canonical name)</a:t>
            </a:r>
            <a:r>
              <a:rPr lang="zh-CN" altLang="en-US" b="1"/>
              <a:t>类型实际是</a:t>
            </a:r>
            <a:r>
              <a:rPr lang="zh-CN" altLang="en-US" b="1">
                <a:solidFill>
                  <a:srgbClr val="990000"/>
                </a:solidFill>
              </a:rPr>
              <a:t>链接指示符</a:t>
            </a:r>
            <a:r>
              <a:rPr lang="zh-CN" altLang="en-US" b="1"/>
              <a:t>，该记录是通过别名指向一个实际域名，并请求其</a:t>
            </a:r>
            <a:r>
              <a:rPr lang="en-US" altLang="zh-CN" b="1"/>
              <a:t>IP</a:t>
            </a:r>
            <a:r>
              <a:rPr lang="zh-CN" altLang="en-US" b="1"/>
              <a:t>地址。</a:t>
            </a:r>
          </a:p>
        </p:txBody>
      </p:sp>
      <p:sp>
        <p:nvSpPr>
          <p:cNvPr id="17412" name="Text Box 7">
            <a:extLst>
              <a:ext uri="{FF2B5EF4-FFF2-40B4-BE49-F238E27FC236}">
                <a16:creationId xmlns:a16="http://schemas.microsoft.com/office/drawing/2014/main" id="{AC5283E2-C052-4A74-A60D-360C5012BFAF}"/>
              </a:ext>
            </a:extLst>
          </p:cNvPr>
          <p:cNvSpPr txBox="1">
            <a:spLocks noChangeArrowheads="1"/>
          </p:cNvSpPr>
          <p:nvPr/>
        </p:nvSpPr>
        <p:spPr bwMode="auto">
          <a:xfrm>
            <a:off x="827088" y="4941888"/>
            <a:ext cx="77771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b="1"/>
              <a:t>如</a:t>
            </a:r>
            <a:r>
              <a:rPr lang="en-US" altLang="zh-CN" b="1"/>
              <a:t>www.foobar.com</a:t>
            </a:r>
            <a:r>
              <a:rPr lang="zh-CN" altLang="en-US" b="1"/>
              <a:t>（别名）</a:t>
            </a:r>
            <a:r>
              <a:rPr lang="en-US" altLang="zh-CN" b="1"/>
              <a:t>,  </a:t>
            </a:r>
            <a:r>
              <a:rPr lang="zh-CN" altLang="en-US" b="1"/>
              <a:t>通过</a:t>
            </a:r>
            <a:r>
              <a:rPr lang="en-US" altLang="zh-CN" b="1"/>
              <a:t>Cname</a:t>
            </a:r>
            <a:r>
              <a:rPr lang="zh-CN" altLang="en-US" b="1"/>
              <a:t>项        解析         </a:t>
            </a:r>
            <a:r>
              <a:rPr lang="en-US" altLang="zh-CN" b="1"/>
              <a:t>hobbes.foobar.com</a:t>
            </a:r>
            <a:r>
              <a:rPr lang="zh-CN" altLang="en-US" b="1"/>
              <a:t>的实际机器域名的</a:t>
            </a:r>
            <a:r>
              <a:rPr lang="en-US" altLang="zh-CN" b="1"/>
              <a:t>IP</a:t>
            </a:r>
            <a:r>
              <a:rPr lang="zh-CN" altLang="en-US" b="1"/>
              <a:t>地址。</a:t>
            </a:r>
          </a:p>
        </p:txBody>
      </p:sp>
      <p:sp>
        <p:nvSpPr>
          <p:cNvPr id="17413" name="Line 8">
            <a:extLst>
              <a:ext uri="{FF2B5EF4-FFF2-40B4-BE49-F238E27FC236}">
                <a16:creationId xmlns:a16="http://schemas.microsoft.com/office/drawing/2014/main" id="{83A7EDE0-AF27-42B5-B726-08C5E79D3150}"/>
              </a:ext>
            </a:extLst>
          </p:cNvPr>
          <p:cNvSpPr>
            <a:spLocks noChangeShapeType="1"/>
          </p:cNvSpPr>
          <p:nvPr/>
        </p:nvSpPr>
        <p:spPr bwMode="auto">
          <a:xfrm>
            <a:off x="6732588" y="5229225"/>
            <a:ext cx="504825"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14" name="Text Box 17">
            <a:extLst>
              <a:ext uri="{FF2B5EF4-FFF2-40B4-BE49-F238E27FC236}">
                <a16:creationId xmlns:a16="http://schemas.microsoft.com/office/drawing/2014/main" id="{85B8AF0F-7CC0-4256-B900-6708B951FD64}"/>
              </a:ext>
            </a:extLst>
          </p:cNvPr>
          <p:cNvSpPr txBox="1">
            <a:spLocks noChangeArrowheads="1"/>
          </p:cNvSpPr>
          <p:nvPr/>
        </p:nvSpPr>
        <p:spPr bwMode="auto">
          <a:xfrm>
            <a:off x="827088" y="3357563"/>
            <a:ext cx="7543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b="1"/>
              <a:t>考虑</a:t>
            </a:r>
            <a:r>
              <a:rPr lang="en-US" altLang="zh-CN" b="1"/>
              <a:t>foobar</a:t>
            </a:r>
            <a:r>
              <a:rPr lang="zh-CN" altLang="en-US" b="1"/>
              <a:t>公司的一台服务器</a:t>
            </a:r>
            <a:r>
              <a:rPr lang="en-US" altLang="zh-CN" b="1"/>
              <a:t>hobbes.foobar.com</a:t>
            </a:r>
            <a:r>
              <a:rPr lang="zh-CN" altLang="en-US" b="1"/>
              <a:t>运行</a:t>
            </a:r>
            <a:r>
              <a:rPr lang="en-US" altLang="zh-CN" b="1"/>
              <a:t>Web</a:t>
            </a:r>
            <a:r>
              <a:rPr lang="zh-CN" altLang="en-US" b="1"/>
              <a:t>服务，但希望对外变成一个规范的</a:t>
            </a:r>
            <a:r>
              <a:rPr lang="en-US" altLang="zh-CN" b="1"/>
              <a:t>www</a:t>
            </a:r>
            <a:r>
              <a:rPr lang="zh-CN" altLang="en-US" b="1"/>
              <a:t>域名：</a:t>
            </a:r>
            <a:r>
              <a:rPr lang="en-US" altLang="zh-CN" b="1"/>
              <a:t>www.foobar.com</a:t>
            </a:r>
            <a:r>
              <a:rPr lang="zh-CN" altLang="en-US" b="1"/>
              <a:t>，怎样处理？</a:t>
            </a:r>
          </a:p>
        </p:txBody>
      </p:sp>
      <p:sp>
        <p:nvSpPr>
          <p:cNvPr id="17415" name="Rectangle 19">
            <a:extLst>
              <a:ext uri="{FF2B5EF4-FFF2-40B4-BE49-F238E27FC236}">
                <a16:creationId xmlns:a16="http://schemas.microsoft.com/office/drawing/2014/main" id="{2B43B7C8-C1E8-4D6D-9A63-59DBF7034C90}"/>
              </a:ext>
            </a:extLst>
          </p:cNvPr>
          <p:cNvSpPr>
            <a:spLocks noChangeArrowheads="1"/>
          </p:cNvSpPr>
          <p:nvPr/>
        </p:nvSpPr>
        <p:spPr bwMode="auto">
          <a:xfrm>
            <a:off x="1187450" y="2492375"/>
            <a:ext cx="6480175" cy="503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b="1">
                <a:solidFill>
                  <a:srgbClr val="990000"/>
                </a:solidFill>
              </a:rPr>
              <a:t>别名</a:t>
            </a:r>
            <a:r>
              <a:rPr lang="en-US" altLang="zh-CN" b="1">
                <a:solidFill>
                  <a:srgbClr val="990000"/>
                </a:solidFill>
              </a:rPr>
              <a:t>(</a:t>
            </a:r>
            <a:r>
              <a:rPr lang="zh-CN" altLang="en-US" b="1">
                <a:solidFill>
                  <a:srgbClr val="990000"/>
                </a:solidFill>
              </a:rPr>
              <a:t>域名</a:t>
            </a:r>
            <a:r>
              <a:rPr lang="en-US" altLang="zh-CN" b="1">
                <a:solidFill>
                  <a:srgbClr val="990000"/>
                </a:solidFill>
              </a:rPr>
              <a:t>A)           </a:t>
            </a:r>
            <a:r>
              <a:rPr lang="en-US" altLang="zh-CN" b="1"/>
              <a:t>CNAME         </a:t>
            </a:r>
            <a:r>
              <a:rPr lang="zh-CN" altLang="en-US" b="1">
                <a:solidFill>
                  <a:srgbClr val="990000"/>
                </a:solidFill>
              </a:rPr>
              <a:t>实际域名</a:t>
            </a:r>
            <a:r>
              <a:rPr lang="en-US" altLang="zh-CN" b="1">
                <a:solidFill>
                  <a:srgbClr val="990000"/>
                </a:solidFill>
              </a:rPr>
              <a:t>B  </a:t>
            </a:r>
          </a:p>
        </p:txBody>
      </p:sp>
      <p:sp>
        <p:nvSpPr>
          <p:cNvPr id="17416" name="Line 20">
            <a:extLst>
              <a:ext uri="{FF2B5EF4-FFF2-40B4-BE49-F238E27FC236}">
                <a16:creationId xmlns:a16="http://schemas.microsoft.com/office/drawing/2014/main" id="{53BCF9B2-4B65-4633-BC38-0322C2444BC1}"/>
              </a:ext>
            </a:extLst>
          </p:cNvPr>
          <p:cNvSpPr>
            <a:spLocks noChangeShapeType="1"/>
          </p:cNvSpPr>
          <p:nvPr/>
        </p:nvSpPr>
        <p:spPr bwMode="auto">
          <a:xfrm>
            <a:off x="3398838" y="2492375"/>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17" name="Line 21">
            <a:extLst>
              <a:ext uri="{FF2B5EF4-FFF2-40B4-BE49-F238E27FC236}">
                <a16:creationId xmlns:a16="http://schemas.microsoft.com/office/drawing/2014/main" id="{842E43D9-E7F5-4097-B177-4C9FFD06CB04}"/>
              </a:ext>
            </a:extLst>
          </p:cNvPr>
          <p:cNvSpPr>
            <a:spLocks noChangeShapeType="1"/>
          </p:cNvSpPr>
          <p:nvPr/>
        </p:nvSpPr>
        <p:spPr bwMode="auto">
          <a:xfrm>
            <a:off x="5508625" y="2492375"/>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advClick="0">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6">
            <a:extLst>
              <a:ext uri="{FF2B5EF4-FFF2-40B4-BE49-F238E27FC236}">
                <a16:creationId xmlns:a16="http://schemas.microsoft.com/office/drawing/2014/main" id="{4B449D08-F3E2-4559-BAEA-65B05E52939F}"/>
              </a:ext>
            </a:extLst>
          </p:cNvPr>
          <p:cNvSpPr txBox="1">
            <a:spLocks noChangeArrowheads="1"/>
          </p:cNvSpPr>
          <p:nvPr/>
        </p:nvSpPr>
        <p:spPr bwMode="auto">
          <a:xfrm>
            <a:off x="755650" y="1052513"/>
            <a:ext cx="7416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b="1" dirty="0"/>
              <a:t>利用别名和</a:t>
            </a:r>
            <a:r>
              <a:rPr lang="en-US" altLang="zh-CN" b="1" dirty="0" err="1"/>
              <a:t>Cname</a:t>
            </a:r>
            <a:r>
              <a:rPr lang="zh-CN" altLang="en-US" b="1" dirty="0"/>
              <a:t>项可方便地实现</a:t>
            </a:r>
            <a:r>
              <a:rPr lang="zh-CN" altLang="en-US" b="1" dirty="0">
                <a:solidFill>
                  <a:srgbClr val="990000"/>
                </a:solidFill>
              </a:rPr>
              <a:t>保留或变更域名</a:t>
            </a:r>
            <a:r>
              <a:rPr lang="zh-CN" altLang="en-US" b="1" dirty="0"/>
              <a:t>，如</a:t>
            </a:r>
            <a:r>
              <a:rPr lang="zh-CN" altLang="zh-CN" b="1" dirty="0"/>
              <a:t>当单位变更后，组织服务器需要变更一个新的域名（只需用Cname，将新域名作为别名指向原域名）；如果希望保留原来的域名，也可以用Cname，原单位域名作为别名实际指向新服务器。</a:t>
            </a:r>
            <a:endParaRPr lang="zh-CN" altLang="en-US" b="1" dirty="0"/>
          </a:p>
        </p:txBody>
      </p:sp>
      <p:grpSp>
        <p:nvGrpSpPr>
          <p:cNvPr id="18435" name="Group 7">
            <a:extLst>
              <a:ext uri="{FF2B5EF4-FFF2-40B4-BE49-F238E27FC236}">
                <a16:creationId xmlns:a16="http://schemas.microsoft.com/office/drawing/2014/main" id="{FD90C359-2D8D-4CF3-9F69-6EC1F5039455}"/>
              </a:ext>
            </a:extLst>
          </p:cNvPr>
          <p:cNvGrpSpPr>
            <a:grpSpLocks/>
          </p:cNvGrpSpPr>
          <p:nvPr/>
        </p:nvGrpSpPr>
        <p:grpSpPr bwMode="auto">
          <a:xfrm>
            <a:off x="684213" y="4724400"/>
            <a:ext cx="7920037" cy="1370013"/>
            <a:chOff x="476" y="3158"/>
            <a:chExt cx="4989" cy="863"/>
          </a:xfrm>
        </p:grpSpPr>
        <p:sp>
          <p:nvSpPr>
            <p:cNvPr id="18437" name="Text Box 8">
              <a:extLst>
                <a:ext uri="{FF2B5EF4-FFF2-40B4-BE49-F238E27FC236}">
                  <a16:creationId xmlns:a16="http://schemas.microsoft.com/office/drawing/2014/main" id="{8927E25B-704F-40D8-A2CF-1377EF596F7C}"/>
                </a:ext>
              </a:extLst>
            </p:cNvPr>
            <p:cNvSpPr txBox="1">
              <a:spLocks noChangeArrowheads="1"/>
            </p:cNvSpPr>
            <p:nvPr/>
          </p:nvSpPr>
          <p:spPr bwMode="auto">
            <a:xfrm>
              <a:off x="476" y="3158"/>
              <a:ext cx="4899" cy="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b="1"/>
                <a:t>还可以将多个域名指向同一台计算机，如</a:t>
              </a:r>
              <a:r>
                <a:rPr lang="en-US" altLang="zh-CN" b="1"/>
                <a:t>www.foobar.com</a:t>
              </a:r>
            </a:p>
            <a:p>
              <a:pPr algn="l" eaLnBrk="1" hangingPunct="1">
                <a:spcBef>
                  <a:spcPct val="50000"/>
                </a:spcBef>
              </a:pPr>
              <a:r>
                <a:rPr lang="en-US" altLang="zh-CN" b="1"/>
                <a:t>ftp. foobar.com</a:t>
              </a:r>
            </a:p>
          </p:txBody>
        </p:sp>
        <p:sp>
          <p:nvSpPr>
            <p:cNvPr id="18438" name="Rectangle 9">
              <a:extLst>
                <a:ext uri="{FF2B5EF4-FFF2-40B4-BE49-F238E27FC236}">
                  <a16:creationId xmlns:a16="http://schemas.microsoft.com/office/drawing/2014/main" id="{40890C7E-9DCF-4003-BC96-DC9693FD2032}"/>
                </a:ext>
              </a:extLst>
            </p:cNvPr>
            <p:cNvSpPr>
              <a:spLocks noChangeArrowheads="1"/>
            </p:cNvSpPr>
            <p:nvPr/>
          </p:nvSpPr>
          <p:spPr bwMode="auto">
            <a:xfrm>
              <a:off x="2381" y="3612"/>
              <a:ext cx="30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b="1"/>
                <a:t>    </a:t>
              </a:r>
              <a:r>
                <a:rPr lang="zh-CN" altLang="en-US" b="1"/>
                <a:t>指向  </a:t>
              </a:r>
              <a:r>
                <a:rPr lang="en-US" altLang="zh-CN" b="1"/>
                <a:t>hobbes.foobar.com</a:t>
              </a:r>
              <a:r>
                <a:rPr lang="zh-CN" altLang="en-US" b="1"/>
                <a:t>计算机</a:t>
              </a:r>
            </a:p>
          </p:txBody>
        </p:sp>
        <p:sp>
          <p:nvSpPr>
            <p:cNvPr id="18439" name="Line 10">
              <a:extLst>
                <a:ext uri="{FF2B5EF4-FFF2-40B4-BE49-F238E27FC236}">
                  <a16:creationId xmlns:a16="http://schemas.microsoft.com/office/drawing/2014/main" id="{0CBE7CBB-9889-4B0A-BD53-AF51D87B1A9E}"/>
                </a:ext>
              </a:extLst>
            </p:cNvPr>
            <p:cNvSpPr>
              <a:spLocks noChangeShapeType="1"/>
            </p:cNvSpPr>
            <p:nvPr/>
          </p:nvSpPr>
          <p:spPr bwMode="auto">
            <a:xfrm>
              <a:off x="2064" y="3793"/>
              <a:ext cx="59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440" name="Line 11">
              <a:extLst>
                <a:ext uri="{FF2B5EF4-FFF2-40B4-BE49-F238E27FC236}">
                  <a16:creationId xmlns:a16="http://schemas.microsoft.com/office/drawing/2014/main" id="{4F65B05D-A08B-42A9-A6A0-616736422D9A}"/>
                </a:ext>
              </a:extLst>
            </p:cNvPr>
            <p:cNvSpPr>
              <a:spLocks noChangeShapeType="1"/>
            </p:cNvSpPr>
            <p:nvPr/>
          </p:nvSpPr>
          <p:spPr bwMode="auto">
            <a:xfrm>
              <a:off x="1927" y="3521"/>
              <a:ext cx="136" cy="273"/>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441" name="Line 12">
              <a:extLst>
                <a:ext uri="{FF2B5EF4-FFF2-40B4-BE49-F238E27FC236}">
                  <a16:creationId xmlns:a16="http://schemas.microsoft.com/office/drawing/2014/main" id="{5FE078FD-A0FF-4DE1-8073-A1EA221C2EC6}"/>
                </a:ext>
              </a:extLst>
            </p:cNvPr>
            <p:cNvSpPr>
              <a:spLocks noChangeShapeType="1"/>
            </p:cNvSpPr>
            <p:nvPr/>
          </p:nvSpPr>
          <p:spPr bwMode="auto">
            <a:xfrm flipV="1">
              <a:off x="1882" y="3793"/>
              <a:ext cx="182" cy="18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8436" name="Rectangle 13">
            <a:extLst>
              <a:ext uri="{FF2B5EF4-FFF2-40B4-BE49-F238E27FC236}">
                <a16:creationId xmlns:a16="http://schemas.microsoft.com/office/drawing/2014/main" id="{1F523963-66CB-4605-ACDF-A2D0A3F3347E}"/>
              </a:ext>
            </a:extLst>
          </p:cNvPr>
          <p:cNvSpPr>
            <a:spLocks noChangeArrowheads="1"/>
          </p:cNvSpPr>
          <p:nvPr/>
        </p:nvSpPr>
        <p:spPr bwMode="auto">
          <a:xfrm>
            <a:off x="611188" y="333375"/>
            <a:ext cx="36004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a:solidFill>
                  <a:srgbClr val="CC0000"/>
                </a:solidFill>
              </a:rPr>
              <a:t>CNAME</a:t>
            </a:r>
            <a:r>
              <a:rPr lang="zh-CN" altLang="en-US" sz="2800" b="1">
                <a:solidFill>
                  <a:srgbClr val="CC0000"/>
                </a:solidFill>
              </a:rPr>
              <a:t>类型 应用</a:t>
            </a:r>
          </a:p>
        </p:txBody>
      </p:sp>
      <p:sp>
        <p:nvSpPr>
          <p:cNvPr id="18443" name="Rectangle 19">
            <a:extLst>
              <a:ext uri="{FF2B5EF4-FFF2-40B4-BE49-F238E27FC236}">
                <a16:creationId xmlns:a16="http://schemas.microsoft.com/office/drawing/2014/main" id="{5F39BE05-B29E-436D-80AF-8DBD44D20D04}"/>
              </a:ext>
            </a:extLst>
          </p:cNvPr>
          <p:cNvSpPr>
            <a:spLocks noChangeArrowheads="1"/>
          </p:cNvSpPr>
          <p:nvPr/>
        </p:nvSpPr>
        <p:spPr bwMode="auto">
          <a:xfrm>
            <a:off x="1187450" y="3213100"/>
            <a:ext cx="6480175" cy="503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b="1"/>
              <a:t>pc.lenovo.com </a:t>
            </a:r>
            <a:r>
              <a:rPr lang="en-US" altLang="zh-CN" b="1">
                <a:solidFill>
                  <a:srgbClr val="990000"/>
                </a:solidFill>
              </a:rPr>
              <a:t>           </a:t>
            </a:r>
            <a:r>
              <a:rPr lang="en-US" altLang="zh-CN" sz="2000" b="1"/>
              <a:t>CNAME </a:t>
            </a:r>
            <a:r>
              <a:rPr lang="en-US" altLang="zh-CN" b="1"/>
              <a:t>           </a:t>
            </a:r>
            <a:r>
              <a:rPr lang="en-US" altLang="zh-CN" b="1">
                <a:solidFill>
                  <a:srgbClr val="990000"/>
                </a:solidFill>
              </a:rPr>
              <a:t>pc.ibm.com  </a:t>
            </a:r>
          </a:p>
        </p:txBody>
      </p:sp>
      <p:sp>
        <p:nvSpPr>
          <p:cNvPr id="18444" name="Line 20">
            <a:extLst>
              <a:ext uri="{FF2B5EF4-FFF2-40B4-BE49-F238E27FC236}">
                <a16:creationId xmlns:a16="http://schemas.microsoft.com/office/drawing/2014/main" id="{E65549CC-F640-4B3C-8EAD-72965B74936E}"/>
              </a:ext>
            </a:extLst>
          </p:cNvPr>
          <p:cNvSpPr>
            <a:spLocks noChangeShapeType="1"/>
          </p:cNvSpPr>
          <p:nvPr/>
        </p:nvSpPr>
        <p:spPr bwMode="auto">
          <a:xfrm>
            <a:off x="3635375" y="3213100"/>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445" name="Line 21">
            <a:extLst>
              <a:ext uri="{FF2B5EF4-FFF2-40B4-BE49-F238E27FC236}">
                <a16:creationId xmlns:a16="http://schemas.microsoft.com/office/drawing/2014/main" id="{DF26BBD4-6C90-4D37-A959-8B30F44CA0AB}"/>
              </a:ext>
            </a:extLst>
          </p:cNvPr>
          <p:cNvSpPr>
            <a:spLocks noChangeShapeType="1"/>
          </p:cNvSpPr>
          <p:nvPr/>
        </p:nvSpPr>
        <p:spPr bwMode="auto">
          <a:xfrm>
            <a:off x="5508625" y="3213100"/>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446" name="Rectangle 19">
            <a:extLst>
              <a:ext uri="{FF2B5EF4-FFF2-40B4-BE49-F238E27FC236}">
                <a16:creationId xmlns:a16="http://schemas.microsoft.com/office/drawing/2014/main" id="{EDC0523C-2F19-45B2-8D14-4817DC87FF70}"/>
              </a:ext>
            </a:extLst>
          </p:cNvPr>
          <p:cNvSpPr>
            <a:spLocks noChangeArrowheads="1"/>
          </p:cNvSpPr>
          <p:nvPr/>
        </p:nvSpPr>
        <p:spPr bwMode="auto">
          <a:xfrm>
            <a:off x="1187450" y="3933825"/>
            <a:ext cx="6480175" cy="503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b="1">
                <a:solidFill>
                  <a:srgbClr val="990000"/>
                </a:solidFill>
              </a:rPr>
              <a:t>  pc.ibm.com             </a:t>
            </a:r>
            <a:r>
              <a:rPr lang="en-US" altLang="zh-CN" sz="2000" b="1"/>
              <a:t>CNAME             </a:t>
            </a:r>
            <a:r>
              <a:rPr lang="en-US" altLang="zh-CN" b="1"/>
              <a:t>pc. lenovo.com</a:t>
            </a:r>
            <a:r>
              <a:rPr lang="en-US" altLang="zh-CN" b="1">
                <a:solidFill>
                  <a:srgbClr val="990000"/>
                </a:solidFill>
              </a:rPr>
              <a:t> </a:t>
            </a:r>
          </a:p>
        </p:txBody>
      </p:sp>
      <p:sp>
        <p:nvSpPr>
          <p:cNvPr id="18447" name="Line 20">
            <a:extLst>
              <a:ext uri="{FF2B5EF4-FFF2-40B4-BE49-F238E27FC236}">
                <a16:creationId xmlns:a16="http://schemas.microsoft.com/office/drawing/2014/main" id="{899F811C-4130-4D7D-A2C3-67CEEF2621D1}"/>
              </a:ext>
            </a:extLst>
          </p:cNvPr>
          <p:cNvSpPr>
            <a:spLocks noChangeShapeType="1"/>
          </p:cNvSpPr>
          <p:nvPr/>
        </p:nvSpPr>
        <p:spPr bwMode="auto">
          <a:xfrm>
            <a:off x="3635375" y="3933825"/>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448" name="Line 20">
            <a:extLst>
              <a:ext uri="{FF2B5EF4-FFF2-40B4-BE49-F238E27FC236}">
                <a16:creationId xmlns:a16="http://schemas.microsoft.com/office/drawing/2014/main" id="{14BC432D-C002-4331-8532-772CD9296878}"/>
              </a:ext>
            </a:extLst>
          </p:cNvPr>
          <p:cNvSpPr>
            <a:spLocks noChangeShapeType="1"/>
          </p:cNvSpPr>
          <p:nvPr/>
        </p:nvSpPr>
        <p:spPr bwMode="auto">
          <a:xfrm>
            <a:off x="5508625" y="3933825"/>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advClick="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a:extLst>
              <a:ext uri="{FF2B5EF4-FFF2-40B4-BE49-F238E27FC236}">
                <a16:creationId xmlns:a16="http://schemas.microsoft.com/office/drawing/2014/main" id="{8178DACB-6797-407B-AEB2-CEF35FD8875B}"/>
              </a:ext>
            </a:extLst>
          </p:cNvPr>
          <p:cNvSpPr txBox="1">
            <a:spLocks noChangeArrowheads="1"/>
          </p:cNvSpPr>
          <p:nvPr/>
        </p:nvSpPr>
        <p:spPr bwMode="auto">
          <a:xfrm>
            <a:off x="755650" y="2420938"/>
            <a:ext cx="5181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1800" b="1"/>
              <a:t>20B       8B     12B         25B              16B           16B</a:t>
            </a:r>
          </a:p>
        </p:txBody>
      </p:sp>
      <p:grpSp>
        <p:nvGrpSpPr>
          <p:cNvPr id="73732" name="Group 4">
            <a:extLst>
              <a:ext uri="{FF2B5EF4-FFF2-40B4-BE49-F238E27FC236}">
                <a16:creationId xmlns:a16="http://schemas.microsoft.com/office/drawing/2014/main" id="{5062268E-CD14-4592-B653-C7DCE63F881C}"/>
              </a:ext>
            </a:extLst>
          </p:cNvPr>
          <p:cNvGrpSpPr>
            <a:grpSpLocks/>
          </p:cNvGrpSpPr>
          <p:nvPr/>
        </p:nvGrpSpPr>
        <p:grpSpPr bwMode="auto">
          <a:xfrm>
            <a:off x="3851275" y="1773238"/>
            <a:ext cx="3744913" cy="2227262"/>
            <a:chOff x="2336" y="1434"/>
            <a:chExt cx="2204" cy="1386"/>
          </a:xfrm>
        </p:grpSpPr>
        <p:grpSp>
          <p:nvGrpSpPr>
            <p:cNvPr id="19497" name="Group 5">
              <a:extLst>
                <a:ext uri="{FF2B5EF4-FFF2-40B4-BE49-F238E27FC236}">
                  <a16:creationId xmlns:a16="http://schemas.microsoft.com/office/drawing/2014/main" id="{1649580C-B89C-4BF8-B9AA-42B7C7C57E2B}"/>
                </a:ext>
              </a:extLst>
            </p:cNvPr>
            <p:cNvGrpSpPr>
              <a:grpSpLocks/>
            </p:cNvGrpSpPr>
            <p:nvPr/>
          </p:nvGrpSpPr>
          <p:grpSpPr bwMode="auto">
            <a:xfrm>
              <a:off x="2336" y="1434"/>
              <a:ext cx="2204" cy="1150"/>
              <a:chOff x="2336" y="1434"/>
              <a:chExt cx="2204" cy="1150"/>
            </a:xfrm>
          </p:grpSpPr>
          <p:sp>
            <p:nvSpPr>
              <p:cNvPr id="19499" name="Rectangle 6">
                <a:extLst>
                  <a:ext uri="{FF2B5EF4-FFF2-40B4-BE49-F238E27FC236}">
                    <a16:creationId xmlns:a16="http://schemas.microsoft.com/office/drawing/2014/main" id="{85CFEC17-997B-4405-9FE9-9419F51A3B8D}"/>
                  </a:ext>
                </a:extLst>
              </p:cNvPr>
              <p:cNvSpPr>
                <a:spLocks noChangeArrowheads="1"/>
              </p:cNvSpPr>
              <p:nvPr/>
            </p:nvSpPr>
            <p:spPr bwMode="auto">
              <a:xfrm>
                <a:off x="2971" y="1434"/>
                <a:ext cx="672" cy="384"/>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600" b="1"/>
                  <a:t>回答</a:t>
                </a:r>
                <a:r>
                  <a:rPr lang="en-US" altLang="zh-CN" sz="1600" b="1"/>
                  <a:t>#2</a:t>
                </a:r>
              </a:p>
            </p:txBody>
          </p:sp>
          <p:sp>
            <p:nvSpPr>
              <p:cNvPr id="19500" name="Rectangle 7">
                <a:extLst>
                  <a:ext uri="{FF2B5EF4-FFF2-40B4-BE49-F238E27FC236}">
                    <a16:creationId xmlns:a16="http://schemas.microsoft.com/office/drawing/2014/main" id="{99F4CABB-47EC-43CA-8203-E31F70A60C3D}"/>
                  </a:ext>
                </a:extLst>
              </p:cNvPr>
              <p:cNvSpPr>
                <a:spLocks noChangeArrowheads="1"/>
              </p:cNvSpPr>
              <p:nvPr/>
            </p:nvSpPr>
            <p:spPr bwMode="auto">
              <a:xfrm>
                <a:off x="2336" y="1434"/>
                <a:ext cx="624" cy="384"/>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600" b="1"/>
                  <a:t>回答</a:t>
                </a:r>
                <a:r>
                  <a:rPr lang="en-US" altLang="zh-CN" sz="1600" b="1"/>
                  <a:t>#1</a:t>
                </a:r>
              </a:p>
            </p:txBody>
          </p:sp>
          <p:sp>
            <p:nvSpPr>
              <p:cNvPr id="19501" name="Rectangle 8">
                <a:extLst>
                  <a:ext uri="{FF2B5EF4-FFF2-40B4-BE49-F238E27FC236}">
                    <a16:creationId xmlns:a16="http://schemas.microsoft.com/office/drawing/2014/main" id="{1182179D-3AF6-4F2F-A5FB-8C695236F771}"/>
                  </a:ext>
                </a:extLst>
              </p:cNvPr>
              <p:cNvSpPr>
                <a:spLocks noChangeArrowheads="1"/>
              </p:cNvSpPr>
              <p:nvPr/>
            </p:nvSpPr>
            <p:spPr bwMode="auto">
              <a:xfrm>
                <a:off x="2336" y="2296"/>
                <a:ext cx="317"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600" b="1"/>
                  <a:t>指针</a:t>
                </a:r>
              </a:p>
            </p:txBody>
          </p:sp>
          <p:sp>
            <p:nvSpPr>
              <p:cNvPr id="19502" name="Rectangle 9">
                <a:extLst>
                  <a:ext uri="{FF2B5EF4-FFF2-40B4-BE49-F238E27FC236}">
                    <a16:creationId xmlns:a16="http://schemas.microsoft.com/office/drawing/2014/main" id="{54F570BC-23A9-4B2F-A453-C7CC796C63C3}"/>
                  </a:ext>
                </a:extLst>
              </p:cNvPr>
              <p:cNvSpPr>
                <a:spLocks noChangeArrowheads="1"/>
              </p:cNvSpPr>
              <p:nvPr/>
            </p:nvSpPr>
            <p:spPr bwMode="auto">
              <a:xfrm>
                <a:off x="2653" y="2296"/>
                <a:ext cx="318"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600" b="1"/>
                  <a:t>类型</a:t>
                </a:r>
              </a:p>
            </p:txBody>
          </p:sp>
          <p:sp>
            <p:nvSpPr>
              <p:cNvPr id="19503" name="Rectangle 10">
                <a:extLst>
                  <a:ext uri="{FF2B5EF4-FFF2-40B4-BE49-F238E27FC236}">
                    <a16:creationId xmlns:a16="http://schemas.microsoft.com/office/drawing/2014/main" id="{0CA8144B-FD4D-4CDC-A927-D4F07B60A86D}"/>
                  </a:ext>
                </a:extLst>
              </p:cNvPr>
              <p:cNvSpPr>
                <a:spLocks noChangeArrowheads="1"/>
              </p:cNvSpPr>
              <p:nvPr/>
            </p:nvSpPr>
            <p:spPr bwMode="auto">
              <a:xfrm>
                <a:off x="2971" y="2296"/>
                <a:ext cx="272"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600" b="1"/>
                  <a:t>类</a:t>
                </a:r>
              </a:p>
            </p:txBody>
          </p:sp>
          <p:sp>
            <p:nvSpPr>
              <p:cNvPr id="19504" name="Rectangle 11">
                <a:extLst>
                  <a:ext uri="{FF2B5EF4-FFF2-40B4-BE49-F238E27FC236}">
                    <a16:creationId xmlns:a16="http://schemas.microsoft.com/office/drawing/2014/main" id="{19BE1397-A45D-4BD5-BAB8-E0D1371BA1FF}"/>
                  </a:ext>
                </a:extLst>
              </p:cNvPr>
              <p:cNvSpPr>
                <a:spLocks noChangeArrowheads="1"/>
              </p:cNvSpPr>
              <p:nvPr/>
            </p:nvSpPr>
            <p:spPr bwMode="auto">
              <a:xfrm>
                <a:off x="3243" y="2296"/>
                <a:ext cx="499"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TTL</a:t>
                </a:r>
              </a:p>
            </p:txBody>
          </p:sp>
          <p:sp>
            <p:nvSpPr>
              <p:cNvPr id="19505" name="Rectangle 12">
                <a:extLst>
                  <a:ext uri="{FF2B5EF4-FFF2-40B4-BE49-F238E27FC236}">
                    <a16:creationId xmlns:a16="http://schemas.microsoft.com/office/drawing/2014/main" id="{710D9E28-0D6E-499E-9A47-BEC9E67BC6DD}"/>
                  </a:ext>
                </a:extLst>
              </p:cNvPr>
              <p:cNvSpPr>
                <a:spLocks noChangeArrowheads="1"/>
              </p:cNvSpPr>
              <p:nvPr/>
            </p:nvSpPr>
            <p:spPr bwMode="auto">
              <a:xfrm>
                <a:off x="3742" y="2296"/>
                <a:ext cx="317"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600" b="1"/>
                  <a:t>长度</a:t>
                </a:r>
              </a:p>
            </p:txBody>
          </p:sp>
          <p:sp>
            <p:nvSpPr>
              <p:cNvPr id="19506" name="Rectangle 13">
                <a:extLst>
                  <a:ext uri="{FF2B5EF4-FFF2-40B4-BE49-F238E27FC236}">
                    <a16:creationId xmlns:a16="http://schemas.microsoft.com/office/drawing/2014/main" id="{985D4A00-0903-4EC6-893D-931C6F8243B0}"/>
                  </a:ext>
                </a:extLst>
              </p:cNvPr>
              <p:cNvSpPr>
                <a:spLocks noChangeArrowheads="1"/>
              </p:cNvSpPr>
              <p:nvPr/>
            </p:nvSpPr>
            <p:spPr bwMode="auto">
              <a:xfrm>
                <a:off x="4059" y="2296"/>
                <a:ext cx="481"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600" b="1">
                    <a:solidFill>
                      <a:srgbClr val="990000"/>
                    </a:solidFill>
                  </a:rPr>
                  <a:t>如</a:t>
                </a:r>
                <a:r>
                  <a:rPr lang="en-US" altLang="zh-CN" sz="1600" b="1">
                    <a:solidFill>
                      <a:srgbClr val="990000"/>
                    </a:solidFill>
                  </a:rPr>
                  <a:t>IP</a:t>
                </a:r>
                <a:r>
                  <a:rPr lang="zh-CN" altLang="en-US" sz="1600" b="1">
                    <a:solidFill>
                      <a:srgbClr val="990000"/>
                    </a:solidFill>
                  </a:rPr>
                  <a:t>地址</a:t>
                </a:r>
              </a:p>
            </p:txBody>
          </p:sp>
          <p:sp>
            <p:nvSpPr>
              <p:cNvPr id="19507" name="Line 14">
                <a:extLst>
                  <a:ext uri="{FF2B5EF4-FFF2-40B4-BE49-F238E27FC236}">
                    <a16:creationId xmlns:a16="http://schemas.microsoft.com/office/drawing/2014/main" id="{43102DB2-CC55-445B-826F-562414FBD144}"/>
                  </a:ext>
                </a:extLst>
              </p:cNvPr>
              <p:cNvSpPr>
                <a:spLocks noChangeShapeType="1"/>
              </p:cNvSpPr>
              <p:nvPr/>
            </p:nvSpPr>
            <p:spPr bwMode="auto">
              <a:xfrm>
                <a:off x="2976" y="1824"/>
                <a:ext cx="1536" cy="48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9498" name="Text Box 15">
              <a:extLst>
                <a:ext uri="{FF2B5EF4-FFF2-40B4-BE49-F238E27FC236}">
                  <a16:creationId xmlns:a16="http://schemas.microsoft.com/office/drawing/2014/main" id="{63EFB54F-DECD-4532-B1CF-D61EF4651ADF}"/>
                </a:ext>
              </a:extLst>
            </p:cNvPr>
            <p:cNvSpPr txBox="1">
              <a:spLocks noChangeArrowheads="1"/>
            </p:cNvSpPr>
            <p:nvPr/>
          </p:nvSpPr>
          <p:spPr bwMode="auto">
            <a:xfrm>
              <a:off x="2352" y="2592"/>
              <a:ext cx="2160" cy="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1800" b="1" dirty="0"/>
                <a:t> 2       2      2      4</a:t>
              </a:r>
              <a:r>
                <a:rPr lang="zh-CN" altLang="en-US" sz="1800" b="1" dirty="0"/>
                <a:t>字节    </a:t>
              </a:r>
              <a:r>
                <a:rPr lang="en-US" altLang="zh-CN" sz="1800" b="1" dirty="0"/>
                <a:t>2         4</a:t>
              </a:r>
            </a:p>
          </p:txBody>
        </p:sp>
      </p:grpSp>
      <p:grpSp>
        <p:nvGrpSpPr>
          <p:cNvPr id="73744" name="Group 16">
            <a:extLst>
              <a:ext uri="{FF2B5EF4-FFF2-40B4-BE49-F238E27FC236}">
                <a16:creationId xmlns:a16="http://schemas.microsoft.com/office/drawing/2014/main" id="{49E1236F-CE17-4087-8FEF-EA75BEBD5552}"/>
              </a:ext>
            </a:extLst>
          </p:cNvPr>
          <p:cNvGrpSpPr>
            <a:grpSpLocks/>
          </p:cNvGrpSpPr>
          <p:nvPr/>
        </p:nvGrpSpPr>
        <p:grpSpPr bwMode="auto">
          <a:xfrm>
            <a:off x="684213" y="549275"/>
            <a:ext cx="5257800" cy="1219200"/>
            <a:chOff x="336" y="672"/>
            <a:chExt cx="3312" cy="768"/>
          </a:xfrm>
        </p:grpSpPr>
        <p:sp>
          <p:nvSpPr>
            <p:cNvPr id="19487" name="Line 17">
              <a:extLst>
                <a:ext uri="{FF2B5EF4-FFF2-40B4-BE49-F238E27FC236}">
                  <a16:creationId xmlns:a16="http://schemas.microsoft.com/office/drawing/2014/main" id="{60DCF4A2-560D-4235-9BA4-5057CDEFADC3}"/>
                </a:ext>
              </a:extLst>
            </p:cNvPr>
            <p:cNvSpPr>
              <a:spLocks noChangeShapeType="1"/>
            </p:cNvSpPr>
            <p:nvPr/>
          </p:nvSpPr>
          <p:spPr bwMode="auto">
            <a:xfrm>
              <a:off x="336" y="768"/>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88" name="Line 18">
              <a:extLst>
                <a:ext uri="{FF2B5EF4-FFF2-40B4-BE49-F238E27FC236}">
                  <a16:creationId xmlns:a16="http://schemas.microsoft.com/office/drawing/2014/main" id="{68F151E6-E45D-460F-8779-CB3106CBD569}"/>
                </a:ext>
              </a:extLst>
            </p:cNvPr>
            <p:cNvSpPr>
              <a:spLocks noChangeShapeType="1"/>
            </p:cNvSpPr>
            <p:nvPr/>
          </p:nvSpPr>
          <p:spPr bwMode="auto">
            <a:xfrm>
              <a:off x="3648" y="672"/>
              <a:ext cx="0" cy="7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89" name="Line 19">
              <a:extLst>
                <a:ext uri="{FF2B5EF4-FFF2-40B4-BE49-F238E27FC236}">
                  <a16:creationId xmlns:a16="http://schemas.microsoft.com/office/drawing/2014/main" id="{4205C21E-B13E-488D-A747-2BC41D9AB642}"/>
                </a:ext>
              </a:extLst>
            </p:cNvPr>
            <p:cNvSpPr>
              <a:spLocks noChangeShapeType="1"/>
            </p:cNvSpPr>
            <p:nvPr/>
          </p:nvSpPr>
          <p:spPr bwMode="auto">
            <a:xfrm>
              <a:off x="2832" y="1344"/>
              <a:ext cx="81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90" name="Text Box 20">
              <a:extLst>
                <a:ext uri="{FF2B5EF4-FFF2-40B4-BE49-F238E27FC236}">
                  <a16:creationId xmlns:a16="http://schemas.microsoft.com/office/drawing/2014/main" id="{90826337-B39A-4C5D-9890-AF3B9768DEB7}"/>
                </a:ext>
              </a:extLst>
            </p:cNvPr>
            <p:cNvSpPr txBox="1">
              <a:spLocks noChangeArrowheads="1"/>
            </p:cNvSpPr>
            <p:nvPr/>
          </p:nvSpPr>
          <p:spPr bwMode="auto">
            <a:xfrm>
              <a:off x="2112" y="1200"/>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1800" b="1"/>
                <a:t>DNS</a:t>
              </a:r>
              <a:r>
                <a:rPr lang="zh-CN" altLang="en-US" sz="1800" b="1"/>
                <a:t>报文</a:t>
              </a:r>
            </a:p>
          </p:txBody>
        </p:sp>
        <p:sp>
          <p:nvSpPr>
            <p:cNvPr id="19491" name="Line 21">
              <a:extLst>
                <a:ext uri="{FF2B5EF4-FFF2-40B4-BE49-F238E27FC236}">
                  <a16:creationId xmlns:a16="http://schemas.microsoft.com/office/drawing/2014/main" id="{7E618FE6-936C-4BFB-81B2-B038EABFC9CD}"/>
                </a:ext>
              </a:extLst>
            </p:cNvPr>
            <p:cNvSpPr>
              <a:spLocks noChangeShapeType="1"/>
            </p:cNvSpPr>
            <p:nvPr/>
          </p:nvSpPr>
          <p:spPr bwMode="auto">
            <a:xfrm>
              <a:off x="2496" y="1152"/>
              <a:ext cx="115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92" name="Line 22">
              <a:extLst>
                <a:ext uri="{FF2B5EF4-FFF2-40B4-BE49-F238E27FC236}">
                  <a16:creationId xmlns:a16="http://schemas.microsoft.com/office/drawing/2014/main" id="{6853881C-E84E-4976-8B30-0A2511EAA61E}"/>
                </a:ext>
              </a:extLst>
            </p:cNvPr>
            <p:cNvSpPr>
              <a:spLocks noChangeShapeType="1"/>
            </p:cNvSpPr>
            <p:nvPr/>
          </p:nvSpPr>
          <p:spPr bwMode="auto">
            <a:xfrm>
              <a:off x="864" y="960"/>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93" name="Text Box 23">
              <a:extLst>
                <a:ext uri="{FF2B5EF4-FFF2-40B4-BE49-F238E27FC236}">
                  <a16:creationId xmlns:a16="http://schemas.microsoft.com/office/drawing/2014/main" id="{A98A0FD4-B6D3-4B49-B8D3-BCB51E67D959}"/>
                </a:ext>
              </a:extLst>
            </p:cNvPr>
            <p:cNvSpPr txBox="1">
              <a:spLocks noChangeArrowheads="1"/>
            </p:cNvSpPr>
            <p:nvPr/>
          </p:nvSpPr>
          <p:spPr bwMode="auto">
            <a:xfrm>
              <a:off x="1776" y="1008"/>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1800" b="1"/>
                <a:t>UDP</a:t>
              </a:r>
              <a:r>
                <a:rPr lang="zh-CN" altLang="en-US" sz="1800" b="1"/>
                <a:t>报文</a:t>
              </a:r>
            </a:p>
          </p:txBody>
        </p:sp>
        <p:sp>
          <p:nvSpPr>
            <p:cNvPr id="19494" name="Line 24">
              <a:extLst>
                <a:ext uri="{FF2B5EF4-FFF2-40B4-BE49-F238E27FC236}">
                  <a16:creationId xmlns:a16="http://schemas.microsoft.com/office/drawing/2014/main" id="{CF2FE1DB-B5D1-4858-AFDD-0B2859AC705C}"/>
                </a:ext>
              </a:extLst>
            </p:cNvPr>
            <p:cNvSpPr>
              <a:spLocks noChangeShapeType="1"/>
            </p:cNvSpPr>
            <p:nvPr/>
          </p:nvSpPr>
          <p:spPr bwMode="auto">
            <a:xfrm>
              <a:off x="2304" y="912"/>
              <a:ext cx="13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95" name="Line 25">
              <a:extLst>
                <a:ext uri="{FF2B5EF4-FFF2-40B4-BE49-F238E27FC236}">
                  <a16:creationId xmlns:a16="http://schemas.microsoft.com/office/drawing/2014/main" id="{24D53103-93E7-4661-A1B1-CEAFD127E3DC}"/>
                </a:ext>
              </a:extLst>
            </p:cNvPr>
            <p:cNvSpPr>
              <a:spLocks noChangeShapeType="1"/>
            </p:cNvSpPr>
            <p:nvPr/>
          </p:nvSpPr>
          <p:spPr bwMode="auto">
            <a:xfrm>
              <a:off x="336" y="912"/>
              <a:ext cx="1248"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96" name="Text Box 26">
              <a:extLst>
                <a:ext uri="{FF2B5EF4-FFF2-40B4-BE49-F238E27FC236}">
                  <a16:creationId xmlns:a16="http://schemas.microsoft.com/office/drawing/2014/main" id="{5158BE1D-EA5F-4D9F-BE0F-8E10B230748E}"/>
                </a:ext>
              </a:extLst>
            </p:cNvPr>
            <p:cNvSpPr txBox="1">
              <a:spLocks noChangeArrowheads="1"/>
            </p:cNvSpPr>
            <p:nvPr/>
          </p:nvSpPr>
          <p:spPr bwMode="auto">
            <a:xfrm>
              <a:off x="1536" y="816"/>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1800" b="1"/>
                <a:t>IP</a:t>
              </a:r>
              <a:r>
                <a:rPr lang="zh-CN" altLang="en-US" sz="1800" b="1"/>
                <a:t>报文</a:t>
              </a:r>
            </a:p>
          </p:txBody>
        </p:sp>
      </p:grpSp>
      <p:sp>
        <p:nvSpPr>
          <p:cNvPr id="19485" name="Text Box 28">
            <a:extLst>
              <a:ext uri="{FF2B5EF4-FFF2-40B4-BE49-F238E27FC236}">
                <a16:creationId xmlns:a16="http://schemas.microsoft.com/office/drawing/2014/main" id="{704A90F6-A9F3-4F5A-9F2D-0FAAFB71C74E}"/>
              </a:ext>
            </a:extLst>
          </p:cNvPr>
          <p:cNvSpPr txBox="1">
            <a:spLocks noChangeArrowheads="1"/>
          </p:cNvSpPr>
          <p:nvPr/>
        </p:nvSpPr>
        <p:spPr bwMode="auto">
          <a:xfrm>
            <a:off x="539750" y="4221163"/>
            <a:ext cx="7543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2000" b="1"/>
              <a:t>DNS</a:t>
            </a:r>
            <a:r>
              <a:rPr lang="zh-CN" altLang="en-US" sz="2000" b="1"/>
              <a:t>头部详细定义</a:t>
            </a:r>
            <a:r>
              <a:rPr lang="en-US" altLang="zh-CN" sz="2000" b="1"/>
              <a:t>: ID, </a:t>
            </a:r>
            <a:r>
              <a:rPr lang="zh-CN" altLang="en-US" sz="2000" b="1"/>
              <a:t>查询</a:t>
            </a:r>
            <a:r>
              <a:rPr lang="en-US" altLang="zh-CN" sz="2000" b="1"/>
              <a:t>/</a:t>
            </a:r>
            <a:r>
              <a:rPr lang="zh-CN" altLang="en-US" sz="2000" b="1"/>
              <a:t>响应，及其他控制比特。</a:t>
            </a:r>
            <a:endParaRPr lang="en-US" altLang="zh-CN" sz="2000" b="1"/>
          </a:p>
        </p:txBody>
      </p:sp>
      <p:sp>
        <p:nvSpPr>
          <p:cNvPr id="73758" name="Text Box 30">
            <a:extLst>
              <a:ext uri="{FF2B5EF4-FFF2-40B4-BE49-F238E27FC236}">
                <a16:creationId xmlns:a16="http://schemas.microsoft.com/office/drawing/2014/main" id="{2622CD4C-73B0-4C38-A2C4-12B18FB37CD0}"/>
              </a:ext>
            </a:extLst>
          </p:cNvPr>
          <p:cNvSpPr txBox="1">
            <a:spLocks noChangeArrowheads="1"/>
          </p:cNvSpPr>
          <p:nvPr/>
        </p:nvSpPr>
        <p:spPr bwMode="auto">
          <a:xfrm>
            <a:off x="6392863" y="944563"/>
            <a:ext cx="1905000" cy="366712"/>
          </a:xfrm>
          <a:prstGeom prst="rect">
            <a:avLst/>
          </a:prstGeom>
          <a:solidFill>
            <a:srgbClr val="00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sz="1800" b="1"/>
              <a:t>绿色：查询报文</a:t>
            </a:r>
          </a:p>
        </p:txBody>
      </p:sp>
      <p:sp>
        <p:nvSpPr>
          <p:cNvPr id="73759" name="Text Box 31">
            <a:extLst>
              <a:ext uri="{FF2B5EF4-FFF2-40B4-BE49-F238E27FC236}">
                <a16:creationId xmlns:a16="http://schemas.microsoft.com/office/drawing/2014/main" id="{C033D6D5-E6B0-4EA3-9297-471D1CCD712E}"/>
              </a:ext>
            </a:extLst>
          </p:cNvPr>
          <p:cNvSpPr txBox="1">
            <a:spLocks noChangeArrowheads="1"/>
          </p:cNvSpPr>
          <p:nvPr/>
        </p:nvSpPr>
        <p:spPr bwMode="auto">
          <a:xfrm>
            <a:off x="6372225" y="1485900"/>
            <a:ext cx="1905000" cy="915988"/>
          </a:xfrm>
          <a:prstGeom prst="rect">
            <a:avLst/>
          </a:prstGeom>
          <a:solidFill>
            <a:srgbClr val="FF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b="1"/>
              <a:t>粉色：应答报文，但应答中还包括问题部分</a:t>
            </a:r>
          </a:p>
        </p:txBody>
      </p:sp>
      <p:grpSp>
        <p:nvGrpSpPr>
          <p:cNvPr id="73760" name="Group 32">
            <a:extLst>
              <a:ext uri="{FF2B5EF4-FFF2-40B4-BE49-F238E27FC236}">
                <a16:creationId xmlns:a16="http://schemas.microsoft.com/office/drawing/2014/main" id="{102A1BBD-1AC3-4A77-A618-21C2072391E8}"/>
              </a:ext>
            </a:extLst>
          </p:cNvPr>
          <p:cNvGrpSpPr>
            <a:grpSpLocks/>
          </p:cNvGrpSpPr>
          <p:nvPr/>
        </p:nvGrpSpPr>
        <p:grpSpPr bwMode="auto">
          <a:xfrm>
            <a:off x="684213" y="1341438"/>
            <a:ext cx="3200400" cy="2671762"/>
            <a:chOff x="340" y="1162"/>
            <a:chExt cx="2016" cy="1683"/>
          </a:xfrm>
        </p:grpSpPr>
        <p:sp>
          <p:nvSpPr>
            <p:cNvPr id="19469" name="Text Box 33">
              <a:extLst>
                <a:ext uri="{FF2B5EF4-FFF2-40B4-BE49-F238E27FC236}">
                  <a16:creationId xmlns:a16="http://schemas.microsoft.com/office/drawing/2014/main" id="{E4821D2A-6467-4C71-90A6-F7A46F8393C9}"/>
                </a:ext>
              </a:extLst>
            </p:cNvPr>
            <p:cNvSpPr txBox="1">
              <a:spLocks noChangeArrowheads="1"/>
            </p:cNvSpPr>
            <p:nvPr/>
          </p:nvSpPr>
          <p:spPr bwMode="auto">
            <a:xfrm>
              <a:off x="567" y="2614"/>
              <a:ext cx="14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1800" b="1"/>
                <a:t>21</a:t>
              </a:r>
              <a:r>
                <a:rPr lang="zh-CN" altLang="en-US" sz="1800" b="1"/>
                <a:t>字节              </a:t>
              </a:r>
              <a:r>
                <a:rPr lang="en-US" altLang="zh-CN" sz="1800" b="1"/>
                <a:t>2        2</a:t>
              </a:r>
            </a:p>
          </p:txBody>
        </p:sp>
        <p:grpSp>
          <p:nvGrpSpPr>
            <p:cNvPr id="19470" name="Group 34">
              <a:extLst>
                <a:ext uri="{FF2B5EF4-FFF2-40B4-BE49-F238E27FC236}">
                  <a16:creationId xmlns:a16="http://schemas.microsoft.com/office/drawing/2014/main" id="{758894DA-A328-450A-A470-7F60FA77F0BF}"/>
                </a:ext>
              </a:extLst>
            </p:cNvPr>
            <p:cNvGrpSpPr>
              <a:grpSpLocks/>
            </p:cNvGrpSpPr>
            <p:nvPr/>
          </p:nvGrpSpPr>
          <p:grpSpPr bwMode="auto">
            <a:xfrm>
              <a:off x="340" y="1162"/>
              <a:ext cx="2016" cy="1432"/>
              <a:chOff x="336" y="1152"/>
              <a:chExt cx="2016" cy="1432"/>
            </a:xfrm>
          </p:grpSpPr>
          <p:sp>
            <p:nvSpPr>
              <p:cNvPr id="19471" name="Rectangle 35">
                <a:extLst>
                  <a:ext uri="{FF2B5EF4-FFF2-40B4-BE49-F238E27FC236}">
                    <a16:creationId xmlns:a16="http://schemas.microsoft.com/office/drawing/2014/main" id="{47D636FC-8B98-4169-B7E4-81A54762E9D5}"/>
                  </a:ext>
                </a:extLst>
              </p:cNvPr>
              <p:cNvSpPr>
                <a:spLocks noChangeArrowheads="1"/>
              </p:cNvSpPr>
              <p:nvPr/>
            </p:nvSpPr>
            <p:spPr bwMode="auto">
              <a:xfrm>
                <a:off x="385" y="1434"/>
                <a:ext cx="528" cy="3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IP</a:t>
                </a:r>
                <a:r>
                  <a:rPr lang="zh-CN" altLang="en-US" sz="1600" b="1"/>
                  <a:t>头部</a:t>
                </a:r>
              </a:p>
            </p:txBody>
          </p:sp>
          <p:sp>
            <p:nvSpPr>
              <p:cNvPr id="19472" name="Rectangle 36">
                <a:extLst>
                  <a:ext uri="{FF2B5EF4-FFF2-40B4-BE49-F238E27FC236}">
                    <a16:creationId xmlns:a16="http://schemas.microsoft.com/office/drawing/2014/main" id="{A2403C42-128F-4364-B2F2-FDBF61D78C28}"/>
                  </a:ext>
                </a:extLst>
              </p:cNvPr>
              <p:cNvSpPr>
                <a:spLocks noChangeArrowheads="1"/>
              </p:cNvSpPr>
              <p:nvPr/>
            </p:nvSpPr>
            <p:spPr bwMode="auto">
              <a:xfrm>
                <a:off x="884" y="1434"/>
                <a:ext cx="336"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UDP</a:t>
                </a:r>
              </a:p>
              <a:p>
                <a:pPr eaLnBrk="1" hangingPunct="1"/>
                <a:r>
                  <a:rPr lang="zh-CN" altLang="en-US" sz="1600" b="1"/>
                  <a:t>头部</a:t>
                </a:r>
              </a:p>
            </p:txBody>
          </p:sp>
          <p:sp>
            <p:nvSpPr>
              <p:cNvPr id="19473" name="Rectangle 37">
                <a:extLst>
                  <a:ext uri="{FF2B5EF4-FFF2-40B4-BE49-F238E27FC236}">
                    <a16:creationId xmlns:a16="http://schemas.microsoft.com/office/drawing/2014/main" id="{44FCD91D-E282-428D-B1EA-967E6B58ADB1}"/>
                  </a:ext>
                </a:extLst>
              </p:cNvPr>
              <p:cNvSpPr>
                <a:spLocks noChangeArrowheads="1"/>
              </p:cNvSpPr>
              <p:nvPr/>
            </p:nvSpPr>
            <p:spPr bwMode="auto">
              <a:xfrm>
                <a:off x="1202" y="1434"/>
                <a:ext cx="432" cy="3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DNS</a:t>
                </a:r>
              </a:p>
              <a:p>
                <a:pPr eaLnBrk="1" hangingPunct="1"/>
                <a:r>
                  <a:rPr lang="zh-CN" altLang="en-US" sz="1600" b="1"/>
                  <a:t>头部</a:t>
                </a:r>
              </a:p>
            </p:txBody>
          </p:sp>
          <p:sp>
            <p:nvSpPr>
              <p:cNvPr id="19474" name="Rectangle 38">
                <a:extLst>
                  <a:ext uri="{FF2B5EF4-FFF2-40B4-BE49-F238E27FC236}">
                    <a16:creationId xmlns:a16="http://schemas.microsoft.com/office/drawing/2014/main" id="{365FD044-39C2-4184-A507-ACCC01A57E60}"/>
                  </a:ext>
                </a:extLst>
              </p:cNvPr>
              <p:cNvSpPr>
                <a:spLocks noChangeArrowheads="1"/>
              </p:cNvSpPr>
              <p:nvPr/>
            </p:nvSpPr>
            <p:spPr bwMode="auto">
              <a:xfrm>
                <a:off x="1610" y="1434"/>
                <a:ext cx="720" cy="384"/>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600" b="1"/>
                  <a:t>问题</a:t>
                </a:r>
              </a:p>
            </p:txBody>
          </p:sp>
          <p:sp>
            <p:nvSpPr>
              <p:cNvPr id="19475" name="Line 39">
                <a:extLst>
                  <a:ext uri="{FF2B5EF4-FFF2-40B4-BE49-F238E27FC236}">
                    <a16:creationId xmlns:a16="http://schemas.microsoft.com/office/drawing/2014/main" id="{2212663D-CB61-4FD7-9582-B95E2D7FF3B4}"/>
                  </a:ext>
                </a:extLst>
              </p:cNvPr>
              <p:cNvSpPr>
                <a:spLocks noChangeShapeType="1"/>
              </p:cNvSpPr>
              <p:nvPr/>
            </p:nvSpPr>
            <p:spPr bwMode="auto">
              <a:xfrm flipH="1">
                <a:off x="2112" y="1824"/>
                <a:ext cx="240" cy="48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76" name="Line 40">
                <a:extLst>
                  <a:ext uri="{FF2B5EF4-FFF2-40B4-BE49-F238E27FC236}">
                    <a16:creationId xmlns:a16="http://schemas.microsoft.com/office/drawing/2014/main" id="{1AF28E50-FEEA-40C6-A69B-F454A3AD9643}"/>
                  </a:ext>
                </a:extLst>
              </p:cNvPr>
              <p:cNvSpPr>
                <a:spLocks noChangeShapeType="1"/>
              </p:cNvSpPr>
              <p:nvPr/>
            </p:nvSpPr>
            <p:spPr bwMode="auto">
              <a:xfrm>
                <a:off x="1248" y="1344"/>
                <a:ext cx="768"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77" name="Line 41">
                <a:extLst>
                  <a:ext uri="{FF2B5EF4-FFF2-40B4-BE49-F238E27FC236}">
                    <a16:creationId xmlns:a16="http://schemas.microsoft.com/office/drawing/2014/main" id="{DCE86454-F937-46D2-9DF5-BD7AEC5CD467}"/>
                  </a:ext>
                </a:extLst>
              </p:cNvPr>
              <p:cNvSpPr>
                <a:spLocks noChangeShapeType="1"/>
              </p:cNvSpPr>
              <p:nvPr/>
            </p:nvSpPr>
            <p:spPr bwMode="auto">
              <a:xfrm flipH="1">
                <a:off x="336" y="1824"/>
                <a:ext cx="1296" cy="48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78" name="Rectangle 42">
                <a:extLst>
                  <a:ext uri="{FF2B5EF4-FFF2-40B4-BE49-F238E27FC236}">
                    <a16:creationId xmlns:a16="http://schemas.microsoft.com/office/drawing/2014/main" id="{90B65599-A895-40A4-B8B1-83AF1107ECAB}"/>
                  </a:ext>
                </a:extLst>
              </p:cNvPr>
              <p:cNvSpPr>
                <a:spLocks noChangeArrowheads="1"/>
              </p:cNvSpPr>
              <p:nvPr/>
            </p:nvSpPr>
            <p:spPr bwMode="auto">
              <a:xfrm>
                <a:off x="340" y="2296"/>
                <a:ext cx="1089"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600" b="1"/>
                  <a:t>域名</a:t>
                </a:r>
              </a:p>
            </p:txBody>
          </p:sp>
          <p:sp>
            <p:nvSpPr>
              <p:cNvPr id="19479" name="Rectangle 43">
                <a:extLst>
                  <a:ext uri="{FF2B5EF4-FFF2-40B4-BE49-F238E27FC236}">
                    <a16:creationId xmlns:a16="http://schemas.microsoft.com/office/drawing/2014/main" id="{1DB65EEC-A365-4821-830A-321269AFBD14}"/>
                  </a:ext>
                </a:extLst>
              </p:cNvPr>
              <p:cNvSpPr>
                <a:spLocks noChangeArrowheads="1"/>
              </p:cNvSpPr>
              <p:nvPr/>
            </p:nvSpPr>
            <p:spPr bwMode="auto">
              <a:xfrm>
                <a:off x="1429" y="2296"/>
                <a:ext cx="362"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600" b="1"/>
                  <a:t>类型</a:t>
                </a:r>
              </a:p>
            </p:txBody>
          </p:sp>
          <p:sp>
            <p:nvSpPr>
              <p:cNvPr id="19480" name="Rectangle 44">
                <a:extLst>
                  <a:ext uri="{FF2B5EF4-FFF2-40B4-BE49-F238E27FC236}">
                    <a16:creationId xmlns:a16="http://schemas.microsoft.com/office/drawing/2014/main" id="{733528E1-131F-4F29-ACE6-BAD54E1DC30B}"/>
                  </a:ext>
                </a:extLst>
              </p:cNvPr>
              <p:cNvSpPr>
                <a:spLocks noChangeArrowheads="1"/>
              </p:cNvSpPr>
              <p:nvPr/>
            </p:nvSpPr>
            <p:spPr bwMode="auto">
              <a:xfrm>
                <a:off x="1791" y="2296"/>
                <a:ext cx="336"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600" b="1"/>
                  <a:t>类</a:t>
                </a:r>
              </a:p>
            </p:txBody>
          </p:sp>
          <p:sp>
            <p:nvSpPr>
              <p:cNvPr id="19481" name="Line 45">
                <a:extLst>
                  <a:ext uri="{FF2B5EF4-FFF2-40B4-BE49-F238E27FC236}">
                    <a16:creationId xmlns:a16="http://schemas.microsoft.com/office/drawing/2014/main" id="{A960E044-EB02-4518-855E-DA09A7DC8719}"/>
                  </a:ext>
                </a:extLst>
              </p:cNvPr>
              <p:cNvSpPr>
                <a:spLocks noChangeShapeType="1"/>
              </p:cNvSpPr>
              <p:nvPr/>
            </p:nvSpPr>
            <p:spPr bwMode="auto">
              <a:xfrm flipH="1">
                <a:off x="2352" y="1872"/>
                <a:ext cx="0" cy="43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82" name="Line 46">
                <a:extLst>
                  <a:ext uri="{FF2B5EF4-FFF2-40B4-BE49-F238E27FC236}">
                    <a16:creationId xmlns:a16="http://schemas.microsoft.com/office/drawing/2014/main" id="{72958A2E-AECA-4EDD-8F86-750B986F9A55}"/>
                  </a:ext>
                </a:extLst>
              </p:cNvPr>
              <p:cNvSpPr>
                <a:spLocks noChangeShapeType="1"/>
              </p:cNvSpPr>
              <p:nvPr/>
            </p:nvSpPr>
            <p:spPr bwMode="auto">
              <a:xfrm>
                <a:off x="1200" y="1200"/>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83" name="Line 47">
                <a:extLst>
                  <a:ext uri="{FF2B5EF4-FFF2-40B4-BE49-F238E27FC236}">
                    <a16:creationId xmlns:a16="http://schemas.microsoft.com/office/drawing/2014/main" id="{4A57F518-2A19-46AF-ADB3-B5B648D4E1A6}"/>
                  </a:ext>
                </a:extLst>
              </p:cNvPr>
              <p:cNvSpPr>
                <a:spLocks noChangeShapeType="1"/>
              </p:cNvSpPr>
              <p:nvPr/>
            </p:nvSpPr>
            <p:spPr bwMode="auto">
              <a:xfrm>
                <a:off x="864" y="1152"/>
                <a:ext cx="912"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84" name="Line 48">
                <a:extLst>
                  <a:ext uri="{FF2B5EF4-FFF2-40B4-BE49-F238E27FC236}">
                    <a16:creationId xmlns:a16="http://schemas.microsoft.com/office/drawing/2014/main" id="{C8EC3E70-6F97-44F6-93E9-F94AD1334D8E}"/>
                  </a:ext>
                </a:extLst>
              </p:cNvPr>
              <p:cNvSpPr>
                <a:spLocks noChangeShapeType="1"/>
              </p:cNvSpPr>
              <p:nvPr/>
            </p:nvSpPr>
            <p:spPr bwMode="auto">
              <a:xfrm flipH="1">
                <a:off x="2160" y="1536"/>
                <a:ext cx="192" cy="288"/>
              </a:xfrm>
              <a:prstGeom prst="line">
                <a:avLst/>
              </a:prstGeom>
              <a:noFill/>
              <a:ln w="9525">
                <a:solidFill>
                  <a:srgbClr val="FF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grpSp>
        <p:nvGrpSpPr>
          <p:cNvPr id="73777" name="Group 49">
            <a:extLst>
              <a:ext uri="{FF2B5EF4-FFF2-40B4-BE49-F238E27FC236}">
                <a16:creationId xmlns:a16="http://schemas.microsoft.com/office/drawing/2014/main" id="{25E8146B-545D-4A17-A85F-A72FAFB5F70A}"/>
              </a:ext>
            </a:extLst>
          </p:cNvPr>
          <p:cNvGrpSpPr>
            <a:grpSpLocks/>
          </p:cNvGrpSpPr>
          <p:nvPr/>
        </p:nvGrpSpPr>
        <p:grpSpPr bwMode="auto">
          <a:xfrm>
            <a:off x="468313" y="5805488"/>
            <a:ext cx="6183312" cy="855662"/>
            <a:chOff x="288" y="3504"/>
            <a:chExt cx="3895" cy="539"/>
          </a:xfrm>
        </p:grpSpPr>
        <p:sp>
          <p:nvSpPr>
            <p:cNvPr id="19467" name="Text Box 50">
              <a:extLst>
                <a:ext uri="{FF2B5EF4-FFF2-40B4-BE49-F238E27FC236}">
                  <a16:creationId xmlns:a16="http://schemas.microsoft.com/office/drawing/2014/main" id="{E4489848-E619-443F-89B6-1D6988208F1C}"/>
                </a:ext>
              </a:extLst>
            </p:cNvPr>
            <p:cNvSpPr txBox="1">
              <a:spLocks noChangeArrowheads="1"/>
            </p:cNvSpPr>
            <p:nvPr/>
          </p:nvSpPr>
          <p:spPr bwMode="auto">
            <a:xfrm>
              <a:off x="288" y="3504"/>
              <a:ext cx="309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2000" b="1"/>
                <a:t>TTL</a:t>
              </a:r>
              <a:r>
                <a:rPr lang="zh-CN" altLang="en-US" sz="2000" b="1"/>
                <a:t>：客户保留资源的秒数，通常</a:t>
              </a:r>
              <a:r>
                <a:rPr lang="en-US" altLang="zh-CN" sz="2000" b="1"/>
                <a:t>2</a:t>
              </a:r>
              <a:r>
                <a:rPr lang="zh-CN" altLang="en-US" sz="2000" b="1"/>
                <a:t>天。</a:t>
              </a:r>
            </a:p>
          </p:txBody>
        </p:sp>
        <p:sp>
          <p:nvSpPr>
            <p:cNvPr id="19468" name="Text Box 51">
              <a:extLst>
                <a:ext uri="{FF2B5EF4-FFF2-40B4-BE49-F238E27FC236}">
                  <a16:creationId xmlns:a16="http://schemas.microsoft.com/office/drawing/2014/main" id="{C488E7D5-EDA7-445B-AD71-9A3D3198C0F3}"/>
                </a:ext>
              </a:extLst>
            </p:cNvPr>
            <p:cNvSpPr txBox="1">
              <a:spLocks noChangeArrowheads="1"/>
            </p:cNvSpPr>
            <p:nvPr/>
          </p:nvSpPr>
          <p:spPr bwMode="auto">
            <a:xfrm>
              <a:off x="295" y="3793"/>
              <a:ext cx="388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2000" b="1"/>
                <a:t>长度：回答资源数据的数量，实际取决于查询类型。</a:t>
              </a:r>
            </a:p>
          </p:txBody>
        </p:sp>
      </p:grpSp>
      <p:sp>
        <p:nvSpPr>
          <p:cNvPr id="19466" name="Rectangle 53">
            <a:extLst>
              <a:ext uri="{FF2B5EF4-FFF2-40B4-BE49-F238E27FC236}">
                <a16:creationId xmlns:a16="http://schemas.microsoft.com/office/drawing/2014/main" id="{8D13A2DF-A91C-4AF6-A482-3F77F02D875B}"/>
              </a:ext>
            </a:extLst>
          </p:cNvPr>
          <p:cNvSpPr>
            <a:spLocks noChangeArrowheads="1"/>
          </p:cNvSpPr>
          <p:nvPr/>
        </p:nvSpPr>
        <p:spPr bwMode="auto">
          <a:xfrm>
            <a:off x="468313" y="188913"/>
            <a:ext cx="33115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a:solidFill>
                  <a:srgbClr val="CC0000"/>
                </a:solidFill>
              </a:rPr>
              <a:t>DNS</a:t>
            </a:r>
            <a:r>
              <a:rPr lang="zh-CN" altLang="en-US" sz="2800" b="1">
                <a:solidFill>
                  <a:srgbClr val="CC0000"/>
                </a:solidFill>
              </a:rPr>
              <a:t>协议报文格式 </a:t>
            </a:r>
          </a:p>
        </p:txBody>
      </p:sp>
      <p:grpSp>
        <p:nvGrpSpPr>
          <p:cNvPr id="73780" name="Group 52">
            <a:extLst>
              <a:ext uri="{FF2B5EF4-FFF2-40B4-BE49-F238E27FC236}">
                <a16:creationId xmlns:a16="http://schemas.microsoft.com/office/drawing/2014/main" id="{456A6A8E-51D8-4B57-B8A1-D934482A6070}"/>
              </a:ext>
            </a:extLst>
          </p:cNvPr>
          <p:cNvGrpSpPr>
            <a:grpSpLocks/>
          </p:cNvGrpSpPr>
          <p:nvPr/>
        </p:nvGrpSpPr>
        <p:grpSpPr bwMode="auto">
          <a:xfrm>
            <a:off x="468313" y="4724400"/>
            <a:ext cx="7543800" cy="973138"/>
            <a:chOff x="295" y="2704"/>
            <a:chExt cx="4752" cy="613"/>
          </a:xfrm>
        </p:grpSpPr>
        <p:sp>
          <p:nvSpPr>
            <p:cNvPr id="19510" name="Text Box 28">
              <a:extLst>
                <a:ext uri="{FF2B5EF4-FFF2-40B4-BE49-F238E27FC236}">
                  <a16:creationId xmlns:a16="http://schemas.microsoft.com/office/drawing/2014/main" id="{34F57851-72B2-4691-B71E-07D5A1A1003B}"/>
                </a:ext>
              </a:extLst>
            </p:cNvPr>
            <p:cNvSpPr txBox="1">
              <a:spLocks noChangeArrowheads="1"/>
            </p:cNvSpPr>
            <p:nvPr/>
          </p:nvSpPr>
          <p:spPr bwMode="auto">
            <a:xfrm>
              <a:off x="295" y="2704"/>
              <a:ext cx="475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2000" b="1"/>
                <a:t>类型</a:t>
              </a:r>
              <a:r>
                <a:rPr lang="en-US" altLang="zh-CN" sz="2000" b="1"/>
                <a:t>(</a:t>
              </a:r>
              <a:r>
                <a:rPr lang="zh-CN" altLang="en-US" sz="2000" b="1"/>
                <a:t>查询</a:t>
              </a:r>
              <a:r>
                <a:rPr lang="en-US" altLang="zh-CN" sz="2000" b="1"/>
                <a:t>):1(A</a:t>
              </a:r>
              <a:r>
                <a:rPr lang="zh-CN" altLang="en-US" sz="2000" b="1"/>
                <a:t>类型</a:t>
              </a:r>
              <a:r>
                <a:rPr lang="en-US" altLang="zh-CN" sz="2000" b="1"/>
                <a:t>)/</a:t>
              </a:r>
              <a:r>
                <a:rPr lang="zh-CN" altLang="en-US" sz="2000" b="1"/>
                <a:t>获取</a:t>
              </a:r>
              <a:r>
                <a:rPr lang="en-US" altLang="zh-CN" sz="2000" b="1"/>
                <a:t>IP</a:t>
              </a:r>
              <a:r>
                <a:rPr lang="zh-CN" altLang="en-US" sz="2000" b="1"/>
                <a:t>地址，</a:t>
              </a:r>
              <a:r>
                <a:rPr lang="en-US" altLang="zh-CN" sz="2000" b="1"/>
                <a:t>12(PTR)/</a:t>
              </a:r>
              <a:r>
                <a:rPr lang="zh-CN" altLang="en-US" sz="2000" b="1"/>
                <a:t>获取</a:t>
              </a:r>
              <a:r>
                <a:rPr lang="en-US" altLang="zh-CN" sz="2000" b="1"/>
                <a:t>IP</a:t>
              </a:r>
              <a:r>
                <a:rPr lang="zh-CN" altLang="en-US" sz="2000" b="1"/>
                <a:t>地址对应域名</a:t>
              </a:r>
            </a:p>
          </p:txBody>
        </p:sp>
        <p:sp>
          <p:nvSpPr>
            <p:cNvPr id="19511" name="Text Box 29">
              <a:extLst>
                <a:ext uri="{FF2B5EF4-FFF2-40B4-BE49-F238E27FC236}">
                  <a16:creationId xmlns:a16="http://schemas.microsoft.com/office/drawing/2014/main" id="{7DE65C6F-ADA6-4235-9224-87255FF40557}"/>
                </a:ext>
              </a:extLst>
            </p:cNvPr>
            <p:cNvSpPr txBox="1">
              <a:spLocks noChangeArrowheads="1"/>
            </p:cNvSpPr>
            <p:nvPr/>
          </p:nvSpPr>
          <p:spPr bwMode="auto">
            <a:xfrm>
              <a:off x="295" y="3067"/>
              <a:ext cx="475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2000" b="1"/>
                <a:t>类：通常为</a:t>
              </a:r>
              <a:r>
                <a:rPr lang="en-US" altLang="zh-CN" sz="2000" b="1"/>
                <a:t>1</a:t>
              </a:r>
              <a:r>
                <a:rPr lang="zh-CN" altLang="en-US" sz="2000" b="1"/>
                <a:t>，指互联网地址（也有支持非</a:t>
              </a:r>
              <a:r>
                <a:rPr lang="en-US" altLang="zh-CN" sz="2000" b="1"/>
                <a:t>IP</a:t>
              </a:r>
              <a:r>
                <a:rPr lang="zh-CN" altLang="en-US" sz="2000" b="1"/>
                <a:t>地址的）</a:t>
              </a:r>
            </a:p>
          </p:txBody>
        </p:sp>
      </p:gr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73760"/>
                                        </p:tgtEl>
                                        <p:attrNameLst>
                                          <p:attrName>style.visibility</p:attrName>
                                        </p:attrNameLst>
                                      </p:cBhvr>
                                      <p:to>
                                        <p:strVal val="visible"/>
                                      </p:to>
                                    </p:set>
                                    <p:animEffect transition="in" filter="slide(fromBottom)">
                                      <p:cBhvr>
                                        <p:cTn id="7" dur="500"/>
                                        <p:tgtEl>
                                          <p:spTgt spid="737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3758"/>
                                        </p:tgtEl>
                                        <p:attrNameLst>
                                          <p:attrName>style.visibility</p:attrName>
                                        </p:attrNameLst>
                                      </p:cBhvr>
                                      <p:to>
                                        <p:strVal val="visible"/>
                                      </p:to>
                                    </p:set>
                                    <p:animEffect transition="in" filter="slide(fromBottom)">
                                      <p:cBhvr>
                                        <p:cTn id="12" dur="500"/>
                                        <p:tgtEl>
                                          <p:spTgt spid="737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73732"/>
                                        </p:tgtEl>
                                        <p:attrNameLst>
                                          <p:attrName>style.visibility</p:attrName>
                                        </p:attrNameLst>
                                      </p:cBhvr>
                                      <p:to>
                                        <p:strVal val="visible"/>
                                      </p:to>
                                    </p:set>
                                    <p:animEffect transition="in" filter="slide(fromBottom)">
                                      <p:cBhvr>
                                        <p:cTn id="17" dur="500"/>
                                        <p:tgtEl>
                                          <p:spTgt spid="7373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73777"/>
                                        </p:tgtEl>
                                        <p:attrNameLst>
                                          <p:attrName>style.visibility</p:attrName>
                                        </p:attrNameLst>
                                      </p:cBhvr>
                                      <p:to>
                                        <p:strVal val="visible"/>
                                      </p:to>
                                    </p:set>
                                    <p:animEffect transition="in" filter="slide(fromBottom)">
                                      <p:cBhvr>
                                        <p:cTn id="22" dur="500"/>
                                        <p:tgtEl>
                                          <p:spTgt spid="737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3759"/>
                                        </p:tgtEl>
                                        <p:attrNameLst>
                                          <p:attrName>style.visibility</p:attrName>
                                        </p:attrNameLst>
                                      </p:cBhvr>
                                      <p:to>
                                        <p:strVal val="visible"/>
                                      </p:to>
                                    </p:set>
                                    <p:animEffect transition="in" filter="slide(fromBottom)">
                                      <p:cBhvr>
                                        <p:cTn id="27" dur="500"/>
                                        <p:tgtEl>
                                          <p:spTgt spid="7375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73744"/>
                                        </p:tgtEl>
                                        <p:attrNameLst>
                                          <p:attrName>style.visibility</p:attrName>
                                        </p:attrNameLst>
                                      </p:cBhvr>
                                      <p:to>
                                        <p:strVal val="visible"/>
                                      </p:to>
                                    </p:set>
                                    <p:animEffect transition="in" filter="slide(fromBottom)">
                                      <p:cBhvr>
                                        <p:cTn id="32" dur="500"/>
                                        <p:tgtEl>
                                          <p:spTgt spid="7374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73780"/>
                                        </p:tgtEl>
                                        <p:attrNameLst>
                                          <p:attrName>style.visibility</p:attrName>
                                        </p:attrNameLst>
                                      </p:cBhvr>
                                      <p:to>
                                        <p:strVal val="visible"/>
                                      </p:to>
                                    </p:set>
                                    <p:animEffect transition="in" filter="strips(downLeft)">
                                      <p:cBhvr>
                                        <p:cTn id="37" dur="500"/>
                                        <p:tgtEl>
                                          <p:spTgt spid="73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58" grpId="0" animBg="1"/>
      <p:bldP spid="7375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5C57A5A-DC4C-4D22-B867-47A094863B39}"/>
              </a:ext>
            </a:extLst>
          </p:cNvPr>
          <p:cNvSpPr>
            <a:spLocks noChangeArrowheads="1"/>
          </p:cNvSpPr>
          <p:nvPr/>
        </p:nvSpPr>
        <p:spPr bwMode="auto">
          <a:xfrm>
            <a:off x="323850" y="404813"/>
            <a:ext cx="5041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b="1" dirty="0">
                <a:solidFill>
                  <a:srgbClr val="CC0000"/>
                </a:solidFill>
                <a:latin typeface="宋体" panose="02010600030101010101" pitchFamily="2" charset="-122"/>
              </a:rPr>
              <a:t>2.1.5 </a:t>
            </a:r>
            <a:r>
              <a:rPr lang="zh-CN" altLang="en-US" b="1" dirty="0">
                <a:solidFill>
                  <a:srgbClr val="CC0000"/>
                </a:solidFill>
              </a:rPr>
              <a:t>域名解析和优化 </a:t>
            </a:r>
          </a:p>
        </p:txBody>
      </p:sp>
      <p:sp>
        <p:nvSpPr>
          <p:cNvPr id="37891" name="Text Box 3">
            <a:extLst>
              <a:ext uri="{FF2B5EF4-FFF2-40B4-BE49-F238E27FC236}">
                <a16:creationId xmlns:a16="http://schemas.microsoft.com/office/drawing/2014/main" id="{91528C95-1295-49CE-A50E-F7BA7F96CAF1}"/>
              </a:ext>
            </a:extLst>
          </p:cNvPr>
          <p:cNvSpPr txBox="1">
            <a:spLocks noChangeArrowheads="1"/>
          </p:cNvSpPr>
          <p:nvPr/>
        </p:nvSpPr>
        <p:spPr bwMode="auto">
          <a:xfrm>
            <a:off x="827088" y="1268413"/>
            <a:ext cx="7705725" cy="222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2800" b="1" dirty="0"/>
              <a:t>DNS</a:t>
            </a:r>
            <a:r>
              <a:rPr lang="zh-CN" altLang="en-US" sz="2800" b="1" dirty="0"/>
              <a:t>解析器软件常由操作系统提供，系统初始化配置。通常配置一个或多个域名服务器地址（或自动网关路由器获得）； </a:t>
            </a:r>
            <a:r>
              <a:rPr lang="en-US" altLang="zh-CN" sz="2800" b="1" dirty="0"/>
              <a:t>DNS </a:t>
            </a:r>
            <a:r>
              <a:rPr lang="zh-CN" altLang="en-US" sz="2800" b="1" dirty="0"/>
              <a:t>是</a:t>
            </a:r>
            <a:r>
              <a:rPr lang="en-US" altLang="zh-CN" sz="2800" b="1" dirty="0"/>
              <a:t>C/S</a:t>
            </a:r>
            <a:r>
              <a:rPr lang="zh-CN" altLang="en-US" sz="2800" b="1" dirty="0"/>
              <a:t>通信交互的过程（请求</a:t>
            </a:r>
            <a:r>
              <a:rPr lang="en-US" altLang="zh-CN" sz="2800" b="1" dirty="0"/>
              <a:t>/</a:t>
            </a:r>
            <a:r>
              <a:rPr lang="zh-CN" altLang="en-US" sz="2800" b="1" dirty="0"/>
              <a:t>应答），一般为</a:t>
            </a:r>
            <a:r>
              <a:rPr lang="en-US" altLang="zh-CN" sz="2800" b="1" dirty="0"/>
              <a:t>UDP</a:t>
            </a:r>
            <a:r>
              <a:rPr lang="zh-CN" altLang="en-US" sz="2800" b="1" dirty="0"/>
              <a:t>过程，也可选择 </a:t>
            </a:r>
            <a:r>
              <a:rPr lang="en-US" altLang="zh-CN" sz="2800" b="1" dirty="0"/>
              <a:t>TCP</a:t>
            </a:r>
            <a:r>
              <a:rPr lang="zh-CN" altLang="en-US" sz="2800" b="1" dirty="0"/>
              <a:t>过程 。</a:t>
            </a:r>
          </a:p>
        </p:txBody>
      </p:sp>
      <p:sp>
        <p:nvSpPr>
          <p:cNvPr id="37918" name="Text Box 30">
            <a:extLst>
              <a:ext uri="{FF2B5EF4-FFF2-40B4-BE49-F238E27FC236}">
                <a16:creationId xmlns:a16="http://schemas.microsoft.com/office/drawing/2014/main" id="{8E9229F6-70A2-4CA4-A0AB-64CA1A2A7BAA}"/>
              </a:ext>
            </a:extLst>
          </p:cNvPr>
          <p:cNvSpPr txBox="1">
            <a:spLocks noChangeArrowheads="1"/>
          </p:cNvSpPr>
          <p:nvPr/>
        </p:nvSpPr>
        <p:spPr bwMode="auto">
          <a:xfrm>
            <a:off x="900113" y="3644900"/>
            <a:ext cx="7704137" cy="25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2800" b="1">
                <a:latin typeface="宋体" panose="02010600030101010101" pitchFamily="2" charset="-122"/>
              </a:rPr>
              <a:t>一个计算机域名</a:t>
            </a:r>
            <a:r>
              <a:rPr lang="zh-CN" altLang="en-US" sz="2800" b="1">
                <a:solidFill>
                  <a:srgbClr val="CC3300"/>
                </a:solidFill>
                <a:latin typeface="宋体" panose="02010600030101010101" pitchFamily="2" charset="-122"/>
              </a:rPr>
              <a:t>至少有一个权威域名服务器负责解析</a:t>
            </a:r>
            <a:r>
              <a:rPr lang="zh-CN" altLang="en-US" sz="2800" b="1">
                <a:latin typeface="宋体" panose="02010600030101010101" pitchFamily="2" charset="-122"/>
              </a:rPr>
              <a:t>（注册服务器或托管服务器），</a:t>
            </a:r>
            <a:r>
              <a:rPr lang="zh-CN" altLang="en-US" sz="2800" b="1">
                <a:solidFill>
                  <a:srgbClr val="990000"/>
                </a:solidFill>
              </a:rPr>
              <a:t>任何本地</a:t>
            </a:r>
            <a:r>
              <a:rPr lang="en-US" altLang="zh-CN" sz="2800" b="1">
                <a:solidFill>
                  <a:srgbClr val="990000"/>
                </a:solidFill>
              </a:rPr>
              <a:t>DNS</a:t>
            </a:r>
            <a:r>
              <a:rPr lang="zh-CN" altLang="en-US" sz="2800" b="1">
                <a:solidFill>
                  <a:srgbClr val="990000"/>
                </a:solidFill>
                <a:latin typeface="宋体" panose="02010600030101010101" pitchFamily="2" charset="-122"/>
              </a:rPr>
              <a:t>解析器都将知道根域名服务器的地址</a:t>
            </a:r>
            <a:r>
              <a:rPr lang="zh-CN" altLang="en-US" sz="2800" b="1">
                <a:latin typeface="宋体" panose="02010600030101010101" pitchFamily="2" charset="-122"/>
              </a:rPr>
              <a:t>，一个域名服务器都将保存它所管理的下一级域名服务器的地址（如：</a:t>
            </a:r>
            <a:r>
              <a:rPr lang="en-US" altLang="zh-CN" sz="2800" b="1">
                <a:latin typeface="宋体" panose="02010600030101010101" pitchFamily="2" charset="-122"/>
              </a:rPr>
              <a:t>.cn DNS</a:t>
            </a:r>
            <a:r>
              <a:rPr lang="zh-CN" altLang="en-US" sz="2800" b="1">
                <a:latin typeface="宋体" panose="02010600030101010101" pitchFamily="2" charset="-122"/>
              </a:rPr>
              <a:t>服务器知道</a:t>
            </a:r>
            <a:r>
              <a:rPr lang="en-US" altLang="zh-CN" b="1"/>
              <a:t>com.cn, org.cn, net.cn, gov.cn</a:t>
            </a:r>
            <a:r>
              <a:rPr lang="zh-CN" altLang="en-US" b="1"/>
              <a:t>等下一级</a:t>
            </a:r>
            <a:r>
              <a:rPr lang="en-US" altLang="zh-CN" b="1"/>
              <a:t>DNS</a:t>
            </a:r>
            <a:r>
              <a:rPr lang="zh-CN" altLang="en-US" b="1"/>
              <a:t>服务器的地址）</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anim calcmode="lin" valueType="num">
                                      <p:cBhvr additive="base">
                                        <p:cTn id="7" dur="500" fill="hold"/>
                                        <p:tgtEl>
                                          <p:spTgt spid="37891"/>
                                        </p:tgtEl>
                                        <p:attrNameLst>
                                          <p:attrName>ppt_x</p:attrName>
                                        </p:attrNameLst>
                                      </p:cBhvr>
                                      <p:tavLst>
                                        <p:tav tm="0">
                                          <p:val>
                                            <p:strVal val="0-#ppt_w/2"/>
                                          </p:val>
                                        </p:tav>
                                        <p:tav tm="100000">
                                          <p:val>
                                            <p:strVal val="#ppt_x"/>
                                          </p:val>
                                        </p:tav>
                                      </p:tavLst>
                                    </p:anim>
                                    <p:anim calcmode="lin" valueType="num">
                                      <p:cBhvr additive="base">
                                        <p:cTn id="8" dur="500" fill="hold"/>
                                        <p:tgtEl>
                                          <p:spTgt spid="3789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918"/>
                                        </p:tgtEl>
                                        <p:attrNameLst>
                                          <p:attrName>style.visibility</p:attrName>
                                        </p:attrNameLst>
                                      </p:cBhvr>
                                      <p:to>
                                        <p:strVal val="visible"/>
                                      </p:to>
                                    </p:set>
                                    <p:anim calcmode="lin" valueType="num">
                                      <p:cBhvr additive="base">
                                        <p:cTn id="13" dur="500" fill="hold"/>
                                        <p:tgtEl>
                                          <p:spTgt spid="37918"/>
                                        </p:tgtEl>
                                        <p:attrNameLst>
                                          <p:attrName>ppt_x</p:attrName>
                                        </p:attrNameLst>
                                      </p:cBhvr>
                                      <p:tavLst>
                                        <p:tav tm="0">
                                          <p:val>
                                            <p:strVal val="0-#ppt_w/2"/>
                                          </p:val>
                                        </p:tav>
                                        <p:tav tm="100000">
                                          <p:val>
                                            <p:strVal val="#ppt_x"/>
                                          </p:val>
                                        </p:tav>
                                      </p:tavLst>
                                    </p:anim>
                                    <p:anim calcmode="lin" valueType="num">
                                      <p:cBhvr additive="base">
                                        <p:cTn id="14" dur="500" fill="hold"/>
                                        <p:tgtEl>
                                          <p:spTgt spid="379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utoUpdateAnimBg="0"/>
      <p:bldP spid="3791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46B4489B-5767-4FFF-A3FF-939F007899BA}"/>
              </a:ext>
            </a:extLst>
          </p:cNvPr>
          <p:cNvSpPr txBox="1">
            <a:spLocks noChangeArrowheads="1"/>
          </p:cNvSpPr>
          <p:nvPr/>
        </p:nvSpPr>
        <p:spPr bwMode="auto">
          <a:xfrm>
            <a:off x="1979613" y="2349500"/>
            <a:ext cx="510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4000" b="1" dirty="0">
                <a:latin typeface="宋体" panose="02010600030101010101" pitchFamily="2" charset="-122"/>
              </a:rPr>
              <a:t>2.1 </a:t>
            </a:r>
            <a:r>
              <a:rPr lang="zh-CN" altLang="en-US" sz="4000" b="1" dirty="0">
                <a:latin typeface="宋体" panose="02010600030101010101" pitchFamily="2" charset="-122"/>
              </a:rPr>
              <a:t>域名服务系统</a:t>
            </a:r>
            <a:r>
              <a:rPr lang="en-US" altLang="zh-CN" sz="4000" b="1" dirty="0">
                <a:latin typeface="宋体" panose="02010600030101010101" pitchFamily="2" charset="-122"/>
              </a:rPr>
              <a:t>DNS</a:t>
            </a:r>
          </a:p>
        </p:txBody>
      </p:sp>
      <p:sp>
        <p:nvSpPr>
          <p:cNvPr id="4099" name="Rectangle 3">
            <a:extLst>
              <a:ext uri="{FF2B5EF4-FFF2-40B4-BE49-F238E27FC236}">
                <a16:creationId xmlns:a16="http://schemas.microsoft.com/office/drawing/2014/main" id="{A2F15715-9818-414B-84CD-CFD4195E9AEF}"/>
              </a:ext>
            </a:extLst>
          </p:cNvPr>
          <p:cNvSpPr>
            <a:spLocks noChangeArrowheads="1"/>
          </p:cNvSpPr>
          <p:nvPr/>
        </p:nvSpPr>
        <p:spPr bwMode="auto">
          <a:xfrm>
            <a:off x="2195513" y="3716338"/>
            <a:ext cx="5041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kumimoji="0" lang="zh-CN" altLang="en-US" sz="2800" b="1" dirty="0">
                <a:solidFill>
                  <a:srgbClr val="CC0000"/>
                </a:solidFill>
                <a:latin typeface="宋体" panose="02010600030101010101" pitchFamily="2" charset="-122"/>
              </a:rPr>
              <a:t>教材</a:t>
            </a:r>
            <a:r>
              <a:rPr kumimoji="0" lang="en-US" altLang="zh-CN" sz="2800" b="1" dirty="0">
                <a:solidFill>
                  <a:srgbClr val="CC0000"/>
                </a:solidFill>
                <a:latin typeface="宋体" panose="02010600030101010101" pitchFamily="2" charset="-122"/>
              </a:rPr>
              <a:t>4.17-4.26</a:t>
            </a:r>
            <a:endParaRPr lang="en-US" altLang="zh-CN" sz="2800" b="1" dirty="0">
              <a:solidFill>
                <a:srgbClr val="CC0000"/>
              </a:solidFill>
            </a:endParaRPr>
          </a:p>
        </p:txBody>
      </p:sp>
    </p:spTree>
  </p:cSld>
  <p:clrMapOvr>
    <a:masterClrMapping/>
  </p:clrMapOvr>
  <p:transition spd="slow" advClick="0">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loud">
            <a:extLst>
              <a:ext uri="{FF2B5EF4-FFF2-40B4-BE49-F238E27FC236}">
                <a16:creationId xmlns:a16="http://schemas.microsoft.com/office/drawing/2014/main" id="{0E133D4A-6B95-4EB3-812D-B93AAAFD7040}"/>
              </a:ext>
            </a:extLst>
          </p:cNvPr>
          <p:cNvSpPr>
            <a:spLocks noChangeAspect="1" noEditPoints="1" noChangeArrowheads="1"/>
          </p:cNvSpPr>
          <p:nvPr/>
        </p:nvSpPr>
        <p:spPr bwMode="auto">
          <a:xfrm>
            <a:off x="4579938" y="3633788"/>
            <a:ext cx="1905000" cy="1828800"/>
          </a:xfrm>
          <a:custGeom>
            <a:avLst/>
            <a:gdLst>
              <a:gd name="T0" fmla="*/ 5909 w 21600"/>
              <a:gd name="T1" fmla="*/ 914400 h 21600"/>
              <a:gd name="T2" fmla="*/ 952500 w 21600"/>
              <a:gd name="T3" fmla="*/ 1826853 h 21600"/>
              <a:gd name="T4" fmla="*/ 1903413 w 21600"/>
              <a:gd name="T5" fmla="*/ 914400 h 21600"/>
              <a:gd name="T6" fmla="*/ 952500 w 21600"/>
              <a:gd name="T7" fmla="*/ 10456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hlink"/>
          </a:solidFill>
          <a:ln w="9525">
            <a:solidFill>
              <a:srgbClr val="000000"/>
            </a:solidFill>
            <a:miter lim="800000"/>
            <a:headEnd/>
            <a:tailEnd/>
          </a:ln>
          <a:effectLst>
            <a:outerShdw dist="107763" dir="2700000" algn="ctr" rotWithShape="0">
              <a:srgbClr val="808080"/>
            </a:outerShdw>
          </a:effectLst>
        </p:spPr>
        <p:txBody>
          <a:bodyPr/>
          <a:lstStyle/>
          <a:p>
            <a:endParaRPr lang="zh-CN" altLang="en-US"/>
          </a:p>
        </p:txBody>
      </p:sp>
      <p:sp>
        <p:nvSpPr>
          <p:cNvPr id="21507" name="Cloud">
            <a:extLst>
              <a:ext uri="{FF2B5EF4-FFF2-40B4-BE49-F238E27FC236}">
                <a16:creationId xmlns:a16="http://schemas.microsoft.com/office/drawing/2014/main" id="{DC7D84A4-6860-496B-A99A-92E43AD657EE}"/>
              </a:ext>
            </a:extLst>
          </p:cNvPr>
          <p:cNvSpPr>
            <a:spLocks noChangeAspect="1" noEditPoints="1" noChangeArrowheads="1"/>
          </p:cNvSpPr>
          <p:nvPr/>
        </p:nvSpPr>
        <p:spPr bwMode="auto">
          <a:xfrm>
            <a:off x="2903538" y="4513263"/>
            <a:ext cx="1752600" cy="1076325"/>
          </a:xfrm>
          <a:custGeom>
            <a:avLst/>
            <a:gdLst>
              <a:gd name="T0" fmla="*/ 5436 w 21600"/>
              <a:gd name="T1" fmla="*/ 538163 h 21600"/>
              <a:gd name="T2" fmla="*/ 876300 w 21600"/>
              <a:gd name="T3" fmla="*/ 1075179 h 21600"/>
              <a:gd name="T4" fmla="*/ 1751140 w 21600"/>
              <a:gd name="T5" fmla="*/ 538163 h 21600"/>
              <a:gd name="T6" fmla="*/ 876300 w 21600"/>
              <a:gd name="T7" fmla="*/ 61540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hlink"/>
          </a:solidFill>
          <a:ln w="9525">
            <a:solidFill>
              <a:srgbClr val="000000"/>
            </a:solidFill>
            <a:miter lim="800000"/>
            <a:headEnd/>
            <a:tailEnd/>
          </a:ln>
          <a:effectLst>
            <a:outerShdw dist="107763" dir="2700000" algn="ctr" rotWithShape="0">
              <a:srgbClr val="808080"/>
            </a:outerShdw>
          </a:effectLst>
        </p:spPr>
        <p:txBody>
          <a:bodyPr/>
          <a:lstStyle/>
          <a:p>
            <a:endParaRPr lang="zh-CN" altLang="en-US"/>
          </a:p>
        </p:txBody>
      </p:sp>
      <p:pic>
        <p:nvPicPr>
          <p:cNvPr id="21508" name="Picture 6">
            <a:extLst>
              <a:ext uri="{FF2B5EF4-FFF2-40B4-BE49-F238E27FC236}">
                <a16:creationId xmlns:a16="http://schemas.microsoft.com/office/drawing/2014/main" id="{A11D6A9C-EA33-49C3-AE0C-0A68B3A99377}"/>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4938" y="4970463"/>
            <a:ext cx="30480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9" name="Picture 7">
            <a:hlinkClick r:id="rId3" action="ppaction://hlinksldjump"/>
            <a:extLst>
              <a:ext uri="{FF2B5EF4-FFF2-40B4-BE49-F238E27FC236}">
                <a16:creationId xmlns:a16="http://schemas.microsoft.com/office/drawing/2014/main" id="{EBEB3AF7-7351-479B-9BEE-8079670A399D}"/>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5138" y="4437063"/>
            <a:ext cx="533400"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10" name="computr3">
            <a:extLst>
              <a:ext uri="{FF2B5EF4-FFF2-40B4-BE49-F238E27FC236}">
                <a16:creationId xmlns:a16="http://schemas.microsoft.com/office/drawing/2014/main" id="{72D726D9-F461-4B73-80EC-685FD02CF85C}"/>
              </a:ext>
            </a:extLst>
          </p:cNvPr>
          <p:cNvSpPr>
            <a:spLocks noEditPoints="1" noChangeArrowheads="1"/>
          </p:cNvSpPr>
          <p:nvPr/>
        </p:nvSpPr>
        <p:spPr bwMode="auto">
          <a:xfrm>
            <a:off x="4467225" y="4970463"/>
            <a:ext cx="396875" cy="366712"/>
          </a:xfrm>
          <a:custGeom>
            <a:avLst/>
            <a:gdLst>
              <a:gd name="T0" fmla="*/ 0 w 21600"/>
              <a:gd name="T1" fmla="*/ 183356 h 21600"/>
              <a:gd name="T2" fmla="*/ 198438 w 21600"/>
              <a:gd name="T3" fmla="*/ 0 h 21600"/>
              <a:gd name="T4" fmla="*/ 198438 w 21600"/>
              <a:gd name="T5" fmla="*/ 366712 h 21600"/>
              <a:gd name="T6" fmla="*/ 333210 w 21600"/>
              <a:gd name="T7" fmla="*/ 183356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zh-CN" altLang="en-US"/>
          </a:p>
        </p:txBody>
      </p:sp>
      <p:sp>
        <p:nvSpPr>
          <p:cNvPr id="21511" name="Rectangle 9">
            <a:extLst>
              <a:ext uri="{FF2B5EF4-FFF2-40B4-BE49-F238E27FC236}">
                <a16:creationId xmlns:a16="http://schemas.microsoft.com/office/drawing/2014/main" id="{4CE3B8F9-0DAD-4A6C-8442-F147E534B1AA}"/>
              </a:ext>
            </a:extLst>
          </p:cNvPr>
          <p:cNvSpPr>
            <a:spLocks noChangeArrowheads="1"/>
          </p:cNvSpPr>
          <p:nvPr/>
        </p:nvSpPr>
        <p:spPr bwMode="auto">
          <a:xfrm>
            <a:off x="3787775" y="5576888"/>
            <a:ext cx="18415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zh-CN" altLang="en-US" sz="1600" b="1"/>
              <a:t>本地域名服务器 </a:t>
            </a:r>
          </a:p>
        </p:txBody>
      </p:sp>
      <p:sp>
        <p:nvSpPr>
          <p:cNvPr id="77834" name="Line 10">
            <a:extLst>
              <a:ext uri="{FF2B5EF4-FFF2-40B4-BE49-F238E27FC236}">
                <a16:creationId xmlns:a16="http://schemas.microsoft.com/office/drawing/2014/main" id="{2DEC356D-E8A1-4D46-AA92-EED91A1B45AA}"/>
              </a:ext>
            </a:extLst>
          </p:cNvPr>
          <p:cNvSpPr>
            <a:spLocks noChangeShapeType="1"/>
          </p:cNvSpPr>
          <p:nvPr/>
        </p:nvSpPr>
        <p:spPr bwMode="auto">
          <a:xfrm>
            <a:off x="3067050" y="5145088"/>
            <a:ext cx="1447800"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7835" name="Rectangle 11">
            <a:extLst>
              <a:ext uri="{FF2B5EF4-FFF2-40B4-BE49-F238E27FC236}">
                <a16:creationId xmlns:a16="http://schemas.microsoft.com/office/drawing/2014/main" id="{195BF6E0-BC93-440E-A726-89DE547677E1}"/>
              </a:ext>
            </a:extLst>
          </p:cNvPr>
          <p:cNvSpPr>
            <a:spLocks noChangeArrowheads="1"/>
          </p:cNvSpPr>
          <p:nvPr/>
        </p:nvSpPr>
        <p:spPr bwMode="auto">
          <a:xfrm>
            <a:off x="3589338" y="47418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b="1"/>
              <a:t>①</a:t>
            </a:r>
          </a:p>
        </p:txBody>
      </p:sp>
      <p:sp>
        <p:nvSpPr>
          <p:cNvPr id="77836" name="Rectangle 12">
            <a:extLst>
              <a:ext uri="{FF2B5EF4-FFF2-40B4-BE49-F238E27FC236}">
                <a16:creationId xmlns:a16="http://schemas.microsoft.com/office/drawing/2014/main" id="{757F610F-7FBE-4263-B7B3-F75CCA7EC6F7}"/>
              </a:ext>
            </a:extLst>
          </p:cNvPr>
          <p:cNvSpPr>
            <a:spLocks noChangeArrowheads="1"/>
          </p:cNvSpPr>
          <p:nvPr/>
        </p:nvSpPr>
        <p:spPr bwMode="auto">
          <a:xfrm>
            <a:off x="4940300" y="442595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2000" b="1"/>
              <a:t>②</a:t>
            </a:r>
          </a:p>
        </p:txBody>
      </p:sp>
      <p:sp>
        <p:nvSpPr>
          <p:cNvPr id="77837" name="Rectangle 13">
            <a:extLst>
              <a:ext uri="{FF2B5EF4-FFF2-40B4-BE49-F238E27FC236}">
                <a16:creationId xmlns:a16="http://schemas.microsoft.com/office/drawing/2014/main" id="{FF20F212-5AE3-4B4B-AD2C-18397DA7625D}"/>
              </a:ext>
            </a:extLst>
          </p:cNvPr>
          <p:cNvSpPr>
            <a:spLocks noChangeArrowheads="1"/>
          </p:cNvSpPr>
          <p:nvPr/>
        </p:nvSpPr>
        <p:spPr bwMode="auto">
          <a:xfrm>
            <a:off x="539750" y="5427663"/>
            <a:ext cx="29733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1800" b="1"/>
              <a:t>URL:zhw.guangzhou.gd.cn </a:t>
            </a:r>
          </a:p>
        </p:txBody>
      </p:sp>
      <p:grpSp>
        <p:nvGrpSpPr>
          <p:cNvPr id="77838" name="Group 14">
            <a:extLst>
              <a:ext uri="{FF2B5EF4-FFF2-40B4-BE49-F238E27FC236}">
                <a16:creationId xmlns:a16="http://schemas.microsoft.com/office/drawing/2014/main" id="{6BFAED80-63DD-4D9A-B358-C353CA759189}"/>
              </a:ext>
            </a:extLst>
          </p:cNvPr>
          <p:cNvGrpSpPr>
            <a:grpSpLocks/>
          </p:cNvGrpSpPr>
          <p:nvPr/>
        </p:nvGrpSpPr>
        <p:grpSpPr bwMode="auto">
          <a:xfrm>
            <a:off x="6332538" y="3522663"/>
            <a:ext cx="1600200" cy="519112"/>
            <a:chOff x="3840" y="2256"/>
            <a:chExt cx="1008" cy="327"/>
          </a:xfrm>
        </p:grpSpPr>
        <p:sp>
          <p:nvSpPr>
            <p:cNvPr id="21537" name="computr3">
              <a:extLst>
                <a:ext uri="{FF2B5EF4-FFF2-40B4-BE49-F238E27FC236}">
                  <a16:creationId xmlns:a16="http://schemas.microsoft.com/office/drawing/2014/main" id="{EB6C8AD6-0838-4F6B-B9CE-D909A588BB34}"/>
                </a:ext>
              </a:extLst>
            </p:cNvPr>
            <p:cNvSpPr>
              <a:spLocks noEditPoints="1" noChangeArrowheads="1"/>
            </p:cNvSpPr>
            <p:nvPr/>
          </p:nvSpPr>
          <p:spPr bwMode="auto">
            <a:xfrm>
              <a:off x="3840" y="2256"/>
              <a:ext cx="336" cy="327"/>
            </a:xfrm>
            <a:custGeom>
              <a:avLst/>
              <a:gdLst>
                <a:gd name="T0" fmla="*/ 0 w 21600"/>
                <a:gd name="T1" fmla="*/ 164 h 21600"/>
                <a:gd name="T2" fmla="*/ 168 w 21600"/>
                <a:gd name="T3" fmla="*/ 0 h 21600"/>
                <a:gd name="T4" fmla="*/ 168 w 21600"/>
                <a:gd name="T5" fmla="*/ 327 h 21600"/>
                <a:gd name="T6" fmla="*/ 282 w 21600"/>
                <a:gd name="T7" fmla="*/ 164 h 21600"/>
                <a:gd name="T8" fmla="*/ 0 60000 65536"/>
                <a:gd name="T9" fmla="*/ 0 60000 65536"/>
                <a:gd name="T10" fmla="*/ 0 60000 65536"/>
                <a:gd name="T11" fmla="*/ 0 60000 65536"/>
                <a:gd name="T12" fmla="*/ 7843 w 21600"/>
                <a:gd name="T13" fmla="*/ 2576 h 21600"/>
                <a:gd name="T14" fmla="*/ 16329 w 21600"/>
                <a:gd name="T15" fmla="*/ 11758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0000"/>
            </a:solidFill>
            <a:ln w="9525">
              <a:solidFill>
                <a:srgbClr val="000000"/>
              </a:solidFill>
              <a:miter lim="800000"/>
              <a:headEnd/>
              <a:tailEnd/>
            </a:ln>
          </p:spPr>
          <p:txBody>
            <a:bodyPr/>
            <a:lstStyle/>
            <a:p>
              <a:endParaRPr lang="zh-CN" altLang="en-US"/>
            </a:p>
          </p:txBody>
        </p:sp>
        <p:sp>
          <p:nvSpPr>
            <p:cNvPr id="21538" name="Rectangle 16">
              <a:extLst>
                <a:ext uri="{FF2B5EF4-FFF2-40B4-BE49-F238E27FC236}">
                  <a16:creationId xmlns:a16="http://schemas.microsoft.com/office/drawing/2014/main" id="{842DF937-3FAF-48EE-81FB-D420D8EE3B49}"/>
                </a:ext>
              </a:extLst>
            </p:cNvPr>
            <p:cNvSpPr>
              <a:spLocks noChangeArrowheads="1"/>
            </p:cNvSpPr>
            <p:nvPr/>
          </p:nvSpPr>
          <p:spPr bwMode="auto">
            <a:xfrm>
              <a:off x="4128" y="2256"/>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1800" b="1"/>
                <a:t>cn</a:t>
              </a:r>
              <a:r>
                <a:rPr lang="zh-CN" altLang="en-US" sz="1800" b="1"/>
                <a:t>服务器 </a:t>
              </a:r>
            </a:p>
          </p:txBody>
        </p:sp>
      </p:grpSp>
      <p:grpSp>
        <p:nvGrpSpPr>
          <p:cNvPr id="77841" name="Group 17">
            <a:extLst>
              <a:ext uri="{FF2B5EF4-FFF2-40B4-BE49-F238E27FC236}">
                <a16:creationId xmlns:a16="http://schemas.microsoft.com/office/drawing/2014/main" id="{8409ABD1-6D27-484C-88F2-23F18080AD1D}"/>
              </a:ext>
            </a:extLst>
          </p:cNvPr>
          <p:cNvGrpSpPr>
            <a:grpSpLocks/>
          </p:cNvGrpSpPr>
          <p:nvPr/>
        </p:nvGrpSpPr>
        <p:grpSpPr bwMode="auto">
          <a:xfrm>
            <a:off x="4427538" y="3141663"/>
            <a:ext cx="1447800" cy="823912"/>
            <a:chOff x="2640" y="2016"/>
            <a:chExt cx="912" cy="519"/>
          </a:xfrm>
        </p:grpSpPr>
        <p:sp>
          <p:nvSpPr>
            <p:cNvPr id="21535" name="computr3">
              <a:extLst>
                <a:ext uri="{FF2B5EF4-FFF2-40B4-BE49-F238E27FC236}">
                  <a16:creationId xmlns:a16="http://schemas.microsoft.com/office/drawing/2014/main" id="{4BE5F8FA-B98B-442D-AD6F-AE9DAE0141F7}"/>
                </a:ext>
              </a:extLst>
            </p:cNvPr>
            <p:cNvSpPr>
              <a:spLocks noEditPoints="1" noChangeArrowheads="1"/>
            </p:cNvSpPr>
            <p:nvPr/>
          </p:nvSpPr>
          <p:spPr bwMode="auto">
            <a:xfrm>
              <a:off x="2976" y="2304"/>
              <a:ext cx="240" cy="231"/>
            </a:xfrm>
            <a:custGeom>
              <a:avLst/>
              <a:gdLst>
                <a:gd name="T0" fmla="*/ 0 w 21600"/>
                <a:gd name="T1" fmla="*/ 116 h 21600"/>
                <a:gd name="T2" fmla="*/ 120 w 21600"/>
                <a:gd name="T3" fmla="*/ 0 h 21600"/>
                <a:gd name="T4" fmla="*/ 120 w 21600"/>
                <a:gd name="T5" fmla="*/ 231 h 21600"/>
                <a:gd name="T6" fmla="*/ 202 w 21600"/>
                <a:gd name="T7" fmla="*/ 116 h 21600"/>
                <a:gd name="T8" fmla="*/ 0 60000 65536"/>
                <a:gd name="T9" fmla="*/ 0 60000 65536"/>
                <a:gd name="T10" fmla="*/ 0 60000 65536"/>
                <a:gd name="T11" fmla="*/ 0 60000 65536"/>
                <a:gd name="T12" fmla="*/ 7830 w 21600"/>
                <a:gd name="T13" fmla="*/ 2618 h 21600"/>
                <a:gd name="T14" fmla="*/ 16380 w 21600"/>
                <a:gd name="T15" fmla="*/ 11782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66FFFF"/>
            </a:solidFill>
            <a:ln w="9525">
              <a:solidFill>
                <a:srgbClr val="000000"/>
              </a:solidFill>
              <a:miter lim="800000"/>
              <a:headEnd/>
              <a:tailEnd/>
            </a:ln>
          </p:spPr>
          <p:txBody>
            <a:bodyPr/>
            <a:lstStyle/>
            <a:p>
              <a:endParaRPr lang="zh-CN" altLang="en-US"/>
            </a:p>
          </p:txBody>
        </p:sp>
        <p:sp>
          <p:nvSpPr>
            <p:cNvPr id="21536" name="Rectangle 19">
              <a:extLst>
                <a:ext uri="{FF2B5EF4-FFF2-40B4-BE49-F238E27FC236}">
                  <a16:creationId xmlns:a16="http://schemas.microsoft.com/office/drawing/2014/main" id="{0CDE14AC-089D-45C3-8A25-BA70F90735BF}"/>
                </a:ext>
              </a:extLst>
            </p:cNvPr>
            <p:cNvSpPr>
              <a:spLocks noChangeArrowheads="1"/>
            </p:cNvSpPr>
            <p:nvPr/>
          </p:nvSpPr>
          <p:spPr bwMode="auto">
            <a:xfrm>
              <a:off x="2640" y="2016"/>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1800" b="1"/>
                <a:t>gd.cn</a:t>
              </a:r>
              <a:r>
                <a:rPr lang="zh-CN" altLang="en-US" sz="1800" b="1"/>
                <a:t>服务器 </a:t>
              </a:r>
            </a:p>
          </p:txBody>
        </p:sp>
      </p:grpSp>
      <p:sp>
        <p:nvSpPr>
          <p:cNvPr id="77844" name="Rectangle 20">
            <a:extLst>
              <a:ext uri="{FF2B5EF4-FFF2-40B4-BE49-F238E27FC236}">
                <a16:creationId xmlns:a16="http://schemas.microsoft.com/office/drawing/2014/main" id="{C09F5D6D-AC66-463E-8662-51695EB84785}"/>
              </a:ext>
            </a:extLst>
          </p:cNvPr>
          <p:cNvSpPr>
            <a:spLocks noChangeArrowheads="1"/>
          </p:cNvSpPr>
          <p:nvPr/>
        </p:nvSpPr>
        <p:spPr bwMode="auto">
          <a:xfrm>
            <a:off x="5659438" y="3489325"/>
            <a:ext cx="4397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2000" b="1"/>
              <a:t>③</a:t>
            </a:r>
          </a:p>
        </p:txBody>
      </p:sp>
      <p:sp>
        <p:nvSpPr>
          <p:cNvPr id="77845" name="Rectangle 21">
            <a:extLst>
              <a:ext uri="{FF2B5EF4-FFF2-40B4-BE49-F238E27FC236}">
                <a16:creationId xmlns:a16="http://schemas.microsoft.com/office/drawing/2014/main" id="{01183326-4A37-4A2B-8781-CD2629CD90EF}"/>
              </a:ext>
            </a:extLst>
          </p:cNvPr>
          <p:cNvSpPr>
            <a:spLocks noChangeArrowheads="1"/>
          </p:cNvSpPr>
          <p:nvPr/>
        </p:nvSpPr>
        <p:spPr bwMode="auto">
          <a:xfrm>
            <a:off x="5732463" y="4568825"/>
            <a:ext cx="4397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2000" b="1"/>
              <a:t>④</a:t>
            </a:r>
          </a:p>
        </p:txBody>
      </p:sp>
      <p:grpSp>
        <p:nvGrpSpPr>
          <p:cNvPr id="77846" name="Group 22">
            <a:extLst>
              <a:ext uri="{FF2B5EF4-FFF2-40B4-BE49-F238E27FC236}">
                <a16:creationId xmlns:a16="http://schemas.microsoft.com/office/drawing/2014/main" id="{CEB5854A-F35E-4DDF-80CE-720D606FB5F7}"/>
              </a:ext>
            </a:extLst>
          </p:cNvPr>
          <p:cNvGrpSpPr>
            <a:grpSpLocks/>
          </p:cNvGrpSpPr>
          <p:nvPr/>
        </p:nvGrpSpPr>
        <p:grpSpPr bwMode="auto">
          <a:xfrm>
            <a:off x="5494338" y="5046663"/>
            <a:ext cx="2057400" cy="946150"/>
            <a:chOff x="3312" y="3216"/>
            <a:chExt cx="1296" cy="596"/>
          </a:xfrm>
        </p:grpSpPr>
        <p:sp>
          <p:nvSpPr>
            <p:cNvPr id="21533" name="computr3">
              <a:extLst>
                <a:ext uri="{FF2B5EF4-FFF2-40B4-BE49-F238E27FC236}">
                  <a16:creationId xmlns:a16="http://schemas.microsoft.com/office/drawing/2014/main" id="{E14B1E88-C53B-49D9-9F59-BDBECB62A2A7}"/>
                </a:ext>
              </a:extLst>
            </p:cNvPr>
            <p:cNvSpPr>
              <a:spLocks noEditPoints="1" noChangeArrowheads="1"/>
            </p:cNvSpPr>
            <p:nvPr/>
          </p:nvSpPr>
          <p:spPr bwMode="auto">
            <a:xfrm>
              <a:off x="3504" y="3216"/>
              <a:ext cx="240" cy="231"/>
            </a:xfrm>
            <a:custGeom>
              <a:avLst/>
              <a:gdLst>
                <a:gd name="T0" fmla="*/ 0 w 21600"/>
                <a:gd name="T1" fmla="*/ 116 h 21600"/>
                <a:gd name="T2" fmla="*/ 120 w 21600"/>
                <a:gd name="T3" fmla="*/ 0 h 21600"/>
                <a:gd name="T4" fmla="*/ 120 w 21600"/>
                <a:gd name="T5" fmla="*/ 231 h 21600"/>
                <a:gd name="T6" fmla="*/ 202 w 21600"/>
                <a:gd name="T7" fmla="*/ 116 h 21600"/>
                <a:gd name="T8" fmla="*/ 0 60000 65536"/>
                <a:gd name="T9" fmla="*/ 0 60000 65536"/>
                <a:gd name="T10" fmla="*/ 0 60000 65536"/>
                <a:gd name="T11" fmla="*/ 0 60000 65536"/>
                <a:gd name="T12" fmla="*/ 7830 w 21600"/>
                <a:gd name="T13" fmla="*/ 2618 h 21600"/>
                <a:gd name="T14" fmla="*/ 16380 w 21600"/>
                <a:gd name="T15" fmla="*/ 11782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9933"/>
            </a:solidFill>
            <a:ln w="9525">
              <a:solidFill>
                <a:srgbClr val="000000"/>
              </a:solidFill>
              <a:miter lim="800000"/>
              <a:headEnd/>
              <a:tailEnd/>
            </a:ln>
          </p:spPr>
          <p:txBody>
            <a:bodyPr/>
            <a:lstStyle/>
            <a:p>
              <a:endParaRPr lang="zh-CN" altLang="en-US"/>
            </a:p>
          </p:txBody>
        </p:sp>
        <p:sp>
          <p:nvSpPr>
            <p:cNvPr id="21534" name="Rectangle 24">
              <a:extLst>
                <a:ext uri="{FF2B5EF4-FFF2-40B4-BE49-F238E27FC236}">
                  <a16:creationId xmlns:a16="http://schemas.microsoft.com/office/drawing/2014/main" id="{DE47D8E0-F612-471A-8D8F-C0E77EEB255A}"/>
                </a:ext>
              </a:extLst>
            </p:cNvPr>
            <p:cNvSpPr>
              <a:spLocks noChangeArrowheads="1"/>
            </p:cNvSpPr>
            <p:nvPr/>
          </p:nvSpPr>
          <p:spPr bwMode="auto">
            <a:xfrm>
              <a:off x="3312" y="3408"/>
              <a:ext cx="129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800" b="1"/>
                <a:t>guangzhou.gd.cn </a:t>
              </a:r>
              <a:r>
                <a:rPr lang="zh-CN" altLang="en-US" sz="1800" b="1"/>
                <a:t>服务器</a:t>
              </a:r>
            </a:p>
          </p:txBody>
        </p:sp>
      </p:grpSp>
      <p:sp>
        <p:nvSpPr>
          <p:cNvPr id="77849" name="Line 25">
            <a:extLst>
              <a:ext uri="{FF2B5EF4-FFF2-40B4-BE49-F238E27FC236}">
                <a16:creationId xmlns:a16="http://schemas.microsoft.com/office/drawing/2014/main" id="{65991B39-15D8-4973-ADBB-52D41F7F780E}"/>
              </a:ext>
            </a:extLst>
          </p:cNvPr>
          <p:cNvSpPr>
            <a:spLocks noChangeShapeType="1"/>
          </p:cNvSpPr>
          <p:nvPr/>
        </p:nvSpPr>
        <p:spPr bwMode="auto">
          <a:xfrm>
            <a:off x="3055938" y="5275263"/>
            <a:ext cx="1447800" cy="0"/>
          </a:xfrm>
          <a:prstGeom prst="line">
            <a:avLst/>
          </a:prstGeom>
          <a:noFill/>
          <a:ln w="19050">
            <a:solidFill>
              <a:srgbClr val="FF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7850" name="Text Box 26">
            <a:extLst>
              <a:ext uri="{FF2B5EF4-FFF2-40B4-BE49-F238E27FC236}">
                <a16:creationId xmlns:a16="http://schemas.microsoft.com/office/drawing/2014/main" id="{0099C1A5-C474-467F-BA82-379E5B29CBDE}"/>
              </a:ext>
            </a:extLst>
          </p:cNvPr>
          <p:cNvSpPr txBox="1">
            <a:spLocks noChangeArrowheads="1"/>
          </p:cNvSpPr>
          <p:nvPr/>
        </p:nvSpPr>
        <p:spPr bwMode="auto">
          <a:xfrm>
            <a:off x="684213" y="1341438"/>
            <a:ext cx="7920037"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b="1">
                <a:solidFill>
                  <a:srgbClr val="990000"/>
                </a:solidFill>
              </a:rPr>
              <a:t>DNS</a:t>
            </a:r>
            <a:r>
              <a:rPr lang="zh-CN" altLang="en-US" b="1">
                <a:solidFill>
                  <a:srgbClr val="990000"/>
                </a:solidFill>
              </a:rPr>
              <a:t>递归解析过程</a:t>
            </a:r>
            <a:r>
              <a:rPr lang="zh-CN" altLang="en-US" b="1"/>
              <a:t>：</a:t>
            </a:r>
            <a:r>
              <a:rPr lang="en-US" altLang="zh-CN" b="1"/>
              <a:t>DNS</a:t>
            </a:r>
            <a:r>
              <a:rPr lang="zh-CN" altLang="en-US" b="1">
                <a:latin typeface="宋体" panose="02010600030101010101" pitchFamily="2" charset="-122"/>
              </a:rPr>
              <a:t>解析器（服务器）软件接受请求，如不能回复，则其成为另一个服务器的客户时，反复请求解析，最终传递到其权威域名解析服务器；解析结果又依次逆向传递到最初请求服务器。见图所示：</a:t>
            </a:r>
          </a:p>
        </p:txBody>
      </p:sp>
      <p:sp>
        <p:nvSpPr>
          <p:cNvPr id="77851" name="Rectangle 27">
            <a:extLst>
              <a:ext uri="{FF2B5EF4-FFF2-40B4-BE49-F238E27FC236}">
                <a16:creationId xmlns:a16="http://schemas.microsoft.com/office/drawing/2014/main" id="{BDC00F55-8D24-4D81-8824-7128A041DCFB}"/>
              </a:ext>
            </a:extLst>
          </p:cNvPr>
          <p:cNvSpPr>
            <a:spLocks noChangeArrowheads="1"/>
          </p:cNvSpPr>
          <p:nvPr/>
        </p:nvSpPr>
        <p:spPr bwMode="auto">
          <a:xfrm>
            <a:off x="979488" y="3489325"/>
            <a:ext cx="2895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1800" b="1">
                <a:solidFill>
                  <a:schemeClr val="accent2"/>
                </a:solidFill>
              </a:rPr>
              <a:t>——</a:t>
            </a:r>
            <a:r>
              <a:rPr lang="zh-CN" altLang="en-US" sz="1800" b="1"/>
              <a:t>递归</a:t>
            </a:r>
            <a:r>
              <a:rPr lang="en-US" altLang="zh-CN" sz="1800" b="1"/>
              <a:t>DNS</a:t>
            </a:r>
            <a:r>
              <a:rPr lang="zh-CN" altLang="en-US" sz="1800" b="1"/>
              <a:t>解析过程</a:t>
            </a:r>
          </a:p>
        </p:txBody>
      </p:sp>
      <p:sp>
        <p:nvSpPr>
          <p:cNvPr id="77852" name="Line 28">
            <a:extLst>
              <a:ext uri="{FF2B5EF4-FFF2-40B4-BE49-F238E27FC236}">
                <a16:creationId xmlns:a16="http://schemas.microsoft.com/office/drawing/2014/main" id="{99237AB9-0A66-4E93-A871-03084B41DCB4}"/>
              </a:ext>
            </a:extLst>
          </p:cNvPr>
          <p:cNvSpPr>
            <a:spLocks noChangeShapeType="1"/>
          </p:cNvSpPr>
          <p:nvPr/>
        </p:nvSpPr>
        <p:spPr bwMode="auto">
          <a:xfrm flipV="1">
            <a:off x="4795838" y="4065588"/>
            <a:ext cx="1447800" cy="99060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77853" name="Line 29">
            <a:extLst>
              <a:ext uri="{FF2B5EF4-FFF2-40B4-BE49-F238E27FC236}">
                <a16:creationId xmlns:a16="http://schemas.microsoft.com/office/drawing/2014/main" id="{70BB3788-3D72-4329-B8D3-5B0E74DFAF63}"/>
              </a:ext>
            </a:extLst>
          </p:cNvPr>
          <p:cNvSpPr>
            <a:spLocks noChangeShapeType="1"/>
          </p:cNvSpPr>
          <p:nvPr/>
        </p:nvSpPr>
        <p:spPr bwMode="auto">
          <a:xfrm flipH="1" flipV="1">
            <a:off x="5372100" y="3776663"/>
            <a:ext cx="838200" cy="15240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77854" name="Line 30">
            <a:extLst>
              <a:ext uri="{FF2B5EF4-FFF2-40B4-BE49-F238E27FC236}">
                <a16:creationId xmlns:a16="http://schemas.microsoft.com/office/drawing/2014/main" id="{4F0E5E0E-3E09-4CE4-8752-D5080D683BFA}"/>
              </a:ext>
            </a:extLst>
          </p:cNvPr>
          <p:cNvSpPr>
            <a:spLocks noChangeShapeType="1"/>
          </p:cNvSpPr>
          <p:nvPr/>
        </p:nvSpPr>
        <p:spPr bwMode="auto">
          <a:xfrm>
            <a:off x="5156200" y="3992563"/>
            <a:ext cx="647700" cy="1081087"/>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77855" name="Line 31">
            <a:extLst>
              <a:ext uri="{FF2B5EF4-FFF2-40B4-BE49-F238E27FC236}">
                <a16:creationId xmlns:a16="http://schemas.microsoft.com/office/drawing/2014/main" id="{F7232C23-F27A-4B66-B3AF-C4BC9BF9DD02}"/>
              </a:ext>
            </a:extLst>
          </p:cNvPr>
          <p:cNvSpPr>
            <a:spLocks noChangeShapeType="1"/>
          </p:cNvSpPr>
          <p:nvPr/>
        </p:nvSpPr>
        <p:spPr bwMode="auto">
          <a:xfrm>
            <a:off x="5300663" y="3992563"/>
            <a:ext cx="574675" cy="936625"/>
          </a:xfrm>
          <a:prstGeom prst="line">
            <a:avLst/>
          </a:prstGeom>
          <a:noFill/>
          <a:ln w="19050">
            <a:solidFill>
              <a:srgbClr val="FF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7856" name="Line 32">
            <a:extLst>
              <a:ext uri="{FF2B5EF4-FFF2-40B4-BE49-F238E27FC236}">
                <a16:creationId xmlns:a16="http://schemas.microsoft.com/office/drawing/2014/main" id="{3AFEEA51-3BCD-4080-AE20-03A4A944BF30}"/>
              </a:ext>
            </a:extLst>
          </p:cNvPr>
          <p:cNvSpPr>
            <a:spLocks noChangeShapeType="1"/>
          </p:cNvSpPr>
          <p:nvPr/>
        </p:nvSpPr>
        <p:spPr bwMode="auto">
          <a:xfrm>
            <a:off x="5372100" y="3921125"/>
            <a:ext cx="792163" cy="142875"/>
          </a:xfrm>
          <a:prstGeom prst="line">
            <a:avLst/>
          </a:prstGeom>
          <a:noFill/>
          <a:ln w="190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7857" name="Line 33">
            <a:extLst>
              <a:ext uri="{FF2B5EF4-FFF2-40B4-BE49-F238E27FC236}">
                <a16:creationId xmlns:a16="http://schemas.microsoft.com/office/drawing/2014/main" id="{2743E400-1264-4407-8BCE-4D651AF7B85A}"/>
              </a:ext>
            </a:extLst>
          </p:cNvPr>
          <p:cNvSpPr>
            <a:spLocks noChangeShapeType="1"/>
          </p:cNvSpPr>
          <p:nvPr/>
        </p:nvSpPr>
        <p:spPr bwMode="auto">
          <a:xfrm flipV="1">
            <a:off x="4940300" y="4208463"/>
            <a:ext cx="1295400" cy="936625"/>
          </a:xfrm>
          <a:prstGeom prst="line">
            <a:avLst/>
          </a:prstGeom>
          <a:noFill/>
          <a:ln w="19050">
            <a:solidFill>
              <a:srgbClr val="FF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1530" name="Rectangle 34">
            <a:extLst>
              <a:ext uri="{FF2B5EF4-FFF2-40B4-BE49-F238E27FC236}">
                <a16:creationId xmlns:a16="http://schemas.microsoft.com/office/drawing/2014/main" id="{4EAD7968-80FB-474E-9B15-B45F2194D736}"/>
              </a:ext>
            </a:extLst>
          </p:cNvPr>
          <p:cNvSpPr>
            <a:spLocks noChangeArrowheads="1"/>
          </p:cNvSpPr>
          <p:nvPr/>
        </p:nvSpPr>
        <p:spPr bwMode="auto">
          <a:xfrm>
            <a:off x="2203450" y="4641850"/>
            <a:ext cx="9350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zh-CN" altLang="en-US" sz="1800" b="1">
                <a:solidFill>
                  <a:schemeClr val="accent2"/>
                </a:solidFill>
              </a:rPr>
              <a:t>客户</a:t>
            </a:r>
            <a:r>
              <a:rPr lang="en-US" altLang="zh-CN" sz="1800" b="1">
                <a:solidFill>
                  <a:schemeClr val="accent2"/>
                </a:solidFill>
              </a:rPr>
              <a:t>A</a:t>
            </a:r>
            <a:endParaRPr lang="en-US" altLang="zh-CN" sz="1800" b="1"/>
          </a:p>
        </p:txBody>
      </p:sp>
      <p:sp>
        <p:nvSpPr>
          <p:cNvPr id="21531" name="Rectangle 35">
            <a:extLst>
              <a:ext uri="{FF2B5EF4-FFF2-40B4-BE49-F238E27FC236}">
                <a16:creationId xmlns:a16="http://schemas.microsoft.com/office/drawing/2014/main" id="{A4280584-CB0C-4F72-9E49-B6CEF1C299EC}"/>
              </a:ext>
            </a:extLst>
          </p:cNvPr>
          <p:cNvSpPr>
            <a:spLocks noChangeArrowheads="1"/>
          </p:cNvSpPr>
          <p:nvPr/>
        </p:nvSpPr>
        <p:spPr bwMode="auto">
          <a:xfrm>
            <a:off x="684213" y="6092825"/>
            <a:ext cx="71294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zh-CN" altLang="en-US" b="1">
                <a:solidFill>
                  <a:srgbClr val="FF0000"/>
                </a:solidFill>
              </a:rPr>
              <a:t>递归解析中对根域名服务器的负担？ </a:t>
            </a:r>
          </a:p>
        </p:txBody>
      </p:sp>
      <p:sp>
        <p:nvSpPr>
          <p:cNvPr id="21532" name="Rectangle 36">
            <a:extLst>
              <a:ext uri="{FF2B5EF4-FFF2-40B4-BE49-F238E27FC236}">
                <a16:creationId xmlns:a16="http://schemas.microsoft.com/office/drawing/2014/main" id="{625EA6EA-E621-4064-8E2F-CACF0DEAF6EF}"/>
              </a:ext>
            </a:extLst>
          </p:cNvPr>
          <p:cNvSpPr>
            <a:spLocks noChangeArrowheads="1"/>
          </p:cNvSpPr>
          <p:nvPr/>
        </p:nvSpPr>
        <p:spPr bwMode="auto">
          <a:xfrm>
            <a:off x="92952" y="472541"/>
            <a:ext cx="2317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zh-CN" altLang="en-US" sz="2800" b="1" dirty="0">
                <a:solidFill>
                  <a:srgbClr val="FF0000"/>
                </a:solidFill>
              </a:rPr>
              <a:t>什么是递归？</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50"/>
                                        </p:tgtEl>
                                        <p:attrNameLst>
                                          <p:attrName>style.visibility</p:attrName>
                                        </p:attrNameLst>
                                      </p:cBhvr>
                                      <p:to>
                                        <p:strVal val="visible"/>
                                      </p:to>
                                    </p:set>
                                    <p:anim calcmode="lin" valueType="num">
                                      <p:cBhvr additive="base">
                                        <p:cTn id="7" dur="500" fill="hold"/>
                                        <p:tgtEl>
                                          <p:spTgt spid="77850"/>
                                        </p:tgtEl>
                                        <p:attrNameLst>
                                          <p:attrName>ppt_x</p:attrName>
                                        </p:attrNameLst>
                                      </p:cBhvr>
                                      <p:tavLst>
                                        <p:tav tm="0">
                                          <p:val>
                                            <p:strVal val="0-#ppt_w/2"/>
                                          </p:val>
                                        </p:tav>
                                        <p:tav tm="100000">
                                          <p:val>
                                            <p:strVal val="#ppt_x"/>
                                          </p:val>
                                        </p:tav>
                                      </p:tavLst>
                                    </p:anim>
                                    <p:anim calcmode="lin" valueType="num">
                                      <p:cBhvr additive="base">
                                        <p:cTn id="8" dur="500" fill="hold"/>
                                        <p:tgtEl>
                                          <p:spTgt spid="778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851"/>
                                        </p:tgtEl>
                                        <p:attrNameLst>
                                          <p:attrName>style.visibility</p:attrName>
                                        </p:attrNameLst>
                                      </p:cBhvr>
                                      <p:to>
                                        <p:strVal val="visible"/>
                                      </p:to>
                                    </p:set>
                                    <p:anim calcmode="lin" valueType="num">
                                      <p:cBhvr additive="base">
                                        <p:cTn id="13" dur="500" fill="hold"/>
                                        <p:tgtEl>
                                          <p:spTgt spid="77851"/>
                                        </p:tgtEl>
                                        <p:attrNameLst>
                                          <p:attrName>ppt_x</p:attrName>
                                        </p:attrNameLst>
                                      </p:cBhvr>
                                      <p:tavLst>
                                        <p:tav tm="0">
                                          <p:val>
                                            <p:strVal val="0-#ppt_w/2"/>
                                          </p:val>
                                        </p:tav>
                                        <p:tav tm="100000">
                                          <p:val>
                                            <p:strVal val="#ppt_x"/>
                                          </p:val>
                                        </p:tav>
                                      </p:tavLst>
                                    </p:anim>
                                    <p:anim calcmode="lin" valueType="num">
                                      <p:cBhvr additive="base">
                                        <p:cTn id="14" dur="500" fill="hold"/>
                                        <p:tgtEl>
                                          <p:spTgt spid="7785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7837"/>
                                        </p:tgtEl>
                                        <p:attrNameLst>
                                          <p:attrName>style.visibility</p:attrName>
                                        </p:attrNameLst>
                                      </p:cBhvr>
                                      <p:to>
                                        <p:strVal val="visible"/>
                                      </p:to>
                                    </p:set>
                                    <p:anim calcmode="lin" valueType="num">
                                      <p:cBhvr additive="base">
                                        <p:cTn id="19" dur="500" fill="hold"/>
                                        <p:tgtEl>
                                          <p:spTgt spid="77837"/>
                                        </p:tgtEl>
                                        <p:attrNameLst>
                                          <p:attrName>ppt_x</p:attrName>
                                        </p:attrNameLst>
                                      </p:cBhvr>
                                      <p:tavLst>
                                        <p:tav tm="0">
                                          <p:val>
                                            <p:strVal val="0-#ppt_w/2"/>
                                          </p:val>
                                        </p:tav>
                                        <p:tav tm="100000">
                                          <p:val>
                                            <p:strVal val="#ppt_x"/>
                                          </p:val>
                                        </p:tav>
                                      </p:tavLst>
                                    </p:anim>
                                    <p:anim calcmode="lin" valueType="num">
                                      <p:cBhvr additive="base">
                                        <p:cTn id="20" dur="500" fill="hold"/>
                                        <p:tgtEl>
                                          <p:spTgt spid="7783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77834"/>
                                        </p:tgtEl>
                                        <p:attrNameLst>
                                          <p:attrName>style.visibility</p:attrName>
                                        </p:attrNameLst>
                                      </p:cBhvr>
                                      <p:to>
                                        <p:strVal val="visible"/>
                                      </p:to>
                                    </p:set>
                                    <p:anim calcmode="lin" valueType="num">
                                      <p:cBhvr additive="base">
                                        <p:cTn id="25" dur="500" fill="hold"/>
                                        <p:tgtEl>
                                          <p:spTgt spid="77834"/>
                                        </p:tgtEl>
                                        <p:attrNameLst>
                                          <p:attrName>ppt_x</p:attrName>
                                        </p:attrNameLst>
                                      </p:cBhvr>
                                      <p:tavLst>
                                        <p:tav tm="0">
                                          <p:val>
                                            <p:strVal val="0-#ppt_w/2"/>
                                          </p:val>
                                        </p:tav>
                                        <p:tav tm="100000">
                                          <p:val>
                                            <p:strVal val="#ppt_x"/>
                                          </p:val>
                                        </p:tav>
                                      </p:tavLst>
                                    </p:anim>
                                    <p:anim calcmode="lin" valueType="num">
                                      <p:cBhvr additive="base">
                                        <p:cTn id="26" dur="500" fill="hold"/>
                                        <p:tgtEl>
                                          <p:spTgt spid="7783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7835"/>
                                        </p:tgtEl>
                                        <p:attrNameLst>
                                          <p:attrName>style.visibility</p:attrName>
                                        </p:attrNameLst>
                                      </p:cBhvr>
                                      <p:to>
                                        <p:strVal val="visible"/>
                                      </p:to>
                                    </p:set>
                                    <p:anim calcmode="lin" valueType="num">
                                      <p:cBhvr additive="base">
                                        <p:cTn id="31" dur="500" fill="hold"/>
                                        <p:tgtEl>
                                          <p:spTgt spid="77835"/>
                                        </p:tgtEl>
                                        <p:attrNameLst>
                                          <p:attrName>ppt_x</p:attrName>
                                        </p:attrNameLst>
                                      </p:cBhvr>
                                      <p:tavLst>
                                        <p:tav tm="0">
                                          <p:val>
                                            <p:strVal val="0-#ppt_w/2"/>
                                          </p:val>
                                        </p:tav>
                                        <p:tav tm="100000">
                                          <p:val>
                                            <p:strVal val="#ppt_x"/>
                                          </p:val>
                                        </p:tav>
                                      </p:tavLst>
                                    </p:anim>
                                    <p:anim calcmode="lin" valueType="num">
                                      <p:cBhvr additive="base">
                                        <p:cTn id="32" dur="500" fill="hold"/>
                                        <p:tgtEl>
                                          <p:spTgt spid="77835"/>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77852"/>
                                        </p:tgtEl>
                                        <p:attrNameLst>
                                          <p:attrName>style.visibility</p:attrName>
                                        </p:attrNameLst>
                                      </p:cBhvr>
                                      <p:to>
                                        <p:strVal val="visible"/>
                                      </p:to>
                                    </p:set>
                                    <p:animEffect transition="in" filter="blinds(horizontal)">
                                      <p:cBhvr>
                                        <p:cTn id="37" dur="500"/>
                                        <p:tgtEl>
                                          <p:spTgt spid="7785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77836"/>
                                        </p:tgtEl>
                                        <p:attrNameLst>
                                          <p:attrName>style.visibility</p:attrName>
                                        </p:attrNameLst>
                                      </p:cBhvr>
                                      <p:to>
                                        <p:strVal val="visible"/>
                                      </p:to>
                                    </p:set>
                                    <p:anim calcmode="lin" valueType="num">
                                      <p:cBhvr additive="base">
                                        <p:cTn id="42" dur="500" fill="hold"/>
                                        <p:tgtEl>
                                          <p:spTgt spid="77836"/>
                                        </p:tgtEl>
                                        <p:attrNameLst>
                                          <p:attrName>ppt_x</p:attrName>
                                        </p:attrNameLst>
                                      </p:cBhvr>
                                      <p:tavLst>
                                        <p:tav tm="0">
                                          <p:val>
                                            <p:strVal val="0-#ppt_w/2"/>
                                          </p:val>
                                        </p:tav>
                                        <p:tav tm="100000">
                                          <p:val>
                                            <p:strVal val="#ppt_x"/>
                                          </p:val>
                                        </p:tav>
                                      </p:tavLst>
                                    </p:anim>
                                    <p:anim calcmode="lin" valueType="num">
                                      <p:cBhvr additive="base">
                                        <p:cTn id="43" dur="500" fill="hold"/>
                                        <p:tgtEl>
                                          <p:spTgt spid="77836"/>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4" fill="hold" nodeType="clickEffect">
                                  <p:stCondLst>
                                    <p:cond delay="0"/>
                                  </p:stCondLst>
                                  <p:childTnLst>
                                    <p:set>
                                      <p:cBhvr>
                                        <p:cTn id="47" dur="1" fill="hold">
                                          <p:stCondLst>
                                            <p:cond delay="0"/>
                                          </p:stCondLst>
                                        </p:cTn>
                                        <p:tgtEl>
                                          <p:spTgt spid="77853"/>
                                        </p:tgtEl>
                                        <p:attrNameLst>
                                          <p:attrName>style.visibility</p:attrName>
                                        </p:attrNameLst>
                                      </p:cBhvr>
                                      <p:to>
                                        <p:strVal val="visible"/>
                                      </p:to>
                                    </p:set>
                                    <p:animEffect transition="in" filter="wipe(down)">
                                      <p:cBhvr>
                                        <p:cTn id="48" dur="500"/>
                                        <p:tgtEl>
                                          <p:spTgt spid="7785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77844"/>
                                        </p:tgtEl>
                                        <p:attrNameLst>
                                          <p:attrName>style.visibility</p:attrName>
                                        </p:attrNameLst>
                                      </p:cBhvr>
                                      <p:to>
                                        <p:strVal val="visible"/>
                                      </p:to>
                                    </p:set>
                                    <p:anim calcmode="lin" valueType="num">
                                      <p:cBhvr additive="base">
                                        <p:cTn id="53" dur="500" fill="hold"/>
                                        <p:tgtEl>
                                          <p:spTgt spid="77844"/>
                                        </p:tgtEl>
                                        <p:attrNameLst>
                                          <p:attrName>ppt_x</p:attrName>
                                        </p:attrNameLst>
                                      </p:cBhvr>
                                      <p:tavLst>
                                        <p:tav tm="0">
                                          <p:val>
                                            <p:strVal val="0-#ppt_w/2"/>
                                          </p:val>
                                        </p:tav>
                                        <p:tav tm="100000">
                                          <p:val>
                                            <p:strVal val="#ppt_x"/>
                                          </p:val>
                                        </p:tav>
                                      </p:tavLst>
                                    </p:anim>
                                    <p:anim calcmode="lin" valueType="num">
                                      <p:cBhvr additive="base">
                                        <p:cTn id="54" dur="500" fill="hold"/>
                                        <p:tgtEl>
                                          <p:spTgt spid="77844"/>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1" fill="hold" nodeType="clickEffect">
                                  <p:stCondLst>
                                    <p:cond delay="0"/>
                                  </p:stCondLst>
                                  <p:childTnLst>
                                    <p:set>
                                      <p:cBhvr>
                                        <p:cTn id="58" dur="1" fill="hold">
                                          <p:stCondLst>
                                            <p:cond delay="0"/>
                                          </p:stCondLst>
                                        </p:cTn>
                                        <p:tgtEl>
                                          <p:spTgt spid="77854"/>
                                        </p:tgtEl>
                                        <p:attrNameLst>
                                          <p:attrName>style.visibility</p:attrName>
                                        </p:attrNameLst>
                                      </p:cBhvr>
                                      <p:to>
                                        <p:strVal val="visible"/>
                                      </p:to>
                                    </p:set>
                                    <p:animEffect transition="in" filter="wipe(up)">
                                      <p:cBhvr>
                                        <p:cTn id="59" dur="500"/>
                                        <p:tgtEl>
                                          <p:spTgt spid="7785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8" fill="hold" grpId="0" nodeType="clickEffect">
                                  <p:stCondLst>
                                    <p:cond delay="0"/>
                                  </p:stCondLst>
                                  <p:childTnLst>
                                    <p:set>
                                      <p:cBhvr>
                                        <p:cTn id="63" dur="1" fill="hold">
                                          <p:stCondLst>
                                            <p:cond delay="0"/>
                                          </p:stCondLst>
                                        </p:cTn>
                                        <p:tgtEl>
                                          <p:spTgt spid="77845"/>
                                        </p:tgtEl>
                                        <p:attrNameLst>
                                          <p:attrName>style.visibility</p:attrName>
                                        </p:attrNameLst>
                                      </p:cBhvr>
                                      <p:to>
                                        <p:strVal val="visible"/>
                                      </p:to>
                                    </p:set>
                                    <p:anim calcmode="lin" valueType="num">
                                      <p:cBhvr additive="base">
                                        <p:cTn id="64" dur="500" fill="hold"/>
                                        <p:tgtEl>
                                          <p:spTgt spid="77845"/>
                                        </p:tgtEl>
                                        <p:attrNameLst>
                                          <p:attrName>ppt_x</p:attrName>
                                        </p:attrNameLst>
                                      </p:cBhvr>
                                      <p:tavLst>
                                        <p:tav tm="0">
                                          <p:val>
                                            <p:strVal val="0-#ppt_w/2"/>
                                          </p:val>
                                        </p:tav>
                                        <p:tav tm="100000">
                                          <p:val>
                                            <p:strVal val="#ppt_x"/>
                                          </p:val>
                                        </p:tav>
                                      </p:tavLst>
                                    </p:anim>
                                    <p:anim calcmode="lin" valueType="num">
                                      <p:cBhvr additive="base">
                                        <p:cTn id="65" dur="500" fill="hold"/>
                                        <p:tgtEl>
                                          <p:spTgt spid="77845"/>
                                        </p:tgtEl>
                                        <p:attrNameLst>
                                          <p:attrName>ppt_y</p:attrName>
                                        </p:attrNameLst>
                                      </p:cBhvr>
                                      <p:tavLst>
                                        <p:tav tm="0">
                                          <p:val>
                                            <p:strVal val="#ppt_y"/>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8" fill="hold" nodeType="clickEffect">
                                  <p:stCondLst>
                                    <p:cond delay="0"/>
                                  </p:stCondLst>
                                  <p:childTnLst>
                                    <p:set>
                                      <p:cBhvr>
                                        <p:cTn id="69" dur="1" fill="hold">
                                          <p:stCondLst>
                                            <p:cond delay="0"/>
                                          </p:stCondLst>
                                        </p:cTn>
                                        <p:tgtEl>
                                          <p:spTgt spid="77855"/>
                                        </p:tgtEl>
                                        <p:attrNameLst>
                                          <p:attrName>style.visibility</p:attrName>
                                        </p:attrNameLst>
                                      </p:cBhvr>
                                      <p:to>
                                        <p:strVal val="visible"/>
                                      </p:to>
                                    </p:set>
                                    <p:anim calcmode="lin" valueType="num">
                                      <p:cBhvr additive="base">
                                        <p:cTn id="70" dur="500" fill="hold"/>
                                        <p:tgtEl>
                                          <p:spTgt spid="77855"/>
                                        </p:tgtEl>
                                        <p:attrNameLst>
                                          <p:attrName>ppt_x</p:attrName>
                                        </p:attrNameLst>
                                      </p:cBhvr>
                                      <p:tavLst>
                                        <p:tav tm="0">
                                          <p:val>
                                            <p:strVal val="0-#ppt_w/2"/>
                                          </p:val>
                                        </p:tav>
                                        <p:tav tm="100000">
                                          <p:val>
                                            <p:strVal val="#ppt_x"/>
                                          </p:val>
                                        </p:tav>
                                      </p:tavLst>
                                    </p:anim>
                                    <p:anim calcmode="lin" valueType="num">
                                      <p:cBhvr additive="base">
                                        <p:cTn id="71" dur="500" fill="hold"/>
                                        <p:tgtEl>
                                          <p:spTgt spid="77855"/>
                                        </p:tgtEl>
                                        <p:attrNameLst>
                                          <p:attrName>ppt_y</p:attrName>
                                        </p:attrNameLst>
                                      </p:cBhvr>
                                      <p:tavLst>
                                        <p:tav tm="0">
                                          <p:val>
                                            <p:strVal val="#ppt_y"/>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8" fill="hold" nodeType="clickEffect">
                                  <p:stCondLst>
                                    <p:cond delay="0"/>
                                  </p:stCondLst>
                                  <p:childTnLst>
                                    <p:set>
                                      <p:cBhvr>
                                        <p:cTn id="75" dur="1" fill="hold">
                                          <p:stCondLst>
                                            <p:cond delay="0"/>
                                          </p:stCondLst>
                                        </p:cTn>
                                        <p:tgtEl>
                                          <p:spTgt spid="77856"/>
                                        </p:tgtEl>
                                        <p:attrNameLst>
                                          <p:attrName>style.visibility</p:attrName>
                                        </p:attrNameLst>
                                      </p:cBhvr>
                                      <p:to>
                                        <p:strVal val="visible"/>
                                      </p:to>
                                    </p:set>
                                    <p:anim calcmode="lin" valueType="num">
                                      <p:cBhvr additive="base">
                                        <p:cTn id="76" dur="500" fill="hold"/>
                                        <p:tgtEl>
                                          <p:spTgt spid="77856"/>
                                        </p:tgtEl>
                                        <p:attrNameLst>
                                          <p:attrName>ppt_x</p:attrName>
                                        </p:attrNameLst>
                                      </p:cBhvr>
                                      <p:tavLst>
                                        <p:tav tm="0">
                                          <p:val>
                                            <p:strVal val="0-#ppt_w/2"/>
                                          </p:val>
                                        </p:tav>
                                        <p:tav tm="100000">
                                          <p:val>
                                            <p:strVal val="#ppt_x"/>
                                          </p:val>
                                        </p:tav>
                                      </p:tavLst>
                                    </p:anim>
                                    <p:anim calcmode="lin" valueType="num">
                                      <p:cBhvr additive="base">
                                        <p:cTn id="77" dur="500" fill="hold"/>
                                        <p:tgtEl>
                                          <p:spTgt spid="77856"/>
                                        </p:tgtEl>
                                        <p:attrNameLst>
                                          <p:attrName>ppt_y</p:attrName>
                                        </p:attrNameLst>
                                      </p:cBhvr>
                                      <p:tavLst>
                                        <p:tav tm="0">
                                          <p:val>
                                            <p:strVal val="#ppt_y"/>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ntr" presetSubtype="8" fill="hold" nodeType="clickEffect">
                                  <p:stCondLst>
                                    <p:cond delay="0"/>
                                  </p:stCondLst>
                                  <p:childTnLst>
                                    <p:set>
                                      <p:cBhvr>
                                        <p:cTn id="81" dur="1" fill="hold">
                                          <p:stCondLst>
                                            <p:cond delay="0"/>
                                          </p:stCondLst>
                                        </p:cTn>
                                        <p:tgtEl>
                                          <p:spTgt spid="77857"/>
                                        </p:tgtEl>
                                        <p:attrNameLst>
                                          <p:attrName>style.visibility</p:attrName>
                                        </p:attrNameLst>
                                      </p:cBhvr>
                                      <p:to>
                                        <p:strVal val="visible"/>
                                      </p:to>
                                    </p:set>
                                    <p:anim calcmode="lin" valueType="num">
                                      <p:cBhvr additive="base">
                                        <p:cTn id="82" dur="500" fill="hold"/>
                                        <p:tgtEl>
                                          <p:spTgt spid="77857"/>
                                        </p:tgtEl>
                                        <p:attrNameLst>
                                          <p:attrName>ppt_x</p:attrName>
                                        </p:attrNameLst>
                                      </p:cBhvr>
                                      <p:tavLst>
                                        <p:tav tm="0">
                                          <p:val>
                                            <p:strVal val="0-#ppt_w/2"/>
                                          </p:val>
                                        </p:tav>
                                        <p:tav tm="100000">
                                          <p:val>
                                            <p:strVal val="#ppt_x"/>
                                          </p:val>
                                        </p:tav>
                                      </p:tavLst>
                                    </p:anim>
                                    <p:anim calcmode="lin" valueType="num">
                                      <p:cBhvr additive="base">
                                        <p:cTn id="83" dur="500" fill="hold"/>
                                        <p:tgtEl>
                                          <p:spTgt spid="77857"/>
                                        </p:tgtEl>
                                        <p:attrNameLst>
                                          <p:attrName>ppt_y</p:attrName>
                                        </p:attrNameLst>
                                      </p:cBhvr>
                                      <p:tavLst>
                                        <p:tav tm="0">
                                          <p:val>
                                            <p:strVal val="#ppt_y"/>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8" fill="hold" nodeType="clickEffect">
                                  <p:stCondLst>
                                    <p:cond delay="0"/>
                                  </p:stCondLst>
                                  <p:childTnLst>
                                    <p:set>
                                      <p:cBhvr>
                                        <p:cTn id="87" dur="1" fill="hold">
                                          <p:stCondLst>
                                            <p:cond delay="0"/>
                                          </p:stCondLst>
                                        </p:cTn>
                                        <p:tgtEl>
                                          <p:spTgt spid="77849"/>
                                        </p:tgtEl>
                                        <p:attrNameLst>
                                          <p:attrName>style.visibility</p:attrName>
                                        </p:attrNameLst>
                                      </p:cBhvr>
                                      <p:to>
                                        <p:strVal val="visible"/>
                                      </p:to>
                                    </p:set>
                                    <p:anim calcmode="lin" valueType="num">
                                      <p:cBhvr additive="base">
                                        <p:cTn id="88" dur="500" fill="hold"/>
                                        <p:tgtEl>
                                          <p:spTgt spid="77849"/>
                                        </p:tgtEl>
                                        <p:attrNameLst>
                                          <p:attrName>ppt_x</p:attrName>
                                        </p:attrNameLst>
                                      </p:cBhvr>
                                      <p:tavLst>
                                        <p:tav tm="0">
                                          <p:val>
                                            <p:strVal val="0-#ppt_w/2"/>
                                          </p:val>
                                        </p:tav>
                                        <p:tav tm="100000">
                                          <p:val>
                                            <p:strVal val="#ppt_x"/>
                                          </p:val>
                                        </p:tav>
                                      </p:tavLst>
                                    </p:anim>
                                    <p:anim calcmode="lin" valueType="num">
                                      <p:cBhvr additive="base">
                                        <p:cTn id="89" dur="500" fill="hold"/>
                                        <p:tgtEl>
                                          <p:spTgt spid="778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5" grpId="0" autoUpdateAnimBg="0"/>
      <p:bldP spid="77836" grpId="0" autoUpdateAnimBg="0"/>
      <p:bldP spid="77837" grpId="0" autoUpdateAnimBg="0"/>
      <p:bldP spid="77844" grpId="0" autoUpdateAnimBg="0"/>
      <p:bldP spid="77845" grpId="0" autoUpdateAnimBg="0"/>
      <p:bldP spid="77850" grpId="0" autoUpdateAnimBg="0"/>
      <p:bldP spid="7785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5998E710-E8A9-40C9-A465-1987E9BB0BB9}"/>
              </a:ext>
            </a:extLst>
          </p:cNvPr>
          <p:cNvSpPr>
            <a:spLocks noChangeArrowheads="1"/>
          </p:cNvSpPr>
          <p:nvPr/>
        </p:nvSpPr>
        <p:spPr bwMode="auto">
          <a:xfrm>
            <a:off x="539750" y="476250"/>
            <a:ext cx="26638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800" b="1">
                <a:solidFill>
                  <a:srgbClr val="FF0000"/>
                </a:solidFill>
                <a:latin typeface="宋体" panose="02010600030101010101" pitchFamily="2" charset="-122"/>
              </a:rPr>
              <a:t>什么是迭代？</a:t>
            </a:r>
            <a:endParaRPr lang="zh-CN" altLang="en-US" sz="2800" b="1">
              <a:solidFill>
                <a:srgbClr val="FF0000"/>
              </a:solidFill>
            </a:endParaRPr>
          </a:p>
        </p:txBody>
      </p:sp>
      <p:sp>
        <p:nvSpPr>
          <p:cNvPr id="22531" name="Cloud">
            <a:extLst>
              <a:ext uri="{FF2B5EF4-FFF2-40B4-BE49-F238E27FC236}">
                <a16:creationId xmlns:a16="http://schemas.microsoft.com/office/drawing/2014/main" id="{8294B204-2F42-4325-A42E-A9596C465CC9}"/>
              </a:ext>
            </a:extLst>
          </p:cNvPr>
          <p:cNvSpPr>
            <a:spLocks noChangeAspect="1" noEditPoints="1" noChangeArrowheads="1"/>
          </p:cNvSpPr>
          <p:nvPr/>
        </p:nvSpPr>
        <p:spPr bwMode="auto">
          <a:xfrm>
            <a:off x="4500563" y="3500438"/>
            <a:ext cx="1905000" cy="1828800"/>
          </a:xfrm>
          <a:custGeom>
            <a:avLst/>
            <a:gdLst>
              <a:gd name="T0" fmla="*/ 5909 w 21600"/>
              <a:gd name="T1" fmla="*/ 914400 h 21600"/>
              <a:gd name="T2" fmla="*/ 952500 w 21600"/>
              <a:gd name="T3" fmla="*/ 1826853 h 21600"/>
              <a:gd name="T4" fmla="*/ 1903413 w 21600"/>
              <a:gd name="T5" fmla="*/ 914400 h 21600"/>
              <a:gd name="T6" fmla="*/ 952500 w 21600"/>
              <a:gd name="T7" fmla="*/ 10456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hlink"/>
          </a:solidFill>
          <a:ln w="9525">
            <a:solidFill>
              <a:srgbClr val="000000"/>
            </a:solidFill>
            <a:miter lim="800000"/>
            <a:headEnd/>
            <a:tailEnd/>
          </a:ln>
          <a:effectLst>
            <a:outerShdw dist="107763" dir="2700000" algn="ctr" rotWithShape="0">
              <a:srgbClr val="808080"/>
            </a:outerShdw>
          </a:effectLst>
        </p:spPr>
        <p:txBody>
          <a:bodyPr/>
          <a:lstStyle/>
          <a:p>
            <a:endParaRPr lang="zh-CN" altLang="en-US"/>
          </a:p>
        </p:txBody>
      </p:sp>
      <p:sp>
        <p:nvSpPr>
          <p:cNvPr id="22532" name="Cloud">
            <a:extLst>
              <a:ext uri="{FF2B5EF4-FFF2-40B4-BE49-F238E27FC236}">
                <a16:creationId xmlns:a16="http://schemas.microsoft.com/office/drawing/2014/main" id="{3929D940-3459-4BE0-9B51-A53AE97994F2}"/>
              </a:ext>
            </a:extLst>
          </p:cNvPr>
          <p:cNvSpPr>
            <a:spLocks noChangeAspect="1" noEditPoints="1" noChangeArrowheads="1"/>
          </p:cNvSpPr>
          <p:nvPr/>
        </p:nvSpPr>
        <p:spPr bwMode="auto">
          <a:xfrm>
            <a:off x="2824163" y="4414838"/>
            <a:ext cx="1752600" cy="1076325"/>
          </a:xfrm>
          <a:custGeom>
            <a:avLst/>
            <a:gdLst>
              <a:gd name="T0" fmla="*/ 5436 w 21600"/>
              <a:gd name="T1" fmla="*/ 538163 h 21600"/>
              <a:gd name="T2" fmla="*/ 876300 w 21600"/>
              <a:gd name="T3" fmla="*/ 1075179 h 21600"/>
              <a:gd name="T4" fmla="*/ 1751140 w 21600"/>
              <a:gd name="T5" fmla="*/ 538163 h 21600"/>
              <a:gd name="T6" fmla="*/ 876300 w 21600"/>
              <a:gd name="T7" fmla="*/ 61540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hlink"/>
          </a:solidFill>
          <a:ln w="9525">
            <a:solidFill>
              <a:srgbClr val="000000"/>
            </a:solidFill>
            <a:miter lim="800000"/>
            <a:headEnd/>
            <a:tailEnd/>
          </a:ln>
          <a:effectLst>
            <a:outerShdw dist="107763" dir="2700000" algn="ctr" rotWithShape="0">
              <a:srgbClr val="808080"/>
            </a:outerShdw>
          </a:effectLst>
        </p:spPr>
        <p:txBody>
          <a:bodyPr/>
          <a:lstStyle/>
          <a:p>
            <a:endParaRPr lang="zh-CN" altLang="en-US"/>
          </a:p>
        </p:txBody>
      </p:sp>
      <p:pic>
        <p:nvPicPr>
          <p:cNvPr id="22533" name="Picture 6">
            <a:extLst>
              <a:ext uri="{FF2B5EF4-FFF2-40B4-BE49-F238E27FC236}">
                <a16:creationId xmlns:a16="http://schemas.microsoft.com/office/drawing/2014/main" id="{F27C2C27-F944-4BC1-8DF3-4F4AC0D5AF0B}"/>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5563" y="4872038"/>
            <a:ext cx="30480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4" name="Picture 7">
            <a:hlinkClick r:id="rId3" action="ppaction://hlinksldjump"/>
            <a:extLst>
              <a:ext uri="{FF2B5EF4-FFF2-40B4-BE49-F238E27FC236}">
                <a16:creationId xmlns:a16="http://schemas.microsoft.com/office/drawing/2014/main" id="{BAA284E4-AD83-4265-A4FF-A8CD3A224456}"/>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5763" y="4338638"/>
            <a:ext cx="533400"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5" name="computr3">
            <a:extLst>
              <a:ext uri="{FF2B5EF4-FFF2-40B4-BE49-F238E27FC236}">
                <a16:creationId xmlns:a16="http://schemas.microsoft.com/office/drawing/2014/main" id="{B1829076-AB48-4CF3-9D42-3B458971CC68}"/>
              </a:ext>
            </a:extLst>
          </p:cNvPr>
          <p:cNvSpPr>
            <a:spLocks noEditPoints="1" noChangeArrowheads="1"/>
          </p:cNvSpPr>
          <p:nvPr/>
        </p:nvSpPr>
        <p:spPr bwMode="auto">
          <a:xfrm>
            <a:off x="4387850" y="4872038"/>
            <a:ext cx="396875" cy="366712"/>
          </a:xfrm>
          <a:custGeom>
            <a:avLst/>
            <a:gdLst>
              <a:gd name="T0" fmla="*/ 0 w 21600"/>
              <a:gd name="T1" fmla="*/ 183356 h 21600"/>
              <a:gd name="T2" fmla="*/ 198438 w 21600"/>
              <a:gd name="T3" fmla="*/ 0 h 21600"/>
              <a:gd name="T4" fmla="*/ 198438 w 21600"/>
              <a:gd name="T5" fmla="*/ 366712 h 21600"/>
              <a:gd name="T6" fmla="*/ 333210 w 21600"/>
              <a:gd name="T7" fmla="*/ 183356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zh-CN" altLang="en-US"/>
          </a:p>
        </p:txBody>
      </p:sp>
      <p:sp>
        <p:nvSpPr>
          <p:cNvPr id="22536" name="Rectangle 9">
            <a:extLst>
              <a:ext uri="{FF2B5EF4-FFF2-40B4-BE49-F238E27FC236}">
                <a16:creationId xmlns:a16="http://schemas.microsoft.com/office/drawing/2014/main" id="{981F6B03-A738-4395-82EA-1E40BA716D00}"/>
              </a:ext>
            </a:extLst>
          </p:cNvPr>
          <p:cNvSpPr>
            <a:spLocks noChangeArrowheads="1"/>
          </p:cNvSpPr>
          <p:nvPr/>
        </p:nvSpPr>
        <p:spPr bwMode="auto">
          <a:xfrm>
            <a:off x="3708400" y="5478463"/>
            <a:ext cx="18415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zh-CN" altLang="en-US" sz="1600" b="1"/>
              <a:t>本地域名服务器 </a:t>
            </a:r>
          </a:p>
        </p:txBody>
      </p:sp>
      <p:sp>
        <p:nvSpPr>
          <p:cNvPr id="69642" name="Line 10">
            <a:extLst>
              <a:ext uri="{FF2B5EF4-FFF2-40B4-BE49-F238E27FC236}">
                <a16:creationId xmlns:a16="http://schemas.microsoft.com/office/drawing/2014/main" id="{B37CABFE-8C8C-4B8D-80A3-7C36FB40815A}"/>
              </a:ext>
            </a:extLst>
          </p:cNvPr>
          <p:cNvSpPr>
            <a:spLocks noChangeShapeType="1"/>
          </p:cNvSpPr>
          <p:nvPr/>
        </p:nvSpPr>
        <p:spPr bwMode="auto">
          <a:xfrm>
            <a:off x="2976563" y="5024438"/>
            <a:ext cx="1447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9643" name="Rectangle 11">
            <a:extLst>
              <a:ext uri="{FF2B5EF4-FFF2-40B4-BE49-F238E27FC236}">
                <a16:creationId xmlns:a16="http://schemas.microsoft.com/office/drawing/2014/main" id="{398F0763-D97D-4464-979A-99BA319AB67D}"/>
              </a:ext>
            </a:extLst>
          </p:cNvPr>
          <p:cNvSpPr>
            <a:spLocks noChangeArrowheads="1"/>
          </p:cNvSpPr>
          <p:nvPr/>
        </p:nvSpPr>
        <p:spPr bwMode="auto">
          <a:xfrm>
            <a:off x="3509963" y="46434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b="1" dirty="0"/>
              <a:t>①</a:t>
            </a:r>
          </a:p>
        </p:txBody>
      </p:sp>
      <p:sp>
        <p:nvSpPr>
          <p:cNvPr id="69644" name="Rectangle 12">
            <a:extLst>
              <a:ext uri="{FF2B5EF4-FFF2-40B4-BE49-F238E27FC236}">
                <a16:creationId xmlns:a16="http://schemas.microsoft.com/office/drawing/2014/main" id="{1B124344-1B45-423D-A03D-38DE0508B8FC}"/>
              </a:ext>
            </a:extLst>
          </p:cNvPr>
          <p:cNvSpPr>
            <a:spLocks noChangeArrowheads="1"/>
          </p:cNvSpPr>
          <p:nvPr/>
        </p:nvSpPr>
        <p:spPr bwMode="auto">
          <a:xfrm>
            <a:off x="5186363" y="4262438"/>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2000" b="1" dirty="0"/>
              <a:t>②</a:t>
            </a:r>
          </a:p>
        </p:txBody>
      </p:sp>
      <p:sp>
        <p:nvSpPr>
          <p:cNvPr id="69645" name="Line 13">
            <a:extLst>
              <a:ext uri="{FF2B5EF4-FFF2-40B4-BE49-F238E27FC236}">
                <a16:creationId xmlns:a16="http://schemas.microsoft.com/office/drawing/2014/main" id="{DE7130A9-8E82-4AC0-92E5-1F2B823FEF3F}"/>
              </a:ext>
            </a:extLst>
          </p:cNvPr>
          <p:cNvSpPr>
            <a:spLocks noChangeShapeType="1"/>
          </p:cNvSpPr>
          <p:nvPr/>
        </p:nvSpPr>
        <p:spPr bwMode="auto">
          <a:xfrm flipV="1">
            <a:off x="4729163" y="3957638"/>
            <a:ext cx="1600200" cy="1066800"/>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9646" name="Rectangle 14">
            <a:extLst>
              <a:ext uri="{FF2B5EF4-FFF2-40B4-BE49-F238E27FC236}">
                <a16:creationId xmlns:a16="http://schemas.microsoft.com/office/drawing/2014/main" id="{33075EAE-3210-4669-9288-9CECC0410C30}"/>
              </a:ext>
            </a:extLst>
          </p:cNvPr>
          <p:cNvSpPr>
            <a:spLocks noChangeArrowheads="1"/>
          </p:cNvSpPr>
          <p:nvPr/>
        </p:nvSpPr>
        <p:spPr bwMode="auto">
          <a:xfrm>
            <a:off x="1071563" y="5329238"/>
            <a:ext cx="2362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1800" b="1"/>
              <a:t>zhw.guangzhou.gd.cn </a:t>
            </a:r>
          </a:p>
        </p:txBody>
      </p:sp>
      <p:grpSp>
        <p:nvGrpSpPr>
          <p:cNvPr id="69647" name="Group 15">
            <a:extLst>
              <a:ext uri="{FF2B5EF4-FFF2-40B4-BE49-F238E27FC236}">
                <a16:creationId xmlns:a16="http://schemas.microsoft.com/office/drawing/2014/main" id="{64BE4293-8BAC-4C5E-B0C6-D7281F4DA140}"/>
              </a:ext>
            </a:extLst>
          </p:cNvPr>
          <p:cNvGrpSpPr>
            <a:grpSpLocks/>
          </p:cNvGrpSpPr>
          <p:nvPr/>
        </p:nvGrpSpPr>
        <p:grpSpPr bwMode="auto">
          <a:xfrm>
            <a:off x="6253163" y="3424238"/>
            <a:ext cx="1600200" cy="519112"/>
            <a:chOff x="3840" y="2256"/>
            <a:chExt cx="1008" cy="327"/>
          </a:xfrm>
        </p:grpSpPr>
        <p:sp>
          <p:nvSpPr>
            <p:cNvPr id="22557" name="computr3">
              <a:extLst>
                <a:ext uri="{FF2B5EF4-FFF2-40B4-BE49-F238E27FC236}">
                  <a16:creationId xmlns:a16="http://schemas.microsoft.com/office/drawing/2014/main" id="{183D0D54-65A4-4487-8440-7785EED52F22}"/>
                </a:ext>
              </a:extLst>
            </p:cNvPr>
            <p:cNvSpPr>
              <a:spLocks noEditPoints="1" noChangeArrowheads="1"/>
            </p:cNvSpPr>
            <p:nvPr/>
          </p:nvSpPr>
          <p:spPr bwMode="auto">
            <a:xfrm>
              <a:off x="3840" y="2256"/>
              <a:ext cx="336" cy="327"/>
            </a:xfrm>
            <a:custGeom>
              <a:avLst/>
              <a:gdLst>
                <a:gd name="T0" fmla="*/ 0 w 21600"/>
                <a:gd name="T1" fmla="*/ 164 h 21600"/>
                <a:gd name="T2" fmla="*/ 168 w 21600"/>
                <a:gd name="T3" fmla="*/ 0 h 21600"/>
                <a:gd name="T4" fmla="*/ 168 w 21600"/>
                <a:gd name="T5" fmla="*/ 327 h 21600"/>
                <a:gd name="T6" fmla="*/ 282 w 21600"/>
                <a:gd name="T7" fmla="*/ 164 h 21600"/>
                <a:gd name="T8" fmla="*/ 0 60000 65536"/>
                <a:gd name="T9" fmla="*/ 0 60000 65536"/>
                <a:gd name="T10" fmla="*/ 0 60000 65536"/>
                <a:gd name="T11" fmla="*/ 0 60000 65536"/>
                <a:gd name="T12" fmla="*/ 7843 w 21600"/>
                <a:gd name="T13" fmla="*/ 2576 h 21600"/>
                <a:gd name="T14" fmla="*/ 16329 w 21600"/>
                <a:gd name="T15" fmla="*/ 11758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0000"/>
            </a:solidFill>
            <a:ln w="9525">
              <a:solidFill>
                <a:srgbClr val="000000"/>
              </a:solidFill>
              <a:miter lim="800000"/>
              <a:headEnd/>
              <a:tailEnd/>
            </a:ln>
          </p:spPr>
          <p:txBody>
            <a:bodyPr/>
            <a:lstStyle/>
            <a:p>
              <a:endParaRPr lang="zh-CN" altLang="en-US"/>
            </a:p>
          </p:txBody>
        </p:sp>
        <p:sp>
          <p:nvSpPr>
            <p:cNvPr id="22558" name="Rectangle 17">
              <a:extLst>
                <a:ext uri="{FF2B5EF4-FFF2-40B4-BE49-F238E27FC236}">
                  <a16:creationId xmlns:a16="http://schemas.microsoft.com/office/drawing/2014/main" id="{6310515E-3691-4971-AEFF-39272EC21635}"/>
                </a:ext>
              </a:extLst>
            </p:cNvPr>
            <p:cNvSpPr>
              <a:spLocks noChangeArrowheads="1"/>
            </p:cNvSpPr>
            <p:nvPr/>
          </p:nvSpPr>
          <p:spPr bwMode="auto">
            <a:xfrm>
              <a:off x="4128" y="2256"/>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1800" b="1"/>
                <a:t>cn</a:t>
              </a:r>
              <a:r>
                <a:rPr lang="zh-CN" altLang="en-US" sz="1800" b="1"/>
                <a:t>服务器 </a:t>
              </a:r>
            </a:p>
          </p:txBody>
        </p:sp>
      </p:grpSp>
      <p:grpSp>
        <p:nvGrpSpPr>
          <p:cNvPr id="69650" name="Group 18">
            <a:extLst>
              <a:ext uri="{FF2B5EF4-FFF2-40B4-BE49-F238E27FC236}">
                <a16:creationId xmlns:a16="http://schemas.microsoft.com/office/drawing/2014/main" id="{B071ED64-CFB3-46D8-A0F5-28A52576F64B}"/>
              </a:ext>
            </a:extLst>
          </p:cNvPr>
          <p:cNvGrpSpPr>
            <a:grpSpLocks/>
          </p:cNvGrpSpPr>
          <p:nvPr/>
        </p:nvGrpSpPr>
        <p:grpSpPr bwMode="auto">
          <a:xfrm>
            <a:off x="4348163" y="3043238"/>
            <a:ext cx="1447800" cy="823912"/>
            <a:chOff x="2640" y="2016"/>
            <a:chExt cx="912" cy="519"/>
          </a:xfrm>
        </p:grpSpPr>
        <p:sp>
          <p:nvSpPr>
            <p:cNvPr id="22555" name="computr3">
              <a:extLst>
                <a:ext uri="{FF2B5EF4-FFF2-40B4-BE49-F238E27FC236}">
                  <a16:creationId xmlns:a16="http://schemas.microsoft.com/office/drawing/2014/main" id="{B7DCCA56-5F68-4F0F-BED4-ECDDF0D29802}"/>
                </a:ext>
              </a:extLst>
            </p:cNvPr>
            <p:cNvSpPr>
              <a:spLocks noEditPoints="1" noChangeArrowheads="1"/>
            </p:cNvSpPr>
            <p:nvPr/>
          </p:nvSpPr>
          <p:spPr bwMode="auto">
            <a:xfrm>
              <a:off x="2976" y="2304"/>
              <a:ext cx="240" cy="231"/>
            </a:xfrm>
            <a:custGeom>
              <a:avLst/>
              <a:gdLst>
                <a:gd name="T0" fmla="*/ 0 w 21600"/>
                <a:gd name="T1" fmla="*/ 116 h 21600"/>
                <a:gd name="T2" fmla="*/ 120 w 21600"/>
                <a:gd name="T3" fmla="*/ 0 h 21600"/>
                <a:gd name="T4" fmla="*/ 120 w 21600"/>
                <a:gd name="T5" fmla="*/ 231 h 21600"/>
                <a:gd name="T6" fmla="*/ 202 w 21600"/>
                <a:gd name="T7" fmla="*/ 116 h 21600"/>
                <a:gd name="T8" fmla="*/ 0 60000 65536"/>
                <a:gd name="T9" fmla="*/ 0 60000 65536"/>
                <a:gd name="T10" fmla="*/ 0 60000 65536"/>
                <a:gd name="T11" fmla="*/ 0 60000 65536"/>
                <a:gd name="T12" fmla="*/ 7830 w 21600"/>
                <a:gd name="T13" fmla="*/ 2618 h 21600"/>
                <a:gd name="T14" fmla="*/ 16380 w 21600"/>
                <a:gd name="T15" fmla="*/ 11782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66FFFF"/>
            </a:solidFill>
            <a:ln w="9525">
              <a:solidFill>
                <a:srgbClr val="000000"/>
              </a:solidFill>
              <a:miter lim="800000"/>
              <a:headEnd/>
              <a:tailEnd/>
            </a:ln>
          </p:spPr>
          <p:txBody>
            <a:bodyPr/>
            <a:lstStyle/>
            <a:p>
              <a:endParaRPr lang="zh-CN" altLang="en-US"/>
            </a:p>
          </p:txBody>
        </p:sp>
        <p:sp>
          <p:nvSpPr>
            <p:cNvPr id="22556" name="Rectangle 20">
              <a:extLst>
                <a:ext uri="{FF2B5EF4-FFF2-40B4-BE49-F238E27FC236}">
                  <a16:creationId xmlns:a16="http://schemas.microsoft.com/office/drawing/2014/main" id="{3153EB84-D18F-4200-97B5-B800FA199DF6}"/>
                </a:ext>
              </a:extLst>
            </p:cNvPr>
            <p:cNvSpPr>
              <a:spLocks noChangeArrowheads="1"/>
            </p:cNvSpPr>
            <p:nvPr/>
          </p:nvSpPr>
          <p:spPr bwMode="auto">
            <a:xfrm>
              <a:off x="2640" y="2016"/>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1800" b="1"/>
                <a:t>gd.cn</a:t>
              </a:r>
              <a:r>
                <a:rPr lang="zh-CN" altLang="en-US" sz="1800" b="1"/>
                <a:t>服务器 </a:t>
              </a:r>
            </a:p>
          </p:txBody>
        </p:sp>
      </p:grpSp>
      <p:sp>
        <p:nvSpPr>
          <p:cNvPr id="69653" name="Line 21">
            <a:extLst>
              <a:ext uri="{FF2B5EF4-FFF2-40B4-BE49-F238E27FC236}">
                <a16:creationId xmlns:a16="http://schemas.microsoft.com/office/drawing/2014/main" id="{A1CF67E0-48ED-4643-91BE-2DD4FCD98347}"/>
              </a:ext>
            </a:extLst>
          </p:cNvPr>
          <p:cNvSpPr>
            <a:spLocks noChangeShapeType="1"/>
          </p:cNvSpPr>
          <p:nvPr/>
        </p:nvSpPr>
        <p:spPr bwMode="auto">
          <a:xfrm flipV="1">
            <a:off x="4652963" y="3881438"/>
            <a:ext cx="304800" cy="990600"/>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9654" name="Rectangle 22">
            <a:extLst>
              <a:ext uri="{FF2B5EF4-FFF2-40B4-BE49-F238E27FC236}">
                <a16:creationId xmlns:a16="http://schemas.microsoft.com/office/drawing/2014/main" id="{C10A988C-DFE5-4689-B9BE-4FE58EED91C8}"/>
              </a:ext>
            </a:extLst>
          </p:cNvPr>
          <p:cNvSpPr>
            <a:spLocks noChangeArrowheads="1"/>
          </p:cNvSpPr>
          <p:nvPr/>
        </p:nvSpPr>
        <p:spPr bwMode="auto">
          <a:xfrm>
            <a:off x="4729163" y="4110038"/>
            <a:ext cx="4397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2000" b="1" dirty="0"/>
              <a:t>③</a:t>
            </a:r>
          </a:p>
        </p:txBody>
      </p:sp>
      <p:sp>
        <p:nvSpPr>
          <p:cNvPr id="69655" name="Rectangle 23">
            <a:extLst>
              <a:ext uri="{FF2B5EF4-FFF2-40B4-BE49-F238E27FC236}">
                <a16:creationId xmlns:a16="http://schemas.microsoft.com/office/drawing/2014/main" id="{29AA7E95-82B8-439E-9E4A-E141D78D6D6B}"/>
              </a:ext>
            </a:extLst>
          </p:cNvPr>
          <p:cNvSpPr>
            <a:spLocks noChangeArrowheads="1"/>
          </p:cNvSpPr>
          <p:nvPr/>
        </p:nvSpPr>
        <p:spPr bwMode="auto">
          <a:xfrm>
            <a:off x="5033963" y="4795838"/>
            <a:ext cx="4397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2000" b="1" dirty="0"/>
              <a:t>④</a:t>
            </a:r>
          </a:p>
        </p:txBody>
      </p:sp>
      <p:grpSp>
        <p:nvGrpSpPr>
          <p:cNvPr id="69656" name="Group 24">
            <a:extLst>
              <a:ext uri="{FF2B5EF4-FFF2-40B4-BE49-F238E27FC236}">
                <a16:creationId xmlns:a16="http://schemas.microsoft.com/office/drawing/2014/main" id="{2A4C8A43-306B-4594-A1B4-0206F439AA85}"/>
              </a:ext>
            </a:extLst>
          </p:cNvPr>
          <p:cNvGrpSpPr>
            <a:grpSpLocks/>
          </p:cNvGrpSpPr>
          <p:nvPr/>
        </p:nvGrpSpPr>
        <p:grpSpPr bwMode="auto">
          <a:xfrm>
            <a:off x="5414963" y="4948238"/>
            <a:ext cx="2057400" cy="946150"/>
            <a:chOff x="3312" y="3216"/>
            <a:chExt cx="1296" cy="596"/>
          </a:xfrm>
        </p:grpSpPr>
        <p:sp>
          <p:nvSpPr>
            <p:cNvPr id="22553" name="computr3">
              <a:extLst>
                <a:ext uri="{FF2B5EF4-FFF2-40B4-BE49-F238E27FC236}">
                  <a16:creationId xmlns:a16="http://schemas.microsoft.com/office/drawing/2014/main" id="{96D999BF-36FF-4977-BD1D-36962E856948}"/>
                </a:ext>
              </a:extLst>
            </p:cNvPr>
            <p:cNvSpPr>
              <a:spLocks noEditPoints="1" noChangeArrowheads="1"/>
            </p:cNvSpPr>
            <p:nvPr/>
          </p:nvSpPr>
          <p:spPr bwMode="auto">
            <a:xfrm>
              <a:off x="3504" y="3216"/>
              <a:ext cx="240" cy="231"/>
            </a:xfrm>
            <a:custGeom>
              <a:avLst/>
              <a:gdLst>
                <a:gd name="T0" fmla="*/ 0 w 21600"/>
                <a:gd name="T1" fmla="*/ 116 h 21600"/>
                <a:gd name="T2" fmla="*/ 120 w 21600"/>
                <a:gd name="T3" fmla="*/ 0 h 21600"/>
                <a:gd name="T4" fmla="*/ 120 w 21600"/>
                <a:gd name="T5" fmla="*/ 231 h 21600"/>
                <a:gd name="T6" fmla="*/ 202 w 21600"/>
                <a:gd name="T7" fmla="*/ 116 h 21600"/>
                <a:gd name="T8" fmla="*/ 0 60000 65536"/>
                <a:gd name="T9" fmla="*/ 0 60000 65536"/>
                <a:gd name="T10" fmla="*/ 0 60000 65536"/>
                <a:gd name="T11" fmla="*/ 0 60000 65536"/>
                <a:gd name="T12" fmla="*/ 7830 w 21600"/>
                <a:gd name="T13" fmla="*/ 2618 h 21600"/>
                <a:gd name="T14" fmla="*/ 16380 w 21600"/>
                <a:gd name="T15" fmla="*/ 11782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9933"/>
            </a:solidFill>
            <a:ln w="9525">
              <a:solidFill>
                <a:srgbClr val="000000"/>
              </a:solidFill>
              <a:miter lim="800000"/>
              <a:headEnd/>
              <a:tailEnd/>
            </a:ln>
          </p:spPr>
          <p:txBody>
            <a:bodyPr/>
            <a:lstStyle/>
            <a:p>
              <a:endParaRPr lang="zh-CN" altLang="en-US"/>
            </a:p>
          </p:txBody>
        </p:sp>
        <p:sp>
          <p:nvSpPr>
            <p:cNvPr id="22554" name="Rectangle 26">
              <a:extLst>
                <a:ext uri="{FF2B5EF4-FFF2-40B4-BE49-F238E27FC236}">
                  <a16:creationId xmlns:a16="http://schemas.microsoft.com/office/drawing/2014/main" id="{349677C2-72DF-412B-AE0A-0188155405C7}"/>
                </a:ext>
              </a:extLst>
            </p:cNvPr>
            <p:cNvSpPr>
              <a:spLocks noChangeArrowheads="1"/>
            </p:cNvSpPr>
            <p:nvPr/>
          </p:nvSpPr>
          <p:spPr bwMode="auto">
            <a:xfrm>
              <a:off x="3312" y="3408"/>
              <a:ext cx="129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800" b="1"/>
                <a:t>guangzhou.gd.cn </a:t>
              </a:r>
              <a:r>
                <a:rPr lang="zh-CN" altLang="en-US" sz="1800" b="1"/>
                <a:t>服务器</a:t>
              </a:r>
            </a:p>
          </p:txBody>
        </p:sp>
      </p:grpSp>
      <p:sp>
        <p:nvSpPr>
          <p:cNvPr id="69659" name="Line 27">
            <a:extLst>
              <a:ext uri="{FF2B5EF4-FFF2-40B4-BE49-F238E27FC236}">
                <a16:creationId xmlns:a16="http://schemas.microsoft.com/office/drawing/2014/main" id="{DEA352EC-5414-4C05-BD3F-34E06911815C}"/>
              </a:ext>
            </a:extLst>
          </p:cNvPr>
          <p:cNvSpPr>
            <a:spLocks noChangeShapeType="1"/>
          </p:cNvSpPr>
          <p:nvPr/>
        </p:nvSpPr>
        <p:spPr bwMode="auto">
          <a:xfrm flipV="1">
            <a:off x="4729163" y="5100638"/>
            <a:ext cx="990600" cy="0"/>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9660" name="Line 28">
            <a:extLst>
              <a:ext uri="{FF2B5EF4-FFF2-40B4-BE49-F238E27FC236}">
                <a16:creationId xmlns:a16="http://schemas.microsoft.com/office/drawing/2014/main" id="{AA6B460B-A91A-4C20-93F1-50AC3AA5A87C}"/>
              </a:ext>
            </a:extLst>
          </p:cNvPr>
          <p:cNvSpPr>
            <a:spLocks noChangeShapeType="1"/>
          </p:cNvSpPr>
          <p:nvPr/>
        </p:nvSpPr>
        <p:spPr bwMode="auto">
          <a:xfrm>
            <a:off x="2976563" y="5176838"/>
            <a:ext cx="1447800" cy="0"/>
          </a:xfrm>
          <a:prstGeom prst="line">
            <a:avLst/>
          </a:prstGeom>
          <a:noFill/>
          <a:ln w="19050">
            <a:solidFill>
              <a:srgbClr val="FF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9661" name="Text Box 29">
            <a:extLst>
              <a:ext uri="{FF2B5EF4-FFF2-40B4-BE49-F238E27FC236}">
                <a16:creationId xmlns:a16="http://schemas.microsoft.com/office/drawing/2014/main" id="{F87C25B5-AC6A-415A-8576-17FC0ECC0899}"/>
              </a:ext>
            </a:extLst>
          </p:cNvPr>
          <p:cNvSpPr txBox="1">
            <a:spLocks noChangeArrowheads="1"/>
          </p:cNvSpPr>
          <p:nvPr/>
        </p:nvSpPr>
        <p:spPr bwMode="auto">
          <a:xfrm>
            <a:off x="684213" y="1268413"/>
            <a:ext cx="7620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b="1"/>
              <a:t>DNS</a:t>
            </a:r>
            <a:r>
              <a:rPr lang="zh-CN" altLang="en-US" b="1">
                <a:latin typeface="宋体" panose="02010600030101010101" pitchFamily="2" charset="-122"/>
              </a:rPr>
              <a:t>迭代解析过程：</a:t>
            </a:r>
            <a:r>
              <a:rPr lang="en-US" altLang="zh-CN" b="1">
                <a:latin typeface="宋体" panose="02010600030101010101" pitchFamily="2" charset="-122"/>
              </a:rPr>
              <a:t>DNS</a:t>
            </a:r>
            <a:r>
              <a:rPr lang="zh-CN" altLang="en-US" b="1">
                <a:latin typeface="宋体" panose="02010600030101010101" pitchFamily="2" charset="-122"/>
              </a:rPr>
              <a:t>请求报文可以从本地</a:t>
            </a:r>
            <a:r>
              <a:rPr lang="en-US" altLang="zh-CN" b="1">
                <a:latin typeface="宋体" panose="02010600030101010101" pitchFamily="2" charset="-122"/>
              </a:rPr>
              <a:t>DNS</a:t>
            </a:r>
            <a:r>
              <a:rPr lang="zh-CN" altLang="en-US" b="1">
                <a:latin typeface="宋体" panose="02010600030101010101" pitchFamily="2" charset="-122"/>
              </a:rPr>
              <a:t>出发，从根</a:t>
            </a:r>
            <a:r>
              <a:rPr lang="en-US" altLang="zh-CN" b="1">
                <a:latin typeface="宋体" panose="02010600030101010101" pitchFamily="2" charset="-122"/>
              </a:rPr>
              <a:t>DNS</a:t>
            </a:r>
            <a:r>
              <a:rPr lang="zh-CN" altLang="en-US" b="1">
                <a:latin typeface="宋体" panose="02010600030101010101" pitchFamily="2" charset="-122"/>
              </a:rPr>
              <a:t>域名开始，在各层域名服务器间逐层反复请求解析，最终找到请求解析的权威域名服务器，将一个域名解析为一个对应的</a:t>
            </a:r>
            <a:r>
              <a:rPr lang="en-US" altLang="zh-CN" b="1"/>
              <a:t>IP</a:t>
            </a:r>
            <a:r>
              <a:rPr lang="zh-CN" altLang="en-US" b="1">
                <a:latin typeface="宋体" panose="02010600030101010101" pitchFamily="2" charset="-122"/>
              </a:rPr>
              <a:t>地址。</a:t>
            </a:r>
          </a:p>
        </p:txBody>
      </p:sp>
      <p:sp>
        <p:nvSpPr>
          <p:cNvPr id="69662" name="Rectangle 30">
            <a:extLst>
              <a:ext uri="{FF2B5EF4-FFF2-40B4-BE49-F238E27FC236}">
                <a16:creationId xmlns:a16="http://schemas.microsoft.com/office/drawing/2014/main" id="{66FA8527-FABA-4F29-84D0-D0F4FEEDE5E5}"/>
              </a:ext>
            </a:extLst>
          </p:cNvPr>
          <p:cNvSpPr>
            <a:spLocks noChangeArrowheads="1"/>
          </p:cNvSpPr>
          <p:nvPr/>
        </p:nvSpPr>
        <p:spPr bwMode="auto">
          <a:xfrm>
            <a:off x="828675" y="3462338"/>
            <a:ext cx="2895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1800" b="1">
                <a:solidFill>
                  <a:srgbClr val="CC0000"/>
                </a:solidFill>
              </a:rPr>
              <a:t>——</a:t>
            </a:r>
            <a:r>
              <a:rPr lang="zh-CN" altLang="en-US" sz="1800" b="1"/>
              <a:t>迭代</a:t>
            </a:r>
            <a:r>
              <a:rPr lang="en-US" altLang="zh-CN" sz="1800" b="1"/>
              <a:t>DNS</a:t>
            </a:r>
            <a:r>
              <a:rPr lang="zh-CN" altLang="en-US" sz="1800" b="1"/>
              <a:t>解析过程</a:t>
            </a:r>
          </a:p>
          <a:p>
            <a:pPr algn="l" eaLnBrk="1" hangingPunct="1"/>
            <a:endParaRPr lang="en-US" altLang="zh-CN" sz="1800" b="1"/>
          </a:p>
        </p:txBody>
      </p:sp>
      <p:sp>
        <p:nvSpPr>
          <p:cNvPr id="22552" name="Rectangle 38">
            <a:extLst>
              <a:ext uri="{FF2B5EF4-FFF2-40B4-BE49-F238E27FC236}">
                <a16:creationId xmlns:a16="http://schemas.microsoft.com/office/drawing/2014/main" id="{CB95030B-FDA0-4876-9D84-A3D253FF72AB}"/>
              </a:ext>
            </a:extLst>
          </p:cNvPr>
          <p:cNvSpPr>
            <a:spLocks noChangeArrowheads="1"/>
          </p:cNvSpPr>
          <p:nvPr/>
        </p:nvSpPr>
        <p:spPr bwMode="auto">
          <a:xfrm>
            <a:off x="684213" y="6092825"/>
            <a:ext cx="71294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zh-CN" altLang="en-US" b="1">
                <a:solidFill>
                  <a:srgbClr val="FF0000"/>
                </a:solidFill>
              </a:rPr>
              <a:t>试比较迭代和递归解析中对根域名服务器的负担？ </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661"/>
                                        </p:tgtEl>
                                        <p:attrNameLst>
                                          <p:attrName>style.visibility</p:attrName>
                                        </p:attrNameLst>
                                      </p:cBhvr>
                                      <p:to>
                                        <p:strVal val="visible"/>
                                      </p:to>
                                    </p:set>
                                    <p:anim calcmode="lin" valueType="num">
                                      <p:cBhvr additive="base">
                                        <p:cTn id="7" dur="500" fill="hold"/>
                                        <p:tgtEl>
                                          <p:spTgt spid="69661"/>
                                        </p:tgtEl>
                                        <p:attrNameLst>
                                          <p:attrName>ppt_x</p:attrName>
                                        </p:attrNameLst>
                                      </p:cBhvr>
                                      <p:tavLst>
                                        <p:tav tm="0">
                                          <p:val>
                                            <p:strVal val="0-#ppt_w/2"/>
                                          </p:val>
                                        </p:tav>
                                        <p:tav tm="100000">
                                          <p:val>
                                            <p:strVal val="#ppt_x"/>
                                          </p:val>
                                        </p:tav>
                                      </p:tavLst>
                                    </p:anim>
                                    <p:anim calcmode="lin" valueType="num">
                                      <p:cBhvr additive="base">
                                        <p:cTn id="8" dur="500" fill="hold"/>
                                        <p:tgtEl>
                                          <p:spTgt spid="6966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9646"/>
                                        </p:tgtEl>
                                        <p:attrNameLst>
                                          <p:attrName>style.visibility</p:attrName>
                                        </p:attrNameLst>
                                      </p:cBhvr>
                                      <p:to>
                                        <p:strVal val="visible"/>
                                      </p:to>
                                    </p:set>
                                    <p:anim calcmode="lin" valueType="num">
                                      <p:cBhvr additive="base">
                                        <p:cTn id="13" dur="500" fill="hold"/>
                                        <p:tgtEl>
                                          <p:spTgt spid="69646"/>
                                        </p:tgtEl>
                                        <p:attrNameLst>
                                          <p:attrName>ppt_x</p:attrName>
                                        </p:attrNameLst>
                                      </p:cBhvr>
                                      <p:tavLst>
                                        <p:tav tm="0">
                                          <p:val>
                                            <p:strVal val="0-#ppt_w/2"/>
                                          </p:val>
                                        </p:tav>
                                        <p:tav tm="100000">
                                          <p:val>
                                            <p:strVal val="#ppt_x"/>
                                          </p:val>
                                        </p:tav>
                                      </p:tavLst>
                                    </p:anim>
                                    <p:anim calcmode="lin" valueType="num">
                                      <p:cBhvr additive="base">
                                        <p:cTn id="14" dur="500" fill="hold"/>
                                        <p:tgtEl>
                                          <p:spTgt spid="6964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9662"/>
                                        </p:tgtEl>
                                        <p:attrNameLst>
                                          <p:attrName>style.visibility</p:attrName>
                                        </p:attrNameLst>
                                      </p:cBhvr>
                                      <p:to>
                                        <p:strVal val="visible"/>
                                      </p:to>
                                    </p:set>
                                    <p:anim calcmode="lin" valueType="num">
                                      <p:cBhvr additive="base">
                                        <p:cTn id="19" dur="500" fill="hold"/>
                                        <p:tgtEl>
                                          <p:spTgt spid="69662"/>
                                        </p:tgtEl>
                                        <p:attrNameLst>
                                          <p:attrName>ppt_x</p:attrName>
                                        </p:attrNameLst>
                                      </p:cBhvr>
                                      <p:tavLst>
                                        <p:tav tm="0">
                                          <p:val>
                                            <p:strVal val="0-#ppt_w/2"/>
                                          </p:val>
                                        </p:tav>
                                        <p:tav tm="100000">
                                          <p:val>
                                            <p:strVal val="#ppt_x"/>
                                          </p:val>
                                        </p:tav>
                                      </p:tavLst>
                                    </p:anim>
                                    <p:anim calcmode="lin" valueType="num">
                                      <p:cBhvr additive="base">
                                        <p:cTn id="20" dur="500" fill="hold"/>
                                        <p:tgtEl>
                                          <p:spTgt spid="6966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69642"/>
                                        </p:tgtEl>
                                        <p:attrNameLst>
                                          <p:attrName>style.visibility</p:attrName>
                                        </p:attrNameLst>
                                      </p:cBhvr>
                                      <p:to>
                                        <p:strVal val="visible"/>
                                      </p:to>
                                    </p:set>
                                    <p:anim calcmode="lin" valueType="num">
                                      <p:cBhvr additive="base">
                                        <p:cTn id="25" dur="500" fill="hold"/>
                                        <p:tgtEl>
                                          <p:spTgt spid="69642"/>
                                        </p:tgtEl>
                                        <p:attrNameLst>
                                          <p:attrName>ppt_x</p:attrName>
                                        </p:attrNameLst>
                                      </p:cBhvr>
                                      <p:tavLst>
                                        <p:tav tm="0">
                                          <p:val>
                                            <p:strVal val="0-#ppt_w/2"/>
                                          </p:val>
                                        </p:tav>
                                        <p:tav tm="100000">
                                          <p:val>
                                            <p:strVal val="#ppt_x"/>
                                          </p:val>
                                        </p:tav>
                                      </p:tavLst>
                                    </p:anim>
                                    <p:anim calcmode="lin" valueType="num">
                                      <p:cBhvr additive="base">
                                        <p:cTn id="26" dur="500" fill="hold"/>
                                        <p:tgtEl>
                                          <p:spTgt spid="6964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9643"/>
                                        </p:tgtEl>
                                        <p:attrNameLst>
                                          <p:attrName>style.visibility</p:attrName>
                                        </p:attrNameLst>
                                      </p:cBhvr>
                                      <p:to>
                                        <p:strVal val="visible"/>
                                      </p:to>
                                    </p:set>
                                    <p:anim calcmode="lin" valueType="num">
                                      <p:cBhvr additive="base">
                                        <p:cTn id="31" dur="500" fill="hold"/>
                                        <p:tgtEl>
                                          <p:spTgt spid="69643"/>
                                        </p:tgtEl>
                                        <p:attrNameLst>
                                          <p:attrName>ppt_x</p:attrName>
                                        </p:attrNameLst>
                                      </p:cBhvr>
                                      <p:tavLst>
                                        <p:tav tm="0">
                                          <p:val>
                                            <p:strVal val="0-#ppt_w/2"/>
                                          </p:val>
                                        </p:tav>
                                        <p:tav tm="100000">
                                          <p:val>
                                            <p:strVal val="#ppt_x"/>
                                          </p:val>
                                        </p:tav>
                                      </p:tavLst>
                                    </p:anim>
                                    <p:anim calcmode="lin" valueType="num">
                                      <p:cBhvr additive="base">
                                        <p:cTn id="32" dur="500" fill="hold"/>
                                        <p:tgtEl>
                                          <p:spTgt spid="6964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9645"/>
                                        </p:tgtEl>
                                        <p:attrNameLst>
                                          <p:attrName>style.visibility</p:attrName>
                                        </p:attrNameLst>
                                      </p:cBhvr>
                                      <p:to>
                                        <p:strVal val="visible"/>
                                      </p:to>
                                    </p:set>
                                    <p:anim calcmode="lin" valueType="num">
                                      <p:cBhvr additive="base">
                                        <p:cTn id="37" dur="500" fill="hold"/>
                                        <p:tgtEl>
                                          <p:spTgt spid="69645"/>
                                        </p:tgtEl>
                                        <p:attrNameLst>
                                          <p:attrName>ppt_x</p:attrName>
                                        </p:attrNameLst>
                                      </p:cBhvr>
                                      <p:tavLst>
                                        <p:tav tm="0">
                                          <p:val>
                                            <p:strVal val="0-#ppt_w/2"/>
                                          </p:val>
                                        </p:tav>
                                        <p:tav tm="100000">
                                          <p:val>
                                            <p:strVal val="#ppt_x"/>
                                          </p:val>
                                        </p:tav>
                                      </p:tavLst>
                                    </p:anim>
                                    <p:anim calcmode="lin" valueType="num">
                                      <p:cBhvr additive="base">
                                        <p:cTn id="38" dur="500" fill="hold"/>
                                        <p:tgtEl>
                                          <p:spTgt spid="6964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9644"/>
                                        </p:tgtEl>
                                        <p:attrNameLst>
                                          <p:attrName>style.visibility</p:attrName>
                                        </p:attrNameLst>
                                      </p:cBhvr>
                                      <p:to>
                                        <p:strVal val="visible"/>
                                      </p:to>
                                    </p:set>
                                    <p:anim calcmode="lin" valueType="num">
                                      <p:cBhvr additive="base">
                                        <p:cTn id="43" dur="500" fill="hold"/>
                                        <p:tgtEl>
                                          <p:spTgt spid="69644"/>
                                        </p:tgtEl>
                                        <p:attrNameLst>
                                          <p:attrName>ppt_x</p:attrName>
                                        </p:attrNameLst>
                                      </p:cBhvr>
                                      <p:tavLst>
                                        <p:tav tm="0">
                                          <p:val>
                                            <p:strVal val="0-#ppt_w/2"/>
                                          </p:val>
                                        </p:tav>
                                        <p:tav tm="100000">
                                          <p:val>
                                            <p:strVal val="#ppt_x"/>
                                          </p:val>
                                        </p:tav>
                                      </p:tavLst>
                                    </p:anim>
                                    <p:anim calcmode="lin" valueType="num">
                                      <p:cBhvr additive="base">
                                        <p:cTn id="44" dur="500" fill="hold"/>
                                        <p:tgtEl>
                                          <p:spTgt spid="69644"/>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69653"/>
                                        </p:tgtEl>
                                        <p:attrNameLst>
                                          <p:attrName>style.visibility</p:attrName>
                                        </p:attrNameLst>
                                      </p:cBhvr>
                                      <p:to>
                                        <p:strVal val="visible"/>
                                      </p:to>
                                    </p:set>
                                    <p:anim calcmode="lin" valueType="num">
                                      <p:cBhvr additive="base">
                                        <p:cTn id="49" dur="500" fill="hold"/>
                                        <p:tgtEl>
                                          <p:spTgt spid="69653"/>
                                        </p:tgtEl>
                                        <p:attrNameLst>
                                          <p:attrName>ppt_x</p:attrName>
                                        </p:attrNameLst>
                                      </p:cBhvr>
                                      <p:tavLst>
                                        <p:tav tm="0">
                                          <p:val>
                                            <p:strVal val="0-#ppt_w/2"/>
                                          </p:val>
                                        </p:tav>
                                        <p:tav tm="100000">
                                          <p:val>
                                            <p:strVal val="#ppt_x"/>
                                          </p:val>
                                        </p:tav>
                                      </p:tavLst>
                                    </p:anim>
                                    <p:anim calcmode="lin" valueType="num">
                                      <p:cBhvr additive="base">
                                        <p:cTn id="50" dur="500" fill="hold"/>
                                        <p:tgtEl>
                                          <p:spTgt spid="69653"/>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69654"/>
                                        </p:tgtEl>
                                        <p:attrNameLst>
                                          <p:attrName>style.visibility</p:attrName>
                                        </p:attrNameLst>
                                      </p:cBhvr>
                                      <p:to>
                                        <p:strVal val="visible"/>
                                      </p:to>
                                    </p:set>
                                    <p:anim calcmode="lin" valueType="num">
                                      <p:cBhvr additive="base">
                                        <p:cTn id="55" dur="500" fill="hold"/>
                                        <p:tgtEl>
                                          <p:spTgt spid="69654"/>
                                        </p:tgtEl>
                                        <p:attrNameLst>
                                          <p:attrName>ppt_x</p:attrName>
                                        </p:attrNameLst>
                                      </p:cBhvr>
                                      <p:tavLst>
                                        <p:tav tm="0">
                                          <p:val>
                                            <p:strVal val="0-#ppt_w/2"/>
                                          </p:val>
                                        </p:tav>
                                        <p:tav tm="100000">
                                          <p:val>
                                            <p:strVal val="#ppt_x"/>
                                          </p:val>
                                        </p:tav>
                                      </p:tavLst>
                                    </p:anim>
                                    <p:anim calcmode="lin" valueType="num">
                                      <p:cBhvr additive="base">
                                        <p:cTn id="56" dur="500" fill="hold"/>
                                        <p:tgtEl>
                                          <p:spTgt spid="6965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69659"/>
                                        </p:tgtEl>
                                        <p:attrNameLst>
                                          <p:attrName>style.visibility</p:attrName>
                                        </p:attrNameLst>
                                      </p:cBhvr>
                                      <p:to>
                                        <p:strVal val="visible"/>
                                      </p:to>
                                    </p:set>
                                    <p:anim calcmode="lin" valueType="num">
                                      <p:cBhvr additive="base">
                                        <p:cTn id="61" dur="500" fill="hold"/>
                                        <p:tgtEl>
                                          <p:spTgt spid="69659"/>
                                        </p:tgtEl>
                                        <p:attrNameLst>
                                          <p:attrName>ppt_x</p:attrName>
                                        </p:attrNameLst>
                                      </p:cBhvr>
                                      <p:tavLst>
                                        <p:tav tm="0">
                                          <p:val>
                                            <p:strVal val="0-#ppt_w/2"/>
                                          </p:val>
                                        </p:tav>
                                        <p:tav tm="100000">
                                          <p:val>
                                            <p:strVal val="#ppt_x"/>
                                          </p:val>
                                        </p:tav>
                                      </p:tavLst>
                                    </p:anim>
                                    <p:anim calcmode="lin" valueType="num">
                                      <p:cBhvr additive="base">
                                        <p:cTn id="62" dur="500" fill="hold"/>
                                        <p:tgtEl>
                                          <p:spTgt spid="6965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69655"/>
                                        </p:tgtEl>
                                        <p:attrNameLst>
                                          <p:attrName>style.visibility</p:attrName>
                                        </p:attrNameLst>
                                      </p:cBhvr>
                                      <p:to>
                                        <p:strVal val="visible"/>
                                      </p:to>
                                    </p:set>
                                    <p:anim calcmode="lin" valueType="num">
                                      <p:cBhvr additive="base">
                                        <p:cTn id="67" dur="500" fill="hold"/>
                                        <p:tgtEl>
                                          <p:spTgt spid="69655"/>
                                        </p:tgtEl>
                                        <p:attrNameLst>
                                          <p:attrName>ppt_x</p:attrName>
                                        </p:attrNameLst>
                                      </p:cBhvr>
                                      <p:tavLst>
                                        <p:tav tm="0">
                                          <p:val>
                                            <p:strVal val="0-#ppt_w/2"/>
                                          </p:val>
                                        </p:tav>
                                        <p:tav tm="100000">
                                          <p:val>
                                            <p:strVal val="#ppt_x"/>
                                          </p:val>
                                        </p:tav>
                                      </p:tavLst>
                                    </p:anim>
                                    <p:anim calcmode="lin" valueType="num">
                                      <p:cBhvr additive="base">
                                        <p:cTn id="68" dur="500" fill="hold"/>
                                        <p:tgtEl>
                                          <p:spTgt spid="69655"/>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69660"/>
                                        </p:tgtEl>
                                        <p:attrNameLst>
                                          <p:attrName>style.visibility</p:attrName>
                                        </p:attrNameLst>
                                      </p:cBhvr>
                                      <p:to>
                                        <p:strVal val="visible"/>
                                      </p:to>
                                    </p:set>
                                    <p:anim calcmode="lin" valueType="num">
                                      <p:cBhvr additive="base">
                                        <p:cTn id="73" dur="500" fill="hold"/>
                                        <p:tgtEl>
                                          <p:spTgt spid="69660"/>
                                        </p:tgtEl>
                                        <p:attrNameLst>
                                          <p:attrName>ppt_x</p:attrName>
                                        </p:attrNameLst>
                                      </p:cBhvr>
                                      <p:tavLst>
                                        <p:tav tm="0">
                                          <p:val>
                                            <p:strVal val="0-#ppt_w/2"/>
                                          </p:val>
                                        </p:tav>
                                        <p:tav tm="100000">
                                          <p:val>
                                            <p:strVal val="#ppt_x"/>
                                          </p:val>
                                        </p:tav>
                                      </p:tavLst>
                                    </p:anim>
                                    <p:anim calcmode="lin" valueType="num">
                                      <p:cBhvr additive="base">
                                        <p:cTn id="74" dur="500" fill="hold"/>
                                        <p:tgtEl>
                                          <p:spTgt spid="696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3" grpId="0" autoUpdateAnimBg="0"/>
      <p:bldP spid="69644" grpId="0" autoUpdateAnimBg="0"/>
      <p:bldP spid="69646" grpId="0" autoUpdateAnimBg="0"/>
      <p:bldP spid="69654" grpId="0" autoUpdateAnimBg="0"/>
      <p:bldP spid="69655" grpId="0" autoUpdateAnimBg="0"/>
      <p:bldP spid="69661" grpId="0" autoUpdateAnimBg="0"/>
      <p:bldP spid="6966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8F07EBA-73F0-4DA1-8B06-2A7C4205F630}"/>
              </a:ext>
            </a:extLst>
          </p:cNvPr>
          <p:cNvSpPr>
            <a:spLocks noChangeArrowheads="1"/>
          </p:cNvSpPr>
          <p:nvPr/>
        </p:nvSpPr>
        <p:spPr bwMode="auto">
          <a:xfrm>
            <a:off x="684213" y="404813"/>
            <a:ext cx="4824412"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800" b="1">
                <a:latin typeface="宋体" panose="02010600030101010101" pitchFamily="2" charset="-122"/>
              </a:rPr>
              <a:t>迭代和递归结合的</a:t>
            </a:r>
            <a:r>
              <a:rPr lang="zh-CN" altLang="en-US" sz="2800" b="1"/>
              <a:t>域名解析</a:t>
            </a:r>
          </a:p>
        </p:txBody>
      </p:sp>
      <p:sp>
        <p:nvSpPr>
          <p:cNvPr id="23555" name="Cloud">
            <a:extLst>
              <a:ext uri="{FF2B5EF4-FFF2-40B4-BE49-F238E27FC236}">
                <a16:creationId xmlns:a16="http://schemas.microsoft.com/office/drawing/2014/main" id="{DDE86C38-0A24-49CE-96CE-711B19DBFD55}"/>
              </a:ext>
            </a:extLst>
          </p:cNvPr>
          <p:cNvSpPr>
            <a:spLocks noChangeAspect="1" noEditPoints="1" noChangeArrowheads="1"/>
          </p:cNvSpPr>
          <p:nvPr/>
        </p:nvSpPr>
        <p:spPr bwMode="auto">
          <a:xfrm>
            <a:off x="4500563" y="3500438"/>
            <a:ext cx="1905000" cy="1828800"/>
          </a:xfrm>
          <a:custGeom>
            <a:avLst/>
            <a:gdLst>
              <a:gd name="T0" fmla="*/ 5909 w 21600"/>
              <a:gd name="T1" fmla="*/ 914400 h 21600"/>
              <a:gd name="T2" fmla="*/ 952500 w 21600"/>
              <a:gd name="T3" fmla="*/ 1826853 h 21600"/>
              <a:gd name="T4" fmla="*/ 1903413 w 21600"/>
              <a:gd name="T5" fmla="*/ 914400 h 21600"/>
              <a:gd name="T6" fmla="*/ 952500 w 21600"/>
              <a:gd name="T7" fmla="*/ 10456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hlink"/>
          </a:solidFill>
          <a:ln w="9525">
            <a:solidFill>
              <a:srgbClr val="000000"/>
            </a:solidFill>
            <a:miter lim="800000"/>
            <a:headEnd/>
            <a:tailEnd/>
          </a:ln>
          <a:effectLst>
            <a:outerShdw dist="107763" dir="2700000" algn="ctr" rotWithShape="0">
              <a:srgbClr val="808080"/>
            </a:outerShdw>
          </a:effectLst>
        </p:spPr>
        <p:txBody>
          <a:bodyPr/>
          <a:lstStyle/>
          <a:p>
            <a:endParaRPr lang="zh-CN" altLang="en-US"/>
          </a:p>
        </p:txBody>
      </p:sp>
      <p:sp>
        <p:nvSpPr>
          <p:cNvPr id="23556" name="Cloud">
            <a:extLst>
              <a:ext uri="{FF2B5EF4-FFF2-40B4-BE49-F238E27FC236}">
                <a16:creationId xmlns:a16="http://schemas.microsoft.com/office/drawing/2014/main" id="{CA6A8F1B-A2A8-455B-AF2B-3F93FAF66A13}"/>
              </a:ext>
            </a:extLst>
          </p:cNvPr>
          <p:cNvSpPr>
            <a:spLocks noChangeAspect="1" noEditPoints="1" noChangeArrowheads="1"/>
          </p:cNvSpPr>
          <p:nvPr/>
        </p:nvSpPr>
        <p:spPr bwMode="auto">
          <a:xfrm>
            <a:off x="2824163" y="4414838"/>
            <a:ext cx="1752600" cy="1076325"/>
          </a:xfrm>
          <a:custGeom>
            <a:avLst/>
            <a:gdLst>
              <a:gd name="T0" fmla="*/ 5436 w 21600"/>
              <a:gd name="T1" fmla="*/ 538163 h 21600"/>
              <a:gd name="T2" fmla="*/ 876300 w 21600"/>
              <a:gd name="T3" fmla="*/ 1075179 h 21600"/>
              <a:gd name="T4" fmla="*/ 1751140 w 21600"/>
              <a:gd name="T5" fmla="*/ 538163 h 21600"/>
              <a:gd name="T6" fmla="*/ 876300 w 21600"/>
              <a:gd name="T7" fmla="*/ 61540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hlink"/>
          </a:solidFill>
          <a:ln w="9525">
            <a:solidFill>
              <a:srgbClr val="000000"/>
            </a:solidFill>
            <a:miter lim="800000"/>
            <a:headEnd/>
            <a:tailEnd/>
          </a:ln>
          <a:effectLst>
            <a:outerShdw dist="107763" dir="2700000" algn="ctr" rotWithShape="0">
              <a:srgbClr val="808080"/>
            </a:outerShdw>
          </a:effectLst>
        </p:spPr>
        <p:txBody>
          <a:bodyPr/>
          <a:lstStyle/>
          <a:p>
            <a:endParaRPr lang="zh-CN" altLang="en-US"/>
          </a:p>
        </p:txBody>
      </p:sp>
      <p:pic>
        <p:nvPicPr>
          <p:cNvPr id="23557" name="Picture 5">
            <a:extLst>
              <a:ext uri="{FF2B5EF4-FFF2-40B4-BE49-F238E27FC236}">
                <a16:creationId xmlns:a16="http://schemas.microsoft.com/office/drawing/2014/main" id="{C4E05705-E4ED-41CF-B0F7-384236B7D749}"/>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5563" y="4872038"/>
            <a:ext cx="30480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8" name="Picture 6">
            <a:hlinkClick r:id="rId3" action="ppaction://hlinksldjump"/>
            <a:extLst>
              <a:ext uri="{FF2B5EF4-FFF2-40B4-BE49-F238E27FC236}">
                <a16:creationId xmlns:a16="http://schemas.microsoft.com/office/drawing/2014/main" id="{2CDD1032-9786-48CB-A27F-E055EE9A4AFA}"/>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5763" y="4338638"/>
            <a:ext cx="533400"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59" name="computr3">
            <a:extLst>
              <a:ext uri="{FF2B5EF4-FFF2-40B4-BE49-F238E27FC236}">
                <a16:creationId xmlns:a16="http://schemas.microsoft.com/office/drawing/2014/main" id="{B4CA9BF9-B3C2-4BE3-BF79-5AC92EAE2E05}"/>
              </a:ext>
            </a:extLst>
          </p:cNvPr>
          <p:cNvSpPr>
            <a:spLocks noEditPoints="1" noChangeArrowheads="1"/>
          </p:cNvSpPr>
          <p:nvPr/>
        </p:nvSpPr>
        <p:spPr bwMode="auto">
          <a:xfrm>
            <a:off x="4387850" y="4872038"/>
            <a:ext cx="396875" cy="366712"/>
          </a:xfrm>
          <a:custGeom>
            <a:avLst/>
            <a:gdLst>
              <a:gd name="T0" fmla="*/ 0 w 21600"/>
              <a:gd name="T1" fmla="*/ 183356 h 21600"/>
              <a:gd name="T2" fmla="*/ 198438 w 21600"/>
              <a:gd name="T3" fmla="*/ 0 h 21600"/>
              <a:gd name="T4" fmla="*/ 198438 w 21600"/>
              <a:gd name="T5" fmla="*/ 366712 h 21600"/>
              <a:gd name="T6" fmla="*/ 333210 w 21600"/>
              <a:gd name="T7" fmla="*/ 183356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zh-CN" altLang="en-US"/>
          </a:p>
        </p:txBody>
      </p:sp>
      <p:sp>
        <p:nvSpPr>
          <p:cNvPr id="23560" name="Rectangle 8">
            <a:extLst>
              <a:ext uri="{FF2B5EF4-FFF2-40B4-BE49-F238E27FC236}">
                <a16:creationId xmlns:a16="http://schemas.microsoft.com/office/drawing/2014/main" id="{A90EE3D1-AEBC-4FDE-947D-D88C534BD303}"/>
              </a:ext>
            </a:extLst>
          </p:cNvPr>
          <p:cNvSpPr>
            <a:spLocks noChangeArrowheads="1"/>
          </p:cNvSpPr>
          <p:nvPr/>
        </p:nvSpPr>
        <p:spPr bwMode="auto">
          <a:xfrm>
            <a:off x="3708400" y="5478463"/>
            <a:ext cx="18415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zh-CN" altLang="en-US" sz="1600" b="1"/>
              <a:t>本地域名服务器 </a:t>
            </a:r>
          </a:p>
        </p:txBody>
      </p:sp>
      <p:sp>
        <p:nvSpPr>
          <p:cNvPr id="70665" name="Line 9">
            <a:extLst>
              <a:ext uri="{FF2B5EF4-FFF2-40B4-BE49-F238E27FC236}">
                <a16:creationId xmlns:a16="http://schemas.microsoft.com/office/drawing/2014/main" id="{68DFE645-CB55-4650-82C7-27C5E562DB9D}"/>
              </a:ext>
            </a:extLst>
          </p:cNvPr>
          <p:cNvSpPr>
            <a:spLocks noChangeShapeType="1"/>
          </p:cNvSpPr>
          <p:nvPr/>
        </p:nvSpPr>
        <p:spPr bwMode="auto">
          <a:xfrm>
            <a:off x="2976563" y="5024438"/>
            <a:ext cx="1447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66" name="Rectangle 10">
            <a:extLst>
              <a:ext uri="{FF2B5EF4-FFF2-40B4-BE49-F238E27FC236}">
                <a16:creationId xmlns:a16="http://schemas.microsoft.com/office/drawing/2014/main" id="{5C0B1182-03C6-4ECD-A814-C1D83E6DF5AE}"/>
              </a:ext>
            </a:extLst>
          </p:cNvPr>
          <p:cNvSpPr>
            <a:spLocks noChangeArrowheads="1"/>
          </p:cNvSpPr>
          <p:nvPr/>
        </p:nvSpPr>
        <p:spPr bwMode="auto">
          <a:xfrm>
            <a:off x="3509963" y="46434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b="1" dirty="0"/>
              <a:t>①</a:t>
            </a:r>
          </a:p>
        </p:txBody>
      </p:sp>
      <p:sp>
        <p:nvSpPr>
          <p:cNvPr id="70667" name="Rectangle 11">
            <a:extLst>
              <a:ext uri="{FF2B5EF4-FFF2-40B4-BE49-F238E27FC236}">
                <a16:creationId xmlns:a16="http://schemas.microsoft.com/office/drawing/2014/main" id="{EF1CDFF8-E647-477A-ACAE-55436D2B019A}"/>
              </a:ext>
            </a:extLst>
          </p:cNvPr>
          <p:cNvSpPr>
            <a:spLocks noChangeArrowheads="1"/>
          </p:cNvSpPr>
          <p:nvPr/>
        </p:nvSpPr>
        <p:spPr bwMode="auto">
          <a:xfrm>
            <a:off x="5651500" y="3860800"/>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2000" b="1" dirty="0"/>
              <a:t>②</a:t>
            </a:r>
          </a:p>
        </p:txBody>
      </p:sp>
      <p:sp>
        <p:nvSpPr>
          <p:cNvPr id="70668" name="Line 12">
            <a:extLst>
              <a:ext uri="{FF2B5EF4-FFF2-40B4-BE49-F238E27FC236}">
                <a16:creationId xmlns:a16="http://schemas.microsoft.com/office/drawing/2014/main" id="{22D36942-083C-4681-8967-475E6780E0AF}"/>
              </a:ext>
            </a:extLst>
          </p:cNvPr>
          <p:cNvSpPr>
            <a:spLocks noChangeShapeType="1"/>
          </p:cNvSpPr>
          <p:nvPr/>
        </p:nvSpPr>
        <p:spPr bwMode="auto">
          <a:xfrm flipV="1">
            <a:off x="4787900" y="3933825"/>
            <a:ext cx="1455738" cy="936625"/>
          </a:xfrm>
          <a:prstGeom prst="line">
            <a:avLst/>
          </a:prstGeom>
          <a:noFill/>
          <a:ln w="2857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69" name="Rectangle 13">
            <a:extLst>
              <a:ext uri="{FF2B5EF4-FFF2-40B4-BE49-F238E27FC236}">
                <a16:creationId xmlns:a16="http://schemas.microsoft.com/office/drawing/2014/main" id="{41218F21-644D-48A7-8ACA-CFCDBC879DA0}"/>
              </a:ext>
            </a:extLst>
          </p:cNvPr>
          <p:cNvSpPr>
            <a:spLocks noChangeArrowheads="1"/>
          </p:cNvSpPr>
          <p:nvPr/>
        </p:nvSpPr>
        <p:spPr bwMode="auto">
          <a:xfrm>
            <a:off x="1071563" y="5329238"/>
            <a:ext cx="2362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1800" b="1"/>
              <a:t>zhw.guangzhou.gd.cn </a:t>
            </a:r>
          </a:p>
        </p:txBody>
      </p:sp>
      <p:grpSp>
        <p:nvGrpSpPr>
          <p:cNvPr id="70670" name="Group 14">
            <a:extLst>
              <a:ext uri="{FF2B5EF4-FFF2-40B4-BE49-F238E27FC236}">
                <a16:creationId xmlns:a16="http://schemas.microsoft.com/office/drawing/2014/main" id="{EA4B699A-5C90-49E6-B59E-C7B4FECA5ABC}"/>
              </a:ext>
            </a:extLst>
          </p:cNvPr>
          <p:cNvGrpSpPr>
            <a:grpSpLocks/>
          </p:cNvGrpSpPr>
          <p:nvPr/>
        </p:nvGrpSpPr>
        <p:grpSpPr bwMode="auto">
          <a:xfrm>
            <a:off x="6253163" y="3424238"/>
            <a:ext cx="1600200" cy="519112"/>
            <a:chOff x="3840" y="2256"/>
            <a:chExt cx="1008" cy="327"/>
          </a:xfrm>
        </p:grpSpPr>
        <p:sp>
          <p:nvSpPr>
            <p:cNvPr id="23584" name="computr3">
              <a:extLst>
                <a:ext uri="{FF2B5EF4-FFF2-40B4-BE49-F238E27FC236}">
                  <a16:creationId xmlns:a16="http://schemas.microsoft.com/office/drawing/2014/main" id="{196BDE14-E4D8-42B2-B379-E991FAA5A0F5}"/>
                </a:ext>
              </a:extLst>
            </p:cNvPr>
            <p:cNvSpPr>
              <a:spLocks noEditPoints="1" noChangeArrowheads="1"/>
            </p:cNvSpPr>
            <p:nvPr/>
          </p:nvSpPr>
          <p:spPr bwMode="auto">
            <a:xfrm>
              <a:off x="3840" y="2256"/>
              <a:ext cx="336" cy="327"/>
            </a:xfrm>
            <a:custGeom>
              <a:avLst/>
              <a:gdLst>
                <a:gd name="T0" fmla="*/ 0 w 21600"/>
                <a:gd name="T1" fmla="*/ 164 h 21600"/>
                <a:gd name="T2" fmla="*/ 168 w 21600"/>
                <a:gd name="T3" fmla="*/ 0 h 21600"/>
                <a:gd name="T4" fmla="*/ 168 w 21600"/>
                <a:gd name="T5" fmla="*/ 327 h 21600"/>
                <a:gd name="T6" fmla="*/ 282 w 21600"/>
                <a:gd name="T7" fmla="*/ 164 h 21600"/>
                <a:gd name="T8" fmla="*/ 0 60000 65536"/>
                <a:gd name="T9" fmla="*/ 0 60000 65536"/>
                <a:gd name="T10" fmla="*/ 0 60000 65536"/>
                <a:gd name="T11" fmla="*/ 0 60000 65536"/>
                <a:gd name="T12" fmla="*/ 7843 w 21600"/>
                <a:gd name="T13" fmla="*/ 2576 h 21600"/>
                <a:gd name="T14" fmla="*/ 16329 w 21600"/>
                <a:gd name="T15" fmla="*/ 11758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0000"/>
            </a:solidFill>
            <a:ln w="9525">
              <a:solidFill>
                <a:srgbClr val="000000"/>
              </a:solidFill>
              <a:miter lim="800000"/>
              <a:headEnd/>
              <a:tailEnd/>
            </a:ln>
          </p:spPr>
          <p:txBody>
            <a:bodyPr/>
            <a:lstStyle/>
            <a:p>
              <a:endParaRPr lang="zh-CN" altLang="en-US"/>
            </a:p>
          </p:txBody>
        </p:sp>
        <p:sp>
          <p:nvSpPr>
            <p:cNvPr id="23585" name="Rectangle 16">
              <a:extLst>
                <a:ext uri="{FF2B5EF4-FFF2-40B4-BE49-F238E27FC236}">
                  <a16:creationId xmlns:a16="http://schemas.microsoft.com/office/drawing/2014/main" id="{CE8508D3-FA17-41ED-B6B0-B74F012B885F}"/>
                </a:ext>
              </a:extLst>
            </p:cNvPr>
            <p:cNvSpPr>
              <a:spLocks noChangeArrowheads="1"/>
            </p:cNvSpPr>
            <p:nvPr/>
          </p:nvSpPr>
          <p:spPr bwMode="auto">
            <a:xfrm>
              <a:off x="4128" y="2256"/>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1800" b="1"/>
                <a:t>cn</a:t>
              </a:r>
              <a:r>
                <a:rPr lang="zh-CN" altLang="en-US" sz="1800" b="1"/>
                <a:t>服务器 </a:t>
              </a:r>
            </a:p>
          </p:txBody>
        </p:sp>
      </p:grpSp>
      <p:grpSp>
        <p:nvGrpSpPr>
          <p:cNvPr id="70673" name="Group 17">
            <a:extLst>
              <a:ext uri="{FF2B5EF4-FFF2-40B4-BE49-F238E27FC236}">
                <a16:creationId xmlns:a16="http://schemas.microsoft.com/office/drawing/2014/main" id="{5EB2433A-ABFA-4A55-B4BE-C5753AE15508}"/>
              </a:ext>
            </a:extLst>
          </p:cNvPr>
          <p:cNvGrpSpPr>
            <a:grpSpLocks/>
          </p:cNvGrpSpPr>
          <p:nvPr/>
        </p:nvGrpSpPr>
        <p:grpSpPr bwMode="auto">
          <a:xfrm>
            <a:off x="4348163" y="3043238"/>
            <a:ext cx="1447800" cy="823912"/>
            <a:chOff x="2640" y="2016"/>
            <a:chExt cx="912" cy="519"/>
          </a:xfrm>
        </p:grpSpPr>
        <p:sp>
          <p:nvSpPr>
            <p:cNvPr id="23582" name="computr3">
              <a:extLst>
                <a:ext uri="{FF2B5EF4-FFF2-40B4-BE49-F238E27FC236}">
                  <a16:creationId xmlns:a16="http://schemas.microsoft.com/office/drawing/2014/main" id="{1050DE4C-C66D-43A1-9455-149A19F67C66}"/>
                </a:ext>
              </a:extLst>
            </p:cNvPr>
            <p:cNvSpPr>
              <a:spLocks noEditPoints="1" noChangeArrowheads="1"/>
            </p:cNvSpPr>
            <p:nvPr/>
          </p:nvSpPr>
          <p:spPr bwMode="auto">
            <a:xfrm>
              <a:off x="2976" y="2304"/>
              <a:ext cx="240" cy="231"/>
            </a:xfrm>
            <a:custGeom>
              <a:avLst/>
              <a:gdLst>
                <a:gd name="T0" fmla="*/ 0 w 21600"/>
                <a:gd name="T1" fmla="*/ 116 h 21600"/>
                <a:gd name="T2" fmla="*/ 120 w 21600"/>
                <a:gd name="T3" fmla="*/ 0 h 21600"/>
                <a:gd name="T4" fmla="*/ 120 w 21600"/>
                <a:gd name="T5" fmla="*/ 231 h 21600"/>
                <a:gd name="T6" fmla="*/ 202 w 21600"/>
                <a:gd name="T7" fmla="*/ 116 h 21600"/>
                <a:gd name="T8" fmla="*/ 0 60000 65536"/>
                <a:gd name="T9" fmla="*/ 0 60000 65536"/>
                <a:gd name="T10" fmla="*/ 0 60000 65536"/>
                <a:gd name="T11" fmla="*/ 0 60000 65536"/>
                <a:gd name="T12" fmla="*/ 7830 w 21600"/>
                <a:gd name="T13" fmla="*/ 2618 h 21600"/>
                <a:gd name="T14" fmla="*/ 16380 w 21600"/>
                <a:gd name="T15" fmla="*/ 11782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66FFFF"/>
            </a:solidFill>
            <a:ln w="9525">
              <a:solidFill>
                <a:srgbClr val="000000"/>
              </a:solidFill>
              <a:miter lim="800000"/>
              <a:headEnd/>
              <a:tailEnd/>
            </a:ln>
          </p:spPr>
          <p:txBody>
            <a:bodyPr/>
            <a:lstStyle/>
            <a:p>
              <a:endParaRPr lang="zh-CN" altLang="en-US"/>
            </a:p>
          </p:txBody>
        </p:sp>
        <p:sp>
          <p:nvSpPr>
            <p:cNvPr id="23583" name="Rectangle 19">
              <a:extLst>
                <a:ext uri="{FF2B5EF4-FFF2-40B4-BE49-F238E27FC236}">
                  <a16:creationId xmlns:a16="http://schemas.microsoft.com/office/drawing/2014/main" id="{7B09D662-32CC-4760-9B81-27DAE374C87D}"/>
                </a:ext>
              </a:extLst>
            </p:cNvPr>
            <p:cNvSpPr>
              <a:spLocks noChangeArrowheads="1"/>
            </p:cNvSpPr>
            <p:nvPr/>
          </p:nvSpPr>
          <p:spPr bwMode="auto">
            <a:xfrm>
              <a:off x="2640" y="2016"/>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1800" b="1"/>
                <a:t>gd.cn</a:t>
              </a:r>
              <a:r>
                <a:rPr lang="zh-CN" altLang="en-US" sz="1800" b="1"/>
                <a:t>服务器 </a:t>
              </a:r>
            </a:p>
          </p:txBody>
        </p:sp>
      </p:grpSp>
      <p:sp>
        <p:nvSpPr>
          <p:cNvPr id="70676" name="Line 20">
            <a:extLst>
              <a:ext uri="{FF2B5EF4-FFF2-40B4-BE49-F238E27FC236}">
                <a16:creationId xmlns:a16="http://schemas.microsoft.com/office/drawing/2014/main" id="{6A7D9043-1E35-44B3-823D-3E14368A747B}"/>
              </a:ext>
            </a:extLst>
          </p:cNvPr>
          <p:cNvSpPr>
            <a:spLocks noChangeShapeType="1"/>
          </p:cNvSpPr>
          <p:nvPr/>
        </p:nvSpPr>
        <p:spPr bwMode="auto">
          <a:xfrm flipV="1">
            <a:off x="4643438" y="3860800"/>
            <a:ext cx="304800" cy="99060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77" name="Rectangle 21">
            <a:extLst>
              <a:ext uri="{FF2B5EF4-FFF2-40B4-BE49-F238E27FC236}">
                <a16:creationId xmlns:a16="http://schemas.microsoft.com/office/drawing/2014/main" id="{BF01D037-77B5-4098-84FE-8A500CC01C4C}"/>
              </a:ext>
            </a:extLst>
          </p:cNvPr>
          <p:cNvSpPr>
            <a:spLocks noChangeArrowheads="1"/>
          </p:cNvSpPr>
          <p:nvPr/>
        </p:nvSpPr>
        <p:spPr bwMode="auto">
          <a:xfrm>
            <a:off x="4716463" y="4005263"/>
            <a:ext cx="4397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2000" b="1" dirty="0"/>
              <a:t>③</a:t>
            </a:r>
          </a:p>
        </p:txBody>
      </p:sp>
      <p:sp>
        <p:nvSpPr>
          <p:cNvPr id="70678" name="Rectangle 22">
            <a:extLst>
              <a:ext uri="{FF2B5EF4-FFF2-40B4-BE49-F238E27FC236}">
                <a16:creationId xmlns:a16="http://schemas.microsoft.com/office/drawing/2014/main" id="{7599065E-181B-4C1D-9606-AC04C82A5ECC}"/>
              </a:ext>
            </a:extLst>
          </p:cNvPr>
          <p:cNvSpPr>
            <a:spLocks noChangeArrowheads="1"/>
          </p:cNvSpPr>
          <p:nvPr/>
        </p:nvSpPr>
        <p:spPr bwMode="auto">
          <a:xfrm>
            <a:off x="5364163" y="4652963"/>
            <a:ext cx="4397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2000" b="1" dirty="0"/>
              <a:t>④</a:t>
            </a:r>
          </a:p>
        </p:txBody>
      </p:sp>
      <p:grpSp>
        <p:nvGrpSpPr>
          <p:cNvPr id="70679" name="Group 23">
            <a:extLst>
              <a:ext uri="{FF2B5EF4-FFF2-40B4-BE49-F238E27FC236}">
                <a16:creationId xmlns:a16="http://schemas.microsoft.com/office/drawing/2014/main" id="{A64EAB3C-0CD9-46B5-A379-1B0CEB51297E}"/>
              </a:ext>
            </a:extLst>
          </p:cNvPr>
          <p:cNvGrpSpPr>
            <a:grpSpLocks/>
          </p:cNvGrpSpPr>
          <p:nvPr/>
        </p:nvGrpSpPr>
        <p:grpSpPr bwMode="auto">
          <a:xfrm>
            <a:off x="5414963" y="4948238"/>
            <a:ext cx="2057400" cy="946150"/>
            <a:chOff x="3312" y="3216"/>
            <a:chExt cx="1296" cy="596"/>
          </a:xfrm>
        </p:grpSpPr>
        <p:sp>
          <p:nvSpPr>
            <p:cNvPr id="23580" name="computr3">
              <a:extLst>
                <a:ext uri="{FF2B5EF4-FFF2-40B4-BE49-F238E27FC236}">
                  <a16:creationId xmlns:a16="http://schemas.microsoft.com/office/drawing/2014/main" id="{AA642A4A-76CA-4E12-811E-5991D8A92DC2}"/>
                </a:ext>
              </a:extLst>
            </p:cNvPr>
            <p:cNvSpPr>
              <a:spLocks noEditPoints="1" noChangeArrowheads="1"/>
            </p:cNvSpPr>
            <p:nvPr/>
          </p:nvSpPr>
          <p:spPr bwMode="auto">
            <a:xfrm>
              <a:off x="3504" y="3216"/>
              <a:ext cx="240" cy="231"/>
            </a:xfrm>
            <a:custGeom>
              <a:avLst/>
              <a:gdLst>
                <a:gd name="T0" fmla="*/ 0 w 21600"/>
                <a:gd name="T1" fmla="*/ 116 h 21600"/>
                <a:gd name="T2" fmla="*/ 120 w 21600"/>
                <a:gd name="T3" fmla="*/ 0 h 21600"/>
                <a:gd name="T4" fmla="*/ 120 w 21600"/>
                <a:gd name="T5" fmla="*/ 231 h 21600"/>
                <a:gd name="T6" fmla="*/ 202 w 21600"/>
                <a:gd name="T7" fmla="*/ 116 h 21600"/>
                <a:gd name="T8" fmla="*/ 0 60000 65536"/>
                <a:gd name="T9" fmla="*/ 0 60000 65536"/>
                <a:gd name="T10" fmla="*/ 0 60000 65536"/>
                <a:gd name="T11" fmla="*/ 0 60000 65536"/>
                <a:gd name="T12" fmla="*/ 7830 w 21600"/>
                <a:gd name="T13" fmla="*/ 2618 h 21600"/>
                <a:gd name="T14" fmla="*/ 16380 w 21600"/>
                <a:gd name="T15" fmla="*/ 11782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9933"/>
            </a:solidFill>
            <a:ln w="9525">
              <a:solidFill>
                <a:srgbClr val="000000"/>
              </a:solidFill>
              <a:miter lim="800000"/>
              <a:headEnd/>
              <a:tailEnd/>
            </a:ln>
          </p:spPr>
          <p:txBody>
            <a:bodyPr/>
            <a:lstStyle/>
            <a:p>
              <a:endParaRPr lang="zh-CN" altLang="en-US"/>
            </a:p>
          </p:txBody>
        </p:sp>
        <p:sp>
          <p:nvSpPr>
            <p:cNvPr id="23581" name="Rectangle 25">
              <a:extLst>
                <a:ext uri="{FF2B5EF4-FFF2-40B4-BE49-F238E27FC236}">
                  <a16:creationId xmlns:a16="http://schemas.microsoft.com/office/drawing/2014/main" id="{54A1FCE2-F004-4ADA-8232-F35DA95A6A46}"/>
                </a:ext>
              </a:extLst>
            </p:cNvPr>
            <p:cNvSpPr>
              <a:spLocks noChangeArrowheads="1"/>
            </p:cNvSpPr>
            <p:nvPr/>
          </p:nvSpPr>
          <p:spPr bwMode="auto">
            <a:xfrm>
              <a:off x="3312" y="3408"/>
              <a:ext cx="129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800" b="1"/>
                <a:t>guangzhou.gd.cn </a:t>
              </a:r>
              <a:r>
                <a:rPr lang="zh-CN" altLang="en-US" sz="1800" b="1"/>
                <a:t>服务器</a:t>
              </a:r>
            </a:p>
          </p:txBody>
        </p:sp>
      </p:grpSp>
      <p:sp>
        <p:nvSpPr>
          <p:cNvPr id="70682" name="Line 26">
            <a:extLst>
              <a:ext uri="{FF2B5EF4-FFF2-40B4-BE49-F238E27FC236}">
                <a16:creationId xmlns:a16="http://schemas.microsoft.com/office/drawing/2014/main" id="{39D7EDB8-C421-4DB6-A2C9-C83855224CB1}"/>
              </a:ext>
            </a:extLst>
          </p:cNvPr>
          <p:cNvSpPr>
            <a:spLocks noChangeShapeType="1"/>
          </p:cNvSpPr>
          <p:nvPr/>
        </p:nvSpPr>
        <p:spPr bwMode="auto">
          <a:xfrm>
            <a:off x="5219700" y="3860800"/>
            <a:ext cx="647700" cy="1006475"/>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3" name="Line 27">
            <a:extLst>
              <a:ext uri="{FF2B5EF4-FFF2-40B4-BE49-F238E27FC236}">
                <a16:creationId xmlns:a16="http://schemas.microsoft.com/office/drawing/2014/main" id="{F3DDB587-E818-4FDE-9277-156BF89B5420}"/>
              </a:ext>
            </a:extLst>
          </p:cNvPr>
          <p:cNvSpPr>
            <a:spLocks noChangeShapeType="1"/>
          </p:cNvSpPr>
          <p:nvPr/>
        </p:nvSpPr>
        <p:spPr bwMode="auto">
          <a:xfrm>
            <a:off x="2976563" y="5176838"/>
            <a:ext cx="1447800" cy="0"/>
          </a:xfrm>
          <a:prstGeom prst="line">
            <a:avLst/>
          </a:prstGeom>
          <a:noFill/>
          <a:ln w="19050">
            <a:solidFill>
              <a:srgbClr val="FF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4" name="Text Box 28">
            <a:extLst>
              <a:ext uri="{FF2B5EF4-FFF2-40B4-BE49-F238E27FC236}">
                <a16:creationId xmlns:a16="http://schemas.microsoft.com/office/drawing/2014/main" id="{7C10EF84-F6FE-4F69-BEE5-7A2507C08D48}"/>
              </a:ext>
            </a:extLst>
          </p:cNvPr>
          <p:cNvSpPr txBox="1">
            <a:spLocks noChangeArrowheads="1"/>
          </p:cNvSpPr>
          <p:nvPr/>
        </p:nvSpPr>
        <p:spPr bwMode="auto">
          <a:xfrm>
            <a:off x="827088" y="1196975"/>
            <a:ext cx="7620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b="1"/>
              <a:t>DNS</a:t>
            </a:r>
            <a:r>
              <a:rPr lang="zh-CN" altLang="en-US" b="1">
                <a:latin typeface="宋体" panose="02010600030101010101" pitchFamily="2" charset="-122"/>
              </a:rPr>
              <a:t>解析器软件迭代和递归相结合的解析</a:t>
            </a:r>
            <a:r>
              <a:rPr lang="en-US" altLang="zh-CN" b="1">
                <a:latin typeface="宋体" panose="02010600030101010101" pitchFamily="2" charset="-122"/>
              </a:rPr>
              <a:t>(</a:t>
            </a:r>
            <a:r>
              <a:rPr lang="zh-CN" altLang="en-US" b="1">
                <a:latin typeface="宋体" panose="02010600030101010101" pitchFamily="2" charset="-122"/>
              </a:rPr>
              <a:t>因特网实际过程）：本地域名服务器首先向根</a:t>
            </a:r>
            <a:r>
              <a:rPr lang="en-US" altLang="zh-CN" b="1">
                <a:latin typeface="宋体" panose="02010600030101010101" pitchFamily="2" charset="-122"/>
              </a:rPr>
              <a:t>DNS</a:t>
            </a:r>
            <a:r>
              <a:rPr lang="zh-CN" altLang="en-US" b="1">
                <a:latin typeface="宋体" panose="02010600030101010101" pitchFamily="2" charset="-122"/>
              </a:rPr>
              <a:t>域名服务器请求得到下一层地址，然后再逐层递归解析完成。</a:t>
            </a:r>
          </a:p>
        </p:txBody>
      </p:sp>
      <p:sp>
        <p:nvSpPr>
          <p:cNvPr id="70685" name="Rectangle 29">
            <a:extLst>
              <a:ext uri="{FF2B5EF4-FFF2-40B4-BE49-F238E27FC236}">
                <a16:creationId xmlns:a16="http://schemas.microsoft.com/office/drawing/2014/main" id="{F9F5678D-AB91-478F-8CDC-D19449009130}"/>
              </a:ext>
            </a:extLst>
          </p:cNvPr>
          <p:cNvSpPr>
            <a:spLocks noChangeArrowheads="1"/>
          </p:cNvSpPr>
          <p:nvPr/>
        </p:nvSpPr>
        <p:spPr bwMode="auto">
          <a:xfrm>
            <a:off x="828675" y="3462338"/>
            <a:ext cx="2895600" cy="67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2000">
                <a:solidFill>
                  <a:srgbClr val="FF0000"/>
                </a:solidFill>
              </a:rPr>
              <a:t>——</a:t>
            </a:r>
            <a:r>
              <a:rPr lang="zh-CN" altLang="en-US" sz="1800" b="1"/>
              <a:t>迭代</a:t>
            </a:r>
            <a:r>
              <a:rPr lang="en-US" altLang="zh-CN" sz="1800" b="1"/>
              <a:t>DNS</a:t>
            </a:r>
            <a:r>
              <a:rPr lang="zh-CN" altLang="en-US" sz="1800" b="1"/>
              <a:t>解析过程</a:t>
            </a:r>
          </a:p>
          <a:p>
            <a:pPr algn="l" eaLnBrk="1" hangingPunct="1"/>
            <a:endParaRPr lang="en-US" altLang="zh-CN" sz="1800" b="1"/>
          </a:p>
        </p:txBody>
      </p:sp>
      <p:sp>
        <p:nvSpPr>
          <p:cNvPr id="70687" name="Line 31">
            <a:extLst>
              <a:ext uri="{FF2B5EF4-FFF2-40B4-BE49-F238E27FC236}">
                <a16:creationId xmlns:a16="http://schemas.microsoft.com/office/drawing/2014/main" id="{3ED715AA-7AED-40EC-9978-AFAE5C881185}"/>
              </a:ext>
            </a:extLst>
          </p:cNvPr>
          <p:cNvSpPr>
            <a:spLocks noChangeShapeType="1"/>
          </p:cNvSpPr>
          <p:nvPr/>
        </p:nvSpPr>
        <p:spPr bwMode="auto">
          <a:xfrm>
            <a:off x="5076825" y="3933825"/>
            <a:ext cx="647700" cy="1006475"/>
          </a:xfrm>
          <a:prstGeom prst="line">
            <a:avLst/>
          </a:prstGeom>
          <a:noFill/>
          <a:ln w="19050">
            <a:solidFill>
              <a:schemeClr val="accent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8" name="Line 32">
            <a:extLst>
              <a:ext uri="{FF2B5EF4-FFF2-40B4-BE49-F238E27FC236}">
                <a16:creationId xmlns:a16="http://schemas.microsoft.com/office/drawing/2014/main" id="{F964944B-3778-425E-8958-736C754C130B}"/>
              </a:ext>
            </a:extLst>
          </p:cNvPr>
          <p:cNvSpPr>
            <a:spLocks noChangeShapeType="1"/>
          </p:cNvSpPr>
          <p:nvPr/>
        </p:nvSpPr>
        <p:spPr bwMode="auto">
          <a:xfrm flipH="1">
            <a:off x="4716463" y="3933825"/>
            <a:ext cx="287337" cy="863600"/>
          </a:xfrm>
          <a:prstGeom prst="line">
            <a:avLst/>
          </a:prstGeom>
          <a:noFill/>
          <a:ln w="1905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89" name="Rectangle 33">
            <a:extLst>
              <a:ext uri="{FF2B5EF4-FFF2-40B4-BE49-F238E27FC236}">
                <a16:creationId xmlns:a16="http://schemas.microsoft.com/office/drawing/2014/main" id="{23363D93-2BCC-49A3-B861-57E09BBB6F9A}"/>
              </a:ext>
            </a:extLst>
          </p:cNvPr>
          <p:cNvSpPr>
            <a:spLocks noChangeArrowheads="1"/>
          </p:cNvSpPr>
          <p:nvPr/>
        </p:nvSpPr>
        <p:spPr bwMode="auto">
          <a:xfrm>
            <a:off x="827088" y="3933825"/>
            <a:ext cx="2895600"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2000" dirty="0">
                <a:solidFill>
                  <a:schemeClr val="accent2"/>
                </a:solidFill>
              </a:rPr>
              <a:t>——</a:t>
            </a:r>
            <a:r>
              <a:rPr lang="zh-CN" altLang="en-US" sz="1800" b="1" dirty="0"/>
              <a:t>递归</a:t>
            </a:r>
            <a:r>
              <a:rPr lang="en-US" altLang="zh-CN" sz="1800" b="1" dirty="0"/>
              <a:t>DNS</a:t>
            </a:r>
            <a:r>
              <a:rPr lang="zh-CN" altLang="en-US" sz="1800" b="1" dirty="0"/>
              <a:t>解析过程</a:t>
            </a:r>
          </a:p>
          <a:p>
            <a:pPr algn="l" eaLnBrk="1" hangingPunct="1"/>
            <a:endParaRPr lang="en-US" altLang="zh-CN" sz="1800" b="1" dirty="0"/>
          </a:p>
        </p:txBody>
      </p:sp>
      <p:sp>
        <p:nvSpPr>
          <p:cNvPr id="23579" name="Rectangle 34">
            <a:extLst>
              <a:ext uri="{FF2B5EF4-FFF2-40B4-BE49-F238E27FC236}">
                <a16:creationId xmlns:a16="http://schemas.microsoft.com/office/drawing/2014/main" id="{79F48A6C-2E5C-46A6-B6DC-46E72907D8B0}"/>
              </a:ext>
            </a:extLst>
          </p:cNvPr>
          <p:cNvSpPr>
            <a:spLocks noChangeArrowheads="1"/>
          </p:cNvSpPr>
          <p:nvPr/>
        </p:nvSpPr>
        <p:spPr bwMode="auto">
          <a:xfrm>
            <a:off x="684213" y="6021388"/>
            <a:ext cx="71294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zh-CN" altLang="en-US" b="1">
                <a:solidFill>
                  <a:srgbClr val="FF0000"/>
                </a:solidFill>
              </a:rPr>
              <a:t>迭代和递归结合解析优点？ </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684"/>
                                        </p:tgtEl>
                                        <p:attrNameLst>
                                          <p:attrName>style.visibility</p:attrName>
                                        </p:attrNameLst>
                                      </p:cBhvr>
                                      <p:to>
                                        <p:strVal val="visible"/>
                                      </p:to>
                                    </p:set>
                                    <p:anim calcmode="lin" valueType="num">
                                      <p:cBhvr additive="base">
                                        <p:cTn id="7" dur="500" fill="hold"/>
                                        <p:tgtEl>
                                          <p:spTgt spid="70684"/>
                                        </p:tgtEl>
                                        <p:attrNameLst>
                                          <p:attrName>ppt_x</p:attrName>
                                        </p:attrNameLst>
                                      </p:cBhvr>
                                      <p:tavLst>
                                        <p:tav tm="0">
                                          <p:val>
                                            <p:strVal val="0-#ppt_w/2"/>
                                          </p:val>
                                        </p:tav>
                                        <p:tav tm="100000">
                                          <p:val>
                                            <p:strVal val="#ppt_x"/>
                                          </p:val>
                                        </p:tav>
                                      </p:tavLst>
                                    </p:anim>
                                    <p:anim calcmode="lin" valueType="num">
                                      <p:cBhvr additive="base">
                                        <p:cTn id="8" dur="500" fill="hold"/>
                                        <p:tgtEl>
                                          <p:spTgt spid="7068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0669"/>
                                        </p:tgtEl>
                                        <p:attrNameLst>
                                          <p:attrName>style.visibility</p:attrName>
                                        </p:attrNameLst>
                                      </p:cBhvr>
                                      <p:to>
                                        <p:strVal val="visible"/>
                                      </p:to>
                                    </p:set>
                                    <p:anim calcmode="lin" valueType="num">
                                      <p:cBhvr additive="base">
                                        <p:cTn id="13" dur="500" fill="hold"/>
                                        <p:tgtEl>
                                          <p:spTgt spid="70669"/>
                                        </p:tgtEl>
                                        <p:attrNameLst>
                                          <p:attrName>ppt_x</p:attrName>
                                        </p:attrNameLst>
                                      </p:cBhvr>
                                      <p:tavLst>
                                        <p:tav tm="0">
                                          <p:val>
                                            <p:strVal val="0-#ppt_w/2"/>
                                          </p:val>
                                        </p:tav>
                                        <p:tav tm="100000">
                                          <p:val>
                                            <p:strVal val="#ppt_x"/>
                                          </p:val>
                                        </p:tav>
                                      </p:tavLst>
                                    </p:anim>
                                    <p:anim calcmode="lin" valueType="num">
                                      <p:cBhvr additive="base">
                                        <p:cTn id="14" dur="500" fill="hold"/>
                                        <p:tgtEl>
                                          <p:spTgt spid="7066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0685"/>
                                        </p:tgtEl>
                                        <p:attrNameLst>
                                          <p:attrName>style.visibility</p:attrName>
                                        </p:attrNameLst>
                                      </p:cBhvr>
                                      <p:to>
                                        <p:strVal val="visible"/>
                                      </p:to>
                                    </p:set>
                                    <p:anim calcmode="lin" valueType="num">
                                      <p:cBhvr additive="base">
                                        <p:cTn id="19" dur="500" fill="hold"/>
                                        <p:tgtEl>
                                          <p:spTgt spid="70685"/>
                                        </p:tgtEl>
                                        <p:attrNameLst>
                                          <p:attrName>ppt_x</p:attrName>
                                        </p:attrNameLst>
                                      </p:cBhvr>
                                      <p:tavLst>
                                        <p:tav tm="0">
                                          <p:val>
                                            <p:strVal val="0-#ppt_w/2"/>
                                          </p:val>
                                        </p:tav>
                                        <p:tav tm="100000">
                                          <p:val>
                                            <p:strVal val="#ppt_x"/>
                                          </p:val>
                                        </p:tav>
                                      </p:tavLst>
                                    </p:anim>
                                    <p:anim calcmode="lin" valueType="num">
                                      <p:cBhvr additive="base">
                                        <p:cTn id="20" dur="500" fill="hold"/>
                                        <p:tgtEl>
                                          <p:spTgt spid="7068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0689"/>
                                        </p:tgtEl>
                                        <p:attrNameLst>
                                          <p:attrName>style.visibility</p:attrName>
                                        </p:attrNameLst>
                                      </p:cBhvr>
                                      <p:to>
                                        <p:strVal val="visible"/>
                                      </p:to>
                                    </p:set>
                                    <p:anim calcmode="lin" valueType="num">
                                      <p:cBhvr additive="base">
                                        <p:cTn id="25" dur="500" fill="hold"/>
                                        <p:tgtEl>
                                          <p:spTgt spid="70689"/>
                                        </p:tgtEl>
                                        <p:attrNameLst>
                                          <p:attrName>ppt_x</p:attrName>
                                        </p:attrNameLst>
                                      </p:cBhvr>
                                      <p:tavLst>
                                        <p:tav tm="0">
                                          <p:val>
                                            <p:strVal val="0-#ppt_w/2"/>
                                          </p:val>
                                        </p:tav>
                                        <p:tav tm="100000">
                                          <p:val>
                                            <p:strVal val="#ppt_x"/>
                                          </p:val>
                                        </p:tav>
                                      </p:tavLst>
                                    </p:anim>
                                    <p:anim calcmode="lin" valueType="num">
                                      <p:cBhvr additive="base">
                                        <p:cTn id="26" dur="500" fill="hold"/>
                                        <p:tgtEl>
                                          <p:spTgt spid="7068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70665"/>
                                        </p:tgtEl>
                                        <p:attrNameLst>
                                          <p:attrName>style.visibility</p:attrName>
                                        </p:attrNameLst>
                                      </p:cBhvr>
                                      <p:to>
                                        <p:strVal val="visible"/>
                                      </p:to>
                                    </p:set>
                                    <p:anim calcmode="lin" valueType="num">
                                      <p:cBhvr additive="base">
                                        <p:cTn id="31" dur="500" fill="hold"/>
                                        <p:tgtEl>
                                          <p:spTgt spid="70665"/>
                                        </p:tgtEl>
                                        <p:attrNameLst>
                                          <p:attrName>ppt_x</p:attrName>
                                        </p:attrNameLst>
                                      </p:cBhvr>
                                      <p:tavLst>
                                        <p:tav tm="0">
                                          <p:val>
                                            <p:strVal val="0-#ppt_w/2"/>
                                          </p:val>
                                        </p:tav>
                                        <p:tav tm="100000">
                                          <p:val>
                                            <p:strVal val="#ppt_x"/>
                                          </p:val>
                                        </p:tav>
                                      </p:tavLst>
                                    </p:anim>
                                    <p:anim calcmode="lin" valueType="num">
                                      <p:cBhvr additive="base">
                                        <p:cTn id="32" dur="500" fill="hold"/>
                                        <p:tgtEl>
                                          <p:spTgt spid="7066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0666"/>
                                        </p:tgtEl>
                                        <p:attrNameLst>
                                          <p:attrName>style.visibility</p:attrName>
                                        </p:attrNameLst>
                                      </p:cBhvr>
                                      <p:to>
                                        <p:strVal val="visible"/>
                                      </p:to>
                                    </p:set>
                                    <p:anim calcmode="lin" valueType="num">
                                      <p:cBhvr additive="base">
                                        <p:cTn id="37" dur="500" fill="hold"/>
                                        <p:tgtEl>
                                          <p:spTgt spid="70666"/>
                                        </p:tgtEl>
                                        <p:attrNameLst>
                                          <p:attrName>ppt_x</p:attrName>
                                        </p:attrNameLst>
                                      </p:cBhvr>
                                      <p:tavLst>
                                        <p:tav tm="0">
                                          <p:val>
                                            <p:strVal val="0-#ppt_w/2"/>
                                          </p:val>
                                        </p:tav>
                                        <p:tav tm="100000">
                                          <p:val>
                                            <p:strVal val="#ppt_x"/>
                                          </p:val>
                                        </p:tav>
                                      </p:tavLst>
                                    </p:anim>
                                    <p:anim calcmode="lin" valueType="num">
                                      <p:cBhvr additive="base">
                                        <p:cTn id="38" dur="500" fill="hold"/>
                                        <p:tgtEl>
                                          <p:spTgt spid="7066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70668"/>
                                        </p:tgtEl>
                                        <p:attrNameLst>
                                          <p:attrName>style.visibility</p:attrName>
                                        </p:attrNameLst>
                                      </p:cBhvr>
                                      <p:to>
                                        <p:strVal val="visible"/>
                                      </p:to>
                                    </p:set>
                                    <p:anim calcmode="lin" valueType="num">
                                      <p:cBhvr additive="base">
                                        <p:cTn id="43" dur="500" fill="hold"/>
                                        <p:tgtEl>
                                          <p:spTgt spid="70668"/>
                                        </p:tgtEl>
                                        <p:attrNameLst>
                                          <p:attrName>ppt_x</p:attrName>
                                        </p:attrNameLst>
                                      </p:cBhvr>
                                      <p:tavLst>
                                        <p:tav tm="0">
                                          <p:val>
                                            <p:strVal val="0-#ppt_w/2"/>
                                          </p:val>
                                        </p:tav>
                                        <p:tav tm="100000">
                                          <p:val>
                                            <p:strVal val="#ppt_x"/>
                                          </p:val>
                                        </p:tav>
                                      </p:tavLst>
                                    </p:anim>
                                    <p:anim calcmode="lin" valueType="num">
                                      <p:cBhvr additive="base">
                                        <p:cTn id="44" dur="500" fill="hold"/>
                                        <p:tgtEl>
                                          <p:spTgt spid="70668"/>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0667"/>
                                        </p:tgtEl>
                                        <p:attrNameLst>
                                          <p:attrName>style.visibility</p:attrName>
                                        </p:attrNameLst>
                                      </p:cBhvr>
                                      <p:to>
                                        <p:strVal val="visible"/>
                                      </p:to>
                                    </p:set>
                                    <p:anim calcmode="lin" valueType="num">
                                      <p:cBhvr additive="base">
                                        <p:cTn id="49" dur="500" fill="hold"/>
                                        <p:tgtEl>
                                          <p:spTgt spid="70667"/>
                                        </p:tgtEl>
                                        <p:attrNameLst>
                                          <p:attrName>ppt_x</p:attrName>
                                        </p:attrNameLst>
                                      </p:cBhvr>
                                      <p:tavLst>
                                        <p:tav tm="0">
                                          <p:val>
                                            <p:strVal val="0-#ppt_w/2"/>
                                          </p:val>
                                        </p:tav>
                                        <p:tav tm="100000">
                                          <p:val>
                                            <p:strVal val="#ppt_x"/>
                                          </p:val>
                                        </p:tav>
                                      </p:tavLst>
                                    </p:anim>
                                    <p:anim calcmode="lin" valueType="num">
                                      <p:cBhvr additive="base">
                                        <p:cTn id="50" dur="500" fill="hold"/>
                                        <p:tgtEl>
                                          <p:spTgt spid="70667"/>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70676"/>
                                        </p:tgtEl>
                                        <p:attrNameLst>
                                          <p:attrName>style.visibility</p:attrName>
                                        </p:attrNameLst>
                                      </p:cBhvr>
                                      <p:to>
                                        <p:strVal val="visible"/>
                                      </p:to>
                                    </p:set>
                                    <p:anim calcmode="lin" valueType="num">
                                      <p:cBhvr additive="base">
                                        <p:cTn id="55" dur="500" fill="hold"/>
                                        <p:tgtEl>
                                          <p:spTgt spid="70676"/>
                                        </p:tgtEl>
                                        <p:attrNameLst>
                                          <p:attrName>ppt_x</p:attrName>
                                        </p:attrNameLst>
                                      </p:cBhvr>
                                      <p:tavLst>
                                        <p:tav tm="0">
                                          <p:val>
                                            <p:strVal val="0-#ppt_w/2"/>
                                          </p:val>
                                        </p:tav>
                                        <p:tav tm="100000">
                                          <p:val>
                                            <p:strVal val="#ppt_x"/>
                                          </p:val>
                                        </p:tav>
                                      </p:tavLst>
                                    </p:anim>
                                    <p:anim calcmode="lin" valueType="num">
                                      <p:cBhvr additive="base">
                                        <p:cTn id="56" dur="500" fill="hold"/>
                                        <p:tgtEl>
                                          <p:spTgt spid="70676"/>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70677"/>
                                        </p:tgtEl>
                                        <p:attrNameLst>
                                          <p:attrName>style.visibility</p:attrName>
                                        </p:attrNameLst>
                                      </p:cBhvr>
                                      <p:to>
                                        <p:strVal val="visible"/>
                                      </p:to>
                                    </p:set>
                                    <p:anim calcmode="lin" valueType="num">
                                      <p:cBhvr additive="base">
                                        <p:cTn id="61" dur="500" fill="hold"/>
                                        <p:tgtEl>
                                          <p:spTgt spid="70677"/>
                                        </p:tgtEl>
                                        <p:attrNameLst>
                                          <p:attrName>ppt_x</p:attrName>
                                        </p:attrNameLst>
                                      </p:cBhvr>
                                      <p:tavLst>
                                        <p:tav tm="0">
                                          <p:val>
                                            <p:strVal val="0-#ppt_w/2"/>
                                          </p:val>
                                        </p:tav>
                                        <p:tav tm="100000">
                                          <p:val>
                                            <p:strVal val="#ppt_x"/>
                                          </p:val>
                                        </p:tav>
                                      </p:tavLst>
                                    </p:anim>
                                    <p:anim calcmode="lin" valueType="num">
                                      <p:cBhvr additive="base">
                                        <p:cTn id="62" dur="500" fill="hold"/>
                                        <p:tgtEl>
                                          <p:spTgt spid="70677"/>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70682"/>
                                        </p:tgtEl>
                                        <p:attrNameLst>
                                          <p:attrName>style.visibility</p:attrName>
                                        </p:attrNameLst>
                                      </p:cBhvr>
                                      <p:to>
                                        <p:strVal val="visible"/>
                                      </p:to>
                                    </p:set>
                                    <p:anim calcmode="lin" valueType="num">
                                      <p:cBhvr additive="base">
                                        <p:cTn id="67" dur="500" fill="hold"/>
                                        <p:tgtEl>
                                          <p:spTgt spid="70682"/>
                                        </p:tgtEl>
                                        <p:attrNameLst>
                                          <p:attrName>ppt_x</p:attrName>
                                        </p:attrNameLst>
                                      </p:cBhvr>
                                      <p:tavLst>
                                        <p:tav tm="0">
                                          <p:val>
                                            <p:strVal val="0-#ppt_w/2"/>
                                          </p:val>
                                        </p:tav>
                                        <p:tav tm="100000">
                                          <p:val>
                                            <p:strVal val="#ppt_x"/>
                                          </p:val>
                                        </p:tav>
                                      </p:tavLst>
                                    </p:anim>
                                    <p:anim calcmode="lin" valueType="num">
                                      <p:cBhvr additive="base">
                                        <p:cTn id="68" dur="500" fill="hold"/>
                                        <p:tgtEl>
                                          <p:spTgt spid="70682"/>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70678"/>
                                        </p:tgtEl>
                                        <p:attrNameLst>
                                          <p:attrName>style.visibility</p:attrName>
                                        </p:attrNameLst>
                                      </p:cBhvr>
                                      <p:to>
                                        <p:strVal val="visible"/>
                                      </p:to>
                                    </p:set>
                                    <p:anim calcmode="lin" valueType="num">
                                      <p:cBhvr additive="base">
                                        <p:cTn id="73" dur="500" fill="hold"/>
                                        <p:tgtEl>
                                          <p:spTgt spid="70678"/>
                                        </p:tgtEl>
                                        <p:attrNameLst>
                                          <p:attrName>ppt_x</p:attrName>
                                        </p:attrNameLst>
                                      </p:cBhvr>
                                      <p:tavLst>
                                        <p:tav tm="0">
                                          <p:val>
                                            <p:strVal val="0-#ppt_w/2"/>
                                          </p:val>
                                        </p:tav>
                                        <p:tav tm="100000">
                                          <p:val>
                                            <p:strVal val="#ppt_x"/>
                                          </p:val>
                                        </p:tav>
                                      </p:tavLst>
                                    </p:anim>
                                    <p:anim calcmode="lin" valueType="num">
                                      <p:cBhvr additive="base">
                                        <p:cTn id="74" dur="500" fill="hold"/>
                                        <p:tgtEl>
                                          <p:spTgt spid="70678"/>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70687"/>
                                        </p:tgtEl>
                                        <p:attrNameLst>
                                          <p:attrName>style.visibility</p:attrName>
                                        </p:attrNameLst>
                                      </p:cBhvr>
                                      <p:to>
                                        <p:strVal val="visible"/>
                                      </p:to>
                                    </p:set>
                                    <p:anim calcmode="lin" valueType="num">
                                      <p:cBhvr additive="base">
                                        <p:cTn id="79" dur="500" fill="hold"/>
                                        <p:tgtEl>
                                          <p:spTgt spid="70687"/>
                                        </p:tgtEl>
                                        <p:attrNameLst>
                                          <p:attrName>ppt_x</p:attrName>
                                        </p:attrNameLst>
                                      </p:cBhvr>
                                      <p:tavLst>
                                        <p:tav tm="0">
                                          <p:val>
                                            <p:strVal val="0-#ppt_w/2"/>
                                          </p:val>
                                        </p:tav>
                                        <p:tav tm="100000">
                                          <p:val>
                                            <p:strVal val="#ppt_x"/>
                                          </p:val>
                                        </p:tav>
                                      </p:tavLst>
                                    </p:anim>
                                    <p:anim calcmode="lin" valueType="num">
                                      <p:cBhvr additive="base">
                                        <p:cTn id="80" dur="500" fill="hold"/>
                                        <p:tgtEl>
                                          <p:spTgt spid="70687"/>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nodeType="clickEffect">
                                  <p:stCondLst>
                                    <p:cond delay="0"/>
                                  </p:stCondLst>
                                  <p:childTnLst>
                                    <p:set>
                                      <p:cBhvr>
                                        <p:cTn id="84" dur="1" fill="hold">
                                          <p:stCondLst>
                                            <p:cond delay="0"/>
                                          </p:stCondLst>
                                        </p:cTn>
                                        <p:tgtEl>
                                          <p:spTgt spid="70688"/>
                                        </p:tgtEl>
                                        <p:attrNameLst>
                                          <p:attrName>style.visibility</p:attrName>
                                        </p:attrNameLst>
                                      </p:cBhvr>
                                      <p:to>
                                        <p:strVal val="visible"/>
                                      </p:to>
                                    </p:set>
                                    <p:anim calcmode="lin" valueType="num">
                                      <p:cBhvr additive="base">
                                        <p:cTn id="85" dur="500" fill="hold"/>
                                        <p:tgtEl>
                                          <p:spTgt spid="70688"/>
                                        </p:tgtEl>
                                        <p:attrNameLst>
                                          <p:attrName>ppt_x</p:attrName>
                                        </p:attrNameLst>
                                      </p:cBhvr>
                                      <p:tavLst>
                                        <p:tav tm="0">
                                          <p:val>
                                            <p:strVal val="0-#ppt_w/2"/>
                                          </p:val>
                                        </p:tav>
                                        <p:tav tm="100000">
                                          <p:val>
                                            <p:strVal val="#ppt_x"/>
                                          </p:val>
                                        </p:tav>
                                      </p:tavLst>
                                    </p:anim>
                                    <p:anim calcmode="lin" valueType="num">
                                      <p:cBhvr additive="base">
                                        <p:cTn id="86" dur="500" fill="hold"/>
                                        <p:tgtEl>
                                          <p:spTgt spid="70688"/>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nodeType="clickEffect">
                                  <p:stCondLst>
                                    <p:cond delay="0"/>
                                  </p:stCondLst>
                                  <p:childTnLst>
                                    <p:set>
                                      <p:cBhvr>
                                        <p:cTn id="90" dur="1" fill="hold">
                                          <p:stCondLst>
                                            <p:cond delay="0"/>
                                          </p:stCondLst>
                                        </p:cTn>
                                        <p:tgtEl>
                                          <p:spTgt spid="70683"/>
                                        </p:tgtEl>
                                        <p:attrNameLst>
                                          <p:attrName>style.visibility</p:attrName>
                                        </p:attrNameLst>
                                      </p:cBhvr>
                                      <p:to>
                                        <p:strVal val="visible"/>
                                      </p:to>
                                    </p:set>
                                    <p:anim calcmode="lin" valueType="num">
                                      <p:cBhvr additive="base">
                                        <p:cTn id="91" dur="500" fill="hold"/>
                                        <p:tgtEl>
                                          <p:spTgt spid="70683"/>
                                        </p:tgtEl>
                                        <p:attrNameLst>
                                          <p:attrName>ppt_x</p:attrName>
                                        </p:attrNameLst>
                                      </p:cBhvr>
                                      <p:tavLst>
                                        <p:tav tm="0">
                                          <p:val>
                                            <p:strVal val="0-#ppt_w/2"/>
                                          </p:val>
                                        </p:tav>
                                        <p:tav tm="100000">
                                          <p:val>
                                            <p:strVal val="#ppt_x"/>
                                          </p:val>
                                        </p:tav>
                                      </p:tavLst>
                                    </p:anim>
                                    <p:anim calcmode="lin" valueType="num">
                                      <p:cBhvr additive="base">
                                        <p:cTn id="92" dur="500" fill="hold"/>
                                        <p:tgtEl>
                                          <p:spTgt spid="706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6" grpId="0" autoUpdateAnimBg="0"/>
      <p:bldP spid="70667" grpId="0" autoUpdateAnimBg="0"/>
      <p:bldP spid="70669" grpId="0" autoUpdateAnimBg="0"/>
      <p:bldP spid="70677" grpId="0" autoUpdateAnimBg="0"/>
      <p:bldP spid="70678" grpId="0" autoUpdateAnimBg="0"/>
      <p:bldP spid="70684" grpId="0" autoUpdateAnimBg="0"/>
      <p:bldP spid="70685" grpId="0" autoUpdateAnimBg="0"/>
      <p:bldP spid="7068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979B2BC5-5412-4AEB-8285-4B4206FDDFA5}"/>
              </a:ext>
            </a:extLst>
          </p:cNvPr>
          <p:cNvSpPr txBox="1">
            <a:spLocks noChangeArrowheads="1"/>
          </p:cNvSpPr>
          <p:nvPr/>
        </p:nvSpPr>
        <p:spPr bwMode="auto">
          <a:xfrm>
            <a:off x="875506" y="1042195"/>
            <a:ext cx="7872958" cy="2090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spcBef>
                <a:spcPct val="50000"/>
              </a:spcBef>
            </a:pPr>
            <a:r>
              <a:rPr lang="zh-CN" altLang="en-US" b="1" dirty="0"/>
              <a:t>实际测试表明这样的</a:t>
            </a:r>
            <a:r>
              <a:rPr lang="en-US" altLang="zh-CN" b="1" dirty="0"/>
              <a:t>DNS</a:t>
            </a:r>
            <a:r>
              <a:rPr lang="zh-CN" altLang="en-US" b="1" dirty="0"/>
              <a:t>系统解析处理效率是比较糟糕的，特别是根</a:t>
            </a:r>
            <a:r>
              <a:rPr lang="zh-CN" altLang="en-US" b="1" dirty="0">
                <a:solidFill>
                  <a:srgbClr val="C00000"/>
                </a:solidFill>
              </a:rPr>
              <a:t>服务器负载是难于忍受</a:t>
            </a:r>
            <a:r>
              <a:rPr lang="zh-CN" altLang="en-US" b="1" dirty="0"/>
              <a:t>的</a:t>
            </a:r>
            <a:r>
              <a:rPr lang="en-US" altLang="zh-CN" b="1" dirty="0"/>
              <a:t>,</a:t>
            </a:r>
            <a:r>
              <a:rPr lang="zh-CN" altLang="en-US" b="1" dirty="0"/>
              <a:t>且根服务器故障将导致服务中断 。但</a:t>
            </a:r>
            <a:r>
              <a:rPr lang="en-US" altLang="zh-CN" b="1" dirty="0"/>
              <a:t>DNS</a:t>
            </a:r>
            <a:r>
              <a:rPr lang="zh-CN" altLang="en-US" b="1" dirty="0"/>
              <a:t>具有局部性访问原理（一台计算机经常访问本地域名，重复访问同样的域名），可以使</a:t>
            </a:r>
            <a:r>
              <a:rPr lang="en-US" altLang="zh-CN" b="1" dirty="0"/>
              <a:t>DNS</a:t>
            </a:r>
            <a:r>
              <a:rPr lang="zh-CN" altLang="en-US" b="1" dirty="0"/>
              <a:t>系统通过优化处理，达到较高实际效率。</a:t>
            </a:r>
          </a:p>
        </p:txBody>
      </p:sp>
      <p:sp>
        <p:nvSpPr>
          <p:cNvPr id="27651" name="Text Box 3">
            <a:extLst>
              <a:ext uri="{FF2B5EF4-FFF2-40B4-BE49-F238E27FC236}">
                <a16:creationId xmlns:a16="http://schemas.microsoft.com/office/drawing/2014/main" id="{CCD393F8-0EC7-45AA-BD63-F749B9D0D570}"/>
              </a:ext>
            </a:extLst>
          </p:cNvPr>
          <p:cNvSpPr txBox="1">
            <a:spLocks noChangeArrowheads="1"/>
          </p:cNvSpPr>
          <p:nvPr/>
        </p:nvSpPr>
        <p:spPr bwMode="auto">
          <a:xfrm>
            <a:off x="971550" y="3213100"/>
            <a:ext cx="67818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b="1" dirty="0"/>
              <a:t>DNS</a:t>
            </a:r>
            <a:r>
              <a:rPr lang="zh-CN" altLang="en-US" b="1" dirty="0"/>
              <a:t>优化处理：</a:t>
            </a:r>
          </a:p>
          <a:p>
            <a:pPr algn="l" eaLnBrk="1" hangingPunct="1">
              <a:spcBef>
                <a:spcPct val="50000"/>
              </a:spcBef>
            </a:pPr>
            <a:r>
              <a:rPr lang="en-US" altLang="zh-CN" b="1" dirty="0"/>
              <a:t>1</a:t>
            </a:r>
            <a:r>
              <a:rPr lang="zh-CN" altLang="en-US" b="1" dirty="0"/>
              <a:t>、复制。复制许多个根服务器的副本，并原则上按地域分布，实现就地</a:t>
            </a:r>
            <a:r>
              <a:rPr lang="en-US" altLang="zh-CN" b="1" dirty="0"/>
              <a:t>DNS</a:t>
            </a:r>
            <a:r>
              <a:rPr lang="zh-CN" altLang="en-US" b="1" dirty="0"/>
              <a:t>域名服务。</a:t>
            </a:r>
            <a:endParaRPr lang="zh-CN" altLang="en-US" b="1" dirty="0">
              <a:latin typeface="宋体" panose="02010600030101010101" pitchFamily="2" charset="-122"/>
            </a:endParaRPr>
          </a:p>
        </p:txBody>
      </p:sp>
      <p:sp>
        <p:nvSpPr>
          <p:cNvPr id="27652" name="Text Box 4">
            <a:extLst>
              <a:ext uri="{FF2B5EF4-FFF2-40B4-BE49-F238E27FC236}">
                <a16:creationId xmlns:a16="http://schemas.microsoft.com/office/drawing/2014/main" id="{8761ADAF-3204-4DAE-9B3A-9534A1C57C99}"/>
              </a:ext>
            </a:extLst>
          </p:cNvPr>
          <p:cNvSpPr txBox="1">
            <a:spLocks noChangeArrowheads="1"/>
          </p:cNvSpPr>
          <p:nvPr/>
        </p:nvSpPr>
        <p:spPr bwMode="auto">
          <a:xfrm>
            <a:off x="971550" y="4724400"/>
            <a:ext cx="6781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a:r>
              <a:rPr lang="en-US" altLang="zh-CN" b="1" dirty="0"/>
              <a:t>2</a:t>
            </a:r>
            <a:r>
              <a:rPr lang="zh-CN" altLang="en-US" b="1" dirty="0"/>
              <a:t>、缓存。每当查找一个新的域名，本地</a:t>
            </a:r>
            <a:r>
              <a:rPr lang="en-US" altLang="zh-CN" b="1" dirty="0">
                <a:solidFill>
                  <a:srgbClr val="FF3300"/>
                </a:solidFill>
              </a:rPr>
              <a:t>DNS</a:t>
            </a:r>
            <a:r>
              <a:rPr lang="zh-CN" altLang="en-US" b="1" dirty="0">
                <a:solidFill>
                  <a:srgbClr val="FF3300"/>
                </a:solidFill>
              </a:rPr>
              <a:t>服务器</a:t>
            </a:r>
            <a:r>
              <a:rPr lang="zh-CN" altLang="en-US" b="1" dirty="0"/>
              <a:t>将地址联编副本进行缓存；实际上客户的浏览器也有类似的</a:t>
            </a:r>
            <a:r>
              <a:rPr lang="zh-CN" altLang="en-US" b="1" dirty="0">
                <a:solidFill>
                  <a:srgbClr val="990000"/>
                </a:solidFill>
              </a:rPr>
              <a:t>域名缓存</a:t>
            </a:r>
            <a:r>
              <a:rPr lang="zh-CN" altLang="en-US" b="1" dirty="0"/>
              <a:t>措施。 </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0-#ppt_w/2"/>
                                          </p:val>
                                        </p:tav>
                                        <p:tav tm="100000">
                                          <p:val>
                                            <p:strVal val="#ppt_x"/>
                                          </p:val>
                                        </p:tav>
                                      </p:tavLst>
                                    </p:anim>
                                    <p:anim calcmode="lin" valueType="num">
                                      <p:cBhvr additive="base">
                                        <p:cTn id="8" dur="500" fill="hold"/>
                                        <p:tgtEl>
                                          <p:spTgt spid="276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gtEl>
                                        <p:attrNameLst>
                                          <p:attrName>style.visibility</p:attrName>
                                        </p:attrNameLst>
                                      </p:cBhvr>
                                      <p:to>
                                        <p:strVal val="visible"/>
                                      </p:to>
                                    </p:set>
                                    <p:anim calcmode="lin" valueType="num">
                                      <p:cBhvr additive="base">
                                        <p:cTn id="13" dur="500" fill="hold"/>
                                        <p:tgtEl>
                                          <p:spTgt spid="27651"/>
                                        </p:tgtEl>
                                        <p:attrNameLst>
                                          <p:attrName>ppt_x</p:attrName>
                                        </p:attrNameLst>
                                      </p:cBhvr>
                                      <p:tavLst>
                                        <p:tav tm="0">
                                          <p:val>
                                            <p:strVal val="0-#ppt_w/2"/>
                                          </p:val>
                                        </p:tav>
                                        <p:tav tm="100000">
                                          <p:val>
                                            <p:strVal val="#ppt_x"/>
                                          </p:val>
                                        </p:tav>
                                      </p:tavLst>
                                    </p:anim>
                                    <p:anim calcmode="lin" valueType="num">
                                      <p:cBhvr additive="base">
                                        <p:cTn id="14" dur="500" fill="hold"/>
                                        <p:tgtEl>
                                          <p:spTgt spid="2765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2"/>
                                        </p:tgtEl>
                                        <p:attrNameLst>
                                          <p:attrName>style.visibility</p:attrName>
                                        </p:attrNameLst>
                                      </p:cBhvr>
                                      <p:to>
                                        <p:strVal val="visible"/>
                                      </p:to>
                                    </p:set>
                                    <p:anim calcmode="lin" valueType="num">
                                      <p:cBhvr additive="base">
                                        <p:cTn id="19" dur="500" fill="hold"/>
                                        <p:tgtEl>
                                          <p:spTgt spid="27652"/>
                                        </p:tgtEl>
                                        <p:attrNameLst>
                                          <p:attrName>ppt_x</p:attrName>
                                        </p:attrNameLst>
                                      </p:cBhvr>
                                      <p:tavLst>
                                        <p:tav tm="0">
                                          <p:val>
                                            <p:strVal val="0-#ppt_w/2"/>
                                          </p:val>
                                        </p:tav>
                                        <p:tav tm="100000">
                                          <p:val>
                                            <p:strVal val="#ppt_x"/>
                                          </p:val>
                                        </p:tav>
                                      </p:tavLst>
                                    </p:anim>
                                    <p:anim calcmode="lin" valueType="num">
                                      <p:cBhvr additive="base">
                                        <p:cTn id="20" dur="500" fill="hold"/>
                                        <p:tgtEl>
                                          <p:spTgt spid="276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autoUpdateAnimBg="0"/>
      <p:bldP spid="2765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a:extLst>
              <a:ext uri="{FF2B5EF4-FFF2-40B4-BE49-F238E27FC236}">
                <a16:creationId xmlns:a16="http://schemas.microsoft.com/office/drawing/2014/main" id="{EB896058-DA8F-4063-B91A-2DA6D76A3A8B}"/>
              </a:ext>
            </a:extLst>
          </p:cNvPr>
          <p:cNvSpPr txBox="1">
            <a:spLocks noChangeArrowheads="1"/>
          </p:cNvSpPr>
          <p:nvPr/>
        </p:nvSpPr>
        <p:spPr bwMode="auto">
          <a:xfrm>
            <a:off x="1116013" y="2565400"/>
            <a:ext cx="6840537" cy="197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spcBef>
                <a:spcPct val="50000"/>
              </a:spcBef>
            </a:pPr>
            <a:r>
              <a:rPr lang="zh-CN" altLang="en-US" sz="2800" b="1" dirty="0">
                <a:latin typeface="宋体" panose="02010600030101010101" pitchFamily="2" charset="-122"/>
              </a:rPr>
              <a:t>但本地机上大多数解析器可对缩写域名尝试进行后缀配置尝试，因为解析器是本地的，就可以加入一些程序进行额外处理，返回可能性最大的域名解析。</a:t>
            </a:r>
          </a:p>
        </p:txBody>
      </p:sp>
      <p:sp>
        <p:nvSpPr>
          <p:cNvPr id="25603" name="Rectangle 5">
            <a:extLst>
              <a:ext uri="{FF2B5EF4-FFF2-40B4-BE49-F238E27FC236}">
                <a16:creationId xmlns:a16="http://schemas.microsoft.com/office/drawing/2014/main" id="{D967801D-0C85-4726-9A2B-D033E043EE40}"/>
              </a:ext>
            </a:extLst>
          </p:cNvPr>
          <p:cNvSpPr>
            <a:spLocks noChangeArrowheads="1"/>
          </p:cNvSpPr>
          <p:nvPr/>
        </p:nvSpPr>
        <p:spPr bwMode="auto">
          <a:xfrm>
            <a:off x="684213" y="404813"/>
            <a:ext cx="73437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b="1" dirty="0">
                <a:solidFill>
                  <a:srgbClr val="CC0000"/>
                </a:solidFill>
                <a:latin typeface="宋体" panose="02010600030101010101" pitchFamily="2" charset="-122"/>
              </a:rPr>
              <a:t>2.1.7 </a:t>
            </a:r>
            <a:r>
              <a:rPr lang="zh-CN" altLang="en-US" b="1" dirty="0">
                <a:solidFill>
                  <a:srgbClr val="CC0000"/>
                </a:solidFill>
              </a:rPr>
              <a:t>域名缩写解析和域名国际化 </a:t>
            </a:r>
          </a:p>
        </p:txBody>
      </p:sp>
      <p:sp>
        <p:nvSpPr>
          <p:cNvPr id="2" name="Text Box 2">
            <a:extLst>
              <a:ext uri="{FF2B5EF4-FFF2-40B4-BE49-F238E27FC236}">
                <a16:creationId xmlns:a16="http://schemas.microsoft.com/office/drawing/2014/main" id="{2CCC651A-FE61-43B6-A248-EAFEABD712CE}"/>
              </a:ext>
            </a:extLst>
          </p:cNvPr>
          <p:cNvSpPr txBox="1">
            <a:spLocks noChangeArrowheads="1"/>
          </p:cNvSpPr>
          <p:nvPr/>
        </p:nvSpPr>
        <p:spPr bwMode="auto">
          <a:xfrm>
            <a:off x="1116013" y="1268413"/>
            <a:ext cx="6840537"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spcBef>
                <a:spcPct val="50000"/>
              </a:spcBef>
            </a:pPr>
            <a:r>
              <a:rPr lang="zh-CN" altLang="en-US" sz="2800" b="1">
                <a:latin typeface="宋体" panose="02010600030101010101" pitchFamily="2" charset="-122"/>
              </a:rPr>
              <a:t>传统域名服务器只能对完整的域名进行有效解析，否则解析失败。</a:t>
            </a:r>
          </a:p>
        </p:txBody>
      </p:sp>
      <p:sp>
        <p:nvSpPr>
          <p:cNvPr id="3" name="Text Box 2">
            <a:extLst>
              <a:ext uri="{FF2B5EF4-FFF2-40B4-BE49-F238E27FC236}">
                <a16:creationId xmlns:a16="http://schemas.microsoft.com/office/drawing/2014/main" id="{688FCF3E-2500-4779-AABF-1CD6C113C594}"/>
              </a:ext>
            </a:extLst>
          </p:cNvPr>
          <p:cNvSpPr txBox="1">
            <a:spLocks noChangeArrowheads="1"/>
          </p:cNvSpPr>
          <p:nvPr/>
        </p:nvSpPr>
        <p:spPr bwMode="auto">
          <a:xfrm>
            <a:off x="1116013" y="4797425"/>
            <a:ext cx="6840537"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spcBef>
                <a:spcPct val="50000"/>
              </a:spcBef>
            </a:pPr>
            <a:r>
              <a:rPr lang="zh-CN" altLang="en-US" sz="2800" b="1"/>
              <a:t>如浏览器输入不完整的域名</a:t>
            </a:r>
            <a:r>
              <a:rPr lang="en-US" altLang="zh-CN" sz="2800" b="1"/>
              <a:t>sina.com</a:t>
            </a:r>
            <a:r>
              <a:rPr lang="zh-CN" altLang="en-US" sz="2800" b="1"/>
              <a:t>，实际可准确解析</a:t>
            </a:r>
            <a:r>
              <a:rPr lang="en-US" altLang="zh-CN" sz="2800" b="1"/>
              <a:t>www.sina.com.cn</a:t>
            </a:r>
            <a:r>
              <a:rPr lang="zh-CN" altLang="en-US" sz="2800" b="1"/>
              <a:t>。</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additive="base">
                                        <p:cTn id="7" dur="500" fill="hold"/>
                                        <p:tgtEl>
                                          <p:spTgt spid="72706"/>
                                        </p:tgtEl>
                                        <p:attrNameLst>
                                          <p:attrName>ppt_x</p:attrName>
                                        </p:attrNameLst>
                                      </p:cBhvr>
                                      <p:tavLst>
                                        <p:tav tm="0">
                                          <p:val>
                                            <p:strVal val="0-#ppt_w/2"/>
                                          </p:val>
                                        </p:tav>
                                        <p:tav tm="100000">
                                          <p:val>
                                            <p:strVal val="#ppt_x"/>
                                          </p:val>
                                        </p:tav>
                                      </p:tavLst>
                                    </p:anim>
                                    <p:anim calcmode="lin" valueType="num">
                                      <p:cBhvr additive="base">
                                        <p:cTn id="8" dur="500" fill="hold"/>
                                        <p:tgtEl>
                                          <p:spTgt spid="727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0-#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utoUpdateAnimBg="0"/>
      <p:bldP spid="2" grpId="0" autoUpdateAnimBg="0"/>
      <p:bldP spid="3"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0" name="Text Box 6">
            <a:extLst>
              <a:ext uri="{FF2B5EF4-FFF2-40B4-BE49-F238E27FC236}">
                <a16:creationId xmlns:a16="http://schemas.microsoft.com/office/drawing/2014/main" id="{D522EDC5-C676-4925-9EFA-D54A2B7C1F9B}"/>
              </a:ext>
            </a:extLst>
          </p:cNvPr>
          <p:cNvSpPr txBox="1">
            <a:spLocks noChangeArrowheads="1"/>
          </p:cNvSpPr>
          <p:nvPr/>
        </p:nvSpPr>
        <p:spPr bwMode="auto">
          <a:xfrm>
            <a:off x="834241" y="942584"/>
            <a:ext cx="7392987" cy="129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spcBef>
                <a:spcPct val="50000"/>
              </a:spcBef>
            </a:pPr>
            <a:r>
              <a:rPr lang="zh-CN" altLang="en-US" b="1" dirty="0"/>
              <a:t>传统域名定义是</a:t>
            </a:r>
            <a:r>
              <a:rPr lang="en-US" altLang="zh-CN" b="1" dirty="0">
                <a:solidFill>
                  <a:srgbClr val="FF0000"/>
                </a:solidFill>
              </a:rPr>
              <a:t>ASCII</a:t>
            </a:r>
            <a:r>
              <a:rPr lang="zh-CN" altLang="en-US" b="1" dirty="0">
                <a:solidFill>
                  <a:srgbClr val="FF0000"/>
                </a:solidFill>
              </a:rPr>
              <a:t>码</a:t>
            </a:r>
            <a:r>
              <a:rPr lang="zh-CN" altLang="en-US" b="1" dirty="0"/>
              <a:t>定义的英文字母和数字集，而国际上中、俄、日文等其他语言不能作为域名，大大限制了作用和影响力。</a:t>
            </a:r>
            <a:endParaRPr lang="zh-CN" altLang="en-US" b="1" dirty="0">
              <a:solidFill>
                <a:srgbClr val="FF0000"/>
              </a:solidFill>
            </a:endParaRPr>
          </a:p>
        </p:txBody>
      </p:sp>
      <p:sp>
        <p:nvSpPr>
          <p:cNvPr id="2" name="Text Box 6">
            <a:extLst>
              <a:ext uri="{FF2B5EF4-FFF2-40B4-BE49-F238E27FC236}">
                <a16:creationId xmlns:a16="http://schemas.microsoft.com/office/drawing/2014/main" id="{B55AD988-E365-405B-82C3-BE28941DA5B2}"/>
              </a:ext>
            </a:extLst>
          </p:cNvPr>
          <p:cNvSpPr txBox="1">
            <a:spLocks noChangeArrowheads="1"/>
          </p:cNvSpPr>
          <p:nvPr/>
        </p:nvSpPr>
        <p:spPr bwMode="auto">
          <a:xfrm>
            <a:off x="900113" y="4652963"/>
            <a:ext cx="7392987"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spcBef>
                <a:spcPct val="50000"/>
              </a:spcBef>
            </a:pPr>
            <a:r>
              <a:rPr lang="zh-CN" altLang="en-US" b="1" dirty="0">
                <a:solidFill>
                  <a:srgbClr val="0070C0"/>
                </a:solidFill>
              </a:rPr>
              <a:t>课余活动：如何对国际化域名与</a:t>
            </a:r>
            <a:r>
              <a:rPr lang="en-US" altLang="zh-CN" b="1" dirty="0">
                <a:solidFill>
                  <a:srgbClr val="0070C0"/>
                </a:solidFill>
              </a:rPr>
              <a:t>ASCII</a:t>
            </a:r>
            <a:r>
              <a:rPr lang="zh-CN" altLang="en-US" b="1" dirty="0">
                <a:solidFill>
                  <a:srgbClr val="0070C0"/>
                </a:solidFill>
              </a:rPr>
              <a:t>码定义对应？其转换处理有随来完成？</a:t>
            </a:r>
          </a:p>
        </p:txBody>
      </p:sp>
      <p:sp>
        <p:nvSpPr>
          <p:cNvPr id="3" name="Text Box 6">
            <a:extLst>
              <a:ext uri="{FF2B5EF4-FFF2-40B4-BE49-F238E27FC236}">
                <a16:creationId xmlns:a16="http://schemas.microsoft.com/office/drawing/2014/main" id="{60C7D290-6781-487B-AD7E-532436FCB52C}"/>
              </a:ext>
            </a:extLst>
          </p:cNvPr>
          <p:cNvSpPr txBox="1">
            <a:spLocks noChangeArrowheads="1"/>
          </p:cNvSpPr>
          <p:nvPr/>
        </p:nvSpPr>
        <p:spPr bwMode="auto">
          <a:xfrm>
            <a:off x="903525" y="2396136"/>
            <a:ext cx="7392987" cy="210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spcBef>
                <a:spcPct val="50000"/>
              </a:spcBef>
            </a:pPr>
            <a:r>
              <a:rPr lang="en-US" altLang="zh-CN" b="1" dirty="0"/>
              <a:t>IETF </a:t>
            </a:r>
            <a:r>
              <a:rPr lang="zh-CN" altLang="en-US" b="1" dirty="0"/>
              <a:t>修订通过了国际化域名方法，即国际化域名应用</a:t>
            </a:r>
            <a:r>
              <a:rPr lang="en-US" altLang="zh-CN" b="1" dirty="0"/>
              <a:t>IDNA</a:t>
            </a:r>
            <a:r>
              <a:rPr lang="zh-CN" altLang="en-US" b="1" dirty="0"/>
              <a:t>（</a:t>
            </a:r>
            <a:r>
              <a:rPr lang="en-US" altLang="zh-CN" b="1" dirty="0"/>
              <a:t>Internationalizing Domain Names in </a:t>
            </a:r>
            <a:r>
              <a:rPr lang="en-US" altLang="zh-CN" b="1" dirty="0" err="1"/>
              <a:t>Applicationas</a:t>
            </a:r>
            <a:r>
              <a:rPr lang="en-US" altLang="zh-CN" b="1" dirty="0"/>
              <a:t>)</a:t>
            </a:r>
            <a:r>
              <a:rPr lang="zh-CN" altLang="en-US" b="1" dirty="0"/>
              <a:t>，</a:t>
            </a:r>
            <a:r>
              <a:rPr lang="en-US" altLang="zh-CN" b="1" dirty="0"/>
              <a:t>2010</a:t>
            </a:r>
            <a:r>
              <a:rPr lang="zh-CN" altLang="en-US" b="1" dirty="0"/>
              <a:t>开始应用，尝试输入“中央电视台</a:t>
            </a:r>
            <a:r>
              <a:rPr lang="en-US" altLang="zh-CN" b="1" dirty="0"/>
              <a:t>.</a:t>
            </a:r>
            <a:r>
              <a:rPr lang="en-US" altLang="zh-CN" b="1" dirty="0" err="1"/>
              <a:t>cn</a:t>
            </a:r>
            <a:r>
              <a:rPr lang="en-US" altLang="zh-CN" b="1" dirty="0"/>
              <a:t>” “</a:t>
            </a:r>
            <a:r>
              <a:rPr lang="zh-CN" altLang="en-US" b="1" dirty="0"/>
              <a:t>清华大学</a:t>
            </a:r>
            <a:r>
              <a:rPr lang="en-US" altLang="zh-CN" b="1" dirty="0"/>
              <a:t>.</a:t>
            </a:r>
            <a:r>
              <a:rPr lang="en-US" altLang="zh-CN" b="1" dirty="0" err="1"/>
              <a:t>cn</a:t>
            </a:r>
            <a:r>
              <a:rPr lang="en-US" altLang="zh-CN" b="1" dirty="0"/>
              <a:t>” “</a:t>
            </a:r>
            <a:r>
              <a:rPr lang="zh-CN" altLang="en-US" b="1" dirty="0"/>
              <a:t>华南师范大学</a:t>
            </a:r>
            <a:r>
              <a:rPr lang="en-US" altLang="zh-CN" b="1" dirty="0"/>
              <a:t>.</a:t>
            </a:r>
            <a:r>
              <a:rPr lang="en-US" altLang="zh-CN" b="1" dirty="0" err="1"/>
              <a:t>cn</a:t>
            </a:r>
            <a:r>
              <a:rPr lang="en-US" altLang="zh-CN" b="1" dirty="0"/>
              <a:t>”</a:t>
            </a:r>
            <a:r>
              <a:rPr lang="zh-CN" altLang="en-US" b="1" dirty="0"/>
              <a:t>，</a:t>
            </a:r>
            <a:r>
              <a:rPr lang="zh-CN" altLang="en-US" b="1" dirty="0">
                <a:solidFill>
                  <a:srgbClr val="FF0000"/>
                </a:solidFill>
              </a:rPr>
              <a:t>但实际上使用仍较少，并和使用的浏览器有关。</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10"/>
                                        </p:tgtEl>
                                        <p:attrNameLst>
                                          <p:attrName>style.visibility</p:attrName>
                                        </p:attrNameLst>
                                      </p:cBhvr>
                                      <p:to>
                                        <p:strVal val="visible"/>
                                      </p:to>
                                    </p:set>
                                    <p:anim calcmode="lin" valueType="num">
                                      <p:cBhvr additive="base">
                                        <p:cTn id="7" dur="500" fill="hold"/>
                                        <p:tgtEl>
                                          <p:spTgt spid="72710"/>
                                        </p:tgtEl>
                                        <p:attrNameLst>
                                          <p:attrName>ppt_x</p:attrName>
                                        </p:attrNameLst>
                                      </p:cBhvr>
                                      <p:tavLst>
                                        <p:tav tm="0">
                                          <p:val>
                                            <p:strVal val="0-#ppt_w/2"/>
                                          </p:val>
                                        </p:tav>
                                        <p:tav tm="100000">
                                          <p:val>
                                            <p:strVal val="#ppt_x"/>
                                          </p:val>
                                        </p:tav>
                                      </p:tavLst>
                                    </p:anim>
                                    <p:anim calcmode="lin" valueType="num">
                                      <p:cBhvr additive="base">
                                        <p:cTn id="8" dur="500" fill="hold"/>
                                        <p:tgtEl>
                                          <p:spTgt spid="727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0-#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0" grpId="0" autoUpdateAnimBg="0"/>
      <p:bldP spid="2" grpId="0" autoUpdateAnimBg="0"/>
      <p:bldP spid="3"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1FA03B22-5527-4C70-AA3C-4443F49391E8}"/>
              </a:ext>
            </a:extLst>
          </p:cNvPr>
          <p:cNvSpPr>
            <a:spLocks noChangeArrowheads="1"/>
          </p:cNvSpPr>
          <p:nvPr/>
        </p:nvSpPr>
        <p:spPr bwMode="auto">
          <a:xfrm>
            <a:off x="-287337" y="392907"/>
            <a:ext cx="59753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dirty="0">
                <a:solidFill>
                  <a:srgbClr val="CC0000"/>
                </a:solidFill>
                <a:latin typeface="宋体" panose="02010600030101010101" pitchFamily="2" charset="-122"/>
              </a:rPr>
              <a:t>2.1.8 </a:t>
            </a:r>
            <a:r>
              <a:rPr lang="zh-CN" altLang="en-US" sz="2800" b="1" dirty="0">
                <a:solidFill>
                  <a:srgbClr val="CC0000"/>
                </a:solidFill>
              </a:rPr>
              <a:t>域名重定向和</a:t>
            </a:r>
            <a:r>
              <a:rPr lang="en-US" altLang="zh-CN" sz="2800" b="1" dirty="0">
                <a:solidFill>
                  <a:srgbClr val="CC0000"/>
                </a:solidFill>
              </a:rPr>
              <a:t>DNS</a:t>
            </a:r>
            <a:r>
              <a:rPr lang="zh-CN" altLang="en-US" sz="2800" b="1" dirty="0">
                <a:solidFill>
                  <a:srgbClr val="CC0000"/>
                </a:solidFill>
              </a:rPr>
              <a:t>安全 </a:t>
            </a:r>
          </a:p>
        </p:txBody>
      </p:sp>
      <p:grpSp>
        <p:nvGrpSpPr>
          <p:cNvPr id="26627" name="Group 38">
            <a:extLst>
              <a:ext uri="{FF2B5EF4-FFF2-40B4-BE49-F238E27FC236}">
                <a16:creationId xmlns:a16="http://schemas.microsoft.com/office/drawing/2014/main" id="{5D25A10E-B4A2-4830-BF3A-8B959DF4318A}"/>
              </a:ext>
            </a:extLst>
          </p:cNvPr>
          <p:cNvGrpSpPr>
            <a:grpSpLocks/>
          </p:cNvGrpSpPr>
          <p:nvPr/>
        </p:nvGrpSpPr>
        <p:grpSpPr bwMode="auto">
          <a:xfrm>
            <a:off x="684213" y="1196975"/>
            <a:ext cx="3671887" cy="3101975"/>
            <a:chOff x="476" y="799"/>
            <a:chExt cx="2313" cy="1954"/>
          </a:xfrm>
        </p:grpSpPr>
        <p:sp>
          <p:nvSpPr>
            <p:cNvPr id="26630" name="Cloud">
              <a:extLst>
                <a:ext uri="{FF2B5EF4-FFF2-40B4-BE49-F238E27FC236}">
                  <a16:creationId xmlns:a16="http://schemas.microsoft.com/office/drawing/2014/main" id="{CB7AC743-2C5E-4243-A43C-9710A3AF4A8D}"/>
                </a:ext>
              </a:extLst>
            </p:cNvPr>
            <p:cNvSpPr>
              <a:spLocks noChangeAspect="1" noEditPoints="1" noChangeArrowheads="1"/>
            </p:cNvSpPr>
            <p:nvPr/>
          </p:nvSpPr>
          <p:spPr bwMode="auto">
            <a:xfrm>
              <a:off x="1065" y="1252"/>
              <a:ext cx="1200" cy="1152"/>
            </a:xfrm>
            <a:custGeom>
              <a:avLst/>
              <a:gdLst>
                <a:gd name="T0" fmla="*/ 4 w 21600"/>
                <a:gd name="T1" fmla="*/ 576 h 21600"/>
                <a:gd name="T2" fmla="*/ 600 w 21600"/>
                <a:gd name="T3" fmla="*/ 1151 h 21600"/>
                <a:gd name="T4" fmla="*/ 1199 w 21600"/>
                <a:gd name="T5" fmla="*/ 576 h 21600"/>
                <a:gd name="T6" fmla="*/ 600 w 21600"/>
                <a:gd name="T7" fmla="*/ 66 h 21600"/>
                <a:gd name="T8" fmla="*/ 0 60000 65536"/>
                <a:gd name="T9" fmla="*/ 0 60000 65536"/>
                <a:gd name="T10" fmla="*/ 0 60000 65536"/>
                <a:gd name="T11" fmla="*/ 0 60000 65536"/>
                <a:gd name="T12" fmla="*/ 2970 w 21600"/>
                <a:gd name="T13" fmla="*/ 3263 h 21600"/>
                <a:gd name="T14" fmla="*/ 17082 w 21600"/>
                <a:gd name="T15" fmla="*/ 17344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hlink"/>
            </a:solidFill>
            <a:ln w="9525">
              <a:solidFill>
                <a:srgbClr val="000000"/>
              </a:solidFill>
              <a:miter lim="800000"/>
              <a:headEnd/>
              <a:tailEnd/>
            </a:ln>
            <a:effectLst>
              <a:outerShdw dist="107763" dir="2700000" algn="ctr" rotWithShape="0">
                <a:srgbClr val="808080"/>
              </a:outerShdw>
            </a:effectLst>
          </p:spPr>
          <p:txBody>
            <a:bodyPr/>
            <a:lstStyle/>
            <a:p>
              <a:endParaRPr lang="zh-CN" altLang="en-US"/>
            </a:p>
          </p:txBody>
        </p:sp>
        <p:pic>
          <p:nvPicPr>
            <p:cNvPr id="26631" name="Picture 7">
              <a:extLst>
                <a:ext uri="{FF2B5EF4-FFF2-40B4-BE49-F238E27FC236}">
                  <a16:creationId xmlns:a16="http://schemas.microsoft.com/office/drawing/2014/main" id="{18A69698-EFFD-47C5-A0C1-0302E807A2C1}"/>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 y="2159"/>
              <a:ext cx="363" cy="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32" name="Rectangle 10">
              <a:extLst>
                <a:ext uri="{FF2B5EF4-FFF2-40B4-BE49-F238E27FC236}">
                  <a16:creationId xmlns:a16="http://schemas.microsoft.com/office/drawing/2014/main" id="{6CE672D5-EED7-49F0-BB23-521F3C017001}"/>
                </a:ext>
              </a:extLst>
            </p:cNvPr>
            <p:cNvSpPr>
              <a:spLocks noChangeArrowheads="1"/>
            </p:cNvSpPr>
            <p:nvPr/>
          </p:nvSpPr>
          <p:spPr bwMode="auto">
            <a:xfrm>
              <a:off x="476" y="2477"/>
              <a:ext cx="63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zh-CN" altLang="en-US" sz="1600" b="1"/>
                <a:t>客户</a:t>
              </a:r>
              <a:r>
                <a:rPr lang="en-US" altLang="zh-CN" sz="1600" b="1"/>
                <a:t>PC</a:t>
              </a:r>
            </a:p>
          </p:txBody>
        </p:sp>
        <p:sp>
          <p:nvSpPr>
            <p:cNvPr id="26633" name="Line 14">
              <a:extLst>
                <a:ext uri="{FF2B5EF4-FFF2-40B4-BE49-F238E27FC236}">
                  <a16:creationId xmlns:a16="http://schemas.microsoft.com/office/drawing/2014/main" id="{2FA12AD7-8003-4146-8A0E-35067E592441}"/>
                </a:ext>
              </a:extLst>
            </p:cNvPr>
            <p:cNvSpPr>
              <a:spLocks noChangeShapeType="1"/>
            </p:cNvSpPr>
            <p:nvPr/>
          </p:nvSpPr>
          <p:spPr bwMode="auto">
            <a:xfrm flipV="1">
              <a:off x="1927" y="1570"/>
              <a:ext cx="318" cy="635"/>
            </a:xfrm>
            <a:prstGeom prst="line">
              <a:avLst/>
            </a:prstGeom>
            <a:noFill/>
            <a:ln w="38100" cmpd="dbl">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634" name="computr3">
              <a:extLst>
                <a:ext uri="{FF2B5EF4-FFF2-40B4-BE49-F238E27FC236}">
                  <a16:creationId xmlns:a16="http://schemas.microsoft.com/office/drawing/2014/main" id="{9CF86ECA-F65E-45DD-BD60-56F2A201292F}"/>
                </a:ext>
              </a:extLst>
            </p:cNvPr>
            <p:cNvSpPr>
              <a:spLocks noEditPoints="1" noChangeArrowheads="1"/>
            </p:cNvSpPr>
            <p:nvPr/>
          </p:nvSpPr>
          <p:spPr bwMode="auto">
            <a:xfrm>
              <a:off x="2169" y="1204"/>
              <a:ext cx="336" cy="327"/>
            </a:xfrm>
            <a:custGeom>
              <a:avLst/>
              <a:gdLst>
                <a:gd name="T0" fmla="*/ 0 w 21600"/>
                <a:gd name="T1" fmla="*/ 164 h 21600"/>
                <a:gd name="T2" fmla="*/ 168 w 21600"/>
                <a:gd name="T3" fmla="*/ 0 h 21600"/>
                <a:gd name="T4" fmla="*/ 168 w 21600"/>
                <a:gd name="T5" fmla="*/ 327 h 21600"/>
                <a:gd name="T6" fmla="*/ 282 w 21600"/>
                <a:gd name="T7" fmla="*/ 164 h 21600"/>
                <a:gd name="T8" fmla="*/ 0 60000 65536"/>
                <a:gd name="T9" fmla="*/ 0 60000 65536"/>
                <a:gd name="T10" fmla="*/ 0 60000 65536"/>
                <a:gd name="T11" fmla="*/ 0 60000 65536"/>
                <a:gd name="T12" fmla="*/ 7843 w 21600"/>
                <a:gd name="T13" fmla="*/ 2576 h 21600"/>
                <a:gd name="T14" fmla="*/ 16329 w 21600"/>
                <a:gd name="T15" fmla="*/ 11758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0000"/>
            </a:solidFill>
            <a:ln w="9525">
              <a:solidFill>
                <a:srgbClr val="000000"/>
              </a:solidFill>
              <a:miter lim="800000"/>
              <a:headEnd/>
              <a:tailEnd/>
            </a:ln>
          </p:spPr>
          <p:txBody>
            <a:bodyPr/>
            <a:lstStyle/>
            <a:p>
              <a:endParaRPr lang="zh-CN" altLang="en-US"/>
            </a:p>
          </p:txBody>
        </p:sp>
        <p:sp>
          <p:nvSpPr>
            <p:cNvPr id="26635" name="computr3">
              <a:extLst>
                <a:ext uri="{FF2B5EF4-FFF2-40B4-BE49-F238E27FC236}">
                  <a16:creationId xmlns:a16="http://schemas.microsoft.com/office/drawing/2014/main" id="{3A5D1B49-1E75-49D9-A73A-E3D26E0669A4}"/>
                </a:ext>
              </a:extLst>
            </p:cNvPr>
            <p:cNvSpPr>
              <a:spLocks noEditPoints="1" noChangeArrowheads="1"/>
            </p:cNvSpPr>
            <p:nvPr/>
          </p:nvSpPr>
          <p:spPr bwMode="auto">
            <a:xfrm>
              <a:off x="1202" y="1207"/>
              <a:ext cx="343" cy="276"/>
            </a:xfrm>
            <a:custGeom>
              <a:avLst/>
              <a:gdLst>
                <a:gd name="T0" fmla="*/ 0 w 21600"/>
                <a:gd name="T1" fmla="*/ 138 h 21600"/>
                <a:gd name="T2" fmla="*/ 172 w 21600"/>
                <a:gd name="T3" fmla="*/ 0 h 21600"/>
                <a:gd name="T4" fmla="*/ 172 w 21600"/>
                <a:gd name="T5" fmla="*/ 276 h 21600"/>
                <a:gd name="T6" fmla="*/ 288 w 21600"/>
                <a:gd name="T7" fmla="*/ 138 h 21600"/>
                <a:gd name="T8" fmla="*/ 0 60000 65536"/>
                <a:gd name="T9" fmla="*/ 0 60000 65536"/>
                <a:gd name="T10" fmla="*/ 0 60000 65536"/>
                <a:gd name="T11" fmla="*/ 0 60000 65536"/>
                <a:gd name="T12" fmla="*/ 7809 w 21600"/>
                <a:gd name="T13" fmla="*/ 2583 h 21600"/>
                <a:gd name="T14" fmla="*/ 16373 w 21600"/>
                <a:gd name="T15" fmla="*/ 11739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66FFFF"/>
            </a:solidFill>
            <a:ln w="9525">
              <a:solidFill>
                <a:srgbClr val="000000"/>
              </a:solidFill>
              <a:miter lim="800000"/>
              <a:headEnd/>
              <a:tailEnd/>
            </a:ln>
          </p:spPr>
          <p:txBody>
            <a:bodyPr/>
            <a:lstStyle/>
            <a:p>
              <a:endParaRPr lang="zh-CN" altLang="en-US"/>
            </a:p>
          </p:txBody>
        </p:sp>
        <p:sp>
          <p:nvSpPr>
            <p:cNvPr id="26636" name="Rectangle 20">
              <a:extLst>
                <a:ext uri="{FF2B5EF4-FFF2-40B4-BE49-F238E27FC236}">
                  <a16:creationId xmlns:a16="http://schemas.microsoft.com/office/drawing/2014/main" id="{30246440-D06B-4745-8100-85293D85679C}"/>
                </a:ext>
              </a:extLst>
            </p:cNvPr>
            <p:cNvSpPr>
              <a:spLocks noChangeArrowheads="1"/>
            </p:cNvSpPr>
            <p:nvPr/>
          </p:nvSpPr>
          <p:spPr bwMode="auto">
            <a:xfrm>
              <a:off x="884" y="799"/>
              <a:ext cx="86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1800" b="1"/>
                <a:t>Sina.com.cn</a:t>
              </a:r>
              <a:r>
                <a:rPr lang="zh-CN" altLang="en-US" sz="1800" b="1"/>
                <a:t>服务器 </a:t>
              </a:r>
              <a:r>
                <a:rPr lang="en-US" altLang="zh-CN" sz="1800" b="1"/>
                <a:t>1</a:t>
              </a:r>
            </a:p>
          </p:txBody>
        </p:sp>
        <p:sp>
          <p:nvSpPr>
            <p:cNvPr id="26637" name="computr3">
              <a:extLst>
                <a:ext uri="{FF2B5EF4-FFF2-40B4-BE49-F238E27FC236}">
                  <a16:creationId xmlns:a16="http://schemas.microsoft.com/office/drawing/2014/main" id="{4290D577-5182-404A-8E50-910F4D18D609}"/>
                </a:ext>
              </a:extLst>
            </p:cNvPr>
            <p:cNvSpPr>
              <a:spLocks noEditPoints="1" noChangeArrowheads="1"/>
            </p:cNvSpPr>
            <p:nvPr/>
          </p:nvSpPr>
          <p:spPr bwMode="auto">
            <a:xfrm>
              <a:off x="1610" y="2205"/>
              <a:ext cx="331" cy="231"/>
            </a:xfrm>
            <a:custGeom>
              <a:avLst/>
              <a:gdLst>
                <a:gd name="T0" fmla="*/ 0 w 21600"/>
                <a:gd name="T1" fmla="*/ 116 h 21600"/>
                <a:gd name="T2" fmla="*/ 166 w 21600"/>
                <a:gd name="T3" fmla="*/ 0 h 21600"/>
                <a:gd name="T4" fmla="*/ 166 w 21600"/>
                <a:gd name="T5" fmla="*/ 231 h 21600"/>
                <a:gd name="T6" fmla="*/ 278 w 21600"/>
                <a:gd name="T7" fmla="*/ 116 h 21600"/>
                <a:gd name="T8" fmla="*/ 0 60000 65536"/>
                <a:gd name="T9" fmla="*/ 0 60000 65536"/>
                <a:gd name="T10" fmla="*/ 0 60000 65536"/>
                <a:gd name="T11" fmla="*/ 0 60000 65536"/>
                <a:gd name="T12" fmla="*/ 7831 w 21600"/>
                <a:gd name="T13" fmla="*/ 2618 h 21600"/>
                <a:gd name="T14" fmla="*/ 16379 w 21600"/>
                <a:gd name="T15" fmla="*/ 11782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9933"/>
            </a:solidFill>
            <a:ln w="9525">
              <a:solidFill>
                <a:srgbClr val="000000"/>
              </a:solidFill>
              <a:miter lim="800000"/>
              <a:headEnd/>
              <a:tailEnd/>
            </a:ln>
          </p:spPr>
          <p:txBody>
            <a:bodyPr/>
            <a:lstStyle/>
            <a:p>
              <a:endParaRPr lang="zh-CN" altLang="en-US"/>
            </a:p>
          </p:txBody>
        </p:sp>
        <p:sp>
          <p:nvSpPr>
            <p:cNvPr id="26638" name="Rectangle 26">
              <a:extLst>
                <a:ext uri="{FF2B5EF4-FFF2-40B4-BE49-F238E27FC236}">
                  <a16:creationId xmlns:a16="http://schemas.microsoft.com/office/drawing/2014/main" id="{24F9EBD7-537E-440F-80F7-1DDF21974E98}"/>
                </a:ext>
              </a:extLst>
            </p:cNvPr>
            <p:cNvSpPr>
              <a:spLocks noChangeArrowheads="1"/>
            </p:cNvSpPr>
            <p:nvPr/>
          </p:nvSpPr>
          <p:spPr bwMode="auto">
            <a:xfrm>
              <a:off x="1202" y="2522"/>
              <a:ext cx="12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800" b="1"/>
                <a:t>DNS </a:t>
              </a:r>
              <a:r>
                <a:rPr lang="zh-CN" altLang="en-US" sz="1800" b="1"/>
                <a:t>服务器</a:t>
              </a:r>
            </a:p>
          </p:txBody>
        </p:sp>
        <p:sp>
          <p:nvSpPr>
            <p:cNvPr id="26639" name="Line 27">
              <a:extLst>
                <a:ext uri="{FF2B5EF4-FFF2-40B4-BE49-F238E27FC236}">
                  <a16:creationId xmlns:a16="http://schemas.microsoft.com/office/drawing/2014/main" id="{B9D56212-5219-49C1-A2C7-3A845D1A55A4}"/>
                </a:ext>
              </a:extLst>
            </p:cNvPr>
            <p:cNvSpPr>
              <a:spLocks noChangeShapeType="1"/>
            </p:cNvSpPr>
            <p:nvPr/>
          </p:nvSpPr>
          <p:spPr bwMode="auto">
            <a:xfrm>
              <a:off x="929" y="2295"/>
              <a:ext cx="589"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640" name="Line 29">
              <a:extLst>
                <a:ext uri="{FF2B5EF4-FFF2-40B4-BE49-F238E27FC236}">
                  <a16:creationId xmlns:a16="http://schemas.microsoft.com/office/drawing/2014/main" id="{E98E8955-9BA7-4567-8581-F15DED08E754}"/>
                </a:ext>
              </a:extLst>
            </p:cNvPr>
            <p:cNvSpPr>
              <a:spLocks noChangeShapeType="1"/>
            </p:cNvSpPr>
            <p:nvPr/>
          </p:nvSpPr>
          <p:spPr bwMode="auto">
            <a:xfrm>
              <a:off x="1383" y="1570"/>
              <a:ext cx="318" cy="589"/>
            </a:xfrm>
            <a:prstGeom prst="line">
              <a:avLst/>
            </a:prstGeom>
            <a:noFill/>
            <a:ln w="38100" cmpd="dbl">
              <a:solidFill>
                <a:schemeClr val="tx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641" name="Rectangle 31">
              <a:extLst>
                <a:ext uri="{FF2B5EF4-FFF2-40B4-BE49-F238E27FC236}">
                  <a16:creationId xmlns:a16="http://schemas.microsoft.com/office/drawing/2014/main" id="{C1EDEB2A-7A44-4DED-BDA9-BAA4854303FE}"/>
                </a:ext>
              </a:extLst>
            </p:cNvPr>
            <p:cNvSpPr>
              <a:spLocks noChangeArrowheads="1"/>
            </p:cNvSpPr>
            <p:nvPr/>
          </p:nvSpPr>
          <p:spPr bwMode="auto">
            <a:xfrm>
              <a:off x="1927" y="799"/>
              <a:ext cx="86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1800" b="1"/>
                <a:t>Sina.com.cn</a:t>
              </a:r>
              <a:r>
                <a:rPr lang="zh-CN" altLang="en-US" sz="1800" b="1"/>
                <a:t>服务器 </a:t>
              </a:r>
              <a:r>
                <a:rPr lang="en-US" altLang="zh-CN" sz="1800" b="1"/>
                <a:t>2</a:t>
              </a:r>
            </a:p>
          </p:txBody>
        </p:sp>
        <p:sp>
          <p:nvSpPr>
            <p:cNvPr id="26642" name="Line 32">
              <a:extLst>
                <a:ext uri="{FF2B5EF4-FFF2-40B4-BE49-F238E27FC236}">
                  <a16:creationId xmlns:a16="http://schemas.microsoft.com/office/drawing/2014/main" id="{3486B8BA-3937-4DFF-8BF4-A270018EB821}"/>
                </a:ext>
              </a:extLst>
            </p:cNvPr>
            <p:cNvSpPr>
              <a:spLocks noChangeShapeType="1"/>
            </p:cNvSpPr>
            <p:nvPr/>
          </p:nvSpPr>
          <p:spPr bwMode="auto">
            <a:xfrm>
              <a:off x="929" y="2386"/>
              <a:ext cx="590" cy="0"/>
            </a:xfrm>
            <a:prstGeom prst="line">
              <a:avLst/>
            </a:prstGeom>
            <a:noFill/>
            <a:ln w="19050">
              <a:solidFill>
                <a:schemeClr val="accent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643" name="Rectangle 33">
              <a:extLst>
                <a:ext uri="{FF2B5EF4-FFF2-40B4-BE49-F238E27FC236}">
                  <a16:creationId xmlns:a16="http://schemas.microsoft.com/office/drawing/2014/main" id="{0DEBBFCB-262B-406F-BDDF-44B3911B0D6D}"/>
                </a:ext>
              </a:extLst>
            </p:cNvPr>
            <p:cNvSpPr>
              <a:spLocks noChangeArrowheads="1"/>
            </p:cNvSpPr>
            <p:nvPr/>
          </p:nvSpPr>
          <p:spPr bwMode="auto">
            <a:xfrm>
              <a:off x="1120" y="2016"/>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zh-CN" altLang="zh-CN" b="1" dirty="0"/>
                <a:t>①</a:t>
              </a:r>
              <a:endParaRPr lang="en-US" altLang="zh-CN" b="1" dirty="0"/>
            </a:p>
          </p:txBody>
        </p:sp>
        <p:sp>
          <p:nvSpPr>
            <p:cNvPr id="26644" name="Rectangle 34">
              <a:extLst>
                <a:ext uri="{FF2B5EF4-FFF2-40B4-BE49-F238E27FC236}">
                  <a16:creationId xmlns:a16="http://schemas.microsoft.com/office/drawing/2014/main" id="{EA5700E1-5185-42AB-9787-E0B4FBB3AAA5}"/>
                </a:ext>
              </a:extLst>
            </p:cNvPr>
            <p:cNvSpPr>
              <a:spLocks noChangeArrowheads="1"/>
            </p:cNvSpPr>
            <p:nvPr/>
          </p:nvSpPr>
          <p:spPr bwMode="auto">
            <a:xfrm>
              <a:off x="1837" y="1660"/>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b="1">
                  <a:solidFill>
                    <a:srgbClr val="990000"/>
                  </a:solidFill>
                </a:rPr>
                <a:t>②</a:t>
              </a:r>
            </a:p>
          </p:txBody>
        </p:sp>
        <p:sp>
          <p:nvSpPr>
            <p:cNvPr id="26645" name="Rectangle 35">
              <a:extLst>
                <a:ext uri="{FF2B5EF4-FFF2-40B4-BE49-F238E27FC236}">
                  <a16:creationId xmlns:a16="http://schemas.microsoft.com/office/drawing/2014/main" id="{190603CC-A418-4D42-89DC-76768B9B9B49}"/>
                </a:ext>
              </a:extLst>
            </p:cNvPr>
            <p:cNvSpPr>
              <a:spLocks noChangeArrowheads="1"/>
            </p:cNvSpPr>
            <p:nvPr/>
          </p:nvSpPr>
          <p:spPr bwMode="auto">
            <a:xfrm>
              <a:off x="1111" y="1025"/>
              <a:ext cx="544"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6000">
                  <a:solidFill>
                    <a:srgbClr val="CC3300"/>
                  </a:solidFill>
                  <a:cs typeface="Times New Roman" panose="02020603050405020304" pitchFamily="18" charset="0"/>
                </a:rPr>
                <a:t>Ø</a:t>
              </a:r>
            </a:p>
          </p:txBody>
        </p:sp>
      </p:grpSp>
      <p:sp>
        <p:nvSpPr>
          <p:cNvPr id="82981" name="Text Box 37">
            <a:extLst>
              <a:ext uri="{FF2B5EF4-FFF2-40B4-BE49-F238E27FC236}">
                <a16:creationId xmlns:a16="http://schemas.microsoft.com/office/drawing/2014/main" id="{3E9A0025-B0B5-4F08-B49C-13F168F6A7F7}"/>
              </a:ext>
            </a:extLst>
          </p:cNvPr>
          <p:cNvSpPr txBox="1">
            <a:spLocks noChangeArrowheads="1"/>
          </p:cNvSpPr>
          <p:nvPr/>
        </p:nvSpPr>
        <p:spPr bwMode="auto">
          <a:xfrm>
            <a:off x="2016125" y="4406220"/>
            <a:ext cx="7164288" cy="2090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spcBef>
                <a:spcPct val="50000"/>
              </a:spcBef>
            </a:pPr>
            <a:r>
              <a:rPr lang="zh-CN" altLang="en-US" b="1" dirty="0"/>
              <a:t>域名重定向</a:t>
            </a:r>
            <a:r>
              <a:rPr lang="en-US" altLang="zh-CN" b="1" dirty="0"/>
              <a:t>(DNS Redirection) DNS</a:t>
            </a:r>
            <a:r>
              <a:rPr lang="zh-CN" altLang="en-US" b="1" dirty="0"/>
              <a:t>服务器中动态维持网站的多个服务器</a:t>
            </a:r>
            <a:r>
              <a:rPr lang="en-US" altLang="zh-CN" b="1" dirty="0"/>
              <a:t>IP</a:t>
            </a:r>
            <a:r>
              <a:rPr lang="zh-CN" altLang="en-US" b="1" dirty="0"/>
              <a:t>地址，一般用户返回优先级最高的</a:t>
            </a:r>
            <a:r>
              <a:rPr lang="en-US" altLang="zh-CN" b="1" dirty="0"/>
              <a:t>IP</a:t>
            </a:r>
            <a:r>
              <a:rPr lang="zh-CN" altLang="en-US" b="1" dirty="0"/>
              <a:t>地址；当出现问题时其</a:t>
            </a:r>
            <a:r>
              <a:rPr lang="en-US" altLang="zh-CN" b="1" dirty="0"/>
              <a:t>IP</a:t>
            </a:r>
            <a:r>
              <a:rPr lang="zh-CN" altLang="en-US" b="1" dirty="0"/>
              <a:t>地址停用，后续请求将转向下个</a:t>
            </a:r>
            <a:r>
              <a:rPr lang="en-US" altLang="zh-CN" b="1" dirty="0"/>
              <a:t>IP</a:t>
            </a:r>
            <a:r>
              <a:rPr lang="zh-CN" altLang="en-US" b="1" dirty="0"/>
              <a:t>地址，从而维持正常工作或负载均衡。</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81"/>
                                        </p:tgtEl>
                                        <p:attrNameLst>
                                          <p:attrName>style.visibility</p:attrName>
                                        </p:attrNameLst>
                                      </p:cBhvr>
                                      <p:to>
                                        <p:strVal val="visible"/>
                                      </p:to>
                                    </p:set>
                                    <p:anim calcmode="lin" valueType="num">
                                      <p:cBhvr additive="base">
                                        <p:cTn id="7" dur="500" fill="hold"/>
                                        <p:tgtEl>
                                          <p:spTgt spid="82981"/>
                                        </p:tgtEl>
                                        <p:attrNameLst>
                                          <p:attrName>ppt_x</p:attrName>
                                        </p:attrNameLst>
                                      </p:cBhvr>
                                      <p:tavLst>
                                        <p:tav tm="0">
                                          <p:val>
                                            <p:strVal val="0-#ppt_w/2"/>
                                          </p:val>
                                        </p:tav>
                                        <p:tav tm="100000">
                                          <p:val>
                                            <p:strVal val="#ppt_x"/>
                                          </p:val>
                                        </p:tav>
                                      </p:tavLst>
                                    </p:anim>
                                    <p:anim calcmode="lin" valueType="num">
                                      <p:cBhvr additive="base">
                                        <p:cTn id="8" dur="500" fill="hold"/>
                                        <p:tgtEl>
                                          <p:spTgt spid="829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81"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9">
            <a:extLst>
              <a:ext uri="{FF2B5EF4-FFF2-40B4-BE49-F238E27FC236}">
                <a16:creationId xmlns:a16="http://schemas.microsoft.com/office/drawing/2014/main" id="{9FB4C16E-EB2C-4D0C-9C52-A05C04C30A71}"/>
              </a:ext>
            </a:extLst>
          </p:cNvPr>
          <p:cNvSpPr txBox="1">
            <a:spLocks noChangeArrowheads="1"/>
          </p:cNvSpPr>
          <p:nvPr/>
        </p:nvSpPr>
        <p:spPr bwMode="auto">
          <a:xfrm>
            <a:off x="539552" y="1700808"/>
            <a:ext cx="8388350" cy="245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spcBef>
                <a:spcPct val="50000"/>
              </a:spcBef>
            </a:pPr>
            <a:r>
              <a:rPr lang="zh-CN" altLang="en-US" b="1" dirty="0"/>
              <a:t>因特网</a:t>
            </a:r>
            <a:r>
              <a:rPr lang="en-US" altLang="zh-CN" b="1" dirty="0"/>
              <a:t>DNS</a:t>
            </a:r>
            <a:r>
              <a:rPr lang="zh-CN" altLang="en-US" b="1" dirty="0"/>
              <a:t>系统的是黑客重点攻击目标， </a:t>
            </a:r>
            <a:endParaRPr lang="en-US" altLang="zh-CN" b="1" dirty="0"/>
          </a:p>
          <a:p>
            <a:pPr algn="l" eaLnBrk="1" hangingPunct="1">
              <a:lnSpc>
                <a:spcPct val="110000"/>
              </a:lnSpc>
              <a:spcBef>
                <a:spcPct val="50000"/>
              </a:spcBef>
            </a:pPr>
            <a:r>
              <a:rPr lang="zh-CN" altLang="en-US" b="1" dirty="0"/>
              <a:t> </a:t>
            </a:r>
            <a:r>
              <a:rPr lang="en-US" altLang="zh-CN" b="1" dirty="0"/>
              <a:t>1</a:t>
            </a:r>
            <a:r>
              <a:rPr lang="zh-CN" altLang="en-US" b="1" dirty="0"/>
              <a:t>、 </a:t>
            </a:r>
            <a:r>
              <a:rPr lang="en-US" altLang="zh-CN" b="1" dirty="0"/>
              <a:t>DNS</a:t>
            </a:r>
            <a:r>
              <a:rPr lang="zh-CN" altLang="en-US" b="1" dirty="0"/>
              <a:t>欺骗攻击，攻击者冒充域名服务器返回欺骗</a:t>
            </a:r>
            <a:r>
              <a:rPr lang="en-US" altLang="zh-CN" b="1" dirty="0"/>
              <a:t>IP</a:t>
            </a:r>
            <a:r>
              <a:rPr lang="zh-CN" altLang="en-US" b="1" dirty="0"/>
              <a:t>地址</a:t>
            </a:r>
            <a:r>
              <a:rPr lang="en-US" altLang="zh-CN" b="1" dirty="0"/>
              <a:t>(</a:t>
            </a:r>
            <a:r>
              <a:rPr lang="zh-CN" altLang="en-US" b="1" dirty="0"/>
              <a:t>钓鱼网站</a:t>
            </a:r>
            <a:r>
              <a:rPr lang="en-US" altLang="zh-CN" b="1" dirty="0"/>
              <a:t>) </a:t>
            </a:r>
            <a:r>
              <a:rPr lang="zh-CN" altLang="en-US" b="1" dirty="0"/>
              <a:t>；</a:t>
            </a:r>
            <a:endParaRPr lang="en-US" altLang="zh-CN" b="1" dirty="0"/>
          </a:p>
          <a:p>
            <a:pPr algn="l" eaLnBrk="1" hangingPunct="1">
              <a:lnSpc>
                <a:spcPct val="110000"/>
              </a:lnSpc>
              <a:spcBef>
                <a:spcPct val="50000"/>
              </a:spcBef>
            </a:pPr>
            <a:r>
              <a:rPr lang="en-US" altLang="zh-CN" b="1" dirty="0"/>
              <a:t>2</a:t>
            </a:r>
            <a:r>
              <a:rPr lang="zh-CN" altLang="en-US" b="1" dirty="0"/>
              <a:t>、 </a:t>
            </a:r>
            <a:r>
              <a:rPr lang="en-US" altLang="zh-CN" b="1" dirty="0"/>
              <a:t>DNS</a:t>
            </a:r>
            <a:r>
              <a:rPr lang="zh-CN" altLang="en-US" b="1" dirty="0"/>
              <a:t>拒绝服务攻击，造成服务终端，但可以采用域名重定向减缓影响。</a:t>
            </a:r>
          </a:p>
        </p:txBody>
      </p:sp>
      <p:sp>
        <p:nvSpPr>
          <p:cNvPr id="3" name="对话气泡: 圆角矩形 2">
            <a:extLst>
              <a:ext uri="{FF2B5EF4-FFF2-40B4-BE49-F238E27FC236}">
                <a16:creationId xmlns:a16="http://schemas.microsoft.com/office/drawing/2014/main" id="{AC5B03F0-4B81-4F27-9B5C-06D50EBE7500}"/>
              </a:ext>
            </a:extLst>
          </p:cNvPr>
          <p:cNvSpPr/>
          <p:nvPr/>
        </p:nvSpPr>
        <p:spPr>
          <a:xfrm>
            <a:off x="1331640" y="4941168"/>
            <a:ext cx="5040560" cy="1224136"/>
          </a:xfrm>
          <a:prstGeom prst="wedgeRoundRectCallout">
            <a:avLst>
              <a:gd name="adj1" fmla="val 874"/>
              <a:gd name="adj2" fmla="val -11425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t>自己查找资料，了解以上两个</a:t>
            </a:r>
            <a:r>
              <a:rPr lang="en-US" altLang="zh-CN" sz="2400" dirty="0"/>
              <a:t>DNS</a:t>
            </a:r>
            <a:r>
              <a:rPr lang="zh-CN" altLang="en-US" sz="2400" dirty="0"/>
              <a:t>攻击行为的技术原理吧？</a:t>
            </a:r>
          </a:p>
        </p:txBody>
      </p:sp>
    </p:spTree>
    <p:extLst>
      <p:ext uri="{BB962C8B-B14F-4D97-AF65-F5344CB8AC3E}">
        <p14:creationId xmlns:p14="http://schemas.microsoft.com/office/powerpoint/2010/main" val="3953752018"/>
      </p:ext>
    </p:extLst>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76C12BD-D33A-401F-90B6-D423155B2C0D}"/>
              </a:ext>
            </a:extLst>
          </p:cNvPr>
          <p:cNvSpPr>
            <a:spLocks noChangeArrowheads="1"/>
          </p:cNvSpPr>
          <p:nvPr/>
        </p:nvSpPr>
        <p:spPr bwMode="auto">
          <a:xfrm>
            <a:off x="914400" y="228600"/>
            <a:ext cx="6477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800" b="1" dirty="0">
                <a:solidFill>
                  <a:srgbClr val="CC0000"/>
                </a:solidFill>
                <a:latin typeface="宋体" panose="02010600030101010101" pitchFamily="2" charset="-122"/>
              </a:rPr>
              <a:t>第</a:t>
            </a:r>
            <a:r>
              <a:rPr lang="en-US" altLang="zh-CN" sz="2800" b="1" dirty="0">
                <a:solidFill>
                  <a:srgbClr val="CC0000"/>
                </a:solidFill>
                <a:latin typeface="宋体" panose="02010600030101010101" pitchFamily="2" charset="-122"/>
              </a:rPr>
              <a:t>2.1</a:t>
            </a:r>
            <a:r>
              <a:rPr lang="zh-CN" altLang="en-US" sz="2800" b="1" dirty="0">
                <a:solidFill>
                  <a:srgbClr val="CC0000"/>
                </a:solidFill>
                <a:latin typeface="宋体" panose="02010600030101010101" pitchFamily="2" charset="-122"/>
              </a:rPr>
              <a:t>章 作业</a:t>
            </a:r>
          </a:p>
        </p:txBody>
      </p:sp>
      <p:sp>
        <p:nvSpPr>
          <p:cNvPr id="27651" name="Text Box 3">
            <a:extLst>
              <a:ext uri="{FF2B5EF4-FFF2-40B4-BE49-F238E27FC236}">
                <a16:creationId xmlns:a16="http://schemas.microsoft.com/office/drawing/2014/main" id="{889395F5-153D-4072-A6E4-4A4871B0DB9C}"/>
              </a:ext>
            </a:extLst>
          </p:cNvPr>
          <p:cNvSpPr txBox="1">
            <a:spLocks noChangeArrowheads="1"/>
          </p:cNvSpPr>
          <p:nvPr/>
        </p:nvSpPr>
        <p:spPr bwMode="auto">
          <a:xfrm>
            <a:off x="914400" y="990600"/>
            <a:ext cx="7618413" cy="465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b="1" dirty="0"/>
              <a:t>1</a:t>
            </a:r>
            <a:r>
              <a:rPr lang="zh-CN" altLang="en-US" b="1" dirty="0"/>
              <a:t>、试解释中文域名可能的工作原理。 </a:t>
            </a:r>
          </a:p>
          <a:p>
            <a:pPr algn="l" eaLnBrk="1" hangingPunct="1">
              <a:spcBef>
                <a:spcPct val="50000"/>
              </a:spcBef>
            </a:pPr>
            <a:r>
              <a:rPr lang="en-US" altLang="zh-CN" b="1" dirty="0"/>
              <a:t>2</a:t>
            </a:r>
            <a:r>
              <a:rPr lang="zh-CN" altLang="en-US" b="1" dirty="0"/>
              <a:t>、试说明</a:t>
            </a:r>
            <a:r>
              <a:rPr lang="en-US" altLang="zh-CN" b="1" dirty="0"/>
              <a:t>DNS</a:t>
            </a:r>
            <a:r>
              <a:rPr lang="zh-CN" altLang="en-US" b="1" dirty="0"/>
              <a:t>服务器怎样获取请求客户主机的的域名？</a:t>
            </a:r>
          </a:p>
          <a:p>
            <a:pPr algn="l" eaLnBrk="1" hangingPunct="1">
              <a:spcBef>
                <a:spcPct val="50000"/>
              </a:spcBef>
            </a:pPr>
            <a:r>
              <a:rPr lang="zh-CN" altLang="en-US" b="1" dirty="0"/>
              <a:t>★ </a:t>
            </a:r>
            <a:r>
              <a:rPr lang="en-US" altLang="zh-CN" b="1" dirty="0"/>
              <a:t>3</a:t>
            </a:r>
            <a:r>
              <a:rPr lang="zh-CN" altLang="en-US" b="1" dirty="0"/>
              <a:t>、两个</a:t>
            </a:r>
            <a:r>
              <a:rPr lang="en-US" altLang="zh-CN" b="1" dirty="0"/>
              <a:t>DNS</a:t>
            </a:r>
            <a:r>
              <a:rPr lang="zh-CN" altLang="en-US" b="1" dirty="0"/>
              <a:t>服务器包含完全相同的域名有意义吗？为什么？</a:t>
            </a:r>
          </a:p>
          <a:p>
            <a:pPr algn="l" eaLnBrk="1" hangingPunct="1">
              <a:spcBef>
                <a:spcPct val="50000"/>
              </a:spcBef>
            </a:pPr>
            <a:r>
              <a:rPr lang="en-US" altLang="zh-CN" b="1" dirty="0"/>
              <a:t>4</a:t>
            </a:r>
            <a:r>
              <a:rPr lang="zh-CN" altLang="en-US" b="1" dirty="0"/>
              <a:t>、试分析</a:t>
            </a:r>
            <a:r>
              <a:rPr lang="en-US" altLang="zh-CN" b="1" dirty="0"/>
              <a:t>DNS</a:t>
            </a:r>
            <a:r>
              <a:rPr lang="zh-CN" altLang="en-US" b="1" dirty="0"/>
              <a:t>体系的层次数对域名解析速度是否有影响？</a:t>
            </a:r>
          </a:p>
          <a:p>
            <a:pPr algn="l" eaLnBrk="1" hangingPunct="1">
              <a:spcBef>
                <a:spcPct val="50000"/>
              </a:spcBef>
            </a:pPr>
            <a:r>
              <a:rPr lang="en-US" altLang="zh-CN" b="1" dirty="0"/>
              <a:t>5</a:t>
            </a:r>
            <a:r>
              <a:rPr lang="zh-CN" altLang="en-US" b="1" dirty="0"/>
              <a:t>、</a:t>
            </a:r>
            <a:r>
              <a:rPr lang="en-US" altLang="zh-CN" b="1" dirty="0"/>
              <a:t>DNS</a:t>
            </a:r>
            <a:r>
              <a:rPr lang="zh-CN" altLang="en-US" b="1" dirty="0"/>
              <a:t>系统为什么要优化，优化措施主要有哪些？</a:t>
            </a:r>
          </a:p>
          <a:p>
            <a:pPr algn="l" eaLnBrk="1" hangingPunct="1">
              <a:spcBef>
                <a:spcPct val="50000"/>
              </a:spcBef>
            </a:pPr>
            <a:r>
              <a:rPr lang="zh-CN" altLang="en-US" b="1" dirty="0"/>
              <a:t>★ </a:t>
            </a:r>
            <a:r>
              <a:rPr lang="en-US" altLang="zh-CN" b="1" dirty="0"/>
              <a:t>6</a:t>
            </a:r>
            <a:r>
              <a:rPr lang="zh-CN" altLang="en-US" b="1" dirty="0"/>
              <a:t>、域名结构并没有限制域名的层次与长度，但</a:t>
            </a:r>
            <a:r>
              <a:rPr lang="en-US" altLang="zh-CN" b="1" dirty="0"/>
              <a:t>DNS</a:t>
            </a:r>
            <a:r>
              <a:rPr lang="zh-CN" altLang="en-US" b="1" dirty="0"/>
              <a:t>报文的请求域名的长度是受限的，这个矛盾怎样解决？</a:t>
            </a:r>
          </a:p>
        </p:txBody>
      </p:sp>
    </p:spTree>
  </p:cSld>
  <p:clrMapOvr>
    <a:masterClrMapping/>
  </p:clrMapOvr>
  <p:transition spd="slow" advClick="0">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143ABEB-AD26-495A-8EAD-1A4AED9DF6CD}"/>
              </a:ext>
            </a:extLst>
          </p:cNvPr>
          <p:cNvSpPr>
            <a:spLocks noChangeArrowheads="1"/>
          </p:cNvSpPr>
          <p:nvPr/>
        </p:nvSpPr>
        <p:spPr bwMode="auto">
          <a:xfrm>
            <a:off x="1187450" y="549275"/>
            <a:ext cx="6477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b="1">
                <a:solidFill>
                  <a:srgbClr val="CC0000"/>
                </a:solidFill>
                <a:latin typeface="宋体" panose="02010600030101010101" pitchFamily="2" charset="-122"/>
              </a:rPr>
              <a:t>复习思考</a:t>
            </a:r>
          </a:p>
        </p:txBody>
      </p:sp>
      <p:sp>
        <p:nvSpPr>
          <p:cNvPr id="83971" name="Text Box 3">
            <a:extLst>
              <a:ext uri="{FF2B5EF4-FFF2-40B4-BE49-F238E27FC236}">
                <a16:creationId xmlns:a16="http://schemas.microsoft.com/office/drawing/2014/main" id="{5DA11F6A-1E97-462B-B32D-A3B046887BE0}"/>
              </a:ext>
            </a:extLst>
          </p:cNvPr>
          <p:cNvSpPr txBox="1">
            <a:spLocks noChangeArrowheads="1"/>
          </p:cNvSpPr>
          <p:nvPr/>
        </p:nvSpPr>
        <p:spPr bwMode="auto">
          <a:xfrm>
            <a:off x="1116013" y="2405063"/>
            <a:ext cx="720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b="1"/>
              <a:t> 2</a:t>
            </a:r>
            <a:r>
              <a:rPr lang="zh-CN" altLang="en-US" b="1"/>
              <a:t>、</a:t>
            </a:r>
            <a:r>
              <a:rPr lang="en-US" altLang="zh-CN" b="1"/>
              <a:t>DNS</a:t>
            </a:r>
            <a:r>
              <a:rPr lang="zh-CN" altLang="en-US" b="1"/>
              <a:t>系统中顶级有哪些？谁来管理？</a:t>
            </a:r>
          </a:p>
        </p:txBody>
      </p:sp>
      <p:sp>
        <p:nvSpPr>
          <p:cNvPr id="83972" name="Text Box 4">
            <a:extLst>
              <a:ext uri="{FF2B5EF4-FFF2-40B4-BE49-F238E27FC236}">
                <a16:creationId xmlns:a16="http://schemas.microsoft.com/office/drawing/2014/main" id="{80777511-32D6-4160-ADB3-9C39C48536D1}"/>
              </a:ext>
            </a:extLst>
          </p:cNvPr>
          <p:cNvSpPr txBox="1">
            <a:spLocks noChangeArrowheads="1"/>
          </p:cNvSpPr>
          <p:nvPr/>
        </p:nvSpPr>
        <p:spPr bwMode="auto">
          <a:xfrm>
            <a:off x="1116013" y="1452563"/>
            <a:ext cx="72009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b="1"/>
              <a:t> 1</a:t>
            </a:r>
            <a:r>
              <a:rPr lang="zh-CN" altLang="en-US" b="1"/>
              <a:t>、</a:t>
            </a:r>
            <a:r>
              <a:rPr lang="en-US" altLang="zh-CN" b="1"/>
              <a:t>DNS</a:t>
            </a:r>
            <a:r>
              <a:rPr lang="zh-CN" altLang="en-US" b="1"/>
              <a:t>解析基本工作原理？考虑什么主要因素？</a:t>
            </a:r>
          </a:p>
        </p:txBody>
      </p:sp>
      <p:sp>
        <p:nvSpPr>
          <p:cNvPr id="83973" name="Text Box 5">
            <a:extLst>
              <a:ext uri="{FF2B5EF4-FFF2-40B4-BE49-F238E27FC236}">
                <a16:creationId xmlns:a16="http://schemas.microsoft.com/office/drawing/2014/main" id="{F26034D6-779A-4FE2-93D9-605E6E87FD22}"/>
              </a:ext>
            </a:extLst>
          </p:cNvPr>
          <p:cNvSpPr txBox="1">
            <a:spLocks noChangeArrowheads="1"/>
          </p:cNvSpPr>
          <p:nvPr/>
        </p:nvSpPr>
        <p:spPr bwMode="auto">
          <a:xfrm>
            <a:off x="1116013" y="3417888"/>
            <a:ext cx="72009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b="1"/>
              <a:t> 3</a:t>
            </a:r>
            <a:r>
              <a:rPr lang="zh-CN" altLang="en-US" b="1"/>
              <a:t>、域名数据中包括：域名、记录类型和值。为什么要记录类型？常用类型是哪些？</a:t>
            </a:r>
          </a:p>
        </p:txBody>
      </p:sp>
      <p:sp>
        <p:nvSpPr>
          <p:cNvPr id="83974" name="Text Box 6">
            <a:extLst>
              <a:ext uri="{FF2B5EF4-FFF2-40B4-BE49-F238E27FC236}">
                <a16:creationId xmlns:a16="http://schemas.microsoft.com/office/drawing/2014/main" id="{722A68C7-36E1-4883-A2B5-75ABC3C346DD}"/>
              </a:ext>
            </a:extLst>
          </p:cNvPr>
          <p:cNvSpPr txBox="1">
            <a:spLocks noChangeArrowheads="1"/>
          </p:cNvSpPr>
          <p:nvPr/>
        </p:nvSpPr>
        <p:spPr bwMode="auto">
          <a:xfrm>
            <a:off x="1116013" y="4797425"/>
            <a:ext cx="72009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b="1" dirty="0"/>
              <a:t> 4</a:t>
            </a:r>
            <a:r>
              <a:rPr lang="zh-CN" altLang="en-US" b="1" dirty="0"/>
              <a:t>、因特网</a:t>
            </a:r>
            <a:r>
              <a:rPr lang="en-US" altLang="zh-CN" b="1" dirty="0"/>
              <a:t>FTP</a:t>
            </a:r>
            <a:r>
              <a:rPr lang="zh-CN" altLang="en-US" b="1" dirty="0"/>
              <a:t>应用提供什么功能，目前可能应用的场合？</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3972"/>
                                        </p:tgtEl>
                                        <p:attrNameLst>
                                          <p:attrName>style.visibility</p:attrName>
                                        </p:attrNameLst>
                                      </p:cBhvr>
                                      <p:to>
                                        <p:strVal val="visible"/>
                                      </p:to>
                                    </p:set>
                                    <p:animEffect transition="in" filter="wipe(down)">
                                      <p:cBhvr>
                                        <p:cTn id="7" dur="500"/>
                                        <p:tgtEl>
                                          <p:spTgt spid="839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3971"/>
                                        </p:tgtEl>
                                        <p:attrNameLst>
                                          <p:attrName>style.visibility</p:attrName>
                                        </p:attrNameLst>
                                      </p:cBhvr>
                                      <p:to>
                                        <p:strVal val="visible"/>
                                      </p:to>
                                    </p:set>
                                    <p:animEffect transition="in" filter="wipe(down)">
                                      <p:cBhvr>
                                        <p:cTn id="12" dur="500"/>
                                        <p:tgtEl>
                                          <p:spTgt spid="839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3973"/>
                                        </p:tgtEl>
                                        <p:attrNameLst>
                                          <p:attrName>style.visibility</p:attrName>
                                        </p:attrNameLst>
                                      </p:cBhvr>
                                      <p:to>
                                        <p:strVal val="visible"/>
                                      </p:to>
                                    </p:set>
                                    <p:animEffect transition="in" filter="wipe(down)">
                                      <p:cBhvr>
                                        <p:cTn id="17" dur="500"/>
                                        <p:tgtEl>
                                          <p:spTgt spid="839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3974"/>
                                        </p:tgtEl>
                                        <p:attrNameLst>
                                          <p:attrName>style.visibility</p:attrName>
                                        </p:attrNameLst>
                                      </p:cBhvr>
                                      <p:to>
                                        <p:strVal val="visible"/>
                                      </p:to>
                                    </p:set>
                                    <p:animEffect transition="in" filter="wipe(down)">
                                      <p:cBhvr>
                                        <p:cTn id="22" dur="500"/>
                                        <p:tgtEl>
                                          <p:spTgt spid="839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P spid="83972" grpId="0"/>
      <p:bldP spid="83973" grpId="0"/>
      <p:bldP spid="839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5ACADAB3-8A82-4378-B1CE-EB1D0636C742}"/>
              </a:ext>
            </a:extLst>
          </p:cNvPr>
          <p:cNvSpPr txBox="1">
            <a:spLocks noChangeArrowheads="1"/>
          </p:cNvSpPr>
          <p:nvPr/>
        </p:nvSpPr>
        <p:spPr bwMode="auto">
          <a:xfrm>
            <a:off x="2133600" y="381000"/>
            <a:ext cx="5105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3200" b="1" dirty="0">
                <a:latin typeface="宋体" panose="02010600030101010101" pitchFamily="2" charset="-122"/>
              </a:rPr>
              <a:t>2.1 </a:t>
            </a:r>
            <a:r>
              <a:rPr lang="zh-CN" altLang="en-US" sz="3200" b="1" dirty="0">
                <a:latin typeface="宋体" panose="02010600030101010101" pitchFamily="2" charset="-122"/>
              </a:rPr>
              <a:t>域名服务系统</a:t>
            </a:r>
            <a:r>
              <a:rPr lang="en-US" altLang="zh-CN" sz="3200" b="1" dirty="0">
                <a:latin typeface="宋体" panose="02010600030101010101" pitchFamily="2" charset="-122"/>
              </a:rPr>
              <a:t>DNS</a:t>
            </a:r>
          </a:p>
        </p:txBody>
      </p:sp>
      <p:sp>
        <p:nvSpPr>
          <p:cNvPr id="5123" name="Rectangle 3">
            <a:extLst>
              <a:ext uri="{FF2B5EF4-FFF2-40B4-BE49-F238E27FC236}">
                <a16:creationId xmlns:a16="http://schemas.microsoft.com/office/drawing/2014/main" id="{9FBA8E67-0417-40B8-A1A2-5002499178EE}"/>
              </a:ext>
            </a:extLst>
          </p:cNvPr>
          <p:cNvSpPr>
            <a:spLocks noChangeArrowheads="1"/>
          </p:cNvSpPr>
          <p:nvPr/>
        </p:nvSpPr>
        <p:spPr bwMode="auto">
          <a:xfrm>
            <a:off x="755650" y="1052513"/>
            <a:ext cx="3048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dirty="0">
                <a:solidFill>
                  <a:srgbClr val="CC0000"/>
                </a:solidFill>
                <a:latin typeface="宋体" panose="02010600030101010101" pitchFamily="2" charset="-122"/>
              </a:rPr>
              <a:t>2.1.1 </a:t>
            </a:r>
            <a:r>
              <a:rPr lang="en-US" altLang="zh-CN" sz="2800" b="1" dirty="0">
                <a:solidFill>
                  <a:srgbClr val="CC0000"/>
                </a:solidFill>
              </a:rPr>
              <a:t>DNS</a:t>
            </a:r>
            <a:r>
              <a:rPr lang="zh-CN" altLang="en-US" sz="2800" b="1" dirty="0">
                <a:solidFill>
                  <a:srgbClr val="CC0000"/>
                </a:solidFill>
              </a:rPr>
              <a:t>概述</a:t>
            </a:r>
          </a:p>
        </p:txBody>
      </p:sp>
      <p:sp>
        <p:nvSpPr>
          <p:cNvPr id="65540" name="Text Box 4">
            <a:extLst>
              <a:ext uri="{FF2B5EF4-FFF2-40B4-BE49-F238E27FC236}">
                <a16:creationId xmlns:a16="http://schemas.microsoft.com/office/drawing/2014/main" id="{22507A85-412C-4B4A-85ED-080357D93F2B}"/>
              </a:ext>
            </a:extLst>
          </p:cNvPr>
          <p:cNvSpPr txBox="1">
            <a:spLocks noChangeArrowheads="1"/>
          </p:cNvSpPr>
          <p:nvPr/>
        </p:nvSpPr>
        <p:spPr bwMode="auto">
          <a:xfrm>
            <a:off x="900113" y="2708275"/>
            <a:ext cx="75438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2800" b="1"/>
              <a:t>互联网计算机为寻址都需要一个</a:t>
            </a:r>
            <a:r>
              <a:rPr lang="en-US" altLang="zh-CN" sz="2800" b="1"/>
              <a:t>IP</a:t>
            </a:r>
            <a:r>
              <a:rPr lang="zh-CN" altLang="en-US" sz="2800" b="1"/>
              <a:t>地址，</a:t>
            </a:r>
            <a:r>
              <a:rPr lang="en-US" altLang="zh-CN" sz="2800" b="1"/>
              <a:t>IP</a:t>
            </a:r>
            <a:r>
              <a:rPr lang="zh-CN" altLang="en-US" sz="2800" b="1"/>
              <a:t>地址在互联网协议中最基本的，我们</a:t>
            </a:r>
            <a:r>
              <a:rPr lang="zh-CN" altLang="en-US" sz="2800" b="1">
                <a:solidFill>
                  <a:srgbClr val="CC3300"/>
                </a:solidFill>
              </a:rPr>
              <a:t>可以输入</a:t>
            </a:r>
            <a:r>
              <a:rPr lang="en-US" altLang="zh-CN" sz="2800" b="1">
                <a:solidFill>
                  <a:srgbClr val="CC3300"/>
                </a:solidFill>
              </a:rPr>
              <a:t>IP</a:t>
            </a:r>
            <a:r>
              <a:rPr lang="zh-CN" altLang="en-US" sz="2800" b="1">
                <a:solidFill>
                  <a:srgbClr val="CC3300"/>
                </a:solidFill>
              </a:rPr>
              <a:t>地址</a:t>
            </a:r>
            <a:r>
              <a:rPr lang="zh-CN" altLang="en-US" sz="2800" b="1"/>
              <a:t>访问网站。但是使用过</a:t>
            </a:r>
            <a:r>
              <a:rPr lang="en-US" altLang="zh-CN" sz="2800" b="1"/>
              <a:t>Internet</a:t>
            </a:r>
            <a:r>
              <a:rPr lang="zh-CN" altLang="en-US" sz="2800" b="1"/>
              <a:t>的人都知道用户对某个站点（互联网中的计算机），实际最常用输入由字符串构成、直观易懂的计算机名，即</a:t>
            </a:r>
            <a:r>
              <a:rPr lang="zh-CN" altLang="en-US" sz="2800" b="1">
                <a:solidFill>
                  <a:srgbClr val="990000"/>
                </a:solidFill>
              </a:rPr>
              <a:t>计算机域名</a:t>
            </a:r>
            <a:r>
              <a:rPr lang="zh-CN" altLang="en-US" sz="2800" b="1"/>
              <a:t>，如：</a:t>
            </a:r>
            <a:r>
              <a:rPr lang="en-US" altLang="zh-CN" sz="2800" b="1"/>
              <a:t>www.scnu.edu.cn,</a:t>
            </a:r>
            <a:r>
              <a:rPr lang="zh-CN" altLang="en-US" sz="2800" b="1"/>
              <a:t>而非华师</a:t>
            </a:r>
            <a:r>
              <a:rPr lang="en-US" altLang="zh-CN" sz="2800" b="1"/>
              <a:t>IP</a:t>
            </a:r>
            <a:r>
              <a:rPr lang="zh-CN" altLang="en-US" sz="2800" b="1"/>
              <a:t>地址。 </a:t>
            </a:r>
          </a:p>
        </p:txBody>
      </p:sp>
      <p:sp>
        <p:nvSpPr>
          <p:cNvPr id="65543" name="Text Box 7">
            <a:extLst>
              <a:ext uri="{FF2B5EF4-FFF2-40B4-BE49-F238E27FC236}">
                <a16:creationId xmlns:a16="http://schemas.microsoft.com/office/drawing/2014/main" id="{79A1B44E-B8D7-4747-BCCA-93B393A6CF7D}"/>
              </a:ext>
            </a:extLst>
          </p:cNvPr>
          <p:cNvSpPr txBox="1">
            <a:spLocks noChangeArrowheads="1"/>
          </p:cNvSpPr>
          <p:nvPr/>
        </p:nvSpPr>
        <p:spPr bwMode="auto">
          <a:xfrm>
            <a:off x="900113" y="1844675"/>
            <a:ext cx="754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2800" b="1"/>
              <a:t>通常怎样访问因特网的一个网站？</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43"/>
                                        </p:tgtEl>
                                        <p:attrNameLst>
                                          <p:attrName>style.visibility</p:attrName>
                                        </p:attrNameLst>
                                      </p:cBhvr>
                                      <p:to>
                                        <p:strVal val="visible"/>
                                      </p:to>
                                    </p:set>
                                    <p:anim calcmode="lin" valueType="num">
                                      <p:cBhvr additive="base">
                                        <p:cTn id="7" dur="500" fill="hold"/>
                                        <p:tgtEl>
                                          <p:spTgt spid="65543"/>
                                        </p:tgtEl>
                                        <p:attrNameLst>
                                          <p:attrName>ppt_x</p:attrName>
                                        </p:attrNameLst>
                                      </p:cBhvr>
                                      <p:tavLst>
                                        <p:tav tm="0">
                                          <p:val>
                                            <p:strVal val="0-#ppt_w/2"/>
                                          </p:val>
                                        </p:tav>
                                        <p:tav tm="100000">
                                          <p:val>
                                            <p:strVal val="#ppt_x"/>
                                          </p:val>
                                        </p:tav>
                                      </p:tavLst>
                                    </p:anim>
                                    <p:anim calcmode="lin" valueType="num">
                                      <p:cBhvr additive="base">
                                        <p:cTn id="8" dur="500" fill="hold"/>
                                        <p:tgtEl>
                                          <p:spTgt spid="6554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540"/>
                                        </p:tgtEl>
                                        <p:attrNameLst>
                                          <p:attrName>style.visibility</p:attrName>
                                        </p:attrNameLst>
                                      </p:cBhvr>
                                      <p:to>
                                        <p:strVal val="visible"/>
                                      </p:to>
                                    </p:set>
                                    <p:anim calcmode="lin" valueType="num">
                                      <p:cBhvr additive="base">
                                        <p:cTn id="13" dur="500" fill="hold"/>
                                        <p:tgtEl>
                                          <p:spTgt spid="65540"/>
                                        </p:tgtEl>
                                        <p:attrNameLst>
                                          <p:attrName>ppt_x</p:attrName>
                                        </p:attrNameLst>
                                      </p:cBhvr>
                                      <p:tavLst>
                                        <p:tav tm="0">
                                          <p:val>
                                            <p:strVal val="0-#ppt_w/2"/>
                                          </p:val>
                                        </p:tav>
                                        <p:tav tm="100000">
                                          <p:val>
                                            <p:strVal val="#ppt_x"/>
                                          </p:val>
                                        </p:tav>
                                      </p:tavLst>
                                    </p:anim>
                                    <p:anim calcmode="lin" valueType="num">
                                      <p:cBhvr additive="base">
                                        <p:cTn id="14" dur="500" fill="hold"/>
                                        <p:tgtEl>
                                          <p:spTgt spid="655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autoUpdateAnimBg="0"/>
      <p:bldP spid="65543"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a:extLst>
              <a:ext uri="{FF2B5EF4-FFF2-40B4-BE49-F238E27FC236}">
                <a16:creationId xmlns:a16="http://schemas.microsoft.com/office/drawing/2014/main" id="{D45FE37B-44B6-4225-8FBD-3EA68DF517D0}"/>
              </a:ext>
            </a:extLst>
          </p:cNvPr>
          <p:cNvSpPr txBox="1">
            <a:spLocks noChangeArrowheads="1"/>
          </p:cNvSpPr>
          <p:nvPr/>
        </p:nvSpPr>
        <p:spPr bwMode="auto">
          <a:xfrm>
            <a:off x="827088" y="2133600"/>
            <a:ext cx="73453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4000" b="1" dirty="0">
                <a:latin typeface="宋体" panose="02010600030101010101" pitchFamily="2" charset="-122"/>
              </a:rPr>
              <a:t>2.2 </a:t>
            </a:r>
            <a:r>
              <a:rPr lang="zh-CN" altLang="en-US" sz="4000" b="1" dirty="0">
                <a:latin typeface="宋体" panose="02010600030101010101" pitchFamily="2" charset="-122"/>
              </a:rPr>
              <a:t>文件传输系统和</a:t>
            </a:r>
            <a:r>
              <a:rPr lang="en-US" altLang="zh-CN" sz="4000" b="1" dirty="0">
                <a:latin typeface="宋体" panose="02010600030101010101" pitchFamily="2" charset="-122"/>
              </a:rPr>
              <a:t>FTP</a:t>
            </a:r>
            <a:r>
              <a:rPr lang="zh-CN" altLang="en-US" sz="4000" b="1" dirty="0">
                <a:latin typeface="宋体" panose="02010600030101010101" pitchFamily="2" charset="-122"/>
              </a:rPr>
              <a:t>协议</a:t>
            </a:r>
          </a:p>
        </p:txBody>
      </p:sp>
      <p:sp>
        <p:nvSpPr>
          <p:cNvPr id="30723" name="Rectangle 5">
            <a:extLst>
              <a:ext uri="{FF2B5EF4-FFF2-40B4-BE49-F238E27FC236}">
                <a16:creationId xmlns:a16="http://schemas.microsoft.com/office/drawing/2014/main" id="{94A6CFAA-3A9D-4671-AFC4-793C1E003E64}"/>
              </a:ext>
            </a:extLst>
          </p:cNvPr>
          <p:cNvSpPr>
            <a:spLocks noChangeArrowheads="1"/>
          </p:cNvSpPr>
          <p:nvPr/>
        </p:nvSpPr>
        <p:spPr bwMode="auto">
          <a:xfrm>
            <a:off x="1187450" y="3357563"/>
            <a:ext cx="6696075"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kumimoji="0" lang="zh-CN" altLang="en-US" b="1" dirty="0">
                <a:solidFill>
                  <a:srgbClr val="CC0000"/>
                </a:solidFill>
                <a:latin typeface="宋体" panose="02010600030101010101" pitchFamily="2" charset="-122"/>
              </a:rPr>
              <a:t>教材</a:t>
            </a:r>
            <a:r>
              <a:rPr kumimoji="0" lang="en-US" altLang="zh-CN" b="1" dirty="0">
                <a:solidFill>
                  <a:srgbClr val="CC0000"/>
                </a:solidFill>
                <a:latin typeface="宋体" panose="02010600030101010101" pitchFamily="2" charset="-122"/>
              </a:rPr>
              <a:t>4.10-4.11</a:t>
            </a:r>
            <a:endParaRPr lang="en-US" altLang="zh-CN" b="1" dirty="0">
              <a:solidFill>
                <a:srgbClr val="CC0000"/>
              </a:solidFill>
            </a:endParaRPr>
          </a:p>
        </p:txBody>
      </p:sp>
    </p:spTree>
  </p:cSld>
  <p:clrMapOvr>
    <a:masterClrMapping/>
  </p:clrMapOvr>
  <p:transition spd="slow" advClick="0">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a:extLst>
              <a:ext uri="{FF2B5EF4-FFF2-40B4-BE49-F238E27FC236}">
                <a16:creationId xmlns:a16="http://schemas.microsoft.com/office/drawing/2014/main" id="{3B8CFCAF-7C46-4DAF-BFA3-F0E5AC6902A8}"/>
              </a:ext>
            </a:extLst>
          </p:cNvPr>
          <p:cNvSpPr txBox="1">
            <a:spLocks noChangeArrowheads="1"/>
          </p:cNvSpPr>
          <p:nvPr/>
        </p:nvSpPr>
        <p:spPr bwMode="auto">
          <a:xfrm>
            <a:off x="1219200" y="685800"/>
            <a:ext cx="6248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sz="3200" b="1" dirty="0"/>
              <a:t>第</a:t>
            </a:r>
            <a:r>
              <a:rPr lang="en-US" altLang="zh-CN" sz="3200" b="1" dirty="0"/>
              <a:t>2.2</a:t>
            </a:r>
            <a:r>
              <a:rPr lang="zh-CN" altLang="en-US" sz="3200" b="1" dirty="0"/>
              <a:t>章：重点与难点</a:t>
            </a:r>
          </a:p>
        </p:txBody>
      </p:sp>
      <p:sp>
        <p:nvSpPr>
          <p:cNvPr id="31747" name="Rectangle 3">
            <a:extLst>
              <a:ext uri="{FF2B5EF4-FFF2-40B4-BE49-F238E27FC236}">
                <a16:creationId xmlns:a16="http://schemas.microsoft.com/office/drawing/2014/main" id="{55FF155B-2413-4737-8B87-CBABDDD2D91B}"/>
              </a:ext>
            </a:extLst>
          </p:cNvPr>
          <p:cNvSpPr>
            <a:spLocks noChangeArrowheads="1"/>
          </p:cNvSpPr>
          <p:nvPr/>
        </p:nvSpPr>
        <p:spPr bwMode="auto">
          <a:xfrm>
            <a:off x="1143000" y="1828800"/>
            <a:ext cx="6019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endParaRPr lang="zh-CN" altLang="zh-CN" sz="2400" b="1">
              <a:latin typeface="宋体" panose="02010600030101010101" pitchFamily="2" charset="-122"/>
            </a:endParaRPr>
          </a:p>
        </p:txBody>
      </p:sp>
      <p:sp>
        <p:nvSpPr>
          <p:cNvPr id="31748" name="Text Box 4">
            <a:extLst>
              <a:ext uri="{FF2B5EF4-FFF2-40B4-BE49-F238E27FC236}">
                <a16:creationId xmlns:a16="http://schemas.microsoft.com/office/drawing/2014/main" id="{A1D7CD45-C192-4939-A40A-717250746706}"/>
              </a:ext>
            </a:extLst>
          </p:cNvPr>
          <p:cNvSpPr txBox="1">
            <a:spLocks noChangeArrowheads="1"/>
          </p:cNvSpPr>
          <p:nvPr/>
        </p:nvSpPr>
        <p:spPr bwMode="auto">
          <a:xfrm>
            <a:off x="838200" y="1600200"/>
            <a:ext cx="74676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b="1">
                <a:latin typeface="宋体" panose="02010600030101010101" pitchFamily="2" charset="-122"/>
              </a:rPr>
              <a:t>重点理解和掌握：</a:t>
            </a:r>
          </a:p>
          <a:p>
            <a:pPr algn="l" eaLnBrk="1" hangingPunct="1">
              <a:spcBef>
                <a:spcPct val="50000"/>
              </a:spcBef>
            </a:pPr>
            <a:r>
              <a:rPr lang="en-US" altLang="zh-CN" b="1">
                <a:latin typeface="宋体" panose="02010600030101010101" pitchFamily="2" charset="-122"/>
              </a:rPr>
              <a:t>1</a:t>
            </a:r>
            <a:r>
              <a:rPr lang="zh-CN" altLang="en-US" b="1">
                <a:latin typeface="宋体" panose="02010600030101010101" pitchFamily="2" charset="-122"/>
              </a:rPr>
              <a:t>、</a:t>
            </a:r>
            <a:r>
              <a:rPr lang="en-US" altLang="zh-CN" b="1">
                <a:latin typeface="宋体" panose="02010600030101010101" pitchFamily="2" charset="-122"/>
              </a:rPr>
              <a:t>FTP</a:t>
            </a:r>
            <a:r>
              <a:rPr lang="zh-CN" altLang="en-US" b="1">
                <a:latin typeface="宋体" panose="02010600030101010101" pitchFamily="2" charset="-122"/>
              </a:rPr>
              <a:t>的概念，</a:t>
            </a:r>
          </a:p>
          <a:p>
            <a:pPr algn="l" eaLnBrk="1" hangingPunct="1">
              <a:spcBef>
                <a:spcPct val="50000"/>
              </a:spcBef>
            </a:pPr>
            <a:r>
              <a:rPr lang="en-US" altLang="zh-CN" b="1">
                <a:latin typeface="宋体" panose="02010600030101010101" pitchFamily="2" charset="-122"/>
              </a:rPr>
              <a:t>2</a:t>
            </a:r>
            <a:r>
              <a:rPr lang="zh-CN" altLang="en-US" b="1">
                <a:latin typeface="宋体" panose="02010600030101010101" pitchFamily="2" charset="-122"/>
              </a:rPr>
              <a:t>、</a:t>
            </a:r>
            <a:r>
              <a:rPr lang="en-US" altLang="zh-CN" b="1">
                <a:latin typeface="宋体" panose="02010600030101010101" pitchFamily="2" charset="-122"/>
              </a:rPr>
              <a:t>FTP</a:t>
            </a:r>
            <a:r>
              <a:rPr lang="zh-CN" altLang="en-US" b="1">
                <a:latin typeface="宋体" panose="02010600030101010101" pitchFamily="2" charset="-122"/>
              </a:rPr>
              <a:t>的控制连接和数据连接，</a:t>
            </a:r>
          </a:p>
          <a:p>
            <a:pPr algn="l" eaLnBrk="1" hangingPunct="1">
              <a:spcBef>
                <a:spcPct val="50000"/>
              </a:spcBef>
            </a:pPr>
            <a:r>
              <a:rPr lang="en-US" altLang="zh-CN" b="1">
                <a:latin typeface="宋体" panose="02010600030101010101" pitchFamily="2" charset="-122"/>
              </a:rPr>
              <a:t>3</a:t>
            </a:r>
            <a:r>
              <a:rPr lang="zh-CN" altLang="en-US" b="1">
                <a:latin typeface="宋体" panose="02010600030101010101" pitchFamily="2" charset="-122"/>
              </a:rPr>
              <a:t>、</a:t>
            </a:r>
            <a:r>
              <a:rPr lang="en-US" altLang="zh-CN" b="1">
                <a:latin typeface="宋体" panose="02010600030101010101" pitchFamily="2" charset="-122"/>
              </a:rPr>
              <a:t>FTP </a:t>
            </a:r>
            <a:r>
              <a:rPr lang="zh-CN" altLang="en-US" b="1">
                <a:latin typeface="宋体" panose="02010600030101010101" pitchFamily="2" charset="-122"/>
              </a:rPr>
              <a:t>基本命令和使用</a:t>
            </a:r>
          </a:p>
        </p:txBody>
      </p:sp>
      <p:sp>
        <p:nvSpPr>
          <p:cNvPr id="31749" name="Text Box 5">
            <a:extLst>
              <a:ext uri="{FF2B5EF4-FFF2-40B4-BE49-F238E27FC236}">
                <a16:creationId xmlns:a16="http://schemas.microsoft.com/office/drawing/2014/main" id="{C15E0016-0E97-4652-8B86-DABE7D3FB941}"/>
              </a:ext>
            </a:extLst>
          </p:cNvPr>
          <p:cNvSpPr txBox="1">
            <a:spLocks noChangeArrowheads="1"/>
          </p:cNvSpPr>
          <p:nvPr/>
        </p:nvSpPr>
        <p:spPr bwMode="auto">
          <a:xfrm>
            <a:off x="838200" y="3886200"/>
            <a:ext cx="7010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b="1">
                <a:latin typeface="宋体" panose="02010600030101010101" pitchFamily="2" charset="-122"/>
              </a:rPr>
              <a:t>主要了解：</a:t>
            </a:r>
          </a:p>
          <a:p>
            <a:pPr algn="l" eaLnBrk="1" hangingPunct="1">
              <a:spcBef>
                <a:spcPct val="50000"/>
              </a:spcBef>
            </a:pPr>
            <a:r>
              <a:rPr lang="en-US" altLang="zh-CN" b="1">
                <a:latin typeface="宋体" panose="02010600030101010101" pitchFamily="2" charset="-122"/>
              </a:rPr>
              <a:t>1</a:t>
            </a:r>
            <a:r>
              <a:rPr lang="zh-CN" altLang="en-US" b="1">
                <a:latin typeface="宋体" panose="02010600030101010101" pitchFamily="2" charset="-122"/>
              </a:rPr>
              <a:t>、</a:t>
            </a:r>
            <a:r>
              <a:rPr lang="en-US" altLang="zh-CN" b="1">
                <a:latin typeface="宋体" panose="02010600030101010101" pitchFamily="2" charset="-122"/>
              </a:rPr>
              <a:t>FTP</a:t>
            </a:r>
            <a:r>
              <a:rPr lang="zh-CN" altLang="en-US" b="1">
                <a:latin typeface="宋体" panose="02010600030101010101" pitchFamily="2" charset="-122"/>
              </a:rPr>
              <a:t>操作工作方式与常用命令</a:t>
            </a:r>
          </a:p>
          <a:p>
            <a:pPr algn="l" eaLnBrk="1" hangingPunct="1">
              <a:spcBef>
                <a:spcPct val="50000"/>
              </a:spcBef>
            </a:pPr>
            <a:r>
              <a:rPr lang="en-US" altLang="zh-CN" b="1">
                <a:latin typeface="宋体" panose="02010600030101010101" pitchFamily="2" charset="-122"/>
              </a:rPr>
              <a:t>2</a:t>
            </a:r>
            <a:r>
              <a:rPr lang="zh-CN" altLang="en-US" b="1">
                <a:latin typeface="宋体" panose="02010600030101010101" pitchFamily="2" charset="-122"/>
              </a:rPr>
              <a:t>、</a:t>
            </a:r>
            <a:r>
              <a:rPr lang="en-US" altLang="zh-CN" b="1">
                <a:latin typeface="宋体" panose="02010600030101010101" pitchFamily="2" charset="-122"/>
              </a:rPr>
              <a:t>FTP</a:t>
            </a:r>
            <a:r>
              <a:rPr lang="zh-CN" altLang="en-US" b="1">
                <a:latin typeface="宋体" panose="02010600030101010101" pitchFamily="2" charset="-122"/>
              </a:rPr>
              <a:t>基本工作原理</a:t>
            </a:r>
          </a:p>
        </p:txBody>
      </p:sp>
    </p:spTree>
  </p:cSld>
  <p:clrMapOvr>
    <a:masterClrMapping/>
  </p:clrMapOvr>
  <p:transition spd="slow" advClick="0">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91D721C-AD06-471A-B25F-F1FE10D3770F}"/>
              </a:ext>
            </a:extLst>
          </p:cNvPr>
          <p:cNvSpPr>
            <a:spLocks noChangeArrowheads="1"/>
          </p:cNvSpPr>
          <p:nvPr/>
        </p:nvSpPr>
        <p:spPr bwMode="auto">
          <a:xfrm>
            <a:off x="0" y="2663825"/>
            <a:ext cx="9144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45720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0"/>
              </a:spcBef>
              <a:buFontTx/>
              <a:buNone/>
            </a:pPr>
            <a:r>
              <a:rPr lang="en-US" altLang="zh-CN" sz="1000"/>
              <a:t> </a:t>
            </a:r>
          </a:p>
          <a:p>
            <a:pPr>
              <a:spcBef>
                <a:spcPct val="0"/>
              </a:spcBef>
              <a:buFontTx/>
              <a:buNone/>
            </a:pPr>
            <a:endParaRPr lang="en-US" altLang="zh-CN" sz="2400"/>
          </a:p>
        </p:txBody>
      </p:sp>
      <p:sp>
        <p:nvSpPr>
          <p:cNvPr id="32771" name="Rectangle 3">
            <a:extLst>
              <a:ext uri="{FF2B5EF4-FFF2-40B4-BE49-F238E27FC236}">
                <a16:creationId xmlns:a16="http://schemas.microsoft.com/office/drawing/2014/main" id="{3C23AC21-B2F0-45EA-92AD-72D98D881F3B}"/>
              </a:ext>
            </a:extLst>
          </p:cNvPr>
          <p:cNvSpPr>
            <a:spLocks noChangeArrowheads="1"/>
          </p:cNvSpPr>
          <p:nvPr/>
        </p:nvSpPr>
        <p:spPr bwMode="auto">
          <a:xfrm>
            <a:off x="762000" y="990600"/>
            <a:ext cx="41703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dirty="0">
                <a:solidFill>
                  <a:srgbClr val="CC0000"/>
                </a:solidFill>
                <a:latin typeface="宋体" panose="02010600030101010101" pitchFamily="2" charset="-122"/>
              </a:rPr>
              <a:t>2.2.1.1 FTP</a:t>
            </a:r>
            <a:r>
              <a:rPr lang="zh-CN" altLang="en-US" sz="2800" b="1" dirty="0">
                <a:solidFill>
                  <a:srgbClr val="CC0000"/>
                </a:solidFill>
                <a:latin typeface="宋体" panose="02010600030101010101" pitchFamily="2" charset="-122"/>
              </a:rPr>
              <a:t>的提出背景</a:t>
            </a:r>
          </a:p>
        </p:txBody>
      </p:sp>
      <p:sp>
        <p:nvSpPr>
          <p:cNvPr id="32772" name="Rectangle 4">
            <a:extLst>
              <a:ext uri="{FF2B5EF4-FFF2-40B4-BE49-F238E27FC236}">
                <a16:creationId xmlns:a16="http://schemas.microsoft.com/office/drawing/2014/main" id="{20DD8759-854E-4449-AB23-439643AE927D}"/>
              </a:ext>
            </a:extLst>
          </p:cNvPr>
          <p:cNvSpPr>
            <a:spLocks noChangeArrowheads="1"/>
          </p:cNvSpPr>
          <p:nvPr/>
        </p:nvSpPr>
        <p:spPr bwMode="auto">
          <a:xfrm>
            <a:off x="2057400" y="304800"/>
            <a:ext cx="4572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b="1" dirty="0">
                <a:latin typeface="宋体" panose="02010600030101010101" pitchFamily="2" charset="-122"/>
              </a:rPr>
              <a:t>2.2.1 FTP</a:t>
            </a:r>
            <a:r>
              <a:rPr lang="zh-CN" altLang="en-US" b="1" dirty="0">
                <a:latin typeface="宋体" panose="02010600030101010101" pitchFamily="2" charset="-122"/>
              </a:rPr>
              <a:t>发展概述</a:t>
            </a:r>
          </a:p>
        </p:txBody>
      </p:sp>
      <p:sp>
        <p:nvSpPr>
          <p:cNvPr id="48134" name="Rectangle 6">
            <a:extLst>
              <a:ext uri="{FF2B5EF4-FFF2-40B4-BE49-F238E27FC236}">
                <a16:creationId xmlns:a16="http://schemas.microsoft.com/office/drawing/2014/main" id="{5E899733-D449-4F6A-AF68-F2191080C379}"/>
              </a:ext>
            </a:extLst>
          </p:cNvPr>
          <p:cNvSpPr>
            <a:spLocks noChangeArrowheads="1"/>
          </p:cNvSpPr>
          <p:nvPr/>
        </p:nvSpPr>
        <p:spPr bwMode="auto">
          <a:xfrm>
            <a:off x="755650" y="1700213"/>
            <a:ext cx="7391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lnSpc>
                <a:spcPct val="105000"/>
              </a:lnSpc>
              <a:spcBef>
                <a:spcPct val="0"/>
              </a:spcBef>
              <a:buFontTx/>
              <a:buNone/>
            </a:pPr>
            <a:r>
              <a:rPr lang="zh-CN" altLang="en-US" sz="2400" b="1">
                <a:latin typeface="宋体" panose="02010600030101010101" pitchFamily="2" charset="-122"/>
              </a:rPr>
              <a:t>信息交互与应用。网络信息交互、网络应用是互联网两大主要功能。互联网以前信息交互的手段是磁盘（带）、邮件。所以，信息共享交互是早期互联网建设的主要目的，文件交互共享是早期最重要形式。</a:t>
            </a:r>
          </a:p>
        </p:txBody>
      </p:sp>
      <p:sp>
        <p:nvSpPr>
          <p:cNvPr id="48137" name="Rectangle 9">
            <a:extLst>
              <a:ext uri="{FF2B5EF4-FFF2-40B4-BE49-F238E27FC236}">
                <a16:creationId xmlns:a16="http://schemas.microsoft.com/office/drawing/2014/main" id="{6E331698-A9FF-404A-9A20-2CDD93943558}"/>
              </a:ext>
            </a:extLst>
          </p:cNvPr>
          <p:cNvSpPr>
            <a:spLocks noChangeArrowheads="1"/>
          </p:cNvSpPr>
          <p:nvPr/>
        </p:nvSpPr>
        <p:spPr bwMode="auto">
          <a:xfrm>
            <a:off x="827088" y="3500438"/>
            <a:ext cx="75438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lnSpc>
                <a:spcPct val="120000"/>
              </a:lnSpc>
              <a:spcBef>
                <a:spcPct val="0"/>
              </a:spcBef>
              <a:buFontTx/>
              <a:buNone/>
            </a:pPr>
            <a:r>
              <a:rPr lang="en-US" altLang="zh-CN" sz="2400" b="1">
                <a:latin typeface="宋体" panose="02010600030101010101" pitchFamily="2" charset="-122"/>
              </a:rPr>
              <a:t>FTP</a:t>
            </a:r>
            <a:r>
              <a:rPr lang="zh-CN" altLang="en-US" sz="2400" b="1">
                <a:latin typeface="宋体" panose="02010600030101010101" pitchFamily="2" charset="-122"/>
              </a:rPr>
              <a:t>历史与应用。 </a:t>
            </a:r>
            <a:r>
              <a:rPr lang="en-US" altLang="zh-CN" sz="2400" b="1">
                <a:latin typeface="宋体" panose="02010600030101010101" pitchFamily="2" charset="-122"/>
              </a:rPr>
              <a:t>FTP</a:t>
            </a:r>
            <a:r>
              <a:rPr lang="zh-CN" altLang="en-US" sz="2400" b="1">
                <a:latin typeface="宋体" panose="02010600030101010101" pitchFamily="2" charset="-122"/>
              </a:rPr>
              <a:t>（</a:t>
            </a:r>
            <a:r>
              <a:rPr lang="en-US" altLang="zh-CN" sz="2400" b="1">
                <a:latin typeface="宋体" panose="02010600030101010101" pitchFamily="2" charset="-122"/>
              </a:rPr>
              <a:t>File Transfer Protocol</a:t>
            </a:r>
            <a:r>
              <a:rPr lang="zh-CN" altLang="en-US" sz="2400" b="1">
                <a:latin typeface="宋体" panose="02010600030101010101" pitchFamily="2" charset="-122"/>
              </a:rPr>
              <a:t>）是互联网最早的协议，最初是</a:t>
            </a:r>
            <a:r>
              <a:rPr lang="en-US" altLang="zh-CN" sz="2400" b="1">
                <a:latin typeface="宋体" panose="02010600030101010101" pitchFamily="2" charset="-122"/>
              </a:rPr>
              <a:t>ARPANET</a:t>
            </a:r>
            <a:r>
              <a:rPr lang="zh-CN" altLang="en-US" sz="2400" b="1">
                <a:latin typeface="宋体" panose="02010600030101010101" pitchFamily="2" charset="-122"/>
              </a:rPr>
              <a:t>的组成部分，并早于</a:t>
            </a:r>
            <a:r>
              <a:rPr lang="en-US" altLang="zh-CN" sz="2400" b="1">
                <a:latin typeface="宋体" panose="02010600030101010101" pitchFamily="2" charset="-122"/>
              </a:rPr>
              <a:t>TCP/IP</a:t>
            </a:r>
            <a:r>
              <a:rPr lang="zh-CN" altLang="en-US" sz="2400" b="1">
                <a:latin typeface="宋体" panose="02010600030101010101" pitchFamily="2" charset="-122"/>
              </a:rPr>
              <a:t>，当然目前使用的是基于互联网的新</a:t>
            </a:r>
            <a:r>
              <a:rPr lang="en-US" altLang="zh-CN" sz="2400" b="1">
                <a:latin typeface="宋体" panose="02010600030101010101" pitchFamily="2" charset="-122"/>
              </a:rPr>
              <a:t>FTP</a:t>
            </a:r>
            <a:r>
              <a:rPr lang="zh-CN" altLang="en-US" sz="2400" b="1">
                <a:latin typeface="宋体" panose="02010600030101010101" pitchFamily="2" charset="-122"/>
              </a:rPr>
              <a:t>，但目前</a:t>
            </a:r>
            <a:r>
              <a:rPr lang="en-US" altLang="zh-CN" sz="2400" b="1">
                <a:latin typeface="宋体" panose="02010600030101010101" pitchFamily="2" charset="-122"/>
              </a:rPr>
              <a:t>FTP</a:t>
            </a:r>
            <a:r>
              <a:rPr lang="zh-CN" altLang="en-US" sz="2400" b="1">
                <a:latin typeface="宋体" panose="02010600030101010101" pitchFamily="2" charset="-122"/>
              </a:rPr>
              <a:t>有许多版本。因特网初期（</a:t>
            </a:r>
            <a:r>
              <a:rPr lang="en-US" altLang="zh-CN" sz="2400" b="1">
                <a:latin typeface="宋体" panose="02010600030101010101" pitchFamily="2" charset="-122"/>
              </a:rPr>
              <a:t>95</a:t>
            </a:r>
            <a:r>
              <a:rPr lang="zh-CN" altLang="en-US" sz="2400" b="1">
                <a:latin typeface="宋体" panose="02010600030101010101" pitchFamily="2" charset="-122"/>
              </a:rPr>
              <a:t>年前），</a:t>
            </a:r>
            <a:r>
              <a:rPr lang="en-US" altLang="zh-CN" sz="2400" b="1">
                <a:latin typeface="宋体" panose="02010600030101010101" pitchFamily="2" charset="-122"/>
              </a:rPr>
              <a:t>FTP</a:t>
            </a:r>
            <a:r>
              <a:rPr lang="zh-CN" altLang="en-US" sz="2400" b="1">
                <a:latin typeface="宋体" panose="02010600030101010101" pitchFamily="2" charset="-122"/>
              </a:rPr>
              <a:t>是因特网上最流行的应用，占因特网通信量的</a:t>
            </a:r>
            <a:r>
              <a:rPr lang="en-US" altLang="zh-CN" sz="2400" b="1">
                <a:latin typeface="宋体" panose="02010600030101010101" pitchFamily="2" charset="-122"/>
              </a:rPr>
              <a:t>1/3</a:t>
            </a:r>
            <a:r>
              <a:rPr lang="zh-CN" altLang="en-US" sz="2400" b="1">
                <a:latin typeface="宋体" panose="02010600030101010101" pitchFamily="2" charset="-122"/>
              </a:rPr>
              <a:t>。</a:t>
            </a:r>
          </a:p>
        </p:txBody>
      </p:sp>
      <p:sp>
        <p:nvSpPr>
          <p:cNvPr id="32775" name="Rectangle 10">
            <a:extLst>
              <a:ext uri="{FF2B5EF4-FFF2-40B4-BE49-F238E27FC236}">
                <a16:creationId xmlns:a16="http://schemas.microsoft.com/office/drawing/2014/main" id="{89C9E313-BA4A-4FC0-9CA5-3633037D44E4}"/>
              </a:ext>
            </a:extLst>
          </p:cNvPr>
          <p:cNvSpPr>
            <a:spLocks noChangeArrowheads="1"/>
          </p:cNvSpPr>
          <p:nvPr/>
        </p:nvSpPr>
        <p:spPr bwMode="auto">
          <a:xfrm>
            <a:off x="468313" y="5876925"/>
            <a:ext cx="75596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a:solidFill>
                  <a:srgbClr val="CC0000"/>
                </a:solidFill>
                <a:latin typeface="宋体" panose="02010600030101010101" pitchFamily="2" charset="-122"/>
              </a:rPr>
              <a:t>FTP</a:t>
            </a:r>
            <a:r>
              <a:rPr lang="zh-CN" altLang="en-US" sz="2800" b="1">
                <a:solidFill>
                  <a:srgbClr val="CC0000"/>
                </a:solidFill>
                <a:latin typeface="宋体" panose="02010600030101010101" pitchFamily="2" charset="-122"/>
              </a:rPr>
              <a:t>目前是否还有应用，主要在什么场合？</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4"/>
                                        </p:tgtEl>
                                        <p:attrNameLst>
                                          <p:attrName>style.visibility</p:attrName>
                                        </p:attrNameLst>
                                      </p:cBhvr>
                                      <p:to>
                                        <p:strVal val="visible"/>
                                      </p:to>
                                    </p:set>
                                    <p:anim calcmode="lin" valueType="num">
                                      <p:cBhvr additive="base">
                                        <p:cTn id="7" dur="500" fill="hold"/>
                                        <p:tgtEl>
                                          <p:spTgt spid="48134"/>
                                        </p:tgtEl>
                                        <p:attrNameLst>
                                          <p:attrName>ppt_x</p:attrName>
                                        </p:attrNameLst>
                                      </p:cBhvr>
                                      <p:tavLst>
                                        <p:tav tm="0">
                                          <p:val>
                                            <p:strVal val="0-#ppt_w/2"/>
                                          </p:val>
                                        </p:tav>
                                        <p:tav tm="100000">
                                          <p:val>
                                            <p:strVal val="#ppt_x"/>
                                          </p:val>
                                        </p:tav>
                                      </p:tavLst>
                                    </p:anim>
                                    <p:anim calcmode="lin" valueType="num">
                                      <p:cBhvr additive="base">
                                        <p:cTn id="8" dur="500" fill="hold"/>
                                        <p:tgtEl>
                                          <p:spTgt spid="4813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37"/>
                                        </p:tgtEl>
                                        <p:attrNameLst>
                                          <p:attrName>style.visibility</p:attrName>
                                        </p:attrNameLst>
                                      </p:cBhvr>
                                      <p:to>
                                        <p:strVal val="visible"/>
                                      </p:to>
                                    </p:set>
                                    <p:anim calcmode="lin" valueType="num">
                                      <p:cBhvr additive="base">
                                        <p:cTn id="13" dur="500" fill="hold"/>
                                        <p:tgtEl>
                                          <p:spTgt spid="48137"/>
                                        </p:tgtEl>
                                        <p:attrNameLst>
                                          <p:attrName>ppt_x</p:attrName>
                                        </p:attrNameLst>
                                      </p:cBhvr>
                                      <p:tavLst>
                                        <p:tav tm="0">
                                          <p:val>
                                            <p:strVal val="0-#ppt_w/2"/>
                                          </p:val>
                                        </p:tav>
                                        <p:tav tm="100000">
                                          <p:val>
                                            <p:strVal val="#ppt_x"/>
                                          </p:val>
                                        </p:tav>
                                      </p:tavLst>
                                    </p:anim>
                                    <p:anim calcmode="lin" valueType="num">
                                      <p:cBhvr additive="base">
                                        <p:cTn id="14" dur="500" fill="hold"/>
                                        <p:tgtEl>
                                          <p:spTgt spid="481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autoUpdateAnimBg="0"/>
      <p:bldP spid="48137"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FAA99EFA-24ED-42FC-B51F-DB84F63F0E84}"/>
              </a:ext>
            </a:extLst>
          </p:cNvPr>
          <p:cNvSpPr>
            <a:spLocks noChangeArrowheads="1"/>
          </p:cNvSpPr>
          <p:nvPr/>
        </p:nvSpPr>
        <p:spPr bwMode="auto">
          <a:xfrm>
            <a:off x="684213" y="260350"/>
            <a:ext cx="48133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dirty="0">
                <a:solidFill>
                  <a:srgbClr val="CC0000"/>
                </a:solidFill>
                <a:latin typeface="宋体" panose="02010600030101010101" pitchFamily="2" charset="-122"/>
              </a:rPr>
              <a:t>2.2.1.2 FTP</a:t>
            </a:r>
            <a:r>
              <a:rPr lang="zh-CN" altLang="en-US" sz="2800" b="1" dirty="0">
                <a:solidFill>
                  <a:srgbClr val="CC0000"/>
                </a:solidFill>
                <a:latin typeface="宋体" panose="02010600030101010101" pitchFamily="2" charset="-122"/>
              </a:rPr>
              <a:t>协议的功能特性</a:t>
            </a:r>
          </a:p>
        </p:txBody>
      </p:sp>
      <p:sp>
        <p:nvSpPr>
          <p:cNvPr id="61443" name="Rectangle 3">
            <a:extLst>
              <a:ext uri="{FF2B5EF4-FFF2-40B4-BE49-F238E27FC236}">
                <a16:creationId xmlns:a16="http://schemas.microsoft.com/office/drawing/2014/main" id="{487C40F5-96E3-42D4-A4CC-3FF1B349DD26}"/>
              </a:ext>
            </a:extLst>
          </p:cNvPr>
          <p:cNvSpPr>
            <a:spLocks noChangeArrowheads="1"/>
          </p:cNvSpPr>
          <p:nvPr/>
        </p:nvSpPr>
        <p:spPr bwMode="auto">
          <a:xfrm>
            <a:off x="611188" y="4149725"/>
            <a:ext cx="7921625"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lnSpc>
                <a:spcPct val="105000"/>
              </a:lnSpc>
              <a:spcBef>
                <a:spcPct val="0"/>
              </a:spcBef>
              <a:buFontTx/>
              <a:buNone/>
            </a:pPr>
            <a:r>
              <a:rPr lang="zh-CN" altLang="en-US" sz="2400" b="1">
                <a:solidFill>
                  <a:srgbClr val="990000"/>
                </a:solidFill>
                <a:latin typeface="宋体" panose="02010600030101010101" pitchFamily="2" charset="-122"/>
              </a:rPr>
              <a:t>通用性：</a:t>
            </a:r>
            <a:r>
              <a:rPr lang="zh-CN" altLang="en-US" sz="2400" b="1">
                <a:latin typeface="宋体" panose="02010600030101010101" pitchFamily="2" charset="-122"/>
              </a:rPr>
              <a:t>实现通过互联网的通用文件交互。</a:t>
            </a:r>
          </a:p>
          <a:p>
            <a:pPr eaLnBrk="1" hangingPunct="1">
              <a:lnSpc>
                <a:spcPct val="105000"/>
              </a:lnSpc>
              <a:spcBef>
                <a:spcPct val="0"/>
              </a:spcBef>
              <a:buFontTx/>
              <a:buNone/>
            </a:pPr>
            <a:r>
              <a:rPr lang="zh-CN" altLang="en-US" sz="2400" b="1">
                <a:solidFill>
                  <a:srgbClr val="990000"/>
                </a:solidFill>
                <a:latin typeface="宋体" panose="02010600030101010101" pitchFamily="2" charset="-122"/>
              </a:rPr>
              <a:t>跨平台特性：</a:t>
            </a:r>
            <a:r>
              <a:rPr lang="zh-CN" altLang="en-US" sz="2400" b="1">
                <a:latin typeface="宋体" panose="02010600030101010101" pitchFamily="2" charset="-122"/>
              </a:rPr>
              <a:t>  具有在异构计算机之间实现文件传递</a:t>
            </a:r>
          </a:p>
          <a:p>
            <a:pPr eaLnBrk="1" hangingPunct="1">
              <a:lnSpc>
                <a:spcPct val="105000"/>
              </a:lnSpc>
              <a:spcBef>
                <a:spcPct val="0"/>
              </a:spcBef>
              <a:buFontTx/>
              <a:buNone/>
            </a:pPr>
            <a:r>
              <a:rPr lang="zh-CN" altLang="en-US" sz="2400" b="1">
                <a:solidFill>
                  <a:srgbClr val="990000"/>
                </a:solidFill>
                <a:latin typeface="宋体" panose="02010600030101010101" pitchFamily="2" charset="-122"/>
              </a:rPr>
              <a:t>传送和控制：</a:t>
            </a:r>
            <a:r>
              <a:rPr lang="zh-CN" altLang="en-US" sz="2400" b="1">
                <a:latin typeface="宋体" panose="02010600030101010101" pitchFamily="2" charset="-122"/>
              </a:rPr>
              <a:t>  实现上下载和两端交互控制</a:t>
            </a:r>
          </a:p>
          <a:p>
            <a:pPr eaLnBrk="1" hangingPunct="1">
              <a:spcBef>
                <a:spcPct val="0"/>
              </a:spcBef>
              <a:buFontTx/>
              <a:buNone/>
            </a:pPr>
            <a:r>
              <a:rPr lang="zh-CN" altLang="en-US" sz="2400" b="1"/>
              <a:t>任意文件内容：</a:t>
            </a:r>
            <a:r>
              <a:rPr lang="en-US" altLang="zh-CN" sz="2400" b="1"/>
              <a:t>FTP</a:t>
            </a:r>
            <a:r>
              <a:rPr lang="zh-CN" altLang="en-US" sz="2400" b="1"/>
              <a:t>允许传送任意类型数据文件</a:t>
            </a:r>
          </a:p>
          <a:p>
            <a:pPr eaLnBrk="1" hangingPunct="1">
              <a:spcBef>
                <a:spcPct val="0"/>
              </a:spcBef>
              <a:buFontTx/>
              <a:buNone/>
            </a:pPr>
            <a:r>
              <a:rPr lang="zh-CN" altLang="en-US" sz="2400" b="1"/>
              <a:t>验证和权限：  </a:t>
            </a:r>
            <a:r>
              <a:rPr lang="en-US" altLang="zh-CN" sz="2400" b="1"/>
              <a:t>FTP</a:t>
            </a:r>
            <a:r>
              <a:rPr lang="zh-CN" altLang="en-US" sz="2400" b="1"/>
              <a:t>允许文件具有拥有权和访问控制权</a:t>
            </a:r>
          </a:p>
        </p:txBody>
      </p:sp>
      <p:sp>
        <p:nvSpPr>
          <p:cNvPr id="61446" name="Rectangle 6">
            <a:extLst>
              <a:ext uri="{FF2B5EF4-FFF2-40B4-BE49-F238E27FC236}">
                <a16:creationId xmlns:a16="http://schemas.microsoft.com/office/drawing/2014/main" id="{6A67D05B-09E3-40DB-86BB-59D850E55709}"/>
              </a:ext>
            </a:extLst>
          </p:cNvPr>
          <p:cNvSpPr>
            <a:spLocks noChangeArrowheads="1"/>
          </p:cNvSpPr>
          <p:nvPr/>
        </p:nvSpPr>
        <p:spPr bwMode="auto">
          <a:xfrm>
            <a:off x="827088" y="1052513"/>
            <a:ext cx="7391400"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lnSpc>
                <a:spcPct val="105000"/>
              </a:lnSpc>
              <a:spcBef>
                <a:spcPct val="0"/>
              </a:spcBef>
              <a:buFontTx/>
              <a:buNone/>
            </a:pPr>
            <a:r>
              <a:rPr lang="zh-CN" altLang="en-US" sz="2400" b="1">
                <a:latin typeface="宋体" panose="02010600030101010101" pitchFamily="2" charset="-122"/>
              </a:rPr>
              <a:t>文件与传输。文件（包括各种格式）是计算机处理信息最主要的形式，网络传输文件是把一个文件复制</a:t>
            </a:r>
            <a:r>
              <a:rPr lang="en-US" altLang="zh-CN" sz="2400" b="1">
                <a:latin typeface="宋体" panose="02010600030101010101" pitchFamily="2" charset="-122"/>
              </a:rPr>
              <a:t>/</a:t>
            </a:r>
            <a:r>
              <a:rPr lang="zh-CN" altLang="en-US" sz="2400" b="1">
                <a:latin typeface="宋体" panose="02010600030101010101" pitchFamily="2" charset="-122"/>
              </a:rPr>
              <a:t>转移到另一台远端计算机，基本步骤是文件定位、复制、文件名表示、传递和存储。</a:t>
            </a:r>
          </a:p>
        </p:txBody>
      </p:sp>
      <p:sp>
        <p:nvSpPr>
          <p:cNvPr id="61447" name="Rectangle 7">
            <a:extLst>
              <a:ext uri="{FF2B5EF4-FFF2-40B4-BE49-F238E27FC236}">
                <a16:creationId xmlns:a16="http://schemas.microsoft.com/office/drawing/2014/main" id="{6B6630CC-3BAC-47D6-B0B5-638612192503}"/>
              </a:ext>
            </a:extLst>
          </p:cNvPr>
          <p:cNvSpPr>
            <a:spLocks noChangeArrowheads="1"/>
          </p:cNvSpPr>
          <p:nvPr/>
        </p:nvSpPr>
        <p:spPr bwMode="auto">
          <a:xfrm>
            <a:off x="827088" y="2781300"/>
            <a:ext cx="7848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400" b="1">
                <a:solidFill>
                  <a:srgbClr val="990000"/>
                </a:solidFill>
              </a:rPr>
              <a:t>FTP</a:t>
            </a:r>
            <a:r>
              <a:rPr lang="zh-CN" altLang="en-US" sz="2400" b="1">
                <a:solidFill>
                  <a:srgbClr val="990000"/>
                </a:solidFill>
              </a:rPr>
              <a:t>面临问题：</a:t>
            </a:r>
            <a:r>
              <a:rPr lang="zh-CN" altLang="en-US" sz="2400" b="1"/>
              <a:t>在异构计算机之间的通用文件传递，需要克服不同文件系统差别（访问控制规则、文件名、文件格式类型、操作系统命令等），需要解决以下问题：</a:t>
            </a:r>
          </a:p>
        </p:txBody>
      </p:sp>
      <p:sp>
        <p:nvSpPr>
          <p:cNvPr id="61451" name="Rectangle 11">
            <a:extLst>
              <a:ext uri="{FF2B5EF4-FFF2-40B4-BE49-F238E27FC236}">
                <a16:creationId xmlns:a16="http://schemas.microsoft.com/office/drawing/2014/main" id="{F4C69450-5973-4945-81A1-D54E6728C69E}"/>
              </a:ext>
            </a:extLst>
          </p:cNvPr>
          <p:cNvSpPr>
            <a:spLocks noChangeArrowheads="1"/>
          </p:cNvSpPr>
          <p:nvPr/>
        </p:nvSpPr>
        <p:spPr bwMode="auto">
          <a:xfrm>
            <a:off x="611188" y="6021388"/>
            <a:ext cx="67691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zh-CN" altLang="en-US" sz="2800" b="1">
                <a:solidFill>
                  <a:srgbClr val="990000"/>
                </a:solidFill>
              </a:rPr>
              <a:t>体会</a:t>
            </a:r>
            <a:r>
              <a:rPr lang="en-US" altLang="zh-CN" sz="2800" b="1">
                <a:solidFill>
                  <a:srgbClr val="990000"/>
                </a:solidFill>
              </a:rPr>
              <a:t>FTP</a:t>
            </a:r>
            <a:r>
              <a:rPr lang="zh-CN" altLang="en-US" sz="2800" b="1">
                <a:solidFill>
                  <a:srgbClr val="990000"/>
                </a:solidFill>
              </a:rPr>
              <a:t>开发中是怎样解决上述问题？</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46"/>
                                        </p:tgtEl>
                                        <p:attrNameLst>
                                          <p:attrName>style.visibility</p:attrName>
                                        </p:attrNameLst>
                                      </p:cBhvr>
                                      <p:to>
                                        <p:strVal val="visible"/>
                                      </p:to>
                                    </p:set>
                                    <p:anim calcmode="lin" valueType="num">
                                      <p:cBhvr additive="base">
                                        <p:cTn id="7" dur="500" fill="hold"/>
                                        <p:tgtEl>
                                          <p:spTgt spid="61446"/>
                                        </p:tgtEl>
                                        <p:attrNameLst>
                                          <p:attrName>ppt_x</p:attrName>
                                        </p:attrNameLst>
                                      </p:cBhvr>
                                      <p:tavLst>
                                        <p:tav tm="0">
                                          <p:val>
                                            <p:strVal val="0-#ppt_w/2"/>
                                          </p:val>
                                        </p:tav>
                                        <p:tav tm="100000">
                                          <p:val>
                                            <p:strVal val="#ppt_x"/>
                                          </p:val>
                                        </p:tav>
                                      </p:tavLst>
                                    </p:anim>
                                    <p:anim calcmode="lin" valueType="num">
                                      <p:cBhvr additive="base">
                                        <p:cTn id="8" dur="500" fill="hold"/>
                                        <p:tgtEl>
                                          <p:spTgt spid="6144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47"/>
                                        </p:tgtEl>
                                        <p:attrNameLst>
                                          <p:attrName>style.visibility</p:attrName>
                                        </p:attrNameLst>
                                      </p:cBhvr>
                                      <p:to>
                                        <p:strVal val="visible"/>
                                      </p:to>
                                    </p:set>
                                    <p:anim calcmode="lin" valueType="num">
                                      <p:cBhvr additive="base">
                                        <p:cTn id="13" dur="500" fill="hold"/>
                                        <p:tgtEl>
                                          <p:spTgt spid="61447"/>
                                        </p:tgtEl>
                                        <p:attrNameLst>
                                          <p:attrName>ppt_x</p:attrName>
                                        </p:attrNameLst>
                                      </p:cBhvr>
                                      <p:tavLst>
                                        <p:tav tm="0">
                                          <p:val>
                                            <p:strVal val="0-#ppt_w/2"/>
                                          </p:val>
                                        </p:tav>
                                        <p:tav tm="100000">
                                          <p:val>
                                            <p:strVal val="#ppt_x"/>
                                          </p:val>
                                        </p:tav>
                                      </p:tavLst>
                                    </p:anim>
                                    <p:anim calcmode="lin" valueType="num">
                                      <p:cBhvr additive="base">
                                        <p:cTn id="14" dur="500" fill="hold"/>
                                        <p:tgtEl>
                                          <p:spTgt spid="6144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43"/>
                                        </p:tgtEl>
                                        <p:attrNameLst>
                                          <p:attrName>style.visibility</p:attrName>
                                        </p:attrNameLst>
                                      </p:cBhvr>
                                      <p:to>
                                        <p:strVal val="visible"/>
                                      </p:to>
                                    </p:set>
                                    <p:anim calcmode="lin" valueType="num">
                                      <p:cBhvr additive="base">
                                        <p:cTn id="19" dur="500" fill="hold"/>
                                        <p:tgtEl>
                                          <p:spTgt spid="61443"/>
                                        </p:tgtEl>
                                        <p:attrNameLst>
                                          <p:attrName>ppt_x</p:attrName>
                                        </p:attrNameLst>
                                      </p:cBhvr>
                                      <p:tavLst>
                                        <p:tav tm="0">
                                          <p:val>
                                            <p:strVal val="0-#ppt_w/2"/>
                                          </p:val>
                                        </p:tav>
                                        <p:tav tm="100000">
                                          <p:val>
                                            <p:strVal val="#ppt_x"/>
                                          </p:val>
                                        </p:tav>
                                      </p:tavLst>
                                    </p:anim>
                                    <p:anim calcmode="lin" valueType="num">
                                      <p:cBhvr additive="base">
                                        <p:cTn id="20" dur="500" fill="hold"/>
                                        <p:tgtEl>
                                          <p:spTgt spid="6144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51"/>
                                        </p:tgtEl>
                                        <p:attrNameLst>
                                          <p:attrName>style.visibility</p:attrName>
                                        </p:attrNameLst>
                                      </p:cBhvr>
                                      <p:to>
                                        <p:strVal val="visible"/>
                                      </p:to>
                                    </p:set>
                                    <p:anim calcmode="lin" valueType="num">
                                      <p:cBhvr additive="base">
                                        <p:cTn id="25" dur="500" fill="hold"/>
                                        <p:tgtEl>
                                          <p:spTgt spid="61451"/>
                                        </p:tgtEl>
                                        <p:attrNameLst>
                                          <p:attrName>ppt_x</p:attrName>
                                        </p:attrNameLst>
                                      </p:cBhvr>
                                      <p:tavLst>
                                        <p:tav tm="0">
                                          <p:val>
                                            <p:strVal val="0-#ppt_w/2"/>
                                          </p:val>
                                        </p:tav>
                                        <p:tav tm="100000">
                                          <p:val>
                                            <p:strVal val="#ppt_x"/>
                                          </p:val>
                                        </p:tav>
                                      </p:tavLst>
                                    </p:anim>
                                    <p:anim calcmode="lin" valueType="num">
                                      <p:cBhvr additive="base">
                                        <p:cTn id="26" dur="500" fill="hold"/>
                                        <p:tgtEl>
                                          <p:spTgt spid="6145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1" nodeType="clickEffect">
                                  <p:stCondLst>
                                    <p:cond delay="0"/>
                                  </p:stCondLst>
                                  <p:childTnLst>
                                    <p:set>
                                      <p:cBhvr>
                                        <p:cTn id="30" dur="1" fill="hold">
                                          <p:stCondLst>
                                            <p:cond delay="0"/>
                                          </p:stCondLst>
                                        </p:cTn>
                                        <p:tgtEl>
                                          <p:spTgt spid="61451"/>
                                        </p:tgtEl>
                                        <p:attrNameLst>
                                          <p:attrName>style.visibility</p:attrName>
                                        </p:attrNameLst>
                                      </p:cBhvr>
                                      <p:to>
                                        <p:strVal val="visible"/>
                                      </p:to>
                                    </p:set>
                                    <p:animEffect transition="in" filter="box(in)">
                                      <p:cBhvr>
                                        <p:cTn id="31" dur="500"/>
                                        <p:tgtEl>
                                          <p:spTgt spid="61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autoUpdateAnimBg="0"/>
      <p:bldP spid="61446" grpId="0" autoUpdateAnimBg="0"/>
      <p:bldP spid="61447" grpId="0" autoUpdateAnimBg="0"/>
      <p:bldP spid="61451" grpId="0" autoUpdateAnimBg="0"/>
      <p:bldP spid="61451"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D602845-56D6-4C37-9167-2C9B0CD822CB}"/>
              </a:ext>
            </a:extLst>
          </p:cNvPr>
          <p:cNvSpPr>
            <a:spLocks noChangeArrowheads="1"/>
          </p:cNvSpPr>
          <p:nvPr/>
        </p:nvSpPr>
        <p:spPr bwMode="auto">
          <a:xfrm>
            <a:off x="0" y="2663825"/>
            <a:ext cx="9144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45720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0"/>
              </a:spcBef>
              <a:buFontTx/>
              <a:buNone/>
            </a:pPr>
            <a:r>
              <a:rPr lang="en-US" altLang="zh-CN" sz="1000"/>
              <a:t> </a:t>
            </a:r>
          </a:p>
          <a:p>
            <a:pPr>
              <a:spcBef>
                <a:spcPct val="0"/>
              </a:spcBef>
              <a:buFontTx/>
              <a:buNone/>
            </a:pPr>
            <a:endParaRPr lang="en-US" altLang="zh-CN" sz="2400"/>
          </a:p>
        </p:txBody>
      </p:sp>
      <p:sp>
        <p:nvSpPr>
          <p:cNvPr id="34819" name="Rectangle 3">
            <a:extLst>
              <a:ext uri="{FF2B5EF4-FFF2-40B4-BE49-F238E27FC236}">
                <a16:creationId xmlns:a16="http://schemas.microsoft.com/office/drawing/2014/main" id="{DE7C86FB-22DE-4F45-B286-B68E8F2F3A14}"/>
              </a:ext>
            </a:extLst>
          </p:cNvPr>
          <p:cNvSpPr>
            <a:spLocks noChangeArrowheads="1"/>
          </p:cNvSpPr>
          <p:nvPr/>
        </p:nvSpPr>
        <p:spPr bwMode="auto">
          <a:xfrm>
            <a:off x="0" y="2663825"/>
            <a:ext cx="9144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r>
              <a:rPr lang="en-US" altLang="zh-CN" sz="1000"/>
              <a:t> </a:t>
            </a:r>
          </a:p>
          <a:p>
            <a:pPr algn="l"/>
            <a:endParaRPr lang="en-US" altLang="zh-CN"/>
          </a:p>
        </p:txBody>
      </p:sp>
      <p:sp>
        <p:nvSpPr>
          <p:cNvPr id="34820" name="Rectangle 5">
            <a:extLst>
              <a:ext uri="{FF2B5EF4-FFF2-40B4-BE49-F238E27FC236}">
                <a16:creationId xmlns:a16="http://schemas.microsoft.com/office/drawing/2014/main" id="{E4A2A009-F740-422F-89C3-96ECFEB4DDBD}"/>
              </a:ext>
            </a:extLst>
          </p:cNvPr>
          <p:cNvSpPr>
            <a:spLocks noChangeArrowheads="1"/>
          </p:cNvSpPr>
          <p:nvPr/>
        </p:nvSpPr>
        <p:spPr bwMode="auto">
          <a:xfrm>
            <a:off x="755650" y="1484313"/>
            <a:ext cx="7921625"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lnSpc>
                <a:spcPct val="120000"/>
              </a:lnSpc>
              <a:spcBef>
                <a:spcPct val="0"/>
              </a:spcBef>
              <a:buFontTx/>
              <a:buNone/>
            </a:pPr>
            <a:r>
              <a:rPr lang="zh-CN" altLang="en-US" sz="2800" b="1">
                <a:latin typeface="宋体" panose="02010600030101010101" pitchFamily="2" charset="-122"/>
              </a:rPr>
              <a:t>交互与批处理。文件传递方式主要两种：</a:t>
            </a:r>
          </a:p>
          <a:p>
            <a:pPr eaLnBrk="1" hangingPunct="1">
              <a:lnSpc>
                <a:spcPct val="120000"/>
              </a:lnSpc>
              <a:spcBef>
                <a:spcPct val="0"/>
              </a:spcBef>
              <a:buFontTx/>
              <a:buNone/>
            </a:pPr>
            <a:r>
              <a:rPr lang="en-US" altLang="zh-CN" sz="2800" b="1">
                <a:latin typeface="宋体" panose="02010600030101010101" pitchFamily="2" charset="-122"/>
              </a:rPr>
              <a:t>1</a:t>
            </a:r>
            <a:r>
              <a:rPr lang="zh-CN" altLang="en-US" sz="2800" b="1">
                <a:latin typeface="宋体" panose="02010600030101010101" pitchFamily="2" charset="-122"/>
              </a:rPr>
              <a:t>、交互是一种实时交流的传统文件操作，如目录和文件夹，具有直接反馈、可修改优点；</a:t>
            </a:r>
          </a:p>
          <a:p>
            <a:pPr eaLnBrk="1" hangingPunct="1">
              <a:lnSpc>
                <a:spcPct val="120000"/>
              </a:lnSpc>
              <a:spcBef>
                <a:spcPct val="0"/>
              </a:spcBef>
              <a:buFontTx/>
              <a:buNone/>
            </a:pPr>
            <a:r>
              <a:rPr lang="en-US" altLang="zh-CN" sz="2800" b="1">
                <a:latin typeface="宋体" panose="02010600030101010101" pitchFamily="2" charset="-122"/>
              </a:rPr>
              <a:t>2</a:t>
            </a:r>
            <a:r>
              <a:rPr lang="zh-CN" altLang="en-US" sz="2800" b="1">
                <a:latin typeface="宋体" panose="02010600030101010101" pitchFamily="2" charset="-122"/>
              </a:rPr>
              <a:t>、批处理是类似邮件系统，指定远程计算机、文件，然后启动传输，最后传输程序告知用户操作结果，自动传输更适应早期不可靠网络。</a:t>
            </a:r>
          </a:p>
          <a:p>
            <a:pPr eaLnBrk="1" hangingPunct="1">
              <a:lnSpc>
                <a:spcPct val="120000"/>
              </a:lnSpc>
              <a:spcBef>
                <a:spcPct val="0"/>
              </a:spcBef>
              <a:buFontTx/>
              <a:buNone/>
            </a:pPr>
            <a:r>
              <a:rPr lang="zh-CN" altLang="en-US" sz="2800" b="1">
                <a:latin typeface="宋体" panose="02010600030101010101" pitchFamily="2" charset="-122"/>
              </a:rPr>
              <a:t>交互与批处理文件传输方式各有利弊，但建立一个两种方式都允许的服务是可行。</a:t>
            </a:r>
          </a:p>
        </p:txBody>
      </p:sp>
      <p:sp>
        <p:nvSpPr>
          <p:cNvPr id="34821" name="Rectangle 6">
            <a:extLst>
              <a:ext uri="{FF2B5EF4-FFF2-40B4-BE49-F238E27FC236}">
                <a16:creationId xmlns:a16="http://schemas.microsoft.com/office/drawing/2014/main" id="{3836D27A-78CD-41BE-A11F-7DBF6ED94D33}"/>
              </a:ext>
            </a:extLst>
          </p:cNvPr>
          <p:cNvSpPr>
            <a:spLocks noChangeArrowheads="1"/>
          </p:cNvSpPr>
          <p:nvPr/>
        </p:nvSpPr>
        <p:spPr bwMode="auto">
          <a:xfrm>
            <a:off x="827088" y="476250"/>
            <a:ext cx="3657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dirty="0">
                <a:solidFill>
                  <a:srgbClr val="CC0000"/>
                </a:solidFill>
                <a:latin typeface="宋体" panose="02010600030101010101" pitchFamily="2" charset="-122"/>
              </a:rPr>
              <a:t>2.2.1.3 FTP</a:t>
            </a:r>
            <a:r>
              <a:rPr lang="zh-CN" altLang="en-US" sz="2800" b="1" dirty="0">
                <a:solidFill>
                  <a:srgbClr val="CC0000"/>
                </a:solidFill>
                <a:latin typeface="宋体" panose="02010600030101010101" pitchFamily="2" charset="-122"/>
              </a:rPr>
              <a:t>交互方式</a:t>
            </a:r>
          </a:p>
        </p:txBody>
      </p:sp>
    </p:spTree>
  </p:cSld>
  <p:clrMapOvr>
    <a:masterClrMapping/>
  </p:clrMapOvr>
  <p:transition spd="slow" advClick="0">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C961660-9456-4644-BA13-0029A6EC5594}"/>
              </a:ext>
            </a:extLst>
          </p:cNvPr>
          <p:cNvSpPr>
            <a:spLocks noChangeArrowheads="1"/>
          </p:cNvSpPr>
          <p:nvPr/>
        </p:nvSpPr>
        <p:spPr bwMode="auto">
          <a:xfrm>
            <a:off x="0" y="2663825"/>
            <a:ext cx="9144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45720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0"/>
              </a:spcBef>
              <a:buFontTx/>
              <a:buNone/>
            </a:pPr>
            <a:r>
              <a:rPr lang="en-US" altLang="zh-CN" sz="1000"/>
              <a:t> </a:t>
            </a:r>
          </a:p>
          <a:p>
            <a:pPr>
              <a:spcBef>
                <a:spcPct val="0"/>
              </a:spcBef>
              <a:buFontTx/>
              <a:buNone/>
            </a:pPr>
            <a:endParaRPr lang="en-US" altLang="zh-CN" sz="2400"/>
          </a:p>
        </p:txBody>
      </p:sp>
      <p:sp>
        <p:nvSpPr>
          <p:cNvPr id="35843" name="Rectangle 3">
            <a:extLst>
              <a:ext uri="{FF2B5EF4-FFF2-40B4-BE49-F238E27FC236}">
                <a16:creationId xmlns:a16="http://schemas.microsoft.com/office/drawing/2014/main" id="{0F72AA05-5846-4E4B-8E29-3C2EEEBB4CF5}"/>
              </a:ext>
            </a:extLst>
          </p:cNvPr>
          <p:cNvSpPr>
            <a:spLocks noChangeArrowheads="1"/>
          </p:cNvSpPr>
          <p:nvPr/>
        </p:nvSpPr>
        <p:spPr bwMode="auto">
          <a:xfrm>
            <a:off x="0" y="2663825"/>
            <a:ext cx="9144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r>
              <a:rPr lang="en-US" altLang="zh-CN" sz="1000"/>
              <a:t> </a:t>
            </a:r>
          </a:p>
          <a:p>
            <a:pPr algn="l"/>
            <a:endParaRPr lang="en-US" altLang="zh-CN"/>
          </a:p>
        </p:txBody>
      </p:sp>
      <p:sp>
        <p:nvSpPr>
          <p:cNvPr id="50180" name="Rectangle 4">
            <a:extLst>
              <a:ext uri="{FF2B5EF4-FFF2-40B4-BE49-F238E27FC236}">
                <a16:creationId xmlns:a16="http://schemas.microsoft.com/office/drawing/2014/main" id="{0787F3B8-99A3-4F56-AA8C-308637143EBC}"/>
              </a:ext>
            </a:extLst>
          </p:cNvPr>
          <p:cNvSpPr>
            <a:spLocks noChangeArrowheads="1"/>
          </p:cNvSpPr>
          <p:nvPr/>
        </p:nvSpPr>
        <p:spPr bwMode="auto">
          <a:xfrm>
            <a:off x="827088" y="908050"/>
            <a:ext cx="73914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lnSpc>
                <a:spcPct val="120000"/>
              </a:lnSpc>
              <a:spcBef>
                <a:spcPct val="0"/>
              </a:spcBef>
              <a:buFontTx/>
              <a:buNone/>
            </a:pPr>
            <a:r>
              <a:rPr lang="en-US" altLang="zh-CN" sz="2400" b="1">
                <a:latin typeface="宋体" panose="02010600030101010101" pitchFamily="2" charset="-122"/>
              </a:rPr>
              <a:t>FTP</a:t>
            </a:r>
            <a:r>
              <a:rPr lang="zh-CN" altLang="en-US" sz="2400" b="1">
                <a:latin typeface="宋体" panose="02010600030101010101" pitchFamily="2" charset="-122"/>
              </a:rPr>
              <a:t>是实现任意文件传输的通用协议，在互联网计算机间传输一个文件的副本。但</a:t>
            </a:r>
            <a:r>
              <a:rPr lang="en-US" altLang="zh-CN" sz="2400" b="1">
                <a:latin typeface="宋体" panose="02010600030101010101" pitchFamily="2" charset="-122"/>
              </a:rPr>
              <a:t>FTP</a:t>
            </a:r>
            <a:r>
              <a:rPr lang="zh-CN" altLang="en-US" sz="2400" b="1">
                <a:latin typeface="宋体" panose="02010600030101010101" pitchFamily="2" charset="-122"/>
              </a:rPr>
              <a:t>文件类型只定义了</a:t>
            </a:r>
            <a:r>
              <a:rPr lang="en-US" altLang="zh-CN" sz="2400" b="1">
                <a:latin typeface="宋体" panose="02010600030101010101" pitchFamily="2" charset="-122"/>
              </a:rPr>
              <a:t>2</a:t>
            </a:r>
            <a:r>
              <a:rPr lang="zh-CN" altLang="en-US" sz="2400" b="1">
                <a:latin typeface="宋体" panose="02010600030101010101" pitchFamily="2" charset="-122"/>
              </a:rPr>
              <a:t>种传输方式：文本与二进制方式。</a:t>
            </a:r>
          </a:p>
        </p:txBody>
      </p:sp>
      <p:sp>
        <p:nvSpPr>
          <p:cNvPr id="50181" name="Rectangle 5">
            <a:extLst>
              <a:ext uri="{FF2B5EF4-FFF2-40B4-BE49-F238E27FC236}">
                <a16:creationId xmlns:a16="http://schemas.microsoft.com/office/drawing/2014/main" id="{5DB13DEA-8DED-45FC-A734-2578BCB17EA1}"/>
              </a:ext>
            </a:extLst>
          </p:cNvPr>
          <p:cNvSpPr>
            <a:spLocks noChangeArrowheads="1"/>
          </p:cNvSpPr>
          <p:nvPr/>
        </p:nvSpPr>
        <p:spPr bwMode="auto">
          <a:xfrm>
            <a:off x="762000" y="2438400"/>
            <a:ext cx="7467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lnSpc>
                <a:spcPct val="120000"/>
              </a:lnSpc>
              <a:spcBef>
                <a:spcPct val="0"/>
              </a:spcBef>
              <a:buFontTx/>
              <a:buNone/>
            </a:pPr>
            <a:r>
              <a:rPr lang="zh-CN" altLang="en-US" sz="2400" b="1">
                <a:latin typeface="宋体" panose="02010600030101010101" pitchFamily="2" charset="-122"/>
              </a:rPr>
              <a:t>文本是</a:t>
            </a:r>
            <a:r>
              <a:rPr lang="en-US" altLang="zh-CN" sz="2400" b="1">
                <a:latin typeface="宋体" panose="02010600030101010101" pitchFamily="2" charset="-122"/>
              </a:rPr>
              <a:t>ASCII/EBCDIC</a:t>
            </a:r>
            <a:r>
              <a:rPr lang="zh-CN" altLang="en-US" sz="2400" b="1">
                <a:latin typeface="宋体" panose="02010600030101010101" pitchFamily="2" charset="-122"/>
              </a:rPr>
              <a:t>字符集表示文本；要求本地文件转化为</a:t>
            </a:r>
            <a:r>
              <a:rPr lang="en-US" altLang="zh-CN" sz="2400" b="1">
                <a:latin typeface="宋体" panose="02010600030101010101" pitchFamily="2" charset="-122"/>
              </a:rPr>
              <a:t>ASCII/EBCDIC</a:t>
            </a:r>
            <a:r>
              <a:rPr lang="zh-CN" altLang="en-US" sz="2400" b="1">
                <a:latin typeface="宋体" panose="02010600030101010101" pitchFamily="2" charset="-122"/>
              </a:rPr>
              <a:t>码的形式传输，在收端则将</a:t>
            </a:r>
            <a:r>
              <a:rPr lang="en-US" altLang="zh-CN" sz="2400" b="1">
                <a:latin typeface="宋体" panose="02010600030101010101" pitchFamily="2" charset="-122"/>
              </a:rPr>
              <a:t>ASCII /EBCDIC</a:t>
            </a:r>
            <a:r>
              <a:rPr lang="zh-CN" altLang="en-US" sz="2400" b="1">
                <a:latin typeface="宋体" panose="02010600030101010101" pitchFamily="2" charset="-122"/>
              </a:rPr>
              <a:t>码转化为本地文本文件。</a:t>
            </a:r>
          </a:p>
        </p:txBody>
      </p:sp>
      <p:sp>
        <p:nvSpPr>
          <p:cNvPr id="50182" name="Rectangle 6">
            <a:extLst>
              <a:ext uri="{FF2B5EF4-FFF2-40B4-BE49-F238E27FC236}">
                <a16:creationId xmlns:a16="http://schemas.microsoft.com/office/drawing/2014/main" id="{A77F4B24-D38B-42E3-AA95-09A7EF00853C}"/>
              </a:ext>
            </a:extLst>
          </p:cNvPr>
          <p:cNvSpPr>
            <a:spLocks noChangeArrowheads="1"/>
          </p:cNvSpPr>
          <p:nvPr/>
        </p:nvSpPr>
        <p:spPr bwMode="auto">
          <a:xfrm>
            <a:off x="755650" y="3860800"/>
            <a:ext cx="7620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lnSpc>
                <a:spcPct val="120000"/>
              </a:lnSpc>
              <a:spcBef>
                <a:spcPct val="0"/>
              </a:spcBef>
              <a:buFontTx/>
              <a:buNone/>
            </a:pPr>
            <a:r>
              <a:rPr lang="zh-CN" altLang="en-US" sz="2400" b="1">
                <a:latin typeface="宋体" panose="02010600030101010101" pitchFamily="2" charset="-122"/>
              </a:rPr>
              <a:t>二进制是非文本的所有其它文件，如视频、图形或浮点数值文件等。对传输的二进制文件副本，</a:t>
            </a:r>
            <a:r>
              <a:rPr lang="en-US" altLang="zh-CN" sz="2400" b="1">
                <a:latin typeface="宋体" panose="02010600030101010101" pitchFamily="2" charset="-122"/>
              </a:rPr>
              <a:t>FTP</a:t>
            </a:r>
            <a:r>
              <a:rPr lang="zh-CN" altLang="en-US" sz="2400" b="1">
                <a:latin typeface="宋体" panose="02010600030101010101" pitchFamily="2" charset="-122"/>
              </a:rPr>
              <a:t>不进行表达转换处理，所以在本地的表达完全有用户确定，但可能出现在本地与远端之间的意义则可能完全不同。如</a:t>
            </a:r>
            <a:r>
              <a:rPr lang="en-US" altLang="zh-CN" sz="2400" b="1">
                <a:latin typeface="宋体" panose="02010600030101010101" pitchFamily="2" charset="-122"/>
              </a:rPr>
              <a:t>32</a:t>
            </a:r>
            <a:r>
              <a:rPr lang="zh-CN" altLang="en-US" sz="2400" b="1">
                <a:latin typeface="宋体" panose="02010600030101010101" pitchFamily="2" charset="-122"/>
              </a:rPr>
              <a:t>位浮点数值文件副本、非标准文件远端不认识。</a:t>
            </a:r>
          </a:p>
        </p:txBody>
      </p:sp>
      <p:sp>
        <p:nvSpPr>
          <p:cNvPr id="35847" name="Rectangle 8">
            <a:extLst>
              <a:ext uri="{FF2B5EF4-FFF2-40B4-BE49-F238E27FC236}">
                <a16:creationId xmlns:a16="http://schemas.microsoft.com/office/drawing/2014/main" id="{BB414B08-B4BE-4673-92C8-D6EB22E577B0}"/>
              </a:ext>
            </a:extLst>
          </p:cNvPr>
          <p:cNvSpPr>
            <a:spLocks noChangeArrowheads="1"/>
          </p:cNvSpPr>
          <p:nvPr/>
        </p:nvSpPr>
        <p:spPr bwMode="auto">
          <a:xfrm>
            <a:off x="762000" y="304800"/>
            <a:ext cx="39544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dirty="0">
                <a:solidFill>
                  <a:srgbClr val="CC0000"/>
                </a:solidFill>
                <a:latin typeface="宋体" panose="02010600030101010101" pitchFamily="2" charset="-122"/>
              </a:rPr>
              <a:t>2.2.1.4 FTP</a:t>
            </a:r>
            <a:r>
              <a:rPr lang="zh-CN" altLang="en-US" sz="2800" b="1" dirty="0">
                <a:solidFill>
                  <a:srgbClr val="CC0000"/>
                </a:solidFill>
                <a:latin typeface="宋体" panose="02010600030101010101" pitchFamily="2" charset="-122"/>
              </a:rPr>
              <a:t>文件格式</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 calcmode="lin" valueType="num">
                                      <p:cBhvr additive="base">
                                        <p:cTn id="7" dur="500" fill="hold"/>
                                        <p:tgtEl>
                                          <p:spTgt spid="50180"/>
                                        </p:tgtEl>
                                        <p:attrNameLst>
                                          <p:attrName>ppt_x</p:attrName>
                                        </p:attrNameLst>
                                      </p:cBhvr>
                                      <p:tavLst>
                                        <p:tav tm="0">
                                          <p:val>
                                            <p:strVal val="0-#ppt_w/2"/>
                                          </p:val>
                                        </p:tav>
                                        <p:tav tm="100000">
                                          <p:val>
                                            <p:strVal val="#ppt_x"/>
                                          </p:val>
                                        </p:tav>
                                      </p:tavLst>
                                    </p:anim>
                                    <p:anim calcmode="lin" valueType="num">
                                      <p:cBhvr additive="base">
                                        <p:cTn id="8" dur="500" fill="hold"/>
                                        <p:tgtEl>
                                          <p:spTgt spid="5018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181"/>
                                        </p:tgtEl>
                                        <p:attrNameLst>
                                          <p:attrName>style.visibility</p:attrName>
                                        </p:attrNameLst>
                                      </p:cBhvr>
                                      <p:to>
                                        <p:strVal val="visible"/>
                                      </p:to>
                                    </p:set>
                                    <p:anim calcmode="lin" valueType="num">
                                      <p:cBhvr additive="base">
                                        <p:cTn id="13" dur="500" fill="hold"/>
                                        <p:tgtEl>
                                          <p:spTgt spid="50181"/>
                                        </p:tgtEl>
                                        <p:attrNameLst>
                                          <p:attrName>ppt_x</p:attrName>
                                        </p:attrNameLst>
                                      </p:cBhvr>
                                      <p:tavLst>
                                        <p:tav tm="0">
                                          <p:val>
                                            <p:strVal val="0-#ppt_w/2"/>
                                          </p:val>
                                        </p:tav>
                                        <p:tav tm="100000">
                                          <p:val>
                                            <p:strVal val="#ppt_x"/>
                                          </p:val>
                                        </p:tav>
                                      </p:tavLst>
                                    </p:anim>
                                    <p:anim calcmode="lin" valueType="num">
                                      <p:cBhvr additive="base">
                                        <p:cTn id="14" dur="500" fill="hold"/>
                                        <p:tgtEl>
                                          <p:spTgt spid="5018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0182"/>
                                        </p:tgtEl>
                                        <p:attrNameLst>
                                          <p:attrName>style.visibility</p:attrName>
                                        </p:attrNameLst>
                                      </p:cBhvr>
                                      <p:to>
                                        <p:strVal val="visible"/>
                                      </p:to>
                                    </p:set>
                                    <p:anim calcmode="lin" valueType="num">
                                      <p:cBhvr additive="base">
                                        <p:cTn id="19" dur="500" fill="hold"/>
                                        <p:tgtEl>
                                          <p:spTgt spid="50182"/>
                                        </p:tgtEl>
                                        <p:attrNameLst>
                                          <p:attrName>ppt_x</p:attrName>
                                        </p:attrNameLst>
                                      </p:cBhvr>
                                      <p:tavLst>
                                        <p:tav tm="0">
                                          <p:val>
                                            <p:strVal val="0-#ppt_w/2"/>
                                          </p:val>
                                        </p:tav>
                                        <p:tav tm="100000">
                                          <p:val>
                                            <p:strVal val="#ppt_x"/>
                                          </p:val>
                                        </p:tav>
                                      </p:tavLst>
                                    </p:anim>
                                    <p:anim calcmode="lin" valueType="num">
                                      <p:cBhvr additive="base">
                                        <p:cTn id="20" dur="500" fill="hold"/>
                                        <p:tgtEl>
                                          <p:spTgt spid="501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autoUpdateAnimBg="0"/>
      <p:bldP spid="50181" grpId="0" autoUpdateAnimBg="0"/>
      <p:bldP spid="50182"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2">
            <a:extLst>
              <a:ext uri="{FF2B5EF4-FFF2-40B4-BE49-F238E27FC236}">
                <a16:creationId xmlns:a16="http://schemas.microsoft.com/office/drawing/2014/main" id="{0BD1F581-AE96-44CE-80B5-8A8C1209AED0}"/>
              </a:ext>
            </a:extLst>
          </p:cNvPr>
          <p:cNvGrpSpPr>
            <a:grpSpLocks/>
          </p:cNvGrpSpPr>
          <p:nvPr/>
        </p:nvGrpSpPr>
        <p:grpSpPr bwMode="auto">
          <a:xfrm>
            <a:off x="3657600" y="1676400"/>
            <a:ext cx="1600200" cy="1524000"/>
            <a:chOff x="912" y="768"/>
            <a:chExt cx="2400" cy="1584"/>
          </a:xfrm>
        </p:grpSpPr>
        <p:sp>
          <p:nvSpPr>
            <p:cNvPr id="36889" name="Oval 3">
              <a:extLst>
                <a:ext uri="{FF2B5EF4-FFF2-40B4-BE49-F238E27FC236}">
                  <a16:creationId xmlns:a16="http://schemas.microsoft.com/office/drawing/2014/main" id="{2AD4DAC9-64D7-4F5E-BD6A-49F131D86DE6}"/>
                </a:ext>
              </a:extLst>
            </p:cNvPr>
            <p:cNvSpPr>
              <a:spLocks noChangeArrowheads="1"/>
            </p:cNvSpPr>
            <p:nvPr/>
          </p:nvSpPr>
          <p:spPr bwMode="auto">
            <a:xfrm>
              <a:off x="1751" y="799"/>
              <a:ext cx="1026" cy="62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6890" name="Oval 4">
              <a:extLst>
                <a:ext uri="{FF2B5EF4-FFF2-40B4-BE49-F238E27FC236}">
                  <a16:creationId xmlns:a16="http://schemas.microsoft.com/office/drawing/2014/main" id="{CD6DD8BF-DDF0-4CAD-A2C0-EDD23BA700CB}"/>
                </a:ext>
              </a:extLst>
            </p:cNvPr>
            <p:cNvSpPr>
              <a:spLocks noChangeArrowheads="1"/>
            </p:cNvSpPr>
            <p:nvPr/>
          </p:nvSpPr>
          <p:spPr bwMode="auto">
            <a:xfrm>
              <a:off x="1172" y="972"/>
              <a:ext cx="781" cy="62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6891" name="Oval 5">
              <a:extLst>
                <a:ext uri="{FF2B5EF4-FFF2-40B4-BE49-F238E27FC236}">
                  <a16:creationId xmlns:a16="http://schemas.microsoft.com/office/drawing/2014/main" id="{BE20A41D-8F9B-4BE5-BF2E-0BDDE2C45CCE}"/>
                </a:ext>
              </a:extLst>
            </p:cNvPr>
            <p:cNvSpPr>
              <a:spLocks noChangeArrowheads="1"/>
            </p:cNvSpPr>
            <p:nvPr/>
          </p:nvSpPr>
          <p:spPr bwMode="auto">
            <a:xfrm>
              <a:off x="926" y="1364"/>
              <a:ext cx="521" cy="50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6892" name="Oval 6">
              <a:extLst>
                <a:ext uri="{FF2B5EF4-FFF2-40B4-BE49-F238E27FC236}">
                  <a16:creationId xmlns:a16="http://schemas.microsoft.com/office/drawing/2014/main" id="{E9E5EF70-7A3A-48B4-817B-A5374A9FB045}"/>
                </a:ext>
              </a:extLst>
            </p:cNvPr>
            <p:cNvSpPr>
              <a:spLocks noChangeArrowheads="1"/>
            </p:cNvSpPr>
            <p:nvPr/>
          </p:nvSpPr>
          <p:spPr bwMode="auto">
            <a:xfrm>
              <a:off x="1085" y="1599"/>
              <a:ext cx="796" cy="54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6893" name="Oval 7">
              <a:extLst>
                <a:ext uri="{FF2B5EF4-FFF2-40B4-BE49-F238E27FC236}">
                  <a16:creationId xmlns:a16="http://schemas.microsoft.com/office/drawing/2014/main" id="{A537B767-5514-4F44-8AAA-52C162092862}"/>
                </a:ext>
              </a:extLst>
            </p:cNvPr>
            <p:cNvSpPr>
              <a:spLocks noChangeArrowheads="1"/>
            </p:cNvSpPr>
            <p:nvPr/>
          </p:nvSpPr>
          <p:spPr bwMode="auto">
            <a:xfrm>
              <a:off x="1664" y="1693"/>
              <a:ext cx="1200" cy="65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6894" name="Oval 8">
              <a:extLst>
                <a:ext uri="{FF2B5EF4-FFF2-40B4-BE49-F238E27FC236}">
                  <a16:creationId xmlns:a16="http://schemas.microsoft.com/office/drawing/2014/main" id="{6A69D6A7-4A46-436B-BB5B-51A43B0EC345}"/>
                </a:ext>
              </a:extLst>
            </p:cNvPr>
            <p:cNvSpPr>
              <a:spLocks noChangeArrowheads="1"/>
            </p:cNvSpPr>
            <p:nvPr/>
          </p:nvSpPr>
          <p:spPr bwMode="auto">
            <a:xfrm>
              <a:off x="2445" y="988"/>
              <a:ext cx="751" cy="4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6895" name="Oval 9">
              <a:extLst>
                <a:ext uri="{FF2B5EF4-FFF2-40B4-BE49-F238E27FC236}">
                  <a16:creationId xmlns:a16="http://schemas.microsoft.com/office/drawing/2014/main" id="{8C491D87-4D98-49AA-8A67-A3855F7A15F2}"/>
                </a:ext>
              </a:extLst>
            </p:cNvPr>
            <p:cNvSpPr>
              <a:spLocks noChangeArrowheads="1"/>
            </p:cNvSpPr>
            <p:nvPr/>
          </p:nvSpPr>
          <p:spPr bwMode="auto">
            <a:xfrm>
              <a:off x="2560" y="1317"/>
              <a:ext cx="752" cy="4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6896" name="Oval 10">
              <a:extLst>
                <a:ext uri="{FF2B5EF4-FFF2-40B4-BE49-F238E27FC236}">
                  <a16:creationId xmlns:a16="http://schemas.microsoft.com/office/drawing/2014/main" id="{72546192-9159-4AAC-A4BB-04BFACA0CC36}"/>
                </a:ext>
              </a:extLst>
            </p:cNvPr>
            <p:cNvSpPr>
              <a:spLocks noChangeArrowheads="1"/>
            </p:cNvSpPr>
            <p:nvPr/>
          </p:nvSpPr>
          <p:spPr bwMode="auto">
            <a:xfrm>
              <a:off x="2488" y="1427"/>
              <a:ext cx="752" cy="81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6897" name="Oval 11">
              <a:extLst>
                <a:ext uri="{FF2B5EF4-FFF2-40B4-BE49-F238E27FC236}">
                  <a16:creationId xmlns:a16="http://schemas.microsoft.com/office/drawing/2014/main" id="{75D92B32-BFB5-4553-821C-21461C04CBF8}"/>
                </a:ext>
              </a:extLst>
            </p:cNvPr>
            <p:cNvSpPr>
              <a:spLocks noChangeArrowheads="1"/>
            </p:cNvSpPr>
            <p:nvPr/>
          </p:nvSpPr>
          <p:spPr bwMode="auto">
            <a:xfrm>
              <a:off x="1360" y="1176"/>
              <a:ext cx="1547" cy="81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grpSp>
          <p:nvGrpSpPr>
            <p:cNvPr id="36898" name="Group 12">
              <a:extLst>
                <a:ext uri="{FF2B5EF4-FFF2-40B4-BE49-F238E27FC236}">
                  <a16:creationId xmlns:a16="http://schemas.microsoft.com/office/drawing/2014/main" id="{E52C8174-E430-4692-BFB5-5FF33F190D4D}"/>
                </a:ext>
              </a:extLst>
            </p:cNvPr>
            <p:cNvGrpSpPr>
              <a:grpSpLocks/>
            </p:cNvGrpSpPr>
            <p:nvPr/>
          </p:nvGrpSpPr>
          <p:grpSpPr bwMode="auto">
            <a:xfrm>
              <a:off x="912" y="768"/>
              <a:ext cx="2386" cy="1553"/>
              <a:chOff x="912" y="768"/>
              <a:chExt cx="2386" cy="1553"/>
            </a:xfrm>
          </p:grpSpPr>
          <p:sp>
            <p:nvSpPr>
              <p:cNvPr id="36899" name="Oval 13">
                <a:extLst>
                  <a:ext uri="{FF2B5EF4-FFF2-40B4-BE49-F238E27FC236}">
                    <a16:creationId xmlns:a16="http://schemas.microsoft.com/office/drawing/2014/main" id="{96659CBB-5993-40FC-993F-03DC76ECBC31}"/>
                  </a:ext>
                </a:extLst>
              </p:cNvPr>
              <p:cNvSpPr>
                <a:spLocks noChangeArrowheads="1"/>
              </p:cNvSpPr>
              <p:nvPr/>
            </p:nvSpPr>
            <p:spPr bwMode="auto">
              <a:xfrm>
                <a:off x="1736" y="768"/>
                <a:ext cx="1027"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6900" name="Oval 14">
                <a:extLst>
                  <a:ext uri="{FF2B5EF4-FFF2-40B4-BE49-F238E27FC236}">
                    <a16:creationId xmlns:a16="http://schemas.microsoft.com/office/drawing/2014/main" id="{24CE76FF-5A63-4F39-96DF-A5A455EFBCE7}"/>
                  </a:ext>
                </a:extLst>
              </p:cNvPr>
              <p:cNvSpPr>
                <a:spLocks noChangeArrowheads="1"/>
              </p:cNvSpPr>
              <p:nvPr/>
            </p:nvSpPr>
            <p:spPr bwMode="auto">
              <a:xfrm>
                <a:off x="1158" y="941"/>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6901" name="Oval 15">
                <a:extLst>
                  <a:ext uri="{FF2B5EF4-FFF2-40B4-BE49-F238E27FC236}">
                    <a16:creationId xmlns:a16="http://schemas.microsoft.com/office/drawing/2014/main" id="{CBDFEBC5-8555-4C07-8A7D-374D263C7A49}"/>
                  </a:ext>
                </a:extLst>
              </p:cNvPr>
              <p:cNvSpPr>
                <a:spLocks noChangeArrowheads="1"/>
              </p:cNvSpPr>
              <p:nvPr/>
            </p:nvSpPr>
            <p:spPr bwMode="auto">
              <a:xfrm>
                <a:off x="912" y="1333"/>
                <a:ext cx="520" cy="501"/>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6902" name="Oval 16">
                <a:extLst>
                  <a:ext uri="{FF2B5EF4-FFF2-40B4-BE49-F238E27FC236}">
                    <a16:creationId xmlns:a16="http://schemas.microsoft.com/office/drawing/2014/main" id="{1583B6BB-BF16-47E3-A2ED-B99284853295}"/>
                  </a:ext>
                </a:extLst>
              </p:cNvPr>
              <p:cNvSpPr>
                <a:spLocks noChangeArrowheads="1"/>
              </p:cNvSpPr>
              <p:nvPr/>
            </p:nvSpPr>
            <p:spPr bwMode="auto">
              <a:xfrm>
                <a:off x="1071" y="1568"/>
                <a:ext cx="795"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6903" name="Oval 17">
                <a:extLst>
                  <a:ext uri="{FF2B5EF4-FFF2-40B4-BE49-F238E27FC236}">
                    <a16:creationId xmlns:a16="http://schemas.microsoft.com/office/drawing/2014/main" id="{4921D9BB-A623-4DF6-9143-5F9F6C6ED2A2}"/>
                  </a:ext>
                </a:extLst>
              </p:cNvPr>
              <p:cNvSpPr>
                <a:spLocks noChangeArrowheads="1"/>
              </p:cNvSpPr>
              <p:nvPr/>
            </p:nvSpPr>
            <p:spPr bwMode="auto">
              <a:xfrm>
                <a:off x="1649" y="1662"/>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6904" name="Oval 18">
                <a:extLst>
                  <a:ext uri="{FF2B5EF4-FFF2-40B4-BE49-F238E27FC236}">
                    <a16:creationId xmlns:a16="http://schemas.microsoft.com/office/drawing/2014/main" id="{1B39EE30-BFD7-4254-BE5C-6ACCE567478F}"/>
                  </a:ext>
                </a:extLst>
              </p:cNvPr>
              <p:cNvSpPr>
                <a:spLocks noChangeArrowheads="1"/>
              </p:cNvSpPr>
              <p:nvPr/>
            </p:nvSpPr>
            <p:spPr bwMode="auto">
              <a:xfrm>
                <a:off x="2430" y="95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6905" name="Oval 19">
                <a:extLst>
                  <a:ext uri="{FF2B5EF4-FFF2-40B4-BE49-F238E27FC236}">
                    <a16:creationId xmlns:a16="http://schemas.microsoft.com/office/drawing/2014/main" id="{718AC86D-A67E-418E-8422-F0B713E7D1F5}"/>
                  </a:ext>
                </a:extLst>
              </p:cNvPr>
              <p:cNvSpPr>
                <a:spLocks noChangeArrowheads="1"/>
              </p:cNvSpPr>
              <p:nvPr/>
            </p:nvSpPr>
            <p:spPr bwMode="auto">
              <a:xfrm>
                <a:off x="2546" y="128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6906" name="Oval 20">
                <a:extLst>
                  <a:ext uri="{FF2B5EF4-FFF2-40B4-BE49-F238E27FC236}">
                    <a16:creationId xmlns:a16="http://schemas.microsoft.com/office/drawing/2014/main" id="{E5EDC6A6-10E9-4588-A2B6-ECC32BA6FBC0}"/>
                  </a:ext>
                </a:extLst>
              </p:cNvPr>
              <p:cNvSpPr>
                <a:spLocks noChangeArrowheads="1"/>
              </p:cNvSpPr>
              <p:nvPr/>
            </p:nvSpPr>
            <p:spPr bwMode="auto">
              <a:xfrm>
                <a:off x="2473" y="1395"/>
                <a:ext cx="752"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6907" name="Oval 21">
                <a:extLst>
                  <a:ext uri="{FF2B5EF4-FFF2-40B4-BE49-F238E27FC236}">
                    <a16:creationId xmlns:a16="http://schemas.microsoft.com/office/drawing/2014/main" id="{992B7704-96DE-431C-B39C-422D4F1622E8}"/>
                  </a:ext>
                </a:extLst>
              </p:cNvPr>
              <p:cNvSpPr>
                <a:spLocks noChangeArrowheads="1"/>
              </p:cNvSpPr>
              <p:nvPr/>
            </p:nvSpPr>
            <p:spPr bwMode="auto">
              <a:xfrm>
                <a:off x="1346" y="1144"/>
                <a:ext cx="1547"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grpSp>
      </p:grpSp>
      <p:sp>
        <p:nvSpPr>
          <p:cNvPr id="36867" name="Text Box 22">
            <a:extLst>
              <a:ext uri="{FF2B5EF4-FFF2-40B4-BE49-F238E27FC236}">
                <a16:creationId xmlns:a16="http://schemas.microsoft.com/office/drawing/2014/main" id="{2EE60F71-BB60-493E-83B6-C5BADF606D05}"/>
              </a:ext>
            </a:extLst>
          </p:cNvPr>
          <p:cNvSpPr txBox="1">
            <a:spLocks noChangeArrowheads="1"/>
          </p:cNvSpPr>
          <p:nvPr/>
        </p:nvSpPr>
        <p:spPr bwMode="auto">
          <a:xfrm>
            <a:off x="4038600" y="2362200"/>
            <a:ext cx="838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kumimoji="0" lang="zh-CN" altLang="en-US" sz="1600">
                <a:solidFill>
                  <a:srgbClr val="000000"/>
                </a:solidFill>
                <a:ea typeface="黑体" panose="02010609060101010101" pitchFamily="49" charset="-122"/>
              </a:rPr>
              <a:t>因特网</a:t>
            </a:r>
          </a:p>
        </p:txBody>
      </p:sp>
      <p:sp>
        <p:nvSpPr>
          <p:cNvPr id="51223" name="Rectangle 23">
            <a:extLst>
              <a:ext uri="{FF2B5EF4-FFF2-40B4-BE49-F238E27FC236}">
                <a16:creationId xmlns:a16="http://schemas.microsoft.com/office/drawing/2014/main" id="{84295FAE-42AC-468B-9E8E-9C16F74070D7}"/>
              </a:ext>
            </a:extLst>
          </p:cNvPr>
          <p:cNvSpPr>
            <a:spLocks noChangeArrowheads="1"/>
          </p:cNvSpPr>
          <p:nvPr/>
        </p:nvSpPr>
        <p:spPr bwMode="auto">
          <a:xfrm>
            <a:off x="1066800" y="3962400"/>
            <a:ext cx="72390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400" b="1">
                <a:latin typeface="宋体" panose="02010600030101010101" pitchFamily="2" charset="-122"/>
              </a:rPr>
              <a:t>FTP</a:t>
            </a:r>
            <a:r>
              <a:rPr lang="zh-CN" altLang="en-US" sz="2400" b="1">
                <a:latin typeface="宋体" panose="02010600030101010101" pitchFamily="2" charset="-122"/>
              </a:rPr>
              <a:t>按照</a:t>
            </a:r>
            <a:r>
              <a:rPr lang="en-US" altLang="zh-CN" sz="2400" b="1">
                <a:latin typeface="宋体" panose="02010600030101010101" pitchFamily="2" charset="-122"/>
              </a:rPr>
              <a:t>C/S</a:t>
            </a:r>
            <a:r>
              <a:rPr lang="zh-CN" altLang="en-US" sz="2400" b="1">
                <a:latin typeface="宋体" panose="02010600030101010101" pitchFamily="2" charset="-122"/>
              </a:rPr>
              <a:t>模式工作，客户与服务器主进程按常规分别处理用户界面和等待服务状态，当进入</a:t>
            </a:r>
            <a:r>
              <a:rPr lang="en-US" altLang="zh-CN" sz="2400" b="1">
                <a:latin typeface="宋体" panose="02010600030101010101" pitchFamily="2" charset="-122"/>
              </a:rPr>
              <a:t>FTP</a:t>
            </a:r>
            <a:r>
              <a:rPr lang="zh-CN" altLang="en-US" sz="2400" b="1">
                <a:latin typeface="宋体" panose="02010600030101010101" pitchFamily="2" charset="-122"/>
              </a:rPr>
              <a:t>实质工作时，两端进程分别启动两个独立的从属进程：</a:t>
            </a:r>
            <a:r>
              <a:rPr lang="zh-CN" altLang="en-US" sz="2400" b="1">
                <a:solidFill>
                  <a:srgbClr val="FF0000"/>
                </a:solidFill>
              </a:rPr>
              <a:t>控制进程和数据传送进程，</a:t>
            </a:r>
            <a:r>
              <a:rPr lang="zh-CN" altLang="en-US" sz="2400" b="1"/>
              <a:t>处理</a:t>
            </a:r>
            <a:r>
              <a:rPr lang="en-US" altLang="zh-CN" sz="2400" b="1"/>
              <a:t>FTP</a:t>
            </a:r>
            <a:r>
              <a:rPr lang="zh-CN" altLang="en-US" sz="2400" b="1"/>
              <a:t>的命令与文件传输。</a:t>
            </a:r>
          </a:p>
        </p:txBody>
      </p:sp>
      <p:sp>
        <p:nvSpPr>
          <p:cNvPr id="51224" name="Line 24">
            <a:extLst>
              <a:ext uri="{FF2B5EF4-FFF2-40B4-BE49-F238E27FC236}">
                <a16:creationId xmlns:a16="http://schemas.microsoft.com/office/drawing/2014/main" id="{43AAF1B5-8F75-44C0-8EFB-6B226642EAB0}"/>
              </a:ext>
            </a:extLst>
          </p:cNvPr>
          <p:cNvSpPr>
            <a:spLocks noChangeShapeType="1"/>
          </p:cNvSpPr>
          <p:nvPr/>
        </p:nvSpPr>
        <p:spPr bwMode="auto">
          <a:xfrm flipV="1">
            <a:off x="3276600" y="2209800"/>
            <a:ext cx="2286000" cy="0"/>
          </a:xfrm>
          <a:prstGeom prst="line">
            <a:avLst/>
          </a:prstGeom>
          <a:noFill/>
          <a:ln w="28575">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70" name="Rectangle 25">
            <a:extLst>
              <a:ext uri="{FF2B5EF4-FFF2-40B4-BE49-F238E27FC236}">
                <a16:creationId xmlns:a16="http://schemas.microsoft.com/office/drawing/2014/main" id="{34E1A491-ECF3-453C-A75B-74C795AB42AD}"/>
              </a:ext>
            </a:extLst>
          </p:cNvPr>
          <p:cNvSpPr>
            <a:spLocks noChangeArrowheads="1"/>
          </p:cNvSpPr>
          <p:nvPr/>
        </p:nvSpPr>
        <p:spPr bwMode="auto">
          <a:xfrm>
            <a:off x="762000" y="381000"/>
            <a:ext cx="4724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dirty="0">
                <a:solidFill>
                  <a:srgbClr val="CC0000"/>
                </a:solidFill>
                <a:latin typeface="宋体" panose="02010600030101010101" pitchFamily="2" charset="-122"/>
              </a:rPr>
              <a:t>2.2.2 FTP</a:t>
            </a:r>
            <a:r>
              <a:rPr lang="zh-CN" altLang="en-US" sz="2800" b="1" dirty="0">
                <a:solidFill>
                  <a:srgbClr val="CC0000"/>
                </a:solidFill>
                <a:latin typeface="宋体" panose="02010600030101010101" pitchFamily="2" charset="-122"/>
              </a:rPr>
              <a:t>工作的基本原理</a:t>
            </a:r>
          </a:p>
        </p:txBody>
      </p:sp>
      <p:sp>
        <p:nvSpPr>
          <p:cNvPr id="36871" name="Text Box 26">
            <a:extLst>
              <a:ext uri="{FF2B5EF4-FFF2-40B4-BE49-F238E27FC236}">
                <a16:creationId xmlns:a16="http://schemas.microsoft.com/office/drawing/2014/main" id="{B1A6FDF8-791C-4B4E-B442-7989B8D501AC}"/>
              </a:ext>
            </a:extLst>
          </p:cNvPr>
          <p:cNvSpPr txBox="1">
            <a:spLocks noChangeArrowheads="1"/>
          </p:cNvSpPr>
          <p:nvPr/>
        </p:nvSpPr>
        <p:spPr bwMode="auto">
          <a:xfrm>
            <a:off x="2133600" y="1447800"/>
            <a:ext cx="1143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用户界面</a:t>
            </a:r>
          </a:p>
        </p:txBody>
      </p:sp>
      <p:sp>
        <p:nvSpPr>
          <p:cNvPr id="36872" name="Text Box 27">
            <a:extLst>
              <a:ext uri="{FF2B5EF4-FFF2-40B4-BE49-F238E27FC236}">
                <a16:creationId xmlns:a16="http://schemas.microsoft.com/office/drawing/2014/main" id="{168B12A7-158C-431E-9047-305C0F293F67}"/>
              </a:ext>
            </a:extLst>
          </p:cNvPr>
          <p:cNvSpPr txBox="1">
            <a:spLocks noChangeArrowheads="1"/>
          </p:cNvSpPr>
          <p:nvPr/>
        </p:nvSpPr>
        <p:spPr bwMode="auto">
          <a:xfrm>
            <a:off x="2133600" y="1981200"/>
            <a:ext cx="1143000" cy="376238"/>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控制进程</a:t>
            </a:r>
          </a:p>
        </p:txBody>
      </p:sp>
      <p:sp>
        <p:nvSpPr>
          <p:cNvPr id="36873" name="Text Box 28">
            <a:extLst>
              <a:ext uri="{FF2B5EF4-FFF2-40B4-BE49-F238E27FC236}">
                <a16:creationId xmlns:a16="http://schemas.microsoft.com/office/drawing/2014/main" id="{98F2BC4C-039F-4C8A-A5B2-FD9568B47AE4}"/>
              </a:ext>
            </a:extLst>
          </p:cNvPr>
          <p:cNvSpPr txBox="1">
            <a:spLocks noChangeArrowheads="1"/>
          </p:cNvSpPr>
          <p:nvPr/>
        </p:nvSpPr>
        <p:spPr bwMode="auto">
          <a:xfrm>
            <a:off x="2133600" y="2514600"/>
            <a:ext cx="1143000" cy="650875"/>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数据传送进        程</a:t>
            </a:r>
          </a:p>
        </p:txBody>
      </p:sp>
      <p:sp>
        <p:nvSpPr>
          <p:cNvPr id="36874" name="Text Box 29">
            <a:extLst>
              <a:ext uri="{FF2B5EF4-FFF2-40B4-BE49-F238E27FC236}">
                <a16:creationId xmlns:a16="http://schemas.microsoft.com/office/drawing/2014/main" id="{E3A0F414-F36A-456F-9EF4-64A480B75AA3}"/>
              </a:ext>
            </a:extLst>
          </p:cNvPr>
          <p:cNvSpPr txBox="1">
            <a:spLocks noChangeArrowheads="1"/>
          </p:cNvSpPr>
          <p:nvPr/>
        </p:nvSpPr>
        <p:spPr bwMode="auto">
          <a:xfrm>
            <a:off x="5562600" y="1981200"/>
            <a:ext cx="1143000" cy="376238"/>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控制进程</a:t>
            </a:r>
          </a:p>
        </p:txBody>
      </p:sp>
      <p:sp>
        <p:nvSpPr>
          <p:cNvPr id="36875" name="Text Box 30">
            <a:extLst>
              <a:ext uri="{FF2B5EF4-FFF2-40B4-BE49-F238E27FC236}">
                <a16:creationId xmlns:a16="http://schemas.microsoft.com/office/drawing/2014/main" id="{86D27922-3C52-424B-9328-F23412214910}"/>
              </a:ext>
            </a:extLst>
          </p:cNvPr>
          <p:cNvSpPr txBox="1">
            <a:spLocks noChangeArrowheads="1"/>
          </p:cNvSpPr>
          <p:nvPr/>
        </p:nvSpPr>
        <p:spPr bwMode="auto">
          <a:xfrm>
            <a:off x="5562600" y="2514600"/>
            <a:ext cx="1143000" cy="650875"/>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数据传送进        程</a:t>
            </a:r>
          </a:p>
        </p:txBody>
      </p:sp>
      <p:sp>
        <p:nvSpPr>
          <p:cNvPr id="36876" name="Text Box 31">
            <a:extLst>
              <a:ext uri="{FF2B5EF4-FFF2-40B4-BE49-F238E27FC236}">
                <a16:creationId xmlns:a16="http://schemas.microsoft.com/office/drawing/2014/main" id="{BCEBA6BD-3365-4D46-9A5D-BB502AD95ADB}"/>
              </a:ext>
            </a:extLst>
          </p:cNvPr>
          <p:cNvSpPr txBox="1">
            <a:spLocks noChangeArrowheads="1"/>
          </p:cNvSpPr>
          <p:nvPr/>
        </p:nvSpPr>
        <p:spPr bwMode="auto">
          <a:xfrm>
            <a:off x="5562600" y="1447800"/>
            <a:ext cx="1143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主  进  程 </a:t>
            </a:r>
          </a:p>
        </p:txBody>
      </p:sp>
      <p:sp>
        <p:nvSpPr>
          <p:cNvPr id="51232" name="Line 32">
            <a:extLst>
              <a:ext uri="{FF2B5EF4-FFF2-40B4-BE49-F238E27FC236}">
                <a16:creationId xmlns:a16="http://schemas.microsoft.com/office/drawing/2014/main" id="{BFA81A4C-B41D-4D45-B69B-56FC1F227A69}"/>
              </a:ext>
            </a:extLst>
          </p:cNvPr>
          <p:cNvSpPr>
            <a:spLocks noChangeShapeType="1"/>
          </p:cNvSpPr>
          <p:nvPr/>
        </p:nvSpPr>
        <p:spPr bwMode="auto">
          <a:xfrm flipV="1">
            <a:off x="3276600" y="2819400"/>
            <a:ext cx="2362200" cy="0"/>
          </a:xfrm>
          <a:prstGeom prst="line">
            <a:avLst/>
          </a:prstGeom>
          <a:noFill/>
          <a:ln w="2857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878" name="Line 33">
            <a:extLst>
              <a:ext uri="{FF2B5EF4-FFF2-40B4-BE49-F238E27FC236}">
                <a16:creationId xmlns:a16="http://schemas.microsoft.com/office/drawing/2014/main" id="{C1FEA0F6-A05E-4D27-9A4F-CADF2CB98CC2}"/>
              </a:ext>
            </a:extLst>
          </p:cNvPr>
          <p:cNvSpPr>
            <a:spLocks noChangeShapeType="1"/>
          </p:cNvSpPr>
          <p:nvPr/>
        </p:nvSpPr>
        <p:spPr bwMode="auto">
          <a:xfrm>
            <a:off x="2667000" y="23622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6879" name="Line 34">
            <a:extLst>
              <a:ext uri="{FF2B5EF4-FFF2-40B4-BE49-F238E27FC236}">
                <a16:creationId xmlns:a16="http://schemas.microsoft.com/office/drawing/2014/main" id="{7875B35A-2293-43E8-8FA5-51798FA4F588}"/>
              </a:ext>
            </a:extLst>
          </p:cNvPr>
          <p:cNvSpPr>
            <a:spLocks noChangeShapeType="1"/>
          </p:cNvSpPr>
          <p:nvPr/>
        </p:nvSpPr>
        <p:spPr bwMode="auto">
          <a:xfrm flipH="1">
            <a:off x="6096000" y="23622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6880" name="Text Box 35">
            <a:extLst>
              <a:ext uri="{FF2B5EF4-FFF2-40B4-BE49-F238E27FC236}">
                <a16:creationId xmlns:a16="http://schemas.microsoft.com/office/drawing/2014/main" id="{A472F4EA-36F4-44C9-A9C1-11864BC38D2C}"/>
              </a:ext>
            </a:extLst>
          </p:cNvPr>
          <p:cNvSpPr txBox="1">
            <a:spLocks noChangeArrowheads="1"/>
          </p:cNvSpPr>
          <p:nvPr/>
        </p:nvSpPr>
        <p:spPr bwMode="auto">
          <a:xfrm>
            <a:off x="2286000" y="33528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t>客户端</a:t>
            </a:r>
          </a:p>
        </p:txBody>
      </p:sp>
      <p:sp>
        <p:nvSpPr>
          <p:cNvPr id="36881" name="Text Box 36">
            <a:extLst>
              <a:ext uri="{FF2B5EF4-FFF2-40B4-BE49-F238E27FC236}">
                <a16:creationId xmlns:a16="http://schemas.microsoft.com/office/drawing/2014/main" id="{ADAFC51C-7AC8-45A1-962D-6CCE4DC2543D}"/>
              </a:ext>
            </a:extLst>
          </p:cNvPr>
          <p:cNvSpPr txBox="1">
            <a:spLocks noChangeArrowheads="1"/>
          </p:cNvSpPr>
          <p:nvPr/>
        </p:nvSpPr>
        <p:spPr bwMode="auto">
          <a:xfrm>
            <a:off x="5638800" y="335280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t>服务器端</a:t>
            </a:r>
          </a:p>
        </p:txBody>
      </p:sp>
      <p:sp>
        <p:nvSpPr>
          <p:cNvPr id="36882" name="Line 37">
            <a:extLst>
              <a:ext uri="{FF2B5EF4-FFF2-40B4-BE49-F238E27FC236}">
                <a16:creationId xmlns:a16="http://schemas.microsoft.com/office/drawing/2014/main" id="{2605AA8F-8B2A-46DE-93AB-D6EDAD2FD108}"/>
              </a:ext>
            </a:extLst>
          </p:cNvPr>
          <p:cNvSpPr>
            <a:spLocks noChangeShapeType="1"/>
          </p:cNvSpPr>
          <p:nvPr/>
        </p:nvSpPr>
        <p:spPr bwMode="auto">
          <a:xfrm>
            <a:off x="2667000" y="18288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6883" name="Line 38">
            <a:extLst>
              <a:ext uri="{FF2B5EF4-FFF2-40B4-BE49-F238E27FC236}">
                <a16:creationId xmlns:a16="http://schemas.microsoft.com/office/drawing/2014/main" id="{55ADB1AA-93B4-4370-BC98-8C8337956AE6}"/>
              </a:ext>
            </a:extLst>
          </p:cNvPr>
          <p:cNvSpPr>
            <a:spLocks noChangeShapeType="1"/>
          </p:cNvSpPr>
          <p:nvPr/>
        </p:nvSpPr>
        <p:spPr bwMode="auto">
          <a:xfrm>
            <a:off x="6096000" y="18288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6884" name="Text Box 39">
            <a:extLst>
              <a:ext uri="{FF2B5EF4-FFF2-40B4-BE49-F238E27FC236}">
                <a16:creationId xmlns:a16="http://schemas.microsoft.com/office/drawing/2014/main" id="{569A96B2-7C91-479E-84E5-2919750F50D8}"/>
              </a:ext>
            </a:extLst>
          </p:cNvPr>
          <p:cNvSpPr txBox="1">
            <a:spLocks noChangeArrowheads="1"/>
          </p:cNvSpPr>
          <p:nvPr/>
        </p:nvSpPr>
        <p:spPr bwMode="auto">
          <a:xfrm>
            <a:off x="1447800" y="2209800"/>
            <a:ext cx="60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t>从属进程</a:t>
            </a:r>
          </a:p>
        </p:txBody>
      </p:sp>
      <p:sp>
        <p:nvSpPr>
          <p:cNvPr id="36885" name="Text Box 40">
            <a:extLst>
              <a:ext uri="{FF2B5EF4-FFF2-40B4-BE49-F238E27FC236}">
                <a16:creationId xmlns:a16="http://schemas.microsoft.com/office/drawing/2014/main" id="{05CEB480-60A2-4916-B7D2-A621EECBA422}"/>
              </a:ext>
            </a:extLst>
          </p:cNvPr>
          <p:cNvSpPr txBox="1">
            <a:spLocks noChangeArrowheads="1"/>
          </p:cNvSpPr>
          <p:nvPr/>
        </p:nvSpPr>
        <p:spPr bwMode="auto">
          <a:xfrm>
            <a:off x="6781800" y="2133600"/>
            <a:ext cx="60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t>从属进程</a:t>
            </a:r>
          </a:p>
        </p:txBody>
      </p:sp>
      <p:sp>
        <p:nvSpPr>
          <p:cNvPr id="36886" name="Text Box 41">
            <a:extLst>
              <a:ext uri="{FF2B5EF4-FFF2-40B4-BE49-F238E27FC236}">
                <a16:creationId xmlns:a16="http://schemas.microsoft.com/office/drawing/2014/main" id="{1A5E43D4-1354-4D3A-8197-5ADBA3C877DC}"/>
              </a:ext>
            </a:extLst>
          </p:cNvPr>
          <p:cNvSpPr txBox="1">
            <a:spLocks noChangeArrowheads="1"/>
          </p:cNvSpPr>
          <p:nvPr/>
        </p:nvSpPr>
        <p:spPr bwMode="auto">
          <a:xfrm>
            <a:off x="4038600" y="167640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solidFill>
                  <a:schemeClr val="accent2"/>
                </a:solidFill>
              </a:rPr>
              <a:t>控制连接</a:t>
            </a:r>
          </a:p>
        </p:txBody>
      </p:sp>
      <p:sp>
        <p:nvSpPr>
          <p:cNvPr id="36887" name="Text Box 42">
            <a:extLst>
              <a:ext uri="{FF2B5EF4-FFF2-40B4-BE49-F238E27FC236}">
                <a16:creationId xmlns:a16="http://schemas.microsoft.com/office/drawing/2014/main" id="{78781B17-3AB8-44AF-9F5C-5CF76083BD62}"/>
              </a:ext>
            </a:extLst>
          </p:cNvPr>
          <p:cNvSpPr txBox="1">
            <a:spLocks noChangeArrowheads="1"/>
          </p:cNvSpPr>
          <p:nvPr/>
        </p:nvSpPr>
        <p:spPr bwMode="auto">
          <a:xfrm>
            <a:off x="4038600" y="320040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solidFill>
                  <a:srgbClr val="FF0000"/>
                </a:solidFill>
              </a:rPr>
              <a:t>数据连接</a:t>
            </a:r>
          </a:p>
        </p:txBody>
      </p:sp>
      <p:sp>
        <p:nvSpPr>
          <p:cNvPr id="51251" name="Rectangle 51">
            <a:extLst>
              <a:ext uri="{FF2B5EF4-FFF2-40B4-BE49-F238E27FC236}">
                <a16:creationId xmlns:a16="http://schemas.microsoft.com/office/drawing/2014/main" id="{E524CAB6-74ED-44EE-997E-7C639448A436}"/>
              </a:ext>
            </a:extLst>
          </p:cNvPr>
          <p:cNvSpPr>
            <a:spLocks noChangeArrowheads="1"/>
          </p:cNvSpPr>
          <p:nvPr/>
        </p:nvSpPr>
        <p:spPr bwMode="auto">
          <a:xfrm>
            <a:off x="1042988" y="5661025"/>
            <a:ext cx="74168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en-US" altLang="zh-CN" sz="2800" b="1">
                <a:solidFill>
                  <a:srgbClr val="990000"/>
                </a:solidFill>
              </a:rPr>
              <a:t>FTP</a:t>
            </a:r>
            <a:r>
              <a:rPr lang="zh-CN" altLang="en-US" sz="2800" b="1">
                <a:solidFill>
                  <a:srgbClr val="990000"/>
                </a:solidFill>
              </a:rPr>
              <a:t>为什么采用控制和数据传输分离的模式？</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23"/>
                                        </p:tgtEl>
                                        <p:attrNameLst>
                                          <p:attrName>style.visibility</p:attrName>
                                        </p:attrNameLst>
                                      </p:cBhvr>
                                      <p:to>
                                        <p:strVal val="visible"/>
                                      </p:to>
                                    </p:set>
                                    <p:animEffect transition="in" filter="blinds(horizontal)">
                                      <p:cBhvr>
                                        <p:cTn id="7" dur="500"/>
                                        <p:tgtEl>
                                          <p:spTgt spid="512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51224"/>
                                        </p:tgtEl>
                                        <p:attrNameLst>
                                          <p:attrName>style.visibility</p:attrName>
                                        </p:attrNameLst>
                                      </p:cBhvr>
                                      <p:to>
                                        <p:strVal val="visible"/>
                                      </p:to>
                                    </p:set>
                                    <p:anim calcmode="lin" valueType="num">
                                      <p:cBhvr additive="base">
                                        <p:cTn id="12" dur="500" fill="hold"/>
                                        <p:tgtEl>
                                          <p:spTgt spid="51224"/>
                                        </p:tgtEl>
                                        <p:attrNameLst>
                                          <p:attrName>ppt_x</p:attrName>
                                        </p:attrNameLst>
                                      </p:cBhvr>
                                      <p:tavLst>
                                        <p:tav tm="0">
                                          <p:val>
                                            <p:strVal val="0-#ppt_w/2"/>
                                          </p:val>
                                        </p:tav>
                                        <p:tav tm="100000">
                                          <p:val>
                                            <p:strVal val="#ppt_x"/>
                                          </p:val>
                                        </p:tav>
                                      </p:tavLst>
                                    </p:anim>
                                    <p:anim calcmode="lin" valueType="num">
                                      <p:cBhvr additive="base">
                                        <p:cTn id="13" dur="500" fill="hold"/>
                                        <p:tgtEl>
                                          <p:spTgt spid="51224"/>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51232"/>
                                        </p:tgtEl>
                                        <p:attrNameLst>
                                          <p:attrName>style.visibility</p:attrName>
                                        </p:attrNameLst>
                                      </p:cBhvr>
                                      <p:to>
                                        <p:strVal val="visible"/>
                                      </p:to>
                                    </p:set>
                                    <p:anim calcmode="lin" valueType="num">
                                      <p:cBhvr additive="base">
                                        <p:cTn id="18" dur="500" fill="hold"/>
                                        <p:tgtEl>
                                          <p:spTgt spid="51232"/>
                                        </p:tgtEl>
                                        <p:attrNameLst>
                                          <p:attrName>ppt_x</p:attrName>
                                        </p:attrNameLst>
                                      </p:cBhvr>
                                      <p:tavLst>
                                        <p:tav tm="0">
                                          <p:val>
                                            <p:strVal val="0-#ppt_w/2"/>
                                          </p:val>
                                        </p:tav>
                                        <p:tav tm="100000">
                                          <p:val>
                                            <p:strVal val="#ppt_x"/>
                                          </p:val>
                                        </p:tav>
                                      </p:tavLst>
                                    </p:anim>
                                    <p:anim calcmode="lin" valueType="num">
                                      <p:cBhvr additive="base">
                                        <p:cTn id="19" dur="500" fill="hold"/>
                                        <p:tgtEl>
                                          <p:spTgt spid="51232"/>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1251"/>
                                        </p:tgtEl>
                                        <p:attrNameLst>
                                          <p:attrName>style.visibility</p:attrName>
                                        </p:attrNameLst>
                                      </p:cBhvr>
                                      <p:to>
                                        <p:strVal val="visible"/>
                                      </p:to>
                                    </p:set>
                                    <p:anim calcmode="lin" valueType="num">
                                      <p:cBhvr additive="base">
                                        <p:cTn id="24" dur="500" fill="hold"/>
                                        <p:tgtEl>
                                          <p:spTgt spid="51251"/>
                                        </p:tgtEl>
                                        <p:attrNameLst>
                                          <p:attrName>ppt_x</p:attrName>
                                        </p:attrNameLst>
                                      </p:cBhvr>
                                      <p:tavLst>
                                        <p:tav tm="0">
                                          <p:val>
                                            <p:strVal val="0-#ppt_w/2"/>
                                          </p:val>
                                        </p:tav>
                                        <p:tav tm="100000">
                                          <p:val>
                                            <p:strVal val="#ppt_x"/>
                                          </p:val>
                                        </p:tav>
                                      </p:tavLst>
                                    </p:anim>
                                    <p:anim calcmode="lin" valueType="num">
                                      <p:cBhvr additive="base">
                                        <p:cTn id="25" dur="500" fill="hold"/>
                                        <p:tgtEl>
                                          <p:spTgt spid="51251"/>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1" nodeType="clickEffect">
                                  <p:stCondLst>
                                    <p:cond delay="0"/>
                                  </p:stCondLst>
                                  <p:childTnLst>
                                    <p:set>
                                      <p:cBhvr>
                                        <p:cTn id="29" dur="1" fill="hold">
                                          <p:stCondLst>
                                            <p:cond delay="0"/>
                                          </p:stCondLst>
                                        </p:cTn>
                                        <p:tgtEl>
                                          <p:spTgt spid="51251"/>
                                        </p:tgtEl>
                                        <p:attrNameLst>
                                          <p:attrName>style.visibility</p:attrName>
                                        </p:attrNameLst>
                                      </p:cBhvr>
                                      <p:to>
                                        <p:strVal val="visible"/>
                                      </p:to>
                                    </p:set>
                                    <p:animEffect transition="in" filter="box(in)">
                                      <p:cBhvr>
                                        <p:cTn id="30" dur="500"/>
                                        <p:tgtEl>
                                          <p:spTgt spid="51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3" grpId="0" autoUpdateAnimBg="0"/>
      <p:bldP spid="51251" grpId="0" autoUpdateAnimBg="0"/>
      <p:bldP spid="51251"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92E10A2-79B7-4BE0-AC19-6F4A9A0642A4}"/>
              </a:ext>
            </a:extLst>
          </p:cNvPr>
          <p:cNvSpPr>
            <a:spLocks noChangeArrowheads="1"/>
          </p:cNvSpPr>
          <p:nvPr/>
        </p:nvSpPr>
        <p:spPr bwMode="auto">
          <a:xfrm>
            <a:off x="1219200" y="3657600"/>
            <a:ext cx="7086600" cy="250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lnSpc>
                <a:spcPct val="115000"/>
              </a:lnSpc>
              <a:spcBef>
                <a:spcPct val="0"/>
              </a:spcBef>
              <a:buFontTx/>
              <a:buNone/>
            </a:pPr>
            <a:r>
              <a:rPr lang="zh-CN" altLang="en-US" sz="2400" b="1">
                <a:latin typeface="宋体" panose="02010600030101010101" pitchFamily="2" charset="-122"/>
              </a:rPr>
              <a:t>第</a:t>
            </a:r>
            <a:r>
              <a:rPr lang="en-US" altLang="zh-CN" sz="2400" b="1">
                <a:latin typeface="宋体" panose="02010600030101010101" pitchFamily="2" charset="-122"/>
              </a:rPr>
              <a:t>1</a:t>
            </a:r>
            <a:r>
              <a:rPr lang="zh-CN" altLang="en-US" sz="2400" b="1">
                <a:latin typeface="宋体" panose="02010600030101010101" pitchFamily="2" charset="-122"/>
              </a:rPr>
              <a:t>步：当客户通过一个自己</a:t>
            </a:r>
            <a:r>
              <a:rPr lang="zh-CN" altLang="en-US" sz="2400" b="1">
                <a:solidFill>
                  <a:srgbClr val="FF0000"/>
                </a:solidFill>
                <a:latin typeface="宋体" panose="02010600030101010101" pitchFamily="2" charset="-122"/>
              </a:rPr>
              <a:t>临时端口号</a:t>
            </a:r>
            <a:r>
              <a:rPr lang="en-US" altLang="zh-CN" sz="2400" b="1">
                <a:solidFill>
                  <a:srgbClr val="FF0000"/>
                </a:solidFill>
                <a:latin typeface="宋体" panose="02010600030101010101" pitchFamily="2" charset="-122"/>
              </a:rPr>
              <a:t>N</a:t>
            </a:r>
            <a:r>
              <a:rPr lang="zh-CN" altLang="en-US" sz="2400" b="1">
                <a:latin typeface="宋体" panose="02010600030101010101" pitchFamily="2" charset="-122"/>
              </a:rPr>
              <a:t>与</a:t>
            </a:r>
            <a:r>
              <a:rPr lang="en-US" altLang="zh-CN" sz="2400" b="1">
                <a:latin typeface="宋体" panose="02010600030101010101" pitchFamily="2" charset="-122"/>
              </a:rPr>
              <a:t>FTP</a:t>
            </a:r>
            <a:r>
              <a:rPr lang="zh-CN" altLang="en-US" sz="2400" b="1">
                <a:solidFill>
                  <a:srgbClr val="FF0000"/>
                </a:solidFill>
                <a:latin typeface="宋体" panose="02010600030101010101" pitchFamily="2" charset="-122"/>
              </a:rPr>
              <a:t>熟知端口</a:t>
            </a:r>
            <a:r>
              <a:rPr lang="en-US" altLang="zh-CN" sz="2400" b="1">
                <a:solidFill>
                  <a:srgbClr val="FF0000"/>
                </a:solidFill>
                <a:latin typeface="宋体" panose="02010600030101010101" pitchFamily="2" charset="-122"/>
              </a:rPr>
              <a:t>21</a:t>
            </a:r>
            <a:r>
              <a:rPr lang="zh-CN" altLang="en-US" sz="2400" b="1">
                <a:latin typeface="宋体" panose="02010600030101010101" pitchFamily="2" charset="-122"/>
              </a:rPr>
              <a:t>请求</a:t>
            </a:r>
            <a:r>
              <a:rPr lang="en-US" altLang="zh-CN" sz="2400" b="1">
                <a:latin typeface="宋体" panose="02010600030101010101" pitchFamily="2" charset="-122"/>
              </a:rPr>
              <a:t>FTP</a:t>
            </a:r>
            <a:r>
              <a:rPr lang="zh-CN" altLang="en-US" sz="2400" b="1">
                <a:latin typeface="宋体" panose="02010600030101010101" pitchFamily="2" charset="-122"/>
              </a:rPr>
              <a:t>服务器后，客户</a:t>
            </a:r>
            <a:r>
              <a:rPr lang="en-US" altLang="zh-CN" sz="2400" b="1">
                <a:latin typeface="宋体" panose="02010600030101010101" pitchFamily="2" charset="-122"/>
              </a:rPr>
              <a:t>/</a:t>
            </a:r>
            <a:r>
              <a:rPr lang="zh-CN" altLang="en-US" sz="2400" b="1">
                <a:latin typeface="宋体" panose="02010600030101010101" pitchFamily="2" charset="-122"/>
              </a:rPr>
              <a:t>服务器建立</a:t>
            </a:r>
            <a:r>
              <a:rPr lang="en-US" altLang="zh-CN" sz="2400" b="1">
                <a:latin typeface="宋体" panose="02010600030101010101" pitchFamily="2" charset="-122"/>
              </a:rPr>
              <a:t>TCP</a:t>
            </a:r>
            <a:r>
              <a:rPr lang="zh-CN" altLang="en-US" sz="2400" b="1">
                <a:latin typeface="宋体" panose="02010600030101010101" pitchFamily="2" charset="-122"/>
              </a:rPr>
              <a:t>控制连接，用于处理的操作命令交互，即客户端输入的每个命令作为请求发至服务器，服务器处理后应答，但控制连接不直接传送文件数据。注意控制连接是客户端发起的。</a:t>
            </a:r>
          </a:p>
        </p:txBody>
      </p:sp>
      <p:grpSp>
        <p:nvGrpSpPr>
          <p:cNvPr id="37891" name="Group 3">
            <a:extLst>
              <a:ext uri="{FF2B5EF4-FFF2-40B4-BE49-F238E27FC236}">
                <a16:creationId xmlns:a16="http://schemas.microsoft.com/office/drawing/2014/main" id="{7B0350CB-04FF-48A7-9CE9-909B1B444678}"/>
              </a:ext>
            </a:extLst>
          </p:cNvPr>
          <p:cNvGrpSpPr>
            <a:grpSpLocks/>
          </p:cNvGrpSpPr>
          <p:nvPr/>
        </p:nvGrpSpPr>
        <p:grpSpPr bwMode="auto">
          <a:xfrm>
            <a:off x="3581400" y="1219200"/>
            <a:ext cx="1600200" cy="1524000"/>
            <a:chOff x="912" y="768"/>
            <a:chExt cx="2400" cy="1584"/>
          </a:xfrm>
        </p:grpSpPr>
        <p:sp>
          <p:nvSpPr>
            <p:cNvPr id="37912" name="Oval 4">
              <a:extLst>
                <a:ext uri="{FF2B5EF4-FFF2-40B4-BE49-F238E27FC236}">
                  <a16:creationId xmlns:a16="http://schemas.microsoft.com/office/drawing/2014/main" id="{52936DE2-CC5B-4805-AAE5-8D50755D1799}"/>
                </a:ext>
              </a:extLst>
            </p:cNvPr>
            <p:cNvSpPr>
              <a:spLocks noChangeArrowheads="1"/>
            </p:cNvSpPr>
            <p:nvPr/>
          </p:nvSpPr>
          <p:spPr bwMode="auto">
            <a:xfrm>
              <a:off x="1751" y="799"/>
              <a:ext cx="1026" cy="62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7913" name="Oval 5">
              <a:extLst>
                <a:ext uri="{FF2B5EF4-FFF2-40B4-BE49-F238E27FC236}">
                  <a16:creationId xmlns:a16="http://schemas.microsoft.com/office/drawing/2014/main" id="{25E2CF74-04A3-4CB5-A8A3-118828D464F5}"/>
                </a:ext>
              </a:extLst>
            </p:cNvPr>
            <p:cNvSpPr>
              <a:spLocks noChangeArrowheads="1"/>
            </p:cNvSpPr>
            <p:nvPr/>
          </p:nvSpPr>
          <p:spPr bwMode="auto">
            <a:xfrm>
              <a:off x="1172" y="972"/>
              <a:ext cx="781" cy="62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7914" name="Oval 6">
              <a:extLst>
                <a:ext uri="{FF2B5EF4-FFF2-40B4-BE49-F238E27FC236}">
                  <a16:creationId xmlns:a16="http://schemas.microsoft.com/office/drawing/2014/main" id="{DD437BB7-BC5E-4611-BF07-875FD8FC0BD5}"/>
                </a:ext>
              </a:extLst>
            </p:cNvPr>
            <p:cNvSpPr>
              <a:spLocks noChangeArrowheads="1"/>
            </p:cNvSpPr>
            <p:nvPr/>
          </p:nvSpPr>
          <p:spPr bwMode="auto">
            <a:xfrm>
              <a:off x="926" y="1364"/>
              <a:ext cx="521" cy="50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7915" name="Oval 7">
              <a:extLst>
                <a:ext uri="{FF2B5EF4-FFF2-40B4-BE49-F238E27FC236}">
                  <a16:creationId xmlns:a16="http://schemas.microsoft.com/office/drawing/2014/main" id="{A7B0EFF6-92EA-4972-8C28-CB5EB0086839}"/>
                </a:ext>
              </a:extLst>
            </p:cNvPr>
            <p:cNvSpPr>
              <a:spLocks noChangeArrowheads="1"/>
            </p:cNvSpPr>
            <p:nvPr/>
          </p:nvSpPr>
          <p:spPr bwMode="auto">
            <a:xfrm>
              <a:off x="1085" y="1599"/>
              <a:ext cx="796" cy="54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7916" name="Oval 8">
              <a:extLst>
                <a:ext uri="{FF2B5EF4-FFF2-40B4-BE49-F238E27FC236}">
                  <a16:creationId xmlns:a16="http://schemas.microsoft.com/office/drawing/2014/main" id="{470133CB-ABDC-4E75-9169-56EAF78E98D2}"/>
                </a:ext>
              </a:extLst>
            </p:cNvPr>
            <p:cNvSpPr>
              <a:spLocks noChangeArrowheads="1"/>
            </p:cNvSpPr>
            <p:nvPr/>
          </p:nvSpPr>
          <p:spPr bwMode="auto">
            <a:xfrm>
              <a:off x="1664" y="1693"/>
              <a:ext cx="1200" cy="65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7917" name="Oval 9">
              <a:extLst>
                <a:ext uri="{FF2B5EF4-FFF2-40B4-BE49-F238E27FC236}">
                  <a16:creationId xmlns:a16="http://schemas.microsoft.com/office/drawing/2014/main" id="{76F7048B-5FC8-4E58-AB39-62DAAC50974C}"/>
                </a:ext>
              </a:extLst>
            </p:cNvPr>
            <p:cNvSpPr>
              <a:spLocks noChangeArrowheads="1"/>
            </p:cNvSpPr>
            <p:nvPr/>
          </p:nvSpPr>
          <p:spPr bwMode="auto">
            <a:xfrm>
              <a:off x="2445" y="988"/>
              <a:ext cx="751" cy="4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7918" name="Oval 10">
              <a:extLst>
                <a:ext uri="{FF2B5EF4-FFF2-40B4-BE49-F238E27FC236}">
                  <a16:creationId xmlns:a16="http://schemas.microsoft.com/office/drawing/2014/main" id="{2F4C7AEC-629A-4F9A-A373-0B3EED8FB833}"/>
                </a:ext>
              </a:extLst>
            </p:cNvPr>
            <p:cNvSpPr>
              <a:spLocks noChangeArrowheads="1"/>
            </p:cNvSpPr>
            <p:nvPr/>
          </p:nvSpPr>
          <p:spPr bwMode="auto">
            <a:xfrm>
              <a:off x="2560" y="1317"/>
              <a:ext cx="752" cy="4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7919" name="Oval 11">
              <a:extLst>
                <a:ext uri="{FF2B5EF4-FFF2-40B4-BE49-F238E27FC236}">
                  <a16:creationId xmlns:a16="http://schemas.microsoft.com/office/drawing/2014/main" id="{63483724-4F3A-4B48-907E-45BC60F655B0}"/>
                </a:ext>
              </a:extLst>
            </p:cNvPr>
            <p:cNvSpPr>
              <a:spLocks noChangeArrowheads="1"/>
            </p:cNvSpPr>
            <p:nvPr/>
          </p:nvSpPr>
          <p:spPr bwMode="auto">
            <a:xfrm>
              <a:off x="2488" y="1427"/>
              <a:ext cx="752" cy="81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7920" name="Oval 12">
              <a:extLst>
                <a:ext uri="{FF2B5EF4-FFF2-40B4-BE49-F238E27FC236}">
                  <a16:creationId xmlns:a16="http://schemas.microsoft.com/office/drawing/2014/main" id="{8686BCD9-039B-48D4-95AE-2C8A3DE0A288}"/>
                </a:ext>
              </a:extLst>
            </p:cNvPr>
            <p:cNvSpPr>
              <a:spLocks noChangeArrowheads="1"/>
            </p:cNvSpPr>
            <p:nvPr/>
          </p:nvSpPr>
          <p:spPr bwMode="auto">
            <a:xfrm>
              <a:off x="1360" y="1176"/>
              <a:ext cx="1547" cy="81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grpSp>
          <p:nvGrpSpPr>
            <p:cNvPr id="37921" name="Group 13">
              <a:extLst>
                <a:ext uri="{FF2B5EF4-FFF2-40B4-BE49-F238E27FC236}">
                  <a16:creationId xmlns:a16="http://schemas.microsoft.com/office/drawing/2014/main" id="{1B7CBECB-0F0A-47A1-B9D5-B1AC718B7A3F}"/>
                </a:ext>
              </a:extLst>
            </p:cNvPr>
            <p:cNvGrpSpPr>
              <a:grpSpLocks/>
            </p:cNvGrpSpPr>
            <p:nvPr/>
          </p:nvGrpSpPr>
          <p:grpSpPr bwMode="auto">
            <a:xfrm>
              <a:off x="912" y="768"/>
              <a:ext cx="2386" cy="1553"/>
              <a:chOff x="912" y="768"/>
              <a:chExt cx="2386" cy="1553"/>
            </a:xfrm>
          </p:grpSpPr>
          <p:sp>
            <p:nvSpPr>
              <p:cNvPr id="37922" name="Oval 14">
                <a:extLst>
                  <a:ext uri="{FF2B5EF4-FFF2-40B4-BE49-F238E27FC236}">
                    <a16:creationId xmlns:a16="http://schemas.microsoft.com/office/drawing/2014/main" id="{A4DBAD5E-BFBE-4E87-A33B-25B58975FB8A}"/>
                  </a:ext>
                </a:extLst>
              </p:cNvPr>
              <p:cNvSpPr>
                <a:spLocks noChangeArrowheads="1"/>
              </p:cNvSpPr>
              <p:nvPr/>
            </p:nvSpPr>
            <p:spPr bwMode="auto">
              <a:xfrm>
                <a:off x="1736" y="768"/>
                <a:ext cx="1027"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7923" name="Oval 15">
                <a:extLst>
                  <a:ext uri="{FF2B5EF4-FFF2-40B4-BE49-F238E27FC236}">
                    <a16:creationId xmlns:a16="http://schemas.microsoft.com/office/drawing/2014/main" id="{6C37C85A-ECDA-4204-BCC0-D7098805258A}"/>
                  </a:ext>
                </a:extLst>
              </p:cNvPr>
              <p:cNvSpPr>
                <a:spLocks noChangeArrowheads="1"/>
              </p:cNvSpPr>
              <p:nvPr/>
            </p:nvSpPr>
            <p:spPr bwMode="auto">
              <a:xfrm>
                <a:off x="1158" y="941"/>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7924" name="Oval 16">
                <a:extLst>
                  <a:ext uri="{FF2B5EF4-FFF2-40B4-BE49-F238E27FC236}">
                    <a16:creationId xmlns:a16="http://schemas.microsoft.com/office/drawing/2014/main" id="{38543D97-F455-4D34-A3D9-F1D865FECDCE}"/>
                  </a:ext>
                </a:extLst>
              </p:cNvPr>
              <p:cNvSpPr>
                <a:spLocks noChangeArrowheads="1"/>
              </p:cNvSpPr>
              <p:nvPr/>
            </p:nvSpPr>
            <p:spPr bwMode="auto">
              <a:xfrm>
                <a:off x="912" y="1333"/>
                <a:ext cx="520" cy="501"/>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7925" name="Oval 17">
                <a:extLst>
                  <a:ext uri="{FF2B5EF4-FFF2-40B4-BE49-F238E27FC236}">
                    <a16:creationId xmlns:a16="http://schemas.microsoft.com/office/drawing/2014/main" id="{5CFBACCA-2473-41B2-9799-A8DD02CF16C5}"/>
                  </a:ext>
                </a:extLst>
              </p:cNvPr>
              <p:cNvSpPr>
                <a:spLocks noChangeArrowheads="1"/>
              </p:cNvSpPr>
              <p:nvPr/>
            </p:nvSpPr>
            <p:spPr bwMode="auto">
              <a:xfrm>
                <a:off x="1071" y="1568"/>
                <a:ext cx="795"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7926" name="Oval 18">
                <a:extLst>
                  <a:ext uri="{FF2B5EF4-FFF2-40B4-BE49-F238E27FC236}">
                    <a16:creationId xmlns:a16="http://schemas.microsoft.com/office/drawing/2014/main" id="{6063DA5E-57C6-445D-AE41-551B1DC4223C}"/>
                  </a:ext>
                </a:extLst>
              </p:cNvPr>
              <p:cNvSpPr>
                <a:spLocks noChangeArrowheads="1"/>
              </p:cNvSpPr>
              <p:nvPr/>
            </p:nvSpPr>
            <p:spPr bwMode="auto">
              <a:xfrm>
                <a:off x="1649" y="1662"/>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7927" name="Oval 19">
                <a:extLst>
                  <a:ext uri="{FF2B5EF4-FFF2-40B4-BE49-F238E27FC236}">
                    <a16:creationId xmlns:a16="http://schemas.microsoft.com/office/drawing/2014/main" id="{AFE60982-F44D-4F42-ABB9-6159371A2505}"/>
                  </a:ext>
                </a:extLst>
              </p:cNvPr>
              <p:cNvSpPr>
                <a:spLocks noChangeArrowheads="1"/>
              </p:cNvSpPr>
              <p:nvPr/>
            </p:nvSpPr>
            <p:spPr bwMode="auto">
              <a:xfrm>
                <a:off x="2430" y="95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7928" name="Oval 20">
                <a:extLst>
                  <a:ext uri="{FF2B5EF4-FFF2-40B4-BE49-F238E27FC236}">
                    <a16:creationId xmlns:a16="http://schemas.microsoft.com/office/drawing/2014/main" id="{69D8E747-88A6-405A-A8F1-DA7B44AB908D}"/>
                  </a:ext>
                </a:extLst>
              </p:cNvPr>
              <p:cNvSpPr>
                <a:spLocks noChangeArrowheads="1"/>
              </p:cNvSpPr>
              <p:nvPr/>
            </p:nvSpPr>
            <p:spPr bwMode="auto">
              <a:xfrm>
                <a:off x="2546" y="128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7929" name="Oval 21">
                <a:extLst>
                  <a:ext uri="{FF2B5EF4-FFF2-40B4-BE49-F238E27FC236}">
                    <a16:creationId xmlns:a16="http://schemas.microsoft.com/office/drawing/2014/main" id="{FD6CEDEE-741D-4868-A944-EFCFD6415AEB}"/>
                  </a:ext>
                </a:extLst>
              </p:cNvPr>
              <p:cNvSpPr>
                <a:spLocks noChangeArrowheads="1"/>
              </p:cNvSpPr>
              <p:nvPr/>
            </p:nvSpPr>
            <p:spPr bwMode="auto">
              <a:xfrm>
                <a:off x="2473" y="1395"/>
                <a:ext cx="752"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7930" name="Oval 22">
                <a:extLst>
                  <a:ext uri="{FF2B5EF4-FFF2-40B4-BE49-F238E27FC236}">
                    <a16:creationId xmlns:a16="http://schemas.microsoft.com/office/drawing/2014/main" id="{D9776CC7-9899-48A0-8D2E-33B9DA4FB678}"/>
                  </a:ext>
                </a:extLst>
              </p:cNvPr>
              <p:cNvSpPr>
                <a:spLocks noChangeArrowheads="1"/>
              </p:cNvSpPr>
              <p:nvPr/>
            </p:nvSpPr>
            <p:spPr bwMode="auto">
              <a:xfrm>
                <a:off x="1346" y="1144"/>
                <a:ext cx="1547"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grpSp>
      </p:grpSp>
      <p:sp>
        <p:nvSpPr>
          <p:cNvPr id="37892" name="Text Box 23">
            <a:extLst>
              <a:ext uri="{FF2B5EF4-FFF2-40B4-BE49-F238E27FC236}">
                <a16:creationId xmlns:a16="http://schemas.microsoft.com/office/drawing/2014/main" id="{3B5C9E7F-CF66-42CF-842A-4F62DBA02C33}"/>
              </a:ext>
            </a:extLst>
          </p:cNvPr>
          <p:cNvSpPr txBox="1">
            <a:spLocks noChangeArrowheads="1"/>
          </p:cNvSpPr>
          <p:nvPr/>
        </p:nvSpPr>
        <p:spPr bwMode="auto">
          <a:xfrm>
            <a:off x="3962400" y="1905000"/>
            <a:ext cx="838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kumimoji="0" lang="zh-CN" altLang="en-US" sz="1600">
                <a:solidFill>
                  <a:srgbClr val="000000"/>
                </a:solidFill>
                <a:ea typeface="黑体" panose="02010609060101010101" pitchFamily="49" charset="-122"/>
              </a:rPr>
              <a:t>因特网</a:t>
            </a:r>
          </a:p>
        </p:txBody>
      </p:sp>
      <p:sp>
        <p:nvSpPr>
          <p:cNvPr id="52248" name="Line 24">
            <a:extLst>
              <a:ext uri="{FF2B5EF4-FFF2-40B4-BE49-F238E27FC236}">
                <a16:creationId xmlns:a16="http://schemas.microsoft.com/office/drawing/2014/main" id="{8A038A8F-73CE-489B-81E9-51A4F456FC68}"/>
              </a:ext>
            </a:extLst>
          </p:cNvPr>
          <p:cNvSpPr>
            <a:spLocks noChangeShapeType="1"/>
          </p:cNvSpPr>
          <p:nvPr/>
        </p:nvSpPr>
        <p:spPr bwMode="auto">
          <a:xfrm flipV="1">
            <a:off x="3200400" y="1752600"/>
            <a:ext cx="2286000"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7894" name="Text Box 25">
            <a:extLst>
              <a:ext uri="{FF2B5EF4-FFF2-40B4-BE49-F238E27FC236}">
                <a16:creationId xmlns:a16="http://schemas.microsoft.com/office/drawing/2014/main" id="{F0079A2F-1644-450D-8984-C281DFD180E5}"/>
              </a:ext>
            </a:extLst>
          </p:cNvPr>
          <p:cNvSpPr txBox="1">
            <a:spLocks noChangeArrowheads="1"/>
          </p:cNvSpPr>
          <p:nvPr/>
        </p:nvSpPr>
        <p:spPr bwMode="auto">
          <a:xfrm>
            <a:off x="2057400" y="990600"/>
            <a:ext cx="1143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用户界面</a:t>
            </a:r>
          </a:p>
        </p:txBody>
      </p:sp>
      <p:sp>
        <p:nvSpPr>
          <p:cNvPr id="37895" name="Text Box 26">
            <a:extLst>
              <a:ext uri="{FF2B5EF4-FFF2-40B4-BE49-F238E27FC236}">
                <a16:creationId xmlns:a16="http://schemas.microsoft.com/office/drawing/2014/main" id="{BD0B4B4D-F969-44BB-9900-3C322B4E3350}"/>
              </a:ext>
            </a:extLst>
          </p:cNvPr>
          <p:cNvSpPr txBox="1">
            <a:spLocks noChangeArrowheads="1"/>
          </p:cNvSpPr>
          <p:nvPr/>
        </p:nvSpPr>
        <p:spPr bwMode="auto">
          <a:xfrm>
            <a:off x="2057400" y="1524000"/>
            <a:ext cx="1143000" cy="376238"/>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控制进程</a:t>
            </a:r>
          </a:p>
        </p:txBody>
      </p:sp>
      <p:sp>
        <p:nvSpPr>
          <p:cNvPr id="37896" name="Text Box 27">
            <a:extLst>
              <a:ext uri="{FF2B5EF4-FFF2-40B4-BE49-F238E27FC236}">
                <a16:creationId xmlns:a16="http://schemas.microsoft.com/office/drawing/2014/main" id="{0B5334C0-24B1-4EBE-91F2-8254802B355A}"/>
              </a:ext>
            </a:extLst>
          </p:cNvPr>
          <p:cNvSpPr txBox="1">
            <a:spLocks noChangeArrowheads="1"/>
          </p:cNvSpPr>
          <p:nvPr/>
        </p:nvSpPr>
        <p:spPr bwMode="auto">
          <a:xfrm>
            <a:off x="2057400" y="2057400"/>
            <a:ext cx="1143000" cy="650875"/>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数据传送进        程</a:t>
            </a:r>
          </a:p>
        </p:txBody>
      </p:sp>
      <p:sp>
        <p:nvSpPr>
          <p:cNvPr id="37897" name="Text Box 28">
            <a:extLst>
              <a:ext uri="{FF2B5EF4-FFF2-40B4-BE49-F238E27FC236}">
                <a16:creationId xmlns:a16="http://schemas.microsoft.com/office/drawing/2014/main" id="{67365B18-FDBA-414B-831E-156AD340E21E}"/>
              </a:ext>
            </a:extLst>
          </p:cNvPr>
          <p:cNvSpPr txBox="1">
            <a:spLocks noChangeArrowheads="1"/>
          </p:cNvSpPr>
          <p:nvPr/>
        </p:nvSpPr>
        <p:spPr bwMode="auto">
          <a:xfrm>
            <a:off x="5486400" y="1524000"/>
            <a:ext cx="1143000" cy="376238"/>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控制进程</a:t>
            </a:r>
          </a:p>
        </p:txBody>
      </p:sp>
      <p:sp>
        <p:nvSpPr>
          <p:cNvPr id="37898" name="Text Box 29">
            <a:extLst>
              <a:ext uri="{FF2B5EF4-FFF2-40B4-BE49-F238E27FC236}">
                <a16:creationId xmlns:a16="http://schemas.microsoft.com/office/drawing/2014/main" id="{2B6BA7C7-D87F-409F-94CA-A4147127F929}"/>
              </a:ext>
            </a:extLst>
          </p:cNvPr>
          <p:cNvSpPr txBox="1">
            <a:spLocks noChangeArrowheads="1"/>
          </p:cNvSpPr>
          <p:nvPr/>
        </p:nvSpPr>
        <p:spPr bwMode="auto">
          <a:xfrm>
            <a:off x="5486400" y="2057400"/>
            <a:ext cx="1143000" cy="650875"/>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数据传送进        程</a:t>
            </a:r>
          </a:p>
        </p:txBody>
      </p:sp>
      <p:sp>
        <p:nvSpPr>
          <p:cNvPr id="37899" name="Text Box 30">
            <a:extLst>
              <a:ext uri="{FF2B5EF4-FFF2-40B4-BE49-F238E27FC236}">
                <a16:creationId xmlns:a16="http://schemas.microsoft.com/office/drawing/2014/main" id="{B50EA18E-AE04-412B-8034-9751505C8C00}"/>
              </a:ext>
            </a:extLst>
          </p:cNvPr>
          <p:cNvSpPr txBox="1">
            <a:spLocks noChangeArrowheads="1"/>
          </p:cNvSpPr>
          <p:nvPr/>
        </p:nvSpPr>
        <p:spPr bwMode="auto">
          <a:xfrm>
            <a:off x="5486400" y="990600"/>
            <a:ext cx="1143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主  进  程 </a:t>
            </a:r>
          </a:p>
        </p:txBody>
      </p:sp>
      <p:sp>
        <p:nvSpPr>
          <p:cNvPr id="37900" name="Line 31">
            <a:extLst>
              <a:ext uri="{FF2B5EF4-FFF2-40B4-BE49-F238E27FC236}">
                <a16:creationId xmlns:a16="http://schemas.microsoft.com/office/drawing/2014/main" id="{3D00CE03-3032-4D91-814F-2A293E1E0D1B}"/>
              </a:ext>
            </a:extLst>
          </p:cNvPr>
          <p:cNvSpPr>
            <a:spLocks noChangeShapeType="1"/>
          </p:cNvSpPr>
          <p:nvPr/>
        </p:nvSpPr>
        <p:spPr bwMode="auto">
          <a:xfrm>
            <a:off x="2590800" y="19050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01" name="Line 32">
            <a:extLst>
              <a:ext uri="{FF2B5EF4-FFF2-40B4-BE49-F238E27FC236}">
                <a16:creationId xmlns:a16="http://schemas.microsoft.com/office/drawing/2014/main" id="{CC3D7DE0-3C8D-4C64-A1BE-08E0B52C94C3}"/>
              </a:ext>
            </a:extLst>
          </p:cNvPr>
          <p:cNvSpPr>
            <a:spLocks noChangeShapeType="1"/>
          </p:cNvSpPr>
          <p:nvPr/>
        </p:nvSpPr>
        <p:spPr bwMode="auto">
          <a:xfrm flipH="1">
            <a:off x="6019800" y="19050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02" name="Text Box 33">
            <a:extLst>
              <a:ext uri="{FF2B5EF4-FFF2-40B4-BE49-F238E27FC236}">
                <a16:creationId xmlns:a16="http://schemas.microsoft.com/office/drawing/2014/main" id="{783F1140-9633-4AD2-BF06-F29C5DC45BB3}"/>
              </a:ext>
            </a:extLst>
          </p:cNvPr>
          <p:cNvSpPr txBox="1">
            <a:spLocks noChangeArrowheads="1"/>
          </p:cNvSpPr>
          <p:nvPr/>
        </p:nvSpPr>
        <p:spPr bwMode="auto">
          <a:xfrm>
            <a:off x="2209800" y="28956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t>客户端</a:t>
            </a:r>
          </a:p>
        </p:txBody>
      </p:sp>
      <p:sp>
        <p:nvSpPr>
          <p:cNvPr id="37903" name="Text Box 34">
            <a:extLst>
              <a:ext uri="{FF2B5EF4-FFF2-40B4-BE49-F238E27FC236}">
                <a16:creationId xmlns:a16="http://schemas.microsoft.com/office/drawing/2014/main" id="{457DF188-9BEA-4175-A813-B8380BFF5932}"/>
              </a:ext>
            </a:extLst>
          </p:cNvPr>
          <p:cNvSpPr txBox="1">
            <a:spLocks noChangeArrowheads="1"/>
          </p:cNvSpPr>
          <p:nvPr/>
        </p:nvSpPr>
        <p:spPr bwMode="auto">
          <a:xfrm>
            <a:off x="5562600" y="289560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t>服务器端</a:t>
            </a:r>
          </a:p>
        </p:txBody>
      </p:sp>
      <p:sp>
        <p:nvSpPr>
          <p:cNvPr id="37904" name="Text Box 35">
            <a:extLst>
              <a:ext uri="{FF2B5EF4-FFF2-40B4-BE49-F238E27FC236}">
                <a16:creationId xmlns:a16="http://schemas.microsoft.com/office/drawing/2014/main" id="{8F9752CB-26F6-4135-A9DE-AE6C6BAF1F97}"/>
              </a:ext>
            </a:extLst>
          </p:cNvPr>
          <p:cNvSpPr txBox="1">
            <a:spLocks noChangeArrowheads="1"/>
          </p:cNvSpPr>
          <p:nvPr/>
        </p:nvSpPr>
        <p:spPr bwMode="auto">
          <a:xfrm>
            <a:off x="3505200" y="14478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1600" b="1">
                <a:solidFill>
                  <a:schemeClr val="accent2"/>
                </a:solidFill>
              </a:rPr>
              <a:t>①</a:t>
            </a:r>
          </a:p>
        </p:txBody>
      </p:sp>
      <p:sp>
        <p:nvSpPr>
          <p:cNvPr id="37905" name="Line 36">
            <a:extLst>
              <a:ext uri="{FF2B5EF4-FFF2-40B4-BE49-F238E27FC236}">
                <a16:creationId xmlns:a16="http://schemas.microsoft.com/office/drawing/2014/main" id="{1CDCB601-79AE-418F-A55C-C441B10DBC06}"/>
              </a:ext>
            </a:extLst>
          </p:cNvPr>
          <p:cNvSpPr>
            <a:spLocks noChangeShapeType="1"/>
          </p:cNvSpPr>
          <p:nvPr/>
        </p:nvSpPr>
        <p:spPr bwMode="auto">
          <a:xfrm>
            <a:off x="2590800" y="13716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06" name="Line 37">
            <a:extLst>
              <a:ext uri="{FF2B5EF4-FFF2-40B4-BE49-F238E27FC236}">
                <a16:creationId xmlns:a16="http://schemas.microsoft.com/office/drawing/2014/main" id="{B9E32C2C-E743-4892-80E9-3DCB40486305}"/>
              </a:ext>
            </a:extLst>
          </p:cNvPr>
          <p:cNvSpPr>
            <a:spLocks noChangeShapeType="1"/>
          </p:cNvSpPr>
          <p:nvPr/>
        </p:nvSpPr>
        <p:spPr bwMode="auto">
          <a:xfrm>
            <a:off x="6019800" y="13716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907" name="Text Box 38">
            <a:extLst>
              <a:ext uri="{FF2B5EF4-FFF2-40B4-BE49-F238E27FC236}">
                <a16:creationId xmlns:a16="http://schemas.microsoft.com/office/drawing/2014/main" id="{0C2257F4-1346-4406-AF64-52A99764D990}"/>
              </a:ext>
            </a:extLst>
          </p:cNvPr>
          <p:cNvSpPr txBox="1">
            <a:spLocks noChangeArrowheads="1"/>
          </p:cNvSpPr>
          <p:nvPr/>
        </p:nvSpPr>
        <p:spPr bwMode="auto">
          <a:xfrm>
            <a:off x="1371600" y="1752600"/>
            <a:ext cx="60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t>从属进程</a:t>
            </a:r>
          </a:p>
        </p:txBody>
      </p:sp>
      <p:sp>
        <p:nvSpPr>
          <p:cNvPr id="37908" name="Text Box 39">
            <a:extLst>
              <a:ext uri="{FF2B5EF4-FFF2-40B4-BE49-F238E27FC236}">
                <a16:creationId xmlns:a16="http://schemas.microsoft.com/office/drawing/2014/main" id="{437DD40A-22C0-41D0-9F93-FCBA038C7F0F}"/>
              </a:ext>
            </a:extLst>
          </p:cNvPr>
          <p:cNvSpPr txBox="1">
            <a:spLocks noChangeArrowheads="1"/>
          </p:cNvSpPr>
          <p:nvPr/>
        </p:nvSpPr>
        <p:spPr bwMode="auto">
          <a:xfrm>
            <a:off x="6705600" y="1676400"/>
            <a:ext cx="60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t>从属进程</a:t>
            </a:r>
          </a:p>
        </p:txBody>
      </p:sp>
      <p:sp>
        <p:nvSpPr>
          <p:cNvPr id="37909" name="Text Box 40">
            <a:extLst>
              <a:ext uri="{FF2B5EF4-FFF2-40B4-BE49-F238E27FC236}">
                <a16:creationId xmlns:a16="http://schemas.microsoft.com/office/drawing/2014/main" id="{D4F2EAA3-DF8B-4E72-968A-ED8C8ACD34AD}"/>
              </a:ext>
            </a:extLst>
          </p:cNvPr>
          <p:cNvSpPr txBox="1">
            <a:spLocks noChangeArrowheads="1"/>
          </p:cNvSpPr>
          <p:nvPr/>
        </p:nvSpPr>
        <p:spPr bwMode="auto">
          <a:xfrm>
            <a:off x="3962400" y="114300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solidFill>
                  <a:schemeClr val="accent2"/>
                </a:solidFill>
              </a:rPr>
              <a:t>控制连接</a:t>
            </a:r>
          </a:p>
        </p:txBody>
      </p:sp>
      <p:sp>
        <p:nvSpPr>
          <p:cNvPr id="52265" name="Text Box 41">
            <a:extLst>
              <a:ext uri="{FF2B5EF4-FFF2-40B4-BE49-F238E27FC236}">
                <a16:creationId xmlns:a16="http://schemas.microsoft.com/office/drawing/2014/main" id="{BFA34F31-51B2-49AE-B9B4-429835D0C20D}"/>
              </a:ext>
            </a:extLst>
          </p:cNvPr>
          <p:cNvSpPr txBox="1">
            <a:spLocks noChangeArrowheads="1"/>
          </p:cNvSpPr>
          <p:nvPr/>
        </p:nvSpPr>
        <p:spPr bwMode="auto">
          <a:xfrm>
            <a:off x="5105400" y="1371600"/>
            <a:ext cx="457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1600" b="1">
                <a:solidFill>
                  <a:schemeClr val="accent2"/>
                </a:solidFill>
              </a:rPr>
              <a:t>21</a:t>
            </a:r>
          </a:p>
        </p:txBody>
      </p:sp>
      <p:sp>
        <p:nvSpPr>
          <p:cNvPr id="52266" name="Text Box 42">
            <a:extLst>
              <a:ext uri="{FF2B5EF4-FFF2-40B4-BE49-F238E27FC236}">
                <a16:creationId xmlns:a16="http://schemas.microsoft.com/office/drawing/2014/main" id="{93A11655-D7DD-44D6-8A40-54DD1A127B49}"/>
              </a:ext>
            </a:extLst>
          </p:cNvPr>
          <p:cNvSpPr txBox="1">
            <a:spLocks noChangeArrowheads="1"/>
          </p:cNvSpPr>
          <p:nvPr/>
        </p:nvSpPr>
        <p:spPr bwMode="auto">
          <a:xfrm>
            <a:off x="3124200" y="1371600"/>
            <a:ext cx="457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1600" b="1">
                <a:solidFill>
                  <a:schemeClr val="accent2"/>
                </a:solidFill>
              </a:rPr>
              <a:t>N</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blinds(horizontal)">
                                      <p:cBhvr>
                                        <p:cTn id="7" dur="500"/>
                                        <p:tgtEl>
                                          <p:spTgt spid="5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2266"/>
                                        </p:tgtEl>
                                        <p:attrNameLst>
                                          <p:attrName>style.visibility</p:attrName>
                                        </p:attrNameLst>
                                      </p:cBhvr>
                                      <p:to>
                                        <p:strVal val="visible"/>
                                      </p:to>
                                    </p:set>
                                    <p:anim calcmode="lin" valueType="num">
                                      <p:cBhvr additive="base">
                                        <p:cTn id="12" dur="500" fill="hold"/>
                                        <p:tgtEl>
                                          <p:spTgt spid="52266"/>
                                        </p:tgtEl>
                                        <p:attrNameLst>
                                          <p:attrName>ppt_x</p:attrName>
                                        </p:attrNameLst>
                                      </p:cBhvr>
                                      <p:tavLst>
                                        <p:tav tm="0">
                                          <p:val>
                                            <p:strVal val="0-#ppt_w/2"/>
                                          </p:val>
                                        </p:tav>
                                        <p:tav tm="100000">
                                          <p:val>
                                            <p:strVal val="#ppt_x"/>
                                          </p:val>
                                        </p:tav>
                                      </p:tavLst>
                                    </p:anim>
                                    <p:anim calcmode="lin" valueType="num">
                                      <p:cBhvr additive="base">
                                        <p:cTn id="13" dur="500" fill="hold"/>
                                        <p:tgtEl>
                                          <p:spTgt spid="52266"/>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2265"/>
                                        </p:tgtEl>
                                        <p:attrNameLst>
                                          <p:attrName>style.visibility</p:attrName>
                                        </p:attrNameLst>
                                      </p:cBhvr>
                                      <p:to>
                                        <p:strVal val="visible"/>
                                      </p:to>
                                    </p:set>
                                    <p:anim calcmode="lin" valueType="num">
                                      <p:cBhvr additive="base">
                                        <p:cTn id="18" dur="500" fill="hold"/>
                                        <p:tgtEl>
                                          <p:spTgt spid="52265"/>
                                        </p:tgtEl>
                                        <p:attrNameLst>
                                          <p:attrName>ppt_x</p:attrName>
                                        </p:attrNameLst>
                                      </p:cBhvr>
                                      <p:tavLst>
                                        <p:tav tm="0">
                                          <p:val>
                                            <p:strVal val="0-#ppt_w/2"/>
                                          </p:val>
                                        </p:tav>
                                        <p:tav tm="100000">
                                          <p:val>
                                            <p:strVal val="#ppt_x"/>
                                          </p:val>
                                        </p:tav>
                                      </p:tavLst>
                                    </p:anim>
                                    <p:anim calcmode="lin" valueType="num">
                                      <p:cBhvr additive="base">
                                        <p:cTn id="19" dur="500" fill="hold"/>
                                        <p:tgtEl>
                                          <p:spTgt spid="52265"/>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p:cTn id="23" dur="1" fill="hold">
                                          <p:stCondLst>
                                            <p:cond delay="0"/>
                                          </p:stCondLst>
                                        </p:cTn>
                                        <p:tgtEl>
                                          <p:spTgt spid="52248"/>
                                        </p:tgtEl>
                                        <p:attrNameLst>
                                          <p:attrName>style.visibility</p:attrName>
                                        </p:attrNameLst>
                                      </p:cBhvr>
                                      <p:to>
                                        <p:strVal val="visible"/>
                                      </p:to>
                                    </p:set>
                                    <p:anim calcmode="lin" valueType="num">
                                      <p:cBhvr additive="base">
                                        <p:cTn id="24" dur="500" fill="hold"/>
                                        <p:tgtEl>
                                          <p:spTgt spid="52248"/>
                                        </p:tgtEl>
                                        <p:attrNameLst>
                                          <p:attrName>ppt_x</p:attrName>
                                        </p:attrNameLst>
                                      </p:cBhvr>
                                      <p:tavLst>
                                        <p:tav tm="0">
                                          <p:val>
                                            <p:strVal val="0-#ppt_w/2"/>
                                          </p:val>
                                        </p:tav>
                                        <p:tav tm="100000">
                                          <p:val>
                                            <p:strVal val="#ppt_x"/>
                                          </p:val>
                                        </p:tav>
                                      </p:tavLst>
                                    </p:anim>
                                    <p:anim calcmode="lin" valueType="num">
                                      <p:cBhvr additive="base">
                                        <p:cTn id="25" dur="500" fill="hold"/>
                                        <p:tgtEl>
                                          <p:spTgt spid="522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utoUpdateAnimBg="0"/>
      <p:bldP spid="52265" grpId="0" autoUpdateAnimBg="0"/>
      <p:bldP spid="52266"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E38CD293-E041-4BFE-AC50-F44ED3A2943F}"/>
              </a:ext>
            </a:extLst>
          </p:cNvPr>
          <p:cNvSpPr>
            <a:spLocks noChangeArrowheads="1"/>
          </p:cNvSpPr>
          <p:nvPr/>
        </p:nvSpPr>
        <p:spPr bwMode="auto">
          <a:xfrm>
            <a:off x="1066800" y="2971800"/>
            <a:ext cx="7392988" cy="211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lnSpc>
                <a:spcPct val="115000"/>
              </a:lnSpc>
              <a:spcBef>
                <a:spcPct val="0"/>
              </a:spcBef>
              <a:buFontTx/>
              <a:buNone/>
            </a:pPr>
            <a:r>
              <a:rPr lang="zh-CN" altLang="en-US" sz="2400" b="1">
                <a:latin typeface="宋体" panose="02010600030101010101" pitchFamily="2" charset="-122"/>
              </a:rPr>
              <a:t>第</a:t>
            </a:r>
            <a:r>
              <a:rPr lang="en-US" altLang="zh-CN" sz="2400" b="1">
                <a:latin typeface="宋体" panose="02010600030101010101" pitchFamily="2" charset="-122"/>
              </a:rPr>
              <a:t>2</a:t>
            </a:r>
            <a:r>
              <a:rPr lang="zh-CN" altLang="en-US" sz="2400" b="1">
                <a:latin typeface="宋体" panose="02010600030101010101" pitchFamily="2" charset="-122"/>
              </a:rPr>
              <a:t>步：当客户通过命令确认一个文件后，服务器通过另外</a:t>
            </a:r>
            <a:r>
              <a:rPr lang="zh-CN" altLang="en-US" sz="2400" b="1">
                <a:solidFill>
                  <a:srgbClr val="FF0000"/>
                </a:solidFill>
                <a:latin typeface="宋体" panose="02010600030101010101" pitchFamily="2" charset="-122"/>
              </a:rPr>
              <a:t>端口</a:t>
            </a:r>
            <a:r>
              <a:rPr lang="en-US" altLang="zh-CN" sz="2400" b="1">
                <a:solidFill>
                  <a:srgbClr val="FF0000"/>
                </a:solidFill>
                <a:latin typeface="宋体" panose="02010600030101010101" pitchFamily="2" charset="-122"/>
              </a:rPr>
              <a:t>20</a:t>
            </a:r>
            <a:r>
              <a:rPr lang="zh-CN" altLang="en-US" sz="2400" b="1">
                <a:latin typeface="宋体" panose="02010600030101010101" pitchFamily="2" charset="-122"/>
              </a:rPr>
              <a:t>和</a:t>
            </a:r>
            <a:r>
              <a:rPr lang="zh-CN" altLang="en-US" sz="2400" b="1">
                <a:solidFill>
                  <a:srgbClr val="FF0000"/>
                </a:solidFill>
                <a:latin typeface="宋体" panose="02010600030101010101" pitchFamily="2" charset="-122"/>
              </a:rPr>
              <a:t>客户端口号</a:t>
            </a:r>
            <a:r>
              <a:rPr lang="en-US" altLang="zh-CN" sz="2400" b="1">
                <a:solidFill>
                  <a:srgbClr val="FF0000"/>
                </a:solidFill>
                <a:latin typeface="宋体" panose="02010600030101010101" pitchFamily="2" charset="-122"/>
              </a:rPr>
              <a:t>N+1</a:t>
            </a:r>
            <a:r>
              <a:rPr lang="zh-CN" altLang="en-US" sz="2400" b="1">
                <a:latin typeface="宋体" panose="02010600030101010101" pitchFamily="2" charset="-122"/>
              </a:rPr>
              <a:t>建立</a:t>
            </a:r>
            <a:r>
              <a:rPr lang="en-US" altLang="zh-CN" sz="2400" b="1">
                <a:latin typeface="宋体" panose="02010600030101010101" pitchFamily="2" charset="-122"/>
              </a:rPr>
              <a:t>TCP</a:t>
            </a:r>
            <a:r>
              <a:rPr lang="zh-CN" altLang="en-US" sz="2400" b="1">
                <a:latin typeface="宋体" panose="02010600030101010101" pitchFamily="2" charset="-122"/>
              </a:rPr>
              <a:t>数据连接，专门用于</a:t>
            </a:r>
            <a:r>
              <a:rPr lang="en-US" altLang="zh-CN" sz="2400" b="1">
                <a:latin typeface="宋体" panose="02010600030101010101" pitchFamily="2" charset="-122"/>
              </a:rPr>
              <a:t>C/S</a:t>
            </a:r>
            <a:r>
              <a:rPr lang="zh-CN" altLang="en-US" sz="2400" b="1">
                <a:latin typeface="宋体" panose="02010600030101010101" pitchFamily="2" charset="-122"/>
              </a:rPr>
              <a:t>的文件数据传送；当</a:t>
            </a:r>
            <a:r>
              <a:rPr lang="en-US" altLang="zh-CN" sz="2400" b="1">
                <a:latin typeface="宋体" panose="02010600030101010101" pitchFamily="2" charset="-122"/>
              </a:rPr>
              <a:t>C</a:t>
            </a:r>
            <a:r>
              <a:rPr lang="zh-CN" altLang="en-US" sz="2400" b="1">
                <a:latin typeface="宋体" panose="02010600030101010101" pitchFamily="2" charset="-122"/>
              </a:rPr>
              <a:t>或</a:t>
            </a:r>
            <a:r>
              <a:rPr lang="en-US" altLang="zh-CN" sz="2400" b="1">
                <a:latin typeface="宋体" panose="02010600030101010101" pitchFamily="2" charset="-122"/>
              </a:rPr>
              <a:t>S</a:t>
            </a:r>
            <a:r>
              <a:rPr lang="zh-CN" altLang="en-US" sz="2400" b="1">
                <a:latin typeface="宋体" panose="02010600030101010101" pitchFamily="2" charset="-122"/>
              </a:rPr>
              <a:t>完成文件传递后，主动关闭数据连接。注意数据连接是服务器端发起的（</a:t>
            </a:r>
            <a:r>
              <a:rPr lang="en-US" altLang="zh-CN" sz="2400" b="1">
                <a:latin typeface="宋体" panose="02010600030101010101" pitchFamily="2" charset="-122"/>
              </a:rPr>
              <a:t>C/S</a:t>
            </a:r>
            <a:r>
              <a:rPr lang="zh-CN" altLang="en-US" sz="2400" b="1">
                <a:latin typeface="宋体" panose="02010600030101010101" pitchFamily="2" charset="-122"/>
              </a:rPr>
              <a:t>角色转换）。</a:t>
            </a:r>
          </a:p>
        </p:txBody>
      </p:sp>
      <p:grpSp>
        <p:nvGrpSpPr>
          <p:cNvPr id="38915" name="Group 3">
            <a:extLst>
              <a:ext uri="{FF2B5EF4-FFF2-40B4-BE49-F238E27FC236}">
                <a16:creationId xmlns:a16="http://schemas.microsoft.com/office/drawing/2014/main" id="{28F44C18-6959-4E80-95D6-69175311B64B}"/>
              </a:ext>
            </a:extLst>
          </p:cNvPr>
          <p:cNvGrpSpPr>
            <a:grpSpLocks/>
          </p:cNvGrpSpPr>
          <p:nvPr/>
        </p:nvGrpSpPr>
        <p:grpSpPr bwMode="auto">
          <a:xfrm>
            <a:off x="3581400" y="838200"/>
            <a:ext cx="1600200" cy="1524000"/>
            <a:chOff x="912" y="768"/>
            <a:chExt cx="2400" cy="1584"/>
          </a:xfrm>
        </p:grpSpPr>
        <p:sp>
          <p:nvSpPr>
            <p:cNvPr id="38942" name="Oval 4">
              <a:extLst>
                <a:ext uri="{FF2B5EF4-FFF2-40B4-BE49-F238E27FC236}">
                  <a16:creationId xmlns:a16="http://schemas.microsoft.com/office/drawing/2014/main" id="{3C28393C-4991-4314-B508-F27D93C449F6}"/>
                </a:ext>
              </a:extLst>
            </p:cNvPr>
            <p:cNvSpPr>
              <a:spLocks noChangeArrowheads="1"/>
            </p:cNvSpPr>
            <p:nvPr/>
          </p:nvSpPr>
          <p:spPr bwMode="auto">
            <a:xfrm>
              <a:off x="1751" y="799"/>
              <a:ext cx="1026" cy="62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8943" name="Oval 5">
              <a:extLst>
                <a:ext uri="{FF2B5EF4-FFF2-40B4-BE49-F238E27FC236}">
                  <a16:creationId xmlns:a16="http://schemas.microsoft.com/office/drawing/2014/main" id="{8C721F57-CF97-469A-B772-FDBB3A20C20D}"/>
                </a:ext>
              </a:extLst>
            </p:cNvPr>
            <p:cNvSpPr>
              <a:spLocks noChangeArrowheads="1"/>
            </p:cNvSpPr>
            <p:nvPr/>
          </p:nvSpPr>
          <p:spPr bwMode="auto">
            <a:xfrm>
              <a:off x="1172" y="972"/>
              <a:ext cx="781" cy="62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8944" name="Oval 6">
              <a:extLst>
                <a:ext uri="{FF2B5EF4-FFF2-40B4-BE49-F238E27FC236}">
                  <a16:creationId xmlns:a16="http://schemas.microsoft.com/office/drawing/2014/main" id="{D570641B-4FBD-4ED1-AEF5-B7940A7775A6}"/>
                </a:ext>
              </a:extLst>
            </p:cNvPr>
            <p:cNvSpPr>
              <a:spLocks noChangeArrowheads="1"/>
            </p:cNvSpPr>
            <p:nvPr/>
          </p:nvSpPr>
          <p:spPr bwMode="auto">
            <a:xfrm>
              <a:off x="926" y="1364"/>
              <a:ext cx="521" cy="50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8945" name="Oval 7">
              <a:extLst>
                <a:ext uri="{FF2B5EF4-FFF2-40B4-BE49-F238E27FC236}">
                  <a16:creationId xmlns:a16="http://schemas.microsoft.com/office/drawing/2014/main" id="{1058C4AD-A509-4B69-9774-69CEB400A182}"/>
                </a:ext>
              </a:extLst>
            </p:cNvPr>
            <p:cNvSpPr>
              <a:spLocks noChangeArrowheads="1"/>
            </p:cNvSpPr>
            <p:nvPr/>
          </p:nvSpPr>
          <p:spPr bwMode="auto">
            <a:xfrm>
              <a:off x="1085" y="1599"/>
              <a:ext cx="796" cy="54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8946" name="Oval 8">
              <a:extLst>
                <a:ext uri="{FF2B5EF4-FFF2-40B4-BE49-F238E27FC236}">
                  <a16:creationId xmlns:a16="http://schemas.microsoft.com/office/drawing/2014/main" id="{53371F88-FAA0-4B4D-94A8-6592AAB721C9}"/>
                </a:ext>
              </a:extLst>
            </p:cNvPr>
            <p:cNvSpPr>
              <a:spLocks noChangeArrowheads="1"/>
            </p:cNvSpPr>
            <p:nvPr/>
          </p:nvSpPr>
          <p:spPr bwMode="auto">
            <a:xfrm>
              <a:off x="1664" y="1693"/>
              <a:ext cx="1200" cy="65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8947" name="Oval 9">
              <a:extLst>
                <a:ext uri="{FF2B5EF4-FFF2-40B4-BE49-F238E27FC236}">
                  <a16:creationId xmlns:a16="http://schemas.microsoft.com/office/drawing/2014/main" id="{78E74317-F65A-439B-ADCA-182338921CE0}"/>
                </a:ext>
              </a:extLst>
            </p:cNvPr>
            <p:cNvSpPr>
              <a:spLocks noChangeArrowheads="1"/>
            </p:cNvSpPr>
            <p:nvPr/>
          </p:nvSpPr>
          <p:spPr bwMode="auto">
            <a:xfrm>
              <a:off x="2445" y="988"/>
              <a:ext cx="751" cy="4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8948" name="Oval 10">
              <a:extLst>
                <a:ext uri="{FF2B5EF4-FFF2-40B4-BE49-F238E27FC236}">
                  <a16:creationId xmlns:a16="http://schemas.microsoft.com/office/drawing/2014/main" id="{92030E41-2C13-41DA-95D3-EE967E183C24}"/>
                </a:ext>
              </a:extLst>
            </p:cNvPr>
            <p:cNvSpPr>
              <a:spLocks noChangeArrowheads="1"/>
            </p:cNvSpPr>
            <p:nvPr/>
          </p:nvSpPr>
          <p:spPr bwMode="auto">
            <a:xfrm>
              <a:off x="2560" y="1317"/>
              <a:ext cx="752" cy="4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8949" name="Oval 11">
              <a:extLst>
                <a:ext uri="{FF2B5EF4-FFF2-40B4-BE49-F238E27FC236}">
                  <a16:creationId xmlns:a16="http://schemas.microsoft.com/office/drawing/2014/main" id="{7A502649-DFFD-4997-B96D-BFB537E9C4CE}"/>
                </a:ext>
              </a:extLst>
            </p:cNvPr>
            <p:cNvSpPr>
              <a:spLocks noChangeArrowheads="1"/>
            </p:cNvSpPr>
            <p:nvPr/>
          </p:nvSpPr>
          <p:spPr bwMode="auto">
            <a:xfrm>
              <a:off x="2488" y="1427"/>
              <a:ext cx="752" cy="81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8950" name="Oval 12">
              <a:extLst>
                <a:ext uri="{FF2B5EF4-FFF2-40B4-BE49-F238E27FC236}">
                  <a16:creationId xmlns:a16="http://schemas.microsoft.com/office/drawing/2014/main" id="{65CCEAF4-27C4-477F-9522-3D63941CA90C}"/>
                </a:ext>
              </a:extLst>
            </p:cNvPr>
            <p:cNvSpPr>
              <a:spLocks noChangeArrowheads="1"/>
            </p:cNvSpPr>
            <p:nvPr/>
          </p:nvSpPr>
          <p:spPr bwMode="auto">
            <a:xfrm>
              <a:off x="1360" y="1176"/>
              <a:ext cx="1547" cy="81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grpSp>
          <p:nvGrpSpPr>
            <p:cNvPr id="38951" name="Group 13">
              <a:extLst>
                <a:ext uri="{FF2B5EF4-FFF2-40B4-BE49-F238E27FC236}">
                  <a16:creationId xmlns:a16="http://schemas.microsoft.com/office/drawing/2014/main" id="{6D38C68D-FD95-4078-AE86-0C4499F5D309}"/>
                </a:ext>
              </a:extLst>
            </p:cNvPr>
            <p:cNvGrpSpPr>
              <a:grpSpLocks/>
            </p:cNvGrpSpPr>
            <p:nvPr/>
          </p:nvGrpSpPr>
          <p:grpSpPr bwMode="auto">
            <a:xfrm>
              <a:off x="912" y="768"/>
              <a:ext cx="2386" cy="1553"/>
              <a:chOff x="912" y="768"/>
              <a:chExt cx="2386" cy="1553"/>
            </a:xfrm>
          </p:grpSpPr>
          <p:sp>
            <p:nvSpPr>
              <p:cNvPr id="38952" name="Oval 14">
                <a:extLst>
                  <a:ext uri="{FF2B5EF4-FFF2-40B4-BE49-F238E27FC236}">
                    <a16:creationId xmlns:a16="http://schemas.microsoft.com/office/drawing/2014/main" id="{5FFAC1B4-A687-4EA5-81BD-C5F6C3DC9D16}"/>
                  </a:ext>
                </a:extLst>
              </p:cNvPr>
              <p:cNvSpPr>
                <a:spLocks noChangeArrowheads="1"/>
              </p:cNvSpPr>
              <p:nvPr/>
            </p:nvSpPr>
            <p:spPr bwMode="auto">
              <a:xfrm>
                <a:off x="1736" y="768"/>
                <a:ext cx="1027"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8953" name="Oval 15">
                <a:extLst>
                  <a:ext uri="{FF2B5EF4-FFF2-40B4-BE49-F238E27FC236}">
                    <a16:creationId xmlns:a16="http://schemas.microsoft.com/office/drawing/2014/main" id="{B6E8E744-446A-42F9-ABBF-217A1C3D9DDF}"/>
                  </a:ext>
                </a:extLst>
              </p:cNvPr>
              <p:cNvSpPr>
                <a:spLocks noChangeArrowheads="1"/>
              </p:cNvSpPr>
              <p:nvPr/>
            </p:nvSpPr>
            <p:spPr bwMode="auto">
              <a:xfrm>
                <a:off x="1158" y="941"/>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8954" name="Oval 16">
                <a:extLst>
                  <a:ext uri="{FF2B5EF4-FFF2-40B4-BE49-F238E27FC236}">
                    <a16:creationId xmlns:a16="http://schemas.microsoft.com/office/drawing/2014/main" id="{4C1B1029-732F-4AC7-BA6F-0CB9AB9F8B24}"/>
                  </a:ext>
                </a:extLst>
              </p:cNvPr>
              <p:cNvSpPr>
                <a:spLocks noChangeArrowheads="1"/>
              </p:cNvSpPr>
              <p:nvPr/>
            </p:nvSpPr>
            <p:spPr bwMode="auto">
              <a:xfrm>
                <a:off x="912" y="1333"/>
                <a:ext cx="520" cy="501"/>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8955" name="Oval 17">
                <a:extLst>
                  <a:ext uri="{FF2B5EF4-FFF2-40B4-BE49-F238E27FC236}">
                    <a16:creationId xmlns:a16="http://schemas.microsoft.com/office/drawing/2014/main" id="{2B7168FA-7BB2-44D0-9202-89D7552FFE18}"/>
                  </a:ext>
                </a:extLst>
              </p:cNvPr>
              <p:cNvSpPr>
                <a:spLocks noChangeArrowheads="1"/>
              </p:cNvSpPr>
              <p:nvPr/>
            </p:nvSpPr>
            <p:spPr bwMode="auto">
              <a:xfrm>
                <a:off x="1071" y="1568"/>
                <a:ext cx="795"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8956" name="Oval 18">
                <a:extLst>
                  <a:ext uri="{FF2B5EF4-FFF2-40B4-BE49-F238E27FC236}">
                    <a16:creationId xmlns:a16="http://schemas.microsoft.com/office/drawing/2014/main" id="{EF9BB809-EC2D-4EEF-AE59-98B6D18ED8D5}"/>
                  </a:ext>
                </a:extLst>
              </p:cNvPr>
              <p:cNvSpPr>
                <a:spLocks noChangeArrowheads="1"/>
              </p:cNvSpPr>
              <p:nvPr/>
            </p:nvSpPr>
            <p:spPr bwMode="auto">
              <a:xfrm>
                <a:off x="1649" y="1662"/>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8957" name="Oval 19">
                <a:extLst>
                  <a:ext uri="{FF2B5EF4-FFF2-40B4-BE49-F238E27FC236}">
                    <a16:creationId xmlns:a16="http://schemas.microsoft.com/office/drawing/2014/main" id="{3F6CE521-C597-4E9B-9DC3-0F0857457C14}"/>
                  </a:ext>
                </a:extLst>
              </p:cNvPr>
              <p:cNvSpPr>
                <a:spLocks noChangeArrowheads="1"/>
              </p:cNvSpPr>
              <p:nvPr/>
            </p:nvSpPr>
            <p:spPr bwMode="auto">
              <a:xfrm>
                <a:off x="2430" y="95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8958" name="Oval 20">
                <a:extLst>
                  <a:ext uri="{FF2B5EF4-FFF2-40B4-BE49-F238E27FC236}">
                    <a16:creationId xmlns:a16="http://schemas.microsoft.com/office/drawing/2014/main" id="{7E95967D-00EA-4D38-AF36-F3C96352FDED}"/>
                  </a:ext>
                </a:extLst>
              </p:cNvPr>
              <p:cNvSpPr>
                <a:spLocks noChangeArrowheads="1"/>
              </p:cNvSpPr>
              <p:nvPr/>
            </p:nvSpPr>
            <p:spPr bwMode="auto">
              <a:xfrm>
                <a:off x="2546" y="128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8959" name="Oval 21">
                <a:extLst>
                  <a:ext uri="{FF2B5EF4-FFF2-40B4-BE49-F238E27FC236}">
                    <a16:creationId xmlns:a16="http://schemas.microsoft.com/office/drawing/2014/main" id="{9D3FD8A9-76F3-475F-995D-AE6948C1E577}"/>
                  </a:ext>
                </a:extLst>
              </p:cNvPr>
              <p:cNvSpPr>
                <a:spLocks noChangeArrowheads="1"/>
              </p:cNvSpPr>
              <p:nvPr/>
            </p:nvSpPr>
            <p:spPr bwMode="auto">
              <a:xfrm>
                <a:off x="2473" y="1395"/>
                <a:ext cx="752"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8960" name="Oval 22">
                <a:extLst>
                  <a:ext uri="{FF2B5EF4-FFF2-40B4-BE49-F238E27FC236}">
                    <a16:creationId xmlns:a16="http://schemas.microsoft.com/office/drawing/2014/main" id="{CB50794A-9387-4447-9BE1-91611F7D3FB8}"/>
                  </a:ext>
                </a:extLst>
              </p:cNvPr>
              <p:cNvSpPr>
                <a:spLocks noChangeArrowheads="1"/>
              </p:cNvSpPr>
              <p:nvPr/>
            </p:nvSpPr>
            <p:spPr bwMode="auto">
              <a:xfrm>
                <a:off x="1346" y="1144"/>
                <a:ext cx="1547"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grpSp>
      </p:grpSp>
      <p:sp>
        <p:nvSpPr>
          <p:cNvPr id="38916" name="Text Box 23">
            <a:extLst>
              <a:ext uri="{FF2B5EF4-FFF2-40B4-BE49-F238E27FC236}">
                <a16:creationId xmlns:a16="http://schemas.microsoft.com/office/drawing/2014/main" id="{B17BC8F1-D775-485C-9899-B0813615BF74}"/>
              </a:ext>
            </a:extLst>
          </p:cNvPr>
          <p:cNvSpPr txBox="1">
            <a:spLocks noChangeArrowheads="1"/>
          </p:cNvSpPr>
          <p:nvPr/>
        </p:nvSpPr>
        <p:spPr bwMode="auto">
          <a:xfrm>
            <a:off x="3962400" y="1524000"/>
            <a:ext cx="838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kumimoji="0" lang="zh-CN" altLang="en-US" sz="1600">
                <a:solidFill>
                  <a:srgbClr val="000000"/>
                </a:solidFill>
                <a:ea typeface="黑体" panose="02010609060101010101" pitchFamily="49" charset="-122"/>
              </a:rPr>
              <a:t>因特网</a:t>
            </a:r>
          </a:p>
        </p:txBody>
      </p:sp>
      <p:sp>
        <p:nvSpPr>
          <p:cNvPr id="38917" name="Line 24">
            <a:extLst>
              <a:ext uri="{FF2B5EF4-FFF2-40B4-BE49-F238E27FC236}">
                <a16:creationId xmlns:a16="http://schemas.microsoft.com/office/drawing/2014/main" id="{4EF25C2C-4B58-4018-A578-9299FF0F0193}"/>
              </a:ext>
            </a:extLst>
          </p:cNvPr>
          <p:cNvSpPr>
            <a:spLocks noChangeShapeType="1"/>
          </p:cNvSpPr>
          <p:nvPr/>
        </p:nvSpPr>
        <p:spPr bwMode="auto">
          <a:xfrm flipV="1">
            <a:off x="3200400" y="1371600"/>
            <a:ext cx="2286000"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8918" name="Text Box 25">
            <a:extLst>
              <a:ext uri="{FF2B5EF4-FFF2-40B4-BE49-F238E27FC236}">
                <a16:creationId xmlns:a16="http://schemas.microsoft.com/office/drawing/2014/main" id="{BDD9EC46-1E7B-42A6-81C2-38C3CA468E42}"/>
              </a:ext>
            </a:extLst>
          </p:cNvPr>
          <p:cNvSpPr txBox="1">
            <a:spLocks noChangeArrowheads="1"/>
          </p:cNvSpPr>
          <p:nvPr/>
        </p:nvSpPr>
        <p:spPr bwMode="auto">
          <a:xfrm>
            <a:off x="2057400" y="609600"/>
            <a:ext cx="1143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用户界面</a:t>
            </a:r>
          </a:p>
        </p:txBody>
      </p:sp>
      <p:sp>
        <p:nvSpPr>
          <p:cNvPr id="38919" name="Text Box 26">
            <a:extLst>
              <a:ext uri="{FF2B5EF4-FFF2-40B4-BE49-F238E27FC236}">
                <a16:creationId xmlns:a16="http://schemas.microsoft.com/office/drawing/2014/main" id="{0F2D6F67-89BE-4C8C-ABF7-4C48BA8BAAB9}"/>
              </a:ext>
            </a:extLst>
          </p:cNvPr>
          <p:cNvSpPr txBox="1">
            <a:spLocks noChangeArrowheads="1"/>
          </p:cNvSpPr>
          <p:nvPr/>
        </p:nvSpPr>
        <p:spPr bwMode="auto">
          <a:xfrm>
            <a:off x="2057400" y="1143000"/>
            <a:ext cx="1143000" cy="376238"/>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控制进程</a:t>
            </a:r>
          </a:p>
        </p:txBody>
      </p:sp>
      <p:sp>
        <p:nvSpPr>
          <p:cNvPr id="38920" name="Text Box 27">
            <a:extLst>
              <a:ext uri="{FF2B5EF4-FFF2-40B4-BE49-F238E27FC236}">
                <a16:creationId xmlns:a16="http://schemas.microsoft.com/office/drawing/2014/main" id="{84D638A2-165C-4F65-8307-1679A33B4324}"/>
              </a:ext>
            </a:extLst>
          </p:cNvPr>
          <p:cNvSpPr txBox="1">
            <a:spLocks noChangeArrowheads="1"/>
          </p:cNvSpPr>
          <p:nvPr/>
        </p:nvSpPr>
        <p:spPr bwMode="auto">
          <a:xfrm>
            <a:off x="2057400" y="1676400"/>
            <a:ext cx="1143000" cy="650875"/>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数据传送进        程</a:t>
            </a:r>
          </a:p>
        </p:txBody>
      </p:sp>
      <p:sp>
        <p:nvSpPr>
          <p:cNvPr id="38921" name="Text Box 28">
            <a:extLst>
              <a:ext uri="{FF2B5EF4-FFF2-40B4-BE49-F238E27FC236}">
                <a16:creationId xmlns:a16="http://schemas.microsoft.com/office/drawing/2014/main" id="{267F95F1-BB7F-4A48-8583-73BDEB940890}"/>
              </a:ext>
            </a:extLst>
          </p:cNvPr>
          <p:cNvSpPr txBox="1">
            <a:spLocks noChangeArrowheads="1"/>
          </p:cNvSpPr>
          <p:nvPr/>
        </p:nvSpPr>
        <p:spPr bwMode="auto">
          <a:xfrm>
            <a:off x="5486400" y="1143000"/>
            <a:ext cx="1143000" cy="376238"/>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控制进程</a:t>
            </a:r>
          </a:p>
        </p:txBody>
      </p:sp>
      <p:sp>
        <p:nvSpPr>
          <p:cNvPr id="38922" name="Text Box 29">
            <a:extLst>
              <a:ext uri="{FF2B5EF4-FFF2-40B4-BE49-F238E27FC236}">
                <a16:creationId xmlns:a16="http://schemas.microsoft.com/office/drawing/2014/main" id="{B2433C3E-EA83-46A6-ABEE-987A6BEAA33E}"/>
              </a:ext>
            </a:extLst>
          </p:cNvPr>
          <p:cNvSpPr txBox="1">
            <a:spLocks noChangeArrowheads="1"/>
          </p:cNvSpPr>
          <p:nvPr/>
        </p:nvSpPr>
        <p:spPr bwMode="auto">
          <a:xfrm>
            <a:off x="5486400" y="1676400"/>
            <a:ext cx="1143000" cy="650875"/>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数据传送进        程</a:t>
            </a:r>
          </a:p>
        </p:txBody>
      </p:sp>
      <p:sp>
        <p:nvSpPr>
          <p:cNvPr id="38923" name="Text Box 30">
            <a:extLst>
              <a:ext uri="{FF2B5EF4-FFF2-40B4-BE49-F238E27FC236}">
                <a16:creationId xmlns:a16="http://schemas.microsoft.com/office/drawing/2014/main" id="{4F453A33-E209-445A-B175-14CF5B605027}"/>
              </a:ext>
            </a:extLst>
          </p:cNvPr>
          <p:cNvSpPr txBox="1">
            <a:spLocks noChangeArrowheads="1"/>
          </p:cNvSpPr>
          <p:nvPr/>
        </p:nvSpPr>
        <p:spPr bwMode="auto">
          <a:xfrm>
            <a:off x="5486400" y="609600"/>
            <a:ext cx="1143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a:t>主  进  程 </a:t>
            </a:r>
          </a:p>
        </p:txBody>
      </p:sp>
      <p:sp>
        <p:nvSpPr>
          <p:cNvPr id="53279" name="Line 31">
            <a:extLst>
              <a:ext uri="{FF2B5EF4-FFF2-40B4-BE49-F238E27FC236}">
                <a16:creationId xmlns:a16="http://schemas.microsoft.com/office/drawing/2014/main" id="{EAF6BC9D-A2ED-42A8-89BD-16147545B5F6}"/>
              </a:ext>
            </a:extLst>
          </p:cNvPr>
          <p:cNvSpPr>
            <a:spLocks noChangeShapeType="1"/>
          </p:cNvSpPr>
          <p:nvPr/>
        </p:nvSpPr>
        <p:spPr bwMode="auto">
          <a:xfrm flipV="1">
            <a:off x="3200400" y="1981200"/>
            <a:ext cx="2362200" cy="0"/>
          </a:xfrm>
          <a:prstGeom prst="line">
            <a:avLst/>
          </a:prstGeom>
          <a:noFill/>
          <a:ln w="28575">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8925" name="Line 32">
            <a:extLst>
              <a:ext uri="{FF2B5EF4-FFF2-40B4-BE49-F238E27FC236}">
                <a16:creationId xmlns:a16="http://schemas.microsoft.com/office/drawing/2014/main" id="{BB40706B-3FF5-4C65-BE09-86943340FD39}"/>
              </a:ext>
            </a:extLst>
          </p:cNvPr>
          <p:cNvSpPr>
            <a:spLocks noChangeShapeType="1"/>
          </p:cNvSpPr>
          <p:nvPr/>
        </p:nvSpPr>
        <p:spPr bwMode="auto">
          <a:xfrm>
            <a:off x="2590800" y="15240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8926" name="Line 33">
            <a:extLst>
              <a:ext uri="{FF2B5EF4-FFF2-40B4-BE49-F238E27FC236}">
                <a16:creationId xmlns:a16="http://schemas.microsoft.com/office/drawing/2014/main" id="{8E4B51F7-E3C5-4BD7-9944-EA25D62B9AA8}"/>
              </a:ext>
            </a:extLst>
          </p:cNvPr>
          <p:cNvSpPr>
            <a:spLocks noChangeShapeType="1"/>
          </p:cNvSpPr>
          <p:nvPr/>
        </p:nvSpPr>
        <p:spPr bwMode="auto">
          <a:xfrm flipH="1">
            <a:off x="6019800" y="15240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8927" name="Text Box 34">
            <a:extLst>
              <a:ext uri="{FF2B5EF4-FFF2-40B4-BE49-F238E27FC236}">
                <a16:creationId xmlns:a16="http://schemas.microsoft.com/office/drawing/2014/main" id="{0E556C02-A738-4100-9555-1FA75EE5426E}"/>
              </a:ext>
            </a:extLst>
          </p:cNvPr>
          <p:cNvSpPr txBox="1">
            <a:spLocks noChangeArrowheads="1"/>
          </p:cNvSpPr>
          <p:nvPr/>
        </p:nvSpPr>
        <p:spPr bwMode="auto">
          <a:xfrm>
            <a:off x="2209800" y="23622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t>客户端</a:t>
            </a:r>
          </a:p>
        </p:txBody>
      </p:sp>
      <p:sp>
        <p:nvSpPr>
          <p:cNvPr id="38928" name="Text Box 35">
            <a:extLst>
              <a:ext uri="{FF2B5EF4-FFF2-40B4-BE49-F238E27FC236}">
                <a16:creationId xmlns:a16="http://schemas.microsoft.com/office/drawing/2014/main" id="{019FE272-14E2-438E-9B60-390877F69AED}"/>
              </a:ext>
            </a:extLst>
          </p:cNvPr>
          <p:cNvSpPr txBox="1">
            <a:spLocks noChangeArrowheads="1"/>
          </p:cNvSpPr>
          <p:nvPr/>
        </p:nvSpPr>
        <p:spPr bwMode="auto">
          <a:xfrm>
            <a:off x="5562600" y="236220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t>服务器端</a:t>
            </a:r>
          </a:p>
        </p:txBody>
      </p:sp>
      <p:sp>
        <p:nvSpPr>
          <p:cNvPr id="38929" name="Text Box 36">
            <a:extLst>
              <a:ext uri="{FF2B5EF4-FFF2-40B4-BE49-F238E27FC236}">
                <a16:creationId xmlns:a16="http://schemas.microsoft.com/office/drawing/2014/main" id="{D1AFF433-6E74-4905-8993-D2B54520D926}"/>
              </a:ext>
            </a:extLst>
          </p:cNvPr>
          <p:cNvSpPr txBox="1">
            <a:spLocks noChangeArrowheads="1"/>
          </p:cNvSpPr>
          <p:nvPr/>
        </p:nvSpPr>
        <p:spPr bwMode="auto">
          <a:xfrm>
            <a:off x="3505200" y="10668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1600" b="1">
                <a:solidFill>
                  <a:schemeClr val="accent2"/>
                </a:solidFill>
              </a:rPr>
              <a:t>①</a:t>
            </a:r>
          </a:p>
        </p:txBody>
      </p:sp>
      <p:sp>
        <p:nvSpPr>
          <p:cNvPr id="38930" name="Text Box 37">
            <a:extLst>
              <a:ext uri="{FF2B5EF4-FFF2-40B4-BE49-F238E27FC236}">
                <a16:creationId xmlns:a16="http://schemas.microsoft.com/office/drawing/2014/main" id="{F1C84A55-17E3-4B32-9E68-7B21EC98C510}"/>
              </a:ext>
            </a:extLst>
          </p:cNvPr>
          <p:cNvSpPr txBox="1">
            <a:spLocks noChangeArrowheads="1"/>
          </p:cNvSpPr>
          <p:nvPr/>
        </p:nvSpPr>
        <p:spPr bwMode="auto">
          <a:xfrm>
            <a:off x="4724400" y="16764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1600" b="1">
                <a:solidFill>
                  <a:srgbClr val="FF0000"/>
                </a:solidFill>
              </a:rPr>
              <a:t>②</a:t>
            </a:r>
          </a:p>
        </p:txBody>
      </p:sp>
      <p:sp>
        <p:nvSpPr>
          <p:cNvPr id="38931" name="Line 38">
            <a:extLst>
              <a:ext uri="{FF2B5EF4-FFF2-40B4-BE49-F238E27FC236}">
                <a16:creationId xmlns:a16="http://schemas.microsoft.com/office/drawing/2014/main" id="{E8ECEAC5-7F02-40D2-A6AC-AEB42BB59CF3}"/>
              </a:ext>
            </a:extLst>
          </p:cNvPr>
          <p:cNvSpPr>
            <a:spLocks noChangeShapeType="1"/>
          </p:cNvSpPr>
          <p:nvPr/>
        </p:nvSpPr>
        <p:spPr bwMode="auto">
          <a:xfrm>
            <a:off x="2590800" y="9906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8932" name="Line 39">
            <a:extLst>
              <a:ext uri="{FF2B5EF4-FFF2-40B4-BE49-F238E27FC236}">
                <a16:creationId xmlns:a16="http://schemas.microsoft.com/office/drawing/2014/main" id="{8C8320CC-FC0B-4A69-8F54-BDB616C0FC62}"/>
              </a:ext>
            </a:extLst>
          </p:cNvPr>
          <p:cNvSpPr>
            <a:spLocks noChangeShapeType="1"/>
          </p:cNvSpPr>
          <p:nvPr/>
        </p:nvSpPr>
        <p:spPr bwMode="auto">
          <a:xfrm>
            <a:off x="6019800" y="9906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8933" name="Text Box 40">
            <a:extLst>
              <a:ext uri="{FF2B5EF4-FFF2-40B4-BE49-F238E27FC236}">
                <a16:creationId xmlns:a16="http://schemas.microsoft.com/office/drawing/2014/main" id="{F41FBB9D-F293-4C75-AA73-F21D9E9CBCF1}"/>
              </a:ext>
            </a:extLst>
          </p:cNvPr>
          <p:cNvSpPr txBox="1">
            <a:spLocks noChangeArrowheads="1"/>
          </p:cNvSpPr>
          <p:nvPr/>
        </p:nvSpPr>
        <p:spPr bwMode="auto">
          <a:xfrm>
            <a:off x="1371600" y="1371600"/>
            <a:ext cx="60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t>从属进程</a:t>
            </a:r>
          </a:p>
        </p:txBody>
      </p:sp>
      <p:sp>
        <p:nvSpPr>
          <p:cNvPr id="38934" name="Text Box 41">
            <a:extLst>
              <a:ext uri="{FF2B5EF4-FFF2-40B4-BE49-F238E27FC236}">
                <a16:creationId xmlns:a16="http://schemas.microsoft.com/office/drawing/2014/main" id="{3DF90C7F-FA87-49EB-B39D-BCFD0E4E7433}"/>
              </a:ext>
            </a:extLst>
          </p:cNvPr>
          <p:cNvSpPr txBox="1">
            <a:spLocks noChangeArrowheads="1"/>
          </p:cNvSpPr>
          <p:nvPr/>
        </p:nvSpPr>
        <p:spPr bwMode="auto">
          <a:xfrm>
            <a:off x="6705600" y="1295400"/>
            <a:ext cx="60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t>从属进程</a:t>
            </a:r>
          </a:p>
        </p:txBody>
      </p:sp>
      <p:sp>
        <p:nvSpPr>
          <p:cNvPr id="38935" name="Text Box 42">
            <a:extLst>
              <a:ext uri="{FF2B5EF4-FFF2-40B4-BE49-F238E27FC236}">
                <a16:creationId xmlns:a16="http://schemas.microsoft.com/office/drawing/2014/main" id="{D9DB686A-9713-4C0E-8208-25D8CBBC0381}"/>
              </a:ext>
            </a:extLst>
          </p:cNvPr>
          <p:cNvSpPr txBox="1">
            <a:spLocks noChangeArrowheads="1"/>
          </p:cNvSpPr>
          <p:nvPr/>
        </p:nvSpPr>
        <p:spPr bwMode="auto">
          <a:xfrm>
            <a:off x="3962400" y="76200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solidFill>
                  <a:schemeClr val="accent2"/>
                </a:solidFill>
              </a:rPr>
              <a:t>控制连接</a:t>
            </a:r>
          </a:p>
        </p:txBody>
      </p:sp>
      <p:sp>
        <p:nvSpPr>
          <p:cNvPr id="38936" name="Text Box 43">
            <a:extLst>
              <a:ext uri="{FF2B5EF4-FFF2-40B4-BE49-F238E27FC236}">
                <a16:creationId xmlns:a16="http://schemas.microsoft.com/office/drawing/2014/main" id="{3EFA518E-9770-4669-B590-0371A0F1F54F}"/>
              </a:ext>
            </a:extLst>
          </p:cNvPr>
          <p:cNvSpPr txBox="1">
            <a:spLocks noChangeArrowheads="1"/>
          </p:cNvSpPr>
          <p:nvPr/>
        </p:nvSpPr>
        <p:spPr bwMode="auto">
          <a:xfrm>
            <a:off x="3962400" y="236220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600" b="1">
                <a:solidFill>
                  <a:srgbClr val="FF0000"/>
                </a:solidFill>
              </a:rPr>
              <a:t>数据连接</a:t>
            </a:r>
          </a:p>
        </p:txBody>
      </p:sp>
      <p:sp>
        <p:nvSpPr>
          <p:cNvPr id="53292" name="Rectangle 44">
            <a:extLst>
              <a:ext uri="{FF2B5EF4-FFF2-40B4-BE49-F238E27FC236}">
                <a16:creationId xmlns:a16="http://schemas.microsoft.com/office/drawing/2014/main" id="{2A247A9B-94E1-48D3-9982-504A98865BA3}"/>
              </a:ext>
            </a:extLst>
          </p:cNvPr>
          <p:cNvSpPr>
            <a:spLocks noChangeArrowheads="1"/>
          </p:cNvSpPr>
          <p:nvPr/>
        </p:nvSpPr>
        <p:spPr bwMode="auto">
          <a:xfrm>
            <a:off x="1042988" y="5229225"/>
            <a:ext cx="7315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lnSpc>
                <a:spcPct val="115000"/>
              </a:lnSpc>
              <a:spcBef>
                <a:spcPct val="0"/>
              </a:spcBef>
              <a:buFontTx/>
              <a:buNone/>
            </a:pPr>
            <a:r>
              <a:rPr lang="zh-CN" altLang="en-US" sz="2400" b="1">
                <a:latin typeface="宋体" panose="02010600030101010101" pitchFamily="2" charset="-122"/>
              </a:rPr>
              <a:t>在数据连接建立与数据传送过程中，控制连接仍然存在，可以用命令控制数据传送过程（如终止文件传送）。</a:t>
            </a:r>
          </a:p>
        </p:txBody>
      </p:sp>
      <p:sp>
        <p:nvSpPr>
          <p:cNvPr id="38938" name="Text Box 45">
            <a:extLst>
              <a:ext uri="{FF2B5EF4-FFF2-40B4-BE49-F238E27FC236}">
                <a16:creationId xmlns:a16="http://schemas.microsoft.com/office/drawing/2014/main" id="{3E153963-D932-4983-BB08-67D4E2A2686F}"/>
              </a:ext>
            </a:extLst>
          </p:cNvPr>
          <p:cNvSpPr txBox="1">
            <a:spLocks noChangeArrowheads="1"/>
          </p:cNvSpPr>
          <p:nvPr/>
        </p:nvSpPr>
        <p:spPr bwMode="auto">
          <a:xfrm>
            <a:off x="5105400" y="990600"/>
            <a:ext cx="457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1600" b="1">
                <a:solidFill>
                  <a:schemeClr val="accent2"/>
                </a:solidFill>
              </a:rPr>
              <a:t>21</a:t>
            </a:r>
          </a:p>
        </p:txBody>
      </p:sp>
      <p:sp>
        <p:nvSpPr>
          <p:cNvPr id="53294" name="Text Box 46">
            <a:extLst>
              <a:ext uri="{FF2B5EF4-FFF2-40B4-BE49-F238E27FC236}">
                <a16:creationId xmlns:a16="http://schemas.microsoft.com/office/drawing/2014/main" id="{739E3419-724B-42CE-9A08-333BCAB53FCB}"/>
              </a:ext>
            </a:extLst>
          </p:cNvPr>
          <p:cNvSpPr txBox="1">
            <a:spLocks noChangeArrowheads="1"/>
          </p:cNvSpPr>
          <p:nvPr/>
        </p:nvSpPr>
        <p:spPr bwMode="auto">
          <a:xfrm>
            <a:off x="5105400" y="1981200"/>
            <a:ext cx="457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1600" b="1">
                <a:solidFill>
                  <a:srgbClr val="FF0000"/>
                </a:solidFill>
              </a:rPr>
              <a:t>20</a:t>
            </a:r>
          </a:p>
        </p:txBody>
      </p:sp>
      <p:sp>
        <p:nvSpPr>
          <p:cNvPr id="38940" name="Text Box 47">
            <a:extLst>
              <a:ext uri="{FF2B5EF4-FFF2-40B4-BE49-F238E27FC236}">
                <a16:creationId xmlns:a16="http://schemas.microsoft.com/office/drawing/2014/main" id="{1A1334F9-D877-43F2-B0B0-491802E35655}"/>
              </a:ext>
            </a:extLst>
          </p:cNvPr>
          <p:cNvSpPr txBox="1">
            <a:spLocks noChangeArrowheads="1"/>
          </p:cNvSpPr>
          <p:nvPr/>
        </p:nvSpPr>
        <p:spPr bwMode="auto">
          <a:xfrm>
            <a:off x="3124200" y="990600"/>
            <a:ext cx="457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1600" b="1">
                <a:solidFill>
                  <a:schemeClr val="accent2"/>
                </a:solidFill>
              </a:rPr>
              <a:t>N</a:t>
            </a:r>
          </a:p>
        </p:txBody>
      </p:sp>
      <p:sp>
        <p:nvSpPr>
          <p:cNvPr id="53296" name="Text Box 48">
            <a:extLst>
              <a:ext uri="{FF2B5EF4-FFF2-40B4-BE49-F238E27FC236}">
                <a16:creationId xmlns:a16="http://schemas.microsoft.com/office/drawing/2014/main" id="{8AF3FD03-F39F-4669-AB14-223207878DD5}"/>
              </a:ext>
            </a:extLst>
          </p:cNvPr>
          <p:cNvSpPr txBox="1">
            <a:spLocks noChangeArrowheads="1"/>
          </p:cNvSpPr>
          <p:nvPr/>
        </p:nvSpPr>
        <p:spPr bwMode="auto">
          <a:xfrm>
            <a:off x="3124200" y="1981200"/>
            <a:ext cx="68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1600" b="1">
                <a:solidFill>
                  <a:srgbClr val="FF0000"/>
                </a:solidFill>
              </a:rPr>
              <a:t>N+1</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additive="base">
                                        <p:cTn id="7" dur="500" fill="hold"/>
                                        <p:tgtEl>
                                          <p:spTgt spid="53250"/>
                                        </p:tgtEl>
                                        <p:attrNameLst>
                                          <p:attrName>ppt_x</p:attrName>
                                        </p:attrNameLst>
                                      </p:cBhvr>
                                      <p:tavLst>
                                        <p:tav tm="0">
                                          <p:val>
                                            <p:strVal val="0-#ppt_w/2"/>
                                          </p:val>
                                        </p:tav>
                                        <p:tav tm="100000">
                                          <p:val>
                                            <p:strVal val="#ppt_x"/>
                                          </p:val>
                                        </p:tav>
                                      </p:tavLst>
                                    </p:anim>
                                    <p:anim calcmode="lin" valueType="num">
                                      <p:cBhvr additive="base">
                                        <p:cTn id="8" dur="500" fill="hold"/>
                                        <p:tgtEl>
                                          <p:spTgt spid="532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3292"/>
                                        </p:tgtEl>
                                        <p:attrNameLst>
                                          <p:attrName>style.visibility</p:attrName>
                                        </p:attrNameLst>
                                      </p:cBhvr>
                                      <p:to>
                                        <p:strVal val="visible"/>
                                      </p:to>
                                    </p:set>
                                    <p:animEffect transition="in" filter="blinds(horizontal)">
                                      <p:cBhvr>
                                        <p:cTn id="13" dur="500"/>
                                        <p:tgtEl>
                                          <p:spTgt spid="5329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3294"/>
                                        </p:tgtEl>
                                        <p:attrNameLst>
                                          <p:attrName>style.visibility</p:attrName>
                                        </p:attrNameLst>
                                      </p:cBhvr>
                                      <p:to>
                                        <p:strVal val="visible"/>
                                      </p:to>
                                    </p:set>
                                    <p:anim calcmode="lin" valueType="num">
                                      <p:cBhvr additive="base">
                                        <p:cTn id="18" dur="500" fill="hold"/>
                                        <p:tgtEl>
                                          <p:spTgt spid="53294"/>
                                        </p:tgtEl>
                                        <p:attrNameLst>
                                          <p:attrName>ppt_x</p:attrName>
                                        </p:attrNameLst>
                                      </p:cBhvr>
                                      <p:tavLst>
                                        <p:tav tm="0">
                                          <p:val>
                                            <p:strVal val="0-#ppt_w/2"/>
                                          </p:val>
                                        </p:tav>
                                        <p:tav tm="100000">
                                          <p:val>
                                            <p:strVal val="#ppt_x"/>
                                          </p:val>
                                        </p:tav>
                                      </p:tavLst>
                                    </p:anim>
                                    <p:anim calcmode="lin" valueType="num">
                                      <p:cBhvr additive="base">
                                        <p:cTn id="19" dur="500" fill="hold"/>
                                        <p:tgtEl>
                                          <p:spTgt spid="53294"/>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3296"/>
                                        </p:tgtEl>
                                        <p:attrNameLst>
                                          <p:attrName>style.visibility</p:attrName>
                                        </p:attrNameLst>
                                      </p:cBhvr>
                                      <p:to>
                                        <p:strVal val="visible"/>
                                      </p:to>
                                    </p:set>
                                    <p:anim calcmode="lin" valueType="num">
                                      <p:cBhvr additive="base">
                                        <p:cTn id="24" dur="500" fill="hold"/>
                                        <p:tgtEl>
                                          <p:spTgt spid="53296"/>
                                        </p:tgtEl>
                                        <p:attrNameLst>
                                          <p:attrName>ppt_x</p:attrName>
                                        </p:attrNameLst>
                                      </p:cBhvr>
                                      <p:tavLst>
                                        <p:tav tm="0">
                                          <p:val>
                                            <p:strVal val="0-#ppt_w/2"/>
                                          </p:val>
                                        </p:tav>
                                        <p:tav tm="100000">
                                          <p:val>
                                            <p:strVal val="#ppt_x"/>
                                          </p:val>
                                        </p:tav>
                                      </p:tavLst>
                                    </p:anim>
                                    <p:anim calcmode="lin" valueType="num">
                                      <p:cBhvr additive="base">
                                        <p:cTn id="25" dur="500" fill="hold"/>
                                        <p:tgtEl>
                                          <p:spTgt spid="53296"/>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nodeType="clickEffect">
                                  <p:stCondLst>
                                    <p:cond delay="0"/>
                                  </p:stCondLst>
                                  <p:childTnLst>
                                    <p:set>
                                      <p:cBhvr>
                                        <p:cTn id="29" dur="1" fill="hold">
                                          <p:stCondLst>
                                            <p:cond delay="0"/>
                                          </p:stCondLst>
                                        </p:cTn>
                                        <p:tgtEl>
                                          <p:spTgt spid="53279"/>
                                        </p:tgtEl>
                                        <p:attrNameLst>
                                          <p:attrName>style.visibility</p:attrName>
                                        </p:attrNameLst>
                                      </p:cBhvr>
                                      <p:to>
                                        <p:strVal val="visible"/>
                                      </p:to>
                                    </p:set>
                                    <p:anim calcmode="lin" valueType="num">
                                      <p:cBhvr additive="base">
                                        <p:cTn id="30" dur="500" fill="hold"/>
                                        <p:tgtEl>
                                          <p:spTgt spid="53279"/>
                                        </p:tgtEl>
                                        <p:attrNameLst>
                                          <p:attrName>ppt_x</p:attrName>
                                        </p:attrNameLst>
                                      </p:cBhvr>
                                      <p:tavLst>
                                        <p:tav tm="0">
                                          <p:val>
                                            <p:strVal val="1+#ppt_w/2"/>
                                          </p:val>
                                        </p:tav>
                                        <p:tav tm="100000">
                                          <p:val>
                                            <p:strVal val="#ppt_x"/>
                                          </p:val>
                                        </p:tav>
                                      </p:tavLst>
                                    </p:anim>
                                    <p:anim calcmode="lin" valueType="num">
                                      <p:cBhvr additive="base">
                                        <p:cTn id="31" dur="500" fill="hold"/>
                                        <p:tgtEl>
                                          <p:spTgt spid="532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P spid="53292" grpId="0" autoUpdateAnimBg="0"/>
      <p:bldP spid="53294" grpId="0" autoUpdateAnimBg="0"/>
      <p:bldP spid="53296"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5AE43E89-2844-4FC6-9254-00F0F3674747}"/>
              </a:ext>
            </a:extLst>
          </p:cNvPr>
          <p:cNvSpPr>
            <a:spLocks noChangeArrowheads="1"/>
          </p:cNvSpPr>
          <p:nvPr/>
        </p:nvSpPr>
        <p:spPr bwMode="auto">
          <a:xfrm>
            <a:off x="990600" y="1143000"/>
            <a:ext cx="7315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400" b="1">
                <a:latin typeface="宋体" panose="02010600030101010101" pitchFamily="2" charset="-122"/>
              </a:rPr>
              <a:t>1</a:t>
            </a:r>
            <a:r>
              <a:rPr lang="zh-CN" altLang="en-US" sz="2400" b="1">
                <a:latin typeface="宋体" panose="02010600030101010101" pitchFamily="2" charset="-122"/>
              </a:rPr>
              <a:t>、服务器用两个不同的端口号分别建立控制连接与数据连接两个独立从属进程，实现命令交互与文件数据交互的分离和简单区分，并互不干扰影响。 </a:t>
            </a:r>
          </a:p>
        </p:txBody>
      </p:sp>
      <p:sp>
        <p:nvSpPr>
          <p:cNvPr id="54275" name="Rectangle 3">
            <a:extLst>
              <a:ext uri="{FF2B5EF4-FFF2-40B4-BE49-F238E27FC236}">
                <a16:creationId xmlns:a16="http://schemas.microsoft.com/office/drawing/2014/main" id="{0B963C5D-FD80-42F1-8C17-FD47CE2B8352}"/>
              </a:ext>
            </a:extLst>
          </p:cNvPr>
          <p:cNvSpPr>
            <a:spLocks noChangeArrowheads="1"/>
          </p:cNvSpPr>
          <p:nvPr/>
        </p:nvSpPr>
        <p:spPr bwMode="auto">
          <a:xfrm>
            <a:off x="990600" y="2590800"/>
            <a:ext cx="7315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400" b="1">
                <a:latin typeface="宋体" panose="02010600030101010101" pitchFamily="2" charset="-122"/>
              </a:rPr>
              <a:t>2</a:t>
            </a:r>
            <a:r>
              <a:rPr lang="zh-CN" altLang="en-US" sz="2400" b="1">
                <a:latin typeface="宋体" panose="02010600030101010101" pitchFamily="2" charset="-122"/>
              </a:rPr>
              <a:t>、</a:t>
            </a:r>
            <a:r>
              <a:rPr lang="en-US" altLang="zh-CN" sz="2400" b="1">
                <a:latin typeface="宋体" panose="02010600030101010101" pitchFamily="2" charset="-122"/>
              </a:rPr>
              <a:t>FTP</a:t>
            </a:r>
            <a:r>
              <a:rPr lang="zh-CN" altLang="en-US" sz="2400" b="1">
                <a:latin typeface="宋体" panose="02010600030101010101" pitchFamily="2" charset="-122"/>
              </a:rPr>
              <a:t>使用控制连接与数据连接的独立从进程完成各自功能，逻辑关系简单，且可以通过命令随时控制数据传送过程。</a:t>
            </a:r>
          </a:p>
        </p:txBody>
      </p:sp>
      <p:sp>
        <p:nvSpPr>
          <p:cNvPr id="39940" name="Rectangle 4">
            <a:extLst>
              <a:ext uri="{FF2B5EF4-FFF2-40B4-BE49-F238E27FC236}">
                <a16:creationId xmlns:a16="http://schemas.microsoft.com/office/drawing/2014/main" id="{18BBEB3A-AF01-4B00-AC40-1FA7BFC4CE2C}"/>
              </a:ext>
            </a:extLst>
          </p:cNvPr>
          <p:cNvSpPr>
            <a:spLocks noChangeArrowheads="1"/>
          </p:cNvSpPr>
          <p:nvPr/>
        </p:nvSpPr>
        <p:spPr bwMode="auto">
          <a:xfrm>
            <a:off x="838200" y="381000"/>
            <a:ext cx="38052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a:solidFill>
                  <a:srgbClr val="CC0000"/>
                </a:solidFill>
                <a:latin typeface="宋体" panose="02010600030101010101" pitchFamily="2" charset="-122"/>
              </a:rPr>
              <a:t>FTP</a:t>
            </a:r>
            <a:r>
              <a:rPr lang="zh-CN" altLang="en-US" sz="2800" b="1">
                <a:solidFill>
                  <a:srgbClr val="CC0000"/>
                </a:solidFill>
                <a:latin typeface="宋体" panose="02010600030101010101" pitchFamily="2" charset="-122"/>
              </a:rPr>
              <a:t>交互模式的特点</a:t>
            </a:r>
          </a:p>
        </p:txBody>
      </p:sp>
      <p:sp>
        <p:nvSpPr>
          <p:cNvPr id="54277" name="Rectangle 5">
            <a:extLst>
              <a:ext uri="{FF2B5EF4-FFF2-40B4-BE49-F238E27FC236}">
                <a16:creationId xmlns:a16="http://schemas.microsoft.com/office/drawing/2014/main" id="{FCCB8DEF-0931-4C02-9337-F6D271A44B39}"/>
              </a:ext>
            </a:extLst>
          </p:cNvPr>
          <p:cNvSpPr>
            <a:spLocks noChangeArrowheads="1"/>
          </p:cNvSpPr>
          <p:nvPr/>
        </p:nvSpPr>
        <p:spPr bwMode="auto">
          <a:xfrm>
            <a:off x="1066800" y="3886200"/>
            <a:ext cx="7239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400" b="1">
                <a:latin typeface="宋体" panose="02010600030101010101" pitchFamily="2" charset="-122"/>
              </a:rPr>
              <a:t>3</a:t>
            </a:r>
            <a:r>
              <a:rPr lang="zh-CN" altLang="en-US" sz="2400" b="1">
                <a:latin typeface="宋体" panose="02010600030101010101" pitchFamily="2" charset="-122"/>
              </a:rPr>
              <a:t>、服务器在完成文件数据传递后，关闭数据连接，</a:t>
            </a:r>
            <a:r>
              <a:rPr lang="zh-CN" altLang="en-US" sz="2400" b="1">
                <a:solidFill>
                  <a:srgbClr val="990000"/>
                </a:solidFill>
                <a:latin typeface="宋体" panose="02010600030101010101" pitchFamily="2" charset="-122"/>
              </a:rPr>
              <a:t>给客户端一个文件结束条件</a:t>
            </a:r>
            <a:r>
              <a:rPr lang="zh-CN" altLang="en-US" sz="2400" b="1">
                <a:latin typeface="宋体" panose="02010600030101010101" pitchFamily="2" charset="-122"/>
              </a:rPr>
              <a:t>，实现一个任意长度文件数据传送的简单可靠结束处理。</a:t>
            </a:r>
          </a:p>
        </p:txBody>
      </p:sp>
      <p:sp>
        <p:nvSpPr>
          <p:cNvPr id="54279" name="Rectangle 7">
            <a:extLst>
              <a:ext uri="{FF2B5EF4-FFF2-40B4-BE49-F238E27FC236}">
                <a16:creationId xmlns:a16="http://schemas.microsoft.com/office/drawing/2014/main" id="{AB9E4D80-96D5-47EA-AF13-856BC53C7BE6}"/>
              </a:ext>
            </a:extLst>
          </p:cNvPr>
          <p:cNvSpPr>
            <a:spLocks noChangeArrowheads="1"/>
          </p:cNvSpPr>
          <p:nvPr/>
        </p:nvSpPr>
        <p:spPr bwMode="auto">
          <a:xfrm>
            <a:off x="1066800" y="5181600"/>
            <a:ext cx="7239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400" b="1" dirty="0">
                <a:latin typeface="宋体" panose="02010600030101010101" pitchFamily="2" charset="-122"/>
              </a:rPr>
              <a:t>4</a:t>
            </a:r>
            <a:r>
              <a:rPr lang="zh-CN" altLang="en-US" sz="2400" b="1" dirty="0">
                <a:latin typeface="宋体" panose="02010600030101010101" pitchFamily="2" charset="-122"/>
              </a:rPr>
              <a:t>、</a:t>
            </a:r>
            <a:r>
              <a:rPr lang="en-US" altLang="zh-CN" sz="2400" b="1" dirty="0">
                <a:latin typeface="宋体" panose="02010600030101010101" pitchFamily="2" charset="-122"/>
              </a:rPr>
              <a:t>FTP</a:t>
            </a:r>
            <a:r>
              <a:rPr lang="zh-CN" altLang="en-US" sz="2400" b="1" dirty="0">
                <a:latin typeface="宋体" panose="02010600030101010101" pitchFamily="2" charset="-122"/>
              </a:rPr>
              <a:t>命令系统控制远程计算机上的文件操作，类似本地文件操作。</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blinds(horizontal)">
                                      <p:cBhvr>
                                        <p:cTn id="7" dur="500"/>
                                        <p:tgtEl>
                                          <p:spTgt spid="542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275"/>
                                        </p:tgtEl>
                                        <p:attrNameLst>
                                          <p:attrName>style.visibility</p:attrName>
                                        </p:attrNameLst>
                                      </p:cBhvr>
                                      <p:to>
                                        <p:strVal val="visible"/>
                                      </p:to>
                                    </p:set>
                                    <p:animEffect transition="in" filter="blinds(horizontal)">
                                      <p:cBhvr>
                                        <p:cTn id="12" dur="500"/>
                                        <p:tgtEl>
                                          <p:spTgt spid="542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4277"/>
                                        </p:tgtEl>
                                        <p:attrNameLst>
                                          <p:attrName>style.visibility</p:attrName>
                                        </p:attrNameLst>
                                      </p:cBhvr>
                                      <p:to>
                                        <p:strVal val="visible"/>
                                      </p:to>
                                    </p:set>
                                    <p:animEffect transition="in" filter="blinds(horizontal)">
                                      <p:cBhvr>
                                        <p:cTn id="17" dur="500"/>
                                        <p:tgtEl>
                                          <p:spTgt spid="542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4279"/>
                                        </p:tgtEl>
                                        <p:attrNameLst>
                                          <p:attrName>style.visibility</p:attrName>
                                        </p:attrNameLst>
                                      </p:cBhvr>
                                      <p:to>
                                        <p:strVal val="visible"/>
                                      </p:to>
                                    </p:set>
                                    <p:animEffect transition="in" filter="blinds(horizontal)">
                                      <p:cBhvr>
                                        <p:cTn id="22" dur="500"/>
                                        <p:tgtEl>
                                          <p:spTgt spid="54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P spid="54275" grpId="0" autoUpdateAnimBg="0"/>
      <p:bldP spid="54277" grpId="0" autoUpdateAnimBg="0"/>
      <p:bldP spid="5427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Text Box 5">
            <a:extLst>
              <a:ext uri="{FF2B5EF4-FFF2-40B4-BE49-F238E27FC236}">
                <a16:creationId xmlns:a16="http://schemas.microsoft.com/office/drawing/2014/main" id="{6FCBFA93-77D0-4E4C-A932-54577E005317}"/>
              </a:ext>
            </a:extLst>
          </p:cNvPr>
          <p:cNvSpPr txBox="1">
            <a:spLocks noChangeArrowheads="1"/>
          </p:cNvSpPr>
          <p:nvPr/>
        </p:nvSpPr>
        <p:spPr bwMode="auto">
          <a:xfrm>
            <a:off x="827088" y="1628775"/>
            <a:ext cx="75438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pPr>
            <a:r>
              <a:rPr lang="zh-CN" altLang="en-US" sz="2800" b="1" dirty="0"/>
              <a:t>字符化的计算机域名可标志该网络计算机的地理位置、所属单位及行业特征，个性化的表达十分方便</a:t>
            </a:r>
            <a:r>
              <a:rPr lang="zh-CN" altLang="en-US" sz="2800" b="1" dirty="0">
                <a:solidFill>
                  <a:srgbClr val="FF0000"/>
                </a:solidFill>
              </a:rPr>
              <a:t>用户</a:t>
            </a:r>
            <a:r>
              <a:rPr lang="zh-CN" altLang="en-US" sz="2800" b="1" dirty="0"/>
              <a:t>的辨认和记忆。但</a:t>
            </a:r>
            <a:r>
              <a:rPr lang="zh-CN" altLang="en-US" sz="2800" b="1" dirty="0">
                <a:solidFill>
                  <a:srgbClr val="FF0000"/>
                </a:solidFill>
              </a:rPr>
              <a:t>计算机</a:t>
            </a:r>
            <a:r>
              <a:rPr lang="zh-CN" altLang="en-US" sz="2800" b="1" dirty="0"/>
              <a:t>对二进制形式的</a:t>
            </a:r>
            <a:r>
              <a:rPr lang="en-US" altLang="zh-CN" sz="2800" b="1" dirty="0"/>
              <a:t>IP</a:t>
            </a:r>
            <a:r>
              <a:rPr lang="zh-CN" altLang="en-US" sz="2800" b="1" dirty="0"/>
              <a:t>地址操作计算更简单，内存占用少。所以象数字系统译码一样，</a:t>
            </a:r>
            <a:r>
              <a:rPr lang="zh-CN" altLang="en-US" sz="2800" b="1" dirty="0">
                <a:latin typeface="宋体" panose="02010600030101010101" pitchFamily="2" charset="-122"/>
              </a:rPr>
              <a:t>域名系统</a:t>
            </a:r>
            <a:r>
              <a:rPr lang="en-US" altLang="zh-CN" sz="2800" b="1" dirty="0"/>
              <a:t>DNS</a:t>
            </a:r>
            <a:r>
              <a:rPr lang="zh-CN" altLang="en-US" sz="2800" b="1" dirty="0">
                <a:latin typeface="宋体" panose="02010600030101010101" pitchFamily="2" charset="-122"/>
              </a:rPr>
              <a:t>（</a:t>
            </a:r>
            <a:r>
              <a:rPr lang="en-US" altLang="zh-CN" sz="2800" b="1" dirty="0"/>
              <a:t>Domain Name System</a:t>
            </a:r>
            <a:r>
              <a:rPr lang="zh-CN" altLang="en-US" sz="2800" b="1" dirty="0">
                <a:latin typeface="宋体" panose="02010600030101010101" pitchFamily="2" charset="-122"/>
              </a:rPr>
              <a:t>）</a:t>
            </a:r>
            <a:r>
              <a:rPr lang="zh-CN" altLang="en-US" sz="2800" b="1" dirty="0"/>
              <a:t>是互联网对</a:t>
            </a:r>
            <a:r>
              <a:rPr lang="zh-CN" altLang="en-US" sz="2800" b="1" dirty="0">
                <a:solidFill>
                  <a:srgbClr val="FF0000"/>
                </a:solidFill>
              </a:rPr>
              <a:t>用户使用的域名</a:t>
            </a:r>
            <a:r>
              <a:rPr lang="zh-CN" altLang="en-US" sz="2800" b="1" dirty="0"/>
              <a:t>和</a:t>
            </a:r>
            <a:r>
              <a:rPr lang="zh-CN" altLang="en-US" sz="2800" b="1" dirty="0">
                <a:solidFill>
                  <a:srgbClr val="FF0000"/>
                </a:solidFill>
              </a:rPr>
              <a:t>计算机使用的</a:t>
            </a:r>
            <a:r>
              <a:rPr lang="en-US" altLang="zh-CN" sz="2800" b="1" dirty="0">
                <a:solidFill>
                  <a:srgbClr val="FF0000"/>
                </a:solidFill>
              </a:rPr>
              <a:t>IP</a:t>
            </a:r>
            <a:r>
              <a:rPr lang="zh-CN" altLang="en-US" sz="2800" b="1" dirty="0">
                <a:solidFill>
                  <a:srgbClr val="FF0000"/>
                </a:solidFill>
              </a:rPr>
              <a:t>地址</a:t>
            </a:r>
            <a:r>
              <a:rPr lang="zh-CN" altLang="en-US" sz="2800" b="1" dirty="0"/>
              <a:t>的翻译转换。</a:t>
            </a:r>
          </a:p>
        </p:txBody>
      </p:sp>
      <p:sp>
        <p:nvSpPr>
          <p:cNvPr id="75782" name="Text Box 6">
            <a:extLst>
              <a:ext uri="{FF2B5EF4-FFF2-40B4-BE49-F238E27FC236}">
                <a16:creationId xmlns:a16="http://schemas.microsoft.com/office/drawing/2014/main" id="{93C9350E-C6B6-4131-973C-3E696A13CD56}"/>
              </a:ext>
            </a:extLst>
          </p:cNvPr>
          <p:cNvSpPr txBox="1">
            <a:spLocks noChangeArrowheads="1"/>
          </p:cNvSpPr>
          <p:nvPr/>
        </p:nvSpPr>
        <p:spPr bwMode="auto">
          <a:xfrm>
            <a:off x="900113" y="5084763"/>
            <a:ext cx="7162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2800" b="1">
                <a:solidFill>
                  <a:schemeClr val="accent2"/>
                </a:solidFill>
                <a:latin typeface="宋体" panose="02010600030101010101" pitchFamily="2" charset="-122"/>
              </a:rPr>
              <a:t>注意</a:t>
            </a:r>
            <a:r>
              <a:rPr lang="en-US" altLang="zh-CN" sz="2800" b="1">
                <a:solidFill>
                  <a:schemeClr val="accent2"/>
                </a:solidFill>
              </a:rPr>
              <a:t>DNS</a:t>
            </a:r>
            <a:r>
              <a:rPr lang="zh-CN" altLang="en-US" sz="2800" b="1">
                <a:solidFill>
                  <a:schemeClr val="accent2"/>
                </a:solidFill>
                <a:latin typeface="宋体" panose="02010600030101010101" pitchFamily="2" charset="-122"/>
              </a:rPr>
              <a:t>也表示域名服务器：</a:t>
            </a:r>
            <a:r>
              <a:rPr lang="en-US" altLang="zh-CN" sz="2800" b="1">
                <a:solidFill>
                  <a:schemeClr val="accent2"/>
                </a:solidFill>
              </a:rPr>
              <a:t>Domain Name Server</a:t>
            </a:r>
            <a:endParaRPr lang="en-US" altLang="zh-CN" sz="2800" b="1">
              <a:solidFill>
                <a:schemeClr val="accent2"/>
              </a:solidFill>
              <a:latin typeface="宋体" panose="02010600030101010101" pitchFamily="2" charset="-122"/>
            </a:endParaRPr>
          </a:p>
        </p:txBody>
      </p:sp>
      <p:sp>
        <p:nvSpPr>
          <p:cNvPr id="75783" name="Text Box 7">
            <a:extLst>
              <a:ext uri="{FF2B5EF4-FFF2-40B4-BE49-F238E27FC236}">
                <a16:creationId xmlns:a16="http://schemas.microsoft.com/office/drawing/2014/main" id="{40ADF233-3B03-47FF-B913-BC407C7E62CC}"/>
              </a:ext>
            </a:extLst>
          </p:cNvPr>
          <p:cNvSpPr txBox="1">
            <a:spLocks noChangeArrowheads="1"/>
          </p:cNvSpPr>
          <p:nvPr/>
        </p:nvSpPr>
        <p:spPr bwMode="auto">
          <a:xfrm>
            <a:off x="913542" y="994569"/>
            <a:ext cx="7162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2800" b="1" dirty="0">
                <a:solidFill>
                  <a:schemeClr val="accent2"/>
                </a:solidFill>
                <a:latin typeface="宋体" panose="02010600030101010101" pitchFamily="2" charset="-122"/>
              </a:rPr>
              <a:t>为什么通常要用域名，而非</a:t>
            </a:r>
            <a:r>
              <a:rPr lang="en-US" altLang="zh-CN" sz="2800" b="1" dirty="0">
                <a:solidFill>
                  <a:schemeClr val="accent2"/>
                </a:solidFill>
                <a:latin typeface="宋体" panose="02010600030101010101" pitchFamily="2" charset="-122"/>
              </a:rPr>
              <a:t>IP</a:t>
            </a:r>
            <a:r>
              <a:rPr lang="zh-CN" altLang="en-US" sz="2800" b="1" dirty="0">
                <a:solidFill>
                  <a:schemeClr val="accent2"/>
                </a:solidFill>
                <a:latin typeface="宋体" panose="02010600030101010101" pitchFamily="2" charset="-122"/>
              </a:rPr>
              <a:t>地址呢？</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5783"/>
                                        </p:tgtEl>
                                        <p:attrNameLst>
                                          <p:attrName>style.visibility</p:attrName>
                                        </p:attrNameLst>
                                      </p:cBhvr>
                                      <p:to>
                                        <p:strVal val="visible"/>
                                      </p:to>
                                    </p:set>
                                    <p:anim calcmode="lin" valueType="num">
                                      <p:cBhvr additive="base">
                                        <p:cTn id="7" dur="500" fill="hold"/>
                                        <p:tgtEl>
                                          <p:spTgt spid="75783"/>
                                        </p:tgtEl>
                                        <p:attrNameLst>
                                          <p:attrName>ppt_x</p:attrName>
                                        </p:attrNameLst>
                                      </p:cBhvr>
                                      <p:tavLst>
                                        <p:tav tm="0">
                                          <p:val>
                                            <p:strVal val="0-#ppt_w/2"/>
                                          </p:val>
                                        </p:tav>
                                        <p:tav tm="100000">
                                          <p:val>
                                            <p:strVal val="#ppt_x"/>
                                          </p:val>
                                        </p:tav>
                                      </p:tavLst>
                                    </p:anim>
                                    <p:anim calcmode="lin" valueType="num">
                                      <p:cBhvr additive="base">
                                        <p:cTn id="8" dur="500" fill="hold"/>
                                        <p:tgtEl>
                                          <p:spTgt spid="7578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5781"/>
                                        </p:tgtEl>
                                        <p:attrNameLst>
                                          <p:attrName>style.visibility</p:attrName>
                                        </p:attrNameLst>
                                      </p:cBhvr>
                                      <p:to>
                                        <p:strVal val="visible"/>
                                      </p:to>
                                    </p:set>
                                    <p:anim calcmode="lin" valueType="num">
                                      <p:cBhvr additive="base">
                                        <p:cTn id="13" dur="500" fill="hold"/>
                                        <p:tgtEl>
                                          <p:spTgt spid="75781"/>
                                        </p:tgtEl>
                                        <p:attrNameLst>
                                          <p:attrName>ppt_x</p:attrName>
                                        </p:attrNameLst>
                                      </p:cBhvr>
                                      <p:tavLst>
                                        <p:tav tm="0">
                                          <p:val>
                                            <p:strVal val="0-#ppt_w/2"/>
                                          </p:val>
                                        </p:tav>
                                        <p:tav tm="100000">
                                          <p:val>
                                            <p:strVal val="#ppt_x"/>
                                          </p:val>
                                        </p:tav>
                                      </p:tavLst>
                                    </p:anim>
                                    <p:anim calcmode="lin" valueType="num">
                                      <p:cBhvr additive="base">
                                        <p:cTn id="14" dur="500" fill="hold"/>
                                        <p:tgtEl>
                                          <p:spTgt spid="7578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5782"/>
                                        </p:tgtEl>
                                        <p:attrNameLst>
                                          <p:attrName>style.visibility</p:attrName>
                                        </p:attrNameLst>
                                      </p:cBhvr>
                                      <p:to>
                                        <p:strVal val="visible"/>
                                      </p:to>
                                    </p:set>
                                    <p:anim calcmode="lin" valueType="num">
                                      <p:cBhvr additive="base">
                                        <p:cTn id="19" dur="500" fill="hold"/>
                                        <p:tgtEl>
                                          <p:spTgt spid="75782"/>
                                        </p:tgtEl>
                                        <p:attrNameLst>
                                          <p:attrName>ppt_x</p:attrName>
                                        </p:attrNameLst>
                                      </p:cBhvr>
                                      <p:tavLst>
                                        <p:tav tm="0">
                                          <p:val>
                                            <p:strVal val="0-#ppt_w/2"/>
                                          </p:val>
                                        </p:tav>
                                        <p:tav tm="100000">
                                          <p:val>
                                            <p:strVal val="#ppt_x"/>
                                          </p:val>
                                        </p:tav>
                                      </p:tavLst>
                                    </p:anim>
                                    <p:anim calcmode="lin" valueType="num">
                                      <p:cBhvr additive="base">
                                        <p:cTn id="20" dur="500" fill="hold"/>
                                        <p:tgtEl>
                                          <p:spTgt spid="757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1" grpId="0" autoUpdateAnimBg="0"/>
      <p:bldP spid="75782" grpId="0" autoUpdateAnimBg="0"/>
      <p:bldP spid="75783"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5596A3A7-BEEC-492B-BB66-26C3BA75CCC3}"/>
              </a:ext>
            </a:extLst>
          </p:cNvPr>
          <p:cNvSpPr>
            <a:spLocks noChangeArrowheads="1"/>
          </p:cNvSpPr>
          <p:nvPr/>
        </p:nvSpPr>
        <p:spPr bwMode="auto">
          <a:xfrm>
            <a:off x="762000" y="1066800"/>
            <a:ext cx="2895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400" b="1">
                <a:latin typeface="宋体" panose="02010600030101010101" pitchFamily="2" charset="-122"/>
              </a:rPr>
              <a:t>FTP</a:t>
            </a:r>
            <a:r>
              <a:rPr lang="zh-CN" altLang="en-US" sz="2400" b="1">
                <a:latin typeface="宋体" panose="02010600030101010101" pitchFamily="2" charset="-122"/>
              </a:rPr>
              <a:t>协议连接、授权</a:t>
            </a:r>
          </a:p>
        </p:txBody>
      </p:sp>
      <p:sp>
        <p:nvSpPr>
          <p:cNvPr id="55299" name="Rectangle 3">
            <a:extLst>
              <a:ext uri="{FF2B5EF4-FFF2-40B4-BE49-F238E27FC236}">
                <a16:creationId xmlns:a16="http://schemas.microsoft.com/office/drawing/2014/main" id="{03ED09AA-A6BA-406D-B4B3-173BAF618B68}"/>
              </a:ext>
            </a:extLst>
          </p:cNvPr>
          <p:cNvSpPr>
            <a:spLocks noChangeArrowheads="1"/>
          </p:cNvSpPr>
          <p:nvPr/>
        </p:nvSpPr>
        <p:spPr bwMode="auto">
          <a:xfrm>
            <a:off x="539750" y="1773238"/>
            <a:ext cx="7467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400" b="1">
                <a:latin typeface="宋体" panose="02010600030101010101" pitchFamily="2" charset="-122"/>
              </a:rPr>
              <a:t>启动</a:t>
            </a:r>
            <a:r>
              <a:rPr lang="en-US" altLang="zh-CN" sz="2400" b="1">
                <a:latin typeface="宋体" panose="02010600030101010101" pitchFamily="2" charset="-122"/>
              </a:rPr>
              <a:t>FTP</a:t>
            </a:r>
            <a:r>
              <a:rPr lang="zh-CN" altLang="en-US" sz="2400" b="1">
                <a:latin typeface="宋体" panose="02010600030101010101" pitchFamily="2" charset="-122"/>
              </a:rPr>
              <a:t>后，</a:t>
            </a:r>
          </a:p>
          <a:p>
            <a:pPr eaLnBrk="1" hangingPunct="1">
              <a:spcBef>
                <a:spcPct val="0"/>
              </a:spcBef>
              <a:buFontTx/>
              <a:buNone/>
            </a:pPr>
            <a:r>
              <a:rPr lang="zh-CN" altLang="en-US" sz="2400" b="1">
                <a:latin typeface="宋体" panose="02010600030101010101" pitchFamily="2" charset="-122"/>
              </a:rPr>
              <a:t>输入命令：</a:t>
            </a:r>
            <a:r>
              <a:rPr lang="en-US" altLang="zh-CN" sz="2400" b="1">
                <a:solidFill>
                  <a:srgbClr val="CC0000"/>
                </a:solidFill>
                <a:latin typeface="宋体" panose="02010600030101010101" pitchFamily="2" charset="-122"/>
              </a:rPr>
              <a:t>Open</a:t>
            </a:r>
            <a:r>
              <a:rPr lang="zh-CN" altLang="en-US" sz="2400" b="1">
                <a:solidFill>
                  <a:srgbClr val="CC0000"/>
                </a:solidFill>
                <a:latin typeface="宋体" panose="02010600030101010101" pitchFamily="2" charset="-122"/>
              </a:rPr>
              <a:t>计算机域名</a:t>
            </a:r>
            <a:r>
              <a:rPr lang="zh-CN" altLang="en-US" sz="2400" b="1">
                <a:latin typeface="宋体" panose="02010600030101010101" pitchFamily="2" charset="-122"/>
              </a:rPr>
              <a:t>，与该计算机建立</a:t>
            </a:r>
            <a:r>
              <a:rPr lang="en-US" altLang="zh-CN" sz="2400" b="1">
                <a:latin typeface="宋体" panose="02010600030101010101" pitchFamily="2" charset="-122"/>
              </a:rPr>
              <a:t>TCP</a:t>
            </a:r>
            <a:r>
              <a:rPr lang="zh-CN" altLang="en-US" sz="2400" b="1">
                <a:latin typeface="宋体" panose="02010600030101010101" pitchFamily="2" charset="-122"/>
              </a:rPr>
              <a:t>连接，并用</a:t>
            </a:r>
            <a:r>
              <a:rPr lang="en-US" altLang="zh-CN" sz="2400" b="1">
                <a:solidFill>
                  <a:srgbClr val="CC0000"/>
                </a:solidFill>
                <a:latin typeface="宋体" panose="02010600030101010101" pitchFamily="2" charset="-122"/>
              </a:rPr>
              <a:t>Close</a:t>
            </a:r>
            <a:r>
              <a:rPr lang="zh-CN" altLang="en-US" sz="2400" b="1">
                <a:solidFill>
                  <a:srgbClr val="CC0000"/>
                </a:solidFill>
                <a:latin typeface="宋体" panose="02010600030101010101" pitchFamily="2" charset="-122"/>
              </a:rPr>
              <a:t>关闭连接</a:t>
            </a:r>
            <a:r>
              <a:rPr lang="zh-CN" altLang="en-US" sz="2400" b="1">
                <a:latin typeface="宋体" panose="02010600030101010101" pitchFamily="2" charset="-122"/>
              </a:rPr>
              <a:t>（而不关闭</a:t>
            </a:r>
            <a:r>
              <a:rPr lang="en-US" altLang="zh-CN" sz="2400" b="1">
                <a:latin typeface="宋体" panose="02010600030101010101" pitchFamily="2" charset="-122"/>
              </a:rPr>
              <a:t>FTP</a:t>
            </a:r>
            <a:r>
              <a:rPr lang="zh-CN" altLang="en-US" sz="2400" b="1">
                <a:latin typeface="宋体" panose="02010600030101010101" pitchFamily="2" charset="-122"/>
              </a:rPr>
              <a:t>程序）。</a:t>
            </a:r>
            <a:endParaRPr lang="zh-CN" altLang="en-US" sz="2400" b="1"/>
          </a:p>
        </p:txBody>
      </p:sp>
      <p:sp>
        <p:nvSpPr>
          <p:cNvPr id="40964" name="Rectangle 4">
            <a:extLst>
              <a:ext uri="{FF2B5EF4-FFF2-40B4-BE49-F238E27FC236}">
                <a16:creationId xmlns:a16="http://schemas.microsoft.com/office/drawing/2014/main" id="{B126176E-1DDC-41D9-A00C-7FE582642A5D}"/>
              </a:ext>
            </a:extLst>
          </p:cNvPr>
          <p:cNvSpPr>
            <a:spLocks noChangeArrowheads="1"/>
          </p:cNvSpPr>
          <p:nvPr/>
        </p:nvSpPr>
        <p:spPr bwMode="auto">
          <a:xfrm>
            <a:off x="533400" y="304800"/>
            <a:ext cx="4495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dirty="0">
                <a:solidFill>
                  <a:srgbClr val="CC0000"/>
                </a:solidFill>
                <a:latin typeface="宋体" panose="02010600030101010101" pitchFamily="2" charset="-122"/>
              </a:rPr>
              <a:t>2.2.3 FTP</a:t>
            </a:r>
            <a:r>
              <a:rPr lang="zh-CN" altLang="en-US" sz="2800" b="1" dirty="0">
                <a:solidFill>
                  <a:srgbClr val="CC0000"/>
                </a:solidFill>
                <a:latin typeface="宋体" panose="02010600030101010101" pitchFamily="2" charset="-122"/>
              </a:rPr>
              <a:t>登陆与常用命令</a:t>
            </a:r>
          </a:p>
        </p:txBody>
      </p:sp>
      <p:sp>
        <p:nvSpPr>
          <p:cNvPr id="55301" name="Text Box 5">
            <a:extLst>
              <a:ext uri="{FF2B5EF4-FFF2-40B4-BE49-F238E27FC236}">
                <a16:creationId xmlns:a16="http://schemas.microsoft.com/office/drawing/2014/main" id="{7E62F178-1A31-47BF-A664-1E6647549E80}"/>
              </a:ext>
            </a:extLst>
          </p:cNvPr>
          <p:cNvSpPr txBox="1">
            <a:spLocks noChangeArrowheads="1"/>
          </p:cNvSpPr>
          <p:nvPr/>
        </p:nvSpPr>
        <p:spPr bwMode="auto">
          <a:xfrm>
            <a:off x="762000" y="3124200"/>
            <a:ext cx="70866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b="1">
                <a:latin typeface="宋体" panose="02010600030101010101" pitchFamily="2" charset="-122"/>
              </a:rPr>
              <a:t>连接打开后，</a:t>
            </a:r>
            <a:r>
              <a:rPr lang="en-US" altLang="zh-CN" b="1">
                <a:latin typeface="宋体" panose="02010600030101010101" pitchFamily="2" charset="-122"/>
              </a:rPr>
              <a:t>FTP</a:t>
            </a:r>
            <a:r>
              <a:rPr lang="zh-CN" altLang="en-US" b="1">
                <a:latin typeface="宋体" panose="02010600030101010101" pitchFamily="2" charset="-122"/>
              </a:rPr>
              <a:t>要求用户提供远程计算机的授权，实现访问控制，用户必须输入；</a:t>
            </a:r>
            <a:r>
              <a:rPr lang="zh-CN" altLang="en-US" b="1">
                <a:solidFill>
                  <a:srgbClr val="CC0000"/>
                </a:solidFill>
                <a:latin typeface="宋体" panose="02010600030101010101" pitchFamily="2" charset="-122"/>
              </a:rPr>
              <a:t>用户名</a:t>
            </a:r>
            <a:r>
              <a:rPr lang="en-US" altLang="zh-CN" b="1">
                <a:solidFill>
                  <a:srgbClr val="CC0000"/>
                </a:solidFill>
                <a:latin typeface="宋体" panose="02010600030101010101" pitchFamily="2" charset="-122"/>
              </a:rPr>
              <a:t>+</a:t>
            </a:r>
            <a:r>
              <a:rPr lang="zh-CN" altLang="en-US" b="1">
                <a:solidFill>
                  <a:srgbClr val="CC0000"/>
                </a:solidFill>
                <a:latin typeface="宋体" panose="02010600030101010101" pitchFamily="2" charset="-122"/>
              </a:rPr>
              <a:t>口令</a:t>
            </a:r>
            <a:r>
              <a:rPr lang="zh-CN" altLang="en-US" b="1">
                <a:latin typeface="宋体" panose="02010600030101010101" pitchFamily="2" charset="-122"/>
              </a:rPr>
              <a:t>；认证完成后，享受本机同名用户一样访问权限，否则</a:t>
            </a:r>
            <a:r>
              <a:rPr lang="en-US" altLang="zh-CN" b="1">
                <a:latin typeface="宋体" panose="02010600030101010101" pitchFamily="2" charset="-122"/>
              </a:rPr>
              <a:t>FTP</a:t>
            </a:r>
            <a:r>
              <a:rPr lang="zh-CN" altLang="en-US" b="1">
                <a:latin typeface="宋体" panose="02010600030101010101" pitchFamily="2" charset="-122"/>
              </a:rPr>
              <a:t>服务被拒绝。</a:t>
            </a:r>
          </a:p>
        </p:txBody>
      </p:sp>
      <p:sp>
        <p:nvSpPr>
          <p:cNvPr id="55302" name="Text Box 6">
            <a:extLst>
              <a:ext uri="{FF2B5EF4-FFF2-40B4-BE49-F238E27FC236}">
                <a16:creationId xmlns:a16="http://schemas.microsoft.com/office/drawing/2014/main" id="{811A3E65-258C-454A-9867-F0CE0B5958AF}"/>
              </a:ext>
            </a:extLst>
          </p:cNvPr>
          <p:cNvSpPr txBox="1">
            <a:spLocks noChangeArrowheads="1"/>
          </p:cNvSpPr>
          <p:nvPr/>
        </p:nvSpPr>
        <p:spPr bwMode="auto">
          <a:xfrm>
            <a:off x="762000" y="4800600"/>
            <a:ext cx="7467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b="1">
                <a:latin typeface="宋体" panose="02010600030101010101" pitchFamily="2" charset="-122"/>
              </a:rPr>
              <a:t>但对开放的</a:t>
            </a:r>
            <a:r>
              <a:rPr lang="en-US" altLang="zh-CN" b="1">
                <a:latin typeface="宋体" panose="02010600030101010101" pitchFamily="2" charset="-122"/>
              </a:rPr>
              <a:t>FTP</a:t>
            </a:r>
            <a:r>
              <a:rPr lang="zh-CN" altLang="en-US" b="1">
                <a:latin typeface="宋体" panose="02010600030101010101" pitchFamily="2" charset="-122"/>
              </a:rPr>
              <a:t>服务，这种权限控制并不方便，通常使用匿名访问，用户输入：</a:t>
            </a:r>
            <a:r>
              <a:rPr lang="en-US" altLang="zh-CN" b="1">
                <a:latin typeface="宋体" panose="02010600030101010101" pitchFamily="2" charset="-122"/>
              </a:rPr>
              <a:t>anonymous</a:t>
            </a:r>
            <a:r>
              <a:rPr lang="zh-CN" altLang="en-US" b="1">
                <a:latin typeface="宋体" panose="02010600030101010101" pitchFamily="2" charset="-122"/>
              </a:rPr>
              <a:t>（</a:t>
            </a:r>
            <a:r>
              <a:rPr lang="en-US" altLang="zh-CN" b="1">
                <a:latin typeface="宋体" panose="02010600030101010101" pitchFamily="2" charset="-122"/>
              </a:rPr>
              <a:t>guest</a:t>
            </a:r>
            <a:r>
              <a:rPr lang="zh-CN" altLang="en-US" b="1">
                <a:latin typeface="宋体" panose="02010600030101010101" pitchFamily="2" charset="-122"/>
              </a:rPr>
              <a:t>）</a:t>
            </a:r>
            <a:r>
              <a:rPr lang="en-US" altLang="zh-CN" b="1">
                <a:latin typeface="宋体" panose="02010600030101010101" pitchFamily="2" charset="-122"/>
              </a:rPr>
              <a:t>/</a:t>
            </a:r>
            <a:r>
              <a:rPr lang="zh-CN" altLang="en-US" b="1">
                <a:latin typeface="宋体" panose="02010600030101010101" pitchFamily="2" charset="-122"/>
              </a:rPr>
              <a:t>电邮帐户， 实现最小权限访问。</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299"/>
                                        </p:tgtEl>
                                        <p:attrNameLst>
                                          <p:attrName>style.visibility</p:attrName>
                                        </p:attrNameLst>
                                      </p:cBhvr>
                                      <p:to>
                                        <p:strVal val="visible"/>
                                      </p:to>
                                    </p:set>
                                    <p:anim calcmode="lin" valueType="num">
                                      <p:cBhvr additive="base">
                                        <p:cTn id="7" dur="500" fill="hold"/>
                                        <p:tgtEl>
                                          <p:spTgt spid="55299"/>
                                        </p:tgtEl>
                                        <p:attrNameLst>
                                          <p:attrName>ppt_x</p:attrName>
                                        </p:attrNameLst>
                                      </p:cBhvr>
                                      <p:tavLst>
                                        <p:tav tm="0">
                                          <p:val>
                                            <p:strVal val="0-#ppt_w/2"/>
                                          </p:val>
                                        </p:tav>
                                        <p:tav tm="100000">
                                          <p:val>
                                            <p:strVal val="#ppt_x"/>
                                          </p:val>
                                        </p:tav>
                                      </p:tavLst>
                                    </p:anim>
                                    <p:anim calcmode="lin" valueType="num">
                                      <p:cBhvr additive="base">
                                        <p:cTn id="8" dur="500" fill="hold"/>
                                        <p:tgtEl>
                                          <p:spTgt spid="5529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301"/>
                                        </p:tgtEl>
                                        <p:attrNameLst>
                                          <p:attrName>style.visibility</p:attrName>
                                        </p:attrNameLst>
                                      </p:cBhvr>
                                      <p:to>
                                        <p:strVal val="visible"/>
                                      </p:to>
                                    </p:set>
                                    <p:anim calcmode="lin" valueType="num">
                                      <p:cBhvr additive="base">
                                        <p:cTn id="13" dur="500" fill="hold"/>
                                        <p:tgtEl>
                                          <p:spTgt spid="55301"/>
                                        </p:tgtEl>
                                        <p:attrNameLst>
                                          <p:attrName>ppt_x</p:attrName>
                                        </p:attrNameLst>
                                      </p:cBhvr>
                                      <p:tavLst>
                                        <p:tav tm="0">
                                          <p:val>
                                            <p:strVal val="0-#ppt_w/2"/>
                                          </p:val>
                                        </p:tav>
                                        <p:tav tm="100000">
                                          <p:val>
                                            <p:strVal val="#ppt_x"/>
                                          </p:val>
                                        </p:tav>
                                      </p:tavLst>
                                    </p:anim>
                                    <p:anim calcmode="lin" valueType="num">
                                      <p:cBhvr additive="base">
                                        <p:cTn id="14" dur="500" fill="hold"/>
                                        <p:tgtEl>
                                          <p:spTgt spid="5530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5302"/>
                                        </p:tgtEl>
                                        <p:attrNameLst>
                                          <p:attrName>style.visibility</p:attrName>
                                        </p:attrNameLst>
                                      </p:cBhvr>
                                      <p:to>
                                        <p:strVal val="visible"/>
                                      </p:to>
                                    </p:set>
                                    <p:anim calcmode="lin" valueType="num">
                                      <p:cBhvr additive="base">
                                        <p:cTn id="19" dur="500" fill="hold"/>
                                        <p:tgtEl>
                                          <p:spTgt spid="55302"/>
                                        </p:tgtEl>
                                        <p:attrNameLst>
                                          <p:attrName>ppt_x</p:attrName>
                                        </p:attrNameLst>
                                      </p:cBhvr>
                                      <p:tavLst>
                                        <p:tav tm="0">
                                          <p:val>
                                            <p:strVal val="0-#ppt_w/2"/>
                                          </p:val>
                                        </p:tav>
                                        <p:tav tm="100000">
                                          <p:val>
                                            <p:strVal val="#ppt_x"/>
                                          </p:val>
                                        </p:tav>
                                      </p:tavLst>
                                    </p:anim>
                                    <p:anim calcmode="lin" valueType="num">
                                      <p:cBhvr additive="base">
                                        <p:cTn id="20" dur="500" fill="hold"/>
                                        <p:tgtEl>
                                          <p:spTgt spid="553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autoUpdateAnimBg="0"/>
      <p:bldP spid="55301" grpId="0" autoUpdateAnimBg="0"/>
      <p:bldP spid="55302"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42771037-05DD-4D42-AD71-29009B9D622E}"/>
              </a:ext>
            </a:extLst>
          </p:cNvPr>
          <p:cNvSpPr>
            <a:spLocks noChangeArrowheads="1"/>
          </p:cNvSpPr>
          <p:nvPr/>
        </p:nvSpPr>
        <p:spPr bwMode="auto">
          <a:xfrm>
            <a:off x="900113" y="1125538"/>
            <a:ext cx="7632700" cy="295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lnSpc>
                <a:spcPct val="120000"/>
              </a:lnSpc>
              <a:spcBef>
                <a:spcPct val="0"/>
              </a:spcBef>
              <a:buFontTx/>
              <a:buNone/>
            </a:pPr>
            <a:r>
              <a:rPr lang="en-US" altLang="zh-CN" sz="2800" b="1">
                <a:latin typeface="宋体" panose="02010600030101010101" pitchFamily="2" charset="-122"/>
              </a:rPr>
              <a:t>FTP</a:t>
            </a:r>
            <a:r>
              <a:rPr lang="zh-CN" altLang="en-US" sz="2800" b="1">
                <a:latin typeface="宋体" panose="02010600030101010101" pitchFamily="2" charset="-122"/>
              </a:rPr>
              <a:t>软件一般以</a:t>
            </a:r>
            <a:r>
              <a:rPr lang="zh-CN" altLang="en-US" sz="2800" b="1">
                <a:solidFill>
                  <a:srgbClr val="990000"/>
                </a:solidFill>
                <a:latin typeface="宋体" panose="02010600030101010101" pitchFamily="2" charset="-122"/>
              </a:rPr>
              <a:t>命令行</a:t>
            </a:r>
            <a:r>
              <a:rPr lang="zh-CN" altLang="en-US" sz="2800" b="1">
                <a:latin typeface="宋体" panose="02010600030101010101" pitchFamily="2" charset="-122"/>
              </a:rPr>
              <a:t>交互形式（而不是目前更常见的图形界面方式），来实现两台计算机间的文件控制和传输。</a:t>
            </a:r>
          </a:p>
          <a:p>
            <a:pPr eaLnBrk="1" hangingPunct="1">
              <a:lnSpc>
                <a:spcPct val="120000"/>
              </a:lnSpc>
              <a:spcBef>
                <a:spcPct val="0"/>
              </a:spcBef>
              <a:buFontTx/>
              <a:buNone/>
            </a:pPr>
            <a:r>
              <a:rPr lang="zh-CN" altLang="en-US" sz="2800" b="1">
                <a:latin typeface="宋体" panose="02010600030101010101" pitchFamily="2" charset="-122"/>
              </a:rPr>
              <a:t>没有国定的界面，不同产品有差别，但较相似。</a:t>
            </a:r>
          </a:p>
          <a:p>
            <a:pPr eaLnBrk="1" hangingPunct="1">
              <a:lnSpc>
                <a:spcPct val="120000"/>
              </a:lnSpc>
              <a:spcBef>
                <a:spcPct val="0"/>
              </a:spcBef>
              <a:buFontTx/>
              <a:buNone/>
            </a:pPr>
            <a:r>
              <a:rPr lang="zh-CN" altLang="en-US" sz="2800" b="1"/>
              <a:t>目前使用 </a:t>
            </a:r>
            <a:r>
              <a:rPr lang="en-US" altLang="zh-CN" sz="2800" b="1">
                <a:latin typeface="宋体" panose="02010600030101010101" pitchFamily="2" charset="-122"/>
              </a:rPr>
              <a:t>FTP</a:t>
            </a:r>
            <a:r>
              <a:rPr lang="en-US" altLang="zh-CN" sz="2800" b="1"/>
              <a:t> </a:t>
            </a:r>
            <a:r>
              <a:rPr lang="zh-CN" altLang="en-US" sz="2800" b="1"/>
              <a:t>版本</a:t>
            </a:r>
            <a:r>
              <a:rPr lang="en-US" altLang="zh-CN" sz="2800" b="1"/>
              <a:t>V6.9</a:t>
            </a:r>
            <a:r>
              <a:rPr lang="zh-CN" altLang="en-US" sz="2800" b="1"/>
              <a:t>（或更高），见下面一个举例</a:t>
            </a:r>
            <a:endParaRPr lang="zh-CN" altLang="en-US" sz="2800" b="1">
              <a:latin typeface="宋体" panose="02010600030101010101" pitchFamily="2" charset="-122"/>
            </a:endParaRPr>
          </a:p>
        </p:txBody>
      </p:sp>
      <p:sp>
        <p:nvSpPr>
          <p:cNvPr id="41987" name="Rectangle 3">
            <a:extLst>
              <a:ext uri="{FF2B5EF4-FFF2-40B4-BE49-F238E27FC236}">
                <a16:creationId xmlns:a16="http://schemas.microsoft.com/office/drawing/2014/main" id="{0B7EA086-D15A-4243-A90B-25F5F866AEC1}"/>
              </a:ext>
            </a:extLst>
          </p:cNvPr>
          <p:cNvSpPr>
            <a:spLocks noChangeArrowheads="1"/>
          </p:cNvSpPr>
          <p:nvPr/>
        </p:nvSpPr>
        <p:spPr bwMode="auto">
          <a:xfrm>
            <a:off x="755650" y="260350"/>
            <a:ext cx="3733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a:latin typeface="宋体" panose="02010600030101010101" pitchFamily="2" charset="-122"/>
              </a:rPr>
              <a:t>BSD/FTP</a:t>
            </a:r>
            <a:r>
              <a:rPr lang="zh-CN" altLang="en-US" sz="2800" b="1">
                <a:latin typeface="宋体" panose="02010600030101010101" pitchFamily="2" charset="-122"/>
              </a:rPr>
              <a:t>的常用命令</a:t>
            </a:r>
          </a:p>
        </p:txBody>
      </p:sp>
      <p:sp>
        <p:nvSpPr>
          <p:cNvPr id="84997" name="Rectangle 5">
            <a:extLst>
              <a:ext uri="{FF2B5EF4-FFF2-40B4-BE49-F238E27FC236}">
                <a16:creationId xmlns:a16="http://schemas.microsoft.com/office/drawing/2014/main" id="{24623F58-4E30-4A3A-97BF-E66AA5B51433}"/>
              </a:ext>
            </a:extLst>
          </p:cNvPr>
          <p:cNvSpPr>
            <a:spLocks noChangeArrowheads="1"/>
          </p:cNvSpPr>
          <p:nvPr/>
        </p:nvSpPr>
        <p:spPr bwMode="auto">
          <a:xfrm>
            <a:off x="971550" y="4365625"/>
            <a:ext cx="7488238" cy="161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a:t>FTP</a:t>
            </a:r>
            <a:r>
              <a:rPr lang="zh-CN" altLang="en-US" sz="2800" b="1"/>
              <a:t>命令集约有</a:t>
            </a:r>
            <a:r>
              <a:rPr lang="en-US" altLang="zh-CN" sz="2800" b="1"/>
              <a:t>50</a:t>
            </a:r>
            <a:r>
              <a:rPr lang="zh-CN" altLang="en-US" sz="2800" b="1"/>
              <a:t>多条（对应服务器应答），但客户端的常用命令主要有：</a:t>
            </a:r>
            <a:r>
              <a:rPr lang="zh-CN" altLang="en-US" sz="2800" b="1">
                <a:solidFill>
                  <a:srgbClr val="990000"/>
                </a:solidFill>
              </a:rPr>
              <a:t>目录操作、显示文件列表、读取、发</a:t>
            </a:r>
            <a:r>
              <a:rPr lang="zh-CN" altLang="en-US" sz="2800" b="1"/>
              <a:t>等。</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994"/>
                                        </p:tgtEl>
                                        <p:attrNameLst>
                                          <p:attrName>style.visibility</p:attrName>
                                        </p:attrNameLst>
                                      </p:cBhvr>
                                      <p:to>
                                        <p:strVal val="visible"/>
                                      </p:to>
                                    </p:set>
                                    <p:anim calcmode="lin" valueType="num">
                                      <p:cBhvr additive="base">
                                        <p:cTn id="7" dur="500" fill="hold"/>
                                        <p:tgtEl>
                                          <p:spTgt spid="84994"/>
                                        </p:tgtEl>
                                        <p:attrNameLst>
                                          <p:attrName>ppt_x</p:attrName>
                                        </p:attrNameLst>
                                      </p:cBhvr>
                                      <p:tavLst>
                                        <p:tav tm="0">
                                          <p:val>
                                            <p:strVal val="0-#ppt_w/2"/>
                                          </p:val>
                                        </p:tav>
                                        <p:tav tm="100000">
                                          <p:val>
                                            <p:strVal val="#ppt_x"/>
                                          </p:val>
                                        </p:tav>
                                      </p:tavLst>
                                    </p:anim>
                                    <p:anim calcmode="lin" valueType="num">
                                      <p:cBhvr additive="base">
                                        <p:cTn id="8" dur="500" fill="hold"/>
                                        <p:tgtEl>
                                          <p:spTgt spid="849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4997"/>
                                        </p:tgtEl>
                                        <p:attrNameLst>
                                          <p:attrName>style.visibility</p:attrName>
                                        </p:attrNameLst>
                                      </p:cBhvr>
                                      <p:to>
                                        <p:strVal val="visible"/>
                                      </p:to>
                                    </p:set>
                                    <p:anim calcmode="lin" valueType="num">
                                      <p:cBhvr additive="base">
                                        <p:cTn id="13" dur="500" fill="hold"/>
                                        <p:tgtEl>
                                          <p:spTgt spid="84997"/>
                                        </p:tgtEl>
                                        <p:attrNameLst>
                                          <p:attrName>ppt_x</p:attrName>
                                        </p:attrNameLst>
                                      </p:cBhvr>
                                      <p:tavLst>
                                        <p:tav tm="0">
                                          <p:val>
                                            <p:strVal val="0-#ppt_w/2"/>
                                          </p:val>
                                        </p:tav>
                                        <p:tav tm="100000">
                                          <p:val>
                                            <p:strVal val="#ppt_x"/>
                                          </p:val>
                                        </p:tav>
                                      </p:tavLst>
                                    </p:anim>
                                    <p:anim calcmode="lin" valueType="num">
                                      <p:cBhvr additive="base">
                                        <p:cTn id="14" dur="500" fill="hold"/>
                                        <p:tgtEl>
                                          <p:spTgt spid="849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autoUpdateAnimBg="0"/>
      <p:bldP spid="84997"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Text Box 4">
            <a:extLst>
              <a:ext uri="{FF2B5EF4-FFF2-40B4-BE49-F238E27FC236}">
                <a16:creationId xmlns:a16="http://schemas.microsoft.com/office/drawing/2014/main" id="{E9CFEDD6-8808-4EA4-9C00-020C8210C71F}"/>
              </a:ext>
            </a:extLst>
          </p:cNvPr>
          <p:cNvSpPr txBox="1">
            <a:spLocks noChangeArrowheads="1"/>
          </p:cNvSpPr>
          <p:nvPr/>
        </p:nvSpPr>
        <p:spPr bwMode="auto">
          <a:xfrm>
            <a:off x="900113" y="549275"/>
            <a:ext cx="7543800" cy="588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spcBef>
                <a:spcPct val="5000"/>
              </a:spcBef>
            </a:pPr>
            <a:r>
              <a:rPr lang="en-US" altLang="zh-CN" b="1">
                <a:solidFill>
                  <a:srgbClr val="FF0000"/>
                </a:solidFill>
                <a:latin typeface="宋体" panose="02010600030101010101" pitchFamily="2" charset="-122"/>
              </a:rPr>
              <a:t>Open </a:t>
            </a:r>
            <a:r>
              <a:rPr lang="zh-CN" altLang="en-US" b="1">
                <a:solidFill>
                  <a:srgbClr val="FF0000"/>
                </a:solidFill>
                <a:latin typeface="宋体" panose="02010600030101010101" pitchFamily="2" charset="-122"/>
              </a:rPr>
              <a:t>主机名</a:t>
            </a:r>
            <a:r>
              <a:rPr lang="en-US" altLang="zh-CN" b="1">
                <a:solidFill>
                  <a:srgbClr val="FF0000"/>
                </a:solidFill>
                <a:latin typeface="宋体" panose="02010600030101010101" pitchFamily="2" charset="-122"/>
              </a:rPr>
              <a:t>/close:</a:t>
            </a:r>
            <a:r>
              <a:rPr lang="zh-CN" altLang="en-US" b="1">
                <a:latin typeface="宋体" panose="02010600030101010101" pitchFamily="2" charset="-122"/>
              </a:rPr>
              <a:t>建立</a:t>
            </a:r>
            <a:r>
              <a:rPr lang="en-US" altLang="zh-CN" b="1">
                <a:latin typeface="宋体" panose="02010600030101010101" pitchFamily="2" charset="-122"/>
              </a:rPr>
              <a:t>/</a:t>
            </a:r>
            <a:r>
              <a:rPr lang="zh-CN" altLang="en-US" b="1">
                <a:latin typeface="宋体" panose="02010600030101010101" pitchFamily="2" charset="-122"/>
              </a:rPr>
              <a:t>关闭</a:t>
            </a:r>
            <a:r>
              <a:rPr lang="en-US" altLang="zh-CN" b="1">
                <a:latin typeface="宋体" panose="02010600030101010101" pitchFamily="2" charset="-122"/>
              </a:rPr>
              <a:t>TCP</a:t>
            </a:r>
            <a:r>
              <a:rPr lang="zh-CN" altLang="en-US" b="1">
                <a:latin typeface="宋体" panose="02010600030101010101" pitchFamily="2" charset="-122"/>
              </a:rPr>
              <a:t>连接（但不关闭</a:t>
            </a:r>
            <a:r>
              <a:rPr lang="en-US" altLang="zh-CN" b="1">
                <a:latin typeface="宋体" panose="02010600030101010101" pitchFamily="2" charset="-122"/>
              </a:rPr>
              <a:t>FTP</a:t>
            </a:r>
            <a:r>
              <a:rPr lang="zh-CN" altLang="en-US" b="1">
                <a:latin typeface="宋体" panose="02010600030101010101" pitchFamily="2" charset="-122"/>
              </a:rPr>
              <a:t>） </a:t>
            </a:r>
          </a:p>
          <a:p>
            <a:pPr algn="l" eaLnBrk="1" hangingPunct="1">
              <a:lnSpc>
                <a:spcPct val="110000"/>
              </a:lnSpc>
              <a:spcBef>
                <a:spcPct val="5000"/>
              </a:spcBef>
            </a:pPr>
            <a:r>
              <a:rPr lang="en-US" altLang="zh-CN" b="1">
                <a:solidFill>
                  <a:srgbClr val="FF0000"/>
                </a:solidFill>
                <a:latin typeface="宋体" panose="02010600030101010101" pitchFamily="2" charset="-122"/>
              </a:rPr>
              <a:t>get </a:t>
            </a:r>
            <a:r>
              <a:rPr lang="zh-CN" altLang="en-US" b="1">
                <a:solidFill>
                  <a:srgbClr val="FF0000"/>
                </a:solidFill>
                <a:latin typeface="宋体" panose="02010600030101010101" pitchFamily="2" charset="-122"/>
              </a:rPr>
              <a:t>远程文件名：</a:t>
            </a:r>
            <a:r>
              <a:rPr lang="zh-CN" altLang="en-US" b="1">
                <a:latin typeface="宋体" panose="02010600030101010101" pitchFamily="2" charset="-122"/>
              </a:rPr>
              <a:t>从远程计算机取回一个文件副本（可以重命名）</a:t>
            </a:r>
            <a:endParaRPr lang="zh-CN" altLang="en-US" b="1">
              <a:solidFill>
                <a:srgbClr val="FF0000"/>
              </a:solidFill>
              <a:latin typeface="宋体" panose="02010600030101010101" pitchFamily="2" charset="-122"/>
            </a:endParaRPr>
          </a:p>
          <a:p>
            <a:pPr algn="l" eaLnBrk="1" hangingPunct="1">
              <a:lnSpc>
                <a:spcPct val="110000"/>
              </a:lnSpc>
              <a:spcBef>
                <a:spcPct val="5000"/>
              </a:spcBef>
            </a:pPr>
            <a:r>
              <a:rPr lang="en-US" altLang="zh-CN" b="1">
                <a:solidFill>
                  <a:srgbClr val="FF0000"/>
                </a:solidFill>
                <a:latin typeface="宋体" panose="02010600030101010101" pitchFamily="2" charset="-122"/>
              </a:rPr>
              <a:t>mget</a:t>
            </a:r>
            <a:r>
              <a:rPr lang="zh-CN" altLang="en-US" b="1">
                <a:solidFill>
                  <a:srgbClr val="FF0000"/>
                </a:solidFill>
                <a:latin typeface="宋体" panose="02010600030101010101" pitchFamily="2" charset="-122"/>
              </a:rPr>
              <a:t>多文件表（或统配符*表达的文件表）：</a:t>
            </a:r>
            <a:r>
              <a:rPr lang="zh-CN" altLang="en-US" b="1">
                <a:latin typeface="宋体" panose="02010600030101010101" pitchFamily="2" charset="-122"/>
              </a:rPr>
              <a:t>一次取回多个文件</a:t>
            </a:r>
          </a:p>
          <a:p>
            <a:pPr algn="l" eaLnBrk="1" hangingPunct="1">
              <a:lnSpc>
                <a:spcPct val="110000"/>
              </a:lnSpc>
              <a:spcBef>
                <a:spcPct val="5000"/>
              </a:spcBef>
            </a:pPr>
            <a:r>
              <a:rPr lang="en-US" altLang="zh-CN" b="1">
                <a:solidFill>
                  <a:srgbClr val="FF0000"/>
                </a:solidFill>
              </a:rPr>
              <a:t>put</a:t>
            </a:r>
            <a:r>
              <a:rPr lang="zh-CN" altLang="en-US" b="1">
                <a:solidFill>
                  <a:srgbClr val="FF0000"/>
                </a:solidFill>
              </a:rPr>
              <a:t>（</a:t>
            </a:r>
            <a:r>
              <a:rPr lang="en-US" altLang="zh-CN" b="1">
                <a:solidFill>
                  <a:srgbClr val="FF0000"/>
                </a:solidFill>
              </a:rPr>
              <a:t>send</a:t>
            </a:r>
            <a:r>
              <a:rPr lang="zh-CN" altLang="en-US" b="1">
                <a:solidFill>
                  <a:srgbClr val="FF0000"/>
                </a:solidFill>
              </a:rPr>
              <a:t>）本地</a:t>
            </a:r>
            <a:r>
              <a:rPr lang="zh-CN" altLang="en-US" b="1">
                <a:solidFill>
                  <a:srgbClr val="FF0000"/>
                </a:solidFill>
                <a:latin typeface="宋体" panose="02010600030101010101" pitchFamily="2" charset="-122"/>
              </a:rPr>
              <a:t>文件名：</a:t>
            </a:r>
            <a:r>
              <a:rPr lang="zh-CN" altLang="en-US" b="1">
                <a:latin typeface="宋体" panose="02010600030101010101" pitchFamily="2" charset="-122"/>
              </a:rPr>
              <a:t>向远程计算机发送一个文件副本</a:t>
            </a:r>
            <a:endParaRPr lang="zh-CN" altLang="en-US" b="1">
              <a:solidFill>
                <a:srgbClr val="FF0000"/>
              </a:solidFill>
              <a:latin typeface="宋体" panose="02010600030101010101" pitchFamily="2" charset="-122"/>
            </a:endParaRPr>
          </a:p>
          <a:p>
            <a:pPr algn="l" eaLnBrk="1" hangingPunct="1">
              <a:lnSpc>
                <a:spcPct val="110000"/>
              </a:lnSpc>
              <a:spcBef>
                <a:spcPct val="5000"/>
              </a:spcBef>
            </a:pPr>
            <a:r>
              <a:rPr lang="en-US" altLang="zh-CN" b="1">
                <a:solidFill>
                  <a:srgbClr val="FF0000"/>
                </a:solidFill>
              </a:rPr>
              <a:t>mput</a:t>
            </a:r>
            <a:r>
              <a:rPr lang="zh-CN" altLang="en-US" b="1">
                <a:solidFill>
                  <a:srgbClr val="FF0000"/>
                </a:solidFill>
                <a:latin typeface="宋体" panose="02010600030101010101" pitchFamily="2" charset="-122"/>
              </a:rPr>
              <a:t>多文件：</a:t>
            </a:r>
            <a:r>
              <a:rPr lang="zh-CN" altLang="en-US" b="1">
                <a:latin typeface="宋体" panose="02010600030101010101" pitchFamily="2" charset="-122"/>
              </a:rPr>
              <a:t>一次发送传输多个文件</a:t>
            </a:r>
          </a:p>
          <a:p>
            <a:pPr algn="l" eaLnBrk="1" hangingPunct="1">
              <a:lnSpc>
                <a:spcPct val="110000"/>
              </a:lnSpc>
              <a:spcBef>
                <a:spcPct val="5000"/>
              </a:spcBef>
            </a:pPr>
            <a:r>
              <a:rPr lang="en-US" altLang="zh-CN" b="1">
                <a:solidFill>
                  <a:srgbClr val="FF0000"/>
                </a:solidFill>
              </a:rPr>
              <a:t>cd </a:t>
            </a:r>
            <a:r>
              <a:rPr lang="zh-CN" altLang="en-US" b="1">
                <a:solidFill>
                  <a:srgbClr val="FF0000"/>
                </a:solidFill>
              </a:rPr>
              <a:t>目录名：</a:t>
            </a:r>
            <a:r>
              <a:rPr lang="zh-CN" altLang="en-US" b="1"/>
              <a:t>控制远程计算机改变至指定目录</a:t>
            </a:r>
          </a:p>
          <a:p>
            <a:pPr algn="l" eaLnBrk="1" hangingPunct="1">
              <a:lnSpc>
                <a:spcPct val="110000"/>
              </a:lnSpc>
              <a:spcBef>
                <a:spcPct val="5000"/>
              </a:spcBef>
            </a:pPr>
            <a:r>
              <a:rPr lang="en-US" altLang="zh-CN" b="1">
                <a:solidFill>
                  <a:srgbClr val="FF0000"/>
                </a:solidFill>
              </a:rPr>
              <a:t>cdup</a:t>
            </a:r>
            <a:r>
              <a:rPr lang="zh-CN" altLang="en-US" b="1">
                <a:solidFill>
                  <a:srgbClr val="FF0000"/>
                </a:solidFill>
              </a:rPr>
              <a:t>：</a:t>
            </a:r>
            <a:r>
              <a:rPr lang="zh-CN" altLang="en-US" b="1"/>
              <a:t>返回上一级目录。</a:t>
            </a:r>
          </a:p>
          <a:p>
            <a:pPr algn="l" eaLnBrk="1" hangingPunct="1">
              <a:lnSpc>
                <a:spcPct val="110000"/>
              </a:lnSpc>
              <a:spcBef>
                <a:spcPct val="5000"/>
              </a:spcBef>
            </a:pPr>
            <a:r>
              <a:rPr lang="en-US" altLang="zh-CN" b="1">
                <a:solidFill>
                  <a:srgbClr val="FF0000"/>
                </a:solidFill>
              </a:rPr>
              <a:t>ls</a:t>
            </a:r>
            <a:r>
              <a:rPr lang="zh-CN" altLang="en-US" b="1">
                <a:solidFill>
                  <a:srgbClr val="FF0000"/>
                </a:solidFill>
              </a:rPr>
              <a:t>：</a:t>
            </a:r>
            <a:r>
              <a:rPr lang="zh-CN" altLang="en-US" b="1"/>
              <a:t>显示远程计算机当前目录的文件名列表和目录</a:t>
            </a:r>
          </a:p>
          <a:p>
            <a:pPr algn="l" eaLnBrk="1" hangingPunct="1">
              <a:lnSpc>
                <a:spcPct val="110000"/>
              </a:lnSpc>
              <a:spcBef>
                <a:spcPct val="5000"/>
              </a:spcBef>
            </a:pPr>
            <a:r>
              <a:rPr lang="en-US" altLang="zh-CN" b="1">
                <a:solidFill>
                  <a:srgbClr val="FF0000"/>
                </a:solidFill>
              </a:rPr>
              <a:t>help: </a:t>
            </a:r>
            <a:r>
              <a:rPr lang="en-US" altLang="zh-CN" b="1"/>
              <a:t>FTP</a:t>
            </a:r>
            <a:r>
              <a:rPr lang="zh-CN" altLang="en-US" b="1"/>
              <a:t>帮助 </a:t>
            </a:r>
            <a:r>
              <a:rPr lang="zh-CN" altLang="en-US" b="1">
                <a:solidFill>
                  <a:srgbClr val="FF0000"/>
                </a:solidFill>
              </a:rPr>
              <a:t> </a:t>
            </a:r>
          </a:p>
          <a:p>
            <a:pPr algn="l" eaLnBrk="1" hangingPunct="1">
              <a:lnSpc>
                <a:spcPct val="110000"/>
              </a:lnSpc>
              <a:spcBef>
                <a:spcPct val="5000"/>
              </a:spcBef>
            </a:pPr>
            <a:r>
              <a:rPr lang="en-US" altLang="zh-CN" b="1">
                <a:solidFill>
                  <a:srgbClr val="FF0000"/>
                </a:solidFill>
              </a:rPr>
              <a:t>qiut</a:t>
            </a:r>
            <a:r>
              <a:rPr lang="zh-CN" altLang="en-US" b="1">
                <a:solidFill>
                  <a:srgbClr val="FF0000"/>
                </a:solidFill>
              </a:rPr>
              <a:t>：</a:t>
            </a:r>
            <a:r>
              <a:rPr lang="zh-CN" altLang="en-US" b="1"/>
              <a:t>退出</a:t>
            </a:r>
            <a:r>
              <a:rPr lang="en-US" altLang="zh-CN" b="1"/>
              <a:t>FTP</a:t>
            </a:r>
            <a:r>
              <a:rPr lang="zh-CN" altLang="en-US" b="1"/>
              <a:t>程序</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324"/>
                                        </p:tgtEl>
                                        <p:attrNameLst>
                                          <p:attrName>style.visibility</p:attrName>
                                        </p:attrNameLst>
                                      </p:cBhvr>
                                      <p:to>
                                        <p:strVal val="visible"/>
                                      </p:to>
                                    </p:set>
                                    <p:anim calcmode="lin" valueType="num">
                                      <p:cBhvr additive="base">
                                        <p:cTn id="7" dur="500" fill="hold"/>
                                        <p:tgtEl>
                                          <p:spTgt spid="56324"/>
                                        </p:tgtEl>
                                        <p:attrNameLst>
                                          <p:attrName>ppt_x</p:attrName>
                                        </p:attrNameLst>
                                      </p:cBhvr>
                                      <p:tavLst>
                                        <p:tav tm="0">
                                          <p:val>
                                            <p:strVal val="0-#ppt_w/2"/>
                                          </p:val>
                                        </p:tav>
                                        <p:tav tm="100000">
                                          <p:val>
                                            <p:strVal val="#ppt_x"/>
                                          </p:val>
                                        </p:tav>
                                      </p:tavLst>
                                    </p:anim>
                                    <p:anim calcmode="lin" valueType="num">
                                      <p:cBhvr additive="base">
                                        <p:cTn id="8" dur="500" fill="hold"/>
                                        <p:tgtEl>
                                          <p:spTgt spid="563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a:extLst>
              <a:ext uri="{FF2B5EF4-FFF2-40B4-BE49-F238E27FC236}">
                <a16:creationId xmlns:a16="http://schemas.microsoft.com/office/drawing/2014/main" id="{6E944B50-A5A7-4A86-B2E4-00693B4CAF84}"/>
              </a:ext>
            </a:extLst>
          </p:cNvPr>
          <p:cNvSpPr txBox="1">
            <a:spLocks noChangeArrowheads="1"/>
          </p:cNvSpPr>
          <p:nvPr/>
        </p:nvSpPr>
        <p:spPr bwMode="auto">
          <a:xfrm>
            <a:off x="755650" y="4292600"/>
            <a:ext cx="7620000" cy="219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5000"/>
              </a:lnSpc>
              <a:spcBef>
                <a:spcPct val="50000"/>
              </a:spcBef>
            </a:pPr>
            <a:r>
              <a:rPr lang="zh-CN" altLang="en-US" b="1"/>
              <a:t>透明性体现：首先 </a:t>
            </a:r>
            <a:r>
              <a:rPr lang="en-US" altLang="zh-CN" b="1"/>
              <a:t>FTP</a:t>
            </a:r>
            <a:r>
              <a:rPr lang="zh-CN" altLang="en-US" b="1"/>
              <a:t>的客户端</a:t>
            </a:r>
            <a:r>
              <a:rPr lang="en-US" altLang="zh-CN" b="1"/>
              <a:t>/</a:t>
            </a:r>
            <a:r>
              <a:rPr lang="zh-CN" altLang="en-US" b="1"/>
              <a:t>服务器和各自</a:t>
            </a:r>
            <a:r>
              <a:rPr lang="en-US" altLang="zh-CN" b="1"/>
              <a:t>OS</a:t>
            </a:r>
            <a:r>
              <a:rPr lang="zh-CN" altLang="en-US" b="1"/>
              <a:t>内核接口，建立一种的透明界面，即使终端</a:t>
            </a:r>
            <a:r>
              <a:rPr lang="en-US" altLang="zh-CN" b="1"/>
              <a:t>/</a:t>
            </a:r>
            <a:r>
              <a:rPr lang="zh-CN" altLang="en-US" b="1"/>
              <a:t>主机的</a:t>
            </a:r>
            <a:r>
              <a:rPr lang="en-US" altLang="zh-CN" b="1"/>
              <a:t>OS</a:t>
            </a:r>
            <a:r>
              <a:rPr lang="zh-CN" altLang="en-US" b="1"/>
              <a:t>内核处理保持不变；其次，</a:t>
            </a:r>
            <a:r>
              <a:rPr lang="en-US" altLang="zh-CN" b="1"/>
              <a:t>FTP</a:t>
            </a:r>
            <a:r>
              <a:rPr lang="zh-CN" altLang="en-US" b="1"/>
              <a:t>的客户端</a:t>
            </a:r>
            <a:r>
              <a:rPr lang="en-US" altLang="zh-CN" b="1"/>
              <a:t>/</a:t>
            </a:r>
            <a:r>
              <a:rPr lang="zh-CN" altLang="en-US" b="1"/>
              <a:t>服务器与</a:t>
            </a:r>
            <a:r>
              <a:rPr lang="en-US" altLang="zh-CN" b="1"/>
              <a:t>NVT</a:t>
            </a:r>
            <a:r>
              <a:rPr lang="zh-CN" altLang="en-US" b="1"/>
              <a:t>格式映射转换，使客户终端设备与主机字符命令交互，完全和本地终端与主机交互一样。</a:t>
            </a:r>
          </a:p>
        </p:txBody>
      </p:sp>
      <p:sp>
        <p:nvSpPr>
          <p:cNvPr id="44035" name="Text Box 3">
            <a:extLst>
              <a:ext uri="{FF2B5EF4-FFF2-40B4-BE49-F238E27FC236}">
                <a16:creationId xmlns:a16="http://schemas.microsoft.com/office/drawing/2014/main" id="{1B19D642-ED27-4B68-83D2-BA0F4CC2DAA1}"/>
              </a:ext>
            </a:extLst>
          </p:cNvPr>
          <p:cNvSpPr txBox="1">
            <a:spLocks noChangeArrowheads="1"/>
          </p:cNvSpPr>
          <p:nvPr/>
        </p:nvSpPr>
        <p:spPr bwMode="auto">
          <a:xfrm>
            <a:off x="755650" y="1196975"/>
            <a:ext cx="7620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2800" b="1">
                <a:solidFill>
                  <a:srgbClr val="990000"/>
                </a:solidFill>
              </a:rPr>
              <a:t>FTP</a:t>
            </a:r>
            <a:r>
              <a:rPr lang="zh-CN" altLang="en-US" sz="2800" b="1">
                <a:solidFill>
                  <a:srgbClr val="990000"/>
                </a:solidFill>
              </a:rPr>
              <a:t>的客户端</a:t>
            </a:r>
            <a:r>
              <a:rPr lang="en-US" altLang="zh-CN" sz="2800" b="1">
                <a:solidFill>
                  <a:srgbClr val="990000"/>
                </a:solidFill>
              </a:rPr>
              <a:t>/</a:t>
            </a:r>
            <a:r>
              <a:rPr lang="zh-CN" altLang="en-US" sz="2800" b="1">
                <a:solidFill>
                  <a:srgbClr val="990000"/>
                </a:solidFill>
              </a:rPr>
              <a:t>服务器分别是</a:t>
            </a:r>
            <a:r>
              <a:rPr lang="en-US" altLang="zh-CN" sz="2800" b="1">
                <a:solidFill>
                  <a:srgbClr val="990000"/>
                </a:solidFill>
              </a:rPr>
              <a:t>window OS</a:t>
            </a:r>
            <a:r>
              <a:rPr lang="zh-CN" altLang="en-US" sz="2800" b="1">
                <a:solidFill>
                  <a:srgbClr val="990000"/>
                </a:solidFill>
              </a:rPr>
              <a:t>和</a:t>
            </a:r>
            <a:r>
              <a:rPr lang="en-US" altLang="zh-CN" sz="2800" b="1">
                <a:solidFill>
                  <a:srgbClr val="990000"/>
                </a:solidFill>
              </a:rPr>
              <a:t>liunax OS</a:t>
            </a:r>
            <a:r>
              <a:rPr lang="zh-CN" altLang="en-US" sz="2800" b="1">
                <a:solidFill>
                  <a:srgbClr val="990000"/>
                </a:solidFill>
              </a:rPr>
              <a:t>文件转送面临什么问题？</a:t>
            </a:r>
          </a:p>
        </p:txBody>
      </p:sp>
      <p:sp>
        <p:nvSpPr>
          <p:cNvPr id="44036" name="Rectangle 36">
            <a:extLst>
              <a:ext uri="{FF2B5EF4-FFF2-40B4-BE49-F238E27FC236}">
                <a16:creationId xmlns:a16="http://schemas.microsoft.com/office/drawing/2014/main" id="{126A83C9-B46C-4EEB-A39B-BADDAAF86D00}"/>
              </a:ext>
            </a:extLst>
          </p:cNvPr>
          <p:cNvSpPr>
            <a:spLocks noChangeArrowheads="1"/>
          </p:cNvSpPr>
          <p:nvPr/>
        </p:nvSpPr>
        <p:spPr bwMode="auto">
          <a:xfrm>
            <a:off x="468313" y="333375"/>
            <a:ext cx="4191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dirty="0">
                <a:solidFill>
                  <a:srgbClr val="CC0000"/>
                </a:solidFill>
                <a:latin typeface="宋体" panose="02010600030101010101" pitchFamily="2" charset="-122"/>
              </a:rPr>
              <a:t>2.2.4 </a:t>
            </a:r>
            <a:r>
              <a:rPr lang="zh-CN" altLang="en-US" sz="2800" b="1" dirty="0">
                <a:solidFill>
                  <a:srgbClr val="CC0000"/>
                </a:solidFill>
                <a:latin typeface="宋体" panose="02010600030101010101" pitchFamily="2" charset="-122"/>
              </a:rPr>
              <a:t>通用标准化处理</a:t>
            </a:r>
          </a:p>
        </p:txBody>
      </p:sp>
      <p:sp>
        <p:nvSpPr>
          <p:cNvPr id="44070" name="Text Box 38">
            <a:extLst>
              <a:ext uri="{FF2B5EF4-FFF2-40B4-BE49-F238E27FC236}">
                <a16:creationId xmlns:a16="http://schemas.microsoft.com/office/drawing/2014/main" id="{76ACAA04-F8D9-4043-BD25-2FED91F67D7C}"/>
              </a:ext>
            </a:extLst>
          </p:cNvPr>
          <p:cNvSpPr txBox="1">
            <a:spLocks noChangeArrowheads="1"/>
          </p:cNvSpPr>
          <p:nvPr/>
        </p:nvSpPr>
        <p:spPr bwMode="auto">
          <a:xfrm>
            <a:off x="755650" y="3500438"/>
            <a:ext cx="7620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2800" b="1">
                <a:solidFill>
                  <a:srgbClr val="990000"/>
                </a:solidFill>
              </a:rPr>
              <a:t>怎样解决通用（跨平台的）文件传输问题？</a:t>
            </a:r>
          </a:p>
        </p:txBody>
      </p:sp>
      <p:sp>
        <p:nvSpPr>
          <p:cNvPr id="44071" name="Text Box 39">
            <a:extLst>
              <a:ext uri="{FF2B5EF4-FFF2-40B4-BE49-F238E27FC236}">
                <a16:creationId xmlns:a16="http://schemas.microsoft.com/office/drawing/2014/main" id="{2EB97BEA-D17D-4F9A-8DF2-F21C244C45F8}"/>
              </a:ext>
            </a:extLst>
          </p:cNvPr>
          <p:cNvSpPr txBox="1">
            <a:spLocks noChangeArrowheads="1"/>
          </p:cNvSpPr>
          <p:nvPr/>
        </p:nvSpPr>
        <p:spPr bwMode="auto">
          <a:xfrm>
            <a:off x="755650" y="2349500"/>
            <a:ext cx="7620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b="1"/>
              <a:t>文件表达格式、文件系统的操作命令、键盘和外部设备输入输出的不一致。</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5"/>
                                        </p:tgtEl>
                                        <p:attrNameLst>
                                          <p:attrName>style.visibility</p:attrName>
                                        </p:attrNameLst>
                                      </p:cBhvr>
                                      <p:to>
                                        <p:strVal val="visible"/>
                                      </p:to>
                                    </p:set>
                                    <p:animEffect transition="in" filter="dissolve">
                                      <p:cBhvr>
                                        <p:cTn id="7" dur="500"/>
                                        <p:tgtEl>
                                          <p:spTgt spid="440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71"/>
                                        </p:tgtEl>
                                        <p:attrNameLst>
                                          <p:attrName>style.visibility</p:attrName>
                                        </p:attrNameLst>
                                      </p:cBhvr>
                                      <p:to>
                                        <p:strVal val="visible"/>
                                      </p:to>
                                    </p:set>
                                    <p:animEffect transition="in" filter="dissolve">
                                      <p:cBhvr>
                                        <p:cTn id="12" dur="500"/>
                                        <p:tgtEl>
                                          <p:spTgt spid="440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70"/>
                                        </p:tgtEl>
                                        <p:attrNameLst>
                                          <p:attrName>style.visibility</p:attrName>
                                        </p:attrNameLst>
                                      </p:cBhvr>
                                      <p:to>
                                        <p:strVal val="visible"/>
                                      </p:to>
                                    </p:set>
                                    <p:animEffect transition="in" filter="dissolve">
                                      <p:cBhvr>
                                        <p:cTn id="17" dur="500"/>
                                        <p:tgtEl>
                                          <p:spTgt spid="440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34"/>
                                        </p:tgtEl>
                                        <p:attrNameLst>
                                          <p:attrName>style.visibility</p:attrName>
                                        </p:attrNameLst>
                                      </p:cBhvr>
                                      <p:to>
                                        <p:strVal val="visible"/>
                                      </p:to>
                                    </p:set>
                                    <p:animEffect transition="in" filter="dissolve">
                                      <p:cBhvr>
                                        <p:cTn id="22" dur="5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autoUpdateAnimBg="0"/>
      <p:bldP spid="44070" grpId="0" autoUpdateAnimBg="0"/>
      <p:bldP spid="44071"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Text Box 3">
            <a:extLst>
              <a:ext uri="{FF2B5EF4-FFF2-40B4-BE49-F238E27FC236}">
                <a16:creationId xmlns:a16="http://schemas.microsoft.com/office/drawing/2014/main" id="{CFCD2D02-45ED-4099-AC89-C8031C499CCB}"/>
              </a:ext>
            </a:extLst>
          </p:cNvPr>
          <p:cNvSpPr txBox="1">
            <a:spLocks noChangeArrowheads="1"/>
          </p:cNvSpPr>
          <p:nvPr/>
        </p:nvSpPr>
        <p:spPr bwMode="auto">
          <a:xfrm>
            <a:off x="838200" y="1143000"/>
            <a:ext cx="7391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10000"/>
              </a:spcBef>
            </a:pPr>
            <a:r>
              <a:rPr lang="en-US" altLang="zh-CN" b="1"/>
              <a:t>FTP</a:t>
            </a:r>
            <a:r>
              <a:rPr lang="zh-CN" altLang="en-US" b="1"/>
              <a:t>定义了类似</a:t>
            </a:r>
            <a:r>
              <a:rPr lang="en-US" altLang="zh-CN" b="1"/>
              <a:t>Telnet NVT</a:t>
            </a:r>
            <a:r>
              <a:rPr lang="zh-CN" altLang="en-US" b="1"/>
              <a:t>（</a:t>
            </a:r>
            <a:r>
              <a:rPr lang="en-US" altLang="zh-CN" b="1"/>
              <a:t>Network Vietual Terminal)</a:t>
            </a:r>
            <a:r>
              <a:rPr lang="zh-CN" altLang="en-US" b="1"/>
              <a:t>网络虚拟终端，是客户</a:t>
            </a:r>
            <a:r>
              <a:rPr lang="en-US" altLang="zh-CN" b="1"/>
              <a:t>/</a:t>
            </a:r>
            <a:r>
              <a:rPr lang="zh-CN" altLang="en-US" b="1"/>
              <a:t>服务器间的虚拟双向字符</a:t>
            </a:r>
            <a:r>
              <a:rPr lang="en-US" altLang="zh-CN" b="1"/>
              <a:t>I/O</a:t>
            </a:r>
            <a:r>
              <a:rPr lang="zh-CN" altLang="en-US" b="1"/>
              <a:t>设备，具有虚拟的键盘、打印</a:t>
            </a:r>
            <a:r>
              <a:rPr lang="en-US" altLang="zh-CN" b="1"/>
              <a:t>/</a:t>
            </a:r>
            <a:r>
              <a:rPr lang="zh-CN" altLang="en-US" b="1"/>
              <a:t>显示，在 </a:t>
            </a:r>
            <a:r>
              <a:rPr lang="en-US" altLang="zh-CN" b="1"/>
              <a:t>C/S</a:t>
            </a:r>
            <a:r>
              <a:rPr lang="zh-CN" altLang="en-US" b="1"/>
              <a:t>间以标准的虚拟网络终端工作。</a:t>
            </a:r>
          </a:p>
        </p:txBody>
      </p:sp>
      <p:sp>
        <p:nvSpPr>
          <p:cNvPr id="45059" name="Rectangle 4">
            <a:extLst>
              <a:ext uri="{FF2B5EF4-FFF2-40B4-BE49-F238E27FC236}">
                <a16:creationId xmlns:a16="http://schemas.microsoft.com/office/drawing/2014/main" id="{E6A4491B-D017-4D45-9921-7A6E97B40D8C}"/>
              </a:ext>
            </a:extLst>
          </p:cNvPr>
          <p:cNvSpPr>
            <a:spLocks noChangeArrowheads="1"/>
          </p:cNvSpPr>
          <p:nvPr/>
        </p:nvSpPr>
        <p:spPr bwMode="auto">
          <a:xfrm>
            <a:off x="827088" y="404813"/>
            <a:ext cx="2438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400" b="1"/>
              <a:t>格式与通用服务</a:t>
            </a:r>
          </a:p>
        </p:txBody>
      </p:sp>
      <p:grpSp>
        <p:nvGrpSpPr>
          <p:cNvPr id="62502" name="Group 38">
            <a:extLst>
              <a:ext uri="{FF2B5EF4-FFF2-40B4-BE49-F238E27FC236}">
                <a16:creationId xmlns:a16="http://schemas.microsoft.com/office/drawing/2014/main" id="{60090A35-E15D-4F33-870C-284B9BB6331E}"/>
              </a:ext>
            </a:extLst>
          </p:cNvPr>
          <p:cNvGrpSpPr>
            <a:grpSpLocks/>
          </p:cNvGrpSpPr>
          <p:nvPr/>
        </p:nvGrpSpPr>
        <p:grpSpPr bwMode="auto">
          <a:xfrm>
            <a:off x="1042988" y="2781300"/>
            <a:ext cx="6481762" cy="1433513"/>
            <a:chOff x="657" y="1752"/>
            <a:chExt cx="4083" cy="903"/>
          </a:xfrm>
        </p:grpSpPr>
        <p:grpSp>
          <p:nvGrpSpPr>
            <p:cNvPr id="45062" name="Group 5">
              <a:extLst>
                <a:ext uri="{FF2B5EF4-FFF2-40B4-BE49-F238E27FC236}">
                  <a16:creationId xmlns:a16="http://schemas.microsoft.com/office/drawing/2014/main" id="{A4813639-921E-4EB2-98A7-06FC0D4AD07D}"/>
                </a:ext>
              </a:extLst>
            </p:cNvPr>
            <p:cNvGrpSpPr>
              <a:grpSpLocks/>
            </p:cNvGrpSpPr>
            <p:nvPr/>
          </p:nvGrpSpPr>
          <p:grpSpPr bwMode="auto">
            <a:xfrm>
              <a:off x="2370" y="1752"/>
              <a:ext cx="768" cy="696"/>
              <a:chOff x="912" y="768"/>
              <a:chExt cx="2400" cy="1584"/>
            </a:xfrm>
          </p:grpSpPr>
          <p:sp>
            <p:nvSpPr>
              <p:cNvPr id="45074" name="Oval 6">
                <a:extLst>
                  <a:ext uri="{FF2B5EF4-FFF2-40B4-BE49-F238E27FC236}">
                    <a16:creationId xmlns:a16="http://schemas.microsoft.com/office/drawing/2014/main" id="{C187F50E-6224-4D01-82F4-8E7E587F2902}"/>
                  </a:ext>
                </a:extLst>
              </p:cNvPr>
              <p:cNvSpPr>
                <a:spLocks noChangeArrowheads="1"/>
              </p:cNvSpPr>
              <p:nvPr/>
            </p:nvSpPr>
            <p:spPr bwMode="auto">
              <a:xfrm>
                <a:off x="1751" y="799"/>
                <a:ext cx="1026" cy="62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5075" name="Oval 7">
                <a:extLst>
                  <a:ext uri="{FF2B5EF4-FFF2-40B4-BE49-F238E27FC236}">
                    <a16:creationId xmlns:a16="http://schemas.microsoft.com/office/drawing/2014/main" id="{F412E023-F9F4-4353-B0BF-CAA5CA675C58}"/>
                  </a:ext>
                </a:extLst>
              </p:cNvPr>
              <p:cNvSpPr>
                <a:spLocks noChangeArrowheads="1"/>
              </p:cNvSpPr>
              <p:nvPr/>
            </p:nvSpPr>
            <p:spPr bwMode="auto">
              <a:xfrm>
                <a:off x="1172" y="972"/>
                <a:ext cx="781" cy="62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5076" name="Oval 8">
                <a:extLst>
                  <a:ext uri="{FF2B5EF4-FFF2-40B4-BE49-F238E27FC236}">
                    <a16:creationId xmlns:a16="http://schemas.microsoft.com/office/drawing/2014/main" id="{8E9DBA06-1E33-4414-85F3-FF27E1091ADD}"/>
                  </a:ext>
                </a:extLst>
              </p:cNvPr>
              <p:cNvSpPr>
                <a:spLocks noChangeArrowheads="1"/>
              </p:cNvSpPr>
              <p:nvPr/>
            </p:nvSpPr>
            <p:spPr bwMode="auto">
              <a:xfrm>
                <a:off x="926" y="1364"/>
                <a:ext cx="521" cy="50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5077" name="Oval 9">
                <a:extLst>
                  <a:ext uri="{FF2B5EF4-FFF2-40B4-BE49-F238E27FC236}">
                    <a16:creationId xmlns:a16="http://schemas.microsoft.com/office/drawing/2014/main" id="{A2A17D4B-9DAF-42E5-8AC5-FCAF4361C453}"/>
                  </a:ext>
                </a:extLst>
              </p:cNvPr>
              <p:cNvSpPr>
                <a:spLocks noChangeArrowheads="1"/>
              </p:cNvSpPr>
              <p:nvPr/>
            </p:nvSpPr>
            <p:spPr bwMode="auto">
              <a:xfrm>
                <a:off x="1085" y="1599"/>
                <a:ext cx="796" cy="54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5078" name="Oval 10">
                <a:extLst>
                  <a:ext uri="{FF2B5EF4-FFF2-40B4-BE49-F238E27FC236}">
                    <a16:creationId xmlns:a16="http://schemas.microsoft.com/office/drawing/2014/main" id="{EA3DC881-9852-4DED-AF3C-0A7F7D24F2D2}"/>
                  </a:ext>
                </a:extLst>
              </p:cNvPr>
              <p:cNvSpPr>
                <a:spLocks noChangeArrowheads="1"/>
              </p:cNvSpPr>
              <p:nvPr/>
            </p:nvSpPr>
            <p:spPr bwMode="auto">
              <a:xfrm>
                <a:off x="1664" y="1693"/>
                <a:ext cx="1200" cy="65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5079" name="Oval 11">
                <a:extLst>
                  <a:ext uri="{FF2B5EF4-FFF2-40B4-BE49-F238E27FC236}">
                    <a16:creationId xmlns:a16="http://schemas.microsoft.com/office/drawing/2014/main" id="{4764E5FF-F449-477B-9FE0-6BAA55B804DD}"/>
                  </a:ext>
                </a:extLst>
              </p:cNvPr>
              <p:cNvSpPr>
                <a:spLocks noChangeArrowheads="1"/>
              </p:cNvSpPr>
              <p:nvPr/>
            </p:nvSpPr>
            <p:spPr bwMode="auto">
              <a:xfrm>
                <a:off x="2445" y="988"/>
                <a:ext cx="751" cy="4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5080" name="Oval 12">
                <a:extLst>
                  <a:ext uri="{FF2B5EF4-FFF2-40B4-BE49-F238E27FC236}">
                    <a16:creationId xmlns:a16="http://schemas.microsoft.com/office/drawing/2014/main" id="{721BC96B-EEFB-449A-A951-120D1CB02E2A}"/>
                  </a:ext>
                </a:extLst>
              </p:cNvPr>
              <p:cNvSpPr>
                <a:spLocks noChangeArrowheads="1"/>
              </p:cNvSpPr>
              <p:nvPr/>
            </p:nvSpPr>
            <p:spPr bwMode="auto">
              <a:xfrm>
                <a:off x="2560" y="1317"/>
                <a:ext cx="752" cy="4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5081" name="Oval 13">
                <a:extLst>
                  <a:ext uri="{FF2B5EF4-FFF2-40B4-BE49-F238E27FC236}">
                    <a16:creationId xmlns:a16="http://schemas.microsoft.com/office/drawing/2014/main" id="{36ED9AB8-68E6-444F-825A-C523C43EE91F}"/>
                  </a:ext>
                </a:extLst>
              </p:cNvPr>
              <p:cNvSpPr>
                <a:spLocks noChangeArrowheads="1"/>
              </p:cNvSpPr>
              <p:nvPr/>
            </p:nvSpPr>
            <p:spPr bwMode="auto">
              <a:xfrm>
                <a:off x="2488" y="1427"/>
                <a:ext cx="752" cy="81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5082" name="Oval 14">
                <a:extLst>
                  <a:ext uri="{FF2B5EF4-FFF2-40B4-BE49-F238E27FC236}">
                    <a16:creationId xmlns:a16="http://schemas.microsoft.com/office/drawing/2014/main" id="{9368676B-01C5-48CC-9D6F-E75935FAAE46}"/>
                  </a:ext>
                </a:extLst>
              </p:cNvPr>
              <p:cNvSpPr>
                <a:spLocks noChangeArrowheads="1"/>
              </p:cNvSpPr>
              <p:nvPr/>
            </p:nvSpPr>
            <p:spPr bwMode="auto">
              <a:xfrm>
                <a:off x="1360" y="1176"/>
                <a:ext cx="1547" cy="81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grpSp>
            <p:nvGrpSpPr>
              <p:cNvPr id="45083" name="Group 15">
                <a:extLst>
                  <a:ext uri="{FF2B5EF4-FFF2-40B4-BE49-F238E27FC236}">
                    <a16:creationId xmlns:a16="http://schemas.microsoft.com/office/drawing/2014/main" id="{FA0C18B8-FF0F-4A27-88FD-0A8039D283E7}"/>
                  </a:ext>
                </a:extLst>
              </p:cNvPr>
              <p:cNvGrpSpPr>
                <a:grpSpLocks/>
              </p:cNvGrpSpPr>
              <p:nvPr/>
            </p:nvGrpSpPr>
            <p:grpSpPr bwMode="auto">
              <a:xfrm>
                <a:off x="912" y="768"/>
                <a:ext cx="2386" cy="1553"/>
                <a:chOff x="912" y="768"/>
                <a:chExt cx="2386" cy="1553"/>
              </a:xfrm>
            </p:grpSpPr>
            <p:sp>
              <p:nvSpPr>
                <p:cNvPr id="45084" name="Oval 16">
                  <a:extLst>
                    <a:ext uri="{FF2B5EF4-FFF2-40B4-BE49-F238E27FC236}">
                      <a16:creationId xmlns:a16="http://schemas.microsoft.com/office/drawing/2014/main" id="{3EF0EF94-91EF-4797-902A-8F29FE6C5CE5}"/>
                    </a:ext>
                  </a:extLst>
                </p:cNvPr>
                <p:cNvSpPr>
                  <a:spLocks noChangeArrowheads="1"/>
                </p:cNvSpPr>
                <p:nvPr/>
              </p:nvSpPr>
              <p:spPr bwMode="auto">
                <a:xfrm>
                  <a:off x="1736" y="768"/>
                  <a:ext cx="1027"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5085" name="Oval 17">
                  <a:extLst>
                    <a:ext uri="{FF2B5EF4-FFF2-40B4-BE49-F238E27FC236}">
                      <a16:creationId xmlns:a16="http://schemas.microsoft.com/office/drawing/2014/main" id="{D359A9D7-CFCC-4881-9668-B8D361AF1CA4}"/>
                    </a:ext>
                  </a:extLst>
                </p:cNvPr>
                <p:cNvSpPr>
                  <a:spLocks noChangeArrowheads="1"/>
                </p:cNvSpPr>
                <p:nvPr/>
              </p:nvSpPr>
              <p:spPr bwMode="auto">
                <a:xfrm>
                  <a:off x="1158" y="941"/>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5086" name="Oval 18">
                  <a:extLst>
                    <a:ext uri="{FF2B5EF4-FFF2-40B4-BE49-F238E27FC236}">
                      <a16:creationId xmlns:a16="http://schemas.microsoft.com/office/drawing/2014/main" id="{FA5C5F25-BCBA-494F-A50B-C64FD13EAFA4}"/>
                    </a:ext>
                  </a:extLst>
                </p:cNvPr>
                <p:cNvSpPr>
                  <a:spLocks noChangeArrowheads="1"/>
                </p:cNvSpPr>
                <p:nvPr/>
              </p:nvSpPr>
              <p:spPr bwMode="auto">
                <a:xfrm>
                  <a:off x="912" y="1333"/>
                  <a:ext cx="520" cy="501"/>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5087" name="Oval 19">
                  <a:extLst>
                    <a:ext uri="{FF2B5EF4-FFF2-40B4-BE49-F238E27FC236}">
                      <a16:creationId xmlns:a16="http://schemas.microsoft.com/office/drawing/2014/main" id="{278CFFB5-C326-47B6-8A51-325F7565FA97}"/>
                    </a:ext>
                  </a:extLst>
                </p:cNvPr>
                <p:cNvSpPr>
                  <a:spLocks noChangeArrowheads="1"/>
                </p:cNvSpPr>
                <p:nvPr/>
              </p:nvSpPr>
              <p:spPr bwMode="auto">
                <a:xfrm>
                  <a:off x="1071" y="1568"/>
                  <a:ext cx="795"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5088" name="Oval 20">
                  <a:extLst>
                    <a:ext uri="{FF2B5EF4-FFF2-40B4-BE49-F238E27FC236}">
                      <a16:creationId xmlns:a16="http://schemas.microsoft.com/office/drawing/2014/main" id="{BAC7803D-2BDD-4F85-96CF-CC71A2D83CE1}"/>
                    </a:ext>
                  </a:extLst>
                </p:cNvPr>
                <p:cNvSpPr>
                  <a:spLocks noChangeArrowheads="1"/>
                </p:cNvSpPr>
                <p:nvPr/>
              </p:nvSpPr>
              <p:spPr bwMode="auto">
                <a:xfrm>
                  <a:off x="1649" y="1662"/>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5089" name="Oval 21">
                  <a:extLst>
                    <a:ext uri="{FF2B5EF4-FFF2-40B4-BE49-F238E27FC236}">
                      <a16:creationId xmlns:a16="http://schemas.microsoft.com/office/drawing/2014/main" id="{D606EA4F-4666-4B6F-AA56-609546EE9A0F}"/>
                    </a:ext>
                  </a:extLst>
                </p:cNvPr>
                <p:cNvSpPr>
                  <a:spLocks noChangeArrowheads="1"/>
                </p:cNvSpPr>
                <p:nvPr/>
              </p:nvSpPr>
              <p:spPr bwMode="auto">
                <a:xfrm>
                  <a:off x="2430" y="95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5090" name="Oval 22">
                  <a:extLst>
                    <a:ext uri="{FF2B5EF4-FFF2-40B4-BE49-F238E27FC236}">
                      <a16:creationId xmlns:a16="http://schemas.microsoft.com/office/drawing/2014/main" id="{DC77E8B5-8697-45C4-8AF9-7BB7CAE89EE5}"/>
                    </a:ext>
                  </a:extLst>
                </p:cNvPr>
                <p:cNvSpPr>
                  <a:spLocks noChangeArrowheads="1"/>
                </p:cNvSpPr>
                <p:nvPr/>
              </p:nvSpPr>
              <p:spPr bwMode="auto">
                <a:xfrm>
                  <a:off x="2546" y="128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5091" name="Oval 23">
                  <a:extLst>
                    <a:ext uri="{FF2B5EF4-FFF2-40B4-BE49-F238E27FC236}">
                      <a16:creationId xmlns:a16="http://schemas.microsoft.com/office/drawing/2014/main" id="{BDD25F65-6D37-49BA-A0C6-AECEB66BA84E}"/>
                    </a:ext>
                  </a:extLst>
                </p:cNvPr>
                <p:cNvSpPr>
                  <a:spLocks noChangeArrowheads="1"/>
                </p:cNvSpPr>
                <p:nvPr/>
              </p:nvSpPr>
              <p:spPr bwMode="auto">
                <a:xfrm>
                  <a:off x="2473" y="1395"/>
                  <a:ext cx="752"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5092" name="Oval 24">
                  <a:extLst>
                    <a:ext uri="{FF2B5EF4-FFF2-40B4-BE49-F238E27FC236}">
                      <a16:creationId xmlns:a16="http://schemas.microsoft.com/office/drawing/2014/main" id="{57C88EBA-0E90-43D0-ACD9-93409BAC3C7E}"/>
                    </a:ext>
                  </a:extLst>
                </p:cNvPr>
                <p:cNvSpPr>
                  <a:spLocks noChangeArrowheads="1"/>
                </p:cNvSpPr>
                <p:nvPr/>
              </p:nvSpPr>
              <p:spPr bwMode="auto">
                <a:xfrm>
                  <a:off x="1346" y="1144"/>
                  <a:ext cx="1547"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grpSp>
        </p:grpSp>
        <p:sp>
          <p:nvSpPr>
            <p:cNvPr id="45063" name="Text Box 25">
              <a:extLst>
                <a:ext uri="{FF2B5EF4-FFF2-40B4-BE49-F238E27FC236}">
                  <a16:creationId xmlns:a16="http://schemas.microsoft.com/office/drawing/2014/main" id="{079A9331-6453-4A11-9245-5C3013CDB81D}"/>
                </a:ext>
              </a:extLst>
            </p:cNvPr>
            <p:cNvSpPr txBox="1">
              <a:spLocks noChangeArrowheads="1"/>
            </p:cNvSpPr>
            <p:nvPr/>
          </p:nvSpPr>
          <p:spPr bwMode="auto">
            <a:xfrm>
              <a:off x="2466" y="1992"/>
              <a:ext cx="5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kumimoji="0" lang="zh-CN" altLang="en-US" sz="1800" b="1">
                  <a:solidFill>
                    <a:srgbClr val="000000"/>
                  </a:solidFill>
                  <a:ea typeface="黑体" panose="02010609060101010101" pitchFamily="49" charset="-122"/>
                </a:rPr>
                <a:t>互联网</a:t>
              </a:r>
            </a:p>
          </p:txBody>
        </p:sp>
        <p:sp>
          <p:nvSpPr>
            <p:cNvPr id="45064" name="Text Box 26">
              <a:extLst>
                <a:ext uri="{FF2B5EF4-FFF2-40B4-BE49-F238E27FC236}">
                  <a16:creationId xmlns:a16="http://schemas.microsoft.com/office/drawing/2014/main" id="{BD135B3D-2C82-4CD9-BAA1-4DAF6ECDFEDB}"/>
                </a:ext>
              </a:extLst>
            </p:cNvPr>
            <p:cNvSpPr txBox="1">
              <a:spLocks noChangeArrowheads="1"/>
            </p:cNvSpPr>
            <p:nvPr/>
          </p:nvSpPr>
          <p:spPr bwMode="auto">
            <a:xfrm>
              <a:off x="3138" y="1896"/>
              <a:ext cx="576" cy="37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lnSpc>
                  <a:spcPct val="90000"/>
                </a:lnSpc>
              </a:pPr>
              <a:r>
                <a:rPr lang="en-US" altLang="zh-CN" sz="1800" b="1"/>
                <a:t>FTP</a:t>
              </a:r>
            </a:p>
            <a:p>
              <a:pPr eaLnBrk="1" hangingPunct="1">
                <a:lnSpc>
                  <a:spcPct val="90000"/>
                </a:lnSpc>
              </a:pPr>
              <a:r>
                <a:rPr lang="zh-CN" altLang="en-US" sz="1800" b="1"/>
                <a:t>服务器</a:t>
              </a:r>
            </a:p>
          </p:txBody>
        </p:sp>
        <p:sp>
          <p:nvSpPr>
            <p:cNvPr id="45065" name="Text Box 27">
              <a:extLst>
                <a:ext uri="{FF2B5EF4-FFF2-40B4-BE49-F238E27FC236}">
                  <a16:creationId xmlns:a16="http://schemas.microsoft.com/office/drawing/2014/main" id="{B7E19EE6-702C-4CC5-97BE-55A45A3A3E9B}"/>
                </a:ext>
              </a:extLst>
            </p:cNvPr>
            <p:cNvSpPr txBox="1">
              <a:spLocks noChangeArrowheads="1"/>
            </p:cNvSpPr>
            <p:nvPr/>
          </p:nvSpPr>
          <p:spPr bwMode="auto">
            <a:xfrm>
              <a:off x="1746" y="1896"/>
              <a:ext cx="624" cy="37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lnSpc>
                  <a:spcPct val="90000"/>
                </a:lnSpc>
              </a:pPr>
              <a:r>
                <a:rPr lang="en-US" altLang="zh-CN" sz="1800" b="1"/>
                <a:t>FTP</a:t>
              </a:r>
            </a:p>
            <a:p>
              <a:pPr eaLnBrk="1" hangingPunct="1">
                <a:lnSpc>
                  <a:spcPct val="90000"/>
                </a:lnSpc>
              </a:pPr>
              <a:r>
                <a:rPr lang="zh-CN" altLang="en-US" sz="1800" b="1"/>
                <a:t>客   户 </a:t>
              </a:r>
            </a:p>
          </p:txBody>
        </p:sp>
        <p:sp>
          <p:nvSpPr>
            <p:cNvPr id="45066" name="Line 28">
              <a:extLst>
                <a:ext uri="{FF2B5EF4-FFF2-40B4-BE49-F238E27FC236}">
                  <a16:creationId xmlns:a16="http://schemas.microsoft.com/office/drawing/2014/main" id="{8ADF6207-AA23-45F8-8552-2084479E561E}"/>
                </a:ext>
              </a:extLst>
            </p:cNvPr>
            <p:cNvSpPr>
              <a:spLocks noChangeShapeType="1"/>
            </p:cNvSpPr>
            <p:nvPr/>
          </p:nvSpPr>
          <p:spPr bwMode="auto">
            <a:xfrm>
              <a:off x="1650" y="2232"/>
              <a:ext cx="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5067" name="Line 29">
              <a:extLst>
                <a:ext uri="{FF2B5EF4-FFF2-40B4-BE49-F238E27FC236}">
                  <a16:creationId xmlns:a16="http://schemas.microsoft.com/office/drawing/2014/main" id="{CD31E5B7-6817-458F-9DEA-622B94C0E3DA}"/>
                </a:ext>
              </a:extLst>
            </p:cNvPr>
            <p:cNvSpPr>
              <a:spLocks noChangeShapeType="1"/>
            </p:cNvSpPr>
            <p:nvPr/>
          </p:nvSpPr>
          <p:spPr bwMode="auto">
            <a:xfrm>
              <a:off x="3810" y="2184"/>
              <a:ext cx="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5068" name="Text Box 30">
              <a:extLst>
                <a:ext uri="{FF2B5EF4-FFF2-40B4-BE49-F238E27FC236}">
                  <a16:creationId xmlns:a16="http://schemas.microsoft.com/office/drawing/2014/main" id="{F4A99761-7EB9-49F0-8C85-D59109CDE4D3}"/>
                </a:ext>
              </a:extLst>
            </p:cNvPr>
            <p:cNvSpPr txBox="1">
              <a:spLocks noChangeArrowheads="1"/>
            </p:cNvSpPr>
            <p:nvPr/>
          </p:nvSpPr>
          <p:spPr bwMode="auto">
            <a:xfrm>
              <a:off x="1698" y="2424"/>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1800" b="1"/>
                <a:t>NVT</a:t>
              </a:r>
            </a:p>
          </p:txBody>
        </p:sp>
        <p:sp>
          <p:nvSpPr>
            <p:cNvPr id="45069" name="Text Box 31">
              <a:extLst>
                <a:ext uri="{FF2B5EF4-FFF2-40B4-BE49-F238E27FC236}">
                  <a16:creationId xmlns:a16="http://schemas.microsoft.com/office/drawing/2014/main" id="{D6296882-E329-469D-8EC7-F69ECEE9BB4A}"/>
                </a:ext>
              </a:extLst>
            </p:cNvPr>
            <p:cNvSpPr txBox="1">
              <a:spLocks noChangeArrowheads="1"/>
            </p:cNvSpPr>
            <p:nvPr/>
          </p:nvSpPr>
          <p:spPr bwMode="auto">
            <a:xfrm>
              <a:off x="3426" y="2376"/>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1800" b="1"/>
                <a:t>NVT</a:t>
              </a:r>
            </a:p>
          </p:txBody>
        </p:sp>
        <p:sp>
          <p:nvSpPr>
            <p:cNvPr id="45070" name="Text Box 32">
              <a:extLst>
                <a:ext uri="{FF2B5EF4-FFF2-40B4-BE49-F238E27FC236}">
                  <a16:creationId xmlns:a16="http://schemas.microsoft.com/office/drawing/2014/main" id="{293B3BB1-7B8B-4A6A-A4DD-EBF181D25AB1}"/>
                </a:ext>
              </a:extLst>
            </p:cNvPr>
            <p:cNvSpPr txBox="1">
              <a:spLocks noChangeArrowheads="1"/>
            </p:cNvSpPr>
            <p:nvPr/>
          </p:nvSpPr>
          <p:spPr bwMode="auto">
            <a:xfrm>
              <a:off x="657" y="2232"/>
              <a:ext cx="801"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b="1"/>
                <a:t>终端本地格式转换</a:t>
              </a:r>
            </a:p>
          </p:txBody>
        </p:sp>
        <p:sp>
          <p:nvSpPr>
            <p:cNvPr id="45071" name="Text Box 33">
              <a:extLst>
                <a:ext uri="{FF2B5EF4-FFF2-40B4-BE49-F238E27FC236}">
                  <a16:creationId xmlns:a16="http://schemas.microsoft.com/office/drawing/2014/main" id="{24333032-6C5B-4A55-A12E-D361E65D699E}"/>
                </a:ext>
              </a:extLst>
            </p:cNvPr>
            <p:cNvSpPr txBox="1">
              <a:spLocks noChangeArrowheads="1"/>
            </p:cNvSpPr>
            <p:nvPr/>
          </p:nvSpPr>
          <p:spPr bwMode="auto">
            <a:xfrm>
              <a:off x="3954" y="2232"/>
              <a:ext cx="78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b="1"/>
                <a:t>主机本地格式转换</a:t>
              </a:r>
            </a:p>
          </p:txBody>
        </p:sp>
        <p:sp>
          <p:nvSpPr>
            <p:cNvPr id="45072" name="Line 34">
              <a:extLst>
                <a:ext uri="{FF2B5EF4-FFF2-40B4-BE49-F238E27FC236}">
                  <a16:creationId xmlns:a16="http://schemas.microsoft.com/office/drawing/2014/main" id="{E24C984A-FB27-4E4A-B9CA-475126622FBA}"/>
                </a:ext>
              </a:extLst>
            </p:cNvPr>
            <p:cNvSpPr>
              <a:spLocks noChangeShapeType="1"/>
            </p:cNvSpPr>
            <p:nvPr/>
          </p:nvSpPr>
          <p:spPr bwMode="auto">
            <a:xfrm>
              <a:off x="3714" y="2184"/>
              <a:ext cx="96"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5073" name="Line 35">
              <a:extLst>
                <a:ext uri="{FF2B5EF4-FFF2-40B4-BE49-F238E27FC236}">
                  <a16:creationId xmlns:a16="http://schemas.microsoft.com/office/drawing/2014/main" id="{3504CCB5-F219-46BB-AEE4-3D8BCEF2EA32}"/>
                </a:ext>
              </a:extLst>
            </p:cNvPr>
            <p:cNvSpPr>
              <a:spLocks noChangeShapeType="1"/>
            </p:cNvSpPr>
            <p:nvPr/>
          </p:nvSpPr>
          <p:spPr bwMode="auto">
            <a:xfrm>
              <a:off x="1650" y="2232"/>
              <a:ext cx="9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62500" name="Text Box 36">
            <a:extLst>
              <a:ext uri="{FF2B5EF4-FFF2-40B4-BE49-F238E27FC236}">
                <a16:creationId xmlns:a16="http://schemas.microsoft.com/office/drawing/2014/main" id="{9D805964-ECA3-488B-B5A2-2C2F9541A354}"/>
              </a:ext>
            </a:extLst>
          </p:cNvPr>
          <p:cNvSpPr txBox="1">
            <a:spLocks noChangeArrowheads="1"/>
          </p:cNvSpPr>
          <p:nvPr/>
        </p:nvSpPr>
        <p:spPr bwMode="auto">
          <a:xfrm>
            <a:off x="971550" y="4508500"/>
            <a:ext cx="7391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10000"/>
              </a:spcBef>
            </a:pPr>
            <a:r>
              <a:rPr lang="en-US" altLang="zh-CN" b="1"/>
              <a:t>FTP</a:t>
            </a:r>
            <a:r>
              <a:rPr lang="zh-CN" altLang="en-US" b="1"/>
              <a:t>连接的远程终端与主机间的</a:t>
            </a:r>
            <a:r>
              <a:rPr lang="en-US" altLang="zh-CN" b="1"/>
              <a:t>OS</a:t>
            </a:r>
            <a:r>
              <a:rPr lang="zh-CN" altLang="en-US" b="1"/>
              <a:t>实际不直接进行交互，而是通过</a:t>
            </a:r>
            <a:r>
              <a:rPr lang="en-US" altLang="zh-CN" b="1"/>
              <a:t>NVT</a:t>
            </a:r>
            <a:r>
              <a:rPr lang="zh-CN" altLang="en-US" b="1"/>
              <a:t>标准格式接口，通过本地终端格式</a:t>
            </a:r>
            <a:r>
              <a:rPr lang="en-US" altLang="zh-CN" b="1"/>
              <a:t>/ NVT</a:t>
            </a:r>
            <a:r>
              <a:rPr lang="zh-CN" altLang="en-US" b="1"/>
              <a:t>格式的转换</a:t>
            </a:r>
            <a:r>
              <a:rPr lang="en-US" altLang="zh-CN" b="1"/>
              <a:t>—NVT</a:t>
            </a:r>
            <a:r>
              <a:rPr lang="zh-CN" altLang="en-US" b="1"/>
              <a:t>格式传输</a:t>
            </a:r>
            <a:r>
              <a:rPr lang="en-US" altLang="zh-CN" b="1"/>
              <a:t>---- NVT</a:t>
            </a:r>
            <a:r>
              <a:rPr lang="zh-CN" altLang="en-US" b="1"/>
              <a:t>格式</a:t>
            </a:r>
            <a:r>
              <a:rPr lang="en-US" altLang="zh-CN" b="1"/>
              <a:t>/</a:t>
            </a:r>
            <a:r>
              <a:rPr lang="zh-CN" altLang="en-US" b="1"/>
              <a:t>本地主机格式再转换，实现跨不同系统的命令操作。</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467"/>
                                        </p:tgtEl>
                                        <p:attrNameLst>
                                          <p:attrName>style.visibility</p:attrName>
                                        </p:attrNameLst>
                                      </p:cBhvr>
                                      <p:to>
                                        <p:strVal val="visible"/>
                                      </p:to>
                                    </p:set>
                                    <p:anim calcmode="lin" valueType="num">
                                      <p:cBhvr additive="base">
                                        <p:cTn id="7" dur="500" fill="hold"/>
                                        <p:tgtEl>
                                          <p:spTgt spid="62467"/>
                                        </p:tgtEl>
                                        <p:attrNameLst>
                                          <p:attrName>ppt_x</p:attrName>
                                        </p:attrNameLst>
                                      </p:cBhvr>
                                      <p:tavLst>
                                        <p:tav tm="0">
                                          <p:val>
                                            <p:strVal val="0-#ppt_w/2"/>
                                          </p:val>
                                        </p:tav>
                                        <p:tav tm="100000">
                                          <p:val>
                                            <p:strVal val="#ppt_x"/>
                                          </p:val>
                                        </p:tav>
                                      </p:tavLst>
                                    </p:anim>
                                    <p:anim calcmode="lin" valueType="num">
                                      <p:cBhvr additive="base">
                                        <p:cTn id="8" dur="500" fill="hold"/>
                                        <p:tgtEl>
                                          <p:spTgt spid="624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62502"/>
                                        </p:tgtEl>
                                        <p:attrNameLst>
                                          <p:attrName>style.visibility</p:attrName>
                                        </p:attrNameLst>
                                      </p:cBhvr>
                                      <p:to>
                                        <p:strVal val="visible"/>
                                      </p:to>
                                    </p:set>
                                    <p:animEffect transition="in" filter="box(in)">
                                      <p:cBhvr>
                                        <p:cTn id="13" dur="500"/>
                                        <p:tgtEl>
                                          <p:spTgt spid="6250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62500"/>
                                        </p:tgtEl>
                                        <p:attrNameLst>
                                          <p:attrName>style.visibility</p:attrName>
                                        </p:attrNameLst>
                                      </p:cBhvr>
                                      <p:to>
                                        <p:strVal val="visible"/>
                                      </p:to>
                                    </p:set>
                                    <p:anim calcmode="lin" valueType="num">
                                      <p:cBhvr additive="base">
                                        <p:cTn id="18" dur="500" fill="hold"/>
                                        <p:tgtEl>
                                          <p:spTgt spid="62500"/>
                                        </p:tgtEl>
                                        <p:attrNameLst>
                                          <p:attrName>ppt_x</p:attrName>
                                        </p:attrNameLst>
                                      </p:cBhvr>
                                      <p:tavLst>
                                        <p:tav tm="0">
                                          <p:val>
                                            <p:strVal val="0-#ppt_w/2"/>
                                          </p:val>
                                        </p:tav>
                                        <p:tav tm="100000">
                                          <p:val>
                                            <p:strVal val="#ppt_x"/>
                                          </p:val>
                                        </p:tav>
                                      </p:tavLst>
                                    </p:anim>
                                    <p:anim calcmode="lin" valueType="num">
                                      <p:cBhvr additive="base">
                                        <p:cTn id="19" dur="500" fill="hold"/>
                                        <p:tgtEl>
                                          <p:spTgt spid="625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utoUpdateAnimBg="0"/>
      <p:bldP spid="62500"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Text Box 3">
            <a:extLst>
              <a:ext uri="{FF2B5EF4-FFF2-40B4-BE49-F238E27FC236}">
                <a16:creationId xmlns:a16="http://schemas.microsoft.com/office/drawing/2014/main" id="{6041867A-A690-41DB-9D73-11CAD584EC40}"/>
              </a:ext>
            </a:extLst>
          </p:cNvPr>
          <p:cNvSpPr txBox="1">
            <a:spLocks noChangeArrowheads="1"/>
          </p:cNvSpPr>
          <p:nvPr/>
        </p:nvSpPr>
        <p:spPr bwMode="auto">
          <a:xfrm>
            <a:off x="755650" y="4221163"/>
            <a:ext cx="7620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b="1"/>
              <a:t>FTP</a:t>
            </a:r>
            <a:r>
              <a:rPr lang="zh-CN" altLang="en-US" b="1"/>
              <a:t>的客户端</a:t>
            </a:r>
            <a:r>
              <a:rPr lang="en-US" altLang="zh-CN" b="1"/>
              <a:t>/</a:t>
            </a:r>
            <a:r>
              <a:rPr lang="zh-CN" altLang="en-US" b="1"/>
              <a:t>服务器作为应用的对等实体，在下层通过</a:t>
            </a:r>
            <a:r>
              <a:rPr lang="en-US" altLang="zh-CN" b="1"/>
              <a:t>TCP</a:t>
            </a:r>
            <a:r>
              <a:rPr lang="zh-CN" altLang="en-US" b="1"/>
              <a:t>完成进程间通信，实现</a:t>
            </a:r>
            <a:r>
              <a:rPr lang="en-US" altLang="zh-CN" b="1"/>
              <a:t>FTP</a:t>
            </a:r>
            <a:r>
              <a:rPr lang="zh-CN" altLang="en-US" b="1"/>
              <a:t>的应用互操作；</a:t>
            </a:r>
          </a:p>
        </p:txBody>
      </p:sp>
      <p:grpSp>
        <p:nvGrpSpPr>
          <p:cNvPr id="46083" name="Group 4">
            <a:extLst>
              <a:ext uri="{FF2B5EF4-FFF2-40B4-BE49-F238E27FC236}">
                <a16:creationId xmlns:a16="http://schemas.microsoft.com/office/drawing/2014/main" id="{A01FC2AA-C554-45B7-91BF-2B56F4F5A13A}"/>
              </a:ext>
            </a:extLst>
          </p:cNvPr>
          <p:cNvGrpSpPr>
            <a:grpSpLocks/>
          </p:cNvGrpSpPr>
          <p:nvPr/>
        </p:nvGrpSpPr>
        <p:grpSpPr bwMode="auto">
          <a:xfrm>
            <a:off x="250825" y="1052513"/>
            <a:ext cx="8496300" cy="3048000"/>
            <a:chOff x="192" y="480"/>
            <a:chExt cx="5352" cy="1920"/>
          </a:xfrm>
        </p:grpSpPr>
        <p:sp>
          <p:nvSpPr>
            <p:cNvPr id="46088" name="Rectangle 5">
              <a:extLst>
                <a:ext uri="{FF2B5EF4-FFF2-40B4-BE49-F238E27FC236}">
                  <a16:creationId xmlns:a16="http://schemas.microsoft.com/office/drawing/2014/main" id="{ACD48299-8BC2-4883-A50F-F19EDCAE588E}"/>
                </a:ext>
              </a:extLst>
            </p:cNvPr>
            <p:cNvSpPr>
              <a:spLocks noChangeArrowheads="1"/>
            </p:cNvSpPr>
            <p:nvPr/>
          </p:nvSpPr>
          <p:spPr bwMode="auto">
            <a:xfrm>
              <a:off x="3072" y="816"/>
              <a:ext cx="1824" cy="1248"/>
            </a:xfrm>
            <a:prstGeom prst="rect">
              <a:avLst/>
            </a:prstGeom>
            <a:solidFill>
              <a:schemeClr val="bg1"/>
            </a:solidFill>
            <a:ln w="19050">
              <a:solidFill>
                <a:schemeClr val="accent2"/>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6089" name="Rectangle 6">
              <a:extLst>
                <a:ext uri="{FF2B5EF4-FFF2-40B4-BE49-F238E27FC236}">
                  <a16:creationId xmlns:a16="http://schemas.microsoft.com/office/drawing/2014/main" id="{A86A9602-C4F6-419D-9426-CB7A368351C1}"/>
                </a:ext>
              </a:extLst>
            </p:cNvPr>
            <p:cNvSpPr>
              <a:spLocks noChangeArrowheads="1"/>
            </p:cNvSpPr>
            <p:nvPr/>
          </p:nvSpPr>
          <p:spPr bwMode="auto">
            <a:xfrm>
              <a:off x="672" y="864"/>
              <a:ext cx="1824" cy="1200"/>
            </a:xfrm>
            <a:prstGeom prst="rect">
              <a:avLst/>
            </a:prstGeom>
            <a:solidFill>
              <a:schemeClr val="bg1">
                <a:alpha val="5098"/>
              </a:schemeClr>
            </a:solidFill>
            <a:ln w="19050">
              <a:solidFill>
                <a:schemeClr val="accent2"/>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6090" name="Rectangle 7">
              <a:extLst>
                <a:ext uri="{FF2B5EF4-FFF2-40B4-BE49-F238E27FC236}">
                  <a16:creationId xmlns:a16="http://schemas.microsoft.com/office/drawing/2014/main" id="{00D96979-69F5-4EA7-9E8A-685CCA46B26F}"/>
                </a:ext>
              </a:extLst>
            </p:cNvPr>
            <p:cNvSpPr>
              <a:spLocks noChangeArrowheads="1"/>
            </p:cNvSpPr>
            <p:nvPr/>
          </p:nvSpPr>
          <p:spPr bwMode="auto">
            <a:xfrm>
              <a:off x="720" y="1440"/>
              <a:ext cx="1728" cy="576"/>
            </a:xfrm>
            <a:prstGeom prst="rect">
              <a:avLst/>
            </a:prstGeom>
            <a:solidFill>
              <a:schemeClr val="bg1"/>
            </a:solidFill>
            <a:ln w="28575">
              <a:solidFill>
                <a:srgbClr val="FF0000"/>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6091" name="Text Box 8">
              <a:extLst>
                <a:ext uri="{FF2B5EF4-FFF2-40B4-BE49-F238E27FC236}">
                  <a16:creationId xmlns:a16="http://schemas.microsoft.com/office/drawing/2014/main" id="{88CDFC28-22A5-4495-9E0E-54DA5CE4941D}"/>
                </a:ext>
              </a:extLst>
            </p:cNvPr>
            <p:cNvSpPr txBox="1">
              <a:spLocks noChangeArrowheads="1"/>
            </p:cNvSpPr>
            <p:nvPr/>
          </p:nvSpPr>
          <p:spPr bwMode="auto">
            <a:xfrm>
              <a:off x="768" y="1536"/>
              <a:ext cx="816" cy="237"/>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1800" b="1"/>
                <a:t>I/O</a:t>
              </a:r>
              <a:r>
                <a:rPr lang="zh-CN" altLang="en-US" sz="1800" b="1"/>
                <a:t>终端驱动</a:t>
              </a:r>
            </a:p>
          </p:txBody>
        </p:sp>
        <p:sp>
          <p:nvSpPr>
            <p:cNvPr id="46092" name="Text Box 9">
              <a:extLst>
                <a:ext uri="{FF2B5EF4-FFF2-40B4-BE49-F238E27FC236}">
                  <a16:creationId xmlns:a16="http://schemas.microsoft.com/office/drawing/2014/main" id="{D3BF539C-E60B-4D97-9C84-A230883309AA}"/>
                </a:ext>
              </a:extLst>
            </p:cNvPr>
            <p:cNvSpPr txBox="1">
              <a:spLocks noChangeArrowheads="1"/>
            </p:cNvSpPr>
            <p:nvPr/>
          </p:nvSpPr>
          <p:spPr bwMode="auto">
            <a:xfrm>
              <a:off x="1680" y="1536"/>
              <a:ext cx="624"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1800" b="1"/>
                <a:t>TCP/IP</a:t>
              </a:r>
            </a:p>
          </p:txBody>
        </p:sp>
        <p:sp>
          <p:nvSpPr>
            <p:cNvPr id="46093" name="Oval 10">
              <a:extLst>
                <a:ext uri="{FF2B5EF4-FFF2-40B4-BE49-F238E27FC236}">
                  <a16:creationId xmlns:a16="http://schemas.microsoft.com/office/drawing/2014/main" id="{82C6E504-0A4B-429E-822C-D71ADF079541}"/>
                </a:ext>
              </a:extLst>
            </p:cNvPr>
            <p:cNvSpPr>
              <a:spLocks noChangeArrowheads="1"/>
            </p:cNvSpPr>
            <p:nvPr/>
          </p:nvSpPr>
          <p:spPr bwMode="auto">
            <a:xfrm>
              <a:off x="1248" y="2160"/>
              <a:ext cx="672" cy="24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1800" b="1"/>
                <a:t>用户</a:t>
              </a:r>
            </a:p>
          </p:txBody>
        </p:sp>
        <p:sp>
          <p:nvSpPr>
            <p:cNvPr id="46094" name="Line 11">
              <a:extLst>
                <a:ext uri="{FF2B5EF4-FFF2-40B4-BE49-F238E27FC236}">
                  <a16:creationId xmlns:a16="http://schemas.microsoft.com/office/drawing/2014/main" id="{C50111E5-47A6-49D8-9509-19DF93749C78}"/>
                </a:ext>
              </a:extLst>
            </p:cNvPr>
            <p:cNvSpPr>
              <a:spLocks noChangeShapeType="1"/>
            </p:cNvSpPr>
            <p:nvPr/>
          </p:nvSpPr>
          <p:spPr bwMode="auto">
            <a:xfrm flipV="1">
              <a:off x="1248" y="1296"/>
              <a:ext cx="144" cy="24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095" name="Line 12">
              <a:extLst>
                <a:ext uri="{FF2B5EF4-FFF2-40B4-BE49-F238E27FC236}">
                  <a16:creationId xmlns:a16="http://schemas.microsoft.com/office/drawing/2014/main" id="{A507E544-01FE-4037-BF18-7D1B0ACD5C18}"/>
                </a:ext>
              </a:extLst>
            </p:cNvPr>
            <p:cNvSpPr>
              <a:spLocks noChangeShapeType="1"/>
            </p:cNvSpPr>
            <p:nvPr/>
          </p:nvSpPr>
          <p:spPr bwMode="auto">
            <a:xfrm flipH="1" flipV="1">
              <a:off x="1728" y="1296"/>
              <a:ext cx="144" cy="288"/>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096" name="Line 13">
              <a:extLst>
                <a:ext uri="{FF2B5EF4-FFF2-40B4-BE49-F238E27FC236}">
                  <a16:creationId xmlns:a16="http://schemas.microsoft.com/office/drawing/2014/main" id="{82670360-42B9-4E8B-BE39-27248D5C7DBC}"/>
                </a:ext>
              </a:extLst>
            </p:cNvPr>
            <p:cNvSpPr>
              <a:spLocks noChangeShapeType="1"/>
            </p:cNvSpPr>
            <p:nvPr/>
          </p:nvSpPr>
          <p:spPr bwMode="auto">
            <a:xfrm flipH="1" flipV="1">
              <a:off x="1296" y="1776"/>
              <a:ext cx="144" cy="43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097" name="Rectangle 14">
              <a:extLst>
                <a:ext uri="{FF2B5EF4-FFF2-40B4-BE49-F238E27FC236}">
                  <a16:creationId xmlns:a16="http://schemas.microsoft.com/office/drawing/2014/main" id="{6D0833A7-6DBF-47D9-8601-B28F35278214}"/>
                </a:ext>
              </a:extLst>
            </p:cNvPr>
            <p:cNvSpPr>
              <a:spLocks noChangeArrowheads="1"/>
            </p:cNvSpPr>
            <p:nvPr/>
          </p:nvSpPr>
          <p:spPr bwMode="auto">
            <a:xfrm>
              <a:off x="3120" y="1440"/>
              <a:ext cx="1680" cy="576"/>
            </a:xfrm>
            <a:prstGeom prst="rect">
              <a:avLst/>
            </a:prstGeom>
            <a:solidFill>
              <a:schemeClr val="bg1"/>
            </a:solidFill>
            <a:ln w="28575">
              <a:solidFill>
                <a:srgbClr val="FF0000"/>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6098" name="Text Box 15">
              <a:extLst>
                <a:ext uri="{FF2B5EF4-FFF2-40B4-BE49-F238E27FC236}">
                  <a16:creationId xmlns:a16="http://schemas.microsoft.com/office/drawing/2014/main" id="{AB634C8B-EA23-46EF-B1C2-93217F983C7D}"/>
                </a:ext>
              </a:extLst>
            </p:cNvPr>
            <p:cNvSpPr txBox="1">
              <a:spLocks noChangeArrowheads="1"/>
            </p:cNvSpPr>
            <p:nvPr/>
          </p:nvSpPr>
          <p:spPr bwMode="auto">
            <a:xfrm>
              <a:off x="3984" y="1536"/>
              <a:ext cx="768" cy="237"/>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sz="1800" b="1"/>
                <a:t>伪终端驱动</a:t>
              </a:r>
            </a:p>
          </p:txBody>
        </p:sp>
        <p:sp>
          <p:nvSpPr>
            <p:cNvPr id="46099" name="Text Box 16">
              <a:extLst>
                <a:ext uri="{FF2B5EF4-FFF2-40B4-BE49-F238E27FC236}">
                  <a16:creationId xmlns:a16="http://schemas.microsoft.com/office/drawing/2014/main" id="{253DC4F2-0472-4AE4-8EE9-7285CA5A4A16}"/>
                </a:ext>
              </a:extLst>
            </p:cNvPr>
            <p:cNvSpPr txBox="1">
              <a:spLocks noChangeArrowheads="1"/>
            </p:cNvSpPr>
            <p:nvPr/>
          </p:nvSpPr>
          <p:spPr bwMode="auto">
            <a:xfrm>
              <a:off x="3264" y="1536"/>
              <a:ext cx="624"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1800" b="1"/>
                <a:t>TCP/IP</a:t>
              </a:r>
            </a:p>
          </p:txBody>
        </p:sp>
        <p:sp>
          <p:nvSpPr>
            <p:cNvPr id="46100" name="Text Box 17">
              <a:extLst>
                <a:ext uri="{FF2B5EF4-FFF2-40B4-BE49-F238E27FC236}">
                  <a16:creationId xmlns:a16="http://schemas.microsoft.com/office/drawing/2014/main" id="{8ABB7330-F6BD-4B5C-A623-88DD4A5488D2}"/>
                </a:ext>
              </a:extLst>
            </p:cNvPr>
            <p:cNvSpPr txBox="1">
              <a:spLocks noChangeArrowheads="1"/>
            </p:cNvSpPr>
            <p:nvPr/>
          </p:nvSpPr>
          <p:spPr bwMode="auto">
            <a:xfrm>
              <a:off x="3312" y="864"/>
              <a:ext cx="720" cy="4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sz="1800" b="1"/>
                <a:t>服务器进程</a:t>
              </a:r>
            </a:p>
          </p:txBody>
        </p:sp>
        <p:sp>
          <p:nvSpPr>
            <p:cNvPr id="46101" name="Line 18">
              <a:extLst>
                <a:ext uri="{FF2B5EF4-FFF2-40B4-BE49-F238E27FC236}">
                  <a16:creationId xmlns:a16="http://schemas.microsoft.com/office/drawing/2014/main" id="{7453CC96-BC6B-42FF-88DF-E7E782FFFB36}"/>
                </a:ext>
              </a:extLst>
            </p:cNvPr>
            <p:cNvSpPr>
              <a:spLocks noChangeShapeType="1"/>
            </p:cNvSpPr>
            <p:nvPr/>
          </p:nvSpPr>
          <p:spPr bwMode="auto">
            <a:xfrm flipV="1">
              <a:off x="3600" y="1248"/>
              <a:ext cx="0" cy="288"/>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102" name="Line 19">
              <a:extLst>
                <a:ext uri="{FF2B5EF4-FFF2-40B4-BE49-F238E27FC236}">
                  <a16:creationId xmlns:a16="http://schemas.microsoft.com/office/drawing/2014/main" id="{BA53BE99-B57A-4DA2-9C53-76AB1494D450}"/>
                </a:ext>
              </a:extLst>
            </p:cNvPr>
            <p:cNvSpPr>
              <a:spLocks noChangeShapeType="1"/>
            </p:cNvSpPr>
            <p:nvPr/>
          </p:nvSpPr>
          <p:spPr bwMode="auto">
            <a:xfrm flipH="1" flipV="1">
              <a:off x="3840" y="1248"/>
              <a:ext cx="288" cy="288"/>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103" name="Text Box 20">
              <a:extLst>
                <a:ext uri="{FF2B5EF4-FFF2-40B4-BE49-F238E27FC236}">
                  <a16:creationId xmlns:a16="http://schemas.microsoft.com/office/drawing/2014/main" id="{61BC3255-4946-49FA-8716-5E9C311A6195}"/>
                </a:ext>
              </a:extLst>
            </p:cNvPr>
            <p:cNvSpPr txBox="1">
              <a:spLocks noChangeArrowheads="1"/>
            </p:cNvSpPr>
            <p:nvPr/>
          </p:nvSpPr>
          <p:spPr bwMode="auto">
            <a:xfrm>
              <a:off x="3600" y="1776"/>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b="1">
                  <a:solidFill>
                    <a:srgbClr val="FF0000"/>
                  </a:solidFill>
                </a:rPr>
                <a:t>系统内核</a:t>
              </a:r>
            </a:p>
          </p:txBody>
        </p:sp>
        <p:sp>
          <p:nvSpPr>
            <p:cNvPr id="46104" name="Line 21">
              <a:extLst>
                <a:ext uri="{FF2B5EF4-FFF2-40B4-BE49-F238E27FC236}">
                  <a16:creationId xmlns:a16="http://schemas.microsoft.com/office/drawing/2014/main" id="{8FDC0995-B392-4695-9611-763AB41C12FC}"/>
                </a:ext>
              </a:extLst>
            </p:cNvPr>
            <p:cNvSpPr>
              <a:spLocks noChangeShapeType="1"/>
            </p:cNvSpPr>
            <p:nvPr/>
          </p:nvSpPr>
          <p:spPr bwMode="auto">
            <a:xfrm flipH="1" flipV="1">
              <a:off x="2304" y="1680"/>
              <a:ext cx="960"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105" name="Line 22">
              <a:extLst>
                <a:ext uri="{FF2B5EF4-FFF2-40B4-BE49-F238E27FC236}">
                  <a16:creationId xmlns:a16="http://schemas.microsoft.com/office/drawing/2014/main" id="{F7FF7896-C498-4ECE-9715-742FA5E356B1}"/>
                </a:ext>
              </a:extLst>
            </p:cNvPr>
            <p:cNvSpPr>
              <a:spLocks noChangeShapeType="1"/>
            </p:cNvSpPr>
            <p:nvPr/>
          </p:nvSpPr>
          <p:spPr bwMode="auto">
            <a:xfrm flipV="1">
              <a:off x="4464" y="1248"/>
              <a:ext cx="0" cy="288"/>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106" name="Text Box 23">
              <a:extLst>
                <a:ext uri="{FF2B5EF4-FFF2-40B4-BE49-F238E27FC236}">
                  <a16:creationId xmlns:a16="http://schemas.microsoft.com/office/drawing/2014/main" id="{625B1446-3DE7-4FCD-882C-D4E092DA93ED}"/>
                </a:ext>
              </a:extLst>
            </p:cNvPr>
            <p:cNvSpPr txBox="1">
              <a:spLocks noChangeArrowheads="1"/>
            </p:cNvSpPr>
            <p:nvPr/>
          </p:nvSpPr>
          <p:spPr bwMode="auto">
            <a:xfrm>
              <a:off x="1200" y="1056"/>
              <a:ext cx="720"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sz="1800" b="1"/>
                <a:t>客户进程</a:t>
              </a:r>
            </a:p>
          </p:txBody>
        </p:sp>
        <p:sp>
          <p:nvSpPr>
            <p:cNvPr id="46107" name="Text Box 24">
              <a:extLst>
                <a:ext uri="{FF2B5EF4-FFF2-40B4-BE49-F238E27FC236}">
                  <a16:creationId xmlns:a16="http://schemas.microsoft.com/office/drawing/2014/main" id="{386D0500-4031-47E0-958F-457CD62B88AD}"/>
                </a:ext>
              </a:extLst>
            </p:cNvPr>
            <p:cNvSpPr txBox="1">
              <a:spLocks noChangeArrowheads="1"/>
            </p:cNvSpPr>
            <p:nvPr/>
          </p:nvSpPr>
          <p:spPr bwMode="auto">
            <a:xfrm>
              <a:off x="4272" y="864"/>
              <a:ext cx="432" cy="4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sz="1800" b="1"/>
                <a:t>登陆验证</a:t>
              </a:r>
            </a:p>
          </p:txBody>
        </p:sp>
        <p:sp>
          <p:nvSpPr>
            <p:cNvPr id="46108" name="Text Box 25">
              <a:extLst>
                <a:ext uri="{FF2B5EF4-FFF2-40B4-BE49-F238E27FC236}">
                  <a16:creationId xmlns:a16="http://schemas.microsoft.com/office/drawing/2014/main" id="{31903261-BBFE-4173-8560-909E6DCD2728}"/>
                </a:ext>
              </a:extLst>
            </p:cNvPr>
            <p:cNvSpPr txBox="1">
              <a:spLocks noChangeArrowheads="1"/>
            </p:cNvSpPr>
            <p:nvPr/>
          </p:nvSpPr>
          <p:spPr bwMode="auto">
            <a:xfrm>
              <a:off x="1248" y="1776"/>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b="1">
                  <a:solidFill>
                    <a:srgbClr val="FF0000"/>
                  </a:solidFill>
                </a:rPr>
                <a:t>系统内核</a:t>
              </a:r>
            </a:p>
          </p:txBody>
        </p:sp>
        <p:sp>
          <p:nvSpPr>
            <p:cNvPr id="46109" name="Text Box 26">
              <a:extLst>
                <a:ext uri="{FF2B5EF4-FFF2-40B4-BE49-F238E27FC236}">
                  <a16:creationId xmlns:a16="http://schemas.microsoft.com/office/drawing/2014/main" id="{5A2B37B4-E0AE-4FFA-9B4E-FBA934825854}"/>
                </a:ext>
              </a:extLst>
            </p:cNvPr>
            <p:cNvSpPr txBox="1">
              <a:spLocks noChangeArrowheads="1"/>
            </p:cNvSpPr>
            <p:nvPr/>
          </p:nvSpPr>
          <p:spPr bwMode="auto">
            <a:xfrm>
              <a:off x="1200" y="528"/>
              <a:ext cx="9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b="1"/>
                <a:t>终端</a:t>
              </a:r>
            </a:p>
          </p:txBody>
        </p:sp>
        <p:sp>
          <p:nvSpPr>
            <p:cNvPr id="46110" name="Text Box 27">
              <a:extLst>
                <a:ext uri="{FF2B5EF4-FFF2-40B4-BE49-F238E27FC236}">
                  <a16:creationId xmlns:a16="http://schemas.microsoft.com/office/drawing/2014/main" id="{25DCE3D0-81FE-4021-B07E-72212F8DB43F}"/>
                </a:ext>
              </a:extLst>
            </p:cNvPr>
            <p:cNvSpPr txBox="1">
              <a:spLocks noChangeArrowheads="1"/>
            </p:cNvSpPr>
            <p:nvPr/>
          </p:nvSpPr>
          <p:spPr bwMode="auto">
            <a:xfrm>
              <a:off x="3456" y="480"/>
              <a:ext cx="9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b="1"/>
                <a:t>主机</a:t>
              </a:r>
            </a:p>
          </p:txBody>
        </p:sp>
        <p:sp>
          <p:nvSpPr>
            <p:cNvPr id="46111" name="Text Box 28">
              <a:extLst>
                <a:ext uri="{FF2B5EF4-FFF2-40B4-BE49-F238E27FC236}">
                  <a16:creationId xmlns:a16="http://schemas.microsoft.com/office/drawing/2014/main" id="{EB2F07A9-8FAA-4539-9612-B24C0DF6860D}"/>
                </a:ext>
              </a:extLst>
            </p:cNvPr>
            <p:cNvSpPr txBox="1">
              <a:spLocks noChangeArrowheads="1"/>
            </p:cNvSpPr>
            <p:nvPr/>
          </p:nvSpPr>
          <p:spPr bwMode="auto">
            <a:xfrm>
              <a:off x="192" y="1008"/>
              <a:ext cx="7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kumimoji="0" lang="en-US" altLang="zh-CN" sz="1800" b="1">
                  <a:solidFill>
                    <a:srgbClr val="000000"/>
                  </a:solidFill>
                  <a:ea typeface="黑体" panose="02010609060101010101" pitchFamily="49" charset="-122"/>
                </a:rPr>
                <a:t>NVT </a:t>
              </a:r>
              <a:r>
                <a:rPr kumimoji="0" lang="zh-CN" altLang="en-US" sz="1800" b="1">
                  <a:solidFill>
                    <a:srgbClr val="000000"/>
                  </a:solidFill>
                  <a:ea typeface="黑体" panose="02010609060101010101" pitchFamily="49" charset="-122"/>
                </a:rPr>
                <a:t>转换</a:t>
              </a:r>
            </a:p>
          </p:txBody>
        </p:sp>
        <p:sp>
          <p:nvSpPr>
            <p:cNvPr id="46112" name="Line 29">
              <a:extLst>
                <a:ext uri="{FF2B5EF4-FFF2-40B4-BE49-F238E27FC236}">
                  <a16:creationId xmlns:a16="http://schemas.microsoft.com/office/drawing/2014/main" id="{BCFF4FB3-D37C-4499-99B2-69C24985BBFF}"/>
                </a:ext>
              </a:extLst>
            </p:cNvPr>
            <p:cNvSpPr>
              <a:spLocks noChangeShapeType="1"/>
            </p:cNvSpPr>
            <p:nvPr/>
          </p:nvSpPr>
          <p:spPr bwMode="auto">
            <a:xfrm>
              <a:off x="864" y="1248"/>
              <a:ext cx="432" cy="192"/>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113" name="Text Box 30">
              <a:extLst>
                <a:ext uri="{FF2B5EF4-FFF2-40B4-BE49-F238E27FC236}">
                  <a16:creationId xmlns:a16="http://schemas.microsoft.com/office/drawing/2014/main" id="{29A168C9-8219-4D18-B0B1-ECA94A117F02}"/>
                </a:ext>
              </a:extLst>
            </p:cNvPr>
            <p:cNvSpPr txBox="1">
              <a:spLocks noChangeArrowheads="1"/>
            </p:cNvSpPr>
            <p:nvPr/>
          </p:nvSpPr>
          <p:spPr bwMode="auto">
            <a:xfrm>
              <a:off x="4800" y="1200"/>
              <a:ext cx="7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kumimoji="0" lang="en-US" altLang="zh-CN" sz="1800" b="1">
                  <a:solidFill>
                    <a:srgbClr val="000000"/>
                  </a:solidFill>
                  <a:ea typeface="黑体" panose="02010609060101010101" pitchFamily="49" charset="-122"/>
                </a:rPr>
                <a:t>NVT </a:t>
              </a:r>
              <a:r>
                <a:rPr kumimoji="0" lang="zh-CN" altLang="en-US" sz="1800" b="1">
                  <a:solidFill>
                    <a:srgbClr val="000000"/>
                  </a:solidFill>
                  <a:ea typeface="黑体" panose="02010609060101010101" pitchFamily="49" charset="-122"/>
                </a:rPr>
                <a:t>转换</a:t>
              </a:r>
            </a:p>
          </p:txBody>
        </p:sp>
        <p:sp>
          <p:nvSpPr>
            <p:cNvPr id="46114" name="Line 31">
              <a:extLst>
                <a:ext uri="{FF2B5EF4-FFF2-40B4-BE49-F238E27FC236}">
                  <a16:creationId xmlns:a16="http://schemas.microsoft.com/office/drawing/2014/main" id="{2020ED8E-D1B6-4902-BF15-529F62A85BE0}"/>
                </a:ext>
              </a:extLst>
            </p:cNvPr>
            <p:cNvSpPr>
              <a:spLocks noChangeShapeType="1"/>
            </p:cNvSpPr>
            <p:nvPr/>
          </p:nvSpPr>
          <p:spPr bwMode="auto">
            <a:xfrm flipV="1">
              <a:off x="4032" y="1296"/>
              <a:ext cx="768" cy="144"/>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115" name="Text Box 32">
              <a:extLst>
                <a:ext uri="{FF2B5EF4-FFF2-40B4-BE49-F238E27FC236}">
                  <a16:creationId xmlns:a16="http://schemas.microsoft.com/office/drawing/2014/main" id="{8E99DD12-D90A-4346-8E71-A4ED57C1125E}"/>
                </a:ext>
              </a:extLst>
            </p:cNvPr>
            <p:cNvSpPr txBox="1">
              <a:spLocks noChangeArrowheads="1"/>
            </p:cNvSpPr>
            <p:nvPr/>
          </p:nvSpPr>
          <p:spPr bwMode="auto">
            <a:xfrm>
              <a:off x="2400" y="1392"/>
              <a:ext cx="7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kumimoji="0" lang="en-US" altLang="zh-CN" sz="1800" b="1">
                  <a:solidFill>
                    <a:srgbClr val="000000"/>
                  </a:solidFill>
                  <a:ea typeface="黑体" panose="02010609060101010101" pitchFamily="49" charset="-122"/>
                </a:rPr>
                <a:t>NVT </a:t>
              </a:r>
              <a:r>
                <a:rPr kumimoji="0" lang="zh-CN" altLang="en-US" sz="1800" b="1">
                  <a:solidFill>
                    <a:srgbClr val="000000"/>
                  </a:solidFill>
                  <a:ea typeface="黑体" panose="02010609060101010101" pitchFamily="49" charset="-122"/>
                </a:rPr>
                <a:t>格式</a:t>
              </a:r>
            </a:p>
          </p:txBody>
        </p:sp>
      </p:grpSp>
      <p:sp>
        <p:nvSpPr>
          <p:cNvPr id="46084" name="Rectangle 33">
            <a:extLst>
              <a:ext uri="{FF2B5EF4-FFF2-40B4-BE49-F238E27FC236}">
                <a16:creationId xmlns:a16="http://schemas.microsoft.com/office/drawing/2014/main" id="{F23CD0D9-9363-4329-A33A-0269BAF2841C}"/>
              </a:ext>
            </a:extLst>
          </p:cNvPr>
          <p:cNvSpPr>
            <a:spLocks noChangeArrowheads="1"/>
          </p:cNvSpPr>
          <p:nvPr/>
        </p:nvSpPr>
        <p:spPr bwMode="auto">
          <a:xfrm>
            <a:off x="395288" y="333375"/>
            <a:ext cx="4191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a:solidFill>
                  <a:srgbClr val="CC0000"/>
                </a:solidFill>
                <a:latin typeface="宋体" panose="02010600030101010101" pitchFamily="2" charset="-122"/>
              </a:rPr>
              <a:t>FTP</a:t>
            </a:r>
            <a:r>
              <a:rPr lang="zh-CN" altLang="en-US" sz="2800" b="1">
                <a:solidFill>
                  <a:srgbClr val="CC0000"/>
                </a:solidFill>
                <a:latin typeface="宋体" panose="02010600030101010101" pitchFamily="2" charset="-122"/>
              </a:rPr>
              <a:t>标准化处理框图</a:t>
            </a:r>
          </a:p>
        </p:txBody>
      </p:sp>
      <p:sp>
        <p:nvSpPr>
          <p:cNvPr id="46085" name="Cloud">
            <a:extLst>
              <a:ext uri="{FF2B5EF4-FFF2-40B4-BE49-F238E27FC236}">
                <a16:creationId xmlns:a16="http://schemas.microsoft.com/office/drawing/2014/main" id="{4DEBEB44-39DE-4759-A818-822ED8649B2C}"/>
              </a:ext>
            </a:extLst>
          </p:cNvPr>
          <p:cNvSpPr>
            <a:spLocks noChangeAspect="1" noEditPoints="1" noChangeArrowheads="1"/>
          </p:cNvSpPr>
          <p:nvPr/>
        </p:nvSpPr>
        <p:spPr bwMode="auto">
          <a:xfrm>
            <a:off x="3708400" y="2565400"/>
            <a:ext cx="1223963" cy="863600"/>
          </a:xfrm>
          <a:custGeom>
            <a:avLst/>
            <a:gdLst>
              <a:gd name="T0" fmla="*/ 3797 w 21600"/>
              <a:gd name="T1" fmla="*/ 431800 h 21600"/>
              <a:gd name="T2" fmla="*/ 611982 w 21600"/>
              <a:gd name="T3" fmla="*/ 862680 h 21600"/>
              <a:gd name="T4" fmla="*/ 1222943 w 21600"/>
              <a:gd name="T5" fmla="*/ 431800 h 21600"/>
              <a:gd name="T6" fmla="*/ 611982 w 21600"/>
              <a:gd name="T7" fmla="*/ 4937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hlink"/>
          </a:solidFill>
          <a:ln w="9525">
            <a:solidFill>
              <a:srgbClr val="000000"/>
            </a:solidFill>
            <a:miter lim="800000"/>
            <a:headEnd/>
            <a:tailEnd/>
          </a:ln>
          <a:effectLst>
            <a:outerShdw dist="107763" dir="2700000" algn="ctr" rotWithShape="0">
              <a:srgbClr val="808080"/>
            </a:outerShdw>
          </a:effec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2000" b="1"/>
              <a:t>网络</a:t>
            </a:r>
          </a:p>
        </p:txBody>
      </p:sp>
      <p:sp>
        <p:nvSpPr>
          <p:cNvPr id="78888" name="Text Box 40">
            <a:extLst>
              <a:ext uri="{FF2B5EF4-FFF2-40B4-BE49-F238E27FC236}">
                <a16:creationId xmlns:a16="http://schemas.microsoft.com/office/drawing/2014/main" id="{5E796C5C-4F4F-482A-8B4F-E1644ED1A01F}"/>
              </a:ext>
            </a:extLst>
          </p:cNvPr>
          <p:cNvSpPr txBox="1">
            <a:spLocks noChangeArrowheads="1"/>
          </p:cNvSpPr>
          <p:nvPr/>
        </p:nvSpPr>
        <p:spPr bwMode="auto">
          <a:xfrm>
            <a:off x="755650" y="5300663"/>
            <a:ext cx="3671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b="1">
                <a:solidFill>
                  <a:srgbClr val="990000"/>
                </a:solidFill>
              </a:rPr>
              <a:t>消除差异化的常见方法？</a:t>
            </a:r>
          </a:p>
        </p:txBody>
      </p:sp>
      <p:sp>
        <p:nvSpPr>
          <p:cNvPr id="78889" name="Text Box 41">
            <a:extLst>
              <a:ext uri="{FF2B5EF4-FFF2-40B4-BE49-F238E27FC236}">
                <a16:creationId xmlns:a16="http://schemas.microsoft.com/office/drawing/2014/main" id="{F6567597-FFFF-4A7F-B29D-BEC3E1030C2B}"/>
              </a:ext>
            </a:extLst>
          </p:cNvPr>
          <p:cNvSpPr txBox="1">
            <a:spLocks noChangeArrowheads="1"/>
          </p:cNvSpPr>
          <p:nvPr/>
        </p:nvSpPr>
        <p:spPr bwMode="auto">
          <a:xfrm>
            <a:off x="827088" y="5949950"/>
            <a:ext cx="64087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2800" b="1"/>
              <a:t>OS1—NVT—</a:t>
            </a:r>
            <a:r>
              <a:rPr lang="zh-CN" altLang="en-US" sz="2800" b="1"/>
              <a:t>网络</a:t>
            </a:r>
            <a:r>
              <a:rPr lang="en-US" altLang="zh-CN" sz="2800" b="1"/>
              <a:t>----NVT--OS2</a:t>
            </a:r>
            <a:r>
              <a:rPr lang="zh-CN" altLang="en-US" sz="2800" b="1"/>
              <a:t>？</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Effect transition="in" filter="dissolve">
                                      <p:cBhvr>
                                        <p:cTn id="7" dur="500"/>
                                        <p:tgtEl>
                                          <p:spTgt spid="788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8888"/>
                                        </p:tgtEl>
                                        <p:attrNameLst>
                                          <p:attrName>style.visibility</p:attrName>
                                        </p:attrNameLst>
                                      </p:cBhvr>
                                      <p:to>
                                        <p:strVal val="visible"/>
                                      </p:to>
                                    </p:set>
                                    <p:animEffect transition="in" filter="dissolve">
                                      <p:cBhvr>
                                        <p:cTn id="12" dur="500"/>
                                        <p:tgtEl>
                                          <p:spTgt spid="788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8889"/>
                                        </p:tgtEl>
                                        <p:attrNameLst>
                                          <p:attrName>style.visibility</p:attrName>
                                        </p:attrNameLst>
                                      </p:cBhvr>
                                      <p:to>
                                        <p:strVal val="visible"/>
                                      </p:to>
                                    </p:set>
                                    <p:animEffect transition="in" filter="dissolve">
                                      <p:cBhvr>
                                        <p:cTn id="17" dur="500"/>
                                        <p:tgtEl>
                                          <p:spTgt spid="78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autoUpdateAnimBg="0"/>
      <p:bldP spid="78888" grpId="0" autoUpdateAnimBg="0"/>
      <p:bldP spid="78889"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2">
            <a:extLst>
              <a:ext uri="{FF2B5EF4-FFF2-40B4-BE49-F238E27FC236}">
                <a16:creationId xmlns:a16="http://schemas.microsoft.com/office/drawing/2014/main" id="{A459DEB5-B78B-42BF-B6A3-BF466107CC11}"/>
              </a:ext>
            </a:extLst>
          </p:cNvPr>
          <p:cNvSpPr>
            <a:spLocks noChangeShapeType="1"/>
          </p:cNvSpPr>
          <p:nvPr/>
        </p:nvSpPr>
        <p:spPr bwMode="auto">
          <a:xfrm>
            <a:off x="3276600" y="1219200"/>
            <a:ext cx="527050" cy="3048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47107" name="Group 3">
            <a:extLst>
              <a:ext uri="{FF2B5EF4-FFF2-40B4-BE49-F238E27FC236}">
                <a16:creationId xmlns:a16="http://schemas.microsoft.com/office/drawing/2014/main" id="{6AD68791-ED50-4C6C-B7A1-EE9609BE721E}"/>
              </a:ext>
            </a:extLst>
          </p:cNvPr>
          <p:cNvGrpSpPr>
            <a:grpSpLocks/>
          </p:cNvGrpSpPr>
          <p:nvPr/>
        </p:nvGrpSpPr>
        <p:grpSpPr bwMode="auto">
          <a:xfrm>
            <a:off x="3581400" y="1295400"/>
            <a:ext cx="1849438" cy="1104900"/>
            <a:chOff x="912" y="768"/>
            <a:chExt cx="2400" cy="1584"/>
          </a:xfrm>
        </p:grpSpPr>
        <p:sp>
          <p:nvSpPr>
            <p:cNvPr id="47129" name="Oval 4">
              <a:extLst>
                <a:ext uri="{FF2B5EF4-FFF2-40B4-BE49-F238E27FC236}">
                  <a16:creationId xmlns:a16="http://schemas.microsoft.com/office/drawing/2014/main" id="{477FC202-EE63-44F0-8C54-2277C78A44B1}"/>
                </a:ext>
              </a:extLst>
            </p:cNvPr>
            <p:cNvSpPr>
              <a:spLocks noChangeArrowheads="1"/>
            </p:cNvSpPr>
            <p:nvPr/>
          </p:nvSpPr>
          <p:spPr bwMode="auto">
            <a:xfrm>
              <a:off x="1751" y="799"/>
              <a:ext cx="1026" cy="62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30" name="Oval 5">
              <a:extLst>
                <a:ext uri="{FF2B5EF4-FFF2-40B4-BE49-F238E27FC236}">
                  <a16:creationId xmlns:a16="http://schemas.microsoft.com/office/drawing/2014/main" id="{A1CED99F-B3F4-48CD-A83B-D5E6B9735CC8}"/>
                </a:ext>
              </a:extLst>
            </p:cNvPr>
            <p:cNvSpPr>
              <a:spLocks noChangeArrowheads="1"/>
            </p:cNvSpPr>
            <p:nvPr/>
          </p:nvSpPr>
          <p:spPr bwMode="auto">
            <a:xfrm>
              <a:off x="1172" y="972"/>
              <a:ext cx="781" cy="62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31" name="Oval 6">
              <a:extLst>
                <a:ext uri="{FF2B5EF4-FFF2-40B4-BE49-F238E27FC236}">
                  <a16:creationId xmlns:a16="http://schemas.microsoft.com/office/drawing/2014/main" id="{CB546B2D-8AB0-49FD-97D6-A4425453DA01}"/>
                </a:ext>
              </a:extLst>
            </p:cNvPr>
            <p:cNvSpPr>
              <a:spLocks noChangeArrowheads="1"/>
            </p:cNvSpPr>
            <p:nvPr/>
          </p:nvSpPr>
          <p:spPr bwMode="auto">
            <a:xfrm>
              <a:off x="926" y="1364"/>
              <a:ext cx="521" cy="50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32" name="Oval 7">
              <a:extLst>
                <a:ext uri="{FF2B5EF4-FFF2-40B4-BE49-F238E27FC236}">
                  <a16:creationId xmlns:a16="http://schemas.microsoft.com/office/drawing/2014/main" id="{0392C62B-95A5-4563-ADD8-6FE8174E253F}"/>
                </a:ext>
              </a:extLst>
            </p:cNvPr>
            <p:cNvSpPr>
              <a:spLocks noChangeArrowheads="1"/>
            </p:cNvSpPr>
            <p:nvPr/>
          </p:nvSpPr>
          <p:spPr bwMode="auto">
            <a:xfrm>
              <a:off x="1085" y="1599"/>
              <a:ext cx="796" cy="54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33" name="Oval 8">
              <a:extLst>
                <a:ext uri="{FF2B5EF4-FFF2-40B4-BE49-F238E27FC236}">
                  <a16:creationId xmlns:a16="http://schemas.microsoft.com/office/drawing/2014/main" id="{C92CE3DA-6E39-4570-9817-C1560C8A3C9E}"/>
                </a:ext>
              </a:extLst>
            </p:cNvPr>
            <p:cNvSpPr>
              <a:spLocks noChangeArrowheads="1"/>
            </p:cNvSpPr>
            <p:nvPr/>
          </p:nvSpPr>
          <p:spPr bwMode="auto">
            <a:xfrm>
              <a:off x="1664" y="1693"/>
              <a:ext cx="1200" cy="65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34" name="Oval 9">
              <a:extLst>
                <a:ext uri="{FF2B5EF4-FFF2-40B4-BE49-F238E27FC236}">
                  <a16:creationId xmlns:a16="http://schemas.microsoft.com/office/drawing/2014/main" id="{CA14BC5F-BA68-4776-8BA9-35D69552CF27}"/>
                </a:ext>
              </a:extLst>
            </p:cNvPr>
            <p:cNvSpPr>
              <a:spLocks noChangeArrowheads="1"/>
            </p:cNvSpPr>
            <p:nvPr/>
          </p:nvSpPr>
          <p:spPr bwMode="auto">
            <a:xfrm>
              <a:off x="2445" y="988"/>
              <a:ext cx="751" cy="4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35" name="Oval 10">
              <a:extLst>
                <a:ext uri="{FF2B5EF4-FFF2-40B4-BE49-F238E27FC236}">
                  <a16:creationId xmlns:a16="http://schemas.microsoft.com/office/drawing/2014/main" id="{16D88FC2-B638-4D5F-9B78-A4F214735834}"/>
                </a:ext>
              </a:extLst>
            </p:cNvPr>
            <p:cNvSpPr>
              <a:spLocks noChangeArrowheads="1"/>
            </p:cNvSpPr>
            <p:nvPr/>
          </p:nvSpPr>
          <p:spPr bwMode="auto">
            <a:xfrm>
              <a:off x="2560" y="1317"/>
              <a:ext cx="752" cy="4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36" name="Oval 11">
              <a:extLst>
                <a:ext uri="{FF2B5EF4-FFF2-40B4-BE49-F238E27FC236}">
                  <a16:creationId xmlns:a16="http://schemas.microsoft.com/office/drawing/2014/main" id="{A5A2B78E-0F99-480A-B3E4-4E13AF4C8838}"/>
                </a:ext>
              </a:extLst>
            </p:cNvPr>
            <p:cNvSpPr>
              <a:spLocks noChangeArrowheads="1"/>
            </p:cNvSpPr>
            <p:nvPr/>
          </p:nvSpPr>
          <p:spPr bwMode="auto">
            <a:xfrm>
              <a:off x="2488" y="1427"/>
              <a:ext cx="752" cy="81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37" name="Oval 12">
              <a:extLst>
                <a:ext uri="{FF2B5EF4-FFF2-40B4-BE49-F238E27FC236}">
                  <a16:creationId xmlns:a16="http://schemas.microsoft.com/office/drawing/2014/main" id="{9D4A9EC8-6558-458F-90B2-6779DDEA6F4F}"/>
                </a:ext>
              </a:extLst>
            </p:cNvPr>
            <p:cNvSpPr>
              <a:spLocks noChangeArrowheads="1"/>
            </p:cNvSpPr>
            <p:nvPr/>
          </p:nvSpPr>
          <p:spPr bwMode="auto">
            <a:xfrm>
              <a:off x="1360" y="1176"/>
              <a:ext cx="1547" cy="81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grpSp>
          <p:nvGrpSpPr>
            <p:cNvPr id="47138" name="Group 13">
              <a:extLst>
                <a:ext uri="{FF2B5EF4-FFF2-40B4-BE49-F238E27FC236}">
                  <a16:creationId xmlns:a16="http://schemas.microsoft.com/office/drawing/2014/main" id="{960FA866-6B34-4DF5-BB36-413698BB8E5E}"/>
                </a:ext>
              </a:extLst>
            </p:cNvPr>
            <p:cNvGrpSpPr>
              <a:grpSpLocks/>
            </p:cNvGrpSpPr>
            <p:nvPr/>
          </p:nvGrpSpPr>
          <p:grpSpPr bwMode="auto">
            <a:xfrm>
              <a:off x="912" y="768"/>
              <a:ext cx="2386" cy="1553"/>
              <a:chOff x="912" y="768"/>
              <a:chExt cx="2386" cy="1553"/>
            </a:xfrm>
          </p:grpSpPr>
          <p:sp>
            <p:nvSpPr>
              <p:cNvPr id="47139" name="Oval 14">
                <a:extLst>
                  <a:ext uri="{FF2B5EF4-FFF2-40B4-BE49-F238E27FC236}">
                    <a16:creationId xmlns:a16="http://schemas.microsoft.com/office/drawing/2014/main" id="{D54DDE48-8298-4E75-A0EC-ABEA1B530226}"/>
                  </a:ext>
                </a:extLst>
              </p:cNvPr>
              <p:cNvSpPr>
                <a:spLocks noChangeArrowheads="1"/>
              </p:cNvSpPr>
              <p:nvPr/>
            </p:nvSpPr>
            <p:spPr bwMode="auto">
              <a:xfrm>
                <a:off x="1736" y="768"/>
                <a:ext cx="1027"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40" name="Oval 15">
                <a:extLst>
                  <a:ext uri="{FF2B5EF4-FFF2-40B4-BE49-F238E27FC236}">
                    <a16:creationId xmlns:a16="http://schemas.microsoft.com/office/drawing/2014/main" id="{D053BC15-4176-4471-9F94-50C6EDF8D854}"/>
                  </a:ext>
                </a:extLst>
              </p:cNvPr>
              <p:cNvSpPr>
                <a:spLocks noChangeArrowheads="1"/>
              </p:cNvSpPr>
              <p:nvPr/>
            </p:nvSpPr>
            <p:spPr bwMode="auto">
              <a:xfrm>
                <a:off x="1158" y="941"/>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41" name="Oval 16">
                <a:extLst>
                  <a:ext uri="{FF2B5EF4-FFF2-40B4-BE49-F238E27FC236}">
                    <a16:creationId xmlns:a16="http://schemas.microsoft.com/office/drawing/2014/main" id="{C0DCD374-1E9B-44D2-96B6-57E26CE0AAEA}"/>
                  </a:ext>
                </a:extLst>
              </p:cNvPr>
              <p:cNvSpPr>
                <a:spLocks noChangeArrowheads="1"/>
              </p:cNvSpPr>
              <p:nvPr/>
            </p:nvSpPr>
            <p:spPr bwMode="auto">
              <a:xfrm>
                <a:off x="912" y="1333"/>
                <a:ext cx="520" cy="501"/>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42" name="Oval 17">
                <a:extLst>
                  <a:ext uri="{FF2B5EF4-FFF2-40B4-BE49-F238E27FC236}">
                    <a16:creationId xmlns:a16="http://schemas.microsoft.com/office/drawing/2014/main" id="{BCA5E6B8-6733-4BB7-A063-EFCDFEAB9A93}"/>
                  </a:ext>
                </a:extLst>
              </p:cNvPr>
              <p:cNvSpPr>
                <a:spLocks noChangeArrowheads="1"/>
              </p:cNvSpPr>
              <p:nvPr/>
            </p:nvSpPr>
            <p:spPr bwMode="auto">
              <a:xfrm>
                <a:off x="1071" y="1568"/>
                <a:ext cx="795"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43" name="Oval 18">
                <a:extLst>
                  <a:ext uri="{FF2B5EF4-FFF2-40B4-BE49-F238E27FC236}">
                    <a16:creationId xmlns:a16="http://schemas.microsoft.com/office/drawing/2014/main" id="{FFE57E9F-42DE-4131-8B7B-5D6A1EB5D3B7}"/>
                  </a:ext>
                </a:extLst>
              </p:cNvPr>
              <p:cNvSpPr>
                <a:spLocks noChangeArrowheads="1"/>
              </p:cNvSpPr>
              <p:nvPr/>
            </p:nvSpPr>
            <p:spPr bwMode="auto">
              <a:xfrm>
                <a:off x="1649" y="1662"/>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44" name="Oval 19">
                <a:extLst>
                  <a:ext uri="{FF2B5EF4-FFF2-40B4-BE49-F238E27FC236}">
                    <a16:creationId xmlns:a16="http://schemas.microsoft.com/office/drawing/2014/main" id="{9D208DBF-E740-4690-95C3-F667B8079AA8}"/>
                  </a:ext>
                </a:extLst>
              </p:cNvPr>
              <p:cNvSpPr>
                <a:spLocks noChangeArrowheads="1"/>
              </p:cNvSpPr>
              <p:nvPr/>
            </p:nvSpPr>
            <p:spPr bwMode="auto">
              <a:xfrm>
                <a:off x="2430" y="95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45" name="Oval 20">
                <a:extLst>
                  <a:ext uri="{FF2B5EF4-FFF2-40B4-BE49-F238E27FC236}">
                    <a16:creationId xmlns:a16="http://schemas.microsoft.com/office/drawing/2014/main" id="{95906AF9-9E2C-405C-B7A5-8BD738B1A707}"/>
                  </a:ext>
                </a:extLst>
              </p:cNvPr>
              <p:cNvSpPr>
                <a:spLocks noChangeArrowheads="1"/>
              </p:cNvSpPr>
              <p:nvPr/>
            </p:nvSpPr>
            <p:spPr bwMode="auto">
              <a:xfrm>
                <a:off x="2546" y="128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46" name="Oval 21">
                <a:extLst>
                  <a:ext uri="{FF2B5EF4-FFF2-40B4-BE49-F238E27FC236}">
                    <a16:creationId xmlns:a16="http://schemas.microsoft.com/office/drawing/2014/main" id="{5DE83BF7-2F35-445A-BC6C-28511D3FC5F0}"/>
                  </a:ext>
                </a:extLst>
              </p:cNvPr>
              <p:cNvSpPr>
                <a:spLocks noChangeArrowheads="1"/>
              </p:cNvSpPr>
              <p:nvPr/>
            </p:nvSpPr>
            <p:spPr bwMode="auto">
              <a:xfrm>
                <a:off x="2473" y="1395"/>
                <a:ext cx="752"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47" name="Oval 22">
                <a:extLst>
                  <a:ext uri="{FF2B5EF4-FFF2-40B4-BE49-F238E27FC236}">
                    <a16:creationId xmlns:a16="http://schemas.microsoft.com/office/drawing/2014/main" id="{B609C4F5-2EA1-4809-BBD7-F9EA06268058}"/>
                  </a:ext>
                </a:extLst>
              </p:cNvPr>
              <p:cNvSpPr>
                <a:spLocks noChangeArrowheads="1"/>
              </p:cNvSpPr>
              <p:nvPr/>
            </p:nvSpPr>
            <p:spPr bwMode="auto">
              <a:xfrm>
                <a:off x="1346" y="1144"/>
                <a:ext cx="1547"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grpSp>
      </p:grpSp>
      <p:sp>
        <p:nvSpPr>
          <p:cNvPr id="47108" name="Text Box 23">
            <a:extLst>
              <a:ext uri="{FF2B5EF4-FFF2-40B4-BE49-F238E27FC236}">
                <a16:creationId xmlns:a16="http://schemas.microsoft.com/office/drawing/2014/main" id="{72D78668-C0E4-49B1-A979-3651903DB47B}"/>
              </a:ext>
            </a:extLst>
          </p:cNvPr>
          <p:cNvSpPr txBox="1">
            <a:spLocks noChangeArrowheads="1"/>
          </p:cNvSpPr>
          <p:nvPr/>
        </p:nvSpPr>
        <p:spPr bwMode="auto">
          <a:xfrm>
            <a:off x="3657600" y="2743200"/>
            <a:ext cx="1654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kumimoji="0" lang="en-US" altLang="zh-CN" sz="1800" b="1">
                <a:solidFill>
                  <a:srgbClr val="000000"/>
                </a:solidFill>
                <a:ea typeface="黑体" panose="02010609060101010101" pitchFamily="49" charset="-122"/>
              </a:rPr>
              <a:t>C/S  NVT </a:t>
            </a:r>
            <a:r>
              <a:rPr kumimoji="0" lang="zh-CN" altLang="en-US" sz="1800" b="1">
                <a:solidFill>
                  <a:srgbClr val="000000"/>
                </a:solidFill>
                <a:ea typeface="黑体" panose="02010609060101010101" pitchFamily="49" charset="-122"/>
              </a:rPr>
              <a:t>转换</a:t>
            </a:r>
          </a:p>
        </p:txBody>
      </p:sp>
      <p:pic>
        <p:nvPicPr>
          <p:cNvPr id="47109" name="Picture 24">
            <a:extLst>
              <a:ext uri="{FF2B5EF4-FFF2-40B4-BE49-F238E27FC236}">
                <a16:creationId xmlns:a16="http://schemas.microsoft.com/office/drawing/2014/main" id="{19D1C032-1F98-4A28-9ADA-43BCE783D3C4}"/>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914400"/>
            <a:ext cx="466725"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10" name="Picture 25">
            <a:extLst>
              <a:ext uri="{FF2B5EF4-FFF2-40B4-BE49-F238E27FC236}">
                <a16:creationId xmlns:a16="http://schemas.microsoft.com/office/drawing/2014/main" id="{265D240B-1DF9-4EB5-9271-FAC543E3640D}"/>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600200"/>
            <a:ext cx="466725"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11" name="Picture 26">
            <a:extLst>
              <a:ext uri="{FF2B5EF4-FFF2-40B4-BE49-F238E27FC236}">
                <a16:creationId xmlns:a16="http://schemas.microsoft.com/office/drawing/2014/main" id="{57BE8EDC-8D97-464E-A5D3-E87C5B71AB5C}"/>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514600"/>
            <a:ext cx="466725"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112" name="Line 27">
            <a:extLst>
              <a:ext uri="{FF2B5EF4-FFF2-40B4-BE49-F238E27FC236}">
                <a16:creationId xmlns:a16="http://schemas.microsoft.com/office/drawing/2014/main" id="{FDDC0D00-6D23-459C-B788-CD7A9F9024E1}"/>
              </a:ext>
            </a:extLst>
          </p:cNvPr>
          <p:cNvSpPr>
            <a:spLocks noChangeShapeType="1"/>
          </p:cNvSpPr>
          <p:nvPr/>
        </p:nvSpPr>
        <p:spPr bwMode="auto">
          <a:xfrm flipV="1">
            <a:off x="3276600" y="2209800"/>
            <a:ext cx="615950" cy="533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7113" name="Line 28">
            <a:extLst>
              <a:ext uri="{FF2B5EF4-FFF2-40B4-BE49-F238E27FC236}">
                <a16:creationId xmlns:a16="http://schemas.microsoft.com/office/drawing/2014/main" id="{FC559A0D-EE42-45C6-9380-B14BDBD7045C}"/>
              </a:ext>
            </a:extLst>
          </p:cNvPr>
          <p:cNvSpPr>
            <a:spLocks noChangeShapeType="1"/>
          </p:cNvSpPr>
          <p:nvPr/>
        </p:nvSpPr>
        <p:spPr bwMode="auto">
          <a:xfrm>
            <a:off x="3276600" y="1828800"/>
            <a:ext cx="439738" cy="158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7114" name="Line 29">
            <a:extLst>
              <a:ext uri="{FF2B5EF4-FFF2-40B4-BE49-F238E27FC236}">
                <a16:creationId xmlns:a16="http://schemas.microsoft.com/office/drawing/2014/main" id="{13ACD936-FA1B-4BBC-A303-3B82102A461B}"/>
              </a:ext>
            </a:extLst>
          </p:cNvPr>
          <p:cNvSpPr>
            <a:spLocks noChangeShapeType="1"/>
          </p:cNvSpPr>
          <p:nvPr/>
        </p:nvSpPr>
        <p:spPr bwMode="auto">
          <a:xfrm>
            <a:off x="5410200" y="1905000"/>
            <a:ext cx="5334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7115" name="Text Box 30">
            <a:extLst>
              <a:ext uri="{FF2B5EF4-FFF2-40B4-BE49-F238E27FC236}">
                <a16:creationId xmlns:a16="http://schemas.microsoft.com/office/drawing/2014/main" id="{FFB7F408-B412-4997-9415-16FF10DD3387}"/>
              </a:ext>
            </a:extLst>
          </p:cNvPr>
          <p:cNvSpPr txBox="1">
            <a:spLocks noChangeArrowheads="1"/>
          </p:cNvSpPr>
          <p:nvPr/>
        </p:nvSpPr>
        <p:spPr bwMode="auto">
          <a:xfrm>
            <a:off x="5867400" y="2286000"/>
            <a:ext cx="790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b="1"/>
              <a:t>主机</a:t>
            </a:r>
          </a:p>
        </p:txBody>
      </p:sp>
      <p:sp>
        <p:nvSpPr>
          <p:cNvPr id="47116" name="Text Box 31">
            <a:extLst>
              <a:ext uri="{FF2B5EF4-FFF2-40B4-BE49-F238E27FC236}">
                <a16:creationId xmlns:a16="http://schemas.microsoft.com/office/drawing/2014/main" id="{6CA59C7A-13DC-4981-B20D-6D99033BFB20}"/>
              </a:ext>
            </a:extLst>
          </p:cNvPr>
          <p:cNvSpPr txBox="1">
            <a:spLocks noChangeArrowheads="1"/>
          </p:cNvSpPr>
          <p:nvPr/>
        </p:nvSpPr>
        <p:spPr bwMode="auto">
          <a:xfrm>
            <a:off x="2124075" y="1700213"/>
            <a:ext cx="790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b="1"/>
              <a:t>终端</a:t>
            </a:r>
          </a:p>
        </p:txBody>
      </p:sp>
      <p:sp>
        <p:nvSpPr>
          <p:cNvPr id="47117" name="Text Box 32">
            <a:extLst>
              <a:ext uri="{FF2B5EF4-FFF2-40B4-BE49-F238E27FC236}">
                <a16:creationId xmlns:a16="http://schemas.microsoft.com/office/drawing/2014/main" id="{4A89AE88-264B-4D4F-9CA0-2C2258901CC8}"/>
              </a:ext>
            </a:extLst>
          </p:cNvPr>
          <p:cNvSpPr txBox="1">
            <a:spLocks noChangeArrowheads="1"/>
          </p:cNvSpPr>
          <p:nvPr/>
        </p:nvSpPr>
        <p:spPr bwMode="auto">
          <a:xfrm>
            <a:off x="3886200" y="1676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kumimoji="0" lang="zh-CN" altLang="en-US" sz="1800" b="1">
                <a:solidFill>
                  <a:srgbClr val="000000"/>
                </a:solidFill>
                <a:ea typeface="黑体" panose="02010609060101010101" pitchFamily="49" charset="-122"/>
              </a:rPr>
              <a:t>互联网</a:t>
            </a:r>
          </a:p>
        </p:txBody>
      </p:sp>
      <p:sp>
        <p:nvSpPr>
          <p:cNvPr id="47118" name="Line 33">
            <a:extLst>
              <a:ext uri="{FF2B5EF4-FFF2-40B4-BE49-F238E27FC236}">
                <a16:creationId xmlns:a16="http://schemas.microsoft.com/office/drawing/2014/main" id="{F55FA9CE-194D-4D8E-8EFC-A9F5968D476E}"/>
              </a:ext>
            </a:extLst>
          </p:cNvPr>
          <p:cNvSpPr>
            <a:spLocks noChangeShapeType="1"/>
          </p:cNvSpPr>
          <p:nvPr/>
        </p:nvSpPr>
        <p:spPr bwMode="auto">
          <a:xfrm flipH="1" flipV="1">
            <a:off x="3352800" y="1828800"/>
            <a:ext cx="879475" cy="838200"/>
          </a:xfrm>
          <a:prstGeom prst="line">
            <a:avLst/>
          </a:prstGeom>
          <a:noFill/>
          <a:ln w="2857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7119" name="Line 34">
            <a:extLst>
              <a:ext uri="{FF2B5EF4-FFF2-40B4-BE49-F238E27FC236}">
                <a16:creationId xmlns:a16="http://schemas.microsoft.com/office/drawing/2014/main" id="{03076E1D-08D4-4B2F-AFA9-0B473786FBF9}"/>
              </a:ext>
            </a:extLst>
          </p:cNvPr>
          <p:cNvSpPr>
            <a:spLocks noChangeShapeType="1"/>
          </p:cNvSpPr>
          <p:nvPr/>
        </p:nvSpPr>
        <p:spPr bwMode="auto">
          <a:xfrm flipV="1">
            <a:off x="4876800" y="1828800"/>
            <a:ext cx="615950" cy="838200"/>
          </a:xfrm>
          <a:prstGeom prst="line">
            <a:avLst/>
          </a:prstGeom>
          <a:noFill/>
          <a:ln w="2857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7120" name="Line 35">
            <a:extLst>
              <a:ext uri="{FF2B5EF4-FFF2-40B4-BE49-F238E27FC236}">
                <a16:creationId xmlns:a16="http://schemas.microsoft.com/office/drawing/2014/main" id="{90024A4B-2B4E-4CE2-B930-6D0D076AB319}"/>
              </a:ext>
            </a:extLst>
          </p:cNvPr>
          <p:cNvSpPr>
            <a:spLocks noChangeShapeType="1"/>
          </p:cNvSpPr>
          <p:nvPr/>
        </p:nvSpPr>
        <p:spPr bwMode="auto">
          <a:xfrm flipH="1" flipV="1">
            <a:off x="3352800" y="1676400"/>
            <a:ext cx="2590800" cy="0"/>
          </a:xfrm>
          <a:prstGeom prst="line">
            <a:avLst/>
          </a:prstGeom>
          <a:noFill/>
          <a:ln w="2857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7121" name="Text Box 36">
            <a:extLst>
              <a:ext uri="{FF2B5EF4-FFF2-40B4-BE49-F238E27FC236}">
                <a16:creationId xmlns:a16="http://schemas.microsoft.com/office/drawing/2014/main" id="{943F147F-D8BB-41F2-957F-A4604EC9BDC9}"/>
              </a:ext>
            </a:extLst>
          </p:cNvPr>
          <p:cNvSpPr txBox="1">
            <a:spLocks noChangeArrowheads="1"/>
          </p:cNvSpPr>
          <p:nvPr/>
        </p:nvSpPr>
        <p:spPr bwMode="auto">
          <a:xfrm>
            <a:off x="4038600" y="12954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kumimoji="0" lang="en-US" altLang="zh-CN" sz="1800" b="1">
                <a:solidFill>
                  <a:srgbClr val="FF0000"/>
                </a:solidFill>
                <a:ea typeface="黑体" panose="02010609060101010101" pitchFamily="49" charset="-122"/>
              </a:rPr>
              <a:t>TCP</a:t>
            </a:r>
          </a:p>
        </p:txBody>
      </p:sp>
      <p:sp>
        <p:nvSpPr>
          <p:cNvPr id="63525" name="Text Box 37">
            <a:extLst>
              <a:ext uri="{FF2B5EF4-FFF2-40B4-BE49-F238E27FC236}">
                <a16:creationId xmlns:a16="http://schemas.microsoft.com/office/drawing/2014/main" id="{40191D6E-7788-4CAE-8E07-596D1E6CB7B9}"/>
              </a:ext>
            </a:extLst>
          </p:cNvPr>
          <p:cNvSpPr txBox="1">
            <a:spLocks noChangeArrowheads="1"/>
          </p:cNvSpPr>
          <p:nvPr/>
        </p:nvSpPr>
        <p:spPr bwMode="auto">
          <a:xfrm>
            <a:off x="990600" y="3657600"/>
            <a:ext cx="76200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b="1"/>
              <a:t>FTP</a:t>
            </a:r>
            <a:r>
              <a:rPr lang="zh-CN" altLang="en-US" b="1"/>
              <a:t>的客户端</a:t>
            </a:r>
            <a:r>
              <a:rPr lang="en-US" altLang="zh-CN" b="1"/>
              <a:t>/</a:t>
            </a:r>
            <a:r>
              <a:rPr lang="zh-CN" altLang="en-US" b="1"/>
              <a:t>服务器提供</a:t>
            </a:r>
            <a:r>
              <a:rPr lang="en-US" altLang="zh-CN" b="1"/>
              <a:t>NVT</a:t>
            </a:r>
            <a:r>
              <a:rPr lang="zh-CN" altLang="en-US" b="1"/>
              <a:t>的格式简单，统一使用</a:t>
            </a:r>
            <a:r>
              <a:rPr lang="en-US" altLang="zh-CN" b="1"/>
              <a:t>8bit</a:t>
            </a:r>
            <a:r>
              <a:rPr lang="zh-CN" altLang="en-US" b="1"/>
              <a:t>通信，</a:t>
            </a:r>
            <a:r>
              <a:rPr lang="en-US" altLang="zh-CN" b="1"/>
              <a:t>NVT</a:t>
            </a:r>
            <a:r>
              <a:rPr lang="zh-CN" altLang="en-US" b="1"/>
              <a:t>使用</a:t>
            </a:r>
            <a:r>
              <a:rPr lang="en-US" altLang="zh-CN" b="1"/>
              <a:t>7</a:t>
            </a:r>
            <a:r>
              <a:rPr lang="zh-CN" altLang="en-US" b="1"/>
              <a:t>位</a:t>
            </a:r>
            <a:r>
              <a:rPr lang="en-US" altLang="zh-CN" b="1"/>
              <a:t>ASCII</a:t>
            </a:r>
            <a:r>
              <a:rPr lang="zh-CN" altLang="en-US" b="1"/>
              <a:t>码字符（</a:t>
            </a:r>
            <a:r>
              <a:rPr lang="en-US" altLang="zh-CN" b="1"/>
              <a:t>95</a:t>
            </a:r>
            <a:r>
              <a:rPr lang="zh-CN" altLang="en-US" b="1"/>
              <a:t>个可打印字符，字母、数字与标点符号），但控制字符使用较少（ </a:t>
            </a:r>
            <a:r>
              <a:rPr lang="en-US" altLang="zh-CN" b="1"/>
              <a:t>ASCII</a:t>
            </a:r>
            <a:r>
              <a:rPr lang="zh-CN" altLang="en-US" b="1"/>
              <a:t>码</a:t>
            </a:r>
            <a:r>
              <a:rPr lang="en-US" altLang="zh-CN" b="1"/>
              <a:t>33</a:t>
            </a:r>
            <a:r>
              <a:rPr lang="zh-CN" altLang="en-US" b="1"/>
              <a:t>控制符中的</a:t>
            </a:r>
            <a:r>
              <a:rPr lang="en-US" altLang="zh-CN" b="1"/>
              <a:t>8</a:t>
            </a:r>
            <a:r>
              <a:rPr lang="zh-CN" altLang="en-US" b="1"/>
              <a:t>个），最高为</a:t>
            </a:r>
            <a:r>
              <a:rPr lang="en-US" altLang="zh-CN" b="1">
                <a:solidFill>
                  <a:srgbClr val="CC3300"/>
                </a:solidFill>
              </a:rPr>
              <a:t>1</a:t>
            </a:r>
            <a:r>
              <a:rPr lang="zh-CN" altLang="en-US" b="1"/>
              <a:t>时为控制命令符。</a:t>
            </a:r>
          </a:p>
        </p:txBody>
      </p:sp>
      <p:sp>
        <p:nvSpPr>
          <p:cNvPr id="47123" name="Text Box 38">
            <a:extLst>
              <a:ext uri="{FF2B5EF4-FFF2-40B4-BE49-F238E27FC236}">
                <a16:creationId xmlns:a16="http://schemas.microsoft.com/office/drawing/2014/main" id="{03894FB1-A3DF-44B8-BC6E-31BAB97050D1}"/>
              </a:ext>
            </a:extLst>
          </p:cNvPr>
          <p:cNvSpPr txBox="1">
            <a:spLocks noChangeArrowheads="1"/>
          </p:cNvSpPr>
          <p:nvPr/>
        </p:nvSpPr>
        <p:spPr bwMode="auto">
          <a:xfrm>
            <a:off x="5486400" y="12954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kumimoji="0" lang="en-US" altLang="zh-CN" sz="1800" b="1">
                <a:solidFill>
                  <a:srgbClr val="FF0000"/>
                </a:solidFill>
                <a:ea typeface="黑体" panose="02010609060101010101" pitchFamily="49" charset="-122"/>
              </a:rPr>
              <a:t>21</a:t>
            </a:r>
          </a:p>
        </p:txBody>
      </p:sp>
      <p:sp>
        <p:nvSpPr>
          <p:cNvPr id="47124" name="computr3">
            <a:extLst>
              <a:ext uri="{FF2B5EF4-FFF2-40B4-BE49-F238E27FC236}">
                <a16:creationId xmlns:a16="http://schemas.microsoft.com/office/drawing/2014/main" id="{184B8944-7FBA-4FD1-A457-9532146417F3}"/>
              </a:ext>
            </a:extLst>
          </p:cNvPr>
          <p:cNvSpPr>
            <a:spLocks noEditPoints="1" noChangeArrowheads="1"/>
          </p:cNvSpPr>
          <p:nvPr/>
        </p:nvSpPr>
        <p:spPr bwMode="auto">
          <a:xfrm>
            <a:off x="5943600" y="1371600"/>
            <a:ext cx="795338" cy="823913"/>
          </a:xfrm>
          <a:custGeom>
            <a:avLst/>
            <a:gdLst>
              <a:gd name="T0" fmla="*/ 0 w 21600"/>
              <a:gd name="T1" fmla="*/ 411957 h 21600"/>
              <a:gd name="T2" fmla="*/ 397669 w 21600"/>
              <a:gd name="T3" fmla="*/ 0 h 21600"/>
              <a:gd name="T4" fmla="*/ 397669 w 21600"/>
              <a:gd name="T5" fmla="*/ 823913 h 21600"/>
              <a:gd name="T6" fmla="*/ 667753 w 21600"/>
              <a:gd name="T7" fmla="*/ 411957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zh-CN" altLang="en-US"/>
          </a:p>
        </p:txBody>
      </p:sp>
      <p:sp>
        <p:nvSpPr>
          <p:cNvPr id="47125" name="Rectangle 40">
            <a:extLst>
              <a:ext uri="{FF2B5EF4-FFF2-40B4-BE49-F238E27FC236}">
                <a16:creationId xmlns:a16="http://schemas.microsoft.com/office/drawing/2014/main" id="{23E19372-8AE6-4DCC-BFCC-D8FF2F5C612B}"/>
              </a:ext>
            </a:extLst>
          </p:cNvPr>
          <p:cNvSpPr>
            <a:spLocks noChangeArrowheads="1"/>
          </p:cNvSpPr>
          <p:nvPr/>
        </p:nvSpPr>
        <p:spPr bwMode="auto">
          <a:xfrm>
            <a:off x="3352800" y="1752600"/>
            <a:ext cx="76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26" name="Rectangle 41">
            <a:extLst>
              <a:ext uri="{FF2B5EF4-FFF2-40B4-BE49-F238E27FC236}">
                <a16:creationId xmlns:a16="http://schemas.microsoft.com/office/drawing/2014/main" id="{9A9C6565-B55A-4D70-BC80-4D8F7621B5DF}"/>
              </a:ext>
            </a:extLst>
          </p:cNvPr>
          <p:cNvSpPr>
            <a:spLocks noChangeArrowheads="1"/>
          </p:cNvSpPr>
          <p:nvPr/>
        </p:nvSpPr>
        <p:spPr bwMode="auto">
          <a:xfrm>
            <a:off x="5486400" y="1752600"/>
            <a:ext cx="76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47127" name="Rectangle 42">
            <a:extLst>
              <a:ext uri="{FF2B5EF4-FFF2-40B4-BE49-F238E27FC236}">
                <a16:creationId xmlns:a16="http://schemas.microsoft.com/office/drawing/2014/main" id="{3A2997DE-5645-435C-AB90-5D4DC9B51990}"/>
              </a:ext>
            </a:extLst>
          </p:cNvPr>
          <p:cNvSpPr>
            <a:spLocks noChangeArrowheads="1"/>
          </p:cNvSpPr>
          <p:nvPr/>
        </p:nvSpPr>
        <p:spPr bwMode="auto">
          <a:xfrm>
            <a:off x="900113" y="5661025"/>
            <a:ext cx="57594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a:solidFill>
                  <a:srgbClr val="CC3300"/>
                </a:solidFill>
                <a:latin typeface="宋体" panose="02010600030101010101" pitchFamily="2" charset="-122"/>
              </a:rPr>
              <a:t>FTP</a:t>
            </a:r>
            <a:r>
              <a:rPr lang="zh-CN" altLang="en-US" sz="2800" b="1">
                <a:solidFill>
                  <a:srgbClr val="CC3300"/>
                </a:solidFill>
                <a:latin typeface="宋体" panose="02010600030101010101" pitchFamily="2" charset="-122"/>
              </a:rPr>
              <a:t>数据传输是否也是</a:t>
            </a:r>
            <a:r>
              <a:rPr lang="en-US" altLang="zh-CN" sz="2400" b="1">
                <a:solidFill>
                  <a:srgbClr val="CC3300"/>
                </a:solidFill>
              </a:rPr>
              <a:t>ASCII</a:t>
            </a:r>
            <a:r>
              <a:rPr lang="zh-CN" altLang="en-US" sz="2400" b="1">
                <a:solidFill>
                  <a:srgbClr val="CC3300"/>
                </a:solidFill>
              </a:rPr>
              <a:t>码格式？</a:t>
            </a:r>
          </a:p>
        </p:txBody>
      </p:sp>
      <mc:AlternateContent xmlns:mc="http://schemas.openxmlformats.org/markup-compatibility/2006">
        <mc:Choice xmlns:p14="http://schemas.microsoft.com/office/powerpoint/2010/main" Requires="p14">
          <p:contentPart p14:bwMode="auto" r:id="rId3">
            <p14:nvContentPartPr>
              <p14:cNvPr id="63534" name="Ink 46">
                <a:extLst>
                  <a:ext uri="{FF2B5EF4-FFF2-40B4-BE49-F238E27FC236}">
                    <a16:creationId xmlns:a16="http://schemas.microsoft.com/office/drawing/2014/main" id="{BD7A28A7-BD4F-4DF9-917E-3CD81F101D56}"/>
                  </a:ext>
                </a:extLst>
              </p14:cNvPr>
              <p14:cNvContentPartPr>
                <a14:cpLocks xmlns:a14="http://schemas.microsoft.com/office/drawing/2010/main" noRot="1" noChangeAspect="1" noEditPoints="1" noChangeArrowheads="1" noChangeShapeType="1"/>
              </p14:cNvContentPartPr>
              <p14:nvPr/>
            </p14:nvContentPartPr>
            <p14:xfrm>
              <a:off x="4089400" y="3089275"/>
              <a:ext cx="1036638" cy="9525"/>
            </p14:xfrm>
          </p:contentPart>
        </mc:Choice>
        <mc:Fallback>
          <p:pic>
            <p:nvPicPr>
              <p:cNvPr id="63534" name="Ink 46">
                <a:extLst>
                  <a:ext uri="{FF2B5EF4-FFF2-40B4-BE49-F238E27FC236}">
                    <a16:creationId xmlns:a16="http://schemas.microsoft.com/office/drawing/2014/main" id="{BD7A28A7-BD4F-4DF9-917E-3CD81F101D56}"/>
                  </a:ext>
                </a:extLst>
              </p:cNvPr>
              <p:cNvPicPr>
                <a:picLocks noRot="1" noChangeAspect="1" noEditPoints="1" noChangeArrowheads="1" noChangeShapeType="1"/>
              </p:cNvPicPr>
              <p:nvPr/>
            </p:nvPicPr>
            <p:blipFill>
              <a:blip r:embed="rId4"/>
              <a:stretch>
                <a:fillRect/>
              </a:stretch>
            </p:blipFill>
            <p:spPr>
              <a:xfrm>
                <a:off x="4071750" y="3082882"/>
                <a:ext cx="1071217" cy="22051"/>
              </a:xfrm>
              <a:prstGeom prst="rect">
                <a:avLst/>
              </a:prstGeom>
            </p:spPr>
          </p:pic>
        </mc:Fallback>
      </mc:AlternateContent>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3525"/>
                                        </p:tgtEl>
                                        <p:attrNameLst>
                                          <p:attrName>style.visibility</p:attrName>
                                        </p:attrNameLst>
                                      </p:cBhvr>
                                      <p:to>
                                        <p:strVal val="visible"/>
                                      </p:to>
                                    </p:set>
                                    <p:anim calcmode="lin" valueType="num">
                                      <p:cBhvr additive="base">
                                        <p:cTn id="7" dur="500" fill="hold"/>
                                        <p:tgtEl>
                                          <p:spTgt spid="63525"/>
                                        </p:tgtEl>
                                        <p:attrNameLst>
                                          <p:attrName>ppt_x</p:attrName>
                                        </p:attrNameLst>
                                      </p:cBhvr>
                                      <p:tavLst>
                                        <p:tav tm="0">
                                          <p:val>
                                            <p:strVal val="0-#ppt_w/2"/>
                                          </p:val>
                                        </p:tav>
                                        <p:tav tm="100000">
                                          <p:val>
                                            <p:strVal val="#ppt_x"/>
                                          </p:val>
                                        </p:tav>
                                      </p:tavLst>
                                    </p:anim>
                                    <p:anim calcmode="lin" valueType="num">
                                      <p:cBhvr additive="base">
                                        <p:cTn id="8" dur="500" fill="hold"/>
                                        <p:tgtEl>
                                          <p:spTgt spid="635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25"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a:extLst>
              <a:ext uri="{FF2B5EF4-FFF2-40B4-BE49-F238E27FC236}">
                <a16:creationId xmlns:a16="http://schemas.microsoft.com/office/drawing/2014/main" id="{62326892-E43B-46CD-9FB0-37BB6F70A484}"/>
              </a:ext>
            </a:extLst>
          </p:cNvPr>
          <p:cNvSpPr txBox="1">
            <a:spLocks noChangeArrowheads="1"/>
          </p:cNvSpPr>
          <p:nvPr/>
        </p:nvSpPr>
        <p:spPr bwMode="auto">
          <a:xfrm>
            <a:off x="1116013" y="1268413"/>
            <a:ext cx="6934200" cy="330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spcBef>
                <a:spcPct val="5000"/>
              </a:spcBef>
            </a:pPr>
            <a:r>
              <a:rPr lang="en-US" altLang="zh-CN" b="1"/>
              <a:t>FTP</a:t>
            </a:r>
            <a:r>
              <a:rPr lang="zh-CN" altLang="en-US" b="1"/>
              <a:t>一个主要功能就是消除或减少不同操作系统下文件处理命令的不兼容性。其原理是控制连接命令基本同</a:t>
            </a:r>
            <a:r>
              <a:rPr lang="en-US" altLang="zh-CN" b="1"/>
              <a:t>Telnet TNV</a:t>
            </a:r>
            <a:r>
              <a:rPr lang="zh-CN" altLang="en-US" b="1"/>
              <a:t>处理。如假定</a:t>
            </a:r>
            <a:r>
              <a:rPr lang="en-US" altLang="zh-CN" b="1"/>
              <a:t>A</a:t>
            </a:r>
            <a:r>
              <a:rPr lang="zh-CN" altLang="en-US" b="1"/>
              <a:t>主机运行</a:t>
            </a:r>
            <a:r>
              <a:rPr lang="en-US" altLang="zh-CN" b="1"/>
              <a:t>DOS</a:t>
            </a:r>
            <a:r>
              <a:rPr lang="zh-CN" altLang="en-US" b="1"/>
              <a:t>操作系统，其目录文件列表命令为</a:t>
            </a:r>
            <a:r>
              <a:rPr lang="en-US" altLang="zh-CN" b="1"/>
              <a:t>dir</a:t>
            </a:r>
            <a:r>
              <a:rPr lang="zh-CN" altLang="en-US" b="1"/>
              <a:t>；而</a:t>
            </a:r>
            <a:r>
              <a:rPr lang="en-US" altLang="zh-CN" b="1"/>
              <a:t>B</a:t>
            </a:r>
            <a:r>
              <a:rPr lang="zh-CN" altLang="en-US" b="1"/>
              <a:t>主机运行</a:t>
            </a:r>
            <a:r>
              <a:rPr lang="en-US" altLang="zh-CN" b="1"/>
              <a:t>UNIX </a:t>
            </a:r>
            <a:r>
              <a:rPr lang="zh-CN" altLang="en-US" b="1"/>
              <a:t>系统，其列表命令为</a:t>
            </a:r>
            <a:r>
              <a:rPr lang="en-US" altLang="zh-CN" b="1"/>
              <a:t>ls </a:t>
            </a:r>
            <a:r>
              <a:rPr lang="zh-CN" altLang="en-US" b="1"/>
              <a:t>。当主机</a:t>
            </a:r>
            <a:r>
              <a:rPr lang="en-US" altLang="zh-CN" b="1"/>
              <a:t>A</a:t>
            </a:r>
            <a:r>
              <a:rPr lang="zh-CN" altLang="en-US" b="1"/>
              <a:t>的用户键入</a:t>
            </a:r>
            <a:r>
              <a:rPr lang="en-US" altLang="zh-CN" b="1"/>
              <a:t>dir</a:t>
            </a:r>
            <a:r>
              <a:rPr lang="zh-CN" altLang="en-US" b="1"/>
              <a:t>时，主机</a:t>
            </a:r>
            <a:r>
              <a:rPr lang="en-US" altLang="zh-CN" b="1"/>
              <a:t>A</a:t>
            </a:r>
            <a:r>
              <a:rPr lang="zh-CN" altLang="en-US" b="1"/>
              <a:t>的</a:t>
            </a:r>
            <a:r>
              <a:rPr lang="en-US" altLang="zh-CN" b="1"/>
              <a:t>FTP</a:t>
            </a:r>
            <a:r>
              <a:rPr lang="zh-CN" altLang="en-US" b="1"/>
              <a:t>客户软件就将其转化为网络标准命令</a:t>
            </a:r>
            <a:r>
              <a:rPr lang="en-US" altLang="zh-CN" b="1"/>
              <a:t>list</a:t>
            </a:r>
            <a:r>
              <a:rPr lang="zh-CN" altLang="en-US" b="1"/>
              <a:t>，</a:t>
            </a:r>
            <a:r>
              <a:rPr lang="en-US" altLang="zh-CN" b="1"/>
              <a:t>list</a:t>
            </a:r>
            <a:r>
              <a:rPr lang="zh-CN" altLang="en-US" b="1"/>
              <a:t>作为数据传送到</a:t>
            </a:r>
            <a:r>
              <a:rPr lang="en-US" altLang="zh-CN" b="1"/>
              <a:t>B</a:t>
            </a:r>
            <a:r>
              <a:rPr lang="zh-CN" altLang="en-US" b="1"/>
              <a:t>主机，主机</a:t>
            </a:r>
            <a:r>
              <a:rPr lang="en-US" altLang="zh-CN" b="1"/>
              <a:t>B</a:t>
            </a:r>
            <a:r>
              <a:rPr lang="zh-CN" altLang="en-US" b="1"/>
              <a:t>的</a:t>
            </a:r>
            <a:r>
              <a:rPr lang="en-US" altLang="zh-CN" b="1"/>
              <a:t>FTP</a:t>
            </a:r>
            <a:r>
              <a:rPr lang="zh-CN" altLang="en-US" b="1"/>
              <a:t>服务器再将</a:t>
            </a:r>
            <a:r>
              <a:rPr lang="en-US" altLang="zh-CN" b="1"/>
              <a:t>list</a:t>
            </a:r>
            <a:r>
              <a:rPr lang="zh-CN" altLang="en-US" b="1"/>
              <a:t>转化</a:t>
            </a:r>
            <a:r>
              <a:rPr lang="en-US" altLang="zh-CN" b="1"/>
              <a:t>UNIX </a:t>
            </a:r>
            <a:r>
              <a:rPr lang="zh-CN" altLang="en-US" b="1"/>
              <a:t>操作系统的命令</a:t>
            </a:r>
            <a:r>
              <a:rPr lang="en-US" altLang="zh-CN" b="1"/>
              <a:t>ls</a:t>
            </a:r>
            <a:r>
              <a:rPr lang="zh-CN" altLang="en-US" b="1"/>
              <a:t>。</a:t>
            </a:r>
          </a:p>
        </p:txBody>
      </p:sp>
      <p:sp>
        <p:nvSpPr>
          <p:cNvPr id="57347" name="Text Box 3">
            <a:extLst>
              <a:ext uri="{FF2B5EF4-FFF2-40B4-BE49-F238E27FC236}">
                <a16:creationId xmlns:a16="http://schemas.microsoft.com/office/drawing/2014/main" id="{30676EEA-8F42-4207-A35C-166523881D14}"/>
              </a:ext>
            </a:extLst>
          </p:cNvPr>
          <p:cNvSpPr txBox="1">
            <a:spLocks noChangeArrowheads="1"/>
          </p:cNvSpPr>
          <p:nvPr/>
        </p:nvSpPr>
        <p:spPr bwMode="auto">
          <a:xfrm>
            <a:off x="971550" y="4868863"/>
            <a:ext cx="7010400" cy="129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spcBef>
                <a:spcPct val="5000"/>
              </a:spcBef>
            </a:pPr>
            <a:r>
              <a:rPr lang="zh-CN" altLang="en-US" b="1"/>
              <a:t>目前的</a:t>
            </a:r>
            <a:r>
              <a:rPr lang="en-US" altLang="zh-CN" b="1"/>
              <a:t>FTP</a:t>
            </a:r>
            <a:r>
              <a:rPr lang="zh-CN" altLang="en-US" b="1"/>
              <a:t>可以兼容</a:t>
            </a:r>
            <a:r>
              <a:rPr lang="en-US" altLang="zh-CN" b="1"/>
              <a:t>DOS</a:t>
            </a:r>
            <a:r>
              <a:rPr lang="zh-CN" altLang="en-US" b="1"/>
              <a:t>、</a:t>
            </a:r>
            <a:r>
              <a:rPr lang="en-US" altLang="zh-CN" b="1"/>
              <a:t>UNIX </a:t>
            </a:r>
            <a:r>
              <a:rPr lang="zh-CN" altLang="en-US" b="1"/>
              <a:t>的文件基本操作命令，如</a:t>
            </a:r>
            <a:r>
              <a:rPr lang="en-US" altLang="zh-CN" b="1"/>
              <a:t>cd</a:t>
            </a:r>
            <a:r>
              <a:rPr lang="zh-CN" altLang="en-US" b="1"/>
              <a:t>、</a:t>
            </a:r>
            <a:r>
              <a:rPr lang="en-US" altLang="zh-CN" b="1"/>
              <a:t>dir</a:t>
            </a:r>
            <a:r>
              <a:rPr lang="zh-CN" altLang="en-US" b="1"/>
              <a:t>、</a:t>
            </a:r>
            <a:r>
              <a:rPr lang="en-US" altLang="zh-CN" b="1"/>
              <a:t>delet</a:t>
            </a:r>
            <a:r>
              <a:rPr lang="zh-CN" altLang="en-US" b="1"/>
              <a:t>、</a:t>
            </a:r>
            <a:r>
              <a:rPr lang="en-US" altLang="zh-CN" b="1"/>
              <a:t>type </a:t>
            </a:r>
            <a:r>
              <a:rPr lang="zh-CN" altLang="en-US" b="1"/>
              <a:t>等也可使用文件名通配符“*”。</a:t>
            </a:r>
          </a:p>
        </p:txBody>
      </p:sp>
      <p:sp>
        <p:nvSpPr>
          <p:cNvPr id="48132" name="Rectangle 5">
            <a:extLst>
              <a:ext uri="{FF2B5EF4-FFF2-40B4-BE49-F238E27FC236}">
                <a16:creationId xmlns:a16="http://schemas.microsoft.com/office/drawing/2014/main" id="{9F7F1C79-AD18-439A-BAF1-F28FAE481889}"/>
              </a:ext>
            </a:extLst>
          </p:cNvPr>
          <p:cNvSpPr>
            <a:spLocks noChangeArrowheads="1"/>
          </p:cNvSpPr>
          <p:nvPr/>
        </p:nvSpPr>
        <p:spPr bwMode="auto">
          <a:xfrm>
            <a:off x="827088" y="476250"/>
            <a:ext cx="4608512"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800" b="1">
                <a:latin typeface="宋体" panose="02010600030101010101" pitchFamily="2" charset="-122"/>
              </a:rPr>
              <a:t>异构</a:t>
            </a:r>
            <a:r>
              <a:rPr lang="en-US" altLang="zh-CN" sz="2800" b="1">
                <a:latin typeface="宋体" panose="02010600030101010101" pitchFamily="2" charset="-122"/>
              </a:rPr>
              <a:t>OS</a:t>
            </a:r>
            <a:r>
              <a:rPr lang="zh-CN" altLang="en-US" sz="2800" b="1">
                <a:latin typeface="宋体" panose="02010600030101010101" pitchFamily="2" charset="-122"/>
              </a:rPr>
              <a:t>间不同命令的兼容</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additive="base">
                                        <p:cTn id="7" dur="500" fill="hold"/>
                                        <p:tgtEl>
                                          <p:spTgt spid="57346"/>
                                        </p:tgtEl>
                                        <p:attrNameLst>
                                          <p:attrName>ppt_x</p:attrName>
                                        </p:attrNameLst>
                                      </p:cBhvr>
                                      <p:tavLst>
                                        <p:tav tm="0">
                                          <p:val>
                                            <p:strVal val="0-#ppt_w/2"/>
                                          </p:val>
                                        </p:tav>
                                        <p:tav tm="100000">
                                          <p:val>
                                            <p:strVal val="#ppt_x"/>
                                          </p:val>
                                        </p:tav>
                                      </p:tavLst>
                                    </p:anim>
                                    <p:anim calcmode="lin" valueType="num">
                                      <p:cBhvr additive="base">
                                        <p:cTn id="8" dur="500" fill="hold"/>
                                        <p:tgtEl>
                                          <p:spTgt spid="5734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347"/>
                                        </p:tgtEl>
                                        <p:attrNameLst>
                                          <p:attrName>style.visibility</p:attrName>
                                        </p:attrNameLst>
                                      </p:cBhvr>
                                      <p:to>
                                        <p:strVal val="visible"/>
                                      </p:to>
                                    </p:set>
                                    <p:anim calcmode="lin" valueType="num">
                                      <p:cBhvr additive="base">
                                        <p:cTn id="13" dur="500" fill="hold"/>
                                        <p:tgtEl>
                                          <p:spTgt spid="57347"/>
                                        </p:tgtEl>
                                        <p:attrNameLst>
                                          <p:attrName>ppt_x</p:attrName>
                                        </p:attrNameLst>
                                      </p:cBhvr>
                                      <p:tavLst>
                                        <p:tav tm="0">
                                          <p:val>
                                            <p:strVal val="0-#ppt_w/2"/>
                                          </p:val>
                                        </p:tav>
                                        <p:tav tm="100000">
                                          <p:val>
                                            <p:strVal val="#ppt_x"/>
                                          </p:val>
                                        </p:tav>
                                      </p:tavLst>
                                    </p:anim>
                                    <p:anim calcmode="lin" valueType="num">
                                      <p:cBhvr additive="base">
                                        <p:cTn id="14" dur="500" fill="hold"/>
                                        <p:tgtEl>
                                          <p:spTgt spid="573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C8699359-0F8E-4D92-B44A-267929C49820}"/>
              </a:ext>
            </a:extLst>
          </p:cNvPr>
          <p:cNvSpPr>
            <a:spLocks noChangeArrowheads="1"/>
          </p:cNvSpPr>
          <p:nvPr/>
        </p:nvSpPr>
        <p:spPr bwMode="auto">
          <a:xfrm>
            <a:off x="838200" y="381000"/>
            <a:ext cx="2971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a:solidFill>
                  <a:srgbClr val="CC0000"/>
                </a:solidFill>
                <a:latin typeface="宋体" panose="02010600030101010101" pitchFamily="2" charset="-122"/>
              </a:rPr>
              <a:t>9.5 FTP</a:t>
            </a:r>
            <a:r>
              <a:rPr lang="zh-CN" altLang="en-US" sz="2800" b="1">
                <a:solidFill>
                  <a:srgbClr val="CC0000"/>
                </a:solidFill>
                <a:latin typeface="宋体" panose="02010600030101010101" pitchFamily="2" charset="-122"/>
              </a:rPr>
              <a:t>的实例</a:t>
            </a:r>
          </a:p>
        </p:txBody>
      </p:sp>
      <p:sp>
        <p:nvSpPr>
          <p:cNvPr id="49155" name="Text Box 3">
            <a:extLst>
              <a:ext uri="{FF2B5EF4-FFF2-40B4-BE49-F238E27FC236}">
                <a16:creationId xmlns:a16="http://schemas.microsoft.com/office/drawing/2014/main" id="{D6F5DB57-CA43-4CF9-8BFE-AE6172911EF6}"/>
              </a:ext>
            </a:extLst>
          </p:cNvPr>
          <p:cNvSpPr txBox="1">
            <a:spLocks noChangeArrowheads="1"/>
          </p:cNvSpPr>
          <p:nvPr/>
        </p:nvSpPr>
        <p:spPr bwMode="auto">
          <a:xfrm>
            <a:off x="990600" y="1143000"/>
            <a:ext cx="71628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b="1"/>
              <a:t>$</a:t>
            </a:r>
            <a:r>
              <a:rPr lang="en-US" altLang="zh-CN" b="1">
                <a:solidFill>
                  <a:srgbClr val="FF0000"/>
                </a:solidFill>
              </a:rPr>
              <a:t>  ftp</a:t>
            </a:r>
          </a:p>
          <a:p>
            <a:pPr algn="l" eaLnBrk="1" hangingPunct="1"/>
            <a:r>
              <a:rPr lang="en-US" altLang="zh-CN" b="1"/>
              <a:t>ftp&gt;</a:t>
            </a:r>
            <a:r>
              <a:rPr lang="en-US" altLang="zh-CN" b="1">
                <a:solidFill>
                  <a:srgbClr val="FF0000"/>
                </a:solidFill>
              </a:rPr>
              <a:t>open </a:t>
            </a:r>
            <a:r>
              <a:rPr lang="en-US" altLang="zh-CN" b="1">
                <a:solidFill>
                  <a:srgbClr val="CC0000"/>
                </a:solidFill>
              </a:rPr>
              <a:t>ftp.scnu.edu.cn </a:t>
            </a:r>
          </a:p>
          <a:p>
            <a:pPr algn="l" eaLnBrk="1" hangingPunct="1"/>
            <a:r>
              <a:rPr lang="en-US" altLang="zh-CN" b="1"/>
              <a:t>Connected to scnu.edu.cn </a:t>
            </a:r>
          </a:p>
          <a:p>
            <a:pPr algn="l" eaLnBrk="1" hangingPunct="1"/>
            <a:r>
              <a:rPr lang="en-US" altLang="zh-CN" b="1"/>
              <a:t>220 scnu.edu.cn FTP server(Version 6.9) ready.</a:t>
            </a:r>
          </a:p>
          <a:p>
            <a:pPr algn="l" eaLnBrk="1" hangingPunct="1"/>
            <a:r>
              <a:rPr lang="en-US" altLang="zh-CN" b="1"/>
              <a:t>Nane:</a:t>
            </a:r>
            <a:r>
              <a:rPr lang="en-US" altLang="zh-CN" b="1">
                <a:solidFill>
                  <a:srgbClr val="FF0000"/>
                </a:solidFill>
              </a:rPr>
              <a:t>anonymous</a:t>
            </a:r>
          </a:p>
          <a:p>
            <a:pPr algn="l" eaLnBrk="1" hangingPunct="1"/>
            <a:r>
              <a:rPr lang="en-US" altLang="zh-CN" b="1"/>
              <a:t>331 Guest login ok, send e-mail address as password</a:t>
            </a:r>
          </a:p>
          <a:p>
            <a:pPr algn="l" eaLnBrk="1" hangingPunct="1"/>
            <a:r>
              <a:rPr lang="en-US" altLang="zh-CN" b="1"/>
              <a:t>Password: </a:t>
            </a:r>
            <a:r>
              <a:rPr lang="en-US" altLang="zh-CN" b="1">
                <a:solidFill>
                  <a:srgbClr val="FF0000"/>
                </a:solidFill>
              </a:rPr>
              <a:t>abc@163.com</a:t>
            </a:r>
          </a:p>
          <a:p>
            <a:pPr algn="l" eaLnBrk="1" hangingPunct="1"/>
            <a:r>
              <a:rPr lang="en-US" altLang="zh-CN" b="1"/>
              <a:t>230 Guest login ok, access restrictions apply</a:t>
            </a:r>
          </a:p>
          <a:p>
            <a:pPr algn="l" eaLnBrk="1" hangingPunct="1"/>
            <a:r>
              <a:rPr lang="en-US" altLang="zh-CN" b="1"/>
              <a:t>ftp&gt;</a:t>
            </a:r>
            <a:r>
              <a:rPr lang="en-US" altLang="zh-CN" b="1">
                <a:solidFill>
                  <a:srgbClr val="FF0000"/>
                </a:solidFill>
              </a:rPr>
              <a:t>ls pub/</a:t>
            </a:r>
          </a:p>
          <a:p>
            <a:pPr algn="l" eaLnBrk="1" hangingPunct="1"/>
            <a:r>
              <a:rPr lang="en-US" altLang="zh-CN" b="1"/>
              <a:t>200 PORT command successful</a:t>
            </a:r>
          </a:p>
          <a:p>
            <a:pPr algn="l" eaLnBrk="1" hangingPunct="1"/>
            <a:r>
              <a:rPr lang="en-US" altLang="zh-CN" b="1"/>
              <a:t>150 opening ASCII mode data connection for file list </a:t>
            </a:r>
          </a:p>
          <a:p>
            <a:pPr algn="l" eaLnBrk="1" hangingPunct="1"/>
            <a:r>
              <a:rPr lang="en-US" altLang="zh-CN" b="1"/>
              <a:t>Pub/rfc1261.txt    </a:t>
            </a:r>
            <a:r>
              <a:rPr lang="zh-CN" altLang="en-US" sz="2000" b="1">
                <a:solidFill>
                  <a:schemeClr val="accent2"/>
                </a:solidFill>
              </a:rPr>
              <a:t>（数据连接传送</a:t>
            </a:r>
            <a:r>
              <a:rPr lang="en-US" altLang="zh-CN" sz="2000" b="1">
                <a:solidFill>
                  <a:schemeClr val="accent2"/>
                </a:solidFill>
              </a:rPr>
              <a:t>Pub</a:t>
            </a:r>
            <a:r>
              <a:rPr lang="zh-CN" altLang="en-US" sz="2000" b="1">
                <a:solidFill>
                  <a:schemeClr val="accent2"/>
                </a:solidFill>
              </a:rPr>
              <a:t>目录下的文件名）</a:t>
            </a:r>
          </a:p>
          <a:p>
            <a:pPr algn="l" eaLnBrk="1" hangingPunct="1"/>
            <a:r>
              <a:rPr lang="en-US" altLang="zh-CN" b="1"/>
              <a:t>Pub/rfc1356.txt</a:t>
            </a:r>
          </a:p>
          <a:p>
            <a:pPr algn="l" eaLnBrk="1" hangingPunct="1"/>
            <a:r>
              <a:rPr lang="en-US" altLang="zh-CN" b="1"/>
              <a:t>……</a:t>
            </a:r>
          </a:p>
        </p:txBody>
      </p:sp>
    </p:spTree>
  </p:cSld>
  <p:clrMapOvr>
    <a:masterClrMapping/>
  </p:clrMapOvr>
  <p:transition spd="slow" advClick="0">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a:extLst>
              <a:ext uri="{FF2B5EF4-FFF2-40B4-BE49-F238E27FC236}">
                <a16:creationId xmlns:a16="http://schemas.microsoft.com/office/drawing/2014/main" id="{DC4E9008-138B-4C5E-96EC-EE5B8D5AF7B3}"/>
              </a:ext>
            </a:extLst>
          </p:cNvPr>
          <p:cNvSpPr txBox="1">
            <a:spLocks noChangeArrowheads="1"/>
          </p:cNvSpPr>
          <p:nvPr/>
        </p:nvSpPr>
        <p:spPr bwMode="auto">
          <a:xfrm>
            <a:off x="685800" y="685800"/>
            <a:ext cx="71628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b="1" dirty="0"/>
              <a:t>226 Transfer complete </a:t>
            </a:r>
          </a:p>
          <a:p>
            <a:pPr algn="l" eaLnBrk="1" hangingPunct="1"/>
            <a:r>
              <a:rPr lang="en-US" altLang="zh-CN" b="1" dirty="0"/>
              <a:t>Remote: pub</a:t>
            </a:r>
          </a:p>
          <a:p>
            <a:pPr algn="l" eaLnBrk="1" hangingPunct="1"/>
            <a:r>
              <a:rPr lang="en-US" altLang="zh-CN" b="1" dirty="0"/>
              <a:t>135 bytes received in 0.75 seconds </a:t>
            </a:r>
          </a:p>
          <a:p>
            <a:pPr algn="l" eaLnBrk="1" hangingPunct="1"/>
            <a:r>
              <a:rPr lang="en-US" altLang="zh-CN" b="1" dirty="0"/>
              <a:t>ftp&gt;</a:t>
            </a:r>
            <a:r>
              <a:rPr lang="en-US" altLang="zh-CN" b="1" dirty="0">
                <a:solidFill>
                  <a:srgbClr val="FF0000"/>
                </a:solidFill>
              </a:rPr>
              <a:t>cd pub</a:t>
            </a:r>
            <a:r>
              <a:rPr lang="en-US" altLang="zh-CN" b="1" dirty="0">
                <a:solidFill>
                  <a:srgbClr val="CC0000"/>
                </a:solidFill>
              </a:rPr>
              <a:t> </a:t>
            </a:r>
          </a:p>
          <a:p>
            <a:pPr algn="l" eaLnBrk="1" hangingPunct="1"/>
            <a:r>
              <a:rPr lang="en-US" altLang="zh-CN" b="1" dirty="0"/>
              <a:t>250 CWD command successful </a:t>
            </a:r>
          </a:p>
          <a:p>
            <a:pPr algn="l" eaLnBrk="1" hangingPunct="1"/>
            <a:r>
              <a:rPr lang="en-US" altLang="zh-CN" b="1" dirty="0"/>
              <a:t>ftp&gt;</a:t>
            </a:r>
            <a:r>
              <a:rPr lang="en-US" altLang="zh-CN" b="1" dirty="0">
                <a:solidFill>
                  <a:srgbClr val="FF0000"/>
                </a:solidFill>
              </a:rPr>
              <a:t>get  rfc1356.txt  file1</a:t>
            </a:r>
          </a:p>
          <a:p>
            <a:pPr algn="l" eaLnBrk="1" hangingPunct="1"/>
            <a:r>
              <a:rPr lang="en-US" altLang="zh-CN" b="1" dirty="0"/>
              <a:t>200 PORT command successful</a:t>
            </a:r>
            <a:endParaRPr lang="en-US" altLang="zh-CN" b="1" dirty="0">
              <a:solidFill>
                <a:srgbClr val="FF0000"/>
              </a:solidFill>
            </a:endParaRPr>
          </a:p>
          <a:p>
            <a:pPr algn="l" eaLnBrk="1" hangingPunct="1"/>
            <a:r>
              <a:rPr lang="en-US" altLang="zh-CN" b="1" dirty="0"/>
              <a:t>150 opening ASCII mode data connection for rfc1356.txt</a:t>
            </a:r>
            <a:r>
              <a:rPr lang="en-US" altLang="zh-CN" b="1" dirty="0">
                <a:solidFill>
                  <a:srgbClr val="FF0000"/>
                </a:solidFill>
              </a:rPr>
              <a:t> </a:t>
            </a:r>
            <a:endParaRPr lang="en-US" altLang="zh-CN" b="1" dirty="0"/>
          </a:p>
          <a:p>
            <a:pPr algn="l" eaLnBrk="1" hangingPunct="1"/>
            <a:r>
              <a:rPr lang="en-US" altLang="zh-CN" b="1" dirty="0"/>
              <a:t>226 Transfer complete</a:t>
            </a:r>
            <a:endParaRPr lang="en-US" altLang="zh-CN" b="1" dirty="0">
              <a:solidFill>
                <a:srgbClr val="FF0000"/>
              </a:solidFill>
            </a:endParaRPr>
          </a:p>
          <a:p>
            <a:pPr algn="l" eaLnBrk="1" hangingPunct="1"/>
            <a:r>
              <a:rPr lang="en-US" altLang="zh-CN" b="1" dirty="0"/>
              <a:t>Local: file1 remote: rfc1356.txt</a:t>
            </a:r>
            <a:r>
              <a:rPr lang="en-US" altLang="zh-CN" b="1" dirty="0">
                <a:solidFill>
                  <a:srgbClr val="FF0000"/>
                </a:solidFill>
              </a:rPr>
              <a:t> </a:t>
            </a:r>
            <a:endParaRPr lang="en-US" altLang="zh-CN" b="1" dirty="0"/>
          </a:p>
          <a:p>
            <a:pPr algn="l" eaLnBrk="1" hangingPunct="1"/>
            <a:r>
              <a:rPr lang="en-US" altLang="zh-CN" b="1" dirty="0"/>
              <a:t>4235 bytes received in 13.5 seconds(0.3 </a:t>
            </a:r>
            <a:r>
              <a:rPr lang="en-US" altLang="zh-CN" b="1" dirty="0" err="1"/>
              <a:t>kbytes</a:t>
            </a:r>
            <a:r>
              <a:rPr lang="en-US" altLang="zh-CN" b="1" dirty="0"/>
              <a:t>/s)</a:t>
            </a:r>
          </a:p>
          <a:p>
            <a:pPr algn="l" eaLnBrk="1" hangingPunct="1"/>
            <a:r>
              <a:rPr lang="en-US" altLang="zh-CN" b="1" dirty="0"/>
              <a:t>ftp&gt;</a:t>
            </a:r>
            <a:r>
              <a:rPr lang="en-US" altLang="zh-CN" b="1" dirty="0">
                <a:solidFill>
                  <a:srgbClr val="FF0000"/>
                </a:solidFill>
              </a:rPr>
              <a:t>close</a:t>
            </a:r>
          </a:p>
          <a:p>
            <a:pPr algn="l" eaLnBrk="1" hangingPunct="1"/>
            <a:r>
              <a:rPr lang="en-US" altLang="zh-CN" b="1" dirty="0"/>
              <a:t>221 Goodbye</a:t>
            </a:r>
          </a:p>
          <a:p>
            <a:pPr algn="l" eaLnBrk="1" hangingPunct="1"/>
            <a:r>
              <a:rPr lang="en-US" altLang="zh-CN" b="1" dirty="0"/>
              <a:t>ftp&gt;</a:t>
            </a:r>
            <a:r>
              <a:rPr lang="en-US" altLang="zh-CN" b="1" dirty="0">
                <a:solidFill>
                  <a:srgbClr val="FF0000"/>
                </a:solidFill>
              </a:rPr>
              <a:t>quit</a:t>
            </a:r>
          </a:p>
        </p:txBody>
      </p:sp>
    </p:spTree>
  </p:cSld>
  <p:clrMapOvr>
    <a:masterClrMapping/>
  </p:clrMapOvr>
  <p:transition spd="slow" advClick="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7E1905EC-63C7-473F-A535-F93BEC2FE429}"/>
              </a:ext>
            </a:extLst>
          </p:cNvPr>
          <p:cNvSpPr txBox="1">
            <a:spLocks noChangeArrowheads="1"/>
          </p:cNvSpPr>
          <p:nvPr/>
        </p:nvSpPr>
        <p:spPr bwMode="auto">
          <a:xfrm>
            <a:off x="832664" y="2338723"/>
            <a:ext cx="7771783" cy="3521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lnSpc>
                <a:spcPct val="120000"/>
              </a:lnSpc>
              <a:spcBef>
                <a:spcPct val="50000"/>
              </a:spcBef>
            </a:pPr>
            <a:r>
              <a:rPr lang="en-US" altLang="zh-CN" b="1" dirty="0"/>
              <a:t>DNS</a:t>
            </a:r>
            <a:r>
              <a:rPr lang="zh-CN" altLang="en-US" b="1" dirty="0"/>
              <a:t>翻译是自动完成的，用户一般不会感觉翻译过程的存在。</a:t>
            </a:r>
            <a:endParaRPr lang="en-US" altLang="zh-CN" b="1" dirty="0"/>
          </a:p>
          <a:p>
            <a:pPr algn="just" eaLnBrk="1" hangingPunct="1">
              <a:lnSpc>
                <a:spcPct val="120000"/>
              </a:lnSpc>
              <a:spcBef>
                <a:spcPct val="50000"/>
              </a:spcBef>
            </a:pPr>
            <a:r>
              <a:rPr lang="zh-CN" altLang="en-US" b="1" dirty="0"/>
              <a:t>由于全球互连网</a:t>
            </a:r>
            <a:r>
              <a:rPr lang="en-US" altLang="zh-CN" b="1" dirty="0"/>
              <a:t>Internet</a:t>
            </a:r>
            <a:r>
              <a:rPr lang="zh-CN" altLang="en-US" b="1" dirty="0"/>
              <a:t>的计算机数量十分庞大，而且是不断变化的，所以域名的翻译是不可能在每台计算机上完成的，它分布在全球一系列域名服务的计算机上。</a:t>
            </a:r>
            <a:endParaRPr lang="en-US" altLang="zh-CN" b="1" dirty="0"/>
          </a:p>
          <a:p>
            <a:pPr algn="just" eaLnBrk="1" hangingPunct="1">
              <a:lnSpc>
                <a:spcPct val="120000"/>
              </a:lnSpc>
              <a:spcBef>
                <a:spcPct val="50000"/>
              </a:spcBef>
            </a:pPr>
            <a:r>
              <a:rPr lang="zh-CN" altLang="en-US" b="1" dirty="0"/>
              <a:t>域名翻译依靠全球分布的域名服务器完成，</a:t>
            </a:r>
            <a:r>
              <a:rPr lang="zh-CN" altLang="en-US" b="1" dirty="0">
                <a:solidFill>
                  <a:srgbClr val="FF0000"/>
                </a:solidFill>
              </a:rPr>
              <a:t>域名翻译成</a:t>
            </a:r>
            <a:r>
              <a:rPr lang="en-US" altLang="zh-CN" b="1" dirty="0">
                <a:solidFill>
                  <a:srgbClr val="FF0000"/>
                </a:solidFill>
              </a:rPr>
              <a:t>IP</a:t>
            </a:r>
            <a:r>
              <a:rPr lang="zh-CN" altLang="en-US" b="1" dirty="0">
                <a:solidFill>
                  <a:srgbClr val="FF0000"/>
                </a:solidFill>
              </a:rPr>
              <a:t>地址的过程是典型的客户</a:t>
            </a:r>
            <a:r>
              <a:rPr lang="en-US" altLang="zh-CN" b="1" dirty="0">
                <a:solidFill>
                  <a:srgbClr val="FF0000"/>
                </a:solidFill>
              </a:rPr>
              <a:t>/</a:t>
            </a:r>
            <a:r>
              <a:rPr lang="zh-CN" altLang="en-US" b="1" dirty="0">
                <a:solidFill>
                  <a:srgbClr val="FF0000"/>
                </a:solidFill>
              </a:rPr>
              <a:t>服务器交互方式的应用</a:t>
            </a:r>
            <a:r>
              <a:rPr lang="zh-CN" altLang="en-US" b="1" dirty="0"/>
              <a:t>。</a:t>
            </a:r>
          </a:p>
        </p:txBody>
      </p:sp>
      <p:sp>
        <p:nvSpPr>
          <p:cNvPr id="18436" name="Text Box 4">
            <a:extLst>
              <a:ext uri="{FF2B5EF4-FFF2-40B4-BE49-F238E27FC236}">
                <a16:creationId xmlns:a16="http://schemas.microsoft.com/office/drawing/2014/main" id="{962EB5FF-8752-4C93-AE57-62769E7213B6}"/>
              </a:ext>
            </a:extLst>
          </p:cNvPr>
          <p:cNvSpPr txBox="1">
            <a:spLocks noChangeArrowheads="1"/>
          </p:cNvSpPr>
          <p:nvPr/>
        </p:nvSpPr>
        <p:spPr bwMode="auto">
          <a:xfrm>
            <a:off x="827584" y="908720"/>
            <a:ext cx="7632848"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lnSpc>
                <a:spcPct val="120000"/>
              </a:lnSpc>
              <a:spcBef>
                <a:spcPct val="50000"/>
              </a:spcBef>
            </a:pPr>
            <a:r>
              <a:rPr lang="en-US" altLang="zh-CN" b="1" dirty="0"/>
              <a:t> DNS</a:t>
            </a:r>
            <a:r>
              <a:rPr lang="zh-CN" altLang="en-US" b="1" dirty="0"/>
              <a:t>是连接因特网的主机必不可少的一部分，同时它也广泛用于专用互联网。实际</a:t>
            </a:r>
            <a:r>
              <a:rPr lang="en-US" altLang="zh-CN" b="1" dirty="0"/>
              <a:t>DNS</a:t>
            </a:r>
            <a:r>
              <a:rPr lang="zh-CN" altLang="en-US" b="1" dirty="0"/>
              <a:t>既可完成域名到</a:t>
            </a:r>
            <a:r>
              <a:rPr lang="en-US" altLang="zh-CN" b="1" dirty="0"/>
              <a:t>IP</a:t>
            </a:r>
            <a:r>
              <a:rPr lang="zh-CN" altLang="en-US" b="1" dirty="0"/>
              <a:t>的转换，也可完成</a:t>
            </a:r>
            <a:r>
              <a:rPr lang="en-US" altLang="zh-CN" b="1" dirty="0"/>
              <a:t>IP</a:t>
            </a:r>
            <a:r>
              <a:rPr lang="zh-CN" altLang="en-US" b="1" dirty="0"/>
              <a:t>地址到域名的解析。</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additive="base">
                                        <p:cTn id="7" dur="500" fill="hold"/>
                                        <p:tgtEl>
                                          <p:spTgt spid="18436"/>
                                        </p:tgtEl>
                                        <p:attrNameLst>
                                          <p:attrName>ppt_x</p:attrName>
                                        </p:attrNameLst>
                                      </p:cBhvr>
                                      <p:tavLst>
                                        <p:tav tm="0">
                                          <p:val>
                                            <p:strVal val="0-#ppt_w/2"/>
                                          </p:val>
                                        </p:tav>
                                        <p:tav tm="100000">
                                          <p:val>
                                            <p:strVal val="#ppt_x"/>
                                          </p:val>
                                        </p:tav>
                                      </p:tavLst>
                                    </p:anim>
                                    <p:anim calcmode="lin" valueType="num">
                                      <p:cBhvr additive="base">
                                        <p:cTn id="8" dur="500" fill="hold"/>
                                        <p:tgtEl>
                                          <p:spTgt spid="1843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4"/>
                                        </p:tgtEl>
                                        <p:attrNameLst>
                                          <p:attrName>style.visibility</p:attrName>
                                        </p:attrNameLst>
                                      </p:cBhvr>
                                      <p:to>
                                        <p:strVal val="visible"/>
                                      </p:to>
                                    </p:set>
                                    <p:anim calcmode="lin" valueType="num">
                                      <p:cBhvr additive="base">
                                        <p:cTn id="13" dur="500" fill="hold"/>
                                        <p:tgtEl>
                                          <p:spTgt spid="18434"/>
                                        </p:tgtEl>
                                        <p:attrNameLst>
                                          <p:attrName>ppt_x</p:attrName>
                                        </p:attrNameLst>
                                      </p:cBhvr>
                                      <p:tavLst>
                                        <p:tav tm="0">
                                          <p:val>
                                            <p:strVal val="0-#ppt_w/2"/>
                                          </p:val>
                                        </p:tav>
                                        <p:tav tm="100000">
                                          <p:val>
                                            <p:strVal val="#ppt_x"/>
                                          </p:val>
                                        </p:tav>
                                      </p:tavLst>
                                    </p:anim>
                                    <p:anim calcmode="lin" valueType="num">
                                      <p:cBhvr additive="base">
                                        <p:cTn id="14" dur="500" fill="hold"/>
                                        <p:tgtEl>
                                          <p:spTgt spid="184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6"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8AE4118F-BEAE-4B1F-8853-F8F9275B2994}"/>
              </a:ext>
            </a:extLst>
          </p:cNvPr>
          <p:cNvSpPr>
            <a:spLocks noChangeArrowheads="1"/>
          </p:cNvSpPr>
          <p:nvPr/>
        </p:nvSpPr>
        <p:spPr bwMode="auto">
          <a:xfrm>
            <a:off x="457200" y="457200"/>
            <a:ext cx="3657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dirty="0">
                <a:solidFill>
                  <a:srgbClr val="CC0000"/>
                </a:solidFill>
                <a:latin typeface="宋体" panose="02010600030101010101" pitchFamily="2" charset="-122"/>
              </a:rPr>
              <a:t>2.2.6 </a:t>
            </a:r>
            <a:r>
              <a:rPr lang="zh-CN" altLang="en-US" sz="2800" b="1" dirty="0">
                <a:solidFill>
                  <a:srgbClr val="CC0000"/>
                </a:solidFill>
                <a:latin typeface="宋体" panose="02010600030101010101" pitchFamily="2" charset="-122"/>
              </a:rPr>
              <a:t>网络文件系统</a:t>
            </a:r>
          </a:p>
        </p:txBody>
      </p:sp>
      <p:grpSp>
        <p:nvGrpSpPr>
          <p:cNvPr id="64515" name="Group 3">
            <a:extLst>
              <a:ext uri="{FF2B5EF4-FFF2-40B4-BE49-F238E27FC236}">
                <a16:creationId xmlns:a16="http://schemas.microsoft.com/office/drawing/2014/main" id="{07E4A4EE-6E55-4517-B29B-0504D733F93D}"/>
              </a:ext>
            </a:extLst>
          </p:cNvPr>
          <p:cNvGrpSpPr>
            <a:grpSpLocks/>
          </p:cNvGrpSpPr>
          <p:nvPr/>
        </p:nvGrpSpPr>
        <p:grpSpPr bwMode="auto">
          <a:xfrm>
            <a:off x="2590800" y="1371600"/>
            <a:ext cx="3386138" cy="2306638"/>
            <a:chOff x="2928" y="1584"/>
            <a:chExt cx="2133" cy="1541"/>
          </a:xfrm>
        </p:grpSpPr>
        <p:sp>
          <p:nvSpPr>
            <p:cNvPr id="51205" name="Line 4">
              <a:extLst>
                <a:ext uri="{FF2B5EF4-FFF2-40B4-BE49-F238E27FC236}">
                  <a16:creationId xmlns:a16="http://schemas.microsoft.com/office/drawing/2014/main" id="{D1228E94-3AE2-4209-9487-EF73CAA0B6A9}"/>
                </a:ext>
              </a:extLst>
            </p:cNvPr>
            <p:cNvSpPr>
              <a:spLocks noChangeShapeType="1"/>
            </p:cNvSpPr>
            <p:nvPr/>
          </p:nvSpPr>
          <p:spPr bwMode="auto">
            <a:xfrm>
              <a:off x="3264" y="1776"/>
              <a:ext cx="288" cy="192"/>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51206" name="Group 5">
              <a:extLst>
                <a:ext uri="{FF2B5EF4-FFF2-40B4-BE49-F238E27FC236}">
                  <a16:creationId xmlns:a16="http://schemas.microsoft.com/office/drawing/2014/main" id="{61E10C8A-1553-44E3-91FF-376A8200CDE1}"/>
                </a:ext>
              </a:extLst>
            </p:cNvPr>
            <p:cNvGrpSpPr>
              <a:grpSpLocks/>
            </p:cNvGrpSpPr>
            <p:nvPr/>
          </p:nvGrpSpPr>
          <p:grpSpPr bwMode="auto">
            <a:xfrm>
              <a:off x="3456" y="1824"/>
              <a:ext cx="1010" cy="696"/>
              <a:chOff x="912" y="768"/>
              <a:chExt cx="2400" cy="1584"/>
            </a:xfrm>
          </p:grpSpPr>
          <p:sp>
            <p:nvSpPr>
              <p:cNvPr id="51217" name="Oval 6">
                <a:extLst>
                  <a:ext uri="{FF2B5EF4-FFF2-40B4-BE49-F238E27FC236}">
                    <a16:creationId xmlns:a16="http://schemas.microsoft.com/office/drawing/2014/main" id="{D4067CEE-0A41-4503-8955-149CBE29B77F}"/>
                  </a:ext>
                </a:extLst>
              </p:cNvPr>
              <p:cNvSpPr>
                <a:spLocks noChangeArrowheads="1"/>
              </p:cNvSpPr>
              <p:nvPr/>
            </p:nvSpPr>
            <p:spPr bwMode="auto">
              <a:xfrm>
                <a:off x="1751" y="799"/>
                <a:ext cx="1026" cy="62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51218" name="Oval 7">
                <a:extLst>
                  <a:ext uri="{FF2B5EF4-FFF2-40B4-BE49-F238E27FC236}">
                    <a16:creationId xmlns:a16="http://schemas.microsoft.com/office/drawing/2014/main" id="{822BAAAB-0FE5-4AAD-AC85-BD6802A9EC8C}"/>
                  </a:ext>
                </a:extLst>
              </p:cNvPr>
              <p:cNvSpPr>
                <a:spLocks noChangeArrowheads="1"/>
              </p:cNvSpPr>
              <p:nvPr/>
            </p:nvSpPr>
            <p:spPr bwMode="auto">
              <a:xfrm>
                <a:off x="1172" y="972"/>
                <a:ext cx="781" cy="62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51219" name="Oval 8">
                <a:extLst>
                  <a:ext uri="{FF2B5EF4-FFF2-40B4-BE49-F238E27FC236}">
                    <a16:creationId xmlns:a16="http://schemas.microsoft.com/office/drawing/2014/main" id="{A84978D4-36E3-4634-9EA0-F6D72B365A74}"/>
                  </a:ext>
                </a:extLst>
              </p:cNvPr>
              <p:cNvSpPr>
                <a:spLocks noChangeArrowheads="1"/>
              </p:cNvSpPr>
              <p:nvPr/>
            </p:nvSpPr>
            <p:spPr bwMode="auto">
              <a:xfrm>
                <a:off x="926" y="1364"/>
                <a:ext cx="521" cy="50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51220" name="Oval 9">
                <a:extLst>
                  <a:ext uri="{FF2B5EF4-FFF2-40B4-BE49-F238E27FC236}">
                    <a16:creationId xmlns:a16="http://schemas.microsoft.com/office/drawing/2014/main" id="{DFBFD821-FBE1-4E8A-A143-11D9F3ADA60E}"/>
                  </a:ext>
                </a:extLst>
              </p:cNvPr>
              <p:cNvSpPr>
                <a:spLocks noChangeArrowheads="1"/>
              </p:cNvSpPr>
              <p:nvPr/>
            </p:nvSpPr>
            <p:spPr bwMode="auto">
              <a:xfrm>
                <a:off x="1085" y="1599"/>
                <a:ext cx="796" cy="54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51221" name="Oval 10">
                <a:extLst>
                  <a:ext uri="{FF2B5EF4-FFF2-40B4-BE49-F238E27FC236}">
                    <a16:creationId xmlns:a16="http://schemas.microsoft.com/office/drawing/2014/main" id="{E1C29AEB-520F-4F6C-86D5-7B88E8F104D9}"/>
                  </a:ext>
                </a:extLst>
              </p:cNvPr>
              <p:cNvSpPr>
                <a:spLocks noChangeArrowheads="1"/>
              </p:cNvSpPr>
              <p:nvPr/>
            </p:nvSpPr>
            <p:spPr bwMode="auto">
              <a:xfrm>
                <a:off x="1664" y="1693"/>
                <a:ext cx="1200" cy="65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51222" name="Oval 11">
                <a:extLst>
                  <a:ext uri="{FF2B5EF4-FFF2-40B4-BE49-F238E27FC236}">
                    <a16:creationId xmlns:a16="http://schemas.microsoft.com/office/drawing/2014/main" id="{EA13CCBB-C9BB-48C9-B57F-B19A0FE24D69}"/>
                  </a:ext>
                </a:extLst>
              </p:cNvPr>
              <p:cNvSpPr>
                <a:spLocks noChangeArrowheads="1"/>
              </p:cNvSpPr>
              <p:nvPr/>
            </p:nvSpPr>
            <p:spPr bwMode="auto">
              <a:xfrm>
                <a:off x="2445" y="988"/>
                <a:ext cx="751" cy="4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51223" name="Oval 12">
                <a:extLst>
                  <a:ext uri="{FF2B5EF4-FFF2-40B4-BE49-F238E27FC236}">
                    <a16:creationId xmlns:a16="http://schemas.microsoft.com/office/drawing/2014/main" id="{C4C4F249-3515-47FA-98E8-B692F14D2986}"/>
                  </a:ext>
                </a:extLst>
              </p:cNvPr>
              <p:cNvSpPr>
                <a:spLocks noChangeArrowheads="1"/>
              </p:cNvSpPr>
              <p:nvPr/>
            </p:nvSpPr>
            <p:spPr bwMode="auto">
              <a:xfrm>
                <a:off x="2560" y="1317"/>
                <a:ext cx="752" cy="4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51224" name="Oval 13">
                <a:extLst>
                  <a:ext uri="{FF2B5EF4-FFF2-40B4-BE49-F238E27FC236}">
                    <a16:creationId xmlns:a16="http://schemas.microsoft.com/office/drawing/2014/main" id="{100F38C1-60EA-458C-A823-5C741B78E313}"/>
                  </a:ext>
                </a:extLst>
              </p:cNvPr>
              <p:cNvSpPr>
                <a:spLocks noChangeArrowheads="1"/>
              </p:cNvSpPr>
              <p:nvPr/>
            </p:nvSpPr>
            <p:spPr bwMode="auto">
              <a:xfrm>
                <a:off x="2488" y="1427"/>
                <a:ext cx="752" cy="81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51225" name="Oval 14">
                <a:extLst>
                  <a:ext uri="{FF2B5EF4-FFF2-40B4-BE49-F238E27FC236}">
                    <a16:creationId xmlns:a16="http://schemas.microsoft.com/office/drawing/2014/main" id="{166322E2-2C7B-4073-8A77-EAC83F58A762}"/>
                  </a:ext>
                </a:extLst>
              </p:cNvPr>
              <p:cNvSpPr>
                <a:spLocks noChangeArrowheads="1"/>
              </p:cNvSpPr>
              <p:nvPr/>
            </p:nvSpPr>
            <p:spPr bwMode="auto">
              <a:xfrm>
                <a:off x="1360" y="1176"/>
                <a:ext cx="1547" cy="81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grpSp>
            <p:nvGrpSpPr>
              <p:cNvPr id="51226" name="Group 15">
                <a:extLst>
                  <a:ext uri="{FF2B5EF4-FFF2-40B4-BE49-F238E27FC236}">
                    <a16:creationId xmlns:a16="http://schemas.microsoft.com/office/drawing/2014/main" id="{7523E11F-6EAD-4E41-867D-FBB8C9F603FA}"/>
                  </a:ext>
                </a:extLst>
              </p:cNvPr>
              <p:cNvGrpSpPr>
                <a:grpSpLocks/>
              </p:cNvGrpSpPr>
              <p:nvPr/>
            </p:nvGrpSpPr>
            <p:grpSpPr bwMode="auto">
              <a:xfrm>
                <a:off x="912" y="768"/>
                <a:ext cx="2386" cy="1553"/>
                <a:chOff x="912" y="768"/>
                <a:chExt cx="2386" cy="1553"/>
              </a:xfrm>
            </p:grpSpPr>
            <p:sp>
              <p:nvSpPr>
                <p:cNvPr id="51227" name="Oval 16">
                  <a:extLst>
                    <a:ext uri="{FF2B5EF4-FFF2-40B4-BE49-F238E27FC236}">
                      <a16:creationId xmlns:a16="http://schemas.microsoft.com/office/drawing/2014/main" id="{46D28D68-9ACC-42D0-9AD2-61902C70C79E}"/>
                    </a:ext>
                  </a:extLst>
                </p:cNvPr>
                <p:cNvSpPr>
                  <a:spLocks noChangeArrowheads="1"/>
                </p:cNvSpPr>
                <p:nvPr/>
              </p:nvSpPr>
              <p:spPr bwMode="auto">
                <a:xfrm>
                  <a:off x="1736" y="768"/>
                  <a:ext cx="1027"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51228" name="Oval 17">
                  <a:extLst>
                    <a:ext uri="{FF2B5EF4-FFF2-40B4-BE49-F238E27FC236}">
                      <a16:creationId xmlns:a16="http://schemas.microsoft.com/office/drawing/2014/main" id="{3C0051A9-668D-4D86-9C8A-4FFB24BC6D23}"/>
                    </a:ext>
                  </a:extLst>
                </p:cNvPr>
                <p:cNvSpPr>
                  <a:spLocks noChangeArrowheads="1"/>
                </p:cNvSpPr>
                <p:nvPr/>
              </p:nvSpPr>
              <p:spPr bwMode="auto">
                <a:xfrm>
                  <a:off x="1158" y="941"/>
                  <a:ext cx="781" cy="627"/>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51229" name="Oval 18">
                  <a:extLst>
                    <a:ext uri="{FF2B5EF4-FFF2-40B4-BE49-F238E27FC236}">
                      <a16:creationId xmlns:a16="http://schemas.microsoft.com/office/drawing/2014/main" id="{B614CA34-10CE-4252-A37A-F637EEF8E90B}"/>
                    </a:ext>
                  </a:extLst>
                </p:cNvPr>
                <p:cNvSpPr>
                  <a:spLocks noChangeArrowheads="1"/>
                </p:cNvSpPr>
                <p:nvPr/>
              </p:nvSpPr>
              <p:spPr bwMode="auto">
                <a:xfrm>
                  <a:off x="912" y="1333"/>
                  <a:ext cx="520" cy="501"/>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51230" name="Oval 19">
                  <a:extLst>
                    <a:ext uri="{FF2B5EF4-FFF2-40B4-BE49-F238E27FC236}">
                      <a16:creationId xmlns:a16="http://schemas.microsoft.com/office/drawing/2014/main" id="{9CF2F40E-ABAB-4896-B181-199A4F038E73}"/>
                    </a:ext>
                  </a:extLst>
                </p:cNvPr>
                <p:cNvSpPr>
                  <a:spLocks noChangeArrowheads="1"/>
                </p:cNvSpPr>
                <p:nvPr/>
              </p:nvSpPr>
              <p:spPr bwMode="auto">
                <a:xfrm>
                  <a:off x="1071" y="1568"/>
                  <a:ext cx="795" cy="549"/>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51231" name="Oval 20">
                  <a:extLst>
                    <a:ext uri="{FF2B5EF4-FFF2-40B4-BE49-F238E27FC236}">
                      <a16:creationId xmlns:a16="http://schemas.microsoft.com/office/drawing/2014/main" id="{57B18CA0-A812-4C18-9162-46F163685FF4}"/>
                    </a:ext>
                  </a:extLst>
                </p:cNvPr>
                <p:cNvSpPr>
                  <a:spLocks noChangeArrowheads="1"/>
                </p:cNvSpPr>
                <p:nvPr/>
              </p:nvSpPr>
              <p:spPr bwMode="auto">
                <a:xfrm>
                  <a:off x="1649" y="1662"/>
                  <a:ext cx="1200" cy="659"/>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51232" name="Oval 21">
                  <a:extLst>
                    <a:ext uri="{FF2B5EF4-FFF2-40B4-BE49-F238E27FC236}">
                      <a16:creationId xmlns:a16="http://schemas.microsoft.com/office/drawing/2014/main" id="{32C09495-88D0-4D84-BD5C-104C497FC94F}"/>
                    </a:ext>
                  </a:extLst>
                </p:cNvPr>
                <p:cNvSpPr>
                  <a:spLocks noChangeArrowheads="1"/>
                </p:cNvSpPr>
                <p:nvPr/>
              </p:nvSpPr>
              <p:spPr bwMode="auto">
                <a:xfrm>
                  <a:off x="2430" y="95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51233" name="Oval 22">
                  <a:extLst>
                    <a:ext uri="{FF2B5EF4-FFF2-40B4-BE49-F238E27FC236}">
                      <a16:creationId xmlns:a16="http://schemas.microsoft.com/office/drawing/2014/main" id="{D4C44477-110F-489B-BCB8-392041E6B5D6}"/>
                    </a:ext>
                  </a:extLst>
                </p:cNvPr>
                <p:cNvSpPr>
                  <a:spLocks noChangeArrowheads="1"/>
                </p:cNvSpPr>
                <p:nvPr/>
              </p:nvSpPr>
              <p:spPr bwMode="auto">
                <a:xfrm>
                  <a:off x="2546" y="1286"/>
                  <a:ext cx="752" cy="48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51234" name="Oval 23">
                  <a:extLst>
                    <a:ext uri="{FF2B5EF4-FFF2-40B4-BE49-F238E27FC236}">
                      <a16:creationId xmlns:a16="http://schemas.microsoft.com/office/drawing/2014/main" id="{2B9E655E-B293-483D-8CA4-8A7AF4C089F6}"/>
                    </a:ext>
                  </a:extLst>
                </p:cNvPr>
                <p:cNvSpPr>
                  <a:spLocks noChangeArrowheads="1"/>
                </p:cNvSpPr>
                <p:nvPr/>
              </p:nvSpPr>
              <p:spPr bwMode="auto">
                <a:xfrm>
                  <a:off x="2473" y="1395"/>
                  <a:ext cx="752"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51235" name="Oval 24">
                  <a:extLst>
                    <a:ext uri="{FF2B5EF4-FFF2-40B4-BE49-F238E27FC236}">
                      <a16:creationId xmlns:a16="http://schemas.microsoft.com/office/drawing/2014/main" id="{3A1A58B0-7BB5-401A-8B76-8F92DFE3BD92}"/>
                    </a:ext>
                  </a:extLst>
                </p:cNvPr>
                <p:cNvSpPr>
                  <a:spLocks noChangeArrowheads="1"/>
                </p:cNvSpPr>
                <p:nvPr/>
              </p:nvSpPr>
              <p:spPr bwMode="auto">
                <a:xfrm>
                  <a:off x="1346" y="1144"/>
                  <a:ext cx="1547" cy="816"/>
                </a:xfrm>
                <a:prstGeom prst="ellipse">
                  <a:avLst/>
                </a:pr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grpSp>
        </p:grpSp>
        <p:sp>
          <p:nvSpPr>
            <p:cNvPr id="51207" name="Text Box 25">
              <a:extLst>
                <a:ext uri="{FF2B5EF4-FFF2-40B4-BE49-F238E27FC236}">
                  <a16:creationId xmlns:a16="http://schemas.microsoft.com/office/drawing/2014/main" id="{8C398005-21CD-4DA2-A405-2C2680902631}"/>
                </a:ext>
              </a:extLst>
            </p:cNvPr>
            <p:cNvSpPr txBox="1">
              <a:spLocks noChangeArrowheads="1"/>
            </p:cNvSpPr>
            <p:nvPr/>
          </p:nvSpPr>
          <p:spPr bwMode="auto">
            <a:xfrm>
              <a:off x="3696" y="2064"/>
              <a:ext cx="551" cy="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kumimoji="0" lang="zh-CN" altLang="en-US" sz="1800" b="1">
                  <a:solidFill>
                    <a:srgbClr val="000000"/>
                  </a:solidFill>
                  <a:ea typeface="黑体" panose="02010609060101010101" pitchFamily="49" charset="-122"/>
                </a:rPr>
                <a:t>互联网</a:t>
              </a:r>
            </a:p>
          </p:txBody>
        </p:sp>
        <p:pic>
          <p:nvPicPr>
            <p:cNvPr id="51208" name="Picture 26">
              <a:extLst>
                <a:ext uri="{FF2B5EF4-FFF2-40B4-BE49-F238E27FC236}">
                  <a16:creationId xmlns:a16="http://schemas.microsoft.com/office/drawing/2014/main" id="{E7C6A4F0-B8B2-4B63-B5AF-D023F62A758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4" y="1584"/>
              <a:ext cx="255"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09" name="Picture 27">
              <a:extLst>
                <a:ext uri="{FF2B5EF4-FFF2-40B4-BE49-F238E27FC236}">
                  <a16:creationId xmlns:a16="http://schemas.microsoft.com/office/drawing/2014/main" id="{EB0DE30F-6FA8-4660-97DD-9FA35204A8C9}"/>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4" y="2016"/>
              <a:ext cx="255"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10" name="Picture 28">
              <a:extLst>
                <a:ext uri="{FF2B5EF4-FFF2-40B4-BE49-F238E27FC236}">
                  <a16:creationId xmlns:a16="http://schemas.microsoft.com/office/drawing/2014/main" id="{4767F4AD-D6E3-460C-83D2-102E038D217C}"/>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4" y="2592"/>
              <a:ext cx="255"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11" name="Line 29">
              <a:extLst>
                <a:ext uri="{FF2B5EF4-FFF2-40B4-BE49-F238E27FC236}">
                  <a16:creationId xmlns:a16="http://schemas.microsoft.com/office/drawing/2014/main" id="{88EDA26D-327B-4832-AAE5-6673A22308C4}"/>
                </a:ext>
              </a:extLst>
            </p:cNvPr>
            <p:cNvSpPr>
              <a:spLocks noChangeShapeType="1"/>
            </p:cNvSpPr>
            <p:nvPr/>
          </p:nvSpPr>
          <p:spPr bwMode="auto">
            <a:xfrm flipV="1">
              <a:off x="3264" y="2400"/>
              <a:ext cx="336" cy="336"/>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212" name="Line 30">
              <a:extLst>
                <a:ext uri="{FF2B5EF4-FFF2-40B4-BE49-F238E27FC236}">
                  <a16:creationId xmlns:a16="http://schemas.microsoft.com/office/drawing/2014/main" id="{319F40E8-EF01-4139-9F91-6CA58C4A5F9E}"/>
                </a:ext>
              </a:extLst>
            </p:cNvPr>
            <p:cNvSpPr>
              <a:spLocks noChangeShapeType="1"/>
            </p:cNvSpPr>
            <p:nvPr/>
          </p:nvSpPr>
          <p:spPr bwMode="auto">
            <a:xfrm>
              <a:off x="3264" y="2160"/>
              <a:ext cx="24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213" name="Line 31">
              <a:extLst>
                <a:ext uri="{FF2B5EF4-FFF2-40B4-BE49-F238E27FC236}">
                  <a16:creationId xmlns:a16="http://schemas.microsoft.com/office/drawing/2014/main" id="{B9FBC3D0-A0F5-4CFB-B919-C434CF606A26}"/>
                </a:ext>
              </a:extLst>
            </p:cNvPr>
            <p:cNvSpPr>
              <a:spLocks noChangeShapeType="1"/>
            </p:cNvSpPr>
            <p:nvPr/>
          </p:nvSpPr>
          <p:spPr bwMode="auto">
            <a:xfrm>
              <a:off x="4416" y="2160"/>
              <a:ext cx="24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1214" name="Text Box 32">
              <a:extLst>
                <a:ext uri="{FF2B5EF4-FFF2-40B4-BE49-F238E27FC236}">
                  <a16:creationId xmlns:a16="http://schemas.microsoft.com/office/drawing/2014/main" id="{C5D41860-1681-4700-AE2F-AB6E9ED0BA3B}"/>
                </a:ext>
              </a:extLst>
            </p:cNvPr>
            <p:cNvSpPr txBox="1">
              <a:spLocks noChangeArrowheads="1"/>
            </p:cNvSpPr>
            <p:nvPr/>
          </p:nvSpPr>
          <p:spPr bwMode="auto">
            <a:xfrm>
              <a:off x="4608" y="2448"/>
              <a:ext cx="432" cy="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b="1"/>
                <a:t>主机</a:t>
              </a:r>
            </a:p>
          </p:txBody>
        </p:sp>
        <p:sp>
          <p:nvSpPr>
            <p:cNvPr id="51215" name="Text Box 33">
              <a:extLst>
                <a:ext uri="{FF2B5EF4-FFF2-40B4-BE49-F238E27FC236}">
                  <a16:creationId xmlns:a16="http://schemas.microsoft.com/office/drawing/2014/main" id="{11BA6421-48EB-49DD-9AE5-8F07CF65AF9E}"/>
                </a:ext>
              </a:extLst>
            </p:cNvPr>
            <p:cNvSpPr txBox="1">
              <a:spLocks noChangeArrowheads="1"/>
            </p:cNvSpPr>
            <p:nvPr/>
          </p:nvSpPr>
          <p:spPr bwMode="auto">
            <a:xfrm>
              <a:off x="2928" y="2880"/>
              <a:ext cx="432" cy="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1800" b="1"/>
                <a:t>终端</a:t>
              </a:r>
            </a:p>
          </p:txBody>
        </p:sp>
        <p:sp>
          <p:nvSpPr>
            <p:cNvPr id="51216" name="computr3">
              <a:extLst>
                <a:ext uri="{FF2B5EF4-FFF2-40B4-BE49-F238E27FC236}">
                  <a16:creationId xmlns:a16="http://schemas.microsoft.com/office/drawing/2014/main" id="{8B9C7876-7644-4E5E-9AF4-CD3D4B1BBD9C}"/>
                </a:ext>
              </a:extLst>
            </p:cNvPr>
            <p:cNvSpPr>
              <a:spLocks noEditPoints="1" noChangeArrowheads="1"/>
            </p:cNvSpPr>
            <p:nvPr/>
          </p:nvSpPr>
          <p:spPr bwMode="auto">
            <a:xfrm>
              <a:off x="4608" y="1968"/>
              <a:ext cx="453" cy="432"/>
            </a:xfrm>
            <a:custGeom>
              <a:avLst/>
              <a:gdLst>
                <a:gd name="T0" fmla="*/ 0 w 21600"/>
                <a:gd name="T1" fmla="*/ 216 h 21600"/>
                <a:gd name="T2" fmla="*/ 227 w 21600"/>
                <a:gd name="T3" fmla="*/ 0 h 21600"/>
                <a:gd name="T4" fmla="*/ 227 w 21600"/>
                <a:gd name="T5" fmla="*/ 432 h 21600"/>
                <a:gd name="T6" fmla="*/ 380 w 21600"/>
                <a:gd name="T7" fmla="*/ 216 h 21600"/>
                <a:gd name="T8" fmla="*/ 0 60000 65536"/>
                <a:gd name="T9" fmla="*/ 0 60000 65536"/>
                <a:gd name="T10" fmla="*/ 0 60000 65536"/>
                <a:gd name="T11" fmla="*/ 0 60000 65536"/>
                <a:gd name="T12" fmla="*/ 7820 w 21600"/>
                <a:gd name="T13" fmla="*/ 2600 h 21600"/>
                <a:gd name="T14" fmla="*/ 16355 w 21600"/>
                <a:gd name="T15" fmla="*/ 11750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lnTo>
                    <a:pt x="16402" y="2314"/>
                  </a:lnTo>
                  <a:close/>
                </a:path>
                <a:path w="21600" h="21600" extrusionOk="0">
                  <a:moveTo>
                    <a:pt x="578" y="4011"/>
                  </a:moveTo>
                  <a:moveTo>
                    <a:pt x="4043" y="4011"/>
                  </a:moveTo>
                  <a:lnTo>
                    <a:pt x="4043" y="4320"/>
                  </a:lnTo>
                  <a:lnTo>
                    <a:pt x="578" y="4320"/>
                  </a:lnTo>
                  <a:lnTo>
                    <a:pt x="578" y="4011"/>
                  </a:lnTo>
                  <a:lnTo>
                    <a:pt x="4043"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zh-CN" altLang="en-US"/>
            </a:p>
          </p:txBody>
        </p:sp>
      </p:grpSp>
      <p:sp>
        <p:nvSpPr>
          <p:cNvPr id="64547" name="Text Box 35">
            <a:extLst>
              <a:ext uri="{FF2B5EF4-FFF2-40B4-BE49-F238E27FC236}">
                <a16:creationId xmlns:a16="http://schemas.microsoft.com/office/drawing/2014/main" id="{0F4C6A81-5454-4C25-9B54-52435F292855}"/>
              </a:ext>
            </a:extLst>
          </p:cNvPr>
          <p:cNvSpPr txBox="1">
            <a:spLocks noChangeArrowheads="1"/>
          </p:cNvSpPr>
          <p:nvPr/>
        </p:nvSpPr>
        <p:spPr bwMode="auto">
          <a:xfrm>
            <a:off x="323850" y="3933825"/>
            <a:ext cx="8496300" cy="2319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10000"/>
              </a:spcBef>
            </a:pPr>
            <a:r>
              <a:rPr kumimoji="0" lang="en-US" altLang="zh-CN" b="1">
                <a:solidFill>
                  <a:srgbClr val="000000"/>
                </a:solidFill>
                <a:latin typeface="Arial" panose="020B0604020202020204" pitchFamily="34" charset="0"/>
              </a:rPr>
              <a:t>NFS</a:t>
            </a:r>
            <a:r>
              <a:rPr kumimoji="0" lang="zh-CN" altLang="en-US" b="1">
                <a:solidFill>
                  <a:srgbClr val="000000"/>
                </a:solidFill>
                <a:latin typeface="Arial" panose="020B0604020202020204" pitchFamily="34" charset="0"/>
              </a:rPr>
              <a:t>（</a:t>
            </a:r>
            <a:r>
              <a:rPr kumimoji="0" lang="en-US" altLang="zh-CN" b="1">
                <a:solidFill>
                  <a:srgbClr val="000000"/>
                </a:solidFill>
                <a:latin typeface="Arial" panose="020B0604020202020204" pitchFamily="34" charset="0"/>
              </a:rPr>
              <a:t>Network File System</a:t>
            </a:r>
            <a:r>
              <a:rPr kumimoji="0" lang="zh-CN" altLang="en-US" b="1">
                <a:solidFill>
                  <a:srgbClr val="000000"/>
                </a:solidFill>
                <a:latin typeface="Arial" panose="020B0604020202020204" pitchFamily="34" charset="0"/>
              </a:rPr>
              <a:t>）是</a:t>
            </a:r>
            <a:r>
              <a:rPr kumimoji="0" lang="en-US" altLang="zh-CN" b="1">
                <a:solidFill>
                  <a:srgbClr val="000000"/>
                </a:solidFill>
                <a:latin typeface="Arial" panose="020B0604020202020204" pitchFamily="34" charset="0"/>
              </a:rPr>
              <a:t>SUN</a:t>
            </a:r>
            <a:r>
              <a:rPr kumimoji="0" lang="zh-CN" altLang="en-US" b="1">
                <a:solidFill>
                  <a:srgbClr val="000000"/>
                </a:solidFill>
                <a:latin typeface="Arial" panose="020B0604020202020204" pitchFamily="34" charset="0"/>
              </a:rPr>
              <a:t>客户对远程计算机文件的透明访问，一般使用</a:t>
            </a:r>
            <a:r>
              <a:rPr kumimoji="0" lang="en-US" altLang="zh-CN" b="1">
                <a:solidFill>
                  <a:srgbClr val="000000"/>
                </a:solidFill>
                <a:latin typeface="Arial" panose="020B0604020202020204" pitchFamily="34" charset="0"/>
              </a:rPr>
              <a:t>UDP</a:t>
            </a:r>
            <a:r>
              <a:rPr kumimoji="0" lang="zh-CN" altLang="en-US" b="1">
                <a:solidFill>
                  <a:srgbClr val="000000"/>
                </a:solidFill>
                <a:latin typeface="Arial" panose="020B0604020202020204" pitchFamily="34" charset="0"/>
              </a:rPr>
              <a:t>或</a:t>
            </a:r>
            <a:r>
              <a:rPr kumimoji="0" lang="en-US" altLang="zh-CN" b="1">
                <a:solidFill>
                  <a:srgbClr val="000000"/>
                </a:solidFill>
                <a:latin typeface="Arial" panose="020B0604020202020204" pitchFamily="34" charset="0"/>
              </a:rPr>
              <a:t>TCP</a:t>
            </a:r>
            <a:r>
              <a:rPr kumimoji="0" lang="zh-CN" altLang="en-US" b="1">
                <a:solidFill>
                  <a:srgbClr val="000000"/>
                </a:solidFill>
                <a:latin typeface="Arial" panose="020B0604020202020204" pitchFamily="34" charset="0"/>
              </a:rPr>
              <a:t>，</a:t>
            </a:r>
            <a:r>
              <a:rPr lang="zh-CN" altLang="en-US" b="1"/>
              <a:t>实现不同操作系统的各种终端与主机间远程登陆与文件命令操作（文件读、写和修改等），但</a:t>
            </a:r>
            <a:r>
              <a:rPr lang="zh-CN" altLang="en-US" b="1">
                <a:solidFill>
                  <a:srgbClr val="CC3300"/>
                </a:solidFill>
              </a:rPr>
              <a:t>不传输文件副本</a:t>
            </a:r>
            <a:r>
              <a:rPr lang="zh-CN" altLang="en-US" b="1"/>
              <a:t>，或只传递复制</a:t>
            </a:r>
            <a:r>
              <a:rPr lang="en-US" altLang="zh-CN" b="1"/>
              <a:t>/</a:t>
            </a:r>
            <a:r>
              <a:rPr lang="zh-CN" altLang="en-US" b="1"/>
              <a:t>改变文件的小片段</a:t>
            </a:r>
            <a:r>
              <a:rPr lang="zh-CN" altLang="en-US"/>
              <a:t>（</a:t>
            </a:r>
            <a:r>
              <a:rPr lang="zh-CN" altLang="en-US" b="1">
                <a:solidFill>
                  <a:srgbClr val="CC3300"/>
                </a:solidFill>
              </a:rPr>
              <a:t>如允许在文件加入某部分，比较</a:t>
            </a:r>
            <a:r>
              <a:rPr lang="en-US" altLang="zh-CN" b="1">
                <a:solidFill>
                  <a:srgbClr val="CC3300"/>
                </a:solidFill>
              </a:rPr>
              <a:t>FTP</a:t>
            </a:r>
            <a:r>
              <a:rPr lang="zh-CN" altLang="en-US" b="1">
                <a:solidFill>
                  <a:srgbClr val="CC3300"/>
                </a:solidFill>
              </a:rPr>
              <a:t>整个文件传输</a:t>
            </a:r>
            <a:r>
              <a:rPr lang="zh-CN" altLang="en-US"/>
              <a:t>）。</a:t>
            </a:r>
          </a:p>
          <a:p>
            <a:pPr algn="l" eaLnBrk="1" hangingPunct="1">
              <a:spcBef>
                <a:spcPct val="10000"/>
              </a:spcBef>
            </a:pPr>
            <a:r>
              <a:rPr kumimoji="0" lang="en-US" altLang="zh-CN" b="1">
                <a:solidFill>
                  <a:srgbClr val="000000"/>
                </a:solidFill>
                <a:latin typeface="Arial" panose="020B0604020202020204" pitchFamily="34" charset="0"/>
              </a:rPr>
              <a:t>NFS</a:t>
            </a:r>
            <a:r>
              <a:rPr kumimoji="0" lang="zh-CN" altLang="en-US" b="1">
                <a:solidFill>
                  <a:srgbClr val="000000"/>
                </a:solidFill>
                <a:latin typeface="Arial" panose="020B0604020202020204" pitchFamily="34" charset="0"/>
              </a:rPr>
              <a:t>通常不是独立的应用，而常被集成在一个文件系统中。</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4515"/>
                                        </p:tgtEl>
                                        <p:attrNameLst>
                                          <p:attrName>style.visibility</p:attrName>
                                        </p:attrNameLst>
                                      </p:cBhvr>
                                      <p:to>
                                        <p:strVal val="visible"/>
                                      </p:to>
                                    </p:set>
                                    <p:anim calcmode="lin" valueType="num">
                                      <p:cBhvr additive="base">
                                        <p:cTn id="7" dur="500" fill="hold"/>
                                        <p:tgtEl>
                                          <p:spTgt spid="64515"/>
                                        </p:tgtEl>
                                        <p:attrNameLst>
                                          <p:attrName>ppt_x</p:attrName>
                                        </p:attrNameLst>
                                      </p:cBhvr>
                                      <p:tavLst>
                                        <p:tav tm="0">
                                          <p:val>
                                            <p:strVal val="0-#ppt_w/2"/>
                                          </p:val>
                                        </p:tav>
                                        <p:tav tm="100000">
                                          <p:val>
                                            <p:strVal val="#ppt_x"/>
                                          </p:val>
                                        </p:tav>
                                      </p:tavLst>
                                    </p:anim>
                                    <p:anim calcmode="lin" valueType="num">
                                      <p:cBhvr additive="base">
                                        <p:cTn id="8" dur="500" fill="hold"/>
                                        <p:tgtEl>
                                          <p:spTgt spid="645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4547"/>
                                        </p:tgtEl>
                                        <p:attrNameLst>
                                          <p:attrName>style.visibility</p:attrName>
                                        </p:attrNameLst>
                                      </p:cBhvr>
                                      <p:to>
                                        <p:strVal val="visible"/>
                                      </p:to>
                                    </p:set>
                                    <p:anim calcmode="lin" valueType="num">
                                      <p:cBhvr additive="base">
                                        <p:cTn id="13" dur="500" fill="hold"/>
                                        <p:tgtEl>
                                          <p:spTgt spid="64547"/>
                                        </p:tgtEl>
                                        <p:attrNameLst>
                                          <p:attrName>ppt_x</p:attrName>
                                        </p:attrNameLst>
                                      </p:cBhvr>
                                      <p:tavLst>
                                        <p:tav tm="0">
                                          <p:val>
                                            <p:strVal val="0-#ppt_w/2"/>
                                          </p:val>
                                        </p:tav>
                                        <p:tav tm="100000">
                                          <p:val>
                                            <p:strVal val="#ppt_x"/>
                                          </p:val>
                                        </p:tav>
                                      </p:tavLst>
                                    </p:anim>
                                    <p:anim calcmode="lin" valueType="num">
                                      <p:cBhvr additive="base">
                                        <p:cTn id="14" dur="500" fill="hold"/>
                                        <p:tgtEl>
                                          <p:spTgt spid="645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47"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F612FD25-86C2-4020-A9B0-FEB971055934}"/>
              </a:ext>
            </a:extLst>
          </p:cNvPr>
          <p:cNvSpPr>
            <a:spLocks noChangeArrowheads="1"/>
          </p:cNvSpPr>
          <p:nvPr/>
        </p:nvSpPr>
        <p:spPr bwMode="auto">
          <a:xfrm>
            <a:off x="971550" y="333375"/>
            <a:ext cx="6477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800" b="1">
                <a:solidFill>
                  <a:srgbClr val="CC0000"/>
                </a:solidFill>
                <a:latin typeface="宋体" panose="02010600030101010101" pitchFamily="2" charset="-122"/>
              </a:rPr>
              <a:t>总结回顾</a:t>
            </a:r>
          </a:p>
        </p:txBody>
      </p:sp>
      <p:sp>
        <p:nvSpPr>
          <p:cNvPr id="60419" name="Text Box 3">
            <a:extLst>
              <a:ext uri="{FF2B5EF4-FFF2-40B4-BE49-F238E27FC236}">
                <a16:creationId xmlns:a16="http://schemas.microsoft.com/office/drawing/2014/main" id="{BB4E76F6-600F-4753-8497-A3F189A3E2A6}"/>
              </a:ext>
            </a:extLst>
          </p:cNvPr>
          <p:cNvSpPr txBox="1">
            <a:spLocks noChangeArrowheads="1"/>
          </p:cNvSpPr>
          <p:nvPr/>
        </p:nvSpPr>
        <p:spPr bwMode="auto">
          <a:xfrm>
            <a:off x="755650" y="1341438"/>
            <a:ext cx="7848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buFont typeface="Wingdings" panose="05000000000000000000" pitchFamily="2" charset="2"/>
              <a:buChar char="Ø"/>
            </a:pPr>
            <a:r>
              <a:rPr lang="en-US" altLang="zh-CN" sz="2800" b="1"/>
              <a:t> </a:t>
            </a:r>
            <a:r>
              <a:rPr lang="zh-CN" altLang="en-US" sz="2800" b="1"/>
              <a:t>当开发一个网络应用时什么是我们考虑重点？</a:t>
            </a:r>
          </a:p>
        </p:txBody>
      </p:sp>
      <p:sp>
        <p:nvSpPr>
          <p:cNvPr id="60421" name="Text Box 5">
            <a:extLst>
              <a:ext uri="{FF2B5EF4-FFF2-40B4-BE49-F238E27FC236}">
                <a16:creationId xmlns:a16="http://schemas.microsoft.com/office/drawing/2014/main" id="{72236F19-E7AB-479E-B66D-E267E12A4712}"/>
              </a:ext>
            </a:extLst>
          </p:cNvPr>
          <p:cNvSpPr txBox="1">
            <a:spLocks noChangeArrowheads="1"/>
          </p:cNvSpPr>
          <p:nvPr/>
        </p:nvSpPr>
        <p:spPr bwMode="auto">
          <a:xfrm>
            <a:off x="1547813" y="2349500"/>
            <a:ext cx="5616575" cy="308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914400" indent="-45720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371600" indent="-4572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828800" indent="-4572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286000" indent="-4572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743200" indent="-4572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3200400" indent="-4572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657600" indent="-4572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4114800" indent="-4572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AutoNum type="arabicPeriod"/>
            </a:pPr>
            <a:r>
              <a:rPr lang="zh-CN" altLang="en-US" sz="2800" b="1"/>
              <a:t>应用需求（实际功能）</a:t>
            </a:r>
          </a:p>
          <a:p>
            <a:pPr eaLnBrk="1" hangingPunct="1">
              <a:spcBef>
                <a:spcPct val="50000"/>
              </a:spcBef>
              <a:buFontTx/>
              <a:buAutoNum type="arabicPeriod"/>
            </a:pPr>
            <a:r>
              <a:rPr lang="zh-CN" altLang="en-US" sz="2800" b="1"/>
              <a:t>系统面临问题和关键技术</a:t>
            </a:r>
          </a:p>
          <a:p>
            <a:pPr eaLnBrk="1" hangingPunct="1">
              <a:spcBef>
                <a:spcPct val="50000"/>
              </a:spcBef>
              <a:buFontTx/>
              <a:buAutoNum type="arabicPeriod"/>
            </a:pPr>
            <a:r>
              <a:rPr lang="zh-CN" altLang="en-US" sz="2800" b="1"/>
              <a:t>应用交互和协议设计</a:t>
            </a:r>
          </a:p>
          <a:p>
            <a:pPr eaLnBrk="1" hangingPunct="1">
              <a:spcBef>
                <a:spcPct val="50000"/>
              </a:spcBef>
              <a:buFontTx/>
              <a:buAutoNum type="arabicPeriod"/>
            </a:pPr>
            <a:r>
              <a:rPr lang="zh-CN" altLang="en-US" sz="2800" b="1"/>
              <a:t>操作界面</a:t>
            </a:r>
          </a:p>
          <a:p>
            <a:pPr eaLnBrk="1" hangingPunct="1">
              <a:spcBef>
                <a:spcPct val="50000"/>
              </a:spcBef>
              <a:buFontTx/>
              <a:buAutoNum type="arabicPeriod"/>
            </a:pPr>
            <a:r>
              <a:rPr lang="zh-CN" altLang="en-US" sz="2800" b="1"/>
              <a:t>错误控制。</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0419"/>
                                        </p:tgtEl>
                                        <p:attrNameLst>
                                          <p:attrName>style.visibility</p:attrName>
                                        </p:attrNameLst>
                                      </p:cBhvr>
                                      <p:to>
                                        <p:strVal val="visible"/>
                                      </p:to>
                                    </p:set>
                                    <p:animEffect transition="in" filter="barn(inHorizontal)">
                                      <p:cBhvr>
                                        <p:cTn id="7" dur="500"/>
                                        <p:tgtEl>
                                          <p:spTgt spid="604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60421"/>
                                        </p:tgtEl>
                                        <p:attrNameLst>
                                          <p:attrName>style.visibility</p:attrName>
                                        </p:attrNameLst>
                                      </p:cBhvr>
                                      <p:to>
                                        <p:strVal val="visible"/>
                                      </p:to>
                                    </p:set>
                                    <p:animEffect transition="in" filter="barn(inHorizontal)">
                                      <p:cBhvr>
                                        <p:cTn id="12" dur="500"/>
                                        <p:tgtEl>
                                          <p:spTgt spid="60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p:bldP spid="60421"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6FCFA385-E644-41E5-AA60-67B90D07DA22}"/>
              </a:ext>
            </a:extLst>
          </p:cNvPr>
          <p:cNvSpPr>
            <a:spLocks noChangeArrowheads="1"/>
          </p:cNvSpPr>
          <p:nvPr/>
        </p:nvSpPr>
        <p:spPr bwMode="auto">
          <a:xfrm>
            <a:off x="914400" y="228600"/>
            <a:ext cx="6477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zh-CN" altLang="en-US" sz="2800" b="1" dirty="0">
                <a:solidFill>
                  <a:srgbClr val="CC0000"/>
                </a:solidFill>
                <a:latin typeface="宋体" panose="02010600030101010101" pitchFamily="2" charset="-122"/>
              </a:rPr>
              <a:t>第</a:t>
            </a:r>
            <a:r>
              <a:rPr lang="en-US" altLang="zh-CN" sz="2800" b="1" dirty="0">
                <a:solidFill>
                  <a:srgbClr val="CC0000"/>
                </a:solidFill>
                <a:latin typeface="宋体" panose="02010600030101010101" pitchFamily="2" charset="-122"/>
              </a:rPr>
              <a:t>2.2</a:t>
            </a:r>
            <a:r>
              <a:rPr lang="zh-CN" altLang="en-US" sz="2800" b="1" dirty="0">
                <a:solidFill>
                  <a:srgbClr val="CC0000"/>
                </a:solidFill>
                <a:latin typeface="宋体" panose="02010600030101010101" pitchFamily="2" charset="-122"/>
              </a:rPr>
              <a:t>章 作业</a:t>
            </a:r>
          </a:p>
        </p:txBody>
      </p:sp>
      <p:sp>
        <p:nvSpPr>
          <p:cNvPr id="54275" name="Text Box 3">
            <a:extLst>
              <a:ext uri="{FF2B5EF4-FFF2-40B4-BE49-F238E27FC236}">
                <a16:creationId xmlns:a16="http://schemas.microsoft.com/office/drawing/2014/main" id="{B88491D9-A730-44BB-B395-95C96A4A1A85}"/>
              </a:ext>
            </a:extLst>
          </p:cNvPr>
          <p:cNvSpPr txBox="1">
            <a:spLocks noChangeArrowheads="1"/>
          </p:cNvSpPr>
          <p:nvPr/>
        </p:nvSpPr>
        <p:spPr bwMode="auto">
          <a:xfrm>
            <a:off x="762000" y="1066800"/>
            <a:ext cx="7543800" cy="465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b="1" dirty="0"/>
              <a:t>1</a:t>
            </a:r>
            <a:r>
              <a:rPr lang="zh-CN" altLang="en-US" b="1" dirty="0"/>
              <a:t>、怎样理解</a:t>
            </a:r>
            <a:r>
              <a:rPr lang="en-US" altLang="zh-CN" b="1" dirty="0"/>
              <a:t>NVT</a:t>
            </a:r>
            <a:r>
              <a:rPr lang="zh-CN" altLang="en-US" b="1" dirty="0"/>
              <a:t>？</a:t>
            </a:r>
          </a:p>
          <a:p>
            <a:pPr algn="l" eaLnBrk="1" hangingPunct="1">
              <a:spcBef>
                <a:spcPct val="50000"/>
              </a:spcBef>
            </a:pPr>
            <a:r>
              <a:rPr lang="en-US" altLang="zh-CN" b="1" dirty="0"/>
              <a:t>2</a:t>
            </a:r>
            <a:r>
              <a:rPr lang="zh-CN" altLang="en-US" b="1" dirty="0"/>
              <a:t>、为什么</a:t>
            </a:r>
            <a:r>
              <a:rPr lang="en-US" altLang="zh-CN" b="1" dirty="0"/>
              <a:t>FTP</a:t>
            </a:r>
            <a:r>
              <a:rPr lang="zh-CN" altLang="en-US" b="1" dirty="0"/>
              <a:t>目前使用不十分流行？</a:t>
            </a:r>
          </a:p>
          <a:p>
            <a:pPr algn="l" eaLnBrk="1" hangingPunct="1">
              <a:spcBef>
                <a:spcPct val="50000"/>
              </a:spcBef>
            </a:pPr>
            <a:r>
              <a:rPr lang="zh-CN" altLang="en-US" b="1" dirty="0"/>
              <a:t>★ </a:t>
            </a:r>
            <a:r>
              <a:rPr lang="en-US" altLang="zh-CN" b="1" dirty="0"/>
              <a:t>3</a:t>
            </a:r>
            <a:r>
              <a:rPr lang="zh-CN" altLang="en-US" b="1" dirty="0"/>
              <a:t>、简述</a:t>
            </a:r>
            <a:r>
              <a:rPr lang="en-US" altLang="zh-CN" b="1" dirty="0"/>
              <a:t>FTP</a:t>
            </a:r>
            <a:r>
              <a:rPr lang="zh-CN" altLang="en-US" b="1" dirty="0"/>
              <a:t>传输的通信控制过程。</a:t>
            </a:r>
          </a:p>
          <a:p>
            <a:pPr algn="l" eaLnBrk="1" hangingPunct="1">
              <a:spcBef>
                <a:spcPct val="50000"/>
              </a:spcBef>
            </a:pPr>
            <a:r>
              <a:rPr lang="zh-CN" altLang="en-US" b="1" dirty="0"/>
              <a:t>★ </a:t>
            </a:r>
            <a:r>
              <a:rPr lang="en-US" altLang="zh-CN" b="1" dirty="0"/>
              <a:t>4</a:t>
            </a:r>
            <a:r>
              <a:rPr lang="zh-CN" altLang="en-US" b="1" dirty="0"/>
              <a:t>、在一条传输链路连接的网络两端，用</a:t>
            </a:r>
            <a:r>
              <a:rPr lang="en-US" altLang="zh-CN" b="1" dirty="0"/>
              <a:t>FTP</a:t>
            </a:r>
            <a:r>
              <a:rPr lang="zh-CN" altLang="en-US" b="1" dirty="0"/>
              <a:t>传输一个大文件，然后根据文件字节数和传输的时间测量链路的数据传输容量，是否准确？试说明理由。（请阅读教材</a:t>
            </a:r>
            <a:r>
              <a:rPr lang="en-US" altLang="zh-CN" b="1" dirty="0"/>
              <a:t>18</a:t>
            </a:r>
            <a:r>
              <a:rPr lang="zh-CN" altLang="en-US" b="1" dirty="0"/>
              <a:t>章）</a:t>
            </a:r>
          </a:p>
          <a:p>
            <a:pPr algn="l" eaLnBrk="1" hangingPunct="1">
              <a:spcBef>
                <a:spcPct val="50000"/>
              </a:spcBef>
            </a:pPr>
            <a:r>
              <a:rPr lang="en-US" altLang="zh-CN" b="1" dirty="0"/>
              <a:t>5</a:t>
            </a:r>
            <a:r>
              <a:rPr lang="zh-CN" altLang="en-US" b="1" dirty="0"/>
              <a:t>、二进制模式和文本模式下传输同一个文本文件，试说明两种模式传输时间哪个大？为什么？</a:t>
            </a:r>
          </a:p>
          <a:p>
            <a:pPr algn="l" eaLnBrk="1" hangingPunct="1">
              <a:spcBef>
                <a:spcPct val="50000"/>
              </a:spcBef>
            </a:pPr>
            <a:endParaRPr lang="en-US" altLang="zh-CN" b="1" dirty="0"/>
          </a:p>
        </p:txBody>
      </p:sp>
    </p:spTree>
  </p:cSld>
  <p:clrMapOvr>
    <a:masterClrMapping/>
  </p:clrMapOvr>
  <p:transition spd="slow" advClick="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E2FCDA9-C946-4793-A454-A0306957B614}"/>
              </a:ext>
            </a:extLst>
          </p:cNvPr>
          <p:cNvSpPr>
            <a:spLocks noChangeArrowheads="1"/>
          </p:cNvSpPr>
          <p:nvPr/>
        </p:nvSpPr>
        <p:spPr bwMode="auto">
          <a:xfrm>
            <a:off x="250825" y="333375"/>
            <a:ext cx="441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dirty="0">
                <a:solidFill>
                  <a:srgbClr val="CC0000"/>
                </a:solidFill>
                <a:latin typeface="宋体" panose="02010600030101010101" pitchFamily="2" charset="-122"/>
              </a:rPr>
              <a:t>2.1.2 </a:t>
            </a:r>
            <a:r>
              <a:rPr lang="en-US" altLang="zh-CN" sz="2800" b="1" dirty="0">
                <a:solidFill>
                  <a:srgbClr val="CC0000"/>
                </a:solidFill>
              </a:rPr>
              <a:t>Internet</a:t>
            </a:r>
            <a:r>
              <a:rPr lang="zh-CN" altLang="en-US" sz="2800" b="1" dirty="0">
                <a:solidFill>
                  <a:srgbClr val="CC0000"/>
                </a:solidFill>
                <a:latin typeface="宋体" panose="02010600030101010101" pitchFamily="2" charset="-122"/>
              </a:rPr>
              <a:t>域名构造</a:t>
            </a:r>
            <a:r>
              <a:rPr lang="zh-CN" altLang="en-US" sz="2800" b="1" dirty="0">
                <a:solidFill>
                  <a:srgbClr val="CC0000"/>
                </a:solidFill>
              </a:rPr>
              <a:t> </a:t>
            </a:r>
          </a:p>
        </p:txBody>
      </p:sp>
      <p:sp>
        <p:nvSpPr>
          <p:cNvPr id="8195" name="Text Box 3">
            <a:extLst>
              <a:ext uri="{FF2B5EF4-FFF2-40B4-BE49-F238E27FC236}">
                <a16:creationId xmlns:a16="http://schemas.microsoft.com/office/drawing/2014/main" id="{30808395-4CB6-4D9F-8AF9-CAA33E155BF3}"/>
              </a:ext>
            </a:extLst>
          </p:cNvPr>
          <p:cNvSpPr txBox="1">
            <a:spLocks noChangeArrowheads="1"/>
          </p:cNvSpPr>
          <p:nvPr/>
        </p:nvSpPr>
        <p:spPr bwMode="auto">
          <a:xfrm>
            <a:off x="3505200" y="1969592"/>
            <a:ext cx="765175" cy="403225"/>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a:t>
            </a:r>
            <a:r>
              <a:rPr lang="zh-CN" altLang="en-US" sz="1600" b="1"/>
              <a:t>树 根</a:t>
            </a:r>
          </a:p>
          <a:p>
            <a:endParaRPr lang="en-US" altLang="zh-CN" sz="1600" b="1"/>
          </a:p>
        </p:txBody>
      </p:sp>
      <p:sp>
        <p:nvSpPr>
          <p:cNvPr id="8196" name="Text Box 4">
            <a:extLst>
              <a:ext uri="{FF2B5EF4-FFF2-40B4-BE49-F238E27FC236}">
                <a16:creationId xmlns:a16="http://schemas.microsoft.com/office/drawing/2014/main" id="{56D5E120-C1E4-4593-A027-8269BC98A0B5}"/>
              </a:ext>
            </a:extLst>
          </p:cNvPr>
          <p:cNvSpPr txBox="1">
            <a:spLocks noChangeArrowheads="1"/>
          </p:cNvSpPr>
          <p:nvPr/>
        </p:nvSpPr>
        <p:spPr bwMode="auto">
          <a:xfrm>
            <a:off x="823913" y="2966542"/>
            <a:ext cx="574675"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GOV</a:t>
            </a:r>
          </a:p>
          <a:p>
            <a:endParaRPr lang="en-US" altLang="zh-CN" sz="1600" b="1"/>
          </a:p>
        </p:txBody>
      </p:sp>
      <p:sp>
        <p:nvSpPr>
          <p:cNvPr id="8197" name="Text Box 5">
            <a:extLst>
              <a:ext uri="{FF2B5EF4-FFF2-40B4-BE49-F238E27FC236}">
                <a16:creationId xmlns:a16="http://schemas.microsoft.com/office/drawing/2014/main" id="{0FAF13F0-1377-4D1C-A1D7-486BB3DF469B}"/>
              </a:ext>
            </a:extLst>
          </p:cNvPr>
          <p:cNvSpPr txBox="1">
            <a:spLocks noChangeArrowheads="1"/>
          </p:cNvSpPr>
          <p:nvPr/>
        </p:nvSpPr>
        <p:spPr bwMode="auto">
          <a:xfrm>
            <a:off x="1590675" y="2966542"/>
            <a:ext cx="573088"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EDU</a:t>
            </a:r>
          </a:p>
          <a:p>
            <a:endParaRPr lang="en-US" altLang="zh-CN" sz="1600" b="1"/>
          </a:p>
        </p:txBody>
      </p:sp>
      <p:sp>
        <p:nvSpPr>
          <p:cNvPr id="8198" name="Text Box 6">
            <a:extLst>
              <a:ext uri="{FF2B5EF4-FFF2-40B4-BE49-F238E27FC236}">
                <a16:creationId xmlns:a16="http://schemas.microsoft.com/office/drawing/2014/main" id="{75B97C81-D72C-4ED5-A87E-78CF2C1CE05D}"/>
              </a:ext>
            </a:extLst>
          </p:cNvPr>
          <p:cNvSpPr txBox="1">
            <a:spLocks noChangeArrowheads="1"/>
          </p:cNvSpPr>
          <p:nvPr/>
        </p:nvSpPr>
        <p:spPr bwMode="auto">
          <a:xfrm>
            <a:off x="2355850" y="2966542"/>
            <a:ext cx="574675" cy="406400"/>
          </a:xfrm>
          <a:prstGeom prst="rect">
            <a:avLst/>
          </a:prstGeom>
          <a:solidFill>
            <a:srgbClr val="FF3300"/>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dirty="0"/>
              <a:t> COM</a:t>
            </a:r>
          </a:p>
          <a:p>
            <a:endParaRPr lang="en-US" altLang="zh-CN" sz="1600" b="1" dirty="0"/>
          </a:p>
        </p:txBody>
      </p:sp>
      <p:sp>
        <p:nvSpPr>
          <p:cNvPr id="8199" name="Text Box 7">
            <a:extLst>
              <a:ext uri="{FF2B5EF4-FFF2-40B4-BE49-F238E27FC236}">
                <a16:creationId xmlns:a16="http://schemas.microsoft.com/office/drawing/2014/main" id="{B56AA07A-4E80-434D-BFD4-DCE639690085}"/>
              </a:ext>
            </a:extLst>
          </p:cNvPr>
          <p:cNvSpPr txBox="1">
            <a:spLocks noChangeArrowheads="1"/>
          </p:cNvSpPr>
          <p:nvPr/>
        </p:nvSpPr>
        <p:spPr bwMode="auto">
          <a:xfrm>
            <a:off x="3121025" y="2966542"/>
            <a:ext cx="574675"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NET</a:t>
            </a:r>
          </a:p>
          <a:p>
            <a:endParaRPr lang="en-US" altLang="zh-CN" sz="1600" b="1"/>
          </a:p>
        </p:txBody>
      </p:sp>
      <p:sp>
        <p:nvSpPr>
          <p:cNvPr id="8200" name="Text Box 8">
            <a:extLst>
              <a:ext uri="{FF2B5EF4-FFF2-40B4-BE49-F238E27FC236}">
                <a16:creationId xmlns:a16="http://schemas.microsoft.com/office/drawing/2014/main" id="{D1AABAC1-4120-47B0-A64B-EBDCA8BA7CA4}"/>
              </a:ext>
            </a:extLst>
          </p:cNvPr>
          <p:cNvSpPr txBox="1">
            <a:spLocks noChangeArrowheads="1"/>
          </p:cNvSpPr>
          <p:nvPr/>
        </p:nvSpPr>
        <p:spPr bwMode="auto">
          <a:xfrm>
            <a:off x="3887788" y="2966542"/>
            <a:ext cx="573087"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ORG</a:t>
            </a:r>
          </a:p>
          <a:p>
            <a:endParaRPr lang="en-US" altLang="zh-CN" sz="1600" b="1"/>
          </a:p>
        </p:txBody>
      </p:sp>
      <p:sp>
        <p:nvSpPr>
          <p:cNvPr id="8201" name="Text Box 9">
            <a:extLst>
              <a:ext uri="{FF2B5EF4-FFF2-40B4-BE49-F238E27FC236}">
                <a16:creationId xmlns:a16="http://schemas.microsoft.com/office/drawing/2014/main" id="{C838254C-4D8F-4D4D-AEC5-FD5A67D5CAC1}"/>
              </a:ext>
            </a:extLst>
          </p:cNvPr>
          <p:cNvSpPr txBox="1">
            <a:spLocks noChangeArrowheads="1"/>
          </p:cNvSpPr>
          <p:nvPr/>
        </p:nvSpPr>
        <p:spPr bwMode="auto">
          <a:xfrm>
            <a:off x="4652963" y="2966542"/>
            <a:ext cx="674687" cy="406400"/>
          </a:xfrm>
          <a:prstGeom prst="rect">
            <a:avLst/>
          </a:prstGeom>
          <a:solidFill>
            <a:schemeClr val="accent1"/>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ARPA</a:t>
            </a:r>
          </a:p>
          <a:p>
            <a:endParaRPr lang="en-US" altLang="zh-CN" sz="1600" b="1"/>
          </a:p>
        </p:txBody>
      </p:sp>
      <p:sp>
        <p:nvSpPr>
          <p:cNvPr id="8202" name="Text Box 10">
            <a:extLst>
              <a:ext uri="{FF2B5EF4-FFF2-40B4-BE49-F238E27FC236}">
                <a16:creationId xmlns:a16="http://schemas.microsoft.com/office/drawing/2014/main" id="{7AB15626-7AA8-4E4E-A9F0-239935958A63}"/>
              </a:ext>
            </a:extLst>
          </p:cNvPr>
          <p:cNvSpPr txBox="1">
            <a:spLocks noChangeArrowheads="1"/>
          </p:cNvSpPr>
          <p:nvPr/>
        </p:nvSpPr>
        <p:spPr bwMode="auto">
          <a:xfrm>
            <a:off x="6184900" y="2966542"/>
            <a:ext cx="573088" cy="406400"/>
          </a:xfrm>
          <a:prstGeom prst="rect">
            <a:avLst/>
          </a:prstGeom>
          <a:solidFill>
            <a:srgbClr val="FF6699"/>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CN</a:t>
            </a:r>
          </a:p>
          <a:p>
            <a:endParaRPr lang="en-US" altLang="zh-CN" sz="1600" b="1"/>
          </a:p>
        </p:txBody>
      </p:sp>
      <p:sp>
        <p:nvSpPr>
          <p:cNvPr id="8203" name="Text Box 11">
            <a:extLst>
              <a:ext uri="{FF2B5EF4-FFF2-40B4-BE49-F238E27FC236}">
                <a16:creationId xmlns:a16="http://schemas.microsoft.com/office/drawing/2014/main" id="{188EB568-B623-4D9C-ADA8-BE31C1A477FE}"/>
              </a:ext>
            </a:extLst>
          </p:cNvPr>
          <p:cNvSpPr txBox="1">
            <a:spLocks noChangeArrowheads="1"/>
          </p:cNvSpPr>
          <p:nvPr/>
        </p:nvSpPr>
        <p:spPr bwMode="auto">
          <a:xfrm>
            <a:off x="58738" y="2966542"/>
            <a:ext cx="574675"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MIL</a:t>
            </a:r>
          </a:p>
          <a:p>
            <a:endParaRPr lang="en-US" altLang="zh-CN" sz="1600" b="1"/>
          </a:p>
        </p:txBody>
      </p:sp>
      <p:sp>
        <p:nvSpPr>
          <p:cNvPr id="8204" name="Text Box 12">
            <a:extLst>
              <a:ext uri="{FF2B5EF4-FFF2-40B4-BE49-F238E27FC236}">
                <a16:creationId xmlns:a16="http://schemas.microsoft.com/office/drawing/2014/main" id="{E184277E-7CC2-4CC1-9420-1E3CBCAB9B23}"/>
              </a:ext>
            </a:extLst>
          </p:cNvPr>
          <p:cNvSpPr txBox="1">
            <a:spLocks noChangeArrowheads="1"/>
          </p:cNvSpPr>
          <p:nvPr/>
        </p:nvSpPr>
        <p:spPr bwMode="auto">
          <a:xfrm>
            <a:off x="5418138" y="2966542"/>
            <a:ext cx="574675"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INT</a:t>
            </a:r>
          </a:p>
          <a:p>
            <a:endParaRPr lang="en-US" altLang="zh-CN" sz="1600" b="1"/>
          </a:p>
        </p:txBody>
      </p:sp>
      <p:sp>
        <p:nvSpPr>
          <p:cNvPr id="8205" name="Text Box 13">
            <a:extLst>
              <a:ext uri="{FF2B5EF4-FFF2-40B4-BE49-F238E27FC236}">
                <a16:creationId xmlns:a16="http://schemas.microsoft.com/office/drawing/2014/main" id="{360EF749-EB46-459F-BFC9-3E2343CE4B2E}"/>
              </a:ext>
            </a:extLst>
          </p:cNvPr>
          <p:cNvSpPr txBox="1">
            <a:spLocks noChangeArrowheads="1"/>
          </p:cNvSpPr>
          <p:nvPr/>
        </p:nvSpPr>
        <p:spPr bwMode="auto">
          <a:xfrm>
            <a:off x="7332663" y="2966542"/>
            <a:ext cx="574675"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UK</a:t>
            </a:r>
          </a:p>
          <a:p>
            <a:endParaRPr lang="en-US" altLang="zh-CN" sz="1600" b="1"/>
          </a:p>
        </p:txBody>
      </p:sp>
      <p:sp>
        <p:nvSpPr>
          <p:cNvPr id="8206" name="Line 14">
            <a:extLst>
              <a:ext uri="{FF2B5EF4-FFF2-40B4-BE49-F238E27FC236}">
                <a16:creationId xmlns:a16="http://schemas.microsoft.com/office/drawing/2014/main" id="{BDADD471-E9B3-4A75-B72F-D425736DE668}"/>
              </a:ext>
            </a:extLst>
          </p:cNvPr>
          <p:cNvSpPr>
            <a:spLocks noChangeShapeType="1"/>
          </p:cNvSpPr>
          <p:nvPr/>
        </p:nvSpPr>
        <p:spPr bwMode="auto">
          <a:xfrm>
            <a:off x="6757988" y="3174504"/>
            <a:ext cx="574675" cy="1588"/>
          </a:xfrm>
          <a:prstGeom prst="line">
            <a:avLst/>
          </a:prstGeom>
          <a:noFill/>
          <a:ln w="19050"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07" name="Line 15">
            <a:extLst>
              <a:ext uri="{FF2B5EF4-FFF2-40B4-BE49-F238E27FC236}">
                <a16:creationId xmlns:a16="http://schemas.microsoft.com/office/drawing/2014/main" id="{803BA0D3-F008-463A-8699-DFDC239F09F9}"/>
              </a:ext>
            </a:extLst>
          </p:cNvPr>
          <p:cNvSpPr>
            <a:spLocks noChangeShapeType="1"/>
          </p:cNvSpPr>
          <p:nvPr/>
        </p:nvSpPr>
        <p:spPr bwMode="auto">
          <a:xfrm>
            <a:off x="250825" y="2564904"/>
            <a:ext cx="7273925"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08" name="Line 16">
            <a:extLst>
              <a:ext uri="{FF2B5EF4-FFF2-40B4-BE49-F238E27FC236}">
                <a16:creationId xmlns:a16="http://schemas.microsoft.com/office/drawing/2014/main" id="{9DB71B11-CE6C-4AEC-89E7-25A89C4FAB68}"/>
              </a:ext>
            </a:extLst>
          </p:cNvPr>
          <p:cNvSpPr>
            <a:spLocks noChangeShapeType="1"/>
          </p:cNvSpPr>
          <p:nvPr/>
        </p:nvSpPr>
        <p:spPr bwMode="auto">
          <a:xfrm flipH="1">
            <a:off x="3887788" y="2371229"/>
            <a:ext cx="1587" cy="2047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09" name="Line 17">
            <a:extLst>
              <a:ext uri="{FF2B5EF4-FFF2-40B4-BE49-F238E27FC236}">
                <a16:creationId xmlns:a16="http://schemas.microsoft.com/office/drawing/2014/main" id="{E5F3E94C-9463-4FE3-AC76-19606EBF39EE}"/>
              </a:ext>
            </a:extLst>
          </p:cNvPr>
          <p:cNvSpPr>
            <a:spLocks noChangeShapeType="1"/>
          </p:cNvSpPr>
          <p:nvPr/>
        </p:nvSpPr>
        <p:spPr bwMode="auto">
          <a:xfrm>
            <a:off x="250825" y="2564904"/>
            <a:ext cx="1588"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0" name="Line 18">
            <a:extLst>
              <a:ext uri="{FF2B5EF4-FFF2-40B4-BE49-F238E27FC236}">
                <a16:creationId xmlns:a16="http://schemas.microsoft.com/office/drawing/2014/main" id="{9153150E-1D60-4A08-B5C7-5DECD3E3C159}"/>
              </a:ext>
            </a:extLst>
          </p:cNvPr>
          <p:cNvSpPr>
            <a:spLocks noChangeShapeType="1"/>
          </p:cNvSpPr>
          <p:nvPr/>
        </p:nvSpPr>
        <p:spPr bwMode="auto">
          <a:xfrm>
            <a:off x="1016000" y="2564904"/>
            <a:ext cx="1588"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1" name="Line 19">
            <a:extLst>
              <a:ext uri="{FF2B5EF4-FFF2-40B4-BE49-F238E27FC236}">
                <a16:creationId xmlns:a16="http://schemas.microsoft.com/office/drawing/2014/main" id="{A778B6A9-C595-4F50-A71C-27E31A66415F}"/>
              </a:ext>
            </a:extLst>
          </p:cNvPr>
          <p:cNvSpPr>
            <a:spLocks noChangeShapeType="1"/>
          </p:cNvSpPr>
          <p:nvPr/>
        </p:nvSpPr>
        <p:spPr bwMode="auto">
          <a:xfrm>
            <a:off x="1781175" y="2564904"/>
            <a:ext cx="1588"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2" name="Line 20">
            <a:extLst>
              <a:ext uri="{FF2B5EF4-FFF2-40B4-BE49-F238E27FC236}">
                <a16:creationId xmlns:a16="http://schemas.microsoft.com/office/drawing/2014/main" id="{4B519577-284E-4D4E-8646-2EFEF2E633BA}"/>
              </a:ext>
            </a:extLst>
          </p:cNvPr>
          <p:cNvSpPr>
            <a:spLocks noChangeShapeType="1"/>
          </p:cNvSpPr>
          <p:nvPr/>
        </p:nvSpPr>
        <p:spPr bwMode="auto">
          <a:xfrm>
            <a:off x="2547938" y="2564904"/>
            <a:ext cx="1587"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3" name="Line 21">
            <a:extLst>
              <a:ext uri="{FF2B5EF4-FFF2-40B4-BE49-F238E27FC236}">
                <a16:creationId xmlns:a16="http://schemas.microsoft.com/office/drawing/2014/main" id="{3A0701BD-5A5B-49AA-BA7A-5ACE4331290E}"/>
              </a:ext>
            </a:extLst>
          </p:cNvPr>
          <p:cNvSpPr>
            <a:spLocks noChangeShapeType="1"/>
          </p:cNvSpPr>
          <p:nvPr/>
        </p:nvSpPr>
        <p:spPr bwMode="auto">
          <a:xfrm>
            <a:off x="3313113" y="2564904"/>
            <a:ext cx="1587"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4" name="Line 22">
            <a:extLst>
              <a:ext uri="{FF2B5EF4-FFF2-40B4-BE49-F238E27FC236}">
                <a16:creationId xmlns:a16="http://schemas.microsoft.com/office/drawing/2014/main" id="{76563836-7E70-4497-9F9F-FD9954A4F00C}"/>
              </a:ext>
            </a:extLst>
          </p:cNvPr>
          <p:cNvSpPr>
            <a:spLocks noChangeShapeType="1"/>
          </p:cNvSpPr>
          <p:nvPr/>
        </p:nvSpPr>
        <p:spPr bwMode="auto">
          <a:xfrm>
            <a:off x="4078288" y="2564904"/>
            <a:ext cx="1587"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5" name="Line 23">
            <a:extLst>
              <a:ext uri="{FF2B5EF4-FFF2-40B4-BE49-F238E27FC236}">
                <a16:creationId xmlns:a16="http://schemas.microsoft.com/office/drawing/2014/main" id="{39C3D57E-EF68-40A5-A04F-9ADF72F9F1ED}"/>
              </a:ext>
            </a:extLst>
          </p:cNvPr>
          <p:cNvSpPr>
            <a:spLocks noChangeShapeType="1"/>
          </p:cNvSpPr>
          <p:nvPr/>
        </p:nvSpPr>
        <p:spPr bwMode="auto">
          <a:xfrm>
            <a:off x="4845050" y="2564904"/>
            <a:ext cx="1588"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6" name="Line 24">
            <a:extLst>
              <a:ext uri="{FF2B5EF4-FFF2-40B4-BE49-F238E27FC236}">
                <a16:creationId xmlns:a16="http://schemas.microsoft.com/office/drawing/2014/main" id="{720AD72E-B554-472C-B651-D6BFE75F82C2}"/>
              </a:ext>
            </a:extLst>
          </p:cNvPr>
          <p:cNvSpPr>
            <a:spLocks noChangeShapeType="1"/>
          </p:cNvSpPr>
          <p:nvPr/>
        </p:nvSpPr>
        <p:spPr bwMode="auto">
          <a:xfrm>
            <a:off x="5610225" y="2564904"/>
            <a:ext cx="1588"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7" name="Line 25">
            <a:extLst>
              <a:ext uri="{FF2B5EF4-FFF2-40B4-BE49-F238E27FC236}">
                <a16:creationId xmlns:a16="http://schemas.microsoft.com/office/drawing/2014/main" id="{4BC444A4-31D1-487B-AADA-3F3B734080D0}"/>
              </a:ext>
            </a:extLst>
          </p:cNvPr>
          <p:cNvSpPr>
            <a:spLocks noChangeShapeType="1"/>
          </p:cNvSpPr>
          <p:nvPr/>
        </p:nvSpPr>
        <p:spPr bwMode="auto">
          <a:xfrm>
            <a:off x="6375400" y="2564904"/>
            <a:ext cx="1588"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8" name="Line 26">
            <a:extLst>
              <a:ext uri="{FF2B5EF4-FFF2-40B4-BE49-F238E27FC236}">
                <a16:creationId xmlns:a16="http://schemas.microsoft.com/office/drawing/2014/main" id="{6B0FAB53-77FA-43D4-9B7B-C1E724FF7FBB}"/>
              </a:ext>
            </a:extLst>
          </p:cNvPr>
          <p:cNvSpPr>
            <a:spLocks noChangeShapeType="1"/>
          </p:cNvSpPr>
          <p:nvPr/>
        </p:nvSpPr>
        <p:spPr bwMode="auto">
          <a:xfrm>
            <a:off x="7524750" y="2564904"/>
            <a:ext cx="1588"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9" name="Line 27">
            <a:extLst>
              <a:ext uri="{FF2B5EF4-FFF2-40B4-BE49-F238E27FC236}">
                <a16:creationId xmlns:a16="http://schemas.microsoft.com/office/drawing/2014/main" id="{B7B949B0-1CCF-441A-AF85-6EF81F10D327}"/>
              </a:ext>
            </a:extLst>
          </p:cNvPr>
          <p:cNvSpPr>
            <a:spLocks noChangeShapeType="1"/>
          </p:cNvSpPr>
          <p:nvPr/>
        </p:nvSpPr>
        <p:spPr bwMode="auto">
          <a:xfrm>
            <a:off x="2547938" y="3369767"/>
            <a:ext cx="1587" cy="2000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0" name="Line 28">
            <a:extLst>
              <a:ext uri="{FF2B5EF4-FFF2-40B4-BE49-F238E27FC236}">
                <a16:creationId xmlns:a16="http://schemas.microsoft.com/office/drawing/2014/main" id="{6351CF05-10DB-46CC-A876-8CD0B6E72612}"/>
              </a:ext>
            </a:extLst>
          </p:cNvPr>
          <p:cNvSpPr>
            <a:spLocks noChangeShapeType="1"/>
          </p:cNvSpPr>
          <p:nvPr/>
        </p:nvSpPr>
        <p:spPr bwMode="auto">
          <a:xfrm>
            <a:off x="1973263" y="3576142"/>
            <a:ext cx="1914525"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1" name="Text Box 29">
            <a:extLst>
              <a:ext uri="{FF2B5EF4-FFF2-40B4-BE49-F238E27FC236}">
                <a16:creationId xmlns:a16="http://schemas.microsoft.com/office/drawing/2014/main" id="{FDEDC9C9-3119-4958-A0AC-6BC232FFB53A}"/>
              </a:ext>
            </a:extLst>
          </p:cNvPr>
          <p:cNvSpPr txBox="1">
            <a:spLocks noChangeArrowheads="1"/>
          </p:cNvSpPr>
          <p:nvPr/>
        </p:nvSpPr>
        <p:spPr bwMode="auto">
          <a:xfrm>
            <a:off x="1590675" y="3771404"/>
            <a:ext cx="573088" cy="404813"/>
          </a:xfrm>
          <a:prstGeom prst="rect">
            <a:avLst/>
          </a:prstGeom>
          <a:solidFill>
            <a:srgbClr val="FF3300"/>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IBM</a:t>
            </a:r>
          </a:p>
          <a:p>
            <a:endParaRPr lang="en-US" altLang="zh-CN" sz="1600" b="1"/>
          </a:p>
        </p:txBody>
      </p:sp>
      <p:sp>
        <p:nvSpPr>
          <p:cNvPr id="8222" name="Text Box 30">
            <a:extLst>
              <a:ext uri="{FF2B5EF4-FFF2-40B4-BE49-F238E27FC236}">
                <a16:creationId xmlns:a16="http://schemas.microsoft.com/office/drawing/2014/main" id="{A53371F8-D136-4483-B8F8-B27D9F0C7BDA}"/>
              </a:ext>
            </a:extLst>
          </p:cNvPr>
          <p:cNvSpPr txBox="1">
            <a:spLocks noChangeArrowheads="1"/>
          </p:cNvSpPr>
          <p:nvPr/>
        </p:nvSpPr>
        <p:spPr bwMode="auto">
          <a:xfrm>
            <a:off x="2547938" y="3771404"/>
            <a:ext cx="573087" cy="404813"/>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DEC</a:t>
            </a:r>
          </a:p>
          <a:p>
            <a:endParaRPr lang="en-US" altLang="zh-CN" sz="1600" b="1"/>
          </a:p>
        </p:txBody>
      </p:sp>
      <p:sp>
        <p:nvSpPr>
          <p:cNvPr id="8223" name="Text Box 31">
            <a:extLst>
              <a:ext uri="{FF2B5EF4-FFF2-40B4-BE49-F238E27FC236}">
                <a16:creationId xmlns:a16="http://schemas.microsoft.com/office/drawing/2014/main" id="{CC67A061-5B03-430E-87F6-4B8C6EAA9C71}"/>
              </a:ext>
            </a:extLst>
          </p:cNvPr>
          <p:cNvSpPr txBox="1">
            <a:spLocks noChangeArrowheads="1"/>
          </p:cNvSpPr>
          <p:nvPr/>
        </p:nvSpPr>
        <p:spPr bwMode="auto">
          <a:xfrm>
            <a:off x="3695700" y="3771404"/>
            <a:ext cx="574675" cy="404813"/>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ATT</a:t>
            </a:r>
          </a:p>
          <a:p>
            <a:endParaRPr lang="en-US" altLang="zh-CN" sz="1600" b="1"/>
          </a:p>
        </p:txBody>
      </p:sp>
      <p:sp>
        <p:nvSpPr>
          <p:cNvPr id="8224" name="Line 32">
            <a:extLst>
              <a:ext uri="{FF2B5EF4-FFF2-40B4-BE49-F238E27FC236}">
                <a16:creationId xmlns:a16="http://schemas.microsoft.com/office/drawing/2014/main" id="{BA9E1631-A884-4978-B4C8-D1B6AF46A556}"/>
              </a:ext>
            </a:extLst>
          </p:cNvPr>
          <p:cNvSpPr>
            <a:spLocks noChangeShapeType="1"/>
          </p:cNvSpPr>
          <p:nvPr/>
        </p:nvSpPr>
        <p:spPr bwMode="auto">
          <a:xfrm>
            <a:off x="3121025" y="3977779"/>
            <a:ext cx="574675" cy="1588"/>
          </a:xfrm>
          <a:prstGeom prst="line">
            <a:avLst/>
          </a:prstGeom>
          <a:noFill/>
          <a:ln w="19050"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5" name="Line 33">
            <a:extLst>
              <a:ext uri="{FF2B5EF4-FFF2-40B4-BE49-F238E27FC236}">
                <a16:creationId xmlns:a16="http://schemas.microsoft.com/office/drawing/2014/main" id="{137320D5-F7C1-4FA6-9EC8-3C5E0CA99D69}"/>
              </a:ext>
            </a:extLst>
          </p:cNvPr>
          <p:cNvSpPr>
            <a:spLocks noChangeShapeType="1"/>
          </p:cNvSpPr>
          <p:nvPr/>
        </p:nvSpPr>
        <p:spPr bwMode="auto">
          <a:xfrm>
            <a:off x="1973263" y="3576142"/>
            <a:ext cx="1587" cy="2047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6" name="Line 34">
            <a:extLst>
              <a:ext uri="{FF2B5EF4-FFF2-40B4-BE49-F238E27FC236}">
                <a16:creationId xmlns:a16="http://schemas.microsoft.com/office/drawing/2014/main" id="{9DE07425-3BF9-4E53-A3E2-0EB15E16EC5B}"/>
              </a:ext>
            </a:extLst>
          </p:cNvPr>
          <p:cNvSpPr>
            <a:spLocks noChangeShapeType="1"/>
          </p:cNvSpPr>
          <p:nvPr/>
        </p:nvSpPr>
        <p:spPr bwMode="auto">
          <a:xfrm>
            <a:off x="2930525" y="3576142"/>
            <a:ext cx="1588" cy="2047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7" name="Line 35">
            <a:extLst>
              <a:ext uri="{FF2B5EF4-FFF2-40B4-BE49-F238E27FC236}">
                <a16:creationId xmlns:a16="http://schemas.microsoft.com/office/drawing/2014/main" id="{42C2D883-A844-4EE7-B5D0-A209A5E033AC}"/>
              </a:ext>
            </a:extLst>
          </p:cNvPr>
          <p:cNvSpPr>
            <a:spLocks noChangeShapeType="1"/>
          </p:cNvSpPr>
          <p:nvPr/>
        </p:nvSpPr>
        <p:spPr bwMode="auto">
          <a:xfrm>
            <a:off x="3887788" y="3576142"/>
            <a:ext cx="1587" cy="2047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8" name="Line 36">
            <a:extLst>
              <a:ext uri="{FF2B5EF4-FFF2-40B4-BE49-F238E27FC236}">
                <a16:creationId xmlns:a16="http://schemas.microsoft.com/office/drawing/2014/main" id="{8A5CFF64-92F1-441E-AF91-96DB4ADF8710}"/>
              </a:ext>
            </a:extLst>
          </p:cNvPr>
          <p:cNvSpPr>
            <a:spLocks noChangeShapeType="1"/>
          </p:cNvSpPr>
          <p:nvPr/>
        </p:nvSpPr>
        <p:spPr bwMode="auto">
          <a:xfrm>
            <a:off x="5227638" y="3576142"/>
            <a:ext cx="1914525"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9" name="Text Box 37">
            <a:extLst>
              <a:ext uri="{FF2B5EF4-FFF2-40B4-BE49-F238E27FC236}">
                <a16:creationId xmlns:a16="http://schemas.microsoft.com/office/drawing/2014/main" id="{2D0F6274-A3CA-4100-B4E3-963D4C4385E8}"/>
              </a:ext>
            </a:extLst>
          </p:cNvPr>
          <p:cNvSpPr txBox="1">
            <a:spLocks noChangeArrowheads="1"/>
          </p:cNvSpPr>
          <p:nvPr/>
        </p:nvSpPr>
        <p:spPr bwMode="auto">
          <a:xfrm>
            <a:off x="4845050" y="3787279"/>
            <a:ext cx="573088"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AC</a:t>
            </a:r>
          </a:p>
          <a:p>
            <a:endParaRPr lang="en-US" altLang="zh-CN" sz="1600" b="1"/>
          </a:p>
        </p:txBody>
      </p:sp>
      <p:sp>
        <p:nvSpPr>
          <p:cNvPr id="8230" name="Text Box 38">
            <a:extLst>
              <a:ext uri="{FF2B5EF4-FFF2-40B4-BE49-F238E27FC236}">
                <a16:creationId xmlns:a16="http://schemas.microsoft.com/office/drawing/2014/main" id="{0F019702-2B48-4FC3-A419-93797087D7EE}"/>
              </a:ext>
            </a:extLst>
          </p:cNvPr>
          <p:cNvSpPr txBox="1">
            <a:spLocks noChangeArrowheads="1"/>
          </p:cNvSpPr>
          <p:nvPr/>
        </p:nvSpPr>
        <p:spPr bwMode="auto">
          <a:xfrm>
            <a:off x="5802313" y="3787279"/>
            <a:ext cx="612775" cy="393700"/>
          </a:xfrm>
          <a:prstGeom prst="rect">
            <a:avLst/>
          </a:prstGeom>
          <a:solidFill>
            <a:srgbClr val="FF6699"/>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EDU</a:t>
            </a:r>
          </a:p>
          <a:p>
            <a:endParaRPr lang="en-US" altLang="zh-CN" sz="1600" b="1"/>
          </a:p>
        </p:txBody>
      </p:sp>
      <p:sp>
        <p:nvSpPr>
          <p:cNvPr id="8231" name="Text Box 39">
            <a:extLst>
              <a:ext uri="{FF2B5EF4-FFF2-40B4-BE49-F238E27FC236}">
                <a16:creationId xmlns:a16="http://schemas.microsoft.com/office/drawing/2014/main" id="{BE186799-894C-4179-B612-FBA9D1C45A53}"/>
              </a:ext>
            </a:extLst>
          </p:cNvPr>
          <p:cNvSpPr txBox="1">
            <a:spLocks noChangeArrowheads="1"/>
          </p:cNvSpPr>
          <p:nvPr/>
        </p:nvSpPr>
        <p:spPr bwMode="auto">
          <a:xfrm>
            <a:off x="6950075" y="3787279"/>
            <a:ext cx="574675"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GD</a:t>
            </a:r>
          </a:p>
          <a:p>
            <a:endParaRPr lang="en-US" altLang="zh-CN" sz="1600" b="1"/>
          </a:p>
        </p:txBody>
      </p:sp>
      <p:sp>
        <p:nvSpPr>
          <p:cNvPr id="8232" name="Line 40">
            <a:extLst>
              <a:ext uri="{FF2B5EF4-FFF2-40B4-BE49-F238E27FC236}">
                <a16:creationId xmlns:a16="http://schemas.microsoft.com/office/drawing/2014/main" id="{BFBEC151-3E4F-4CD2-BB91-E5BBACA6E0DB}"/>
              </a:ext>
            </a:extLst>
          </p:cNvPr>
          <p:cNvSpPr>
            <a:spLocks noChangeShapeType="1"/>
          </p:cNvSpPr>
          <p:nvPr/>
        </p:nvSpPr>
        <p:spPr bwMode="auto">
          <a:xfrm>
            <a:off x="6375400" y="3995242"/>
            <a:ext cx="574675" cy="1587"/>
          </a:xfrm>
          <a:prstGeom prst="line">
            <a:avLst/>
          </a:prstGeom>
          <a:noFill/>
          <a:ln w="19050"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3" name="Line 41">
            <a:extLst>
              <a:ext uri="{FF2B5EF4-FFF2-40B4-BE49-F238E27FC236}">
                <a16:creationId xmlns:a16="http://schemas.microsoft.com/office/drawing/2014/main" id="{F62BADF6-2920-493B-A6B8-636010ABC51B}"/>
              </a:ext>
            </a:extLst>
          </p:cNvPr>
          <p:cNvSpPr>
            <a:spLocks noChangeShapeType="1"/>
          </p:cNvSpPr>
          <p:nvPr/>
        </p:nvSpPr>
        <p:spPr bwMode="auto">
          <a:xfrm>
            <a:off x="5227638" y="3576142"/>
            <a:ext cx="1587" cy="2047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4" name="Line 42">
            <a:extLst>
              <a:ext uri="{FF2B5EF4-FFF2-40B4-BE49-F238E27FC236}">
                <a16:creationId xmlns:a16="http://schemas.microsoft.com/office/drawing/2014/main" id="{C871B111-5881-4192-BB14-B23C81EB17E9}"/>
              </a:ext>
            </a:extLst>
          </p:cNvPr>
          <p:cNvSpPr>
            <a:spLocks noChangeShapeType="1"/>
          </p:cNvSpPr>
          <p:nvPr/>
        </p:nvSpPr>
        <p:spPr bwMode="auto">
          <a:xfrm>
            <a:off x="6184900" y="3576142"/>
            <a:ext cx="1588" cy="2047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5" name="Line 43">
            <a:extLst>
              <a:ext uri="{FF2B5EF4-FFF2-40B4-BE49-F238E27FC236}">
                <a16:creationId xmlns:a16="http://schemas.microsoft.com/office/drawing/2014/main" id="{FFDECA0C-77C9-495B-9922-6DB8D5E1B875}"/>
              </a:ext>
            </a:extLst>
          </p:cNvPr>
          <p:cNvSpPr>
            <a:spLocks noChangeShapeType="1"/>
          </p:cNvSpPr>
          <p:nvPr/>
        </p:nvSpPr>
        <p:spPr bwMode="auto">
          <a:xfrm>
            <a:off x="7142163" y="3576142"/>
            <a:ext cx="1587" cy="2047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6" name="Line 44">
            <a:extLst>
              <a:ext uri="{FF2B5EF4-FFF2-40B4-BE49-F238E27FC236}">
                <a16:creationId xmlns:a16="http://schemas.microsoft.com/office/drawing/2014/main" id="{0470E461-56D4-40B2-937E-DF4D6EEAF864}"/>
              </a:ext>
            </a:extLst>
          </p:cNvPr>
          <p:cNvSpPr>
            <a:spLocks noChangeShapeType="1"/>
          </p:cNvSpPr>
          <p:nvPr/>
        </p:nvSpPr>
        <p:spPr bwMode="auto">
          <a:xfrm>
            <a:off x="6375400" y="3369767"/>
            <a:ext cx="1588" cy="2000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7" name="Line 45">
            <a:extLst>
              <a:ext uri="{FF2B5EF4-FFF2-40B4-BE49-F238E27FC236}">
                <a16:creationId xmlns:a16="http://schemas.microsoft.com/office/drawing/2014/main" id="{288B277F-22EF-41EC-8740-FF6285266F9C}"/>
              </a:ext>
            </a:extLst>
          </p:cNvPr>
          <p:cNvSpPr>
            <a:spLocks noChangeShapeType="1"/>
          </p:cNvSpPr>
          <p:nvPr/>
        </p:nvSpPr>
        <p:spPr bwMode="auto">
          <a:xfrm>
            <a:off x="3887788" y="4379417"/>
            <a:ext cx="1147762"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8" name="Text Box 46">
            <a:extLst>
              <a:ext uri="{FF2B5EF4-FFF2-40B4-BE49-F238E27FC236}">
                <a16:creationId xmlns:a16="http://schemas.microsoft.com/office/drawing/2014/main" id="{FFE67910-2A48-4CF7-8939-9F8FBC464B58}"/>
              </a:ext>
            </a:extLst>
          </p:cNvPr>
          <p:cNvSpPr txBox="1">
            <a:spLocks noChangeArrowheads="1"/>
          </p:cNvSpPr>
          <p:nvPr/>
        </p:nvSpPr>
        <p:spPr bwMode="auto">
          <a:xfrm>
            <a:off x="3505200" y="4620717"/>
            <a:ext cx="573088"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IHEP</a:t>
            </a:r>
          </a:p>
          <a:p>
            <a:endParaRPr lang="en-US" altLang="zh-CN" sz="1600" b="1"/>
          </a:p>
        </p:txBody>
      </p:sp>
      <p:sp>
        <p:nvSpPr>
          <p:cNvPr id="8239" name="Text Box 47">
            <a:extLst>
              <a:ext uri="{FF2B5EF4-FFF2-40B4-BE49-F238E27FC236}">
                <a16:creationId xmlns:a16="http://schemas.microsoft.com/office/drawing/2014/main" id="{40E8A8EF-549A-449F-AA57-EBD6F18914F5}"/>
              </a:ext>
            </a:extLst>
          </p:cNvPr>
          <p:cNvSpPr txBox="1">
            <a:spLocks noChangeArrowheads="1"/>
          </p:cNvSpPr>
          <p:nvPr/>
        </p:nvSpPr>
        <p:spPr bwMode="auto">
          <a:xfrm>
            <a:off x="5035550" y="4574679"/>
            <a:ext cx="1149350" cy="404813"/>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TSINGHUA</a:t>
            </a:r>
          </a:p>
          <a:p>
            <a:endParaRPr lang="en-US" altLang="zh-CN" sz="1600" b="1"/>
          </a:p>
        </p:txBody>
      </p:sp>
      <p:sp>
        <p:nvSpPr>
          <p:cNvPr id="8240" name="Text Box 48">
            <a:extLst>
              <a:ext uri="{FF2B5EF4-FFF2-40B4-BE49-F238E27FC236}">
                <a16:creationId xmlns:a16="http://schemas.microsoft.com/office/drawing/2014/main" id="{ADE93D76-35AE-4F1C-ADC0-33A6C6355A45}"/>
              </a:ext>
            </a:extLst>
          </p:cNvPr>
          <p:cNvSpPr txBox="1">
            <a:spLocks noChangeArrowheads="1"/>
          </p:cNvSpPr>
          <p:nvPr/>
        </p:nvSpPr>
        <p:spPr bwMode="auto">
          <a:xfrm>
            <a:off x="6567488" y="4574679"/>
            <a:ext cx="957262" cy="404813"/>
          </a:xfrm>
          <a:prstGeom prst="rect">
            <a:avLst/>
          </a:prstGeom>
          <a:solidFill>
            <a:srgbClr val="FF6699"/>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SCNU</a:t>
            </a:r>
          </a:p>
          <a:p>
            <a:endParaRPr lang="en-US" altLang="zh-CN" sz="1600" b="1"/>
          </a:p>
        </p:txBody>
      </p:sp>
      <p:sp>
        <p:nvSpPr>
          <p:cNvPr id="8241" name="Line 49">
            <a:extLst>
              <a:ext uri="{FF2B5EF4-FFF2-40B4-BE49-F238E27FC236}">
                <a16:creationId xmlns:a16="http://schemas.microsoft.com/office/drawing/2014/main" id="{91BF623F-6E53-4F54-9FC5-A48FEE6D4C1B}"/>
              </a:ext>
            </a:extLst>
          </p:cNvPr>
          <p:cNvSpPr>
            <a:spLocks noChangeShapeType="1"/>
          </p:cNvSpPr>
          <p:nvPr/>
        </p:nvSpPr>
        <p:spPr bwMode="auto">
          <a:xfrm>
            <a:off x="6184900" y="4768354"/>
            <a:ext cx="382588" cy="14288"/>
          </a:xfrm>
          <a:prstGeom prst="line">
            <a:avLst/>
          </a:prstGeom>
          <a:noFill/>
          <a:ln w="19050"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2" name="Line 50">
            <a:extLst>
              <a:ext uri="{FF2B5EF4-FFF2-40B4-BE49-F238E27FC236}">
                <a16:creationId xmlns:a16="http://schemas.microsoft.com/office/drawing/2014/main" id="{09CAD496-1B0B-47D2-84DF-5A39D6E55F01}"/>
              </a:ext>
            </a:extLst>
          </p:cNvPr>
          <p:cNvSpPr>
            <a:spLocks noChangeShapeType="1"/>
          </p:cNvSpPr>
          <p:nvPr/>
        </p:nvSpPr>
        <p:spPr bwMode="auto">
          <a:xfrm>
            <a:off x="3887788" y="4414342"/>
            <a:ext cx="1587" cy="2000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3" name="Line 51">
            <a:extLst>
              <a:ext uri="{FF2B5EF4-FFF2-40B4-BE49-F238E27FC236}">
                <a16:creationId xmlns:a16="http://schemas.microsoft.com/office/drawing/2014/main" id="{3DBEC3ED-07EA-4EE1-AB11-F839A23086A1}"/>
              </a:ext>
            </a:extLst>
          </p:cNvPr>
          <p:cNvSpPr>
            <a:spLocks noChangeShapeType="1"/>
          </p:cNvSpPr>
          <p:nvPr/>
        </p:nvSpPr>
        <p:spPr bwMode="auto">
          <a:xfrm>
            <a:off x="4814888" y="4422279"/>
            <a:ext cx="1587" cy="2000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4" name="Line 52">
            <a:extLst>
              <a:ext uri="{FF2B5EF4-FFF2-40B4-BE49-F238E27FC236}">
                <a16:creationId xmlns:a16="http://schemas.microsoft.com/office/drawing/2014/main" id="{61FB15B5-E0CE-4748-BE05-59278454BCDD}"/>
              </a:ext>
            </a:extLst>
          </p:cNvPr>
          <p:cNvSpPr>
            <a:spLocks noChangeShapeType="1"/>
          </p:cNvSpPr>
          <p:nvPr/>
        </p:nvSpPr>
        <p:spPr bwMode="auto">
          <a:xfrm flipH="1">
            <a:off x="5576888" y="4422279"/>
            <a:ext cx="1587" cy="1301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5" name="Line 53">
            <a:extLst>
              <a:ext uri="{FF2B5EF4-FFF2-40B4-BE49-F238E27FC236}">
                <a16:creationId xmlns:a16="http://schemas.microsoft.com/office/drawing/2014/main" id="{ABB63E34-8A70-46B3-ADEE-7B1B3A20874B}"/>
              </a:ext>
            </a:extLst>
          </p:cNvPr>
          <p:cNvSpPr>
            <a:spLocks noChangeShapeType="1"/>
          </p:cNvSpPr>
          <p:nvPr/>
        </p:nvSpPr>
        <p:spPr bwMode="auto">
          <a:xfrm>
            <a:off x="5035550" y="4173042"/>
            <a:ext cx="1588" cy="2000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6" name="Line 54">
            <a:extLst>
              <a:ext uri="{FF2B5EF4-FFF2-40B4-BE49-F238E27FC236}">
                <a16:creationId xmlns:a16="http://schemas.microsoft.com/office/drawing/2014/main" id="{DCCD86D2-5E9F-4572-89B0-DE19F15E1DBA}"/>
              </a:ext>
            </a:extLst>
          </p:cNvPr>
          <p:cNvSpPr>
            <a:spLocks noChangeShapeType="1"/>
          </p:cNvSpPr>
          <p:nvPr/>
        </p:nvSpPr>
        <p:spPr bwMode="auto">
          <a:xfrm>
            <a:off x="4270375" y="4782642"/>
            <a:ext cx="574675" cy="1587"/>
          </a:xfrm>
          <a:prstGeom prst="line">
            <a:avLst/>
          </a:prstGeom>
          <a:noFill/>
          <a:ln w="19050"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7" name="Line 55">
            <a:extLst>
              <a:ext uri="{FF2B5EF4-FFF2-40B4-BE49-F238E27FC236}">
                <a16:creationId xmlns:a16="http://schemas.microsoft.com/office/drawing/2014/main" id="{6AA2794C-6F94-4108-8011-6875D49FBEA0}"/>
              </a:ext>
            </a:extLst>
          </p:cNvPr>
          <p:cNvSpPr>
            <a:spLocks noChangeShapeType="1"/>
          </p:cNvSpPr>
          <p:nvPr/>
        </p:nvSpPr>
        <p:spPr bwMode="auto">
          <a:xfrm>
            <a:off x="5576888" y="4422279"/>
            <a:ext cx="13398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8" name="Line 56">
            <a:extLst>
              <a:ext uri="{FF2B5EF4-FFF2-40B4-BE49-F238E27FC236}">
                <a16:creationId xmlns:a16="http://schemas.microsoft.com/office/drawing/2014/main" id="{8E88EF61-CCC9-4211-B3A1-00F4F8D4B605}"/>
              </a:ext>
            </a:extLst>
          </p:cNvPr>
          <p:cNvSpPr>
            <a:spLocks noChangeShapeType="1"/>
          </p:cNvSpPr>
          <p:nvPr/>
        </p:nvSpPr>
        <p:spPr bwMode="auto">
          <a:xfrm>
            <a:off x="6110288" y="4193679"/>
            <a:ext cx="1587" cy="2016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9" name="Text Box 57">
            <a:extLst>
              <a:ext uri="{FF2B5EF4-FFF2-40B4-BE49-F238E27FC236}">
                <a16:creationId xmlns:a16="http://schemas.microsoft.com/office/drawing/2014/main" id="{79699475-4413-49ED-B783-2516A790176B}"/>
              </a:ext>
            </a:extLst>
          </p:cNvPr>
          <p:cNvSpPr txBox="1">
            <a:spLocks noChangeArrowheads="1"/>
          </p:cNvSpPr>
          <p:nvPr/>
        </p:nvSpPr>
        <p:spPr bwMode="auto">
          <a:xfrm>
            <a:off x="473075" y="1882279"/>
            <a:ext cx="2819400" cy="625475"/>
          </a:xfrm>
          <a:prstGeom prst="rect">
            <a:avLst/>
          </a:prstGeom>
          <a:solidFill>
            <a:srgbClr val="FFFFFF"/>
          </a:solidFill>
          <a:ln w="9525">
            <a:solidFill>
              <a:srgbClr val="FFFFFF"/>
            </a:solidFill>
            <a:miter lim="800000"/>
            <a:headEnd/>
            <a:tailEnd/>
          </a:ln>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a:t>Internet</a:t>
            </a:r>
            <a:r>
              <a:rPr lang="zh-CN" altLang="en-US" b="1"/>
              <a:t>域名命名树</a:t>
            </a:r>
          </a:p>
        </p:txBody>
      </p:sp>
      <p:sp>
        <p:nvSpPr>
          <p:cNvPr id="8250" name="Line 58">
            <a:extLst>
              <a:ext uri="{FF2B5EF4-FFF2-40B4-BE49-F238E27FC236}">
                <a16:creationId xmlns:a16="http://schemas.microsoft.com/office/drawing/2014/main" id="{A9F78966-F8F0-4C4D-BFE7-7A21324F8CEB}"/>
              </a:ext>
            </a:extLst>
          </p:cNvPr>
          <p:cNvSpPr>
            <a:spLocks noChangeShapeType="1"/>
          </p:cNvSpPr>
          <p:nvPr/>
        </p:nvSpPr>
        <p:spPr bwMode="auto">
          <a:xfrm flipH="1">
            <a:off x="6948488" y="4422279"/>
            <a:ext cx="1587" cy="1301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51" name="Rectangle 59">
            <a:extLst>
              <a:ext uri="{FF2B5EF4-FFF2-40B4-BE49-F238E27FC236}">
                <a16:creationId xmlns:a16="http://schemas.microsoft.com/office/drawing/2014/main" id="{E02AF882-EE6D-4314-AB1A-8F252FA2BEC0}"/>
              </a:ext>
            </a:extLst>
          </p:cNvPr>
          <p:cNvSpPr>
            <a:spLocks noChangeArrowheads="1"/>
          </p:cNvSpPr>
          <p:nvPr/>
        </p:nvSpPr>
        <p:spPr bwMode="auto">
          <a:xfrm>
            <a:off x="-212725" y="3007817"/>
            <a:ext cx="91440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26670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spcBef>
                <a:spcPct val="0"/>
              </a:spcBef>
              <a:buFontTx/>
              <a:buNone/>
            </a:pPr>
            <a:endParaRPr lang="en-US" altLang="zh-CN" sz="2400"/>
          </a:p>
        </p:txBody>
      </p:sp>
      <p:sp>
        <p:nvSpPr>
          <p:cNvPr id="8252" name="Rectangle 60">
            <a:extLst>
              <a:ext uri="{FF2B5EF4-FFF2-40B4-BE49-F238E27FC236}">
                <a16:creationId xmlns:a16="http://schemas.microsoft.com/office/drawing/2014/main" id="{EF3A5FC6-36D7-4B65-8066-A04DF2E173A7}"/>
              </a:ext>
            </a:extLst>
          </p:cNvPr>
          <p:cNvSpPr>
            <a:spLocks noChangeArrowheads="1"/>
          </p:cNvSpPr>
          <p:nvPr/>
        </p:nvSpPr>
        <p:spPr bwMode="auto">
          <a:xfrm>
            <a:off x="-212725" y="3304679"/>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1100"/>
              <a:t> </a:t>
            </a:r>
            <a:endParaRPr lang="en-US" altLang="zh-CN"/>
          </a:p>
          <a:p>
            <a:pPr algn="l"/>
            <a:endParaRPr lang="en-US" altLang="zh-CN"/>
          </a:p>
        </p:txBody>
      </p:sp>
      <p:sp>
        <p:nvSpPr>
          <p:cNvPr id="19517" name="Text Box 61">
            <a:extLst>
              <a:ext uri="{FF2B5EF4-FFF2-40B4-BE49-F238E27FC236}">
                <a16:creationId xmlns:a16="http://schemas.microsoft.com/office/drawing/2014/main" id="{CC41274B-1C4D-4C3D-8B90-AA22CDAF0ABC}"/>
              </a:ext>
            </a:extLst>
          </p:cNvPr>
          <p:cNvSpPr txBox="1">
            <a:spLocks noChangeArrowheads="1"/>
          </p:cNvSpPr>
          <p:nvPr/>
        </p:nvSpPr>
        <p:spPr bwMode="auto">
          <a:xfrm>
            <a:off x="236538" y="4328616"/>
            <a:ext cx="3505200" cy="25146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a:r>
              <a:rPr kumimoji="0" lang="en-US" altLang="zh-CN" sz="1000" b="1" dirty="0"/>
              <a:t>  </a:t>
            </a:r>
            <a:r>
              <a:rPr kumimoji="0" lang="en-US" altLang="zh-CN" sz="2000" b="1" dirty="0"/>
              <a:t> COM         </a:t>
            </a:r>
            <a:r>
              <a:rPr kumimoji="0" lang="zh-CN" altLang="en-US" sz="2000" b="1" dirty="0"/>
              <a:t>商业机构</a:t>
            </a:r>
          </a:p>
          <a:p>
            <a:pPr algn="just"/>
            <a:r>
              <a:rPr kumimoji="0" lang="zh-CN" altLang="en-US" sz="2000" b="1" dirty="0"/>
              <a:t>  </a:t>
            </a:r>
            <a:r>
              <a:rPr kumimoji="0" lang="en-US" altLang="zh-CN" sz="2000" b="1" dirty="0"/>
              <a:t>EDU          </a:t>
            </a:r>
            <a:r>
              <a:rPr kumimoji="0" lang="zh-CN" altLang="en-US" sz="2000" b="1" dirty="0"/>
              <a:t>教育机构</a:t>
            </a:r>
          </a:p>
          <a:p>
            <a:pPr algn="just"/>
            <a:r>
              <a:rPr kumimoji="0" lang="zh-CN" altLang="en-US" sz="2000" b="1" dirty="0"/>
              <a:t>  </a:t>
            </a:r>
            <a:r>
              <a:rPr kumimoji="0" lang="en-US" altLang="zh-CN" sz="2000" b="1" dirty="0"/>
              <a:t>GOV          </a:t>
            </a:r>
            <a:r>
              <a:rPr kumimoji="0" lang="zh-CN" altLang="en-US" sz="2000" b="1" dirty="0"/>
              <a:t>政府部门</a:t>
            </a:r>
          </a:p>
          <a:p>
            <a:pPr algn="just"/>
            <a:r>
              <a:rPr kumimoji="0" lang="zh-CN" altLang="en-US" sz="2000" b="1" dirty="0"/>
              <a:t>  </a:t>
            </a:r>
            <a:r>
              <a:rPr kumimoji="0" lang="en-US" altLang="zh-CN" sz="2000" b="1" dirty="0"/>
              <a:t>MIL           </a:t>
            </a:r>
            <a:r>
              <a:rPr kumimoji="0" lang="zh-CN" altLang="en-US" sz="2000" b="1" dirty="0"/>
              <a:t>军事组织</a:t>
            </a:r>
          </a:p>
          <a:p>
            <a:pPr algn="just"/>
            <a:r>
              <a:rPr kumimoji="0" lang="zh-CN" altLang="en-US" sz="2000" b="1" dirty="0"/>
              <a:t>  </a:t>
            </a:r>
            <a:r>
              <a:rPr kumimoji="0" lang="en-US" altLang="zh-CN" sz="2000" b="1" dirty="0"/>
              <a:t>NET           </a:t>
            </a:r>
            <a:r>
              <a:rPr kumimoji="0" lang="zh-CN" altLang="en-US" sz="2000" b="1" dirty="0"/>
              <a:t>网络服务单位 </a:t>
            </a:r>
          </a:p>
          <a:p>
            <a:pPr algn="just"/>
            <a:r>
              <a:rPr kumimoji="0" lang="zh-CN" altLang="en-US" sz="2000" b="1" dirty="0"/>
              <a:t>  </a:t>
            </a:r>
            <a:r>
              <a:rPr kumimoji="0" lang="en-US" altLang="zh-CN" sz="2000" b="1" dirty="0"/>
              <a:t>ORG         </a:t>
            </a:r>
            <a:r>
              <a:rPr kumimoji="0" lang="zh-CN" altLang="en-US" sz="2000" b="1" dirty="0"/>
              <a:t>上述以外的组织</a:t>
            </a:r>
          </a:p>
          <a:p>
            <a:pPr algn="just"/>
            <a:r>
              <a:rPr kumimoji="0" lang="zh-CN" altLang="en-US" sz="2000" b="1" dirty="0"/>
              <a:t>  </a:t>
            </a:r>
            <a:r>
              <a:rPr kumimoji="0" lang="en-US" altLang="zh-CN" sz="2000" b="1" dirty="0"/>
              <a:t>INT            </a:t>
            </a:r>
            <a:r>
              <a:rPr kumimoji="0" lang="zh-CN" altLang="en-US" sz="2000" b="1" dirty="0"/>
              <a:t>国际组织</a:t>
            </a:r>
          </a:p>
          <a:p>
            <a:pPr algn="just"/>
            <a:r>
              <a:rPr kumimoji="0" lang="zh-CN" altLang="en-US" sz="2000" b="1" dirty="0"/>
              <a:t>  国家代码   国家名称缩写</a:t>
            </a:r>
            <a:endParaRPr kumimoji="0" lang="zh-CN" altLang="en-US" sz="2000" b="1" dirty="0">
              <a:solidFill>
                <a:schemeClr val="accent2"/>
              </a:solidFill>
            </a:endParaRPr>
          </a:p>
        </p:txBody>
      </p:sp>
      <p:sp>
        <p:nvSpPr>
          <p:cNvPr id="19518" name="Text Box 62">
            <a:extLst>
              <a:ext uri="{FF2B5EF4-FFF2-40B4-BE49-F238E27FC236}">
                <a16:creationId xmlns:a16="http://schemas.microsoft.com/office/drawing/2014/main" id="{FDA848FE-9F75-49DB-A163-7C82F8C6D5DC}"/>
              </a:ext>
            </a:extLst>
          </p:cNvPr>
          <p:cNvSpPr txBox="1">
            <a:spLocks noChangeArrowheads="1"/>
          </p:cNvSpPr>
          <p:nvPr/>
        </p:nvSpPr>
        <p:spPr bwMode="auto">
          <a:xfrm>
            <a:off x="4096543" y="5068392"/>
            <a:ext cx="4176713" cy="17272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a:r>
              <a:rPr kumimoji="0" lang="en-US" altLang="zh-CN" sz="2000" b="1" dirty="0"/>
              <a:t>ARPA        </a:t>
            </a:r>
            <a:r>
              <a:rPr kumimoji="0" lang="zh-CN" altLang="en-US" sz="2000" b="1" dirty="0"/>
              <a:t>临时</a:t>
            </a:r>
            <a:r>
              <a:rPr kumimoji="0" lang="en-US" altLang="zh-CN" sz="2000" b="1" dirty="0"/>
              <a:t>ARPA</a:t>
            </a:r>
            <a:r>
              <a:rPr kumimoji="0" lang="zh-CN" altLang="en-US" sz="2000" b="1" dirty="0"/>
              <a:t>域（仍在用）</a:t>
            </a:r>
          </a:p>
          <a:p>
            <a:pPr algn="just"/>
            <a:endParaRPr kumimoji="0" lang="zh-CN" altLang="en-US" sz="2000" b="1" dirty="0"/>
          </a:p>
          <a:p>
            <a:pPr algn="just"/>
            <a:r>
              <a:rPr kumimoji="0" lang="en-US" altLang="zh-CN" sz="2000" b="1" dirty="0"/>
              <a:t>2000</a:t>
            </a:r>
            <a:r>
              <a:rPr kumimoji="0" lang="zh-CN" altLang="en-US" sz="2000" b="1" dirty="0"/>
              <a:t>年</a:t>
            </a:r>
            <a:r>
              <a:rPr kumimoji="0" lang="en-US" altLang="zh-CN" sz="2000" b="1" dirty="0"/>
              <a:t>11</a:t>
            </a:r>
            <a:r>
              <a:rPr kumimoji="0" lang="zh-CN" altLang="en-US" sz="2000" b="1" dirty="0"/>
              <a:t>月，因特网名字和号码分配机构</a:t>
            </a:r>
            <a:r>
              <a:rPr kumimoji="0" lang="en-US" altLang="zh-CN" sz="2000" b="1" dirty="0"/>
              <a:t>ICANN</a:t>
            </a:r>
            <a:r>
              <a:rPr kumimoji="0" lang="zh-CN" altLang="en-US" sz="2000" b="1" dirty="0"/>
              <a:t>新增</a:t>
            </a:r>
            <a:r>
              <a:rPr kumimoji="0" lang="en-US" altLang="zh-CN" sz="2000" b="1" dirty="0"/>
              <a:t>7</a:t>
            </a:r>
            <a:r>
              <a:rPr kumimoji="0" lang="zh-CN" altLang="en-US" sz="2000" b="1" dirty="0"/>
              <a:t>个通用顶级域名。过后又有增加。</a:t>
            </a:r>
            <a:endParaRPr kumimoji="0" lang="zh-CN" altLang="en-US" sz="2000" b="1" dirty="0">
              <a:solidFill>
                <a:schemeClr val="accent2"/>
              </a:solidFill>
            </a:endParaRPr>
          </a:p>
        </p:txBody>
      </p:sp>
      <p:sp>
        <p:nvSpPr>
          <p:cNvPr id="65" name="Text Box 3">
            <a:extLst>
              <a:ext uri="{FF2B5EF4-FFF2-40B4-BE49-F238E27FC236}">
                <a16:creationId xmlns:a16="http://schemas.microsoft.com/office/drawing/2014/main" id="{9790572D-2424-4122-A121-68E5B03A7AEE}"/>
              </a:ext>
            </a:extLst>
          </p:cNvPr>
          <p:cNvSpPr txBox="1">
            <a:spLocks noChangeArrowheads="1"/>
          </p:cNvSpPr>
          <p:nvPr/>
        </p:nvSpPr>
        <p:spPr bwMode="auto">
          <a:xfrm>
            <a:off x="503894" y="879773"/>
            <a:ext cx="7913962"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eaLnBrk="1" hangingPunct="1">
              <a:lnSpc>
                <a:spcPct val="120000"/>
              </a:lnSpc>
              <a:spcBef>
                <a:spcPct val="50000"/>
              </a:spcBef>
            </a:pPr>
            <a:r>
              <a:rPr lang="en-US" altLang="zh-CN" b="1" dirty="0"/>
              <a:t> </a:t>
            </a:r>
            <a:r>
              <a:rPr lang="zh-CN" altLang="en-US" b="1" dirty="0"/>
              <a:t>一般的计算机域名是由英文字母与数字组成，但中文或其它文字的域名也已经使用。</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additive="base">
                                        <p:cTn id="7" dur="500" fill="hold"/>
                                        <p:tgtEl>
                                          <p:spTgt spid="65"/>
                                        </p:tgtEl>
                                        <p:attrNameLst>
                                          <p:attrName>ppt_x</p:attrName>
                                        </p:attrNameLst>
                                      </p:cBhvr>
                                      <p:tavLst>
                                        <p:tav tm="0">
                                          <p:val>
                                            <p:strVal val="0-#ppt_w/2"/>
                                          </p:val>
                                        </p:tav>
                                        <p:tav tm="100000">
                                          <p:val>
                                            <p:strVal val="#ppt_x"/>
                                          </p:val>
                                        </p:tav>
                                      </p:tavLst>
                                    </p:anim>
                                    <p:anim calcmode="lin" valueType="num">
                                      <p:cBhvr additive="base">
                                        <p:cTn id="8"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517"/>
                                        </p:tgtEl>
                                        <p:attrNameLst>
                                          <p:attrName>style.visibility</p:attrName>
                                        </p:attrNameLst>
                                      </p:cBhvr>
                                      <p:to>
                                        <p:strVal val="visible"/>
                                      </p:to>
                                    </p:set>
                                    <p:anim calcmode="lin" valueType="num">
                                      <p:cBhvr additive="base">
                                        <p:cTn id="13" dur="500" fill="hold"/>
                                        <p:tgtEl>
                                          <p:spTgt spid="19517"/>
                                        </p:tgtEl>
                                        <p:attrNameLst>
                                          <p:attrName>ppt_x</p:attrName>
                                        </p:attrNameLst>
                                      </p:cBhvr>
                                      <p:tavLst>
                                        <p:tav tm="0">
                                          <p:val>
                                            <p:strVal val="0-#ppt_w/2"/>
                                          </p:val>
                                        </p:tav>
                                        <p:tav tm="100000">
                                          <p:val>
                                            <p:strVal val="#ppt_x"/>
                                          </p:val>
                                        </p:tav>
                                      </p:tavLst>
                                    </p:anim>
                                    <p:anim calcmode="lin" valueType="num">
                                      <p:cBhvr additive="base">
                                        <p:cTn id="14" dur="500" fill="hold"/>
                                        <p:tgtEl>
                                          <p:spTgt spid="1951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518"/>
                                        </p:tgtEl>
                                        <p:attrNameLst>
                                          <p:attrName>style.visibility</p:attrName>
                                        </p:attrNameLst>
                                      </p:cBhvr>
                                      <p:to>
                                        <p:strVal val="visible"/>
                                      </p:to>
                                    </p:set>
                                    <p:anim calcmode="lin" valueType="num">
                                      <p:cBhvr additive="base">
                                        <p:cTn id="19" dur="500" fill="hold"/>
                                        <p:tgtEl>
                                          <p:spTgt spid="19518"/>
                                        </p:tgtEl>
                                        <p:attrNameLst>
                                          <p:attrName>ppt_x</p:attrName>
                                        </p:attrNameLst>
                                      </p:cBhvr>
                                      <p:tavLst>
                                        <p:tav tm="0">
                                          <p:val>
                                            <p:strVal val="0-#ppt_w/2"/>
                                          </p:val>
                                        </p:tav>
                                        <p:tav tm="100000">
                                          <p:val>
                                            <p:strVal val="#ppt_x"/>
                                          </p:val>
                                        </p:tav>
                                      </p:tavLst>
                                    </p:anim>
                                    <p:anim calcmode="lin" valueType="num">
                                      <p:cBhvr additive="base">
                                        <p:cTn id="20" dur="500" fill="hold"/>
                                        <p:tgtEl>
                                          <p:spTgt spid="195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17" grpId="0" animBg="1" autoUpdateAnimBg="0"/>
      <p:bldP spid="19518" grpId="0" animBg="1" autoUpdateAnimBg="0"/>
      <p:bldP spid="6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99" name="Group 39">
            <a:extLst>
              <a:ext uri="{FF2B5EF4-FFF2-40B4-BE49-F238E27FC236}">
                <a16:creationId xmlns:a16="http://schemas.microsoft.com/office/drawing/2014/main" id="{9A52977C-8233-4225-90FB-231449C087DF}"/>
              </a:ext>
            </a:extLst>
          </p:cNvPr>
          <p:cNvGraphicFramePr>
            <a:graphicFrameLocks noGrp="1"/>
          </p:cNvGraphicFramePr>
          <p:nvPr/>
        </p:nvGraphicFramePr>
        <p:xfrm>
          <a:off x="1258888" y="549275"/>
          <a:ext cx="7489825" cy="6047081"/>
        </p:xfrm>
        <a:graphic>
          <a:graphicData uri="http://schemas.openxmlformats.org/drawingml/2006/table">
            <a:tbl>
              <a:tblPr/>
              <a:tblGrid>
                <a:gridCol w="1512887">
                  <a:extLst>
                    <a:ext uri="{9D8B030D-6E8A-4147-A177-3AD203B41FA5}">
                      <a16:colId xmlns:a16="http://schemas.microsoft.com/office/drawing/2014/main" val="20000"/>
                    </a:ext>
                  </a:extLst>
                </a:gridCol>
                <a:gridCol w="5976938">
                  <a:extLst>
                    <a:ext uri="{9D8B030D-6E8A-4147-A177-3AD203B41FA5}">
                      <a16:colId xmlns:a16="http://schemas.microsoft.com/office/drawing/2014/main" val="20001"/>
                    </a:ext>
                  </a:extLst>
                </a:gridCol>
              </a:tblGrid>
              <a:tr h="377805">
                <a:tc>
                  <a:txBody>
                    <a:bodyPr/>
                    <a:lstStyle>
                      <a:lvl1pPr algn="l">
                        <a:spcBef>
                          <a:spcPct val="20000"/>
                        </a:spcBef>
                        <a:defRPr kumimoji="1" sz="2800">
                          <a:solidFill>
                            <a:schemeClr val="tx1"/>
                          </a:solidFill>
                          <a:latin typeface="Times New Roman" panose="02020603050405020304" pitchFamily="18" charset="0"/>
                          <a:ea typeface="宋体" panose="02010600030101010101" pitchFamily="2" charset="-122"/>
                        </a:defRPr>
                      </a:lvl1pPr>
                      <a:lvl2pPr algn="l">
                        <a:spcBef>
                          <a:spcPct val="20000"/>
                        </a:spcBef>
                        <a:defRPr kumimoji="1" sz="2400">
                          <a:solidFill>
                            <a:schemeClr val="tx1"/>
                          </a:solidFill>
                          <a:latin typeface="Times New Roman" panose="02020603050405020304" pitchFamily="18" charset="0"/>
                          <a:ea typeface="宋体" panose="02010600030101010101" pitchFamily="2" charset="-122"/>
                        </a:defRPr>
                      </a:lvl2pPr>
                      <a:lvl3pPr algn="l">
                        <a:spcBef>
                          <a:spcPct val="20000"/>
                        </a:spcBef>
                        <a:defRPr kumimoji="1" sz="2000">
                          <a:solidFill>
                            <a:schemeClr val="tx1"/>
                          </a:solidFill>
                          <a:latin typeface="Times New Roman" panose="02020603050405020304" pitchFamily="18" charset="0"/>
                          <a:ea typeface="宋体" panose="02010600030101010101" pitchFamily="2" charset="-122"/>
                        </a:defRPr>
                      </a:lvl3pPr>
                      <a:lvl4pPr algn="l">
                        <a:spcBef>
                          <a:spcPct val="20000"/>
                        </a:spcBef>
                        <a:defRPr kumimoji="1">
                          <a:solidFill>
                            <a:schemeClr val="tx1"/>
                          </a:solidFill>
                          <a:latin typeface="Times New Roman" panose="02020603050405020304" pitchFamily="18" charset="0"/>
                          <a:ea typeface="宋体" panose="02010600030101010101" pitchFamily="2" charset="-122"/>
                        </a:defRPr>
                      </a:lvl4pPr>
                      <a:lvl5pPr algn="l">
                        <a:spcBef>
                          <a:spcPct val="20000"/>
                        </a:spcBef>
                        <a:defRPr kumimoji="1">
                          <a:solidFill>
                            <a:schemeClr val="tx1"/>
                          </a:solidFill>
                          <a:latin typeface="Times New Roman" panose="02020603050405020304" pitchFamily="18" charset="0"/>
                          <a:ea typeface="宋体" panose="02010600030101010101" pitchFamily="2" charset="-122"/>
                        </a:defRPr>
                      </a:lvl5pPr>
                      <a:lvl6pPr fontAlgn="base">
                        <a:spcBef>
                          <a:spcPct val="20000"/>
                        </a:spcBef>
                        <a:spcAft>
                          <a:spcPct val="0"/>
                        </a:spcAft>
                        <a:defRPr kumimoji="1">
                          <a:solidFill>
                            <a:schemeClr val="tx1"/>
                          </a:solidFill>
                          <a:latin typeface="Times New Roman" panose="02020603050405020304" pitchFamily="18" charset="0"/>
                          <a:ea typeface="宋体" panose="02010600030101010101" pitchFamily="2" charset="-122"/>
                        </a:defRPr>
                      </a:lvl6pPr>
                      <a:lvl7pPr fontAlgn="base">
                        <a:spcBef>
                          <a:spcPct val="20000"/>
                        </a:spcBef>
                        <a:spcAft>
                          <a:spcPct val="0"/>
                        </a:spcAft>
                        <a:defRPr kumimoji="1">
                          <a:solidFill>
                            <a:schemeClr val="tx1"/>
                          </a:solidFill>
                          <a:latin typeface="Times New Roman" panose="02020603050405020304" pitchFamily="18" charset="0"/>
                          <a:ea typeface="宋体" panose="02010600030101010101" pitchFamily="2" charset="-122"/>
                        </a:defRPr>
                      </a:lvl7pPr>
                      <a:lvl8pPr fontAlgn="base">
                        <a:spcBef>
                          <a:spcPct val="20000"/>
                        </a:spcBef>
                        <a:spcAft>
                          <a:spcPct val="0"/>
                        </a:spcAft>
                        <a:defRPr kumimoji="1">
                          <a:solidFill>
                            <a:schemeClr val="tx1"/>
                          </a:solidFill>
                          <a:latin typeface="Times New Roman" panose="02020603050405020304" pitchFamily="18" charset="0"/>
                          <a:ea typeface="宋体" panose="02010600030101010101" pitchFamily="2" charset="-122"/>
                        </a:defRPr>
                      </a:lvl8pPr>
                      <a:lvl9pPr fontAlgn="base">
                        <a:spcBef>
                          <a:spcPct val="20000"/>
                        </a:spcBef>
                        <a:spcAft>
                          <a:spcPct val="0"/>
                        </a:spcAft>
                        <a:defRPr kumimoji="1">
                          <a:solidFill>
                            <a:schemeClr val="tx1"/>
                          </a:solidFill>
                          <a:latin typeface="Times New Roman" panose="02020603050405020304" pitchFamily="18"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域 名</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宋体" panose="02010600030101010101" pitchFamily="2" charset="-122"/>
                        </a:defRPr>
                      </a:lvl1pPr>
                      <a:lvl2pPr algn="l">
                        <a:spcBef>
                          <a:spcPct val="20000"/>
                        </a:spcBef>
                        <a:defRPr kumimoji="1" sz="2400">
                          <a:solidFill>
                            <a:schemeClr val="tx1"/>
                          </a:solidFill>
                          <a:latin typeface="Times New Roman" panose="02020603050405020304" pitchFamily="18" charset="0"/>
                          <a:ea typeface="宋体" panose="02010600030101010101" pitchFamily="2" charset="-122"/>
                        </a:defRPr>
                      </a:lvl2pPr>
                      <a:lvl3pPr algn="l">
                        <a:spcBef>
                          <a:spcPct val="20000"/>
                        </a:spcBef>
                        <a:defRPr kumimoji="1" sz="2000">
                          <a:solidFill>
                            <a:schemeClr val="tx1"/>
                          </a:solidFill>
                          <a:latin typeface="Times New Roman" panose="02020603050405020304" pitchFamily="18" charset="0"/>
                          <a:ea typeface="宋体" panose="02010600030101010101" pitchFamily="2" charset="-122"/>
                        </a:defRPr>
                      </a:lvl3pPr>
                      <a:lvl4pPr algn="l">
                        <a:spcBef>
                          <a:spcPct val="20000"/>
                        </a:spcBef>
                        <a:defRPr kumimoji="1">
                          <a:solidFill>
                            <a:schemeClr val="tx1"/>
                          </a:solidFill>
                          <a:latin typeface="Times New Roman" panose="02020603050405020304" pitchFamily="18" charset="0"/>
                          <a:ea typeface="宋体" panose="02010600030101010101" pitchFamily="2" charset="-122"/>
                        </a:defRPr>
                      </a:lvl4pPr>
                      <a:lvl5pPr algn="l">
                        <a:spcBef>
                          <a:spcPct val="20000"/>
                        </a:spcBef>
                        <a:defRPr kumimoji="1">
                          <a:solidFill>
                            <a:schemeClr val="tx1"/>
                          </a:solidFill>
                          <a:latin typeface="Times New Roman" panose="02020603050405020304" pitchFamily="18" charset="0"/>
                          <a:ea typeface="宋体" panose="02010600030101010101" pitchFamily="2" charset="-122"/>
                        </a:defRPr>
                      </a:lvl5pPr>
                      <a:lvl6pPr fontAlgn="base">
                        <a:spcBef>
                          <a:spcPct val="20000"/>
                        </a:spcBef>
                        <a:spcAft>
                          <a:spcPct val="0"/>
                        </a:spcAft>
                        <a:defRPr kumimoji="1">
                          <a:solidFill>
                            <a:schemeClr val="tx1"/>
                          </a:solidFill>
                          <a:latin typeface="Times New Roman" panose="02020603050405020304" pitchFamily="18" charset="0"/>
                          <a:ea typeface="宋体" panose="02010600030101010101" pitchFamily="2" charset="-122"/>
                        </a:defRPr>
                      </a:lvl6pPr>
                      <a:lvl7pPr fontAlgn="base">
                        <a:spcBef>
                          <a:spcPct val="20000"/>
                        </a:spcBef>
                        <a:spcAft>
                          <a:spcPct val="0"/>
                        </a:spcAft>
                        <a:defRPr kumimoji="1">
                          <a:solidFill>
                            <a:schemeClr val="tx1"/>
                          </a:solidFill>
                          <a:latin typeface="Times New Roman" panose="02020603050405020304" pitchFamily="18" charset="0"/>
                          <a:ea typeface="宋体" panose="02010600030101010101" pitchFamily="2" charset="-122"/>
                        </a:defRPr>
                      </a:lvl7pPr>
                      <a:lvl8pPr fontAlgn="base">
                        <a:spcBef>
                          <a:spcPct val="20000"/>
                        </a:spcBef>
                        <a:spcAft>
                          <a:spcPct val="0"/>
                        </a:spcAft>
                        <a:defRPr kumimoji="1">
                          <a:solidFill>
                            <a:schemeClr val="tx1"/>
                          </a:solidFill>
                          <a:latin typeface="Times New Roman" panose="02020603050405020304" pitchFamily="18" charset="0"/>
                          <a:ea typeface="宋体" panose="02010600030101010101" pitchFamily="2" charset="-122"/>
                        </a:defRPr>
                      </a:lvl8pPr>
                      <a:lvl9pPr fontAlgn="base">
                        <a:spcBef>
                          <a:spcPct val="20000"/>
                        </a:spcBef>
                        <a:spcAft>
                          <a:spcPct val="0"/>
                        </a:spcAft>
                        <a:defRPr kumimoji="1">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CN" altLang="en-US"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所分配的用户</a:t>
                      </a:r>
                      <a:endParaRPr kumimoji="1" lang="zh-CN" altLang="en-US" sz="1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68983">
                <a:tc>
                  <a:txBody>
                    <a:bodyPr/>
                    <a:lstStyle>
                      <a:lvl1pPr algn="l">
                        <a:spcBef>
                          <a:spcPct val="20000"/>
                        </a:spcBef>
                        <a:defRPr kumimoji="1" sz="2800">
                          <a:solidFill>
                            <a:schemeClr val="tx1"/>
                          </a:solidFill>
                          <a:latin typeface="Times New Roman" panose="02020603050405020304" pitchFamily="18" charset="0"/>
                          <a:ea typeface="宋体" panose="02010600030101010101" pitchFamily="2" charset="-122"/>
                        </a:defRPr>
                      </a:lvl1pPr>
                      <a:lvl2pPr algn="l">
                        <a:spcBef>
                          <a:spcPct val="20000"/>
                        </a:spcBef>
                        <a:defRPr kumimoji="1" sz="2400">
                          <a:solidFill>
                            <a:schemeClr val="tx1"/>
                          </a:solidFill>
                          <a:latin typeface="Times New Roman" panose="02020603050405020304" pitchFamily="18" charset="0"/>
                          <a:ea typeface="宋体" panose="02010600030101010101" pitchFamily="2" charset="-122"/>
                        </a:defRPr>
                      </a:lvl2pPr>
                      <a:lvl3pPr algn="l">
                        <a:spcBef>
                          <a:spcPct val="20000"/>
                        </a:spcBef>
                        <a:defRPr kumimoji="1" sz="2000">
                          <a:solidFill>
                            <a:schemeClr val="tx1"/>
                          </a:solidFill>
                          <a:latin typeface="Times New Roman" panose="02020603050405020304" pitchFamily="18" charset="0"/>
                          <a:ea typeface="宋体" panose="02010600030101010101" pitchFamily="2" charset="-122"/>
                        </a:defRPr>
                      </a:lvl3pPr>
                      <a:lvl4pPr algn="l">
                        <a:spcBef>
                          <a:spcPct val="20000"/>
                        </a:spcBef>
                        <a:defRPr kumimoji="1">
                          <a:solidFill>
                            <a:schemeClr val="tx1"/>
                          </a:solidFill>
                          <a:latin typeface="Times New Roman" panose="02020603050405020304" pitchFamily="18" charset="0"/>
                          <a:ea typeface="宋体" panose="02010600030101010101" pitchFamily="2" charset="-122"/>
                        </a:defRPr>
                      </a:lvl4pPr>
                      <a:lvl5pPr algn="l">
                        <a:spcBef>
                          <a:spcPct val="20000"/>
                        </a:spcBef>
                        <a:defRPr kumimoji="1">
                          <a:solidFill>
                            <a:schemeClr val="tx1"/>
                          </a:solidFill>
                          <a:latin typeface="Times New Roman" panose="02020603050405020304" pitchFamily="18" charset="0"/>
                          <a:ea typeface="宋体" panose="02010600030101010101" pitchFamily="2" charset="-122"/>
                        </a:defRPr>
                      </a:lvl5pPr>
                      <a:lvl6pPr fontAlgn="base">
                        <a:spcBef>
                          <a:spcPct val="20000"/>
                        </a:spcBef>
                        <a:spcAft>
                          <a:spcPct val="0"/>
                        </a:spcAft>
                        <a:defRPr kumimoji="1">
                          <a:solidFill>
                            <a:schemeClr val="tx1"/>
                          </a:solidFill>
                          <a:latin typeface="Times New Roman" panose="02020603050405020304" pitchFamily="18" charset="0"/>
                          <a:ea typeface="宋体" panose="02010600030101010101" pitchFamily="2" charset="-122"/>
                        </a:defRPr>
                      </a:lvl6pPr>
                      <a:lvl7pPr fontAlgn="base">
                        <a:spcBef>
                          <a:spcPct val="20000"/>
                        </a:spcBef>
                        <a:spcAft>
                          <a:spcPct val="0"/>
                        </a:spcAft>
                        <a:defRPr kumimoji="1">
                          <a:solidFill>
                            <a:schemeClr val="tx1"/>
                          </a:solidFill>
                          <a:latin typeface="Times New Roman" panose="02020603050405020304" pitchFamily="18" charset="0"/>
                          <a:ea typeface="宋体" panose="02010600030101010101" pitchFamily="2" charset="-122"/>
                        </a:defRPr>
                      </a:lvl7pPr>
                      <a:lvl8pPr fontAlgn="base">
                        <a:spcBef>
                          <a:spcPct val="20000"/>
                        </a:spcBef>
                        <a:spcAft>
                          <a:spcPct val="0"/>
                        </a:spcAft>
                        <a:defRPr kumimoji="1">
                          <a:solidFill>
                            <a:schemeClr val="tx1"/>
                          </a:solidFill>
                          <a:latin typeface="Times New Roman" panose="02020603050405020304" pitchFamily="18" charset="0"/>
                          <a:ea typeface="宋体" panose="02010600030101010101" pitchFamily="2" charset="-122"/>
                        </a:defRPr>
                      </a:lvl8pPr>
                      <a:lvl9pPr fontAlgn="base">
                        <a:spcBef>
                          <a:spcPct val="20000"/>
                        </a:spcBef>
                        <a:spcAft>
                          <a:spcPct val="0"/>
                        </a:spcAft>
                        <a:defRPr kumimoji="1">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CN"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aero</a:t>
                      </a:r>
                      <a:endParaRPr kumimoji="1" lang="en-US" altLang="zh-CN"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rPr>
                        <a:t>arpa</a:t>
                      </a:r>
                      <a:r>
                        <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	     </a:t>
                      </a:r>
                      <a:endPar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rPr>
                        <a:t>asia</a:t>
                      </a:r>
                      <a:endParaRPr kumimoji="1" lang="en-US" altLang="zh-CN" sz="18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biz</a:t>
                      </a:r>
                      <a:r>
                        <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	     </a:t>
                      </a:r>
                      <a:endPar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com	     </a:t>
                      </a:r>
                      <a:endPar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coop</a:t>
                      </a:r>
                      <a:r>
                        <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	     </a:t>
                      </a:r>
                      <a:endPar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edu  	 </a:t>
                      </a:r>
                      <a:endPar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gov	     </a:t>
                      </a:r>
                      <a:endPar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info</a:t>
                      </a:r>
                      <a:r>
                        <a:rPr kumimoji="1" lang="en-US" altLang="zh-CN" sz="1800" b="1" i="0" u="none" strike="noStrike" cap="none" normalizeH="0" baseline="0">
                          <a:ln>
                            <a:noFill/>
                          </a:ln>
                          <a:solidFill>
                            <a:srgbClr val="990000"/>
                          </a:solidFill>
                          <a:effectLst/>
                          <a:latin typeface="Times New Roman" panose="02020603050405020304" pitchFamily="18" charset="0"/>
                          <a:ea typeface="宋体" panose="02010600030101010101" pitchFamily="2" charset="-122"/>
                        </a:rPr>
                        <a:t>	     </a:t>
                      </a:r>
                      <a:endParaRPr kumimoji="1" lang="en-US" altLang="zh-CN" sz="1800" b="1" i="0" u="none" strike="noStrike" cap="none" normalizeH="0" baseline="0">
                        <a:ln>
                          <a:noFill/>
                        </a:ln>
                        <a:solidFill>
                          <a:srgbClr val="990000"/>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int	</a:t>
                      </a:r>
                      <a:endPar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rPr>
                        <a:t>jobs </a:t>
                      </a:r>
                      <a:r>
                        <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    </a:t>
                      </a:r>
                      <a:endPar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mil	</a:t>
                      </a:r>
                      <a:endPar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rPr>
                        <a:t>mobi</a:t>
                      </a:r>
                      <a:r>
                        <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     </a:t>
                      </a:r>
                      <a:endPar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museum</a:t>
                      </a:r>
                      <a:endParaRPr kumimoji="1" lang="en-US" altLang="zh-CN"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name</a:t>
                      </a:r>
                      <a:endParaRPr kumimoji="1" lang="en-US" altLang="zh-CN"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net	     </a:t>
                      </a:r>
                      <a:endPar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org	     </a:t>
                      </a:r>
                      <a:endPar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pro</a:t>
                      </a:r>
                      <a:r>
                        <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	   </a:t>
                      </a:r>
                      <a:endPar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CN" sz="18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rPr>
                        <a:t>travel </a:t>
                      </a:r>
                      <a:r>
                        <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  </a:t>
                      </a:r>
                      <a:endParaRPr kumimoji="1" lang="en-US" altLang="zh-CN"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国家代码</a:t>
                      </a:r>
                      <a:endPar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kumimoji="1" sz="2800">
                          <a:solidFill>
                            <a:schemeClr val="tx1"/>
                          </a:solidFill>
                          <a:latin typeface="Times New Roman" panose="02020603050405020304" pitchFamily="18" charset="0"/>
                          <a:ea typeface="宋体" panose="02010600030101010101" pitchFamily="2" charset="-122"/>
                        </a:defRPr>
                      </a:lvl1pPr>
                      <a:lvl2pPr algn="l">
                        <a:spcBef>
                          <a:spcPct val="20000"/>
                        </a:spcBef>
                        <a:defRPr kumimoji="1" sz="2400">
                          <a:solidFill>
                            <a:schemeClr val="tx1"/>
                          </a:solidFill>
                          <a:latin typeface="Times New Roman" panose="02020603050405020304" pitchFamily="18" charset="0"/>
                          <a:ea typeface="宋体" panose="02010600030101010101" pitchFamily="2" charset="-122"/>
                        </a:defRPr>
                      </a:lvl2pPr>
                      <a:lvl3pPr algn="l">
                        <a:spcBef>
                          <a:spcPct val="20000"/>
                        </a:spcBef>
                        <a:defRPr kumimoji="1" sz="2000">
                          <a:solidFill>
                            <a:schemeClr val="tx1"/>
                          </a:solidFill>
                          <a:latin typeface="Times New Roman" panose="02020603050405020304" pitchFamily="18" charset="0"/>
                          <a:ea typeface="宋体" panose="02010600030101010101" pitchFamily="2" charset="-122"/>
                        </a:defRPr>
                      </a:lvl3pPr>
                      <a:lvl4pPr algn="l">
                        <a:spcBef>
                          <a:spcPct val="20000"/>
                        </a:spcBef>
                        <a:defRPr kumimoji="1">
                          <a:solidFill>
                            <a:schemeClr val="tx1"/>
                          </a:solidFill>
                          <a:latin typeface="Times New Roman" panose="02020603050405020304" pitchFamily="18" charset="0"/>
                          <a:ea typeface="宋体" panose="02010600030101010101" pitchFamily="2" charset="-122"/>
                        </a:defRPr>
                      </a:lvl4pPr>
                      <a:lvl5pPr algn="l">
                        <a:spcBef>
                          <a:spcPct val="20000"/>
                        </a:spcBef>
                        <a:defRPr kumimoji="1">
                          <a:solidFill>
                            <a:schemeClr val="tx1"/>
                          </a:solidFill>
                          <a:latin typeface="Times New Roman" panose="02020603050405020304" pitchFamily="18" charset="0"/>
                          <a:ea typeface="宋体" panose="02010600030101010101" pitchFamily="2" charset="-122"/>
                        </a:defRPr>
                      </a:lvl5pPr>
                      <a:lvl6pPr fontAlgn="base">
                        <a:spcBef>
                          <a:spcPct val="20000"/>
                        </a:spcBef>
                        <a:spcAft>
                          <a:spcPct val="0"/>
                        </a:spcAft>
                        <a:defRPr kumimoji="1">
                          <a:solidFill>
                            <a:schemeClr val="tx1"/>
                          </a:solidFill>
                          <a:latin typeface="Times New Roman" panose="02020603050405020304" pitchFamily="18" charset="0"/>
                          <a:ea typeface="宋体" panose="02010600030101010101" pitchFamily="2" charset="-122"/>
                        </a:defRPr>
                      </a:lvl6pPr>
                      <a:lvl7pPr fontAlgn="base">
                        <a:spcBef>
                          <a:spcPct val="20000"/>
                        </a:spcBef>
                        <a:spcAft>
                          <a:spcPct val="0"/>
                        </a:spcAft>
                        <a:defRPr kumimoji="1">
                          <a:solidFill>
                            <a:schemeClr val="tx1"/>
                          </a:solidFill>
                          <a:latin typeface="Times New Roman" panose="02020603050405020304" pitchFamily="18" charset="0"/>
                          <a:ea typeface="宋体" panose="02010600030101010101" pitchFamily="2" charset="-122"/>
                        </a:defRPr>
                      </a:lvl7pPr>
                      <a:lvl8pPr fontAlgn="base">
                        <a:spcBef>
                          <a:spcPct val="20000"/>
                        </a:spcBef>
                        <a:spcAft>
                          <a:spcPct val="0"/>
                        </a:spcAft>
                        <a:defRPr kumimoji="1">
                          <a:solidFill>
                            <a:schemeClr val="tx1"/>
                          </a:solidFill>
                          <a:latin typeface="Times New Roman" panose="02020603050405020304" pitchFamily="18" charset="0"/>
                          <a:ea typeface="宋体" panose="02010600030101010101" pitchFamily="2" charset="-122"/>
                        </a:defRPr>
                      </a:lvl8pPr>
                      <a:lvl9pPr fontAlgn="base">
                        <a:spcBef>
                          <a:spcPct val="20000"/>
                        </a:spcBef>
                        <a:spcAft>
                          <a:spcPct val="0"/>
                        </a:spcAft>
                        <a:defRPr kumimoji="1">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航空运输业</a:t>
                      </a:r>
                      <a:endParaRPr kumimoji="1"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rPr>
                        <a:t>基础结构域</a:t>
                      </a:r>
                      <a:endParaRPr kumimoji="1" lang="zh-CN" altLang="en-US" sz="18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rPr>
                        <a:t>为或关于亚洲</a:t>
                      </a:r>
                      <a:endParaRPr kumimoji="1" lang="zh-CN" altLang="en-US" sz="18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商业（</a:t>
                      </a:r>
                      <a:r>
                        <a:rPr kumimoji="0" lang="zh-CN" altLang="en-US" sz="2400" b="0"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 </a:t>
                      </a:r>
                      <a:r>
                        <a:rPr kumimoji="0" lang="en-US" altLang="zh-CN"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Bussiness</a:t>
                      </a:r>
                      <a:r>
                        <a:rPr kumimoji="0"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a:t>
                      </a:r>
                      <a:endParaRPr kumimoji="1"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商业机构</a:t>
                      </a:r>
                      <a:endPar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合作联盟</a:t>
                      </a:r>
                      <a:endParaRPr kumimoji="1"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教育机构</a:t>
                      </a:r>
                      <a:endPar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美国政府机构</a:t>
                      </a:r>
                      <a:endPar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信息服务商（实际都可以申请，</a:t>
                      </a:r>
                      <a:r>
                        <a:rPr kumimoji="1" lang="en-US" altLang="zh-CN"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.com</a:t>
                      </a:r>
                      <a:r>
                        <a:rPr kumimoji="1"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替换域）</a:t>
                      </a:r>
                      <a:endParaRPr kumimoji="1"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国际贸易组织</a:t>
                      </a:r>
                      <a:endPar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rPr>
                        <a:t>人力资源管理</a:t>
                      </a:r>
                      <a:endParaRPr kumimoji="1" lang="zh-CN" altLang="en-US" sz="18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美国军事机构</a:t>
                      </a:r>
                      <a:endPar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rPr>
                        <a:t>移动内容提供商</a:t>
                      </a:r>
                      <a:endParaRPr kumimoji="1" lang="zh-CN" altLang="en-US" sz="18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博物馆</a:t>
                      </a:r>
                      <a:endParaRPr kumimoji="1"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个人</a:t>
                      </a:r>
                      <a:endParaRPr kumimoji="1"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主要的网络支持中心</a:t>
                      </a:r>
                      <a:endPar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非商业组织（机构）</a:t>
                      </a:r>
                      <a:endPar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专（职）业认证（ </a:t>
                      </a:r>
                      <a:r>
                        <a:rPr kumimoji="0" lang="en-US" altLang="zh-CN"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Credentialed Professionals</a:t>
                      </a:r>
                      <a:r>
                        <a:rPr kumimoji="0"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rPr>
                        <a:t>）</a:t>
                      </a:r>
                      <a:endParaRPr kumimoji="1" lang="zh-CN" altLang="en-US" sz="1800" b="1" i="0" u="none" strike="noStrike" cap="none" normalizeH="0" baseline="0">
                        <a:ln>
                          <a:noFill/>
                        </a:ln>
                        <a:solidFill>
                          <a:schemeClr val="accent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rPr>
                        <a:t>旅行和观光业</a:t>
                      </a:r>
                      <a:endParaRPr kumimoji="1" lang="zh-CN" altLang="en-US" sz="1800" b="1" i="0" u="none" strike="noStrike" cap="none" normalizeH="0" baseline="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独立国家</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9229" name="Line 40">
            <a:extLst>
              <a:ext uri="{FF2B5EF4-FFF2-40B4-BE49-F238E27FC236}">
                <a16:creationId xmlns:a16="http://schemas.microsoft.com/office/drawing/2014/main" id="{1038224B-B935-435C-9022-04E61DB1B811}"/>
              </a:ext>
            </a:extLst>
          </p:cNvPr>
          <p:cNvSpPr>
            <a:spLocks noChangeShapeType="1"/>
          </p:cNvSpPr>
          <p:nvPr/>
        </p:nvSpPr>
        <p:spPr bwMode="auto">
          <a:xfrm flipH="1">
            <a:off x="755650" y="1125538"/>
            <a:ext cx="431800" cy="2159000"/>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30" name="Line 41">
            <a:extLst>
              <a:ext uri="{FF2B5EF4-FFF2-40B4-BE49-F238E27FC236}">
                <a16:creationId xmlns:a16="http://schemas.microsoft.com/office/drawing/2014/main" id="{E2F26D6D-B10D-46FD-A009-67365BA5A7ED}"/>
              </a:ext>
            </a:extLst>
          </p:cNvPr>
          <p:cNvSpPr>
            <a:spLocks noChangeShapeType="1"/>
          </p:cNvSpPr>
          <p:nvPr/>
        </p:nvSpPr>
        <p:spPr bwMode="auto">
          <a:xfrm flipH="1">
            <a:off x="755650" y="1844675"/>
            <a:ext cx="576263" cy="1512888"/>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31" name="Line 42">
            <a:extLst>
              <a:ext uri="{FF2B5EF4-FFF2-40B4-BE49-F238E27FC236}">
                <a16:creationId xmlns:a16="http://schemas.microsoft.com/office/drawing/2014/main" id="{0F44CCEF-5625-4BD4-9EF8-F0AC12D04C5F}"/>
              </a:ext>
            </a:extLst>
          </p:cNvPr>
          <p:cNvSpPr>
            <a:spLocks noChangeShapeType="1"/>
          </p:cNvSpPr>
          <p:nvPr/>
        </p:nvSpPr>
        <p:spPr bwMode="auto">
          <a:xfrm flipH="1">
            <a:off x="755650" y="2492375"/>
            <a:ext cx="504825" cy="792163"/>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32" name="Line 43">
            <a:extLst>
              <a:ext uri="{FF2B5EF4-FFF2-40B4-BE49-F238E27FC236}">
                <a16:creationId xmlns:a16="http://schemas.microsoft.com/office/drawing/2014/main" id="{C67831F4-BC3F-4C2B-97E9-DE540F920605}"/>
              </a:ext>
            </a:extLst>
          </p:cNvPr>
          <p:cNvSpPr>
            <a:spLocks noChangeShapeType="1"/>
          </p:cNvSpPr>
          <p:nvPr/>
        </p:nvSpPr>
        <p:spPr bwMode="auto">
          <a:xfrm flipH="1">
            <a:off x="755650" y="3357563"/>
            <a:ext cx="504825" cy="0"/>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33" name="Line 44">
            <a:extLst>
              <a:ext uri="{FF2B5EF4-FFF2-40B4-BE49-F238E27FC236}">
                <a16:creationId xmlns:a16="http://schemas.microsoft.com/office/drawing/2014/main" id="{C2736603-2587-490D-9D74-1FC358D7252D}"/>
              </a:ext>
            </a:extLst>
          </p:cNvPr>
          <p:cNvSpPr>
            <a:spLocks noChangeShapeType="1"/>
          </p:cNvSpPr>
          <p:nvPr/>
        </p:nvSpPr>
        <p:spPr bwMode="auto">
          <a:xfrm flipH="1" flipV="1">
            <a:off x="755650" y="3284538"/>
            <a:ext cx="504825" cy="1439862"/>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34" name="Line 45">
            <a:extLst>
              <a:ext uri="{FF2B5EF4-FFF2-40B4-BE49-F238E27FC236}">
                <a16:creationId xmlns:a16="http://schemas.microsoft.com/office/drawing/2014/main" id="{A7872877-5D91-409D-9441-2C4F35E24A17}"/>
              </a:ext>
            </a:extLst>
          </p:cNvPr>
          <p:cNvSpPr>
            <a:spLocks noChangeShapeType="1"/>
          </p:cNvSpPr>
          <p:nvPr/>
        </p:nvSpPr>
        <p:spPr bwMode="auto">
          <a:xfrm flipH="1" flipV="1">
            <a:off x="755650" y="3284538"/>
            <a:ext cx="504825" cy="2520950"/>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35" name="Text Box 46">
            <a:extLst>
              <a:ext uri="{FF2B5EF4-FFF2-40B4-BE49-F238E27FC236}">
                <a16:creationId xmlns:a16="http://schemas.microsoft.com/office/drawing/2014/main" id="{5F58B1E4-1E8B-41ED-ABE7-9C311EC321FC}"/>
              </a:ext>
            </a:extLst>
          </p:cNvPr>
          <p:cNvSpPr txBox="1">
            <a:spLocks noChangeArrowheads="1"/>
          </p:cNvSpPr>
          <p:nvPr/>
        </p:nvSpPr>
        <p:spPr bwMode="auto">
          <a:xfrm>
            <a:off x="0" y="2708275"/>
            <a:ext cx="7556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en-US" altLang="zh-CN" sz="2000" b="1">
                <a:solidFill>
                  <a:schemeClr val="accent2"/>
                </a:solidFill>
              </a:rPr>
              <a:t>2000</a:t>
            </a:r>
            <a:r>
              <a:rPr lang="zh-CN" altLang="en-US" sz="2000">
                <a:solidFill>
                  <a:schemeClr val="accent2"/>
                </a:solidFill>
              </a:rPr>
              <a:t>年增加</a:t>
            </a:r>
          </a:p>
        </p:txBody>
      </p:sp>
      <p:sp>
        <p:nvSpPr>
          <p:cNvPr id="9236" name="Text Box 48">
            <a:extLst>
              <a:ext uri="{FF2B5EF4-FFF2-40B4-BE49-F238E27FC236}">
                <a16:creationId xmlns:a16="http://schemas.microsoft.com/office/drawing/2014/main" id="{16EC4EC0-CC60-42CB-BA75-5EBA500D67D7}"/>
              </a:ext>
            </a:extLst>
          </p:cNvPr>
          <p:cNvSpPr txBox="1">
            <a:spLocks noChangeArrowheads="1"/>
          </p:cNvSpPr>
          <p:nvPr/>
        </p:nvSpPr>
        <p:spPr bwMode="auto">
          <a:xfrm>
            <a:off x="5651500" y="1125538"/>
            <a:ext cx="755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2000" b="1">
                <a:solidFill>
                  <a:srgbClr val="FF0000"/>
                </a:solidFill>
              </a:rPr>
              <a:t>后增</a:t>
            </a:r>
          </a:p>
        </p:txBody>
      </p:sp>
      <p:sp>
        <p:nvSpPr>
          <p:cNvPr id="9237" name="Line 49">
            <a:extLst>
              <a:ext uri="{FF2B5EF4-FFF2-40B4-BE49-F238E27FC236}">
                <a16:creationId xmlns:a16="http://schemas.microsoft.com/office/drawing/2014/main" id="{CE73BC08-13E0-4CC3-9206-93CF853C80AC}"/>
              </a:ext>
            </a:extLst>
          </p:cNvPr>
          <p:cNvSpPr>
            <a:spLocks noChangeShapeType="1"/>
          </p:cNvSpPr>
          <p:nvPr/>
        </p:nvSpPr>
        <p:spPr bwMode="auto">
          <a:xfrm flipH="1">
            <a:off x="4067175" y="1412875"/>
            <a:ext cx="1584325"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38" name="Line 50">
            <a:extLst>
              <a:ext uri="{FF2B5EF4-FFF2-40B4-BE49-F238E27FC236}">
                <a16:creationId xmlns:a16="http://schemas.microsoft.com/office/drawing/2014/main" id="{D3CDDB41-8209-4411-9E5A-11D46551C11A}"/>
              </a:ext>
            </a:extLst>
          </p:cNvPr>
          <p:cNvSpPr>
            <a:spLocks noChangeShapeType="1"/>
          </p:cNvSpPr>
          <p:nvPr/>
        </p:nvSpPr>
        <p:spPr bwMode="auto">
          <a:xfrm flipH="1">
            <a:off x="4284663" y="1412875"/>
            <a:ext cx="1366837" cy="28733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39" name="Line 51">
            <a:extLst>
              <a:ext uri="{FF2B5EF4-FFF2-40B4-BE49-F238E27FC236}">
                <a16:creationId xmlns:a16="http://schemas.microsoft.com/office/drawing/2014/main" id="{575666C3-35FD-4351-B649-5A1809B337C8}"/>
              </a:ext>
            </a:extLst>
          </p:cNvPr>
          <p:cNvSpPr>
            <a:spLocks noChangeShapeType="1"/>
          </p:cNvSpPr>
          <p:nvPr/>
        </p:nvSpPr>
        <p:spPr bwMode="auto">
          <a:xfrm flipH="1">
            <a:off x="4211638" y="1412875"/>
            <a:ext cx="1439862" cy="252095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40" name="Line 52">
            <a:extLst>
              <a:ext uri="{FF2B5EF4-FFF2-40B4-BE49-F238E27FC236}">
                <a16:creationId xmlns:a16="http://schemas.microsoft.com/office/drawing/2014/main" id="{4FD61E8F-E2F2-4166-BE93-A523EE18D454}"/>
              </a:ext>
            </a:extLst>
          </p:cNvPr>
          <p:cNvSpPr>
            <a:spLocks noChangeShapeType="1"/>
          </p:cNvSpPr>
          <p:nvPr/>
        </p:nvSpPr>
        <p:spPr bwMode="auto">
          <a:xfrm flipH="1">
            <a:off x="4500563" y="1484313"/>
            <a:ext cx="1150937" cy="288131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41" name="Line 53">
            <a:extLst>
              <a:ext uri="{FF2B5EF4-FFF2-40B4-BE49-F238E27FC236}">
                <a16:creationId xmlns:a16="http://schemas.microsoft.com/office/drawing/2014/main" id="{463A3FA5-8E55-4C7F-9874-405629365A56}"/>
              </a:ext>
            </a:extLst>
          </p:cNvPr>
          <p:cNvSpPr>
            <a:spLocks noChangeShapeType="1"/>
          </p:cNvSpPr>
          <p:nvPr/>
        </p:nvSpPr>
        <p:spPr bwMode="auto">
          <a:xfrm flipH="1">
            <a:off x="4211638" y="1484313"/>
            <a:ext cx="1439862" cy="475456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slow" advClick="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E2FCDA9-C946-4793-A454-A0306957B614}"/>
              </a:ext>
            </a:extLst>
          </p:cNvPr>
          <p:cNvSpPr>
            <a:spLocks noChangeArrowheads="1"/>
          </p:cNvSpPr>
          <p:nvPr/>
        </p:nvSpPr>
        <p:spPr bwMode="auto">
          <a:xfrm>
            <a:off x="250825" y="333375"/>
            <a:ext cx="441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sz="2800" b="1" dirty="0">
                <a:solidFill>
                  <a:srgbClr val="CC0000"/>
                </a:solidFill>
                <a:latin typeface="宋体" panose="02010600030101010101" pitchFamily="2" charset="-122"/>
              </a:rPr>
              <a:t>2.1.2 </a:t>
            </a:r>
            <a:r>
              <a:rPr lang="en-US" altLang="zh-CN" sz="2800" b="1" dirty="0">
                <a:solidFill>
                  <a:srgbClr val="CC0000"/>
                </a:solidFill>
              </a:rPr>
              <a:t>Internet</a:t>
            </a:r>
            <a:r>
              <a:rPr lang="zh-CN" altLang="en-US" sz="2800" b="1" dirty="0">
                <a:solidFill>
                  <a:srgbClr val="CC0000"/>
                </a:solidFill>
                <a:latin typeface="宋体" panose="02010600030101010101" pitchFamily="2" charset="-122"/>
              </a:rPr>
              <a:t>域名构造</a:t>
            </a:r>
            <a:r>
              <a:rPr lang="zh-CN" altLang="en-US" sz="2800" b="1" dirty="0">
                <a:solidFill>
                  <a:srgbClr val="CC0000"/>
                </a:solidFill>
              </a:rPr>
              <a:t> </a:t>
            </a:r>
          </a:p>
        </p:txBody>
      </p:sp>
      <p:sp>
        <p:nvSpPr>
          <p:cNvPr id="8195" name="Text Box 3">
            <a:extLst>
              <a:ext uri="{FF2B5EF4-FFF2-40B4-BE49-F238E27FC236}">
                <a16:creationId xmlns:a16="http://schemas.microsoft.com/office/drawing/2014/main" id="{30808395-4CB6-4D9F-8AF9-CAA33E155BF3}"/>
              </a:ext>
            </a:extLst>
          </p:cNvPr>
          <p:cNvSpPr txBox="1">
            <a:spLocks noChangeArrowheads="1"/>
          </p:cNvSpPr>
          <p:nvPr/>
        </p:nvSpPr>
        <p:spPr bwMode="auto">
          <a:xfrm>
            <a:off x="3717925" y="1230313"/>
            <a:ext cx="765175" cy="403225"/>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a:t>
            </a:r>
            <a:r>
              <a:rPr lang="zh-CN" altLang="en-US" sz="1600" b="1"/>
              <a:t>树 根</a:t>
            </a:r>
          </a:p>
          <a:p>
            <a:endParaRPr lang="en-US" altLang="zh-CN" sz="1600" b="1"/>
          </a:p>
        </p:txBody>
      </p:sp>
      <p:sp>
        <p:nvSpPr>
          <p:cNvPr id="8196" name="Text Box 4">
            <a:extLst>
              <a:ext uri="{FF2B5EF4-FFF2-40B4-BE49-F238E27FC236}">
                <a16:creationId xmlns:a16="http://schemas.microsoft.com/office/drawing/2014/main" id="{56D5E120-C1E4-4593-A027-8269BC98A0B5}"/>
              </a:ext>
            </a:extLst>
          </p:cNvPr>
          <p:cNvSpPr txBox="1">
            <a:spLocks noChangeArrowheads="1"/>
          </p:cNvSpPr>
          <p:nvPr/>
        </p:nvSpPr>
        <p:spPr bwMode="auto">
          <a:xfrm>
            <a:off x="1036638" y="2227263"/>
            <a:ext cx="574675"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GOV</a:t>
            </a:r>
          </a:p>
          <a:p>
            <a:endParaRPr lang="en-US" altLang="zh-CN" sz="1600" b="1"/>
          </a:p>
        </p:txBody>
      </p:sp>
      <p:sp>
        <p:nvSpPr>
          <p:cNvPr id="8197" name="Text Box 5">
            <a:extLst>
              <a:ext uri="{FF2B5EF4-FFF2-40B4-BE49-F238E27FC236}">
                <a16:creationId xmlns:a16="http://schemas.microsoft.com/office/drawing/2014/main" id="{0FAF13F0-1377-4D1C-A1D7-486BB3DF469B}"/>
              </a:ext>
            </a:extLst>
          </p:cNvPr>
          <p:cNvSpPr txBox="1">
            <a:spLocks noChangeArrowheads="1"/>
          </p:cNvSpPr>
          <p:nvPr/>
        </p:nvSpPr>
        <p:spPr bwMode="auto">
          <a:xfrm>
            <a:off x="1803400" y="2227263"/>
            <a:ext cx="573088"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EDU</a:t>
            </a:r>
          </a:p>
          <a:p>
            <a:endParaRPr lang="en-US" altLang="zh-CN" sz="1600" b="1"/>
          </a:p>
        </p:txBody>
      </p:sp>
      <p:sp>
        <p:nvSpPr>
          <p:cNvPr id="8198" name="Text Box 6">
            <a:extLst>
              <a:ext uri="{FF2B5EF4-FFF2-40B4-BE49-F238E27FC236}">
                <a16:creationId xmlns:a16="http://schemas.microsoft.com/office/drawing/2014/main" id="{75B97C81-D72C-4ED5-A87E-78CF2C1CE05D}"/>
              </a:ext>
            </a:extLst>
          </p:cNvPr>
          <p:cNvSpPr txBox="1">
            <a:spLocks noChangeArrowheads="1"/>
          </p:cNvSpPr>
          <p:nvPr/>
        </p:nvSpPr>
        <p:spPr bwMode="auto">
          <a:xfrm>
            <a:off x="2568575" y="2227263"/>
            <a:ext cx="574675" cy="406400"/>
          </a:xfrm>
          <a:prstGeom prst="rect">
            <a:avLst/>
          </a:prstGeom>
          <a:solidFill>
            <a:srgbClr val="FF3300"/>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COM</a:t>
            </a:r>
          </a:p>
          <a:p>
            <a:endParaRPr lang="en-US" altLang="zh-CN" sz="1600" b="1"/>
          </a:p>
        </p:txBody>
      </p:sp>
      <p:sp>
        <p:nvSpPr>
          <p:cNvPr id="8199" name="Text Box 7">
            <a:extLst>
              <a:ext uri="{FF2B5EF4-FFF2-40B4-BE49-F238E27FC236}">
                <a16:creationId xmlns:a16="http://schemas.microsoft.com/office/drawing/2014/main" id="{B56AA07A-4E80-434D-BFD4-DCE639690085}"/>
              </a:ext>
            </a:extLst>
          </p:cNvPr>
          <p:cNvSpPr txBox="1">
            <a:spLocks noChangeArrowheads="1"/>
          </p:cNvSpPr>
          <p:nvPr/>
        </p:nvSpPr>
        <p:spPr bwMode="auto">
          <a:xfrm>
            <a:off x="3333750" y="2227263"/>
            <a:ext cx="574675"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NET</a:t>
            </a:r>
          </a:p>
          <a:p>
            <a:endParaRPr lang="en-US" altLang="zh-CN" sz="1600" b="1"/>
          </a:p>
        </p:txBody>
      </p:sp>
      <p:sp>
        <p:nvSpPr>
          <p:cNvPr id="8200" name="Text Box 8">
            <a:extLst>
              <a:ext uri="{FF2B5EF4-FFF2-40B4-BE49-F238E27FC236}">
                <a16:creationId xmlns:a16="http://schemas.microsoft.com/office/drawing/2014/main" id="{D1AABAC1-4120-47B0-A64B-EBDCA8BA7CA4}"/>
              </a:ext>
            </a:extLst>
          </p:cNvPr>
          <p:cNvSpPr txBox="1">
            <a:spLocks noChangeArrowheads="1"/>
          </p:cNvSpPr>
          <p:nvPr/>
        </p:nvSpPr>
        <p:spPr bwMode="auto">
          <a:xfrm>
            <a:off x="4100513" y="2227263"/>
            <a:ext cx="573087"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ORG</a:t>
            </a:r>
          </a:p>
          <a:p>
            <a:endParaRPr lang="en-US" altLang="zh-CN" sz="1600" b="1"/>
          </a:p>
        </p:txBody>
      </p:sp>
      <p:sp>
        <p:nvSpPr>
          <p:cNvPr id="8201" name="Text Box 9">
            <a:extLst>
              <a:ext uri="{FF2B5EF4-FFF2-40B4-BE49-F238E27FC236}">
                <a16:creationId xmlns:a16="http://schemas.microsoft.com/office/drawing/2014/main" id="{C838254C-4D8F-4D4D-AEC5-FD5A67D5CAC1}"/>
              </a:ext>
            </a:extLst>
          </p:cNvPr>
          <p:cNvSpPr txBox="1">
            <a:spLocks noChangeArrowheads="1"/>
          </p:cNvSpPr>
          <p:nvPr/>
        </p:nvSpPr>
        <p:spPr bwMode="auto">
          <a:xfrm>
            <a:off x="4865688" y="2227263"/>
            <a:ext cx="674687" cy="406400"/>
          </a:xfrm>
          <a:prstGeom prst="rect">
            <a:avLst/>
          </a:prstGeom>
          <a:solidFill>
            <a:schemeClr val="accent1"/>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ARPA</a:t>
            </a:r>
          </a:p>
          <a:p>
            <a:endParaRPr lang="en-US" altLang="zh-CN" sz="1600" b="1"/>
          </a:p>
        </p:txBody>
      </p:sp>
      <p:sp>
        <p:nvSpPr>
          <p:cNvPr id="8202" name="Text Box 10">
            <a:extLst>
              <a:ext uri="{FF2B5EF4-FFF2-40B4-BE49-F238E27FC236}">
                <a16:creationId xmlns:a16="http://schemas.microsoft.com/office/drawing/2014/main" id="{7AB15626-7AA8-4E4E-A9F0-239935958A63}"/>
              </a:ext>
            </a:extLst>
          </p:cNvPr>
          <p:cNvSpPr txBox="1">
            <a:spLocks noChangeArrowheads="1"/>
          </p:cNvSpPr>
          <p:nvPr/>
        </p:nvSpPr>
        <p:spPr bwMode="auto">
          <a:xfrm>
            <a:off x="6397625" y="2227263"/>
            <a:ext cx="573088" cy="406400"/>
          </a:xfrm>
          <a:prstGeom prst="rect">
            <a:avLst/>
          </a:prstGeom>
          <a:solidFill>
            <a:srgbClr val="FF6699"/>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CN</a:t>
            </a:r>
          </a:p>
          <a:p>
            <a:endParaRPr lang="en-US" altLang="zh-CN" sz="1600" b="1"/>
          </a:p>
        </p:txBody>
      </p:sp>
      <p:sp>
        <p:nvSpPr>
          <p:cNvPr id="8203" name="Text Box 11">
            <a:extLst>
              <a:ext uri="{FF2B5EF4-FFF2-40B4-BE49-F238E27FC236}">
                <a16:creationId xmlns:a16="http://schemas.microsoft.com/office/drawing/2014/main" id="{188EB568-B623-4D9C-ADA8-BE31C1A477FE}"/>
              </a:ext>
            </a:extLst>
          </p:cNvPr>
          <p:cNvSpPr txBox="1">
            <a:spLocks noChangeArrowheads="1"/>
          </p:cNvSpPr>
          <p:nvPr/>
        </p:nvSpPr>
        <p:spPr bwMode="auto">
          <a:xfrm>
            <a:off x="271463" y="2227263"/>
            <a:ext cx="574675"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MIL</a:t>
            </a:r>
          </a:p>
          <a:p>
            <a:endParaRPr lang="en-US" altLang="zh-CN" sz="1600" b="1"/>
          </a:p>
        </p:txBody>
      </p:sp>
      <p:sp>
        <p:nvSpPr>
          <p:cNvPr id="8204" name="Text Box 12">
            <a:extLst>
              <a:ext uri="{FF2B5EF4-FFF2-40B4-BE49-F238E27FC236}">
                <a16:creationId xmlns:a16="http://schemas.microsoft.com/office/drawing/2014/main" id="{E184277E-7CC2-4CC1-9420-1E3CBCAB9B23}"/>
              </a:ext>
            </a:extLst>
          </p:cNvPr>
          <p:cNvSpPr txBox="1">
            <a:spLocks noChangeArrowheads="1"/>
          </p:cNvSpPr>
          <p:nvPr/>
        </p:nvSpPr>
        <p:spPr bwMode="auto">
          <a:xfrm>
            <a:off x="5630863" y="2227263"/>
            <a:ext cx="574675"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INT</a:t>
            </a:r>
          </a:p>
          <a:p>
            <a:endParaRPr lang="en-US" altLang="zh-CN" sz="1600" b="1"/>
          </a:p>
        </p:txBody>
      </p:sp>
      <p:sp>
        <p:nvSpPr>
          <p:cNvPr id="8205" name="Text Box 13">
            <a:extLst>
              <a:ext uri="{FF2B5EF4-FFF2-40B4-BE49-F238E27FC236}">
                <a16:creationId xmlns:a16="http://schemas.microsoft.com/office/drawing/2014/main" id="{360EF749-EB46-459F-BFC9-3E2343CE4B2E}"/>
              </a:ext>
            </a:extLst>
          </p:cNvPr>
          <p:cNvSpPr txBox="1">
            <a:spLocks noChangeArrowheads="1"/>
          </p:cNvSpPr>
          <p:nvPr/>
        </p:nvSpPr>
        <p:spPr bwMode="auto">
          <a:xfrm>
            <a:off x="7545388" y="2227263"/>
            <a:ext cx="574675"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UK</a:t>
            </a:r>
          </a:p>
          <a:p>
            <a:endParaRPr lang="en-US" altLang="zh-CN" sz="1600" b="1"/>
          </a:p>
        </p:txBody>
      </p:sp>
      <p:sp>
        <p:nvSpPr>
          <p:cNvPr id="8206" name="Line 14">
            <a:extLst>
              <a:ext uri="{FF2B5EF4-FFF2-40B4-BE49-F238E27FC236}">
                <a16:creationId xmlns:a16="http://schemas.microsoft.com/office/drawing/2014/main" id="{BDADD471-E9B3-4A75-B72F-D425736DE668}"/>
              </a:ext>
            </a:extLst>
          </p:cNvPr>
          <p:cNvSpPr>
            <a:spLocks noChangeShapeType="1"/>
          </p:cNvSpPr>
          <p:nvPr/>
        </p:nvSpPr>
        <p:spPr bwMode="auto">
          <a:xfrm>
            <a:off x="6970713" y="2435225"/>
            <a:ext cx="574675" cy="1588"/>
          </a:xfrm>
          <a:prstGeom prst="line">
            <a:avLst/>
          </a:prstGeom>
          <a:noFill/>
          <a:ln w="19050"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07" name="Line 15">
            <a:extLst>
              <a:ext uri="{FF2B5EF4-FFF2-40B4-BE49-F238E27FC236}">
                <a16:creationId xmlns:a16="http://schemas.microsoft.com/office/drawing/2014/main" id="{803BA0D3-F008-463A-8699-DFDC239F09F9}"/>
              </a:ext>
            </a:extLst>
          </p:cNvPr>
          <p:cNvSpPr>
            <a:spLocks noChangeShapeType="1"/>
          </p:cNvSpPr>
          <p:nvPr/>
        </p:nvSpPr>
        <p:spPr bwMode="auto">
          <a:xfrm>
            <a:off x="463550" y="1825625"/>
            <a:ext cx="7273925"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08" name="Line 16">
            <a:extLst>
              <a:ext uri="{FF2B5EF4-FFF2-40B4-BE49-F238E27FC236}">
                <a16:creationId xmlns:a16="http://schemas.microsoft.com/office/drawing/2014/main" id="{9DB71B11-CE6C-4AEC-89E7-25A89C4FAB68}"/>
              </a:ext>
            </a:extLst>
          </p:cNvPr>
          <p:cNvSpPr>
            <a:spLocks noChangeShapeType="1"/>
          </p:cNvSpPr>
          <p:nvPr/>
        </p:nvSpPr>
        <p:spPr bwMode="auto">
          <a:xfrm flipH="1">
            <a:off x="4100513" y="1631950"/>
            <a:ext cx="1587" cy="2047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09" name="Line 17">
            <a:extLst>
              <a:ext uri="{FF2B5EF4-FFF2-40B4-BE49-F238E27FC236}">
                <a16:creationId xmlns:a16="http://schemas.microsoft.com/office/drawing/2014/main" id="{E5F3E94C-9463-4FE3-AC76-19606EBF39EE}"/>
              </a:ext>
            </a:extLst>
          </p:cNvPr>
          <p:cNvSpPr>
            <a:spLocks noChangeShapeType="1"/>
          </p:cNvSpPr>
          <p:nvPr/>
        </p:nvSpPr>
        <p:spPr bwMode="auto">
          <a:xfrm>
            <a:off x="463550" y="1825625"/>
            <a:ext cx="1588"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0" name="Line 18">
            <a:extLst>
              <a:ext uri="{FF2B5EF4-FFF2-40B4-BE49-F238E27FC236}">
                <a16:creationId xmlns:a16="http://schemas.microsoft.com/office/drawing/2014/main" id="{9153150E-1D60-4A08-B5C7-5DECD3E3C159}"/>
              </a:ext>
            </a:extLst>
          </p:cNvPr>
          <p:cNvSpPr>
            <a:spLocks noChangeShapeType="1"/>
          </p:cNvSpPr>
          <p:nvPr/>
        </p:nvSpPr>
        <p:spPr bwMode="auto">
          <a:xfrm>
            <a:off x="1228725" y="1825625"/>
            <a:ext cx="1588"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1" name="Line 19">
            <a:extLst>
              <a:ext uri="{FF2B5EF4-FFF2-40B4-BE49-F238E27FC236}">
                <a16:creationId xmlns:a16="http://schemas.microsoft.com/office/drawing/2014/main" id="{A778B6A9-C595-4F50-A71C-27E31A66415F}"/>
              </a:ext>
            </a:extLst>
          </p:cNvPr>
          <p:cNvSpPr>
            <a:spLocks noChangeShapeType="1"/>
          </p:cNvSpPr>
          <p:nvPr/>
        </p:nvSpPr>
        <p:spPr bwMode="auto">
          <a:xfrm>
            <a:off x="1993900" y="1825625"/>
            <a:ext cx="1588"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2" name="Line 20">
            <a:extLst>
              <a:ext uri="{FF2B5EF4-FFF2-40B4-BE49-F238E27FC236}">
                <a16:creationId xmlns:a16="http://schemas.microsoft.com/office/drawing/2014/main" id="{4B519577-284E-4D4E-8646-2EFEF2E633BA}"/>
              </a:ext>
            </a:extLst>
          </p:cNvPr>
          <p:cNvSpPr>
            <a:spLocks noChangeShapeType="1"/>
          </p:cNvSpPr>
          <p:nvPr/>
        </p:nvSpPr>
        <p:spPr bwMode="auto">
          <a:xfrm>
            <a:off x="2760663" y="1825625"/>
            <a:ext cx="1587"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3" name="Line 21">
            <a:extLst>
              <a:ext uri="{FF2B5EF4-FFF2-40B4-BE49-F238E27FC236}">
                <a16:creationId xmlns:a16="http://schemas.microsoft.com/office/drawing/2014/main" id="{3A0701BD-5A5B-49AA-BA7A-5ACE4331290E}"/>
              </a:ext>
            </a:extLst>
          </p:cNvPr>
          <p:cNvSpPr>
            <a:spLocks noChangeShapeType="1"/>
          </p:cNvSpPr>
          <p:nvPr/>
        </p:nvSpPr>
        <p:spPr bwMode="auto">
          <a:xfrm>
            <a:off x="3525838" y="1825625"/>
            <a:ext cx="1587"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4" name="Line 22">
            <a:extLst>
              <a:ext uri="{FF2B5EF4-FFF2-40B4-BE49-F238E27FC236}">
                <a16:creationId xmlns:a16="http://schemas.microsoft.com/office/drawing/2014/main" id="{76563836-7E70-4497-9F9F-FD9954A4F00C}"/>
              </a:ext>
            </a:extLst>
          </p:cNvPr>
          <p:cNvSpPr>
            <a:spLocks noChangeShapeType="1"/>
          </p:cNvSpPr>
          <p:nvPr/>
        </p:nvSpPr>
        <p:spPr bwMode="auto">
          <a:xfrm>
            <a:off x="4291013" y="1825625"/>
            <a:ext cx="1587"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5" name="Line 23">
            <a:extLst>
              <a:ext uri="{FF2B5EF4-FFF2-40B4-BE49-F238E27FC236}">
                <a16:creationId xmlns:a16="http://schemas.microsoft.com/office/drawing/2014/main" id="{39C3D57E-EF68-40A5-A04F-9ADF72F9F1ED}"/>
              </a:ext>
            </a:extLst>
          </p:cNvPr>
          <p:cNvSpPr>
            <a:spLocks noChangeShapeType="1"/>
          </p:cNvSpPr>
          <p:nvPr/>
        </p:nvSpPr>
        <p:spPr bwMode="auto">
          <a:xfrm>
            <a:off x="5057775" y="1825625"/>
            <a:ext cx="1588"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6" name="Line 24">
            <a:extLst>
              <a:ext uri="{FF2B5EF4-FFF2-40B4-BE49-F238E27FC236}">
                <a16:creationId xmlns:a16="http://schemas.microsoft.com/office/drawing/2014/main" id="{720AD72E-B554-472C-B651-D6BFE75F82C2}"/>
              </a:ext>
            </a:extLst>
          </p:cNvPr>
          <p:cNvSpPr>
            <a:spLocks noChangeShapeType="1"/>
          </p:cNvSpPr>
          <p:nvPr/>
        </p:nvSpPr>
        <p:spPr bwMode="auto">
          <a:xfrm>
            <a:off x="5822950" y="1825625"/>
            <a:ext cx="1588"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7" name="Line 25">
            <a:extLst>
              <a:ext uri="{FF2B5EF4-FFF2-40B4-BE49-F238E27FC236}">
                <a16:creationId xmlns:a16="http://schemas.microsoft.com/office/drawing/2014/main" id="{4BC444A4-31D1-487B-AADA-3F3B734080D0}"/>
              </a:ext>
            </a:extLst>
          </p:cNvPr>
          <p:cNvSpPr>
            <a:spLocks noChangeShapeType="1"/>
          </p:cNvSpPr>
          <p:nvPr/>
        </p:nvSpPr>
        <p:spPr bwMode="auto">
          <a:xfrm>
            <a:off x="6588125" y="1825625"/>
            <a:ext cx="1588"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8" name="Line 26">
            <a:extLst>
              <a:ext uri="{FF2B5EF4-FFF2-40B4-BE49-F238E27FC236}">
                <a16:creationId xmlns:a16="http://schemas.microsoft.com/office/drawing/2014/main" id="{6B0FAB53-77FA-43D4-9B7B-C1E724FF7FBB}"/>
              </a:ext>
            </a:extLst>
          </p:cNvPr>
          <p:cNvSpPr>
            <a:spLocks noChangeShapeType="1"/>
          </p:cNvSpPr>
          <p:nvPr/>
        </p:nvSpPr>
        <p:spPr bwMode="auto">
          <a:xfrm>
            <a:off x="7737475" y="1825625"/>
            <a:ext cx="1588"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19" name="Line 27">
            <a:extLst>
              <a:ext uri="{FF2B5EF4-FFF2-40B4-BE49-F238E27FC236}">
                <a16:creationId xmlns:a16="http://schemas.microsoft.com/office/drawing/2014/main" id="{B7B949B0-1CCF-441A-AF85-6EF81F10D327}"/>
              </a:ext>
            </a:extLst>
          </p:cNvPr>
          <p:cNvSpPr>
            <a:spLocks noChangeShapeType="1"/>
          </p:cNvSpPr>
          <p:nvPr/>
        </p:nvSpPr>
        <p:spPr bwMode="auto">
          <a:xfrm>
            <a:off x="2760663" y="2630488"/>
            <a:ext cx="1587" cy="2000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0" name="Line 28">
            <a:extLst>
              <a:ext uri="{FF2B5EF4-FFF2-40B4-BE49-F238E27FC236}">
                <a16:creationId xmlns:a16="http://schemas.microsoft.com/office/drawing/2014/main" id="{6351CF05-10DB-46CC-A876-8CD0B6E72612}"/>
              </a:ext>
            </a:extLst>
          </p:cNvPr>
          <p:cNvSpPr>
            <a:spLocks noChangeShapeType="1"/>
          </p:cNvSpPr>
          <p:nvPr/>
        </p:nvSpPr>
        <p:spPr bwMode="auto">
          <a:xfrm>
            <a:off x="2185988" y="2836863"/>
            <a:ext cx="1914525"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1" name="Text Box 29">
            <a:extLst>
              <a:ext uri="{FF2B5EF4-FFF2-40B4-BE49-F238E27FC236}">
                <a16:creationId xmlns:a16="http://schemas.microsoft.com/office/drawing/2014/main" id="{FDEDC9C9-3119-4958-A0AC-6BC232FFB53A}"/>
              </a:ext>
            </a:extLst>
          </p:cNvPr>
          <p:cNvSpPr txBox="1">
            <a:spLocks noChangeArrowheads="1"/>
          </p:cNvSpPr>
          <p:nvPr/>
        </p:nvSpPr>
        <p:spPr bwMode="auto">
          <a:xfrm>
            <a:off x="1803400" y="3032125"/>
            <a:ext cx="573088" cy="404813"/>
          </a:xfrm>
          <a:prstGeom prst="rect">
            <a:avLst/>
          </a:prstGeom>
          <a:solidFill>
            <a:srgbClr val="FF3300"/>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IBM</a:t>
            </a:r>
          </a:p>
          <a:p>
            <a:endParaRPr lang="en-US" altLang="zh-CN" sz="1600" b="1"/>
          </a:p>
        </p:txBody>
      </p:sp>
      <p:sp>
        <p:nvSpPr>
          <p:cNvPr id="8222" name="Text Box 30">
            <a:extLst>
              <a:ext uri="{FF2B5EF4-FFF2-40B4-BE49-F238E27FC236}">
                <a16:creationId xmlns:a16="http://schemas.microsoft.com/office/drawing/2014/main" id="{A53371F8-D136-4483-B8F8-B27D9F0C7BDA}"/>
              </a:ext>
            </a:extLst>
          </p:cNvPr>
          <p:cNvSpPr txBox="1">
            <a:spLocks noChangeArrowheads="1"/>
          </p:cNvSpPr>
          <p:nvPr/>
        </p:nvSpPr>
        <p:spPr bwMode="auto">
          <a:xfrm>
            <a:off x="2760663" y="3032125"/>
            <a:ext cx="573087" cy="404813"/>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DEC</a:t>
            </a:r>
          </a:p>
          <a:p>
            <a:endParaRPr lang="en-US" altLang="zh-CN" sz="1600" b="1"/>
          </a:p>
        </p:txBody>
      </p:sp>
      <p:sp>
        <p:nvSpPr>
          <p:cNvPr id="8223" name="Text Box 31">
            <a:extLst>
              <a:ext uri="{FF2B5EF4-FFF2-40B4-BE49-F238E27FC236}">
                <a16:creationId xmlns:a16="http://schemas.microsoft.com/office/drawing/2014/main" id="{CC67A061-5B03-430E-87F6-4B8C6EAA9C71}"/>
              </a:ext>
            </a:extLst>
          </p:cNvPr>
          <p:cNvSpPr txBox="1">
            <a:spLocks noChangeArrowheads="1"/>
          </p:cNvSpPr>
          <p:nvPr/>
        </p:nvSpPr>
        <p:spPr bwMode="auto">
          <a:xfrm>
            <a:off x="3908425" y="3032125"/>
            <a:ext cx="574675" cy="404813"/>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ATT</a:t>
            </a:r>
          </a:p>
          <a:p>
            <a:endParaRPr lang="en-US" altLang="zh-CN" sz="1600" b="1"/>
          </a:p>
        </p:txBody>
      </p:sp>
      <p:sp>
        <p:nvSpPr>
          <p:cNvPr id="8224" name="Line 32">
            <a:extLst>
              <a:ext uri="{FF2B5EF4-FFF2-40B4-BE49-F238E27FC236}">
                <a16:creationId xmlns:a16="http://schemas.microsoft.com/office/drawing/2014/main" id="{BA9E1631-A884-4978-B4C8-D1B6AF46A556}"/>
              </a:ext>
            </a:extLst>
          </p:cNvPr>
          <p:cNvSpPr>
            <a:spLocks noChangeShapeType="1"/>
          </p:cNvSpPr>
          <p:nvPr/>
        </p:nvSpPr>
        <p:spPr bwMode="auto">
          <a:xfrm>
            <a:off x="3333750" y="3238500"/>
            <a:ext cx="574675" cy="1588"/>
          </a:xfrm>
          <a:prstGeom prst="line">
            <a:avLst/>
          </a:prstGeom>
          <a:noFill/>
          <a:ln w="19050"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5" name="Line 33">
            <a:extLst>
              <a:ext uri="{FF2B5EF4-FFF2-40B4-BE49-F238E27FC236}">
                <a16:creationId xmlns:a16="http://schemas.microsoft.com/office/drawing/2014/main" id="{137320D5-F7C1-4FA6-9EC8-3C5E0CA99D69}"/>
              </a:ext>
            </a:extLst>
          </p:cNvPr>
          <p:cNvSpPr>
            <a:spLocks noChangeShapeType="1"/>
          </p:cNvSpPr>
          <p:nvPr/>
        </p:nvSpPr>
        <p:spPr bwMode="auto">
          <a:xfrm>
            <a:off x="2185988" y="2836863"/>
            <a:ext cx="1587" cy="2047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6" name="Line 34">
            <a:extLst>
              <a:ext uri="{FF2B5EF4-FFF2-40B4-BE49-F238E27FC236}">
                <a16:creationId xmlns:a16="http://schemas.microsoft.com/office/drawing/2014/main" id="{9DE07425-3BF9-4E53-A3E2-0EB15E16EC5B}"/>
              </a:ext>
            </a:extLst>
          </p:cNvPr>
          <p:cNvSpPr>
            <a:spLocks noChangeShapeType="1"/>
          </p:cNvSpPr>
          <p:nvPr/>
        </p:nvSpPr>
        <p:spPr bwMode="auto">
          <a:xfrm>
            <a:off x="3143250" y="2836863"/>
            <a:ext cx="1588" cy="2047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7" name="Line 35">
            <a:extLst>
              <a:ext uri="{FF2B5EF4-FFF2-40B4-BE49-F238E27FC236}">
                <a16:creationId xmlns:a16="http://schemas.microsoft.com/office/drawing/2014/main" id="{42C2D883-A844-4EE7-B5D0-A209A5E033AC}"/>
              </a:ext>
            </a:extLst>
          </p:cNvPr>
          <p:cNvSpPr>
            <a:spLocks noChangeShapeType="1"/>
          </p:cNvSpPr>
          <p:nvPr/>
        </p:nvSpPr>
        <p:spPr bwMode="auto">
          <a:xfrm>
            <a:off x="4100513" y="2836863"/>
            <a:ext cx="1587" cy="2047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8" name="Line 36">
            <a:extLst>
              <a:ext uri="{FF2B5EF4-FFF2-40B4-BE49-F238E27FC236}">
                <a16:creationId xmlns:a16="http://schemas.microsoft.com/office/drawing/2014/main" id="{8A5CFF64-92F1-441E-AF91-96DB4ADF8710}"/>
              </a:ext>
            </a:extLst>
          </p:cNvPr>
          <p:cNvSpPr>
            <a:spLocks noChangeShapeType="1"/>
          </p:cNvSpPr>
          <p:nvPr/>
        </p:nvSpPr>
        <p:spPr bwMode="auto">
          <a:xfrm>
            <a:off x="5440363" y="2836863"/>
            <a:ext cx="1914525"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9" name="Text Box 37">
            <a:extLst>
              <a:ext uri="{FF2B5EF4-FFF2-40B4-BE49-F238E27FC236}">
                <a16:creationId xmlns:a16="http://schemas.microsoft.com/office/drawing/2014/main" id="{2D0F6274-A3CA-4100-B4E3-963D4C4385E8}"/>
              </a:ext>
            </a:extLst>
          </p:cNvPr>
          <p:cNvSpPr txBox="1">
            <a:spLocks noChangeArrowheads="1"/>
          </p:cNvSpPr>
          <p:nvPr/>
        </p:nvSpPr>
        <p:spPr bwMode="auto">
          <a:xfrm>
            <a:off x="5057775" y="3048000"/>
            <a:ext cx="573088"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AC</a:t>
            </a:r>
          </a:p>
          <a:p>
            <a:endParaRPr lang="en-US" altLang="zh-CN" sz="1600" b="1"/>
          </a:p>
        </p:txBody>
      </p:sp>
      <p:sp>
        <p:nvSpPr>
          <p:cNvPr id="8230" name="Text Box 38">
            <a:extLst>
              <a:ext uri="{FF2B5EF4-FFF2-40B4-BE49-F238E27FC236}">
                <a16:creationId xmlns:a16="http://schemas.microsoft.com/office/drawing/2014/main" id="{0F019702-2B48-4FC3-A419-93797087D7EE}"/>
              </a:ext>
            </a:extLst>
          </p:cNvPr>
          <p:cNvSpPr txBox="1">
            <a:spLocks noChangeArrowheads="1"/>
          </p:cNvSpPr>
          <p:nvPr/>
        </p:nvSpPr>
        <p:spPr bwMode="auto">
          <a:xfrm>
            <a:off x="6015038" y="3048000"/>
            <a:ext cx="612775" cy="393700"/>
          </a:xfrm>
          <a:prstGeom prst="rect">
            <a:avLst/>
          </a:prstGeom>
          <a:solidFill>
            <a:srgbClr val="FF6699"/>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EDU</a:t>
            </a:r>
          </a:p>
          <a:p>
            <a:endParaRPr lang="en-US" altLang="zh-CN" sz="1600" b="1"/>
          </a:p>
        </p:txBody>
      </p:sp>
      <p:sp>
        <p:nvSpPr>
          <p:cNvPr id="8231" name="Text Box 39">
            <a:extLst>
              <a:ext uri="{FF2B5EF4-FFF2-40B4-BE49-F238E27FC236}">
                <a16:creationId xmlns:a16="http://schemas.microsoft.com/office/drawing/2014/main" id="{BE186799-894C-4179-B612-FBA9D1C45A53}"/>
              </a:ext>
            </a:extLst>
          </p:cNvPr>
          <p:cNvSpPr txBox="1">
            <a:spLocks noChangeArrowheads="1"/>
          </p:cNvSpPr>
          <p:nvPr/>
        </p:nvSpPr>
        <p:spPr bwMode="auto">
          <a:xfrm>
            <a:off x="7162800" y="3048000"/>
            <a:ext cx="574675"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GD</a:t>
            </a:r>
          </a:p>
          <a:p>
            <a:endParaRPr lang="en-US" altLang="zh-CN" sz="1600" b="1"/>
          </a:p>
        </p:txBody>
      </p:sp>
      <p:sp>
        <p:nvSpPr>
          <p:cNvPr id="8232" name="Line 40">
            <a:extLst>
              <a:ext uri="{FF2B5EF4-FFF2-40B4-BE49-F238E27FC236}">
                <a16:creationId xmlns:a16="http://schemas.microsoft.com/office/drawing/2014/main" id="{BFBEC151-3E4F-4CD2-BB91-E5BBACA6E0DB}"/>
              </a:ext>
            </a:extLst>
          </p:cNvPr>
          <p:cNvSpPr>
            <a:spLocks noChangeShapeType="1"/>
          </p:cNvSpPr>
          <p:nvPr/>
        </p:nvSpPr>
        <p:spPr bwMode="auto">
          <a:xfrm>
            <a:off x="6588125" y="3255963"/>
            <a:ext cx="574675" cy="1587"/>
          </a:xfrm>
          <a:prstGeom prst="line">
            <a:avLst/>
          </a:prstGeom>
          <a:noFill/>
          <a:ln w="19050"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3" name="Line 41">
            <a:extLst>
              <a:ext uri="{FF2B5EF4-FFF2-40B4-BE49-F238E27FC236}">
                <a16:creationId xmlns:a16="http://schemas.microsoft.com/office/drawing/2014/main" id="{F62BADF6-2920-493B-A6B8-636010ABC51B}"/>
              </a:ext>
            </a:extLst>
          </p:cNvPr>
          <p:cNvSpPr>
            <a:spLocks noChangeShapeType="1"/>
          </p:cNvSpPr>
          <p:nvPr/>
        </p:nvSpPr>
        <p:spPr bwMode="auto">
          <a:xfrm>
            <a:off x="5440363" y="2836863"/>
            <a:ext cx="1587" cy="2047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4" name="Line 42">
            <a:extLst>
              <a:ext uri="{FF2B5EF4-FFF2-40B4-BE49-F238E27FC236}">
                <a16:creationId xmlns:a16="http://schemas.microsoft.com/office/drawing/2014/main" id="{C871B111-5881-4192-BB14-B23C81EB17E9}"/>
              </a:ext>
            </a:extLst>
          </p:cNvPr>
          <p:cNvSpPr>
            <a:spLocks noChangeShapeType="1"/>
          </p:cNvSpPr>
          <p:nvPr/>
        </p:nvSpPr>
        <p:spPr bwMode="auto">
          <a:xfrm>
            <a:off x="6397625" y="2836863"/>
            <a:ext cx="1588" cy="2047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5" name="Line 43">
            <a:extLst>
              <a:ext uri="{FF2B5EF4-FFF2-40B4-BE49-F238E27FC236}">
                <a16:creationId xmlns:a16="http://schemas.microsoft.com/office/drawing/2014/main" id="{FFDECA0C-77C9-495B-9922-6DB8D5E1B875}"/>
              </a:ext>
            </a:extLst>
          </p:cNvPr>
          <p:cNvSpPr>
            <a:spLocks noChangeShapeType="1"/>
          </p:cNvSpPr>
          <p:nvPr/>
        </p:nvSpPr>
        <p:spPr bwMode="auto">
          <a:xfrm>
            <a:off x="7354888" y="2836863"/>
            <a:ext cx="1587" cy="2047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6" name="Line 44">
            <a:extLst>
              <a:ext uri="{FF2B5EF4-FFF2-40B4-BE49-F238E27FC236}">
                <a16:creationId xmlns:a16="http://schemas.microsoft.com/office/drawing/2014/main" id="{0470E461-56D4-40B2-937E-DF4D6EEAF864}"/>
              </a:ext>
            </a:extLst>
          </p:cNvPr>
          <p:cNvSpPr>
            <a:spLocks noChangeShapeType="1"/>
          </p:cNvSpPr>
          <p:nvPr/>
        </p:nvSpPr>
        <p:spPr bwMode="auto">
          <a:xfrm>
            <a:off x="6588125" y="2630488"/>
            <a:ext cx="1588" cy="2000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7" name="Line 45">
            <a:extLst>
              <a:ext uri="{FF2B5EF4-FFF2-40B4-BE49-F238E27FC236}">
                <a16:creationId xmlns:a16="http://schemas.microsoft.com/office/drawing/2014/main" id="{288B277F-22EF-41EC-8740-FF6285266F9C}"/>
              </a:ext>
            </a:extLst>
          </p:cNvPr>
          <p:cNvSpPr>
            <a:spLocks noChangeShapeType="1"/>
          </p:cNvSpPr>
          <p:nvPr/>
        </p:nvSpPr>
        <p:spPr bwMode="auto">
          <a:xfrm>
            <a:off x="4100513" y="3640138"/>
            <a:ext cx="1147762"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8" name="Text Box 46">
            <a:extLst>
              <a:ext uri="{FF2B5EF4-FFF2-40B4-BE49-F238E27FC236}">
                <a16:creationId xmlns:a16="http://schemas.microsoft.com/office/drawing/2014/main" id="{FFE67910-2A48-4CF7-8939-9F8FBC464B58}"/>
              </a:ext>
            </a:extLst>
          </p:cNvPr>
          <p:cNvSpPr txBox="1">
            <a:spLocks noChangeArrowheads="1"/>
          </p:cNvSpPr>
          <p:nvPr/>
        </p:nvSpPr>
        <p:spPr bwMode="auto">
          <a:xfrm>
            <a:off x="3717925" y="3881438"/>
            <a:ext cx="573088" cy="406400"/>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IHEP</a:t>
            </a:r>
          </a:p>
          <a:p>
            <a:endParaRPr lang="en-US" altLang="zh-CN" sz="1600" b="1"/>
          </a:p>
        </p:txBody>
      </p:sp>
      <p:sp>
        <p:nvSpPr>
          <p:cNvPr id="8239" name="Text Box 47">
            <a:extLst>
              <a:ext uri="{FF2B5EF4-FFF2-40B4-BE49-F238E27FC236}">
                <a16:creationId xmlns:a16="http://schemas.microsoft.com/office/drawing/2014/main" id="{40E8A8EF-549A-449F-AA57-EBD6F18914F5}"/>
              </a:ext>
            </a:extLst>
          </p:cNvPr>
          <p:cNvSpPr txBox="1">
            <a:spLocks noChangeArrowheads="1"/>
          </p:cNvSpPr>
          <p:nvPr/>
        </p:nvSpPr>
        <p:spPr bwMode="auto">
          <a:xfrm>
            <a:off x="5248275" y="3835400"/>
            <a:ext cx="1149350" cy="404813"/>
          </a:xfrm>
          <a:prstGeom prst="rect">
            <a:avLst/>
          </a:prstGeom>
          <a:solidFill>
            <a:srgbClr val="FFFFFF"/>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TSINGHUA</a:t>
            </a:r>
          </a:p>
          <a:p>
            <a:endParaRPr lang="en-US" altLang="zh-CN" sz="1600" b="1"/>
          </a:p>
        </p:txBody>
      </p:sp>
      <p:sp>
        <p:nvSpPr>
          <p:cNvPr id="8240" name="Text Box 48">
            <a:extLst>
              <a:ext uri="{FF2B5EF4-FFF2-40B4-BE49-F238E27FC236}">
                <a16:creationId xmlns:a16="http://schemas.microsoft.com/office/drawing/2014/main" id="{ADE93D76-35AE-4F1C-ADC0-33A6C6355A45}"/>
              </a:ext>
            </a:extLst>
          </p:cNvPr>
          <p:cNvSpPr txBox="1">
            <a:spLocks noChangeArrowheads="1"/>
          </p:cNvSpPr>
          <p:nvPr/>
        </p:nvSpPr>
        <p:spPr bwMode="auto">
          <a:xfrm>
            <a:off x="6780213" y="3835400"/>
            <a:ext cx="957262" cy="404813"/>
          </a:xfrm>
          <a:prstGeom prst="rect">
            <a:avLst/>
          </a:prstGeom>
          <a:solidFill>
            <a:srgbClr val="FF6699"/>
          </a:solidFill>
          <a:ln w="9525">
            <a:solidFill>
              <a:srgbClr val="000000"/>
            </a:solidFill>
            <a:miter lim="800000"/>
            <a:headEnd/>
            <a:tailEnd/>
          </a:ln>
        </p:spPr>
        <p:txBody>
          <a:bodyPr lIns="0" tIns="0" rIns="0" bIns="0"/>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1600" b="1"/>
              <a:t> SCNU</a:t>
            </a:r>
          </a:p>
          <a:p>
            <a:endParaRPr lang="en-US" altLang="zh-CN" sz="1600" b="1"/>
          </a:p>
        </p:txBody>
      </p:sp>
      <p:sp>
        <p:nvSpPr>
          <p:cNvPr id="8241" name="Line 49">
            <a:extLst>
              <a:ext uri="{FF2B5EF4-FFF2-40B4-BE49-F238E27FC236}">
                <a16:creationId xmlns:a16="http://schemas.microsoft.com/office/drawing/2014/main" id="{91BF623F-6E53-4F54-9FC5-A48FEE6D4C1B}"/>
              </a:ext>
            </a:extLst>
          </p:cNvPr>
          <p:cNvSpPr>
            <a:spLocks noChangeShapeType="1"/>
          </p:cNvSpPr>
          <p:nvPr/>
        </p:nvSpPr>
        <p:spPr bwMode="auto">
          <a:xfrm>
            <a:off x="6397625" y="4029075"/>
            <a:ext cx="382588" cy="14288"/>
          </a:xfrm>
          <a:prstGeom prst="line">
            <a:avLst/>
          </a:prstGeom>
          <a:noFill/>
          <a:ln w="19050"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2" name="Line 50">
            <a:extLst>
              <a:ext uri="{FF2B5EF4-FFF2-40B4-BE49-F238E27FC236}">
                <a16:creationId xmlns:a16="http://schemas.microsoft.com/office/drawing/2014/main" id="{09CAD496-1B0B-47D2-84DF-5A39D6E55F01}"/>
              </a:ext>
            </a:extLst>
          </p:cNvPr>
          <p:cNvSpPr>
            <a:spLocks noChangeShapeType="1"/>
          </p:cNvSpPr>
          <p:nvPr/>
        </p:nvSpPr>
        <p:spPr bwMode="auto">
          <a:xfrm>
            <a:off x="4100513" y="3675063"/>
            <a:ext cx="1587" cy="2000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3" name="Line 51">
            <a:extLst>
              <a:ext uri="{FF2B5EF4-FFF2-40B4-BE49-F238E27FC236}">
                <a16:creationId xmlns:a16="http://schemas.microsoft.com/office/drawing/2014/main" id="{3DBEC3ED-07EA-4EE1-AB11-F839A23086A1}"/>
              </a:ext>
            </a:extLst>
          </p:cNvPr>
          <p:cNvSpPr>
            <a:spLocks noChangeShapeType="1"/>
          </p:cNvSpPr>
          <p:nvPr/>
        </p:nvSpPr>
        <p:spPr bwMode="auto">
          <a:xfrm>
            <a:off x="5027613" y="3683000"/>
            <a:ext cx="1587" cy="2000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4" name="Line 52">
            <a:extLst>
              <a:ext uri="{FF2B5EF4-FFF2-40B4-BE49-F238E27FC236}">
                <a16:creationId xmlns:a16="http://schemas.microsoft.com/office/drawing/2014/main" id="{61FB15B5-E0CE-4748-BE05-59278454BCDD}"/>
              </a:ext>
            </a:extLst>
          </p:cNvPr>
          <p:cNvSpPr>
            <a:spLocks noChangeShapeType="1"/>
          </p:cNvSpPr>
          <p:nvPr/>
        </p:nvSpPr>
        <p:spPr bwMode="auto">
          <a:xfrm flipH="1">
            <a:off x="5789613" y="3683000"/>
            <a:ext cx="1587" cy="1301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5" name="Line 53">
            <a:extLst>
              <a:ext uri="{FF2B5EF4-FFF2-40B4-BE49-F238E27FC236}">
                <a16:creationId xmlns:a16="http://schemas.microsoft.com/office/drawing/2014/main" id="{ABB63E34-8A70-46B3-ADEE-7B1B3A20874B}"/>
              </a:ext>
            </a:extLst>
          </p:cNvPr>
          <p:cNvSpPr>
            <a:spLocks noChangeShapeType="1"/>
          </p:cNvSpPr>
          <p:nvPr/>
        </p:nvSpPr>
        <p:spPr bwMode="auto">
          <a:xfrm>
            <a:off x="5248275" y="3433763"/>
            <a:ext cx="1588" cy="2000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6" name="Line 54">
            <a:extLst>
              <a:ext uri="{FF2B5EF4-FFF2-40B4-BE49-F238E27FC236}">
                <a16:creationId xmlns:a16="http://schemas.microsoft.com/office/drawing/2014/main" id="{DCCD86D2-5E9F-4572-89B0-DE19F15E1DBA}"/>
              </a:ext>
            </a:extLst>
          </p:cNvPr>
          <p:cNvSpPr>
            <a:spLocks noChangeShapeType="1"/>
          </p:cNvSpPr>
          <p:nvPr/>
        </p:nvSpPr>
        <p:spPr bwMode="auto">
          <a:xfrm>
            <a:off x="4483100" y="4043363"/>
            <a:ext cx="574675" cy="1587"/>
          </a:xfrm>
          <a:prstGeom prst="line">
            <a:avLst/>
          </a:prstGeom>
          <a:noFill/>
          <a:ln w="19050"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7" name="Line 55">
            <a:extLst>
              <a:ext uri="{FF2B5EF4-FFF2-40B4-BE49-F238E27FC236}">
                <a16:creationId xmlns:a16="http://schemas.microsoft.com/office/drawing/2014/main" id="{6AA2794C-6F94-4108-8011-6875D49FBEA0}"/>
              </a:ext>
            </a:extLst>
          </p:cNvPr>
          <p:cNvSpPr>
            <a:spLocks noChangeShapeType="1"/>
          </p:cNvSpPr>
          <p:nvPr/>
        </p:nvSpPr>
        <p:spPr bwMode="auto">
          <a:xfrm>
            <a:off x="5789613" y="3683000"/>
            <a:ext cx="13398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8" name="Line 56">
            <a:extLst>
              <a:ext uri="{FF2B5EF4-FFF2-40B4-BE49-F238E27FC236}">
                <a16:creationId xmlns:a16="http://schemas.microsoft.com/office/drawing/2014/main" id="{8E88EF61-CCC9-4211-B3A1-00F4F8D4B605}"/>
              </a:ext>
            </a:extLst>
          </p:cNvPr>
          <p:cNvSpPr>
            <a:spLocks noChangeShapeType="1"/>
          </p:cNvSpPr>
          <p:nvPr/>
        </p:nvSpPr>
        <p:spPr bwMode="auto">
          <a:xfrm>
            <a:off x="6323013" y="3454400"/>
            <a:ext cx="1587" cy="2016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9" name="Text Box 57">
            <a:extLst>
              <a:ext uri="{FF2B5EF4-FFF2-40B4-BE49-F238E27FC236}">
                <a16:creationId xmlns:a16="http://schemas.microsoft.com/office/drawing/2014/main" id="{79699475-4413-49ED-B783-2516A790176B}"/>
              </a:ext>
            </a:extLst>
          </p:cNvPr>
          <p:cNvSpPr txBox="1">
            <a:spLocks noChangeArrowheads="1"/>
          </p:cNvSpPr>
          <p:nvPr/>
        </p:nvSpPr>
        <p:spPr bwMode="auto">
          <a:xfrm>
            <a:off x="685800" y="1143000"/>
            <a:ext cx="2819400" cy="625475"/>
          </a:xfrm>
          <a:prstGeom prst="rect">
            <a:avLst/>
          </a:prstGeom>
          <a:solidFill>
            <a:srgbClr val="FFFFFF"/>
          </a:solidFill>
          <a:ln w="9525">
            <a:solidFill>
              <a:srgbClr val="FFFFFF"/>
            </a:solidFill>
            <a:miter lim="800000"/>
            <a:headEnd/>
            <a:tailEnd/>
          </a:ln>
        </p:spPr>
        <p:txBody>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b="1" dirty="0"/>
              <a:t>Internet</a:t>
            </a:r>
            <a:r>
              <a:rPr lang="zh-CN" altLang="en-US" b="1" dirty="0"/>
              <a:t>域名命名树</a:t>
            </a:r>
          </a:p>
        </p:txBody>
      </p:sp>
      <p:sp>
        <p:nvSpPr>
          <p:cNvPr id="8250" name="Line 58">
            <a:extLst>
              <a:ext uri="{FF2B5EF4-FFF2-40B4-BE49-F238E27FC236}">
                <a16:creationId xmlns:a16="http://schemas.microsoft.com/office/drawing/2014/main" id="{A9F78966-F8F0-4C4D-BFE7-7A21324F8CEB}"/>
              </a:ext>
            </a:extLst>
          </p:cNvPr>
          <p:cNvSpPr>
            <a:spLocks noChangeShapeType="1"/>
          </p:cNvSpPr>
          <p:nvPr/>
        </p:nvSpPr>
        <p:spPr bwMode="auto">
          <a:xfrm flipH="1">
            <a:off x="7161213" y="3683000"/>
            <a:ext cx="1587" cy="1301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51" name="Rectangle 59">
            <a:extLst>
              <a:ext uri="{FF2B5EF4-FFF2-40B4-BE49-F238E27FC236}">
                <a16:creationId xmlns:a16="http://schemas.microsoft.com/office/drawing/2014/main" id="{E02AF882-EE6D-4314-AB1A-8F252FA2BEC0}"/>
              </a:ext>
            </a:extLst>
          </p:cNvPr>
          <p:cNvSpPr>
            <a:spLocks noChangeArrowheads="1"/>
          </p:cNvSpPr>
          <p:nvPr/>
        </p:nvSpPr>
        <p:spPr bwMode="auto">
          <a:xfrm>
            <a:off x="0" y="2268538"/>
            <a:ext cx="91440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26670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lgn="just">
              <a:spcBef>
                <a:spcPct val="0"/>
              </a:spcBef>
              <a:buFontTx/>
              <a:buNone/>
            </a:pPr>
            <a:r>
              <a:rPr lang="en-US" altLang="zh-CN" sz="1000"/>
              <a:t> </a:t>
            </a:r>
          </a:p>
          <a:p>
            <a:pPr>
              <a:spcBef>
                <a:spcPct val="0"/>
              </a:spcBef>
              <a:buFontTx/>
              <a:buNone/>
            </a:pPr>
            <a:endParaRPr lang="en-US" altLang="zh-CN" sz="2400"/>
          </a:p>
        </p:txBody>
      </p:sp>
      <p:sp>
        <p:nvSpPr>
          <p:cNvPr id="8252" name="Rectangle 60">
            <a:extLst>
              <a:ext uri="{FF2B5EF4-FFF2-40B4-BE49-F238E27FC236}">
                <a16:creationId xmlns:a16="http://schemas.microsoft.com/office/drawing/2014/main" id="{EF3A5FC6-36D7-4B65-8066-A04DF2E173A7}"/>
              </a:ext>
            </a:extLst>
          </p:cNvPr>
          <p:cNvSpPr>
            <a:spLocks noChangeArrowheads="1"/>
          </p:cNvSpPr>
          <p:nvPr/>
        </p:nvSpPr>
        <p:spPr bwMode="auto">
          <a:xfrm>
            <a:off x="0" y="2565400"/>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1100"/>
              <a:t> </a:t>
            </a:r>
            <a:endParaRPr lang="en-US" altLang="zh-CN"/>
          </a:p>
          <a:p>
            <a:pPr algn="l"/>
            <a:endParaRPr lang="en-US" altLang="zh-CN"/>
          </a:p>
        </p:txBody>
      </p:sp>
      <p:sp>
        <p:nvSpPr>
          <p:cNvPr id="2" name="Rectangle 2">
            <a:extLst>
              <a:ext uri="{FF2B5EF4-FFF2-40B4-BE49-F238E27FC236}">
                <a16:creationId xmlns:a16="http://schemas.microsoft.com/office/drawing/2014/main" id="{E457549D-C216-4F29-A966-DA226D8F1A97}"/>
              </a:ext>
            </a:extLst>
          </p:cNvPr>
          <p:cNvSpPr>
            <a:spLocks noChangeArrowheads="1"/>
          </p:cNvSpPr>
          <p:nvPr/>
        </p:nvSpPr>
        <p:spPr bwMode="auto">
          <a:xfrm>
            <a:off x="271463" y="4516438"/>
            <a:ext cx="8064499" cy="189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25000"/>
              </a:lnSpc>
            </a:pPr>
            <a:r>
              <a:rPr lang="en-US" altLang="zh-CN" b="1" dirty="0"/>
              <a:t>Internet</a:t>
            </a:r>
            <a:r>
              <a:rPr lang="zh-CN" altLang="en-US" b="1" dirty="0"/>
              <a:t>把互联网计算机名字空间划分成许多不同的域，域名是树状结构体系。</a:t>
            </a:r>
            <a:r>
              <a:rPr lang="zh-CN" altLang="en-US" b="1" dirty="0">
                <a:solidFill>
                  <a:srgbClr val="FF0000"/>
                </a:solidFill>
              </a:rPr>
              <a:t>最高一级域由通用域名、国家名和基础结构域类组成，</a:t>
            </a:r>
            <a:r>
              <a:rPr lang="zh-CN" altLang="en-US" b="1" dirty="0"/>
              <a:t>注意在国家名中美国仍可出现。在每个域名下面可以划分出子域，往下延伸。</a:t>
            </a:r>
          </a:p>
        </p:txBody>
      </p:sp>
    </p:spTree>
    <p:extLst>
      <p:ext uri="{BB962C8B-B14F-4D97-AF65-F5344CB8AC3E}">
        <p14:creationId xmlns:p14="http://schemas.microsoft.com/office/powerpoint/2010/main" val="833371092"/>
      </p:ext>
    </p:extLst>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249"/>
                                        </p:tgtEl>
                                        <p:attrNameLst>
                                          <p:attrName>style.visibility</p:attrName>
                                        </p:attrNameLst>
                                      </p:cBhvr>
                                      <p:to>
                                        <p:strVal val="visible"/>
                                      </p:to>
                                    </p:set>
                                    <p:animEffect transition="in" filter="fade">
                                      <p:cBhvr>
                                        <p:cTn id="7" dur="1000"/>
                                        <p:tgtEl>
                                          <p:spTgt spid="8249"/>
                                        </p:tgtEl>
                                      </p:cBhvr>
                                    </p:animEffect>
                                    <p:anim calcmode="lin" valueType="num">
                                      <p:cBhvr>
                                        <p:cTn id="8" dur="1000" fill="hold"/>
                                        <p:tgtEl>
                                          <p:spTgt spid="8249"/>
                                        </p:tgtEl>
                                        <p:attrNameLst>
                                          <p:attrName>ppt_x</p:attrName>
                                        </p:attrNameLst>
                                      </p:cBhvr>
                                      <p:tavLst>
                                        <p:tav tm="0">
                                          <p:val>
                                            <p:strVal val="#ppt_x"/>
                                          </p:val>
                                        </p:tav>
                                        <p:tav tm="100000">
                                          <p:val>
                                            <p:strVal val="#ppt_x"/>
                                          </p:val>
                                        </p:tav>
                                      </p:tavLst>
                                    </p:anim>
                                    <p:anim calcmode="lin" valueType="num">
                                      <p:cBhvr>
                                        <p:cTn id="9" dur="1000" fill="hold"/>
                                        <p:tgtEl>
                                          <p:spTgt spid="82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49"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a:extLst>
              <a:ext uri="{FF2B5EF4-FFF2-40B4-BE49-F238E27FC236}">
                <a16:creationId xmlns:a16="http://schemas.microsoft.com/office/drawing/2014/main" id="{7AFB081A-5FF4-4311-8420-254B010F2FAE}"/>
              </a:ext>
            </a:extLst>
          </p:cNvPr>
          <p:cNvSpPr txBox="1">
            <a:spLocks noChangeArrowheads="1"/>
          </p:cNvSpPr>
          <p:nvPr/>
        </p:nvSpPr>
        <p:spPr bwMode="auto">
          <a:xfrm>
            <a:off x="756444" y="1268760"/>
            <a:ext cx="7920037" cy="3715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10000"/>
              </a:lnSpc>
            </a:pPr>
            <a:r>
              <a:rPr lang="en-US" altLang="zh-CN" b="1" dirty="0">
                <a:solidFill>
                  <a:srgbClr val="FF0000"/>
                </a:solidFill>
              </a:rPr>
              <a:t>Internet</a:t>
            </a:r>
            <a:r>
              <a:rPr lang="zh-CN" altLang="en-US" b="1" dirty="0">
                <a:solidFill>
                  <a:srgbClr val="FF0000"/>
                </a:solidFill>
              </a:rPr>
              <a:t>域名结构：</a:t>
            </a:r>
          </a:p>
          <a:p>
            <a:pPr algn="l" eaLnBrk="1" hangingPunct="1">
              <a:lnSpc>
                <a:spcPct val="110000"/>
              </a:lnSpc>
            </a:pPr>
            <a:r>
              <a:rPr lang="zh-CN" altLang="en-US" b="1" dirty="0"/>
              <a:t>从最高级域名开始，多层子域名构成，中间用点分割。例如：</a:t>
            </a:r>
            <a:r>
              <a:rPr lang="en-US" altLang="zh-CN" b="1" dirty="0"/>
              <a:t>IBM.COM</a:t>
            </a:r>
            <a:r>
              <a:rPr lang="zh-CN" altLang="en-US" b="1" dirty="0"/>
              <a:t>、</a:t>
            </a:r>
            <a:r>
              <a:rPr lang="en-US" altLang="zh-CN" b="1" dirty="0"/>
              <a:t>scnu.edu.cn</a:t>
            </a:r>
            <a:r>
              <a:rPr lang="zh-CN" altLang="en-US" b="1" dirty="0"/>
              <a:t>（华南师大</a:t>
            </a:r>
            <a:r>
              <a:rPr lang="en-US" altLang="zh-CN" b="1" dirty="0"/>
              <a:t>.</a:t>
            </a:r>
            <a:r>
              <a:rPr lang="zh-CN" altLang="en-US" b="1" dirty="0"/>
              <a:t>教育</a:t>
            </a:r>
            <a:r>
              <a:rPr lang="en-US" altLang="zh-CN" b="1" dirty="0"/>
              <a:t>.</a:t>
            </a:r>
            <a:r>
              <a:rPr lang="zh-CN" altLang="en-US" b="1" dirty="0"/>
              <a:t>中国）等。</a:t>
            </a:r>
            <a:endParaRPr lang="en-US" altLang="zh-CN" b="1" dirty="0"/>
          </a:p>
          <a:p>
            <a:pPr algn="l" eaLnBrk="1" hangingPunct="1">
              <a:lnSpc>
                <a:spcPct val="110000"/>
              </a:lnSpc>
            </a:pPr>
            <a:endParaRPr lang="en-US" altLang="zh-CN" b="1" dirty="0"/>
          </a:p>
          <a:p>
            <a:pPr algn="l" eaLnBrk="1" hangingPunct="1">
              <a:lnSpc>
                <a:spcPct val="110000"/>
              </a:lnSpc>
            </a:pPr>
            <a:r>
              <a:rPr lang="zh-CN" altLang="en-US" b="1" dirty="0"/>
              <a:t>每个域名唯一对应一台计算机，显然在一个同级子域中的域名是不能相同的。</a:t>
            </a:r>
            <a:endParaRPr lang="en-US" altLang="zh-CN" b="1" dirty="0"/>
          </a:p>
          <a:p>
            <a:pPr algn="l" eaLnBrk="1" hangingPunct="1">
              <a:lnSpc>
                <a:spcPct val="110000"/>
              </a:lnSpc>
            </a:pPr>
            <a:r>
              <a:rPr lang="en-US" altLang="zh-CN" b="1" dirty="0"/>
              <a:t>Internet</a:t>
            </a:r>
            <a:r>
              <a:rPr lang="zh-CN" altLang="en-US" b="1" dirty="0"/>
              <a:t>域名命名一律不区分大小写。域名层次个数没有规定，可按照实际需求（计算机多少、分布、自己规则）确定。</a:t>
            </a:r>
          </a:p>
        </p:txBody>
      </p:sp>
      <p:sp>
        <p:nvSpPr>
          <p:cNvPr id="10244" name="Rectangle 4">
            <a:extLst>
              <a:ext uri="{FF2B5EF4-FFF2-40B4-BE49-F238E27FC236}">
                <a16:creationId xmlns:a16="http://schemas.microsoft.com/office/drawing/2014/main" id="{85F3777F-6EC7-4284-B8B3-781DDA83609C}"/>
              </a:ext>
            </a:extLst>
          </p:cNvPr>
          <p:cNvSpPr>
            <a:spLocks noChangeArrowheads="1"/>
          </p:cNvSpPr>
          <p:nvPr/>
        </p:nvSpPr>
        <p:spPr bwMode="auto">
          <a:xfrm>
            <a:off x="768276" y="5086002"/>
            <a:ext cx="80645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2400">
                <a:solidFill>
                  <a:schemeClr val="tx1"/>
                </a:solidFill>
                <a:latin typeface="Times New Roman" panose="02020603050405020304" pitchFamily="18" charset="0"/>
                <a:ea typeface="宋体" panose="02010600030101010101" pitchFamily="2" charset="-122"/>
              </a:defRPr>
            </a:lvl1pPr>
            <a:lvl2pPr marL="742950" indent="-285750" algn="ctr">
              <a:defRPr kumimoji="1" sz="2400">
                <a:solidFill>
                  <a:schemeClr val="tx1"/>
                </a:solidFill>
                <a:latin typeface="Times New Roman" panose="02020603050405020304" pitchFamily="18" charset="0"/>
                <a:ea typeface="宋体" panose="02010600030101010101" pitchFamily="2" charset="-122"/>
              </a:defRPr>
            </a:lvl2pPr>
            <a:lvl3pPr marL="1143000" indent="-228600" algn="ctr">
              <a:defRPr kumimoji="1" sz="2400">
                <a:solidFill>
                  <a:schemeClr val="tx1"/>
                </a:solidFill>
                <a:latin typeface="Times New Roman" panose="02020603050405020304" pitchFamily="18" charset="0"/>
                <a:ea typeface="宋体" panose="02010600030101010101" pitchFamily="2" charset="-122"/>
              </a:defRPr>
            </a:lvl3pPr>
            <a:lvl4pPr marL="1600200" indent="-228600" algn="ctr">
              <a:defRPr kumimoji="1" sz="2400">
                <a:solidFill>
                  <a:schemeClr val="tx1"/>
                </a:solidFill>
                <a:latin typeface="Times New Roman" panose="02020603050405020304" pitchFamily="18" charset="0"/>
                <a:ea typeface="宋体" panose="02010600030101010101" pitchFamily="2" charset="-122"/>
              </a:defRPr>
            </a:lvl4pPr>
            <a:lvl5pPr marL="2057400" indent="-228600" algn="ctr">
              <a:defRPr kumimoji="1" sz="24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l" eaLnBrk="1" hangingPunct="1">
              <a:lnSpc>
                <a:spcPct val="125000"/>
              </a:lnSpc>
            </a:pPr>
            <a:r>
              <a:rPr lang="zh-CN" altLang="en-US" b="1" dirty="0"/>
              <a:t>我们国家</a:t>
            </a:r>
            <a:r>
              <a:rPr lang="en-US" altLang="zh-CN" b="1" dirty="0"/>
              <a:t>.</a:t>
            </a:r>
            <a:r>
              <a:rPr lang="en-US" altLang="zh-CN" b="1" dirty="0" err="1"/>
              <a:t>cn</a:t>
            </a:r>
            <a:r>
              <a:rPr lang="zh-CN" altLang="en-US" b="1" dirty="0"/>
              <a:t>下定义了</a:t>
            </a:r>
            <a:r>
              <a:rPr lang="en-US" altLang="zh-CN" b="1" dirty="0"/>
              <a:t>7</a:t>
            </a:r>
            <a:r>
              <a:rPr lang="zh-CN" altLang="en-US" b="1" dirty="0"/>
              <a:t>个</a:t>
            </a:r>
            <a:r>
              <a:rPr lang="en-US" altLang="zh-CN" b="1" dirty="0"/>
              <a:t>2</a:t>
            </a:r>
            <a:r>
              <a:rPr lang="zh-CN" altLang="en-US" b="1" dirty="0"/>
              <a:t>级域名：</a:t>
            </a:r>
            <a:r>
              <a:rPr lang="en-US" altLang="zh-CN" b="1" dirty="0"/>
              <a:t>ac(</a:t>
            </a:r>
            <a:r>
              <a:rPr lang="zh-CN" altLang="en-US" b="1" dirty="0"/>
              <a:t>研究机构</a:t>
            </a:r>
            <a:r>
              <a:rPr lang="en-US" altLang="zh-CN" b="1" dirty="0"/>
              <a:t>)</a:t>
            </a:r>
            <a:r>
              <a:rPr lang="zh-CN" altLang="en-US" b="1" dirty="0"/>
              <a:t>、</a:t>
            </a:r>
            <a:r>
              <a:rPr lang="en-US" altLang="zh-CN" b="1" dirty="0"/>
              <a:t>com</a:t>
            </a:r>
            <a:r>
              <a:rPr lang="zh-CN" altLang="en-US" b="1" dirty="0"/>
              <a:t>、</a:t>
            </a:r>
            <a:r>
              <a:rPr lang="en-US" altLang="zh-CN" b="1" dirty="0" err="1"/>
              <a:t>edu</a:t>
            </a:r>
            <a:r>
              <a:rPr lang="zh-CN" altLang="en-US" b="1" dirty="0"/>
              <a:t>、</a:t>
            </a:r>
            <a:r>
              <a:rPr lang="en-US" altLang="zh-CN" b="1" dirty="0"/>
              <a:t>gov</a:t>
            </a:r>
            <a:r>
              <a:rPr lang="zh-CN" altLang="en-US" b="1" dirty="0"/>
              <a:t>、</a:t>
            </a:r>
            <a:r>
              <a:rPr lang="en-US" altLang="zh-CN" b="1" dirty="0"/>
              <a:t>mil</a:t>
            </a:r>
            <a:r>
              <a:rPr lang="zh-CN" altLang="en-US" b="1" dirty="0"/>
              <a:t>、</a:t>
            </a:r>
            <a:r>
              <a:rPr lang="en-US" altLang="zh-CN" b="1" dirty="0"/>
              <a:t>net</a:t>
            </a:r>
            <a:r>
              <a:rPr lang="zh-CN" altLang="en-US" b="1" dirty="0"/>
              <a:t>、</a:t>
            </a:r>
            <a:r>
              <a:rPr lang="en-US" altLang="zh-CN" b="1" dirty="0"/>
              <a:t>org</a:t>
            </a:r>
            <a:r>
              <a:rPr lang="zh-CN" altLang="en-US" b="1" dirty="0"/>
              <a:t>；</a:t>
            </a:r>
            <a:r>
              <a:rPr lang="en-US" altLang="zh-CN" b="1" dirty="0"/>
              <a:t>34</a:t>
            </a:r>
            <a:r>
              <a:rPr lang="zh-CN" altLang="en-US" b="1" dirty="0"/>
              <a:t>个行政区域名（省、直辖市</a:t>
            </a:r>
            <a:r>
              <a:rPr lang="en-US" altLang="zh-CN" b="1" dirty="0"/>
              <a:t>)</a:t>
            </a:r>
          </a:p>
        </p:txBody>
      </p:sp>
    </p:spTree>
  </p:cSld>
  <p:clrMapOvr>
    <a:masterClrMapping/>
  </p:clrMapOvr>
  <p:transition spd="slow" advClick="0">
    <p:fade/>
  </p:transition>
</p:sld>
</file>

<file path=ppt/theme/theme1.xml><?xml version="1.0" encoding="utf-8"?>
<a:theme xmlns:a="http://schemas.openxmlformats.org/drawingml/2006/main" name="主题4">
  <a:themeElements>
    <a:clrScheme name="自定义 2">
      <a:dk1>
        <a:sysClr val="windowText" lastClr="000000"/>
      </a:dk1>
      <a:lt1>
        <a:sysClr val="window" lastClr="FFFFFF"/>
      </a:lt1>
      <a:dk2>
        <a:srgbClr val="FFFFFF"/>
      </a:dk2>
      <a:lt2>
        <a:srgbClr val="FFFFFF"/>
      </a:lt2>
      <a:accent1>
        <a:srgbClr val="0E647C"/>
      </a:accent1>
      <a:accent2>
        <a:srgbClr val="2DB2A4"/>
      </a:accent2>
      <a:accent3>
        <a:srgbClr val="74AF47"/>
      </a:accent3>
      <a:accent4>
        <a:srgbClr val="755DA1"/>
      </a:accent4>
      <a:accent5>
        <a:srgbClr val="4BACC6"/>
      </a:accent5>
      <a:accent6>
        <a:srgbClr val="F87A08"/>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0" tIns="0" rIns="0" bIns="0" rtlCol="0">
        <a:spAutoFit/>
      </a:bodyPr>
      <a:lstStyle>
        <a:defPPr>
          <a:defRPr sz="1600" b="1" dirty="0" smtClean="0">
            <a:solidFill>
              <a:schemeClr val="accent6"/>
            </a:solidFill>
            <a:latin typeface="微软雅黑" pitchFamily="34" charset="-122"/>
            <a:ea typeface="微软雅黑" pitchFamily="34" charset="-122"/>
          </a:defRPr>
        </a:defPPr>
      </a:lstStyle>
    </a:txDef>
  </a:objectDefaults>
  <a:extraClrSchemeLst/>
  <a:extLst>
    <a:ext uri="{05A4C25C-085E-4340-85A3-A5531E510DB2}">
      <thm15:themeFamily xmlns:thm15="http://schemas.microsoft.com/office/thememl/2012/main" name="主题4" id="{1EB55152-82EA-4C7D-868D-17DF37AF42AA}" vid="{9EE9F3AB-8927-4262-8B6D-4BC507B22764}"/>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主题4</Template>
  <TotalTime>5317</TotalTime>
  <Words>5512</Words>
  <Application>Microsoft Office PowerPoint</Application>
  <PresentationFormat>全屏显示(4:3)</PresentationFormat>
  <Paragraphs>545</Paragraphs>
  <Slides>52</Slides>
  <Notes>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52</vt:i4>
      </vt:variant>
    </vt:vector>
  </HeadingPairs>
  <TitlesOfParts>
    <vt:vector size="58" baseType="lpstr">
      <vt:lpstr>Times New Roman</vt:lpstr>
      <vt:lpstr>宋体</vt:lpstr>
      <vt:lpstr>Arial</vt:lpstr>
      <vt:lpstr>黑体</vt:lpstr>
      <vt:lpstr>Wingdings</vt:lpstr>
      <vt:lpstr>主题4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FBB</dc:creator>
  <cp:lastModifiedBy>shen ys</cp:lastModifiedBy>
  <cp:revision>43</cp:revision>
  <dcterms:created xsi:type="dcterms:W3CDTF">2005-11-27T15:34:41Z</dcterms:created>
  <dcterms:modified xsi:type="dcterms:W3CDTF">2020-09-13T14:04:29Z</dcterms:modified>
</cp:coreProperties>
</file>