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comments/comment4.xml" ContentType="application/vnd.openxmlformats-officedocument.presentationml.comments+xml"/>
  <Override PartName="/ppt/comments/comment5.xml" ContentType="application/vnd.openxmlformats-officedocument.presentationml.comments+xml"/>
  <Override PartName="/ppt/comments/comment6.xml" ContentType="application/vnd.openxmlformats-officedocument.presentationml.comments+xml"/>
  <Override PartName="/ppt/comments/comment7.xml" ContentType="application/vnd.openxmlformats-officedocument.presentationml.comments+xml"/>
  <Override PartName="/ppt/comments/comment8.xml" ContentType="application/vnd.openxmlformats-officedocument.presentationml.comments+xml"/>
  <Override PartName="/ppt/comments/comment9.xml" ContentType="application/vnd.openxmlformats-officedocument.presentationml.comments+xml"/>
  <Override PartName="/ppt/comments/comment10.xml" ContentType="application/vnd.openxmlformats-officedocument.presentationml.comments+xml"/>
  <Override PartName="/ppt/comments/comment11.xml" ContentType="application/vnd.openxmlformats-officedocument.presentationml.comments+xml"/>
  <Override PartName="/ppt/notesSlides/notesSlide1.xml" ContentType="application/vnd.openxmlformats-officedocument.presentationml.notesSlide+xml"/>
  <Override PartName="/ppt/comments/comment12.xml" ContentType="application/vnd.openxmlformats-officedocument.presentationml.comments+xml"/>
  <Override PartName="/ppt/comments/comment13.xml" ContentType="application/vnd.openxmlformats-officedocument.presentationml.comments+xml"/>
  <Override PartName="/ppt/comments/comment14.xml" ContentType="application/vnd.openxmlformats-officedocument.presentationml.comments+xml"/>
  <Override PartName="/ppt/ink/ink1.xml" ContentType="application/inkml+xml"/>
  <Override PartName="/ppt/notesSlides/notesSlide2.xml" ContentType="application/vnd.openxmlformats-officedocument.presentationml.notesSlide+xml"/>
  <Override PartName="/ppt/comments/comment15.xml" ContentType="application/vnd.openxmlformats-officedocument.presentationml.comments+xml"/>
  <Override PartName="/ppt/comments/comment16.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4"/>
  </p:notesMasterIdLst>
  <p:sldIdLst>
    <p:sldId id="271" r:id="rId2"/>
    <p:sldId id="321" r:id="rId3"/>
    <p:sldId id="310" r:id="rId4"/>
    <p:sldId id="318" r:id="rId5"/>
    <p:sldId id="272" r:id="rId6"/>
    <p:sldId id="273" r:id="rId7"/>
    <p:sldId id="311" r:id="rId8"/>
    <p:sldId id="329" r:id="rId9"/>
    <p:sldId id="274" r:id="rId10"/>
    <p:sldId id="275" r:id="rId11"/>
    <p:sldId id="276" r:id="rId12"/>
    <p:sldId id="278" r:id="rId13"/>
    <p:sldId id="326" r:id="rId14"/>
    <p:sldId id="279" r:id="rId15"/>
    <p:sldId id="277" r:id="rId16"/>
    <p:sldId id="317" r:id="rId17"/>
    <p:sldId id="327" r:id="rId18"/>
    <p:sldId id="316" r:id="rId19"/>
    <p:sldId id="283" r:id="rId20"/>
    <p:sldId id="319" r:id="rId21"/>
    <p:sldId id="312" r:id="rId22"/>
    <p:sldId id="313" r:id="rId23"/>
    <p:sldId id="281" r:id="rId24"/>
    <p:sldId id="315" r:id="rId25"/>
    <p:sldId id="328" r:id="rId26"/>
    <p:sldId id="322" r:id="rId27"/>
    <p:sldId id="330" r:id="rId28"/>
    <p:sldId id="282" r:id="rId29"/>
    <p:sldId id="323" r:id="rId30"/>
    <p:sldId id="314" r:id="rId31"/>
    <p:sldId id="284" r:id="rId32"/>
    <p:sldId id="293" r:id="rId33"/>
    <p:sldId id="306" r:id="rId34"/>
    <p:sldId id="294" r:id="rId35"/>
    <p:sldId id="295" r:id="rId36"/>
    <p:sldId id="296" r:id="rId37"/>
    <p:sldId id="297" r:id="rId38"/>
    <p:sldId id="298" r:id="rId39"/>
    <p:sldId id="299" r:id="rId40"/>
    <p:sldId id="300" r:id="rId41"/>
    <p:sldId id="324" r:id="rId42"/>
    <p:sldId id="301" r:id="rId43"/>
    <p:sldId id="289" r:id="rId44"/>
    <p:sldId id="307" r:id="rId45"/>
    <p:sldId id="320" r:id="rId46"/>
    <p:sldId id="308" r:id="rId47"/>
    <p:sldId id="302" r:id="rId48"/>
    <p:sldId id="303" r:id="rId49"/>
    <p:sldId id="304" r:id="rId50"/>
    <p:sldId id="309" r:id="rId51"/>
    <p:sldId id="305" r:id="rId52"/>
    <p:sldId id="325" r:id="rId53"/>
  </p:sldIdLst>
  <p:sldSz cx="9144000" cy="6858000" type="screen4x3"/>
  <p:notesSz cx="6858000" cy="9144000"/>
  <p:defaultTextStyle>
    <a:defPPr>
      <a:defRPr lang="zh-CN"/>
    </a:defPPr>
    <a:lvl1pPr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1pPr>
    <a:lvl2pPr marL="608013" indent="-150813"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2pPr>
    <a:lvl3pPr marL="1217613" indent="-303213"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3pPr>
    <a:lvl4pPr marL="1825625" indent="-454025"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4pPr>
    <a:lvl5pPr marL="2435225" indent="-606425" algn="l" rtl="0" eaLnBrk="0" fontAlgn="base" hangingPunct="0">
      <a:spcBef>
        <a:spcPct val="0"/>
      </a:spcBef>
      <a:spcAft>
        <a:spcPct val="0"/>
      </a:spcAft>
      <a:defRPr kern="1200">
        <a:solidFill>
          <a:schemeClr val="tx1"/>
        </a:solidFill>
        <a:latin typeface="Calibri" panose="020F050202020403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Calibri" panose="020F050202020403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5" clrIdx="0"/>
  <p:cmAuthor id="2" name="fanbb" initials="f" lastIdx="10" clrIdx="1"/>
  <p:cmAuthor id="3" name="Fanbb" initials="F" lastIdx="6" clrIdx="2"/>
  <p:cmAuthor id="4" name="范冰冰" initials="F" lastIdx="2" clrIdx="3"/>
  <p:cmAuthor id="5" name="范冰冰" initials="LU"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CC"/>
    <a:srgbClr val="FFFF66"/>
    <a:srgbClr val="FF0000"/>
    <a:srgbClr val="990000"/>
    <a:srgbClr val="FFFF00"/>
    <a:srgbClr val="CCCC00"/>
    <a:srgbClr val="CC3300"/>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2" autoAdjust="0"/>
    <p:restoredTop sz="94719" autoAdjust="0"/>
  </p:normalViewPr>
  <p:slideViewPr>
    <p:cSldViewPr showGuides="1">
      <p:cViewPr varScale="1">
        <p:scale>
          <a:sx n="82" d="100"/>
          <a:sy n="82" d="100"/>
        </p:scale>
        <p:origin x="1158"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623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0-10-23T15:33:04.768" idx="1">
    <p:pos x="10" y="18"/>
    <p:text>ICANN：Internet Corpration for Assigned Names and Numbers</p:text>
  </p:cm>
</p:cmLst>
</file>

<file path=ppt/comments/comment10.xml><?xml version="1.0" encoding="utf-8"?>
<p:cmLst xmlns:a="http://schemas.openxmlformats.org/drawingml/2006/main" xmlns:r="http://schemas.openxmlformats.org/officeDocument/2006/relationships" xmlns:p="http://schemas.openxmlformats.org/presentationml/2006/main">
  <p:cm authorId="2" dt="2011-10-30T20:01:11.572" idx="6">
    <p:pos x="2018" y="300"/>
    <p:text>迭代法（Iterative Method），也称辗转法，相对直接法（一次解法），迭代是一种不断用变量的旧（原）值递推新值的过程。迭代法又分为精确迭代和近似迭代。迭代查询：先发出请求得到响应1，根据响应1再请求，直至得到（逼近）答案。
迭代过程中根服务器1次请求/响应！</p:text>
  </p:cm>
</p:cmLst>
</file>

<file path=ppt/comments/comment11.xml><?xml version="1.0" encoding="utf-8"?>
<p:cmLst xmlns:a="http://schemas.openxmlformats.org/drawingml/2006/main" xmlns:r="http://schemas.openxmlformats.org/officeDocument/2006/relationships" xmlns:p="http://schemas.openxmlformats.org/presentationml/2006/main">
  <p:cm authorId="3" dt="2012-10-28T16:17:27.171" idx="3">
    <p:pos x="38" y="115"/>
    <p:text>此时根服务器负担最小，且合理均衡负担各域名服务器通信。</p:text>
  </p:cm>
</p:cmLst>
</file>

<file path=ppt/comments/comment12.xml><?xml version="1.0" encoding="utf-8"?>
<p:cmLst xmlns:a="http://schemas.openxmlformats.org/drawingml/2006/main" xmlns:r="http://schemas.openxmlformats.org/officeDocument/2006/relationships" xmlns:p="http://schemas.openxmlformats.org/presentationml/2006/main">
  <p:cm authorId="2" dt="2014-11-09T22:35:17.731" idx="10">
    <p:pos x="10" y="10"/>
    <p:text>一个TCP连接上如何准确区分控制码和数据，以及解决文件传输准确结尾。</p:text>
  </p:cm>
</p:cmLst>
</file>

<file path=ppt/comments/comment13.xml><?xml version="1.0" encoding="utf-8"?>
<p:cmLst xmlns:a="http://schemas.openxmlformats.org/drawingml/2006/main" xmlns:r="http://schemas.openxmlformats.org/officeDocument/2006/relationships" xmlns:p="http://schemas.openxmlformats.org/presentationml/2006/main">
  <p:cm authorId="5" dt="2012-11-02T17:29:36.218" idx="1">
    <p:pos x="10" y="10"/>
    <p:text>绝大部分的应用交互是建立在一个TCP连接之上的，即应用协议定义了交互语法、语义和数据，一个应用是否建立多连接要根据实际需要，兼顾效果和复杂性。</p:text>
  </p:cm>
</p:cmLst>
</file>

<file path=ppt/comments/comment14.xml><?xml version="1.0" encoding="utf-8"?>
<p:cmLst xmlns:a="http://schemas.openxmlformats.org/drawingml/2006/main" xmlns:r="http://schemas.openxmlformats.org/officeDocument/2006/relationships" xmlns:p="http://schemas.openxmlformats.org/presentationml/2006/main">
  <p:cm authorId="2" dt="2011-11-06T21:06:51.999" idx="8">
    <p:pos x="10" y="10"/>
    <p:text>FBB: 网络上实现文件数据传输的一个共同的问题是文件完整的判别，因为网络差错或中断使文件是否已收完判别有困难；通常用发送总长度来判别是否收完整，但对一个在传输过程中变化的文件，此法就有问题，如FTP服务器传送的是一个应用软件在写入的文件副本。
</p:text>
  </p:cm>
</p:cmLst>
</file>

<file path=ppt/comments/comment15.xml><?xml version="1.0" encoding="utf-8"?>
<p:cmLst xmlns:a="http://schemas.openxmlformats.org/drawingml/2006/main" xmlns:r="http://schemas.openxmlformats.org/officeDocument/2006/relationships" xmlns:p="http://schemas.openxmlformats.org/presentationml/2006/main">
  <p:cm authorId="1" dt="2010-10-23T20:22:41.595" idx="5">
    <p:pos x="10" y="10"/>
    <p:text>FBB:
FTP、NFS都是互联网的应用，但FTP是一种远程计算机间的文件副本传递，使用TCP连接通信；而SUN NFS是客户对远程计算机文件的透明访问，一般使用UDP或TCP。
</p:text>
  </p:cm>
</p:cmLst>
</file>

<file path=ppt/comments/comment16.xml><?xml version="1.0" encoding="utf-8"?>
<p:cmLst xmlns:a="http://schemas.openxmlformats.org/drawingml/2006/main" xmlns:r="http://schemas.openxmlformats.org/officeDocument/2006/relationships" xmlns:p="http://schemas.openxmlformats.org/presentationml/2006/main">
  <p:cm authorId="3" dt="2013-11-04T00:07:03.421" idx="5">
    <p:pos x="169" y="110"/>
    <p:text>关键技术：不同系统间操作兼容，数据传输格式和控制，控制码和数据区分，认证和访问控制</p:text>
  </p:cm>
</p:cmLst>
</file>

<file path=ppt/comments/comment2.xml><?xml version="1.0" encoding="utf-8"?>
<p:cmLst xmlns:a="http://schemas.openxmlformats.org/drawingml/2006/main" xmlns:r="http://schemas.openxmlformats.org/officeDocument/2006/relationships" xmlns:p="http://schemas.openxmlformats.org/presentationml/2006/main">
  <p:cm authorId="2" dt="2011-10-30T14:45:51.655" idx="1">
    <p:pos x="4372" y="3762"/>
    <p:text>通常被经常访问的因特网计算机需要域名，而访问的计算机（个人桌面机）不需要，也不可能，因为它们是动态分配IP地址。</p:text>
  </p:cm>
</p:cmLst>
</file>

<file path=ppt/comments/comment3.xml><?xml version="1.0" encoding="utf-8"?>
<p:cmLst xmlns:a="http://schemas.openxmlformats.org/drawingml/2006/main" xmlns:r="http://schemas.openxmlformats.org/officeDocument/2006/relationships" xmlns:p="http://schemas.openxmlformats.org/presentationml/2006/main">
  <p:cm authorId="2" dt="2011-10-30T14:49:06.672" idx="2">
    <p:pos x="5480" y="2788"/>
    <p:text>CSE中国教育</p:text>
  </p:cm>
</p:cmLst>
</file>

<file path=ppt/comments/comment4.xml><?xml version="1.0" encoding="utf-8"?>
<p:cmLst xmlns:a="http://schemas.openxmlformats.org/drawingml/2006/main" xmlns:r="http://schemas.openxmlformats.org/officeDocument/2006/relationships" xmlns:p="http://schemas.openxmlformats.org/presentationml/2006/main">
  <p:cm authorId="2" dt="2011-10-30T14:49:06.672" idx="9">
    <p:pos x="5480" y="2788"/>
    <p:text>CSE中国教育</p:text>
  </p:cm>
</p:cmLst>
</file>

<file path=ppt/comments/comment5.xml><?xml version="1.0" encoding="utf-8"?>
<p:cmLst xmlns:a="http://schemas.openxmlformats.org/drawingml/2006/main" xmlns:r="http://schemas.openxmlformats.org/officeDocument/2006/relationships" xmlns:p="http://schemas.openxmlformats.org/presentationml/2006/main">
  <p:cm authorId="3" dt="2012-10-28T15:35:12.937" idx="1">
    <p:pos x="10" y="10"/>
    <p:text>在网络业务处理上经常根据业务统计等特性，实现有效的实际效果，如话音本地访问特性等。
局部分为：空间（地理）局部、时间局部</p:text>
  </p:cm>
</p:cmLst>
</file>

<file path=ppt/comments/comment6.xml><?xml version="1.0" encoding="utf-8"?>
<p:cmLst xmlns:a="http://schemas.openxmlformats.org/drawingml/2006/main" xmlns:r="http://schemas.openxmlformats.org/officeDocument/2006/relationships" xmlns:p="http://schemas.openxmlformats.org/presentationml/2006/main">
  <p:cm authorId="4" dt="2017-11-05T22:46:09.953" idx="2">
    <p:pos x="5183" y="3702"/>
    <p:text>有利于灵活处理和域名相关业务，这也是科学方法中常见的基本原理---各类情况处理扩展。
ns记录子域名的处理。
txt记录为某个主机名或域名配备布置的说明,如:用admin in txt "管理员手机  13xxx888" mail in txt ”,以便别人联系到您。</p:text>
  </p:cm>
</p:cmLst>
</file>

<file path=ppt/comments/comment7.xml><?xml version="1.0" encoding="utf-8"?>
<p:cmLst xmlns:a="http://schemas.openxmlformats.org/drawingml/2006/main" xmlns:r="http://schemas.openxmlformats.org/officeDocument/2006/relationships" xmlns:p="http://schemas.openxmlformats.org/presentationml/2006/main">
  <p:cm authorId="3" dt="2013-10-27T22:16:50.640" idx="4">
    <p:pos x="10" y="10"/>
    <p:text>当单位变更后，组织服务器需要变更一个新的域名（这是只需用Cname，将新域名作为别名指向原域名）；如果但希望保留原来的域名，也可以用Cname，原单位域名作为别名实际指向新服务器。</p:text>
  </p:cm>
</p:cmLst>
</file>

<file path=ppt/comments/comment8.xml><?xml version="1.0" encoding="utf-8"?>
<p:cmLst xmlns:a="http://schemas.openxmlformats.org/drawingml/2006/main" xmlns:r="http://schemas.openxmlformats.org/officeDocument/2006/relationships" xmlns:p="http://schemas.openxmlformats.org/presentationml/2006/main">
  <p:cm authorId="3" dt="2013-10-27T22:16:50.640" idx="6">
    <p:pos x="10" y="10"/>
    <p:text>当单位变更后，组织服务器需要变更一个新的域名（这是只需用Cname，将新域名作为别名指向原域名）；如果但希望保留原来的域名，也可以用Cname，原单位域名作为别名实际指向新服务器。</p:text>
  </p:cm>
</p:cmLst>
</file>

<file path=ppt/comments/comment9.xml><?xml version="1.0" encoding="utf-8"?>
<p:cmLst xmlns:a="http://schemas.openxmlformats.org/drawingml/2006/main" xmlns:r="http://schemas.openxmlformats.org/officeDocument/2006/relationships" xmlns:p="http://schemas.openxmlformats.org/presentationml/2006/main">
  <p:cm authorId="2" dt="2011-10-30T19:57:12.691" idx="5">
    <p:pos x="4225" y="152"/>
    <p:text>递归（Recursion），在数学与计算机科学中，是指在函数的定义中使用函数自身的方法。递归还较常用于描述以自相似方法重复事物的过程。DNS递归查询，从DNS根服务器到某请权威域名服务器重复请求的过程。
根服务器2次请求/响应。</p:text>
  </p:cm>
</p:cmLst>
</file>

<file path=ppt/ink/ink1.xml><?xml version="1.0" encoding="utf-8"?>
<inkml:ink xmlns:inkml="http://www.w3.org/2003/InkML">
  <inkml:definitions>
    <inkml:context xml:id="ctx0">
      <inkml:inkSource xml:id="inkSrc0">
        <inkml:traceFormat>
          <inkml:channel name="X" type="integer" max="1024" units="cm"/>
          <inkml:channel name="Y" type="integer" max="768" units="cm"/>
        </inkml:traceFormat>
        <inkml:channelProperties>
          <inkml:channelProperty channel="X" name="resolution" value="32" units="1/cm"/>
          <inkml:channelProperty channel="Y" name="resolution" value="32" units="1/cm"/>
        </inkml:channelProperties>
      </inkml:inkSource>
      <inkml:timestamp xml:id="ts0" timeString="2012-11-04T01:58:16.765"/>
    </inkml:context>
    <inkml:brush xml:id="br0">
      <inkml:brushProperty name="width" value="0.09701" units="cm"/>
      <inkml:brushProperty name="height" value="0.09701" units="cm"/>
      <inkml:brushProperty name="color" value="#FF0000"/>
      <inkml:brushProperty name="fitToCurve" value="1"/>
    </inkml:brush>
  </inkml:definitions>
  <inkml:trace contextRef="#ctx0" brushRef="#br0">0 64,'0'0,"24"0,-24 0,25 0,25 0,-25 0,-1 0,26 0,0 0,-26 0,1 0,25 0,-50 0,25 0,-1 0,-24 0,50 0,-50 0,25 0,24 0,-24 0,0 0,25 0,-26 0,1 0,0 0,25 0,-26 0,1 0,0 0,-25 0,25 0,0 0,0 0,24 0,-49 0,25 0,25 0,-26 0,-24 0,50-25,-25 25,0 0,24 0,26 0,-26 0,1 0,-25 0,49 0,-24 0,24 0,-49 0,0 0,24 0,1 0,-25 0,-1 0,26 0,0 0,-1 0,1 0,-25 0,49 0,1 0,-1 0,25 0,-24 0,24 0,0 0,-25 0,1 0,-26 0,-49 0,50 0,-50 0,25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4D812687-1F32-4DD9-8E9E-3A70E541AE53}"/>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defRPr sz="1200" smtClean="0"/>
            </a:lvl1pPr>
          </a:lstStyle>
          <a:p>
            <a:pPr>
              <a:defRPr/>
            </a:pPr>
            <a:endParaRPr lang="en-US" altLang="zh-CN"/>
          </a:p>
        </p:txBody>
      </p:sp>
      <p:sp>
        <p:nvSpPr>
          <p:cNvPr id="79875" name="Rectangle 3">
            <a:extLst>
              <a:ext uri="{FF2B5EF4-FFF2-40B4-BE49-F238E27FC236}">
                <a16:creationId xmlns:a16="http://schemas.microsoft.com/office/drawing/2014/main" id="{85E4893C-6B78-47A3-A8CB-8BD30CBB587D}"/>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en-US" altLang="zh-CN"/>
          </a:p>
        </p:txBody>
      </p:sp>
      <p:sp>
        <p:nvSpPr>
          <p:cNvPr id="2052" name="Rectangle 4">
            <a:extLst>
              <a:ext uri="{FF2B5EF4-FFF2-40B4-BE49-F238E27FC236}">
                <a16:creationId xmlns:a16="http://schemas.microsoft.com/office/drawing/2014/main" id="{3881C3AA-6627-49BF-B409-89760BCFA030}"/>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9877" name="Rectangle 5">
            <a:extLst>
              <a:ext uri="{FF2B5EF4-FFF2-40B4-BE49-F238E27FC236}">
                <a16:creationId xmlns:a16="http://schemas.microsoft.com/office/drawing/2014/main" id="{C7638BB4-2DA7-4051-952E-C2800635CF39}"/>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79878" name="Rectangle 6">
            <a:extLst>
              <a:ext uri="{FF2B5EF4-FFF2-40B4-BE49-F238E27FC236}">
                <a16:creationId xmlns:a16="http://schemas.microsoft.com/office/drawing/2014/main" id="{0326A2FE-2D7E-4B2B-80AB-98ED4B69FAB7}"/>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defRPr sz="1200" smtClean="0"/>
            </a:lvl1pPr>
          </a:lstStyle>
          <a:p>
            <a:pPr>
              <a:defRPr/>
            </a:pPr>
            <a:endParaRPr lang="en-US" altLang="zh-CN"/>
          </a:p>
        </p:txBody>
      </p:sp>
      <p:sp>
        <p:nvSpPr>
          <p:cNvPr id="79879" name="Rectangle 7">
            <a:extLst>
              <a:ext uri="{FF2B5EF4-FFF2-40B4-BE49-F238E27FC236}">
                <a16:creationId xmlns:a16="http://schemas.microsoft.com/office/drawing/2014/main" id="{10ED46AA-3D0E-424E-87CE-AD04C0686BBE}"/>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fld id="{F7794CF0-38C3-41E7-B609-1B5E70F9AFE0}" type="slidenum">
              <a:rPr lang="en-US" altLang="zh-CN"/>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1pPr>
    <a:lvl2pPr marL="457200" algn="l" rtl="0" eaLnBrk="0" fontAlgn="base" hangingPunct="0">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2pPr>
    <a:lvl3pPr marL="914400" algn="l" rtl="0" eaLnBrk="0" fontAlgn="base" hangingPunct="0">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3pPr>
    <a:lvl4pPr marL="1371600" algn="l" rtl="0" eaLnBrk="0" fontAlgn="base" hangingPunct="0">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4pPr>
    <a:lvl5pPr marL="1828800" algn="l" rtl="0" eaLnBrk="0" fontAlgn="base" hangingPunct="0">
      <a:spcBef>
        <a:spcPct val="30000"/>
      </a:spcBef>
      <a:spcAft>
        <a:spcPct val="0"/>
      </a:spcAft>
      <a:defRPr kumimoji="1" sz="1200" kern="1200">
        <a:solidFill>
          <a:schemeClr val="tx1"/>
        </a:solidFill>
        <a:latin typeface="Times New Roman" panose="02020603050405020304" pitchFamily="18"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幻灯片图像占位符 1">
            <a:extLst>
              <a:ext uri="{FF2B5EF4-FFF2-40B4-BE49-F238E27FC236}">
                <a16:creationId xmlns:a16="http://schemas.microsoft.com/office/drawing/2014/main" id="{DEA3A000-FA9F-4015-8B7E-B7A8AB49DC02}"/>
              </a:ext>
            </a:extLst>
          </p:cNvPr>
          <p:cNvSpPr>
            <a:spLocks noGrp="1" noRot="1" noChangeAspect="1" noTextEdit="1"/>
          </p:cNvSpPr>
          <p:nvPr>
            <p:ph type="sldImg"/>
          </p:nvPr>
        </p:nvSpPr>
        <p:spPr>
          <a:ln/>
        </p:spPr>
      </p:sp>
      <p:sp>
        <p:nvSpPr>
          <p:cNvPr id="29699" name="备注占位符 2">
            <a:extLst>
              <a:ext uri="{FF2B5EF4-FFF2-40B4-BE49-F238E27FC236}">
                <a16:creationId xmlns:a16="http://schemas.microsoft.com/office/drawing/2014/main" id="{AD70FDAE-B903-430D-B76D-AE20C2767F46}"/>
              </a:ext>
            </a:extLst>
          </p:cNvPr>
          <p:cNvSpPr>
            <a:spLocks noGrp="1"/>
          </p:cNvSpPr>
          <p:nvPr>
            <p:ph type="body" idx="1"/>
          </p:nvPr>
        </p:nvSpPr>
        <p:spPr>
          <a:noFill/>
        </p:spPr>
        <p:txBody>
          <a:bodyPr/>
          <a:lstStyle/>
          <a:p>
            <a:pPr eaLnBrk="1" hangingPunct="1"/>
            <a:endParaRPr lang="zh-CN" altLang="en-US"/>
          </a:p>
        </p:txBody>
      </p:sp>
      <p:sp>
        <p:nvSpPr>
          <p:cNvPr id="29700" name="灯片编号占位符 3">
            <a:extLst>
              <a:ext uri="{FF2B5EF4-FFF2-40B4-BE49-F238E27FC236}">
                <a16:creationId xmlns:a16="http://schemas.microsoft.com/office/drawing/2014/main" id="{82E6EAA5-2C31-4E4C-BCE2-D0B8F57B186E}"/>
              </a:ext>
            </a:extLst>
          </p:cNvPr>
          <p:cNvSpPr>
            <a:spLocks noGrp="1"/>
          </p:cNvSpPr>
          <p:nvPr>
            <p:ph type="sldNum" sz="quarter" idx="5"/>
          </p:nvPr>
        </p:nvSpPr>
        <p:spPr>
          <a:noFill/>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r"/>
            <a:fld id="{F68D23E7-AD68-451F-BA49-0912DB6C0630}" type="slidenum">
              <a:rPr lang="en-US" altLang="zh-CN" sz="1200"/>
              <a:pPr algn="r"/>
              <a:t>29</a:t>
            </a:fld>
            <a:endParaRPr lang="en-US" altLang="zh-CN"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a:extLst>
              <a:ext uri="{FF2B5EF4-FFF2-40B4-BE49-F238E27FC236}">
                <a16:creationId xmlns:a16="http://schemas.microsoft.com/office/drawing/2014/main" id="{267905D3-3FD0-4286-B8F8-A3C6D0D31514}"/>
              </a:ext>
            </a:extLst>
          </p:cNvPr>
          <p:cNvSpPr>
            <a:spLocks noGrp="1" noChangeArrowheads="1"/>
          </p:cNvSpPr>
          <p:nvPr>
            <p:ph type="sldNum" sz="quarter" idx="5"/>
          </p:nvPr>
        </p:nvSpPr>
        <p:spPr>
          <a:noFill/>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r"/>
            <a:fld id="{F0434394-C006-4957-9B20-088946071D58}" type="slidenum">
              <a:rPr lang="en-US" altLang="zh-CN" sz="1200"/>
              <a:pPr algn="r"/>
              <a:t>50</a:t>
            </a:fld>
            <a:endParaRPr lang="en-US" altLang="zh-CN" sz="1200"/>
          </a:p>
        </p:txBody>
      </p:sp>
      <p:sp>
        <p:nvSpPr>
          <p:cNvPr id="52227" name="Rectangle 2">
            <a:extLst>
              <a:ext uri="{FF2B5EF4-FFF2-40B4-BE49-F238E27FC236}">
                <a16:creationId xmlns:a16="http://schemas.microsoft.com/office/drawing/2014/main" id="{FF52369E-28AE-432E-8993-21B18F849BFF}"/>
              </a:ext>
            </a:extLst>
          </p:cNvPr>
          <p:cNvSpPr>
            <a:spLocks noRot="1" noChangeArrowheads="1" noTextEdit="1"/>
          </p:cNvSpPr>
          <p:nvPr>
            <p:ph type="sldImg"/>
          </p:nvPr>
        </p:nvSpPr>
        <p:spPr>
          <a:ln/>
        </p:spPr>
      </p:sp>
      <p:sp>
        <p:nvSpPr>
          <p:cNvPr id="52228" name="Rectangle 3">
            <a:extLst>
              <a:ext uri="{FF2B5EF4-FFF2-40B4-BE49-F238E27FC236}">
                <a16:creationId xmlns:a16="http://schemas.microsoft.com/office/drawing/2014/main" id="{6C03EE6B-0928-4EC1-92F4-4E937A66E680}"/>
              </a:ext>
            </a:extLst>
          </p:cNvPr>
          <p:cNvSpPr>
            <a:spLocks noGrp="1" noChangeArrowheads="1"/>
          </p:cNvSpPr>
          <p:nvPr>
            <p:ph type="body" idx="1"/>
          </p:nvPr>
        </p:nvSpPr>
        <p:spPr>
          <a:noFill/>
        </p:spPr>
        <p:txBody>
          <a:bodyPr/>
          <a:lstStyle/>
          <a:p>
            <a:pPr eaLnBrk="1" hangingPunct="1"/>
            <a:endParaRPr lang="zh-CN" altLang="zh-CN"/>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标题和内容">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628732" y="365041"/>
            <a:ext cx="7886536" cy="1325256"/>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1023106810"/>
      </p:ext>
    </p:extLst>
  </p:cSld>
  <p:clrMapOvr>
    <a:masterClrMapping/>
  </p:clrMapOvr>
  <p:transition spd="slow" advClick="0">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标题和内容">
    <p:bg>
      <p:bgPr>
        <a:gradFill rotWithShape="1">
          <a:gsLst>
            <a:gs pos="0">
              <a:srgbClr val="D7D9E1"/>
            </a:gs>
            <a:gs pos="25999">
              <a:srgbClr val="EBECF0"/>
            </a:gs>
            <a:gs pos="100000">
              <a:srgbClr val="FFFFFF"/>
            </a:gs>
          </a:gsLst>
          <a:lin ang="5400000" scaled="1"/>
        </a:gra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628732" y="365041"/>
            <a:ext cx="7886536" cy="1325256"/>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4005487149"/>
      </p:ext>
    </p:extLst>
  </p:cSld>
  <p:clrMapOvr>
    <a:masterClrMapping/>
  </p:clrMapOvr>
  <p:transition spd="slow" advClick="0">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cSld name="2_标题和内容">
    <p:spTree>
      <p:nvGrpSpPr>
        <p:cNvPr id="1" name=""/>
        <p:cNvGrpSpPr/>
        <p:nvPr/>
      </p:nvGrpSpPr>
      <p:grpSpPr>
        <a:xfrm>
          <a:off x="0" y="0"/>
          <a:ext cx="0" cy="0"/>
          <a:chOff x="0" y="0"/>
          <a:chExt cx="0" cy="0"/>
        </a:xfrm>
      </p:grpSpPr>
      <p:sp>
        <p:nvSpPr>
          <p:cNvPr id="3" name="内容占位符 2"/>
          <p:cNvSpPr>
            <a:spLocks noGrp="1"/>
          </p:cNvSpPr>
          <p:nvPr>
            <p:ph idx="1"/>
          </p:nvPr>
        </p:nvSpPr>
        <p:spPr/>
        <p:txBody>
          <a:bodyPr vert="horz" lIns="3851999" tIns="3924000" anchor="t"/>
          <a:lstStyle>
            <a:lvl1pPr algn="l">
              <a:defRPr/>
            </a:lvl1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zh-CN" altLang="en-US" dirty="0"/>
          </a:p>
        </p:txBody>
      </p:sp>
      <p:sp>
        <p:nvSpPr>
          <p:cNvPr id="8" name="标题 7"/>
          <p:cNvSpPr>
            <a:spLocks noGrp="1"/>
          </p:cNvSpPr>
          <p:nvPr>
            <p:ph type="title"/>
          </p:nvPr>
        </p:nvSpPr>
        <p:spPr>
          <a:xfrm>
            <a:off x="628732" y="365041"/>
            <a:ext cx="7886536" cy="1325256"/>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3432367344"/>
      </p:ext>
    </p:extLst>
  </p:cSld>
  <p:clrMapOvr>
    <a:masterClrMapping/>
  </p:clrMapOvr>
  <p:transition spd="slow" advClick="0">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cSld name="3_标题和内容">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标题 6"/>
          <p:cNvSpPr>
            <a:spLocks noGrp="1"/>
          </p:cNvSpPr>
          <p:nvPr>
            <p:ph type="title"/>
          </p:nvPr>
        </p:nvSpPr>
        <p:spPr>
          <a:xfrm>
            <a:off x="628732" y="365041"/>
            <a:ext cx="7886536" cy="1325256"/>
          </a:xfrm>
          <a:prstGeom prst="rect">
            <a:avLst/>
          </a:prstGeom>
        </p:spPr>
        <p:txBody>
          <a:bodyPr/>
          <a:lstStyle/>
          <a:p>
            <a:r>
              <a:rPr lang="zh-CN" altLang="en-US"/>
              <a:t>单击此处编辑母版标题样式</a:t>
            </a:r>
          </a:p>
        </p:txBody>
      </p:sp>
    </p:spTree>
    <p:extLst>
      <p:ext uri="{BB962C8B-B14F-4D97-AF65-F5344CB8AC3E}">
        <p14:creationId xmlns:p14="http://schemas.microsoft.com/office/powerpoint/2010/main" val="2281088689"/>
      </p:ext>
    </p:extLst>
  </p:cSld>
  <p:clrMapOvr>
    <a:masterClrMapping/>
  </p:clrMapOvr>
  <p:transition spd="slow" advClick="0">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obj">
  <p:cSld name="4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0E76CD55-1EA8-4FE3-9593-AF20845004F3}"/>
              </a:ext>
            </a:extLst>
          </p:cNvPr>
          <p:cNvSpPr>
            <a:spLocks noGrp="1"/>
          </p:cNvSpPr>
          <p:nvPr>
            <p:ph type="dt" sz="half" idx="10"/>
          </p:nvPr>
        </p:nvSpPr>
        <p:spPr>
          <a:xfrm>
            <a:off x="0" y="0"/>
            <a:ext cx="0" cy="0"/>
          </a:xfrm>
        </p:spPr>
        <p:txBody>
          <a:bodyPr/>
          <a:lstStyle>
            <a:lvl1pPr eaLnBrk="1" hangingPunct="1">
              <a:defRPr>
                <a:ea typeface="宋体" charset="-122"/>
              </a:defRPr>
            </a:lvl1pPr>
          </a:lstStyle>
          <a:p>
            <a:pPr>
              <a:defRPr/>
            </a:pPr>
            <a:endParaRPr lang="en-US" altLang="zh-CN"/>
          </a:p>
        </p:txBody>
      </p:sp>
      <p:sp>
        <p:nvSpPr>
          <p:cNvPr id="5" name="页脚占位符 4">
            <a:extLst>
              <a:ext uri="{FF2B5EF4-FFF2-40B4-BE49-F238E27FC236}">
                <a16:creationId xmlns:a16="http://schemas.microsoft.com/office/drawing/2014/main" id="{FBAD7B45-C666-430B-AE62-8A14E055A437}"/>
              </a:ext>
            </a:extLst>
          </p:cNvPr>
          <p:cNvSpPr>
            <a:spLocks noGrp="1"/>
          </p:cNvSpPr>
          <p:nvPr>
            <p:ph type="ftr" sz="quarter" idx="11"/>
          </p:nvPr>
        </p:nvSpPr>
        <p:spPr>
          <a:xfrm>
            <a:off x="0" y="0"/>
            <a:ext cx="0" cy="0"/>
          </a:xfrm>
        </p:spPr>
        <p:txBody>
          <a:bodyPr/>
          <a:lstStyle>
            <a:lvl1pPr eaLnBrk="1" hangingPunct="1">
              <a:defRPr>
                <a:ea typeface="宋体" charset="-122"/>
              </a:defRPr>
            </a:lvl1pPr>
          </a:lstStyle>
          <a:p>
            <a:pPr>
              <a:defRPr/>
            </a:pPr>
            <a:endParaRPr lang="en-US" altLang="zh-CN"/>
          </a:p>
        </p:txBody>
      </p:sp>
      <p:sp>
        <p:nvSpPr>
          <p:cNvPr id="6" name="灯片编号占位符 5">
            <a:extLst>
              <a:ext uri="{FF2B5EF4-FFF2-40B4-BE49-F238E27FC236}">
                <a16:creationId xmlns:a16="http://schemas.microsoft.com/office/drawing/2014/main" id="{D52105C4-CD1B-49EB-B566-1326C1727A32}"/>
              </a:ext>
            </a:extLst>
          </p:cNvPr>
          <p:cNvSpPr>
            <a:spLocks noGrp="1"/>
          </p:cNvSpPr>
          <p:nvPr>
            <p:ph type="sldNum" sz="quarter" idx="12"/>
          </p:nvPr>
        </p:nvSpPr>
        <p:spPr>
          <a:xfrm>
            <a:off x="0" y="0"/>
            <a:ext cx="0" cy="0"/>
          </a:xfrm>
        </p:spPr>
        <p:txBody>
          <a:bodyPr/>
          <a:lstStyle>
            <a:lvl1pPr eaLnBrk="1" hangingPunct="1">
              <a:defRPr>
                <a:ea typeface="宋体" charset="-122"/>
              </a:defRPr>
            </a:lvl1pPr>
          </a:lstStyle>
          <a:p>
            <a:fld id="{3241F1D5-ABB2-47CA-9560-4E524BCD966D}" type="slidenum">
              <a:rPr lang="en-US" altLang="zh-CN" smtClean="0"/>
              <a:pPr/>
              <a:t>‹#›</a:t>
            </a:fld>
            <a:endParaRPr lang="en-US" altLang="zh-CN"/>
          </a:p>
        </p:txBody>
      </p:sp>
    </p:spTree>
    <p:extLst>
      <p:ext uri="{BB962C8B-B14F-4D97-AF65-F5344CB8AC3E}">
        <p14:creationId xmlns:p14="http://schemas.microsoft.com/office/powerpoint/2010/main" val="1683093368"/>
      </p:ext>
    </p:extLst>
  </p:cSld>
  <p:clrMapOvr>
    <a:masterClrMapping/>
  </p:clrMapOvr>
  <p:transition spd="slow" advClick="0">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空白">
    <p:spTree>
      <p:nvGrpSpPr>
        <p:cNvPr id="1" name=""/>
        <p:cNvGrpSpPr/>
        <p:nvPr/>
      </p:nvGrpSpPr>
      <p:grpSpPr>
        <a:xfrm>
          <a:off x="0" y="0"/>
          <a:ext cx="0" cy="0"/>
          <a:chOff x="0" y="0"/>
          <a:chExt cx="0" cy="0"/>
        </a:xfrm>
      </p:grpSpPr>
      <p:grpSp>
        <p:nvGrpSpPr>
          <p:cNvPr id="2" name="组合 1">
            <a:extLst>
              <a:ext uri="{FF2B5EF4-FFF2-40B4-BE49-F238E27FC236}">
                <a16:creationId xmlns:a16="http://schemas.microsoft.com/office/drawing/2014/main" id="{E635A2E0-357C-4CF8-9A26-2E100637C01E}"/>
              </a:ext>
            </a:extLst>
          </p:cNvPr>
          <p:cNvGrpSpPr/>
          <p:nvPr/>
        </p:nvGrpSpPr>
        <p:grpSpPr bwMode="auto">
          <a:xfrm flipH="1">
            <a:off x="-1" y="330691"/>
            <a:ext cx="1797166" cy="676275"/>
            <a:chOff x="2370576" y="533400"/>
            <a:chExt cx="2417494" cy="675969"/>
          </a:xfrm>
          <a:solidFill>
            <a:srgbClr val="EE1C39"/>
          </a:solidFill>
        </p:grpSpPr>
        <p:sp>
          <p:nvSpPr>
            <p:cNvPr id="3" name="矩形 2">
              <a:extLst>
                <a:ext uri="{FF2B5EF4-FFF2-40B4-BE49-F238E27FC236}">
                  <a16:creationId xmlns:a16="http://schemas.microsoft.com/office/drawing/2014/main" id="{73602506-60AB-4E60-B39E-D815BC2775F9}"/>
                </a:ext>
              </a:extLst>
            </p:cNvPr>
            <p:cNvSpPr/>
            <p:nvPr/>
          </p:nvSpPr>
          <p:spPr>
            <a:xfrm>
              <a:off x="2738030" y="533400"/>
              <a:ext cx="2050040" cy="6759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sz="1400" dirty="0">
                <a:ea typeface="微软雅黑" panose="020B0503020204020204" pitchFamily="34" charset="-122"/>
                <a:cs typeface="+mn-ea"/>
                <a:sym typeface="+mn-lt"/>
              </a:endParaRPr>
            </a:p>
          </p:txBody>
        </p:sp>
        <p:sp>
          <p:nvSpPr>
            <p:cNvPr id="4" name="椭圆 3">
              <a:extLst>
                <a:ext uri="{FF2B5EF4-FFF2-40B4-BE49-F238E27FC236}">
                  <a16:creationId xmlns:a16="http://schemas.microsoft.com/office/drawing/2014/main" id="{99899140-61A1-43AE-85E2-8ADB1E8EA392}"/>
                </a:ext>
              </a:extLst>
            </p:cNvPr>
            <p:cNvSpPr/>
            <p:nvPr/>
          </p:nvSpPr>
          <p:spPr>
            <a:xfrm>
              <a:off x="2370576" y="533400"/>
              <a:ext cx="623734" cy="67596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zh-CN" altLang="en-US" sz="1400" dirty="0">
                <a:ea typeface="微软雅黑" panose="020B0503020204020204" pitchFamily="34" charset="-122"/>
                <a:cs typeface="+mn-ea"/>
                <a:sym typeface="+mn-lt"/>
              </a:endParaRPr>
            </a:p>
          </p:txBody>
        </p:sp>
      </p:grpSp>
      <p:sp>
        <p:nvSpPr>
          <p:cNvPr id="5" name="日期占位符 1">
            <a:extLst>
              <a:ext uri="{FF2B5EF4-FFF2-40B4-BE49-F238E27FC236}">
                <a16:creationId xmlns:a16="http://schemas.microsoft.com/office/drawing/2014/main" id="{2554C257-663C-4DA9-B2DE-34DFFE5F6E07}"/>
              </a:ext>
            </a:extLst>
          </p:cNvPr>
          <p:cNvSpPr>
            <a:spLocks noGrp="1"/>
          </p:cNvSpPr>
          <p:nvPr>
            <p:ph type="dt" sz="half" idx="10"/>
          </p:nvPr>
        </p:nvSpPr>
        <p:spPr>
          <a:xfrm>
            <a:off x="0" y="0"/>
            <a:ext cx="0" cy="0"/>
          </a:xfrm>
        </p:spPr>
        <p:txBody>
          <a:bodyPr/>
          <a:lstStyle>
            <a:lvl1pPr eaLnBrk="1" hangingPunct="1">
              <a:defRPr>
                <a:ea typeface="宋体" charset="-122"/>
              </a:defRPr>
            </a:lvl1pPr>
          </a:lstStyle>
          <a:p>
            <a:pPr>
              <a:defRPr/>
            </a:pPr>
            <a:endParaRPr lang="en-US" altLang="zh-CN"/>
          </a:p>
        </p:txBody>
      </p:sp>
      <p:sp>
        <p:nvSpPr>
          <p:cNvPr id="6" name="页脚占位符 2">
            <a:extLst>
              <a:ext uri="{FF2B5EF4-FFF2-40B4-BE49-F238E27FC236}">
                <a16:creationId xmlns:a16="http://schemas.microsoft.com/office/drawing/2014/main" id="{89A3D2A3-4DD5-404B-A557-E89D5E5BF067}"/>
              </a:ext>
            </a:extLst>
          </p:cNvPr>
          <p:cNvSpPr>
            <a:spLocks noGrp="1"/>
          </p:cNvSpPr>
          <p:nvPr>
            <p:ph type="ftr" sz="quarter" idx="11"/>
          </p:nvPr>
        </p:nvSpPr>
        <p:spPr>
          <a:xfrm>
            <a:off x="0" y="0"/>
            <a:ext cx="0" cy="0"/>
          </a:xfrm>
        </p:spPr>
        <p:txBody>
          <a:bodyPr/>
          <a:lstStyle>
            <a:lvl1pPr eaLnBrk="1" hangingPunct="1">
              <a:defRPr>
                <a:ea typeface="宋体" charset="-122"/>
              </a:defRPr>
            </a:lvl1pPr>
          </a:lstStyle>
          <a:p>
            <a:pPr>
              <a:defRPr/>
            </a:pPr>
            <a:endParaRPr lang="en-US" altLang="zh-CN"/>
          </a:p>
        </p:txBody>
      </p:sp>
      <p:sp>
        <p:nvSpPr>
          <p:cNvPr id="7" name="灯片编号占位符 3">
            <a:extLst>
              <a:ext uri="{FF2B5EF4-FFF2-40B4-BE49-F238E27FC236}">
                <a16:creationId xmlns:a16="http://schemas.microsoft.com/office/drawing/2014/main" id="{F66EA291-D789-4462-BCD3-372A2175F051}"/>
              </a:ext>
            </a:extLst>
          </p:cNvPr>
          <p:cNvSpPr>
            <a:spLocks noGrp="1"/>
          </p:cNvSpPr>
          <p:nvPr>
            <p:ph type="sldNum" sz="quarter" idx="12"/>
          </p:nvPr>
        </p:nvSpPr>
        <p:spPr>
          <a:xfrm>
            <a:off x="0" y="0"/>
            <a:ext cx="0" cy="0"/>
          </a:xfrm>
        </p:spPr>
        <p:txBody>
          <a:bodyPr/>
          <a:lstStyle>
            <a:lvl1pPr eaLnBrk="1" hangingPunct="1">
              <a:defRPr>
                <a:ea typeface="宋体" charset="-122"/>
              </a:defRPr>
            </a:lvl1pPr>
          </a:lstStyle>
          <a:p>
            <a:fld id="{8AE70582-6D3C-4CDF-B843-25B3569EA5D8}" type="slidenum">
              <a:rPr lang="en-US" altLang="zh-CN" smtClean="0"/>
              <a:pPr/>
              <a:t>‹#›</a:t>
            </a:fld>
            <a:endParaRPr lang="en-US" altLang="zh-CN"/>
          </a:p>
        </p:txBody>
      </p:sp>
    </p:spTree>
    <p:extLst>
      <p:ext uri="{BB962C8B-B14F-4D97-AF65-F5344CB8AC3E}">
        <p14:creationId xmlns:p14="http://schemas.microsoft.com/office/powerpoint/2010/main" val="2953316814"/>
      </p:ext>
    </p:extLst>
  </p:cSld>
  <p:clrMapOvr>
    <a:masterClrMapping/>
  </p:clrMapOvr>
  <p:transition spd="slow" advClick="0">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b="1">
                <a:solidFill>
                  <a:srgbClr val="C00000"/>
                </a:solidFill>
              </a:defRPr>
            </a:lvl1pPr>
          </a:lstStyle>
          <a:p>
            <a:r>
              <a:rPr lang="zh-CN" altLang="en-US"/>
              <a:t>单击此处编辑母版标题样式</a:t>
            </a:r>
          </a:p>
        </p:txBody>
      </p:sp>
      <p:sp>
        <p:nvSpPr>
          <p:cNvPr id="3" name="日期占位符 2">
            <a:extLst>
              <a:ext uri="{FF2B5EF4-FFF2-40B4-BE49-F238E27FC236}">
                <a16:creationId xmlns:a16="http://schemas.microsoft.com/office/drawing/2014/main" id="{BFFFBCCD-60C0-4A1D-8294-74337849BBFE}"/>
              </a:ext>
            </a:extLst>
          </p:cNvPr>
          <p:cNvSpPr>
            <a:spLocks noGrp="1"/>
          </p:cNvSpPr>
          <p:nvPr>
            <p:ph type="dt" sz="half" idx="10"/>
          </p:nvPr>
        </p:nvSpPr>
        <p:spPr>
          <a:xfrm>
            <a:off x="0" y="0"/>
            <a:ext cx="0" cy="0"/>
          </a:xfrm>
        </p:spPr>
        <p:txBody>
          <a:bodyPr/>
          <a:lstStyle>
            <a:lvl1pPr eaLnBrk="1" hangingPunct="1">
              <a:defRPr>
                <a:ea typeface="宋体" charset="-122"/>
              </a:defRPr>
            </a:lvl1pPr>
          </a:lstStyle>
          <a:p>
            <a:pPr>
              <a:defRPr/>
            </a:pPr>
            <a:endParaRPr lang="en-US" altLang="zh-CN"/>
          </a:p>
        </p:txBody>
      </p:sp>
      <p:sp>
        <p:nvSpPr>
          <p:cNvPr id="4" name="页脚占位符 3">
            <a:extLst>
              <a:ext uri="{FF2B5EF4-FFF2-40B4-BE49-F238E27FC236}">
                <a16:creationId xmlns:a16="http://schemas.microsoft.com/office/drawing/2014/main" id="{655EFF2D-A26F-4C27-A15C-1E7B7AB62D04}"/>
              </a:ext>
            </a:extLst>
          </p:cNvPr>
          <p:cNvSpPr>
            <a:spLocks noGrp="1"/>
          </p:cNvSpPr>
          <p:nvPr>
            <p:ph type="ftr" sz="quarter" idx="11"/>
          </p:nvPr>
        </p:nvSpPr>
        <p:spPr>
          <a:xfrm>
            <a:off x="0" y="0"/>
            <a:ext cx="0" cy="0"/>
          </a:xfrm>
        </p:spPr>
        <p:txBody>
          <a:bodyPr/>
          <a:lstStyle>
            <a:lvl1pPr eaLnBrk="1" hangingPunct="1">
              <a:defRPr>
                <a:ea typeface="宋体" charset="-122"/>
              </a:defRPr>
            </a:lvl1pPr>
          </a:lstStyle>
          <a:p>
            <a:pPr>
              <a:defRPr/>
            </a:pPr>
            <a:endParaRPr lang="en-US" altLang="zh-CN"/>
          </a:p>
        </p:txBody>
      </p:sp>
      <p:sp>
        <p:nvSpPr>
          <p:cNvPr id="5" name="灯片编号占位符 4">
            <a:extLst>
              <a:ext uri="{FF2B5EF4-FFF2-40B4-BE49-F238E27FC236}">
                <a16:creationId xmlns:a16="http://schemas.microsoft.com/office/drawing/2014/main" id="{08EB6AD5-341F-4341-BDA3-EE2AEA0012A8}"/>
              </a:ext>
            </a:extLst>
          </p:cNvPr>
          <p:cNvSpPr>
            <a:spLocks noGrp="1"/>
          </p:cNvSpPr>
          <p:nvPr>
            <p:ph type="sldNum" sz="quarter" idx="12"/>
          </p:nvPr>
        </p:nvSpPr>
        <p:spPr>
          <a:xfrm>
            <a:off x="0" y="0"/>
            <a:ext cx="0" cy="0"/>
          </a:xfrm>
        </p:spPr>
        <p:txBody>
          <a:bodyPr/>
          <a:lstStyle>
            <a:lvl1pPr eaLnBrk="1" hangingPunct="1">
              <a:defRPr>
                <a:ea typeface="宋体" charset="-122"/>
              </a:defRPr>
            </a:lvl1pPr>
          </a:lstStyle>
          <a:p>
            <a:fld id="{0A9CFEB4-6E43-4891-9675-D6C801CDA07B}" type="slidenum">
              <a:rPr lang="en-US" altLang="zh-CN" smtClean="0"/>
              <a:pPr/>
              <a:t>‹#›</a:t>
            </a:fld>
            <a:endParaRPr lang="en-US" altLang="zh-CN"/>
          </a:p>
        </p:txBody>
      </p:sp>
    </p:spTree>
    <p:extLst>
      <p:ext uri="{BB962C8B-B14F-4D97-AF65-F5344CB8AC3E}">
        <p14:creationId xmlns:p14="http://schemas.microsoft.com/office/powerpoint/2010/main" val="1418636130"/>
      </p:ext>
    </p:extLst>
  </p:cSld>
  <p:clrMapOvr>
    <a:masterClrMapping/>
  </p:clrMapOvr>
  <p:transition spd="slow" advClick="0">
    <p:fade/>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图片 2">
            <a:extLst>
              <a:ext uri="{FF2B5EF4-FFF2-40B4-BE49-F238E27FC236}">
                <a16:creationId xmlns:a16="http://schemas.microsoft.com/office/drawing/2014/main" id="{D0BC5A37-0431-411B-9F58-15139BEEAE3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73" y="0"/>
            <a:ext cx="913685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327977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ransition spd="slow" advClick="0">
    <p:fade/>
  </p:transition>
  <p:txStyles>
    <p:titleStyle>
      <a:lvl1pPr algn="ctr" rtl="0" eaLnBrk="1" fontAlgn="base" hangingPunct="1">
        <a:spcBef>
          <a:spcPct val="0"/>
        </a:spcBef>
        <a:spcAft>
          <a:spcPct val="0"/>
        </a:spcAft>
        <a:defRPr sz="4426" kern="1200">
          <a:solidFill>
            <a:schemeClr val="tx1"/>
          </a:solidFill>
          <a:latin typeface="+mj-lt"/>
          <a:ea typeface="微软雅黑" pitchFamily="34" charset="-122"/>
          <a:cs typeface="+mj-cs"/>
        </a:defRPr>
      </a:lvl1pPr>
      <a:lvl2pPr algn="ctr" rtl="0" eaLnBrk="1" fontAlgn="base" hangingPunct="1">
        <a:spcBef>
          <a:spcPct val="0"/>
        </a:spcBef>
        <a:spcAft>
          <a:spcPct val="0"/>
        </a:spcAft>
        <a:defRPr sz="4426">
          <a:solidFill>
            <a:schemeClr val="tx1"/>
          </a:solidFill>
          <a:latin typeface="Calibri" pitchFamily="34" charset="0"/>
          <a:ea typeface="微软雅黑" panose="020B0503020204020204" pitchFamily="34" charset="-122"/>
        </a:defRPr>
      </a:lvl2pPr>
      <a:lvl3pPr algn="ctr" rtl="0" eaLnBrk="1" fontAlgn="base" hangingPunct="1">
        <a:spcBef>
          <a:spcPct val="0"/>
        </a:spcBef>
        <a:spcAft>
          <a:spcPct val="0"/>
        </a:spcAft>
        <a:defRPr sz="4426">
          <a:solidFill>
            <a:schemeClr val="tx1"/>
          </a:solidFill>
          <a:latin typeface="Calibri" pitchFamily="34" charset="0"/>
          <a:ea typeface="微软雅黑" panose="020B0503020204020204" pitchFamily="34" charset="-122"/>
        </a:defRPr>
      </a:lvl3pPr>
      <a:lvl4pPr algn="ctr" rtl="0" eaLnBrk="1" fontAlgn="base" hangingPunct="1">
        <a:spcBef>
          <a:spcPct val="0"/>
        </a:spcBef>
        <a:spcAft>
          <a:spcPct val="0"/>
        </a:spcAft>
        <a:defRPr sz="4426">
          <a:solidFill>
            <a:schemeClr val="tx1"/>
          </a:solidFill>
          <a:latin typeface="Calibri" pitchFamily="34" charset="0"/>
          <a:ea typeface="微软雅黑" panose="020B0503020204020204" pitchFamily="34" charset="-122"/>
        </a:defRPr>
      </a:lvl4pPr>
      <a:lvl5pPr algn="ctr" rtl="0" eaLnBrk="1" fontAlgn="base" hangingPunct="1">
        <a:spcBef>
          <a:spcPct val="0"/>
        </a:spcBef>
        <a:spcAft>
          <a:spcPct val="0"/>
        </a:spcAft>
        <a:defRPr sz="4426">
          <a:solidFill>
            <a:schemeClr val="tx1"/>
          </a:solidFill>
          <a:latin typeface="Calibri" pitchFamily="34" charset="0"/>
          <a:ea typeface="微软雅黑" panose="020B0503020204020204" pitchFamily="34" charset="-122"/>
        </a:defRPr>
      </a:lvl5pPr>
      <a:lvl6pPr marL="456803" algn="ctr" rtl="0" eaLnBrk="1" fontAlgn="base" hangingPunct="1">
        <a:spcBef>
          <a:spcPct val="0"/>
        </a:spcBef>
        <a:spcAft>
          <a:spcPct val="0"/>
        </a:spcAft>
        <a:defRPr sz="4426">
          <a:solidFill>
            <a:schemeClr val="tx1"/>
          </a:solidFill>
          <a:latin typeface="Calibri" pitchFamily="34" charset="0"/>
          <a:ea typeface="宋体" charset="-122"/>
        </a:defRPr>
      </a:lvl6pPr>
      <a:lvl7pPr marL="913608" algn="ctr" rtl="0" eaLnBrk="1" fontAlgn="base" hangingPunct="1">
        <a:spcBef>
          <a:spcPct val="0"/>
        </a:spcBef>
        <a:spcAft>
          <a:spcPct val="0"/>
        </a:spcAft>
        <a:defRPr sz="4426">
          <a:solidFill>
            <a:schemeClr val="tx1"/>
          </a:solidFill>
          <a:latin typeface="Calibri" pitchFamily="34" charset="0"/>
          <a:ea typeface="宋体" charset="-122"/>
        </a:defRPr>
      </a:lvl7pPr>
      <a:lvl8pPr marL="1370411" algn="ctr" rtl="0" eaLnBrk="1" fontAlgn="base" hangingPunct="1">
        <a:spcBef>
          <a:spcPct val="0"/>
        </a:spcBef>
        <a:spcAft>
          <a:spcPct val="0"/>
        </a:spcAft>
        <a:defRPr sz="4426">
          <a:solidFill>
            <a:schemeClr val="tx1"/>
          </a:solidFill>
          <a:latin typeface="Calibri" pitchFamily="34" charset="0"/>
          <a:ea typeface="宋体" charset="-122"/>
        </a:defRPr>
      </a:lvl8pPr>
      <a:lvl9pPr marL="1827215" algn="ctr" rtl="0" eaLnBrk="1" fontAlgn="base" hangingPunct="1">
        <a:spcBef>
          <a:spcPct val="0"/>
        </a:spcBef>
        <a:spcAft>
          <a:spcPct val="0"/>
        </a:spcAft>
        <a:defRPr sz="4426">
          <a:solidFill>
            <a:schemeClr val="tx1"/>
          </a:solidFill>
          <a:latin typeface="Calibri" pitchFamily="34" charset="0"/>
          <a:ea typeface="宋体" charset="-122"/>
        </a:defRPr>
      </a:lvl9pPr>
    </p:titleStyle>
    <p:bodyStyle>
      <a:lvl1pPr marL="341755" indent="-341755" algn="l" rtl="0" eaLnBrk="1" fontAlgn="base" hangingPunct="1">
        <a:spcBef>
          <a:spcPct val="20000"/>
        </a:spcBef>
        <a:spcAft>
          <a:spcPct val="0"/>
        </a:spcAft>
        <a:buFont typeface="Arial" panose="020B0604020202020204" pitchFamily="34" charset="0"/>
        <a:buChar char="•"/>
        <a:defRPr sz="3225" kern="1200">
          <a:solidFill>
            <a:schemeClr val="tx1"/>
          </a:solidFill>
          <a:latin typeface="+mn-lt"/>
          <a:ea typeface="微软雅黑" pitchFamily="34" charset="-122"/>
          <a:cs typeface="+mn-cs"/>
        </a:defRPr>
      </a:lvl1pPr>
      <a:lvl2pPr marL="741859" indent="-284598" algn="l" rtl="0" eaLnBrk="1" fontAlgn="base" hangingPunct="1">
        <a:spcBef>
          <a:spcPct val="20000"/>
        </a:spcBef>
        <a:spcAft>
          <a:spcPct val="0"/>
        </a:spcAft>
        <a:buFont typeface="Arial" panose="020B0604020202020204" pitchFamily="34" charset="0"/>
        <a:buChar char="–"/>
        <a:defRPr sz="2775" kern="1200">
          <a:solidFill>
            <a:schemeClr val="tx1"/>
          </a:solidFill>
          <a:latin typeface="+mn-lt"/>
          <a:ea typeface="微软雅黑" pitchFamily="34" charset="-122"/>
          <a:cs typeface="+mn-cs"/>
        </a:defRPr>
      </a:lvl2pPr>
      <a:lvl3pPr marL="1141962" indent="-227440"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微软雅黑" pitchFamily="34" charset="-122"/>
          <a:cs typeface="+mn-cs"/>
        </a:defRPr>
      </a:lvl3pPr>
      <a:lvl4pPr marL="1598032" indent="-227440" algn="l" rtl="0" eaLnBrk="1" fontAlgn="base" hangingPunct="1">
        <a:spcBef>
          <a:spcPct val="20000"/>
        </a:spcBef>
        <a:spcAft>
          <a:spcPct val="0"/>
        </a:spcAft>
        <a:buFont typeface="Arial" panose="020B0604020202020204" pitchFamily="34" charset="0"/>
        <a:buChar char="–"/>
        <a:defRPr sz="2025" kern="1200">
          <a:solidFill>
            <a:schemeClr val="tx1"/>
          </a:solidFill>
          <a:latin typeface="+mn-lt"/>
          <a:ea typeface="微软雅黑" pitchFamily="34" charset="-122"/>
          <a:cs typeface="+mn-cs"/>
        </a:defRPr>
      </a:lvl4pPr>
      <a:lvl5pPr marL="2055293" indent="-227440" algn="l" rtl="0" eaLnBrk="1" fontAlgn="base" hangingPunct="1">
        <a:spcBef>
          <a:spcPct val="20000"/>
        </a:spcBef>
        <a:spcAft>
          <a:spcPct val="0"/>
        </a:spcAft>
        <a:buFont typeface="Arial" panose="020B0604020202020204" pitchFamily="34" charset="0"/>
        <a:buChar char="»"/>
        <a:defRPr sz="2025" kern="1200">
          <a:solidFill>
            <a:schemeClr val="tx1"/>
          </a:solidFill>
          <a:latin typeface="+mn-lt"/>
          <a:ea typeface="微软雅黑" pitchFamily="34" charset="-122"/>
          <a:cs typeface="+mn-cs"/>
        </a:defRPr>
      </a:lvl5pPr>
      <a:lvl6pPr marL="2512420" indent="-228402" algn="l" defTabSz="913608" rtl="0" eaLnBrk="1" latinLnBrk="0" hangingPunct="1">
        <a:spcBef>
          <a:spcPct val="20000"/>
        </a:spcBef>
        <a:buFont typeface="Arial" pitchFamily="34" charset="0"/>
        <a:buChar char="•"/>
        <a:defRPr sz="2025" kern="1200">
          <a:solidFill>
            <a:schemeClr val="tx1"/>
          </a:solidFill>
          <a:latin typeface="+mn-lt"/>
          <a:ea typeface="+mn-ea"/>
          <a:cs typeface="+mn-cs"/>
        </a:defRPr>
      </a:lvl6pPr>
      <a:lvl7pPr marL="2969224" indent="-228402" algn="l" defTabSz="913608" rtl="0" eaLnBrk="1" latinLnBrk="0" hangingPunct="1">
        <a:spcBef>
          <a:spcPct val="20000"/>
        </a:spcBef>
        <a:buFont typeface="Arial" pitchFamily="34" charset="0"/>
        <a:buChar char="•"/>
        <a:defRPr sz="2025" kern="1200">
          <a:solidFill>
            <a:schemeClr val="tx1"/>
          </a:solidFill>
          <a:latin typeface="+mn-lt"/>
          <a:ea typeface="+mn-ea"/>
          <a:cs typeface="+mn-cs"/>
        </a:defRPr>
      </a:lvl7pPr>
      <a:lvl8pPr marL="3426028" indent="-228402" algn="l" defTabSz="913608" rtl="0" eaLnBrk="1" latinLnBrk="0" hangingPunct="1">
        <a:spcBef>
          <a:spcPct val="20000"/>
        </a:spcBef>
        <a:buFont typeface="Arial" pitchFamily="34" charset="0"/>
        <a:buChar char="•"/>
        <a:defRPr sz="2025" kern="1200">
          <a:solidFill>
            <a:schemeClr val="tx1"/>
          </a:solidFill>
          <a:latin typeface="+mn-lt"/>
          <a:ea typeface="+mn-ea"/>
          <a:cs typeface="+mn-cs"/>
        </a:defRPr>
      </a:lvl8pPr>
      <a:lvl9pPr marL="3882831" indent="-228402" algn="l" defTabSz="913608" rtl="0" eaLnBrk="1" latinLnBrk="0" hangingPunct="1">
        <a:spcBef>
          <a:spcPct val="20000"/>
        </a:spcBef>
        <a:buFont typeface="Arial" pitchFamily="34" charset="0"/>
        <a:buChar char="•"/>
        <a:defRPr sz="2025" kern="1200">
          <a:solidFill>
            <a:schemeClr val="tx1"/>
          </a:solidFill>
          <a:latin typeface="+mn-lt"/>
          <a:ea typeface="+mn-ea"/>
          <a:cs typeface="+mn-cs"/>
        </a:defRPr>
      </a:lvl9pPr>
    </p:bodyStyle>
    <p:otherStyle>
      <a:defPPr>
        <a:defRPr lang="zh-CN"/>
      </a:defPPr>
      <a:lvl1pPr marL="0" algn="l" defTabSz="913608" rtl="0" eaLnBrk="1" latinLnBrk="0" hangingPunct="1">
        <a:defRPr sz="1800" kern="1200">
          <a:solidFill>
            <a:schemeClr val="tx1"/>
          </a:solidFill>
          <a:latin typeface="+mn-lt"/>
          <a:ea typeface="+mn-ea"/>
          <a:cs typeface="+mn-cs"/>
        </a:defRPr>
      </a:lvl1pPr>
      <a:lvl2pPr marL="456803" algn="l" defTabSz="913608" rtl="0" eaLnBrk="1" latinLnBrk="0" hangingPunct="1">
        <a:defRPr sz="1800" kern="1200">
          <a:solidFill>
            <a:schemeClr val="tx1"/>
          </a:solidFill>
          <a:latin typeface="+mn-lt"/>
          <a:ea typeface="+mn-ea"/>
          <a:cs typeface="+mn-cs"/>
        </a:defRPr>
      </a:lvl2pPr>
      <a:lvl3pPr marL="913608" algn="l" defTabSz="913608" rtl="0" eaLnBrk="1" latinLnBrk="0" hangingPunct="1">
        <a:defRPr sz="1800" kern="1200">
          <a:solidFill>
            <a:schemeClr val="tx1"/>
          </a:solidFill>
          <a:latin typeface="+mn-lt"/>
          <a:ea typeface="+mn-ea"/>
          <a:cs typeface="+mn-cs"/>
        </a:defRPr>
      </a:lvl3pPr>
      <a:lvl4pPr marL="1370411" algn="l" defTabSz="913608" rtl="0" eaLnBrk="1" latinLnBrk="0" hangingPunct="1">
        <a:defRPr sz="1800" kern="1200">
          <a:solidFill>
            <a:schemeClr val="tx1"/>
          </a:solidFill>
          <a:latin typeface="+mn-lt"/>
          <a:ea typeface="+mn-ea"/>
          <a:cs typeface="+mn-cs"/>
        </a:defRPr>
      </a:lvl4pPr>
      <a:lvl5pPr marL="1827215" algn="l" defTabSz="913608" rtl="0" eaLnBrk="1" latinLnBrk="0" hangingPunct="1">
        <a:defRPr sz="1800" kern="1200">
          <a:solidFill>
            <a:schemeClr val="tx1"/>
          </a:solidFill>
          <a:latin typeface="+mn-lt"/>
          <a:ea typeface="+mn-ea"/>
          <a:cs typeface="+mn-cs"/>
        </a:defRPr>
      </a:lvl5pPr>
      <a:lvl6pPr marL="2284018" algn="l" defTabSz="913608" rtl="0" eaLnBrk="1" latinLnBrk="0" hangingPunct="1">
        <a:defRPr sz="1800" kern="1200">
          <a:solidFill>
            <a:schemeClr val="tx1"/>
          </a:solidFill>
          <a:latin typeface="+mn-lt"/>
          <a:ea typeface="+mn-ea"/>
          <a:cs typeface="+mn-cs"/>
        </a:defRPr>
      </a:lvl6pPr>
      <a:lvl7pPr marL="2740822" algn="l" defTabSz="913608" rtl="0" eaLnBrk="1" latinLnBrk="0" hangingPunct="1">
        <a:defRPr sz="1800" kern="1200">
          <a:solidFill>
            <a:schemeClr val="tx1"/>
          </a:solidFill>
          <a:latin typeface="+mn-lt"/>
          <a:ea typeface="+mn-ea"/>
          <a:cs typeface="+mn-cs"/>
        </a:defRPr>
      </a:lvl7pPr>
      <a:lvl8pPr marL="3197626" algn="l" defTabSz="913608" rtl="0" eaLnBrk="1" latinLnBrk="0" hangingPunct="1">
        <a:defRPr sz="1800" kern="1200">
          <a:solidFill>
            <a:schemeClr val="tx1"/>
          </a:solidFill>
          <a:latin typeface="+mn-lt"/>
          <a:ea typeface="+mn-ea"/>
          <a:cs typeface="+mn-cs"/>
        </a:defRPr>
      </a:lvl8pPr>
      <a:lvl9pPr marL="3654429" algn="l" defTabSz="91360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comments" Target="../comments/comment3.xml"/><Relationship Id="rId2" Type="http://schemas.openxmlformats.org/officeDocument/2006/relationships/image" Target="../media/image3.wmf"/><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image" Target="../media/image3.wmf"/><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comments" Target="../comments/comment5.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comments" Target="../comments/comment6.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comments" Target="../comments/comment7.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comments" Target="../comments/comment8.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3.wmf"/><Relationship Id="rId1" Type="http://schemas.openxmlformats.org/officeDocument/2006/relationships/slideLayout" Target="../slideLayouts/slideLayout6.xml"/><Relationship Id="rId5" Type="http://schemas.openxmlformats.org/officeDocument/2006/relationships/comments" Target="../comments/comment9.xml"/><Relationship Id="rId4" Type="http://schemas.openxmlformats.org/officeDocument/2006/relationships/image" Target="../media/image4.wmf"/></Relationships>
</file>

<file path=ppt/slides/_rels/slide2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3.wmf"/><Relationship Id="rId1" Type="http://schemas.openxmlformats.org/officeDocument/2006/relationships/slideLayout" Target="../slideLayouts/slideLayout6.xml"/><Relationship Id="rId5" Type="http://schemas.openxmlformats.org/officeDocument/2006/relationships/comments" Target="../comments/comment10.xml"/><Relationship Id="rId4" Type="http://schemas.openxmlformats.org/officeDocument/2006/relationships/image" Target="../media/image4.wmf"/></Relationships>
</file>

<file path=ppt/slides/_rels/slide2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3.wmf"/><Relationship Id="rId1" Type="http://schemas.openxmlformats.org/officeDocument/2006/relationships/slideLayout" Target="../slideLayouts/slideLayout6.xml"/><Relationship Id="rId5" Type="http://schemas.openxmlformats.org/officeDocument/2006/relationships/comments" Target="../comments/comment11.xml"/><Relationship Id="rId4" Type="http://schemas.openxmlformats.org/officeDocument/2006/relationships/image" Target="../media/image4.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comments" Target="../comments/comment12.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comments" Target="../comments/comment13.xml"/><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comments" Target="../comments/comment14.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3.wmf"/><Relationship Id="rId1" Type="http://schemas.openxmlformats.org/officeDocument/2006/relationships/slideLayout" Target="../slideLayouts/slideLayout6.xml"/><Relationship Id="rId4" Type="http://schemas.openxmlformats.org/officeDocument/2006/relationships/image" Target="../media/image5.emf"/></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xml"/><Relationship Id="rId1" Type="http://schemas.openxmlformats.org/officeDocument/2006/relationships/slideLayout" Target="../slideLayouts/slideLayout6.xml"/><Relationship Id="rId4" Type="http://schemas.openxmlformats.org/officeDocument/2006/relationships/comments" Target="../comments/comment15.xml"/></Relationships>
</file>

<file path=ppt/slides/_rels/slide51.xml.rels><?xml version="1.0" encoding="UTF-8" standalone="yes"?>
<Relationships xmlns="http://schemas.openxmlformats.org/package/2006/relationships"><Relationship Id="rId2" Type="http://schemas.openxmlformats.org/officeDocument/2006/relationships/comments" Target="../comments/comment16.xml"/><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a:extLst>
              <a:ext uri="{FF2B5EF4-FFF2-40B4-BE49-F238E27FC236}">
                <a16:creationId xmlns:a16="http://schemas.microsoft.com/office/drawing/2014/main" id="{A613D45A-4AA3-4DAC-93D0-C1B7FFEA4700}"/>
              </a:ext>
            </a:extLst>
          </p:cNvPr>
          <p:cNvSpPr txBox="1">
            <a:spLocks noChangeArrowheads="1"/>
          </p:cNvSpPr>
          <p:nvPr/>
        </p:nvSpPr>
        <p:spPr bwMode="auto">
          <a:xfrm>
            <a:off x="1835150" y="1916113"/>
            <a:ext cx="5105400"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3200" b="1" dirty="0">
                <a:latin typeface="宋体" panose="02010600030101010101" pitchFamily="2" charset="-122"/>
              </a:rPr>
              <a:t>2.1 </a:t>
            </a:r>
            <a:r>
              <a:rPr lang="zh-CN" altLang="en-US" sz="3200" b="1" dirty="0">
                <a:latin typeface="宋体" panose="02010600030101010101" pitchFamily="2" charset="-122"/>
              </a:rPr>
              <a:t>域名服务系统</a:t>
            </a:r>
            <a:r>
              <a:rPr lang="en-US" altLang="zh-CN" sz="3200" b="1" dirty="0">
                <a:latin typeface="宋体" panose="02010600030101010101" pitchFamily="2" charset="-122"/>
              </a:rPr>
              <a:t>DNS</a:t>
            </a:r>
          </a:p>
        </p:txBody>
      </p:sp>
      <p:sp>
        <p:nvSpPr>
          <p:cNvPr id="3075" name="Text Box 1028">
            <a:extLst>
              <a:ext uri="{FF2B5EF4-FFF2-40B4-BE49-F238E27FC236}">
                <a16:creationId xmlns:a16="http://schemas.microsoft.com/office/drawing/2014/main" id="{601CFF80-D7BE-401B-B4B9-53826ACF18BF}"/>
              </a:ext>
            </a:extLst>
          </p:cNvPr>
          <p:cNvSpPr txBox="1">
            <a:spLocks noChangeArrowheads="1"/>
          </p:cNvSpPr>
          <p:nvPr/>
        </p:nvSpPr>
        <p:spPr bwMode="auto">
          <a:xfrm>
            <a:off x="971550" y="765175"/>
            <a:ext cx="72009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spcBef>
                <a:spcPct val="50000"/>
              </a:spcBef>
            </a:pPr>
            <a:r>
              <a:rPr lang="zh-CN" altLang="en-US" sz="4400" b="1" dirty="0">
                <a:latin typeface="宋体" panose="02010600030101010101" pitchFamily="2" charset="-122"/>
              </a:rPr>
              <a:t>第</a:t>
            </a:r>
            <a:r>
              <a:rPr lang="en-US" altLang="zh-CN" sz="4400" b="1" dirty="0">
                <a:latin typeface="宋体" panose="02010600030101010101" pitchFamily="2" charset="-122"/>
              </a:rPr>
              <a:t>2</a:t>
            </a:r>
            <a:r>
              <a:rPr lang="zh-CN" altLang="en-US" sz="4400" b="1" dirty="0">
                <a:latin typeface="宋体" panose="02010600030101010101" pitchFamily="2" charset="-122"/>
              </a:rPr>
              <a:t>章 因特网传统应用</a:t>
            </a:r>
          </a:p>
        </p:txBody>
      </p:sp>
      <p:sp>
        <p:nvSpPr>
          <p:cNvPr id="3076" name="Text Box 1029">
            <a:extLst>
              <a:ext uri="{FF2B5EF4-FFF2-40B4-BE49-F238E27FC236}">
                <a16:creationId xmlns:a16="http://schemas.microsoft.com/office/drawing/2014/main" id="{94F2F141-E408-49EE-BFC6-7CE44F02BFF4}"/>
              </a:ext>
            </a:extLst>
          </p:cNvPr>
          <p:cNvSpPr txBox="1">
            <a:spLocks noChangeArrowheads="1"/>
          </p:cNvSpPr>
          <p:nvPr/>
        </p:nvSpPr>
        <p:spPr bwMode="auto">
          <a:xfrm>
            <a:off x="1835150" y="2708275"/>
            <a:ext cx="604996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3200" b="1" dirty="0">
                <a:latin typeface="宋体" panose="02010600030101010101" pitchFamily="2" charset="-122"/>
              </a:rPr>
              <a:t>2.2 </a:t>
            </a:r>
            <a:r>
              <a:rPr lang="zh-CN" altLang="en-US" sz="3200" b="1" dirty="0"/>
              <a:t>文件传输系统和</a:t>
            </a:r>
            <a:r>
              <a:rPr lang="en-US" altLang="zh-CN" sz="3200" b="1" dirty="0"/>
              <a:t>FTP</a:t>
            </a:r>
            <a:r>
              <a:rPr lang="zh-CN" altLang="en-US" sz="3200" b="1" dirty="0"/>
              <a:t>协议</a:t>
            </a:r>
          </a:p>
        </p:txBody>
      </p:sp>
      <p:sp>
        <p:nvSpPr>
          <p:cNvPr id="3077" name="Text Box 1030">
            <a:extLst>
              <a:ext uri="{FF2B5EF4-FFF2-40B4-BE49-F238E27FC236}">
                <a16:creationId xmlns:a16="http://schemas.microsoft.com/office/drawing/2014/main" id="{B70FC018-DC03-479C-92E0-2FB1CB2B02CD}"/>
              </a:ext>
            </a:extLst>
          </p:cNvPr>
          <p:cNvSpPr txBox="1">
            <a:spLocks noChangeArrowheads="1"/>
          </p:cNvSpPr>
          <p:nvPr/>
        </p:nvSpPr>
        <p:spPr bwMode="auto">
          <a:xfrm>
            <a:off x="1835150" y="3500438"/>
            <a:ext cx="6049963" cy="579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3200" b="1" dirty="0">
                <a:latin typeface="宋体" panose="02010600030101010101" pitchFamily="2" charset="-122"/>
              </a:rPr>
              <a:t>2.3 </a:t>
            </a:r>
            <a:r>
              <a:rPr lang="zh-CN" altLang="en-US" sz="3200" b="1" dirty="0"/>
              <a:t>电子邮件系统</a:t>
            </a:r>
            <a:r>
              <a:rPr lang="en-US" altLang="zh-CN" sz="3200" b="1" dirty="0"/>
              <a:t>E-MAIL</a:t>
            </a:r>
          </a:p>
        </p:txBody>
      </p:sp>
      <p:sp>
        <p:nvSpPr>
          <p:cNvPr id="3078" name="Text Box 1031">
            <a:extLst>
              <a:ext uri="{FF2B5EF4-FFF2-40B4-BE49-F238E27FC236}">
                <a16:creationId xmlns:a16="http://schemas.microsoft.com/office/drawing/2014/main" id="{6312238C-21E8-4095-B656-A95455241B6A}"/>
              </a:ext>
            </a:extLst>
          </p:cNvPr>
          <p:cNvSpPr txBox="1">
            <a:spLocks noChangeArrowheads="1"/>
          </p:cNvSpPr>
          <p:nvPr/>
        </p:nvSpPr>
        <p:spPr bwMode="auto">
          <a:xfrm>
            <a:off x="1835150" y="4292600"/>
            <a:ext cx="604996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3200" b="1" dirty="0">
                <a:latin typeface="宋体" panose="02010600030101010101" pitchFamily="2" charset="-122"/>
              </a:rPr>
              <a:t>2.4 </a:t>
            </a:r>
            <a:r>
              <a:rPr lang="zh-CN" altLang="en-US" sz="3200" b="1" dirty="0"/>
              <a:t>万维网</a:t>
            </a:r>
            <a:r>
              <a:rPr lang="en-US" altLang="zh-CN" sz="3200" b="1" dirty="0"/>
              <a:t>WWW</a:t>
            </a:r>
          </a:p>
        </p:txBody>
      </p:sp>
      <p:sp>
        <p:nvSpPr>
          <p:cNvPr id="2" name="文本框 1">
            <a:extLst>
              <a:ext uri="{FF2B5EF4-FFF2-40B4-BE49-F238E27FC236}">
                <a16:creationId xmlns:a16="http://schemas.microsoft.com/office/drawing/2014/main" id="{6E4194F3-BEA4-44F6-A0A5-191E3424D396}"/>
              </a:ext>
            </a:extLst>
          </p:cNvPr>
          <p:cNvSpPr txBox="1"/>
          <p:nvPr/>
        </p:nvSpPr>
        <p:spPr>
          <a:xfrm>
            <a:off x="251520" y="548680"/>
            <a:ext cx="1224136" cy="246221"/>
          </a:xfrm>
          <a:prstGeom prst="rect">
            <a:avLst/>
          </a:prstGeom>
          <a:noFill/>
        </p:spPr>
        <p:txBody>
          <a:bodyPr wrap="square" lIns="0" tIns="0" rIns="0" bIns="0" rtlCol="0">
            <a:spAutoFit/>
          </a:bodyPr>
          <a:lstStyle/>
          <a:p>
            <a:r>
              <a:rPr lang="zh-CN" altLang="en-US" sz="1600" b="1" dirty="0">
                <a:solidFill>
                  <a:schemeClr val="accent6"/>
                </a:solidFill>
                <a:latin typeface="微软雅黑" pitchFamily="34" charset="-122"/>
                <a:ea typeface="微软雅黑" pitchFamily="34" charset="-122"/>
              </a:rPr>
              <a:t>应用层</a:t>
            </a:r>
          </a:p>
        </p:txBody>
      </p:sp>
      <p:sp>
        <p:nvSpPr>
          <p:cNvPr id="3" name="Text Box 1031">
            <a:extLst>
              <a:ext uri="{FF2B5EF4-FFF2-40B4-BE49-F238E27FC236}">
                <a16:creationId xmlns:a16="http://schemas.microsoft.com/office/drawing/2014/main" id="{9D1F163B-06C1-4362-8CEC-1A2FDDF4E402}"/>
              </a:ext>
            </a:extLst>
          </p:cNvPr>
          <p:cNvSpPr txBox="1">
            <a:spLocks noChangeArrowheads="1"/>
          </p:cNvSpPr>
          <p:nvPr/>
        </p:nvSpPr>
        <p:spPr bwMode="auto">
          <a:xfrm>
            <a:off x="1833408" y="5067106"/>
            <a:ext cx="604996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3200" b="1" dirty="0">
                <a:latin typeface="宋体" panose="02010600030101010101" pitchFamily="2" charset="-122"/>
              </a:rPr>
              <a:t>2.5 </a:t>
            </a:r>
            <a:r>
              <a:rPr lang="zh-CN" altLang="en-US" sz="3200" b="1" dirty="0">
                <a:latin typeface="宋体" panose="02010600030101010101" pitchFamily="2" charset="-122"/>
              </a:rPr>
              <a:t>多媒体与</a:t>
            </a:r>
            <a:r>
              <a:rPr lang="en-US" altLang="zh-CN" sz="3200" b="1" dirty="0">
                <a:latin typeface="宋体" panose="02010600030101010101" pitchFamily="2" charset="-122"/>
              </a:rPr>
              <a:t>SIP</a:t>
            </a:r>
            <a:r>
              <a:rPr lang="zh-CN" altLang="en-US" sz="3200" b="1" dirty="0">
                <a:latin typeface="宋体" panose="02010600030101010101" pitchFamily="2" charset="-122"/>
              </a:rPr>
              <a:t>协议</a:t>
            </a:r>
            <a:endParaRPr lang="en-US" altLang="zh-CN" sz="3200" b="1" dirty="0"/>
          </a:p>
        </p:txBody>
      </p:sp>
    </p:spTree>
  </p:cSld>
  <p:clrMapOvr>
    <a:masterClrMapping/>
  </p:clrMapOvr>
  <p:transition spd="slow" advClick="0">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a:extLst>
              <a:ext uri="{FF2B5EF4-FFF2-40B4-BE49-F238E27FC236}">
                <a16:creationId xmlns:a16="http://schemas.microsoft.com/office/drawing/2014/main" id="{E52D28BB-FA6F-4C63-8FB3-20D0117F5A62}"/>
              </a:ext>
            </a:extLst>
          </p:cNvPr>
          <p:cNvSpPr txBox="1">
            <a:spLocks noChangeArrowheads="1"/>
          </p:cNvSpPr>
          <p:nvPr/>
        </p:nvSpPr>
        <p:spPr bwMode="auto">
          <a:xfrm>
            <a:off x="900113" y="476250"/>
            <a:ext cx="8064500" cy="3240088"/>
          </a:xfrm>
          <a:prstGeom prst="rect">
            <a:avLst/>
          </a:prstGeom>
          <a:solidFill>
            <a:srgbClr val="FFFFFF"/>
          </a:solidFill>
          <a:ln w="9525">
            <a:solidFill>
              <a:srgbClr val="FFFFFF"/>
            </a:solidFill>
            <a:miter lim="800000"/>
            <a:headEnd/>
            <a:tailEnd/>
          </a:ln>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lnSpc>
                <a:spcPct val="110000"/>
              </a:lnSpc>
            </a:pPr>
            <a:r>
              <a:rPr lang="en-US" altLang="zh-CN" b="1">
                <a:solidFill>
                  <a:srgbClr val="FF0000"/>
                </a:solidFill>
              </a:rPr>
              <a:t>Internet</a:t>
            </a:r>
            <a:r>
              <a:rPr lang="zh-CN" altLang="en-US" b="1">
                <a:solidFill>
                  <a:srgbClr val="FF0000"/>
                </a:solidFill>
              </a:rPr>
              <a:t>域名命名原则：</a:t>
            </a:r>
          </a:p>
          <a:p>
            <a:pPr algn="l" eaLnBrk="1" hangingPunct="1">
              <a:lnSpc>
                <a:spcPct val="110000"/>
              </a:lnSpc>
            </a:pPr>
            <a:r>
              <a:rPr lang="zh-CN" altLang="en-US" b="1">
                <a:solidFill>
                  <a:srgbClr val="FF0000"/>
                </a:solidFill>
              </a:rPr>
              <a:t>地理命名</a:t>
            </a:r>
            <a:r>
              <a:rPr lang="zh-CN" altLang="en-US" b="1"/>
              <a:t>：按照国家地理行政区域层次命名计算机，如： </a:t>
            </a:r>
            <a:r>
              <a:rPr lang="en-US" altLang="zh-CN" b="1"/>
              <a:t>ftp.scnu.guangzhou.gd.cn </a:t>
            </a:r>
          </a:p>
          <a:p>
            <a:pPr algn="l" eaLnBrk="1" hangingPunct="1">
              <a:lnSpc>
                <a:spcPct val="110000"/>
              </a:lnSpc>
            </a:pPr>
            <a:r>
              <a:rPr lang="zh-CN" altLang="en-US" b="1">
                <a:solidFill>
                  <a:srgbClr val="FF0000"/>
                </a:solidFill>
              </a:rPr>
              <a:t>组织命名</a:t>
            </a:r>
            <a:r>
              <a:rPr lang="zh-CN" altLang="en-US" b="1"/>
              <a:t>；按照组织（公司、教育、政府等）层次命名计算机，如；</a:t>
            </a:r>
            <a:r>
              <a:rPr lang="en-US" altLang="zh-CN" b="1"/>
              <a:t>www.sina.com , com1.fiber.cisco.com</a:t>
            </a:r>
          </a:p>
          <a:p>
            <a:pPr algn="l" eaLnBrk="1" hangingPunct="1">
              <a:lnSpc>
                <a:spcPct val="110000"/>
              </a:lnSpc>
            </a:pPr>
            <a:r>
              <a:rPr lang="zh-CN" altLang="en-US" b="1">
                <a:solidFill>
                  <a:srgbClr val="FF0000"/>
                </a:solidFill>
              </a:rPr>
              <a:t>混合命名</a:t>
            </a:r>
            <a:r>
              <a:rPr lang="zh-CN" altLang="en-US" b="1"/>
              <a:t>：结合地域和组织命名如：</a:t>
            </a:r>
          </a:p>
          <a:p>
            <a:pPr algn="l" eaLnBrk="1" hangingPunct="1">
              <a:lnSpc>
                <a:spcPct val="110000"/>
              </a:lnSpc>
            </a:pPr>
            <a:r>
              <a:rPr lang="en-US" altLang="zh-CN" b="1"/>
              <a:t>www.sina.com.cn,  www.pconline.com.cn(</a:t>
            </a:r>
            <a:r>
              <a:rPr lang="zh-CN" altLang="en-US" b="1"/>
              <a:t>太平洋电脑城），</a:t>
            </a:r>
          </a:p>
          <a:p>
            <a:pPr algn="l" eaLnBrk="1" hangingPunct="1">
              <a:lnSpc>
                <a:spcPct val="110000"/>
              </a:lnSpc>
            </a:pPr>
            <a:r>
              <a:rPr lang="en-US" altLang="zh-CN" b="1"/>
              <a:t>www.cse.edu.cn</a:t>
            </a:r>
            <a:r>
              <a:rPr lang="zh-CN" altLang="en-US" b="1"/>
              <a:t>（中国教育学会）</a:t>
            </a:r>
          </a:p>
        </p:txBody>
      </p:sp>
      <p:sp>
        <p:nvSpPr>
          <p:cNvPr id="21507" name="Text Box 3">
            <a:extLst>
              <a:ext uri="{FF2B5EF4-FFF2-40B4-BE49-F238E27FC236}">
                <a16:creationId xmlns:a16="http://schemas.microsoft.com/office/drawing/2014/main" id="{A4C899AF-7C11-43A4-B0B4-1D9A74B91488}"/>
              </a:ext>
            </a:extLst>
          </p:cNvPr>
          <p:cNvSpPr txBox="1">
            <a:spLocks noChangeArrowheads="1"/>
          </p:cNvSpPr>
          <p:nvPr/>
        </p:nvSpPr>
        <p:spPr bwMode="auto">
          <a:xfrm>
            <a:off x="900113" y="4508500"/>
            <a:ext cx="7561262" cy="1371600"/>
          </a:xfrm>
          <a:prstGeom prst="rect">
            <a:avLst/>
          </a:prstGeom>
          <a:solidFill>
            <a:srgbClr val="FFFFFF"/>
          </a:solidFill>
          <a:ln w="9525">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lnSpc>
                <a:spcPct val="110000"/>
              </a:lnSpc>
            </a:pPr>
            <a:r>
              <a:rPr lang="zh-CN" altLang="en-US" b="1"/>
              <a:t>随着网络经济的发展，</a:t>
            </a:r>
            <a:r>
              <a:rPr lang="en-US" altLang="zh-CN" b="1"/>
              <a:t>Internet</a:t>
            </a:r>
            <a:r>
              <a:rPr lang="zh-CN" altLang="en-US" b="1"/>
              <a:t>域名与公司名、单位名、商标名等紧密结合在一起，成为虚拟的社会标志和商业行为。</a:t>
            </a:r>
          </a:p>
        </p:txBody>
      </p:sp>
      <p:sp>
        <p:nvSpPr>
          <p:cNvPr id="21508" name="Text Box 4">
            <a:extLst>
              <a:ext uri="{FF2B5EF4-FFF2-40B4-BE49-F238E27FC236}">
                <a16:creationId xmlns:a16="http://schemas.microsoft.com/office/drawing/2014/main" id="{44939D1D-8E3E-4BE3-A353-CB86508907F5}"/>
              </a:ext>
            </a:extLst>
          </p:cNvPr>
          <p:cNvSpPr txBox="1">
            <a:spLocks noChangeArrowheads="1"/>
          </p:cNvSpPr>
          <p:nvPr/>
        </p:nvSpPr>
        <p:spPr bwMode="auto">
          <a:xfrm>
            <a:off x="900113" y="5921375"/>
            <a:ext cx="7239000" cy="603250"/>
          </a:xfrm>
          <a:prstGeom prst="rect">
            <a:avLst/>
          </a:prstGeom>
          <a:solidFill>
            <a:srgbClr val="FFFFFF"/>
          </a:solidFill>
          <a:ln w="9525">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lnSpc>
                <a:spcPct val="110000"/>
              </a:lnSpc>
            </a:pPr>
            <a:r>
              <a:rPr lang="zh-CN" altLang="en-US" b="1"/>
              <a:t>所有接入因特网的计算机是否都需要域名？</a:t>
            </a:r>
          </a:p>
        </p:txBody>
      </p:sp>
      <p:sp>
        <p:nvSpPr>
          <p:cNvPr id="21509" name="Text Box 5">
            <a:extLst>
              <a:ext uri="{FF2B5EF4-FFF2-40B4-BE49-F238E27FC236}">
                <a16:creationId xmlns:a16="http://schemas.microsoft.com/office/drawing/2014/main" id="{BA469071-C0CC-4A63-9808-BFAC70A1F667}"/>
              </a:ext>
            </a:extLst>
          </p:cNvPr>
          <p:cNvSpPr txBox="1">
            <a:spLocks noChangeArrowheads="1"/>
          </p:cNvSpPr>
          <p:nvPr/>
        </p:nvSpPr>
        <p:spPr bwMode="auto">
          <a:xfrm>
            <a:off x="900113" y="3860800"/>
            <a:ext cx="7239000" cy="647700"/>
          </a:xfrm>
          <a:prstGeom prst="rect">
            <a:avLst/>
          </a:prstGeom>
          <a:solidFill>
            <a:srgbClr val="FFFFFF"/>
          </a:solidFill>
          <a:ln w="9525">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lnSpc>
                <a:spcPct val="110000"/>
              </a:lnSpc>
            </a:pPr>
            <a:r>
              <a:rPr lang="zh-CN" altLang="en-US" b="1">
                <a:solidFill>
                  <a:schemeClr val="tx2"/>
                </a:solidFill>
              </a:rPr>
              <a:t>域名命名中：</a:t>
            </a:r>
            <a:r>
              <a:rPr lang="en-US" altLang="zh-CN" b="1">
                <a:solidFill>
                  <a:schemeClr val="tx2"/>
                </a:solidFill>
              </a:rPr>
              <a:t>WWW\FTP\Email</a:t>
            </a:r>
            <a:r>
              <a:rPr lang="zh-CN" altLang="en-US" b="1">
                <a:solidFill>
                  <a:schemeClr val="tx2"/>
                </a:solidFill>
              </a:rPr>
              <a:t>等表示提供的服务。</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506"/>
                                        </p:tgtEl>
                                        <p:attrNameLst>
                                          <p:attrName>style.visibility</p:attrName>
                                        </p:attrNameLst>
                                      </p:cBhvr>
                                      <p:to>
                                        <p:strVal val="visible"/>
                                      </p:to>
                                    </p:set>
                                    <p:anim calcmode="lin" valueType="num">
                                      <p:cBhvr additive="base">
                                        <p:cTn id="7" dur="500" fill="hold"/>
                                        <p:tgtEl>
                                          <p:spTgt spid="21506"/>
                                        </p:tgtEl>
                                        <p:attrNameLst>
                                          <p:attrName>ppt_x</p:attrName>
                                        </p:attrNameLst>
                                      </p:cBhvr>
                                      <p:tavLst>
                                        <p:tav tm="0">
                                          <p:val>
                                            <p:strVal val="0-#ppt_w/2"/>
                                          </p:val>
                                        </p:tav>
                                        <p:tav tm="100000">
                                          <p:val>
                                            <p:strVal val="#ppt_x"/>
                                          </p:val>
                                        </p:tav>
                                      </p:tavLst>
                                    </p:anim>
                                    <p:anim calcmode="lin" valueType="num">
                                      <p:cBhvr additive="base">
                                        <p:cTn id="8" dur="500" fill="hold"/>
                                        <p:tgtEl>
                                          <p:spTgt spid="2150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1507"/>
                                        </p:tgtEl>
                                        <p:attrNameLst>
                                          <p:attrName>style.visibility</p:attrName>
                                        </p:attrNameLst>
                                      </p:cBhvr>
                                      <p:to>
                                        <p:strVal val="visible"/>
                                      </p:to>
                                    </p:set>
                                    <p:anim calcmode="lin" valueType="num">
                                      <p:cBhvr additive="base">
                                        <p:cTn id="13" dur="500" fill="hold"/>
                                        <p:tgtEl>
                                          <p:spTgt spid="21507"/>
                                        </p:tgtEl>
                                        <p:attrNameLst>
                                          <p:attrName>ppt_x</p:attrName>
                                        </p:attrNameLst>
                                      </p:cBhvr>
                                      <p:tavLst>
                                        <p:tav tm="0">
                                          <p:val>
                                            <p:strVal val="0-#ppt_w/2"/>
                                          </p:val>
                                        </p:tav>
                                        <p:tav tm="100000">
                                          <p:val>
                                            <p:strVal val="#ppt_x"/>
                                          </p:val>
                                        </p:tav>
                                      </p:tavLst>
                                    </p:anim>
                                    <p:anim calcmode="lin" valueType="num">
                                      <p:cBhvr additive="base">
                                        <p:cTn id="14" dur="500" fill="hold"/>
                                        <p:tgtEl>
                                          <p:spTgt spid="21507"/>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1508"/>
                                        </p:tgtEl>
                                        <p:attrNameLst>
                                          <p:attrName>style.visibility</p:attrName>
                                        </p:attrNameLst>
                                      </p:cBhvr>
                                      <p:to>
                                        <p:strVal val="visible"/>
                                      </p:to>
                                    </p:set>
                                    <p:anim calcmode="lin" valueType="num">
                                      <p:cBhvr additive="base">
                                        <p:cTn id="19" dur="500" fill="hold"/>
                                        <p:tgtEl>
                                          <p:spTgt spid="21508"/>
                                        </p:tgtEl>
                                        <p:attrNameLst>
                                          <p:attrName>ppt_x</p:attrName>
                                        </p:attrNameLst>
                                      </p:cBhvr>
                                      <p:tavLst>
                                        <p:tav tm="0">
                                          <p:val>
                                            <p:strVal val="0-#ppt_w/2"/>
                                          </p:val>
                                        </p:tav>
                                        <p:tav tm="100000">
                                          <p:val>
                                            <p:strVal val="#ppt_x"/>
                                          </p:val>
                                        </p:tav>
                                      </p:tavLst>
                                    </p:anim>
                                    <p:anim calcmode="lin" valueType="num">
                                      <p:cBhvr additive="base">
                                        <p:cTn id="20" dur="500" fill="hold"/>
                                        <p:tgtEl>
                                          <p:spTgt spid="21508"/>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1509"/>
                                        </p:tgtEl>
                                        <p:attrNameLst>
                                          <p:attrName>style.visibility</p:attrName>
                                        </p:attrNameLst>
                                      </p:cBhvr>
                                      <p:to>
                                        <p:strVal val="visible"/>
                                      </p:to>
                                    </p:set>
                                    <p:anim calcmode="lin" valueType="num">
                                      <p:cBhvr additive="base">
                                        <p:cTn id="25" dur="500" fill="hold"/>
                                        <p:tgtEl>
                                          <p:spTgt spid="21509"/>
                                        </p:tgtEl>
                                        <p:attrNameLst>
                                          <p:attrName>ppt_x</p:attrName>
                                        </p:attrNameLst>
                                      </p:cBhvr>
                                      <p:tavLst>
                                        <p:tav tm="0">
                                          <p:val>
                                            <p:strVal val="0-#ppt_w/2"/>
                                          </p:val>
                                        </p:tav>
                                        <p:tav tm="100000">
                                          <p:val>
                                            <p:strVal val="#ppt_x"/>
                                          </p:val>
                                        </p:tav>
                                      </p:tavLst>
                                    </p:anim>
                                    <p:anim calcmode="lin" valueType="num">
                                      <p:cBhvr additive="base">
                                        <p:cTn id="26" dur="500" fill="hold"/>
                                        <p:tgtEl>
                                          <p:spTgt spid="2150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animBg="1" autoUpdateAnimBg="0"/>
      <p:bldP spid="21507" grpId="0" animBg="1" autoUpdateAnimBg="0"/>
      <p:bldP spid="21508" grpId="0" animBg="1" autoUpdateAnimBg="0"/>
      <p:bldP spid="21509" grpId="0" animBg="1"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2">
            <a:extLst>
              <a:ext uri="{FF2B5EF4-FFF2-40B4-BE49-F238E27FC236}">
                <a16:creationId xmlns:a16="http://schemas.microsoft.com/office/drawing/2014/main" id="{7FBE607C-C2D6-4CCE-BC19-19D0CB2E5F03}"/>
              </a:ext>
            </a:extLst>
          </p:cNvPr>
          <p:cNvSpPr txBox="1">
            <a:spLocks noChangeArrowheads="1"/>
          </p:cNvSpPr>
          <p:nvPr/>
        </p:nvSpPr>
        <p:spPr bwMode="auto">
          <a:xfrm>
            <a:off x="971550" y="1412875"/>
            <a:ext cx="7489825" cy="4810125"/>
          </a:xfrm>
          <a:prstGeom prst="rect">
            <a:avLst/>
          </a:prstGeom>
          <a:solidFill>
            <a:srgbClr val="FFFFFF"/>
          </a:solidFill>
          <a:ln w="9525">
            <a:solidFill>
              <a:srgbClr val="FFFFFF"/>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lnSpc>
                <a:spcPct val="110000"/>
              </a:lnSpc>
              <a:spcBef>
                <a:spcPct val="80000"/>
              </a:spcBef>
            </a:pPr>
            <a:r>
              <a:rPr lang="zh-CN" altLang="en-US" b="1"/>
              <a:t>最高级域名必须向</a:t>
            </a:r>
            <a:r>
              <a:rPr lang="en-US" altLang="zh-CN" b="1">
                <a:solidFill>
                  <a:srgbClr val="FF0000"/>
                </a:solidFill>
              </a:rPr>
              <a:t>Internet</a:t>
            </a:r>
            <a:r>
              <a:rPr lang="zh-CN" altLang="en-US" b="1">
                <a:solidFill>
                  <a:srgbClr val="FF0000"/>
                </a:solidFill>
              </a:rPr>
              <a:t>管理机构或授权管理机构</a:t>
            </a:r>
            <a:r>
              <a:rPr lang="en-US" altLang="zh-CN" b="1">
                <a:solidFill>
                  <a:srgbClr val="FF0000"/>
                </a:solidFill>
              </a:rPr>
              <a:t>ICANN</a:t>
            </a:r>
            <a:r>
              <a:rPr lang="zh-CN" altLang="en-US" b="1"/>
              <a:t>登记注册，如：</a:t>
            </a:r>
            <a:r>
              <a:rPr lang="en-US" altLang="zh-CN" b="1"/>
              <a:t>.COM/.ORG/.NET</a:t>
            </a:r>
            <a:r>
              <a:rPr lang="zh-CN" altLang="en-US" b="1"/>
              <a:t>（</a:t>
            </a:r>
            <a:r>
              <a:rPr lang="en-US" altLang="zh-CN" b="1"/>
              <a:t>InterNIC</a:t>
            </a:r>
            <a:r>
              <a:rPr lang="zh-CN" altLang="en-US" b="1"/>
              <a:t>因特网网络信息中心，后又转让给</a:t>
            </a:r>
            <a:r>
              <a:rPr lang="en-US" altLang="zh-CN" b="1"/>
              <a:t>NSI</a:t>
            </a:r>
            <a:r>
              <a:rPr lang="zh-CN" altLang="en-US" b="1"/>
              <a:t>公司</a:t>
            </a:r>
            <a:r>
              <a:rPr lang="en-US" altLang="zh-CN" b="1"/>
              <a:t>) , .GOV</a:t>
            </a:r>
            <a:r>
              <a:rPr lang="zh-CN" altLang="en-US" b="1"/>
              <a:t>美国总务处，</a:t>
            </a:r>
            <a:r>
              <a:rPr lang="en-US" altLang="zh-CN" b="1"/>
              <a:t>.</a:t>
            </a:r>
            <a:r>
              <a:rPr lang="en-US" altLang="zh-CN" b="1">
                <a:solidFill>
                  <a:schemeClr val="accent2"/>
                </a:solidFill>
              </a:rPr>
              <a:t>museum</a:t>
            </a:r>
            <a:r>
              <a:rPr lang="zh-CN" altLang="en-US" b="1">
                <a:solidFill>
                  <a:schemeClr val="accent2"/>
                </a:solidFill>
              </a:rPr>
              <a:t>博物馆域管理协会，</a:t>
            </a:r>
            <a:r>
              <a:rPr lang="en-US" altLang="zh-CN" b="1">
                <a:solidFill>
                  <a:schemeClr val="accent2"/>
                </a:solidFill>
              </a:rPr>
              <a:t>.INT</a:t>
            </a:r>
            <a:r>
              <a:rPr lang="zh-CN" altLang="en-US" b="1">
                <a:solidFill>
                  <a:schemeClr val="accent2"/>
                </a:solidFill>
              </a:rPr>
              <a:t>（</a:t>
            </a:r>
            <a:r>
              <a:rPr lang="en-US" altLang="zh-CN" b="1">
                <a:solidFill>
                  <a:schemeClr val="accent2"/>
                </a:solidFill>
              </a:rPr>
              <a:t>IANA</a:t>
            </a:r>
            <a:r>
              <a:rPr lang="zh-CN" altLang="en-US" b="1">
                <a:solidFill>
                  <a:schemeClr val="accent2"/>
                </a:solidFill>
              </a:rPr>
              <a:t>）</a:t>
            </a:r>
          </a:p>
          <a:p>
            <a:pPr algn="l" eaLnBrk="1" hangingPunct="1">
              <a:lnSpc>
                <a:spcPct val="110000"/>
              </a:lnSpc>
              <a:spcBef>
                <a:spcPct val="80000"/>
              </a:spcBef>
            </a:pPr>
            <a:r>
              <a:rPr lang="zh-CN" altLang="en-US" b="1"/>
              <a:t>所有</a:t>
            </a:r>
            <a:r>
              <a:rPr lang="en-US" altLang="zh-CN" b="1"/>
              <a:t>.cn</a:t>
            </a:r>
            <a:r>
              <a:rPr lang="zh-CN" altLang="en-US" b="1"/>
              <a:t>域名（包括</a:t>
            </a:r>
            <a:r>
              <a:rPr lang="en-US" altLang="zh-CN" b="1"/>
              <a:t>com.cn, org.cn, net.cn, gov.cn)</a:t>
            </a:r>
            <a:r>
              <a:rPr lang="zh-CN" altLang="en-US" b="1"/>
              <a:t>需向</a:t>
            </a:r>
            <a:r>
              <a:rPr lang="en-US" altLang="zh-CN" b="1"/>
              <a:t>CCNIC</a:t>
            </a:r>
            <a:r>
              <a:rPr lang="zh-CN" altLang="en-US" b="1"/>
              <a:t>（中国互联网信息中心或其代理机构申请）</a:t>
            </a:r>
          </a:p>
          <a:p>
            <a:pPr algn="l" eaLnBrk="1" hangingPunct="1">
              <a:lnSpc>
                <a:spcPct val="110000"/>
              </a:lnSpc>
              <a:spcBef>
                <a:spcPct val="80000"/>
              </a:spcBef>
            </a:pPr>
            <a:r>
              <a:rPr lang="zh-CN" altLang="en-US" b="1"/>
              <a:t>下一级域名按照组织关系向组织上级域名管理机构登记注册，如：</a:t>
            </a:r>
            <a:r>
              <a:rPr lang="en-US" altLang="zh-CN" b="1"/>
              <a:t>edu.cn</a:t>
            </a:r>
            <a:r>
              <a:rPr lang="zh-CN" altLang="en-US" b="1"/>
              <a:t>小域名需向中国教科网申请。而</a:t>
            </a:r>
            <a:r>
              <a:rPr lang="en-US" altLang="zh-CN" b="1"/>
              <a:t>scnu.edu.cn</a:t>
            </a:r>
            <a:r>
              <a:rPr lang="zh-CN" altLang="en-US" b="1"/>
              <a:t>下计算机可以由华师网络中心登记注册管理。</a:t>
            </a:r>
          </a:p>
        </p:txBody>
      </p:sp>
      <p:sp>
        <p:nvSpPr>
          <p:cNvPr id="12291" name="Rectangle 3">
            <a:extLst>
              <a:ext uri="{FF2B5EF4-FFF2-40B4-BE49-F238E27FC236}">
                <a16:creationId xmlns:a16="http://schemas.microsoft.com/office/drawing/2014/main" id="{2C5D9605-CB1F-4545-86B2-09F5689B7E6A}"/>
              </a:ext>
            </a:extLst>
          </p:cNvPr>
          <p:cNvSpPr>
            <a:spLocks noChangeArrowheads="1"/>
          </p:cNvSpPr>
          <p:nvPr/>
        </p:nvSpPr>
        <p:spPr bwMode="auto">
          <a:xfrm>
            <a:off x="2195513" y="476250"/>
            <a:ext cx="485775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3200" b="1"/>
              <a:t>Internet</a:t>
            </a:r>
            <a:r>
              <a:rPr lang="zh-CN" altLang="en-US" sz="3200" b="1"/>
              <a:t>域名管理和申请：</a:t>
            </a:r>
          </a:p>
        </p:txBody>
      </p:sp>
    </p:spTree>
  </p:cSld>
  <p:clrMapOvr>
    <a:masterClrMapping/>
  </p:clrMapOvr>
  <p:transition spd="slow" advClick="0">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4">
            <a:extLst>
              <a:ext uri="{FF2B5EF4-FFF2-40B4-BE49-F238E27FC236}">
                <a16:creationId xmlns:a16="http://schemas.microsoft.com/office/drawing/2014/main" id="{D88F93E7-3CD7-4EA7-86E6-CB123197B3B3}"/>
              </a:ext>
            </a:extLst>
          </p:cNvPr>
          <p:cNvSpPr>
            <a:spLocks noChangeArrowheads="1"/>
          </p:cNvSpPr>
          <p:nvPr/>
        </p:nvSpPr>
        <p:spPr bwMode="auto">
          <a:xfrm>
            <a:off x="250825" y="404813"/>
            <a:ext cx="7058025"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800" b="1" dirty="0">
                <a:solidFill>
                  <a:srgbClr val="CC0000"/>
                </a:solidFill>
                <a:latin typeface="宋体" panose="02010600030101010101" pitchFamily="2" charset="-122"/>
              </a:rPr>
              <a:t>2.1.3 </a:t>
            </a:r>
            <a:r>
              <a:rPr lang="en-US" altLang="zh-CN" sz="2800" b="1" dirty="0">
                <a:solidFill>
                  <a:srgbClr val="CC0000"/>
                </a:solidFill>
              </a:rPr>
              <a:t>DNS </a:t>
            </a:r>
            <a:r>
              <a:rPr lang="zh-CN" altLang="en-US" sz="2800" b="1" dirty="0">
                <a:solidFill>
                  <a:srgbClr val="CC0000"/>
                </a:solidFill>
              </a:rPr>
              <a:t>层次结构和服务器分布模型</a:t>
            </a:r>
          </a:p>
        </p:txBody>
      </p:sp>
      <p:sp>
        <p:nvSpPr>
          <p:cNvPr id="13315" name="Text Box 10">
            <a:extLst>
              <a:ext uri="{FF2B5EF4-FFF2-40B4-BE49-F238E27FC236}">
                <a16:creationId xmlns:a16="http://schemas.microsoft.com/office/drawing/2014/main" id="{037C8605-19DB-4346-AE22-FEC469561A87}"/>
              </a:ext>
            </a:extLst>
          </p:cNvPr>
          <p:cNvSpPr txBox="1">
            <a:spLocks noChangeArrowheads="1"/>
          </p:cNvSpPr>
          <p:nvPr/>
        </p:nvSpPr>
        <p:spPr bwMode="auto">
          <a:xfrm>
            <a:off x="0" y="2590800"/>
            <a:ext cx="1331913"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zh-CN" altLang="en-US" sz="1800" b="1"/>
              <a:t>教科网</a:t>
            </a:r>
            <a:r>
              <a:rPr lang="en-US" altLang="zh-CN" sz="1800" b="1"/>
              <a:t>DNS</a:t>
            </a:r>
          </a:p>
          <a:p>
            <a:pPr eaLnBrk="1" hangingPunct="1"/>
            <a:r>
              <a:rPr lang="zh-CN" altLang="en-US" sz="1800" b="1"/>
              <a:t>服务器</a:t>
            </a:r>
          </a:p>
        </p:txBody>
      </p:sp>
      <p:grpSp>
        <p:nvGrpSpPr>
          <p:cNvPr id="24630" name="Group 54">
            <a:extLst>
              <a:ext uri="{FF2B5EF4-FFF2-40B4-BE49-F238E27FC236}">
                <a16:creationId xmlns:a16="http://schemas.microsoft.com/office/drawing/2014/main" id="{0882335E-CE4D-474D-B1D1-2FA0E04ED77C}"/>
              </a:ext>
            </a:extLst>
          </p:cNvPr>
          <p:cNvGrpSpPr>
            <a:grpSpLocks/>
          </p:cNvGrpSpPr>
          <p:nvPr/>
        </p:nvGrpSpPr>
        <p:grpSpPr bwMode="auto">
          <a:xfrm>
            <a:off x="304800" y="1219200"/>
            <a:ext cx="4048125" cy="5159375"/>
            <a:chOff x="192" y="768"/>
            <a:chExt cx="2550" cy="3250"/>
          </a:xfrm>
        </p:grpSpPr>
        <p:sp>
          <p:nvSpPr>
            <p:cNvPr id="13319" name="Rectangle 5">
              <a:extLst>
                <a:ext uri="{FF2B5EF4-FFF2-40B4-BE49-F238E27FC236}">
                  <a16:creationId xmlns:a16="http://schemas.microsoft.com/office/drawing/2014/main" id="{E3A8B3E3-2CCD-4B99-B105-2D2B5E2F44D5}"/>
                </a:ext>
              </a:extLst>
            </p:cNvPr>
            <p:cNvSpPr>
              <a:spLocks noChangeArrowheads="1"/>
            </p:cNvSpPr>
            <p:nvPr/>
          </p:nvSpPr>
          <p:spPr bwMode="auto">
            <a:xfrm>
              <a:off x="528" y="768"/>
              <a:ext cx="165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b="1"/>
                <a:t>DNS</a:t>
              </a:r>
              <a:r>
                <a:rPr lang="zh-CN" altLang="en-US" b="1"/>
                <a:t>服务器的层次</a:t>
              </a:r>
            </a:p>
          </p:txBody>
        </p:sp>
        <p:sp>
          <p:nvSpPr>
            <p:cNvPr id="13320" name="Oval 2">
              <a:extLst>
                <a:ext uri="{FF2B5EF4-FFF2-40B4-BE49-F238E27FC236}">
                  <a16:creationId xmlns:a16="http://schemas.microsoft.com/office/drawing/2014/main" id="{007F069A-73F4-4E96-AAC8-9F24653532C3}"/>
                </a:ext>
              </a:extLst>
            </p:cNvPr>
            <p:cNvSpPr>
              <a:spLocks noChangeArrowheads="1"/>
            </p:cNvSpPr>
            <p:nvPr/>
          </p:nvSpPr>
          <p:spPr bwMode="auto">
            <a:xfrm>
              <a:off x="480" y="2544"/>
              <a:ext cx="1440" cy="115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13321" name="Oval 3">
              <a:extLst>
                <a:ext uri="{FF2B5EF4-FFF2-40B4-BE49-F238E27FC236}">
                  <a16:creationId xmlns:a16="http://schemas.microsoft.com/office/drawing/2014/main" id="{8B416702-C5A1-43BA-9535-45892DC0B475}"/>
                </a:ext>
              </a:extLst>
            </p:cNvPr>
            <p:cNvSpPr>
              <a:spLocks noChangeArrowheads="1"/>
            </p:cNvSpPr>
            <p:nvPr/>
          </p:nvSpPr>
          <p:spPr bwMode="auto">
            <a:xfrm>
              <a:off x="912" y="1632"/>
              <a:ext cx="1776" cy="768"/>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13322" name="AutoShape 6">
              <a:extLst>
                <a:ext uri="{FF2B5EF4-FFF2-40B4-BE49-F238E27FC236}">
                  <a16:creationId xmlns:a16="http://schemas.microsoft.com/office/drawing/2014/main" id="{726901A2-80F4-4669-9C88-8F45808817B5}"/>
                </a:ext>
              </a:extLst>
            </p:cNvPr>
            <p:cNvSpPr>
              <a:spLocks noChangeArrowheads="1"/>
            </p:cNvSpPr>
            <p:nvPr/>
          </p:nvSpPr>
          <p:spPr bwMode="auto">
            <a:xfrm>
              <a:off x="1008" y="1152"/>
              <a:ext cx="432" cy="336"/>
            </a:xfrm>
            <a:prstGeom prst="roundRect">
              <a:avLst>
                <a:gd name="adj" fmla="val 16667"/>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a:t>cn</a:t>
              </a:r>
            </a:p>
          </p:txBody>
        </p:sp>
        <p:sp>
          <p:nvSpPr>
            <p:cNvPr id="13323" name="AutoShape 7">
              <a:extLst>
                <a:ext uri="{FF2B5EF4-FFF2-40B4-BE49-F238E27FC236}">
                  <a16:creationId xmlns:a16="http://schemas.microsoft.com/office/drawing/2014/main" id="{6121DC33-2F9E-4BB6-B393-364DE4A76DAC}"/>
                </a:ext>
              </a:extLst>
            </p:cNvPr>
            <p:cNvSpPr>
              <a:spLocks noChangeArrowheads="1"/>
            </p:cNvSpPr>
            <p:nvPr/>
          </p:nvSpPr>
          <p:spPr bwMode="auto">
            <a:xfrm>
              <a:off x="1152" y="1824"/>
              <a:ext cx="432" cy="336"/>
            </a:xfrm>
            <a:prstGeom prst="roundRect">
              <a:avLst>
                <a:gd name="adj" fmla="val 16667"/>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a:t>edu</a:t>
              </a:r>
            </a:p>
          </p:txBody>
        </p:sp>
        <p:sp>
          <p:nvSpPr>
            <p:cNvPr id="13324" name="Text Box 8">
              <a:extLst>
                <a:ext uri="{FF2B5EF4-FFF2-40B4-BE49-F238E27FC236}">
                  <a16:creationId xmlns:a16="http://schemas.microsoft.com/office/drawing/2014/main" id="{5E7E1C00-6BDB-4A58-8404-EC516A5BF18E}"/>
                </a:ext>
              </a:extLst>
            </p:cNvPr>
            <p:cNvSpPr txBox="1">
              <a:spLocks noChangeArrowheads="1"/>
            </p:cNvSpPr>
            <p:nvPr/>
          </p:nvSpPr>
          <p:spPr bwMode="auto">
            <a:xfrm>
              <a:off x="1680" y="1152"/>
              <a:ext cx="768" cy="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lnSpc>
                  <a:spcPct val="85000"/>
                </a:lnSpc>
              </a:pPr>
              <a:r>
                <a:rPr lang="en-US" altLang="zh-CN" sz="1800" b="1"/>
                <a:t>CN  DNS</a:t>
              </a:r>
              <a:r>
                <a:rPr lang="zh-CN" altLang="en-US" sz="1800" b="1"/>
                <a:t>根服务器</a:t>
              </a:r>
            </a:p>
          </p:txBody>
        </p:sp>
        <p:sp>
          <p:nvSpPr>
            <p:cNvPr id="13325" name="Line 9">
              <a:extLst>
                <a:ext uri="{FF2B5EF4-FFF2-40B4-BE49-F238E27FC236}">
                  <a16:creationId xmlns:a16="http://schemas.microsoft.com/office/drawing/2014/main" id="{F29902D3-4867-4170-BBB8-5FA91C6C8032}"/>
                </a:ext>
              </a:extLst>
            </p:cNvPr>
            <p:cNvSpPr>
              <a:spLocks noChangeShapeType="1"/>
            </p:cNvSpPr>
            <p:nvPr/>
          </p:nvSpPr>
          <p:spPr bwMode="auto">
            <a:xfrm>
              <a:off x="1392" y="1344"/>
              <a:ext cx="288" cy="0"/>
            </a:xfrm>
            <a:prstGeom prst="line">
              <a:avLst/>
            </a:prstGeom>
            <a:noFill/>
            <a:ln w="2857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3326" name="Line 11">
              <a:extLst>
                <a:ext uri="{FF2B5EF4-FFF2-40B4-BE49-F238E27FC236}">
                  <a16:creationId xmlns:a16="http://schemas.microsoft.com/office/drawing/2014/main" id="{37A90F84-89EF-44CE-9A32-24BDE9B6ABC4}"/>
                </a:ext>
              </a:extLst>
            </p:cNvPr>
            <p:cNvSpPr>
              <a:spLocks noChangeShapeType="1"/>
            </p:cNvSpPr>
            <p:nvPr/>
          </p:nvSpPr>
          <p:spPr bwMode="auto">
            <a:xfrm>
              <a:off x="672" y="1824"/>
              <a:ext cx="384" cy="144"/>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3327" name="Line 12">
              <a:extLst>
                <a:ext uri="{FF2B5EF4-FFF2-40B4-BE49-F238E27FC236}">
                  <a16:creationId xmlns:a16="http://schemas.microsoft.com/office/drawing/2014/main" id="{5188C578-E474-43C3-9443-33A07E5E73D6}"/>
                </a:ext>
              </a:extLst>
            </p:cNvPr>
            <p:cNvSpPr>
              <a:spLocks noChangeShapeType="1"/>
            </p:cNvSpPr>
            <p:nvPr/>
          </p:nvSpPr>
          <p:spPr bwMode="auto">
            <a:xfrm>
              <a:off x="1248" y="1488"/>
              <a:ext cx="96" cy="33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3328" name="Line 13">
              <a:extLst>
                <a:ext uri="{FF2B5EF4-FFF2-40B4-BE49-F238E27FC236}">
                  <a16:creationId xmlns:a16="http://schemas.microsoft.com/office/drawing/2014/main" id="{BD0CC53C-A513-4806-B994-53AE82B3B117}"/>
                </a:ext>
              </a:extLst>
            </p:cNvPr>
            <p:cNvSpPr>
              <a:spLocks noChangeShapeType="1"/>
            </p:cNvSpPr>
            <p:nvPr/>
          </p:nvSpPr>
          <p:spPr bwMode="auto">
            <a:xfrm flipH="1">
              <a:off x="1392" y="2160"/>
              <a:ext cx="0" cy="43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3329" name="Text Box 14">
              <a:extLst>
                <a:ext uri="{FF2B5EF4-FFF2-40B4-BE49-F238E27FC236}">
                  <a16:creationId xmlns:a16="http://schemas.microsoft.com/office/drawing/2014/main" id="{E6E300A7-E547-4B3F-83C6-DE15640956B7}"/>
                </a:ext>
              </a:extLst>
            </p:cNvPr>
            <p:cNvSpPr txBox="1">
              <a:spLocks noChangeArrowheads="1"/>
            </p:cNvSpPr>
            <p:nvPr/>
          </p:nvSpPr>
          <p:spPr bwMode="auto">
            <a:xfrm>
              <a:off x="192" y="2208"/>
              <a:ext cx="768" cy="3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lnSpc>
                  <a:spcPct val="85000"/>
                </a:lnSpc>
                <a:spcBef>
                  <a:spcPct val="50000"/>
                </a:spcBef>
              </a:pPr>
              <a:r>
                <a:rPr lang="en-US" altLang="zh-CN" sz="1800" b="1"/>
                <a:t>Scnu DNS</a:t>
              </a:r>
              <a:r>
                <a:rPr lang="zh-CN" altLang="en-US" sz="1800" b="1"/>
                <a:t>服务器</a:t>
              </a:r>
            </a:p>
          </p:txBody>
        </p:sp>
        <p:sp>
          <p:nvSpPr>
            <p:cNvPr id="13330" name="AutoShape 15">
              <a:extLst>
                <a:ext uri="{FF2B5EF4-FFF2-40B4-BE49-F238E27FC236}">
                  <a16:creationId xmlns:a16="http://schemas.microsoft.com/office/drawing/2014/main" id="{59666FA2-4201-42BB-A565-634F6232BA62}"/>
                </a:ext>
              </a:extLst>
            </p:cNvPr>
            <p:cNvSpPr>
              <a:spLocks noChangeArrowheads="1"/>
            </p:cNvSpPr>
            <p:nvPr/>
          </p:nvSpPr>
          <p:spPr bwMode="auto">
            <a:xfrm>
              <a:off x="1152" y="2592"/>
              <a:ext cx="432" cy="336"/>
            </a:xfrm>
            <a:prstGeom prst="roundRect">
              <a:avLst>
                <a:gd name="adj" fmla="val 16667"/>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zh-CN"/>
            </a:p>
          </p:txBody>
        </p:sp>
        <p:sp>
          <p:nvSpPr>
            <p:cNvPr id="13331" name="Line 16">
              <a:extLst>
                <a:ext uri="{FF2B5EF4-FFF2-40B4-BE49-F238E27FC236}">
                  <a16:creationId xmlns:a16="http://schemas.microsoft.com/office/drawing/2014/main" id="{A304597F-2512-448B-BA8B-2EB8B7201722}"/>
                </a:ext>
              </a:extLst>
            </p:cNvPr>
            <p:cNvSpPr>
              <a:spLocks noChangeShapeType="1"/>
            </p:cNvSpPr>
            <p:nvPr/>
          </p:nvSpPr>
          <p:spPr bwMode="auto">
            <a:xfrm>
              <a:off x="1584" y="2016"/>
              <a:ext cx="288"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3332" name="Oval 17">
              <a:extLst>
                <a:ext uri="{FF2B5EF4-FFF2-40B4-BE49-F238E27FC236}">
                  <a16:creationId xmlns:a16="http://schemas.microsoft.com/office/drawing/2014/main" id="{80769838-A490-44D6-B24E-6E0FD7C253E5}"/>
                </a:ext>
              </a:extLst>
            </p:cNvPr>
            <p:cNvSpPr>
              <a:spLocks noChangeArrowheads="1"/>
            </p:cNvSpPr>
            <p:nvPr/>
          </p:nvSpPr>
          <p:spPr bwMode="auto">
            <a:xfrm>
              <a:off x="1872" y="1824"/>
              <a:ext cx="480" cy="384"/>
            </a:xfrm>
            <a:prstGeom prst="ellipse">
              <a:avLst/>
            </a:prstGeom>
            <a:solidFill>
              <a:srgbClr val="FF3300"/>
            </a:solidFill>
            <a:ln w="9525">
              <a:solidFill>
                <a:srgbClr val="FF33CC"/>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b="1"/>
                <a:t>cse</a:t>
              </a:r>
            </a:p>
          </p:txBody>
        </p:sp>
        <p:sp>
          <p:nvSpPr>
            <p:cNvPr id="13333" name="Oval 18">
              <a:extLst>
                <a:ext uri="{FF2B5EF4-FFF2-40B4-BE49-F238E27FC236}">
                  <a16:creationId xmlns:a16="http://schemas.microsoft.com/office/drawing/2014/main" id="{87584DEF-12E4-4B30-98CB-BBC72B37EEFC}"/>
                </a:ext>
              </a:extLst>
            </p:cNvPr>
            <p:cNvSpPr>
              <a:spLocks noChangeArrowheads="1"/>
            </p:cNvSpPr>
            <p:nvPr/>
          </p:nvSpPr>
          <p:spPr bwMode="auto">
            <a:xfrm>
              <a:off x="672" y="3072"/>
              <a:ext cx="480" cy="384"/>
            </a:xfrm>
            <a:prstGeom prst="ellipse">
              <a:avLst/>
            </a:prstGeom>
            <a:solidFill>
              <a:srgbClr val="FF66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a:t>chin</a:t>
              </a:r>
            </a:p>
          </p:txBody>
        </p:sp>
        <p:sp>
          <p:nvSpPr>
            <p:cNvPr id="13334" name="Oval 19">
              <a:extLst>
                <a:ext uri="{FF2B5EF4-FFF2-40B4-BE49-F238E27FC236}">
                  <a16:creationId xmlns:a16="http://schemas.microsoft.com/office/drawing/2014/main" id="{2A599197-C6AD-4ECD-AA28-E6965DBD40BF}"/>
                </a:ext>
              </a:extLst>
            </p:cNvPr>
            <p:cNvSpPr>
              <a:spLocks noChangeArrowheads="1"/>
            </p:cNvSpPr>
            <p:nvPr/>
          </p:nvSpPr>
          <p:spPr bwMode="auto">
            <a:xfrm>
              <a:off x="1248" y="3120"/>
              <a:ext cx="480" cy="384"/>
            </a:xfrm>
            <a:prstGeom prst="ellipse">
              <a:avLst/>
            </a:prstGeom>
            <a:solidFill>
              <a:srgbClr val="FF66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a:t>spor</a:t>
              </a:r>
            </a:p>
          </p:txBody>
        </p:sp>
        <p:sp>
          <p:nvSpPr>
            <p:cNvPr id="13335" name="Line 20">
              <a:extLst>
                <a:ext uri="{FF2B5EF4-FFF2-40B4-BE49-F238E27FC236}">
                  <a16:creationId xmlns:a16="http://schemas.microsoft.com/office/drawing/2014/main" id="{09322FDB-180D-46B5-901B-EB53F068BEA6}"/>
                </a:ext>
              </a:extLst>
            </p:cNvPr>
            <p:cNvSpPr>
              <a:spLocks noChangeShapeType="1"/>
            </p:cNvSpPr>
            <p:nvPr/>
          </p:nvSpPr>
          <p:spPr bwMode="auto">
            <a:xfrm flipH="1">
              <a:off x="1104" y="2928"/>
              <a:ext cx="144" cy="19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3336" name="Oval 22">
              <a:extLst>
                <a:ext uri="{FF2B5EF4-FFF2-40B4-BE49-F238E27FC236}">
                  <a16:creationId xmlns:a16="http://schemas.microsoft.com/office/drawing/2014/main" id="{1786649A-83D2-4726-8A1C-E111295D810E}"/>
                </a:ext>
              </a:extLst>
            </p:cNvPr>
            <p:cNvSpPr>
              <a:spLocks noChangeArrowheads="1"/>
            </p:cNvSpPr>
            <p:nvPr/>
          </p:nvSpPr>
          <p:spPr bwMode="auto">
            <a:xfrm>
              <a:off x="1968" y="3072"/>
              <a:ext cx="432" cy="336"/>
            </a:xfrm>
            <a:prstGeom prst="ellipse">
              <a:avLst/>
            </a:prstGeom>
            <a:solidFill>
              <a:srgbClr val="FF66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a:t>comp</a:t>
              </a:r>
            </a:p>
          </p:txBody>
        </p:sp>
        <p:sp>
          <p:nvSpPr>
            <p:cNvPr id="13337" name="Line 23">
              <a:extLst>
                <a:ext uri="{FF2B5EF4-FFF2-40B4-BE49-F238E27FC236}">
                  <a16:creationId xmlns:a16="http://schemas.microsoft.com/office/drawing/2014/main" id="{94B6A71A-4832-4BAF-8A89-DEBD65D61115}"/>
                </a:ext>
              </a:extLst>
            </p:cNvPr>
            <p:cNvSpPr>
              <a:spLocks noChangeShapeType="1"/>
            </p:cNvSpPr>
            <p:nvPr/>
          </p:nvSpPr>
          <p:spPr bwMode="auto">
            <a:xfrm>
              <a:off x="1584" y="2784"/>
              <a:ext cx="480" cy="288"/>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3338" name="Line 24">
              <a:extLst>
                <a:ext uri="{FF2B5EF4-FFF2-40B4-BE49-F238E27FC236}">
                  <a16:creationId xmlns:a16="http://schemas.microsoft.com/office/drawing/2014/main" id="{FA8194D3-C02B-4A46-92E8-5EE47656BA90}"/>
                </a:ext>
              </a:extLst>
            </p:cNvPr>
            <p:cNvSpPr>
              <a:spLocks noChangeShapeType="1"/>
            </p:cNvSpPr>
            <p:nvPr/>
          </p:nvSpPr>
          <p:spPr bwMode="auto">
            <a:xfrm>
              <a:off x="1440" y="2928"/>
              <a:ext cx="0" cy="192"/>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3339" name="Line 25">
              <a:extLst>
                <a:ext uri="{FF2B5EF4-FFF2-40B4-BE49-F238E27FC236}">
                  <a16:creationId xmlns:a16="http://schemas.microsoft.com/office/drawing/2014/main" id="{CF0BB5E9-8D4F-4C51-BE12-25F58CF2D09E}"/>
                </a:ext>
              </a:extLst>
            </p:cNvPr>
            <p:cNvSpPr>
              <a:spLocks noChangeShapeType="1"/>
            </p:cNvSpPr>
            <p:nvPr/>
          </p:nvSpPr>
          <p:spPr bwMode="auto">
            <a:xfrm>
              <a:off x="816" y="2496"/>
              <a:ext cx="336" cy="24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3340" name="Oval 28">
              <a:extLst>
                <a:ext uri="{FF2B5EF4-FFF2-40B4-BE49-F238E27FC236}">
                  <a16:creationId xmlns:a16="http://schemas.microsoft.com/office/drawing/2014/main" id="{FE9FDB89-03CE-429E-930C-94BF4F4B59F9}"/>
                </a:ext>
              </a:extLst>
            </p:cNvPr>
            <p:cNvSpPr>
              <a:spLocks noChangeArrowheads="1"/>
            </p:cNvSpPr>
            <p:nvPr/>
          </p:nvSpPr>
          <p:spPr bwMode="auto">
            <a:xfrm>
              <a:off x="1156" y="2659"/>
              <a:ext cx="432" cy="248"/>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a:t>scnu</a:t>
              </a:r>
            </a:p>
          </p:txBody>
        </p:sp>
        <p:pic>
          <p:nvPicPr>
            <p:cNvPr id="13341" name="Picture 29">
              <a:extLst>
                <a:ext uri="{FF2B5EF4-FFF2-40B4-BE49-F238E27FC236}">
                  <a16:creationId xmlns:a16="http://schemas.microsoft.com/office/drawing/2014/main" id="{91811825-8170-4BEA-8BD7-B38B4F301CE3}"/>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2" y="3696"/>
              <a:ext cx="294" cy="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42" name="Picture 30">
              <a:extLst>
                <a:ext uri="{FF2B5EF4-FFF2-40B4-BE49-F238E27FC236}">
                  <a16:creationId xmlns:a16="http://schemas.microsoft.com/office/drawing/2014/main" id="{2E14181E-B114-4EC9-9014-FAE0F4630376}"/>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6" y="3792"/>
              <a:ext cx="294" cy="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43" name="Picture 31">
              <a:extLst>
                <a:ext uri="{FF2B5EF4-FFF2-40B4-BE49-F238E27FC236}">
                  <a16:creationId xmlns:a16="http://schemas.microsoft.com/office/drawing/2014/main" id="{85272547-1CA2-4FF8-BE09-A239A19ADE90}"/>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2" y="3744"/>
              <a:ext cx="294" cy="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344" name="Line 32">
              <a:extLst>
                <a:ext uri="{FF2B5EF4-FFF2-40B4-BE49-F238E27FC236}">
                  <a16:creationId xmlns:a16="http://schemas.microsoft.com/office/drawing/2014/main" id="{CC0F2081-D81D-467E-A818-B0F0CEBECDD4}"/>
                </a:ext>
              </a:extLst>
            </p:cNvPr>
            <p:cNvSpPr>
              <a:spLocks noChangeShapeType="1"/>
            </p:cNvSpPr>
            <p:nvPr/>
          </p:nvSpPr>
          <p:spPr bwMode="auto">
            <a:xfrm flipH="1">
              <a:off x="624" y="3408"/>
              <a:ext cx="192"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3345" name="Line 33">
              <a:extLst>
                <a:ext uri="{FF2B5EF4-FFF2-40B4-BE49-F238E27FC236}">
                  <a16:creationId xmlns:a16="http://schemas.microsoft.com/office/drawing/2014/main" id="{5B5718C9-6B4B-44DA-BA42-DE0ED1BDDA4D}"/>
                </a:ext>
              </a:extLst>
            </p:cNvPr>
            <p:cNvSpPr>
              <a:spLocks noChangeShapeType="1"/>
            </p:cNvSpPr>
            <p:nvPr/>
          </p:nvSpPr>
          <p:spPr bwMode="auto">
            <a:xfrm>
              <a:off x="912" y="3456"/>
              <a:ext cx="48"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3346" name="Line 34">
              <a:extLst>
                <a:ext uri="{FF2B5EF4-FFF2-40B4-BE49-F238E27FC236}">
                  <a16:creationId xmlns:a16="http://schemas.microsoft.com/office/drawing/2014/main" id="{5D864FB5-08A7-459A-9E6B-57D1850AA609}"/>
                </a:ext>
              </a:extLst>
            </p:cNvPr>
            <p:cNvSpPr>
              <a:spLocks noChangeShapeType="1"/>
            </p:cNvSpPr>
            <p:nvPr/>
          </p:nvSpPr>
          <p:spPr bwMode="auto">
            <a:xfrm>
              <a:off x="1056" y="3408"/>
              <a:ext cx="192" cy="33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pic>
          <p:nvPicPr>
            <p:cNvPr id="13347" name="Picture 35">
              <a:extLst>
                <a:ext uri="{FF2B5EF4-FFF2-40B4-BE49-F238E27FC236}">
                  <a16:creationId xmlns:a16="http://schemas.microsoft.com/office/drawing/2014/main" id="{AFB57406-4E1F-40C8-8FB8-C77EC08FCF28}"/>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0" y="2448"/>
              <a:ext cx="294" cy="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48" name="Picture 36">
              <a:extLst>
                <a:ext uri="{FF2B5EF4-FFF2-40B4-BE49-F238E27FC236}">
                  <a16:creationId xmlns:a16="http://schemas.microsoft.com/office/drawing/2014/main" id="{82FF6FD8-CD50-42AC-80BE-C08C86976934}"/>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04" y="2448"/>
              <a:ext cx="294" cy="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49" name="Picture 37">
              <a:extLst>
                <a:ext uri="{FF2B5EF4-FFF2-40B4-BE49-F238E27FC236}">
                  <a16:creationId xmlns:a16="http://schemas.microsoft.com/office/drawing/2014/main" id="{1C79C810-526C-4A65-BEAF-C2DDD03EAE63}"/>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84" y="2304"/>
              <a:ext cx="294" cy="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350" name="Line 38">
              <a:extLst>
                <a:ext uri="{FF2B5EF4-FFF2-40B4-BE49-F238E27FC236}">
                  <a16:creationId xmlns:a16="http://schemas.microsoft.com/office/drawing/2014/main" id="{CE212E32-8499-498C-A619-5DC9451AD808}"/>
                </a:ext>
              </a:extLst>
            </p:cNvPr>
            <p:cNvSpPr>
              <a:spLocks noChangeShapeType="1"/>
            </p:cNvSpPr>
            <p:nvPr/>
          </p:nvSpPr>
          <p:spPr bwMode="auto">
            <a:xfrm flipH="1">
              <a:off x="2064" y="2208"/>
              <a:ext cx="48" cy="2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3351" name="Line 39">
              <a:extLst>
                <a:ext uri="{FF2B5EF4-FFF2-40B4-BE49-F238E27FC236}">
                  <a16:creationId xmlns:a16="http://schemas.microsoft.com/office/drawing/2014/main" id="{B1C1EC94-D44D-4D71-A80E-5AF1A2705215}"/>
                </a:ext>
              </a:extLst>
            </p:cNvPr>
            <p:cNvSpPr>
              <a:spLocks noChangeShapeType="1"/>
            </p:cNvSpPr>
            <p:nvPr/>
          </p:nvSpPr>
          <p:spPr bwMode="auto">
            <a:xfrm flipH="1">
              <a:off x="1824" y="2208"/>
              <a:ext cx="192"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3352" name="Line 40">
              <a:extLst>
                <a:ext uri="{FF2B5EF4-FFF2-40B4-BE49-F238E27FC236}">
                  <a16:creationId xmlns:a16="http://schemas.microsoft.com/office/drawing/2014/main" id="{4A5F8805-9682-487B-AF57-4E561BD6E746}"/>
                </a:ext>
              </a:extLst>
            </p:cNvPr>
            <p:cNvSpPr>
              <a:spLocks noChangeShapeType="1"/>
            </p:cNvSpPr>
            <p:nvPr/>
          </p:nvSpPr>
          <p:spPr bwMode="auto">
            <a:xfrm>
              <a:off x="2208" y="2160"/>
              <a:ext cx="240" cy="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pic>
          <p:nvPicPr>
            <p:cNvPr id="13353" name="Picture 43">
              <a:extLst>
                <a:ext uri="{FF2B5EF4-FFF2-40B4-BE49-F238E27FC236}">
                  <a16:creationId xmlns:a16="http://schemas.microsoft.com/office/drawing/2014/main" id="{A06C301E-9C74-47CA-8B4A-F4D4F924C304}"/>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8" y="3600"/>
              <a:ext cx="294" cy="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54" name="Picture 44">
              <a:extLst>
                <a:ext uri="{FF2B5EF4-FFF2-40B4-BE49-F238E27FC236}">
                  <a16:creationId xmlns:a16="http://schemas.microsoft.com/office/drawing/2014/main" id="{D023EA1B-9619-4A9A-9F22-8F751DAB9AB7}"/>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48" y="3504"/>
              <a:ext cx="294" cy="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355" name="Line 45">
              <a:extLst>
                <a:ext uri="{FF2B5EF4-FFF2-40B4-BE49-F238E27FC236}">
                  <a16:creationId xmlns:a16="http://schemas.microsoft.com/office/drawing/2014/main" id="{23AA4CE8-0BB0-4C78-9369-F0E7C27DA74A}"/>
                </a:ext>
              </a:extLst>
            </p:cNvPr>
            <p:cNvSpPr>
              <a:spLocks noChangeShapeType="1"/>
            </p:cNvSpPr>
            <p:nvPr/>
          </p:nvSpPr>
          <p:spPr bwMode="auto">
            <a:xfrm>
              <a:off x="2352" y="3408"/>
              <a:ext cx="240" cy="96"/>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3356" name="Line 46">
              <a:extLst>
                <a:ext uri="{FF2B5EF4-FFF2-40B4-BE49-F238E27FC236}">
                  <a16:creationId xmlns:a16="http://schemas.microsoft.com/office/drawing/2014/main" id="{66E27AC5-1623-45C2-A87E-2D9B6FED5B1C}"/>
                </a:ext>
              </a:extLst>
            </p:cNvPr>
            <p:cNvSpPr>
              <a:spLocks noChangeShapeType="1"/>
            </p:cNvSpPr>
            <p:nvPr/>
          </p:nvSpPr>
          <p:spPr bwMode="auto">
            <a:xfrm flipH="1">
              <a:off x="1920" y="3408"/>
              <a:ext cx="192" cy="19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sp>
        <p:nvSpPr>
          <p:cNvPr id="24627" name="Text Box 51">
            <a:extLst>
              <a:ext uri="{FF2B5EF4-FFF2-40B4-BE49-F238E27FC236}">
                <a16:creationId xmlns:a16="http://schemas.microsoft.com/office/drawing/2014/main" id="{F96CE777-8A1A-4D13-AB12-7B5C012AC89A}"/>
              </a:ext>
            </a:extLst>
          </p:cNvPr>
          <p:cNvSpPr txBox="1">
            <a:spLocks noChangeArrowheads="1"/>
          </p:cNvSpPr>
          <p:nvPr/>
        </p:nvSpPr>
        <p:spPr bwMode="auto">
          <a:xfrm>
            <a:off x="4643438" y="1700213"/>
            <a:ext cx="403225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2800" b="1"/>
              <a:t>怎样设置</a:t>
            </a:r>
            <a:r>
              <a:rPr lang="en-US" altLang="zh-CN" sz="2800" b="1"/>
              <a:t>DNS</a:t>
            </a:r>
            <a:r>
              <a:rPr lang="zh-CN" altLang="en-US" sz="2800" b="1"/>
              <a:t>服务器？</a:t>
            </a:r>
          </a:p>
        </p:txBody>
      </p:sp>
      <p:sp>
        <p:nvSpPr>
          <p:cNvPr id="24629" name="Text Box 53">
            <a:extLst>
              <a:ext uri="{FF2B5EF4-FFF2-40B4-BE49-F238E27FC236}">
                <a16:creationId xmlns:a16="http://schemas.microsoft.com/office/drawing/2014/main" id="{C4DD5D93-9DC9-4F6F-A86D-61FFCE420B59}"/>
              </a:ext>
            </a:extLst>
          </p:cNvPr>
          <p:cNvSpPr txBox="1">
            <a:spLocks noChangeArrowheads="1"/>
          </p:cNvSpPr>
          <p:nvPr/>
        </p:nvSpPr>
        <p:spPr bwMode="auto">
          <a:xfrm>
            <a:off x="4643438" y="2708275"/>
            <a:ext cx="4032250"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b="1" dirty="0"/>
              <a:t>DNS</a:t>
            </a:r>
            <a:r>
              <a:rPr lang="zh-CN" altLang="en-US" b="1" dirty="0"/>
              <a:t>服务器可以按域名层次设置，如</a:t>
            </a:r>
            <a:r>
              <a:rPr lang="en-US" altLang="zh-CN" b="1" dirty="0"/>
              <a:t>scnu.edu.cn</a:t>
            </a:r>
            <a:r>
              <a:rPr lang="zh-CN" altLang="en-US" b="1" dirty="0"/>
              <a:t>；也可以不对等，如</a:t>
            </a:r>
            <a:r>
              <a:rPr lang="en-US" altLang="zh-CN" b="1" dirty="0"/>
              <a:t>cse.edu,</a:t>
            </a:r>
            <a:r>
              <a:rPr lang="zh-CN" altLang="en-US" b="1" dirty="0"/>
              <a:t>一个</a:t>
            </a:r>
            <a:r>
              <a:rPr lang="en-US" altLang="zh-CN" b="1" dirty="0"/>
              <a:t>DNS</a:t>
            </a:r>
            <a:r>
              <a:rPr lang="zh-CN" altLang="en-US" b="1" dirty="0"/>
              <a:t>直接管理几个域名层次，又如</a:t>
            </a:r>
            <a:r>
              <a:rPr lang="en-US" altLang="zh-CN" b="1" dirty="0" err="1"/>
              <a:t>scnu</a:t>
            </a:r>
            <a:r>
              <a:rPr lang="zh-CN" altLang="en-US" b="1" dirty="0"/>
              <a:t>可以直接管理所有下属学院计算机域名</a:t>
            </a:r>
            <a:r>
              <a:rPr lang="en-US" altLang="zh-CN" b="1" dirty="0"/>
              <a:t>comp.scnu.edu.cn</a:t>
            </a:r>
            <a:r>
              <a:rPr lang="zh-CN" altLang="en-US" b="1" dirty="0"/>
              <a:t>，</a:t>
            </a:r>
            <a:r>
              <a:rPr lang="en-US" altLang="zh-CN" b="1" dirty="0"/>
              <a:t>ctcp.scnu.edu.cn </a:t>
            </a:r>
            <a:r>
              <a:rPr lang="zh-CN" altLang="en-US" b="1" dirty="0"/>
              <a:t>。</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4627"/>
                                        </p:tgtEl>
                                        <p:attrNameLst>
                                          <p:attrName>style.visibility</p:attrName>
                                        </p:attrNameLst>
                                      </p:cBhvr>
                                      <p:to>
                                        <p:strVal val="visible"/>
                                      </p:to>
                                    </p:set>
                                    <p:anim calcmode="lin" valueType="num">
                                      <p:cBhvr additive="base">
                                        <p:cTn id="7" dur="500" fill="hold"/>
                                        <p:tgtEl>
                                          <p:spTgt spid="24627"/>
                                        </p:tgtEl>
                                        <p:attrNameLst>
                                          <p:attrName>ppt_x</p:attrName>
                                        </p:attrNameLst>
                                      </p:cBhvr>
                                      <p:tavLst>
                                        <p:tav tm="0">
                                          <p:val>
                                            <p:strVal val="0-#ppt_w/2"/>
                                          </p:val>
                                        </p:tav>
                                        <p:tav tm="100000">
                                          <p:val>
                                            <p:strVal val="#ppt_x"/>
                                          </p:val>
                                        </p:tav>
                                      </p:tavLst>
                                    </p:anim>
                                    <p:anim calcmode="lin" valueType="num">
                                      <p:cBhvr additive="base">
                                        <p:cTn id="8" dur="500" fill="hold"/>
                                        <p:tgtEl>
                                          <p:spTgt spid="2462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8" presetClass="entr" presetSubtype="16" fill="hold" nodeType="clickEffect">
                                  <p:stCondLst>
                                    <p:cond delay="0"/>
                                  </p:stCondLst>
                                  <p:childTnLst>
                                    <p:set>
                                      <p:cBhvr>
                                        <p:cTn id="12" dur="1" fill="hold">
                                          <p:stCondLst>
                                            <p:cond delay="0"/>
                                          </p:stCondLst>
                                        </p:cTn>
                                        <p:tgtEl>
                                          <p:spTgt spid="24630"/>
                                        </p:tgtEl>
                                        <p:attrNameLst>
                                          <p:attrName>style.visibility</p:attrName>
                                        </p:attrNameLst>
                                      </p:cBhvr>
                                      <p:to>
                                        <p:strVal val="visible"/>
                                      </p:to>
                                    </p:set>
                                    <p:animEffect transition="in" filter="diamond(in)">
                                      <p:cBhvr>
                                        <p:cTn id="13" dur="2000"/>
                                        <p:tgtEl>
                                          <p:spTgt spid="24630"/>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24629"/>
                                        </p:tgtEl>
                                        <p:attrNameLst>
                                          <p:attrName>style.visibility</p:attrName>
                                        </p:attrNameLst>
                                      </p:cBhvr>
                                      <p:to>
                                        <p:strVal val="visible"/>
                                      </p:to>
                                    </p:set>
                                    <p:anim calcmode="lin" valueType="num">
                                      <p:cBhvr additive="base">
                                        <p:cTn id="18" dur="500" fill="hold"/>
                                        <p:tgtEl>
                                          <p:spTgt spid="24629"/>
                                        </p:tgtEl>
                                        <p:attrNameLst>
                                          <p:attrName>ppt_x</p:attrName>
                                        </p:attrNameLst>
                                      </p:cBhvr>
                                      <p:tavLst>
                                        <p:tav tm="0">
                                          <p:val>
                                            <p:strVal val="0-#ppt_w/2"/>
                                          </p:val>
                                        </p:tav>
                                        <p:tav tm="100000">
                                          <p:val>
                                            <p:strVal val="#ppt_x"/>
                                          </p:val>
                                        </p:tav>
                                      </p:tavLst>
                                    </p:anim>
                                    <p:anim calcmode="lin" valueType="num">
                                      <p:cBhvr additive="base">
                                        <p:cTn id="19" dur="500" fill="hold"/>
                                        <p:tgtEl>
                                          <p:spTgt spid="2462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627" grpId="0" autoUpdateAnimBg="0"/>
      <p:bldP spid="24629"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3">
            <a:extLst>
              <a:ext uri="{FF2B5EF4-FFF2-40B4-BE49-F238E27FC236}">
                <a16:creationId xmlns:a16="http://schemas.microsoft.com/office/drawing/2014/main" id="{11C106B3-8304-4FF0-8524-D91D82968B00}"/>
              </a:ext>
            </a:extLst>
          </p:cNvPr>
          <p:cNvSpPr txBox="1">
            <a:spLocks noChangeArrowheads="1"/>
          </p:cNvSpPr>
          <p:nvPr/>
        </p:nvSpPr>
        <p:spPr bwMode="auto">
          <a:xfrm>
            <a:off x="179388" y="1844675"/>
            <a:ext cx="1331912"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zh-CN" altLang="en-US" sz="1800" b="1"/>
              <a:t>教科网</a:t>
            </a:r>
            <a:r>
              <a:rPr lang="en-US" altLang="zh-CN" sz="1800" b="1"/>
              <a:t>DNS</a:t>
            </a:r>
          </a:p>
          <a:p>
            <a:pPr eaLnBrk="1" hangingPunct="1"/>
            <a:r>
              <a:rPr lang="zh-CN" altLang="en-US" sz="1800" b="1"/>
              <a:t>服务器</a:t>
            </a:r>
          </a:p>
        </p:txBody>
      </p:sp>
      <p:sp>
        <p:nvSpPr>
          <p:cNvPr id="14339" name="Rectangle 6">
            <a:extLst>
              <a:ext uri="{FF2B5EF4-FFF2-40B4-BE49-F238E27FC236}">
                <a16:creationId xmlns:a16="http://schemas.microsoft.com/office/drawing/2014/main" id="{3694655A-D5AC-47C5-A4B2-D77CB7782C1F}"/>
              </a:ext>
            </a:extLst>
          </p:cNvPr>
          <p:cNvSpPr>
            <a:spLocks noChangeArrowheads="1"/>
          </p:cNvSpPr>
          <p:nvPr/>
        </p:nvSpPr>
        <p:spPr bwMode="auto">
          <a:xfrm>
            <a:off x="765175" y="787400"/>
            <a:ext cx="26241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b="1"/>
              <a:t>DNS</a:t>
            </a:r>
            <a:r>
              <a:rPr lang="zh-CN" altLang="en-US" b="1"/>
              <a:t>服务器的层次</a:t>
            </a:r>
          </a:p>
        </p:txBody>
      </p:sp>
      <p:sp>
        <p:nvSpPr>
          <p:cNvPr id="14340" name="Oval 7">
            <a:extLst>
              <a:ext uri="{FF2B5EF4-FFF2-40B4-BE49-F238E27FC236}">
                <a16:creationId xmlns:a16="http://schemas.microsoft.com/office/drawing/2014/main" id="{29375E4C-2B65-4143-BBF3-6281460A65FC}"/>
              </a:ext>
            </a:extLst>
          </p:cNvPr>
          <p:cNvSpPr>
            <a:spLocks noChangeArrowheads="1"/>
          </p:cNvSpPr>
          <p:nvPr/>
        </p:nvSpPr>
        <p:spPr bwMode="auto">
          <a:xfrm>
            <a:off x="688975" y="3606800"/>
            <a:ext cx="2286000" cy="18288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14341" name="Oval 8">
            <a:extLst>
              <a:ext uri="{FF2B5EF4-FFF2-40B4-BE49-F238E27FC236}">
                <a16:creationId xmlns:a16="http://schemas.microsoft.com/office/drawing/2014/main" id="{1A4CDC5A-6C72-4E4B-AEA2-1090136E2D99}"/>
              </a:ext>
            </a:extLst>
          </p:cNvPr>
          <p:cNvSpPr>
            <a:spLocks noChangeArrowheads="1"/>
          </p:cNvSpPr>
          <p:nvPr/>
        </p:nvSpPr>
        <p:spPr bwMode="auto">
          <a:xfrm>
            <a:off x="1374775" y="2159000"/>
            <a:ext cx="2819400" cy="1219200"/>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14342" name="AutoShape 9">
            <a:extLst>
              <a:ext uri="{FF2B5EF4-FFF2-40B4-BE49-F238E27FC236}">
                <a16:creationId xmlns:a16="http://schemas.microsoft.com/office/drawing/2014/main" id="{6CAD459A-05F5-4326-974B-9DD7A7069251}"/>
              </a:ext>
            </a:extLst>
          </p:cNvPr>
          <p:cNvSpPr>
            <a:spLocks noChangeArrowheads="1"/>
          </p:cNvSpPr>
          <p:nvPr/>
        </p:nvSpPr>
        <p:spPr bwMode="auto">
          <a:xfrm>
            <a:off x="1527175" y="1397000"/>
            <a:ext cx="685800" cy="533400"/>
          </a:xfrm>
          <a:prstGeom prst="roundRect">
            <a:avLst>
              <a:gd name="adj" fmla="val 16667"/>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a:t>cn</a:t>
            </a:r>
          </a:p>
        </p:txBody>
      </p:sp>
      <p:sp>
        <p:nvSpPr>
          <p:cNvPr id="14343" name="AutoShape 10">
            <a:extLst>
              <a:ext uri="{FF2B5EF4-FFF2-40B4-BE49-F238E27FC236}">
                <a16:creationId xmlns:a16="http://schemas.microsoft.com/office/drawing/2014/main" id="{0273FC6F-1596-49F7-AB8A-F97FD3A982E4}"/>
              </a:ext>
            </a:extLst>
          </p:cNvPr>
          <p:cNvSpPr>
            <a:spLocks noChangeArrowheads="1"/>
          </p:cNvSpPr>
          <p:nvPr/>
        </p:nvSpPr>
        <p:spPr bwMode="auto">
          <a:xfrm>
            <a:off x="1755775" y="2463800"/>
            <a:ext cx="685800" cy="533400"/>
          </a:xfrm>
          <a:prstGeom prst="roundRect">
            <a:avLst>
              <a:gd name="adj" fmla="val 16667"/>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a:t>edu</a:t>
            </a:r>
          </a:p>
        </p:txBody>
      </p:sp>
      <p:sp>
        <p:nvSpPr>
          <p:cNvPr id="14344" name="Text Box 11">
            <a:extLst>
              <a:ext uri="{FF2B5EF4-FFF2-40B4-BE49-F238E27FC236}">
                <a16:creationId xmlns:a16="http://schemas.microsoft.com/office/drawing/2014/main" id="{F6EEFBDC-E74E-4F41-9E29-FC150F598F0A}"/>
              </a:ext>
            </a:extLst>
          </p:cNvPr>
          <p:cNvSpPr txBox="1">
            <a:spLocks noChangeArrowheads="1"/>
          </p:cNvSpPr>
          <p:nvPr/>
        </p:nvSpPr>
        <p:spPr bwMode="auto">
          <a:xfrm>
            <a:off x="2593975" y="1397000"/>
            <a:ext cx="12192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lnSpc>
                <a:spcPct val="85000"/>
              </a:lnSpc>
            </a:pPr>
            <a:r>
              <a:rPr lang="en-US" altLang="zh-CN" sz="1800" b="1"/>
              <a:t>CN  DNS</a:t>
            </a:r>
            <a:r>
              <a:rPr lang="zh-CN" altLang="en-US" sz="1800" b="1"/>
              <a:t>根服务器</a:t>
            </a:r>
          </a:p>
        </p:txBody>
      </p:sp>
      <p:sp>
        <p:nvSpPr>
          <p:cNvPr id="14345" name="Line 12">
            <a:extLst>
              <a:ext uri="{FF2B5EF4-FFF2-40B4-BE49-F238E27FC236}">
                <a16:creationId xmlns:a16="http://schemas.microsoft.com/office/drawing/2014/main" id="{06C6048B-A375-40DC-AC15-FAEC342D2D68}"/>
              </a:ext>
            </a:extLst>
          </p:cNvPr>
          <p:cNvSpPr>
            <a:spLocks noChangeShapeType="1"/>
          </p:cNvSpPr>
          <p:nvPr/>
        </p:nvSpPr>
        <p:spPr bwMode="auto">
          <a:xfrm>
            <a:off x="2136775" y="1701800"/>
            <a:ext cx="457200" cy="0"/>
          </a:xfrm>
          <a:prstGeom prst="line">
            <a:avLst/>
          </a:prstGeom>
          <a:noFill/>
          <a:ln w="2857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4346" name="Line 13">
            <a:extLst>
              <a:ext uri="{FF2B5EF4-FFF2-40B4-BE49-F238E27FC236}">
                <a16:creationId xmlns:a16="http://schemas.microsoft.com/office/drawing/2014/main" id="{29213800-762A-41AA-A3B8-6EB8F1B07C89}"/>
              </a:ext>
            </a:extLst>
          </p:cNvPr>
          <p:cNvSpPr>
            <a:spLocks noChangeShapeType="1"/>
          </p:cNvSpPr>
          <p:nvPr/>
        </p:nvSpPr>
        <p:spPr bwMode="auto">
          <a:xfrm>
            <a:off x="993775" y="2463800"/>
            <a:ext cx="609600" cy="2286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4347" name="Line 14">
            <a:extLst>
              <a:ext uri="{FF2B5EF4-FFF2-40B4-BE49-F238E27FC236}">
                <a16:creationId xmlns:a16="http://schemas.microsoft.com/office/drawing/2014/main" id="{9DD4E761-8924-41FA-94ED-A40E14316B97}"/>
              </a:ext>
            </a:extLst>
          </p:cNvPr>
          <p:cNvSpPr>
            <a:spLocks noChangeShapeType="1"/>
          </p:cNvSpPr>
          <p:nvPr/>
        </p:nvSpPr>
        <p:spPr bwMode="auto">
          <a:xfrm>
            <a:off x="1908175" y="1930400"/>
            <a:ext cx="15240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4348" name="Line 15">
            <a:extLst>
              <a:ext uri="{FF2B5EF4-FFF2-40B4-BE49-F238E27FC236}">
                <a16:creationId xmlns:a16="http://schemas.microsoft.com/office/drawing/2014/main" id="{8774F1B6-1AC4-4E8E-A121-FB9A4ECB7324}"/>
              </a:ext>
            </a:extLst>
          </p:cNvPr>
          <p:cNvSpPr>
            <a:spLocks noChangeShapeType="1"/>
          </p:cNvSpPr>
          <p:nvPr/>
        </p:nvSpPr>
        <p:spPr bwMode="auto">
          <a:xfrm flipH="1">
            <a:off x="2136775" y="2997200"/>
            <a:ext cx="0" cy="6858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4349" name="Text Box 16">
            <a:extLst>
              <a:ext uri="{FF2B5EF4-FFF2-40B4-BE49-F238E27FC236}">
                <a16:creationId xmlns:a16="http://schemas.microsoft.com/office/drawing/2014/main" id="{96A7C26D-DA8F-467B-B99D-A46B4033D14E}"/>
              </a:ext>
            </a:extLst>
          </p:cNvPr>
          <p:cNvSpPr txBox="1">
            <a:spLocks noChangeArrowheads="1"/>
          </p:cNvSpPr>
          <p:nvPr/>
        </p:nvSpPr>
        <p:spPr bwMode="auto">
          <a:xfrm>
            <a:off x="231775" y="3073400"/>
            <a:ext cx="12192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lnSpc>
                <a:spcPct val="85000"/>
              </a:lnSpc>
              <a:spcBef>
                <a:spcPct val="50000"/>
              </a:spcBef>
            </a:pPr>
            <a:r>
              <a:rPr lang="en-US" altLang="zh-CN" sz="1800" b="1"/>
              <a:t>Scnu DNS</a:t>
            </a:r>
            <a:r>
              <a:rPr lang="zh-CN" altLang="en-US" sz="1800" b="1"/>
              <a:t>服务器</a:t>
            </a:r>
          </a:p>
        </p:txBody>
      </p:sp>
      <p:sp>
        <p:nvSpPr>
          <p:cNvPr id="14350" name="AutoShape 17">
            <a:extLst>
              <a:ext uri="{FF2B5EF4-FFF2-40B4-BE49-F238E27FC236}">
                <a16:creationId xmlns:a16="http://schemas.microsoft.com/office/drawing/2014/main" id="{0436CBB0-F170-4792-8D66-1E815400DFA0}"/>
              </a:ext>
            </a:extLst>
          </p:cNvPr>
          <p:cNvSpPr>
            <a:spLocks noChangeArrowheads="1"/>
          </p:cNvSpPr>
          <p:nvPr/>
        </p:nvSpPr>
        <p:spPr bwMode="auto">
          <a:xfrm>
            <a:off x="1755775" y="3683000"/>
            <a:ext cx="685800" cy="533400"/>
          </a:xfrm>
          <a:prstGeom prst="roundRect">
            <a:avLst>
              <a:gd name="adj" fmla="val 16667"/>
            </a:avLst>
          </a:prstGeom>
          <a:solidFill>
            <a:srgbClr val="FFFF66"/>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zh-CN"/>
          </a:p>
        </p:txBody>
      </p:sp>
      <p:sp>
        <p:nvSpPr>
          <p:cNvPr id="14351" name="Line 18">
            <a:extLst>
              <a:ext uri="{FF2B5EF4-FFF2-40B4-BE49-F238E27FC236}">
                <a16:creationId xmlns:a16="http://schemas.microsoft.com/office/drawing/2014/main" id="{E4A8B4C2-7A26-463B-9EFC-80FB7D104A4B}"/>
              </a:ext>
            </a:extLst>
          </p:cNvPr>
          <p:cNvSpPr>
            <a:spLocks noChangeShapeType="1"/>
          </p:cNvSpPr>
          <p:nvPr/>
        </p:nvSpPr>
        <p:spPr bwMode="auto">
          <a:xfrm>
            <a:off x="2441575" y="2768600"/>
            <a:ext cx="4572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4352" name="Oval 19">
            <a:extLst>
              <a:ext uri="{FF2B5EF4-FFF2-40B4-BE49-F238E27FC236}">
                <a16:creationId xmlns:a16="http://schemas.microsoft.com/office/drawing/2014/main" id="{960CCE68-73DE-43F8-AA94-94E81FACE2F6}"/>
              </a:ext>
            </a:extLst>
          </p:cNvPr>
          <p:cNvSpPr>
            <a:spLocks noChangeArrowheads="1"/>
          </p:cNvSpPr>
          <p:nvPr/>
        </p:nvSpPr>
        <p:spPr bwMode="auto">
          <a:xfrm>
            <a:off x="2898775" y="2463800"/>
            <a:ext cx="762000" cy="609600"/>
          </a:xfrm>
          <a:prstGeom prst="ellipse">
            <a:avLst/>
          </a:prstGeom>
          <a:solidFill>
            <a:srgbClr val="FF3300"/>
          </a:solidFill>
          <a:ln w="9525">
            <a:solidFill>
              <a:srgbClr val="FF33CC"/>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b="1"/>
              <a:t>cse</a:t>
            </a:r>
          </a:p>
        </p:txBody>
      </p:sp>
      <p:sp>
        <p:nvSpPr>
          <p:cNvPr id="14353" name="Oval 20">
            <a:extLst>
              <a:ext uri="{FF2B5EF4-FFF2-40B4-BE49-F238E27FC236}">
                <a16:creationId xmlns:a16="http://schemas.microsoft.com/office/drawing/2014/main" id="{1F8D7280-F3A4-491C-A888-D29C6E6A8E81}"/>
              </a:ext>
            </a:extLst>
          </p:cNvPr>
          <p:cNvSpPr>
            <a:spLocks noChangeArrowheads="1"/>
          </p:cNvSpPr>
          <p:nvPr/>
        </p:nvSpPr>
        <p:spPr bwMode="auto">
          <a:xfrm>
            <a:off x="993775" y="4445000"/>
            <a:ext cx="762000" cy="609600"/>
          </a:xfrm>
          <a:prstGeom prst="ellipse">
            <a:avLst/>
          </a:prstGeom>
          <a:solidFill>
            <a:srgbClr val="FF66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a:t>chin</a:t>
            </a:r>
          </a:p>
        </p:txBody>
      </p:sp>
      <p:sp>
        <p:nvSpPr>
          <p:cNvPr id="14354" name="Oval 21">
            <a:extLst>
              <a:ext uri="{FF2B5EF4-FFF2-40B4-BE49-F238E27FC236}">
                <a16:creationId xmlns:a16="http://schemas.microsoft.com/office/drawing/2014/main" id="{BB53A571-B728-4869-A333-6B0C6BF01D91}"/>
              </a:ext>
            </a:extLst>
          </p:cNvPr>
          <p:cNvSpPr>
            <a:spLocks noChangeArrowheads="1"/>
          </p:cNvSpPr>
          <p:nvPr/>
        </p:nvSpPr>
        <p:spPr bwMode="auto">
          <a:xfrm>
            <a:off x="1908175" y="4521200"/>
            <a:ext cx="762000" cy="609600"/>
          </a:xfrm>
          <a:prstGeom prst="ellipse">
            <a:avLst/>
          </a:prstGeom>
          <a:solidFill>
            <a:srgbClr val="FF66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a:t>spor</a:t>
            </a:r>
          </a:p>
        </p:txBody>
      </p:sp>
      <p:sp>
        <p:nvSpPr>
          <p:cNvPr id="14355" name="Line 22">
            <a:extLst>
              <a:ext uri="{FF2B5EF4-FFF2-40B4-BE49-F238E27FC236}">
                <a16:creationId xmlns:a16="http://schemas.microsoft.com/office/drawing/2014/main" id="{A8CA7764-069E-4536-9142-FEDF90283763}"/>
              </a:ext>
            </a:extLst>
          </p:cNvPr>
          <p:cNvSpPr>
            <a:spLocks noChangeShapeType="1"/>
          </p:cNvSpPr>
          <p:nvPr/>
        </p:nvSpPr>
        <p:spPr bwMode="auto">
          <a:xfrm flipH="1">
            <a:off x="1679575" y="4216400"/>
            <a:ext cx="228600" cy="3048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4356" name="Oval 23">
            <a:extLst>
              <a:ext uri="{FF2B5EF4-FFF2-40B4-BE49-F238E27FC236}">
                <a16:creationId xmlns:a16="http://schemas.microsoft.com/office/drawing/2014/main" id="{E73A307E-C61B-4D6A-83A7-0C6FDF9257FB}"/>
              </a:ext>
            </a:extLst>
          </p:cNvPr>
          <p:cNvSpPr>
            <a:spLocks noChangeArrowheads="1"/>
          </p:cNvSpPr>
          <p:nvPr/>
        </p:nvSpPr>
        <p:spPr bwMode="auto">
          <a:xfrm>
            <a:off x="3051175" y="4445000"/>
            <a:ext cx="685800" cy="533400"/>
          </a:xfrm>
          <a:prstGeom prst="ellipse">
            <a:avLst/>
          </a:prstGeom>
          <a:solidFill>
            <a:srgbClr val="FF66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a:t>comp</a:t>
            </a:r>
          </a:p>
        </p:txBody>
      </p:sp>
      <p:sp>
        <p:nvSpPr>
          <p:cNvPr id="14357" name="Line 24">
            <a:extLst>
              <a:ext uri="{FF2B5EF4-FFF2-40B4-BE49-F238E27FC236}">
                <a16:creationId xmlns:a16="http://schemas.microsoft.com/office/drawing/2014/main" id="{5E785678-D5C1-4CA9-8870-433B53F5FFD5}"/>
              </a:ext>
            </a:extLst>
          </p:cNvPr>
          <p:cNvSpPr>
            <a:spLocks noChangeShapeType="1"/>
          </p:cNvSpPr>
          <p:nvPr/>
        </p:nvSpPr>
        <p:spPr bwMode="auto">
          <a:xfrm>
            <a:off x="2441575" y="3987800"/>
            <a:ext cx="762000" cy="457200"/>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4358" name="Line 25">
            <a:extLst>
              <a:ext uri="{FF2B5EF4-FFF2-40B4-BE49-F238E27FC236}">
                <a16:creationId xmlns:a16="http://schemas.microsoft.com/office/drawing/2014/main" id="{D20451AC-5073-4373-A6E8-4AAEF645A334}"/>
              </a:ext>
            </a:extLst>
          </p:cNvPr>
          <p:cNvSpPr>
            <a:spLocks noChangeShapeType="1"/>
          </p:cNvSpPr>
          <p:nvPr/>
        </p:nvSpPr>
        <p:spPr bwMode="auto">
          <a:xfrm>
            <a:off x="2212975" y="4216400"/>
            <a:ext cx="0" cy="304800"/>
          </a:xfrm>
          <a:prstGeom prst="line">
            <a:avLst/>
          </a:prstGeom>
          <a:noFill/>
          <a:ln w="190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4359" name="Line 26">
            <a:extLst>
              <a:ext uri="{FF2B5EF4-FFF2-40B4-BE49-F238E27FC236}">
                <a16:creationId xmlns:a16="http://schemas.microsoft.com/office/drawing/2014/main" id="{C0B724DD-D90B-4A64-9311-AE5A9DEDEE26}"/>
              </a:ext>
            </a:extLst>
          </p:cNvPr>
          <p:cNvSpPr>
            <a:spLocks noChangeShapeType="1"/>
          </p:cNvSpPr>
          <p:nvPr/>
        </p:nvSpPr>
        <p:spPr bwMode="auto">
          <a:xfrm>
            <a:off x="1222375" y="3530600"/>
            <a:ext cx="533400" cy="3810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4360" name="Oval 27">
            <a:extLst>
              <a:ext uri="{FF2B5EF4-FFF2-40B4-BE49-F238E27FC236}">
                <a16:creationId xmlns:a16="http://schemas.microsoft.com/office/drawing/2014/main" id="{5F66FEC5-5D7E-4B69-9070-490F1C23F985}"/>
              </a:ext>
            </a:extLst>
          </p:cNvPr>
          <p:cNvSpPr>
            <a:spLocks noChangeArrowheads="1"/>
          </p:cNvSpPr>
          <p:nvPr/>
        </p:nvSpPr>
        <p:spPr bwMode="auto">
          <a:xfrm>
            <a:off x="1762125" y="3789363"/>
            <a:ext cx="685800" cy="393700"/>
          </a:xfrm>
          <a:prstGeom prst="ellipse">
            <a:avLst/>
          </a:prstGeom>
          <a:solidFill>
            <a:srgbClr val="FF0000"/>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a:t>scnu</a:t>
            </a:r>
          </a:p>
        </p:txBody>
      </p:sp>
      <p:pic>
        <p:nvPicPr>
          <p:cNvPr id="14361" name="Picture 28">
            <a:extLst>
              <a:ext uri="{FF2B5EF4-FFF2-40B4-BE49-F238E27FC236}">
                <a16:creationId xmlns:a16="http://schemas.microsoft.com/office/drawing/2014/main" id="{2872914C-1103-4472-A5E1-8CA6D586DECB}"/>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2775" y="5435600"/>
            <a:ext cx="466725" cy="35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2" name="Picture 29">
            <a:extLst>
              <a:ext uri="{FF2B5EF4-FFF2-40B4-BE49-F238E27FC236}">
                <a16:creationId xmlns:a16="http://schemas.microsoft.com/office/drawing/2014/main" id="{C12015C5-4203-4919-AAC0-51E175C18195}"/>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2375" y="5588000"/>
            <a:ext cx="466725" cy="35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3" name="Picture 30">
            <a:extLst>
              <a:ext uri="{FF2B5EF4-FFF2-40B4-BE49-F238E27FC236}">
                <a16:creationId xmlns:a16="http://schemas.microsoft.com/office/drawing/2014/main" id="{BBAAA94D-2365-4CA0-8D70-1A7631C68ABF}"/>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55775" y="5511800"/>
            <a:ext cx="466725" cy="35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364" name="Line 31">
            <a:extLst>
              <a:ext uri="{FF2B5EF4-FFF2-40B4-BE49-F238E27FC236}">
                <a16:creationId xmlns:a16="http://schemas.microsoft.com/office/drawing/2014/main" id="{0BCADFE0-3D16-4D2F-A30C-F831B69E8A34}"/>
              </a:ext>
            </a:extLst>
          </p:cNvPr>
          <p:cNvSpPr>
            <a:spLocks noChangeShapeType="1"/>
          </p:cNvSpPr>
          <p:nvPr/>
        </p:nvSpPr>
        <p:spPr bwMode="auto">
          <a:xfrm flipH="1">
            <a:off x="917575" y="4978400"/>
            <a:ext cx="304800" cy="457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4365" name="Line 32">
            <a:extLst>
              <a:ext uri="{FF2B5EF4-FFF2-40B4-BE49-F238E27FC236}">
                <a16:creationId xmlns:a16="http://schemas.microsoft.com/office/drawing/2014/main" id="{C85EAC98-4B99-498B-A4AF-05AD055A4264}"/>
              </a:ext>
            </a:extLst>
          </p:cNvPr>
          <p:cNvSpPr>
            <a:spLocks noChangeShapeType="1"/>
          </p:cNvSpPr>
          <p:nvPr/>
        </p:nvSpPr>
        <p:spPr bwMode="auto">
          <a:xfrm>
            <a:off x="1374775" y="5054600"/>
            <a:ext cx="7620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4366" name="Line 33">
            <a:extLst>
              <a:ext uri="{FF2B5EF4-FFF2-40B4-BE49-F238E27FC236}">
                <a16:creationId xmlns:a16="http://schemas.microsoft.com/office/drawing/2014/main" id="{19DEBFAC-EA01-47D8-817C-826B0C7BE9D0}"/>
              </a:ext>
            </a:extLst>
          </p:cNvPr>
          <p:cNvSpPr>
            <a:spLocks noChangeShapeType="1"/>
          </p:cNvSpPr>
          <p:nvPr/>
        </p:nvSpPr>
        <p:spPr bwMode="auto">
          <a:xfrm>
            <a:off x="1603375" y="4978400"/>
            <a:ext cx="304800" cy="533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pic>
        <p:nvPicPr>
          <p:cNvPr id="14367" name="Picture 34">
            <a:extLst>
              <a:ext uri="{FF2B5EF4-FFF2-40B4-BE49-F238E27FC236}">
                <a16:creationId xmlns:a16="http://schemas.microsoft.com/office/drawing/2014/main" id="{2175D44F-D1B6-4679-B0B6-D8CA8F633FA3}"/>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74975" y="3454400"/>
            <a:ext cx="466725" cy="35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8" name="Picture 35">
            <a:extLst>
              <a:ext uri="{FF2B5EF4-FFF2-40B4-BE49-F238E27FC236}">
                <a16:creationId xmlns:a16="http://schemas.microsoft.com/office/drawing/2014/main" id="{104883A3-2DF1-4909-8999-C577448D916F}"/>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84575" y="3454400"/>
            <a:ext cx="466725" cy="35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69" name="Picture 36">
            <a:extLst>
              <a:ext uri="{FF2B5EF4-FFF2-40B4-BE49-F238E27FC236}">
                <a16:creationId xmlns:a16="http://schemas.microsoft.com/office/drawing/2014/main" id="{D869B14A-3B11-481F-85D3-0F8AB276F146}"/>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41575" y="3225800"/>
            <a:ext cx="466725" cy="35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370" name="Line 37">
            <a:extLst>
              <a:ext uri="{FF2B5EF4-FFF2-40B4-BE49-F238E27FC236}">
                <a16:creationId xmlns:a16="http://schemas.microsoft.com/office/drawing/2014/main" id="{62B39329-F142-40C0-BCC2-4ECC6598DDBF}"/>
              </a:ext>
            </a:extLst>
          </p:cNvPr>
          <p:cNvSpPr>
            <a:spLocks noChangeShapeType="1"/>
          </p:cNvSpPr>
          <p:nvPr/>
        </p:nvSpPr>
        <p:spPr bwMode="auto">
          <a:xfrm flipH="1">
            <a:off x="3203575" y="3073400"/>
            <a:ext cx="7620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4371" name="Line 38">
            <a:extLst>
              <a:ext uri="{FF2B5EF4-FFF2-40B4-BE49-F238E27FC236}">
                <a16:creationId xmlns:a16="http://schemas.microsoft.com/office/drawing/2014/main" id="{7BFC48C9-EECE-447A-A0B6-8DD78547D2F6}"/>
              </a:ext>
            </a:extLst>
          </p:cNvPr>
          <p:cNvSpPr>
            <a:spLocks noChangeShapeType="1"/>
          </p:cNvSpPr>
          <p:nvPr/>
        </p:nvSpPr>
        <p:spPr bwMode="auto">
          <a:xfrm flipH="1">
            <a:off x="2822575" y="3073400"/>
            <a:ext cx="30480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4372" name="Line 39">
            <a:extLst>
              <a:ext uri="{FF2B5EF4-FFF2-40B4-BE49-F238E27FC236}">
                <a16:creationId xmlns:a16="http://schemas.microsoft.com/office/drawing/2014/main" id="{02082C60-0647-473D-8FEA-FED3AED5D623}"/>
              </a:ext>
            </a:extLst>
          </p:cNvPr>
          <p:cNvSpPr>
            <a:spLocks noChangeShapeType="1"/>
          </p:cNvSpPr>
          <p:nvPr/>
        </p:nvSpPr>
        <p:spPr bwMode="auto">
          <a:xfrm>
            <a:off x="3432175" y="2997200"/>
            <a:ext cx="381000" cy="457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pic>
        <p:nvPicPr>
          <p:cNvPr id="14373" name="Picture 40">
            <a:extLst>
              <a:ext uri="{FF2B5EF4-FFF2-40B4-BE49-F238E27FC236}">
                <a16:creationId xmlns:a16="http://schemas.microsoft.com/office/drawing/2014/main" id="{9F9D1598-A57E-4D4C-9DD1-01CF06D7C40C}"/>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70175" y="5283200"/>
            <a:ext cx="466725" cy="35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374" name="Picture 41">
            <a:extLst>
              <a:ext uri="{FF2B5EF4-FFF2-40B4-BE49-F238E27FC236}">
                <a16:creationId xmlns:a16="http://schemas.microsoft.com/office/drawing/2014/main" id="{6DA495AC-35CB-49C3-B57D-76EE367E5E74}"/>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3175" y="5130800"/>
            <a:ext cx="466725" cy="35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375" name="Line 42">
            <a:extLst>
              <a:ext uri="{FF2B5EF4-FFF2-40B4-BE49-F238E27FC236}">
                <a16:creationId xmlns:a16="http://schemas.microsoft.com/office/drawing/2014/main" id="{2F916C04-EBE3-4BC1-B310-47C7154CEBD7}"/>
              </a:ext>
            </a:extLst>
          </p:cNvPr>
          <p:cNvSpPr>
            <a:spLocks noChangeShapeType="1"/>
          </p:cNvSpPr>
          <p:nvPr/>
        </p:nvSpPr>
        <p:spPr bwMode="auto">
          <a:xfrm>
            <a:off x="3660775" y="4978400"/>
            <a:ext cx="38100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4376" name="Line 43">
            <a:extLst>
              <a:ext uri="{FF2B5EF4-FFF2-40B4-BE49-F238E27FC236}">
                <a16:creationId xmlns:a16="http://schemas.microsoft.com/office/drawing/2014/main" id="{B7718371-904A-411F-94EF-EA11FED26C48}"/>
              </a:ext>
            </a:extLst>
          </p:cNvPr>
          <p:cNvSpPr>
            <a:spLocks noChangeShapeType="1"/>
          </p:cNvSpPr>
          <p:nvPr/>
        </p:nvSpPr>
        <p:spPr bwMode="auto">
          <a:xfrm flipH="1">
            <a:off x="2974975" y="4978400"/>
            <a:ext cx="30480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87084" name="Text Box 44">
            <a:extLst>
              <a:ext uri="{FF2B5EF4-FFF2-40B4-BE49-F238E27FC236}">
                <a16:creationId xmlns:a16="http://schemas.microsoft.com/office/drawing/2014/main" id="{F1585B6D-9AE5-4E32-B396-075D575EB743}"/>
              </a:ext>
            </a:extLst>
          </p:cNvPr>
          <p:cNvSpPr txBox="1">
            <a:spLocks noChangeArrowheads="1"/>
          </p:cNvSpPr>
          <p:nvPr/>
        </p:nvSpPr>
        <p:spPr bwMode="auto">
          <a:xfrm>
            <a:off x="4498975" y="4797425"/>
            <a:ext cx="36957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b="1">
                <a:solidFill>
                  <a:srgbClr val="FF0000"/>
                </a:solidFill>
              </a:rPr>
              <a:t> DNS</a:t>
            </a:r>
            <a:r>
              <a:rPr lang="zh-CN" altLang="en-US" b="1">
                <a:solidFill>
                  <a:srgbClr val="FF0000"/>
                </a:solidFill>
              </a:rPr>
              <a:t>具有命名和服务器设置的自治性。</a:t>
            </a:r>
          </a:p>
        </p:txBody>
      </p:sp>
      <p:sp>
        <p:nvSpPr>
          <p:cNvPr id="87085" name="Text Box 45">
            <a:extLst>
              <a:ext uri="{FF2B5EF4-FFF2-40B4-BE49-F238E27FC236}">
                <a16:creationId xmlns:a16="http://schemas.microsoft.com/office/drawing/2014/main" id="{4858A05F-E874-4366-BA1A-45A2771E0AB3}"/>
              </a:ext>
            </a:extLst>
          </p:cNvPr>
          <p:cNvSpPr txBox="1">
            <a:spLocks noChangeArrowheads="1"/>
          </p:cNvSpPr>
          <p:nvPr/>
        </p:nvSpPr>
        <p:spPr bwMode="auto">
          <a:xfrm>
            <a:off x="4427538" y="1773238"/>
            <a:ext cx="4105275" cy="2830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buFontTx/>
              <a:buChar char="•"/>
            </a:pPr>
            <a:r>
              <a:rPr lang="zh-CN" altLang="en-US" b="1"/>
              <a:t>每个</a:t>
            </a:r>
            <a:r>
              <a:rPr lang="en-US" altLang="zh-CN" b="1"/>
              <a:t>DNS</a:t>
            </a:r>
            <a:r>
              <a:rPr lang="zh-CN" altLang="en-US" b="1"/>
              <a:t>服务器都是域名体系中部分域名的实际管理者，要负责具有某后缀的所有计算机权威管理；</a:t>
            </a:r>
          </a:p>
          <a:p>
            <a:pPr algn="l" eaLnBrk="1" hangingPunct="1">
              <a:spcBef>
                <a:spcPct val="50000"/>
              </a:spcBef>
              <a:buFontTx/>
              <a:buChar char="•"/>
            </a:pPr>
            <a:r>
              <a:rPr lang="zh-CN" altLang="en-US" b="1"/>
              <a:t>每个计算机域名也必须在对应的</a:t>
            </a:r>
            <a:r>
              <a:rPr lang="en-US" altLang="zh-CN" b="1"/>
              <a:t>DNS</a:t>
            </a:r>
            <a:r>
              <a:rPr lang="zh-CN" altLang="en-US" b="1"/>
              <a:t>组织（服务器）登记。</a:t>
            </a:r>
          </a:p>
        </p:txBody>
      </p:sp>
      <p:sp>
        <p:nvSpPr>
          <p:cNvPr id="87086" name="Text Box 46">
            <a:extLst>
              <a:ext uri="{FF2B5EF4-FFF2-40B4-BE49-F238E27FC236}">
                <a16:creationId xmlns:a16="http://schemas.microsoft.com/office/drawing/2014/main" id="{D80E5147-CBFB-4E61-A002-C6763D6F71D4}"/>
              </a:ext>
            </a:extLst>
          </p:cNvPr>
          <p:cNvSpPr txBox="1">
            <a:spLocks noChangeArrowheads="1"/>
          </p:cNvSpPr>
          <p:nvPr/>
        </p:nvSpPr>
        <p:spPr bwMode="auto">
          <a:xfrm>
            <a:off x="4356100" y="836613"/>
            <a:ext cx="4176713"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2800" b="1"/>
              <a:t>域名和域名服务器关系？</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7086"/>
                                        </p:tgtEl>
                                        <p:attrNameLst>
                                          <p:attrName>style.visibility</p:attrName>
                                        </p:attrNameLst>
                                      </p:cBhvr>
                                      <p:to>
                                        <p:strVal val="visible"/>
                                      </p:to>
                                    </p:set>
                                    <p:anim calcmode="lin" valueType="num">
                                      <p:cBhvr additive="base">
                                        <p:cTn id="7" dur="500" fill="hold"/>
                                        <p:tgtEl>
                                          <p:spTgt spid="87086"/>
                                        </p:tgtEl>
                                        <p:attrNameLst>
                                          <p:attrName>ppt_x</p:attrName>
                                        </p:attrNameLst>
                                      </p:cBhvr>
                                      <p:tavLst>
                                        <p:tav tm="0">
                                          <p:val>
                                            <p:strVal val="0-#ppt_w/2"/>
                                          </p:val>
                                        </p:tav>
                                        <p:tav tm="100000">
                                          <p:val>
                                            <p:strVal val="#ppt_x"/>
                                          </p:val>
                                        </p:tav>
                                      </p:tavLst>
                                    </p:anim>
                                    <p:anim calcmode="lin" valueType="num">
                                      <p:cBhvr additive="base">
                                        <p:cTn id="8" dur="500" fill="hold"/>
                                        <p:tgtEl>
                                          <p:spTgt spid="8708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7085"/>
                                        </p:tgtEl>
                                        <p:attrNameLst>
                                          <p:attrName>style.visibility</p:attrName>
                                        </p:attrNameLst>
                                      </p:cBhvr>
                                      <p:to>
                                        <p:strVal val="visible"/>
                                      </p:to>
                                    </p:set>
                                    <p:anim calcmode="lin" valueType="num">
                                      <p:cBhvr additive="base">
                                        <p:cTn id="13" dur="500" fill="hold"/>
                                        <p:tgtEl>
                                          <p:spTgt spid="87085"/>
                                        </p:tgtEl>
                                        <p:attrNameLst>
                                          <p:attrName>ppt_x</p:attrName>
                                        </p:attrNameLst>
                                      </p:cBhvr>
                                      <p:tavLst>
                                        <p:tav tm="0">
                                          <p:val>
                                            <p:strVal val="0-#ppt_w/2"/>
                                          </p:val>
                                        </p:tav>
                                        <p:tav tm="100000">
                                          <p:val>
                                            <p:strVal val="#ppt_x"/>
                                          </p:val>
                                        </p:tav>
                                      </p:tavLst>
                                    </p:anim>
                                    <p:anim calcmode="lin" valueType="num">
                                      <p:cBhvr additive="base">
                                        <p:cTn id="14" dur="500" fill="hold"/>
                                        <p:tgtEl>
                                          <p:spTgt spid="87085"/>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87084"/>
                                        </p:tgtEl>
                                        <p:attrNameLst>
                                          <p:attrName>style.visibility</p:attrName>
                                        </p:attrNameLst>
                                      </p:cBhvr>
                                      <p:to>
                                        <p:strVal val="visible"/>
                                      </p:to>
                                    </p:set>
                                    <p:anim calcmode="lin" valueType="num">
                                      <p:cBhvr additive="base">
                                        <p:cTn id="19" dur="500" fill="hold"/>
                                        <p:tgtEl>
                                          <p:spTgt spid="87084"/>
                                        </p:tgtEl>
                                        <p:attrNameLst>
                                          <p:attrName>ppt_x</p:attrName>
                                        </p:attrNameLst>
                                      </p:cBhvr>
                                      <p:tavLst>
                                        <p:tav tm="0">
                                          <p:val>
                                            <p:strVal val="0-#ppt_w/2"/>
                                          </p:val>
                                        </p:tav>
                                        <p:tav tm="100000">
                                          <p:val>
                                            <p:strVal val="#ppt_x"/>
                                          </p:val>
                                        </p:tav>
                                      </p:tavLst>
                                    </p:anim>
                                    <p:anim calcmode="lin" valueType="num">
                                      <p:cBhvr additive="base">
                                        <p:cTn id="20" dur="500" fill="hold"/>
                                        <p:tgtEl>
                                          <p:spTgt spid="8708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084" grpId="0" autoUpdateAnimBg="0"/>
      <p:bldP spid="87085" grpId="0" autoUpdateAnimBg="0"/>
      <p:bldP spid="87086" grpId="0"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4A40BDBD-5DF7-47A3-8A8F-09F5CC0CD204}"/>
              </a:ext>
            </a:extLst>
          </p:cNvPr>
          <p:cNvSpPr>
            <a:spLocks noChangeArrowheads="1"/>
          </p:cNvSpPr>
          <p:nvPr/>
        </p:nvSpPr>
        <p:spPr bwMode="auto">
          <a:xfrm>
            <a:off x="838200" y="457200"/>
            <a:ext cx="38592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b="1"/>
              <a:t>DNS</a:t>
            </a:r>
            <a:r>
              <a:rPr lang="zh-CN" altLang="en-US" b="1"/>
              <a:t>服务器的结构与连接：</a:t>
            </a:r>
          </a:p>
        </p:txBody>
      </p:sp>
      <p:sp>
        <p:nvSpPr>
          <p:cNvPr id="25603" name="Text Box 3">
            <a:extLst>
              <a:ext uri="{FF2B5EF4-FFF2-40B4-BE49-F238E27FC236}">
                <a16:creationId xmlns:a16="http://schemas.microsoft.com/office/drawing/2014/main" id="{DA59C107-A201-4BF1-A0E0-3B8916C07045}"/>
              </a:ext>
            </a:extLst>
          </p:cNvPr>
          <p:cNvSpPr txBox="1">
            <a:spLocks noChangeArrowheads="1"/>
          </p:cNvSpPr>
          <p:nvPr/>
        </p:nvSpPr>
        <p:spPr bwMode="auto">
          <a:xfrm>
            <a:off x="251520" y="1019003"/>
            <a:ext cx="8352928" cy="21236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marL="342900" indent="-342900" algn="l" eaLnBrk="1" hangingPunct="1">
              <a:spcBef>
                <a:spcPct val="50000"/>
              </a:spcBef>
              <a:buFont typeface="Arial" panose="020B0604020202020204" pitchFamily="34" charset="0"/>
              <a:buChar char="•"/>
            </a:pPr>
            <a:r>
              <a:rPr lang="zh-CN" altLang="en-US" b="1" dirty="0"/>
              <a:t>通常一般组织（单位）使用最简单的单一</a:t>
            </a:r>
            <a:r>
              <a:rPr lang="en-US" altLang="zh-CN" b="1" dirty="0"/>
              <a:t>DNS</a:t>
            </a:r>
            <a:r>
              <a:rPr lang="zh-CN" altLang="en-US" b="1" dirty="0"/>
              <a:t>服务器；</a:t>
            </a:r>
            <a:endParaRPr lang="en-US" altLang="zh-CN" b="1" dirty="0"/>
          </a:p>
          <a:p>
            <a:pPr marL="342900" indent="-342900" algn="l" eaLnBrk="1" hangingPunct="1">
              <a:spcBef>
                <a:spcPct val="50000"/>
              </a:spcBef>
              <a:buFont typeface="Arial" panose="020B0604020202020204" pitchFamily="34" charset="0"/>
              <a:buChar char="•"/>
            </a:pPr>
            <a:r>
              <a:rPr lang="zh-CN" altLang="en-US" b="1" dirty="0"/>
              <a:t>小型单位或公司不使用自己</a:t>
            </a:r>
            <a:r>
              <a:rPr lang="en-US" altLang="zh-CN" b="1" dirty="0"/>
              <a:t>DNS</a:t>
            </a:r>
            <a:r>
              <a:rPr lang="zh-CN" altLang="en-US" b="1" dirty="0"/>
              <a:t>，而是作为用户与提供域名的</a:t>
            </a:r>
            <a:r>
              <a:rPr lang="en-US" altLang="zh-CN" b="1" dirty="0"/>
              <a:t>ISP</a:t>
            </a:r>
            <a:r>
              <a:rPr lang="zh-CN" altLang="en-US" b="1" dirty="0"/>
              <a:t>或组织运行连接，</a:t>
            </a:r>
            <a:r>
              <a:rPr lang="en-US" altLang="zh-CN" b="1" dirty="0"/>
              <a:t>DNS</a:t>
            </a:r>
            <a:r>
              <a:rPr lang="zh-CN" altLang="en-US" b="1" dirty="0"/>
              <a:t>服务通常与提供互联网接入和</a:t>
            </a:r>
            <a:r>
              <a:rPr lang="en-US" altLang="zh-CN" b="1" dirty="0"/>
              <a:t>IP</a:t>
            </a:r>
            <a:r>
              <a:rPr lang="zh-CN" altLang="en-US" b="1" dirty="0"/>
              <a:t>地址的</a:t>
            </a:r>
            <a:r>
              <a:rPr lang="en-US" altLang="zh-CN" b="1" dirty="0"/>
              <a:t>ISP</a:t>
            </a:r>
            <a:r>
              <a:rPr lang="zh-CN" altLang="en-US" b="1" dirty="0"/>
              <a:t>完成。如计算机学院没有</a:t>
            </a:r>
            <a:r>
              <a:rPr lang="en-US" altLang="zh-CN" b="1" dirty="0"/>
              <a:t>DNS</a:t>
            </a:r>
            <a:r>
              <a:rPr lang="zh-CN" altLang="en-US" b="1" dirty="0"/>
              <a:t>服务器，而是直接由学校</a:t>
            </a:r>
            <a:r>
              <a:rPr lang="en-US" altLang="zh-CN" b="1" dirty="0"/>
              <a:t>DNS</a:t>
            </a:r>
            <a:r>
              <a:rPr lang="zh-CN" altLang="en-US" b="1" dirty="0"/>
              <a:t>服务器解析。</a:t>
            </a:r>
          </a:p>
        </p:txBody>
      </p:sp>
      <p:sp>
        <p:nvSpPr>
          <p:cNvPr id="25604" name="Text Box 4">
            <a:extLst>
              <a:ext uri="{FF2B5EF4-FFF2-40B4-BE49-F238E27FC236}">
                <a16:creationId xmlns:a16="http://schemas.microsoft.com/office/drawing/2014/main" id="{F63B305A-F5A3-4B30-B57F-E4EA01E982F4}"/>
              </a:ext>
            </a:extLst>
          </p:cNvPr>
          <p:cNvSpPr txBox="1">
            <a:spLocks noChangeArrowheads="1"/>
          </p:cNvSpPr>
          <p:nvPr/>
        </p:nvSpPr>
        <p:spPr bwMode="auto">
          <a:xfrm>
            <a:off x="755650" y="3141663"/>
            <a:ext cx="74168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b="1" dirty="0"/>
              <a:t>由于响应处理速度和集中域名管理维护问题，对大型组织集中单一</a:t>
            </a:r>
            <a:r>
              <a:rPr lang="en-US" altLang="zh-CN" b="1" dirty="0"/>
              <a:t>DNS</a:t>
            </a:r>
            <a:r>
              <a:rPr lang="zh-CN" altLang="en-US" b="1" dirty="0"/>
              <a:t>服务是困难的。但由于</a:t>
            </a:r>
            <a:r>
              <a:rPr lang="en-US" altLang="zh-CN" b="1" dirty="0"/>
              <a:t>DNS</a:t>
            </a:r>
            <a:r>
              <a:rPr lang="zh-CN" altLang="en-US" b="1" dirty="0"/>
              <a:t>域名服务遵循</a:t>
            </a:r>
            <a:r>
              <a:rPr lang="zh-CN" altLang="en-US" b="1" dirty="0">
                <a:solidFill>
                  <a:srgbClr val="FF3300"/>
                </a:solidFill>
              </a:rPr>
              <a:t>局部访问性原理</a:t>
            </a:r>
            <a:r>
              <a:rPr lang="zh-CN" altLang="en-US" b="1" dirty="0"/>
              <a:t>，对大型组织中</a:t>
            </a:r>
            <a:r>
              <a:rPr lang="en-US" altLang="zh-CN" b="1" dirty="0"/>
              <a:t>DNS</a:t>
            </a:r>
            <a:r>
              <a:rPr lang="zh-CN" altLang="en-US" b="1" dirty="0"/>
              <a:t>服务器按组织层次或地域管辖采用</a:t>
            </a:r>
            <a:r>
              <a:rPr lang="zh-CN" altLang="en-US" b="1" dirty="0">
                <a:solidFill>
                  <a:srgbClr val="FF0000"/>
                </a:solidFill>
              </a:rPr>
              <a:t>分布式</a:t>
            </a:r>
            <a:r>
              <a:rPr lang="en-US" altLang="zh-CN" b="1" dirty="0">
                <a:solidFill>
                  <a:srgbClr val="FF0000"/>
                </a:solidFill>
              </a:rPr>
              <a:t>DNS</a:t>
            </a:r>
            <a:r>
              <a:rPr lang="zh-CN" altLang="en-US" b="1" dirty="0">
                <a:solidFill>
                  <a:srgbClr val="FF0000"/>
                </a:solidFill>
              </a:rPr>
              <a:t>服务策略</a:t>
            </a:r>
            <a:r>
              <a:rPr lang="zh-CN" altLang="en-US" b="1" dirty="0"/>
              <a:t>。</a:t>
            </a:r>
          </a:p>
        </p:txBody>
      </p:sp>
      <p:sp>
        <p:nvSpPr>
          <p:cNvPr id="25605" name="Text Box 5">
            <a:extLst>
              <a:ext uri="{FF2B5EF4-FFF2-40B4-BE49-F238E27FC236}">
                <a16:creationId xmlns:a16="http://schemas.microsoft.com/office/drawing/2014/main" id="{CD359EA2-4E4D-4977-9724-19EB49B2BBB6}"/>
              </a:ext>
            </a:extLst>
          </p:cNvPr>
          <p:cNvSpPr txBox="1">
            <a:spLocks noChangeArrowheads="1"/>
          </p:cNvSpPr>
          <p:nvPr/>
        </p:nvSpPr>
        <p:spPr bwMode="auto">
          <a:xfrm>
            <a:off x="827088" y="4724400"/>
            <a:ext cx="73152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b="1" dirty="0"/>
              <a:t>由于一个</a:t>
            </a:r>
            <a:r>
              <a:rPr lang="en-US" altLang="zh-CN" b="1" dirty="0"/>
              <a:t>DNS</a:t>
            </a:r>
            <a:r>
              <a:rPr lang="zh-CN" altLang="en-US" b="1" dirty="0"/>
              <a:t>服务器只能完成部分计算机域名处理，所以</a:t>
            </a:r>
            <a:r>
              <a:rPr lang="zh-CN" altLang="en-US" b="1" dirty="0">
                <a:solidFill>
                  <a:srgbClr val="FF0000"/>
                </a:solidFill>
              </a:rPr>
              <a:t>因特网所有</a:t>
            </a:r>
            <a:r>
              <a:rPr lang="en-US" altLang="zh-CN" b="1" dirty="0">
                <a:solidFill>
                  <a:srgbClr val="FF0000"/>
                </a:solidFill>
              </a:rPr>
              <a:t>DNS</a:t>
            </a:r>
            <a:r>
              <a:rPr lang="zh-CN" altLang="en-US" b="1" dirty="0">
                <a:solidFill>
                  <a:srgbClr val="FF0000"/>
                </a:solidFill>
              </a:rPr>
              <a:t>服务器连接成一个</a:t>
            </a:r>
            <a:r>
              <a:rPr lang="en-US" altLang="zh-CN" b="1" dirty="0">
                <a:solidFill>
                  <a:srgbClr val="FF0000"/>
                </a:solidFill>
              </a:rPr>
              <a:t>DNS</a:t>
            </a:r>
            <a:r>
              <a:rPr lang="zh-CN" altLang="en-US" b="1" dirty="0">
                <a:solidFill>
                  <a:srgbClr val="FF0000"/>
                </a:solidFill>
              </a:rPr>
              <a:t>系统</a:t>
            </a:r>
            <a:r>
              <a:rPr lang="zh-CN" altLang="en-US" b="1" dirty="0"/>
              <a:t>。每个</a:t>
            </a:r>
            <a:r>
              <a:rPr lang="en-US" altLang="zh-CN" b="1" dirty="0"/>
              <a:t>DNS</a:t>
            </a:r>
            <a:r>
              <a:rPr lang="zh-CN" altLang="en-US" b="1" dirty="0"/>
              <a:t>服务器都要知道如何找到</a:t>
            </a:r>
            <a:r>
              <a:rPr lang="zh-CN" altLang="en-US" b="1" dirty="0">
                <a:solidFill>
                  <a:srgbClr val="C00000"/>
                </a:solidFill>
              </a:rPr>
              <a:t>根</a:t>
            </a:r>
            <a:r>
              <a:rPr lang="en-US" altLang="zh-CN" b="1" dirty="0">
                <a:solidFill>
                  <a:srgbClr val="C00000"/>
                </a:solidFill>
              </a:rPr>
              <a:t>DNS</a:t>
            </a:r>
            <a:r>
              <a:rPr lang="zh-CN" altLang="en-US" b="1" dirty="0">
                <a:solidFill>
                  <a:srgbClr val="C00000"/>
                </a:solidFill>
              </a:rPr>
              <a:t>服务器</a:t>
            </a:r>
            <a:r>
              <a:rPr lang="zh-CN" altLang="en-US" b="1" dirty="0"/>
              <a:t>，以及怎样找到更低层次</a:t>
            </a:r>
            <a:r>
              <a:rPr lang="en-US" altLang="zh-CN" b="1" dirty="0"/>
              <a:t>DNS</a:t>
            </a:r>
            <a:r>
              <a:rPr lang="zh-CN" altLang="en-US" b="1" dirty="0"/>
              <a:t>服务器。</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5603"/>
                                        </p:tgtEl>
                                        <p:attrNameLst>
                                          <p:attrName>style.visibility</p:attrName>
                                        </p:attrNameLst>
                                      </p:cBhvr>
                                      <p:to>
                                        <p:strVal val="visible"/>
                                      </p:to>
                                    </p:set>
                                    <p:anim calcmode="lin" valueType="num">
                                      <p:cBhvr additive="base">
                                        <p:cTn id="7" dur="500" fill="hold"/>
                                        <p:tgtEl>
                                          <p:spTgt spid="25603"/>
                                        </p:tgtEl>
                                        <p:attrNameLst>
                                          <p:attrName>ppt_x</p:attrName>
                                        </p:attrNameLst>
                                      </p:cBhvr>
                                      <p:tavLst>
                                        <p:tav tm="0">
                                          <p:val>
                                            <p:strVal val="0-#ppt_w/2"/>
                                          </p:val>
                                        </p:tav>
                                        <p:tav tm="100000">
                                          <p:val>
                                            <p:strVal val="#ppt_x"/>
                                          </p:val>
                                        </p:tav>
                                      </p:tavLst>
                                    </p:anim>
                                    <p:anim calcmode="lin" valueType="num">
                                      <p:cBhvr additive="base">
                                        <p:cTn id="8" dur="500" fill="hold"/>
                                        <p:tgtEl>
                                          <p:spTgt spid="2560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5604"/>
                                        </p:tgtEl>
                                        <p:attrNameLst>
                                          <p:attrName>style.visibility</p:attrName>
                                        </p:attrNameLst>
                                      </p:cBhvr>
                                      <p:to>
                                        <p:strVal val="visible"/>
                                      </p:to>
                                    </p:set>
                                    <p:anim calcmode="lin" valueType="num">
                                      <p:cBhvr additive="base">
                                        <p:cTn id="13" dur="500" fill="hold"/>
                                        <p:tgtEl>
                                          <p:spTgt spid="25604"/>
                                        </p:tgtEl>
                                        <p:attrNameLst>
                                          <p:attrName>ppt_x</p:attrName>
                                        </p:attrNameLst>
                                      </p:cBhvr>
                                      <p:tavLst>
                                        <p:tav tm="0">
                                          <p:val>
                                            <p:strVal val="0-#ppt_w/2"/>
                                          </p:val>
                                        </p:tav>
                                        <p:tav tm="100000">
                                          <p:val>
                                            <p:strVal val="#ppt_x"/>
                                          </p:val>
                                        </p:tav>
                                      </p:tavLst>
                                    </p:anim>
                                    <p:anim calcmode="lin" valueType="num">
                                      <p:cBhvr additive="base">
                                        <p:cTn id="14" dur="500" fill="hold"/>
                                        <p:tgtEl>
                                          <p:spTgt spid="25604"/>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5605"/>
                                        </p:tgtEl>
                                        <p:attrNameLst>
                                          <p:attrName>style.visibility</p:attrName>
                                        </p:attrNameLst>
                                      </p:cBhvr>
                                      <p:to>
                                        <p:strVal val="visible"/>
                                      </p:to>
                                    </p:set>
                                    <p:anim calcmode="lin" valueType="num">
                                      <p:cBhvr additive="base">
                                        <p:cTn id="19" dur="500" fill="hold"/>
                                        <p:tgtEl>
                                          <p:spTgt spid="25605"/>
                                        </p:tgtEl>
                                        <p:attrNameLst>
                                          <p:attrName>ppt_x</p:attrName>
                                        </p:attrNameLst>
                                      </p:cBhvr>
                                      <p:tavLst>
                                        <p:tav tm="0">
                                          <p:val>
                                            <p:strVal val="0-#ppt_w/2"/>
                                          </p:val>
                                        </p:tav>
                                        <p:tav tm="100000">
                                          <p:val>
                                            <p:strVal val="#ppt_x"/>
                                          </p:val>
                                        </p:tav>
                                      </p:tavLst>
                                    </p:anim>
                                    <p:anim calcmode="lin" valueType="num">
                                      <p:cBhvr additive="base">
                                        <p:cTn id="20" dur="500" fill="hold"/>
                                        <p:tgtEl>
                                          <p:spTgt spid="2560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autoUpdateAnimBg="0"/>
      <p:bldP spid="25604" grpId="0" autoUpdateAnimBg="0"/>
      <p:bldP spid="25605"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1CB1300D-20CB-409B-BCD2-A3C8357159D5}"/>
              </a:ext>
            </a:extLst>
          </p:cNvPr>
          <p:cNvSpPr>
            <a:spLocks noChangeArrowheads="1"/>
          </p:cNvSpPr>
          <p:nvPr/>
        </p:nvSpPr>
        <p:spPr bwMode="auto">
          <a:xfrm>
            <a:off x="611188" y="333375"/>
            <a:ext cx="53467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800" b="1" dirty="0">
                <a:solidFill>
                  <a:srgbClr val="CC0000"/>
                </a:solidFill>
                <a:latin typeface="宋体" panose="02010600030101010101" pitchFamily="2" charset="-122"/>
              </a:rPr>
              <a:t>2.1.4 </a:t>
            </a:r>
            <a:r>
              <a:rPr lang="en-US" altLang="zh-CN" sz="2800" b="1" dirty="0">
                <a:solidFill>
                  <a:srgbClr val="CC0000"/>
                </a:solidFill>
              </a:rPr>
              <a:t>DNS</a:t>
            </a:r>
            <a:r>
              <a:rPr lang="zh-CN" altLang="en-US" sz="2800" b="1" dirty="0">
                <a:solidFill>
                  <a:srgbClr val="CC0000"/>
                </a:solidFill>
              </a:rPr>
              <a:t>记录和协议报文格式 </a:t>
            </a:r>
          </a:p>
        </p:txBody>
      </p:sp>
      <p:sp>
        <p:nvSpPr>
          <p:cNvPr id="23591" name="Text Box 39">
            <a:extLst>
              <a:ext uri="{FF2B5EF4-FFF2-40B4-BE49-F238E27FC236}">
                <a16:creationId xmlns:a16="http://schemas.microsoft.com/office/drawing/2014/main" id="{D51E87F5-2CE0-484F-AA93-1B3BFA2D12BC}"/>
              </a:ext>
            </a:extLst>
          </p:cNvPr>
          <p:cNvSpPr txBox="1">
            <a:spLocks noChangeArrowheads="1"/>
          </p:cNvSpPr>
          <p:nvPr/>
        </p:nvSpPr>
        <p:spPr bwMode="auto">
          <a:xfrm>
            <a:off x="684213" y="1196975"/>
            <a:ext cx="7543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b="1"/>
              <a:t>DNS</a:t>
            </a:r>
            <a:r>
              <a:rPr lang="zh-CN" altLang="en-US" b="1"/>
              <a:t>数据库记录的每条域名数据包括</a:t>
            </a:r>
            <a:r>
              <a:rPr lang="en-US" altLang="zh-CN" b="1"/>
              <a:t>3</a:t>
            </a:r>
            <a:r>
              <a:rPr lang="zh-CN" altLang="en-US" b="1"/>
              <a:t>个项：</a:t>
            </a:r>
          </a:p>
        </p:txBody>
      </p:sp>
      <p:sp>
        <p:nvSpPr>
          <p:cNvPr id="23605" name="Text Box 53">
            <a:extLst>
              <a:ext uri="{FF2B5EF4-FFF2-40B4-BE49-F238E27FC236}">
                <a16:creationId xmlns:a16="http://schemas.microsoft.com/office/drawing/2014/main" id="{DBE992C9-75A7-4A65-82CD-FF023EA343C5}"/>
              </a:ext>
            </a:extLst>
          </p:cNvPr>
          <p:cNvSpPr txBox="1">
            <a:spLocks noChangeArrowheads="1"/>
          </p:cNvSpPr>
          <p:nvPr/>
        </p:nvSpPr>
        <p:spPr bwMode="auto">
          <a:xfrm>
            <a:off x="684213" y="5157788"/>
            <a:ext cx="7543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b="1"/>
              <a:t>DNS</a:t>
            </a:r>
            <a:r>
              <a:rPr lang="zh-CN" altLang="en-US" b="1"/>
              <a:t>支持其他类型，如邮件交换器的</a:t>
            </a:r>
            <a:r>
              <a:rPr lang="en-US" altLang="zh-CN" b="1"/>
              <a:t>MX</a:t>
            </a:r>
            <a:r>
              <a:rPr lang="zh-CN" altLang="en-US" b="1"/>
              <a:t>类型（</a:t>
            </a:r>
            <a:r>
              <a:rPr lang="en-US" altLang="zh-CN" b="1"/>
              <a:t>Mail eXchanger)</a:t>
            </a:r>
            <a:r>
              <a:rPr lang="zh-CN" altLang="en-US" b="1"/>
              <a:t>，处理</a:t>
            </a:r>
            <a:r>
              <a:rPr lang="en-US" altLang="zh-CN" b="1"/>
              <a:t>Email</a:t>
            </a:r>
            <a:r>
              <a:rPr lang="zh-CN" altLang="en-US" b="1"/>
              <a:t>地址中的域名服务器；以及</a:t>
            </a:r>
            <a:r>
              <a:rPr lang="en-US" altLang="zh-CN" b="1"/>
              <a:t>NS</a:t>
            </a:r>
            <a:r>
              <a:rPr lang="zh-CN" altLang="en-US" b="1"/>
              <a:t>、</a:t>
            </a:r>
            <a:r>
              <a:rPr lang="en-US" altLang="zh-CN" b="1"/>
              <a:t>TXT</a:t>
            </a:r>
            <a:r>
              <a:rPr lang="zh-CN" altLang="en-US" b="1"/>
              <a:t>、</a:t>
            </a:r>
            <a:r>
              <a:rPr lang="en-US" altLang="zh-CN" b="1"/>
              <a:t>TTL</a:t>
            </a:r>
            <a:r>
              <a:rPr lang="zh-CN" altLang="en-US" b="1"/>
              <a:t>记录类型等。</a:t>
            </a:r>
          </a:p>
        </p:txBody>
      </p:sp>
      <p:sp>
        <p:nvSpPr>
          <p:cNvPr id="23606" name="Text Box 54">
            <a:extLst>
              <a:ext uri="{FF2B5EF4-FFF2-40B4-BE49-F238E27FC236}">
                <a16:creationId xmlns:a16="http://schemas.microsoft.com/office/drawing/2014/main" id="{5076C0C2-0D8D-4057-AD47-B8D88C4AF576}"/>
              </a:ext>
            </a:extLst>
          </p:cNvPr>
          <p:cNvSpPr txBox="1">
            <a:spLocks noChangeArrowheads="1"/>
          </p:cNvSpPr>
          <p:nvPr/>
        </p:nvSpPr>
        <p:spPr bwMode="auto">
          <a:xfrm>
            <a:off x="684213" y="4292600"/>
            <a:ext cx="7543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b="1"/>
              <a:t>如记录类型</a:t>
            </a:r>
            <a:r>
              <a:rPr lang="en-US" altLang="zh-CN" b="1"/>
              <a:t>A</a:t>
            </a:r>
            <a:r>
              <a:rPr lang="zh-CN" altLang="en-US" b="1"/>
              <a:t>：即</a:t>
            </a:r>
            <a:r>
              <a:rPr lang="en-US" altLang="zh-CN" b="1"/>
              <a:t>A</a:t>
            </a:r>
            <a:r>
              <a:rPr lang="zh-CN" altLang="en-US" b="1"/>
              <a:t>类型，从域名获取</a:t>
            </a:r>
            <a:r>
              <a:rPr lang="en-US" altLang="zh-CN" b="1"/>
              <a:t>IP</a:t>
            </a:r>
            <a:r>
              <a:rPr lang="zh-CN" altLang="en-US" b="1"/>
              <a:t>地址，常用于</a:t>
            </a:r>
            <a:r>
              <a:rPr lang="en-US" altLang="zh-CN" b="1"/>
              <a:t>FTP</a:t>
            </a:r>
            <a:r>
              <a:rPr lang="zh-CN" altLang="en-US" b="1"/>
              <a:t>、</a:t>
            </a:r>
            <a:r>
              <a:rPr lang="en-US" altLang="zh-CN" b="1"/>
              <a:t>Ping</a:t>
            </a:r>
            <a:r>
              <a:rPr lang="zh-CN" altLang="en-US" b="1"/>
              <a:t>、</a:t>
            </a:r>
            <a:r>
              <a:rPr lang="en-US" altLang="zh-CN" b="1"/>
              <a:t>WWW</a:t>
            </a:r>
            <a:r>
              <a:rPr lang="zh-CN" altLang="en-US" b="1"/>
              <a:t>浏览器。</a:t>
            </a:r>
          </a:p>
        </p:txBody>
      </p:sp>
      <p:sp>
        <p:nvSpPr>
          <p:cNvPr id="23607" name="Text Box 55">
            <a:extLst>
              <a:ext uri="{FF2B5EF4-FFF2-40B4-BE49-F238E27FC236}">
                <a16:creationId xmlns:a16="http://schemas.microsoft.com/office/drawing/2014/main" id="{0A47BAA6-0763-426A-B334-35C1145086BA}"/>
              </a:ext>
            </a:extLst>
          </p:cNvPr>
          <p:cNvSpPr txBox="1">
            <a:spLocks noChangeArrowheads="1"/>
          </p:cNvSpPr>
          <p:nvPr/>
        </p:nvSpPr>
        <p:spPr bwMode="auto">
          <a:xfrm>
            <a:off x="684213" y="2349500"/>
            <a:ext cx="7543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b="1"/>
              <a:t>记录类型表示该值如何翻译（下面可以看到），解析器查找域名时需指明其类型，</a:t>
            </a:r>
            <a:r>
              <a:rPr lang="en-US" altLang="zh-CN" b="1"/>
              <a:t>DNS</a:t>
            </a:r>
            <a:r>
              <a:rPr lang="zh-CN" altLang="en-US" b="1"/>
              <a:t>服务器仅返回类型相匹配的值。</a:t>
            </a:r>
          </a:p>
        </p:txBody>
      </p:sp>
      <p:sp>
        <p:nvSpPr>
          <p:cNvPr id="23608" name="Text Box 56">
            <a:extLst>
              <a:ext uri="{FF2B5EF4-FFF2-40B4-BE49-F238E27FC236}">
                <a16:creationId xmlns:a16="http://schemas.microsoft.com/office/drawing/2014/main" id="{5C513A95-3210-4777-B4CF-DA1CED2C37AD}"/>
              </a:ext>
            </a:extLst>
          </p:cNvPr>
          <p:cNvSpPr txBox="1">
            <a:spLocks noChangeArrowheads="1"/>
          </p:cNvSpPr>
          <p:nvPr/>
        </p:nvSpPr>
        <p:spPr bwMode="auto">
          <a:xfrm>
            <a:off x="755650" y="3573463"/>
            <a:ext cx="75438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2800" b="1">
                <a:solidFill>
                  <a:srgbClr val="FF0000"/>
                </a:solidFill>
              </a:rPr>
              <a:t>DNS</a:t>
            </a:r>
            <a:r>
              <a:rPr lang="zh-CN" altLang="en-US" sz="2800" b="1">
                <a:solidFill>
                  <a:srgbClr val="FF0000"/>
                </a:solidFill>
              </a:rPr>
              <a:t>记录为什么要设置记录类型？</a:t>
            </a:r>
          </a:p>
        </p:txBody>
      </p:sp>
      <p:grpSp>
        <p:nvGrpSpPr>
          <p:cNvPr id="23612" name="Group 60">
            <a:extLst>
              <a:ext uri="{FF2B5EF4-FFF2-40B4-BE49-F238E27FC236}">
                <a16:creationId xmlns:a16="http://schemas.microsoft.com/office/drawing/2014/main" id="{27F82B0C-C434-4615-B179-755352FFA2D0}"/>
              </a:ext>
            </a:extLst>
          </p:cNvPr>
          <p:cNvGrpSpPr>
            <a:grpSpLocks/>
          </p:cNvGrpSpPr>
          <p:nvPr/>
        </p:nvGrpSpPr>
        <p:grpSpPr bwMode="auto">
          <a:xfrm>
            <a:off x="1331913" y="1773238"/>
            <a:ext cx="4535487" cy="503237"/>
            <a:chOff x="839" y="1117"/>
            <a:chExt cx="2857" cy="317"/>
          </a:xfrm>
        </p:grpSpPr>
        <p:sp>
          <p:nvSpPr>
            <p:cNvPr id="16393" name="Rectangle 57">
              <a:extLst>
                <a:ext uri="{FF2B5EF4-FFF2-40B4-BE49-F238E27FC236}">
                  <a16:creationId xmlns:a16="http://schemas.microsoft.com/office/drawing/2014/main" id="{980837AA-6202-443E-A980-39A7EF81863F}"/>
                </a:ext>
              </a:extLst>
            </p:cNvPr>
            <p:cNvSpPr>
              <a:spLocks noChangeArrowheads="1"/>
            </p:cNvSpPr>
            <p:nvPr/>
          </p:nvSpPr>
          <p:spPr bwMode="auto">
            <a:xfrm>
              <a:off x="839" y="1117"/>
              <a:ext cx="2857" cy="31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spcBef>
                  <a:spcPct val="50000"/>
                </a:spcBef>
              </a:pPr>
              <a:r>
                <a:rPr lang="zh-CN" altLang="en-US" b="1">
                  <a:solidFill>
                    <a:srgbClr val="990000"/>
                  </a:solidFill>
                </a:rPr>
                <a:t>域名         记录类型           值</a:t>
              </a:r>
              <a:endParaRPr lang="zh-CN" altLang="en-US"/>
            </a:p>
          </p:txBody>
        </p:sp>
        <p:sp>
          <p:nvSpPr>
            <p:cNvPr id="16394" name="Line 58">
              <a:extLst>
                <a:ext uri="{FF2B5EF4-FFF2-40B4-BE49-F238E27FC236}">
                  <a16:creationId xmlns:a16="http://schemas.microsoft.com/office/drawing/2014/main" id="{440B2D27-0590-45B2-816A-E14325E95BC9}"/>
                </a:ext>
              </a:extLst>
            </p:cNvPr>
            <p:cNvSpPr>
              <a:spLocks noChangeShapeType="1"/>
            </p:cNvSpPr>
            <p:nvPr/>
          </p:nvSpPr>
          <p:spPr bwMode="auto">
            <a:xfrm>
              <a:off x="1701" y="1117"/>
              <a:ext cx="0" cy="3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6395" name="Line 59">
              <a:extLst>
                <a:ext uri="{FF2B5EF4-FFF2-40B4-BE49-F238E27FC236}">
                  <a16:creationId xmlns:a16="http://schemas.microsoft.com/office/drawing/2014/main" id="{DE5C4555-D470-4A39-9BAA-4C13341F55DF}"/>
                </a:ext>
              </a:extLst>
            </p:cNvPr>
            <p:cNvSpPr>
              <a:spLocks noChangeShapeType="1"/>
            </p:cNvSpPr>
            <p:nvPr/>
          </p:nvSpPr>
          <p:spPr bwMode="auto">
            <a:xfrm>
              <a:off x="2925" y="1117"/>
              <a:ext cx="0" cy="31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3591"/>
                                        </p:tgtEl>
                                        <p:attrNameLst>
                                          <p:attrName>style.visibility</p:attrName>
                                        </p:attrNameLst>
                                      </p:cBhvr>
                                      <p:to>
                                        <p:strVal val="visible"/>
                                      </p:to>
                                    </p:set>
                                    <p:animEffect transition="in" filter="wipe(down)">
                                      <p:cBhvr>
                                        <p:cTn id="7" dur="500"/>
                                        <p:tgtEl>
                                          <p:spTgt spid="2359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nodeType="clickEffect">
                                  <p:stCondLst>
                                    <p:cond delay="0"/>
                                  </p:stCondLst>
                                  <p:childTnLst>
                                    <p:set>
                                      <p:cBhvr>
                                        <p:cTn id="11" dur="1" fill="hold">
                                          <p:stCondLst>
                                            <p:cond delay="0"/>
                                          </p:stCondLst>
                                        </p:cTn>
                                        <p:tgtEl>
                                          <p:spTgt spid="23612"/>
                                        </p:tgtEl>
                                        <p:attrNameLst>
                                          <p:attrName>style.visibility</p:attrName>
                                        </p:attrNameLst>
                                      </p:cBhvr>
                                      <p:to>
                                        <p:strVal val="visible"/>
                                      </p:to>
                                    </p:set>
                                    <p:animEffect transition="in" filter="barn(inHorizontal)">
                                      <p:cBhvr>
                                        <p:cTn id="12" dur="500"/>
                                        <p:tgtEl>
                                          <p:spTgt spid="2361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3607"/>
                                        </p:tgtEl>
                                        <p:attrNameLst>
                                          <p:attrName>style.visibility</p:attrName>
                                        </p:attrNameLst>
                                      </p:cBhvr>
                                      <p:to>
                                        <p:strVal val="visible"/>
                                      </p:to>
                                    </p:set>
                                    <p:animEffect transition="in" filter="wipe(down)">
                                      <p:cBhvr>
                                        <p:cTn id="17" dur="500"/>
                                        <p:tgtEl>
                                          <p:spTgt spid="2360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23608"/>
                                        </p:tgtEl>
                                        <p:attrNameLst>
                                          <p:attrName>style.visibility</p:attrName>
                                        </p:attrNameLst>
                                      </p:cBhvr>
                                      <p:to>
                                        <p:strVal val="visible"/>
                                      </p:to>
                                    </p:set>
                                    <p:animEffect transition="in" filter="wipe(down)">
                                      <p:cBhvr>
                                        <p:cTn id="22" dur="500"/>
                                        <p:tgtEl>
                                          <p:spTgt spid="2360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3606"/>
                                        </p:tgtEl>
                                        <p:attrNameLst>
                                          <p:attrName>style.visibility</p:attrName>
                                        </p:attrNameLst>
                                      </p:cBhvr>
                                      <p:to>
                                        <p:strVal val="visible"/>
                                      </p:to>
                                    </p:set>
                                    <p:animEffect transition="in" filter="wipe(down)">
                                      <p:cBhvr>
                                        <p:cTn id="27" dur="500"/>
                                        <p:tgtEl>
                                          <p:spTgt spid="2360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23605"/>
                                        </p:tgtEl>
                                        <p:attrNameLst>
                                          <p:attrName>style.visibility</p:attrName>
                                        </p:attrNameLst>
                                      </p:cBhvr>
                                      <p:to>
                                        <p:strVal val="visible"/>
                                      </p:to>
                                    </p:set>
                                    <p:animEffect transition="in" filter="wipe(down)">
                                      <p:cBhvr>
                                        <p:cTn id="32" dur="500"/>
                                        <p:tgtEl>
                                          <p:spTgt spid="236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91" grpId="0"/>
      <p:bldP spid="23605" grpId="0"/>
      <p:bldP spid="23606" grpId="0"/>
      <p:bldP spid="23607" grpId="0"/>
      <p:bldP spid="2360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6A83974F-22C1-46EB-953E-BD450BFC98F8}"/>
              </a:ext>
            </a:extLst>
          </p:cNvPr>
          <p:cNvSpPr>
            <a:spLocks noChangeArrowheads="1"/>
          </p:cNvSpPr>
          <p:nvPr/>
        </p:nvSpPr>
        <p:spPr bwMode="auto">
          <a:xfrm>
            <a:off x="684213" y="404813"/>
            <a:ext cx="360045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zh-CN" altLang="en-US" sz="2800" b="1">
                <a:solidFill>
                  <a:srgbClr val="CC0000"/>
                </a:solidFill>
              </a:rPr>
              <a:t>别名和</a:t>
            </a:r>
            <a:r>
              <a:rPr lang="en-US" altLang="zh-CN" sz="2800" b="1">
                <a:solidFill>
                  <a:srgbClr val="CC0000"/>
                </a:solidFill>
              </a:rPr>
              <a:t>CNAME</a:t>
            </a:r>
            <a:r>
              <a:rPr lang="zh-CN" altLang="en-US" sz="2800" b="1">
                <a:solidFill>
                  <a:srgbClr val="CC0000"/>
                </a:solidFill>
              </a:rPr>
              <a:t>类型 </a:t>
            </a:r>
          </a:p>
        </p:txBody>
      </p:sp>
      <p:sp>
        <p:nvSpPr>
          <p:cNvPr id="17411" name="Text Box 3">
            <a:extLst>
              <a:ext uri="{FF2B5EF4-FFF2-40B4-BE49-F238E27FC236}">
                <a16:creationId xmlns:a16="http://schemas.microsoft.com/office/drawing/2014/main" id="{E6F3365F-75F0-479B-A194-54EF7BAA96D9}"/>
              </a:ext>
            </a:extLst>
          </p:cNvPr>
          <p:cNvSpPr txBox="1">
            <a:spLocks noChangeArrowheads="1"/>
          </p:cNvSpPr>
          <p:nvPr/>
        </p:nvSpPr>
        <p:spPr bwMode="auto">
          <a:xfrm>
            <a:off x="755650" y="1268413"/>
            <a:ext cx="75438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b="1"/>
              <a:t>CNAME(canonical name)</a:t>
            </a:r>
            <a:r>
              <a:rPr lang="zh-CN" altLang="en-US" b="1"/>
              <a:t>类型实际是</a:t>
            </a:r>
            <a:r>
              <a:rPr lang="zh-CN" altLang="en-US" b="1">
                <a:solidFill>
                  <a:srgbClr val="990000"/>
                </a:solidFill>
              </a:rPr>
              <a:t>链接指示符</a:t>
            </a:r>
            <a:r>
              <a:rPr lang="zh-CN" altLang="en-US" b="1"/>
              <a:t>，该记录是通过别名指向一个实际域名，并请求其</a:t>
            </a:r>
            <a:r>
              <a:rPr lang="en-US" altLang="zh-CN" b="1"/>
              <a:t>IP</a:t>
            </a:r>
            <a:r>
              <a:rPr lang="zh-CN" altLang="en-US" b="1"/>
              <a:t>地址。</a:t>
            </a:r>
          </a:p>
        </p:txBody>
      </p:sp>
      <p:sp>
        <p:nvSpPr>
          <p:cNvPr id="17412" name="Text Box 7">
            <a:extLst>
              <a:ext uri="{FF2B5EF4-FFF2-40B4-BE49-F238E27FC236}">
                <a16:creationId xmlns:a16="http://schemas.microsoft.com/office/drawing/2014/main" id="{AC5283E2-C052-4A74-A60D-360C5012BFAF}"/>
              </a:ext>
            </a:extLst>
          </p:cNvPr>
          <p:cNvSpPr txBox="1">
            <a:spLocks noChangeArrowheads="1"/>
          </p:cNvSpPr>
          <p:nvPr/>
        </p:nvSpPr>
        <p:spPr bwMode="auto">
          <a:xfrm>
            <a:off x="827088" y="4941888"/>
            <a:ext cx="7777162"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b="1"/>
              <a:t>如</a:t>
            </a:r>
            <a:r>
              <a:rPr lang="en-US" altLang="zh-CN" b="1"/>
              <a:t>www.foobar.com</a:t>
            </a:r>
            <a:r>
              <a:rPr lang="zh-CN" altLang="en-US" b="1"/>
              <a:t>（别名）</a:t>
            </a:r>
            <a:r>
              <a:rPr lang="en-US" altLang="zh-CN" b="1"/>
              <a:t>,  </a:t>
            </a:r>
            <a:r>
              <a:rPr lang="zh-CN" altLang="en-US" b="1"/>
              <a:t>通过</a:t>
            </a:r>
            <a:r>
              <a:rPr lang="en-US" altLang="zh-CN" b="1"/>
              <a:t>Cname</a:t>
            </a:r>
            <a:r>
              <a:rPr lang="zh-CN" altLang="en-US" b="1"/>
              <a:t>项        解析         </a:t>
            </a:r>
            <a:r>
              <a:rPr lang="en-US" altLang="zh-CN" b="1"/>
              <a:t>hobbes.foobar.com</a:t>
            </a:r>
            <a:r>
              <a:rPr lang="zh-CN" altLang="en-US" b="1"/>
              <a:t>的实际机器域名的</a:t>
            </a:r>
            <a:r>
              <a:rPr lang="en-US" altLang="zh-CN" b="1"/>
              <a:t>IP</a:t>
            </a:r>
            <a:r>
              <a:rPr lang="zh-CN" altLang="en-US" b="1"/>
              <a:t>地址。</a:t>
            </a:r>
          </a:p>
        </p:txBody>
      </p:sp>
      <p:sp>
        <p:nvSpPr>
          <p:cNvPr id="17413" name="Line 8">
            <a:extLst>
              <a:ext uri="{FF2B5EF4-FFF2-40B4-BE49-F238E27FC236}">
                <a16:creationId xmlns:a16="http://schemas.microsoft.com/office/drawing/2014/main" id="{83A7EDE0-AF27-42B5-B726-08C5E79D3150}"/>
              </a:ext>
            </a:extLst>
          </p:cNvPr>
          <p:cNvSpPr>
            <a:spLocks noChangeShapeType="1"/>
          </p:cNvSpPr>
          <p:nvPr/>
        </p:nvSpPr>
        <p:spPr bwMode="auto">
          <a:xfrm>
            <a:off x="6732588" y="5229225"/>
            <a:ext cx="504825" cy="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7414" name="Text Box 17">
            <a:extLst>
              <a:ext uri="{FF2B5EF4-FFF2-40B4-BE49-F238E27FC236}">
                <a16:creationId xmlns:a16="http://schemas.microsoft.com/office/drawing/2014/main" id="{85B8AF0F-7CC0-4256-B900-6708B951FD64}"/>
              </a:ext>
            </a:extLst>
          </p:cNvPr>
          <p:cNvSpPr txBox="1">
            <a:spLocks noChangeArrowheads="1"/>
          </p:cNvSpPr>
          <p:nvPr/>
        </p:nvSpPr>
        <p:spPr bwMode="auto">
          <a:xfrm>
            <a:off x="827088" y="3357563"/>
            <a:ext cx="7543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b="1"/>
              <a:t>考虑</a:t>
            </a:r>
            <a:r>
              <a:rPr lang="en-US" altLang="zh-CN" b="1"/>
              <a:t>foobar</a:t>
            </a:r>
            <a:r>
              <a:rPr lang="zh-CN" altLang="en-US" b="1"/>
              <a:t>公司的一台服务器</a:t>
            </a:r>
            <a:r>
              <a:rPr lang="en-US" altLang="zh-CN" b="1"/>
              <a:t>hobbes.foobar.com</a:t>
            </a:r>
            <a:r>
              <a:rPr lang="zh-CN" altLang="en-US" b="1"/>
              <a:t>运行</a:t>
            </a:r>
            <a:r>
              <a:rPr lang="en-US" altLang="zh-CN" b="1"/>
              <a:t>Web</a:t>
            </a:r>
            <a:r>
              <a:rPr lang="zh-CN" altLang="en-US" b="1"/>
              <a:t>服务，但希望对外变成一个规范的</a:t>
            </a:r>
            <a:r>
              <a:rPr lang="en-US" altLang="zh-CN" b="1"/>
              <a:t>www</a:t>
            </a:r>
            <a:r>
              <a:rPr lang="zh-CN" altLang="en-US" b="1"/>
              <a:t>域名：</a:t>
            </a:r>
            <a:r>
              <a:rPr lang="en-US" altLang="zh-CN" b="1"/>
              <a:t>www.foobar.com</a:t>
            </a:r>
            <a:r>
              <a:rPr lang="zh-CN" altLang="en-US" b="1"/>
              <a:t>，怎样处理？</a:t>
            </a:r>
          </a:p>
        </p:txBody>
      </p:sp>
      <p:sp>
        <p:nvSpPr>
          <p:cNvPr id="17415" name="Rectangle 19">
            <a:extLst>
              <a:ext uri="{FF2B5EF4-FFF2-40B4-BE49-F238E27FC236}">
                <a16:creationId xmlns:a16="http://schemas.microsoft.com/office/drawing/2014/main" id="{2B43B7C8-C1E8-4D6D-9A63-59DBF7034C90}"/>
              </a:ext>
            </a:extLst>
          </p:cNvPr>
          <p:cNvSpPr>
            <a:spLocks noChangeArrowheads="1"/>
          </p:cNvSpPr>
          <p:nvPr/>
        </p:nvSpPr>
        <p:spPr bwMode="auto">
          <a:xfrm>
            <a:off x="1187450" y="2492375"/>
            <a:ext cx="6480175" cy="503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spcBef>
                <a:spcPct val="50000"/>
              </a:spcBef>
            </a:pPr>
            <a:r>
              <a:rPr lang="zh-CN" altLang="en-US" b="1">
                <a:solidFill>
                  <a:srgbClr val="990000"/>
                </a:solidFill>
              </a:rPr>
              <a:t>别名</a:t>
            </a:r>
            <a:r>
              <a:rPr lang="en-US" altLang="zh-CN" b="1">
                <a:solidFill>
                  <a:srgbClr val="990000"/>
                </a:solidFill>
              </a:rPr>
              <a:t>(</a:t>
            </a:r>
            <a:r>
              <a:rPr lang="zh-CN" altLang="en-US" b="1">
                <a:solidFill>
                  <a:srgbClr val="990000"/>
                </a:solidFill>
              </a:rPr>
              <a:t>域名</a:t>
            </a:r>
            <a:r>
              <a:rPr lang="en-US" altLang="zh-CN" b="1">
                <a:solidFill>
                  <a:srgbClr val="990000"/>
                </a:solidFill>
              </a:rPr>
              <a:t>A)           </a:t>
            </a:r>
            <a:r>
              <a:rPr lang="en-US" altLang="zh-CN" b="1"/>
              <a:t>CNAME         </a:t>
            </a:r>
            <a:r>
              <a:rPr lang="zh-CN" altLang="en-US" b="1">
                <a:solidFill>
                  <a:srgbClr val="990000"/>
                </a:solidFill>
              </a:rPr>
              <a:t>实际域名</a:t>
            </a:r>
            <a:r>
              <a:rPr lang="en-US" altLang="zh-CN" b="1">
                <a:solidFill>
                  <a:srgbClr val="990000"/>
                </a:solidFill>
              </a:rPr>
              <a:t>B  </a:t>
            </a:r>
          </a:p>
        </p:txBody>
      </p:sp>
      <p:sp>
        <p:nvSpPr>
          <p:cNvPr id="17416" name="Line 20">
            <a:extLst>
              <a:ext uri="{FF2B5EF4-FFF2-40B4-BE49-F238E27FC236}">
                <a16:creationId xmlns:a16="http://schemas.microsoft.com/office/drawing/2014/main" id="{53BCF9B2-4B65-4633-BC38-0322C2444BC1}"/>
              </a:ext>
            </a:extLst>
          </p:cNvPr>
          <p:cNvSpPr>
            <a:spLocks noChangeShapeType="1"/>
          </p:cNvSpPr>
          <p:nvPr/>
        </p:nvSpPr>
        <p:spPr bwMode="auto">
          <a:xfrm>
            <a:off x="3398838" y="2492375"/>
            <a:ext cx="0"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7417" name="Line 21">
            <a:extLst>
              <a:ext uri="{FF2B5EF4-FFF2-40B4-BE49-F238E27FC236}">
                <a16:creationId xmlns:a16="http://schemas.microsoft.com/office/drawing/2014/main" id="{842E43D9-E7F5-4097-B177-4C9FFD06CB04}"/>
              </a:ext>
            </a:extLst>
          </p:cNvPr>
          <p:cNvSpPr>
            <a:spLocks noChangeShapeType="1"/>
          </p:cNvSpPr>
          <p:nvPr/>
        </p:nvSpPr>
        <p:spPr bwMode="auto">
          <a:xfrm>
            <a:off x="5508625" y="2492375"/>
            <a:ext cx="0"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Tree>
  </p:cSld>
  <p:clrMapOvr>
    <a:masterClrMapping/>
  </p:clrMapOvr>
  <p:transition spd="slow" advClick="0">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6">
            <a:extLst>
              <a:ext uri="{FF2B5EF4-FFF2-40B4-BE49-F238E27FC236}">
                <a16:creationId xmlns:a16="http://schemas.microsoft.com/office/drawing/2014/main" id="{4B449D08-F3E2-4559-BAEA-65B05E52939F}"/>
              </a:ext>
            </a:extLst>
          </p:cNvPr>
          <p:cNvSpPr txBox="1">
            <a:spLocks noChangeArrowheads="1"/>
          </p:cNvSpPr>
          <p:nvPr/>
        </p:nvSpPr>
        <p:spPr bwMode="auto">
          <a:xfrm>
            <a:off x="755650" y="1052513"/>
            <a:ext cx="74168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b="1" dirty="0"/>
              <a:t>利用别名和</a:t>
            </a:r>
            <a:r>
              <a:rPr lang="en-US" altLang="zh-CN" b="1" dirty="0" err="1"/>
              <a:t>Cname</a:t>
            </a:r>
            <a:r>
              <a:rPr lang="zh-CN" altLang="en-US" b="1" dirty="0"/>
              <a:t>项可方便地实现</a:t>
            </a:r>
            <a:r>
              <a:rPr lang="zh-CN" altLang="en-US" b="1" dirty="0">
                <a:solidFill>
                  <a:srgbClr val="990000"/>
                </a:solidFill>
              </a:rPr>
              <a:t>保留或变更域名</a:t>
            </a:r>
            <a:r>
              <a:rPr lang="zh-CN" altLang="en-US" b="1" dirty="0"/>
              <a:t>，如</a:t>
            </a:r>
            <a:r>
              <a:rPr lang="zh-CN" altLang="zh-CN" b="1" dirty="0"/>
              <a:t>当单位变更后，组织服务器需要变更一个新的域名（只需用Cname，将新域名作为别名指向原域名）；如果希望保留原来的域名，也可以用Cname，原单位域名作为别名实际指向新服务器。</a:t>
            </a:r>
            <a:endParaRPr lang="zh-CN" altLang="en-US" b="1" dirty="0"/>
          </a:p>
        </p:txBody>
      </p:sp>
      <p:grpSp>
        <p:nvGrpSpPr>
          <p:cNvPr id="18435" name="Group 7">
            <a:extLst>
              <a:ext uri="{FF2B5EF4-FFF2-40B4-BE49-F238E27FC236}">
                <a16:creationId xmlns:a16="http://schemas.microsoft.com/office/drawing/2014/main" id="{FD90C359-2D8D-4CF3-9F69-6EC1F5039455}"/>
              </a:ext>
            </a:extLst>
          </p:cNvPr>
          <p:cNvGrpSpPr>
            <a:grpSpLocks/>
          </p:cNvGrpSpPr>
          <p:nvPr/>
        </p:nvGrpSpPr>
        <p:grpSpPr bwMode="auto">
          <a:xfrm>
            <a:off x="684213" y="4724400"/>
            <a:ext cx="7920037" cy="1370013"/>
            <a:chOff x="476" y="3158"/>
            <a:chExt cx="4989" cy="863"/>
          </a:xfrm>
        </p:grpSpPr>
        <p:sp>
          <p:nvSpPr>
            <p:cNvPr id="18437" name="Text Box 8">
              <a:extLst>
                <a:ext uri="{FF2B5EF4-FFF2-40B4-BE49-F238E27FC236}">
                  <a16:creationId xmlns:a16="http://schemas.microsoft.com/office/drawing/2014/main" id="{8927E25B-704F-40D8-A2CF-1377EF596F7C}"/>
                </a:ext>
              </a:extLst>
            </p:cNvPr>
            <p:cNvSpPr txBox="1">
              <a:spLocks noChangeArrowheads="1"/>
            </p:cNvSpPr>
            <p:nvPr/>
          </p:nvSpPr>
          <p:spPr bwMode="auto">
            <a:xfrm>
              <a:off x="476" y="3158"/>
              <a:ext cx="4899" cy="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b="1"/>
                <a:t>还可以将多个域名指向同一台计算机，如</a:t>
              </a:r>
              <a:r>
                <a:rPr lang="en-US" altLang="zh-CN" b="1"/>
                <a:t>www.foobar.com</a:t>
              </a:r>
            </a:p>
            <a:p>
              <a:pPr algn="l" eaLnBrk="1" hangingPunct="1">
                <a:spcBef>
                  <a:spcPct val="50000"/>
                </a:spcBef>
              </a:pPr>
              <a:r>
                <a:rPr lang="en-US" altLang="zh-CN" b="1"/>
                <a:t>ftp. foobar.com</a:t>
              </a:r>
            </a:p>
          </p:txBody>
        </p:sp>
        <p:sp>
          <p:nvSpPr>
            <p:cNvPr id="18438" name="Rectangle 9">
              <a:extLst>
                <a:ext uri="{FF2B5EF4-FFF2-40B4-BE49-F238E27FC236}">
                  <a16:creationId xmlns:a16="http://schemas.microsoft.com/office/drawing/2014/main" id="{40890C7E-9DCF-4003-BC96-DC9693FD2032}"/>
                </a:ext>
              </a:extLst>
            </p:cNvPr>
            <p:cNvSpPr>
              <a:spLocks noChangeArrowheads="1"/>
            </p:cNvSpPr>
            <p:nvPr/>
          </p:nvSpPr>
          <p:spPr bwMode="auto">
            <a:xfrm>
              <a:off x="2381" y="3612"/>
              <a:ext cx="3084"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b="1"/>
                <a:t>    </a:t>
              </a:r>
              <a:r>
                <a:rPr lang="zh-CN" altLang="en-US" b="1"/>
                <a:t>指向  </a:t>
              </a:r>
              <a:r>
                <a:rPr lang="en-US" altLang="zh-CN" b="1"/>
                <a:t>hobbes.foobar.com</a:t>
              </a:r>
              <a:r>
                <a:rPr lang="zh-CN" altLang="en-US" b="1"/>
                <a:t>计算机</a:t>
              </a:r>
            </a:p>
          </p:txBody>
        </p:sp>
        <p:sp>
          <p:nvSpPr>
            <p:cNvPr id="18439" name="Line 10">
              <a:extLst>
                <a:ext uri="{FF2B5EF4-FFF2-40B4-BE49-F238E27FC236}">
                  <a16:creationId xmlns:a16="http://schemas.microsoft.com/office/drawing/2014/main" id="{0CBE7CBB-9889-4B0A-BD53-AF51D87B1A9E}"/>
                </a:ext>
              </a:extLst>
            </p:cNvPr>
            <p:cNvSpPr>
              <a:spLocks noChangeShapeType="1"/>
            </p:cNvSpPr>
            <p:nvPr/>
          </p:nvSpPr>
          <p:spPr bwMode="auto">
            <a:xfrm>
              <a:off x="2064" y="3793"/>
              <a:ext cx="590" cy="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8440" name="Line 11">
              <a:extLst>
                <a:ext uri="{FF2B5EF4-FFF2-40B4-BE49-F238E27FC236}">
                  <a16:creationId xmlns:a16="http://schemas.microsoft.com/office/drawing/2014/main" id="{4F65B05D-A08B-42A9-A6A0-616736422D9A}"/>
                </a:ext>
              </a:extLst>
            </p:cNvPr>
            <p:cNvSpPr>
              <a:spLocks noChangeShapeType="1"/>
            </p:cNvSpPr>
            <p:nvPr/>
          </p:nvSpPr>
          <p:spPr bwMode="auto">
            <a:xfrm>
              <a:off x="1927" y="3521"/>
              <a:ext cx="136" cy="273"/>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8441" name="Line 12">
              <a:extLst>
                <a:ext uri="{FF2B5EF4-FFF2-40B4-BE49-F238E27FC236}">
                  <a16:creationId xmlns:a16="http://schemas.microsoft.com/office/drawing/2014/main" id="{5FE078FD-A0FF-4DE1-8073-A1EA221C2EC6}"/>
                </a:ext>
              </a:extLst>
            </p:cNvPr>
            <p:cNvSpPr>
              <a:spLocks noChangeShapeType="1"/>
            </p:cNvSpPr>
            <p:nvPr/>
          </p:nvSpPr>
          <p:spPr bwMode="auto">
            <a:xfrm flipV="1">
              <a:off x="1882" y="3793"/>
              <a:ext cx="182" cy="182"/>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sp>
        <p:nvSpPr>
          <p:cNvPr id="18436" name="Rectangle 13">
            <a:extLst>
              <a:ext uri="{FF2B5EF4-FFF2-40B4-BE49-F238E27FC236}">
                <a16:creationId xmlns:a16="http://schemas.microsoft.com/office/drawing/2014/main" id="{1F523963-66CB-4605-ACDF-A2D0A3F3347E}"/>
              </a:ext>
            </a:extLst>
          </p:cNvPr>
          <p:cNvSpPr>
            <a:spLocks noChangeArrowheads="1"/>
          </p:cNvSpPr>
          <p:nvPr/>
        </p:nvSpPr>
        <p:spPr bwMode="auto">
          <a:xfrm>
            <a:off x="611188" y="333375"/>
            <a:ext cx="360045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800" b="1">
                <a:solidFill>
                  <a:srgbClr val="CC0000"/>
                </a:solidFill>
              </a:rPr>
              <a:t>CNAME</a:t>
            </a:r>
            <a:r>
              <a:rPr lang="zh-CN" altLang="en-US" sz="2800" b="1">
                <a:solidFill>
                  <a:srgbClr val="CC0000"/>
                </a:solidFill>
              </a:rPr>
              <a:t>类型 应用</a:t>
            </a:r>
          </a:p>
        </p:txBody>
      </p:sp>
      <p:sp>
        <p:nvSpPr>
          <p:cNvPr id="18443" name="Rectangle 19">
            <a:extLst>
              <a:ext uri="{FF2B5EF4-FFF2-40B4-BE49-F238E27FC236}">
                <a16:creationId xmlns:a16="http://schemas.microsoft.com/office/drawing/2014/main" id="{5F39BE05-B29E-436D-80AF-8DBD44D20D04}"/>
              </a:ext>
            </a:extLst>
          </p:cNvPr>
          <p:cNvSpPr>
            <a:spLocks noChangeArrowheads="1"/>
          </p:cNvSpPr>
          <p:nvPr/>
        </p:nvSpPr>
        <p:spPr bwMode="auto">
          <a:xfrm>
            <a:off x="1187450" y="3213100"/>
            <a:ext cx="6480175" cy="503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b="1"/>
              <a:t>pc.lenovo.com </a:t>
            </a:r>
            <a:r>
              <a:rPr lang="en-US" altLang="zh-CN" b="1">
                <a:solidFill>
                  <a:srgbClr val="990000"/>
                </a:solidFill>
              </a:rPr>
              <a:t>           </a:t>
            </a:r>
            <a:r>
              <a:rPr lang="en-US" altLang="zh-CN" sz="2000" b="1"/>
              <a:t>CNAME </a:t>
            </a:r>
            <a:r>
              <a:rPr lang="en-US" altLang="zh-CN" b="1"/>
              <a:t>           </a:t>
            </a:r>
            <a:r>
              <a:rPr lang="en-US" altLang="zh-CN" b="1">
                <a:solidFill>
                  <a:srgbClr val="990000"/>
                </a:solidFill>
              </a:rPr>
              <a:t>pc.ibm.com  </a:t>
            </a:r>
          </a:p>
        </p:txBody>
      </p:sp>
      <p:sp>
        <p:nvSpPr>
          <p:cNvPr id="18444" name="Line 20">
            <a:extLst>
              <a:ext uri="{FF2B5EF4-FFF2-40B4-BE49-F238E27FC236}">
                <a16:creationId xmlns:a16="http://schemas.microsoft.com/office/drawing/2014/main" id="{E65549CC-F640-4B3C-8EAD-72965B74936E}"/>
              </a:ext>
            </a:extLst>
          </p:cNvPr>
          <p:cNvSpPr>
            <a:spLocks noChangeShapeType="1"/>
          </p:cNvSpPr>
          <p:nvPr/>
        </p:nvSpPr>
        <p:spPr bwMode="auto">
          <a:xfrm>
            <a:off x="3635375" y="3213100"/>
            <a:ext cx="0"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8445" name="Line 21">
            <a:extLst>
              <a:ext uri="{FF2B5EF4-FFF2-40B4-BE49-F238E27FC236}">
                <a16:creationId xmlns:a16="http://schemas.microsoft.com/office/drawing/2014/main" id="{DF26BBD4-6C90-4D37-A959-8B30F44CA0AB}"/>
              </a:ext>
            </a:extLst>
          </p:cNvPr>
          <p:cNvSpPr>
            <a:spLocks noChangeShapeType="1"/>
          </p:cNvSpPr>
          <p:nvPr/>
        </p:nvSpPr>
        <p:spPr bwMode="auto">
          <a:xfrm>
            <a:off x="5508625" y="3213100"/>
            <a:ext cx="0"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8446" name="Rectangle 19">
            <a:extLst>
              <a:ext uri="{FF2B5EF4-FFF2-40B4-BE49-F238E27FC236}">
                <a16:creationId xmlns:a16="http://schemas.microsoft.com/office/drawing/2014/main" id="{EDC0523C-2F19-45B2-8D14-4817DC87FF70}"/>
              </a:ext>
            </a:extLst>
          </p:cNvPr>
          <p:cNvSpPr>
            <a:spLocks noChangeArrowheads="1"/>
          </p:cNvSpPr>
          <p:nvPr/>
        </p:nvSpPr>
        <p:spPr bwMode="auto">
          <a:xfrm>
            <a:off x="1187450" y="3933825"/>
            <a:ext cx="6480175" cy="503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b="1">
                <a:solidFill>
                  <a:srgbClr val="990000"/>
                </a:solidFill>
              </a:rPr>
              <a:t>  pc.ibm.com             </a:t>
            </a:r>
            <a:r>
              <a:rPr lang="en-US" altLang="zh-CN" sz="2000" b="1"/>
              <a:t>CNAME             </a:t>
            </a:r>
            <a:r>
              <a:rPr lang="en-US" altLang="zh-CN" b="1"/>
              <a:t>pc. lenovo.com</a:t>
            </a:r>
            <a:r>
              <a:rPr lang="en-US" altLang="zh-CN" b="1">
                <a:solidFill>
                  <a:srgbClr val="990000"/>
                </a:solidFill>
              </a:rPr>
              <a:t> </a:t>
            </a:r>
          </a:p>
        </p:txBody>
      </p:sp>
      <p:sp>
        <p:nvSpPr>
          <p:cNvPr id="18447" name="Line 20">
            <a:extLst>
              <a:ext uri="{FF2B5EF4-FFF2-40B4-BE49-F238E27FC236}">
                <a16:creationId xmlns:a16="http://schemas.microsoft.com/office/drawing/2014/main" id="{899F811C-4130-4D7D-A2C3-67CEEF2621D1}"/>
              </a:ext>
            </a:extLst>
          </p:cNvPr>
          <p:cNvSpPr>
            <a:spLocks noChangeShapeType="1"/>
          </p:cNvSpPr>
          <p:nvPr/>
        </p:nvSpPr>
        <p:spPr bwMode="auto">
          <a:xfrm>
            <a:off x="3635375" y="3933825"/>
            <a:ext cx="0"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8448" name="Line 20">
            <a:extLst>
              <a:ext uri="{FF2B5EF4-FFF2-40B4-BE49-F238E27FC236}">
                <a16:creationId xmlns:a16="http://schemas.microsoft.com/office/drawing/2014/main" id="{14BC432D-C002-4331-8532-772CD9296878}"/>
              </a:ext>
            </a:extLst>
          </p:cNvPr>
          <p:cNvSpPr>
            <a:spLocks noChangeShapeType="1"/>
          </p:cNvSpPr>
          <p:nvPr/>
        </p:nvSpPr>
        <p:spPr bwMode="auto">
          <a:xfrm>
            <a:off x="5508625" y="3933825"/>
            <a:ext cx="0"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Tree>
  </p:cSld>
  <p:clrMapOvr>
    <a:masterClrMapping/>
  </p:clrMapOvr>
  <p:transition spd="slow" advClick="0">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3">
            <a:extLst>
              <a:ext uri="{FF2B5EF4-FFF2-40B4-BE49-F238E27FC236}">
                <a16:creationId xmlns:a16="http://schemas.microsoft.com/office/drawing/2014/main" id="{8178DACB-6797-407B-AEB2-CEF35FD8875B}"/>
              </a:ext>
            </a:extLst>
          </p:cNvPr>
          <p:cNvSpPr txBox="1">
            <a:spLocks noChangeArrowheads="1"/>
          </p:cNvSpPr>
          <p:nvPr/>
        </p:nvSpPr>
        <p:spPr bwMode="auto">
          <a:xfrm>
            <a:off x="755650" y="2420938"/>
            <a:ext cx="5181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1800" b="1"/>
              <a:t>20B       8B     12B         25B              16B           16B</a:t>
            </a:r>
          </a:p>
        </p:txBody>
      </p:sp>
      <p:grpSp>
        <p:nvGrpSpPr>
          <p:cNvPr id="73732" name="Group 4">
            <a:extLst>
              <a:ext uri="{FF2B5EF4-FFF2-40B4-BE49-F238E27FC236}">
                <a16:creationId xmlns:a16="http://schemas.microsoft.com/office/drawing/2014/main" id="{5062268E-CD14-4592-B653-C7DCE63F881C}"/>
              </a:ext>
            </a:extLst>
          </p:cNvPr>
          <p:cNvGrpSpPr>
            <a:grpSpLocks/>
          </p:cNvGrpSpPr>
          <p:nvPr/>
        </p:nvGrpSpPr>
        <p:grpSpPr bwMode="auto">
          <a:xfrm>
            <a:off x="3851275" y="1773238"/>
            <a:ext cx="3744913" cy="2227262"/>
            <a:chOff x="2336" y="1434"/>
            <a:chExt cx="2204" cy="1386"/>
          </a:xfrm>
        </p:grpSpPr>
        <p:grpSp>
          <p:nvGrpSpPr>
            <p:cNvPr id="19497" name="Group 5">
              <a:extLst>
                <a:ext uri="{FF2B5EF4-FFF2-40B4-BE49-F238E27FC236}">
                  <a16:creationId xmlns:a16="http://schemas.microsoft.com/office/drawing/2014/main" id="{1649580C-B89C-4BF8-B9AA-42B7C7C57E2B}"/>
                </a:ext>
              </a:extLst>
            </p:cNvPr>
            <p:cNvGrpSpPr>
              <a:grpSpLocks/>
            </p:cNvGrpSpPr>
            <p:nvPr/>
          </p:nvGrpSpPr>
          <p:grpSpPr bwMode="auto">
            <a:xfrm>
              <a:off x="2336" y="1434"/>
              <a:ext cx="2204" cy="1150"/>
              <a:chOff x="2336" y="1434"/>
              <a:chExt cx="2204" cy="1150"/>
            </a:xfrm>
          </p:grpSpPr>
          <p:sp>
            <p:nvSpPr>
              <p:cNvPr id="19499" name="Rectangle 6">
                <a:extLst>
                  <a:ext uri="{FF2B5EF4-FFF2-40B4-BE49-F238E27FC236}">
                    <a16:creationId xmlns:a16="http://schemas.microsoft.com/office/drawing/2014/main" id="{85CFEC17-997B-4405-9FE9-9419F51A3B8D}"/>
                  </a:ext>
                </a:extLst>
              </p:cNvPr>
              <p:cNvSpPr>
                <a:spLocks noChangeArrowheads="1"/>
              </p:cNvSpPr>
              <p:nvPr/>
            </p:nvSpPr>
            <p:spPr bwMode="auto">
              <a:xfrm>
                <a:off x="2971" y="1434"/>
                <a:ext cx="672" cy="384"/>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zh-CN" altLang="en-US" sz="1600" b="1"/>
                  <a:t>回答</a:t>
                </a:r>
                <a:r>
                  <a:rPr lang="en-US" altLang="zh-CN" sz="1600" b="1"/>
                  <a:t>#2</a:t>
                </a:r>
              </a:p>
            </p:txBody>
          </p:sp>
          <p:sp>
            <p:nvSpPr>
              <p:cNvPr id="19500" name="Rectangle 7">
                <a:extLst>
                  <a:ext uri="{FF2B5EF4-FFF2-40B4-BE49-F238E27FC236}">
                    <a16:creationId xmlns:a16="http://schemas.microsoft.com/office/drawing/2014/main" id="{99F4CABB-47EC-43CA-8203-E31F70A60C3D}"/>
                  </a:ext>
                </a:extLst>
              </p:cNvPr>
              <p:cNvSpPr>
                <a:spLocks noChangeArrowheads="1"/>
              </p:cNvSpPr>
              <p:nvPr/>
            </p:nvSpPr>
            <p:spPr bwMode="auto">
              <a:xfrm>
                <a:off x="2336" y="1434"/>
                <a:ext cx="624" cy="384"/>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zh-CN" altLang="en-US" sz="1600" b="1"/>
                  <a:t>回答</a:t>
                </a:r>
                <a:r>
                  <a:rPr lang="en-US" altLang="zh-CN" sz="1600" b="1"/>
                  <a:t>#1</a:t>
                </a:r>
              </a:p>
            </p:txBody>
          </p:sp>
          <p:sp>
            <p:nvSpPr>
              <p:cNvPr id="19501" name="Rectangle 8">
                <a:extLst>
                  <a:ext uri="{FF2B5EF4-FFF2-40B4-BE49-F238E27FC236}">
                    <a16:creationId xmlns:a16="http://schemas.microsoft.com/office/drawing/2014/main" id="{1182179D-3AF6-4F2F-A5FB-8C695236F771}"/>
                  </a:ext>
                </a:extLst>
              </p:cNvPr>
              <p:cNvSpPr>
                <a:spLocks noChangeArrowheads="1"/>
              </p:cNvSpPr>
              <p:nvPr/>
            </p:nvSpPr>
            <p:spPr bwMode="auto">
              <a:xfrm>
                <a:off x="2336" y="2296"/>
                <a:ext cx="317" cy="2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zh-CN" altLang="en-US" sz="1600" b="1"/>
                  <a:t>指针</a:t>
                </a:r>
              </a:p>
            </p:txBody>
          </p:sp>
          <p:sp>
            <p:nvSpPr>
              <p:cNvPr id="19502" name="Rectangle 9">
                <a:extLst>
                  <a:ext uri="{FF2B5EF4-FFF2-40B4-BE49-F238E27FC236}">
                    <a16:creationId xmlns:a16="http://schemas.microsoft.com/office/drawing/2014/main" id="{54F570BC-23A9-4B2F-A453-C7CC796C63C3}"/>
                  </a:ext>
                </a:extLst>
              </p:cNvPr>
              <p:cNvSpPr>
                <a:spLocks noChangeArrowheads="1"/>
              </p:cNvSpPr>
              <p:nvPr/>
            </p:nvSpPr>
            <p:spPr bwMode="auto">
              <a:xfrm>
                <a:off x="2653" y="2296"/>
                <a:ext cx="318" cy="2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zh-CN" altLang="en-US" sz="1600" b="1"/>
                  <a:t>类型</a:t>
                </a:r>
              </a:p>
            </p:txBody>
          </p:sp>
          <p:sp>
            <p:nvSpPr>
              <p:cNvPr id="19503" name="Rectangle 10">
                <a:extLst>
                  <a:ext uri="{FF2B5EF4-FFF2-40B4-BE49-F238E27FC236}">
                    <a16:creationId xmlns:a16="http://schemas.microsoft.com/office/drawing/2014/main" id="{0CA8144B-FD4D-4CDC-A927-D4F07B60A86D}"/>
                  </a:ext>
                </a:extLst>
              </p:cNvPr>
              <p:cNvSpPr>
                <a:spLocks noChangeArrowheads="1"/>
              </p:cNvSpPr>
              <p:nvPr/>
            </p:nvSpPr>
            <p:spPr bwMode="auto">
              <a:xfrm>
                <a:off x="2971" y="2296"/>
                <a:ext cx="272" cy="2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zh-CN" altLang="en-US" sz="1600" b="1"/>
                  <a:t>类</a:t>
                </a:r>
              </a:p>
            </p:txBody>
          </p:sp>
          <p:sp>
            <p:nvSpPr>
              <p:cNvPr id="19504" name="Rectangle 11">
                <a:extLst>
                  <a:ext uri="{FF2B5EF4-FFF2-40B4-BE49-F238E27FC236}">
                    <a16:creationId xmlns:a16="http://schemas.microsoft.com/office/drawing/2014/main" id="{19BE1397-A45D-4BD5-BAB8-E0D1371BA1FF}"/>
                  </a:ext>
                </a:extLst>
              </p:cNvPr>
              <p:cNvSpPr>
                <a:spLocks noChangeArrowheads="1"/>
              </p:cNvSpPr>
              <p:nvPr/>
            </p:nvSpPr>
            <p:spPr bwMode="auto">
              <a:xfrm>
                <a:off x="3243" y="2296"/>
                <a:ext cx="499" cy="2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TTL</a:t>
                </a:r>
              </a:p>
            </p:txBody>
          </p:sp>
          <p:sp>
            <p:nvSpPr>
              <p:cNvPr id="19505" name="Rectangle 12">
                <a:extLst>
                  <a:ext uri="{FF2B5EF4-FFF2-40B4-BE49-F238E27FC236}">
                    <a16:creationId xmlns:a16="http://schemas.microsoft.com/office/drawing/2014/main" id="{710D9E28-0D6E-499E-9A47-BEC9E67BC6DD}"/>
                  </a:ext>
                </a:extLst>
              </p:cNvPr>
              <p:cNvSpPr>
                <a:spLocks noChangeArrowheads="1"/>
              </p:cNvSpPr>
              <p:nvPr/>
            </p:nvSpPr>
            <p:spPr bwMode="auto">
              <a:xfrm>
                <a:off x="3742" y="2296"/>
                <a:ext cx="317" cy="2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zh-CN" altLang="en-US" sz="1600" b="1"/>
                  <a:t>长度</a:t>
                </a:r>
              </a:p>
            </p:txBody>
          </p:sp>
          <p:sp>
            <p:nvSpPr>
              <p:cNvPr id="19506" name="Rectangle 13">
                <a:extLst>
                  <a:ext uri="{FF2B5EF4-FFF2-40B4-BE49-F238E27FC236}">
                    <a16:creationId xmlns:a16="http://schemas.microsoft.com/office/drawing/2014/main" id="{985D4A00-0903-4EC6-893D-931C6F8243B0}"/>
                  </a:ext>
                </a:extLst>
              </p:cNvPr>
              <p:cNvSpPr>
                <a:spLocks noChangeArrowheads="1"/>
              </p:cNvSpPr>
              <p:nvPr/>
            </p:nvSpPr>
            <p:spPr bwMode="auto">
              <a:xfrm>
                <a:off x="4059" y="2296"/>
                <a:ext cx="481" cy="2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zh-CN" altLang="en-US" sz="1600" b="1">
                    <a:solidFill>
                      <a:srgbClr val="990000"/>
                    </a:solidFill>
                  </a:rPr>
                  <a:t>如</a:t>
                </a:r>
                <a:r>
                  <a:rPr lang="en-US" altLang="zh-CN" sz="1600" b="1">
                    <a:solidFill>
                      <a:srgbClr val="990000"/>
                    </a:solidFill>
                  </a:rPr>
                  <a:t>IP</a:t>
                </a:r>
                <a:r>
                  <a:rPr lang="zh-CN" altLang="en-US" sz="1600" b="1">
                    <a:solidFill>
                      <a:srgbClr val="990000"/>
                    </a:solidFill>
                  </a:rPr>
                  <a:t>地址</a:t>
                </a:r>
              </a:p>
            </p:txBody>
          </p:sp>
          <p:sp>
            <p:nvSpPr>
              <p:cNvPr id="19507" name="Line 14">
                <a:extLst>
                  <a:ext uri="{FF2B5EF4-FFF2-40B4-BE49-F238E27FC236}">
                    <a16:creationId xmlns:a16="http://schemas.microsoft.com/office/drawing/2014/main" id="{43102DB2-CC55-445B-826F-562414FBD144}"/>
                  </a:ext>
                </a:extLst>
              </p:cNvPr>
              <p:cNvSpPr>
                <a:spLocks noChangeShapeType="1"/>
              </p:cNvSpPr>
              <p:nvPr/>
            </p:nvSpPr>
            <p:spPr bwMode="auto">
              <a:xfrm>
                <a:off x="2976" y="1824"/>
                <a:ext cx="1536" cy="48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sp>
          <p:nvSpPr>
            <p:cNvPr id="19498" name="Text Box 15">
              <a:extLst>
                <a:ext uri="{FF2B5EF4-FFF2-40B4-BE49-F238E27FC236}">
                  <a16:creationId xmlns:a16="http://schemas.microsoft.com/office/drawing/2014/main" id="{63EFB54F-DECD-4532-B1CF-D61EF4651ADF}"/>
                </a:ext>
              </a:extLst>
            </p:cNvPr>
            <p:cNvSpPr txBox="1">
              <a:spLocks noChangeArrowheads="1"/>
            </p:cNvSpPr>
            <p:nvPr/>
          </p:nvSpPr>
          <p:spPr bwMode="auto">
            <a:xfrm>
              <a:off x="2352" y="2592"/>
              <a:ext cx="2160" cy="2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1800" b="1" dirty="0"/>
                <a:t> 2       2      2      4</a:t>
              </a:r>
              <a:r>
                <a:rPr lang="zh-CN" altLang="en-US" sz="1800" b="1" dirty="0"/>
                <a:t>字节    </a:t>
              </a:r>
              <a:r>
                <a:rPr lang="en-US" altLang="zh-CN" sz="1800" b="1" dirty="0"/>
                <a:t>2         4</a:t>
              </a:r>
            </a:p>
          </p:txBody>
        </p:sp>
      </p:grpSp>
      <p:grpSp>
        <p:nvGrpSpPr>
          <p:cNvPr id="73744" name="Group 16">
            <a:extLst>
              <a:ext uri="{FF2B5EF4-FFF2-40B4-BE49-F238E27FC236}">
                <a16:creationId xmlns:a16="http://schemas.microsoft.com/office/drawing/2014/main" id="{49E1236F-CE17-4087-8FEF-EA75BEBD5552}"/>
              </a:ext>
            </a:extLst>
          </p:cNvPr>
          <p:cNvGrpSpPr>
            <a:grpSpLocks/>
          </p:cNvGrpSpPr>
          <p:nvPr/>
        </p:nvGrpSpPr>
        <p:grpSpPr bwMode="auto">
          <a:xfrm>
            <a:off x="684213" y="549275"/>
            <a:ext cx="5257800" cy="1219200"/>
            <a:chOff x="336" y="672"/>
            <a:chExt cx="3312" cy="768"/>
          </a:xfrm>
        </p:grpSpPr>
        <p:sp>
          <p:nvSpPr>
            <p:cNvPr id="19487" name="Line 17">
              <a:extLst>
                <a:ext uri="{FF2B5EF4-FFF2-40B4-BE49-F238E27FC236}">
                  <a16:creationId xmlns:a16="http://schemas.microsoft.com/office/drawing/2014/main" id="{60DCF4A2-560D-4235-9BA4-5057CDEFADC3}"/>
                </a:ext>
              </a:extLst>
            </p:cNvPr>
            <p:cNvSpPr>
              <a:spLocks noChangeShapeType="1"/>
            </p:cNvSpPr>
            <p:nvPr/>
          </p:nvSpPr>
          <p:spPr bwMode="auto">
            <a:xfrm>
              <a:off x="336" y="768"/>
              <a:ext cx="0" cy="2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9488" name="Line 18">
              <a:extLst>
                <a:ext uri="{FF2B5EF4-FFF2-40B4-BE49-F238E27FC236}">
                  <a16:creationId xmlns:a16="http://schemas.microsoft.com/office/drawing/2014/main" id="{68F151E6-E45D-460F-8779-CB3106CBD569}"/>
                </a:ext>
              </a:extLst>
            </p:cNvPr>
            <p:cNvSpPr>
              <a:spLocks noChangeShapeType="1"/>
            </p:cNvSpPr>
            <p:nvPr/>
          </p:nvSpPr>
          <p:spPr bwMode="auto">
            <a:xfrm>
              <a:off x="3648" y="672"/>
              <a:ext cx="0" cy="76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9489" name="Line 19">
              <a:extLst>
                <a:ext uri="{FF2B5EF4-FFF2-40B4-BE49-F238E27FC236}">
                  <a16:creationId xmlns:a16="http://schemas.microsoft.com/office/drawing/2014/main" id="{4205C21E-B13E-488D-A747-2BC41D9AB642}"/>
                </a:ext>
              </a:extLst>
            </p:cNvPr>
            <p:cNvSpPr>
              <a:spLocks noChangeShapeType="1"/>
            </p:cNvSpPr>
            <p:nvPr/>
          </p:nvSpPr>
          <p:spPr bwMode="auto">
            <a:xfrm>
              <a:off x="2832" y="1344"/>
              <a:ext cx="816"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9490" name="Text Box 20">
              <a:extLst>
                <a:ext uri="{FF2B5EF4-FFF2-40B4-BE49-F238E27FC236}">
                  <a16:creationId xmlns:a16="http://schemas.microsoft.com/office/drawing/2014/main" id="{90826337-B39A-4C5D-9890-AF3B9768DEB7}"/>
                </a:ext>
              </a:extLst>
            </p:cNvPr>
            <p:cNvSpPr txBox="1">
              <a:spLocks noChangeArrowheads="1"/>
            </p:cNvSpPr>
            <p:nvPr/>
          </p:nvSpPr>
          <p:spPr bwMode="auto">
            <a:xfrm>
              <a:off x="2112" y="1200"/>
              <a:ext cx="7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1800" b="1"/>
                <a:t>DNS</a:t>
              </a:r>
              <a:r>
                <a:rPr lang="zh-CN" altLang="en-US" sz="1800" b="1"/>
                <a:t>报文</a:t>
              </a:r>
            </a:p>
          </p:txBody>
        </p:sp>
        <p:sp>
          <p:nvSpPr>
            <p:cNvPr id="19491" name="Line 21">
              <a:extLst>
                <a:ext uri="{FF2B5EF4-FFF2-40B4-BE49-F238E27FC236}">
                  <a16:creationId xmlns:a16="http://schemas.microsoft.com/office/drawing/2014/main" id="{7E618FE6-936C-4BFB-81B2-B038EABFC9CD}"/>
                </a:ext>
              </a:extLst>
            </p:cNvPr>
            <p:cNvSpPr>
              <a:spLocks noChangeShapeType="1"/>
            </p:cNvSpPr>
            <p:nvPr/>
          </p:nvSpPr>
          <p:spPr bwMode="auto">
            <a:xfrm>
              <a:off x="2496" y="1152"/>
              <a:ext cx="115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9492" name="Line 22">
              <a:extLst>
                <a:ext uri="{FF2B5EF4-FFF2-40B4-BE49-F238E27FC236}">
                  <a16:creationId xmlns:a16="http://schemas.microsoft.com/office/drawing/2014/main" id="{6853881C-E84E-4976-8B30-0A2511EAA61E}"/>
                </a:ext>
              </a:extLst>
            </p:cNvPr>
            <p:cNvSpPr>
              <a:spLocks noChangeShapeType="1"/>
            </p:cNvSpPr>
            <p:nvPr/>
          </p:nvSpPr>
          <p:spPr bwMode="auto">
            <a:xfrm>
              <a:off x="864" y="960"/>
              <a:ext cx="0" cy="2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9493" name="Text Box 23">
              <a:extLst>
                <a:ext uri="{FF2B5EF4-FFF2-40B4-BE49-F238E27FC236}">
                  <a16:creationId xmlns:a16="http://schemas.microsoft.com/office/drawing/2014/main" id="{A98A0FD4-B6D3-4B49-B8D3-BCB51E67D959}"/>
                </a:ext>
              </a:extLst>
            </p:cNvPr>
            <p:cNvSpPr txBox="1">
              <a:spLocks noChangeArrowheads="1"/>
            </p:cNvSpPr>
            <p:nvPr/>
          </p:nvSpPr>
          <p:spPr bwMode="auto">
            <a:xfrm>
              <a:off x="1776" y="1008"/>
              <a:ext cx="7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1800" b="1"/>
                <a:t>UDP</a:t>
              </a:r>
              <a:r>
                <a:rPr lang="zh-CN" altLang="en-US" sz="1800" b="1"/>
                <a:t>报文</a:t>
              </a:r>
            </a:p>
          </p:txBody>
        </p:sp>
        <p:sp>
          <p:nvSpPr>
            <p:cNvPr id="19494" name="Line 24">
              <a:extLst>
                <a:ext uri="{FF2B5EF4-FFF2-40B4-BE49-F238E27FC236}">
                  <a16:creationId xmlns:a16="http://schemas.microsoft.com/office/drawing/2014/main" id="{CF2FE1DB-B5D1-4858-AFDD-0B2859AC705C}"/>
                </a:ext>
              </a:extLst>
            </p:cNvPr>
            <p:cNvSpPr>
              <a:spLocks noChangeShapeType="1"/>
            </p:cNvSpPr>
            <p:nvPr/>
          </p:nvSpPr>
          <p:spPr bwMode="auto">
            <a:xfrm>
              <a:off x="2304" y="912"/>
              <a:ext cx="1344"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9495" name="Line 25">
              <a:extLst>
                <a:ext uri="{FF2B5EF4-FFF2-40B4-BE49-F238E27FC236}">
                  <a16:creationId xmlns:a16="http://schemas.microsoft.com/office/drawing/2014/main" id="{24D53103-93E7-4661-A1B1-CEAFD127E3DC}"/>
                </a:ext>
              </a:extLst>
            </p:cNvPr>
            <p:cNvSpPr>
              <a:spLocks noChangeShapeType="1"/>
            </p:cNvSpPr>
            <p:nvPr/>
          </p:nvSpPr>
          <p:spPr bwMode="auto">
            <a:xfrm>
              <a:off x="336" y="912"/>
              <a:ext cx="1248" cy="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9496" name="Text Box 26">
              <a:extLst>
                <a:ext uri="{FF2B5EF4-FFF2-40B4-BE49-F238E27FC236}">
                  <a16:creationId xmlns:a16="http://schemas.microsoft.com/office/drawing/2014/main" id="{5158BE1D-EA5F-4D9F-BE0F-8E10B230748E}"/>
                </a:ext>
              </a:extLst>
            </p:cNvPr>
            <p:cNvSpPr txBox="1">
              <a:spLocks noChangeArrowheads="1"/>
            </p:cNvSpPr>
            <p:nvPr/>
          </p:nvSpPr>
          <p:spPr bwMode="auto">
            <a:xfrm>
              <a:off x="1536" y="816"/>
              <a:ext cx="7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spcBef>
                  <a:spcPct val="50000"/>
                </a:spcBef>
              </a:pPr>
              <a:r>
                <a:rPr lang="en-US" altLang="zh-CN" sz="1800" b="1"/>
                <a:t>IP</a:t>
              </a:r>
              <a:r>
                <a:rPr lang="zh-CN" altLang="en-US" sz="1800" b="1"/>
                <a:t>报文</a:t>
              </a:r>
            </a:p>
          </p:txBody>
        </p:sp>
      </p:grpSp>
      <p:sp>
        <p:nvSpPr>
          <p:cNvPr id="19485" name="Text Box 28">
            <a:extLst>
              <a:ext uri="{FF2B5EF4-FFF2-40B4-BE49-F238E27FC236}">
                <a16:creationId xmlns:a16="http://schemas.microsoft.com/office/drawing/2014/main" id="{704A90F6-A9F3-4F5A-9F2D-0FAAFB71C74E}"/>
              </a:ext>
            </a:extLst>
          </p:cNvPr>
          <p:cNvSpPr txBox="1">
            <a:spLocks noChangeArrowheads="1"/>
          </p:cNvSpPr>
          <p:nvPr/>
        </p:nvSpPr>
        <p:spPr bwMode="auto">
          <a:xfrm>
            <a:off x="539750" y="4221163"/>
            <a:ext cx="75438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2000" b="1"/>
              <a:t>DNS</a:t>
            </a:r>
            <a:r>
              <a:rPr lang="zh-CN" altLang="en-US" sz="2000" b="1"/>
              <a:t>头部详细定义</a:t>
            </a:r>
            <a:r>
              <a:rPr lang="en-US" altLang="zh-CN" sz="2000" b="1"/>
              <a:t>: ID, </a:t>
            </a:r>
            <a:r>
              <a:rPr lang="zh-CN" altLang="en-US" sz="2000" b="1"/>
              <a:t>查询</a:t>
            </a:r>
            <a:r>
              <a:rPr lang="en-US" altLang="zh-CN" sz="2000" b="1"/>
              <a:t>/</a:t>
            </a:r>
            <a:r>
              <a:rPr lang="zh-CN" altLang="en-US" sz="2000" b="1"/>
              <a:t>响应，及其他控制比特。</a:t>
            </a:r>
            <a:endParaRPr lang="en-US" altLang="zh-CN" sz="2000" b="1"/>
          </a:p>
        </p:txBody>
      </p:sp>
      <p:sp>
        <p:nvSpPr>
          <p:cNvPr id="73758" name="Text Box 30">
            <a:extLst>
              <a:ext uri="{FF2B5EF4-FFF2-40B4-BE49-F238E27FC236}">
                <a16:creationId xmlns:a16="http://schemas.microsoft.com/office/drawing/2014/main" id="{2622CD4C-73B0-4C38-A2C4-12B18FB37CD0}"/>
              </a:ext>
            </a:extLst>
          </p:cNvPr>
          <p:cNvSpPr txBox="1">
            <a:spLocks noChangeArrowheads="1"/>
          </p:cNvSpPr>
          <p:nvPr/>
        </p:nvSpPr>
        <p:spPr bwMode="auto">
          <a:xfrm>
            <a:off x="6392863" y="944563"/>
            <a:ext cx="1905000" cy="366712"/>
          </a:xfrm>
          <a:prstGeom prst="rect">
            <a:avLst/>
          </a:prstGeom>
          <a:solidFill>
            <a:srgbClr val="00FF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spcBef>
                <a:spcPct val="50000"/>
              </a:spcBef>
            </a:pPr>
            <a:r>
              <a:rPr lang="zh-CN" altLang="en-US" sz="1800" b="1"/>
              <a:t>绿色：查询报文</a:t>
            </a:r>
          </a:p>
        </p:txBody>
      </p:sp>
      <p:sp>
        <p:nvSpPr>
          <p:cNvPr id="73759" name="Text Box 31">
            <a:extLst>
              <a:ext uri="{FF2B5EF4-FFF2-40B4-BE49-F238E27FC236}">
                <a16:creationId xmlns:a16="http://schemas.microsoft.com/office/drawing/2014/main" id="{C033D6D5-E6B0-4EA3-9297-471D1CCD712E}"/>
              </a:ext>
            </a:extLst>
          </p:cNvPr>
          <p:cNvSpPr txBox="1">
            <a:spLocks noChangeArrowheads="1"/>
          </p:cNvSpPr>
          <p:nvPr/>
        </p:nvSpPr>
        <p:spPr bwMode="auto">
          <a:xfrm>
            <a:off x="6372225" y="1485900"/>
            <a:ext cx="1905000" cy="915988"/>
          </a:xfrm>
          <a:prstGeom prst="rect">
            <a:avLst/>
          </a:prstGeom>
          <a:solidFill>
            <a:srgbClr val="FF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800" b="1"/>
              <a:t>粉色：应答报文，但应答中还包括问题部分</a:t>
            </a:r>
          </a:p>
        </p:txBody>
      </p:sp>
      <p:grpSp>
        <p:nvGrpSpPr>
          <p:cNvPr id="73760" name="Group 32">
            <a:extLst>
              <a:ext uri="{FF2B5EF4-FFF2-40B4-BE49-F238E27FC236}">
                <a16:creationId xmlns:a16="http://schemas.microsoft.com/office/drawing/2014/main" id="{102A1BBD-1AC3-4A77-A618-21C2072391E8}"/>
              </a:ext>
            </a:extLst>
          </p:cNvPr>
          <p:cNvGrpSpPr>
            <a:grpSpLocks/>
          </p:cNvGrpSpPr>
          <p:nvPr/>
        </p:nvGrpSpPr>
        <p:grpSpPr bwMode="auto">
          <a:xfrm>
            <a:off x="684213" y="1341438"/>
            <a:ext cx="3200400" cy="2671762"/>
            <a:chOff x="340" y="1162"/>
            <a:chExt cx="2016" cy="1683"/>
          </a:xfrm>
        </p:grpSpPr>
        <p:sp>
          <p:nvSpPr>
            <p:cNvPr id="19469" name="Text Box 33">
              <a:extLst>
                <a:ext uri="{FF2B5EF4-FFF2-40B4-BE49-F238E27FC236}">
                  <a16:creationId xmlns:a16="http://schemas.microsoft.com/office/drawing/2014/main" id="{E4821D2A-6467-4C71-90A6-F7A46F8393C9}"/>
                </a:ext>
              </a:extLst>
            </p:cNvPr>
            <p:cNvSpPr txBox="1">
              <a:spLocks noChangeArrowheads="1"/>
            </p:cNvSpPr>
            <p:nvPr/>
          </p:nvSpPr>
          <p:spPr bwMode="auto">
            <a:xfrm>
              <a:off x="567" y="2614"/>
              <a:ext cx="148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1800" b="1"/>
                <a:t>21</a:t>
              </a:r>
              <a:r>
                <a:rPr lang="zh-CN" altLang="en-US" sz="1800" b="1"/>
                <a:t>字节              </a:t>
              </a:r>
              <a:r>
                <a:rPr lang="en-US" altLang="zh-CN" sz="1800" b="1"/>
                <a:t>2        2</a:t>
              </a:r>
            </a:p>
          </p:txBody>
        </p:sp>
        <p:grpSp>
          <p:nvGrpSpPr>
            <p:cNvPr id="19470" name="Group 34">
              <a:extLst>
                <a:ext uri="{FF2B5EF4-FFF2-40B4-BE49-F238E27FC236}">
                  <a16:creationId xmlns:a16="http://schemas.microsoft.com/office/drawing/2014/main" id="{758894DA-A328-450A-A470-7F60FA77F0BF}"/>
                </a:ext>
              </a:extLst>
            </p:cNvPr>
            <p:cNvGrpSpPr>
              <a:grpSpLocks/>
            </p:cNvGrpSpPr>
            <p:nvPr/>
          </p:nvGrpSpPr>
          <p:grpSpPr bwMode="auto">
            <a:xfrm>
              <a:off x="340" y="1162"/>
              <a:ext cx="2016" cy="1432"/>
              <a:chOff x="336" y="1152"/>
              <a:chExt cx="2016" cy="1432"/>
            </a:xfrm>
          </p:grpSpPr>
          <p:sp>
            <p:nvSpPr>
              <p:cNvPr id="19471" name="Rectangle 35">
                <a:extLst>
                  <a:ext uri="{FF2B5EF4-FFF2-40B4-BE49-F238E27FC236}">
                    <a16:creationId xmlns:a16="http://schemas.microsoft.com/office/drawing/2014/main" id="{47D636FC-8B98-4169-B7E4-81A54762E9D5}"/>
                  </a:ext>
                </a:extLst>
              </p:cNvPr>
              <p:cNvSpPr>
                <a:spLocks noChangeArrowheads="1"/>
              </p:cNvSpPr>
              <p:nvPr/>
            </p:nvSpPr>
            <p:spPr bwMode="auto">
              <a:xfrm>
                <a:off x="385" y="1434"/>
                <a:ext cx="528" cy="38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IP</a:t>
                </a:r>
                <a:r>
                  <a:rPr lang="zh-CN" altLang="en-US" sz="1600" b="1"/>
                  <a:t>头部</a:t>
                </a:r>
              </a:p>
            </p:txBody>
          </p:sp>
          <p:sp>
            <p:nvSpPr>
              <p:cNvPr id="19472" name="Rectangle 36">
                <a:extLst>
                  <a:ext uri="{FF2B5EF4-FFF2-40B4-BE49-F238E27FC236}">
                    <a16:creationId xmlns:a16="http://schemas.microsoft.com/office/drawing/2014/main" id="{A2403C42-128F-4364-B2F2-FDBF61D78C28}"/>
                  </a:ext>
                </a:extLst>
              </p:cNvPr>
              <p:cNvSpPr>
                <a:spLocks noChangeArrowheads="1"/>
              </p:cNvSpPr>
              <p:nvPr/>
            </p:nvSpPr>
            <p:spPr bwMode="auto">
              <a:xfrm>
                <a:off x="884" y="1434"/>
                <a:ext cx="336" cy="384"/>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UDP</a:t>
                </a:r>
              </a:p>
              <a:p>
                <a:pPr eaLnBrk="1" hangingPunct="1"/>
                <a:r>
                  <a:rPr lang="zh-CN" altLang="en-US" sz="1600" b="1"/>
                  <a:t>头部</a:t>
                </a:r>
              </a:p>
            </p:txBody>
          </p:sp>
          <p:sp>
            <p:nvSpPr>
              <p:cNvPr id="19473" name="Rectangle 37">
                <a:extLst>
                  <a:ext uri="{FF2B5EF4-FFF2-40B4-BE49-F238E27FC236}">
                    <a16:creationId xmlns:a16="http://schemas.microsoft.com/office/drawing/2014/main" id="{44FCD91D-E282-428D-B1EA-967E6B58ADB1}"/>
                  </a:ext>
                </a:extLst>
              </p:cNvPr>
              <p:cNvSpPr>
                <a:spLocks noChangeArrowheads="1"/>
              </p:cNvSpPr>
              <p:nvPr/>
            </p:nvSpPr>
            <p:spPr bwMode="auto">
              <a:xfrm>
                <a:off x="1202" y="1434"/>
                <a:ext cx="432" cy="384"/>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DNS</a:t>
                </a:r>
              </a:p>
              <a:p>
                <a:pPr eaLnBrk="1" hangingPunct="1"/>
                <a:r>
                  <a:rPr lang="zh-CN" altLang="en-US" sz="1600" b="1"/>
                  <a:t>头部</a:t>
                </a:r>
              </a:p>
            </p:txBody>
          </p:sp>
          <p:sp>
            <p:nvSpPr>
              <p:cNvPr id="19474" name="Rectangle 38">
                <a:extLst>
                  <a:ext uri="{FF2B5EF4-FFF2-40B4-BE49-F238E27FC236}">
                    <a16:creationId xmlns:a16="http://schemas.microsoft.com/office/drawing/2014/main" id="{365FD044-39C2-4184-A507-ACCC01A57E60}"/>
                  </a:ext>
                </a:extLst>
              </p:cNvPr>
              <p:cNvSpPr>
                <a:spLocks noChangeArrowheads="1"/>
              </p:cNvSpPr>
              <p:nvPr/>
            </p:nvSpPr>
            <p:spPr bwMode="auto">
              <a:xfrm>
                <a:off x="1610" y="1434"/>
                <a:ext cx="720" cy="384"/>
              </a:xfrm>
              <a:prstGeom prst="rect">
                <a:avLst/>
              </a:prstGeom>
              <a:solidFill>
                <a:srgbClr val="00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zh-CN" altLang="en-US" sz="1600" b="1"/>
                  <a:t>问题</a:t>
                </a:r>
              </a:p>
            </p:txBody>
          </p:sp>
          <p:sp>
            <p:nvSpPr>
              <p:cNvPr id="19475" name="Line 39">
                <a:extLst>
                  <a:ext uri="{FF2B5EF4-FFF2-40B4-BE49-F238E27FC236}">
                    <a16:creationId xmlns:a16="http://schemas.microsoft.com/office/drawing/2014/main" id="{2212663D-CB61-4FD7-9582-B95E2D7FF3B4}"/>
                  </a:ext>
                </a:extLst>
              </p:cNvPr>
              <p:cNvSpPr>
                <a:spLocks noChangeShapeType="1"/>
              </p:cNvSpPr>
              <p:nvPr/>
            </p:nvSpPr>
            <p:spPr bwMode="auto">
              <a:xfrm flipH="1">
                <a:off x="2112" y="1824"/>
                <a:ext cx="240" cy="48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9476" name="Line 40">
                <a:extLst>
                  <a:ext uri="{FF2B5EF4-FFF2-40B4-BE49-F238E27FC236}">
                    <a16:creationId xmlns:a16="http://schemas.microsoft.com/office/drawing/2014/main" id="{1AF28E50-FEEA-40C6-A69B-F454A3AD9643}"/>
                  </a:ext>
                </a:extLst>
              </p:cNvPr>
              <p:cNvSpPr>
                <a:spLocks noChangeShapeType="1"/>
              </p:cNvSpPr>
              <p:nvPr/>
            </p:nvSpPr>
            <p:spPr bwMode="auto">
              <a:xfrm>
                <a:off x="1248" y="1344"/>
                <a:ext cx="768" cy="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9477" name="Line 41">
                <a:extLst>
                  <a:ext uri="{FF2B5EF4-FFF2-40B4-BE49-F238E27FC236}">
                    <a16:creationId xmlns:a16="http://schemas.microsoft.com/office/drawing/2014/main" id="{DCE86454-F937-46D2-9DF5-BD7AEC5CD467}"/>
                  </a:ext>
                </a:extLst>
              </p:cNvPr>
              <p:cNvSpPr>
                <a:spLocks noChangeShapeType="1"/>
              </p:cNvSpPr>
              <p:nvPr/>
            </p:nvSpPr>
            <p:spPr bwMode="auto">
              <a:xfrm flipH="1">
                <a:off x="336" y="1824"/>
                <a:ext cx="1296" cy="48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9478" name="Rectangle 42">
                <a:extLst>
                  <a:ext uri="{FF2B5EF4-FFF2-40B4-BE49-F238E27FC236}">
                    <a16:creationId xmlns:a16="http://schemas.microsoft.com/office/drawing/2014/main" id="{90B65599-A895-40A4-B8B1-83AF1107ECAB}"/>
                  </a:ext>
                </a:extLst>
              </p:cNvPr>
              <p:cNvSpPr>
                <a:spLocks noChangeArrowheads="1"/>
              </p:cNvSpPr>
              <p:nvPr/>
            </p:nvSpPr>
            <p:spPr bwMode="auto">
              <a:xfrm>
                <a:off x="340" y="2296"/>
                <a:ext cx="1089" cy="2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zh-CN" altLang="en-US" sz="1600" b="1"/>
                  <a:t>域名</a:t>
                </a:r>
              </a:p>
            </p:txBody>
          </p:sp>
          <p:sp>
            <p:nvSpPr>
              <p:cNvPr id="19479" name="Rectangle 43">
                <a:extLst>
                  <a:ext uri="{FF2B5EF4-FFF2-40B4-BE49-F238E27FC236}">
                    <a16:creationId xmlns:a16="http://schemas.microsoft.com/office/drawing/2014/main" id="{1DB65EEC-A365-4821-830A-321269AFBD14}"/>
                  </a:ext>
                </a:extLst>
              </p:cNvPr>
              <p:cNvSpPr>
                <a:spLocks noChangeArrowheads="1"/>
              </p:cNvSpPr>
              <p:nvPr/>
            </p:nvSpPr>
            <p:spPr bwMode="auto">
              <a:xfrm>
                <a:off x="1429" y="2296"/>
                <a:ext cx="362" cy="2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zh-CN" altLang="en-US" sz="1600" b="1"/>
                  <a:t>类型</a:t>
                </a:r>
              </a:p>
            </p:txBody>
          </p:sp>
          <p:sp>
            <p:nvSpPr>
              <p:cNvPr id="19480" name="Rectangle 44">
                <a:extLst>
                  <a:ext uri="{FF2B5EF4-FFF2-40B4-BE49-F238E27FC236}">
                    <a16:creationId xmlns:a16="http://schemas.microsoft.com/office/drawing/2014/main" id="{733528E1-131F-4F29-ACE6-BAD54E1DC30B}"/>
                  </a:ext>
                </a:extLst>
              </p:cNvPr>
              <p:cNvSpPr>
                <a:spLocks noChangeArrowheads="1"/>
              </p:cNvSpPr>
              <p:nvPr/>
            </p:nvSpPr>
            <p:spPr bwMode="auto">
              <a:xfrm>
                <a:off x="1791" y="2296"/>
                <a:ext cx="336" cy="28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zh-CN" altLang="en-US" sz="1600" b="1"/>
                  <a:t>类</a:t>
                </a:r>
              </a:p>
            </p:txBody>
          </p:sp>
          <p:sp>
            <p:nvSpPr>
              <p:cNvPr id="19481" name="Line 45">
                <a:extLst>
                  <a:ext uri="{FF2B5EF4-FFF2-40B4-BE49-F238E27FC236}">
                    <a16:creationId xmlns:a16="http://schemas.microsoft.com/office/drawing/2014/main" id="{A960E044-EB02-4518-855E-DA09A7DC8719}"/>
                  </a:ext>
                </a:extLst>
              </p:cNvPr>
              <p:cNvSpPr>
                <a:spLocks noChangeShapeType="1"/>
              </p:cNvSpPr>
              <p:nvPr/>
            </p:nvSpPr>
            <p:spPr bwMode="auto">
              <a:xfrm flipH="1">
                <a:off x="2352" y="1872"/>
                <a:ext cx="0" cy="432"/>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9482" name="Line 46">
                <a:extLst>
                  <a:ext uri="{FF2B5EF4-FFF2-40B4-BE49-F238E27FC236}">
                    <a16:creationId xmlns:a16="http://schemas.microsoft.com/office/drawing/2014/main" id="{72958A2E-AECA-4EDD-8F86-750B986F9A55}"/>
                  </a:ext>
                </a:extLst>
              </p:cNvPr>
              <p:cNvSpPr>
                <a:spLocks noChangeShapeType="1"/>
              </p:cNvSpPr>
              <p:nvPr/>
            </p:nvSpPr>
            <p:spPr bwMode="auto">
              <a:xfrm>
                <a:off x="1200" y="1200"/>
                <a:ext cx="0" cy="24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9483" name="Line 47">
                <a:extLst>
                  <a:ext uri="{FF2B5EF4-FFF2-40B4-BE49-F238E27FC236}">
                    <a16:creationId xmlns:a16="http://schemas.microsoft.com/office/drawing/2014/main" id="{4A57F518-2A19-46AF-ADB3-B5B648D4E1A6}"/>
                  </a:ext>
                </a:extLst>
              </p:cNvPr>
              <p:cNvSpPr>
                <a:spLocks noChangeShapeType="1"/>
              </p:cNvSpPr>
              <p:nvPr/>
            </p:nvSpPr>
            <p:spPr bwMode="auto">
              <a:xfrm>
                <a:off x="864" y="1152"/>
                <a:ext cx="912" cy="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19484" name="Line 48">
                <a:extLst>
                  <a:ext uri="{FF2B5EF4-FFF2-40B4-BE49-F238E27FC236}">
                    <a16:creationId xmlns:a16="http://schemas.microsoft.com/office/drawing/2014/main" id="{C8EC3E70-6F97-44F6-93E9-F94AD1334D8E}"/>
                  </a:ext>
                </a:extLst>
              </p:cNvPr>
              <p:cNvSpPr>
                <a:spLocks noChangeShapeType="1"/>
              </p:cNvSpPr>
              <p:nvPr/>
            </p:nvSpPr>
            <p:spPr bwMode="auto">
              <a:xfrm flipH="1">
                <a:off x="2160" y="1536"/>
                <a:ext cx="192" cy="288"/>
              </a:xfrm>
              <a:prstGeom prst="line">
                <a:avLst/>
              </a:prstGeom>
              <a:noFill/>
              <a:ln w="9525">
                <a:solidFill>
                  <a:srgbClr val="FF66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grpSp>
      <p:grpSp>
        <p:nvGrpSpPr>
          <p:cNvPr id="73777" name="Group 49">
            <a:extLst>
              <a:ext uri="{FF2B5EF4-FFF2-40B4-BE49-F238E27FC236}">
                <a16:creationId xmlns:a16="http://schemas.microsoft.com/office/drawing/2014/main" id="{25E8146B-545D-4A17-A85F-A72FAFB5F70A}"/>
              </a:ext>
            </a:extLst>
          </p:cNvPr>
          <p:cNvGrpSpPr>
            <a:grpSpLocks/>
          </p:cNvGrpSpPr>
          <p:nvPr/>
        </p:nvGrpSpPr>
        <p:grpSpPr bwMode="auto">
          <a:xfrm>
            <a:off x="468313" y="5805488"/>
            <a:ext cx="6183312" cy="855662"/>
            <a:chOff x="288" y="3504"/>
            <a:chExt cx="3895" cy="539"/>
          </a:xfrm>
        </p:grpSpPr>
        <p:sp>
          <p:nvSpPr>
            <p:cNvPr id="19467" name="Text Box 50">
              <a:extLst>
                <a:ext uri="{FF2B5EF4-FFF2-40B4-BE49-F238E27FC236}">
                  <a16:creationId xmlns:a16="http://schemas.microsoft.com/office/drawing/2014/main" id="{E4489848-E619-443F-89B6-1D6988208F1C}"/>
                </a:ext>
              </a:extLst>
            </p:cNvPr>
            <p:cNvSpPr txBox="1">
              <a:spLocks noChangeArrowheads="1"/>
            </p:cNvSpPr>
            <p:nvPr/>
          </p:nvSpPr>
          <p:spPr bwMode="auto">
            <a:xfrm>
              <a:off x="288" y="3504"/>
              <a:ext cx="3091"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2000" b="1"/>
                <a:t>TTL</a:t>
              </a:r>
              <a:r>
                <a:rPr lang="zh-CN" altLang="en-US" sz="2000" b="1"/>
                <a:t>：客户保留资源的秒数，通常</a:t>
              </a:r>
              <a:r>
                <a:rPr lang="en-US" altLang="zh-CN" sz="2000" b="1"/>
                <a:t>2</a:t>
              </a:r>
              <a:r>
                <a:rPr lang="zh-CN" altLang="en-US" sz="2000" b="1"/>
                <a:t>天。</a:t>
              </a:r>
            </a:p>
          </p:txBody>
        </p:sp>
        <p:sp>
          <p:nvSpPr>
            <p:cNvPr id="19468" name="Text Box 51">
              <a:extLst>
                <a:ext uri="{FF2B5EF4-FFF2-40B4-BE49-F238E27FC236}">
                  <a16:creationId xmlns:a16="http://schemas.microsoft.com/office/drawing/2014/main" id="{C488E7D5-EDA7-445B-AD71-9A3D3198C0F3}"/>
                </a:ext>
              </a:extLst>
            </p:cNvPr>
            <p:cNvSpPr txBox="1">
              <a:spLocks noChangeArrowheads="1"/>
            </p:cNvSpPr>
            <p:nvPr/>
          </p:nvSpPr>
          <p:spPr bwMode="auto">
            <a:xfrm>
              <a:off x="295" y="3793"/>
              <a:ext cx="3888"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2000" b="1"/>
                <a:t>长度：回答资源数据的数量，实际取决于查询类型。</a:t>
              </a:r>
            </a:p>
          </p:txBody>
        </p:sp>
      </p:grpSp>
      <p:sp>
        <p:nvSpPr>
          <p:cNvPr id="19466" name="Rectangle 53">
            <a:extLst>
              <a:ext uri="{FF2B5EF4-FFF2-40B4-BE49-F238E27FC236}">
                <a16:creationId xmlns:a16="http://schemas.microsoft.com/office/drawing/2014/main" id="{8D13A2DF-A91C-4AF6-A482-3F77F02D875B}"/>
              </a:ext>
            </a:extLst>
          </p:cNvPr>
          <p:cNvSpPr>
            <a:spLocks noChangeArrowheads="1"/>
          </p:cNvSpPr>
          <p:nvPr/>
        </p:nvSpPr>
        <p:spPr bwMode="auto">
          <a:xfrm>
            <a:off x="468313" y="188913"/>
            <a:ext cx="3311525"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800" b="1">
                <a:solidFill>
                  <a:srgbClr val="CC0000"/>
                </a:solidFill>
              </a:rPr>
              <a:t>DNS</a:t>
            </a:r>
            <a:r>
              <a:rPr lang="zh-CN" altLang="en-US" sz="2800" b="1">
                <a:solidFill>
                  <a:srgbClr val="CC0000"/>
                </a:solidFill>
              </a:rPr>
              <a:t>协议报文格式 </a:t>
            </a:r>
          </a:p>
        </p:txBody>
      </p:sp>
      <p:grpSp>
        <p:nvGrpSpPr>
          <p:cNvPr id="73780" name="Group 52">
            <a:extLst>
              <a:ext uri="{FF2B5EF4-FFF2-40B4-BE49-F238E27FC236}">
                <a16:creationId xmlns:a16="http://schemas.microsoft.com/office/drawing/2014/main" id="{456A6A8E-51D8-4B57-B8A1-D934482A6070}"/>
              </a:ext>
            </a:extLst>
          </p:cNvPr>
          <p:cNvGrpSpPr>
            <a:grpSpLocks/>
          </p:cNvGrpSpPr>
          <p:nvPr/>
        </p:nvGrpSpPr>
        <p:grpSpPr bwMode="auto">
          <a:xfrm>
            <a:off x="468313" y="4724400"/>
            <a:ext cx="7543800" cy="973138"/>
            <a:chOff x="295" y="2704"/>
            <a:chExt cx="4752" cy="613"/>
          </a:xfrm>
        </p:grpSpPr>
        <p:sp>
          <p:nvSpPr>
            <p:cNvPr id="19510" name="Text Box 28">
              <a:extLst>
                <a:ext uri="{FF2B5EF4-FFF2-40B4-BE49-F238E27FC236}">
                  <a16:creationId xmlns:a16="http://schemas.microsoft.com/office/drawing/2014/main" id="{34F57851-72B2-4691-B71E-07D5A1A1003B}"/>
                </a:ext>
              </a:extLst>
            </p:cNvPr>
            <p:cNvSpPr txBox="1">
              <a:spLocks noChangeArrowheads="1"/>
            </p:cNvSpPr>
            <p:nvPr/>
          </p:nvSpPr>
          <p:spPr bwMode="auto">
            <a:xfrm>
              <a:off x="295" y="2704"/>
              <a:ext cx="475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2000" b="1"/>
                <a:t>类型</a:t>
              </a:r>
              <a:r>
                <a:rPr lang="en-US" altLang="zh-CN" sz="2000" b="1"/>
                <a:t>(</a:t>
              </a:r>
              <a:r>
                <a:rPr lang="zh-CN" altLang="en-US" sz="2000" b="1"/>
                <a:t>查询</a:t>
              </a:r>
              <a:r>
                <a:rPr lang="en-US" altLang="zh-CN" sz="2000" b="1"/>
                <a:t>):1(A</a:t>
              </a:r>
              <a:r>
                <a:rPr lang="zh-CN" altLang="en-US" sz="2000" b="1"/>
                <a:t>类型</a:t>
              </a:r>
              <a:r>
                <a:rPr lang="en-US" altLang="zh-CN" sz="2000" b="1"/>
                <a:t>)/</a:t>
              </a:r>
              <a:r>
                <a:rPr lang="zh-CN" altLang="en-US" sz="2000" b="1"/>
                <a:t>获取</a:t>
              </a:r>
              <a:r>
                <a:rPr lang="en-US" altLang="zh-CN" sz="2000" b="1"/>
                <a:t>IP</a:t>
              </a:r>
              <a:r>
                <a:rPr lang="zh-CN" altLang="en-US" sz="2000" b="1"/>
                <a:t>地址，</a:t>
              </a:r>
              <a:r>
                <a:rPr lang="en-US" altLang="zh-CN" sz="2000" b="1"/>
                <a:t>12(PTR)/</a:t>
              </a:r>
              <a:r>
                <a:rPr lang="zh-CN" altLang="en-US" sz="2000" b="1"/>
                <a:t>获取</a:t>
              </a:r>
              <a:r>
                <a:rPr lang="en-US" altLang="zh-CN" sz="2000" b="1"/>
                <a:t>IP</a:t>
              </a:r>
              <a:r>
                <a:rPr lang="zh-CN" altLang="en-US" sz="2000" b="1"/>
                <a:t>地址对应域名</a:t>
              </a:r>
            </a:p>
          </p:txBody>
        </p:sp>
        <p:sp>
          <p:nvSpPr>
            <p:cNvPr id="19511" name="Text Box 29">
              <a:extLst>
                <a:ext uri="{FF2B5EF4-FFF2-40B4-BE49-F238E27FC236}">
                  <a16:creationId xmlns:a16="http://schemas.microsoft.com/office/drawing/2014/main" id="{7DE65C6F-ADA6-4235-9224-87255FF40557}"/>
                </a:ext>
              </a:extLst>
            </p:cNvPr>
            <p:cNvSpPr txBox="1">
              <a:spLocks noChangeArrowheads="1"/>
            </p:cNvSpPr>
            <p:nvPr/>
          </p:nvSpPr>
          <p:spPr bwMode="auto">
            <a:xfrm>
              <a:off x="295" y="3067"/>
              <a:ext cx="4752" cy="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2000" b="1"/>
                <a:t>类：通常为</a:t>
              </a:r>
              <a:r>
                <a:rPr lang="en-US" altLang="zh-CN" sz="2000" b="1"/>
                <a:t>1</a:t>
              </a:r>
              <a:r>
                <a:rPr lang="zh-CN" altLang="en-US" sz="2000" b="1"/>
                <a:t>，指互联网地址（也有支持非</a:t>
              </a:r>
              <a:r>
                <a:rPr lang="en-US" altLang="zh-CN" sz="2000" b="1"/>
                <a:t>IP</a:t>
              </a:r>
              <a:r>
                <a:rPr lang="zh-CN" altLang="en-US" sz="2000" b="1"/>
                <a:t>地址的）</a:t>
              </a:r>
            </a:p>
          </p:txBody>
        </p:sp>
      </p:gr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73760"/>
                                        </p:tgtEl>
                                        <p:attrNameLst>
                                          <p:attrName>style.visibility</p:attrName>
                                        </p:attrNameLst>
                                      </p:cBhvr>
                                      <p:to>
                                        <p:strVal val="visible"/>
                                      </p:to>
                                    </p:set>
                                    <p:animEffect transition="in" filter="slide(fromBottom)">
                                      <p:cBhvr>
                                        <p:cTn id="7" dur="500"/>
                                        <p:tgtEl>
                                          <p:spTgt spid="7376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73758"/>
                                        </p:tgtEl>
                                        <p:attrNameLst>
                                          <p:attrName>style.visibility</p:attrName>
                                        </p:attrNameLst>
                                      </p:cBhvr>
                                      <p:to>
                                        <p:strVal val="visible"/>
                                      </p:to>
                                    </p:set>
                                    <p:animEffect transition="in" filter="slide(fromBottom)">
                                      <p:cBhvr>
                                        <p:cTn id="12" dur="500"/>
                                        <p:tgtEl>
                                          <p:spTgt spid="7375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4" fill="hold" nodeType="clickEffect">
                                  <p:stCondLst>
                                    <p:cond delay="0"/>
                                  </p:stCondLst>
                                  <p:childTnLst>
                                    <p:set>
                                      <p:cBhvr>
                                        <p:cTn id="16" dur="1" fill="hold">
                                          <p:stCondLst>
                                            <p:cond delay="0"/>
                                          </p:stCondLst>
                                        </p:cTn>
                                        <p:tgtEl>
                                          <p:spTgt spid="73732"/>
                                        </p:tgtEl>
                                        <p:attrNameLst>
                                          <p:attrName>style.visibility</p:attrName>
                                        </p:attrNameLst>
                                      </p:cBhvr>
                                      <p:to>
                                        <p:strVal val="visible"/>
                                      </p:to>
                                    </p:set>
                                    <p:animEffect transition="in" filter="slide(fromBottom)">
                                      <p:cBhvr>
                                        <p:cTn id="17" dur="500"/>
                                        <p:tgtEl>
                                          <p:spTgt spid="7373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4" fill="hold" nodeType="clickEffect">
                                  <p:stCondLst>
                                    <p:cond delay="0"/>
                                  </p:stCondLst>
                                  <p:childTnLst>
                                    <p:set>
                                      <p:cBhvr>
                                        <p:cTn id="21" dur="1" fill="hold">
                                          <p:stCondLst>
                                            <p:cond delay="0"/>
                                          </p:stCondLst>
                                        </p:cTn>
                                        <p:tgtEl>
                                          <p:spTgt spid="73777"/>
                                        </p:tgtEl>
                                        <p:attrNameLst>
                                          <p:attrName>style.visibility</p:attrName>
                                        </p:attrNameLst>
                                      </p:cBhvr>
                                      <p:to>
                                        <p:strVal val="visible"/>
                                      </p:to>
                                    </p:set>
                                    <p:animEffect transition="in" filter="slide(fromBottom)">
                                      <p:cBhvr>
                                        <p:cTn id="22" dur="500"/>
                                        <p:tgtEl>
                                          <p:spTgt spid="73777"/>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4" fill="hold" grpId="0" nodeType="clickEffect">
                                  <p:stCondLst>
                                    <p:cond delay="0"/>
                                  </p:stCondLst>
                                  <p:childTnLst>
                                    <p:set>
                                      <p:cBhvr>
                                        <p:cTn id="26" dur="1" fill="hold">
                                          <p:stCondLst>
                                            <p:cond delay="0"/>
                                          </p:stCondLst>
                                        </p:cTn>
                                        <p:tgtEl>
                                          <p:spTgt spid="73759"/>
                                        </p:tgtEl>
                                        <p:attrNameLst>
                                          <p:attrName>style.visibility</p:attrName>
                                        </p:attrNameLst>
                                      </p:cBhvr>
                                      <p:to>
                                        <p:strVal val="visible"/>
                                      </p:to>
                                    </p:set>
                                    <p:animEffect transition="in" filter="slide(fromBottom)">
                                      <p:cBhvr>
                                        <p:cTn id="27" dur="500"/>
                                        <p:tgtEl>
                                          <p:spTgt spid="7375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2" presetClass="entr" presetSubtype="4" fill="hold" nodeType="clickEffect">
                                  <p:stCondLst>
                                    <p:cond delay="0"/>
                                  </p:stCondLst>
                                  <p:childTnLst>
                                    <p:set>
                                      <p:cBhvr>
                                        <p:cTn id="31" dur="1" fill="hold">
                                          <p:stCondLst>
                                            <p:cond delay="0"/>
                                          </p:stCondLst>
                                        </p:cTn>
                                        <p:tgtEl>
                                          <p:spTgt spid="73744"/>
                                        </p:tgtEl>
                                        <p:attrNameLst>
                                          <p:attrName>style.visibility</p:attrName>
                                        </p:attrNameLst>
                                      </p:cBhvr>
                                      <p:to>
                                        <p:strVal val="visible"/>
                                      </p:to>
                                    </p:set>
                                    <p:animEffect transition="in" filter="slide(fromBottom)">
                                      <p:cBhvr>
                                        <p:cTn id="32" dur="500"/>
                                        <p:tgtEl>
                                          <p:spTgt spid="7374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8" presetClass="entr" presetSubtype="12" fill="hold" nodeType="clickEffect">
                                  <p:stCondLst>
                                    <p:cond delay="0"/>
                                  </p:stCondLst>
                                  <p:childTnLst>
                                    <p:set>
                                      <p:cBhvr>
                                        <p:cTn id="36" dur="1" fill="hold">
                                          <p:stCondLst>
                                            <p:cond delay="0"/>
                                          </p:stCondLst>
                                        </p:cTn>
                                        <p:tgtEl>
                                          <p:spTgt spid="73780"/>
                                        </p:tgtEl>
                                        <p:attrNameLst>
                                          <p:attrName>style.visibility</p:attrName>
                                        </p:attrNameLst>
                                      </p:cBhvr>
                                      <p:to>
                                        <p:strVal val="visible"/>
                                      </p:to>
                                    </p:set>
                                    <p:animEffect transition="in" filter="strips(downLeft)">
                                      <p:cBhvr>
                                        <p:cTn id="37" dur="500"/>
                                        <p:tgtEl>
                                          <p:spTgt spid="737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58" grpId="0" animBg="1"/>
      <p:bldP spid="7375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75C57A5A-DC4C-4D22-B867-47A094863B39}"/>
              </a:ext>
            </a:extLst>
          </p:cNvPr>
          <p:cNvSpPr>
            <a:spLocks noChangeArrowheads="1"/>
          </p:cNvSpPr>
          <p:nvPr/>
        </p:nvSpPr>
        <p:spPr bwMode="auto">
          <a:xfrm>
            <a:off x="323850" y="404813"/>
            <a:ext cx="50419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b="1" dirty="0">
                <a:solidFill>
                  <a:srgbClr val="CC0000"/>
                </a:solidFill>
                <a:latin typeface="宋体" panose="02010600030101010101" pitchFamily="2" charset="-122"/>
              </a:rPr>
              <a:t>2.1.5 </a:t>
            </a:r>
            <a:r>
              <a:rPr lang="zh-CN" altLang="en-US" b="1" dirty="0">
                <a:solidFill>
                  <a:srgbClr val="CC0000"/>
                </a:solidFill>
              </a:rPr>
              <a:t>域名解析和优化 </a:t>
            </a:r>
          </a:p>
        </p:txBody>
      </p:sp>
      <p:sp>
        <p:nvSpPr>
          <p:cNvPr id="37891" name="Text Box 3">
            <a:extLst>
              <a:ext uri="{FF2B5EF4-FFF2-40B4-BE49-F238E27FC236}">
                <a16:creationId xmlns:a16="http://schemas.microsoft.com/office/drawing/2014/main" id="{91528C95-1295-49CE-A50E-F7BA7F96CAF1}"/>
              </a:ext>
            </a:extLst>
          </p:cNvPr>
          <p:cNvSpPr txBox="1">
            <a:spLocks noChangeArrowheads="1"/>
          </p:cNvSpPr>
          <p:nvPr/>
        </p:nvSpPr>
        <p:spPr bwMode="auto">
          <a:xfrm>
            <a:off x="827088" y="1268413"/>
            <a:ext cx="7705725" cy="2227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2800" b="1" dirty="0"/>
              <a:t>DNS</a:t>
            </a:r>
            <a:r>
              <a:rPr lang="zh-CN" altLang="en-US" sz="2800" b="1" dirty="0"/>
              <a:t>解析器软件常由操作系统提供，系统初始化配置。通常配置一个或多个域名服务器地址（或自动网关路由器获得）； </a:t>
            </a:r>
            <a:r>
              <a:rPr lang="en-US" altLang="zh-CN" sz="2800" b="1" dirty="0"/>
              <a:t>DNS </a:t>
            </a:r>
            <a:r>
              <a:rPr lang="zh-CN" altLang="en-US" sz="2800" b="1" dirty="0"/>
              <a:t>是</a:t>
            </a:r>
            <a:r>
              <a:rPr lang="en-US" altLang="zh-CN" sz="2800" b="1" dirty="0"/>
              <a:t>C/S</a:t>
            </a:r>
            <a:r>
              <a:rPr lang="zh-CN" altLang="en-US" sz="2800" b="1" dirty="0"/>
              <a:t>通信交互的过程（请求</a:t>
            </a:r>
            <a:r>
              <a:rPr lang="en-US" altLang="zh-CN" sz="2800" b="1" dirty="0"/>
              <a:t>/</a:t>
            </a:r>
            <a:r>
              <a:rPr lang="zh-CN" altLang="en-US" sz="2800" b="1" dirty="0"/>
              <a:t>应答），一般为</a:t>
            </a:r>
            <a:r>
              <a:rPr lang="en-US" altLang="zh-CN" sz="2800" b="1" dirty="0"/>
              <a:t>UDP</a:t>
            </a:r>
            <a:r>
              <a:rPr lang="zh-CN" altLang="en-US" sz="2800" b="1" dirty="0"/>
              <a:t>过程，也可选择 </a:t>
            </a:r>
            <a:r>
              <a:rPr lang="en-US" altLang="zh-CN" sz="2800" b="1" dirty="0"/>
              <a:t>TCP</a:t>
            </a:r>
            <a:r>
              <a:rPr lang="zh-CN" altLang="en-US" sz="2800" b="1" dirty="0"/>
              <a:t>过程 。</a:t>
            </a:r>
          </a:p>
        </p:txBody>
      </p:sp>
      <p:sp>
        <p:nvSpPr>
          <p:cNvPr id="37918" name="Text Box 30">
            <a:extLst>
              <a:ext uri="{FF2B5EF4-FFF2-40B4-BE49-F238E27FC236}">
                <a16:creationId xmlns:a16="http://schemas.microsoft.com/office/drawing/2014/main" id="{8E9229F6-70A2-4CA4-A0AB-64CA1A2A7BAA}"/>
              </a:ext>
            </a:extLst>
          </p:cNvPr>
          <p:cNvSpPr txBox="1">
            <a:spLocks noChangeArrowheads="1"/>
          </p:cNvSpPr>
          <p:nvPr/>
        </p:nvSpPr>
        <p:spPr bwMode="auto">
          <a:xfrm>
            <a:off x="900113" y="3644900"/>
            <a:ext cx="7704137" cy="25923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2800" b="1">
                <a:latin typeface="宋体" panose="02010600030101010101" pitchFamily="2" charset="-122"/>
              </a:rPr>
              <a:t>一个计算机域名</a:t>
            </a:r>
            <a:r>
              <a:rPr lang="zh-CN" altLang="en-US" sz="2800" b="1">
                <a:solidFill>
                  <a:srgbClr val="CC3300"/>
                </a:solidFill>
                <a:latin typeface="宋体" panose="02010600030101010101" pitchFamily="2" charset="-122"/>
              </a:rPr>
              <a:t>至少有一个权威域名服务器负责解析</a:t>
            </a:r>
            <a:r>
              <a:rPr lang="zh-CN" altLang="en-US" sz="2800" b="1">
                <a:latin typeface="宋体" panose="02010600030101010101" pitchFamily="2" charset="-122"/>
              </a:rPr>
              <a:t>（注册服务器或托管服务器），</a:t>
            </a:r>
            <a:r>
              <a:rPr lang="zh-CN" altLang="en-US" sz="2800" b="1">
                <a:solidFill>
                  <a:srgbClr val="990000"/>
                </a:solidFill>
              </a:rPr>
              <a:t>任何本地</a:t>
            </a:r>
            <a:r>
              <a:rPr lang="en-US" altLang="zh-CN" sz="2800" b="1">
                <a:solidFill>
                  <a:srgbClr val="990000"/>
                </a:solidFill>
              </a:rPr>
              <a:t>DNS</a:t>
            </a:r>
            <a:r>
              <a:rPr lang="zh-CN" altLang="en-US" sz="2800" b="1">
                <a:solidFill>
                  <a:srgbClr val="990000"/>
                </a:solidFill>
                <a:latin typeface="宋体" panose="02010600030101010101" pitchFamily="2" charset="-122"/>
              </a:rPr>
              <a:t>解析器都将知道根域名服务器的地址</a:t>
            </a:r>
            <a:r>
              <a:rPr lang="zh-CN" altLang="en-US" sz="2800" b="1">
                <a:latin typeface="宋体" panose="02010600030101010101" pitchFamily="2" charset="-122"/>
              </a:rPr>
              <a:t>，一个域名服务器都将保存它所管理的下一级域名服务器的地址（如：</a:t>
            </a:r>
            <a:r>
              <a:rPr lang="en-US" altLang="zh-CN" sz="2800" b="1">
                <a:latin typeface="宋体" panose="02010600030101010101" pitchFamily="2" charset="-122"/>
              </a:rPr>
              <a:t>.cn DNS</a:t>
            </a:r>
            <a:r>
              <a:rPr lang="zh-CN" altLang="en-US" sz="2800" b="1">
                <a:latin typeface="宋体" panose="02010600030101010101" pitchFamily="2" charset="-122"/>
              </a:rPr>
              <a:t>服务器知道</a:t>
            </a:r>
            <a:r>
              <a:rPr lang="en-US" altLang="zh-CN" b="1"/>
              <a:t>com.cn, org.cn, net.cn, gov.cn</a:t>
            </a:r>
            <a:r>
              <a:rPr lang="zh-CN" altLang="en-US" b="1"/>
              <a:t>等下一级</a:t>
            </a:r>
            <a:r>
              <a:rPr lang="en-US" altLang="zh-CN" b="1"/>
              <a:t>DNS</a:t>
            </a:r>
            <a:r>
              <a:rPr lang="zh-CN" altLang="en-US" b="1"/>
              <a:t>服务器的地址）</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7891"/>
                                        </p:tgtEl>
                                        <p:attrNameLst>
                                          <p:attrName>style.visibility</p:attrName>
                                        </p:attrNameLst>
                                      </p:cBhvr>
                                      <p:to>
                                        <p:strVal val="visible"/>
                                      </p:to>
                                    </p:set>
                                    <p:anim calcmode="lin" valueType="num">
                                      <p:cBhvr additive="base">
                                        <p:cTn id="7" dur="500" fill="hold"/>
                                        <p:tgtEl>
                                          <p:spTgt spid="37891"/>
                                        </p:tgtEl>
                                        <p:attrNameLst>
                                          <p:attrName>ppt_x</p:attrName>
                                        </p:attrNameLst>
                                      </p:cBhvr>
                                      <p:tavLst>
                                        <p:tav tm="0">
                                          <p:val>
                                            <p:strVal val="0-#ppt_w/2"/>
                                          </p:val>
                                        </p:tav>
                                        <p:tav tm="100000">
                                          <p:val>
                                            <p:strVal val="#ppt_x"/>
                                          </p:val>
                                        </p:tav>
                                      </p:tavLst>
                                    </p:anim>
                                    <p:anim calcmode="lin" valueType="num">
                                      <p:cBhvr additive="base">
                                        <p:cTn id="8" dur="500" fill="hold"/>
                                        <p:tgtEl>
                                          <p:spTgt spid="37891"/>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7918"/>
                                        </p:tgtEl>
                                        <p:attrNameLst>
                                          <p:attrName>style.visibility</p:attrName>
                                        </p:attrNameLst>
                                      </p:cBhvr>
                                      <p:to>
                                        <p:strVal val="visible"/>
                                      </p:to>
                                    </p:set>
                                    <p:anim calcmode="lin" valueType="num">
                                      <p:cBhvr additive="base">
                                        <p:cTn id="13" dur="500" fill="hold"/>
                                        <p:tgtEl>
                                          <p:spTgt spid="37918"/>
                                        </p:tgtEl>
                                        <p:attrNameLst>
                                          <p:attrName>ppt_x</p:attrName>
                                        </p:attrNameLst>
                                      </p:cBhvr>
                                      <p:tavLst>
                                        <p:tav tm="0">
                                          <p:val>
                                            <p:strVal val="0-#ppt_w/2"/>
                                          </p:val>
                                        </p:tav>
                                        <p:tav tm="100000">
                                          <p:val>
                                            <p:strVal val="#ppt_x"/>
                                          </p:val>
                                        </p:tav>
                                      </p:tavLst>
                                    </p:anim>
                                    <p:anim calcmode="lin" valueType="num">
                                      <p:cBhvr additive="base">
                                        <p:cTn id="14" dur="500" fill="hold"/>
                                        <p:tgtEl>
                                          <p:spTgt spid="379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autoUpdateAnimBg="0"/>
      <p:bldP spid="37918"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a:extLst>
              <a:ext uri="{FF2B5EF4-FFF2-40B4-BE49-F238E27FC236}">
                <a16:creationId xmlns:a16="http://schemas.microsoft.com/office/drawing/2014/main" id="{46B4489B-5767-4FFF-A3FF-939F007899BA}"/>
              </a:ext>
            </a:extLst>
          </p:cNvPr>
          <p:cNvSpPr txBox="1">
            <a:spLocks noChangeArrowheads="1"/>
          </p:cNvSpPr>
          <p:nvPr/>
        </p:nvSpPr>
        <p:spPr bwMode="auto">
          <a:xfrm>
            <a:off x="1979613" y="2349500"/>
            <a:ext cx="5105400"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spcBef>
                <a:spcPct val="50000"/>
              </a:spcBef>
            </a:pPr>
            <a:r>
              <a:rPr lang="en-US" altLang="zh-CN" sz="4000" b="1" dirty="0">
                <a:latin typeface="宋体" panose="02010600030101010101" pitchFamily="2" charset="-122"/>
              </a:rPr>
              <a:t>2.1 </a:t>
            </a:r>
            <a:r>
              <a:rPr lang="zh-CN" altLang="en-US" sz="4000" b="1" dirty="0">
                <a:latin typeface="宋体" panose="02010600030101010101" pitchFamily="2" charset="-122"/>
              </a:rPr>
              <a:t>域名服务系统</a:t>
            </a:r>
            <a:r>
              <a:rPr lang="en-US" altLang="zh-CN" sz="4000" b="1" dirty="0">
                <a:latin typeface="宋体" panose="02010600030101010101" pitchFamily="2" charset="-122"/>
              </a:rPr>
              <a:t>DNS</a:t>
            </a:r>
          </a:p>
        </p:txBody>
      </p:sp>
      <p:sp>
        <p:nvSpPr>
          <p:cNvPr id="4099" name="Rectangle 3">
            <a:extLst>
              <a:ext uri="{FF2B5EF4-FFF2-40B4-BE49-F238E27FC236}">
                <a16:creationId xmlns:a16="http://schemas.microsoft.com/office/drawing/2014/main" id="{A2F15715-9818-414B-84CD-CFD4195E9AEF}"/>
              </a:ext>
            </a:extLst>
          </p:cNvPr>
          <p:cNvSpPr>
            <a:spLocks noChangeArrowheads="1"/>
          </p:cNvSpPr>
          <p:nvPr/>
        </p:nvSpPr>
        <p:spPr bwMode="auto">
          <a:xfrm>
            <a:off x="2195513" y="3716338"/>
            <a:ext cx="50419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kumimoji="0" lang="zh-CN" altLang="en-US" sz="2800" b="1" dirty="0">
                <a:solidFill>
                  <a:srgbClr val="CC0000"/>
                </a:solidFill>
                <a:latin typeface="宋体" panose="02010600030101010101" pitchFamily="2" charset="-122"/>
              </a:rPr>
              <a:t>教材</a:t>
            </a:r>
            <a:r>
              <a:rPr kumimoji="0" lang="en-US" altLang="zh-CN" sz="2800" b="1" dirty="0">
                <a:solidFill>
                  <a:srgbClr val="CC0000"/>
                </a:solidFill>
                <a:latin typeface="宋体" panose="02010600030101010101" pitchFamily="2" charset="-122"/>
              </a:rPr>
              <a:t>4.17-4.26</a:t>
            </a:r>
            <a:endParaRPr lang="en-US" altLang="zh-CN" sz="2800" b="1" dirty="0">
              <a:solidFill>
                <a:srgbClr val="CC0000"/>
              </a:solidFill>
            </a:endParaRPr>
          </a:p>
        </p:txBody>
      </p:sp>
    </p:spTree>
  </p:cSld>
  <p:clrMapOvr>
    <a:masterClrMapping/>
  </p:clrMapOvr>
  <p:transition spd="slow" advClick="0">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Cloud">
            <a:extLst>
              <a:ext uri="{FF2B5EF4-FFF2-40B4-BE49-F238E27FC236}">
                <a16:creationId xmlns:a16="http://schemas.microsoft.com/office/drawing/2014/main" id="{0E133D4A-6B95-4EB3-812D-B93AAAFD7040}"/>
              </a:ext>
            </a:extLst>
          </p:cNvPr>
          <p:cNvSpPr>
            <a:spLocks noChangeAspect="1" noEditPoints="1" noChangeArrowheads="1"/>
          </p:cNvSpPr>
          <p:nvPr/>
        </p:nvSpPr>
        <p:spPr bwMode="auto">
          <a:xfrm>
            <a:off x="4579938" y="3633788"/>
            <a:ext cx="1905000" cy="1828800"/>
          </a:xfrm>
          <a:custGeom>
            <a:avLst/>
            <a:gdLst>
              <a:gd name="T0" fmla="*/ 5909 w 21600"/>
              <a:gd name="T1" fmla="*/ 914400 h 21600"/>
              <a:gd name="T2" fmla="*/ 952500 w 21600"/>
              <a:gd name="T3" fmla="*/ 1826853 h 21600"/>
              <a:gd name="T4" fmla="*/ 1903413 w 21600"/>
              <a:gd name="T5" fmla="*/ 914400 h 21600"/>
              <a:gd name="T6" fmla="*/ 952500 w 21600"/>
              <a:gd name="T7" fmla="*/ 104563 h 21600"/>
              <a:gd name="T8" fmla="*/ 0 60000 65536"/>
              <a:gd name="T9" fmla="*/ 0 60000 65536"/>
              <a:gd name="T10" fmla="*/ 0 60000 65536"/>
              <a:gd name="T11" fmla="*/ 0 60000 65536"/>
              <a:gd name="T12" fmla="*/ 2977 w 21600"/>
              <a:gd name="T13" fmla="*/ 3262 h 21600"/>
              <a:gd name="T14" fmla="*/ 17087 w 21600"/>
              <a:gd name="T15" fmla="*/ 1733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0" y="11192"/>
                  <a:pt x="409" y="12169"/>
                  <a:pt x="1074" y="12702"/>
                </a:cubicBezTo>
                <a:lnTo>
                  <a:pt x="1063" y="12668"/>
                </a:lnTo>
                <a:cubicBezTo>
                  <a:pt x="685" y="13217"/>
                  <a:pt x="475" y="13940"/>
                  <a:pt x="475" y="14691"/>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300"/>
                  <a:pt x="7635" y="20039"/>
                  <a:pt x="8235" y="19546"/>
                </a:cubicBezTo>
                <a:lnTo>
                  <a:pt x="8229" y="19550"/>
                </a:lnTo>
                <a:cubicBezTo>
                  <a:pt x="8855" y="20829"/>
                  <a:pt x="9908" y="21597"/>
                  <a:pt x="11036" y="21597"/>
                </a:cubicBezTo>
                <a:cubicBezTo>
                  <a:pt x="12523" y="21597"/>
                  <a:pt x="13836" y="20267"/>
                  <a:pt x="14267" y="18324"/>
                </a:cubicBezTo>
                <a:lnTo>
                  <a:pt x="14270" y="18350"/>
                </a:lnTo>
                <a:cubicBezTo>
                  <a:pt x="14730" y="18740"/>
                  <a:pt x="15260" y="18947"/>
                  <a:pt x="15802" y="18947"/>
                </a:cubicBezTo>
                <a:cubicBezTo>
                  <a:pt x="17390" y="18947"/>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0"/>
                  <a:pt x="15367" y="426"/>
                  <a:pt x="14905" y="1165"/>
                </a:cubicBezTo>
                <a:lnTo>
                  <a:pt x="14909" y="1170"/>
                </a:lnTo>
                <a:cubicBezTo>
                  <a:pt x="14497" y="432"/>
                  <a:pt x="13855" y="0"/>
                  <a:pt x="13174" y="0"/>
                </a:cubicBezTo>
                <a:cubicBezTo>
                  <a:pt x="12347" y="0"/>
                  <a:pt x="11590" y="637"/>
                  <a:pt x="11221" y="1645"/>
                </a:cubicBezTo>
                <a:lnTo>
                  <a:pt x="11229" y="1694"/>
                </a:lnTo>
                <a:cubicBezTo>
                  <a:pt x="10730" y="1024"/>
                  <a:pt x="10058" y="650"/>
                  <a:pt x="9358" y="650"/>
                </a:cubicBezTo>
                <a:cubicBezTo>
                  <a:pt x="8372" y="650"/>
                  <a:pt x="7466" y="1391"/>
                  <a:pt x="7003" y="2578"/>
                </a:cubicBezTo>
                <a:lnTo>
                  <a:pt x="6995" y="2602"/>
                </a:lnTo>
                <a:cubicBezTo>
                  <a:pt x="6477" y="2189"/>
                  <a:pt x="5888" y="1972"/>
                  <a:pt x="5288" y="1972"/>
                </a:cubicBezTo>
                <a:cubicBezTo>
                  <a:pt x="3423" y="1972"/>
                  <a:pt x="1912" y="4029"/>
                  <a:pt x="1912" y="6567"/>
                </a:cubicBezTo>
                <a:cubicBezTo>
                  <a:pt x="1912" y="6774"/>
                  <a:pt x="1922" y="6981"/>
                  <a:pt x="1942" y="7186"/>
                </a:cubicBezTo>
                <a:lnTo>
                  <a:pt x="1949" y="7180"/>
                </a:lnTo>
                <a:close/>
              </a:path>
              <a:path w="21600" h="21600" fill="none" extrusionOk="0">
                <a:moveTo>
                  <a:pt x="1074" y="12702"/>
                </a:moveTo>
                <a:cubicBezTo>
                  <a:pt x="1407" y="12969"/>
                  <a:pt x="1786" y="13110"/>
                  <a:pt x="2172" y="13110"/>
                </a:cubicBezTo>
                <a:cubicBezTo>
                  <a:pt x="2228" y="13110"/>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hlink"/>
          </a:solidFill>
          <a:ln w="9525">
            <a:solidFill>
              <a:srgbClr val="000000"/>
            </a:solidFill>
            <a:miter lim="800000"/>
            <a:headEnd/>
            <a:tailEnd/>
          </a:ln>
          <a:effectLst>
            <a:outerShdw dist="107763" dir="2700000" algn="ctr" rotWithShape="0">
              <a:srgbClr val="808080"/>
            </a:outerShdw>
          </a:effectLst>
        </p:spPr>
        <p:txBody>
          <a:bodyPr/>
          <a:lstStyle/>
          <a:p>
            <a:endParaRPr lang="zh-CN" altLang="en-US"/>
          </a:p>
        </p:txBody>
      </p:sp>
      <p:sp>
        <p:nvSpPr>
          <p:cNvPr id="21507" name="Cloud">
            <a:extLst>
              <a:ext uri="{FF2B5EF4-FFF2-40B4-BE49-F238E27FC236}">
                <a16:creationId xmlns:a16="http://schemas.microsoft.com/office/drawing/2014/main" id="{DC7D84A4-6860-496B-A99A-92E43AD657EE}"/>
              </a:ext>
            </a:extLst>
          </p:cNvPr>
          <p:cNvSpPr>
            <a:spLocks noChangeAspect="1" noEditPoints="1" noChangeArrowheads="1"/>
          </p:cNvSpPr>
          <p:nvPr/>
        </p:nvSpPr>
        <p:spPr bwMode="auto">
          <a:xfrm>
            <a:off x="2903538" y="4513263"/>
            <a:ext cx="1752600" cy="1076325"/>
          </a:xfrm>
          <a:custGeom>
            <a:avLst/>
            <a:gdLst>
              <a:gd name="T0" fmla="*/ 5436 w 21600"/>
              <a:gd name="T1" fmla="*/ 538163 h 21600"/>
              <a:gd name="T2" fmla="*/ 876300 w 21600"/>
              <a:gd name="T3" fmla="*/ 1075179 h 21600"/>
              <a:gd name="T4" fmla="*/ 1751140 w 21600"/>
              <a:gd name="T5" fmla="*/ 538163 h 21600"/>
              <a:gd name="T6" fmla="*/ 876300 w 21600"/>
              <a:gd name="T7" fmla="*/ 61540 h 21600"/>
              <a:gd name="T8" fmla="*/ 0 60000 65536"/>
              <a:gd name="T9" fmla="*/ 0 60000 65536"/>
              <a:gd name="T10" fmla="*/ 0 60000 65536"/>
              <a:gd name="T11" fmla="*/ 0 60000 65536"/>
              <a:gd name="T12" fmla="*/ 2977 w 21600"/>
              <a:gd name="T13" fmla="*/ 3262 h 21600"/>
              <a:gd name="T14" fmla="*/ 17087 w 21600"/>
              <a:gd name="T15" fmla="*/ 1733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0" y="11192"/>
                  <a:pt x="409" y="12169"/>
                  <a:pt x="1074" y="12702"/>
                </a:cubicBezTo>
                <a:lnTo>
                  <a:pt x="1063" y="12668"/>
                </a:lnTo>
                <a:cubicBezTo>
                  <a:pt x="685" y="13217"/>
                  <a:pt x="475" y="13940"/>
                  <a:pt x="475" y="14691"/>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300"/>
                  <a:pt x="7635" y="20039"/>
                  <a:pt x="8235" y="19546"/>
                </a:cubicBezTo>
                <a:lnTo>
                  <a:pt x="8229" y="19550"/>
                </a:lnTo>
                <a:cubicBezTo>
                  <a:pt x="8855" y="20829"/>
                  <a:pt x="9908" y="21597"/>
                  <a:pt x="11036" y="21597"/>
                </a:cubicBezTo>
                <a:cubicBezTo>
                  <a:pt x="12523" y="21597"/>
                  <a:pt x="13836" y="20267"/>
                  <a:pt x="14267" y="18324"/>
                </a:cubicBezTo>
                <a:lnTo>
                  <a:pt x="14270" y="18350"/>
                </a:lnTo>
                <a:cubicBezTo>
                  <a:pt x="14730" y="18740"/>
                  <a:pt x="15260" y="18947"/>
                  <a:pt x="15802" y="18947"/>
                </a:cubicBezTo>
                <a:cubicBezTo>
                  <a:pt x="17390" y="18947"/>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0"/>
                  <a:pt x="15367" y="426"/>
                  <a:pt x="14905" y="1165"/>
                </a:cubicBezTo>
                <a:lnTo>
                  <a:pt x="14909" y="1170"/>
                </a:lnTo>
                <a:cubicBezTo>
                  <a:pt x="14497" y="432"/>
                  <a:pt x="13855" y="0"/>
                  <a:pt x="13174" y="0"/>
                </a:cubicBezTo>
                <a:cubicBezTo>
                  <a:pt x="12347" y="0"/>
                  <a:pt x="11590" y="637"/>
                  <a:pt x="11221" y="1645"/>
                </a:cubicBezTo>
                <a:lnTo>
                  <a:pt x="11229" y="1694"/>
                </a:lnTo>
                <a:cubicBezTo>
                  <a:pt x="10730" y="1024"/>
                  <a:pt x="10058" y="650"/>
                  <a:pt x="9358" y="650"/>
                </a:cubicBezTo>
                <a:cubicBezTo>
                  <a:pt x="8372" y="650"/>
                  <a:pt x="7466" y="1391"/>
                  <a:pt x="7003" y="2578"/>
                </a:cubicBezTo>
                <a:lnTo>
                  <a:pt x="6995" y="2602"/>
                </a:lnTo>
                <a:cubicBezTo>
                  <a:pt x="6477" y="2189"/>
                  <a:pt x="5888" y="1972"/>
                  <a:pt x="5288" y="1972"/>
                </a:cubicBezTo>
                <a:cubicBezTo>
                  <a:pt x="3423" y="1972"/>
                  <a:pt x="1912" y="4029"/>
                  <a:pt x="1912" y="6567"/>
                </a:cubicBezTo>
                <a:cubicBezTo>
                  <a:pt x="1912" y="6774"/>
                  <a:pt x="1922" y="6981"/>
                  <a:pt x="1942" y="7186"/>
                </a:cubicBezTo>
                <a:lnTo>
                  <a:pt x="1949" y="7180"/>
                </a:lnTo>
                <a:close/>
              </a:path>
              <a:path w="21600" h="21600" fill="none" extrusionOk="0">
                <a:moveTo>
                  <a:pt x="1074" y="12702"/>
                </a:moveTo>
                <a:cubicBezTo>
                  <a:pt x="1407" y="12969"/>
                  <a:pt x="1786" y="13110"/>
                  <a:pt x="2172" y="13110"/>
                </a:cubicBezTo>
                <a:cubicBezTo>
                  <a:pt x="2228" y="13110"/>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hlink"/>
          </a:solidFill>
          <a:ln w="9525">
            <a:solidFill>
              <a:srgbClr val="000000"/>
            </a:solidFill>
            <a:miter lim="800000"/>
            <a:headEnd/>
            <a:tailEnd/>
          </a:ln>
          <a:effectLst>
            <a:outerShdw dist="107763" dir="2700000" algn="ctr" rotWithShape="0">
              <a:srgbClr val="808080"/>
            </a:outerShdw>
          </a:effectLst>
        </p:spPr>
        <p:txBody>
          <a:bodyPr/>
          <a:lstStyle/>
          <a:p>
            <a:endParaRPr lang="zh-CN" altLang="en-US"/>
          </a:p>
        </p:txBody>
      </p:sp>
      <p:pic>
        <p:nvPicPr>
          <p:cNvPr id="21508" name="Picture 6">
            <a:extLst>
              <a:ext uri="{FF2B5EF4-FFF2-40B4-BE49-F238E27FC236}">
                <a16:creationId xmlns:a16="http://schemas.microsoft.com/office/drawing/2014/main" id="{A11D6A9C-EA33-49C3-AE0C-0A68B3A99377}"/>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74938" y="4970463"/>
            <a:ext cx="304800" cy="35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1509" name="Picture 7">
            <a:hlinkClick r:id="rId3" action="ppaction://hlinksldjump"/>
            <a:extLst>
              <a:ext uri="{FF2B5EF4-FFF2-40B4-BE49-F238E27FC236}">
                <a16:creationId xmlns:a16="http://schemas.microsoft.com/office/drawing/2014/main" id="{EBEB3AF7-7351-479B-9BEE-8079670A399D}"/>
              </a:ext>
            </a:extLst>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75138" y="4437063"/>
            <a:ext cx="53340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510" name="computr3">
            <a:extLst>
              <a:ext uri="{FF2B5EF4-FFF2-40B4-BE49-F238E27FC236}">
                <a16:creationId xmlns:a16="http://schemas.microsoft.com/office/drawing/2014/main" id="{72D726D9-F461-4B73-80EC-685FD02CF85C}"/>
              </a:ext>
            </a:extLst>
          </p:cNvPr>
          <p:cNvSpPr>
            <a:spLocks noEditPoints="1" noChangeArrowheads="1"/>
          </p:cNvSpPr>
          <p:nvPr/>
        </p:nvSpPr>
        <p:spPr bwMode="auto">
          <a:xfrm>
            <a:off x="4467225" y="4970463"/>
            <a:ext cx="396875" cy="366712"/>
          </a:xfrm>
          <a:custGeom>
            <a:avLst/>
            <a:gdLst>
              <a:gd name="T0" fmla="*/ 0 w 21600"/>
              <a:gd name="T1" fmla="*/ 183356 h 21600"/>
              <a:gd name="T2" fmla="*/ 198438 w 21600"/>
              <a:gd name="T3" fmla="*/ 0 h 21600"/>
              <a:gd name="T4" fmla="*/ 198438 w 21600"/>
              <a:gd name="T5" fmla="*/ 366712 h 21600"/>
              <a:gd name="T6" fmla="*/ 333210 w 21600"/>
              <a:gd name="T7" fmla="*/ 183356 h 21600"/>
              <a:gd name="T8" fmla="*/ 0 60000 65536"/>
              <a:gd name="T9" fmla="*/ 0 60000 65536"/>
              <a:gd name="T10" fmla="*/ 0 60000 65536"/>
              <a:gd name="T11" fmla="*/ 0 60000 65536"/>
              <a:gd name="T12" fmla="*/ 7811 w 21600"/>
              <a:gd name="T13" fmla="*/ 2584 h 21600"/>
              <a:gd name="T14" fmla="*/ 16359 w 21600"/>
              <a:gd name="T15" fmla="*/ 11764 h 21600"/>
            </a:gdLst>
            <a:ahLst/>
            <a:cxnLst>
              <a:cxn ang="T8">
                <a:pos x="T0" y="T1"/>
              </a:cxn>
              <a:cxn ang="T9">
                <a:pos x="T2" y="T3"/>
              </a:cxn>
              <a:cxn ang="T10">
                <a:pos x="T4" y="T5"/>
              </a:cxn>
              <a:cxn ang="T11">
                <a:pos x="T6" y="T7"/>
              </a:cxn>
            </a:cxnLst>
            <a:rect l="T12" t="T13" r="T14" b="T15"/>
            <a:pathLst>
              <a:path w="21600" h="21600" extrusionOk="0">
                <a:moveTo>
                  <a:pt x="18250" y="17743"/>
                </a:moveTo>
                <a:lnTo>
                  <a:pt x="17557" y="16971"/>
                </a:lnTo>
                <a:lnTo>
                  <a:pt x="5429" y="16971"/>
                </a:lnTo>
                <a:lnTo>
                  <a:pt x="4736" y="17743"/>
                </a:lnTo>
                <a:lnTo>
                  <a:pt x="18250" y="17743"/>
                </a:lnTo>
                <a:close/>
              </a:path>
              <a:path w="21600" h="21600" extrusionOk="0">
                <a:moveTo>
                  <a:pt x="18250" y="17743"/>
                </a:moveTo>
                <a:moveTo>
                  <a:pt x="19405" y="19131"/>
                </a:moveTo>
                <a:lnTo>
                  <a:pt x="18712" y="18360"/>
                </a:lnTo>
                <a:lnTo>
                  <a:pt x="4274" y="18360"/>
                </a:lnTo>
                <a:lnTo>
                  <a:pt x="3581" y="19131"/>
                </a:lnTo>
                <a:lnTo>
                  <a:pt x="19405" y="19131"/>
                </a:lnTo>
                <a:close/>
              </a:path>
              <a:path w="21600" h="21600" extrusionOk="0">
                <a:moveTo>
                  <a:pt x="19405" y="19131"/>
                </a:moveTo>
                <a:moveTo>
                  <a:pt x="20560" y="20520"/>
                </a:moveTo>
                <a:lnTo>
                  <a:pt x="19867" y="19749"/>
                </a:lnTo>
                <a:lnTo>
                  <a:pt x="3119" y="19749"/>
                </a:lnTo>
                <a:lnTo>
                  <a:pt x="2426" y="20520"/>
                </a:lnTo>
                <a:lnTo>
                  <a:pt x="20560" y="20520"/>
                </a:lnTo>
                <a:close/>
              </a:path>
              <a:path w="21600" h="21600" extrusionOk="0">
                <a:moveTo>
                  <a:pt x="20560" y="20520"/>
                </a:moveTo>
                <a:moveTo>
                  <a:pt x="4620" y="16971"/>
                </a:moveTo>
                <a:lnTo>
                  <a:pt x="5313" y="16200"/>
                </a:lnTo>
                <a:lnTo>
                  <a:pt x="7624" y="16200"/>
                </a:lnTo>
                <a:lnTo>
                  <a:pt x="7624" y="14194"/>
                </a:lnTo>
                <a:lnTo>
                  <a:pt x="5891" y="14194"/>
                </a:lnTo>
                <a:lnTo>
                  <a:pt x="5891" y="0"/>
                </a:lnTo>
                <a:lnTo>
                  <a:pt x="12013" y="0"/>
                </a:lnTo>
                <a:lnTo>
                  <a:pt x="18135" y="0"/>
                </a:lnTo>
                <a:lnTo>
                  <a:pt x="18135" y="10800"/>
                </a:lnTo>
                <a:lnTo>
                  <a:pt x="18135" y="14194"/>
                </a:lnTo>
                <a:lnTo>
                  <a:pt x="16402" y="14194"/>
                </a:lnTo>
                <a:lnTo>
                  <a:pt x="16402" y="16200"/>
                </a:lnTo>
                <a:lnTo>
                  <a:pt x="17788" y="16200"/>
                </a:lnTo>
                <a:lnTo>
                  <a:pt x="19059" y="17743"/>
                </a:lnTo>
                <a:lnTo>
                  <a:pt x="21022" y="19903"/>
                </a:lnTo>
                <a:lnTo>
                  <a:pt x="21253" y="20057"/>
                </a:lnTo>
                <a:lnTo>
                  <a:pt x="21369" y="20366"/>
                </a:lnTo>
                <a:lnTo>
                  <a:pt x="21600" y="20674"/>
                </a:lnTo>
                <a:lnTo>
                  <a:pt x="21600" y="20829"/>
                </a:lnTo>
                <a:lnTo>
                  <a:pt x="21600" y="20983"/>
                </a:lnTo>
                <a:lnTo>
                  <a:pt x="21600" y="21137"/>
                </a:lnTo>
                <a:lnTo>
                  <a:pt x="21600" y="21291"/>
                </a:lnTo>
                <a:lnTo>
                  <a:pt x="21484" y="21446"/>
                </a:lnTo>
                <a:lnTo>
                  <a:pt x="21369" y="21446"/>
                </a:lnTo>
                <a:lnTo>
                  <a:pt x="21138" y="21600"/>
                </a:lnTo>
                <a:lnTo>
                  <a:pt x="21022" y="21600"/>
                </a:lnTo>
                <a:lnTo>
                  <a:pt x="10973" y="21600"/>
                </a:lnTo>
                <a:lnTo>
                  <a:pt x="2079" y="21600"/>
                </a:lnTo>
                <a:lnTo>
                  <a:pt x="1848" y="21600"/>
                </a:lnTo>
                <a:lnTo>
                  <a:pt x="1733" y="21446"/>
                </a:lnTo>
                <a:lnTo>
                  <a:pt x="1617" y="21446"/>
                </a:lnTo>
                <a:lnTo>
                  <a:pt x="1502" y="21291"/>
                </a:lnTo>
                <a:lnTo>
                  <a:pt x="1386" y="21291"/>
                </a:lnTo>
                <a:lnTo>
                  <a:pt x="1386" y="21137"/>
                </a:lnTo>
                <a:lnTo>
                  <a:pt x="1386" y="20983"/>
                </a:lnTo>
                <a:lnTo>
                  <a:pt x="1386" y="20829"/>
                </a:lnTo>
                <a:lnTo>
                  <a:pt x="1502" y="20674"/>
                </a:lnTo>
                <a:lnTo>
                  <a:pt x="1617" y="20366"/>
                </a:lnTo>
                <a:lnTo>
                  <a:pt x="1733" y="20057"/>
                </a:lnTo>
                <a:lnTo>
                  <a:pt x="1964" y="19903"/>
                </a:lnTo>
                <a:lnTo>
                  <a:pt x="0" y="19903"/>
                </a:lnTo>
                <a:lnTo>
                  <a:pt x="0" y="10800"/>
                </a:lnTo>
                <a:lnTo>
                  <a:pt x="0" y="2777"/>
                </a:lnTo>
                <a:lnTo>
                  <a:pt x="4620" y="2777"/>
                </a:lnTo>
                <a:lnTo>
                  <a:pt x="4620" y="16971"/>
                </a:lnTo>
                <a:moveTo>
                  <a:pt x="4620" y="16971"/>
                </a:moveTo>
                <a:moveTo>
                  <a:pt x="4620" y="16971"/>
                </a:moveTo>
                <a:lnTo>
                  <a:pt x="4158" y="17434"/>
                </a:lnTo>
                <a:lnTo>
                  <a:pt x="2541" y="19286"/>
                </a:lnTo>
                <a:lnTo>
                  <a:pt x="1964" y="19903"/>
                </a:lnTo>
                <a:lnTo>
                  <a:pt x="4620" y="16971"/>
                </a:lnTo>
                <a:close/>
              </a:path>
              <a:path w="21600" h="21600" extrusionOk="0">
                <a:moveTo>
                  <a:pt x="7624" y="2314"/>
                </a:moveTo>
                <a:moveTo>
                  <a:pt x="16402" y="2314"/>
                </a:moveTo>
                <a:lnTo>
                  <a:pt x="16402" y="11880"/>
                </a:lnTo>
                <a:lnTo>
                  <a:pt x="7624" y="11880"/>
                </a:lnTo>
                <a:lnTo>
                  <a:pt x="7624" y="2314"/>
                </a:lnTo>
                <a:lnTo>
                  <a:pt x="16402" y="2314"/>
                </a:lnTo>
                <a:close/>
              </a:path>
              <a:path w="21600" h="21600" extrusionOk="0">
                <a:moveTo>
                  <a:pt x="578" y="4011"/>
                </a:moveTo>
                <a:moveTo>
                  <a:pt x="4043" y="4011"/>
                </a:moveTo>
                <a:lnTo>
                  <a:pt x="4043" y="4320"/>
                </a:lnTo>
                <a:lnTo>
                  <a:pt x="578" y="4320"/>
                </a:lnTo>
                <a:lnTo>
                  <a:pt x="578" y="4011"/>
                </a:lnTo>
                <a:lnTo>
                  <a:pt x="4043" y="4011"/>
                </a:lnTo>
                <a:close/>
                <a:moveTo>
                  <a:pt x="7624" y="14194"/>
                </a:moveTo>
                <a:lnTo>
                  <a:pt x="16402" y="14194"/>
                </a:lnTo>
                <a:lnTo>
                  <a:pt x="16402" y="16200"/>
                </a:lnTo>
                <a:lnTo>
                  <a:pt x="7624" y="16200"/>
                </a:lnTo>
              </a:path>
            </a:pathLst>
          </a:custGeom>
          <a:solidFill>
            <a:srgbClr val="FFFFCC"/>
          </a:solidFill>
          <a:ln w="9525">
            <a:solidFill>
              <a:srgbClr val="000000"/>
            </a:solidFill>
            <a:miter lim="800000"/>
            <a:headEnd/>
            <a:tailEnd/>
          </a:ln>
        </p:spPr>
        <p:txBody>
          <a:bodyPr/>
          <a:lstStyle/>
          <a:p>
            <a:endParaRPr lang="zh-CN" altLang="en-US"/>
          </a:p>
        </p:txBody>
      </p:sp>
      <p:sp>
        <p:nvSpPr>
          <p:cNvPr id="21511" name="Rectangle 9">
            <a:extLst>
              <a:ext uri="{FF2B5EF4-FFF2-40B4-BE49-F238E27FC236}">
                <a16:creationId xmlns:a16="http://schemas.microsoft.com/office/drawing/2014/main" id="{4CE3B8F9-0DAD-4A6C-8442-F147E534B1AA}"/>
              </a:ext>
            </a:extLst>
          </p:cNvPr>
          <p:cNvSpPr>
            <a:spLocks noChangeArrowheads="1"/>
          </p:cNvSpPr>
          <p:nvPr/>
        </p:nvSpPr>
        <p:spPr bwMode="auto">
          <a:xfrm>
            <a:off x="3787775" y="5576888"/>
            <a:ext cx="18415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zh-CN" altLang="en-US" sz="1600" b="1"/>
              <a:t>本地域名服务器 </a:t>
            </a:r>
          </a:p>
        </p:txBody>
      </p:sp>
      <p:sp>
        <p:nvSpPr>
          <p:cNvPr id="77834" name="Line 10">
            <a:extLst>
              <a:ext uri="{FF2B5EF4-FFF2-40B4-BE49-F238E27FC236}">
                <a16:creationId xmlns:a16="http://schemas.microsoft.com/office/drawing/2014/main" id="{2DEC356D-E8A1-4D46-AA92-EED91A1B45AA}"/>
              </a:ext>
            </a:extLst>
          </p:cNvPr>
          <p:cNvSpPr>
            <a:spLocks noChangeShapeType="1"/>
          </p:cNvSpPr>
          <p:nvPr/>
        </p:nvSpPr>
        <p:spPr bwMode="auto">
          <a:xfrm>
            <a:off x="3067050" y="5145088"/>
            <a:ext cx="1447800" cy="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77835" name="Rectangle 11">
            <a:extLst>
              <a:ext uri="{FF2B5EF4-FFF2-40B4-BE49-F238E27FC236}">
                <a16:creationId xmlns:a16="http://schemas.microsoft.com/office/drawing/2014/main" id="{195BF6E0-BC93-440E-A726-89DE547677E1}"/>
              </a:ext>
            </a:extLst>
          </p:cNvPr>
          <p:cNvSpPr>
            <a:spLocks noChangeArrowheads="1"/>
          </p:cNvSpPr>
          <p:nvPr/>
        </p:nvSpPr>
        <p:spPr bwMode="auto">
          <a:xfrm>
            <a:off x="3589338" y="4741863"/>
            <a:ext cx="488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b="1"/>
              <a:t>①</a:t>
            </a:r>
          </a:p>
        </p:txBody>
      </p:sp>
      <p:sp>
        <p:nvSpPr>
          <p:cNvPr id="77836" name="Rectangle 12">
            <a:extLst>
              <a:ext uri="{FF2B5EF4-FFF2-40B4-BE49-F238E27FC236}">
                <a16:creationId xmlns:a16="http://schemas.microsoft.com/office/drawing/2014/main" id="{757F610F-7FBE-4263-B7B3-F75CCA7EC6F7}"/>
              </a:ext>
            </a:extLst>
          </p:cNvPr>
          <p:cNvSpPr>
            <a:spLocks noChangeArrowheads="1"/>
          </p:cNvSpPr>
          <p:nvPr/>
        </p:nvSpPr>
        <p:spPr bwMode="auto">
          <a:xfrm>
            <a:off x="4940300" y="442595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2000" b="1"/>
              <a:t>②</a:t>
            </a:r>
          </a:p>
        </p:txBody>
      </p:sp>
      <p:sp>
        <p:nvSpPr>
          <p:cNvPr id="77837" name="Rectangle 13">
            <a:extLst>
              <a:ext uri="{FF2B5EF4-FFF2-40B4-BE49-F238E27FC236}">
                <a16:creationId xmlns:a16="http://schemas.microsoft.com/office/drawing/2014/main" id="{FF20F212-5AE3-4B4B-AD2C-18397DA7625D}"/>
              </a:ext>
            </a:extLst>
          </p:cNvPr>
          <p:cNvSpPr>
            <a:spLocks noChangeArrowheads="1"/>
          </p:cNvSpPr>
          <p:nvPr/>
        </p:nvSpPr>
        <p:spPr bwMode="auto">
          <a:xfrm>
            <a:off x="539750" y="5427663"/>
            <a:ext cx="2973388"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1800" b="1"/>
              <a:t>URL:zhw.guangzhou.gd.cn </a:t>
            </a:r>
          </a:p>
        </p:txBody>
      </p:sp>
      <p:grpSp>
        <p:nvGrpSpPr>
          <p:cNvPr id="77838" name="Group 14">
            <a:extLst>
              <a:ext uri="{FF2B5EF4-FFF2-40B4-BE49-F238E27FC236}">
                <a16:creationId xmlns:a16="http://schemas.microsoft.com/office/drawing/2014/main" id="{6BFAED80-63DD-4D9A-B358-C353CA759189}"/>
              </a:ext>
            </a:extLst>
          </p:cNvPr>
          <p:cNvGrpSpPr>
            <a:grpSpLocks/>
          </p:cNvGrpSpPr>
          <p:nvPr/>
        </p:nvGrpSpPr>
        <p:grpSpPr bwMode="auto">
          <a:xfrm>
            <a:off x="6332538" y="3522663"/>
            <a:ext cx="1600200" cy="519112"/>
            <a:chOff x="3840" y="2256"/>
            <a:chExt cx="1008" cy="327"/>
          </a:xfrm>
        </p:grpSpPr>
        <p:sp>
          <p:nvSpPr>
            <p:cNvPr id="21537" name="computr3">
              <a:extLst>
                <a:ext uri="{FF2B5EF4-FFF2-40B4-BE49-F238E27FC236}">
                  <a16:creationId xmlns:a16="http://schemas.microsoft.com/office/drawing/2014/main" id="{EB6C8AD6-0838-4F6B-B9CE-D909A588BB34}"/>
                </a:ext>
              </a:extLst>
            </p:cNvPr>
            <p:cNvSpPr>
              <a:spLocks noEditPoints="1" noChangeArrowheads="1"/>
            </p:cNvSpPr>
            <p:nvPr/>
          </p:nvSpPr>
          <p:spPr bwMode="auto">
            <a:xfrm>
              <a:off x="3840" y="2256"/>
              <a:ext cx="336" cy="327"/>
            </a:xfrm>
            <a:custGeom>
              <a:avLst/>
              <a:gdLst>
                <a:gd name="T0" fmla="*/ 0 w 21600"/>
                <a:gd name="T1" fmla="*/ 164 h 21600"/>
                <a:gd name="T2" fmla="*/ 168 w 21600"/>
                <a:gd name="T3" fmla="*/ 0 h 21600"/>
                <a:gd name="T4" fmla="*/ 168 w 21600"/>
                <a:gd name="T5" fmla="*/ 327 h 21600"/>
                <a:gd name="T6" fmla="*/ 282 w 21600"/>
                <a:gd name="T7" fmla="*/ 164 h 21600"/>
                <a:gd name="T8" fmla="*/ 0 60000 65536"/>
                <a:gd name="T9" fmla="*/ 0 60000 65536"/>
                <a:gd name="T10" fmla="*/ 0 60000 65536"/>
                <a:gd name="T11" fmla="*/ 0 60000 65536"/>
                <a:gd name="T12" fmla="*/ 7843 w 21600"/>
                <a:gd name="T13" fmla="*/ 2576 h 21600"/>
                <a:gd name="T14" fmla="*/ 16329 w 21600"/>
                <a:gd name="T15" fmla="*/ 11758 h 21600"/>
              </a:gdLst>
              <a:ahLst/>
              <a:cxnLst>
                <a:cxn ang="T8">
                  <a:pos x="T0" y="T1"/>
                </a:cxn>
                <a:cxn ang="T9">
                  <a:pos x="T2" y="T3"/>
                </a:cxn>
                <a:cxn ang="T10">
                  <a:pos x="T4" y="T5"/>
                </a:cxn>
                <a:cxn ang="T11">
                  <a:pos x="T6" y="T7"/>
                </a:cxn>
              </a:cxnLst>
              <a:rect l="T12" t="T13" r="T14" b="T15"/>
              <a:pathLst>
                <a:path w="21600" h="21600" extrusionOk="0">
                  <a:moveTo>
                    <a:pt x="18250" y="17743"/>
                  </a:moveTo>
                  <a:lnTo>
                    <a:pt x="17557" y="16971"/>
                  </a:lnTo>
                  <a:lnTo>
                    <a:pt x="5429" y="16971"/>
                  </a:lnTo>
                  <a:lnTo>
                    <a:pt x="4736" y="17743"/>
                  </a:lnTo>
                  <a:lnTo>
                    <a:pt x="18250" y="17743"/>
                  </a:lnTo>
                  <a:close/>
                </a:path>
                <a:path w="21600" h="21600" extrusionOk="0">
                  <a:moveTo>
                    <a:pt x="18250" y="17743"/>
                  </a:moveTo>
                  <a:moveTo>
                    <a:pt x="19405" y="19131"/>
                  </a:moveTo>
                  <a:lnTo>
                    <a:pt x="18712" y="18360"/>
                  </a:lnTo>
                  <a:lnTo>
                    <a:pt x="4274" y="18360"/>
                  </a:lnTo>
                  <a:lnTo>
                    <a:pt x="3581" y="19131"/>
                  </a:lnTo>
                  <a:lnTo>
                    <a:pt x="19405" y="19131"/>
                  </a:lnTo>
                  <a:close/>
                </a:path>
                <a:path w="21600" h="21600" extrusionOk="0">
                  <a:moveTo>
                    <a:pt x="19405" y="19131"/>
                  </a:moveTo>
                  <a:moveTo>
                    <a:pt x="20560" y="20520"/>
                  </a:moveTo>
                  <a:lnTo>
                    <a:pt x="19867" y="19749"/>
                  </a:lnTo>
                  <a:lnTo>
                    <a:pt x="3119" y="19749"/>
                  </a:lnTo>
                  <a:lnTo>
                    <a:pt x="2426" y="20520"/>
                  </a:lnTo>
                  <a:lnTo>
                    <a:pt x="20560" y="20520"/>
                  </a:lnTo>
                  <a:close/>
                </a:path>
                <a:path w="21600" h="21600" extrusionOk="0">
                  <a:moveTo>
                    <a:pt x="20560" y="20520"/>
                  </a:moveTo>
                  <a:moveTo>
                    <a:pt x="4620" y="16971"/>
                  </a:moveTo>
                  <a:lnTo>
                    <a:pt x="5313" y="16200"/>
                  </a:lnTo>
                  <a:lnTo>
                    <a:pt x="7624" y="16200"/>
                  </a:lnTo>
                  <a:lnTo>
                    <a:pt x="7624" y="14194"/>
                  </a:lnTo>
                  <a:lnTo>
                    <a:pt x="5891" y="14194"/>
                  </a:lnTo>
                  <a:lnTo>
                    <a:pt x="5891" y="0"/>
                  </a:lnTo>
                  <a:lnTo>
                    <a:pt x="12013" y="0"/>
                  </a:lnTo>
                  <a:lnTo>
                    <a:pt x="18135" y="0"/>
                  </a:lnTo>
                  <a:lnTo>
                    <a:pt x="18135" y="10800"/>
                  </a:lnTo>
                  <a:lnTo>
                    <a:pt x="18135" y="14194"/>
                  </a:lnTo>
                  <a:lnTo>
                    <a:pt x="16402" y="14194"/>
                  </a:lnTo>
                  <a:lnTo>
                    <a:pt x="16402" y="16200"/>
                  </a:lnTo>
                  <a:lnTo>
                    <a:pt x="17788" y="16200"/>
                  </a:lnTo>
                  <a:lnTo>
                    <a:pt x="19059" y="17743"/>
                  </a:lnTo>
                  <a:lnTo>
                    <a:pt x="21022" y="19903"/>
                  </a:lnTo>
                  <a:lnTo>
                    <a:pt x="21253" y="20057"/>
                  </a:lnTo>
                  <a:lnTo>
                    <a:pt x="21369" y="20366"/>
                  </a:lnTo>
                  <a:lnTo>
                    <a:pt x="21600" y="20674"/>
                  </a:lnTo>
                  <a:lnTo>
                    <a:pt x="21600" y="20829"/>
                  </a:lnTo>
                  <a:lnTo>
                    <a:pt x="21600" y="20983"/>
                  </a:lnTo>
                  <a:lnTo>
                    <a:pt x="21600" y="21137"/>
                  </a:lnTo>
                  <a:lnTo>
                    <a:pt x="21600" y="21291"/>
                  </a:lnTo>
                  <a:lnTo>
                    <a:pt x="21484" y="21446"/>
                  </a:lnTo>
                  <a:lnTo>
                    <a:pt x="21369" y="21446"/>
                  </a:lnTo>
                  <a:lnTo>
                    <a:pt x="21138" y="21600"/>
                  </a:lnTo>
                  <a:lnTo>
                    <a:pt x="21022" y="21600"/>
                  </a:lnTo>
                  <a:lnTo>
                    <a:pt x="10973" y="21600"/>
                  </a:lnTo>
                  <a:lnTo>
                    <a:pt x="2079" y="21600"/>
                  </a:lnTo>
                  <a:lnTo>
                    <a:pt x="1848" y="21600"/>
                  </a:lnTo>
                  <a:lnTo>
                    <a:pt x="1733" y="21446"/>
                  </a:lnTo>
                  <a:lnTo>
                    <a:pt x="1617" y="21446"/>
                  </a:lnTo>
                  <a:lnTo>
                    <a:pt x="1502" y="21291"/>
                  </a:lnTo>
                  <a:lnTo>
                    <a:pt x="1386" y="21291"/>
                  </a:lnTo>
                  <a:lnTo>
                    <a:pt x="1386" y="21137"/>
                  </a:lnTo>
                  <a:lnTo>
                    <a:pt x="1386" y="20983"/>
                  </a:lnTo>
                  <a:lnTo>
                    <a:pt x="1386" y="20829"/>
                  </a:lnTo>
                  <a:lnTo>
                    <a:pt x="1502" y="20674"/>
                  </a:lnTo>
                  <a:lnTo>
                    <a:pt x="1617" y="20366"/>
                  </a:lnTo>
                  <a:lnTo>
                    <a:pt x="1733" y="20057"/>
                  </a:lnTo>
                  <a:lnTo>
                    <a:pt x="1964" y="19903"/>
                  </a:lnTo>
                  <a:lnTo>
                    <a:pt x="0" y="19903"/>
                  </a:lnTo>
                  <a:lnTo>
                    <a:pt x="0" y="10800"/>
                  </a:lnTo>
                  <a:lnTo>
                    <a:pt x="0" y="2777"/>
                  </a:lnTo>
                  <a:lnTo>
                    <a:pt x="4620" y="2777"/>
                  </a:lnTo>
                  <a:lnTo>
                    <a:pt x="4620" y="16971"/>
                  </a:lnTo>
                  <a:moveTo>
                    <a:pt x="4620" y="16971"/>
                  </a:moveTo>
                  <a:moveTo>
                    <a:pt x="4620" y="16971"/>
                  </a:moveTo>
                  <a:lnTo>
                    <a:pt x="4158" y="17434"/>
                  </a:lnTo>
                  <a:lnTo>
                    <a:pt x="2541" y="19286"/>
                  </a:lnTo>
                  <a:lnTo>
                    <a:pt x="1964" y="19903"/>
                  </a:lnTo>
                  <a:lnTo>
                    <a:pt x="4620" y="16971"/>
                  </a:lnTo>
                  <a:close/>
                </a:path>
                <a:path w="21600" h="21600" extrusionOk="0">
                  <a:moveTo>
                    <a:pt x="7624" y="2314"/>
                  </a:moveTo>
                  <a:moveTo>
                    <a:pt x="16402" y="2314"/>
                  </a:moveTo>
                  <a:lnTo>
                    <a:pt x="16402" y="11880"/>
                  </a:lnTo>
                  <a:lnTo>
                    <a:pt x="7624" y="11880"/>
                  </a:lnTo>
                  <a:lnTo>
                    <a:pt x="7624" y="2314"/>
                  </a:lnTo>
                  <a:lnTo>
                    <a:pt x="16402" y="2314"/>
                  </a:lnTo>
                  <a:close/>
                </a:path>
                <a:path w="21600" h="21600" extrusionOk="0">
                  <a:moveTo>
                    <a:pt x="578" y="4011"/>
                  </a:moveTo>
                  <a:moveTo>
                    <a:pt x="4043" y="4011"/>
                  </a:moveTo>
                  <a:lnTo>
                    <a:pt x="4043" y="4320"/>
                  </a:lnTo>
                  <a:lnTo>
                    <a:pt x="578" y="4320"/>
                  </a:lnTo>
                  <a:lnTo>
                    <a:pt x="578" y="4011"/>
                  </a:lnTo>
                  <a:lnTo>
                    <a:pt x="4043" y="4011"/>
                  </a:lnTo>
                  <a:close/>
                  <a:moveTo>
                    <a:pt x="7624" y="14194"/>
                  </a:moveTo>
                  <a:lnTo>
                    <a:pt x="16402" y="14194"/>
                  </a:lnTo>
                  <a:lnTo>
                    <a:pt x="16402" y="16200"/>
                  </a:lnTo>
                  <a:lnTo>
                    <a:pt x="7624" y="16200"/>
                  </a:lnTo>
                </a:path>
              </a:pathLst>
            </a:custGeom>
            <a:solidFill>
              <a:srgbClr val="FF0000"/>
            </a:solidFill>
            <a:ln w="9525">
              <a:solidFill>
                <a:srgbClr val="000000"/>
              </a:solidFill>
              <a:miter lim="800000"/>
              <a:headEnd/>
              <a:tailEnd/>
            </a:ln>
          </p:spPr>
          <p:txBody>
            <a:bodyPr/>
            <a:lstStyle/>
            <a:p>
              <a:endParaRPr lang="zh-CN" altLang="en-US"/>
            </a:p>
          </p:txBody>
        </p:sp>
        <p:sp>
          <p:nvSpPr>
            <p:cNvPr id="21538" name="Rectangle 16">
              <a:extLst>
                <a:ext uri="{FF2B5EF4-FFF2-40B4-BE49-F238E27FC236}">
                  <a16:creationId xmlns:a16="http://schemas.microsoft.com/office/drawing/2014/main" id="{842DF937-3FAF-48EE-81FB-D420D8EE3B49}"/>
                </a:ext>
              </a:extLst>
            </p:cNvPr>
            <p:cNvSpPr>
              <a:spLocks noChangeArrowheads="1"/>
            </p:cNvSpPr>
            <p:nvPr/>
          </p:nvSpPr>
          <p:spPr bwMode="auto">
            <a:xfrm>
              <a:off x="4128" y="2256"/>
              <a:ext cx="7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1800" b="1"/>
                <a:t>cn</a:t>
              </a:r>
              <a:r>
                <a:rPr lang="zh-CN" altLang="en-US" sz="1800" b="1"/>
                <a:t>服务器 </a:t>
              </a:r>
            </a:p>
          </p:txBody>
        </p:sp>
      </p:grpSp>
      <p:grpSp>
        <p:nvGrpSpPr>
          <p:cNvPr id="77841" name="Group 17">
            <a:extLst>
              <a:ext uri="{FF2B5EF4-FFF2-40B4-BE49-F238E27FC236}">
                <a16:creationId xmlns:a16="http://schemas.microsoft.com/office/drawing/2014/main" id="{8409ABD1-6D27-484C-88F2-23F18080AD1D}"/>
              </a:ext>
            </a:extLst>
          </p:cNvPr>
          <p:cNvGrpSpPr>
            <a:grpSpLocks/>
          </p:cNvGrpSpPr>
          <p:nvPr/>
        </p:nvGrpSpPr>
        <p:grpSpPr bwMode="auto">
          <a:xfrm>
            <a:off x="4427538" y="3141663"/>
            <a:ext cx="1447800" cy="823912"/>
            <a:chOff x="2640" y="2016"/>
            <a:chExt cx="912" cy="519"/>
          </a:xfrm>
        </p:grpSpPr>
        <p:sp>
          <p:nvSpPr>
            <p:cNvPr id="21535" name="computr3">
              <a:extLst>
                <a:ext uri="{FF2B5EF4-FFF2-40B4-BE49-F238E27FC236}">
                  <a16:creationId xmlns:a16="http://schemas.microsoft.com/office/drawing/2014/main" id="{4BE5F8FA-B98B-442D-AD6F-AE9DAE0141F7}"/>
                </a:ext>
              </a:extLst>
            </p:cNvPr>
            <p:cNvSpPr>
              <a:spLocks noEditPoints="1" noChangeArrowheads="1"/>
            </p:cNvSpPr>
            <p:nvPr/>
          </p:nvSpPr>
          <p:spPr bwMode="auto">
            <a:xfrm>
              <a:off x="2976" y="2304"/>
              <a:ext cx="240" cy="231"/>
            </a:xfrm>
            <a:custGeom>
              <a:avLst/>
              <a:gdLst>
                <a:gd name="T0" fmla="*/ 0 w 21600"/>
                <a:gd name="T1" fmla="*/ 116 h 21600"/>
                <a:gd name="T2" fmla="*/ 120 w 21600"/>
                <a:gd name="T3" fmla="*/ 0 h 21600"/>
                <a:gd name="T4" fmla="*/ 120 w 21600"/>
                <a:gd name="T5" fmla="*/ 231 h 21600"/>
                <a:gd name="T6" fmla="*/ 202 w 21600"/>
                <a:gd name="T7" fmla="*/ 116 h 21600"/>
                <a:gd name="T8" fmla="*/ 0 60000 65536"/>
                <a:gd name="T9" fmla="*/ 0 60000 65536"/>
                <a:gd name="T10" fmla="*/ 0 60000 65536"/>
                <a:gd name="T11" fmla="*/ 0 60000 65536"/>
                <a:gd name="T12" fmla="*/ 7830 w 21600"/>
                <a:gd name="T13" fmla="*/ 2618 h 21600"/>
                <a:gd name="T14" fmla="*/ 16380 w 21600"/>
                <a:gd name="T15" fmla="*/ 11782 h 21600"/>
              </a:gdLst>
              <a:ahLst/>
              <a:cxnLst>
                <a:cxn ang="T8">
                  <a:pos x="T0" y="T1"/>
                </a:cxn>
                <a:cxn ang="T9">
                  <a:pos x="T2" y="T3"/>
                </a:cxn>
                <a:cxn ang="T10">
                  <a:pos x="T4" y="T5"/>
                </a:cxn>
                <a:cxn ang="T11">
                  <a:pos x="T6" y="T7"/>
                </a:cxn>
              </a:cxnLst>
              <a:rect l="T12" t="T13" r="T14" b="T15"/>
              <a:pathLst>
                <a:path w="21600" h="21600" extrusionOk="0">
                  <a:moveTo>
                    <a:pt x="18250" y="17743"/>
                  </a:moveTo>
                  <a:lnTo>
                    <a:pt x="17557" y="16971"/>
                  </a:lnTo>
                  <a:lnTo>
                    <a:pt x="5429" y="16971"/>
                  </a:lnTo>
                  <a:lnTo>
                    <a:pt x="4736" y="17743"/>
                  </a:lnTo>
                  <a:lnTo>
                    <a:pt x="18250" y="17743"/>
                  </a:lnTo>
                  <a:close/>
                </a:path>
                <a:path w="21600" h="21600" extrusionOk="0">
                  <a:moveTo>
                    <a:pt x="18250" y="17743"/>
                  </a:moveTo>
                  <a:moveTo>
                    <a:pt x="19405" y="19131"/>
                  </a:moveTo>
                  <a:lnTo>
                    <a:pt x="18712" y="18360"/>
                  </a:lnTo>
                  <a:lnTo>
                    <a:pt x="4274" y="18360"/>
                  </a:lnTo>
                  <a:lnTo>
                    <a:pt x="3581" y="19131"/>
                  </a:lnTo>
                  <a:lnTo>
                    <a:pt x="19405" y="19131"/>
                  </a:lnTo>
                  <a:close/>
                </a:path>
                <a:path w="21600" h="21600" extrusionOk="0">
                  <a:moveTo>
                    <a:pt x="19405" y="19131"/>
                  </a:moveTo>
                  <a:moveTo>
                    <a:pt x="20560" y="20520"/>
                  </a:moveTo>
                  <a:lnTo>
                    <a:pt x="19867" y="19749"/>
                  </a:lnTo>
                  <a:lnTo>
                    <a:pt x="3119" y="19749"/>
                  </a:lnTo>
                  <a:lnTo>
                    <a:pt x="2426" y="20520"/>
                  </a:lnTo>
                  <a:lnTo>
                    <a:pt x="20560" y="20520"/>
                  </a:lnTo>
                  <a:close/>
                </a:path>
                <a:path w="21600" h="21600" extrusionOk="0">
                  <a:moveTo>
                    <a:pt x="20560" y="20520"/>
                  </a:moveTo>
                  <a:moveTo>
                    <a:pt x="4620" y="16971"/>
                  </a:moveTo>
                  <a:lnTo>
                    <a:pt x="5313" y="16200"/>
                  </a:lnTo>
                  <a:lnTo>
                    <a:pt x="7624" y="16200"/>
                  </a:lnTo>
                  <a:lnTo>
                    <a:pt x="7624" y="14194"/>
                  </a:lnTo>
                  <a:lnTo>
                    <a:pt x="5891" y="14194"/>
                  </a:lnTo>
                  <a:lnTo>
                    <a:pt x="5891" y="0"/>
                  </a:lnTo>
                  <a:lnTo>
                    <a:pt x="12013" y="0"/>
                  </a:lnTo>
                  <a:lnTo>
                    <a:pt x="18135" y="0"/>
                  </a:lnTo>
                  <a:lnTo>
                    <a:pt x="18135" y="10800"/>
                  </a:lnTo>
                  <a:lnTo>
                    <a:pt x="18135" y="14194"/>
                  </a:lnTo>
                  <a:lnTo>
                    <a:pt x="16402" y="14194"/>
                  </a:lnTo>
                  <a:lnTo>
                    <a:pt x="16402" y="16200"/>
                  </a:lnTo>
                  <a:lnTo>
                    <a:pt x="17788" y="16200"/>
                  </a:lnTo>
                  <a:lnTo>
                    <a:pt x="19059" y="17743"/>
                  </a:lnTo>
                  <a:lnTo>
                    <a:pt x="21022" y="19903"/>
                  </a:lnTo>
                  <a:lnTo>
                    <a:pt x="21253" y="20057"/>
                  </a:lnTo>
                  <a:lnTo>
                    <a:pt x="21369" y="20366"/>
                  </a:lnTo>
                  <a:lnTo>
                    <a:pt x="21600" y="20674"/>
                  </a:lnTo>
                  <a:lnTo>
                    <a:pt x="21600" y="20829"/>
                  </a:lnTo>
                  <a:lnTo>
                    <a:pt x="21600" y="20983"/>
                  </a:lnTo>
                  <a:lnTo>
                    <a:pt x="21600" y="21137"/>
                  </a:lnTo>
                  <a:lnTo>
                    <a:pt x="21600" y="21291"/>
                  </a:lnTo>
                  <a:lnTo>
                    <a:pt x="21484" y="21446"/>
                  </a:lnTo>
                  <a:lnTo>
                    <a:pt x="21369" y="21446"/>
                  </a:lnTo>
                  <a:lnTo>
                    <a:pt x="21138" y="21600"/>
                  </a:lnTo>
                  <a:lnTo>
                    <a:pt x="21022" y="21600"/>
                  </a:lnTo>
                  <a:lnTo>
                    <a:pt x="10973" y="21600"/>
                  </a:lnTo>
                  <a:lnTo>
                    <a:pt x="2079" y="21600"/>
                  </a:lnTo>
                  <a:lnTo>
                    <a:pt x="1848" y="21600"/>
                  </a:lnTo>
                  <a:lnTo>
                    <a:pt x="1733" y="21446"/>
                  </a:lnTo>
                  <a:lnTo>
                    <a:pt x="1617" y="21446"/>
                  </a:lnTo>
                  <a:lnTo>
                    <a:pt x="1502" y="21291"/>
                  </a:lnTo>
                  <a:lnTo>
                    <a:pt x="1386" y="21291"/>
                  </a:lnTo>
                  <a:lnTo>
                    <a:pt x="1386" y="21137"/>
                  </a:lnTo>
                  <a:lnTo>
                    <a:pt x="1386" y="20983"/>
                  </a:lnTo>
                  <a:lnTo>
                    <a:pt x="1386" y="20829"/>
                  </a:lnTo>
                  <a:lnTo>
                    <a:pt x="1502" y="20674"/>
                  </a:lnTo>
                  <a:lnTo>
                    <a:pt x="1617" y="20366"/>
                  </a:lnTo>
                  <a:lnTo>
                    <a:pt x="1733" y="20057"/>
                  </a:lnTo>
                  <a:lnTo>
                    <a:pt x="1964" y="19903"/>
                  </a:lnTo>
                  <a:lnTo>
                    <a:pt x="0" y="19903"/>
                  </a:lnTo>
                  <a:lnTo>
                    <a:pt x="0" y="10800"/>
                  </a:lnTo>
                  <a:lnTo>
                    <a:pt x="0" y="2777"/>
                  </a:lnTo>
                  <a:lnTo>
                    <a:pt x="4620" y="2777"/>
                  </a:lnTo>
                  <a:lnTo>
                    <a:pt x="4620" y="16971"/>
                  </a:lnTo>
                  <a:moveTo>
                    <a:pt x="4620" y="16971"/>
                  </a:moveTo>
                  <a:moveTo>
                    <a:pt x="4620" y="16971"/>
                  </a:moveTo>
                  <a:lnTo>
                    <a:pt x="4158" y="17434"/>
                  </a:lnTo>
                  <a:lnTo>
                    <a:pt x="2541" y="19286"/>
                  </a:lnTo>
                  <a:lnTo>
                    <a:pt x="1964" y="19903"/>
                  </a:lnTo>
                  <a:lnTo>
                    <a:pt x="4620" y="16971"/>
                  </a:lnTo>
                  <a:close/>
                </a:path>
                <a:path w="21600" h="21600" extrusionOk="0">
                  <a:moveTo>
                    <a:pt x="7624" y="2314"/>
                  </a:moveTo>
                  <a:moveTo>
                    <a:pt x="16402" y="2314"/>
                  </a:moveTo>
                  <a:lnTo>
                    <a:pt x="16402" y="11880"/>
                  </a:lnTo>
                  <a:lnTo>
                    <a:pt x="7624" y="11880"/>
                  </a:lnTo>
                  <a:lnTo>
                    <a:pt x="7624" y="2314"/>
                  </a:lnTo>
                  <a:lnTo>
                    <a:pt x="16402" y="2314"/>
                  </a:lnTo>
                  <a:close/>
                </a:path>
                <a:path w="21600" h="21600" extrusionOk="0">
                  <a:moveTo>
                    <a:pt x="578" y="4011"/>
                  </a:moveTo>
                  <a:moveTo>
                    <a:pt x="4043" y="4011"/>
                  </a:moveTo>
                  <a:lnTo>
                    <a:pt x="4043" y="4320"/>
                  </a:lnTo>
                  <a:lnTo>
                    <a:pt x="578" y="4320"/>
                  </a:lnTo>
                  <a:lnTo>
                    <a:pt x="578" y="4011"/>
                  </a:lnTo>
                  <a:lnTo>
                    <a:pt x="4043" y="4011"/>
                  </a:lnTo>
                  <a:close/>
                  <a:moveTo>
                    <a:pt x="7624" y="14194"/>
                  </a:moveTo>
                  <a:lnTo>
                    <a:pt x="16402" y="14194"/>
                  </a:lnTo>
                  <a:lnTo>
                    <a:pt x="16402" y="16200"/>
                  </a:lnTo>
                  <a:lnTo>
                    <a:pt x="7624" y="16200"/>
                  </a:lnTo>
                </a:path>
              </a:pathLst>
            </a:custGeom>
            <a:solidFill>
              <a:srgbClr val="66FFFF"/>
            </a:solidFill>
            <a:ln w="9525">
              <a:solidFill>
                <a:srgbClr val="000000"/>
              </a:solidFill>
              <a:miter lim="800000"/>
              <a:headEnd/>
              <a:tailEnd/>
            </a:ln>
          </p:spPr>
          <p:txBody>
            <a:bodyPr/>
            <a:lstStyle/>
            <a:p>
              <a:endParaRPr lang="zh-CN" altLang="en-US"/>
            </a:p>
          </p:txBody>
        </p:sp>
        <p:sp>
          <p:nvSpPr>
            <p:cNvPr id="21536" name="Rectangle 19">
              <a:extLst>
                <a:ext uri="{FF2B5EF4-FFF2-40B4-BE49-F238E27FC236}">
                  <a16:creationId xmlns:a16="http://schemas.microsoft.com/office/drawing/2014/main" id="{0CDE14AC-089D-45C3-8A25-BA70F90735BF}"/>
                </a:ext>
              </a:extLst>
            </p:cNvPr>
            <p:cNvSpPr>
              <a:spLocks noChangeArrowheads="1"/>
            </p:cNvSpPr>
            <p:nvPr/>
          </p:nvSpPr>
          <p:spPr bwMode="auto">
            <a:xfrm>
              <a:off x="2640" y="2016"/>
              <a:ext cx="9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1800" b="1"/>
                <a:t>gd.cn</a:t>
              </a:r>
              <a:r>
                <a:rPr lang="zh-CN" altLang="en-US" sz="1800" b="1"/>
                <a:t>服务器 </a:t>
              </a:r>
            </a:p>
          </p:txBody>
        </p:sp>
      </p:grpSp>
      <p:sp>
        <p:nvSpPr>
          <p:cNvPr id="77844" name="Rectangle 20">
            <a:extLst>
              <a:ext uri="{FF2B5EF4-FFF2-40B4-BE49-F238E27FC236}">
                <a16:creationId xmlns:a16="http://schemas.microsoft.com/office/drawing/2014/main" id="{C09F5D6D-AC66-463E-8662-51695EB84785}"/>
              </a:ext>
            </a:extLst>
          </p:cNvPr>
          <p:cNvSpPr>
            <a:spLocks noChangeArrowheads="1"/>
          </p:cNvSpPr>
          <p:nvPr/>
        </p:nvSpPr>
        <p:spPr bwMode="auto">
          <a:xfrm>
            <a:off x="5659438" y="3489325"/>
            <a:ext cx="43973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2000" b="1"/>
              <a:t>③</a:t>
            </a:r>
          </a:p>
        </p:txBody>
      </p:sp>
      <p:sp>
        <p:nvSpPr>
          <p:cNvPr id="77845" name="Rectangle 21">
            <a:extLst>
              <a:ext uri="{FF2B5EF4-FFF2-40B4-BE49-F238E27FC236}">
                <a16:creationId xmlns:a16="http://schemas.microsoft.com/office/drawing/2014/main" id="{01183326-4A37-4A2B-8781-CD2629CD90EF}"/>
              </a:ext>
            </a:extLst>
          </p:cNvPr>
          <p:cNvSpPr>
            <a:spLocks noChangeArrowheads="1"/>
          </p:cNvSpPr>
          <p:nvPr/>
        </p:nvSpPr>
        <p:spPr bwMode="auto">
          <a:xfrm>
            <a:off x="5732463" y="4568825"/>
            <a:ext cx="43973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2000" b="1"/>
              <a:t>④</a:t>
            </a:r>
          </a:p>
        </p:txBody>
      </p:sp>
      <p:grpSp>
        <p:nvGrpSpPr>
          <p:cNvPr id="77846" name="Group 22">
            <a:extLst>
              <a:ext uri="{FF2B5EF4-FFF2-40B4-BE49-F238E27FC236}">
                <a16:creationId xmlns:a16="http://schemas.microsoft.com/office/drawing/2014/main" id="{CEB5854A-F35E-4DDF-80CE-720D606FB5F7}"/>
              </a:ext>
            </a:extLst>
          </p:cNvPr>
          <p:cNvGrpSpPr>
            <a:grpSpLocks/>
          </p:cNvGrpSpPr>
          <p:nvPr/>
        </p:nvGrpSpPr>
        <p:grpSpPr bwMode="auto">
          <a:xfrm>
            <a:off x="5494338" y="5046663"/>
            <a:ext cx="2057400" cy="946150"/>
            <a:chOff x="3312" y="3216"/>
            <a:chExt cx="1296" cy="596"/>
          </a:xfrm>
        </p:grpSpPr>
        <p:sp>
          <p:nvSpPr>
            <p:cNvPr id="21533" name="computr3">
              <a:extLst>
                <a:ext uri="{FF2B5EF4-FFF2-40B4-BE49-F238E27FC236}">
                  <a16:creationId xmlns:a16="http://schemas.microsoft.com/office/drawing/2014/main" id="{E14B1E88-C53B-49D9-9F59-BDBECB62A2A7}"/>
                </a:ext>
              </a:extLst>
            </p:cNvPr>
            <p:cNvSpPr>
              <a:spLocks noEditPoints="1" noChangeArrowheads="1"/>
            </p:cNvSpPr>
            <p:nvPr/>
          </p:nvSpPr>
          <p:spPr bwMode="auto">
            <a:xfrm>
              <a:off x="3504" y="3216"/>
              <a:ext cx="240" cy="231"/>
            </a:xfrm>
            <a:custGeom>
              <a:avLst/>
              <a:gdLst>
                <a:gd name="T0" fmla="*/ 0 w 21600"/>
                <a:gd name="T1" fmla="*/ 116 h 21600"/>
                <a:gd name="T2" fmla="*/ 120 w 21600"/>
                <a:gd name="T3" fmla="*/ 0 h 21600"/>
                <a:gd name="T4" fmla="*/ 120 w 21600"/>
                <a:gd name="T5" fmla="*/ 231 h 21600"/>
                <a:gd name="T6" fmla="*/ 202 w 21600"/>
                <a:gd name="T7" fmla="*/ 116 h 21600"/>
                <a:gd name="T8" fmla="*/ 0 60000 65536"/>
                <a:gd name="T9" fmla="*/ 0 60000 65536"/>
                <a:gd name="T10" fmla="*/ 0 60000 65536"/>
                <a:gd name="T11" fmla="*/ 0 60000 65536"/>
                <a:gd name="T12" fmla="*/ 7830 w 21600"/>
                <a:gd name="T13" fmla="*/ 2618 h 21600"/>
                <a:gd name="T14" fmla="*/ 16380 w 21600"/>
                <a:gd name="T15" fmla="*/ 11782 h 21600"/>
              </a:gdLst>
              <a:ahLst/>
              <a:cxnLst>
                <a:cxn ang="T8">
                  <a:pos x="T0" y="T1"/>
                </a:cxn>
                <a:cxn ang="T9">
                  <a:pos x="T2" y="T3"/>
                </a:cxn>
                <a:cxn ang="T10">
                  <a:pos x="T4" y="T5"/>
                </a:cxn>
                <a:cxn ang="T11">
                  <a:pos x="T6" y="T7"/>
                </a:cxn>
              </a:cxnLst>
              <a:rect l="T12" t="T13" r="T14" b="T15"/>
              <a:pathLst>
                <a:path w="21600" h="21600" extrusionOk="0">
                  <a:moveTo>
                    <a:pt x="18250" y="17743"/>
                  </a:moveTo>
                  <a:lnTo>
                    <a:pt x="17557" y="16971"/>
                  </a:lnTo>
                  <a:lnTo>
                    <a:pt x="5429" y="16971"/>
                  </a:lnTo>
                  <a:lnTo>
                    <a:pt x="4736" y="17743"/>
                  </a:lnTo>
                  <a:lnTo>
                    <a:pt x="18250" y="17743"/>
                  </a:lnTo>
                  <a:close/>
                </a:path>
                <a:path w="21600" h="21600" extrusionOk="0">
                  <a:moveTo>
                    <a:pt x="18250" y="17743"/>
                  </a:moveTo>
                  <a:moveTo>
                    <a:pt x="19405" y="19131"/>
                  </a:moveTo>
                  <a:lnTo>
                    <a:pt x="18712" y="18360"/>
                  </a:lnTo>
                  <a:lnTo>
                    <a:pt x="4274" y="18360"/>
                  </a:lnTo>
                  <a:lnTo>
                    <a:pt x="3581" y="19131"/>
                  </a:lnTo>
                  <a:lnTo>
                    <a:pt x="19405" y="19131"/>
                  </a:lnTo>
                  <a:close/>
                </a:path>
                <a:path w="21600" h="21600" extrusionOk="0">
                  <a:moveTo>
                    <a:pt x="19405" y="19131"/>
                  </a:moveTo>
                  <a:moveTo>
                    <a:pt x="20560" y="20520"/>
                  </a:moveTo>
                  <a:lnTo>
                    <a:pt x="19867" y="19749"/>
                  </a:lnTo>
                  <a:lnTo>
                    <a:pt x="3119" y="19749"/>
                  </a:lnTo>
                  <a:lnTo>
                    <a:pt x="2426" y="20520"/>
                  </a:lnTo>
                  <a:lnTo>
                    <a:pt x="20560" y="20520"/>
                  </a:lnTo>
                  <a:close/>
                </a:path>
                <a:path w="21600" h="21600" extrusionOk="0">
                  <a:moveTo>
                    <a:pt x="20560" y="20520"/>
                  </a:moveTo>
                  <a:moveTo>
                    <a:pt x="4620" y="16971"/>
                  </a:moveTo>
                  <a:lnTo>
                    <a:pt x="5313" y="16200"/>
                  </a:lnTo>
                  <a:lnTo>
                    <a:pt x="7624" y="16200"/>
                  </a:lnTo>
                  <a:lnTo>
                    <a:pt x="7624" y="14194"/>
                  </a:lnTo>
                  <a:lnTo>
                    <a:pt x="5891" y="14194"/>
                  </a:lnTo>
                  <a:lnTo>
                    <a:pt x="5891" y="0"/>
                  </a:lnTo>
                  <a:lnTo>
                    <a:pt x="12013" y="0"/>
                  </a:lnTo>
                  <a:lnTo>
                    <a:pt x="18135" y="0"/>
                  </a:lnTo>
                  <a:lnTo>
                    <a:pt x="18135" y="10800"/>
                  </a:lnTo>
                  <a:lnTo>
                    <a:pt x="18135" y="14194"/>
                  </a:lnTo>
                  <a:lnTo>
                    <a:pt x="16402" y="14194"/>
                  </a:lnTo>
                  <a:lnTo>
                    <a:pt x="16402" y="16200"/>
                  </a:lnTo>
                  <a:lnTo>
                    <a:pt x="17788" y="16200"/>
                  </a:lnTo>
                  <a:lnTo>
                    <a:pt x="19059" y="17743"/>
                  </a:lnTo>
                  <a:lnTo>
                    <a:pt x="21022" y="19903"/>
                  </a:lnTo>
                  <a:lnTo>
                    <a:pt x="21253" y="20057"/>
                  </a:lnTo>
                  <a:lnTo>
                    <a:pt x="21369" y="20366"/>
                  </a:lnTo>
                  <a:lnTo>
                    <a:pt x="21600" y="20674"/>
                  </a:lnTo>
                  <a:lnTo>
                    <a:pt x="21600" y="20829"/>
                  </a:lnTo>
                  <a:lnTo>
                    <a:pt x="21600" y="20983"/>
                  </a:lnTo>
                  <a:lnTo>
                    <a:pt x="21600" y="21137"/>
                  </a:lnTo>
                  <a:lnTo>
                    <a:pt x="21600" y="21291"/>
                  </a:lnTo>
                  <a:lnTo>
                    <a:pt x="21484" y="21446"/>
                  </a:lnTo>
                  <a:lnTo>
                    <a:pt x="21369" y="21446"/>
                  </a:lnTo>
                  <a:lnTo>
                    <a:pt x="21138" y="21600"/>
                  </a:lnTo>
                  <a:lnTo>
                    <a:pt x="21022" y="21600"/>
                  </a:lnTo>
                  <a:lnTo>
                    <a:pt x="10973" y="21600"/>
                  </a:lnTo>
                  <a:lnTo>
                    <a:pt x="2079" y="21600"/>
                  </a:lnTo>
                  <a:lnTo>
                    <a:pt x="1848" y="21600"/>
                  </a:lnTo>
                  <a:lnTo>
                    <a:pt x="1733" y="21446"/>
                  </a:lnTo>
                  <a:lnTo>
                    <a:pt x="1617" y="21446"/>
                  </a:lnTo>
                  <a:lnTo>
                    <a:pt x="1502" y="21291"/>
                  </a:lnTo>
                  <a:lnTo>
                    <a:pt x="1386" y="21291"/>
                  </a:lnTo>
                  <a:lnTo>
                    <a:pt x="1386" y="21137"/>
                  </a:lnTo>
                  <a:lnTo>
                    <a:pt x="1386" y="20983"/>
                  </a:lnTo>
                  <a:lnTo>
                    <a:pt x="1386" y="20829"/>
                  </a:lnTo>
                  <a:lnTo>
                    <a:pt x="1502" y="20674"/>
                  </a:lnTo>
                  <a:lnTo>
                    <a:pt x="1617" y="20366"/>
                  </a:lnTo>
                  <a:lnTo>
                    <a:pt x="1733" y="20057"/>
                  </a:lnTo>
                  <a:lnTo>
                    <a:pt x="1964" y="19903"/>
                  </a:lnTo>
                  <a:lnTo>
                    <a:pt x="0" y="19903"/>
                  </a:lnTo>
                  <a:lnTo>
                    <a:pt x="0" y="10800"/>
                  </a:lnTo>
                  <a:lnTo>
                    <a:pt x="0" y="2777"/>
                  </a:lnTo>
                  <a:lnTo>
                    <a:pt x="4620" y="2777"/>
                  </a:lnTo>
                  <a:lnTo>
                    <a:pt x="4620" y="16971"/>
                  </a:lnTo>
                  <a:moveTo>
                    <a:pt x="4620" y="16971"/>
                  </a:moveTo>
                  <a:moveTo>
                    <a:pt x="4620" y="16971"/>
                  </a:moveTo>
                  <a:lnTo>
                    <a:pt x="4158" y="17434"/>
                  </a:lnTo>
                  <a:lnTo>
                    <a:pt x="2541" y="19286"/>
                  </a:lnTo>
                  <a:lnTo>
                    <a:pt x="1964" y="19903"/>
                  </a:lnTo>
                  <a:lnTo>
                    <a:pt x="4620" y="16971"/>
                  </a:lnTo>
                  <a:close/>
                </a:path>
                <a:path w="21600" h="21600" extrusionOk="0">
                  <a:moveTo>
                    <a:pt x="7624" y="2314"/>
                  </a:moveTo>
                  <a:moveTo>
                    <a:pt x="16402" y="2314"/>
                  </a:moveTo>
                  <a:lnTo>
                    <a:pt x="16402" y="11880"/>
                  </a:lnTo>
                  <a:lnTo>
                    <a:pt x="7624" y="11880"/>
                  </a:lnTo>
                  <a:lnTo>
                    <a:pt x="7624" y="2314"/>
                  </a:lnTo>
                  <a:lnTo>
                    <a:pt x="16402" y="2314"/>
                  </a:lnTo>
                  <a:close/>
                </a:path>
                <a:path w="21600" h="21600" extrusionOk="0">
                  <a:moveTo>
                    <a:pt x="578" y="4011"/>
                  </a:moveTo>
                  <a:moveTo>
                    <a:pt x="4043" y="4011"/>
                  </a:moveTo>
                  <a:lnTo>
                    <a:pt x="4043" y="4320"/>
                  </a:lnTo>
                  <a:lnTo>
                    <a:pt x="578" y="4320"/>
                  </a:lnTo>
                  <a:lnTo>
                    <a:pt x="578" y="4011"/>
                  </a:lnTo>
                  <a:lnTo>
                    <a:pt x="4043" y="4011"/>
                  </a:lnTo>
                  <a:close/>
                  <a:moveTo>
                    <a:pt x="7624" y="14194"/>
                  </a:moveTo>
                  <a:lnTo>
                    <a:pt x="16402" y="14194"/>
                  </a:lnTo>
                  <a:lnTo>
                    <a:pt x="16402" y="16200"/>
                  </a:lnTo>
                  <a:lnTo>
                    <a:pt x="7624" y="16200"/>
                  </a:lnTo>
                </a:path>
              </a:pathLst>
            </a:custGeom>
            <a:solidFill>
              <a:srgbClr val="FF9933"/>
            </a:solidFill>
            <a:ln w="9525">
              <a:solidFill>
                <a:srgbClr val="000000"/>
              </a:solidFill>
              <a:miter lim="800000"/>
              <a:headEnd/>
              <a:tailEnd/>
            </a:ln>
          </p:spPr>
          <p:txBody>
            <a:bodyPr/>
            <a:lstStyle/>
            <a:p>
              <a:endParaRPr lang="zh-CN" altLang="en-US"/>
            </a:p>
          </p:txBody>
        </p:sp>
        <p:sp>
          <p:nvSpPr>
            <p:cNvPr id="21534" name="Rectangle 24">
              <a:extLst>
                <a:ext uri="{FF2B5EF4-FFF2-40B4-BE49-F238E27FC236}">
                  <a16:creationId xmlns:a16="http://schemas.microsoft.com/office/drawing/2014/main" id="{DE47D8E0-F612-471A-8D8F-C0E77EEB255A}"/>
                </a:ext>
              </a:extLst>
            </p:cNvPr>
            <p:cNvSpPr>
              <a:spLocks noChangeArrowheads="1"/>
            </p:cNvSpPr>
            <p:nvPr/>
          </p:nvSpPr>
          <p:spPr bwMode="auto">
            <a:xfrm>
              <a:off x="3312" y="3408"/>
              <a:ext cx="1296"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800" b="1"/>
                <a:t>guangzhou.gd.cn </a:t>
              </a:r>
              <a:r>
                <a:rPr lang="zh-CN" altLang="en-US" sz="1800" b="1"/>
                <a:t>服务器</a:t>
              </a:r>
            </a:p>
          </p:txBody>
        </p:sp>
      </p:grpSp>
      <p:sp>
        <p:nvSpPr>
          <p:cNvPr id="77849" name="Line 25">
            <a:extLst>
              <a:ext uri="{FF2B5EF4-FFF2-40B4-BE49-F238E27FC236}">
                <a16:creationId xmlns:a16="http://schemas.microsoft.com/office/drawing/2014/main" id="{65991B39-15D8-4973-ADBB-52D41F7F780E}"/>
              </a:ext>
            </a:extLst>
          </p:cNvPr>
          <p:cNvSpPr>
            <a:spLocks noChangeShapeType="1"/>
          </p:cNvSpPr>
          <p:nvPr/>
        </p:nvSpPr>
        <p:spPr bwMode="auto">
          <a:xfrm>
            <a:off x="3055938" y="5275263"/>
            <a:ext cx="1447800" cy="0"/>
          </a:xfrm>
          <a:prstGeom prst="line">
            <a:avLst/>
          </a:prstGeom>
          <a:noFill/>
          <a:ln w="19050">
            <a:solidFill>
              <a:srgbClr val="FF33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77850" name="Text Box 26">
            <a:extLst>
              <a:ext uri="{FF2B5EF4-FFF2-40B4-BE49-F238E27FC236}">
                <a16:creationId xmlns:a16="http://schemas.microsoft.com/office/drawing/2014/main" id="{0099C1A5-C474-467F-BA82-379E5B29CBDE}"/>
              </a:ext>
            </a:extLst>
          </p:cNvPr>
          <p:cNvSpPr txBox="1">
            <a:spLocks noChangeArrowheads="1"/>
          </p:cNvSpPr>
          <p:nvPr/>
        </p:nvSpPr>
        <p:spPr bwMode="auto">
          <a:xfrm>
            <a:off x="684213" y="1341438"/>
            <a:ext cx="7920037"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b="1">
                <a:solidFill>
                  <a:srgbClr val="990000"/>
                </a:solidFill>
              </a:rPr>
              <a:t>DNS</a:t>
            </a:r>
            <a:r>
              <a:rPr lang="zh-CN" altLang="en-US" b="1">
                <a:solidFill>
                  <a:srgbClr val="990000"/>
                </a:solidFill>
              </a:rPr>
              <a:t>递归解析过程</a:t>
            </a:r>
            <a:r>
              <a:rPr lang="zh-CN" altLang="en-US" b="1"/>
              <a:t>：</a:t>
            </a:r>
            <a:r>
              <a:rPr lang="en-US" altLang="zh-CN" b="1"/>
              <a:t>DNS</a:t>
            </a:r>
            <a:r>
              <a:rPr lang="zh-CN" altLang="en-US" b="1">
                <a:latin typeface="宋体" panose="02010600030101010101" pitchFamily="2" charset="-122"/>
              </a:rPr>
              <a:t>解析器（服务器）软件接受请求，如不能回复，则其成为另一个服务器的客户时，反复请求解析，最终传递到其权威域名解析服务器；解析结果又依次逆向传递到最初请求服务器。见图所示：</a:t>
            </a:r>
          </a:p>
        </p:txBody>
      </p:sp>
      <p:sp>
        <p:nvSpPr>
          <p:cNvPr id="77851" name="Rectangle 27">
            <a:extLst>
              <a:ext uri="{FF2B5EF4-FFF2-40B4-BE49-F238E27FC236}">
                <a16:creationId xmlns:a16="http://schemas.microsoft.com/office/drawing/2014/main" id="{BDC00F55-8D24-4D81-8824-7128A041DCFB}"/>
              </a:ext>
            </a:extLst>
          </p:cNvPr>
          <p:cNvSpPr>
            <a:spLocks noChangeArrowheads="1"/>
          </p:cNvSpPr>
          <p:nvPr/>
        </p:nvSpPr>
        <p:spPr bwMode="auto">
          <a:xfrm>
            <a:off x="979488" y="3489325"/>
            <a:ext cx="2895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1800" b="1">
                <a:solidFill>
                  <a:schemeClr val="accent2"/>
                </a:solidFill>
              </a:rPr>
              <a:t>——</a:t>
            </a:r>
            <a:r>
              <a:rPr lang="zh-CN" altLang="en-US" sz="1800" b="1"/>
              <a:t>递归</a:t>
            </a:r>
            <a:r>
              <a:rPr lang="en-US" altLang="zh-CN" sz="1800" b="1"/>
              <a:t>DNS</a:t>
            </a:r>
            <a:r>
              <a:rPr lang="zh-CN" altLang="en-US" sz="1800" b="1"/>
              <a:t>解析过程</a:t>
            </a:r>
          </a:p>
        </p:txBody>
      </p:sp>
      <p:sp>
        <p:nvSpPr>
          <p:cNvPr id="77852" name="Line 28">
            <a:extLst>
              <a:ext uri="{FF2B5EF4-FFF2-40B4-BE49-F238E27FC236}">
                <a16:creationId xmlns:a16="http://schemas.microsoft.com/office/drawing/2014/main" id="{99237AB9-0A66-4E93-A871-03084B41DCB4}"/>
              </a:ext>
            </a:extLst>
          </p:cNvPr>
          <p:cNvSpPr>
            <a:spLocks noChangeShapeType="1"/>
          </p:cNvSpPr>
          <p:nvPr/>
        </p:nvSpPr>
        <p:spPr bwMode="auto">
          <a:xfrm flipV="1">
            <a:off x="4795838" y="4065588"/>
            <a:ext cx="1447800" cy="99060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zh-CN" altLang="en-US"/>
          </a:p>
        </p:txBody>
      </p:sp>
      <p:sp>
        <p:nvSpPr>
          <p:cNvPr id="77853" name="Line 29">
            <a:extLst>
              <a:ext uri="{FF2B5EF4-FFF2-40B4-BE49-F238E27FC236}">
                <a16:creationId xmlns:a16="http://schemas.microsoft.com/office/drawing/2014/main" id="{70BB3788-3D72-4329-B8D3-5B0E74DFAF63}"/>
              </a:ext>
            </a:extLst>
          </p:cNvPr>
          <p:cNvSpPr>
            <a:spLocks noChangeShapeType="1"/>
          </p:cNvSpPr>
          <p:nvPr/>
        </p:nvSpPr>
        <p:spPr bwMode="auto">
          <a:xfrm flipH="1" flipV="1">
            <a:off x="5372100" y="3776663"/>
            <a:ext cx="838200" cy="152400"/>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zh-CN" altLang="en-US"/>
          </a:p>
        </p:txBody>
      </p:sp>
      <p:sp>
        <p:nvSpPr>
          <p:cNvPr id="77854" name="Line 30">
            <a:extLst>
              <a:ext uri="{FF2B5EF4-FFF2-40B4-BE49-F238E27FC236}">
                <a16:creationId xmlns:a16="http://schemas.microsoft.com/office/drawing/2014/main" id="{4F0E5E0E-3E09-4CE4-8752-D5080D683BFA}"/>
              </a:ext>
            </a:extLst>
          </p:cNvPr>
          <p:cNvSpPr>
            <a:spLocks noChangeShapeType="1"/>
          </p:cNvSpPr>
          <p:nvPr/>
        </p:nvSpPr>
        <p:spPr bwMode="auto">
          <a:xfrm>
            <a:off x="5156200" y="3992563"/>
            <a:ext cx="647700" cy="1081087"/>
          </a:xfrm>
          <a:prstGeom prst="line">
            <a:avLst/>
          </a:prstGeom>
          <a:noFill/>
          <a:ln w="38100">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zh-CN" altLang="en-US"/>
          </a:p>
        </p:txBody>
      </p:sp>
      <p:sp>
        <p:nvSpPr>
          <p:cNvPr id="77855" name="Line 31">
            <a:extLst>
              <a:ext uri="{FF2B5EF4-FFF2-40B4-BE49-F238E27FC236}">
                <a16:creationId xmlns:a16="http://schemas.microsoft.com/office/drawing/2014/main" id="{F7232C23-F27A-4B66-B3AF-C4BC9BF9DD02}"/>
              </a:ext>
            </a:extLst>
          </p:cNvPr>
          <p:cNvSpPr>
            <a:spLocks noChangeShapeType="1"/>
          </p:cNvSpPr>
          <p:nvPr/>
        </p:nvSpPr>
        <p:spPr bwMode="auto">
          <a:xfrm>
            <a:off x="5300663" y="3992563"/>
            <a:ext cx="574675" cy="936625"/>
          </a:xfrm>
          <a:prstGeom prst="line">
            <a:avLst/>
          </a:prstGeom>
          <a:noFill/>
          <a:ln w="19050">
            <a:solidFill>
              <a:srgbClr val="FF33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77856" name="Line 32">
            <a:extLst>
              <a:ext uri="{FF2B5EF4-FFF2-40B4-BE49-F238E27FC236}">
                <a16:creationId xmlns:a16="http://schemas.microsoft.com/office/drawing/2014/main" id="{3AFEEA51-3BCD-4080-AE20-03A4A944BF30}"/>
              </a:ext>
            </a:extLst>
          </p:cNvPr>
          <p:cNvSpPr>
            <a:spLocks noChangeShapeType="1"/>
          </p:cNvSpPr>
          <p:nvPr/>
        </p:nvSpPr>
        <p:spPr bwMode="auto">
          <a:xfrm>
            <a:off x="5372100" y="3921125"/>
            <a:ext cx="792163" cy="142875"/>
          </a:xfrm>
          <a:prstGeom prst="line">
            <a:avLst/>
          </a:prstGeom>
          <a:noFill/>
          <a:ln w="19050">
            <a:solidFill>
              <a:srgbClr val="FF33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77857" name="Line 33">
            <a:extLst>
              <a:ext uri="{FF2B5EF4-FFF2-40B4-BE49-F238E27FC236}">
                <a16:creationId xmlns:a16="http://schemas.microsoft.com/office/drawing/2014/main" id="{2743E400-1264-4407-8BCE-4D651AF7B85A}"/>
              </a:ext>
            </a:extLst>
          </p:cNvPr>
          <p:cNvSpPr>
            <a:spLocks noChangeShapeType="1"/>
          </p:cNvSpPr>
          <p:nvPr/>
        </p:nvSpPr>
        <p:spPr bwMode="auto">
          <a:xfrm flipV="1">
            <a:off x="4940300" y="4208463"/>
            <a:ext cx="1295400" cy="936625"/>
          </a:xfrm>
          <a:prstGeom prst="line">
            <a:avLst/>
          </a:prstGeom>
          <a:noFill/>
          <a:ln w="19050">
            <a:solidFill>
              <a:srgbClr val="FF33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21530" name="Rectangle 34">
            <a:extLst>
              <a:ext uri="{FF2B5EF4-FFF2-40B4-BE49-F238E27FC236}">
                <a16:creationId xmlns:a16="http://schemas.microsoft.com/office/drawing/2014/main" id="{4EAD7968-80FB-474E-9B15-B45F2194D736}"/>
              </a:ext>
            </a:extLst>
          </p:cNvPr>
          <p:cNvSpPr>
            <a:spLocks noChangeArrowheads="1"/>
          </p:cNvSpPr>
          <p:nvPr/>
        </p:nvSpPr>
        <p:spPr bwMode="auto">
          <a:xfrm>
            <a:off x="2203450" y="4641850"/>
            <a:ext cx="935038"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zh-CN" altLang="en-US" sz="1800" b="1">
                <a:solidFill>
                  <a:schemeClr val="accent2"/>
                </a:solidFill>
              </a:rPr>
              <a:t>客户</a:t>
            </a:r>
            <a:r>
              <a:rPr lang="en-US" altLang="zh-CN" sz="1800" b="1">
                <a:solidFill>
                  <a:schemeClr val="accent2"/>
                </a:solidFill>
              </a:rPr>
              <a:t>A</a:t>
            </a:r>
            <a:endParaRPr lang="en-US" altLang="zh-CN" sz="1800" b="1"/>
          </a:p>
        </p:txBody>
      </p:sp>
      <p:sp>
        <p:nvSpPr>
          <p:cNvPr id="21531" name="Rectangle 35">
            <a:extLst>
              <a:ext uri="{FF2B5EF4-FFF2-40B4-BE49-F238E27FC236}">
                <a16:creationId xmlns:a16="http://schemas.microsoft.com/office/drawing/2014/main" id="{A4280584-CB0C-4F72-9E49-B6CEF1C299EC}"/>
              </a:ext>
            </a:extLst>
          </p:cNvPr>
          <p:cNvSpPr>
            <a:spLocks noChangeArrowheads="1"/>
          </p:cNvSpPr>
          <p:nvPr/>
        </p:nvSpPr>
        <p:spPr bwMode="auto">
          <a:xfrm>
            <a:off x="684213" y="6092825"/>
            <a:ext cx="71294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zh-CN" altLang="en-US" b="1">
                <a:solidFill>
                  <a:srgbClr val="FF0000"/>
                </a:solidFill>
              </a:rPr>
              <a:t>递归解析中对根域名服务器的负担？ </a:t>
            </a:r>
          </a:p>
        </p:txBody>
      </p:sp>
      <p:sp>
        <p:nvSpPr>
          <p:cNvPr id="21532" name="Rectangle 36">
            <a:extLst>
              <a:ext uri="{FF2B5EF4-FFF2-40B4-BE49-F238E27FC236}">
                <a16:creationId xmlns:a16="http://schemas.microsoft.com/office/drawing/2014/main" id="{625EA6EA-E621-4064-8E2F-CACF0DEAF6EF}"/>
              </a:ext>
            </a:extLst>
          </p:cNvPr>
          <p:cNvSpPr>
            <a:spLocks noChangeArrowheads="1"/>
          </p:cNvSpPr>
          <p:nvPr/>
        </p:nvSpPr>
        <p:spPr bwMode="auto">
          <a:xfrm>
            <a:off x="92952" y="472541"/>
            <a:ext cx="23177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zh-CN" altLang="en-US" sz="2800" b="1" dirty="0">
                <a:solidFill>
                  <a:srgbClr val="FF0000"/>
                </a:solidFill>
              </a:rPr>
              <a:t>什么是递归？</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7850"/>
                                        </p:tgtEl>
                                        <p:attrNameLst>
                                          <p:attrName>style.visibility</p:attrName>
                                        </p:attrNameLst>
                                      </p:cBhvr>
                                      <p:to>
                                        <p:strVal val="visible"/>
                                      </p:to>
                                    </p:set>
                                    <p:anim calcmode="lin" valueType="num">
                                      <p:cBhvr additive="base">
                                        <p:cTn id="7" dur="500" fill="hold"/>
                                        <p:tgtEl>
                                          <p:spTgt spid="77850"/>
                                        </p:tgtEl>
                                        <p:attrNameLst>
                                          <p:attrName>ppt_x</p:attrName>
                                        </p:attrNameLst>
                                      </p:cBhvr>
                                      <p:tavLst>
                                        <p:tav tm="0">
                                          <p:val>
                                            <p:strVal val="0-#ppt_w/2"/>
                                          </p:val>
                                        </p:tav>
                                        <p:tav tm="100000">
                                          <p:val>
                                            <p:strVal val="#ppt_x"/>
                                          </p:val>
                                        </p:tav>
                                      </p:tavLst>
                                    </p:anim>
                                    <p:anim calcmode="lin" valueType="num">
                                      <p:cBhvr additive="base">
                                        <p:cTn id="8" dur="500" fill="hold"/>
                                        <p:tgtEl>
                                          <p:spTgt spid="7785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7851"/>
                                        </p:tgtEl>
                                        <p:attrNameLst>
                                          <p:attrName>style.visibility</p:attrName>
                                        </p:attrNameLst>
                                      </p:cBhvr>
                                      <p:to>
                                        <p:strVal val="visible"/>
                                      </p:to>
                                    </p:set>
                                    <p:anim calcmode="lin" valueType="num">
                                      <p:cBhvr additive="base">
                                        <p:cTn id="13" dur="500" fill="hold"/>
                                        <p:tgtEl>
                                          <p:spTgt spid="77851"/>
                                        </p:tgtEl>
                                        <p:attrNameLst>
                                          <p:attrName>ppt_x</p:attrName>
                                        </p:attrNameLst>
                                      </p:cBhvr>
                                      <p:tavLst>
                                        <p:tav tm="0">
                                          <p:val>
                                            <p:strVal val="0-#ppt_w/2"/>
                                          </p:val>
                                        </p:tav>
                                        <p:tav tm="100000">
                                          <p:val>
                                            <p:strVal val="#ppt_x"/>
                                          </p:val>
                                        </p:tav>
                                      </p:tavLst>
                                    </p:anim>
                                    <p:anim calcmode="lin" valueType="num">
                                      <p:cBhvr additive="base">
                                        <p:cTn id="14" dur="500" fill="hold"/>
                                        <p:tgtEl>
                                          <p:spTgt spid="77851"/>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7837"/>
                                        </p:tgtEl>
                                        <p:attrNameLst>
                                          <p:attrName>style.visibility</p:attrName>
                                        </p:attrNameLst>
                                      </p:cBhvr>
                                      <p:to>
                                        <p:strVal val="visible"/>
                                      </p:to>
                                    </p:set>
                                    <p:anim calcmode="lin" valueType="num">
                                      <p:cBhvr additive="base">
                                        <p:cTn id="19" dur="500" fill="hold"/>
                                        <p:tgtEl>
                                          <p:spTgt spid="77837"/>
                                        </p:tgtEl>
                                        <p:attrNameLst>
                                          <p:attrName>ppt_x</p:attrName>
                                        </p:attrNameLst>
                                      </p:cBhvr>
                                      <p:tavLst>
                                        <p:tav tm="0">
                                          <p:val>
                                            <p:strVal val="0-#ppt_w/2"/>
                                          </p:val>
                                        </p:tav>
                                        <p:tav tm="100000">
                                          <p:val>
                                            <p:strVal val="#ppt_x"/>
                                          </p:val>
                                        </p:tav>
                                      </p:tavLst>
                                    </p:anim>
                                    <p:anim calcmode="lin" valueType="num">
                                      <p:cBhvr additive="base">
                                        <p:cTn id="20" dur="500" fill="hold"/>
                                        <p:tgtEl>
                                          <p:spTgt spid="77837"/>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77834"/>
                                        </p:tgtEl>
                                        <p:attrNameLst>
                                          <p:attrName>style.visibility</p:attrName>
                                        </p:attrNameLst>
                                      </p:cBhvr>
                                      <p:to>
                                        <p:strVal val="visible"/>
                                      </p:to>
                                    </p:set>
                                    <p:anim calcmode="lin" valueType="num">
                                      <p:cBhvr additive="base">
                                        <p:cTn id="25" dur="500" fill="hold"/>
                                        <p:tgtEl>
                                          <p:spTgt spid="77834"/>
                                        </p:tgtEl>
                                        <p:attrNameLst>
                                          <p:attrName>ppt_x</p:attrName>
                                        </p:attrNameLst>
                                      </p:cBhvr>
                                      <p:tavLst>
                                        <p:tav tm="0">
                                          <p:val>
                                            <p:strVal val="0-#ppt_w/2"/>
                                          </p:val>
                                        </p:tav>
                                        <p:tav tm="100000">
                                          <p:val>
                                            <p:strVal val="#ppt_x"/>
                                          </p:val>
                                        </p:tav>
                                      </p:tavLst>
                                    </p:anim>
                                    <p:anim calcmode="lin" valueType="num">
                                      <p:cBhvr additive="base">
                                        <p:cTn id="26" dur="500" fill="hold"/>
                                        <p:tgtEl>
                                          <p:spTgt spid="77834"/>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77835"/>
                                        </p:tgtEl>
                                        <p:attrNameLst>
                                          <p:attrName>style.visibility</p:attrName>
                                        </p:attrNameLst>
                                      </p:cBhvr>
                                      <p:to>
                                        <p:strVal val="visible"/>
                                      </p:to>
                                    </p:set>
                                    <p:anim calcmode="lin" valueType="num">
                                      <p:cBhvr additive="base">
                                        <p:cTn id="31" dur="500" fill="hold"/>
                                        <p:tgtEl>
                                          <p:spTgt spid="77835"/>
                                        </p:tgtEl>
                                        <p:attrNameLst>
                                          <p:attrName>ppt_x</p:attrName>
                                        </p:attrNameLst>
                                      </p:cBhvr>
                                      <p:tavLst>
                                        <p:tav tm="0">
                                          <p:val>
                                            <p:strVal val="0-#ppt_w/2"/>
                                          </p:val>
                                        </p:tav>
                                        <p:tav tm="100000">
                                          <p:val>
                                            <p:strVal val="#ppt_x"/>
                                          </p:val>
                                        </p:tav>
                                      </p:tavLst>
                                    </p:anim>
                                    <p:anim calcmode="lin" valueType="num">
                                      <p:cBhvr additive="base">
                                        <p:cTn id="32" dur="500" fill="hold"/>
                                        <p:tgtEl>
                                          <p:spTgt spid="77835"/>
                                        </p:tgtEl>
                                        <p:attrNameLst>
                                          <p:attrName>ppt_y</p:attrName>
                                        </p:attrNameLst>
                                      </p:cBhvr>
                                      <p:tavLst>
                                        <p:tav tm="0">
                                          <p:val>
                                            <p:strVal val="#ppt_y"/>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77852"/>
                                        </p:tgtEl>
                                        <p:attrNameLst>
                                          <p:attrName>style.visibility</p:attrName>
                                        </p:attrNameLst>
                                      </p:cBhvr>
                                      <p:to>
                                        <p:strVal val="visible"/>
                                      </p:to>
                                    </p:set>
                                    <p:animEffect transition="in" filter="blinds(horizontal)">
                                      <p:cBhvr>
                                        <p:cTn id="37" dur="500"/>
                                        <p:tgtEl>
                                          <p:spTgt spid="7785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 presetClass="entr" presetSubtype="8" fill="hold" grpId="0" nodeType="clickEffect">
                                  <p:stCondLst>
                                    <p:cond delay="0"/>
                                  </p:stCondLst>
                                  <p:childTnLst>
                                    <p:set>
                                      <p:cBhvr>
                                        <p:cTn id="41" dur="1" fill="hold">
                                          <p:stCondLst>
                                            <p:cond delay="0"/>
                                          </p:stCondLst>
                                        </p:cTn>
                                        <p:tgtEl>
                                          <p:spTgt spid="77836"/>
                                        </p:tgtEl>
                                        <p:attrNameLst>
                                          <p:attrName>style.visibility</p:attrName>
                                        </p:attrNameLst>
                                      </p:cBhvr>
                                      <p:to>
                                        <p:strVal val="visible"/>
                                      </p:to>
                                    </p:set>
                                    <p:anim calcmode="lin" valueType="num">
                                      <p:cBhvr additive="base">
                                        <p:cTn id="42" dur="500" fill="hold"/>
                                        <p:tgtEl>
                                          <p:spTgt spid="77836"/>
                                        </p:tgtEl>
                                        <p:attrNameLst>
                                          <p:attrName>ppt_x</p:attrName>
                                        </p:attrNameLst>
                                      </p:cBhvr>
                                      <p:tavLst>
                                        <p:tav tm="0">
                                          <p:val>
                                            <p:strVal val="0-#ppt_w/2"/>
                                          </p:val>
                                        </p:tav>
                                        <p:tav tm="100000">
                                          <p:val>
                                            <p:strVal val="#ppt_x"/>
                                          </p:val>
                                        </p:tav>
                                      </p:tavLst>
                                    </p:anim>
                                    <p:anim calcmode="lin" valueType="num">
                                      <p:cBhvr additive="base">
                                        <p:cTn id="43" dur="500" fill="hold"/>
                                        <p:tgtEl>
                                          <p:spTgt spid="77836"/>
                                        </p:tgtEl>
                                        <p:attrNameLst>
                                          <p:attrName>ppt_y</p:attrName>
                                        </p:attrNameLst>
                                      </p:cBhvr>
                                      <p:tavLst>
                                        <p:tav tm="0">
                                          <p:val>
                                            <p:strVal val="#ppt_y"/>
                                          </p:val>
                                        </p:tav>
                                        <p:tav tm="100000">
                                          <p:val>
                                            <p:strVal val="#ppt_y"/>
                                          </p:val>
                                        </p:tav>
                                      </p:tavLst>
                                    </p:anim>
                                  </p:childTnLst>
                                </p:cTn>
                              </p:par>
                            </p:childTnLst>
                          </p:cTn>
                        </p:par>
                      </p:childTnLst>
                    </p:cTn>
                  </p:par>
                  <p:par>
                    <p:cTn id="44" fill="hold" nodeType="clickPar">
                      <p:stCondLst>
                        <p:cond delay="indefinite"/>
                      </p:stCondLst>
                      <p:childTnLst>
                        <p:par>
                          <p:cTn id="45" fill="hold" nodeType="withGroup">
                            <p:stCondLst>
                              <p:cond delay="0"/>
                            </p:stCondLst>
                            <p:childTnLst>
                              <p:par>
                                <p:cTn id="46" presetID="22" presetClass="entr" presetSubtype="4" fill="hold" nodeType="clickEffect">
                                  <p:stCondLst>
                                    <p:cond delay="0"/>
                                  </p:stCondLst>
                                  <p:childTnLst>
                                    <p:set>
                                      <p:cBhvr>
                                        <p:cTn id="47" dur="1" fill="hold">
                                          <p:stCondLst>
                                            <p:cond delay="0"/>
                                          </p:stCondLst>
                                        </p:cTn>
                                        <p:tgtEl>
                                          <p:spTgt spid="77853"/>
                                        </p:tgtEl>
                                        <p:attrNameLst>
                                          <p:attrName>style.visibility</p:attrName>
                                        </p:attrNameLst>
                                      </p:cBhvr>
                                      <p:to>
                                        <p:strVal val="visible"/>
                                      </p:to>
                                    </p:set>
                                    <p:animEffect transition="in" filter="wipe(down)">
                                      <p:cBhvr>
                                        <p:cTn id="48" dur="500"/>
                                        <p:tgtEl>
                                          <p:spTgt spid="77853"/>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2" presetClass="entr" presetSubtype="8" fill="hold" grpId="0" nodeType="clickEffect">
                                  <p:stCondLst>
                                    <p:cond delay="0"/>
                                  </p:stCondLst>
                                  <p:childTnLst>
                                    <p:set>
                                      <p:cBhvr>
                                        <p:cTn id="52" dur="1" fill="hold">
                                          <p:stCondLst>
                                            <p:cond delay="0"/>
                                          </p:stCondLst>
                                        </p:cTn>
                                        <p:tgtEl>
                                          <p:spTgt spid="77844"/>
                                        </p:tgtEl>
                                        <p:attrNameLst>
                                          <p:attrName>style.visibility</p:attrName>
                                        </p:attrNameLst>
                                      </p:cBhvr>
                                      <p:to>
                                        <p:strVal val="visible"/>
                                      </p:to>
                                    </p:set>
                                    <p:anim calcmode="lin" valueType="num">
                                      <p:cBhvr additive="base">
                                        <p:cTn id="53" dur="500" fill="hold"/>
                                        <p:tgtEl>
                                          <p:spTgt spid="77844"/>
                                        </p:tgtEl>
                                        <p:attrNameLst>
                                          <p:attrName>ppt_x</p:attrName>
                                        </p:attrNameLst>
                                      </p:cBhvr>
                                      <p:tavLst>
                                        <p:tav tm="0">
                                          <p:val>
                                            <p:strVal val="0-#ppt_w/2"/>
                                          </p:val>
                                        </p:tav>
                                        <p:tav tm="100000">
                                          <p:val>
                                            <p:strVal val="#ppt_x"/>
                                          </p:val>
                                        </p:tav>
                                      </p:tavLst>
                                    </p:anim>
                                    <p:anim calcmode="lin" valueType="num">
                                      <p:cBhvr additive="base">
                                        <p:cTn id="54" dur="500" fill="hold"/>
                                        <p:tgtEl>
                                          <p:spTgt spid="77844"/>
                                        </p:tgtEl>
                                        <p:attrNameLst>
                                          <p:attrName>ppt_y</p:attrName>
                                        </p:attrNameLst>
                                      </p:cBhvr>
                                      <p:tavLst>
                                        <p:tav tm="0">
                                          <p:val>
                                            <p:strVal val="#ppt_y"/>
                                          </p:val>
                                        </p:tav>
                                        <p:tav tm="100000">
                                          <p:val>
                                            <p:strVal val="#ppt_y"/>
                                          </p:val>
                                        </p:tav>
                                      </p:tavLst>
                                    </p:anim>
                                  </p:childTnLst>
                                </p:cTn>
                              </p:par>
                            </p:childTnLst>
                          </p:cTn>
                        </p:par>
                      </p:childTnLst>
                    </p:cTn>
                  </p:par>
                  <p:par>
                    <p:cTn id="55" fill="hold" nodeType="clickPar">
                      <p:stCondLst>
                        <p:cond delay="indefinite"/>
                      </p:stCondLst>
                      <p:childTnLst>
                        <p:par>
                          <p:cTn id="56" fill="hold" nodeType="withGroup">
                            <p:stCondLst>
                              <p:cond delay="0"/>
                            </p:stCondLst>
                            <p:childTnLst>
                              <p:par>
                                <p:cTn id="57" presetID="22" presetClass="entr" presetSubtype="1" fill="hold" nodeType="clickEffect">
                                  <p:stCondLst>
                                    <p:cond delay="0"/>
                                  </p:stCondLst>
                                  <p:childTnLst>
                                    <p:set>
                                      <p:cBhvr>
                                        <p:cTn id="58" dur="1" fill="hold">
                                          <p:stCondLst>
                                            <p:cond delay="0"/>
                                          </p:stCondLst>
                                        </p:cTn>
                                        <p:tgtEl>
                                          <p:spTgt spid="77854"/>
                                        </p:tgtEl>
                                        <p:attrNameLst>
                                          <p:attrName>style.visibility</p:attrName>
                                        </p:attrNameLst>
                                      </p:cBhvr>
                                      <p:to>
                                        <p:strVal val="visible"/>
                                      </p:to>
                                    </p:set>
                                    <p:animEffect transition="in" filter="wipe(up)">
                                      <p:cBhvr>
                                        <p:cTn id="59" dur="500"/>
                                        <p:tgtEl>
                                          <p:spTgt spid="77854"/>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2" presetClass="entr" presetSubtype="8" fill="hold" grpId="0" nodeType="clickEffect">
                                  <p:stCondLst>
                                    <p:cond delay="0"/>
                                  </p:stCondLst>
                                  <p:childTnLst>
                                    <p:set>
                                      <p:cBhvr>
                                        <p:cTn id="63" dur="1" fill="hold">
                                          <p:stCondLst>
                                            <p:cond delay="0"/>
                                          </p:stCondLst>
                                        </p:cTn>
                                        <p:tgtEl>
                                          <p:spTgt spid="77845"/>
                                        </p:tgtEl>
                                        <p:attrNameLst>
                                          <p:attrName>style.visibility</p:attrName>
                                        </p:attrNameLst>
                                      </p:cBhvr>
                                      <p:to>
                                        <p:strVal val="visible"/>
                                      </p:to>
                                    </p:set>
                                    <p:anim calcmode="lin" valueType="num">
                                      <p:cBhvr additive="base">
                                        <p:cTn id="64" dur="500" fill="hold"/>
                                        <p:tgtEl>
                                          <p:spTgt spid="77845"/>
                                        </p:tgtEl>
                                        <p:attrNameLst>
                                          <p:attrName>ppt_x</p:attrName>
                                        </p:attrNameLst>
                                      </p:cBhvr>
                                      <p:tavLst>
                                        <p:tav tm="0">
                                          <p:val>
                                            <p:strVal val="0-#ppt_w/2"/>
                                          </p:val>
                                        </p:tav>
                                        <p:tav tm="100000">
                                          <p:val>
                                            <p:strVal val="#ppt_x"/>
                                          </p:val>
                                        </p:tav>
                                      </p:tavLst>
                                    </p:anim>
                                    <p:anim calcmode="lin" valueType="num">
                                      <p:cBhvr additive="base">
                                        <p:cTn id="65" dur="500" fill="hold"/>
                                        <p:tgtEl>
                                          <p:spTgt spid="77845"/>
                                        </p:tgtEl>
                                        <p:attrNameLst>
                                          <p:attrName>ppt_y</p:attrName>
                                        </p:attrNameLst>
                                      </p:cBhvr>
                                      <p:tavLst>
                                        <p:tav tm="0">
                                          <p:val>
                                            <p:strVal val="#ppt_y"/>
                                          </p:val>
                                        </p:tav>
                                        <p:tav tm="100000">
                                          <p:val>
                                            <p:strVal val="#ppt_y"/>
                                          </p:val>
                                        </p:tav>
                                      </p:tavLst>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2" presetClass="entr" presetSubtype="8" fill="hold" nodeType="clickEffect">
                                  <p:stCondLst>
                                    <p:cond delay="0"/>
                                  </p:stCondLst>
                                  <p:childTnLst>
                                    <p:set>
                                      <p:cBhvr>
                                        <p:cTn id="69" dur="1" fill="hold">
                                          <p:stCondLst>
                                            <p:cond delay="0"/>
                                          </p:stCondLst>
                                        </p:cTn>
                                        <p:tgtEl>
                                          <p:spTgt spid="77855"/>
                                        </p:tgtEl>
                                        <p:attrNameLst>
                                          <p:attrName>style.visibility</p:attrName>
                                        </p:attrNameLst>
                                      </p:cBhvr>
                                      <p:to>
                                        <p:strVal val="visible"/>
                                      </p:to>
                                    </p:set>
                                    <p:anim calcmode="lin" valueType="num">
                                      <p:cBhvr additive="base">
                                        <p:cTn id="70" dur="500" fill="hold"/>
                                        <p:tgtEl>
                                          <p:spTgt spid="77855"/>
                                        </p:tgtEl>
                                        <p:attrNameLst>
                                          <p:attrName>ppt_x</p:attrName>
                                        </p:attrNameLst>
                                      </p:cBhvr>
                                      <p:tavLst>
                                        <p:tav tm="0">
                                          <p:val>
                                            <p:strVal val="0-#ppt_w/2"/>
                                          </p:val>
                                        </p:tav>
                                        <p:tav tm="100000">
                                          <p:val>
                                            <p:strVal val="#ppt_x"/>
                                          </p:val>
                                        </p:tav>
                                      </p:tavLst>
                                    </p:anim>
                                    <p:anim calcmode="lin" valueType="num">
                                      <p:cBhvr additive="base">
                                        <p:cTn id="71" dur="500" fill="hold"/>
                                        <p:tgtEl>
                                          <p:spTgt spid="77855"/>
                                        </p:tgtEl>
                                        <p:attrNameLst>
                                          <p:attrName>ppt_y</p:attrName>
                                        </p:attrNameLst>
                                      </p:cBhvr>
                                      <p:tavLst>
                                        <p:tav tm="0">
                                          <p:val>
                                            <p:strVal val="#ppt_y"/>
                                          </p:val>
                                        </p:tav>
                                        <p:tav tm="100000">
                                          <p:val>
                                            <p:strVal val="#ppt_y"/>
                                          </p:val>
                                        </p:tav>
                                      </p:tavLst>
                                    </p:anim>
                                  </p:childTnLst>
                                </p:cTn>
                              </p:par>
                            </p:childTnLst>
                          </p:cTn>
                        </p:par>
                      </p:childTnLst>
                    </p:cTn>
                  </p:par>
                  <p:par>
                    <p:cTn id="72" fill="hold" nodeType="clickPar">
                      <p:stCondLst>
                        <p:cond delay="indefinite"/>
                      </p:stCondLst>
                      <p:childTnLst>
                        <p:par>
                          <p:cTn id="73" fill="hold" nodeType="withGroup">
                            <p:stCondLst>
                              <p:cond delay="0"/>
                            </p:stCondLst>
                            <p:childTnLst>
                              <p:par>
                                <p:cTn id="74" presetID="2" presetClass="entr" presetSubtype="8" fill="hold" nodeType="clickEffect">
                                  <p:stCondLst>
                                    <p:cond delay="0"/>
                                  </p:stCondLst>
                                  <p:childTnLst>
                                    <p:set>
                                      <p:cBhvr>
                                        <p:cTn id="75" dur="1" fill="hold">
                                          <p:stCondLst>
                                            <p:cond delay="0"/>
                                          </p:stCondLst>
                                        </p:cTn>
                                        <p:tgtEl>
                                          <p:spTgt spid="77856"/>
                                        </p:tgtEl>
                                        <p:attrNameLst>
                                          <p:attrName>style.visibility</p:attrName>
                                        </p:attrNameLst>
                                      </p:cBhvr>
                                      <p:to>
                                        <p:strVal val="visible"/>
                                      </p:to>
                                    </p:set>
                                    <p:anim calcmode="lin" valueType="num">
                                      <p:cBhvr additive="base">
                                        <p:cTn id="76" dur="500" fill="hold"/>
                                        <p:tgtEl>
                                          <p:spTgt spid="77856"/>
                                        </p:tgtEl>
                                        <p:attrNameLst>
                                          <p:attrName>ppt_x</p:attrName>
                                        </p:attrNameLst>
                                      </p:cBhvr>
                                      <p:tavLst>
                                        <p:tav tm="0">
                                          <p:val>
                                            <p:strVal val="0-#ppt_w/2"/>
                                          </p:val>
                                        </p:tav>
                                        <p:tav tm="100000">
                                          <p:val>
                                            <p:strVal val="#ppt_x"/>
                                          </p:val>
                                        </p:tav>
                                      </p:tavLst>
                                    </p:anim>
                                    <p:anim calcmode="lin" valueType="num">
                                      <p:cBhvr additive="base">
                                        <p:cTn id="77" dur="500" fill="hold"/>
                                        <p:tgtEl>
                                          <p:spTgt spid="77856"/>
                                        </p:tgtEl>
                                        <p:attrNameLst>
                                          <p:attrName>ppt_y</p:attrName>
                                        </p:attrNameLst>
                                      </p:cBhvr>
                                      <p:tavLst>
                                        <p:tav tm="0">
                                          <p:val>
                                            <p:strVal val="#ppt_y"/>
                                          </p:val>
                                        </p:tav>
                                        <p:tav tm="100000">
                                          <p:val>
                                            <p:strVal val="#ppt_y"/>
                                          </p:val>
                                        </p:tav>
                                      </p:tavLst>
                                    </p:anim>
                                  </p:childTnLst>
                                </p:cTn>
                              </p:par>
                            </p:childTnLst>
                          </p:cTn>
                        </p:par>
                      </p:childTnLst>
                    </p:cTn>
                  </p:par>
                  <p:par>
                    <p:cTn id="78" fill="hold" nodeType="clickPar">
                      <p:stCondLst>
                        <p:cond delay="indefinite"/>
                      </p:stCondLst>
                      <p:childTnLst>
                        <p:par>
                          <p:cTn id="79" fill="hold" nodeType="withGroup">
                            <p:stCondLst>
                              <p:cond delay="0"/>
                            </p:stCondLst>
                            <p:childTnLst>
                              <p:par>
                                <p:cTn id="80" presetID="2" presetClass="entr" presetSubtype="8" fill="hold" nodeType="clickEffect">
                                  <p:stCondLst>
                                    <p:cond delay="0"/>
                                  </p:stCondLst>
                                  <p:childTnLst>
                                    <p:set>
                                      <p:cBhvr>
                                        <p:cTn id="81" dur="1" fill="hold">
                                          <p:stCondLst>
                                            <p:cond delay="0"/>
                                          </p:stCondLst>
                                        </p:cTn>
                                        <p:tgtEl>
                                          <p:spTgt spid="77857"/>
                                        </p:tgtEl>
                                        <p:attrNameLst>
                                          <p:attrName>style.visibility</p:attrName>
                                        </p:attrNameLst>
                                      </p:cBhvr>
                                      <p:to>
                                        <p:strVal val="visible"/>
                                      </p:to>
                                    </p:set>
                                    <p:anim calcmode="lin" valueType="num">
                                      <p:cBhvr additive="base">
                                        <p:cTn id="82" dur="500" fill="hold"/>
                                        <p:tgtEl>
                                          <p:spTgt spid="77857"/>
                                        </p:tgtEl>
                                        <p:attrNameLst>
                                          <p:attrName>ppt_x</p:attrName>
                                        </p:attrNameLst>
                                      </p:cBhvr>
                                      <p:tavLst>
                                        <p:tav tm="0">
                                          <p:val>
                                            <p:strVal val="0-#ppt_w/2"/>
                                          </p:val>
                                        </p:tav>
                                        <p:tav tm="100000">
                                          <p:val>
                                            <p:strVal val="#ppt_x"/>
                                          </p:val>
                                        </p:tav>
                                      </p:tavLst>
                                    </p:anim>
                                    <p:anim calcmode="lin" valueType="num">
                                      <p:cBhvr additive="base">
                                        <p:cTn id="83" dur="500" fill="hold"/>
                                        <p:tgtEl>
                                          <p:spTgt spid="77857"/>
                                        </p:tgtEl>
                                        <p:attrNameLst>
                                          <p:attrName>ppt_y</p:attrName>
                                        </p:attrNameLst>
                                      </p:cBhvr>
                                      <p:tavLst>
                                        <p:tav tm="0">
                                          <p:val>
                                            <p:strVal val="#ppt_y"/>
                                          </p:val>
                                        </p:tav>
                                        <p:tav tm="100000">
                                          <p:val>
                                            <p:strVal val="#ppt_y"/>
                                          </p:val>
                                        </p:tav>
                                      </p:tavLst>
                                    </p:anim>
                                  </p:childTnLst>
                                </p:cTn>
                              </p:par>
                            </p:childTnLst>
                          </p:cTn>
                        </p:par>
                      </p:childTnLst>
                    </p:cTn>
                  </p:par>
                  <p:par>
                    <p:cTn id="84" fill="hold" nodeType="clickPar">
                      <p:stCondLst>
                        <p:cond delay="indefinite"/>
                      </p:stCondLst>
                      <p:childTnLst>
                        <p:par>
                          <p:cTn id="85" fill="hold" nodeType="withGroup">
                            <p:stCondLst>
                              <p:cond delay="0"/>
                            </p:stCondLst>
                            <p:childTnLst>
                              <p:par>
                                <p:cTn id="86" presetID="2" presetClass="entr" presetSubtype="8" fill="hold" nodeType="clickEffect">
                                  <p:stCondLst>
                                    <p:cond delay="0"/>
                                  </p:stCondLst>
                                  <p:childTnLst>
                                    <p:set>
                                      <p:cBhvr>
                                        <p:cTn id="87" dur="1" fill="hold">
                                          <p:stCondLst>
                                            <p:cond delay="0"/>
                                          </p:stCondLst>
                                        </p:cTn>
                                        <p:tgtEl>
                                          <p:spTgt spid="77849"/>
                                        </p:tgtEl>
                                        <p:attrNameLst>
                                          <p:attrName>style.visibility</p:attrName>
                                        </p:attrNameLst>
                                      </p:cBhvr>
                                      <p:to>
                                        <p:strVal val="visible"/>
                                      </p:to>
                                    </p:set>
                                    <p:anim calcmode="lin" valueType="num">
                                      <p:cBhvr additive="base">
                                        <p:cTn id="88" dur="500" fill="hold"/>
                                        <p:tgtEl>
                                          <p:spTgt spid="77849"/>
                                        </p:tgtEl>
                                        <p:attrNameLst>
                                          <p:attrName>ppt_x</p:attrName>
                                        </p:attrNameLst>
                                      </p:cBhvr>
                                      <p:tavLst>
                                        <p:tav tm="0">
                                          <p:val>
                                            <p:strVal val="0-#ppt_w/2"/>
                                          </p:val>
                                        </p:tav>
                                        <p:tav tm="100000">
                                          <p:val>
                                            <p:strVal val="#ppt_x"/>
                                          </p:val>
                                        </p:tav>
                                      </p:tavLst>
                                    </p:anim>
                                    <p:anim calcmode="lin" valueType="num">
                                      <p:cBhvr additive="base">
                                        <p:cTn id="89" dur="500" fill="hold"/>
                                        <p:tgtEl>
                                          <p:spTgt spid="7784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35" grpId="0" autoUpdateAnimBg="0"/>
      <p:bldP spid="77836" grpId="0" autoUpdateAnimBg="0"/>
      <p:bldP spid="77837" grpId="0" autoUpdateAnimBg="0"/>
      <p:bldP spid="77844" grpId="0" autoUpdateAnimBg="0"/>
      <p:bldP spid="77845" grpId="0" autoUpdateAnimBg="0"/>
      <p:bldP spid="77850" grpId="0" autoUpdateAnimBg="0"/>
      <p:bldP spid="77851"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5998E710-E8A9-40C9-A465-1987E9BB0BB9}"/>
              </a:ext>
            </a:extLst>
          </p:cNvPr>
          <p:cNvSpPr>
            <a:spLocks noChangeArrowheads="1"/>
          </p:cNvSpPr>
          <p:nvPr/>
        </p:nvSpPr>
        <p:spPr bwMode="auto">
          <a:xfrm>
            <a:off x="539750" y="476250"/>
            <a:ext cx="2663825"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zh-CN" altLang="en-US" sz="2800" b="1">
                <a:solidFill>
                  <a:srgbClr val="FF0000"/>
                </a:solidFill>
                <a:latin typeface="宋体" panose="02010600030101010101" pitchFamily="2" charset="-122"/>
              </a:rPr>
              <a:t>什么是迭代？</a:t>
            </a:r>
            <a:endParaRPr lang="zh-CN" altLang="en-US" sz="2800" b="1">
              <a:solidFill>
                <a:srgbClr val="FF0000"/>
              </a:solidFill>
            </a:endParaRPr>
          </a:p>
        </p:txBody>
      </p:sp>
      <p:sp>
        <p:nvSpPr>
          <p:cNvPr id="22531" name="Cloud">
            <a:extLst>
              <a:ext uri="{FF2B5EF4-FFF2-40B4-BE49-F238E27FC236}">
                <a16:creationId xmlns:a16="http://schemas.microsoft.com/office/drawing/2014/main" id="{8294B204-2F42-4325-A42E-A9596C465CC9}"/>
              </a:ext>
            </a:extLst>
          </p:cNvPr>
          <p:cNvSpPr>
            <a:spLocks noChangeAspect="1" noEditPoints="1" noChangeArrowheads="1"/>
          </p:cNvSpPr>
          <p:nvPr/>
        </p:nvSpPr>
        <p:spPr bwMode="auto">
          <a:xfrm>
            <a:off x="4500563" y="3500438"/>
            <a:ext cx="1905000" cy="1828800"/>
          </a:xfrm>
          <a:custGeom>
            <a:avLst/>
            <a:gdLst>
              <a:gd name="T0" fmla="*/ 5909 w 21600"/>
              <a:gd name="T1" fmla="*/ 914400 h 21600"/>
              <a:gd name="T2" fmla="*/ 952500 w 21600"/>
              <a:gd name="T3" fmla="*/ 1826853 h 21600"/>
              <a:gd name="T4" fmla="*/ 1903413 w 21600"/>
              <a:gd name="T5" fmla="*/ 914400 h 21600"/>
              <a:gd name="T6" fmla="*/ 952500 w 21600"/>
              <a:gd name="T7" fmla="*/ 104563 h 21600"/>
              <a:gd name="T8" fmla="*/ 0 60000 65536"/>
              <a:gd name="T9" fmla="*/ 0 60000 65536"/>
              <a:gd name="T10" fmla="*/ 0 60000 65536"/>
              <a:gd name="T11" fmla="*/ 0 60000 65536"/>
              <a:gd name="T12" fmla="*/ 2977 w 21600"/>
              <a:gd name="T13" fmla="*/ 3262 h 21600"/>
              <a:gd name="T14" fmla="*/ 17087 w 21600"/>
              <a:gd name="T15" fmla="*/ 1733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0" y="11192"/>
                  <a:pt x="409" y="12169"/>
                  <a:pt x="1074" y="12702"/>
                </a:cubicBezTo>
                <a:lnTo>
                  <a:pt x="1063" y="12668"/>
                </a:lnTo>
                <a:cubicBezTo>
                  <a:pt x="685" y="13217"/>
                  <a:pt x="475" y="13940"/>
                  <a:pt x="475" y="14691"/>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300"/>
                  <a:pt x="7635" y="20039"/>
                  <a:pt x="8235" y="19546"/>
                </a:cubicBezTo>
                <a:lnTo>
                  <a:pt x="8229" y="19550"/>
                </a:lnTo>
                <a:cubicBezTo>
                  <a:pt x="8855" y="20829"/>
                  <a:pt x="9908" y="21597"/>
                  <a:pt x="11036" y="21597"/>
                </a:cubicBezTo>
                <a:cubicBezTo>
                  <a:pt x="12523" y="21597"/>
                  <a:pt x="13836" y="20267"/>
                  <a:pt x="14267" y="18324"/>
                </a:cubicBezTo>
                <a:lnTo>
                  <a:pt x="14270" y="18350"/>
                </a:lnTo>
                <a:cubicBezTo>
                  <a:pt x="14730" y="18740"/>
                  <a:pt x="15260" y="18947"/>
                  <a:pt x="15802" y="18947"/>
                </a:cubicBezTo>
                <a:cubicBezTo>
                  <a:pt x="17390" y="18947"/>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0"/>
                  <a:pt x="15367" y="426"/>
                  <a:pt x="14905" y="1165"/>
                </a:cubicBezTo>
                <a:lnTo>
                  <a:pt x="14909" y="1170"/>
                </a:lnTo>
                <a:cubicBezTo>
                  <a:pt x="14497" y="432"/>
                  <a:pt x="13855" y="0"/>
                  <a:pt x="13174" y="0"/>
                </a:cubicBezTo>
                <a:cubicBezTo>
                  <a:pt x="12347" y="0"/>
                  <a:pt x="11590" y="637"/>
                  <a:pt x="11221" y="1645"/>
                </a:cubicBezTo>
                <a:lnTo>
                  <a:pt x="11229" y="1694"/>
                </a:lnTo>
                <a:cubicBezTo>
                  <a:pt x="10730" y="1024"/>
                  <a:pt x="10058" y="650"/>
                  <a:pt x="9358" y="650"/>
                </a:cubicBezTo>
                <a:cubicBezTo>
                  <a:pt x="8372" y="650"/>
                  <a:pt x="7466" y="1391"/>
                  <a:pt x="7003" y="2578"/>
                </a:cubicBezTo>
                <a:lnTo>
                  <a:pt x="6995" y="2602"/>
                </a:lnTo>
                <a:cubicBezTo>
                  <a:pt x="6477" y="2189"/>
                  <a:pt x="5888" y="1972"/>
                  <a:pt x="5288" y="1972"/>
                </a:cubicBezTo>
                <a:cubicBezTo>
                  <a:pt x="3423" y="1972"/>
                  <a:pt x="1912" y="4029"/>
                  <a:pt x="1912" y="6567"/>
                </a:cubicBezTo>
                <a:cubicBezTo>
                  <a:pt x="1912" y="6774"/>
                  <a:pt x="1922" y="6981"/>
                  <a:pt x="1942" y="7186"/>
                </a:cubicBezTo>
                <a:lnTo>
                  <a:pt x="1949" y="7180"/>
                </a:lnTo>
                <a:close/>
              </a:path>
              <a:path w="21600" h="21600" fill="none" extrusionOk="0">
                <a:moveTo>
                  <a:pt x="1074" y="12702"/>
                </a:moveTo>
                <a:cubicBezTo>
                  <a:pt x="1407" y="12969"/>
                  <a:pt x="1786" y="13110"/>
                  <a:pt x="2172" y="13110"/>
                </a:cubicBezTo>
                <a:cubicBezTo>
                  <a:pt x="2228" y="13110"/>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hlink"/>
          </a:solidFill>
          <a:ln w="9525">
            <a:solidFill>
              <a:srgbClr val="000000"/>
            </a:solidFill>
            <a:miter lim="800000"/>
            <a:headEnd/>
            <a:tailEnd/>
          </a:ln>
          <a:effectLst>
            <a:outerShdw dist="107763" dir="2700000" algn="ctr" rotWithShape="0">
              <a:srgbClr val="808080"/>
            </a:outerShdw>
          </a:effectLst>
        </p:spPr>
        <p:txBody>
          <a:bodyPr/>
          <a:lstStyle/>
          <a:p>
            <a:endParaRPr lang="zh-CN" altLang="en-US"/>
          </a:p>
        </p:txBody>
      </p:sp>
      <p:sp>
        <p:nvSpPr>
          <p:cNvPr id="22532" name="Cloud">
            <a:extLst>
              <a:ext uri="{FF2B5EF4-FFF2-40B4-BE49-F238E27FC236}">
                <a16:creationId xmlns:a16="http://schemas.microsoft.com/office/drawing/2014/main" id="{3929D940-3459-4BE0-9B51-A53AE97994F2}"/>
              </a:ext>
            </a:extLst>
          </p:cNvPr>
          <p:cNvSpPr>
            <a:spLocks noChangeAspect="1" noEditPoints="1" noChangeArrowheads="1"/>
          </p:cNvSpPr>
          <p:nvPr/>
        </p:nvSpPr>
        <p:spPr bwMode="auto">
          <a:xfrm>
            <a:off x="2824163" y="4414838"/>
            <a:ext cx="1752600" cy="1076325"/>
          </a:xfrm>
          <a:custGeom>
            <a:avLst/>
            <a:gdLst>
              <a:gd name="T0" fmla="*/ 5436 w 21600"/>
              <a:gd name="T1" fmla="*/ 538163 h 21600"/>
              <a:gd name="T2" fmla="*/ 876300 w 21600"/>
              <a:gd name="T3" fmla="*/ 1075179 h 21600"/>
              <a:gd name="T4" fmla="*/ 1751140 w 21600"/>
              <a:gd name="T5" fmla="*/ 538163 h 21600"/>
              <a:gd name="T6" fmla="*/ 876300 w 21600"/>
              <a:gd name="T7" fmla="*/ 61540 h 21600"/>
              <a:gd name="T8" fmla="*/ 0 60000 65536"/>
              <a:gd name="T9" fmla="*/ 0 60000 65536"/>
              <a:gd name="T10" fmla="*/ 0 60000 65536"/>
              <a:gd name="T11" fmla="*/ 0 60000 65536"/>
              <a:gd name="T12" fmla="*/ 2977 w 21600"/>
              <a:gd name="T13" fmla="*/ 3262 h 21600"/>
              <a:gd name="T14" fmla="*/ 17087 w 21600"/>
              <a:gd name="T15" fmla="*/ 1733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0" y="11192"/>
                  <a:pt x="409" y="12169"/>
                  <a:pt x="1074" y="12702"/>
                </a:cubicBezTo>
                <a:lnTo>
                  <a:pt x="1063" y="12668"/>
                </a:lnTo>
                <a:cubicBezTo>
                  <a:pt x="685" y="13217"/>
                  <a:pt x="475" y="13940"/>
                  <a:pt x="475" y="14691"/>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300"/>
                  <a:pt x="7635" y="20039"/>
                  <a:pt x="8235" y="19546"/>
                </a:cubicBezTo>
                <a:lnTo>
                  <a:pt x="8229" y="19550"/>
                </a:lnTo>
                <a:cubicBezTo>
                  <a:pt x="8855" y="20829"/>
                  <a:pt x="9908" y="21597"/>
                  <a:pt x="11036" y="21597"/>
                </a:cubicBezTo>
                <a:cubicBezTo>
                  <a:pt x="12523" y="21597"/>
                  <a:pt x="13836" y="20267"/>
                  <a:pt x="14267" y="18324"/>
                </a:cubicBezTo>
                <a:lnTo>
                  <a:pt x="14270" y="18350"/>
                </a:lnTo>
                <a:cubicBezTo>
                  <a:pt x="14730" y="18740"/>
                  <a:pt x="15260" y="18947"/>
                  <a:pt x="15802" y="18947"/>
                </a:cubicBezTo>
                <a:cubicBezTo>
                  <a:pt x="17390" y="18947"/>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0"/>
                  <a:pt x="15367" y="426"/>
                  <a:pt x="14905" y="1165"/>
                </a:cubicBezTo>
                <a:lnTo>
                  <a:pt x="14909" y="1170"/>
                </a:lnTo>
                <a:cubicBezTo>
                  <a:pt x="14497" y="432"/>
                  <a:pt x="13855" y="0"/>
                  <a:pt x="13174" y="0"/>
                </a:cubicBezTo>
                <a:cubicBezTo>
                  <a:pt x="12347" y="0"/>
                  <a:pt x="11590" y="637"/>
                  <a:pt x="11221" y="1645"/>
                </a:cubicBezTo>
                <a:lnTo>
                  <a:pt x="11229" y="1694"/>
                </a:lnTo>
                <a:cubicBezTo>
                  <a:pt x="10730" y="1024"/>
                  <a:pt x="10058" y="650"/>
                  <a:pt x="9358" y="650"/>
                </a:cubicBezTo>
                <a:cubicBezTo>
                  <a:pt x="8372" y="650"/>
                  <a:pt x="7466" y="1391"/>
                  <a:pt x="7003" y="2578"/>
                </a:cubicBezTo>
                <a:lnTo>
                  <a:pt x="6995" y="2602"/>
                </a:lnTo>
                <a:cubicBezTo>
                  <a:pt x="6477" y="2189"/>
                  <a:pt x="5888" y="1972"/>
                  <a:pt x="5288" y="1972"/>
                </a:cubicBezTo>
                <a:cubicBezTo>
                  <a:pt x="3423" y="1972"/>
                  <a:pt x="1912" y="4029"/>
                  <a:pt x="1912" y="6567"/>
                </a:cubicBezTo>
                <a:cubicBezTo>
                  <a:pt x="1912" y="6774"/>
                  <a:pt x="1922" y="6981"/>
                  <a:pt x="1942" y="7186"/>
                </a:cubicBezTo>
                <a:lnTo>
                  <a:pt x="1949" y="7180"/>
                </a:lnTo>
                <a:close/>
              </a:path>
              <a:path w="21600" h="21600" fill="none" extrusionOk="0">
                <a:moveTo>
                  <a:pt x="1074" y="12702"/>
                </a:moveTo>
                <a:cubicBezTo>
                  <a:pt x="1407" y="12969"/>
                  <a:pt x="1786" y="13110"/>
                  <a:pt x="2172" y="13110"/>
                </a:cubicBezTo>
                <a:cubicBezTo>
                  <a:pt x="2228" y="13110"/>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hlink"/>
          </a:solidFill>
          <a:ln w="9525">
            <a:solidFill>
              <a:srgbClr val="000000"/>
            </a:solidFill>
            <a:miter lim="800000"/>
            <a:headEnd/>
            <a:tailEnd/>
          </a:ln>
          <a:effectLst>
            <a:outerShdw dist="107763" dir="2700000" algn="ctr" rotWithShape="0">
              <a:srgbClr val="808080"/>
            </a:outerShdw>
          </a:effectLst>
        </p:spPr>
        <p:txBody>
          <a:bodyPr/>
          <a:lstStyle/>
          <a:p>
            <a:endParaRPr lang="zh-CN" altLang="en-US"/>
          </a:p>
        </p:txBody>
      </p:sp>
      <p:pic>
        <p:nvPicPr>
          <p:cNvPr id="22533" name="Picture 6">
            <a:extLst>
              <a:ext uri="{FF2B5EF4-FFF2-40B4-BE49-F238E27FC236}">
                <a16:creationId xmlns:a16="http://schemas.microsoft.com/office/drawing/2014/main" id="{F27C2C27-F944-4BC1-8DF3-4F4AC0D5AF0B}"/>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5563" y="4872038"/>
            <a:ext cx="304800" cy="35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534" name="Picture 7">
            <a:hlinkClick r:id="rId3" action="ppaction://hlinksldjump"/>
            <a:extLst>
              <a:ext uri="{FF2B5EF4-FFF2-40B4-BE49-F238E27FC236}">
                <a16:creationId xmlns:a16="http://schemas.microsoft.com/office/drawing/2014/main" id="{BAA284E4-AD83-4265-A4FF-A8CD3A224456}"/>
              </a:ext>
            </a:extLst>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5763" y="4338638"/>
            <a:ext cx="53340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535" name="computr3">
            <a:extLst>
              <a:ext uri="{FF2B5EF4-FFF2-40B4-BE49-F238E27FC236}">
                <a16:creationId xmlns:a16="http://schemas.microsoft.com/office/drawing/2014/main" id="{B1829076-AB48-4CF3-9D42-3B458971CC68}"/>
              </a:ext>
            </a:extLst>
          </p:cNvPr>
          <p:cNvSpPr>
            <a:spLocks noEditPoints="1" noChangeArrowheads="1"/>
          </p:cNvSpPr>
          <p:nvPr/>
        </p:nvSpPr>
        <p:spPr bwMode="auto">
          <a:xfrm>
            <a:off x="4387850" y="4872038"/>
            <a:ext cx="396875" cy="366712"/>
          </a:xfrm>
          <a:custGeom>
            <a:avLst/>
            <a:gdLst>
              <a:gd name="T0" fmla="*/ 0 w 21600"/>
              <a:gd name="T1" fmla="*/ 183356 h 21600"/>
              <a:gd name="T2" fmla="*/ 198438 w 21600"/>
              <a:gd name="T3" fmla="*/ 0 h 21600"/>
              <a:gd name="T4" fmla="*/ 198438 w 21600"/>
              <a:gd name="T5" fmla="*/ 366712 h 21600"/>
              <a:gd name="T6" fmla="*/ 333210 w 21600"/>
              <a:gd name="T7" fmla="*/ 183356 h 21600"/>
              <a:gd name="T8" fmla="*/ 0 60000 65536"/>
              <a:gd name="T9" fmla="*/ 0 60000 65536"/>
              <a:gd name="T10" fmla="*/ 0 60000 65536"/>
              <a:gd name="T11" fmla="*/ 0 60000 65536"/>
              <a:gd name="T12" fmla="*/ 7811 w 21600"/>
              <a:gd name="T13" fmla="*/ 2584 h 21600"/>
              <a:gd name="T14" fmla="*/ 16359 w 21600"/>
              <a:gd name="T15" fmla="*/ 11764 h 21600"/>
            </a:gdLst>
            <a:ahLst/>
            <a:cxnLst>
              <a:cxn ang="T8">
                <a:pos x="T0" y="T1"/>
              </a:cxn>
              <a:cxn ang="T9">
                <a:pos x="T2" y="T3"/>
              </a:cxn>
              <a:cxn ang="T10">
                <a:pos x="T4" y="T5"/>
              </a:cxn>
              <a:cxn ang="T11">
                <a:pos x="T6" y="T7"/>
              </a:cxn>
            </a:cxnLst>
            <a:rect l="T12" t="T13" r="T14" b="T15"/>
            <a:pathLst>
              <a:path w="21600" h="21600" extrusionOk="0">
                <a:moveTo>
                  <a:pt x="18250" y="17743"/>
                </a:moveTo>
                <a:lnTo>
                  <a:pt x="17557" y="16971"/>
                </a:lnTo>
                <a:lnTo>
                  <a:pt x="5429" y="16971"/>
                </a:lnTo>
                <a:lnTo>
                  <a:pt x="4736" y="17743"/>
                </a:lnTo>
                <a:lnTo>
                  <a:pt x="18250" y="17743"/>
                </a:lnTo>
                <a:close/>
              </a:path>
              <a:path w="21600" h="21600" extrusionOk="0">
                <a:moveTo>
                  <a:pt x="18250" y="17743"/>
                </a:moveTo>
                <a:moveTo>
                  <a:pt x="19405" y="19131"/>
                </a:moveTo>
                <a:lnTo>
                  <a:pt x="18712" y="18360"/>
                </a:lnTo>
                <a:lnTo>
                  <a:pt x="4274" y="18360"/>
                </a:lnTo>
                <a:lnTo>
                  <a:pt x="3581" y="19131"/>
                </a:lnTo>
                <a:lnTo>
                  <a:pt x="19405" y="19131"/>
                </a:lnTo>
                <a:close/>
              </a:path>
              <a:path w="21600" h="21600" extrusionOk="0">
                <a:moveTo>
                  <a:pt x="19405" y="19131"/>
                </a:moveTo>
                <a:moveTo>
                  <a:pt x="20560" y="20520"/>
                </a:moveTo>
                <a:lnTo>
                  <a:pt x="19867" y="19749"/>
                </a:lnTo>
                <a:lnTo>
                  <a:pt x="3119" y="19749"/>
                </a:lnTo>
                <a:lnTo>
                  <a:pt x="2426" y="20520"/>
                </a:lnTo>
                <a:lnTo>
                  <a:pt x="20560" y="20520"/>
                </a:lnTo>
                <a:close/>
              </a:path>
              <a:path w="21600" h="21600" extrusionOk="0">
                <a:moveTo>
                  <a:pt x="20560" y="20520"/>
                </a:moveTo>
                <a:moveTo>
                  <a:pt x="4620" y="16971"/>
                </a:moveTo>
                <a:lnTo>
                  <a:pt x="5313" y="16200"/>
                </a:lnTo>
                <a:lnTo>
                  <a:pt x="7624" y="16200"/>
                </a:lnTo>
                <a:lnTo>
                  <a:pt x="7624" y="14194"/>
                </a:lnTo>
                <a:lnTo>
                  <a:pt x="5891" y="14194"/>
                </a:lnTo>
                <a:lnTo>
                  <a:pt x="5891" y="0"/>
                </a:lnTo>
                <a:lnTo>
                  <a:pt x="12013" y="0"/>
                </a:lnTo>
                <a:lnTo>
                  <a:pt x="18135" y="0"/>
                </a:lnTo>
                <a:lnTo>
                  <a:pt x="18135" y="10800"/>
                </a:lnTo>
                <a:lnTo>
                  <a:pt x="18135" y="14194"/>
                </a:lnTo>
                <a:lnTo>
                  <a:pt x="16402" y="14194"/>
                </a:lnTo>
                <a:lnTo>
                  <a:pt x="16402" y="16200"/>
                </a:lnTo>
                <a:lnTo>
                  <a:pt x="17788" y="16200"/>
                </a:lnTo>
                <a:lnTo>
                  <a:pt x="19059" y="17743"/>
                </a:lnTo>
                <a:lnTo>
                  <a:pt x="21022" y="19903"/>
                </a:lnTo>
                <a:lnTo>
                  <a:pt x="21253" y="20057"/>
                </a:lnTo>
                <a:lnTo>
                  <a:pt x="21369" y="20366"/>
                </a:lnTo>
                <a:lnTo>
                  <a:pt x="21600" y="20674"/>
                </a:lnTo>
                <a:lnTo>
                  <a:pt x="21600" y="20829"/>
                </a:lnTo>
                <a:lnTo>
                  <a:pt x="21600" y="20983"/>
                </a:lnTo>
                <a:lnTo>
                  <a:pt x="21600" y="21137"/>
                </a:lnTo>
                <a:lnTo>
                  <a:pt x="21600" y="21291"/>
                </a:lnTo>
                <a:lnTo>
                  <a:pt x="21484" y="21446"/>
                </a:lnTo>
                <a:lnTo>
                  <a:pt x="21369" y="21446"/>
                </a:lnTo>
                <a:lnTo>
                  <a:pt x="21138" y="21600"/>
                </a:lnTo>
                <a:lnTo>
                  <a:pt x="21022" y="21600"/>
                </a:lnTo>
                <a:lnTo>
                  <a:pt x="10973" y="21600"/>
                </a:lnTo>
                <a:lnTo>
                  <a:pt x="2079" y="21600"/>
                </a:lnTo>
                <a:lnTo>
                  <a:pt x="1848" y="21600"/>
                </a:lnTo>
                <a:lnTo>
                  <a:pt x="1733" y="21446"/>
                </a:lnTo>
                <a:lnTo>
                  <a:pt x="1617" y="21446"/>
                </a:lnTo>
                <a:lnTo>
                  <a:pt x="1502" y="21291"/>
                </a:lnTo>
                <a:lnTo>
                  <a:pt x="1386" y="21291"/>
                </a:lnTo>
                <a:lnTo>
                  <a:pt x="1386" y="21137"/>
                </a:lnTo>
                <a:lnTo>
                  <a:pt x="1386" y="20983"/>
                </a:lnTo>
                <a:lnTo>
                  <a:pt x="1386" y="20829"/>
                </a:lnTo>
                <a:lnTo>
                  <a:pt x="1502" y="20674"/>
                </a:lnTo>
                <a:lnTo>
                  <a:pt x="1617" y="20366"/>
                </a:lnTo>
                <a:lnTo>
                  <a:pt x="1733" y="20057"/>
                </a:lnTo>
                <a:lnTo>
                  <a:pt x="1964" y="19903"/>
                </a:lnTo>
                <a:lnTo>
                  <a:pt x="0" y="19903"/>
                </a:lnTo>
                <a:lnTo>
                  <a:pt x="0" y="10800"/>
                </a:lnTo>
                <a:lnTo>
                  <a:pt x="0" y="2777"/>
                </a:lnTo>
                <a:lnTo>
                  <a:pt x="4620" y="2777"/>
                </a:lnTo>
                <a:lnTo>
                  <a:pt x="4620" y="16971"/>
                </a:lnTo>
                <a:moveTo>
                  <a:pt x="4620" y="16971"/>
                </a:moveTo>
                <a:moveTo>
                  <a:pt x="4620" y="16971"/>
                </a:moveTo>
                <a:lnTo>
                  <a:pt x="4158" y="17434"/>
                </a:lnTo>
                <a:lnTo>
                  <a:pt x="2541" y="19286"/>
                </a:lnTo>
                <a:lnTo>
                  <a:pt x="1964" y="19903"/>
                </a:lnTo>
                <a:lnTo>
                  <a:pt x="4620" y="16971"/>
                </a:lnTo>
                <a:close/>
              </a:path>
              <a:path w="21600" h="21600" extrusionOk="0">
                <a:moveTo>
                  <a:pt x="7624" y="2314"/>
                </a:moveTo>
                <a:moveTo>
                  <a:pt x="16402" y="2314"/>
                </a:moveTo>
                <a:lnTo>
                  <a:pt x="16402" y="11880"/>
                </a:lnTo>
                <a:lnTo>
                  <a:pt x="7624" y="11880"/>
                </a:lnTo>
                <a:lnTo>
                  <a:pt x="7624" y="2314"/>
                </a:lnTo>
                <a:lnTo>
                  <a:pt x="16402" y="2314"/>
                </a:lnTo>
                <a:close/>
              </a:path>
              <a:path w="21600" h="21600" extrusionOk="0">
                <a:moveTo>
                  <a:pt x="578" y="4011"/>
                </a:moveTo>
                <a:moveTo>
                  <a:pt x="4043" y="4011"/>
                </a:moveTo>
                <a:lnTo>
                  <a:pt x="4043" y="4320"/>
                </a:lnTo>
                <a:lnTo>
                  <a:pt x="578" y="4320"/>
                </a:lnTo>
                <a:lnTo>
                  <a:pt x="578" y="4011"/>
                </a:lnTo>
                <a:lnTo>
                  <a:pt x="4043" y="4011"/>
                </a:lnTo>
                <a:close/>
                <a:moveTo>
                  <a:pt x="7624" y="14194"/>
                </a:moveTo>
                <a:lnTo>
                  <a:pt x="16402" y="14194"/>
                </a:lnTo>
                <a:lnTo>
                  <a:pt x="16402" y="16200"/>
                </a:lnTo>
                <a:lnTo>
                  <a:pt x="7624" y="16200"/>
                </a:lnTo>
              </a:path>
            </a:pathLst>
          </a:custGeom>
          <a:solidFill>
            <a:srgbClr val="FFFFCC"/>
          </a:solidFill>
          <a:ln w="9525">
            <a:solidFill>
              <a:srgbClr val="000000"/>
            </a:solidFill>
            <a:miter lim="800000"/>
            <a:headEnd/>
            <a:tailEnd/>
          </a:ln>
        </p:spPr>
        <p:txBody>
          <a:bodyPr/>
          <a:lstStyle/>
          <a:p>
            <a:endParaRPr lang="zh-CN" altLang="en-US"/>
          </a:p>
        </p:txBody>
      </p:sp>
      <p:sp>
        <p:nvSpPr>
          <p:cNvPr id="22536" name="Rectangle 9">
            <a:extLst>
              <a:ext uri="{FF2B5EF4-FFF2-40B4-BE49-F238E27FC236}">
                <a16:creationId xmlns:a16="http://schemas.microsoft.com/office/drawing/2014/main" id="{981F6B03-A738-4395-82EA-1E40BA716D00}"/>
              </a:ext>
            </a:extLst>
          </p:cNvPr>
          <p:cNvSpPr>
            <a:spLocks noChangeArrowheads="1"/>
          </p:cNvSpPr>
          <p:nvPr/>
        </p:nvSpPr>
        <p:spPr bwMode="auto">
          <a:xfrm>
            <a:off x="3708400" y="5478463"/>
            <a:ext cx="18415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zh-CN" altLang="en-US" sz="1600" b="1"/>
              <a:t>本地域名服务器 </a:t>
            </a:r>
          </a:p>
        </p:txBody>
      </p:sp>
      <p:sp>
        <p:nvSpPr>
          <p:cNvPr id="69642" name="Line 10">
            <a:extLst>
              <a:ext uri="{FF2B5EF4-FFF2-40B4-BE49-F238E27FC236}">
                <a16:creationId xmlns:a16="http://schemas.microsoft.com/office/drawing/2014/main" id="{B37CABFE-8C8C-4B8D-80A3-7C36FB40815A}"/>
              </a:ext>
            </a:extLst>
          </p:cNvPr>
          <p:cNvSpPr>
            <a:spLocks noChangeShapeType="1"/>
          </p:cNvSpPr>
          <p:nvPr/>
        </p:nvSpPr>
        <p:spPr bwMode="auto">
          <a:xfrm>
            <a:off x="2976563" y="5024438"/>
            <a:ext cx="1447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69643" name="Rectangle 11">
            <a:extLst>
              <a:ext uri="{FF2B5EF4-FFF2-40B4-BE49-F238E27FC236}">
                <a16:creationId xmlns:a16="http://schemas.microsoft.com/office/drawing/2014/main" id="{398F0763-D97D-4464-979A-99BA319AB67D}"/>
              </a:ext>
            </a:extLst>
          </p:cNvPr>
          <p:cNvSpPr>
            <a:spLocks noChangeArrowheads="1"/>
          </p:cNvSpPr>
          <p:nvPr/>
        </p:nvSpPr>
        <p:spPr bwMode="auto">
          <a:xfrm>
            <a:off x="3509963" y="4643438"/>
            <a:ext cx="488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b="1" dirty="0"/>
              <a:t>①</a:t>
            </a:r>
          </a:p>
        </p:txBody>
      </p:sp>
      <p:sp>
        <p:nvSpPr>
          <p:cNvPr id="69644" name="Rectangle 12">
            <a:extLst>
              <a:ext uri="{FF2B5EF4-FFF2-40B4-BE49-F238E27FC236}">
                <a16:creationId xmlns:a16="http://schemas.microsoft.com/office/drawing/2014/main" id="{1B124344-1B45-423D-A03D-38DE0508B8FC}"/>
              </a:ext>
            </a:extLst>
          </p:cNvPr>
          <p:cNvSpPr>
            <a:spLocks noChangeArrowheads="1"/>
          </p:cNvSpPr>
          <p:nvPr/>
        </p:nvSpPr>
        <p:spPr bwMode="auto">
          <a:xfrm>
            <a:off x="5186363" y="4262438"/>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2000" b="1" dirty="0"/>
              <a:t>②</a:t>
            </a:r>
          </a:p>
        </p:txBody>
      </p:sp>
      <p:sp>
        <p:nvSpPr>
          <p:cNvPr id="69645" name="Line 13">
            <a:extLst>
              <a:ext uri="{FF2B5EF4-FFF2-40B4-BE49-F238E27FC236}">
                <a16:creationId xmlns:a16="http://schemas.microsoft.com/office/drawing/2014/main" id="{DE7130A9-8E82-4AC0-92E5-1F2B823FEF3F}"/>
              </a:ext>
            </a:extLst>
          </p:cNvPr>
          <p:cNvSpPr>
            <a:spLocks noChangeShapeType="1"/>
          </p:cNvSpPr>
          <p:nvPr/>
        </p:nvSpPr>
        <p:spPr bwMode="auto">
          <a:xfrm flipV="1">
            <a:off x="4729163" y="3957638"/>
            <a:ext cx="1600200" cy="1066800"/>
          </a:xfrm>
          <a:prstGeom prst="line">
            <a:avLst/>
          </a:prstGeom>
          <a:noFill/>
          <a:ln w="952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69646" name="Rectangle 14">
            <a:extLst>
              <a:ext uri="{FF2B5EF4-FFF2-40B4-BE49-F238E27FC236}">
                <a16:creationId xmlns:a16="http://schemas.microsoft.com/office/drawing/2014/main" id="{33075EAE-3210-4669-9288-9CECC0410C30}"/>
              </a:ext>
            </a:extLst>
          </p:cNvPr>
          <p:cNvSpPr>
            <a:spLocks noChangeArrowheads="1"/>
          </p:cNvSpPr>
          <p:nvPr/>
        </p:nvSpPr>
        <p:spPr bwMode="auto">
          <a:xfrm>
            <a:off x="1071563" y="5329238"/>
            <a:ext cx="2362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1800" b="1"/>
              <a:t>zhw.guangzhou.gd.cn </a:t>
            </a:r>
          </a:p>
        </p:txBody>
      </p:sp>
      <p:grpSp>
        <p:nvGrpSpPr>
          <p:cNvPr id="69647" name="Group 15">
            <a:extLst>
              <a:ext uri="{FF2B5EF4-FFF2-40B4-BE49-F238E27FC236}">
                <a16:creationId xmlns:a16="http://schemas.microsoft.com/office/drawing/2014/main" id="{64BE4293-8BAC-4C5E-B0C6-D7281F4DA140}"/>
              </a:ext>
            </a:extLst>
          </p:cNvPr>
          <p:cNvGrpSpPr>
            <a:grpSpLocks/>
          </p:cNvGrpSpPr>
          <p:nvPr/>
        </p:nvGrpSpPr>
        <p:grpSpPr bwMode="auto">
          <a:xfrm>
            <a:off x="6253163" y="3424238"/>
            <a:ext cx="1600200" cy="519112"/>
            <a:chOff x="3840" y="2256"/>
            <a:chExt cx="1008" cy="327"/>
          </a:xfrm>
        </p:grpSpPr>
        <p:sp>
          <p:nvSpPr>
            <p:cNvPr id="22557" name="computr3">
              <a:extLst>
                <a:ext uri="{FF2B5EF4-FFF2-40B4-BE49-F238E27FC236}">
                  <a16:creationId xmlns:a16="http://schemas.microsoft.com/office/drawing/2014/main" id="{183D0D54-65A4-4487-8440-7785EED52F22}"/>
                </a:ext>
              </a:extLst>
            </p:cNvPr>
            <p:cNvSpPr>
              <a:spLocks noEditPoints="1" noChangeArrowheads="1"/>
            </p:cNvSpPr>
            <p:nvPr/>
          </p:nvSpPr>
          <p:spPr bwMode="auto">
            <a:xfrm>
              <a:off x="3840" y="2256"/>
              <a:ext cx="336" cy="327"/>
            </a:xfrm>
            <a:custGeom>
              <a:avLst/>
              <a:gdLst>
                <a:gd name="T0" fmla="*/ 0 w 21600"/>
                <a:gd name="T1" fmla="*/ 164 h 21600"/>
                <a:gd name="T2" fmla="*/ 168 w 21600"/>
                <a:gd name="T3" fmla="*/ 0 h 21600"/>
                <a:gd name="T4" fmla="*/ 168 w 21600"/>
                <a:gd name="T5" fmla="*/ 327 h 21600"/>
                <a:gd name="T6" fmla="*/ 282 w 21600"/>
                <a:gd name="T7" fmla="*/ 164 h 21600"/>
                <a:gd name="T8" fmla="*/ 0 60000 65536"/>
                <a:gd name="T9" fmla="*/ 0 60000 65536"/>
                <a:gd name="T10" fmla="*/ 0 60000 65536"/>
                <a:gd name="T11" fmla="*/ 0 60000 65536"/>
                <a:gd name="T12" fmla="*/ 7843 w 21600"/>
                <a:gd name="T13" fmla="*/ 2576 h 21600"/>
                <a:gd name="T14" fmla="*/ 16329 w 21600"/>
                <a:gd name="T15" fmla="*/ 11758 h 21600"/>
              </a:gdLst>
              <a:ahLst/>
              <a:cxnLst>
                <a:cxn ang="T8">
                  <a:pos x="T0" y="T1"/>
                </a:cxn>
                <a:cxn ang="T9">
                  <a:pos x="T2" y="T3"/>
                </a:cxn>
                <a:cxn ang="T10">
                  <a:pos x="T4" y="T5"/>
                </a:cxn>
                <a:cxn ang="T11">
                  <a:pos x="T6" y="T7"/>
                </a:cxn>
              </a:cxnLst>
              <a:rect l="T12" t="T13" r="T14" b="T15"/>
              <a:pathLst>
                <a:path w="21600" h="21600" extrusionOk="0">
                  <a:moveTo>
                    <a:pt x="18250" y="17743"/>
                  </a:moveTo>
                  <a:lnTo>
                    <a:pt x="17557" y="16971"/>
                  </a:lnTo>
                  <a:lnTo>
                    <a:pt x="5429" y="16971"/>
                  </a:lnTo>
                  <a:lnTo>
                    <a:pt x="4736" y="17743"/>
                  </a:lnTo>
                  <a:lnTo>
                    <a:pt x="18250" y="17743"/>
                  </a:lnTo>
                  <a:close/>
                </a:path>
                <a:path w="21600" h="21600" extrusionOk="0">
                  <a:moveTo>
                    <a:pt x="18250" y="17743"/>
                  </a:moveTo>
                  <a:moveTo>
                    <a:pt x="19405" y="19131"/>
                  </a:moveTo>
                  <a:lnTo>
                    <a:pt x="18712" y="18360"/>
                  </a:lnTo>
                  <a:lnTo>
                    <a:pt x="4274" y="18360"/>
                  </a:lnTo>
                  <a:lnTo>
                    <a:pt x="3581" y="19131"/>
                  </a:lnTo>
                  <a:lnTo>
                    <a:pt x="19405" y="19131"/>
                  </a:lnTo>
                  <a:close/>
                </a:path>
                <a:path w="21600" h="21600" extrusionOk="0">
                  <a:moveTo>
                    <a:pt x="19405" y="19131"/>
                  </a:moveTo>
                  <a:moveTo>
                    <a:pt x="20560" y="20520"/>
                  </a:moveTo>
                  <a:lnTo>
                    <a:pt x="19867" y="19749"/>
                  </a:lnTo>
                  <a:lnTo>
                    <a:pt x="3119" y="19749"/>
                  </a:lnTo>
                  <a:lnTo>
                    <a:pt x="2426" y="20520"/>
                  </a:lnTo>
                  <a:lnTo>
                    <a:pt x="20560" y="20520"/>
                  </a:lnTo>
                  <a:close/>
                </a:path>
                <a:path w="21600" h="21600" extrusionOk="0">
                  <a:moveTo>
                    <a:pt x="20560" y="20520"/>
                  </a:moveTo>
                  <a:moveTo>
                    <a:pt x="4620" y="16971"/>
                  </a:moveTo>
                  <a:lnTo>
                    <a:pt x="5313" y="16200"/>
                  </a:lnTo>
                  <a:lnTo>
                    <a:pt x="7624" y="16200"/>
                  </a:lnTo>
                  <a:lnTo>
                    <a:pt x="7624" y="14194"/>
                  </a:lnTo>
                  <a:lnTo>
                    <a:pt x="5891" y="14194"/>
                  </a:lnTo>
                  <a:lnTo>
                    <a:pt x="5891" y="0"/>
                  </a:lnTo>
                  <a:lnTo>
                    <a:pt x="12013" y="0"/>
                  </a:lnTo>
                  <a:lnTo>
                    <a:pt x="18135" y="0"/>
                  </a:lnTo>
                  <a:lnTo>
                    <a:pt x="18135" y="10800"/>
                  </a:lnTo>
                  <a:lnTo>
                    <a:pt x="18135" y="14194"/>
                  </a:lnTo>
                  <a:lnTo>
                    <a:pt x="16402" y="14194"/>
                  </a:lnTo>
                  <a:lnTo>
                    <a:pt x="16402" y="16200"/>
                  </a:lnTo>
                  <a:lnTo>
                    <a:pt x="17788" y="16200"/>
                  </a:lnTo>
                  <a:lnTo>
                    <a:pt x="19059" y="17743"/>
                  </a:lnTo>
                  <a:lnTo>
                    <a:pt x="21022" y="19903"/>
                  </a:lnTo>
                  <a:lnTo>
                    <a:pt x="21253" y="20057"/>
                  </a:lnTo>
                  <a:lnTo>
                    <a:pt x="21369" y="20366"/>
                  </a:lnTo>
                  <a:lnTo>
                    <a:pt x="21600" y="20674"/>
                  </a:lnTo>
                  <a:lnTo>
                    <a:pt x="21600" y="20829"/>
                  </a:lnTo>
                  <a:lnTo>
                    <a:pt x="21600" y="20983"/>
                  </a:lnTo>
                  <a:lnTo>
                    <a:pt x="21600" y="21137"/>
                  </a:lnTo>
                  <a:lnTo>
                    <a:pt x="21600" y="21291"/>
                  </a:lnTo>
                  <a:lnTo>
                    <a:pt x="21484" y="21446"/>
                  </a:lnTo>
                  <a:lnTo>
                    <a:pt x="21369" y="21446"/>
                  </a:lnTo>
                  <a:lnTo>
                    <a:pt x="21138" y="21600"/>
                  </a:lnTo>
                  <a:lnTo>
                    <a:pt x="21022" y="21600"/>
                  </a:lnTo>
                  <a:lnTo>
                    <a:pt x="10973" y="21600"/>
                  </a:lnTo>
                  <a:lnTo>
                    <a:pt x="2079" y="21600"/>
                  </a:lnTo>
                  <a:lnTo>
                    <a:pt x="1848" y="21600"/>
                  </a:lnTo>
                  <a:lnTo>
                    <a:pt x="1733" y="21446"/>
                  </a:lnTo>
                  <a:lnTo>
                    <a:pt x="1617" y="21446"/>
                  </a:lnTo>
                  <a:lnTo>
                    <a:pt x="1502" y="21291"/>
                  </a:lnTo>
                  <a:lnTo>
                    <a:pt x="1386" y="21291"/>
                  </a:lnTo>
                  <a:lnTo>
                    <a:pt x="1386" y="21137"/>
                  </a:lnTo>
                  <a:lnTo>
                    <a:pt x="1386" y="20983"/>
                  </a:lnTo>
                  <a:lnTo>
                    <a:pt x="1386" y="20829"/>
                  </a:lnTo>
                  <a:lnTo>
                    <a:pt x="1502" y="20674"/>
                  </a:lnTo>
                  <a:lnTo>
                    <a:pt x="1617" y="20366"/>
                  </a:lnTo>
                  <a:lnTo>
                    <a:pt x="1733" y="20057"/>
                  </a:lnTo>
                  <a:lnTo>
                    <a:pt x="1964" y="19903"/>
                  </a:lnTo>
                  <a:lnTo>
                    <a:pt x="0" y="19903"/>
                  </a:lnTo>
                  <a:lnTo>
                    <a:pt x="0" y="10800"/>
                  </a:lnTo>
                  <a:lnTo>
                    <a:pt x="0" y="2777"/>
                  </a:lnTo>
                  <a:lnTo>
                    <a:pt x="4620" y="2777"/>
                  </a:lnTo>
                  <a:lnTo>
                    <a:pt x="4620" y="16971"/>
                  </a:lnTo>
                  <a:moveTo>
                    <a:pt x="4620" y="16971"/>
                  </a:moveTo>
                  <a:moveTo>
                    <a:pt x="4620" y="16971"/>
                  </a:moveTo>
                  <a:lnTo>
                    <a:pt x="4158" y="17434"/>
                  </a:lnTo>
                  <a:lnTo>
                    <a:pt x="2541" y="19286"/>
                  </a:lnTo>
                  <a:lnTo>
                    <a:pt x="1964" y="19903"/>
                  </a:lnTo>
                  <a:lnTo>
                    <a:pt x="4620" y="16971"/>
                  </a:lnTo>
                  <a:close/>
                </a:path>
                <a:path w="21600" h="21600" extrusionOk="0">
                  <a:moveTo>
                    <a:pt x="7624" y="2314"/>
                  </a:moveTo>
                  <a:moveTo>
                    <a:pt x="16402" y="2314"/>
                  </a:moveTo>
                  <a:lnTo>
                    <a:pt x="16402" y="11880"/>
                  </a:lnTo>
                  <a:lnTo>
                    <a:pt x="7624" y="11880"/>
                  </a:lnTo>
                  <a:lnTo>
                    <a:pt x="7624" y="2314"/>
                  </a:lnTo>
                  <a:lnTo>
                    <a:pt x="16402" y="2314"/>
                  </a:lnTo>
                  <a:close/>
                </a:path>
                <a:path w="21600" h="21600" extrusionOk="0">
                  <a:moveTo>
                    <a:pt x="578" y="4011"/>
                  </a:moveTo>
                  <a:moveTo>
                    <a:pt x="4043" y="4011"/>
                  </a:moveTo>
                  <a:lnTo>
                    <a:pt x="4043" y="4320"/>
                  </a:lnTo>
                  <a:lnTo>
                    <a:pt x="578" y="4320"/>
                  </a:lnTo>
                  <a:lnTo>
                    <a:pt x="578" y="4011"/>
                  </a:lnTo>
                  <a:lnTo>
                    <a:pt x="4043" y="4011"/>
                  </a:lnTo>
                  <a:close/>
                  <a:moveTo>
                    <a:pt x="7624" y="14194"/>
                  </a:moveTo>
                  <a:lnTo>
                    <a:pt x="16402" y="14194"/>
                  </a:lnTo>
                  <a:lnTo>
                    <a:pt x="16402" y="16200"/>
                  </a:lnTo>
                  <a:lnTo>
                    <a:pt x="7624" y="16200"/>
                  </a:lnTo>
                </a:path>
              </a:pathLst>
            </a:custGeom>
            <a:solidFill>
              <a:srgbClr val="FF0000"/>
            </a:solidFill>
            <a:ln w="9525">
              <a:solidFill>
                <a:srgbClr val="000000"/>
              </a:solidFill>
              <a:miter lim="800000"/>
              <a:headEnd/>
              <a:tailEnd/>
            </a:ln>
          </p:spPr>
          <p:txBody>
            <a:bodyPr/>
            <a:lstStyle/>
            <a:p>
              <a:endParaRPr lang="zh-CN" altLang="en-US"/>
            </a:p>
          </p:txBody>
        </p:sp>
        <p:sp>
          <p:nvSpPr>
            <p:cNvPr id="22558" name="Rectangle 17">
              <a:extLst>
                <a:ext uri="{FF2B5EF4-FFF2-40B4-BE49-F238E27FC236}">
                  <a16:creationId xmlns:a16="http://schemas.microsoft.com/office/drawing/2014/main" id="{6310515E-3691-4971-AEFF-39272EC21635}"/>
                </a:ext>
              </a:extLst>
            </p:cNvPr>
            <p:cNvSpPr>
              <a:spLocks noChangeArrowheads="1"/>
            </p:cNvSpPr>
            <p:nvPr/>
          </p:nvSpPr>
          <p:spPr bwMode="auto">
            <a:xfrm>
              <a:off x="4128" y="2256"/>
              <a:ext cx="7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1800" b="1"/>
                <a:t>cn</a:t>
              </a:r>
              <a:r>
                <a:rPr lang="zh-CN" altLang="en-US" sz="1800" b="1"/>
                <a:t>服务器 </a:t>
              </a:r>
            </a:p>
          </p:txBody>
        </p:sp>
      </p:grpSp>
      <p:grpSp>
        <p:nvGrpSpPr>
          <p:cNvPr id="69650" name="Group 18">
            <a:extLst>
              <a:ext uri="{FF2B5EF4-FFF2-40B4-BE49-F238E27FC236}">
                <a16:creationId xmlns:a16="http://schemas.microsoft.com/office/drawing/2014/main" id="{B071ED64-CFB3-46D8-A0F5-28A52576F64B}"/>
              </a:ext>
            </a:extLst>
          </p:cNvPr>
          <p:cNvGrpSpPr>
            <a:grpSpLocks/>
          </p:cNvGrpSpPr>
          <p:nvPr/>
        </p:nvGrpSpPr>
        <p:grpSpPr bwMode="auto">
          <a:xfrm>
            <a:off x="4348163" y="3043238"/>
            <a:ext cx="1447800" cy="823912"/>
            <a:chOff x="2640" y="2016"/>
            <a:chExt cx="912" cy="519"/>
          </a:xfrm>
        </p:grpSpPr>
        <p:sp>
          <p:nvSpPr>
            <p:cNvPr id="22555" name="computr3">
              <a:extLst>
                <a:ext uri="{FF2B5EF4-FFF2-40B4-BE49-F238E27FC236}">
                  <a16:creationId xmlns:a16="http://schemas.microsoft.com/office/drawing/2014/main" id="{B7DCCA56-5F68-4F0F-BED4-ECDDF0D29802}"/>
                </a:ext>
              </a:extLst>
            </p:cNvPr>
            <p:cNvSpPr>
              <a:spLocks noEditPoints="1" noChangeArrowheads="1"/>
            </p:cNvSpPr>
            <p:nvPr/>
          </p:nvSpPr>
          <p:spPr bwMode="auto">
            <a:xfrm>
              <a:off x="2976" y="2304"/>
              <a:ext cx="240" cy="231"/>
            </a:xfrm>
            <a:custGeom>
              <a:avLst/>
              <a:gdLst>
                <a:gd name="T0" fmla="*/ 0 w 21600"/>
                <a:gd name="T1" fmla="*/ 116 h 21600"/>
                <a:gd name="T2" fmla="*/ 120 w 21600"/>
                <a:gd name="T3" fmla="*/ 0 h 21600"/>
                <a:gd name="T4" fmla="*/ 120 w 21600"/>
                <a:gd name="T5" fmla="*/ 231 h 21600"/>
                <a:gd name="T6" fmla="*/ 202 w 21600"/>
                <a:gd name="T7" fmla="*/ 116 h 21600"/>
                <a:gd name="T8" fmla="*/ 0 60000 65536"/>
                <a:gd name="T9" fmla="*/ 0 60000 65536"/>
                <a:gd name="T10" fmla="*/ 0 60000 65536"/>
                <a:gd name="T11" fmla="*/ 0 60000 65536"/>
                <a:gd name="T12" fmla="*/ 7830 w 21600"/>
                <a:gd name="T13" fmla="*/ 2618 h 21600"/>
                <a:gd name="T14" fmla="*/ 16380 w 21600"/>
                <a:gd name="T15" fmla="*/ 11782 h 21600"/>
              </a:gdLst>
              <a:ahLst/>
              <a:cxnLst>
                <a:cxn ang="T8">
                  <a:pos x="T0" y="T1"/>
                </a:cxn>
                <a:cxn ang="T9">
                  <a:pos x="T2" y="T3"/>
                </a:cxn>
                <a:cxn ang="T10">
                  <a:pos x="T4" y="T5"/>
                </a:cxn>
                <a:cxn ang="T11">
                  <a:pos x="T6" y="T7"/>
                </a:cxn>
              </a:cxnLst>
              <a:rect l="T12" t="T13" r="T14" b="T15"/>
              <a:pathLst>
                <a:path w="21600" h="21600" extrusionOk="0">
                  <a:moveTo>
                    <a:pt x="18250" y="17743"/>
                  </a:moveTo>
                  <a:lnTo>
                    <a:pt x="17557" y="16971"/>
                  </a:lnTo>
                  <a:lnTo>
                    <a:pt x="5429" y="16971"/>
                  </a:lnTo>
                  <a:lnTo>
                    <a:pt x="4736" y="17743"/>
                  </a:lnTo>
                  <a:lnTo>
                    <a:pt x="18250" y="17743"/>
                  </a:lnTo>
                  <a:close/>
                </a:path>
                <a:path w="21600" h="21600" extrusionOk="0">
                  <a:moveTo>
                    <a:pt x="18250" y="17743"/>
                  </a:moveTo>
                  <a:moveTo>
                    <a:pt x="19405" y="19131"/>
                  </a:moveTo>
                  <a:lnTo>
                    <a:pt x="18712" y="18360"/>
                  </a:lnTo>
                  <a:lnTo>
                    <a:pt x="4274" y="18360"/>
                  </a:lnTo>
                  <a:lnTo>
                    <a:pt x="3581" y="19131"/>
                  </a:lnTo>
                  <a:lnTo>
                    <a:pt x="19405" y="19131"/>
                  </a:lnTo>
                  <a:close/>
                </a:path>
                <a:path w="21600" h="21600" extrusionOk="0">
                  <a:moveTo>
                    <a:pt x="19405" y="19131"/>
                  </a:moveTo>
                  <a:moveTo>
                    <a:pt x="20560" y="20520"/>
                  </a:moveTo>
                  <a:lnTo>
                    <a:pt x="19867" y="19749"/>
                  </a:lnTo>
                  <a:lnTo>
                    <a:pt x="3119" y="19749"/>
                  </a:lnTo>
                  <a:lnTo>
                    <a:pt x="2426" y="20520"/>
                  </a:lnTo>
                  <a:lnTo>
                    <a:pt x="20560" y="20520"/>
                  </a:lnTo>
                  <a:close/>
                </a:path>
                <a:path w="21600" h="21600" extrusionOk="0">
                  <a:moveTo>
                    <a:pt x="20560" y="20520"/>
                  </a:moveTo>
                  <a:moveTo>
                    <a:pt x="4620" y="16971"/>
                  </a:moveTo>
                  <a:lnTo>
                    <a:pt x="5313" y="16200"/>
                  </a:lnTo>
                  <a:lnTo>
                    <a:pt x="7624" y="16200"/>
                  </a:lnTo>
                  <a:lnTo>
                    <a:pt x="7624" y="14194"/>
                  </a:lnTo>
                  <a:lnTo>
                    <a:pt x="5891" y="14194"/>
                  </a:lnTo>
                  <a:lnTo>
                    <a:pt x="5891" y="0"/>
                  </a:lnTo>
                  <a:lnTo>
                    <a:pt x="12013" y="0"/>
                  </a:lnTo>
                  <a:lnTo>
                    <a:pt x="18135" y="0"/>
                  </a:lnTo>
                  <a:lnTo>
                    <a:pt x="18135" y="10800"/>
                  </a:lnTo>
                  <a:lnTo>
                    <a:pt x="18135" y="14194"/>
                  </a:lnTo>
                  <a:lnTo>
                    <a:pt x="16402" y="14194"/>
                  </a:lnTo>
                  <a:lnTo>
                    <a:pt x="16402" y="16200"/>
                  </a:lnTo>
                  <a:lnTo>
                    <a:pt x="17788" y="16200"/>
                  </a:lnTo>
                  <a:lnTo>
                    <a:pt x="19059" y="17743"/>
                  </a:lnTo>
                  <a:lnTo>
                    <a:pt x="21022" y="19903"/>
                  </a:lnTo>
                  <a:lnTo>
                    <a:pt x="21253" y="20057"/>
                  </a:lnTo>
                  <a:lnTo>
                    <a:pt x="21369" y="20366"/>
                  </a:lnTo>
                  <a:lnTo>
                    <a:pt x="21600" y="20674"/>
                  </a:lnTo>
                  <a:lnTo>
                    <a:pt x="21600" y="20829"/>
                  </a:lnTo>
                  <a:lnTo>
                    <a:pt x="21600" y="20983"/>
                  </a:lnTo>
                  <a:lnTo>
                    <a:pt x="21600" y="21137"/>
                  </a:lnTo>
                  <a:lnTo>
                    <a:pt x="21600" y="21291"/>
                  </a:lnTo>
                  <a:lnTo>
                    <a:pt x="21484" y="21446"/>
                  </a:lnTo>
                  <a:lnTo>
                    <a:pt x="21369" y="21446"/>
                  </a:lnTo>
                  <a:lnTo>
                    <a:pt x="21138" y="21600"/>
                  </a:lnTo>
                  <a:lnTo>
                    <a:pt x="21022" y="21600"/>
                  </a:lnTo>
                  <a:lnTo>
                    <a:pt x="10973" y="21600"/>
                  </a:lnTo>
                  <a:lnTo>
                    <a:pt x="2079" y="21600"/>
                  </a:lnTo>
                  <a:lnTo>
                    <a:pt x="1848" y="21600"/>
                  </a:lnTo>
                  <a:lnTo>
                    <a:pt x="1733" y="21446"/>
                  </a:lnTo>
                  <a:lnTo>
                    <a:pt x="1617" y="21446"/>
                  </a:lnTo>
                  <a:lnTo>
                    <a:pt x="1502" y="21291"/>
                  </a:lnTo>
                  <a:lnTo>
                    <a:pt x="1386" y="21291"/>
                  </a:lnTo>
                  <a:lnTo>
                    <a:pt x="1386" y="21137"/>
                  </a:lnTo>
                  <a:lnTo>
                    <a:pt x="1386" y="20983"/>
                  </a:lnTo>
                  <a:lnTo>
                    <a:pt x="1386" y="20829"/>
                  </a:lnTo>
                  <a:lnTo>
                    <a:pt x="1502" y="20674"/>
                  </a:lnTo>
                  <a:lnTo>
                    <a:pt x="1617" y="20366"/>
                  </a:lnTo>
                  <a:lnTo>
                    <a:pt x="1733" y="20057"/>
                  </a:lnTo>
                  <a:lnTo>
                    <a:pt x="1964" y="19903"/>
                  </a:lnTo>
                  <a:lnTo>
                    <a:pt x="0" y="19903"/>
                  </a:lnTo>
                  <a:lnTo>
                    <a:pt x="0" y="10800"/>
                  </a:lnTo>
                  <a:lnTo>
                    <a:pt x="0" y="2777"/>
                  </a:lnTo>
                  <a:lnTo>
                    <a:pt x="4620" y="2777"/>
                  </a:lnTo>
                  <a:lnTo>
                    <a:pt x="4620" y="16971"/>
                  </a:lnTo>
                  <a:moveTo>
                    <a:pt x="4620" y="16971"/>
                  </a:moveTo>
                  <a:moveTo>
                    <a:pt x="4620" y="16971"/>
                  </a:moveTo>
                  <a:lnTo>
                    <a:pt x="4158" y="17434"/>
                  </a:lnTo>
                  <a:lnTo>
                    <a:pt x="2541" y="19286"/>
                  </a:lnTo>
                  <a:lnTo>
                    <a:pt x="1964" y="19903"/>
                  </a:lnTo>
                  <a:lnTo>
                    <a:pt x="4620" y="16971"/>
                  </a:lnTo>
                  <a:close/>
                </a:path>
                <a:path w="21600" h="21600" extrusionOk="0">
                  <a:moveTo>
                    <a:pt x="7624" y="2314"/>
                  </a:moveTo>
                  <a:moveTo>
                    <a:pt x="16402" y="2314"/>
                  </a:moveTo>
                  <a:lnTo>
                    <a:pt x="16402" y="11880"/>
                  </a:lnTo>
                  <a:lnTo>
                    <a:pt x="7624" y="11880"/>
                  </a:lnTo>
                  <a:lnTo>
                    <a:pt x="7624" y="2314"/>
                  </a:lnTo>
                  <a:lnTo>
                    <a:pt x="16402" y="2314"/>
                  </a:lnTo>
                  <a:close/>
                </a:path>
                <a:path w="21600" h="21600" extrusionOk="0">
                  <a:moveTo>
                    <a:pt x="578" y="4011"/>
                  </a:moveTo>
                  <a:moveTo>
                    <a:pt x="4043" y="4011"/>
                  </a:moveTo>
                  <a:lnTo>
                    <a:pt x="4043" y="4320"/>
                  </a:lnTo>
                  <a:lnTo>
                    <a:pt x="578" y="4320"/>
                  </a:lnTo>
                  <a:lnTo>
                    <a:pt x="578" y="4011"/>
                  </a:lnTo>
                  <a:lnTo>
                    <a:pt x="4043" y="4011"/>
                  </a:lnTo>
                  <a:close/>
                  <a:moveTo>
                    <a:pt x="7624" y="14194"/>
                  </a:moveTo>
                  <a:lnTo>
                    <a:pt x="16402" y="14194"/>
                  </a:lnTo>
                  <a:lnTo>
                    <a:pt x="16402" y="16200"/>
                  </a:lnTo>
                  <a:lnTo>
                    <a:pt x="7624" y="16200"/>
                  </a:lnTo>
                </a:path>
              </a:pathLst>
            </a:custGeom>
            <a:solidFill>
              <a:srgbClr val="66FFFF"/>
            </a:solidFill>
            <a:ln w="9525">
              <a:solidFill>
                <a:srgbClr val="000000"/>
              </a:solidFill>
              <a:miter lim="800000"/>
              <a:headEnd/>
              <a:tailEnd/>
            </a:ln>
          </p:spPr>
          <p:txBody>
            <a:bodyPr/>
            <a:lstStyle/>
            <a:p>
              <a:endParaRPr lang="zh-CN" altLang="en-US"/>
            </a:p>
          </p:txBody>
        </p:sp>
        <p:sp>
          <p:nvSpPr>
            <p:cNvPr id="22556" name="Rectangle 20">
              <a:extLst>
                <a:ext uri="{FF2B5EF4-FFF2-40B4-BE49-F238E27FC236}">
                  <a16:creationId xmlns:a16="http://schemas.microsoft.com/office/drawing/2014/main" id="{3153EB84-D18F-4200-97B5-B800FA199DF6}"/>
                </a:ext>
              </a:extLst>
            </p:cNvPr>
            <p:cNvSpPr>
              <a:spLocks noChangeArrowheads="1"/>
            </p:cNvSpPr>
            <p:nvPr/>
          </p:nvSpPr>
          <p:spPr bwMode="auto">
            <a:xfrm>
              <a:off x="2640" y="2016"/>
              <a:ext cx="9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1800" b="1"/>
                <a:t>gd.cn</a:t>
              </a:r>
              <a:r>
                <a:rPr lang="zh-CN" altLang="en-US" sz="1800" b="1"/>
                <a:t>服务器 </a:t>
              </a:r>
            </a:p>
          </p:txBody>
        </p:sp>
      </p:grpSp>
      <p:sp>
        <p:nvSpPr>
          <p:cNvPr id="69653" name="Line 21">
            <a:extLst>
              <a:ext uri="{FF2B5EF4-FFF2-40B4-BE49-F238E27FC236}">
                <a16:creationId xmlns:a16="http://schemas.microsoft.com/office/drawing/2014/main" id="{A1CF67E0-48ED-4643-91BE-2DD4FCD98347}"/>
              </a:ext>
            </a:extLst>
          </p:cNvPr>
          <p:cNvSpPr>
            <a:spLocks noChangeShapeType="1"/>
          </p:cNvSpPr>
          <p:nvPr/>
        </p:nvSpPr>
        <p:spPr bwMode="auto">
          <a:xfrm flipV="1">
            <a:off x="4652963" y="3881438"/>
            <a:ext cx="304800" cy="990600"/>
          </a:xfrm>
          <a:prstGeom prst="line">
            <a:avLst/>
          </a:prstGeom>
          <a:noFill/>
          <a:ln w="952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69654" name="Rectangle 22">
            <a:extLst>
              <a:ext uri="{FF2B5EF4-FFF2-40B4-BE49-F238E27FC236}">
                <a16:creationId xmlns:a16="http://schemas.microsoft.com/office/drawing/2014/main" id="{C10A988C-DFE5-4689-B9BE-4FE58EED91C8}"/>
              </a:ext>
            </a:extLst>
          </p:cNvPr>
          <p:cNvSpPr>
            <a:spLocks noChangeArrowheads="1"/>
          </p:cNvSpPr>
          <p:nvPr/>
        </p:nvSpPr>
        <p:spPr bwMode="auto">
          <a:xfrm>
            <a:off x="4729163" y="4110038"/>
            <a:ext cx="43973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2000" b="1" dirty="0"/>
              <a:t>③</a:t>
            </a:r>
          </a:p>
        </p:txBody>
      </p:sp>
      <p:sp>
        <p:nvSpPr>
          <p:cNvPr id="69655" name="Rectangle 23">
            <a:extLst>
              <a:ext uri="{FF2B5EF4-FFF2-40B4-BE49-F238E27FC236}">
                <a16:creationId xmlns:a16="http://schemas.microsoft.com/office/drawing/2014/main" id="{29AA7E95-82B8-439E-9E4A-E141D78D6D6B}"/>
              </a:ext>
            </a:extLst>
          </p:cNvPr>
          <p:cNvSpPr>
            <a:spLocks noChangeArrowheads="1"/>
          </p:cNvSpPr>
          <p:nvPr/>
        </p:nvSpPr>
        <p:spPr bwMode="auto">
          <a:xfrm>
            <a:off x="5033963" y="4795838"/>
            <a:ext cx="43973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2000" b="1" dirty="0"/>
              <a:t>④</a:t>
            </a:r>
          </a:p>
        </p:txBody>
      </p:sp>
      <p:grpSp>
        <p:nvGrpSpPr>
          <p:cNvPr id="69656" name="Group 24">
            <a:extLst>
              <a:ext uri="{FF2B5EF4-FFF2-40B4-BE49-F238E27FC236}">
                <a16:creationId xmlns:a16="http://schemas.microsoft.com/office/drawing/2014/main" id="{2A4C8A43-306B-4594-A1B4-0206F439AA85}"/>
              </a:ext>
            </a:extLst>
          </p:cNvPr>
          <p:cNvGrpSpPr>
            <a:grpSpLocks/>
          </p:cNvGrpSpPr>
          <p:nvPr/>
        </p:nvGrpSpPr>
        <p:grpSpPr bwMode="auto">
          <a:xfrm>
            <a:off x="5414963" y="4948238"/>
            <a:ext cx="2057400" cy="946150"/>
            <a:chOff x="3312" y="3216"/>
            <a:chExt cx="1296" cy="596"/>
          </a:xfrm>
        </p:grpSpPr>
        <p:sp>
          <p:nvSpPr>
            <p:cNvPr id="22553" name="computr3">
              <a:extLst>
                <a:ext uri="{FF2B5EF4-FFF2-40B4-BE49-F238E27FC236}">
                  <a16:creationId xmlns:a16="http://schemas.microsoft.com/office/drawing/2014/main" id="{96D999BF-36FF-4977-BD1D-36962E856948}"/>
                </a:ext>
              </a:extLst>
            </p:cNvPr>
            <p:cNvSpPr>
              <a:spLocks noEditPoints="1" noChangeArrowheads="1"/>
            </p:cNvSpPr>
            <p:nvPr/>
          </p:nvSpPr>
          <p:spPr bwMode="auto">
            <a:xfrm>
              <a:off x="3504" y="3216"/>
              <a:ext cx="240" cy="231"/>
            </a:xfrm>
            <a:custGeom>
              <a:avLst/>
              <a:gdLst>
                <a:gd name="T0" fmla="*/ 0 w 21600"/>
                <a:gd name="T1" fmla="*/ 116 h 21600"/>
                <a:gd name="T2" fmla="*/ 120 w 21600"/>
                <a:gd name="T3" fmla="*/ 0 h 21600"/>
                <a:gd name="T4" fmla="*/ 120 w 21600"/>
                <a:gd name="T5" fmla="*/ 231 h 21600"/>
                <a:gd name="T6" fmla="*/ 202 w 21600"/>
                <a:gd name="T7" fmla="*/ 116 h 21600"/>
                <a:gd name="T8" fmla="*/ 0 60000 65536"/>
                <a:gd name="T9" fmla="*/ 0 60000 65536"/>
                <a:gd name="T10" fmla="*/ 0 60000 65536"/>
                <a:gd name="T11" fmla="*/ 0 60000 65536"/>
                <a:gd name="T12" fmla="*/ 7830 w 21600"/>
                <a:gd name="T13" fmla="*/ 2618 h 21600"/>
                <a:gd name="T14" fmla="*/ 16380 w 21600"/>
                <a:gd name="T15" fmla="*/ 11782 h 21600"/>
              </a:gdLst>
              <a:ahLst/>
              <a:cxnLst>
                <a:cxn ang="T8">
                  <a:pos x="T0" y="T1"/>
                </a:cxn>
                <a:cxn ang="T9">
                  <a:pos x="T2" y="T3"/>
                </a:cxn>
                <a:cxn ang="T10">
                  <a:pos x="T4" y="T5"/>
                </a:cxn>
                <a:cxn ang="T11">
                  <a:pos x="T6" y="T7"/>
                </a:cxn>
              </a:cxnLst>
              <a:rect l="T12" t="T13" r="T14" b="T15"/>
              <a:pathLst>
                <a:path w="21600" h="21600" extrusionOk="0">
                  <a:moveTo>
                    <a:pt x="18250" y="17743"/>
                  </a:moveTo>
                  <a:lnTo>
                    <a:pt x="17557" y="16971"/>
                  </a:lnTo>
                  <a:lnTo>
                    <a:pt x="5429" y="16971"/>
                  </a:lnTo>
                  <a:lnTo>
                    <a:pt x="4736" y="17743"/>
                  </a:lnTo>
                  <a:lnTo>
                    <a:pt x="18250" y="17743"/>
                  </a:lnTo>
                  <a:close/>
                </a:path>
                <a:path w="21600" h="21600" extrusionOk="0">
                  <a:moveTo>
                    <a:pt x="18250" y="17743"/>
                  </a:moveTo>
                  <a:moveTo>
                    <a:pt x="19405" y="19131"/>
                  </a:moveTo>
                  <a:lnTo>
                    <a:pt x="18712" y="18360"/>
                  </a:lnTo>
                  <a:lnTo>
                    <a:pt x="4274" y="18360"/>
                  </a:lnTo>
                  <a:lnTo>
                    <a:pt x="3581" y="19131"/>
                  </a:lnTo>
                  <a:lnTo>
                    <a:pt x="19405" y="19131"/>
                  </a:lnTo>
                  <a:close/>
                </a:path>
                <a:path w="21600" h="21600" extrusionOk="0">
                  <a:moveTo>
                    <a:pt x="19405" y="19131"/>
                  </a:moveTo>
                  <a:moveTo>
                    <a:pt x="20560" y="20520"/>
                  </a:moveTo>
                  <a:lnTo>
                    <a:pt x="19867" y="19749"/>
                  </a:lnTo>
                  <a:lnTo>
                    <a:pt x="3119" y="19749"/>
                  </a:lnTo>
                  <a:lnTo>
                    <a:pt x="2426" y="20520"/>
                  </a:lnTo>
                  <a:lnTo>
                    <a:pt x="20560" y="20520"/>
                  </a:lnTo>
                  <a:close/>
                </a:path>
                <a:path w="21600" h="21600" extrusionOk="0">
                  <a:moveTo>
                    <a:pt x="20560" y="20520"/>
                  </a:moveTo>
                  <a:moveTo>
                    <a:pt x="4620" y="16971"/>
                  </a:moveTo>
                  <a:lnTo>
                    <a:pt x="5313" y="16200"/>
                  </a:lnTo>
                  <a:lnTo>
                    <a:pt x="7624" y="16200"/>
                  </a:lnTo>
                  <a:lnTo>
                    <a:pt x="7624" y="14194"/>
                  </a:lnTo>
                  <a:lnTo>
                    <a:pt x="5891" y="14194"/>
                  </a:lnTo>
                  <a:lnTo>
                    <a:pt x="5891" y="0"/>
                  </a:lnTo>
                  <a:lnTo>
                    <a:pt x="12013" y="0"/>
                  </a:lnTo>
                  <a:lnTo>
                    <a:pt x="18135" y="0"/>
                  </a:lnTo>
                  <a:lnTo>
                    <a:pt x="18135" y="10800"/>
                  </a:lnTo>
                  <a:lnTo>
                    <a:pt x="18135" y="14194"/>
                  </a:lnTo>
                  <a:lnTo>
                    <a:pt x="16402" y="14194"/>
                  </a:lnTo>
                  <a:lnTo>
                    <a:pt x="16402" y="16200"/>
                  </a:lnTo>
                  <a:lnTo>
                    <a:pt x="17788" y="16200"/>
                  </a:lnTo>
                  <a:lnTo>
                    <a:pt x="19059" y="17743"/>
                  </a:lnTo>
                  <a:lnTo>
                    <a:pt x="21022" y="19903"/>
                  </a:lnTo>
                  <a:lnTo>
                    <a:pt x="21253" y="20057"/>
                  </a:lnTo>
                  <a:lnTo>
                    <a:pt x="21369" y="20366"/>
                  </a:lnTo>
                  <a:lnTo>
                    <a:pt x="21600" y="20674"/>
                  </a:lnTo>
                  <a:lnTo>
                    <a:pt x="21600" y="20829"/>
                  </a:lnTo>
                  <a:lnTo>
                    <a:pt x="21600" y="20983"/>
                  </a:lnTo>
                  <a:lnTo>
                    <a:pt x="21600" y="21137"/>
                  </a:lnTo>
                  <a:lnTo>
                    <a:pt x="21600" y="21291"/>
                  </a:lnTo>
                  <a:lnTo>
                    <a:pt x="21484" y="21446"/>
                  </a:lnTo>
                  <a:lnTo>
                    <a:pt x="21369" y="21446"/>
                  </a:lnTo>
                  <a:lnTo>
                    <a:pt x="21138" y="21600"/>
                  </a:lnTo>
                  <a:lnTo>
                    <a:pt x="21022" y="21600"/>
                  </a:lnTo>
                  <a:lnTo>
                    <a:pt x="10973" y="21600"/>
                  </a:lnTo>
                  <a:lnTo>
                    <a:pt x="2079" y="21600"/>
                  </a:lnTo>
                  <a:lnTo>
                    <a:pt x="1848" y="21600"/>
                  </a:lnTo>
                  <a:lnTo>
                    <a:pt x="1733" y="21446"/>
                  </a:lnTo>
                  <a:lnTo>
                    <a:pt x="1617" y="21446"/>
                  </a:lnTo>
                  <a:lnTo>
                    <a:pt x="1502" y="21291"/>
                  </a:lnTo>
                  <a:lnTo>
                    <a:pt x="1386" y="21291"/>
                  </a:lnTo>
                  <a:lnTo>
                    <a:pt x="1386" y="21137"/>
                  </a:lnTo>
                  <a:lnTo>
                    <a:pt x="1386" y="20983"/>
                  </a:lnTo>
                  <a:lnTo>
                    <a:pt x="1386" y="20829"/>
                  </a:lnTo>
                  <a:lnTo>
                    <a:pt x="1502" y="20674"/>
                  </a:lnTo>
                  <a:lnTo>
                    <a:pt x="1617" y="20366"/>
                  </a:lnTo>
                  <a:lnTo>
                    <a:pt x="1733" y="20057"/>
                  </a:lnTo>
                  <a:lnTo>
                    <a:pt x="1964" y="19903"/>
                  </a:lnTo>
                  <a:lnTo>
                    <a:pt x="0" y="19903"/>
                  </a:lnTo>
                  <a:lnTo>
                    <a:pt x="0" y="10800"/>
                  </a:lnTo>
                  <a:lnTo>
                    <a:pt x="0" y="2777"/>
                  </a:lnTo>
                  <a:lnTo>
                    <a:pt x="4620" y="2777"/>
                  </a:lnTo>
                  <a:lnTo>
                    <a:pt x="4620" y="16971"/>
                  </a:lnTo>
                  <a:moveTo>
                    <a:pt x="4620" y="16971"/>
                  </a:moveTo>
                  <a:moveTo>
                    <a:pt x="4620" y="16971"/>
                  </a:moveTo>
                  <a:lnTo>
                    <a:pt x="4158" y="17434"/>
                  </a:lnTo>
                  <a:lnTo>
                    <a:pt x="2541" y="19286"/>
                  </a:lnTo>
                  <a:lnTo>
                    <a:pt x="1964" y="19903"/>
                  </a:lnTo>
                  <a:lnTo>
                    <a:pt x="4620" y="16971"/>
                  </a:lnTo>
                  <a:close/>
                </a:path>
                <a:path w="21600" h="21600" extrusionOk="0">
                  <a:moveTo>
                    <a:pt x="7624" y="2314"/>
                  </a:moveTo>
                  <a:moveTo>
                    <a:pt x="16402" y="2314"/>
                  </a:moveTo>
                  <a:lnTo>
                    <a:pt x="16402" y="11880"/>
                  </a:lnTo>
                  <a:lnTo>
                    <a:pt x="7624" y="11880"/>
                  </a:lnTo>
                  <a:lnTo>
                    <a:pt x="7624" y="2314"/>
                  </a:lnTo>
                  <a:lnTo>
                    <a:pt x="16402" y="2314"/>
                  </a:lnTo>
                  <a:close/>
                </a:path>
                <a:path w="21600" h="21600" extrusionOk="0">
                  <a:moveTo>
                    <a:pt x="578" y="4011"/>
                  </a:moveTo>
                  <a:moveTo>
                    <a:pt x="4043" y="4011"/>
                  </a:moveTo>
                  <a:lnTo>
                    <a:pt x="4043" y="4320"/>
                  </a:lnTo>
                  <a:lnTo>
                    <a:pt x="578" y="4320"/>
                  </a:lnTo>
                  <a:lnTo>
                    <a:pt x="578" y="4011"/>
                  </a:lnTo>
                  <a:lnTo>
                    <a:pt x="4043" y="4011"/>
                  </a:lnTo>
                  <a:close/>
                  <a:moveTo>
                    <a:pt x="7624" y="14194"/>
                  </a:moveTo>
                  <a:lnTo>
                    <a:pt x="16402" y="14194"/>
                  </a:lnTo>
                  <a:lnTo>
                    <a:pt x="16402" y="16200"/>
                  </a:lnTo>
                  <a:lnTo>
                    <a:pt x="7624" y="16200"/>
                  </a:lnTo>
                </a:path>
              </a:pathLst>
            </a:custGeom>
            <a:solidFill>
              <a:srgbClr val="FF9933"/>
            </a:solidFill>
            <a:ln w="9525">
              <a:solidFill>
                <a:srgbClr val="000000"/>
              </a:solidFill>
              <a:miter lim="800000"/>
              <a:headEnd/>
              <a:tailEnd/>
            </a:ln>
          </p:spPr>
          <p:txBody>
            <a:bodyPr/>
            <a:lstStyle/>
            <a:p>
              <a:endParaRPr lang="zh-CN" altLang="en-US"/>
            </a:p>
          </p:txBody>
        </p:sp>
        <p:sp>
          <p:nvSpPr>
            <p:cNvPr id="22554" name="Rectangle 26">
              <a:extLst>
                <a:ext uri="{FF2B5EF4-FFF2-40B4-BE49-F238E27FC236}">
                  <a16:creationId xmlns:a16="http://schemas.microsoft.com/office/drawing/2014/main" id="{349677C2-72DF-412B-AE0A-0188155405C7}"/>
                </a:ext>
              </a:extLst>
            </p:cNvPr>
            <p:cNvSpPr>
              <a:spLocks noChangeArrowheads="1"/>
            </p:cNvSpPr>
            <p:nvPr/>
          </p:nvSpPr>
          <p:spPr bwMode="auto">
            <a:xfrm>
              <a:off x="3312" y="3408"/>
              <a:ext cx="1296"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800" b="1"/>
                <a:t>guangzhou.gd.cn </a:t>
              </a:r>
              <a:r>
                <a:rPr lang="zh-CN" altLang="en-US" sz="1800" b="1"/>
                <a:t>服务器</a:t>
              </a:r>
            </a:p>
          </p:txBody>
        </p:sp>
      </p:grpSp>
      <p:sp>
        <p:nvSpPr>
          <p:cNvPr id="69659" name="Line 27">
            <a:extLst>
              <a:ext uri="{FF2B5EF4-FFF2-40B4-BE49-F238E27FC236}">
                <a16:creationId xmlns:a16="http://schemas.microsoft.com/office/drawing/2014/main" id="{DEA352EC-5414-4C05-BD3F-34E06911815C}"/>
              </a:ext>
            </a:extLst>
          </p:cNvPr>
          <p:cNvSpPr>
            <a:spLocks noChangeShapeType="1"/>
          </p:cNvSpPr>
          <p:nvPr/>
        </p:nvSpPr>
        <p:spPr bwMode="auto">
          <a:xfrm flipV="1">
            <a:off x="4729163" y="5100638"/>
            <a:ext cx="990600" cy="0"/>
          </a:xfrm>
          <a:prstGeom prst="line">
            <a:avLst/>
          </a:prstGeom>
          <a:noFill/>
          <a:ln w="952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69660" name="Line 28">
            <a:extLst>
              <a:ext uri="{FF2B5EF4-FFF2-40B4-BE49-F238E27FC236}">
                <a16:creationId xmlns:a16="http://schemas.microsoft.com/office/drawing/2014/main" id="{AA6B460B-A91A-4C20-93F1-50AC3AA5A87C}"/>
              </a:ext>
            </a:extLst>
          </p:cNvPr>
          <p:cNvSpPr>
            <a:spLocks noChangeShapeType="1"/>
          </p:cNvSpPr>
          <p:nvPr/>
        </p:nvSpPr>
        <p:spPr bwMode="auto">
          <a:xfrm>
            <a:off x="2976563" y="5176838"/>
            <a:ext cx="1447800" cy="0"/>
          </a:xfrm>
          <a:prstGeom prst="line">
            <a:avLst/>
          </a:prstGeom>
          <a:noFill/>
          <a:ln w="19050">
            <a:solidFill>
              <a:srgbClr val="FF33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69661" name="Text Box 29">
            <a:extLst>
              <a:ext uri="{FF2B5EF4-FFF2-40B4-BE49-F238E27FC236}">
                <a16:creationId xmlns:a16="http://schemas.microsoft.com/office/drawing/2014/main" id="{F87C25B5-AC6A-415A-8576-17FC0ECC0899}"/>
              </a:ext>
            </a:extLst>
          </p:cNvPr>
          <p:cNvSpPr txBox="1">
            <a:spLocks noChangeArrowheads="1"/>
          </p:cNvSpPr>
          <p:nvPr/>
        </p:nvSpPr>
        <p:spPr bwMode="auto">
          <a:xfrm>
            <a:off x="684213" y="1268413"/>
            <a:ext cx="76200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b="1"/>
              <a:t>DNS</a:t>
            </a:r>
            <a:r>
              <a:rPr lang="zh-CN" altLang="en-US" b="1">
                <a:latin typeface="宋体" panose="02010600030101010101" pitchFamily="2" charset="-122"/>
              </a:rPr>
              <a:t>迭代解析过程：</a:t>
            </a:r>
            <a:r>
              <a:rPr lang="en-US" altLang="zh-CN" b="1">
                <a:latin typeface="宋体" panose="02010600030101010101" pitchFamily="2" charset="-122"/>
              </a:rPr>
              <a:t>DNS</a:t>
            </a:r>
            <a:r>
              <a:rPr lang="zh-CN" altLang="en-US" b="1">
                <a:latin typeface="宋体" panose="02010600030101010101" pitchFamily="2" charset="-122"/>
              </a:rPr>
              <a:t>请求报文可以从本地</a:t>
            </a:r>
            <a:r>
              <a:rPr lang="en-US" altLang="zh-CN" b="1">
                <a:latin typeface="宋体" panose="02010600030101010101" pitchFamily="2" charset="-122"/>
              </a:rPr>
              <a:t>DNS</a:t>
            </a:r>
            <a:r>
              <a:rPr lang="zh-CN" altLang="en-US" b="1">
                <a:latin typeface="宋体" panose="02010600030101010101" pitchFamily="2" charset="-122"/>
              </a:rPr>
              <a:t>出发，从根</a:t>
            </a:r>
            <a:r>
              <a:rPr lang="en-US" altLang="zh-CN" b="1">
                <a:latin typeface="宋体" panose="02010600030101010101" pitchFamily="2" charset="-122"/>
              </a:rPr>
              <a:t>DNS</a:t>
            </a:r>
            <a:r>
              <a:rPr lang="zh-CN" altLang="en-US" b="1">
                <a:latin typeface="宋体" panose="02010600030101010101" pitchFamily="2" charset="-122"/>
              </a:rPr>
              <a:t>域名开始，在各层域名服务器间逐层反复请求解析，最终找到请求解析的权威域名服务器，将一个域名解析为一个对应的</a:t>
            </a:r>
            <a:r>
              <a:rPr lang="en-US" altLang="zh-CN" b="1"/>
              <a:t>IP</a:t>
            </a:r>
            <a:r>
              <a:rPr lang="zh-CN" altLang="en-US" b="1">
                <a:latin typeface="宋体" panose="02010600030101010101" pitchFamily="2" charset="-122"/>
              </a:rPr>
              <a:t>地址。</a:t>
            </a:r>
          </a:p>
        </p:txBody>
      </p:sp>
      <p:sp>
        <p:nvSpPr>
          <p:cNvPr id="69662" name="Rectangle 30">
            <a:extLst>
              <a:ext uri="{FF2B5EF4-FFF2-40B4-BE49-F238E27FC236}">
                <a16:creationId xmlns:a16="http://schemas.microsoft.com/office/drawing/2014/main" id="{66FA8527-FABA-4F29-84D0-D0F4FEEDE5E5}"/>
              </a:ext>
            </a:extLst>
          </p:cNvPr>
          <p:cNvSpPr>
            <a:spLocks noChangeArrowheads="1"/>
          </p:cNvSpPr>
          <p:nvPr/>
        </p:nvSpPr>
        <p:spPr bwMode="auto">
          <a:xfrm>
            <a:off x="828675" y="3462338"/>
            <a:ext cx="28956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1800" b="1">
                <a:solidFill>
                  <a:srgbClr val="CC0000"/>
                </a:solidFill>
              </a:rPr>
              <a:t>——</a:t>
            </a:r>
            <a:r>
              <a:rPr lang="zh-CN" altLang="en-US" sz="1800" b="1"/>
              <a:t>迭代</a:t>
            </a:r>
            <a:r>
              <a:rPr lang="en-US" altLang="zh-CN" sz="1800" b="1"/>
              <a:t>DNS</a:t>
            </a:r>
            <a:r>
              <a:rPr lang="zh-CN" altLang="en-US" sz="1800" b="1"/>
              <a:t>解析过程</a:t>
            </a:r>
          </a:p>
          <a:p>
            <a:pPr algn="l" eaLnBrk="1" hangingPunct="1"/>
            <a:endParaRPr lang="en-US" altLang="zh-CN" sz="1800" b="1"/>
          </a:p>
        </p:txBody>
      </p:sp>
      <p:sp>
        <p:nvSpPr>
          <p:cNvPr id="22552" name="Rectangle 38">
            <a:extLst>
              <a:ext uri="{FF2B5EF4-FFF2-40B4-BE49-F238E27FC236}">
                <a16:creationId xmlns:a16="http://schemas.microsoft.com/office/drawing/2014/main" id="{CB95030B-FDA0-4876-9D84-A3D253FF72AB}"/>
              </a:ext>
            </a:extLst>
          </p:cNvPr>
          <p:cNvSpPr>
            <a:spLocks noChangeArrowheads="1"/>
          </p:cNvSpPr>
          <p:nvPr/>
        </p:nvSpPr>
        <p:spPr bwMode="auto">
          <a:xfrm>
            <a:off x="684213" y="6092825"/>
            <a:ext cx="71294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zh-CN" altLang="en-US" b="1">
                <a:solidFill>
                  <a:srgbClr val="FF0000"/>
                </a:solidFill>
              </a:rPr>
              <a:t>试比较迭代和递归解析中对根域名服务器的负担？ </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9661"/>
                                        </p:tgtEl>
                                        <p:attrNameLst>
                                          <p:attrName>style.visibility</p:attrName>
                                        </p:attrNameLst>
                                      </p:cBhvr>
                                      <p:to>
                                        <p:strVal val="visible"/>
                                      </p:to>
                                    </p:set>
                                    <p:anim calcmode="lin" valueType="num">
                                      <p:cBhvr additive="base">
                                        <p:cTn id="7" dur="500" fill="hold"/>
                                        <p:tgtEl>
                                          <p:spTgt spid="69661"/>
                                        </p:tgtEl>
                                        <p:attrNameLst>
                                          <p:attrName>ppt_x</p:attrName>
                                        </p:attrNameLst>
                                      </p:cBhvr>
                                      <p:tavLst>
                                        <p:tav tm="0">
                                          <p:val>
                                            <p:strVal val="0-#ppt_w/2"/>
                                          </p:val>
                                        </p:tav>
                                        <p:tav tm="100000">
                                          <p:val>
                                            <p:strVal val="#ppt_x"/>
                                          </p:val>
                                        </p:tav>
                                      </p:tavLst>
                                    </p:anim>
                                    <p:anim calcmode="lin" valueType="num">
                                      <p:cBhvr additive="base">
                                        <p:cTn id="8" dur="500" fill="hold"/>
                                        <p:tgtEl>
                                          <p:spTgt spid="69661"/>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9646"/>
                                        </p:tgtEl>
                                        <p:attrNameLst>
                                          <p:attrName>style.visibility</p:attrName>
                                        </p:attrNameLst>
                                      </p:cBhvr>
                                      <p:to>
                                        <p:strVal val="visible"/>
                                      </p:to>
                                    </p:set>
                                    <p:anim calcmode="lin" valueType="num">
                                      <p:cBhvr additive="base">
                                        <p:cTn id="13" dur="500" fill="hold"/>
                                        <p:tgtEl>
                                          <p:spTgt spid="69646"/>
                                        </p:tgtEl>
                                        <p:attrNameLst>
                                          <p:attrName>ppt_x</p:attrName>
                                        </p:attrNameLst>
                                      </p:cBhvr>
                                      <p:tavLst>
                                        <p:tav tm="0">
                                          <p:val>
                                            <p:strVal val="0-#ppt_w/2"/>
                                          </p:val>
                                        </p:tav>
                                        <p:tav tm="100000">
                                          <p:val>
                                            <p:strVal val="#ppt_x"/>
                                          </p:val>
                                        </p:tav>
                                      </p:tavLst>
                                    </p:anim>
                                    <p:anim calcmode="lin" valueType="num">
                                      <p:cBhvr additive="base">
                                        <p:cTn id="14" dur="500" fill="hold"/>
                                        <p:tgtEl>
                                          <p:spTgt spid="69646"/>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9662"/>
                                        </p:tgtEl>
                                        <p:attrNameLst>
                                          <p:attrName>style.visibility</p:attrName>
                                        </p:attrNameLst>
                                      </p:cBhvr>
                                      <p:to>
                                        <p:strVal val="visible"/>
                                      </p:to>
                                    </p:set>
                                    <p:anim calcmode="lin" valueType="num">
                                      <p:cBhvr additive="base">
                                        <p:cTn id="19" dur="500" fill="hold"/>
                                        <p:tgtEl>
                                          <p:spTgt spid="69662"/>
                                        </p:tgtEl>
                                        <p:attrNameLst>
                                          <p:attrName>ppt_x</p:attrName>
                                        </p:attrNameLst>
                                      </p:cBhvr>
                                      <p:tavLst>
                                        <p:tav tm="0">
                                          <p:val>
                                            <p:strVal val="0-#ppt_w/2"/>
                                          </p:val>
                                        </p:tav>
                                        <p:tav tm="100000">
                                          <p:val>
                                            <p:strVal val="#ppt_x"/>
                                          </p:val>
                                        </p:tav>
                                      </p:tavLst>
                                    </p:anim>
                                    <p:anim calcmode="lin" valueType="num">
                                      <p:cBhvr additive="base">
                                        <p:cTn id="20" dur="500" fill="hold"/>
                                        <p:tgtEl>
                                          <p:spTgt spid="69662"/>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69642"/>
                                        </p:tgtEl>
                                        <p:attrNameLst>
                                          <p:attrName>style.visibility</p:attrName>
                                        </p:attrNameLst>
                                      </p:cBhvr>
                                      <p:to>
                                        <p:strVal val="visible"/>
                                      </p:to>
                                    </p:set>
                                    <p:anim calcmode="lin" valueType="num">
                                      <p:cBhvr additive="base">
                                        <p:cTn id="25" dur="500" fill="hold"/>
                                        <p:tgtEl>
                                          <p:spTgt spid="69642"/>
                                        </p:tgtEl>
                                        <p:attrNameLst>
                                          <p:attrName>ppt_x</p:attrName>
                                        </p:attrNameLst>
                                      </p:cBhvr>
                                      <p:tavLst>
                                        <p:tav tm="0">
                                          <p:val>
                                            <p:strVal val="0-#ppt_w/2"/>
                                          </p:val>
                                        </p:tav>
                                        <p:tav tm="100000">
                                          <p:val>
                                            <p:strVal val="#ppt_x"/>
                                          </p:val>
                                        </p:tav>
                                      </p:tavLst>
                                    </p:anim>
                                    <p:anim calcmode="lin" valueType="num">
                                      <p:cBhvr additive="base">
                                        <p:cTn id="26" dur="500" fill="hold"/>
                                        <p:tgtEl>
                                          <p:spTgt spid="69642"/>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69643"/>
                                        </p:tgtEl>
                                        <p:attrNameLst>
                                          <p:attrName>style.visibility</p:attrName>
                                        </p:attrNameLst>
                                      </p:cBhvr>
                                      <p:to>
                                        <p:strVal val="visible"/>
                                      </p:to>
                                    </p:set>
                                    <p:anim calcmode="lin" valueType="num">
                                      <p:cBhvr additive="base">
                                        <p:cTn id="31" dur="500" fill="hold"/>
                                        <p:tgtEl>
                                          <p:spTgt spid="69643"/>
                                        </p:tgtEl>
                                        <p:attrNameLst>
                                          <p:attrName>ppt_x</p:attrName>
                                        </p:attrNameLst>
                                      </p:cBhvr>
                                      <p:tavLst>
                                        <p:tav tm="0">
                                          <p:val>
                                            <p:strVal val="0-#ppt_w/2"/>
                                          </p:val>
                                        </p:tav>
                                        <p:tav tm="100000">
                                          <p:val>
                                            <p:strVal val="#ppt_x"/>
                                          </p:val>
                                        </p:tav>
                                      </p:tavLst>
                                    </p:anim>
                                    <p:anim calcmode="lin" valueType="num">
                                      <p:cBhvr additive="base">
                                        <p:cTn id="32" dur="500" fill="hold"/>
                                        <p:tgtEl>
                                          <p:spTgt spid="69643"/>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nodeType="clickEffect">
                                  <p:stCondLst>
                                    <p:cond delay="0"/>
                                  </p:stCondLst>
                                  <p:childTnLst>
                                    <p:set>
                                      <p:cBhvr>
                                        <p:cTn id="36" dur="1" fill="hold">
                                          <p:stCondLst>
                                            <p:cond delay="0"/>
                                          </p:stCondLst>
                                        </p:cTn>
                                        <p:tgtEl>
                                          <p:spTgt spid="69645"/>
                                        </p:tgtEl>
                                        <p:attrNameLst>
                                          <p:attrName>style.visibility</p:attrName>
                                        </p:attrNameLst>
                                      </p:cBhvr>
                                      <p:to>
                                        <p:strVal val="visible"/>
                                      </p:to>
                                    </p:set>
                                    <p:anim calcmode="lin" valueType="num">
                                      <p:cBhvr additive="base">
                                        <p:cTn id="37" dur="500" fill="hold"/>
                                        <p:tgtEl>
                                          <p:spTgt spid="69645"/>
                                        </p:tgtEl>
                                        <p:attrNameLst>
                                          <p:attrName>ppt_x</p:attrName>
                                        </p:attrNameLst>
                                      </p:cBhvr>
                                      <p:tavLst>
                                        <p:tav tm="0">
                                          <p:val>
                                            <p:strVal val="0-#ppt_w/2"/>
                                          </p:val>
                                        </p:tav>
                                        <p:tav tm="100000">
                                          <p:val>
                                            <p:strVal val="#ppt_x"/>
                                          </p:val>
                                        </p:tav>
                                      </p:tavLst>
                                    </p:anim>
                                    <p:anim calcmode="lin" valueType="num">
                                      <p:cBhvr additive="base">
                                        <p:cTn id="38" dur="500" fill="hold"/>
                                        <p:tgtEl>
                                          <p:spTgt spid="69645"/>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69644"/>
                                        </p:tgtEl>
                                        <p:attrNameLst>
                                          <p:attrName>style.visibility</p:attrName>
                                        </p:attrNameLst>
                                      </p:cBhvr>
                                      <p:to>
                                        <p:strVal val="visible"/>
                                      </p:to>
                                    </p:set>
                                    <p:anim calcmode="lin" valueType="num">
                                      <p:cBhvr additive="base">
                                        <p:cTn id="43" dur="500" fill="hold"/>
                                        <p:tgtEl>
                                          <p:spTgt spid="69644"/>
                                        </p:tgtEl>
                                        <p:attrNameLst>
                                          <p:attrName>ppt_x</p:attrName>
                                        </p:attrNameLst>
                                      </p:cBhvr>
                                      <p:tavLst>
                                        <p:tav tm="0">
                                          <p:val>
                                            <p:strVal val="0-#ppt_w/2"/>
                                          </p:val>
                                        </p:tav>
                                        <p:tav tm="100000">
                                          <p:val>
                                            <p:strVal val="#ppt_x"/>
                                          </p:val>
                                        </p:tav>
                                      </p:tavLst>
                                    </p:anim>
                                    <p:anim calcmode="lin" valueType="num">
                                      <p:cBhvr additive="base">
                                        <p:cTn id="44" dur="500" fill="hold"/>
                                        <p:tgtEl>
                                          <p:spTgt spid="69644"/>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nodeType="clickEffect">
                                  <p:stCondLst>
                                    <p:cond delay="0"/>
                                  </p:stCondLst>
                                  <p:childTnLst>
                                    <p:set>
                                      <p:cBhvr>
                                        <p:cTn id="48" dur="1" fill="hold">
                                          <p:stCondLst>
                                            <p:cond delay="0"/>
                                          </p:stCondLst>
                                        </p:cTn>
                                        <p:tgtEl>
                                          <p:spTgt spid="69653"/>
                                        </p:tgtEl>
                                        <p:attrNameLst>
                                          <p:attrName>style.visibility</p:attrName>
                                        </p:attrNameLst>
                                      </p:cBhvr>
                                      <p:to>
                                        <p:strVal val="visible"/>
                                      </p:to>
                                    </p:set>
                                    <p:anim calcmode="lin" valueType="num">
                                      <p:cBhvr additive="base">
                                        <p:cTn id="49" dur="500" fill="hold"/>
                                        <p:tgtEl>
                                          <p:spTgt spid="69653"/>
                                        </p:tgtEl>
                                        <p:attrNameLst>
                                          <p:attrName>ppt_x</p:attrName>
                                        </p:attrNameLst>
                                      </p:cBhvr>
                                      <p:tavLst>
                                        <p:tav tm="0">
                                          <p:val>
                                            <p:strVal val="0-#ppt_w/2"/>
                                          </p:val>
                                        </p:tav>
                                        <p:tav tm="100000">
                                          <p:val>
                                            <p:strVal val="#ppt_x"/>
                                          </p:val>
                                        </p:tav>
                                      </p:tavLst>
                                    </p:anim>
                                    <p:anim calcmode="lin" valueType="num">
                                      <p:cBhvr additive="base">
                                        <p:cTn id="50" dur="500" fill="hold"/>
                                        <p:tgtEl>
                                          <p:spTgt spid="69653"/>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69654"/>
                                        </p:tgtEl>
                                        <p:attrNameLst>
                                          <p:attrName>style.visibility</p:attrName>
                                        </p:attrNameLst>
                                      </p:cBhvr>
                                      <p:to>
                                        <p:strVal val="visible"/>
                                      </p:to>
                                    </p:set>
                                    <p:anim calcmode="lin" valueType="num">
                                      <p:cBhvr additive="base">
                                        <p:cTn id="55" dur="500" fill="hold"/>
                                        <p:tgtEl>
                                          <p:spTgt spid="69654"/>
                                        </p:tgtEl>
                                        <p:attrNameLst>
                                          <p:attrName>ppt_x</p:attrName>
                                        </p:attrNameLst>
                                      </p:cBhvr>
                                      <p:tavLst>
                                        <p:tav tm="0">
                                          <p:val>
                                            <p:strVal val="0-#ppt_w/2"/>
                                          </p:val>
                                        </p:tav>
                                        <p:tav tm="100000">
                                          <p:val>
                                            <p:strVal val="#ppt_x"/>
                                          </p:val>
                                        </p:tav>
                                      </p:tavLst>
                                    </p:anim>
                                    <p:anim calcmode="lin" valueType="num">
                                      <p:cBhvr additive="base">
                                        <p:cTn id="56" dur="500" fill="hold"/>
                                        <p:tgtEl>
                                          <p:spTgt spid="69654"/>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nodeType="clickEffect">
                                  <p:stCondLst>
                                    <p:cond delay="0"/>
                                  </p:stCondLst>
                                  <p:childTnLst>
                                    <p:set>
                                      <p:cBhvr>
                                        <p:cTn id="60" dur="1" fill="hold">
                                          <p:stCondLst>
                                            <p:cond delay="0"/>
                                          </p:stCondLst>
                                        </p:cTn>
                                        <p:tgtEl>
                                          <p:spTgt spid="69659"/>
                                        </p:tgtEl>
                                        <p:attrNameLst>
                                          <p:attrName>style.visibility</p:attrName>
                                        </p:attrNameLst>
                                      </p:cBhvr>
                                      <p:to>
                                        <p:strVal val="visible"/>
                                      </p:to>
                                    </p:set>
                                    <p:anim calcmode="lin" valueType="num">
                                      <p:cBhvr additive="base">
                                        <p:cTn id="61" dur="500" fill="hold"/>
                                        <p:tgtEl>
                                          <p:spTgt spid="69659"/>
                                        </p:tgtEl>
                                        <p:attrNameLst>
                                          <p:attrName>ppt_x</p:attrName>
                                        </p:attrNameLst>
                                      </p:cBhvr>
                                      <p:tavLst>
                                        <p:tav tm="0">
                                          <p:val>
                                            <p:strVal val="0-#ppt_w/2"/>
                                          </p:val>
                                        </p:tav>
                                        <p:tav tm="100000">
                                          <p:val>
                                            <p:strVal val="#ppt_x"/>
                                          </p:val>
                                        </p:tav>
                                      </p:tavLst>
                                    </p:anim>
                                    <p:anim calcmode="lin" valueType="num">
                                      <p:cBhvr additive="base">
                                        <p:cTn id="62" dur="500" fill="hold"/>
                                        <p:tgtEl>
                                          <p:spTgt spid="69659"/>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69655"/>
                                        </p:tgtEl>
                                        <p:attrNameLst>
                                          <p:attrName>style.visibility</p:attrName>
                                        </p:attrNameLst>
                                      </p:cBhvr>
                                      <p:to>
                                        <p:strVal val="visible"/>
                                      </p:to>
                                    </p:set>
                                    <p:anim calcmode="lin" valueType="num">
                                      <p:cBhvr additive="base">
                                        <p:cTn id="67" dur="500" fill="hold"/>
                                        <p:tgtEl>
                                          <p:spTgt spid="69655"/>
                                        </p:tgtEl>
                                        <p:attrNameLst>
                                          <p:attrName>ppt_x</p:attrName>
                                        </p:attrNameLst>
                                      </p:cBhvr>
                                      <p:tavLst>
                                        <p:tav tm="0">
                                          <p:val>
                                            <p:strVal val="0-#ppt_w/2"/>
                                          </p:val>
                                        </p:tav>
                                        <p:tav tm="100000">
                                          <p:val>
                                            <p:strVal val="#ppt_x"/>
                                          </p:val>
                                        </p:tav>
                                      </p:tavLst>
                                    </p:anim>
                                    <p:anim calcmode="lin" valueType="num">
                                      <p:cBhvr additive="base">
                                        <p:cTn id="68" dur="500" fill="hold"/>
                                        <p:tgtEl>
                                          <p:spTgt spid="69655"/>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nodeType="clickEffect">
                                  <p:stCondLst>
                                    <p:cond delay="0"/>
                                  </p:stCondLst>
                                  <p:childTnLst>
                                    <p:set>
                                      <p:cBhvr>
                                        <p:cTn id="72" dur="1" fill="hold">
                                          <p:stCondLst>
                                            <p:cond delay="0"/>
                                          </p:stCondLst>
                                        </p:cTn>
                                        <p:tgtEl>
                                          <p:spTgt spid="69660"/>
                                        </p:tgtEl>
                                        <p:attrNameLst>
                                          <p:attrName>style.visibility</p:attrName>
                                        </p:attrNameLst>
                                      </p:cBhvr>
                                      <p:to>
                                        <p:strVal val="visible"/>
                                      </p:to>
                                    </p:set>
                                    <p:anim calcmode="lin" valueType="num">
                                      <p:cBhvr additive="base">
                                        <p:cTn id="73" dur="500" fill="hold"/>
                                        <p:tgtEl>
                                          <p:spTgt spid="69660"/>
                                        </p:tgtEl>
                                        <p:attrNameLst>
                                          <p:attrName>ppt_x</p:attrName>
                                        </p:attrNameLst>
                                      </p:cBhvr>
                                      <p:tavLst>
                                        <p:tav tm="0">
                                          <p:val>
                                            <p:strVal val="0-#ppt_w/2"/>
                                          </p:val>
                                        </p:tav>
                                        <p:tav tm="100000">
                                          <p:val>
                                            <p:strVal val="#ppt_x"/>
                                          </p:val>
                                        </p:tav>
                                      </p:tavLst>
                                    </p:anim>
                                    <p:anim calcmode="lin" valueType="num">
                                      <p:cBhvr additive="base">
                                        <p:cTn id="74" dur="500" fill="hold"/>
                                        <p:tgtEl>
                                          <p:spTgt spid="6966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643" grpId="0" autoUpdateAnimBg="0"/>
      <p:bldP spid="69644" grpId="0" autoUpdateAnimBg="0"/>
      <p:bldP spid="69646" grpId="0" autoUpdateAnimBg="0"/>
      <p:bldP spid="69654" grpId="0" autoUpdateAnimBg="0"/>
      <p:bldP spid="69655" grpId="0" autoUpdateAnimBg="0"/>
      <p:bldP spid="69661" grpId="0" autoUpdateAnimBg="0"/>
      <p:bldP spid="69662"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68F07EBA-73F0-4DA1-8B06-2A7C4205F630}"/>
              </a:ext>
            </a:extLst>
          </p:cNvPr>
          <p:cNvSpPr>
            <a:spLocks noChangeArrowheads="1"/>
          </p:cNvSpPr>
          <p:nvPr/>
        </p:nvSpPr>
        <p:spPr bwMode="auto">
          <a:xfrm>
            <a:off x="684213" y="404813"/>
            <a:ext cx="4824412"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zh-CN" altLang="en-US" sz="2800" b="1">
                <a:latin typeface="宋体" panose="02010600030101010101" pitchFamily="2" charset="-122"/>
              </a:rPr>
              <a:t>迭代和递归结合的</a:t>
            </a:r>
            <a:r>
              <a:rPr lang="zh-CN" altLang="en-US" sz="2800" b="1"/>
              <a:t>域名解析</a:t>
            </a:r>
          </a:p>
        </p:txBody>
      </p:sp>
      <p:sp>
        <p:nvSpPr>
          <p:cNvPr id="23555" name="Cloud">
            <a:extLst>
              <a:ext uri="{FF2B5EF4-FFF2-40B4-BE49-F238E27FC236}">
                <a16:creationId xmlns:a16="http://schemas.microsoft.com/office/drawing/2014/main" id="{DDE86C38-0A24-49CE-96CE-711B19DBFD55}"/>
              </a:ext>
            </a:extLst>
          </p:cNvPr>
          <p:cNvSpPr>
            <a:spLocks noChangeAspect="1" noEditPoints="1" noChangeArrowheads="1"/>
          </p:cNvSpPr>
          <p:nvPr/>
        </p:nvSpPr>
        <p:spPr bwMode="auto">
          <a:xfrm>
            <a:off x="4500563" y="3500438"/>
            <a:ext cx="1905000" cy="1828800"/>
          </a:xfrm>
          <a:custGeom>
            <a:avLst/>
            <a:gdLst>
              <a:gd name="T0" fmla="*/ 5909 w 21600"/>
              <a:gd name="T1" fmla="*/ 914400 h 21600"/>
              <a:gd name="T2" fmla="*/ 952500 w 21600"/>
              <a:gd name="T3" fmla="*/ 1826853 h 21600"/>
              <a:gd name="T4" fmla="*/ 1903413 w 21600"/>
              <a:gd name="T5" fmla="*/ 914400 h 21600"/>
              <a:gd name="T6" fmla="*/ 952500 w 21600"/>
              <a:gd name="T7" fmla="*/ 104563 h 21600"/>
              <a:gd name="T8" fmla="*/ 0 60000 65536"/>
              <a:gd name="T9" fmla="*/ 0 60000 65536"/>
              <a:gd name="T10" fmla="*/ 0 60000 65536"/>
              <a:gd name="T11" fmla="*/ 0 60000 65536"/>
              <a:gd name="T12" fmla="*/ 2977 w 21600"/>
              <a:gd name="T13" fmla="*/ 3262 h 21600"/>
              <a:gd name="T14" fmla="*/ 17087 w 21600"/>
              <a:gd name="T15" fmla="*/ 1733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0" y="11192"/>
                  <a:pt x="409" y="12169"/>
                  <a:pt x="1074" y="12702"/>
                </a:cubicBezTo>
                <a:lnTo>
                  <a:pt x="1063" y="12668"/>
                </a:lnTo>
                <a:cubicBezTo>
                  <a:pt x="685" y="13217"/>
                  <a:pt x="475" y="13940"/>
                  <a:pt x="475" y="14691"/>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300"/>
                  <a:pt x="7635" y="20039"/>
                  <a:pt x="8235" y="19546"/>
                </a:cubicBezTo>
                <a:lnTo>
                  <a:pt x="8229" y="19550"/>
                </a:lnTo>
                <a:cubicBezTo>
                  <a:pt x="8855" y="20829"/>
                  <a:pt x="9908" y="21597"/>
                  <a:pt x="11036" y="21597"/>
                </a:cubicBezTo>
                <a:cubicBezTo>
                  <a:pt x="12523" y="21597"/>
                  <a:pt x="13836" y="20267"/>
                  <a:pt x="14267" y="18324"/>
                </a:cubicBezTo>
                <a:lnTo>
                  <a:pt x="14270" y="18350"/>
                </a:lnTo>
                <a:cubicBezTo>
                  <a:pt x="14730" y="18740"/>
                  <a:pt x="15260" y="18947"/>
                  <a:pt x="15802" y="18947"/>
                </a:cubicBezTo>
                <a:cubicBezTo>
                  <a:pt x="17390" y="18947"/>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0"/>
                  <a:pt x="15367" y="426"/>
                  <a:pt x="14905" y="1165"/>
                </a:cubicBezTo>
                <a:lnTo>
                  <a:pt x="14909" y="1170"/>
                </a:lnTo>
                <a:cubicBezTo>
                  <a:pt x="14497" y="432"/>
                  <a:pt x="13855" y="0"/>
                  <a:pt x="13174" y="0"/>
                </a:cubicBezTo>
                <a:cubicBezTo>
                  <a:pt x="12347" y="0"/>
                  <a:pt x="11590" y="637"/>
                  <a:pt x="11221" y="1645"/>
                </a:cubicBezTo>
                <a:lnTo>
                  <a:pt x="11229" y="1694"/>
                </a:lnTo>
                <a:cubicBezTo>
                  <a:pt x="10730" y="1024"/>
                  <a:pt x="10058" y="650"/>
                  <a:pt x="9358" y="650"/>
                </a:cubicBezTo>
                <a:cubicBezTo>
                  <a:pt x="8372" y="650"/>
                  <a:pt x="7466" y="1391"/>
                  <a:pt x="7003" y="2578"/>
                </a:cubicBezTo>
                <a:lnTo>
                  <a:pt x="6995" y="2602"/>
                </a:lnTo>
                <a:cubicBezTo>
                  <a:pt x="6477" y="2189"/>
                  <a:pt x="5888" y="1972"/>
                  <a:pt x="5288" y="1972"/>
                </a:cubicBezTo>
                <a:cubicBezTo>
                  <a:pt x="3423" y="1972"/>
                  <a:pt x="1912" y="4029"/>
                  <a:pt x="1912" y="6567"/>
                </a:cubicBezTo>
                <a:cubicBezTo>
                  <a:pt x="1912" y="6774"/>
                  <a:pt x="1922" y="6981"/>
                  <a:pt x="1942" y="7186"/>
                </a:cubicBezTo>
                <a:lnTo>
                  <a:pt x="1949" y="7180"/>
                </a:lnTo>
                <a:close/>
              </a:path>
              <a:path w="21600" h="21600" fill="none" extrusionOk="0">
                <a:moveTo>
                  <a:pt x="1074" y="12702"/>
                </a:moveTo>
                <a:cubicBezTo>
                  <a:pt x="1407" y="12969"/>
                  <a:pt x="1786" y="13110"/>
                  <a:pt x="2172" y="13110"/>
                </a:cubicBezTo>
                <a:cubicBezTo>
                  <a:pt x="2228" y="13110"/>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hlink"/>
          </a:solidFill>
          <a:ln w="9525">
            <a:solidFill>
              <a:srgbClr val="000000"/>
            </a:solidFill>
            <a:miter lim="800000"/>
            <a:headEnd/>
            <a:tailEnd/>
          </a:ln>
          <a:effectLst>
            <a:outerShdw dist="107763" dir="2700000" algn="ctr" rotWithShape="0">
              <a:srgbClr val="808080"/>
            </a:outerShdw>
          </a:effectLst>
        </p:spPr>
        <p:txBody>
          <a:bodyPr/>
          <a:lstStyle/>
          <a:p>
            <a:endParaRPr lang="zh-CN" altLang="en-US"/>
          </a:p>
        </p:txBody>
      </p:sp>
      <p:sp>
        <p:nvSpPr>
          <p:cNvPr id="23556" name="Cloud">
            <a:extLst>
              <a:ext uri="{FF2B5EF4-FFF2-40B4-BE49-F238E27FC236}">
                <a16:creationId xmlns:a16="http://schemas.microsoft.com/office/drawing/2014/main" id="{CA6A8F1B-A2A8-455B-AF2B-3F93FAF66A13}"/>
              </a:ext>
            </a:extLst>
          </p:cNvPr>
          <p:cNvSpPr>
            <a:spLocks noChangeAspect="1" noEditPoints="1" noChangeArrowheads="1"/>
          </p:cNvSpPr>
          <p:nvPr/>
        </p:nvSpPr>
        <p:spPr bwMode="auto">
          <a:xfrm>
            <a:off x="2824163" y="4414838"/>
            <a:ext cx="1752600" cy="1076325"/>
          </a:xfrm>
          <a:custGeom>
            <a:avLst/>
            <a:gdLst>
              <a:gd name="T0" fmla="*/ 5436 w 21600"/>
              <a:gd name="T1" fmla="*/ 538163 h 21600"/>
              <a:gd name="T2" fmla="*/ 876300 w 21600"/>
              <a:gd name="T3" fmla="*/ 1075179 h 21600"/>
              <a:gd name="T4" fmla="*/ 1751140 w 21600"/>
              <a:gd name="T5" fmla="*/ 538163 h 21600"/>
              <a:gd name="T6" fmla="*/ 876300 w 21600"/>
              <a:gd name="T7" fmla="*/ 61540 h 21600"/>
              <a:gd name="T8" fmla="*/ 0 60000 65536"/>
              <a:gd name="T9" fmla="*/ 0 60000 65536"/>
              <a:gd name="T10" fmla="*/ 0 60000 65536"/>
              <a:gd name="T11" fmla="*/ 0 60000 65536"/>
              <a:gd name="T12" fmla="*/ 2977 w 21600"/>
              <a:gd name="T13" fmla="*/ 3262 h 21600"/>
              <a:gd name="T14" fmla="*/ 17087 w 21600"/>
              <a:gd name="T15" fmla="*/ 1733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0" y="11192"/>
                  <a:pt x="409" y="12169"/>
                  <a:pt x="1074" y="12702"/>
                </a:cubicBezTo>
                <a:lnTo>
                  <a:pt x="1063" y="12668"/>
                </a:lnTo>
                <a:cubicBezTo>
                  <a:pt x="685" y="13217"/>
                  <a:pt x="475" y="13940"/>
                  <a:pt x="475" y="14691"/>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300"/>
                  <a:pt x="7635" y="20039"/>
                  <a:pt x="8235" y="19546"/>
                </a:cubicBezTo>
                <a:lnTo>
                  <a:pt x="8229" y="19550"/>
                </a:lnTo>
                <a:cubicBezTo>
                  <a:pt x="8855" y="20829"/>
                  <a:pt x="9908" y="21597"/>
                  <a:pt x="11036" y="21597"/>
                </a:cubicBezTo>
                <a:cubicBezTo>
                  <a:pt x="12523" y="21597"/>
                  <a:pt x="13836" y="20267"/>
                  <a:pt x="14267" y="18324"/>
                </a:cubicBezTo>
                <a:lnTo>
                  <a:pt x="14270" y="18350"/>
                </a:lnTo>
                <a:cubicBezTo>
                  <a:pt x="14730" y="18740"/>
                  <a:pt x="15260" y="18947"/>
                  <a:pt x="15802" y="18947"/>
                </a:cubicBezTo>
                <a:cubicBezTo>
                  <a:pt x="17390" y="18947"/>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0"/>
                  <a:pt x="15367" y="426"/>
                  <a:pt x="14905" y="1165"/>
                </a:cubicBezTo>
                <a:lnTo>
                  <a:pt x="14909" y="1170"/>
                </a:lnTo>
                <a:cubicBezTo>
                  <a:pt x="14497" y="432"/>
                  <a:pt x="13855" y="0"/>
                  <a:pt x="13174" y="0"/>
                </a:cubicBezTo>
                <a:cubicBezTo>
                  <a:pt x="12347" y="0"/>
                  <a:pt x="11590" y="637"/>
                  <a:pt x="11221" y="1645"/>
                </a:cubicBezTo>
                <a:lnTo>
                  <a:pt x="11229" y="1694"/>
                </a:lnTo>
                <a:cubicBezTo>
                  <a:pt x="10730" y="1024"/>
                  <a:pt x="10058" y="650"/>
                  <a:pt x="9358" y="650"/>
                </a:cubicBezTo>
                <a:cubicBezTo>
                  <a:pt x="8372" y="650"/>
                  <a:pt x="7466" y="1391"/>
                  <a:pt x="7003" y="2578"/>
                </a:cubicBezTo>
                <a:lnTo>
                  <a:pt x="6995" y="2602"/>
                </a:lnTo>
                <a:cubicBezTo>
                  <a:pt x="6477" y="2189"/>
                  <a:pt x="5888" y="1972"/>
                  <a:pt x="5288" y="1972"/>
                </a:cubicBezTo>
                <a:cubicBezTo>
                  <a:pt x="3423" y="1972"/>
                  <a:pt x="1912" y="4029"/>
                  <a:pt x="1912" y="6567"/>
                </a:cubicBezTo>
                <a:cubicBezTo>
                  <a:pt x="1912" y="6774"/>
                  <a:pt x="1922" y="6981"/>
                  <a:pt x="1942" y="7186"/>
                </a:cubicBezTo>
                <a:lnTo>
                  <a:pt x="1949" y="7180"/>
                </a:lnTo>
                <a:close/>
              </a:path>
              <a:path w="21600" h="21600" fill="none" extrusionOk="0">
                <a:moveTo>
                  <a:pt x="1074" y="12702"/>
                </a:moveTo>
                <a:cubicBezTo>
                  <a:pt x="1407" y="12969"/>
                  <a:pt x="1786" y="13110"/>
                  <a:pt x="2172" y="13110"/>
                </a:cubicBezTo>
                <a:cubicBezTo>
                  <a:pt x="2228" y="13110"/>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hlink"/>
          </a:solidFill>
          <a:ln w="9525">
            <a:solidFill>
              <a:srgbClr val="000000"/>
            </a:solidFill>
            <a:miter lim="800000"/>
            <a:headEnd/>
            <a:tailEnd/>
          </a:ln>
          <a:effectLst>
            <a:outerShdw dist="107763" dir="2700000" algn="ctr" rotWithShape="0">
              <a:srgbClr val="808080"/>
            </a:outerShdw>
          </a:effectLst>
        </p:spPr>
        <p:txBody>
          <a:bodyPr/>
          <a:lstStyle/>
          <a:p>
            <a:endParaRPr lang="zh-CN" altLang="en-US"/>
          </a:p>
        </p:txBody>
      </p:sp>
      <p:pic>
        <p:nvPicPr>
          <p:cNvPr id="23557" name="Picture 5">
            <a:extLst>
              <a:ext uri="{FF2B5EF4-FFF2-40B4-BE49-F238E27FC236}">
                <a16:creationId xmlns:a16="http://schemas.microsoft.com/office/drawing/2014/main" id="{C4E05705-E4ED-41CF-B0F7-384236B7D749}"/>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95563" y="4872038"/>
            <a:ext cx="304800" cy="35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3558" name="Picture 6">
            <a:hlinkClick r:id="rId3" action="ppaction://hlinksldjump"/>
            <a:extLst>
              <a:ext uri="{FF2B5EF4-FFF2-40B4-BE49-F238E27FC236}">
                <a16:creationId xmlns:a16="http://schemas.microsoft.com/office/drawing/2014/main" id="{2CDD1032-9786-48CB-A27F-E055EE9A4AFA}"/>
              </a:ext>
            </a:extLst>
          </p:cNvPr>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5763" y="4338638"/>
            <a:ext cx="533400" cy="344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3559" name="computr3">
            <a:extLst>
              <a:ext uri="{FF2B5EF4-FFF2-40B4-BE49-F238E27FC236}">
                <a16:creationId xmlns:a16="http://schemas.microsoft.com/office/drawing/2014/main" id="{B4CA9BF9-B3C2-4BE3-BF79-5AC92EAE2E05}"/>
              </a:ext>
            </a:extLst>
          </p:cNvPr>
          <p:cNvSpPr>
            <a:spLocks noEditPoints="1" noChangeArrowheads="1"/>
          </p:cNvSpPr>
          <p:nvPr/>
        </p:nvSpPr>
        <p:spPr bwMode="auto">
          <a:xfrm>
            <a:off x="4387850" y="4872038"/>
            <a:ext cx="396875" cy="366712"/>
          </a:xfrm>
          <a:custGeom>
            <a:avLst/>
            <a:gdLst>
              <a:gd name="T0" fmla="*/ 0 w 21600"/>
              <a:gd name="T1" fmla="*/ 183356 h 21600"/>
              <a:gd name="T2" fmla="*/ 198438 w 21600"/>
              <a:gd name="T3" fmla="*/ 0 h 21600"/>
              <a:gd name="T4" fmla="*/ 198438 w 21600"/>
              <a:gd name="T5" fmla="*/ 366712 h 21600"/>
              <a:gd name="T6" fmla="*/ 333210 w 21600"/>
              <a:gd name="T7" fmla="*/ 183356 h 21600"/>
              <a:gd name="T8" fmla="*/ 0 60000 65536"/>
              <a:gd name="T9" fmla="*/ 0 60000 65536"/>
              <a:gd name="T10" fmla="*/ 0 60000 65536"/>
              <a:gd name="T11" fmla="*/ 0 60000 65536"/>
              <a:gd name="T12" fmla="*/ 7811 w 21600"/>
              <a:gd name="T13" fmla="*/ 2584 h 21600"/>
              <a:gd name="T14" fmla="*/ 16359 w 21600"/>
              <a:gd name="T15" fmla="*/ 11764 h 21600"/>
            </a:gdLst>
            <a:ahLst/>
            <a:cxnLst>
              <a:cxn ang="T8">
                <a:pos x="T0" y="T1"/>
              </a:cxn>
              <a:cxn ang="T9">
                <a:pos x="T2" y="T3"/>
              </a:cxn>
              <a:cxn ang="T10">
                <a:pos x="T4" y="T5"/>
              </a:cxn>
              <a:cxn ang="T11">
                <a:pos x="T6" y="T7"/>
              </a:cxn>
            </a:cxnLst>
            <a:rect l="T12" t="T13" r="T14" b="T15"/>
            <a:pathLst>
              <a:path w="21600" h="21600" extrusionOk="0">
                <a:moveTo>
                  <a:pt x="18250" y="17743"/>
                </a:moveTo>
                <a:lnTo>
                  <a:pt x="17557" y="16971"/>
                </a:lnTo>
                <a:lnTo>
                  <a:pt x="5429" y="16971"/>
                </a:lnTo>
                <a:lnTo>
                  <a:pt x="4736" y="17743"/>
                </a:lnTo>
                <a:lnTo>
                  <a:pt x="18250" y="17743"/>
                </a:lnTo>
                <a:close/>
              </a:path>
              <a:path w="21600" h="21600" extrusionOk="0">
                <a:moveTo>
                  <a:pt x="18250" y="17743"/>
                </a:moveTo>
                <a:moveTo>
                  <a:pt x="19405" y="19131"/>
                </a:moveTo>
                <a:lnTo>
                  <a:pt x="18712" y="18360"/>
                </a:lnTo>
                <a:lnTo>
                  <a:pt x="4274" y="18360"/>
                </a:lnTo>
                <a:lnTo>
                  <a:pt x="3581" y="19131"/>
                </a:lnTo>
                <a:lnTo>
                  <a:pt x="19405" y="19131"/>
                </a:lnTo>
                <a:close/>
              </a:path>
              <a:path w="21600" h="21600" extrusionOk="0">
                <a:moveTo>
                  <a:pt x="19405" y="19131"/>
                </a:moveTo>
                <a:moveTo>
                  <a:pt x="20560" y="20520"/>
                </a:moveTo>
                <a:lnTo>
                  <a:pt x="19867" y="19749"/>
                </a:lnTo>
                <a:lnTo>
                  <a:pt x="3119" y="19749"/>
                </a:lnTo>
                <a:lnTo>
                  <a:pt x="2426" y="20520"/>
                </a:lnTo>
                <a:lnTo>
                  <a:pt x="20560" y="20520"/>
                </a:lnTo>
                <a:close/>
              </a:path>
              <a:path w="21600" h="21600" extrusionOk="0">
                <a:moveTo>
                  <a:pt x="20560" y="20520"/>
                </a:moveTo>
                <a:moveTo>
                  <a:pt x="4620" y="16971"/>
                </a:moveTo>
                <a:lnTo>
                  <a:pt x="5313" y="16200"/>
                </a:lnTo>
                <a:lnTo>
                  <a:pt x="7624" y="16200"/>
                </a:lnTo>
                <a:lnTo>
                  <a:pt x="7624" y="14194"/>
                </a:lnTo>
                <a:lnTo>
                  <a:pt x="5891" y="14194"/>
                </a:lnTo>
                <a:lnTo>
                  <a:pt x="5891" y="0"/>
                </a:lnTo>
                <a:lnTo>
                  <a:pt x="12013" y="0"/>
                </a:lnTo>
                <a:lnTo>
                  <a:pt x="18135" y="0"/>
                </a:lnTo>
                <a:lnTo>
                  <a:pt x="18135" y="10800"/>
                </a:lnTo>
                <a:lnTo>
                  <a:pt x="18135" y="14194"/>
                </a:lnTo>
                <a:lnTo>
                  <a:pt x="16402" y="14194"/>
                </a:lnTo>
                <a:lnTo>
                  <a:pt x="16402" y="16200"/>
                </a:lnTo>
                <a:lnTo>
                  <a:pt x="17788" y="16200"/>
                </a:lnTo>
                <a:lnTo>
                  <a:pt x="19059" y="17743"/>
                </a:lnTo>
                <a:lnTo>
                  <a:pt x="21022" y="19903"/>
                </a:lnTo>
                <a:lnTo>
                  <a:pt x="21253" y="20057"/>
                </a:lnTo>
                <a:lnTo>
                  <a:pt x="21369" y="20366"/>
                </a:lnTo>
                <a:lnTo>
                  <a:pt x="21600" y="20674"/>
                </a:lnTo>
                <a:lnTo>
                  <a:pt x="21600" y="20829"/>
                </a:lnTo>
                <a:lnTo>
                  <a:pt x="21600" y="20983"/>
                </a:lnTo>
                <a:lnTo>
                  <a:pt x="21600" y="21137"/>
                </a:lnTo>
                <a:lnTo>
                  <a:pt x="21600" y="21291"/>
                </a:lnTo>
                <a:lnTo>
                  <a:pt x="21484" y="21446"/>
                </a:lnTo>
                <a:lnTo>
                  <a:pt x="21369" y="21446"/>
                </a:lnTo>
                <a:lnTo>
                  <a:pt x="21138" y="21600"/>
                </a:lnTo>
                <a:lnTo>
                  <a:pt x="21022" y="21600"/>
                </a:lnTo>
                <a:lnTo>
                  <a:pt x="10973" y="21600"/>
                </a:lnTo>
                <a:lnTo>
                  <a:pt x="2079" y="21600"/>
                </a:lnTo>
                <a:lnTo>
                  <a:pt x="1848" y="21600"/>
                </a:lnTo>
                <a:lnTo>
                  <a:pt x="1733" y="21446"/>
                </a:lnTo>
                <a:lnTo>
                  <a:pt x="1617" y="21446"/>
                </a:lnTo>
                <a:lnTo>
                  <a:pt x="1502" y="21291"/>
                </a:lnTo>
                <a:lnTo>
                  <a:pt x="1386" y="21291"/>
                </a:lnTo>
                <a:lnTo>
                  <a:pt x="1386" y="21137"/>
                </a:lnTo>
                <a:lnTo>
                  <a:pt x="1386" y="20983"/>
                </a:lnTo>
                <a:lnTo>
                  <a:pt x="1386" y="20829"/>
                </a:lnTo>
                <a:lnTo>
                  <a:pt x="1502" y="20674"/>
                </a:lnTo>
                <a:lnTo>
                  <a:pt x="1617" y="20366"/>
                </a:lnTo>
                <a:lnTo>
                  <a:pt x="1733" y="20057"/>
                </a:lnTo>
                <a:lnTo>
                  <a:pt x="1964" y="19903"/>
                </a:lnTo>
                <a:lnTo>
                  <a:pt x="0" y="19903"/>
                </a:lnTo>
                <a:lnTo>
                  <a:pt x="0" y="10800"/>
                </a:lnTo>
                <a:lnTo>
                  <a:pt x="0" y="2777"/>
                </a:lnTo>
                <a:lnTo>
                  <a:pt x="4620" y="2777"/>
                </a:lnTo>
                <a:lnTo>
                  <a:pt x="4620" y="16971"/>
                </a:lnTo>
                <a:moveTo>
                  <a:pt x="4620" y="16971"/>
                </a:moveTo>
                <a:moveTo>
                  <a:pt x="4620" y="16971"/>
                </a:moveTo>
                <a:lnTo>
                  <a:pt x="4158" y="17434"/>
                </a:lnTo>
                <a:lnTo>
                  <a:pt x="2541" y="19286"/>
                </a:lnTo>
                <a:lnTo>
                  <a:pt x="1964" y="19903"/>
                </a:lnTo>
                <a:lnTo>
                  <a:pt x="4620" y="16971"/>
                </a:lnTo>
                <a:close/>
              </a:path>
              <a:path w="21600" h="21600" extrusionOk="0">
                <a:moveTo>
                  <a:pt x="7624" y="2314"/>
                </a:moveTo>
                <a:moveTo>
                  <a:pt x="16402" y="2314"/>
                </a:moveTo>
                <a:lnTo>
                  <a:pt x="16402" y="11880"/>
                </a:lnTo>
                <a:lnTo>
                  <a:pt x="7624" y="11880"/>
                </a:lnTo>
                <a:lnTo>
                  <a:pt x="7624" y="2314"/>
                </a:lnTo>
                <a:lnTo>
                  <a:pt x="16402" y="2314"/>
                </a:lnTo>
                <a:close/>
              </a:path>
              <a:path w="21600" h="21600" extrusionOk="0">
                <a:moveTo>
                  <a:pt x="578" y="4011"/>
                </a:moveTo>
                <a:moveTo>
                  <a:pt x="4043" y="4011"/>
                </a:moveTo>
                <a:lnTo>
                  <a:pt x="4043" y="4320"/>
                </a:lnTo>
                <a:lnTo>
                  <a:pt x="578" y="4320"/>
                </a:lnTo>
                <a:lnTo>
                  <a:pt x="578" y="4011"/>
                </a:lnTo>
                <a:lnTo>
                  <a:pt x="4043" y="4011"/>
                </a:lnTo>
                <a:close/>
                <a:moveTo>
                  <a:pt x="7624" y="14194"/>
                </a:moveTo>
                <a:lnTo>
                  <a:pt x="16402" y="14194"/>
                </a:lnTo>
                <a:lnTo>
                  <a:pt x="16402" y="16200"/>
                </a:lnTo>
                <a:lnTo>
                  <a:pt x="7624" y="16200"/>
                </a:lnTo>
              </a:path>
            </a:pathLst>
          </a:custGeom>
          <a:solidFill>
            <a:srgbClr val="FFFFCC"/>
          </a:solidFill>
          <a:ln w="9525">
            <a:solidFill>
              <a:srgbClr val="000000"/>
            </a:solidFill>
            <a:miter lim="800000"/>
            <a:headEnd/>
            <a:tailEnd/>
          </a:ln>
        </p:spPr>
        <p:txBody>
          <a:bodyPr/>
          <a:lstStyle/>
          <a:p>
            <a:endParaRPr lang="zh-CN" altLang="en-US"/>
          </a:p>
        </p:txBody>
      </p:sp>
      <p:sp>
        <p:nvSpPr>
          <p:cNvPr id="23560" name="Rectangle 8">
            <a:extLst>
              <a:ext uri="{FF2B5EF4-FFF2-40B4-BE49-F238E27FC236}">
                <a16:creationId xmlns:a16="http://schemas.microsoft.com/office/drawing/2014/main" id="{A90EE3D1-AEBC-4FDE-947D-D88C534BD303}"/>
              </a:ext>
            </a:extLst>
          </p:cNvPr>
          <p:cNvSpPr>
            <a:spLocks noChangeArrowheads="1"/>
          </p:cNvSpPr>
          <p:nvPr/>
        </p:nvSpPr>
        <p:spPr bwMode="auto">
          <a:xfrm>
            <a:off x="3708400" y="5478463"/>
            <a:ext cx="18415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zh-CN" altLang="en-US" sz="1600" b="1"/>
              <a:t>本地域名服务器 </a:t>
            </a:r>
          </a:p>
        </p:txBody>
      </p:sp>
      <p:sp>
        <p:nvSpPr>
          <p:cNvPr id="70665" name="Line 9">
            <a:extLst>
              <a:ext uri="{FF2B5EF4-FFF2-40B4-BE49-F238E27FC236}">
                <a16:creationId xmlns:a16="http://schemas.microsoft.com/office/drawing/2014/main" id="{68DFE645-CB55-4650-82C7-27C5E562DB9D}"/>
              </a:ext>
            </a:extLst>
          </p:cNvPr>
          <p:cNvSpPr>
            <a:spLocks noChangeShapeType="1"/>
          </p:cNvSpPr>
          <p:nvPr/>
        </p:nvSpPr>
        <p:spPr bwMode="auto">
          <a:xfrm>
            <a:off x="2976563" y="5024438"/>
            <a:ext cx="14478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70666" name="Rectangle 10">
            <a:extLst>
              <a:ext uri="{FF2B5EF4-FFF2-40B4-BE49-F238E27FC236}">
                <a16:creationId xmlns:a16="http://schemas.microsoft.com/office/drawing/2014/main" id="{5C0B1182-03C6-4ECD-A814-C1D83E6DF5AE}"/>
              </a:ext>
            </a:extLst>
          </p:cNvPr>
          <p:cNvSpPr>
            <a:spLocks noChangeArrowheads="1"/>
          </p:cNvSpPr>
          <p:nvPr/>
        </p:nvSpPr>
        <p:spPr bwMode="auto">
          <a:xfrm>
            <a:off x="3509963" y="4643438"/>
            <a:ext cx="4889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b="1" dirty="0"/>
              <a:t>①</a:t>
            </a:r>
          </a:p>
        </p:txBody>
      </p:sp>
      <p:sp>
        <p:nvSpPr>
          <p:cNvPr id="70667" name="Rectangle 11">
            <a:extLst>
              <a:ext uri="{FF2B5EF4-FFF2-40B4-BE49-F238E27FC236}">
                <a16:creationId xmlns:a16="http://schemas.microsoft.com/office/drawing/2014/main" id="{EF1CDFF8-E647-477A-ACAE-55436D2B019A}"/>
              </a:ext>
            </a:extLst>
          </p:cNvPr>
          <p:cNvSpPr>
            <a:spLocks noChangeArrowheads="1"/>
          </p:cNvSpPr>
          <p:nvPr/>
        </p:nvSpPr>
        <p:spPr bwMode="auto">
          <a:xfrm>
            <a:off x="5651500" y="3860800"/>
            <a:ext cx="4381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2000" b="1" dirty="0"/>
              <a:t>②</a:t>
            </a:r>
          </a:p>
        </p:txBody>
      </p:sp>
      <p:sp>
        <p:nvSpPr>
          <p:cNvPr id="70668" name="Line 12">
            <a:extLst>
              <a:ext uri="{FF2B5EF4-FFF2-40B4-BE49-F238E27FC236}">
                <a16:creationId xmlns:a16="http://schemas.microsoft.com/office/drawing/2014/main" id="{22D36942-083C-4681-8967-475E6780E0AF}"/>
              </a:ext>
            </a:extLst>
          </p:cNvPr>
          <p:cNvSpPr>
            <a:spLocks noChangeShapeType="1"/>
          </p:cNvSpPr>
          <p:nvPr/>
        </p:nvSpPr>
        <p:spPr bwMode="auto">
          <a:xfrm flipV="1">
            <a:off x="4787900" y="3933825"/>
            <a:ext cx="1455738" cy="936625"/>
          </a:xfrm>
          <a:prstGeom prst="line">
            <a:avLst/>
          </a:prstGeom>
          <a:noFill/>
          <a:ln w="2857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70669" name="Rectangle 13">
            <a:extLst>
              <a:ext uri="{FF2B5EF4-FFF2-40B4-BE49-F238E27FC236}">
                <a16:creationId xmlns:a16="http://schemas.microsoft.com/office/drawing/2014/main" id="{41218F21-644D-48A7-8ACA-CFCDBC879DA0}"/>
              </a:ext>
            </a:extLst>
          </p:cNvPr>
          <p:cNvSpPr>
            <a:spLocks noChangeArrowheads="1"/>
          </p:cNvSpPr>
          <p:nvPr/>
        </p:nvSpPr>
        <p:spPr bwMode="auto">
          <a:xfrm>
            <a:off x="1071563" y="5329238"/>
            <a:ext cx="23622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1800" b="1"/>
              <a:t>zhw.guangzhou.gd.cn </a:t>
            </a:r>
          </a:p>
        </p:txBody>
      </p:sp>
      <p:grpSp>
        <p:nvGrpSpPr>
          <p:cNvPr id="70670" name="Group 14">
            <a:extLst>
              <a:ext uri="{FF2B5EF4-FFF2-40B4-BE49-F238E27FC236}">
                <a16:creationId xmlns:a16="http://schemas.microsoft.com/office/drawing/2014/main" id="{EA4B699A-5C90-49E6-B59E-C7B4FECA5ABC}"/>
              </a:ext>
            </a:extLst>
          </p:cNvPr>
          <p:cNvGrpSpPr>
            <a:grpSpLocks/>
          </p:cNvGrpSpPr>
          <p:nvPr/>
        </p:nvGrpSpPr>
        <p:grpSpPr bwMode="auto">
          <a:xfrm>
            <a:off x="6253163" y="3424238"/>
            <a:ext cx="1600200" cy="519112"/>
            <a:chOff x="3840" y="2256"/>
            <a:chExt cx="1008" cy="327"/>
          </a:xfrm>
        </p:grpSpPr>
        <p:sp>
          <p:nvSpPr>
            <p:cNvPr id="23584" name="computr3">
              <a:extLst>
                <a:ext uri="{FF2B5EF4-FFF2-40B4-BE49-F238E27FC236}">
                  <a16:creationId xmlns:a16="http://schemas.microsoft.com/office/drawing/2014/main" id="{196BDE14-E4D8-42B2-B379-E991FAA5A0F5}"/>
                </a:ext>
              </a:extLst>
            </p:cNvPr>
            <p:cNvSpPr>
              <a:spLocks noEditPoints="1" noChangeArrowheads="1"/>
            </p:cNvSpPr>
            <p:nvPr/>
          </p:nvSpPr>
          <p:spPr bwMode="auto">
            <a:xfrm>
              <a:off x="3840" y="2256"/>
              <a:ext cx="336" cy="327"/>
            </a:xfrm>
            <a:custGeom>
              <a:avLst/>
              <a:gdLst>
                <a:gd name="T0" fmla="*/ 0 w 21600"/>
                <a:gd name="T1" fmla="*/ 164 h 21600"/>
                <a:gd name="T2" fmla="*/ 168 w 21600"/>
                <a:gd name="T3" fmla="*/ 0 h 21600"/>
                <a:gd name="T4" fmla="*/ 168 w 21600"/>
                <a:gd name="T5" fmla="*/ 327 h 21600"/>
                <a:gd name="T6" fmla="*/ 282 w 21600"/>
                <a:gd name="T7" fmla="*/ 164 h 21600"/>
                <a:gd name="T8" fmla="*/ 0 60000 65536"/>
                <a:gd name="T9" fmla="*/ 0 60000 65536"/>
                <a:gd name="T10" fmla="*/ 0 60000 65536"/>
                <a:gd name="T11" fmla="*/ 0 60000 65536"/>
                <a:gd name="T12" fmla="*/ 7843 w 21600"/>
                <a:gd name="T13" fmla="*/ 2576 h 21600"/>
                <a:gd name="T14" fmla="*/ 16329 w 21600"/>
                <a:gd name="T15" fmla="*/ 11758 h 21600"/>
              </a:gdLst>
              <a:ahLst/>
              <a:cxnLst>
                <a:cxn ang="T8">
                  <a:pos x="T0" y="T1"/>
                </a:cxn>
                <a:cxn ang="T9">
                  <a:pos x="T2" y="T3"/>
                </a:cxn>
                <a:cxn ang="T10">
                  <a:pos x="T4" y="T5"/>
                </a:cxn>
                <a:cxn ang="T11">
                  <a:pos x="T6" y="T7"/>
                </a:cxn>
              </a:cxnLst>
              <a:rect l="T12" t="T13" r="T14" b="T15"/>
              <a:pathLst>
                <a:path w="21600" h="21600" extrusionOk="0">
                  <a:moveTo>
                    <a:pt x="18250" y="17743"/>
                  </a:moveTo>
                  <a:lnTo>
                    <a:pt x="17557" y="16971"/>
                  </a:lnTo>
                  <a:lnTo>
                    <a:pt x="5429" y="16971"/>
                  </a:lnTo>
                  <a:lnTo>
                    <a:pt x="4736" y="17743"/>
                  </a:lnTo>
                  <a:lnTo>
                    <a:pt x="18250" y="17743"/>
                  </a:lnTo>
                  <a:close/>
                </a:path>
                <a:path w="21600" h="21600" extrusionOk="0">
                  <a:moveTo>
                    <a:pt x="18250" y="17743"/>
                  </a:moveTo>
                  <a:moveTo>
                    <a:pt x="19405" y="19131"/>
                  </a:moveTo>
                  <a:lnTo>
                    <a:pt x="18712" y="18360"/>
                  </a:lnTo>
                  <a:lnTo>
                    <a:pt x="4274" y="18360"/>
                  </a:lnTo>
                  <a:lnTo>
                    <a:pt x="3581" y="19131"/>
                  </a:lnTo>
                  <a:lnTo>
                    <a:pt x="19405" y="19131"/>
                  </a:lnTo>
                  <a:close/>
                </a:path>
                <a:path w="21600" h="21600" extrusionOk="0">
                  <a:moveTo>
                    <a:pt x="19405" y="19131"/>
                  </a:moveTo>
                  <a:moveTo>
                    <a:pt x="20560" y="20520"/>
                  </a:moveTo>
                  <a:lnTo>
                    <a:pt x="19867" y="19749"/>
                  </a:lnTo>
                  <a:lnTo>
                    <a:pt x="3119" y="19749"/>
                  </a:lnTo>
                  <a:lnTo>
                    <a:pt x="2426" y="20520"/>
                  </a:lnTo>
                  <a:lnTo>
                    <a:pt x="20560" y="20520"/>
                  </a:lnTo>
                  <a:close/>
                </a:path>
                <a:path w="21600" h="21600" extrusionOk="0">
                  <a:moveTo>
                    <a:pt x="20560" y="20520"/>
                  </a:moveTo>
                  <a:moveTo>
                    <a:pt x="4620" y="16971"/>
                  </a:moveTo>
                  <a:lnTo>
                    <a:pt x="5313" y="16200"/>
                  </a:lnTo>
                  <a:lnTo>
                    <a:pt x="7624" y="16200"/>
                  </a:lnTo>
                  <a:lnTo>
                    <a:pt x="7624" y="14194"/>
                  </a:lnTo>
                  <a:lnTo>
                    <a:pt x="5891" y="14194"/>
                  </a:lnTo>
                  <a:lnTo>
                    <a:pt x="5891" y="0"/>
                  </a:lnTo>
                  <a:lnTo>
                    <a:pt x="12013" y="0"/>
                  </a:lnTo>
                  <a:lnTo>
                    <a:pt x="18135" y="0"/>
                  </a:lnTo>
                  <a:lnTo>
                    <a:pt x="18135" y="10800"/>
                  </a:lnTo>
                  <a:lnTo>
                    <a:pt x="18135" y="14194"/>
                  </a:lnTo>
                  <a:lnTo>
                    <a:pt x="16402" y="14194"/>
                  </a:lnTo>
                  <a:lnTo>
                    <a:pt x="16402" y="16200"/>
                  </a:lnTo>
                  <a:lnTo>
                    <a:pt x="17788" y="16200"/>
                  </a:lnTo>
                  <a:lnTo>
                    <a:pt x="19059" y="17743"/>
                  </a:lnTo>
                  <a:lnTo>
                    <a:pt x="21022" y="19903"/>
                  </a:lnTo>
                  <a:lnTo>
                    <a:pt x="21253" y="20057"/>
                  </a:lnTo>
                  <a:lnTo>
                    <a:pt x="21369" y="20366"/>
                  </a:lnTo>
                  <a:lnTo>
                    <a:pt x="21600" y="20674"/>
                  </a:lnTo>
                  <a:lnTo>
                    <a:pt x="21600" y="20829"/>
                  </a:lnTo>
                  <a:lnTo>
                    <a:pt x="21600" y="20983"/>
                  </a:lnTo>
                  <a:lnTo>
                    <a:pt x="21600" y="21137"/>
                  </a:lnTo>
                  <a:lnTo>
                    <a:pt x="21600" y="21291"/>
                  </a:lnTo>
                  <a:lnTo>
                    <a:pt x="21484" y="21446"/>
                  </a:lnTo>
                  <a:lnTo>
                    <a:pt x="21369" y="21446"/>
                  </a:lnTo>
                  <a:lnTo>
                    <a:pt x="21138" y="21600"/>
                  </a:lnTo>
                  <a:lnTo>
                    <a:pt x="21022" y="21600"/>
                  </a:lnTo>
                  <a:lnTo>
                    <a:pt x="10973" y="21600"/>
                  </a:lnTo>
                  <a:lnTo>
                    <a:pt x="2079" y="21600"/>
                  </a:lnTo>
                  <a:lnTo>
                    <a:pt x="1848" y="21600"/>
                  </a:lnTo>
                  <a:lnTo>
                    <a:pt x="1733" y="21446"/>
                  </a:lnTo>
                  <a:lnTo>
                    <a:pt x="1617" y="21446"/>
                  </a:lnTo>
                  <a:lnTo>
                    <a:pt x="1502" y="21291"/>
                  </a:lnTo>
                  <a:lnTo>
                    <a:pt x="1386" y="21291"/>
                  </a:lnTo>
                  <a:lnTo>
                    <a:pt x="1386" y="21137"/>
                  </a:lnTo>
                  <a:lnTo>
                    <a:pt x="1386" y="20983"/>
                  </a:lnTo>
                  <a:lnTo>
                    <a:pt x="1386" y="20829"/>
                  </a:lnTo>
                  <a:lnTo>
                    <a:pt x="1502" y="20674"/>
                  </a:lnTo>
                  <a:lnTo>
                    <a:pt x="1617" y="20366"/>
                  </a:lnTo>
                  <a:lnTo>
                    <a:pt x="1733" y="20057"/>
                  </a:lnTo>
                  <a:lnTo>
                    <a:pt x="1964" y="19903"/>
                  </a:lnTo>
                  <a:lnTo>
                    <a:pt x="0" y="19903"/>
                  </a:lnTo>
                  <a:lnTo>
                    <a:pt x="0" y="10800"/>
                  </a:lnTo>
                  <a:lnTo>
                    <a:pt x="0" y="2777"/>
                  </a:lnTo>
                  <a:lnTo>
                    <a:pt x="4620" y="2777"/>
                  </a:lnTo>
                  <a:lnTo>
                    <a:pt x="4620" y="16971"/>
                  </a:lnTo>
                  <a:moveTo>
                    <a:pt x="4620" y="16971"/>
                  </a:moveTo>
                  <a:moveTo>
                    <a:pt x="4620" y="16971"/>
                  </a:moveTo>
                  <a:lnTo>
                    <a:pt x="4158" y="17434"/>
                  </a:lnTo>
                  <a:lnTo>
                    <a:pt x="2541" y="19286"/>
                  </a:lnTo>
                  <a:lnTo>
                    <a:pt x="1964" y="19903"/>
                  </a:lnTo>
                  <a:lnTo>
                    <a:pt x="4620" y="16971"/>
                  </a:lnTo>
                  <a:close/>
                </a:path>
                <a:path w="21600" h="21600" extrusionOk="0">
                  <a:moveTo>
                    <a:pt x="7624" y="2314"/>
                  </a:moveTo>
                  <a:moveTo>
                    <a:pt x="16402" y="2314"/>
                  </a:moveTo>
                  <a:lnTo>
                    <a:pt x="16402" y="11880"/>
                  </a:lnTo>
                  <a:lnTo>
                    <a:pt x="7624" y="11880"/>
                  </a:lnTo>
                  <a:lnTo>
                    <a:pt x="7624" y="2314"/>
                  </a:lnTo>
                  <a:lnTo>
                    <a:pt x="16402" y="2314"/>
                  </a:lnTo>
                  <a:close/>
                </a:path>
                <a:path w="21600" h="21600" extrusionOk="0">
                  <a:moveTo>
                    <a:pt x="578" y="4011"/>
                  </a:moveTo>
                  <a:moveTo>
                    <a:pt x="4043" y="4011"/>
                  </a:moveTo>
                  <a:lnTo>
                    <a:pt x="4043" y="4320"/>
                  </a:lnTo>
                  <a:lnTo>
                    <a:pt x="578" y="4320"/>
                  </a:lnTo>
                  <a:lnTo>
                    <a:pt x="578" y="4011"/>
                  </a:lnTo>
                  <a:lnTo>
                    <a:pt x="4043" y="4011"/>
                  </a:lnTo>
                  <a:close/>
                  <a:moveTo>
                    <a:pt x="7624" y="14194"/>
                  </a:moveTo>
                  <a:lnTo>
                    <a:pt x="16402" y="14194"/>
                  </a:lnTo>
                  <a:lnTo>
                    <a:pt x="16402" y="16200"/>
                  </a:lnTo>
                  <a:lnTo>
                    <a:pt x="7624" y="16200"/>
                  </a:lnTo>
                </a:path>
              </a:pathLst>
            </a:custGeom>
            <a:solidFill>
              <a:srgbClr val="FF0000"/>
            </a:solidFill>
            <a:ln w="9525">
              <a:solidFill>
                <a:srgbClr val="000000"/>
              </a:solidFill>
              <a:miter lim="800000"/>
              <a:headEnd/>
              <a:tailEnd/>
            </a:ln>
          </p:spPr>
          <p:txBody>
            <a:bodyPr/>
            <a:lstStyle/>
            <a:p>
              <a:endParaRPr lang="zh-CN" altLang="en-US"/>
            </a:p>
          </p:txBody>
        </p:sp>
        <p:sp>
          <p:nvSpPr>
            <p:cNvPr id="23585" name="Rectangle 16">
              <a:extLst>
                <a:ext uri="{FF2B5EF4-FFF2-40B4-BE49-F238E27FC236}">
                  <a16:creationId xmlns:a16="http://schemas.microsoft.com/office/drawing/2014/main" id="{CE8508D3-FA17-41ED-B6B0-B74F012B885F}"/>
                </a:ext>
              </a:extLst>
            </p:cNvPr>
            <p:cNvSpPr>
              <a:spLocks noChangeArrowheads="1"/>
            </p:cNvSpPr>
            <p:nvPr/>
          </p:nvSpPr>
          <p:spPr bwMode="auto">
            <a:xfrm>
              <a:off x="4128" y="2256"/>
              <a:ext cx="7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1800" b="1"/>
                <a:t>cn</a:t>
              </a:r>
              <a:r>
                <a:rPr lang="zh-CN" altLang="en-US" sz="1800" b="1"/>
                <a:t>服务器 </a:t>
              </a:r>
            </a:p>
          </p:txBody>
        </p:sp>
      </p:grpSp>
      <p:grpSp>
        <p:nvGrpSpPr>
          <p:cNvPr id="70673" name="Group 17">
            <a:extLst>
              <a:ext uri="{FF2B5EF4-FFF2-40B4-BE49-F238E27FC236}">
                <a16:creationId xmlns:a16="http://schemas.microsoft.com/office/drawing/2014/main" id="{5EB2433A-ABFA-4A55-B4BE-C5753AE15508}"/>
              </a:ext>
            </a:extLst>
          </p:cNvPr>
          <p:cNvGrpSpPr>
            <a:grpSpLocks/>
          </p:cNvGrpSpPr>
          <p:nvPr/>
        </p:nvGrpSpPr>
        <p:grpSpPr bwMode="auto">
          <a:xfrm>
            <a:off x="4348163" y="3043238"/>
            <a:ext cx="1447800" cy="823912"/>
            <a:chOff x="2640" y="2016"/>
            <a:chExt cx="912" cy="519"/>
          </a:xfrm>
        </p:grpSpPr>
        <p:sp>
          <p:nvSpPr>
            <p:cNvPr id="23582" name="computr3">
              <a:extLst>
                <a:ext uri="{FF2B5EF4-FFF2-40B4-BE49-F238E27FC236}">
                  <a16:creationId xmlns:a16="http://schemas.microsoft.com/office/drawing/2014/main" id="{1050DE4C-C66D-43A1-9455-149A19F67C66}"/>
                </a:ext>
              </a:extLst>
            </p:cNvPr>
            <p:cNvSpPr>
              <a:spLocks noEditPoints="1" noChangeArrowheads="1"/>
            </p:cNvSpPr>
            <p:nvPr/>
          </p:nvSpPr>
          <p:spPr bwMode="auto">
            <a:xfrm>
              <a:off x="2976" y="2304"/>
              <a:ext cx="240" cy="231"/>
            </a:xfrm>
            <a:custGeom>
              <a:avLst/>
              <a:gdLst>
                <a:gd name="T0" fmla="*/ 0 w 21600"/>
                <a:gd name="T1" fmla="*/ 116 h 21600"/>
                <a:gd name="T2" fmla="*/ 120 w 21600"/>
                <a:gd name="T3" fmla="*/ 0 h 21600"/>
                <a:gd name="T4" fmla="*/ 120 w 21600"/>
                <a:gd name="T5" fmla="*/ 231 h 21600"/>
                <a:gd name="T6" fmla="*/ 202 w 21600"/>
                <a:gd name="T7" fmla="*/ 116 h 21600"/>
                <a:gd name="T8" fmla="*/ 0 60000 65536"/>
                <a:gd name="T9" fmla="*/ 0 60000 65536"/>
                <a:gd name="T10" fmla="*/ 0 60000 65536"/>
                <a:gd name="T11" fmla="*/ 0 60000 65536"/>
                <a:gd name="T12" fmla="*/ 7830 w 21600"/>
                <a:gd name="T13" fmla="*/ 2618 h 21600"/>
                <a:gd name="T14" fmla="*/ 16380 w 21600"/>
                <a:gd name="T15" fmla="*/ 11782 h 21600"/>
              </a:gdLst>
              <a:ahLst/>
              <a:cxnLst>
                <a:cxn ang="T8">
                  <a:pos x="T0" y="T1"/>
                </a:cxn>
                <a:cxn ang="T9">
                  <a:pos x="T2" y="T3"/>
                </a:cxn>
                <a:cxn ang="T10">
                  <a:pos x="T4" y="T5"/>
                </a:cxn>
                <a:cxn ang="T11">
                  <a:pos x="T6" y="T7"/>
                </a:cxn>
              </a:cxnLst>
              <a:rect l="T12" t="T13" r="T14" b="T15"/>
              <a:pathLst>
                <a:path w="21600" h="21600" extrusionOk="0">
                  <a:moveTo>
                    <a:pt x="18250" y="17743"/>
                  </a:moveTo>
                  <a:lnTo>
                    <a:pt x="17557" y="16971"/>
                  </a:lnTo>
                  <a:lnTo>
                    <a:pt x="5429" y="16971"/>
                  </a:lnTo>
                  <a:lnTo>
                    <a:pt x="4736" y="17743"/>
                  </a:lnTo>
                  <a:lnTo>
                    <a:pt x="18250" y="17743"/>
                  </a:lnTo>
                  <a:close/>
                </a:path>
                <a:path w="21600" h="21600" extrusionOk="0">
                  <a:moveTo>
                    <a:pt x="18250" y="17743"/>
                  </a:moveTo>
                  <a:moveTo>
                    <a:pt x="19405" y="19131"/>
                  </a:moveTo>
                  <a:lnTo>
                    <a:pt x="18712" y="18360"/>
                  </a:lnTo>
                  <a:lnTo>
                    <a:pt x="4274" y="18360"/>
                  </a:lnTo>
                  <a:lnTo>
                    <a:pt x="3581" y="19131"/>
                  </a:lnTo>
                  <a:lnTo>
                    <a:pt x="19405" y="19131"/>
                  </a:lnTo>
                  <a:close/>
                </a:path>
                <a:path w="21600" h="21600" extrusionOk="0">
                  <a:moveTo>
                    <a:pt x="19405" y="19131"/>
                  </a:moveTo>
                  <a:moveTo>
                    <a:pt x="20560" y="20520"/>
                  </a:moveTo>
                  <a:lnTo>
                    <a:pt x="19867" y="19749"/>
                  </a:lnTo>
                  <a:lnTo>
                    <a:pt x="3119" y="19749"/>
                  </a:lnTo>
                  <a:lnTo>
                    <a:pt x="2426" y="20520"/>
                  </a:lnTo>
                  <a:lnTo>
                    <a:pt x="20560" y="20520"/>
                  </a:lnTo>
                  <a:close/>
                </a:path>
                <a:path w="21600" h="21600" extrusionOk="0">
                  <a:moveTo>
                    <a:pt x="20560" y="20520"/>
                  </a:moveTo>
                  <a:moveTo>
                    <a:pt x="4620" y="16971"/>
                  </a:moveTo>
                  <a:lnTo>
                    <a:pt x="5313" y="16200"/>
                  </a:lnTo>
                  <a:lnTo>
                    <a:pt x="7624" y="16200"/>
                  </a:lnTo>
                  <a:lnTo>
                    <a:pt x="7624" y="14194"/>
                  </a:lnTo>
                  <a:lnTo>
                    <a:pt x="5891" y="14194"/>
                  </a:lnTo>
                  <a:lnTo>
                    <a:pt x="5891" y="0"/>
                  </a:lnTo>
                  <a:lnTo>
                    <a:pt x="12013" y="0"/>
                  </a:lnTo>
                  <a:lnTo>
                    <a:pt x="18135" y="0"/>
                  </a:lnTo>
                  <a:lnTo>
                    <a:pt x="18135" y="10800"/>
                  </a:lnTo>
                  <a:lnTo>
                    <a:pt x="18135" y="14194"/>
                  </a:lnTo>
                  <a:lnTo>
                    <a:pt x="16402" y="14194"/>
                  </a:lnTo>
                  <a:lnTo>
                    <a:pt x="16402" y="16200"/>
                  </a:lnTo>
                  <a:lnTo>
                    <a:pt x="17788" y="16200"/>
                  </a:lnTo>
                  <a:lnTo>
                    <a:pt x="19059" y="17743"/>
                  </a:lnTo>
                  <a:lnTo>
                    <a:pt x="21022" y="19903"/>
                  </a:lnTo>
                  <a:lnTo>
                    <a:pt x="21253" y="20057"/>
                  </a:lnTo>
                  <a:lnTo>
                    <a:pt x="21369" y="20366"/>
                  </a:lnTo>
                  <a:lnTo>
                    <a:pt x="21600" y="20674"/>
                  </a:lnTo>
                  <a:lnTo>
                    <a:pt x="21600" y="20829"/>
                  </a:lnTo>
                  <a:lnTo>
                    <a:pt x="21600" y="20983"/>
                  </a:lnTo>
                  <a:lnTo>
                    <a:pt x="21600" y="21137"/>
                  </a:lnTo>
                  <a:lnTo>
                    <a:pt x="21600" y="21291"/>
                  </a:lnTo>
                  <a:lnTo>
                    <a:pt x="21484" y="21446"/>
                  </a:lnTo>
                  <a:lnTo>
                    <a:pt x="21369" y="21446"/>
                  </a:lnTo>
                  <a:lnTo>
                    <a:pt x="21138" y="21600"/>
                  </a:lnTo>
                  <a:lnTo>
                    <a:pt x="21022" y="21600"/>
                  </a:lnTo>
                  <a:lnTo>
                    <a:pt x="10973" y="21600"/>
                  </a:lnTo>
                  <a:lnTo>
                    <a:pt x="2079" y="21600"/>
                  </a:lnTo>
                  <a:lnTo>
                    <a:pt x="1848" y="21600"/>
                  </a:lnTo>
                  <a:lnTo>
                    <a:pt x="1733" y="21446"/>
                  </a:lnTo>
                  <a:lnTo>
                    <a:pt x="1617" y="21446"/>
                  </a:lnTo>
                  <a:lnTo>
                    <a:pt x="1502" y="21291"/>
                  </a:lnTo>
                  <a:lnTo>
                    <a:pt x="1386" y="21291"/>
                  </a:lnTo>
                  <a:lnTo>
                    <a:pt x="1386" y="21137"/>
                  </a:lnTo>
                  <a:lnTo>
                    <a:pt x="1386" y="20983"/>
                  </a:lnTo>
                  <a:lnTo>
                    <a:pt x="1386" y="20829"/>
                  </a:lnTo>
                  <a:lnTo>
                    <a:pt x="1502" y="20674"/>
                  </a:lnTo>
                  <a:lnTo>
                    <a:pt x="1617" y="20366"/>
                  </a:lnTo>
                  <a:lnTo>
                    <a:pt x="1733" y="20057"/>
                  </a:lnTo>
                  <a:lnTo>
                    <a:pt x="1964" y="19903"/>
                  </a:lnTo>
                  <a:lnTo>
                    <a:pt x="0" y="19903"/>
                  </a:lnTo>
                  <a:lnTo>
                    <a:pt x="0" y="10800"/>
                  </a:lnTo>
                  <a:lnTo>
                    <a:pt x="0" y="2777"/>
                  </a:lnTo>
                  <a:lnTo>
                    <a:pt x="4620" y="2777"/>
                  </a:lnTo>
                  <a:lnTo>
                    <a:pt x="4620" y="16971"/>
                  </a:lnTo>
                  <a:moveTo>
                    <a:pt x="4620" y="16971"/>
                  </a:moveTo>
                  <a:moveTo>
                    <a:pt x="4620" y="16971"/>
                  </a:moveTo>
                  <a:lnTo>
                    <a:pt x="4158" y="17434"/>
                  </a:lnTo>
                  <a:lnTo>
                    <a:pt x="2541" y="19286"/>
                  </a:lnTo>
                  <a:lnTo>
                    <a:pt x="1964" y="19903"/>
                  </a:lnTo>
                  <a:lnTo>
                    <a:pt x="4620" y="16971"/>
                  </a:lnTo>
                  <a:close/>
                </a:path>
                <a:path w="21600" h="21600" extrusionOk="0">
                  <a:moveTo>
                    <a:pt x="7624" y="2314"/>
                  </a:moveTo>
                  <a:moveTo>
                    <a:pt x="16402" y="2314"/>
                  </a:moveTo>
                  <a:lnTo>
                    <a:pt x="16402" y="11880"/>
                  </a:lnTo>
                  <a:lnTo>
                    <a:pt x="7624" y="11880"/>
                  </a:lnTo>
                  <a:lnTo>
                    <a:pt x="7624" y="2314"/>
                  </a:lnTo>
                  <a:lnTo>
                    <a:pt x="16402" y="2314"/>
                  </a:lnTo>
                  <a:close/>
                </a:path>
                <a:path w="21600" h="21600" extrusionOk="0">
                  <a:moveTo>
                    <a:pt x="578" y="4011"/>
                  </a:moveTo>
                  <a:moveTo>
                    <a:pt x="4043" y="4011"/>
                  </a:moveTo>
                  <a:lnTo>
                    <a:pt x="4043" y="4320"/>
                  </a:lnTo>
                  <a:lnTo>
                    <a:pt x="578" y="4320"/>
                  </a:lnTo>
                  <a:lnTo>
                    <a:pt x="578" y="4011"/>
                  </a:lnTo>
                  <a:lnTo>
                    <a:pt x="4043" y="4011"/>
                  </a:lnTo>
                  <a:close/>
                  <a:moveTo>
                    <a:pt x="7624" y="14194"/>
                  </a:moveTo>
                  <a:lnTo>
                    <a:pt x="16402" y="14194"/>
                  </a:lnTo>
                  <a:lnTo>
                    <a:pt x="16402" y="16200"/>
                  </a:lnTo>
                  <a:lnTo>
                    <a:pt x="7624" y="16200"/>
                  </a:lnTo>
                </a:path>
              </a:pathLst>
            </a:custGeom>
            <a:solidFill>
              <a:srgbClr val="66FFFF"/>
            </a:solidFill>
            <a:ln w="9525">
              <a:solidFill>
                <a:srgbClr val="000000"/>
              </a:solidFill>
              <a:miter lim="800000"/>
              <a:headEnd/>
              <a:tailEnd/>
            </a:ln>
          </p:spPr>
          <p:txBody>
            <a:bodyPr/>
            <a:lstStyle/>
            <a:p>
              <a:endParaRPr lang="zh-CN" altLang="en-US"/>
            </a:p>
          </p:txBody>
        </p:sp>
        <p:sp>
          <p:nvSpPr>
            <p:cNvPr id="23583" name="Rectangle 19">
              <a:extLst>
                <a:ext uri="{FF2B5EF4-FFF2-40B4-BE49-F238E27FC236}">
                  <a16:creationId xmlns:a16="http://schemas.microsoft.com/office/drawing/2014/main" id="{7B09D662-32CC-4760-9B81-27DAE374C87D}"/>
                </a:ext>
              </a:extLst>
            </p:cNvPr>
            <p:cNvSpPr>
              <a:spLocks noChangeArrowheads="1"/>
            </p:cNvSpPr>
            <p:nvPr/>
          </p:nvSpPr>
          <p:spPr bwMode="auto">
            <a:xfrm>
              <a:off x="2640" y="2016"/>
              <a:ext cx="91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1800" b="1"/>
                <a:t>gd.cn</a:t>
              </a:r>
              <a:r>
                <a:rPr lang="zh-CN" altLang="en-US" sz="1800" b="1"/>
                <a:t>服务器 </a:t>
              </a:r>
            </a:p>
          </p:txBody>
        </p:sp>
      </p:grpSp>
      <p:sp>
        <p:nvSpPr>
          <p:cNvPr id="70676" name="Line 20">
            <a:extLst>
              <a:ext uri="{FF2B5EF4-FFF2-40B4-BE49-F238E27FC236}">
                <a16:creationId xmlns:a16="http://schemas.microsoft.com/office/drawing/2014/main" id="{6A7D9043-1E35-44B3-823D-3E14368A747B}"/>
              </a:ext>
            </a:extLst>
          </p:cNvPr>
          <p:cNvSpPr>
            <a:spLocks noChangeShapeType="1"/>
          </p:cNvSpPr>
          <p:nvPr/>
        </p:nvSpPr>
        <p:spPr bwMode="auto">
          <a:xfrm flipV="1">
            <a:off x="4643438" y="3860800"/>
            <a:ext cx="304800" cy="99060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70677" name="Rectangle 21">
            <a:extLst>
              <a:ext uri="{FF2B5EF4-FFF2-40B4-BE49-F238E27FC236}">
                <a16:creationId xmlns:a16="http://schemas.microsoft.com/office/drawing/2014/main" id="{BF01D037-77B5-4098-84FE-8A500CC01C4C}"/>
              </a:ext>
            </a:extLst>
          </p:cNvPr>
          <p:cNvSpPr>
            <a:spLocks noChangeArrowheads="1"/>
          </p:cNvSpPr>
          <p:nvPr/>
        </p:nvSpPr>
        <p:spPr bwMode="auto">
          <a:xfrm>
            <a:off x="4716463" y="4005263"/>
            <a:ext cx="43973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2000" b="1" dirty="0"/>
              <a:t>③</a:t>
            </a:r>
          </a:p>
        </p:txBody>
      </p:sp>
      <p:sp>
        <p:nvSpPr>
          <p:cNvPr id="70678" name="Rectangle 22">
            <a:extLst>
              <a:ext uri="{FF2B5EF4-FFF2-40B4-BE49-F238E27FC236}">
                <a16:creationId xmlns:a16="http://schemas.microsoft.com/office/drawing/2014/main" id="{7599065E-181B-4C1D-9606-AC04C82A5ECC}"/>
              </a:ext>
            </a:extLst>
          </p:cNvPr>
          <p:cNvSpPr>
            <a:spLocks noChangeArrowheads="1"/>
          </p:cNvSpPr>
          <p:nvPr/>
        </p:nvSpPr>
        <p:spPr bwMode="auto">
          <a:xfrm>
            <a:off x="5364163" y="4652963"/>
            <a:ext cx="43973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2000" b="1" dirty="0"/>
              <a:t>④</a:t>
            </a:r>
          </a:p>
        </p:txBody>
      </p:sp>
      <p:grpSp>
        <p:nvGrpSpPr>
          <p:cNvPr id="70679" name="Group 23">
            <a:extLst>
              <a:ext uri="{FF2B5EF4-FFF2-40B4-BE49-F238E27FC236}">
                <a16:creationId xmlns:a16="http://schemas.microsoft.com/office/drawing/2014/main" id="{A64EAB3C-0CD9-46B5-A379-1B0CEB51297E}"/>
              </a:ext>
            </a:extLst>
          </p:cNvPr>
          <p:cNvGrpSpPr>
            <a:grpSpLocks/>
          </p:cNvGrpSpPr>
          <p:nvPr/>
        </p:nvGrpSpPr>
        <p:grpSpPr bwMode="auto">
          <a:xfrm>
            <a:off x="5414963" y="4948238"/>
            <a:ext cx="2057400" cy="946150"/>
            <a:chOff x="3312" y="3216"/>
            <a:chExt cx="1296" cy="596"/>
          </a:xfrm>
        </p:grpSpPr>
        <p:sp>
          <p:nvSpPr>
            <p:cNvPr id="23580" name="computr3">
              <a:extLst>
                <a:ext uri="{FF2B5EF4-FFF2-40B4-BE49-F238E27FC236}">
                  <a16:creationId xmlns:a16="http://schemas.microsoft.com/office/drawing/2014/main" id="{AA642A4A-76CA-4E12-811E-5991D8A92DC2}"/>
                </a:ext>
              </a:extLst>
            </p:cNvPr>
            <p:cNvSpPr>
              <a:spLocks noEditPoints="1" noChangeArrowheads="1"/>
            </p:cNvSpPr>
            <p:nvPr/>
          </p:nvSpPr>
          <p:spPr bwMode="auto">
            <a:xfrm>
              <a:off x="3504" y="3216"/>
              <a:ext cx="240" cy="231"/>
            </a:xfrm>
            <a:custGeom>
              <a:avLst/>
              <a:gdLst>
                <a:gd name="T0" fmla="*/ 0 w 21600"/>
                <a:gd name="T1" fmla="*/ 116 h 21600"/>
                <a:gd name="T2" fmla="*/ 120 w 21600"/>
                <a:gd name="T3" fmla="*/ 0 h 21600"/>
                <a:gd name="T4" fmla="*/ 120 w 21600"/>
                <a:gd name="T5" fmla="*/ 231 h 21600"/>
                <a:gd name="T6" fmla="*/ 202 w 21600"/>
                <a:gd name="T7" fmla="*/ 116 h 21600"/>
                <a:gd name="T8" fmla="*/ 0 60000 65536"/>
                <a:gd name="T9" fmla="*/ 0 60000 65536"/>
                <a:gd name="T10" fmla="*/ 0 60000 65536"/>
                <a:gd name="T11" fmla="*/ 0 60000 65536"/>
                <a:gd name="T12" fmla="*/ 7830 w 21600"/>
                <a:gd name="T13" fmla="*/ 2618 h 21600"/>
                <a:gd name="T14" fmla="*/ 16380 w 21600"/>
                <a:gd name="T15" fmla="*/ 11782 h 21600"/>
              </a:gdLst>
              <a:ahLst/>
              <a:cxnLst>
                <a:cxn ang="T8">
                  <a:pos x="T0" y="T1"/>
                </a:cxn>
                <a:cxn ang="T9">
                  <a:pos x="T2" y="T3"/>
                </a:cxn>
                <a:cxn ang="T10">
                  <a:pos x="T4" y="T5"/>
                </a:cxn>
                <a:cxn ang="T11">
                  <a:pos x="T6" y="T7"/>
                </a:cxn>
              </a:cxnLst>
              <a:rect l="T12" t="T13" r="T14" b="T15"/>
              <a:pathLst>
                <a:path w="21600" h="21600" extrusionOk="0">
                  <a:moveTo>
                    <a:pt x="18250" y="17743"/>
                  </a:moveTo>
                  <a:lnTo>
                    <a:pt x="17557" y="16971"/>
                  </a:lnTo>
                  <a:lnTo>
                    <a:pt x="5429" y="16971"/>
                  </a:lnTo>
                  <a:lnTo>
                    <a:pt x="4736" y="17743"/>
                  </a:lnTo>
                  <a:lnTo>
                    <a:pt x="18250" y="17743"/>
                  </a:lnTo>
                  <a:close/>
                </a:path>
                <a:path w="21600" h="21600" extrusionOk="0">
                  <a:moveTo>
                    <a:pt x="18250" y="17743"/>
                  </a:moveTo>
                  <a:moveTo>
                    <a:pt x="19405" y="19131"/>
                  </a:moveTo>
                  <a:lnTo>
                    <a:pt x="18712" y="18360"/>
                  </a:lnTo>
                  <a:lnTo>
                    <a:pt x="4274" y="18360"/>
                  </a:lnTo>
                  <a:lnTo>
                    <a:pt x="3581" y="19131"/>
                  </a:lnTo>
                  <a:lnTo>
                    <a:pt x="19405" y="19131"/>
                  </a:lnTo>
                  <a:close/>
                </a:path>
                <a:path w="21600" h="21600" extrusionOk="0">
                  <a:moveTo>
                    <a:pt x="19405" y="19131"/>
                  </a:moveTo>
                  <a:moveTo>
                    <a:pt x="20560" y="20520"/>
                  </a:moveTo>
                  <a:lnTo>
                    <a:pt x="19867" y="19749"/>
                  </a:lnTo>
                  <a:lnTo>
                    <a:pt x="3119" y="19749"/>
                  </a:lnTo>
                  <a:lnTo>
                    <a:pt x="2426" y="20520"/>
                  </a:lnTo>
                  <a:lnTo>
                    <a:pt x="20560" y="20520"/>
                  </a:lnTo>
                  <a:close/>
                </a:path>
                <a:path w="21600" h="21600" extrusionOk="0">
                  <a:moveTo>
                    <a:pt x="20560" y="20520"/>
                  </a:moveTo>
                  <a:moveTo>
                    <a:pt x="4620" y="16971"/>
                  </a:moveTo>
                  <a:lnTo>
                    <a:pt x="5313" y="16200"/>
                  </a:lnTo>
                  <a:lnTo>
                    <a:pt x="7624" y="16200"/>
                  </a:lnTo>
                  <a:lnTo>
                    <a:pt x="7624" y="14194"/>
                  </a:lnTo>
                  <a:lnTo>
                    <a:pt x="5891" y="14194"/>
                  </a:lnTo>
                  <a:lnTo>
                    <a:pt x="5891" y="0"/>
                  </a:lnTo>
                  <a:lnTo>
                    <a:pt x="12013" y="0"/>
                  </a:lnTo>
                  <a:lnTo>
                    <a:pt x="18135" y="0"/>
                  </a:lnTo>
                  <a:lnTo>
                    <a:pt x="18135" y="10800"/>
                  </a:lnTo>
                  <a:lnTo>
                    <a:pt x="18135" y="14194"/>
                  </a:lnTo>
                  <a:lnTo>
                    <a:pt x="16402" y="14194"/>
                  </a:lnTo>
                  <a:lnTo>
                    <a:pt x="16402" y="16200"/>
                  </a:lnTo>
                  <a:lnTo>
                    <a:pt x="17788" y="16200"/>
                  </a:lnTo>
                  <a:lnTo>
                    <a:pt x="19059" y="17743"/>
                  </a:lnTo>
                  <a:lnTo>
                    <a:pt x="21022" y="19903"/>
                  </a:lnTo>
                  <a:lnTo>
                    <a:pt x="21253" y="20057"/>
                  </a:lnTo>
                  <a:lnTo>
                    <a:pt x="21369" y="20366"/>
                  </a:lnTo>
                  <a:lnTo>
                    <a:pt x="21600" y="20674"/>
                  </a:lnTo>
                  <a:lnTo>
                    <a:pt x="21600" y="20829"/>
                  </a:lnTo>
                  <a:lnTo>
                    <a:pt x="21600" y="20983"/>
                  </a:lnTo>
                  <a:lnTo>
                    <a:pt x="21600" y="21137"/>
                  </a:lnTo>
                  <a:lnTo>
                    <a:pt x="21600" y="21291"/>
                  </a:lnTo>
                  <a:lnTo>
                    <a:pt x="21484" y="21446"/>
                  </a:lnTo>
                  <a:lnTo>
                    <a:pt x="21369" y="21446"/>
                  </a:lnTo>
                  <a:lnTo>
                    <a:pt x="21138" y="21600"/>
                  </a:lnTo>
                  <a:lnTo>
                    <a:pt x="21022" y="21600"/>
                  </a:lnTo>
                  <a:lnTo>
                    <a:pt x="10973" y="21600"/>
                  </a:lnTo>
                  <a:lnTo>
                    <a:pt x="2079" y="21600"/>
                  </a:lnTo>
                  <a:lnTo>
                    <a:pt x="1848" y="21600"/>
                  </a:lnTo>
                  <a:lnTo>
                    <a:pt x="1733" y="21446"/>
                  </a:lnTo>
                  <a:lnTo>
                    <a:pt x="1617" y="21446"/>
                  </a:lnTo>
                  <a:lnTo>
                    <a:pt x="1502" y="21291"/>
                  </a:lnTo>
                  <a:lnTo>
                    <a:pt x="1386" y="21291"/>
                  </a:lnTo>
                  <a:lnTo>
                    <a:pt x="1386" y="21137"/>
                  </a:lnTo>
                  <a:lnTo>
                    <a:pt x="1386" y="20983"/>
                  </a:lnTo>
                  <a:lnTo>
                    <a:pt x="1386" y="20829"/>
                  </a:lnTo>
                  <a:lnTo>
                    <a:pt x="1502" y="20674"/>
                  </a:lnTo>
                  <a:lnTo>
                    <a:pt x="1617" y="20366"/>
                  </a:lnTo>
                  <a:lnTo>
                    <a:pt x="1733" y="20057"/>
                  </a:lnTo>
                  <a:lnTo>
                    <a:pt x="1964" y="19903"/>
                  </a:lnTo>
                  <a:lnTo>
                    <a:pt x="0" y="19903"/>
                  </a:lnTo>
                  <a:lnTo>
                    <a:pt x="0" y="10800"/>
                  </a:lnTo>
                  <a:lnTo>
                    <a:pt x="0" y="2777"/>
                  </a:lnTo>
                  <a:lnTo>
                    <a:pt x="4620" y="2777"/>
                  </a:lnTo>
                  <a:lnTo>
                    <a:pt x="4620" y="16971"/>
                  </a:lnTo>
                  <a:moveTo>
                    <a:pt x="4620" y="16971"/>
                  </a:moveTo>
                  <a:moveTo>
                    <a:pt x="4620" y="16971"/>
                  </a:moveTo>
                  <a:lnTo>
                    <a:pt x="4158" y="17434"/>
                  </a:lnTo>
                  <a:lnTo>
                    <a:pt x="2541" y="19286"/>
                  </a:lnTo>
                  <a:lnTo>
                    <a:pt x="1964" y="19903"/>
                  </a:lnTo>
                  <a:lnTo>
                    <a:pt x="4620" y="16971"/>
                  </a:lnTo>
                  <a:close/>
                </a:path>
                <a:path w="21600" h="21600" extrusionOk="0">
                  <a:moveTo>
                    <a:pt x="7624" y="2314"/>
                  </a:moveTo>
                  <a:moveTo>
                    <a:pt x="16402" y="2314"/>
                  </a:moveTo>
                  <a:lnTo>
                    <a:pt x="16402" y="11880"/>
                  </a:lnTo>
                  <a:lnTo>
                    <a:pt x="7624" y="11880"/>
                  </a:lnTo>
                  <a:lnTo>
                    <a:pt x="7624" y="2314"/>
                  </a:lnTo>
                  <a:lnTo>
                    <a:pt x="16402" y="2314"/>
                  </a:lnTo>
                  <a:close/>
                </a:path>
                <a:path w="21600" h="21600" extrusionOk="0">
                  <a:moveTo>
                    <a:pt x="578" y="4011"/>
                  </a:moveTo>
                  <a:moveTo>
                    <a:pt x="4043" y="4011"/>
                  </a:moveTo>
                  <a:lnTo>
                    <a:pt x="4043" y="4320"/>
                  </a:lnTo>
                  <a:lnTo>
                    <a:pt x="578" y="4320"/>
                  </a:lnTo>
                  <a:lnTo>
                    <a:pt x="578" y="4011"/>
                  </a:lnTo>
                  <a:lnTo>
                    <a:pt x="4043" y="4011"/>
                  </a:lnTo>
                  <a:close/>
                  <a:moveTo>
                    <a:pt x="7624" y="14194"/>
                  </a:moveTo>
                  <a:lnTo>
                    <a:pt x="16402" y="14194"/>
                  </a:lnTo>
                  <a:lnTo>
                    <a:pt x="16402" y="16200"/>
                  </a:lnTo>
                  <a:lnTo>
                    <a:pt x="7624" y="16200"/>
                  </a:lnTo>
                </a:path>
              </a:pathLst>
            </a:custGeom>
            <a:solidFill>
              <a:srgbClr val="FF9933"/>
            </a:solidFill>
            <a:ln w="9525">
              <a:solidFill>
                <a:srgbClr val="000000"/>
              </a:solidFill>
              <a:miter lim="800000"/>
              <a:headEnd/>
              <a:tailEnd/>
            </a:ln>
          </p:spPr>
          <p:txBody>
            <a:bodyPr/>
            <a:lstStyle/>
            <a:p>
              <a:endParaRPr lang="zh-CN" altLang="en-US"/>
            </a:p>
          </p:txBody>
        </p:sp>
        <p:sp>
          <p:nvSpPr>
            <p:cNvPr id="23581" name="Rectangle 25">
              <a:extLst>
                <a:ext uri="{FF2B5EF4-FFF2-40B4-BE49-F238E27FC236}">
                  <a16:creationId xmlns:a16="http://schemas.microsoft.com/office/drawing/2014/main" id="{54A1FCE2-F004-4ADA-8232-F35DA95A6A46}"/>
                </a:ext>
              </a:extLst>
            </p:cNvPr>
            <p:cNvSpPr>
              <a:spLocks noChangeArrowheads="1"/>
            </p:cNvSpPr>
            <p:nvPr/>
          </p:nvSpPr>
          <p:spPr bwMode="auto">
            <a:xfrm>
              <a:off x="3312" y="3408"/>
              <a:ext cx="1296"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800" b="1"/>
                <a:t>guangzhou.gd.cn </a:t>
              </a:r>
              <a:r>
                <a:rPr lang="zh-CN" altLang="en-US" sz="1800" b="1"/>
                <a:t>服务器</a:t>
              </a:r>
            </a:p>
          </p:txBody>
        </p:sp>
      </p:grpSp>
      <p:sp>
        <p:nvSpPr>
          <p:cNvPr id="70682" name="Line 26">
            <a:extLst>
              <a:ext uri="{FF2B5EF4-FFF2-40B4-BE49-F238E27FC236}">
                <a16:creationId xmlns:a16="http://schemas.microsoft.com/office/drawing/2014/main" id="{39D7EDB8-C421-4DB6-A2C9-C83855224CB1}"/>
              </a:ext>
            </a:extLst>
          </p:cNvPr>
          <p:cNvSpPr>
            <a:spLocks noChangeShapeType="1"/>
          </p:cNvSpPr>
          <p:nvPr/>
        </p:nvSpPr>
        <p:spPr bwMode="auto">
          <a:xfrm>
            <a:off x="5219700" y="3860800"/>
            <a:ext cx="647700" cy="1006475"/>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70683" name="Line 27">
            <a:extLst>
              <a:ext uri="{FF2B5EF4-FFF2-40B4-BE49-F238E27FC236}">
                <a16:creationId xmlns:a16="http://schemas.microsoft.com/office/drawing/2014/main" id="{F3DDB587-E818-4FDE-9277-156BF89B5420}"/>
              </a:ext>
            </a:extLst>
          </p:cNvPr>
          <p:cNvSpPr>
            <a:spLocks noChangeShapeType="1"/>
          </p:cNvSpPr>
          <p:nvPr/>
        </p:nvSpPr>
        <p:spPr bwMode="auto">
          <a:xfrm>
            <a:off x="2976563" y="5176838"/>
            <a:ext cx="1447800" cy="0"/>
          </a:xfrm>
          <a:prstGeom prst="line">
            <a:avLst/>
          </a:prstGeom>
          <a:noFill/>
          <a:ln w="19050">
            <a:solidFill>
              <a:srgbClr val="FF33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70684" name="Text Box 28">
            <a:extLst>
              <a:ext uri="{FF2B5EF4-FFF2-40B4-BE49-F238E27FC236}">
                <a16:creationId xmlns:a16="http://schemas.microsoft.com/office/drawing/2014/main" id="{7C10EF84-F6FE-4F69-BEE5-7A2507C08D48}"/>
              </a:ext>
            </a:extLst>
          </p:cNvPr>
          <p:cNvSpPr txBox="1">
            <a:spLocks noChangeArrowheads="1"/>
          </p:cNvSpPr>
          <p:nvPr/>
        </p:nvSpPr>
        <p:spPr bwMode="auto">
          <a:xfrm>
            <a:off x="827088" y="1196975"/>
            <a:ext cx="76200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b="1"/>
              <a:t>DNS</a:t>
            </a:r>
            <a:r>
              <a:rPr lang="zh-CN" altLang="en-US" b="1">
                <a:latin typeface="宋体" panose="02010600030101010101" pitchFamily="2" charset="-122"/>
              </a:rPr>
              <a:t>解析器软件迭代和递归相结合的解析</a:t>
            </a:r>
            <a:r>
              <a:rPr lang="en-US" altLang="zh-CN" b="1">
                <a:latin typeface="宋体" panose="02010600030101010101" pitchFamily="2" charset="-122"/>
              </a:rPr>
              <a:t>(</a:t>
            </a:r>
            <a:r>
              <a:rPr lang="zh-CN" altLang="en-US" b="1">
                <a:latin typeface="宋体" panose="02010600030101010101" pitchFamily="2" charset="-122"/>
              </a:rPr>
              <a:t>因特网实际过程）：本地域名服务器首先向根</a:t>
            </a:r>
            <a:r>
              <a:rPr lang="en-US" altLang="zh-CN" b="1">
                <a:latin typeface="宋体" panose="02010600030101010101" pitchFamily="2" charset="-122"/>
              </a:rPr>
              <a:t>DNS</a:t>
            </a:r>
            <a:r>
              <a:rPr lang="zh-CN" altLang="en-US" b="1">
                <a:latin typeface="宋体" panose="02010600030101010101" pitchFamily="2" charset="-122"/>
              </a:rPr>
              <a:t>域名服务器请求得到下一层地址，然后再逐层递归解析完成。</a:t>
            </a:r>
          </a:p>
        </p:txBody>
      </p:sp>
      <p:sp>
        <p:nvSpPr>
          <p:cNvPr id="70685" name="Rectangle 29">
            <a:extLst>
              <a:ext uri="{FF2B5EF4-FFF2-40B4-BE49-F238E27FC236}">
                <a16:creationId xmlns:a16="http://schemas.microsoft.com/office/drawing/2014/main" id="{F9F5678D-AB91-478F-8CDC-D19449009130}"/>
              </a:ext>
            </a:extLst>
          </p:cNvPr>
          <p:cNvSpPr>
            <a:spLocks noChangeArrowheads="1"/>
          </p:cNvSpPr>
          <p:nvPr/>
        </p:nvSpPr>
        <p:spPr bwMode="auto">
          <a:xfrm>
            <a:off x="828675" y="3462338"/>
            <a:ext cx="2895600" cy="6715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2000">
                <a:solidFill>
                  <a:srgbClr val="FF0000"/>
                </a:solidFill>
              </a:rPr>
              <a:t>——</a:t>
            </a:r>
            <a:r>
              <a:rPr lang="zh-CN" altLang="en-US" sz="1800" b="1"/>
              <a:t>迭代</a:t>
            </a:r>
            <a:r>
              <a:rPr lang="en-US" altLang="zh-CN" sz="1800" b="1"/>
              <a:t>DNS</a:t>
            </a:r>
            <a:r>
              <a:rPr lang="zh-CN" altLang="en-US" sz="1800" b="1"/>
              <a:t>解析过程</a:t>
            </a:r>
          </a:p>
          <a:p>
            <a:pPr algn="l" eaLnBrk="1" hangingPunct="1"/>
            <a:endParaRPr lang="en-US" altLang="zh-CN" sz="1800" b="1"/>
          </a:p>
        </p:txBody>
      </p:sp>
      <p:sp>
        <p:nvSpPr>
          <p:cNvPr id="70687" name="Line 31">
            <a:extLst>
              <a:ext uri="{FF2B5EF4-FFF2-40B4-BE49-F238E27FC236}">
                <a16:creationId xmlns:a16="http://schemas.microsoft.com/office/drawing/2014/main" id="{3ED715AA-7AED-40EC-9978-AFAE5C881185}"/>
              </a:ext>
            </a:extLst>
          </p:cNvPr>
          <p:cNvSpPr>
            <a:spLocks noChangeShapeType="1"/>
          </p:cNvSpPr>
          <p:nvPr/>
        </p:nvSpPr>
        <p:spPr bwMode="auto">
          <a:xfrm>
            <a:off x="5076825" y="3933825"/>
            <a:ext cx="647700" cy="1006475"/>
          </a:xfrm>
          <a:prstGeom prst="line">
            <a:avLst/>
          </a:prstGeom>
          <a:noFill/>
          <a:ln w="19050">
            <a:solidFill>
              <a:schemeClr val="accent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70688" name="Line 32">
            <a:extLst>
              <a:ext uri="{FF2B5EF4-FFF2-40B4-BE49-F238E27FC236}">
                <a16:creationId xmlns:a16="http://schemas.microsoft.com/office/drawing/2014/main" id="{F964944B-3778-425E-8958-736C754C130B}"/>
              </a:ext>
            </a:extLst>
          </p:cNvPr>
          <p:cNvSpPr>
            <a:spLocks noChangeShapeType="1"/>
          </p:cNvSpPr>
          <p:nvPr/>
        </p:nvSpPr>
        <p:spPr bwMode="auto">
          <a:xfrm flipH="1">
            <a:off x="4716463" y="3933825"/>
            <a:ext cx="287337" cy="863600"/>
          </a:xfrm>
          <a:prstGeom prst="line">
            <a:avLst/>
          </a:prstGeom>
          <a:noFill/>
          <a:ln w="19050">
            <a:solidFill>
              <a:schemeClr val="accent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70689" name="Rectangle 33">
            <a:extLst>
              <a:ext uri="{FF2B5EF4-FFF2-40B4-BE49-F238E27FC236}">
                <a16:creationId xmlns:a16="http://schemas.microsoft.com/office/drawing/2014/main" id="{23363D93-2BCC-49A3-B861-57E09BBB6F9A}"/>
              </a:ext>
            </a:extLst>
          </p:cNvPr>
          <p:cNvSpPr>
            <a:spLocks noChangeArrowheads="1"/>
          </p:cNvSpPr>
          <p:nvPr/>
        </p:nvSpPr>
        <p:spPr bwMode="auto">
          <a:xfrm>
            <a:off x="827088" y="3933825"/>
            <a:ext cx="2895600" cy="671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2000" dirty="0">
                <a:solidFill>
                  <a:schemeClr val="accent2"/>
                </a:solidFill>
              </a:rPr>
              <a:t>——</a:t>
            </a:r>
            <a:r>
              <a:rPr lang="zh-CN" altLang="en-US" sz="1800" b="1" dirty="0"/>
              <a:t>递归</a:t>
            </a:r>
            <a:r>
              <a:rPr lang="en-US" altLang="zh-CN" sz="1800" b="1" dirty="0"/>
              <a:t>DNS</a:t>
            </a:r>
            <a:r>
              <a:rPr lang="zh-CN" altLang="en-US" sz="1800" b="1" dirty="0"/>
              <a:t>解析过程</a:t>
            </a:r>
          </a:p>
          <a:p>
            <a:pPr algn="l" eaLnBrk="1" hangingPunct="1"/>
            <a:endParaRPr lang="en-US" altLang="zh-CN" sz="1800" b="1" dirty="0"/>
          </a:p>
        </p:txBody>
      </p:sp>
      <p:sp>
        <p:nvSpPr>
          <p:cNvPr id="23579" name="Rectangle 34">
            <a:extLst>
              <a:ext uri="{FF2B5EF4-FFF2-40B4-BE49-F238E27FC236}">
                <a16:creationId xmlns:a16="http://schemas.microsoft.com/office/drawing/2014/main" id="{79F48A6C-2E5C-46A6-B6DC-46E72907D8B0}"/>
              </a:ext>
            </a:extLst>
          </p:cNvPr>
          <p:cNvSpPr>
            <a:spLocks noChangeArrowheads="1"/>
          </p:cNvSpPr>
          <p:nvPr/>
        </p:nvSpPr>
        <p:spPr bwMode="auto">
          <a:xfrm>
            <a:off x="684213" y="6021388"/>
            <a:ext cx="71294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zh-CN" altLang="en-US" b="1">
                <a:solidFill>
                  <a:srgbClr val="FF0000"/>
                </a:solidFill>
              </a:rPr>
              <a:t>迭代和递归结合解析优点？ </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0684"/>
                                        </p:tgtEl>
                                        <p:attrNameLst>
                                          <p:attrName>style.visibility</p:attrName>
                                        </p:attrNameLst>
                                      </p:cBhvr>
                                      <p:to>
                                        <p:strVal val="visible"/>
                                      </p:to>
                                    </p:set>
                                    <p:anim calcmode="lin" valueType="num">
                                      <p:cBhvr additive="base">
                                        <p:cTn id="7" dur="500" fill="hold"/>
                                        <p:tgtEl>
                                          <p:spTgt spid="70684"/>
                                        </p:tgtEl>
                                        <p:attrNameLst>
                                          <p:attrName>ppt_x</p:attrName>
                                        </p:attrNameLst>
                                      </p:cBhvr>
                                      <p:tavLst>
                                        <p:tav tm="0">
                                          <p:val>
                                            <p:strVal val="0-#ppt_w/2"/>
                                          </p:val>
                                        </p:tav>
                                        <p:tav tm="100000">
                                          <p:val>
                                            <p:strVal val="#ppt_x"/>
                                          </p:val>
                                        </p:tav>
                                      </p:tavLst>
                                    </p:anim>
                                    <p:anim calcmode="lin" valueType="num">
                                      <p:cBhvr additive="base">
                                        <p:cTn id="8" dur="500" fill="hold"/>
                                        <p:tgtEl>
                                          <p:spTgt spid="7068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0669"/>
                                        </p:tgtEl>
                                        <p:attrNameLst>
                                          <p:attrName>style.visibility</p:attrName>
                                        </p:attrNameLst>
                                      </p:cBhvr>
                                      <p:to>
                                        <p:strVal val="visible"/>
                                      </p:to>
                                    </p:set>
                                    <p:anim calcmode="lin" valueType="num">
                                      <p:cBhvr additive="base">
                                        <p:cTn id="13" dur="500" fill="hold"/>
                                        <p:tgtEl>
                                          <p:spTgt spid="70669"/>
                                        </p:tgtEl>
                                        <p:attrNameLst>
                                          <p:attrName>ppt_x</p:attrName>
                                        </p:attrNameLst>
                                      </p:cBhvr>
                                      <p:tavLst>
                                        <p:tav tm="0">
                                          <p:val>
                                            <p:strVal val="0-#ppt_w/2"/>
                                          </p:val>
                                        </p:tav>
                                        <p:tav tm="100000">
                                          <p:val>
                                            <p:strVal val="#ppt_x"/>
                                          </p:val>
                                        </p:tav>
                                      </p:tavLst>
                                    </p:anim>
                                    <p:anim calcmode="lin" valueType="num">
                                      <p:cBhvr additive="base">
                                        <p:cTn id="14" dur="500" fill="hold"/>
                                        <p:tgtEl>
                                          <p:spTgt spid="70669"/>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0685"/>
                                        </p:tgtEl>
                                        <p:attrNameLst>
                                          <p:attrName>style.visibility</p:attrName>
                                        </p:attrNameLst>
                                      </p:cBhvr>
                                      <p:to>
                                        <p:strVal val="visible"/>
                                      </p:to>
                                    </p:set>
                                    <p:anim calcmode="lin" valueType="num">
                                      <p:cBhvr additive="base">
                                        <p:cTn id="19" dur="500" fill="hold"/>
                                        <p:tgtEl>
                                          <p:spTgt spid="70685"/>
                                        </p:tgtEl>
                                        <p:attrNameLst>
                                          <p:attrName>ppt_x</p:attrName>
                                        </p:attrNameLst>
                                      </p:cBhvr>
                                      <p:tavLst>
                                        <p:tav tm="0">
                                          <p:val>
                                            <p:strVal val="0-#ppt_w/2"/>
                                          </p:val>
                                        </p:tav>
                                        <p:tav tm="100000">
                                          <p:val>
                                            <p:strVal val="#ppt_x"/>
                                          </p:val>
                                        </p:tav>
                                      </p:tavLst>
                                    </p:anim>
                                    <p:anim calcmode="lin" valueType="num">
                                      <p:cBhvr additive="base">
                                        <p:cTn id="20" dur="500" fill="hold"/>
                                        <p:tgtEl>
                                          <p:spTgt spid="70685"/>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70689"/>
                                        </p:tgtEl>
                                        <p:attrNameLst>
                                          <p:attrName>style.visibility</p:attrName>
                                        </p:attrNameLst>
                                      </p:cBhvr>
                                      <p:to>
                                        <p:strVal val="visible"/>
                                      </p:to>
                                    </p:set>
                                    <p:anim calcmode="lin" valueType="num">
                                      <p:cBhvr additive="base">
                                        <p:cTn id="25" dur="500" fill="hold"/>
                                        <p:tgtEl>
                                          <p:spTgt spid="70689"/>
                                        </p:tgtEl>
                                        <p:attrNameLst>
                                          <p:attrName>ppt_x</p:attrName>
                                        </p:attrNameLst>
                                      </p:cBhvr>
                                      <p:tavLst>
                                        <p:tav tm="0">
                                          <p:val>
                                            <p:strVal val="0-#ppt_w/2"/>
                                          </p:val>
                                        </p:tav>
                                        <p:tav tm="100000">
                                          <p:val>
                                            <p:strVal val="#ppt_x"/>
                                          </p:val>
                                        </p:tav>
                                      </p:tavLst>
                                    </p:anim>
                                    <p:anim calcmode="lin" valueType="num">
                                      <p:cBhvr additive="base">
                                        <p:cTn id="26" dur="500" fill="hold"/>
                                        <p:tgtEl>
                                          <p:spTgt spid="70689"/>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nodeType="clickEffect">
                                  <p:stCondLst>
                                    <p:cond delay="0"/>
                                  </p:stCondLst>
                                  <p:childTnLst>
                                    <p:set>
                                      <p:cBhvr>
                                        <p:cTn id="30" dur="1" fill="hold">
                                          <p:stCondLst>
                                            <p:cond delay="0"/>
                                          </p:stCondLst>
                                        </p:cTn>
                                        <p:tgtEl>
                                          <p:spTgt spid="70665"/>
                                        </p:tgtEl>
                                        <p:attrNameLst>
                                          <p:attrName>style.visibility</p:attrName>
                                        </p:attrNameLst>
                                      </p:cBhvr>
                                      <p:to>
                                        <p:strVal val="visible"/>
                                      </p:to>
                                    </p:set>
                                    <p:anim calcmode="lin" valueType="num">
                                      <p:cBhvr additive="base">
                                        <p:cTn id="31" dur="500" fill="hold"/>
                                        <p:tgtEl>
                                          <p:spTgt spid="70665"/>
                                        </p:tgtEl>
                                        <p:attrNameLst>
                                          <p:attrName>ppt_x</p:attrName>
                                        </p:attrNameLst>
                                      </p:cBhvr>
                                      <p:tavLst>
                                        <p:tav tm="0">
                                          <p:val>
                                            <p:strVal val="0-#ppt_w/2"/>
                                          </p:val>
                                        </p:tav>
                                        <p:tav tm="100000">
                                          <p:val>
                                            <p:strVal val="#ppt_x"/>
                                          </p:val>
                                        </p:tav>
                                      </p:tavLst>
                                    </p:anim>
                                    <p:anim calcmode="lin" valueType="num">
                                      <p:cBhvr additive="base">
                                        <p:cTn id="32" dur="500" fill="hold"/>
                                        <p:tgtEl>
                                          <p:spTgt spid="70665"/>
                                        </p:tgtEl>
                                        <p:attrNameLst>
                                          <p:attrName>ppt_y</p:attrName>
                                        </p:attrNameLst>
                                      </p:cBhvr>
                                      <p:tavLst>
                                        <p:tav tm="0">
                                          <p:val>
                                            <p:strVal val="#ppt_y"/>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70666"/>
                                        </p:tgtEl>
                                        <p:attrNameLst>
                                          <p:attrName>style.visibility</p:attrName>
                                        </p:attrNameLst>
                                      </p:cBhvr>
                                      <p:to>
                                        <p:strVal val="visible"/>
                                      </p:to>
                                    </p:set>
                                    <p:anim calcmode="lin" valueType="num">
                                      <p:cBhvr additive="base">
                                        <p:cTn id="37" dur="500" fill="hold"/>
                                        <p:tgtEl>
                                          <p:spTgt spid="70666"/>
                                        </p:tgtEl>
                                        <p:attrNameLst>
                                          <p:attrName>ppt_x</p:attrName>
                                        </p:attrNameLst>
                                      </p:cBhvr>
                                      <p:tavLst>
                                        <p:tav tm="0">
                                          <p:val>
                                            <p:strVal val="0-#ppt_w/2"/>
                                          </p:val>
                                        </p:tav>
                                        <p:tav tm="100000">
                                          <p:val>
                                            <p:strVal val="#ppt_x"/>
                                          </p:val>
                                        </p:tav>
                                      </p:tavLst>
                                    </p:anim>
                                    <p:anim calcmode="lin" valueType="num">
                                      <p:cBhvr additive="base">
                                        <p:cTn id="38" dur="500" fill="hold"/>
                                        <p:tgtEl>
                                          <p:spTgt spid="70666"/>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70668"/>
                                        </p:tgtEl>
                                        <p:attrNameLst>
                                          <p:attrName>style.visibility</p:attrName>
                                        </p:attrNameLst>
                                      </p:cBhvr>
                                      <p:to>
                                        <p:strVal val="visible"/>
                                      </p:to>
                                    </p:set>
                                    <p:anim calcmode="lin" valueType="num">
                                      <p:cBhvr additive="base">
                                        <p:cTn id="43" dur="500" fill="hold"/>
                                        <p:tgtEl>
                                          <p:spTgt spid="70668"/>
                                        </p:tgtEl>
                                        <p:attrNameLst>
                                          <p:attrName>ppt_x</p:attrName>
                                        </p:attrNameLst>
                                      </p:cBhvr>
                                      <p:tavLst>
                                        <p:tav tm="0">
                                          <p:val>
                                            <p:strVal val="0-#ppt_w/2"/>
                                          </p:val>
                                        </p:tav>
                                        <p:tav tm="100000">
                                          <p:val>
                                            <p:strVal val="#ppt_x"/>
                                          </p:val>
                                        </p:tav>
                                      </p:tavLst>
                                    </p:anim>
                                    <p:anim calcmode="lin" valueType="num">
                                      <p:cBhvr additive="base">
                                        <p:cTn id="44" dur="500" fill="hold"/>
                                        <p:tgtEl>
                                          <p:spTgt spid="70668"/>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70667"/>
                                        </p:tgtEl>
                                        <p:attrNameLst>
                                          <p:attrName>style.visibility</p:attrName>
                                        </p:attrNameLst>
                                      </p:cBhvr>
                                      <p:to>
                                        <p:strVal val="visible"/>
                                      </p:to>
                                    </p:set>
                                    <p:anim calcmode="lin" valueType="num">
                                      <p:cBhvr additive="base">
                                        <p:cTn id="49" dur="500" fill="hold"/>
                                        <p:tgtEl>
                                          <p:spTgt spid="70667"/>
                                        </p:tgtEl>
                                        <p:attrNameLst>
                                          <p:attrName>ppt_x</p:attrName>
                                        </p:attrNameLst>
                                      </p:cBhvr>
                                      <p:tavLst>
                                        <p:tav tm="0">
                                          <p:val>
                                            <p:strVal val="0-#ppt_w/2"/>
                                          </p:val>
                                        </p:tav>
                                        <p:tav tm="100000">
                                          <p:val>
                                            <p:strVal val="#ppt_x"/>
                                          </p:val>
                                        </p:tav>
                                      </p:tavLst>
                                    </p:anim>
                                    <p:anim calcmode="lin" valueType="num">
                                      <p:cBhvr additive="base">
                                        <p:cTn id="50" dur="500" fill="hold"/>
                                        <p:tgtEl>
                                          <p:spTgt spid="70667"/>
                                        </p:tgtEl>
                                        <p:attrNameLst>
                                          <p:attrName>ppt_y</p:attrName>
                                        </p:attrNameLst>
                                      </p:cBhvr>
                                      <p:tavLst>
                                        <p:tav tm="0">
                                          <p:val>
                                            <p:strVal val="#ppt_y"/>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8" fill="hold" nodeType="clickEffect">
                                  <p:stCondLst>
                                    <p:cond delay="0"/>
                                  </p:stCondLst>
                                  <p:childTnLst>
                                    <p:set>
                                      <p:cBhvr>
                                        <p:cTn id="54" dur="1" fill="hold">
                                          <p:stCondLst>
                                            <p:cond delay="0"/>
                                          </p:stCondLst>
                                        </p:cTn>
                                        <p:tgtEl>
                                          <p:spTgt spid="70676"/>
                                        </p:tgtEl>
                                        <p:attrNameLst>
                                          <p:attrName>style.visibility</p:attrName>
                                        </p:attrNameLst>
                                      </p:cBhvr>
                                      <p:to>
                                        <p:strVal val="visible"/>
                                      </p:to>
                                    </p:set>
                                    <p:anim calcmode="lin" valueType="num">
                                      <p:cBhvr additive="base">
                                        <p:cTn id="55" dur="500" fill="hold"/>
                                        <p:tgtEl>
                                          <p:spTgt spid="70676"/>
                                        </p:tgtEl>
                                        <p:attrNameLst>
                                          <p:attrName>ppt_x</p:attrName>
                                        </p:attrNameLst>
                                      </p:cBhvr>
                                      <p:tavLst>
                                        <p:tav tm="0">
                                          <p:val>
                                            <p:strVal val="0-#ppt_w/2"/>
                                          </p:val>
                                        </p:tav>
                                        <p:tav tm="100000">
                                          <p:val>
                                            <p:strVal val="#ppt_x"/>
                                          </p:val>
                                        </p:tav>
                                      </p:tavLst>
                                    </p:anim>
                                    <p:anim calcmode="lin" valueType="num">
                                      <p:cBhvr additive="base">
                                        <p:cTn id="56" dur="500" fill="hold"/>
                                        <p:tgtEl>
                                          <p:spTgt spid="70676"/>
                                        </p:tgtEl>
                                        <p:attrNameLst>
                                          <p:attrName>ppt_y</p:attrName>
                                        </p:attrNameLst>
                                      </p:cBhvr>
                                      <p:tavLst>
                                        <p:tav tm="0">
                                          <p:val>
                                            <p:strVal val="#ppt_y"/>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70677"/>
                                        </p:tgtEl>
                                        <p:attrNameLst>
                                          <p:attrName>style.visibility</p:attrName>
                                        </p:attrNameLst>
                                      </p:cBhvr>
                                      <p:to>
                                        <p:strVal val="visible"/>
                                      </p:to>
                                    </p:set>
                                    <p:anim calcmode="lin" valueType="num">
                                      <p:cBhvr additive="base">
                                        <p:cTn id="61" dur="500" fill="hold"/>
                                        <p:tgtEl>
                                          <p:spTgt spid="70677"/>
                                        </p:tgtEl>
                                        <p:attrNameLst>
                                          <p:attrName>ppt_x</p:attrName>
                                        </p:attrNameLst>
                                      </p:cBhvr>
                                      <p:tavLst>
                                        <p:tav tm="0">
                                          <p:val>
                                            <p:strVal val="0-#ppt_w/2"/>
                                          </p:val>
                                        </p:tav>
                                        <p:tav tm="100000">
                                          <p:val>
                                            <p:strVal val="#ppt_x"/>
                                          </p:val>
                                        </p:tav>
                                      </p:tavLst>
                                    </p:anim>
                                    <p:anim calcmode="lin" valueType="num">
                                      <p:cBhvr additive="base">
                                        <p:cTn id="62" dur="500" fill="hold"/>
                                        <p:tgtEl>
                                          <p:spTgt spid="70677"/>
                                        </p:tgtEl>
                                        <p:attrNameLst>
                                          <p:attrName>ppt_y</p:attrName>
                                        </p:attrNameLst>
                                      </p:cBhvr>
                                      <p:tavLst>
                                        <p:tav tm="0">
                                          <p:val>
                                            <p:strVal val="#ppt_y"/>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8" fill="hold" nodeType="clickEffect">
                                  <p:stCondLst>
                                    <p:cond delay="0"/>
                                  </p:stCondLst>
                                  <p:childTnLst>
                                    <p:set>
                                      <p:cBhvr>
                                        <p:cTn id="66" dur="1" fill="hold">
                                          <p:stCondLst>
                                            <p:cond delay="0"/>
                                          </p:stCondLst>
                                        </p:cTn>
                                        <p:tgtEl>
                                          <p:spTgt spid="70682"/>
                                        </p:tgtEl>
                                        <p:attrNameLst>
                                          <p:attrName>style.visibility</p:attrName>
                                        </p:attrNameLst>
                                      </p:cBhvr>
                                      <p:to>
                                        <p:strVal val="visible"/>
                                      </p:to>
                                    </p:set>
                                    <p:anim calcmode="lin" valueType="num">
                                      <p:cBhvr additive="base">
                                        <p:cTn id="67" dur="500" fill="hold"/>
                                        <p:tgtEl>
                                          <p:spTgt spid="70682"/>
                                        </p:tgtEl>
                                        <p:attrNameLst>
                                          <p:attrName>ppt_x</p:attrName>
                                        </p:attrNameLst>
                                      </p:cBhvr>
                                      <p:tavLst>
                                        <p:tav tm="0">
                                          <p:val>
                                            <p:strVal val="0-#ppt_w/2"/>
                                          </p:val>
                                        </p:tav>
                                        <p:tav tm="100000">
                                          <p:val>
                                            <p:strVal val="#ppt_x"/>
                                          </p:val>
                                        </p:tav>
                                      </p:tavLst>
                                    </p:anim>
                                    <p:anim calcmode="lin" valueType="num">
                                      <p:cBhvr additive="base">
                                        <p:cTn id="68" dur="500" fill="hold"/>
                                        <p:tgtEl>
                                          <p:spTgt spid="70682"/>
                                        </p:tgtEl>
                                        <p:attrNameLst>
                                          <p:attrName>ppt_y</p:attrName>
                                        </p:attrNameLst>
                                      </p:cBhvr>
                                      <p:tavLst>
                                        <p:tav tm="0">
                                          <p:val>
                                            <p:strVal val="#ppt_y"/>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70678"/>
                                        </p:tgtEl>
                                        <p:attrNameLst>
                                          <p:attrName>style.visibility</p:attrName>
                                        </p:attrNameLst>
                                      </p:cBhvr>
                                      <p:to>
                                        <p:strVal val="visible"/>
                                      </p:to>
                                    </p:set>
                                    <p:anim calcmode="lin" valueType="num">
                                      <p:cBhvr additive="base">
                                        <p:cTn id="73" dur="500" fill="hold"/>
                                        <p:tgtEl>
                                          <p:spTgt spid="70678"/>
                                        </p:tgtEl>
                                        <p:attrNameLst>
                                          <p:attrName>ppt_x</p:attrName>
                                        </p:attrNameLst>
                                      </p:cBhvr>
                                      <p:tavLst>
                                        <p:tav tm="0">
                                          <p:val>
                                            <p:strVal val="0-#ppt_w/2"/>
                                          </p:val>
                                        </p:tav>
                                        <p:tav tm="100000">
                                          <p:val>
                                            <p:strVal val="#ppt_x"/>
                                          </p:val>
                                        </p:tav>
                                      </p:tavLst>
                                    </p:anim>
                                    <p:anim calcmode="lin" valueType="num">
                                      <p:cBhvr additive="base">
                                        <p:cTn id="74" dur="500" fill="hold"/>
                                        <p:tgtEl>
                                          <p:spTgt spid="70678"/>
                                        </p:tgtEl>
                                        <p:attrNameLst>
                                          <p:attrName>ppt_y</p:attrName>
                                        </p:attrNameLst>
                                      </p:cBhvr>
                                      <p:tavLst>
                                        <p:tav tm="0">
                                          <p:val>
                                            <p:strVal val="#ppt_y"/>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8" fill="hold" nodeType="clickEffect">
                                  <p:stCondLst>
                                    <p:cond delay="0"/>
                                  </p:stCondLst>
                                  <p:childTnLst>
                                    <p:set>
                                      <p:cBhvr>
                                        <p:cTn id="78" dur="1" fill="hold">
                                          <p:stCondLst>
                                            <p:cond delay="0"/>
                                          </p:stCondLst>
                                        </p:cTn>
                                        <p:tgtEl>
                                          <p:spTgt spid="70687"/>
                                        </p:tgtEl>
                                        <p:attrNameLst>
                                          <p:attrName>style.visibility</p:attrName>
                                        </p:attrNameLst>
                                      </p:cBhvr>
                                      <p:to>
                                        <p:strVal val="visible"/>
                                      </p:to>
                                    </p:set>
                                    <p:anim calcmode="lin" valueType="num">
                                      <p:cBhvr additive="base">
                                        <p:cTn id="79" dur="500" fill="hold"/>
                                        <p:tgtEl>
                                          <p:spTgt spid="70687"/>
                                        </p:tgtEl>
                                        <p:attrNameLst>
                                          <p:attrName>ppt_x</p:attrName>
                                        </p:attrNameLst>
                                      </p:cBhvr>
                                      <p:tavLst>
                                        <p:tav tm="0">
                                          <p:val>
                                            <p:strVal val="0-#ppt_w/2"/>
                                          </p:val>
                                        </p:tav>
                                        <p:tav tm="100000">
                                          <p:val>
                                            <p:strVal val="#ppt_x"/>
                                          </p:val>
                                        </p:tav>
                                      </p:tavLst>
                                    </p:anim>
                                    <p:anim calcmode="lin" valueType="num">
                                      <p:cBhvr additive="base">
                                        <p:cTn id="80" dur="500" fill="hold"/>
                                        <p:tgtEl>
                                          <p:spTgt spid="70687"/>
                                        </p:tgtEl>
                                        <p:attrNameLst>
                                          <p:attrName>ppt_y</p:attrName>
                                        </p:attrNameLst>
                                      </p:cBhvr>
                                      <p:tavLst>
                                        <p:tav tm="0">
                                          <p:val>
                                            <p:strVal val="#ppt_y"/>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8" fill="hold" nodeType="clickEffect">
                                  <p:stCondLst>
                                    <p:cond delay="0"/>
                                  </p:stCondLst>
                                  <p:childTnLst>
                                    <p:set>
                                      <p:cBhvr>
                                        <p:cTn id="84" dur="1" fill="hold">
                                          <p:stCondLst>
                                            <p:cond delay="0"/>
                                          </p:stCondLst>
                                        </p:cTn>
                                        <p:tgtEl>
                                          <p:spTgt spid="70688"/>
                                        </p:tgtEl>
                                        <p:attrNameLst>
                                          <p:attrName>style.visibility</p:attrName>
                                        </p:attrNameLst>
                                      </p:cBhvr>
                                      <p:to>
                                        <p:strVal val="visible"/>
                                      </p:to>
                                    </p:set>
                                    <p:anim calcmode="lin" valueType="num">
                                      <p:cBhvr additive="base">
                                        <p:cTn id="85" dur="500" fill="hold"/>
                                        <p:tgtEl>
                                          <p:spTgt spid="70688"/>
                                        </p:tgtEl>
                                        <p:attrNameLst>
                                          <p:attrName>ppt_x</p:attrName>
                                        </p:attrNameLst>
                                      </p:cBhvr>
                                      <p:tavLst>
                                        <p:tav tm="0">
                                          <p:val>
                                            <p:strVal val="0-#ppt_w/2"/>
                                          </p:val>
                                        </p:tav>
                                        <p:tav tm="100000">
                                          <p:val>
                                            <p:strVal val="#ppt_x"/>
                                          </p:val>
                                        </p:tav>
                                      </p:tavLst>
                                    </p:anim>
                                    <p:anim calcmode="lin" valueType="num">
                                      <p:cBhvr additive="base">
                                        <p:cTn id="86" dur="500" fill="hold"/>
                                        <p:tgtEl>
                                          <p:spTgt spid="70688"/>
                                        </p:tgtEl>
                                        <p:attrNameLst>
                                          <p:attrName>ppt_y</p:attrName>
                                        </p:attrNameLst>
                                      </p:cBhvr>
                                      <p:tavLst>
                                        <p:tav tm="0">
                                          <p:val>
                                            <p:strVal val="#ppt_y"/>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8" fill="hold" nodeType="clickEffect">
                                  <p:stCondLst>
                                    <p:cond delay="0"/>
                                  </p:stCondLst>
                                  <p:childTnLst>
                                    <p:set>
                                      <p:cBhvr>
                                        <p:cTn id="90" dur="1" fill="hold">
                                          <p:stCondLst>
                                            <p:cond delay="0"/>
                                          </p:stCondLst>
                                        </p:cTn>
                                        <p:tgtEl>
                                          <p:spTgt spid="70683"/>
                                        </p:tgtEl>
                                        <p:attrNameLst>
                                          <p:attrName>style.visibility</p:attrName>
                                        </p:attrNameLst>
                                      </p:cBhvr>
                                      <p:to>
                                        <p:strVal val="visible"/>
                                      </p:to>
                                    </p:set>
                                    <p:anim calcmode="lin" valueType="num">
                                      <p:cBhvr additive="base">
                                        <p:cTn id="91" dur="500" fill="hold"/>
                                        <p:tgtEl>
                                          <p:spTgt spid="70683"/>
                                        </p:tgtEl>
                                        <p:attrNameLst>
                                          <p:attrName>ppt_x</p:attrName>
                                        </p:attrNameLst>
                                      </p:cBhvr>
                                      <p:tavLst>
                                        <p:tav tm="0">
                                          <p:val>
                                            <p:strVal val="0-#ppt_w/2"/>
                                          </p:val>
                                        </p:tav>
                                        <p:tav tm="100000">
                                          <p:val>
                                            <p:strVal val="#ppt_x"/>
                                          </p:val>
                                        </p:tav>
                                      </p:tavLst>
                                    </p:anim>
                                    <p:anim calcmode="lin" valueType="num">
                                      <p:cBhvr additive="base">
                                        <p:cTn id="92" dur="500" fill="hold"/>
                                        <p:tgtEl>
                                          <p:spTgt spid="7068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6" grpId="0" autoUpdateAnimBg="0"/>
      <p:bldP spid="70667" grpId="0" autoUpdateAnimBg="0"/>
      <p:bldP spid="70669" grpId="0" autoUpdateAnimBg="0"/>
      <p:bldP spid="70677" grpId="0" autoUpdateAnimBg="0"/>
      <p:bldP spid="70678" grpId="0" autoUpdateAnimBg="0"/>
      <p:bldP spid="70684" grpId="0" autoUpdateAnimBg="0"/>
      <p:bldP spid="70685" grpId="0" autoUpdateAnimBg="0"/>
      <p:bldP spid="70689" grpId="0"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2">
            <a:extLst>
              <a:ext uri="{FF2B5EF4-FFF2-40B4-BE49-F238E27FC236}">
                <a16:creationId xmlns:a16="http://schemas.microsoft.com/office/drawing/2014/main" id="{979B2BC5-5412-4AEB-8285-4B4206FDDFA5}"/>
              </a:ext>
            </a:extLst>
          </p:cNvPr>
          <p:cNvSpPr txBox="1">
            <a:spLocks noChangeArrowheads="1"/>
          </p:cNvSpPr>
          <p:nvPr/>
        </p:nvSpPr>
        <p:spPr bwMode="auto">
          <a:xfrm>
            <a:off x="875506" y="1042195"/>
            <a:ext cx="7872958" cy="20905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lnSpc>
                <a:spcPct val="110000"/>
              </a:lnSpc>
              <a:spcBef>
                <a:spcPct val="50000"/>
              </a:spcBef>
            </a:pPr>
            <a:r>
              <a:rPr lang="zh-CN" altLang="en-US" b="1" dirty="0"/>
              <a:t>实际测试表明这样的</a:t>
            </a:r>
            <a:r>
              <a:rPr lang="en-US" altLang="zh-CN" b="1" dirty="0"/>
              <a:t>DNS</a:t>
            </a:r>
            <a:r>
              <a:rPr lang="zh-CN" altLang="en-US" b="1" dirty="0"/>
              <a:t>系统解析处理效率是比较糟糕的，特别是根</a:t>
            </a:r>
            <a:r>
              <a:rPr lang="zh-CN" altLang="en-US" b="1" dirty="0">
                <a:solidFill>
                  <a:srgbClr val="C00000"/>
                </a:solidFill>
              </a:rPr>
              <a:t>服务器负载是难于忍受</a:t>
            </a:r>
            <a:r>
              <a:rPr lang="zh-CN" altLang="en-US" b="1" dirty="0"/>
              <a:t>的</a:t>
            </a:r>
            <a:r>
              <a:rPr lang="en-US" altLang="zh-CN" b="1" dirty="0"/>
              <a:t>,</a:t>
            </a:r>
            <a:r>
              <a:rPr lang="zh-CN" altLang="en-US" b="1" dirty="0"/>
              <a:t>且根服务器故障将导致服务中断 。但</a:t>
            </a:r>
            <a:r>
              <a:rPr lang="en-US" altLang="zh-CN" b="1" dirty="0"/>
              <a:t>DNS</a:t>
            </a:r>
            <a:r>
              <a:rPr lang="zh-CN" altLang="en-US" b="1" dirty="0"/>
              <a:t>具有局部性访问原理（一台计算机经常访问本地域名，重复访问同样的域名），可以使</a:t>
            </a:r>
            <a:r>
              <a:rPr lang="en-US" altLang="zh-CN" b="1" dirty="0"/>
              <a:t>DNS</a:t>
            </a:r>
            <a:r>
              <a:rPr lang="zh-CN" altLang="en-US" b="1" dirty="0"/>
              <a:t>系统通过优化处理，达到较高实际效率。</a:t>
            </a:r>
          </a:p>
        </p:txBody>
      </p:sp>
      <p:sp>
        <p:nvSpPr>
          <p:cNvPr id="27651" name="Text Box 3">
            <a:extLst>
              <a:ext uri="{FF2B5EF4-FFF2-40B4-BE49-F238E27FC236}">
                <a16:creationId xmlns:a16="http://schemas.microsoft.com/office/drawing/2014/main" id="{CCD393F8-0EC7-45AA-BD63-F749B9D0D570}"/>
              </a:ext>
            </a:extLst>
          </p:cNvPr>
          <p:cNvSpPr txBox="1">
            <a:spLocks noChangeArrowheads="1"/>
          </p:cNvSpPr>
          <p:nvPr/>
        </p:nvSpPr>
        <p:spPr bwMode="auto">
          <a:xfrm>
            <a:off x="971550" y="3213100"/>
            <a:ext cx="6781800" cy="1370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b="1" dirty="0"/>
              <a:t>DNS</a:t>
            </a:r>
            <a:r>
              <a:rPr lang="zh-CN" altLang="en-US" b="1" dirty="0"/>
              <a:t>优化处理：</a:t>
            </a:r>
          </a:p>
          <a:p>
            <a:pPr algn="l" eaLnBrk="1" hangingPunct="1">
              <a:spcBef>
                <a:spcPct val="50000"/>
              </a:spcBef>
            </a:pPr>
            <a:r>
              <a:rPr lang="en-US" altLang="zh-CN" b="1" dirty="0"/>
              <a:t>1</a:t>
            </a:r>
            <a:r>
              <a:rPr lang="zh-CN" altLang="en-US" b="1" dirty="0"/>
              <a:t>、复制。复制许多个根服务器的副本，并原则上按地域分布，实现就地</a:t>
            </a:r>
            <a:r>
              <a:rPr lang="en-US" altLang="zh-CN" b="1" dirty="0"/>
              <a:t>DNS</a:t>
            </a:r>
            <a:r>
              <a:rPr lang="zh-CN" altLang="en-US" b="1" dirty="0"/>
              <a:t>域名服务。</a:t>
            </a:r>
            <a:endParaRPr lang="zh-CN" altLang="en-US" b="1" dirty="0">
              <a:latin typeface="宋体" panose="02010600030101010101" pitchFamily="2" charset="-122"/>
            </a:endParaRPr>
          </a:p>
        </p:txBody>
      </p:sp>
      <p:sp>
        <p:nvSpPr>
          <p:cNvPr id="27652" name="Text Box 4">
            <a:extLst>
              <a:ext uri="{FF2B5EF4-FFF2-40B4-BE49-F238E27FC236}">
                <a16:creationId xmlns:a16="http://schemas.microsoft.com/office/drawing/2014/main" id="{8761ADAF-3204-4DAE-9B3A-9534A1C57C99}"/>
              </a:ext>
            </a:extLst>
          </p:cNvPr>
          <p:cNvSpPr txBox="1">
            <a:spLocks noChangeArrowheads="1"/>
          </p:cNvSpPr>
          <p:nvPr/>
        </p:nvSpPr>
        <p:spPr bwMode="auto">
          <a:xfrm>
            <a:off x="971550" y="4724400"/>
            <a:ext cx="6781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a:r>
              <a:rPr lang="en-US" altLang="zh-CN" b="1" dirty="0"/>
              <a:t>2</a:t>
            </a:r>
            <a:r>
              <a:rPr lang="zh-CN" altLang="en-US" b="1" dirty="0"/>
              <a:t>、缓存。每当查找一个新的域名，本地</a:t>
            </a:r>
            <a:r>
              <a:rPr lang="en-US" altLang="zh-CN" b="1" dirty="0">
                <a:solidFill>
                  <a:srgbClr val="FF3300"/>
                </a:solidFill>
              </a:rPr>
              <a:t>DNS</a:t>
            </a:r>
            <a:r>
              <a:rPr lang="zh-CN" altLang="en-US" b="1" dirty="0">
                <a:solidFill>
                  <a:srgbClr val="FF3300"/>
                </a:solidFill>
              </a:rPr>
              <a:t>服务器</a:t>
            </a:r>
            <a:r>
              <a:rPr lang="zh-CN" altLang="en-US" b="1" dirty="0"/>
              <a:t>将地址联编副本进行缓存；实际上客户的浏览器也有类似的</a:t>
            </a:r>
            <a:r>
              <a:rPr lang="zh-CN" altLang="en-US" b="1" dirty="0">
                <a:solidFill>
                  <a:srgbClr val="990000"/>
                </a:solidFill>
              </a:rPr>
              <a:t>域名缓存</a:t>
            </a:r>
            <a:r>
              <a:rPr lang="zh-CN" altLang="en-US" b="1" dirty="0"/>
              <a:t>措施。 </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7650"/>
                                        </p:tgtEl>
                                        <p:attrNameLst>
                                          <p:attrName>style.visibility</p:attrName>
                                        </p:attrNameLst>
                                      </p:cBhvr>
                                      <p:to>
                                        <p:strVal val="visible"/>
                                      </p:to>
                                    </p:set>
                                    <p:anim calcmode="lin" valueType="num">
                                      <p:cBhvr additive="base">
                                        <p:cTn id="7" dur="500" fill="hold"/>
                                        <p:tgtEl>
                                          <p:spTgt spid="27650"/>
                                        </p:tgtEl>
                                        <p:attrNameLst>
                                          <p:attrName>ppt_x</p:attrName>
                                        </p:attrNameLst>
                                      </p:cBhvr>
                                      <p:tavLst>
                                        <p:tav tm="0">
                                          <p:val>
                                            <p:strVal val="0-#ppt_w/2"/>
                                          </p:val>
                                        </p:tav>
                                        <p:tav tm="100000">
                                          <p:val>
                                            <p:strVal val="#ppt_x"/>
                                          </p:val>
                                        </p:tav>
                                      </p:tavLst>
                                    </p:anim>
                                    <p:anim calcmode="lin" valueType="num">
                                      <p:cBhvr additive="base">
                                        <p:cTn id="8" dur="500" fill="hold"/>
                                        <p:tgtEl>
                                          <p:spTgt spid="2765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7651"/>
                                        </p:tgtEl>
                                        <p:attrNameLst>
                                          <p:attrName>style.visibility</p:attrName>
                                        </p:attrNameLst>
                                      </p:cBhvr>
                                      <p:to>
                                        <p:strVal val="visible"/>
                                      </p:to>
                                    </p:set>
                                    <p:anim calcmode="lin" valueType="num">
                                      <p:cBhvr additive="base">
                                        <p:cTn id="13" dur="500" fill="hold"/>
                                        <p:tgtEl>
                                          <p:spTgt spid="27651"/>
                                        </p:tgtEl>
                                        <p:attrNameLst>
                                          <p:attrName>ppt_x</p:attrName>
                                        </p:attrNameLst>
                                      </p:cBhvr>
                                      <p:tavLst>
                                        <p:tav tm="0">
                                          <p:val>
                                            <p:strVal val="0-#ppt_w/2"/>
                                          </p:val>
                                        </p:tav>
                                        <p:tav tm="100000">
                                          <p:val>
                                            <p:strVal val="#ppt_x"/>
                                          </p:val>
                                        </p:tav>
                                      </p:tavLst>
                                    </p:anim>
                                    <p:anim calcmode="lin" valueType="num">
                                      <p:cBhvr additive="base">
                                        <p:cTn id="14" dur="500" fill="hold"/>
                                        <p:tgtEl>
                                          <p:spTgt spid="27651"/>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7652"/>
                                        </p:tgtEl>
                                        <p:attrNameLst>
                                          <p:attrName>style.visibility</p:attrName>
                                        </p:attrNameLst>
                                      </p:cBhvr>
                                      <p:to>
                                        <p:strVal val="visible"/>
                                      </p:to>
                                    </p:set>
                                    <p:anim calcmode="lin" valueType="num">
                                      <p:cBhvr additive="base">
                                        <p:cTn id="19" dur="500" fill="hold"/>
                                        <p:tgtEl>
                                          <p:spTgt spid="27652"/>
                                        </p:tgtEl>
                                        <p:attrNameLst>
                                          <p:attrName>ppt_x</p:attrName>
                                        </p:attrNameLst>
                                      </p:cBhvr>
                                      <p:tavLst>
                                        <p:tav tm="0">
                                          <p:val>
                                            <p:strVal val="0-#ppt_w/2"/>
                                          </p:val>
                                        </p:tav>
                                        <p:tav tm="100000">
                                          <p:val>
                                            <p:strVal val="#ppt_x"/>
                                          </p:val>
                                        </p:tav>
                                      </p:tavLst>
                                    </p:anim>
                                    <p:anim calcmode="lin" valueType="num">
                                      <p:cBhvr additive="base">
                                        <p:cTn id="20" dur="500" fill="hold"/>
                                        <p:tgtEl>
                                          <p:spTgt spid="2765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autoUpdateAnimBg="0"/>
      <p:bldP spid="27651" grpId="0" autoUpdateAnimBg="0"/>
      <p:bldP spid="27652"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Text Box 2">
            <a:extLst>
              <a:ext uri="{FF2B5EF4-FFF2-40B4-BE49-F238E27FC236}">
                <a16:creationId xmlns:a16="http://schemas.microsoft.com/office/drawing/2014/main" id="{EB896058-DA8F-4063-B91A-2DA6D76A3A8B}"/>
              </a:ext>
            </a:extLst>
          </p:cNvPr>
          <p:cNvSpPr txBox="1">
            <a:spLocks noChangeArrowheads="1"/>
          </p:cNvSpPr>
          <p:nvPr/>
        </p:nvSpPr>
        <p:spPr bwMode="auto">
          <a:xfrm>
            <a:off x="1116013" y="2565400"/>
            <a:ext cx="6840537" cy="197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lnSpc>
                <a:spcPct val="110000"/>
              </a:lnSpc>
              <a:spcBef>
                <a:spcPct val="50000"/>
              </a:spcBef>
            </a:pPr>
            <a:r>
              <a:rPr lang="zh-CN" altLang="en-US" sz="2800" b="1" dirty="0">
                <a:latin typeface="宋体" panose="02010600030101010101" pitchFamily="2" charset="-122"/>
              </a:rPr>
              <a:t>但本地机上大多数解析器可对缩写域名尝试进行后缀配置尝试，因为解析器是本地的，就可以加入一些程序进行额外处理，返回可能性最大的域名解析。</a:t>
            </a:r>
          </a:p>
        </p:txBody>
      </p:sp>
      <p:sp>
        <p:nvSpPr>
          <p:cNvPr id="25603" name="Rectangle 5">
            <a:extLst>
              <a:ext uri="{FF2B5EF4-FFF2-40B4-BE49-F238E27FC236}">
                <a16:creationId xmlns:a16="http://schemas.microsoft.com/office/drawing/2014/main" id="{D967801D-0C85-4726-9A2B-D033E043EE40}"/>
              </a:ext>
            </a:extLst>
          </p:cNvPr>
          <p:cNvSpPr>
            <a:spLocks noChangeArrowheads="1"/>
          </p:cNvSpPr>
          <p:nvPr/>
        </p:nvSpPr>
        <p:spPr bwMode="auto">
          <a:xfrm>
            <a:off x="684213" y="404813"/>
            <a:ext cx="7343775"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b="1" dirty="0">
                <a:solidFill>
                  <a:srgbClr val="CC0000"/>
                </a:solidFill>
                <a:latin typeface="宋体" panose="02010600030101010101" pitchFamily="2" charset="-122"/>
              </a:rPr>
              <a:t>2.1.7 </a:t>
            </a:r>
            <a:r>
              <a:rPr lang="zh-CN" altLang="en-US" b="1" dirty="0">
                <a:solidFill>
                  <a:srgbClr val="CC0000"/>
                </a:solidFill>
              </a:rPr>
              <a:t>域名缩写解析和域名国际化 </a:t>
            </a:r>
          </a:p>
        </p:txBody>
      </p:sp>
      <p:sp>
        <p:nvSpPr>
          <p:cNvPr id="2" name="Text Box 2">
            <a:extLst>
              <a:ext uri="{FF2B5EF4-FFF2-40B4-BE49-F238E27FC236}">
                <a16:creationId xmlns:a16="http://schemas.microsoft.com/office/drawing/2014/main" id="{2CCC651A-FE61-43B6-A248-EAFEABD712CE}"/>
              </a:ext>
            </a:extLst>
          </p:cNvPr>
          <p:cNvSpPr txBox="1">
            <a:spLocks noChangeArrowheads="1"/>
          </p:cNvSpPr>
          <p:nvPr/>
        </p:nvSpPr>
        <p:spPr bwMode="auto">
          <a:xfrm>
            <a:off x="1116013" y="1268413"/>
            <a:ext cx="6840537" cy="1031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lnSpc>
                <a:spcPct val="110000"/>
              </a:lnSpc>
              <a:spcBef>
                <a:spcPct val="50000"/>
              </a:spcBef>
            </a:pPr>
            <a:r>
              <a:rPr lang="zh-CN" altLang="en-US" sz="2800" b="1">
                <a:latin typeface="宋体" panose="02010600030101010101" pitchFamily="2" charset="-122"/>
              </a:rPr>
              <a:t>传统域名服务器只能对完整的域名进行有效解析，否则解析失败。</a:t>
            </a:r>
          </a:p>
        </p:txBody>
      </p:sp>
      <p:sp>
        <p:nvSpPr>
          <p:cNvPr id="3" name="Text Box 2">
            <a:extLst>
              <a:ext uri="{FF2B5EF4-FFF2-40B4-BE49-F238E27FC236}">
                <a16:creationId xmlns:a16="http://schemas.microsoft.com/office/drawing/2014/main" id="{688FCF3E-2500-4779-AABF-1CD6C113C594}"/>
              </a:ext>
            </a:extLst>
          </p:cNvPr>
          <p:cNvSpPr txBox="1">
            <a:spLocks noChangeArrowheads="1"/>
          </p:cNvSpPr>
          <p:nvPr/>
        </p:nvSpPr>
        <p:spPr bwMode="auto">
          <a:xfrm>
            <a:off x="1116013" y="4797425"/>
            <a:ext cx="6840537" cy="1031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lnSpc>
                <a:spcPct val="110000"/>
              </a:lnSpc>
              <a:spcBef>
                <a:spcPct val="50000"/>
              </a:spcBef>
            </a:pPr>
            <a:r>
              <a:rPr lang="zh-CN" altLang="en-US" sz="2800" b="1"/>
              <a:t>如浏览器输入不完整的域名</a:t>
            </a:r>
            <a:r>
              <a:rPr lang="en-US" altLang="zh-CN" sz="2800" b="1"/>
              <a:t>sina.com</a:t>
            </a:r>
            <a:r>
              <a:rPr lang="zh-CN" altLang="en-US" sz="2800" b="1"/>
              <a:t>，实际可准确解析</a:t>
            </a:r>
            <a:r>
              <a:rPr lang="en-US" altLang="zh-CN" sz="2800" b="1"/>
              <a:t>www.sina.com.cn</a:t>
            </a:r>
            <a:r>
              <a:rPr lang="zh-CN" altLang="en-US" sz="2800" b="1"/>
              <a:t>。</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2706"/>
                                        </p:tgtEl>
                                        <p:attrNameLst>
                                          <p:attrName>style.visibility</p:attrName>
                                        </p:attrNameLst>
                                      </p:cBhvr>
                                      <p:to>
                                        <p:strVal val="visible"/>
                                      </p:to>
                                    </p:set>
                                    <p:anim calcmode="lin" valueType="num">
                                      <p:cBhvr additive="base">
                                        <p:cTn id="7" dur="500" fill="hold"/>
                                        <p:tgtEl>
                                          <p:spTgt spid="72706"/>
                                        </p:tgtEl>
                                        <p:attrNameLst>
                                          <p:attrName>ppt_x</p:attrName>
                                        </p:attrNameLst>
                                      </p:cBhvr>
                                      <p:tavLst>
                                        <p:tav tm="0">
                                          <p:val>
                                            <p:strVal val="0-#ppt_w/2"/>
                                          </p:val>
                                        </p:tav>
                                        <p:tav tm="100000">
                                          <p:val>
                                            <p:strVal val="#ppt_x"/>
                                          </p:val>
                                        </p:tav>
                                      </p:tavLst>
                                    </p:anim>
                                    <p:anim calcmode="lin" valueType="num">
                                      <p:cBhvr additive="base">
                                        <p:cTn id="8" dur="500" fill="hold"/>
                                        <p:tgtEl>
                                          <p:spTgt spid="7270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0-#ppt_w/2"/>
                                          </p:val>
                                        </p:tav>
                                        <p:tav tm="100000">
                                          <p:val>
                                            <p:strVal val="#ppt_x"/>
                                          </p:val>
                                        </p:tav>
                                      </p:tavLst>
                                    </p:anim>
                                    <p:anim calcmode="lin" valueType="num">
                                      <p:cBhvr additive="base">
                                        <p:cTn id="14"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6" grpId="0" autoUpdateAnimBg="0"/>
      <p:bldP spid="2" grpId="0" autoUpdateAnimBg="0"/>
      <p:bldP spid="3" grpId="0"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10" name="Text Box 6">
            <a:extLst>
              <a:ext uri="{FF2B5EF4-FFF2-40B4-BE49-F238E27FC236}">
                <a16:creationId xmlns:a16="http://schemas.microsoft.com/office/drawing/2014/main" id="{D522EDC5-C676-4925-9EFA-D54A2B7C1F9B}"/>
              </a:ext>
            </a:extLst>
          </p:cNvPr>
          <p:cNvSpPr txBox="1">
            <a:spLocks noChangeArrowheads="1"/>
          </p:cNvSpPr>
          <p:nvPr/>
        </p:nvSpPr>
        <p:spPr bwMode="auto">
          <a:xfrm>
            <a:off x="834241" y="942584"/>
            <a:ext cx="7392987" cy="129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lnSpc>
                <a:spcPct val="110000"/>
              </a:lnSpc>
              <a:spcBef>
                <a:spcPct val="50000"/>
              </a:spcBef>
            </a:pPr>
            <a:r>
              <a:rPr lang="zh-CN" altLang="en-US" b="1" dirty="0"/>
              <a:t>传统域名定义是</a:t>
            </a:r>
            <a:r>
              <a:rPr lang="en-US" altLang="zh-CN" b="1" dirty="0">
                <a:solidFill>
                  <a:srgbClr val="FF0000"/>
                </a:solidFill>
              </a:rPr>
              <a:t>ASCII</a:t>
            </a:r>
            <a:r>
              <a:rPr lang="zh-CN" altLang="en-US" b="1" dirty="0">
                <a:solidFill>
                  <a:srgbClr val="FF0000"/>
                </a:solidFill>
              </a:rPr>
              <a:t>码</a:t>
            </a:r>
            <a:r>
              <a:rPr lang="zh-CN" altLang="en-US" b="1" dirty="0"/>
              <a:t>定义的英文字母和数字集，而国际上中、俄、日文等其他语言不能作为域名，大大限制了作用和影响力。</a:t>
            </a:r>
            <a:endParaRPr lang="zh-CN" altLang="en-US" b="1" dirty="0">
              <a:solidFill>
                <a:srgbClr val="FF0000"/>
              </a:solidFill>
            </a:endParaRPr>
          </a:p>
        </p:txBody>
      </p:sp>
      <p:sp>
        <p:nvSpPr>
          <p:cNvPr id="2" name="Text Box 6">
            <a:extLst>
              <a:ext uri="{FF2B5EF4-FFF2-40B4-BE49-F238E27FC236}">
                <a16:creationId xmlns:a16="http://schemas.microsoft.com/office/drawing/2014/main" id="{B55AD988-E365-405B-82C3-BE28941DA5B2}"/>
              </a:ext>
            </a:extLst>
          </p:cNvPr>
          <p:cNvSpPr txBox="1">
            <a:spLocks noChangeArrowheads="1"/>
          </p:cNvSpPr>
          <p:nvPr/>
        </p:nvSpPr>
        <p:spPr bwMode="auto">
          <a:xfrm>
            <a:off x="900113" y="4652963"/>
            <a:ext cx="7392987" cy="895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lnSpc>
                <a:spcPct val="110000"/>
              </a:lnSpc>
              <a:spcBef>
                <a:spcPct val="50000"/>
              </a:spcBef>
            </a:pPr>
            <a:r>
              <a:rPr lang="zh-CN" altLang="en-US" b="1" dirty="0">
                <a:solidFill>
                  <a:srgbClr val="0070C0"/>
                </a:solidFill>
              </a:rPr>
              <a:t>课余活动：如何对国际化域名与</a:t>
            </a:r>
            <a:r>
              <a:rPr lang="en-US" altLang="zh-CN" b="1" dirty="0">
                <a:solidFill>
                  <a:srgbClr val="0070C0"/>
                </a:solidFill>
              </a:rPr>
              <a:t>ASCII</a:t>
            </a:r>
            <a:r>
              <a:rPr lang="zh-CN" altLang="en-US" b="1" dirty="0">
                <a:solidFill>
                  <a:srgbClr val="0070C0"/>
                </a:solidFill>
              </a:rPr>
              <a:t>码定义对应？其转换处理有随来完成？</a:t>
            </a:r>
          </a:p>
        </p:txBody>
      </p:sp>
      <p:sp>
        <p:nvSpPr>
          <p:cNvPr id="3" name="Text Box 6">
            <a:extLst>
              <a:ext uri="{FF2B5EF4-FFF2-40B4-BE49-F238E27FC236}">
                <a16:creationId xmlns:a16="http://schemas.microsoft.com/office/drawing/2014/main" id="{60C7D290-6781-487B-AD7E-532436FCB52C}"/>
              </a:ext>
            </a:extLst>
          </p:cNvPr>
          <p:cNvSpPr txBox="1">
            <a:spLocks noChangeArrowheads="1"/>
          </p:cNvSpPr>
          <p:nvPr/>
        </p:nvSpPr>
        <p:spPr bwMode="auto">
          <a:xfrm>
            <a:off x="903525" y="2396136"/>
            <a:ext cx="7392987" cy="2100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lnSpc>
                <a:spcPct val="110000"/>
              </a:lnSpc>
              <a:spcBef>
                <a:spcPct val="50000"/>
              </a:spcBef>
            </a:pPr>
            <a:r>
              <a:rPr lang="en-US" altLang="zh-CN" b="1" dirty="0"/>
              <a:t>IETF </a:t>
            </a:r>
            <a:r>
              <a:rPr lang="zh-CN" altLang="en-US" b="1" dirty="0"/>
              <a:t>修订通过了国际化域名方法，即国际化域名应用</a:t>
            </a:r>
            <a:r>
              <a:rPr lang="en-US" altLang="zh-CN" b="1" dirty="0"/>
              <a:t>IDNA</a:t>
            </a:r>
            <a:r>
              <a:rPr lang="zh-CN" altLang="en-US" b="1" dirty="0"/>
              <a:t>（</a:t>
            </a:r>
            <a:r>
              <a:rPr lang="en-US" altLang="zh-CN" b="1" dirty="0"/>
              <a:t>Internationalizing Domain Names in </a:t>
            </a:r>
            <a:r>
              <a:rPr lang="en-US" altLang="zh-CN" b="1" dirty="0" err="1"/>
              <a:t>Applicationas</a:t>
            </a:r>
            <a:r>
              <a:rPr lang="en-US" altLang="zh-CN" b="1" dirty="0"/>
              <a:t>)</a:t>
            </a:r>
            <a:r>
              <a:rPr lang="zh-CN" altLang="en-US" b="1" dirty="0"/>
              <a:t>，</a:t>
            </a:r>
            <a:r>
              <a:rPr lang="en-US" altLang="zh-CN" b="1" dirty="0"/>
              <a:t>2010</a:t>
            </a:r>
            <a:r>
              <a:rPr lang="zh-CN" altLang="en-US" b="1" dirty="0"/>
              <a:t>开始应用，尝试输入“中央电视台</a:t>
            </a:r>
            <a:r>
              <a:rPr lang="en-US" altLang="zh-CN" b="1" dirty="0"/>
              <a:t>.</a:t>
            </a:r>
            <a:r>
              <a:rPr lang="en-US" altLang="zh-CN" b="1" dirty="0" err="1"/>
              <a:t>cn</a:t>
            </a:r>
            <a:r>
              <a:rPr lang="en-US" altLang="zh-CN" b="1" dirty="0"/>
              <a:t>” “</a:t>
            </a:r>
            <a:r>
              <a:rPr lang="zh-CN" altLang="en-US" b="1" dirty="0"/>
              <a:t>清华大学</a:t>
            </a:r>
            <a:r>
              <a:rPr lang="en-US" altLang="zh-CN" b="1" dirty="0"/>
              <a:t>.</a:t>
            </a:r>
            <a:r>
              <a:rPr lang="en-US" altLang="zh-CN" b="1" dirty="0" err="1"/>
              <a:t>cn</a:t>
            </a:r>
            <a:r>
              <a:rPr lang="en-US" altLang="zh-CN" b="1" dirty="0"/>
              <a:t>” “</a:t>
            </a:r>
            <a:r>
              <a:rPr lang="zh-CN" altLang="en-US" b="1" dirty="0"/>
              <a:t>华南师范大学</a:t>
            </a:r>
            <a:r>
              <a:rPr lang="en-US" altLang="zh-CN" b="1" dirty="0"/>
              <a:t>.</a:t>
            </a:r>
            <a:r>
              <a:rPr lang="en-US" altLang="zh-CN" b="1" dirty="0" err="1"/>
              <a:t>cn</a:t>
            </a:r>
            <a:r>
              <a:rPr lang="en-US" altLang="zh-CN" b="1" dirty="0"/>
              <a:t>”</a:t>
            </a:r>
            <a:r>
              <a:rPr lang="zh-CN" altLang="en-US" b="1" dirty="0"/>
              <a:t>，</a:t>
            </a:r>
            <a:r>
              <a:rPr lang="zh-CN" altLang="en-US" b="1" dirty="0">
                <a:solidFill>
                  <a:srgbClr val="FF0000"/>
                </a:solidFill>
              </a:rPr>
              <a:t>但实际上使用仍较少，并和使用的浏览器有关。</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2710"/>
                                        </p:tgtEl>
                                        <p:attrNameLst>
                                          <p:attrName>style.visibility</p:attrName>
                                        </p:attrNameLst>
                                      </p:cBhvr>
                                      <p:to>
                                        <p:strVal val="visible"/>
                                      </p:to>
                                    </p:set>
                                    <p:anim calcmode="lin" valueType="num">
                                      <p:cBhvr additive="base">
                                        <p:cTn id="7" dur="500" fill="hold"/>
                                        <p:tgtEl>
                                          <p:spTgt spid="72710"/>
                                        </p:tgtEl>
                                        <p:attrNameLst>
                                          <p:attrName>ppt_x</p:attrName>
                                        </p:attrNameLst>
                                      </p:cBhvr>
                                      <p:tavLst>
                                        <p:tav tm="0">
                                          <p:val>
                                            <p:strVal val="0-#ppt_w/2"/>
                                          </p:val>
                                        </p:tav>
                                        <p:tav tm="100000">
                                          <p:val>
                                            <p:strVal val="#ppt_x"/>
                                          </p:val>
                                        </p:tav>
                                      </p:tavLst>
                                    </p:anim>
                                    <p:anim calcmode="lin" valueType="num">
                                      <p:cBhvr additive="base">
                                        <p:cTn id="8" dur="500" fill="hold"/>
                                        <p:tgtEl>
                                          <p:spTgt spid="7271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0-#ppt_w/2"/>
                                          </p:val>
                                        </p:tav>
                                        <p:tav tm="100000">
                                          <p:val>
                                            <p:strVal val="#ppt_x"/>
                                          </p:val>
                                        </p:tav>
                                      </p:tavLst>
                                    </p:anim>
                                    <p:anim calcmode="lin" valueType="num">
                                      <p:cBhvr additive="base">
                                        <p:cTn id="14"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0-#ppt_w/2"/>
                                          </p:val>
                                        </p:tav>
                                        <p:tav tm="100000">
                                          <p:val>
                                            <p:strVal val="#ppt_x"/>
                                          </p:val>
                                        </p:tav>
                                      </p:tavLst>
                                    </p:anim>
                                    <p:anim calcmode="lin" valueType="num">
                                      <p:cBhvr additive="base">
                                        <p:cTn id="20" dur="500" fill="hold"/>
                                        <p:tgtEl>
                                          <p:spTgt spid="3"/>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10" grpId="0" autoUpdateAnimBg="0"/>
      <p:bldP spid="2" grpId="0" autoUpdateAnimBg="0"/>
      <p:bldP spid="3"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a:extLst>
              <a:ext uri="{FF2B5EF4-FFF2-40B4-BE49-F238E27FC236}">
                <a16:creationId xmlns:a16="http://schemas.microsoft.com/office/drawing/2014/main" id="{1FA03B22-5527-4C70-AA3C-4443F49391E8}"/>
              </a:ext>
            </a:extLst>
          </p:cNvPr>
          <p:cNvSpPr>
            <a:spLocks noChangeArrowheads="1"/>
          </p:cNvSpPr>
          <p:nvPr/>
        </p:nvSpPr>
        <p:spPr bwMode="auto">
          <a:xfrm>
            <a:off x="-287337" y="392907"/>
            <a:ext cx="597535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800" b="1" dirty="0">
                <a:solidFill>
                  <a:srgbClr val="CC0000"/>
                </a:solidFill>
                <a:latin typeface="宋体" panose="02010600030101010101" pitchFamily="2" charset="-122"/>
              </a:rPr>
              <a:t>2.1.8 </a:t>
            </a:r>
            <a:r>
              <a:rPr lang="zh-CN" altLang="en-US" sz="2800" b="1" dirty="0">
                <a:solidFill>
                  <a:srgbClr val="CC0000"/>
                </a:solidFill>
              </a:rPr>
              <a:t>域名重定向和</a:t>
            </a:r>
            <a:r>
              <a:rPr lang="en-US" altLang="zh-CN" sz="2800" b="1" dirty="0">
                <a:solidFill>
                  <a:srgbClr val="CC0000"/>
                </a:solidFill>
              </a:rPr>
              <a:t>DNS</a:t>
            </a:r>
            <a:r>
              <a:rPr lang="zh-CN" altLang="en-US" sz="2800" b="1" dirty="0">
                <a:solidFill>
                  <a:srgbClr val="CC0000"/>
                </a:solidFill>
              </a:rPr>
              <a:t>安全 </a:t>
            </a:r>
          </a:p>
        </p:txBody>
      </p:sp>
      <p:grpSp>
        <p:nvGrpSpPr>
          <p:cNvPr id="26627" name="Group 38">
            <a:extLst>
              <a:ext uri="{FF2B5EF4-FFF2-40B4-BE49-F238E27FC236}">
                <a16:creationId xmlns:a16="http://schemas.microsoft.com/office/drawing/2014/main" id="{5D25A10E-B4A2-4830-BF3A-8B959DF4318A}"/>
              </a:ext>
            </a:extLst>
          </p:cNvPr>
          <p:cNvGrpSpPr>
            <a:grpSpLocks/>
          </p:cNvGrpSpPr>
          <p:nvPr/>
        </p:nvGrpSpPr>
        <p:grpSpPr bwMode="auto">
          <a:xfrm>
            <a:off x="684213" y="1196975"/>
            <a:ext cx="3671887" cy="3101975"/>
            <a:chOff x="476" y="799"/>
            <a:chExt cx="2313" cy="1954"/>
          </a:xfrm>
        </p:grpSpPr>
        <p:sp>
          <p:nvSpPr>
            <p:cNvPr id="26630" name="Cloud">
              <a:extLst>
                <a:ext uri="{FF2B5EF4-FFF2-40B4-BE49-F238E27FC236}">
                  <a16:creationId xmlns:a16="http://schemas.microsoft.com/office/drawing/2014/main" id="{CB7AC743-2C5E-4243-A43C-9710A3AF4A8D}"/>
                </a:ext>
              </a:extLst>
            </p:cNvPr>
            <p:cNvSpPr>
              <a:spLocks noChangeAspect="1" noEditPoints="1" noChangeArrowheads="1"/>
            </p:cNvSpPr>
            <p:nvPr/>
          </p:nvSpPr>
          <p:spPr bwMode="auto">
            <a:xfrm>
              <a:off x="1065" y="1252"/>
              <a:ext cx="1200" cy="1152"/>
            </a:xfrm>
            <a:custGeom>
              <a:avLst/>
              <a:gdLst>
                <a:gd name="T0" fmla="*/ 4 w 21600"/>
                <a:gd name="T1" fmla="*/ 576 h 21600"/>
                <a:gd name="T2" fmla="*/ 600 w 21600"/>
                <a:gd name="T3" fmla="*/ 1151 h 21600"/>
                <a:gd name="T4" fmla="*/ 1199 w 21600"/>
                <a:gd name="T5" fmla="*/ 576 h 21600"/>
                <a:gd name="T6" fmla="*/ 600 w 21600"/>
                <a:gd name="T7" fmla="*/ 66 h 21600"/>
                <a:gd name="T8" fmla="*/ 0 60000 65536"/>
                <a:gd name="T9" fmla="*/ 0 60000 65536"/>
                <a:gd name="T10" fmla="*/ 0 60000 65536"/>
                <a:gd name="T11" fmla="*/ 0 60000 65536"/>
                <a:gd name="T12" fmla="*/ 2970 w 21600"/>
                <a:gd name="T13" fmla="*/ 3263 h 21600"/>
                <a:gd name="T14" fmla="*/ 17082 w 21600"/>
                <a:gd name="T15" fmla="*/ 17344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0" y="11192"/>
                    <a:pt x="409" y="12169"/>
                    <a:pt x="1074" y="12702"/>
                  </a:cubicBezTo>
                  <a:lnTo>
                    <a:pt x="1063" y="12668"/>
                  </a:lnTo>
                  <a:cubicBezTo>
                    <a:pt x="685" y="13217"/>
                    <a:pt x="475" y="13940"/>
                    <a:pt x="475" y="14691"/>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300"/>
                    <a:pt x="7635" y="20039"/>
                    <a:pt x="8235" y="19546"/>
                  </a:cubicBezTo>
                  <a:lnTo>
                    <a:pt x="8229" y="19550"/>
                  </a:lnTo>
                  <a:cubicBezTo>
                    <a:pt x="8855" y="20829"/>
                    <a:pt x="9908" y="21597"/>
                    <a:pt x="11036" y="21597"/>
                  </a:cubicBezTo>
                  <a:cubicBezTo>
                    <a:pt x="12523" y="21597"/>
                    <a:pt x="13836" y="20267"/>
                    <a:pt x="14267" y="18324"/>
                  </a:cubicBezTo>
                  <a:lnTo>
                    <a:pt x="14270" y="18350"/>
                  </a:lnTo>
                  <a:cubicBezTo>
                    <a:pt x="14730" y="18740"/>
                    <a:pt x="15260" y="18947"/>
                    <a:pt x="15802" y="18947"/>
                  </a:cubicBezTo>
                  <a:cubicBezTo>
                    <a:pt x="17390" y="18947"/>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0"/>
                    <a:pt x="15367" y="426"/>
                    <a:pt x="14905" y="1165"/>
                  </a:cubicBezTo>
                  <a:lnTo>
                    <a:pt x="14909" y="1170"/>
                  </a:lnTo>
                  <a:cubicBezTo>
                    <a:pt x="14497" y="432"/>
                    <a:pt x="13855" y="0"/>
                    <a:pt x="13174" y="0"/>
                  </a:cubicBezTo>
                  <a:cubicBezTo>
                    <a:pt x="12347" y="0"/>
                    <a:pt x="11590" y="637"/>
                    <a:pt x="11221" y="1645"/>
                  </a:cubicBezTo>
                  <a:lnTo>
                    <a:pt x="11229" y="1694"/>
                  </a:lnTo>
                  <a:cubicBezTo>
                    <a:pt x="10730" y="1024"/>
                    <a:pt x="10058" y="650"/>
                    <a:pt x="9358" y="650"/>
                  </a:cubicBezTo>
                  <a:cubicBezTo>
                    <a:pt x="8372" y="650"/>
                    <a:pt x="7466" y="1391"/>
                    <a:pt x="7003" y="2578"/>
                  </a:cubicBezTo>
                  <a:lnTo>
                    <a:pt x="6995" y="2602"/>
                  </a:lnTo>
                  <a:cubicBezTo>
                    <a:pt x="6477" y="2189"/>
                    <a:pt x="5888" y="1972"/>
                    <a:pt x="5288" y="1972"/>
                  </a:cubicBezTo>
                  <a:cubicBezTo>
                    <a:pt x="3423" y="1972"/>
                    <a:pt x="1912" y="4029"/>
                    <a:pt x="1912" y="6567"/>
                  </a:cubicBezTo>
                  <a:cubicBezTo>
                    <a:pt x="1912" y="6774"/>
                    <a:pt x="1922" y="6981"/>
                    <a:pt x="1942" y="7186"/>
                  </a:cubicBezTo>
                  <a:lnTo>
                    <a:pt x="1949" y="7180"/>
                  </a:lnTo>
                  <a:close/>
                </a:path>
                <a:path w="21600" h="21600" fill="none" extrusionOk="0">
                  <a:moveTo>
                    <a:pt x="1074" y="12702"/>
                  </a:moveTo>
                  <a:cubicBezTo>
                    <a:pt x="1407" y="12969"/>
                    <a:pt x="1786" y="13110"/>
                    <a:pt x="2172" y="13110"/>
                  </a:cubicBezTo>
                  <a:cubicBezTo>
                    <a:pt x="2228" y="13110"/>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hlink"/>
            </a:solidFill>
            <a:ln w="9525">
              <a:solidFill>
                <a:srgbClr val="000000"/>
              </a:solidFill>
              <a:miter lim="800000"/>
              <a:headEnd/>
              <a:tailEnd/>
            </a:ln>
            <a:effectLst>
              <a:outerShdw dist="107763" dir="2700000" algn="ctr" rotWithShape="0">
                <a:srgbClr val="808080"/>
              </a:outerShdw>
            </a:effectLst>
          </p:spPr>
          <p:txBody>
            <a:bodyPr/>
            <a:lstStyle/>
            <a:p>
              <a:endParaRPr lang="zh-CN" altLang="en-US"/>
            </a:p>
          </p:txBody>
        </p:sp>
        <p:pic>
          <p:nvPicPr>
            <p:cNvPr id="26631" name="Picture 7">
              <a:extLst>
                <a:ext uri="{FF2B5EF4-FFF2-40B4-BE49-F238E27FC236}">
                  <a16:creationId xmlns:a16="http://schemas.microsoft.com/office/drawing/2014/main" id="{18A69698-EFFD-47C5-A0C1-0302E807A2C1}"/>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1" y="2159"/>
              <a:ext cx="363" cy="2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6632" name="Rectangle 10">
              <a:extLst>
                <a:ext uri="{FF2B5EF4-FFF2-40B4-BE49-F238E27FC236}">
                  <a16:creationId xmlns:a16="http://schemas.microsoft.com/office/drawing/2014/main" id="{6CE672D5-EED7-49F0-BB23-521F3C017001}"/>
                </a:ext>
              </a:extLst>
            </p:cNvPr>
            <p:cNvSpPr>
              <a:spLocks noChangeArrowheads="1"/>
            </p:cNvSpPr>
            <p:nvPr/>
          </p:nvSpPr>
          <p:spPr bwMode="auto">
            <a:xfrm>
              <a:off x="476" y="2477"/>
              <a:ext cx="635"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zh-CN" altLang="en-US" sz="1600" b="1"/>
                <a:t>客户</a:t>
              </a:r>
              <a:r>
                <a:rPr lang="en-US" altLang="zh-CN" sz="1600" b="1"/>
                <a:t>PC</a:t>
              </a:r>
            </a:p>
          </p:txBody>
        </p:sp>
        <p:sp>
          <p:nvSpPr>
            <p:cNvPr id="26633" name="Line 14">
              <a:extLst>
                <a:ext uri="{FF2B5EF4-FFF2-40B4-BE49-F238E27FC236}">
                  <a16:creationId xmlns:a16="http://schemas.microsoft.com/office/drawing/2014/main" id="{2FA12AD7-8003-4146-8A0E-35067E592441}"/>
                </a:ext>
              </a:extLst>
            </p:cNvPr>
            <p:cNvSpPr>
              <a:spLocks noChangeShapeType="1"/>
            </p:cNvSpPr>
            <p:nvPr/>
          </p:nvSpPr>
          <p:spPr bwMode="auto">
            <a:xfrm flipV="1">
              <a:off x="1927" y="1570"/>
              <a:ext cx="318" cy="635"/>
            </a:xfrm>
            <a:prstGeom prst="line">
              <a:avLst/>
            </a:prstGeom>
            <a:noFill/>
            <a:ln w="38100" cmpd="dbl">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26634" name="computr3">
              <a:extLst>
                <a:ext uri="{FF2B5EF4-FFF2-40B4-BE49-F238E27FC236}">
                  <a16:creationId xmlns:a16="http://schemas.microsoft.com/office/drawing/2014/main" id="{9CF86ECA-F65E-45DD-BD60-56F2A201292F}"/>
                </a:ext>
              </a:extLst>
            </p:cNvPr>
            <p:cNvSpPr>
              <a:spLocks noEditPoints="1" noChangeArrowheads="1"/>
            </p:cNvSpPr>
            <p:nvPr/>
          </p:nvSpPr>
          <p:spPr bwMode="auto">
            <a:xfrm>
              <a:off x="2169" y="1204"/>
              <a:ext cx="336" cy="327"/>
            </a:xfrm>
            <a:custGeom>
              <a:avLst/>
              <a:gdLst>
                <a:gd name="T0" fmla="*/ 0 w 21600"/>
                <a:gd name="T1" fmla="*/ 164 h 21600"/>
                <a:gd name="T2" fmla="*/ 168 w 21600"/>
                <a:gd name="T3" fmla="*/ 0 h 21600"/>
                <a:gd name="T4" fmla="*/ 168 w 21600"/>
                <a:gd name="T5" fmla="*/ 327 h 21600"/>
                <a:gd name="T6" fmla="*/ 282 w 21600"/>
                <a:gd name="T7" fmla="*/ 164 h 21600"/>
                <a:gd name="T8" fmla="*/ 0 60000 65536"/>
                <a:gd name="T9" fmla="*/ 0 60000 65536"/>
                <a:gd name="T10" fmla="*/ 0 60000 65536"/>
                <a:gd name="T11" fmla="*/ 0 60000 65536"/>
                <a:gd name="T12" fmla="*/ 7843 w 21600"/>
                <a:gd name="T13" fmla="*/ 2576 h 21600"/>
                <a:gd name="T14" fmla="*/ 16329 w 21600"/>
                <a:gd name="T15" fmla="*/ 11758 h 21600"/>
              </a:gdLst>
              <a:ahLst/>
              <a:cxnLst>
                <a:cxn ang="T8">
                  <a:pos x="T0" y="T1"/>
                </a:cxn>
                <a:cxn ang="T9">
                  <a:pos x="T2" y="T3"/>
                </a:cxn>
                <a:cxn ang="T10">
                  <a:pos x="T4" y="T5"/>
                </a:cxn>
                <a:cxn ang="T11">
                  <a:pos x="T6" y="T7"/>
                </a:cxn>
              </a:cxnLst>
              <a:rect l="T12" t="T13" r="T14" b="T15"/>
              <a:pathLst>
                <a:path w="21600" h="21600" extrusionOk="0">
                  <a:moveTo>
                    <a:pt x="18250" y="17743"/>
                  </a:moveTo>
                  <a:lnTo>
                    <a:pt x="17557" y="16971"/>
                  </a:lnTo>
                  <a:lnTo>
                    <a:pt x="5429" y="16971"/>
                  </a:lnTo>
                  <a:lnTo>
                    <a:pt x="4736" y="17743"/>
                  </a:lnTo>
                  <a:lnTo>
                    <a:pt x="18250" y="17743"/>
                  </a:lnTo>
                  <a:close/>
                </a:path>
                <a:path w="21600" h="21600" extrusionOk="0">
                  <a:moveTo>
                    <a:pt x="18250" y="17743"/>
                  </a:moveTo>
                  <a:moveTo>
                    <a:pt x="19405" y="19131"/>
                  </a:moveTo>
                  <a:lnTo>
                    <a:pt x="18712" y="18360"/>
                  </a:lnTo>
                  <a:lnTo>
                    <a:pt x="4274" y="18360"/>
                  </a:lnTo>
                  <a:lnTo>
                    <a:pt x="3581" y="19131"/>
                  </a:lnTo>
                  <a:lnTo>
                    <a:pt x="19405" y="19131"/>
                  </a:lnTo>
                  <a:close/>
                </a:path>
                <a:path w="21600" h="21600" extrusionOk="0">
                  <a:moveTo>
                    <a:pt x="19405" y="19131"/>
                  </a:moveTo>
                  <a:moveTo>
                    <a:pt x="20560" y="20520"/>
                  </a:moveTo>
                  <a:lnTo>
                    <a:pt x="19867" y="19749"/>
                  </a:lnTo>
                  <a:lnTo>
                    <a:pt x="3119" y="19749"/>
                  </a:lnTo>
                  <a:lnTo>
                    <a:pt x="2426" y="20520"/>
                  </a:lnTo>
                  <a:lnTo>
                    <a:pt x="20560" y="20520"/>
                  </a:lnTo>
                  <a:close/>
                </a:path>
                <a:path w="21600" h="21600" extrusionOk="0">
                  <a:moveTo>
                    <a:pt x="20560" y="20520"/>
                  </a:moveTo>
                  <a:moveTo>
                    <a:pt x="4620" y="16971"/>
                  </a:moveTo>
                  <a:lnTo>
                    <a:pt x="5313" y="16200"/>
                  </a:lnTo>
                  <a:lnTo>
                    <a:pt x="7624" y="16200"/>
                  </a:lnTo>
                  <a:lnTo>
                    <a:pt x="7624" y="14194"/>
                  </a:lnTo>
                  <a:lnTo>
                    <a:pt x="5891" y="14194"/>
                  </a:lnTo>
                  <a:lnTo>
                    <a:pt x="5891" y="0"/>
                  </a:lnTo>
                  <a:lnTo>
                    <a:pt x="12013" y="0"/>
                  </a:lnTo>
                  <a:lnTo>
                    <a:pt x="18135" y="0"/>
                  </a:lnTo>
                  <a:lnTo>
                    <a:pt x="18135" y="10800"/>
                  </a:lnTo>
                  <a:lnTo>
                    <a:pt x="18135" y="14194"/>
                  </a:lnTo>
                  <a:lnTo>
                    <a:pt x="16402" y="14194"/>
                  </a:lnTo>
                  <a:lnTo>
                    <a:pt x="16402" y="16200"/>
                  </a:lnTo>
                  <a:lnTo>
                    <a:pt x="17788" y="16200"/>
                  </a:lnTo>
                  <a:lnTo>
                    <a:pt x="19059" y="17743"/>
                  </a:lnTo>
                  <a:lnTo>
                    <a:pt x="21022" y="19903"/>
                  </a:lnTo>
                  <a:lnTo>
                    <a:pt x="21253" y="20057"/>
                  </a:lnTo>
                  <a:lnTo>
                    <a:pt x="21369" y="20366"/>
                  </a:lnTo>
                  <a:lnTo>
                    <a:pt x="21600" y="20674"/>
                  </a:lnTo>
                  <a:lnTo>
                    <a:pt x="21600" y="20829"/>
                  </a:lnTo>
                  <a:lnTo>
                    <a:pt x="21600" y="20983"/>
                  </a:lnTo>
                  <a:lnTo>
                    <a:pt x="21600" y="21137"/>
                  </a:lnTo>
                  <a:lnTo>
                    <a:pt x="21600" y="21291"/>
                  </a:lnTo>
                  <a:lnTo>
                    <a:pt x="21484" y="21446"/>
                  </a:lnTo>
                  <a:lnTo>
                    <a:pt x="21369" y="21446"/>
                  </a:lnTo>
                  <a:lnTo>
                    <a:pt x="21138" y="21600"/>
                  </a:lnTo>
                  <a:lnTo>
                    <a:pt x="21022" y="21600"/>
                  </a:lnTo>
                  <a:lnTo>
                    <a:pt x="10973" y="21600"/>
                  </a:lnTo>
                  <a:lnTo>
                    <a:pt x="2079" y="21600"/>
                  </a:lnTo>
                  <a:lnTo>
                    <a:pt x="1848" y="21600"/>
                  </a:lnTo>
                  <a:lnTo>
                    <a:pt x="1733" y="21446"/>
                  </a:lnTo>
                  <a:lnTo>
                    <a:pt x="1617" y="21446"/>
                  </a:lnTo>
                  <a:lnTo>
                    <a:pt x="1502" y="21291"/>
                  </a:lnTo>
                  <a:lnTo>
                    <a:pt x="1386" y="21291"/>
                  </a:lnTo>
                  <a:lnTo>
                    <a:pt x="1386" y="21137"/>
                  </a:lnTo>
                  <a:lnTo>
                    <a:pt x="1386" y="20983"/>
                  </a:lnTo>
                  <a:lnTo>
                    <a:pt x="1386" y="20829"/>
                  </a:lnTo>
                  <a:lnTo>
                    <a:pt x="1502" y="20674"/>
                  </a:lnTo>
                  <a:lnTo>
                    <a:pt x="1617" y="20366"/>
                  </a:lnTo>
                  <a:lnTo>
                    <a:pt x="1733" y="20057"/>
                  </a:lnTo>
                  <a:lnTo>
                    <a:pt x="1964" y="19903"/>
                  </a:lnTo>
                  <a:lnTo>
                    <a:pt x="0" y="19903"/>
                  </a:lnTo>
                  <a:lnTo>
                    <a:pt x="0" y="10800"/>
                  </a:lnTo>
                  <a:lnTo>
                    <a:pt x="0" y="2777"/>
                  </a:lnTo>
                  <a:lnTo>
                    <a:pt x="4620" y="2777"/>
                  </a:lnTo>
                  <a:lnTo>
                    <a:pt x="4620" y="16971"/>
                  </a:lnTo>
                  <a:moveTo>
                    <a:pt x="4620" y="16971"/>
                  </a:moveTo>
                  <a:moveTo>
                    <a:pt x="4620" y="16971"/>
                  </a:moveTo>
                  <a:lnTo>
                    <a:pt x="4158" y="17434"/>
                  </a:lnTo>
                  <a:lnTo>
                    <a:pt x="2541" y="19286"/>
                  </a:lnTo>
                  <a:lnTo>
                    <a:pt x="1964" y="19903"/>
                  </a:lnTo>
                  <a:lnTo>
                    <a:pt x="4620" y="16971"/>
                  </a:lnTo>
                  <a:close/>
                </a:path>
                <a:path w="21600" h="21600" extrusionOk="0">
                  <a:moveTo>
                    <a:pt x="7624" y="2314"/>
                  </a:moveTo>
                  <a:moveTo>
                    <a:pt x="16402" y="2314"/>
                  </a:moveTo>
                  <a:lnTo>
                    <a:pt x="16402" y="11880"/>
                  </a:lnTo>
                  <a:lnTo>
                    <a:pt x="7624" y="11880"/>
                  </a:lnTo>
                  <a:lnTo>
                    <a:pt x="7624" y="2314"/>
                  </a:lnTo>
                  <a:lnTo>
                    <a:pt x="16402" y="2314"/>
                  </a:lnTo>
                  <a:close/>
                </a:path>
                <a:path w="21600" h="21600" extrusionOk="0">
                  <a:moveTo>
                    <a:pt x="578" y="4011"/>
                  </a:moveTo>
                  <a:moveTo>
                    <a:pt x="4043" y="4011"/>
                  </a:moveTo>
                  <a:lnTo>
                    <a:pt x="4043" y="4320"/>
                  </a:lnTo>
                  <a:lnTo>
                    <a:pt x="578" y="4320"/>
                  </a:lnTo>
                  <a:lnTo>
                    <a:pt x="578" y="4011"/>
                  </a:lnTo>
                  <a:lnTo>
                    <a:pt x="4043" y="4011"/>
                  </a:lnTo>
                  <a:close/>
                  <a:moveTo>
                    <a:pt x="7624" y="14194"/>
                  </a:moveTo>
                  <a:lnTo>
                    <a:pt x="16402" y="14194"/>
                  </a:lnTo>
                  <a:lnTo>
                    <a:pt x="16402" y="16200"/>
                  </a:lnTo>
                  <a:lnTo>
                    <a:pt x="7624" y="16200"/>
                  </a:lnTo>
                </a:path>
              </a:pathLst>
            </a:custGeom>
            <a:solidFill>
              <a:srgbClr val="FF0000"/>
            </a:solidFill>
            <a:ln w="9525">
              <a:solidFill>
                <a:srgbClr val="000000"/>
              </a:solidFill>
              <a:miter lim="800000"/>
              <a:headEnd/>
              <a:tailEnd/>
            </a:ln>
          </p:spPr>
          <p:txBody>
            <a:bodyPr/>
            <a:lstStyle/>
            <a:p>
              <a:endParaRPr lang="zh-CN" altLang="en-US"/>
            </a:p>
          </p:txBody>
        </p:sp>
        <p:sp>
          <p:nvSpPr>
            <p:cNvPr id="26635" name="computr3">
              <a:extLst>
                <a:ext uri="{FF2B5EF4-FFF2-40B4-BE49-F238E27FC236}">
                  <a16:creationId xmlns:a16="http://schemas.microsoft.com/office/drawing/2014/main" id="{3A5D1B49-1E75-49D9-A73A-E3D26E0669A4}"/>
                </a:ext>
              </a:extLst>
            </p:cNvPr>
            <p:cNvSpPr>
              <a:spLocks noEditPoints="1" noChangeArrowheads="1"/>
            </p:cNvSpPr>
            <p:nvPr/>
          </p:nvSpPr>
          <p:spPr bwMode="auto">
            <a:xfrm>
              <a:off x="1202" y="1207"/>
              <a:ext cx="343" cy="276"/>
            </a:xfrm>
            <a:custGeom>
              <a:avLst/>
              <a:gdLst>
                <a:gd name="T0" fmla="*/ 0 w 21600"/>
                <a:gd name="T1" fmla="*/ 138 h 21600"/>
                <a:gd name="T2" fmla="*/ 172 w 21600"/>
                <a:gd name="T3" fmla="*/ 0 h 21600"/>
                <a:gd name="T4" fmla="*/ 172 w 21600"/>
                <a:gd name="T5" fmla="*/ 276 h 21600"/>
                <a:gd name="T6" fmla="*/ 288 w 21600"/>
                <a:gd name="T7" fmla="*/ 138 h 21600"/>
                <a:gd name="T8" fmla="*/ 0 60000 65536"/>
                <a:gd name="T9" fmla="*/ 0 60000 65536"/>
                <a:gd name="T10" fmla="*/ 0 60000 65536"/>
                <a:gd name="T11" fmla="*/ 0 60000 65536"/>
                <a:gd name="T12" fmla="*/ 7809 w 21600"/>
                <a:gd name="T13" fmla="*/ 2583 h 21600"/>
                <a:gd name="T14" fmla="*/ 16373 w 21600"/>
                <a:gd name="T15" fmla="*/ 11739 h 21600"/>
              </a:gdLst>
              <a:ahLst/>
              <a:cxnLst>
                <a:cxn ang="T8">
                  <a:pos x="T0" y="T1"/>
                </a:cxn>
                <a:cxn ang="T9">
                  <a:pos x="T2" y="T3"/>
                </a:cxn>
                <a:cxn ang="T10">
                  <a:pos x="T4" y="T5"/>
                </a:cxn>
                <a:cxn ang="T11">
                  <a:pos x="T6" y="T7"/>
                </a:cxn>
              </a:cxnLst>
              <a:rect l="T12" t="T13" r="T14" b="T15"/>
              <a:pathLst>
                <a:path w="21600" h="21600" extrusionOk="0">
                  <a:moveTo>
                    <a:pt x="18250" y="17743"/>
                  </a:moveTo>
                  <a:lnTo>
                    <a:pt x="17557" y="16971"/>
                  </a:lnTo>
                  <a:lnTo>
                    <a:pt x="5429" y="16971"/>
                  </a:lnTo>
                  <a:lnTo>
                    <a:pt x="4736" y="17743"/>
                  </a:lnTo>
                  <a:lnTo>
                    <a:pt x="18250" y="17743"/>
                  </a:lnTo>
                  <a:close/>
                </a:path>
                <a:path w="21600" h="21600" extrusionOk="0">
                  <a:moveTo>
                    <a:pt x="18250" y="17743"/>
                  </a:moveTo>
                  <a:moveTo>
                    <a:pt x="19405" y="19131"/>
                  </a:moveTo>
                  <a:lnTo>
                    <a:pt x="18712" y="18360"/>
                  </a:lnTo>
                  <a:lnTo>
                    <a:pt x="4274" y="18360"/>
                  </a:lnTo>
                  <a:lnTo>
                    <a:pt x="3581" y="19131"/>
                  </a:lnTo>
                  <a:lnTo>
                    <a:pt x="19405" y="19131"/>
                  </a:lnTo>
                  <a:close/>
                </a:path>
                <a:path w="21600" h="21600" extrusionOk="0">
                  <a:moveTo>
                    <a:pt x="19405" y="19131"/>
                  </a:moveTo>
                  <a:moveTo>
                    <a:pt x="20560" y="20520"/>
                  </a:moveTo>
                  <a:lnTo>
                    <a:pt x="19867" y="19749"/>
                  </a:lnTo>
                  <a:lnTo>
                    <a:pt x="3119" y="19749"/>
                  </a:lnTo>
                  <a:lnTo>
                    <a:pt x="2426" y="20520"/>
                  </a:lnTo>
                  <a:lnTo>
                    <a:pt x="20560" y="20520"/>
                  </a:lnTo>
                  <a:close/>
                </a:path>
                <a:path w="21600" h="21600" extrusionOk="0">
                  <a:moveTo>
                    <a:pt x="20560" y="20520"/>
                  </a:moveTo>
                  <a:moveTo>
                    <a:pt x="4620" y="16971"/>
                  </a:moveTo>
                  <a:lnTo>
                    <a:pt x="5313" y="16200"/>
                  </a:lnTo>
                  <a:lnTo>
                    <a:pt x="7624" y="16200"/>
                  </a:lnTo>
                  <a:lnTo>
                    <a:pt x="7624" y="14194"/>
                  </a:lnTo>
                  <a:lnTo>
                    <a:pt x="5891" y="14194"/>
                  </a:lnTo>
                  <a:lnTo>
                    <a:pt x="5891" y="0"/>
                  </a:lnTo>
                  <a:lnTo>
                    <a:pt x="12013" y="0"/>
                  </a:lnTo>
                  <a:lnTo>
                    <a:pt x="18135" y="0"/>
                  </a:lnTo>
                  <a:lnTo>
                    <a:pt x="18135" y="10800"/>
                  </a:lnTo>
                  <a:lnTo>
                    <a:pt x="18135" y="14194"/>
                  </a:lnTo>
                  <a:lnTo>
                    <a:pt x="16402" y="14194"/>
                  </a:lnTo>
                  <a:lnTo>
                    <a:pt x="16402" y="16200"/>
                  </a:lnTo>
                  <a:lnTo>
                    <a:pt x="17788" y="16200"/>
                  </a:lnTo>
                  <a:lnTo>
                    <a:pt x="19059" y="17743"/>
                  </a:lnTo>
                  <a:lnTo>
                    <a:pt x="21022" y="19903"/>
                  </a:lnTo>
                  <a:lnTo>
                    <a:pt x="21253" y="20057"/>
                  </a:lnTo>
                  <a:lnTo>
                    <a:pt x="21369" y="20366"/>
                  </a:lnTo>
                  <a:lnTo>
                    <a:pt x="21600" y="20674"/>
                  </a:lnTo>
                  <a:lnTo>
                    <a:pt x="21600" y="20829"/>
                  </a:lnTo>
                  <a:lnTo>
                    <a:pt x="21600" y="20983"/>
                  </a:lnTo>
                  <a:lnTo>
                    <a:pt x="21600" y="21137"/>
                  </a:lnTo>
                  <a:lnTo>
                    <a:pt x="21600" y="21291"/>
                  </a:lnTo>
                  <a:lnTo>
                    <a:pt x="21484" y="21446"/>
                  </a:lnTo>
                  <a:lnTo>
                    <a:pt x="21369" y="21446"/>
                  </a:lnTo>
                  <a:lnTo>
                    <a:pt x="21138" y="21600"/>
                  </a:lnTo>
                  <a:lnTo>
                    <a:pt x="21022" y="21600"/>
                  </a:lnTo>
                  <a:lnTo>
                    <a:pt x="10973" y="21600"/>
                  </a:lnTo>
                  <a:lnTo>
                    <a:pt x="2079" y="21600"/>
                  </a:lnTo>
                  <a:lnTo>
                    <a:pt x="1848" y="21600"/>
                  </a:lnTo>
                  <a:lnTo>
                    <a:pt x="1733" y="21446"/>
                  </a:lnTo>
                  <a:lnTo>
                    <a:pt x="1617" y="21446"/>
                  </a:lnTo>
                  <a:lnTo>
                    <a:pt x="1502" y="21291"/>
                  </a:lnTo>
                  <a:lnTo>
                    <a:pt x="1386" y="21291"/>
                  </a:lnTo>
                  <a:lnTo>
                    <a:pt x="1386" y="21137"/>
                  </a:lnTo>
                  <a:lnTo>
                    <a:pt x="1386" y="20983"/>
                  </a:lnTo>
                  <a:lnTo>
                    <a:pt x="1386" y="20829"/>
                  </a:lnTo>
                  <a:lnTo>
                    <a:pt x="1502" y="20674"/>
                  </a:lnTo>
                  <a:lnTo>
                    <a:pt x="1617" y="20366"/>
                  </a:lnTo>
                  <a:lnTo>
                    <a:pt x="1733" y="20057"/>
                  </a:lnTo>
                  <a:lnTo>
                    <a:pt x="1964" y="19903"/>
                  </a:lnTo>
                  <a:lnTo>
                    <a:pt x="0" y="19903"/>
                  </a:lnTo>
                  <a:lnTo>
                    <a:pt x="0" y="10800"/>
                  </a:lnTo>
                  <a:lnTo>
                    <a:pt x="0" y="2777"/>
                  </a:lnTo>
                  <a:lnTo>
                    <a:pt x="4620" y="2777"/>
                  </a:lnTo>
                  <a:lnTo>
                    <a:pt x="4620" y="16971"/>
                  </a:lnTo>
                  <a:moveTo>
                    <a:pt x="4620" y="16971"/>
                  </a:moveTo>
                  <a:moveTo>
                    <a:pt x="4620" y="16971"/>
                  </a:moveTo>
                  <a:lnTo>
                    <a:pt x="4158" y="17434"/>
                  </a:lnTo>
                  <a:lnTo>
                    <a:pt x="2541" y="19286"/>
                  </a:lnTo>
                  <a:lnTo>
                    <a:pt x="1964" y="19903"/>
                  </a:lnTo>
                  <a:lnTo>
                    <a:pt x="4620" y="16971"/>
                  </a:lnTo>
                  <a:close/>
                </a:path>
                <a:path w="21600" h="21600" extrusionOk="0">
                  <a:moveTo>
                    <a:pt x="7624" y="2314"/>
                  </a:moveTo>
                  <a:moveTo>
                    <a:pt x="16402" y="2314"/>
                  </a:moveTo>
                  <a:lnTo>
                    <a:pt x="16402" y="11880"/>
                  </a:lnTo>
                  <a:lnTo>
                    <a:pt x="7624" y="11880"/>
                  </a:lnTo>
                  <a:lnTo>
                    <a:pt x="7624" y="2314"/>
                  </a:lnTo>
                  <a:lnTo>
                    <a:pt x="16402" y="2314"/>
                  </a:lnTo>
                  <a:close/>
                </a:path>
                <a:path w="21600" h="21600" extrusionOk="0">
                  <a:moveTo>
                    <a:pt x="578" y="4011"/>
                  </a:moveTo>
                  <a:moveTo>
                    <a:pt x="4043" y="4011"/>
                  </a:moveTo>
                  <a:lnTo>
                    <a:pt x="4043" y="4320"/>
                  </a:lnTo>
                  <a:lnTo>
                    <a:pt x="578" y="4320"/>
                  </a:lnTo>
                  <a:lnTo>
                    <a:pt x="578" y="4011"/>
                  </a:lnTo>
                  <a:lnTo>
                    <a:pt x="4043" y="4011"/>
                  </a:lnTo>
                  <a:close/>
                  <a:moveTo>
                    <a:pt x="7624" y="14194"/>
                  </a:moveTo>
                  <a:lnTo>
                    <a:pt x="16402" y="14194"/>
                  </a:lnTo>
                  <a:lnTo>
                    <a:pt x="16402" y="16200"/>
                  </a:lnTo>
                  <a:lnTo>
                    <a:pt x="7624" y="16200"/>
                  </a:lnTo>
                </a:path>
              </a:pathLst>
            </a:custGeom>
            <a:solidFill>
              <a:srgbClr val="66FFFF"/>
            </a:solidFill>
            <a:ln w="9525">
              <a:solidFill>
                <a:srgbClr val="000000"/>
              </a:solidFill>
              <a:miter lim="800000"/>
              <a:headEnd/>
              <a:tailEnd/>
            </a:ln>
          </p:spPr>
          <p:txBody>
            <a:bodyPr/>
            <a:lstStyle/>
            <a:p>
              <a:endParaRPr lang="zh-CN" altLang="en-US"/>
            </a:p>
          </p:txBody>
        </p:sp>
        <p:sp>
          <p:nvSpPr>
            <p:cNvPr id="26636" name="Rectangle 20">
              <a:extLst>
                <a:ext uri="{FF2B5EF4-FFF2-40B4-BE49-F238E27FC236}">
                  <a16:creationId xmlns:a16="http://schemas.microsoft.com/office/drawing/2014/main" id="{30246440-D06B-4745-8100-85293D85679C}"/>
                </a:ext>
              </a:extLst>
            </p:cNvPr>
            <p:cNvSpPr>
              <a:spLocks noChangeArrowheads="1"/>
            </p:cNvSpPr>
            <p:nvPr/>
          </p:nvSpPr>
          <p:spPr bwMode="auto">
            <a:xfrm>
              <a:off x="884" y="799"/>
              <a:ext cx="862"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1800" b="1"/>
                <a:t>Sina.com.cn</a:t>
              </a:r>
              <a:r>
                <a:rPr lang="zh-CN" altLang="en-US" sz="1800" b="1"/>
                <a:t>服务器 </a:t>
              </a:r>
              <a:r>
                <a:rPr lang="en-US" altLang="zh-CN" sz="1800" b="1"/>
                <a:t>1</a:t>
              </a:r>
            </a:p>
          </p:txBody>
        </p:sp>
        <p:sp>
          <p:nvSpPr>
            <p:cNvPr id="26637" name="computr3">
              <a:extLst>
                <a:ext uri="{FF2B5EF4-FFF2-40B4-BE49-F238E27FC236}">
                  <a16:creationId xmlns:a16="http://schemas.microsoft.com/office/drawing/2014/main" id="{4290D577-5182-404A-8E50-910F4D18D609}"/>
                </a:ext>
              </a:extLst>
            </p:cNvPr>
            <p:cNvSpPr>
              <a:spLocks noEditPoints="1" noChangeArrowheads="1"/>
            </p:cNvSpPr>
            <p:nvPr/>
          </p:nvSpPr>
          <p:spPr bwMode="auto">
            <a:xfrm>
              <a:off x="1610" y="2205"/>
              <a:ext cx="331" cy="231"/>
            </a:xfrm>
            <a:custGeom>
              <a:avLst/>
              <a:gdLst>
                <a:gd name="T0" fmla="*/ 0 w 21600"/>
                <a:gd name="T1" fmla="*/ 116 h 21600"/>
                <a:gd name="T2" fmla="*/ 166 w 21600"/>
                <a:gd name="T3" fmla="*/ 0 h 21600"/>
                <a:gd name="T4" fmla="*/ 166 w 21600"/>
                <a:gd name="T5" fmla="*/ 231 h 21600"/>
                <a:gd name="T6" fmla="*/ 278 w 21600"/>
                <a:gd name="T7" fmla="*/ 116 h 21600"/>
                <a:gd name="T8" fmla="*/ 0 60000 65536"/>
                <a:gd name="T9" fmla="*/ 0 60000 65536"/>
                <a:gd name="T10" fmla="*/ 0 60000 65536"/>
                <a:gd name="T11" fmla="*/ 0 60000 65536"/>
                <a:gd name="T12" fmla="*/ 7831 w 21600"/>
                <a:gd name="T13" fmla="*/ 2618 h 21600"/>
                <a:gd name="T14" fmla="*/ 16379 w 21600"/>
                <a:gd name="T15" fmla="*/ 11782 h 21600"/>
              </a:gdLst>
              <a:ahLst/>
              <a:cxnLst>
                <a:cxn ang="T8">
                  <a:pos x="T0" y="T1"/>
                </a:cxn>
                <a:cxn ang="T9">
                  <a:pos x="T2" y="T3"/>
                </a:cxn>
                <a:cxn ang="T10">
                  <a:pos x="T4" y="T5"/>
                </a:cxn>
                <a:cxn ang="T11">
                  <a:pos x="T6" y="T7"/>
                </a:cxn>
              </a:cxnLst>
              <a:rect l="T12" t="T13" r="T14" b="T15"/>
              <a:pathLst>
                <a:path w="21600" h="21600" extrusionOk="0">
                  <a:moveTo>
                    <a:pt x="18250" y="17743"/>
                  </a:moveTo>
                  <a:lnTo>
                    <a:pt x="17557" y="16971"/>
                  </a:lnTo>
                  <a:lnTo>
                    <a:pt x="5429" y="16971"/>
                  </a:lnTo>
                  <a:lnTo>
                    <a:pt x="4736" y="17743"/>
                  </a:lnTo>
                  <a:lnTo>
                    <a:pt x="18250" y="17743"/>
                  </a:lnTo>
                  <a:close/>
                </a:path>
                <a:path w="21600" h="21600" extrusionOk="0">
                  <a:moveTo>
                    <a:pt x="18250" y="17743"/>
                  </a:moveTo>
                  <a:moveTo>
                    <a:pt x="19405" y="19131"/>
                  </a:moveTo>
                  <a:lnTo>
                    <a:pt x="18712" y="18360"/>
                  </a:lnTo>
                  <a:lnTo>
                    <a:pt x="4274" y="18360"/>
                  </a:lnTo>
                  <a:lnTo>
                    <a:pt x="3581" y="19131"/>
                  </a:lnTo>
                  <a:lnTo>
                    <a:pt x="19405" y="19131"/>
                  </a:lnTo>
                  <a:close/>
                </a:path>
                <a:path w="21600" h="21600" extrusionOk="0">
                  <a:moveTo>
                    <a:pt x="19405" y="19131"/>
                  </a:moveTo>
                  <a:moveTo>
                    <a:pt x="20560" y="20520"/>
                  </a:moveTo>
                  <a:lnTo>
                    <a:pt x="19867" y="19749"/>
                  </a:lnTo>
                  <a:lnTo>
                    <a:pt x="3119" y="19749"/>
                  </a:lnTo>
                  <a:lnTo>
                    <a:pt x="2426" y="20520"/>
                  </a:lnTo>
                  <a:lnTo>
                    <a:pt x="20560" y="20520"/>
                  </a:lnTo>
                  <a:close/>
                </a:path>
                <a:path w="21600" h="21600" extrusionOk="0">
                  <a:moveTo>
                    <a:pt x="20560" y="20520"/>
                  </a:moveTo>
                  <a:moveTo>
                    <a:pt x="4620" y="16971"/>
                  </a:moveTo>
                  <a:lnTo>
                    <a:pt x="5313" y="16200"/>
                  </a:lnTo>
                  <a:lnTo>
                    <a:pt x="7624" y="16200"/>
                  </a:lnTo>
                  <a:lnTo>
                    <a:pt x="7624" y="14194"/>
                  </a:lnTo>
                  <a:lnTo>
                    <a:pt x="5891" y="14194"/>
                  </a:lnTo>
                  <a:lnTo>
                    <a:pt x="5891" y="0"/>
                  </a:lnTo>
                  <a:lnTo>
                    <a:pt x="12013" y="0"/>
                  </a:lnTo>
                  <a:lnTo>
                    <a:pt x="18135" y="0"/>
                  </a:lnTo>
                  <a:lnTo>
                    <a:pt x="18135" y="10800"/>
                  </a:lnTo>
                  <a:lnTo>
                    <a:pt x="18135" y="14194"/>
                  </a:lnTo>
                  <a:lnTo>
                    <a:pt x="16402" y="14194"/>
                  </a:lnTo>
                  <a:lnTo>
                    <a:pt x="16402" y="16200"/>
                  </a:lnTo>
                  <a:lnTo>
                    <a:pt x="17788" y="16200"/>
                  </a:lnTo>
                  <a:lnTo>
                    <a:pt x="19059" y="17743"/>
                  </a:lnTo>
                  <a:lnTo>
                    <a:pt x="21022" y="19903"/>
                  </a:lnTo>
                  <a:lnTo>
                    <a:pt x="21253" y="20057"/>
                  </a:lnTo>
                  <a:lnTo>
                    <a:pt x="21369" y="20366"/>
                  </a:lnTo>
                  <a:lnTo>
                    <a:pt x="21600" y="20674"/>
                  </a:lnTo>
                  <a:lnTo>
                    <a:pt x="21600" y="20829"/>
                  </a:lnTo>
                  <a:lnTo>
                    <a:pt x="21600" y="20983"/>
                  </a:lnTo>
                  <a:lnTo>
                    <a:pt x="21600" y="21137"/>
                  </a:lnTo>
                  <a:lnTo>
                    <a:pt x="21600" y="21291"/>
                  </a:lnTo>
                  <a:lnTo>
                    <a:pt x="21484" y="21446"/>
                  </a:lnTo>
                  <a:lnTo>
                    <a:pt x="21369" y="21446"/>
                  </a:lnTo>
                  <a:lnTo>
                    <a:pt x="21138" y="21600"/>
                  </a:lnTo>
                  <a:lnTo>
                    <a:pt x="21022" y="21600"/>
                  </a:lnTo>
                  <a:lnTo>
                    <a:pt x="10973" y="21600"/>
                  </a:lnTo>
                  <a:lnTo>
                    <a:pt x="2079" y="21600"/>
                  </a:lnTo>
                  <a:lnTo>
                    <a:pt x="1848" y="21600"/>
                  </a:lnTo>
                  <a:lnTo>
                    <a:pt x="1733" y="21446"/>
                  </a:lnTo>
                  <a:lnTo>
                    <a:pt x="1617" y="21446"/>
                  </a:lnTo>
                  <a:lnTo>
                    <a:pt x="1502" y="21291"/>
                  </a:lnTo>
                  <a:lnTo>
                    <a:pt x="1386" y="21291"/>
                  </a:lnTo>
                  <a:lnTo>
                    <a:pt x="1386" y="21137"/>
                  </a:lnTo>
                  <a:lnTo>
                    <a:pt x="1386" y="20983"/>
                  </a:lnTo>
                  <a:lnTo>
                    <a:pt x="1386" y="20829"/>
                  </a:lnTo>
                  <a:lnTo>
                    <a:pt x="1502" y="20674"/>
                  </a:lnTo>
                  <a:lnTo>
                    <a:pt x="1617" y="20366"/>
                  </a:lnTo>
                  <a:lnTo>
                    <a:pt x="1733" y="20057"/>
                  </a:lnTo>
                  <a:lnTo>
                    <a:pt x="1964" y="19903"/>
                  </a:lnTo>
                  <a:lnTo>
                    <a:pt x="0" y="19903"/>
                  </a:lnTo>
                  <a:lnTo>
                    <a:pt x="0" y="10800"/>
                  </a:lnTo>
                  <a:lnTo>
                    <a:pt x="0" y="2777"/>
                  </a:lnTo>
                  <a:lnTo>
                    <a:pt x="4620" y="2777"/>
                  </a:lnTo>
                  <a:lnTo>
                    <a:pt x="4620" y="16971"/>
                  </a:lnTo>
                  <a:moveTo>
                    <a:pt x="4620" y="16971"/>
                  </a:moveTo>
                  <a:moveTo>
                    <a:pt x="4620" y="16971"/>
                  </a:moveTo>
                  <a:lnTo>
                    <a:pt x="4158" y="17434"/>
                  </a:lnTo>
                  <a:lnTo>
                    <a:pt x="2541" y="19286"/>
                  </a:lnTo>
                  <a:lnTo>
                    <a:pt x="1964" y="19903"/>
                  </a:lnTo>
                  <a:lnTo>
                    <a:pt x="4620" y="16971"/>
                  </a:lnTo>
                  <a:close/>
                </a:path>
                <a:path w="21600" h="21600" extrusionOk="0">
                  <a:moveTo>
                    <a:pt x="7624" y="2314"/>
                  </a:moveTo>
                  <a:moveTo>
                    <a:pt x="16402" y="2314"/>
                  </a:moveTo>
                  <a:lnTo>
                    <a:pt x="16402" y="11880"/>
                  </a:lnTo>
                  <a:lnTo>
                    <a:pt x="7624" y="11880"/>
                  </a:lnTo>
                  <a:lnTo>
                    <a:pt x="7624" y="2314"/>
                  </a:lnTo>
                  <a:lnTo>
                    <a:pt x="16402" y="2314"/>
                  </a:lnTo>
                  <a:close/>
                </a:path>
                <a:path w="21600" h="21600" extrusionOk="0">
                  <a:moveTo>
                    <a:pt x="578" y="4011"/>
                  </a:moveTo>
                  <a:moveTo>
                    <a:pt x="4043" y="4011"/>
                  </a:moveTo>
                  <a:lnTo>
                    <a:pt x="4043" y="4320"/>
                  </a:lnTo>
                  <a:lnTo>
                    <a:pt x="578" y="4320"/>
                  </a:lnTo>
                  <a:lnTo>
                    <a:pt x="578" y="4011"/>
                  </a:lnTo>
                  <a:lnTo>
                    <a:pt x="4043" y="4011"/>
                  </a:lnTo>
                  <a:close/>
                  <a:moveTo>
                    <a:pt x="7624" y="14194"/>
                  </a:moveTo>
                  <a:lnTo>
                    <a:pt x="16402" y="14194"/>
                  </a:lnTo>
                  <a:lnTo>
                    <a:pt x="16402" y="16200"/>
                  </a:lnTo>
                  <a:lnTo>
                    <a:pt x="7624" y="16200"/>
                  </a:lnTo>
                </a:path>
              </a:pathLst>
            </a:custGeom>
            <a:solidFill>
              <a:srgbClr val="FF9933"/>
            </a:solidFill>
            <a:ln w="9525">
              <a:solidFill>
                <a:srgbClr val="000000"/>
              </a:solidFill>
              <a:miter lim="800000"/>
              <a:headEnd/>
              <a:tailEnd/>
            </a:ln>
          </p:spPr>
          <p:txBody>
            <a:bodyPr/>
            <a:lstStyle/>
            <a:p>
              <a:endParaRPr lang="zh-CN" altLang="en-US"/>
            </a:p>
          </p:txBody>
        </p:sp>
        <p:sp>
          <p:nvSpPr>
            <p:cNvPr id="26638" name="Rectangle 26">
              <a:extLst>
                <a:ext uri="{FF2B5EF4-FFF2-40B4-BE49-F238E27FC236}">
                  <a16:creationId xmlns:a16="http://schemas.microsoft.com/office/drawing/2014/main" id="{24F9EBD7-537E-440F-80F7-1DDF21974E98}"/>
                </a:ext>
              </a:extLst>
            </p:cNvPr>
            <p:cNvSpPr>
              <a:spLocks noChangeArrowheads="1"/>
            </p:cNvSpPr>
            <p:nvPr/>
          </p:nvSpPr>
          <p:spPr bwMode="auto">
            <a:xfrm>
              <a:off x="1202" y="2522"/>
              <a:ext cx="1296"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800" b="1"/>
                <a:t>DNS </a:t>
              </a:r>
              <a:r>
                <a:rPr lang="zh-CN" altLang="en-US" sz="1800" b="1"/>
                <a:t>服务器</a:t>
              </a:r>
            </a:p>
          </p:txBody>
        </p:sp>
        <p:sp>
          <p:nvSpPr>
            <p:cNvPr id="26639" name="Line 27">
              <a:extLst>
                <a:ext uri="{FF2B5EF4-FFF2-40B4-BE49-F238E27FC236}">
                  <a16:creationId xmlns:a16="http://schemas.microsoft.com/office/drawing/2014/main" id="{B9D56212-5219-49C1-A2C7-3A845D1A55A4}"/>
                </a:ext>
              </a:extLst>
            </p:cNvPr>
            <p:cNvSpPr>
              <a:spLocks noChangeShapeType="1"/>
            </p:cNvSpPr>
            <p:nvPr/>
          </p:nvSpPr>
          <p:spPr bwMode="auto">
            <a:xfrm>
              <a:off x="929" y="2295"/>
              <a:ext cx="589" cy="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26640" name="Line 29">
              <a:extLst>
                <a:ext uri="{FF2B5EF4-FFF2-40B4-BE49-F238E27FC236}">
                  <a16:creationId xmlns:a16="http://schemas.microsoft.com/office/drawing/2014/main" id="{E98E8955-9BA7-4567-8581-F15DED08E754}"/>
                </a:ext>
              </a:extLst>
            </p:cNvPr>
            <p:cNvSpPr>
              <a:spLocks noChangeShapeType="1"/>
            </p:cNvSpPr>
            <p:nvPr/>
          </p:nvSpPr>
          <p:spPr bwMode="auto">
            <a:xfrm>
              <a:off x="1383" y="1570"/>
              <a:ext cx="318" cy="589"/>
            </a:xfrm>
            <a:prstGeom prst="line">
              <a:avLst/>
            </a:prstGeom>
            <a:noFill/>
            <a:ln w="38100" cmpd="dbl">
              <a:solidFill>
                <a:schemeClr val="tx2"/>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26641" name="Rectangle 31">
              <a:extLst>
                <a:ext uri="{FF2B5EF4-FFF2-40B4-BE49-F238E27FC236}">
                  <a16:creationId xmlns:a16="http://schemas.microsoft.com/office/drawing/2014/main" id="{C1EDEB2A-7A44-4DED-BDA9-BAA4854303FE}"/>
                </a:ext>
              </a:extLst>
            </p:cNvPr>
            <p:cNvSpPr>
              <a:spLocks noChangeArrowheads="1"/>
            </p:cNvSpPr>
            <p:nvPr/>
          </p:nvSpPr>
          <p:spPr bwMode="auto">
            <a:xfrm>
              <a:off x="1927" y="799"/>
              <a:ext cx="862"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1800" b="1"/>
                <a:t>Sina.com.cn</a:t>
              </a:r>
              <a:r>
                <a:rPr lang="zh-CN" altLang="en-US" sz="1800" b="1"/>
                <a:t>服务器 </a:t>
              </a:r>
              <a:r>
                <a:rPr lang="en-US" altLang="zh-CN" sz="1800" b="1"/>
                <a:t>2</a:t>
              </a:r>
            </a:p>
          </p:txBody>
        </p:sp>
        <p:sp>
          <p:nvSpPr>
            <p:cNvPr id="26642" name="Line 32">
              <a:extLst>
                <a:ext uri="{FF2B5EF4-FFF2-40B4-BE49-F238E27FC236}">
                  <a16:creationId xmlns:a16="http://schemas.microsoft.com/office/drawing/2014/main" id="{3486B8BA-3937-4DFF-8BF4-A270018EB821}"/>
                </a:ext>
              </a:extLst>
            </p:cNvPr>
            <p:cNvSpPr>
              <a:spLocks noChangeShapeType="1"/>
            </p:cNvSpPr>
            <p:nvPr/>
          </p:nvSpPr>
          <p:spPr bwMode="auto">
            <a:xfrm>
              <a:off x="929" y="2386"/>
              <a:ext cx="590" cy="0"/>
            </a:xfrm>
            <a:prstGeom prst="line">
              <a:avLst/>
            </a:prstGeom>
            <a:noFill/>
            <a:ln w="19050">
              <a:solidFill>
                <a:schemeClr val="accent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26643" name="Rectangle 33">
              <a:extLst>
                <a:ext uri="{FF2B5EF4-FFF2-40B4-BE49-F238E27FC236}">
                  <a16:creationId xmlns:a16="http://schemas.microsoft.com/office/drawing/2014/main" id="{0DEBBFCB-262B-406F-BDDF-44B3911B0D6D}"/>
                </a:ext>
              </a:extLst>
            </p:cNvPr>
            <p:cNvSpPr>
              <a:spLocks noChangeArrowheads="1"/>
            </p:cNvSpPr>
            <p:nvPr/>
          </p:nvSpPr>
          <p:spPr bwMode="auto">
            <a:xfrm>
              <a:off x="1120" y="2016"/>
              <a:ext cx="27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zh-CN" altLang="zh-CN" b="1" dirty="0"/>
                <a:t>①</a:t>
              </a:r>
              <a:endParaRPr lang="en-US" altLang="zh-CN" b="1" dirty="0"/>
            </a:p>
          </p:txBody>
        </p:sp>
        <p:sp>
          <p:nvSpPr>
            <p:cNvPr id="26644" name="Rectangle 34">
              <a:extLst>
                <a:ext uri="{FF2B5EF4-FFF2-40B4-BE49-F238E27FC236}">
                  <a16:creationId xmlns:a16="http://schemas.microsoft.com/office/drawing/2014/main" id="{EA5700E1-5185-42AB-9787-E0B4FBB3AAA5}"/>
                </a:ext>
              </a:extLst>
            </p:cNvPr>
            <p:cNvSpPr>
              <a:spLocks noChangeArrowheads="1"/>
            </p:cNvSpPr>
            <p:nvPr/>
          </p:nvSpPr>
          <p:spPr bwMode="auto">
            <a:xfrm>
              <a:off x="1837" y="1660"/>
              <a:ext cx="27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b="1">
                  <a:solidFill>
                    <a:srgbClr val="990000"/>
                  </a:solidFill>
                </a:rPr>
                <a:t>②</a:t>
              </a:r>
            </a:p>
          </p:txBody>
        </p:sp>
        <p:sp>
          <p:nvSpPr>
            <p:cNvPr id="26645" name="Rectangle 35">
              <a:extLst>
                <a:ext uri="{FF2B5EF4-FFF2-40B4-BE49-F238E27FC236}">
                  <a16:creationId xmlns:a16="http://schemas.microsoft.com/office/drawing/2014/main" id="{190603CC-A418-4D42-89DC-76768B9B9B49}"/>
                </a:ext>
              </a:extLst>
            </p:cNvPr>
            <p:cNvSpPr>
              <a:spLocks noChangeArrowheads="1"/>
            </p:cNvSpPr>
            <p:nvPr/>
          </p:nvSpPr>
          <p:spPr bwMode="auto">
            <a:xfrm>
              <a:off x="1111" y="1025"/>
              <a:ext cx="544" cy="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6000">
                  <a:solidFill>
                    <a:srgbClr val="CC3300"/>
                  </a:solidFill>
                  <a:cs typeface="Times New Roman" panose="02020603050405020304" pitchFamily="18" charset="0"/>
                </a:rPr>
                <a:t>Ø</a:t>
              </a:r>
            </a:p>
          </p:txBody>
        </p:sp>
      </p:grpSp>
      <p:sp>
        <p:nvSpPr>
          <p:cNvPr id="82981" name="Text Box 37">
            <a:extLst>
              <a:ext uri="{FF2B5EF4-FFF2-40B4-BE49-F238E27FC236}">
                <a16:creationId xmlns:a16="http://schemas.microsoft.com/office/drawing/2014/main" id="{3E9A0025-B0B5-4F08-B49C-13F168F6A7F7}"/>
              </a:ext>
            </a:extLst>
          </p:cNvPr>
          <p:cNvSpPr txBox="1">
            <a:spLocks noChangeArrowheads="1"/>
          </p:cNvSpPr>
          <p:nvPr/>
        </p:nvSpPr>
        <p:spPr bwMode="auto">
          <a:xfrm>
            <a:off x="2016125" y="4406220"/>
            <a:ext cx="7164288" cy="20905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lnSpc>
                <a:spcPct val="110000"/>
              </a:lnSpc>
              <a:spcBef>
                <a:spcPct val="50000"/>
              </a:spcBef>
            </a:pPr>
            <a:r>
              <a:rPr lang="zh-CN" altLang="en-US" b="1" dirty="0"/>
              <a:t>域名重定向</a:t>
            </a:r>
            <a:r>
              <a:rPr lang="en-US" altLang="zh-CN" b="1" dirty="0"/>
              <a:t>(DNS Redirection) DNS</a:t>
            </a:r>
            <a:r>
              <a:rPr lang="zh-CN" altLang="en-US" b="1" dirty="0"/>
              <a:t>服务器中动态维持网站的多个服务器</a:t>
            </a:r>
            <a:r>
              <a:rPr lang="en-US" altLang="zh-CN" b="1" dirty="0"/>
              <a:t>IP</a:t>
            </a:r>
            <a:r>
              <a:rPr lang="zh-CN" altLang="en-US" b="1" dirty="0"/>
              <a:t>地址，一般用户返回优先级最高的</a:t>
            </a:r>
            <a:r>
              <a:rPr lang="en-US" altLang="zh-CN" b="1" dirty="0"/>
              <a:t>IP</a:t>
            </a:r>
            <a:r>
              <a:rPr lang="zh-CN" altLang="en-US" b="1" dirty="0"/>
              <a:t>地址；当出现问题时其</a:t>
            </a:r>
            <a:r>
              <a:rPr lang="en-US" altLang="zh-CN" b="1" dirty="0"/>
              <a:t>IP</a:t>
            </a:r>
            <a:r>
              <a:rPr lang="zh-CN" altLang="en-US" b="1" dirty="0"/>
              <a:t>地址停用，后续请求将转向下个</a:t>
            </a:r>
            <a:r>
              <a:rPr lang="en-US" altLang="zh-CN" b="1" dirty="0"/>
              <a:t>IP</a:t>
            </a:r>
            <a:r>
              <a:rPr lang="zh-CN" altLang="en-US" b="1" dirty="0"/>
              <a:t>地址，从而维持正常工作或负载均衡。</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2981"/>
                                        </p:tgtEl>
                                        <p:attrNameLst>
                                          <p:attrName>style.visibility</p:attrName>
                                        </p:attrNameLst>
                                      </p:cBhvr>
                                      <p:to>
                                        <p:strVal val="visible"/>
                                      </p:to>
                                    </p:set>
                                    <p:anim calcmode="lin" valueType="num">
                                      <p:cBhvr additive="base">
                                        <p:cTn id="7" dur="500" fill="hold"/>
                                        <p:tgtEl>
                                          <p:spTgt spid="82981"/>
                                        </p:tgtEl>
                                        <p:attrNameLst>
                                          <p:attrName>ppt_x</p:attrName>
                                        </p:attrNameLst>
                                      </p:cBhvr>
                                      <p:tavLst>
                                        <p:tav tm="0">
                                          <p:val>
                                            <p:strVal val="0-#ppt_w/2"/>
                                          </p:val>
                                        </p:tav>
                                        <p:tav tm="100000">
                                          <p:val>
                                            <p:strVal val="#ppt_x"/>
                                          </p:val>
                                        </p:tav>
                                      </p:tavLst>
                                    </p:anim>
                                    <p:anim calcmode="lin" valueType="num">
                                      <p:cBhvr additive="base">
                                        <p:cTn id="8" dur="500" fill="hold"/>
                                        <p:tgtEl>
                                          <p:spTgt spid="8298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981" grpId="0"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39">
            <a:extLst>
              <a:ext uri="{FF2B5EF4-FFF2-40B4-BE49-F238E27FC236}">
                <a16:creationId xmlns:a16="http://schemas.microsoft.com/office/drawing/2014/main" id="{9FB4C16E-EB2C-4D0C-9C52-A05C04C30A71}"/>
              </a:ext>
            </a:extLst>
          </p:cNvPr>
          <p:cNvSpPr txBox="1">
            <a:spLocks noChangeArrowheads="1"/>
          </p:cNvSpPr>
          <p:nvPr/>
        </p:nvSpPr>
        <p:spPr bwMode="auto">
          <a:xfrm>
            <a:off x="539552" y="1700808"/>
            <a:ext cx="8388350" cy="24598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lnSpc>
                <a:spcPct val="110000"/>
              </a:lnSpc>
              <a:spcBef>
                <a:spcPct val="50000"/>
              </a:spcBef>
            </a:pPr>
            <a:r>
              <a:rPr lang="zh-CN" altLang="en-US" b="1" dirty="0"/>
              <a:t>因特网</a:t>
            </a:r>
            <a:r>
              <a:rPr lang="en-US" altLang="zh-CN" b="1" dirty="0"/>
              <a:t>DNS</a:t>
            </a:r>
            <a:r>
              <a:rPr lang="zh-CN" altLang="en-US" b="1" dirty="0"/>
              <a:t>系统的是黑客重点攻击目标， </a:t>
            </a:r>
            <a:endParaRPr lang="en-US" altLang="zh-CN" b="1" dirty="0"/>
          </a:p>
          <a:p>
            <a:pPr algn="l" eaLnBrk="1" hangingPunct="1">
              <a:lnSpc>
                <a:spcPct val="110000"/>
              </a:lnSpc>
              <a:spcBef>
                <a:spcPct val="50000"/>
              </a:spcBef>
            </a:pPr>
            <a:r>
              <a:rPr lang="zh-CN" altLang="en-US" b="1" dirty="0"/>
              <a:t> </a:t>
            </a:r>
            <a:r>
              <a:rPr lang="en-US" altLang="zh-CN" b="1" dirty="0"/>
              <a:t>1</a:t>
            </a:r>
            <a:r>
              <a:rPr lang="zh-CN" altLang="en-US" b="1" dirty="0"/>
              <a:t>、 </a:t>
            </a:r>
            <a:r>
              <a:rPr lang="en-US" altLang="zh-CN" b="1" dirty="0"/>
              <a:t>DNS</a:t>
            </a:r>
            <a:r>
              <a:rPr lang="zh-CN" altLang="en-US" b="1" dirty="0"/>
              <a:t>欺骗攻击，攻击者冒充域名服务器返回欺骗</a:t>
            </a:r>
            <a:r>
              <a:rPr lang="en-US" altLang="zh-CN" b="1" dirty="0"/>
              <a:t>IP</a:t>
            </a:r>
            <a:r>
              <a:rPr lang="zh-CN" altLang="en-US" b="1" dirty="0"/>
              <a:t>地址</a:t>
            </a:r>
            <a:r>
              <a:rPr lang="en-US" altLang="zh-CN" b="1" dirty="0"/>
              <a:t>(</a:t>
            </a:r>
            <a:r>
              <a:rPr lang="zh-CN" altLang="en-US" b="1" dirty="0"/>
              <a:t>钓鱼网站</a:t>
            </a:r>
            <a:r>
              <a:rPr lang="en-US" altLang="zh-CN" b="1" dirty="0"/>
              <a:t>) </a:t>
            </a:r>
            <a:r>
              <a:rPr lang="zh-CN" altLang="en-US" b="1" dirty="0"/>
              <a:t>；</a:t>
            </a:r>
            <a:endParaRPr lang="en-US" altLang="zh-CN" b="1" dirty="0"/>
          </a:p>
          <a:p>
            <a:pPr algn="l" eaLnBrk="1" hangingPunct="1">
              <a:lnSpc>
                <a:spcPct val="110000"/>
              </a:lnSpc>
              <a:spcBef>
                <a:spcPct val="50000"/>
              </a:spcBef>
            </a:pPr>
            <a:r>
              <a:rPr lang="en-US" altLang="zh-CN" b="1" dirty="0"/>
              <a:t>2</a:t>
            </a:r>
            <a:r>
              <a:rPr lang="zh-CN" altLang="en-US" b="1" dirty="0"/>
              <a:t>、 </a:t>
            </a:r>
            <a:r>
              <a:rPr lang="en-US" altLang="zh-CN" b="1" dirty="0"/>
              <a:t>DNS</a:t>
            </a:r>
            <a:r>
              <a:rPr lang="zh-CN" altLang="en-US" b="1" dirty="0"/>
              <a:t>拒绝服务攻击，造成服务终端，但可以采用域名重定向减缓影响。</a:t>
            </a:r>
          </a:p>
        </p:txBody>
      </p:sp>
      <p:sp>
        <p:nvSpPr>
          <p:cNvPr id="3" name="对话气泡: 圆角矩形 2">
            <a:extLst>
              <a:ext uri="{FF2B5EF4-FFF2-40B4-BE49-F238E27FC236}">
                <a16:creationId xmlns:a16="http://schemas.microsoft.com/office/drawing/2014/main" id="{AC5B03F0-4B81-4F27-9B5C-06D50EBE7500}"/>
              </a:ext>
            </a:extLst>
          </p:cNvPr>
          <p:cNvSpPr/>
          <p:nvPr/>
        </p:nvSpPr>
        <p:spPr>
          <a:xfrm>
            <a:off x="1331640" y="4941168"/>
            <a:ext cx="5040560" cy="1224136"/>
          </a:xfrm>
          <a:prstGeom prst="wedgeRoundRectCallout">
            <a:avLst>
              <a:gd name="adj1" fmla="val 874"/>
              <a:gd name="adj2" fmla="val -11425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CN" altLang="en-US" sz="2400" dirty="0"/>
              <a:t>自己查找资料，了解以上两个</a:t>
            </a:r>
            <a:r>
              <a:rPr lang="en-US" altLang="zh-CN" sz="2400" dirty="0"/>
              <a:t>DNS</a:t>
            </a:r>
            <a:r>
              <a:rPr lang="zh-CN" altLang="en-US" sz="2400" dirty="0"/>
              <a:t>攻击行为的技术原理吧？</a:t>
            </a:r>
          </a:p>
        </p:txBody>
      </p:sp>
    </p:spTree>
    <p:extLst>
      <p:ext uri="{BB962C8B-B14F-4D97-AF65-F5344CB8AC3E}">
        <p14:creationId xmlns:p14="http://schemas.microsoft.com/office/powerpoint/2010/main" val="3953752018"/>
      </p:ext>
    </p:extLst>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D76C12BD-D33A-401F-90B6-D423155B2C0D}"/>
              </a:ext>
            </a:extLst>
          </p:cNvPr>
          <p:cNvSpPr>
            <a:spLocks noChangeArrowheads="1"/>
          </p:cNvSpPr>
          <p:nvPr/>
        </p:nvSpPr>
        <p:spPr bwMode="auto">
          <a:xfrm>
            <a:off x="914400" y="228600"/>
            <a:ext cx="6477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zh-CN" altLang="en-US" sz="2800" b="1" dirty="0">
                <a:solidFill>
                  <a:srgbClr val="CC0000"/>
                </a:solidFill>
                <a:latin typeface="宋体" panose="02010600030101010101" pitchFamily="2" charset="-122"/>
              </a:rPr>
              <a:t>第</a:t>
            </a:r>
            <a:r>
              <a:rPr lang="en-US" altLang="zh-CN" sz="2800" b="1" dirty="0">
                <a:solidFill>
                  <a:srgbClr val="CC0000"/>
                </a:solidFill>
                <a:latin typeface="宋体" panose="02010600030101010101" pitchFamily="2" charset="-122"/>
              </a:rPr>
              <a:t>2.1</a:t>
            </a:r>
            <a:r>
              <a:rPr lang="zh-CN" altLang="en-US" sz="2800" b="1" dirty="0">
                <a:solidFill>
                  <a:srgbClr val="CC0000"/>
                </a:solidFill>
                <a:latin typeface="宋体" panose="02010600030101010101" pitchFamily="2" charset="-122"/>
              </a:rPr>
              <a:t>章 作业</a:t>
            </a:r>
          </a:p>
        </p:txBody>
      </p:sp>
      <p:sp>
        <p:nvSpPr>
          <p:cNvPr id="27651" name="Text Box 3">
            <a:extLst>
              <a:ext uri="{FF2B5EF4-FFF2-40B4-BE49-F238E27FC236}">
                <a16:creationId xmlns:a16="http://schemas.microsoft.com/office/drawing/2014/main" id="{889395F5-153D-4072-A6E4-4A4871B0DB9C}"/>
              </a:ext>
            </a:extLst>
          </p:cNvPr>
          <p:cNvSpPr txBox="1">
            <a:spLocks noChangeArrowheads="1"/>
          </p:cNvSpPr>
          <p:nvPr/>
        </p:nvSpPr>
        <p:spPr bwMode="auto">
          <a:xfrm>
            <a:off x="914400" y="990600"/>
            <a:ext cx="7618413" cy="4656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b="1" dirty="0"/>
              <a:t>1</a:t>
            </a:r>
            <a:r>
              <a:rPr lang="zh-CN" altLang="en-US" b="1" dirty="0"/>
              <a:t>、试解释中文域名可能的工作原理。 </a:t>
            </a:r>
          </a:p>
          <a:p>
            <a:pPr algn="l" eaLnBrk="1" hangingPunct="1">
              <a:spcBef>
                <a:spcPct val="50000"/>
              </a:spcBef>
            </a:pPr>
            <a:r>
              <a:rPr lang="en-US" altLang="zh-CN" b="1" dirty="0"/>
              <a:t>2</a:t>
            </a:r>
            <a:r>
              <a:rPr lang="zh-CN" altLang="en-US" b="1" dirty="0"/>
              <a:t>、试说明</a:t>
            </a:r>
            <a:r>
              <a:rPr lang="en-US" altLang="zh-CN" b="1" dirty="0"/>
              <a:t>DNS</a:t>
            </a:r>
            <a:r>
              <a:rPr lang="zh-CN" altLang="en-US" b="1" dirty="0"/>
              <a:t>服务器怎样获取请求客户主机的的域名？</a:t>
            </a:r>
          </a:p>
          <a:p>
            <a:pPr algn="l" eaLnBrk="1" hangingPunct="1">
              <a:spcBef>
                <a:spcPct val="50000"/>
              </a:spcBef>
            </a:pPr>
            <a:r>
              <a:rPr lang="zh-CN" altLang="en-US" b="1" dirty="0"/>
              <a:t>★ </a:t>
            </a:r>
            <a:r>
              <a:rPr lang="en-US" altLang="zh-CN" b="1" dirty="0"/>
              <a:t>3</a:t>
            </a:r>
            <a:r>
              <a:rPr lang="zh-CN" altLang="en-US" b="1" dirty="0"/>
              <a:t>、两个</a:t>
            </a:r>
            <a:r>
              <a:rPr lang="en-US" altLang="zh-CN" b="1" dirty="0"/>
              <a:t>DNS</a:t>
            </a:r>
            <a:r>
              <a:rPr lang="zh-CN" altLang="en-US" b="1" dirty="0"/>
              <a:t>服务器包含完全相同的域名有意义吗？为什么？</a:t>
            </a:r>
          </a:p>
          <a:p>
            <a:pPr algn="l" eaLnBrk="1" hangingPunct="1">
              <a:spcBef>
                <a:spcPct val="50000"/>
              </a:spcBef>
            </a:pPr>
            <a:r>
              <a:rPr lang="en-US" altLang="zh-CN" b="1" dirty="0"/>
              <a:t>4</a:t>
            </a:r>
            <a:r>
              <a:rPr lang="zh-CN" altLang="en-US" b="1" dirty="0"/>
              <a:t>、试分析</a:t>
            </a:r>
            <a:r>
              <a:rPr lang="en-US" altLang="zh-CN" b="1" dirty="0"/>
              <a:t>DNS</a:t>
            </a:r>
            <a:r>
              <a:rPr lang="zh-CN" altLang="en-US" b="1" dirty="0"/>
              <a:t>体系的层次数对域名解析速度是否有影响？</a:t>
            </a:r>
          </a:p>
          <a:p>
            <a:pPr algn="l" eaLnBrk="1" hangingPunct="1">
              <a:spcBef>
                <a:spcPct val="50000"/>
              </a:spcBef>
            </a:pPr>
            <a:r>
              <a:rPr lang="en-US" altLang="zh-CN" b="1" dirty="0"/>
              <a:t>5</a:t>
            </a:r>
            <a:r>
              <a:rPr lang="zh-CN" altLang="en-US" b="1" dirty="0"/>
              <a:t>、</a:t>
            </a:r>
            <a:r>
              <a:rPr lang="en-US" altLang="zh-CN" b="1" dirty="0"/>
              <a:t>DNS</a:t>
            </a:r>
            <a:r>
              <a:rPr lang="zh-CN" altLang="en-US" b="1" dirty="0"/>
              <a:t>系统为什么要优化，优化措施主要有哪些？</a:t>
            </a:r>
          </a:p>
          <a:p>
            <a:pPr algn="l" eaLnBrk="1" hangingPunct="1">
              <a:spcBef>
                <a:spcPct val="50000"/>
              </a:spcBef>
            </a:pPr>
            <a:r>
              <a:rPr lang="zh-CN" altLang="en-US" b="1" dirty="0"/>
              <a:t>★ </a:t>
            </a:r>
            <a:r>
              <a:rPr lang="en-US" altLang="zh-CN" b="1" dirty="0"/>
              <a:t>6</a:t>
            </a:r>
            <a:r>
              <a:rPr lang="zh-CN" altLang="en-US" b="1" dirty="0"/>
              <a:t>、域名结构并没有限制域名的层次与长度，但</a:t>
            </a:r>
            <a:r>
              <a:rPr lang="en-US" altLang="zh-CN" b="1" dirty="0"/>
              <a:t>DNS</a:t>
            </a:r>
            <a:r>
              <a:rPr lang="zh-CN" altLang="en-US" b="1" dirty="0"/>
              <a:t>报文的请求域名的长度是受限的，这个矛盾怎样解决？</a:t>
            </a:r>
          </a:p>
        </p:txBody>
      </p:sp>
    </p:spTree>
  </p:cSld>
  <p:clrMapOvr>
    <a:masterClrMapping/>
  </p:clrMapOvr>
  <p:transition spd="slow" advClick="0">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B143ABEB-AD26-495A-8EAD-1A4AED9DF6CD}"/>
              </a:ext>
            </a:extLst>
          </p:cNvPr>
          <p:cNvSpPr>
            <a:spLocks noChangeArrowheads="1"/>
          </p:cNvSpPr>
          <p:nvPr/>
        </p:nvSpPr>
        <p:spPr bwMode="auto">
          <a:xfrm>
            <a:off x="1187450" y="549275"/>
            <a:ext cx="6477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zh-CN" altLang="en-US" b="1">
                <a:solidFill>
                  <a:srgbClr val="CC0000"/>
                </a:solidFill>
                <a:latin typeface="宋体" panose="02010600030101010101" pitchFamily="2" charset="-122"/>
              </a:rPr>
              <a:t>复习思考</a:t>
            </a:r>
          </a:p>
        </p:txBody>
      </p:sp>
      <p:sp>
        <p:nvSpPr>
          <p:cNvPr id="83971" name="Text Box 3">
            <a:extLst>
              <a:ext uri="{FF2B5EF4-FFF2-40B4-BE49-F238E27FC236}">
                <a16:creationId xmlns:a16="http://schemas.microsoft.com/office/drawing/2014/main" id="{5DA11F6A-1E97-462B-B32D-A3B046887BE0}"/>
              </a:ext>
            </a:extLst>
          </p:cNvPr>
          <p:cNvSpPr txBox="1">
            <a:spLocks noChangeArrowheads="1"/>
          </p:cNvSpPr>
          <p:nvPr/>
        </p:nvSpPr>
        <p:spPr bwMode="auto">
          <a:xfrm>
            <a:off x="1116013" y="2405063"/>
            <a:ext cx="7200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b="1"/>
              <a:t> 2</a:t>
            </a:r>
            <a:r>
              <a:rPr lang="zh-CN" altLang="en-US" b="1"/>
              <a:t>、</a:t>
            </a:r>
            <a:r>
              <a:rPr lang="en-US" altLang="zh-CN" b="1"/>
              <a:t>DNS</a:t>
            </a:r>
            <a:r>
              <a:rPr lang="zh-CN" altLang="en-US" b="1"/>
              <a:t>系统中顶级有哪些？谁来管理？</a:t>
            </a:r>
          </a:p>
        </p:txBody>
      </p:sp>
      <p:sp>
        <p:nvSpPr>
          <p:cNvPr id="83972" name="Text Box 4">
            <a:extLst>
              <a:ext uri="{FF2B5EF4-FFF2-40B4-BE49-F238E27FC236}">
                <a16:creationId xmlns:a16="http://schemas.microsoft.com/office/drawing/2014/main" id="{80777511-32D6-4160-ADB3-9C39C48536D1}"/>
              </a:ext>
            </a:extLst>
          </p:cNvPr>
          <p:cNvSpPr txBox="1">
            <a:spLocks noChangeArrowheads="1"/>
          </p:cNvSpPr>
          <p:nvPr/>
        </p:nvSpPr>
        <p:spPr bwMode="auto">
          <a:xfrm>
            <a:off x="1116013" y="1452563"/>
            <a:ext cx="7200900" cy="460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b="1"/>
              <a:t> 1</a:t>
            </a:r>
            <a:r>
              <a:rPr lang="zh-CN" altLang="en-US" b="1"/>
              <a:t>、</a:t>
            </a:r>
            <a:r>
              <a:rPr lang="en-US" altLang="zh-CN" b="1"/>
              <a:t>DNS</a:t>
            </a:r>
            <a:r>
              <a:rPr lang="zh-CN" altLang="en-US" b="1"/>
              <a:t>解析基本工作原理？考虑什么主要因素？</a:t>
            </a:r>
          </a:p>
        </p:txBody>
      </p:sp>
      <p:sp>
        <p:nvSpPr>
          <p:cNvPr id="83973" name="Text Box 5">
            <a:extLst>
              <a:ext uri="{FF2B5EF4-FFF2-40B4-BE49-F238E27FC236}">
                <a16:creationId xmlns:a16="http://schemas.microsoft.com/office/drawing/2014/main" id="{F26034D6-779A-4FE2-93D9-605E6E87FD22}"/>
              </a:ext>
            </a:extLst>
          </p:cNvPr>
          <p:cNvSpPr txBox="1">
            <a:spLocks noChangeArrowheads="1"/>
          </p:cNvSpPr>
          <p:nvPr/>
        </p:nvSpPr>
        <p:spPr bwMode="auto">
          <a:xfrm>
            <a:off x="1116013" y="3417888"/>
            <a:ext cx="72009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b="1"/>
              <a:t> 3</a:t>
            </a:r>
            <a:r>
              <a:rPr lang="zh-CN" altLang="en-US" b="1"/>
              <a:t>、域名数据中包括：域名、记录类型和值。为什么要记录类型？常用类型是哪些？</a:t>
            </a:r>
          </a:p>
        </p:txBody>
      </p:sp>
      <p:sp>
        <p:nvSpPr>
          <p:cNvPr id="83974" name="Text Box 6">
            <a:extLst>
              <a:ext uri="{FF2B5EF4-FFF2-40B4-BE49-F238E27FC236}">
                <a16:creationId xmlns:a16="http://schemas.microsoft.com/office/drawing/2014/main" id="{722A68C7-36E1-4883-A2B5-75ABC3C346DD}"/>
              </a:ext>
            </a:extLst>
          </p:cNvPr>
          <p:cNvSpPr txBox="1">
            <a:spLocks noChangeArrowheads="1"/>
          </p:cNvSpPr>
          <p:nvPr/>
        </p:nvSpPr>
        <p:spPr bwMode="auto">
          <a:xfrm>
            <a:off x="1116013" y="4797425"/>
            <a:ext cx="72009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b="1" dirty="0"/>
              <a:t> 4</a:t>
            </a:r>
            <a:r>
              <a:rPr lang="zh-CN" altLang="en-US" b="1" dirty="0"/>
              <a:t>、因特网</a:t>
            </a:r>
            <a:r>
              <a:rPr lang="en-US" altLang="zh-CN" b="1" dirty="0"/>
              <a:t>FTP</a:t>
            </a:r>
            <a:r>
              <a:rPr lang="zh-CN" altLang="en-US" b="1" dirty="0"/>
              <a:t>应用提供什么功能，目前可能应用的场合？</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3972"/>
                                        </p:tgtEl>
                                        <p:attrNameLst>
                                          <p:attrName>style.visibility</p:attrName>
                                        </p:attrNameLst>
                                      </p:cBhvr>
                                      <p:to>
                                        <p:strVal val="visible"/>
                                      </p:to>
                                    </p:set>
                                    <p:animEffect transition="in" filter="wipe(down)">
                                      <p:cBhvr>
                                        <p:cTn id="7" dur="500"/>
                                        <p:tgtEl>
                                          <p:spTgt spid="8397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83971"/>
                                        </p:tgtEl>
                                        <p:attrNameLst>
                                          <p:attrName>style.visibility</p:attrName>
                                        </p:attrNameLst>
                                      </p:cBhvr>
                                      <p:to>
                                        <p:strVal val="visible"/>
                                      </p:to>
                                    </p:set>
                                    <p:animEffect transition="in" filter="wipe(down)">
                                      <p:cBhvr>
                                        <p:cTn id="12" dur="500"/>
                                        <p:tgtEl>
                                          <p:spTgt spid="8397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3973"/>
                                        </p:tgtEl>
                                        <p:attrNameLst>
                                          <p:attrName>style.visibility</p:attrName>
                                        </p:attrNameLst>
                                      </p:cBhvr>
                                      <p:to>
                                        <p:strVal val="visible"/>
                                      </p:to>
                                    </p:set>
                                    <p:animEffect transition="in" filter="wipe(down)">
                                      <p:cBhvr>
                                        <p:cTn id="17" dur="500"/>
                                        <p:tgtEl>
                                          <p:spTgt spid="8397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83974"/>
                                        </p:tgtEl>
                                        <p:attrNameLst>
                                          <p:attrName>style.visibility</p:attrName>
                                        </p:attrNameLst>
                                      </p:cBhvr>
                                      <p:to>
                                        <p:strVal val="visible"/>
                                      </p:to>
                                    </p:set>
                                    <p:animEffect transition="in" filter="wipe(down)">
                                      <p:cBhvr>
                                        <p:cTn id="22" dur="500"/>
                                        <p:tgtEl>
                                          <p:spTgt spid="839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1" grpId="0"/>
      <p:bldP spid="83972" grpId="0"/>
      <p:bldP spid="83973" grpId="0"/>
      <p:bldP spid="8397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ext Box 2">
            <a:extLst>
              <a:ext uri="{FF2B5EF4-FFF2-40B4-BE49-F238E27FC236}">
                <a16:creationId xmlns:a16="http://schemas.microsoft.com/office/drawing/2014/main" id="{5ACADAB3-8A82-4378-B1CE-EB1D0636C742}"/>
              </a:ext>
            </a:extLst>
          </p:cNvPr>
          <p:cNvSpPr txBox="1">
            <a:spLocks noChangeArrowheads="1"/>
          </p:cNvSpPr>
          <p:nvPr/>
        </p:nvSpPr>
        <p:spPr bwMode="auto">
          <a:xfrm>
            <a:off x="2133600" y="381000"/>
            <a:ext cx="5105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3200" b="1" dirty="0">
                <a:latin typeface="宋体" panose="02010600030101010101" pitchFamily="2" charset="-122"/>
              </a:rPr>
              <a:t>2.1 </a:t>
            </a:r>
            <a:r>
              <a:rPr lang="zh-CN" altLang="en-US" sz="3200" b="1" dirty="0">
                <a:latin typeface="宋体" panose="02010600030101010101" pitchFamily="2" charset="-122"/>
              </a:rPr>
              <a:t>域名服务系统</a:t>
            </a:r>
            <a:r>
              <a:rPr lang="en-US" altLang="zh-CN" sz="3200" b="1" dirty="0">
                <a:latin typeface="宋体" panose="02010600030101010101" pitchFamily="2" charset="-122"/>
              </a:rPr>
              <a:t>DNS</a:t>
            </a:r>
          </a:p>
        </p:txBody>
      </p:sp>
      <p:sp>
        <p:nvSpPr>
          <p:cNvPr id="5123" name="Rectangle 3">
            <a:extLst>
              <a:ext uri="{FF2B5EF4-FFF2-40B4-BE49-F238E27FC236}">
                <a16:creationId xmlns:a16="http://schemas.microsoft.com/office/drawing/2014/main" id="{9FBA8E67-0417-40B8-A1A2-5002499178EE}"/>
              </a:ext>
            </a:extLst>
          </p:cNvPr>
          <p:cNvSpPr>
            <a:spLocks noChangeArrowheads="1"/>
          </p:cNvSpPr>
          <p:nvPr/>
        </p:nvSpPr>
        <p:spPr bwMode="auto">
          <a:xfrm>
            <a:off x="755650" y="1052513"/>
            <a:ext cx="3048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800" b="1" dirty="0">
                <a:solidFill>
                  <a:srgbClr val="CC0000"/>
                </a:solidFill>
                <a:latin typeface="宋体" panose="02010600030101010101" pitchFamily="2" charset="-122"/>
              </a:rPr>
              <a:t>2.1.1 </a:t>
            </a:r>
            <a:r>
              <a:rPr lang="en-US" altLang="zh-CN" sz="2800" b="1" dirty="0">
                <a:solidFill>
                  <a:srgbClr val="CC0000"/>
                </a:solidFill>
              </a:rPr>
              <a:t>DNS</a:t>
            </a:r>
            <a:r>
              <a:rPr lang="zh-CN" altLang="en-US" sz="2800" b="1" dirty="0">
                <a:solidFill>
                  <a:srgbClr val="CC0000"/>
                </a:solidFill>
              </a:rPr>
              <a:t>概述</a:t>
            </a:r>
          </a:p>
        </p:txBody>
      </p:sp>
      <p:sp>
        <p:nvSpPr>
          <p:cNvPr id="65540" name="Text Box 4">
            <a:extLst>
              <a:ext uri="{FF2B5EF4-FFF2-40B4-BE49-F238E27FC236}">
                <a16:creationId xmlns:a16="http://schemas.microsoft.com/office/drawing/2014/main" id="{22507A85-412C-4B4A-85ED-080357D93F2B}"/>
              </a:ext>
            </a:extLst>
          </p:cNvPr>
          <p:cNvSpPr txBox="1">
            <a:spLocks noChangeArrowheads="1"/>
          </p:cNvSpPr>
          <p:nvPr/>
        </p:nvSpPr>
        <p:spPr bwMode="auto">
          <a:xfrm>
            <a:off x="900113" y="2708275"/>
            <a:ext cx="7543800" cy="308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2800" b="1"/>
              <a:t>互联网计算机为寻址都需要一个</a:t>
            </a:r>
            <a:r>
              <a:rPr lang="en-US" altLang="zh-CN" sz="2800" b="1"/>
              <a:t>IP</a:t>
            </a:r>
            <a:r>
              <a:rPr lang="zh-CN" altLang="en-US" sz="2800" b="1"/>
              <a:t>地址，</a:t>
            </a:r>
            <a:r>
              <a:rPr lang="en-US" altLang="zh-CN" sz="2800" b="1"/>
              <a:t>IP</a:t>
            </a:r>
            <a:r>
              <a:rPr lang="zh-CN" altLang="en-US" sz="2800" b="1"/>
              <a:t>地址在互联网协议中最基本的，我们</a:t>
            </a:r>
            <a:r>
              <a:rPr lang="zh-CN" altLang="en-US" sz="2800" b="1">
                <a:solidFill>
                  <a:srgbClr val="CC3300"/>
                </a:solidFill>
              </a:rPr>
              <a:t>可以输入</a:t>
            </a:r>
            <a:r>
              <a:rPr lang="en-US" altLang="zh-CN" sz="2800" b="1">
                <a:solidFill>
                  <a:srgbClr val="CC3300"/>
                </a:solidFill>
              </a:rPr>
              <a:t>IP</a:t>
            </a:r>
            <a:r>
              <a:rPr lang="zh-CN" altLang="en-US" sz="2800" b="1">
                <a:solidFill>
                  <a:srgbClr val="CC3300"/>
                </a:solidFill>
              </a:rPr>
              <a:t>地址</a:t>
            </a:r>
            <a:r>
              <a:rPr lang="zh-CN" altLang="en-US" sz="2800" b="1"/>
              <a:t>访问网站。但是使用过</a:t>
            </a:r>
            <a:r>
              <a:rPr lang="en-US" altLang="zh-CN" sz="2800" b="1"/>
              <a:t>Internet</a:t>
            </a:r>
            <a:r>
              <a:rPr lang="zh-CN" altLang="en-US" sz="2800" b="1"/>
              <a:t>的人都知道用户对某个站点（互联网中的计算机），实际最常用输入由字符串构成、直观易懂的计算机名，即</a:t>
            </a:r>
            <a:r>
              <a:rPr lang="zh-CN" altLang="en-US" sz="2800" b="1">
                <a:solidFill>
                  <a:srgbClr val="990000"/>
                </a:solidFill>
              </a:rPr>
              <a:t>计算机域名</a:t>
            </a:r>
            <a:r>
              <a:rPr lang="zh-CN" altLang="en-US" sz="2800" b="1"/>
              <a:t>，如：</a:t>
            </a:r>
            <a:r>
              <a:rPr lang="en-US" altLang="zh-CN" sz="2800" b="1"/>
              <a:t>www.scnu.edu.cn,</a:t>
            </a:r>
            <a:r>
              <a:rPr lang="zh-CN" altLang="en-US" sz="2800" b="1"/>
              <a:t>而非华师</a:t>
            </a:r>
            <a:r>
              <a:rPr lang="en-US" altLang="zh-CN" sz="2800" b="1"/>
              <a:t>IP</a:t>
            </a:r>
            <a:r>
              <a:rPr lang="zh-CN" altLang="en-US" sz="2800" b="1"/>
              <a:t>地址。 </a:t>
            </a:r>
          </a:p>
        </p:txBody>
      </p:sp>
      <p:sp>
        <p:nvSpPr>
          <p:cNvPr id="65543" name="Text Box 7">
            <a:extLst>
              <a:ext uri="{FF2B5EF4-FFF2-40B4-BE49-F238E27FC236}">
                <a16:creationId xmlns:a16="http://schemas.microsoft.com/office/drawing/2014/main" id="{79A1B44E-B8D7-4747-BCCA-93B393A6CF7D}"/>
              </a:ext>
            </a:extLst>
          </p:cNvPr>
          <p:cNvSpPr txBox="1">
            <a:spLocks noChangeArrowheads="1"/>
          </p:cNvSpPr>
          <p:nvPr/>
        </p:nvSpPr>
        <p:spPr bwMode="auto">
          <a:xfrm>
            <a:off x="900113" y="1844675"/>
            <a:ext cx="7543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2800" b="1"/>
              <a:t>通常怎样访问因特网的一个网站？</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5543"/>
                                        </p:tgtEl>
                                        <p:attrNameLst>
                                          <p:attrName>style.visibility</p:attrName>
                                        </p:attrNameLst>
                                      </p:cBhvr>
                                      <p:to>
                                        <p:strVal val="visible"/>
                                      </p:to>
                                    </p:set>
                                    <p:anim calcmode="lin" valueType="num">
                                      <p:cBhvr additive="base">
                                        <p:cTn id="7" dur="500" fill="hold"/>
                                        <p:tgtEl>
                                          <p:spTgt spid="65543"/>
                                        </p:tgtEl>
                                        <p:attrNameLst>
                                          <p:attrName>ppt_x</p:attrName>
                                        </p:attrNameLst>
                                      </p:cBhvr>
                                      <p:tavLst>
                                        <p:tav tm="0">
                                          <p:val>
                                            <p:strVal val="0-#ppt_w/2"/>
                                          </p:val>
                                        </p:tav>
                                        <p:tav tm="100000">
                                          <p:val>
                                            <p:strVal val="#ppt_x"/>
                                          </p:val>
                                        </p:tav>
                                      </p:tavLst>
                                    </p:anim>
                                    <p:anim calcmode="lin" valueType="num">
                                      <p:cBhvr additive="base">
                                        <p:cTn id="8" dur="500" fill="hold"/>
                                        <p:tgtEl>
                                          <p:spTgt spid="6554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5540"/>
                                        </p:tgtEl>
                                        <p:attrNameLst>
                                          <p:attrName>style.visibility</p:attrName>
                                        </p:attrNameLst>
                                      </p:cBhvr>
                                      <p:to>
                                        <p:strVal val="visible"/>
                                      </p:to>
                                    </p:set>
                                    <p:anim calcmode="lin" valueType="num">
                                      <p:cBhvr additive="base">
                                        <p:cTn id="13" dur="500" fill="hold"/>
                                        <p:tgtEl>
                                          <p:spTgt spid="65540"/>
                                        </p:tgtEl>
                                        <p:attrNameLst>
                                          <p:attrName>ppt_x</p:attrName>
                                        </p:attrNameLst>
                                      </p:cBhvr>
                                      <p:tavLst>
                                        <p:tav tm="0">
                                          <p:val>
                                            <p:strVal val="0-#ppt_w/2"/>
                                          </p:val>
                                        </p:tav>
                                        <p:tav tm="100000">
                                          <p:val>
                                            <p:strVal val="#ppt_x"/>
                                          </p:val>
                                        </p:tav>
                                      </p:tavLst>
                                    </p:anim>
                                    <p:anim calcmode="lin" valueType="num">
                                      <p:cBhvr additive="base">
                                        <p:cTn id="14" dur="500" fill="hold"/>
                                        <p:tgtEl>
                                          <p:spTgt spid="6554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540" grpId="0" autoUpdateAnimBg="0"/>
      <p:bldP spid="65543" grpId="0"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4">
            <a:extLst>
              <a:ext uri="{FF2B5EF4-FFF2-40B4-BE49-F238E27FC236}">
                <a16:creationId xmlns:a16="http://schemas.microsoft.com/office/drawing/2014/main" id="{D45FE37B-44B6-4225-8FBD-3EA68DF517D0}"/>
              </a:ext>
            </a:extLst>
          </p:cNvPr>
          <p:cNvSpPr txBox="1">
            <a:spLocks noChangeArrowheads="1"/>
          </p:cNvSpPr>
          <p:nvPr/>
        </p:nvSpPr>
        <p:spPr bwMode="auto">
          <a:xfrm>
            <a:off x="827088" y="2133600"/>
            <a:ext cx="7345362" cy="70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spcBef>
                <a:spcPct val="50000"/>
              </a:spcBef>
            </a:pPr>
            <a:r>
              <a:rPr lang="en-US" altLang="zh-CN" sz="4000" b="1" dirty="0">
                <a:latin typeface="宋体" panose="02010600030101010101" pitchFamily="2" charset="-122"/>
              </a:rPr>
              <a:t>2.2 </a:t>
            </a:r>
            <a:r>
              <a:rPr lang="zh-CN" altLang="en-US" sz="4000" b="1" dirty="0">
                <a:latin typeface="宋体" panose="02010600030101010101" pitchFamily="2" charset="-122"/>
              </a:rPr>
              <a:t>文件传输系统和</a:t>
            </a:r>
            <a:r>
              <a:rPr lang="en-US" altLang="zh-CN" sz="4000" b="1" dirty="0">
                <a:latin typeface="宋体" panose="02010600030101010101" pitchFamily="2" charset="-122"/>
              </a:rPr>
              <a:t>FTP</a:t>
            </a:r>
            <a:r>
              <a:rPr lang="zh-CN" altLang="en-US" sz="4000" b="1" dirty="0">
                <a:latin typeface="宋体" panose="02010600030101010101" pitchFamily="2" charset="-122"/>
              </a:rPr>
              <a:t>协议</a:t>
            </a:r>
          </a:p>
        </p:txBody>
      </p:sp>
      <p:sp>
        <p:nvSpPr>
          <p:cNvPr id="30723" name="Rectangle 5">
            <a:extLst>
              <a:ext uri="{FF2B5EF4-FFF2-40B4-BE49-F238E27FC236}">
                <a16:creationId xmlns:a16="http://schemas.microsoft.com/office/drawing/2014/main" id="{94A6CFAA-3A9D-4671-AFC4-793C1E003E64}"/>
              </a:ext>
            </a:extLst>
          </p:cNvPr>
          <p:cNvSpPr>
            <a:spLocks noChangeArrowheads="1"/>
          </p:cNvSpPr>
          <p:nvPr/>
        </p:nvSpPr>
        <p:spPr bwMode="auto">
          <a:xfrm>
            <a:off x="1187450" y="3357563"/>
            <a:ext cx="6696075" cy="1008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kumimoji="0" lang="zh-CN" altLang="en-US" b="1" dirty="0">
                <a:solidFill>
                  <a:srgbClr val="CC0000"/>
                </a:solidFill>
                <a:latin typeface="宋体" panose="02010600030101010101" pitchFamily="2" charset="-122"/>
              </a:rPr>
              <a:t>教材</a:t>
            </a:r>
            <a:r>
              <a:rPr kumimoji="0" lang="en-US" altLang="zh-CN" b="1" dirty="0">
                <a:solidFill>
                  <a:srgbClr val="CC0000"/>
                </a:solidFill>
                <a:latin typeface="宋体" panose="02010600030101010101" pitchFamily="2" charset="-122"/>
              </a:rPr>
              <a:t>4.10-4.11</a:t>
            </a:r>
            <a:endParaRPr lang="en-US" altLang="zh-CN" b="1" dirty="0">
              <a:solidFill>
                <a:srgbClr val="CC0000"/>
              </a:solidFill>
            </a:endParaRPr>
          </a:p>
        </p:txBody>
      </p:sp>
    </p:spTree>
  </p:cSld>
  <p:clrMapOvr>
    <a:masterClrMapping/>
  </p:clrMapOvr>
  <p:transition spd="slow" advClick="0">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2">
            <a:extLst>
              <a:ext uri="{FF2B5EF4-FFF2-40B4-BE49-F238E27FC236}">
                <a16:creationId xmlns:a16="http://schemas.microsoft.com/office/drawing/2014/main" id="{3B8CFCAF-7C46-4DAF-BFA3-F0E5AC6902A8}"/>
              </a:ext>
            </a:extLst>
          </p:cNvPr>
          <p:cNvSpPr txBox="1">
            <a:spLocks noChangeArrowheads="1"/>
          </p:cNvSpPr>
          <p:nvPr/>
        </p:nvSpPr>
        <p:spPr bwMode="auto">
          <a:xfrm>
            <a:off x="1219200" y="685800"/>
            <a:ext cx="6248400"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spcBef>
                <a:spcPct val="50000"/>
              </a:spcBef>
            </a:pPr>
            <a:r>
              <a:rPr lang="zh-CN" altLang="en-US" sz="3200" b="1" dirty="0"/>
              <a:t>第</a:t>
            </a:r>
            <a:r>
              <a:rPr lang="en-US" altLang="zh-CN" sz="3200" b="1" dirty="0"/>
              <a:t>2.2</a:t>
            </a:r>
            <a:r>
              <a:rPr lang="zh-CN" altLang="en-US" sz="3200" b="1" dirty="0"/>
              <a:t>章：重点与难点</a:t>
            </a:r>
          </a:p>
        </p:txBody>
      </p:sp>
      <p:sp>
        <p:nvSpPr>
          <p:cNvPr id="31747" name="Rectangle 3">
            <a:extLst>
              <a:ext uri="{FF2B5EF4-FFF2-40B4-BE49-F238E27FC236}">
                <a16:creationId xmlns:a16="http://schemas.microsoft.com/office/drawing/2014/main" id="{55FF155B-2413-4737-8B87-CBABDDD2D91B}"/>
              </a:ext>
            </a:extLst>
          </p:cNvPr>
          <p:cNvSpPr>
            <a:spLocks noChangeArrowheads="1"/>
          </p:cNvSpPr>
          <p:nvPr/>
        </p:nvSpPr>
        <p:spPr bwMode="auto">
          <a:xfrm>
            <a:off x="1143000" y="1828800"/>
            <a:ext cx="60198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endParaRPr lang="zh-CN" altLang="zh-CN" sz="2400" b="1">
              <a:latin typeface="宋体" panose="02010600030101010101" pitchFamily="2" charset="-122"/>
            </a:endParaRPr>
          </a:p>
        </p:txBody>
      </p:sp>
      <p:sp>
        <p:nvSpPr>
          <p:cNvPr id="31748" name="Text Box 4">
            <a:extLst>
              <a:ext uri="{FF2B5EF4-FFF2-40B4-BE49-F238E27FC236}">
                <a16:creationId xmlns:a16="http://schemas.microsoft.com/office/drawing/2014/main" id="{A1D7CD45-C192-4939-A40A-717250746706}"/>
              </a:ext>
            </a:extLst>
          </p:cNvPr>
          <p:cNvSpPr txBox="1">
            <a:spLocks noChangeArrowheads="1"/>
          </p:cNvSpPr>
          <p:nvPr/>
        </p:nvSpPr>
        <p:spPr bwMode="auto">
          <a:xfrm>
            <a:off x="838200" y="1600200"/>
            <a:ext cx="7467600" cy="210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b="1">
                <a:latin typeface="宋体" panose="02010600030101010101" pitchFamily="2" charset="-122"/>
              </a:rPr>
              <a:t>重点理解和掌握：</a:t>
            </a:r>
          </a:p>
          <a:p>
            <a:pPr algn="l" eaLnBrk="1" hangingPunct="1">
              <a:spcBef>
                <a:spcPct val="50000"/>
              </a:spcBef>
            </a:pPr>
            <a:r>
              <a:rPr lang="en-US" altLang="zh-CN" b="1">
                <a:latin typeface="宋体" panose="02010600030101010101" pitchFamily="2" charset="-122"/>
              </a:rPr>
              <a:t>1</a:t>
            </a:r>
            <a:r>
              <a:rPr lang="zh-CN" altLang="en-US" b="1">
                <a:latin typeface="宋体" panose="02010600030101010101" pitchFamily="2" charset="-122"/>
              </a:rPr>
              <a:t>、</a:t>
            </a:r>
            <a:r>
              <a:rPr lang="en-US" altLang="zh-CN" b="1">
                <a:latin typeface="宋体" panose="02010600030101010101" pitchFamily="2" charset="-122"/>
              </a:rPr>
              <a:t>FTP</a:t>
            </a:r>
            <a:r>
              <a:rPr lang="zh-CN" altLang="en-US" b="1">
                <a:latin typeface="宋体" panose="02010600030101010101" pitchFamily="2" charset="-122"/>
              </a:rPr>
              <a:t>的概念，</a:t>
            </a:r>
          </a:p>
          <a:p>
            <a:pPr algn="l" eaLnBrk="1" hangingPunct="1">
              <a:spcBef>
                <a:spcPct val="50000"/>
              </a:spcBef>
            </a:pPr>
            <a:r>
              <a:rPr lang="en-US" altLang="zh-CN" b="1">
                <a:latin typeface="宋体" panose="02010600030101010101" pitchFamily="2" charset="-122"/>
              </a:rPr>
              <a:t>2</a:t>
            </a:r>
            <a:r>
              <a:rPr lang="zh-CN" altLang="en-US" b="1">
                <a:latin typeface="宋体" panose="02010600030101010101" pitchFamily="2" charset="-122"/>
              </a:rPr>
              <a:t>、</a:t>
            </a:r>
            <a:r>
              <a:rPr lang="en-US" altLang="zh-CN" b="1">
                <a:latin typeface="宋体" panose="02010600030101010101" pitchFamily="2" charset="-122"/>
              </a:rPr>
              <a:t>FTP</a:t>
            </a:r>
            <a:r>
              <a:rPr lang="zh-CN" altLang="en-US" b="1">
                <a:latin typeface="宋体" panose="02010600030101010101" pitchFamily="2" charset="-122"/>
              </a:rPr>
              <a:t>的控制连接和数据连接，</a:t>
            </a:r>
          </a:p>
          <a:p>
            <a:pPr algn="l" eaLnBrk="1" hangingPunct="1">
              <a:spcBef>
                <a:spcPct val="50000"/>
              </a:spcBef>
            </a:pPr>
            <a:r>
              <a:rPr lang="en-US" altLang="zh-CN" b="1">
                <a:latin typeface="宋体" panose="02010600030101010101" pitchFamily="2" charset="-122"/>
              </a:rPr>
              <a:t>3</a:t>
            </a:r>
            <a:r>
              <a:rPr lang="zh-CN" altLang="en-US" b="1">
                <a:latin typeface="宋体" panose="02010600030101010101" pitchFamily="2" charset="-122"/>
              </a:rPr>
              <a:t>、</a:t>
            </a:r>
            <a:r>
              <a:rPr lang="en-US" altLang="zh-CN" b="1">
                <a:latin typeface="宋体" panose="02010600030101010101" pitchFamily="2" charset="-122"/>
              </a:rPr>
              <a:t>FTP </a:t>
            </a:r>
            <a:r>
              <a:rPr lang="zh-CN" altLang="en-US" b="1">
                <a:latin typeface="宋体" panose="02010600030101010101" pitchFamily="2" charset="-122"/>
              </a:rPr>
              <a:t>基本命令和使用</a:t>
            </a:r>
          </a:p>
        </p:txBody>
      </p:sp>
      <p:sp>
        <p:nvSpPr>
          <p:cNvPr id="31749" name="Text Box 5">
            <a:extLst>
              <a:ext uri="{FF2B5EF4-FFF2-40B4-BE49-F238E27FC236}">
                <a16:creationId xmlns:a16="http://schemas.microsoft.com/office/drawing/2014/main" id="{C15E0016-0E97-4652-8B86-DABE7D3FB941}"/>
              </a:ext>
            </a:extLst>
          </p:cNvPr>
          <p:cNvSpPr txBox="1">
            <a:spLocks noChangeArrowheads="1"/>
          </p:cNvSpPr>
          <p:nvPr/>
        </p:nvSpPr>
        <p:spPr bwMode="auto">
          <a:xfrm>
            <a:off x="838200" y="3886200"/>
            <a:ext cx="70104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b="1">
                <a:latin typeface="宋体" panose="02010600030101010101" pitchFamily="2" charset="-122"/>
              </a:rPr>
              <a:t>主要了解：</a:t>
            </a:r>
          </a:p>
          <a:p>
            <a:pPr algn="l" eaLnBrk="1" hangingPunct="1">
              <a:spcBef>
                <a:spcPct val="50000"/>
              </a:spcBef>
            </a:pPr>
            <a:r>
              <a:rPr lang="en-US" altLang="zh-CN" b="1">
                <a:latin typeface="宋体" panose="02010600030101010101" pitchFamily="2" charset="-122"/>
              </a:rPr>
              <a:t>1</a:t>
            </a:r>
            <a:r>
              <a:rPr lang="zh-CN" altLang="en-US" b="1">
                <a:latin typeface="宋体" panose="02010600030101010101" pitchFamily="2" charset="-122"/>
              </a:rPr>
              <a:t>、</a:t>
            </a:r>
            <a:r>
              <a:rPr lang="en-US" altLang="zh-CN" b="1">
                <a:latin typeface="宋体" panose="02010600030101010101" pitchFamily="2" charset="-122"/>
              </a:rPr>
              <a:t>FTP</a:t>
            </a:r>
            <a:r>
              <a:rPr lang="zh-CN" altLang="en-US" b="1">
                <a:latin typeface="宋体" panose="02010600030101010101" pitchFamily="2" charset="-122"/>
              </a:rPr>
              <a:t>操作工作方式与常用命令</a:t>
            </a:r>
          </a:p>
          <a:p>
            <a:pPr algn="l" eaLnBrk="1" hangingPunct="1">
              <a:spcBef>
                <a:spcPct val="50000"/>
              </a:spcBef>
            </a:pPr>
            <a:r>
              <a:rPr lang="en-US" altLang="zh-CN" b="1">
                <a:latin typeface="宋体" panose="02010600030101010101" pitchFamily="2" charset="-122"/>
              </a:rPr>
              <a:t>2</a:t>
            </a:r>
            <a:r>
              <a:rPr lang="zh-CN" altLang="en-US" b="1">
                <a:latin typeface="宋体" panose="02010600030101010101" pitchFamily="2" charset="-122"/>
              </a:rPr>
              <a:t>、</a:t>
            </a:r>
            <a:r>
              <a:rPr lang="en-US" altLang="zh-CN" b="1">
                <a:latin typeface="宋体" panose="02010600030101010101" pitchFamily="2" charset="-122"/>
              </a:rPr>
              <a:t>FTP</a:t>
            </a:r>
            <a:r>
              <a:rPr lang="zh-CN" altLang="en-US" b="1">
                <a:latin typeface="宋体" panose="02010600030101010101" pitchFamily="2" charset="-122"/>
              </a:rPr>
              <a:t>基本工作原理</a:t>
            </a:r>
          </a:p>
        </p:txBody>
      </p:sp>
    </p:spTree>
  </p:cSld>
  <p:clrMapOvr>
    <a:masterClrMapping/>
  </p:clrMapOvr>
  <p:transition spd="slow" advClick="0">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E91D721C-AD06-471A-B25F-F1FE10D3770F}"/>
              </a:ext>
            </a:extLst>
          </p:cNvPr>
          <p:cNvSpPr>
            <a:spLocks noChangeArrowheads="1"/>
          </p:cNvSpPr>
          <p:nvPr/>
        </p:nvSpPr>
        <p:spPr bwMode="auto">
          <a:xfrm>
            <a:off x="0" y="2663825"/>
            <a:ext cx="9144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457200">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algn="just" eaLnBrk="1" hangingPunct="1">
              <a:spcBef>
                <a:spcPct val="0"/>
              </a:spcBef>
              <a:buFontTx/>
              <a:buNone/>
            </a:pPr>
            <a:r>
              <a:rPr lang="en-US" altLang="zh-CN" sz="1000"/>
              <a:t> </a:t>
            </a:r>
          </a:p>
          <a:p>
            <a:pPr>
              <a:spcBef>
                <a:spcPct val="0"/>
              </a:spcBef>
              <a:buFontTx/>
              <a:buNone/>
            </a:pPr>
            <a:endParaRPr lang="en-US" altLang="zh-CN" sz="2400"/>
          </a:p>
        </p:txBody>
      </p:sp>
      <p:sp>
        <p:nvSpPr>
          <p:cNvPr id="32771" name="Rectangle 3">
            <a:extLst>
              <a:ext uri="{FF2B5EF4-FFF2-40B4-BE49-F238E27FC236}">
                <a16:creationId xmlns:a16="http://schemas.microsoft.com/office/drawing/2014/main" id="{3C23AC21-B2F0-45EA-92AD-72D98D881F3B}"/>
              </a:ext>
            </a:extLst>
          </p:cNvPr>
          <p:cNvSpPr>
            <a:spLocks noChangeArrowheads="1"/>
          </p:cNvSpPr>
          <p:nvPr/>
        </p:nvSpPr>
        <p:spPr bwMode="auto">
          <a:xfrm>
            <a:off x="762000" y="990600"/>
            <a:ext cx="417036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800" b="1" dirty="0">
                <a:solidFill>
                  <a:srgbClr val="CC0000"/>
                </a:solidFill>
                <a:latin typeface="宋体" panose="02010600030101010101" pitchFamily="2" charset="-122"/>
              </a:rPr>
              <a:t>2.2.1.1 FTP</a:t>
            </a:r>
            <a:r>
              <a:rPr lang="zh-CN" altLang="en-US" sz="2800" b="1" dirty="0">
                <a:solidFill>
                  <a:srgbClr val="CC0000"/>
                </a:solidFill>
                <a:latin typeface="宋体" panose="02010600030101010101" pitchFamily="2" charset="-122"/>
              </a:rPr>
              <a:t>的提出背景</a:t>
            </a:r>
          </a:p>
        </p:txBody>
      </p:sp>
      <p:sp>
        <p:nvSpPr>
          <p:cNvPr id="32772" name="Rectangle 4">
            <a:extLst>
              <a:ext uri="{FF2B5EF4-FFF2-40B4-BE49-F238E27FC236}">
                <a16:creationId xmlns:a16="http://schemas.microsoft.com/office/drawing/2014/main" id="{20DD8759-854E-4449-AB23-439643AE927D}"/>
              </a:ext>
            </a:extLst>
          </p:cNvPr>
          <p:cNvSpPr>
            <a:spLocks noChangeArrowheads="1"/>
          </p:cNvSpPr>
          <p:nvPr/>
        </p:nvSpPr>
        <p:spPr bwMode="auto">
          <a:xfrm>
            <a:off x="2057400" y="304800"/>
            <a:ext cx="4572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b="1" dirty="0">
                <a:latin typeface="宋体" panose="02010600030101010101" pitchFamily="2" charset="-122"/>
              </a:rPr>
              <a:t>2.2.1 FTP</a:t>
            </a:r>
            <a:r>
              <a:rPr lang="zh-CN" altLang="en-US" b="1" dirty="0">
                <a:latin typeface="宋体" panose="02010600030101010101" pitchFamily="2" charset="-122"/>
              </a:rPr>
              <a:t>发展概述</a:t>
            </a:r>
          </a:p>
        </p:txBody>
      </p:sp>
      <p:sp>
        <p:nvSpPr>
          <p:cNvPr id="48134" name="Rectangle 6">
            <a:extLst>
              <a:ext uri="{FF2B5EF4-FFF2-40B4-BE49-F238E27FC236}">
                <a16:creationId xmlns:a16="http://schemas.microsoft.com/office/drawing/2014/main" id="{5E899733-D449-4F6A-AF68-F2191080C379}"/>
              </a:ext>
            </a:extLst>
          </p:cNvPr>
          <p:cNvSpPr>
            <a:spLocks noChangeArrowheads="1"/>
          </p:cNvSpPr>
          <p:nvPr/>
        </p:nvSpPr>
        <p:spPr bwMode="auto">
          <a:xfrm>
            <a:off x="755650" y="1700213"/>
            <a:ext cx="73914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lnSpc>
                <a:spcPct val="105000"/>
              </a:lnSpc>
              <a:spcBef>
                <a:spcPct val="0"/>
              </a:spcBef>
              <a:buFontTx/>
              <a:buNone/>
            </a:pPr>
            <a:r>
              <a:rPr lang="zh-CN" altLang="en-US" sz="2400" b="1">
                <a:latin typeface="宋体" panose="02010600030101010101" pitchFamily="2" charset="-122"/>
              </a:rPr>
              <a:t>信息交互与应用。网络信息交互、网络应用是互联网两大主要功能。互联网以前信息交互的手段是磁盘（带）、邮件。所以，信息共享交互是早期互联网建设的主要目的，文件交互共享是早期最重要形式。</a:t>
            </a:r>
          </a:p>
        </p:txBody>
      </p:sp>
      <p:sp>
        <p:nvSpPr>
          <p:cNvPr id="48137" name="Rectangle 9">
            <a:extLst>
              <a:ext uri="{FF2B5EF4-FFF2-40B4-BE49-F238E27FC236}">
                <a16:creationId xmlns:a16="http://schemas.microsoft.com/office/drawing/2014/main" id="{6E331698-A9FF-404A-9A20-2CDD93943558}"/>
              </a:ext>
            </a:extLst>
          </p:cNvPr>
          <p:cNvSpPr>
            <a:spLocks noChangeArrowheads="1"/>
          </p:cNvSpPr>
          <p:nvPr/>
        </p:nvSpPr>
        <p:spPr bwMode="auto">
          <a:xfrm>
            <a:off x="827088" y="3500438"/>
            <a:ext cx="7543800"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lnSpc>
                <a:spcPct val="120000"/>
              </a:lnSpc>
              <a:spcBef>
                <a:spcPct val="0"/>
              </a:spcBef>
              <a:buFontTx/>
              <a:buNone/>
            </a:pPr>
            <a:r>
              <a:rPr lang="en-US" altLang="zh-CN" sz="2400" b="1">
                <a:latin typeface="宋体" panose="02010600030101010101" pitchFamily="2" charset="-122"/>
              </a:rPr>
              <a:t>FTP</a:t>
            </a:r>
            <a:r>
              <a:rPr lang="zh-CN" altLang="en-US" sz="2400" b="1">
                <a:latin typeface="宋体" panose="02010600030101010101" pitchFamily="2" charset="-122"/>
              </a:rPr>
              <a:t>历史与应用。 </a:t>
            </a:r>
            <a:r>
              <a:rPr lang="en-US" altLang="zh-CN" sz="2400" b="1">
                <a:latin typeface="宋体" panose="02010600030101010101" pitchFamily="2" charset="-122"/>
              </a:rPr>
              <a:t>FTP</a:t>
            </a:r>
            <a:r>
              <a:rPr lang="zh-CN" altLang="en-US" sz="2400" b="1">
                <a:latin typeface="宋体" panose="02010600030101010101" pitchFamily="2" charset="-122"/>
              </a:rPr>
              <a:t>（</a:t>
            </a:r>
            <a:r>
              <a:rPr lang="en-US" altLang="zh-CN" sz="2400" b="1">
                <a:latin typeface="宋体" panose="02010600030101010101" pitchFamily="2" charset="-122"/>
              </a:rPr>
              <a:t>File Transfer Protocol</a:t>
            </a:r>
            <a:r>
              <a:rPr lang="zh-CN" altLang="en-US" sz="2400" b="1">
                <a:latin typeface="宋体" panose="02010600030101010101" pitchFamily="2" charset="-122"/>
              </a:rPr>
              <a:t>）是互联网最早的协议，最初是</a:t>
            </a:r>
            <a:r>
              <a:rPr lang="en-US" altLang="zh-CN" sz="2400" b="1">
                <a:latin typeface="宋体" panose="02010600030101010101" pitchFamily="2" charset="-122"/>
              </a:rPr>
              <a:t>ARPANET</a:t>
            </a:r>
            <a:r>
              <a:rPr lang="zh-CN" altLang="en-US" sz="2400" b="1">
                <a:latin typeface="宋体" panose="02010600030101010101" pitchFamily="2" charset="-122"/>
              </a:rPr>
              <a:t>的组成部分，并早于</a:t>
            </a:r>
            <a:r>
              <a:rPr lang="en-US" altLang="zh-CN" sz="2400" b="1">
                <a:latin typeface="宋体" panose="02010600030101010101" pitchFamily="2" charset="-122"/>
              </a:rPr>
              <a:t>TCP/IP</a:t>
            </a:r>
            <a:r>
              <a:rPr lang="zh-CN" altLang="en-US" sz="2400" b="1">
                <a:latin typeface="宋体" panose="02010600030101010101" pitchFamily="2" charset="-122"/>
              </a:rPr>
              <a:t>，当然目前使用的是基于互联网的新</a:t>
            </a:r>
            <a:r>
              <a:rPr lang="en-US" altLang="zh-CN" sz="2400" b="1">
                <a:latin typeface="宋体" panose="02010600030101010101" pitchFamily="2" charset="-122"/>
              </a:rPr>
              <a:t>FTP</a:t>
            </a:r>
            <a:r>
              <a:rPr lang="zh-CN" altLang="en-US" sz="2400" b="1">
                <a:latin typeface="宋体" panose="02010600030101010101" pitchFamily="2" charset="-122"/>
              </a:rPr>
              <a:t>，但目前</a:t>
            </a:r>
            <a:r>
              <a:rPr lang="en-US" altLang="zh-CN" sz="2400" b="1">
                <a:latin typeface="宋体" panose="02010600030101010101" pitchFamily="2" charset="-122"/>
              </a:rPr>
              <a:t>FTP</a:t>
            </a:r>
            <a:r>
              <a:rPr lang="zh-CN" altLang="en-US" sz="2400" b="1">
                <a:latin typeface="宋体" panose="02010600030101010101" pitchFamily="2" charset="-122"/>
              </a:rPr>
              <a:t>有许多版本。因特网初期（</a:t>
            </a:r>
            <a:r>
              <a:rPr lang="en-US" altLang="zh-CN" sz="2400" b="1">
                <a:latin typeface="宋体" panose="02010600030101010101" pitchFamily="2" charset="-122"/>
              </a:rPr>
              <a:t>95</a:t>
            </a:r>
            <a:r>
              <a:rPr lang="zh-CN" altLang="en-US" sz="2400" b="1">
                <a:latin typeface="宋体" panose="02010600030101010101" pitchFamily="2" charset="-122"/>
              </a:rPr>
              <a:t>年前），</a:t>
            </a:r>
            <a:r>
              <a:rPr lang="en-US" altLang="zh-CN" sz="2400" b="1">
                <a:latin typeface="宋体" panose="02010600030101010101" pitchFamily="2" charset="-122"/>
              </a:rPr>
              <a:t>FTP</a:t>
            </a:r>
            <a:r>
              <a:rPr lang="zh-CN" altLang="en-US" sz="2400" b="1">
                <a:latin typeface="宋体" panose="02010600030101010101" pitchFamily="2" charset="-122"/>
              </a:rPr>
              <a:t>是因特网上最流行的应用，占因特网通信量的</a:t>
            </a:r>
            <a:r>
              <a:rPr lang="en-US" altLang="zh-CN" sz="2400" b="1">
                <a:latin typeface="宋体" panose="02010600030101010101" pitchFamily="2" charset="-122"/>
              </a:rPr>
              <a:t>1/3</a:t>
            </a:r>
            <a:r>
              <a:rPr lang="zh-CN" altLang="en-US" sz="2400" b="1">
                <a:latin typeface="宋体" panose="02010600030101010101" pitchFamily="2" charset="-122"/>
              </a:rPr>
              <a:t>。</a:t>
            </a:r>
          </a:p>
        </p:txBody>
      </p:sp>
      <p:sp>
        <p:nvSpPr>
          <p:cNvPr id="32775" name="Rectangle 10">
            <a:extLst>
              <a:ext uri="{FF2B5EF4-FFF2-40B4-BE49-F238E27FC236}">
                <a16:creationId xmlns:a16="http://schemas.microsoft.com/office/drawing/2014/main" id="{89C9E313-BA4A-4FC0-9CA5-3633037D44E4}"/>
              </a:ext>
            </a:extLst>
          </p:cNvPr>
          <p:cNvSpPr>
            <a:spLocks noChangeArrowheads="1"/>
          </p:cNvSpPr>
          <p:nvPr/>
        </p:nvSpPr>
        <p:spPr bwMode="auto">
          <a:xfrm>
            <a:off x="468313" y="5876925"/>
            <a:ext cx="7559675"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800" b="1">
                <a:solidFill>
                  <a:srgbClr val="CC0000"/>
                </a:solidFill>
                <a:latin typeface="宋体" panose="02010600030101010101" pitchFamily="2" charset="-122"/>
              </a:rPr>
              <a:t>FTP</a:t>
            </a:r>
            <a:r>
              <a:rPr lang="zh-CN" altLang="en-US" sz="2800" b="1">
                <a:solidFill>
                  <a:srgbClr val="CC0000"/>
                </a:solidFill>
                <a:latin typeface="宋体" panose="02010600030101010101" pitchFamily="2" charset="-122"/>
              </a:rPr>
              <a:t>目前是否还有应用，主要在什么场合？</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8134"/>
                                        </p:tgtEl>
                                        <p:attrNameLst>
                                          <p:attrName>style.visibility</p:attrName>
                                        </p:attrNameLst>
                                      </p:cBhvr>
                                      <p:to>
                                        <p:strVal val="visible"/>
                                      </p:to>
                                    </p:set>
                                    <p:anim calcmode="lin" valueType="num">
                                      <p:cBhvr additive="base">
                                        <p:cTn id="7" dur="500" fill="hold"/>
                                        <p:tgtEl>
                                          <p:spTgt spid="48134"/>
                                        </p:tgtEl>
                                        <p:attrNameLst>
                                          <p:attrName>ppt_x</p:attrName>
                                        </p:attrNameLst>
                                      </p:cBhvr>
                                      <p:tavLst>
                                        <p:tav tm="0">
                                          <p:val>
                                            <p:strVal val="0-#ppt_w/2"/>
                                          </p:val>
                                        </p:tav>
                                        <p:tav tm="100000">
                                          <p:val>
                                            <p:strVal val="#ppt_x"/>
                                          </p:val>
                                        </p:tav>
                                      </p:tavLst>
                                    </p:anim>
                                    <p:anim calcmode="lin" valueType="num">
                                      <p:cBhvr additive="base">
                                        <p:cTn id="8" dur="500" fill="hold"/>
                                        <p:tgtEl>
                                          <p:spTgt spid="4813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8137"/>
                                        </p:tgtEl>
                                        <p:attrNameLst>
                                          <p:attrName>style.visibility</p:attrName>
                                        </p:attrNameLst>
                                      </p:cBhvr>
                                      <p:to>
                                        <p:strVal val="visible"/>
                                      </p:to>
                                    </p:set>
                                    <p:anim calcmode="lin" valueType="num">
                                      <p:cBhvr additive="base">
                                        <p:cTn id="13" dur="500" fill="hold"/>
                                        <p:tgtEl>
                                          <p:spTgt spid="48137"/>
                                        </p:tgtEl>
                                        <p:attrNameLst>
                                          <p:attrName>ppt_x</p:attrName>
                                        </p:attrNameLst>
                                      </p:cBhvr>
                                      <p:tavLst>
                                        <p:tav tm="0">
                                          <p:val>
                                            <p:strVal val="0-#ppt_w/2"/>
                                          </p:val>
                                        </p:tav>
                                        <p:tav tm="100000">
                                          <p:val>
                                            <p:strVal val="#ppt_x"/>
                                          </p:val>
                                        </p:tav>
                                      </p:tavLst>
                                    </p:anim>
                                    <p:anim calcmode="lin" valueType="num">
                                      <p:cBhvr additive="base">
                                        <p:cTn id="14" dur="500" fill="hold"/>
                                        <p:tgtEl>
                                          <p:spTgt spid="4813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4" grpId="0" autoUpdateAnimBg="0"/>
      <p:bldP spid="48137" grpId="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FAA99EFA-24ED-42FC-B51F-DB84F63F0E84}"/>
              </a:ext>
            </a:extLst>
          </p:cNvPr>
          <p:cNvSpPr>
            <a:spLocks noChangeArrowheads="1"/>
          </p:cNvSpPr>
          <p:nvPr/>
        </p:nvSpPr>
        <p:spPr bwMode="auto">
          <a:xfrm>
            <a:off x="684213" y="260350"/>
            <a:ext cx="48133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800" b="1" dirty="0">
                <a:solidFill>
                  <a:srgbClr val="CC0000"/>
                </a:solidFill>
                <a:latin typeface="宋体" panose="02010600030101010101" pitchFamily="2" charset="-122"/>
              </a:rPr>
              <a:t>2.2.1.2 FTP</a:t>
            </a:r>
            <a:r>
              <a:rPr lang="zh-CN" altLang="en-US" sz="2800" b="1" dirty="0">
                <a:solidFill>
                  <a:srgbClr val="CC0000"/>
                </a:solidFill>
                <a:latin typeface="宋体" panose="02010600030101010101" pitchFamily="2" charset="-122"/>
              </a:rPr>
              <a:t>协议的功能特性</a:t>
            </a:r>
          </a:p>
        </p:txBody>
      </p:sp>
      <p:sp>
        <p:nvSpPr>
          <p:cNvPr id="61443" name="Rectangle 3">
            <a:extLst>
              <a:ext uri="{FF2B5EF4-FFF2-40B4-BE49-F238E27FC236}">
                <a16:creationId xmlns:a16="http://schemas.microsoft.com/office/drawing/2014/main" id="{487C40F5-96E3-42D4-A4CC-3FF1B349DD26}"/>
              </a:ext>
            </a:extLst>
          </p:cNvPr>
          <p:cNvSpPr>
            <a:spLocks noChangeArrowheads="1"/>
          </p:cNvSpPr>
          <p:nvPr/>
        </p:nvSpPr>
        <p:spPr bwMode="auto">
          <a:xfrm>
            <a:off x="611188" y="4149725"/>
            <a:ext cx="7921625" cy="1873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lnSpc>
                <a:spcPct val="105000"/>
              </a:lnSpc>
              <a:spcBef>
                <a:spcPct val="0"/>
              </a:spcBef>
              <a:buFontTx/>
              <a:buNone/>
            </a:pPr>
            <a:r>
              <a:rPr lang="zh-CN" altLang="en-US" sz="2400" b="1">
                <a:solidFill>
                  <a:srgbClr val="990000"/>
                </a:solidFill>
                <a:latin typeface="宋体" panose="02010600030101010101" pitchFamily="2" charset="-122"/>
              </a:rPr>
              <a:t>通用性：</a:t>
            </a:r>
            <a:r>
              <a:rPr lang="zh-CN" altLang="en-US" sz="2400" b="1">
                <a:latin typeface="宋体" panose="02010600030101010101" pitchFamily="2" charset="-122"/>
              </a:rPr>
              <a:t>实现通过互联网的通用文件交互。</a:t>
            </a:r>
          </a:p>
          <a:p>
            <a:pPr eaLnBrk="1" hangingPunct="1">
              <a:lnSpc>
                <a:spcPct val="105000"/>
              </a:lnSpc>
              <a:spcBef>
                <a:spcPct val="0"/>
              </a:spcBef>
              <a:buFontTx/>
              <a:buNone/>
            </a:pPr>
            <a:r>
              <a:rPr lang="zh-CN" altLang="en-US" sz="2400" b="1">
                <a:solidFill>
                  <a:srgbClr val="990000"/>
                </a:solidFill>
                <a:latin typeface="宋体" panose="02010600030101010101" pitchFamily="2" charset="-122"/>
              </a:rPr>
              <a:t>跨平台特性：</a:t>
            </a:r>
            <a:r>
              <a:rPr lang="zh-CN" altLang="en-US" sz="2400" b="1">
                <a:latin typeface="宋体" panose="02010600030101010101" pitchFamily="2" charset="-122"/>
              </a:rPr>
              <a:t>  具有在异构计算机之间实现文件传递</a:t>
            </a:r>
          </a:p>
          <a:p>
            <a:pPr eaLnBrk="1" hangingPunct="1">
              <a:lnSpc>
                <a:spcPct val="105000"/>
              </a:lnSpc>
              <a:spcBef>
                <a:spcPct val="0"/>
              </a:spcBef>
              <a:buFontTx/>
              <a:buNone/>
            </a:pPr>
            <a:r>
              <a:rPr lang="zh-CN" altLang="en-US" sz="2400" b="1">
                <a:solidFill>
                  <a:srgbClr val="990000"/>
                </a:solidFill>
                <a:latin typeface="宋体" panose="02010600030101010101" pitchFamily="2" charset="-122"/>
              </a:rPr>
              <a:t>传送和控制：</a:t>
            </a:r>
            <a:r>
              <a:rPr lang="zh-CN" altLang="en-US" sz="2400" b="1">
                <a:latin typeface="宋体" panose="02010600030101010101" pitchFamily="2" charset="-122"/>
              </a:rPr>
              <a:t>  实现上下载和两端交互控制</a:t>
            </a:r>
          </a:p>
          <a:p>
            <a:pPr eaLnBrk="1" hangingPunct="1">
              <a:spcBef>
                <a:spcPct val="0"/>
              </a:spcBef>
              <a:buFontTx/>
              <a:buNone/>
            </a:pPr>
            <a:r>
              <a:rPr lang="zh-CN" altLang="en-US" sz="2400" b="1"/>
              <a:t>任意文件内容：</a:t>
            </a:r>
            <a:r>
              <a:rPr lang="en-US" altLang="zh-CN" sz="2400" b="1"/>
              <a:t>FTP</a:t>
            </a:r>
            <a:r>
              <a:rPr lang="zh-CN" altLang="en-US" sz="2400" b="1"/>
              <a:t>允许传送任意类型数据文件</a:t>
            </a:r>
          </a:p>
          <a:p>
            <a:pPr eaLnBrk="1" hangingPunct="1">
              <a:spcBef>
                <a:spcPct val="0"/>
              </a:spcBef>
              <a:buFontTx/>
              <a:buNone/>
            </a:pPr>
            <a:r>
              <a:rPr lang="zh-CN" altLang="en-US" sz="2400" b="1"/>
              <a:t>验证和权限：  </a:t>
            </a:r>
            <a:r>
              <a:rPr lang="en-US" altLang="zh-CN" sz="2400" b="1"/>
              <a:t>FTP</a:t>
            </a:r>
            <a:r>
              <a:rPr lang="zh-CN" altLang="en-US" sz="2400" b="1"/>
              <a:t>允许文件具有拥有权和访问控制权</a:t>
            </a:r>
          </a:p>
        </p:txBody>
      </p:sp>
      <p:sp>
        <p:nvSpPr>
          <p:cNvPr id="61446" name="Rectangle 6">
            <a:extLst>
              <a:ext uri="{FF2B5EF4-FFF2-40B4-BE49-F238E27FC236}">
                <a16:creationId xmlns:a16="http://schemas.microsoft.com/office/drawing/2014/main" id="{6A67D05B-09E3-40DB-86BB-59D850E55709}"/>
              </a:ext>
            </a:extLst>
          </p:cNvPr>
          <p:cNvSpPr>
            <a:spLocks noChangeArrowheads="1"/>
          </p:cNvSpPr>
          <p:nvPr/>
        </p:nvSpPr>
        <p:spPr bwMode="auto">
          <a:xfrm>
            <a:off x="827088" y="1052513"/>
            <a:ext cx="7391400" cy="151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lnSpc>
                <a:spcPct val="105000"/>
              </a:lnSpc>
              <a:spcBef>
                <a:spcPct val="0"/>
              </a:spcBef>
              <a:buFontTx/>
              <a:buNone/>
            </a:pPr>
            <a:r>
              <a:rPr lang="zh-CN" altLang="en-US" sz="2400" b="1">
                <a:latin typeface="宋体" panose="02010600030101010101" pitchFamily="2" charset="-122"/>
              </a:rPr>
              <a:t>文件与传输。文件（包括各种格式）是计算机处理信息最主要的形式，网络传输文件是把一个文件复制</a:t>
            </a:r>
            <a:r>
              <a:rPr lang="en-US" altLang="zh-CN" sz="2400" b="1">
                <a:latin typeface="宋体" panose="02010600030101010101" pitchFamily="2" charset="-122"/>
              </a:rPr>
              <a:t>/</a:t>
            </a:r>
            <a:r>
              <a:rPr lang="zh-CN" altLang="en-US" sz="2400" b="1">
                <a:latin typeface="宋体" panose="02010600030101010101" pitchFamily="2" charset="-122"/>
              </a:rPr>
              <a:t>转移到另一台远端计算机，基本步骤是文件定位、复制、文件名表示、传递和存储。</a:t>
            </a:r>
          </a:p>
        </p:txBody>
      </p:sp>
      <p:sp>
        <p:nvSpPr>
          <p:cNvPr id="61447" name="Rectangle 7">
            <a:extLst>
              <a:ext uri="{FF2B5EF4-FFF2-40B4-BE49-F238E27FC236}">
                <a16:creationId xmlns:a16="http://schemas.microsoft.com/office/drawing/2014/main" id="{6B6630CC-3BAC-47D6-B0B5-638612192503}"/>
              </a:ext>
            </a:extLst>
          </p:cNvPr>
          <p:cNvSpPr>
            <a:spLocks noChangeArrowheads="1"/>
          </p:cNvSpPr>
          <p:nvPr/>
        </p:nvSpPr>
        <p:spPr bwMode="auto">
          <a:xfrm>
            <a:off x="827088" y="2781300"/>
            <a:ext cx="78486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400" b="1">
                <a:solidFill>
                  <a:srgbClr val="990000"/>
                </a:solidFill>
              </a:rPr>
              <a:t>FTP</a:t>
            </a:r>
            <a:r>
              <a:rPr lang="zh-CN" altLang="en-US" sz="2400" b="1">
                <a:solidFill>
                  <a:srgbClr val="990000"/>
                </a:solidFill>
              </a:rPr>
              <a:t>面临问题：</a:t>
            </a:r>
            <a:r>
              <a:rPr lang="zh-CN" altLang="en-US" sz="2400" b="1"/>
              <a:t>在异构计算机之间的通用文件传递，需要克服不同文件系统差别（访问控制规则、文件名、文件格式类型、操作系统命令等），需要解决以下问题：</a:t>
            </a:r>
          </a:p>
        </p:txBody>
      </p:sp>
      <p:sp>
        <p:nvSpPr>
          <p:cNvPr id="61451" name="Rectangle 11">
            <a:extLst>
              <a:ext uri="{FF2B5EF4-FFF2-40B4-BE49-F238E27FC236}">
                <a16:creationId xmlns:a16="http://schemas.microsoft.com/office/drawing/2014/main" id="{F4C69450-5973-4945-81A1-D54E6728C69E}"/>
              </a:ext>
            </a:extLst>
          </p:cNvPr>
          <p:cNvSpPr>
            <a:spLocks noChangeArrowheads="1"/>
          </p:cNvSpPr>
          <p:nvPr/>
        </p:nvSpPr>
        <p:spPr bwMode="auto">
          <a:xfrm>
            <a:off x="611188" y="6021388"/>
            <a:ext cx="67691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algn="ctr" eaLnBrk="1" hangingPunct="1">
              <a:spcBef>
                <a:spcPct val="0"/>
              </a:spcBef>
              <a:buFontTx/>
              <a:buNone/>
            </a:pPr>
            <a:r>
              <a:rPr lang="zh-CN" altLang="en-US" sz="2800" b="1">
                <a:solidFill>
                  <a:srgbClr val="990000"/>
                </a:solidFill>
              </a:rPr>
              <a:t>体会</a:t>
            </a:r>
            <a:r>
              <a:rPr lang="en-US" altLang="zh-CN" sz="2800" b="1">
                <a:solidFill>
                  <a:srgbClr val="990000"/>
                </a:solidFill>
              </a:rPr>
              <a:t>FTP</a:t>
            </a:r>
            <a:r>
              <a:rPr lang="zh-CN" altLang="en-US" sz="2800" b="1">
                <a:solidFill>
                  <a:srgbClr val="990000"/>
                </a:solidFill>
              </a:rPr>
              <a:t>开发中是怎样解决上述问题？</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446"/>
                                        </p:tgtEl>
                                        <p:attrNameLst>
                                          <p:attrName>style.visibility</p:attrName>
                                        </p:attrNameLst>
                                      </p:cBhvr>
                                      <p:to>
                                        <p:strVal val="visible"/>
                                      </p:to>
                                    </p:set>
                                    <p:anim calcmode="lin" valueType="num">
                                      <p:cBhvr additive="base">
                                        <p:cTn id="7" dur="500" fill="hold"/>
                                        <p:tgtEl>
                                          <p:spTgt spid="61446"/>
                                        </p:tgtEl>
                                        <p:attrNameLst>
                                          <p:attrName>ppt_x</p:attrName>
                                        </p:attrNameLst>
                                      </p:cBhvr>
                                      <p:tavLst>
                                        <p:tav tm="0">
                                          <p:val>
                                            <p:strVal val="0-#ppt_w/2"/>
                                          </p:val>
                                        </p:tav>
                                        <p:tav tm="100000">
                                          <p:val>
                                            <p:strVal val="#ppt_x"/>
                                          </p:val>
                                        </p:tav>
                                      </p:tavLst>
                                    </p:anim>
                                    <p:anim calcmode="lin" valueType="num">
                                      <p:cBhvr additive="base">
                                        <p:cTn id="8" dur="500" fill="hold"/>
                                        <p:tgtEl>
                                          <p:spTgt spid="6144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1447"/>
                                        </p:tgtEl>
                                        <p:attrNameLst>
                                          <p:attrName>style.visibility</p:attrName>
                                        </p:attrNameLst>
                                      </p:cBhvr>
                                      <p:to>
                                        <p:strVal val="visible"/>
                                      </p:to>
                                    </p:set>
                                    <p:anim calcmode="lin" valueType="num">
                                      <p:cBhvr additive="base">
                                        <p:cTn id="13" dur="500" fill="hold"/>
                                        <p:tgtEl>
                                          <p:spTgt spid="61447"/>
                                        </p:tgtEl>
                                        <p:attrNameLst>
                                          <p:attrName>ppt_x</p:attrName>
                                        </p:attrNameLst>
                                      </p:cBhvr>
                                      <p:tavLst>
                                        <p:tav tm="0">
                                          <p:val>
                                            <p:strVal val="0-#ppt_w/2"/>
                                          </p:val>
                                        </p:tav>
                                        <p:tav tm="100000">
                                          <p:val>
                                            <p:strVal val="#ppt_x"/>
                                          </p:val>
                                        </p:tav>
                                      </p:tavLst>
                                    </p:anim>
                                    <p:anim calcmode="lin" valueType="num">
                                      <p:cBhvr additive="base">
                                        <p:cTn id="14" dur="500" fill="hold"/>
                                        <p:tgtEl>
                                          <p:spTgt spid="61447"/>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1443"/>
                                        </p:tgtEl>
                                        <p:attrNameLst>
                                          <p:attrName>style.visibility</p:attrName>
                                        </p:attrNameLst>
                                      </p:cBhvr>
                                      <p:to>
                                        <p:strVal val="visible"/>
                                      </p:to>
                                    </p:set>
                                    <p:anim calcmode="lin" valueType="num">
                                      <p:cBhvr additive="base">
                                        <p:cTn id="19" dur="500" fill="hold"/>
                                        <p:tgtEl>
                                          <p:spTgt spid="61443"/>
                                        </p:tgtEl>
                                        <p:attrNameLst>
                                          <p:attrName>ppt_x</p:attrName>
                                        </p:attrNameLst>
                                      </p:cBhvr>
                                      <p:tavLst>
                                        <p:tav tm="0">
                                          <p:val>
                                            <p:strVal val="0-#ppt_w/2"/>
                                          </p:val>
                                        </p:tav>
                                        <p:tav tm="100000">
                                          <p:val>
                                            <p:strVal val="#ppt_x"/>
                                          </p:val>
                                        </p:tav>
                                      </p:tavLst>
                                    </p:anim>
                                    <p:anim calcmode="lin" valueType="num">
                                      <p:cBhvr additive="base">
                                        <p:cTn id="20" dur="500" fill="hold"/>
                                        <p:tgtEl>
                                          <p:spTgt spid="61443"/>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61451"/>
                                        </p:tgtEl>
                                        <p:attrNameLst>
                                          <p:attrName>style.visibility</p:attrName>
                                        </p:attrNameLst>
                                      </p:cBhvr>
                                      <p:to>
                                        <p:strVal val="visible"/>
                                      </p:to>
                                    </p:set>
                                    <p:anim calcmode="lin" valueType="num">
                                      <p:cBhvr additive="base">
                                        <p:cTn id="25" dur="500" fill="hold"/>
                                        <p:tgtEl>
                                          <p:spTgt spid="61451"/>
                                        </p:tgtEl>
                                        <p:attrNameLst>
                                          <p:attrName>ppt_x</p:attrName>
                                        </p:attrNameLst>
                                      </p:cBhvr>
                                      <p:tavLst>
                                        <p:tav tm="0">
                                          <p:val>
                                            <p:strVal val="0-#ppt_w/2"/>
                                          </p:val>
                                        </p:tav>
                                        <p:tav tm="100000">
                                          <p:val>
                                            <p:strVal val="#ppt_x"/>
                                          </p:val>
                                        </p:tav>
                                      </p:tavLst>
                                    </p:anim>
                                    <p:anim calcmode="lin" valueType="num">
                                      <p:cBhvr additive="base">
                                        <p:cTn id="26" dur="500" fill="hold"/>
                                        <p:tgtEl>
                                          <p:spTgt spid="61451"/>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4" presetClass="entr" presetSubtype="16" fill="hold" grpId="1" nodeType="clickEffect">
                                  <p:stCondLst>
                                    <p:cond delay="0"/>
                                  </p:stCondLst>
                                  <p:childTnLst>
                                    <p:set>
                                      <p:cBhvr>
                                        <p:cTn id="30" dur="1" fill="hold">
                                          <p:stCondLst>
                                            <p:cond delay="0"/>
                                          </p:stCondLst>
                                        </p:cTn>
                                        <p:tgtEl>
                                          <p:spTgt spid="61451"/>
                                        </p:tgtEl>
                                        <p:attrNameLst>
                                          <p:attrName>style.visibility</p:attrName>
                                        </p:attrNameLst>
                                      </p:cBhvr>
                                      <p:to>
                                        <p:strVal val="visible"/>
                                      </p:to>
                                    </p:set>
                                    <p:animEffect transition="in" filter="box(in)">
                                      <p:cBhvr>
                                        <p:cTn id="31" dur="500"/>
                                        <p:tgtEl>
                                          <p:spTgt spid="614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3" grpId="0" autoUpdateAnimBg="0"/>
      <p:bldP spid="61446" grpId="0" autoUpdateAnimBg="0"/>
      <p:bldP spid="61447" grpId="0" autoUpdateAnimBg="0"/>
      <p:bldP spid="61451" grpId="0" autoUpdateAnimBg="0"/>
      <p:bldP spid="61451" grpId="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0D602845-56D6-4C37-9167-2C9B0CD822CB}"/>
              </a:ext>
            </a:extLst>
          </p:cNvPr>
          <p:cNvSpPr>
            <a:spLocks noChangeArrowheads="1"/>
          </p:cNvSpPr>
          <p:nvPr/>
        </p:nvSpPr>
        <p:spPr bwMode="auto">
          <a:xfrm>
            <a:off x="0" y="2663825"/>
            <a:ext cx="9144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457200">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algn="just" eaLnBrk="1" hangingPunct="1">
              <a:spcBef>
                <a:spcPct val="0"/>
              </a:spcBef>
              <a:buFontTx/>
              <a:buNone/>
            </a:pPr>
            <a:r>
              <a:rPr lang="en-US" altLang="zh-CN" sz="1000"/>
              <a:t> </a:t>
            </a:r>
          </a:p>
          <a:p>
            <a:pPr>
              <a:spcBef>
                <a:spcPct val="0"/>
              </a:spcBef>
              <a:buFontTx/>
              <a:buNone/>
            </a:pPr>
            <a:endParaRPr lang="en-US" altLang="zh-CN" sz="2400"/>
          </a:p>
        </p:txBody>
      </p:sp>
      <p:sp>
        <p:nvSpPr>
          <p:cNvPr id="34819" name="Rectangle 3">
            <a:extLst>
              <a:ext uri="{FF2B5EF4-FFF2-40B4-BE49-F238E27FC236}">
                <a16:creationId xmlns:a16="http://schemas.microsoft.com/office/drawing/2014/main" id="{DE7C86FB-22DE-4F45-B286-B68E8F2F3A14}"/>
              </a:ext>
            </a:extLst>
          </p:cNvPr>
          <p:cNvSpPr>
            <a:spLocks noChangeArrowheads="1"/>
          </p:cNvSpPr>
          <p:nvPr/>
        </p:nvSpPr>
        <p:spPr bwMode="auto">
          <a:xfrm>
            <a:off x="0" y="2663825"/>
            <a:ext cx="9144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just" eaLnBrk="1" hangingPunct="1"/>
            <a:r>
              <a:rPr lang="en-US" altLang="zh-CN" sz="1000"/>
              <a:t> </a:t>
            </a:r>
          </a:p>
          <a:p>
            <a:pPr algn="l"/>
            <a:endParaRPr lang="en-US" altLang="zh-CN"/>
          </a:p>
        </p:txBody>
      </p:sp>
      <p:sp>
        <p:nvSpPr>
          <p:cNvPr id="34820" name="Rectangle 5">
            <a:extLst>
              <a:ext uri="{FF2B5EF4-FFF2-40B4-BE49-F238E27FC236}">
                <a16:creationId xmlns:a16="http://schemas.microsoft.com/office/drawing/2014/main" id="{E4A2A009-F740-422F-89C3-96ECFEB4DDBD}"/>
              </a:ext>
            </a:extLst>
          </p:cNvPr>
          <p:cNvSpPr>
            <a:spLocks noChangeArrowheads="1"/>
          </p:cNvSpPr>
          <p:nvPr/>
        </p:nvSpPr>
        <p:spPr bwMode="auto">
          <a:xfrm>
            <a:off x="755650" y="1484313"/>
            <a:ext cx="7921625" cy="417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lnSpc>
                <a:spcPct val="120000"/>
              </a:lnSpc>
              <a:spcBef>
                <a:spcPct val="0"/>
              </a:spcBef>
              <a:buFontTx/>
              <a:buNone/>
            </a:pPr>
            <a:r>
              <a:rPr lang="zh-CN" altLang="en-US" sz="2800" b="1">
                <a:latin typeface="宋体" panose="02010600030101010101" pitchFamily="2" charset="-122"/>
              </a:rPr>
              <a:t>交互与批处理。文件传递方式主要两种：</a:t>
            </a:r>
          </a:p>
          <a:p>
            <a:pPr eaLnBrk="1" hangingPunct="1">
              <a:lnSpc>
                <a:spcPct val="120000"/>
              </a:lnSpc>
              <a:spcBef>
                <a:spcPct val="0"/>
              </a:spcBef>
              <a:buFontTx/>
              <a:buNone/>
            </a:pPr>
            <a:r>
              <a:rPr lang="en-US" altLang="zh-CN" sz="2800" b="1">
                <a:latin typeface="宋体" panose="02010600030101010101" pitchFamily="2" charset="-122"/>
              </a:rPr>
              <a:t>1</a:t>
            </a:r>
            <a:r>
              <a:rPr lang="zh-CN" altLang="en-US" sz="2800" b="1">
                <a:latin typeface="宋体" panose="02010600030101010101" pitchFamily="2" charset="-122"/>
              </a:rPr>
              <a:t>、交互是一种实时交流的传统文件操作，如目录和文件夹，具有直接反馈、可修改优点；</a:t>
            </a:r>
          </a:p>
          <a:p>
            <a:pPr eaLnBrk="1" hangingPunct="1">
              <a:lnSpc>
                <a:spcPct val="120000"/>
              </a:lnSpc>
              <a:spcBef>
                <a:spcPct val="0"/>
              </a:spcBef>
              <a:buFontTx/>
              <a:buNone/>
            </a:pPr>
            <a:r>
              <a:rPr lang="en-US" altLang="zh-CN" sz="2800" b="1">
                <a:latin typeface="宋体" panose="02010600030101010101" pitchFamily="2" charset="-122"/>
              </a:rPr>
              <a:t>2</a:t>
            </a:r>
            <a:r>
              <a:rPr lang="zh-CN" altLang="en-US" sz="2800" b="1">
                <a:latin typeface="宋体" panose="02010600030101010101" pitchFamily="2" charset="-122"/>
              </a:rPr>
              <a:t>、批处理是类似邮件系统，指定远程计算机、文件，然后启动传输，最后传输程序告知用户操作结果，自动传输更适应早期不可靠网络。</a:t>
            </a:r>
          </a:p>
          <a:p>
            <a:pPr eaLnBrk="1" hangingPunct="1">
              <a:lnSpc>
                <a:spcPct val="120000"/>
              </a:lnSpc>
              <a:spcBef>
                <a:spcPct val="0"/>
              </a:spcBef>
              <a:buFontTx/>
              <a:buNone/>
            </a:pPr>
            <a:r>
              <a:rPr lang="zh-CN" altLang="en-US" sz="2800" b="1">
                <a:latin typeface="宋体" panose="02010600030101010101" pitchFamily="2" charset="-122"/>
              </a:rPr>
              <a:t>交互与批处理文件传输方式各有利弊，但建立一个两种方式都允许的服务是可行。</a:t>
            </a:r>
          </a:p>
        </p:txBody>
      </p:sp>
      <p:sp>
        <p:nvSpPr>
          <p:cNvPr id="34821" name="Rectangle 6">
            <a:extLst>
              <a:ext uri="{FF2B5EF4-FFF2-40B4-BE49-F238E27FC236}">
                <a16:creationId xmlns:a16="http://schemas.microsoft.com/office/drawing/2014/main" id="{3836D27A-78CD-41BE-A11F-7DBF6ED94D33}"/>
              </a:ext>
            </a:extLst>
          </p:cNvPr>
          <p:cNvSpPr>
            <a:spLocks noChangeArrowheads="1"/>
          </p:cNvSpPr>
          <p:nvPr/>
        </p:nvSpPr>
        <p:spPr bwMode="auto">
          <a:xfrm>
            <a:off x="827088" y="476250"/>
            <a:ext cx="3657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800" b="1" dirty="0">
                <a:solidFill>
                  <a:srgbClr val="CC0000"/>
                </a:solidFill>
                <a:latin typeface="宋体" panose="02010600030101010101" pitchFamily="2" charset="-122"/>
              </a:rPr>
              <a:t>2.2.1.3 FTP</a:t>
            </a:r>
            <a:r>
              <a:rPr lang="zh-CN" altLang="en-US" sz="2800" b="1" dirty="0">
                <a:solidFill>
                  <a:srgbClr val="CC0000"/>
                </a:solidFill>
                <a:latin typeface="宋体" panose="02010600030101010101" pitchFamily="2" charset="-122"/>
              </a:rPr>
              <a:t>交互方式</a:t>
            </a:r>
          </a:p>
        </p:txBody>
      </p:sp>
    </p:spTree>
  </p:cSld>
  <p:clrMapOvr>
    <a:masterClrMapping/>
  </p:clrMapOvr>
  <p:transition spd="slow" advClick="0">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6C961660-9456-4644-BA13-0029A6EC5594}"/>
              </a:ext>
            </a:extLst>
          </p:cNvPr>
          <p:cNvSpPr>
            <a:spLocks noChangeArrowheads="1"/>
          </p:cNvSpPr>
          <p:nvPr/>
        </p:nvSpPr>
        <p:spPr bwMode="auto">
          <a:xfrm>
            <a:off x="0" y="2663825"/>
            <a:ext cx="9144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457200">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algn="just" eaLnBrk="1" hangingPunct="1">
              <a:spcBef>
                <a:spcPct val="0"/>
              </a:spcBef>
              <a:buFontTx/>
              <a:buNone/>
            </a:pPr>
            <a:r>
              <a:rPr lang="en-US" altLang="zh-CN" sz="1000"/>
              <a:t> </a:t>
            </a:r>
          </a:p>
          <a:p>
            <a:pPr>
              <a:spcBef>
                <a:spcPct val="0"/>
              </a:spcBef>
              <a:buFontTx/>
              <a:buNone/>
            </a:pPr>
            <a:endParaRPr lang="en-US" altLang="zh-CN" sz="2400"/>
          </a:p>
        </p:txBody>
      </p:sp>
      <p:sp>
        <p:nvSpPr>
          <p:cNvPr id="35843" name="Rectangle 3">
            <a:extLst>
              <a:ext uri="{FF2B5EF4-FFF2-40B4-BE49-F238E27FC236}">
                <a16:creationId xmlns:a16="http://schemas.microsoft.com/office/drawing/2014/main" id="{0F72AA05-5846-4E4B-8E29-3C2EEEBB4CF5}"/>
              </a:ext>
            </a:extLst>
          </p:cNvPr>
          <p:cNvSpPr>
            <a:spLocks noChangeArrowheads="1"/>
          </p:cNvSpPr>
          <p:nvPr/>
        </p:nvSpPr>
        <p:spPr bwMode="auto">
          <a:xfrm>
            <a:off x="0" y="2663825"/>
            <a:ext cx="9144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just" eaLnBrk="1" hangingPunct="1"/>
            <a:r>
              <a:rPr lang="en-US" altLang="zh-CN" sz="1000"/>
              <a:t> </a:t>
            </a:r>
          </a:p>
          <a:p>
            <a:pPr algn="l"/>
            <a:endParaRPr lang="en-US" altLang="zh-CN"/>
          </a:p>
        </p:txBody>
      </p:sp>
      <p:sp>
        <p:nvSpPr>
          <p:cNvPr id="50180" name="Rectangle 4">
            <a:extLst>
              <a:ext uri="{FF2B5EF4-FFF2-40B4-BE49-F238E27FC236}">
                <a16:creationId xmlns:a16="http://schemas.microsoft.com/office/drawing/2014/main" id="{0787F3B8-99A3-4F56-AA8C-308637143EBC}"/>
              </a:ext>
            </a:extLst>
          </p:cNvPr>
          <p:cNvSpPr>
            <a:spLocks noChangeArrowheads="1"/>
          </p:cNvSpPr>
          <p:nvPr/>
        </p:nvSpPr>
        <p:spPr bwMode="auto">
          <a:xfrm>
            <a:off x="827088" y="908050"/>
            <a:ext cx="7391400"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lnSpc>
                <a:spcPct val="120000"/>
              </a:lnSpc>
              <a:spcBef>
                <a:spcPct val="0"/>
              </a:spcBef>
              <a:buFontTx/>
              <a:buNone/>
            </a:pPr>
            <a:r>
              <a:rPr lang="en-US" altLang="zh-CN" sz="2400" b="1">
                <a:latin typeface="宋体" panose="02010600030101010101" pitchFamily="2" charset="-122"/>
              </a:rPr>
              <a:t>FTP</a:t>
            </a:r>
            <a:r>
              <a:rPr lang="zh-CN" altLang="en-US" sz="2400" b="1">
                <a:latin typeface="宋体" panose="02010600030101010101" pitchFamily="2" charset="-122"/>
              </a:rPr>
              <a:t>是实现任意文件传输的通用协议，在互联网计算机间传输一个文件的副本。但</a:t>
            </a:r>
            <a:r>
              <a:rPr lang="en-US" altLang="zh-CN" sz="2400" b="1">
                <a:latin typeface="宋体" panose="02010600030101010101" pitchFamily="2" charset="-122"/>
              </a:rPr>
              <a:t>FTP</a:t>
            </a:r>
            <a:r>
              <a:rPr lang="zh-CN" altLang="en-US" sz="2400" b="1">
                <a:latin typeface="宋体" panose="02010600030101010101" pitchFamily="2" charset="-122"/>
              </a:rPr>
              <a:t>文件类型只定义了</a:t>
            </a:r>
            <a:r>
              <a:rPr lang="en-US" altLang="zh-CN" sz="2400" b="1">
                <a:latin typeface="宋体" panose="02010600030101010101" pitchFamily="2" charset="-122"/>
              </a:rPr>
              <a:t>2</a:t>
            </a:r>
            <a:r>
              <a:rPr lang="zh-CN" altLang="en-US" sz="2400" b="1">
                <a:latin typeface="宋体" panose="02010600030101010101" pitchFamily="2" charset="-122"/>
              </a:rPr>
              <a:t>种传输方式：文本与二进制方式。</a:t>
            </a:r>
          </a:p>
        </p:txBody>
      </p:sp>
      <p:sp>
        <p:nvSpPr>
          <p:cNvPr id="50181" name="Rectangle 5">
            <a:extLst>
              <a:ext uri="{FF2B5EF4-FFF2-40B4-BE49-F238E27FC236}">
                <a16:creationId xmlns:a16="http://schemas.microsoft.com/office/drawing/2014/main" id="{5DB13DEA-8DED-45FC-A734-2578BCB17EA1}"/>
              </a:ext>
            </a:extLst>
          </p:cNvPr>
          <p:cNvSpPr>
            <a:spLocks noChangeArrowheads="1"/>
          </p:cNvSpPr>
          <p:nvPr/>
        </p:nvSpPr>
        <p:spPr bwMode="auto">
          <a:xfrm>
            <a:off x="762000" y="2438400"/>
            <a:ext cx="74676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lnSpc>
                <a:spcPct val="120000"/>
              </a:lnSpc>
              <a:spcBef>
                <a:spcPct val="0"/>
              </a:spcBef>
              <a:buFontTx/>
              <a:buNone/>
            </a:pPr>
            <a:r>
              <a:rPr lang="zh-CN" altLang="en-US" sz="2400" b="1">
                <a:latin typeface="宋体" panose="02010600030101010101" pitchFamily="2" charset="-122"/>
              </a:rPr>
              <a:t>文本是</a:t>
            </a:r>
            <a:r>
              <a:rPr lang="en-US" altLang="zh-CN" sz="2400" b="1">
                <a:latin typeface="宋体" panose="02010600030101010101" pitchFamily="2" charset="-122"/>
              </a:rPr>
              <a:t>ASCII/EBCDIC</a:t>
            </a:r>
            <a:r>
              <a:rPr lang="zh-CN" altLang="en-US" sz="2400" b="1">
                <a:latin typeface="宋体" panose="02010600030101010101" pitchFamily="2" charset="-122"/>
              </a:rPr>
              <a:t>字符集表示文本；要求本地文件转化为</a:t>
            </a:r>
            <a:r>
              <a:rPr lang="en-US" altLang="zh-CN" sz="2400" b="1">
                <a:latin typeface="宋体" panose="02010600030101010101" pitchFamily="2" charset="-122"/>
              </a:rPr>
              <a:t>ASCII/EBCDIC</a:t>
            </a:r>
            <a:r>
              <a:rPr lang="zh-CN" altLang="en-US" sz="2400" b="1">
                <a:latin typeface="宋体" panose="02010600030101010101" pitchFamily="2" charset="-122"/>
              </a:rPr>
              <a:t>码的形式传输，在收端则将</a:t>
            </a:r>
            <a:r>
              <a:rPr lang="en-US" altLang="zh-CN" sz="2400" b="1">
                <a:latin typeface="宋体" panose="02010600030101010101" pitchFamily="2" charset="-122"/>
              </a:rPr>
              <a:t>ASCII /EBCDIC</a:t>
            </a:r>
            <a:r>
              <a:rPr lang="zh-CN" altLang="en-US" sz="2400" b="1">
                <a:latin typeface="宋体" panose="02010600030101010101" pitchFamily="2" charset="-122"/>
              </a:rPr>
              <a:t>码转化为本地文本文件。</a:t>
            </a:r>
          </a:p>
        </p:txBody>
      </p:sp>
      <p:sp>
        <p:nvSpPr>
          <p:cNvPr id="50182" name="Rectangle 6">
            <a:extLst>
              <a:ext uri="{FF2B5EF4-FFF2-40B4-BE49-F238E27FC236}">
                <a16:creationId xmlns:a16="http://schemas.microsoft.com/office/drawing/2014/main" id="{A77F4B24-D38B-42E3-AA95-09A7EF00853C}"/>
              </a:ext>
            </a:extLst>
          </p:cNvPr>
          <p:cNvSpPr>
            <a:spLocks noChangeArrowheads="1"/>
          </p:cNvSpPr>
          <p:nvPr/>
        </p:nvSpPr>
        <p:spPr bwMode="auto">
          <a:xfrm>
            <a:off x="755650" y="3860800"/>
            <a:ext cx="7620000" cy="236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lnSpc>
                <a:spcPct val="120000"/>
              </a:lnSpc>
              <a:spcBef>
                <a:spcPct val="0"/>
              </a:spcBef>
              <a:buFontTx/>
              <a:buNone/>
            </a:pPr>
            <a:r>
              <a:rPr lang="zh-CN" altLang="en-US" sz="2400" b="1">
                <a:latin typeface="宋体" panose="02010600030101010101" pitchFamily="2" charset="-122"/>
              </a:rPr>
              <a:t>二进制是非文本的所有其它文件，如视频、图形或浮点数值文件等。对传输的二进制文件副本，</a:t>
            </a:r>
            <a:r>
              <a:rPr lang="en-US" altLang="zh-CN" sz="2400" b="1">
                <a:latin typeface="宋体" panose="02010600030101010101" pitchFamily="2" charset="-122"/>
              </a:rPr>
              <a:t>FTP</a:t>
            </a:r>
            <a:r>
              <a:rPr lang="zh-CN" altLang="en-US" sz="2400" b="1">
                <a:latin typeface="宋体" panose="02010600030101010101" pitchFamily="2" charset="-122"/>
              </a:rPr>
              <a:t>不进行表达转换处理，所以在本地的表达完全有用户确定，但可能出现在本地与远端之间的意义则可能完全不同。如</a:t>
            </a:r>
            <a:r>
              <a:rPr lang="en-US" altLang="zh-CN" sz="2400" b="1">
                <a:latin typeface="宋体" panose="02010600030101010101" pitchFamily="2" charset="-122"/>
              </a:rPr>
              <a:t>32</a:t>
            </a:r>
            <a:r>
              <a:rPr lang="zh-CN" altLang="en-US" sz="2400" b="1">
                <a:latin typeface="宋体" panose="02010600030101010101" pitchFamily="2" charset="-122"/>
              </a:rPr>
              <a:t>位浮点数值文件副本、非标准文件远端不认识。</a:t>
            </a:r>
          </a:p>
        </p:txBody>
      </p:sp>
      <p:sp>
        <p:nvSpPr>
          <p:cNvPr id="35847" name="Rectangle 8">
            <a:extLst>
              <a:ext uri="{FF2B5EF4-FFF2-40B4-BE49-F238E27FC236}">
                <a16:creationId xmlns:a16="http://schemas.microsoft.com/office/drawing/2014/main" id="{BB414B08-B4BE-4673-92C8-D6EB22E577B0}"/>
              </a:ext>
            </a:extLst>
          </p:cNvPr>
          <p:cNvSpPr>
            <a:spLocks noChangeArrowheads="1"/>
          </p:cNvSpPr>
          <p:nvPr/>
        </p:nvSpPr>
        <p:spPr bwMode="auto">
          <a:xfrm>
            <a:off x="762000" y="304800"/>
            <a:ext cx="3954463"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800" b="1" dirty="0">
                <a:solidFill>
                  <a:srgbClr val="CC0000"/>
                </a:solidFill>
                <a:latin typeface="宋体" panose="02010600030101010101" pitchFamily="2" charset="-122"/>
              </a:rPr>
              <a:t>2.2.1.4 FTP</a:t>
            </a:r>
            <a:r>
              <a:rPr lang="zh-CN" altLang="en-US" sz="2800" b="1" dirty="0">
                <a:solidFill>
                  <a:srgbClr val="CC0000"/>
                </a:solidFill>
                <a:latin typeface="宋体" panose="02010600030101010101" pitchFamily="2" charset="-122"/>
              </a:rPr>
              <a:t>文件格式</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0180"/>
                                        </p:tgtEl>
                                        <p:attrNameLst>
                                          <p:attrName>style.visibility</p:attrName>
                                        </p:attrNameLst>
                                      </p:cBhvr>
                                      <p:to>
                                        <p:strVal val="visible"/>
                                      </p:to>
                                    </p:set>
                                    <p:anim calcmode="lin" valueType="num">
                                      <p:cBhvr additive="base">
                                        <p:cTn id="7" dur="500" fill="hold"/>
                                        <p:tgtEl>
                                          <p:spTgt spid="50180"/>
                                        </p:tgtEl>
                                        <p:attrNameLst>
                                          <p:attrName>ppt_x</p:attrName>
                                        </p:attrNameLst>
                                      </p:cBhvr>
                                      <p:tavLst>
                                        <p:tav tm="0">
                                          <p:val>
                                            <p:strVal val="0-#ppt_w/2"/>
                                          </p:val>
                                        </p:tav>
                                        <p:tav tm="100000">
                                          <p:val>
                                            <p:strVal val="#ppt_x"/>
                                          </p:val>
                                        </p:tav>
                                      </p:tavLst>
                                    </p:anim>
                                    <p:anim calcmode="lin" valueType="num">
                                      <p:cBhvr additive="base">
                                        <p:cTn id="8" dur="500" fill="hold"/>
                                        <p:tgtEl>
                                          <p:spTgt spid="5018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0181"/>
                                        </p:tgtEl>
                                        <p:attrNameLst>
                                          <p:attrName>style.visibility</p:attrName>
                                        </p:attrNameLst>
                                      </p:cBhvr>
                                      <p:to>
                                        <p:strVal val="visible"/>
                                      </p:to>
                                    </p:set>
                                    <p:anim calcmode="lin" valueType="num">
                                      <p:cBhvr additive="base">
                                        <p:cTn id="13" dur="500" fill="hold"/>
                                        <p:tgtEl>
                                          <p:spTgt spid="50181"/>
                                        </p:tgtEl>
                                        <p:attrNameLst>
                                          <p:attrName>ppt_x</p:attrName>
                                        </p:attrNameLst>
                                      </p:cBhvr>
                                      <p:tavLst>
                                        <p:tav tm="0">
                                          <p:val>
                                            <p:strVal val="0-#ppt_w/2"/>
                                          </p:val>
                                        </p:tav>
                                        <p:tav tm="100000">
                                          <p:val>
                                            <p:strVal val="#ppt_x"/>
                                          </p:val>
                                        </p:tav>
                                      </p:tavLst>
                                    </p:anim>
                                    <p:anim calcmode="lin" valueType="num">
                                      <p:cBhvr additive="base">
                                        <p:cTn id="14" dur="500" fill="hold"/>
                                        <p:tgtEl>
                                          <p:spTgt spid="50181"/>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0182"/>
                                        </p:tgtEl>
                                        <p:attrNameLst>
                                          <p:attrName>style.visibility</p:attrName>
                                        </p:attrNameLst>
                                      </p:cBhvr>
                                      <p:to>
                                        <p:strVal val="visible"/>
                                      </p:to>
                                    </p:set>
                                    <p:anim calcmode="lin" valueType="num">
                                      <p:cBhvr additive="base">
                                        <p:cTn id="19" dur="500" fill="hold"/>
                                        <p:tgtEl>
                                          <p:spTgt spid="50182"/>
                                        </p:tgtEl>
                                        <p:attrNameLst>
                                          <p:attrName>ppt_x</p:attrName>
                                        </p:attrNameLst>
                                      </p:cBhvr>
                                      <p:tavLst>
                                        <p:tav tm="0">
                                          <p:val>
                                            <p:strVal val="0-#ppt_w/2"/>
                                          </p:val>
                                        </p:tav>
                                        <p:tav tm="100000">
                                          <p:val>
                                            <p:strVal val="#ppt_x"/>
                                          </p:val>
                                        </p:tav>
                                      </p:tavLst>
                                    </p:anim>
                                    <p:anim calcmode="lin" valueType="num">
                                      <p:cBhvr additive="base">
                                        <p:cTn id="20" dur="500" fill="hold"/>
                                        <p:tgtEl>
                                          <p:spTgt spid="5018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80" grpId="0" autoUpdateAnimBg="0"/>
      <p:bldP spid="50181" grpId="0" autoUpdateAnimBg="0"/>
      <p:bldP spid="50182" grpId="0"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6866" name="Group 2">
            <a:extLst>
              <a:ext uri="{FF2B5EF4-FFF2-40B4-BE49-F238E27FC236}">
                <a16:creationId xmlns:a16="http://schemas.microsoft.com/office/drawing/2014/main" id="{0BD1F581-AE96-44CE-80B5-8A8C1209AED0}"/>
              </a:ext>
            </a:extLst>
          </p:cNvPr>
          <p:cNvGrpSpPr>
            <a:grpSpLocks/>
          </p:cNvGrpSpPr>
          <p:nvPr/>
        </p:nvGrpSpPr>
        <p:grpSpPr bwMode="auto">
          <a:xfrm>
            <a:off x="3657600" y="1676400"/>
            <a:ext cx="1600200" cy="1524000"/>
            <a:chOff x="912" y="768"/>
            <a:chExt cx="2400" cy="1584"/>
          </a:xfrm>
        </p:grpSpPr>
        <p:sp>
          <p:nvSpPr>
            <p:cNvPr id="36889" name="Oval 3">
              <a:extLst>
                <a:ext uri="{FF2B5EF4-FFF2-40B4-BE49-F238E27FC236}">
                  <a16:creationId xmlns:a16="http://schemas.microsoft.com/office/drawing/2014/main" id="{2AD4DAC9-64D7-4F5E-BD6A-49F131D86DE6}"/>
                </a:ext>
              </a:extLst>
            </p:cNvPr>
            <p:cNvSpPr>
              <a:spLocks noChangeArrowheads="1"/>
            </p:cNvSpPr>
            <p:nvPr/>
          </p:nvSpPr>
          <p:spPr bwMode="auto">
            <a:xfrm>
              <a:off x="1751" y="799"/>
              <a:ext cx="1026" cy="628"/>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6890" name="Oval 4">
              <a:extLst>
                <a:ext uri="{FF2B5EF4-FFF2-40B4-BE49-F238E27FC236}">
                  <a16:creationId xmlns:a16="http://schemas.microsoft.com/office/drawing/2014/main" id="{CD6DD8BF-DDF0-4CAD-A2C0-EDD23BA700CB}"/>
                </a:ext>
              </a:extLst>
            </p:cNvPr>
            <p:cNvSpPr>
              <a:spLocks noChangeArrowheads="1"/>
            </p:cNvSpPr>
            <p:nvPr/>
          </p:nvSpPr>
          <p:spPr bwMode="auto">
            <a:xfrm>
              <a:off x="1172" y="972"/>
              <a:ext cx="781" cy="627"/>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6891" name="Oval 5">
              <a:extLst>
                <a:ext uri="{FF2B5EF4-FFF2-40B4-BE49-F238E27FC236}">
                  <a16:creationId xmlns:a16="http://schemas.microsoft.com/office/drawing/2014/main" id="{BE20A41D-8F9B-4BE5-BF2E-0BDDE2C45CCE}"/>
                </a:ext>
              </a:extLst>
            </p:cNvPr>
            <p:cNvSpPr>
              <a:spLocks noChangeArrowheads="1"/>
            </p:cNvSpPr>
            <p:nvPr/>
          </p:nvSpPr>
          <p:spPr bwMode="auto">
            <a:xfrm>
              <a:off x="926" y="1364"/>
              <a:ext cx="521" cy="502"/>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6892" name="Oval 6">
              <a:extLst>
                <a:ext uri="{FF2B5EF4-FFF2-40B4-BE49-F238E27FC236}">
                  <a16:creationId xmlns:a16="http://schemas.microsoft.com/office/drawing/2014/main" id="{E9E5EF70-7A3A-48B4-817B-A5374A9FB045}"/>
                </a:ext>
              </a:extLst>
            </p:cNvPr>
            <p:cNvSpPr>
              <a:spLocks noChangeArrowheads="1"/>
            </p:cNvSpPr>
            <p:nvPr/>
          </p:nvSpPr>
          <p:spPr bwMode="auto">
            <a:xfrm>
              <a:off x="1085" y="1599"/>
              <a:ext cx="796" cy="549"/>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6893" name="Oval 7">
              <a:extLst>
                <a:ext uri="{FF2B5EF4-FFF2-40B4-BE49-F238E27FC236}">
                  <a16:creationId xmlns:a16="http://schemas.microsoft.com/office/drawing/2014/main" id="{A537B767-5514-4F44-8AAA-52C162092862}"/>
                </a:ext>
              </a:extLst>
            </p:cNvPr>
            <p:cNvSpPr>
              <a:spLocks noChangeArrowheads="1"/>
            </p:cNvSpPr>
            <p:nvPr/>
          </p:nvSpPr>
          <p:spPr bwMode="auto">
            <a:xfrm>
              <a:off x="1664" y="1693"/>
              <a:ext cx="1200" cy="659"/>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6894" name="Oval 8">
              <a:extLst>
                <a:ext uri="{FF2B5EF4-FFF2-40B4-BE49-F238E27FC236}">
                  <a16:creationId xmlns:a16="http://schemas.microsoft.com/office/drawing/2014/main" id="{6A69D6A7-4A46-436B-BB5B-51A43B0EC345}"/>
                </a:ext>
              </a:extLst>
            </p:cNvPr>
            <p:cNvSpPr>
              <a:spLocks noChangeArrowheads="1"/>
            </p:cNvSpPr>
            <p:nvPr/>
          </p:nvSpPr>
          <p:spPr bwMode="auto">
            <a:xfrm>
              <a:off x="2445" y="988"/>
              <a:ext cx="751" cy="486"/>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6895" name="Oval 9">
              <a:extLst>
                <a:ext uri="{FF2B5EF4-FFF2-40B4-BE49-F238E27FC236}">
                  <a16:creationId xmlns:a16="http://schemas.microsoft.com/office/drawing/2014/main" id="{8C491D87-4D98-49AA-8A67-A3855F7A15F2}"/>
                </a:ext>
              </a:extLst>
            </p:cNvPr>
            <p:cNvSpPr>
              <a:spLocks noChangeArrowheads="1"/>
            </p:cNvSpPr>
            <p:nvPr/>
          </p:nvSpPr>
          <p:spPr bwMode="auto">
            <a:xfrm>
              <a:off x="2560" y="1317"/>
              <a:ext cx="752" cy="486"/>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6896" name="Oval 10">
              <a:extLst>
                <a:ext uri="{FF2B5EF4-FFF2-40B4-BE49-F238E27FC236}">
                  <a16:creationId xmlns:a16="http://schemas.microsoft.com/office/drawing/2014/main" id="{72546192-9159-4AAC-A4BB-04BFACA0CC36}"/>
                </a:ext>
              </a:extLst>
            </p:cNvPr>
            <p:cNvSpPr>
              <a:spLocks noChangeArrowheads="1"/>
            </p:cNvSpPr>
            <p:nvPr/>
          </p:nvSpPr>
          <p:spPr bwMode="auto">
            <a:xfrm>
              <a:off x="2488" y="1427"/>
              <a:ext cx="752" cy="815"/>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6897" name="Oval 11">
              <a:extLst>
                <a:ext uri="{FF2B5EF4-FFF2-40B4-BE49-F238E27FC236}">
                  <a16:creationId xmlns:a16="http://schemas.microsoft.com/office/drawing/2014/main" id="{75D92B32-BFB5-4553-821C-21461C04CBF8}"/>
                </a:ext>
              </a:extLst>
            </p:cNvPr>
            <p:cNvSpPr>
              <a:spLocks noChangeArrowheads="1"/>
            </p:cNvSpPr>
            <p:nvPr/>
          </p:nvSpPr>
          <p:spPr bwMode="auto">
            <a:xfrm>
              <a:off x="1360" y="1176"/>
              <a:ext cx="1547" cy="815"/>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grpSp>
          <p:nvGrpSpPr>
            <p:cNvPr id="36898" name="Group 12">
              <a:extLst>
                <a:ext uri="{FF2B5EF4-FFF2-40B4-BE49-F238E27FC236}">
                  <a16:creationId xmlns:a16="http://schemas.microsoft.com/office/drawing/2014/main" id="{E52C8174-E430-4692-BFB5-5FF33F190D4D}"/>
                </a:ext>
              </a:extLst>
            </p:cNvPr>
            <p:cNvGrpSpPr>
              <a:grpSpLocks/>
            </p:cNvGrpSpPr>
            <p:nvPr/>
          </p:nvGrpSpPr>
          <p:grpSpPr bwMode="auto">
            <a:xfrm>
              <a:off x="912" y="768"/>
              <a:ext cx="2386" cy="1553"/>
              <a:chOff x="912" y="768"/>
              <a:chExt cx="2386" cy="1553"/>
            </a:xfrm>
          </p:grpSpPr>
          <p:sp>
            <p:nvSpPr>
              <p:cNvPr id="36899" name="Oval 13">
                <a:extLst>
                  <a:ext uri="{FF2B5EF4-FFF2-40B4-BE49-F238E27FC236}">
                    <a16:creationId xmlns:a16="http://schemas.microsoft.com/office/drawing/2014/main" id="{96659CBB-5993-40FC-993F-03DC76ECBC31}"/>
                  </a:ext>
                </a:extLst>
              </p:cNvPr>
              <p:cNvSpPr>
                <a:spLocks noChangeArrowheads="1"/>
              </p:cNvSpPr>
              <p:nvPr/>
            </p:nvSpPr>
            <p:spPr bwMode="auto">
              <a:xfrm>
                <a:off x="1736" y="768"/>
                <a:ext cx="1027" cy="627"/>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6900" name="Oval 14">
                <a:extLst>
                  <a:ext uri="{FF2B5EF4-FFF2-40B4-BE49-F238E27FC236}">
                    <a16:creationId xmlns:a16="http://schemas.microsoft.com/office/drawing/2014/main" id="{24CE76FF-5A63-4F39-96DF-A5A455EFBCE7}"/>
                  </a:ext>
                </a:extLst>
              </p:cNvPr>
              <p:cNvSpPr>
                <a:spLocks noChangeArrowheads="1"/>
              </p:cNvSpPr>
              <p:nvPr/>
            </p:nvSpPr>
            <p:spPr bwMode="auto">
              <a:xfrm>
                <a:off x="1158" y="941"/>
                <a:ext cx="781" cy="627"/>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6901" name="Oval 15">
                <a:extLst>
                  <a:ext uri="{FF2B5EF4-FFF2-40B4-BE49-F238E27FC236}">
                    <a16:creationId xmlns:a16="http://schemas.microsoft.com/office/drawing/2014/main" id="{CBDFEBC5-8555-4C07-8A7D-374D263C7A49}"/>
                  </a:ext>
                </a:extLst>
              </p:cNvPr>
              <p:cNvSpPr>
                <a:spLocks noChangeArrowheads="1"/>
              </p:cNvSpPr>
              <p:nvPr/>
            </p:nvSpPr>
            <p:spPr bwMode="auto">
              <a:xfrm>
                <a:off x="912" y="1333"/>
                <a:ext cx="520" cy="501"/>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6902" name="Oval 16">
                <a:extLst>
                  <a:ext uri="{FF2B5EF4-FFF2-40B4-BE49-F238E27FC236}">
                    <a16:creationId xmlns:a16="http://schemas.microsoft.com/office/drawing/2014/main" id="{1583B6BB-BF16-47E3-A2ED-B99284853295}"/>
                  </a:ext>
                </a:extLst>
              </p:cNvPr>
              <p:cNvSpPr>
                <a:spLocks noChangeArrowheads="1"/>
              </p:cNvSpPr>
              <p:nvPr/>
            </p:nvSpPr>
            <p:spPr bwMode="auto">
              <a:xfrm>
                <a:off x="1071" y="1568"/>
                <a:ext cx="795" cy="549"/>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6903" name="Oval 17">
                <a:extLst>
                  <a:ext uri="{FF2B5EF4-FFF2-40B4-BE49-F238E27FC236}">
                    <a16:creationId xmlns:a16="http://schemas.microsoft.com/office/drawing/2014/main" id="{4921D9BB-A623-4DF6-9143-5F9F6C6ED2A2}"/>
                  </a:ext>
                </a:extLst>
              </p:cNvPr>
              <p:cNvSpPr>
                <a:spLocks noChangeArrowheads="1"/>
              </p:cNvSpPr>
              <p:nvPr/>
            </p:nvSpPr>
            <p:spPr bwMode="auto">
              <a:xfrm>
                <a:off x="1649" y="1662"/>
                <a:ext cx="1200" cy="659"/>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6904" name="Oval 18">
                <a:extLst>
                  <a:ext uri="{FF2B5EF4-FFF2-40B4-BE49-F238E27FC236}">
                    <a16:creationId xmlns:a16="http://schemas.microsoft.com/office/drawing/2014/main" id="{1B39EE30-BFD7-4254-BE5C-6ACCE567478F}"/>
                  </a:ext>
                </a:extLst>
              </p:cNvPr>
              <p:cNvSpPr>
                <a:spLocks noChangeArrowheads="1"/>
              </p:cNvSpPr>
              <p:nvPr/>
            </p:nvSpPr>
            <p:spPr bwMode="auto">
              <a:xfrm>
                <a:off x="2430" y="956"/>
                <a:ext cx="752" cy="486"/>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6905" name="Oval 19">
                <a:extLst>
                  <a:ext uri="{FF2B5EF4-FFF2-40B4-BE49-F238E27FC236}">
                    <a16:creationId xmlns:a16="http://schemas.microsoft.com/office/drawing/2014/main" id="{718AC86D-A67E-418E-8422-F0B713E7D1F5}"/>
                  </a:ext>
                </a:extLst>
              </p:cNvPr>
              <p:cNvSpPr>
                <a:spLocks noChangeArrowheads="1"/>
              </p:cNvSpPr>
              <p:nvPr/>
            </p:nvSpPr>
            <p:spPr bwMode="auto">
              <a:xfrm>
                <a:off x="2546" y="1286"/>
                <a:ext cx="752" cy="486"/>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6906" name="Oval 20">
                <a:extLst>
                  <a:ext uri="{FF2B5EF4-FFF2-40B4-BE49-F238E27FC236}">
                    <a16:creationId xmlns:a16="http://schemas.microsoft.com/office/drawing/2014/main" id="{E5EDC6A6-10E9-4588-A2B6-ECC32BA6FBC0}"/>
                  </a:ext>
                </a:extLst>
              </p:cNvPr>
              <p:cNvSpPr>
                <a:spLocks noChangeArrowheads="1"/>
              </p:cNvSpPr>
              <p:nvPr/>
            </p:nvSpPr>
            <p:spPr bwMode="auto">
              <a:xfrm>
                <a:off x="2473" y="1395"/>
                <a:ext cx="752" cy="816"/>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6907" name="Oval 21">
                <a:extLst>
                  <a:ext uri="{FF2B5EF4-FFF2-40B4-BE49-F238E27FC236}">
                    <a16:creationId xmlns:a16="http://schemas.microsoft.com/office/drawing/2014/main" id="{992B7704-96DE-431C-B39C-422D4F1622E8}"/>
                  </a:ext>
                </a:extLst>
              </p:cNvPr>
              <p:cNvSpPr>
                <a:spLocks noChangeArrowheads="1"/>
              </p:cNvSpPr>
              <p:nvPr/>
            </p:nvSpPr>
            <p:spPr bwMode="auto">
              <a:xfrm>
                <a:off x="1346" y="1144"/>
                <a:ext cx="1547" cy="816"/>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grpSp>
      </p:grpSp>
      <p:sp>
        <p:nvSpPr>
          <p:cNvPr id="36867" name="Text Box 22">
            <a:extLst>
              <a:ext uri="{FF2B5EF4-FFF2-40B4-BE49-F238E27FC236}">
                <a16:creationId xmlns:a16="http://schemas.microsoft.com/office/drawing/2014/main" id="{2EE60F71-BB60-493E-83B6-C5BADF606D05}"/>
              </a:ext>
            </a:extLst>
          </p:cNvPr>
          <p:cNvSpPr txBox="1">
            <a:spLocks noChangeArrowheads="1"/>
          </p:cNvSpPr>
          <p:nvPr/>
        </p:nvSpPr>
        <p:spPr bwMode="auto">
          <a:xfrm>
            <a:off x="4038600" y="2362200"/>
            <a:ext cx="838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kumimoji="0" lang="zh-CN" altLang="en-US" sz="1600">
                <a:solidFill>
                  <a:srgbClr val="000000"/>
                </a:solidFill>
                <a:ea typeface="黑体" panose="02010609060101010101" pitchFamily="49" charset="-122"/>
              </a:rPr>
              <a:t>因特网</a:t>
            </a:r>
          </a:p>
        </p:txBody>
      </p:sp>
      <p:sp>
        <p:nvSpPr>
          <p:cNvPr id="51223" name="Rectangle 23">
            <a:extLst>
              <a:ext uri="{FF2B5EF4-FFF2-40B4-BE49-F238E27FC236}">
                <a16:creationId xmlns:a16="http://schemas.microsoft.com/office/drawing/2014/main" id="{84295FAE-42AC-468B-9E8E-9C16F74070D7}"/>
              </a:ext>
            </a:extLst>
          </p:cNvPr>
          <p:cNvSpPr>
            <a:spLocks noChangeArrowheads="1"/>
          </p:cNvSpPr>
          <p:nvPr/>
        </p:nvSpPr>
        <p:spPr bwMode="auto">
          <a:xfrm>
            <a:off x="1066800" y="3962400"/>
            <a:ext cx="72390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400" b="1">
                <a:latin typeface="宋体" panose="02010600030101010101" pitchFamily="2" charset="-122"/>
              </a:rPr>
              <a:t>FTP</a:t>
            </a:r>
            <a:r>
              <a:rPr lang="zh-CN" altLang="en-US" sz="2400" b="1">
                <a:latin typeface="宋体" panose="02010600030101010101" pitchFamily="2" charset="-122"/>
              </a:rPr>
              <a:t>按照</a:t>
            </a:r>
            <a:r>
              <a:rPr lang="en-US" altLang="zh-CN" sz="2400" b="1">
                <a:latin typeface="宋体" panose="02010600030101010101" pitchFamily="2" charset="-122"/>
              </a:rPr>
              <a:t>C/S</a:t>
            </a:r>
            <a:r>
              <a:rPr lang="zh-CN" altLang="en-US" sz="2400" b="1">
                <a:latin typeface="宋体" panose="02010600030101010101" pitchFamily="2" charset="-122"/>
              </a:rPr>
              <a:t>模式工作，客户与服务器主进程按常规分别处理用户界面和等待服务状态，当进入</a:t>
            </a:r>
            <a:r>
              <a:rPr lang="en-US" altLang="zh-CN" sz="2400" b="1">
                <a:latin typeface="宋体" panose="02010600030101010101" pitchFamily="2" charset="-122"/>
              </a:rPr>
              <a:t>FTP</a:t>
            </a:r>
            <a:r>
              <a:rPr lang="zh-CN" altLang="en-US" sz="2400" b="1">
                <a:latin typeface="宋体" panose="02010600030101010101" pitchFamily="2" charset="-122"/>
              </a:rPr>
              <a:t>实质工作时，两端进程分别启动两个独立的从属进程：</a:t>
            </a:r>
            <a:r>
              <a:rPr lang="zh-CN" altLang="en-US" sz="2400" b="1">
                <a:solidFill>
                  <a:srgbClr val="FF0000"/>
                </a:solidFill>
              </a:rPr>
              <a:t>控制进程和数据传送进程，</a:t>
            </a:r>
            <a:r>
              <a:rPr lang="zh-CN" altLang="en-US" sz="2400" b="1"/>
              <a:t>处理</a:t>
            </a:r>
            <a:r>
              <a:rPr lang="en-US" altLang="zh-CN" sz="2400" b="1"/>
              <a:t>FTP</a:t>
            </a:r>
            <a:r>
              <a:rPr lang="zh-CN" altLang="en-US" sz="2400" b="1"/>
              <a:t>的命令与文件传输。</a:t>
            </a:r>
          </a:p>
        </p:txBody>
      </p:sp>
      <p:sp>
        <p:nvSpPr>
          <p:cNvPr id="51224" name="Line 24">
            <a:extLst>
              <a:ext uri="{FF2B5EF4-FFF2-40B4-BE49-F238E27FC236}">
                <a16:creationId xmlns:a16="http://schemas.microsoft.com/office/drawing/2014/main" id="{43AAF1B5-8F75-44C0-8EFB-6B226642EAB0}"/>
              </a:ext>
            </a:extLst>
          </p:cNvPr>
          <p:cNvSpPr>
            <a:spLocks noChangeShapeType="1"/>
          </p:cNvSpPr>
          <p:nvPr/>
        </p:nvSpPr>
        <p:spPr bwMode="auto">
          <a:xfrm flipV="1">
            <a:off x="3276600" y="2209800"/>
            <a:ext cx="2286000" cy="0"/>
          </a:xfrm>
          <a:prstGeom prst="line">
            <a:avLst/>
          </a:prstGeom>
          <a:noFill/>
          <a:ln w="28575">
            <a:solidFill>
              <a:schemeClr val="accent2"/>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36870" name="Rectangle 25">
            <a:extLst>
              <a:ext uri="{FF2B5EF4-FFF2-40B4-BE49-F238E27FC236}">
                <a16:creationId xmlns:a16="http://schemas.microsoft.com/office/drawing/2014/main" id="{34E1A491-ECF3-453C-A75B-74C795AB42AD}"/>
              </a:ext>
            </a:extLst>
          </p:cNvPr>
          <p:cNvSpPr>
            <a:spLocks noChangeArrowheads="1"/>
          </p:cNvSpPr>
          <p:nvPr/>
        </p:nvSpPr>
        <p:spPr bwMode="auto">
          <a:xfrm>
            <a:off x="762000" y="381000"/>
            <a:ext cx="47244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800" b="1" dirty="0">
                <a:solidFill>
                  <a:srgbClr val="CC0000"/>
                </a:solidFill>
                <a:latin typeface="宋体" panose="02010600030101010101" pitchFamily="2" charset="-122"/>
              </a:rPr>
              <a:t>2.2.2 FTP</a:t>
            </a:r>
            <a:r>
              <a:rPr lang="zh-CN" altLang="en-US" sz="2800" b="1" dirty="0">
                <a:solidFill>
                  <a:srgbClr val="CC0000"/>
                </a:solidFill>
                <a:latin typeface="宋体" panose="02010600030101010101" pitchFamily="2" charset="-122"/>
              </a:rPr>
              <a:t>工作的基本原理</a:t>
            </a:r>
          </a:p>
        </p:txBody>
      </p:sp>
      <p:sp>
        <p:nvSpPr>
          <p:cNvPr id="36871" name="Text Box 26">
            <a:extLst>
              <a:ext uri="{FF2B5EF4-FFF2-40B4-BE49-F238E27FC236}">
                <a16:creationId xmlns:a16="http://schemas.microsoft.com/office/drawing/2014/main" id="{B1A6FDF8-791C-4B4E-B442-7989B8D501AC}"/>
              </a:ext>
            </a:extLst>
          </p:cNvPr>
          <p:cNvSpPr txBox="1">
            <a:spLocks noChangeArrowheads="1"/>
          </p:cNvSpPr>
          <p:nvPr/>
        </p:nvSpPr>
        <p:spPr bwMode="auto">
          <a:xfrm>
            <a:off x="2133600" y="1447800"/>
            <a:ext cx="1143000"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800"/>
              <a:t>用户界面</a:t>
            </a:r>
          </a:p>
        </p:txBody>
      </p:sp>
      <p:sp>
        <p:nvSpPr>
          <p:cNvPr id="36872" name="Text Box 27">
            <a:extLst>
              <a:ext uri="{FF2B5EF4-FFF2-40B4-BE49-F238E27FC236}">
                <a16:creationId xmlns:a16="http://schemas.microsoft.com/office/drawing/2014/main" id="{168B12A7-158C-431E-9047-305C0F293F67}"/>
              </a:ext>
            </a:extLst>
          </p:cNvPr>
          <p:cNvSpPr txBox="1">
            <a:spLocks noChangeArrowheads="1"/>
          </p:cNvSpPr>
          <p:nvPr/>
        </p:nvSpPr>
        <p:spPr bwMode="auto">
          <a:xfrm>
            <a:off x="2133600" y="1981200"/>
            <a:ext cx="1143000" cy="376238"/>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800"/>
              <a:t>控制进程</a:t>
            </a:r>
          </a:p>
        </p:txBody>
      </p:sp>
      <p:sp>
        <p:nvSpPr>
          <p:cNvPr id="36873" name="Text Box 28">
            <a:extLst>
              <a:ext uri="{FF2B5EF4-FFF2-40B4-BE49-F238E27FC236}">
                <a16:creationId xmlns:a16="http://schemas.microsoft.com/office/drawing/2014/main" id="{98F2BC4C-039F-4C8A-A5B2-FD9568B47AE4}"/>
              </a:ext>
            </a:extLst>
          </p:cNvPr>
          <p:cNvSpPr txBox="1">
            <a:spLocks noChangeArrowheads="1"/>
          </p:cNvSpPr>
          <p:nvPr/>
        </p:nvSpPr>
        <p:spPr bwMode="auto">
          <a:xfrm>
            <a:off x="2133600" y="2514600"/>
            <a:ext cx="1143000" cy="650875"/>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800"/>
              <a:t>数据传送进        程</a:t>
            </a:r>
          </a:p>
        </p:txBody>
      </p:sp>
      <p:sp>
        <p:nvSpPr>
          <p:cNvPr id="36874" name="Text Box 29">
            <a:extLst>
              <a:ext uri="{FF2B5EF4-FFF2-40B4-BE49-F238E27FC236}">
                <a16:creationId xmlns:a16="http://schemas.microsoft.com/office/drawing/2014/main" id="{E3A0F414-F36A-456F-9EF4-64A480B75AA3}"/>
              </a:ext>
            </a:extLst>
          </p:cNvPr>
          <p:cNvSpPr txBox="1">
            <a:spLocks noChangeArrowheads="1"/>
          </p:cNvSpPr>
          <p:nvPr/>
        </p:nvSpPr>
        <p:spPr bwMode="auto">
          <a:xfrm>
            <a:off x="5562600" y="1981200"/>
            <a:ext cx="1143000" cy="376238"/>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800"/>
              <a:t>控制进程</a:t>
            </a:r>
          </a:p>
        </p:txBody>
      </p:sp>
      <p:sp>
        <p:nvSpPr>
          <p:cNvPr id="36875" name="Text Box 30">
            <a:extLst>
              <a:ext uri="{FF2B5EF4-FFF2-40B4-BE49-F238E27FC236}">
                <a16:creationId xmlns:a16="http://schemas.microsoft.com/office/drawing/2014/main" id="{86D27922-3C52-424B-9328-F23412214910}"/>
              </a:ext>
            </a:extLst>
          </p:cNvPr>
          <p:cNvSpPr txBox="1">
            <a:spLocks noChangeArrowheads="1"/>
          </p:cNvSpPr>
          <p:nvPr/>
        </p:nvSpPr>
        <p:spPr bwMode="auto">
          <a:xfrm>
            <a:off x="5562600" y="2514600"/>
            <a:ext cx="1143000" cy="650875"/>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800"/>
              <a:t>数据传送进        程</a:t>
            </a:r>
          </a:p>
        </p:txBody>
      </p:sp>
      <p:sp>
        <p:nvSpPr>
          <p:cNvPr id="36876" name="Text Box 31">
            <a:extLst>
              <a:ext uri="{FF2B5EF4-FFF2-40B4-BE49-F238E27FC236}">
                <a16:creationId xmlns:a16="http://schemas.microsoft.com/office/drawing/2014/main" id="{BCEBA6BD-3365-4D46-9A5D-BB502AD95ADB}"/>
              </a:ext>
            </a:extLst>
          </p:cNvPr>
          <p:cNvSpPr txBox="1">
            <a:spLocks noChangeArrowheads="1"/>
          </p:cNvSpPr>
          <p:nvPr/>
        </p:nvSpPr>
        <p:spPr bwMode="auto">
          <a:xfrm>
            <a:off x="5562600" y="1447800"/>
            <a:ext cx="1143000"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800"/>
              <a:t>主  进  程 </a:t>
            </a:r>
          </a:p>
        </p:txBody>
      </p:sp>
      <p:sp>
        <p:nvSpPr>
          <p:cNvPr id="51232" name="Line 32">
            <a:extLst>
              <a:ext uri="{FF2B5EF4-FFF2-40B4-BE49-F238E27FC236}">
                <a16:creationId xmlns:a16="http://schemas.microsoft.com/office/drawing/2014/main" id="{BFA81A4C-B41D-4D45-B69B-56FC1F227A69}"/>
              </a:ext>
            </a:extLst>
          </p:cNvPr>
          <p:cNvSpPr>
            <a:spLocks noChangeShapeType="1"/>
          </p:cNvSpPr>
          <p:nvPr/>
        </p:nvSpPr>
        <p:spPr bwMode="auto">
          <a:xfrm flipV="1">
            <a:off x="3276600" y="2819400"/>
            <a:ext cx="2362200" cy="0"/>
          </a:xfrm>
          <a:prstGeom prst="line">
            <a:avLst/>
          </a:prstGeom>
          <a:noFill/>
          <a:ln w="2857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36878" name="Line 33">
            <a:extLst>
              <a:ext uri="{FF2B5EF4-FFF2-40B4-BE49-F238E27FC236}">
                <a16:creationId xmlns:a16="http://schemas.microsoft.com/office/drawing/2014/main" id="{C1FEA0F6-A05E-4D27-9A4F-CADF2CB98CC2}"/>
              </a:ext>
            </a:extLst>
          </p:cNvPr>
          <p:cNvSpPr>
            <a:spLocks noChangeShapeType="1"/>
          </p:cNvSpPr>
          <p:nvPr/>
        </p:nvSpPr>
        <p:spPr bwMode="auto">
          <a:xfrm>
            <a:off x="2667000" y="236220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36879" name="Line 34">
            <a:extLst>
              <a:ext uri="{FF2B5EF4-FFF2-40B4-BE49-F238E27FC236}">
                <a16:creationId xmlns:a16="http://schemas.microsoft.com/office/drawing/2014/main" id="{7875B35A-2293-43E8-8FA5-51798FA4F588}"/>
              </a:ext>
            </a:extLst>
          </p:cNvPr>
          <p:cNvSpPr>
            <a:spLocks noChangeShapeType="1"/>
          </p:cNvSpPr>
          <p:nvPr/>
        </p:nvSpPr>
        <p:spPr bwMode="auto">
          <a:xfrm flipH="1">
            <a:off x="6096000" y="236220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36880" name="Text Box 35">
            <a:extLst>
              <a:ext uri="{FF2B5EF4-FFF2-40B4-BE49-F238E27FC236}">
                <a16:creationId xmlns:a16="http://schemas.microsoft.com/office/drawing/2014/main" id="{A472F4EA-36F4-44C9-A9C1-11864BC38D2C}"/>
              </a:ext>
            </a:extLst>
          </p:cNvPr>
          <p:cNvSpPr txBox="1">
            <a:spLocks noChangeArrowheads="1"/>
          </p:cNvSpPr>
          <p:nvPr/>
        </p:nvSpPr>
        <p:spPr bwMode="auto">
          <a:xfrm>
            <a:off x="2286000" y="3352800"/>
            <a:ext cx="9144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600" b="1"/>
              <a:t>客户端</a:t>
            </a:r>
          </a:p>
        </p:txBody>
      </p:sp>
      <p:sp>
        <p:nvSpPr>
          <p:cNvPr id="36881" name="Text Box 36">
            <a:extLst>
              <a:ext uri="{FF2B5EF4-FFF2-40B4-BE49-F238E27FC236}">
                <a16:creationId xmlns:a16="http://schemas.microsoft.com/office/drawing/2014/main" id="{ADAFC51C-7AC8-45A1-962D-6CCE4DC2543D}"/>
              </a:ext>
            </a:extLst>
          </p:cNvPr>
          <p:cNvSpPr txBox="1">
            <a:spLocks noChangeArrowheads="1"/>
          </p:cNvSpPr>
          <p:nvPr/>
        </p:nvSpPr>
        <p:spPr bwMode="auto">
          <a:xfrm>
            <a:off x="5638800" y="3352800"/>
            <a:ext cx="1066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600" b="1"/>
              <a:t>服务器端</a:t>
            </a:r>
          </a:p>
        </p:txBody>
      </p:sp>
      <p:sp>
        <p:nvSpPr>
          <p:cNvPr id="36882" name="Line 37">
            <a:extLst>
              <a:ext uri="{FF2B5EF4-FFF2-40B4-BE49-F238E27FC236}">
                <a16:creationId xmlns:a16="http://schemas.microsoft.com/office/drawing/2014/main" id="{2605AA8F-8B2A-46DE-93AB-D6EDAD2FD108}"/>
              </a:ext>
            </a:extLst>
          </p:cNvPr>
          <p:cNvSpPr>
            <a:spLocks noChangeShapeType="1"/>
          </p:cNvSpPr>
          <p:nvPr/>
        </p:nvSpPr>
        <p:spPr bwMode="auto">
          <a:xfrm>
            <a:off x="2667000" y="182880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36883" name="Line 38">
            <a:extLst>
              <a:ext uri="{FF2B5EF4-FFF2-40B4-BE49-F238E27FC236}">
                <a16:creationId xmlns:a16="http://schemas.microsoft.com/office/drawing/2014/main" id="{55ADB1AA-93B4-4370-BC98-8C8337956AE6}"/>
              </a:ext>
            </a:extLst>
          </p:cNvPr>
          <p:cNvSpPr>
            <a:spLocks noChangeShapeType="1"/>
          </p:cNvSpPr>
          <p:nvPr/>
        </p:nvSpPr>
        <p:spPr bwMode="auto">
          <a:xfrm>
            <a:off x="6096000" y="182880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36884" name="Text Box 39">
            <a:extLst>
              <a:ext uri="{FF2B5EF4-FFF2-40B4-BE49-F238E27FC236}">
                <a16:creationId xmlns:a16="http://schemas.microsoft.com/office/drawing/2014/main" id="{569A96B2-7C91-479E-84E5-2919750F50D8}"/>
              </a:ext>
            </a:extLst>
          </p:cNvPr>
          <p:cNvSpPr txBox="1">
            <a:spLocks noChangeArrowheads="1"/>
          </p:cNvSpPr>
          <p:nvPr/>
        </p:nvSpPr>
        <p:spPr bwMode="auto">
          <a:xfrm>
            <a:off x="1447800" y="2209800"/>
            <a:ext cx="6096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600" b="1"/>
              <a:t>从属进程</a:t>
            </a:r>
          </a:p>
        </p:txBody>
      </p:sp>
      <p:sp>
        <p:nvSpPr>
          <p:cNvPr id="36885" name="Text Box 40">
            <a:extLst>
              <a:ext uri="{FF2B5EF4-FFF2-40B4-BE49-F238E27FC236}">
                <a16:creationId xmlns:a16="http://schemas.microsoft.com/office/drawing/2014/main" id="{05CEB480-60A2-4916-B7D2-A621EECBA422}"/>
              </a:ext>
            </a:extLst>
          </p:cNvPr>
          <p:cNvSpPr txBox="1">
            <a:spLocks noChangeArrowheads="1"/>
          </p:cNvSpPr>
          <p:nvPr/>
        </p:nvSpPr>
        <p:spPr bwMode="auto">
          <a:xfrm>
            <a:off x="6781800" y="2133600"/>
            <a:ext cx="6096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600" b="1"/>
              <a:t>从属进程</a:t>
            </a:r>
          </a:p>
        </p:txBody>
      </p:sp>
      <p:sp>
        <p:nvSpPr>
          <p:cNvPr id="36886" name="Text Box 41">
            <a:extLst>
              <a:ext uri="{FF2B5EF4-FFF2-40B4-BE49-F238E27FC236}">
                <a16:creationId xmlns:a16="http://schemas.microsoft.com/office/drawing/2014/main" id="{1A5E43D4-1354-4D3A-8197-5ADBA3C877DC}"/>
              </a:ext>
            </a:extLst>
          </p:cNvPr>
          <p:cNvSpPr txBox="1">
            <a:spLocks noChangeArrowheads="1"/>
          </p:cNvSpPr>
          <p:nvPr/>
        </p:nvSpPr>
        <p:spPr bwMode="auto">
          <a:xfrm>
            <a:off x="4038600" y="1676400"/>
            <a:ext cx="1066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600" b="1">
                <a:solidFill>
                  <a:schemeClr val="accent2"/>
                </a:solidFill>
              </a:rPr>
              <a:t>控制连接</a:t>
            </a:r>
          </a:p>
        </p:txBody>
      </p:sp>
      <p:sp>
        <p:nvSpPr>
          <p:cNvPr id="36887" name="Text Box 42">
            <a:extLst>
              <a:ext uri="{FF2B5EF4-FFF2-40B4-BE49-F238E27FC236}">
                <a16:creationId xmlns:a16="http://schemas.microsoft.com/office/drawing/2014/main" id="{78781B17-3AB8-44AF-9F5C-5CF76083BD62}"/>
              </a:ext>
            </a:extLst>
          </p:cNvPr>
          <p:cNvSpPr txBox="1">
            <a:spLocks noChangeArrowheads="1"/>
          </p:cNvSpPr>
          <p:nvPr/>
        </p:nvSpPr>
        <p:spPr bwMode="auto">
          <a:xfrm>
            <a:off x="4038600" y="3200400"/>
            <a:ext cx="1066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600" b="1">
                <a:solidFill>
                  <a:srgbClr val="FF0000"/>
                </a:solidFill>
              </a:rPr>
              <a:t>数据连接</a:t>
            </a:r>
          </a:p>
        </p:txBody>
      </p:sp>
      <p:sp>
        <p:nvSpPr>
          <p:cNvPr id="51251" name="Rectangle 51">
            <a:extLst>
              <a:ext uri="{FF2B5EF4-FFF2-40B4-BE49-F238E27FC236}">
                <a16:creationId xmlns:a16="http://schemas.microsoft.com/office/drawing/2014/main" id="{E524CAB6-74ED-44EE-997E-7C639448A436}"/>
              </a:ext>
            </a:extLst>
          </p:cNvPr>
          <p:cNvSpPr>
            <a:spLocks noChangeArrowheads="1"/>
          </p:cNvSpPr>
          <p:nvPr/>
        </p:nvSpPr>
        <p:spPr bwMode="auto">
          <a:xfrm>
            <a:off x="1042988" y="5661025"/>
            <a:ext cx="74168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algn="ctr" eaLnBrk="1" hangingPunct="1">
              <a:spcBef>
                <a:spcPct val="0"/>
              </a:spcBef>
              <a:buFontTx/>
              <a:buNone/>
            </a:pPr>
            <a:r>
              <a:rPr lang="en-US" altLang="zh-CN" sz="2800" b="1">
                <a:solidFill>
                  <a:srgbClr val="990000"/>
                </a:solidFill>
              </a:rPr>
              <a:t>FTP</a:t>
            </a:r>
            <a:r>
              <a:rPr lang="zh-CN" altLang="en-US" sz="2800" b="1">
                <a:solidFill>
                  <a:srgbClr val="990000"/>
                </a:solidFill>
              </a:rPr>
              <a:t>为什么采用控制和数据传输分离的模式？</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1223"/>
                                        </p:tgtEl>
                                        <p:attrNameLst>
                                          <p:attrName>style.visibility</p:attrName>
                                        </p:attrNameLst>
                                      </p:cBhvr>
                                      <p:to>
                                        <p:strVal val="visible"/>
                                      </p:to>
                                    </p:set>
                                    <p:animEffect transition="in" filter="blinds(horizontal)">
                                      <p:cBhvr>
                                        <p:cTn id="7" dur="500"/>
                                        <p:tgtEl>
                                          <p:spTgt spid="5122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nodeType="clickEffect">
                                  <p:stCondLst>
                                    <p:cond delay="0"/>
                                  </p:stCondLst>
                                  <p:childTnLst>
                                    <p:set>
                                      <p:cBhvr>
                                        <p:cTn id="11" dur="1" fill="hold">
                                          <p:stCondLst>
                                            <p:cond delay="0"/>
                                          </p:stCondLst>
                                        </p:cTn>
                                        <p:tgtEl>
                                          <p:spTgt spid="51224"/>
                                        </p:tgtEl>
                                        <p:attrNameLst>
                                          <p:attrName>style.visibility</p:attrName>
                                        </p:attrNameLst>
                                      </p:cBhvr>
                                      <p:to>
                                        <p:strVal val="visible"/>
                                      </p:to>
                                    </p:set>
                                    <p:anim calcmode="lin" valueType="num">
                                      <p:cBhvr additive="base">
                                        <p:cTn id="12" dur="500" fill="hold"/>
                                        <p:tgtEl>
                                          <p:spTgt spid="51224"/>
                                        </p:tgtEl>
                                        <p:attrNameLst>
                                          <p:attrName>ppt_x</p:attrName>
                                        </p:attrNameLst>
                                      </p:cBhvr>
                                      <p:tavLst>
                                        <p:tav tm="0">
                                          <p:val>
                                            <p:strVal val="0-#ppt_w/2"/>
                                          </p:val>
                                        </p:tav>
                                        <p:tav tm="100000">
                                          <p:val>
                                            <p:strVal val="#ppt_x"/>
                                          </p:val>
                                        </p:tav>
                                      </p:tavLst>
                                    </p:anim>
                                    <p:anim calcmode="lin" valueType="num">
                                      <p:cBhvr additive="base">
                                        <p:cTn id="13" dur="500" fill="hold"/>
                                        <p:tgtEl>
                                          <p:spTgt spid="51224"/>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nodeType="clickEffect">
                                  <p:stCondLst>
                                    <p:cond delay="0"/>
                                  </p:stCondLst>
                                  <p:childTnLst>
                                    <p:set>
                                      <p:cBhvr>
                                        <p:cTn id="17" dur="1" fill="hold">
                                          <p:stCondLst>
                                            <p:cond delay="0"/>
                                          </p:stCondLst>
                                        </p:cTn>
                                        <p:tgtEl>
                                          <p:spTgt spid="51232"/>
                                        </p:tgtEl>
                                        <p:attrNameLst>
                                          <p:attrName>style.visibility</p:attrName>
                                        </p:attrNameLst>
                                      </p:cBhvr>
                                      <p:to>
                                        <p:strVal val="visible"/>
                                      </p:to>
                                    </p:set>
                                    <p:anim calcmode="lin" valueType="num">
                                      <p:cBhvr additive="base">
                                        <p:cTn id="18" dur="500" fill="hold"/>
                                        <p:tgtEl>
                                          <p:spTgt spid="51232"/>
                                        </p:tgtEl>
                                        <p:attrNameLst>
                                          <p:attrName>ppt_x</p:attrName>
                                        </p:attrNameLst>
                                      </p:cBhvr>
                                      <p:tavLst>
                                        <p:tav tm="0">
                                          <p:val>
                                            <p:strVal val="0-#ppt_w/2"/>
                                          </p:val>
                                        </p:tav>
                                        <p:tav tm="100000">
                                          <p:val>
                                            <p:strVal val="#ppt_x"/>
                                          </p:val>
                                        </p:tav>
                                      </p:tavLst>
                                    </p:anim>
                                    <p:anim calcmode="lin" valueType="num">
                                      <p:cBhvr additive="base">
                                        <p:cTn id="19" dur="500" fill="hold"/>
                                        <p:tgtEl>
                                          <p:spTgt spid="51232"/>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51251"/>
                                        </p:tgtEl>
                                        <p:attrNameLst>
                                          <p:attrName>style.visibility</p:attrName>
                                        </p:attrNameLst>
                                      </p:cBhvr>
                                      <p:to>
                                        <p:strVal val="visible"/>
                                      </p:to>
                                    </p:set>
                                    <p:anim calcmode="lin" valueType="num">
                                      <p:cBhvr additive="base">
                                        <p:cTn id="24" dur="500" fill="hold"/>
                                        <p:tgtEl>
                                          <p:spTgt spid="51251"/>
                                        </p:tgtEl>
                                        <p:attrNameLst>
                                          <p:attrName>ppt_x</p:attrName>
                                        </p:attrNameLst>
                                      </p:cBhvr>
                                      <p:tavLst>
                                        <p:tav tm="0">
                                          <p:val>
                                            <p:strVal val="0-#ppt_w/2"/>
                                          </p:val>
                                        </p:tav>
                                        <p:tav tm="100000">
                                          <p:val>
                                            <p:strVal val="#ppt_x"/>
                                          </p:val>
                                        </p:tav>
                                      </p:tavLst>
                                    </p:anim>
                                    <p:anim calcmode="lin" valueType="num">
                                      <p:cBhvr additive="base">
                                        <p:cTn id="25" dur="500" fill="hold"/>
                                        <p:tgtEl>
                                          <p:spTgt spid="51251"/>
                                        </p:tgtEl>
                                        <p:attrNameLst>
                                          <p:attrName>ppt_y</p:attrName>
                                        </p:attrNameLst>
                                      </p:cBhvr>
                                      <p:tavLst>
                                        <p:tav tm="0">
                                          <p:val>
                                            <p:strVal val="#ppt_y"/>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ntr" presetSubtype="16" fill="hold" grpId="1" nodeType="clickEffect">
                                  <p:stCondLst>
                                    <p:cond delay="0"/>
                                  </p:stCondLst>
                                  <p:childTnLst>
                                    <p:set>
                                      <p:cBhvr>
                                        <p:cTn id="29" dur="1" fill="hold">
                                          <p:stCondLst>
                                            <p:cond delay="0"/>
                                          </p:stCondLst>
                                        </p:cTn>
                                        <p:tgtEl>
                                          <p:spTgt spid="51251"/>
                                        </p:tgtEl>
                                        <p:attrNameLst>
                                          <p:attrName>style.visibility</p:attrName>
                                        </p:attrNameLst>
                                      </p:cBhvr>
                                      <p:to>
                                        <p:strVal val="visible"/>
                                      </p:to>
                                    </p:set>
                                    <p:animEffect transition="in" filter="box(in)">
                                      <p:cBhvr>
                                        <p:cTn id="30" dur="500"/>
                                        <p:tgtEl>
                                          <p:spTgt spid="512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3" grpId="0" autoUpdateAnimBg="0"/>
      <p:bldP spid="51251" grpId="0" autoUpdateAnimBg="0"/>
      <p:bldP spid="51251" grpId="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B92E10A2-79B7-4BE0-AC19-6F4A9A0642A4}"/>
              </a:ext>
            </a:extLst>
          </p:cNvPr>
          <p:cNvSpPr>
            <a:spLocks noChangeArrowheads="1"/>
          </p:cNvSpPr>
          <p:nvPr/>
        </p:nvSpPr>
        <p:spPr bwMode="auto">
          <a:xfrm>
            <a:off x="1219200" y="3657600"/>
            <a:ext cx="7086600" cy="2508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lnSpc>
                <a:spcPct val="115000"/>
              </a:lnSpc>
              <a:spcBef>
                <a:spcPct val="0"/>
              </a:spcBef>
              <a:buFontTx/>
              <a:buNone/>
            </a:pPr>
            <a:r>
              <a:rPr lang="zh-CN" altLang="en-US" sz="2400" b="1">
                <a:latin typeface="宋体" panose="02010600030101010101" pitchFamily="2" charset="-122"/>
              </a:rPr>
              <a:t>第</a:t>
            </a:r>
            <a:r>
              <a:rPr lang="en-US" altLang="zh-CN" sz="2400" b="1">
                <a:latin typeface="宋体" panose="02010600030101010101" pitchFamily="2" charset="-122"/>
              </a:rPr>
              <a:t>1</a:t>
            </a:r>
            <a:r>
              <a:rPr lang="zh-CN" altLang="en-US" sz="2400" b="1">
                <a:latin typeface="宋体" panose="02010600030101010101" pitchFamily="2" charset="-122"/>
              </a:rPr>
              <a:t>步：当客户通过一个自己</a:t>
            </a:r>
            <a:r>
              <a:rPr lang="zh-CN" altLang="en-US" sz="2400" b="1">
                <a:solidFill>
                  <a:srgbClr val="FF0000"/>
                </a:solidFill>
                <a:latin typeface="宋体" panose="02010600030101010101" pitchFamily="2" charset="-122"/>
              </a:rPr>
              <a:t>临时端口号</a:t>
            </a:r>
            <a:r>
              <a:rPr lang="en-US" altLang="zh-CN" sz="2400" b="1">
                <a:solidFill>
                  <a:srgbClr val="FF0000"/>
                </a:solidFill>
                <a:latin typeface="宋体" panose="02010600030101010101" pitchFamily="2" charset="-122"/>
              </a:rPr>
              <a:t>N</a:t>
            </a:r>
            <a:r>
              <a:rPr lang="zh-CN" altLang="en-US" sz="2400" b="1">
                <a:latin typeface="宋体" panose="02010600030101010101" pitchFamily="2" charset="-122"/>
              </a:rPr>
              <a:t>与</a:t>
            </a:r>
            <a:r>
              <a:rPr lang="en-US" altLang="zh-CN" sz="2400" b="1">
                <a:latin typeface="宋体" panose="02010600030101010101" pitchFamily="2" charset="-122"/>
              </a:rPr>
              <a:t>FTP</a:t>
            </a:r>
            <a:r>
              <a:rPr lang="zh-CN" altLang="en-US" sz="2400" b="1">
                <a:solidFill>
                  <a:srgbClr val="FF0000"/>
                </a:solidFill>
                <a:latin typeface="宋体" panose="02010600030101010101" pitchFamily="2" charset="-122"/>
              </a:rPr>
              <a:t>熟知端口</a:t>
            </a:r>
            <a:r>
              <a:rPr lang="en-US" altLang="zh-CN" sz="2400" b="1">
                <a:solidFill>
                  <a:srgbClr val="FF0000"/>
                </a:solidFill>
                <a:latin typeface="宋体" panose="02010600030101010101" pitchFamily="2" charset="-122"/>
              </a:rPr>
              <a:t>21</a:t>
            </a:r>
            <a:r>
              <a:rPr lang="zh-CN" altLang="en-US" sz="2400" b="1">
                <a:latin typeface="宋体" panose="02010600030101010101" pitchFamily="2" charset="-122"/>
              </a:rPr>
              <a:t>请求</a:t>
            </a:r>
            <a:r>
              <a:rPr lang="en-US" altLang="zh-CN" sz="2400" b="1">
                <a:latin typeface="宋体" panose="02010600030101010101" pitchFamily="2" charset="-122"/>
              </a:rPr>
              <a:t>FTP</a:t>
            </a:r>
            <a:r>
              <a:rPr lang="zh-CN" altLang="en-US" sz="2400" b="1">
                <a:latin typeface="宋体" panose="02010600030101010101" pitchFamily="2" charset="-122"/>
              </a:rPr>
              <a:t>服务器后，客户</a:t>
            </a:r>
            <a:r>
              <a:rPr lang="en-US" altLang="zh-CN" sz="2400" b="1">
                <a:latin typeface="宋体" panose="02010600030101010101" pitchFamily="2" charset="-122"/>
              </a:rPr>
              <a:t>/</a:t>
            </a:r>
            <a:r>
              <a:rPr lang="zh-CN" altLang="en-US" sz="2400" b="1">
                <a:latin typeface="宋体" panose="02010600030101010101" pitchFamily="2" charset="-122"/>
              </a:rPr>
              <a:t>服务器建立</a:t>
            </a:r>
            <a:r>
              <a:rPr lang="en-US" altLang="zh-CN" sz="2400" b="1">
                <a:latin typeface="宋体" panose="02010600030101010101" pitchFamily="2" charset="-122"/>
              </a:rPr>
              <a:t>TCP</a:t>
            </a:r>
            <a:r>
              <a:rPr lang="zh-CN" altLang="en-US" sz="2400" b="1">
                <a:latin typeface="宋体" panose="02010600030101010101" pitchFamily="2" charset="-122"/>
              </a:rPr>
              <a:t>控制连接，用于处理的操作命令交互，即客户端输入的每个命令作为请求发至服务器，服务器处理后应答，但控制连接不直接传送文件数据。注意控制连接是客户端发起的。</a:t>
            </a:r>
          </a:p>
        </p:txBody>
      </p:sp>
      <p:grpSp>
        <p:nvGrpSpPr>
          <p:cNvPr id="37891" name="Group 3">
            <a:extLst>
              <a:ext uri="{FF2B5EF4-FFF2-40B4-BE49-F238E27FC236}">
                <a16:creationId xmlns:a16="http://schemas.microsoft.com/office/drawing/2014/main" id="{7B0350CB-04FF-48A7-9CE9-909B1B444678}"/>
              </a:ext>
            </a:extLst>
          </p:cNvPr>
          <p:cNvGrpSpPr>
            <a:grpSpLocks/>
          </p:cNvGrpSpPr>
          <p:nvPr/>
        </p:nvGrpSpPr>
        <p:grpSpPr bwMode="auto">
          <a:xfrm>
            <a:off x="3581400" y="1219200"/>
            <a:ext cx="1600200" cy="1524000"/>
            <a:chOff x="912" y="768"/>
            <a:chExt cx="2400" cy="1584"/>
          </a:xfrm>
        </p:grpSpPr>
        <p:sp>
          <p:nvSpPr>
            <p:cNvPr id="37912" name="Oval 4">
              <a:extLst>
                <a:ext uri="{FF2B5EF4-FFF2-40B4-BE49-F238E27FC236}">
                  <a16:creationId xmlns:a16="http://schemas.microsoft.com/office/drawing/2014/main" id="{52936DE2-CC5B-4805-AAE5-8D50755D1799}"/>
                </a:ext>
              </a:extLst>
            </p:cNvPr>
            <p:cNvSpPr>
              <a:spLocks noChangeArrowheads="1"/>
            </p:cNvSpPr>
            <p:nvPr/>
          </p:nvSpPr>
          <p:spPr bwMode="auto">
            <a:xfrm>
              <a:off x="1751" y="799"/>
              <a:ext cx="1026" cy="628"/>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7913" name="Oval 5">
              <a:extLst>
                <a:ext uri="{FF2B5EF4-FFF2-40B4-BE49-F238E27FC236}">
                  <a16:creationId xmlns:a16="http://schemas.microsoft.com/office/drawing/2014/main" id="{25E2CF74-04A3-4CB5-A8A3-118828D464F5}"/>
                </a:ext>
              </a:extLst>
            </p:cNvPr>
            <p:cNvSpPr>
              <a:spLocks noChangeArrowheads="1"/>
            </p:cNvSpPr>
            <p:nvPr/>
          </p:nvSpPr>
          <p:spPr bwMode="auto">
            <a:xfrm>
              <a:off x="1172" y="972"/>
              <a:ext cx="781" cy="627"/>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7914" name="Oval 6">
              <a:extLst>
                <a:ext uri="{FF2B5EF4-FFF2-40B4-BE49-F238E27FC236}">
                  <a16:creationId xmlns:a16="http://schemas.microsoft.com/office/drawing/2014/main" id="{DD437BB7-BC5E-4611-BF07-875FD8FC0BD5}"/>
                </a:ext>
              </a:extLst>
            </p:cNvPr>
            <p:cNvSpPr>
              <a:spLocks noChangeArrowheads="1"/>
            </p:cNvSpPr>
            <p:nvPr/>
          </p:nvSpPr>
          <p:spPr bwMode="auto">
            <a:xfrm>
              <a:off x="926" y="1364"/>
              <a:ext cx="521" cy="502"/>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7915" name="Oval 7">
              <a:extLst>
                <a:ext uri="{FF2B5EF4-FFF2-40B4-BE49-F238E27FC236}">
                  <a16:creationId xmlns:a16="http://schemas.microsoft.com/office/drawing/2014/main" id="{A7B0EFF6-92EA-4972-8C28-CB5EB0086839}"/>
                </a:ext>
              </a:extLst>
            </p:cNvPr>
            <p:cNvSpPr>
              <a:spLocks noChangeArrowheads="1"/>
            </p:cNvSpPr>
            <p:nvPr/>
          </p:nvSpPr>
          <p:spPr bwMode="auto">
            <a:xfrm>
              <a:off x="1085" y="1599"/>
              <a:ext cx="796" cy="549"/>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7916" name="Oval 8">
              <a:extLst>
                <a:ext uri="{FF2B5EF4-FFF2-40B4-BE49-F238E27FC236}">
                  <a16:creationId xmlns:a16="http://schemas.microsoft.com/office/drawing/2014/main" id="{470133CB-ABDC-4E75-9169-56EAF78E98D2}"/>
                </a:ext>
              </a:extLst>
            </p:cNvPr>
            <p:cNvSpPr>
              <a:spLocks noChangeArrowheads="1"/>
            </p:cNvSpPr>
            <p:nvPr/>
          </p:nvSpPr>
          <p:spPr bwMode="auto">
            <a:xfrm>
              <a:off x="1664" y="1693"/>
              <a:ext cx="1200" cy="659"/>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7917" name="Oval 9">
              <a:extLst>
                <a:ext uri="{FF2B5EF4-FFF2-40B4-BE49-F238E27FC236}">
                  <a16:creationId xmlns:a16="http://schemas.microsoft.com/office/drawing/2014/main" id="{76F7048B-5FC8-4E58-AB39-62DAAC50974C}"/>
                </a:ext>
              </a:extLst>
            </p:cNvPr>
            <p:cNvSpPr>
              <a:spLocks noChangeArrowheads="1"/>
            </p:cNvSpPr>
            <p:nvPr/>
          </p:nvSpPr>
          <p:spPr bwMode="auto">
            <a:xfrm>
              <a:off x="2445" y="988"/>
              <a:ext cx="751" cy="486"/>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7918" name="Oval 10">
              <a:extLst>
                <a:ext uri="{FF2B5EF4-FFF2-40B4-BE49-F238E27FC236}">
                  <a16:creationId xmlns:a16="http://schemas.microsoft.com/office/drawing/2014/main" id="{2F4C7AEC-629A-4F9A-A373-0B3EED8FB833}"/>
                </a:ext>
              </a:extLst>
            </p:cNvPr>
            <p:cNvSpPr>
              <a:spLocks noChangeArrowheads="1"/>
            </p:cNvSpPr>
            <p:nvPr/>
          </p:nvSpPr>
          <p:spPr bwMode="auto">
            <a:xfrm>
              <a:off x="2560" y="1317"/>
              <a:ext cx="752" cy="486"/>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7919" name="Oval 11">
              <a:extLst>
                <a:ext uri="{FF2B5EF4-FFF2-40B4-BE49-F238E27FC236}">
                  <a16:creationId xmlns:a16="http://schemas.microsoft.com/office/drawing/2014/main" id="{63483724-4F3A-4B48-907E-45BC60F655B0}"/>
                </a:ext>
              </a:extLst>
            </p:cNvPr>
            <p:cNvSpPr>
              <a:spLocks noChangeArrowheads="1"/>
            </p:cNvSpPr>
            <p:nvPr/>
          </p:nvSpPr>
          <p:spPr bwMode="auto">
            <a:xfrm>
              <a:off x="2488" y="1427"/>
              <a:ext cx="752" cy="815"/>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7920" name="Oval 12">
              <a:extLst>
                <a:ext uri="{FF2B5EF4-FFF2-40B4-BE49-F238E27FC236}">
                  <a16:creationId xmlns:a16="http://schemas.microsoft.com/office/drawing/2014/main" id="{8686BCD9-039B-48D4-95AE-2C8A3DE0A288}"/>
                </a:ext>
              </a:extLst>
            </p:cNvPr>
            <p:cNvSpPr>
              <a:spLocks noChangeArrowheads="1"/>
            </p:cNvSpPr>
            <p:nvPr/>
          </p:nvSpPr>
          <p:spPr bwMode="auto">
            <a:xfrm>
              <a:off x="1360" y="1176"/>
              <a:ext cx="1547" cy="815"/>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grpSp>
          <p:nvGrpSpPr>
            <p:cNvPr id="37921" name="Group 13">
              <a:extLst>
                <a:ext uri="{FF2B5EF4-FFF2-40B4-BE49-F238E27FC236}">
                  <a16:creationId xmlns:a16="http://schemas.microsoft.com/office/drawing/2014/main" id="{1B7CBECB-0F0A-47A1-B9D5-B1AC718B7A3F}"/>
                </a:ext>
              </a:extLst>
            </p:cNvPr>
            <p:cNvGrpSpPr>
              <a:grpSpLocks/>
            </p:cNvGrpSpPr>
            <p:nvPr/>
          </p:nvGrpSpPr>
          <p:grpSpPr bwMode="auto">
            <a:xfrm>
              <a:off x="912" y="768"/>
              <a:ext cx="2386" cy="1553"/>
              <a:chOff x="912" y="768"/>
              <a:chExt cx="2386" cy="1553"/>
            </a:xfrm>
          </p:grpSpPr>
          <p:sp>
            <p:nvSpPr>
              <p:cNvPr id="37922" name="Oval 14">
                <a:extLst>
                  <a:ext uri="{FF2B5EF4-FFF2-40B4-BE49-F238E27FC236}">
                    <a16:creationId xmlns:a16="http://schemas.microsoft.com/office/drawing/2014/main" id="{A4DBAD5E-BFBE-4E87-A33B-25B58975FB8A}"/>
                  </a:ext>
                </a:extLst>
              </p:cNvPr>
              <p:cNvSpPr>
                <a:spLocks noChangeArrowheads="1"/>
              </p:cNvSpPr>
              <p:nvPr/>
            </p:nvSpPr>
            <p:spPr bwMode="auto">
              <a:xfrm>
                <a:off x="1736" y="768"/>
                <a:ext cx="1027" cy="627"/>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7923" name="Oval 15">
                <a:extLst>
                  <a:ext uri="{FF2B5EF4-FFF2-40B4-BE49-F238E27FC236}">
                    <a16:creationId xmlns:a16="http://schemas.microsoft.com/office/drawing/2014/main" id="{6C37C85A-ECDA-4204-BCC0-D7098805258A}"/>
                  </a:ext>
                </a:extLst>
              </p:cNvPr>
              <p:cNvSpPr>
                <a:spLocks noChangeArrowheads="1"/>
              </p:cNvSpPr>
              <p:nvPr/>
            </p:nvSpPr>
            <p:spPr bwMode="auto">
              <a:xfrm>
                <a:off x="1158" y="941"/>
                <a:ext cx="781" cy="627"/>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7924" name="Oval 16">
                <a:extLst>
                  <a:ext uri="{FF2B5EF4-FFF2-40B4-BE49-F238E27FC236}">
                    <a16:creationId xmlns:a16="http://schemas.microsoft.com/office/drawing/2014/main" id="{38543D97-F455-4D34-A3D9-F1D865FECDCE}"/>
                  </a:ext>
                </a:extLst>
              </p:cNvPr>
              <p:cNvSpPr>
                <a:spLocks noChangeArrowheads="1"/>
              </p:cNvSpPr>
              <p:nvPr/>
            </p:nvSpPr>
            <p:spPr bwMode="auto">
              <a:xfrm>
                <a:off x="912" y="1333"/>
                <a:ext cx="520" cy="501"/>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7925" name="Oval 17">
                <a:extLst>
                  <a:ext uri="{FF2B5EF4-FFF2-40B4-BE49-F238E27FC236}">
                    <a16:creationId xmlns:a16="http://schemas.microsoft.com/office/drawing/2014/main" id="{5CFBACCA-2473-41B2-9799-A8DD02CF16C5}"/>
                  </a:ext>
                </a:extLst>
              </p:cNvPr>
              <p:cNvSpPr>
                <a:spLocks noChangeArrowheads="1"/>
              </p:cNvSpPr>
              <p:nvPr/>
            </p:nvSpPr>
            <p:spPr bwMode="auto">
              <a:xfrm>
                <a:off x="1071" y="1568"/>
                <a:ext cx="795" cy="549"/>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7926" name="Oval 18">
                <a:extLst>
                  <a:ext uri="{FF2B5EF4-FFF2-40B4-BE49-F238E27FC236}">
                    <a16:creationId xmlns:a16="http://schemas.microsoft.com/office/drawing/2014/main" id="{6063DA5E-57C6-445D-AE41-551B1DC4223C}"/>
                  </a:ext>
                </a:extLst>
              </p:cNvPr>
              <p:cNvSpPr>
                <a:spLocks noChangeArrowheads="1"/>
              </p:cNvSpPr>
              <p:nvPr/>
            </p:nvSpPr>
            <p:spPr bwMode="auto">
              <a:xfrm>
                <a:off x="1649" y="1662"/>
                <a:ext cx="1200" cy="659"/>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7927" name="Oval 19">
                <a:extLst>
                  <a:ext uri="{FF2B5EF4-FFF2-40B4-BE49-F238E27FC236}">
                    <a16:creationId xmlns:a16="http://schemas.microsoft.com/office/drawing/2014/main" id="{AFE60982-F44D-4F42-ABB9-6159371A2505}"/>
                  </a:ext>
                </a:extLst>
              </p:cNvPr>
              <p:cNvSpPr>
                <a:spLocks noChangeArrowheads="1"/>
              </p:cNvSpPr>
              <p:nvPr/>
            </p:nvSpPr>
            <p:spPr bwMode="auto">
              <a:xfrm>
                <a:off x="2430" y="956"/>
                <a:ext cx="752" cy="486"/>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7928" name="Oval 20">
                <a:extLst>
                  <a:ext uri="{FF2B5EF4-FFF2-40B4-BE49-F238E27FC236}">
                    <a16:creationId xmlns:a16="http://schemas.microsoft.com/office/drawing/2014/main" id="{69D8E747-88A6-405A-A8F1-DA7B44AB908D}"/>
                  </a:ext>
                </a:extLst>
              </p:cNvPr>
              <p:cNvSpPr>
                <a:spLocks noChangeArrowheads="1"/>
              </p:cNvSpPr>
              <p:nvPr/>
            </p:nvSpPr>
            <p:spPr bwMode="auto">
              <a:xfrm>
                <a:off x="2546" y="1286"/>
                <a:ext cx="752" cy="486"/>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7929" name="Oval 21">
                <a:extLst>
                  <a:ext uri="{FF2B5EF4-FFF2-40B4-BE49-F238E27FC236}">
                    <a16:creationId xmlns:a16="http://schemas.microsoft.com/office/drawing/2014/main" id="{FD6CEDEE-741D-4868-A944-EFCFD6415AEB}"/>
                  </a:ext>
                </a:extLst>
              </p:cNvPr>
              <p:cNvSpPr>
                <a:spLocks noChangeArrowheads="1"/>
              </p:cNvSpPr>
              <p:nvPr/>
            </p:nvSpPr>
            <p:spPr bwMode="auto">
              <a:xfrm>
                <a:off x="2473" y="1395"/>
                <a:ext cx="752" cy="816"/>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7930" name="Oval 22">
                <a:extLst>
                  <a:ext uri="{FF2B5EF4-FFF2-40B4-BE49-F238E27FC236}">
                    <a16:creationId xmlns:a16="http://schemas.microsoft.com/office/drawing/2014/main" id="{D9776CC7-9899-48A0-8D2E-33B9DA4FB678}"/>
                  </a:ext>
                </a:extLst>
              </p:cNvPr>
              <p:cNvSpPr>
                <a:spLocks noChangeArrowheads="1"/>
              </p:cNvSpPr>
              <p:nvPr/>
            </p:nvSpPr>
            <p:spPr bwMode="auto">
              <a:xfrm>
                <a:off x="1346" y="1144"/>
                <a:ext cx="1547" cy="816"/>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grpSp>
      </p:grpSp>
      <p:sp>
        <p:nvSpPr>
          <p:cNvPr id="37892" name="Text Box 23">
            <a:extLst>
              <a:ext uri="{FF2B5EF4-FFF2-40B4-BE49-F238E27FC236}">
                <a16:creationId xmlns:a16="http://schemas.microsoft.com/office/drawing/2014/main" id="{3B5C9E7F-CF66-42CF-842A-4F62DBA02C33}"/>
              </a:ext>
            </a:extLst>
          </p:cNvPr>
          <p:cNvSpPr txBox="1">
            <a:spLocks noChangeArrowheads="1"/>
          </p:cNvSpPr>
          <p:nvPr/>
        </p:nvSpPr>
        <p:spPr bwMode="auto">
          <a:xfrm>
            <a:off x="3962400" y="1905000"/>
            <a:ext cx="838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kumimoji="0" lang="zh-CN" altLang="en-US" sz="1600">
                <a:solidFill>
                  <a:srgbClr val="000000"/>
                </a:solidFill>
                <a:ea typeface="黑体" panose="02010609060101010101" pitchFamily="49" charset="-122"/>
              </a:rPr>
              <a:t>因特网</a:t>
            </a:r>
          </a:p>
        </p:txBody>
      </p:sp>
      <p:sp>
        <p:nvSpPr>
          <p:cNvPr id="52248" name="Line 24">
            <a:extLst>
              <a:ext uri="{FF2B5EF4-FFF2-40B4-BE49-F238E27FC236}">
                <a16:creationId xmlns:a16="http://schemas.microsoft.com/office/drawing/2014/main" id="{8A038A8F-73CE-489B-81E9-51A4F456FC68}"/>
              </a:ext>
            </a:extLst>
          </p:cNvPr>
          <p:cNvSpPr>
            <a:spLocks noChangeShapeType="1"/>
          </p:cNvSpPr>
          <p:nvPr/>
        </p:nvSpPr>
        <p:spPr bwMode="auto">
          <a:xfrm flipV="1">
            <a:off x="3200400" y="1752600"/>
            <a:ext cx="2286000" cy="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37894" name="Text Box 25">
            <a:extLst>
              <a:ext uri="{FF2B5EF4-FFF2-40B4-BE49-F238E27FC236}">
                <a16:creationId xmlns:a16="http://schemas.microsoft.com/office/drawing/2014/main" id="{F0079A2F-1644-450D-8984-C281DFD180E5}"/>
              </a:ext>
            </a:extLst>
          </p:cNvPr>
          <p:cNvSpPr txBox="1">
            <a:spLocks noChangeArrowheads="1"/>
          </p:cNvSpPr>
          <p:nvPr/>
        </p:nvSpPr>
        <p:spPr bwMode="auto">
          <a:xfrm>
            <a:off x="2057400" y="990600"/>
            <a:ext cx="1143000"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800"/>
              <a:t>用户界面</a:t>
            </a:r>
          </a:p>
        </p:txBody>
      </p:sp>
      <p:sp>
        <p:nvSpPr>
          <p:cNvPr id="37895" name="Text Box 26">
            <a:extLst>
              <a:ext uri="{FF2B5EF4-FFF2-40B4-BE49-F238E27FC236}">
                <a16:creationId xmlns:a16="http://schemas.microsoft.com/office/drawing/2014/main" id="{BD0B4B4D-F969-44BB-9900-3C322B4E3350}"/>
              </a:ext>
            </a:extLst>
          </p:cNvPr>
          <p:cNvSpPr txBox="1">
            <a:spLocks noChangeArrowheads="1"/>
          </p:cNvSpPr>
          <p:nvPr/>
        </p:nvSpPr>
        <p:spPr bwMode="auto">
          <a:xfrm>
            <a:off x="2057400" y="1524000"/>
            <a:ext cx="1143000" cy="376238"/>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800"/>
              <a:t>控制进程</a:t>
            </a:r>
          </a:p>
        </p:txBody>
      </p:sp>
      <p:sp>
        <p:nvSpPr>
          <p:cNvPr id="37896" name="Text Box 27">
            <a:extLst>
              <a:ext uri="{FF2B5EF4-FFF2-40B4-BE49-F238E27FC236}">
                <a16:creationId xmlns:a16="http://schemas.microsoft.com/office/drawing/2014/main" id="{0B5334C0-24B1-4EBE-91F2-8254802B355A}"/>
              </a:ext>
            </a:extLst>
          </p:cNvPr>
          <p:cNvSpPr txBox="1">
            <a:spLocks noChangeArrowheads="1"/>
          </p:cNvSpPr>
          <p:nvPr/>
        </p:nvSpPr>
        <p:spPr bwMode="auto">
          <a:xfrm>
            <a:off x="2057400" y="2057400"/>
            <a:ext cx="1143000" cy="650875"/>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800"/>
              <a:t>数据传送进        程</a:t>
            </a:r>
          </a:p>
        </p:txBody>
      </p:sp>
      <p:sp>
        <p:nvSpPr>
          <p:cNvPr id="37897" name="Text Box 28">
            <a:extLst>
              <a:ext uri="{FF2B5EF4-FFF2-40B4-BE49-F238E27FC236}">
                <a16:creationId xmlns:a16="http://schemas.microsoft.com/office/drawing/2014/main" id="{67365B18-FDBA-414B-831E-156AD340E21E}"/>
              </a:ext>
            </a:extLst>
          </p:cNvPr>
          <p:cNvSpPr txBox="1">
            <a:spLocks noChangeArrowheads="1"/>
          </p:cNvSpPr>
          <p:nvPr/>
        </p:nvSpPr>
        <p:spPr bwMode="auto">
          <a:xfrm>
            <a:off x="5486400" y="1524000"/>
            <a:ext cx="1143000" cy="376238"/>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800"/>
              <a:t>控制进程</a:t>
            </a:r>
          </a:p>
        </p:txBody>
      </p:sp>
      <p:sp>
        <p:nvSpPr>
          <p:cNvPr id="37898" name="Text Box 29">
            <a:extLst>
              <a:ext uri="{FF2B5EF4-FFF2-40B4-BE49-F238E27FC236}">
                <a16:creationId xmlns:a16="http://schemas.microsoft.com/office/drawing/2014/main" id="{2B6BA7C7-D87F-409F-94CA-A4147127F929}"/>
              </a:ext>
            </a:extLst>
          </p:cNvPr>
          <p:cNvSpPr txBox="1">
            <a:spLocks noChangeArrowheads="1"/>
          </p:cNvSpPr>
          <p:nvPr/>
        </p:nvSpPr>
        <p:spPr bwMode="auto">
          <a:xfrm>
            <a:off x="5486400" y="2057400"/>
            <a:ext cx="1143000" cy="650875"/>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800"/>
              <a:t>数据传送进        程</a:t>
            </a:r>
          </a:p>
        </p:txBody>
      </p:sp>
      <p:sp>
        <p:nvSpPr>
          <p:cNvPr id="37899" name="Text Box 30">
            <a:extLst>
              <a:ext uri="{FF2B5EF4-FFF2-40B4-BE49-F238E27FC236}">
                <a16:creationId xmlns:a16="http://schemas.microsoft.com/office/drawing/2014/main" id="{B50EA18E-AE04-412B-8034-9751505C8C00}"/>
              </a:ext>
            </a:extLst>
          </p:cNvPr>
          <p:cNvSpPr txBox="1">
            <a:spLocks noChangeArrowheads="1"/>
          </p:cNvSpPr>
          <p:nvPr/>
        </p:nvSpPr>
        <p:spPr bwMode="auto">
          <a:xfrm>
            <a:off x="5486400" y="990600"/>
            <a:ext cx="1143000"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800"/>
              <a:t>主  进  程 </a:t>
            </a:r>
          </a:p>
        </p:txBody>
      </p:sp>
      <p:sp>
        <p:nvSpPr>
          <p:cNvPr id="37900" name="Line 31">
            <a:extLst>
              <a:ext uri="{FF2B5EF4-FFF2-40B4-BE49-F238E27FC236}">
                <a16:creationId xmlns:a16="http://schemas.microsoft.com/office/drawing/2014/main" id="{3D00CE03-3032-4D91-814F-2A293E1E0D1B}"/>
              </a:ext>
            </a:extLst>
          </p:cNvPr>
          <p:cNvSpPr>
            <a:spLocks noChangeShapeType="1"/>
          </p:cNvSpPr>
          <p:nvPr/>
        </p:nvSpPr>
        <p:spPr bwMode="auto">
          <a:xfrm>
            <a:off x="2590800" y="190500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37901" name="Line 32">
            <a:extLst>
              <a:ext uri="{FF2B5EF4-FFF2-40B4-BE49-F238E27FC236}">
                <a16:creationId xmlns:a16="http://schemas.microsoft.com/office/drawing/2014/main" id="{CC3D7DE0-3C8D-4C64-A1BE-08E0B52C94C3}"/>
              </a:ext>
            </a:extLst>
          </p:cNvPr>
          <p:cNvSpPr>
            <a:spLocks noChangeShapeType="1"/>
          </p:cNvSpPr>
          <p:nvPr/>
        </p:nvSpPr>
        <p:spPr bwMode="auto">
          <a:xfrm flipH="1">
            <a:off x="6019800" y="190500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37902" name="Text Box 33">
            <a:extLst>
              <a:ext uri="{FF2B5EF4-FFF2-40B4-BE49-F238E27FC236}">
                <a16:creationId xmlns:a16="http://schemas.microsoft.com/office/drawing/2014/main" id="{783F1140-9633-4AD2-BF06-F29C5DC45BB3}"/>
              </a:ext>
            </a:extLst>
          </p:cNvPr>
          <p:cNvSpPr txBox="1">
            <a:spLocks noChangeArrowheads="1"/>
          </p:cNvSpPr>
          <p:nvPr/>
        </p:nvSpPr>
        <p:spPr bwMode="auto">
          <a:xfrm>
            <a:off x="2209800" y="2895600"/>
            <a:ext cx="9144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600" b="1"/>
              <a:t>客户端</a:t>
            </a:r>
          </a:p>
        </p:txBody>
      </p:sp>
      <p:sp>
        <p:nvSpPr>
          <p:cNvPr id="37903" name="Text Box 34">
            <a:extLst>
              <a:ext uri="{FF2B5EF4-FFF2-40B4-BE49-F238E27FC236}">
                <a16:creationId xmlns:a16="http://schemas.microsoft.com/office/drawing/2014/main" id="{457DF188-9BEA-4175-A813-B8380BFF5932}"/>
              </a:ext>
            </a:extLst>
          </p:cNvPr>
          <p:cNvSpPr txBox="1">
            <a:spLocks noChangeArrowheads="1"/>
          </p:cNvSpPr>
          <p:nvPr/>
        </p:nvSpPr>
        <p:spPr bwMode="auto">
          <a:xfrm>
            <a:off x="5562600" y="2895600"/>
            <a:ext cx="1066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600" b="1"/>
              <a:t>服务器端</a:t>
            </a:r>
          </a:p>
        </p:txBody>
      </p:sp>
      <p:sp>
        <p:nvSpPr>
          <p:cNvPr id="37904" name="Text Box 35">
            <a:extLst>
              <a:ext uri="{FF2B5EF4-FFF2-40B4-BE49-F238E27FC236}">
                <a16:creationId xmlns:a16="http://schemas.microsoft.com/office/drawing/2014/main" id="{8F9752CB-26F6-4135-A9DE-AE6C6BAF1F97}"/>
              </a:ext>
            </a:extLst>
          </p:cNvPr>
          <p:cNvSpPr txBox="1">
            <a:spLocks noChangeArrowheads="1"/>
          </p:cNvSpPr>
          <p:nvPr/>
        </p:nvSpPr>
        <p:spPr bwMode="auto">
          <a:xfrm>
            <a:off x="3505200" y="1447800"/>
            <a:ext cx="381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1600" b="1">
                <a:solidFill>
                  <a:schemeClr val="accent2"/>
                </a:solidFill>
              </a:rPr>
              <a:t>①</a:t>
            </a:r>
          </a:p>
        </p:txBody>
      </p:sp>
      <p:sp>
        <p:nvSpPr>
          <p:cNvPr id="37905" name="Line 36">
            <a:extLst>
              <a:ext uri="{FF2B5EF4-FFF2-40B4-BE49-F238E27FC236}">
                <a16:creationId xmlns:a16="http://schemas.microsoft.com/office/drawing/2014/main" id="{1CDCB601-79AE-418F-A55C-C441B10DBC06}"/>
              </a:ext>
            </a:extLst>
          </p:cNvPr>
          <p:cNvSpPr>
            <a:spLocks noChangeShapeType="1"/>
          </p:cNvSpPr>
          <p:nvPr/>
        </p:nvSpPr>
        <p:spPr bwMode="auto">
          <a:xfrm>
            <a:off x="2590800" y="137160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37906" name="Line 37">
            <a:extLst>
              <a:ext uri="{FF2B5EF4-FFF2-40B4-BE49-F238E27FC236}">
                <a16:creationId xmlns:a16="http://schemas.microsoft.com/office/drawing/2014/main" id="{B9E32C2C-E743-4892-80E9-3DCB40486305}"/>
              </a:ext>
            </a:extLst>
          </p:cNvPr>
          <p:cNvSpPr>
            <a:spLocks noChangeShapeType="1"/>
          </p:cNvSpPr>
          <p:nvPr/>
        </p:nvSpPr>
        <p:spPr bwMode="auto">
          <a:xfrm>
            <a:off x="6019800" y="137160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37907" name="Text Box 38">
            <a:extLst>
              <a:ext uri="{FF2B5EF4-FFF2-40B4-BE49-F238E27FC236}">
                <a16:creationId xmlns:a16="http://schemas.microsoft.com/office/drawing/2014/main" id="{0C2257F4-1346-4406-AF64-52A99764D990}"/>
              </a:ext>
            </a:extLst>
          </p:cNvPr>
          <p:cNvSpPr txBox="1">
            <a:spLocks noChangeArrowheads="1"/>
          </p:cNvSpPr>
          <p:nvPr/>
        </p:nvSpPr>
        <p:spPr bwMode="auto">
          <a:xfrm>
            <a:off x="1371600" y="1752600"/>
            <a:ext cx="6096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600" b="1"/>
              <a:t>从属进程</a:t>
            </a:r>
          </a:p>
        </p:txBody>
      </p:sp>
      <p:sp>
        <p:nvSpPr>
          <p:cNvPr id="37908" name="Text Box 39">
            <a:extLst>
              <a:ext uri="{FF2B5EF4-FFF2-40B4-BE49-F238E27FC236}">
                <a16:creationId xmlns:a16="http://schemas.microsoft.com/office/drawing/2014/main" id="{437DD40A-22C0-41D0-9F93-FCBA038C7F0F}"/>
              </a:ext>
            </a:extLst>
          </p:cNvPr>
          <p:cNvSpPr txBox="1">
            <a:spLocks noChangeArrowheads="1"/>
          </p:cNvSpPr>
          <p:nvPr/>
        </p:nvSpPr>
        <p:spPr bwMode="auto">
          <a:xfrm>
            <a:off x="6705600" y="1676400"/>
            <a:ext cx="6096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600" b="1"/>
              <a:t>从属进程</a:t>
            </a:r>
          </a:p>
        </p:txBody>
      </p:sp>
      <p:sp>
        <p:nvSpPr>
          <p:cNvPr id="37909" name="Text Box 40">
            <a:extLst>
              <a:ext uri="{FF2B5EF4-FFF2-40B4-BE49-F238E27FC236}">
                <a16:creationId xmlns:a16="http://schemas.microsoft.com/office/drawing/2014/main" id="{D4F2EAA3-DF8B-4E72-968A-ED8C8ACD34AD}"/>
              </a:ext>
            </a:extLst>
          </p:cNvPr>
          <p:cNvSpPr txBox="1">
            <a:spLocks noChangeArrowheads="1"/>
          </p:cNvSpPr>
          <p:nvPr/>
        </p:nvSpPr>
        <p:spPr bwMode="auto">
          <a:xfrm>
            <a:off x="3962400" y="1143000"/>
            <a:ext cx="1066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600" b="1">
                <a:solidFill>
                  <a:schemeClr val="accent2"/>
                </a:solidFill>
              </a:rPr>
              <a:t>控制连接</a:t>
            </a:r>
          </a:p>
        </p:txBody>
      </p:sp>
      <p:sp>
        <p:nvSpPr>
          <p:cNvPr id="52265" name="Text Box 41">
            <a:extLst>
              <a:ext uri="{FF2B5EF4-FFF2-40B4-BE49-F238E27FC236}">
                <a16:creationId xmlns:a16="http://schemas.microsoft.com/office/drawing/2014/main" id="{BFA34F31-51B2-49AE-B9B4-429835D0C20D}"/>
              </a:ext>
            </a:extLst>
          </p:cNvPr>
          <p:cNvSpPr txBox="1">
            <a:spLocks noChangeArrowheads="1"/>
          </p:cNvSpPr>
          <p:nvPr/>
        </p:nvSpPr>
        <p:spPr bwMode="auto">
          <a:xfrm>
            <a:off x="5105400" y="1371600"/>
            <a:ext cx="457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1600" b="1">
                <a:solidFill>
                  <a:schemeClr val="accent2"/>
                </a:solidFill>
              </a:rPr>
              <a:t>21</a:t>
            </a:r>
          </a:p>
        </p:txBody>
      </p:sp>
      <p:sp>
        <p:nvSpPr>
          <p:cNvPr id="52266" name="Text Box 42">
            <a:extLst>
              <a:ext uri="{FF2B5EF4-FFF2-40B4-BE49-F238E27FC236}">
                <a16:creationId xmlns:a16="http://schemas.microsoft.com/office/drawing/2014/main" id="{93A11655-D7DD-44D6-8A40-54DD1A127B49}"/>
              </a:ext>
            </a:extLst>
          </p:cNvPr>
          <p:cNvSpPr txBox="1">
            <a:spLocks noChangeArrowheads="1"/>
          </p:cNvSpPr>
          <p:nvPr/>
        </p:nvSpPr>
        <p:spPr bwMode="auto">
          <a:xfrm>
            <a:off x="3124200" y="1371600"/>
            <a:ext cx="457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1600" b="1">
                <a:solidFill>
                  <a:schemeClr val="accent2"/>
                </a:solidFill>
              </a:rPr>
              <a:t>N</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2226"/>
                                        </p:tgtEl>
                                        <p:attrNameLst>
                                          <p:attrName>style.visibility</p:attrName>
                                        </p:attrNameLst>
                                      </p:cBhvr>
                                      <p:to>
                                        <p:strVal val="visible"/>
                                      </p:to>
                                    </p:set>
                                    <p:animEffect transition="in" filter="blinds(horizontal)">
                                      <p:cBhvr>
                                        <p:cTn id="7" dur="500"/>
                                        <p:tgtEl>
                                          <p:spTgt spid="522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52266"/>
                                        </p:tgtEl>
                                        <p:attrNameLst>
                                          <p:attrName>style.visibility</p:attrName>
                                        </p:attrNameLst>
                                      </p:cBhvr>
                                      <p:to>
                                        <p:strVal val="visible"/>
                                      </p:to>
                                    </p:set>
                                    <p:anim calcmode="lin" valueType="num">
                                      <p:cBhvr additive="base">
                                        <p:cTn id="12" dur="500" fill="hold"/>
                                        <p:tgtEl>
                                          <p:spTgt spid="52266"/>
                                        </p:tgtEl>
                                        <p:attrNameLst>
                                          <p:attrName>ppt_x</p:attrName>
                                        </p:attrNameLst>
                                      </p:cBhvr>
                                      <p:tavLst>
                                        <p:tav tm="0">
                                          <p:val>
                                            <p:strVal val="0-#ppt_w/2"/>
                                          </p:val>
                                        </p:tav>
                                        <p:tav tm="100000">
                                          <p:val>
                                            <p:strVal val="#ppt_x"/>
                                          </p:val>
                                        </p:tav>
                                      </p:tavLst>
                                    </p:anim>
                                    <p:anim calcmode="lin" valueType="num">
                                      <p:cBhvr additive="base">
                                        <p:cTn id="13" dur="500" fill="hold"/>
                                        <p:tgtEl>
                                          <p:spTgt spid="52266"/>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52265"/>
                                        </p:tgtEl>
                                        <p:attrNameLst>
                                          <p:attrName>style.visibility</p:attrName>
                                        </p:attrNameLst>
                                      </p:cBhvr>
                                      <p:to>
                                        <p:strVal val="visible"/>
                                      </p:to>
                                    </p:set>
                                    <p:anim calcmode="lin" valueType="num">
                                      <p:cBhvr additive="base">
                                        <p:cTn id="18" dur="500" fill="hold"/>
                                        <p:tgtEl>
                                          <p:spTgt spid="52265"/>
                                        </p:tgtEl>
                                        <p:attrNameLst>
                                          <p:attrName>ppt_x</p:attrName>
                                        </p:attrNameLst>
                                      </p:cBhvr>
                                      <p:tavLst>
                                        <p:tav tm="0">
                                          <p:val>
                                            <p:strVal val="0-#ppt_w/2"/>
                                          </p:val>
                                        </p:tav>
                                        <p:tav tm="100000">
                                          <p:val>
                                            <p:strVal val="#ppt_x"/>
                                          </p:val>
                                        </p:tav>
                                      </p:tavLst>
                                    </p:anim>
                                    <p:anim calcmode="lin" valueType="num">
                                      <p:cBhvr additive="base">
                                        <p:cTn id="19" dur="500" fill="hold"/>
                                        <p:tgtEl>
                                          <p:spTgt spid="52265"/>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nodeType="clickEffect">
                                  <p:stCondLst>
                                    <p:cond delay="0"/>
                                  </p:stCondLst>
                                  <p:childTnLst>
                                    <p:set>
                                      <p:cBhvr>
                                        <p:cTn id="23" dur="1" fill="hold">
                                          <p:stCondLst>
                                            <p:cond delay="0"/>
                                          </p:stCondLst>
                                        </p:cTn>
                                        <p:tgtEl>
                                          <p:spTgt spid="52248"/>
                                        </p:tgtEl>
                                        <p:attrNameLst>
                                          <p:attrName>style.visibility</p:attrName>
                                        </p:attrNameLst>
                                      </p:cBhvr>
                                      <p:to>
                                        <p:strVal val="visible"/>
                                      </p:to>
                                    </p:set>
                                    <p:anim calcmode="lin" valueType="num">
                                      <p:cBhvr additive="base">
                                        <p:cTn id="24" dur="500" fill="hold"/>
                                        <p:tgtEl>
                                          <p:spTgt spid="52248"/>
                                        </p:tgtEl>
                                        <p:attrNameLst>
                                          <p:attrName>ppt_x</p:attrName>
                                        </p:attrNameLst>
                                      </p:cBhvr>
                                      <p:tavLst>
                                        <p:tav tm="0">
                                          <p:val>
                                            <p:strVal val="0-#ppt_w/2"/>
                                          </p:val>
                                        </p:tav>
                                        <p:tav tm="100000">
                                          <p:val>
                                            <p:strVal val="#ppt_x"/>
                                          </p:val>
                                        </p:tav>
                                      </p:tavLst>
                                    </p:anim>
                                    <p:anim calcmode="lin" valueType="num">
                                      <p:cBhvr additive="base">
                                        <p:cTn id="25" dur="500" fill="hold"/>
                                        <p:tgtEl>
                                          <p:spTgt spid="5224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6" grpId="0" autoUpdateAnimBg="0"/>
      <p:bldP spid="52265" grpId="0" autoUpdateAnimBg="0"/>
      <p:bldP spid="52266" grpId="0"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E38CD293-E041-4BFE-AC50-F44ED3A2943F}"/>
              </a:ext>
            </a:extLst>
          </p:cNvPr>
          <p:cNvSpPr>
            <a:spLocks noChangeArrowheads="1"/>
          </p:cNvSpPr>
          <p:nvPr/>
        </p:nvSpPr>
        <p:spPr bwMode="auto">
          <a:xfrm>
            <a:off x="1066800" y="2971800"/>
            <a:ext cx="7392988" cy="2112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lnSpc>
                <a:spcPct val="115000"/>
              </a:lnSpc>
              <a:spcBef>
                <a:spcPct val="0"/>
              </a:spcBef>
              <a:buFontTx/>
              <a:buNone/>
            </a:pPr>
            <a:r>
              <a:rPr lang="zh-CN" altLang="en-US" sz="2400" b="1">
                <a:latin typeface="宋体" panose="02010600030101010101" pitchFamily="2" charset="-122"/>
              </a:rPr>
              <a:t>第</a:t>
            </a:r>
            <a:r>
              <a:rPr lang="en-US" altLang="zh-CN" sz="2400" b="1">
                <a:latin typeface="宋体" panose="02010600030101010101" pitchFamily="2" charset="-122"/>
              </a:rPr>
              <a:t>2</a:t>
            </a:r>
            <a:r>
              <a:rPr lang="zh-CN" altLang="en-US" sz="2400" b="1">
                <a:latin typeface="宋体" panose="02010600030101010101" pitchFamily="2" charset="-122"/>
              </a:rPr>
              <a:t>步：当客户通过命令确认一个文件后，服务器通过另外</a:t>
            </a:r>
            <a:r>
              <a:rPr lang="zh-CN" altLang="en-US" sz="2400" b="1">
                <a:solidFill>
                  <a:srgbClr val="FF0000"/>
                </a:solidFill>
                <a:latin typeface="宋体" panose="02010600030101010101" pitchFamily="2" charset="-122"/>
              </a:rPr>
              <a:t>端口</a:t>
            </a:r>
            <a:r>
              <a:rPr lang="en-US" altLang="zh-CN" sz="2400" b="1">
                <a:solidFill>
                  <a:srgbClr val="FF0000"/>
                </a:solidFill>
                <a:latin typeface="宋体" panose="02010600030101010101" pitchFamily="2" charset="-122"/>
              </a:rPr>
              <a:t>20</a:t>
            </a:r>
            <a:r>
              <a:rPr lang="zh-CN" altLang="en-US" sz="2400" b="1">
                <a:latin typeface="宋体" panose="02010600030101010101" pitchFamily="2" charset="-122"/>
              </a:rPr>
              <a:t>和</a:t>
            </a:r>
            <a:r>
              <a:rPr lang="zh-CN" altLang="en-US" sz="2400" b="1">
                <a:solidFill>
                  <a:srgbClr val="FF0000"/>
                </a:solidFill>
                <a:latin typeface="宋体" panose="02010600030101010101" pitchFamily="2" charset="-122"/>
              </a:rPr>
              <a:t>客户端口号</a:t>
            </a:r>
            <a:r>
              <a:rPr lang="en-US" altLang="zh-CN" sz="2400" b="1">
                <a:solidFill>
                  <a:srgbClr val="FF0000"/>
                </a:solidFill>
                <a:latin typeface="宋体" panose="02010600030101010101" pitchFamily="2" charset="-122"/>
              </a:rPr>
              <a:t>N+1</a:t>
            </a:r>
            <a:r>
              <a:rPr lang="zh-CN" altLang="en-US" sz="2400" b="1">
                <a:latin typeface="宋体" panose="02010600030101010101" pitchFamily="2" charset="-122"/>
              </a:rPr>
              <a:t>建立</a:t>
            </a:r>
            <a:r>
              <a:rPr lang="en-US" altLang="zh-CN" sz="2400" b="1">
                <a:latin typeface="宋体" panose="02010600030101010101" pitchFamily="2" charset="-122"/>
              </a:rPr>
              <a:t>TCP</a:t>
            </a:r>
            <a:r>
              <a:rPr lang="zh-CN" altLang="en-US" sz="2400" b="1">
                <a:latin typeface="宋体" panose="02010600030101010101" pitchFamily="2" charset="-122"/>
              </a:rPr>
              <a:t>数据连接，专门用于</a:t>
            </a:r>
            <a:r>
              <a:rPr lang="en-US" altLang="zh-CN" sz="2400" b="1">
                <a:latin typeface="宋体" panose="02010600030101010101" pitchFamily="2" charset="-122"/>
              </a:rPr>
              <a:t>C/S</a:t>
            </a:r>
            <a:r>
              <a:rPr lang="zh-CN" altLang="en-US" sz="2400" b="1">
                <a:latin typeface="宋体" panose="02010600030101010101" pitchFamily="2" charset="-122"/>
              </a:rPr>
              <a:t>的文件数据传送；当</a:t>
            </a:r>
            <a:r>
              <a:rPr lang="en-US" altLang="zh-CN" sz="2400" b="1">
                <a:latin typeface="宋体" panose="02010600030101010101" pitchFamily="2" charset="-122"/>
              </a:rPr>
              <a:t>C</a:t>
            </a:r>
            <a:r>
              <a:rPr lang="zh-CN" altLang="en-US" sz="2400" b="1">
                <a:latin typeface="宋体" panose="02010600030101010101" pitchFamily="2" charset="-122"/>
              </a:rPr>
              <a:t>或</a:t>
            </a:r>
            <a:r>
              <a:rPr lang="en-US" altLang="zh-CN" sz="2400" b="1">
                <a:latin typeface="宋体" panose="02010600030101010101" pitchFamily="2" charset="-122"/>
              </a:rPr>
              <a:t>S</a:t>
            </a:r>
            <a:r>
              <a:rPr lang="zh-CN" altLang="en-US" sz="2400" b="1">
                <a:latin typeface="宋体" panose="02010600030101010101" pitchFamily="2" charset="-122"/>
              </a:rPr>
              <a:t>完成文件传递后，主动关闭数据连接。注意数据连接是服务器端发起的（</a:t>
            </a:r>
            <a:r>
              <a:rPr lang="en-US" altLang="zh-CN" sz="2400" b="1">
                <a:latin typeface="宋体" panose="02010600030101010101" pitchFamily="2" charset="-122"/>
              </a:rPr>
              <a:t>C/S</a:t>
            </a:r>
            <a:r>
              <a:rPr lang="zh-CN" altLang="en-US" sz="2400" b="1">
                <a:latin typeface="宋体" panose="02010600030101010101" pitchFamily="2" charset="-122"/>
              </a:rPr>
              <a:t>角色转换）。</a:t>
            </a:r>
          </a:p>
        </p:txBody>
      </p:sp>
      <p:grpSp>
        <p:nvGrpSpPr>
          <p:cNvPr id="38915" name="Group 3">
            <a:extLst>
              <a:ext uri="{FF2B5EF4-FFF2-40B4-BE49-F238E27FC236}">
                <a16:creationId xmlns:a16="http://schemas.microsoft.com/office/drawing/2014/main" id="{28F44C18-6959-4E80-95D6-69175311B64B}"/>
              </a:ext>
            </a:extLst>
          </p:cNvPr>
          <p:cNvGrpSpPr>
            <a:grpSpLocks/>
          </p:cNvGrpSpPr>
          <p:nvPr/>
        </p:nvGrpSpPr>
        <p:grpSpPr bwMode="auto">
          <a:xfrm>
            <a:off x="3581400" y="838200"/>
            <a:ext cx="1600200" cy="1524000"/>
            <a:chOff x="912" y="768"/>
            <a:chExt cx="2400" cy="1584"/>
          </a:xfrm>
        </p:grpSpPr>
        <p:sp>
          <p:nvSpPr>
            <p:cNvPr id="38942" name="Oval 4">
              <a:extLst>
                <a:ext uri="{FF2B5EF4-FFF2-40B4-BE49-F238E27FC236}">
                  <a16:creationId xmlns:a16="http://schemas.microsoft.com/office/drawing/2014/main" id="{3C28393C-4991-4314-B508-F27D93C449F6}"/>
                </a:ext>
              </a:extLst>
            </p:cNvPr>
            <p:cNvSpPr>
              <a:spLocks noChangeArrowheads="1"/>
            </p:cNvSpPr>
            <p:nvPr/>
          </p:nvSpPr>
          <p:spPr bwMode="auto">
            <a:xfrm>
              <a:off x="1751" y="799"/>
              <a:ext cx="1026" cy="628"/>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8943" name="Oval 5">
              <a:extLst>
                <a:ext uri="{FF2B5EF4-FFF2-40B4-BE49-F238E27FC236}">
                  <a16:creationId xmlns:a16="http://schemas.microsoft.com/office/drawing/2014/main" id="{8C721F57-CF97-469A-B772-FDBB3A20C20D}"/>
                </a:ext>
              </a:extLst>
            </p:cNvPr>
            <p:cNvSpPr>
              <a:spLocks noChangeArrowheads="1"/>
            </p:cNvSpPr>
            <p:nvPr/>
          </p:nvSpPr>
          <p:spPr bwMode="auto">
            <a:xfrm>
              <a:off x="1172" y="972"/>
              <a:ext cx="781" cy="627"/>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8944" name="Oval 6">
              <a:extLst>
                <a:ext uri="{FF2B5EF4-FFF2-40B4-BE49-F238E27FC236}">
                  <a16:creationId xmlns:a16="http://schemas.microsoft.com/office/drawing/2014/main" id="{D570641B-4FBD-4ED1-AEF5-B7940A7775A6}"/>
                </a:ext>
              </a:extLst>
            </p:cNvPr>
            <p:cNvSpPr>
              <a:spLocks noChangeArrowheads="1"/>
            </p:cNvSpPr>
            <p:nvPr/>
          </p:nvSpPr>
          <p:spPr bwMode="auto">
            <a:xfrm>
              <a:off x="926" y="1364"/>
              <a:ext cx="521" cy="502"/>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8945" name="Oval 7">
              <a:extLst>
                <a:ext uri="{FF2B5EF4-FFF2-40B4-BE49-F238E27FC236}">
                  <a16:creationId xmlns:a16="http://schemas.microsoft.com/office/drawing/2014/main" id="{1058C4AD-A509-4B69-9774-69CEB400A182}"/>
                </a:ext>
              </a:extLst>
            </p:cNvPr>
            <p:cNvSpPr>
              <a:spLocks noChangeArrowheads="1"/>
            </p:cNvSpPr>
            <p:nvPr/>
          </p:nvSpPr>
          <p:spPr bwMode="auto">
            <a:xfrm>
              <a:off x="1085" y="1599"/>
              <a:ext cx="796" cy="549"/>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8946" name="Oval 8">
              <a:extLst>
                <a:ext uri="{FF2B5EF4-FFF2-40B4-BE49-F238E27FC236}">
                  <a16:creationId xmlns:a16="http://schemas.microsoft.com/office/drawing/2014/main" id="{53371F88-FAA0-4B4D-94A8-6592AAB721C9}"/>
                </a:ext>
              </a:extLst>
            </p:cNvPr>
            <p:cNvSpPr>
              <a:spLocks noChangeArrowheads="1"/>
            </p:cNvSpPr>
            <p:nvPr/>
          </p:nvSpPr>
          <p:spPr bwMode="auto">
            <a:xfrm>
              <a:off x="1664" y="1693"/>
              <a:ext cx="1200" cy="659"/>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8947" name="Oval 9">
              <a:extLst>
                <a:ext uri="{FF2B5EF4-FFF2-40B4-BE49-F238E27FC236}">
                  <a16:creationId xmlns:a16="http://schemas.microsoft.com/office/drawing/2014/main" id="{78E74317-F65A-439B-ADCA-182338921CE0}"/>
                </a:ext>
              </a:extLst>
            </p:cNvPr>
            <p:cNvSpPr>
              <a:spLocks noChangeArrowheads="1"/>
            </p:cNvSpPr>
            <p:nvPr/>
          </p:nvSpPr>
          <p:spPr bwMode="auto">
            <a:xfrm>
              <a:off x="2445" y="988"/>
              <a:ext cx="751" cy="486"/>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8948" name="Oval 10">
              <a:extLst>
                <a:ext uri="{FF2B5EF4-FFF2-40B4-BE49-F238E27FC236}">
                  <a16:creationId xmlns:a16="http://schemas.microsoft.com/office/drawing/2014/main" id="{92030E41-2C13-41DA-95D3-EE967E183C24}"/>
                </a:ext>
              </a:extLst>
            </p:cNvPr>
            <p:cNvSpPr>
              <a:spLocks noChangeArrowheads="1"/>
            </p:cNvSpPr>
            <p:nvPr/>
          </p:nvSpPr>
          <p:spPr bwMode="auto">
            <a:xfrm>
              <a:off x="2560" y="1317"/>
              <a:ext cx="752" cy="486"/>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8949" name="Oval 11">
              <a:extLst>
                <a:ext uri="{FF2B5EF4-FFF2-40B4-BE49-F238E27FC236}">
                  <a16:creationId xmlns:a16="http://schemas.microsoft.com/office/drawing/2014/main" id="{7A502649-DFFD-4997-B96D-BFB537E9C4CE}"/>
                </a:ext>
              </a:extLst>
            </p:cNvPr>
            <p:cNvSpPr>
              <a:spLocks noChangeArrowheads="1"/>
            </p:cNvSpPr>
            <p:nvPr/>
          </p:nvSpPr>
          <p:spPr bwMode="auto">
            <a:xfrm>
              <a:off x="2488" y="1427"/>
              <a:ext cx="752" cy="815"/>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8950" name="Oval 12">
              <a:extLst>
                <a:ext uri="{FF2B5EF4-FFF2-40B4-BE49-F238E27FC236}">
                  <a16:creationId xmlns:a16="http://schemas.microsoft.com/office/drawing/2014/main" id="{65CCEAF4-27C4-477F-9522-3D63941CA90C}"/>
                </a:ext>
              </a:extLst>
            </p:cNvPr>
            <p:cNvSpPr>
              <a:spLocks noChangeArrowheads="1"/>
            </p:cNvSpPr>
            <p:nvPr/>
          </p:nvSpPr>
          <p:spPr bwMode="auto">
            <a:xfrm>
              <a:off x="1360" y="1176"/>
              <a:ext cx="1547" cy="815"/>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grpSp>
          <p:nvGrpSpPr>
            <p:cNvPr id="38951" name="Group 13">
              <a:extLst>
                <a:ext uri="{FF2B5EF4-FFF2-40B4-BE49-F238E27FC236}">
                  <a16:creationId xmlns:a16="http://schemas.microsoft.com/office/drawing/2014/main" id="{6D38C68D-FD95-4078-AE86-0C4499F5D309}"/>
                </a:ext>
              </a:extLst>
            </p:cNvPr>
            <p:cNvGrpSpPr>
              <a:grpSpLocks/>
            </p:cNvGrpSpPr>
            <p:nvPr/>
          </p:nvGrpSpPr>
          <p:grpSpPr bwMode="auto">
            <a:xfrm>
              <a:off x="912" y="768"/>
              <a:ext cx="2386" cy="1553"/>
              <a:chOff x="912" y="768"/>
              <a:chExt cx="2386" cy="1553"/>
            </a:xfrm>
          </p:grpSpPr>
          <p:sp>
            <p:nvSpPr>
              <p:cNvPr id="38952" name="Oval 14">
                <a:extLst>
                  <a:ext uri="{FF2B5EF4-FFF2-40B4-BE49-F238E27FC236}">
                    <a16:creationId xmlns:a16="http://schemas.microsoft.com/office/drawing/2014/main" id="{5FFAC1B4-A687-4EA5-81BD-C5F6C3DC9D16}"/>
                  </a:ext>
                </a:extLst>
              </p:cNvPr>
              <p:cNvSpPr>
                <a:spLocks noChangeArrowheads="1"/>
              </p:cNvSpPr>
              <p:nvPr/>
            </p:nvSpPr>
            <p:spPr bwMode="auto">
              <a:xfrm>
                <a:off x="1736" y="768"/>
                <a:ext cx="1027" cy="627"/>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8953" name="Oval 15">
                <a:extLst>
                  <a:ext uri="{FF2B5EF4-FFF2-40B4-BE49-F238E27FC236}">
                    <a16:creationId xmlns:a16="http://schemas.microsoft.com/office/drawing/2014/main" id="{B6E8E744-446A-42F9-ABBF-217A1C3D9DDF}"/>
                  </a:ext>
                </a:extLst>
              </p:cNvPr>
              <p:cNvSpPr>
                <a:spLocks noChangeArrowheads="1"/>
              </p:cNvSpPr>
              <p:nvPr/>
            </p:nvSpPr>
            <p:spPr bwMode="auto">
              <a:xfrm>
                <a:off x="1158" y="941"/>
                <a:ext cx="781" cy="627"/>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8954" name="Oval 16">
                <a:extLst>
                  <a:ext uri="{FF2B5EF4-FFF2-40B4-BE49-F238E27FC236}">
                    <a16:creationId xmlns:a16="http://schemas.microsoft.com/office/drawing/2014/main" id="{4C1B1029-732F-4AC7-BA6F-0CB9AB9F8B24}"/>
                  </a:ext>
                </a:extLst>
              </p:cNvPr>
              <p:cNvSpPr>
                <a:spLocks noChangeArrowheads="1"/>
              </p:cNvSpPr>
              <p:nvPr/>
            </p:nvSpPr>
            <p:spPr bwMode="auto">
              <a:xfrm>
                <a:off x="912" y="1333"/>
                <a:ext cx="520" cy="501"/>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8955" name="Oval 17">
                <a:extLst>
                  <a:ext uri="{FF2B5EF4-FFF2-40B4-BE49-F238E27FC236}">
                    <a16:creationId xmlns:a16="http://schemas.microsoft.com/office/drawing/2014/main" id="{2B7168FA-7BB2-44D0-9202-89D7552FFE18}"/>
                  </a:ext>
                </a:extLst>
              </p:cNvPr>
              <p:cNvSpPr>
                <a:spLocks noChangeArrowheads="1"/>
              </p:cNvSpPr>
              <p:nvPr/>
            </p:nvSpPr>
            <p:spPr bwMode="auto">
              <a:xfrm>
                <a:off x="1071" y="1568"/>
                <a:ext cx="795" cy="549"/>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8956" name="Oval 18">
                <a:extLst>
                  <a:ext uri="{FF2B5EF4-FFF2-40B4-BE49-F238E27FC236}">
                    <a16:creationId xmlns:a16="http://schemas.microsoft.com/office/drawing/2014/main" id="{EF9BB809-EC2D-4EEF-AE59-98B6D18ED8D5}"/>
                  </a:ext>
                </a:extLst>
              </p:cNvPr>
              <p:cNvSpPr>
                <a:spLocks noChangeArrowheads="1"/>
              </p:cNvSpPr>
              <p:nvPr/>
            </p:nvSpPr>
            <p:spPr bwMode="auto">
              <a:xfrm>
                <a:off x="1649" y="1662"/>
                <a:ext cx="1200" cy="659"/>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8957" name="Oval 19">
                <a:extLst>
                  <a:ext uri="{FF2B5EF4-FFF2-40B4-BE49-F238E27FC236}">
                    <a16:creationId xmlns:a16="http://schemas.microsoft.com/office/drawing/2014/main" id="{3F6CE521-C597-4E9B-9DC3-0F0857457C14}"/>
                  </a:ext>
                </a:extLst>
              </p:cNvPr>
              <p:cNvSpPr>
                <a:spLocks noChangeArrowheads="1"/>
              </p:cNvSpPr>
              <p:nvPr/>
            </p:nvSpPr>
            <p:spPr bwMode="auto">
              <a:xfrm>
                <a:off x="2430" y="956"/>
                <a:ext cx="752" cy="486"/>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8958" name="Oval 20">
                <a:extLst>
                  <a:ext uri="{FF2B5EF4-FFF2-40B4-BE49-F238E27FC236}">
                    <a16:creationId xmlns:a16="http://schemas.microsoft.com/office/drawing/2014/main" id="{7E95967D-00EA-4D38-AF36-F3C96352FDED}"/>
                  </a:ext>
                </a:extLst>
              </p:cNvPr>
              <p:cNvSpPr>
                <a:spLocks noChangeArrowheads="1"/>
              </p:cNvSpPr>
              <p:nvPr/>
            </p:nvSpPr>
            <p:spPr bwMode="auto">
              <a:xfrm>
                <a:off x="2546" y="1286"/>
                <a:ext cx="752" cy="486"/>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8959" name="Oval 21">
                <a:extLst>
                  <a:ext uri="{FF2B5EF4-FFF2-40B4-BE49-F238E27FC236}">
                    <a16:creationId xmlns:a16="http://schemas.microsoft.com/office/drawing/2014/main" id="{9D3FD8A9-76F3-475F-995D-AE6948C1E577}"/>
                  </a:ext>
                </a:extLst>
              </p:cNvPr>
              <p:cNvSpPr>
                <a:spLocks noChangeArrowheads="1"/>
              </p:cNvSpPr>
              <p:nvPr/>
            </p:nvSpPr>
            <p:spPr bwMode="auto">
              <a:xfrm>
                <a:off x="2473" y="1395"/>
                <a:ext cx="752" cy="816"/>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38960" name="Oval 22">
                <a:extLst>
                  <a:ext uri="{FF2B5EF4-FFF2-40B4-BE49-F238E27FC236}">
                    <a16:creationId xmlns:a16="http://schemas.microsoft.com/office/drawing/2014/main" id="{CB50794A-9387-4447-9BE1-91611F7D3FB8}"/>
                  </a:ext>
                </a:extLst>
              </p:cNvPr>
              <p:cNvSpPr>
                <a:spLocks noChangeArrowheads="1"/>
              </p:cNvSpPr>
              <p:nvPr/>
            </p:nvSpPr>
            <p:spPr bwMode="auto">
              <a:xfrm>
                <a:off x="1346" y="1144"/>
                <a:ext cx="1547" cy="816"/>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grpSp>
      </p:grpSp>
      <p:sp>
        <p:nvSpPr>
          <p:cNvPr id="38916" name="Text Box 23">
            <a:extLst>
              <a:ext uri="{FF2B5EF4-FFF2-40B4-BE49-F238E27FC236}">
                <a16:creationId xmlns:a16="http://schemas.microsoft.com/office/drawing/2014/main" id="{B17BC8F1-D775-485C-9899-B0813615BF74}"/>
              </a:ext>
            </a:extLst>
          </p:cNvPr>
          <p:cNvSpPr txBox="1">
            <a:spLocks noChangeArrowheads="1"/>
          </p:cNvSpPr>
          <p:nvPr/>
        </p:nvSpPr>
        <p:spPr bwMode="auto">
          <a:xfrm>
            <a:off x="3962400" y="1524000"/>
            <a:ext cx="838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kumimoji="0" lang="zh-CN" altLang="en-US" sz="1600">
                <a:solidFill>
                  <a:srgbClr val="000000"/>
                </a:solidFill>
                <a:ea typeface="黑体" panose="02010609060101010101" pitchFamily="49" charset="-122"/>
              </a:rPr>
              <a:t>因特网</a:t>
            </a:r>
          </a:p>
        </p:txBody>
      </p:sp>
      <p:sp>
        <p:nvSpPr>
          <p:cNvPr id="38917" name="Line 24">
            <a:extLst>
              <a:ext uri="{FF2B5EF4-FFF2-40B4-BE49-F238E27FC236}">
                <a16:creationId xmlns:a16="http://schemas.microsoft.com/office/drawing/2014/main" id="{4EF25C2C-4B58-4018-A578-9299FF0F0193}"/>
              </a:ext>
            </a:extLst>
          </p:cNvPr>
          <p:cNvSpPr>
            <a:spLocks noChangeShapeType="1"/>
          </p:cNvSpPr>
          <p:nvPr/>
        </p:nvSpPr>
        <p:spPr bwMode="auto">
          <a:xfrm flipV="1">
            <a:off x="3200400" y="1371600"/>
            <a:ext cx="2286000" cy="0"/>
          </a:xfrm>
          <a:prstGeom prst="line">
            <a:avLst/>
          </a:prstGeom>
          <a:noFill/>
          <a:ln w="2857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38918" name="Text Box 25">
            <a:extLst>
              <a:ext uri="{FF2B5EF4-FFF2-40B4-BE49-F238E27FC236}">
                <a16:creationId xmlns:a16="http://schemas.microsoft.com/office/drawing/2014/main" id="{BDD9EC46-1E7B-42A6-81C2-38C3CA468E42}"/>
              </a:ext>
            </a:extLst>
          </p:cNvPr>
          <p:cNvSpPr txBox="1">
            <a:spLocks noChangeArrowheads="1"/>
          </p:cNvSpPr>
          <p:nvPr/>
        </p:nvSpPr>
        <p:spPr bwMode="auto">
          <a:xfrm>
            <a:off x="2057400" y="609600"/>
            <a:ext cx="1143000"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800"/>
              <a:t>用户界面</a:t>
            </a:r>
          </a:p>
        </p:txBody>
      </p:sp>
      <p:sp>
        <p:nvSpPr>
          <p:cNvPr id="38919" name="Text Box 26">
            <a:extLst>
              <a:ext uri="{FF2B5EF4-FFF2-40B4-BE49-F238E27FC236}">
                <a16:creationId xmlns:a16="http://schemas.microsoft.com/office/drawing/2014/main" id="{0F2D6F67-89BE-4C8C-ABF7-4C48BA8BAAB9}"/>
              </a:ext>
            </a:extLst>
          </p:cNvPr>
          <p:cNvSpPr txBox="1">
            <a:spLocks noChangeArrowheads="1"/>
          </p:cNvSpPr>
          <p:nvPr/>
        </p:nvSpPr>
        <p:spPr bwMode="auto">
          <a:xfrm>
            <a:off x="2057400" y="1143000"/>
            <a:ext cx="1143000" cy="376238"/>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800"/>
              <a:t>控制进程</a:t>
            </a:r>
          </a:p>
        </p:txBody>
      </p:sp>
      <p:sp>
        <p:nvSpPr>
          <p:cNvPr id="38920" name="Text Box 27">
            <a:extLst>
              <a:ext uri="{FF2B5EF4-FFF2-40B4-BE49-F238E27FC236}">
                <a16:creationId xmlns:a16="http://schemas.microsoft.com/office/drawing/2014/main" id="{84D638A2-165C-4F65-8307-1679A33B4324}"/>
              </a:ext>
            </a:extLst>
          </p:cNvPr>
          <p:cNvSpPr txBox="1">
            <a:spLocks noChangeArrowheads="1"/>
          </p:cNvSpPr>
          <p:nvPr/>
        </p:nvSpPr>
        <p:spPr bwMode="auto">
          <a:xfrm>
            <a:off x="2057400" y="1676400"/>
            <a:ext cx="1143000" cy="650875"/>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800"/>
              <a:t>数据传送进        程</a:t>
            </a:r>
          </a:p>
        </p:txBody>
      </p:sp>
      <p:sp>
        <p:nvSpPr>
          <p:cNvPr id="38921" name="Text Box 28">
            <a:extLst>
              <a:ext uri="{FF2B5EF4-FFF2-40B4-BE49-F238E27FC236}">
                <a16:creationId xmlns:a16="http://schemas.microsoft.com/office/drawing/2014/main" id="{267F95F1-BB7F-4A48-8583-73BDEB940890}"/>
              </a:ext>
            </a:extLst>
          </p:cNvPr>
          <p:cNvSpPr txBox="1">
            <a:spLocks noChangeArrowheads="1"/>
          </p:cNvSpPr>
          <p:nvPr/>
        </p:nvSpPr>
        <p:spPr bwMode="auto">
          <a:xfrm>
            <a:off x="5486400" y="1143000"/>
            <a:ext cx="1143000" cy="376238"/>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800"/>
              <a:t>控制进程</a:t>
            </a:r>
          </a:p>
        </p:txBody>
      </p:sp>
      <p:sp>
        <p:nvSpPr>
          <p:cNvPr id="38922" name="Text Box 29">
            <a:extLst>
              <a:ext uri="{FF2B5EF4-FFF2-40B4-BE49-F238E27FC236}">
                <a16:creationId xmlns:a16="http://schemas.microsoft.com/office/drawing/2014/main" id="{B2433C3E-EA83-46A6-ABEE-987A6BEAA33E}"/>
              </a:ext>
            </a:extLst>
          </p:cNvPr>
          <p:cNvSpPr txBox="1">
            <a:spLocks noChangeArrowheads="1"/>
          </p:cNvSpPr>
          <p:nvPr/>
        </p:nvSpPr>
        <p:spPr bwMode="auto">
          <a:xfrm>
            <a:off x="5486400" y="1676400"/>
            <a:ext cx="1143000" cy="650875"/>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800"/>
              <a:t>数据传送进        程</a:t>
            </a:r>
          </a:p>
        </p:txBody>
      </p:sp>
      <p:sp>
        <p:nvSpPr>
          <p:cNvPr id="38923" name="Text Box 30">
            <a:extLst>
              <a:ext uri="{FF2B5EF4-FFF2-40B4-BE49-F238E27FC236}">
                <a16:creationId xmlns:a16="http://schemas.microsoft.com/office/drawing/2014/main" id="{4F453A33-E209-445A-B175-14CF5B605027}"/>
              </a:ext>
            </a:extLst>
          </p:cNvPr>
          <p:cNvSpPr txBox="1">
            <a:spLocks noChangeArrowheads="1"/>
          </p:cNvSpPr>
          <p:nvPr/>
        </p:nvSpPr>
        <p:spPr bwMode="auto">
          <a:xfrm>
            <a:off x="5486400" y="609600"/>
            <a:ext cx="1143000"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800"/>
              <a:t>主  进  程 </a:t>
            </a:r>
          </a:p>
        </p:txBody>
      </p:sp>
      <p:sp>
        <p:nvSpPr>
          <p:cNvPr id="53279" name="Line 31">
            <a:extLst>
              <a:ext uri="{FF2B5EF4-FFF2-40B4-BE49-F238E27FC236}">
                <a16:creationId xmlns:a16="http://schemas.microsoft.com/office/drawing/2014/main" id="{EAF6BC9D-A2ED-42A8-89BD-16147545B5F6}"/>
              </a:ext>
            </a:extLst>
          </p:cNvPr>
          <p:cNvSpPr>
            <a:spLocks noChangeShapeType="1"/>
          </p:cNvSpPr>
          <p:nvPr/>
        </p:nvSpPr>
        <p:spPr bwMode="auto">
          <a:xfrm flipV="1">
            <a:off x="3200400" y="1981200"/>
            <a:ext cx="2362200" cy="0"/>
          </a:xfrm>
          <a:prstGeom prst="line">
            <a:avLst/>
          </a:prstGeom>
          <a:noFill/>
          <a:ln w="28575">
            <a:solidFill>
              <a:srgbClr val="FF0000"/>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38925" name="Line 32">
            <a:extLst>
              <a:ext uri="{FF2B5EF4-FFF2-40B4-BE49-F238E27FC236}">
                <a16:creationId xmlns:a16="http://schemas.microsoft.com/office/drawing/2014/main" id="{BB40706B-3FF5-4C65-BE09-86943340FD39}"/>
              </a:ext>
            </a:extLst>
          </p:cNvPr>
          <p:cNvSpPr>
            <a:spLocks noChangeShapeType="1"/>
          </p:cNvSpPr>
          <p:nvPr/>
        </p:nvSpPr>
        <p:spPr bwMode="auto">
          <a:xfrm>
            <a:off x="2590800" y="152400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38926" name="Line 33">
            <a:extLst>
              <a:ext uri="{FF2B5EF4-FFF2-40B4-BE49-F238E27FC236}">
                <a16:creationId xmlns:a16="http://schemas.microsoft.com/office/drawing/2014/main" id="{8E4B51F7-E3C5-4BD7-9944-EA25D62B9AA8}"/>
              </a:ext>
            </a:extLst>
          </p:cNvPr>
          <p:cNvSpPr>
            <a:spLocks noChangeShapeType="1"/>
          </p:cNvSpPr>
          <p:nvPr/>
        </p:nvSpPr>
        <p:spPr bwMode="auto">
          <a:xfrm flipH="1">
            <a:off x="6019800" y="152400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38927" name="Text Box 34">
            <a:extLst>
              <a:ext uri="{FF2B5EF4-FFF2-40B4-BE49-F238E27FC236}">
                <a16:creationId xmlns:a16="http://schemas.microsoft.com/office/drawing/2014/main" id="{0E556C02-A738-4100-9555-1FA75EE5426E}"/>
              </a:ext>
            </a:extLst>
          </p:cNvPr>
          <p:cNvSpPr txBox="1">
            <a:spLocks noChangeArrowheads="1"/>
          </p:cNvSpPr>
          <p:nvPr/>
        </p:nvSpPr>
        <p:spPr bwMode="auto">
          <a:xfrm>
            <a:off x="2209800" y="2362200"/>
            <a:ext cx="9144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600" b="1"/>
              <a:t>客户端</a:t>
            </a:r>
          </a:p>
        </p:txBody>
      </p:sp>
      <p:sp>
        <p:nvSpPr>
          <p:cNvPr id="38928" name="Text Box 35">
            <a:extLst>
              <a:ext uri="{FF2B5EF4-FFF2-40B4-BE49-F238E27FC236}">
                <a16:creationId xmlns:a16="http://schemas.microsoft.com/office/drawing/2014/main" id="{019FE272-14E2-438E-9B60-390877F69AED}"/>
              </a:ext>
            </a:extLst>
          </p:cNvPr>
          <p:cNvSpPr txBox="1">
            <a:spLocks noChangeArrowheads="1"/>
          </p:cNvSpPr>
          <p:nvPr/>
        </p:nvSpPr>
        <p:spPr bwMode="auto">
          <a:xfrm>
            <a:off x="5562600" y="2362200"/>
            <a:ext cx="1066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600" b="1"/>
              <a:t>服务器端</a:t>
            </a:r>
          </a:p>
        </p:txBody>
      </p:sp>
      <p:sp>
        <p:nvSpPr>
          <p:cNvPr id="38929" name="Text Box 36">
            <a:extLst>
              <a:ext uri="{FF2B5EF4-FFF2-40B4-BE49-F238E27FC236}">
                <a16:creationId xmlns:a16="http://schemas.microsoft.com/office/drawing/2014/main" id="{D1AFF433-6E74-4905-8993-D2B54520D926}"/>
              </a:ext>
            </a:extLst>
          </p:cNvPr>
          <p:cNvSpPr txBox="1">
            <a:spLocks noChangeArrowheads="1"/>
          </p:cNvSpPr>
          <p:nvPr/>
        </p:nvSpPr>
        <p:spPr bwMode="auto">
          <a:xfrm>
            <a:off x="3505200" y="1066800"/>
            <a:ext cx="381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1600" b="1">
                <a:solidFill>
                  <a:schemeClr val="accent2"/>
                </a:solidFill>
              </a:rPr>
              <a:t>①</a:t>
            </a:r>
          </a:p>
        </p:txBody>
      </p:sp>
      <p:sp>
        <p:nvSpPr>
          <p:cNvPr id="38930" name="Text Box 37">
            <a:extLst>
              <a:ext uri="{FF2B5EF4-FFF2-40B4-BE49-F238E27FC236}">
                <a16:creationId xmlns:a16="http://schemas.microsoft.com/office/drawing/2014/main" id="{F1C84A55-17E3-4B32-9E68-7B21EC98C510}"/>
              </a:ext>
            </a:extLst>
          </p:cNvPr>
          <p:cNvSpPr txBox="1">
            <a:spLocks noChangeArrowheads="1"/>
          </p:cNvSpPr>
          <p:nvPr/>
        </p:nvSpPr>
        <p:spPr bwMode="auto">
          <a:xfrm>
            <a:off x="4724400" y="1676400"/>
            <a:ext cx="381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1600" b="1">
                <a:solidFill>
                  <a:srgbClr val="FF0000"/>
                </a:solidFill>
              </a:rPr>
              <a:t>②</a:t>
            </a:r>
          </a:p>
        </p:txBody>
      </p:sp>
      <p:sp>
        <p:nvSpPr>
          <p:cNvPr id="38931" name="Line 38">
            <a:extLst>
              <a:ext uri="{FF2B5EF4-FFF2-40B4-BE49-F238E27FC236}">
                <a16:creationId xmlns:a16="http://schemas.microsoft.com/office/drawing/2014/main" id="{E8ECEAC5-7F02-40D2-A6AC-AEB42BB59CF3}"/>
              </a:ext>
            </a:extLst>
          </p:cNvPr>
          <p:cNvSpPr>
            <a:spLocks noChangeShapeType="1"/>
          </p:cNvSpPr>
          <p:nvPr/>
        </p:nvSpPr>
        <p:spPr bwMode="auto">
          <a:xfrm>
            <a:off x="2590800" y="99060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38932" name="Line 39">
            <a:extLst>
              <a:ext uri="{FF2B5EF4-FFF2-40B4-BE49-F238E27FC236}">
                <a16:creationId xmlns:a16="http://schemas.microsoft.com/office/drawing/2014/main" id="{8C8320CC-FC0B-4A69-8F54-BDB616C0FC62}"/>
              </a:ext>
            </a:extLst>
          </p:cNvPr>
          <p:cNvSpPr>
            <a:spLocks noChangeShapeType="1"/>
          </p:cNvSpPr>
          <p:nvPr/>
        </p:nvSpPr>
        <p:spPr bwMode="auto">
          <a:xfrm>
            <a:off x="6019800" y="990600"/>
            <a:ext cx="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38933" name="Text Box 40">
            <a:extLst>
              <a:ext uri="{FF2B5EF4-FFF2-40B4-BE49-F238E27FC236}">
                <a16:creationId xmlns:a16="http://schemas.microsoft.com/office/drawing/2014/main" id="{F41FBB9D-F293-4C75-AA73-F21D9E9CBCF1}"/>
              </a:ext>
            </a:extLst>
          </p:cNvPr>
          <p:cNvSpPr txBox="1">
            <a:spLocks noChangeArrowheads="1"/>
          </p:cNvSpPr>
          <p:nvPr/>
        </p:nvSpPr>
        <p:spPr bwMode="auto">
          <a:xfrm>
            <a:off x="1371600" y="1371600"/>
            <a:ext cx="6096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600" b="1"/>
              <a:t>从属进程</a:t>
            </a:r>
          </a:p>
        </p:txBody>
      </p:sp>
      <p:sp>
        <p:nvSpPr>
          <p:cNvPr id="38934" name="Text Box 41">
            <a:extLst>
              <a:ext uri="{FF2B5EF4-FFF2-40B4-BE49-F238E27FC236}">
                <a16:creationId xmlns:a16="http://schemas.microsoft.com/office/drawing/2014/main" id="{3DF90C7F-FA87-49EB-B39D-BCFD0E4E7433}"/>
              </a:ext>
            </a:extLst>
          </p:cNvPr>
          <p:cNvSpPr txBox="1">
            <a:spLocks noChangeArrowheads="1"/>
          </p:cNvSpPr>
          <p:nvPr/>
        </p:nvSpPr>
        <p:spPr bwMode="auto">
          <a:xfrm>
            <a:off x="6705600" y="1295400"/>
            <a:ext cx="6096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600" b="1"/>
              <a:t>从属进程</a:t>
            </a:r>
          </a:p>
        </p:txBody>
      </p:sp>
      <p:sp>
        <p:nvSpPr>
          <p:cNvPr id="38935" name="Text Box 42">
            <a:extLst>
              <a:ext uri="{FF2B5EF4-FFF2-40B4-BE49-F238E27FC236}">
                <a16:creationId xmlns:a16="http://schemas.microsoft.com/office/drawing/2014/main" id="{D9DB686A-9713-4C0E-8208-25D8CBBC0381}"/>
              </a:ext>
            </a:extLst>
          </p:cNvPr>
          <p:cNvSpPr txBox="1">
            <a:spLocks noChangeArrowheads="1"/>
          </p:cNvSpPr>
          <p:nvPr/>
        </p:nvSpPr>
        <p:spPr bwMode="auto">
          <a:xfrm>
            <a:off x="3962400" y="762000"/>
            <a:ext cx="1066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600" b="1">
                <a:solidFill>
                  <a:schemeClr val="accent2"/>
                </a:solidFill>
              </a:rPr>
              <a:t>控制连接</a:t>
            </a:r>
          </a:p>
        </p:txBody>
      </p:sp>
      <p:sp>
        <p:nvSpPr>
          <p:cNvPr id="38936" name="Text Box 43">
            <a:extLst>
              <a:ext uri="{FF2B5EF4-FFF2-40B4-BE49-F238E27FC236}">
                <a16:creationId xmlns:a16="http://schemas.microsoft.com/office/drawing/2014/main" id="{3EFA518E-9770-4669-B590-0371A0F1F54F}"/>
              </a:ext>
            </a:extLst>
          </p:cNvPr>
          <p:cNvSpPr txBox="1">
            <a:spLocks noChangeArrowheads="1"/>
          </p:cNvSpPr>
          <p:nvPr/>
        </p:nvSpPr>
        <p:spPr bwMode="auto">
          <a:xfrm>
            <a:off x="3962400" y="2362200"/>
            <a:ext cx="1066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600" b="1">
                <a:solidFill>
                  <a:srgbClr val="FF0000"/>
                </a:solidFill>
              </a:rPr>
              <a:t>数据连接</a:t>
            </a:r>
          </a:p>
        </p:txBody>
      </p:sp>
      <p:sp>
        <p:nvSpPr>
          <p:cNvPr id="53292" name="Rectangle 44">
            <a:extLst>
              <a:ext uri="{FF2B5EF4-FFF2-40B4-BE49-F238E27FC236}">
                <a16:creationId xmlns:a16="http://schemas.microsoft.com/office/drawing/2014/main" id="{2A247A9B-94E1-48D3-9982-504A98865BA3}"/>
              </a:ext>
            </a:extLst>
          </p:cNvPr>
          <p:cNvSpPr>
            <a:spLocks noChangeArrowheads="1"/>
          </p:cNvSpPr>
          <p:nvPr/>
        </p:nvSpPr>
        <p:spPr bwMode="auto">
          <a:xfrm>
            <a:off x="1042988" y="5229225"/>
            <a:ext cx="73152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lnSpc>
                <a:spcPct val="115000"/>
              </a:lnSpc>
              <a:spcBef>
                <a:spcPct val="0"/>
              </a:spcBef>
              <a:buFontTx/>
              <a:buNone/>
            </a:pPr>
            <a:r>
              <a:rPr lang="zh-CN" altLang="en-US" sz="2400" b="1">
                <a:latin typeface="宋体" panose="02010600030101010101" pitchFamily="2" charset="-122"/>
              </a:rPr>
              <a:t>在数据连接建立与数据传送过程中，控制连接仍然存在，可以用命令控制数据传送过程（如终止文件传送）。</a:t>
            </a:r>
          </a:p>
        </p:txBody>
      </p:sp>
      <p:sp>
        <p:nvSpPr>
          <p:cNvPr id="38938" name="Text Box 45">
            <a:extLst>
              <a:ext uri="{FF2B5EF4-FFF2-40B4-BE49-F238E27FC236}">
                <a16:creationId xmlns:a16="http://schemas.microsoft.com/office/drawing/2014/main" id="{3E153963-D932-4983-BB08-67D4E2A2686F}"/>
              </a:ext>
            </a:extLst>
          </p:cNvPr>
          <p:cNvSpPr txBox="1">
            <a:spLocks noChangeArrowheads="1"/>
          </p:cNvSpPr>
          <p:nvPr/>
        </p:nvSpPr>
        <p:spPr bwMode="auto">
          <a:xfrm>
            <a:off x="5105400" y="990600"/>
            <a:ext cx="457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1600" b="1">
                <a:solidFill>
                  <a:schemeClr val="accent2"/>
                </a:solidFill>
              </a:rPr>
              <a:t>21</a:t>
            </a:r>
          </a:p>
        </p:txBody>
      </p:sp>
      <p:sp>
        <p:nvSpPr>
          <p:cNvPr id="53294" name="Text Box 46">
            <a:extLst>
              <a:ext uri="{FF2B5EF4-FFF2-40B4-BE49-F238E27FC236}">
                <a16:creationId xmlns:a16="http://schemas.microsoft.com/office/drawing/2014/main" id="{739E3419-724B-42CE-9A08-333BCAB53FCB}"/>
              </a:ext>
            </a:extLst>
          </p:cNvPr>
          <p:cNvSpPr txBox="1">
            <a:spLocks noChangeArrowheads="1"/>
          </p:cNvSpPr>
          <p:nvPr/>
        </p:nvSpPr>
        <p:spPr bwMode="auto">
          <a:xfrm>
            <a:off x="5105400" y="1981200"/>
            <a:ext cx="457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1600" b="1">
                <a:solidFill>
                  <a:srgbClr val="FF0000"/>
                </a:solidFill>
              </a:rPr>
              <a:t>20</a:t>
            </a:r>
          </a:p>
        </p:txBody>
      </p:sp>
      <p:sp>
        <p:nvSpPr>
          <p:cNvPr id="38940" name="Text Box 47">
            <a:extLst>
              <a:ext uri="{FF2B5EF4-FFF2-40B4-BE49-F238E27FC236}">
                <a16:creationId xmlns:a16="http://schemas.microsoft.com/office/drawing/2014/main" id="{1A1334F9-D877-43F2-B0B0-491802E35655}"/>
              </a:ext>
            </a:extLst>
          </p:cNvPr>
          <p:cNvSpPr txBox="1">
            <a:spLocks noChangeArrowheads="1"/>
          </p:cNvSpPr>
          <p:nvPr/>
        </p:nvSpPr>
        <p:spPr bwMode="auto">
          <a:xfrm>
            <a:off x="3124200" y="990600"/>
            <a:ext cx="4572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1600" b="1">
                <a:solidFill>
                  <a:schemeClr val="accent2"/>
                </a:solidFill>
              </a:rPr>
              <a:t>N</a:t>
            </a:r>
          </a:p>
        </p:txBody>
      </p:sp>
      <p:sp>
        <p:nvSpPr>
          <p:cNvPr id="53296" name="Text Box 48">
            <a:extLst>
              <a:ext uri="{FF2B5EF4-FFF2-40B4-BE49-F238E27FC236}">
                <a16:creationId xmlns:a16="http://schemas.microsoft.com/office/drawing/2014/main" id="{8AF3FD03-F39F-4669-AB14-223207878DD5}"/>
              </a:ext>
            </a:extLst>
          </p:cNvPr>
          <p:cNvSpPr txBox="1">
            <a:spLocks noChangeArrowheads="1"/>
          </p:cNvSpPr>
          <p:nvPr/>
        </p:nvSpPr>
        <p:spPr bwMode="auto">
          <a:xfrm>
            <a:off x="3124200" y="1981200"/>
            <a:ext cx="6858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1600" b="1">
                <a:solidFill>
                  <a:srgbClr val="FF0000"/>
                </a:solidFill>
              </a:rPr>
              <a:t>N+1</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3250"/>
                                        </p:tgtEl>
                                        <p:attrNameLst>
                                          <p:attrName>style.visibility</p:attrName>
                                        </p:attrNameLst>
                                      </p:cBhvr>
                                      <p:to>
                                        <p:strVal val="visible"/>
                                      </p:to>
                                    </p:set>
                                    <p:anim calcmode="lin" valueType="num">
                                      <p:cBhvr additive="base">
                                        <p:cTn id="7" dur="500" fill="hold"/>
                                        <p:tgtEl>
                                          <p:spTgt spid="53250"/>
                                        </p:tgtEl>
                                        <p:attrNameLst>
                                          <p:attrName>ppt_x</p:attrName>
                                        </p:attrNameLst>
                                      </p:cBhvr>
                                      <p:tavLst>
                                        <p:tav tm="0">
                                          <p:val>
                                            <p:strVal val="0-#ppt_w/2"/>
                                          </p:val>
                                        </p:tav>
                                        <p:tav tm="100000">
                                          <p:val>
                                            <p:strVal val="#ppt_x"/>
                                          </p:val>
                                        </p:tav>
                                      </p:tavLst>
                                    </p:anim>
                                    <p:anim calcmode="lin" valueType="num">
                                      <p:cBhvr additive="base">
                                        <p:cTn id="8" dur="500" fill="hold"/>
                                        <p:tgtEl>
                                          <p:spTgt spid="5325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53292"/>
                                        </p:tgtEl>
                                        <p:attrNameLst>
                                          <p:attrName>style.visibility</p:attrName>
                                        </p:attrNameLst>
                                      </p:cBhvr>
                                      <p:to>
                                        <p:strVal val="visible"/>
                                      </p:to>
                                    </p:set>
                                    <p:animEffect transition="in" filter="blinds(horizontal)">
                                      <p:cBhvr>
                                        <p:cTn id="13" dur="500"/>
                                        <p:tgtEl>
                                          <p:spTgt spid="53292"/>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53294"/>
                                        </p:tgtEl>
                                        <p:attrNameLst>
                                          <p:attrName>style.visibility</p:attrName>
                                        </p:attrNameLst>
                                      </p:cBhvr>
                                      <p:to>
                                        <p:strVal val="visible"/>
                                      </p:to>
                                    </p:set>
                                    <p:anim calcmode="lin" valueType="num">
                                      <p:cBhvr additive="base">
                                        <p:cTn id="18" dur="500" fill="hold"/>
                                        <p:tgtEl>
                                          <p:spTgt spid="53294"/>
                                        </p:tgtEl>
                                        <p:attrNameLst>
                                          <p:attrName>ppt_x</p:attrName>
                                        </p:attrNameLst>
                                      </p:cBhvr>
                                      <p:tavLst>
                                        <p:tav tm="0">
                                          <p:val>
                                            <p:strVal val="0-#ppt_w/2"/>
                                          </p:val>
                                        </p:tav>
                                        <p:tav tm="100000">
                                          <p:val>
                                            <p:strVal val="#ppt_x"/>
                                          </p:val>
                                        </p:tav>
                                      </p:tavLst>
                                    </p:anim>
                                    <p:anim calcmode="lin" valueType="num">
                                      <p:cBhvr additive="base">
                                        <p:cTn id="19" dur="500" fill="hold"/>
                                        <p:tgtEl>
                                          <p:spTgt spid="53294"/>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8" fill="hold" grpId="0" nodeType="clickEffect">
                                  <p:stCondLst>
                                    <p:cond delay="0"/>
                                  </p:stCondLst>
                                  <p:childTnLst>
                                    <p:set>
                                      <p:cBhvr>
                                        <p:cTn id="23" dur="1" fill="hold">
                                          <p:stCondLst>
                                            <p:cond delay="0"/>
                                          </p:stCondLst>
                                        </p:cTn>
                                        <p:tgtEl>
                                          <p:spTgt spid="53296"/>
                                        </p:tgtEl>
                                        <p:attrNameLst>
                                          <p:attrName>style.visibility</p:attrName>
                                        </p:attrNameLst>
                                      </p:cBhvr>
                                      <p:to>
                                        <p:strVal val="visible"/>
                                      </p:to>
                                    </p:set>
                                    <p:anim calcmode="lin" valueType="num">
                                      <p:cBhvr additive="base">
                                        <p:cTn id="24" dur="500" fill="hold"/>
                                        <p:tgtEl>
                                          <p:spTgt spid="53296"/>
                                        </p:tgtEl>
                                        <p:attrNameLst>
                                          <p:attrName>ppt_x</p:attrName>
                                        </p:attrNameLst>
                                      </p:cBhvr>
                                      <p:tavLst>
                                        <p:tav tm="0">
                                          <p:val>
                                            <p:strVal val="0-#ppt_w/2"/>
                                          </p:val>
                                        </p:tav>
                                        <p:tav tm="100000">
                                          <p:val>
                                            <p:strVal val="#ppt_x"/>
                                          </p:val>
                                        </p:tav>
                                      </p:tavLst>
                                    </p:anim>
                                    <p:anim calcmode="lin" valueType="num">
                                      <p:cBhvr additive="base">
                                        <p:cTn id="25" dur="500" fill="hold"/>
                                        <p:tgtEl>
                                          <p:spTgt spid="53296"/>
                                        </p:tgtEl>
                                        <p:attrNameLst>
                                          <p:attrName>ppt_y</p:attrName>
                                        </p:attrNameLst>
                                      </p:cBhvr>
                                      <p:tavLst>
                                        <p:tav tm="0">
                                          <p:val>
                                            <p:strVal val="#ppt_y"/>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2" fill="hold" nodeType="clickEffect">
                                  <p:stCondLst>
                                    <p:cond delay="0"/>
                                  </p:stCondLst>
                                  <p:childTnLst>
                                    <p:set>
                                      <p:cBhvr>
                                        <p:cTn id="29" dur="1" fill="hold">
                                          <p:stCondLst>
                                            <p:cond delay="0"/>
                                          </p:stCondLst>
                                        </p:cTn>
                                        <p:tgtEl>
                                          <p:spTgt spid="53279"/>
                                        </p:tgtEl>
                                        <p:attrNameLst>
                                          <p:attrName>style.visibility</p:attrName>
                                        </p:attrNameLst>
                                      </p:cBhvr>
                                      <p:to>
                                        <p:strVal val="visible"/>
                                      </p:to>
                                    </p:set>
                                    <p:anim calcmode="lin" valueType="num">
                                      <p:cBhvr additive="base">
                                        <p:cTn id="30" dur="500" fill="hold"/>
                                        <p:tgtEl>
                                          <p:spTgt spid="53279"/>
                                        </p:tgtEl>
                                        <p:attrNameLst>
                                          <p:attrName>ppt_x</p:attrName>
                                        </p:attrNameLst>
                                      </p:cBhvr>
                                      <p:tavLst>
                                        <p:tav tm="0">
                                          <p:val>
                                            <p:strVal val="1+#ppt_w/2"/>
                                          </p:val>
                                        </p:tav>
                                        <p:tav tm="100000">
                                          <p:val>
                                            <p:strVal val="#ppt_x"/>
                                          </p:val>
                                        </p:tav>
                                      </p:tavLst>
                                    </p:anim>
                                    <p:anim calcmode="lin" valueType="num">
                                      <p:cBhvr additive="base">
                                        <p:cTn id="31" dur="500" fill="hold"/>
                                        <p:tgtEl>
                                          <p:spTgt spid="5327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autoUpdateAnimBg="0"/>
      <p:bldP spid="53292" grpId="0" autoUpdateAnimBg="0"/>
      <p:bldP spid="53294" grpId="0" autoUpdateAnimBg="0"/>
      <p:bldP spid="53296" grpId="0"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5AE43E89-2844-4FC6-9254-00F0F3674747}"/>
              </a:ext>
            </a:extLst>
          </p:cNvPr>
          <p:cNvSpPr>
            <a:spLocks noChangeArrowheads="1"/>
          </p:cNvSpPr>
          <p:nvPr/>
        </p:nvSpPr>
        <p:spPr bwMode="auto">
          <a:xfrm>
            <a:off x="990600" y="1143000"/>
            <a:ext cx="7315200" cy="129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400" b="1">
                <a:latin typeface="宋体" panose="02010600030101010101" pitchFamily="2" charset="-122"/>
              </a:rPr>
              <a:t>1</a:t>
            </a:r>
            <a:r>
              <a:rPr lang="zh-CN" altLang="en-US" sz="2400" b="1">
                <a:latin typeface="宋体" panose="02010600030101010101" pitchFamily="2" charset="-122"/>
              </a:rPr>
              <a:t>、服务器用两个不同的端口号分别建立控制连接与数据连接两个独立从属进程，实现命令交互与文件数据交互的分离和简单区分，并互不干扰影响。 </a:t>
            </a:r>
          </a:p>
        </p:txBody>
      </p:sp>
      <p:sp>
        <p:nvSpPr>
          <p:cNvPr id="54275" name="Rectangle 3">
            <a:extLst>
              <a:ext uri="{FF2B5EF4-FFF2-40B4-BE49-F238E27FC236}">
                <a16:creationId xmlns:a16="http://schemas.microsoft.com/office/drawing/2014/main" id="{0B963C5D-FD80-42F1-8C17-FD47CE2B8352}"/>
              </a:ext>
            </a:extLst>
          </p:cNvPr>
          <p:cNvSpPr>
            <a:spLocks noChangeArrowheads="1"/>
          </p:cNvSpPr>
          <p:nvPr/>
        </p:nvSpPr>
        <p:spPr bwMode="auto">
          <a:xfrm>
            <a:off x="990600" y="2590800"/>
            <a:ext cx="73152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400" b="1">
                <a:latin typeface="宋体" panose="02010600030101010101" pitchFamily="2" charset="-122"/>
              </a:rPr>
              <a:t>2</a:t>
            </a:r>
            <a:r>
              <a:rPr lang="zh-CN" altLang="en-US" sz="2400" b="1">
                <a:latin typeface="宋体" panose="02010600030101010101" pitchFamily="2" charset="-122"/>
              </a:rPr>
              <a:t>、</a:t>
            </a:r>
            <a:r>
              <a:rPr lang="en-US" altLang="zh-CN" sz="2400" b="1">
                <a:latin typeface="宋体" panose="02010600030101010101" pitchFamily="2" charset="-122"/>
              </a:rPr>
              <a:t>FTP</a:t>
            </a:r>
            <a:r>
              <a:rPr lang="zh-CN" altLang="en-US" sz="2400" b="1">
                <a:latin typeface="宋体" panose="02010600030101010101" pitchFamily="2" charset="-122"/>
              </a:rPr>
              <a:t>使用控制连接与数据连接的独立从进程完成各自功能，逻辑关系简单，且可以通过命令随时控制数据传送过程。</a:t>
            </a:r>
          </a:p>
        </p:txBody>
      </p:sp>
      <p:sp>
        <p:nvSpPr>
          <p:cNvPr id="39940" name="Rectangle 4">
            <a:extLst>
              <a:ext uri="{FF2B5EF4-FFF2-40B4-BE49-F238E27FC236}">
                <a16:creationId xmlns:a16="http://schemas.microsoft.com/office/drawing/2014/main" id="{18BBEB3A-AF01-4B00-AC40-1FA7BFC4CE2C}"/>
              </a:ext>
            </a:extLst>
          </p:cNvPr>
          <p:cNvSpPr>
            <a:spLocks noChangeArrowheads="1"/>
          </p:cNvSpPr>
          <p:nvPr/>
        </p:nvSpPr>
        <p:spPr bwMode="auto">
          <a:xfrm>
            <a:off x="838200" y="381000"/>
            <a:ext cx="3805238"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800" b="1">
                <a:solidFill>
                  <a:srgbClr val="CC0000"/>
                </a:solidFill>
                <a:latin typeface="宋体" panose="02010600030101010101" pitchFamily="2" charset="-122"/>
              </a:rPr>
              <a:t>FTP</a:t>
            </a:r>
            <a:r>
              <a:rPr lang="zh-CN" altLang="en-US" sz="2800" b="1">
                <a:solidFill>
                  <a:srgbClr val="CC0000"/>
                </a:solidFill>
                <a:latin typeface="宋体" panose="02010600030101010101" pitchFamily="2" charset="-122"/>
              </a:rPr>
              <a:t>交互模式的特点</a:t>
            </a:r>
          </a:p>
        </p:txBody>
      </p:sp>
      <p:sp>
        <p:nvSpPr>
          <p:cNvPr id="54277" name="Rectangle 5">
            <a:extLst>
              <a:ext uri="{FF2B5EF4-FFF2-40B4-BE49-F238E27FC236}">
                <a16:creationId xmlns:a16="http://schemas.microsoft.com/office/drawing/2014/main" id="{FCCB8DEF-0931-4C02-9337-F6D271A44B39}"/>
              </a:ext>
            </a:extLst>
          </p:cNvPr>
          <p:cNvSpPr>
            <a:spLocks noChangeArrowheads="1"/>
          </p:cNvSpPr>
          <p:nvPr/>
        </p:nvSpPr>
        <p:spPr bwMode="auto">
          <a:xfrm>
            <a:off x="1066800" y="3886200"/>
            <a:ext cx="7239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400" b="1">
                <a:latin typeface="宋体" panose="02010600030101010101" pitchFamily="2" charset="-122"/>
              </a:rPr>
              <a:t>3</a:t>
            </a:r>
            <a:r>
              <a:rPr lang="zh-CN" altLang="en-US" sz="2400" b="1">
                <a:latin typeface="宋体" panose="02010600030101010101" pitchFamily="2" charset="-122"/>
              </a:rPr>
              <a:t>、服务器在完成文件数据传递后，关闭数据连接，</a:t>
            </a:r>
            <a:r>
              <a:rPr lang="zh-CN" altLang="en-US" sz="2400" b="1">
                <a:solidFill>
                  <a:srgbClr val="990000"/>
                </a:solidFill>
                <a:latin typeface="宋体" panose="02010600030101010101" pitchFamily="2" charset="-122"/>
              </a:rPr>
              <a:t>给客户端一个文件结束条件</a:t>
            </a:r>
            <a:r>
              <a:rPr lang="zh-CN" altLang="en-US" sz="2400" b="1">
                <a:latin typeface="宋体" panose="02010600030101010101" pitchFamily="2" charset="-122"/>
              </a:rPr>
              <a:t>，实现一个任意长度文件数据传送的简单可靠结束处理。</a:t>
            </a:r>
          </a:p>
        </p:txBody>
      </p:sp>
      <p:sp>
        <p:nvSpPr>
          <p:cNvPr id="54279" name="Rectangle 7">
            <a:extLst>
              <a:ext uri="{FF2B5EF4-FFF2-40B4-BE49-F238E27FC236}">
                <a16:creationId xmlns:a16="http://schemas.microsoft.com/office/drawing/2014/main" id="{AB9E4D80-96D5-47EA-AF13-856BC53C7BE6}"/>
              </a:ext>
            </a:extLst>
          </p:cNvPr>
          <p:cNvSpPr>
            <a:spLocks noChangeArrowheads="1"/>
          </p:cNvSpPr>
          <p:nvPr/>
        </p:nvSpPr>
        <p:spPr bwMode="auto">
          <a:xfrm>
            <a:off x="1066800" y="5181600"/>
            <a:ext cx="7239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400" b="1" dirty="0">
                <a:latin typeface="宋体" panose="02010600030101010101" pitchFamily="2" charset="-122"/>
              </a:rPr>
              <a:t>4</a:t>
            </a:r>
            <a:r>
              <a:rPr lang="zh-CN" altLang="en-US" sz="2400" b="1" dirty="0">
                <a:latin typeface="宋体" panose="02010600030101010101" pitchFamily="2" charset="-122"/>
              </a:rPr>
              <a:t>、</a:t>
            </a:r>
            <a:r>
              <a:rPr lang="en-US" altLang="zh-CN" sz="2400" b="1" dirty="0">
                <a:latin typeface="宋体" panose="02010600030101010101" pitchFamily="2" charset="-122"/>
              </a:rPr>
              <a:t>FTP</a:t>
            </a:r>
            <a:r>
              <a:rPr lang="zh-CN" altLang="en-US" sz="2400" b="1" dirty="0">
                <a:latin typeface="宋体" panose="02010600030101010101" pitchFamily="2" charset="-122"/>
              </a:rPr>
              <a:t>命令系统控制远程计算机上的文件操作，类似本地文件操作。</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4274"/>
                                        </p:tgtEl>
                                        <p:attrNameLst>
                                          <p:attrName>style.visibility</p:attrName>
                                        </p:attrNameLst>
                                      </p:cBhvr>
                                      <p:to>
                                        <p:strVal val="visible"/>
                                      </p:to>
                                    </p:set>
                                    <p:animEffect transition="in" filter="blinds(horizontal)">
                                      <p:cBhvr>
                                        <p:cTn id="7" dur="500"/>
                                        <p:tgtEl>
                                          <p:spTgt spid="5427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4275"/>
                                        </p:tgtEl>
                                        <p:attrNameLst>
                                          <p:attrName>style.visibility</p:attrName>
                                        </p:attrNameLst>
                                      </p:cBhvr>
                                      <p:to>
                                        <p:strVal val="visible"/>
                                      </p:to>
                                    </p:set>
                                    <p:animEffect transition="in" filter="blinds(horizontal)">
                                      <p:cBhvr>
                                        <p:cTn id="12" dur="500"/>
                                        <p:tgtEl>
                                          <p:spTgt spid="5427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4277"/>
                                        </p:tgtEl>
                                        <p:attrNameLst>
                                          <p:attrName>style.visibility</p:attrName>
                                        </p:attrNameLst>
                                      </p:cBhvr>
                                      <p:to>
                                        <p:strVal val="visible"/>
                                      </p:to>
                                    </p:set>
                                    <p:animEffect transition="in" filter="blinds(horizontal)">
                                      <p:cBhvr>
                                        <p:cTn id="17" dur="500"/>
                                        <p:tgtEl>
                                          <p:spTgt spid="5427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4279"/>
                                        </p:tgtEl>
                                        <p:attrNameLst>
                                          <p:attrName>style.visibility</p:attrName>
                                        </p:attrNameLst>
                                      </p:cBhvr>
                                      <p:to>
                                        <p:strVal val="visible"/>
                                      </p:to>
                                    </p:set>
                                    <p:animEffect transition="in" filter="blinds(horizontal)">
                                      <p:cBhvr>
                                        <p:cTn id="22" dur="500"/>
                                        <p:tgtEl>
                                          <p:spTgt spid="542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74" grpId="0" autoUpdateAnimBg="0"/>
      <p:bldP spid="54275" grpId="0" autoUpdateAnimBg="0"/>
      <p:bldP spid="54277" grpId="0" autoUpdateAnimBg="0"/>
      <p:bldP spid="54279"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1" name="Text Box 5">
            <a:extLst>
              <a:ext uri="{FF2B5EF4-FFF2-40B4-BE49-F238E27FC236}">
                <a16:creationId xmlns:a16="http://schemas.microsoft.com/office/drawing/2014/main" id="{6FCBFA93-77D0-4E4C-A932-54577E005317}"/>
              </a:ext>
            </a:extLst>
          </p:cNvPr>
          <p:cNvSpPr txBox="1">
            <a:spLocks noChangeArrowheads="1"/>
          </p:cNvSpPr>
          <p:nvPr/>
        </p:nvSpPr>
        <p:spPr bwMode="auto">
          <a:xfrm>
            <a:off x="827088" y="1628775"/>
            <a:ext cx="7543800" cy="308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just" eaLnBrk="1" hangingPunct="1">
              <a:spcBef>
                <a:spcPct val="50000"/>
              </a:spcBef>
            </a:pPr>
            <a:r>
              <a:rPr lang="zh-CN" altLang="en-US" sz="2800" b="1" dirty="0"/>
              <a:t>字符化的计算机域名可标志该网络计算机的地理位置、所属单位及行业特征，个性化的表达十分方便</a:t>
            </a:r>
            <a:r>
              <a:rPr lang="zh-CN" altLang="en-US" sz="2800" b="1" dirty="0">
                <a:solidFill>
                  <a:srgbClr val="FF0000"/>
                </a:solidFill>
              </a:rPr>
              <a:t>用户</a:t>
            </a:r>
            <a:r>
              <a:rPr lang="zh-CN" altLang="en-US" sz="2800" b="1" dirty="0"/>
              <a:t>的辨认和记忆。但</a:t>
            </a:r>
            <a:r>
              <a:rPr lang="zh-CN" altLang="en-US" sz="2800" b="1" dirty="0">
                <a:solidFill>
                  <a:srgbClr val="FF0000"/>
                </a:solidFill>
              </a:rPr>
              <a:t>计算机</a:t>
            </a:r>
            <a:r>
              <a:rPr lang="zh-CN" altLang="en-US" sz="2800" b="1" dirty="0"/>
              <a:t>对二进制形式的</a:t>
            </a:r>
            <a:r>
              <a:rPr lang="en-US" altLang="zh-CN" sz="2800" b="1" dirty="0"/>
              <a:t>IP</a:t>
            </a:r>
            <a:r>
              <a:rPr lang="zh-CN" altLang="en-US" sz="2800" b="1" dirty="0"/>
              <a:t>地址操作计算更简单，内存占用少。所以象数字系统译码一样，</a:t>
            </a:r>
            <a:r>
              <a:rPr lang="zh-CN" altLang="en-US" sz="2800" b="1" dirty="0">
                <a:latin typeface="宋体" panose="02010600030101010101" pitchFamily="2" charset="-122"/>
              </a:rPr>
              <a:t>域名系统</a:t>
            </a:r>
            <a:r>
              <a:rPr lang="en-US" altLang="zh-CN" sz="2800" b="1" dirty="0"/>
              <a:t>DNS</a:t>
            </a:r>
            <a:r>
              <a:rPr lang="zh-CN" altLang="en-US" sz="2800" b="1" dirty="0">
                <a:latin typeface="宋体" panose="02010600030101010101" pitchFamily="2" charset="-122"/>
              </a:rPr>
              <a:t>（</a:t>
            </a:r>
            <a:r>
              <a:rPr lang="en-US" altLang="zh-CN" sz="2800" b="1" dirty="0"/>
              <a:t>Domain Name System</a:t>
            </a:r>
            <a:r>
              <a:rPr lang="zh-CN" altLang="en-US" sz="2800" b="1" dirty="0">
                <a:latin typeface="宋体" panose="02010600030101010101" pitchFamily="2" charset="-122"/>
              </a:rPr>
              <a:t>）</a:t>
            </a:r>
            <a:r>
              <a:rPr lang="zh-CN" altLang="en-US" sz="2800" b="1" dirty="0"/>
              <a:t>是互联网对</a:t>
            </a:r>
            <a:r>
              <a:rPr lang="zh-CN" altLang="en-US" sz="2800" b="1" dirty="0">
                <a:solidFill>
                  <a:srgbClr val="FF0000"/>
                </a:solidFill>
              </a:rPr>
              <a:t>用户使用的域名</a:t>
            </a:r>
            <a:r>
              <a:rPr lang="zh-CN" altLang="en-US" sz="2800" b="1" dirty="0"/>
              <a:t>和</a:t>
            </a:r>
            <a:r>
              <a:rPr lang="zh-CN" altLang="en-US" sz="2800" b="1" dirty="0">
                <a:solidFill>
                  <a:srgbClr val="FF0000"/>
                </a:solidFill>
              </a:rPr>
              <a:t>计算机使用的</a:t>
            </a:r>
            <a:r>
              <a:rPr lang="en-US" altLang="zh-CN" sz="2800" b="1" dirty="0">
                <a:solidFill>
                  <a:srgbClr val="FF0000"/>
                </a:solidFill>
              </a:rPr>
              <a:t>IP</a:t>
            </a:r>
            <a:r>
              <a:rPr lang="zh-CN" altLang="en-US" sz="2800" b="1" dirty="0">
                <a:solidFill>
                  <a:srgbClr val="FF0000"/>
                </a:solidFill>
              </a:rPr>
              <a:t>地址</a:t>
            </a:r>
            <a:r>
              <a:rPr lang="zh-CN" altLang="en-US" sz="2800" b="1" dirty="0"/>
              <a:t>的翻译转换。</a:t>
            </a:r>
          </a:p>
        </p:txBody>
      </p:sp>
      <p:sp>
        <p:nvSpPr>
          <p:cNvPr id="75782" name="Text Box 6">
            <a:extLst>
              <a:ext uri="{FF2B5EF4-FFF2-40B4-BE49-F238E27FC236}">
                <a16:creationId xmlns:a16="http://schemas.microsoft.com/office/drawing/2014/main" id="{93C9350E-C6B6-4131-973C-3E696A13CD56}"/>
              </a:ext>
            </a:extLst>
          </p:cNvPr>
          <p:cNvSpPr txBox="1">
            <a:spLocks noChangeArrowheads="1"/>
          </p:cNvSpPr>
          <p:nvPr/>
        </p:nvSpPr>
        <p:spPr bwMode="auto">
          <a:xfrm>
            <a:off x="900113" y="5084763"/>
            <a:ext cx="71628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2800" b="1">
                <a:solidFill>
                  <a:schemeClr val="accent2"/>
                </a:solidFill>
                <a:latin typeface="宋体" panose="02010600030101010101" pitchFamily="2" charset="-122"/>
              </a:rPr>
              <a:t>注意</a:t>
            </a:r>
            <a:r>
              <a:rPr lang="en-US" altLang="zh-CN" sz="2800" b="1">
                <a:solidFill>
                  <a:schemeClr val="accent2"/>
                </a:solidFill>
              </a:rPr>
              <a:t>DNS</a:t>
            </a:r>
            <a:r>
              <a:rPr lang="zh-CN" altLang="en-US" sz="2800" b="1">
                <a:solidFill>
                  <a:schemeClr val="accent2"/>
                </a:solidFill>
                <a:latin typeface="宋体" panose="02010600030101010101" pitchFamily="2" charset="-122"/>
              </a:rPr>
              <a:t>也表示域名服务器：</a:t>
            </a:r>
            <a:r>
              <a:rPr lang="en-US" altLang="zh-CN" sz="2800" b="1">
                <a:solidFill>
                  <a:schemeClr val="accent2"/>
                </a:solidFill>
              </a:rPr>
              <a:t>Domain Name Server</a:t>
            </a:r>
            <a:endParaRPr lang="en-US" altLang="zh-CN" sz="2800" b="1">
              <a:solidFill>
                <a:schemeClr val="accent2"/>
              </a:solidFill>
              <a:latin typeface="宋体" panose="02010600030101010101" pitchFamily="2" charset="-122"/>
            </a:endParaRPr>
          </a:p>
        </p:txBody>
      </p:sp>
      <p:sp>
        <p:nvSpPr>
          <p:cNvPr id="75783" name="Text Box 7">
            <a:extLst>
              <a:ext uri="{FF2B5EF4-FFF2-40B4-BE49-F238E27FC236}">
                <a16:creationId xmlns:a16="http://schemas.microsoft.com/office/drawing/2014/main" id="{40ADF233-3B03-47FF-B913-BC407C7E62CC}"/>
              </a:ext>
            </a:extLst>
          </p:cNvPr>
          <p:cNvSpPr txBox="1">
            <a:spLocks noChangeArrowheads="1"/>
          </p:cNvSpPr>
          <p:nvPr/>
        </p:nvSpPr>
        <p:spPr bwMode="auto">
          <a:xfrm>
            <a:off x="913542" y="994569"/>
            <a:ext cx="71628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2800" b="1" dirty="0">
                <a:solidFill>
                  <a:schemeClr val="accent2"/>
                </a:solidFill>
                <a:latin typeface="宋体" panose="02010600030101010101" pitchFamily="2" charset="-122"/>
              </a:rPr>
              <a:t>为什么通常要用域名，而非</a:t>
            </a:r>
            <a:r>
              <a:rPr lang="en-US" altLang="zh-CN" sz="2800" b="1" dirty="0">
                <a:solidFill>
                  <a:schemeClr val="accent2"/>
                </a:solidFill>
                <a:latin typeface="宋体" panose="02010600030101010101" pitchFamily="2" charset="-122"/>
              </a:rPr>
              <a:t>IP</a:t>
            </a:r>
            <a:r>
              <a:rPr lang="zh-CN" altLang="en-US" sz="2800" b="1" dirty="0">
                <a:solidFill>
                  <a:schemeClr val="accent2"/>
                </a:solidFill>
                <a:latin typeface="宋体" panose="02010600030101010101" pitchFamily="2" charset="-122"/>
              </a:rPr>
              <a:t>地址呢？</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5783"/>
                                        </p:tgtEl>
                                        <p:attrNameLst>
                                          <p:attrName>style.visibility</p:attrName>
                                        </p:attrNameLst>
                                      </p:cBhvr>
                                      <p:to>
                                        <p:strVal val="visible"/>
                                      </p:to>
                                    </p:set>
                                    <p:anim calcmode="lin" valueType="num">
                                      <p:cBhvr additive="base">
                                        <p:cTn id="7" dur="500" fill="hold"/>
                                        <p:tgtEl>
                                          <p:spTgt spid="75783"/>
                                        </p:tgtEl>
                                        <p:attrNameLst>
                                          <p:attrName>ppt_x</p:attrName>
                                        </p:attrNameLst>
                                      </p:cBhvr>
                                      <p:tavLst>
                                        <p:tav tm="0">
                                          <p:val>
                                            <p:strVal val="0-#ppt_w/2"/>
                                          </p:val>
                                        </p:tav>
                                        <p:tav tm="100000">
                                          <p:val>
                                            <p:strVal val="#ppt_x"/>
                                          </p:val>
                                        </p:tav>
                                      </p:tavLst>
                                    </p:anim>
                                    <p:anim calcmode="lin" valueType="num">
                                      <p:cBhvr additive="base">
                                        <p:cTn id="8" dur="500" fill="hold"/>
                                        <p:tgtEl>
                                          <p:spTgt spid="75783"/>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5781"/>
                                        </p:tgtEl>
                                        <p:attrNameLst>
                                          <p:attrName>style.visibility</p:attrName>
                                        </p:attrNameLst>
                                      </p:cBhvr>
                                      <p:to>
                                        <p:strVal val="visible"/>
                                      </p:to>
                                    </p:set>
                                    <p:anim calcmode="lin" valueType="num">
                                      <p:cBhvr additive="base">
                                        <p:cTn id="13" dur="500" fill="hold"/>
                                        <p:tgtEl>
                                          <p:spTgt spid="75781"/>
                                        </p:tgtEl>
                                        <p:attrNameLst>
                                          <p:attrName>ppt_x</p:attrName>
                                        </p:attrNameLst>
                                      </p:cBhvr>
                                      <p:tavLst>
                                        <p:tav tm="0">
                                          <p:val>
                                            <p:strVal val="0-#ppt_w/2"/>
                                          </p:val>
                                        </p:tav>
                                        <p:tav tm="100000">
                                          <p:val>
                                            <p:strVal val="#ppt_x"/>
                                          </p:val>
                                        </p:tav>
                                      </p:tavLst>
                                    </p:anim>
                                    <p:anim calcmode="lin" valueType="num">
                                      <p:cBhvr additive="base">
                                        <p:cTn id="14" dur="500" fill="hold"/>
                                        <p:tgtEl>
                                          <p:spTgt spid="75781"/>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75782"/>
                                        </p:tgtEl>
                                        <p:attrNameLst>
                                          <p:attrName>style.visibility</p:attrName>
                                        </p:attrNameLst>
                                      </p:cBhvr>
                                      <p:to>
                                        <p:strVal val="visible"/>
                                      </p:to>
                                    </p:set>
                                    <p:anim calcmode="lin" valueType="num">
                                      <p:cBhvr additive="base">
                                        <p:cTn id="19" dur="500" fill="hold"/>
                                        <p:tgtEl>
                                          <p:spTgt spid="75782"/>
                                        </p:tgtEl>
                                        <p:attrNameLst>
                                          <p:attrName>ppt_x</p:attrName>
                                        </p:attrNameLst>
                                      </p:cBhvr>
                                      <p:tavLst>
                                        <p:tav tm="0">
                                          <p:val>
                                            <p:strVal val="0-#ppt_w/2"/>
                                          </p:val>
                                        </p:tav>
                                        <p:tav tm="100000">
                                          <p:val>
                                            <p:strVal val="#ppt_x"/>
                                          </p:val>
                                        </p:tav>
                                      </p:tavLst>
                                    </p:anim>
                                    <p:anim calcmode="lin" valueType="num">
                                      <p:cBhvr additive="base">
                                        <p:cTn id="20" dur="500" fill="hold"/>
                                        <p:tgtEl>
                                          <p:spTgt spid="7578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1" grpId="0" autoUpdateAnimBg="0"/>
      <p:bldP spid="75782" grpId="0" autoUpdateAnimBg="0"/>
      <p:bldP spid="75783" grpId="0"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5596A3A7-BEEC-492B-BB66-26C3BA75CCC3}"/>
              </a:ext>
            </a:extLst>
          </p:cNvPr>
          <p:cNvSpPr>
            <a:spLocks noChangeArrowheads="1"/>
          </p:cNvSpPr>
          <p:nvPr/>
        </p:nvSpPr>
        <p:spPr bwMode="auto">
          <a:xfrm>
            <a:off x="762000" y="1066800"/>
            <a:ext cx="2895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400" b="1">
                <a:latin typeface="宋体" panose="02010600030101010101" pitchFamily="2" charset="-122"/>
              </a:rPr>
              <a:t>FTP</a:t>
            </a:r>
            <a:r>
              <a:rPr lang="zh-CN" altLang="en-US" sz="2400" b="1">
                <a:latin typeface="宋体" panose="02010600030101010101" pitchFamily="2" charset="-122"/>
              </a:rPr>
              <a:t>协议连接、授权</a:t>
            </a:r>
          </a:p>
        </p:txBody>
      </p:sp>
      <p:sp>
        <p:nvSpPr>
          <p:cNvPr id="55299" name="Rectangle 3">
            <a:extLst>
              <a:ext uri="{FF2B5EF4-FFF2-40B4-BE49-F238E27FC236}">
                <a16:creationId xmlns:a16="http://schemas.microsoft.com/office/drawing/2014/main" id="{03ED09AA-A6BA-406D-B4B3-173BAF618B68}"/>
              </a:ext>
            </a:extLst>
          </p:cNvPr>
          <p:cNvSpPr>
            <a:spLocks noChangeArrowheads="1"/>
          </p:cNvSpPr>
          <p:nvPr/>
        </p:nvSpPr>
        <p:spPr bwMode="auto">
          <a:xfrm>
            <a:off x="539750" y="1773238"/>
            <a:ext cx="74676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zh-CN" altLang="en-US" sz="2400" b="1">
                <a:latin typeface="宋体" panose="02010600030101010101" pitchFamily="2" charset="-122"/>
              </a:rPr>
              <a:t>启动</a:t>
            </a:r>
            <a:r>
              <a:rPr lang="en-US" altLang="zh-CN" sz="2400" b="1">
                <a:latin typeface="宋体" panose="02010600030101010101" pitchFamily="2" charset="-122"/>
              </a:rPr>
              <a:t>FTP</a:t>
            </a:r>
            <a:r>
              <a:rPr lang="zh-CN" altLang="en-US" sz="2400" b="1">
                <a:latin typeface="宋体" panose="02010600030101010101" pitchFamily="2" charset="-122"/>
              </a:rPr>
              <a:t>后，</a:t>
            </a:r>
          </a:p>
          <a:p>
            <a:pPr eaLnBrk="1" hangingPunct="1">
              <a:spcBef>
                <a:spcPct val="0"/>
              </a:spcBef>
              <a:buFontTx/>
              <a:buNone/>
            </a:pPr>
            <a:r>
              <a:rPr lang="zh-CN" altLang="en-US" sz="2400" b="1">
                <a:latin typeface="宋体" panose="02010600030101010101" pitchFamily="2" charset="-122"/>
              </a:rPr>
              <a:t>输入命令：</a:t>
            </a:r>
            <a:r>
              <a:rPr lang="en-US" altLang="zh-CN" sz="2400" b="1">
                <a:solidFill>
                  <a:srgbClr val="CC0000"/>
                </a:solidFill>
                <a:latin typeface="宋体" panose="02010600030101010101" pitchFamily="2" charset="-122"/>
              </a:rPr>
              <a:t>Open</a:t>
            </a:r>
            <a:r>
              <a:rPr lang="zh-CN" altLang="en-US" sz="2400" b="1">
                <a:solidFill>
                  <a:srgbClr val="CC0000"/>
                </a:solidFill>
                <a:latin typeface="宋体" panose="02010600030101010101" pitchFamily="2" charset="-122"/>
              </a:rPr>
              <a:t>计算机域名</a:t>
            </a:r>
            <a:r>
              <a:rPr lang="zh-CN" altLang="en-US" sz="2400" b="1">
                <a:latin typeface="宋体" panose="02010600030101010101" pitchFamily="2" charset="-122"/>
              </a:rPr>
              <a:t>，与该计算机建立</a:t>
            </a:r>
            <a:r>
              <a:rPr lang="en-US" altLang="zh-CN" sz="2400" b="1">
                <a:latin typeface="宋体" panose="02010600030101010101" pitchFamily="2" charset="-122"/>
              </a:rPr>
              <a:t>TCP</a:t>
            </a:r>
            <a:r>
              <a:rPr lang="zh-CN" altLang="en-US" sz="2400" b="1">
                <a:latin typeface="宋体" panose="02010600030101010101" pitchFamily="2" charset="-122"/>
              </a:rPr>
              <a:t>连接，并用</a:t>
            </a:r>
            <a:r>
              <a:rPr lang="en-US" altLang="zh-CN" sz="2400" b="1">
                <a:solidFill>
                  <a:srgbClr val="CC0000"/>
                </a:solidFill>
                <a:latin typeface="宋体" panose="02010600030101010101" pitchFamily="2" charset="-122"/>
              </a:rPr>
              <a:t>Close</a:t>
            </a:r>
            <a:r>
              <a:rPr lang="zh-CN" altLang="en-US" sz="2400" b="1">
                <a:solidFill>
                  <a:srgbClr val="CC0000"/>
                </a:solidFill>
                <a:latin typeface="宋体" panose="02010600030101010101" pitchFamily="2" charset="-122"/>
              </a:rPr>
              <a:t>关闭连接</a:t>
            </a:r>
            <a:r>
              <a:rPr lang="zh-CN" altLang="en-US" sz="2400" b="1">
                <a:latin typeface="宋体" panose="02010600030101010101" pitchFamily="2" charset="-122"/>
              </a:rPr>
              <a:t>（而不关闭</a:t>
            </a:r>
            <a:r>
              <a:rPr lang="en-US" altLang="zh-CN" sz="2400" b="1">
                <a:latin typeface="宋体" panose="02010600030101010101" pitchFamily="2" charset="-122"/>
              </a:rPr>
              <a:t>FTP</a:t>
            </a:r>
            <a:r>
              <a:rPr lang="zh-CN" altLang="en-US" sz="2400" b="1">
                <a:latin typeface="宋体" panose="02010600030101010101" pitchFamily="2" charset="-122"/>
              </a:rPr>
              <a:t>程序）。</a:t>
            </a:r>
            <a:endParaRPr lang="zh-CN" altLang="en-US" sz="2400" b="1"/>
          </a:p>
        </p:txBody>
      </p:sp>
      <p:sp>
        <p:nvSpPr>
          <p:cNvPr id="40964" name="Rectangle 4">
            <a:extLst>
              <a:ext uri="{FF2B5EF4-FFF2-40B4-BE49-F238E27FC236}">
                <a16:creationId xmlns:a16="http://schemas.microsoft.com/office/drawing/2014/main" id="{B126176E-1DDC-41D9-A00C-7FE582642A5D}"/>
              </a:ext>
            </a:extLst>
          </p:cNvPr>
          <p:cNvSpPr>
            <a:spLocks noChangeArrowheads="1"/>
          </p:cNvSpPr>
          <p:nvPr/>
        </p:nvSpPr>
        <p:spPr bwMode="auto">
          <a:xfrm>
            <a:off x="533400" y="304800"/>
            <a:ext cx="44958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800" b="1" dirty="0">
                <a:solidFill>
                  <a:srgbClr val="CC0000"/>
                </a:solidFill>
                <a:latin typeface="宋体" panose="02010600030101010101" pitchFamily="2" charset="-122"/>
              </a:rPr>
              <a:t>2.2.3 FTP</a:t>
            </a:r>
            <a:r>
              <a:rPr lang="zh-CN" altLang="en-US" sz="2800" b="1" dirty="0">
                <a:solidFill>
                  <a:srgbClr val="CC0000"/>
                </a:solidFill>
                <a:latin typeface="宋体" panose="02010600030101010101" pitchFamily="2" charset="-122"/>
              </a:rPr>
              <a:t>登陆与常用命令</a:t>
            </a:r>
          </a:p>
        </p:txBody>
      </p:sp>
      <p:sp>
        <p:nvSpPr>
          <p:cNvPr id="55301" name="Text Box 5">
            <a:extLst>
              <a:ext uri="{FF2B5EF4-FFF2-40B4-BE49-F238E27FC236}">
                <a16:creationId xmlns:a16="http://schemas.microsoft.com/office/drawing/2014/main" id="{7E62F178-1A31-47BF-A664-1E6647549E80}"/>
              </a:ext>
            </a:extLst>
          </p:cNvPr>
          <p:cNvSpPr txBox="1">
            <a:spLocks noChangeArrowheads="1"/>
          </p:cNvSpPr>
          <p:nvPr/>
        </p:nvSpPr>
        <p:spPr bwMode="auto">
          <a:xfrm>
            <a:off x="762000" y="3124200"/>
            <a:ext cx="70866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b="1">
                <a:latin typeface="宋体" panose="02010600030101010101" pitchFamily="2" charset="-122"/>
              </a:rPr>
              <a:t>连接打开后，</a:t>
            </a:r>
            <a:r>
              <a:rPr lang="en-US" altLang="zh-CN" b="1">
                <a:latin typeface="宋体" panose="02010600030101010101" pitchFamily="2" charset="-122"/>
              </a:rPr>
              <a:t>FTP</a:t>
            </a:r>
            <a:r>
              <a:rPr lang="zh-CN" altLang="en-US" b="1">
                <a:latin typeface="宋体" panose="02010600030101010101" pitchFamily="2" charset="-122"/>
              </a:rPr>
              <a:t>要求用户提供远程计算机的授权，实现访问控制，用户必须输入；</a:t>
            </a:r>
            <a:r>
              <a:rPr lang="zh-CN" altLang="en-US" b="1">
                <a:solidFill>
                  <a:srgbClr val="CC0000"/>
                </a:solidFill>
                <a:latin typeface="宋体" panose="02010600030101010101" pitchFamily="2" charset="-122"/>
              </a:rPr>
              <a:t>用户名</a:t>
            </a:r>
            <a:r>
              <a:rPr lang="en-US" altLang="zh-CN" b="1">
                <a:solidFill>
                  <a:srgbClr val="CC0000"/>
                </a:solidFill>
                <a:latin typeface="宋体" panose="02010600030101010101" pitchFamily="2" charset="-122"/>
              </a:rPr>
              <a:t>+</a:t>
            </a:r>
            <a:r>
              <a:rPr lang="zh-CN" altLang="en-US" b="1">
                <a:solidFill>
                  <a:srgbClr val="CC0000"/>
                </a:solidFill>
                <a:latin typeface="宋体" panose="02010600030101010101" pitchFamily="2" charset="-122"/>
              </a:rPr>
              <a:t>口令</a:t>
            </a:r>
            <a:r>
              <a:rPr lang="zh-CN" altLang="en-US" b="1">
                <a:latin typeface="宋体" panose="02010600030101010101" pitchFamily="2" charset="-122"/>
              </a:rPr>
              <a:t>；认证完成后，享受本机同名用户一样访问权限，否则</a:t>
            </a:r>
            <a:r>
              <a:rPr lang="en-US" altLang="zh-CN" b="1">
                <a:latin typeface="宋体" panose="02010600030101010101" pitchFamily="2" charset="-122"/>
              </a:rPr>
              <a:t>FTP</a:t>
            </a:r>
            <a:r>
              <a:rPr lang="zh-CN" altLang="en-US" b="1">
                <a:latin typeface="宋体" panose="02010600030101010101" pitchFamily="2" charset="-122"/>
              </a:rPr>
              <a:t>服务被拒绝。</a:t>
            </a:r>
          </a:p>
        </p:txBody>
      </p:sp>
      <p:sp>
        <p:nvSpPr>
          <p:cNvPr id="55302" name="Text Box 6">
            <a:extLst>
              <a:ext uri="{FF2B5EF4-FFF2-40B4-BE49-F238E27FC236}">
                <a16:creationId xmlns:a16="http://schemas.microsoft.com/office/drawing/2014/main" id="{811A3E65-258C-454A-9867-F0CE0B5958AF}"/>
              </a:ext>
            </a:extLst>
          </p:cNvPr>
          <p:cNvSpPr txBox="1">
            <a:spLocks noChangeArrowheads="1"/>
          </p:cNvSpPr>
          <p:nvPr/>
        </p:nvSpPr>
        <p:spPr bwMode="auto">
          <a:xfrm>
            <a:off x="762000" y="4800600"/>
            <a:ext cx="74676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b="1">
                <a:latin typeface="宋体" panose="02010600030101010101" pitchFamily="2" charset="-122"/>
              </a:rPr>
              <a:t>但对开放的</a:t>
            </a:r>
            <a:r>
              <a:rPr lang="en-US" altLang="zh-CN" b="1">
                <a:latin typeface="宋体" panose="02010600030101010101" pitchFamily="2" charset="-122"/>
              </a:rPr>
              <a:t>FTP</a:t>
            </a:r>
            <a:r>
              <a:rPr lang="zh-CN" altLang="en-US" b="1">
                <a:latin typeface="宋体" panose="02010600030101010101" pitchFamily="2" charset="-122"/>
              </a:rPr>
              <a:t>服务，这种权限控制并不方便，通常使用匿名访问，用户输入：</a:t>
            </a:r>
            <a:r>
              <a:rPr lang="en-US" altLang="zh-CN" b="1">
                <a:latin typeface="宋体" panose="02010600030101010101" pitchFamily="2" charset="-122"/>
              </a:rPr>
              <a:t>anonymous</a:t>
            </a:r>
            <a:r>
              <a:rPr lang="zh-CN" altLang="en-US" b="1">
                <a:latin typeface="宋体" panose="02010600030101010101" pitchFamily="2" charset="-122"/>
              </a:rPr>
              <a:t>（</a:t>
            </a:r>
            <a:r>
              <a:rPr lang="en-US" altLang="zh-CN" b="1">
                <a:latin typeface="宋体" panose="02010600030101010101" pitchFamily="2" charset="-122"/>
              </a:rPr>
              <a:t>guest</a:t>
            </a:r>
            <a:r>
              <a:rPr lang="zh-CN" altLang="en-US" b="1">
                <a:latin typeface="宋体" panose="02010600030101010101" pitchFamily="2" charset="-122"/>
              </a:rPr>
              <a:t>）</a:t>
            </a:r>
            <a:r>
              <a:rPr lang="en-US" altLang="zh-CN" b="1">
                <a:latin typeface="宋体" panose="02010600030101010101" pitchFamily="2" charset="-122"/>
              </a:rPr>
              <a:t>/</a:t>
            </a:r>
            <a:r>
              <a:rPr lang="zh-CN" altLang="en-US" b="1">
                <a:latin typeface="宋体" panose="02010600030101010101" pitchFamily="2" charset="-122"/>
              </a:rPr>
              <a:t>电邮帐户， 实现最小权限访问。</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5299"/>
                                        </p:tgtEl>
                                        <p:attrNameLst>
                                          <p:attrName>style.visibility</p:attrName>
                                        </p:attrNameLst>
                                      </p:cBhvr>
                                      <p:to>
                                        <p:strVal val="visible"/>
                                      </p:to>
                                    </p:set>
                                    <p:anim calcmode="lin" valueType="num">
                                      <p:cBhvr additive="base">
                                        <p:cTn id="7" dur="500" fill="hold"/>
                                        <p:tgtEl>
                                          <p:spTgt spid="55299"/>
                                        </p:tgtEl>
                                        <p:attrNameLst>
                                          <p:attrName>ppt_x</p:attrName>
                                        </p:attrNameLst>
                                      </p:cBhvr>
                                      <p:tavLst>
                                        <p:tav tm="0">
                                          <p:val>
                                            <p:strVal val="0-#ppt_w/2"/>
                                          </p:val>
                                        </p:tav>
                                        <p:tav tm="100000">
                                          <p:val>
                                            <p:strVal val="#ppt_x"/>
                                          </p:val>
                                        </p:tav>
                                      </p:tavLst>
                                    </p:anim>
                                    <p:anim calcmode="lin" valueType="num">
                                      <p:cBhvr additive="base">
                                        <p:cTn id="8" dur="500" fill="hold"/>
                                        <p:tgtEl>
                                          <p:spTgt spid="55299"/>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5301"/>
                                        </p:tgtEl>
                                        <p:attrNameLst>
                                          <p:attrName>style.visibility</p:attrName>
                                        </p:attrNameLst>
                                      </p:cBhvr>
                                      <p:to>
                                        <p:strVal val="visible"/>
                                      </p:to>
                                    </p:set>
                                    <p:anim calcmode="lin" valueType="num">
                                      <p:cBhvr additive="base">
                                        <p:cTn id="13" dur="500" fill="hold"/>
                                        <p:tgtEl>
                                          <p:spTgt spid="55301"/>
                                        </p:tgtEl>
                                        <p:attrNameLst>
                                          <p:attrName>ppt_x</p:attrName>
                                        </p:attrNameLst>
                                      </p:cBhvr>
                                      <p:tavLst>
                                        <p:tav tm="0">
                                          <p:val>
                                            <p:strVal val="0-#ppt_w/2"/>
                                          </p:val>
                                        </p:tav>
                                        <p:tav tm="100000">
                                          <p:val>
                                            <p:strVal val="#ppt_x"/>
                                          </p:val>
                                        </p:tav>
                                      </p:tavLst>
                                    </p:anim>
                                    <p:anim calcmode="lin" valueType="num">
                                      <p:cBhvr additive="base">
                                        <p:cTn id="14" dur="500" fill="hold"/>
                                        <p:tgtEl>
                                          <p:spTgt spid="55301"/>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5302"/>
                                        </p:tgtEl>
                                        <p:attrNameLst>
                                          <p:attrName>style.visibility</p:attrName>
                                        </p:attrNameLst>
                                      </p:cBhvr>
                                      <p:to>
                                        <p:strVal val="visible"/>
                                      </p:to>
                                    </p:set>
                                    <p:anim calcmode="lin" valueType="num">
                                      <p:cBhvr additive="base">
                                        <p:cTn id="19" dur="500" fill="hold"/>
                                        <p:tgtEl>
                                          <p:spTgt spid="55302"/>
                                        </p:tgtEl>
                                        <p:attrNameLst>
                                          <p:attrName>ppt_x</p:attrName>
                                        </p:attrNameLst>
                                      </p:cBhvr>
                                      <p:tavLst>
                                        <p:tav tm="0">
                                          <p:val>
                                            <p:strVal val="0-#ppt_w/2"/>
                                          </p:val>
                                        </p:tav>
                                        <p:tav tm="100000">
                                          <p:val>
                                            <p:strVal val="#ppt_x"/>
                                          </p:val>
                                        </p:tav>
                                      </p:tavLst>
                                    </p:anim>
                                    <p:anim calcmode="lin" valueType="num">
                                      <p:cBhvr additive="base">
                                        <p:cTn id="20" dur="500" fill="hold"/>
                                        <p:tgtEl>
                                          <p:spTgt spid="5530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autoUpdateAnimBg="0"/>
      <p:bldP spid="55301" grpId="0" autoUpdateAnimBg="0"/>
      <p:bldP spid="55302" grpId="0"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42771037-05DD-4D42-AD71-29009B9D622E}"/>
              </a:ext>
            </a:extLst>
          </p:cNvPr>
          <p:cNvSpPr>
            <a:spLocks noChangeArrowheads="1"/>
          </p:cNvSpPr>
          <p:nvPr/>
        </p:nvSpPr>
        <p:spPr bwMode="auto">
          <a:xfrm>
            <a:off x="900113" y="1125538"/>
            <a:ext cx="7632700" cy="29511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lnSpc>
                <a:spcPct val="120000"/>
              </a:lnSpc>
              <a:spcBef>
                <a:spcPct val="0"/>
              </a:spcBef>
              <a:buFontTx/>
              <a:buNone/>
            </a:pPr>
            <a:r>
              <a:rPr lang="en-US" altLang="zh-CN" sz="2800" b="1">
                <a:latin typeface="宋体" panose="02010600030101010101" pitchFamily="2" charset="-122"/>
              </a:rPr>
              <a:t>FTP</a:t>
            </a:r>
            <a:r>
              <a:rPr lang="zh-CN" altLang="en-US" sz="2800" b="1">
                <a:latin typeface="宋体" panose="02010600030101010101" pitchFamily="2" charset="-122"/>
              </a:rPr>
              <a:t>软件一般以</a:t>
            </a:r>
            <a:r>
              <a:rPr lang="zh-CN" altLang="en-US" sz="2800" b="1">
                <a:solidFill>
                  <a:srgbClr val="990000"/>
                </a:solidFill>
                <a:latin typeface="宋体" panose="02010600030101010101" pitchFamily="2" charset="-122"/>
              </a:rPr>
              <a:t>命令行</a:t>
            </a:r>
            <a:r>
              <a:rPr lang="zh-CN" altLang="en-US" sz="2800" b="1">
                <a:latin typeface="宋体" panose="02010600030101010101" pitchFamily="2" charset="-122"/>
              </a:rPr>
              <a:t>交互形式（而不是目前更常见的图形界面方式），来实现两台计算机间的文件控制和传输。</a:t>
            </a:r>
          </a:p>
          <a:p>
            <a:pPr eaLnBrk="1" hangingPunct="1">
              <a:lnSpc>
                <a:spcPct val="120000"/>
              </a:lnSpc>
              <a:spcBef>
                <a:spcPct val="0"/>
              </a:spcBef>
              <a:buFontTx/>
              <a:buNone/>
            </a:pPr>
            <a:r>
              <a:rPr lang="zh-CN" altLang="en-US" sz="2800" b="1">
                <a:latin typeface="宋体" panose="02010600030101010101" pitchFamily="2" charset="-122"/>
              </a:rPr>
              <a:t>没有国定的界面，不同产品有差别，但较相似。</a:t>
            </a:r>
          </a:p>
          <a:p>
            <a:pPr eaLnBrk="1" hangingPunct="1">
              <a:lnSpc>
                <a:spcPct val="120000"/>
              </a:lnSpc>
              <a:spcBef>
                <a:spcPct val="0"/>
              </a:spcBef>
              <a:buFontTx/>
              <a:buNone/>
            </a:pPr>
            <a:r>
              <a:rPr lang="zh-CN" altLang="en-US" sz="2800" b="1"/>
              <a:t>目前使用 </a:t>
            </a:r>
            <a:r>
              <a:rPr lang="en-US" altLang="zh-CN" sz="2800" b="1">
                <a:latin typeface="宋体" panose="02010600030101010101" pitchFamily="2" charset="-122"/>
              </a:rPr>
              <a:t>FTP</a:t>
            </a:r>
            <a:r>
              <a:rPr lang="en-US" altLang="zh-CN" sz="2800" b="1"/>
              <a:t> </a:t>
            </a:r>
            <a:r>
              <a:rPr lang="zh-CN" altLang="en-US" sz="2800" b="1"/>
              <a:t>版本</a:t>
            </a:r>
            <a:r>
              <a:rPr lang="en-US" altLang="zh-CN" sz="2800" b="1"/>
              <a:t>V6.9</a:t>
            </a:r>
            <a:r>
              <a:rPr lang="zh-CN" altLang="en-US" sz="2800" b="1"/>
              <a:t>（或更高），见下面一个举例</a:t>
            </a:r>
            <a:endParaRPr lang="zh-CN" altLang="en-US" sz="2800" b="1">
              <a:latin typeface="宋体" panose="02010600030101010101" pitchFamily="2" charset="-122"/>
            </a:endParaRPr>
          </a:p>
        </p:txBody>
      </p:sp>
      <p:sp>
        <p:nvSpPr>
          <p:cNvPr id="41987" name="Rectangle 3">
            <a:extLst>
              <a:ext uri="{FF2B5EF4-FFF2-40B4-BE49-F238E27FC236}">
                <a16:creationId xmlns:a16="http://schemas.microsoft.com/office/drawing/2014/main" id="{0B7EA086-D15A-4243-A90B-25F5F866AEC1}"/>
              </a:ext>
            </a:extLst>
          </p:cNvPr>
          <p:cNvSpPr>
            <a:spLocks noChangeArrowheads="1"/>
          </p:cNvSpPr>
          <p:nvPr/>
        </p:nvSpPr>
        <p:spPr bwMode="auto">
          <a:xfrm>
            <a:off x="755650" y="260350"/>
            <a:ext cx="37338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800" b="1">
                <a:latin typeface="宋体" panose="02010600030101010101" pitchFamily="2" charset="-122"/>
              </a:rPr>
              <a:t>BSD/FTP</a:t>
            </a:r>
            <a:r>
              <a:rPr lang="zh-CN" altLang="en-US" sz="2800" b="1">
                <a:latin typeface="宋体" panose="02010600030101010101" pitchFamily="2" charset="-122"/>
              </a:rPr>
              <a:t>的常用命令</a:t>
            </a:r>
          </a:p>
        </p:txBody>
      </p:sp>
      <p:sp>
        <p:nvSpPr>
          <p:cNvPr id="84997" name="Rectangle 5">
            <a:extLst>
              <a:ext uri="{FF2B5EF4-FFF2-40B4-BE49-F238E27FC236}">
                <a16:creationId xmlns:a16="http://schemas.microsoft.com/office/drawing/2014/main" id="{24623F58-4E30-4A3A-97BF-E66AA5B51433}"/>
              </a:ext>
            </a:extLst>
          </p:cNvPr>
          <p:cNvSpPr>
            <a:spLocks noChangeArrowheads="1"/>
          </p:cNvSpPr>
          <p:nvPr/>
        </p:nvSpPr>
        <p:spPr bwMode="auto">
          <a:xfrm>
            <a:off x="971550" y="4365625"/>
            <a:ext cx="7488238" cy="1611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800" b="1"/>
              <a:t>FTP</a:t>
            </a:r>
            <a:r>
              <a:rPr lang="zh-CN" altLang="en-US" sz="2800" b="1"/>
              <a:t>命令集约有</a:t>
            </a:r>
            <a:r>
              <a:rPr lang="en-US" altLang="zh-CN" sz="2800" b="1"/>
              <a:t>50</a:t>
            </a:r>
            <a:r>
              <a:rPr lang="zh-CN" altLang="en-US" sz="2800" b="1"/>
              <a:t>多条（对应服务器应答），但客户端的常用命令主要有：</a:t>
            </a:r>
            <a:r>
              <a:rPr lang="zh-CN" altLang="en-US" sz="2800" b="1">
                <a:solidFill>
                  <a:srgbClr val="990000"/>
                </a:solidFill>
              </a:rPr>
              <a:t>目录操作、显示文件列表、读取、发</a:t>
            </a:r>
            <a:r>
              <a:rPr lang="zh-CN" altLang="en-US" sz="2800" b="1"/>
              <a:t>等。</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4994"/>
                                        </p:tgtEl>
                                        <p:attrNameLst>
                                          <p:attrName>style.visibility</p:attrName>
                                        </p:attrNameLst>
                                      </p:cBhvr>
                                      <p:to>
                                        <p:strVal val="visible"/>
                                      </p:to>
                                    </p:set>
                                    <p:anim calcmode="lin" valueType="num">
                                      <p:cBhvr additive="base">
                                        <p:cTn id="7" dur="500" fill="hold"/>
                                        <p:tgtEl>
                                          <p:spTgt spid="84994"/>
                                        </p:tgtEl>
                                        <p:attrNameLst>
                                          <p:attrName>ppt_x</p:attrName>
                                        </p:attrNameLst>
                                      </p:cBhvr>
                                      <p:tavLst>
                                        <p:tav tm="0">
                                          <p:val>
                                            <p:strVal val="0-#ppt_w/2"/>
                                          </p:val>
                                        </p:tav>
                                        <p:tav tm="100000">
                                          <p:val>
                                            <p:strVal val="#ppt_x"/>
                                          </p:val>
                                        </p:tav>
                                      </p:tavLst>
                                    </p:anim>
                                    <p:anim calcmode="lin" valueType="num">
                                      <p:cBhvr additive="base">
                                        <p:cTn id="8" dur="500" fill="hold"/>
                                        <p:tgtEl>
                                          <p:spTgt spid="8499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84997"/>
                                        </p:tgtEl>
                                        <p:attrNameLst>
                                          <p:attrName>style.visibility</p:attrName>
                                        </p:attrNameLst>
                                      </p:cBhvr>
                                      <p:to>
                                        <p:strVal val="visible"/>
                                      </p:to>
                                    </p:set>
                                    <p:anim calcmode="lin" valueType="num">
                                      <p:cBhvr additive="base">
                                        <p:cTn id="13" dur="500" fill="hold"/>
                                        <p:tgtEl>
                                          <p:spTgt spid="84997"/>
                                        </p:tgtEl>
                                        <p:attrNameLst>
                                          <p:attrName>ppt_x</p:attrName>
                                        </p:attrNameLst>
                                      </p:cBhvr>
                                      <p:tavLst>
                                        <p:tav tm="0">
                                          <p:val>
                                            <p:strVal val="0-#ppt_w/2"/>
                                          </p:val>
                                        </p:tav>
                                        <p:tav tm="100000">
                                          <p:val>
                                            <p:strVal val="#ppt_x"/>
                                          </p:val>
                                        </p:tav>
                                      </p:tavLst>
                                    </p:anim>
                                    <p:anim calcmode="lin" valueType="num">
                                      <p:cBhvr additive="base">
                                        <p:cTn id="14" dur="500" fill="hold"/>
                                        <p:tgtEl>
                                          <p:spTgt spid="8499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4" grpId="0" autoUpdateAnimBg="0"/>
      <p:bldP spid="84997" grpId="0"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4" name="Text Box 4">
            <a:extLst>
              <a:ext uri="{FF2B5EF4-FFF2-40B4-BE49-F238E27FC236}">
                <a16:creationId xmlns:a16="http://schemas.microsoft.com/office/drawing/2014/main" id="{E9CFEDD6-8808-4EA4-9C00-020C8210C71F}"/>
              </a:ext>
            </a:extLst>
          </p:cNvPr>
          <p:cNvSpPr txBox="1">
            <a:spLocks noChangeArrowheads="1"/>
          </p:cNvSpPr>
          <p:nvPr/>
        </p:nvSpPr>
        <p:spPr bwMode="auto">
          <a:xfrm>
            <a:off x="900113" y="549275"/>
            <a:ext cx="7543800" cy="5886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lnSpc>
                <a:spcPct val="110000"/>
              </a:lnSpc>
              <a:spcBef>
                <a:spcPct val="5000"/>
              </a:spcBef>
            </a:pPr>
            <a:r>
              <a:rPr lang="en-US" altLang="zh-CN" b="1">
                <a:solidFill>
                  <a:srgbClr val="FF0000"/>
                </a:solidFill>
                <a:latin typeface="宋体" panose="02010600030101010101" pitchFamily="2" charset="-122"/>
              </a:rPr>
              <a:t>Open </a:t>
            </a:r>
            <a:r>
              <a:rPr lang="zh-CN" altLang="en-US" b="1">
                <a:solidFill>
                  <a:srgbClr val="FF0000"/>
                </a:solidFill>
                <a:latin typeface="宋体" panose="02010600030101010101" pitchFamily="2" charset="-122"/>
              </a:rPr>
              <a:t>主机名</a:t>
            </a:r>
            <a:r>
              <a:rPr lang="en-US" altLang="zh-CN" b="1">
                <a:solidFill>
                  <a:srgbClr val="FF0000"/>
                </a:solidFill>
                <a:latin typeface="宋体" panose="02010600030101010101" pitchFamily="2" charset="-122"/>
              </a:rPr>
              <a:t>/close:</a:t>
            </a:r>
            <a:r>
              <a:rPr lang="zh-CN" altLang="en-US" b="1">
                <a:latin typeface="宋体" panose="02010600030101010101" pitchFamily="2" charset="-122"/>
              </a:rPr>
              <a:t>建立</a:t>
            </a:r>
            <a:r>
              <a:rPr lang="en-US" altLang="zh-CN" b="1">
                <a:latin typeface="宋体" panose="02010600030101010101" pitchFamily="2" charset="-122"/>
              </a:rPr>
              <a:t>/</a:t>
            </a:r>
            <a:r>
              <a:rPr lang="zh-CN" altLang="en-US" b="1">
                <a:latin typeface="宋体" panose="02010600030101010101" pitchFamily="2" charset="-122"/>
              </a:rPr>
              <a:t>关闭</a:t>
            </a:r>
            <a:r>
              <a:rPr lang="en-US" altLang="zh-CN" b="1">
                <a:latin typeface="宋体" panose="02010600030101010101" pitchFamily="2" charset="-122"/>
              </a:rPr>
              <a:t>TCP</a:t>
            </a:r>
            <a:r>
              <a:rPr lang="zh-CN" altLang="en-US" b="1">
                <a:latin typeface="宋体" panose="02010600030101010101" pitchFamily="2" charset="-122"/>
              </a:rPr>
              <a:t>连接（但不关闭</a:t>
            </a:r>
            <a:r>
              <a:rPr lang="en-US" altLang="zh-CN" b="1">
                <a:latin typeface="宋体" panose="02010600030101010101" pitchFamily="2" charset="-122"/>
              </a:rPr>
              <a:t>FTP</a:t>
            </a:r>
            <a:r>
              <a:rPr lang="zh-CN" altLang="en-US" b="1">
                <a:latin typeface="宋体" panose="02010600030101010101" pitchFamily="2" charset="-122"/>
              </a:rPr>
              <a:t>） </a:t>
            </a:r>
          </a:p>
          <a:p>
            <a:pPr algn="l" eaLnBrk="1" hangingPunct="1">
              <a:lnSpc>
                <a:spcPct val="110000"/>
              </a:lnSpc>
              <a:spcBef>
                <a:spcPct val="5000"/>
              </a:spcBef>
            </a:pPr>
            <a:r>
              <a:rPr lang="en-US" altLang="zh-CN" b="1">
                <a:solidFill>
                  <a:srgbClr val="FF0000"/>
                </a:solidFill>
                <a:latin typeface="宋体" panose="02010600030101010101" pitchFamily="2" charset="-122"/>
              </a:rPr>
              <a:t>get </a:t>
            </a:r>
            <a:r>
              <a:rPr lang="zh-CN" altLang="en-US" b="1">
                <a:solidFill>
                  <a:srgbClr val="FF0000"/>
                </a:solidFill>
                <a:latin typeface="宋体" panose="02010600030101010101" pitchFamily="2" charset="-122"/>
              </a:rPr>
              <a:t>远程文件名：</a:t>
            </a:r>
            <a:r>
              <a:rPr lang="zh-CN" altLang="en-US" b="1">
                <a:latin typeface="宋体" panose="02010600030101010101" pitchFamily="2" charset="-122"/>
              </a:rPr>
              <a:t>从远程计算机取回一个文件副本（可以重命名）</a:t>
            </a:r>
            <a:endParaRPr lang="zh-CN" altLang="en-US" b="1">
              <a:solidFill>
                <a:srgbClr val="FF0000"/>
              </a:solidFill>
              <a:latin typeface="宋体" panose="02010600030101010101" pitchFamily="2" charset="-122"/>
            </a:endParaRPr>
          </a:p>
          <a:p>
            <a:pPr algn="l" eaLnBrk="1" hangingPunct="1">
              <a:lnSpc>
                <a:spcPct val="110000"/>
              </a:lnSpc>
              <a:spcBef>
                <a:spcPct val="5000"/>
              </a:spcBef>
            </a:pPr>
            <a:r>
              <a:rPr lang="en-US" altLang="zh-CN" b="1">
                <a:solidFill>
                  <a:srgbClr val="FF0000"/>
                </a:solidFill>
                <a:latin typeface="宋体" panose="02010600030101010101" pitchFamily="2" charset="-122"/>
              </a:rPr>
              <a:t>mget</a:t>
            </a:r>
            <a:r>
              <a:rPr lang="zh-CN" altLang="en-US" b="1">
                <a:solidFill>
                  <a:srgbClr val="FF0000"/>
                </a:solidFill>
                <a:latin typeface="宋体" panose="02010600030101010101" pitchFamily="2" charset="-122"/>
              </a:rPr>
              <a:t>多文件表（或统配符*表达的文件表）：</a:t>
            </a:r>
            <a:r>
              <a:rPr lang="zh-CN" altLang="en-US" b="1">
                <a:latin typeface="宋体" panose="02010600030101010101" pitchFamily="2" charset="-122"/>
              </a:rPr>
              <a:t>一次取回多个文件</a:t>
            </a:r>
          </a:p>
          <a:p>
            <a:pPr algn="l" eaLnBrk="1" hangingPunct="1">
              <a:lnSpc>
                <a:spcPct val="110000"/>
              </a:lnSpc>
              <a:spcBef>
                <a:spcPct val="5000"/>
              </a:spcBef>
            </a:pPr>
            <a:r>
              <a:rPr lang="en-US" altLang="zh-CN" b="1">
                <a:solidFill>
                  <a:srgbClr val="FF0000"/>
                </a:solidFill>
              </a:rPr>
              <a:t>put</a:t>
            </a:r>
            <a:r>
              <a:rPr lang="zh-CN" altLang="en-US" b="1">
                <a:solidFill>
                  <a:srgbClr val="FF0000"/>
                </a:solidFill>
              </a:rPr>
              <a:t>（</a:t>
            </a:r>
            <a:r>
              <a:rPr lang="en-US" altLang="zh-CN" b="1">
                <a:solidFill>
                  <a:srgbClr val="FF0000"/>
                </a:solidFill>
              </a:rPr>
              <a:t>send</a:t>
            </a:r>
            <a:r>
              <a:rPr lang="zh-CN" altLang="en-US" b="1">
                <a:solidFill>
                  <a:srgbClr val="FF0000"/>
                </a:solidFill>
              </a:rPr>
              <a:t>）本地</a:t>
            </a:r>
            <a:r>
              <a:rPr lang="zh-CN" altLang="en-US" b="1">
                <a:solidFill>
                  <a:srgbClr val="FF0000"/>
                </a:solidFill>
                <a:latin typeface="宋体" panose="02010600030101010101" pitchFamily="2" charset="-122"/>
              </a:rPr>
              <a:t>文件名：</a:t>
            </a:r>
            <a:r>
              <a:rPr lang="zh-CN" altLang="en-US" b="1">
                <a:latin typeface="宋体" panose="02010600030101010101" pitchFamily="2" charset="-122"/>
              </a:rPr>
              <a:t>向远程计算机发送一个文件副本</a:t>
            </a:r>
            <a:endParaRPr lang="zh-CN" altLang="en-US" b="1">
              <a:solidFill>
                <a:srgbClr val="FF0000"/>
              </a:solidFill>
              <a:latin typeface="宋体" panose="02010600030101010101" pitchFamily="2" charset="-122"/>
            </a:endParaRPr>
          </a:p>
          <a:p>
            <a:pPr algn="l" eaLnBrk="1" hangingPunct="1">
              <a:lnSpc>
                <a:spcPct val="110000"/>
              </a:lnSpc>
              <a:spcBef>
                <a:spcPct val="5000"/>
              </a:spcBef>
            </a:pPr>
            <a:r>
              <a:rPr lang="en-US" altLang="zh-CN" b="1">
                <a:solidFill>
                  <a:srgbClr val="FF0000"/>
                </a:solidFill>
              </a:rPr>
              <a:t>mput</a:t>
            </a:r>
            <a:r>
              <a:rPr lang="zh-CN" altLang="en-US" b="1">
                <a:solidFill>
                  <a:srgbClr val="FF0000"/>
                </a:solidFill>
                <a:latin typeface="宋体" panose="02010600030101010101" pitchFamily="2" charset="-122"/>
              </a:rPr>
              <a:t>多文件：</a:t>
            </a:r>
            <a:r>
              <a:rPr lang="zh-CN" altLang="en-US" b="1">
                <a:latin typeface="宋体" panose="02010600030101010101" pitchFamily="2" charset="-122"/>
              </a:rPr>
              <a:t>一次发送传输多个文件</a:t>
            </a:r>
          </a:p>
          <a:p>
            <a:pPr algn="l" eaLnBrk="1" hangingPunct="1">
              <a:lnSpc>
                <a:spcPct val="110000"/>
              </a:lnSpc>
              <a:spcBef>
                <a:spcPct val="5000"/>
              </a:spcBef>
            </a:pPr>
            <a:r>
              <a:rPr lang="en-US" altLang="zh-CN" b="1">
                <a:solidFill>
                  <a:srgbClr val="FF0000"/>
                </a:solidFill>
              </a:rPr>
              <a:t>cd </a:t>
            </a:r>
            <a:r>
              <a:rPr lang="zh-CN" altLang="en-US" b="1">
                <a:solidFill>
                  <a:srgbClr val="FF0000"/>
                </a:solidFill>
              </a:rPr>
              <a:t>目录名：</a:t>
            </a:r>
            <a:r>
              <a:rPr lang="zh-CN" altLang="en-US" b="1"/>
              <a:t>控制远程计算机改变至指定目录</a:t>
            </a:r>
          </a:p>
          <a:p>
            <a:pPr algn="l" eaLnBrk="1" hangingPunct="1">
              <a:lnSpc>
                <a:spcPct val="110000"/>
              </a:lnSpc>
              <a:spcBef>
                <a:spcPct val="5000"/>
              </a:spcBef>
            </a:pPr>
            <a:r>
              <a:rPr lang="en-US" altLang="zh-CN" b="1">
                <a:solidFill>
                  <a:srgbClr val="FF0000"/>
                </a:solidFill>
              </a:rPr>
              <a:t>cdup</a:t>
            </a:r>
            <a:r>
              <a:rPr lang="zh-CN" altLang="en-US" b="1">
                <a:solidFill>
                  <a:srgbClr val="FF0000"/>
                </a:solidFill>
              </a:rPr>
              <a:t>：</a:t>
            </a:r>
            <a:r>
              <a:rPr lang="zh-CN" altLang="en-US" b="1"/>
              <a:t>返回上一级目录。</a:t>
            </a:r>
          </a:p>
          <a:p>
            <a:pPr algn="l" eaLnBrk="1" hangingPunct="1">
              <a:lnSpc>
                <a:spcPct val="110000"/>
              </a:lnSpc>
              <a:spcBef>
                <a:spcPct val="5000"/>
              </a:spcBef>
            </a:pPr>
            <a:r>
              <a:rPr lang="en-US" altLang="zh-CN" b="1">
                <a:solidFill>
                  <a:srgbClr val="FF0000"/>
                </a:solidFill>
              </a:rPr>
              <a:t>ls</a:t>
            </a:r>
            <a:r>
              <a:rPr lang="zh-CN" altLang="en-US" b="1">
                <a:solidFill>
                  <a:srgbClr val="FF0000"/>
                </a:solidFill>
              </a:rPr>
              <a:t>：</a:t>
            </a:r>
            <a:r>
              <a:rPr lang="zh-CN" altLang="en-US" b="1"/>
              <a:t>显示远程计算机当前目录的文件名列表和目录</a:t>
            </a:r>
          </a:p>
          <a:p>
            <a:pPr algn="l" eaLnBrk="1" hangingPunct="1">
              <a:lnSpc>
                <a:spcPct val="110000"/>
              </a:lnSpc>
              <a:spcBef>
                <a:spcPct val="5000"/>
              </a:spcBef>
            </a:pPr>
            <a:r>
              <a:rPr lang="en-US" altLang="zh-CN" b="1">
                <a:solidFill>
                  <a:srgbClr val="FF0000"/>
                </a:solidFill>
              </a:rPr>
              <a:t>help: </a:t>
            </a:r>
            <a:r>
              <a:rPr lang="en-US" altLang="zh-CN" b="1"/>
              <a:t>FTP</a:t>
            </a:r>
            <a:r>
              <a:rPr lang="zh-CN" altLang="en-US" b="1"/>
              <a:t>帮助 </a:t>
            </a:r>
            <a:r>
              <a:rPr lang="zh-CN" altLang="en-US" b="1">
                <a:solidFill>
                  <a:srgbClr val="FF0000"/>
                </a:solidFill>
              </a:rPr>
              <a:t> </a:t>
            </a:r>
          </a:p>
          <a:p>
            <a:pPr algn="l" eaLnBrk="1" hangingPunct="1">
              <a:lnSpc>
                <a:spcPct val="110000"/>
              </a:lnSpc>
              <a:spcBef>
                <a:spcPct val="5000"/>
              </a:spcBef>
            </a:pPr>
            <a:r>
              <a:rPr lang="en-US" altLang="zh-CN" b="1">
                <a:solidFill>
                  <a:srgbClr val="FF0000"/>
                </a:solidFill>
              </a:rPr>
              <a:t>qiut</a:t>
            </a:r>
            <a:r>
              <a:rPr lang="zh-CN" altLang="en-US" b="1">
                <a:solidFill>
                  <a:srgbClr val="FF0000"/>
                </a:solidFill>
              </a:rPr>
              <a:t>：</a:t>
            </a:r>
            <a:r>
              <a:rPr lang="zh-CN" altLang="en-US" b="1"/>
              <a:t>退出</a:t>
            </a:r>
            <a:r>
              <a:rPr lang="en-US" altLang="zh-CN" b="1"/>
              <a:t>FTP</a:t>
            </a:r>
            <a:r>
              <a:rPr lang="zh-CN" altLang="en-US" b="1"/>
              <a:t>程序</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6324"/>
                                        </p:tgtEl>
                                        <p:attrNameLst>
                                          <p:attrName>style.visibility</p:attrName>
                                        </p:attrNameLst>
                                      </p:cBhvr>
                                      <p:to>
                                        <p:strVal val="visible"/>
                                      </p:to>
                                    </p:set>
                                    <p:anim calcmode="lin" valueType="num">
                                      <p:cBhvr additive="base">
                                        <p:cTn id="7" dur="500" fill="hold"/>
                                        <p:tgtEl>
                                          <p:spTgt spid="56324"/>
                                        </p:tgtEl>
                                        <p:attrNameLst>
                                          <p:attrName>ppt_x</p:attrName>
                                        </p:attrNameLst>
                                      </p:cBhvr>
                                      <p:tavLst>
                                        <p:tav tm="0">
                                          <p:val>
                                            <p:strVal val="0-#ppt_w/2"/>
                                          </p:val>
                                        </p:tav>
                                        <p:tav tm="100000">
                                          <p:val>
                                            <p:strVal val="#ppt_x"/>
                                          </p:val>
                                        </p:tav>
                                      </p:tavLst>
                                    </p:anim>
                                    <p:anim calcmode="lin" valueType="num">
                                      <p:cBhvr additive="base">
                                        <p:cTn id="8" dur="500" fill="hold"/>
                                        <p:tgtEl>
                                          <p:spTgt spid="5632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4" grpId="0" autoUpdateAnimBg="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2">
            <a:extLst>
              <a:ext uri="{FF2B5EF4-FFF2-40B4-BE49-F238E27FC236}">
                <a16:creationId xmlns:a16="http://schemas.microsoft.com/office/drawing/2014/main" id="{6E944B50-A5A7-4A86-B2E4-00693B4CAF84}"/>
              </a:ext>
            </a:extLst>
          </p:cNvPr>
          <p:cNvSpPr txBox="1">
            <a:spLocks noChangeArrowheads="1"/>
          </p:cNvSpPr>
          <p:nvPr/>
        </p:nvSpPr>
        <p:spPr bwMode="auto">
          <a:xfrm>
            <a:off x="755650" y="4292600"/>
            <a:ext cx="7620000" cy="2195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lnSpc>
                <a:spcPct val="115000"/>
              </a:lnSpc>
              <a:spcBef>
                <a:spcPct val="50000"/>
              </a:spcBef>
            </a:pPr>
            <a:r>
              <a:rPr lang="zh-CN" altLang="en-US" b="1"/>
              <a:t>透明性体现：首先 </a:t>
            </a:r>
            <a:r>
              <a:rPr lang="en-US" altLang="zh-CN" b="1"/>
              <a:t>FTP</a:t>
            </a:r>
            <a:r>
              <a:rPr lang="zh-CN" altLang="en-US" b="1"/>
              <a:t>的客户端</a:t>
            </a:r>
            <a:r>
              <a:rPr lang="en-US" altLang="zh-CN" b="1"/>
              <a:t>/</a:t>
            </a:r>
            <a:r>
              <a:rPr lang="zh-CN" altLang="en-US" b="1"/>
              <a:t>服务器和各自</a:t>
            </a:r>
            <a:r>
              <a:rPr lang="en-US" altLang="zh-CN" b="1"/>
              <a:t>OS</a:t>
            </a:r>
            <a:r>
              <a:rPr lang="zh-CN" altLang="en-US" b="1"/>
              <a:t>内核接口，建立一种的透明界面，即使终端</a:t>
            </a:r>
            <a:r>
              <a:rPr lang="en-US" altLang="zh-CN" b="1"/>
              <a:t>/</a:t>
            </a:r>
            <a:r>
              <a:rPr lang="zh-CN" altLang="en-US" b="1"/>
              <a:t>主机的</a:t>
            </a:r>
            <a:r>
              <a:rPr lang="en-US" altLang="zh-CN" b="1"/>
              <a:t>OS</a:t>
            </a:r>
            <a:r>
              <a:rPr lang="zh-CN" altLang="en-US" b="1"/>
              <a:t>内核处理保持不变；其次，</a:t>
            </a:r>
            <a:r>
              <a:rPr lang="en-US" altLang="zh-CN" b="1"/>
              <a:t>FTP</a:t>
            </a:r>
            <a:r>
              <a:rPr lang="zh-CN" altLang="en-US" b="1"/>
              <a:t>的客户端</a:t>
            </a:r>
            <a:r>
              <a:rPr lang="en-US" altLang="zh-CN" b="1"/>
              <a:t>/</a:t>
            </a:r>
            <a:r>
              <a:rPr lang="zh-CN" altLang="en-US" b="1"/>
              <a:t>服务器与</a:t>
            </a:r>
            <a:r>
              <a:rPr lang="en-US" altLang="zh-CN" b="1"/>
              <a:t>NVT</a:t>
            </a:r>
            <a:r>
              <a:rPr lang="zh-CN" altLang="en-US" b="1"/>
              <a:t>格式映射转换，使客户终端设备与主机字符命令交互，完全和本地终端与主机交互一样。</a:t>
            </a:r>
          </a:p>
        </p:txBody>
      </p:sp>
      <p:sp>
        <p:nvSpPr>
          <p:cNvPr id="44035" name="Text Box 3">
            <a:extLst>
              <a:ext uri="{FF2B5EF4-FFF2-40B4-BE49-F238E27FC236}">
                <a16:creationId xmlns:a16="http://schemas.microsoft.com/office/drawing/2014/main" id="{1B19D642-ED27-4B68-83D2-BA0F4CC2DAA1}"/>
              </a:ext>
            </a:extLst>
          </p:cNvPr>
          <p:cNvSpPr txBox="1">
            <a:spLocks noChangeArrowheads="1"/>
          </p:cNvSpPr>
          <p:nvPr/>
        </p:nvSpPr>
        <p:spPr bwMode="auto">
          <a:xfrm>
            <a:off x="755650" y="1196975"/>
            <a:ext cx="7620000" cy="946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2800" b="1">
                <a:solidFill>
                  <a:srgbClr val="990000"/>
                </a:solidFill>
              </a:rPr>
              <a:t>FTP</a:t>
            </a:r>
            <a:r>
              <a:rPr lang="zh-CN" altLang="en-US" sz="2800" b="1">
                <a:solidFill>
                  <a:srgbClr val="990000"/>
                </a:solidFill>
              </a:rPr>
              <a:t>的客户端</a:t>
            </a:r>
            <a:r>
              <a:rPr lang="en-US" altLang="zh-CN" sz="2800" b="1">
                <a:solidFill>
                  <a:srgbClr val="990000"/>
                </a:solidFill>
              </a:rPr>
              <a:t>/</a:t>
            </a:r>
            <a:r>
              <a:rPr lang="zh-CN" altLang="en-US" sz="2800" b="1">
                <a:solidFill>
                  <a:srgbClr val="990000"/>
                </a:solidFill>
              </a:rPr>
              <a:t>服务器分别是</a:t>
            </a:r>
            <a:r>
              <a:rPr lang="en-US" altLang="zh-CN" sz="2800" b="1">
                <a:solidFill>
                  <a:srgbClr val="990000"/>
                </a:solidFill>
              </a:rPr>
              <a:t>window OS</a:t>
            </a:r>
            <a:r>
              <a:rPr lang="zh-CN" altLang="en-US" sz="2800" b="1">
                <a:solidFill>
                  <a:srgbClr val="990000"/>
                </a:solidFill>
              </a:rPr>
              <a:t>和</a:t>
            </a:r>
            <a:r>
              <a:rPr lang="en-US" altLang="zh-CN" sz="2800" b="1">
                <a:solidFill>
                  <a:srgbClr val="990000"/>
                </a:solidFill>
              </a:rPr>
              <a:t>liunax OS</a:t>
            </a:r>
            <a:r>
              <a:rPr lang="zh-CN" altLang="en-US" sz="2800" b="1">
                <a:solidFill>
                  <a:srgbClr val="990000"/>
                </a:solidFill>
              </a:rPr>
              <a:t>文件转送面临什么问题？</a:t>
            </a:r>
          </a:p>
        </p:txBody>
      </p:sp>
      <p:sp>
        <p:nvSpPr>
          <p:cNvPr id="44036" name="Rectangle 36">
            <a:extLst>
              <a:ext uri="{FF2B5EF4-FFF2-40B4-BE49-F238E27FC236}">
                <a16:creationId xmlns:a16="http://schemas.microsoft.com/office/drawing/2014/main" id="{126A83C9-B46C-4EEB-A39B-BADDAAF86D00}"/>
              </a:ext>
            </a:extLst>
          </p:cNvPr>
          <p:cNvSpPr>
            <a:spLocks noChangeArrowheads="1"/>
          </p:cNvSpPr>
          <p:nvPr/>
        </p:nvSpPr>
        <p:spPr bwMode="auto">
          <a:xfrm>
            <a:off x="468313" y="333375"/>
            <a:ext cx="4191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800" b="1" dirty="0">
                <a:solidFill>
                  <a:srgbClr val="CC0000"/>
                </a:solidFill>
                <a:latin typeface="宋体" panose="02010600030101010101" pitchFamily="2" charset="-122"/>
              </a:rPr>
              <a:t>2.2.4 </a:t>
            </a:r>
            <a:r>
              <a:rPr lang="zh-CN" altLang="en-US" sz="2800" b="1" dirty="0">
                <a:solidFill>
                  <a:srgbClr val="CC0000"/>
                </a:solidFill>
                <a:latin typeface="宋体" panose="02010600030101010101" pitchFamily="2" charset="-122"/>
              </a:rPr>
              <a:t>通用标准化处理</a:t>
            </a:r>
          </a:p>
        </p:txBody>
      </p:sp>
      <p:sp>
        <p:nvSpPr>
          <p:cNvPr id="44070" name="Text Box 38">
            <a:extLst>
              <a:ext uri="{FF2B5EF4-FFF2-40B4-BE49-F238E27FC236}">
                <a16:creationId xmlns:a16="http://schemas.microsoft.com/office/drawing/2014/main" id="{76ACAA04-F8D9-4043-BD25-2FED91F67D7C}"/>
              </a:ext>
            </a:extLst>
          </p:cNvPr>
          <p:cNvSpPr txBox="1">
            <a:spLocks noChangeArrowheads="1"/>
          </p:cNvSpPr>
          <p:nvPr/>
        </p:nvSpPr>
        <p:spPr bwMode="auto">
          <a:xfrm>
            <a:off x="755650" y="3500438"/>
            <a:ext cx="76200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2800" b="1">
                <a:solidFill>
                  <a:srgbClr val="990000"/>
                </a:solidFill>
              </a:rPr>
              <a:t>怎样解决通用（跨平台的）文件传输问题？</a:t>
            </a:r>
          </a:p>
        </p:txBody>
      </p:sp>
      <p:sp>
        <p:nvSpPr>
          <p:cNvPr id="44071" name="Text Box 39">
            <a:extLst>
              <a:ext uri="{FF2B5EF4-FFF2-40B4-BE49-F238E27FC236}">
                <a16:creationId xmlns:a16="http://schemas.microsoft.com/office/drawing/2014/main" id="{2EB97BEA-D17D-4F9A-8DF2-F21C244C45F8}"/>
              </a:ext>
            </a:extLst>
          </p:cNvPr>
          <p:cNvSpPr txBox="1">
            <a:spLocks noChangeArrowheads="1"/>
          </p:cNvSpPr>
          <p:nvPr/>
        </p:nvSpPr>
        <p:spPr bwMode="auto">
          <a:xfrm>
            <a:off x="755650" y="2349500"/>
            <a:ext cx="7620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b="1"/>
              <a:t>文件表达格式、文件系统的操作命令、键盘和外部设备输入输出的不一致。</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4035"/>
                                        </p:tgtEl>
                                        <p:attrNameLst>
                                          <p:attrName>style.visibility</p:attrName>
                                        </p:attrNameLst>
                                      </p:cBhvr>
                                      <p:to>
                                        <p:strVal val="visible"/>
                                      </p:to>
                                    </p:set>
                                    <p:animEffect transition="in" filter="dissolve">
                                      <p:cBhvr>
                                        <p:cTn id="7" dur="500"/>
                                        <p:tgtEl>
                                          <p:spTgt spid="4403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4071"/>
                                        </p:tgtEl>
                                        <p:attrNameLst>
                                          <p:attrName>style.visibility</p:attrName>
                                        </p:attrNameLst>
                                      </p:cBhvr>
                                      <p:to>
                                        <p:strVal val="visible"/>
                                      </p:to>
                                    </p:set>
                                    <p:animEffect transition="in" filter="dissolve">
                                      <p:cBhvr>
                                        <p:cTn id="12" dur="500"/>
                                        <p:tgtEl>
                                          <p:spTgt spid="4407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4070"/>
                                        </p:tgtEl>
                                        <p:attrNameLst>
                                          <p:attrName>style.visibility</p:attrName>
                                        </p:attrNameLst>
                                      </p:cBhvr>
                                      <p:to>
                                        <p:strVal val="visible"/>
                                      </p:to>
                                    </p:set>
                                    <p:animEffect transition="in" filter="dissolve">
                                      <p:cBhvr>
                                        <p:cTn id="17" dur="500"/>
                                        <p:tgtEl>
                                          <p:spTgt spid="44070"/>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4034"/>
                                        </p:tgtEl>
                                        <p:attrNameLst>
                                          <p:attrName>style.visibility</p:attrName>
                                        </p:attrNameLst>
                                      </p:cBhvr>
                                      <p:to>
                                        <p:strVal val="visible"/>
                                      </p:to>
                                    </p:set>
                                    <p:animEffect transition="in" filter="dissolve">
                                      <p:cBhvr>
                                        <p:cTn id="22" dur="500"/>
                                        <p:tgtEl>
                                          <p:spTgt spid="440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autoUpdateAnimBg="0"/>
      <p:bldP spid="44035" grpId="0" autoUpdateAnimBg="0"/>
      <p:bldP spid="44070" grpId="0" autoUpdateAnimBg="0"/>
      <p:bldP spid="44071" grpId="0"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Text Box 3">
            <a:extLst>
              <a:ext uri="{FF2B5EF4-FFF2-40B4-BE49-F238E27FC236}">
                <a16:creationId xmlns:a16="http://schemas.microsoft.com/office/drawing/2014/main" id="{CFCD2D02-45ED-4099-AC89-C8031C499CCB}"/>
              </a:ext>
            </a:extLst>
          </p:cNvPr>
          <p:cNvSpPr txBox="1">
            <a:spLocks noChangeArrowheads="1"/>
          </p:cNvSpPr>
          <p:nvPr/>
        </p:nvSpPr>
        <p:spPr bwMode="auto">
          <a:xfrm>
            <a:off x="838200" y="1143000"/>
            <a:ext cx="73914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10000"/>
              </a:spcBef>
            </a:pPr>
            <a:r>
              <a:rPr lang="en-US" altLang="zh-CN" b="1"/>
              <a:t>FTP</a:t>
            </a:r>
            <a:r>
              <a:rPr lang="zh-CN" altLang="en-US" b="1"/>
              <a:t>定义了类似</a:t>
            </a:r>
            <a:r>
              <a:rPr lang="en-US" altLang="zh-CN" b="1"/>
              <a:t>Telnet NVT</a:t>
            </a:r>
            <a:r>
              <a:rPr lang="zh-CN" altLang="en-US" b="1"/>
              <a:t>（</a:t>
            </a:r>
            <a:r>
              <a:rPr lang="en-US" altLang="zh-CN" b="1"/>
              <a:t>Network Vietual Terminal)</a:t>
            </a:r>
            <a:r>
              <a:rPr lang="zh-CN" altLang="en-US" b="1"/>
              <a:t>网络虚拟终端，是客户</a:t>
            </a:r>
            <a:r>
              <a:rPr lang="en-US" altLang="zh-CN" b="1"/>
              <a:t>/</a:t>
            </a:r>
            <a:r>
              <a:rPr lang="zh-CN" altLang="en-US" b="1"/>
              <a:t>服务器间的虚拟双向字符</a:t>
            </a:r>
            <a:r>
              <a:rPr lang="en-US" altLang="zh-CN" b="1"/>
              <a:t>I/O</a:t>
            </a:r>
            <a:r>
              <a:rPr lang="zh-CN" altLang="en-US" b="1"/>
              <a:t>设备，具有虚拟的键盘、打印</a:t>
            </a:r>
            <a:r>
              <a:rPr lang="en-US" altLang="zh-CN" b="1"/>
              <a:t>/</a:t>
            </a:r>
            <a:r>
              <a:rPr lang="zh-CN" altLang="en-US" b="1"/>
              <a:t>显示，在 </a:t>
            </a:r>
            <a:r>
              <a:rPr lang="en-US" altLang="zh-CN" b="1"/>
              <a:t>C/S</a:t>
            </a:r>
            <a:r>
              <a:rPr lang="zh-CN" altLang="en-US" b="1"/>
              <a:t>间以标准的虚拟网络终端工作。</a:t>
            </a:r>
          </a:p>
        </p:txBody>
      </p:sp>
      <p:sp>
        <p:nvSpPr>
          <p:cNvPr id="45059" name="Rectangle 4">
            <a:extLst>
              <a:ext uri="{FF2B5EF4-FFF2-40B4-BE49-F238E27FC236}">
                <a16:creationId xmlns:a16="http://schemas.microsoft.com/office/drawing/2014/main" id="{E6A4491B-D017-4D45-9921-7A6E97B40D8C}"/>
              </a:ext>
            </a:extLst>
          </p:cNvPr>
          <p:cNvSpPr>
            <a:spLocks noChangeArrowheads="1"/>
          </p:cNvSpPr>
          <p:nvPr/>
        </p:nvSpPr>
        <p:spPr bwMode="auto">
          <a:xfrm>
            <a:off x="827088" y="404813"/>
            <a:ext cx="24384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zh-CN" altLang="en-US" sz="2400" b="1"/>
              <a:t>格式与通用服务</a:t>
            </a:r>
          </a:p>
        </p:txBody>
      </p:sp>
      <p:grpSp>
        <p:nvGrpSpPr>
          <p:cNvPr id="62502" name="Group 38">
            <a:extLst>
              <a:ext uri="{FF2B5EF4-FFF2-40B4-BE49-F238E27FC236}">
                <a16:creationId xmlns:a16="http://schemas.microsoft.com/office/drawing/2014/main" id="{60090A35-E15D-4F33-870C-284B9BB6331E}"/>
              </a:ext>
            </a:extLst>
          </p:cNvPr>
          <p:cNvGrpSpPr>
            <a:grpSpLocks/>
          </p:cNvGrpSpPr>
          <p:nvPr/>
        </p:nvGrpSpPr>
        <p:grpSpPr bwMode="auto">
          <a:xfrm>
            <a:off x="1042988" y="2781300"/>
            <a:ext cx="6481762" cy="1433513"/>
            <a:chOff x="657" y="1752"/>
            <a:chExt cx="4083" cy="903"/>
          </a:xfrm>
        </p:grpSpPr>
        <p:grpSp>
          <p:nvGrpSpPr>
            <p:cNvPr id="45062" name="Group 5">
              <a:extLst>
                <a:ext uri="{FF2B5EF4-FFF2-40B4-BE49-F238E27FC236}">
                  <a16:creationId xmlns:a16="http://schemas.microsoft.com/office/drawing/2014/main" id="{A4813639-921E-4EB2-98A7-06FC0D4AD07D}"/>
                </a:ext>
              </a:extLst>
            </p:cNvPr>
            <p:cNvGrpSpPr>
              <a:grpSpLocks/>
            </p:cNvGrpSpPr>
            <p:nvPr/>
          </p:nvGrpSpPr>
          <p:grpSpPr bwMode="auto">
            <a:xfrm>
              <a:off x="2370" y="1752"/>
              <a:ext cx="768" cy="696"/>
              <a:chOff x="912" y="768"/>
              <a:chExt cx="2400" cy="1584"/>
            </a:xfrm>
          </p:grpSpPr>
          <p:sp>
            <p:nvSpPr>
              <p:cNvPr id="45074" name="Oval 6">
                <a:extLst>
                  <a:ext uri="{FF2B5EF4-FFF2-40B4-BE49-F238E27FC236}">
                    <a16:creationId xmlns:a16="http://schemas.microsoft.com/office/drawing/2014/main" id="{C187F50E-6224-4D01-82F4-8E7E587F2902}"/>
                  </a:ext>
                </a:extLst>
              </p:cNvPr>
              <p:cNvSpPr>
                <a:spLocks noChangeArrowheads="1"/>
              </p:cNvSpPr>
              <p:nvPr/>
            </p:nvSpPr>
            <p:spPr bwMode="auto">
              <a:xfrm>
                <a:off x="1751" y="799"/>
                <a:ext cx="1026" cy="628"/>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5075" name="Oval 7">
                <a:extLst>
                  <a:ext uri="{FF2B5EF4-FFF2-40B4-BE49-F238E27FC236}">
                    <a16:creationId xmlns:a16="http://schemas.microsoft.com/office/drawing/2014/main" id="{F412E023-F9F4-4353-B0BF-CAA5CA675C58}"/>
                  </a:ext>
                </a:extLst>
              </p:cNvPr>
              <p:cNvSpPr>
                <a:spLocks noChangeArrowheads="1"/>
              </p:cNvSpPr>
              <p:nvPr/>
            </p:nvSpPr>
            <p:spPr bwMode="auto">
              <a:xfrm>
                <a:off x="1172" y="972"/>
                <a:ext cx="781" cy="627"/>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5076" name="Oval 8">
                <a:extLst>
                  <a:ext uri="{FF2B5EF4-FFF2-40B4-BE49-F238E27FC236}">
                    <a16:creationId xmlns:a16="http://schemas.microsoft.com/office/drawing/2014/main" id="{8E9DBA06-1E33-4414-85F3-FF27E1091ADD}"/>
                  </a:ext>
                </a:extLst>
              </p:cNvPr>
              <p:cNvSpPr>
                <a:spLocks noChangeArrowheads="1"/>
              </p:cNvSpPr>
              <p:nvPr/>
            </p:nvSpPr>
            <p:spPr bwMode="auto">
              <a:xfrm>
                <a:off x="926" y="1364"/>
                <a:ext cx="521" cy="502"/>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5077" name="Oval 9">
                <a:extLst>
                  <a:ext uri="{FF2B5EF4-FFF2-40B4-BE49-F238E27FC236}">
                    <a16:creationId xmlns:a16="http://schemas.microsoft.com/office/drawing/2014/main" id="{A2A17D4B-9DAF-42E5-8AC5-FCAF4361C453}"/>
                  </a:ext>
                </a:extLst>
              </p:cNvPr>
              <p:cNvSpPr>
                <a:spLocks noChangeArrowheads="1"/>
              </p:cNvSpPr>
              <p:nvPr/>
            </p:nvSpPr>
            <p:spPr bwMode="auto">
              <a:xfrm>
                <a:off x="1085" y="1599"/>
                <a:ext cx="796" cy="549"/>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5078" name="Oval 10">
                <a:extLst>
                  <a:ext uri="{FF2B5EF4-FFF2-40B4-BE49-F238E27FC236}">
                    <a16:creationId xmlns:a16="http://schemas.microsoft.com/office/drawing/2014/main" id="{EA3DC881-9852-4DED-AF3C-0A7F7D24F2D2}"/>
                  </a:ext>
                </a:extLst>
              </p:cNvPr>
              <p:cNvSpPr>
                <a:spLocks noChangeArrowheads="1"/>
              </p:cNvSpPr>
              <p:nvPr/>
            </p:nvSpPr>
            <p:spPr bwMode="auto">
              <a:xfrm>
                <a:off x="1664" y="1693"/>
                <a:ext cx="1200" cy="659"/>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5079" name="Oval 11">
                <a:extLst>
                  <a:ext uri="{FF2B5EF4-FFF2-40B4-BE49-F238E27FC236}">
                    <a16:creationId xmlns:a16="http://schemas.microsoft.com/office/drawing/2014/main" id="{4764E5FF-F449-477B-9FE0-6BAA55B804DD}"/>
                  </a:ext>
                </a:extLst>
              </p:cNvPr>
              <p:cNvSpPr>
                <a:spLocks noChangeArrowheads="1"/>
              </p:cNvSpPr>
              <p:nvPr/>
            </p:nvSpPr>
            <p:spPr bwMode="auto">
              <a:xfrm>
                <a:off x="2445" y="988"/>
                <a:ext cx="751" cy="486"/>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5080" name="Oval 12">
                <a:extLst>
                  <a:ext uri="{FF2B5EF4-FFF2-40B4-BE49-F238E27FC236}">
                    <a16:creationId xmlns:a16="http://schemas.microsoft.com/office/drawing/2014/main" id="{721BC96B-EEFB-449A-A951-120D1CB02E2A}"/>
                  </a:ext>
                </a:extLst>
              </p:cNvPr>
              <p:cNvSpPr>
                <a:spLocks noChangeArrowheads="1"/>
              </p:cNvSpPr>
              <p:nvPr/>
            </p:nvSpPr>
            <p:spPr bwMode="auto">
              <a:xfrm>
                <a:off x="2560" y="1317"/>
                <a:ext cx="752" cy="486"/>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5081" name="Oval 13">
                <a:extLst>
                  <a:ext uri="{FF2B5EF4-FFF2-40B4-BE49-F238E27FC236}">
                    <a16:creationId xmlns:a16="http://schemas.microsoft.com/office/drawing/2014/main" id="{36ED9AB8-68E6-444F-825A-C523C43EE91F}"/>
                  </a:ext>
                </a:extLst>
              </p:cNvPr>
              <p:cNvSpPr>
                <a:spLocks noChangeArrowheads="1"/>
              </p:cNvSpPr>
              <p:nvPr/>
            </p:nvSpPr>
            <p:spPr bwMode="auto">
              <a:xfrm>
                <a:off x="2488" y="1427"/>
                <a:ext cx="752" cy="815"/>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5082" name="Oval 14">
                <a:extLst>
                  <a:ext uri="{FF2B5EF4-FFF2-40B4-BE49-F238E27FC236}">
                    <a16:creationId xmlns:a16="http://schemas.microsoft.com/office/drawing/2014/main" id="{9368676B-01C5-48CC-9D6F-E75935FAAE46}"/>
                  </a:ext>
                </a:extLst>
              </p:cNvPr>
              <p:cNvSpPr>
                <a:spLocks noChangeArrowheads="1"/>
              </p:cNvSpPr>
              <p:nvPr/>
            </p:nvSpPr>
            <p:spPr bwMode="auto">
              <a:xfrm>
                <a:off x="1360" y="1176"/>
                <a:ext cx="1547" cy="815"/>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grpSp>
            <p:nvGrpSpPr>
              <p:cNvPr id="45083" name="Group 15">
                <a:extLst>
                  <a:ext uri="{FF2B5EF4-FFF2-40B4-BE49-F238E27FC236}">
                    <a16:creationId xmlns:a16="http://schemas.microsoft.com/office/drawing/2014/main" id="{FA0C18B8-FF0F-4A27-88FD-0A8039D283E7}"/>
                  </a:ext>
                </a:extLst>
              </p:cNvPr>
              <p:cNvGrpSpPr>
                <a:grpSpLocks/>
              </p:cNvGrpSpPr>
              <p:nvPr/>
            </p:nvGrpSpPr>
            <p:grpSpPr bwMode="auto">
              <a:xfrm>
                <a:off x="912" y="768"/>
                <a:ext cx="2386" cy="1553"/>
                <a:chOff x="912" y="768"/>
                <a:chExt cx="2386" cy="1553"/>
              </a:xfrm>
            </p:grpSpPr>
            <p:sp>
              <p:nvSpPr>
                <p:cNvPr id="45084" name="Oval 16">
                  <a:extLst>
                    <a:ext uri="{FF2B5EF4-FFF2-40B4-BE49-F238E27FC236}">
                      <a16:creationId xmlns:a16="http://schemas.microsoft.com/office/drawing/2014/main" id="{3EF0EF94-91EF-4797-902A-8F29FE6C5CE5}"/>
                    </a:ext>
                  </a:extLst>
                </p:cNvPr>
                <p:cNvSpPr>
                  <a:spLocks noChangeArrowheads="1"/>
                </p:cNvSpPr>
                <p:nvPr/>
              </p:nvSpPr>
              <p:spPr bwMode="auto">
                <a:xfrm>
                  <a:off x="1736" y="768"/>
                  <a:ext cx="1027" cy="627"/>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5085" name="Oval 17">
                  <a:extLst>
                    <a:ext uri="{FF2B5EF4-FFF2-40B4-BE49-F238E27FC236}">
                      <a16:creationId xmlns:a16="http://schemas.microsoft.com/office/drawing/2014/main" id="{D359A9D7-CFCC-4881-9668-B8D361AF1CA4}"/>
                    </a:ext>
                  </a:extLst>
                </p:cNvPr>
                <p:cNvSpPr>
                  <a:spLocks noChangeArrowheads="1"/>
                </p:cNvSpPr>
                <p:nvPr/>
              </p:nvSpPr>
              <p:spPr bwMode="auto">
                <a:xfrm>
                  <a:off x="1158" y="941"/>
                  <a:ext cx="781" cy="627"/>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5086" name="Oval 18">
                  <a:extLst>
                    <a:ext uri="{FF2B5EF4-FFF2-40B4-BE49-F238E27FC236}">
                      <a16:creationId xmlns:a16="http://schemas.microsoft.com/office/drawing/2014/main" id="{FA5C5F25-BCBA-494F-A50B-C64FD13EAFA4}"/>
                    </a:ext>
                  </a:extLst>
                </p:cNvPr>
                <p:cNvSpPr>
                  <a:spLocks noChangeArrowheads="1"/>
                </p:cNvSpPr>
                <p:nvPr/>
              </p:nvSpPr>
              <p:spPr bwMode="auto">
                <a:xfrm>
                  <a:off x="912" y="1333"/>
                  <a:ext cx="520" cy="501"/>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5087" name="Oval 19">
                  <a:extLst>
                    <a:ext uri="{FF2B5EF4-FFF2-40B4-BE49-F238E27FC236}">
                      <a16:creationId xmlns:a16="http://schemas.microsoft.com/office/drawing/2014/main" id="{278CFFB5-C326-47B6-8A51-325F7565FA97}"/>
                    </a:ext>
                  </a:extLst>
                </p:cNvPr>
                <p:cNvSpPr>
                  <a:spLocks noChangeArrowheads="1"/>
                </p:cNvSpPr>
                <p:nvPr/>
              </p:nvSpPr>
              <p:spPr bwMode="auto">
                <a:xfrm>
                  <a:off x="1071" y="1568"/>
                  <a:ext cx="795" cy="549"/>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5088" name="Oval 20">
                  <a:extLst>
                    <a:ext uri="{FF2B5EF4-FFF2-40B4-BE49-F238E27FC236}">
                      <a16:creationId xmlns:a16="http://schemas.microsoft.com/office/drawing/2014/main" id="{BAC7803D-2BDD-4F85-96CF-CC71A2D83CE1}"/>
                    </a:ext>
                  </a:extLst>
                </p:cNvPr>
                <p:cNvSpPr>
                  <a:spLocks noChangeArrowheads="1"/>
                </p:cNvSpPr>
                <p:nvPr/>
              </p:nvSpPr>
              <p:spPr bwMode="auto">
                <a:xfrm>
                  <a:off x="1649" y="1662"/>
                  <a:ext cx="1200" cy="659"/>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5089" name="Oval 21">
                  <a:extLst>
                    <a:ext uri="{FF2B5EF4-FFF2-40B4-BE49-F238E27FC236}">
                      <a16:creationId xmlns:a16="http://schemas.microsoft.com/office/drawing/2014/main" id="{D606EA4F-4666-4B6F-AA56-609546EE9A0F}"/>
                    </a:ext>
                  </a:extLst>
                </p:cNvPr>
                <p:cNvSpPr>
                  <a:spLocks noChangeArrowheads="1"/>
                </p:cNvSpPr>
                <p:nvPr/>
              </p:nvSpPr>
              <p:spPr bwMode="auto">
                <a:xfrm>
                  <a:off x="2430" y="956"/>
                  <a:ext cx="752" cy="486"/>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5090" name="Oval 22">
                  <a:extLst>
                    <a:ext uri="{FF2B5EF4-FFF2-40B4-BE49-F238E27FC236}">
                      <a16:creationId xmlns:a16="http://schemas.microsoft.com/office/drawing/2014/main" id="{DC77E8B5-8697-45C4-8AF9-7BB7CAE89EE5}"/>
                    </a:ext>
                  </a:extLst>
                </p:cNvPr>
                <p:cNvSpPr>
                  <a:spLocks noChangeArrowheads="1"/>
                </p:cNvSpPr>
                <p:nvPr/>
              </p:nvSpPr>
              <p:spPr bwMode="auto">
                <a:xfrm>
                  <a:off x="2546" y="1286"/>
                  <a:ext cx="752" cy="486"/>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5091" name="Oval 23">
                  <a:extLst>
                    <a:ext uri="{FF2B5EF4-FFF2-40B4-BE49-F238E27FC236}">
                      <a16:creationId xmlns:a16="http://schemas.microsoft.com/office/drawing/2014/main" id="{BDD25F65-6D37-49BA-A0C6-AECEB66BA84E}"/>
                    </a:ext>
                  </a:extLst>
                </p:cNvPr>
                <p:cNvSpPr>
                  <a:spLocks noChangeArrowheads="1"/>
                </p:cNvSpPr>
                <p:nvPr/>
              </p:nvSpPr>
              <p:spPr bwMode="auto">
                <a:xfrm>
                  <a:off x="2473" y="1395"/>
                  <a:ext cx="752" cy="816"/>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5092" name="Oval 24">
                  <a:extLst>
                    <a:ext uri="{FF2B5EF4-FFF2-40B4-BE49-F238E27FC236}">
                      <a16:creationId xmlns:a16="http://schemas.microsoft.com/office/drawing/2014/main" id="{57C88EBA-0E90-43D0-ACD9-93409BAC3C7E}"/>
                    </a:ext>
                  </a:extLst>
                </p:cNvPr>
                <p:cNvSpPr>
                  <a:spLocks noChangeArrowheads="1"/>
                </p:cNvSpPr>
                <p:nvPr/>
              </p:nvSpPr>
              <p:spPr bwMode="auto">
                <a:xfrm>
                  <a:off x="1346" y="1144"/>
                  <a:ext cx="1547" cy="816"/>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grpSp>
        </p:grpSp>
        <p:sp>
          <p:nvSpPr>
            <p:cNvPr id="45063" name="Text Box 25">
              <a:extLst>
                <a:ext uri="{FF2B5EF4-FFF2-40B4-BE49-F238E27FC236}">
                  <a16:creationId xmlns:a16="http://schemas.microsoft.com/office/drawing/2014/main" id="{079A9331-6453-4A11-9245-5C3013CDB81D}"/>
                </a:ext>
              </a:extLst>
            </p:cNvPr>
            <p:cNvSpPr txBox="1">
              <a:spLocks noChangeArrowheads="1"/>
            </p:cNvSpPr>
            <p:nvPr/>
          </p:nvSpPr>
          <p:spPr bwMode="auto">
            <a:xfrm>
              <a:off x="2466" y="1992"/>
              <a:ext cx="548"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kumimoji="0" lang="zh-CN" altLang="en-US" sz="1800" b="1">
                  <a:solidFill>
                    <a:srgbClr val="000000"/>
                  </a:solidFill>
                  <a:ea typeface="黑体" panose="02010609060101010101" pitchFamily="49" charset="-122"/>
                </a:rPr>
                <a:t>互联网</a:t>
              </a:r>
            </a:p>
          </p:txBody>
        </p:sp>
        <p:sp>
          <p:nvSpPr>
            <p:cNvPr id="45064" name="Text Box 26">
              <a:extLst>
                <a:ext uri="{FF2B5EF4-FFF2-40B4-BE49-F238E27FC236}">
                  <a16:creationId xmlns:a16="http://schemas.microsoft.com/office/drawing/2014/main" id="{BD135B3D-2C82-4CD9-BAA1-4DAF6ECDFEDB}"/>
                </a:ext>
              </a:extLst>
            </p:cNvPr>
            <p:cNvSpPr txBox="1">
              <a:spLocks noChangeArrowheads="1"/>
            </p:cNvSpPr>
            <p:nvPr/>
          </p:nvSpPr>
          <p:spPr bwMode="auto">
            <a:xfrm>
              <a:off x="3138" y="1896"/>
              <a:ext cx="576" cy="37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lnSpc>
                  <a:spcPct val="90000"/>
                </a:lnSpc>
              </a:pPr>
              <a:r>
                <a:rPr lang="en-US" altLang="zh-CN" sz="1800" b="1"/>
                <a:t>FTP</a:t>
              </a:r>
            </a:p>
            <a:p>
              <a:pPr eaLnBrk="1" hangingPunct="1">
                <a:lnSpc>
                  <a:spcPct val="90000"/>
                </a:lnSpc>
              </a:pPr>
              <a:r>
                <a:rPr lang="zh-CN" altLang="en-US" sz="1800" b="1"/>
                <a:t>服务器</a:t>
              </a:r>
            </a:p>
          </p:txBody>
        </p:sp>
        <p:sp>
          <p:nvSpPr>
            <p:cNvPr id="45065" name="Text Box 27">
              <a:extLst>
                <a:ext uri="{FF2B5EF4-FFF2-40B4-BE49-F238E27FC236}">
                  <a16:creationId xmlns:a16="http://schemas.microsoft.com/office/drawing/2014/main" id="{B7E19EE6-702C-4CC5-97BE-55A45A3A3E9B}"/>
                </a:ext>
              </a:extLst>
            </p:cNvPr>
            <p:cNvSpPr txBox="1">
              <a:spLocks noChangeArrowheads="1"/>
            </p:cNvSpPr>
            <p:nvPr/>
          </p:nvSpPr>
          <p:spPr bwMode="auto">
            <a:xfrm>
              <a:off x="1746" y="1896"/>
              <a:ext cx="624" cy="376"/>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lnSpc>
                  <a:spcPct val="90000"/>
                </a:lnSpc>
              </a:pPr>
              <a:r>
                <a:rPr lang="en-US" altLang="zh-CN" sz="1800" b="1"/>
                <a:t>FTP</a:t>
              </a:r>
            </a:p>
            <a:p>
              <a:pPr eaLnBrk="1" hangingPunct="1">
                <a:lnSpc>
                  <a:spcPct val="90000"/>
                </a:lnSpc>
              </a:pPr>
              <a:r>
                <a:rPr lang="zh-CN" altLang="en-US" sz="1800" b="1"/>
                <a:t>客   户 </a:t>
              </a:r>
            </a:p>
          </p:txBody>
        </p:sp>
        <p:sp>
          <p:nvSpPr>
            <p:cNvPr id="45066" name="Line 28">
              <a:extLst>
                <a:ext uri="{FF2B5EF4-FFF2-40B4-BE49-F238E27FC236}">
                  <a16:creationId xmlns:a16="http://schemas.microsoft.com/office/drawing/2014/main" id="{8ADF6207-AA23-45F8-8552-2084479E561E}"/>
                </a:ext>
              </a:extLst>
            </p:cNvPr>
            <p:cNvSpPr>
              <a:spLocks noChangeShapeType="1"/>
            </p:cNvSpPr>
            <p:nvPr/>
          </p:nvSpPr>
          <p:spPr bwMode="auto">
            <a:xfrm>
              <a:off x="1650" y="2232"/>
              <a:ext cx="0" cy="38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45067" name="Line 29">
              <a:extLst>
                <a:ext uri="{FF2B5EF4-FFF2-40B4-BE49-F238E27FC236}">
                  <a16:creationId xmlns:a16="http://schemas.microsoft.com/office/drawing/2014/main" id="{CD31E5B7-6817-458F-9DEA-622B94C0E3DA}"/>
                </a:ext>
              </a:extLst>
            </p:cNvPr>
            <p:cNvSpPr>
              <a:spLocks noChangeShapeType="1"/>
            </p:cNvSpPr>
            <p:nvPr/>
          </p:nvSpPr>
          <p:spPr bwMode="auto">
            <a:xfrm>
              <a:off x="3810" y="2184"/>
              <a:ext cx="0" cy="384"/>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45068" name="Text Box 30">
              <a:extLst>
                <a:ext uri="{FF2B5EF4-FFF2-40B4-BE49-F238E27FC236}">
                  <a16:creationId xmlns:a16="http://schemas.microsoft.com/office/drawing/2014/main" id="{F4A99761-7EB9-49F0-8C85-D59109CDE4D3}"/>
                </a:ext>
              </a:extLst>
            </p:cNvPr>
            <p:cNvSpPr txBox="1">
              <a:spLocks noChangeArrowheads="1"/>
            </p:cNvSpPr>
            <p:nvPr/>
          </p:nvSpPr>
          <p:spPr bwMode="auto">
            <a:xfrm>
              <a:off x="1698" y="2424"/>
              <a:ext cx="43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1800" b="1"/>
                <a:t>NVT</a:t>
              </a:r>
            </a:p>
          </p:txBody>
        </p:sp>
        <p:sp>
          <p:nvSpPr>
            <p:cNvPr id="45069" name="Text Box 31">
              <a:extLst>
                <a:ext uri="{FF2B5EF4-FFF2-40B4-BE49-F238E27FC236}">
                  <a16:creationId xmlns:a16="http://schemas.microsoft.com/office/drawing/2014/main" id="{D6296882-E329-469D-8EC7-F69ECEE9BB4A}"/>
                </a:ext>
              </a:extLst>
            </p:cNvPr>
            <p:cNvSpPr txBox="1">
              <a:spLocks noChangeArrowheads="1"/>
            </p:cNvSpPr>
            <p:nvPr/>
          </p:nvSpPr>
          <p:spPr bwMode="auto">
            <a:xfrm>
              <a:off x="3426" y="2376"/>
              <a:ext cx="432"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1800" b="1"/>
                <a:t>NVT</a:t>
              </a:r>
            </a:p>
          </p:txBody>
        </p:sp>
        <p:sp>
          <p:nvSpPr>
            <p:cNvPr id="45070" name="Text Box 32">
              <a:extLst>
                <a:ext uri="{FF2B5EF4-FFF2-40B4-BE49-F238E27FC236}">
                  <a16:creationId xmlns:a16="http://schemas.microsoft.com/office/drawing/2014/main" id="{293B3BB1-7B8B-4A6A-A4DD-EBF181D25AB1}"/>
                </a:ext>
              </a:extLst>
            </p:cNvPr>
            <p:cNvSpPr txBox="1">
              <a:spLocks noChangeArrowheads="1"/>
            </p:cNvSpPr>
            <p:nvPr/>
          </p:nvSpPr>
          <p:spPr bwMode="auto">
            <a:xfrm>
              <a:off x="657" y="2232"/>
              <a:ext cx="801"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800" b="1"/>
                <a:t>终端本地格式转换</a:t>
              </a:r>
            </a:p>
          </p:txBody>
        </p:sp>
        <p:sp>
          <p:nvSpPr>
            <p:cNvPr id="45071" name="Text Box 33">
              <a:extLst>
                <a:ext uri="{FF2B5EF4-FFF2-40B4-BE49-F238E27FC236}">
                  <a16:creationId xmlns:a16="http://schemas.microsoft.com/office/drawing/2014/main" id="{24333032-6C5B-4A55-A12E-D361E65D699E}"/>
                </a:ext>
              </a:extLst>
            </p:cNvPr>
            <p:cNvSpPr txBox="1">
              <a:spLocks noChangeArrowheads="1"/>
            </p:cNvSpPr>
            <p:nvPr/>
          </p:nvSpPr>
          <p:spPr bwMode="auto">
            <a:xfrm>
              <a:off x="3954" y="2232"/>
              <a:ext cx="786" cy="4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800" b="1"/>
                <a:t>主机本地格式转换</a:t>
              </a:r>
            </a:p>
          </p:txBody>
        </p:sp>
        <p:sp>
          <p:nvSpPr>
            <p:cNvPr id="45072" name="Line 34">
              <a:extLst>
                <a:ext uri="{FF2B5EF4-FFF2-40B4-BE49-F238E27FC236}">
                  <a16:creationId xmlns:a16="http://schemas.microsoft.com/office/drawing/2014/main" id="{E24C984A-FB27-4E4A-B9CA-475126622FBA}"/>
                </a:ext>
              </a:extLst>
            </p:cNvPr>
            <p:cNvSpPr>
              <a:spLocks noChangeShapeType="1"/>
            </p:cNvSpPr>
            <p:nvPr/>
          </p:nvSpPr>
          <p:spPr bwMode="auto">
            <a:xfrm>
              <a:off x="3714" y="2184"/>
              <a:ext cx="96" cy="0"/>
            </a:xfrm>
            <a:prstGeom prst="line">
              <a:avLst/>
            </a:prstGeom>
            <a:noFill/>
            <a:ln w="9525">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45073" name="Line 35">
              <a:extLst>
                <a:ext uri="{FF2B5EF4-FFF2-40B4-BE49-F238E27FC236}">
                  <a16:creationId xmlns:a16="http://schemas.microsoft.com/office/drawing/2014/main" id="{3504CCB5-F219-46BB-AEE4-3D8BCEF2EA32}"/>
                </a:ext>
              </a:extLst>
            </p:cNvPr>
            <p:cNvSpPr>
              <a:spLocks noChangeShapeType="1"/>
            </p:cNvSpPr>
            <p:nvPr/>
          </p:nvSpPr>
          <p:spPr bwMode="auto">
            <a:xfrm>
              <a:off x="1650" y="2232"/>
              <a:ext cx="96"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sp>
        <p:nvSpPr>
          <p:cNvPr id="62500" name="Text Box 36">
            <a:extLst>
              <a:ext uri="{FF2B5EF4-FFF2-40B4-BE49-F238E27FC236}">
                <a16:creationId xmlns:a16="http://schemas.microsoft.com/office/drawing/2014/main" id="{9D805964-ECA3-488B-B5A2-2C2F9541A354}"/>
              </a:ext>
            </a:extLst>
          </p:cNvPr>
          <p:cNvSpPr txBox="1">
            <a:spLocks noChangeArrowheads="1"/>
          </p:cNvSpPr>
          <p:nvPr/>
        </p:nvSpPr>
        <p:spPr bwMode="auto">
          <a:xfrm>
            <a:off x="971550" y="4508500"/>
            <a:ext cx="73914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10000"/>
              </a:spcBef>
            </a:pPr>
            <a:r>
              <a:rPr lang="en-US" altLang="zh-CN" b="1"/>
              <a:t>FTP</a:t>
            </a:r>
            <a:r>
              <a:rPr lang="zh-CN" altLang="en-US" b="1"/>
              <a:t>连接的远程终端与主机间的</a:t>
            </a:r>
            <a:r>
              <a:rPr lang="en-US" altLang="zh-CN" b="1"/>
              <a:t>OS</a:t>
            </a:r>
            <a:r>
              <a:rPr lang="zh-CN" altLang="en-US" b="1"/>
              <a:t>实际不直接进行交互，而是通过</a:t>
            </a:r>
            <a:r>
              <a:rPr lang="en-US" altLang="zh-CN" b="1"/>
              <a:t>NVT</a:t>
            </a:r>
            <a:r>
              <a:rPr lang="zh-CN" altLang="en-US" b="1"/>
              <a:t>标准格式接口，通过本地终端格式</a:t>
            </a:r>
            <a:r>
              <a:rPr lang="en-US" altLang="zh-CN" b="1"/>
              <a:t>/ NVT</a:t>
            </a:r>
            <a:r>
              <a:rPr lang="zh-CN" altLang="en-US" b="1"/>
              <a:t>格式的转换</a:t>
            </a:r>
            <a:r>
              <a:rPr lang="en-US" altLang="zh-CN" b="1"/>
              <a:t>—NVT</a:t>
            </a:r>
            <a:r>
              <a:rPr lang="zh-CN" altLang="en-US" b="1"/>
              <a:t>格式传输</a:t>
            </a:r>
            <a:r>
              <a:rPr lang="en-US" altLang="zh-CN" b="1"/>
              <a:t>---- NVT</a:t>
            </a:r>
            <a:r>
              <a:rPr lang="zh-CN" altLang="en-US" b="1"/>
              <a:t>格式</a:t>
            </a:r>
            <a:r>
              <a:rPr lang="en-US" altLang="zh-CN" b="1"/>
              <a:t>/</a:t>
            </a:r>
            <a:r>
              <a:rPr lang="zh-CN" altLang="en-US" b="1"/>
              <a:t>本地主机格式再转换，实现跨不同系统的命令操作。</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2467"/>
                                        </p:tgtEl>
                                        <p:attrNameLst>
                                          <p:attrName>style.visibility</p:attrName>
                                        </p:attrNameLst>
                                      </p:cBhvr>
                                      <p:to>
                                        <p:strVal val="visible"/>
                                      </p:to>
                                    </p:set>
                                    <p:anim calcmode="lin" valueType="num">
                                      <p:cBhvr additive="base">
                                        <p:cTn id="7" dur="500" fill="hold"/>
                                        <p:tgtEl>
                                          <p:spTgt spid="62467"/>
                                        </p:tgtEl>
                                        <p:attrNameLst>
                                          <p:attrName>ppt_x</p:attrName>
                                        </p:attrNameLst>
                                      </p:cBhvr>
                                      <p:tavLst>
                                        <p:tav tm="0">
                                          <p:val>
                                            <p:strVal val="0-#ppt_w/2"/>
                                          </p:val>
                                        </p:tav>
                                        <p:tav tm="100000">
                                          <p:val>
                                            <p:strVal val="#ppt_x"/>
                                          </p:val>
                                        </p:tav>
                                      </p:tavLst>
                                    </p:anim>
                                    <p:anim calcmode="lin" valueType="num">
                                      <p:cBhvr additive="base">
                                        <p:cTn id="8" dur="500" fill="hold"/>
                                        <p:tgtEl>
                                          <p:spTgt spid="62467"/>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16" fill="hold" nodeType="clickEffect">
                                  <p:stCondLst>
                                    <p:cond delay="0"/>
                                  </p:stCondLst>
                                  <p:childTnLst>
                                    <p:set>
                                      <p:cBhvr>
                                        <p:cTn id="12" dur="1" fill="hold">
                                          <p:stCondLst>
                                            <p:cond delay="0"/>
                                          </p:stCondLst>
                                        </p:cTn>
                                        <p:tgtEl>
                                          <p:spTgt spid="62502"/>
                                        </p:tgtEl>
                                        <p:attrNameLst>
                                          <p:attrName>style.visibility</p:attrName>
                                        </p:attrNameLst>
                                      </p:cBhvr>
                                      <p:to>
                                        <p:strVal val="visible"/>
                                      </p:to>
                                    </p:set>
                                    <p:animEffect transition="in" filter="box(in)">
                                      <p:cBhvr>
                                        <p:cTn id="13" dur="500"/>
                                        <p:tgtEl>
                                          <p:spTgt spid="62502"/>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62500"/>
                                        </p:tgtEl>
                                        <p:attrNameLst>
                                          <p:attrName>style.visibility</p:attrName>
                                        </p:attrNameLst>
                                      </p:cBhvr>
                                      <p:to>
                                        <p:strVal val="visible"/>
                                      </p:to>
                                    </p:set>
                                    <p:anim calcmode="lin" valueType="num">
                                      <p:cBhvr additive="base">
                                        <p:cTn id="18" dur="500" fill="hold"/>
                                        <p:tgtEl>
                                          <p:spTgt spid="62500"/>
                                        </p:tgtEl>
                                        <p:attrNameLst>
                                          <p:attrName>ppt_x</p:attrName>
                                        </p:attrNameLst>
                                      </p:cBhvr>
                                      <p:tavLst>
                                        <p:tav tm="0">
                                          <p:val>
                                            <p:strVal val="0-#ppt_w/2"/>
                                          </p:val>
                                        </p:tav>
                                        <p:tav tm="100000">
                                          <p:val>
                                            <p:strVal val="#ppt_x"/>
                                          </p:val>
                                        </p:tav>
                                      </p:tavLst>
                                    </p:anim>
                                    <p:anim calcmode="lin" valueType="num">
                                      <p:cBhvr additive="base">
                                        <p:cTn id="19" dur="500" fill="hold"/>
                                        <p:tgtEl>
                                          <p:spTgt spid="6250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autoUpdateAnimBg="0"/>
      <p:bldP spid="62500" grpId="0"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Text Box 3">
            <a:extLst>
              <a:ext uri="{FF2B5EF4-FFF2-40B4-BE49-F238E27FC236}">
                <a16:creationId xmlns:a16="http://schemas.microsoft.com/office/drawing/2014/main" id="{6041867A-A690-41DB-9D73-11CAD584EC40}"/>
              </a:ext>
            </a:extLst>
          </p:cNvPr>
          <p:cNvSpPr txBox="1">
            <a:spLocks noChangeArrowheads="1"/>
          </p:cNvSpPr>
          <p:nvPr/>
        </p:nvSpPr>
        <p:spPr bwMode="auto">
          <a:xfrm>
            <a:off x="755650" y="4221163"/>
            <a:ext cx="76200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b="1"/>
              <a:t>FTP</a:t>
            </a:r>
            <a:r>
              <a:rPr lang="zh-CN" altLang="en-US" b="1"/>
              <a:t>的客户端</a:t>
            </a:r>
            <a:r>
              <a:rPr lang="en-US" altLang="zh-CN" b="1"/>
              <a:t>/</a:t>
            </a:r>
            <a:r>
              <a:rPr lang="zh-CN" altLang="en-US" b="1"/>
              <a:t>服务器作为应用的对等实体，在下层通过</a:t>
            </a:r>
            <a:r>
              <a:rPr lang="en-US" altLang="zh-CN" b="1"/>
              <a:t>TCP</a:t>
            </a:r>
            <a:r>
              <a:rPr lang="zh-CN" altLang="en-US" b="1"/>
              <a:t>完成进程间通信，实现</a:t>
            </a:r>
            <a:r>
              <a:rPr lang="en-US" altLang="zh-CN" b="1"/>
              <a:t>FTP</a:t>
            </a:r>
            <a:r>
              <a:rPr lang="zh-CN" altLang="en-US" b="1"/>
              <a:t>的应用互操作；</a:t>
            </a:r>
          </a:p>
        </p:txBody>
      </p:sp>
      <p:grpSp>
        <p:nvGrpSpPr>
          <p:cNvPr id="46083" name="Group 4">
            <a:extLst>
              <a:ext uri="{FF2B5EF4-FFF2-40B4-BE49-F238E27FC236}">
                <a16:creationId xmlns:a16="http://schemas.microsoft.com/office/drawing/2014/main" id="{A01FC2AA-C554-45B7-91BF-2B56F4F5A13A}"/>
              </a:ext>
            </a:extLst>
          </p:cNvPr>
          <p:cNvGrpSpPr>
            <a:grpSpLocks/>
          </p:cNvGrpSpPr>
          <p:nvPr/>
        </p:nvGrpSpPr>
        <p:grpSpPr bwMode="auto">
          <a:xfrm>
            <a:off x="250825" y="1052513"/>
            <a:ext cx="8496300" cy="3048000"/>
            <a:chOff x="192" y="480"/>
            <a:chExt cx="5352" cy="1920"/>
          </a:xfrm>
        </p:grpSpPr>
        <p:sp>
          <p:nvSpPr>
            <p:cNvPr id="46088" name="Rectangle 5">
              <a:extLst>
                <a:ext uri="{FF2B5EF4-FFF2-40B4-BE49-F238E27FC236}">
                  <a16:creationId xmlns:a16="http://schemas.microsoft.com/office/drawing/2014/main" id="{ACD48299-8BC2-4883-A50F-F19EDCAE588E}"/>
                </a:ext>
              </a:extLst>
            </p:cNvPr>
            <p:cNvSpPr>
              <a:spLocks noChangeArrowheads="1"/>
            </p:cNvSpPr>
            <p:nvPr/>
          </p:nvSpPr>
          <p:spPr bwMode="auto">
            <a:xfrm>
              <a:off x="3072" y="816"/>
              <a:ext cx="1824" cy="1248"/>
            </a:xfrm>
            <a:prstGeom prst="rect">
              <a:avLst/>
            </a:prstGeom>
            <a:solidFill>
              <a:schemeClr val="bg1"/>
            </a:solidFill>
            <a:ln w="19050">
              <a:solidFill>
                <a:schemeClr val="accent2"/>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6089" name="Rectangle 6">
              <a:extLst>
                <a:ext uri="{FF2B5EF4-FFF2-40B4-BE49-F238E27FC236}">
                  <a16:creationId xmlns:a16="http://schemas.microsoft.com/office/drawing/2014/main" id="{A86A9602-C4F6-419D-9426-CB7A368351C1}"/>
                </a:ext>
              </a:extLst>
            </p:cNvPr>
            <p:cNvSpPr>
              <a:spLocks noChangeArrowheads="1"/>
            </p:cNvSpPr>
            <p:nvPr/>
          </p:nvSpPr>
          <p:spPr bwMode="auto">
            <a:xfrm>
              <a:off x="672" y="864"/>
              <a:ext cx="1824" cy="1200"/>
            </a:xfrm>
            <a:prstGeom prst="rect">
              <a:avLst/>
            </a:prstGeom>
            <a:solidFill>
              <a:schemeClr val="bg1">
                <a:alpha val="5098"/>
              </a:schemeClr>
            </a:solidFill>
            <a:ln w="19050">
              <a:solidFill>
                <a:schemeClr val="accent2"/>
              </a:solidFill>
              <a:prstDash val="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6090" name="Rectangle 7">
              <a:extLst>
                <a:ext uri="{FF2B5EF4-FFF2-40B4-BE49-F238E27FC236}">
                  <a16:creationId xmlns:a16="http://schemas.microsoft.com/office/drawing/2014/main" id="{00D96979-69F5-4EA7-9E8A-685CCA46B26F}"/>
                </a:ext>
              </a:extLst>
            </p:cNvPr>
            <p:cNvSpPr>
              <a:spLocks noChangeArrowheads="1"/>
            </p:cNvSpPr>
            <p:nvPr/>
          </p:nvSpPr>
          <p:spPr bwMode="auto">
            <a:xfrm>
              <a:off x="720" y="1440"/>
              <a:ext cx="1728" cy="576"/>
            </a:xfrm>
            <a:prstGeom prst="rect">
              <a:avLst/>
            </a:prstGeom>
            <a:solidFill>
              <a:schemeClr val="bg1"/>
            </a:solidFill>
            <a:ln w="28575">
              <a:solidFill>
                <a:srgbClr val="FF0000"/>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6091" name="Text Box 8">
              <a:extLst>
                <a:ext uri="{FF2B5EF4-FFF2-40B4-BE49-F238E27FC236}">
                  <a16:creationId xmlns:a16="http://schemas.microsoft.com/office/drawing/2014/main" id="{88CDFC28-22A5-4495-9E0E-54DA5CE4941D}"/>
                </a:ext>
              </a:extLst>
            </p:cNvPr>
            <p:cNvSpPr txBox="1">
              <a:spLocks noChangeArrowheads="1"/>
            </p:cNvSpPr>
            <p:nvPr/>
          </p:nvSpPr>
          <p:spPr bwMode="auto">
            <a:xfrm>
              <a:off x="768" y="1536"/>
              <a:ext cx="816" cy="237"/>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spcBef>
                  <a:spcPct val="50000"/>
                </a:spcBef>
              </a:pPr>
              <a:r>
                <a:rPr lang="en-US" altLang="zh-CN" sz="1800" b="1"/>
                <a:t>I/O</a:t>
              </a:r>
              <a:r>
                <a:rPr lang="zh-CN" altLang="en-US" sz="1800" b="1"/>
                <a:t>终端驱动</a:t>
              </a:r>
            </a:p>
          </p:txBody>
        </p:sp>
        <p:sp>
          <p:nvSpPr>
            <p:cNvPr id="46092" name="Text Box 9">
              <a:extLst>
                <a:ext uri="{FF2B5EF4-FFF2-40B4-BE49-F238E27FC236}">
                  <a16:creationId xmlns:a16="http://schemas.microsoft.com/office/drawing/2014/main" id="{D3BF539C-E60B-4D97-9C84-A230883309AA}"/>
                </a:ext>
              </a:extLst>
            </p:cNvPr>
            <p:cNvSpPr txBox="1">
              <a:spLocks noChangeArrowheads="1"/>
            </p:cNvSpPr>
            <p:nvPr/>
          </p:nvSpPr>
          <p:spPr bwMode="auto">
            <a:xfrm>
              <a:off x="1680" y="1536"/>
              <a:ext cx="624" cy="2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spcBef>
                  <a:spcPct val="50000"/>
                </a:spcBef>
              </a:pPr>
              <a:r>
                <a:rPr lang="en-US" altLang="zh-CN" sz="1800" b="1"/>
                <a:t>TCP/IP</a:t>
              </a:r>
            </a:p>
          </p:txBody>
        </p:sp>
        <p:sp>
          <p:nvSpPr>
            <p:cNvPr id="46093" name="Oval 10">
              <a:extLst>
                <a:ext uri="{FF2B5EF4-FFF2-40B4-BE49-F238E27FC236}">
                  <a16:creationId xmlns:a16="http://schemas.microsoft.com/office/drawing/2014/main" id="{82C6E504-0A4B-429E-822C-D71ADF079541}"/>
                </a:ext>
              </a:extLst>
            </p:cNvPr>
            <p:cNvSpPr>
              <a:spLocks noChangeArrowheads="1"/>
            </p:cNvSpPr>
            <p:nvPr/>
          </p:nvSpPr>
          <p:spPr bwMode="auto">
            <a:xfrm>
              <a:off x="1248" y="2160"/>
              <a:ext cx="672" cy="24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zh-CN" altLang="en-US" sz="1800" b="1"/>
                <a:t>用户</a:t>
              </a:r>
            </a:p>
          </p:txBody>
        </p:sp>
        <p:sp>
          <p:nvSpPr>
            <p:cNvPr id="46094" name="Line 11">
              <a:extLst>
                <a:ext uri="{FF2B5EF4-FFF2-40B4-BE49-F238E27FC236}">
                  <a16:creationId xmlns:a16="http://schemas.microsoft.com/office/drawing/2014/main" id="{C50111E5-47A6-49D8-9509-19DF93749C78}"/>
                </a:ext>
              </a:extLst>
            </p:cNvPr>
            <p:cNvSpPr>
              <a:spLocks noChangeShapeType="1"/>
            </p:cNvSpPr>
            <p:nvPr/>
          </p:nvSpPr>
          <p:spPr bwMode="auto">
            <a:xfrm flipV="1">
              <a:off x="1248" y="1296"/>
              <a:ext cx="144" cy="240"/>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46095" name="Line 12">
              <a:extLst>
                <a:ext uri="{FF2B5EF4-FFF2-40B4-BE49-F238E27FC236}">
                  <a16:creationId xmlns:a16="http://schemas.microsoft.com/office/drawing/2014/main" id="{A507E544-01FE-4037-BF18-7D1B0ACD5C18}"/>
                </a:ext>
              </a:extLst>
            </p:cNvPr>
            <p:cNvSpPr>
              <a:spLocks noChangeShapeType="1"/>
            </p:cNvSpPr>
            <p:nvPr/>
          </p:nvSpPr>
          <p:spPr bwMode="auto">
            <a:xfrm flipH="1" flipV="1">
              <a:off x="1728" y="1296"/>
              <a:ext cx="144" cy="288"/>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46096" name="Line 13">
              <a:extLst>
                <a:ext uri="{FF2B5EF4-FFF2-40B4-BE49-F238E27FC236}">
                  <a16:creationId xmlns:a16="http://schemas.microsoft.com/office/drawing/2014/main" id="{82670360-42B9-4E8B-BE39-27248D5C7DBC}"/>
                </a:ext>
              </a:extLst>
            </p:cNvPr>
            <p:cNvSpPr>
              <a:spLocks noChangeShapeType="1"/>
            </p:cNvSpPr>
            <p:nvPr/>
          </p:nvSpPr>
          <p:spPr bwMode="auto">
            <a:xfrm flipH="1" flipV="1">
              <a:off x="1296" y="1776"/>
              <a:ext cx="144" cy="432"/>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46097" name="Rectangle 14">
              <a:extLst>
                <a:ext uri="{FF2B5EF4-FFF2-40B4-BE49-F238E27FC236}">
                  <a16:creationId xmlns:a16="http://schemas.microsoft.com/office/drawing/2014/main" id="{6D0833A7-6DBF-47D9-8601-B28F35278214}"/>
                </a:ext>
              </a:extLst>
            </p:cNvPr>
            <p:cNvSpPr>
              <a:spLocks noChangeArrowheads="1"/>
            </p:cNvSpPr>
            <p:nvPr/>
          </p:nvSpPr>
          <p:spPr bwMode="auto">
            <a:xfrm>
              <a:off x="3120" y="1440"/>
              <a:ext cx="1680" cy="576"/>
            </a:xfrm>
            <a:prstGeom prst="rect">
              <a:avLst/>
            </a:prstGeom>
            <a:solidFill>
              <a:schemeClr val="bg1"/>
            </a:solidFill>
            <a:ln w="28575">
              <a:solidFill>
                <a:srgbClr val="FF0000"/>
              </a:solidFill>
              <a:prstDash val="sysDot"/>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6098" name="Text Box 15">
              <a:extLst>
                <a:ext uri="{FF2B5EF4-FFF2-40B4-BE49-F238E27FC236}">
                  <a16:creationId xmlns:a16="http://schemas.microsoft.com/office/drawing/2014/main" id="{AB634C8B-EA23-46EF-B1C2-93217F983C7D}"/>
                </a:ext>
              </a:extLst>
            </p:cNvPr>
            <p:cNvSpPr txBox="1">
              <a:spLocks noChangeArrowheads="1"/>
            </p:cNvSpPr>
            <p:nvPr/>
          </p:nvSpPr>
          <p:spPr bwMode="auto">
            <a:xfrm>
              <a:off x="3984" y="1536"/>
              <a:ext cx="768" cy="237"/>
            </a:xfrm>
            <a:prstGeom prst="rect">
              <a:avLst/>
            </a:prstGeom>
            <a:solidFill>
              <a:srgbClr val="FF66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spcBef>
                  <a:spcPct val="50000"/>
                </a:spcBef>
              </a:pPr>
              <a:r>
                <a:rPr lang="zh-CN" altLang="en-US" sz="1800" b="1"/>
                <a:t>伪终端驱动</a:t>
              </a:r>
            </a:p>
          </p:txBody>
        </p:sp>
        <p:sp>
          <p:nvSpPr>
            <p:cNvPr id="46099" name="Text Box 16">
              <a:extLst>
                <a:ext uri="{FF2B5EF4-FFF2-40B4-BE49-F238E27FC236}">
                  <a16:creationId xmlns:a16="http://schemas.microsoft.com/office/drawing/2014/main" id="{253DC4F2-0472-4AE4-8EE9-7285CA5A4A16}"/>
                </a:ext>
              </a:extLst>
            </p:cNvPr>
            <p:cNvSpPr txBox="1">
              <a:spLocks noChangeArrowheads="1"/>
            </p:cNvSpPr>
            <p:nvPr/>
          </p:nvSpPr>
          <p:spPr bwMode="auto">
            <a:xfrm>
              <a:off x="3264" y="1536"/>
              <a:ext cx="624" cy="2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spcBef>
                  <a:spcPct val="50000"/>
                </a:spcBef>
              </a:pPr>
              <a:r>
                <a:rPr lang="en-US" altLang="zh-CN" sz="1800" b="1"/>
                <a:t>TCP/IP</a:t>
              </a:r>
            </a:p>
          </p:txBody>
        </p:sp>
        <p:sp>
          <p:nvSpPr>
            <p:cNvPr id="46100" name="Text Box 17">
              <a:extLst>
                <a:ext uri="{FF2B5EF4-FFF2-40B4-BE49-F238E27FC236}">
                  <a16:creationId xmlns:a16="http://schemas.microsoft.com/office/drawing/2014/main" id="{8ABB7330-F6BD-4B5C-A623-88DD4A5488D2}"/>
                </a:ext>
              </a:extLst>
            </p:cNvPr>
            <p:cNvSpPr txBox="1">
              <a:spLocks noChangeArrowheads="1"/>
            </p:cNvSpPr>
            <p:nvPr/>
          </p:nvSpPr>
          <p:spPr bwMode="auto">
            <a:xfrm>
              <a:off x="3312" y="864"/>
              <a:ext cx="720" cy="41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spcBef>
                  <a:spcPct val="50000"/>
                </a:spcBef>
              </a:pPr>
              <a:r>
                <a:rPr lang="zh-CN" altLang="en-US" sz="1800" b="1"/>
                <a:t>服务器进程</a:t>
              </a:r>
            </a:p>
          </p:txBody>
        </p:sp>
        <p:sp>
          <p:nvSpPr>
            <p:cNvPr id="46101" name="Line 18">
              <a:extLst>
                <a:ext uri="{FF2B5EF4-FFF2-40B4-BE49-F238E27FC236}">
                  <a16:creationId xmlns:a16="http://schemas.microsoft.com/office/drawing/2014/main" id="{7453CC96-BC6B-42FF-88DF-E7E782FFFB36}"/>
                </a:ext>
              </a:extLst>
            </p:cNvPr>
            <p:cNvSpPr>
              <a:spLocks noChangeShapeType="1"/>
            </p:cNvSpPr>
            <p:nvPr/>
          </p:nvSpPr>
          <p:spPr bwMode="auto">
            <a:xfrm flipV="1">
              <a:off x="3600" y="1248"/>
              <a:ext cx="0" cy="288"/>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46102" name="Line 19">
              <a:extLst>
                <a:ext uri="{FF2B5EF4-FFF2-40B4-BE49-F238E27FC236}">
                  <a16:creationId xmlns:a16="http://schemas.microsoft.com/office/drawing/2014/main" id="{BA53BE99-B57A-4DA2-9C53-76AB1494D450}"/>
                </a:ext>
              </a:extLst>
            </p:cNvPr>
            <p:cNvSpPr>
              <a:spLocks noChangeShapeType="1"/>
            </p:cNvSpPr>
            <p:nvPr/>
          </p:nvSpPr>
          <p:spPr bwMode="auto">
            <a:xfrm flipH="1" flipV="1">
              <a:off x="3840" y="1248"/>
              <a:ext cx="288" cy="288"/>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46103" name="Text Box 20">
              <a:extLst>
                <a:ext uri="{FF2B5EF4-FFF2-40B4-BE49-F238E27FC236}">
                  <a16:creationId xmlns:a16="http://schemas.microsoft.com/office/drawing/2014/main" id="{61BC3255-4946-49FA-8716-5E9C311A6195}"/>
                </a:ext>
              </a:extLst>
            </p:cNvPr>
            <p:cNvSpPr txBox="1">
              <a:spLocks noChangeArrowheads="1"/>
            </p:cNvSpPr>
            <p:nvPr/>
          </p:nvSpPr>
          <p:spPr bwMode="auto">
            <a:xfrm>
              <a:off x="3600" y="1776"/>
              <a:ext cx="7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800" b="1">
                  <a:solidFill>
                    <a:srgbClr val="FF0000"/>
                  </a:solidFill>
                </a:rPr>
                <a:t>系统内核</a:t>
              </a:r>
            </a:p>
          </p:txBody>
        </p:sp>
        <p:sp>
          <p:nvSpPr>
            <p:cNvPr id="46104" name="Line 21">
              <a:extLst>
                <a:ext uri="{FF2B5EF4-FFF2-40B4-BE49-F238E27FC236}">
                  <a16:creationId xmlns:a16="http://schemas.microsoft.com/office/drawing/2014/main" id="{8FDC0995-B392-4695-9611-763AB41C12FC}"/>
                </a:ext>
              </a:extLst>
            </p:cNvPr>
            <p:cNvSpPr>
              <a:spLocks noChangeShapeType="1"/>
            </p:cNvSpPr>
            <p:nvPr/>
          </p:nvSpPr>
          <p:spPr bwMode="auto">
            <a:xfrm flipH="1" flipV="1">
              <a:off x="2304" y="1680"/>
              <a:ext cx="960" cy="0"/>
            </a:xfrm>
            <a:prstGeom prst="line">
              <a:avLst/>
            </a:prstGeom>
            <a:noFill/>
            <a:ln w="2857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46105" name="Line 22">
              <a:extLst>
                <a:ext uri="{FF2B5EF4-FFF2-40B4-BE49-F238E27FC236}">
                  <a16:creationId xmlns:a16="http://schemas.microsoft.com/office/drawing/2014/main" id="{F7FF7896-C498-4ECE-9715-742FA5E356B1}"/>
                </a:ext>
              </a:extLst>
            </p:cNvPr>
            <p:cNvSpPr>
              <a:spLocks noChangeShapeType="1"/>
            </p:cNvSpPr>
            <p:nvPr/>
          </p:nvSpPr>
          <p:spPr bwMode="auto">
            <a:xfrm flipV="1">
              <a:off x="4464" y="1248"/>
              <a:ext cx="0" cy="288"/>
            </a:xfrm>
            <a:prstGeom prst="line">
              <a:avLst/>
            </a:prstGeom>
            <a:noFill/>
            <a:ln w="9525">
              <a:solidFill>
                <a:schemeClr val="tx1"/>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46106" name="Text Box 23">
              <a:extLst>
                <a:ext uri="{FF2B5EF4-FFF2-40B4-BE49-F238E27FC236}">
                  <a16:creationId xmlns:a16="http://schemas.microsoft.com/office/drawing/2014/main" id="{625B1446-3DE7-4FCD-882C-D4E092DA93ED}"/>
                </a:ext>
              </a:extLst>
            </p:cNvPr>
            <p:cNvSpPr txBox="1">
              <a:spLocks noChangeArrowheads="1"/>
            </p:cNvSpPr>
            <p:nvPr/>
          </p:nvSpPr>
          <p:spPr bwMode="auto">
            <a:xfrm>
              <a:off x="1200" y="1056"/>
              <a:ext cx="720" cy="237"/>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spcBef>
                  <a:spcPct val="50000"/>
                </a:spcBef>
              </a:pPr>
              <a:r>
                <a:rPr lang="zh-CN" altLang="en-US" sz="1800" b="1"/>
                <a:t>客户进程</a:t>
              </a:r>
            </a:p>
          </p:txBody>
        </p:sp>
        <p:sp>
          <p:nvSpPr>
            <p:cNvPr id="46107" name="Text Box 24">
              <a:extLst>
                <a:ext uri="{FF2B5EF4-FFF2-40B4-BE49-F238E27FC236}">
                  <a16:creationId xmlns:a16="http://schemas.microsoft.com/office/drawing/2014/main" id="{386D0500-4031-47E0-958F-457CD62B88AD}"/>
                </a:ext>
              </a:extLst>
            </p:cNvPr>
            <p:cNvSpPr txBox="1">
              <a:spLocks noChangeArrowheads="1"/>
            </p:cNvSpPr>
            <p:nvPr/>
          </p:nvSpPr>
          <p:spPr bwMode="auto">
            <a:xfrm>
              <a:off x="4272" y="864"/>
              <a:ext cx="432" cy="41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rIns="0">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spcBef>
                  <a:spcPct val="50000"/>
                </a:spcBef>
              </a:pPr>
              <a:r>
                <a:rPr lang="zh-CN" altLang="en-US" sz="1800" b="1"/>
                <a:t>登陆验证</a:t>
              </a:r>
            </a:p>
          </p:txBody>
        </p:sp>
        <p:sp>
          <p:nvSpPr>
            <p:cNvPr id="46108" name="Text Box 25">
              <a:extLst>
                <a:ext uri="{FF2B5EF4-FFF2-40B4-BE49-F238E27FC236}">
                  <a16:creationId xmlns:a16="http://schemas.microsoft.com/office/drawing/2014/main" id="{31903261-BBFE-4173-8560-909E6DCD2728}"/>
                </a:ext>
              </a:extLst>
            </p:cNvPr>
            <p:cNvSpPr txBox="1">
              <a:spLocks noChangeArrowheads="1"/>
            </p:cNvSpPr>
            <p:nvPr/>
          </p:nvSpPr>
          <p:spPr bwMode="auto">
            <a:xfrm>
              <a:off x="1248" y="1776"/>
              <a:ext cx="720"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800" b="1">
                  <a:solidFill>
                    <a:srgbClr val="FF0000"/>
                  </a:solidFill>
                </a:rPr>
                <a:t>系统内核</a:t>
              </a:r>
            </a:p>
          </p:txBody>
        </p:sp>
        <p:sp>
          <p:nvSpPr>
            <p:cNvPr id="46109" name="Text Box 26">
              <a:extLst>
                <a:ext uri="{FF2B5EF4-FFF2-40B4-BE49-F238E27FC236}">
                  <a16:creationId xmlns:a16="http://schemas.microsoft.com/office/drawing/2014/main" id="{5A2B37B4-E0AE-4FFA-9B4E-FBA934825854}"/>
                </a:ext>
              </a:extLst>
            </p:cNvPr>
            <p:cNvSpPr txBox="1">
              <a:spLocks noChangeArrowheads="1"/>
            </p:cNvSpPr>
            <p:nvPr/>
          </p:nvSpPr>
          <p:spPr bwMode="auto">
            <a:xfrm>
              <a:off x="1200" y="528"/>
              <a:ext cx="91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spcBef>
                  <a:spcPct val="50000"/>
                </a:spcBef>
              </a:pPr>
              <a:r>
                <a:rPr lang="zh-CN" altLang="en-US" b="1"/>
                <a:t>终端</a:t>
              </a:r>
            </a:p>
          </p:txBody>
        </p:sp>
        <p:sp>
          <p:nvSpPr>
            <p:cNvPr id="46110" name="Text Box 27">
              <a:extLst>
                <a:ext uri="{FF2B5EF4-FFF2-40B4-BE49-F238E27FC236}">
                  <a16:creationId xmlns:a16="http://schemas.microsoft.com/office/drawing/2014/main" id="{25DCE3D0-81FE-4021-B07E-72212F8DB43F}"/>
                </a:ext>
              </a:extLst>
            </p:cNvPr>
            <p:cNvSpPr txBox="1">
              <a:spLocks noChangeArrowheads="1"/>
            </p:cNvSpPr>
            <p:nvPr/>
          </p:nvSpPr>
          <p:spPr bwMode="auto">
            <a:xfrm>
              <a:off x="3456" y="480"/>
              <a:ext cx="912"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spcBef>
                  <a:spcPct val="50000"/>
                </a:spcBef>
              </a:pPr>
              <a:r>
                <a:rPr lang="zh-CN" altLang="en-US" b="1"/>
                <a:t>主机</a:t>
              </a:r>
            </a:p>
          </p:txBody>
        </p:sp>
        <p:sp>
          <p:nvSpPr>
            <p:cNvPr id="46111" name="Text Box 28">
              <a:extLst>
                <a:ext uri="{FF2B5EF4-FFF2-40B4-BE49-F238E27FC236}">
                  <a16:creationId xmlns:a16="http://schemas.microsoft.com/office/drawing/2014/main" id="{EB2F07A9-8FAA-4539-9612-B24C0DF6860D}"/>
                </a:ext>
              </a:extLst>
            </p:cNvPr>
            <p:cNvSpPr txBox="1">
              <a:spLocks noChangeArrowheads="1"/>
            </p:cNvSpPr>
            <p:nvPr/>
          </p:nvSpPr>
          <p:spPr bwMode="auto">
            <a:xfrm>
              <a:off x="192" y="1008"/>
              <a:ext cx="74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kumimoji="0" lang="en-US" altLang="zh-CN" sz="1800" b="1">
                  <a:solidFill>
                    <a:srgbClr val="000000"/>
                  </a:solidFill>
                  <a:ea typeface="黑体" panose="02010609060101010101" pitchFamily="49" charset="-122"/>
                </a:rPr>
                <a:t>NVT </a:t>
              </a:r>
              <a:r>
                <a:rPr kumimoji="0" lang="zh-CN" altLang="en-US" sz="1800" b="1">
                  <a:solidFill>
                    <a:srgbClr val="000000"/>
                  </a:solidFill>
                  <a:ea typeface="黑体" panose="02010609060101010101" pitchFamily="49" charset="-122"/>
                </a:rPr>
                <a:t>转换</a:t>
              </a:r>
            </a:p>
          </p:txBody>
        </p:sp>
        <p:sp>
          <p:nvSpPr>
            <p:cNvPr id="46112" name="Line 29">
              <a:extLst>
                <a:ext uri="{FF2B5EF4-FFF2-40B4-BE49-F238E27FC236}">
                  <a16:creationId xmlns:a16="http://schemas.microsoft.com/office/drawing/2014/main" id="{BCFF4FB3-D37C-4499-99B2-69C24985BBFF}"/>
                </a:ext>
              </a:extLst>
            </p:cNvPr>
            <p:cNvSpPr>
              <a:spLocks noChangeShapeType="1"/>
            </p:cNvSpPr>
            <p:nvPr/>
          </p:nvSpPr>
          <p:spPr bwMode="auto">
            <a:xfrm>
              <a:off x="864" y="1248"/>
              <a:ext cx="432" cy="192"/>
            </a:xfrm>
            <a:prstGeom prst="line">
              <a:avLst/>
            </a:prstGeom>
            <a:noFill/>
            <a:ln w="9525">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46113" name="Text Box 30">
              <a:extLst>
                <a:ext uri="{FF2B5EF4-FFF2-40B4-BE49-F238E27FC236}">
                  <a16:creationId xmlns:a16="http://schemas.microsoft.com/office/drawing/2014/main" id="{29A168C9-8219-4D18-B0B1-ECA94A117F02}"/>
                </a:ext>
              </a:extLst>
            </p:cNvPr>
            <p:cNvSpPr txBox="1">
              <a:spLocks noChangeArrowheads="1"/>
            </p:cNvSpPr>
            <p:nvPr/>
          </p:nvSpPr>
          <p:spPr bwMode="auto">
            <a:xfrm>
              <a:off x="4800" y="1200"/>
              <a:ext cx="74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kumimoji="0" lang="en-US" altLang="zh-CN" sz="1800" b="1">
                  <a:solidFill>
                    <a:srgbClr val="000000"/>
                  </a:solidFill>
                  <a:ea typeface="黑体" panose="02010609060101010101" pitchFamily="49" charset="-122"/>
                </a:rPr>
                <a:t>NVT </a:t>
              </a:r>
              <a:r>
                <a:rPr kumimoji="0" lang="zh-CN" altLang="en-US" sz="1800" b="1">
                  <a:solidFill>
                    <a:srgbClr val="000000"/>
                  </a:solidFill>
                  <a:ea typeface="黑体" panose="02010609060101010101" pitchFamily="49" charset="-122"/>
                </a:rPr>
                <a:t>转换</a:t>
              </a:r>
            </a:p>
          </p:txBody>
        </p:sp>
        <p:sp>
          <p:nvSpPr>
            <p:cNvPr id="46114" name="Line 31">
              <a:extLst>
                <a:ext uri="{FF2B5EF4-FFF2-40B4-BE49-F238E27FC236}">
                  <a16:creationId xmlns:a16="http://schemas.microsoft.com/office/drawing/2014/main" id="{2020ED8E-D1B6-4902-BF15-529F62A85BE0}"/>
                </a:ext>
              </a:extLst>
            </p:cNvPr>
            <p:cNvSpPr>
              <a:spLocks noChangeShapeType="1"/>
            </p:cNvSpPr>
            <p:nvPr/>
          </p:nvSpPr>
          <p:spPr bwMode="auto">
            <a:xfrm flipV="1">
              <a:off x="4032" y="1296"/>
              <a:ext cx="768" cy="144"/>
            </a:xfrm>
            <a:prstGeom prst="line">
              <a:avLst/>
            </a:prstGeom>
            <a:noFill/>
            <a:ln w="9525">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46115" name="Text Box 32">
              <a:extLst>
                <a:ext uri="{FF2B5EF4-FFF2-40B4-BE49-F238E27FC236}">
                  <a16:creationId xmlns:a16="http://schemas.microsoft.com/office/drawing/2014/main" id="{8E99DD12-D90A-4346-8E71-A4ED57C1125E}"/>
                </a:ext>
              </a:extLst>
            </p:cNvPr>
            <p:cNvSpPr txBox="1">
              <a:spLocks noChangeArrowheads="1"/>
            </p:cNvSpPr>
            <p:nvPr/>
          </p:nvSpPr>
          <p:spPr bwMode="auto">
            <a:xfrm>
              <a:off x="2400" y="1392"/>
              <a:ext cx="744"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kumimoji="0" lang="en-US" altLang="zh-CN" sz="1800" b="1">
                  <a:solidFill>
                    <a:srgbClr val="000000"/>
                  </a:solidFill>
                  <a:ea typeface="黑体" panose="02010609060101010101" pitchFamily="49" charset="-122"/>
                </a:rPr>
                <a:t>NVT </a:t>
              </a:r>
              <a:r>
                <a:rPr kumimoji="0" lang="zh-CN" altLang="en-US" sz="1800" b="1">
                  <a:solidFill>
                    <a:srgbClr val="000000"/>
                  </a:solidFill>
                  <a:ea typeface="黑体" panose="02010609060101010101" pitchFamily="49" charset="-122"/>
                </a:rPr>
                <a:t>格式</a:t>
              </a:r>
            </a:p>
          </p:txBody>
        </p:sp>
      </p:grpSp>
      <p:sp>
        <p:nvSpPr>
          <p:cNvPr id="46084" name="Rectangle 33">
            <a:extLst>
              <a:ext uri="{FF2B5EF4-FFF2-40B4-BE49-F238E27FC236}">
                <a16:creationId xmlns:a16="http://schemas.microsoft.com/office/drawing/2014/main" id="{F23CD0D9-9363-4329-A33A-0269BAF2841C}"/>
              </a:ext>
            </a:extLst>
          </p:cNvPr>
          <p:cNvSpPr>
            <a:spLocks noChangeArrowheads="1"/>
          </p:cNvSpPr>
          <p:nvPr/>
        </p:nvSpPr>
        <p:spPr bwMode="auto">
          <a:xfrm>
            <a:off x="395288" y="333375"/>
            <a:ext cx="4191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800" b="1">
                <a:solidFill>
                  <a:srgbClr val="CC0000"/>
                </a:solidFill>
                <a:latin typeface="宋体" panose="02010600030101010101" pitchFamily="2" charset="-122"/>
              </a:rPr>
              <a:t>FTP</a:t>
            </a:r>
            <a:r>
              <a:rPr lang="zh-CN" altLang="en-US" sz="2800" b="1">
                <a:solidFill>
                  <a:srgbClr val="CC0000"/>
                </a:solidFill>
                <a:latin typeface="宋体" panose="02010600030101010101" pitchFamily="2" charset="-122"/>
              </a:rPr>
              <a:t>标准化处理框图</a:t>
            </a:r>
          </a:p>
        </p:txBody>
      </p:sp>
      <p:sp>
        <p:nvSpPr>
          <p:cNvPr id="46085" name="Cloud">
            <a:extLst>
              <a:ext uri="{FF2B5EF4-FFF2-40B4-BE49-F238E27FC236}">
                <a16:creationId xmlns:a16="http://schemas.microsoft.com/office/drawing/2014/main" id="{4DEBEB44-39DE-4759-A818-822ED8649B2C}"/>
              </a:ext>
            </a:extLst>
          </p:cNvPr>
          <p:cNvSpPr>
            <a:spLocks noChangeAspect="1" noEditPoints="1" noChangeArrowheads="1"/>
          </p:cNvSpPr>
          <p:nvPr/>
        </p:nvSpPr>
        <p:spPr bwMode="auto">
          <a:xfrm>
            <a:off x="3708400" y="2565400"/>
            <a:ext cx="1223963" cy="863600"/>
          </a:xfrm>
          <a:custGeom>
            <a:avLst/>
            <a:gdLst>
              <a:gd name="T0" fmla="*/ 3797 w 21600"/>
              <a:gd name="T1" fmla="*/ 431800 h 21600"/>
              <a:gd name="T2" fmla="*/ 611982 w 21600"/>
              <a:gd name="T3" fmla="*/ 862680 h 21600"/>
              <a:gd name="T4" fmla="*/ 1222943 w 21600"/>
              <a:gd name="T5" fmla="*/ 431800 h 21600"/>
              <a:gd name="T6" fmla="*/ 611982 w 21600"/>
              <a:gd name="T7" fmla="*/ 49377 h 21600"/>
              <a:gd name="T8" fmla="*/ 0 60000 65536"/>
              <a:gd name="T9" fmla="*/ 0 60000 65536"/>
              <a:gd name="T10" fmla="*/ 0 60000 65536"/>
              <a:gd name="T11" fmla="*/ 0 60000 65536"/>
              <a:gd name="T12" fmla="*/ 2977 w 21600"/>
              <a:gd name="T13" fmla="*/ 3262 h 21600"/>
              <a:gd name="T14" fmla="*/ 17087 w 21600"/>
              <a:gd name="T15" fmla="*/ 1733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0" y="11192"/>
                  <a:pt x="409" y="12169"/>
                  <a:pt x="1074" y="12702"/>
                </a:cubicBezTo>
                <a:lnTo>
                  <a:pt x="1063" y="12668"/>
                </a:lnTo>
                <a:cubicBezTo>
                  <a:pt x="685" y="13217"/>
                  <a:pt x="475" y="13940"/>
                  <a:pt x="475" y="14691"/>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300"/>
                  <a:pt x="7635" y="20039"/>
                  <a:pt x="8235" y="19546"/>
                </a:cubicBezTo>
                <a:lnTo>
                  <a:pt x="8229" y="19550"/>
                </a:lnTo>
                <a:cubicBezTo>
                  <a:pt x="8855" y="20829"/>
                  <a:pt x="9908" y="21597"/>
                  <a:pt x="11036" y="21597"/>
                </a:cubicBezTo>
                <a:cubicBezTo>
                  <a:pt x="12523" y="21597"/>
                  <a:pt x="13836" y="20267"/>
                  <a:pt x="14267" y="18324"/>
                </a:cubicBezTo>
                <a:lnTo>
                  <a:pt x="14270" y="18350"/>
                </a:lnTo>
                <a:cubicBezTo>
                  <a:pt x="14730" y="18740"/>
                  <a:pt x="15260" y="18947"/>
                  <a:pt x="15802" y="18947"/>
                </a:cubicBezTo>
                <a:cubicBezTo>
                  <a:pt x="17390" y="18947"/>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0"/>
                  <a:pt x="15367" y="426"/>
                  <a:pt x="14905" y="1165"/>
                </a:cubicBezTo>
                <a:lnTo>
                  <a:pt x="14909" y="1170"/>
                </a:lnTo>
                <a:cubicBezTo>
                  <a:pt x="14497" y="432"/>
                  <a:pt x="13855" y="0"/>
                  <a:pt x="13174" y="0"/>
                </a:cubicBezTo>
                <a:cubicBezTo>
                  <a:pt x="12347" y="0"/>
                  <a:pt x="11590" y="637"/>
                  <a:pt x="11221" y="1645"/>
                </a:cubicBezTo>
                <a:lnTo>
                  <a:pt x="11229" y="1694"/>
                </a:lnTo>
                <a:cubicBezTo>
                  <a:pt x="10730" y="1024"/>
                  <a:pt x="10058" y="650"/>
                  <a:pt x="9358" y="650"/>
                </a:cubicBezTo>
                <a:cubicBezTo>
                  <a:pt x="8372" y="650"/>
                  <a:pt x="7466" y="1391"/>
                  <a:pt x="7003" y="2578"/>
                </a:cubicBezTo>
                <a:lnTo>
                  <a:pt x="6995" y="2602"/>
                </a:lnTo>
                <a:cubicBezTo>
                  <a:pt x="6477" y="2189"/>
                  <a:pt x="5888" y="1972"/>
                  <a:pt x="5288" y="1972"/>
                </a:cubicBezTo>
                <a:cubicBezTo>
                  <a:pt x="3423" y="1972"/>
                  <a:pt x="1912" y="4029"/>
                  <a:pt x="1912" y="6567"/>
                </a:cubicBezTo>
                <a:cubicBezTo>
                  <a:pt x="1912" y="6774"/>
                  <a:pt x="1922" y="6981"/>
                  <a:pt x="1942" y="7186"/>
                </a:cubicBezTo>
                <a:lnTo>
                  <a:pt x="1949" y="7180"/>
                </a:lnTo>
                <a:close/>
              </a:path>
              <a:path w="21600" h="21600" fill="none" extrusionOk="0">
                <a:moveTo>
                  <a:pt x="1074" y="12702"/>
                </a:moveTo>
                <a:cubicBezTo>
                  <a:pt x="1407" y="12969"/>
                  <a:pt x="1786" y="13110"/>
                  <a:pt x="2172" y="13110"/>
                </a:cubicBezTo>
                <a:cubicBezTo>
                  <a:pt x="2228" y="13110"/>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chemeClr val="hlink"/>
          </a:solidFill>
          <a:ln w="9525">
            <a:solidFill>
              <a:srgbClr val="000000"/>
            </a:solidFill>
            <a:miter lim="800000"/>
            <a:headEnd/>
            <a:tailEnd/>
          </a:ln>
          <a:effectLst>
            <a:outerShdw dist="107763" dir="2700000" algn="ctr" rotWithShape="0">
              <a:srgbClr val="808080"/>
            </a:outerShdw>
          </a:effec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zh-CN" altLang="en-US" sz="2000" b="1"/>
              <a:t>网络</a:t>
            </a:r>
          </a:p>
        </p:txBody>
      </p:sp>
      <p:sp>
        <p:nvSpPr>
          <p:cNvPr id="78888" name="Text Box 40">
            <a:extLst>
              <a:ext uri="{FF2B5EF4-FFF2-40B4-BE49-F238E27FC236}">
                <a16:creationId xmlns:a16="http://schemas.microsoft.com/office/drawing/2014/main" id="{5E796C5C-4F4F-482A-8B4F-E1644ED1A01F}"/>
              </a:ext>
            </a:extLst>
          </p:cNvPr>
          <p:cNvSpPr txBox="1">
            <a:spLocks noChangeArrowheads="1"/>
          </p:cNvSpPr>
          <p:nvPr/>
        </p:nvSpPr>
        <p:spPr bwMode="auto">
          <a:xfrm>
            <a:off x="755650" y="5300663"/>
            <a:ext cx="36718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b="1">
                <a:solidFill>
                  <a:srgbClr val="990000"/>
                </a:solidFill>
              </a:rPr>
              <a:t>消除差异化的常见方法？</a:t>
            </a:r>
          </a:p>
        </p:txBody>
      </p:sp>
      <p:sp>
        <p:nvSpPr>
          <p:cNvPr id="78889" name="Text Box 41">
            <a:extLst>
              <a:ext uri="{FF2B5EF4-FFF2-40B4-BE49-F238E27FC236}">
                <a16:creationId xmlns:a16="http://schemas.microsoft.com/office/drawing/2014/main" id="{F6567597-FFFF-4A7F-B29D-BEC3E1030C2B}"/>
              </a:ext>
            </a:extLst>
          </p:cNvPr>
          <p:cNvSpPr txBox="1">
            <a:spLocks noChangeArrowheads="1"/>
          </p:cNvSpPr>
          <p:nvPr/>
        </p:nvSpPr>
        <p:spPr bwMode="auto">
          <a:xfrm>
            <a:off x="827088" y="5949950"/>
            <a:ext cx="6408737"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2800" b="1"/>
              <a:t>OS1—NVT—</a:t>
            </a:r>
            <a:r>
              <a:rPr lang="zh-CN" altLang="en-US" sz="2800" b="1"/>
              <a:t>网络</a:t>
            </a:r>
            <a:r>
              <a:rPr lang="en-US" altLang="zh-CN" sz="2800" b="1"/>
              <a:t>----NVT--OS2</a:t>
            </a:r>
            <a:r>
              <a:rPr lang="zh-CN" altLang="en-US" sz="2800" b="1"/>
              <a:t>？</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8851"/>
                                        </p:tgtEl>
                                        <p:attrNameLst>
                                          <p:attrName>style.visibility</p:attrName>
                                        </p:attrNameLst>
                                      </p:cBhvr>
                                      <p:to>
                                        <p:strVal val="visible"/>
                                      </p:to>
                                    </p:set>
                                    <p:animEffect transition="in" filter="dissolve">
                                      <p:cBhvr>
                                        <p:cTn id="7" dur="500"/>
                                        <p:tgtEl>
                                          <p:spTgt spid="7885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8888"/>
                                        </p:tgtEl>
                                        <p:attrNameLst>
                                          <p:attrName>style.visibility</p:attrName>
                                        </p:attrNameLst>
                                      </p:cBhvr>
                                      <p:to>
                                        <p:strVal val="visible"/>
                                      </p:to>
                                    </p:set>
                                    <p:animEffect transition="in" filter="dissolve">
                                      <p:cBhvr>
                                        <p:cTn id="12" dur="500"/>
                                        <p:tgtEl>
                                          <p:spTgt spid="7888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78889"/>
                                        </p:tgtEl>
                                        <p:attrNameLst>
                                          <p:attrName>style.visibility</p:attrName>
                                        </p:attrNameLst>
                                      </p:cBhvr>
                                      <p:to>
                                        <p:strVal val="visible"/>
                                      </p:to>
                                    </p:set>
                                    <p:animEffect transition="in" filter="dissolve">
                                      <p:cBhvr>
                                        <p:cTn id="17" dur="500"/>
                                        <p:tgtEl>
                                          <p:spTgt spid="788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1" grpId="0" autoUpdateAnimBg="0"/>
      <p:bldP spid="78888" grpId="0" autoUpdateAnimBg="0"/>
      <p:bldP spid="78889" grpId="0"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Line 2">
            <a:extLst>
              <a:ext uri="{FF2B5EF4-FFF2-40B4-BE49-F238E27FC236}">
                <a16:creationId xmlns:a16="http://schemas.microsoft.com/office/drawing/2014/main" id="{A459DEB5-B78B-42BF-B6A3-BF466107CC11}"/>
              </a:ext>
            </a:extLst>
          </p:cNvPr>
          <p:cNvSpPr>
            <a:spLocks noChangeShapeType="1"/>
          </p:cNvSpPr>
          <p:nvPr/>
        </p:nvSpPr>
        <p:spPr bwMode="auto">
          <a:xfrm>
            <a:off x="3276600" y="1219200"/>
            <a:ext cx="527050" cy="3048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nvGrpSpPr>
          <p:cNvPr id="47107" name="Group 3">
            <a:extLst>
              <a:ext uri="{FF2B5EF4-FFF2-40B4-BE49-F238E27FC236}">
                <a16:creationId xmlns:a16="http://schemas.microsoft.com/office/drawing/2014/main" id="{6AD68791-ED50-4C6C-B7A1-EE9609BE721E}"/>
              </a:ext>
            </a:extLst>
          </p:cNvPr>
          <p:cNvGrpSpPr>
            <a:grpSpLocks/>
          </p:cNvGrpSpPr>
          <p:nvPr/>
        </p:nvGrpSpPr>
        <p:grpSpPr bwMode="auto">
          <a:xfrm>
            <a:off x="3581400" y="1295400"/>
            <a:ext cx="1849438" cy="1104900"/>
            <a:chOff x="912" y="768"/>
            <a:chExt cx="2400" cy="1584"/>
          </a:xfrm>
        </p:grpSpPr>
        <p:sp>
          <p:nvSpPr>
            <p:cNvPr id="47129" name="Oval 4">
              <a:extLst>
                <a:ext uri="{FF2B5EF4-FFF2-40B4-BE49-F238E27FC236}">
                  <a16:creationId xmlns:a16="http://schemas.microsoft.com/office/drawing/2014/main" id="{477FC202-EE63-44F0-8C54-2277C78A44B1}"/>
                </a:ext>
              </a:extLst>
            </p:cNvPr>
            <p:cNvSpPr>
              <a:spLocks noChangeArrowheads="1"/>
            </p:cNvSpPr>
            <p:nvPr/>
          </p:nvSpPr>
          <p:spPr bwMode="auto">
            <a:xfrm>
              <a:off x="1751" y="799"/>
              <a:ext cx="1026" cy="628"/>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7130" name="Oval 5">
              <a:extLst>
                <a:ext uri="{FF2B5EF4-FFF2-40B4-BE49-F238E27FC236}">
                  <a16:creationId xmlns:a16="http://schemas.microsoft.com/office/drawing/2014/main" id="{A1CED99F-B3F4-48CD-A83B-D5E6B9735CC8}"/>
                </a:ext>
              </a:extLst>
            </p:cNvPr>
            <p:cNvSpPr>
              <a:spLocks noChangeArrowheads="1"/>
            </p:cNvSpPr>
            <p:nvPr/>
          </p:nvSpPr>
          <p:spPr bwMode="auto">
            <a:xfrm>
              <a:off x="1172" y="972"/>
              <a:ext cx="781" cy="627"/>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7131" name="Oval 6">
              <a:extLst>
                <a:ext uri="{FF2B5EF4-FFF2-40B4-BE49-F238E27FC236}">
                  <a16:creationId xmlns:a16="http://schemas.microsoft.com/office/drawing/2014/main" id="{CB546B2D-8AB0-49FD-97D6-A4425453DA01}"/>
                </a:ext>
              </a:extLst>
            </p:cNvPr>
            <p:cNvSpPr>
              <a:spLocks noChangeArrowheads="1"/>
            </p:cNvSpPr>
            <p:nvPr/>
          </p:nvSpPr>
          <p:spPr bwMode="auto">
            <a:xfrm>
              <a:off x="926" y="1364"/>
              <a:ext cx="521" cy="502"/>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7132" name="Oval 7">
              <a:extLst>
                <a:ext uri="{FF2B5EF4-FFF2-40B4-BE49-F238E27FC236}">
                  <a16:creationId xmlns:a16="http://schemas.microsoft.com/office/drawing/2014/main" id="{0392C62B-95A5-4563-ADD8-6FE8174E253F}"/>
                </a:ext>
              </a:extLst>
            </p:cNvPr>
            <p:cNvSpPr>
              <a:spLocks noChangeArrowheads="1"/>
            </p:cNvSpPr>
            <p:nvPr/>
          </p:nvSpPr>
          <p:spPr bwMode="auto">
            <a:xfrm>
              <a:off x="1085" y="1599"/>
              <a:ext cx="796" cy="549"/>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7133" name="Oval 8">
              <a:extLst>
                <a:ext uri="{FF2B5EF4-FFF2-40B4-BE49-F238E27FC236}">
                  <a16:creationId xmlns:a16="http://schemas.microsoft.com/office/drawing/2014/main" id="{C92CE3DA-6E39-4570-9817-C1560C8A3C9E}"/>
                </a:ext>
              </a:extLst>
            </p:cNvPr>
            <p:cNvSpPr>
              <a:spLocks noChangeArrowheads="1"/>
            </p:cNvSpPr>
            <p:nvPr/>
          </p:nvSpPr>
          <p:spPr bwMode="auto">
            <a:xfrm>
              <a:off x="1664" y="1693"/>
              <a:ext cx="1200" cy="659"/>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7134" name="Oval 9">
              <a:extLst>
                <a:ext uri="{FF2B5EF4-FFF2-40B4-BE49-F238E27FC236}">
                  <a16:creationId xmlns:a16="http://schemas.microsoft.com/office/drawing/2014/main" id="{CA14BC5F-BA68-4776-8BA9-35D69552CF27}"/>
                </a:ext>
              </a:extLst>
            </p:cNvPr>
            <p:cNvSpPr>
              <a:spLocks noChangeArrowheads="1"/>
            </p:cNvSpPr>
            <p:nvPr/>
          </p:nvSpPr>
          <p:spPr bwMode="auto">
            <a:xfrm>
              <a:off x="2445" y="988"/>
              <a:ext cx="751" cy="486"/>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7135" name="Oval 10">
              <a:extLst>
                <a:ext uri="{FF2B5EF4-FFF2-40B4-BE49-F238E27FC236}">
                  <a16:creationId xmlns:a16="http://schemas.microsoft.com/office/drawing/2014/main" id="{16D88FC2-B638-4D5F-9B78-A4F214735834}"/>
                </a:ext>
              </a:extLst>
            </p:cNvPr>
            <p:cNvSpPr>
              <a:spLocks noChangeArrowheads="1"/>
            </p:cNvSpPr>
            <p:nvPr/>
          </p:nvSpPr>
          <p:spPr bwMode="auto">
            <a:xfrm>
              <a:off x="2560" y="1317"/>
              <a:ext cx="752" cy="486"/>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7136" name="Oval 11">
              <a:extLst>
                <a:ext uri="{FF2B5EF4-FFF2-40B4-BE49-F238E27FC236}">
                  <a16:creationId xmlns:a16="http://schemas.microsoft.com/office/drawing/2014/main" id="{A5A2B78E-0F99-480A-B3E4-4E13AF4C8838}"/>
                </a:ext>
              </a:extLst>
            </p:cNvPr>
            <p:cNvSpPr>
              <a:spLocks noChangeArrowheads="1"/>
            </p:cNvSpPr>
            <p:nvPr/>
          </p:nvSpPr>
          <p:spPr bwMode="auto">
            <a:xfrm>
              <a:off x="2488" y="1427"/>
              <a:ext cx="752" cy="815"/>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7137" name="Oval 12">
              <a:extLst>
                <a:ext uri="{FF2B5EF4-FFF2-40B4-BE49-F238E27FC236}">
                  <a16:creationId xmlns:a16="http://schemas.microsoft.com/office/drawing/2014/main" id="{9D4A9EC8-6558-458F-90B2-6779DDEA6F4F}"/>
                </a:ext>
              </a:extLst>
            </p:cNvPr>
            <p:cNvSpPr>
              <a:spLocks noChangeArrowheads="1"/>
            </p:cNvSpPr>
            <p:nvPr/>
          </p:nvSpPr>
          <p:spPr bwMode="auto">
            <a:xfrm>
              <a:off x="1360" y="1176"/>
              <a:ext cx="1547" cy="815"/>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grpSp>
          <p:nvGrpSpPr>
            <p:cNvPr id="47138" name="Group 13">
              <a:extLst>
                <a:ext uri="{FF2B5EF4-FFF2-40B4-BE49-F238E27FC236}">
                  <a16:creationId xmlns:a16="http://schemas.microsoft.com/office/drawing/2014/main" id="{960FA866-6B34-4DF5-BB36-413698BB8E5E}"/>
                </a:ext>
              </a:extLst>
            </p:cNvPr>
            <p:cNvGrpSpPr>
              <a:grpSpLocks/>
            </p:cNvGrpSpPr>
            <p:nvPr/>
          </p:nvGrpSpPr>
          <p:grpSpPr bwMode="auto">
            <a:xfrm>
              <a:off x="912" y="768"/>
              <a:ext cx="2386" cy="1553"/>
              <a:chOff x="912" y="768"/>
              <a:chExt cx="2386" cy="1553"/>
            </a:xfrm>
          </p:grpSpPr>
          <p:sp>
            <p:nvSpPr>
              <p:cNvPr id="47139" name="Oval 14">
                <a:extLst>
                  <a:ext uri="{FF2B5EF4-FFF2-40B4-BE49-F238E27FC236}">
                    <a16:creationId xmlns:a16="http://schemas.microsoft.com/office/drawing/2014/main" id="{D54DDE48-8298-4E75-A0EC-ABEA1B530226}"/>
                  </a:ext>
                </a:extLst>
              </p:cNvPr>
              <p:cNvSpPr>
                <a:spLocks noChangeArrowheads="1"/>
              </p:cNvSpPr>
              <p:nvPr/>
            </p:nvSpPr>
            <p:spPr bwMode="auto">
              <a:xfrm>
                <a:off x="1736" y="768"/>
                <a:ext cx="1027" cy="627"/>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7140" name="Oval 15">
                <a:extLst>
                  <a:ext uri="{FF2B5EF4-FFF2-40B4-BE49-F238E27FC236}">
                    <a16:creationId xmlns:a16="http://schemas.microsoft.com/office/drawing/2014/main" id="{D053BC15-4176-4471-9F94-50C6EDF8D854}"/>
                  </a:ext>
                </a:extLst>
              </p:cNvPr>
              <p:cNvSpPr>
                <a:spLocks noChangeArrowheads="1"/>
              </p:cNvSpPr>
              <p:nvPr/>
            </p:nvSpPr>
            <p:spPr bwMode="auto">
              <a:xfrm>
                <a:off x="1158" y="941"/>
                <a:ext cx="781" cy="627"/>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7141" name="Oval 16">
                <a:extLst>
                  <a:ext uri="{FF2B5EF4-FFF2-40B4-BE49-F238E27FC236}">
                    <a16:creationId xmlns:a16="http://schemas.microsoft.com/office/drawing/2014/main" id="{C0DCD374-1E9B-44D2-96B6-57E26CE0AAEA}"/>
                  </a:ext>
                </a:extLst>
              </p:cNvPr>
              <p:cNvSpPr>
                <a:spLocks noChangeArrowheads="1"/>
              </p:cNvSpPr>
              <p:nvPr/>
            </p:nvSpPr>
            <p:spPr bwMode="auto">
              <a:xfrm>
                <a:off x="912" y="1333"/>
                <a:ext cx="520" cy="501"/>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7142" name="Oval 17">
                <a:extLst>
                  <a:ext uri="{FF2B5EF4-FFF2-40B4-BE49-F238E27FC236}">
                    <a16:creationId xmlns:a16="http://schemas.microsoft.com/office/drawing/2014/main" id="{BCA5E6B8-6733-4BB7-A063-EFCDFEAB9A93}"/>
                  </a:ext>
                </a:extLst>
              </p:cNvPr>
              <p:cNvSpPr>
                <a:spLocks noChangeArrowheads="1"/>
              </p:cNvSpPr>
              <p:nvPr/>
            </p:nvSpPr>
            <p:spPr bwMode="auto">
              <a:xfrm>
                <a:off x="1071" y="1568"/>
                <a:ext cx="795" cy="549"/>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7143" name="Oval 18">
                <a:extLst>
                  <a:ext uri="{FF2B5EF4-FFF2-40B4-BE49-F238E27FC236}">
                    <a16:creationId xmlns:a16="http://schemas.microsoft.com/office/drawing/2014/main" id="{FFE57E9F-42DE-4131-8B7B-5D6A1EB5D3B7}"/>
                  </a:ext>
                </a:extLst>
              </p:cNvPr>
              <p:cNvSpPr>
                <a:spLocks noChangeArrowheads="1"/>
              </p:cNvSpPr>
              <p:nvPr/>
            </p:nvSpPr>
            <p:spPr bwMode="auto">
              <a:xfrm>
                <a:off x="1649" y="1662"/>
                <a:ext cx="1200" cy="659"/>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7144" name="Oval 19">
                <a:extLst>
                  <a:ext uri="{FF2B5EF4-FFF2-40B4-BE49-F238E27FC236}">
                    <a16:creationId xmlns:a16="http://schemas.microsoft.com/office/drawing/2014/main" id="{9D208DBF-E740-4690-95C3-F667B8079AA8}"/>
                  </a:ext>
                </a:extLst>
              </p:cNvPr>
              <p:cNvSpPr>
                <a:spLocks noChangeArrowheads="1"/>
              </p:cNvSpPr>
              <p:nvPr/>
            </p:nvSpPr>
            <p:spPr bwMode="auto">
              <a:xfrm>
                <a:off x="2430" y="956"/>
                <a:ext cx="752" cy="486"/>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7145" name="Oval 20">
                <a:extLst>
                  <a:ext uri="{FF2B5EF4-FFF2-40B4-BE49-F238E27FC236}">
                    <a16:creationId xmlns:a16="http://schemas.microsoft.com/office/drawing/2014/main" id="{95906AF9-9E2C-405C-B7A5-8BD738B1A707}"/>
                  </a:ext>
                </a:extLst>
              </p:cNvPr>
              <p:cNvSpPr>
                <a:spLocks noChangeArrowheads="1"/>
              </p:cNvSpPr>
              <p:nvPr/>
            </p:nvSpPr>
            <p:spPr bwMode="auto">
              <a:xfrm>
                <a:off x="2546" y="1286"/>
                <a:ext cx="752" cy="486"/>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7146" name="Oval 21">
                <a:extLst>
                  <a:ext uri="{FF2B5EF4-FFF2-40B4-BE49-F238E27FC236}">
                    <a16:creationId xmlns:a16="http://schemas.microsoft.com/office/drawing/2014/main" id="{5DE83BF7-2F35-445A-BC6C-28511D3FC5F0}"/>
                  </a:ext>
                </a:extLst>
              </p:cNvPr>
              <p:cNvSpPr>
                <a:spLocks noChangeArrowheads="1"/>
              </p:cNvSpPr>
              <p:nvPr/>
            </p:nvSpPr>
            <p:spPr bwMode="auto">
              <a:xfrm>
                <a:off x="2473" y="1395"/>
                <a:ext cx="752" cy="816"/>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7147" name="Oval 22">
                <a:extLst>
                  <a:ext uri="{FF2B5EF4-FFF2-40B4-BE49-F238E27FC236}">
                    <a16:creationId xmlns:a16="http://schemas.microsoft.com/office/drawing/2014/main" id="{B609C4F5-2EA1-4809-BBD7-F9EA06268058}"/>
                  </a:ext>
                </a:extLst>
              </p:cNvPr>
              <p:cNvSpPr>
                <a:spLocks noChangeArrowheads="1"/>
              </p:cNvSpPr>
              <p:nvPr/>
            </p:nvSpPr>
            <p:spPr bwMode="auto">
              <a:xfrm>
                <a:off x="1346" y="1144"/>
                <a:ext cx="1547" cy="816"/>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grpSp>
      </p:grpSp>
      <p:sp>
        <p:nvSpPr>
          <p:cNvPr id="47108" name="Text Box 23">
            <a:extLst>
              <a:ext uri="{FF2B5EF4-FFF2-40B4-BE49-F238E27FC236}">
                <a16:creationId xmlns:a16="http://schemas.microsoft.com/office/drawing/2014/main" id="{72D78668-C0E4-49B1-A979-3651903DB47B}"/>
              </a:ext>
            </a:extLst>
          </p:cNvPr>
          <p:cNvSpPr txBox="1">
            <a:spLocks noChangeArrowheads="1"/>
          </p:cNvSpPr>
          <p:nvPr/>
        </p:nvSpPr>
        <p:spPr bwMode="auto">
          <a:xfrm>
            <a:off x="3657600" y="2743200"/>
            <a:ext cx="16541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kumimoji="0" lang="en-US" altLang="zh-CN" sz="1800" b="1">
                <a:solidFill>
                  <a:srgbClr val="000000"/>
                </a:solidFill>
                <a:ea typeface="黑体" panose="02010609060101010101" pitchFamily="49" charset="-122"/>
              </a:rPr>
              <a:t>C/S  NVT </a:t>
            </a:r>
            <a:r>
              <a:rPr kumimoji="0" lang="zh-CN" altLang="en-US" sz="1800" b="1">
                <a:solidFill>
                  <a:srgbClr val="000000"/>
                </a:solidFill>
                <a:ea typeface="黑体" panose="02010609060101010101" pitchFamily="49" charset="-122"/>
              </a:rPr>
              <a:t>转换</a:t>
            </a:r>
          </a:p>
        </p:txBody>
      </p:sp>
      <p:pic>
        <p:nvPicPr>
          <p:cNvPr id="47109" name="Picture 24">
            <a:extLst>
              <a:ext uri="{FF2B5EF4-FFF2-40B4-BE49-F238E27FC236}">
                <a16:creationId xmlns:a16="http://schemas.microsoft.com/office/drawing/2014/main" id="{19D1C032-1F98-4A28-9ADA-43BCE783D3C4}"/>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914400"/>
            <a:ext cx="466725" cy="35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7110" name="Picture 25">
            <a:extLst>
              <a:ext uri="{FF2B5EF4-FFF2-40B4-BE49-F238E27FC236}">
                <a16:creationId xmlns:a16="http://schemas.microsoft.com/office/drawing/2014/main" id="{265D240B-1DF9-4EB5-9271-FAC543E3640D}"/>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1600200"/>
            <a:ext cx="466725" cy="35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7111" name="Picture 26">
            <a:extLst>
              <a:ext uri="{FF2B5EF4-FFF2-40B4-BE49-F238E27FC236}">
                <a16:creationId xmlns:a16="http://schemas.microsoft.com/office/drawing/2014/main" id="{57BE8EDC-8D97-464E-A5D3-E87C5B71AB5C}"/>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5600" y="2514600"/>
            <a:ext cx="466725" cy="358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7112" name="Line 27">
            <a:extLst>
              <a:ext uri="{FF2B5EF4-FFF2-40B4-BE49-F238E27FC236}">
                <a16:creationId xmlns:a16="http://schemas.microsoft.com/office/drawing/2014/main" id="{FDDC0D00-6D23-459C-B788-CD7A9F9024E1}"/>
              </a:ext>
            </a:extLst>
          </p:cNvPr>
          <p:cNvSpPr>
            <a:spLocks noChangeShapeType="1"/>
          </p:cNvSpPr>
          <p:nvPr/>
        </p:nvSpPr>
        <p:spPr bwMode="auto">
          <a:xfrm flipV="1">
            <a:off x="3276600" y="2209800"/>
            <a:ext cx="615950" cy="53340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47113" name="Line 28">
            <a:extLst>
              <a:ext uri="{FF2B5EF4-FFF2-40B4-BE49-F238E27FC236}">
                <a16:creationId xmlns:a16="http://schemas.microsoft.com/office/drawing/2014/main" id="{FC559A0D-EE42-45C6-9380-B14BDBD7045C}"/>
              </a:ext>
            </a:extLst>
          </p:cNvPr>
          <p:cNvSpPr>
            <a:spLocks noChangeShapeType="1"/>
          </p:cNvSpPr>
          <p:nvPr/>
        </p:nvSpPr>
        <p:spPr bwMode="auto">
          <a:xfrm>
            <a:off x="3276600" y="1828800"/>
            <a:ext cx="439738" cy="1588"/>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47114" name="Line 29">
            <a:extLst>
              <a:ext uri="{FF2B5EF4-FFF2-40B4-BE49-F238E27FC236}">
                <a16:creationId xmlns:a16="http://schemas.microsoft.com/office/drawing/2014/main" id="{13ACD936-FA1B-4BBC-A303-3B82102A461B}"/>
              </a:ext>
            </a:extLst>
          </p:cNvPr>
          <p:cNvSpPr>
            <a:spLocks noChangeShapeType="1"/>
          </p:cNvSpPr>
          <p:nvPr/>
        </p:nvSpPr>
        <p:spPr bwMode="auto">
          <a:xfrm>
            <a:off x="5410200" y="1905000"/>
            <a:ext cx="53340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47115" name="Text Box 30">
            <a:extLst>
              <a:ext uri="{FF2B5EF4-FFF2-40B4-BE49-F238E27FC236}">
                <a16:creationId xmlns:a16="http://schemas.microsoft.com/office/drawing/2014/main" id="{FFB7F408-B412-4997-9415-16FF10DD3387}"/>
              </a:ext>
            </a:extLst>
          </p:cNvPr>
          <p:cNvSpPr txBox="1">
            <a:spLocks noChangeArrowheads="1"/>
          </p:cNvSpPr>
          <p:nvPr/>
        </p:nvSpPr>
        <p:spPr bwMode="auto">
          <a:xfrm>
            <a:off x="5867400" y="2286000"/>
            <a:ext cx="790575"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800" b="1"/>
              <a:t>主机</a:t>
            </a:r>
          </a:p>
        </p:txBody>
      </p:sp>
      <p:sp>
        <p:nvSpPr>
          <p:cNvPr id="47116" name="Text Box 31">
            <a:extLst>
              <a:ext uri="{FF2B5EF4-FFF2-40B4-BE49-F238E27FC236}">
                <a16:creationId xmlns:a16="http://schemas.microsoft.com/office/drawing/2014/main" id="{6CA59C7A-13DC-4981-B20D-6D99033BFB20}"/>
              </a:ext>
            </a:extLst>
          </p:cNvPr>
          <p:cNvSpPr txBox="1">
            <a:spLocks noChangeArrowheads="1"/>
          </p:cNvSpPr>
          <p:nvPr/>
        </p:nvSpPr>
        <p:spPr bwMode="auto">
          <a:xfrm>
            <a:off x="2124075" y="1700213"/>
            <a:ext cx="79057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800" b="1"/>
              <a:t>终端</a:t>
            </a:r>
          </a:p>
        </p:txBody>
      </p:sp>
      <p:sp>
        <p:nvSpPr>
          <p:cNvPr id="47117" name="Text Box 32">
            <a:extLst>
              <a:ext uri="{FF2B5EF4-FFF2-40B4-BE49-F238E27FC236}">
                <a16:creationId xmlns:a16="http://schemas.microsoft.com/office/drawing/2014/main" id="{4A89AE88-264B-4D4F-9CA0-2C2258901CC8}"/>
              </a:ext>
            </a:extLst>
          </p:cNvPr>
          <p:cNvSpPr txBox="1">
            <a:spLocks noChangeArrowheads="1"/>
          </p:cNvSpPr>
          <p:nvPr/>
        </p:nvSpPr>
        <p:spPr bwMode="auto">
          <a:xfrm>
            <a:off x="3886200" y="1676400"/>
            <a:ext cx="1143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kumimoji="0" lang="zh-CN" altLang="en-US" sz="1800" b="1">
                <a:solidFill>
                  <a:srgbClr val="000000"/>
                </a:solidFill>
                <a:ea typeface="黑体" panose="02010609060101010101" pitchFamily="49" charset="-122"/>
              </a:rPr>
              <a:t>互联网</a:t>
            </a:r>
          </a:p>
        </p:txBody>
      </p:sp>
      <p:sp>
        <p:nvSpPr>
          <p:cNvPr id="47118" name="Line 33">
            <a:extLst>
              <a:ext uri="{FF2B5EF4-FFF2-40B4-BE49-F238E27FC236}">
                <a16:creationId xmlns:a16="http://schemas.microsoft.com/office/drawing/2014/main" id="{F55FA9CE-194D-4D8E-8EFC-A9F5968D476E}"/>
              </a:ext>
            </a:extLst>
          </p:cNvPr>
          <p:cNvSpPr>
            <a:spLocks noChangeShapeType="1"/>
          </p:cNvSpPr>
          <p:nvPr/>
        </p:nvSpPr>
        <p:spPr bwMode="auto">
          <a:xfrm flipH="1" flipV="1">
            <a:off x="3352800" y="1828800"/>
            <a:ext cx="879475" cy="838200"/>
          </a:xfrm>
          <a:prstGeom prst="line">
            <a:avLst/>
          </a:prstGeom>
          <a:noFill/>
          <a:ln w="2857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47119" name="Line 34">
            <a:extLst>
              <a:ext uri="{FF2B5EF4-FFF2-40B4-BE49-F238E27FC236}">
                <a16:creationId xmlns:a16="http://schemas.microsoft.com/office/drawing/2014/main" id="{03076E1D-08D4-4B2F-AFA9-0B473786FBF9}"/>
              </a:ext>
            </a:extLst>
          </p:cNvPr>
          <p:cNvSpPr>
            <a:spLocks noChangeShapeType="1"/>
          </p:cNvSpPr>
          <p:nvPr/>
        </p:nvSpPr>
        <p:spPr bwMode="auto">
          <a:xfrm flipV="1">
            <a:off x="4876800" y="1828800"/>
            <a:ext cx="615950" cy="838200"/>
          </a:xfrm>
          <a:prstGeom prst="line">
            <a:avLst/>
          </a:prstGeom>
          <a:noFill/>
          <a:ln w="2857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47120" name="Line 35">
            <a:extLst>
              <a:ext uri="{FF2B5EF4-FFF2-40B4-BE49-F238E27FC236}">
                <a16:creationId xmlns:a16="http://schemas.microsoft.com/office/drawing/2014/main" id="{90024A4B-2B4E-4CE2-B930-6D0D076AB319}"/>
              </a:ext>
            </a:extLst>
          </p:cNvPr>
          <p:cNvSpPr>
            <a:spLocks noChangeShapeType="1"/>
          </p:cNvSpPr>
          <p:nvPr/>
        </p:nvSpPr>
        <p:spPr bwMode="auto">
          <a:xfrm flipH="1" flipV="1">
            <a:off x="3352800" y="1676400"/>
            <a:ext cx="2590800" cy="0"/>
          </a:xfrm>
          <a:prstGeom prst="line">
            <a:avLst/>
          </a:prstGeom>
          <a:noFill/>
          <a:ln w="28575">
            <a:solidFill>
              <a:srgbClr val="FF0000"/>
            </a:solidFill>
            <a:round/>
            <a:headEnd type="triangle" w="med" len="me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47121" name="Text Box 36">
            <a:extLst>
              <a:ext uri="{FF2B5EF4-FFF2-40B4-BE49-F238E27FC236}">
                <a16:creationId xmlns:a16="http://schemas.microsoft.com/office/drawing/2014/main" id="{943F147F-D8BB-41F2-957F-A4604EC9BDC9}"/>
              </a:ext>
            </a:extLst>
          </p:cNvPr>
          <p:cNvSpPr txBox="1">
            <a:spLocks noChangeArrowheads="1"/>
          </p:cNvSpPr>
          <p:nvPr/>
        </p:nvSpPr>
        <p:spPr bwMode="auto">
          <a:xfrm>
            <a:off x="4038600" y="1295400"/>
            <a:ext cx="6413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kumimoji="0" lang="en-US" altLang="zh-CN" sz="1800" b="1">
                <a:solidFill>
                  <a:srgbClr val="FF0000"/>
                </a:solidFill>
                <a:ea typeface="黑体" panose="02010609060101010101" pitchFamily="49" charset="-122"/>
              </a:rPr>
              <a:t>TCP</a:t>
            </a:r>
          </a:p>
        </p:txBody>
      </p:sp>
      <p:sp>
        <p:nvSpPr>
          <p:cNvPr id="63525" name="Text Box 37">
            <a:extLst>
              <a:ext uri="{FF2B5EF4-FFF2-40B4-BE49-F238E27FC236}">
                <a16:creationId xmlns:a16="http://schemas.microsoft.com/office/drawing/2014/main" id="{40191D6E-7788-4CAE-8E07-596D1E6CB7B9}"/>
              </a:ext>
            </a:extLst>
          </p:cNvPr>
          <p:cNvSpPr txBox="1">
            <a:spLocks noChangeArrowheads="1"/>
          </p:cNvSpPr>
          <p:nvPr/>
        </p:nvSpPr>
        <p:spPr bwMode="auto">
          <a:xfrm>
            <a:off x="990600" y="3657600"/>
            <a:ext cx="76200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b="1"/>
              <a:t>FTP</a:t>
            </a:r>
            <a:r>
              <a:rPr lang="zh-CN" altLang="en-US" b="1"/>
              <a:t>的客户端</a:t>
            </a:r>
            <a:r>
              <a:rPr lang="en-US" altLang="zh-CN" b="1"/>
              <a:t>/</a:t>
            </a:r>
            <a:r>
              <a:rPr lang="zh-CN" altLang="en-US" b="1"/>
              <a:t>服务器提供</a:t>
            </a:r>
            <a:r>
              <a:rPr lang="en-US" altLang="zh-CN" b="1"/>
              <a:t>NVT</a:t>
            </a:r>
            <a:r>
              <a:rPr lang="zh-CN" altLang="en-US" b="1"/>
              <a:t>的格式简单，统一使用</a:t>
            </a:r>
            <a:r>
              <a:rPr lang="en-US" altLang="zh-CN" b="1"/>
              <a:t>8bit</a:t>
            </a:r>
            <a:r>
              <a:rPr lang="zh-CN" altLang="en-US" b="1"/>
              <a:t>通信，</a:t>
            </a:r>
            <a:r>
              <a:rPr lang="en-US" altLang="zh-CN" b="1"/>
              <a:t>NVT</a:t>
            </a:r>
            <a:r>
              <a:rPr lang="zh-CN" altLang="en-US" b="1"/>
              <a:t>使用</a:t>
            </a:r>
            <a:r>
              <a:rPr lang="en-US" altLang="zh-CN" b="1"/>
              <a:t>7</a:t>
            </a:r>
            <a:r>
              <a:rPr lang="zh-CN" altLang="en-US" b="1"/>
              <a:t>位</a:t>
            </a:r>
            <a:r>
              <a:rPr lang="en-US" altLang="zh-CN" b="1"/>
              <a:t>ASCII</a:t>
            </a:r>
            <a:r>
              <a:rPr lang="zh-CN" altLang="en-US" b="1"/>
              <a:t>码字符（</a:t>
            </a:r>
            <a:r>
              <a:rPr lang="en-US" altLang="zh-CN" b="1"/>
              <a:t>95</a:t>
            </a:r>
            <a:r>
              <a:rPr lang="zh-CN" altLang="en-US" b="1"/>
              <a:t>个可打印字符，字母、数字与标点符号），但控制字符使用较少（ </a:t>
            </a:r>
            <a:r>
              <a:rPr lang="en-US" altLang="zh-CN" b="1"/>
              <a:t>ASCII</a:t>
            </a:r>
            <a:r>
              <a:rPr lang="zh-CN" altLang="en-US" b="1"/>
              <a:t>码</a:t>
            </a:r>
            <a:r>
              <a:rPr lang="en-US" altLang="zh-CN" b="1"/>
              <a:t>33</a:t>
            </a:r>
            <a:r>
              <a:rPr lang="zh-CN" altLang="en-US" b="1"/>
              <a:t>控制符中的</a:t>
            </a:r>
            <a:r>
              <a:rPr lang="en-US" altLang="zh-CN" b="1"/>
              <a:t>8</a:t>
            </a:r>
            <a:r>
              <a:rPr lang="zh-CN" altLang="en-US" b="1"/>
              <a:t>个），最高为</a:t>
            </a:r>
            <a:r>
              <a:rPr lang="en-US" altLang="zh-CN" b="1">
                <a:solidFill>
                  <a:srgbClr val="CC3300"/>
                </a:solidFill>
              </a:rPr>
              <a:t>1</a:t>
            </a:r>
            <a:r>
              <a:rPr lang="zh-CN" altLang="en-US" b="1"/>
              <a:t>时为控制命令符。</a:t>
            </a:r>
          </a:p>
        </p:txBody>
      </p:sp>
      <p:sp>
        <p:nvSpPr>
          <p:cNvPr id="47123" name="Text Box 38">
            <a:extLst>
              <a:ext uri="{FF2B5EF4-FFF2-40B4-BE49-F238E27FC236}">
                <a16:creationId xmlns:a16="http://schemas.microsoft.com/office/drawing/2014/main" id="{03894FB1-A3DF-44B8-BC6E-31BAB97050D1}"/>
              </a:ext>
            </a:extLst>
          </p:cNvPr>
          <p:cNvSpPr txBox="1">
            <a:spLocks noChangeArrowheads="1"/>
          </p:cNvSpPr>
          <p:nvPr/>
        </p:nvSpPr>
        <p:spPr bwMode="auto">
          <a:xfrm>
            <a:off x="5486400" y="1295400"/>
            <a:ext cx="4127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kumimoji="0" lang="en-US" altLang="zh-CN" sz="1800" b="1">
                <a:solidFill>
                  <a:srgbClr val="FF0000"/>
                </a:solidFill>
                <a:ea typeface="黑体" panose="02010609060101010101" pitchFamily="49" charset="-122"/>
              </a:rPr>
              <a:t>21</a:t>
            </a:r>
          </a:p>
        </p:txBody>
      </p:sp>
      <p:sp>
        <p:nvSpPr>
          <p:cNvPr id="47124" name="computr3">
            <a:extLst>
              <a:ext uri="{FF2B5EF4-FFF2-40B4-BE49-F238E27FC236}">
                <a16:creationId xmlns:a16="http://schemas.microsoft.com/office/drawing/2014/main" id="{184B8944-7FBA-4FD1-A457-9532146417F3}"/>
              </a:ext>
            </a:extLst>
          </p:cNvPr>
          <p:cNvSpPr>
            <a:spLocks noEditPoints="1" noChangeArrowheads="1"/>
          </p:cNvSpPr>
          <p:nvPr/>
        </p:nvSpPr>
        <p:spPr bwMode="auto">
          <a:xfrm>
            <a:off x="5943600" y="1371600"/>
            <a:ext cx="795338" cy="823913"/>
          </a:xfrm>
          <a:custGeom>
            <a:avLst/>
            <a:gdLst>
              <a:gd name="T0" fmla="*/ 0 w 21600"/>
              <a:gd name="T1" fmla="*/ 411957 h 21600"/>
              <a:gd name="T2" fmla="*/ 397669 w 21600"/>
              <a:gd name="T3" fmla="*/ 0 h 21600"/>
              <a:gd name="T4" fmla="*/ 397669 w 21600"/>
              <a:gd name="T5" fmla="*/ 823913 h 21600"/>
              <a:gd name="T6" fmla="*/ 667753 w 21600"/>
              <a:gd name="T7" fmla="*/ 411957 h 21600"/>
              <a:gd name="T8" fmla="*/ 0 60000 65536"/>
              <a:gd name="T9" fmla="*/ 0 60000 65536"/>
              <a:gd name="T10" fmla="*/ 0 60000 65536"/>
              <a:gd name="T11" fmla="*/ 0 60000 65536"/>
              <a:gd name="T12" fmla="*/ 7811 w 21600"/>
              <a:gd name="T13" fmla="*/ 2584 h 21600"/>
              <a:gd name="T14" fmla="*/ 16359 w 21600"/>
              <a:gd name="T15" fmla="*/ 11764 h 21600"/>
            </a:gdLst>
            <a:ahLst/>
            <a:cxnLst>
              <a:cxn ang="T8">
                <a:pos x="T0" y="T1"/>
              </a:cxn>
              <a:cxn ang="T9">
                <a:pos x="T2" y="T3"/>
              </a:cxn>
              <a:cxn ang="T10">
                <a:pos x="T4" y="T5"/>
              </a:cxn>
              <a:cxn ang="T11">
                <a:pos x="T6" y="T7"/>
              </a:cxn>
            </a:cxnLst>
            <a:rect l="T12" t="T13" r="T14" b="T15"/>
            <a:pathLst>
              <a:path w="21600" h="21600" extrusionOk="0">
                <a:moveTo>
                  <a:pt x="18250" y="17743"/>
                </a:moveTo>
                <a:lnTo>
                  <a:pt x="17557" y="16971"/>
                </a:lnTo>
                <a:lnTo>
                  <a:pt x="5429" y="16971"/>
                </a:lnTo>
                <a:lnTo>
                  <a:pt x="4736" y="17743"/>
                </a:lnTo>
                <a:lnTo>
                  <a:pt x="18250" y="17743"/>
                </a:lnTo>
                <a:close/>
              </a:path>
              <a:path w="21600" h="21600" extrusionOk="0">
                <a:moveTo>
                  <a:pt x="18250" y="17743"/>
                </a:moveTo>
                <a:moveTo>
                  <a:pt x="19405" y="19131"/>
                </a:moveTo>
                <a:lnTo>
                  <a:pt x="18712" y="18360"/>
                </a:lnTo>
                <a:lnTo>
                  <a:pt x="4274" y="18360"/>
                </a:lnTo>
                <a:lnTo>
                  <a:pt x="3581" y="19131"/>
                </a:lnTo>
                <a:lnTo>
                  <a:pt x="19405" y="19131"/>
                </a:lnTo>
                <a:close/>
              </a:path>
              <a:path w="21600" h="21600" extrusionOk="0">
                <a:moveTo>
                  <a:pt x="19405" y="19131"/>
                </a:moveTo>
                <a:moveTo>
                  <a:pt x="20560" y="20520"/>
                </a:moveTo>
                <a:lnTo>
                  <a:pt x="19867" y="19749"/>
                </a:lnTo>
                <a:lnTo>
                  <a:pt x="3119" y="19749"/>
                </a:lnTo>
                <a:lnTo>
                  <a:pt x="2426" y="20520"/>
                </a:lnTo>
                <a:lnTo>
                  <a:pt x="20560" y="20520"/>
                </a:lnTo>
                <a:close/>
              </a:path>
              <a:path w="21600" h="21600" extrusionOk="0">
                <a:moveTo>
                  <a:pt x="20560" y="20520"/>
                </a:moveTo>
                <a:moveTo>
                  <a:pt x="4620" y="16971"/>
                </a:moveTo>
                <a:lnTo>
                  <a:pt x="5313" y="16200"/>
                </a:lnTo>
                <a:lnTo>
                  <a:pt x="7624" y="16200"/>
                </a:lnTo>
                <a:lnTo>
                  <a:pt x="7624" y="14194"/>
                </a:lnTo>
                <a:lnTo>
                  <a:pt x="5891" y="14194"/>
                </a:lnTo>
                <a:lnTo>
                  <a:pt x="5891" y="0"/>
                </a:lnTo>
                <a:lnTo>
                  <a:pt x="12013" y="0"/>
                </a:lnTo>
                <a:lnTo>
                  <a:pt x="18135" y="0"/>
                </a:lnTo>
                <a:lnTo>
                  <a:pt x="18135" y="10800"/>
                </a:lnTo>
                <a:lnTo>
                  <a:pt x="18135" y="14194"/>
                </a:lnTo>
                <a:lnTo>
                  <a:pt x="16402" y="14194"/>
                </a:lnTo>
                <a:lnTo>
                  <a:pt x="16402" y="16200"/>
                </a:lnTo>
                <a:lnTo>
                  <a:pt x="17788" y="16200"/>
                </a:lnTo>
                <a:lnTo>
                  <a:pt x="19059" y="17743"/>
                </a:lnTo>
                <a:lnTo>
                  <a:pt x="21022" y="19903"/>
                </a:lnTo>
                <a:lnTo>
                  <a:pt x="21253" y="20057"/>
                </a:lnTo>
                <a:lnTo>
                  <a:pt x="21369" y="20366"/>
                </a:lnTo>
                <a:lnTo>
                  <a:pt x="21600" y="20674"/>
                </a:lnTo>
                <a:lnTo>
                  <a:pt x="21600" y="20829"/>
                </a:lnTo>
                <a:lnTo>
                  <a:pt x="21600" y="20983"/>
                </a:lnTo>
                <a:lnTo>
                  <a:pt x="21600" y="21137"/>
                </a:lnTo>
                <a:lnTo>
                  <a:pt x="21600" y="21291"/>
                </a:lnTo>
                <a:lnTo>
                  <a:pt x="21484" y="21446"/>
                </a:lnTo>
                <a:lnTo>
                  <a:pt x="21369" y="21446"/>
                </a:lnTo>
                <a:lnTo>
                  <a:pt x="21138" y="21600"/>
                </a:lnTo>
                <a:lnTo>
                  <a:pt x="21022" y="21600"/>
                </a:lnTo>
                <a:lnTo>
                  <a:pt x="10973" y="21600"/>
                </a:lnTo>
                <a:lnTo>
                  <a:pt x="2079" y="21600"/>
                </a:lnTo>
                <a:lnTo>
                  <a:pt x="1848" y="21600"/>
                </a:lnTo>
                <a:lnTo>
                  <a:pt x="1733" y="21446"/>
                </a:lnTo>
                <a:lnTo>
                  <a:pt x="1617" y="21446"/>
                </a:lnTo>
                <a:lnTo>
                  <a:pt x="1502" y="21291"/>
                </a:lnTo>
                <a:lnTo>
                  <a:pt x="1386" y="21291"/>
                </a:lnTo>
                <a:lnTo>
                  <a:pt x="1386" y="21137"/>
                </a:lnTo>
                <a:lnTo>
                  <a:pt x="1386" y="20983"/>
                </a:lnTo>
                <a:lnTo>
                  <a:pt x="1386" y="20829"/>
                </a:lnTo>
                <a:lnTo>
                  <a:pt x="1502" y="20674"/>
                </a:lnTo>
                <a:lnTo>
                  <a:pt x="1617" y="20366"/>
                </a:lnTo>
                <a:lnTo>
                  <a:pt x="1733" y="20057"/>
                </a:lnTo>
                <a:lnTo>
                  <a:pt x="1964" y="19903"/>
                </a:lnTo>
                <a:lnTo>
                  <a:pt x="0" y="19903"/>
                </a:lnTo>
                <a:lnTo>
                  <a:pt x="0" y="10800"/>
                </a:lnTo>
                <a:lnTo>
                  <a:pt x="0" y="2777"/>
                </a:lnTo>
                <a:lnTo>
                  <a:pt x="4620" y="2777"/>
                </a:lnTo>
                <a:lnTo>
                  <a:pt x="4620" y="16971"/>
                </a:lnTo>
                <a:moveTo>
                  <a:pt x="4620" y="16971"/>
                </a:moveTo>
                <a:moveTo>
                  <a:pt x="4620" y="16971"/>
                </a:moveTo>
                <a:lnTo>
                  <a:pt x="4158" y="17434"/>
                </a:lnTo>
                <a:lnTo>
                  <a:pt x="2541" y="19286"/>
                </a:lnTo>
                <a:lnTo>
                  <a:pt x="1964" y="19903"/>
                </a:lnTo>
                <a:lnTo>
                  <a:pt x="4620" y="16971"/>
                </a:lnTo>
                <a:close/>
              </a:path>
              <a:path w="21600" h="21600" extrusionOk="0">
                <a:moveTo>
                  <a:pt x="7624" y="2314"/>
                </a:moveTo>
                <a:moveTo>
                  <a:pt x="16402" y="2314"/>
                </a:moveTo>
                <a:lnTo>
                  <a:pt x="16402" y="11880"/>
                </a:lnTo>
                <a:lnTo>
                  <a:pt x="7624" y="11880"/>
                </a:lnTo>
                <a:lnTo>
                  <a:pt x="7624" y="2314"/>
                </a:lnTo>
                <a:lnTo>
                  <a:pt x="16402" y="2314"/>
                </a:lnTo>
                <a:close/>
              </a:path>
              <a:path w="21600" h="21600" extrusionOk="0">
                <a:moveTo>
                  <a:pt x="578" y="4011"/>
                </a:moveTo>
                <a:moveTo>
                  <a:pt x="4043" y="4011"/>
                </a:moveTo>
                <a:lnTo>
                  <a:pt x="4043" y="4320"/>
                </a:lnTo>
                <a:lnTo>
                  <a:pt x="578" y="4320"/>
                </a:lnTo>
                <a:lnTo>
                  <a:pt x="578" y="4011"/>
                </a:lnTo>
                <a:lnTo>
                  <a:pt x="4043" y="4011"/>
                </a:lnTo>
                <a:close/>
                <a:moveTo>
                  <a:pt x="7624" y="14194"/>
                </a:moveTo>
                <a:lnTo>
                  <a:pt x="16402" y="14194"/>
                </a:lnTo>
                <a:lnTo>
                  <a:pt x="16402" y="16200"/>
                </a:lnTo>
                <a:lnTo>
                  <a:pt x="7624" y="16200"/>
                </a:lnTo>
              </a:path>
            </a:pathLst>
          </a:custGeom>
          <a:solidFill>
            <a:srgbClr val="FFFFCC"/>
          </a:solidFill>
          <a:ln w="9525">
            <a:solidFill>
              <a:srgbClr val="000000"/>
            </a:solidFill>
            <a:miter lim="800000"/>
            <a:headEnd/>
            <a:tailEnd/>
          </a:ln>
        </p:spPr>
        <p:txBody>
          <a:bodyPr/>
          <a:lstStyle/>
          <a:p>
            <a:endParaRPr lang="zh-CN" altLang="en-US"/>
          </a:p>
        </p:txBody>
      </p:sp>
      <p:sp>
        <p:nvSpPr>
          <p:cNvPr id="47125" name="Rectangle 40">
            <a:extLst>
              <a:ext uri="{FF2B5EF4-FFF2-40B4-BE49-F238E27FC236}">
                <a16:creationId xmlns:a16="http://schemas.microsoft.com/office/drawing/2014/main" id="{23E19372-8AE6-4DCC-BFCC-D8FF2F5C612B}"/>
              </a:ext>
            </a:extLst>
          </p:cNvPr>
          <p:cNvSpPr>
            <a:spLocks noChangeArrowheads="1"/>
          </p:cNvSpPr>
          <p:nvPr/>
        </p:nvSpPr>
        <p:spPr bwMode="auto">
          <a:xfrm>
            <a:off x="3352800" y="1752600"/>
            <a:ext cx="76200" cy="228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7126" name="Rectangle 41">
            <a:extLst>
              <a:ext uri="{FF2B5EF4-FFF2-40B4-BE49-F238E27FC236}">
                <a16:creationId xmlns:a16="http://schemas.microsoft.com/office/drawing/2014/main" id="{9A9C6565-B55A-4D70-BC80-4D8F7621B5DF}"/>
              </a:ext>
            </a:extLst>
          </p:cNvPr>
          <p:cNvSpPr>
            <a:spLocks noChangeArrowheads="1"/>
          </p:cNvSpPr>
          <p:nvPr/>
        </p:nvSpPr>
        <p:spPr bwMode="auto">
          <a:xfrm>
            <a:off x="5486400" y="1752600"/>
            <a:ext cx="76200" cy="2286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47127" name="Rectangle 42">
            <a:extLst>
              <a:ext uri="{FF2B5EF4-FFF2-40B4-BE49-F238E27FC236}">
                <a16:creationId xmlns:a16="http://schemas.microsoft.com/office/drawing/2014/main" id="{3A2997DE-5645-435C-AB90-5D4DC9B51990}"/>
              </a:ext>
            </a:extLst>
          </p:cNvPr>
          <p:cNvSpPr>
            <a:spLocks noChangeArrowheads="1"/>
          </p:cNvSpPr>
          <p:nvPr/>
        </p:nvSpPr>
        <p:spPr bwMode="auto">
          <a:xfrm>
            <a:off x="900113" y="5661025"/>
            <a:ext cx="575945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800" b="1">
                <a:solidFill>
                  <a:srgbClr val="CC3300"/>
                </a:solidFill>
                <a:latin typeface="宋体" panose="02010600030101010101" pitchFamily="2" charset="-122"/>
              </a:rPr>
              <a:t>FTP</a:t>
            </a:r>
            <a:r>
              <a:rPr lang="zh-CN" altLang="en-US" sz="2800" b="1">
                <a:solidFill>
                  <a:srgbClr val="CC3300"/>
                </a:solidFill>
                <a:latin typeface="宋体" panose="02010600030101010101" pitchFamily="2" charset="-122"/>
              </a:rPr>
              <a:t>数据传输是否也是</a:t>
            </a:r>
            <a:r>
              <a:rPr lang="en-US" altLang="zh-CN" sz="2400" b="1">
                <a:solidFill>
                  <a:srgbClr val="CC3300"/>
                </a:solidFill>
              </a:rPr>
              <a:t>ASCII</a:t>
            </a:r>
            <a:r>
              <a:rPr lang="zh-CN" altLang="en-US" sz="2400" b="1">
                <a:solidFill>
                  <a:srgbClr val="CC3300"/>
                </a:solidFill>
              </a:rPr>
              <a:t>码格式？</a:t>
            </a:r>
          </a:p>
        </p:txBody>
      </p:sp>
      <mc:AlternateContent xmlns:mc="http://schemas.openxmlformats.org/markup-compatibility/2006">
        <mc:Choice xmlns:p14="http://schemas.microsoft.com/office/powerpoint/2010/main" Requires="p14">
          <p:contentPart p14:bwMode="auto" r:id="rId3">
            <p14:nvContentPartPr>
              <p14:cNvPr id="63534" name="Ink 46">
                <a:extLst>
                  <a:ext uri="{FF2B5EF4-FFF2-40B4-BE49-F238E27FC236}">
                    <a16:creationId xmlns:a16="http://schemas.microsoft.com/office/drawing/2014/main" id="{BD7A28A7-BD4F-4DF9-917E-3CD81F101D56}"/>
                  </a:ext>
                </a:extLst>
              </p14:cNvPr>
              <p14:cNvContentPartPr>
                <a14:cpLocks xmlns:a14="http://schemas.microsoft.com/office/drawing/2010/main" noRot="1" noChangeAspect="1" noEditPoints="1" noChangeArrowheads="1" noChangeShapeType="1"/>
              </p14:cNvContentPartPr>
              <p14:nvPr/>
            </p14:nvContentPartPr>
            <p14:xfrm>
              <a:off x="4089400" y="3089275"/>
              <a:ext cx="1036638" cy="9525"/>
            </p14:xfrm>
          </p:contentPart>
        </mc:Choice>
        <mc:Fallback>
          <p:pic>
            <p:nvPicPr>
              <p:cNvPr id="63534" name="Ink 46">
                <a:extLst>
                  <a:ext uri="{FF2B5EF4-FFF2-40B4-BE49-F238E27FC236}">
                    <a16:creationId xmlns:a16="http://schemas.microsoft.com/office/drawing/2014/main" id="{BD7A28A7-BD4F-4DF9-917E-3CD81F101D56}"/>
                  </a:ext>
                </a:extLst>
              </p:cNvPr>
              <p:cNvPicPr>
                <a:picLocks noRot="1" noChangeAspect="1" noEditPoints="1" noChangeArrowheads="1" noChangeShapeType="1"/>
              </p:cNvPicPr>
              <p:nvPr/>
            </p:nvPicPr>
            <p:blipFill>
              <a:blip r:embed="rId4"/>
              <a:stretch>
                <a:fillRect/>
              </a:stretch>
            </p:blipFill>
            <p:spPr>
              <a:xfrm>
                <a:off x="4071750" y="3082882"/>
                <a:ext cx="1071217" cy="22051"/>
              </a:xfrm>
              <a:prstGeom prst="rect">
                <a:avLst/>
              </a:prstGeom>
            </p:spPr>
          </p:pic>
        </mc:Fallback>
      </mc:AlternateContent>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3525"/>
                                        </p:tgtEl>
                                        <p:attrNameLst>
                                          <p:attrName>style.visibility</p:attrName>
                                        </p:attrNameLst>
                                      </p:cBhvr>
                                      <p:to>
                                        <p:strVal val="visible"/>
                                      </p:to>
                                    </p:set>
                                    <p:anim calcmode="lin" valueType="num">
                                      <p:cBhvr additive="base">
                                        <p:cTn id="7" dur="500" fill="hold"/>
                                        <p:tgtEl>
                                          <p:spTgt spid="63525"/>
                                        </p:tgtEl>
                                        <p:attrNameLst>
                                          <p:attrName>ppt_x</p:attrName>
                                        </p:attrNameLst>
                                      </p:cBhvr>
                                      <p:tavLst>
                                        <p:tav tm="0">
                                          <p:val>
                                            <p:strVal val="0-#ppt_w/2"/>
                                          </p:val>
                                        </p:tav>
                                        <p:tav tm="100000">
                                          <p:val>
                                            <p:strVal val="#ppt_x"/>
                                          </p:val>
                                        </p:tav>
                                      </p:tavLst>
                                    </p:anim>
                                    <p:anim calcmode="lin" valueType="num">
                                      <p:cBhvr additive="base">
                                        <p:cTn id="8" dur="500" fill="hold"/>
                                        <p:tgtEl>
                                          <p:spTgt spid="6352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525" grpId="0" autoUpdateAnimBg="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ext Box 2">
            <a:extLst>
              <a:ext uri="{FF2B5EF4-FFF2-40B4-BE49-F238E27FC236}">
                <a16:creationId xmlns:a16="http://schemas.microsoft.com/office/drawing/2014/main" id="{62326892-E43B-46CD-9FB0-37BB6F70A484}"/>
              </a:ext>
            </a:extLst>
          </p:cNvPr>
          <p:cNvSpPr txBox="1">
            <a:spLocks noChangeArrowheads="1"/>
          </p:cNvSpPr>
          <p:nvPr/>
        </p:nvSpPr>
        <p:spPr bwMode="auto">
          <a:xfrm>
            <a:off x="1116013" y="1268413"/>
            <a:ext cx="6934200" cy="3305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lnSpc>
                <a:spcPct val="110000"/>
              </a:lnSpc>
              <a:spcBef>
                <a:spcPct val="5000"/>
              </a:spcBef>
            </a:pPr>
            <a:r>
              <a:rPr lang="en-US" altLang="zh-CN" b="1"/>
              <a:t>FTP</a:t>
            </a:r>
            <a:r>
              <a:rPr lang="zh-CN" altLang="en-US" b="1"/>
              <a:t>一个主要功能就是消除或减少不同操作系统下文件处理命令的不兼容性。其原理是控制连接命令基本同</a:t>
            </a:r>
            <a:r>
              <a:rPr lang="en-US" altLang="zh-CN" b="1"/>
              <a:t>Telnet TNV</a:t>
            </a:r>
            <a:r>
              <a:rPr lang="zh-CN" altLang="en-US" b="1"/>
              <a:t>处理。如假定</a:t>
            </a:r>
            <a:r>
              <a:rPr lang="en-US" altLang="zh-CN" b="1"/>
              <a:t>A</a:t>
            </a:r>
            <a:r>
              <a:rPr lang="zh-CN" altLang="en-US" b="1"/>
              <a:t>主机运行</a:t>
            </a:r>
            <a:r>
              <a:rPr lang="en-US" altLang="zh-CN" b="1"/>
              <a:t>DOS</a:t>
            </a:r>
            <a:r>
              <a:rPr lang="zh-CN" altLang="en-US" b="1"/>
              <a:t>操作系统，其目录文件列表命令为</a:t>
            </a:r>
            <a:r>
              <a:rPr lang="en-US" altLang="zh-CN" b="1"/>
              <a:t>dir</a:t>
            </a:r>
            <a:r>
              <a:rPr lang="zh-CN" altLang="en-US" b="1"/>
              <a:t>；而</a:t>
            </a:r>
            <a:r>
              <a:rPr lang="en-US" altLang="zh-CN" b="1"/>
              <a:t>B</a:t>
            </a:r>
            <a:r>
              <a:rPr lang="zh-CN" altLang="en-US" b="1"/>
              <a:t>主机运行</a:t>
            </a:r>
            <a:r>
              <a:rPr lang="en-US" altLang="zh-CN" b="1"/>
              <a:t>UNIX </a:t>
            </a:r>
            <a:r>
              <a:rPr lang="zh-CN" altLang="en-US" b="1"/>
              <a:t>系统，其列表命令为</a:t>
            </a:r>
            <a:r>
              <a:rPr lang="en-US" altLang="zh-CN" b="1"/>
              <a:t>ls </a:t>
            </a:r>
            <a:r>
              <a:rPr lang="zh-CN" altLang="en-US" b="1"/>
              <a:t>。当主机</a:t>
            </a:r>
            <a:r>
              <a:rPr lang="en-US" altLang="zh-CN" b="1"/>
              <a:t>A</a:t>
            </a:r>
            <a:r>
              <a:rPr lang="zh-CN" altLang="en-US" b="1"/>
              <a:t>的用户键入</a:t>
            </a:r>
            <a:r>
              <a:rPr lang="en-US" altLang="zh-CN" b="1"/>
              <a:t>dir</a:t>
            </a:r>
            <a:r>
              <a:rPr lang="zh-CN" altLang="en-US" b="1"/>
              <a:t>时，主机</a:t>
            </a:r>
            <a:r>
              <a:rPr lang="en-US" altLang="zh-CN" b="1"/>
              <a:t>A</a:t>
            </a:r>
            <a:r>
              <a:rPr lang="zh-CN" altLang="en-US" b="1"/>
              <a:t>的</a:t>
            </a:r>
            <a:r>
              <a:rPr lang="en-US" altLang="zh-CN" b="1"/>
              <a:t>FTP</a:t>
            </a:r>
            <a:r>
              <a:rPr lang="zh-CN" altLang="en-US" b="1"/>
              <a:t>客户软件就将其转化为网络标准命令</a:t>
            </a:r>
            <a:r>
              <a:rPr lang="en-US" altLang="zh-CN" b="1"/>
              <a:t>list</a:t>
            </a:r>
            <a:r>
              <a:rPr lang="zh-CN" altLang="en-US" b="1"/>
              <a:t>，</a:t>
            </a:r>
            <a:r>
              <a:rPr lang="en-US" altLang="zh-CN" b="1"/>
              <a:t>list</a:t>
            </a:r>
            <a:r>
              <a:rPr lang="zh-CN" altLang="en-US" b="1"/>
              <a:t>作为数据传送到</a:t>
            </a:r>
            <a:r>
              <a:rPr lang="en-US" altLang="zh-CN" b="1"/>
              <a:t>B</a:t>
            </a:r>
            <a:r>
              <a:rPr lang="zh-CN" altLang="en-US" b="1"/>
              <a:t>主机，主机</a:t>
            </a:r>
            <a:r>
              <a:rPr lang="en-US" altLang="zh-CN" b="1"/>
              <a:t>B</a:t>
            </a:r>
            <a:r>
              <a:rPr lang="zh-CN" altLang="en-US" b="1"/>
              <a:t>的</a:t>
            </a:r>
            <a:r>
              <a:rPr lang="en-US" altLang="zh-CN" b="1"/>
              <a:t>FTP</a:t>
            </a:r>
            <a:r>
              <a:rPr lang="zh-CN" altLang="en-US" b="1"/>
              <a:t>服务器再将</a:t>
            </a:r>
            <a:r>
              <a:rPr lang="en-US" altLang="zh-CN" b="1"/>
              <a:t>list</a:t>
            </a:r>
            <a:r>
              <a:rPr lang="zh-CN" altLang="en-US" b="1"/>
              <a:t>转化</a:t>
            </a:r>
            <a:r>
              <a:rPr lang="en-US" altLang="zh-CN" b="1"/>
              <a:t>UNIX </a:t>
            </a:r>
            <a:r>
              <a:rPr lang="zh-CN" altLang="en-US" b="1"/>
              <a:t>操作系统的命令</a:t>
            </a:r>
            <a:r>
              <a:rPr lang="en-US" altLang="zh-CN" b="1"/>
              <a:t>ls</a:t>
            </a:r>
            <a:r>
              <a:rPr lang="zh-CN" altLang="en-US" b="1"/>
              <a:t>。</a:t>
            </a:r>
          </a:p>
        </p:txBody>
      </p:sp>
      <p:sp>
        <p:nvSpPr>
          <p:cNvPr id="57347" name="Text Box 3">
            <a:extLst>
              <a:ext uri="{FF2B5EF4-FFF2-40B4-BE49-F238E27FC236}">
                <a16:creationId xmlns:a16="http://schemas.microsoft.com/office/drawing/2014/main" id="{30676EEA-8F42-4207-A35C-166523881D14}"/>
              </a:ext>
            </a:extLst>
          </p:cNvPr>
          <p:cNvSpPr txBox="1">
            <a:spLocks noChangeArrowheads="1"/>
          </p:cNvSpPr>
          <p:nvPr/>
        </p:nvSpPr>
        <p:spPr bwMode="auto">
          <a:xfrm>
            <a:off x="971550" y="4868863"/>
            <a:ext cx="7010400" cy="129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lnSpc>
                <a:spcPct val="110000"/>
              </a:lnSpc>
              <a:spcBef>
                <a:spcPct val="5000"/>
              </a:spcBef>
            </a:pPr>
            <a:r>
              <a:rPr lang="zh-CN" altLang="en-US" b="1"/>
              <a:t>目前的</a:t>
            </a:r>
            <a:r>
              <a:rPr lang="en-US" altLang="zh-CN" b="1"/>
              <a:t>FTP</a:t>
            </a:r>
            <a:r>
              <a:rPr lang="zh-CN" altLang="en-US" b="1"/>
              <a:t>可以兼容</a:t>
            </a:r>
            <a:r>
              <a:rPr lang="en-US" altLang="zh-CN" b="1"/>
              <a:t>DOS</a:t>
            </a:r>
            <a:r>
              <a:rPr lang="zh-CN" altLang="en-US" b="1"/>
              <a:t>、</a:t>
            </a:r>
            <a:r>
              <a:rPr lang="en-US" altLang="zh-CN" b="1"/>
              <a:t>UNIX </a:t>
            </a:r>
            <a:r>
              <a:rPr lang="zh-CN" altLang="en-US" b="1"/>
              <a:t>的文件基本操作命令，如</a:t>
            </a:r>
            <a:r>
              <a:rPr lang="en-US" altLang="zh-CN" b="1"/>
              <a:t>cd</a:t>
            </a:r>
            <a:r>
              <a:rPr lang="zh-CN" altLang="en-US" b="1"/>
              <a:t>、</a:t>
            </a:r>
            <a:r>
              <a:rPr lang="en-US" altLang="zh-CN" b="1"/>
              <a:t>dir</a:t>
            </a:r>
            <a:r>
              <a:rPr lang="zh-CN" altLang="en-US" b="1"/>
              <a:t>、</a:t>
            </a:r>
            <a:r>
              <a:rPr lang="en-US" altLang="zh-CN" b="1"/>
              <a:t>delet</a:t>
            </a:r>
            <a:r>
              <a:rPr lang="zh-CN" altLang="en-US" b="1"/>
              <a:t>、</a:t>
            </a:r>
            <a:r>
              <a:rPr lang="en-US" altLang="zh-CN" b="1"/>
              <a:t>type </a:t>
            </a:r>
            <a:r>
              <a:rPr lang="zh-CN" altLang="en-US" b="1"/>
              <a:t>等也可使用文件名通配符“*”。</a:t>
            </a:r>
          </a:p>
        </p:txBody>
      </p:sp>
      <p:sp>
        <p:nvSpPr>
          <p:cNvPr id="48132" name="Rectangle 5">
            <a:extLst>
              <a:ext uri="{FF2B5EF4-FFF2-40B4-BE49-F238E27FC236}">
                <a16:creationId xmlns:a16="http://schemas.microsoft.com/office/drawing/2014/main" id="{9F7F1C79-AD18-439A-BAF1-F28FAE481889}"/>
              </a:ext>
            </a:extLst>
          </p:cNvPr>
          <p:cNvSpPr>
            <a:spLocks noChangeArrowheads="1"/>
          </p:cNvSpPr>
          <p:nvPr/>
        </p:nvSpPr>
        <p:spPr bwMode="auto">
          <a:xfrm>
            <a:off x="827088" y="476250"/>
            <a:ext cx="4608512"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zh-CN" altLang="en-US" sz="2800" b="1">
                <a:latin typeface="宋体" panose="02010600030101010101" pitchFamily="2" charset="-122"/>
              </a:rPr>
              <a:t>异构</a:t>
            </a:r>
            <a:r>
              <a:rPr lang="en-US" altLang="zh-CN" sz="2800" b="1">
                <a:latin typeface="宋体" panose="02010600030101010101" pitchFamily="2" charset="-122"/>
              </a:rPr>
              <a:t>OS</a:t>
            </a:r>
            <a:r>
              <a:rPr lang="zh-CN" altLang="en-US" sz="2800" b="1">
                <a:latin typeface="宋体" panose="02010600030101010101" pitchFamily="2" charset="-122"/>
              </a:rPr>
              <a:t>间不同命令的兼容</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7346"/>
                                        </p:tgtEl>
                                        <p:attrNameLst>
                                          <p:attrName>style.visibility</p:attrName>
                                        </p:attrNameLst>
                                      </p:cBhvr>
                                      <p:to>
                                        <p:strVal val="visible"/>
                                      </p:to>
                                    </p:set>
                                    <p:anim calcmode="lin" valueType="num">
                                      <p:cBhvr additive="base">
                                        <p:cTn id="7" dur="500" fill="hold"/>
                                        <p:tgtEl>
                                          <p:spTgt spid="57346"/>
                                        </p:tgtEl>
                                        <p:attrNameLst>
                                          <p:attrName>ppt_x</p:attrName>
                                        </p:attrNameLst>
                                      </p:cBhvr>
                                      <p:tavLst>
                                        <p:tav tm="0">
                                          <p:val>
                                            <p:strVal val="0-#ppt_w/2"/>
                                          </p:val>
                                        </p:tav>
                                        <p:tav tm="100000">
                                          <p:val>
                                            <p:strVal val="#ppt_x"/>
                                          </p:val>
                                        </p:tav>
                                      </p:tavLst>
                                    </p:anim>
                                    <p:anim calcmode="lin" valueType="num">
                                      <p:cBhvr additive="base">
                                        <p:cTn id="8" dur="500" fill="hold"/>
                                        <p:tgtEl>
                                          <p:spTgt spid="5734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7347"/>
                                        </p:tgtEl>
                                        <p:attrNameLst>
                                          <p:attrName>style.visibility</p:attrName>
                                        </p:attrNameLst>
                                      </p:cBhvr>
                                      <p:to>
                                        <p:strVal val="visible"/>
                                      </p:to>
                                    </p:set>
                                    <p:anim calcmode="lin" valueType="num">
                                      <p:cBhvr additive="base">
                                        <p:cTn id="13" dur="500" fill="hold"/>
                                        <p:tgtEl>
                                          <p:spTgt spid="57347"/>
                                        </p:tgtEl>
                                        <p:attrNameLst>
                                          <p:attrName>ppt_x</p:attrName>
                                        </p:attrNameLst>
                                      </p:cBhvr>
                                      <p:tavLst>
                                        <p:tav tm="0">
                                          <p:val>
                                            <p:strVal val="0-#ppt_w/2"/>
                                          </p:val>
                                        </p:tav>
                                        <p:tav tm="100000">
                                          <p:val>
                                            <p:strVal val="#ppt_x"/>
                                          </p:val>
                                        </p:tav>
                                      </p:tavLst>
                                    </p:anim>
                                    <p:anim calcmode="lin" valueType="num">
                                      <p:cBhvr additive="base">
                                        <p:cTn id="14" dur="500" fill="hold"/>
                                        <p:tgtEl>
                                          <p:spTgt spid="5734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autoUpdateAnimBg="0"/>
      <p:bldP spid="57347" grpId="0" autoUpdateAnimBg="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C8699359-0F8E-4D92-B44A-267929C49820}"/>
              </a:ext>
            </a:extLst>
          </p:cNvPr>
          <p:cNvSpPr>
            <a:spLocks noChangeArrowheads="1"/>
          </p:cNvSpPr>
          <p:nvPr/>
        </p:nvSpPr>
        <p:spPr bwMode="auto">
          <a:xfrm>
            <a:off x="838200" y="381000"/>
            <a:ext cx="29718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800" b="1">
                <a:solidFill>
                  <a:srgbClr val="CC0000"/>
                </a:solidFill>
                <a:latin typeface="宋体" panose="02010600030101010101" pitchFamily="2" charset="-122"/>
              </a:rPr>
              <a:t>9.5 FTP</a:t>
            </a:r>
            <a:r>
              <a:rPr lang="zh-CN" altLang="en-US" sz="2800" b="1">
                <a:solidFill>
                  <a:srgbClr val="CC0000"/>
                </a:solidFill>
                <a:latin typeface="宋体" panose="02010600030101010101" pitchFamily="2" charset="-122"/>
              </a:rPr>
              <a:t>的实例</a:t>
            </a:r>
          </a:p>
        </p:txBody>
      </p:sp>
      <p:sp>
        <p:nvSpPr>
          <p:cNvPr id="49155" name="Text Box 3">
            <a:extLst>
              <a:ext uri="{FF2B5EF4-FFF2-40B4-BE49-F238E27FC236}">
                <a16:creationId xmlns:a16="http://schemas.microsoft.com/office/drawing/2014/main" id="{D6F5DB57-CA43-4CF9-8BFE-AE6172911EF6}"/>
              </a:ext>
            </a:extLst>
          </p:cNvPr>
          <p:cNvSpPr txBox="1">
            <a:spLocks noChangeArrowheads="1"/>
          </p:cNvSpPr>
          <p:nvPr/>
        </p:nvSpPr>
        <p:spPr bwMode="auto">
          <a:xfrm>
            <a:off x="990600" y="1143000"/>
            <a:ext cx="7162800" cy="5203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b="1"/>
              <a:t>$</a:t>
            </a:r>
            <a:r>
              <a:rPr lang="en-US" altLang="zh-CN" b="1">
                <a:solidFill>
                  <a:srgbClr val="FF0000"/>
                </a:solidFill>
              </a:rPr>
              <a:t>  ftp</a:t>
            </a:r>
          </a:p>
          <a:p>
            <a:pPr algn="l" eaLnBrk="1" hangingPunct="1"/>
            <a:r>
              <a:rPr lang="en-US" altLang="zh-CN" b="1"/>
              <a:t>ftp&gt;</a:t>
            </a:r>
            <a:r>
              <a:rPr lang="en-US" altLang="zh-CN" b="1">
                <a:solidFill>
                  <a:srgbClr val="FF0000"/>
                </a:solidFill>
              </a:rPr>
              <a:t>open </a:t>
            </a:r>
            <a:r>
              <a:rPr lang="en-US" altLang="zh-CN" b="1">
                <a:solidFill>
                  <a:srgbClr val="CC0000"/>
                </a:solidFill>
              </a:rPr>
              <a:t>ftp.scnu.edu.cn </a:t>
            </a:r>
          </a:p>
          <a:p>
            <a:pPr algn="l" eaLnBrk="1" hangingPunct="1"/>
            <a:r>
              <a:rPr lang="en-US" altLang="zh-CN" b="1"/>
              <a:t>Connected to scnu.edu.cn </a:t>
            </a:r>
          </a:p>
          <a:p>
            <a:pPr algn="l" eaLnBrk="1" hangingPunct="1"/>
            <a:r>
              <a:rPr lang="en-US" altLang="zh-CN" b="1"/>
              <a:t>220 scnu.edu.cn FTP server(Version 6.9) ready.</a:t>
            </a:r>
          </a:p>
          <a:p>
            <a:pPr algn="l" eaLnBrk="1" hangingPunct="1"/>
            <a:r>
              <a:rPr lang="en-US" altLang="zh-CN" b="1"/>
              <a:t>Nane:</a:t>
            </a:r>
            <a:r>
              <a:rPr lang="en-US" altLang="zh-CN" b="1">
                <a:solidFill>
                  <a:srgbClr val="FF0000"/>
                </a:solidFill>
              </a:rPr>
              <a:t>anonymous</a:t>
            </a:r>
          </a:p>
          <a:p>
            <a:pPr algn="l" eaLnBrk="1" hangingPunct="1"/>
            <a:r>
              <a:rPr lang="en-US" altLang="zh-CN" b="1"/>
              <a:t>331 Guest login ok, send e-mail address as password</a:t>
            </a:r>
          </a:p>
          <a:p>
            <a:pPr algn="l" eaLnBrk="1" hangingPunct="1"/>
            <a:r>
              <a:rPr lang="en-US" altLang="zh-CN" b="1"/>
              <a:t>Password: </a:t>
            </a:r>
            <a:r>
              <a:rPr lang="en-US" altLang="zh-CN" b="1">
                <a:solidFill>
                  <a:srgbClr val="FF0000"/>
                </a:solidFill>
              </a:rPr>
              <a:t>abc@163.com</a:t>
            </a:r>
          </a:p>
          <a:p>
            <a:pPr algn="l" eaLnBrk="1" hangingPunct="1"/>
            <a:r>
              <a:rPr lang="en-US" altLang="zh-CN" b="1"/>
              <a:t>230 Guest login ok, access restrictions apply</a:t>
            </a:r>
          </a:p>
          <a:p>
            <a:pPr algn="l" eaLnBrk="1" hangingPunct="1"/>
            <a:r>
              <a:rPr lang="en-US" altLang="zh-CN" b="1"/>
              <a:t>ftp&gt;</a:t>
            </a:r>
            <a:r>
              <a:rPr lang="en-US" altLang="zh-CN" b="1">
                <a:solidFill>
                  <a:srgbClr val="FF0000"/>
                </a:solidFill>
              </a:rPr>
              <a:t>ls pub/</a:t>
            </a:r>
          </a:p>
          <a:p>
            <a:pPr algn="l" eaLnBrk="1" hangingPunct="1"/>
            <a:r>
              <a:rPr lang="en-US" altLang="zh-CN" b="1"/>
              <a:t>200 PORT command successful</a:t>
            </a:r>
          </a:p>
          <a:p>
            <a:pPr algn="l" eaLnBrk="1" hangingPunct="1"/>
            <a:r>
              <a:rPr lang="en-US" altLang="zh-CN" b="1"/>
              <a:t>150 opening ASCII mode data connection for file list </a:t>
            </a:r>
          </a:p>
          <a:p>
            <a:pPr algn="l" eaLnBrk="1" hangingPunct="1"/>
            <a:r>
              <a:rPr lang="en-US" altLang="zh-CN" b="1"/>
              <a:t>Pub/rfc1261.txt    </a:t>
            </a:r>
            <a:r>
              <a:rPr lang="zh-CN" altLang="en-US" sz="2000" b="1">
                <a:solidFill>
                  <a:schemeClr val="accent2"/>
                </a:solidFill>
              </a:rPr>
              <a:t>（数据连接传送</a:t>
            </a:r>
            <a:r>
              <a:rPr lang="en-US" altLang="zh-CN" sz="2000" b="1">
                <a:solidFill>
                  <a:schemeClr val="accent2"/>
                </a:solidFill>
              </a:rPr>
              <a:t>Pub</a:t>
            </a:r>
            <a:r>
              <a:rPr lang="zh-CN" altLang="en-US" sz="2000" b="1">
                <a:solidFill>
                  <a:schemeClr val="accent2"/>
                </a:solidFill>
              </a:rPr>
              <a:t>目录下的文件名）</a:t>
            </a:r>
          </a:p>
          <a:p>
            <a:pPr algn="l" eaLnBrk="1" hangingPunct="1"/>
            <a:r>
              <a:rPr lang="en-US" altLang="zh-CN" b="1"/>
              <a:t>Pub/rfc1356.txt</a:t>
            </a:r>
          </a:p>
          <a:p>
            <a:pPr algn="l" eaLnBrk="1" hangingPunct="1"/>
            <a:r>
              <a:rPr lang="en-US" altLang="zh-CN" b="1"/>
              <a:t>……</a:t>
            </a:r>
          </a:p>
        </p:txBody>
      </p:sp>
    </p:spTree>
  </p:cSld>
  <p:clrMapOvr>
    <a:masterClrMapping/>
  </p:clrMapOvr>
  <p:transition spd="slow" advClick="0">
    <p:fad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2">
            <a:extLst>
              <a:ext uri="{FF2B5EF4-FFF2-40B4-BE49-F238E27FC236}">
                <a16:creationId xmlns:a16="http://schemas.microsoft.com/office/drawing/2014/main" id="{DC4E9008-138B-4C5E-96EC-EE5B8D5AF7B3}"/>
              </a:ext>
            </a:extLst>
          </p:cNvPr>
          <p:cNvSpPr txBox="1">
            <a:spLocks noChangeArrowheads="1"/>
          </p:cNvSpPr>
          <p:nvPr/>
        </p:nvSpPr>
        <p:spPr bwMode="auto">
          <a:xfrm>
            <a:off x="685800" y="685800"/>
            <a:ext cx="7162800" cy="556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b="1" dirty="0"/>
              <a:t>226 Transfer complete </a:t>
            </a:r>
          </a:p>
          <a:p>
            <a:pPr algn="l" eaLnBrk="1" hangingPunct="1"/>
            <a:r>
              <a:rPr lang="en-US" altLang="zh-CN" b="1" dirty="0"/>
              <a:t>Remote: pub</a:t>
            </a:r>
          </a:p>
          <a:p>
            <a:pPr algn="l" eaLnBrk="1" hangingPunct="1"/>
            <a:r>
              <a:rPr lang="en-US" altLang="zh-CN" b="1" dirty="0"/>
              <a:t>135 bytes received in 0.75 seconds </a:t>
            </a:r>
          </a:p>
          <a:p>
            <a:pPr algn="l" eaLnBrk="1" hangingPunct="1"/>
            <a:r>
              <a:rPr lang="en-US" altLang="zh-CN" b="1" dirty="0"/>
              <a:t>ftp&gt;</a:t>
            </a:r>
            <a:r>
              <a:rPr lang="en-US" altLang="zh-CN" b="1" dirty="0">
                <a:solidFill>
                  <a:srgbClr val="FF0000"/>
                </a:solidFill>
              </a:rPr>
              <a:t>cd pub</a:t>
            </a:r>
            <a:r>
              <a:rPr lang="en-US" altLang="zh-CN" b="1" dirty="0">
                <a:solidFill>
                  <a:srgbClr val="CC0000"/>
                </a:solidFill>
              </a:rPr>
              <a:t> </a:t>
            </a:r>
          </a:p>
          <a:p>
            <a:pPr algn="l" eaLnBrk="1" hangingPunct="1"/>
            <a:r>
              <a:rPr lang="en-US" altLang="zh-CN" b="1" dirty="0"/>
              <a:t>250 CWD command successful </a:t>
            </a:r>
          </a:p>
          <a:p>
            <a:pPr algn="l" eaLnBrk="1" hangingPunct="1"/>
            <a:r>
              <a:rPr lang="en-US" altLang="zh-CN" b="1" dirty="0"/>
              <a:t>ftp&gt;</a:t>
            </a:r>
            <a:r>
              <a:rPr lang="en-US" altLang="zh-CN" b="1" dirty="0">
                <a:solidFill>
                  <a:srgbClr val="FF0000"/>
                </a:solidFill>
              </a:rPr>
              <a:t>get  rfc1356.txt  file1</a:t>
            </a:r>
          </a:p>
          <a:p>
            <a:pPr algn="l" eaLnBrk="1" hangingPunct="1"/>
            <a:r>
              <a:rPr lang="en-US" altLang="zh-CN" b="1" dirty="0"/>
              <a:t>200 PORT command successful</a:t>
            </a:r>
            <a:endParaRPr lang="en-US" altLang="zh-CN" b="1" dirty="0">
              <a:solidFill>
                <a:srgbClr val="FF0000"/>
              </a:solidFill>
            </a:endParaRPr>
          </a:p>
          <a:p>
            <a:pPr algn="l" eaLnBrk="1" hangingPunct="1"/>
            <a:r>
              <a:rPr lang="en-US" altLang="zh-CN" b="1" dirty="0"/>
              <a:t>150 opening ASCII mode data connection for rfc1356.txt</a:t>
            </a:r>
            <a:r>
              <a:rPr lang="en-US" altLang="zh-CN" b="1" dirty="0">
                <a:solidFill>
                  <a:srgbClr val="FF0000"/>
                </a:solidFill>
              </a:rPr>
              <a:t> </a:t>
            </a:r>
            <a:endParaRPr lang="en-US" altLang="zh-CN" b="1" dirty="0"/>
          </a:p>
          <a:p>
            <a:pPr algn="l" eaLnBrk="1" hangingPunct="1"/>
            <a:r>
              <a:rPr lang="en-US" altLang="zh-CN" b="1" dirty="0"/>
              <a:t>226 Transfer complete</a:t>
            </a:r>
            <a:endParaRPr lang="en-US" altLang="zh-CN" b="1" dirty="0">
              <a:solidFill>
                <a:srgbClr val="FF0000"/>
              </a:solidFill>
            </a:endParaRPr>
          </a:p>
          <a:p>
            <a:pPr algn="l" eaLnBrk="1" hangingPunct="1"/>
            <a:r>
              <a:rPr lang="en-US" altLang="zh-CN" b="1" dirty="0"/>
              <a:t>Local: file1 remote: rfc1356.txt</a:t>
            </a:r>
            <a:r>
              <a:rPr lang="en-US" altLang="zh-CN" b="1" dirty="0">
                <a:solidFill>
                  <a:srgbClr val="FF0000"/>
                </a:solidFill>
              </a:rPr>
              <a:t> </a:t>
            </a:r>
            <a:endParaRPr lang="en-US" altLang="zh-CN" b="1" dirty="0"/>
          </a:p>
          <a:p>
            <a:pPr algn="l" eaLnBrk="1" hangingPunct="1"/>
            <a:r>
              <a:rPr lang="en-US" altLang="zh-CN" b="1" dirty="0"/>
              <a:t>4235 bytes received in 13.5 seconds(0.3 </a:t>
            </a:r>
            <a:r>
              <a:rPr lang="en-US" altLang="zh-CN" b="1" dirty="0" err="1"/>
              <a:t>kbytes</a:t>
            </a:r>
            <a:r>
              <a:rPr lang="en-US" altLang="zh-CN" b="1" dirty="0"/>
              <a:t>/s)</a:t>
            </a:r>
          </a:p>
          <a:p>
            <a:pPr algn="l" eaLnBrk="1" hangingPunct="1"/>
            <a:r>
              <a:rPr lang="en-US" altLang="zh-CN" b="1" dirty="0"/>
              <a:t>ftp&gt;</a:t>
            </a:r>
            <a:r>
              <a:rPr lang="en-US" altLang="zh-CN" b="1" dirty="0">
                <a:solidFill>
                  <a:srgbClr val="FF0000"/>
                </a:solidFill>
              </a:rPr>
              <a:t>close</a:t>
            </a:r>
          </a:p>
          <a:p>
            <a:pPr algn="l" eaLnBrk="1" hangingPunct="1"/>
            <a:r>
              <a:rPr lang="en-US" altLang="zh-CN" b="1" dirty="0"/>
              <a:t>221 Goodbye</a:t>
            </a:r>
          </a:p>
          <a:p>
            <a:pPr algn="l" eaLnBrk="1" hangingPunct="1"/>
            <a:r>
              <a:rPr lang="en-US" altLang="zh-CN" b="1" dirty="0"/>
              <a:t>ftp&gt;</a:t>
            </a:r>
            <a:r>
              <a:rPr lang="en-US" altLang="zh-CN" b="1" dirty="0">
                <a:solidFill>
                  <a:srgbClr val="FF0000"/>
                </a:solidFill>
              </a:rPr>
              <a:t>quit</a:t>
            </a:r>
          </a:p>
        </p:txBody>
      </p:sp>
    </p:spTree>
  </p:cSld>
  <p:clrMapOvr>
    <a:masterClrMapping/>
  </p:clrMapOvr>
  <p:transition spd="slow" advClick="0">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2">
            <a:extLst>
              <a:ext uri="{FF2B5EF4-FFF2-40B4-BE49-F238E27FC236}">
                <a16:creationId xmlns:a16="http://schemas.microsoft.com/office/drawing/2014/main" id="{7E1905EC-63C7-473F-A535-F93BEC2FE429}"/>
              </a:ext>
            </a:extLst>
          </p:cNvPr>
          <p:cNvSpPr txBox="1">
            <a:spLocks noChangeArrowheads="1"/>
          </p:cNvSpPr>
          <p:nvPr/>
        </p:nvSpPr>
        <p:spPr bwMode="auto">
          <a:xfrm>
            <a:off x="832664" y="2338723"/>
            <a:ext cx="7771783" cy="35216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just" eaLnBrk="1" hangingPunct="1">
              <a:lnSpc>
                <a:spcPct val="120000"/>
              </a:lnSpc>
              <a:spcBef>
                <a:spcPct val="50000"/>
              </a:spcBef>
            </a:pPr>
            <a:r>
              <a:rPr lang="en-US" altLang="zh-CN" b="1" dirty="0"/>
              <a:t>DNS</a:t>
            </a:r>
            <a:r>
              <a:rPr lang="zh-CN" altLang="en-US" b="1" dirty="0"/>
              <a:t>翻译是自动完成的，用户一般不会感觉翻译过程的存在。</a:t>
            </a:r>
            <a:endParaRPr lang="en-US" altLang="zh-CN" b="1" dirty="0"/>
          </a:p>
          <a:p>
            <a:pPr algn="just" eaLnBrk="1" hangingPunct="1">
              <a:lnSpc>
                <a:spcPct val="120000"/>
              </a:lnSpc>
              <a:spcBef>
                <a:spcPct val="50000"/>
              </a:spcBef>
            </a:pPr>
            <a:r>
              <a:rPr lang="zh-CN" altLang="en-US" b="1" dirty="0"/>
              <a:t>由于全球互连网</a:t>
            </a:r>
            <a:r>
              <a:rPr lang="en-US" altLang="zh-CN" b="1" dirty="0"/>
              <a:t>Internet</a:t>
            </a:r>
            <a:r>
              <a:rPr lang="zh-CN" altLang="en-US" b="1" dirty="0"/>
              <a:t>的计算机数量十分庞大，而且是不断变化的，所以域名的翻译是不可能在每台计算机上完成的，它分布在全球一系列域名服务的计算机上。</a:t>
            </a:r>
            <a:endParaRPr lang="en-US" altLang="zh-CN" b="1" dirty="0"/>
          </a:p>
          <a:p>
            <a:pPr algn="just" eaLnBrk="1" hangingPunct="1">
              <a:lnSpc>
                <a:spcPct val="120000"/>
              </a:lnSpc>
              <a:spcBef>
                <a:spcPct val="50000"/>
              </a:spcBef>
            </a:pPr>
            <a:r>
              <a:rPr lang="zh-CN" altLang="en-US" b="1" dirty="0"/>
              <a:t>域名翻译依靠全球分布的域名服务器完成，</a:t>
            </a:r>
            <a:r>
              <a:rPr lang="zh-CN" altLang="en-US" b="1" dirty="0">
                <a:solidFill>
                  <a:srgbClr val="FF0000"/>
                </a:solidFill>
              </a:rPr>
              <a:t>域名翻译成</a:t>
            </a:r>
            <a:r>
              <a:rPr lang="en-US" altLang="zh-CN" b="1" dirty="0">
                <a:solidFill>
                  <a:srgbClr val="FF0000"/>
                </a:solidFill>
              </a:rPr>
              <a:t>IP</a:t>
            </a:r>
            <a:r>
              <a:rPr lang="zh-CN" altLang="en-US" b="1" dirty="0">
                <a:solidFill>
                  <a:srgbClr val="FF0000"/>
                </a:solidFill>
              </a:rPr>
              <a:t>地址的过程是典型的客户</a:t>
            </a:r>
            <a:r>
              <a:rPr lang="en-US" altLang="zh-CN" b="1" dirty="0">
                <a:solidFill>
                  <a:srgbClr val="FF0000"/>
                </a:solidFill>
              </a:rPr>
              <a:t>/</a:t>
            </a:r>
            <a:r>
              <a:rPr lang="zh-CN" altLang="en-US" b="1" dirty="0">
                <a:solidFill>
                  <a:srgbClr val="FF0000"/>
                </a:solidFill>
              </a:rPr>
              <a:t>服务器交互方式的应用</a:t>
            </a:r>
            <a:r>
              <a:rPr lang="zh-CN" altLang="en-US" b="1" dirty="0"/>
              <a:t>。</a:t>
            </a:r>
          </a:p>
        </p:txBody>
      </p:sp>
      <p:sp>
        <p:nvSpPr>
          <p:cNvPr id="18436" name="Text Box 4">
            <a:extLst>
              <a:ext uri="{FF2B5EF4-FFF2-40B4-BE49-F238E27FC236}">
                <a16:creationId xmlns:a16="http://schemas.microsoft.com/office/drawing/2014/main" id="{962EB5FF-8752-4C93-AE57-62769E7213B6}"/>
              </a:ext>
            </a:extLst>
          </p:cNvPr>
          <p:cNvSpPr txBox="1">
            <a:spLocks noChangeArrowheads="1"/>
          </p:cNvSpPr>
          <p:nvPr/>
        </p:nvSpPr>
        <p:spPr bwMode="auto">
          <a:xfrm>
            <a:off x="827584" y="908720"/>
            <a:ext cx="7632848" cy="1406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just" eaLnBrk="1" hangingPunct="1">
              <a:lnSpc>
                <a:spcPct val="120000"/>
              </a:lnSpc>
              <a:spcBef>
                <a:spcPct val="50000"/>
              </a:spcBef>
            </a:pPr>
            <a:r>
              <a:rPr lang="en-US" altLang="zh-CN" b="1" dirty="0"/>
              <a:t> DNS</a:t>
            </a:r>
            <a:r>
              <a:rPr lang="zh-CN" altLang="en-US" b="1" dirty="0"/>
              <a:t>是连接因特网的主机必不可少的一部分，同时它也广泛用于专用互联网。实际</a:t>
            </a:r>
            <a:r>
              <a:rPr lang="en-US" altLang="zh-CN" b="1" dirty="0"/>
              <a:t>DNS</a:t>
            </a:r>
            <a:r>
              <a:rPr lang="zh-CN" altLang="en-US" b="1" dirty="0"/>
              <a:t>既可完成域名到</a:t>
            </a:r>
            <a:r>
              <a:rPr lang="en-US" altLang="zh-CN" b="1" dirty="0"/>
              <a:t>IP</a:t>
            </a:r>
            <a:r>
              <a:rPr lang="zh-CN" altLang="en-US" b="1" dirty="0"/>
              <a:t>的转换，也可完成</a:t>
            </a:r>
            <a:r>
              <a:rPr lang="en-US" altLang="zh-CN" b="1" dirty="0"/>
              <a:t>IP</a:t>
            </a:r>
            <a:r>
              <a:rPr lang="zh-CN" altLang="en-US" b="1" dirty="0"/>
              <a:t>地址到域名的解析。</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8436"/>
                                        </p:tgtEl>
                                        <p:attrNameLst>
                                          <p:attrName>style.visibility</p:attrName>
                                        </p:attrNameLst>
                                      </p:cBhvr>
                                      <p:to>
                                        <p:strVal val="visible"/>
                                      </p:to>
                                    </p:set>
                                    <p:anim calcmode="lin" valueType="num">
                                      <p:cBhvr additive="base">
                                        <p:cTn id="7" dur="500" fill="hold"/>
                                        <p:tgtEl>
                                          <p:spTgt spid="18436"/>
                                        </p:tgtEl>
                                        <p:attrNameLst>
                                          <p:attrName>ppt_x</p:attrName>
                                        </p:attrNameLst>
                                      </p:cBhvr>
                                      <p:tavLst>
                                        <p:tav tm="0">
                                          <p:val>
                                            <p:strVal val="0-#ppt_w/2"/>
                                          </p:val>
                                        </p:tav>
                                        <p:tav tm="100000">
                                          <p:val>
                                            <p:strVal val="#ppt_x"/>
                                          </p:val>
                                        </p:tav>
                                      </p:tavLst>
                                    </p:anim>
                                    <p:anim calcmode="lin" valueType="num">
                                      <p:cBhvr additive="base">
                                        <p:cTn id="8" dur="500" fill="hold"/>
                                        <p:tgtEl>
                                          <p:spTgt spid="1843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8434"/>
                                        </p:tgtEl>
                                        <p:attrNameLst>
                                          <p:attrName>style.visibility</p:attrName>
                                        </p:attrNameLst>
                                      </p:cBhvr>
                                      <p:to>
                                        <p:strVal val="visible"/>
                                      </p:to>
                                    </p:set>
                                    <p:anim calcmode="lin" valueType="num">
                                      <p:cBhvr additive="base">
                                        <p:cTn id="13" dur="500" fill="hold"/>
                                        <p:tgtEl>
                                          <p:spTgt spid="18434"/>
                                        </p:tgtEl>
                                        <p:attrNameLst>
                                          <p:attrName>ppt_x</p:attrName>
                                        </p:attrNameLst>
                                      </p:cBhvr>
                                      <p:tavLst>
                                        <p:tav tm="0">
                                          <p:val>
                                            <p:strVal val="0-#ppt_w/2"/>
                                          </p:val>
                                        </p:tav>
                                        <p:tav tm="100000">
                                          <p:val>
                                            <p:strVal val="#ppt_x"/>
                                          </p:val>
                                        </p:tav>
                                      </p:tavLst>
                                    </p:anim>
                                    <p:anim calcmode="lin" valueType="num">
                                      <p:cBhvr additive="base">
                                        <p:cTn id="14" dur="500" fill="hold"/>
                                        <p:tgtEl>
                                          <p:spTgt spid="1843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autoUpdateAnimBg="0"/>
      <p:bldP spid="18436" grpId="0"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8AE4118F-BEAE-4B1F-8853-F8F9275B2994}"/>
              </a:ext>
            </a:extLst>
          </p:cNvPr>
          <p:cNvSpPr>
            <a:spLocks noChangeArrowheads="1"/>
          </p:cNvSpPr>
          <p:nvPr/>
        </p:nvSpPr>
        <p:spPr bwMode="auto">
          <a:xfrm>
            <a:off x="457200" y="457200"/>
            <a:ext cx="3657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800" b="1" dirty="0">
                <a:solidFill>
                  <a:srgbClr val="CC0000"/>
                </a:solidFill>
                <a:latin typeface="宋体" panose="02010600030101010101" pitchFamily="2" charset="-122"/>
              </a:rPr>
              <a:t>2.2.6 </a:t>
            </a:r>
            <a:r>
              <a:rPr lang="zh-CN" altLang="en-US" sz="2800" b="1" dirty="0">
                <a:solidFill>
                  <a:srgbClr val="CC0000"/>
                </a:solidFill>
                <a:latin typeface="宋体" panose="02010600030101010101" pitchFamily="2" charset="-122"/>
              </a:rPr>
              <a:t>网络文件系统</a:t>
            </a:r>
          </a:p>
        </p:txBody>
      </p:sp>
      <p:grpSp>
        <p:nvGrpSpPr>
          <p:cNvPr id="64515" name="Group 3">
            <a:extLst>
              <a:ext uri="{FF2B5EF4-FFF2-40B4-BE49-F238E27FC236}">
                <a16:creationId xmlns:a16="http://schemas.microsoft.com/office/drawing/2014/main" id="{07E4A4EE-6E55-4517-B29B-0504D733F93D}"/>
              </a:ext>
            </a:extLst>
          </p:cNvPr>
          <p:cNvGrpSpPr>
            <a:grpSpLocks/>
          </p:cNvGrpSpPr>
          <p:nvPr/>
        </p:nvGrpSpPr>
        <p:grpSpPr bwMode="auto">
          <a:xfrm>
            <a:off x="2590800" y="1371600"/>
            <a:ext cx="3386138" cy="2306638"/>
            <a:chOff x="2928" y="1584"/>
            <a:chExt cx="2133" cy="1541"/>
          </a:xfrm>
        </p:grpSpPr>
        <p:sp>
          <p:nvSpPr>
            <p:cNvPr id="51205" name="Line 4">
              <a:extLst>
                <a:ext uri="{FF2B5EF4-FFF2-40B4-BE49-F238E27FC236}">
                  <a16:creationId xmlns:a16="http://schemas.microsoft.com/office/drawing/2014/main" id="{D1228E94-3AE2-4209-9487-EF73CAA0B6A9}"/>
                </a:ext>
              </a:extLst>
            </p:cNvPr>
            <p:cNvSpPr>
              <a:spLocks noChangeShapeType="1"/>
            </p:cNvSpPr>
            <p:nvPr/>
          </p:nvSpPr>
          <p:spPr bwMode="auto">
            <a:xfrm>
              <a:off x="3264" y="1776"/>
              <a:ext cx="288" cy="192"/>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grpSp>
          <p:nvGrpSpPr>
            <p:cNvPr id="51206" name="Group 5">
              <a:extLst>
                <a:ext uri="{FF2B5EF4-FFF2-40B4-BE49-F238E27FC236}">
                  <a16:creationId xmlns:a16="http://schemas.microsoft.com/office/drawing/2014/main" id="{61E10C8A-1553-44E3-91FF-376A8200CDE1}"/>
                </a:ext>
              </a:extLst>
            </p:cNvPr>
            <p:cNvGrpSpPr>
              <a:grpSpLocks/>
            </p:cNvGrpSpPr>
            <p:nvPr/>
          </p:nvGrpSpPr>
          <p:grpSpPr bwMode="auto">
            <a:xfrm>
              <a:off x="3456" y="1824"/>
              <a:ext cx="1010" cy="696"/>
              <a:chOff x="912" y="768"/>
              <a:chExt cx="2400" cy="1584"/>
            </a:xfrm>
          </p:grpSpPr>
          <p:sp>
            <p:nvSpPr>
              <p:cNvPr id="51217" name="Oval 6">
                <a:extLst>
                  <a:ext uri="{FF2B5EF4-FFF2-40B4-BE49-F238E27FC236}">
                    <a16:creationId xmlns:a16="http://schemas.microsoft.com/office/drawing/2014/main" id="{D4067CEE-0A41-4503-8955-149CBE29B77F}"/>
                  </a:ext>
                </a:extLst>
              </p:cNvPr>
              <p:cNvSpPr>
                <a:spLocks noChangeArrowheads="1"/>
              </p:cNvSpPr>
              <p:nvPr/>
            </p:nvSpPr>
            <p:spPr bwMode="auto">
              <a:xfrm>
                <a:off x="1751" y="799"/>
                <a:ext cx="1026" cy="628"/>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51218" name="Oval 7">
                <a:extLst>
                  <a:ext uri="{FF2B5EF4-FFF2-40B4-BE49-F238E27FC236}">
                    <a16:creationId xmlns:a16="http://schemas.microsoft.com/office/drawing/2014/main" id="{822BAAAB-0FE5-4AAD-AC85-BD6802A9EC8C}"/>
                  </a:ext>
                </a:extLst>
              </p:cNvPr>
              <p:cNvSpPr>
                <a:spLocks noChangeArrowheads="1"/>
              </p:cNvSpPr>
              <p:nvPr/>
            </p:nvSpPr>
            <p:spPr bwMode="auto">
              <a:xfrm>
                <a:off x="1172" y="972"/>
                <a:ext cx="781" cy="627"/>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51219" name="Oval 8">
                <a:extLst>
                  <a:ext uri="{FF2B5EF4-FFF2-40B4-BE49-F238E27FC236}">
                    <a16:creationId xmlns:a16="http://schemas.microsoft.com/office/drawing/2014/main" id="{A84978D4-36E3-4634-9EA0-F6D72B365A74}"/>
                  </a:ext>
                </a:extLst>
              </p:cNvPr>
              <p:cNvSpPr>
                <a:spLocks noChangeArrowheads="1"/>
              </p:cNvSpPr>
              <p:nvPr/>
            </p:nvSpPr>
            <p:spPr bwMode="auto">
              <a:xfrm>
                <a:off x="926" y="1364"/>
                <a:ext cx="521" cy="502"/>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51220" name="Oval 9">
                <a:extLst>
                  <a:ext uri="{FF2B5EF4-FFF2-40B4-BE49-F238E27FC236}">
                    <a16:creationId xmlns:a16="http://schemas.microsoft.com/office/drawing/2014/main" id="{DFBFD821-FBE1-4E8A-A143-11D9F3ADA60E}"/>
                  </a:ext>
                </a:extLst>
              </p:cNvPr>
              <p:cNvSpPr>
                <a:spLocks noChangeArrowheads="1"/>
              </p:cNvSpPr>
              <p:nvPr/>
            </p:nvSpPr>
            <p:spPr bwMode="auto">
              <a:xfrm>
                <a:off x="1085" y="1599"/>
                <a:ext cx="796" cy="549"/>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51221" name="Oval 10">
                <a:extLst>
                  <a:ext uri="{FF2B5EF4-FFF2-40B4-BE49-F238E27FC236}">
                    <a16:creationId xmlns:a16="http://schemas.microsoft.com/office/drawing/2014/main" id="{E1C29AEB-520F-4F6C-86D5-7B88E8F104D9}"/>
                  </a:ext>
                </a:extLst>
              </p:cNvPr>
              <p:cNvSpPr>
                <a:spLocks noChangeArrowheads="1"/>
              </p:cNvSpPr>
              <p:nvPr/>
            </p:nvSpPr>
            <p:spPr bwMode="auto">
              <a:xfrm>
                <a:off x="1664" y="1693"/>
                <a:ext cx="1200" cy="659"/>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51222" name="Oval 11">
                <a:extLst>
                  <a:ext uri="{FF2B5EF4-FFF2-40B4-BE49-F238E27FC236}">
                    <a16:creationId xmlns:a16="http://schemas.microsoft.com/office/drawing/2014/main" id="{EA13CCBB-C9BB-48C9-B57F-B19A0FE24D69}"/>
                  </a:ext>
                </a:extLst>
              </p:cNvPr>
              <p:cNvSpPr>
                <a:spLocks noChangeArrowheads="1"/>
              </p:cNvSpPr>
              <p:nvPr/>
            </p:nvSpPr>
            <p:spPr bwMode="auto">
              <a:xfrm>
                <a:off x="2445" y="988"/>
                <a:ext cx="751" cy="486"/>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51223" name="Oval 12">
                <a:extLst>
                  <a:ext uri="{FF2B5EF4-FFF2-40B4-BE49-F238E27FC236}">
                    <a16:creationId xmlns:a16="http://schemas.microsoft.com/office/drawing/2014/main" id="{C4C4F249-3515-47FA-98E8-B692F14D2986}"/>
                  </a:ext>
                </a:extLst>
              </p:cNvPr>
              <p:cNvSpPr>
                <a:spLocks noChangeArrowheads="1"/>
              </p:cNvSpPr>
              <p:nvPr/>
            </p:nvSpPr>
            <p:spPr bwMode="auto">
              <a:xfrm>
                <a:off x="2560" y="1317"/>
                <a:ext cx="752" cy="486"/>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51224" name="Oval 13">
                <a:extLst>
                  <a:ext uri="{FF2B5EF4-FFF2-40B4-BE49-F238E27FC236}">
                    <a16:creationId xmlns:a16="http://schemas.microsoft.com/office/drawing/2014/main" id="{100F38C1-60EA-458C-A823-5C741B78E313}"/>
                  </a:ext>
                </a:extLst>
              </p:cNvPr>
              <p:cNvSpPr>
                <a:spLocks noChangeArrowheads="1"/>
              </p:cNvSpPr>
              <p:nvPr/>
            </p:nvSpPr>
            <p:spPr bwMode="auto">
              <a:xfrm>
                <a:off x="2488" y="1427"/>
                <a:ext cx="752" cy="815"/>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51225" name="Oval 14">
                <a:extLst>
                  <a:ext uri="{FF2B5EF4-FFF2-40B4-BE49-F238E27FC236}">
                    <a16:creationId xmlns:a16="http://schemas.microsoft.com/office/drawing/2014/main" id="{166322E2-2C7B-4073-8A77-EAC83F58A762}"/>
                  </a:ext>
                </a:extLst>
              </p:cNvPr>
              <p:cNvSpPr>
                <a:spLocks noChangeArrowheads="1"/>
              </p:cNvSpPr>
              <p:nvPr/>
            </p:nvSpPr>
            <p:spPr bwMode="auto">
              <a:xfrm>
                <a:off x="1360" y="1176"/>
                <a:ext cx="1547" cy="815"/>
              </a:xfrm>
              <a:prstGeom prst="ellipse">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grpSp>
            <p:nvGrpSpPr>
              <p:cNvPr id="51226" name="Group 15">
                <a:extLst>
                  <a:ext uri="{FF2B5EF4-FFF2-40B4-BE49-F238E27FC236}">
                    <a16:creationId xmlns:a16="http://schemas.microsoft.com/office/drawing/2014/main" id="{7523E11F-6EAD-4E41-867D-FBB8C9F603FA}"/>
                  </a:ext>
                </a:extLst>
              </p:cNvPr>
              <p:cNvGrpSpPr>
                <a:grpSpLocks/>
              </p:cNvGrpSpPr>
              <p:nvPr/>
            </p:nvGrpSpPr>
            <p:grpSpPr bwMode="auto">
              <a:xfrm>
                <a:off x="912" y="768"/>
                <a:ext cx="2386" cy="1553"/>
                <a:chOff x="912" y="768"/>
                <a:chExt cx="2386" cy="1553"/>
              </a:xfrm>
            </p:grpSpPr>
            <p:sp>
              <p:nvSpPr>
                <p:cNvPr id="51227" name="Oval 16">
                  <a:extLst>
                    <a:ext uri="{FF2B5EF4-FFF2-40B4-BE49-F238E27FC236}">
                      <a16:creationId xmlns:a16="http://schemas.microsoft.com/office/drawing/2014/main" id="{46D28D68-9ACC-42D0-9AD2-61902C70C79E}"/>
                    </a:ext>
                  </a:extLst>
                </p:cNvPr>
                <p:cNvSpPr>
                  <a:spLocks noChangeArrowheads="1"/>
                </p:cNvSpPr>
                <p:nvPr/>
              </p:nvSpPr>
              <p:spPr bwMode="auto">
                <a:xfrm>
                  <a:off x="1736" y="768"/>
                  <a:ext cx="1027" cy="627"/>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51228" name="Oval 17">
                  <a:extLst>
                    <a:ext uri="{FF2B5EF4-FFF2-40B4-BE49-F238E27FC236}">
                      <a16:creationId xmlns:a16="http://schemas.microsoft.com/office/drawing/2014/main" id="{3C0051A9-668D-4D86-9C8A-4FFB24BC6D23}"/>
                    </a:ext>
                  </a:extLst>
                </p:cNvPr>
                <p:cNvSpPr>
                  <a:spLocks noChangeArrowheads="1"/>
                </p:cNvSpPr>
                <p:nvPr/>
              </p:nvSpPr>
              <p:spPr bwMode="auto">
                <a:xfrm>
                  <a:off x="1158" y="941"/>
                  <a:ext cx="781" cy="627"/>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51229" name="Oval 18">
                  <a:extLst>
                    <a:ext uri="{FF2B5EF4-FFF2-40B4-BE49-F238E27FC236}">
                      <a16:creationId xmlns:a16="http://schemas.microsoft.com/office/drawing/2014/main" id="{B614CA34-10CE-4252-A37A-F637EEF8E90B}"/>
                    </a:ext>
                  </a:extLst>
                </p:cNvPr>
                <p:cNvSpPr>
                  <a:spLocks noChangeArrowheads="1"/>
                </p:cNvSpPr>
                <p:nvPr/>
              </p:nvSpPr>
              <p:spPr bwMode="auto">
                <a:xfrm>
                  <a:off x="912" y="1333"/>
                  <a:ext cx="520" cy="501"/>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51230" name="Oval 19">
                  <a:extLst>
                    <a:ext uri="{FF2B5EF4-FFF2-40B4-BE49-F238E27FC236}">
                      <a16:creationId xmlns:a16="http://schemas.microsoft.com/office/drawing/2014/main" id="{9CF2F40E-ABAB-4896-B181-199A4F038E73}"/>
                    </a:ext>
                  </a:extLst>
                </p:cNvPr>
                <p:cNvSpPr>
                  <a:spLocks noChangeArrowheads="1"/>
                </p:cNvSpPr>
                <p:nvPr/>
              </p:nvSpPr>
              <p:spPr bwMode="auto">
                <a:xfrm>
                  <a:off x="1071" y="1568"/>
                  <a:ext cx="795" cy="549"/>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51231" name="Oval 20">
                  <a:extLst>
                    <a:ext uri="{FF2B5EF4-FFF2-40B4-BE49-F238E27FC236}">
                      <a16:creationId xmlns:a16="http://schemas.microsoft.com/office/drawing/2014/main" id="{57B18CA0-A812-4C18-9162-46F163685FF4}"/>
                    </a:ext>
                  </a:extLst>
                </p:cNvPr>
                <p:cNvSpPr>
                  <a:spLocks noChangeArrowheads="1"/>
                </p:cNvSpPr>
                <p:nvPr/>
              </p:nvSpPr>
              <p:spPr bwMode="auto">
                <a:xfrm>
                  <a:off x="1649" y="1662"/>
                  <a:ext cx="1200" cy="659"/>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51232" name="Oval 21">
                  <a:extLst>
                    <a:ext uri="{FF2B5EF4-FFF2-40B4-BE49-F238E27FC236}">
                      <a16:creationId xmlns:a16="http://schemas.microsoft.com/office/drawing/2014/main" id="{32C09495-88D0-4D84-BD5C-104C497FC94F}"/>
                    </a:ext>
                  </a:extLst>
                </p:cNvPr>
                <p:cNvSpPr>
                  <a:spLocks noChangeArrowheads="1"/>
                </p:cNvSpPr>
                <p:nvPr/>
              </p:nvSpPr>
              <p:spPr bwMode="auto">
                <a:xfrm>
                  <a:off x="2430" y="956"/>
                  <a:ext cx="752" cy="486"/>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51233" name="Oval 22">
                  <a:extLst>
                    <a:ext uri="{FF2B5EF4-FFF2-40B4-BE49-F238E27FC236}">
                      <a16:creationId xmlns:a16="http://schemas.microsoft.com/office/drawing/2014/main" id="{D4C44477-110F-489B-BCB8-392041E6B5D6}"/>
                    </a:ext>
                  </a:extLst>
                </p:cNvPr>
                <p:cNvSpPr>
                  <a:spLocks noChangeArrowheads="1"/>
                </p:cNvSpPr>
                <p:nvPr/>
              </p:nvSpPr>
              <p:spPr bwMode="auto">
                <a:xfrm>
                  <a:off x="2546" y="1286"/>
                  <a:ext cx="752" cy="486"/>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51234" name="Oval 23">
                  <a:extLst>
                    <a:ext uri="{FF2B5EF4-FFF2-40B4-BE49-F238E27FC236}">
                      <a16:creationId xmlns:a16="http://schemas.microsoft.com/office/drawing/2014/main" id="{2B9E655E-B293-483D-8CA4-8A7AF4C089F6}"/>
                    </a:ext>
                  </a:extLst>
                </p:cNvPr>
                <p:cNvSpPr>
                  <a:spLocks noChangeArrowheads="1"/>
                </p:cNvSpPr>
                <p:nvPr/>
              </p:nvSpPr>
              <p:spPr bwMode="auto">
                <a:xfrm>
                  <a:off x="2473" y="1395"/>
                  <a:ext cx="752" cy="816"/>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sp>
              <p:nvSpPr>
                <p:cNvPr id="51235" name="Oval 24">
                  <a:extLst>
                    <a:ext uri="{FF2B5EF4-FFF2-40B4-BE49-F238E27FC236}">
                      <a16:creationId xmlns:a16="http://schemas.microsoft.com/office/drawing/2014/main" id="{3A1A58B0-7BB5-401A-8B76-8F92DFE3BD92}"/>
                    </a:ext>
                  </a:extLst>
                </p:cNvPr>
                <p:cNvSpPr>
                  <a:spLocks noChangeArrowheads="1"/>
                </p:cNvSpPr>
                <p:nvPr/>
              </p:nvSpPr>
              <p:spPr bwMode="auto">
                <a:xfrm>
                  <a:off x="1346" y="1144"/>
                  <a:ext cx="1547" cy="816"/>
                </a:xfrm>
                <a:prstGeom prst="ellipse">
                  <a:avLst/>
                </a:pr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endParaRPr lang="zh-CN" altLang="en-US"/>
                </a:p>
              </p:txBody>
            </p:sp>
          </p:grpSp>
        </p:grpSp>
        <p:sp>
          <p:nvSpPr>
            <p:cNvPr id="51207" name="Text Box 25">
              <a:extLst>
                <a:ext uri="{FF2B5EF4-FFF2-40B4-BE49-F238E27FC236}">
                  <a16:creationId xmlns:a16="http://schemas.microsoft.com/office/drawing/2014/main" id="{8C398005-21CD-4DA2-A405-2C2680902631}"/>
                </a:ext>
              </a:extLst>
            </p:cNvPr>
            <p:cNvSpPr txBox="1">
              <a:spLocks noChangeArrowheads="1"/>
            </p:cNvSpPr>
            <p:nvPr/>
          </p:nvSpPr>
          <p:spPr bwMode="auto">
            <a:xfrm>
              <a:off x="3696" y="2064"/>
              <a:ext cx="551" cy="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kumimoji="0" lang="zh-CN" altLang="en-US" sz="1800" b="1">
                  <a:solidFill>
                    <a:srgbClr val="000000"/>
                  </a:solidFill>
                  <a:ea typeface="黑体" panose="02010609060101010101" pitchFamily="49" charset="-122"/>
                </a:rPr>
                <a:t>互联网</a:t>
              </a:r>
            </a:p>
          </p:txBody>
        </p:sp>
        <p:pic>
          <p:nvPicPr>
            <p:cNvPr id="51208" name="Picture 26">
              <a:extLst>
                <a:ext uri="{FF2B5EF4-FFF2-40B4-BE49-F238E27FC236}">
                  <a16:creationId xmlns:a16="http://schemas.microsoft.com/office/drawing/2014/main" id="{E7C6A4F0-B8B2-4B63-B5AF-D023F62A7588}"/>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24" y="1584"/>
              <a:ext cx="255" cy="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09" name="Picture 27">
              <a:extLst>
                <a:ext uri="{FF2B5EF4-FFF2-40B4-BE49-F238E27FC236}">
                  <a16:creationId xmlns:a16="http://schemas.microsoft.com/office/drawing/2014/main" id="{EB0DE30F-6FA8-4660-97DD-9FA35204A8C9}"/>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24" y="2016"/>
              <a:ext cx="255" cy="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10" name="Picture 28">
              <a:extLst>
                <a:ext uri="{FF2B5EF4-FFF2-40B4-BE49-F238E27FC236}">
                  <a16:creationId xmlns:a16="http://schemas.microsoft.com/office/drawing/2014/main" id="{4767F4AD-D6E3-460C-83D2-102E038D217C}"/>
                </a:ext>
              </a:extLst>
            </p:cNvPr>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24" y="2592"/>
              <a:ext cx="255" cy="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1211" name="Line 29">
              <a:extLst>
                <a:ext uri="{FF2B5EF4-FFF2-40B4-BE49-F238E27FC236}">
                  <a16:creationId xmlns:a16="http://schemas.microsoft.com/office/drawing/2014/main" id="{88EDA26D-327B-4832-AAE5-6673A22308C4}"/>
                </a:ext>
              </a:extLst>
            </p:cNvPr>
            <p:cNvSpPr>
              <a:spLocks noChangeShapeType="1"/>
            </p:cNvSpPr>
            <p:nvPr/>
          </p:nvSpPr>
          <p:spPr bwMode="auto">
            <a:xfrm flipV="1">
              <a:off x="3264" y="2400"/>
              <a:ext cx="336" cy="336"/>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51212" name="Line 30">
              <a:extLst>
                <a:ext uri="{FF2B5EF4-FFF2-40B4-BE49-F238E27FC236}">
                  <a16:creationId xmlns:a16="http://schemas.microsoft.com/office/drawing/2014/main" id="{319F40E8-EF01-4139-9F91-6CA58C4A5F9E}"/>
                </a:ext>
              </a:extLst>
            </p:cNvPr>
            <p:cNvSpPr>
              <a:spLocks noChangeShapeType="1"/>
            </p:cNvSpPr>
            <p:nvPr/>
          </p:nvSpPr>
          <p:spPr bwMode="auto">
            <a:xfrm>
              <a:off x="3264" y="2160"/>
              <a:ext cx="24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51213" name="Line 31">
              <a:extLst>
                <a:ext uri="{FF2B5EF4-FFF2-40B4-BE49-F238E27FC236}">
                  <a16:creationId xmlns:a16="http://schemas.microsoft.com/office/drawing/2014/main" id="{B9FBC3D0-A0F5-4CFB-B919-C434CF606A26}"/>
                </a:ext>
              </a:extLst>
            </p:cNvPr>
            <p:cNvSpPr>
              <a:spLocks noChangeShapeType="1"/>
            </p:cNvSpPr>
            <p:nvPr/>
          </p:nvSpPr>
          <p:spPr bwMode="auto">
            <a:xfrm>
              <a:off x="4416" y="2160"/>
              <a:ext cx="240" cy="0"/>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51214" name="Text Box 32">
              <a:extLst>
                <a:ext uri="{FF2B5EF4-FFF2-40B4-BE49-F238E27FC236}">
                  <a16:creationId xmlns:a16="http://schemas.microsoft.com/office/drawing/2014/main" id="{C5D41860-1681-4700-AE2F-AB6E9ED0BA3B}"/>
                </a:ext>
              </a:extLst>
            </p:cNvPr>
            <p:cNvSpPr txBox="1">
              <a:spLocks noChangeArrowheads="1"/>
            </p:cNvSpPr>
            <p:nvPr/>
          </p:nvSpPr>
          <p:spPr bwMode="auto">
            <a:xfrm>
              <a:off x="4608" y="2448"/>
              <a:ext cx="432" cy="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800" b="1"/>
                <a:t>主机</a:t>
              </a:r>
            </a:p>
          </p:txBody>
        </p:sp>
        <p:sp>
          <p:nvSpPr>
            <p:cNvPr id="51215" name="Text Box 33">
              <a:extLst>
                <a:ext uri="{FF2B5EF4-FFF2-40B4-BE49-F238E27FC236}">
                  <a16:creationId xmlns:a16="http://schemas.microsoft.com/office/drawing/2014/main" id="{11BA6421-48EB-49DD-9AE5-8F07CF65AF9E}"/>
                </a:ext>
              </a:extLst>
            </p:cNvPr>
            <p:cNvSpPr txBox="1">
              <a:spLocks noChangeArrowheads="1"/>
            </p:cNvSpPr>
            <p:nvPr/>
          </p:nvSpPr>
          <p:spPr bwMode="auto">
            <a:xfrm>
              <a:off x="2928" y="2880"/>
              <a:ext cx="432" cy="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1800" b="1"/>
                <a:t>终端</a:t>
              </a:r>
            </a:p>
          </p:txBody>
        </p:sp>
        <p:sp>
          <p:nvSpPr>
            <p:cNvPr id="51216" name="computr3">
              <a:extLst>
                <a:ext uri="{FF2B5EF4-FFF2-40B4-BE49-F238E27FC236}">
                  <a16:creationId xmlns:a16="http://schemas.microsoft.com/office/drawing/2014/main" id="{8B9C7876-7644-4E5E-9AF4-CD3D4B1BBD9C}"/>
                </a:ext>
              </a:extLst>
            </p:cNvPr>
            <p:cNvSpPr>
              <a:spLocks noEditPoints="1" noChangeArrowheads="1"/>
            </p:cNvSpPr>
            <p:nvPr/>
          </p:nvSpPr>
          <p:spPr bwMode="auto">
            <a:xfrm>
              <a:off x="4608" y="1968"/>
              <a:ext cx="453" cy="432"/>
            </a:xfrm>
            <a:custGeom>
              <a:avLst/>
              <a:gdLst>
                <a:gd name="T0" fmla="*/ 0 w 21600"/>
                <a:gd name="T1" fmla="*/ 216 h 21600"/>
                <a:gd name="T2" fmla="*/ 227 w 21600"/>
                <a:gd name="T3" fmla="*/ 0 h 21600"/>
                <a:gd name="T4" fmla="*/ 227 w 21600"/>
                <a:gd name="T5" fmla="*/ 432 h 21600"/>
                <a:gd name="T6" fmla="*/ 380 w 21600"/>
                <a:gd name="T7" fmla="*/ 216 h 21600"/>
                <a:gd name="T8" fmla="*/ 0 60000 65536"/>
                <a:gd name="T9" fmla="*/ 0 60000 65536"/>
                <a:gd name="T10" fmla="*/ 0 60000 65536"/>
                <a:gd name="T11" fmla="*/ 0 60000 65536"/>
                <a:gd name="T12" fmla="*/ 7820 w 21600"/>
                <a:gd name="T13" fmla="*/ 2600 h 21600"/>
                <a:gd name="T14" fmla="*/ 16355 w 21600"/>
                <a:gd name="T15" fmla="*/ 11750 h 21600"/>
              </a:gdLst>
              <a:ahLst/>
              <a:cxnLst>
                <a:cxn ang="T8">
                  <a:pos x="T0" y="T1"/>
                </a:cxn>
                <a:cxn ang="T9">
                  <a:pos x="T2" y="T3"/>
                </a:cxn>
                <a:cxn ang="T10">
                  <a:pos x="T4" y="T5"/>
                </a:cxn>
                <a:cxn ang="T11">
                  <a:pos x="T6" y="T7"/>
                </a:cxn>
              </a:cxnLst>
              <a:rect l="T12" t="T13" r="T14" b="T15"/>
              <a:pathLst>
                <a:path w="21600" h="21600" extrusionOk="0">
                  <a:moveTo>
                    <a:pt x="18250" y="17743"/>
                  </a:moveTo>
                  <a:lnTo>
                    <a:pt x="17557" y="16971"/>
                  </a:lnTo>
                  <a:lnTo>
                    <a:pt x="5429" y="16971"/>
                  </a:lnTo>
                  <a:lnTo>
                    <a:pt x="4736" y="17743"/>
                  </a:lnTo>
                  <a:lnTo>
                    <a:pt x="18250" y="17743"/>
                  </a:lnTo>
                  <a:close/>
                </a:path>
                <a:path w="21600" h="21600" extrusionOk="0">
                  <a:moveTo>
                    <a:pt x="18250" y="17743"/>
                  </a:moveTo>
                  <a:moveTo>
                    <a:pt x="19405" y="19131"/>
                  </a:moveTo>
                  <a:lnTo>
                    <a:pt x="18712" y="18360"/>
                  </a:lnTo>
                  <a:lnTo>
                    <a:pt x="4274" y="18360"/>
                  </a:lnTo>
                  <a:lnTo>
                    <a:pt x="3581" y="19131"/>
                  </a:lnTo>
                  <a:lnTo>
                    <a:pt x="19405" y="19131"/>
                  </a:lnTo>
                  <a:close/>
                </a:path>
                <a:path w="21600" h="21600" extrusionOk="0">
                  <a:moveTo>
                    <a:pt x="19405" y="19131"/>
                  </a:moveTo>
                  <a:moveTo>
                    <a:pt x="20560" y="20520"/>
                  </a:moveTo>
                  <a:lnTo>
                    <a:pt x="19867" y="19749"/>
                  </a:lnTo>
                  <a:lnTo>
                    <a:pt x="3119" y="19749"/>
                  </a:lnTo>
                  <a:lnTo>
                    <a:pt x="2426" y="20520"/>
                  </a:lnTo>
                  <a:lnTo>
                    <a:pt x="20560" y="20520"/>
                  </a:lnTo>
                  <a:close/>
                </a:path>
                <a:path w="21600" h="21600" extrusionOk="0">
                  <a:moveTo>
                    <a:pt x="20560" y="20520"/>
                  </a:moveTo>
                  <a:moveTo>
                    <a:pt x="4620" y="16971"/>
                  </a:moveTo>
                  <a:lnTo>
                    <a:pt x="5313" y="16200"/>
                  </a:lnTo>
                  <a:lnTo>
                    <a:pt x="7624" y="16200"/>
                  </a:lnTo>
                  <a:lnTo>
                    <a:pt x="7624" y="14194"/>
                  </a:lnTo>
                  <a:lnTo>
                    <a:pt x="5891" y="14194"/>
                  </a:lnTo>
                  <a:lnTo>
                    <a:pt x="5891" y="0"/>
                  </a:lnTo>
                  <a:lnTo>
                    <a:pt x="12013" y="0"/>
                  </a:lnTo>
                  <a:lnTo>
                    <a:pt x="18135" y="0"/>
                  </a:lnTo>
                  <a:lnTo>
                    <a:pt x="18135" y="10800"/>
                  </a:lnTo>
                  <a:lnTo>
                    <a:pt x="18135" y="14194"/>
                  </a:lnTo>
                  <a:lnTo>
                    <a:pt x="16402" y="14194"/>
                  </a:lnTo>
                  <a:lnTo>
                    <a:pt x="16402" y="16200"/>
                  </a:lnTo>
                  <a:lnTo>
                    <a:pt x="17788" y="16200"/>
                  </a:lnTo>
                  <a:lnTo>
                    <a:pt x="19059" y="17743"/>
                  </a:lnTo>
                  <a:lnTo>
                    <a:pt x="21022" y="19903"/>
                  </a:lnTo>
                  <a:lnTo>
                    <a:pt x="21253" y="20057"/>
                  </a:lnTo>
                  <a:lnTo>
                    <a:pt x="21369" y="20366"/>
                  </a:lnTo>
                  <a:lnTo>
                    <a:pt x="21600" y="20674"/>
                  </a:lnTo>
                  <a:lnTo>
                    <a:pt x="21600" y="20829"/>
                  </a:lnTo>
                  <a:lnTo>
                    <a:pt x="21600" y="20983"/>
                  </a:lnTo>
                  <a:lnTo>
                    <a:pt x="21600" y="21137"/>
                  </a:lnTo>
                  <a:lnTo>
                    <a:pt x="21600" y="21291"/>
                  </a:lnTo>
                  <a:lnTo>
                    <a:pt x="21484" y="21446"/>
                  </a:lnTo>
                  <a:lnTo>
                    <a:pt x="21369" y="21446"/>
                  </a:lnTo>
                  <a:lnTo>
                    <a:pt x="21138" y="21600"/>
                  </a:lnTo>
                  <a:lnTo>
                    <a:pt x="21022" y="21600"/>
                  </a:lnTo>
                  <a:lnTo>
                    <a:pt x="10973" y="21600"/>
                  </a:lnTo>
                  <a:lnTo>
                    <a:pt x="2079" y="21600"/>
                  </a:lnTo>
                  <a:lnTo>
                    <a:pt x="1848" y="21600"/>
                  </a:lnTo>
                  <a:lnTo>
                    <a:pt x="1733" y="21446"/>
                  </a:lnTo>
                  <a:lnTo>
                    <a:pt x="1617" y="21446"/>
                  </a:lnTo>
                  <a:lnTo>
                    <a:pt x="1502" y="21291"/>
                  </a:lnTo>
                  <a:lnTo>
                    <a:pt x="1386" y="21291"/>
                  </a:lnTo>
                  <a:lnTo>
                    <a:pt x="1386" y="21137"/>
                  </a:lnTo>
                  <a:lnTo>
                    <a:pt x="1386" y="20983"/>
                  </a:lnTo>
                  <a:lnTo>
                    <a:pt x="1386" y="20829"/>
                  </a:lnTo>
                  <a:lnTo>
                    <a:pt x="1502" y="20674"/>
                  </a:lnTo>
                  <a:lnTo>
                    <a:pt x="1617" y="20366"/>
                  </a:lnTo>
                  <a:lnTo>
                    <a:pt x="1733" y="20057"/>
                  </a:lnTo>
                  <a:lnTo>
                    <a:pt x="1964" y="19903"/>
                  </a:lnTo>
                  <a:lnTo>
                    <a:pt x="0" y="19903"/>
                  </a:lnTo>
                  <a:lnTo>
                    <a:pt x="0" y="10800"/>
                  </a:lnTo>
                  <a:lnTo>
                    <a:pt x="0" y="2777"/>
                  </a:lnTo>
                  <a:lnTo>
                    <a:pt x="4620" y="2777"/>
                  </a:lnTo>
                  <a:lnTo>
                    <a:pt x="4620" y="16971"/>
                  </a:lnTo>
                  <a:moveTo>
                    <a:pt x="4620" y="16971"/>
                  </a:moveTo>
                  <a:moveTo>
                    <a:pt x="4620" y="16971"/>
                  </a:moveTo>
                  <a:lnTo>
                    <a:pt x="4158" y="17434"/>
                  </a:lnTo>
                  <a:lnTo>
                    <a:pt x="2541" y="19286"/>
                  </a:lnTo>
                  <a:lnTo>
                    <a:pt x="1964" y="19903"/>
                  </a:lnTo>
                  <a:lnTo>
                    <a:pt x="4620" y="16971"/>
                  </a:lnTo>
                  <a:close/>
                </a:path>
                <a:path w="21600" h="21600" extrusionOk="0">
                  <a:moveTo>
                    <a:pt x="7624" y="2314"/>
                  </a:moveTo>
                  <a:moveTo>
                    <a:pt x="16402" y="2314"/>
                  </a:moveTo>
                  <a:lnTo>
                    <a:pt x="16402" y="11880"/>
                  </a:lnTo>
                  <a:lnTo>
                    <a:pt x="7624" y="11880"/>
                  </a:lnTo>
                  <a:lnTo>
                    <a:pt x="7624" y="2314"/>
                  </a:lnTo>
                  <a:lnTo>
                    <a:pt x="16402" y="2314"/>
                  </a:lnTo>
                  <a:close/>
                </a:path>
                <a:path w="21600" h="21600" extrusionOk="0">
                  <a:moveTo>
                    <a:pt x="578" y="4011"/>
                  </a:moveTo>
                  <a:moveTo>
                    <a:pt x="4043" y="4011"/>
                  </a:moveTo>
                  <a:lnTo>
                    <a:pt x="4043" y="4320"/>
                  </a:lnTo>
                  <a:lnTo>
                    <a:pt x="578" y="4320"/>
                  </a:lnTo>
                  <a:lnTo>
                    <a:pt x="578" y="4011"/>
                  </a:lnTo>
                  <a:lnTo>
                    <a:pt x="4043" y="4011"/>
                  </a:lnTo>
                  <a:close/>
                  <a:moveTo>
                    <a:pt x="7624" y="14194"/>
                  </a:moveTo>
                  <a:lnTo>
                    <a:pt x="16402" y="14194"/>
                  </a:lnTo>
                  <a:lnTo>
                    <a:pt x="16402" y="16200"/>
                  </a:lnTo>
                  <a:lnTo>
                    <a:pt x="7624" y="16200"/>
                  </a:lnTo>
                </a:path>
              </a:pathLst>
            </a:custGeom>
            <a:solidFill>
              <a:srgbClr val="FFFFCC"/>
            </a:solidFill>
            <a:ln w="9525">
              <a:solidFill>
                <a:srgbClr val="000000"/>
              </a:solidFill>
              <a:miter lim="800000"/>
              <a:headEnd/>
              <a:tailEnd/>
            </a:ln>
          </p:spPr>
          <p:txBody>
            <a:bodyPr/>
            <a:lstStyle/>
            <a:p>
              <a:endParaRPr lang="zh-CN" altLang="en-US"/>
            </a:p>
          </p:txBody>
        </p:sp>
      </p:grpSp>
      <p:sp>
        <p:nvSpPr>
          <p:cNvPr id="64547" name="Text Box 35">
            <a:extLst>
              <a:ext uri="{FF2B5EF4-FFF2-40B4-BE49-F238E27FC236}">
                <a16:creationId xmlns:a16="http://schemas.microsoft.com/office/drawing/2014/main" id="{0F4C6A81-5454-4C25-9B54-52435F292855}"/>
              </a:ext>
            </a:extLst>
          </p:cNvPr>
          <p:cNvSpPr txBox="1">
            <a:spLocks noChangeArrowheads="1"/>
          </p:cNvSpPr>
          <p:nvPr/>
        </p:nvSpPr>
        <p:spPr bwMode="auto">
          <a:xfrm>
            <a:off x="323850" y="3933825"/>
            <a:ext cx="8496300" cy="2319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10000"/>
              </a:spcBef>
            </a:pPr>
            <a:r>
              <a:rPr kumimoji="0" lang="en-US" altLang="zh-CN" b="1">
                <a:solidFill>
                  <a:srgbClr val="000000"/>
                </a:solidFill>
                <a:latin typeface="Arial" panose="020B0604020202020204" pitchFamily="34" charset="0"/>
              </a:rPr>
              <a:t>NFS</a:t>
            </a:r>
            <a:r>
              <a:rPr kumimoji="0" lang="zh-CN" altLang="en-US" b="1">
                <a:solidFill>
                  <a:srgbClr val="000000"/>
                </a:solidFill>
                <a:latin typeface="Arial" panose="020B0604020202020204" pitchFamily="34" charset="0"/>
              </a:rPr>
              <a:t>（</a:t>
            </a:r>
            <a:r>
              <a:rPr kumimoji="0" lang="en-US" altLang="zh-CN" b="1">
                <a:solidFill>
                  <a:srgbClr val="000000"/>
                </a:solidFill>
                <a:latin typeface="Arial" panose="020B0604020202020204" pitchFamily="34" charset="0"/>
              </a:rPr>
              <a:t>Network File System</a:t>
            </a:r>
            <a:r>
              <a:rPr kumimoji="0" lang="zh-CN" altLang="en-US" b="1">
                <a:solidFill>
                  <a:srgbClr val="000000"/>
                </a:solidFill>
                <a:latin typeface="Arial" panose="020B0604020202020204" pitchFamily="34" charset="0"/>
              </a:rPr>
              <a:t>）是</a:t>
            </a:r>
            <a:r>
              <a:rPr kumimoji="0" lang="en-US" altLang="zh-CN" b="1">
                <a:solidFill>
                  <a:srgbClr val="000000"/>
                </a:solidFill>
                <a:latin typeface="Arial" panose="020B0604020202020204" pitchFamily="34" charset="0"/>
              </a:rPr>
              <a:t>SUN</a:t>
            </a:r>
            <a:r>
              <a:rPr kumimoji="0" lang="zh-CN" altLang="en-US" b="1">
                <a:solidFill>
                  <a:srgbClr val="000000"/>
                </a:solidFill>
                <a:latin typeface="Arial" panose="020B0604020202020204" pitchFamily="34" charset="0"/>
              </a:rPr>
              <a:t>客户对远程计算机文件的透明访问，一般使用</a:t>
            </a:r>
            <a:r>
              <a:rPr kumimoji="0" lang="en-US" altLang="zh-CN" b="1">
                <a:solidFill>
                  <a:srgbClr val="000000"/>
                </a:solidFill>
                <a:latin typeface="Arial" panose="020B0604020202020204" pitchFamily="34" charset="0"/>
              </a:rPr>
              <a:t>UDP</a:t>
            </a:r>
            <a:r>
              <a:rPr kumimoji="0" lang="zh-CN" altLang="en-US" b="1">
                <a:solidFill>
                  <a:srgbClr val="000000"/>
                </a:solidFill>
                <a:latin typeface="Arial" panose="020B0604020202020204" pitchFamily="34" charset="0"/>
              </a:rPr>
              <a:t>或</a:t>
            </a:r>
            <a:r>
              <a:rPr kumimoji="0" lang="en-US" altLang="zh-CN" b="1">
                <a:solidFill>
                  <a:srgbClr val="000000"/>
                </a:solidFill>
                <a:latin typeface="Arial" panose="020B0604020202020204" pitchFamily="34" charset="0"/>
              </a:rPr>
              <a:t>TCP</a:t>
            </a:r>
            <a:r>
              <a:rPr kumimoji="0" lang="zh-CN" altLang="en-US" b="1">
                <a:solidFill>
                  <a:srgbClr val="000000"/>
                </a:solidFill>
                <a:latin typeface="Arial" panose="020B0604020202020204" pitchFamily="34" charset="0"/>
              </a:rPr>
              <a:t>，</a:t>
            </a:r>
            <a:r>
              <a:rPr lang="zh-CN" altLang="en-US" b="1"/>
              <a:t>实现不同操作系统的各种终端与主机间远程登陆与文件命令操作（文件读、写和修改等），但</a:t>
            </a:r>
            <a:r>
              <a:rPr lang="zh-CN" altLang="en-US" b="1">
                <a:solidFill>
                  <a:srgbClr val="CC3300"/>
                </a:solidFill>
              </a:rPr>
              <a:t>不传输文件副本</a:t>
            </a:r>
            <a:r>
              <a:rPr lang="zh-CN" altLang="en-US" b="1"/>
              <a:t>，或只传递复制</a:t>
            </a:r>
            <a:r>
              <a:rPr lang="en-US" altLang="zh-CN" b="1"/>
              <a:t>/</a:t>
            </a:r>
            <a:r>
              <a:rPr lang="zh-CN" altLang="en-US" b="1"/>
              <a:t>改变文件的小片段</a:t>
            </a:r>
            <a:r>
              <a:rPr lang="zh-CN" altLang="en-US"/>
              <a:t>（</a:t>
            </a:r>
            <a:r>
              <a:rPr lang="zh-CN" altLang="en-US" b="1">
                <a:solidFill>
                  <a:srgbClr val="CC3300"/>
                </a:solidFill>
              </a:rPr>
              <a:t>如允许在文件加入某部分，比较</a:t>
            </a:r>
            <a:r>
              <a:rPr lang="en-US" altLang="zh-CN" b="1">
                <a:solidFill>
                  <a:srgbClr val="CC3300"/>
                </a:solidFill>
              </a:rPr>
              <a:t>FTP</a:t>
            </a:r>
            <a:r>
              <a:rPr lang="zh-CN" altLang="en-US" b="1">
                <a:solidFill>
                  <a:srgbClr val="CC3300"/>
                </a:solidFill>
              </a:rPr>
              <a:t>整个文件传输</a:t>
            </a:r>
            <a:r>
              <a:rPr lang="zh-CN" altLang="en-US"/>
              <a:t>）。</a:t>
            </a:r>
          </a:p>
          <a:p>
            <a:pPr algn="l" eaLnBrk="1" hangingPunct="1">
              <a:spcBef>
                <a:spcPct val="10000"/>
              </a:spcBef>
            </a:pPr>
            <a:r>
              <a:rPr kumimoji="0" lang="en-US" altLang="zh-CN" b="1">
                <a:solidFill>
                  <a:srgbClr val="000000"/>
                </a:solidFill>
                <a:latin typeface="Arial" panose="020B0604020202020204" pitchFamily="34" charset="0"/>
              </a:rPr>
              <a:t>NFS</a:t>
            </a:r>
            <a:r>
              <a:rPr kumimoji="0" lang="zh-CN" altLang="en-US" b="1">
                <a:solidFill>
                  <a:srgbClr val="000000"/>
                </a:solidFill>
                <a:latin typeface="Arial" panose="020B0604020202020204" pitchFamily="34" charset="0"/>
              </a:rPr>
              <a:t>通常不是独立的应用，而常被集成在一个文件系统中。</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64515"/>
                                        </p:tgtEl>
                                        <p:attrNameLst>
                                          <p:attrName>style.visibility</p:attrName>
                                        </p:attrNameLst>
                                      </p:cBhvr>
                                      <p:to>
                                        <p:strVal val="visible"/>
                                      </p:to>
                                    </p:set>
                                    <p:anim calcmode="lin" valueType="num">
                                      <p:cBhvr additive="base">
                                        <p:cTn id="7" dur="500" fill="hold"/>
                                        <p:tgtEl>
                                          <p:spTgt spid="64515"/>
                                        </p:tgtEl>
                                        <p:attrNameLst>
                                          <p:attrName>ppt_x</p:attrName>
                                        </p:attrNameLst>
                                      </p:cBhvr>
                                      <p:tavLst>
                                        <p:tav tm="0">
                                          <p:val>
                                            <p:strVal val="0-#ppt_w/2"/>
                                          </p:val>
                                        </p:tav>
                                        <p:tav tm="100000">
                                          <p:val>
                                            <p:strVal val="#ppt_x"/>
                                          </p:val>
                                        </p:tav>
                                      </p:tavLst>
                                    </p:anim>
                                    <p:anim calcmode="lin" valueType="num">
                                      <p:cBhvr additive="base">
                                        <p:cTn id="8" dur="500" fill="hold"/>
                                        <p:tgtEl>
                                          <p:spTgt spid="6451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4547"/>
                                        </p:tgtEl>
                                        <p:attrNameLst>
                                          <p:attrName>style.visibility</p:attrName>
                                        </p:attrNameLst>
                                      </p:cBhvr>
                                      <p:to>
                                        <p:strVal val="visible"/>
                                      </p:to>
                                    </p:set>
                                    <p:anim calcmode="lin" valueType="num">
                                      <p:cBhvr additive="base">
                                        <p:cTn id="13" dur="500" fill="hold"/>
                                        <p:tgtEl>
                                          <p:spTgt spid="64547"/>
                                        </p:tgtEl>
                                        <p:attrNameLst>
                                          <p:attrName>ppt_x</p:attrName>
                                        </p:attrNameLst>
                                      </p:cBhvr>
                                      <p:tavLst>
                                        <p:tav tm="0">
                                          <p:val>
                                            <p:strVal val="0-#ppt_w/2"/>
                                          </p:val>
                                        </p:tav>
                                        <p:tav tm="100000">
                                          <p:val>
                                            <p:strVal val="#ppt_x"/>
                                          </p:val>
                                        </p:tav>
                                      </p:tavLst>
                                    </p:anim>
                                    <p:anim calcmode="lin" valueType="num">
                                      <p:cBhvr additive="base">
                                        <p:cTn id="14" dur="500" fill="hold"/>
                                        <p:tgtEl>
                                          <p:spTgt spid="6454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47" grpId="0" autoUpdateAnimBg="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F612FD25-86C2-4020-A9B0-FEB971055934}"/>
              </a:ext>
            </a:extLst>
          </p:cNvPr>
          <p:cNvSpPr>
            <a:spLocks noChangeArrowheads="1"/>
          </p:cNvSpPr>
          <p:nvPr/>
        </p:nvSpPr>
        <p:spPr bwMode="auto">
          <a:xfrm>
            <a:off x="971550" y="333375"/>
            <a:ext cx="6477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zh-CN" altLang="en-US" sz="2800" b="1">
                <a:solidFill>
                  <a:srgbClr val="CC0000"/>
                </a:solidFill>
                <a:latin typeface="宋体" panose="02010600030101010101" pitchFamily="2" charset="-122"/>
              </a:rPr>
              <a:t>总结回顾</a:t>
            </a:r>
          </a:p>
        </p:txBody>
      </p:sp>
      <p:sp>
        <p:nvSpPr>
          <p:cNvPr id="60419" name="Text Box 3">
            <a:extLst>
              <a:ext uri="{FF2B5EF4-FFF2-40B4-BE49-F238E27FC236}">
                <a16:creationId xmlns:a16="http://schemas.microsoft.com/office/drawing/2014/main" id="{BB4E76F6-600F-4753-8497-A3F189A3E2A6}"/>
              </a:ext>
            </a:extLst>
          </p:cNvPr>
          <p:cNvSpPr txBox="1">
            <a:spLocks noChangeArrowheads="1"/>
          </p:cNvSpPr>
          <p:nvPr/>
        </p:nvSpPr>
        <p:spPr bwMode="auto">
          <a:xfrm>
            <a:off x="755650" y="1341438"/>
            <a:ext cx="78486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buFont typeface="Wingdings" panose="05000000000000000000" pitchFamily="2" charset="2"/>
              <a:buChar char="Ø"/>
            </a:pPr>
            <a:r>
              <a:rPr lang="en-US" altLang="zh-CN" sz="2800" b="1"/>
              <a:t> </a:t>
            </a:r>
            <a:r>
              <a:rPr lang="zh-CN" altLang="en-US" sz="2800" b="1"/>
              <a:t>当开发一个网络应用时什么是我们考虑重点？</a:t>
            </a:r>
          </a:p>
        </p:txBody>
      </p:sp>
      <p:sp>
        <p:nvSpPr>
          <p:cNvPr id="60421" name="Text Box 5">
            <a:extLst>
              <a:ext uri="{FF2B5EF4-FFF2-40B4-BE49-F238E27FC236}">
                <a16:creationId xmlns:a16="http://schemas.microsoft.com/office/drawing/2014/main" id="{72236F19-E7AB-479E-B66D-E267E12A4712}"/>
              </a:ext>
            </a:extLst>
          </p:cNvPr>
          <p:cNvSpPr txBox="1">
            <a:spLocks noChangeArrowheads="1"/>
          </p:cNvSpPr>
          <p:nvPr/>
        </p:nvSpPr>
        <p:spPr bwMode="auto">
          <a:xfrm>
            <a:off x="1547813" y="2349500"/>
            <a:ext cx="5616575" cy="3084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457200" indent="-457200">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914400" indent="-45720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371600" indent="-4572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828800" indent="-4572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286000" indent="-4572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743200" indent="-4572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3200400" indent="-4572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657600" indent="-4572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4114800" indent="-4572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50000"/>
              </a:spcBef>
              <a:buFontTx/>
              <a:buAutoNum type="arabicPeriod"/>
            </a:pPr>
            <a:r>
              <a:rPr lang="zh-CN" altLang="en-US" sz="2800" b="1"/>
              <a:t>应用需求（实际功能）</a:t>
            </a:r>
          </a:p>
          <a:p>
            <a:pPr eaLnBrk="1" hangingPunct="1">
              <a:spcBef>
                <a:spcPct val="50000"/>
              </a:spcBef>
              <a:buFontTx/>
              <a:buAutoNum type="arabicPeriod"/>
            </a:pPr>
            <a:r>
              <a:rPr lang="zh-CN" altLang="en-US" sz="2800" b="1"/>
              <a:t>系统面临问题和关键技术</a:t>
            </a:r>
          </a:p>
          <a:p>
            <a:pPr eaLnBrk="1" hangingPunct="1">
              <a:spcBef>
                <a:spcPct val="50000"/>
              </a:spcBef>
              <a:buFontTx/>
              <a:buAutoNum type="arabicPeriod"/>
            </a:pPr>
            <a:r>
              <a:rPr lang="zh-CN" altLang="en-US" sz="2800" b="1"/>
              <a:t>应用交互和协议设计</a:t>
            </a:r>
          </a:p>
          <a:p>
            <a:pPr eaLnBrk="1" hangingPunct="1">
              <a:spcBef>
                <a:spcPct val="50000"/>
              </a:spcBef>
              <a:buFontTx/>
              <a:buAutoNum type="arabicPeriod"/>
            </a:pPr>
            <a:r>
              <a:rPr lang="zh-CN" altLang="en-US" sz="2800" b="1"/>
              <a:t>操作界面</a:t>
            </a:r>
          </a:p>
          <a:p>
            <a:pPr eaLnBrk="1" hangingPunct="1">
              <a:spcBef>
                <a:spcPct val="50000"/>
              </a:spcBef>
              <a:buFontTx/>
              <a:buAutoNum type="arabicPeriod"/>
            </a:pPr>
            <a:r>
              <a:rPr lang="zh-CN" altLang="en-US" sz="2800" b="1"/>
              <a:t>错误控制。</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60419"/>
                                        </p:tgtEl>
                                        <p:attrNameLst>
                                          <p:attrName>style.visibility</p:attrName>
                                        </p:attrNameLst>
                                      </p:cBhvr>
                                      <p:to>
                                        <p:strVal val="visible"/>
                                      </p:to>
                                    </p:set>
                                    <p:animEffect transition="in" filter="barn(inHorizontal)">
                                      <p:cBhvr>
                                        <p:cTn id="7" dur="500"/>
                                        <p:tgtEl>
                                          <p:spTgt spid="6041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60421"/>
                                        </p:tgtEl>
                                        <p:attrNameLst>
                                          <p:attrName>style.visibility</p:attrName>
                                        </p:attrNameLst>
                                      </p:cBhvr>
                                      <p:to>
                                        <p:strVal val="visible"/>
                                      </p:to>
                                    </p:set>
                                    <p:animEffect transition="in" filter="barn(inHorizontal)">
                                      <p:cBhvr>
                                        <p:cTn id="12" dur="500"/>
                                        <p:tgtEl>
                                          <p:spTgt spid="604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19" grpId="0"/>
      <p:bldP spid="60421"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6FCFA385-E644-41E5-AA60-67B90D07DA22}"/>
              </a:ext>
            </a:extLst>
          </p:cNvPr>
          <p:cNvSpPr>
            <a:spLocks noChangeArrowheads="1"/>
          </p:cNvSpPr>
          <p:nvPr/>
        </p:nvSpPr>
        <p:spPr bwMode="auto">
          <a:xfrm>
            <a:off x="914400" y="228600"/>
            <a:ext cx="64770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zh-CN" altLang="en-US" sz="2800" b="1" dirty="0">
                <a:solidFill>
                  <a:srgbClr val="CC0000"/>
                </a:solidFill>
                <a:latin typeface="宋体" panose="02010600030101010101" pitchFamily="2" charset="-122"/>
              </a:rPr>
              <a:t>第</a:t>
            </a:r>
            <a:r>
              <a:rPr lang="en-US" altLang="zh-CN" sz="2800" b="1" dirty="0">
                <a:solidFill>
                  <a:srgbClr val="CC0000"/>
                </a:solidFill>
                <a:latin typeface="宋体" panose="02010600030101010101" pitchFamily="2" charset="-122"/>
              </a:rPr>
              <a:t>2.2</a:t>
            </a:r>
            <a:r>
              <a:rPr lang="zh-CN" altLang="en-US" sz="2800" b="1" dirty="0">
                <a:solidFill>
                  <a:srgbClr val="CC0000"/>
                </a:solidFill>
                <a:latin typeface="宋体" panose="02010600030101010101" pitchFamily="2" charset="-122"/>
              </a:rPr>
              <a:t>章 作业</a:t>
            </a:r>
          </a:p>
        </p:txBody>
      </p:sp>
      <p:sp>
        <p:nvSpPr>
          <p:cNvPr id="54275" name="Text Box 3">
            <a:extLst>
              <a:ext uri="{FF2B5EF4-FFF2-40B4-BE49-F238E27FC236}">
                <a16:creationId xmlns:a16="http://schemas.microsoft.com/office/drawing/2014/main" id="{B88491D9-A730-44BB-B395-95C96A4A1A85}"/>
              </a:ext>
            </a:extLst>
          </p:cNvPr>
          <p:cNvSpPr txBox="1">
            <a:spLocks noChangeArrowheads="1"/>
          </p:cNvSpPr>
          <p:nvPr/>
        </p:nvSpPr>
        <p:spPr bwMode="auto">
          <a:xfrm>
            <a:off x="762000" y="1066800"/>
            <a:ext cx="7543800" cy="4656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b="1" dirty="0"/>
              <a:t>1</a:t>
            </a:r>
            <a:r>
              <a:rPr lang="zh-CN" altLang="en-US" b="1" dirty="0"/>
              <a:t>、怎样理解</a:t>
            </a:r>
            <a:r>
              <a:rPr lang="en-US" altLang="zh-CN" b="1" dirty="0"/>
              <a:t>NVT</a:t>
            </a:r>
            <a:r>
              <a:rPr lang="zh-CN" altLang="en-US" b="1" dirty="0"/>
              <a:t>？</a:t>
            </a:r>
          </a:p>
          <a:p>
            <a:pPr algn="l" eaLnBrk="1" hangingPunct="1">
              <a:spcBef>
                <a:spcPct val="50000"/>
              </a:spcBef>
            </a:pPr>
            <a:r>
              <a:rPr lang="en-US" altLang="zh-CN" b="1" dirty="0"/>
              <a:t>2</a:t>
            </a:r>
            <a:r>
              <a:rPr lang="zh-CN" altLang="en-US" b="1" dirty="0"/>
              <a:t>、为什么</a:t>
            </a:r>
            <a:r>
              <a:rPr lang="en-US" altLang="zh-CN" b="1" dirty="0"/>
              <a:t>FTP</a:t>
            </a:r>
            <a:r>
              <a:rPr lang="zh-CN" altLang="en-US" b="1" dirty="0"/>
              <a:t>目前使用不十分流行？</a:t>
            </a:r>
          </a:p>
          <a:p>
            <a:pPr algn="l" eaLnBrk="1" hangingPunct="1">
              <a:spcBef>
                <a:spcPct val="50000"/>
              </a:spcBef>
            </a:pPr>
            <a:r>
              <a:rPr lang="zh-CN" altLang="en-US" b="1" dirty="0"/>
              <a:t>★ </a:t>
            </a:r>
            <a:r>
              <a:rPr lang="en-US" altLang="zh-CN" b="1" dirty="0"/>
              <a:t>3</a:t>
            </a:r>
            <a:r>
              <a:rPr lang="zh-CN" altLang="en-US" b="1" dirty="0"/>
              <a:t>、简述</a:t>
            </a:r>
            <a:r>
              <a:rPr lang="en-US" altLang="zh-CN" b="1" dirty="0"/>
              <a:t>FTP</a:t>
            </a:r>
            <a:r>
              <a:rPr lang="zh-CN" altLang="en-US" b="1" dirty="0"/>
              <a:t>传输的通信控制过程。</a:t>
            </a:r>
          </a:p>
          <a:p>
            <a:pPr algn="l" eaLnBrk="1" hangingPunct="1">
              <a:spcBef>
                <a:spcPct val="50000"/>
              </a:spcBef>
            </a:pPr>
            <a:r>
              <a:rPr lang="zh-CN" altLang="en-US" b="1" dirty="0"/>
              <a:t>★ </a:t>
            </a:r>
            <a:r>
              <a:rPr lang="en-US" altLang="zh-CN" b="1" dirty="0"/>
              <a:t>4</a:t>
            </a:r>
            <a:r>
              <a:rPr lang="zh-CN" altLang="en-US" b="1" dirty="0"/>
              <a:t>、在一条传输链路连接的网络两端，用</a:t>
            </a:r>
            <a:r>
              <a:rPr lang="en-US" altLang="zh-CN" b="1" dirty="0"/>
              <a:t>FTP</a:t>
            </a:r>
            <a:r>
              <a:rPr lang="zh-CN" altLang="en-US" b="1" dirty="0"/>
              <a:t>传输一个大文件，然后根据文件字节数和传输的时间测量链路的数据传输容量，是否准确？试说明理由。（请阅读教材</a:t>
            </a:r>
            <a:r>
              <a:rPr lang="en-US" altLang="zh-CN" b="1" dirty="0"/>
              <a:t>18</a:t>
            </a:r>
            <a:r>
              <a:rPr lang="zh-CN" altLang="en-US" b="1" dirty="0"/>
              <a:t>章）</a:t>
            </a:r>
          </a:p>
          <a:p>
            <a:pPr algn="l" eaLnBrk="1" hangingPunct="1">
              <a:spcBef>
                <a:spcPct val="50000"/>
              </a:spcBef>
            </a:pPr>
            <a:r>
              <a:rPr lang="en-US" altLang="zh-CN" b="1" dirty="0"/>
              <a:t>5</a:t>
            </a:r>
            <a:r>
              <a:rPr lang="zh-CN" altLang="en-US" b="1" dirty="0"/>
              <a:t>、二进制模式和文本模式下传输同一个文本文件，试说明两种模式传输时间哪个大？为什么？</a:t>
            </a:r>
          </a:p>
          <a:p>
            <a:pPr algn="l" eaLnBrk="1" hangingPunct="1">
              <a:spcBef>
                <a:spcPct val="50000"/>
              </a:spcBef>
            </a:pPr>
            <a:endParaRPr lang="en-US" altLang="zh-CN" b="1" dirty="0"/>
          </a:p>
        </p:txBody>
      </p:sp>
    </p:spTree>
  </p:cSld>
  <p:clrMapOvr>
    <a:masterClrMapping/>
  </p:clrMapOvr>
  <p:transition spd="slow" advClick="0">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5E2FCDA9-C946-4793-A454-A0306957B614}"/>
              </a:ext>
            </a:extLst>
          </p:cNvPr>
          <p:cNvSpPr>
            <a:spLocks noChangeArrowheads="1"/>
          </p:cNvSpPr>
          <p:nvPr/>
        </p:nvSpPr>
        <p:spPr bwMode="auto">
          <a:xfrm>
            <a:off x="250825" y="333375"/>
            <a:ext cx="4419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800" b="1" dirty="0">
                <a:solidFill>
                  <a:srgbClr val="CC0000"/>
                </a:solidFill>
                <a:latin typeface="宋体" panose="02010600030101010101" pitchFamily="2" charset="-122"/>
              </a:rPr>
              <a:t>2.1.2 </a:t>
            </a:r>
            <a:r>
              <a:rPr lang="en-US" altLang="zh-CN" sz="2800" b="1" dirty="0">
                <a:solidFill>
                  <a:srgbClr val="CC0000"/>
                </a:solidFill>
              </a:rPr>
              <a:t>Internet</a:t>
            </a:r>
            <a:r>
              <a:rPr lang="zh-CN" altLang="en-US" sz="2800" b="1" dirty="0">
                <a:solidFill>
                  <a:srgbClr val="CC0000"/>
                </a:solidFill>
                <a:latin typeface="宋体" panose="02010600030101010101" pitchFamily="2" charset="-122"/>
              </a:rPr>
              <a:t>域名构造</a:t>
            </a:r>
            <a:r>
              <a:rPr lang="zh-CN" altLang="en-US" sz="2800" b="1" dirty="0">
                <a:solidFill>
                  <a:srgbClr val="CC0000"/>
                </a:solidFill>
              </a:rPr>
              <a:t> </a:t>
            </a:r>
          </a:p>
        </p:txBody>
      </p:sp>
      <p:sp>
        <p:nvSpPr>
          <p:cNvPr id="8195" name="Text Box 3">
            <a:extLst>
              <a:ext uri="{FF2B5EF4-FFF2-40B4-BE49-F238E27FC236}">
                <a16:creationId xmlns:a16="http://schemas.microsoft.com/office/drawing/2014/main" id="{30808395-4CB6-4D9F-8AF9-CAA33E155BF3}"/>
              </a:ext>
            </a:extLst>
          </p:cNvPr>
          <p:cNvSpPr txBox="1">
            <a:spLocks noChangeArrowheads="1"/>
          </p:cNvSpPr>
          <p:nvPr/>
        </p:nvSpPr>
        <p:spPr bwMode="auto">
          <a:xfrm>
            <a:off x="3505200" y="1969592"/>
            <a:ext cx="765175" cy="403225"/>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a:t>
            </a:r>
            <a:r>
              <a:rPr lang="zh-CN" altLang="en-US" sz="1600" b="1"/>
              <a:t>树 根</a:t>
            </a:r>
          </a:p>
          <a:p>
            <a:endParaRPr lang="en-US" altLang="zh-CN" sz="1600" b="1"/>
          </a:p>
        </p:txBody>
      </p:sp>
      <p:sp>
        <p:nvSpPr>
          <p:cNvPr id="8196" name="Text Box 4">
            <a:extLst>
              <a:ext uri="{FF2B5EF4-FFF2-40B4-BE49-F238E27FC236}">
                <a16:creationId xmlns:a16="http://schemas.microsoft.com/office/drawing/2014/main" id="{56D5E120-C1E4-4593-A027-8269BC98A0B5}"/>
              </a:ext>
            </a:extLst>
          </p:cNvPr>
          <p:cNvSpPr txBox="1">
            <a:spLocks noChangeArrowheads="1"/>
          </p:cNvSpPr>
          <p:nvPr/>
        </p:nvSpPr>
        <p:spPr bwMode="auto">
          <a:xfrm>
            <a:off x="823913" y="2966542"/>
            <a:ext cx="574675" cy="406400"/>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GOV</a:t>
            </a:r>
          </a:p>
          <a:p>
            <a:endParaRPr lang="en-US" altLang="zh-CN" sz="1600" b="1"/>
          </a:p>
        </p:txBody>
      </p:sp>
      <p:sp>
        <p:nvSpPr>
          <p:cNvPr id="8197" name="Text Box 5">
            <a:extLst>
              <a:ext uri="{FF2B5EF4-FFF2-40B4-BE49-F238E27FC236}">
                <a16:creationId xmlns:a16="http://schemas.microsoft.com/office/drawing/2014/main" id="{0FAF13F0-1377-4D1C-A1D7-486BB3DF469B}"/>
              </a:ext>
            </a:extLst>
          </p:cNvPr>
          <p:cNvSpPr txBox="1">
            <a:spLocks noChangeArrowheads="1"/>
          </p:cNvSpPr>
          <p:nvPr/>
        </p:nvSpPr>
        <p:spPr bwMode="auto">
          <a:xfrm>
            <a:off x="1590675" y="2966542"/>
            <a:ext cx="573088" cy="406400"/>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EDU</a:t>
            </a:r>
          </a:p>
          <a:p>
            <a:endParaRPr lang="en-US" altLang="zh-CN" sz="1600" b="1"/>
          </a:p>
        </p:txBody>
      </p:sp>
      <p:sp>
        <p:nvSpPr>
          <p:cNvPr id="8198" name="Text Box 6">
            <a:extLst>
              <a:ext uri="{FF2B5EF4-FFF2-40B4-BE49-F238E27FC236}">
                <a16:creationId xmlns:a16="http://schemas.microsoft.com/office/drawing/2014/main" id="{75B97C81-D72C-4ED5-A87E-78CF2C1CE05D}"/>
              </a:ext>
            </a:extLst>
          </p:cNvPr>
          <p:cNvSpPr txBox="1">
            <a:spLocks noChangeArrowheads="1"/>
          </p:cNvSpPr>
          <p:nvPr/>
        </p:nvSpPr>
        <p:spPr bwMode="auto">
          <a:xfrm>
            <a:off x="2355850" y="2966542"/>
            <a:ext cx="574675" cy="406400"/>
          </a:xfrm>
          <a:prstGeom prst="rect">
            <a:avLst/>
          </a:prstGeom>
          <a:solidFill>
            <a:srgbClr val="FF3300"/>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dirty="0"/>
              <a:t> COM</a:t>
            </a:r>
          </a:p>
          <a:p>
            <a:endParaRPr lang="en-US" altLang="zh-CN" sz="1600" b="1" dirty="0"/>
          </a:p>
        </p:txBody>
      </p:sp>
      <p:sp>
        <p:nvSpPr>
          <p:cNvPr id="8199" name="Text Box 7">
            <a:extLst>
              <a:ext uri="{FF2B5EF4-FFF2-40B4-BE49-F238E27FC236}">
                <a16:creationId xmlns:a16="http://schemas.microsoft.com/office/drawing/2014/main" id="{B56AA07A-4E80-434D-BFD4-DCE639690085}"/>
              </a:ext>
            </a:extLst>
          </p:cNvPr>
          <p:cNvSpPr txBox="1">
            <a:spLocks noChangeArrowheads="1"/>
          </p:cNvSpPr>
          <p:nvPr/>
        </p:nvSpPr>
        <p:spPr bwMode="auto">
          <a:xfrm>
            <a:off x="3121025" y="2966542"/>
            <a:ext cx="574675" cy="406400"/>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NET</a:t>
            </a:r>
          </a:p>
          <a:p>
            <a:endParaRPr lang="en-US" altLang="zh-CN" sz="1600" b="1"/>
          </a:p>
        </p:txBody>
      </p:sp>
      <p:sp>
        <p:nvSpPr>
          <p:cNvPr id="8200" name="Text Box 8">
            <a:extLst>
              <a:ext uri="{FF2B5EF4-FFF2-40B4-BE49-F238E27FC236}">
                <a16:creationId xmlns:a16="http://schemas.microsoft.com/office/drawing/2014/main" id="{D1AABAC1-4120-47B0-A64B-EBDCA8BA7CA4}"/>
              </a:ext>
            </a:extLst>
          </p:cNvPr>
          <p:cNvSpPr txBox="1">
            <a:spLocks noChangeArrowheads="1"/>
          </p:cNvSpPr>
          <p:nvPr/>
        </p:nvSpPr>
        <p:spPr bwMode="auto">
          <a:xfrm>
            <a:off x="3887788" y="2966542"/>
            <a:ext cx="573087" cy="406400"/>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ORG</a:t>
            </a:r>
          </a:p>
          <a:p>
            <a:endParaRPr lang="en-US" altLang="zh-CN" sz="1600" b="1"/>
          </a:p>
        </p:txBody>
      </p:sp>
      <p:sp>
        <p:nvSpPr>
          <p:cNvPr id="8201" name="Text Box 9">
            <a:extLst>
              <a:ext uri="{FF2B5EF4-FFF2-40B4-BE49-F238E27FC236}">
                <a16:creationId xmlns:a16="http://schemas.microsoft.com/office/drawing/2014/main" id="{C838254C-4D8F-4D4D-AEC5-FD5A67D5CAC1}"/>
              </a:ext>
            </a:extLst>
          </p:cNvPr>
          <p:cNvSpPr txBox="1">
            <a:spLocks noChangeArrowheads="1"/>
          </p:cNvSpPr>
          <p:nvPr/>
        </p:nvSpPr>
        <p:spPr bwMode="auto">
          <a:xfrm>
            <a:off x="4652963" y="2966542"/>
            <a:ext cx="674687" cy="406400"/>
          </a:xfrm>
          <a:prstGeom prst="rect">
            <a:avLst/>
          </a:prstGeom>
          <a:solidFill>
            <a:schemeClr val="accent1"/>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ARPA</a:t>
            </a:r>
          </a:p>
          <a:p>
            <a:endParaRPr lang="en-US" altLang="zh-CN" sz="1600" b="1"/>
          </a:p>
        </p:txBody>
      </p:sp>
      <p:sp>
        <p:nvSpPr>
          <p:cNvPr id="8202" name="Text Box 10">
            <a:extLst>
              <a:ext uri="{FF2B5EF4-FFF2-40B4-BE49-F238E27FC236}">
                <a16:creationId xmlns:a16="http://schemas.microsoft.com/office/drawing/2014/main" id="{7AB15626-7AA8-4E4E-A9F0-239935958A63}"/>
              </a:ext>
            </a:extLst>
          </p:cNvPr>
          <p:cNvSpPr txBox="1">
            <a:spLocks noChangeArrowheads="1"/>
          </p:cNvSpPr>
          <p:nvPr/>
        </p:nvSpPr>
        <p:spPr bwMode="auto">
          <a:xfrm>
            <a:off x="6184900" y="2966542"/>
            <a:ext cx="573088" cy="406400"/>
          </a:xfrm>
          <a:prstGeom prst="rect">
            <a:avLst/>
          </a:prstGeom>
          <a:solidFill>
            <a:srgbClr val="FF6699"/>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CN</a:t>
            </a:r>
          </a:p>
          <a:p>
            <a:endParaRPr lang="en-US" altLang="zh-CN" sz="1600" b="1"/>
          </a:p>
        </p:txBody>
      </p:sp>
      <p:sp>
        <p:nvSpPr>
          <p:cNvPr id="8203" name="Text Box 11">
            <a:extLst>
              <a:ext uri="{FF2B5EF4-FFF2-40B4-BE49-F238E27FC236}">
                <a16:creationId xmlns:a16="http://schemas.microsoft.com/office/drawing/2014/main" id="{188EB568-B623-4D9C-ADA8-BE31C1A477FE}"/>
              </a:ext>
            </a:extLst>
          </p:cNvPr>
          <p:cNvSpPr txBox="1">
            <a:spLocks noChangeArrowheads="1"/>
          </p:cNvSpPr>
          <p:nvPr/>
        </p:nvSpPr>
        <p:spPr bwMode="auto">
          <a:xfrm>
            <a:off x="58738" y="2966542"/>
            <a:ext cx="574675" cy="406400"/>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MIL</a:t>
            </a:r>
          </a:p>
          <a:p>
            <a:endParaRPr lang="en-US" altLang="zh-CN" sz="1600" b="1"/>
          </a:p>
        </p:txBody>
      </p:sp>
      <p:sp>
        <p:nvSpPr>
          <p:cNvPr id="8204" name="Text Box 12">
            <a:extLst>
              <a:ext uri="{FF2B5EF4-FFF2-40B4-BE49-F238E27FC236}">
                <a16:creationId xmlns:a16="http://schemas.microsoft.com/office/drawing/2014/main" id="{E184277E-7CC2-4CC1-9420-1E3CBCAB9B23}"/>
              </a:ext>
            </a:extLst>
          </p:cNvPr>
          <p:cNvSpPr txBox="1">
            <a:spLocks noChangeArrowheads="1"/>
          </p:cNvSpPr>
          <p:nvPr/>
        </p:nvSpPr>
        <p:spPr bwMode="auto">
          <a:xfrm>
            <a:off x="5418138" y="2966542"/>
            <a:ext cx="574675" cy="406400"/>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INT</a:t>
            </a:r>
          </a:p>
          <a:p>
            <a:endParaRPr lang="en-US" altLang="zh-CN" sz="1600" b="1"/>
          </a:p>
        </p:txBody>
      </p:sp>
      <p:sp>
        <p:nvSpPr>
          <p:cNvPr id="8205" name="Text Box 13">
            <a:extLst>
              <a:ext uri="{FF2B5EF4-FFF2-40B4-BE49-F238E27FC236}">
                <a16:creationId xmlns:a16="http://schemas.microsoft.com/office/drawing/2014/main" id="{360EF749-EB46-459F-BFC9-3E2343CE4B2E}"/>
              </a:ext>
            </a:extLst>
          </p:cNvPr>
          <p:cNvSpPr txBox="1">
            <a:spLocks noChangeArrowheads="1"/>
          </p:cNvSpPr>
          <p:nvPr/>
        </p:nvSpPr>
        <p:spPr bwMode="auto">
          <a:xfrm>
            <a:off x="7332663" y="2966542"/>
            <a:ext cx="574675" cy="406400"/>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UK</a:t>
            </a:r>
          </a:p>
          <a:p>
            <a:endParaRPr lang="en-US" altLang="zh-CN" sz="1600" b="1"/>
          </a:p>
        </p:txBody>
      </p:sp>
      <p:sp>
        <p:nvSpPr>
          <p:cNvPr id="8206" name="Line 14">
            <a:extLst>
              <a:ext uri="{FF2B5EF4-FFF2-40B4-BE49-F238E27FC236}">
                <a16:creationId xmlns:a16="http://schemas.microsoft.com/office/drawing/2014/main" id="{BDADD471-E9B3-4A75-B72F-D425736DE668}"/>
              </a:ext>
            </a:extLst>
          </p:cNvPr>
          <p:cNvSpPr>
            <a:spLocks noChangeShapeType="1"/>
          </p:cNvSpPr>
          <p:nvPr/>
        </p:nvSpPr>
        <p:spPr bwMode="auto">
          <a:xfrm>
            <a:off x="6757988" y="3174504"/>
            <a:ext cx="574675" cy="1588"/>
          </a:xfrm>
          <a:prstGeom prst="line">
            <a:avLst/>
          </a:prstGeom>
          <a:noFill/>
          <a:ln w="19050" cap="rnd">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07" name="Line 15">
            <a:extLst>
              <a:ext uri="{FF2B5EF4-FFF2-40B4-BE49-F238E27FC236}">
                <a16:creationId xmlns:a16="http://schemas.microsoft.com/office/drawing/2014/main" id="{803BA0D3-F008-463A-8699-DFDC239F09F9}"/>
              </a:ext>
            </a:extLst>
          </p:cNvPr>
          <p:cNvSpPr>
            <a:spLocks noChangeShapeType="1"/>
          </p:cNvSpPr>
          <p:nvPr/>
        </p:nvSpPr>
        <p:spPr bwMode="auto">
          <a:xfrm>
            <a:off x="250825" y="2564904"/>
            <a:ext cx="7273925" cy="158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08" name="Line 16">
            <a:extLst>
              <a:ext uri="{FF2B5EF4-FFF2-40B4-BE49-F238E27FC236}">
                <a16:creationId xmlns:a16="http://schemas.microsoft.com/office/drawing/2014/main" id="{9DB71B11-CE6C-4AEC-89E7-25A89C4FAB68}"/>
              </a:ext>
            </a:extLst>
          </p:cNvPr>
          <p:cNvSpPr>
            <a:spLocks noChangeShapeType="1"/>
          </p:cNvSpPr>
          <p:nvPr/>
        </p:nvSpPr>
        <p:spPr bwMode="auto">
          <a:xfrm flipH="1">
            <a:off x="3887788" y="2371229"/>
            <a:ext cx="1587" cy="20478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09" name="Line 17">
            <a:extLst>
              <a:ext uri="{FF2B5EF4-FFF2-40B4-BE49-F238E27FC236}">
                <a16:creationId xmlns:a16="http://schemas.microsoft.com/office/drawing/2014/main" id="{E5F3E94C-9463-4FE3-AC76-19606EBF39EE}"/>
              </a:ext>
            </a:extLst>
          </p:cNvPr>
          <p:cNvSpPr>
            <a:spLocks noChangeShapeType="1"/>
          </p:cNvSpPr>
          <p:nvPr/>
        </p:nvSpPr>
        <p:spPr bwMode="auto">
          <a:xfrm>
            <a:off x="250825" y="2564904"/>
            <a:ext cx="1588" cy="4064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10" name="Line 18">
            <a:extLst>
              <a:ext uri="{FF2B5EF4-FFF2-40B4-BE49-F238E27FC236}">
                <a16:creationId xmlns:a16="http://schemas.microsoft.com/office/drawing/2014/main" id="{9153150E-1D60-4A08-B5C7-5DECD3E3C159}"/>
              </a:ext>
            </a:extLst>
          </p:cNvPr>
          <p:cNvSpPr>
            <a:spLocks noChangeShapeType="1"/>
          </p:cNvSpPr>
          <p:nvPr/>
        </p:nvSpPr>
        <p:spPr bwMode="auto">
          <a:xfrm>
            <a:off x="1016000" y="2564904"/>
            <a:ext cx="1588" cy="4064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11" name="Line 19">
            <a:extLst>
              <a:ext uri="{FF2B5EF4-FFF2-40B4-BE49-F238E27FC236}">
                <a16:creationId xmlns:a16="http://schemas.microsoft.com/office/drawing/2014/main" id="{A778B6A9-C595-4F50-A71C-27E31A66415F}"/>
              </a:ext>
            </a:extLst>
          </p:cNvPr>
          <p:cNvSpPr>
            <a:spLocks noChangeShapeType="1"/>
          </p:cNvSpPr>
          <p:nvPr/>
        </p:nvSpPr>
        <p:spPr bwMode="auto">
          <a:xfrm>
            <a:off x="1781175" y="2564904"/>
            <a:ext cx="1588" cy="4064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12" name="Line 20">
            <a:extLst>
              <a:ext uri="{FF2B5EF4-FFF2-40B4-BE49-F238E27FC236}">
                <a16:creationId xmlns:a16="http://schemas.microsoft.com/office/drawing/2014/main" id="{4B519577-284E-4D4E-8646-2EFEF2E633BA}"/>
              </a:ext>
            </a:extLst>
          </p:cNvPr>
          <p:cNvSpPr>
            <a:spLocks noChangeShapeType="1"/>
          </p:cNvSpPr>
          <p:nvPr/>
        </p:nvSpPr>
        <p:spPr bwMode="auto">
          <a:xfrm>
            <a:off x="2547938" y="2564904"/>
            <a:ext cx="1587" cy="4064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13" name="Line 21">
            <a:extLst>
              <a:ext uri="{FF2B5EF4-FFF2-40B4-BE49-F238E27FC236}">
                <a16:creationId xmlns:a16="http://schemas.microsoft.com/office/drawing/2014/main" id="{3A0701BD-5A5B-49AA-BA7A-5ACE4331290E}"/>
              </a:ext>
            </a:extLst>
          </p:cNvPr>
          <p:cNvSpPr>
            <a:spLocks noChangeShapeType="1"/>
          </p:cNvSpPr>
          <p:nvPr/>
        </p:nvSpPr>
        <p:spPr bwMode="auto">
          <a:xfrm>
            <a:off x="3313113" y="2564904"/>
            <a:ext cx="1587" cy="4064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14" name="Line 22">
            <a:extLst>
              <a:ext uri="{FF2B5EF4-FFF2-40B4-BE49-F238E27FC236}">
                <a16:creationId xmlns:a16="http://schemas.microsoft.com/office/drawing/2014/main" id="{76563836-7E70-4497-9F9F-FD9954A4F00C}"/>
              </a:ext>
            </a:extLst>
          </p:cNvPr>
          <p:cNvSpPr>
            <a:spLocks noChangeShapeType="1"/>
          </p:cNvSpPr>
          <p:nvPr/>
        </p:nvSpPr>
        <p:spPr bwMode="auto">
          <a:xfrm>
            <a:off x="4078288" y="2564904"/>
            <a:ext cx="1587" cy="4064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15" name="Line 23">
            <a:extLst>
              <a:ext uri="{FF2B5EF4-FFF2-40B4-BE49-F238E27FC236}">
                <a16:creationId xmlns:a16="http://schemas.microsoft.com/office/drawing/2014/main" id="{39C3D57E-EF68-40A5-A04F-9ADF72F9F1ED}"/>
              </a:ext>
            </a:extLst>
          </p:cNvPr>
          <p:cNvSpPr>
            <a:spLocks noChangeShapeType="1"/>
          </p:cNvSpPr>
          <p:nvPr/>
        </p:nvSpPr>
        <p:spPr bwMode="auto">
          <a:xfrm>
            <a:off x="4845050" y="2564904"/>
            <a:ext cx="1588" cy="4064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16" name="Line 24">
            <a:extLst>
              <a:ext uri="{FF2B5EF4-FFF2-40B4-BE49-F238E27FC236}">
                <a16:creationId xmlns:a16="http://schemas.microsoft.com/office/drawing/2014/main" id="{720AD72E-B554-472C-B651-D6BFE75F82C2}"/>
              </a:ext>
            </a:extLst>
          </p:cNvPr>
          <p:cNvSpPr>
            <a:spLocks noChangeShapeType="1"/>
          </p:cNvSpPr>
          <p:nvPr/>
        </p:nvSpPr>
        <p:spPr bwMode="auto">
          <a:xfrm>
            <a:off x="5610225" y="2564904"/>
            <a:ext cx="1588" cy="4064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17" name="Line 25">
            <a:extLst>
              <a:ext uri="{FF2B5EF4-FFF2-40B4-BE49-F238E27FC236}">
                <a16:creationId xmlns:a16="http://schemas.microsoft.com/office/drawing/2014/main" id="{4BC444A4-31D1-487B-AADA-3F3B734080D0}"/>
              </a:ext>
            </a:extLst>
          </p:cNvPr>
          <p:cNvSpPr>
            <a:spLocks noChangeShapeType="1"/>
          </p:cNvSpPr>
          <p:nvPr/>
        </p:nvSpPr>
        <p:spPr bwMode="auto">
          <a:xfrm>
            <a:off x="6375400" y="2564904"/>
            <a:ext cx="1588" cy="4064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18" name="Line 26">
            <a:extLst>
              <a:ext uri="{FF2B5EF4-FFF2-40B4-BE49-F238E27FC236}">
                <a16:creationId xmlns:a16="http://schemas.microsoft.com/office/drawing/2014/main" id="{6B0FAB53-77FA-43D4-9B7B-C1E724FF7FBB}"/>
              </a:ext>
            </a:extLst>
          </p:cNvPr>
          <p:cNvSpPr>
            <a:spLocks noChangeShapeType="1"/>
          </p:cNvSpPr>
          <p:nvPr/>
        </p:nvSpPr>
        <p:spPr bwMode="auto">
          <a:xfrm>
            <a:off x="7524750" y="2564904"/>
            <a:ext cx="1588" cy="4064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19" name="Line 27">
            <a:extLst>
              <a:ext uri="{FF2B5EF4-FFF2-40B4-BE49-F238E27FC236}">
                <a16:creationId xmlns:a16="http://schemas.microsoft.com/office/drawing/2014/main" id="{B7B949B0-1CCF-441A-AF85-6EF81F10D327}"/>
              </a:ext>
            </a:extLst>
          </p:cNvPr>
          <p:cNvSpPr>
            <a:spLocks noChangeShapeType="1"/>
          </p:cNvSpPr>
          <p:nvPr/>
        </p:nvSpPr>
        <p:spPr bwMode="auto">
          <a:xfrm>
            <a:off x="2547938" y="3369767"/>
            <a:ext cx="1587" cy="2000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20" name="Line 28">
            <a:extLst>
              <a:ext uri="{FF2B5EF4-FFF2-40B4-BE49-F238E27FC236}">
                <a16:creationId xmlns:a16="http://schemas.microsoft.com/office/drawing/2014/main" id="{6351CF05-10DB-46CC-A876-8CD0B6E72612}"/>
              </a:ext>
            </a:extLst>
          </p:cNvPr>
          <p:cNvSpPr>
            <a:spLocks noChangeShapeType="1"/>
          </p:cNvSpPr>
          <p:nvPr/>
        </p:nvSpPr>
        <p:spPr bwMode="auto">
          <a:xfrm>
            <a:off x="1973263" y="3576142"/>
            <a:ext cx="1914525" cy="15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21" name="Text Box 29">
            <a:extLst>
              <a:ext uri="{FF2B5EF4-FFF2-40B4-BE49-F238E27FC236}">
                <a16:creationId xmlns:a16="http://schemas.microsoft.com/office/drawing/2014/main" id="{FDEDC9C9-3119-4958-A0AC-6BC232FFB53A}"/>
              </a:ext>
            </a:extLst>
          </p:cNvPr>
          <p:cNvSpPr txBox="1">
            <a:spLocks noChangeArrowheads="1"/>
          </p:cNvSpPr>
          <p:nvPr/>
        </p:nvSpPr>
        <p:spPr bwMode="auto">
          <a:xfrm>
            <a:off x="1590675" y="3771404"/>
            <a:ext cx="573088" cy="404813"/>
          </a:xfrm>
          <a:prstGeom prst="rect">
            <a:avLst/>
          </a:prstGeom>
          <a:solidFill>
            <a:srgbClr val="FF3300"/>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IBM</a:t>
            </a:r>
          </a:p>
          <a:p>
            <a:endParaRPr lang="en-US" altLang="zh-CN" sz="1600" b="1"/>
          </a:p>
        </p:txBody>
      </p:sp>
      <p:sp>
        <p:nvSpPr>
          <p:cNvPr id="8222" name="Text Box 30">
            <a:extLst>
              <a:ext uri="{FF2B5EF4-FFF2-40B4-BE49-F238E27FC236}">
                <a16:creationId xmlns:a16="http://schemas.microsoft.com/office/drawing/2014/main" id="{A53371F8-D136-4483-B8F8-B27D9F0C7BDA}"/>
              </a:ext>
            </a:extLst>
          </p:cNvPr>
          <p:cNvSpPr txBox="1">
            <a:spLocks noChangeArrowheads="1"/>
          </p:cNvSpPr>
          <p:nvPr/>
        </p:nvSpPr>
        <p:spPr bwMode="auto">
          <a:xfrm>
            <a:off x="2547938" y="3771404"/>
            <a:ext cx="573087" cy="404813"/>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DEC</a:t>
            </a:r>
          </a:p>
          <a:p>
            <a:endParaRPr lang="en-US" altLang="zh-CN" sz="1600" b="1"/>
          </a:p>
        </p:txBody>
      </p:sp>
      <p:sp>
        <p:nvSpPr>
          <p:cNvPr id="8223" name="Text Box 31">
            <a:extLst>
              <a:ext uri="{FF2B5EF4-FFF2-40B4-BE49-F238E27FC236}">
                <a16:creationId xmlns:a16="http://schemas.microsoft.com/office/drawing/2014/main" id="{CC67A061-5B03-430E-87F6-4B8C6EAA9C71}"/>
              </a:ext>
            </a:extLst>
          </p:cNvPr>
          <p:cNvSpPr txBox="1">
            <a:spLocks noChangeArrowheads="1"/>
          </p:cNvSpPr>
          <p:nvPr/>
        </p:nvSpPr>
        <p:spPr bwMode="auto">
          <a:xfrm>
            <a:off x="3695700" y="3771404"/>
            <a:ext cx="574675" cy="404813"/>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ATT</a:t>
            </a:r>
          </a:p>
          <a:p>
            <a:endParaRPr lang="en-US" altLang="zh-CN" sz="1600" b="1"/>
          </a:p>
        </p:txBody>
      </p:sp>
      <p:sp>
        <p:nvSpPr>
          <p:cNvPr id="8224" name="Line 32">
            <a:extLst>
              <a:ext uri="{FF2B5EF4-FFF2-40B4-BE49-F238E27FC236}">
                <a16:creationId xmlns:a16="http://schemas.microsoft.com/office/drawing/2014/main" id="{BA9E1631-A884-4978-B4C8-D1B6AF46A556}"/>
              </a:ext>
            </a:extLst>
          </p:cNvPr>
          <p:cNvSpPr>
            <a:spLocks noChangeShapeType="1"/>
          </p:cNvSpPr>
          <p:nvPr/>
        </p:nvSpPr>
        <p:spPr bwMode="auto">
          <a:xfrm>
            <a:off x="3121025" y="3977779"/>
            <a:ext cx="574675" cy="1588"/>
          </a:xfrm>
          <a:prstGeom prst="line">
            <a:avLst/>
          </a:prstGeom>
          <a:noFill/>
          <a:ln w="19050" cap="rnd">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25" name="Line 33">
            <a:extLst>
              <a:ext uri="{FF2B5EF4-FFF2-40B4-BE49-F238E27FC236}">
                <a16:creationId xmlns:a16="http://schemas.microsoft.com/office/drawing/2014/main" id="{137320D5-F7C1-4FA6-9EC8-3C5E0CA99D69}"/>
              </a:ext>
            </a:extLst>
          </p:cNvPr>
          <p:cNvSpPr>
            <a:spLocks noChangeShapeType="1"/>
          </p:cNvSpPr>
          <p:nvPr/>
        </p:nvSpPr>
        <p:spPr bwMode="auto">
          <a:xfrm>
            <a:off x="1973263" y="3576142"/>
            <a:ext cx="1587" cy="2047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26" name="Line 34">
            <a:extLst>
              <a:ext uri="{FF2B5EF4-FFF2-40B4-BE49-F238E27FC236}">
                <a16:creationId xmlns:a16="http://schemas.microsoft.com/office/drawing/2014/main" id="{9DE07425-3BF9-4E53-A3E2-0EB15E16EC5B}"/>
              </a:ext>
            </a:extLst>
          </p:cNvPr>
          <p:cNvSpPr>
            <a:spLocks noChangeShapeType="1"/>
          </p:cNvSpPr>
          <p:nvPr/>
        </p:nvSpPr>
        <p:spPr bwMode="auto">
          <a:xfrm>
            <a:off x="2930525" y="3576142"/>
            <a:ext cx="1588" cy="2047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27" name="Line 35">
            <a:extLst>
              <a:ext uri="{FF2B5EF4-FFF2-40B4-BE49-F238E27FC236}">
                <a16:creationId xmlns:a16="http://schemas.microsoft.com/office/drawing/2014/main" id="{42C2D883-A844-4EE7-B5D0-A209A5E033AC}"/>
              </a:ext>
            </a:extLst>
          </p:cNvPr>
          <p:cNvSpPr>
            <a:spLocks noChangeShapeType="1"/>
          </p:cNvSpPr>
          <p:nvPr/>
        </p:nvSpPr>
        <p:spPr bwMode="auto">
          <a:xfrm>
            <a:off x="3887788" y="3576142"/>
            <a:ext cx="1587" cy="2047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28" name="Line 36">
            <a:extLst>
              <a:ext uri="{FF2B5EF4-FFF2-40B4-BE49-F238E27FC236}">
                <a16:creationId xmlns:a16="http://schemas.microsoft.com/office/drawing/2014/main" id="{8A5CFF64-92F1-441E-AF91-96DB4ADF8710}"/>
              </a:ext>
            </a:extLst>
          </p:cNvPr>
          <p:cNvSpPr>
            <a:spLocks noChangeShapeType="1"/>
          </p:cNvSpPr>
          <p:nvPr/>
        </p:nvSpPr>
        <p:spPr bwMode="auto">
          <a:xfrm>
            <a:off x="5227638" y="3576142"/>
            <a:ext cx="1914525" cy="15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29" name="Text Box 37">
            <a:extLst>
              <a:ext uri="{FF2B5EF4-FFF2-40B4-BE49-F238E27FC236}">
                <a16:creationId xmlns:a16="http://schemas.microsoft.com/office/drawing/2014/main" id="{2D0F6274-A3CA-4100-B4E3-963D4C4385E8}"/>
              </a:ext>
            </a:extLst>
          </p:cNvPr>
          <p:cNvSpPr txBox="1">
            <a:spLocks noChangeArrowheads="1"/>
          </p:cNvSpPr>
          <p:nvPr/>
        </p:nvSpPr>
        <p:spPr bwMode="auto">
          <a:xfrm>
            <a:off x="4845050" y="3787279"/>
            <a:ext cx="573088" cy="406400"/>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AC</a:t>
            </a:r>
          </a:p>
          <a:p>
            <a:endParaRPr lang="en-US" altLang="zh-CN" sz="1600" b="1"/>
          </a:p>
        </p:txBody>
      </p:sp>
      <p:sp>
        <p:nvSpPr>
          <p:cNvPr id="8230" name="Text Box 38">
            <a:extLst>
              <a:ext uri="{FF2B5EF4-FFF2-40B4-BE49-F238E27FC236}">
                <a16:creationId xmlns:a16="http://schemas.microsoft.com/office/drawing/2014/main" id="{0F019702-2B48-4FC3-A419-93797087D7EE}"/>
              </a:ext>
            </a:extLst>
          </p:cNvPr>
          <p:cNvSpPr txBox="1">
            <a:spLocks noChangeArrowheads="1"/>
          </p:cNvSpPr>
          <p:nvPr/>
        </p:nvSpPr>
        <p:spPr bwMode="auto">
          <a:xfrm>
            <a:off x="5802313" y="3787279"/>
            <a:ext cx="612775" cy="393700"/>
          </a:xfrm>
          <a:prstGeom prst="rect">
            <a:avLst/>
          </a:prstGeom>
          <a:solidFill>
            <a:srgbClr val="FF6699"/>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EDU</a:t>
            </a:r>
          </a:p>
          <a:p>
            <a:endParaRPr lang="en-US" altLang="zh-CN" sz="1600" b="1"/>
          </a:p>
        </p:txBody>
      </p:sp>
      <p:sp>
        <p:nvSpPr>
          <p:cNvPr id="8231" name="Text Box 39">
            <a:extLst>
              <a:ext uri="{FF2B5EF4-FFF2-40B4-BE49-F238E27FC236}">
                <a16:creationId xmlns:a16="http://schemas.microsoft.com/office/drawing/2014/main" id="{BE186799-894C-4179-B612-FBA9D1C45A53}"/>
              </a:ext>
            </a:extLst>
          </p:cNvPr>
          <p:cNvSpPr txBox="1">
            <a:spLocks noChangeArrowheads="1"/>
          </p:cNvSpPr>
          <p:nvPr/>
        </p:nvSpPr>
        <p:spPr bwMode="auto">
          <a:xfrm>
            <a:off x="6950075" y="3787279"/>
            <a:ext cx="574675" cy="406400"/>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GD</a:t>
            </a:r>
          </a:p>
          <a:p>
            <a:endParaRPr lang="en-US" altLang="zh-CN" sz="1600" b="1"/>
          </a:p>
        </p:txBody>
      </p:sp>
      <p:sp>
        <p:nvSpPr>
          <p:cNvPr id="8232" name="Line 40">
            <a:extLst>
              <a:ext uri="{FF2B5EF4-FFF2-40B4-BE49-F238E27FC236}">
                <a16:creationId xmlns:a16="http://schemas.microsoft.com/office/drawing/2014/main" id="{BFBEC151-3E4F-4CD2-BB91-E5BBACA6E0DB}"/>
              </a:ext>
            </a:extLst>
          </p:cNvPr>
          <p:cNvSpPr>
            <a:spLocks noChangeShapeType="1"/>
          </p:cNvSpPr>
          <p:nvPr/>
        </p:nvSpPr>
        <p:spPr bwMode="auto">
          <a:xfrm>
            <a:off x="6375400" y="3995242"/>
            <a:ext cx="574675" cy="1587"/>
          </a:xfrm>
          <a:prstGeom prst="line">
            <a:avLst/>
          </a:prstGeom>
          <a:noFill/>
          <a:ln w="19050" cap="rnd">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33" name="Line 41">
            <a:extLst>
              <a:ext uri="{FF2B5EF4-FFF2-40B4-BE49-F238E27FC236}">
                <a16:creationId xmlns:a16="http://schemas.microsoft.com/office/drawing/2014/main" id="{F62BADF6-2920-493B-A6B8-636010ABC51B}"/>
              </a:ext>
            </a:extLst>
          </p:cNvPr>
          <p:cNvSpPr>
            <a:spLocks noChangeShapeType="1"/>
          </p:cNvSpPr>
          <p:nvPr/>
        </p:nvSpPr>
        <p:spPr bwMode="auto">
          <a:xfrm>
            <a:off x="5227638" y="3576142"/>
            <a:ext cx="1587" cy="2047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34" name="Line 42">
            <a:extLst>
              <a:ext uri="{FF2B5EF4-FFF2-40B4-BE49-F238E27FC236}">
                <a16:creationId xmlns:a16="http://schemas.microsoft.com/office/drawing/2014/main" id="{C871B111-5881-4192-BB14-B23C81EB17E9}"/>
              </a:ext>
            </a:extLst>
          </p:cNvPr>
          <p:cNvSpPr>
            <a:spLocks noChangeShapeType="1"/>
          </p:cNvSpPr>
          <p:nvPr/>
        </p:nvSpPr>
        <p:spPr bwMode="auto">
          <a:xfrm>
            <a:off x="6184900" y="3576142"/>
            <a:ext cx="1588" cy="2047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35" name="Line 43">
            <a:extLst>
              <a:ext uri="{FF2B5EF4-FFF2-40B4-BE49-F238E27FC236}">
                <a16:creationId xmlns:a16="http://schemas.microsoft.com/office/drawing/2014/main" id="{FFDECA0C-77C9-495B-9922-6DB8D5E1B875}"/>
              </a:ext>
            </a:extLst>
          </p:cNvPr>
          <p:cNvSpPr>
            <a:spLocks noChangeShapeType="1"/>
          </p:cNvSpPr>
          <p:nvPr/>
        </p:nvSpPr>
        <p:spPr bwMode="auto">
          <a:xfrm>
            <a:off x="7142163" y="3576142"/>
            <a:ext cx="1587" cy="2047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36" name="Line 44">
            <a:extLst>
              <a:ext uri="{FF2B5EF4-FFF2-40B4-BE49-F238E27FC236}">
                <a16:creationId xmlns:a16="http://schemas.microsoft.com/office/drawing/2014/main" id="{0470E461-56D4-40B2-937E-DF4D6EEAF864}"/>
              </a:ext>
            </a:extLst>
          </p:cNvPr>
          <p:cNvSpPr>
            <a:spLocks noChangeShapeType="1"/>
          </p:cNvSpPr>
          <p:nvPr/>
        </p:nvSpPr>
        <p:spPr bwMode="auto">
          <a:xfrm>
            <a:off x="6375400" y="3369767"/>
            <a:ext cx="1588" cy="2000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37" name="Line 45">
            <a:extLst>
              <a:ext uri="{FF2B5EF4-FFF2-40B4-BE49-F238E27FC236}">
                <a16:creationId xmlns:a16="http://schemas.microsoft.com/office/drawing/2014/main" id="{288B277F-22EF-41EC-8740-FF6285266F9C}"/>
              </a:ext>
            </a:extLst>
          </p:cNvPr>
          <p:cNvSpPr>
            <a:spLocks noChangeShapeType="1"/>
          </p:cNvSpPr>
          <p:nvPr/>
        </p:nvSpPr>
        <p:spPr bwMode="auto">
          <a:xfrm>
            <a:off x="3887788" y="4379417"/>
            <a:ext cx="1147762" cy="15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38" name="Text Box 46">
            <a:extLst>
              <a:ext uri="{FF2B5EF4-FFF2-40B4-BE49-F238E27FC236}">
                <a16:creationId xmlns:a16="http://schemas.microsoft.com/office/drawing/2014/main" id="{FFE67910-2A48-4CF7-8939-9F8FBC464B58}"/>
              </a:ext>
            </a:extLst>
          </p:cNvPr>
          <p:cNvSpPr txBox="1">
            <a:spLocks noChangeArrowheads="1"/>
          </p:cNvSpPr>
          <p:nvPr/>
        </p:nvSpPr>
        <p:spPr bwMode="auto">
          <a:xfrm>
            <a:off x="3505200" y="4620717"/>
            <a:ext cx="573088" cy="406400"/>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IHEP</a:t>
            </a:r>
          </a:p>
          <a:p>
            <a:endParaRPr lang="en-US" altLang="zh-CN" sz="1600" b="1"/>
          </a:p>
        </p:txBody>
      </p:sp>
      <p:sp>
        <p:nvSpPr>
          <p:cNvPr id="8239" name="Text Box 47">
            <a:extLst>
              <a:ext uri="{FF2B5EF4-FFF2-40B4-BE49-F238E27FC236}">
                <a16:creationId xmlns:a16="http://schemas.microsoft.com/office/drawing/2014/main" id="{40E8A8EF-549A-449F-AA57-EBD6F18914F5}"/>
              </a:ext>
            </a:extLst>
          </p:cNvPr>
          <p:cNvSpPr txBox="1">
            <a:spLocks noChangeArrowheads="1"/>
          </p:cNvSpPr>
          <p:nvPr/>
        </p:nvSpPr>
        <p:spPr bwMode="auto">
          <a:xfrm>
            <a:off x="5035550" y="4574679"/>
            <a:ext cx="1149350" cy="404813"/>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TSINGHUA</a:t>
            </a:r>
          </a:p>
          <a:p>
            <a:endParaRPr lang="en-US" altLang="zh-CN" sz="1600" b="1"/>
          </a:p>
        </p:txBody>
      </p:sp>
      <p:sp>
        <p:nvSpPr>
          <p:cNvPr id="8240" name="Text Box 48">
            <a:extLst>
              <a:ext uri="{FF2B5EF4-FFF2-40B4-BE49-F238E27FC236}">
                <a16:creationId xmlns:a16="http://schemas.microsoft.com/office/drawing/2014/main" id="{ADE93D76-35AE-4F1C-ADC0-33A6C6355A45}"/>
              </a:ext>
            </a:extLst>
          </p:cNvPr>
          <p:cNvSpPr txBox="1">
            <a:spLocks noChangeArrowheads="1"/>
          </p:cNvSpPr>
          <p:nvPr/>
        </p:nvSpPr>
        <p:spPr bwMode="auto">
          <a:xfrm>
            <a:off x="6567488" y="4574679"/>
            <a:ext cx="957262" cy="404813"/>
          </a:xfrm>
          <a:prstGeom prst="rect">
            <a:avLst/>
          </a:prstGeom>
          <a:solidFill>
            <a:srgbClr val="FF6699"/>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SCNU</a:t>
            </a:r>
          </a:p>
          <a:p>
            <a:endParaRPr lang="en-US" altLang="zh-CN" sz="1600" b="1"/>
          </a:p>
        </p:txBody>
      </p:sp>
      <p:sp>
        <p:nvSpPr>
          <p:cNvPr id="8241" name="Line 49">
            <a:extLst>
              <a:ext uri="{FF2B5EF4-FFF2-40B4-BE49-F238E27FC236}">
                <a16:creationId xmlns:a16="http://schemas.microsoft.com/office/drawing/2014/main" id="{91BF623F-6E53-4F54-9FC5-A48FEE6D4C1B}"/>
              </a:ext>
            </a:extLst>
          </p:cNvPr>
          <p:cNvSpPr>
            <a:spLocks noChangeShapeType="1"/>
          </p:cNvSpPr>
          <p:nvPr/>
        </p:nvSpPr>
        <p:spPr bwMode="auto">
          <a:xfrm>
            <a:off x="6184900" y="4768354"/>
            <a:ext cx="382588" cy="14288"/>
          </a:xfrm>
          <a:prstGeom prst="line">
            <a:avLst/>
          </a:prstGeom>
          <a:noFill/>
          <a:ln w="19050" cap="rnd">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42" name="Line 50">
            <a:extLst>
              <a:ext uri="{FF2B5EF4-FFF2-40B4-BE49-F238E27FC236}">
                <a16:creationId xmlns:a16="http://schemas.microsoft.com/office/drawing/2014/main" id="{09CAD496-1B0B-47D2-84DF-5A39D6E55F01}"/>
              </a:ext>
            </a:extLst>
          </p:cNvPr>
          <p:cNvSpPr>
            <a:spLocks noChangeShapeType="1"/>
          </p:cNvSpPr>
          <p:nvPr/>
        </p:nvSpPr>
        <p:spPr bwMode="auto">
          <a:xfrm>
            <a:off x="3887788" y="4414342"/>
            <a:ext cx="1587" cy="2000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43" name="Line 51">
            <a:extLst>
              <a:ext uri="{FF2B5EF4-FFF2-40B4-BE49-F238E27FC236}">
                <a16:creationId xmlns:a16="http://schemas.microsoft.com/office/drawing/2014/main" id="{3DBEC3ED-07EA-4EE1-AB11-F839A23086A1}"/>
              </a:ext>
            </a:extLst>
          </p:cNvPr>
          <p:cNvSpPr>
            <a:spLocks noChangeShapeType="1"/>
          </p:cNvSpPr>
          <p:nvPr/>
        </p:nvSpPr>
        <p:spPr bwMode="auto">
          <a:xfrm>
            <a:off x="4814888" y="4422279"/>
            <a:ext cx="1587" cy="2000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44" name="Line 52">
            <a:extLst>
              <a:ext uri="{FF2B5EF4-FFF2-40B4-BE49-F238E27FC236}">
                <a16:creationId xmlns:a16="http://schemas.microsoft.com/office/drawing/2014/main" id="{61FB15B5-E0CE-4748-BE05-59278454BCDD}"/>
              </a:ext>
            </a:extLst>
          </p:cNvPr>
          <p:cNvSpPr>
            <a:spLocks noChangeShapeType="1"/>
          </p:cNvSpPr>
          <p:nvPr/>
        </p:nvSpPr>
        <p:spPr bwMode="auto">
          <a:xfrm flipH="1">
            <a:off x="5576888" y="4422279"/>
            <a:ext cx="1587" cy="13017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45" name="Line 53">
            <a:extLst>
              <a:ext uri="{FF2B5EF4-FFF2-40B4-BE49-F238E27FC236}">
                <a16:creationId xmlns:a16="http://schemas.microsoft.com/office/drawing/2014/main" id="{ABB63E34-8A70-46B3-ADEE-7B1B3A20874B}"/>
              </a:ext>
            </a:extLst>
          </p:cNvPr>
          <p:cNvSpPr>
            <a:spLocks noChangeShapeType="1"/>
          </p:cNvSpPr>
          <p:nvPr/>
        </p:nvSpPr>
        <p:spPr bwMode="auto">
          <a:xfrm>
            <a:off x="5035550" y="4173042"/>
            <a:ext cx="1588" cy="2000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46" name="Line 54">
            <a:extLst>
              <a:ext uri="{FF2B5EF4-FFF2-40B4-BE49-F238E27FC236}">
                <a16:creationId xmlns:a16="http://schemas.microsoft.com/office/drawing/2014/main" id="{DCCD86D2-5E9F-4572-89B0-DE19F15E1DBA}"/>
              </a:ext>
            </a:extLst>
          </p:cNvPr>
          <p:cNvSpPr>
            <a:spLocks noChangeShapeType="1"/>
          </p:cNvSpPr>
          <p:nvPr/>
        </p:nvSpPr>
        <p:spPr bwMode="auto">
          <a:xfrm>
            <a:off x="4270375" y="4782642"/>
            <a:ext cx="574675" cy="1587"/>
          </a:xfrm>
          <a:prstGeom prst="line">
            <a:avLst/>
          </a:prstGeom>
          <a:noFill/>
          <a:ln w="19050" cap="rnd">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47" name="Line 55">
            <a:extLst>
              <a:ext uri="{FF2B5EF4-FFF2-40B4-BE49-F238E27FC236}">
                <a16:creationId xmlns:a16="http://schemas.microsoft.com/office/drawing/2014/main" id="{6AA2794C-6F94-4108-8011-6875D49FBEA0}"/>
              </a:ext>
            </a:extLst>
          </p:cNvPr>
          <p:cNvSpPr>
            <a:spLocks noChangeShapeType="1"/>
          </p:cNvSpPr>
          <p:nvPr/>
        </p:nvSpPr>
        <p:spPr bwMode="auto">
          <a:xfrm>
            <a:off x="5576888" y="4422279"/>
            <a:ext cx="1339850" cy="158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48" name="Line 56">
            <a:extLst>
              <a:ext uri="{FF2B5EF4-FFF2-40B4-BE49-F238E27FC236}">
                <a16:creationId xmlns:a16="http://schemas.microsoft.com/office/drawing/2014/main" id="{8E88EF61-CCC9-4211-B3A1-00F4F8D4B605}"/>
              </a:ext>
            </a:extLst>
          </p:cNvPr>
          <p:cNvSpPr>
            <a:spLocks noChangeShapeType="1"/>
          </p:cNvSpPr>
          <p:nvPr/>
        </p:nvSpPr>
        <p:spPr bwMode="auto">
          <a:xfrm>
            <a:off x="6110288" y="4193679"/>
            <a:ext cx="1587" cy="20161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49" name="Text Box 57">
            <a:extLst>
              <a:ext uri="{FF2B5EF4-FFF2-40B4-BE49-F238E27FC236}">
                <a16:creationId xmlns:a16="http://schemas.microsoft.com/office/drawing/2014/main" id="{79699475-4413-49ED-B783-2516A790176B}"/>
              </a:ext>
            </a:extLst>
          </p:cNvPr>
          <p:cNvSpPr txBox="1">
            <a:spLocks noChangeArrowheads="1"/>
          </p:cNvSpPr>
          <p:nvPr/>
        </p:nvSpPr>
        <p:spPr bwMode="auto">
          <a:xfrm>
            <a:off x="473075" y="1882279"/>
            <a:ext cx="2819400" cy="625475"/>
          </a:xfrm>
          <a:prstGeom prst="rect">
            <a:avLst/>
          </a:prstGeom>
          <a:solidFill>
            <a:srgbClr val="FFFFFF"/>
          </a:solidFill>
          <a:ln w="9525">
            <a:solidFill>
              <a:srgbClr val="FFFFFF"/>
            </a:solidFill>
            <a:miter lim="800000"/>
            <a:headEnd/>
            <a:tailEnd/>
          </a:ln>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b="1"/>
              <a:t>Internet</a:t>
            </a:r>
            <a:r>
              <a:rPr lang="zh-CN" altLang="en-US" b="1"/>
              <a:t>域名命名树</a:t>
            </a:r>
          </a:p>
        </p:txBody>
      </p:sp>
      <p:sp>
        <p:nvSpPr>
          <p:cNvPr id="8250" name="Line 58">
            <a:extLst>
              <a:ext uri="{FF2B5EF4-FFF2-40B4-BE49-F238E27FC236}">
                <a16:creationId xmlns:a16="http://schemas.microsoft.com/office/drawing/2014/main" id="{A9F78966-F8F0-4C4D-BFE7-7A21324F8CEB}"/>
              </a:ext>
            </a:extLst>
          </p:cNvPr>
          <p:cNvSpPr>
            <a:spLocks noChangeShapeType="1"/>
          </p:cNvSpPr>
          <p:nvPr/>
        </p:nvSpPr>
        <p:spPr bwMode="auto">
          <a:xfrm flipH="1">
            <a:off x="6948488" y="4422279"/>
            <a:ext cx="1587" cy="13017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51" name="Rectangle 59">
            <a:extLst>
              <a:ext uri="{FF2B5EF4-FFF2-40B4-BE49-F238E27FC236}">
                <a16:creationId xmlns:a16="http://schemas.microsoft.com/office/drawing/2014/main" id="{E02AF882-EE6D-4314-AB1A-8F252FA2BEC0}"/>
              </a:ext>
            </a:extLst>
          </p:cNvPr>
          <p:cNvSpPr>
            <a:spLocks noChangeArrowheads="1"/>
          </p:cNvSpPr>
          <p:nvPr/>
        </p:nvSpPr>
        <p:spPr bwMode="auto">
          <a:xfrm>
            <a:off x="-212725" y="3007817"/>
            <a:ext cx="9144000"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266700">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algn="just" eaLnBrk="1" hangingPunct="1">
              <a:spcBef>
                <a:spcPct val="0"/>
              </a:spcBef>
              <a:buFontTx/>
              <a:buNone/>
            </a:pPr>
            <a:r>
              <a:rPr lang="en-US" altLang="zh-CN" sz="1000"/>
              <a:t> </a:t>
            </a:r>
          </a:p>
          <a:p>
            <a:pPr algn="just">
              <a:spcBef>
                <a:spcPct val="0"/>
              </a:spcBef>
              <a:buFontTx/>
              <a:buNone/>
            </a:pPr>
            <a:r>
              <a:rPr lang="en-US" altLang="zh-CN" sz="1000"/>
              <a:t> </a:t>
            </a:r>
          </a:p>
          <a:p>
            <a:pPr algn="just">
              <a:spcBef>
                <a:spcPct val="0"/>
              </a:spcBef>
              <a:buFontTx/>
              <a:buNone/>
            </a:pPr>
            <a:r>
              <a:rPr lang="en-US" altLang="zh-CN" sz="1000"/>
              <a:t> </a:t>
            </a:r>
          </a:p>
          <a:p>
            <a:pPr algn="just">
              <a:spcBef>
                <a:spcPct val="0"/>
              </a:spcBef>
              <a:buFontTx/>
              <a:buNone/>
            </a:pPr>
            <a:r>
              <a:rPr lang="en-US" altLang="zh-CN" sz="1000"/>
              <a:t> </a:t>
            </a:r>
          </a:p>
          <a:p>
            <a:pPr algn="just">
              <a:spcBef>
                <a:spcPct val="0"/>
              </a:spcBef>
              <a:buFontTx/>
              <a:buNone/>
            </a:pPr>
            <a:r>
              <a:rPr lang="en-US" altLang="zh-CN" sz="1000"/>
              <a:t> </a:t>
            </a:r>
          </a:p>
          <a:p>
            <a:pPr algn="just">
              <a:spcBef>
                <a:spcPct val="0"/>
              </a:spcBef>
              <a:buFontTx/>
              <a:buNone/>
            </a:pPr>
            <a:r>
              <a:rPr lang="en-US" altLang="zh-CN" sz="1000"/>
              <a:t> </a:t>
            </a:r>
          </a:p>
          <a:p>
            <a:pPr algn="just">
              <a:spcBef>
                <a:spcPct val="0"/>
              </a:spcBef>
              <a:buFontTx/>
              <a:buNone/>
            </a:pPr>
            <a:r>
              <a:rPr lang="en-US" altLang="zh-CN" sz="1000"/>
              <a:t> </a:t>
            </a:r>
          </a:p>
          <a:p>
            <a:pPr algn="just">
              <a:spcBef>
                <a:spcPct val="0"/>
              </a:spcBef>
              <a:buFontTx/>
              <a:buNone/>
            </a:pPr>
            <a:r>
              <a:rPr lang="en-US" altLang="zh-CN" sz="1000"/>
              <a:t> </a:t>
            </a:r>
          </a:p>
          <a:p>
            <a:pPr algn="just">
              <a:spcBef>
                <a:spcPct val="0"/>
              </a:spcBef>
              <a:buFontTx/>
              <a:buNone/>
            </a:pPr>
            <a:r>
              <a:rPr lang="en-US" altLang="zh-CN" sz="1000"/>
              <a:t> </a:t>
            </a:r>
          </a:p>
          <a:p>
            <a:pPr algn="just">
              <a:spcBef>
                <a:spcPct val="0"/>
              </a:spcBef>
              <a:buFontTx/>
              <a:buNone/>
            </a:pPr>
            <a:r>
              <a:rPr lang="en-US" altLang="zh-CN" sz="1000"/>
              <a:t> </a:t>
            </a:r>
          </a:p>
          <a:p>
            <a:pPr algn="just">
              <a:spcBef>
                <a:spcPct val="0"/>
              </a:spcBef>
              <a:buFontTx/>
              <a:buNone/>
            </a:pPr>
            <a:r>
              <a:rPr lang="en-US" altLang="zh-CN" sz="1000"/>
              <a:t> </a:t>
            </a:r>
          </a:p>
          <a:p>
            <a:pPr>
              <a:spcBef>
                <a:spcPct val="0"/>
              </a:spcBef>
              <a:buFontTx/>
              <a:buNone/>
            </a:pPr>
            <a:endParaRPr lang="en-US" altLang="zh-CN" sz="2400"/>
          </a:p>
        </p:txBody>
      </p:sp>
      <p:sp>
        <p:nvSpPr>
          <p:cNvPr id="8252" name="Rectangle 60">
            <a:extLst>
              <a:ext uri="{FF2B5EF4-FFF2-40B4-BE49-F238E27FC236}">
                <a16:creationId xmlns:a16="http://schemas.microsoft.com/office/drawing/2014/main" id="{EF3A5FC6-36D7-4B65-8066-A04DF2E173A7}"/>
              </a:ext>
            </a:extLst>
          </p:cNvPr>
          <p:cNvSpPr>
            <a:spLocks noChangeArrowheads="1"/>
          </p:cNvSpPr>
          <p:nvPr/>
        </p:nvSpPr>
        <p:spPr bwMode="auto">
          <a:xfrm>
            <a:off x="-212725" y="3304679"/>
            <a:ext cx="9144000" cy="625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1100"/>
              <a:t> </a:t>
            </a:r>
            <a:endParaRPr lang="en-US" altLang="zh-CN"/>
          </a:p>
          <a:p>
            <a:pPr algn="l"/>
            <a:endParaRPr lang="en-US" altLang="zh-CN"/>
          </a:p>
        </p:txBody>
      </p:sp>
      <p:sp>
        <p:nvSpPr>
          <p:cNvPr id="19517" name="Text Box 61">
            <a:extLst>
              <a:ext uri="{FF2B5EF4-FFF2-40B4-BE49-F238E27FC236}">
                <a16:creationId xmlns:a16="http://schemas.microsoft.com/office/drawing/2014/main" id="{CC41274B-1C4D-4C3D-8B90-AA22CDAF0ABC}"/>
              </a:ext>
            </a:extLst>
          </p:cNvPr>
          <p:cNvSpPr txBox="1">
            <a:spLocks noChangeArrowheads="1"/>
          </p:cNvSpPr>
          <p:nvPr/>
        </p:nvSpPr>
        <p:spPr bwMode="auto">
          <a:xfrm>
            <a:off x="236538" y="4328616"/>
            <a:ext cx="3505200" cy="251460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just"/>
            <a:r>
              <a:rPr kumimoji="0" lang="en-US" altLang="zh-CN" sz="1000" b="1" dirty="0"/>
              <a:t>  </a:t>
            </a:r>
            <a:r>
              <a:rPr kumimoji="0" lang="en-US" altLang="zh-CN" sz="2000" b="1" dirty="0"/>
              <a:t> COM         </a:t>
            </a:r>
            <a:r>
              <a:rPr kumimoji="0" lang="zh-CN" altLang="en-US" sz="2000" b="1" dirty="0"/>
              <a:t>商业机构</a:t>
            </a:r>
          </a:p>
          <a:p>
            <a:pPr algn="just"/>
            <a:r>
              <a:rPr kumimoji="0" lang="zh-CN" altLang="en-US" sz="2000" b="1" dirty="0"/>
              <a:t>  </a:t>
            </a:r>
            <a:r>
              <a:rPr kumimoji="0" lang="en-US" altLang="zh-CN" sz="2000" b="1" dirty="0"/>
              <a:t>EDU          </a:t>
            </a:r>
            <a:r>
              <a:rPr kumimoji="0" lang="zh-CN" altLang="en-US" sz="2000" b="1" dirty="0"/>
              <a:t>教育机构</a:t>
            </a:r>
          </a:p>
          <a:p>
            <a:pPr algn="just"/>
            <a:r>
              <a:rPr kumimoji="0" lang="zh-CN" altLang="en-US" sz="2000" b="1" dirty="0"/>
              <a:t>  </a:t>
            </a:r>
            <a:r>
              <a:rPr kumimoji="0" lang="en-US" altLang="zh-CN" sz="2000" b="1" dirty="0"/>
              <a:t>GOV          </a:t>
            </a:r>
            <a:r>
              <a:rPr kumimoji="0" lang="zh-CN" altLang="en-US" sz="2000" b="1" dirty="0"/>
              <a:t>政府部门</a:t>
            </a:r>
          </a:p>
          <a:p>
            <a:pPr algn="just"/>
            <a:r>
              <a:rPr kumimoji="0" lang="zh-CN" altLang="en-US" sz="2000" b="1" dirty="0"/>
              <a:t>  </a:t>
            </a:r>
            <a:r>
              <a:rPr kumimoji="0" lang="en-US" altLang="zh-CN" sz="2000" b="1" dirty="0"/>
              <a:t>MIL           </a:t>
            </a:r>
            <a:r>
              <a:rPr kumimoji="0" lang="zh-CN" altLang="en-US" sz="2000" b="1" dirty="0"/>
              <a:t>军事组织</a:t>
            </a:r>
          </a:p>
          <a:p>
            <a:pPr algn="just"/>
            <a:r>
              <a:rPr kumimoji="0" lang="zh-CN" altLang="en-US" sz="2000" b="1" dirty="0"/>
              <a:t>  </a:t>
            </a:r>
            <a:r>
              <a:rPr kumimoji="0" lang="en-US" altLang="zh-CN" sz="2000" b="1" dirty="0"/>
              <a:t>NET           </a:t>
            </a:r>
            <a:r>
              <a:rPr kumimoji="0" lang="zh-CN" altLang="en-US" sz="2000" b="1" dirty="0"/>
              <a:t>网络服务单位 </a:t>
            </a:r>
          </a:p>
          <a:p>
            <a:pPr algn="just"/>
            <a:r>
              <a:rPr kumimoji="0" lang="zh-CN" altLang="en-US" sz="2000" b="1" dirty="0"/>
              <a:t>  </a:t>
            </a:r>
            <a:r>
              <a:rPr kumimoji="0" lang="en-US" altLang="zh-CN" sz="2000" b="1" dirty="0"/>
              <a:t>ORG         </a:t>
            </a:r>
            <a:r>
              <a:rPr kumimoji="0" lang="zh-CN" altLang="en-US" sz="2000" b="1" dirty="0"/>
              <a:t>上述以外的组织</a:t>
            </a:r>
          </a:p>
          <a:p>
            <a:pPr algn="just"/>
            <a:r>
              <a:rPr kumimoji="0" lang="zh-CN" altLang="en-US" sz="2000" b="1" dirty="0"/>
              <a:t>  </a:t>
            </a:r>
            <a:r>
              <a:rPr kumimoji="0" lang="en-US" altLang="zh-CN" sz="2000" b="1" dirty="0"/>
              <a:t>INT            </a:t>
            </a:r>
            <a:r>
              <a:rPr kumimoji="0" lang="zh-CN" altLang="en-US" sz="2000" b="1" dirty="0"/>
              <a:t>国际组织</a:t>
            </a:r>
          </a:p>
          <a:p>
            <a:pPr algn="just"/>
            <a:r>
              <a:rPr kumimoji="0" lang="zh-CN" altLang="en-US" sz="2000" b="1" dirty="0"/>
              <a:t>  国家代码   国家名称缩写</a:t>
            </a:r>
            <a:endParaRPr kumimoji="0" lang="zh-CN" altLang="en-US" sz="2000" b="1" dirty="0">
              <a:solidFill>
                <a:schemeClr val="accent2"/>
              </a:solidFill>
            </a:endParaRPr>
          </a:p>
        </p:txBody>
      </p:sp>
      <p:sp>
        <p:nvSpPr>
          <p:cNvPr id="19518" name="Text Box 62">
            <a:extLst>
              <a:ext uri="{FF2B5EF4-FFF2-40B4-BE49-F238E27FC236}">
                <a16:creationId xmlns:a16="http://schemas.microsoft.com/office/drawing/2014/main" id="{FDA848FE-9F75-49DB-A163-7C82F8C6D5DC}"/>
              </a:ext>
            </a:extLst>
          </p:cNvPr>
          <p:cNvSpPr txBox="1">
            <a:spLocks noChangeArrowheads="1"/>
          </p:cNvSpPr>
          <p:nvPr/>
        </p:nvSpPr>
        <p:spPr bwMode="auto">
          <a:xfrm>
            <a:off x="4096543" y="5068392"/>
            <a:ext cx="4176713" cy="1727200"/>
          </a:xfrm>
          <a:prstGeom prst="rect">
            <a:avLst/>
          </a:prstGeom>
          <a:noFill/>
          <a:ln w="9525">
            <a:solidFill>
              <a:schemeClr val="bg1"/>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just"/>
            <a:r>
              <a:rPr kumimoji="0" lang="en-US" altLang="zh-CN" sz="2000" b="1" dirty="0"/>
              <a:t>ARPA        </a:t>
            </a:r>
            <a:r>
              <a:rPr kumimoji="0" lang="zh-CN" altLang="en-US" sz="2000" b="1" dirty="0"/>
              <a:t>临时</a:t>
            </a:r>
            <a:r>
              <a:rPr kumimoji="0" lang="en-US" altLang="zh-CN" sz="2000" b="1" dirty="0"/>
              <a:t>ARPA</a:t>
            </a:r>
            <a:r>
              <a:rPr kumimoji="0" lang="zh-CN" altLang="en-US" sz="2000" b="1" dirty="0"/>
              <a:t>域（仍在用）</a:t>
            </a:r>
          </a:p>
          <a:p>
            <a:pPr algn="just"/>
            <a:endParaRPr kumimoji="0" lang="zh-CN" altLang="en-US" sz="2000" b="1" dirty="0"/>
          </a:p>
          <a:p>
            <a:pPr algn="just"/>
            <a:r>
              <a:rPr kumimoji="0" lang="en-US" altLang="zh-CN" sz="2000" b="1" dirty="0"/>
              <a:t>2000</a:t>
            </a:r>
            <a:r>
              <a:rPr kumimoji="0" lang="zh-CN" altLang="en-US" sz="2000" b="1" dirty="0"/>
              <a:t>年</a:t>
            </a:r>
            <a:r>
              <a:rPr kumimoji="0" lang="en-US" altLang="zh-CN" sz="2000" b="1" dirty="0"/>
              <a:t>11</a:t>
            </a:r>
            <a:r>
              <a:rPr kumimoji="0" lang="zh-CN" altLang="en-US" sz="2000" b="1" dirty="0"/>
              <a:t>月，因特网名字和号码分配机构</a:t>
            </a:r>
            <a:r>
              <a:rPr kumimoji="0" lang="en-US" altLang="zh-CN" sz="2000" b="1" dirty="0"/>
              <a:t>ICANN</a:t>
            </a:r>
            <a:r>
              <a:rPr kumimoji="0" lang="zh-CN" altLang="en-US" sz="2000" b="1" dirty="0"/>
              <a:t>新增</a:t>
            </a:r>
            <a:r>
              <a:rPr kumimoji="0" lang="en-US" altLang="zh-CN" sz="2000" b="1" dirty="0"/>
              <a:t>7</a:t>
            </a:r>
            <a:r>
              <a:rPr kumimoji="0" lang="zh-CN" altLang="en-US" sz="2000" b="1" dirty="0"/>
              <a:t>个通用顶级域名。过后又有增加。</a:t>
            </a:r>
            <a:endParaRPr kumimoji="0" lang="zh-CN" altLang="en-US" sz="2000" b="1" dirty="0">
              <a:solidFill>
                <a:schemeClr val="accent2"/>
              </a:solidFill>
            </a:endParaRPr>
          </a:p>
        </p:txBody>
      </p:sp>
      <p:sp>
        <p:nvSpPr>
          <p:cNvPr id="65" name="Text Box 3">
            <a:extLst>
              <a:ext uri="{FF2B5EF4-FFF2-40B4-BE49-F238E27FC236}">
                <a16:creationId xmlns:a16="http://schemas.microsoft.com/office/drawing/2014/main" id="{9790572D-2424-4122-A121-68E5B03A7AEE}"/>
              </a:ext>
            </a:extLst>
          </p:cNvPr>
          <p:cNvSpPr txBox="1">
            <a:spLocks noChangeArrowheads="1"/>
          </p:cNvSpPr>
          <p:nvPr/>
        </p:nvSpPr>
        <p:spPr bwMode="auto">
          <a:xfrm>
            <a:off x="503894" y="879773"/>
            <a:ext cx="7913962" cy="968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just" eaLnBrk="1" hangingPunct="1">
              <a:lnSpc>
                <a:spcPct val="120000"/>
              </a:lnSpc>
              <a:spcBef>
                <a:spcPct val="50000"/>
              </a:spcBef>
            </a:pPr>
            <a:r>
              <a:rPr lang="en-US" altLang="zh-CN" b="1" dirty="0"/>
              <a:t> </a:t>
            </a:r>
            <a:r>
              <a:rPr lang="zh-CN" altLang="en-US" b="1" dirty="0"/>
              <a:t>一般的计算机域名是由英文字母与数字组成，但中文或其它文字的域名也已经使用。</a:t>
            </a:r>
          </a:p>
        </p:txBody>
      </p:sp>
    </p:spTree>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5"/>
                                        </p:tgtEl>
                                        <p:attrNameLst>
                                          <p:attrName>style.visibility</p:attrName>
                                        </p:attrNameLst>
                                      </p:cBhvr>
                                      <p:to>
                                        <p:strVal val="visible"/>
                                      </p:to>
                                    </p:set>
                                    <p:anim calcmode="lin" valueType="num">
                                      <p:cBhvr additive="base">
                                        <p:cTn id="7" dur="500" fill="hold"/>
                                        <p:tgtEl>
                                          <p:spTgt spid="65"/>
                                        </p:tgtEl>
                                        <p:attrNameLst>
                                          <p:attrName>ppt_x</p:attrName>
                                        </p:attrNameLst>
                                      </p:cBhvr>
                                      <p:tavLst>
                                        <p:tav tm="0">
                                          <p:val>
                                            <p:strVal val="0-#ppt_w/2"/>
                                          </p:val>
                                        </p:tav>
                                        <p:tav tm="100000">
                                          <p:val>
                                            <p:strVal val="#ppt_x"/>
                                          </p:val>
                                        </p:tav>
                                      </p:tavLst>
                                    </p:anim>
                                    <p:anim calcmode="lin" valueType="num">
                                      <p:cBhvr additive="base">
                                        <p:cTn id="8" dur="500" fill="hold"/>
                                        <p:tgtEl>
                                          <p:spTgt spid="6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9517"/>
                                        </p:tgtEl>
                                        <p:attrNameLst>
                                          <p:attrName>style.visibility</p:attrName>
                                        </p:attrNameLst>
                                      </p:cBhvr>
                                      <p:to>
                                        <p:strVal val="visible"/>
                                      </p:to>
                                    </p:set>
                                    <p:anim calcmode="lin" valueType="num">
                                      <p:cBhvr additive="base">
                                        <p:cTn id="13" dur="500" fill="hold"/>
                                        <p:tgtEl>
                                          <p:spTgt spid="19517"/>
                                        </p:tgtEl>
                                        <p:attrNameLst>
                                          <p:attrName>ppt_x</p:attrName>
                                        </p:attrNameLst>
                                      </p:cBhvr>
                                      <p:tavLst>
                                        <p:tav tm="0">
                                          <p:val>
                                            <p:strVal val="0-#ppt_w/2"/>
                                          </p:val>
                                        </p:tav>
                                        <p:tav tm="100000">
                                          <p:val>
                                            <p:strVal val="#ppt_x"/>
                                          </p:val>
                                        </p:tav>
                                      </p:tavLst>
                                    </p:anim>
                                    <p:anim calcmode="lin" valueType="num">
                                      <p:cBhvr additive="base">
                                        <p:cTn id="14" dur="500" fill="hold"/>
                                        <p:tgtEl>
                                          <p:spTgt spid="19517"/>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9518"/>
                                        </p:tgtEl>
                                        <p:attrNameLst>
                                          <p:attrName>style.visibility</p:attrName>
                                        </p:attrNameLst>
                                      </p:cBhvr>
                                      <p:to>
                                        <p:strVal val="visible"/>
                                      </p:to>
                                    </p:set>
                                    <p:anim calcmode="lin" valueType="num">
                                      <p:cBhvr additive="base">
                                        <p:cTn id="19" dur="500" fill="hold"/>
                                        <p:tgtEl>
                                          <p:spTgt spid="19518"/>
                                        </p:tgtEl>
                                        <p:attrNameLst>
                                          <p:attrName>ppt_x</p:attrName>
                                        </p:attrNameLst>
                                      </p:cBhvr>
                                      <p:tavLst>
                                        <p:tav tm="0">
                                          <p:val>
                                            <p:strVal val="0-#ppt_w/2"/>
                                          </p:val>
                                        </p:tav>
                                        <p:tav tm="100000">
                                          <p:val>
                                            <p:strVal val="#ppt_x"/>
                                          </p:val>
                                        </p:tav>
                                      </p:tavLst>
                                    </p:anim>
                                    <p:anim calcmode="lin" valueType="num">
                                      <p:cBhvr additive="base">
                                        <p:cTn id="20" dur="500" fill="hold"/>
                                        <p:tgtEl>
                                          <p:spTgt spid="195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517" grpId="0" animBg="1" autoUpdateAnimBg="0"/>
      <p:bldP spid="19518" grpId="0" animBg="1" autoUpdateAnimBg="0"/>
      <p:bldP spid="65"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6599" name="Group 39">
            <a:extLst>
              <a:ext uri="{FF2B5EF4-FFF2-40B4-BE49-F238E27FC236}">
                <a16:creationId xmlns:a16="http://schemas.microsoft.com/office/drawing/2014/main" id="{9A52977C-8233-4225-90FB-231449C087DF}"/>
              </a:ext>
            </a:extLst>
          </p:cNvPr>
          <p:cNvGraphicFramePr>
            <a:graphicFrameLocks noGrp="1"/>
          </p:cNvGraphicFramePr>
          <p:nvPr/>
        </p:nvGraphicFramePr>
        <p:xfrm>
          <a:off x="1258888" y="549275"/>
          <a:ext cx="7489825" cy="6047081"/>
        </p:xfrm>
        <a:graphic>
          <a:graphicData uri="http://schemas.openxmlformats.org/drawingml/2006/table">
            <a:tbl>
              <a:tblPr/>
              <a:tblGrid>
                <a:gridCol w="1512887">
                  <a:extLst>
                    <a:ext uri="{9D8B030D-6E8A-4147-A177-3AD203B41FA5}">
                      <a16:colId xmlns:a16="http://schemas.microsoft.com/office/drawing/2014/main" val="20000"/>
                    </a:ext>
                  </a:extLst>
                </a:gridCol>
                <a:gridCol w="5976938">
                  <a:extLst>
                    <a:ext uri="{9D8B030D-6E8A-4147-A177-3AD203B41FA5}">
                      <a16:colId xmlns:a16="http://schemas.microsoft.com/office/drawing/2014/main" val="20001"/>
                    </a:ext>
                  </a:extLst>
                </a:gridCol>
              </a:tblGrid>
              <a:tr h="377805">
                <a:tc>
                  <a:txBody>
                    <a:bodyPr/>
                    <a:lstStyle>
                      <a:lvl1pPr algn="l">
                        <a:spcBef>
                          <a:spcPct val="20000"/>
                        </a:spcBef>
                        <a:defRPr kumimoji="1" sz="2800">
                          <a:solidFill>
                            <a:schemeClr val="tx1"/>
                          </a:solidFill>
                          <a:latin typeface="Times New Roman" panose="02020603050405020304" pitchFamily="18" charset="0"/>
                          <a:ea typeface="宋体" panose="02010600030101010101" pitchFamily="2" charset="-122"/>
                        </a:defRPr>
                      </a:lvl1pPr>
                      <a:lvl2pPr algn="l">
                        <a:spcBef>
                          <a:spcPct val="20000"/>
                        </a:spcBef>
                        <a:defRPr kumimoji="1" sz="2400">
                          <a:solidFill>
                            <a:schemeClr val="tx1"/>
                          </a:solidFill>
                          <a:latin typeface="Times New Roman" panose="02020603050405020304" pitchFamily="18" charset="0"/>
                          <a:ea typeface="宋体" panose="02010600030101010101" pitchFamily="2" charset="-122"/>
                        </a:defRPr>
                      </a:lvl2pPr>
                      <a:lvl3pPr algn="l">
                        <a:spcBef>
                          <a:spcPct val="20000"/>
                        </a:spcBef>
                        <a:defRPr kumimoji="1" sz="2000">
                          <a:solidFill>
                            <a:schemeClr val="tx1"/>
                          </a:solidFill>
                          <a:latin typeface="Times New Roman" panose="02020603050405020304" pitchFamily="18" charset="0"/>
                          <a:ea typeface="宋体" panose="02010600030101010101" pitchFamily="2" charset="-122"/>
                        </a:defRPr>
                      </a:lvl3pPr>
                      <a:lvl4pPr algn="l">
                        <a:spcBef>
                          <a:spcPct val="20000"/>
                        </a:spcBef>
                        <a:defRPr kumimoji="1">
                          <a:solidFill>
                            <a:schemeClr val="tx1"/>
                          </a:solidFill>
                          <a:latin typeface="Times New Roman" panose="02020603050405020304" pitchFamily="18" charset="0"/>
                          <a:ea typeface="宋体" panose="02010600030101010101" pitchFamily="2" charset="-122"/>
                        </a:defRPr>
                      </a:lvl4pPr>
                      <a:lvl5pPr algn="l">
                        <a:spcBef>
                          <a:spcPct val="20000"/>
                        </a:spcBef>
                        <a:defRPr kumimoji="1">
                          <a:solidFill>
                            <a:schemeClr val="tx1"/>
                          </a:solidFill>
                          <a:latin typeface="Times New Roman" panose="02020603050405020304" pitchFamily="18" charset="0"/>
                          <a:ea typeface="宋体" panose="02010600030101010101" pitchFamily="2" charset="-122"/>
                        </a:defRPr>
                      </a:lvl5pPr>
                      <a:lvl6pPr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zh-CN" altLang="en-US"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域 名</a:t>
                      </a:r>
                    </a:p>
                  </a:txBody>
                  <a:tcPr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kumimoji="1" sz="2800">
                          <a:solidFill>
                            <a:schemeClr val="tx1"/>
                          </a:solidFill>
                          <a:latin typeface="Times New Roman" panose="02020603050405020304" pitchFamily="18" charset="0"/>
                          <a:ea typeface="宋体" panose="02010600030101010101" pitchFamily="2" charset="-122"/>
                        </a:defRPr>
                      </a:lvl1pPr>
                      <a:lvl2pPr algn="l">
                        <a:spcBef>
                          <a:spcPct val="20000"/>
                        </a:spcBef>
                        <a:defRPr kumimoji="1" sz="2400">
                          <a:solidFill>
                            <a:schemeClr val="tx1"/>
                          </a:solidFill>
                          <a:latin typeface="Times New Roman" panose="02020603050405020304" pitchFamily="18" charset="0"/>
                          <a:ea typeface="宋体" panose="02010600030101010101" pitchFamily="2" charset="-122"/>
                        </a:defRPr>
                      </a:lvl2pPr>
                      <a:lvl3pPr algn="l">
                        <a:spcBef>
                          <a:spcPct val="20000"/>
                        </a:spcBef>
                        <a:defRPr kumimoji="1" sz="2000">
                          <a:solidFill>
                            <a:schemeClr val="tx1"/>
                          </a:solidFill>
                          <a:latin typeface="Times New Roman" panose="02020603050405020304" pitchFamily="18" charset="0"/>
                          <a:ea typeface="宋体" panose="02010600030101010101" pitchFamily="2" charset="-122"/>
                        </a:defRPr>
                      </a:lvl3pPr>
                      <a:lvl4pPr algn="l">
                        <a:spcBef>
                          <a:spcPct val="20000"/>
                        </a:spcBef>
                        <a:defRPr kumimoji="1">
                          <a:solidFill>
                            <a:schemeClr val="tx1"/>
                          </a:solidFill>
                          <a:latin typeface="Times New Roman" panose="02020603050405020304" pitchFamily="18" charset="0"/>
                          <a:ea typeface="宋体" panose="02010600030101010101" pitchFamily="2" charset="-122"/>
                        </a:defRPr>
                      </a:lvl4pPr>
                      <a:lvl5pPr algn="l">
                        <a:spcBef>
                          <a:spcPct val="20000"/>
                        </a:spcBef>
                        <a:defRPr kumimoji="1">
                          <a:solidFill>
                            <a:schemeClr val="tx1"/>
                          </a:solidFill>
                          <a:latin typeface="Times New Roman" panose="02020603050405020304" pitchFamily="18" charset="0"/>
                          <a:ea typeface="宋体" panose="02010600030101010101" pitchFamily="2" charset="-122"/>
                        </a:defRPr>
                      </a:lvl5pPr>
                      <a:lvl6pPr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CN" altLang="en-US"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所分配的用户</a:t>
                      </a:r>
                      <a:endParaRPr kumimoji="1" lang="zh-CN" altLang="en-US" sz="1800" b="0"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5668983">
                <a:tc>
                  <a:txBody>
                    <a:bodyPr/>
                    <a:lstStyle>
                      <a:lvl1pPr algn="l">
                        <a:spcBef>
                          <a:spcPct val="20000"/>
                        </a:spcBef>
                        <a:defRPr kumimoji="1" sz="2800">
                          <a:solidFill>
                            <a:schemeClr val="tx1"/>
                          </a:solidFill>
                          <a:latin typeface="Times New Roman" panose="02020603050405020304" pitchFamily="18" charset="0"/>
                          <a:ea typeface="宋体" panose="02010600030101010101" pitchFamily="2" charset="-122"/>
                        </a:defRPr>
                      </a:lvl1pPr>
                      <a:lvl2pPr algn="l">
                        <a:spcBef>
                          <a:spcPct val="20000"/>
                        </a:spcBef>
                        <a:defRPr kumimoji="1" sz="2400">
                          <a:solidFill>
                            <a:schemeClr val="tx1"/>
                          </a:solidFill>
                          <a:latin typeface="Times New Roman" panose="02020603050405020304" pitchFamily="18" charset="0"/>
                          <a:ea typeface="宋体" panose="02010600030101010101" pitchFamily="2" charset="-122"/>
                        </a:defRPr>
                      </a:lvl2pPr>
                      <a:lvl3pPr algn="l">
                        <a:spcBef>
                          <a:spcPct val="20000"/>
                        </a:spcBef>
                        <a:defRPr kumimoji="1" sz="2000">
                          <a:solidFill>
                            <a:schemeClr val="tx1"/>
                          </a:solidFill>
                          <a:latin typeface="Times New Roman" panose="02020603050405020304" pitchFamily="18" charset="0"/>
                          <a:ea typeface="宋体" panose="02010600030101010101" pitchFamily="2" charset="-122"/>
                        </a:defRPr>
                      </a:lvl3pPr>
                      <a:lvl4pPr algn="l">
                        <a:spcBef>
                          <a:spcPct val="20000"/>
                        </a:spcBef>
                        <a:defRPr kumimoji="1">
                          <a:solidFill>
                            <a:schemeClr val="tx1"/>
                          </a:solidFill>
                          <a:latin typeface="Times New Roman" panose="02020603050405020304" pitchFamily="18" charset="0"/>
                          <a:ea typeface="宋体" panose="02010600030101010101" pitchFamily="2" charset="-122"/>
                        </a:defRPr>
                      </a:lvl4pPr>
                      <a:lvl5pPr algn="l">
                        <a:spcBef>
                          <a:spcPct val="20000"/>
                        </a:spcBef>
                        <a:defRPr kumimoji="1">
                          <a:solidFill>
                            <a:schemeClr val="tx1"/>
                          </a:solidFill>
                          <a:latin typeface="Times New Roman" panose="02020603050405020304" pitchFamily="18" charset="0"/>
                          <a:ea typeface="宋体" panose="02010600030101010101" pitchFamily="2" charset="-122"/>
                        </a:defRPr>
                      </a:lvl5pPr>
                      <a:lvl6pPr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zh-CN"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rPr>
                        <a:t>aero</a:t>
                      </a:r>
                      <a:endParaRPr kumimoji="1" lang="en-US" altLang="zh-CN"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CN" sz="1800" b="1" i="0" u="none" strike="noStrike" cap="none" normalizeH="0" baseline="0">
                          <a:ln>
                            <a:noFill/>
                          </a:ln>
                          <a:solidFill>
                            <a:srgbClr val="FF0000"/>
                          </a:solidFill>
                          <a:effectLst/>
                          <a:latin typeface="Times New Roman" panose="02020603050405020304" pitchFamily="18" charset="0"/>
                          <a:ea typeface="宋体" panose="02010600030101010101" pitchFamily="2" charset="-122"/>
                        </a:rPr>
                        <a:t>arpa</a:t>
                      </a:r>
                      <a:r>
                        <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	     </a:t>
                      </a:r>
                      <a:endPar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CN" sz="1800" b="1" i="0" u="none" strike="noStrike" cap="none" normalizeH="0" baseline="0">
                          <a:ln>
                            <a:noFill/>
                          </a:ln>
                          <a:solidFill>
                            <a:srgbClr val="FF0000"/>
                          </a:solidFill>
                          <a:effectLst/>
                          <a:latin typeface="Times New Roman" panose="02020603050405020304" pitchFamily="18" charset="0"/>
                          <a:ea typeface="宋体" panose="02010600030101010101" pitchFamily="2" charset="-122"/>
                        </a:rPr>
                        <a:t>asia</a:t>
                      </a:r>
                      <a:endParaRPr kumimoji="1" lang="en-US" altLang="zh-CN" sz="1800" b="1" i="0" u="none" strike="noStrike" cap="none" normalizeH="0" baseline="0">
                        <a:ln>
                          <a:noFill/>
                        </a:ln>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CN"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rPr>
                        <a:t>biz</a:t>
                      </a:r>
                      <a:r>
                        <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	     </a:t>
                      </a:r>
                      <a:endPar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com	     </a:t>
                      </a:r>
                      <a:endPar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CN"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rPr>
                        <a:t>coop</a:t>
                      </a:r>
                      <a:r>
                        <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	     </a:t>
                      </a:r>
                      <a:endPar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edu  	 </a:t>
                      </a:r>
                      <a:endPar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gov	     </a:t>
                      </a:r>
                      <a:endPar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CN"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rPr>
                        <a:t>info</a:t>
                      </a:r>
                      <a:r>
                        <a:rPr kumimoji="1" lang="en-US" altLang="zh-CN" sz="1800" b="1" i="0" u="none" strike="noStrike" cap="none" normalizeH="0" baseline="0">
                          <a:ln>
                            <a:noFill/>
                          </a:ln>
                          <a:solidFill>
                            <a:srgbClr val="990000"/>
                          </a:solidFill>
                          <a:effectLst/>
                          <a:latin typeface="Times New Roman" panose="02020603050405020304" pitchFamily="18" charset="0"/>
                          <a:ea typeface="宋体" panose="02010600030101010101" pitchFamily="2" charset="-122"/>
                        </a:rPr>
                        <a:t>	     </a:t>
                      </a:r>
                      <a:endParaRPr kumimoji="1" lang="en-US" altLang="zh-CN" sz="1800" b="1" i="0" u="none" strike="noStrike" cap="none" normalizeH="0" baseline="0">
                        <a:ln>
                          <a:noFill/>
                        </a:ln>
                        <a:solidFill>
                          <a:srgbClr val="99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int	</a:t>
                      </a:r>
                      <a:endPar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CN" sz="1800" b="1" i="0" u="none" strike="noStrike" cap="none" normalizeH="0" baseline="0">
                          <a:ln>
                            <a:noFill/>
                          </a:ln>
                          <a:solidFill>
                            <a:srgbClr val="FF0000"/>
                          </a:solidFill>
                          <a:effectLst/>
                          <a:latin typeface="Times New Roman" panose="02020603050405020304" pitchFamily="18" charset="0"/>
                          <a:ea typeface="宋体" panose="02010600030101010101" pitchFamily="2" charset="-122"/>
                        </a:rPr>
                        <a:t>jobs </a:t>
                      </a:r>
                      <a:r>
                        <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    </a:t>
                      </a:r>
                      <a:endPar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mil	</a:t>
                      </a:r>
                      <a:endPar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CN" sz="1800" b="1" i="0" u="none" strike="noStrike" cap="none" normalizeH="0" baseline="0">
                          <a:ln>
                            <a:noFill/>
                          </a:ln>
                          <a:solidFill>
                            <a:srgbClr val="FF0000"/>
                          </a:solidFill>
                          <a:effectLst/>
                          <a:latin typeface="Times New Roman" panose="02020603050405020304" pitchFamily="18" charset="0"/>
                          <a:ea typeface="宋体" panose="02010600030101010101" pitchFamily="2" charset="-122"/>
                        </a:rPr>
                        <a:t>mobi</a:t>
                      </a:r>
                      <a:r>
                        <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     </a:t>
                      </a:r>
                      <a:endPar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CN"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rPr>
                        <a:t>museum</a:t>
                      </a:r>
                      <a:endParaRPr kumimoji="1" lang="en-US" altLang="zh-CN"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CN"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rPr>
                        <a:t>name</a:t>
                      </a:r>
                      <a:endParaRPr kumimoji="1" lang="en-US" altLang="zh-CN"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net	     </a:t>
                      </a:r>
                      <a:endPar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org	     </a:t>
                      </a:r>
                      <a:endPar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CN"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rPr>
                        <a:t>pro</a:t>
                      </a:r>
                      <a:r>
                        <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	   </a:t>
                      </a:r>
                      <a:endPar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zh-CN" sz="1800" b="1" i="0" u="none" strike="noStrike" cap="none" normalizeH="0" baseline="0">
                          <a:ln>
                            <a:noFill/>
                          </a:ln>
                          <a:solidFill>
                            <a:srgbClr val="FF0000"/>
                          </a:solidFill>
                          <a:effectLst/>
                          <a:latin typeface="Times New Roman" panose="02020603050405020304" pitchFamily="18" charset="0"/>
                          <a:ea typeface="宋体" panose="02010600030101010101" pitchFamily="2" charset="-122"/>
                        </a:rPr>
                        <a:t>travel </a:t>
                      </a:r>
                      <a:r>
                        <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  </a:t>
                      </a:r>
                      <a:endParaRPr kumimoji="1" lang="en-US" altLang="zh-CN"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zh-CN" altLang="en-US"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国家代码</a:t>
                      </a:r>
                      <a:endParaRPr kumimoji="1" lang="zh-CN" altLang="en-US"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txBody>
                  <a:tcPr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lgn="l">
                        <a:spcBef>
                          <a:spcPct val="20000"/>
                        </a:spcBef>
                        <a:defRPr kumimoji="1" sz="2800">
                          <a:solidFill>
                            <a:schemeClr val="tx1"/>
                          </a:solidFill>
                          <a:latin typeface="Times New Roman" panose="02020603050405020304" pitchFamily="18" charset="0"/>
                          <a:ea typeface="宋体" panose="02010600030101010101" pitchFamily="2" charset="-122"/>
                        </a:defRPr>
                      </a:lvl1pPr>
                      <a:lvl2pPr algn="l">
                        <a:spcBef>
                          <a:spcPct val="20000"/>
                        </a:spcBef>
                        <a:defRPr kumimoji="1" sz="2400">
                          <a:solidFill>
                            <a:schemeClr val="tx1"/>
                          </a:solidFill>
                          <a:latin typeface="Times New Roman" panose="02020603050405020304" pitchFamily="18" charset="0"/>
                          <a:ea typeface="宋体" panose="02010600030101010101" pitchFamily="2" charset="-122"/>
                        </a:defRPr>
                      </a:lvl2pPr>
                      <a:lvl3pPr algn="l">
                        <a:spcBef>
                          <a:spcPct val="20000"/>
                        </a:spcBef>
                        <a:defRPr kumimoji="1" sz="2000">
                          <a:solidFill>
                            <a:schemeClr val="tx1"/>
                          </a:solidFill>
                          <a:latin typeface="Times New Roman" panose="02020603050405020304" pitchFamily="18" charset="0"/>
                          <a:ea typeface="宋体" panose="02010600030101010101" pitchFamily="2" charset="-122"/>
                        </a:defRPr>
                      </a:lvl3pPr>
                      <a:lvl4pPr algn="l">
                        <a:spcBef>
                          <a:spcPct val="20000"/>
                        </a:spcBef>
                        <a:defRPr kumimoji="1">
                          <a:solidFill>
                            <a:schemeClr val="tx1"/>
                          </a:solidFill>
                          <a:latin typeface="Times New Roman" panose="02020603050405020304" pitchFamily="18" charset="0"/>
                          <a:ea typeface="宋体" panose="02010600030101010101" pitchFamily="2" charset="-122"/>
                        </a:defRPr>
                      </a:lvl4pPr>
                      <a:lvl5pPr algn="l">
                        <a:spcBef>
                          <a:spcPct val="20000"/>
                        </a:spcBef>
                        <a:defRPr kumimoji="1">
                          <a:solidFill>
                            <a:schemeClr val="tx1"/>
                          </a:solidFill>
                          <a:latin typeface="Times New Roman" panose="02020603050405020304" pitchFamily="18" charset="0"/>
                          <a:ea typeface="宋体" panose="02010600030101010101" pitchFamily="2" charset="-122"/>
                        </a:defRPr>
                      </a:lvl5pPr>
                      <a:lvl6pPr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6pPr>
                      <a:lvl7pPr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7pPr>
                      <a:lvl8pPr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8pPr>
                      <a:lvl9pPr fontAlgn="base">
                        <a:spcBef>
                          <a:spcPct val="20000"/>
                        </a:spcBef>
                        <a:spcAft>
                          <a:spcPct val="0"/>
                        </a:spcAft>
                        <a:defRPr kumimoji="1">
                          <a:solidFill>
                            <a:schemeClr val="tx1"/>
                          </a:solidFill>
                          <a:latin typeface="Times New Roman" panose="02020603050405020304" pitchFamily="18" charset="0"/>
                          <a:ea typeface="宋体" panose="02010600030101010101" pitchFamily="2" charset="-122"/>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CN" altLang="en-US"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rPr>
                        <a:t>航空运输业</a:t>
                      </a:r>
                      <a:endParaRPr kumimoji="1" lang="zh-CN" altLang="en-US"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zh-CN" altLang="en-US" sz="1800" b="1" i="0" u="none" strike="noStrike" cap="none" normalizeH="0" baseline="0">
                          <a:ln>
                            <a:noFill/>
                          </a:ln>
                          <a:solidFill>
                            <a:srgbClr val="FF0000"/>
                          </a:solidFill>
                          <a:effectLst/>
                          <a:latin typeface="Times New Roman" panose="02020603050405020304" pitchFamily="18" charset="0"/>
                          <a:ea typeface="宋体" panose="02010600030101010101" pitchFamily="2" charset="-122"/>
                        </a:rPr>
                        <a:t>基础结构域</a:t>
                      </a:r>
                      <a:endParaRPr kumimoji="1" lang="zh-CN" altLang="en-US" sz="1800" b="1" i="0" u="none" strike="noStrike" cap="none" normalizeH="0" baseline="0">
                        <a:ln>
                          <a:noFill/>
                        </a:ln>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zh-CN" altLang="en-US" sz="1800" b="1" i="0" u="none" strike="noStrike" cap="none" normalizeH="0" baseline="0">
                          <a:ln>
                            <a:noFill/>
                          </a:ln>
                          <a:solidFill>
                            <a:srgbClr val="FF0000"/>
                          </a:solidFill>
                          <a:effectLst/>
                          <a:latin typeface="Times New Roman" panose="02020603050405020304" pitchFamily="18" charset="0"/>
                          <a:ea typeface="宋体" panose="02010600030101010101" pitchFamily="2" charset="-122"/>
                        </a:rPr>
                        <a:t>为或关于亚洲</a:t>
                      </a:r>
                      <a:endParaRPr kumimoji="1" lang="zh-CN" altLang="en-US" sz="1800" b="1" i="0" u="none" strike="noStrike" cap="none" normalizeH="0" baseline="0">
                        <a:ln>
                          <a:noFill/>
                        </a:ln>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zh-CN" altLang="en-US"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rPr>
                        <a:t>商业（</a:t>
                      </a:r>
                      <a:r>
                        <a:rPr kumimoji="0" lang="zh-CN" altLang="en-US" sz="2400" b="0"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 </a:t>
                      </a:r>
                      <a:r>
                        <a:rPr kumimoji="0" lang="en-US" altLang="zh-CN"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rPr>
                        <a:t>Bussiness</a:t>
                      </a:r>
                      <a:r>
                        <a:rPr kumimoji="0" lang="zh-CN" altLang="en-US"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rPr>
                        <a:t>）</a:t>
                      </a:r>
                      <a:endParaRPr kumimoji="1" lang="zh-CN" altLang="en-US"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zh-CN" altLang="en-US"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商业机构</a:t>
                      </a:r>
                      <a:endParaRPr kumimoji="1" lang="zh-CN" altLang="en-US"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zh-CN" altLang="en-US"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rPr>
                        <a:t>合作联盟</a:t>
                      </a:r>
                      <a:endParaRPr kumimoji="1" lang="zh-CN" altLang="en-US"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zh-CN" altLang="en-US"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教育机构</a:t>
                      </a:r>
                      <a:endParaRPr kumimoji="1" lang="zh-CN" altLang="en-US"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zh-CN" altLang="en-US"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美国政府机构</a:t>
                      </a:r>
                      <a:endParaRPr kumimoji="1" lang="zh-CN" altLang="en-US"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zh-CN" altLang="en-US"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rPr>
                        <a:t>信息服务商（实际都可以申请，</a:t>
                      </a:r>
                      <a:r>
                        <a:rPr kumimoji="1" lang="en-US" altLang="zh-CN"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rPr>
                        <a:t>.com</a:t>
                      </a:r>
                      <a:r>
                        <a:rPr kumimoji="1" lang="zh-CN" altLang="en-US"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rPr>
                        <a:t>替换域）</a:t>
                      </a:r>
                      <a:endParaRPr kumimoji="1" lang="zh-CN" altLang="en-US"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zh-CN" altLang="en-US"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国际贸易组织</a:t>
                      </a:r>
                      <a:endParaRPr kumimoji="1" lang="zh-CN" altLang="en-US"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zh-CN" altLang="en-US" sz="1800" b="1" i="0" u="none" strike="noStrike" cap="none" normalizeH="0" baseline="0">
                          <a:ln>
                            <a:noFill/>
                          </a:ln>
                          <a:solidFill>
                            <a:srgbClr val="FF0000"/>
                          </a:solidFill>
                          <a:effectLst/>
                          <a:latin typeface="Times New Roman" panose="02020603050405020304" pitchFamily="18" charset="0"/>
                          <a:ea typeface="宋体" panose="02010600030101010101" pitchFamily="2" charset="-122"/>
                        </a:rPr>
                        <a:t>人力资源管理</a:t>
                      </a:r>
                      <a:endParaRPr kumimoji="1" lang="zh-CN" altLang="en-US" sz="1800" b="1" i="0" u="none" strike="noStrike" cap="none" normalizeH="0" baseline="0">
                        <a:ln>
                          <a:noFill/>
                        </a:ln>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zh-CN" altLang="en-US"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美国军事机构</a:t>
                      </a:r>
                      <a:endParaRPr kumimoji="1" lang="zh-CN" altLang="en-US"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zh-CN" altLang="en-US" sz="1800" b="1" i="0" u="none" strike="noStrike" cap="none" normalizeH="0" baseline="0">
                          <a:ln>
                            <a:noFill/>
                          </a:ln>
                          <a:solidFill>
                            <a:srgbClr val="FF0000"/>
                          </a:solidFill>
                          <a:effectLst/>
                          <a:latin typeface="Times New Roman" panose="02020603050405020304" pitchFamily="18" charset="0"/>
                          <a:ea typeface="宋体" panose="02010600030101010101" pitchFamily="2" charset="-122"/>
                        </a:rPr>
                        <a:t>移动内容提供商</a:t>
                      </a:r>
                      <a:endParaRPr kumimoji="1" lang="zh-CN" altLang="en-US" sz="1800" b="1" i="0" u="none" strike="noStrike" cap="none" normalizeH="0" baseline="0">
                        <a:ln>
                          <a:noFill/>
                        </a:ln>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zh-CN" altLang="en-US"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rPr>
                        <a:t>博物馆</a:t>
                      </a:r>
                      <a:endParaRPr kumimoji="1" lang="zh-CN" altLang="en-US"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zh-CN" altLang="en-US"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rPr>
                        <a:t>个人</a:t>
                      </a:r>
                      <a:endParaRPr kumimoji="1" lang="zh-CN" altLang="en-US"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zh-CN" altLang="en-US"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主要的网络支持中心</a:t>
                      </a:r>
                      <a:endParaRPr kumimoji="1" lang="zh-CN" altLang="en-US"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zh-CN" altLang="en-US"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非商业组织（机构）</a:t>
                      </a:r>
                      <a:endParaRPr kumimoji="1" lang="zh-CN" altLang="en-US"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zh-CN" altLang="en-US"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rPr>
                        <a:t>专（职）业认证（ </a:t>
                      </a:r>
                      <a:r>
                        <a:rPr kumimoji="0" lang="en-US" altLang="zh-CN"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rPr>
                        <a:t>Credentialed Professionals</a:t>
                      </a:r>
                      <a:r>
                        <a:rPr kumimoji="0" lang="zh-CN" altLang="en-US"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rPr>
                        <a:t>）</a:t>
                      </a:r>
                      <a:endParaRPr kumimoji="1" lang="zh-CN" altLang="en-US" sz="1800" b="1" i="0" u="none" strike="noStrike" cap="none" normalizeH="0" baseline="0">
                        <a:ln>
                          <a:noFill/>
                        </a:ln>
                        <a:solidFill>
                          <a:schemeClr val="accent2"/>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zh-CN" altLang="en-US" sz="1800" b="1" i="0" u="none" strike="noStrike" cap="none" normalizeH="0" baseline="0">
                          <a:ln>
                            <a:noFill/>
                          </a:ln>
                          <a:solidFill>
                            <a:srgbClr val="FF0000"/>
                          </a:solidFill>
                          <a:effectLst/>
                          <a:latin typeface="Times New Roman" panose="02020603050405020304" pitchFamily="18" charset="0"/>
                          <a:ea typeface="宋体" panose="02010600030101010101" pitchFamily="2" charset="-122"/>
                        </a:rPr>
                        <a:t>旅行和观光业</a:t>
                      </a:r>
                      <a:endParaRPr kumimoji="1" lang="zh-CN" altLang="en-US" sz="1800" b="1" i="0" u="none" strike="noStrike" cap="none" normalizeH="0" baseline="0">
                        <a:ln>
                          <a:noFill/>
                        </a:ln>
                        <a:solidFill>
                          <a:srgbClr val="FF0000"/>
                        </a:solidFill>
                        <a:effectLst/>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zh-CN" altLang="en-US" sz="1800" b="1" i="0" u="none" strike="noStrike" cap="none" normalizeH="0" baseline="0">
                          <a:ln>
                            <a:noFill/>
                          </a:ln>
                          <a:solidFill>
                            <a:schemeClr val="tx1"/>
                          </a:solidFill>
                          <a:effectLst/>
                          <a:latin typeface="Times New Roman" panose="02020603050405020304" pitchFamily="18" charset="0"/>
                          <a:ea typeface="宋体" panose="02010600030101010101" pitchFamily="2" charset="-122"/>
                        </a:rPr>
                        <a:t>独立国家</a:t>
                      </a:r>
                    </a:p>
                  </a:txBody>
                  <a:tcPr marT="45718" marB="4571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9229" name="Line 40">
            <a:extLst>
              <a:ext uri="{FF2B5EF4-FFF2-40B4-BE49-F238E27FC236}">
                <a16:creationId xmlns:a16="http://schemas.microsoft.com/office/drawing/2014/main" id="{1038224B-B935-435C-9022-04E61DB1B811}"/>
              </a:ext>
            </a:extLst>
          </p:cNvPr>
          <p:cNvSpPr>
            <a:spLocks noChangeShapeType="1"/>
          </p:cNvSpPr>
          <p:nvPr/>
        </p:nvSpPr>
        <p:spPr bwMode="auto">
          <a:xfrm flipH="1">
            <a:off x="755650" y="1125538"/>
            <a:ext cx="431800" cy="2159000"/>
          </a:xfrm>
          <a:prstGeom prst="line">
            <a:avLst/>
          </a:prstGeom>
          <a:noFill/>
          <a:ln w="952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9230" name="Line 41">
            <a:extLst>
              <a:ext uri="{FF2B5EF4-FFF2-40B4-BE49-F238E27FC236}">
                <a16:creationId xmlns:a16="http://schemas.microsoft.com/office/drawing/2014/main" id="{E2F26D6D-B10D-46FD-A009-67365BA5A7ED}"/>
              </a:ext>
            </a:extLst>
          </p:cNvPr>
          <p:cNvSpPr>
            <a:spLocks noChangeShapeType="1"/>
          </p:cNvSpPr>
          <p:nvPr/>
        </p:nvSpPr>
        <p:spPr bwMode="auto">
          <a:xfrm flipH="1">
            <a:off x="755650" y="1844675"/>
            <a:ext cx="576263" cy="1512888"/>
          </a:xfrm>
          <a:prstGeom prst="line">
            <a:avLst/>
          </a:prstGeom>
          <a:noFill/>
          <a:ln w="952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9231" name="Line 42">
            <a:extLst>
              <a:ext uri="{FF2B5EF4-FFF2-40B4-BE49-F238E27FC236}">
                <a16:creationId xmlns:a16="http://schemas.microsoft.com/office/drawing/2014/main" id="{0F44CCEF-5625-4BD4-9EF8-F0AC12D04C5F}"/>
              </a:ext>
            </a:extLst>
          </p:cNvPr>
          <p:cNvSpPr>
            <a:spLocks noChangeShapeType="1"/>
          </p:cNvSpPr>
          <p:nvPr/>
        </p:nvSpPr>
        <p:spPr bwMode="auto">
          <a:xfrm flipH="1">
            <a:off x="755650" y="2492375"/>
            <a:ext cx="504825" cy="792163"/>
          </a:xfrm>
          <a:prstGeom prst="line">
            <a:avLst/>
          </a:prstGeom>
          <a:noFill/>
          <a:ln w="952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9232" name="Line 43">
            <a:extLst>
              <a:ext uri="{FF2B5EF4-FFF2-40B4-BE49-F238E27FC236}">
                <a16:creationId xmlns:a16="http://schemas.microsoft.com/office/drawing/2014/main" id="{C67831F4-BC3F-4C2B-97E9-DE540F920605}"/>
              </a:ext>
            </a:extLst>
          </p:cNvPr>
          <p:cNvSpPr>
            <a:spLocks noChangeShapeType="1"/>
          </p:cNvSpPr>
          <p:nvPr/>
        </p:nvSpPr>
        <p:spPr bwMode="auto">
          <a:xfrm flipH="1">
            <a:off x="755650" y="3357563"/>
            <a:ext cx="504825" cy="0"/>
          </a:xfrm>
          <a:prstGeom prst="line">
            <a:avLst/>
          </a:prstGeom>
          <a:noFill/>
          <a:ln w="952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9233" name="Line 44">
            <a:extLst>
              <a:ext uri="{FF2B5EF4-FFF2-40B4-BE49-F238E27FC236}">
                <a16:creationId xmlns:a16="http://schemas.microsoft.com/office/drawing/2014/main" id="{C2736603-2587-490D-9D74-1FC358D7252D}"/>
              </a:ext>
            </a:extLst>
          </p:cNvPr>
          <p:cNvSpPr>
            <a:spLocks noChangeShapeType="1"/>
          </p:cNvSpPr>
          <p:nvPr/>
        </p:nvSpPr>
        <p:spPr bwMode="auto">
          <a:xfrm flipH="1" flipV="1">
            <a:off x="755650" y="3284538"/>
            <a:ext cx="504825" cy="1439862"/>
          </a:xfrm>
          <a:prstGeom prst="line">
            <a:avLst/>
          </a:prstGeom>
          <a:noFill/>
          <a:ln w="952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9234" name="Line 45">
            <a:extLst>
              <a:ext uri="{FF2B5EF4-FFF2-40B4-BE49-F238E27FC236}">
                <a16:creationId xmlns:a16="http://schemas.microsoft.com/office/drawing/2014/main" id="{A7872877-5D91-409D-9441-2C4F35E24A17}"/>
              </a:ext>
            </a:extLst>
          </p:cNvPr>
          <p:cNvSpPr>
            <a:spLocks noChangeShapeType="1"/>
          </p:cNvSpPr>
          <p:nvPr/>
        </p:nvSpPr>
        <p:spPr bwMode="auto">
          <a:xfrm flipH="1" flipV="1">
            <a:off x="755650" y="3284538"/>
            <a:ext cx="504825" cy="2520950"/>
          </a:xfrm>
          <a:prstGeom prst="line">
            <a:avLst/>
          </a:prstGeom>
          <a:noFill/>
          <a:ln w="9525">
            <a:solidFill>
              <a:schemeClr val="accent2"/>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9235" name="Text Box 46">
            <a:extLst>
              <a:ext uri="{FF2B5EF4-FFF2-40B4-BE49-F238E27FC236}">
                <a16:creationId xmlns:a16="http://schemas.microsoft.com/office/drawing/2014/main" id="{5F58B1E4-1E8B-41ED-ABE7-9C311EC321FC}"/>
              </a:ext>
            </a:extLst>
          </p:cNvPr>
          <p:cNvSpPr txBox="1">
            <a:spLocks noChangeArrowheads="1"/>
          </p:cNvSpPr>
          <p:nvPr/>
        </p:nvSpPr>
        <p:spPr bwMode="auto">
          <a:xfrm>
            <a:off x="0" y="2708275"/>
            <a:ext cx="75565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en-US" altLang="zh-CN" sz="2000" b="1">
                <a:solidFill>
                  <a:schemeClr val="accent2"/>
                </a:solidFill>
              </a:rPr>
              <a:t>2000</a:t>
            </a:r>
            <a:r>
              <a:rPr lang="zh-CN" altLang="en-US" sz="2000">
                <a:solidFill>
                  <a:schemeClr val="accent2"/>
                </a:solidFill>
              </a:rPr>
              <a:t>年增加</a:t>
            </a:r>
          </a:p>
        </p:txBody>
      </p:sp>
      <p:sp>
        <p:nvSpPr>
          <p:cNvPr id="9236" name="Text Box 48">
            <a:extLst>
              <a:ext uri="{FF2B5EF4-FFF2-40B4-BE49-F238E27FC236}">
                <a16:creationId xmlns:a16="http://schemas.microsoft.com/office/drawing/2014/main" id="{16EC4EC0-CC60-42CB-BA75-5EBA500D67D7}"/>
              </a:ext>
            </a:extLst>
          </p:cNvPr>
          <p:cNvSpPr txBox="1">
            <a:spLocks noChangeArrowheads="1"/>
          </p:cNvSpPr>
          <p:nvPr/>
        </p:nvSpPr>
        <p:spPr bwMode="auto">
          <a:xfrm>
            <a:off x="5651500" y="1125538"/>
            <a:ext cx="75565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spcBef>
                <a:spcPct val="50000"/>
              </a:spcBef>
            </a:pPr>
            <a:r>
              <a:rPr lang="zh-CN" altLang="en-US" sz="2000" b="1">
                <a:solidFill>
                  <a:srgbClr val="FF0000"/>
                </a:solidFill>
              </a:rPr>
              <a:t>后增</a:t>
            </a:r>
          </a:p>
        </p:txBody>
      </p:sp>
      <p:sp>
        <p:nvSpPr>
          <p:cNvPr id="9237" name="Line 49">
            <a:extLst>
              <a:ext uri="{FF2B5EF4-FFF2-40B4-BE49-F238E27FC236}">
                <a16:creationId xmlns:a16="http://schemas.microsoft.com/office/drawing/2014/main" id="{CE73BC08-13E0-4CC3-9206-93CF853C80AC}"/>
              </a:ext>
            </a:extLst>
          </p:cNvPr>
          <p:cNvSpPr>
            <a:spLocks noChangeShapeType="1"/>
          </p:cNvSpPr>
          <p:nvPr/>
        </p:nvSpPr>
        <p:spPr bwMode="auto">
          <a:xfrm flipH="1">
            <a:off x="4067175" y="1412875"/>
            <a:ext cx="1584325" cy="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9238" name="Line 50">
            <a:extLst>
              <a:ext uri="{FF2B5EF4-FFF2-40B4-BE49-F238E27FC236}">
                <a16:creationId xmlns:a16="http://schemas.microsoft.com/office/drawing/2014/main" id="{D3CDDB41-8209-4411-9E5A-11D46551C11A}"/>
              </a:ext>
            </a:extLst>
          </p:cNvPr>
          <p:cNvSpPr>
            <a:spLocks noChangeShapeType="1"/>
          </p:cNvSpPr>
          <p:nvPr/>
        </p:nvSpPr>
        <p:spPr bwMode="auto">
          <a:xfrm flipH="1">
            <a:off x="4284663" y="1412875"/>
            <a:ext cx="1366837" cy="287338"/>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9239" name="Line 51">
            <a:extLst>
              <a:ext uri="{FF2B5EF4-FFF2-40B4-BE49-F238E27FC236}">
                <a16:creationId xmlns:a16="http://schemas.microsoft.com/office/drawing/2014/main" id="{575666C3-35FD-4351-B649-5A1809B337C8}"/>
              </a:ext>
            </a:extLst>
          </p:cNvPr>
          <p:cNvSpPr>
            <a:spLocks noChangeShapeType="1"/>
          </p:cNvSpPr>
          <p:nvPr/>
        </p:nvSpPr>
        <p:spPr bwMode="auto">
          <a:xfrm flipH="1">
            <a:off x="4211638" y="1412875"/>
            <a:ext cx="1439862" cy="2520950"/>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9240" name="Line 52">
            <a:extLst>
              <a:ext uri="{FF2B5EF4-FFF2-40B4-BE49-F238E27FC236}">
                <a16:creationId xmlns:a16="http://schemas.microsoft.com/office/drawing/2014/main" id="{4FD61E8F-E2F2-4166-BE93-A523EE18D454}"/>
              </a:ext>
            </a:extLst>
          </p:cNvPr>
          <p:cNvSpPr>
            <a:spLocks noChangeShapeType="1"/>
          </p:cNvSpPr>
          <p:nvPr/>
        </p:nvSpPr>
        <p:spPr bwMode="auto">
          <a:xfrm flipH="1">
            <a:off x="4500563" y="1484313"/>
            <a:ext cx="1150937" cy="2881312"/>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
        <p:nvSpPr>
          <p:cNvPr id="9241" name="Line 53">
            <a:extLst>
              <a:ext uri="{FF2B5EF4-FFF2-40B4-BE49-F238E27FC236}">
                <a16:creationId xmlns:a16="http://schemas.microsoft.com/office/drawing/2014/main" id="{463A3FA5-8E55-4C7F-9874-405629365A56}"/>
              </a:ext>
            </a:extLst>
          </p:cNvPr>
          <p:cNvSpPr>
            <a:spLocks noChangeShapeType="1"/>
          </p:cNvSpPr>
          <p:nvPr/>
        </p:nvSpPr>
        <p:spPr bwMode="auto">
          <a:xfrm flipH="1">
            <a:off x="4211638" y="1484313"/>
            <a:ext cx="1439862" cy="4754562"/>
          </a:xfrm>
          <a:prstGeom prst="line">
            <a:avLst/>
          </a:prstGeom>
          <a:noFill/>
          <a:ln w="952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zh-CN" altLang="en-US"/>
          </a:p>
        </p:txBody>
      </p:sp>
    </p:spTree>
  </p:cSld>
  <p:clrMapOvr>
    <a:masterClrMapping/>
  </p:clrMapOvr>
  <p:transition spd="slow" advClick="0">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5E2FCDA9-C946-4793-A454-A0306957B614}"/>
              </a:ext>
            </a:extLst>
          </p:cNvPr>
          <p:cNvSpPr>
            <a:spLocks noChangeArrowheads="1"/>
          </p:cNvSpPr>
          <p:nvPr/>
        </p:nvSpPr>
        <p:spPr bwMode="auto">
          <a:xfrm>
            <a:off x="250825" y="333375"/>
            <a:ext cx="44196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nchorCtr="1"/>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pPr>
            <a:r>
              <a:rPr lang="en-US" altLang="zh-CN" sz="2800" b="1" dirty="0">
                <a:solidFill>
                  <a:srgbClr val="CC0000"/>
                </a:solidFill>
                <a:latin typeface="宋体" panose="02010600030101010101" pitchFamily="2" charset="-122"/>
              </a:rPr>
              <a:t>2.1.2 </a:t>
            </a:r>
            <a:r>
              <a:rPr lang="en-US" altLang="zh-CN" sz="2800" b="1" dirty="0">
                <a:solidFill>
                  <a:srgbClr val="CC0000"/>
                </a:solidFill>
              </a:rPr>
              <a:t>Internet</a:t>
            </a:r>
            <a:r>
              <a:rPr lang="zh-CN" altLang="en-US" sz="2800" b="1" dirty="0">
                <a:solidFill>
                  <a:srgbClr val="CC0000"/>
                </a:solidFill>
                <a:latin typeface="宋体" panose="02010600030101010101" pitchFamily="2" charset="-122"/>
              </a:rPr>
              <a:t>域名构造</a:t>
            </a:r>
            <a:r>
              <a:rPr lang="zh-CN" altLang="en-US" sz="2800" b="1" dirty="0">
                <a:solidFill>
                  <a:srgbClr val="CC0000"/>
                </a:solidFill>
              </a:rPr>
              <a:t> </a:t>
            </a:r>
          </a:p>
        </p:txBody>
      </p:sp>
      <p:sp>
        <p:nvSpPr>
          <p:cNvPr id="8195" name="Text Box 3">
            <a:extLst>
              <a:ext uri="{FF2B5EF4-FFF2-40B4-BE49-F238E27FC236}">
                <a16:creationId xmlns:a16="http://schemas.microsoft.com/office/drawing/2014/main" id="{30808395-4CB6-4D9F-8AF9-CAA33E155BF3}"/>
              </a:ext>
            </a:extLst>
          </p:cNvPr>
          <p:cNvSpPr txBox="1">
            <a:spLocks noChangeArrowheads="1"/>
          </p:cNvSpPr>
          <p:nvPr/>
        </p:nvSpPr>
        <p:spPr bwMode="auto">
          <a:xfrm>
            <a:off x="3717925" y="1230313"/>
            <a:ext cx="765175" cy="403225"/>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a:t>
            </a:r>
            <a:r>
              <a:rPr lang="zh-CN" altLang="en-US" sz="1600" b="1"/>
              <a:t>树 根</a:t>
            </a:r>
          </a:p>
          <a:p>
            <a:endParaRPr lang="en-US" altLang="zh-CN" sz="1600" b="1"/>
          </a:p>
        </p:txBody>
      </p:sp>
      <p:sp>
        <p:nvSpPr>
          <p:cNvPr id="8196" name="Text Box 4">
            <a:extLst>
              <a:ext uri="{FF2B5EF4-FFF2-40B4-BE49-F238E27FC236}">
                <a16:creationId xmlns:a16="http://schemas.microsoft.com/office/drawing/2014/main" id="{56D5E120-C1E4-4593-A027-8269BC98A0B5}"/>
              </a:ext>
            </a:extLst>
          </p:cNvPr>
          <p:cNvSpPr txBox="1">
            <a:spLocks noChangeArrowheads="1"/>
          </p:cNvSpPr>
          <p:nvPr/>
        </p:nvSpPr>
        <p:spPr bwMode="auto">
          <a:xfrm>
            <a:off x="1036638" y="2227263"/>
            <a:ext cx="574675" cy="406400"/>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GOV</a:t>
            </a:r>
          </a:p>
          <a:p>
            <a:endParaRPr lang="en-US" altLang="zh-CN" sz="1600" b="1"/>
          </a:p>
        </p:txBody>
      </p:sp>
      <p:sp>
        <p:nvSpPr>
          <p:cNvPr id="8197" name="Text Box 5">
            <a:extLst>
              <a:ext uri="{FF2B5EF4-FFF2-40B4-BE49-F238E27FC236}">
                <a16:creationId xmlns:a16="http://schemas.microsoft.com/office/drawing/2014/main" id="{0FAF13F0-1377-4D1C-A1D7-486BB3DF469B}"/>
              </a:ext>
            </a:extLst>
          </p:cNvPr>
          <p:cNvSpPr txBox="1">
            <a:spLocks noChangeArrowheads="1"/>
          </p:cNvSpPr>
          <p:nvPr/>
        </p:nvSpPr>
        <p:spPr bwMode="auto">
          <a:xfrm>
            <a:off x="1803400" y="2227263"/>
            <a:ext cx="573088" cy="406400"/>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EDU</a:t>
            </a:r>
          </a:p>
          <a:p>
            <a:endParaRPr lang="en-US" altLang="zh-CN" sz="1600" b="1"/>
          </a:p>
        </p:txBody>
      </p:sp>
      <p:sp>
        <p:nvSpPr>
          <p:cNvPr id="8198" name="Text Box 6">
            <a:extLst>
              <a:ext uri="{FF2B5EF4-FFF2-40B4-BE49-F238E27FC236}">
                <a16:creationId xmlns:a16="http://schemas.microsoft.com/office/drawing/2014/main" id="{75B97C81-D72C-4ED5-A87E-78CF2C1CE05D}"/>
              </a:ext>
            </a:extLst>
          </p:cNvPr>
          <p:cNvSpPr txBox="1">
            <a:spLocks noChangeArrowheads="1"/>
          </p:cNvSpPr>
          <p:nvPr/>
        </p:nvSpPr>
        <p:spPr bwMode="auto">
          <a:xfrm>
            <a:off x="2568575" y="2227263"/>
            <a:ext cx="574675" cy="406400"/>
          </a:xfrm>
          <a:prstGeom prst="rect">
            <a:avLst/>
          </a:prstGeom>
          <a:solidFill>
            <a:srgbClr val="FF3300"/>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COM</a:t>
            </a:r>
          </a:p>
          <a:p>
            <a:endParaRPr lang="en-US" altLang="zh-CN" sz="1600" b="1"/>
          </a:p>
        </p:txBody>
      </p:sp>
      <p:sp>
        <p:nvSpPr>
          <p:cNvPr id="8199" name="Text Box 7">
            <a:extLst>
              <a:ext uri="{FF2B5EF4-FFF2-40B4-BE49-F238E27FC236}">
                <a16:creationId xmlns:a16="http://schemas.microsoft.com/office/drawing/2014/main" id="{B56AA07A-4E80-434D-BFD4-DCE639690085}"/>
              </a:ext>
            </a:extLst>
          </p:cNvPr>
          <p:cNvSpPr txBox="1">
            <a:spLocks noChangeArrowheads="1"/>
          </p:cNvSpPr>
          <p:nvPr/>
        </p:nvSpPr>
        <p:spPr bwMode="auto">
          <a:xfrm>
            <a:off x="3333750" y="2227263"/>
            <a:ext cx="574675" cy="406400"/>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NET</a:t>
            </a:r>
          </a:p>
          <a:p>
            <a:endParaRPr lang="en-US" altLang="zh-CN" sz="1600" b="1"/>
          </a:p>
        </p:txBody>
      </p:sp>
      <p:sp>
        <p:nvSpPr>
          <p:cNvPr id="8200" name="Text Box 8">
            <a:extLst>
              <a:ext uri="{FF2B5EF4-FFF2-40B4-BE49-F238E27FC236}">
                <a16:creationId xmlns:a16="http://schemas.microsoft.com/office/drawing/2014/main" id="{D1AABAC1-4120-47B0-A64B-EBDCA8BA7CA4}"/>
              </a:ext>
            </a:extLst>
          </p:cNvPr>
          <p:cNvSpPr txBox="1">
            <a:spLocks noChangeArrowheads="1"/>
          </p:cNvSpPr>
          <p:nvPr/>
        </p:nvSpPr>
        <p:spPr bwMode="auto">
          <a:xfrm>
            <a:off x="4100513" y="2227263"/>
            <a:ext cx="573087" cy="406400"/>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ORG</a:t>
            </a:r>
          </a:p>
          <a:p>
            <a:endParaRPr lang="en-US" altLang="zh-CN" sz="1600" b="1"/>
          </a:p>
        </p:txBody>
      </p:sp>
      <p:sp>
        <p:nvSpPr>
          <p:cNvPr id="8201" name="Text Box 9">
            <a:extLst>
              <a:ext uri="{FF2B5EF4-FFF2-40B4-BE49-F238E27FC236}">
                <a16:creationId xmlns:a16="http://schemas.microsoft.com/office/drawing/2014/main" id="{C838254C-4D8F-4D4D-AEC5-FD5A67D5CAC1}"/>
              </a:ext>
            </a:extLst>
          </p:cNvPr>
          <p:cNvSpPr txBox="1">
            <a:spLocks noChangeArrowheads="1"/>
          </p:cNvSpPr>
          <p:nvPr/>
        </p:nvSpPr>
        <p:spPr bwMode="auto">
          <a:xfrm>
            <a:off x="4865688" y="2227263"/>
            <a:ext cx="674687" cy="406400"/>
          </a:xfrm>
          <a:prstGeom prst="rect">
            <a:avLst/>
          </a:prstGeom>
          <a:solidFill>
            <a:schemeClr val="accent1"/>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ARPA</a:t>
            </a:r>
          </a:p>
          <a:p>
            <a:endParaRPr lang="en-US" altLang="zh-CN" sz="1600" b="1"/>
          </a:p>
        </p:txBody>
      </p:sp>
      <p:sp>
        <p:nvSpPr>
          <p:cNvPr id="8202" name="Text Box 10">
            <a:extLst>
              <a:ext uri="{FF2B5EF4-FFF2-40B4-BE49-F238E27FC236}">
                <a16:creationId xmlns:a16="http://schemas.microsoft.com/office/drawing/2014/main" id="{7AB15626-7AA8-4E4E-A9F0-239935958A63}"/>
              </a:ext>
            </a:extLst>
          </p:cNvPr>
          <p:cNvSpPr txBox="1">
            <a:spLocks noChangeArrowheads="1"/>
          </p:cNvSpPr>
          <p:nvPr/>
        </p:nvSpPr>
        <p:spPr bwMode="auto">
          <a:xfrm>
            <a:off x="6397625" y="2227263"/>
            <a:ext cx="573088" cy="406400"/>
          </a:xfrm>
          <a:prstGeom prst="rect">
            <a:avLst/>
          </a:prstGeom>
          <a:solidFill>
            <a:srgbClr val="FF6699"/>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CN</a:t>
            </a:r>
          </a:p>
          <a:p>
            <a:endParaRPr lang="en-US" altLang="zh-CN" sz="1600" b="1"/>
          </a:p>
        </p:txBody>
      </p:sp>
      <p:sp>
        <p:nvSpPr>
          <p:cNvPr id="8203" name="Text Box 11">
            <a:extLst>
              <a:ext uri="{FF2B5EF4-FFF2-40B4-BE49-F238E27FC236}">
                <a16:creationId xmlns:a16="http://schemas.microsoft.com/office/drawing/2014/main" id="{188EB568-B623-4D9C-ADA8-BE31C1A477FE}"/>
              </a:ext>
            </a:extLst>
          </p:cNvPr>
          <p:cNvSpPr txBox="1">
            <a:spLocks noChangeArrowheads="1"/>
          </p:cNvSpPr>
          <p:nvPr/>
        </p:nvSpPr>
        <p:spPr bwMode="auto">
          <a:xfrm>
            <a:off x="271463" y="2227263"/>
            <a:ext cx="574675" cy="406400"/>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MIL</a:t>
            </a:r>
          </a:p>
          <a:p>
            <a:endParaRPr lang="en-US" altLang="zh-CN" sz="1600" b="1"/>
          </a:p>
        </p:txBody>
      </p:sp>
      <p:sp>
        <p:nvSpPr>
          <p:cNvPr id="8204" name="Text Box 12">
            <a:extLst>
              <a:ext uri="{FF2B5EF4-FFF2-40B4-BE49-F238E27FC236}">
                <a16:creationId xmlns:a16="http://schemas.microsoft.com/office/drawing/2014/main" id="{E184277E-7CC2-4CC1-9420-1E3CBCAB9B23}"/>
              </a:ext>
            </a:extLst>
          </p:cNvPr>
          <p:cNvSpPr txBox="1">
            <a:spLocks noChangeArrowheads="1"/>
          </p:cNvSpPr>
          <p:nvPr/>
        </p:nvSpPr>
        <p:spPr bwMode="auto">
          <a:xfrm>
            <a:off x="5630863" y="2227263"/>
            <a:ext cx="574675" cy="406400"/>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INT</a:t>
            </a:r>
          </a:p>
          <a:p>
            <a:endParaRPr lang="en-US" altLang="zh-CN" sz="1600" b="1"/>
          </a:p>
        </p:txBody>
      </p:sp>
      <p:sp>
        <p:nvSpPr>
          <p:cNvPr id="8205" name="Text Box 13">
            <a:extLst>
              <a:ext uri="{FF2B5EF4-FFF2-40B4-BE49-F238E27FC236}">
                <a16:creationId xmlns:a16="http://schemas.microsoft.com/office/drawing/2014/main" id="{360EF749-EB46-459F-BFC9-3E2343CE4B2E}"/>
              </a:ext>
            </a:extLst>
          </p:cNvPr>
          <p:cNvSpPr txBox="1">
            <a:spLocks noChangeArrowheads="1"/>
          </p:cNvSpPr>
          <p:nvPr/>
        </p:nvSpPr>
        <p:spPr bwMode="auto">
          <a:xfrm>
            <a:off x="7545388" y="2227263"/>
            <a:ext cx="574675" cy="406400"/>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UK</a:t>
            </a:r>
          </a:p>
          <a:p>
            <a:endParaRPr lang="en-US" altLang="zh-CN" sz="1600" b="1"/>
          </a:p>
        </p:txBody>
      </p:sp>
      <p:sp>
        <p:nvSpPr>
          <p:cNvPr id="8206" name="Line 14">
            <a:extLst>
              <a:ext uri="{FF2B5EF4-FFF2-40B4-BE49-F238E27FC236}">
                <a16:creationId xmlns:a16="http://schemas.microsoft.com/office/drawing/2014/main" id="{BDADD471-E9B3-4A75-B72F-D425736DE668}"/>
              </a:ext>
            </a:extLst>
          </p:cNvPr>
          <p:cNvSpPr>
            <a:spLocks noChangeShapeType="1"/>
          </p:cNvSpPr>
          <p:nvPr/>
        </p:nvSpPr>
        <p:spPr bwMode="auto">
          <a:xfrm>
            <a:off x="6970713" y="2435225"/>
            <a:ext cx="574675" cy="1588"/>
          </a:xfrm>
          <a:prstGeom prst="line">
            <a:avLst/>
          </a:prstGeom>
          <a:noFill/>
          <a:ln w="19050" cap="rnd">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07" name="Line 15">
            <a:extLst>
              <a:ext uri="{FF2B5EF4-FFF2-40B4-BE49-F238E27FC236}">
                <a16:creationId xmlns:a16="http://schemas.microsoft.com/office/drawing/2014/main" id="{803BA0D3-F008-463A-8699-DFDC239F09F9}"/>
              </a:ext>
            </a:extLst>
          </p:cNvPr>
          <p:cNvSpPr>
            <a:spLocks noChangeShapeType="1"/>
          </p:cNvSpPr>
          <p:nvPr/>
        </p:nvSpPr>
        <p:spPr bwMode="auto">
          <a:xfrm>
            <a:off x="463550" y="1825625"/>
            <a:ext cx="7273925" cy="158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08" name="Line 16">
            <a:extLst>
              <a:ext uri="{FF2B5EF4-FFF2-40B4-BE49-F238E27FC236}">
                <a16:creationId xmlns:a16="http://schemas.microsoft.com/office/drawing/2014/main" id="{9DB71B11-CE6C-4AEC-89E7-25A89C4FAB68}"/>
              </a:ext>
            </a:extLst>
          </p:cNvPr>
          <p:cNvSpPr>
            <a:spLocks noChangeShapeType="1"/>
          </p:cNvSpPr>
          <p:nvPr/>
        </p:nvSpPr>
        <p:spPr bwMode="auto">
          <a:xfrm flipH="1">
            <a:off x="4100513" y="1631950"/>
            <a:ext cx="1587" cy="20478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09" name="Line 17">
            <a:extLst>
              <a:ext uri="{FF2B5EF4-FFF2-40B4-BE49-F238E27FC236}">
                <a16:creationId xmlns:a16="http://schemas.microsoft.com/office/drawing/2014/main" id="{E5F3E94C-9463-4FE3-AC76-19606EBF39EE}"/>
              </a:ext>
            </a:extLst>
          </p:cNvPr>
          <p:cNvSpPr>
            <a:spLocks noChangeShapeType="1"/>
          </p:cNvSpPr>
          <p:nvPr/>
        </p:nvSpPr>
        <p:spPr bwMode="auto">
          <a:xfrm>
            <a:off x="463550" y="1825625"/>
            <a:ext cx="1588" cy="4064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10" name="Line 18">
            <a:extLst>
              <a:ext uri="{FF2B5EF4-FFF2-40B4-BE49-F238E27FC236}">
                <a16:creationId xmlns:a16="http://schemas.microsoft.com/office/drawing/2014/main" id="{9153150E-1D60-4A08-B5C7-5DECD3E3C159}"/>
              </a:ext>
            </a:extLst>
          </p:cNvPr>
          <p:cNvSpPr>
            <a:spLocks noChangeShapeType="1"/>
          </p:cNvSpPr>
          <p:nvPr/>
        </p:nvSpPr>
        <p:spPr bwMode="auto">
          <a:xfrm>
            <a:off x="1228725" y="1825625"/>
            <a:ext cx="1588" cy="4064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11" name="Line 19">
            <a:extLst>
              <a:ext uri="{FF2B5EF4-FFF2-40B4-BE49-F238E27FC236}">
                <a16:creationId xmlns:a16="http://schemas.microsoft.com/office/drawing/2014/main" id="{A778B6A9-C595-4F50-A71C-27E31A66415F}"/>
              </a:ext>
            </a:extLst>
          </p:cNvPr>
          <p:cNvSpPr>
            <a:spLocks noChangeShapeType="1"/>
          </p:cNvSpPr>
          <p:nvPr/>
        </p:nvSpPr>
        <p:spPr bwMode="auto">
          <a:xfrm>
            <a:off x="1993900" y="1825625"/>
            <a:ext cx="1588" cy="4064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12" name="Line 20">
            <a:extLst>
              <a:ext uri="{FF2B5EF4-FFF2-40B4-BE49-F238E27FC236}">
                <a16:creationId xmlns:a16="http://schemas.microsoft.com/office/drawing/2014/main" id="{4B519577-284E-4D4E-8646-2EFEF2E633BA}"/>
              </a:ext>
            </a:extLst>
          </p:cNvPr>
          <p:cNvSpPr>
            <a:spLocks noChangeShapeType="1"/>
          </p:cNvSpPr>
          <p:nvPr/>
        </p:nvSpPr>
        <p:spPr bwMode="auto">
          <a:xfrm>
            <a:off x="2760663" y="1825625"/>
            <a:ext cx="1587" cy="4064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13" name="Line 21">
            <a:extLst>
              <a:ext uri="{FF2B5EF4-FFF2-40B4-BE49-F238E27FC236}">
                <a16:creationId xmlns:a16="http://schemas.microsoft.com/office/drawing/2014/main" id="{3A0701BD-5A5B-49AA-BA7A-5ACE4331290E}"/>
              </a:ext>
            </a:extLst>
          </p:cNvPr>
          <p:cNvSpPr>
            <a:spLocks noChangeShapeType="1"/>
          </p:cNvSpPr>
          <p:nvPr/>
        </p:nvSpPr>
        <p:spPr bwMode="auto">
          <a:xfrm>
            <a:off x="3525838" y="1825625"/>
            <a:ext cx="1587" cy="4064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14" name="Line 22">
            <a:extLst>
              <a:ext uri="{FF2B5EF4-FFF2-40B4-BE49-F238E27FC236}">
                <a16:creationId xmlns:a16="http://schemas.microsoft.com/office/drawing/2014/main" id="{76563836-7E70-4497-9F9F-FD9954A4F00C}"/>
              </a:ext>
            </a:extLst>
          </p:cNvPr>
          <p:cNvSpPr>
            <a:spLocks noChangeShapeType="1"/>
          </p:cNvSpPr>
          <p:nvPr/>
        </p:nvSpPr>
        <p:spPr bwMode="auto">
          <a:xfrm>
            <a:off x="4291013" y="1825625"/>
            <a:ext cx="1587" cy="4064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15" name="Line 23">
            <a:extLst>
              <a:ext uri="{FF2B5EF4-FFF2-40B4-BE49-F238E27FC236}">
                <a16:creationId xmlns:a16="http://schemas.microsoft.com/office/drawing/2014/main" id="{39C3D57E-EF68-40A5-A04F-9ADF72F9F1ED}"/>
              </a:ext>
            </a:extLst>
          </p:cNvPr>
          <p:cNvSpPr>
            <a:spLocks noChangeShapeType="1"/>
          </p:cNvSpPr>
          <p:nvPr/>
        </p:nvSpPr>
        <p:spPr bwMode="auto">
          <a:xfrm>
            <a:off x="5057775" y="1825625"/>
            <a:ext cx="1588" cy="4064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16" name="Line 24">
            <a:extLst>
              <a:ext uri="{FF2B5EF4-FFF2-40B4-BE49-F238E27FC236}">
                <a16:creationId xmlns:a16="http://schemas.microsoft.com/office/drawing/2014/main" id="{720AD72E-B554-472C-B651-D6BFE75F82C2}"/>
              </a:ext>
            </a:extLst>
          </p:cNvPr>
          <p:cNvSpPr>
            <a:spLocks noChangeShapeType="1"/>
          </p:cNvSpPr>
          <p:nvPr/>
        </p:nvSpPr>
        <p:spPr bwMode="auto">
          <a:xfrm>
            <a:off x="5822950" y="1825625"/>
            <a:ext cx="1588" cy="4064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17" name="Line 25">
            <a:extLst>
              <a:ext uri="{FF2B5EF4-FFF2-40B4-BE49-F238E27FC236}">
                <a16:creationId xmlns:a16="http://schemas.microsoft.com/office/drawing/2014/main" id="{4BC444A4-31D1-487B-AADA-3F3B734080D0}"/>
              </a:ext>
            </a:extLst>
          </p:cNvPr>
          <p:cNvSpPr>
            <a:spLocks noChangeShapeType="1"/>
          </p:cNvSpPr>
          <p:nvPr/>
        </p:nvSpPr>
        <p:spPr bwMode="auto">
          <a:xfrm>
            <a:off x="6588125" y="1825625"/>
            <a:ext cx="1588" cy="4064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18" name="Line 26">
            <a:extLst>
              <a:ext uri="{FF2B5EF4-FFF2-40B4-BE49-F238E27FC236}">
                <a16:creationId xmlns:a16="http://schemas.microsoft.com/office/drawing/2014/main" id="{6B0FAB53-77FA-43D4-9B7B-C1E724FF7FBB}"/>
              </a:ext>
            </a:extLst>
          </p:cNvPr>
          <p:cNvSpPr>
            <a:spLocks noChangeShapeType="1"/>
          </p:cNvSpPr>
          <p:nvPr/>
        </p:nvSpPr>
        <p:spPr bwMode="auto">
          <a:xfrm>
            <a:off x="7737475" y="1825625"/>
            <a:ext cx="1588" cy="40640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19" name="Line 27">
            <a:extLst>
              <a:ext uri="{FF2B5EF4-FFF2-40B4-BE49-F238E27FC236}">
                <a16:creationId xmlns:a16="http://schemas.microsoft.com/office/drawing/2014/main" id="{B7B949B0-1CCF-441A-AF85-6EF81F10D327}"/>
              </a:ext>
            </a:extLst>
          </p:cNvPr>
          <p:cNvSpPr>
            <a:spLocks noChangeShapeType="1"/>
          </p:cNvSpPr>
          <p:nvPr/>
        </p:nvSpPr>
        <p:spPr bwMode="auto">
          <a:xfrm>
            <a:off x="2760663" y="2630488"/>
            <a:ext cx="1587" cy="2000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20" name="Line 28">
            <a:extLst>
              <a:ext uri="{FF2B5EF4-FFF2-40B4-BE49-F238E27FC236}">
                <a16:creationId xmlns:a16="http://schemas.microsoft.com/office/drawing/2014/main" id="{6351CF05-10DB-46CC-A876-8CD0B6E72612}"/>
              </a:ext>
            </a:extLst>
          </p:cNvPr>
          <p:cNvSpPr>
            <a:spLocks noChangeShapeType="1"/>
          </p:cNvSpPr>
          <p:nvPr/>
        </p:nvSpPr>
        <p:spPr bwMode="auto">
          <a:xfrm>
            <a:off x="2185988" y="2836863"/>
            <a:ext cx="1914525" cy="15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21" name="Text Box 29">
            <a:extLst>
              <a:ext uri="{FF2B5EF4-FFF2-40B4-BE49-F238E27FC236}">
                <a16:creationId xmlns:a16="http://schemas.microsoft.com/office/drawing/2014/main" id="{FDEDC9C9-3119-4958-A0AC-6BC232FFB53A}"/>
              </a:ext>
            </a:extLst>
          </p:cNvPr>
          <p:cNvSpPr txBox="1">
            <a:spLocks noChangeArrowheads="1"/>
          </p:cNvSpPr>
          <p:nvPr/>
        </p:nvSpPr>
        <p:spPr bwMode="auto">
          <a:xfrm>
            <a:off x="1803400" y="3032125"/>
            <a:ext cx="573088" cy="404813"/>
          </a:xfrm>
          <a:prstGeom prst="rect">
            <a:avLst/>
          </a:prstGeom>
          <a:solidFill>
            <a:srgbClr val="FF3300"/>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IBM</a:t>
            </a:r>
          </a:p>
          <a:p>
            <a:endParaRPr lang="en-US" altLang="zh-CN" sz="1600" b="1"/>
          </a:p>
        </p:txBody>
      </p:sp>
      <p:sp>
        <p:nvSpPr>
          <p:cNvPr id="8222" name="Text Box 30">
            <a:extLst>
              <a:ext uri="{FF2B5EF4-FFF2-40B4-BE49-F238E27FC236}">
                <a16:creationId xmlns:a16="http://schemas.microsoft.com/office/drawing/2014/main" id="{A53371F8-D136-4483-B8F8-B27D9F0C7BDA}"/>
              </a:ext>
            </a:extLst>
          </p:cNvPr>
          <p:cNvSpPr txBox="1">
            <a:spLocks noChangeArrowheads="1"/>
          </p:cNvSpPr>
          <p:nvPr/>
        </p:nvSpPr>
        <p:spPr bwMode="auto">
          <a:xfrm>
            <a:off x="2760663" y="3032125"/>
            <a:ext cx="573087" cy="404813"/>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DEC</a:t>
            </a:r>
          </a:p>
          <a:p>
            <a:endParaRPr lang="en-US" altLang="zh-CN" sz="1600" b="1"/>
          </a:p>
        </p:txBody>
      </p:sp>
      <p:sp>
        <p:nvSpPr>
          <p:cNvPr id="8223" name="Text Box 31">
            <a:extLst>
              <a:ext uri="{FF2B5EF4-FFF2-40B4-BE49-F238E27FC236}">
                <a16:creationId xmlns:a16="http://schemas.microsoft.com/office/drawing/2014/main" id="{CC67A061-5B03-430E-87F6-4B8C6EAA9C71}"/>
              </a:ext>
            </a:extLst>
          </p:cNvPr>
          <p:cNvSpPr txBox="1">
            <a:spLocks noChangeArrowheads="1"/>
          </p:cNvSpPr>
          <p:nvPr/>
        </p:nvSpPr>
        <p:spPr bwMode="auto">
          <a:xfrm>
            <a:off x="3908425" y="3032125"/>
            <a:ext cx="574675" cy="404813"/>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ATT</a:t>
            </a:r>
          </a:p>
          <a:p>
            <a:endParaRPr lang="en-US" altLang="zh-CN" sz="1600" b="1"/>
          </a:p>
        </p:txBody>
      </p:sp>
      <p:sp>
        <p:nvSpPr>
          <p:cNvPr id="8224" name="Line 32">
            <a:extLst>
              <a:ext uri="{FF2B5EF4-FFF2-40B4-BE49-F238E27FC236}">
                <a16:creationId xmlns:a16="http://schemas.microsoft.com/office/drawing/2014/main" id="{BA9E1631-A884-4978-B4C8-D1B6AF46A556}"/>
              </a:ext>
            </a:extLst>
          </p:cNvPr>
          <p:cNvSpPr>
            <a:spLocks noChangeShapeType="1"/>
          </p:cNvSpPr>
          <p:nvPr/>
        </p:nvSpPr>
        <p:spPr bwMode="auto">
          <a:xfrm>
            <a:off x="3333750" y="3238500"/>
            <a:ext cx="574675" cy="1588"/>
          </a:xfrm>
          <a:prstGeom prst="line">
            <a:avLst/>
          </a:prstGeom>
          <a:noFill/>
          <a:ln w="19050" cap="rnd">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25" name="Line 33">
            <a:extLst>
              <a:ext uri="{FF2B5EF4-FFF2-40B4-BE49-F238E27FC236}">
                <a16:creationId xmlns:a16="http://schemas.microsoft.com/office/drawing/2014/main" id="{137320D5-F7C1-4FA6-9EC8-3C5E0CA99D69}"/>
              </a:ext>
            </a:extLst>
          </p:cNvPr>
          <p:cNvSpPr>
            <a:spLocks noChangeShapeType="1"/>
          </p:cNvSpPr>
          <p:nvPr/>
        </p:nvSpPr>
        <p:spPr bwMode="auto">
          <a:xfrm>
            <a:off x="2185988" y="2836863"/>
            <a:ext cx="1587" cy="2047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26" name="Line 34">
            <a:extLst>
              <a:ext uri="{FF2B5EF4-FFF2-40B4-BE49-F238E27FC236}">
                <a16:creationId xmlns:a16="http://schemas.microsoft.com/office/drawing/2014/main" id="{9DE07425-3BF9-4E53-A3E2-0EB15E16EC5B}"/>
              </a:ext>
            </a:extLst>
          </p:cNvPr>
          <p:cNvSpPr>
            <a:spLocks noChangeShapeType="1"/>
          </p:cNvSpPr>
          <p:nvPr/>
        </p:nvSpPr>
        <p:spPr bwMode="auto">
          <a:xfrm>
            <a:off x="3143250" y="2836863"/>
            <a:ext cx="1588" cy="2047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27" name="Line 35">
            <a:extLst>
              <a:ext uri="{FF2B5EF4-FFF2-40B4-BE49-F238E27FC236}">
                <a16:creationId xmlns:a16="http://schemas.microsoft.com/office/drawing/2014/main" id="{42C2D883-A844-4EE7-B5D0-A209A5E033AC}"/>
              </a:ext>
            </a:extLst>
          </p:cNvPr>
          <p:cNvSpPr>
            <a:spLocks noChangeShapeType="1"/>
          </p:cNvSpPr>
          <p:nvPr/>
        </p:nvSpPr>
        <p:spPr bwMode="auto">
          <a:xfrm>
            <a:off x="4100513" y="2836863"/>
            <a:ext cx="1587" cy="2047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28" name="Line 36">
            <a:extLst>
              <a:ext uri="{FF2B5EF4-FFF2-40B4-BE49-F238E27FC236}">
                <a16:creationId xmlns:a16="http://schemas.microsoft.com/office/drawing/2014/main" id="{8A5CFF64-92F1-441E-AF91-96DB4ADF8710}"/>
              </a:ext>
            </a:extLst>
          </p:cNvPr>
          <p:cNvSpPr>
            <a:spLocks noChangeShapeType="1"/>
          </p:cNvSpPr>
          <p:nvPr/>
        </p:nvSpPr>
        <p:spPr bwMode="auto">
          <a:xfrm>
            <a:off x="5440363" y="2836863"/>
            <a:ext cx="1914525" cy="15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29" name="Text Box 37">
            <a:extLst>
              <a:ext uri="{FF2B5EF4-FFF2-40B4-BE49-F238E27FC236}">
                <a16:creationId xmlns:a16="http://schemas.microsoft.com/office/drawing/2014/main" id="{2D0F6274-A3CA-4100-B4E3-963D4C4385E8}"/>
              </a:ext>
            </a:extLst>
          </p:cNvPr>
          <p:cNvSpPr txBox="1">
            <a:spLocks noChangeArrowheads="1"/>
          </p:cNvSpPr>
          <p:nvPr/>
        </p:nvSpPr>
        <p:spPr bwMode="auto">
          <a:xfrm>
            <a:off x="5057775" y="3048000"/>
            <a:ext cx="573088" cy="406400"/>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AC</a:t>
            </a:r>
          </a:p>
          <a:p>
            <a:endParaRPr lang="en-US" altLang="zh-CN" sz="1600" b="1"/>
          </a:p>
        </p:txBody>
      </p:sp>
      <p:sp>
        <p:nvSpPr>
          <p:cNvPr id="8230" name="Text Box 38">
            <a:extLst>
              <a:ext uri="{FF2B5EF4-FFF2-40B4-BE49-F238E27FC236}">
                <a16:creationId xmlns:a16="http://schemas.microsoft.com/office/drawing/2014/main" id="{0F019702-2B48-4FC3-A419-93797087D7EE}"/>
              </a:ext>
            </a:extLst>
          </p:cNvPr>
          <p:cNvSpPr txBox="1">
            <a:spLocks noChangeArrowheads="1"/>
          </p:cNvSpPr>
          <p:nvPr/>
        </p:nvSpPr>
        <p:spPr bwMode="auto">
          <a:xfrm>
            <a:off x="6015038" y="3048000"/>
            <a:ext cx="612775" cy="393700"/>
          </a:xfrm>
          <a:prstGeom prst="rect">
            <a:avLst/>
          </a:prstGeom>
          <a:solidFill>
            <a:srgbClr val="FF6699"/>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EDU</a:t>
            </a:r>
          </a:p>
          <a:p>
            <a:endParaRPr lang="en-US" altLang="zh-CN" sz="1600" b="1"/>
          </a:p>
        </p:txBody>
      </p:sp>
      <p:sp>
        <p:nvSpPr>
          <p:cNvPr id="8231" name="Text Box 39">
            <a:extLst>
              <a:ext uri="{FF2B5EF4-FFF2-40B4-BE49-F238E27FC236}">
                <a16:creationId xmlns:a16="http://schemas.microsoft.com/office/drawing/2014/main" id="{BE186799-894C-4179-B612-FBA9D1C45A53}"/>
              </a:ext>
            </a:extLst>
          </p:cNvPr>
          <p:cNvSpPr txBox="1">
            <a:spLocks noChangeArrowheads="1"/>
          </p:cNvSpPr>
          <p:nvPr/>
        </p:nvSpPr>
        <p:spPr bwMode="auto">
          <a:xfrm>
            <a:off x="7162800" y="3048000"/>
            <a:ext cx="574675" cy="406400"/>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GD</a:t>
            </a:r>
          </a:p>
          <a:p>
            <a:endParaRPr lang="en-US" altLang="zh-CN" sz="1600" b="1"/>
          </a:p>
        </p:txBody>
      </p:sp>
      <p:sp>
        <p:nvSpPr>
          <p:cNvPr id="8232" name="Line 40">
            <a:extLst>
              <a:ext uri="{FF2B5EF4-FFF2-40B4-BE49-F238E27FC236}">
                <a16:creationId xmlns:a16="http://schemas.microsoft.com/office/drawing/2014/main" id="{BFBEC151-3E4F-4CD2-BB91-E5BBACA6E0DB}"/>
              </a:ext>
            </a:extLst>
          </p:cNvPr>
          <p:cNvSpPr>
            <a:spLocks noChangeShapeType="1"/>
          </p:cNvSpPr>
          <p:nvPr/>
        </p:nvSpPr>
        <p:spPr bwMode="auto">
          <a:xfrm>
            <a:off x="6588125" y="3255963"/>
            <a:ext cx="574675" cy="1587"/>
          </a:xfrm>
          <a:prstGeom prst="line">
            <a:avLst/>
          </a:prstGeom>
          <a:noFill/>
          <a:ln w="19050" cap="rnd">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33" name="Line 41">
            <a:extLst>
              <a:ext uri="{FF2B5EF4-FFF2-40B4-BE49-F238E27FC236}">
                <a16:creationId xmlns:a16="http://schemas.microsoft.com/office/drawing/2014/main" id="{F62BADF6-2920-493B-A6B8-636010ABC51B}"/>
              </a:ext>
            </a:extLst>
          </p:cNvPr>
          <p:cNvSpPr>
            <a:spLocks noChangeShapeType="1"/>
          </p:cNvSpPr>
          <p:nvPr/>
        </p:nvSpPr>
        <p:spPr bwMode="auto">
          <a:xfrm>
            <a:off x="5440363" y="2836863"/>
            <a:ext cx="1587" cy="2047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34" name="Line 42">
            <a:extLst>
              <a:ext uri="{FF2B5EF4-FFF2-40B4-BE49-F238E27FC236}">
                <a16:creationId xmlns:a16="http://schemas.microsoft.com/office/drawing/2014/main" id="{C871B111-5881-4192-BB14-B23C81EB17E9}"/>
              </a:ext>
            </a:extLst>
          </p:cNvPr>
          <p:cNvSpPr>
            <a:spLocks noChangeShapeType="1"/>
          </p:cNvSpPr>
          <p:nvPr/>
        </p:nvSpPr>
        <p:spPr bwMode="auto">
          <a:xfrm>
            <a:off x="6397625" y="2836863"/>
            <a:ext cx="1588" cy="2047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35" name="Line 43">
            <a:extLst>
              <a:ext uri="{FF2B5EF4-FFF2-40B4-BE49-F238E27FC236}">
                <a16:creationId xmlns:a16="http://schemas.microsoft.com/office/drawing/2014/main" id="{FFDECA0C-77C9-495B-9922-6DB8D5E1B875}"/>
              </a:ext>
            </a:extLst>
          </p:cNvPr>
          <p:cNvSpPr>
            <a:spLocks noChangeShapeType="1"/>
          </p:cNvSpPr>
          <p:nvPr/>
        </p:nvSpPr>
        <p:spPr bwMode="auto">
          <a:xfrm>
            <a:off x="7354888" y="2836863"/>
            <a:ext cx="1587" cy="2047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36" name="Line 44">
            <a:extLst>
              <a:ext uri="{FF2B5EF4-FFF2-40B4-BE49-F238E27FC236}">
                <a16:creationId xmlns:a16="http://schemas.microsoft.com/office/drawing/2014/main" id="{0470E461-56D4-40B2-937E-DF4D6EEAF864}"/>
              </a:ext>
            </a:extLst>
          </p:cNvPr>
          <p:cNvSpPr>
            <a:spLocks noChangeShapeType="1"/>
          </p:cNvSpPr>
          <p:nvPr/>
        </p:nvSpPr>
        <p:spPr bwMode="auto">
          <a:xfrm>
            <a:off x="6588125" y="2630488"/>
            <a:ext cx="1588" cy="2000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37" name="Line 45">
            <a:extLst>
              <a:ext uri="{FF2B5EF4-FFF2-40B4-BE49-F238E27FC236}">
                <a16:creationId xmlns:a16="http://schemas.microsoft.com/office/drawing/2014/main" id="{288B277F-22EF-41EC-8740-FF6285266F9C}"/>
              </a:ext>
            </a:extLst>
          </p:cNvPr>
          <p:cNvSpPr>
            <a:spLocks noChangeShapeType="1"/>
          </p:cNvSpPr>
          <p:nvPr/>
        </p:nvSpPr>
        <p:spPr bwMode="auto">
          <a:xfrm>
            <a:off x="4100513" y="3640138"/>
            <a:ext cx="1147762" cy="15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38" name="Text Box 46">
            <a:extLst>
              <a:ext uri="{FF2B5EF4-FFF2-40B4-BE49-F238E27FC236}">
                <a16:creationId xmlns:a16="http://schemas.microsoft.com/office/drawing/2014/main" id="{FFE67910-2A48-4CF7-8939-9F8FBC464B58}"/>
              </a:ext>
            </a:extLst>
          </p:cNvPr>
          <p:cNvSpPr txBox="1">
            <a:spLocks noChangeArrowheads="1"/>
          </p:cNvSpPr>
          <p:nvPr/>
        </p:nvSpPr>
        <p:spPr bwMode="auto">
          <a:xfrm>
            <a:off x="3717925" y="3881438"/>
            <a:ext cx="573088" cy="406400"/>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IHEP</a:t>
            </a:r>
          </a:p>
          <a:p>
            <a:endParaRPr lang="en-US" altLang="zh-CN" sz="1600" b="1"/>
          </a:p>
        </p:txBody>
      </p:sp>
      <p:sp>
        <p:nvSpPr>
          <p:cNvPr id="8239" name="Text Box 47">
            <a:extLst>
              <a:ext uri="{FF2B5EF4-FFF2-40B4-BE49-F238E27FC236}">
                <a16:creationId xmlns:a16="http://schemas.microsoft.com/office/drawing/2014/main" id="{40E8A8EF-549A-449F-AA57-EBD6F18914F5}"/>
              </a:ext>
            </a:extLst>
          </p:cNvPr>
          <p:cNvSpPr txBox="1">
            <a:spLocks noChangeArrowheads="1"/>
          </p:cNvSpPr>
          <p:nvPr/>
        </p:nvSpPr>
        <p:spPr bwMode="auto">
          <a:xfrm>
            <a:off x="5248275" y="3835400"/>
            <a:ext cx="1149350" cy="404813"/>
          </a:xfrm>
          <a:prstGeom prst="rect">
            <a:avLst/>
          </a:prstGeom>
          <a:solidFill>
            <a:srgbClr val="FFFFFF"/>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TSINGHUA</a:t>
            </a:r>
          </a:p>
          <a:p>
            <a:endParaRPr lang="en-US" altLang="zh-CN" sz="1600" b="1"/>
          </a:p>
        </p:txBody>
      </p:sp>
      <p:sp>
        <p:nvSpPr>
          <p:cNvPr id="8240" name="Text Box 48">
            <a:extLst>
              <a:ext uri="{FF2B5EF4-FFF2-40B4-BE49-F238E27FC236}">
                <a16:creationId xmlns:a16="http://schemas.microsoft.com/office/drawing/2014/main" id="{ADE93D76-35AE-4F1C-ADC0-33A6C6355A45}"/>
              </a:ext>
            </a:extLst>
          </p:cNvPr>
          <p:cNvSpPr txBox="1">
            <a:spLocks noChangeArrowheads="1"/>
          </p:cNvSpPr>
          <p:nvPr/>
        </p:nvSpPr>
        <p:spPr bwMode="auto">
          <a:xfrm>
            <a:off x="6780213" y="3835400"/>
            <a:ext cx="957262" cy="404813"/>
          </a:xfrm>
          <a:prstGeom prst="rect">
            <a:avLst/>
          </a:prstGeom>
          <a:solidFill>
            <a:srgbClr val="FF6699"/>
          </a:solidFill>
          <a:ln w="9525">
            <a:solidFill>
              <a:srgbClr val="000000"/>
            </a:solidFill>
            <a:miter lim="800000"/>
            <a:headEnd/>
            <a:tailEnd/>
          </a:ln>
        </p:spPr>
        <p:txBody>
          <a:bodyPr lIns="0" tIns="0" rIns="0" bIns="0"/>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sz="1600" b="1"/>
              <a:t> SCNU</a:t>
            </a:r>
          </a:p>
          <a:p>
            <a:endParaRPr lang="en-US" altLang="zh-CN" sz="1600" b="1"/>
          </a:p>
        </p:txBody>
      </p:sp>
      <p:sp>
        <p:nvSpPr>
          <p:cNvPr id="8241" name="Line 49">
            <a:extLst>
              <a:ext uri="{FF2B5EF4-FFF2-40B4-BE49-F238E27FC236}">
                <a16:creationId xmlns:a16="http://schemas.microsoft.com/office/drawing/2014/main" id="{91BF623F-6E53-4F54-9FC5-A48FEE6D4C1B}"/>
              </a:ext>
            </a:extLst>
          </p:cNvPr>
          <p:cNvSpPr>
            <a:spLocks noChangeShapeType="1"/>
          </p:cNvSpPr>
          <p:nvPr/>
        </p:nvSpPr>
        <p:spPr bwMode="auto">
          <a:xfrm>
            <a:off x="6397625" y="4029075"/>
            <a:ext cx="382588" cy="14288"/>
          </a:xfrm>
          <a:prstGeom prst="line">
            <a:avLst/>
          </a:prstGeom>
          <a:noFill/>
          <a:ln w="19050" cap="rnd">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42" name="Line 50">
            <a:extLst>
              <a:ext uri="{FF2B5EF4-FFF2-40B4-BE49-F238E27FC236}">
                <a16:creationId xmlns:a16="http://schemas.microsoft.com/office/drawing/2014/main" id="{09CAD496-1B0B-47D2-84DF-5A39D6E55F01}"/>
              </a:ext>
            </a:extLst>
          </p:cNvPr>
          <p:cNvSpPr>
            <a:spLocks noChangeShapeType="1"/>
          </p:cNvSpPr>
          <p:nvPr/>
        </p:nvSpPr>
        <p:spPr bwMode="auto">
          <a:xfrm>
            <a:off x="4100513" y="3675063"/>
            <a:ext cx="1587" cy="2000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43" name="Line 51">
            <a:extLst>
              <a:ext uri="{FF2B5EF4-FFF2-40B4-BE49-F238E27FC236}">
                <a16:creationId xmlns:a16="http://schemas.microsoft.com/office/drawing/2014/main" id="{3DBEC3ED-07EA-4EE1-AB11-F839A23086A1}"/>
              </a:ext>
            </a:extLst>
          </p:cNvPr>
          <p:cNvSpPr>
            <a:spLocks noChangeShapeType="1"/>
          </p:cNvSpPr>
          <p:nvPr/>
        </p:nvSpPr>
        <p:spPr bwMode="auto">
          <a:xfrm>
            <a:off x="5027613" y="3683000"/>
            <a:ext cx="1587" cy="2000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44" name="Line 52">
            <a:extLst>
              <a:ext uri="{FF2B5EF4-FFF2-40B4-BE49-F238E27FC236}">
                <a16:creationId xmlns:a16="http://schemas.microsoft.com/office/drawing/2014/main" id="{61FB15B5-E0CE-4748-BE05-59278454BCDD}"/>
              </a:ext>
            </a:extLst>
          </p:cNvPr>
          <p:cNvSpPr>
            <a:spLocks noChangeShapeType="1"/>
          </p:cNvSpPr>
          <p:nvPr/>
        </p:nvSpPr>
        <p:spPr bwMode="auto">
          <a:xfrm flipH="1">
            <a:off x="5789613" y="3683000"/>
            <a:ext cx="1587" cy="13017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45" name="Line 53">
            <a:extLst>
              <a:ext uri="{FF2B5EF4-FFF2-40B4-BE49-F238E27FC236}">
                <a16:creationId xmlns:a16="http://schemas.microsoft.com/office/drawing/2014/main" id="{ABB63E34-8A70-46B3-ADEE-7B1B3A20874B}"/>
              </a:ext>
            </a:extLst>
          </p:cNvPr>
          <p:cNvSpPr>
            <a:spLocks noChangeShapeType="1"/>
          </p:cNvSpPr>
          <p:nvPr/>
        </p:nvSpPr>
        <p:spPr bwMode="auto">
          <a:xfrm>
            <a:off x="5248275" y="3433763"/>
            <a:ext cx="1588" cy="20002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46" name="Line 54">
            <a:extLst>
              <a:ext uri="{FF2B5EF4-FFF2-40B4-BE49-F238E27FC236}">
                <a16:creationId xmlns:a16="http://schemas.microsoft.com/office/drawing/2014/main" id="{DCCD86D2-5E9F-4572-89B0-DE19F15E1DBA}"/>
              </a:ext>
            </a:extLst>
          </p:cNvPr>
          <p:cNvSpPr>
            <a:spLocks noChangeShapeType="1"/>
          </p:cNvSpPr>
          <p:nvPr/>
        </p:nvSpPr>
        <p:spPr bwMode="auto">
          <a:xfrm>
            <a:off x="4483100" y="4043363"/>
            <a:ext cx="574675" cy="1587"/>
          </a:xfrm>
          <a:prstGeom prst="line">
            <a:avLst/>
          </a:prstGeom>
          <a:noFill/>
          <a:ln w="19050" cap="rnd">
            <a:solidFill>
              <a:srgbClr val="000000"/>
            </a:solidFill>
            <a:prstDash val="sysDot"/>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47" name="Line 55">
            <a:extLst>
              <a:ext uri="{FF2B5EF4-FFF2-40B4-BE49-F238E27FC236}">
                <a16:creationId xmlns:a16="http://schemas.microsoft.com/office/drawing/2014/main" id="{6AA2794C-6F94-4108-8011-6875D49FBEA0}"/>
              </a:ext>
            </a:extLst>
          </p:cNvPr>
          <p:cNvSpPr>
            <a:spLocks noChangeShapeType="1"/>
          </p:cNvSpPr>
          <p:nvPr/>
        </p:nvSpPr>
        <p:spPr bwMode="auto">
          <a:xfrm>
            <a:off x="5789613" y="3683000"/>
            <a:ext cx="1339850" cy="158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48" name="Line 56">
            <a:extLst>
              <a:ext uri="{FF2B5EF4-FFF2-40B4-BE49-F238E27FC236}">
                <a16:creationId xmlns:a16="http://schemas.microsoft.com/office/drawing/2014/main" id="{8E88EF61-CCC9-4211-B3A1-00F4F8D4B605}"/>
              </a:ext>
            </a:extLst>
          </p:cNvPr>
          <p:cNvSpPr>
            <a:spLocks noChangeShapeType="1"/>
          </p:cNvSpPr>
          <p:nvPr/>
        </p:nvSpPr>
        <p:spPr bwMode="auto">
          <a:xfrm>
            <a:off x="6323013" y="3454400"/>
            <a:ext cx="1587" cy="20161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49" name="Text Box 57">
            <a:extLst>
              <a:ext uri="{FF2B5EF4-FFF2-40B4-BE49-F238E27FC236}">
                <a16:creationId xmlns:a16="http://schemas.microsoft.com/office/drawing/2014/main" id="{79699475-4413-49ED-B783-2516A790176B}"/>
              </a:ext>
            </a:extLst>
          </p:cNvPr>
          <p:cNvSpPr txBox="1">
            <a:spLocks noChangeArrowheads="1"/>
          </p:cNvSpPr>
          <p:nvPr/>
        </p:nvSpPr>
        <p:spPr bwMode="auto">
          <a:xfrm>
            <a:off x="685800" y="1143000"/>
            <a:ext cx="2819400" cy="625475"/>
          </a:xfrm>
          <a:prstGeom prst="rect">
            <a:avLst/>
          </a:prstGeom>
          <a:solidFill>
            <a:srgbClr val="FFFFFF"/>
          </a:solidFill>
          <a:ln w="9525">
            <a:solidFill>
              <a:srgbClr val="FFFFFF"/>
            </a:solidFill>
            <a:miter lim="800000"/>
            <a:headEnd/>
            <a:tailEnd/>
          </a:ln>
        </p:spPr>
        <p:txBody>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eaLnBrk="1" hangingPunct="1"/>
            <a:r>
              <a:rPr lang="en-US" altLang="zh-CN" b="1" dirty="0"/>
              <a:t>Internet</a:t>
            </a:r>
            <a:r>
              <a:rPr lang="zh-CN" altLang="en-US" b="1" dirty="0"/>
              <a:t>域名命名树</a:t>
            </a:r>
          </a:p>
        </p:txBody>
      </p:sp>
      <p:sp>
        <p:nvSpPr>
          <p:cNvPr id="8250" name="Line 58">
            <a:extLst>
              <a:ext uri="{FF2B5EF4-FFF2-40B4-BE49-F238E27FC236}">
                <a16:creationId xmlns:a16="http://schemas.microsoft.com/office/drawing/2014/main" id="{A9F78966-F8F0-4C4D-BFE7-7A21324F8CEB}"/>
              </a:ext>
            </a:extLst>
          </p:cNvPr>
          <p:cNvSpPr>
            <a:spLocks noChangeShapeType="1"/>
          </p:cNvSpPr>
          <p:nvPr/>
        </p:nvSpPr>
        <p:spPr bwMode="auto">
          <a:xfrm flipH="1">
            <a:off x="7161213" y="3683000"/>
            <a:ext cx="1587" cy="130175"/>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8251" name="Rectangle 59">
            <a:extLst>
              <a:ext uri="{FF2B5EF4-FFF2-40B4-BE49-F238E27FC236}">
                <a16:creationId xmlns:a16="http://schemas.microsoft.com/office/drawing/2014/main" id="{E02AF882-EE6D-4314-AB1A-8F252FA2BEC0}"/>
              </a:ext>
            </a:extLst>
          </p:cNvPr>
          <p:cNvSpPr>
            <a:spLocks noChangeArrowheads="1"/>
          </p:cNvSpPr>
          <p:nvPr/>
        </p:nvSpPr>
        <p:spPr bwMode="auto">
          <a:xfrm>
            <a:off x="0" y="2268538"/>
            <a:ext cx="9144000"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indent="266700">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algn="just" eaLnBrk="1" hangingPunct="1">
              <a:spcBef>
                <a:spcPct val="0"/>
              </a:spcBef>
              <a:buFontTx/>
              <a:buNone/>
            </a:pPr>
            <a:r>
              <a:rPr lang="en-US" altLang="zh-CN" sz="1000"/>
              <a:t> </a:t>
            </a:r>
          </a:p>
          <a:p>
            <a:pPr algn="just">
              <a:spcBef>
                <a:spcPct val="0"/>
              </a:spcBef>
              <a:buFontTx/>
              <a:buNone/>
            </a:pPr>
            <a:r>
              <a:rPr lang="en-US" altLang="zh-CN" sz="1000"/>
              <a:t> </a:t>
            </a:r>
          </a:p>
          <a:p>
            <a:pPr algn="just">
              <a:spcBef>
                <a:spcPct val="0"/>
              </a:spcBef>
              <a:buFontTx/>
              <a:buNone/>
            </a:pPr>
            <a:r>
              <a:rPr lang="en-US" altLang="zh-CN" sz="1000"/>
              <a:t> </a:t>
            </a:r>
          </a:p>
          <a:p>
            <a:pPr algn="just">
              <a:spcBef>
                <a:spcPct val="0"/>
              </a:spcBef>
              <a:buFontTx/>
              <a:buNone/>
            </a:pPr>
            <a:r>
              <a:rPr lang="en-US" altLang="zh-CN" sz="1000"/>
              <a:t> </a:t>
            </a:r>
          </a:p>
          <a:p>
            <a:pPr algn="just">
              <a:spcBef>
                <a:spcPct val="0"/>
              </a:spcBef>
              <a:buFontTx/>
              <a:buNone/>
            </a:pPr>
            <a:r>
              <a:rPr lang="en-US" altLang="zh-CN" sz="1000"/>
              <a:t> </a:t>
            </a:r>
          </a:p>
          <a:p>
            <a:pPr algn="just">
              <a:spcBef>
                <a:spcPct val="0"/>
              </a:spcBef>
              <a:buFontTx/>
              <a:buNone/>
            </a:pPr>
            <a:r>
              <a:rPr lang="en-US" altLang="zh-CN" sz="1000"/>
              <a:t> </a:t>
            </a:r>
          </a:p>
          <a:p>
            <a:pPr algn="just">
              <a:spcBef>
                <a:spcPct val="0"/>
              </a:spcBef>
              <a:buFontTx/>
              <a:buNone/>
            </a:pPr>
            <a:r>
              <a:rPr lang="en-US" altLang="zh-CN" sz="1000"/>
              <a:t> </a:t>
            </a:r>
          </a:p>
          <a:p>
            <a:pPr algn="just">
              <a:spcBef>
                <a:spcPct val="0"/>
              </a:spcBef>
              <a:buFontTx/>
              <a:buNone/>
            </a:pPr>
            <a:r>
              <a:rPr lang="en-US" altLang="zh-CN" sz="1000"/>
              <a:t> </a:t>
            </a:r>
          </a:p>
          <a:p>
            <a:pPr algn="just">
              <a:spcBef>
                <a:spcPct val="0"/>
              </a:spcBef>
              <a:buFontTx/>
              <a:buNone/>
            </a:pPr>
            <a:r>
              <a:rPr lang="en-US" altLang="zh-CN" sz="1000"/>
              <a:t> </a:t>
            </a:r>
          </a:p>
          <a:p>
            <a:pPr algn="just">
              <a:spcBef>
                <a:spcPct val="0"/>
              </a:spcBef>
              <a:buFontTx/>
              <a:buNone/>
            </a:pPr>
            <a:r>
              <a:rPr lang="en-US" altLang="zh-CN" sz="1000"/>
              <a:t> </a:t>
            </a:r>
          </a:p>
          <a:p>
            <a:pPr algn="just">
              <a:spcBef>
                <a:spcPct val="0"/>
              </a:spcBef>
              <a:buFontTx/>
              <a:buNone/>
            </a:pPr>
            <a:r>
              <a:rPr lang="en-US" altLang="zh-CN" sz="1000"/>
              <a:t> </a:t>
            </a:r>
          </a:p>
          <a:p>
            <a:pPr>
              <a:spcBef>
                <a:spcPct val="0"/>
              </a:spcBef>
              <a:buFontTx/>
              <a:buNone/>
            </a:pPr>
            <a:endParaRPr lang="en-US" altLang="zh-CN" sz="2400"/>
          </a:p>
        </p:txBody>
      </p:sp>
      <p:sp>
        <p:nvSpPr>
          <p:cNvPr id="8252" name="Rectangle 60">
            <a:extLst>
              <a:ext uri="{FF2B5EF4-FFF2-40B4-BE49-F238E27FC236}">
                <a16:creationId xmlns:a16="http://schemas.microsoft.com/office/drawing/2014/main" id="{EF3A5FC6-36D7-4B65-8066-A04DF2E173A7}"/>
              </a:ext>
            </a:extLst>
          </p:cNvPr>
          <p:cNvSpPr>
            <a:spLocks noChangeArrowheads="1"/>
          </p:cNvSpPr>
          <p:nvPr/>
        </p:nvSpPr>
        <p:spPr bwMode="auto">
          <a:xfrm>
            <a:off x="0" y="2565400"/>
            <a:ext cx="9144000" cy="625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r>
              <a:rPr lang="en-US" altLang="zh-CN" sz="1100"/>
              <a:t> </a:t>
            </a:r>
            <a:endParaRPr lang="en-US" altLang="zh-CN"/>
          </a:p>
          <a:p>
            <a:pPr algn="l"/>
            <a:endParaRPr lang="en-US" altLang="zh-CN"/>
          </a:p>
        </p:txBody>
      </p:sp>
      <p:sp>
        <p:nvSpPr>
          <p:cNvPr id="2" name="Rectangle 2">
            <a:extLst>
              <a:ext uri="{FF2B5EF4-FFF2-40B4-BE49-F238E27FC236}">
                <a16:creationId xmlns:a16="http://schemas.microsoft.com/office/drawing/2014/main" id="{E457549D-C216-4F29-A966-DA226D8F1A97}"/>
              </a:ext>
            </a:extLst>
          </p:cNvPr>
          <p:cNvSpPr>
            <a:spLocks noChangeArrowheads="1"/>
          </p:cNvSpPr>
          <p:nvPr/>
        </p:nvSpPr>
        <p:spPr bwMode="auto">
          <a:xfrm>
            <a:off x="271463" y="4516438"/>
            <a:ext cx="8064499" cy="1891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lnSpc>
                <a:spcPct val="125000"/>
              </a:lnSpc>
            </a:pPr>
            <a:r>
              <a:rPr lang="en-US" altLang="zh-CN" b="1" dirty="0"/>
              <a:t>Internet</a:t>
            </a:r>
            <a:r>
              <a:rPr lang="zh-CN" altLang="en-US" b="1" dirty="0"/>
              <a:t>把互联网计算机名字空间划分成许多不同的域，域名是树状结构体系。</a:t>
            </a:r>
            <a:r>
              <a:rPr lang="zh-CN" altLang="en-US" b="1" dirty="0">
                <a:solidFill>
                  <a:srgbClr val="FF0000"/>
                </a:solidFill>
              </a:rPr>
              <a:t>最高一级域由通用域名、国家名和基础结构域类组成，</a:t>
            </a:r>
            <a:r>
              <a:rPr lang="zh-CN" altLang="en-US" b="1" dirty="0"/>
              <a:t>注意在国家名中美国仍可出现。在每个域名下面可以划分出子域，往下延伸。</a:t>
            </a:r>
          </a:p>
        </p:txBody>
      </p:sp>
    </p:spTree>
    <p:extLst>
      <p:ext uri="{BB962C8B-B14F-4D97-AF65-F5344CB8AC3E}">
        <p14:creationId xmlns:p14="http://schemas.microsoft.com/office/powerpoint/2010/main" val="833371092"/>
      </p:ext>
    </p:extLst>
  </p:cSld>
  <p:clrMapOvr>
    <a:masterClrMapping/>
  </p:clrMapOvr>
  <p:transition spd="slow" advClick="0">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249"/>
                                        </p:tgtEl>
                                        <p:attrNameLst>
                                          <p:attrName>style.visibility</p:attrName>
                                        </p:attrNameLst>
                                      </p:cBhvr>
                                      <p:to>
                                        <p:strVal val="visible"/>
                                      </p:to>
                                    </p:set>
                                    <p:animEffect transition="in" filter="fade">
                                      <p:cBhvr>
                                        <p:cTn id="7" dur="1000"/>
                                        <p:tgtEl>
                                          <p:spTgt spid="8249"/>
                                        </p:tgtEl>
                                      </p:cBhvr>
                                    </p:animEffect>
                                    <p:anim calcmode="lin" valueType="num">
                                      <p:cBhvr>
                                        <p:cTn id="8" dur="1000" fill="hold"/>
                                        <p:tgtEl>
                                          <p:spTgt spid="8249"/>
                                        </p:tgtEl>
                                        <p:attrNameLst>
                                          <p:attrName>ppt_x</p:attrName>
                                        </p:attrNameLst>
                                      </p:cBhvr>
                                      <p:tavLst>
                                        <p:tav tm="0">
                                          <p:val>
                                            <p:strVal val="#ppt_x"/>
                                          </p:val>
                                        </p:tav>
                                        <p:tav tm="100000">
                                          <p:val>
                                            <p:strVal val="#ppt_x"/>
                                          </p:val>
                                        </p:tav>
                                      </p:tavLst>
                                    </p:anim>
                                    <p:anim calcmode="lin" valueType="num">
                                      <p:cBhvr>
                                        <p:cTn id="9" dur="1000" fill="hold"/>
                                        <p:tgtEl>
                                          <p:spTgt spid="824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49" grpId="0" animBg="1"/>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ext Box 3">
            <a:extLst>
              <a:ext uri="{FF2B5EF4-FFF2-40B4-BE49-F238E27FC236}">
                <a16:creationId xmlns:a16="http://schemas.microsoft.com/office/drawing/2014/main" id="{7AFB081A-5FF4-4311-8420-254B010F2FAE}"/>
              </a:ext>
            </a:extLst>
          </p:cNvPr>
          <p:cNvSpPr txBox="1">
            <a:spLocks noChangeArrowheads="1"/>
          </p:cNvSpPr>
          <p:nvPr/>
        </p:nvSpPr>
        <p:spPr bwMode="auto">
          <a:xfrm>
            <a:off x="756444" y="1268760"/>
            <a:ext cx="7920037" cy="3715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lnSpc>
                <a:spcPct val="110000"/>
              </a:lnSpc>
            </a:pPr>
            <a:r>
              <a:rPr lang="en-US" altLang="zh-CN" b="1" dirty="0">
                <a:solidFill>
                  <a:srgbClr val="FF0000"/>
                </a:solidFill>
              </a:rPr>
              <a:t>Internet</a:t>
            </a:r>
            <a:r>
              <a:rPr lang="zh-CN" altLang="en-US" b="1" dirty="0">
                <a:solidFill>
                  <a:srgbClr val="FF0000"/>
                </a:solidFill>
              </a:rPr>
              <a:t>域名结构：</a:t>
            </a:r>
          </a:p>
          <a:p>
            <a:pPr algn="l" eaLnBrk="1" hangingPunct="1">
              <a:lnSpc>
                <a:spcPct val="110000"/>
              </a:lnSpc>
            </a:pPr>
            <a:r>
              <a:rPr lang="zh-CN" altLang="en-US" b="1" dirty="0"/>
              <a:t>从最高级域名开始，多层子域名构成，中间用点分割。例如：</a:t>
            </a:r>
            <a:r>
              <a:rPr lang="en-US" altLang="zh-CN" b="1" dirty="0"/>
              <a:t>IBM.COM</a:t>
            </a:r>
            <a:r>
              <a:rPr lang="zh-CN" altLang="en-US" b="1" dirty="0"/>
              <a:t>、</a:t>
            </a:r>
            <a:r>
              <a:rPr lang="en-US" altLang="zh-CN" b="1" dirty="0"/>
              <a:t>scnu.edu.cn</a:t>
            </a:r>
            <a:r>
              <a:rPr lang="zh-CN" altLang="en-US" b="1" dirty="0"/>
              <a:t>（华南师大</a:t>
            </a:r>
            <a:r>
              <a:rPr lang="en-US" altLang="zh-CN" b="1" dirty="0"/>
              <a:t>.</a:t>
            </a:r>
            <a:r>
              <a:rPr lang="zh-CN" altLang="en-US" b="1" dirty="0"/>
              <a:t>教育</a:t>
            </a:r>
            <a:r>
              <a:rPr lang="en-US" altLang="zh-CN" b="1" dirty="0"/>
              <a:t>.</a:t>
            </a:r>
            <a:r>
              <a:rPr lang="zh-CN" altLang="en-US" b="1" dirty="0"/>
              <a:t>中国）等。</a:t>
            </a:r>
            <a:endParaRPr lang="en-US" altLang="zh-CN" b="1" dirty="0"/>
          </a:p>
          <a:p>
            <a:pPr algn="l" eaLnBrk="1" hangingPunct="1">
              <a:lnSpc>
                <a:spcPct val="110000"/>
              </a:lnSpc>
            </a:pPr>
            <a:endParaRPr lang="en-US" altLang="zh-CN" b="1" dirty="0"/>
          </a:p>
          <a:p>
            <a:pPr algn="l" eaLnBrk="1" hangingPunct="1">
              <a:lnSpc>
                <a:spcPct val="110000"/>
              </a:lnSpc>
            </a:pPr>
            <a:r>
              <a:rPr lang="zh-CN" altLang="en-US" b="1" dirty="0"/>
              <a:t>每个域名唯一对应一台计算机，显然在一个同级子域中的域名是不能相同的。</a:t>
            </a:r>
            <a:endParaRPr lang="en-US" altLang="zh-CN" b="1" dirty="0"/>
          </a:p>
          <a:p>
            <a:pPr algn="l" eaLnBrk="1" hangingPunct="1">
              <a:lnSpc>
                <a:spcPct val="110000"/>
              </a:lnSpc>
            </a:pPr>
            <a:r>
              <a:rPr lang="en-US" altLang="zh-CN" b="1" dirty="0"/>
              <a:t>Internet</a:t>
            </a:r>
            <a:r>
              <a:rPr lang="zh-CN" altLang="en-US" b="1" dirty="0"/>
              <a:t>域名命名一律不区分大小写。域名层次个数没有规定，可按照实际需求（计算机多少、分布、自己规则）确定。</a:t>
            </a:r>
          </a:p>
        </p:txBody>
      </p:sp>
      <p:sp>
        <p:nvSpPr>
          <p:cNvPr id="10244" name="Rectangle 4">
            <a:extLst>
              <a:ext uri="{FF2B5EF4-FFF2-40B4-BE49-F238E27FC236}">
                <a16:creationId xmlns:a16="http://schemas.microsoft.com/office/drawing/2014/main" id="{85F3777F-6EC7-4284-B8B3-781DDA83609C}"/>
              </a:ext>
            </a:extLst>
          </p:cNvPr>
          <p:cNvSpPr>
            <a:spLocks noChangeArrowheads="1"/>
          </p:cNvSpPr>
          <p:nvPr/>
        </p:nvSpPr>
        <p:spPr bwMode="auto">
          <a:xfrm>
            <a:off x="768276" y="5086002"/>
            <a:ext cx="80645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a:defRPr kumimoji="1" sz="2400">
                <a:solidFill>
                  <a:schemeClr val="tx1"/>
                </a:solidFill>
                <a:latin typeface="Times New Roman" panose="02020603050405020304" pitchFamily="18" charset="0"/>
                <a:ea typeface="宋体" panose="02010600030101010101" pitchFamily="2" charset="-122"/>
              </a:defRPr>
            </a:lvl1pPr>
            <a:lvl2pPr marL="742950" indent="-285750" algn="ctr">
              <a:defRPr kumimoji="1" sz="2400">
                <a:solidFill>
                  <a:schemeClr val="tx1"/>
                </a:solidFill>
                <a:latin typeface="Times New Roman" panose="02020603050405020304" pitchFamily="18" charset="0"/>
                <a:ea typeface="宋体" panose="02010600030101010101" pitchFamily="2" charset="-122"/>
              </a:defRPr>
            </a:lvl2pPr>
            <a:lvl3pPr marL="1143000" indent="-228600" algn="ctr">
              <a:defRPr kumimoji="1" sz="2400">
                <a:solidFill>
                  <a:schemeClr val="tx1"/>
                </a:solidFill>
                <a:latin typeface="Times New Roman" panose="02020603050405020304" pitchFamily="18" charset="0"/>
                <a:ea typeface="宋体" panose="02010600030101010101" pitchFamily="2" charset="-122"/>
              </a:defRPr>
            </a:lvl3pPr>
            <a:lvl4pPr marL="1600200" indent="-228600" algn="ctr">
              <a:defRPr kumimoji="1" sz="2400">
                <a:solidFill>
                  <a:schemeClr val="tx1"/>
                </a:solidFill>
                <a:latin typeface="Times New Roman" panose="02020603050405020304" pitchFamily="18" charset="0"/>
                <a:ea typeface="宋体" panose="02010600030101010101" pitchFamily="2" charset="-122"/>
              </a:defRPr>
            </a:lvl4pPr>
            <a:lvl5pPr marL="2057400" indent="-228600" algn="ctr">
              <a:defRPr kumimoji="1" sz="2400">
                <a:solidFill>
                  <a:schemeClr val="tx1"/>
                </a:solidFill>
                <a:latin typeface="Times New Roman" panose="02020603050405020304" pitchFamily="18" charset="0"/>
                <a:ea typeface="宋体" panose="02010600030101010101" pitchFamily="2" charset="-122"/>
              </a:defRPr>
            </a:lvl5pPr>
            <a:lvl6pPr marL="25146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6pPr>
            <a:lvl7pPr marL="29718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7pPr>
            <a:lvl8pPr marL="34290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8pPr>
            <a:lvl9pPr marL="3886200" indent="-228600" algn="ctr" eaLnBrk="0" fontAlgn="base" hangingPunct="0">
              <a:spcBef>
                <a:spcPct val="0"/>
              </a:spcBef>
              <a:spcAft>
                <a:spcPct val="0"/>
              </a:spcAft>
              <a:defRPr kumimoji="1" sz="2400">
                <a:solidFill>
                  <a:schemeClr val="tx1"/>
                </a:solidFill>
                <a:latin typeface="Times New Roman" panose="02020603050405020304" pitchFamily="18" charset="0"/>
                <a:ea typeface="宋体" panose="02010600030101010101" pitchFamily="2" charset="-122"/>
              </a:defRPr>
            </a:lvl9pPr>
          </a:lstStyle>
          <a:p>
            <a:pPr algn="l" eaLnBrk="1" hangingPunct="1">
              <a:lnSpc>
                <a:spcPct val="125000"/>
              </a:lnSpc>
            </a:pPr>
            <a:r>
              <a:rPr lang="zh-CN" altLang="en-US" b="1" dirty="0"/>
              <a:t>我们国家</a:t>
            </a:r>
            <a:r>
              <a:rPr lang="en-US" altLang="zh-CN" b="1" dirty="0"/>
              <a:t>.</a:t>
            </a:r>
            <a:r>
              <a:rPr lang="en-US" altLang="zh-CN" b="1" dirty="0" err="1"/>
              <a:t>cn</a:t>
            </a:r>
            <a:r>
              <a:rPr lang="zh-CN" altLang="en-US" b="1" dirty="0"/>
              <a:t>下定义了</a:t>
            </a:r>
            <a:r>
              <a:rPr lang="en-US" altLang="zh-CN" b="1" dirty="0"/>
              <a:t>7</a:t>
            </a:r>
            <a:r>
              <a:rPr lang="zh-CN" altLang="en-US" b="1" dirty="0"/>
              <a:t>个</a:t>
            </a:r>
            <a:r>
              <a:rPr lang="en-US" altLang="zh-CN" b="1" dirty="0"/>
              <a:t>2</a:t>
            </a:r>
            <a:r>
              <a:rPr lang="zh-CN" altLang="en-US" b="1" dirty="0"/>
              <a:t>级域名：</a:t>
            </a:r>
            <a:r>
              <a:rPr lang="en-US" altLang="zh-CN" b="1" dirty="0"/>
              <a:t>ac(</a:t>
            </a:r>
            <a:r>
              <a:rPr lang="zh-CN" altLang="en-US" b="1" dirty="0"/>
              <a:t>研究机构</a:t>
            </a:r>
            <a:r>
              <a:rPr lang="en-US" altLang="zh-CN" b="1" dirty="0"/>
              <a:t>)</a:t>
            </a:r>
            <a:r>
              <a:rPr lang="zh-CN" altLang="en-US" b="1" dirty="0"/>
              <a:t>、</a:t>
            </a:r>
            <a:r>
              <a:rPr lang="en-US" altLang="zh-CN" b="1" dirty="0"/>
              <a:t>com</a:t>
            </a:r>
            <a:r>
              <a:rPr lang="zh-CN" altLang="en-US" b="1" dirty="0"/>
              <a:t>、</a:t>
            </a:r>
            <a:r>
              <a:rPr lang="en-US" altLang="zh-CN" b="1" dirty="0" err="1"/>
              <a:t>edu</a:t>
            </a:r>
            <a:r>
              <a:rPr lang="zh-CN" altLang="en-US" b="1" dirty="0"/>
              <a:t>、</a:t>
            </a:r>
            <a:r>
              <a:rPr lang="en-US" altLang="zh-CN" b="1" dirty="0"/>
              <a:t>gov</a:t>
            </a:r>
            <a:r>
              <a:rPr lang="zh-CN" altLang="en-US" b="1" dirty="0"/>
              <a:t>、</a:t>
            </a:r>
            <a:r>
              <a:rPr lang="en-US" altLang="zh-CN" b="1" dirty="0"/>
              <a:t>mil</a:t>
            </a:r>
            <a:r>
              <a:rPr lang="zh-CN" altLang="en-US" b="1" dirty="0"/>
              <a:t>、</a:t>
            </a:r>
            <a:r>
              <a:rPr lang="en-US" altLang="zh-CN" b="1" dirty="0"/>
              <a:t>net</a:t>
            </a:r>
            <a:r>
              <a:rPr lang="zh-CN" altLang="en-US" b="1" dirty="0"/>
              <a:t>、</a:t>
            </a:r>
            <a:r>
              <a:rPr lang="en-US" altLang="zh-CN" b="1" dirty="0"/>
              <a:t>org</a:t>
            </a:r>
            <a:r>
              <a:rPr lang="zh-CN" altLang="en-US" b="1" dirty="0"/>
              <a:t>；</a:t>
            </a:r>
            <a:r>
              <a:rPr lang="en-US" altLang="zh-CN" b="1" dirty="0"/>
              <a:t>34</a:t>
            </a:r>
            <a:r>
              <a:rPr lang="zh-CN" altLang="en-US" b="1" dirty="0"/>
              <a:t>个行政区域名（省、直辖市</a:t>
            </a:r>
            <a:r>
              <a:rPr lang="en-US" altLang="zh-CN" b="1" dirty="0"/>
              <a:t>)</a:t>
            </a:r>
          </a:p>
        </p:txBody>
      </p:sp>
    </p:spTree>
  </p:cSld>
  <p:clrMapOvr>
    <a:masterClrMapping/>
  </p:clrMapOvr>
  <p:transition spd="slow" advClick="0">
    <p:fade/>
  </p:transition>
</p:sld>
</file>

<file path=ppt/theme/theme1.xml><?xml version="1.0" encoding="utf-8"?>
<a:theme xmlns:a="http://schemas.openxmlformats.org/drawingml/2006/main" name="主题4">
  <a:themeElements>
    <a:clrScheme name="自定义 2">
      <a:dk1>
        <a:sysClr val="windowText" lastClr="000000"/>
      </a:dk1>
      <a:lt1>
        <a:sysClr val="window" lastClr="FFFFFF"/>
      </a:lt1>
      <a:dk2>
        <a:srgbClr val="FFFFFF"/>
      </a:dk2>
      <a:lt2>
        <a:srgbClr val="FFFFFF"/>
      </a:lt2>
      <a:accent1>
        <a:srgbClr val="0E647C"/>
      </a:accent1>
      <a:accent2>
        <a:srgbClr val="2DB2A4"/>
      </a:accent2>
      <a:accent3>
        <a:srgbClr val="74AF47"/>
      </a:accent3>
      <a:accent4>
        <a:srgbClr val="755DA1"/>
      </a:accent4>
      <a:accent5>
        <a:srgbClr val="4BACC6"/>
      </a:accent5>
      <a:accent6>
        <a:srgbClr val="F87A08"/>
      </a:accent6>
      <a:hlink>
        <a:srgbClr val="FFFFFF"/>
      </a:hlink>
      <a:folHlink>
        <a:srgbClr val="FFFF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lIns="0" tIns="0" rIns="0" bIns="0" rtlCol="0">
        <a:spAutoFit/>
      </a:bodyPr>
      <a:lstStyle>
        <a:defPPr>
          <a:defRPr sz="1600" b="1" dirty="0" smtClean="0">
            <a:solidFill>
              <a:schemeClr val="accent6"/>
            </a:solidFill>
            <a:latin typeface="微软雅黑" pitchFamily="34" charset="-122"/>
            <a:ea typeface="微软雅黑" pitchFamily="34" charset="-122"/>
          </a:defRPr>
        </a:defPPr>
      </a:lstStyle>
    </a:txDef>
  </a:objectDefaults>
  <a:extraClrSchemeLst/>
  <a:extLst>
    <a:ext uri="{05A4C25C-085E-4340-85A3-A5531E510DB2}">
      <thm15:themeFamily xmlns:thm15="http://schemas.microsoft.com/office/thememl/2012/main" name="主题4" id="{1EB55152-82EA-4C7D-868D-17DF37AF42AA}" vid="{9EE9F3AB-8927-4262-8B6D-4BC507B22764}"/>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主题4</Template>
  <TotalTime>5317</TotalTime>
  <Words>5512</Words>
  <Application>Microsoft Office PowerPoint</Application>
  <PresentationFormat>全屏显示(4:3)</PresentationFormat>
  <Paragraphs>545</Paragraphs>
  <Slides>52</Slides>
  <Notes>2</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52</vt:i4>
      </vt:variant>
    </vt:vector>
  </HeadingPairs>
  <TitlesOfParts>
    <vt:vector size="58" baseType="lpstr">
      <vt:lpstr>Times New Roman</vt:lpstr>
      <vt:lpstr>宋体</vt:lpstr>
      <vt:lpstr>Arial</vt:lpstr>
      <vt:lpstr>黑体</vt:lpstr>
      <vt:lpstr>Wingdings</vt:lpstr>
      <vt:lpstr>主题4</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FBB</dc:creator>
  <cp:lastModifiedBy>shen ys</cp:lastModifiedBy>
  <cp:revision>43</cp:revision>
  <dcterms:created xsi:type="dcterms:W3CDTF">2005-11-27T15:34:41Z</dcterms:created>
  <dcterms:modified xsi:type="dcterms:W3CDTF">2020-09-13T14:04:29Z</dcterms:modified>
</cp:coreProperties>
</file>