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0" r:id="rId2"/>
    <p:sldMasterId id="2147483692" r:id="rId3"/>
  </p:sldMasterIdLst>
  <p:notesMasterIdLst>
    <p:notesMasterId r:id="rId19"/>
  </p:notesMasterIdLst>
  <p:sldIdLst>
    <p:sldId id="361" r:id="rId4"/>
    <p:sldId id="391" r:id="rId5"/>
    <p:sldId id="400" r:id="rId6"/>
    <p:sldId id="399" r:id="rId7"/>
    <p:sldId id="401" r:id="rId8"/>
    <p:sldId id="402" r:id="rId9"/>
    <p:sldId id="403" r:id="rId10"/>
    <p:sldId id="404" r:id="rId11"/>
    <p:sldId id="405" r:id="rId12"/>
    <p:sldId id="398" r:id="rId13"/>
    <p:sldId id="406" r:id="rId14"/>
    <p:sldId id="407" r:id="rId15"/>
    <p:sldId id="408" r:id="rId16"/>
    <p:sldId id="409" r:id="rId17"/>
    <p:sldId id="410" r:id="rId18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3155">
          <p15:clr>
            <a:srgbClr val="A4A3A4"/>
          </p15:clr>
        </p15:guide>
        <p15:guide id="3" pos="606">
          <p15:clr>
            <a:srgbClr val="A4A3A4"/>
          </p15:clr>
        </p15:guide>
        <p15:guide id="4" pos="50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70C0"/>
    <a:srgbClr val="E4E5E7"/>
    <a:srgbClr val="8A8A8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8088" autoAdjust="0"/>
    <p:restoredTop sz="94660" autoAdjust="0"/>
  </p:normalViewPr>
  <p:slideViewPr>
    <p:cSldViewPr snapToGrid="0" showGuides="1">
      <p:cViewPr>
        <p:scale>
          <a:sx n="110" d="100"/>
          <a:sy n="110" d="100"/>
        </p:scale>
        <p:origin x="84" y="192"/>
      </p:cViewPr>
      <p:guideLst>
        <p:guide orient="horz" pos="1620"/>
        <p:guide pos="3155"/>
        <p:guide pos="606"/>
        <p:guide pos="50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32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image" Target="../media/image81.wmf"/><Relationship Id="rId7" Type="http://schemas.openxmlformats.org/officeDocument/2006/relationships/image" Target="../media/image84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3.wmf"/><Relationship Id="rId5" Type="http://schemas.openxmlformats.org/officeDocument/2006/relationships/image" Target="../media/image74.wmf"/><Relationship Id="rId4" Type="http://schemas.openxmlformats.org/officeDocument/2006/relationships/image" Target="../media/image82.wmf"/><Relationship Id="rId9" Type="http://schemas.openxmlformats.org/officeDocument/2006/relationships/image" Target="../media/image8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12" Type="http://schemas.openxmlformats.org/officeDocument/2006/relationships/image" Target="../media/image98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11" Type="http://schemas.openxmlformats.org/officeDocument/2006/relationships/image" Target="../media/image97.wmf"/><Relationship Id="rId5" Type="http://schemas.openxmlformats.org/officeDocument/2006/relationships/image" Target="../media/image91.wmf"/><Relationship Id="rId10" Type="http://schemas.openxmlformats.org/officeDocument/2006/relationships/image" Target="../media/image96.wmf"/><Relationship Id="rId4" Type="http://schemas.openxmlformats.org/officeDocument/2006/relationships/image" Target="../media/image90.wmf"/><Relationship Id="rId9" Type="http://schemas.openxmlformats.org/officeDocument/2006/relationships/image" Target="../media/image9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wmf"/><Relationship Id="rId1" Type="http://schemas.openxmlformats.org/officeDocument/2006/relationships/image" Target="../media/image9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image" Target="../media/image20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12" Type="http://schemas.openxmlformats.org/officeDocument/2006/relationships/image" Target="../media/image19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11" Type="http://schemas.openxmlformats.org/officeDocument/2006/relationships/image" Target="../media/image6.wmf"/><Relationship Id="rId5" Type="http://schemas.openxmlformats.org/officeDocument/2006/relationships/image" Target="../media/image13.wmf"/><Relationship Id="rId10" Type="http://schemas.openxmlformats.org/officeDocument/2006/relationships/image" Target="../media/image18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10" Type="http://schemas.openxmlformats.org/officeDocument/2006/relationships/image" Target="../media/image23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3.wmf"/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12" Type="http://schemas.openxmlformats.org/officeDocument/2006/relationships/image" Target="../media/image52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11" Type="http://schemas.openxmlformats.org/officeDocument/2006/relationships/image" Target="../media/image51.wmf"/><Relationship Id="rId5" Type="http://schemas.openxmlformats.org/officeDocument/2006/relationships/image" Target="../media/image45.wmf"/><Relationship Id="rId10" Type="http://schemas.openxmlformats.org/officeDocument/2006/relationships/image" Target="../media/image50.wmf"/><Relationship Id="rId4" Type="http://schemas.openxmlformats.org/officeDocument/2006/relationships/image" Target="../media/image44.wmf"/><Relationship Id="rId9" Type="http://schemas.openxmlformats.org/officeDocument/2006/relationships/image" Target="../media/image4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12" Type="http://schemas.openxmlformats.org/officeDocument/2006/relationships/image" Target="../media/image72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11" Type="http://schemas.openxmlformats.org/officeDocument/2006/relationships/image" Target="../media/image71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6" Type="http://schemas.openxmlformats.org/officeDocument/2006/relationships/image" Target="../media/image78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76299-F284-4EAA-AA23-4862DC5082EB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B313C-6B84-469A-A8BF-E1E0C9F599A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69679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1F41D1-EB0D-4857-8E93-8C1C831E615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92456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99019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58839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0284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22947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14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40898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15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7387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99019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370521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4321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1476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9530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6265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6666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453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-1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91399315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55821827"/>
      </p:ext>
    </p:extLst>
  </p:cSld>
  <p:clrMapOvr>
    <a:masterClrMapping/>
  </p:clrMapOvr>
  <p:transition spd="slow" advTm="0">
    <p:pull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155110378"/>
      </p:ext>
    </p:extLst>
  </p:cSld>
  <p:clrMapOvr>
    <a:masterClrMapping/>
  </p:clrMapOvr>
  <p:transition spd="slow" advTm="0">
    <p:pull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55097230"/>
      </p:ext>
    </p:extLst>
  </p:cSld>
  <p:clrMapOvr>
    <a:masterClrMapping/>
  </p:clrMapOvr>
  <p:transition spd="slow" advTm="0">
    <p:pull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970359615"/>
      </p:ext>
    </p:extLst>
  </p:cSld>
  <p:clrMapOvr>
    <a:masterClrMapping/>
  </p:clrMapOvr>
  <p:transition spd="slow" advTm="0">
    <p:pull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01226054"/>
      </p:ext>
    </p:extLst>
  </p:cSld>
  <p:clrMapOvr>
    <a:masterClrMapping/>
  </p:clrMapOvr>
  <p:transition spd="slow" advTm="0">
    <p:pull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85193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379491624"/>
      </p:ext>
    </p:extLst>
  </p:cSld>
  <p:clrMapOvr>
    <a:masterClrMapping/>
  </p:clrMapOvr>
  <p:transition spd="slow" advTm="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25017369"/>
      </p:ext>
    </p:extLst>
  </p:cSld>
  <p:clrMapOvr>
    <a:masterClrMapping/>
  </p:clrMapOvr>
  <p:transition spd="slow" advTm="0">
    <p:pull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54853480"/>
      </p:ext>
    </p:extLst>
  </p:cSld>
  <p:clrMapOvr>
    <a:masterClrMapping/>
  </p:clrMapOvr>
  <p:transition spd="slow" advTm="0">
    <p:pull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64162902"/>
      </p:ext>
    </p:extLst>
  </p:cSld>
  <p:clrMapOvr>
    <a:masterClrMapping/>
  </p:clrMapOvr>
  <p:transition spd="slow" advTm="0">
    <p:pull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76755059"/>
      </p:ext>
    </p:extLst>
  </p:cSld>
  <p:clrMapOvr>
    <a:masterClrMapping/>
  </p:clrMapOvr>
  <p:transition spd="slow" advTm="0">
    <p:pull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08469588"/>
      </p:ext>
    </p:extLst>
  </p:cSld>
  <p:clrMapOvr>
    <a:masterClrMapping/>
  </p:clrMapOvr>
  <p:transition spd="slow" advTm="0">
    <p:pull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6224437"/>
      </p:ext>
    </p:extLst>
  </p:cSld>
  <p:clrMapOvr>
    <a:masterClrMapping/>
  </p:clrMapOvr>
  <p:transition spd="slow" advClick="0" advTm="0">
    <p:pull/>
  </p:transition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矩形 2"/>
          <p:cNvSpPr/>
          <p:nvPr userDrawn="1"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36809537"/>
      </p:ext>
    </p:extLst>
  </p:cSld>
  <p:clrMapOvr>
    <a:masterClrMapping/>
  </p:clrMapOvr>
  <p:transition spd="slow" advClick="0" advTm="0">
    <p:pull/>
  </p:transition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82251279"/>
      </p:ext>
    </p:extLst>
  </p:cSld>
  <p:clrMapOvr>
    <a:masterClrMapping/>
  </p:clrMapOvr>
  <p:transition spd="slow" advClick="0" advTm="0">
    <p:pull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095030069"/>
      </p:ext>
    </p:extLst>
  </p:cSld>
  <p:clrMapOvr>
    <a:masterClrMapping/>
  </p:clrMapOvr>
  <p:transition spd="slow" advClick="0" advTm="0">
    <p:pull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02325592"/>
      </p:ext>
    </p:extLst>
  </p:cSld>
  <p:clrMapOvr>
    <a:masterClrMapping/>
  </p:clrMapOvr>
  <p:transition spd="slow" advClick="0" advTm="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39720737"/>
      </p:ext>
    </p:extLst>
  </p:cSld>
  <p:clrMapOvr>
    <a:masterClrMapping/>
  </p:clrMapOvr>
  <p:transition spd="slow" advClick="0" advTm="0">
    <p:pull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7924601"/>
      </p:ext>
    </p:extLst>
  </p:cSld>
  <p:clrMapOvr>
    <a:masterClrMapping/>
  </p:clrMapOvr>
  <p:transition spd="slow" advClick="0" advTm="0">
    <p:pull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80672451"/>
      </p:ext>
    </p:extLst>
  </p:cSld>
  <p:clrMapOvr>
    <a:masterClrMapping/>
  </p:clrMapOvr>
  <p:transition spd="slow" advClick="0" advTm="0">
    <p:pull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8"/>
          <p:cNvGrpSpPr/>
          <p:nvPr userDrawn="1"/>
        </p:nvGrpSpPr>
        <p:grpSpPr>
          <a:xfrm>
            <a:off x="611560" y="685258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783292695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pPr/>
              <a:t>2019/3/22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slideLayout" Target="../slideLayouts/slideLayout41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1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4.xml"/><Relationship Id="rId21" Type="http://schemas.openxmlformats.org/officeDocument/2006/relationships/slideLayout" Target="../slideLayouts/slideLayout62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17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3.xml"/><Relationship Id="rId16" Type="http://schemas.openxmlformats.org/officeDocument/2006/relationships/slideLayout" Target="../slideLayouts/slideLayout57.xml"/><Relationship Id="rId20" Type="http://schemas.openxmlformats.org/officeDocument/2006/relationships/slideLayout" Target="../slideLayouts/slideLayout61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24" Type="http://schemas.openxmlformats.org/officeDocument/2006/relationships/image" Target="../media/image2.jpeg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51.xml"/><Relationship Id="rId19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Relationship Id="rId22" Type="http://schemas.openxmlformats.org/officeDocument/2006/relationships/slideLayout" Target="../slideLayouts/slideLayout6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ransition spd="slow" advTm="0">
    <p:pull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  <p:sldLayoutId id="2147483690" r:id="rId20"/>
    <p:sldLayoutId id="2147483691" r:id="rId21"/>
  </p:sldLayoutIdLst>
  <p:transition spd="slow" advTm="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9965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  <p:sldLayoutId id="2147483714" r:id="rId22"/>
  </p:sldLayoutIdLst>
  <p:transition spd="slow" advTm="0">
    <p:pull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oleObject" Target="../embeddings/oleObject68.bin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62.bin"/><Relationship Id="rId12" Type="http://schemas.openxmlformats.org/officeDocument/2006/relationships/oleObject" Target="../embeddings/oleObject67.bin"/><Relationship Id="rId2" Type="http://schemas.openxmlformats.org/officeDocument/2006/relationships/slideLayout" Target="../slideLayouts/slideLayout63.xml"/><Relationship Id="rId16" Type="http://schemas.openxmlformats.org/officeDocument/2006/relationships/oleObject" Target="../embeddings/oleObject71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1.bin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70.bin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59.bin"/><Relationship Id="rId9" Type="http://schemas.openxmlformats.org/officeDocument/2006/relationships/oleObject" Target="../embeddings/oleObject64.bin"/><Relationship Id="rId14" Type="http://schemas.openxmlformats.org/officeDocument/2006/relationships/oleObject" Target="../embeddings/oleObject6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63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4.bin"/><Relationship Id="rId5" Type="http://schemas.openxmlformats.org/officeDocument/2006/relationships/oleObject" Target="../embeddings/oleObject73.bin"/><Relationship Id="rId4" Type="http://schemas.openxmlformats.org/officeDocument/2006/relationships/oleObject" Target="../embeddings/oleObject72.bin"/><Relationship Id="rId9" Type="http://schemas.openxmlformats.org/officeDocument/2006/relationships/oleObject" Target="../embeddings/oleObject77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81.bin"/><Relationship Id="rId12" Type="http://schemas.openxmlformats.org/officeDocument/2006/relationships/oleObject" Target="../embeddings/oleObject86.bin"/><Relationship Id="rId2" Type="http://schemas.openxmlformats.org/officeDocument/2006/relationships/slideLayout" Target="../slideLayouts/slideLayout63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0.bin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79.bin"/><Relationship Id="rId10" Type="http://schemas.openxmlformats.org/officeDocument/2006/relationships/oleObject" Target="../embeddings/oleObject84.bin"/><Relationship Id="rId4" Type="http://schemas.openxmlformats.org/officeDocument/2006/relationships/oleObject" Target="../embeddings/oleObject78.bin"/><Relationship Id="rId9" Type="http://schemas.openxmlformats.org/officeDocument/2006/relationships/oleObject" Target="../embeddings/oleObject8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oleObject" Target="../embeddings/oleObject96.bin"/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90.bin"/><Relationship Id="rId12" Type="http://schemas.openxmlformats.org/officeDocument/2006/relationships/oleObject" Target="../embeddings/oleObject95.bin"/><Relationship Id="rId2" Type="http://schemas.openxmlformats.org/officeDocument/2006/relationships/slideLayout" Target="../slideLayouts/slideLayout63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89.bin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8.bin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87.bin"/><Relationship Id="rId9" Type="http://schemas.openxmlformats.org/officeDocument/2006/relationships/oleObject" Target="../embeddings/oleObject92.bin"/><Relationship Id="rId14" Type="http://schemas.openxmlformats.org/officeDocument/2006/relationships/oleObject" Target="../embeddings/oleObject9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63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100.bin"/><Relationship Id="rId4" Type="http://schemas.openxmlformats.org/officeDocument/2006/relationships/oleObject" Target="../embeddings/oleObject9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5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oleObject" Target="../embeddings/oleObject14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63.xml"/><Relationship Id="rId16" Type="http://schemas.openxmlformats.org/officeDocument/2006/relationships/oleObject" Target="../embeddings/oleObject17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6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Relationship Id="rId14" Type="http://schemas.openxmlformats.org/officeDocument/2006/relationships/oleObject" Target="../embeddings/oleObject1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6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oleObject" Target="../embeddings/oleObject38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32.bin"/><Relationship Id="rId12" Type="http://schemas.openxmlformats.org/officeDocument/2006/relationships/oleObject" Target="../embeddings/oleObject37.bin"/><Relationship Id="rId2" Type="http://schemas.openxmlformats.org/officeDocument/2006/relationships/slideLayout" Target="../slideLayouts/slideLayout63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1.bin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0.bin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oleObject" Target="../embeddings/oleObject48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42.bin"/><Relationship Id="rId12" Type="http://schemas.openxmlformats.org/officeDocument/2006/relationships/oleObject" Target="../embeddings/oleObject47.bin"/><Relationship Id="rId2" Type="http://schemas.openxmlformats.org/officeDocument/2006/relationships/slideLayout" Target="../slideLayouts/slideLayout63.xml"/><Relationship Id="rId16" Type="http://schemas.openxmlformats.org/officeDocument/2006/relationships/oleObject" Target="../embeddings/oleObject51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1.bin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39.bin"/><Relationship Id="rId9" Type="http://schemas.openxmlformats.org/officeDocument/2006/relationships/oleObject" Target="../embeddings/oleObject44.bin"/><Relationship Id="rId14" Type="http://schemas.openxmlformats.org/officeDocument/2006/relationships/oleObject" Target="../embeddings/oleObject4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6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4.bin"/><Relationship Id="rId5" Type="http://schemas.openxmlformats.org/officeDocument/2006/relationships/oleObject" Target="../embeddings/oleObject53.bin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2.bin"/><Relationship Id="rId9" Type="http://schemas.openxmlformats.org/officeDocument/2006/relationships/oleObject" Target="../embeddings/oleObject5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852363" y="765545"/>
            <a:ext cx="1096023" cy="1110671"/>
            <a:chOff x="2026207" y="849756"/>
            <a:chExt cx="1289946" cy="1289946"/>
          </a:xfrm>
        </p:grpSpPr>
        <p:grpSp>
          <p:nvGrpSpPr>
            <p:cNvPr id="4" name="组合 3"/>
            <p:cNvGrpSpPr/>
            <p:nvPr/>
          </p:nvGrpSpPr>
          <p:grpSpPr>
            <a:xfrm>
              <a:off x="2026207" y="849756"/>
              <a:ext cx="1289946" cy="1289946"/>
              <a:chOff x="304797" y="673100"/>
              <a:chExt cx="4000500" cy="4000501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" name="同心圆 4"/>
              <p:cNvSpPr/>
              <p:nvPr/>
            </p:nvSpPr>
            <p:spPr>
              <a:xfrm>
                <a:off x="304797" y="673100"/>
                <a:ext cx="4000500" cy="4000501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几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sp>
        <p:nvSpPr>
          <p:cNvPr id="45" name="矩形 44"/>
          <p:cNvSpPr/>
          <p:nvPr/>
        </p:nvSpPr>
        <p:spPr>
          <a:xfrm>
            <a:off x="0" y="2427734"/>
            <a:ext cx="9144000" cy="19442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56337" y="2793765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方正兰亭粗黑_GBK" panose="02000000000000000000" pitchFamily="2" charset="-122"/>
                <a:ea typeface="方正兰亭粗黑_GBK" panose="02000000000000000000" pitchFamily="2" charset="-122"/>
                <a:cs typeface="+mn-cs"/>
              </a:rPr>
              <a:t>数学科学学院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063116" y="3372067"/>
            <a:ext cx="30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主讲人：</a:t>
            </a: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谭枫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6327053" y="4110384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58018" y="4605223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436688" y="4920241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7758789" y="4730422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766440" y="503893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962506" y="4528456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81253" y="4325716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463984" y="3830482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2" name="同心圆 6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419626" y="4323810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5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943138" y="4704693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8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275196" y="4605225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1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91078" y="4920242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4" name="同心圆 7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17144" y="473699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9" name="组合 78">
            <a:extLst>
              <a:ext uri="{FF2B5EF4-FFF2-40B4-BE49-F238E27FC236}">
                <a16:creationId xmlns:a16="http://schemas.microsoft.com/office/drawing/2014/main" xmlns="" id="{7AA5B1F2-B432-4AFA-A812-190B1ADFAC46}"/>
              </a:ext>
            </a:extLst>
          </p:cNvPr>
          <p:cNvGrpSpPr/>
          <p:nvPr/>
        </p:nvGrpSpPr>
        <p:grpSpPr>
          <a:xfrm>
            <a:off x="856189" y="755548"/>
            <a:ext cx="1096023" cy="1110671"/>
            <a:chOff x="2026208" y="849756"/>
            <a:chExt cx="1289946" cy="1289946"/>
          </a:xfrm>
        </p:grpSpPr>
        <p:grpSp>
          <p:nvGrpSpPr>
            <p:cNvPr id="85" name="组合 84">
              <a:extLst>
                <a:ext uri="{FF2B5EF4-FFF2-40B4-BE49-F238E27FC236}">
                  <a16:creationId xmlns:a16="http://schemas.microsoft.com/office/drawing/2014/main" xmlns="" id="{947FAADA-AF83-4E38-96CE-1D0AFF4886C2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87" name="同心圆 4">
                <a:extLst>
                  <a:ext uri="{FF2B5EF4-FFF2-40B4-BE49-F238E27FC236}">
                    <a16:creationId xmlns:a16="http://schemas.microsoft.com/office/drawing/2014/main" xmlns="" id="{9E73479D-F862-48B6-8F2F-7AAF1CAF1F05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88" name="椭圆 87">
                <a:extLst>
                  <a:ext uri="{FF2B5EF4-FFF2-40B4-BE49-F238E27FC236}">
                    <a16:creationId xmlns:a16="http://schemas.microsoft.com/office/drawing/2014/main" xmlns="" id="{45722CB7-6077-4631-A80E-F8650158ADB9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86" name="TextBox 18">
              <a:extLst>
                <a:ext uri="{FF2B5EF4-FFF2-40B4-BE49-F238E27FC236}">
                  <a16:creationId xmlns:a16="http://schemas.microsoft.com/office/drawing/2014/main" xmlns="" id="{5E8E2537-2D56-44C2-B58C-64672731C3CE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何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89" name="组合 88">
            <a:extLst>
              <a:ext uri="{FF2B5EF4-FFF2-40B4-BE49-F238E27FC236}">
                <a16:creationId xmlns:a16="http://schemas.microsoft.com/office/drawing/2014/main" xmlns="" id="{424D2DFA-99E2-4FBC-AE8B-21E15FA024AA}"/>
              </a:ext>
            </a:extLst>
          </p:cNvPr>
          <p:cNvGrpSpPr/>
          <p:nvPr/>
        </p:nvGrpSpPr>
        <p:grpSpPr>
          <a:xfrm>
            <a:off x="859097" y="752765"/>
            <a:ext cx="1096023" cy="1110671"/>
            <a:chOff x="2026208" y="849756"/>
            <a:chExt cx="1289946" cy="1289946"/>
          </a:xfrm>
        </p:grpSpPr>
        <p:grpSp>
          <p:nvGrpSpPr>
            <p:cNvPr id="90" name="组合 89">
              <a:extLst>
                <a:ext uri="{FF2B5EF4-FFF2-40B4-BE49-F238E27FC236}">
                  <a16:creationId xmlns:a16="http://schemas.microsoft.com/office/drawing/2014/main" xmlns="" id="{0698B466-C1AD-4929-AED6-807BC8CCBEA4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92" name="同心圆 4">
                <a:extLst>
                  <a:ext uri="{FF2B5EF4-FFF2-40B4-BE49-F238E27FC236}">
                    <a16:creationId xmlns:a16="http://schemas.microsoft.com/office/drawing/2014/main" xmlns="" id="{E98E6E27-BA89-465F-AB21-E5F725A9EFF5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93" name="椭圆 92">
                <a:extLst>
                  <a:ext uri="{FF2B5EF4-FFF2-40B4-BE49-F238E27FC236}">
                    <a16:creationId xmlns:a16="http://schemas.microsoft.com/office/drawing/2014/main" xmlns="" id="{DC9282B8-8299-4616-8DEE-B28010DC4F38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91" name="TextBox 18">
              <a:extLst>
                <a:ext uri="{FF2B5EF4-FFF2-40B4-BE49-F238E27FC236}">
                  <a16:creationId xmlns:a16="http://schemas.microsoft.com/office/drawing/2014/main" xmlns="" id="{E0B492E6-0B1E-462E-9CEE-4F800FC18A9A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中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xmlns="" id="{BFD73C29-0339-4F0D-8365-32FF0D1BAE90}"/>
              </a:ext>
            </a:extLst>
          </p:cNvPr>
          <p:cNvGrpSpPr/>
          <p:nvPr/>
        </p:nvGrpSpPr>
        <p:grpSpPr>
          <a:xfrm>
            <a:off x="859517" y="748808"/>
            <a:ext cx="1096023" cy="1110671"/>
            <a:chOff x="2026208" y="849756"/>
            <a:chExt cx="1289946" cy="1289946"/>
          </a:xfrm>
        </p:grpSpPr>
        <p:grpSp>
          <p:nvGrpSpPr>
            <p:cNvPr id="95" name="组合 94">
              <a:extLst>
                <a:ext uri="{FF2B5EF4-FFF2-40B4-BE49-F238E27FC236}">
                  <a16:creationId xmlns:a16="http://schemas.microsoft.com/office/drawing/2014/main" xmlns="" id="{F6449ED7-4E4C-4661-B633-4494CE91738C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97" name="同心圆 4">
                <a:extLst>
                  <a:ext uri="{FF2B5EF4-FFF2-40B4-BE49-F238E27FC236}">
                    <a16:creationId xmlns:a16="http://schemas.microsoft.com/office/drawing/2014/main" xmlns="" id="{398A5D53-7D4A-4F75-B055-1E589BE538FD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98" name="椭圆 97">
                <a:extLst>
                  <a:ext uri="{FF2B5EF4-FFF2-40B4-BE49-F238E27FC236}">
                    <a16:creationId xmlns:a16="http://schemas.microsoft.com/office/drawing/2014/main" xmlns="" id="{8A9C6156-B052-4993-B479-A1B78BEB0802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96" name="TextBox 18">
              <a:extLst>
                <a:ext uri="{FF2B5EF4-FFF2-40B4-BE49-F238E27FC236}">
                  <a16:creationId xmlns:a16="http://schemas.microsoft.com/office/drawing/2014/main" xmlns="" id="{4AAAE11A-20C7-4A60-97D4-C793C9A0A780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的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99" name="组合 98">
            <a:extLst>
              <a:ext uri="{FF2B5EF4-FFF2-40B4-BE49-F238E27FC236}">
                <a16:creationId xmlns:a16="http://schemas.microsoft.com/office/drawing/2014/main" xmlns="" id="{371F3531-8783-4FDB-BB89-4243140B917B}"/>
              </a:ext>
            </a:extLst>
          </p:cNvPr>
          <p:cNvGrpSpPr/>
          <p:nvPr/>
        </p:nvGrpSpPr>
        <p:grpSpPr>
          <a:xfrm>
            <a:off x="862961" y="752953"/>
            <a:ext cx="1096023" cy="1110671"/>
            <a:chOff x="2026208" y="849756"/>
            <a:chExt cx="1289946" cy="1289946"/>
          </a:xfrm>
        </p:grpSpPr>
        <p:grpSp>
          <p:nvGrpSpPr>
            <p:cNvPr id="100" name="组合 99">
              <a:extLst>
                <a:ext uri="{FF2B5EF4-FFF2-40B4-BE49-F238E27FC236}">
                  <a16:creationId xmlns:a16="http://schemas.microsoft.com/office/drawing/2014/main" xmlns="" id="{A5EBEB03-5997-45E8-9827-BB261431E557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02" name="同心圆 4">
                <a:extLst>
                  <a:ext uri="{FF2B5EF4-FFF2-40B4-BE49-F238E27FC236}">
                    <a16:creationId xmlns:a16="http://schemas.microsoft.com/office/drawing/2014/main" xmlns="" id="{F97A2524-DBD8-43B0-A361-EB14011AB457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103" name="椭圆 102">
                <a:extLst>
                  <a:ext uri="{FF2B5EF4-FFF2-40B4-BE49-F238E27FC236}">
                    <a16:creationId xmlns:a16="http://schemas.microsoft.com/office/drawing/2014/main" xmlns="" id="{80CFD5AE-21F3-4B65-9EB4-C7D616388327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101" name="TextBox 18">
              <a:extLst>
                <a:ext uri="{FF2B5EF4-FFF2-40B4-BE49-F238E27FC236}">
                  <a16:creationId xmlns:a16="http://schemas.microsoft.com/office/drawing/2014/main" xmlns="" id="{AA38318E-5E84-455A-8FEA-91829ECB45BF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应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104" name="组合 103">
            <a:extLst>
              <a:ext uri="{FF2B5EF4-FFF2-40B4-BE49-F238E27FC236}">
                <a16:creationId xmlns:a16="http://schemas.microsoft.com/office/drawing/2014/main" xmlns="" id="{D25D9335-7491-4612-A905-B04EDE264FA2}"/>
              </a:ext>
            </a:extLst>
          </p:cNvPr>
          <p:cNvGrpSpPr/>
          <p:nvPr/>
        </p:nvGrpSpPr>
        <p:grpSpPr>
          <a:xfrm>
            <a:off x="876285" y="769689"/>
            <a:ext cx="1096023" cy="1110671"/>
            <a:chOff x="2026208" y="849756"/>
            <a:chExt cx="1289946" cy="1289946"/>
          </a:xfrm>
        </p:grpSpPr>
        <p:grpSp>
          <p:nvGrpSpPr>
            <p:cNvPr id="105" name="组合 104">
              <a:extLst>
                <a:ext uri="{FF2B5EF4-FFF2-40B4-BE49-F238E27FC236}">
                  <a16:creationId xmlns:a16="http://schemas.microsoft.com/office/drawing/2014/main" xmlns="" id="{07D720FE-BC41-4D3E-A884-3E0EA99724E9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07" name="同心圆 4">
                <a:extLst>
                  <a:ext uri="{FF2B5EF4-FFF2-40B4-BE49-F238E27FC236}">
                    <a16:creationId xmlns:a16="http://schemas.microsoft.com/office/drawing/2014/main" xmlns="" id="{225773B9-9056-46FD-8F41-2B05718F1346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108" name="椭圆 107">
                <a:extLst>
                  <a:ext uri="{FF2B5EF4-FFF2-40B4-BE49-F238E27FC236}">
                    <a16:creationId xmlns:a16="http://schemas.microsoft.com/office/drawing/2014/main" xmlns="" id="{182B1E86-216C-4780-95D8-C6B054538133}"/>
                  </a:ext>
                </a:extLst>
              </p:cNvPr>
              <p:cNvSpPr/>
              <p:nvPr/>
            </p:nvSpPr>
            <p:spPr>
              <a:xfrm>
                <a:off x="392112" y="724221"/>
                <a:ext cx="3825872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106" name="TextBox 18">
              <a:extLst>
                <a:ext uri="{FF2B5EF4-FFF2-40B4-BE49-F238E27FC236}">
                  <a16:creationId xmlns:a16="http://schemas.microsoft.com/office/drawing/2014/main" xmlns="" id="{AD03BB0A-8638-4163-87E0-13717692135A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noProof="0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用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pic>
        <p:nvPicPr>
          <p:cNvPr id="38" name="图片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868" y="1336776"/>
            <a:ext cx="1148100" cy="455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54934443"/>
      </p:ext>
    </p:extLst>
  </p:cSld>
  <p:clrMapOvr>
    <a:masterClrMapping/>
  </p:clrMapOvr>
  <p:transition spd="slow" advClick="0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39124E-6 L 0.70642 -0.0253 " pathEditMode="relative" rAng="0" ptsTypes="AA">
                                      <p:cBhvr>
                                        <p:cTn id="35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13" y="-126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45679E-6 L 0.66215 0.01111 " pathEditMode="relative" rAng="0" ptsTypes="AA">
                                      <p:cBhvr>
                                        <p:cTn id="37" dur="1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08" y="556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5679E-6 L 0.5283 0.01111 " pathEditMode="relative" rAng="0" ptsTypes="AA">
                                      <p:cBhvr>
                                        <p:cTn id="39" dur="1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06" y="55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5679E-6 L 0.40052 0.01111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17" y="55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0.26493 0.0089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47" y="43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0.13247 0.0040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15" y="185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75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250"/>
                            </p:stCondLst>
                            <p:childTnLst>
                              <p:par>
                                <p:cTn id="73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26" presetClass="emph" presetSubtype="0" repeatCount="3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mph" presetSubtype="0" repeatCount="3000" fill="hold" nodeType="withEffect">
                                  <p:stCondLst>
                                    <p:cond delay="7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9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0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2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25" grpId="0"/>
      <p:bldP spid="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 smtClean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itchFamily="34" charset="-122"/>
              </a:rPr>
              <a:t>2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itchFamily="34" charset="-122"/>
            </a:endParaRPr>
          </a:p>
        </p:txBody>
      </p:sp>
      <p:sp>
        <p:nvSpPr>
          <p:cNvPr id="12" name="Freeform 6"/>
          <p:cNvSpPr>
            <a:spLocks/>
          </p:cNvSpPr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884315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6475205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658517" y="1505362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735965" y="816292"/>
            <a:ext cx="8168005" cy="507683"/>
            <a:chOff x="949" y="2377"/>
            <a:chExt cx="12863" cy="1066"/>
          </a:xfrm>
        </p:grpSpPr>
        <p:sp>
          <p:nvSpPr>
            <p:cNvPr id="5" name="TextBox 4"/>
            <p:cNvSpPr txBox="1"/>
            <p:nvPr/>
          </p:nvSpPr>
          <p:spPr>
            <a:xfrm>
              <a:off x="949" y="2377"/>
              <a:ext cx="12863" cy="1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lnSpc>
                  <a:spcPct val="150000"/>
                </a:lnSpc>
              </a:pP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求曲线                                   在点                   处的切线及法平面方程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7" name="对象 6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3048" y="2554"/>
            <a:ext cx="3615" cy="620"/>
          </p:xfrm>
          <a:graphic>
            <a:graphicData uri="http://schemas.openxmlformats.org/presentationml/2006/ole">
              <p:oleObj spid="_x0000_s44112" r:id="rId4" imgW="1333440" imgH="228600" progId="Equation.3">
                <p:embed/>
              </p:oleObj>
            </a:graphicData>
          </a:graphic>
        </p:graphicFrame>
        <p:graphicFrame>
          <p:nvGraphicFramePr>
            <p:cNvPr id="8" name="对象 7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7545" y="2554"/>
            <a:ext cx="1801" cy="590"/>
          </p:xfrm>
          <a:graphic>
            <a:graphicData uri="http://schemas.openxmlformats.org/presentationml/2006/ole">
              <p:oleObj spid="_x0000_s44113" r:id="rId5" imgW="698400" imgH="228600" progId="Equation.3">
                <p:embed/>
              </p:oleObj>
            </a:graphicData>
          </a:graphic>
        </p:graphicFrame>
      </p:grpSp>
      <p:grpSp>
        <p:nvGrpSpPr>
          <p:cNvPr id="18" name="组合 17"/>
          <p:cNvGrpSpPr/>
          <p:nvPr/>
        </p:nvGrpSpPr>
        <p:grpSpPr>
          <a:xfrm>
            <a:off x="535718" y="1374393"/>
            <a:ext cx="9048115" cy="646271"/>
            <a:chOff x="-285" y="3934"/>
            <a:chExt cx="14249" cy="1357"/>
          </a:xfrm>
        </p:grpSpPr>
        <p:sp>
          <p:nvSpPr>
            <p:cNvPr id="10" name="文本框 9"/>
            <p:cNvSpPr txBox="1"/>
            <p:nvPr/>
          </p:nvSpPr>
          <p:spPr>
            <a:xfrm>
              <a:off x="-285" y="3934"/>
              <a:ext cx="14249" cy="13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/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</a:t>
              </a:r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  设曲线的参数方程中的参数为   ，将方程                和                  两端</a:t>
              </a:r>
            </a:p>
            <a:p>
              <a:pPr fontAlgn="auto"/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分别对    求导，得</a:t>
              </a:r>
            </a:p>
          </p:txBody>
        </p:sp>
        <p:graphicFrame>
          <p:nvGraphicFramePr>
            <p:cNvPr id="11" name="对象 10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7891" y="4053"/>
            <a:ext cx="1650" cy="594"/>
          </p:xfrm>
          <a:graphic>
            <a:graphicData uri="http://schemas.openxmlformats.org/presentationml/2006/ole">
              <p:oleObj spid="_x0000_s44114" r:id="rId6" imgW="634680" imgH="228600" progId="Equation.3">
                <p:embed/>
              </p:oleObj>
            </a:graphicData>
          </a:graphic>
        </p:graphicFrame>
        <p:graphicFrame>
          <p:nvGraphicFramePr>
            <p:cNvPr id="12" name="对象 11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9977" y="4090"/>
            <a:ext cx="1778" cy="518"/>
          </p:xfrm>
          <a:graphic>
            <a:graphicData uri="http://schemas.openxmlformats.org/presentationml/2006/ole">
              <p:oleObj spid="_x0000_s44115" r:id="rId7" imgW="698400" imgH="203040" progId="Equation.3">
                <p:embed/>
              </p:oleObj>
            </a:graphicData>
          </a:graphic>
        </p:graphicFrame>
        <p:graphicFrame>
          <p:nvGraphicFramePr>
            <p:cNvPr id="14" name="对象 13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078" y="4194"/>
            <a:ext cx="373" cy="411"/>
          </p:xfrm>
          <a:graphic>
            <a:graphicData uri="http://schemas.openxmlformats.org/presentationml/2006/ole">
              <p:oleObj spid="_x0000_s44116" r:id="rId8" imgW="126720" imgH="139680" progId="Equation.3">
                <p:embed/>
              </p:oleObj>
            </a:graphicData>
          </a:graphic>
        </p:graphicFrame>
        <p:graphicFrame>
          <p:nvGraphicFramePr>
            <p:cNvPr id="16" name="对象 15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148" y="4799"/>
            <a:ext cx="353" cy="465"/>
          </p:xfrm>
          <a:graphic>
            <a:graphicData uri="http://schemas.openxmlformats.org/presentationml/2006/ole">
              <p:oleObj spid="_x0000_s44117" r:id="rId9" imgW="126720" imgH="139680" progId="Equation.3">
                <p:embed/>
              </p:oleObj>
            </a:graphicData>
          </a:graphic>
        </p:graphicFrame>
      </p:grpSp>
      <p:grpSp>
        <p:nvGrpSpPr>
          <p:cNvPr id="26" name="组合 25"/>
          <p:cNvGrpSpPr/>
          <p:nvPr/>
        </p:nvGrpSpPr>
        <p:grpSpPr>
          <a:xfrm>
            <a:off x="1664159" y="2126168"/>
            <a:ext cx="5493471" cy="498730"/>
            <a:chOff x="891" y="3923"/>
            <a:chExt cx="8969" cy="978"/>
          </a:xfrm>
        </p:grpSpPr>
        <p:graphicFrame>
          <p:nvGraphicFramePr>
            <p:cNvPr id="19" name="对象 18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891" y="4042"/>
            <a:ext cx="4093" cy="859"/>
          </p:xfrm>
          <a:graphic>
            <a:graphicData uri="http://schemas.openxmlformats.org/presentationml/2006/ole">
              <p:oleObj spid="_x0000_s44118" name="Equation" r:id="rId10" imgW="1752480" imgH="393480" progId="Equation.DSMT4">
                <p:embed/>
              </p:oleObj>
            </a:graphicData>
          </a:graphic>
        </p:graphicFrame>
        <p:sp>
          <p:nvSpPr>
            <p:cNvPr id="20" name="文本框 19"/>
            <p:cNvSpPr txBox="1"/>
            <p:nvPr/>
          </p:nvSpPr>
          <p:spPr>
            <a:xfrm>
              <a:off x="5424" y="4156"/>
              <a:ext cx="973" cy="7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  <p:graphicFrame>
          <p:nvGraphicFramePr>
            <p:cNvPr id="21" name="对象 20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198" y="3923"/>
            <a:ext cx="3662" cy="959"/>
          </p:xfrm>
          <a:graphic>
            <a:graphicData uri="http://schemas.openxmlformats.org/presentationml/2006/ole">
              <p:oleObj spid="_x0000_s44119" name="Equation" r:id="rId11" imgW="1498320" imgH="419040" progId="Equation.DSMT4">
                <p:embed/>
              </p:oleObj>
            </a:graphicData>
          </a:graphic>
        </p:graphicFrame>
      </p:grpSp>
      <p:grpSp>
        <p:nvGrpSpPr>
          <p:cNvPr id="24" name="组合 23"/>
          <p:cNvGrpSpPr/>
          <p:nvPr/>
        </p:nvGrpSpPr>
        <p:grpSpPr>
          <a:xfrm>
            <a:off x="751043" y="2792560"/>
            <a:ext cx="6162040" cy="369094"/>
            <a:chOff x="799" y="6766"/>
            <a:chExt cx="9826" cy="775"/>
          </a:xfrm>
        </p:grpSpPr>
        <p:sp>
          <p:nvSpPr>
            <p:cNvPr id="22" name="文本框 21"/>
            <p:cNvSpPr txBox="1"/>
            <p:nvPr/>
          </p:nvSpPr>
          <p:spPr>
            <a:xfrm>
              <a:off x="799" y="6766"/>
              <a:ext cx="9826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所以曲线在点                   的切向量为</a:t>
              </a:r>
            </a:p>
          </p:txBody>
        </p:sp>
        <p:graphicFrame>
          <p:nvGraphicFramePr>
            <p:cNvPr id="23" name="对象 22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972147283"/>
                </p:ext>
              </p:extLst>
            </p:nvPr>
          </p:nvGraphicFramePr>
          <p:xfrm>
            <a:off x="3131" y="6903"/>
            <a:ext cx="1848" cy="606"/>
          </p:xfrm>
          <a:graphic>
            <a:graphicData uri="http://schemas.openxmlformats.org/presentationml/2006/ole">
              <p:oleObj spid="_x0000_s44120" r:id="rId12" imgW="698400" imgH="228600" progId="Equation.3">
                <p:embed/>
              </p:oleObj>
            </a:graphicData>
          </a:graphic>
        </p:graphicFrame>
      </p:grpSp>
      <p:graphicFrame>
        <p:nvGraphicFramePr>
          <p:cNvPr id="25" name="对象 24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39460707"/>
              </p:ext>
            </p:extLst>
          </p:nvPr>
        </p:nvGraphicFramePr>
        <p:xfrm>
          <a:off x="4766342" y="2760581"/>
          <a:ext cx="1674495" cy="480060"/>
        </p:xfrm>
        <a:graphic>
          <a:graphicData uri="http://schemas.openxmlformats.org/presentationml/2006/ole">
            <p:oleObj spid="_x0000_s44121" r:id="rId13" imgW="1130040" imgH="431640" progId="Equation.3">
              <p:embed/>
            </p:oleObj>
          </a:graphicData>
        </a:graphic>
      </p:graphicFrame>
      <p:grpSp>
        <p:nvGrpSpPr>
          <p:cNvPr id="27" name="组合 26"/>
          <p:cNvGrpSpPr/>
          <p:nvPr/>
        </p:nvGrpSpPr>
        <p:grpSpPr>
          <a:xfrm>
            <a:off x="752247" y="3568270"/>
            <a:ext cx="4171315" cy="369570"/>
            <a:chOff x="2127" y="1735"/>
            <a:chExt cx="6569" cy="776"/>
          </a:xfrm>
        </p:grpSpPr>
        <p:sp>
          <p:nvSpPr>
            <p:cNvPr id="28" name="文本框 27"/>
            <p:cNvSpPr txBox="1"/>
            <p:nvPr/>
          </p:nvSpPr>
          <p:spPr>
            <a:xfrm>
              <a:off x="2127" y="1735"/>
              <a:ext cx="6569" cy="776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于是在点                 处的切线方程为    </a:t>
              </a:r>
              <a:endParaRPr lang="zh-CN" altLang="en-US" dirty="0"/>
            </a:p>
          </p:txBody>
        </p:sp>
        <p:graphicFrame>
          <p:nvGraphicFramePr>
            <p:cNvPr id="29" name="对象 28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3815" y="1828"/>
            <a:ext cx="1743" cy="571"/>
          </p:xfrm>
          <a:graphic>
            <a:graphicData uri="http://schemas.openxmlformats.org/presentationml/2006/ole">
              <p:oleObj spid="_x0000_s44122" r:id="rId14" imgW="698400" imgH="228600" progId="Equation.3">
                <p:embed/>
              </p:oleObj>
            </a:graphicData>
          </a:graphic>
        </p:graphicFrame>
      </p:grpSp>
      <p:graphicFrame>
        <p:nvGraphicFramePr>
          <p:cNvPr id="31" name="对象 30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639084191"/>
              </p:ext>
            </p:extLst>
          </p:nvPr>
        </p:nvGraphicFramePr>
        <p:xfrm>
          <a:off x="4768855" y="3547336"/>
          <a:ext cx="2387600" cy="724853"/>
        </p:xfrm>
        <a:graphic>
          <a:graphicData uri="http://schemas.openxmlformats.org/presentationml/2006/ole">
            <p:oleObj spid="_x0000_s44123" r:id="rId15" imgW="1600200" imgH="647640" progId="Equation.3">
              <p:embed/>
            </p:oleObj>
          </a:graphicData>
        </a:graphic>
      </p:graphicFrame>
      <p:grpSp>
        <p:nvGrpSpPr>
          <p:cNvPr id="35" name="组合 34"/>
          <p:cNvGrpSpPr/>
          <p:nvPr/>
        </p:nvGrpSpPr>
        <p:grpSpPr>
          <a:xfrm>
            <a:off x="860133" y="4465129"/>
            <a:ext cx="5224145" cy="476726"/>
            <a:chOff x="543" y="8877"/>
            <a:chExt cx="8227" cy="1001"/>
          </a:xfrm>
        </p:grpSpPr>
        <p:sp>
          <p:nvSpPr>
            <p:cNvPr id="32" name="文本框 31"/>
            <p:cNvSpPr txBox="1"/>
            <p:nvPr/>
          </p:nvSpPr>
          <p:spPr>
            <a:xfrm>
              <a:off x="543" y="8968"/>
              <a:ext cx="7212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法平面方程为</a:t>
              </a:r>
              <a:endPara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33" name="对象 32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567254844"/>
                </p:ext>
              </p:extLst>
            </p:nvPr>
          </p:nvGraphicFramePr>
          <p:xfrm>
            <a:off x="3001" y="8877"/>
            <a:ext cx="5769" cy="1001"/>
          </p:xfrm>
          <a:graphic>
            <a:graphicData uri="http://schemas.openxmlformats.org/presentationml/2006/ole">
              <p:oleObj spid="_x0000_s44124" name="Equation" r:id="rId16" imgW="2489040" imgH="431640" progId="Equation.DSMT4">
                <p:embed/>
              </p:oleObj>
            </a:graphicData>
          </a:graphic>
        </p:graphicFrame>
      </p:grpSp>
      <p:sp>
        <p:nvSpPr>
          <p:cNvPr id="30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1284992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681990" y="934884"/>
            <a:ext cx="8027670" cy="613887"/>
            <a:chOff x="879" y="1963"/>
            <a:chExt cx="12642" cy="1289"/>
          </a:xfrm>
        </p:grpSpPr>
        <p:sp>
          <p:nvSpPr>
            <p:cNvPr id="5" name="TextBox 4"/>
            <p:cNvSpPr txBox="1"/>
            <p:nvPr/>
          </p:nvSpPr>
          <p:spPr>
            <a:xfrm>
              <a:off x="879" y="1963"/>
              <a:ext cx="12642" cy="1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lnSpc>
                  <a:spcPct val="150000"/>
                </a:lnSpc>
              </a:pPr>
              <a:r>
                <a:rPr lang="en-US" altLang="zh-CN" sz="20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  </a:t>
              </a:r>
              <a:r>
                <a:rPr lang="zh-CN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求曲线                                  在点           处的切线及法平面方程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6" name="对象 5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919342565"/>
                </p:ext>
              </p:extLst>
            </p:nvPr>
          </p:nvGraphicFramePr>
          <p:xfrm>
            <a:off x="3070" y="2048"/>
            <a:ext cx="3610" cy="1204"/>
          </p:xfrm>
          <a:graphic>
            <a:graphicData uri="http://schemas.openxmlformats.org/presentationml/2006/ole">
              <p:oleObj spid="_x0000_s45094" name="Equation" r:id="rId4" imgW="1447560" imgH="482400" progId="Equation.DSMT4">
                <p:embed/>
              </p:oleObj>
            </a:graphicData>
          </a:graphic>
        </p:graphicFrame>
        <p:graphicFrame>
          <p:nvGraphicFramePr>
            <p:cNvPr id="7" name="对象 6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92739757"/>
                </p:ext>
              </p:extLst>
            </p:nvPr>
          </p:nvGraphicFramePr>
          <p:xfrm>
            <a:off x="7454" y="2383"/>
            <a:ext cx="986" cy="545"/>
          </p:xfrm>
          <a:graphic>
            <a:graphicData uri="http://schemas.openxmlformats.org/presentationml/2006/ole">
              <p:oleObj spid="_x0000_s45095" r:id="rId5" imgW="368280" imgH="203040" progId="Equation.3">
                <p:embed/>
              </p:oleObj>
            </a:graphicData>
          </a:graphic>
        </p:graphicFrame>
      </p:grpSp>
      <p:grpSp>
        <p:nvGrpSpPr>
          <p:cNvPr id="14" name="组合 13"/>
          <p:cNvGrpSpPr/>
          <p:nvPr/>
        </p:nvGrpSpPr>
        <p:grpSpPr>
          <a:xfrm>
            <a:off x="353695" y="1854518"/>
            <a:ext cx="8281670" cy="2615089"/>
            <a:chOff x="557" y="3894"/>
            <a:chExt cx="13042" cy="5491"/>
          </a:xfrm>
        </p:grpSpPr>
        <p:sp>
          <p:nvSpPr>
            <p:cNvPr id="8" name="文本框 7"/>
            <p:cNvSpPr txBox="1"/>
            <p:nvPr/>
          </p:nvSpPr>
          <p:spPr>
            <a:xfrm>
              <a:off x="557" y="3957"/>
              <a:ext cx="13042" cy="5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      </a:t>
              </a:r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  为了求           在所给方程两端分别对    求导，得</a:t>
              </a: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/>
            </a:p>
            <a:p>
              <a:endParaRPr lang="zh-CN" altLang="en-US" dirty="0"/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9" name="对象 8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282830371"/>
                </p:ext>
              </p:extLst>
            </p:nvPr>
          </p:nvGraphicFramePr>
          <p:xfrm>
            <a:off x="3469" y="3894"/>
            <a:ext cx="1181" cy="893"/>
          </p:xfrm>
          <a:graphic>
            <a:graphicData uri="http://schemas.openxmlformats.org/presentationml/2006/ole">
              <p:oleObj spid="_x0000_s45096" r:id="rId6" imgW="520560" imgH="393480" progId="Equation.3">
                <p:embed/>
              </p:oleObj>
            </a:graphicData>
          </a:graphic>
        </p:graphicFrame>
        <p:graphicFrame>
          <p:nvGraphicFramePr>
            <p:cNvPr id="10" name="对象 9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212626935"/>
                </p:ext>
              </p:extLst>
            </p:nvPr>
          </p:nvGraphicFramePr>
          <p:xfrm>
            <a:off x="8291" y="4159"/>
            <a:ext cx="354" cy="390"/>
          </p:xfrm>
          <a:graphic>
            <a:graphicData uri="http://schemas.openxmlformats.org/presentationml/2006/ole">
              <p:oleObj spid="_x0000_s45097" r:id="rId7" imgW="126720" imgH="139680" progId="Equation.3">
                <p:embed/>
              </p:oleObj>
            </a:graphicData>
          </a:graphic>
        </p:graphicFrame>
      </p:grpSp>
      <p:graphicFrame>
        <p:nvGraphicFramePr>
          <p:cNvPr id="11" name="对象 10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71957516"/>
              </p:ext>
            </p:extLst>
          </p:nvPr>
        </p:nvGraphicFramePr>
        <p:xfrm>
          <a:off x="2720975" y="2451100"/>
          <a:ext cx="2328863" cy="865188"/>
        </p:xfrm>
        <a:graphic>
          <a:graphicData uri="http://schemas.openxmlformats.org/presentationml/2006/ole">
            <p:oleObj spid="_x0000_s45098" name="Equation" r:id="rId8" imgW="1688760" imgH="838080" progId="Equation.DSMT4">
              <p:embed/>
            </p:oleObj>
          </a:graphicData>
        </a:graphic>
      </p:graphicFrame>
      <p:grpSp>
        <p:nvGrpSpPr>
          <p:cNvPr id="16" name="组合 15"/>
          <p:cNvGrpSpPr/>
          <p:nvPr/>
        </p:nvGrpSpPr>
        <p:grpSpPr>
          <a:xfrm>
            <a:off x="1991996" y="3361346"/>
            <a:ext cx="3047365" cy="1254433"/>
            <a:chOff x="3137" y="7058"/>
            <a:chExt cx="4799" cy="2634"/>
          </a:xfrm>
        </p:grpSpPr>
        <p:graphicFrame>
          <p:nvGraphicFramePr>
            <p:cNvPr id="12" name="对象 11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932545033"/>
                </p:ext>
              </p:extLst>
            </p:nvPr>
          </p:nvGraphicFramePr>
          <p:xfrm>
            <a:off x="4209" y="7747"/>
            <a:ext cx="3727" cy="1945"/>
          </p:xfrm>
          <a:graphic>
            <a:graphicData uri="http://schemas.openxmlformats.org/presentationml/2006/ole">
              <p:oleObj spid="_x0000_s45099" name="Equation" r:id="rId9" imgW="1600200" imgH="838080" progId="Equation.DSMT4">
                <p:embed/>
              </p:oleObj>
            </a:graphicData>
          </a:graphic>
        </p:graphicFrame>
        <p:sp>
          <p:nvSpPr>
            <p:cNvPr id="15" name="文本框 14"/>
            <p:cNvSpPr txBox="1"/>
            <p:nvPr/>
          </p:nvSpPr>
          <p:spPr>
            <a:xfrm>
              <a:off x="3137" y="7058"/>
              <a:ext cx="1043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</p:grpSp>
      <p:sp>
        <p:nvSpPr>
          <p:cNvPr id="17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385113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578133" y="1485266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1288777" y="990784"/>
            <a:ext cx="6454775" cy="508159"/>
            <a:chOff x="1231" y="771"/>
            <a:chExt cx="10165" cy="1067"/>
          </a:xfrm>
        </p:grpSpPr>
        <p:sp>
          <p:nvSpPr>
            <p:cNvPr id="3" name="文本框 2"/>
            <p:cNvSpPr txBox="1"/>
            <p:nvPr/>
          </p:nvSpPr>
          <p:spPr>
            <a:xfrm>
              <a:off x="1642" y="1016"/>
              <a:ext cx="9754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                    ，          解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方程组得                                             </a:t>
              </a:r>
            </a:p>
          </p:txBody>
        </p:sp>
        <p:graphicFrame>
          <p:nvGraphicFramePr>
            <p:cNvPr id="4" name="对象 3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231" y="771"/>
            <a:ext cx="6560" cy="1067"/>
          </p:xfrm>
          <a:graphic>
            <a:graphicData uri="http://schemas.openxmlformats.org/presentationml/2006/ole">
              <p:oleObj spid="_x0000_s46136" name="Equation" r:id="rId4" imgW="2806560" imgH="457200" progId="Equation.DSMT4">
                <p:embed/>
              </p:oleObj>
            </a:graphicData>
          </a:graphic>
        </p:graphicFrame>
      </p:grpSp>
      <p:grpSp>
        <p:nvGrpSpPr>
          <p:cNvPr id="6" name="组合 5"/>
          <p:cNvGrpSpPr/>
          <p:nvPr/>
        </p:nvGrpSpPr>
        <p:grpSpPr>
          <a:xfrm>
            <a:off x="1475031" y="1600252"/>
            <a:ext cx="7086600" cy="482441"/>
            <a:chOff x="1068" y="1631"/>
            <a:chExt cx="11160" cy="1013"/>
          </a:xfrm>
        </p:grpSpPr>
        <p:graphicFrame>
          <p:nvGraphicFramePr>
            <p:cNvPr id="7" name="对象 6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1068" y="1631"/>
            <a:ext cx="6115" cy="1013"/>
          </p:xfrm>
          <a:graphic>
            <a:graphicData uri="http://schemas.openxmlformats.org/presentationml/2006/ole">
              <p:oleObj spid="_x0000_s46137" name="Equation" r:id="rId5" imgW="2717640" imgH="457200" progId="Equation.DSMT4">
                <p:embed/>
              </p:oleObj>
            </a:graphicData>
          </a:graphic>
        </p:graphicFrame>
        <p:graphicFrame>
          <p:nvGraphicFramePr>
            <p:cNvPr id="9" name="对象 8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6980" y="1631"/>
            <a:ext cx="5248" cy="1013"/>
          </p:xfrm>
          <a:graphic>
            <a:graphicData uri="http://schemas.openxmlformats.org/presentationml/2006/ole">
              <p:oleObj spid="_x0000_s46138" name="Equation" r:id="rId6" imgW="2336760" imgH="457200" progId="Equation.DSMT4">
                <p:embed/>
              </p:oleObj>
            </a:graphicData>
          </a:graphic>
        </p:graphicFrame>
      </p:grpSp>
      <p:graphicFrame>
        <p:nvGraphicFramePr>
          <p:cNvPr id="11" name="对象 10">
            <a:hlinkClick r:id="" action="ppaction://ole?verb=0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02324753"/>
              </p:ext>
            </p:extLst>
          </p:nvPr>
        </p:nvGraphicFramePr>
        <p:xfrm>
          <a:off x="2339630" y="2417417"/>
          <a:ext cx="3684587" cy="533400"/>
        </p:xfrm>
        <a:graphic>
          <a:graphicData uri="http://schemas.openxmlformats.org/presentationml/2006/ole">
            <p:oleObj spid="_x0000_s46139" name="Equation" r:id="rId7" imgW="2336760" imgH="457200" progId="Equation.DSMT4">
              <p:embed/>
            </p:oleObj>
          </a:graphicData>
        </a:graphic>
      </p:graphicFrame>
      <p:grpSp>
        <p:nvGrpSpPr>
          <p:cNvPr id="12" name="组合 11"/>
          <p:cNvGrpSpPr/>
          <p:nvPr/>
        </p:nvGrpSpPr>
        <p:grpSpPr>
          <a:xfrm>
            <a:off x="1549762" y="3036820"/>
            <a:ext cx="5252085" cy="1303973"/>
            <a:chOff x="1192" y="4258"/>
            <a:chExt cx="8271" cy="2738"/>
          </a:xfrm>
        </p:grpSpPr>
        <p:sp>
          <p:nvSpPr>
            <p:cNvPr id="13" name="文本框 12"/>
            <p:cNvSpPr txBox="1"/>
            <p:nvPr/>
          </p:nvSpPr>
          <p:spPr>
            <a:xfrm>
              <a:off x="1192" y="4476"/>
              <a:ext cx="7571" cy="25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于是在点          处的切线方程为</a:t>
              </a: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15" name="对象 14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089891359"/>
                </p:ext>
              </p:extLst>
            </p:nvPr>
          </p:nvGraphicFramePr>
          <p:xfrm>
            <a:off x="2804" y="4623"/>
            <a:ext cx="986" cy="545"/>
          </p:xfrm>
          <a:graphic>
            <a:graphicData uri="http://schemas.openxmlformats.org/presentationml/2006/ole">
              <p:oleObj spid="_x0000_s46140" r:id="rId8" imgW="368280" imgH="203040" progId="Equation.3">
                <p:embed/>
              </p:oleObj>
            </a:graphicData>
          </a:graphic>
        </p:graphicFrame>
        <p:graphicFrame>
          <p:nvGraphicFramePr>
            <p:cNvPr id="21" name="对象 20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578166210"/>
                </p:ext>
              </p:extLst>
            </p:nvPr>
          </p:nvGraphicFramePr>
          <p:xfrm>
            <a:off x="6483" y="4258"/>
            <a:ext cx="2980" cy="1348"/>
          </p:xfrm>
          <a:graphic>
            <a:graphicData uri="http://schemas.openxmlformats.org/presentationml/2006/ole">
              <p:oleObj spid="_x0000_s46141" r:id="rId9" imgW="1320480" imgH="596880" progId="Equation.3">
                <p:embed/>
              </p:oleObj>
            </a:graphicData>
          </a:graphic>
        </p:graphicFrame>
      </p:grpSp>
      <p:grpSp>
        <p:nvGrpSpPr>
          <p:cNvPr id="23" name="组合 22"/>
          <p:cNvGrpSpPr/>
          <p:nvPr/>
        </p:nvGrpSpPr>
        <p:grpSpPr>
          <a:xfrm>
            <a:off x="1557717" y="3620186"/>
            <a:ext cx="2468245" cy="458152"/>
            <a:chOff x="1192" y="5466"/>
            <a:chExt cx="3887" cy="962"/>
          </a:xfrm>
        </p:grpSpPr>
        <p:graphicFrame>
          <p:nvGraphicFramePr>
            <p:cNvPr id="27" name="对象 26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441521318"/>
                </p:ext>
              </p:extLst>
            </p:nvPr>
          </p:nvGraphicFramePr>
          <p:xfrm>
            <a:off x="1913" y="5466"/>
            <a:ext cx="3166" cy="962"/>
          </p:xfrm>
          <a:graphic>
            <a:graphicData uri="http://schemas.openxmlformats.org/presentationml/2006/ole">
              <p:oleObj spid="_x0000_s46142" r:id="rId10" imgW="1295280" imgH="393480" progId="Equation.3">
                <p:embed/>
              </p:oleObj>
            </a:graphicData>
          </a:graphic>
        </p:graphicFrame>
        <p:sp>
          <p:nvSpPr>
            <p:cNvPr id="29" name="文本框 28"/>
            <p:cNvSpPr txBox="1"/>
            <p:nvPr/>
          </p:nvSpPr>
          <p:spPr>
            <a:xfrm>
              <a:off x="1192" y="5546"/>
              <a:ext cx="987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1557717" y="4113062"/>
            <a:ext cx="4589929" cy="965837"/>
            <a:chOff x="954" y="6625"/>
            <a:chExt cx="7405" cy="2028"/>
          </a:xfrm>
        </p:grpSpPr>
        <p:graphicFrame>
          <p:nvGraphicFramePr>
            <p:cNvPr id="31" name="对象 30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898317664"/>
                </p:ext>
              </p:extLst>
            </p:nvPr>
          </p:nvGraphicFramePr>
          <p:xfrm>
            <a:off x="3295" y="6625"/>
            <a:ext cx="5064" cy="951"/>
          </p:xfrm>
          <a:graphic>
            <a:graphicData uri="http://schemas.openxmlformats.org/presentationml/2006/ole">
              <p:oleObj spid="_x0000_s46143" r:id="rId11" imgW="2095200" imgH="393480" progId="Equation.3">
                <p:embed/>
              </p:oleObj>
            </a:graphicData>
          </a:graphic>
        </p:graphicFrame>
        <p:sp>
          <p:nvSpPr>
            <p:cNvPr id="33" name="文本框 32"/>
            <p:cNvSpPr txBox="1"/>
            <p:nvPr/>
          </p:nvSpPr>
          <p:spPr>
            <a:xfrm>
              <a:off x="954" y="6714"/>
              <a:ext cx="2842" cy="1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法平面方程为</a:t>
              </a: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1601197" y="4677722"/>
            <a:ext cx="2570480" cy="369570"/>
            <a:chOff x="8422" y="7065"/>
            <a:chExt cx="4048" cy="776"/>
          </a:xfrm>
        </p:grpSpPr>
        <p:graphicFrame>
          <p:nvGraphicFramePr>
            <p:cNvPr id="35" name="对象 34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846717804"/>
                </p:ext>
              </p:extLst>
            </p:nvPr>
          </p:nvGraphicFramePr>
          <p:xfrm>
            <a:off x="9047" y="7203"/>
            <a:ext cx="3423" cy="527"/>
          </p:xfrm>
          <a:graphic>
            <a:graphicData uri="http://schemas.openxmlformats.org/presentationml/2006/ole">
              <p:oleObj spid="_x0000_s46144" r:id="rId12" imgW="1320480" imgH="203040" progId="Equation.3">
                <p:embed/>
              </p:oleObj>
            </a:graphicData>
          </a:graphic>
        </p:graphicFrame>
        <p:sp>
          <p:nvSpPr>
            <p:cNvPr id="37" name="文本框 36"/>
            <p:cNvSpPr txBox="1"/>
            <p:nvPr/>
          </p:nvSpPr>
          <p:spPr>
            <a:xfrm>
              <a:off x="8422" y="7065"/>
              <a:ext cx="1292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</p:grpSp>
      <p:sp>
        <p:nvSpPr>
          <p:cNvPr id="25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183726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522606" y="895824"/>
            <a:ext cx="8025765" cy="369570"/>
            <a:chOff x="1057" y="1920"/>
            <a:chExt cx="12639" cy="776"/>
          </a:xfrm>
        </p:grpSpPr>
        <p:sp>
          <p:nvSpPr>
            <p:cNvPr id="5" name="TextBox 4"/>
            <p:cNvSpPr txBox="1"/>
            <p:nvPr/>
          </p:nvSpPr>
          <p:spPr>
            <a:xfrm>
              <a:off x="1057" y="1920"/>
              <a:ext cx="12639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/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3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求椭球面                     上平行于平面                    的切平面方程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4" name="对象 3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977352205"/>
                </p:ext>
              </p:extLst>
            </p:nvPr>
          </p:nvGraphicFramePr>
          <p:xfrm>
            <a:off x="4188" y="2015"/>
            <a:ext cx="2138" cy="627"/>
          </p:xfrm>
          <a:graphic>
            <a:graphicData uri="http://schemas.openxmlformats.org/presentationml/2006/ole">
              <p:oleObj spid="_x0000_s47184" r:id="rId4" imgW="1091880" imgH="228600" progId="Equation.3">
                <p:embed/>
              </p:oleObj>
            </a:graphicData>
          </a:graphic>
        </p:graphicFrame>
        <p:graphicFrame>
          <p:nvGraphicFramePr>
            <p:cNvPr id="6" name="对象 5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36865707"/>
                </p:ext>
              </p:extLst>
            </p:nvPr>
          </p:nvGraphicFramePr>
          <p:xfrm>
            <a:off x="8686" y="2031"/>
            <a:ext cx="1991" cy="644"/>
          </p:xfrm>
          <a:graphic>
            <a:graphicData uri="http://schemas.openxmlformats.org/presentationml/2006/ole">
              <p:oleObj spid="_x0000_s47185" r:id="rId5" imgW="888840" imgH="203040" progId="Equation.3">
                <p:embed/>
              </p:oleObj>
            </a:graphicData>
          </a:graphic>
        </p:graphicFrame>
      </p:grpSp>
      <p:grpSp>
        <p:nvGrpSpPr>
          <p:cNvPr id="38" name="组合 37"/>
          <p:cNvGrpSpPr/>
          <p:nvPr/>
        </p:nvGrpSpPr>
        <p:grpSpPr>
          <a:xfrm>
            <a:off x="515428" y="1508179"/>
            <a:ext cx="7705446" cy="1200329"/>
            <a:chOff x="992506" y="1468422"/>
            <a:chExt cx="7705446" cy="1200329"/>
          </a:xfrm>
        </p:grpSpPr>
        <p:sp>
          <p:nvSpPr>
            <p:cNvPr id="8" name="文本框 7"/>
            <p:cNvSpPr txBox="1"/>
            <p:nvPr/>
          </p:nvSpPr>
          <p:spPr>
            <a:xfrm>
              <a:off x="992506" y="1468422"/>
              <a:ext cx="770544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/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   设                                 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则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曲面在点            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处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的一个法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向量                </a:t>
              </a:r>
              <a:endPara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fontAlgn="auto"/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fontAlgn="auto"/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                     </a:t>
              </a:r>
              <a:r>
                <a:rPr lang="en-US" altLang="zh-CN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 </a:t>
              </a:r>
            </a:p>
            <a:p>
              <a:pPr fontAlgn="auto"/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                                 </a:t>
              </a:r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9" name="对象 8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457609124"/>
                </p:ext>
              </p:extLst>
            </p:nvPr>
          </p:nvGraphicFramePr>
          <p:xfrm>
            <a:off x="2225675" y="1490869"/>
            <a:ext cx="2717673" cy="308745"/>
          </p:xfrm>
          <a:graphic>
            <a:graphicData uri="http://schemas.openxmlformats.org/presentationml/2006/ole">
              <p:oleObj spid="_x0000_s47186" r:id="rId6" imgW="1815840" imgH="228600" progId="Equation.3">
                <p:embed/>
              </p:oleObj>
            </a:graphicData>
          </a:graphic>
        </p:graphicFrame>
        <p:graphicFrame>
          <p:nvGraphicFramePr>
            <p:cNvPr id="10" name="对象 9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912380068"/>
                </p:ext>
              </p:extLst>
            </p:nvPr>
          </p:nvGraphicFramePr>
          <p:xfrm>
            <a:off x="6199974" y="1536309"/>
            <a:ext cx="781685" cy="235268"/>
          </p:xfrm>
          <a:graphic>
            <a:graphicData uri="http://schemas.openxmlformats.org/presentationml/2006/ole">
              <p:oleObj spid="_x0000_s47187" r:id="rId7" imgW="507960" imgH="203040" progId="Equation.3">
                <p:embed/>
              </p:oleObj>
            </a:graphicData>
          </a:graphic>
        </p:graphicFrame>
        <p:graphicFrame>
          <p:nvGraphicFramePr>
            <p:cNvPr id="12" name="对象 11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577702781"/>
                </p:ext>
              </p:extLst>
            </p:nvPr>
          </p:nvGraphicFramePr>
          <p:xfrm>
            <a:off x="2152184" y="1963775"/>
            <a:ext cx="2741797" cy="421616"/>
          </p:xfrm>
          <a:graphic>
            <a:graphicData uri="http://schemas.openxmlformats.org/presentationml/2006/ole">
              <p:oleObj spid="_x0000_s47189" name="Equation" r:id="rId8" imgW="1828800" imgH="266400" progId="Equation.DSMT4">
                <p:embed/>
              </p:oleObj>
            </a:graphicData>
          </a:graphic>
        </p:graphicFrame>
      </p:grpSp>
      <p:grpSp>
        <p:nvGrpSpPr>
          <p:cNvPr id="18" name="组合 17"/>
          <p:cNvGrpSpPr/>
          <p:nvPr/>
        </p:nvGrpSpPr>
        <p:grpSpPr>
          <a:xfrm>
            <a:off x="4329336" y="2516112"/>
            <a:ext cx="4297680" cy="511493"/>
            <a:chOff x="4190" y="5348"/>
            <a:chExt cx="6768" cy="1074"/>
          </a:xfrm>
        </p:grpSpPr>
        <p:graphicFrame>
          <p:nvGraphicFramePr>
            <p:cNvPr id="15" name="对象 14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4190" y="5348"/>
            <a:ext cx="2665" cy="1074"/>
          </p:xfrm>
          <a:graphic>
            <a:graphicData uri="http://schemas.openxmlformats.org/presentationml/2006/ole">
              <p:oleObj spid="_x0000_s47191" r:id="rId9" imgW="977760" imgH="393480" progId="Equation.3">
                <p:embed/>
              </p:oleObj>
            </a:graphicData>
          </a:graphic>
        </p:graphicFrame>
        <p:sp>
          <p:nvSpPr>
            <p:cNvPr id="16" name="文本框 15"/>
            <p:cNvSpPr txBox="1"/>
            <p:nvPr/>
          </p:nvSpPr>
          <p:spPr>
            <a:xfrm>
              <a:off x="7228" y="5506"/>
              <a:ext cx="611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</a:t>
              </a:r>
            </a:p>
          </p:txBody>
        </p:sp>
        <p:graphicFrame>
          <p:nvGraphicFramePr>
            <p:cNvPr id="17" name="对象 16">
              <a:hlinkClick r:id="" action="ppaction://ole?verb=0"/>
            </p:cNvPr>
            <p:cNvGraphicFramePr>
              <a:graphicFrameLocks noChangeAspect="1"/>
            </p:cNvGraphicFramePr>
            <p:nvPr/>
          </p:nvGraphicFramePr>
          <p:xfrm>
            <a:off x="7814" y="5354"/>
            <a:ext cx="3144" cy="1048"/>
          </p:xfrm>
          <a:graphic>
            <a:graphicData uri="http://schemas.openxmlformats.org/presentationml/2006/ole">
              <p:oleObj spid="_x0000_s47192" r:id="rId10" imgW="1180800" imgH="393480" progId="Equation.3">
                <p:embed/>
              </p:oleObj>
            </a:graphicData>
          </a:graphic>
        </p:graphicFrame>
      </p:grpSp>
      <p:grpSp>
        <p:nvGrpSpPr>
          <p:cNvPr id="21" name="组合 20"/>
          <p:cNvGrpSpPr/>
          <p:nvPr/>
        </p:nvGrpSpPr>
        <p:grpSpPr>
          <a:xfrm>
            <a:off x="954157" y="3329548"/>
            <a:ext cx="6088896" cy="565787"/>
            <a:chOff x="625" y="5997"/>
            <a:chExt cx="6337" cy="1188"/>
          </a:xfrm>
        </p:grpSpPr>
        <p:sp>
          <p:nvSpPr>
            <p:cNvPr id="19" name="文本框 18"/>
            <p:cNvSpPr txBox="1"/>
            <p:nvPr/>
          </p:nvSpPr>
          <p:spPr>
            <a:xfrm>
              <a:off x="625" y="6410"/>
              <a:ext cx="3183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代入</a:t>
              </a:r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椭球面方程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得</a:t>
              </a:r>
            </a:p>
          </p:txBody>
        </p:sp>
        <p:graphicFrame>
          <p:nvGraphicFramePr>
            <p:cNvPr id="20" name="对象 19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152314739"/>
                </p:ext>
              </p:extLst>
            </p:nvPr>
          </p:nvGraphicFramePr>
          <p:xfrm>
            <a:off x="3034" y="5997"/>
            <a:ext cx="3928" cy="1187"/>
          </p:xfrm>
          <a:graphic>
            <a:graphicData uri="http://schemas.openxmlformats.org/presentationml/2006/ole">
              <p:oleObj spid="_x0000_s47193" r:id="rId11" imgW="1485720" imgH="393480" progId="Equation.3">
                <p:embed/>
              </p:oleObj>
            </a:graphicData>
          </a:graphic>
        </p:graphicFrame>
      </p:grpSp>
      <p:grpSp>
        <p:nvGrpSpPr>
          <p:cNvPr id="22" name="组合 21"/>
          <p:cNvGrpSpPr/>
          <p:nvPr/>
        </p:nvGrpSpPr>
        <p:grpSpPr>
          <a:xfrm>
            <a:off x="918099" y="4243513"/>
            <a:ext cx="4409440" cy="481015"/>
            <a:chOff x="2679" y="2381"/>
            <a:chExt cx="6944" cy="1010"/>
          </a:xfrm>
        </p:grpSpPr>
        <p:graphicFrame>
          <p:nvGraphicFramePr>
            <p:cNvPr id="23" name="对象 22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676197493"/>
                </p:ext>
              </p:extLst>
            </p:nvPr>
          </p:nvGraphicFramePr>
          <p:xfrm>
            <a:off x="3488" y="2463"/>
            <a:ext cx="1463" cy="915"/>
          </p:xfrm>
          <a:graphic>
            <a:graphicData uri="http://schemas.openxmlformats.org/presentationml/2006/ole">
              <p:oleObj spid="_x0000_s47194" r:id="rId12" imgW="711000" imgH="444240" progId="Equation.3">
                <p:embed/>
              </p:oleObj>
            </a:graphicData>
          </a:graphic>
        </p:graphicFrame>
        <p:sp>
          <p:nvSpPr>
            <p:cNvPr id="24" name="文本框 23"/>
            <p:cNvSpPr txBox="1"/>
            <p:nvPr/>
          </p:nvSpPr>
          <p:spPr>
            <a:xfrm>
              <a:off x="2679" y="2609"/>
              <a:ext cx="6944" cy="7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解得              ，则                              </a:t>
              </a:r>
              <a:r>
                <a:rPr lang="en-US" altLang="zh-CN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aphicFrame>
          <p:nvGraphicFramePr>
            <p:cNvPr id="25" name="对象 24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670043777"/>
                </p:ext>
              </p:extLst>
            </p:nvPr>
          </p:nvGraphicFramePr>
          <p:xfrm>
            <a:off x="5534" y="2381"/>
            <a:ext cx="3400" cy="1010"/>
          </p:xfrm>
          <a:graphic>
            <a:graphicData uri="http://schemas.openxmlformats.org/presentationml/2006/ole">
              <p:oleObj spid="_x0000_s47195" r:id="rId13" imgW="1498320" imgH="444240" progId="Equation.3">
                <p:embed/>
              </p:oleObj>
            </a:graphicData>
          </a:graphic>
        </p:graphicFrame>
      </p:grpSp>
      <p:grpSp>
        <p:nvGrpSpPr>
          <p:cNvPr id="27" name="组合 26"/>
          <p:cNvGrpSpPr/>
          <p:nvPr/>
        </p:nvGrpSpPr>
        <p:grpSpPr>
          <a:xfrm>
            <a:off x="5294890" y="4216248"/>
            <a:ext cx="3199765" cy="430530"/>
            <a:chOff x="3294" y="3814"/>
            <a:chExt cx="5039" cy="904"/>
          </a:xfrm>
        </p:grpSpPr>
        <p:sp>
          <p:nvSpPr>
            <p:cNvPr id="28" name="文本框 27"/>
            <p:cNvSpPr txBox="1"/>
            <p:nvPr/>
          </p:nvSpPr>
          <p:spPr>
            <a:xfrm>
              <a:off x="3294" y="3976"/>
              <a:ext cx="3387" cy="7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所以切点为</a:t>
              </a:r>
            </a:p>
          </p:txBody>
        </p:sp>
        <p:graphicFrame>
          <p:nvGraphicFramePr>
            <p:cNvPr id="29" name="对象 28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718820374"/>
                </p:ext>
              </p:extLst>
            </p:nvPr>
          </p:nvGraphicFramePr>
          <p:xfrm>
            <a:off x="5130" y="3814"/>
            <a:ext cx="3203" cy="904"/>
          </p:xfrm>
          <a:graphic>
            <a:graphicData uri="http://schemas.openxmlformats.org/presentationml/2006/ole">
              <p:oleObj spid="_x0000_s47196" r:id="rId14" imgW="1574640" imgH="444240" progId="Equation.3">
                <p:embed/>
              </p:oleObj>
            </a:graphicData>
          </a:graphic>
        </p:graphicFrame>
      </p:grpSp>
      <p:sp>
        <p:nvSpPr>
          <p:cNvPr id="30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58644" y="2575932"/>
            <a:ext cx="3534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由已知 平面与所求切面平行，得</a:t>
            </a:r>
            <a:endParaRPr lang="zh-CN" altLang="en-US" dirty="0" smtClean="0"/>
          </a:p>
          <a:p>
            <a:endParaRPr lang="zh-CN" altLang="en-US" dirty="0"/>
          </a:p>
        </p:txBody>
      </p:sp>
      <p:grpSp>
        <p:nvGrpSpPr>
          <p:cNvPr id="37" name="组合 36"/>
          <p:cNvGrpSpPr/>
          <p:nvPr/>
        </p:nvGrpSpPr>
        <p:grpSpPr>
          <a:xfrm>
            <a:off x="4740479" y="2021785"/>
            <a:ext cx="4025591" cy="369332"/>
            <a:chOff x="4750418" y="1972089"/>
            <a:chExt cx="4025591" cy="369332"/>
          </a:xfrm>
        </p:grpSpPr>
        <p:sp>
          <p:nvSpPr>
            <p:cNvPr id="32" name="TextBox 31"/>
            <p:cNvSpPr txBox="1"/>
            <p:nvPr/>
          </p:nvSpPr>
          <p:spPr>
            <a:xfrm>
              <a:off x="4750418" y="1972089"/>
              <a:ext cx="40255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/>
              <a:r>
                <a:rPr lang="zh-CN" altLang="en-US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已知平面的法向量为              ，</a:t>
              </a:r>
              <a:endParaRPr lang="zh-CN" altLang="en-US" dirty="0"/>
            </a:p>
          </p:txBody>
        </p:sp>
        <p:graphicFrame>
          <p:nvGraphicFramePr>
            <p:cNvPr id="34" name="对象 33"/>
            <p:cNvGraphicFramePr>
              <a:graphicFrameLocks noChangeAspect="1"/>
            </p:cNvGraphicFramePr>
            <p:nvPr/>
          </p:nvGraphicFramePr>
          <p:xfrm>
            <a:off x="6993673" y="1983402"/>
            <a:ext cx="912542" cy="325907"/>
          </p:xfrm>
          <a:graphic>
            <a:graphicData uri="http://schemas.openxmlformats.org/presentationml/2006/ole">
              <p:oleObj spid="_x0000_s47197" name="Equation" r:id="rId15" imgW="533160" imgH="190440" progId="Equation.DSMT4">
                <p:embed/>
              </p:oleObj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xmlns="" val="3730975092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6469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739140" y="1209909"/>
            <a:ext cx="5793740" cy="1157760"/>
            <a:chOff x="1094" y="2180"/>
            <a:chExt cx="9124" cy="2431"/>
          </a:xfrm>
        </p:grpSpPr>
        <p:sp>
          <p:nvSpPr>
            <p:cNvPr id="14" name="文本框 13"/>
            <p:cNvSpPr txBox="1"/>
            <p:nvPr/>
          </p:nvSpPr>
          <p:spPr>
            <a:xfrm>
              <a:off x="1094" y="2180"/>
              <a:ext cx="4823" cy="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>
                  <a:latin typeface="微软雅黑" panose="020B0503020204020204" pitchFamily="34" charset="-122"/>
                  <a:ea typeface="微软雅黑" panose="020B0503020204020204" pitchFamily="34" charset="-122"/>
                </a:rPr>
                <a:t>所求切平面方程为</a:t>
              </a:r>
              <a:endParaRPr lang="en-US" altLang="zh-CN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3274" y="2914"/>
              <a:ext cx="6944" cy="1697"/>
              <a:chOff x="3403" y="3189"/>
              <a:chExt cx="6944" cy="1697"/>
            </a:xfrm>
          </p:grpSpPr>
          <p:sp>
            <p:nvSpPr>
              <p:cNvPr id="24" name="文本框 23"/>
              <p:cNvSpPr txBox="1"/>
              <p:nvPr/>
            </p:nvSpPr>
            <p:spPr>
              <a:xfrm>
                <a:off x="3403" y="3189"/>
                <a:ext cx="6944" cy="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                             </a:t>
                </a:r>
                <a:endParaRPr lang="en-US" altLang="zh-CN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graphicFrame>
            <p:nvGraphicFramePr>
              <p:cNvPr id="25" name="对象 24">
                <a:hlinkClick r:id="" action="ppaction://ole?verb=0"/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3277748191"/>
                  </p:ext>
                </p:extLst>
              </p:nvPr>
            </p:nvGraphicFramePr>
            <p:xfrm>
              <a:off x="3847" y="3441"/>
              <a:ext cx="5865" cy="1445"/>
            </p:xfrm>
            <a:graphic>
              <a:graphicData uri="http://schemas.openxmlformats.org/presentationml/2006/ole">
                <p:oleObj spid="_x0000_s48142" r:id="rId4" imgW="2666880" imgH="444240" progId="Equation.3">
                  <p:embed/>
                </p:oleObj>
              </a:graphicData>
            </a:graphic>
          </p:graphicFrame>
        </p:grpSp>
      </p:grpSp>
      <p:grpSp>
        <p:nvGrpSpPr>
          <p:cNvPr id="20" name="组合 19"/>
          <p:cNvGrpSpPr/>
          <p:nvPr/>
        </p:nvGrpSpPr>
        <p:grpSpPr>
          <a:xfrm>
            <a:off x="897422" y="3210030"/>
            <a:ext cx="5695315" cy="660559"/>
            <a:chOff x="3855" y="3680"/>
            <a:chExt cx="8969" cy="1387"/>
          </a:xfrm>
        </p:grpSpPr>
        <p:graphicFrame>
          <p:nvGraphicFramePr>
            <p:cNvPr id="17" name="对象 16">
              <a:hlinkClick r:id="" action="ppaction://ole?verb=0"/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924846411"/>
                </p:ext>
              </p:extLst>
            </p:nvPr>
          </p:nvGraphicFramePr>
          <p:xfrm>
            <a:off x="5801" y="3680"/>
            <a:ext cx="3064" cy="1387"/>
          </p:xfrm>
          <a:graphic>
            <a:graphicData uri="http://schemas.openxmlformats.org/presentationml/2006/ole">
              <p:oleObj spid="_x0000_s48143" r:id="rId5" imgW="1591200" imgH="581760" progId="Equation.3">
                <p:embed/>
              </p:oleObj>
            </a:graphicData>
          </a:graphic>
        </p:graphicFrame>
        <p:sp>
          <p:nvSpPr>
            <p:cNvPr id="19" name="文本框 18"/>
            <p:cNvSpPr txBox="1"/>
            <p:nvPr/>
          </p:nvSpPr>
          <p:spPr>
            <a:xfrm>
              <a:off x="3855" y="3967"/>
              <a:ext cx="8969" cy="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即                                                        </a:t>
              </a:r>
              <a:endPara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TextBox 1"/>
          <p:cNvSpPr txBox="1"/>
          <p:nvPr/>
        </p:nvSpPr>
        <p:spPr>
          <a:xfrm>
            <a:off x="3337184" y="166047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3572572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itchFamily="34" charset="-122"/>
              </a:rPr>
              <a:t>1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itchFamily="34" charset="-122"/>
            </a:endParaRPr>
          </a:p>
        </p:txBody>
      </p:sp>
      <p:sp>
        <p:nvSpPr>
          <p:cNvPr id="12" name="Freeform 6"/>
          <p:cNvSpPr>
            <a:spLocks/>
          </p:cNvSpPr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773787"/>
            <a:ext cx="272382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几何中的应用</a:t>
            </a:r>
            <a:endParaRPr lang="zh-CN" altLang="en-US" sz="3000" b="1" spc="3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>
            <a:spLocks noChangeArrowheads="1"/>
          </p:cNvSpPr>
          <p:nvPr/>
        </p:nvSpPr>
        <p:spPr bwMode="auto">
          <a:xfrm>
            <a:off x="4997858" y="2475258"/>
            <a:ext cx="264069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空间曲线的切线与法平面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9" name="TextBox 39"/>
          <p:cNvSpPr>
            <a:spLocks noChangeArrowheads="1"/>
          </p:cNvSpPr>
          <p:nvPr/>
        </p:nvSpPr>
        <p:spPr bwMode="auto">
          <a:xfrm>
            <a:off x="4997858" y="3000721"/>
            <a:ext cx="276591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曲面的切平面与法线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176237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  <p:bldP spid="18" grpId="0" bldLvl="0" autoUpdateAnimBg="0"/>
      <p:bldP spid="19" grpId="0" bldLvl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TextBox 35"/>
          <p:cNvSpPr txBox="1"/>
          <p:nvPr/>
        </p:nvSpPr>
        <p:spPr>
          <a:xfrm>
            <a:off x="2384687" y="193614"/>
            <a:ext cx="44165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空间曲线的切线与法平面</a:t>
            </a:r>
            <a:endParaRPr lang="zh-CN" altLang="en-US" sz="30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Text Box 20"/>
          <p:cNvSpPr txBox="1">
            <a:spLocks noChangeArrowheads="1"/>
          </p:cNvSpPr>
          <p:nvPr/>
        </p:nvSpPr>
        <p:spPr bwMode="auto">
          <a:xfrm>
            <a:off x="3886835" y="3308744"/>
            <a:ext cx="26642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61559" name="文本框 61558"/>
          <p:cNvSpPr txBox="1"/>
          <p:nvPr/>
        </p:nvSpPr>
        <p:spPr>
          <a:xfrm>
            <a:off x="213996" y="855822"/>
            <a:ext cx="8715375" cy="332398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>
            <a:spAutoFit/>
          </a:bodyPr>
          <a:lstStyle/>
          <a:p>
            <a:pPr lvl="0"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空间光滑曲线在点 </a:t>
            </a:r>
            <a:r>
              <a:rPr lang="en-US" altLang="zh-CN" sz="28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处的</a:t>
            </a:r>
            <a:r>
              <a:rPr lang="zh-CN" altLang="en-US" sz="2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切线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为此点处割线的极限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位置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过点 </a:t>
            </a:r>
            <a:r>
              <a:rPr lang="en-US" altLang="zh-CN" sz="2800" i="1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M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与切线垂直的平面称为曲线在该点的</a:t>
            </a:r>
            <a:r>
              <a:rPr lang="zh-CN" altLang="en-US" sz="28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法平面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spcBef>
                <a:spcPct val="50000"/>
              </a:spcBef>
            </a:pPr>
            <a:endParaRPr lang="zh-CN" altLang="en-US" sz="2800" b="1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spcBef>
                <a:spcPct val="50000"/>
              </a:spcBef>
            </a:pP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任意多边形 4"/>
          <p:cNvSpPr/>
          <p:nvPr/>
        </p:nvSpPr>
        <p:spPr>
          <a:xfrm>
            <a:off x="4344035" y="3198019"/>
            <a:ext cx="882650" cy="794147"/>
          </a:xfrm>
          <a:custGeom>
            <a:avLst/>
            <a:gdLst/>
            <a:ahLst/>
            <a:cxnLst/>
            <a:rect l="0" t="0" r="0" b="0"/>
            <a:pathLst>
              <a:path w="450" h="540">
                <a:moveTo>
                  <a:pt x="0" y="540"/>
                </a:moveTo>
                <a:lnTo>
                  <a:pt x="0" y="534"/>
                </a:lnTo>
                <a:lnTo>
                  <a:pt x="6" y="534"/>
                </a:lnTo>
                <a:lnTo>
                  <a:pt x="6" y="534"/>
                </a:lnTo>
                <a:lnTo>
                  <a:pt x="6" y="528"/>
                </a:lnTo>
                <a:lnTo>
                  <a:pt x="6" y="522"/>
                </a:lnTo>
                <a:lnTo>
                  <a:pt x="12" y="516"/>
                </a:lnTo>
                <a:lnTo>
                  <a:pt x="12" y="510"/>
                </a:lnTo>
                <a:lnTo>
                  <a:pt x="12" y="504"/>
                </a:lnTo>
                <a:lnTo>
                  <a:pt x="18" y="504"/>
                </a:lnTo>
                <a:lnTo>
                  <a:pt x="18" y="498"/>
                </a:lnTo>
                <a:lnTo>
                  <a:pt x="18" y="492"/>
                </a:lnTo>
                <a:lnTo>
                  <a:pt x="24" y="486"/>
                </a:lnTo>
                <a:lnTo>
                  <a:pt x="24" y="486"/>
                </a:lnTo>
                <a:lnTo>
                  <a:pt x="24" y="480"/>
                </a:lnTo>
                <a:lnTo>
                  <a:pt x="24" y="474"/>
                </a:lnTo>
                <a:lnTo>
                  <a:pt x="30" y="468"/>
                </a:lnTo>
                <a:lnTo>
                  <a:pt x="30" y="468"/>
                </a:lnTo>
                <a:lnTo>
                  <a:pt x="30" y="462"/>
                </a:lnTo>
                <a:lnTo>
                  <a:pt x="36" y="456"/>
                </a:lnTo>
                <a:lnTo>
                  <a:pt x="36" y="456"/>
                </a:lnTo>
                <a:lnTo>
                  <a:pt x="36" y="450"/>
                </a:lnTo>
                <a:lnTo>
                  <a:pt x="36" y="444"/>
                </a:lnTo>
                <a:lnTo>
                  <a:pt x="42" y="438"/>
                </a:lnTo>
                <a:lnTo>
                  <a:pt x="42" y="438"/>
                </a:lnTo>
                <a:lnTo>
                  <a:pt x="42" y="432"/>
                </a:lnTo>
                <a:lnTo>
                  <a:pt x="48" y="426"/>
                </a:lnTo>
                <a:lnTo>
                  <a:pt x="48" y="426"/>
                </a:lnTo>
                <a:lnTo>
                  <a:pt x="48" y="420"/>
                </a:lnTo>
                <a:lnTo>
                  <a:pt x="54" y="420"/>
                </a:lnTo>
                <a:lnTo>
                  <a:pt x="54" y="414"/>
                </a:lnTo>
                <a:lnTo>
                  <a:pt x="54" y="408"/>
                </a:lnTo>
                <a:lnTo>
                  <a:pt x="54" y="408"/>
                </a:lnTo>
                <a:lnTo>
                  <a:pt x="60" y="402"/>
                </a:lnTo>
                <a:lnTo>
                  <a:pt x="60" y="396"/>
                </a:lnTo>
                <a:lnTo>
                  <a:pt x="60" y="396"/>
                </a:lnTo>
                <a:lnTo>
                  <a:pt x="66" y="390"/>
                </a:lnTo>
                <a:lnTo>
                  <a:pt x="66" y="390"/>
                </a:lnTo>
                <a:lnTo>
                  <a:pt x="66" y="384"/>
                </a:lnTo>
                <a:lnTo>
                  <a:pt x="72" y="384"/>
                </a:lnTo>
                <a:lnTo>
                  <a:pt x="72" y="378"/>
                </a:lnTo>
                <a:lnTo>
                  <a:pt x="72" y="372"/>
                </a:lnTo>
                <a:lnTo>
                  <a:pt x="72" y="372"/>
                </a:lnTo>
                <a:lnTo>
                  <a:pt x="78" y="366"/>
                </a:lnTo>
                <a:lnTo>
                  <a:pt x="78" y="366"/>
                </a:lnTo>
                <a:lnTo>
                  <a:pt x="78" y="360"/>
                </a:lnTo>
                <a:lnTo>
                  <a:pt x="84" y="360"/>
                </a:lnTo>
                <a:lnTo>
                  <a:pt x="84" y="354"/>
                </a:lnTo>
                <a:lnTo>
                  <a:pt x="84" y="354"/>
                </a:lnTo>
                <a:lnTo>
                  <a:pt x="84" y="348"/>
                </a:lnTo>
                <a:lnTo>
                  <a:pt x="90" y="342"/>
                </a:lnTo>
                <a:lnTo>
                  <a:pt x="90" y="342"/>
                </a:lnTo>
                <a:lnTo>
                  <a:pt x="90" y="336"/>
                </a:lnTo>
                <a:lnTo>
                  <a:pt x="96" y="336"/>
                </a:lnTo>
                <a:lnTo>
                  <a:pt x="96" y="330"/>
                </a:lnTo>
                <a:lnTo>
                  <a:pt x="96" y="330"/>
                </a:lnTo>
                <a:lnTo>
                  <a:pt x="102" y="324"/>
                </a:lnTo>
                <a:lnTo>
                  <a:pt x="102" y="324"/>
                </a:lnTo>
                <a:lnTo>
                  <a:pt x="102" y="318"/>
                </a:lnTo>
                <a:lnTo>
                  <a:pt x="102" y="318"/>
                </a:lnTo>
                <a:lnTo>
                  <a:pt x="108" y="318"/>
                </a:lnTo>
                <a:lnTo>
                  <a:pt x="108" y="312"/>
                </a:lnTo>
                <a:lnTo>
                  <a:pt x="108" y="312"/>
                </a:lnTo>
                <a:lnTo>
                  <a:pt x="114" y="306"/>
                </a:lnTo>
                <a:lnTo>
                  <a:pt x="114" y="306"/>
                </a:lnTo>
                <a:lnTo>
                  <a:pt x="114" y="300"/>
                </a:lnTo>
                <a:lnTo>
                  <a:pt x="114" y="300"/>
                </a:lnTo>
                <a:lnTo>
                  <a:pt x="120" y="294"/>
                </a:lnTo>
                <a:lnTo>
                  <a:pt x="120" y="294"/>
                </a:lnTo>
                <a:lnTo>
                  <a:pt x="120" y="288"/>
                </a:lnTo>
                <a:lnTo>
                  <a:pt x="126" y="288"/>
                </a:lnTo>
                <a:lnTo>
                  <a:pt x="126" y="282"/>
                </a:lnTo>
                <a:lnTo>
                  <a:pt x="126" y="282"/>
                </a:lnTo>
                <a:lnTo>
                  <a:pt x="132" y="282"/>
                </a:lnTo>
                <a:lnTo>
                  <a:pt x="132" y="276"/>
                </a:lnTo>
                <a:lnTo>
                  <a:pt x="132" y="276"/>
                </a:lnTo>
                <a:lnTo>
                  <a:pt x="132" y="270"/>
                </a:lnTo>
                <a:lnTo>
                  <a:pt x="138" y="270"/>
                </a:lnTo>
                <a:lnTo>
                  <a:pt x="138" y="270"/>
                </a:lnTo>
                <a:lnTo>
                  <a:pt x="138" y="264"/>
                </a:lnTo>
                <a:lnTo>
                  <a:pt x="144" y="264"/>
                </a:lnTo>
                <a:lnTo>
                  <a:pt x="144" y="258"/>
                </a:lnTo>
                <a:lnTo>
                  <a:pt x="144" y="258"/>
                </a:lnTo>
                <a:lnTo>
                  <a:pt x="144" y="252"/>
                </a:lnTo>
                <a:lnTo>
                  <a:pt x="150" y="252"/>
                </a:lnTo>
                <a:lnTo>
                  <a:pt x="150" y="252"/>
                </a:lnTo>
                <a:lnTo>
                  <a:pt x="150" y="246"/>
                </a:lnTo>
                <a:lnTo>
                  <a:pt x="156" y="246"/>
                </a:lnTo>
                <a:lnTo>
                  <a:pt x="156" y="246"/>
                </a:lnTo>
                <a:lnTo>
                  <a:pt x="156" y="240"/>
                </a:lnTo>
                <a:lnTo>
                  <a:pt x="162" y="240"/>
                </a:lnTo>
                <a:lnTo>
                  <a:pt x="162" y="234"/>
                </a:lnTo>
                <a:lnTo>
                  <a:pt x="162" y="234"/>
                </a:lnTo>
                <a:lnTo>
                  <a:pt x="162" y="234"/>
                </a:lnTo>
                <a:lnTo>
                  <a:pt x="168" y="228"/>
                </a:lnTo>
                <a:lnTo>
                  <a:pt x="168" y="228"/>
                </a:lnTo>
                <a:lnTo>
                  <a:pt x="168" y="228"/>
                </a:lnTo>
                <a:lnTo>
                  <a:pt x="174" y="222"/>
                </a:lnTo>
                <a:lnTo>
                  <a:pt x="174" y="222"/>
                </a:lnTo>
                <a:lnTo>
                  <a:pt x="174" y="216"/>
                </a:lnTo>
                <a:lnTo>
                  <a:pt x="180" y="216"/>
                </a:lnTo>
                <a:lnTo>
                  <a:pt x="180" y="216"/>
                </a:lnTo>
                <a:lnTo>
                  <a:pt x="180" y="210"/>
                </a:lnTo>
                <a:lnTo>
                  <a:pt x="180" y="210"/>
                </a:lnTo>
                <a:lnTo>
                  <a:pt x="186" y="210"/>
                </a:lnTo>
                <a:lnTo>
                  <a:pt x="186" y="204"/>
                </a:lnTo>
                <a:lnTo>
                  <a:pt x="186" y="204"/>
                </a:lnTo>
                <a:lnTo>
                  <a:pt x="192" y="204"/>
                </a:lnTo>
                <a:lnTo>
                  <a:pt x="192" y="198"/>
                </a:lnTo>
                <a:lnTo>
                  <a:pt x="192" y="198"/>
                </a:lnTo>
                <a:lnTo>
                  <a:pt x="192" y="198"/>
                </a:lnTo>
                <a:lnTo>
                  <a:pt x="198" y="192"/>
                </a:lnTo>
                <a:lnTo>
                  <a:pt x="198" y="192"/>
                </a:lnTo>
                <a:lnTo>
                  <a:pt x="198" y="192"/>
                </a:lnTo>
                <a:lnTo>
                  <a:pt x="204" y="186"/>
                </a:lnTo>
                <a:lnTo>
                  <a:pt x="204" y="186"/>
                </a:lnTo>
                <a:lnTo>
                  <a:pt x="204" y="186"/>
                </a:lnTo>
                <a:lnTo>
                  <a:pt x="210" y="180"/>
                </a:lnTo>
                <a:lnTo>
                  <a:pt x="210" y="180"/>
                </a:lnTo>
                <a:lnTo>
                  <a:pt x="210" y="180"/>
                </a:lnTo>
                <a:lnTo>
                  <a:pt x="210" y="180"/>
                </a:lnTo>
                <a:lnTo>
                  <a:pt x="216" y="174"/>
                </a:lnTo>
                <a:lnTo>
                  <a:pt x="216" y="174"/>
                </a:lnTo>
                <a:lnTo>
                  <a:pt x="216" y="174"/>
                </a:lnTo>
                <a:lnTo>
                  <a:pt x="222" y="168"/>
                </a:lnTo>
                <a:lnTo>
                  <a:pt x="222" y="168"/>
                </a:lnTo>
                <a:lnTo>
                  <a:pt x="222" y="168"/>
                </a:lnTo>
                <a:lnTo>
                  <a:pt x="222" y="162"/>
                </a:lnTo>
                <a:lnTo>
                  <a:pt x="228" y="162"/>
                </a:lnTo>
                <a:lnTo>
                  <a:pt x="228" y="162"/>
                </a:lnTo>
                <a:lnTo>
                  <a:pt x="228" y="162"/>
                </a:lnTo>
                <a:lnTo>
                  <a:pt x="234" y="156"/>
                </a:lnTo>
                <a:lnTo>
                  <a:pt x="234" y="156"/>
                </a:lnTo>
                <a:lnTo>
                  <a:pt x="234" y="156"/>
                </a:lnTo>
                <a:lnTo>
                  <a:pt x="240" y="150"/>
                </a:lnTo>
                <a:lnTo>
                  <a:pt x="240" y="150"/>
                </a:lnTo>
                <a:lnTo>
                  <a:pt x="240" y="150"/>
                </a:lnTo>
                <a:lnTo>
                  <a:pt x="240" y="150"/>
                </a:lnTo>
                <a:lnTo>
                  <a:pt x="246" y="144"/>
                </a:lnTo>
                <a:lnTo>
                  <a:pt x="246" y="144"/>
                </a:lnTo>
                <a:lnTo>
                  <a:pt x="246" y="144"/>
                </a:lnTo>
                <a:lnTo>
                  <a:pt x="252" y="138"/>
                </a:lnTo>
                <a:lnTo>
                  <a:pt x="252" y="138"/>
                </a:lnTo>
                <a:lnTo>
                  <a:pt x="252" y="138"/>
                </a:lnTo>
                <a:lnTo>
                  <a:pt x="252" y="138"/>
                </a:lnTo>
                <a:lnTo>
                  <a:pt x="258" y="132"/>
                </a:lnTo>
                <a:lnTo>
                  <a:pt x="258" y="132"/>
                </a:lnTo>
                <a:lnTo>
                  <a:pt x="258" y="132"/>
                </a:lnTo>
                <a:lnTo>
                  <a:pt x="264" y="132"/>
                </a:lnTo>
                <a:lnTo>
                  <a:pt x="264" y="126"/>
                </a:lnTo>
                <a:lnTo>
                  <a:pt x="264" y="126"/>
                </a:lnTo>
                <a:lnTo>
                  <a:pt x="270" y="126"/>
                </a:lnTo>
                <a:lnTo>
                  <a:pt x="270" y="126"/>
                </a:lnTo>
                <a:lnTo>
                  <a:pt x="270" y="120"/>
                </a:lnTo>
                <a:lnTo>
                  <a:pt x="270" y="120"/>
                </a:lnTo>
                <a:lnTo>
                  <a:pt x="276" y="120"/>
                </a:lnTo>
                <a:lnTo>
                  <a:pt x="276" y="120"/>
                </a:lnTo>
                <a:lnTo>
                  <a:pt x="276" y="114"/>
                </a:lnTo>
                <a:lnTo>
                  <a:pt x="282" y="114"/>
                </a:lnTo>
                <a:lnTo>
                  <a:pt x="282" y="114"/>
                </a:lnTo>
                <a:lnTo>
                  <a:pt x="282" y="114"/>
                </a:lnTo>
                <a:lnTo>
                  <a:pt x="288" y="108"/>
                </a:lnTo>
                <a:lnTo>
                  <a:pt x="288" y="108"/>
                </a:lnTo>
                <a:lnTo>
                  <a:pt x="288" y="108"/>
                </a:lnTo>
                <a:lnTo>
                  <a:pt x="288" y="108"/>
                </a:lnTo>
                <a:lnTo>
                  <a:pt x="294" y="102"/>
                </a:lnTo>
                <a:lnTo>
                  <a:pt x="294" y="102"/>
                </a:lnTo>
                <a:lnTo>
                  <a:pt x="294" y="102"/>
                </a:lnTo>
                <a:lnTo>
                  <a:pt x="300" y="102"/>
                </a:lnTo>
                <a:lnTo>
                  <a:pt x="300" y="96"/>
                </a:lnTo>
                <a:lnTo>
                  <a:pt x="300" y="96"/>
                </a:lnTo>
                <a:lnTo>
                  <a:pt x="300" y="96"/>
                </a:lnTo>
                <a:lnTo>
                  <a:pt x="306" y="96"/>
                </a:lnTo>
                <a:lnTo>
                  <a:pt x="306" y="96"/>
                </a:lnTo>
                <a:lnTo>
                  <a:pt x="306" y="90"/>
                </a:lnTo>
                <a:lnTo>
                  <a:pt x="312" y="90"/>
                </a:lnTo>
                <a:lnTo>
                  <a:pt x="312" y="90"/>
                </a:lnTo>
                <a:lnTo>
                  <a:pt x="312" y="90"/>
                </a:lnTo>
                <a:lnTo>
                  <a:pt x="318" y="84"/>
                </a:lnTo>
                <a:lnTo>
                  <a:pt x="318" y="84"/>
                </a:lnTo>
                <a:lnTo>
                  <a:pt x="318" y="84"/>
                </a:lnTo>
                <a:lnTo>
                  <a:pt x="318" y="84"/>
                </a:lnTo>
                <a:lnTo>
                  <a:pt x="324" y="84"/>
                </a:lnTo>
                <a:lnTo>
                  <a:pt x="324" y="78"/>
                </a:lnTo>
                <a:lnTo>
                  <a:pt x="324" y="78"/>
                </a:lnTo>
                <a:lnTo>
                  <a:pt x="330" y="78"/>
                </a:lnTo>
                <a:lnTo>
                  <a:pt x="330" y="78"/>
                </a:lnTo>
                <a:lnTo>
                  <a:pt x="330" y="72"/>
                </a:lnTo>
                <a:lnTo>
                  <a:pt x="330" y="72"/>
                </a:lnTo>
                <a:lnTo>
                  <a:pt x="336" y="72"/>
                </a:lnTo>
                <a:lnTo>
                  <a:pt x="336" y="72"/>
                </a:lnTo>
                <a:lnTo>
                  <a:pt x="336" y="72"/>
                </a:lnTo>
                <a:lnTo>
                  <a:pt x="342" y="66"/>
                </a:lnTo>
                <a:lnTo>
                  <a:pt x="342" y="66"/>
                </a:lnTo>
                <a:lnTo>
                  <a:pt x="342" y="66"/>
                </a:lnTo>
                <a:lnTo>
                  <a:pt x="348" y="66"/>
                </a:lnTo>
                <a:lnTo>
                  <a:pt x="348" y="66"/>
                </a:lnTo>
                <a:lnTo>
                  <a:pt x="348" y="60"/>
                </a:lnTo>
                <a:lnTo>
                  <a:pt x="348" y="60"/>
                </a:lnTo>
                <a:lnTo>
                  <a:pt x="354" y="60"/>
                </a:lnTo>
                <a:lnTo>
                  <a:pt x="354" y="60"/>
                </a:lnTo>
                <a:lnTo>
                  <a:pt x="354" y="60"/>
                </a:lnTo>
                <a:lnTo>
                  <a:pt x="360" y="54"/>
                </a:lnTo>
                <a:lnTo>
                  <a:pt x="360" y="54"/>
                </a:lnTo>
                <a:lnTo>
                  <a:pt x="360" y="54"/>
                </a:lnTo>
                <a:lnTo>
                  <a:pt x="360" y="54"/>
                </a:lnTo>
                <a:lnTo>
                  <a:pt x="366" y="54"/>
                </a:lnTo>
                <a:lnTo>
                  <a:pt x="366" y="48"/>
                </a:lnTo>
                <a:lnTo>
                  <a:pt x="366" y="48"/>
                </a:lnTo>
                <a:lnTo>
                  <a:pt x="372" y="48"/>
                </a:lnTo>
                <a:lnTo>
                  <a:pt x="372" y="48"/>
                </a:lnTo>
                <a:lnTo>
                  <a:pt x="372" y="48"/>
                </a:lnTo>
                <a:lnTo>
                  <a:pt x="378" y="48"/>
                </a:lnTo>
                <a:lnTo>
                  <a:pt x="378" y="42"/>
                </a:lnTo>
                <a:lnTo>
                  <a:pt x="378" y="42"/>
                </a:lnTo>
                <a:lnTo>
                  <a:pt x="378" y="42"/>
                </a:lnTo>
                <a:lnTo>
                  <a:pt x="384" y="42"/>
                </a:lnTo>
                <a:lnTo>
                  <a:pt x="384" y="42"/>
                </a:lnTo>
                <a:lnTo>
                  <a:pt x="384" y="36"/>
                </a:lnTo>
                <a:lnTo>
                  <a:pt x="390" y="36"/>
                </a:lnTo>
                <a:lnTo>
                  <a:pt x="390" y="36"/>
                </a:lnTo>
                <a:lnTo>
                  <a:pt x="390" y="36"/>
                </a:lnTo>
                <a:lnTo>
                  <a:pt x="390" y="36"/>
                </a:lnTo>
                <a:lnTo>
                  <a:pt x="396" y="36"/>
                </a:lnTo>
                <a:lnTo>
                  <a:pt x="396" y="30"/>
                </a:lnTo>
                <a:lnTo>
                  <a:pt x="396" y="30"/>
                </a:lnTo>
                <a:lnTo>
                  <a:pt x="402" y="30"/>
                </a:lnTo>
                <a:lnTo>
                  <a:pt x="402" y="30"/>
                </a:lnTo>
                <a:lnTo>
                  <a:pt x="402" y="30"/>
                </a:lnTo>
                <a:lnTo>
                  <a:pt x="408" y="30"/>
                </a:lnTo>
                <a:lnTo>
                  <a:pt x="408" y="24"/>
                </a:lnTo>
                <a:lnTo>
                  <a:pt x="408" y="24"/>
                </a:lnTo>
                <a:lnTo>
                  <a:pt x="408" y="24"/>
                </a:lnTo>
                <a:lnTo>
                  <a:pt x="414" y="24"/>
                </a:lnTo>
                <a:lnTo>
                  <a:pt x="414" y="24"/>
                </a:lnTo>
                <a:lnTo>
                  <a:pt x="414" y="24"/>
                </a:lnTo>
                <a:lnTo>
                  <a:pt x="420" y="18"/>
                </a:lnTo>
                <a:lnTo>
                  <a:pt x="420" y="18"/>
                </a:lnTo>
                <a:lnTo>
                  <a:pt x="420" y="18"/>
                </a:lnTo>
                <a:lnTo>
                  <a:pt x="426" y="18"/>
                </a:lnTo>
                <a:lnTo>
                  <a:pt x="426" y="18"/>
                </a:lnTo>
                <a:lnTo>
                  <a:pt x="426" y="18"/>
                </a:lnTo>
                <a:lnTo>
                  <a:pt x="426" y="12"/>
                </a:lnTo>
                <a:lnTo>
                  <a:pt x="432" y="12"/>
                </a:lnTo>
                <a:lnTo>
                  <a:pt x="432" y="12"/>
                </a:lnTo>
                <a:lnTo>
                  <a:pt x="432" y="12"/>
                </a:lnTo>
                <a:lnTo>
                  <a:pt x="438" y="12"/>
                </a:lnTo>
                <a:lnTo>
                  <a:pt x="438" y="12"/>
                </a:lnTo>
                <a:lnTo>
                  <a:pt x="438" y="6"/>
                </a:lnTo>
                <a:lnTo>
                  <a:pt x="438" y="6"/>
                </a:lnTo>
                <a:lnTo>
                  <a:pt x="444" y="6"/>
                </a:lnTo>
                <a:lnTo>
                  <a:pt x="444" y="6"/>
                </a:lnTo>
                <a:lnTo>
                  <a:pt x="444" y="6"/>
                </a:lnTo>
                <a:lnTo>
                  <a:pt x="450" y="6"/>
                </a:lnTo>
                <a:lnTo>
                  <a:pt x="450" y="0"/>
                </a:lnTo>
                <a:lnTo>
                  <a:pt x="450" y="0"/>
                </a:lnTo>
              </a:path>
            </a:pathLst>
          </a:custGeom>
          <a:noFill/>
          <a:ln w="19050" cap="flat" cmpd="sng">
            <a:solidFill>
              <a:srgbClr val="FF00FF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1555" name="任意多边形 61554"/>
          <p:cNvSpPr/>
          <p:nvPr/>
        </p:nvSpPr>
        <p:spPr>
          <a:xfrm rot="-840524">
            <a:off x="4513580" y="2334816"/>
            <a:ext cx="1035050" cy="1765697"/>
          </a:xfrm>
          <a:custGeom>
            <a:avLst/>
            <a:gdLst/>
            <a:ahLst/>
            <a:cxnLst/>
            <a:rect l="0" t="0" r="0" b="0"/>
            <a:pathLst>
              <a:path w="384" h="864">
                <a:moveTo>
                  <a:pt x="0" y="288"/>
                </a:moveTo>
                <a:lnTo>
                  <a:pt x="0" y="864"/>
                </a:lnTo>
                <a:lnTo>
                  <a:pt x="384" y="576"/>
                </a:lnTo>
                <a:lnTo>
                  <a:pt x="384" y="0"/>
                </a:lnTo>
                <a:lnTo>
                  <a:pt x="0" y="288"/>
                </a:lnTo>
                <a:close/>
              </a:path>
            </a:pathLst>
          </a:custGeom>
          <a:solidFill>
            <a:srgbClr val="0033C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直接连接符 5"/>
          <p:cNvSpPr/>
          <p:nvPr/>
        </p:nvSpPr>
        <p:spPr>
          <a:xfrm flipH="1">
            <a:off x="4967924" y="2438400"/>
            <a:ext cx="1881187" cy="883444"/>
          </a:xfrm>
          <a:prstGeom prst="line">
            <a:avLst/>
          </a:prstGeom>
          <a:ln w="19050" cap="flat" cmpd="sng">
            <a:solidFill>
              <a:schemeClr val="accent2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61548" name="对象 61547"/>
          <p:cNvGraphicFramePr>
            <a:graphicFrameLocks noChangeAspect="1"/>
          </p:cNvGraphicFramePr>
          <p:nvPr/>
        </p:nvGraphicFramePr>
        <p:xfrm>
          <a:off x="6985635" y="2590800"/>
          <a:ext cx="254000" cy="228600"/>
        </p:xfrm>
        <a:graphic>
          <a:graphicData uri="http://schemas.openxmlformats.org/presentationml/2006/ole">
            <p:oleObj spid="_x0000_s37910" r:id="rId4" imgW="6096000" imgH="7315200" progId="Equation.3">
              <p:embed/>
            </p:oleObj>
          </a:graphicData>
        </a:graphic>
      </p:graphicFrame>
      <p:graphicFrame>
        <p:nvGraphicFramePr>
          <p:cNvPr id="61549" name="对象 61548"/>
          <p:cNvGraphicFramePr>
            <a:graphicFrameLocks noChangeAspect="1"/>
          </p:cNvGraphicFramePr>
          <p:nvPr/>
        </p:nvGraphicFramePr>
        <p:xfrm>
          <a:off x="6515735" y="2247900"/>
          <a:ext cx="266700" cy="228600"/>
        </p:xfrm>
        <a:graphic>
          <a:graphicData uri="http://schemas.openxmlformats.org/presentationml/2006/ole">
            <p:oleObj spid="_x0000_s37911" r:id="rId5" imgW="6400800" imgH="7315200" progId="Equation.3">
              <p:embed/>
            </p:oleObj>
          </a:graphicData>
        </a:graphic>
      </p:graphicFrame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4725035" y="2990850"/>
          <a:ext cx="406400" cy="228600"/>
        </p:xfrm>
        <a:graphic>
          <a:graphicData uri="http://schemas.openxmlformats.org/presentationml/2006/ole">
            <p:oleObj spid="_x0000_s37912" r:id="rId6" imgW="9753600" imgH="7315200" progId="Equation.3">
              <p:embed/>
            </p:oleObj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5029835" y="2466975"/>
          <a:ext cx="266700" cy="180975"/>
        </p:xfrm>
        <a:graphic>
          <a:graphicData uri="http://schemas.openxmlformats.org/presentationml/2006/ole">
            <p:oleObj spid="_x0000_s37913" r:id="rId7" imgW="6400800" imgH="5791200" progId="Equation.3">
              <p:embed/>
            </p:oleObj>
          </a:graphicData>
        </a:graphic>
      </p:graphicFrame>
      <p:sp>
        <p:nvSpPr>
          <p:cNvPr id="33" name="椭圆 32"/>
          <p:cNvSpPr/>
          <p:nvPr/>
        </p:nvSpPr>
        <p:spPr>
          <a:xfrm>
            <a:off x="4953636" y="3293269"/>
            <a:ext cx="53975" cy="40481"/>
          </a:xfrm>
          <a:prstGeom prst="ellipse">
            <a:avLst/>
          </a:prstGeom>
          <a:solidFill>
            <a:schemeClr val="hlink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61543" name="组合 61542"/>
          <p:cNvGrpSpPr/>
          <p:nvPr/>
        </p:nvGrpSpPr>
        <p:grpSpPr>
          <a:xfrm>
            <a:off x="5226686" y="2827735"/>
            <a:ext cx="2105025" cy="370284"/>
            <a:chOff x="1764" y="2520"/>
            <a:chExt cx="1074" cy="252"/>
          </a:xfrm>
        </p:grpSpPr>
        <p:sp>
          <p:nvSpPr>
            <p:cNvPr id="61544" name="任意多边形 61543"/>
            <p:cNvSpPr/>
            <p:nvPr/>
          </p:nvSpPr>
          <p:spPr>
            <a:xfrm>
              <a:off x="1764" y="2622"/>
              <a:ext cx="450" cy="150"/>
            </a:xfrm>
            <a:custGeom>
              <a:avLst/>
              <a:gdLst/>
              <a:ahLst/>
              <a:cxnLst/>
              <a:rect l="0" t="0" r="0" b="0"/>
              <a:pathLst>
                <a:path w="450" h="150">
                  <a:moveTo>
                    <a:pt x="0" y="150"/>
                  </a:move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6" y="150"/>
                  </a:lnTo>
                  <a:lnTo>
                    <a:pt x="12" y="150"/>
                  </a:lnTo>
                  <a:lnTo>
                    <a:pt x="12" y="144"/>
                  </a:lnTo>
                  <a:lnTo>
                    <a:pt x="12" y="144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18" y="144"/>
                  </a:lnTo>
                  <a:lnTo>
                    <a:pt x="24" y="144"/>
                  </a:lnTo>
                  <a:lnTo>
                    <a:pt x="24" y="138"/>
                  </a:lnTo>
                  <a:lnTo>
                    <a:pt x="24" y="138"/>
                  </a:lnTo>
                  <a:lnTo>
                    <a:pt x="30" y="138"/>
                  </a:lnTo>
                  <a:lnTo>
                    <a:pt x="30" y="138"/>
                  </a:lnTo>
                  <a:lnTo>
                    <a:pt x="30" y="138"/>
                  </a:lnTo>
                  <a:lnTo>
                    <a:pt x="36" y="138"/>
                  </a:lnTo>
                  <a:lnTo>
                    <a:pt x="36" y="138"/>
                  </a:lnTo>
                  <a:lnTo>
                    <a:pt x="36" y="132"/>
                  </a:lnTo>
                  <a:lnTo>
                    <a:pt x="36" y="132"/>
                  </a:lnTo>
                  <a:lnTo>
                    <a:pt x="42" y="132"/>
                  </a:lnTo>
                  <a:lnTo>
                    <a:pt x="42" y="132"/>
                  </a:lnTo>
                  <a:lnTo>
                    <a:pt x="42" y="132"/>
                  </a:lnTo>
                  <a:lnTo>
                    <a:pt x="48" y="132"/>
                  </a:lnTo>
                  <a:lnTo>
                    <a:pt x="48" y="132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54" y="126"/>
                  </a:lnTo>
                  <a:lnTo>
                    <a:pt x="54" y="126"/>
                  </a:lnTo>
                  <a:lnTo>
                    <a:pt x="54" y="126"/>
                  </a:lnTo>
                  <a:lnTo>
                    <a:pt x="60" y="126"/>
                  </a:lnTo>
                  <a:lnTo>
                    <a:pt x="60" y="126"/>
                  </a:lnTo>
                  <a:lnTo>
                    <a:pt x="60" y="120"/>
                  </a:lnTo>
                  <a:lnTo>
                    <a:pt x="66" y="120"/>
                  </a:lnTo>
                  <a:lnTo>
                    <a:pt x="66" y="120"/>
                  </a:lnTo>
                  <a:lnTo>
                    <a:pt x="66" y="120"/>
                  </a:lnTo>
                  <a:lnTo>
                    <a:pt x="66" y="120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2" y="120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84" y="114"/>
                  </a:lnTo>
                  <a:lnTo>
                    <a:pt x="84" y="114"/>
                  </a:lnTo>
                  <a:lnTo>
                    <a:pt x="84" y="114"/>
                  </a:lnTo>
                  <a:lnTo>
                    <a:pt x="84" y="114"/>
                  </a:lnTo>
                  <a:lnTo>
                    <a:pt x="90" y="114"/>
                  </a:lnTo>
                  <a:lnTo>
                    <a:pt x="90" y="108"/>
                  </a:lnTo>
                  <a:lnTo>
                    <a:pt x="90" y="108"/>
                  </a:lnTo>
                  <a:lnTo>
                    <a:pt x="96" y="108"/>
                  </a:lnTo>
                  <a:lnTo>
                    <a:pt x="96" y="108"/>
                  </a:lnTo>
                  <a:lnTo>
                    <a:pt x="96" y="108"/>
                  </a:lnTo>
                  <a:lnTo>
                    <a:pt x="96" y="108"/>
                  </a:lnTo>
                  <a:lnTo>
                    <a:pt x="102" y="108"/>
                  </a:lnTo>
                  <a:lnTo>
                    <a:pt x="102" y="108"/>
                  </a:lnTo>
                  <a:lnTo>
                    <a:pt x="102" y="102"/>
                  </a:lnTo>
                  <a:lnTo>
                    <a:pt x="108" y="102"/>
                  </a:lnTo>
                  <a:lnTo>
                    <a:pt x="108" y="102"/>
                  </a:lnTo>
                  <a:lnTo>
                    <a:pt x="108" y="102"/>
                  </a:lnTo>
                  <a:lnTo>
                    <a:pt x="114" y="102"/>
                  </a:lnTo>
                  <a:lnTo>
                    <a:pt x="114" y="102"/>
                  </a:lnTo>
                  <a:lnTo>
                    <a:pt x="114" y="102"/>
                  </a:lnTo>
                  <a:lnTo>
                    <a:pt x="114" y="102"/>
                  </a:lnTo>
                  <a:lnTo>
                    <a:pt x="120" y="96"/>
                  </a:lnTo>
                  <a:lnTo>
                    <a:pt x="120" y="96"/>
                  </a:lnTo>
                  <a:lnTo>
                    <a:pt x="120" y="96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26" y="96"/>
                  </a:lnTo>
                  <a:lnTo>
                    <a:pt x="132" y="96"/>
                  </a:lnTo>
                  <a:lnTo>
                    <a:pt x="132" y="90"/>
                  </a:lnTo>
                  <a:lnTo>
                    <a:pt x="132" y="90"/>
                  </a:lnTo>
                  <a:lnTo>
                    <a:pt x="138" y="90"/>
                  </a:lnTo>
                  <a:lnTo>
                    <a:pt x="138" y="90"/>
                  </a:lnTo>
                  <a:lnTo>
                    <a:pt x="138" y="90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44" y="90"/>
                  </a:lnTo>
                  <a:lnTo>
                    <a:pt x="150" y="84"/>
                  </a:lnTo>
                  <a:lnTo>
                    <a:pt x="150" y="84"/>
                  </a:lnTo>
                  <a:lnTo>
                    <a:pt x="150" y="84"/>
                  </a:lnTo>
                  <a:lnTo>
                    <a:pt x="156" y="84"/>
                  </a:lnTo>
                  <a:lnTo>
                    <a:pt x="156" y="84"/>
                  </a:lnTo>
                  <a:lnTo>
                    <a:pt x="156" y="84"/>
                  </a:lnTo>
                  <a:lnTo>
                    <a:pt x="156" y="84"/>
                  </a:lnTo>
                  <a:lnTo>
                    <a:pt x="162" y="84"/>
                  </a:lnTo>
                  <a:lnTo>
                    <a:pt x="162" y="84"/>
                  </a:lnTo>
                  <a:lnTo>
                    <a:pt x="162" y="78"/>
                  </a:lnTo>
                  <a:lnTo>
                    <a:pt x="168" y="78"/>
                  </a:lnTo>
                  <a:lnTo>
                    <a:pt x="168" y="78"/>
                  </a:lnTo>
                  <a:lnTo>
                    <a:pt x="168" y="78"/>
                  </a:lnTo>
                  <a:lnTo>
                    <a:pt x="174" y="78"/>
                  </a:lnTo>
                  <a:lnTo>
                    <a:pt x="174" y="78"/>
                  </a:lnTo>
                  <a:lnTo>
                    <a:pt x="174" y="78"/>
                  </a:lnTo>
                  <a:lnTo>
                    <a:pt x="174" y="78"/>
                  </a:lnTo>
                  <a:lnTo>
                    <a:pt x="180" y="78"/>
                  </a:lnTo>
                  <a:lnTo>
                    <a:pt x="180" y="78"/>
                  </a:lnTo>
                  <a:lnTo>
                    <a:pt x="180" y="72"/>
                  </a:lnTo>
                  <a:lnTo>
                    <a:pt x="186" y="72"/>
                  </a:lnTo>
                  <a:lnTo>
                    <a:pt x="186" y="72"/>
                  </a:lnTo>
                  <a:lnTo>
                    <a:pt x="186" y="72"/>
                  </a:lnTo>
                  <a:lnTo>
                    <a:pt x="192" y="72"/>
                  </a:lnTo>
                  <a:lnTo>
                    <a:pt x="192" y="72"/>
                  </a:lnTo>
                  <a:lnTo>
                    <a:pt x="192" y="72"/>
                  </a:lnTo>
                  <a:lnTo>
                    <a:pt x="192" y="72"/>
                  </a:lnTo>
                  <a:lnTo>
                    <a:pt x="198" y="72"/>
                  </a:lnTo>
                  <a:lnTo>
                    <a:pt x="198" y="72"/>
                  </a:lnTo>
                  <a:lnTo>
                    <a:pt x="198" y="66"/>
                  </a:lnTo>
                  <a:lnTo>
                    <a:pt x="204" y="66"/>
                  </a:lnTo>
                  <a:lnTo>
                    <a:pt x="204" y="66"/>
                  </a:lnTo>
                  <a:lnTo>
                    <a:pt x="204" y="66"/>
                  </a:lnTo>
                  <a:lnTo>
                    <a:pt x="204" y="66"/>
                  </a:lnTo>
                  <a:lnTo>
                    <a:pt x="210" y="66"/>
                  </a:lnTo>
                  <a:lnTo>
                    <a:pt x="210" y="66"/>
                  </a:lnTo>
                  <a:lnTo>
                    <a:pt x="210" y="66"/>
                  </a:lnTo>
                  <a:lnTo>
                    <a:pt x="216" y="66"/>
                  </a:lnTo>
                  <a:lnTo>
                    <a:pt x="216" y="66"/>
                  </a:lnTo>
                  <a:lnTo>
                    <a:pt x="216" y="60"/>
                  </a:lnTo>
                  <a:lnTo>
                    <a:pt x="222" y="60"/>
                  </a:lnTo>
                  <a:lnTo>
                    <a:pt x="222" y="60"/>
                  </a:lnTo>
                  <a:lnTo>
                    <a:pt x="222" y="60"/>
                  </a:lnTo>
                  <a:lnTo>
                    <a:pt x="222" y="60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28" y="60"/>
                  </a:lnTo>
                  <a:lnTo>
                    <a:pt x="234" y="60"/>
                  </a:lnTo>
                  <a:lnTo>
                    <a:pt x="234" y="60"/>
                  </a:lnTo>
                  <a:lnTo>
                    <a:pt x="234" y="54"/>
                  </a:lnTo>
                  <a:lnTo>
                    <a:pt x="234" y="54"/>
                  </a:lnTo>
                  <a:lnTo>
                    <a:pt x="240" y="54"/>
                  </a:lnTo>
                  <a:lnTo>
                    <a:pt x="240" y="54"/>
                  </a:lnTo>
                  <a:lnTo>
                    <a:pt x="240" y="54"/>
                  </a:lnTo>
                  <a:lnTo>
                    <a:pt x="246" y="54"/>
                  </a:lnTo>
                  <a:lnTo>
                    <a:pt x="246" y="54"/>
                  </a:lnTo>
                  <a:lnTo>
                    <a:pt x="246" y="54"/>
                  </a:lnTo>
                  <a:lnTo>
                    <a:pt x="252" y="54"/>
                  </a:lnTo>
                  <a:lnTo>
                    <a:pt x="252" y="54"/>
                  </a:lnTo>
                  <a:lnTo>
                    <a:pt x="252" y="54"/>
                  </a:lnTo>
                  <a:lnTo>
                    <a:pt x="252" y="48"/>
                  </a:lnTo>
                  <a:lnTo>
                    <a:pt x="258" y="48"/>
                  </a:lnTo>
                  <a:lnTo>
                    <a:pt x="258" y="48"/>
                  </a:lnTo>
                  <a:lnTo>
                    <a:pt x="258" y="48"/>
                  </a:lnTo>
                  <a:lnTo>
                    <a:pt x="264" y="48"/>
                  </a:lnTo>
                  <a:lnTo>
                    <a:pt x="264" y="48"/>
                  </a:lnTo>
                  <a:lnTo>
                    <a:pt x="264" y="48"/>
                  </a:lnTo>
                  <a:lnTo>
                    <a:pt x="264" y="48"/>
                  </a:lnTo>
                  <a:lnTo>
                    <a:pt x="270" y="48"/>
                  </a:lnTo>
                  <a:lnTo>
                    <a:pt x="270" y="48"/>
                  </a:lnTo>
                  <a:lnTo>
                    <a:pt x="270" y="48"/>
                  </a:lnTo>
                  <a:lnTo>
                    <a:pt x="276" y="42"/>
                  </a:lnTo>
                  <a:lnTo>
                    <a:pt x="276" y="42"/>
                  </a:lnTo>
                  <a:lnTo>
                    <a:pt x="276" y="42"/>
                  </a:lnTo>
                  <a:lnTo>
                    <a:pt x="282" y="42"/>
                  </a:lnTo>
                  <a:lnTo>
                    <a:pt x="282" y="42"/>
                  </a:lnTo>
                  <a:lnTo>
                    <a:pt x="282" y="42"/>
                  </a:lnTo>
                  <a:lnTo>
                    <a:pt x="282" y="42"/>
                  </a:lnTo>
                  <a:lnTo>
                    <a:pt x="288" y="42"/>
                  </a:lnTo>
                  <a:lnTo>
                    <a:pt x="288" y="42"/>
                  </a:lnTo>
                  <a:lnTo>
                    <a:pt x="288" y="42"/>
                  </a:lnTo>
                  <a:lnTo>
                    <a:pt x="294" y="42"/>
                  </a:lnTo>
                  <a:lnTo>
                    <a:pt x="294" y="36"/>
                  </a:lnTo>
                  <a:lnTo>
                    <a:pt x="294" y="36"/>
                  </a:lnTo>
                  <a:lnTo>
                    <a:pt x="294" y="36"/>
                  </a:lnTo>
                  <a:lnTo>
                    <a:pt x="300" y="36"/>
                  </a:lnTo>
                  <a:lnTo>
                    <a:pt x="300" y="36"/>
                  </a:lnTo>
                  <a:lnTo>
                    <a:pt x="300" y="36"/>
                  </a:lnTo>
                  <a:lnTo>
                    <a:pt x="306" y="36"/>
                  </a:lnTo>
                  <a:lnTo>
                    <a:pt x="306" y="36"/>
                  </a:lnTo>
                  <a:lnTo>
                    <a:pt x="306" y="36"/>
                  </a:lnTo>
                  <a:lnTo>
                    <a:pt x="312" y="36"/>
                  </a:lnTo>
                  <a:lnTo>
                    <a:pt x="312" y="36"/>
                  </a:lnTo>
                  <a:lnTo>
                    <a:pt x="312" y="36"/>
                  </a:lnTo>
                  <a:lnTo>
                    <a:pt x="312" y="30"/>
                  </a:lnTo>
                  <a:lnTo>
                    <a:pt x="318" y="30"/>
                  </a:lnTo>
                  <a:lnTo>
                    <a:pt x="318" y="30"/>
                  </a:lnTo>
                  <a:lnTo>
                    <a:pt x="318" y="30"/>
                  </a:lnTo>
                  <a:lnTo>
                    <a:pt x="324" y="30"/>
                  </a:lnTo>
                  <a:lnTo>
                    <a:pt x="324" y="30"/>
                  </a:lnTo>
                  <a:lnTo>
                    <a:pt x="324" y="30"/>
                  </a:lnTo>
                  <a:lnTo>
                    <a:pt x="330" y="30"/>
                  </a:lnTo>
                  <a:lnTo>
                    <a:pt x="330" y="30"/>
                  </a:lnTo>
                  <a:lnTo>
                    <a:pt x="330" y="30"/>
                  </a:lnTo>
                  <a:lnTo>
                    <a:pt x="330" y="30"/>
                  </a:lnTo>
                  <a:lnTo>
                    <a:pt x="336" y="30"/>
                  </a:lnTo>
                  <a:lnTo>
                    <a:pt x="336" y="30"/>
                  </a:lnTo>
                  <a:lnTo>
                    <a:pt x="336" y="24"/>
                  </a:lnTo>
                  <a:lnTo>
                    <a:pt x="342" y="24"/>
                  </a:lnTo>
                  <a:lnTo>
                    <a:pt x="342" y="24"/>
                  </a:lnTo>
                  <a:lnTo>
                    <a:pt x="342" y="24"/>
                  </a:lnTo>
                  <a:lnTo>
                    <a:pt x="342" y="24"/>
                  </a:lnTo>
                  <a:lnTo>
                    <a:pt x="348" y="24"/>
                  </a:lnTo>
                  <a:lnTo>
                    <a:pt x="348" y="24"/>
                  </a:lnTo>
                  <a:lnTo>
                    <a:pt x="348" y="24"/>
                  </a:lnTo>
                  <a:lnTo>
                    <a:pt x="354" y="24"/>
                  </a:lnTo>
                  <a:lnTo>
                    <a:pt x="354" y="24"/>
                  </a:lnTo>
                  <a:lnTo>
                    <a:pt x="354" y="24"/>
                  </a:lnTo>
                  <a:lnTo>
                    <a:pt x="360" y="24"/>
                  </a:lnTo>
                  <a:lnTo>
                    <a:pt x="360" y="18"/>
                  </a:lnTo>
                  <a:lnTo>
                    <a:pt x="360" y="18"/>
                  </a:lnTo>
                  <a:lnTo>
                    <a:pt x="360" y="18"/>
                  </a:lnTo>
                  <a:lnTo>
                    <a:pt x="366" y="18"/>
                  </a:lnTo>
                  <a:lnTo>
                    <a:pt x="366" y="18"/>
                  </a:lnTo>
                  <a:lnTo>
                    <a:pt x="366" y="18"/>
                  </a:lnTo>
                  <a:lnTo>
                    <a:pt x="372" y="18"/>
                  </a:lnTo>
                  <a:lnTo>
                    <a:pt x="372" y="18"/>
                  </a:lnTo>
                  <a:lnTo>
                    <a:pt x="372" y="18"/>
                  </a:lnTo>
                  <a:lnTo>
                    <a:pt x="372" y="18"/>
                  </a:lnTo>
                  <a:lnTo>
                    <a:pt x="378" y="18"/>
                  </a:lnTo>
                  <a:lnTo>
                    <a:pt x="378" y="18"/>
                  </a:lnTo>
                  <a:lnTo>
                    <a:pt x="378" y="18"/>
                  </a:lnTo>
                  <a:lnTo>
                    <a:pt x="384" y="18"/>
                  </a:lnTo>
                  <a:lnTo>
                    <a:pt x="384" y="12"/>
                  </a:lnTo>
                  <a:lnTo>
                    <a:pt x="384" y="12"/>
                  </a:lnTo>
                  <a:lnTo>
                    <a:pt x="390" y="12"/>
                  </a:lnTo>
                  <a:lnTo>
                    <a:pt x="390" y="12"/>
                  </a:lnTo>
                  <a:lnTo>
                    <a:pt x="390" y="12"/>
                  </a:lnTo>
                  <a:lnTo>
                    <a:pt x="390" y="12"/>
                  </a:lnTo>
                  <a:lnTo>
                    <a:pt x="396" y="12"/>
                  </a:lnTo>
                  <a:lnTo>
                    <a:pt x="396" y="12"/>
                  </a:lnTo>
                  <a:lnTo>
                    <a:pt x="396" y="12"/>
                  </a:lnTo>
                  <a:lnTo>
                    <a:pt x="402" y="12"/>
                  </a:lnTo>
                  <a:lnTo>
                    <a:pt x="402" y="12"/>
                  </a:lnTo>
                  <a:lnTo>
                    <a:pt x="402" y="12"/>
                  </a:lnTo>
                  <a:lnTo>
                    <a:pt x="402" y="12"/>
                  </a:lnTo>
                  <a:lnTo>
                    <a:pt x="408" y="6"/>
                  </a:lnTo>
                  <a:lnTo>
                    <a:pt x="408" y="6"/>
                  </a:lnTo>
                  <a:lnTo>
                    <a:pt x="408" y="6"/>
                  </a:lnTo>
                  <a:lnTo>
                    <a:pt x="414" y="6"/>
                  </a:lnTo>
                  <a:lnTo>
                    <a:pt x="414" y="6"/>
                  </a:lnTo>
                  <a:lnTo>
                    <a:pt x="414" y="6"/>
                  </a:lnTo>
                  <a:lnTo>
                    <a:pt x="420" y="6"/>
                  </a:lnTo>
                  <a:lnTo>
                    <a:pt x="420" y="6"/>
                  </a:lnTo>
                  <a:lnTo>
                    <a:pt x="420" y="6"/>
                  </a:lnTo>
                  <a:lnTo>
                    <a:pt x="420" y="6"/>
                  </a:lnTo>
                  <a:lnTo>
                    <a:pt x="426" y="6"/>
                  </a:lnTo>
                  <a:lnTo>
                    <a:pt x="426" y="6"/>
                  </a:lnTo>
                  <a:lnTo>
                    <a:pt x="426" y="6"/>
                  </a:lnTo>
                  <a:lnTo>
                    <a:pt x="432" y="6"/>
                  </a:lnTo>
                  <a:lnTo>
                    <a:pt x="432" y="6"/>
                  </a:lnTo>
                  <a:lnTo>
                    <a:pt x="432" y="0"/>
                  </a:lnTo>
                  <a:lnTo>
                    <a:pt x="438" y="0"/>
                  </a:lnTo>
                  <a:lnTo>
                    <a:pt x="438" y="0"/>
                  </a:lnTo>
                  <a:lnTo>
                    <a:pt x="438" y="0"/>
                  </a:lnTo>
                  <a:lnTo>
                    <a:pt x="438" y="0"/>
                  </a:lnTo>
                  <a:lnTo>
                    <a:pt x="444" y="0"/>
                  </a:lnTo>
                  <a:lnTo>
                    <a:pt x="444" y="0"/>
                  </a:lnTo>
                  <a:lnTo>
                    <a:pt x="444" y="0"/>
                  </a:lnTo>
                  <a:lnTo>
                    <a:pt x="450" y="0"/>
                  </a:lnTo>
                  <a:lnTo>
                    <a:pt x="450" y="0"/>
                  </a:lnTo>
                  <a:lnTo>
                    <a:pt x="450" y="0"/>
                  </a:lnTo>
                  <a:lnTo>
                    <a:pt x="450" y="0"/>
                  </a:lnTo>
                </a:path>
              </a:pathLst>
            </a:custGeom>
            <a:noFill/>
            <a:ln w="19050" cap="flat" cmpd="sng">
              <a:solidFill>
                <a:srgbClr val="FF00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45" name="任意多边形 61544"/>
            <p:cNvSpPr/>
            <p:nvPr/>
          </p:nvSpPr>
          <p:spPr>
            <a:xfrm>
              <a:off x="2214" y="2544"/>
              <a:ext cx="456" cy="78"/>
            </a:xfrm>
            <a:custGeom>
              <a:avLst/>
              <a:gdLst/>
              <a:ahLst/>
              <a:cxnLst/>
              <a:rect l="0" t="0" r="0" b="0"/>
              <a:pathLst>
                <a:path w="456" h="78">
                  <a:moveTo>
                    <a:pt x="0" y="78"/>
                  </a:moveTo>
                  <a:lnTo>
                    <a:pt x="6" y="78"/>
                  </a:lnTo>
                  <a:lnTo>
                    <a:pt x="6" y="78"/>
                  </a:lnTo>
                  <a:lnTo>
                    <a:pt x="6" y="72"/>
                  </a:lnTo>
                  <a:lnTo>
                    <a:pt x="12" y="72"/>
                  </a:lnTo>
                  <a:lnTo>
                    <a:pt x="12" y="72"/>
                  </a:lnTo>
                  <a:lnTo>
                    <a:pt x="12" y="72"/>
                  </a:lnTo>
                  <a:lnTo>
                    <a:pt x="18" y="72"/>
                  </a:lnTo>
                  <a:lnTo>
                    <a:pt x="18" y="72"/>
                  </a:lnTo>
                  <a:lnTo>
                    <a:pt x="18" y="72"/>
                  </a:lnTo>
                  <a:lnTo>
                    <a:pt x="18" y="72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24" y="72"/>
                  </a:lnTo>
                  <a:lnTo>
                    <a:pt x="30" y="72"/>
                  </a:lnTo>
                  <a:lnTo>
                    <a:pt x="30" y="72"/>
                  </a:lnTo>
                  <a:lnTo>
                    <a:pt x="30" y="72"/>
                  </a:lnTo>
                  <a:lnTo>
                    <a:pt x="30" y="72"/>
                  </a:lnTo>
                  <a:lnTo>
                    <a:pt x="36" y="72"/>
                  </a:lnTo>
                  <a:lnTo>
                    <a:pt x="36" y="66"/>
                  </a:lnTo>
                  <a:lnTo>
                    <a:pt x="36" y="66"/>
                  </a:lnTo>
                  <a:lnTo>
                    <a:pt x="42" y="66"/>
                  </a:lnTo>
                  <a:lnTo>
                    <a:pt x="42" y="66"/>
                  </a:lnTo>
                  <a:lnTo>
                    <a:pt x="42" y="66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48" y="66"/>
                  </a:lnTo>
                  <a:lnTo>
                    <a:pt x="54" y="66"/>
                  </a:lnTo>
                  <a:lnTo>
                    <a:pt x="54" y="66"/>
                  </a:lnTo>
                  <a:lnTo>
                    <a:pt x="54" y="66"/>
                  </a:lnTo>
                  <a:lnTo>
                    <a:pt x="60" y="66"/>
                  </a:lnTo>
                  <a:lnTo>
                    <a:pt x="60" y="66"/>
                  </a:lnTo>
                  <a:lnTo>
                    <a:pt x="60" y="66"/>
                  </a:lnTo>
                  <a:lnTo>
                    <a:pt x="60" y="66"/>
                  </a:lnTo>
                  <a:lnTo>
                    <a:pt x="66" y="60"/>
                  </a:lnTo>
                  <a:lnTo>
                    <a:pt x="66" y="60"/>
                  </a:lnTo>
                  <a:lnTo>
                    <a:pt x="66" y="60"/>
                  </a:lnTo>
                  <a:lnTo>
                    <a:pt x="72" y="60"/>
                  </a:lnTo>
                  <a:lnTo>
                    <a:pt x="72" y="60"/>
                  </a:lnTo>
                  <a:lnTo>
                    <a:pt x="72" y="60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84" y="60"/>
                  </a:lnTo>
                  <a:lnTo>
                    <a:pt x="84" y="60"/>
                  </a:lnTo>
                  <a:lnTo>
                    <a:pt x="84" y="60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96" y="54"/>
                  </a:lnTo>
                  <a:lnTo>
                    <a:pt x="96" y="54"/>
                  </a:lnTo>
                  <a:lnTo>
                    <a:pt x="96" y="54"/>
                  </a:lnTo>
                  <a:lnTo>
                    <a:pt x="96" y="54"/>
                  </a:lnTo>
                  <a:lnTo>
                    <a:pt x="102" y="54"/>
                  </a:lnTo>
                  <a:lnTo>
                    <a:pt x="102" y="54"/>
                  </a:lnTo>
                  <a:lnTo>
                    <a:pt x="102" y="54"/>
                  </a:lnTo>
                  <a:lnTo>
                    <a:pt x="108" y="54"/>
                  </a:lnTo>
                  <a:lnTo>
                    <a:pt x="108" y="54"/>
                  </a:lnTo>
                  <a:lnTo>
                    <a:pt x="108" y="54"/>
                  </a:lnTo>
                  <a:lnTo>
                    <a:pt x="108" y="54"/>
                  </a:lnTo>
                  <a:lnTo>
                    <a:pt x="114" y="54"/>
                  </a:lnTo>
                  <a:lnTo>
                    <a:pt x="114" y="54"/>
                  </a:lnTo>
                  <a:lnTo>
                    <a:pt x="114" y="54"/>
                  </a:lnTo>
                  <a:lnTo>
                    <a:pt x="120" y="54"/>
                  </a:lnTo>
                  <a:lnTo>
                    <a:pt x="120" y="54"/>
                  </a:lnTo>
                  <a:lnTo>
                    <a:pt x="120" y="54"/>
                  </a:lnTo>
                  <a:lnTo>
                    <a:pt x="126" y="54"/>
                  </a:lnTo>
                  <a:lnTo>
                    <a:pt x="126" y="48"/>
                  </a:lnTo>
                  <a:lnTo>
                    <a:pt x="126" y="48"/>
                  </a:lnTo>
                  <a:lnTo>
                    <a:pt x="126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2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38" y="48"/>
                  </a:lnTo>
                  <a:lnTo>
                    <a:pt x="144" y="48"/>
                  </a:lnTo>
                  <a:lnTo>
                    <a:pt x="144" y="48"/>
                  </a:lnTo>
                  <a:lnTo>
                    <a:pt x="144" y="48"/>
                  </a:lnTo>
                  <a:lnTo>
                    <a:pt x="150" y="48"/>
                  </a:lnTo>
                  <a:lnTo>
                    <a:pt x="150" y="48"/>
                  </a:lnTo>
                  <a:lnTo>
                    <a:pt x="150" y="48"/>
                  </a:lnTo>
                  <a:lnTo>
                    <a:pt x="156" y="48"/>
                  </a:lnTo>
                  <a:lnTo>
                    <a:pt x="156" y="48"/>
                  </a:lnTo>
                  <a:lnTo>
                    <a:pt x="156" y="42"/>
                  </a:lnTo>
                  <a:lnTo>
                    <a:pt x="156" y="42"/>
                  </a:lnTo>
                  <a:lnTo>
                    <a:pt x="162" y="42"/>
                  </a:lnTo>
                  <a:lnTo>
                    <a:pt x="162" y="42"/>
                  </a:lnTo>
                  <a:lnTo>
                    <a:pt x="162" y="42"/>
                  </a:lnTo>
                  <a:lnTo>
                    <a:pt x="168" y="42"/>
                  </a:lnTo>
                  <a:lnTo>
                    <a:pt x="168" y="42"/>
                  </a:lnTo>
                  <a:lnTo>
                    <a:pt x="168" y="42"/>
                  </a:lnTo>
                  <a:lnTo>
                    <a:pt x="168" y="42"/>
                  </a:lnTo>
                  <a:lnTo>
                    <a:pt x="174" y="42"/>
                  </a:lnTo>
                  <a:lnTo>
                    <a:pt x="174" y="42"/>
                  </a:lnTo>
                  <a:lnTo>
                    <a:pt x="174" y="42"/>
                  </a:lnTo>
                  <a:lnTo>
                    <a:pt x="180" y="42"/>
                  </a:lnTo>
                  <a:lnTo>
                    <a:pt x="180" y="42"/>
                  </a:lnTo>
                  <a:lnTo>
                    <a:pt x="180" y="42"/>
                  </a:lnTo>
                  <a:lnTo>
                    <a:pt x="186" y="42"/>
                  </a:lnTo>
                  <a:lnTo>
                    <a:pt x="186" y="42"/>
                  </a:lnTo>
                  <a:lnTo>
                    <a:pt x="186" y="42"/>
                  </a:lnTo>
                  <a:lnTo>
                    <a:pt x="186" y="42"/>
                  </a:lnTo>
                  <a:lnTo>
                    <a:pt x="192" y="36"/>
                  </a:lnTo>
                  <a:lnTo>
                    <a:pt x="192" y="36"/>
                  </a:lnTo>
                  <a:lnTo>
                    <a:pt x="192" y="36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198" y="36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204" y="36"/>
                  </a:lnTo>
                  <a:lnTo>
                    <a:pt x="210" y="36"/>
                  </a:lnTo>
                  <a:lnTo>
                    <a:pt x="210" y="36"/>
                  </a:lnTo>
                  <a:lnTo>
                    <a:pt x="210" y="36"/>
                  </a:lnTo>
                  <a:lnTo>
                    <a:pt x="216" y="36"/>
                  </a:lnTo>
                  <a:lnTo>
                    <a:pt x="216" y="36"/>
                  </a:lnTo>
                  <a:lnTo>
                    <a:pt x="216" y="36"/>
                  </a:lnTo>
                  <a:lnTo>
                    <a:pt x="216" y="36"/>
                  </a:lnTo>
                  <a:lnTo>
                    <a:pt x="222" y="36"/>
                  </a:lnTo>
                  <a:lnTo>
                    <a:pt x="222" y="36"/>
                  </a:lnTo>
                  <a:lnTo>
                    <a:pt x="222" y="36"/>
                  </a:lnTo>
                  <a:lnTo>
                    <a:pt x="228" y="30"/>
                  </a:lnTo>
                  <a:lnTo>
                    <a:pt x="228" y="30"/>
                  </a:lnTo>
                  <a:lnTo>
                    <a:pt x="228" y="30"/>
                  </a:lnTo>
                  <a:lnTo>
                    <a:pt x="234" y="30"/>
                  </a:lnTo>
                  <a:lnTo>
                    <a:pt x="234" y="30"/>
                  </a:lnTo>
                  <a:lnTo>
                    <a:pt x="234" y="30"/>
                  </a:lnTo>
                  <a:lnTo>
                    <a:pt x="234" y="30"/>
                  </a:lnTo>
                  <a:lnTo>
                    <a:pt x="240" y="30"/>
                  </a:lnTo>
                  <a:lnTo>
                    <a:pt x="240" y="30"/>
                  </a:lnTo>
                  <a:lnTo>
                    <a:pt x="240" y="30"/>
                  </a:lnTo>
                  <a:lnTo>
                    <a:pt x="246" y="30"/>
                  </a:lnTo>
                  <a:lnTo>
                    <a:pt x="246" y="30"/>
                  </a:lnTo>
                  <a:lnTo>
                    <a:pt x="246" y="30"/>
                  </a:lnTo>
                  <a:lnTo>
                    <a:pt x="246" y="30"/>
                  </a:lnTo>
                  <a:lnTo>
                    <a:pt x="252" y="30"/>
                  </a:lnTo>
                  <a:lnTo>
                    <a:pt x="252" y="30"/>
                  </a:lnTo>
                  <a:lnTo>
                    <a:pt x="252" y="30"/>
                  </a:lnTo>
                  <a:lnTo>
                    <a:pt x="258" y="30"/>
                  </a:lnTo>
                  <a:lnTo>
                    <a:pt x="258" y="30"/>
                  </a:lnTo>
                  <a:lnTo>
                    <a:pt x="258" y="30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70" y="24"/>
                  </a:lnTo>
                  <a:lnTo>
                    <a:pt x="270" y="24"/>
                  </a:lnTo>
                  <a:lnTo>
                    <a:pt x="270" y="24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76" y="24"/>
                  </a:lnTo>
                  <a:lnTo>
                    <a:pt x="282" y="24"/>
                  </a:lnTo>
                  <a:lnTo>
                    <a:pt x="282" y="24"/>
                  </a:lnTo>
                  <a:lnTo>
                    <a:pt x="282" y="24"/>
                  </a:lnTo>
                  <a:lnTo>
                    <a:pt x="288" y="24"/>
                  </a:lnTo>
                  <a:lnTo>
                    <a:pt x="288" y="24"/>
                  </a:lnTo>
                  <a:lnTo>
                    <a:pt x="288" y="24"/>
                  </a:lnTo>
                  <a:lnTo>
                    <a:pt x="294" y="24"/>
                  </a:lnTo>
                  <a:lnTo>
                    <a:pt x="294" y="24"/>
                  </a:lnTo>
                  <a:lnTo>
                    <a:pt x="294" y="24"/>
                  </a:lnTo>
                  <a:lnTo>
                    <a:pt x="294" y="24"/>
                  </a:lnTo>
                  <a:lnTo>
                    <a:pt x="300" y="24"/>
                  </a:lnTo>
                  <a:lnTo>
                    <a:pt x="300" y="18"/>
                  </a:lnTo>
                  <a:lnTo>
                    <a:pt x="300" y="18"/>
                  </a:lnTo>
                  <a:lnTo>
                    <a:pt x="306" y="18"/>
                  </a:lnTo>
                  <a:lnTo>
                    <a:pt x="306" y="18"/>
                  </a:lnTo>
                  <a:lnTo>
                    <a:pt x="306" y="18"/>
                  </a:lnTo>
                  <a:lnTo>
                    <a:pt x="306" y="18"/>
                  </a:lnTo>
                  <a:lnTo>
                    <a:pt x="312" y="18"/>
                  </a:lnTo>
                  <a:lnTo>
                    <a:pt x="312" y="18"/>
                  </a:lnTo>
                  <a:lnTo>
                    <a:pt x="312" y="18"/>
                  </a:lnTo>
                  <a:lnTo>
                    <a:pt x="318" y="18"/>
                  </a:lnTo>
                  <a:lnTo>
                    <a:pt x="318" y="18"/>
                  </a:lnTo>
                  <a:lnTo>
                    <a:pt x="318" y="18"/>
                  </a:lnTo>
                  <a:lnTo>
                    <a:pt x="324" y="18"/>
                  </a:lnTo>
                  <a:lnTo>
                    <a:pt x="324" y="18"/>
                  </a:lnTo>
                  <a:lnTo>
                    <a:pt x="324" y="18"/>
                  </a:lnTo>
                  <a:lnTo>
                    <a:pt x="324" y="18"/>
                  </a:lnTo>
                  <a:lnTo>
                    <a:pt x="330" y="18"/>
                  </a:lnTo>
                  <a:lnTo>
                    <a:pt x="330" y="18"/>
                  </a:lnTo>
                  <a:lnTo>
                    <a:pt x="330" y="18"/>
                  </a:lnTo>
                  <a:lnTo>
                    <a:pt x="336" y="18"/>
                  </a:lnTo>
                  <a:lnTo>
                    <a:pt x="336" y="18"/>
                  </a:lnTo>
                  <a:lnTo>
                    <a:pt x="336" y="18"/>
                  </a:lnTo>
                  <a:lnTo>
                    <a:pt x="342" y="12"/>
                  </a:lnTo>
                  <a:lnTo>
                    <a:pt x="342" y="12"/>
                  </a:lnTo>
                  <a:lnTo>
                    <a:pt x="342" y="12"/>
                  </a:lnTo>
                  <a:lnTo>
                    <a:pt x="342" y="12"/>
                  </a:lnTo>
                  <a:lnTo>
                    <a:pt x="348" y="12"/>
                  </a:lnTo>
                  <a:lnTo>
                    <a:pt x="348" y="12"/>
                  </a:lnTo>
                  <a:lnTo>
                    <a:pt x="348" y="12"/>
                  </a:lnTo>
                  <a:lnTo>
                    <a:pt x="354" y="12"/>
                  </a:lnTo>
                  <a:lnTo>
                    <a:pt x="354" y="12"/>
                  </a:lnTo>
                  <a:lnTo>
                    <a:pt x="354" y="12"/>
                  </a:lnTo>
                  <a:lnTo>
                    <a:pt x="354" y="12"/>
                  </a:lnTo>
                  <a:lnTo>
                    <a:pt x="360" y="12"/>
                  </a:lnTo>
                  <a:lnTo>
                    <a:pt x="360" y="12"/>
                  </a:lnTo>
                  <a:lnTo>
                    <a:pt x="360" y="12"/>
                  </a:lnTo>
                  <a:lnTo>
                    <a:pt x="366" y="12"/>
                  </a:lnTo>
                  <a:lnTo>
                    <a:pt x="366" y="12"/>
                  </a:lnTo>
                  <a:lnTo>
                    <a:pt x="366" y="12"/>
                  </a:lnTo>
                  <a:lnTo>
                    <a:pt x="372" y="12"/>
                  </a:lnTo>
                  <a:lnTo>
                    <a:pt x="372" y="12"/>
                  </a:lnTo>
                  <a:lnTo>
                    <a:pt x="372" y="12"/>
                  </a:lnTo>
                  <a:lnTo>
                    <a:pt x="372" y="12"/>
                  </a:lnTo>
                  <a:lnTo>
                    <a:pt x="378" y="12"/>
                  </a:lnTo>
                  <a:lnTo>
                    <a:pt x="378" y="12"/>
                  </a:lnTo>
                  <a:lnTo>
                    <a:pt x="378" y="12"/>
                  </a:lnTo>
                  <a:lnTo>
                    <a:pt x="384" y="6"/>
                  </a:lnTo>
                  <a:lnTo>
                    <a:pt x="384" y="6"/>
                  </a:lnTo>
                  <a:lnTo>
                    <a:pt x="384" y="6"/>
                  </a:lnTo>
                  <a:lnTo>
                    <a:pt x="384" y="6"/>
                  </a:lnTo>
                  <a:lnTo>
                    <a:pt x="390" y="6"/>
                  </a:lnTo>
                  <a:lnTo>
                    <a:pt x="390" y="6"/>
                  </a:lnTo>
                  <a:lnTo>
                    <a:pt x="390" y="6"/>
                  </a:lnTo>
                  <a:lnTo>
                    <a:pt x="396" y="6"/>
                  </a:lnTo>
                  <a:lnTo>
                    <a:pt x="396" y="6"/>
                  </a:lnTo>
                  <a:lnTo>
                    <a:pt x="396" y="6"/>
                  </a:lnTo>
                  <a:lnTo>
                    <a:pt x="402" y="6"/>
                  </a:lnTo>
                  <a:lnTo>
                    <a:pt x="402" y="6"/>
                  </a:lnTo>
                  <a:lnTo>
                    <a:pt x="402" y="6"/>
                  </a:lnTo>
                  <a:lnTo>
                    <a:pt x="402" y="6"/>
                  </a:lnTo>
                  <a:lnTo>
                    <a:pt x="408" y="6"/>
                  </a:lnTo>
                  <a:lnTo>
                    <a:pt x="408" y="6"/>
                  </a:lnTo>
                  <a:lnTo>
                    <a:pt x="408" y="6"/>
                  </a:lnTo>
                  <a:lnTo>
                    <a:pt x="414" y="6"/>
                  </a:lnTo>
                  <a:lnTo>
                    <a:pt x="414" y="6"/>
                  </a:lnTo>
                  <a:lnTo>
                    <a:pt x="414" y="6"/>
                  </a:lnTo>
                  <a:lnTo>
                    <a:pt x="414" y="6"/>
                  </a:lnTo>
                  <a:lnTo>
                    <a:pt x="420" y="6"/>
                  </a:lnTo>
                  <a:lnTo>
                    <a:pt x="420" y="6"/>
                  </a:lnTo>
                  <a:lnTo>
                    <a:pt x="420" y="6"/>
                  </a:lnTo>
                  <a:lnTo>
                    <a:pt x="426" y="0"/>
                  </a:lnTo>
                  <a:lnTo>
                    <a:pt x="426" y="0"/>
                  </a:lnTo>
                  <a:lnTo>
                    <a:pt x="426" y="0"/>
                  </a:lnTo>
                  <a:lnTo>
                    <a:pt x="432" y="0"/>
                  </a:lnTo>
                  <a:lnTo>
                    <a:pt x="432" y="0"/>
                  </a:lnTo>
                  <a:lnTo>
                    <a:pt x="432" y="0"/>
                  </a:lnTo>
                  <a:lnTo>
                    <a:pt x="432" y="0"/>
                  </a:lnTo>
                  <a:lnTo>
                    <a:pt x="438" y="0"/>
                  </a:lnTo>
                  <a:lnTo>
                    <a:pt x="438" y="0"/>
                  </a:lnTo>
                  <a:lnTo>
                    <a:pt x="438" y="0"/>
                  </a:lnTo>
                  <a:lnTo>
                    <a:pt x="444" y="0"/>
                  </a:lnTo>
                  <a:lnTo>
                    <a:pt x="444" y="0"/>
                  </a:lnTo>
                  <a:lnTo>
                    <a:pt x="444" y="0"/>
                  </a:lnTo>
                  <a:lnTo>
                    <a:pt x="450" y="0"/>
                  </a:lnTo>
                  <a:lnTo>
                    <a:pt x="450" y="0"/>
                  </a:lnTo>
                  <a:lnTo>
                    <a:pt x="450" y="0"/>
                  </a:lnTo>
                  <a:lnTo>
                    <a:pt x="450" y="0"/>
                  </a:lnTo>
                  <a:lnTo>
                    <a:pt x="456" y="0"/>
                  </a:lnTo>
                </a:path>
              </a:pathLst>
            </a:custGeom>
            <a:noFill/>
            <a:ln w="19050" cap="flat" cmpd="sng">
              <a:solidFill>
                <a:srgbClr val="FF00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546" name="任意多边形 61545"/>
            <p:cNvSpPr/>
            <p:nvPr/>
          </p:nvSpPr>
          <p:spPr>
            <a:xfrm>
              <a:off x="2670" y="2520"/>
              <a:ext cx="168" cy="24"/>
            </a:xfrm>
            <a:custGeom>
              <a:avLst/>
              <a:gdLst/>
              <a:ahLst/>
              <a:cxnLst/>
              <a:rect l="0" t="0" r="0" b="0"/>
              <a:pathLst>
                <a:path w="168" h="24">
                  <a:moveTo>
                    <a:pt x="0" y="24"/>
                  </a:moveTo>
                  <a:lnTo>
                    <a:pt x="0" y="24"/>
                  </a:lnTo>
                  <a:lnTo>
                    <a:pt x="0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6" y="24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1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24" y="18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0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36" y="18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2" y="18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48" y="18"/>
                  </a:lnTo>
                  <a:lnTo>
                    <a:pt x="54" y="18"/>
                  </a:lnTo>
                  <a:lnTo>
                    <a:pt x="54" y="18"/>
                  </a:lnTo>
                  <a:lnTo>
                    <a:pt x="54" y="18"/>
                  </a:lnTo>
                  <a:lnTo>
                    <a:pt x="54" y="18"/>
                  </a:lnTo>
                  <a:lnTo>
                    <a:pt x="60" y="18"/>
                  </a:lnTo>
                  <a:lnTo>
                    <a:pt x="60" y="18"/>
                  </a:lnTo>
                  <a:lnTo>
                    <a:pt x="60" y="12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84" y="12"/>
                  </a:lnTo>
                  <a:lnTo>
                    <a:pt x="84" y="12"/>
                  </a:lnTo>
                  <a:lnTo>
                    <a:pt x="84" y="12"/>
                  </a:lnTo>
                  <a:lnTo>
                    <a:pt x="84" y="12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90" y="12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2" y="12"/>
                  </a:lnTo>
                  <a:lnTo>
                    <a:pt x="108" y="12"/>
                  </a:lnTo>
                  <a:lnTo>
                    <a:pt x="108" y="12"/>
                  </a:lnTo>
                  <a:lnTo>
                    <a:pt x="108" y="12"/>
                  </a:lnTo>
                  <a:lnTo>
                    <a:pt x="114" y="12"/>
                  </a:lnTo>
                  <a:lnTo>
                    <a:pt x="114" y="6"/>
                  </a:lnTo>
                  <a:lnTo>
                    <a:pt x="114" y="6"/>
                  </a:lnTo>
                  <a:lnTo>
                    <a:pt x="114" y="6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26" y="6"/>
                  </a:lnTo>
                  <a:lnTo>
                    <a:pt x="126" y="6"/>
                  </a:lnTo>
                  <a:lnTo>
                    <a:pt x="126" y="6"/>
                  </a:lnTo>
                  <a:lnTo>
                    <a:pt x="132" y="6"/>
                  </a:lnTo>
                  <a:lnTo>
                    <a:pt x="132" y="6"/>
                  </a:lnTo>
                  <a:lnTo>
                    <a:pt x="132" y="6"/>
                  </a:lnTo>
                  <a:lnTo>
                    <a:pt x="132" y="6"/>
                  </a:lnTo>
                  <a:lnTo>
                    <a:pt x="138" y="6"/>
                  </a:lnTo>
                  <a:lnTo>
                    <a:pt x="138" y="6"/>
                  </a:lnTo>
                  <a:lnTo>
                    <a:pt x="138" y="6"/>
                  </a:lnTo>
                  <a:lnTo>
                    <a:pt x="144" y="6"/>
                  </a:lnTo>
                  <a:lnTo>
                    <a:pt x="144" y="6"/>
                  </a:lnTo>
                  <a:lnTo>
                    <a:pt x="144" y="6"/>
                  </a:lnTo>
                  <a:lnTo>
                    <a:pt x="144" y="6"/>
                  </a:lnTo>
                  <a:lnTo>
                    <a:pt x="150" y="6"/>
                  </a:lnTo>
                  <a:lnTo>
                    <a:pt x="150" y="6"/>
                  </a:lnTo>
                  <a:lnTo>
                    <a:pt x="150" y="6"/>
                  </a:lnTo>
                  <a:lnTo>
                    <a:pt x="156" y="6"/>
                  </a:lnTo>
                  <a:lnTo>
                    <a:pt x="156" y="6"/>
                  </a:lnTo>
                  <a:lnTo>
                    <a:pt x="156" y="6"/>
                  </a:lnTo>
                  <a:lnTo>
                    <a:pt x="162" y="6"/>
                  </a:lnTo>
                  <a:lnTo>
                    <a:pt x="162" y="6"/>
                  </a:lnTo>
                  <a:lnTo>
                    <a:pt x="162" y="6"/>
                  </a:lnTo>
                  <a:lnTo>
                    <a:pt x="162" y="6"/>
                  </a:lnTo>
                  <a:lnTo>
                    <a:pt x="168" y="0"/>
                  </a:lnTo>
                  <a:lnTo>
                    <a:pt x="168" y="0"/>
                  </a:lnTo>
                </a:path>
              </a:pathLst>
            </a:custGeom>
            <a:noFill/>
            <a:ln w="19050" cap="flat" cmpd="sng">
              <a:solidFill>
                <a:srgbClr val="FF00FF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3887941536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15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6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6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13" grpId="0" bldLvl="0" animBg="1" autoUpdateAnimBg="0"/>
      <p:bldP spid="615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51"/>
          <p:cNvGrpSpPr/>
          <p:nvPr/>
        </p:nvGrpSpPr>
        <p:grpSpPr bwMode="auto">
          <a:xfrm>
            <a:off x="7688661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4098" name="标题 4097"/>
          <p:cNvSpPr>
            <a:spLocks noGrp="1"/>
          </p:cNvSpPr>
          <p:nvPr>
            <p:ph type="title" idx="4294967295"/>
          </p:nvPr>
        </p:nvSpPr>
        <p:spPr>
          <a:xfrm>
            <a:off x="385445" y="857250"/>
            <a:ext cx="5867400" cy="457200"/>
          </a:xfrm>
          <a:ln w="9525">
            <a:noFill/>
            <a:miter/>
          </a:ln>
        </p:spPr>
        <p:txBody>
          <a:bodyPr anchor="ctr"/>
          <a:lstStyle/>
          <a:p>
            <a:pPr algn="l"/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 </a:t>
            </a: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曲线方程为参数方程的情况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56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6140476"/>
              </p:ext>
            </p:extLst>
          </p:nvPr>
        </p:nvGraphicFramePr>
        <p:xfrm>
          <a:off x="1400251" y="1428750"/>
          <a:ext cx="4279900" cy="269558"/>
        </p:xfrm>
        <a:graphic>
          <a:graphicData uri="http://schemas.openxmlformats.org/presentationml/2006/ole">
            <p:oleObj spid="_x0000_s36925" name="Equation" r:id="rId4" imgW="116128800" imgH="9753600" progId="Equation.DSMT4">
              <p:embed/>
            </p:oleObj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937565" y="2576182"/>
            <a:ext cx="6875780" cy="707708"/>
            <a:chOff x="2051" y="5569"/>
            <a:chExt cx="10828" cy="1486"/>
          </a:xfrm>
        </p:grpSpPr>
        <p:sp>
          <p:nvSpPr>
            <p:cNvPr id="15" name="Text Box 8"/>
            <p:cNvSpPr txBox="1">
              <a:spLocks noChangeArrowheads="1"/>
            </p:cNvSpPr>
            <p:nvPr/>
          </p:nvSpPr>
          <p:spPr bwMode="auto">
            <a:xfrm>
              <a:off x="2051" y="5569"/>
              <a:ext cx="10828" cy="1486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</a:pP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此处要求                                 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不全为</a:t>
              </a: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0,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如个别为</a:t>
              </a: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0,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则理解为分子为 </a:t>
              </a: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0 .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                  </a:t>
              </a:r>
            </a:p>
          </p:txBody>
        </p:sp>
        <p:graphicFrame>
          <p:nvGraphicFramePr>
            <p:cNvPr id="16" name="Object 6"/>
            <p:cNvGraphicFramePr>
              <a:graphicFrameLocks noChangeAspect="1"/>
            </p:cNvGraphicFramePr>
            <p:nvPr/>
          </p:nvGraphicFramePr>
          <p:xfrm>
            <a:off x="4600" y="5748"/>
            <a:ext cx="3777" cy="540"/>
          </p:xfrm>
          <a:graphic>
            <a:graphicData uri="http://schemas.openxmlformats.org/presentationml/2006/ole">
              <p:oleObj spid="_x0000_s36926" name="Equation" r:id="rId5" imgW="74676000" imgH="10668000" progId="Equation.3">
                <p:embed/>
              </p:oleObj>
            </a:graphicData>
          </a:graphic>
        </p:graphicFrame>
      </p:grpSp>
      <p:grpSp>
        <p:nvGrpSpPr>
          <p:cNvPr id="5" name="组合 4"/>
          <p:cNvGrpSpPr/>
          <p:nvPr/>
        </p:nvGrpSpPr>
        <p:grpSpPr>
          <a:xfrm>
            <a:off x="1397711" y="4300062"/>
            <a:ext cx="5922645" cy="258604"/>
            <a:chOff x="1622" y="12023"/>
            <a:chExt cx="11813" cy="720"/>
          </a:xfrm>
        </p:grpSpPr>
        <p:graphicFrame>
          <p:nvGraphicFramePr>
            <p:cNvPr id="14" name="Object 17"/>
            <p:cNvGraphicFramePr>
              <a:graphicFrameLocks noChangeAspect="1"/>
            </p:cNvGraphicFramePr>
            <p:nvPr/>
          </p:nvGraphicFramePr>
          <p:xfrm>
            <a:off x="1622" y="12033"/>
            <a:ext cx="3188" cy="710"/>
          </p:xfrm>
          <a:graphic>
            <a:graphicData uri="http://schemas.openxmlformats.org/presentationml/2006/ole">
              <p:oleObj spid="_x0000_s36927" name="Equation" r:id="rId6" imgW="47853600" imgH="10668000" progId="Equation.3">
                <p:embed/>
              </p:oleObj>
            </a:graphicData>
          </a:graphic>
        </p:graphicFrame>
        <p:graphicFrame>
          <p:nvGraphicFramePr>
            <p:cNvPr id="20" name="Object 58"/>
            <p:cNvGraphicFramePr>
              <a:graphicFrameLocks noChangeAspect="1"/>
            </p:cNvGraphicFramePr>
            <p:nvPr/>
          </p:nvGraphicFramePr>
          <p:xfrm>
            <a:off x="4932" y="12023"/>
            <a:ext cx="3920" cy="710"/>
          </p:xfrm>
          <a:graphic>
            <a:graphicData uri="http://schemas.openxmlformats.org/presentationml/2006/ole">
              <p:oleObj spid="_x0000_s36928" name="Equation" r:id="rId7" imgW="58826400" imgH="10668000" progId="Equation.3">
                <p:embed/>
              </p:oleObj>
            </a:graphicData>
          </a:graphic>
        </p:graphicFrame>
        <p:graphicFrame>
          <p:nvGraphicFramePr>
            <p:cNvPr id="21" name="Object 59"/>
            <p:cNvGraphicFramePr>
              <a:graphicFrameLocks noChangeAspect="1"/>
            </p:cNvGraphicFramePr>
            <p:nvPr/>
          </p:nvGraphicFramePr>
          <p:xfrm>
            <a:off x="8825" y="12023"/>
            <a:ext cx="4610" cy="710"/>
          </p:xfrm>
          <a:graphic>
            <a:graphicData uri="http://schemas.openxmlformats.org/presentationml/2006/ole">
              <p:oleObj spid="_x0000_s36929" name="Equation" r:id="rId8" imgW="69189600" imgH="10668000" progId="Equation.3">
                <p:embed/>
              </p:oleObj>
            </a:graphicData>
          </a:graphic>
        </p:graphicFrame>
      </p:grpSp>
      <p:grpSp>
        <p:nvGrpSpPr>
          <p:cNvPr id="4" name="组合 3"/>
          <p:cNvGrpSpPr/>
          <p:nvPr/>
        </p:nvGrpSpPr>
        <p:grpSpPr>
          <a:xfrm>
            <a:off x="1240198" y="3407011"/>
            <a:ext cx="7187896" cy="400050"/>
            <a:chOff x="1444" y="7156"/>
            <a:chExt cx="11320" cy="840"/>
          </a:xfrm>
        </p:grpSpPr>
        <p:sp>
          <p:nvSpPr>
            <p:cNvPr id="19" name="Text Box 32"/>
            <p:cNvSpPr txBox="1">
              <a:spLocks noChangeArrowheads="1"/>
            </p:cNvSpPr>
            <p:nvPr/>
          </p:nvSpPr>
          <p:spPr bwMode="auto">
            <a:xfrm>
              <a:off x="7484" y="7156"/>
              <a:ext cx="5280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称为</a:t>
              </a:r>
              <a:r>
                <a:rPr lang="zh-CN" altLang="en-US" sz="2000" b="1" dirty="0" smtClean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切向量 </a:t>
              </a:r>
              <a:r>
                <a:rPr lang="en-US" altLang="zh-CN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.</a:t>
              </a:r>
            </a:p>
          </p:txBody>
        </p:sp>
        <p:grpSp>
          <p:nvGrpSpPr>
            <p:cNvPr id="31" name="Group 95"/>
            <p:cNvGrpSpPr/>
            <p:nvPr/>
          </p:nvGrpSpPr>
          <p:grpSpPr bwMode="auto">
            <a:xfrm>
              <a:off x="1444" y="7289"/>
              <a:ext cx="6040" cy="495"/>
              <a:chOff x="2071" y="2159"/>
              <a:chExt cx="2676" cy="299"/>
            </a:xfrm>
          </p:grpSpPr>
          <p:graphicFrame>
            <p:nvGraphicFramePr>
              <p:cNvPr id="32" name="Object 16"/>
              <p:cNvGraphicFramePr>
                <a:graphicFrameLocks noChangeAspect="1"/>
              </p:cNvGraphicFramePr>
              <p:nvPr/>
            </p:nvGraphicFramePr>
            <p:xfrm>
              <a:off x="2093" y="2160"/>
              <a:ext cx="2654" cy="298"/>
            </p:xfrm>
            <a:graphic>
              <a:graphicData uri="http://schemas.openxmlformats.org/presentationml/2006/ole">
                <p:oleObj spid="_x0000_s36930" name="Equation" r:id="rId9" imgW="95097600" imgH="10668000" progId="Equation.3">
                  <p:embed/>
                </p:oleObj>
              </a:graphicData>
            </a:graphic>
          </p:graphicFrame>
          <p:sp>
            <p:nvSpPr>
              <p:cNvPr id="33" name="Line 88"/>
              <p:cNvSpPr>
                <a:spLocks noChangeShapeType="1"/>
              </p:cNvSpPr>
              <p:nvPr/>
            </p:nvSpPr>
            <p:spPr bwMode="auto">
              <a:xfrm>
                <a:off x="2071" y="2159"/>
                <a:ext cx="192" cy="1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tailEnd type="stealth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28" name="TextBox 27"/>
          <p:cNvSpPr txBox="1"/>
          <p:nvPr/>
        </p:nvSpPr>
        <p:spPr>
          <a:xfrm>
            <a:off x="2408182" y="202662"/>
            <a:ext cx="4134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空间曲线的切线与法平面</a:t>
            </a:r>
            <a:endParaRPr lang="zh-CN" altLang="en-US" sz="28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44" name="组合 43"/>
          <p:cNvGrpSpPr/>
          <p:nvPr/>
        </p:nvGrpSpPr>
        <p:grpSpPr>
          <a:xfrm>
            <a:off x="578068" y="1888435"/>
            <a:ext cx="7156232" cy="646043"/>
            <a:chOff x="578068" y="1888435"/>
            <a:chExt cx="7156232" cy="646043"/>
          </a:xfrm>
        </p:grpSpPr>
        <p:sp>
          <p:nvSpPr>
            <p:cNvPr id="4113" name="文本框 4112"/>
            <p:cNvSpPr txBox="1"/>
            <p:nvPr/>
          </p:nvSpPr>
          <p:spPr>
            <a:xfrm>
              <a:off x="2690649" y="1990793"/>
              <a:ext cx="1849820" cy="461665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>
              <a:spAutoFit/>
            </a:bodyPr>
            <a:lstStyle/>
            <a:p>
              <a:pPr lvl="0">
                <a:spcBef>
                  <a:spcPct val="50000"/>
                </a:spcBef>
              </a:pPr>
              <a:r>
                <a:rPr lang="zh-CN" altLang="en-US" sz="2400" b="1" dirty="0" smtClean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切线方程为</a:t>
              </a:r>
              <a:endParaRPr lang="zh-CN" altLang="en-US" sz="24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38" name="组合 37"/>
            <p:cNvGrpSpPr/>
            <p:nvPr/>
          </p:nvGrpSpPr>
          <p:grpSpPr>
            <a:xfrm>
              <a:off x="4412974" y="1888435"/>
              <a:ext cx="3321326" cy="646043"/>
              <a:chOff x="4412974" y="1888435"/>
              <a:chExt cx="3321326" cy="646043"/>
            </a:xfrm>
          </p:grpSpPr>
          <p:graphicFrame>
            <p:nvGraphicFramePr>
              <p:cNvPr id="25602" name="Object 2"/>
              <p:cNvGraphicFramePr>
                <a:graphicFrameLocks noChangeAspect="1"/>
              </p:cNvGraphicFramePr>
              <p:nvPr/>
            </p:nvGraphicFramePr>
            <p:xfrm>
              <a:off x="4412974" y="1888435"/>
              <a:ext cx="3140075" cy="646043"/>
            </p:xfrm>
            <a:graphic>
              <a:graphicData uri="http://schemas.openxmlformats.org/presentationml/2006/ole">
                <p:oleObj spid="_x0000_s36921" name="Equation" r:id="rId10" imgW="1612800" imgH="431640" progId="Equation.DSMT4">
                  <p:embed/>
                </p:oleObj>
              </a:graphicData>
            </a:graphic>
          </p:graphicFrame>
          <p:graphicFrame>
            <p:nvGraphicFramePr>
              <p:cNvPr id="25603" name="Object 3"/>
              <p:cNvGraphicFramePr>
                <a:graphicFrameLocks noChangeAspect="1"/>
              </p:cNvGraphicFramePr>
              <p:nvPr/>
            </p:nvGraphicFramePr>
            <p:xfrm>
              <a:off x="6305550" y="2335213"/>
              <a:ext cx="15875" cy="4762"/>
            </p:xfrm>
            <a:graphic>
              <a:graphicData uri="http://schemas.openxmlformats.org/presentationml/2006/ole">
                <p:oleObj spid="_x0000_s36922" name="Equation" r:id="rId11" imgW="419040" imgH="228600" progId="Equation.DSMT4">
                  <p:embed/>
                </p:oleObj>
              </a:graphicData>
            </a:graphic>
          </p:graphicFrame>
          <p:graphicFrame>
            <p:nvGraphicFramePr>
              <p:cNvPr id="25604" name="Object 4"/>
              <p:cNvGraphicFramePr>
                <a:graphicFrameLocks noChangeAspect="1"/>
              </p:cNvGraphicFramePr>
              <p:nvPr/>
            </p:nvGraphicFramePr>
            <p:xfrm>
              <a:off x="7721600" y="2336800"/>
              <a:ext cx="12700" cy="4763"/>
            </p:xfrm>
            <a:graphic>
              <a:graphicData uri="http://schemas.openxmlformats.org/presentationml/2006/ole">
                <p:oleObj spid="_x0000_s36923" name="Equation" r:id="rId12" imgW="406080" imgH="228600" progId="Equation.DSMT4">
                  <p:embed/>
                </p:oleObj>
              </a:graphicData>
            </a:graphic>
          </p:graphicFrame>
          <p:graphicFrame>
            <p:nvGraphicFramePr>
              <p:cNvPr id="25605" name="Object 5"/>
              <p:cNvGraphicFramePr>
                <a:graphicFrameLocks noChangeAspect="1"/>
              </p:cNvGraphicFramePr>
              <p:nvPr/>
            </p:nvGraphicFramePr>
            <p:xfrm>
              <a:off x="5084763" y="2300288"/>
              <a:ext cx="11112" cy="6350"/>
            </p:xfrm>
            <a:graphic>
              <a:graphicData uri="http://schemas.openxmlformats.org/presentationml/2006/ole">
                <p:oleObj spid="_x0000_s36924" name="Equation" r:id="rId13" imgW="368280" imgH="228600" progId="Equation.DSMT4">
                  <p:embed/>
                </p:oleObj>
              </a:graphicData>
            </a:graphic>
          </p:graphicFrame>
        </p:grpSp>
        <p:sp>
          <p:nvSpPr>
            <p:cNvPr id="39" name="TextBox 38"/>
            <p:cNvSpPr txBox="1"/>
            <p:nvPr/>
          </p:nvSpPr>
          <p:spPr>
            <a:xfrm>
              <a:off x="578068" y="2007477"/>
              <a:ext cx="80021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400" b="1" dirty="0" smtClean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过点</a:t>
              </a:r>
            </a:p>
          </p:txBody>
        </p:sp>
        <p:graphicFrame>
          <p:nvGraphicFramePr>
            <p:cNvPr id="43" name="对象 42"/>
            <p:cNvGraphicFramePr>
              <a:graphicFrameLocks noChangeAspect="1"/>
            </p:cNvGraphicFramePr>
            <p:nvPr/>
          </p:nvGraphicFramePr>
          <p:xfrm>
            <a:off x="1322388" y="2073275"/>
            <a:ext cx="1371600" cy="361950"/>
          </p:xfrm>
          <a:graphic>
            <a:graphicData uri="http://schemas.openxmlformats.org/presentationml/2006/ole">
              <p:oleObj spid="_x0000_s36932" name="Equation" r:id="rId14" imgW="863280" imgH="228600" progId="Equation.DSMT4">
                <p:embed/>
              </p:oleObj>
            </a:graphicData>
          </a:graphic>
        </p:graphicFrame>
      </p:grpSp>
      <p:grpSp>
        <p:nvGrpSpPr>
          <p:cNvPr id="52" name="组合 51"/>
          <p:cNvGrpSpPr/>
          <p:nvPr/>
        </p:nvGrpSpPr>
        <p:grpSpPr>
          <a:xfrm>
            <a:off x="1268138" y="3827157"/>
            <a:ext cx="6375400" cy="409881"/>
            <a:chOff x="1268138" y="3827157"/>
            <a:chExt cx="6375400" cy="409881"/>
          </a:xfrm>
        </p:grpSpPr>
        <p:grpSp>
          <p:nvGrpSpPr>
            <p:cNvPr id="6" name="组合 5"/>
            <p:cNvGrpSpPr/>
            <p:nvPr/>
          </p:nvGrpSpPr>
          <p:grpSpPr>
            <a:xfrm>
              <a:off x="1268138" y="3827157"/>
              <a:ext cx="6375400" cy="400050"/>
              <a:chOff x="976" y="8050"/>
              <a:chExt cx="10040" cy="840"/>
            </a:xfrm>
          </p:grpSpPr>
          <p:sp>
            <p:nvSpPr>
              <p:cNvPr id="17" name="Text Box 18"/>
              <p:cNvSpPr txBox="1">
                <a:spLocks noChangeArrowheads="1"/>
              </p:cNvSpPr>
              <p:nvPr/>
            </p:nvSpPr>
            <p:spPr bwMode="auto">
              <a:xfrm>
                <a:off x="1315" y="8050"/>
                <a:ext cx="5640" cy="84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也是法平面的法向量</a:t>
                </a:r>
                <a:r>
                  <a:rPr lang="en-US" altLang="zh-CN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</a:t>
                </a:r>
              </a:p>
            </p:txBody>
          </p:sp>
          <p:grpSp>
            <p:nvGrpSpPr>
              <p:cNvPr id="34" name="Group 125"/>
              <p:cNvGrpSpPr/>
              <p:nvPr/>
            </p:nvGrpSpPr>
            <p:grpSpPr bwMode="auto">
              <a:xfrm>
                <a:off x="976" y="8159"/>
                <a:ext cx="421" cy="532"/>
                <a:chOff x="496" y="2041"/>
                <a:chExt cx="216" cy="273"/>
              </a:xfrm>
            </p:grpSpPr>
            <p:graphicFrame>
              <p:nvGraphicFramePr>
                <p:cNvPr id="35" name="Object 62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xmlns="" val="2627609361"/>
                    </p:ext>
                  </p:extLst>
                </p:nvPr>
              </p:nvGraphicFramePr>
              <p:xfrm>
                <a:off x="515" y="2121"/>
                <a:ext cx="197" cy="193"/>
              </p:xfrm>
              <a:graphic>
                <a:graphicData uri="http://schemas.openxmlformats.org/presentationml/2006/ole">
                  <p:oleObj spid="_x0000_s36931" name="Equation" r:id="rId15" imgW="6400800" imgH="7315200" progId="Equation.3">
                    <p:embed/>
                  </p:oleObj>
                </a:graphicData>
              </a:graphic>
            </p:graphicFrame>
            <p:sp>
              <p:nvSpPr>
                <p:cNvPr id="36" name="Line 90"/>
                <p:cNvSpPr>
                  <a:spLocks noChangeShapeType="1"/>
                </p:cNvSpPr>
                <p:nvPr/>
              </p:nvSpPr>
              <p:spPr bwMode="auto">
                <a:xfrm>
                  <a:off x="496" y="2041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tailEnd type="stealth" w="med" len="med"/>
                </a:ln>
                <a:effectLst/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7" name="Text Box 92"/>
              <p:cNvSpPr txBox="1">
                <a:spLocks noChangeArrowheads="1"/>
              </p:cNvSpPr>
              <p:nvPr/>
            </p:nvSpPr>
            <p:spPr bwMode="auto">
              <a:xfrm>
                <a:off x="5212" y="8050"/>
                <a:ext cx="5804" cy="84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zh-CN" altLang="en-US" sz="2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因此</a:t>
                </a:r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得过点        的</a:t>
                </a:r>
                <a:r>
                  <a:rPr lang="zh-CN" altLang="en-US" sz="2000" b="1" dirty="0" smtClean="0">
                    <a:solidFill>
                      <a:schemeClr val="tx2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法平面</a:t>
                </a:r>
                <a:r>
                  <a:rPr lang="zh-CN" altLang="en-US" sz="2000" b="1" dirty="0">
                    <a:solidFill>
                      <a:schemeClr val="tx2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方程 </a:t>
                </a:r>
              </a:p>
            </p:txBody>
          </p:sp>
        </p:grpSp>
        <p:graphicFrame>
          <p:nvGraphicFramePr>
            <p:cNvPr id="45" name="对象 44"/>
            <p:cNvGraphicFramePr>
              <a:graphicFrameLocks noChangeAspect="1"/>
            </p:cNvGraphicFramePr>
            <p:nvPr/>
          </p:nvGraphicFramePr>
          <p:xfrm>
            <a:off x="5432425" y="3870325"/>
            <a:ext cx="366713" cy="366713"/>
          </p:xfrm>
          <a:graphic>
            <a:graphicData uri="http://schemas.openxmlformats.org/presentationml/2006/ole">
              <p:oleObj spid="_x0000_s36933" name="Equation" r:id="rId16" imgW="228600" imgH="228600" progId="Equation.DSMT4">
                <p:embed/>
              </p:oleObj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xmlns="" val="1371575605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42844" y="964395"/>
            <a:ext cx="41910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2. 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曲线为一般式的情况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45622" y="192661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空间曲线的切线与法平面</a:t>
            </a:r>
            <a:endParaRPr lang="zh-CN" altLang="en-US" sz="32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606232" y="1587094"/>
            <a:ext cx="1571636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光滑曲线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610033755"/>
              </p:ext>
            </p:extLst>
          </p:nvPr>
        </p:nvGraphicFramePr>
        <p:xfrm>
          <a:off x="3018109" y="1493038"/>
          <a:ext cx="2812415" cy="707231"/>
        </p:xfrm>
        <a:graphic>
          <a:graphicData uri="http://schemas.openxmlformats.org/presentationml/2006/ole">
            <p:oleObj spid="_x0000_s38949" name="Equation" r:id="rId4" imgW="64617600" imgH="21640800" progId="Equation.3">
              <p:embed/>
            </p:oleObj>
          </a:graphicData>
        </a:graphic>
      </p:graphicFrame>
      <p:grpSp>
        <p:nvGrpSpPr>
          <p:cNvPr id="4" name="组合 3"/>
          <p:cNvGrpSpPr/>
          <p:nvPr/>
        </p:nvGrpSpPr>
        <p:grpSpPr>
          <a:xfrm>
            <a:off x="1491543" y="3738383"/>
            <a:ext cx="5537200" cy="948214"/>
            <a:chOff x="3712" y="6975"/>
            <a:chExt cx="10174" cy="2480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3712" y="6975"/>
            <a:ext cx="10175" cy="1480"/>
          </p:xfrm>
          <a:graphic>
            <a:graphicData uri="http://schemas.openxmlformats.org/presentationml/2006/ole">
              <p:oleObj spid="_x0000_s38952" name="Equation" r:id="rId5" imgW="155143200" imgH="22555200" progId="Equation.3">
                <p:embed/>
              </p:oleObj>
            </a:graphicData>
          </a:graphic>
        </p:graphicFrame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3825" y="7763"/>
            <a:ext cx="2580" cy="1580"/>
          </p:xfrm>
          <a:graphic>
            <a:graphicData uri="http://schemas.openxmlformats.org/presentationml/2006/ole">
              <p:oleObj spid="_x0000_s38953" name="Equation" r:id="rId6" imgW="39319200" imgH="24079200" progId="Equation.3">
                <p:embed/>
              </p:oleObj>
            </a:graphicData>
          </a:graphic>
        </p:graphicFrame>
        <p:graphicFrame>
          <p:nvGraphicFramePr>
            <p:cNvPr id="10" name="Object 7"/>
            <p:cNvGraphicFramePr>
              <a:graphicFrameLocks noChangeAspect="1"/>
            </p:cNvGraphicFramePr>
            <p:nvPr/>
          </p:nvGraphicFramePr>
          <p:xfrm>
            <a:off x="7538" y="7875"/>
            <a:ext cx="2640" cy="1580"/>
          </p:xfrm>
          <a:graphic>
            <a:graphicData uri="http://schemas.openxmlformats.org/presentationml/2006/ole">
              <p:oleObj spid="_x0000_s38954" name="Equation" r:id="rId7" imgW="40233600" imgH="24079200" progId="Equation.3">
                <p:embed/>
              </p:oleObj>
            </a:graphicData>
          </a:graphic>
        </p:graphicFrame>
        <p:graphicFrame>
          <p:nvGraphicFramePr>
            <p:cNvPr id="11" name="Object 8"/>
            <p:cNvGraphicFramePr>
              <a:graphicFrameLocks noChangeAspect="1"/>
            </p:cNvGraphicFramePr>
            <p:nvPr/>
          </p:nvGraphicFramePr>
          <p:xfrm>
            <a:off x="10913" y="7875"/>
            <a:ext cx="2780" cy="1580"/>
          </p:xfrm>
          <a:graphic>
            <a:graphicData uri="http://schemas.openxmlformats.org/presentationml/2006/ole">
              <p:oleObj spid="_x0000_s38955" name="Equation" r:id="rId8" imgW="42367200" imgH="24079200" progId="Equation.3">
                <p:embed/>
              </p:oleObj>
            </a:graphicData>
          </a:graphic>
        </p:graphicFrame>
      </p:grpSp>
      <p:grpSp>
        <p:nvGrpSpPr>
          <p:cNvPr id="22" name="组合 21"/>
          <p:cNvGrpSpPr/>
          <p:nvPr/>
        </p:nvGrpSpPr>
        <p:grpSpPr>
          <a:xfrm>
            <a:off x="780464" y="2342879"/>
            <a:ext cx="7264400" cy="1059230"/>
            <a:chOff x="780464" y="2342879"/>
            <a:chExt cx="7264400" cy="1059230"/>
          </a:xfrm>
        </p:grpSpPr>
        <p:graphicFrame>
          <p:nvGraphicFramePr>
            <p:cNvPr id="27651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392809918"/>
                </p:ext>
              </p:extLst>
            </p:nvPr>
          </p:nvGraphicFramePr>
          <p:xfrm>
            <a:off x="5158597" y="2342879"/>
            <a:ext cx="1751164" cy="763204"/>
          </p:xfrm>
          <a:graphic>
            <a:graphicData uri="http://schemas.openxmlformats.org/presentationml/2006/ole">
              <p:oleObj spid="_x0000_s38950" name="Equation" r:id="rId9" imgW="1168200" imgH="482400" progId="Equation.DSMT4">
                <p:embed/>
              </p:oleObj>
            </a:graphicData>
          </a:graphic>
        </p:graphicFrame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780464" y="2463390"/>
              <a:ext cx="7264400" cy="938719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200" dirty="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当                                  都连续且                         </a:t>
              </a:r>
              <a:r>
                <a:rPr lang="zh-CN" altLang="en-US" sz="22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时</a:t>
              </a:r>
              <a:r>
                <a:rPr lang="en-US" altLang="zh-CN" sz="22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,</a:t>
              </a:r>
              <a:r>
                <a:rPr lang="zh-CN" altLang="en-US" sz="22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</a:t>
              </a:r>
              <a:endParaRPr lang="zh-CN" altLang="en-US" sz="2200" dirty="0"/>
            </a:p>
            <a:p>
              <a:pPr>
                <a:spcBef>
                  <a:spcPct val="50000"/>
                </a:spcBef>
              </a:pPr>
              <a:r>
                <a:rPr lang="zh-CN" altLang="en-US" sz="22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                   </a:t>
              </a:r>
              <a:r>
                <a:rPr lang="zh-CN" altLang="en-US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18" name="对象 17"/>
            <p:cNvGraphicFramePr>
              <a:graphicFrameLocks noChangeAspect="1"/>
            </p:cNvGraphicFramePr>
            <p:nvPr/>
          </p:nvGraphicFramePr>
          <p:xfrm>
            <a:off x="1293002" y="2445717"/>
            <a:ext cx="2571632" cy="533992"/>
          </p:xfrm>
          <a:graphic>
            <a:graphicData uri="http://schemas.openxmlformats.org/presentationml/2006/ole">
              <p:oleObj spid="_x0000_s38957" name="Equation" r:id="rId10" imgW="1726920" imgH="419040" progId="Equation.DSMT4">
                <p:embed/>
              </p:oleObj>
            </a:graphicData>
          </a:graphic>
        </p:graphicFrame>
      </p:grpSp>
      <p:grpSp>
        <p:nvGrpSpPr>
          <p:cNvPr id="21" name="组合 20"/>
          <p:cNvGrpSpPr/>
          <p:nvPr/>
        </p:nvGrpSpPr>
        <p:grpSpPr>
          <a:xfrm>
            <a:off x="1009289" y="3303915"/>
            <a:ext cx="3868367" cy="369332"/>
            <a:chOff x="1009289" y="3303915"/>
            <a:chExt cx="3868367" cy="369332"/>
          </a:xfrm>
        </p:grpSpPr>
        <p:graphicFrame>
          <p:nvGraphicFramePr>
            <p:cNvPr id="27652" name="Object 4"/>
            <p:cNvGraphicFramePr>
              <a:graphicFrameLocks noChangeAspect="1"/>
            </p:cNvGraphicFramePr>
            <p:nvPr/>
          </p:nvGraphicFramePr>
          <p:xfrm>
            <a:off x="1759681" y="3372488"/>
            <a:ext cx="1683385" cy="278130"/>
          </p:xfrm>
          <a:graphic>
            <a:graphicData uri="http://schemas.openxmlformats.org/presentationml/2006/ole">
              <p:oleObj spid="_x0000_s38951" name="Equation" r:id="rId11" imgW="48463200" imgH="10668000" progId="Equation.3">
                <p:embed/>
              </p:oleObj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1009289" y="3303915"/>
              <a:ext cx="38683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b="1" dirty="0" smtClean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过点                              切线方程为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725362916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bldLvl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977390" y="2613660"/>
          <a:ext cx="4380230" cy="1348264"/>
        </p:xfrm>
        <a:graphic>
          <a:graphicData uri="http://schemas.openxmlformats.org/presentationml/2006/ole">
            <p:oleObj spid="_x0000_s39953" name="Equation" r:id="rId4" imgW="120396000" imgH="49377600" progId="Equation.3">
              <p:embed/>
            </p:oleObj>
          </a:graphicData>
        </a:graphic>
      </p:graphicFrame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419100" y="2398872"/>
            <a:ext cx="2057400" cy="461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也可表为</a:t>
            </a: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304800" y="1028930"/>
            <a:ext cx="2286000" cy="4000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法平面方程</a:t>
            </a:r>
            <a:endParaRPr kumimoji="0" lang="zh-CN" altLang="en-US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876300" y="1552099"/>
            <a:ext cx="7728585" cy="556260"/>
            <a:chOff x="852" y="2681"/>
            <a:chExt cx="12347" cy="1284"/>
          </a:xfrm>
        </p:grpSpPr>
        <p:graphicFrame>
          <p:nvGraphicFramePr>
            <p:cNvPr id="7" name="Object 4"/>
            <p:cNvGraphicFramePr>
              <a:graphicFrameLocks noChangeAspect="1"/>
            </p:cNvGraphicFramePr>
            <p:nvPr/>
          </p:nvGraphicFramePr>
          <p:xfrm>
            <a:off x="852" y="2681"/>
            <a:ext cx="7976" cy="1284"/>
          </p:xfrm>
          <a:graphic>
            <a:graphicData uri="http://schemas.openxmlformats.org/presentationml/2006/ole">
              <p:oleObj spid="_x0000_s39954" name="Equation" r:id="rId5" imgW="149656800" imgH="24079200" progId="Equation.3">
                <p:embed/>
              </p:oleObj>
            </a:graphicData>
          </a:graphic>
        </p:graphicFrame>
        <p:graphicFrame>
          <p:nvGraphicFramePr>
            <p:cNvPr id="9" name="Object 6"/>
            <p:cNvGraphicFramePr>
              <a:graphicFrameLocks noChangeAspect="1"/>
            </p:cNvGraphicFramePr>
            <p:nvPr/>
          </p:nvGraphicFramePr>
          <p:xfrm>
            <a:off x="8767" y="2760"/>
            <a:ext cx="4433" cy="1187"/>
          </p:xfrm>
          <a:graphic>
            <a:graphicData uri="http://schemas.openxmlformats.org/presentationml/2006/ole">
              <p:oleObj spid="_x0000_s39955" name="Equation" r:id="rId6" imgW="89916000" imgH="24079200" progId="Equation.3">
                <p:embed/>
              </p:oleObj>
            </a:graphicData>
          </a:graphic>
        </p:graphicFrame>
      </p:grpSp>
      <p:sp>
        <p:nvSpPr>
          <p:cNvPr id="11" name="TextBox 10"/>
          <p:cNvSpPr txBox="1"/>
          <p:nvPr/>
        </p:nvSpPr>
        <p:spPr>
          <a:xfrm>
            <a:off x="2384687" y="193614"/>
            <a:ext cx="441659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空间曲线的切线与法平面</a:t>
            </a:r>
            <a:endParaRPr lang="zh-CN" altLang="en-US" sz="3000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3215461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utoUpdateAnimBg="0"/>
      <p:bldP spid="6" grpId="1" build="allAtOnce" bldLvl="0" animBg="1"/>
      <p:bldP spid="8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48724" y="133909"/>
            <a:ext cx="54864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曲面的切平面与法线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 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791846" y="902018"/>
            <a:ext cx="4083685" cy="400050"/>
            <a:chOff x="952" y="1801"/>
            <a:chExt cx="6431" cy="840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952" y="1801"/>
              <a:ext cx="4080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设 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Symbol" panose="05050102010706020507" pitchFamily="18" charset="2"/>
                </a:rPr>
                <a:t>有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光滑曲面</a:t>
              </a:r>
            </a:p>
          </p:txBody>
        </p:sp>
        <p:graphicFrame>
          <p:nvGraphicFramePr>
            <p:cNvPr id="30722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51176552"/>
                </p:ext>
              </p:extLst>
            </p:nvPr>
          </p:nvGraphicFramePr>
          <p:xfrm>
            <a:off x="3952" y="1945"/>
            <a:ext cx="3431" cy="581"/>
          </p:xfrm>
          <a:graphic>
            <a:graphicData uri="http://schemas.openxmlformats.org/presentationml/2006/ole">
              <p:oleObj spid="_x0000_s41012" name="Equation" r:id="rId4" imgW="57607200" imgH="9753600" progId="Equation.3">
                <p:embed/>
              </p:oleObj>
            </a:graphicData>
          </a:graphic>
        </p:graphicFrame>
      </p:grpSp>
      <p:sp>
        <p:nvSpPr>
          <p:cNvPr id="9" name="Text Box 30"/>
          <p:cNvSpPr txBox="1">
            <a:spLocks noChangeArrowheads="1"/>
          </p:cNvSpPr>
          <p:nvPr/>
        </p:nvSpPr>
        <p:spPr bwMode="auto">
          <a:xfrm>
            <a:off x="792136" y="1768073"/>
            <a:ext cx="5105400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zh-CN" dirty="0"/>
          </a:p>
        </p:txBody>
      </p:sp>
      <p:sp>
        <p:nvSpPr>
          <p:cNvPr id="10" name="Text Box 38"/>
          <p:cNvSpPr txBox="1">
            <a:spLocks noChangeArrowheads="1"/>
          </p:cNvSpPr>
          <p:nvPr/>
        </p:nvSpPr>
        <p:spPr bwMode="auto">
          <a:xfrm>
            <a:off x="428625" y="1201102"/>
            <a:ext cx="8387080" cy="10156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</a:pPr>
            <a:r>
              <a:rPr lang="en-US" altLang="zh-CN" sz="2000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  </a:t>
            </a:r>
            <a:r>
              <a:rPr lang="zh-CN" altLang="en-US" sz="2000" dirty="0" smtClean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已知 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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上过点</a:t>
            </a:r>
            <a:r>
              <a:rPr lang="zh-CN" altLang="en-US" sz="20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000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的任何曲线在该点的切线都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在同一平面上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此平面称为 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Symbol" panose="05050102010706020507" pitchFamily="18" charset="2"/>
              </a:rPr>
              <a:t>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在该点的</a:t>
            </a:r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切平面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 Box 39"/>
          <p:cNvSpPr txBox="1">
            <a:spLocks noChangeArrowheads="1"/>
          </p:cNvSpPr>
          <p:nvPr/>
        </p:nvSpPr>
        <p:spPr bwMode="auto">
          <a:xfrm>
            <a:off x="5643570" y="2157166"/>
            <a:ext cx="1643074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altLang="zh-CN" dirty="0">
              <a:solidFill>
                <a:schemeClr val="accent1"/>
              </a:solidFill>
            </a:endParaRPr>
          </a:p>
        </p:txBody>
      </p:sp>
      <p:sp>
        <p:nvSpPr>
          <p:cNvPr id="14" name="Text Box 1031"/>
          <p:cNvSpPr txBox="1">
            <a:spLocks noChangeArrowheads="1"/>
          </p:cNvSpPr>
          <p:nvPr/>
        </p:nvSpPr>
        <p:spPr bwMode="auto">
          <a:xfrm>
            <a:off x="916941" y="3754073"/>
            <a:ext cx="234061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法线方程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499505" y="3401654"/>
            <a:ext cx="8221980" cy="293370"/>
            <a:chOff x="512" y="6936"/>
            <a:chExt cx="12948" cy="616"/>
          </a:xfrm>
        </p:grpSpPr>
        <p:graphicFrame>
          <p:nvGraphicFramePr>
            <p:cNvPr id="12" name="Object 1027"/>
            <p:cNvGraphicFramePr>
              <a:graphicFrameLocks noChangeAspect="1"/>
            </p:cNvGraphicFramePr>
            <p:nvPr/>
          </p:nvGraphicFramePr>
          <p:xfrm>
            <a:off x="512" y="6977"/>
            <a:ext cx="3942" cy="529"/>
          </p:xfrm>
          <a:graphic>
            <a:graphicData uri="http://schemas.openxmlformats.org/presentationml/2006/ole">
              <p:oleObj spid="_x0000_s41013" name="Equation" r:id="rId5" imgW="79552800" imgH="10668000" progId="Equation.3">
                <p:embed/>
              </p:oleObj>
            </a:graphicData>
          </a:graphic>
        </p:graphicFrame>
        <p:graphicFrame>
          <p:nvGraphicFramePr>
            <p:cNvPr id="16" name="Object 1040"/>
            <p:cNvGraphicFramePr>
              <a:graphicFrameLocks noChangeAspect="1"/>
            </p:cNvGraphicFramePr>
            <p:nvPr/>
          </p:nvGraphicFramePr>
          <p:xfrm>
            <a:off x="4454" y="6936"/>
            <a:ext cx="4434" cy="616"/>
          </p:xfrm>
          <a:graphic>
            <a:graphicData uri="http://schemas.openxmlformats.org/presentationml/2006/ole">
              <p:oleObj spid="_x0000_s41014" name="Equation" r:id="rId6" imgW="85648800" imgH="11887200" progId="Equation.3">
                <p:embed/>
              </p:oleObj>
            </a:graphicData>
          </a:graphic>
        </p:graphicFrame>
        <p:graphicFrame>
          <p:nvGraphicFramePr>
            <p:cNvPr id="17" name="Object 1041"/>
            <p:cNvGraphicFramePr>
              <a:graphicFrameLocks noChangeAspect="1"/>
            </p:cNvGraphicFramePr>
            <p:nvPr/>
          </p:nvGraphicFramePr>
          <p:xfrm>
            <a:off x="8888" y="6992"/>
            <a:ext cx="4572" cy="500"/>
          </p:xfrm>
          <a:graphic>
            <a:graphicData uri="http://schemas.openxmlformats.org/presentationml/2006/ole">
              <p:oleObj spid="_x0000_s41015" name="Equation" r:id="rId7" imgW="97536000" imgH="10668000" progId="Equation.3">
                <p:embed/>
              </p:oleObj>
            </a:graphicData>
          </a:graphic>
        </p:graphicFrame>
      </p:grpSp>
      <p:sp>
        <p:nvSpPr>
          <p:cNvPr id="18" name="Rectangle 1045"/>
          <p:cNvSpPr txBox="1">
            <a:spLocks noChangeArrowheads="1"/>
          </p:cNvSpPr>
          <p:nvPr/>
        </p:nvSpPr>
        <p:spPr>
          <a:xfrm>
            <a:off x="838344" y="2927055"/>
            <a:ext cx="2797175" cy="457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切平面方程</a:t>
            </a:r>
            <a:endParaRPr kumimoji="0" lang="zh-CN" altLang="en-US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843432" y="4239204"/>
            <a:ext cx="6261100" cy="579596"/>
            <a:chOff x="1515" y="9308"/>
            <a:chExt cx="10759" cy="1470"/>
          </a:xfrm>
        </p:grpSpPr>
        <p:graphicFrame>
          <p:nvGraphicFramePr>
            <p:cNvPr id="15" name="Object 1032"/>
            <p:cNvGraphicFramePr>
              <a:graphicFrameLocks noChangeAspect="1"/>
            </p:cNvGraphicFramePr>
            <p:nvPr/>
          </p:nvGraphicFramePr>
          <p:xfrm>
            <a:off x="1604" y="9308"/>
            <a:ext cx="10670" cy="1470"/>
          </p:xfrm>
          <a:graphic>
            <a:graphicData uri="http://schemas.openxmlformats.org/presentationml/2006/ole">
              <p:oleObj spid="_x0000_s41016" name="Equation" r:id="rId8" imgW="163982400" imgH="22555200" progId="Equation.3">
                <p:embed/>
              </p:oleObj>
            </a:graphicData>
          </a:graphic>
        </p:graphicFrame>
        <p:graphicFrame>
          <p:nvGraphicFramePr>
            <p:cNvPr id="19" name="Object 1047"/>
            <p:cNvGraphicFramePr>
              <a:graphicFrameLocks noChangeAspect="1"/>
            </p:cNvGraphicFramePr>
            <p:nvPr/>
          </p:nvGraphicFramePr>
          <p:xfrm>
            <a:off x="1515" y="10003"/>
            <a:ext cx="3175" cy="695"/>
          </p:xfrm>
          <a:graphic>
            <a:graphicData uri="http://schemas.openxmlformats.org/presentationml/2006/ole">
              <p:oleObj spid="_x0000_s41017" name="Equation" r:id="rId9" imgW="48768000" imgH="10668000" progId="Equation.3">
                <p:embed/>
              </p:oleObj>
            </a:graphicData>
          </a:graphic>
        </p:graphicFrame>
        <p:graphicFrame>
          <p:nvGraphicFramePr>
            <p:cNvPr id="20" name="Object 1048"/>
            <p:cNvGraphicFramePr>
              <a:graphicFrameLocks noChangeAspect="1"/>
            </p:cNvGraphicFramePr>
            <p:nvPr/>
          </p:nvGraphicFramePr>
          <p:xfrm>
            <a:off x="5330" y="10003"/>
            <a:ext cx="3218" cy="775"/>
          </p:xfrm>
          <a:graphic>
            <a:graphicData uri="http://schemas.openxmlformats.org/presentationml/2006/ole">
              <p:oleObj spid="_x0000_s41018" name="Equation" r:id="rId10" imgW="49377600" imgH="11887200" progId="Equation.3">
                <p:embed/>
              </p:oleObj>
            </a:graphicData>
          </a:graphic>
        </p:graphicFrame>
        <p:graphicFrame>
          <p:nvGraphicFramePr>
            <p:cNvPr id="21" name="Object 1050"/>
            <p:cNvGraphicFramePr>
              <a:graphicFrameLocks noChangeAspect="1"/>
            </p:cNvGraphicFramePr>
            <p:nvPr/>
          </p:nvGraphicFramePr>
          <p:xfrm>
            <a:off x="9115" y="10045"/>
            <a:ext cx="3153" cy="690"/>
          </p:xfrm>
          <a:graphic>
            <a:graphicData uri="http://schemas.openxmlformats.org/presentationml/2006/ole">
              <p:oleObj spid="_x0000_s41019" name="Equation" r:id="rId11" imgW="48768000" imgH="10668000" progId="Equation.3">
                <p:embed/>
              </p:oleObj>
            </a:graphicData>
          </a:graphic>
        </p:graphicFrame>
      </p:grpSp>
      <p:grpSp>
        <p:nvGrpSpPr>
          <p:cNvPr id="22" name="Group 1108"/>
          <p:cNvGrpSpPr/>
          <p:nvPr/>
        </p:nvGrpSpPr>
        <p:grpSpPr bwMode="auto">
          <a:xfrm>
            <a:off x="922655" y="2526507"/>
            <a:ext cx="6967220" cy="280511"/>
            <a:chOff x="654" y="652"/>
            <a:chExt cx="4561" cy="310"/>
          </a:xfrm>
        </p:grpSpPr>
        <p:graphicFrame>
          <p:nvGraphicFramePr>
            <p:cNvPr id="23" name="Object 1028"/>
            <p:cNvGraphicFramePr>
              <a:graphicFrameLocks noChangeAspect="1"/>
            </p:cNvGraphicFramePr>
            <p:nvPr/>
          </p:nvGraphicFramePr>
          <p:xfrm>
            <a:off x="654" y="652"/>
            <a:ext cx="4561" cy="310"/>
          </p:xfrm>
          <a:graphic>
            <a:graphicData uri="http://schemas.openxmlformats.org/presentationml/2006/ole">
              <p:oleObj spid="_x0000_s41020" name="Equation" r:id="rId12" imgW="175260000" imgH="11887200" progId="Equation.3">
                <p:embed/>
              </p:oleObj>
            </a:graphicData>
          </a:graphic>
        </p:graphicFrame>
        <p:sp>
          <p:nvSpPr>
            <p:cNvPr id="24" name="Line 1107"/>
            <p:cNvSpPr>
              <a:spLocks noChangeShapeType="1"/>
            </p:cNvSpPr>
            <p:nvPr/>
          </p:nvSpPr>
          <p:spPr bwMode="auto">
            <a:xfrm>
              <a:off x="672" y="720"/>
              <a:ext cx="1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stealth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792480" y="2082352"/>
            <a:ext cx="5864860" cy="400050"/>
            <a:chOff x="1248" y="4288"/>
            <a:chExt cx="9236" cy="840"/>
          </a:xfrm>
        </p:grpSpPr>
        <p:sp>
          <p:nvSpPr>
            <p:cNvPr id="13" name="Text Box 1029"/>
            <p:cNvSpPr txBox="1">
              <a:spLocks noChangeArrowheads="1"/>
            </p:cNvSpPr>
            <p:nvPr/>
          </p:nvSpPr>
          <p:spPr bwMode="auto">
            <a:xfrm>
              <a:off x="1248" y="4288"/>
              <a:ext cx="9236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曲面</a:t>
              </a:r>
              <a:r>
                <a:rPr lang="zh-CN" altLang="en-US" sz="2000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Symbol" panose="05050102010706020507" pitchFamily="18" charset="2"/>
                </a:rPr>
                <a:t> 在</a:t>
              </a:r>
              <a:r>
                <a:rPr lang="zh-CN" altLang="en-US" sz="2000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Symbol" panose="05050102010706020507" pitchFamily="18" charset="2"/>
                </a:rPr>
                <a:t>点           </a:t>
              </a:r>
              <a:r>
                <a:rPr lang="en-US" altLang="zh-CN" sz="2000" i="1" dirty="0" smtClean="0">
                  <a:latin typeface="微软雅黑" panose="020B0503020204020204" pitchFamily="34" charset="-122"/>
                  <a:ea typeface="微软雅黑" panose="020B0503020204020204" pitchFamily="34" charset="-122"/>
                  <a:sym typeface="Symbol" panose="05050102010706020507" pitchFamily="18" charset="2"/>
                </a:rPr>
                <a:t>           </a:t>
              </a:r>
              <a:r>
                <a: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  <a:sym typeface="Symbol" panose="05050102010706020507" pitchFamily="18" charset="2"/>
                </a:rPr>
                <a:t>的</a:t>
              </a:r>
              <a:r>
                <a:rPr lang="zh-CN" altLang="en-US" sz="2000" b="1" dirty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法</a:t>
              </a:r>
              <a:r>
                <a:rPr lang="zh-CN" altLang="en-US" sz="2000" b="1" dirty="0" smtClean="0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向量为</a:t>
              </a:r>
              <a:endPara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aphicFrame>
          <p:nvGraphicFramePr>
            <p:cNvPr id="30731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837685621"/>
                </p:ext>
              </p:extLst>
            </p:nvPr>
          </p:nvGraphicFramePr>
          <p:xfrm>
            <a:off x="3615" y="4446"/>
            <a:ext cx="2407" cy="530"/>
          </p:xfrm>
          <a:graphic>
            <a:graphicData uri="http://schemas.openxmlformats.org/presentationml/2006/ole">
              <p:oleObj spid="_x0000_s41021" name="Equation" r:id="rId13" imgW="48463200" imgH="10668000" progId="Equation.3">
                <p:embed/>
              </p:oleObj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xmlns="" val="2283960401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 animBg="1"/>
      <p:bldP spid="14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2319021" y="1428750"/>
          <a:ext cx="2896235" cy="264795"/>
        </p:xfrm>
        <a:graphic>
          <a:graphicData uri="http://schemas.openxmlformats.org/presentationml/2006/ole">
            <p:oleObj spid="_x0000_s42051" name="Equation" r:id="rId4" imgW="80162400" imgH="9753600" progId="Equation.3">
              <p:embed/>
            </p:oleObj>
          </a:graphicData>
        </a:graphic>
      </p:graphicFrame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66710" y="1745555"/>
            <a:ext cx="60706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则在点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6984488"/>
              </p:ext>
            </p:extLst>
          </p:nvPr>
        </p:nvGraphicFramePr>
        <p:xfrm>
          <a:off x="1430819" y="1818589"/>
          <a:ext cx="1017905" cy="254794"/>
        </p:xfrm>
        <a:graphic>
          <a:graphicData uri="http://schemas.openxmlformats.org/presentationml/2006/ole">
            <p:oleObj spid="_x0000_s42052" name="Equation" r:id="rId5" imgW="29260800" imgH="9753600" progId="Equation.3">
              <p:embed/>
            </p:oleObj>
          </a:graphicData>
        </a:graphic>
      </p:graphicFrame>
      <p:graphicFrame>
        <p:nvGraphicFramePr>
          <p:cNvPr id="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99732620"/>
              </p:ext>
            </p:extLst>
          </p:nvPr>
        </p:nvGraphicFramePr>
        <p:xfrm>
          <a:off x="2145105" y="3945909"/>
          <a:ext cx="4013835" cy="574358"/>
        </p:xfrm>
        <a:graphic>
          <a:graphicData uri="http://schemas.openxmlformats.org/presentationml/2006/ole">
            <p:oleObj spid="_x0000_s42053" name="Equation" r:id="rId6" imgW="116738400" imgH="24079200" progId="Equation.3">
              <p:embed/>
            </p:oleObj>
          </a:graphicData>
        </a:graphic>
      </p:graphicFrame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655050" y="3646814"/>
            <a:ext cx="18288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法线方程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578485" y="2263613"/>
            <a:ext cx="8449310" cy="400050"/>
            <a:chOff x="911" y="4753"/>
            <a:chExt cx="13306" cy="840"/>
          </a:xfrm>
        </p:grpSpPr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911" y="4753"/>
              <a:ext cx="13306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故当函数              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在点                有连续偏导数时</a:t>
              </a: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, </a:t>
              </a:r>
              <a:r>
                <a:rPr lang="zh-CN" altLang="en-US" sz="2000" noProof="0" smtClean="0">
                  <a:ln>
                    <a:noFill/>
                  </a:ln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  <a:sym typeface="Symbol" panose="05050102010706020507" pitchFamily="18" charset="2"/>
                </a:rPr>
                <a:t>在点 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                 有  </a:t>
              </a:r>
            </a:p>
          </p:txBody>
        </p:sp>
        <p:graphicFrame>
          <p:nvGraphicFramePr>
            <p:cNvPr id="12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090802139"/>
                </p:ext>
              </p:extLst>
            </p:nvPr>
          </p:nvGraphicFramePr>
          <p:xfrm>
            <a:off x="2763" y="4879"/>
            <a:ext cx="1458" cy="543"/>
          </p:xfrm>
          <a:graphic>
            <a:graphicData uri="http://schemas.openxmlformats.org/presentationml/2006/ole">
              <p:oleObj spid="_x0000_s42054" name="Equation" r:id="rId7" imgW="26212800" imgH="9753600" progId="Equation.3">
                <p:embed/>
              </p:oleObj>
            </a:graphicData>
          </a:graphic>
        </p:graphicFrame>
        <p:graphicFrame>
          <p:nvGraphicFramePr>
            <p:cNvPr id="13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52584791"/>
                </p:ext>
              </p:extLst>
            </p:nvPr>
          </p:nvGraphicFramePr>
          <p:xfrm>
            <a:off x="5281" y="4901"/>
            <a:ext cx="1496" cy="558"/>
          </p:xfrm>
          <a:graphic>
            <a:graphicData uri="http://schemas.openxmlformats.org/presentationml/2006/ole">
              <p:oleObj spid="_x0000_s42055" name="Equation" r:id="rId8" imgW="28651200" imgH="10668000" progId="Equation.3">
                <p:embed/>
              </p:oleObj>
            </a:graphicData>
          </a:graphic>
        </p:graphicFrame>
        <p:graphicFrame>
          <p:nvGraphicFramePr>
            <p:cNvPr id="18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470122016"/>
                </p:ext>
              </p:extLst>
            </p:nvPr>
          </p:nvGraphicFramePr>
          <p:xfrm>
            <a:off x="11204" y="4835"/>
            <a:ext cx="2187" cy="674"/>
          </p:xfrm>
          <a:graphic>
            <a:graphicData uri="http://schemas.openxmlformats.org/presentationml/2006/ole">
              <p:oleObj spid="_x0000_s42056" name="Equation" r:id="rId9" imgW="761760" imgH="228600" progId="Equation.3">
                <p:embed/>
              </p:oleObj>
            </a:graphicData>
          </a:graphic>
        </p:graphicFrame>
      </p:grpSp>
      <p:grpSp>
        <p:nvGrpSpPr>
          <p:cNvPr id="6" name="组合 5"/>
          <p:cNvGrpSpPr/>
          <p:nvPr/>
        </p:nvGrpSpPr>
        <p:grpSpPr>
          <a:xfrm>
            <a:off x="604520" y="1028700"/>
            <a:ext cx="7255510" cy="400050"/>
            <a:chOff x="952" y="1779"/>
            <a:chExt cx="11426" cy="840"/>
          </a:xfrm>
        </p:grpSpPr>
        <p:graphicFrame>
          <p:nvGraphicFramePr>
            <p:cNvPr id="7" name="Object 5"/>
            <p:cNvGraphicFramePr>
              <a:graphicFrameLocks noChangeAspect="1"/>
            </p:cNvGraphicFramePr>
            <p:nvPr/>
          </p:nvGraphicFramePr>
          <p:xfrm>
            <a:off x="6975" y="1920"/>
            <a:ext cx="2240" cy="557"/>
          </p:xfrm>
          <a:graphic>
            <a:graphicData uri="http://schemas.openxmlformats.org/presentationml/2006/ole">
              <p:oleObj spid="_x0000_s42057" name="Equation" r:id="rId10" imgW="39319200" imgH="9753600" progId="Equation.3">
                <p:embed/>
              </p:oleObj>
            </a:graphicData>
          </a:graphic>
        </p:graphicFrame>
        <p:sp>
          <p:nvSpPr>
            <p:cNvPr id="19" name="Rectangle 60"/>
            <p:cNvSpPr txBox="1">
              <a:spLocks noChangeArrowheads="1"/>
            </p:cNvSpPr>
            <p:nvPr/>
          </p:nvSpPr>
          <p:spPr>
            <a:xfrm>
              <a:off x="952" y="1779"/>
              <a:ext cx="11426" cy="840"/>
            </a:xfrm>
            <a:prstGeom prst="rect">
              <a:avLst/>
            </a:prstGeom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0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特别</a:t>
              </a:r>
              <a:r>
                <a:rPr kumimoji="0" lang="en-US" altLang="zh-CN" sz="20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,</a:t>
              </a:r>
              <a:r>
                <a:rPr kumimoji="0" lang="en-US" altLang="zh-CN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 </a:t>
              </a:r>
              <a:r>
                <a:rPr kumimoji="0" lang="zh-CN" alt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当光滑曲面</a:t>
              </a:r>
              <a:r>
                <a:rPr kumimoji="0" lang="zh-CN" alt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  <a:sym typeface="Symbol" panose="05050102010706020507" pitchFamily="18" charset="2"/>
                </a:rPr>
                <a:t> </a:t>
              </a:r>
              <a:r>
                <a:rPr kumimoji="0" lang="zh-CN" alt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j-cs"/>
                </a:rPr>
                <a:t>的方程为显式                     时，</a:t>
              </a:r>
              <a:endParaRPr kumimoji="0" lang="en-US" altLang="zh-CN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1792075" y="3220398"/>
            <a:ext cx="5057030" cy="357787"/>
            <a:chOff x="2897" y="7905"/>
            <a:chExt cx="11661" cy="1093"/>
          </a:xfrm>
        </p:grpSpPr>
        <p:graphicFrame>
          <p:nvGraphicFramePr>
            <p:cNvPr id="5" name="Object 20"/>
            <p:cNvGraphicFramePr>
              <a:graphicFrameLocks noChangeAspect="1"/>
            </p:cNvGraphicFramePr>
            <p:nvPr/>
          </p:nvGraphicFramePr>
          <p:xfrm>
            <a:off x="3019" y="8046"/>
            <a:ext cx="4645" cy="738"/>
          </p:xfrm>
          <a:graphic>
            <a:graphicData uri="http://schemas.openxmlformats.org/presentationml/2006/ole">
              <p:oleObj spid="_x0000_s42058" name="Equation" r:id="rId11" imgW="66751200" imgH="10668000" progId="Equation.3">
                <p:embed/>
              </p:oleObj>
            </a:graphicData>
          </a:graphic>
        </p:graphicFrame>
        <p:graphicFrame>
          <p:nvGraphicFramePr>
            <p:cNvPr id="22" name="Object 63"/>
            <p:cNvGraphicFramePr>
              <a:graphicFrameLocks noChangeAspect="1"/>
            </p:cNvGraphicFramePr>
            <p:nvPr/>
          </p:nvGraphicFramePr>
          <p:xfrm>
            <a:off x="7611" y="7905"/>
            <a:ext cx="6947" cy="1093"/>
          </p:xfrm>
          <a:graphic>
            <a:graphicData uri="http://schemas.openxmlformats.org/presentationml/2006/ole">
              <p:oleObj spid="_x0000_s42059" name="Equation" r:id="rId12" imgW="2006280" imgH="241200" progId="Equation.DSMT4">
                <p:embed/>
              </p:oleObj>
            </a:graphicData>
          </a:graphic>
        </p:graphicFrame>
        <p:graphicFrame>
          <p:nvGraphicFramePr>
            <p:cNvPr id="23" name="Object 64"/>
            <p:cNvGraphicFramePr>
              <a:graphicFrameLocks noChangeAspect="1"/>
            </p:cNvGraphicFramePr>
            <p:nvPr/>
          </p:nvGraphicFramePr>
          <p:xfrm>
            <a:off x="2897" y="8261"/>
            <a:ext cx="35" cy="15"/>
          </p:xfrm>
          <a:graphic>
            <a:graphicData uri="http://schemas.openxmlformats.org/presentationml/2006/ole">
              <p:oleObj spid="_x0000_s42060" name="Equation" r:id="rId13" imgW="558720" imgH="228600" progId="Equation.DSMT4">
                <p:embed/>
              </p:oleObj>
            </a:graphicData>
          </a:graphic>
        </p:graphicFrame>
      </p:grpSp>
      <p:grpSp>
        <p:nvGrpSpPr>
          <p:cNvPr id="3" name="组合 2"/>
          <p:cNvGrpSpPr/>
          <p:nvPr/>
        </p:nvGrpSpPr>
        <p:grpSpPr>
          <a:xfrm>
            <a:off x="2671517" y="1835880"/>
            <a:ext cx="4415281" cy="278488"/>
            <a:chOff x="4448" y="4093"/>
            <a:chExt cx="5626" cy="777"/>
          </a:xfrm>
        </p:grpSpPr>
        <p:graphicFrame>
          <p:nvGraphicFramePr>
            <p:cNvPr id="16" name="Object 35"/>
            <p:cNvGraphicFramePr>
              <a:graphicFrameLocks noChangeAspect="1"/>
            </p:cNvGraphicFramePr>
            <p:nvPr/>
          </p:nvGraphicFramePr>
          <p:xfrm>
            <a:off x="6412" y="4093"/>
            <a:ext cx="1407" cy="777"/>
          </p:xfrm>
          <a:graphic>
            <a:graphicData uri="http://schemas.openxmlformats.org/presentationml/2006/ole">
              <p:oleObj spid="_x0000_s42061" name="Equation" r:id="rId14" imgW="31089600" imgH="11887200" progId="Equation.3">
                <p:embed/>
              </p:oleObj>
            </a:graphicData>
          </a:graphic>
        </p:graphicFrame>
        <p:graphicFrame>
          <p:nvGraphicFramePr>
            <p:cNvPr id="17" name="Object 36"/>
            <p:cNvGraphicFramePr>
              <a:graphicFrameLocks noChangeAspect="1"/>
            </p:cNvGraphicFramePr>
            <p:nvPr/>
          </p:nvGraphicFramePr>
          <p:xfrm>
            <a:off x="8582" y="4118"/>
            <a:ext cx="1492" cy="697"/>
          </p:xfrm>
          <a:graphic>
            <a:graphicData uri="http://schemas.openxmlformats.org/presentationml/2006/ole">
              <p:oleObj spid="_x0000_s42062" name="Equation" r:id="rId15" imgW="30175200" imgH="10668000" progId="Equation.3">
                <p:embed/>
              </p:oleObj>
            </a:graphicData>
          </a:graphic>
        </p:graphicFrame>
        <p:graphicFrame>
          <p:nvGraphicFramePr>
            <p:cNvPr id="24" name="Object 68"/>
            <p:cNvGraphicFramePr>
              <a:graphicFrameLocks noChangeAspect="1"/>
            </p:cNvGraphicFramePr>
            <p:nvPr/>
          </p:nvGraphicFramePr>
          <p:xfrm>
            <a:off x="4448" y="4094"/>
            <a:ext cx="1320" cy="695"/>
          </p:xfrm>
          <a:graphic>
            <a:graphicData uri="http://schemas.openxmlformats.org/presentationml/2006/ole">
              <p:oleObj spid="_x0000_s42063" name="Equation" r:id="rId16" imgW="30175200" imgH="10668000" progId="Equation.DSMT4">
                <p:embed/>
              </p:oleObj>
            </a:graphicData>
          </a:graphic>
        </p:graphicFrame>
      </p:grpSp>
      <p:sp>
        <p:nvSpPr>
          <p:cNvPr id="25" name="Text Box 69"/>
          <p:cNvSpPr txBox="1">
            <a:spLocks noChangeArrowheads="1"/>
          </p:cNvSpPr>
          <p:nvPr/>
        </p:nvSpPr>
        <p:spPr bwMode="auto">
          <a:xfrm>
            <a:off x="616950" y="2799328"/>
            <a:ext cx="2362200" cy="4001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000" b="1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切平面方程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>
          <a:xfrm>
            <a:off x="2448724" y="133909"/>
            <a:ext cx="54864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曲面的切平面与法线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 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546006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 autoUpdateAnimBg="0"/>
      <p:bldP spid="15" grpId="0" build="p" autoUpdateAnimBg="0"/>
      <p:bldP spid="25" grpId="0" bldLvl="0" animBg="1" autoUpdateAnimBg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8" name="Object 22"/>
          <p:cNvGraphicFramePr>
            <a:graphicFrameLocks noChangeAspect="1"/>
          </p:cNvGraphicFramePr>
          <p:nvPr/>
        </p:nvGraphicFramePr>
        <p:xfrm>
          <a:off x="1857376" y="3681412"/>
          <a:ext cx="3082925" cy="722948"/>
        </p:xfrm>
        <a:graphic>
          <a:graphicData uri="http://schemas.openxmlformats.org/presentationml/2006/ole">
            <p:oleObj spid="_x0000_s43045" name="Equation" r:id="rId4" imgW="83820000" imgH="26212800" progId="Equation.3">
              <p:embed/>
            </p:oleObj>
          </a:graphicData>
        </a:graphic>
      </p:graphicFrame>
      <p:grpSp>
        <p:nvGrpSpPr>
          <p:cNvPr id="23" name="组合 22"/>
          <p:cNvGrpSpPr/>
          <p:nvPr/>
        </p:nvGrpSpPr>
        <p:grpSpPr>
          <a:xfrm>
            <a:off x="618490" y="2083596"/>
            <a:ext cx="8031480" cy="400051"/>
            <a:chOff x="974" y="4261"/>
            <a:chExt cx="12648" cy="840"/>
          </a:xfrm>
        </p:grpSpPr>
        <p:sp>
          <p:nvSpPr>
            <p:cNvPr id="9" name="Text Box 24"/>
            <p:cNvSpPr txBox="1">
              <a:spLocks noChangeArrowheads="1"/>
            </p:cNvSpPr>
            <p:nvPr/>
          </p:nvSpPr>
          <p:spPr bwMode="auto">
            <a:xfrm>
              <a:off x="974" y="4261"/>
              <a:ext cx="12648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将                                       分别记为               则</a:t>
              </a:r>
            </a:p>
          </p:txBody>
        </p:sp>
        <p:graphicFrame>
          <p:nvGraphicFramePr>
            <p:cNvPr id="10" name="Object 25"/>
            <p:cNvGraphicFramePr>
              <a:graphicFrameLocks noChangeAspect="1"/>
            </p:cNvGraphicFramePr>
            <p:nvPr/>
          </p:nvGraphicFramePr>
          <p:xfrm>
            <a:off x="1620" y="4327"/>
            <a:ext cx="4319" cy="656"/>
          </p:xfrm>
          <a:graphic>
            <a:graphicData uri="http://schemas.openxmlformats.org/presentationml/2006/ole">
              <p:oleObj spid="_x0000_s43046" name="Equation" r:id="rId5" imgW="78333600" imgH="11887200" progId="Equation.3">
                <p:embed/>
              </p:oleObj>
            </a:graphicData>
          </a:graphic>
        </p:graphicFrame>
        <p:graphicFrame>
          <p:nvGraphicFramePr>
            <p:cNvPr id="11" name="Object 26"/>
            <p:cNvGraphicFramePr>
              <a:graphicFrameLocks noChangeAspect="1"/>
            </p:cNvGraphicFramePr>
            <p:nvPr/>
          </p:nvGraphicFramePr>
          <p:xfrm>
            <a:off x="7887" y="4335"/>
            <a:ext cx="1478" cy="648"/>
          </p:xfrm>
          <a:graphic>
            <a:graphicData uri="http://schemas.openxmlformats.org/presentationml/2006/ole">
              <p:oleObj spid="_x0000_s43047" name="Equation" r:id="rId6" imgW="27127200" imgH="11887200" progId="Equation.3">
                <p:embed/>
              </p:oleObj>
            </a:graphicData>
          </a:graphic>
        </p:graphicFrame>
      </p:grpSp>
      <p:sp>
        <p:nvSpPr>
          <p:cNvPr id="12" name="Rectangle 37"/>
          <p:cNvSpPr txBox="1">
            <a:spLocks noChangeArrowheads="1"/>
          </p:cNvSpPr>
          <p:nvPr/>
        </p:nvSpPr>
        <p:spPr>
          <a:xfrm>
            <a:off x="652145" y="2597468"/>
            <a:ext cx="3495675" cy="40005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法向量的方向余弦：</a:t>
            </a:r>
            <a:endParaRPr kumimoji="0" lang="zh-CN" altLang="en-US" sz="20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618490" y="1015365"/>
            <a:ext cx="8341360" cy="400050"/>
            <a:chOff x="974" y="2132"/>
            <a:chExt cx="13136" cy="840"/>
          </a:xfrm>
        </p:grpSpPr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974" y="2132"/>
              <a:ext cx="13136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</a:rPr>
                <a:t>用             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表示法向量的方向角</a:t>
              </a: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,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并假定法向量方向向上</a:t>
              </a:r>
              <a:r>
                <a:rPr lang="en-US" altLang="zh-CN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,</a:t>
              </a:r>
              <a:r>
                <a:rPr lang="zh-CN" altLang="en-US" sz="200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则     为锐角</a:t>
              </a:r>
              <a:endPara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3" name="组合 2"/>
            <p:cNvGrpSpPr/>
            <p:nvPr/>
          </p:nvGrpSpPr>
          <p:grpSpPr>
            <a:xfrm>
              <a:off x="1620" y="2344"/>
              <a:ext cx="10317" cy="498"/>
              <a:chOff x="1162" y="2309"/>
              <a:chExt cx="10317" cy="498"/>
            </a:xfrm>
          </p:grpSpPr>
          <p:graphicFrame>
            <p:nvGraphicFramePr>
              <p:cNvPr id="5" name="Object 1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3040185020"/>
                  </p:ext>
                </p:extLst>
              </p:nvPr>
            </p:nvGraphicFramePr>
            <p:xfrm>
              <a:off x="1162" y="2309"/>
              <a:ext cx="1380" cy="470"/>
            </p:xfrm>
            <a:graphic>
              <a:graphicData uri="http://schemas.openxmlformats.org/presentationml/2006/ole">
                <p:oleObj spid="_x0000_s43048" name="Equation" r:id="rId7" imgW="27736800" imgH="9448800" progId="Equation.3">
                  <p:embed/>
                </p:oleObj>
              </a:graphicData>
            </a:graphic>
          </p:graphicFrame>
          <p:graphicFrame>
            <p:nvGraphicFramePr>
              <p:cNvPr id="15" name="Object 2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913453946"/>
                  </p:ext>
                </p:extLst>
              </p:nvPr>
            </p:nvGraphicFramePr>
            <p:xfrm>
              <a:off x="10879" y="2309"/>
              <a:ext cx="600" cy="498"/>
            </p:xfrm>
            <a:graphic>
              <a:graphicData uri="http://schemas.openxmlformats.org/presentationml/2006/ole">
                <p:oleObj spid="_x0000_s43049" name="Equation" r:id="rId8" imgW="126720" imgH="164880" progId="Equation.3">
                  <p:embed/>
                </p:oleObj>
              </a:graphicData>
            </a:graphic>
          </p:graphicFrame>
        </p:grpSp>
      </p:grpSp>
      <p:graphicFrame>
        <p:nvGraphicFramePr>
          <p:cNvPr id="1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77013364"/>
              </p:ext>
            </p:extLst>
          </p:nvPr>
        </p:nvGraphicFramePr>
        <p:xfrm>
          <a:off x="1710410" y="2895600"/>
          <a:ext cx="6200775" cy="682943"/>
        </p:xfrm>
        <a:graphic>
          <a:graphicData uri="http://schemas.openxmlformats.org/presentationml/2006/ole">
            <p:oleObj spid="_x0000_s43050" name="Equation" r:id="rId9" imgW="188976000" imgH="27736800" progId="Equation.3">
              <p:embed/>
            </p:oleObj>
          </a:graphicData>
        </a:graphic>
      </p:graphicFrame>
      <p:grpSp>
        <p:nvGrpSpPr>
          <p:cNvPr id="4" name="组合 3"/>
          <p:cNvGrpSpPr/>
          <p:nvPr/>
        </p:nvGrpSpPr>
        <p:grpSpPr>
          <a:xfrm>
            <a:off x="618490" y="1549241"/>
            <a:ext cx="4450715" cy="400050"/>
            <a:chOff x="974" y="3253"/>
            <a:chExt cx="7009" cy="840"/>
          </a:xfrm>
        </p:grpSpPr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974" y="3253"/>
              <a:ext cx="2760" cy="84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2000" b="1">
                  <a:solidFill>
                    <a:schemeClr val="tx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法向量</a:t>
              </a:r>
              <a:endPara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0" name="Group 56"/>
            <p:cNvGrpSpPr/>
            <p:nvPr/>
          </p:nvGrpSpPr>
          <p:grpSpPr bwMode="auto">
            <a:xfrm>
              <a:off x="2530" y="3335"/>
              <a:ext cx="5453" cy="683"/>
              <a:chOff x="1255" y="1152"/>
              <a:chExt cx="2498" cy="312"/>
            </a:xfrm>
          </p:grpSpPr>
          <p:graphicFrame>
            <p:nvGraphicFramePr>
              <p:cNvPr id="21" name="Object 52"/>
              <p:cNvGraphicFramePr>
                <a:graphicFrameLocks noChangeAspect="1"/>
              </p:cNvGraphicFramePr>
              <p:nvPr/>
            </p:nvGraphicFramePr>
            <p:xfrm>
              <a:off x="1274" y="1152"/>
              <a:ext cx="2479" cy="312"/>
            </p:xfrm>
            <a:graphic>
              <a:graphicData uri="http://schemas.openxmlformats.org/presentationml/2006/ole">
                <p:oleObj spid="_x0000_s43051" name="Equation" r:id="rId10" imgW="130759200" imgH="11887200" progId="Equation.3">
                  <p:embed/>
                </p:oleObj>
              </a:graphicData>
            </a:graphic>
          </p:graphicFrame>
          <p:sp>
            <p:nvSpPr>
              <p:cNvPr id="22" name="Line 55"/>
              <p:cNvSpPr>
                <a:spLocks noChangeShapeType="1"/>
              </p:cNvSpPr>
              <p:nvPr/>
            </p:nvSpPr>
            <p:spPr bwMode="auto">
              <a:xfrm>
                <a:off x="1255" y="1178"/>
                <a:ext cx="18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tailEnd type="triangle" w="med" len="med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24" name="Rectangle 2"/>
          <p:cNvSpPr txBox="1">
            <a:spLocks noChangeArrowheads="1"/>
          </p:cNvSpPr>
          <p:nvPr/>
        </p:nvSpPr>
        <p:spPr>
          <a:xfrm>
            <a:off x="2448724" y="133909"/>
            <a:ext cx="5486400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曲面的切平面与法线</a:t>
            </a: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  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35540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utoUpdateAnimBg="0"/>
      <p:bldP spid="2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主题​​">
  <a:themeElements>
    <a:clrScheme name="自定义 1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FFFFFF"/>
      </a:hlink>
      <a:folHlink>
        <a:srgbClr val="FFFFFF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488</Words>
  <Application>Microsoft Office PowerPoint</Application>
  <PresentationFormat>全屏显示(16:9)</PresentationFormat>
  <Paragraphs>107</Paragraphs>
  <Slides>15</Slides>
  <Notes>15</Notes>
  <HiddenSlides>0</HiddenSlides>
  <MMClips>0</MMClips>
  <ScaleCrop>false</ScaleCrop>
  <HeadingPairs>
    <vt:vector size="6" baseType="variant">
      <vt:variant>
        <vt:lpstr>主题</vt:lpstr>
      </vt:variant>
      <vt:variant>
        <vt:i4>3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15</vt:i4>
      </vt:variant>
    </vt:vector>
  </HeadingPairs>
  <TitlesOfParts>
    <vt:vector size="21" baseType="lpstr">
      <vt:lpstr>1_Office 主题​​</vt:lpstr>
      <vt:lpstr>2_Office 主题​​</vt:lpstr>
      <vt:lpstr>3_Office 主题​​</vt:lpstr>
      <vt:lpstr>Microsoft 公式 3.0</vt:lpstr>
      <vt:lpstr>Equation</vt:lpstr>
      <vt:lpstr>MathType 6.0 Equation</vt:lpstr>
      <vt:lpstr>幻灯片 1</vt:lpstr>
      <vt:lpstr>幻灯片 2</vt:lpstr>
      <vt:lpstr>幻灯片 3</vt:lpstr>
      <vt:lpstr>1.  曲线方程为参数方程的情况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coco</cp:lastModifiedBy>
  <cp:revision>347</cp:revision>
  <dcterms:created xsi:type="dcterms:W3CDTF">2016-03-20T02:48:00Z</dcterms:created>
  <dcterms:modified xsi:type="dcterms:W3CDTF">2019-03-22T00:57:31Z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