
<file path=[Content_Types].xml><?xml version="1.0" encoding="utf-8"?>
<Types xmlns="http://schemas.openxmlformats.org/package/2006/content-types">
  <Default Extension="png" ContentType="image/png"/>
  <Default Extension="vsd" ContentType="application/vnd.visio"/>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4030" r:id="rId2"/>
  </p:sldMasterIdLst>
  <p:notesMasterIdLst>
    <p:notesMasterId r:id="rId78"/>
  </p:notesMasterIdLst>
  <p:sldIdLst>
    <p:sldId id="257" r:id="rId3"/>
    <p:sldId id="345" r:id="rId4"/>
    <p:sldId id="258" r:id="rId5"/>
    <p:sldId id="346" r:id="rId6"/>
    <p:sldId id="260" r:id="rId7"/>
    <p:sldId id="261" r:id="rId8"/>
    <p:sldId id="262" r:id="rId9"/>
    <p:sldId id="264" r:id="rId10"/>
    <p:sldId id="265" r:id="rId11"/>
    <p:sldId id="266" r:id="rId12"/>
    <p:sldId id="267" r:id="rId13"/>
    <p:sldId id="269" r:id="rId14"/>
    <p:sldId id="270" r:id="rId15"/>
    <p:sldId id="272" r:id="rId16"/>
    <p:sldId id="274" r:id="rId17"/>
    <p:sldId id="275" r:id="rId18"/>
    <p:sldId id="276" r:id="rId19"/>
    <p:sldId id="277" r:id="rId20"/>
    <p:sldId id="278" r:id="rId21"/>
    <p:sldId id="279" r:id="rId22"/>
    <p:sldId id="280" r:id="rId23"/>
    <p:sldId id="347" r:id="rId24"/>
    <p:sldId id="281" r:id="rId25"/>
    <p:sldId id="282" r:id="rId26"/>
    <p:sldId id="284" r:id="rId27"/>
    <p:sldId id="344" r:id="rId28"/>
    <p:sldId id="285" r:id="rId29"/>
    <p:sldId id="287" r:id="rId30"/>
    <p:sldId id="348" r:id="rId31"/>
    <p:sldId id="289" r:id="rId32"/>
    <p:sldId id="290" r:id="rId33"/>
    <p:sldId id="292" r:id="rId34"/>
    <p:sldId id="294" r:id="rId35"/>
    <p:sldId id="353" r:id="rId36"/>
    <p:sldId id="295" r:id="rId37"/>
    <p:sldId id="296" r:id="rId38"/>
    <p:sldId id="298" r:id="rId39"/>
    <p:sldId id="350" r:id="rId40"/>
    <p:sldId id="352" r:id="rId41"/>
    <p:sldId id="300" r:id="rId42"/>
    <p:sldId id="302" r:id="rId43"/>
    <p:sldId id="303" r:id="rId44"/>
    <p:sldId id="304" r:id="rId45"/>
    <p:sldId id="306" r:id="rId46"/>
    <p:sldId id="351" r:id="rId47"/>
    <p:sldId id="354" r:id="rId48"/>
    <p:sldId id="307" r:id="rId49"/>
    <p:sldId id="308" r:id="rId50"/>
    <p:sldId id="309" r:id="rId51"/>
    <p:sldId id="355" r:id="rId52"/>
    <p:sldId id="310" r:id="rId53"/>
    <p:sldId id="312" r:id="rId54"/>
    <p:sldId id="313" r:id="rId55"/>
    <p:sldId id="314" r:id="rId56"/>
    <p:sldId id="316" r:id="rId57"/>
    <p:sldId id="317" r:id="rId58"/>
    <p:sldId id="318" r:id="rId59"/>
    <p:sldId id="321" r:id="rId60"/>
    <p:sldId id="322" r:id="rId61"/>
    <p:sldId id="356" r:id="rId62"/>
    <p:sldId id="323" r:id="rId63"/>
    <p:sldId id="324" r:id="rId64"/>
    <p:sldId id="325" r:id="rId65"/>
    <p:sldId id="327" r:id="rId66"/>
    <p:sldId id="328" r:id="rId67"/>
    <p:sldId id="331" r:id="rId68"/>
    <p:sldId id="333" r:id="rId69"/>
    <p:sldId id="335" r:id="rId70"/>
    <p:sldId id="336" r:id="rId71"/>
    <p:sldId id="337" r:id="rId72"/>
    <p:sldId id="338" r:id="rId73"/>
    <p:sldId id="339" r:id="rId74"/>
    <p:sldId id="349" r:id="rId75"/>
    <p:sldId id="340" r:id="rId76"/>
    <p:sldId id="343" r:id="rId77"/>
  </p:sldIdLst>
  <p:sldSz cx="9144000" cy="6858000" type="screen4x3"/>
  <p:notesSz cx="6858000" cy="9144000"/>
  <p:defaultTextStyle>
    <a:defPPr>
      <a:defRPr lang="zh-CN"/>
    </a:defPPr>
    <a:lvl1pPr algn="l" rtl="0" eaLnBrk="0" fontAlgn="base" hangingPunct="0">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0" autoAdjust="0"/>
    <p:restoredTop sz="94660"/>
  </p:normalViewPr>
  <p:slideViewPr>
    <p:cSldViewPr>
      <p:cViewPr varScale="1">
        <p:scale>
          <a:sx n="83" d="100"/>
          <a:sy n="83" d="100"/>
        </p:scale>
        <p:origin x="112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宋体" pitchFamily="2" charset="-122"/>
              </a:defRPr>
            </a:lvl1pPr>
          </a:lstStyle>
          <a:p>
            <a:pPr>
              <a:defRPr/>
            </a:pPr>
            <a:endParaRPr lang="en-US" altLang="zh-CN"/>
          </a:p>
        </p:txBody>
      </p:sp>
      <p:sp>
        <p:nvSpPr>
          <p:cNvPr id="962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宋体" pitchFamily="2" charset="-122"/>
              </a:defRPr>
            </a:lvl1pPr>
          </a:lstStyle>
          <a:p>
            <a:pPr>
              <a:defRPr/>
            </a:pPr>
            <a:endParaRPr lang="en-US" altLang="zh-CN"/>
          </a:p>
        </p:txBody>
      </p:sp>
      <p:sp>
        <p:nvSpPr>
          <p:cNvPr id="1024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962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宋体" pitchFamily="2" charset="-122"/>
              </a:defRPr>
            </a:lvl1pPr>
          </a:lstStyle>
          <a:p>
            <a:pPr>
              <a:defRPr/>
            </a:pPr>
            <a:endParaRPr lang="en-US" altLang="zh-CN"/>
          </a:p>
        </p:txBody>
      </p:sp>
      <p:sp>
        <p:nvSpPr>
          <p:cNvPr id="962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44FE0B4-E890-4860-B65D-697CBC63A13D}" type="slidenum">
              <a:rPr lang="en-US" altLang="zh-CN"/>
              <a:pPr>
                <a:defRPr/>
              </a:pPr>
              <a:t>‹#›</a:t>
            </a:fld>
            <a:endParaRPr lang="en-US" altLang="zh-CN"/>
          </a:p>
        </p:txBody>
      </p:sp>
    </p:spTree>
    <p:extLst>
      <p:ext uri="{BB962C8B-B14F-4D97-AF65-F5344CB8AC3E}">
        <p14:creationId xmlns:p14="http://schemas.microsoft.com/office/powerpoint/2010/main" val="33753003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07074AC-11C4-4028-A97F-7DB12C2C0DA0}" type="slidenum">
              <a:rPr lang="en-US" altLang="zh-CN" smtClean="0"/>
              <a:pPr>
                <a:spcBef>
                  <a:spcPct val="0"/>
                </a:spcBef>
              </a:pPr>
              <a:t>5</a:t>
            </a:fld>
            <a:endParaRPr lang="en-US" altLang="zh-CN" smtClean="0"/>
          </a:p>
        </p:txBody>
      </p:sp>
      <p:sp>
        <p:nvSpPr>
          <p:cNvPr id="16387" name="Rectangle 2"/>
          <p:cNvSpPr>
            <a:spLocks noRo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z="1400" b="1" smtClean="0">
                <a:latin typeface="Arial" panose="020B0604020202020204" pitchFamily="34" charset="0"/>
                <a:ea typeface="楷体_GB2312" panose="02010600030101010101" charset="-122"/>
              </a:rPr>
              <a:t>DSS1</a:t>
            </a:r>
            <a:r>
              <a:rPr lang="zh-CN" altLang="en-US" sz="1400" b="1" smtClean="0">
                <a:latin typeface="Arial" panose="020B0604020202020204" pitchFamily="34" charset="0"/>
                <a:ea typeface="楷体_GB2312" panose="02010600030101010101" charset="-122"/>
              </a:rPr>
              <a:t>：</a:t>
            </a:r>
            <a:r>
              <a:rPr lang="en-US" altLang="zh-CN" sz="1400" b="1" smtClean="0">
                <a:latin typeface="Arial" panose="020B0604020202020204" pitchFamily="34" charset="0"/>
                <a:ea typeface="楷体_GB2312" panose="02010600030101010101" charset="-122"/>
              </a:rPr>
              <a:t>ISDN</a:t>
            </a:r>
            <a:r>
              <a:rPr lang="zh-CN" altLang="en-US" sz="1400" b="1" smtClean="0">
                <a:latin typeface="Arial" panose="020B0604020202020204" pitchFamily="34" charset="0"/>
                <a:ea typeface="楷体_GB2312" panose="02010600030101010101" charset="-122"/>
              </a:rPr>
              <a:t>（</a:t>
            </a:r>
            <a:r>
              <a:rPr lang="zh-CN" altLang="en-US" smtClean="0">
                <a:latin typeface="Arial" panose="020B0604020202020204" pitchFamily="34" charset="0"/>
              </a:rPr>
              <a:t>综合业务数字网（</a:t>
            </a:r>
            <a:r>
              <a:rPr lang="en-US" altLang="zh-CN" smtClean="0">
                <a:latin typeface="Arial" panose="020B0604020202020204" pitchFamily="34" charset="0"/>
              </a:rPr>
              <a:t>Integrated Services Digital Network</a:t>
            </a:r>
            <a:r>
              <a:rPr lang="zh-CN" altLang="en-US" smtClean="0">
                <a:latin typeface="Arial" panose="020B0604020202020204" pitchFamily="34" charset="0"/>
              </a:rPr>
              <a:t>，</a:t>
            </a:r>
            <a:r>
              <a:rPr lang="en-US" altLang="zh-CN" smtClean="0">
                <a:latin typeface="Arial" panose="020B0604020202020204" pitchFamily="34" charset="0"/>
              </a:rPr>
              <a:t>ISDN</a:t>
            </a:r>
            <a:r>
              <a:rPr lang="zh-CN" altLang="en-US" smtClean="0">
                <a:latin typeface="Arial" panose="020B0604020202020204" pitchFamily="34" charset="0"/>
              </a:rPr>
              <a:t>）是一个数字电话网络国际标准，是一种典型的电路交换网络系统。</a:t>
            </a:r>
            <a:r>
              <a:rPr lang="zh-CN" altLang="en-US" sz="1400" b="1" smtClean="0">
                <a:latin typeface="Arial" panose="020B0604020202020204" pitchFamily="34" charset="0"/>
                <a:ea typeface="楷体_GB2312" panose="02010600030101010101" charset="-122"/>
              </a:rPr>
              <a:t>）网络中使用的网络接口与用户网的信令</a:t>
            </a:r>
          </a:p>
        </p:txBody>
      </p:sp>
    </p:spTree>
    <p:extLst>
      <p:ext uri="{BB962C8B-B14F-4D97-AF65-F5344CB8AC3E}">
        <p14:creationId xmlns:p14="http://schemas.microsoft.com/office/powerpoint/2010/main" val="338667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6A01BC7F-250E-4213-9C7C-B8F722E2C7C8}" type="slidenum">
              <a:rPr lang="en-US" altLang="zh-CN" smtClean="0"/>
              <a:pPr>
                <a:spcBef>
                  <a:spcPct val="0"/>
                </a:spcBef>
              </a:pPr>
              <a:t>14</a:t>
            </a:fld>
            <a:endParaRPr lang="en-US" altLang="zh-CN" smtClean="0"/>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mtClean="0">
                <a:latin typeface="Arial" panose="020B0604020202020204" pitchFamily="34" charset="0"/>
              </a:rPr>
              <a:t>现叫信息产业部</a:t>
            </a:r>
          </a:p>
        </p:txBody>
      </p:sp>
    </p:spTree>
    <p:extLst>
      <p:ext uri="{BB962C8B-B14F-4D97-AF65-F5344CB8AC3E}">
        <p14:creationId xmlns:p14="http://schemas.microsoft.com/office/powerpoint/2010/main" val="2440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A9EFED3F-2D4C-4636-8BFB-CBF1C8140DCD}" type="slidenum">
              <a:rPr lang="en-US" altLang="zh-CN" smtClean="0"/>
              <a:pPr>
                <a:spcBef>
                  <a:spcPct val="0"/>
                </a:spcBef>
              </a:pPr>
              <a:t>20</a:t>
            </a:fld>
            <a:endParaRPr lang="en-US" altLang="zh-CN" smtClean="0"/>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mtClean="0">
                <a:latin typeface="Arial" panose="020B0604020202020204" pitchFamily="34" charset="0"/>
              </a:rPr>
              <a:t>CAP:</a:t>
            </a:r>
            <a:r>
              <a:rPr lang="zh-CN" altLang="en-US" smtClean="0">
                <a:latin typeface="Arial" panose="020B0604020202020204" pitchFamily="34" charset="0"/>
              </a:rPr>
              <a:t>事务处理能力应用部分 </a:t>
            </a:r>
            <a:r>
              <a:rPr lang="en-US" altLang="zh-CN" smtClean="0">
                <a:latin typeface="Arial" panose="020B0604020202020204" pitchFamily="34" charset="0"/>
              </a:rPr>
              <a:t>(Transaction Capabilities Application Part) </a:t>
            </a:r>
          </a:p>
        </p:txBody>
      </p:sp>
    </p:spTree>
    <p:extLst>
      <p:ext uri="{BB962C8B-B14F-4D97-AF65-F5344CB8AC3E}">
        <p14:creationId xmlns:p14="http://schemas.microsoft.com/office/powerpoint/2010/main" val="1649230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a:ln/>
        </p:spPr>
      </p:sp>
      <p:sp>
        <p:nvSpPr>
          <p:cNvPr id="3891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indent="-273050" algn="just" eaLnBrk="1" hangingPunct="1">
              <a:lnSpc>
                <a:spcPct val="105000"/>
              </a:lnSpc>
              <a:spcBef>
                <a:spcPct val="35000"/>
              </a:spcBef>
              <a:buFont typeface="Wingdings" panose="05000000000000000000" pitchFamily="2" charset="2"/>
              <a:buChar char="ü"/>
            </a:pPr>
            <a:r>
              <a:rPr lang="zh-CN" altLang="en-US" sz="2200" b="1" smtClean="0">
                <a:latin typeface="楷体_GB2312" panose="02010600030101010101" charset="-122"/>
                <a:ea typeface="楷体_GB2312" panose="02010600030101010101" charset="-122"/>
              </a:rPr>
              <a:t>无连接业务又分为基本无连接类和消息有序无连接类；</a:t>
            </a:r>
            <a:endParaRPr lang="en-US" altLang="zh-CN" sz="2200" b="1" smtClean="0">
              <a:latin typeface="楷体_GB2312" panose="02010600030101010101" charset="-122"/>
              <a:ea typeface="楷体_GB2312" panose="02010600030101010101" charset="-122"/>
            </a:endParaRPr>
          </a:p>
          <a:p>
            <a:pPr lvl="2" indent="-273050" algn="just" eaLnBrk="1" hangingPunct="1">
              <a:lnSpc>
                <a:spcPct val="105000"/>
              </a:lnSpc>
              <a:spcBef>
                <a:spcPct val="35000"/>
              </a:spcBef>
              <a:buFont typeface="Wingdings" panose="05000000000000000000" pitchFamily="2" charset="2"/>
              <a:buChar char="ü"/>
            </a:pPr>
            <a:r>
              <a:rPr lang="zh-CN" altLang="en-US" sz="2200" b="1" smtClean="0">
                <a:latin typeface="楷体_GB2312" panose="02010600030101010101" charset="-122"/>
                <a:ea typeface="楷体_GB2312" panose="02010600030101010101" charset="-122"/>
              </a:rPr>
              <a:t>面向连接业务分为基本的面向连接类和流量控制面向连接类。</a:t>
            </a:r>
          </a:p>
          <a:p>
            <a:endParaRPr lang="zh-CN" altLang="en-US" smtClean="0">
              <a:latin typeface="Arial" panose="020B0604020202020204" pitchFamily="34" charset="0"/>
            </a:endParaRPr>
          </a:p>
        </p:txBody>
      </p:sp>
      <p:sp>
        <p:nvSpPr>
          <p:cNvPr id="3891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9BDCDD2E-D645-44E0-B3D2-1B650A634943}" type="slidenum">
              <a:rPr lang="en-US" altLang="zh-CN" smtClean="0"/>
              <a:pPr>
                <a:spcBef>
                  <a:spcPct val="0"/>
                </a:spcBef>
              </a:pPr>
              <a:t>24</a:t>
            </a:fld>
            <a:endParaRPr lang="en-US" altLang="zh-CN" smtClean="0"/>
          </a:p>
        </p:txBody>
      </p:sp>
    </p:spTree>
    <p:extLst>
      <p:ext uri="{BB962C8B-B14F-4D97-AF65-F5344CB8AC3E}">
        <p14:creationId xmlns:p14="http://schemas.microsoft.com/office/powerpoint/2010/main" val="2249717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a:ln/>
        </p:spPr>
      </p:sp>
      <p:sp>
        <p:nvSpPr>
          <p:cNvPr id="4813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b="1" smtClean="0">
                <a:latin typeface="楷体_GB2312" panose="02010600030101010101" charset="-122"/>
                <a:ea typeface="楷体_GB2312" panose="02010600030101010101" charset="-122"/>
              </a:rPr>
              <a:t>，如</a:t>
            </a:r>
            <a:r>
              <a:rPr lang="en-US" altLang="zh-CN" b="1" smtClean="0">
                <a:latin typeface="楷体_GB2312" panose="02010600030101010101" charset="-122"/>
                <a:ea typeface="楷体_GB2312" panose="02010600030101010101" charset="-122"/>
              </a:rPr>
              <a:t>TUP</a:t>
            </a:r>
            <a:r>
              <a:rPr lang="zh-CN" altLang="en-US" b="1" smtClean="0">
                <a:latin typeface="楷体_GB2312" panose="02010600030101010101" charset="-122"/>
                <a:ea typeface="楷体_GB2312" panose="02010600030101010101" charset="-122"/>
              </a:rPr>
              <a:t>、</a:t>
            </a:r>
            <a:r>
              <a:rPr lang="en-US" altLang="zh-CN" b="1" smtClean="0">
                <a:latin typeface="楷体_GB2312" panose="02010600030101010101" charset="-122"/>
                <a:ea typeface="楷体_GB2312" panose="02010600030101010101" charset="-122"/>
              </a:rPr>
              <a:t>ISUP</a:t>
            </a:r>
            <a:r>
              <a:rPr lang="zh-CN" altLang="en-US" b="1" smtClean="0">
                <a:latin typeface="楷体_GB2312" panose="02010600030101010101" charset="-122"/>
                <a:ea typeface="楷体_GB2312" panose="02010600030101010101" charset="-122"/>
              </a:rPr>
              <a:t>、</a:t>
            </a:r>
            <a:r>
              <a:rPr lang="en-US" altLang="zh-CN" b="1" smtClean="0">
                <a:latin typeface="楷体_GB2312" panose="02010600030101010101" charset="-122"/>
                <a:ea typeface="楷体_GB2312" panose="02010600030101010101" charset="-122"/>
              </a:rPr>
              <a:t>TCAP</a:t>
            </a:r>
            <a:r>
              <a:rPr lang="zh-CN" altLang="en-US" b="1" smtClean="0">
                <a:latin typeface="楷体_GB2312" panose="02010600030101010101" charset="-122"/>
                <a:ea typeface="楷体_GB2312" panose="02010600030101010101" charset="-122"/>
              </a:rPr>
              <a:t>、</a:t>
            </a:r>
            <a:r>
              <a:rPr lang="en-US" altLang="zh-CN" b="1" smtClean="0">
                <a:latin typeface="楷体_GB2312" panose="02010600030101010101" charset="-122"/>
                <a:ea typeface="楷体_GB2312" panose="02010600030101010101" charset="-122"/>
              </a:rPr>
              <a:t>INAP</a:t>
            </a:r>
            <a:r>
              <a:rPr lang="zh-CN" altLang="en-US" b="1" smtClean="0">
                <a:latin typeface="楷体_GB2312" panose="02010600030101010101" charset="-122"/>
                <a:ea typeface="楷体_GB2312" panose="02010600030101010101" charset="-122"/>
              </a:rPr>
              <a:t>的</a:t>
            </a:r>
            <a:endParaRPr lang="zh-CN" altLang="en-US" smtClean="0">
              <a:latin typeface="Arial" panose="020B0604020202020204" pitchFamily="34" charset="0"/>
            </a:endParaRPr>
          </a:p>
        </p:txBody>
      </p:sp>
      <p:sp>
        <p:nvSpPr>
          <p:cNvPr id="4813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fld id="{FB8D0109-6902-434A-9EBC-162732DC538A}" type="slidenum">
              <a:rPr lang="en-US" altLang="zh-CN" sz="1200" smtClean="0"/>
              <a:pPr/>
              <a:t>32</a:t>
            </a:fld>
            <a:endParaRPr lang="en-US" altLang="zh-CN" sz="1200" smtClean="0"/>
          </a:p>
        </p:txBody>
      </p:sp>
    </p:spTree>
    <p:extLst>
      <p:ext uri="{BB962C8B-B14F-4D97-AF65-F5344CB8AC3E}">
        <p14:creationId xmlns:p14="http://schemas.microsoft.com/office/powerpoint/2010/main" val="3913850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a:ln/>
        </p:spPr>
      </p:sp>
      <p:sp>
        <p:nvSpPr>
          <p:cNvPr id="5325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b="1" smtClean="0">
                <a:latin typeface="楷体_GB2312" panose="02010600030101010101" charset="-122"/>
                <a:ea typeface="楷体_GB2312" panose="02010600030101010101" charset="-122"/>
              </a:rPr>
              <a:t>这种方式与准直联方式基本一致，所不同的是，它</a:t>
            </a:r>
            <a:endParaRPr lang="zh-CN" altLang="en-US" smtClean="0">
              <a:latin typeface="Arial" panose="020B0604020202020204" pitchFamily="34" charset="0"/>
            </a:endParaRPr>
          </a:p>
        </p:txBody>
      </p:sp>
      <p:sp>
        <p:nvSpPr>
          <p:cNvPr id="5325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fld id="{80B06DF3-F6BF-426E-9B60-AD3199EA9C9C}" type="slidenum">
              <a:rPr lang="en-US" altLang="zh-CN" sz="1200" smtClean="0"/>
              <a:pPr/>
              <a:t>36</a:t>
            </a:fld>
            <a:endParaRPr lang="en-US" altLang="zh-CN" sz="1200" smtClean="0"/>
          </a:p>
        </p:txBody>
      </p:sp>
    </p:spTree>
    <p:extLst>
      <p:ext uri="{BB962C8B-B14F-4D97-AF65-F5344CB8AC3E}">
        <p14:creationId xmlns:p14="http://schemas.microsoft.com/office/powerpoint/2010/main" val="1817996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a:ln/>
        </p:spPr>
      </p:sp>
      <p:sp>
        <p:nvSpPr>
          <p:cNvPr id="6144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b="1" smtClean="0">
                <a:latin typeface="楷体_GB2312" panose="02010600030101010101" charset="-122"/>
                <a:ea typeface="楷体_GB2312" panose="02010600030101010101" charset="-122"/>
              </a:rPr>
              <a:t>同一主信令区内</a:t>
            </a:r>
            <a:r>
              <a:rPr lang="en-US" altLang="zh-CN" b="1" smtClean="0">
                <a:latin typeface="楷体_GB2312" panose="02010600030101010101" charset="-122"/>
                <a:ea typeface="楷体_GB2312" panose="02010600030101010101" charset="-122"/>
              </a:rPr>
              <a:t>LSTP</a:t>
            </a:r>
            <a:r>
              <a:rPr lang="zh-CN" altLang="en-US" b="1" smtClean="0">
                <a:latin typeface="楷体_GB2312" panose="02010600030101010101" charset="-122"/>
                <a:ea typeface="楷体_GB2312" panose="02010600030101010101" charset="-122"/>
              </a:rPr>
              <a:t>间的连接可根据业务需要灵活设置，不作具体要求。</a:t>
            </a:r>
            <a:r>
              <a:rPr lang="en-US" altLang="zh-CN" b="1" smtClean="0">
                <a:latin typeface="楷体_GB2312" panose="02010600030101010101" charset="-122"/>
                <a:ea typeface="楷体_GB2312" panose="02010600030101010101" charset="-122"/>
              </a:rPr>
              <a:t>LSTP</a:t>
            </a:r>
            <a:r>
              <a:rPr lang="zh-CN" altLang="en-US" b="1" smtClean="0">
                <a:latin typeface="楷体_GB2312" panose="02010600030101010101" charset="-122"/>
                <a:ea typeface="楷体_GB2312" panose="02010600030101010101" charset="-122"/>
              </a:rPr>
              <a:t>负责转接它所汇接的第三级</a:t>
            </a:r>
            <a:r>
              <a:rPr lang="en-US" altLang="zh-CN" b="1" smtClean="0">
                <a:latin typeface="楷体_GB2312" panose="02010600030101010101" charset="-122"/>
                <a:ea typeface="楷体_GB2312" panose="02010600030101010101" charset="-122"/>
              </a:rPr>
              <a:t>SP</a:t>
            </a:r>
            <a:r>
              <a:rPr lang="zh-CN" altLang="en-US" b="1" smtClean="0">
                <a:latin typeface="楷体_GB2312" panose="02010600030101010101" charset="-122"/>
                <a:ea typeface="楷体_GB2312" panose="02010600030101010101" charset="-122"/>
              </a:rPr>
              <a:t>的信令消息。，采用独立型</a:t>
            </a:r>
            <a:r>
              <a:rPr lang="en-US" altLang="zh-CN" b="1" smtClean="0">
                <a:latin typeface="楷体_GB2312" panose="02010600030101010101" charset="-122"/>
                <a:ea typeface="楷体_GB2312" panose="02010600030101010101" charset="-122"/>
              </a:rPr>
              <a:t>STP</a:t>
            </a:r>
            <a:r>
              <a:rPr lang="zh-CN" altLang="en-US" b="1" smtClean="0">
                <a:latin typeface="楷体_GB2312" panose="02010600030101010101" charset="-122"/>
                <a:ea typeface="楷体_GB2312" panose="02010600030101010101" charset="-122"/>
              </a:rPr>
              <a:t>或综合型</a:t>
            </a:r>
            <a:r>
              <a:rPr lang="en-US" altLang="zh-CN" b="1" smtClean="0">
                <a:latin typeface="楷体_GB2312" panose="02010600030101010101" charset="-122"/>
                <a:ea typeface="楷体_GB2312" panose="02010600030101010101" charset="-122"/>
              </a:rPr>
              <a:t>STP</a:t>
            </a:r>
            <a:r>
              <a:rPr lang="zh-CN" altLang="en-US" b="1" smtClean="0">
                <a:latin typeface="楷体_GB2312" panose="02010600030101010101" charset="-122"/>
                <a:ea typeface="楷体_GB2312" panose="02010600030101010101" charset="-122"/>
              </a:rPr>
              <a:t>。若本地网较大，则采用独立型</a:t>
            </a:r>
            <a:r>
              <a:rPr lang="en-US" altLang="zh-CN" b="1" smtClean="0">
                <a:latin typeface="楷体_GB2312" panose="02010600030101010101" charset="-122"/>
                <a:ea typeface="楷体_GB2312" panose="02010600030101010101" charset="-122"/>
              </a:rPr>
              <a:t>STP</a:t>
            </a:r>
            <a:r>
              <a:rPr lang="zh-CN" altLang="en-US" b="1" smtClean="0">
                <a:latin typeface="楷体_GB2312" panose="02010600030101010101" charset="-122"/>
                <a:ea typeface="楷体_GB2312" panose="02010600030101010101" charset="-122"/>
              </a:rPr>
              <a:t>。</a:t>
            </a:r>
          </a:p>
          <a:p>
            <a:endParaRPr lang="zh-CN" altLang="en-US" smtClean="0">
              <a:latin typeface="Arial" panose="020B0604020202020204" pitchFamily="34" charset="0"/>
            </a:endParaRPr>
          </a:p>
        </p:txBody>
      </p:sp>
      <p:sp>
        <p:nvSpPr>
          <p:cNvPr id="6144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2AA1FD40-703F-48A0-A0D6-C2868C126993}" type="slidenum">
              <a:rPr lang="en-US" altLang="zh-CN" smtClean="0"/>
              <a:pPr>
                <a:spcBef>
                  <a:spcPct val="0"/>
                </a:spcBef>
              </a:pPr>
              <a:t>43</a:t>
            </a:fld>
            <a:endParaRPr lang="en-US" altLang="zh-CN" smtClean="0"/>
          </a:p>
        </p:txBody>
      </p:sp>
    </p:spTree>
    <p:extLst>
      <p:ext uri="{BB962C8B-B14F-4D97-AF65-F5344CB8AC3E}">
        <p14:creationId xmlns:p14="http://schemas.microsoft.com/office/powerpoint/2010/main" val="680304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a:ln/>
        </p:spPr>
      </p:sp>
      <p:sp>
        <p:nvSpPr>
          <p:cNvPr id="6758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latin typeface="Arial" panose="020B0604020202020204" pitchFamily="34" charset="0"/>
              </a:rPr>
              <a:t>l NML</a:t>
            </a:r>
            <a:r>
              <a:rPr lang="zh-CN" altLang="en-US" smtClean="0">
                <a:latin typeface="Arial" panose="020B0604020202020204" pitchFamily="34" charset="0"/>
              </a:rPr>
              <a:t>：三位，用于识别世界编号大区。</a:t>
            </a:r>
          </a:p>
          <a:p>
            <a:r>
              <a:rPr lang="en-US" altLang="zh-CN" smtClean="0">
                <a:latin typeface="Arial" panose="020B0604020202020204" pitchFamily="34" charset="0"/>
              </a:rPr>
              <a:t>l K~D</a:t>
            </a:r>
            <a:r>
              <a:rPr lang="zh-CN" altLang="en-US" smtClean="0">
                <a:latin typeface="Arial" panose="020B0604020202020204" pitchFamily="34" charset="0"/>
              </a:rPr>
              <a:t>：八位，用于识别世界编号大区内的地区区域和区域网。</a:t>
            </a:r>
          </a:p>
          <a:p>
            <a:r>
              <a:rPr lang="en-US" altLang="zh-CN" smtClean="0">
                <a:latin typeface="Arial" panose="020B0604020202020204" pitchFamily="34" charset="0"/>
              </a:rPr>
              <a:t>l CBA</a:t>
            </a:r>
            <a:r>
              <a:rPr lang="zh-CN" altLang="en-US" smtClean="0">
                <a:latin typeface="Arial" panose="020B0604020202020204" pitchFamily="34" charset="0"/>
              </a:rPr>
              <a:t>：三位，用于识别地理区域或区域网的信令点。</a:t>
            </a:r>
            <a:r>
              <a:rPr lang="en-US" altLang="zh-CN" baseline="30000" smtClean="0">
                <a:latin typeface="Arial" panose="020B0604020202020204" pitchFamily="34" charset="0"/>
              </a:rPr>
              <a:t>[1]</a:t>
            </a:r>
            <a:r>
              <a:rPr lang="zh-CN" altLang="en-US" smtClean="0">
                <a:latin typeface="Arial" panose="020B0604020202020204" pitchFamily="34" charset="0"/>
              </a:rPr>
              <a:t> </a:t>
            </a:r>
          </a:p>
          <a:p>
            <a:endParaRPr lang="zh-CN" altLang="en-US" b="1" smtClean="0">
              <a:latin typeface="Arial" panose="020B0604020202020204" pitchFamily="34" charset="0"/>
            </a:endParaRPr>
          </a:p>
        </p:txBody>
      </p:sp>
      <p:sp>
        <p:nvSpPr>
          <p:cNvPr id="6758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6CB63CBF-9884-40A7-BDD8-1875B16C5A7F}" type="slidenum">
              <a:rPr lang="en-US" altLang="zh-CN" smtClean="0"/>
              <a:pPr>
                <a:spcBef>
                  <a:spcPct val="0"/>
                </a:spcBef>
              </a:pPr>
              <a:t>48</a:t>
            </a:fld>
            <a:endParaRPr lang="en-US" altLang="zh-CN" smtClean="0"/>
          </a:p>
        </p:txBody>
      </p:sp>
    </p:spTree>
    <p:extLst>
      <p:ext uri="{BB962C8B-B14F-4D97-AF65-F5344CB8AC3E}">
        <p14:creationId xmlns:p14="http://schemas.microsoft.com/office/powerpoint/2010/main" val="2060523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a:ln/>
        </p:spPr>
      </p:sp>
      <p:sp>
        <p:nvSpPr>
          <p:cNvPr id="6963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latin typeface="Arial" panose="020B0604020202020204" pitchFamily="34" charset="0"/>
              </a:rPr>
              <a:t>国内信令点编码采用统一的</a:t>
            </a:r>
            <a:r>
              <a:rPr lang="en-US" altLang="zh-CN" smtClean="0">
                <a:latin typeface="Arial" panose="020B0604020202020204" pitchFamily="34" charset="0"/>
              </a:rPr>
              <a:t>24</a:t>
            </a:r>
            <a:r>
              <a:rPr lang="zh-CN" altLang="en-US" smtClean="0">
                <a:latin typeface="Arial" panose="020B0604020202020204" pitchFamily="34" charset="0"/>
              </a:rPr>
              <a:t>位编码方案，即我们常说的</a:t>
            </a:r>
            <a:r>
              <a:rPr lang="en-US" altLang="zh-CN" smtClean="0">
                <a:latin typeface="Arial" panose="020B0604020202020204" pitchFamily="34" charset="0"/>
              </a:rPr>
              <a:t>8-8-8</a:t>
            </a:r>
            <a:r>
              <a:rPr lang="zh-CN" altLang="en-US" smtClean="0">
                <a:latin typeface="Arial" panose="020B0604020202020204" pitchFamily="34" charset="0"/>
              </a:rPr>
              <a:t>格式，</a:t>
            </a:r>
          </a:p>
        </p:txBody>
      </p:sp>
      <p:sp>
        <p:nvSpPr>
          <p:cNvPr id="6963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799B94C5-F083-4992-BA81-407CA3EFAFFF}" type="slidenum">
              <a:rPr lang="en-US" altLang="zh-CN" smtClean="0"/>
              <a:pPr>
                <a:spcBef>
                  <a:spcPct val="0"/>
                </a:spcBef>
              </a:pPr>
              <a:t>49</a:t>
            </a:fld>
            <a:endParaRPr lang="en-US" altLang="zh-CN" smtClean="0"/>
          </a:p>
        </p:txBody>
      </p:sp>
    </p:spTree>
    <p:extLst>
      <p:ext uri="{BB962C8B-B14F-4D97-AF65-F5344CB8AC3E}">
        <p14:creationId xmlns:p14="http://schemas.microsoft.com/office/powerpoint/2010/main" val="2477860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标题幻灯片">
    <p:spTree>
      <p:nvGrpSpPr>
        <p:cNvPr id="1" name=""/>
        <p:cNvGrpSpPr/>
        <p:nvPr/>
      </p:nvGrpSpPr>
      <p:grpSpPr>
        <a:xfrm>
          <a:off x="0" y="0"/>
          <a:ext cx="0" cy="0"/>
          <a:chOff x="0" y="0"/>
          <a:chExt cx="0" cy="0"/>
        </a:xfrm>
      </p:grpSpPr>
      <p:pic>
        <p:nvPicPr>
          <p:cNvPr id="4" name="Picture 2" descr="10 (title sl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Rectangle 3"/>
          <p:cNvSpPr>
            <a:spLocks noGrp="1" noChangeArrowheads="1"/>
          </p:cNvSpPr>
          <p:nvPr>
            <p:ph type="ctrTitle"/>
          </p:nvPr>
        </p:nvSpPr>
        <p:spPr>
          <a:xfrm>
            <a:off x="685800" y="1446213"/>
            <a:ext cx="7772400" cy="1470025"/>
          </a:xfrm>
          <a:ln/>
        </p:spPr>
        <p:txBody>
          <a:bodyPr/>
          <a:lstStyle>
            <a:lvl1pPr algn="ctr">
              <a:defRPr sz="3200" b="1"/>
            </a:lvl1pPr>
          </a:lstStyle>
          <a:p>
            <a:r>
              <a:rPr lang="zh-CN" altLang="en-US"/>
              <a:t>单击此处编辑母版标题样式</a:t>
            </a:r>
          </a:p>
        </p:txBody>
      </p:sp>
      <p:sp>
        <p:nvSpPr>
          <p:cNvPr id="94212" name="Rectangle 4"/>
          <p:cNvSpPr>
            <a:spLocks noGrp="1" noChangeArrowheads="1"/>
          </p:cNvSpPr>
          <p:nvPr>
            <p:ph type="subTitle" idx="1"/>
          </p:nvPr>
        </p:nvSpPr>
        <p:spPr>
          <a:xfrm>
            <a:off x="1371600" y="3201988"/>
            <a:ext cx="6400800" cy="1752600"/>
          </a:xfrm>
          <a:ln/>
        </p:spPr>
        <p:txBody>
          <a:bodyPr/>
          <a:lstStyle>
            <a:lvl1pPr marL="0" indent="0" algn="ctr">
              <a:buFontTx/>
              <a:buNone/>
              <a:defRPr>
                <a:solidFill>
                  <a:schemeClr val="bg1"/>
                </a:solidFill>
              </a:defRPr>
            </a:lvl1pPr>
          </a:lstStyle>
          <a:p>
            <a:r>
              <a:rPr lang="zh-CN" altLang="en-US"/>
              <a:t>单击此处编辑母版副标题样式</a:t>
            </a:r>
          </a:p>
        </p:txBody>
      </p:sp>
      <p:sp>
        <p:nvSpPr>
          <p:cNvPr id="5" name="Rectangle 5"/>
          <p:cNvSpPr>
            <a:spLocks noGrp="1" noChangeArrowheads="1"/>
          </p:cNvSpPr>
          <p:nvPr>
            <p:ph type="dt" sz="half" idx="10"/>
          </p:nvPr>
        </p:nvSpPr>
        <p:spPr>
          <a:xfrm>
            <a:off x="457200" y="6245225"/>
            <a:ext cx="2133600" cy="476250"/>
          </a:xfrm>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a:xfrm>
            <a:off x="3124200" y="6245225"/>
            <a:ext cx="2895600" cy="476250"/>
          </a:xfrm>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xfrm>
            <a:off x="6553200" y="6245225"/>
            <a:ext cx="2133600" cy="476250"/>
          </a:xfrm>
        </p:spPr>
        <p:txBody>
          <a:bodyPr/>
          <a:lstStyle>
            <a:lvl1pPr>
              <a:defRPr/>
            </a:lvl1pPr>
          </a:lstStyle>
          <a:p>
            <a:pPr>
              <a:defRPr/>
            </a:pPr>
            <a:fld id="{41F095B2-7D59-4514-9113-87AAF14AA071}" type="slidenum">
              <a:rPr lang="en-US" altLang="zh-CN"/>
              <a:pPr>
                <a:defRPr/>
              </a:pPr>
              <a:t>‹#›</a:t>
            </a:fld>
            <a:endParaRPr lang="en-US" altLang="zh-CN"/>
          </a:p>
        </p:txBody>
      </p:sp>
    </p:spTree>
    <p:extLst>
      <p:ext uri="{BB962C8B-B14F-4D97-AF65-F5344CB8AC3E}">
        <p14:creationId xmlns:p14="http://schemas.microsoft.com/office/powerpoint/2010/main" val="205165177"/>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F7CFA9F4-D940-49E3-A76A-B3059DBA6939}" type="slidenum">
              <a:rPr lang="en-US" altLang="zh-CN"/>
              <a:pPr>
                <a:defRPr/>
              </a:pPr>
              <a:t>‹#›</a:t>
            </a:fld>
            <a:endParaRPr lang="en-US" altLang="zh-CN"/>
          </a:p>
        </p:txBody>
      </p:sp>
    </p:spTree>
    <p:extLst>
      <p:ext uri="{BB962C8B-B14F-4D97-AF65-F5344CB8AC3E}">
        <p14:creationId xmlns:p14="http://schemas.microsoft.com/office/powerpoint/2010/main" val="270833297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91313" y="6350"/>
            <a:ext cx="2138362" cy="63277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73050" y="6350"/>
            <a:ext cx="6265863" cy="632777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1137E944-EE2D-46E9-8674-A8223E571317}" type="slidenum">
              <a:rPr lang="en-US" altLang="zh-CN"/>
              <a:pPr>
                <a:defRPr/>
              </a:pPr>
              <a:t>‹#›</a:t>
            </a:fld>
            <a:endParaRPr lang="en-US" altLang="zh-CN"/>
          </a:p>
        </p:txBody>
      </p:sp>
    </p:spTree>
    <p:extLst>
      <p:ext uri="{BB962C8B-B14F-4D97-AF65-F5344CB8AC3E}">
        <p14:creationId xmlns:p14="http://schemas.microsoft.com/office/powerpoint/2010/main" val="349419367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0850" y="6350"/>
            <a:ext cx="8378825" cy="46831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273050" y="836613"/>
            <a:ext cx="4097338" cy="54975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522788" y="836613"/>
            <a:ext cx="4098925" cy="54975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3113F0DA-D839-49AB-A204-2A27D9992F61}" type="slidenum">
              <a:rPr lang="en-US" altLang="zh-CN"/>
              <a:pPr>
                <a:defRPr/>
              </a:pPr>
              <a:t>‹#›</a:t>
            </a:fld>
            <a:endParaRPr lang="en-US" altLang="zh-CN"/>
          </a:p>
        </p:txBody>
      </p:sp>
    </p:spTree>
    <p:extLst>
      <p:ext uri="{BB962C8B-B14F-4D97-AF65-F5344CB8AC3E}">
        <p14:creationId xmlns:p14="http://schemas.microsoft.com/office/powerpoint/2010/main" val="105191858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EF9255D9-AF09-4020-A6B4-EE4B945801B9}" type="slidenum">
              <a:rPr lang="en-US" altLang="zh-CN" smtClean="0"/>
              <a:pPr>
                <a:defRPr/>
              </a:pPr>
              <a:t>‹#›</a:t>
            </a:fld>
            <a:endParaRPr lang="en-US" altLang="zh-CN"/>
          </a:p>
        </p:txBody>
      </p:sp>
    </p:spTree>
    <p:extLst>
      <p:ext uri="{BB962C8B-B14F-4D97-AF65-F5344CB8AC3E}">
        <p14:creationId xmlns:p14="http://schemas.microsoft.com/office/powerpoint/2010/main" val="23833604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975643"/>
          </a:xfrm>
        </p:spPr>
        <p:txBody>
          <a:bodyPr/>
          <a:lstStyle/>
          <a:p>
            <a:r>
              <a:rPr lang="zh-CN" altLang="en-US" smtClean="0"/>
              <a:t>单击此处编辑母版标题样式</a:t>
            </a:r>
            <a:endParaRPr lang="zh-CN" altLang="en-US" dirty="0"/>
          </a:p>
        </p:txBody>
      </p:sp>
      <p:sp>
        <p:nvSpPr>
          <p:cNvPr id="3" name="内容占位符 2"/>
          <p:cNvSpPr>
            <a:spLocks noGrp="1"/>
          </p:cNvSpPr>
          <p:nvPr>
            <p:ph idx="1"/>
          </p:nvPr>
        </p:nvSpPr>
        <p:spPr>
          <a:xfrm>
            <a:off x="628650" y="1340768"/>
            <a:ext cx="7886700" cy="4495354"/>
          </a:xfrm>
        </p:spPr>
        <p:txBody>
          <a:bodyPr>
            <a:normAutofit/>
          </a:bodyPr>
          <a:lstStyle>
            <a:lvl1pPr>
              <a:defRPr sz="3200"/>
            </a:lvl1pPr>
            <a:lvl2pPr>
              <a:defRPr sz="2800"/>
            </a:lvl2pPr>
            <a:lvl3pPr>
              <a:defRPr sz="2000"/>
            </a:lvl3pPr>
            <a:lvl4pPr>
              <a:defRPr sz="18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Tree>
    <p:extLst>
      <p:ext uri="{BB962C8B-B14F-4D97-AF65-F5344CB8AC3E}">
        <p14:creationId xmlns:p14="http://schemas.microsoft.com/office/powerpoint/2010/main" val="2583897744"/>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48321" y="620688"/>
            <a:ext cx="7886700" cy="2852737"/>
          </a:xfrm>
        </p:spPr>
        <p:txBody>
          <a:bodyPr anchor="b"/>
          <a:lstStyle>
            <a:lvl1pPr>
              <a:defRPr sz="4500"/>
            </a:lvl1pPr>
          </a:lstStyle>
          <a:p>
            <a:r>
              <a:rPr lang="zh-CN" altLang="en-US" smtClean="0"/>
              <a:t>单击此处编辑母版标题样式</a:t>
            </a:r>
            <a:endParaRPr lang="zh-CN" altLang="en-US" dirty="0"/>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09E6CC33-BBF0-4DBD-8FD7-DAFDC0C9C43D}" type="slidenum">
              <a:rPr lang="en-US" altLang="zh-CN" smtClean="0"/>
              <a:pPr>
                <a:defRPr/>
              </a:pPr>
              <a:t>‹#›</a:t>
            </a:fld>
            <a:endParaRPr lang="en-US" altLang="zh-CN"/>
          </a:p>
        </p:txBody>
      </p:sp>
    </p:spTree>
    <p:extLst>
      <p:ext uri="{BB962C8B-B14F-4D97-AF65-F5344CB8AC3E}">
        <p14:creationId xmlns:p14="http://schemas.microsoft.com/office/powerpoint/2010/main" val="3139477820"/>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975643"/>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40768"/>
            <a:ext cx="3886200" cy="4567362"/>
          </a:xfrm>
        </p:spPr>
        <p:txBody>
          <a:bodyPr/>
          <a:lstStyle>
            <a:lvl1pPr>
              <a:defRPr sz="2800"/>
            </a:lvl1pPr>
            <a:lvl2pPr>
              <a:defRPr sz="2400"/>
            </a:lvl2pPr>
            <a:lvl3pPr>
              <a:defRPr sz="1800"/>
            </a:lvl3pPr>
            <a:lvl4pPr>
              <a:defRPr sz="1600"/>
            </a:lvl4pPr>
            <a:lvl5pPr>
              <a:defRPr sz="16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40768"/>
            <a:ext cx="3886200" cy="4567362"/>
          </a:xfrm>
        </p:spPr>
        <p:txBody>
          <a:bodyPr/>
          <a:lstStyle>
            <a:lvl1pPr>
              <a:defRPr sz="2800"/>
            </a:lvl1pPr>
            <a:lvl2pPr>
              <a:defRPr sz="2400"/>
            </a:lvl2pPr>
            <a:lvl3pPr>
              <a:defRPr sz="1800"/>
            </a:lvl3pPr>
            <a:lvl4pPr>
              <a:defRPr sz="1600"/>
            </a:lvl4pPr>
            <a:lvl5pPr>
              <a:defRPr sz="16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a:xfrm>
            <a:off x="628650" y="6069391"/>
            <a:ext cx="2057400" cy="383252"/>
          </a:xfrm>
        </p:spPr>
        <p:txBody>
          <a:bodyPr/>
          <a:lstStyle>
            <a:lvl1pPr>
              <a:defRPr sz="1050"/>
            </a:lvl1pPr>
          </a:lstStyle>
          <a:p>
            <a:pPr>
              <a:defRPr/>
            </a:pPr>
            <a:endParaRPr lang="en-US" altLang="zh-CN"/>
          </a:p>
        </p:txBody>
      </p:sp>
      <p:sp>
        <p:nvSpPr>
          <p:cNvPr id="6" name="页脚占位符 4"/>
          <p:cNvSpPr>
            <a:spLocks noGrp="1"/>
          </p:cNvSpPr>
          <p:nvPr>
            <p:ph type="ftr" sz="quarter" idx="11"/>
          </p:nvPr>
        </p:nvSpPr>
        <p:spPr>
          <a:xfrm>
            <a:off x="3028950" y="6069391"/>
            <a:ext cx="3086100" cy="383252"/>
          </a:xfrm>
        </p:spPr>
        <p:txBody>
          <a:bodyPr/>
          <a:lstStyle>
            <a:lvl1pPr>
              <a:defRPr sz="1050"/>
            </a:lvl1pPr>
          </a:lstStyle>
          <a:p>
            <a:pPr>
              <a:defRPr/>
            </a:pPr>
            <a:endParaRPr lang="en-US" altLang="zh-CN"/>
          </a:p>
        </p:txBody>
      </p:sp>
      <p:sp>
        <p:nvSpPr>
          <p:cNvPr id="7" name="灯片编号占位符 5"/>
          <p:cNvSpPr>
            <a:spLocks noGrp="1"/>
          </p:cNvSpPr>
          <p:nvPr>
            <p:ph type="sldNum" sz="quarter" idx="12"/>
          </p:nvPr>
        </p:nvSpPr>
        <p:spPr>
          <a:xfrm>
            <a:off x="6457950" y="6069391"/>
            <a:ext cx="2057400" cy="383252"/>
          </a:xfrm>
        </p:spPr>
        <p:txBody>
          <a:bodyPr/>
          <a:lstStyle>
            <a:lvl1pPr>
              <a:defRPr sz="1050"/>
            </a:lvl1pPr>
          </a:lstStyle>
          <a:p>
            <a:pPr>
              <a:defRPr/>
            </a:pPr>
            <a:fld id="{52400B3A-1A24-48C7-A7F1-FE799B5472F1}" type="slidenum">
              <a:rPr lang="en-US" altLang="zh-CN" smtClean="0"/>
              <a:pPr>
                <a:defRPr/>
              </a:pPr>
              <a:t>‹#›</a:t>
            </a:fld>
            <a:endParaRPr lang="en-US" altLang="zh-CN"/>
          </a:p>
        </p:txBody>
      </p:sp>
    </p:spTree>
    <p:extLst>
      <p:ext uri="{BB962C8B-B14F-4D97-AF65-F5344CB8AC3E}">
        <p14:creationId xmlns:p14="http://schemas.microsoft.com/office/powerpoint/2010/main" val="3787641263"/>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7"/>
            <a:ext cx="7886700" cy="903634"/>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340768"/>
            <a:ext cx="3868340" cy="823912"/>
          </a:xfrm>
        </p:spPr>
        <p:txBody>
          <a:bodyPr anchor="b"/>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2164680"/>
            <a:ext cx="3868340" cy="3684588"/>
          </a:xfrm>
        </p:spPr>
        <p:txBody>
          <a:bodyPr/>
          <a:lstStyle>
            <a:lvl1pPr>
              <a:defRPr sz="2400"/>
            </a:lvl1pPr>
            <a:lvl2pPr>
              <a:defRPr sz="2000"/>
            </a:lvl2pPr>
            <a:lvl3pPr>
              <a:defRPr sz="1600"/>
            </a:lvl3pPr>
            <a:lvl4pPr>
              <a:defRPr sz="1400"/>
            </a:lvl4pPr>
            <a:lvl5pPr>
              <a:defRPr sz="14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340768"/>
            <a:ext cx="3887391" cy="823912"/>
          </a:xfrm>
        </p:spPr>
        <p:txBody>
          <a:bodyPr anchor="b"/>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164680"/>
            <a:ext cx="3887391" cy="3684588"/>
          </a:xfrm>
        </p:spPr>
        <p:txBody>
          <a:bodyPr/>
          <a:lstStyle>
            <a:lvl1pPr>
              <a:defRPr sz="2400"/>
            </a:lvl1pPr>
            <a:lvl2pPr>
              <a:defRPr sz="2000"/>
            </a:lvl2pPr>
            <a:lvl3pPr>
              <a:defRPr sz="1600"/>
            </a:lvl3pPr>
            <a:lvl4pPr>
              <a:defRPr sz="1400"/>
            </a:lvl4pPr>
            <a:lvl5pPr>
              <a:defRPr sz="14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a:xfrm>
            <a:off x="628650" y="6015955"/>
            <a:ext cx="2057400" cy="365125"/>
          </a:xfrm>
        </p:spPr>
        <p:txBody>
          <a:bodyPr/>
          <a:lstStyle>
            <a:lvl1pPr>
              <a:defRPr sz="1000"/>
            </a:lvl1pPr>
          </a:lstStyle>
          <a:p>
            <a:pPr>
              <a:defRPr/>
            </a:pPr>
            <a:endParaRPr lang="en-US" altLang="zh-CN"/>
          </a:p>
        </p:txBody>
      </p:sp>
      <p:sp>
        <p:nvSpPr>
          <p:cNvPr id="8" name="页脚占位符 4"/>
          <p:cNvSpPr>
            <a:spLocks noGrp="1"/>
          </p:cNvSpPr>
          <p:nvPr>
            <p:ph type="ftr" sz="quarter" idx="11"/>
          </p:nvPr>
        </p:nvSpPr>
        <p:spPr>
          <a:xfrm>
            <a:off x="3028950" y="6015955"/>
            <a:ext cx="3086100" cy="365125"/>
          </a:xfrm>
        </p:spPr>
        <p:txBody>
          <a:bodyPr/>
          <a:lstStyle>
            <a:lvl1pPr>
              <a:defRPr sz="1000"/>
            </a:lvl1pPr>
          </a:lstStyle>
          <a:p>
            <a:pPr>
              <a:defRPr/>
            </a:pPr>
            <a:endParaRPr lang="en-US" altLang="zh-CN"/>
          </a:p>
        </p:txBody>
      </p:sp>
      <p:sp>
        <p:nvSpPr>
          <p:cNvPr id="9" name="灯片编号占位符 5"/>
          <p:cNvSpPr>
            <a:spLocks noGrp="1"/>
          </p:cNvSpPr>
          <p:nvPr>
            <p:ph type="sldNum" sz="quarter" idx="12"/>
          </p:nvPr>
        </p:nvSpPr>
        <p:spPr>
          <a:xfrm>
            <a:off x="6457950" y="6015955"/>
            <a:ext cx="2057400" cy="365125"/>
          </a:xfrm>
        </p:spPr>
        <p:txBody>
          <a:bodyPr/>
          <a:lstStyle>
            <a:lvl1pPr>
              <a:defRPr sz="1000"/>
            </a:lvl1pPr>
          </a:lstStyle>
          <a:p>
            <a:pPr>
              <a:defRPr/>
            </a:pPr>
            <a:fld id="{B8B08840-7809-4204-9592-31A2D9F140CF}" type="slidenum">
              <a:rPr lang="en-US" altLang="zh-CN" smtClean="0"/>
              <a:pPr>
                <a:defRPr/>
              </a:pPr>
              <a:t>‹#›</a:t>
            </a:fld>
            <a:endParaRPr lang="en-US" altLang="zh-CN"/>
          </a:p>
        </p:txBody>
      </p:sp>
    </p:spTree>
    <p:extLst>
      <p:ext uri="{BB962C8B-B14F-4D97-AF65-F5344CB8AC3E}">
        <p14:creationId xmlns:p14="http://schemas.microsoft.com/office/powerpoint/2010/main" val="637174189"/>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903635"/>
          </a:xfrm>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endParaRPr lang="en-US" altLang="zh-CN"/>
          </a:p>
        </p:txBody>
      </p:sp>
      <p:sp>
        <p:nvSpPr>
          <p:cNvPr id="4" name="页脚占位符 4"/>
          <p:cNvSpPr>
            <a:spLocks noGrp="1"/>
          </p:cNvSpPr>
          <p:nvPr>
            <p:ph type="ftr" sz="quarter" idx="11"/>
          </p:nvPr>
        </p:nvSpPr>
        <p:spPr/>
        <p:txBody>
          <a:bodyPr/>
          <a:lstStyle>
            <a:lvl1pPr>
              <a:defRPr/>
            </a:lvl1pPr>
          </a:lstStyle>
          <a:p>
            <a:pPr>
              <a:defRPr/>
            </a:pPr>
            <a:endParaRPr lang="en-US" altLang="zh-CN"/>
          </a:p>
        </p:txBody>
      </p:sp>
      <p:sp>
        <p:nvSpPr>
          <p:cNvPr id="5" name="灯片编号占位符 5"/>
          <p:cNvSpPr>
            <a:spLocks noGrp="1"/>
          </p:cNvSpPr>
          <p:nvPr>
            <p:ph type="sldNum" sz="quarter" idx="12"/>
          </p:nvPr>
        </p:nvSpPr>
        <p:spPr/>
        <p:txBody>
          <a:bodyPr/>
          <a:lstStyle>
            <a:lvl1pPr>
              <a:defRPr/>
            </a:lvl1pPr>
          </a:lstStyle>
          <a:p>
            <a:pPr>
              <a:defRPr/>
            </a:pPr>
            <a:fld id="{0C22AB90-46C7-49F4-AC11-1D3D9EA5AB17}" type="slidenum">
              <a:rPr lang="en-US" altLang="zh-CN" smtClean="0"/>
              <a:pPr>
                <a:defRPr/>
              </a:pPr>
              <a:t>‹#›</a:t>
            </a:fld>
            <a:endParaRPr lang="en-US" altLang="zh-CN"/>
          </a:p>
        </p:txBody>
      </p:sp>
    </p:spTree>
    <p:extLst>
      <p:ext uri="{BB962C8B-B14F-4D97-AF65-F5344CB8AC3E}">
        <p14:creationId xmlns:p14="http://schemas.microsoft.com/office/powerpoint/2010/main" val="454013249"/>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en-US" altLang="zh-CN"/>
          </a:p>
        </p:txBody>
      </p:sp>
      <p:sp>
        <p:nvSpPr>
          <p:cNvPr id="3" name="页脚占位符 4"/>
          <p:cNvSpPr>
            <a:spLocks noGrp="1"/>
          </p:cNvSpPr>
          <p:nvPr>
            <p:ph type="ftr" sz="quarter" idx="11"/>
          </p:nvPr>
        </p:nvSpPr>
        <p:spPr/>
        <p:txBody>
          <a:bodyPr/>
          <a:lstStyle>
            <a:lvl1pPr>
              <a:defRPr/>
            </a:lvl1pPr>
          </a:lstStyle>
          <a:p>
            <a:pPr>
              <a:defRPr/>
            </a:pPr>
            <a:endParaRPr lang="en-US" altLang="zh-CN"/>
          </a:p>
        </p:txBody>
      </p:sp>
      <p:sp>
        <p:nvSpPr>
          <p:cNvPr id="4" name="灯片编号占位符 5"/>
          <p:cNvSpPr>
            <a:spLocks noGrp="1"/>
          </p:cNvSpPr>
          <p:nvPr>
            <p:ph type="sldNum" sz="quarter" idx="12"/>
          </p:nvPr>
        </p:nvSpPr>
        <p:spPr/>
        <p:txBody>
          <a:bodyPr/>
          <a:lstStyle>
            <a:lvl1pPr>
              <a:defRPr/>
            </a:lvl1pPr>
          </a:lstStyle>
          <a:p>
            <a:pPr>
              <a:defRPr/>
            </a:pPr>
            <a:fld id="{914666D5-316E-4652-BDCD-B164044C0B2E}" type="slidenum">
              <a:rPr lang="en-US" altLang="zh-CN" smtClean="0"/>
              <a:pPr>
                <a:defRPr/>
              </a:pPr>
              <a:t>‹#›</a:t>
            </a:fld>
            <a:endParaRPr lang="en-US" altLang="zh-CN"/>
          </a:p>
        </p:txBody>
      </p:sp>
    </p:spTree>
    <p:extLst>
      <p:ext uri="{BB962C8B-B14F-4D97-AF65-F5344CB8AC3E}">
        <p14:creationId xmlns:p14="http://schemas.microsoft.com/office/powerpoint/2010/main" val="4108427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AD775784-C97A-4B2E-8AAC-D7251F9AAFA7}" type="slidenum">
              <a:rPr lang="en-US" altLang="zh-CN"/>
              <a:pPr>
                <a:defRPr/>
              </a:pPr>
              <a:t>‹#›</a:t>
            </a:fld>
            <a:endParaRPr lang="en-US" altLang="zh-CN"/>
          </a:p>
        </p:txBody>
      </p:sp>
    </p:spTree>
    <p:extLst>
      <p:ext uri="{BB962C8B-B14F-4D97-AF65-F5344CB8AC3E}">
        <p14:creationId xmlns:p14="http://schemas.microsoft.com/office/powerpoint/2010/main" val="303649737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09551"/>
            <a:ext cx="2949178" cy="987201"/>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1484784"/>
            <a:ext cx="4629150" cy="4376267"/>
          </a:xfrm>
        </p:spPr>
        <p:txBody>
          <a:bodyPr>
            <a:normAutofit/>
          </a:bodyPr>
          <a:lstStyle>
            <a:lvl1pPr>
              <a:defRPr sz="3200"/>
            </a:lvl1pPr>
            <a:lvl2pPr>
              <a:defRPr sz="2800"/>
            </a:lvl2pPr>
            <a:lvl3pPr>
              <a:defRPr sz="2400"/>
            </a:lvl3pPr>
            <a:lvl4pPr>
              <a:defRPr sz="1800"/>
            </a:lvl4pPr>
            <a:lvl5pPr>
              <a:defRPr sz="18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文本占位符 3"/>
          <p:cNvSpPr>
            <a:spLocks noGrp="1"/>
          </p:cNvSpPr>
          <p:nvPr>
            <p:ph type="body" sz="half" idx="2"/>
          </p:nvPr>
        </p:nvSpPr>
        <p:spPr>
          <a:xfrm>
            <a:off x="619068" y="1340767"/>
            <a:ext cx="2949178" cy="452028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en-US" altLang="zh-CN"/>
          </a:p>
        </p:txBody>
      </p:sp>
      <p:sp>
        <p:nvSpPr>
          <p:cNvPr id="6" name="页脚占位符 4"/>
          <p:cNvSpPr>
            <a:spLocks noGrp="1"/>
          </p:cNvSpPr>
          <p:nvPr>
            <p:ph type="ftr" sz="quarter" idx="11"/>
          </p:nvPr>
        </p:nvSpPr>
        <p:spPr/>
        <p:txBody>
          <a:bodyPr/>
          <a:lstStyle>
            <a:lvl1pPr>
              <a:defRPr/>
            </a:lvl1pPr>
          </a:lstStyle>
          <a:p>
            <a:pPr>
              <a:defRPr/>
            </a:pPr>
            <a:endParaRPr lang="en-US" altLang="zh-CN"/>
          </a:p>
        </p:txBody>
      </p:sp>
      <p:sp>
        <p:nvSpPr>
          <p:cNvPr id="7" name="灯片编号占位符 5"/>
          <p:cNvSpPr>
            <a:spLocks noGrp="1"/>
          </p:cNvSpPr>
          <p:nvPr>
            <p:ph type="sldNum" sz="quarter" idx="12"/>
          </p:nvPr>
        </p:nvSpPr>
        <p:spPr/>
        <p:txBody>
          <a:bodyPr/>
          <a:lstStyle>
            <a:lvl1pPr>
              <a:defRPr/>
            </a:lvl1pPr>
          </a:lstStyle>
          <a:p>
            <a:pPr>
              <a:defRPr/>
            </a:pPr>
            <a:fld id="{B5745D6B-A761-4FEF-AC0E-F3682C11C102}" type="slidenum">
              <a:rPr lang="en-US" altLang="zh-CN" smtClean="0"/>
              <a:pPr>
                <a:defRPr/>
              </a:pPr>
              <a:t>‹#›</a:t>
            </a:fld>
            <a:endParaRPr lang="en-US" altLang="zh-CN"/>
          </a:p>
        </p:txBody>
      </p:sp>
    </p:spTree>
    <p:extLst>
      <p:ext uri="{BB962C8B-B14F-4D97-AF65-F5344CB8AC3E}">
        <p14:creationId xmlns:p14="http://schemas.microsoft.com/office/powerpoint/2010/main" val="3339790176"/>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smtClean="0"/>
              <a:t>单击图标添加图片</a:t>
            </a:r>
            <a:endParaRPr lang="zh-CN" altLang="en-US" noProof="0" smtClean="0"/>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en-US" altLang="zh-CN"/>
          </a:p>
        </p:txBody>
      </p:sp>
      <p:sp>
        <p:nvSpPr>
          <p:cNvPr id="6" name="页脚占位符 4"/>
          <p:cNvSpPr>
            <a:spLocks noGrp="1"/>
          </p:cNvSpPr>
          <p:nvPr>
            <p:ph type="ftr" sz="quarter" idx="11"/>
          </p:nvPr>
        </p:nvSpPr>
        <p:spPr/>
        <p:txBody>
          <a:bodyPr/>
          <a:lstStyle>
            <a:lvl1pPr>
              <a:defRPr/>
            </a:lvl1pPr>
          </a:lstStyle>
          <a:p>
            <a:pPr>
              <a:defRPr/>
            </a:pPr>
            <a:endParaRPr lang="en-US" altLang="zh-CN"/>
          </a:p>
        </p:txBody>
      </p:sp>
      <p:sp>
        <p:nvSpPr>
          <p:cNvPr id="7" name="灯片编号占位符 5"/>
          <p:cNvSpPr>
            <a:spLocks noGrp="1"/>
          </p:cNvSpPr>
          <p:nvPr>
            <p:ph type="sldNum" sz="quarter" idx="12"/>
          </p:nvPr>
        </p:nvSpPr>
        <p:spPr/>
        <p:txBody>
          <a:bodyPr/>
          <a:lstStyle>
            <a:lvl1pPr>
              <a:defRPr/>
            </a:lvl1pPr>
          </a:lstStyle>
          <a:p>
            <a:pPr>
              <a:defRPr/>
            </a:pPr>
            <a:fld id="{C8AB439C-CF43-4888-BB7B-0AC4A12E282D}" type="slidenum">
              <a:rPr lang="en-US" altLang="zh-CN" smtClean="0"/>
              <a:pPr>
                <a:defRPr/>
              </a:pPr>
              <a:t>‹#›</a:t>
            </a:fld>
            <a:endParaRPr lang="en-US" altLang="zh-CN"/>
          </a:p>
        </p:txBody>
      </p:sp>
    </p:spTree>
    <p:extLst>
      <p:ext uri="{BB962C8B-B14F-4D97-AF65-F5344CB8AC3E}">
        <p14:creationId xmlns:p14="http://schemas.microsoft.com/office/powerpoint/2010/main" val="2253113452"/>
      </p:ext>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903635"/>
          </a:xfr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1412776"/>
            <a:ext cx="7886700" cy="4351338"/>
          </a:xfrm>
        </p:spPr>
        <p:txBody>
          <a:bodyPr vert="eaVert">
            <a:normAutofit/>
          </a:bodyPr>
          <a:lstStyle>
            <a:lvl1pPr>
              <a:defRPr sz="2800"/>
            </a:lvl1pPr>
            <a:lvl2pPr>
              <a:defRPr sz="2400"/>
            </a:lvl2pPr>
            <a:lvl3pPr>
              <a:defRPr sz="1800"/>
            </a:lvl3pPr>
            <a:lvl4pPr>
              <a:defRPr sz="1600"/>
            </a:lvl4pPr>
            <a:lvl5pPr>
              <a:defRPr sz="16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340C5AC0-00B3-4B0D-AAF8-021308A20140}" type="slidenum">
              <a:rPr lang="en-US" altLang="zh-CN" smtClean="0"/>
              <a:pPr>
                <a:defRPr/>
              </a:pPr>
              <a:t>‹#›</a:t>
            </a:fld>
            <a:endParaRPr lang="en-US" altLang="zh-CN"/>
          </a:p>
        </p:txBody>
      </p:sp>
    </p:spTree>
    <p:extLst>
      <p:ext uri="{BB962C8B-B14F-4D97-AF65-F5344CB8AC3E}">
        <p14:creationId xmlns:p14="http://schemas.microsoft.com/office/powerpoint/2010/main" val="1640060441"/>
      </p:ext>
    </p:extLst>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AA8509EF-5D7F-4645-8628-AA444D3C5A32}" type="slidenum">
              <a:rPr lang="en-US" altLang="zh-CN" smtClean="0"/>
              <a:pPr>
                <a:defRPr/>
              </a:pPr>
              <a:t>‹#›</a:t>
            </a:fld>
            <a:endParaRPr lang="en-US" altLang="zh-CN"/>
          </a:p>
        </p:txBody>
      </p:sp>
    </p:spTree>
    <p:extLst>
      <p:ext uri="{BB962C8B-B14F-4D97-AF65-F5344CB8AC3E}">
        <p14:creationId xmlns:p14="http://schemas.microsoft.com/office/powerpoint/2010/main" val="8300008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150938" y="260350"/>
            <a:ext cx="7793037" cy="963613"/>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11188" y="1484313"/>
            <a:ext cx="8343900" cy="4648200"/>
          </a:xfrm>
        </p:spPr>
        <p:txBody>
          <a:bodyPr/>
          <a:lstStyle/>
          <a:p>
            <a:pPr lvl="0"/>
            <a:r>
              <a:rPr lang="zh-CN" altLang="en-US" noProof="0" smtClean="0"/>
              <a:t>单击图标添加表格</a:t>
            </a:r>
            <a:endParaRPr lang="zh-CN" altLang="en-US" noProof="0" smtClean="0"/>
          </a:p>
        </p:txBody>
      </p:sp>
      <p:sp>
        <p:nvSpPr>
          <p:cNvPr id="4" name="Rectangle 11"/>
          <p:cNvSpPr>
            <a:spLocks noGrp="1" noChangeArrowheads="1"/>
          </p:cNvSpPr>
          <p:nvPr>
            <p:ph type="dt" sz="half" idx="10"/>
          </p:nvPr>
        </p:nvSpPr>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p:txBody>
          <a:bodyPr/>
          <a:lstStyle>
            <a:lvl1pPr>
              <a:defRPr/>
            </a:lvl1pPr>
          </a:lstStyle>
          <a:p>
            <a:pPr>
              <a:defRPr/>
            </a:pPr>
            <a:fld id="{AA8509EF-5D7F-4645-8628-AA444D3C5A32}" type="slidenum">
              <a:rPr lang="en-US" altLang="zh-CN" smtClean="0"/>
              <a:pPr>
                <a:defRPr/>
              </a:pPr>
              <a:t>‹#›</a:t>
            </a:fld>
            <a:endParaRPr lang="en-US" altLang="zh-CN"/>
          </a:p>
        </p:txBody>
      </p:sp>
    </p:spTree>
    <p:extLst>
      <p:ext uri="{BB962C8B-B14F-4D97-AF65-F5344CB8AC3E}">
        <p14:creationId xmlns:p14="http://schemas.microsoft.com/office/powerpoint/2010/main" val="3295816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0850" y="6350"/>
            <a:ext cx="8378825" cy="46831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273050" y="836613"/>
            <a:ext cx="4097338" cy="54975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522788" y="836613"/>
            <a:ext cx="4098925" cy="54975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13"/>
          <p:cNvSpPr>
            <a:spLocks noGrp="1"/>
          </p:cNvSpPr>
          <p:nvPr>
            <p:ph type="dt" sz="half" idx="10"/>
          </p:nvPr>
        </p:nvSpPr>
        <p:spPr/>
        <p:txBody>
          <a:bodyPr/>
          <a:lstStyle>
            <a:lvl1pPr>
              <a:defRPr/>
            </a:lvl1pPr>
          </a:lstStyle>
          <a:p>
            <a:pPr>
              <a:defRPr/>
            </a:pPr>
            <a:endParaRPr lang="en-US" altLang="zh-CN"/>
          </a:p>
        </p:txBody>
      </p:sp>
      <p:sp>
        <p:nvSpPr>
          <p:cNvPr id="6" name="页脚占位符 2"/>
          <p:cNvSpPr>
            <a:spLocks noGrp="1"/>
          </p:cNvSpPr>
          <p:nvPr>
            <p:ph type="ftr" sz="quarter" idx="11"/>
          </p:nvPr>
        </p:nvSpPr>
        <p:spPr/>
        <p:txBody>
          <a:bodyPr/>
          <a:lstStyle>
            <a:lvl1pPr>
              <a:defRPr/>
            </a:lvl1pPr>
          </a:lstStyle>
          <a:p>
            <a:pPr>
              <a:defRPr/>
            </a:pPr>
            <a:endParaRPr lang="en-US" altLang="zh-CN"/>
          </a:p>
        </p:txBody>
      </p:sp>
      <p:sp>
        <p:nvSpPr>
          <p:cNvPr id="7" name="灯片编号占位符 22"/>
          <p:cNvSpPr>
            <a:spLocks noGrp="1"/>
          </p:cNvSpPr>
          <p:nvPr>
            <p:ph type="sldNum" sz="quarter" idx="12"/>
          </p:nvPr>
        </p:nvSpPr>
        <p:spPr/>
        <p:txBody>
          <a:bodyPr/>
          <a:lstStyle>
            <a:lvl1pPr>
              <a:defRPr/>
            </a:lvl1pPr>
          </a:lstStyle>
          <a:p>
            <a:pPr>
              <a:defRPr/>
            </a:pPr>
            <a:fld id="{0881A2CC-3226-4058-997F-345F9D5F2EE3}" type="slidenum">
              <a:rPr lang="en-US" altLang="zh-CN"/>
              <a:pPr>
                <a:defRPr/>
              </a:pPr>
              <a:t>‹#›</a:t>
            </a:fld>
            <a:endParaRPr lang="en-US" altLang="zh-CN"/>
          </a:p>
        </p:txBody>
      </p:sp>
    </p:spTree>
    <p:extLst>
      <p:ext uri="{BB962C8B-B14F-4D97-AF65-F5344CB8AC3E}">
        <p14:creationId xmlns:p14="http://schemas.microsoft.com/office/powerpoint/2010/main" val="312401112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67F68383-D162-4631-B595-2D4B627FF64A}" type="slidenum">
              <a:rPr lang="en-US" altLang="zh-CN"/>
              <a:pPr>
                <a:defRPr/>
              </a:pPr>
              <a:t>‹#›</a:t>
            </a:fld>
            <a:endParaRPr lang="en-US" altLang="zh-CN"/>
          </a:p>
        </p:txBody>
      </p:sp>
    </p:spTree>
    <p:extLst>
      <p:ext uri="{BB962C8B-B14F-4D97-AF65-F5344CB8AC3E}">
        <p14:creationId xmlns:p14="http://schemas.microsoft.com/office/powerpoint/2010/main" val="101670294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273050" y="836613"/>
            <a:ext cx="4097338" cy="5497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522788" y="836613"/>
            <a:ext cx="4098925" cy="5497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4CEF7483-0822-4903-8188-8044802067CC}" type="slidenum">
              <a:rPr lang="en-US" altLang="zh-CN"/>
              <a:pPr>
                <a:defRPr/>
              </a:pPr>
              <a:t>‹#›</a:t>
            </a:fld>
            <a:endParaRPr lang="en-US" altLang="zh-CN"/>
          </a:p>
        </p:txBody>
      </p:sp>
    </p:spTree>
    <p:extLst>
      <p:ext uri="{BB962C8B-B14F-4D97-AF65-F5344CB8AC3E}">
        <p14:creationId xmlns:p14="http://schemas.microsoft.com/office/powerpoint/2010/main" val="43293755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8"/>
          <p:cNvSpPr>
            <a:spLocks noGrp="1" noChangeArrowheads="1"/>
          </p:cNvSpPr>
          <p:nvPr>
            <p:ph type="sldNum" sz="quarter" idx="12"/>
          </p:nvPr>
        </p:nvSpPr>
        <p:spPr>
          <a:ln/>
        </p:spPr>
        <p:txBody>
          <a:bodyPr/>
          <a:lstStyle>
            <a:lvl1pPr>
              <a:defRPr/>
            </a:lvl1pPr>
          </a:lstStyle>
          <a:p>
            <a:pPr>
              <a:defRPr/>
            </a:pPr>
            <a:fld id="{7261EB91-BD5A-4E3A-BA47-AB871F0B663F}" type="slidenum">
              <a:rPr lang="en-US" altLang="zh-CN"/>
              <a:pPr>
                <a:defRPr/>
              </a:pPr>
              <a:t>‹#›</a:t>
            </a:fld>
            <a:endParaRPr lang="en-US" altLang="zh-CN"/>
          </a:p>
        </p:txBody>
      </p:sp>
    </p:spTree>
    <p:extLst>
      <p:ext uri="{BB962C8B-B14F-4D97-AF65-F5344CB8AC3E}">
        <p14:creationId xmlns:p14="http://schemas.microsoft.com/office/powerpoint/2010/main" val="388947259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8"/>
          <p:cNvSpPr>
            <a:spLocks noGrp="1" noChangeArrowheads="1"/>
          </p:cNvSpPr>
          <p:nvPr>
            <p:ph type="sldNum" sz="quarter" idx="12"/>
          </p:nvPr>
        </p:nvSpPr>
        <p:spPr>
          <a:ln/>
        </p:spPr>
        <p:txBody>
          <a:bodyPr/>
          <a:lstStyle>
            <a:lvl1pPr>
              <a:defRPr/>
            </a:lvl1pPr>
          </a:lstStyle>
          <a:p>
            <a:pPr>
              <a:defRPr/>
            </a:pPr>
            <a:fld id="{5C43FEFF-C240-43DF-BA0F-35AE6F023325}" type="slidenum">
              <a:rPr lang="en-US" altLang="zh-CN"/>
              <a:pPr>
                <a:defRPr/>
              </a:pPr>
              <a:t>‹#›</a:t>
            </a:fld>
            <a:endParaRPr lang="en-US" altLang="zh-CN"/>
          </a:p>
        </p:txBody>
      </p:sp>
    </p:spTree>
    <p:extLst>
      <p:ext uri="{BB962C8B-B14F-4D97-AF65-F5344CB8AC3E}">
        <p14:creationId xmlns:p14="http://schemas.microsoft.com/office/powerpoint/2010/main" val="229374107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8"/>
          <p:cNvSpPr>
            <a:spLocks noGrp="1" noChangeArrowheads="1"/>
          </p:cNvSpPr>
          <p:nvPr>
            <p:ph type="sldNum" sz="quarter" idx="12"/>
          </p:nvPr>
        </p:nvSpPr>
        <p:spPr>
          <a:ln/>
        </p:spPr>
        <p:txBody>
          <a:bodyPr/>
          <a:lstStyle>
            <a:lvl1pPr>
              <a:defRPr/>
            </a:lvl1pPr>
          </a:lstStyle>
          <a:p>
            <a:pPr>
              <a:defRPr/>
            </a:pPr>
            <a:fld id="{0FBBBA8D-5CA2-442F-B07B-6C7834666BEC}" type="slidenum">
              <a:rPr lang="en-US" altLang="zh-CN"/>
              <a:pPr>
                <a:defRPr/>
              </a:pPr>
              <a:t>‹#›</a:t>
            </a:fld>
            <a:endParaRPr lang="en-US" altLang="zh-CN"/>
          </a:p>
        </p:txBody>
      </p:sp>
    </p:spTree>
    <p:extLst>
      <p:ext uri="{BB962C8B-B14F-4D97-AF65-F5344CB8AC3E}">
        <p14:creationId xmlns:p14="http://schemas.microsoft.com/office/powerpoint/2010/main" val="107760027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FC0E123B-E343-42B0-8A69-36F6C6AA0266}" type="slidenum">
              <a:rPr lang="en-US" altLang="zh-CN"/>
              <a:pPr>
                <a:defRPr/>
              </a:pPr>
              <a:t>‹#›</a:t>
            </a:fld>
            <a:endParaRPr lang="en-US" altLang="zh-CN"/>
          </a:p>
        </p:txBody>
      </p:sp>
    </p:spTree>
    <p:extLst>
      <p:ext uri="{BB962C8B-B14F-4D97-AF65-F5344CB8AC3E}">
        <p14:creationId xmlns:p14="http://schemas.microsoft.com/office/powerpoint/2010/main" val="168031988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40A68154-30E7-4370-A7B3-0E3150583E39}" type="slidenum">
              <a:rPr lang="en-US" altLang="zh-CN"/>
              <a:pPr>
                <a:defRPr/>
              </a:pPr>
              <a:t>‹#›</a:t>
            </a:fld>
            <a:endParaRPr lang="en-US" altLang="zh-CN"/>
          </a:p>
        </p:txBody>
      </p:sp>
    </p:spTree>
    <p:extLst>
      <p:ext uri="{BB962C8B-B14F-4D97-AF65-F5344CB8AC3E}">
        <p14:creationId xmlns:p14="http://schemas.microsoft.com/office/powerpoint/2010/main" val="82218698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7" name="Picture 3" descr="10-(ba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5750" y="0"/>
            <a:ext cx="8858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8" name="Rectangle 4"/>
          <p:cNvSpPr>
            <a:spLocks noGrp="1" noChangeArrowheads="1"/>
          </p:cNvSpPr>
          <p:nvPr>
            <p:ph type="title"/>
          </p:nvPr>
        </p:nvSpPr>
        <p:spPr bwMode="auto">
          <a:xfrm>
            <a:off x="450850" y="6350"/>
            <a:ext cx="83788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93189" name="Rectangle 5"/>
          <p:cNvSpPr>
            <a:spLocks noGrp="1" noChangeArrowheads="1"/>
          </p:cNvSpPr>
          <p:nvPr>
            <p:ph type="body" idx="1"/>
          </p:nvPr>
        </p:nvSpPr>
        <p:spPr bwMode="auto">
          <a:xfrm>
            <a:off x="273050" y="836613"/>
            <a:ext cx="8348663" cy="549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93190" name="Rectangle 6"/>
          <p:cNvSpPr>
            <a:spLocks noGrp="1" noChangeArrowheads="1"/>
          </p:cNvSpPr>
          <p:nvPr>
            <p:ph type="dt" sz="half" idx="2"/>
          </p:nvPr>
        </p:nvSpPr>
        <p:spPr bwMode="auto">
          <a:xfrm>
            <a:off x="334963" y="6484938"/>
            <a:ext cx="2133600" cy="257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宋体" pitchFamily="2" charset="-122"/>
              </a:defRPr>
            </a:lvl1pPr>
          </a:lstStyle>
          <a:p>
            <a:pPr>
              <a:defRPr/>
            </a:pPr>
            <a:endParaRPr lang="en-US" altLang="zh-CN"/>
          </a:p>
        </p:txBody>
      </p:sp>
      <p:sp>
        <p:nvSpPr>
          <p:cNvPr id="93191" name="Rectangle 7"/>
          <p:cNvSpPr>
            <a:spLocks noGrp="1" noChangeArrowheads="1"/>
          </p:cNvSpPr>
          <p:nvPr>
            <p:ph type="ftr" sz="quarter" idx="3"/>
          </p:nvPr>
        </p:nvSpPr>
        <p:spPr bwMode="auto">
          <a:xfrm>
            <a:off x="3001963" y="6484938"/>
            <a:ext cx="2895600" cy="257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宋体" pitchFamily="2" charset="-122"/>
              </a:defRPr>
            </a:lvl1pPr>
          </a:lstStyle>
          <a:p>
            <a:pPr>
              <a:defRPr/>
            </a:pPr>
            <a:endParaRPr lang="en-US" altLang="zh-CN"/>
          </a:p>
        </p:txBody>
      </p:sp>
      <p:sp>
        <p:nvSpPr>
          <p:cNvPr id="93192" name="Rectangle 8"/>
          <p:cNvSpPr>
            <a:spLocks noGrp="1" noChangeArrowheads="1"/>
          </p:cNvSpPr>
          <p:nvPr>
            <p:ph type="sldNum" sz="quarter" idx="4"/>
          </p:nvPr>
        </p:nvSpPr>
        <p:spPr bwMode="auto">
          <a:xfrm>
            <a:off x="6430963" y="6484938"/>
            <a:ext cx="2133600" cy="257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D73A662-F844-4C30-B2D5-C91AF86287F4}"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023"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93187"/>
                                        </p:tgtEl>
                                        <p:attrNameLst>
                                          <p:attrName>style.visibility</p:attrName>
                                        </p:attrNameLst>
                                      </p:cBhvr>
                                      <p:to>
                                        <p:strVal val="visible"/>
                                      </p:to>
                                    </p:set>
                                    <p:animEffect transition="in" filter="wipe(right)">
                                      <p:cBhvr>
                                        <p:cTn id="7" dur="500"/>
                                        <p:tgtEl>
                                          <p:spTgt spid="93187"/>
                                        </p:tgtEl>
                                      </p:cBhvr>
                                    </p:animEffect>
                                  </p:childTnLst>
                                </p:cTn>
                              </p:par>
                            </p:childTnLst>
                          </p:cTn>
                        </p:par>
                        <p:par>
                          <p:cTn id="8" fill="hold" nodeType="afterGroup">
                            <p:stCondLst>
                              <p:cond delay="500"/>
                            </p:stCondLst>
                            <p:childTnLst>
                              <p:par>
                                <p:cTn id="9" presetID="50" presetClass="entr" presetSubtype="0" decel="100000" fill="hold" grpId="0" nodeType="afterEffect">
                                  <p:stCondLst>
                                    <p:cond delay="0"/>
                                  </p:stCondLst>
                                  <p:childTnLst>
                                    <p:set>
                                      <p:cBhvr>
                                        <p:cTn id="10" dur="1" fill="hold">
                                          <p:stCondLst>
                                            <p:cond delay="0"/>
                                          </p:stCondLst>
                                        </p:cTn>
                                        <p:tgtEl>
                                          <p:spTgt spid="93188"/>
                                        </p:tgtEl>
                                        <p:attrNameLst>
                                          <p:attrName>style.visibility</p:attrName>
                                        </p:attrNameLst>
                                      </p:cBhvr>
                                      <p:to>
                                        <p:strVal val="visible"/>
                                      </p:to>
                                    </p:set>
                                    <p:anim calcmode="lin" valueType="num">
                                      <p:cBhvr>
                                        <p:cTn id="11" dur="1000" fill="hold"/>
                                        <p:tgtEl>
                                          <p:spTgt spid="93188"/>
                                        </p:tgtEl>
                                        <p:attrNameLst>
                                          <p:attrName>ppt_w</p:attrName>
                                        </p:attrNameLst>
                                      </p:cBhvr>
                                      <p:tavLst>
                                        <p:tav tm="0">
                                          <p:val>
                                            <p:strVal val="#ppt_w+.3"/>
                                          </p:val>
                                        </p:tav>
                                        <p:tav tm="100000">
                                          <p:val>
                                            <p:strVal val="#ppt_w"/>
                                          </p:val>
                                        </p:tav>
                                      </p:tavLst>
                                    </p:anim>
                                    <p:anim calcmode="lin" valueType="num">
                                      <p:cBhvr>
                                        <p:cTn id="12" dur="1000" fill="hold"/>
                                        <p:tgtEl>
                                          <p:spTgt spid="93188"/>
                                        </p:tgtEl>
                                        <p:attrNameLst>
                                          <p:attrName>ppt_h</p:attrName>
                                        </p:attrNameLst>
                                      </p:cBhvr>
                                      <p:tavLst>
                                        <p:tav tm="0">
                                          <p:val>
                                            <p:strVal val="#ppt_h"/>
                                          </p:val>
                                        </p:tav>
                                        <p:tav tm="100000">
                                          <p:val>
                                            <p:strVal val="#ppt_h"/>
                                          </p:val>
                                        </p:tav>
                                      </p:tavLst>
                                    </p:anim>
                                    <p:animEffect transition="in" filter="fade">
                                      <p:cBhvr>
                                        <p:cTn id="13" dur="1000"/>
                                        <p:tgtEl>
                                          <p:spTgt spid="93188"/>
                                        </p:tgtEl>
                                      </p:cBhvr>
                                    </p:animEffect>
                                  </p:childTnLst>
                                </p:cTn>
                              </p:par>
                            </p:childTnLst>
                          </p:cTn>
                        </p:par>
                        <p:par>
                          <p:cTn id="14" fill="hold" nodeType="afterGroup">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3189">
                                            <p:txEl>
                                              <p:pRg st="0" end="0"/>
                                            </p:txEl>
                                          </p:spTgt>
                                        </p:tgtEl>
                                        <p:attrNameLst>
                                          <p:attrName>style.visibility</p:attrName>
                                        </p:attrNameLst>
                                      </p:cBhvr>
                                      <p:to>
                                        <p:strVal val="visible"/>
                                      </p:to>
                                    </p:set>
                                    <p:animEffect transition="in" filter="wipe(left)">
                                      <p:cBhvr>
                                        <p:cTn id="17" dur="500"/>
                                        <p:tgtEl>
                                          <p:spTgt spid="93189">
                                            <p:txEl>
                                              <p:pRg st="0" end="0"/>
                                            </p:txEl>
                                          </p:spTgt>
                                        </p:tgtEl>
                                      </p:cBhvr>
                                    </p:animEffect>
                                  </p:childTnLst>
                                </p:cTn>
                              </p:par>
                            </p:childTnLst>
                          </p:cTn>
                        </p:par>
                        <p:par>
                          <p:cTn id="18" fill="hold" nodeType="afterGroup">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93189">
                                            <p:txEl>
                                              <p:pRg st="1" end="1"/>
                                            </p:txEl>
                                          </p:spTgt>
                                        </p:tgtEl>
                                        <p:attrNameLst>
                                          <p:attrName>style.visibility</p:attrName>
                                        </p:attrNameLst>
                                      </p:cBhvr>
                                      <p:to>
                                        <p:strVal val="visible"/>
                                      </p:to>
                                    </p:set>
                                    <p:animEffect transition="in" filter="wipe(left)">
                                      <p:cBhvr>
                                        <p:cTn id="21" dur="500"/>
                                        <p:tgtEl>
                                          <p:spTgt spid="93189">
                                            <p:txEl>
                                              <p:pRg st="1" end="1"/>
                                            </p:txEl>
                                          </p:spTgt>
                                        </p:tgtEl>
                                      </p:cBhvr>
                                    </p:animEffect>
                                  </p:childTnLst>
                                </p:cTn>
                              </p:par>
                            </p:childTnLst>
                          </p:cTn>
                        </p:par>
                        <p:par>
                          <p:cTn id="22" fill="hold" nodeType="afterGroup">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93189">
                                            <p:txEl>
                                              <p:pRg st="2" end="2"/>
                                            </p:txEl>
                                          </p:spTgt>
                                        </p:tgtEl>
                                        <p:attrNameLst>
                                          <p:attrName>style.visibility</p:attrName>
                                        </p:attrNameLst>
                                      </p:cBhvr>
                                      <p:to>
                                        <p:strVal val="visible"/>
                                      </p:to>
                                    </p:set>
                                    <p:animEffect transition="in" filter="wipe(left)">
                                      <p:cBhvr>
                                        <p:cTn id="25" dur="500"/>
                                        <p:tgtEl>
                                          <p:spTgt spid="93189">
                                            <p:txEl>
                                              <p:pRg st="2" end="2"/>
                                            </p:txEl>
                                          </p:spTgt>
                                        </p:tgtEl>
                                      </p:cBhvr>
                                    </p:animEffect>
                                  </p:childTnLst>
                                </p:cTn>
                              </p:par>
                            </p:childTnLst>
                          </p:cTn>
                        </p:par>
                        <p:par>
                          <p:cTn id="26" fill="hold" nodeType="afterGroup">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93189">
                                            <p:txEl>
                                              <p:pRg st="3" end="3"/>
                                            </p:txEl>
                                          </p:spTgt>
                                        </p:tgtEl>
                                        <p:attrNameLst>
                                          <p:attrName>style.visibility</p:attrName>
                                        </p:attrNameLst>
                                      </p:cBhvr>
                                      <p:to>
                                        <p:strVal val="visible"/>
                                      </p:to>
                                    </p:set>
                                    <p:animEffect transition="in" filter="wipe(left)">
                                      <p:cBhvr>
                                        <p:cTn id="29" dur="500"/>
                                        <p:tgtEl>
                                          <p:spTgt spid="93189">
                                            <p:txEl>
                                              <p:pRg st="3" end="3"/>
                                            </p:txEl>
                                          </p:spTgt>
                                        </p:tgtEl>
                                      </p:cBhvr>
                                    </p:animEffect>
                                  </p:childTnLst>
                                </p:cTn>
                              </p:par>
                            </p:childTnLst>
                          </p:cTn>
                        </p:par>
                        <p:par>
                          <p:cTn id="30" fill="hold" nodeType="afterGroup">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93189">
                                            <p:txEl>
                                              <p:pRg st="4" end="4"/>
                                            </p:txEl>
                                          </p:spTgt>
                                        </p:tgtEl>
                                        <p:attrNameLst>
                                          <p:attrName>style.visibility</p:attrName>
                                        </p:attrNameLst>
                                      </p:cBhvr>
                                      <p:to>
                                        <p:strVal val="visible"/>
                                      </p:to>
                                    </p:set>
                                    <p:animEffect transition="in" filter="wipe(left)">
                                      <p:cBhvr>
                                        <p:cTn id="33" dur="500"/>
                                        <p:tgtEl>
                                          <p:spTgt spid="9318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p:bldP spid="93189" grpId="0" build="p">
        <p:tmplLst>
          <p:tmpl lvl="1">
            <p:tnLst>
              <p:par>
                <p:cTn presetID="22" presetClass="entr" presetSubtype="8" fill="hold" nodeType="afterEffect">
                  <p:stCondLst>
                    <p:cond delay="0"/>
                  </p:stCondLst>
                  <p:childTnLst>
                    <p:set>
                      <p:cBhvr>
                        <p:cTn dur="1" fill="hold">
                          <p:stCondLst>
                            <p:cond delay="0"/>
                          </p:stCondLst>
                        </p:cTn>
                        <p:tgtEl>
                          <p:spTgt spid="93189"/>
                        </p:tgtEl>
                        <p:attrNameLst>
                          <p:attrName>style.visibility</p:attrName>
                        </p:attrNameLst>
                      </p:cBhvr>
                      <p:to>
                        <p:strVal val="visible"/>
                      </p:to>
                    </p:set>
                    <p:animEffect transition="in" filter="wipe(left)">
                      <p:cBhvr>
                        <p:cTn dur="500"/>
                        <p:tgtEl>
                          <p:spTgt spid="93189"/>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93189"/>
                        </p:tgtEl>
                        <p:attrNameLst>
                          <p:attrName>style.visibility</p:attrName>
                        </p:attrNameLst>
                      </p:cBhvr>
                      <p:to>
                        <p:strVal val="visible"/>
                      </p:to>
                    </p:set>
                    <p:animEffect transition="in" filter="wipe(left)">
                      <p:cBhvr>
                        <p:cTn dur="500"/>
                        <p:tgtEl>
                          <p:spTgt spid="93189"/>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93189"/>
                        </p:tgtEl>
                        <p:attrNameLst>
                          <p:attrName>style.visibility</p:attrName>
                        </p:attrNameLst>
                      </p:cBhvr>
                      <p:to>
                        <p:strVal val="visible"/>
                      </p:to>
                    </p:set>
                    <p:animEffect transition="in" filter="wipe(left)">
                      <p:cBhvr>
                        <p:cTn dur="500"/>
                        <p:tgtEl>
                          <p:spTgt spid="93189"/>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93189"/>
                        </p:tgtEl>
                        <p:attrNameLst>
                          <p:attrName>style.visibility</p:attrName>
                        </p:attrNameLst>
                      </p:cBhvr>
                      <p:to>
                        <p:strVal val="visible"/>
                      </p:to>
                    </p:set>
                    <p:animEffect transition="in" filter="wipe(left)">
                      <p:cBhvr>
                        <p:cTn dur="500"/>
                        <p:tgtEl>
                          <p:spTgt spid="93189"/>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93189"/>
                        </p:tgtEl>
                        <p:attrNameLst>
                          <p:attrName>style.visibility</p:attrName>
                        </p:attrNameLst>
                      </p:cBhvr>
                      <p:to>
                        <p:strVal val="visible"/>
                      </p:to>
                    </p:set>
                    <p:animEffect transition="in" filter="wipe(left)">
                      <p:cBhvr>
                        <p:cTn dur="500"/>
                        <p:tgtEl>
                          <p:spTgt spid="93189"/>
                        </p:tgtEl>
                      </p:cBhvr>
                    </p:animEffect>
                  </p:childTnLst>
                </p:cTn>
              </p:par>
            </p:tnLst>
          </p:tmpl>
        </p:tmplLst>
      </p:bldP>
    </p:bld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fontAlgn="base">
        <a:spcBef>
          <a:spcPct val="0"/>
        </a:spcBef>
        <a:spcAft>
          <a:spcPct val="0"/>
        </a:spcAft>
        <a:defRPr sz="2400">
          <a:solidFill>
            <a:schemeClr val="bg1"/>
          </a:solidFill>
          <a:latin typeface="Arial" charset="0"/>
        </a:defRPr>
      </a:lvl6pPr>
      <a:lvl7pPr marL="914400" algn="l" rtl="0" fontAlgn="base">
        <a:spcBef>
          <a:spcPct val="0"/>
        </a:spcBef>
        <a:spcAft>
          <a:spcPct val="0"/>
        </a:spcAft>
        <a:defRPr sz="2400">
          <a:solidFill>
            <a:schemeClr val="bg1"/>
          </a:solidFill>
          <a:latin typeface="Arial" charset="0"/>
        </a:defRPr>
      </a:lvl7pPr>
      <a:lvl8pPr marL="1371600" algn="l" rtl="0" fontAlgn="base">
        <a:spcBef>
          <a:spcPct val="0"/>
        </a:spcBef>
        <a:spcAft>
          <a:spcPct val="0"/>
        </a:spcAft>
        <a:defRPr sz="2400">
          <a:solidFill>
            <a:schemeClr val="bg1"/>
          </a:solidFill>
          <a:latin typeface="Arial" charset="0"/>
        </a:defRPr>
      </a:lvl8pPr>
      <a:lvl9pPr marL="1828800" algn="l" rtl="0" fontAlgn="base">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zh-CN"/>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zh-CN"/>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smtClean="0">
                <a:solidFill>
                  <a:schemeClr val="tx1">
                    <a:tint val="75000"/>
                  </a:schemeClr>
                </a:solidFill>
              </a:defRPr>
            </a:lvl1pPr>
          </a:lstStyle>
          <a:p>
            <a:pPr>
              <a:defRPr/>
            </a:pPr>
            <a:fld id="{9D73A662-F844-4C30-B2D5-C91AF86287F4}" type="slidenum">
              <a:rPr lang="en-US" altLang="zh-CN" smtClean="0"/>
              <a:pPr>
                <a:defRPr/>
              </a:pPr>
              <a:t>‹#›</a:t>
            </a:fld>
            <a:endParaRPr lang="en-US" altLang="zh-CN"/>
          </a:p>
        </p:txBody>
      </p:sp>
      <p:sp>
        <p:nvSpPr>
          <p:cNvPr id="7" name="Rectangle 14"/>
          <p:cNvSpPr>
            <a:spLocks noChangeArrowheads="1"/>
          </p:cNvSpPr>
          <p:nvPr/>
        </p:nvSpPr>
        <p:spPr bwMode="auto">
          <a:xfrm>
            <a:off x="6837363" y="-22225"/>
            <a:ext cx="2319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457200" eaLnBrk="0" hangingPunct="0">
              <a:defRPr sz="3600" b="1">
                <a:solidFill>
                  <a:srgbClr val="FF33CC"/>
                </a:solidFill>
                <a:latin typeface="Tahoma" panose="020B0604030504040204" pitchFamily="34" charset="0"/>
                <a:ea typeface="宋体" panose="02010600030101010101" pitchFamily="2" charset="-122"/>
              </a:defRPr>
            </a:lvl1pPr>
            <a:lvl2pPr marL="742950" indent="-285750" eaLnBrk="0" hangingPunct="0">
              <a:defRPr sz="3600" b="1">
                <a:solidFill>
                  <a:srgbClr val="FF33CC"/>
                </a:solidFill>
                <a:latin typeface="Tahoma" panose="020B0604030504040204" pitchFamily="34" charset="0"/>
                <a:ea typeface="宋体" panose="02010600030101010101" pitchFamily="2" charset="-122"/>
              </a:defRPr>
            </a:lvl2pPr>
            <a:lvl3pPr marL="1143000" indent="-228600" eaLnBrk="0" hangingPunct="0">
              <a:defRPr sz="3600" b="1">
                <a:solidFill>
                  <a:srgbClr val="FF33CC"/>
                </a:solidFill>
                <a:latin typeface="Tahoma" panose="020B0604030504040204" pitchFamily="34" charset="0"/>
                <a:ea typeface="宋体" panose="02010600030101010101" pitchFamily="2" charset="-122"/>
              </a:defRPr>
            </a:lvl3pPr>
            <a:lvl4pPr marL="1600200" indent="-228600" eaLnBrk="0" hangingPunct="0">
              <a:defRPr sz="3600" b="1">
                <a:solidFill>
                  <a:srgbClr val="FF33CC"/>
                </a:solidFill>
                <a:latin typeface="Tahoma" panose="020B0604030504040204" pitchFamily="34" charset="0"/>
                <a:ea typeface="宋体" panose="02010600030101010101" pitchFamily="2" charset="-122"/>
              </a:defRPr>
            </a:lvl4pPr>
            <a:lvl5pPr marL="2057400" indent="-228600" eaLnBrk="0" hangingPunct="0">
              <a:defRPr sz="3600" b="1">
                <a:solidFill>
                  <a:srgbClr val="FF33CC"/>
                </a:solidFill>
                <a:latin typeface="Tahoma" panose="020B0604030504040204" pitchFamily="34" charset="0"/>
                <a:ea typeface="宋体" panose="02010600030101010101" pitchFamily="2" charset="-122"/>
              </a:defRPr>
            </a:lvl5pPr>
            <a:lvl6pPr marL="2514600" indent="-228600" algn="ctr" eaLnBrk="0" fontAlgn="base" hangingPunct="0">
              <a:lnSpc>
                <a:spcPct val="120000"/>
              </a:lnSpc>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algn="ctr" eaLnBrk="0" fontAlgn="base" hangingPunct="0">
              <a:lnSpc>
                <a:spcPct val="120000"/>
              </a:lnSpc>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algn="ctr" eaLnBrk="0" fontAlgn="base" hangingPunct="0">
              <a:lnSpc>
                <a:spcPct val="120000"/>
              </a:lnSpc>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algn="ctr" eaLnBrk="0" fontAlgn="base" hangingPunct="0">
              <a:lnSpc>
                <a:spcPct val="120000"/>
              </a:lnSpc>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r" eaLnBrk="1" hangingPunct="1">
              <a:lnSpc>
                <a:spcPct val="120000"/>
              </a:lnSpc>
              <a:defRPr/>
            </a:pPr>
            <a:r>
              <a:rPr lang="en-US" altLang="zh-CN" sz="1000" b="0" smtClean="0">
                <a:solidFill>
                  <a:srgbClr val="C0C0C0"/>
                </a:solidFill>
              </a:rPr>
              <a:t>Computer Science Illuminated</a:t>
            </a:r>
          </a:p>
          <a:p>
            <a:pPr algn="r" eaLnBrk="1" hangingPunct="1">
              <a:lnSpc>
                <a:spcPct val="120000"/>
              </a:lnSpc>
              <a:defRPr/>
            </a:pPr>
            <a:r>
              <a:rPr lang="en-US" altLang="zh-CN" sz="1000" b="0" smtClean="0">
                <a:solidFill>
                  <a:srgbClr val="C0C0C0"/>
                </a:solidFill>
              </a:rPr>
              <a:t>《</a:t>
            </a:r>
            <a:r>
              <a:rPr lang="zh-CN" altLang="en-US" sz="1000" b="0" smtClean="0">
                <a:solidFill>
                  <a:srgbClr val="C0C0C0"/>
                </a:solidFill>
              </a:rPr>
              <a:t>计算机科学导论</a:t>
            </a:r>
            <a:r>
              <a:rPr lang="en-US" altLang="zh-CN" sz="1000" b="0" smtClean="0">
                <a:solidFill>
                  <a:srgbClr val="C0C0C0"/>
                </a:solidFill>
              </a:rPr>
              <a:t>》</a:t>
            </a:r>
            <a:r>
              <a:rPr lang="zh-CN" altLang="en-US" sz="1000" b="0" smtClean="0">
                <a:solidFill>
                  <a:srgbClr val="C0C0C0"/>
                </a:solidFill>
              </a:rPr>
              <a:t>课程组</a:t>
            </a:r>
          </a:p>
        </p:txBody>
      </p:sp>
    </p:spTree>
    <p:extLst>
      <p:ext uri="{BB962C8B-B14F-4D97-AF65-F5344CB8AC3E}">
        <p14:creationId xmlns:p14="http://schemas.microsoft.com/office/powerpoint/2010/main" val="3483568101"/>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 id="2147484042" r:id="rId12"/>
    <p:sldLayoutId id="2147484043" r:id="rId13"/>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3"/>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3" grpId="0" build="p"/>
    </p:bldLst>
  </p:timing>
  <p:txStyles>
    <p:title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Microsoft_Visio_2003-2010___1.vsd"/><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7.jpeg"/><Relationship Id="rId4" Type="http://schemas.openxmlformats.org/officeDocument/2006/relationships/image" Target="../media/image6.w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5.xml"/><Relationship Id="rId1" Type="http://schemas.openxmlformats.org/officeDocument/2006/relationships/vmlDrawing" Target="../drawings/vmlDrawing3.vml"/><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5.xml"/><Relationship Id="rId1" Type="http://schemas.openxmlformats.org/officeDocument/2006/relationships/vmlDrawing" Target="../drawings/vmlDrawing4.vml"/><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5.xml"/><Relationship Id="rId1" Type="http://schemas.openxmlformats.org/officeDocument/2006/relationships/vmlDrawing" Target="../drawings/vmlDrawing5.vml"/><Relationship Id="rId5" Type="http://schemas.openxmlformats.org/officeDocument/2006/relationships/slide" Target="slide55.xml"/><Relationship Id="rId4" Type="http://schemas.openxmlformats.org/officeDocument/2006/relationships/image" Target="../media/image11.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4.xml"/><Relationship Id="rId1" Type="http://schemas.openxmlformats.org/officeDocument/2006/relationships/vmlDrawing" Target="../drawings/vmlDrawing6.vml"/><Relationship Id="rId5" Type="http://schemas.openxmlformats.org/officeDocument/2006/relationships/image" Target="../media/image13.jpeg"/><Relationship Id="rId4" Type="http://schemas.openxmlformats.org/officeDocument/2006/relationships/image" Target="../media/image12.wmf"/></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5.xml"/><Relationship Id="rId1" Type="http://schemas.openxmlformats.org/officeDocument/2006/relationships/vmlDrawing" Target="../drawings/vmlDrawing7.vml"/><Relationship Id="rId4" Type="http://schemas.openxmlformats.org/officeDocument/2006/relationships/image" Target="../media/image15.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5.xml"/><Relationship Id="rId1" Type="http://schemas.openxmlformats.org/officeDocument/2006/relationships/vmlDrawing" Target="../drawings/vmlDrawing8.vml"/><Relationship Id="rId4" Type="http://schemas.openxmlformats.org/officeDocument/2006/relationships/image" Target="../media/image15.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Microsoft_Visio_2003-2010___2.vsd"/><Relationship Id="rId2" Type="http://schemas.openxmlformats.org/officeDocument/2006/relationships/slideLayout" Target="../slideLayouts/slideLayout18.xml"/><Relationship Id="rId1" Type="http://schemas.openxmlformats.org/officeDocument/2006/relationships/vmlDrawing" Target="../drawings/vmlDrawing9.vml"/><Relationship Id="rId4" Type="http://schemas.openxmlformats.org/officeDocument/2006/relationships/image" Target="../media/image16.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5.xml"/><Relationship Id="rId1" Type="http://schemas.openxmlformats.org/officeDocument/2006/relationships/vmlDrawing" Target="../drawings/vmlDrawing10.vml"/><Relationship Id="rId4" Type="http://schemas.openxmlformats.org/officeDocument/2006/relationships/image" Target="../media/image20.w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5.xml"/><Relationship Id="rId1" Type="http://schemas.openxmlformats.org/officeDocument/2006/relationships/vmlDrawing" Target="../drawings/vmlDrawing11.vml"/><Relationship Id="rId6" Type="http://schemas.openxmlformats.org/officeDocument/2006/relationships/image" Target="../media/image22.png"/><Relationship Id="rId5" Type="http://schemas.openxmlformats.org/officeDocument/2006/relationships/image" Target="../media/image21.wmf"/><Relationship Id="rId4" Type="http://schemas.openxmlformats.org/officeDocument/2006/relationships/oleObject" Target="../embeddings/Microsoft_Visio_2003-2010___3.vsd"/></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Microsoft_Visio_2003-2010___4.vsd"/><Relationship Id="rId2" Type="http://schemas.openxmlformats.org/officeDocument/2006/relationships/slideLayout" Target="../slideLayouts/slideLayout14.xml"/><Relationship Id="rId1" Type="http://schemas.openxmlformats.org/officeDocument/2006/relationships/vmlDrawing" Target="../drawings/vmlDrawing12.vml"/><Relationship Id="rId4" Type="http://schemas.openxmlformats.org/officeDocument/2006/relationships/image" Target="../media/image23.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5.xml"/><Relationship Id="rId1" Type="http://schemas.openxmlformats.org/officeDocument/2006/relationships/vmlDrawing" Target="../drawings/vmlDrawing13.vml"/><Relationship Id="rId4" Type="http://schemas.openxmlformats.org/officeDocument/2006/relationships/image" Target="../media/image24.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5.xml"/><Relationship Id="rId1" Type="http://schemas.openxmlformats.org/officeDocument/2006/relationships/vmlDrawing" Target="../drawings/vmlDrawing14.vml"/><Relationship Id="rId4" Type="http://schemas.openxmlformats.org/officeDocument/2006/relationships/image" Target="../media/image25.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5.xml"/><Relationship Id="rId1" Type="http://schemas.openxmlformats.org/officeDocument/2006/relationships/vmlDrawing" Target="../drawings/vmlDrawing15.vml"/><Relationship Id="rId4" Type="http://schemas.openxmlformats.org/officeDocument/2006/relationships/image" Target="../media/image26.w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5.xml"/><Relationship Id="rId1" Type="http://schemas.openxmlformats.org/officeDocument/2006/relationships/vmlDrawing" Target="../drawings/vmlDrawing16.vml"/><Relationship Id="rId4" Type="http://schemas.openxmlformats.org/officeDocument/2006/relationships/image" Target="../media/image28.wmf"/></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5.xml"/><Relationship Id="rId1" Type="http://schemas.openxmlformats.org/officeDocument/2006/relationships/vmlDrawing" Target="../drawings/vmlDrawing17.vml"/><Relationship Id="rId4" Type="http://schemas.openxmlformats.org/officeDocument/2006/relationships/image" Target="../media/image30.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4.xml"/><Relationship Id="rId1" Type="http://schemas.openxmlformats.org/officeDocument/2006/relationships/vmlDrawing" Target="../drawings/vmlDrawing18.vml"/><Relationship Id="rId4" Type="http://schemas.openxmlformats.org/officeDocument/2006/relationships/image" Target="../media/image31.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4.xml"/><Relationship Id="rId1" Type="http://schemas.openxmlformats.org/officeDocument/2006/relationships/vmlDrawing" Target="../drawings/vmlDrawing19.vml"/><Relationship Id="rId4" Type="http://schemas.openxmlformats.org/officeDocument/2006/relationships/image" Target="../media/image32.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5.xml"/><Relationship Id="rId1" Type="http://schemas.openxmlformats.org/officeDocument/2006/relationships/vmlDrawing" Target="../drawings/vmlDrawing20.vml"/><Relationship Id="rId4" Type="http://schemas.openxmlformats.org/officeDocument/2006/relationships/image" Target="../media/image33.w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5.xml"/><Relationship Id="rId1" Type="http://schemas.openxmlformats.org/officeDocument/2006/relationships/vmlDrawing" Target="../drawings/vmlDrawing21.vml"/><Relationship Id="rId4" Type="http://schemas.openxmlformats.org/officeDocument/2006/relationships/image" Target="../media/image34.w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5.xml"/><Relationship Id="rId1" Type="http://schemas.openxmlformats.org/officeDocument/2006/relationships/vmlDrawing" Target="../drawings/vmlDrawing2.vml"/><Relationship Id="rId4" Type="http://schemas.openxmlformats.org/officeDocument/2006/relationships/image" Target="../media/image8.wmf"/></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5.xml"/><Relationship Id="rId1" Type="http://schemas.openxmlformats.org/officeDocument/2006/relationships/vmlDrawing" Target="../drawings/vmlDrawing22.vml"/><Relationship Id="rId4" Type="http://schemas.openxmlformats.org/officeDocument/2006/relationships/image" Target="../media/image35.w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iki.mbalib.com/wiki/Image:IP%E4%BF%A1%E4%BB%A4%E7%BD%91%E4%B8%8ETDM%E4%BF%A1%E4%BB%A4%E7%BD%91%E7%9A%84%E6%AF%94%E8%BE%83.png" TargetMode="Externa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5.xml"/><Relationship Id="rId1" Type="http://schemas.openxmlformats.org/officeDocument/2006/relationships/vmlDrawing" Target="../drawings/vmlDrawing23.vml"/><Relationship Id="rId4" Type="http://schemas.openxmlformats.org/officeDocument/2006/relationships/image" Target="../media/image3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idx="1"/>
          </p:nvPr>
        </p:nvSpPr>
        <p:spPr>
          <a:xfrm>
            <a:off x="107504" y="476671"/>
            <a:ext cx="9145016" cy="720081"/>
          </a:xfrm>
        </p:spPr>
        <p:txBody>
          <a:bodyPr>
            <a:normAutofit fontScale="77500" lnSpcReduction="20000"/>
          </a:bodyPr>
          <a:lstStyle/>
          <a:p>
            <a:pPr eaLnBrk="1" hangingPunct="1">
              <a:spcAft>
                <a:spcPts val="1200"/>
              </a:spcAft>
              <a:buFontTx/>
              <a:buNone/>
            </a:pPr>
            <a:r>
              <a:rPr lang="zh-CN" altLang="en-US" sz="5500" b="1" dirty="0" smtClean="0">
                <a:latin typeface="楷体_GB2312" panose="02010600030101010101" charset="-122"/>
                <a:ea typeface="楷体_GB2312" panose="02010600030101010101" charset="-122"/>
              </a:rPr>
              <a:t>支撑</a:t>
            </a:r>
            <a:r>
              <a:rPr lang="zh-CN" altLang="en-US" sz="5500" b="1" dirty="0" smtClean="0">
                <a:latin typeface="楷体_GB2312" panose="02010600030101010101" charset="-122"/>
                <a:ea typeface="楷体_GB2312" panose="02010600030101010101" charset="-122"/>
              </a:rPr>
              <a:t>网</a:t>
            </a:r>
            <a:r>
              <a:rPr lang="en-US" altLang="zh-CN" sz="5500" b="1" dirty="0">
                <a:latin typeface="楷体_GB2312" panose="02010600030101010101" charset="-122"/>
                <a:ea typeface="楷体_GB2312" panose="02010600030101010101" charset="-122"/>
              </a:rPr>
              <a:t> </a:t>
            </a:r>
            <a:r>
              <a:rPr lang="en-US" altLang="zh-CN" sz="5500" b="1" dirty="0" smtClean="0">
                <a:latin typeface="楷体_GB2312" panose="02010600030101010101" charset="-122"/>
                <a:ea typeface="楷体_GB2312" panose="02010600030101010101" charset="-122"/>
              </a:rPr>
              <a:t>   </a:t>
            </a:r>
            <a:r>
              <a:rPr lang="zh-CN" altLang="en-US" sz="4000" b="1" dirty="0" smtClean="0">
                <a:latin typeface="楷体_GB2312" panose="02010600030101010101" charset="-122"/>
                <a:ea typeface="楷体_GB2312" panose="02010600030101010101" charset="-122"/>
              </a:rPr>
              <a:t>第三</a:t>
            </a:r>
            <a:r>
              <a:rPr lang="zh-CN" altLang="en-US" sz="4000" b="1" dirty="0" smtClean="0">
                <a:latin typeface="楷体_GB2312" panose="02010600030101010101" charset="-122"/>
                <a:ea typeface="楷体_GB2312" panose="02010600030101010101" charset="-122"/>
              </a:rPr>
              <a:t>章 信令网</a:t>
            </a:r>
          </a:p>
          <a:p>
            <a:pPr eaLnBrk="1" hangingPunct="1">
              <a:spcBef>
                <a:spcPct val="50000"/>
              </a:spcBef>
              <a:buFontTx/>
              <a:buNone/>
            </a:pPr>
            <a:endParaRPr lang="en-US" altLang="zh-CN" sz="4000" b="1" dirty="0" smtClean="0">
              <a:latin typeface="楷体_GB2312" panose="02010600030101010101" charset="-122"/>
              <a:ea typeface="楷体_GB2312" panose="02010600030101010101" charset="-122"/>
            </a:endParaRPr>
          </a:p>
        </p:txBody>
      </p:sp>
      <p:graphicFrame>
        <p:nvGraphicFramePr>
          <p:cNvPr id="11267" name="对象 1"/>
          <p:cNvGraphicFramePr>
            <a:graphicFrameLocks noGrp="1" noChangeAspect="1"/>
          </p:cNvGraphicFramePr>
          <p:nvPr/>
        </p:nvGraphicFramePr>
        <p:xfrm>
          <a:off x="-323850" y="2060575"/>
          <a:ext cx="4384675" cy="3313113"/>
        </p:xfrm>
        <a:graphic>
          <a:graphicData uri="http://schemas.openxmlformats.org/presentationml/2006/ole">
            <mc:AlternateContent xmlns:mc="http://schemas.openxmlformats.org/markup-compatibility/2006">
              <mc:Choice xmlns:v="urn:schemas-microsoft-com:vml" Requires="v">
                <p:oleObj spid="_x0000_s11270" name="Visio" r:id="rId3" imgW="3763149" imgH="2842287" progId="Visio.Drawing.11">
                  <p:embed/>
                </p:oleObj>
              </mc:Choice>
              <mc:Fallback>
                <p:oleObj name="Visio" r:id="rId3" imgW="3763149" imgH="2842287" progId="Visio.Drawing.11">
                  <p:embed/>
                  <p:pic>
                    <p:nvPicPr>
                      <p:cNvPr id="0" name="对象 1"/>
                      <p:cNvPicPr>
                        <a:picLocks noGrp="1" noChangeAspect="1" noChangeArrowheads="1"/>
                      </p:cNvPicPr>
                      <p:nvPr/>
                    </p:nvPicPr>
                    <p:blipFill>
                      <a:blip r:embed="rId4">
                        <a:extLst>
                          <a:ext uri="{28A0092B-C50C-407E-A947-70E740481C1C}">
                            <a14:useLocalDpi xmlns:a14="http://schemas.microsoft.com/office/drawing/2010/main" val="0"/>
                          </a:ext>
                        </a:extLst>
                      </a:blip>
                      <a:srcRect b="5949"/>
                      <a:stretch>
                        <a:fillRect/>
                      </a:stretch>
                    </p:blipFill>
                    <p:spPr bwMode="auto">
                      <a:xfrm>
                        <a:off x="-323850" y="2060575"/>
                        <a:ext cx="4384675"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1268" name="图片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39201" y="2045219"/>
            <a:ext cx="3440488"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323528" y="476672"/>
            <a:ext cx="8378825" cy="468313"/>
          </a:xfrm>
        </p:spPr>
        <p:txBody>
          <a:bodyPr>
            <a:normAutofit fontScale="90000"/>
          </a:bodyPr>
          <a:lstStyle/>
          <a:p>
            <a:pPr eaLnBrk="1" fontAlgn="auto" hangingPunct="1">
              <a:spcAft>
                <a:spcPts val="0"/>
              </a:spcAft>
              <a:defRPr/>
            </a:pPr>
            <a:r>
              <a:rPr lang="zh-CN" altLang="en-US" b="1" dirty="0" smtClean="0">
                <a:latin typeface="楷体_GB2312" pitchFamily="49" charset="-122"/>
                <a:ea typeface="楷体_GB2312" pitchFamily="49" charset="-122"/>
              </a:rPr>
              <a:t>第</a:t>
            </a:r>
            <a:r>
              <a:rPr lang="en-US" altLang="zh-CN" b="1" dirty="0" smtClean="0">
                <a:latin typeface="楷体_GB2312" pitchFamily="49" charset="-122"/>
                <a:ea typeface="楷体_GB2312" pitchFamily="49" charset="-122"/>
              </a:rPr>
              <a:t>3</a:t>
            </a:r>
            <a:r>
              <a:rPr lang="zh-CN" altLang="en-US" b="1" dirty="0" smtClean="0">
                <a:latin typeface="楷体_GB2312" pitchFamily="49" charset="-122"/>
                <a:ea typeface="楷体_GB2312" pitchFamily="49" charset="-122"/>
              </a:rPr>
              <a:t>章</a:t>
            </a:r>
            <a:r>
              <a:rPr lang="en-US" altLang="zh-CN" b="1" dirty="0" smtClean="0">
                <a:ea typeface="楷体_GB2312" pitchFamily="49" charset="-122"/>
              </a:rPr>
              <a:t> </a:t>
            </a:r>
            <a:r>
              <a:rPr lang="zh-CN" altLang="en-US" b="1" dirty="0" smtClean="0">
                <a:ea typeface="楷体_GB2312" pitchFamily="49" charset="-122"/>
              </a:rPr>
              <a:t>信令网</a:t>
            </a:r>
          </a:p>
        </p:txBody>
      </p:sp>
      <p:sp>
        <p:nvSpPr>
          <p:cNvPr id="21507" name="Rectangle 3"/>
          <p:cNvSpPr>
            <a:spLocks noGrp="1" noChangeArrowheads="1"/>
          </p:cNvSpPr>
          <p:nvPr>
            <p:ph type="body" sz="half" idx="1"/>
          </p:nvPr>
        </p:nvSpPr>
        <p:spPr>
          <a:xfrm>
            <a:off x="250825" y="1484783"/>
            <a:ext cx="8172450" cy="4633441"/>
          </a:xfrm>
        </p:spPr>
        <p:txBody>
          <a:bodyPr/>
          <a:lstStyle/>
          <a:p>
            <a:pPr algn="just" eaLnBrk="1" hangingPunct="1">
              <a:lnSpc>
                <a:spcPct val="120000"/>
              </a:lnSpc>
              <a:spcBef>
                <a:spcPct val="35000"/>
              </a:spcBef>
              <a:buFontTx/>
              <a:buNone/>
            </a:pPr>
            <a:r>
              <a:rPr lang="en-US" altLang="zh-CN" b="1" dirty="0" smtClean="0">
                <a:latin typeface="楷体_GB2312" panose="02010600030101010101" charset="-122"/>
                <a:ea typeface="楷体_GB2312" panose="02010600030101010101" charset="-122"/>
              </a:rPr>
              <a:t>(2) </a:t>
            </a:r>
            <a:r>
              <a:rPr lang="zh-CN" altLang="en-US" b="1" dirty="0" smtClean="0">
                <a:latin typeface="楷体_GB2312" panose="02010600030101010101" charset="-122"/>
                <a:ea typeface="楷体_GB2312" panose="02010600030101010101" charset="-122"/>
              </a:rPr>
              <a:t>传送方式</a:t>
            </a:r>
            <a:r>
              <a:rPr lang="zh-CN" altLang="en-US" sz="2800" dirty="0" smtClean="0"/>
              <a:t>       </a:t>
            </a:r>
          </a:p>
          <a:p>
            <a:pPr eaLnBrk="1" hangingPunct="1"/>
            <a:r>
              <a:rPr lang="zh-CN" altLang="en-US" b="1" dirty="0" smtClean="0">
                <a:latin typeface="楷体_GB2312" panose="02010600030101010101" charset="-122"/>
                <a:ea typeface="楷体_GB2312" panose="02010600030101010101" charset="-122"/>
              </a:rPr>
              <a:t>端到端方式：发端局仅向中间汇接局发送收端局号，由汇接局接通至下一局的信令链路。如果下一局仍是中间局而非收端局，发端局将仍只发送收端局号。如此重复，直至所接通的交换局为收端局时，才由发端局直接向收端局发送被叫话机的用户号。</a:t>
            </a:r>
            <a:r>
              <a:rPr lang="zh-CN" altLang="en-US" sz="2800" dirty="0" smtClean="0"/>
              <a:t> </a:t>
            </a:r>
          </a:p>
        </p:txBody>
      </p:sp>
      <p:graphicFrame>
        <p:nvGraphicFramePr>
          <p:cNvPr id="21508" name="Object 4"/>
          <p:cNvGraphicFramePr>
            <a:graphicFrameLocks noGrp="1" noChangeAspect="1"/>
          </p:cNvGraphicFramePr>
          <p:nvPr>
            <p:ph sz="half" idx="2"/>
          </p:nvPr>
        </p:nvGraphicFramePr>
        <p:xfrm>
          <a:off x="0" y="3933825"/>
          <a:ext cx="9144000" cy="2319338"/>
        </p:xfrm>
        <a:graphic>
          <a:graphicData uri="http://schemas.openxmlformats.org/presentationml/2006/ole">
            <mc:AlternateContent xmlns:mc="http://schemas.openxmlformats.org/markup-compatibility/2006">
              <mc:Choice xmlns:v="urn:schemas-microsoft-com:vml" Requires="v">
                <p:oleObj spid="_x0000_s21510" r:id="rId3" imgW="5364505" imgH="1361098" progId="Visio.Drawing.4">
                  <p:embed/>
                </p:oleObj>
              </mc:Choice>
              <mc:Fallback>
                <p:oleObj r:id="rId3" imgW="5364505" imgH="1361098" progId="Visio.Drawing.4">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33825"/>
                        <a:ext cx="9144000" cy="2319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250825" y="551823"/>
            <a:ext cx="8378825" cy="468313"/>
          </a:xfrm>
        </p:spPr>
        <p:txBody>
          <a:bodyPr>
            <a:normAutofit fontScale="90000"/>
          </a:bodyPr>
          <a:lstStyle/>
          <a:p>
            <a:pPr eaLnBrk="1" fontAlgn="auto" hangingPunct="1">
              <a:spcAft>
                <a:spcPts val="0"/>
              </a:spcAft>
              <a:defRPr/>
            </a:pPr>
            <a:r>
              <a:rPr lang="zh-CN" altLang="en-US" b="1" dirty="0" smtClean="0">
                <a:latin typeface="楷体_GB2312" pitchFamily="49" charset="-122"/>
                <a:ea typeface="楷体_GB2312" pitchFamily="49" charset="-122"/>
              </a:rPr>
              <a:t>第</a:t>
            </a:r>
            <a:r>
              <a:rPr lang="en-US" altLang="zh-CN" b="1" dirty="0" smtClean="0">
                <a:latin typeface="楷体_GB2312" pitchFamily="49" charset="-122"/>
                <a:ea typeface="楷体_GB2312" pitchFamily="49" charset="-122"/>
              </a:rPr>
              <a:t>3</a:t>
            </a:r>
            <a:r>
              <a:rPr lang="zh-CN" altLang="en-US" b="1" dirty="0" smtClean="0">
                <a:latin typeface="楷体_GB2312" pitchFamily="49" charset="-122"/>
                <a:ea typeface="楷体_GB2312" pitchFamily="49" charset="-122"/>
              </a:rPr>
              <a:t>章</a:t>
            </a:r>
            <a:r>
              <a:rPr lang="en-US" altLang="zh-CN" b="1" dirty="0" smtClean="0">
                <a:ea typeface="楷体_GB2312" pitchFamily="49" charset="-122"/>
              </a:rPr>
              <a:t> </a:t>
            </a:r>
            <a:r>
              <a:rPr lang="zh-CN" altLang="en-US" b="1" dirty="0" smtClean="0">
                <a:ea typeface="楷体_GB2312" pitchFamily="49" charset="-122"/>
              </a:rPr>
              <a:t>信令网</a:t>
            </a:r>
          </a:p>
        </p:txBody>
      </p:sp>
      <p:sp>
        <p:nvSpPr>
          <p:cNvPr id="22531" name="Rectangle 3"/>
          <p:cNvSpPr>
            <a:spLocks noGrp="1" noChangeArrowheads="1"/>
          </p:cNvSpPr>
          <p:nvPr>
            <p:ph type="body" sz="half" idx="1"/>
          </p:nvPr>
        </p:nvSpPr>
        <p:spPr>
          <a:xfrm>
            <a:off x="250825" y="1196751"/>
            <a:ext cx="8172450" cy="4921473"/>
          </a:xfrm>
        </p:spPr>
        <p:txBody>
          <a:bodyPr/>
          <a:lstStyle/>
          <a:p>
            <a:pPr algn="just" eaLnBrk="1" hangingPunct="1">
              <a:lnSpc>
                <a:spcPct val="120000"/>
              </a:lnSpc>
              <a:spcBef>
                <a:spcPct val="35000"/>
              </a:spcBef>
            </a:pPr>
            <a:r>
              <a:rPr lang="zh-CN" altLang="en-US" b="1" dirty="0" smtClean="0">
                <a:latin typeface="楷体_GB2312" panose="02010600030101010101" charset="-122"/>
                <a:ea typeface="楷体_GB2312" panose="02010600030101010101" charset="-122"/>
              </a:rPr>
              <a:t>逐段转发方式：信令逐段进行接收和转发，每一台交换机仅从被叫号码确定出下一站的交换机及传输路由，然后通过该路由将被叫方的完整号码送至下一站交换机。下一站交换机则重复上述操作，直至接收局为被叫端局时为止。</a:t>
            </a:r>
          </a:p>
        </p:txBody>
      </p:sp>
      <p:graphicFrame>
        <p:nvGraphicFramePr>
          <p:cNvPr id="22532" name="Object 4"/>
          <p:cNvGraphicFramePr>
            <a:graphicFrameLocks noGrp="1" noChangeAspect="1"/>
          </p:cNvGraphicFramePr>
          <p:nvPr>
            <p:ph sz="half" idx="2"/>
            <p:extLst>
              <p:ext uri="{D42A27DB-BD31-4B8C-83A1-F6EECF244321}">
                <p14:modId xmlns:p14="http://schemas.microsoft.com/office/powerpoint/2010/main" val="3883363845"/>
              </p:ext>
            </p:extLst>
          </p:nvPr>
        </p:nvGraphicFramePr>
        <p:xfrm>
          <a:off x="-1" y="2717007"/>
          <a:ext cx="9144001" cy="2319337"/>
        </p:xfrm>
        <a:graphic>
          <a:graphicData uri="http://schemas.openxmlformats.org/presentationml/2006/ole">
            <mc:AlternateContent xmlns:mc="http://schemas.openxmlformats.org/markup-compatibility/2006">
              <mc:Choice xmlns:v="urn:schemas-microsoft-com:vml" Requires="v">
                <p:oleObj spid="_x0000_s22535" name="Visio" r:id="rId3" imgW="5364505" imgH="1361098" progId="Visio.Drawing.11">
                  <p:embed/>
                </p:oleObj>
              </mc:Choice>
              <mc:Fallback>
                <p:oleObj name="Visio" r:id="rId3" imgW="5364505" imgH="1361098" progId="Visio.Drawing.11">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717007"/>
                        <a:ext cx="9144001" cy="2319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3" name="矩形 1"/>
          <p:cNvSpPr>
            <a:spLocks noChangeArrowheads="1"/>
          </p:cNvSpPr>
          <p:nvPr/>
        </p:nvSpPr>
        <p:spPr bwMode="auto">
          <a:xfrm>
            <a:off x="179388" y="4868863"/>
            <a:ext cx="8353425"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algn="just" eaLnBrk="1" hangingPunct="1">
              <a:lnSpc>
                <a:spcPct val="150000"/>
              </a:lnSpc>
              <a:spcBef>
                <a:spcPct val="50000"/>
              </a:spcBef>
              <a:buClrTx/>
              <a:buSzTx/>
              <a:buFont typeface="Arial" panose="020B0604020202020204" pitchFamily="34" charset="0"/>
              <a:buChar char="•"/>
            </a:pPr>
            <a:r>
              <a:rPr lang="zh-CN" altLang="en-US" sz="2000" b="1">
                <a:latin typeface="楷体_GB2312" panose="02010600030101010101" charset="-122"/>
                <a:ea typeface="楷体_GB2312" panose="02010600030101010101" charset="-122"/>
              </a:rPr>
              <a:t>混合方式：实际应用中，常将上面两种方式结合起来混合使用。混合方式原则上仍采用端到端的传送方式，只是在某转接局与下一局之间的长途电路为劣质电路时，才使用逐段转发方式。</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69862" y="602456"/>
            <a:ext cx="8378825" cy="468313"/>
          </a:xfrm>
        </p:spPr>
        <p:txBody>
          <a:bodyPr>
            <a:normAutofit fontScale="90000"/>
          </a:bodyPr>
          <a:lstStyle/>
          <a:p>
            <a:pPr eaLnBrk="1" fontAlgn="auto" hangingPunct="1">
              <a:spcAft>
                <a:spcPts val="0"/>
              </a:spcAft>
              <a:defRPr/>
            </a:pPr>
            <a:r>
              <a:rPr lang="zh-CN" altLang="en-US" b="1" dirty="0" smtClean="0">
                <a:latin typeface="楷体_GB2312" pitchFamily="49" charset="-122"/>
                <a:ea typeface="楷体_GB2312" pitchFamily="49" charset="-122"/>
              </a:rPr>
              <a:t>第</a:t>
            </a:r>
            <a:r>
              <a:rPr lang="en-US" altLang="zh-CN" b="1" dirty="0" smtClean="0">
                <a:latin typeface="楷体_GB2312" pitchFamily="49" charset="-122"/>
                <a:ea typeface="楷体_GB2312" pitchFamily="49" charset="-122"/>
              </a:rPr>
              <a:t>3</a:t>
            </a:r>
            <a:r>
              <a:rPr lang="zh-CN" altLang="en-US" b="1" dirty="0" smtClean="0">
                <a:latin typeface="楷体_GB2312" pitchFamily="49" charset="-122"/>
                <a:ea typeface="楷体_GB2312" pitchFamily="49" charset="-122"/>
              </a:rPr>
              <a:t>章</a:t>
            </a:r>
            <a:r>
              <a:rPr lang="en-US" altLang="zh-CN" b="1" dirty="0" smtClean="0">
                <a:ea typeface="楷体_GB2312" pitchFamily="49" charset="-122"/>
              </a:rPr>
              <a:t> </a:t>
            </a:r>
            <a:r>
              <a:rPr lang="zh-CN" altLang="en-US" b="1" dirty="0" smtClean="0">
                <a:ea typeface="楷体_GB2312" pitchFamily="49" charset="-122"/>
              </a:rPr>
              <a:t>信令网</a:t>
            </a:r>
          </a:p>
        </p:txBody>
      </p:sp>
      <p:sp>
        <p:nvSpPr>
          <p:cNvPr id="33795" name="Rectangle 3"/>
          <p:cNvSpPr>
            <a:spLocks noGrp="1" noChangeArrowheads="1"/>
          </p:cNvSpPr>
          <p:nvPr>
            <p:ph type="body" sz="half" idx="1"/>
          </p:nvPr>
        </p:nvSpPr>
        <p:spPr>
          <a:xfrm>
            <a:off x="273050" y="1556791"/>
            <a:ext cx="8172450" cy="4777333"/>
          </a:xfrm>
        </p:spPr>
        <p:txBody>
          <a:bodyPr>
            <a:normAutofit lnSpcReduction="10000"/>
          </a:bodyPr>
          <a:lstStyle/>
          <a:p>
            <a:pPr marL="274320" indent="-274320" eaLnBrk="1" fontAlgn="auto" hangingPunct="1">
              <a:spcAft>
                <a:spcPts val="0"/>
              </a:spcAft>
              <a:buFontTx/>
              <a:buNone/>
              <a:defRPr/>
            </a:pPr>
            <a:r>
              <a:rPr lang="en-US" altLang="zh-CN" sz="2800" b="1" dirty="0" smtClean="0">
                <a:latin typeface="楷体_GB2312" pitchFamily="49" charset="-122"/>
                <a:ea typeface="楷体_GB2312" pitchFamily="49" charset="-122"/>
              </a:rPr>
              <a:t>(3)</a:t>
            </a:r>
            <a:r>
              <a:rPr lang="zh-CN" altLang="en-US" sz="2800" b="1" dirty="0" smtClean="0">
                <a:latin typeface="楷体_GB2312" pitchFamily="49" charset="-122"/>
                <a:ea typeface="楷体_GB2312" pitchFamily="49" charset="-122"/>
              </a:rPr>
              <a:t>控制方式</a:t>
            </a:r>
          </a:p>
          <a:p>
            <a:pPr marL="274320" indent="-274320" eaLnBrk="1" fontAlgn="auto" hangingPunct="1">
              <a:spcBef>
                <a:spcPct val="25000"/>
              </a:spcBef>
              <a:spcAft>
                <a:spcPts val="0"/>
              </a:spcAft>
              <a:buFontTx/>
              <a:buNone/>
              <a:defRPr/>
            </a:pPr>
            <a:r>
              <a:rPr lang="zh-CN" altLang="en-US" dirty="0" smtClean="0">
                <a:latin typeface="楷体_GB2312" pitchFamily="49" charset="-122"/>
                <a:ea typeface="楷体_GB2312" pitchFamily="49" charset="-122"/>
              </a:rPr>
              <a:t>       </a:t>
            </a:r>
            <a:r>
              <a:rPr lang="zh-CN" altLang="en-US" sz="2800" b="1" dirty="0" smtClean="0">
                <a:latin typeface="楷体_GB2312" pitchFamily="49" charset="-122"/>
                <a:ea typeface="楷体_GB2312" pitchFamily="49" charset="-122"/>
              </a:rPr>
              <a:t>指控制信令发送过程的方法，主要有三种方式：</a:t>
            </a:r>
          </a:p>
          <a:p>
            <a:pPr marL="640080" lvl="1" indent="-274320" eaLnBrk="1" fontAlgn="auto" hangingPunct="1">
              <a:spcBef>
                <a:spcPct val="25000"/>
              </a:spcBef>
              <a:spcAft>
                <a:spcPts val="0"/>
              </a:spcAft>
              <a:buFont typeface="Wingdings 2"/>
              <a:buChar char=""/>
              <a:defRPr/>
            </a:pPr>
            <a:r>
              <a:rPr lang="zh-CN" altLang="en-US" sz="2500" b="1" dirty="0" smtClean="0">
                <a:latin typeface="楷体_GB2312" pitchFamily="49" charset="-122"/>
                <a:ea typeface="楷体_GB2312" pitchFamily="49" charset="-122"/>
              </a:rPr>
              <a:t>非互控方式：发端连续向收端发送信令，而不必等待收端的证实信号。</a:t>
            </a:r>
          </a:p>
          <a:p>
            <a:pPr marL="640080" lvl="1" indent="-274320" eaLnBrk="1" fontAlgn="auto" hangingPunct="1">
              <a:spcBef>
                <a:spcPct val="25000"/>
              </a:spcBef>
              <a:spcAft>
                <a:spcPts val="0"/>
              </a:spcAft>
              <a:buFont typeface="Wingdings 2"/>
              <a:buChar char=""/>
              <a:defRPr/>
            </a:pPr>
            <a:r>
              <a:rPr lang="zh-CN" altLang="en-US" sz="2500" b="1" dirty="0" smtClean="0">
                <a:latin typeface="楷体_GB2312" pitchFamily="49" charset="-122"/>
                <a:ea typeface="楷体_GB2312" pitchFamily="49" charset="-122"/>
              </a:rPr>
              <a:t>半互控方式：发端向收端发送一个或一组信令后，必须等待收到收端回送的证实信号后，才能接着发送下一个信号。</a:t>
            </a:r>
          </a:p>
          <a:p>
            <a:pPr marL="640080" lvl="1" indent="-274320" eaLnBrk="1" fontAlgn="auto" hangingPunct="1">
              <a:spcBef>
                <a:spcPct val="25000"/>
              </a:spcBef>
              <a:spcAft>
                <a:spcPts val="0"/>
              </a:spcAft>
              <a:buFont typeface="Wingdings 2"/>
              <a:buChar char=""/>
              <a:defRPr/>
            </a:pPr>
            <a:r>
              <a:rPr lang="zh-CN" altLang="en-US" sz="2500" b="1" dirty="0" smtClean="0">
                <a:latin typeface="楷体_GB2312" pitchFamily="49" charset="-122"/>
                <a:ea typeface="楷体_GB2312" pitchFamily="49" charset="-122"/>
              </a:rPr>
              <a:t>全互控方式：发端连续发送一个前向信令，且不能自动中断，直到收到收端发来的后向证实信令，才停止该前向信令的发送，收端后向证实信令的发送也是连续且不能自动中断的，直到发端停发前向信令后，才能停发该证实信令。</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37132" y="548680"/>
            <a:ext cx="8378825" cy="468313"/>
          </a:xfrm>
        </p:spPr>
        <p:txBody>
          <a:bodyPr>
            <a:normAutofit fontScale="90000"/>
          </a:bodyPr>
          <a:lstStyle/>
          <a:p>
            <a:pPr eaLnBrk="1" fontAlgn="auto" hangingPunct="1">
              <a:spcAft>
                <a:spcPts val="0"/>
              </a:spcAft>
              <a:defRPr/>
            </a:pPr>
            <a:r>
              <a:rPr lang="zh-CN" altLang="en-US" b="1" dirty="0" smtClean="0">
                <a:latin typeface="楷体_GB2312" pitchFamily="49" charset="-122"/>
                <a:ea typeface="楷体_GB2312" pitchFamily="49" charset="-122"/>
              </a:rPr>
              <a:t>第</a:t>
            </a:r>
            <a:r>
              <a:rPr lang="en-US" altLang="zh-CN" b="1" dirty="0" smtClean="0">
                <a:latin typeface="楷体_GB2312" pitchFamily="49" charset="-122"/>
                <a:ea typeface="楷体_GB2312" pitchFamily="49" charset="-122"/>
              </a:rPr>
              <a:t>3</a:t>
            </a:r>
            <a:r>
              <a:rPr lang="zh-CN" altLang="en-US" b="1" dirty="0" smtClean="0">
                <a:latin typeface="楷体_GB2312" pitchFamily="49" charset="-122"/>
                <a:ea typeface="楷体_GB2312" pitchFamily="49" charset="-122"/>
              </a:rPr>
              <a:t>章</a:t>
            </a:r>
            <a:r>
              <a:rPr lang="en-US" altLang="zh-CN" b="1" dirty="0" smtClean="0">
                <a:ea typeface="楷体_GB2312" pitchFamily="49" charset="-122"/>
              </a:rPr>
              <a:t> </a:t>
            </a:r>
            <a:r>
              <a:rPr lang="zh-CN" altLang="en-US" b="1" dirty="0" smtClean="0">
                <a:ea typeface="楷体_GB2312" pitchFamily="49" charset="-122"/>
              </a:rPr>
              <a:t>信令网</a:t>
            </a:r>
          </a:p>
        </p:txBody>
      </p:sp>
      <p:sp>
        <p:nvSpPr>
          <p:cNvPr id="24579" name="Rectangle 3"/>
          <p:cNvSpPr>
            <a:spLocks noGrp="1" noChangeArrowheads="1"/>
          </p:cNvSpPr>
          <p:nvPr>
            <p:ph type="body" sz="half" idx="1"/>
          </p:nvPr>
        </p:nvSpPr>
        <p:spPr>
          <a:xfrm>
            <a:off x="250825" y="1268760"/>
            <a:ext cx="8172450" cy="4705003"/>
          </a:xfrm>
        </p:spPr>
        <p:txBody>
          <a:bodyPr>
            <a:normAutofit fontScale="85000" lnSpcReduction="10000"/>
          </a:bodyPr>
          <a:lstStyle/>
          <a:p>
            <a:pPr eaLnBrk="1" hangingPunct="1">
              <a:lnSpc>
                <a:spcPct val="110000"/>
              </a:lnSpc>
              <a:buFontTx/>
              <a:buNone/>
            </a:pPr>
            <a:r>
              <a:rPr lang="zh-CN" altLang="en-US" sz="1800" b="1" dirty="0" smtClean="0">
                <a:ea typeface="楷体_GB2312" panose="02010600030101010101" charset="-122"/>
              </a:rPr>
              <a:t>二、</a:t>
            </a:r>
            <a:r>
              <a:rPr lang="en-US" altLang="zh-CN" sz="1800" b="1" dirty="0" smtClean="0">
                <a:ea typeface="楷体_GB2312" panose="02010600030101010101" charset="-122"/>
              </a:rPr>
              <a:t>No.7</a:t>
            </a:r>
            <a:r>
              <a:rPr lang="zh-CN" altLang="en-US" sz="1800" b="1" dirty="0" smtClean="0">
                <a:ea typeface="楷体_GB2312" panose="02010600030101010101" charset="-122"/>
              </a:rPr>
              <a:t>信令系统</a:t>
            </a:r>
          </a:p>
          <a:p>
            <a:pPr algn="just" eaLnBrk="1" hangingPunct="1">
              <a:lnSpc>
                <a:spcPct val="120000"/>
              </a:lnSpc>
              <a:spcBef>
                <a:spcPct val="35000"/>
              </a:spcBef>
              <a:buFontTx/>
              <a:buNone/>
            </a:pPr>
            <a:r>
              <a:rPr lang="zh-CN" altLang="en-US" sz="1800" dirty="0" smtClean="0"/>
              <a:t>            七号信令网是电信网的三大支撑网之一，是电信网的重要组成部分，是发展综合业务、智能业务以及其他各种新业务的必备条件，其运行质量直接影响到电信网及其各种业务的运行稳定性和实际效益。</a:t>
            </a:r>
            <a:endParaRPr lang="en-US" altLang="zh-CN" sz="1800" dirty="0" smtClean="0"/>
          </a:p>
          <a:p>
            <a:pPr algn="just" eaLnBrk="1" hangingPunct="1">
              <a:lnSpc>
                <a:spcPct val="120000"/>
              </a:lnSpc>
              <a:spcBef>
                <a:spcPct val="35000"/>
              </a:spcBef>
              <a:buFontTx/>
              <a:buNone/>
            </a:pPr>
            <a:r>
              <a:rPr lang="en-US" altLang="zh-CN" sz="1600" b="1" dirty="0" smtClean="0">
                <a:latin typeface="楷体_GB2312" panose="02010600030101010101" charset="-122"/>
                <a:ea typeface="楷体_GB2312" panose="02010600030101010101" charset="-122"/>
              </a:rPr>
              <a:t>       No.7</a:t>
            </a:r>
            <a:r>
              <a:rPr lang="zh-CN" altLang="en-US" sz="1600" b="1" dirty="0" smtClean="0">
                <a:latin typeface="楷体_GB2312" panose="02010600030101010101" charset="-122"/>
                <a:ea typeface="楷体_GB2312" panose="02010600030101010101" charset="-122"/>
              </a:rPr>
              <a:t>信令系统是</a:t>
            </a:r>
            <a:r>
              <a:rPr lang="en-US" altLang="zh-CN" sz="1600" b="1" dirty="0" smtClean="0">
                <a:latin typeface="楷体_GB2312" panose="02010600030101010101" charset="-122"/>
                <a:ea typeface="楷体_GB2312" panose="02010600030101010101" charset="-122"/>
              </a:rPr>
              <a:t>ITU-T</a:t>
            </a:r>
            <a:r>
              <a:rPr lang="zh-CN" altLang="en-US" sz="1600" b="1" dirty="0" smtClean="0">
                <a:latin typeface="楷体_GB2312" panose="02010600030101010101" charset="-122"/>
                <a:ea typeface="楷体_GB2312" panose="02010600030101010101" charset="-122"/>
              </a:rPr>
              <a:t>在</a:t>
            </a:r>
            <a:r>
              <a:rPr lang="en-US" altLang="zh-CN" sz="1600" b="1" dirty="0" smtClean="0">
                <a:latin typeface="楷体_GB2312" panose="02010600030101010101" charset="-122"/>
                <a:ea typeface="楷体_GB2312" panose="02010600030101010101" charset="-122"/>
              </a:rPr>
              <a:t>20</a:t>
            </a:r>
            <a:r>
              <a:rPr lang="zh-CN" altLang="en-US" sz="1600" b="1" dirty="0" smtClean="0">
                <a:latin typeface="楷体_GB2312" panose="02010600030101010101" charset="-122"/>
                <a:ea typeface="楷体_GB2312" panose="02010600030101010101" charset="-122"/>
              </a:rPr>
              <a:t>世纪</a:t>
            </a:r>
            <a:r>
              <a:rPr lang="en-US" altLang="zh-CN" sz="1600" b="1" dirty="0" smtClean="0">
                <a:latin typeface="楷体_GB2312" panose="02010600030101010101" charset="-122"/>
                <a:ea typeface="楷体_GB2312" panose="02010600030101010101" charset="-122"/>
              </a:rPr>
              <a:t>80</a:t>
            </a:r>
            <a:r>
              <a:rPr lang="zh-CN" altLang="en-US" sz="1600" b="1" dirty="0" smtClean="0">
                <a:latin typeface="楷体_GB2312" panose="02010600030101010101" charset="-122"/>
                <a:ea typeface="楷体_GB2312" panose="02010600030101010101" charset="-122"/>
              </a:rPr>
              <a:t>年代初为数字电话网设计的一种局间公共信道信令方式。</a:t>
            </a:r>
          </a:p>
          <a:p>
            <a:pPr algn="just" eaLnBrk="1" hangingPunct="1">
              <a:lnSpc>
                <a:spcPct val="110000"/>
              </a:lnSpc>
              <a:spcBef>
                <a:spcPct val="40000"/>
              </a:spcBef>
            </a:pPr>
            <a:r>
              <a:rPr lang="en-US" altLang="zh-CN" sz="1600" b="1" dirty="0" smtClean="0">
                <a:latin typeface="楷体_GB2312" panose="02010600030101010101" charset="-122"/>
                <a:ea typeface="楷体_GB2312" panose="02010600030101010101" charset="-122"/>
              </a:rPr>
              <a:t>1980</a:t>
            </a:r>
            <a:r>
              <a:rPr lang="zh-CN" altLang="en-US" sz="1600" b="1" dirty="0" smtClean="0">
                <a:latin typeface="楷体_GB2312" panose="02010600030101010101" charset="-122"/>
                <a:ea typeface="楷体_GB2312" panose="02010600030101010101" charset="-122"/>
              </a:rPr>
              <a:t>年正式提出</a:t>
            </a:r>
            <a:r>
              <a:rPr lang="en-US" altLang="zh-CN" sz="1600" b="1" dirty="0" smtClean="0">
                <a:latin typeface="楷体_GB2312" panose="02010600030101010101" charset="-122"/>
                <a:ea typeface="楷体_GB2312" panose="02010600030101010101" charset="-122"/>
              </a:rPr>
              <a:t>No.7</a:t>
            </a:r>
            <a:r>
              <a:rPr lang="zh-CN" altLang="en-US" sz="1600" b="1" dirty="0" smtClean="0">
                <a:latin typeface="楷体_GB2312" panose="02010600030101010101" charset="-122"/>
                <a:ea typeface="楷体_GB2312" panose="02010600030101010101" charset="-122"/>
              </a:rPr>
              <a:t>信令技术规程</a:t>
            </a:r>
            <a:r>
              <a:rPr lang="en-US" altLang="zh-CN" sz="1600" b="1" dirty="0" smtClean="0">
                <a:latin typeface="楷体_GB2312" panose="02010600030101010101" charset="-122"/>
                <a:ea typeface="楷体_GB2312" panose="02010600030101010101" charset="-122"/>
              </a:rPr>
              <a:t>(1980</a:t>
            </a:r>
            <a:r>
              <a:rPr lang="zh-CN" altLang="en-US" sz="1600" b="1" dirty="0" smtClean="0">
                <a:latin typeface="楷体_GB2312" panose="02010600030101010101" charset="-122"/>
                <a:ea typeface="楷体_GB2312" panose="02010600030101010101" charset="-122"/>
              </a:rPr>
              <a:t>年黄皮书</a:t>
            </a:r>
            <a:r>
              <a:rPr lang="en-US" altLang="zh-CN" sz="1600" b="1" dirty="0" smtClean="0">
                <a:latin typeface="楷体_GB2312" panose="02010600030101010101" charset="-122"/>
                <a:ea typeface="楷体_GB2312" panose="02010600030101010101" charset="-122"/>
              </a:rPr>
              <a:t>)</a:t>
            </a:r>
            <a:r>
              <a:rPr lang="zh-CN" altLang="en-US" sz="1600" b="1" dirty="0" smtClean="0">
                <a:latin typeface="楷体_GB2312" panose="02010600030101010101" charset="-122"/>
                <a:ea typeface="楷体_GB2312" panose="02010600030101010101" charset="-122"/>
              </a:rPr>
              <a:t>：包括</a:t>
            </a:r>
            <a:r>
              <a:rPr lang="en-US" altLang="zh-CN" sz="1600" b="1" dirty="0" smtClean="0">
                <a:latin typeface="楷体_GB2312" panose="02010600030101010101" charset="-122"/>
                <a:ea typeface="楷体_GB2312" panose="02010600030101010101" charset="-122"/>
              </a:rPr>
              <a:t>No.7</a:t>
            </a:r>
            <a:r>
              <a:rPr lang="zh-CN" altLang="en-US" sz="1600" b="1" dirty="0" smtClean="0">
                <a:latin typeface="楷体_GB2312" panose="02010600030101010101" charset="-122"/>
                <a:ea typeface="楷体_GB2312" panose="02010600030101010101" charset="-122"/>
              </a:rPr>
              <a:t>信令系统的总体结构、消息传递部分</a:t>
            </a:r>
            <a:r>
              <a:rPr lang="en-US" altLang="zh-CN" sz="1600" b="1" dirty="0" smtClean="0">
                <a:latin typeface="楷体_GB2312" panose="02010600030101010101" charset="-122"/>
                <a:ea typeface="楷体_GB2312" panose="02010600030101010101" charset="-122"/>
              </a:rPr>
              <a:t>MTP</a:t>
            </a:r>
            <a:r>
              <a:rPr lang="zh-CN" altLang="en-US" sz="1600" b="1" dirty="0" smtClean="0">
                <a:latin typeface="楷体_GB2312" panose="02010600030101010101" charset="-122"/>
                <a:ea typeface="楷体_GB2312" panose="02010600030101010101" charset="-122"/>
              </a:rPr>
              <a:t>、电话用户部分</a:t>
            </a:r>
            <a:r>
              <a:rPr lang="en-US" altLang="zh-CN" sz="1600" b="1" dirty="0" smtClean="0">
                <a:latin typeface="楷体_GB2312" panose="02010600030101010101" charset="-122"/>
                <a:ea typeface="楷体_GB2312" panose="02010600030101010101" charset="-122"/>
              </a:rPr>
              <a:t>TUP</a:t>
            </a:r>
            <a:r>
              <a:rPr lang="zh-CN" altLang="en-US" sz="1600" b="1" dirty="0" smtClean="0">
                <a:latin typeface="楷体_GB2312" panose="02010600030101010101" charset="-122"/>
                <a:ea typeface="楷体_GB2312" panose="02010600030101010101" charset="-122"/>
              </a:rPr>
              <a:t>、数据用户部分</a:t>
            </a:r>
            <a:r>
              <a:rPr lang="en-US" altLang="zh-CN" sz="1600" b="1" dirty="0" smtClean="0">
                <a:latin typeface="楷体_GB2312" panose="02010600030101010101" charset="-122"/>
                <a:ea typeface="楷体_GB2312" panose="02010600030101010101" charset="-122"/>
              </a:rPr>
              <a:t>DUP</a:t>
            </a:r>
            <a:r>
              <a:rPr lang="zh-CN" altLang="en-US" sz="1600" b="1" dirty="0" smtClean="0">
                <a:latin typeface="楷体_GB2312" panose="02010600030101010101" charset="-122"/>
                <a:ea typeface="楷体_GB2312" panose="02010600030101010101" charset="-122"/>
              </a:rPr>
              <a:t>的相关建议。</a:t>
            </a:r>
          </a:p>
          <a:p>
            <a:pPr algn="just" eaLnBrk="1" hangingPunct="1">
              <a:lnSpc>
                <a:spcPct val="110000"/>
              </a:lnSpc>
              <a:spcBef>
                <a:spcPct val="40000"/>
              </a:spcBef>
            </a:pPr>
            <a:r>
              <a:rPr lang="en-US" altLang="zh-CN" sz="1600" b="1" dirty="0" smtClean="0">
                <a:latin typeface="楷体_GB2312" panose="02010600030101010101" charset="-122"/>
                <a:ea typeface="楷体_GB2312" panose="02010600030101010101" charset="-122"/>
              </a:rPr>
              <a:t>1984</a:t>
            </a:r>
            <a:r>
              <a:rPr lang="zh-CN" altLang="en-US" sz="1600" b="1" dirty="0" smtClean="0">
                <a:latin typeface="楷体_GB2312" panose="02010600030101010101" charset="-122"/>
                <a:ea typeface="楷体_GB2312" panose="02010600030101010101" charset="-122"/>
              </a:rPr>
              <a:t>年通过红皮书建议：对黄皮书建议的完善和补充，并提出信令连接控制部分</a:t>
            </a:r>
            <a:r>
              <a:rPr lang="en-US" altLang="zh-CN" sz="1600" b="1" dirty="0" smtClean="0">
                <a:latin typeface="楷体_GB2312" panose="02010600030101010101" charset="-122"/>
                <a:ea typeface="楷体_GB2312" panose="02010600030101010101" charset="-122"/>
              </a:rPr>
              <a:t>SCCP</a:t>
            </a:r>
            <a:r>
              <a:rPr lang="zh-CN" altLang="en-US" sz="1600" b="1" dirty="0" smtClean="0">
                <a:latin typeface="楷体_GB2312" panose="02010600030101010101" charset="-122"/>
                <a:ea typeface="楷体_GB2312" panose="02010600030101010101" charset="-122"/>
              </a:rPr>
              <a:t>、</a:t>
            </a:r>
            <a:r>
              <a:rPr lang="en-US" altLang="zh-CN" sz="1600" b="1" dirty="0" smtClean="0">
                <a:latin typeface="楷体_GB2312" panose="02010600030101010101" charset="-122"/>
                <a:ea typeface="楷体_GB2312" panose="02010600030101010101" charset="-122"/>
              </a:rPr>
              <a:t>ISDN</a:t>
            </a:r>
            <a:r>
              <a:rPr lang="zh-CN" altLang="en-US" sz="1600" b="1" dirty="0" smtClean="0">
                <a:latin typeface="楷体_GB2312" panose="02010600030101010101" charset="-122"/>
                <a:ea typeface="楷体_GB2312" panose="02010600030101010101" charset="-122"/>
              </a:rPr>
              <a:t>用户部分</a:t>
            </a:r>
            <a:r>
              <a:rPr lang="en-US" altLang="zh-CN" sz="1600" b="1" dirty="0" smtClean="0">
                <a:latin typeface="楷体_GB2312" panose="02010600030101010101" charset="-122"/>
                <a:ea typeface="楷体_GB2312" panose="02010600030101010101" charset="-122"/>
              </a:rPr>
              <a:t>ISUP</a:t>
            </a:r>
            <a:r>
              <a:rPr lang="zh-CN" altLang="en-US" sz="1600" b="1" dirty="0" smtClean="0">
                <a:latin typeface="楷体_GB2312" panose="02010600030101010101" charset="-122"/>
                <a:ea typeface="楷体_GB2312" panose="02010600030101010101" charset="-122"/>
              </a:rPr>
              <a:t>相关建议。</a:t>
            </a:r>
            <a:endParaRPr lang="en-US" altLang="zh-CN" sz="1600" b="1" dirty="0" smtClean="0">
              <a:latin typeface="楷体_GB2312" panose="02010600030101010101" charset="-122"/>
              <a:ea typeface="楷体_GB2312" panose="02010600030101010101" charset="-122"/>
            </a:endParaRPr>
          </a:p>
          <a:p>
            <a:pPr algn="just" eaLnBrk="1" hangingPunct="1">
              <a:lnSpc>
                <a:spcPct val="110000"/>
              </a:lnSpc>
              <a:spcBef>
                <a:spcPct val="40000"/>
              </a:spcBef>
            </a:pPr>
            <a:r>
              <a:rPr lang="en-US" altLang="zh-CN" sz="1600" b="1" dirty="0" smtClean="0">
                <a:latin typeface="楷体_GB2312" panose="02010600030101010101" charset="-122"/>
                <a:ea typeface="楷体_GB2312" panose="02010600030101010101" charset="-122"/>
              </a:rPr>
              <a:t>1988</a:t>
            </a:r>
            <a:r>
              <a:rPr lang="zh-CN" altLang="en-US" sz="1600" b="1" dirty="0" smtClean="0">
                <a:latin typeface="楷体_GB2312" panose="02010600030101010101" charset="-122"/>
                <a:ea typeface="楷体_GB2312" panose="02010600030101010101" charset="-122"/>
              </a:rPr>
              <a:t>年通过蓝皮书建议：对红皮书建议的完善和补充，并提出事务处理能力部分</a:t>
            </a:r>
            <a:r>
              <a:rPr lang="en-US" altLang="zh-CN" sz="1600" b="1" dirty="0" smtClean="0">
                <a:latin typeface="楷体_GB2312" panose="02010600030101010101" charset="-122"/>
                <a:ea typeface="楷体_GB2312" panose="02010600030101010101" charset="-122"/>
              </a:rPr>
              <a:t>TC</a:t>
            </a:r>
            <a:r>
              <a:rPr lang="zh-CN" altLang="en-US" sz="1600" b="1" dirty="0" smtClean="0">
                <a:latin typeface="楷体_GB2312" panose="02010600030101010101" charset="-122"/>
                <a:ea typeface="楷体_GB2312" panose="02010600030101010101" charset="-122"/>
              </a:rPr>
              <a:t>和</a:t>
            </a:r>
            <a:r>
              <a:rPr lang="en-US" altLang="zh-CN" sz="1600" b="1" dirty="0" smtClean="0">
                <a:latin typeface="楷体_GB2312" panose="02010600030101010101" charset="-122"/>
                <a:ea typeface="楷体_GB2312" panose="02010600030101010101" charset="-122"/>
              </a:rPr>
              <a:t>No.7</a:t>
            </a:r>
            <a:r>
              <a:rPr lang="zh-CN" altLang="en-US" sz="1600" b="1" dirty="0" smtClean="0">
                <a:latin typeface="楷体_GB2312" panose="02010600030101010101" charset="-122"/>
                <a:ea typeface="楷体_GB2312" panose="02010600030101010101" charset="-122"/>
              </a:rPr>
              <a:t>信令系统测试规范。</a:t>
            </a:r>
          </a:p>
          <a:p>
            <a:pPr algn="just" eaLnBrk="1" hangingPunct="1">
              <a:lnSpc>
                <a:spcPct val="110000"/>
              </a:lnSpc>
              <a:spcBef>
                <a:spcPct val="40000"/>
              </a:spcBef>
            </a:pPr>
            <a:r>
              <a:rPr lang="en-US" altLang="zh-CN" sz="1600" b="1" dirty="0" smtClean="0">
                <a:latin typeface="楷体_GB2312" panose="02010600030101010101" charset="-122"/>
                <a:ea typeface="楷体_GB2312" panose="02010600030101010101" charset="-122"/>
              </a:rPr>
              <a:t>1992</a:t>
            </a:r>
            <a:r>
              <a:rPr lang="zh-CN" altLang="en-US" sz="1600" b="1" dirty="0" smtClean="0">
                <a:latin typeface="楷体_GB2312" panose="02010600030101010101" charset="-122"/>
                <a:ea typeface="楷体_GB2312" panose="02010600030101010101" charset="-122"/>
              </a:rPr>
              <a:t>年通过白皮书建议：继续完善</a:t>
            </a:r>
            <a:r>
              <a:rPr lang="en-US" altLang="zh-CN" sz="1600" b="1" dirty="0" smtClean="0">
                <a:latin typeface="楷体_GB2312" panose="02010600030101010101" charset="-122"/>
                <a:ea typeface="楷体_GB2312" panose="02010600030101010101" charset="-122"/>
              </a:rPr>
              <a:t>ISUP</a:t>
            </a:r>
            <a:r>
              <a:rPr lang="zh-CN" altLang="en-US" sz="1600" b="1" dirty="0" smtClean="0">
                <a:latin typeface="楷体_GB2312" panose="02010600030101010101" charset="-122"/>
                <a:ea typeface="楷体_GB2312" panose="02010600030101010101" charset="-122"/>
              </a:rPr>
              <a:t>、</a:t>
            </a:r>
            <a:r>
              <a:rPr lang="en-US" altLang="zh-CN" sz="1600" b="1" dirty="0" smtClean="0">
                <a:latin typeface="楷体_GB2312" panose="02010600030101010101" charset="-122"/>
                <a:ea typeface="楷体_GB2312" panose="02010600030101010101" charset="-122"/>
              </a:rPr>
              <a:t>SCCP</a:t>
            </a:r>
            <a:r>
              <a:rPr lang="zh-CN" altLang="en-US" sz="1600" b="1" dirty="0" smtClean="0">
                <a:latin typeface="楷体_GB2312" panose="02010600030101010101" charset="-122"/>
                <a:ea typeface="楷体_GB2312" panose="02010600030101010101" charset="-122"/>
              </a:rPr>
              <a:t>、</a:t>
            </a:r>
            <a:r>
              <a:rPr lang="en-US" altLang="zh-CN" sz="1600" b="1" dirty="0" smtClean="0">
                <a:latin typeface="楷体_GB2312" panose="02010600030101010101" charset="-122"/>
                <a:ea typeface="楷体_GB2312" panose="02010600030101010101" charset="-122"/>
              </a:rPr>
              <a:t>TC</a:t>
            </a:r>
            <a:r>
              <a:rPr lang="zh-CN" altLang="en-US" sz="1600" b="1" dirty="0" smtClean="0">
                <a:latin typeface="楷体_GB2312" panose="02010600030101010101" charset="-122"/>
                <a:ea typeface="楷体_GB2312" panose="02010600030101010101" charset="-122"/>
              </a:rPr>
              <a:t>三部分标准。</a:t>
            </a:r>
          </a:p>
          <a:p>
            <a:pPr algn="just" eaLnBrk="1" hangingPunct="1">
              <a:lnSpc>
                <a:spcPct val="110000"/>
              </a:lnSpc>
              <a:spcBef>
                <a:spcPct val="40000"/>
              </a:spcBef>
            </a:pPr>
            <a:r>
              <a:rPr lang="en-US" altLang="zh-CN" sz="1600" b="1" dirty="0" smtClean="0">
                <a:latin typeface="楷体_GB2312" panose="02010600030101010101" charset="-122"/>
                <a:ea typeface="楷体_GB2312" panose="02010600030101010101" charset="-122"/>
              </a:rPr>
              <a:t>1994</a:t>
            </a:r>
            <a:r>
              <a:rPr lang="zh-CN" altLang="en-US" sz="1600" b="1" dirty="0" smtClean="0">
                <a:latin typeface="楷体_GB2312" panose="02010600030101010101" charset="-122"/>
                <a:ea typeface="楷体_GB2312" panose="02010600030101010101" charset="-122"/>
              </a:rPr>
              <a:t>年窄带网的</a:t>
            </a:r>
            <a:r>
              <a:rPr lang="en-US" altLang="zh-CN" sz="1600" b="1" dirty="0" smtClean="0">
                <a:latin typeface="楷体_GB2312" panose="02010600030101010101" charset="-122"/>
                <a:ea typeface="楷体_GB2312" panose="02010600030101010101" charset="-122"/>
              </a:rPr>
              <a:t>No.7</a:t>
            </a:r>
            <a:r>
              <a:rPr lang="zh-CN" altLang="en-US" sz="1600" b="1" dirty="0" smtClean="0">
                <a:latin typeface="楷体_GB2312" panose="02010600030101010101" charset="-122"/>
                <a:ea typeface="楷体_GB2312" panose="02010600030101010101" charset="-122"/>
              </a:rPr>
              <a:t>信令标准基本完善。</a:t>
            </a:r>
          </a:p>
          <a:p>
            <a:pPr algn="just" eaLnBrk="1" hangingPunct="1">
              <a:lnSpc>
                <a:spcPct val="110000"/>
              </a:lnSpc>
              <a:spcBef>
                <a:spcPct val="40000"/>
              </a:spcBef>
              <a:buFont typeface="Wingdings" panose="05000000000000000000" pitchFamily="2" charset="2"/>
              <a:buNone/>
            </a:pPr>
            <a:r>
              <a:rPr lang="zh-CN" altLang="en-US" sz="1600" b="1" dirty="0" smtClean="0">
                <a:latin typeface="楷体_GB2312" panose="02010600030101010101" charset="-122"/>
                <a:ea typeface="楷体_GB2312" panose="02010600030101010101" charset="-122"/>
              </a:rPr>
              <a:t>       </a:t>
            </a:r>
            <a:r>
              <a:rPr lang="zh-CN" altLang="en-US" sz="2000" b="1" dirty="0" smtClean="0">
                <a:latin typeface="楷体_GB2312" panose="02010600030101010101" charset="-122"/>
                <a:ea typeface="楷体_GB2312" panose="02010600030101010101" charset="-122"/>
              </a:rPr>
              <a:t>早期的</a:t>
            </a:r>
            <a:r>
              <a:rPr lang="en-US" altLang="zh-CN" sz="2000" b="1" dirty="0" smtClean="0">
                <a:latin typeface="楷体_GB2312" panose="02010600030101010101" charset="-122"/>
                <a:ea typeface="楷体_GB2312" panose="02010600030101010101" charset="-122"/>
              </a:rPr>
              <a:t>No.7</a:t>
            </a:r>
            <a:r>
              <a:rPr lang="zh-CN" altLang="en-US" sz="2000" b="1" dirty="0" smtClean="0">
                <a:latin typeface="楷体_GB2312" panose="02010600030101010101" charset="-122"/>
                <a:ea typeface="楷体_GB2312" panose="02010600030101010101" charset="-122"/>
              </a:rPr>
              <a:t>信令系统主要用于数字电话通信网、基于电路交换方式的数据网和窄带综合业务数字网</a:t>
            </a:r>
            <a:r>
              <a:rPr lang="en-US" altLang="zh-CN" sz="2000" b="1" dirty="0" smtClean="0">
                <a:latin typeface="楷体_GB2312" panose="02010600030101010101" charset="-122"/>
                <a:ea typeface="楷体_GB2312" panose="02010600030101010101" charset="-122"/>
              </a:rPr>
              <a:t>N-ISDN</a:t>
            </a:r>
            <a:r>
              <a:rPr lang="zh-CN" altLang="en-US" sz="2000" b="1" dirty="0" smtClean="0">
                <a:latin typeface="楷体_GB2312" panose="02010600030101010101" charset="-122"/>
                <a:ea typeface="楷体_GB2312" panose="02010600030101010101" charset="-122"/>
              </a:rPr>
              <a:t>中。目前已经扩展到智能网、网络的操作、维护与管理、陆地移动通信网、</a:t>
            </a:r>
            <a:r>
              <a:rPr lang="en-US" altLang="zh-CN" sz="2000" b="1" dirty="0" smtClean="0">
                <a:latin typeface="楷体_GB2312" panose="02010600030101010101" charset="-122"/>
                <a:ea typeface="楷体_GB2312" panose="02010600030101010101" charset="-122"/>
              </a:rPr>
              <a:t>N-ISDN</a:t>
            </a:r>
            <a:r>
              <a:rPr lang="zh-CN" altLang="en-US" sz="2000" b="1" dirty="0" smtClean="0">
                <a:latin typeface="楷体_GB2312" panose="02010600030101010101" charset="-122"/>
                <a:ea typeface="楷体_GB2312" panose="02010600030101010101" charset="-122"/>
              </a:rPr>
              <a:t>补充业务等领域。</a:t>
            </a:r>
            <a:r>
              <a:rPr lang="zh-CN" altLang="en-US" sz="1600" dirty="0" smtClean="0"/>
              <a:t> </a:t>
            </a:r>
            <a:endParaRPr lang="zh-CN" altLang="en-US" sz="2000" b="1" dirty="0" smtClean="0">
              <a:latin typeface="楷体_GB2312" panose="02010600030101010101" charset="-122"/>
              <a:ea typeface="楷体_GB2312" panose="02010600030101010101"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05545" y="476672"/>
            <a:ext cx="8378825" cy="468313"/>
          </a:xfrm>
        </p:spPr>
        <p:txBody>
          <a:bodyPr>
            <a:normAutofit fontScale="90000"/>
          </a:bodyPr>
          <a:lstStyle/>
          <a:p>
            <a:pPr eaLnBrk="1" fontAlgn="auto" hangingPunct="1">
              <a:spcAft>
                <a:spcPts val="0"/>
              </a:spcAft>
              <a:defRPr/>
            </a:pPr>
            <a:r>
              <a:rPr lang="zh-CN" altLang="en-US" b="1" dirty="0" smtClean="0">
                <a:latin typeface="楷体_GB2312" pitchFamily="49" charset="-122"/>
                <a:ea typeface="楷体_GB2312" pitchFamily="49" charset="-122"/>
              </a:rPr>
              <a:t>第</a:t>
            </a:r>
            <a:r>
              <a:rPr lang="en-US" altLang="zh-CN" b="1" dirty="0" smtClean="0">
                <a:latin typeface="楷体_GB2312" pitchFamily="49" charset="-122"/>
                <a:ea typeface="楷体_GB2312" pitchFamily="49" charset="-122"/>
              </a:rPr>
              <a:t>3</a:t>
            </a:r>
            <a:r>
              <a:rPr lang="zh-CN" altLang="en-US" b="1" dirty="0" smtClean="0">
                <a:latin typeface="楷体_GB2312" pitchFamily="49" charset="-122"/>
                <a:ea typeface="楷体_GB2312" pitchFamily="49" charset="-122"/>
              </a:rPr>
              <a:t>章</a:t>
            </a:r>
            <a:r>
              <a:rPr lang="en-US" altLang="zh-CN" b="1" dirty="0" smtClean="0">
                <a:ea typeface="楷体_GB2312" pitchFamily="49" charset="-122"/>
              </a:rPr>
              <a:t> </a:t>
            </a:r>
            <a:r>
              <a:rPr lang="zh-CN" altLang="en-US" b="1" dirty="0" smtClean="0">
                <a:ea typeface="楷体_GB2312" pitchFamily="49" charset="-122"/>
              </a:rPr>
              <a:t>信令网</a:t>
            </a:r>
          </a:p>
        </p:txBody>
      </p:sp>
      <p:sp>
        <p:nvSpPr>
          <p:cNvPr id="36867" name="Rectangle 3"/>
          <p:cNvSpPr>
            <a:spLocks noGrp="1" noChangeArrowheads="1"/>
          </p:cNvSpPr>
          <p:nvPr>
            <p:ph type="body" sz="half" idx="1"/>
          </p:nvPr>
        </p:nvSpPr>
        <p:spPr>
          <a:xfrm>
            <a:off x="273050" y="1844823"/>
            <a:ext cx="8172450" cy="4489301"/>
          </a:xfrm>
        </p:spPr>
        <p:txBody>
          <a:bodyPr>
            <a:normAutofit/>
          </a:bodyPr>
          <a:lstStyle/>
          <a:p>
            <a:pPr marL="274320" indent="-274320" eaLnBrk="1" fontAlgn="auto" hangingPunct="1">
              <a:spcAft>
                <a:spcPts val="0"/>
              </a:spcAft>
              <a:buFontTx/>
              <a:buNone/>
              <a:defRPr/>
            </a:pPr>
            <a:r>
              <a:rPr lang="zh-CN" altLang="en-US" b="1" dirty="0" smtClean="0">
                <a:latin typeface="楷体_GB2312" pitchFamily="49" charset="-122"/>
                <a:ea typeface="楷体_GB2312" pitchFamily="49" charset="-122"/>
              </a:rPr>
              <a:t>我国从</a:t>
            </a:r>
            <a:r>
              <a:rPr lang="en-US" altLang="zh-CN" b="1" dirty="0" smtClean="0">
                <a:latin typeface="楷体_GB2312" pitchFamily="49" charset="-122"/>
                <a:ea typeface="楷体_GB2312" pitchFamily="49" charset="-122"/>
              </a:rPr>
              <a:t>80</a:t>
            </a:r>
            <a:r>
              <a:rPr lang="zh-CN" altLang="en-US" b="1" dirty="0" smtClean="0">
                <a:latin typeface="楷体_GB2312" pitchFamily="49" charset="-122"/>
                <a:ea typeface="楷体_GB2312" pitchFamily="49" charset="-122"/>
              </a:rPr>
              <a:t>年代开始研究和应用</a:t>
            </a:r>
            <a:r>
              <a:rPr lang="en-US" altLang="zh-CN" b="1" dirty="0" smtClean="0">
                <a:latin typeface="楷体_GB2312" pitchFamily="49" charset="-122"/>
                <a:ea typeface="楷体_GB2312" pitchFamily="49" charset="-122"/>
              </a:rPr>
              <a:t>7</a:t>
            </a:r>
            <a:r>
              <a:rPr lang="zh-CN" altLang="en-US" b="1" dirty="0" smtClean="0">
                <a:latin typeface="楷体_GB2312" pitchFamily="49" charset="-122"/>
                <a:ea typeface="楷体_GB2312" pitchFamily="49" charset="-122"/>
              </a:rPr>
              <a:t>号信令系统。 </a:t>
            </a:r>
          </a:p>
          <a:p>
            <a:pPr marL="274320" indent="-274320" algn="just" eaLnBrk="1" fontAlgn="auto" hangingPunct="1">
              <a:lnSpc>
                <a:spcPct val="110000"/>
              </a:lnSpc>
              <a:spcBef>
                <a:spcPct val="45000"/>
              </a:spcBef>
              <a:spcAft>
                <a:spcPts val="0"/>
              </a:spcAft>
              <a:buFont typeface="Wingdings"/>
              <a:buChar char=""/>
              <a:defRPr/>
            </a:pPr>
            <a:r>
              <a:rPr lang="en-US" altLang="zh-CN" b="1" dirty="0" smtClean="0">
                <a:latin typeface="楷体_GB2312" pitchFamily="49" charset="-122"/>
                <a:ea typeface="楷体_GB2312" pitchFamily="49" charset="-122"/>
              </a:rPr>
              <a:t>1984</a:t>
            </a:r>
            <a:r>
              <a:rPr lang="zh-CN" altLang="en-US" b="1" dirty="0" smtClean="0">
                <a:latin typeface="楷体_GB2312" pitchFamily="49" charset="-122"/>
                <a:ea typeface="楷体_GB2312" pitchFamily="49" charset="-122"/>
              </a:rPr>
              <a:t>年制定</a:t>
            </a:r>
            <a:r>
              <a:rPr lang="en-US" altLang="zh-CN" b="1" dirty="0" smtClean="0">
                <a:latin typeface="楷体_GB2312" pitchFamily="49" charset="-122"/>
                <a:ea typeface="楷体_GB2312" pitchFamily="49" charset="-122"/>
              </a:rPr>
              <a:t>《</a:t>
            </a:r>
            <a:r>
              <a:rPr lang="zh-CN" altLang="en-US" b="1" dirty="0" smtClean="0">
                <a:latin typeface="楷体_GB2312" pitchFamily="49" charset="-122"/>
                <a:ea typeface="楷体_GB2312" pitchFamily="49" charset="-122"/>
              </a:rPr>
              <a:t>国内市话网</a:t>
            </a:r>
            <a:r>
              <a:rPr lang="en-US" altLang="zh-CN" b="1" dirty="0" smtClean="0">
                <a:latin typeface="楷体_GB2312" pitchFamily="49" charset="-122"/>
                <a:ea typeface="楷体_GB2312" pitchFamily="49" charset="-122"/>
              </a:rPr>
              <a:t>No.7</a:t>
            </a:r>
            <a:r>
              <a:rPr lang="zh-CN" altLang="en-US" b="1" dirty="0" smtClean="0">
                <a:latin typeface="楷体_GB2312" pitchFamily="49" charset="-122"/>
                <a:ea typeface="楷体_GB2312" pitchFamily="49" charset="-122"/>
              </a:rPr>
              <a:t>信令方式技术规范</a:t>
            </a:r>
            <a:r>
              <a:rPr lang="en-US" altLang="zh-CN" b="1" dirty="0" smtClean="0">
                <a:latin typeface="楷体_GB2312" pitchFamily="49" charset="-122"/>
                <a:ea typeface="楷体_GB2312" pitchFamily="49" charset="-122"/>
              </a:rPr>
              <a:t>》</a:t>
            </a:r>
            <a:r>
              <a:rPr lang="zh-CN" altLang="en-US" b="1" dirty="0" smtClean="0">
                <a:latin typeface="楷体_GB2312" pitchFamily="49" charset="-122"/>
                <a:ea typeface="楷体_GB2312" pitchFamily="49" charset="-122"/>
              </a:rPr>
              <a:t>（暂行规定） </a:t>
            </a:r>
          </a:p>
          <a:p>
            <a:pPr marL="274320" indent="-274320" algn="just" eaLnBrk="1" fontAlgn="auto" hangingPunct="1">
              <a:lnSpc>
                <a:spcPct val="110000"/>
              </a:lnSpc>
              <a:spcBef>
                <a:spcPct val="45000"/>
              </a:spcBef>
              <a:spcAft>
                <a:spcPts val="0"/>
              </a:spcAft>
              <a:buFont typeface="Wingdings"/>
              <a:buChar char=""/>
              <a:defRPr/>
            </a:pPr>
            <a:r>
              <a:rPr lang="en-US" altLang="zh-CN" b="1" dirty="0" smtClean="0">
                <a:latin typeface="楷体_GB2312" pitchFamily="49" charset="-122"/>
                <a:ea typeface="楷体_GB2312" pitchFamily="49" charset="-122"/>
              </a:rPr>
              <a:t>1986</a:t>
            </a:r>
            <a:r>
              <a:rPr lang="zh-CN" altLang="en-US" b="1" dirty="0" smtClean="0">
                <a:latin typeface="楷体_GB2312" pitchFamily="49" charset="-122"/>
                <a:ea typeface="楷体_GB2312" pitchFamily="49" charset="-122"/>
              </a:rPr>
              <a:t>年制定</a:t>
            </a:r>
            <a:r>
              <a:rPr lang="en-US" altLang="zh-CN" b="1" dirty="0" smtClean="0">
                <a:latin typeface="楷体_GB2312" pitchFamily="49" charset="-122"/>
                <a:ea typeface="楷体_GB2312" pitchFamily="49" charset="-122"/>
              </a:rPr>
              <a:t>《</a:t>
            </a:r>
            <a:r>
              <a:rPr lang="zh-CN" altLang="en-US" b="1" dirty="0" smtClean="0">
                <a:latin typeface="楷体_GB2312" pitchFamily="49" charset="-122"/>
                <a:ea typeface="楷体_GB2312" pitchFamily="49" charset="-122"/>
              </a:rPr>
              <a:t>国内市话网</a:t>
            </a:r>
            <a:r>
              <a:rPr lang="en-US" altLang="zh-CN" b="1" dirty="0" smtClean="0">
                <a:latin typeface="楷体_GB2312" pitchFamily="49" charset="-122"/>
                <a:ea typeface="楷体_GB2312" pitchFamily="49" charset="-122"/>
              </a:rPr>
              <a:t>No.7</a:t>
            </a:r>
            <a:r>
              <a:rPr lang="zh-CN" altLang="en-US" b="1" dirty="0" smtClean="0">
                <a:latin typeface="楷体_GB2312" pitchFamily="49" charset="-122"/>
                <a:ea typeface="楷体_GB2312" pitchFamily="49" charset="-122"/>
              </a:rPr>
              <a:t>信令方式技术规范</a:t>
            </a:r>
            <a:r>
              <a:rPr lang="en-US" altLang="zh-CN" b="1" dirty="0" smtClean="0">
                <a:latin typeface="楷体_GB2312" pitchFamily="49" charset="-122"/>
                <a:ea typeface="楷体_GB2312" pitchFamily="49" charset="-122"/>
              </a:rPr>
              <a:t>》</a:t>
            </a:r>
            <a:r>
              <a:rPr lang="zh-CN" altLang="en-US" b="1" dirty="0" smtClean="0">
                <a:latin typeface="楷体_GB2312" pitchFamily="49" charset="-122"/>
                <a:ea typeface="楷体_GB2312" pitchFamily="49" charset="-122"/>
              </a:rPr>
              <a:t>（暂定稿）</a:t>
            </a:r>
          </a:p>
          <a:p>
            <a:pPr marL="274320" indent="-274320" algn="just" eaLnBrk="1" fontAlgn="auto" hangingPunct="1">
              <a:lnSpc>
                <a:spcPct val="110000"/>
              </a:lnSpc>
              <a:spcBef>
                <a:spcPct val="45000"/>
              </a:spcBef>
              <a:spcAft>
                <a:spcPts val="0"/>
              </a:spcAft>
              <a:buFont typeface="Wingdings"/>
              <a:buChar char=""/>
              <a:defRPr/>
            </a:pPr>
            <a:r>
              <a:rPr lang="en-US" altLang="zh-CN" b="1" dirty="0" smtClean="0">
                <a:latin typeface="楷体_GB2312" pitchFamily="49" charset="-122"/>
                <a:ea typeface="楷体_GB2312" pitchFamily="49" charset="-122"/>
              </a:rPr>
              <a:t>1990</a:t>
            </a:r>
            <a:r>
              <a:rPr lang="zh-CN" altLang="en-US" b="1" dirty="0" smtClean="0">
                <a:latin typeface="楷体_GB2312" pitchFamily="49" charset="-122"/>
                <a:ea typeface="楷体_GB2312" pitchFamily="49" charset="-122"/>
              </a:rPr>
              <a:t>年发布</a:t>
            </a:r>
            <a:r>
              <a:rPr lang="en-US" altLang="zh-CN" b="1" dirty="0" smtClean="0">
                <a:latin typeface="楷体_GB2312" pitchFamily="49" charset="-122"/>
                <a:ea typeface="楷体_GB2312" pitchFamily="49" charset="-122"/>
              </a:rPr>
              <a:t>《</a:t>
            </a:r>
            <a:r>
              <a:rPr lang="zh-CN" altLang="en-US" b="1" dirty="0" smtClean="0">
                <a:latin typeface="楷体_GB2312" pitchFamily="49" charset="-122"/>
                <a:ea typeface="楷体_GB2312" pitchFamily="49" charset="-122"/>
              </a:rPr>
              <a:t>中国国内电话网</a:t>
            </a:r>
            <a:r>
              <a:rPr lang="en-US" altLang="zh-CN" b="1" dirty="0" smtClean="0">
                <a:latin typeface="楷体_GB2312" pitchFamily="49" charset="-122"/>
                <a:ea typeface="楷体_GB2312" pitchFamily="49" charset="-122"/>
              </a:rPr>
              <a:t>No.7</a:t>
            </a:r>
            <a:r>
              <a:rPr lang="zh-CN" altLang="en-US" b="1" dirty="0" smtClean="0">
                <a:latin typeface="楷体_GB2312" pitchFamily="49" charset="-122"/>
                <a:ea typeface="楷体_GB2312" pitchFamily="49" charset="-122"/>
              </a:rPr>
              <a:t>信令方式技术规范</a:t>
            </a:r>
            <a:r>
              <a:rPr lang="en-US" altLang="zh-CN" b="1" dirty="0" smtClean="0">
                <a:latin typeface="楷体_GB2312" pitchFamily="49" charset="-122"/>
                <a:ea typeface="楷体_GB2312" pitchFamily="49" charset="-122"/>
              </a:rPr>
              <a:t>》</a:t>
            </a:r>
            <a:r>
              <a:rPr lang="zh-CN" altLang="en-US" b="1" dirty="0" smtClean="0">
                <a:latin typeface="楷体_GB2312" pitchFamily="49" charset="-122"/>
                <a:ea typeface="楷体_GB2312" pitchFamily="49" charset="-122"/>
              </a:rPr>
              <a:t>（暂行规定）</a:t>
            </a:r>
          </a:p>
          <a:p>
            <a:pPr marL="274320" indent="-274320" algn="just" eaLnBrk="1" fontAlgn="auto" hangingPunct="1">
              <a:lnSpc>
                <a:spcPct val="110000"/>
              </a:lnSpc>
              <a:spcBef>
                <a:spcPct val="45000"/>
              </a:spcBef>
              <a:spcAft>
                <a:spcPts val="0"/>
              </a:spcAft>
              <a:buFont typeface="Wingdings"/>
              <a:buChar char=""/>
              <a:defRPr/>
            </a:pPr>
            <a:r>
              <a:rPr lang="en-US" altLang="zh-CN" b="1" dirty="0" smtClean="0">
                <a:latin typeface="楷体_GB2312" pitchFamily="49" charset="-122"/>
                <a:ea typeface="楷体_GB2312" pitchFamily="49" charset="-122"/>
              </a:rPr>
              <a:t>1993</a:t>
            </a:r>
            <a:r>
              <a:rPr lang="zh-CN" altLang="en-US" b="1" dirty="0" smtClean="0">
                <a:latin typeface="楷体_GB2312" pitchFamily="49" charset="-122"/>
                <a:ea typeface="楷体_GB2312" pitchFamily="49" charset="-122"/>
              </a:rPr>
              <a:t>年原邮电部发布</a:t>
            </a:r>
            <a:r>
              <a:rPr lang="en-US" altLang="zh-CN" b="1" dirty="0" smtClean="0">
                <a:latin typeface="楷体_GB2312" pitchFamily="49" charset="-122"/>
                <a:ea typeface="楷体_GB2312" pitchFamily="49" charset="-122"/>
              </a:rPr>
              <a:t>《No.7</a:t>
            </a:r>
            <a:r>
              <a:rPr lang="zh-CN" altLang="en-US" b="1" dirty="0" smtClean="0">
                <a:latin typeface="楷体_GB2312" pitchFamily="49" charset="-122"/>
                <a:ea typeface="楷体_GB2312" pitchFamily="49" charset="-122"/>
              </a:rPr>
              <a:t>信令网技术体制</a:t>
            </a:r>
            <a:r>
              <a:rPr lang="en-US" altLang="zh-CN" b="1" dirty="0" smtClean="0">
                <a:latin typeface="楷体_GB2312" pitchFamily="49" charset="-122"/>
                <a:ea typeface="楷体_GB2312" pitchFamily="49" charset="-122"/>
              </a:rPr>
              <a:t>》</a:t>
            </a:r>
          </a:p>
          <a:p>
            <a:pPr marL="274320" indent="-274320" algn="just" eaLnBrk="1" fontAlgn="auto" hangingPunct="1">
              <a:lnSpc>
                <a:spcPct val="110000"/>
              </a:lnSpc>
              <a:spcBef>
                <a:spcPct val="40000"/>
              </a:spcBef>
              <a:spcAft>
                <a:spcPts val="0"/>
              </a:spcAft>
              <a:buFont typeface="Wingdings"/>
              <a:buChar char=""/>
              <a:defRPr/>
            </a:pPr>
            <a:r>
              <a:rPr lang="en-US" altLang="zh-CN" b="1" dirty="0">
                <a:latin typeface="楷体_GB2312" pitchFamily="49" charset="-122"/>
                <a:ea typeface="楷体_GB2312" pitchFamily="49" charset="-122"/>
              </a:rPr>
              <a:t>1994</a:t>
            </a:r>
            <a:r>
              <a:rPr lang="zh-CN" altLang="en-US" b="1" dirty="0">
                <a:latin typeface="楷体_GB2312" pitchFamily="49" charset="-122"/>
                <a:ea typeface="楷体_GB2312" pitchFamily="49" charset="-122"/>
              </a:rPr>
              <a:t>年提出</a:t>
            </a:r>
            <a:r>
              <a:rPr lang="en-US" altLang="zh-CN" b="1" dirty="0">
                <a:latin typeface="楷体_GB2312" pitchFamily="49" charset="-122"/>
                <a:ea typeface="楷体_GB2312" pitchFamily="49" charset="-122"/>
              </a:rPr>
              <a:t>《</a:t>
            </a:r>
            <a:r>
              <a:rPr lang="zh-CN" altLang="en-US" b="1" dirty="0">
                <a:latin typeface="楷体_GB2312" pitchFamily="49" charset="-122"/>
                <a:ea typeface="楷体_GB2312" pitchFamily="49" charset="-122"/>
              </a:rPr>
              <a:t>中国国内电话网</a:t>
            </a:r>
            <a:r>
              <a:rPr lang="en-US" altLang="zh-CN" b="1" dirty="0">
                <a:latin typeface="楷体_GB2312" pitchFamily="49" charset="-122"/>
                <a:ea typeface="楷体_GB2312" pitchFamily="49" charset="-122"/>
              </a:rPr>
              <a:t>No.7</a:t>
            </a:r>
            <a:r>
              <a:rPr lang="zh-CN" altLang="en-US" b="1" dirty="0">
                <a:latin typeface="楷体_GB2312" pitchFamily="49" charset="-122"/>
                <a:ea typeface="楷体_GB2312" pitchFamily="49" charset="-122"/>
              </a:rPr>
              <a:t>信令方式测试规范和验收方法</a:t>
            </a:r>
            <a:r>
              <a:rPr lang="en-US" altLang="zh-CN" b="1" dirty="0">
                <a:latin typeface="楷体_GB2312" pitchFamily="49" charset="-122"/>
                <a:ea typeface="楷体_GB2312" pitchFamily="49" charset="-122"/>
              </a:rPr>
              <a:t>》 </a:t>
            </a:r>
          </a:p>
          <a:p>
            <a:pPr marL="274320" indent="-274320" algn="just" eaLnBrk="1" fontAlgn="auto" hangingPunct="1">
              <a:lnSpc>
                <a:spcPct val="110000"/>
              </a:lnSpc>
              <a:spcBef>
                <a:spcPct val="40000"/>
              </a:spcBef>
              <a:spcAft>
                <a:spcPts val="0"/>
              </a:spcAft>
              <a:buFont typeface="Wingdings"/>
              <a:buChar char=""/>
              <a:defRPr/>
            </a:pPr>
            <a:r>
              <a:rPr lang="en-US" altLang="zh-CN" b="1" dirty="0">
                <a:latin typeface="楷体_GB2312" pitchFamily="49" charset="-122"/>
                <a:ea typeface="楷体_GB2312" pitchFamily="49" charset="-122"/>
              </a:rPr>
              <a:t>1995</a:t>
            </a:r>
            <a:r>
              <a:rPr lang="zh-CN" altLang="en-US" b="1" dirty="0">
                <a:latin typeface="楷体_GB2312" pitchFamily="49" charset="-122"/>
                <a:ea typeface="楷体_GB2312" pitchFamily="49" charset="-122"/>
              </a:rPr>
              <a:t>年，相继提出国内</a:t>
            </a:r>
            <a:r>
              <a:rPr lang="en-US" altLang="zh-CN" b="1" dirty="0">
                <a:latin typeface="楷体_GB2312" pitchFamily="49" charset="-122"/>
                <a:ea typeface="楷体_GB2312" pitchFamily="49" charset="-122"/>
              </a:rPr>
              <a:t>No.7</a:t>
            </a:r>
            <a:r>
              <a:rPr lang="zh-CN" altLang="en-US" b="1" dirty="0">
                <a:latin typeface="楷体_GB2312" pitchFamily="49" charset="-122"/>
                <a:ea typeface="楷体_GB2312" pitchFamily="49" charset="-122"/>
              </a:rPr>
              <a:t>信令方式技术规范</a:t>
            </a:r>
            <a:r>
              <a:rPr lang="en-US" altLang="zh-CN" b="1" dirty="0">
                <a:latin typeface="楷体_GB2312" pitchFamily="49" charset="-122"/>
                <a:ea typeface="楷体_GB2312" pitchFamily="49" charset="-122"/>
              </a:rPr>
              <a:t>《</a:t>
            </a:r>
            <a:r>
              <a:rPr lang="zh-CN" altLang="en-US" b="1" dirty="0">
                <a:latin typeface="楷体_GB2312" pitchFamily="49" charset="-122"/>
                <a:ea typeface="楷体_GB2312" pitchFamily="49" charset="-122"/>
              </a:rPr>
              <a:t>信令连接控制部分（</a:t>
            </a:r>
            <a:r>
              <a:rPr lang="en-US" altLang="zh-CN" b="1" dirty="0">
                <a:latin typeface="楷体_GB2312" pitchFamily="49" charset="-122"/>
                <a:ea typeface="楷体_GB2312" pitchFamily="49" charset="-122"/>
              </a:rPr>
              <a:t>SCCP</a:t>
            </a:r>
            <a:r>
              <a:rPr lang="zh-CN" altLang="en-US" b="1" dirty="0">
                <a:latin typeface="楷体_GB2312" pitchFamily="49" charset="-122"/>
                <a:ea typeface="楷体_GB2312" pitchFamily="49" charset="-122"/>
              </a:rPr>
              <a:t>）</a:t>
            </a:r>
            <a:r>
              <a:rPr lang="en-US" altLang="zh-CN" b="1" dirty="0">
                <a:latin typeface="楷体_GB2312" pitchFamily="49" charset="-122"/>
                <a:ea typeface="楷体_GB2312" pitchFamily="49" charset="-122"/>
              </a:rPr>
              <a:t>》</a:t>
            </a:r>
            <a:r>
              <a:rPr lang="zh-CN" altLang="en-US" b="1" dirty="0">
                <a:latin typeface="楷体_GB2312" pitchFamily="49" charset="-122"/>
                <a:ea typeface="楷体_GB2312" pitchFamily="49" charset="-122"/>
              </a:rPr>
              <a:t>、</a:t>
            </a:r>
            <a:r>
              <a:rPr lang="en-US" altLang="zh-CN" b="1" dirty="0">
                <a:latin typeface="楷体_GB2312" pitchFamily="49" charset="-122"/>
                <a:ea typeface="楷体_GB2312" pitchFamily="49" charset="-122"/>
              </a:rPr>
              <a:t>《</a:t>
            </a:r>
            <a:r>
              <a:rPr lang="zh-CN" altLang="en-US" b="1" dirty="0">
                <a:latin typeface="楷体_GB2312" pitchFamily="49" charset="-122"/>
                <a:ea typeface="楷体_GB2312" pitchFamily="49" charset="-122"/>
              </a:rPr>
              <a:t>事务处理能力（</a:t>
            </a:r>
            <a:r>
              <a:rPr lang="en-US" altLang="zh-CN" b="1" dirty="0">
                <a:latin typeface="楷体_GB2312" pitchFamily="49" charset="-122"/>
                <a:ea typeface="楷体_GB2312" pitchFamily="49" charset="-122"/>
              </a:rPr>
              <a:t>TC</a:t>
            </a:r>
            <a:r>
              <a:rPr lang="zh-CN" altLang="en-US" b="1" dirty="0">
                <a:latin typeface="楷体_GB2312" pitchFamily="49" charset="-122"/>
                <a:ea typeface="楷体_GB2312" pitchFamily="49" charset="-122"/>
              </a:rPr>
              <a:t>）部分</a:t>
            </a:r>
            <a:r>
              <a:rPr lang="en-US" altLang="zh-CN" b="1" dirty="0">
                <a:latin typeface="楷体_GB2312" pitchFamily="49" charset="-122"/>
                <a:ea typeface="楷体_GB2312" pitchFamily="49" charset="-122"/>
              </a:rPr>
              <a:t>》</a:t>
            </a:r>
            <a:r>
              <a:rPr lang="zh-CN" altLang="en-US" b="1" dirty="0">
                <a:latin typeface="楷体_GB2312" pitchFamily="49" charset="-122"/>
                <a:ea typeface="楷体_GB2312" pitchFamily="49" charset="-122"/>
              </a:rPr>
              <a:t>、</a:t>
            </a:r>
            <a:r>
              <a:rPr lang="en-US" altLang="zh-CN" b="1" dirty="0">
                <a:latin typeface="楷体_GB2312" pitchFamily="49" charset="-122"/>
                <a:ea typeface="楷体_GB2312" pitchFamily="49" charset="-122"/>
              </a:rPr>
              <a:t>《</a:t>
            </a:r>
            <a:r>
              <a:rPr lang="zh-CN" altLang="en-US" b="1" dirty="0">
                <a:latin typeface="楷体_GB2312" pitchFamily="49" charset="-122"/>
                <a:ea typeface="楷体_GB2312" pitchFamily="49" charset="-122"/>
              </a:rPr>
              <a:t>智能网应用部分（</a:t>
            </a:r>
            <a:r>
              <a:rPr lang="en-US" altLang="zh-CN" b="1" dirty="0">
                <a:latin typeface="楷体_GB2312" pitchFamily="49" charset="-122"/>
                <a:ea typeface="楷体_GB2312" pitchFamily="49" charset="-122"/>
              </a:rPr>
              <a:t>INAP</a:t>
            </a:r>
            <a:r>
              <a:rPr lang="zh-CN" altLang="en-US" b="1" dirty="0">
                <a:latin typeface="楷体_GB2312" pitchFamily="49" charset="-122"/>
                <a:ea typeface="楷体_GB2312" pitchFamily="49" charset="-122"/>
              </a:rPr>
              <a:t>）</a:t>
            </a:r>
            <a:r>
              <a:rPr lang="en-US" altLang="zh-CN" b="1" dirty="0">
                <a:latin typeface="楷体_GB2312" pitchFamily="49" charset="-122"/>
                <a:ea typeface="楷体_GB2312" pitchFamily="49" charset="-122"/>
              </a:rPr>
              <a:t>》</a:t>
            </a:r>
            <a:r>
              <a:rPr lang="zh-CN" altLang="en-US" b="1" dirty="0">
                <a:latin typeface="楷体_GB2312" pitchFamily="49" charset="-122"/>
                <a:ea typeface="楷体_GB2312" pitchFamily="49" charset="-122"/>
              </a:rPr>
              <a:t>、</a:t>
            </a:r>
            <a:r>
              <a:rPr lang="en-US" altLang="zh-CN" b="1" dirty="0">
                <a:latin typeface="楷体_GB2312" pitchFamily="49" charset="-122"/>
                <a:ea typeface="楷体_GB2312" pitchFamily="49" charset="-122"/>
              </a:rPr>
              <a:t>《</a:t>
            </a:r>
            <a:r>
              <a:rPr lang="zh-CN" altLang="en-US" b="1" dirty="0">
                <a:latin typeface="楷体_GB2312" pitchFamily="49" charset="-122"/>
                <a:ea typeface="楷体_GB2312" pitchFamily="49" charset="-122"/>
              </a:rPr>
              <a:t>综合业务数字网用户部分（</a:t>
            </a:r>
            <a:r>
              <a:rPr lang="en-US" altLang="zh-CN" b="1" dirty="0" smtClean="0">
                <a:latin typeface="楷体_GB2312" pitchFamily="49" charset="-122"/>
                <a:ea typeface="楷体_GB2312" pitchFamily="49" charset="-122"/>
              </a:rPr>
              <a:t>ISUP</a:t>
            </a:r>
            <a:r>
              <a:rPr lang="zh-CN" altLang="en-US" b="1" dirty="0" smtClean="0">
                <a:latin typeface="楷体_GB2312" pitchFamily="49" charset="-122"/>
                <a:ea typeface="楷体_GB2312" pitchFamily="49" charset="-122"/>
              </a:rPr>
              <a:t>）</a:t>
            </a:r>
            <a:r>
              <a:rPr lang="en-US" altLang="zh-CN" b="1" dirty="0" smtClean="0">
                <a:latin typeface="楷体_GB2312" pitchFamily="49" charset="-122"/>
                <a:ea typeface="楷体_GB2312" pitchFamily="49" charset="-122"/>
              </a:rPr>
              <a:t>》</a:t>
            </a:r>
          </a:p>
          <a:p>
            <a:pPr marL="0" indent="0" algn="just" eaLnBrk="1" fontAlgn="auto" hangingPunct="1">
              <a:lnSpc>
                <a:spcPct val="110000"/>
              </a:lnSpc>
              <a:spcBef>
                <a:spcPct val="45000"/>
              </a:spcBef>
              <a:spcAft>
                <a:spcPts val="0"/>
              </a:spcAft>
              <a:buFont typeface="Wingdings"/>
              <a:buNone/>
              <a:defRPr/>
            </a:pPr>
            <a:endParaRPr lang="en-US" altLang="zh-CN" b="1" dirty="0" smtClean="0">
              <a:latin typeface="楷体_GB2312" pitchFamily="49" charset="-122"/>
              <a:ea typeface="楷体_GB2312" pitchFamily="49" charset="-122"/>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95536" y="476672"/>
            <a:ext cx="8378825" cy="468313"/>
          </a:xfrm>
        </p:spPr>
        <p:txBody>
          <a:bodyPr>
            <a:normAutofit fontScale="90000"/>
          </a:bodyPr>
          <a:lstStyle/>
          <a:p>
            <a:pPr eaLnBrk="1" fontAlgn="auto" hangingPunct="1">
              <a:spcAft>
                <a:spcPts val="0"/>
              </a:spcAft>
              <a:defRPr/>
            </a:pPr>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3</a:t>
            </a:r>
            <a:r>
              <a:rPr lang="zh-CN" altLang="en-US" b="1" smtClean="0">
                <a:latin typeface="楷体_GB2312" pitchFamily="49" charset="-122"/>
                <a:ea typeface="楷体_GB2312" pitchFamily="49" charset="-122"/>
              </a:rPr>
              <a:t>章</a:t>
            </a:r>
            <a:r>
              <a:rPr lang="en-US" altLang="zh-CN" b="1" smtClean="0">
                <a:ea typeface="楷体_GB2312" pitchFamily="49" charset="-122"/>
              </a:rPr>
              <a:t> </a:t>
            </a:r>
            <a:r>
              <a:rPr lang="zh-CN" altLang="en-US" b="1" smtClean="0">
                <a:ea typeface="楷体_GB2312" pitchFamily="49" charset="-122"/>
              </a:rPr>
              <a:t>信令网</a:t>
            </a:r>
          </a:p>
        </p:txBody>
      </p:sp>
      <p:sp>
        <p:nvSpPr>
          <p:cNvPr id="27651" name="Rectangle 3"/>
          <p:cNvSpPr>
            <a:spLocks noGrp="1" noChangeArrowheads="1"/>
          </p:cNvSpPr>
          <p:nvPr>
            <p:ph type="body" sz="half" idx="1"/>
          </p:nvPr>
        </p:nvSpPr>
        <p:spPr>
          <a:xfrm>
            <a:off x="273050" y="1772815"/>
            <a:ext cx="8172450" cy="4561309"/>
          </a:xfrm>
        </p:spPr>
        <p:txBody>
          <a:bodyPr>
            <a:normAutofit lnSpcReduction="10000"/>
          </a:bodyPr>
          <a:lstStyle/>
          <a:p>
            <a:pPr eaLnBrk="1" hangingPunct="1">
              <a:buFontTx/>
              <a:buNone/>
            </a:pPr>
            <a:r>
              <a:rPr lang="en-US" altLang="zh-CN" sz="2800" b="1" dirty="0" smtClean="0">
                <a:latin typeface="楷体_GB2312" panose="02010600030101010101" charset="-122"/>
                <a:ea typeface="楷体_GB2312" panose="02010600030101010101" charset="-122"/>
              </a:rPr>
              <a:t>No.7</a:t>
            </a:r>
            <a:r>
              <a:rPr lang="zh-CN" altLang="en-US" sz="2800" b="1" dirty="0" smtClean="0">
                <a:latin typeface="楷体_GB2312" panose="02010600030101010101" charset="-122"/>
                <a:ea typeface="楷体_GB2312" panose="02010600030101010101" charset="-122"/>
              </a:rPr>
              <a:t>信令系统的主要特点： </a:t>
            </a:r>
          </a:p>
          <a:p>
            <a:pPr lvl="1" algn="just" eaLnBrk="1" hangingPunct="1">
              <a:lnSpc>
                <a:spcPct val="110000"/>
              </a:lnSpc>
              <a:spcBef>
                <a:spcPct val="40000"/>
              </a:spcBef>
              <a:buFontTx/>
              <a:buNone/>
            </a:pPr>
            <a:r>
              <a:rPr lang="en-US" altLang="zh-CN" sz="2500" b="1" dirty="0" smtClean="0">
                <a:latin typeface="楷体_GB2312" panose="02010600030101010101" charset="-122"/>
                <a:ea typeface="楷体_GB2312" panose="02010600030101010101" charset="-122"/>
              </a:rPr>
              <a:t>(1)</a:t>
            </a:r>
            <a:r>
              <a:rPr lang="zh-CN" altLang="en-US" sz="2500" b="1" dirty="0" smtClean="0">
                <a:latin typeface="楷体_GB2312" panose="02010600030101010101" charset="-122"/>
                <a:ea typeface="楷体_GB2312" panose="02010600030101010101" charset="-122"/>
              </a:rPr>
              <a:t>局间的</a:t>
            </a:r>
            <a:r>
              <a:rPr lang="en-US" altLang="zh-CN" sz="2500" b="1" dirty="0" smtClean="0">
                <a:latin typeface="楷体_GB2312" panose="02010600030101010101" charset="-122"/>
                <a:ea typeface="楷体_GB2312" panose="02010600030101010101" charset="-122"/>
              </a:rPr>
              <a:t>7</a:t>
            </a:r>
            <a:r>
              <a:rPr lang="zh-CN" altLang="en-US" sz="2500" b="1" dirty="0" smtClean="0">
                <a:latin typeface="楷体_GB2312" panose="02010600030101010101" charset="-122"/>
                <a:ea typeface="楷体_GB2312" panose="02010600030101010101" charset="-122"/>
              </a:rPr>
              <a:t>号信令链路由两端的信令终端设备和它们之间的数据链路组成。</a:t>
            </a:r>
          </a:p>
          <a:p>
            <a:pPr lvl="1" algn="just" eaLnBrk="1" hangingPunct="1">
              <a:lnSpc>
                <a:spcPct val="110000"/>
              </a:lnSpc>
              <a:spcBef>
                <a:spcPct val="40000"/>
              </a:spcBef>
              <a:buFontTx/>
              <a:buNone/>
            </a:pPr>
            <a:r>
              <a:rPr lang="en-US" altLang="zh-CN" sz="2500" b="1" dirty="0" smtClean="0">
                <a:latin typeface="楷体_GB2312" panose="02010600030101010101" charset="-122"/>
                <a:ea typeface="楷体_GB2312" panose="02010600030101010101" charset="-122"/>
              </a:rPr>
              <a:t>(2)</a:t>
            </a:r>
            <a:r>
              <a:rPr lang="zh-CN" altLang="en-US" sz="2500" b="1" dirty="0" smtClean="0">
                <a:latin typeface="楷体_GB2312" panose="02010600030101010101" charset="-122"/>
                <a:ea typeface="楷体_GB2312" panose="02010600030101010101" charset="-122"/>
              </a:rPr>
              <a:t>本质是一个高速分组交换系统，信令系统之间通过局间的专用信令链路以分组的形式交换各类业务控制信息。</a:t>
            </a:r>
          </a:p>
          <a:p>
            <a:pPr lvl="1" algn="just" eaLnBrk="1" hangingPunct="1">
              <a:lnSpc>
                <a:spcPct val="110000"/>
              </a:lnSpc>
              <a:spcBef>
                <a:spcPct val="40000"/>
              </a:spcBef>
              <a:buFontTx/>
              <a:buNone/>
            </a:pPr>
            <a:r>
              <a:rPr lang="en-US" altLang="zh-CN" sz="2500" b="1" dirty="0" smtClean="0">
                <a:latin typeface="楷体_GB2312" panose="02010600030101010101" charset="-122"/>
                <a:ea typeface="楷体_GB2312" panose="02010600030101010101" charset="-122"/>
              </a:rPr>
              <a:t>(3)</a:t>
            </a:r>
            <a:r>
              <a:rPr lang="zh-CN" altLang="en-US" sz="2500" b="1" dirty="0" smtClean="0">
                <a:latin typeface="楷体_GB2312" panose="02010600030101010101" charset="-122"/>
                <a:ea typeface="楷体_GB2312" panose="02010600030101010101" charset="-122"/>
              </a:rPr>
              <a:t>一条信令链路可以传送若干条话路的信令，理论上话路群的最大容量为</a:t>
            </a:r>
            <a:r>
              <a:rPr lang="en-US" altLang="zh-CN" sz="2500" b="1" dirty="0" smtClean="0">
                <a:latin typeface="楷体_GB2312" panose="02010600030101010101" charset="-122"/>
                <a:ea typeface="楷体_GB2312" panose="02010600030101010101" charset="-122"/>
              </a:rPr>
              <a:t>4096</a:t>
            </a:r>
            <a:r>
              <a:rPr lang="zh-CN" altLang="en-US" sz="2500" b="1" dirty="0" smtClean="0">
                <a:latin typeface="楷体_GB2312" panose="02010600030101010101" charset="-122"/>
                <a:ea typeface="楷体_GB2312" panose="02010600030101010101" charset="-122"/>
              </a:rPr>
              <a:t>条。</a:t>
            </a:r>
          </a:p>
          <a:p>
            <a:pPr lvl="1" algn="just" eaLnBrk="1" hangingPunct="1">
              <a:lnSpc>
                <a:spcPct val="110000"/>
              </a:lnSpc>
              <a:spcBef>
                <a:spcPct val="40000"/>
              </a:spcBef>
              <a:buFontTx/>
              <a:buNone/>
            </a:pPr>
            <a:r>
              <a:rPr lang="en-US" altLang="zh-CN" sz="2500" b="1" dirty="0" smtClean="0">
                <a:latin typeface="楷体_GB2312" panose="02010600030101010101" charset="-122"/>
                <a:ea typeface="楷体_GB2312" panose="02010600030101010101" charset="-122"/>
              </a:rPr>
              <a:t>(4)</a:t>
            </a:r>
            <a:r>
              <a:rPr lang="zh-CN" altLang="en-US" sz="2500" b="1" dirty="0" smtClean="0">
                <a:latin typeface="楷体_GB2312" panose="02010600030101010101" charset="-122"/>
                <a:ea typeface="楷体_GB2312" panose="02010600030101010101" charset="-122"/>
              </a:rPr>
              <a:t>话路与信令信道分离，信令畅通并不一定话路也畅通。</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95536" y="476672"/>
            <a:ext cx="8378825" cy="468313"/>
          </a:xfrm>
        </p:spPr>
        <p:txBody>
          <a:bodyPr>
            <a:normAutofit fontScale="90000"/>
          </a:bodyPr>
          <a:lstStyle/>
          <a:p>
            <a:pPr eaLnBrk="1" fontAlgn="auto" hangingPunct="1">
              <a:spcAft>
                <a:spcPts val="0"/>
              </a:spcAft>
              <a:defRPr/>
            </a:pPr>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3</a:t>
            </a:r>
            <a:r>
              <a:rPr lang="zh-CN" altLang="en-US" b="1" smtClean="0">
                <a:latin typeface="楷体_GB2312" pitchFamily="49" charset="-122"/>
                <a:ea typeface="楷体_GB2312" pitchFamily="49" charset="-122"/>
              </a:rPr>
              <a:t>章</a:t>
            </a:r>
            <a:r>
              <a:rPr lang="en-US" altLang="zh-CN" b="1" smtClean="0">
                <a:ea typeface="楷体_GB2312" pitchFamily="49" charset="-122"/>
              </a:rPr>
              <a:t> </a:t>
            </a:r>
            <a:r>
              <a:rPr lang="zh-CN" altLang="en-US" b="1" smtClean="0">
                <a:ea typeface="楷体_GB2312" pitchFamily="49" charset="-122"/>
              </a:rPr>
              <a:t>信令网</a:t>
            </a:r>
          </a:p>
        </p:txBody>
      </p:sp>
      <p:sp>
        <p:nvSpPr>
          <p:cNvPr id="28675" name="Rectangle 3"/>
          <p:cNvSpPr>
            <a:spLocks noGrp="1" noChangeArrowheads="1"/>
          </p:cNvSpPr>
          <p:nvPr>
            <p:ph type="body" sz="half" idx="1"/>
          </p:nvPr>
        </p:nvSpPr>
        <p:spPr>
          <a:xfrm>
            <a:off x="273050" y="1700807"/>
            <a:ext cx="8172450" cy="4633317"/>
          </a:xfrm>
        </p:spPr>
        <p:txBody>
          <a:bodyPr>
            <a:normAutofit lnSpcReduction="10000"/>
          </a:bodyPr>
          <a:lstStyle/>
          <a:p>
            <a:pPr eaLnBrk="1" hangingPunct="1">
              <a:lnSpc>
                <a:spcPct val="110000"/>
              </a:lnSpc>
              <a:spcBef>
                <a:spcPct val="30000"/>
              </a:spcBef>
              <a:buFontTx/>
              <a:buNone/>
            </a:pPr>
            <a:r>
              <a:rPr lang="en-US" altLang="zh-CN" sz="2800" b="1" dirty="0" smtClean="0">
                <a:latin typeface="楷体_GB2312" panose="02010600030101010101" charset="-122"/>
                <a:ea typeface="楷体_GB2312" panose="02010600030101010101" charset="-122"/>
              </a:rPr>
              <a:t>No.7</a:t>
            </a:r>
            <a:r>
              <a:rPr lang="zh-CN" altLang="en-US" sz="2800" b="1" dirty="0" smtClean="0">
                <a:latin typeface="楷体_GB2312" panose="02010600030101010101" charset="-122"/>
                <a:ea typeface="楷体_GB2312" panose="02010600030101010101" charset="-122"/>
              </a:rPr>
              <a:t>信令系统的优点： </a:t>
            </a:r>
          </a:p>
          <a:p>
            <a:pPr lvl="1" eaLnBrk="1" hangingPunct="1">
              <a:lnSpc>
                <a:spcPct val="110000"/>
              </a:lnSpc>
              <a:spcBef>
                <a:spcPct val="30000"/>
              </a:spcBef>
              <a:buFontTx/>
              <a:buNone/>
            </a:pPr>
            <a:r>
              <a:rPr lang="en-US" altLang="zh-CN" sz="2500" b="1" dirty="0" smtClean="0">
                <a:latin typeface="楷体_GB2312" panose="02010600030101010101" charset="-122"/>
                <a:ea typeface="楷体_GB2312" panose="02010600030101010101" charset="-122"/>
              </a:rPr>
              <a:t>(1) </a:t>
            </a:r>
            <a:r>
              <a:rPr lang="zh-CN" altLang="en-US" sz="2500" b="1" dirty="0" smtClean="0">
                <a:latin typeface="楷体_GB2312" panose="02010600030101010101" charset="-122"/>
                <a:ea typeface="楷体_GB2312" panose="02010600030101010101" charset="-122"/>
              </a:rPr>
              <a:t>信令系统更加灵活。</a:t>
            </a:r>
          </a:p>
          <a:p>
            <a:pPr lvl="1" eaLnBrk="1" hangingPunct="1">
              <a:lnSpc>
                <a:spcPct val="110000"/>
              </a:lnSpc>
              <a:spcBef>
                <a:spcPct val="30000"/>
              </a:spcBef>
              <a:buFontTx/>
              <a:buNone/>
            </a:pPr>
            <a:r>
              <a:rPr lang="en-US" altLang="zh-CN" sz="2500" b="1" dirty="0" smtClean="0">
                <a:latin typeface="楷体_GB2312" panose="02010600030101010101" charset="-122"/>
                <a:ea typeface="楷体_GB2312" panose="02010600030101010101" charset="-122"/>
              </a:rPr>
              <a:t>(2) </a:t>
            </a:r>
            <a:r>
              <a:rPr lang="zh-CN" altLang="en-US" sz="2500" b="1" dirty="0" smtClean="0">
                <a:latin typeface="楷体_GB2312" panose="02010600030101010101" charset="-122"/>
                <a:ea typeface="楷体_GB2312" panose="02010600030101010101" charset="-122"/>
              </a:rPr>
              <a:t>信令在信令链路上以信号单元方式传送，传送速度快，呼叫建立时间短。</a:t>
            </a:r>
          </a:p>
          <a:p>
            <a:pPr lvl="1" eaLnBrk="1" hangingPunct="1">
              <a:lnSpc>
                <a:spcPct val="110000"/>
              </a:lnSpc>
              <a:spcBef>
                <a:spcPct val="30000"/>
              </a:spcBef>
              <a:buFontTx/>
              <a:buNone/>
            </a:pPr>
            <a:r>
              <a:rPr lang="en-US" altLang="zh-CN" sz="2500" b="1" dirty="0" smtClean="0">
                <a:latin typeface="楷体_GB2312" panose="02010600030101010101" charset="-122"/>
                <a:ea typeface="楷体_GB2312" panose="02010600030101010101" charset="-122"/>
              </a:rPr>
              <a:t>(3) </a:t>
            </a:r>
            <a:r>
              <a:rPr lang="zh-CN" altLang="en-US" sz="2500" b="1" dirty="0" smtClean="0">
                <a:latin typeface="楷体_GB2312" panose="02010600030101010101" charset="-122"/>
                <a:ea typeface="楷体_GB2312" panose="02010600030101010101" charset="-122"/>
              </a:rPr>
              <a:t>信令编码容量大。</a:t>
            </a:r>
          </a:p>
          <a:p>
            <a:pPr lvl="1" eaLnBrk="1" hangingPunct="1">
              <a:lnSpc>
                <a:spcPct val="110000"/>
              </a:lnSpc>
              <a:spcBef>
                <a:spcPct val="30000"/>
              </a:spcBef>
              <a:buFontTx/>
              <a:buNone/>
            </a:pPr>
            <a:r>
              <a:rPr lang="en-US" altLang="zh-CN" sz="2500" b="1" dirty="0" smtClean="0">
                <a:latin typeface="楷体_GB2312" panose="02010600030101010101" charset="-122"/>
                <a:ea typeface="楷体_GB2312" panose="02010600030101010101" charset="-122"/>
              </a:rPr>
              <a:t>(4) </a:t>
            </a:r>
            <a:r>
              <a:rPr lang="zh-CN" altLang="en-US" sz="2500" b="1" dirty="0" smtClean="0">
                <a:latin typeface="楷体_GB2312" panose="02010600030101010101" charset="-122"/>
                <a:ea typeface="楷体_GB2312" panose="02010600030101010101" charset="-122"/>
              </a:rPr>
              <a:t>信令以统一格式的信号单元传送，实现了局间信令传送形式的高度统一。</a:t>
            </a:r>
          </a:p>
          <a:p>
            <a:pPr lvl="1" eaLnBrk="1" hangingPunct="1">
              <a:lnSpc>
                <a:spcPct val="110000"/>
              </a:lnSpc>
              <a:spcBef>
                <a:spcPct val="30000"/>
              </a:spcBef>
              <a:buFontTx/>
              <a:buNone/>
            </a:pPr>
            <a:r>
              <a:rPr lang="en-US" altLang="zh-CN" sz="2500" b="1" dirty="0" smtClean="0">
                <a:latin typeface="楷体_GB2312" panose="02010600030101010101" charset="-122"/>
                <a:ea typeface="楷体_GB2312" panose="02010600030101010101" charset="-122"/>
              </a:rPr>
              <a:t>(5) </a:t>
            </a:r>
            <a:r>
              <a:rPr lang="zh-CN" altLang="en-US" sz="2500" b="1" dirty="0" smtClean="0">
                <a:latin typeface="楷体_GB2312" panose="02010600030101010101" charset="-122"/>
                <a:ea typeface="楷体_GB2312" panose="02010600030101010101" charset="-122"/>
              </a:rPr>
              <a:t>信令与话音分开通道传送，分开交换，因而在通话期间可以随意处理信令。</a:t>
            </a:r>
          </a:p>
          <a:p>
            <a:pPr lvl="1" eaLnBrk="1" hangingPunct="1">
              <a:lnSpc>
                <a:spcPct val="110000"/>
              </a:lnSpc>
              <a:spcBef>
                <a:spcPct val="30000"/>
              </a:spcBef>
              <a:buFontTx/>
              <a:buNone/>
            </a:pPr>
            <a:r>
              <a:rPr lang="en-US" altLang="zh-CN" sz="2500" b="1" dirty="0" smtClean="0">
                <a:latin typeface="楷体_GB2312" panose="02010600030101010101" charset="-122"/>
                <a:ea typeface="楷体_GB2312" panose="02010600030101010101" charset="-122"/>
              </a:rPr>
              <a:t>(6) </a:t>
            </a:r>
            <a:r>
              <a:rPr lang="zh-CN" altLang="en-US" sz="2500" b="1" dirty="0" smtClean="0">
                <a:latin typeface="楷体_GB2312" panose="02010600030101010101" charset="-122"/>
                <a:ea typeface="楷体_GB2312" panose="02010600030101010101" charset="-122"/>
              </a:rPr>
              <a:t>信令设备经济合理。</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06880" y="476672"/>
            <a:ext cx="8378825" cy="468313"/>
          </a:xfrm>
        </p:spPr>
        <p:txBody>
          <a:bodyPr>
            <a:normAutofit fontScale="90000"/>
          </a:bodyPr>
          <a:lstStyle/>
          <a:p>
            <a:pPr eaLnBrk="1" fontAlgn="auto" hangingPunct="1">
              <a:spcAft>
                <a:spcPts val="0"/>
              </a:spcAft>
              <a:defRPr/>
            </a:pPr>
            <a:r>
              <a:rPr lang="zh-CN" altLang="en-US" b="1" dirty="0" smtClean="0">
                <a:latin typeface="楷体_GB2312" pitchFamily="49" charset="-122"/>
                <a:ea typeface="楷体_GB2312" pitchFamily="49" charset="-122"/>
              </a:rPr>
              <a:t>第</a:t>
            </a:r>
            <a:r>
              <a:rPr lang="en-US" altLang="zh-CN" b="1" dirty="0" smtClean="0">
                <a:latin typeface="楷体_GB2312" pitchFamily="49" charset="-122"/>
                <a:ea typeface="楷体_GB2312" pitchFamily="49" charset="-122"/>
              </a:rPr>
              <a:t>3</a:t>
            </a:r>
            <a:r>
              <a:rPr lang="zh-CN" altLang="en-US" b="1" dirty="0" smtClean="0">
                <a:latin typeface="楷体_GB2312" pitchFamily="49" charset="-122"/>
                <a:ea typeface="楷体_GB2312" pitchFamily="49" charset="-122"/>
              </a:rPr>
              <a:t>章</a:t>
            </a:r>
            <a:r>
              <a:rPr lang="en-US" altLang="zh-CN" b="1" dirty="0" smtClean="0">
                <a:ea typeface="楷体_GB2312" pitchFamily="49" charset="-122"/>
              </a:rPr>
              <a:t> </a:t>
            </a:r>
            <a:r>
              <a:rPr lang="zh-CN" altLang="en-US" b="1" dirty="0" smtClean="0">
                <a:ea typeface="楷体_GB2312" pitchFamily="49" charset="-122"/>
              </a:rPr>
              <a:t>信令网</a:t>
            </a:r>
          </a:p>
        </p:txBody>
      </p:sp>
      <p:sp>
        <p:nvSpPr>
          <p:cNvPr id="29699" name="Rectangle 3"/>
          <p:cNvSpPr>
            <a:spLocks noGrp="1" noChangeArrowheads="1"/>
          </p:cNvSpPr>
          <p:nvPr>
            <p:ph type="body" sz="half" idx="1"/>
          </p:nvPr>
        </p:nvSpPr>
        <p:spPr>
          <a:xfrm>
            <a:off x="273050" y="1556791"/>
            <a:ext cx="8172450" cy="4777333"/>
          </a:xfrm>
        </p:spPr>
        <p:txBody>
          <a:bodyPr>
            <a:normAutofit lnSpcReduction="10000"/>
          </a:bodyPr>
          <a:lstStyle/>
          <a:p>
            <a:pPr eaLnBrk="1" hangingPunct="1">
              <a:lnSpc>
                <a:spcPct val="110000"/>
              </a:lnSpc>
              <a:spcBef>
                <a:spcPct val="30000"/>
              </a:spcBef>
              <a:buFontTx/>
              <a:buNone/>
            </a:pPr>
            <a:r>
              <a:rPr lang="en-US" altLang="zh-CN" b="1" dirty="0" smtClean="0">
                <a:latin typeface="楷体_GB2312" panose="02010600030101010101" charset="-122"/>
                <a:ea typeface="楷体_GB2312" panose="02010600030101010101" charset="-122"/>
              </a:rPr>
              <a:t>1</a:t>
            </a:r>
            <a:r>
              <a:rPr lang="zh-CN" altLang="en-US" b="1" dirty="0" smtClean="0">
                <a:latin typeface="楷体_GB2312" panose="02010600030101010101" charset="-122"/>
                <a:ea typeface="楷体_GB2312" panose="02010600030101010101" charset="-122"/>
              </a:rPr>
              <a:t>、</a:t>
            </a:r>
            <a:r>
              <a:rPr lang="en-US" altLang="zh-CN" b="1" dirty="0" smtClean="0">
                <a:latin typeface="楷体_GB2312" panose="02010600030101010101" charset="-122"/>
                <a:ea typeface="楷体_GB2312" panose="02010600030101010101" charset="-122"/>
              </a:rPr>
              <a:t>No.7</a:t>
            </a:r>
            <a:r>
              <a:rPr lang="zh-CN" altLang="en-US" b="1" dirty="0" smtClean="0">
                <a:latin typeface="楷体_GB2312" panose="02010600030101010101" charset="-122"/>
                <a:ea typeface="楷体_GB2312" panose="02010600030101010101" charset="-122"/>
              </a:rPr>
              <a:t>信令系统的功能结构</a:t>
            </a:r>
          </a:p>
          <a:p>
            <a:pPr eaLnBrk="1" hangingPunct="1">
              <a:lnSpc>
                <a:spcPct val="110000"/>
              </a:lnSpc>
              <a:spcBef>
                <a:spcPct val="30000"/>
              </a:spcBef>
              <a:buFontTx/>
              <a:buNone/>
            </a:pPr>
            <a:r>
              <a:rPr lang="en-US" altLang="zh-CN" sz="2800" b="1" dirty="0" smtClean="0">
                <a:latin typeface="楷体_GB2312" panose="02010600030101010101" charset="-122"/>
                <a:ea typeface="楷体_GB2312" panose="02010600030101010101" charset="-122"/>
              </a:rPr>
              <a:t>(1)4</a:t>
            </a:r>
            <a:r>
              <a:rPr lang="zh-CN" altLang="en-US" sz="2800" b="1" dirty="0" smtClean="0">
                <a:latin typeface="楷体_GB2312" panose="02010600030101010101" charset="-122"/>
                <a:ea typeface="楷体_GB2312" panose="02010600030101010101" charset="-122"/>
              </a:rPr>
              <a:t>级结构</a:t>
            </a:r>
          </a:p>
          <a:p>
            <a:pPr algn="just" eaLnBrk="1" hangingPunct="1">
              <a:lnSpc>
                <a:spcPct val="110000"/>
              </a:lnSpc>
              <a:spcBef>
                <a:spcPct val="30000"/>
              </a:spcBef>
              <a:buFontTx/>
              <a:buNone/>
            </a:pPr>
            <a:r>
              <a:rPr lang="zh-CN" altLang="en-US" sz="2800" b="1" dirty="0" smtClean="0">
                <a:latin typeface="楷体_GB2312" panose="02010600030101010101" charset="-122"/>
                <a:ea typeface="楷体_GB2312" panose="02010600030101010101" charset="-122"/>
              </a:rPr>
              <a:t>      在</a:t>
            </a:r>
            <a:r>
              <a:rPr lang="en-US" altLang="zh-CN" sz="2800" b="1" dirty="0" smtClean="0">
                <a:latin typeface="楷体_GB2312" panose="02010600030101010101" charset="-122"/>
                <a:ea typeface="楷体_GB2312" panose="02010600030101010101" charset="-122"/>
              </a:rPr>
              <a:t>No.7</a:t>
            </a:r>
            <a:r>
              <a:rPr lang="zh-CN" altLang="en-US" sz="2800" b="1" dirty="0" smtClean="0">
                <a:latin typeface="楷体_GB2312" panose="02010600030101010101" charset="-122"/>
                <a:ea typeface="楷体_GB2312" panose="02010600030101010101" charset="-122"/>
              </a:rPr>
              <a:t>信令系统的四级结构中，包含了两部分：消息传递部分</a:t>
            </a:r>
            <a:r>
              <a:rPr lang="en-US" altLang="zh-CN" sz="2800" b="1" dirty="0" smtClean="0">
                <a:latin typeface="楷体_GB2312" panose="02010600030101010101" charset="-122"/>
                <a:ea typeface="楷体_GB2312" panose="02010600030101010101" charset="-122"/>
              </a:rPr>
              <a:t>(MTP)</a:t>
            </a:r>
            <a:r>
              <a:rPr lang="zh-CN" altLang="en-US" sz="2800" b="1" dirty="0" smtClean="0">
                <a:latin typeface="楷体_GB2312" panose="02010600030101010101" charset="-122"/>
                <a:ea typeface="楷体_GB2312" panose="02010600030101010101" charset="-122"/>
              </a:rPr>
              <a:t>和用户部分</a:t>
            </a:r>
            <a:r>
              <a:rPr lang="en-US" altLang="zh-CN" sz="2800" b="1" dirty="0" smtClean="0">
                <a:latin typeface="楷体_GB2312" panose="02010600030101010101" charset="-122"/>
                <a:ea typeface="楷体_GB2312" panose="02010600030101010101" charset="-122"/>
              </a:rPr>
              <a:t>(UP)</a:t>
            </a:r>
            <a:r>
              <a:rPr lang="zh-CN" altLang="en-US" sz="2800" b="1" dirty="0" smtClean="0">
                <a:latin typeface="楷体_GB2312" panose="02010600030101010101" charset="-122"/>
                <a:ea typeface="楷体_GB2312" panose="02010600030101010101" charset="-122"/>
              </a:rPr>
              <a:t>。</a:t>
            </a:r>
          </a:p>
          <a:p>
            <a:pPr algn="just" eaLnBrk="1" hangingPunct="1">
              <a:lnSpc>
                <a:spcPct val="110000"/>
              </a:lnSpc>
              <a:spcBef>
                <a:spcPct val="30000"/>
              </a:spcBef>
              <a:buFontTx/>
              <a:buNone/>
            </a:pPr>
            <a:r>
              <a:rPr lang="zh-CN" altLang="en-US" sz="2800" b="1" dirty="0" smtClean="0">
                <a:latin typeface="楷体_GB2312" panose="02010600030101010101" charset="-122"/>
                <a:ea typeface="楷体_GB2312" panose="02010600030101010101" charset="-122"/>
              </a:rPr>
              <a:t>      </a:t>
            </a:r>
            <a:r>
              <a:rPr lang="en-US" altLang="zh-CN" sz="2800" b="1" dirty="0" smtClean="0">
                <a:latin typeface="楷体_GB2312" panose="02010600030101010101" charset="-122"/>
                <a:ea typeface="楷体_GB2312" panose="02010600030101010101" charset="-122"/>
              </a:rPr>
              <a:t>MTP</a:t>
            </a:r>
            <a:r>
              <a:rPr lang="zh-CN" altLang="en-US" sz="2800" b="1" dirty="0" smtClean="0">
                <a:latin typeface="楷体_GB2312" panose="02010600030101010101" charset="-122"/>
                <a:ea typeface="楷体_GB2312" panose="02010600030101010101" charset="-122"/>
              </a:rPr>
              <a:t>由信令数据链路级、信令链路级和信令网功能级组成，其功能是在各信令点之间正确无误地传送信令消息。</a:t>
            </a:r>
          </a:p>
          <a:p>
            <a:pPr algn="just" eaLnBrk="1" hangingPunct="1">
              <a:lnSpc>
                <a:spcPct val="110000"/>
              </a:lnSpc>
              <a:spcBef>
                <a:spcPct val="30000"/>
              </a:spcBef>
              <a:buFontTx/>
              <a:buNone/>
            </a:pPr>
            <a:r>
              <a:rPr lang="zh-CN" altLang="en-US" sz="2800" b="1" dirty="0" smtClean="0">
                <a:latin typeface="楷体_GB2312" panose="02010600030101010101" charset="-122"/>
                <a:ea typeface="楷体_GB2312" panose="02010600030101010101" charset="-122"/>
              </a:rPr>
              <a:t>      用户部分构成</a:t>
            </a:r>
            <a:r>
              <a:rPr lang="en-US" altLang="zh-CN" sz="2800" b="1" dirty="0" smtClean="0">
                <a:latin typeface="楷体_GB2312" panose="02010600030101010101" charset="-122"/>
                <a:ea typeface="楷体_GB2312" panose="02010600030101010101" charset="-122"/>
              </a:rPr>
              <a:t>7</a:t>
            </a:r>
            <a:r>
              <a:rPr lang="zh-CN" altLang="en-US" sz="2800" b="1" dirty="0" smtClean="0">
                <a:latin typeface="楷体_GB2312" panose="02010600030101010101" charset="-122"/>
                <a:ea typeface="楷体_GB2312" panose="02010600030101010101" charset="-122"/>
              </a:rPr>
              <a:t>号信令系统的第</a:t>
            </a:r>
            <a:r>
              <a:rPr lang="en-US" altLang="zh-CN" sz="2800" b="1" dirty="0" smtClean="0">
                <a:latin typeface="楷体_GB2312" panose="02010600030101010101" charset="-122"/>
                <a:ea typeface="楷体_GB2312" panose="02010600030101010101" charset="-122"/>
              </a:rPr>
              <a:t>4</a:t>
            </a:r>
            <a:r>
              <a:rPr lang="zh-CN" altLang="en-US" sz="2800" b="1" dirty="0" smtClean="0">
                <a:latin typeface="楷体_GB2312" panose="02010600030101010101" charset="-122"/>
                <a:ea typeface="楷体_GB2312" panose="02010600030101010101" charset="-122"/>
              </a:rPr>
              <a:t>级，它的功能是处理信令消息。根据不同的应用，可以有不同的用户部分。</a:t>
            </a:r>
            <a:r>
              <a:rPr lang="zh-CN" altLang="en-US" sz="2000" dirty="0" smtClean="0"/>
              <a:t>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372889" y="605197"/>
            <a:ext cx="8378825" cy="468313"/>
          </a:xfrm>
        </p:spPr>
        <p:txBody>
          <a:bodyPr>
            <a:normAutofit fontScale="90000"/>
          </a:bodyPr>
          <a:lstStyle/>
          <a:p>
            <a:pPr eaLnBrk="1" fontAlgn="auto" hangingPunct="1">
              <a:spcAft>
                <a:spcPts val="0"/>
              </a:spcAft>
              <a:defRPr/>
            </a:pPr>
            <a:r>
              <a:rPr lang="zh-CN" altLang="en-US" b="1" dirty="0" smtClean="0">
                <a:latin typeface="楷体_GB2312" pitchFamily="49" charset="-122"/>
                <a:ea typeface="楷体_GB2312" pitchFamily="49" charset="-122"/>
              </a:rPr>
              <a:t>第</a:t>
            </a:r>
            <a:r>
              <a:rPr lang="en-US" altLang="zh-CN" b="1" dirty="0" smtClean="0">
                <a:latin typeface="楷体_GB2312" pitchFamily="49" charset="-122"/>
                <a:ea typeface="楷体_GB2312" pitchFamily="49" charset="-122"/>
              </a:rPr>
              <a:t>3</a:t>
            </a:r>
            <a:r>
              <a:rPr lang="zh-CN" altLang="en-US" b="1" dirty="0" smtClean="0">
                <a:latin typeface="楷体_GB2312" pitchFamily="49" charset="-122"/>
                <a:ea typeface="楷体_GB2312" pitchFamily="49" charset="-122"/>
              </a:rPr>
              <a:t>章</a:t>
            </a:r>
            <a:r>
              <a:rPr lang="en-US" altLang="zh-CN" b="1" dirty="0" smtClean="0">
                <a:ea typeface="楷体_GB2312" pitchFamily="49" charset="-122"/>
              </a:rPr>
              <a:t> </a:t>
            </a:r>
            <a:r>
              <a:rPr lang="zh-CN" altLang="en-US" b="1" dirty="0" smtClean="0">
                <a:ea typeface="楷体_GB2312" pitchFamily="49" charset="-122"/>
              </a:rPr>
              <a:t>信令网</a:t>
            </a:r>
          </a:p>
        </p:txBody>
      </p:sp>
      <p:graphicFrame>
        <p:nvGraphicFramePr>
          <p:cNvPr id="30723" name="Object 3"/>
          <p:cNvGraphicFramePr>
            <a:graphicFrameLocks noGrp="1" noChangeAspect="1"/>
          </p:cNvGraphicFramePr>
          <p:nvPr>
            <p:ph sz="half" idx="2"/>
            <p:extLst>
              <p:ext uri="{D42A27DB-BD31-4B8C-83A1-F6EECF244321}">
                <p14:modId xmlns:p14="http://schemas.microsoft.com/office/powerpoint/2010/main" val="4069835293"/>
              </p:ext>
            </p:extLst>
          </p:nvPr>
        </p:nvGraphicFramePr>
        <p:xfrm>
          <a:off x="971600" y="1844824"/>
          <a:ext cx="7561262" cy="5121449"/>
        </p:xfrm>
        <a:graphic>
          <a:graphicData uri="http://schemas.openxmlformats.org/presentationml/2006/ole">
            <mc:AlternateContent xmlns:mc="http://schemas.openxmlformats.org/markup-compatibility/2006">
              <mc:Choice xmlns:v="urn:schemas-microsoft-com:vml" Requires="v">
                <p:oleObj spid="_x0000_s30731" name="Visio" r:id="rId3" imgW="6588204" imgH="4462143" progId="Visio.Drawing.11">
                  <p:embed/>
                </p:oleObj>
              </mc:Choice>
              <mc:Fallback>
                <p:oleObj name="Visio" r:id="rId3" imgW="6588204" imgH="4462143" progId="Visio.Drawing.11">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844824"/>
                        <a:ext cx="7561262" cy="5121449"/>
                      </a:xfrm>
                      <a:prstGeom prst="rect">
                        <a:avLst/>
                      </a:prstGeom>
                      <a:noFill/>
                      <a:ln>
                        <a:noFill/>
                      </a:ln>
                      <a:effectLst/>
                    </p:spPr>
                  </p:pic>
                </p:oleObj>
              </mc:Fallback>
            </mc:AlternateContent>
          </a:graphicData>
        </a:graphic>
      </p:graphicFrame>
      <p:sp>
        <p:nvSpPr>
          <p:cNvPr id="6" name="右箭头 5">
            <a:hlinkClick r:id="rId5" action="ppaction://hlinksldjump"/>
          </p:cNvPr>
          <p:cNvSpPr/>
          <p:nvPr/>
        </p:nvSpPr>
        <p:spPr>
          <a:xfrm>
            <a:off x="7956550" y="5949950"/>
            <a:ext cx="792163"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30725" name="矩形 1"/>
          <p:cNvSpPr>
            <a:spLocks noChangeArrowheads="1"/>
          </p:cNvSpPr>
          <p:nvPr/>
        </p:nvSpPr>
        <p:spPr bwMode="auto">
          <a:xfrm>
            <a:off x="6156176" y="1280076"/>
            <a:ext cx="1990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eaLnBrk="1" hangingPunct="1">
              <a:spcBef>
                <a:spcPct val="0"/>
              </a:spcBef>
              <a:buClrTx/>
              <a:buSzTx/>
              <a:buFontTx/>
              <a:buNone/>
            </a:pPr>
            <a:r>
              <a:rPr lang="zh-CN" altLang="en-US" sz="2000" b="1">
                <a:latin typeface="楷体_GB2312" panose="02010600030101010101" charset="-122"/>
                <a:ea typeface="楷体_GB2312" panose="02010600030101010101" charset="-122"/>
              </a:rPr>
              <a:t>信令数据链路级</a:t>
            </a:r>
            <a:endParaRPr lang="zh-CN" altLang="en-US" sz="2000">
              <a:latin typeface="Arial" panose="020B0604020202020204" pitchFamily="34" charset="0"/>
            </a:endParaRPr>
          </a:p>
        </p:txBody>
      </p:sp>
      <p:sp>
        <p:nvSpPr>
          <p:cNvPr id="30726" name="矩形 2"/>
          <p:cNvSpPr>
            <a:spLocks noChangeArrowheads="1"/>
          </p:cNvSpPr>
          <p:nvPr/>
        </p:nvSpPr>
        <p:spPr bwMode="auto">
          <a:xfrm>
            <a:off x="4356894" y="1362425"/>
            <a:ext cx="1474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eaLnBrk="1" hangingPunct="1">
              <a:spcBef>
                <a:spcPct val="0"/>
              </a:spcBef>
              <a:buClrTx/>
              <a:buSzTx/>
              <a:buFontTx/>
              <a:buNone/>
            </a:pPr>
            <a:r>
              <a:rPr lang="zh-CN" altLang="en-US" sz="2000" b="1">
                <a:latin typeface="楷体_GB2312" panose="02010600030101010101" charset="-122"/>
                <a:ea typeface="楷体_GB2312" panose="02010600030101010101" charset="-122"/>
              </a:rPr>
              <a:t>信令链路级</a:t>
            </a:r>
            <a:endParaRPr lang="zh-CN" altLang="en-US" sz="2000">
              <a:latin typeface="Arial" panose="020B0604020202020204" pitchFamily="34" charset="0"/>
            </a:endParaRPr>
          </a:p>
        </p:txBody>
      </p:sp>
      <p:sp>
        <p:nvSpPr>
          <p:cNvPr id="30727" name="矩形 3"/>
          <p:cNvSpPr>
            <a:spLocks noChangeArrowheads="1"/>
          </p:cNvSpPr>
          <p:nvPr/>
        </p:nvSpPr>
        <p:spPr bwMode="auto">
          <a:xfrm>
            <a:off x="2461097" y="1280076"/>
            <a:ext cx="173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eaLnBrk="1" hangingPunct="1">
              <a:spcBef>
                <a:spcPct val="0"/>
              </a:spcBef>
              <a:buClrTx/>
              <a:buSzTx/>
              <a:buFontTx/>
              <a:buNone/>
            </a:pPr>
            <a:r>
              <a:rPr lang="zh-CN" altLang="en-US" sz="2000" b="1" dirty="0">
                <a:latin typeface="楷体_GB2312" panose="02010600030101010101" charset="-122"/>
                <a:ea typeface="楷体_GB2312" panose="02010600030101010101" charset="-122"/>
              </a:rPr>
              <a:t>信令网功能级</a:t>
            </a:r>
            <a:endParaRPr lang="zh-CN" altLang="en-US" sz="2000" dirty="0">
              <a:latin typeface="Arial" panose="020B0604020202020204" pitchFamily="34" charset="0"/>
            </a:endParaRPr>
          </a:p>
        </p:txBody>
      </p:sp>
      <p:sp>
        <p:nvSpPr>
          <p:cNvPr id="30728" name="矩形 4"/>
          <p:cNvSpPr>
            <a:spLocks noChangeArrowheads="1"/>
          </p:cNvSpPr>
          <p:nvPr/>
        </p:nvSpPr>
        <p:spPr bwMode="auto">
          <a:xfrm>
            <a:off x="5094288" y="5749925"/>
            <a:ext cx="2381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eaLnBrk="1" hangingPunct="1">
              <a:spcBef>
                <a:spcPct val="0"/>
              </a:spcBef>
              <a:buClrTx/>
              <a:buSzTx/>
              <a:buFontTx/>
              <a:buNone/>
            </a:pPr>
            <a:r>
              <a:rPr lang="zh-CN" altLang="en-US" sz="2000" b="1">
                <a:latin typeface="楷体_GB2312" panose="02010600030101010101" charset="-122"/>
                <a:ea typeface="楷体_GB2312" panose="02010600030101010101" charset="-122"/>
              </a:rPr>
              <a:t>消息传递部分</a:t>
            </a:r>
            <a:r>
              <a:rPr lang="en-US" altLang="zh-CN" sz="2000" b="1">
                <a:latin typeface="楷体_GB2312" panose="02010600030101010101" charset="-122"/>
                <a:ea typeface="楷体_GB2312" panose="02010600030101010101" charset="-122"/>
              </a:rPr>
              <a:t>(MTP)</a:t>
            </a:r>
            <a:endParaRPr lang="zh-CN" altLang="en-US" sz="2000">
              <a:latin typeface="Arial" panose="020B0604020202020204" pitchFamily="34" charset="0"/>
            </a:endParaRPr>
          </a:p>
        </p:txBody>
      </p:sp>
      <p:sp>
        <p:nvSpPr>
          <p:cNvPr id="30729" name="矩形 6"/>
          <p:cNvSpPr>
            <a:spLocks noChangeArrowheads="1"/>
          </p:cNvSpPr>
          <p:nvPr/>
        </p:nvSpPr>
        <p:spPr bwMode="auto">
          <a:xfrm>
            <a:off x="771042" y="1335257"/>
            <a:ext cx="1736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eaLnBrk="1" hangingPunct="1">
              <a:spcBef>
                <a:spcPct val="0"/>
              </a:spcBef>
              <a:buClrTx/>
              <a:buSzTx/>
              <a:buFontTx/>
              <a:buNone/>
            </a:pPr>
            <a:r>
              <a:rPr lang="zh-CN" altLang="en-US" sz="2000" b="1" dirty="0">
                <a:latin typeface="楷体_GB2312" panose="02010600030101010101" charset="-122"/>
                <a:ea typeface="楷体_GB2312" panose="02010600030101010101" charset="-122"/>
              </a:rPr>
              <a:t>用户部分</a:t>
            </a:r>
            <a:r>
              <a:rPr lang="en-US" altLang="zh-CN" sz="2000" b="1" dirty="0">
                <a:latin typeface="楷体_GB2312" panose="02010600030101010101" charset="-122"/>
                <a:ea typeface="楷体_GB2312" panose="02010600030101010101" charset="-122"/>
              </a:rPr>
              <a:t>(UP)</a:t>
            </a:r>
            <a:endParaRPr lang="zh-CN" altLang="en-US" sz="200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78721" y="548680"/>
            <a:ext cx="8378825" cy="468313"/>
          </a:xfrm>
        </p:spPr>
        <p:txBody>
          <a:bodyPr>
            <a:normAutofit fontScale="90000"/>
          </a:bodyPr>
          <a:lstStyle/>
          <a:p>
            <a:pPr eaLnBrk="1" fontAlgn="auto" hangingPunct="1">
              <a:spcAft>
                <a:spcPts val="0"/>
              </a:spcAft>
              <a:defRPr/>
            </a:pPr>
            <a:r>
              <a:rPr lang="zh-CN" altLang="en-US" b="1" dirty="0" smtClean="0">
                <a:latin typeface="楷体_GB2312" pitchFamily="49" charset="-122"/>
                <a:ea typeface="楷体_GB2312" pitchFamily="49" charset="-122"/>
              </a:rPr>
              <a:t>第</a:t>
            </a:r>
            <a:r>
              <a:rPr lang="en-US" altLang="zh-CN" b="1" dirty="0" smtClean="0">
                <a:latin typeface="楷体_GB2312" pitchFamily="49" charset="-122"/>
                <a:ea typeface="楷体_GB2312" pitchFamily="49" charset="-122"/>
              </a:rPr>
              <a:t>3</a:t>
            </a:r>
            <a:r>
              <a:rPr lang="zh-CN" altLang="en-US" b="1" dirty="0" smtClean="0">
                <a:latin typeface="楷体_GB2312" pitchFamily="49" charset="-122"/>
                <a:ea typeface="楷体_GB2312" pitchFamily="49" charset="-122"/>
              </a:rPr>
              <a:t>章</a:t>
            </a:r>
            <a:r>
              <a:rPr lang="en-US" altLang="zh-CN" b="1" dirty="0" smtClean="0">
                <a:ea typeface="楷体_GB2312" pitchFamily="49" charset="-122"/>
              </a:rPr>
              <a:t> </a:t>
            </a:r>
            <a:r>
              <a:rPr lang="zh-CN" altLang="en-US" b="1" dirty="0" smtClean="0">
                <a:ea typeface="楷体_GB2312" pitchFamily="49" charset="-122"/>
              </a:rPr>
              <a:t>信令网</a:t>
            </a:r>
          </a:p>
        </p:txBody>
      </p:sp>
      <p:sp>
        <p:nvSpPr>
          <p:cNvPr id="41987" name="Rectangle 3"/>
          <p:cNvSpPr>
            <a:spLocks noGrp="1" noChangeArrowheads="1"/>
          </p:cNvSpPr>
          <p:nvPr>
            <p:ph type="body" sz="half" idx="1"/>
          </p:nvPr>
        </p:nvSpPr>
        <p:spPr>
          <a:xfrm>
            <a:off x="273050" y="1628799"/>
            <a:ext cx="8172450" cy="4705325"/>
          </a:xfrm>
        </p:spPr>
        <p:txBody>
          <a:bodyPr>
            <a:normAutofit lnSpcReduction="10000"/>
          </a:bodyPr>
          <a:lstStyle/>
          <a:p>
            <a:pPr marL="274320" indent="-274320" algn="just" eaLnBrk="1" fontAlgn="auto" hangingPunct="1">
              <a:spcBef>
                <a:spcPct val="35000"/>
              </a:spcBef>
              <a:spcAft>
                <a:spcPts val="0"/>
              </a:spcAft>
              <a:buFont typeface="Wingdings"/>
              <a:buChar char=""/>
              <a:defRPr/>
            </a:pPr>
            <a:r>
              <a:rPr lang="en-US" altLang="zh-CN" sz="2800" b="1" dirty="0" smtClean="0">
                <a:latin typeface="楷体_GB2312" pitchFamily="49" charset="-122"/>
                <a:ea typeface="楷体_GB2312" pitchFamily="49" charset="-122"/>
              </a:rPr>
              <a:t>MTP-1</a:t>
            </a:r>
            <a:r>
              <a:rPr lang="zh-CN" altLang="en-US" sz="2800" b="1" dirty="0" smtClean="0">
                <a:latin typeface="楷体_GB2312" pitchFamily="49" charset="-122"/>
                <a:ea typeface="楷体_GB2312" pitchFamily="49" charset="-122"/>
              </a:rPr>
              <a:t>：</a:t>
            </a:r>
            <a:r>
              <a:rPr lang="zh-CN" altLang="en-US" sz="2800" b="1" dirty="0" smtClean="0">
                <a:solidFill>
                  <a:srgbClr val="FF0000"/>
                </a:solidFill>
                <a:latin typeface="楷体_GB2312" pitchFamily="49" charset="-122"/>
                <a:ea typeface="楷体_GB2312" pitchFamily="49" charset="-122"/>
              </a:rPr>
              <a:t>信令数据链路功能级</a:t>
            </a:r>
            <a:r>
              <a:rPr lang="zh-CN" altLang="en-US" sz="2800" b="1" dirty="0" smtClean="0">
                <a:latin typeface="楷体_GB2312" pitchFamily="49" charset="-122"/>
                <a:ea typeface="楷体_GB2312" pitchFamily="49" charset="-122"/>
              </a:rPr>
              <a:t>，对应于</a:t>
            </a:r>
            <a:r>
              <a:rPr lang="en-US" altLang="zh-CN" sz="2800" b="1" dirty="0" smtClean="0">
                <a:latin typeface="楷体_GB2312" pitchFamily="49" charset="-122"/>
                <a:ea typeface="楷体_GB2312" pitchFamily="49" charset="-122"/>
              </a:rPr>
              <a:t>OSI</a:t>
            </a:r>
            <a:r>
              <a:rPr lang="zh-CN" altLang="en-US" sz="2800" b="1" dirty="0" smtClean="0">
                <a:latin typeface="楷体_GB2312" pitchFamily="49" charset="-122"/>
                <a:ea typeface="楷体_GB2312" pitchFamily="49" charset="-122"/>
              </a:rPr>
              <a:t>模型的物理层，规定了信令链路的物理电气特性及接入方法，提供全双工的双向传输通道。 </a:t>
            </a:r>
          </a:p>
          <a:p>
            <a:pPr marL="274320" indent="-274320" algn="just" eaLnBrk="1" fontAlgn="auto" hangingPunct="1">
              <a:spcBef>
                <a:spcPct val="35000"/>
              </a:spcBef>
              <a:spcAft>
                <a:spcPts val="0"/>
              </a:spcAft>
              <a:buFont typeface="Wingdings"/>
              <a:buChar char=""/>
              <a:defRPr/>
            </a:pPr>
            <a:r>
              <a:rPr lang="en-US" altLang="zh-CN" sz="2800" b="1" dirty="0" smtClean="0">
                <a:latin typeface="楷体_GB2312" pitchFamily="49" charset="-122"/>
                <a:ea typeface="楷体_GB2312" pitchFamily="49" charset="-122"/>
              </a:rPr>
              <a:t>MTP-2</a:t>
            </a:r>
            <a:r>
              <a:rPr lang="zh-CN" altLang="en-US" sz="2800" b="1" dirty="0" smtClean="0">
                <a:latin typeface="楷体_GB2312" pitchFamily="49" charset="-122"/>
                <a:ea typeface="楷体_GB2312" pitchFamily="49" charset="-122"/>
              </a:rPr>
              <a:t>：</a:t>
            </a:r>
            <a:r>
              <a:rPr lang="zh-CN" altLang="en-US" sz="2800" b="1" dirty="0" smtClean="0">
                <a:solidFill>
                  <a:srgbClr val="FF0000"/>
                </a:solidFill>
                <a:latin typeface="楷体_GB2312" pitchFamily="49" charset="-122"/>
                <a:ea typeface="楷体_GB2312" pitchFamily="49" charset="-122"/>
              </a:rPr>
              <a:t>信令链路功能级</a:t>
            </a:r>
            <a:r>
              <a:rPr lang="zh-CN" altLang="en-US" sz="2800" b="1" dirty="0" smtClean="0">
                <a:latin typeface="楷体_GB2312" pitchFamily="49" charset="-122"/>
                <a:ea typeface="楷体_GB2312" pitchFamily="49" charset="-122"/>
              </a:rPr>
              <a:t>，对应于</a:t>
            </a:r>
            <a:r>
              <a:rPr lang="en-US" altLang="zh-CN" sz="2800" b="1" dirty="0" smtClean="0">
                <a:latin typeface="楷体_GB2312" pitchFamily="49" charset="-122"/>
                <a:ea typeface="楷体_GB2312" pitchFamily="49" charset="-122"/>
              </a:rPr>
              <a:t>OSI</a:t>
            </a:r>
            <a:r>
              <a:rPr lang="zh-CN" altLang="en-US" sz="2800" b="1" dirty="0" smtClean="0">
                <a:latin typeface="楷体_GB2312" pitchFamily="49" charset="-122"/>
                <a:ea typeface="楷体_GB2312" pitchFamily="49" charset="-122"/>
              </a:rPr>
              <a:t>模型的数据链路层，基本功能是将第一级中透明传输的比特流划分为不同长度的信号单元，并通过差错检测及重发校正保证信号单元的正确传输。 </a:t>
            </a:r>
          </a:p>
          <a:p>
            <a:pPr marL="274320" indent="-274320" algn="just" eaLnBrk="1" fontAlgn="auto" hangingPunct="1">
              <a:spcBef>
                <a:spcPct val="35000"/>
              </a:spcBef>
              <a:spcAft>
                <a:spcPts val="0"/>
              </a:spcAft>
              <a:buFont typeface="Wingdings"/>
              <a:buChar char=""/>
              <a:defRPr/>
            </a:pPr>
            <a:r>
              <a:rPr lang="en-US" altLang="zh-CN" sz="2800" b="1" dirty="0" smtClean="0">
                <a:latin typeface="楷体_GB2312" pitchFamily="49" charset="-122"/>
                <a:ea typeface="楷体_GB2312" pitchFamily="49" charset="-122"/>
              </a:rPr>
              <a:t>MTP-3</a:t>
            </a:r>
            <a:r>
              <a:rPr lang="zh-CN" altLang="en-US" sz="2800" b="1" dirty="0" smtClean="0">
                <a:latin typeface="楷体_GB2312" pitchFamily="49" charset="-122"/>
                <a:ea typeface="楷体_GB2312" pitchFamily="49" charset="-122"/>
              </a:rPr>
              <a:t>：</a:t>
            </a:r>
            <a:r>
              <a:rPr lang="zh-CN" altLang="en-US" sz="2800" b="1" dirty="0" smtClean="0">
                <a:solidFill>
                  <a:srgbClr val="FF0000"/>
                </a:solidFill>
                <a:latin typeface="楷体_GB2312" pitchFamily="49" charset="-122"/>
                <a:ea typeface="楷体_GB2312" pitchFamily="49" charset="-122"/>
              </a:rPr>
              <a:t>信令网功能级</a:t>
            </a:r>
            <a:r>
              <a:rPr lang="zh-CN" altLang="en-US" sz="2800" b="1" dirty="0" smtClean="0">
                <a:latin typeface="楷体_GB2312" pitchFamily="49" charset="-122"/>
                <a:ea typeface="楷体_GB2312" pitchFamily="49" charset="-122"/>
              </a:rPr>
              <a:t>，对应于</a:t>
            </a:r>
            <a:r>
              <a:rPr lang="en-US" altLang="zh-CN" sz="2800" b="1" dirty="0" smtClean="0">
                <a:latin typeface="楷体_GB2312" pitchFamily="49" charset="-122"/>
                <a:ea typeface="楷体_GB2312" pitchFamily="49" charset="-122"/>
              </a:rPr>
              <a:t>OSI</a:t>
            </a:r>
            <a:r>
              <a:rPr lang="zh-CN" altLang="en-US" sz="2800" b="1" dirty="0" smtClean="0">
                <a:latin typeface="楷体_GB2312" pitchFamily="49" charset="-122"/>
                <a:ea typeface="楷体_GB2312" pitchFamily="49" charset="-122"/>
              </a:rPr>
              <a:t>模型中网络层的部分功能，又分为信令消息处理和信令网管理两部分。</a:t>
            </a:r>
          </a:p>
          <a:p>
            <a:pPr marL="274320" indent="-274320" algn="just" eaLnBrk="1" fontAlgn="auto" hangingPunct="1">
              <a:spcBef>
                <a:spcPct val="35000"/>
              </a:spcBef>
              <a:spcAft>
                <a:spcPts val="0"/>
              </a:spcAft>
              <a:buFont typeface="Wingdings"/>
              <a:buChar char=""/>
              <a:defRPr/>
            </a:pPr>
            <a:r>
              <a:rPr lang="en-US" altLang="zh-CN" sz="2800" b="1" dirty="0" smtClean="0">
                <a:latin typeface="楷体_GB2312" pitchFamily="49" charset="-122"/>
                <a:ea typeface="楷体_GB2312" pitchFamily="49" charset="-122"/>
              </a:rPr>
              <a:t>UP</a:t>
            </a:r>
            <a:r>
              <a:rPr lang="zh-CN" altLang="en-US" sz="2800" b="1" dirty="0" smtClean="0">
                <a:latin typeface="楷体_GB2312" pitchFamily="49" charset="-122"/>
                <a:ea typeface="楷体_GB2312" pitchFamily="49" charset="-122"/>
              </a:rPr>
              <a:t>：用户部分，相当于</a:t>
            </a:r>
            <a:r>
              <a:rPr lang="en-US" altLang="zh-CN" sz="2800" b="1" dirty="0" smtClean="0">
                <a:latin typeface="楷体_GB2312" pitchFamily="49" charset="-122"/>
                <a:ea typeface="楷体_GB2312" pitchFamily="49" charset="-122"/>
              </a:rPr>
              <a:t>OSI</a:t>
            </a:r>
            <a:r>
              <a:rPr lang="zh-CN" altLang="en-US" sz="2800" b="1" dirty="0" smtClean="0">
                <a:latin typeface="楷体_GB2312" pitchFamily="49" charset="-122"/>
                <a:ea typeface="楷体_GB2312" pitchFamily="49" charset="-122"/>
              </a:rPr>
              <a:t>模型中的应用层，其功能是具体定义各种业务的信令消息和信令过程。</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457200"/>
            <a:ext cx="7467600" cy="667544"/>
          </a:xfrm>
        </p:spPr>
        <p:txBody>
          <a:bodyPr>
            <a:normAutofit/>
          </a:bodyPr>
          <a:lstStyle/>
          <a:p>
            <a:pPr algn="ctr" eaLnBrk="1" hangingPunct="1">
              <a:spcAft>
                <a:spcPts val="1200"/>
              </a:spcAft>
              <a:defRPr/>
            </a:pPr>
            <a:r>
              <a:rPr lang="zh-CN" altLang="en-US" sz="4000" b="1" dirty="0" smtClean="0">
                <a:latin typeface="楷体_GB2312" pitchFamily="49" charset="-122"/>
                <a:ea typeface="楷体_GB2312" pitchFamily="49" charset="-122"/>
              </a:rPr>
              <a:t>第三</a:t>
            </a:r>
            <a:r>
              <a:rPr lang="zh-CN" altLang="en-US" sz="4000" b="1" dirty="0" smtClean="0">
                <a:latin typeface="楷体_GB2312" pitchFamily="49" charset="-122"/>
                <a:ea typeface="楷体_GB2312" pitchFamily="49" charset="-122"/>
              </a:rPr>
              <a:t>章 信令网</a:t>
            </a:r>
          </a:p>
        </p:txBody>
      </p:sp>
      <p:sp>
        <p:nvSpPr>
          <p:cNvPr id="12290" name="内容占位符 2"/>
          <p:cNvSpPr>
            <a:spLocks noGrp="1"/>
          </p:cNvSpPr>
          <p:nvPr>
            <p:ph idx="1"/>
          </p:nvPr>
        </p:nvSpPr>
        <p:spPr>
          <a:xfrm>
            <a:off x="444621" y="1556792"/>
            <a:ext cx="7886700" cy="4495354"/>
          </a:xfrm>
        </p:spPr>
        <p:txBody>
          <a:bodyPr/>
          <a:lstStyle/>
          <a:p>
            <a:r>
              <a:rPr lang="zh-CN" altLang="en-US" sz="2800" dirty="0" smtClean="0"/>
              <a:t>在网络中传输着各种信号：</a:t>
            </a:r>
            <a:endParaRPr lang="en-US" altLang="zh-CN" sz="2800" dirty="0" smtClean="0"/>
          </a:p>
          <a:p>
            <a:pPr lvl="1"/>
            <a:r>
              <a:rPr lang="zh-CN" altLang="en-US" sz="2400" dirty="0" smtClean="0"/>
              <a:t>一类：我们需要的，例如打电话的语音，上网的数据包等等</a:t>
            </a:r>
            <a:r>
              <a:rPr lang="en-US" altLang="zh-CN" sz="2400" dirty="0" smtClean="0"/>
              <a:t>——</a:t>
            </a:r>
            <a:r>
              <a:rPr lang="zh-CN" altLang="en-US" sz="2400" dirty="0" smtClean="0"/>
              <a:t>用户信息</a:t>
            </a:r>
            <a:r>
              <a:rPr lang="en-US" altLang="zh-CN" sz="2400" dirty="0" smtClean="0"/>
              <a:t>/</a:t>
            </a:r>
            <a:r>
              <a:rPr lang="zh-CN" altLang="en-US" sz="2400" dirty="0" smtClean="0"/>
              <a:t>信息</a:t>
            </a:r>
            <a:endParaRPr lang="en-US" altLang="zh-CN" sz="2400" dirty="0" smtClean="0"/>
          </a:p>
          <a:p>
            <a:pPr lvl="1"/>
            <a:r>
              <a:rPr lang="zh-CN" altLang="en-US" sz="2400" dirty="0" smtClean="0"/>
              <a:t>另外一类：我们不需要的（不是直接需要），用来专门控制电路</a:t>
            </a:r>
            <a:r>
              <a:rPr lang="en-US" altLang="zh-CN" sz="2400" dirty="0" smtClean="0"/>
              <a:t>——</a:t>
            </a:r>
            <a:r>
              <a:rPr lang="zh-CN" altLang="en-US" sz="2400" dirty="0" smtClean="0"/>
              <a:t>控制信息</a:t>
            </a:r>
            <a:endParaRPr lang="en-US" altLang="zh-CN" sz="2400" dirty="0" smtClean="0"/>
          </a:p>
          <a:p>
            <a:pPr lvl="2"/>
            <a:r>
              <a:rPr lang="zh-CN" altLang="en-US" sz="2400" dirty="0" smtClean="0"/>
              <a:t>在计算机网络中叫做协议控制信息</a:t>
            </a:r>
            <a:r>
              <a:rPr lang="en-US" altLang="zh-CN" sz="2400" dirty="0" smtClean="0"/>
              <a:t>,</a:t>
            </a:r>
            <a:r>
              <a:rPr lang="zh-CN" altLang="en-US" sz="2400" dirty="0" smtClean="0"/>
              <a:t>在电信网中叫做</a:t>
            </a:r>
            <a:r>
              <a:rPr lang="zh-CN" altLang="en-US" sz="2400" dirty="0" smtClean="0">
                <a:solidFill>
                  <a:srgbClr val="FF0000"/>
                </a:solidFill>
              </a:rPr>
              <a:t>信令</a:t>
            </a:r>
            <a:r>
              <a:rPr lang="en-US" altLang="zh-CN" sz="2400" dirty="0" smtClean="0">
                <a:solidFill>
                  <a:srgbClr val="FF0000"/>
                </a:solidFill>
              </a:rPr>
              <a:t>(Signal)</a:t>
            </a:r>
            <a:r>
              <a:rPr lang="zh-CN" altLang="en-US" sz="2400" dirty="0" smtClean="0">
                <a:solidFill>
                  <a:srgbClr val="FF0000"/>
                </a:solidFill>
              </a:rPr>
              <a:t>、</a:t>
            </a:r>
            <a:r>
              <a:rPr lang="en-US" altLang="zh-CN" sz="2400" dirty="0" smtClean="0">
                <a:solidFill>
                  <a:srgbClr val="FF0000"/>
                </a:solidFill>
              </a:rPr>
              <a:t>signaling(</a:t>
            </a:r>
            <a:r>
              <a:rPr lang="zh-CN" altLang="en-US" sz="2400" dirty="0" smtClean="0">
                <a:solidFill>
                  <a:srgbClr val="FF0000"/>
                </a:solidFill>
              </a:rPr>
              <a:t>信令过程）</a:t>
            </a:r>
            <a:r>
              <a:rPr lang="en-US" altLang="zh-CN" sz="2400" dirty="0" smtClean="0">
                <a:solidFill>
                  <a:srgbClr val="FF0000"/>
                </a:solidFill>
              </a:rPr>
              <a:t>……</a:t>
            </a:r>
          </a:p>
          <a:p>
            <a:endParaRPr lang="zh-CN" altLang="en-US" sz="2800"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73050" y="602456"/>
            <a:ext cx="8378825" cy="468313"/>
          </a:xfrm>
        </p:spPr>
        <p:txBody>
          <a:bodyPr>
            <a:normAutofit fontScale="90000"/>
          </a:bodyPr>
          <a:lstStyle/>
          <a:p>
            <a:pPr eaLnBrk="1" fontAlgn="auto" hangingPunct="1">
              <a:spcAft>
                <a:spcPts val="0"/>
              </a:spcAft>
              <a:defRPr/>
            </a:pPr>
            <a:r>
              <a:rPr lang="zh-CN" altLang="en-US" b="1" dirty="0" smtClean="0">
                <a:latin typeface="楷体_GB2312" pitchFamily="49" charset="-122"/>
                <a:ea typeface="楷体_GB2312" pitchFamily="49" charset="-122"/>
              </a:rPr>
              <a:t>第</a:t>
            </a:r>
            <a:r>
              <a:rPr lang="en-US" altLang="zh-CN" b="1" dirty="0" smtClean="0">
                <a:latin typeface="楷体_GB2312" pitchFamily="49" charset="-122"/>
                <a:ea typeface="楷体_GB2312" pitchFamily="49" charset="-122"/>
              </a:rPr>
              <a:t>3</a:t>
            </a:r>
            <a:r>
              <a:rPr lang="zh-CN" altLang="en-US" b="1" dirty="0" smtClean="0">
                <a:latin typeface="楷体_GB2312" pitchFamily="49" charset="-122"/>
                <a:ea typeface="楷体_GB2312" pitchFamily="49" charset="-122"/>
              </a:rPr>
              <a:t>章</a:t>
            </a:r>
            <a:r>
              <a:rPr lang="en-US" altLang="zh-CN" b="1" dirty="0" smtClean="0">
                <a:ea typeface="楷体_GB2312" pitchFamily="49" charset="-122"/>
              </a:rPr>
              <a:t> </a:t>
            </a:r>
            <a:r>
              <a:rPr lang="zh-CN" altLang="en-US" b="1" dirty="0" smtClean="0">
                <a:ea typeface="楷体_GB2312" pitchFamily="49" charset="-122"/>
              </a:rPr>
              <a:t>信令网</a:t>
            </a:r>
          </a:p>
        </p:txBody>
      </p:sp>
      <p:sp>
        <p:nvSpPr>
          <p:cNvPr id="43011" name="Rectangle 3"/>
          <p:cNvSpPr>
            <a:spLocks noGrp="1" noChangeArrowheads="1"/>
          </p:cNvSpPr>
          <p:nvPr>
            <p:ph type="body" sz="half" idx="1"/>
          </p:nvPr>
        </p:nvSpPr>
        <p:spPr>
          <a:xfrm>
            <a:off x="273050" y="1412775"/>
            <a:ext cx="8172450" cy="4921349"/>
          </a:xfrm>
        </p:spPr>
        <p:txBody>
          <a:bodyPr>
            <a:normAutofit lnSpcReduction="10000"/>
          </a:bodyPr>
          <a:lstStyle/>
          <a:p>
            <a:pPr marL="274320" indent="-274320" eaLnBrk="1" fontAlgn="auto" hangingPunct="1">
              <a:lnSpc>
                <a:spcPct val="110000"/>
              </a:lnSpc>
              <a:spcBef>
                <a:spcPct val="30000"/>
              </a:spcBef>
              <a:spcAft>
                <a:spcPts val="0"/>
              </a:spcAft>
              <a:buFontTx/>
              <a:buNone/>
              <a:defRPr/>
            </a:pPr>
            <a:r>
              <a:rPr lang="en-US" altLang="zh-CN" sz="2800" b="1" dirty="0" smtClean="0">
                <a:latin typeface="楷体_GB2312" pitchFamily="49" charset="-122"/>
                <a:ea typeface="楷体_GB2312" pitchFamily="49" charset="-122"/>
              </a:rPr>
              <a:t>(2)</a:t>
            </a:r>
            <a:r>
              <a:rPr lang="zh-CN" altLang="en-US" sz="2800" b="1" dirty="0" smtClean="0">
                <a:latin typeface="楷体_GB2312" pitchFamily="49" charset="-122"/>
                <a:ea typeface="楷体_GB2312" pitchFamily="49" charset="-122"/>
              </a:rPr>
              <a:t>与</a:t>
            </a:r>
            <a:r>
              <a:rPr lang="en-US" altLang="zh-CN" sz="2800" b="1" dirty="0" smtClean="0">
                <a:latin typeface="楷体_GB2312" pitchFamily="49" charset="-122"/>
                <a:ea typeface="楷体_GB2312" pitchFamily="49" charset="-122"/>
              </a:rPr>
              <a:t>OSI</a:t>
            </a:r>
            <a:r>
              <a:rPr lang="zh-CN" altLang="en-US" sz="2800" b="1" dirty="0" smtClean="0">
                <a:latin typeface="楷体_GB2312" pitchFamily="49" charset="-122"/>
                <a:ea typeface="楷体_GB2312" pitchFamily="49" charset="-122"/>
              </a:rPr>
              <a:t>模型对应的</a:t>
            </a:r>
            <a:r>
              <a:rPr lang="en-US" altLang="zh-CN" sz="2800" b="1" dirty="0" smtClean="0">
                <a:latin typeface="楷体_GB2312" pitchFamily="49" charset="-122"/>
                <a:ea typeface="楷体_GB2312" pitchFamily="49" charset="-122"/>
              </a:rPr>
              <a:t>No.7</a:t>
            </a:r>
            <a:r>
              <a:rPr lang="zh-CN" altLang="en-US" sz="2800" b="1" dirty="0" smtClean="0">
                <a:latin typeface="楷体_GB2312" pitchFamily="49" charset="-122"/>
                <a:ea typeface="楷体_GB2312" pitchFamily="49" charset="-122"/>
              </a:rPr>
              <a:t>信令系统结构</a:t>
            </a:r>
          </a:p>
          <a:p>
            <a:pPr marL="274320" indent="-274320" algn="just" eaLnBrk="1" fontAlgn="auto" hangingPunct="1">
              <a:spcBef>
                <a:spcPct val="25000"/>
              </a:spcBef>
              <a:spcAft>
                <a:spcPts val="0"/>
              </a:spcAft>
              <a:buFontTx/>
              <a:buNone/>
              <a:defRPr/>
            </a:pPr>
            <a:r>
              <a:rPr lang="zh-CN" altLang="en-US" sz="2800" b="1" dirty="0" smtClean="0">
                <a:latin typeface="楷体_GB2312" pitchFamily="49" charset="-122"/>
                <a:ea typeface="楷体_GB2312" pitchFamily="49" charset="-122"/>
              </a:rPr>
              <a:t>   </a:t>
            </a:r>
            <a:r>
              <a:rPr lang="en-US" altLang="zh-CN" sz="2800" b="1" dirty="0" smtClean="0">
                <a:latin typeface="楷体_GB2312" pitchFamily="49" charset="-122"/>
                <a:ea typeface="楷体_GB2312" pitchFamily="49" charset="-122"/>
              </a:rPr>
              <a:t>4</a:t>
            </a:r>
            <a:r>
              <a:rPr lang="zh-CN" altLang="en-US" sz="2800" b="1" dirty="0" smtClean="0">
                <a:latin typeface="楷体_GB2312" pitchFamily="49" charset="-122"/>
                <a:ea typeface="楷体_GB2312" pitchFamily="49" charset="-122"/>
              </a:rPr>
              <a:t>级结构的局限性：</a:t>
            </a:r>
          </a:p>
          <a:p>
            <a:pPr marL="640080" lvl="1" indent="-274320" algn="just" eaLnBrk="1" fontAlgn="auto" hangingPunct="1">
              <a:spcBef>
                <a:spcPct val="25000"/>
              </a:spcBef>
              <a:spcAft>
                <a:spcPts val="0"/>
              </a:spcAft>
              <a:buFont typeface="Wingdings 2"/>
              <a:buChar char=""/>
              <a:defRPr/>
            </a:pPr>
            <a:r>
              <a:rPr lang="zh-CN" altLang="en-US" sz="2500" b="1" dirty="0" smtClean="0">
                <a:latin typeface="楷体_GB2312" pitchFamily="49" charset="-122"/>
                <a:ea typeface="楷体_GB2312" pitchFamily="49" charset="-122"/>
              </a:rPr>
              <a:t>信令点编码不是国际统一编码，由信令点所在网络定义。</a:t>
            </a:r>
          </a:p>
          <a:p>
            <a:pPr marL="640080" lvl="1" indent="-274320" algn="just" eaLnBrk="1" fontAlgn="auto" hangingPunct="1">
              <a:spcBef>
                <a:spcPct val="25000"/>
              </a:spcBef>
              <a:spcAft>
                <a:spcPts val="0"/>
              </a:spcAft>
              <a:buFont typeface="Wingdings 2"/>
              <a:buChar char=""/>
              <a:defRPr/>
            </a:pPr>
            <a:r>
              <a:rPr lang="en-US" altLang="zh-CN" sz="2500" b="1" dirty="0" smtClean="0">
                <a:latin typeface="楷体_GB2312" pitchFamily="49" charset="-122"/>
                <a:ea typeface="楷体_GB2312" pitchFamily="49" charset="-122"/>
              </a:rPr>
              <a:t>MTP</a:t>
            </a:r>
            <a:r>
              <a:rPr lang="zh-CN" altLang="en-US" sz="2500" b="1" dirty="0" smtClean="0">
                <a:latin typeface="楷体_GB2312" pitchFamily="49" charset="-122"/>
                <a:ea typeface="楷体_GB2312" pitchFamily="49" charset="-122"/>
              </a:rPr>
              <a:t>最多只支持</a:t>
            </a:r>
            <a:r>
              <a:rPr lang="en-US" altLang="zh-CN" sz="2500" b="1" dirty="0" smtClean="0">
                <a:latin typeface="楷体_GB2312" pitchFamily="49" charset="-122"/>
                <a:ea typeface="楷体_GB2312" pitchFamily="49" charset="-122"/>
              </a:rPr>
              <a:t>16</a:t>
            </a:r>
            <a:r>
              <a:rPr lang="zh-CN" altLang="en-US" sz="2500" b="1" dirty="0" smtClean="0">
                <a:latin typeface="楷体_GB2312" pitchFamily="49" charset="-122"/>
                <a:ea typeface="楷体_GB2312" pitchFamily="49" charset="-122"/>
              </a:rPr>
              <a:t>个用户部分，不能满足日益增多的新业务的需求。</a:t>
            </a:r>
          </a:p>
          <a:p>
            <a:pPr marL="640080" lvl="1" indent="-274320" algn="just" eaLnBrk="1" fontAlgn="auto" hangingPunct="1">
              <a:spcBef>
                <a:spcPct val="25000"/>
              </a:spcBef>
              <a:spcAft>
                <a:spcPts val="0"/>
              </a:spcAft>
              <a:buFont typeface="Wingdings 2"/>
              <a:buChar char=""/>
              <a:defRPr/>
            </a:pPr>
            <a:r>
              <a:rPr lang="en-US" altLang="zh-CN" sz="2500" b="1" dirty="0" smtClean="0">
                <a:latin typeface="楷体_GB2312" pitchFamily="49" charset="-122"/>
                <a:ea typeface="楷体_GB2312" pitchFamily="49" charset="-122"/>
              </a:rPr>
              <a:t>MTP</a:t>
            </a:r>
            <a:r>
              <a:rPr lang="zh-CN" altLang="en-US" sz="2500" b="1" dirty="0" smtClean="0">
                <a:latin typeface="楷体_GB2312" pitchFamily="49" charset="-122"/>
                <a:ea typeface="楷体_GB2312" pitchFamily="49" charset="-122"/>
              </a:rPr>
              <a:t>不能传递与电路无关的信令，不支持面向连接的信令业务。</a:t>
            </a:r>
          </a:p>
          <a:p>
            <a:pPr marL="274320" indent="-274320" algn="just" eaLnBrk="1" fontAlgn="auto" hangingPunct="1">
              <a:lnSpc>
                <a:spcPct val="110000"/>
              </a:lnSpc>
              <a:spcBef>
                <a:spcPct val="30000"/>
              </a:spcBef>
              <a:spcAft>
                <a:spcPts val="0"/>
              </a:spcAft>
              <a:buFontTx/>
              <a:buNone/>
              <a:defRPr/>
            </a:pPr>
            <a:r>
              <a:rPr lang="zh-CN" altLang="en-US" sz="2800" b="1" dirty="0" smtClean="0">
                <a:latin typeface="楷体_GB2312" pitchFamily="49" charset="-122"/>
                <a:ea typeface="楷体_GB2312" pitchFamily="49" charset="-122"/>
              </a:rPr>
              <a:t>      </a:t>
            </a:r>
            <a:r>
              <a:rPr lang="en-US" altLang="zh-CN" sz="2800" b="1" dirty="0" smtClean="0">
                <a:latin typeface="楷体_GB2312" pitchFamily="49" charset="-122"/>
                <a:ea typeface="楷体_GB2312" pitchFamily="49" charset="-122"/>
              </a:rPr>
              <a:t>ITU-T</a:t>
            </a:r>
            <a:r>
              <a:rPr lang="zh-CN" altLang="en-US" sz="2800" b="1" dirty="0" smtClean="0">
                <a:latin typeface="楷体_GB2312" pitchFamily="49" charset="-122"/>
                <a:ea typeface="楷体_GB2312" pitchFamily="49" charset="-122"/>
              </a:rPr>
              <a:t>在不修改</a:t>
            </a:r>
            <a:r>
              <a:rPr lang="en-US" altLang="zh-CN" sz="2800" b="1" dirty="0" smtClean="0">
                <a:latin typeface="楷体_GB2312" pitchFamily="49" charset="-122"/>
                <a:ea typeface="楷体_GB2312" pitchFamily="49" charset="-122"/>
              </a:rPr>
              <a:t>MTP</a:t>
            </a:r>
            <a:r>
              <a:rPr lang="zh-CN" altLang="en-US" sz="2800" b="1" dirty="0" smtClean="0">
                <a:latin typeface="楷体_GB2312" pitchFamily="49" charset="-122"/>
                <a:ea typeface="楷体_GB2312" pitchFamily="49" charset="-122"/>
              </a:rPr>
              <a:t>的前提下，通过增加信令连接控制部分</a:t>
            </a:r>
            <a:r>
              <a:rPr lang="en-US" altLang="zh-CN" sz="2800" b="1" dirty="0" smtClean="0">
                <a:latin typeface="楷体_GB2312" pitchFamily="49" charset="-122"/>
                <a:ea typeface="楷体_GB2312" pitchFamily="49" charset="-122"/>
              </a:rPr>
              <a:t>SCCP</a:t>
            </a:r>
            <a:r>
              <a:rPr lang="zh-CN" altLang="en-US" sz="2800" b="1" dirty="0" smtClean="0">
                <a:latin typeface="楷体_GB2312" pitchFamily="49" charset="-122"/>
                <a:ea typeface="楷体_GB2312" pitchFamily="49" charset="-122"/>
              </a:rPr>
              <a:t>来增强</a:t>
            </a:r>
            <a:r>
              <a:rPr lang="en-US" altLang="zh-CN" sz="2800" b="1" dirty="0" smtClean="0">
                <a:latin typeface="楷体_GB2312" pitchFamily="49" charset="-122"/>
                <a:ea typeface="楷体_GB2312" pitchFamily="49" charset="-122"/>
              </a:rPr>
              <a:t>MTP</a:t>
            </a:r>
            <a:r>
              <a:rPr lang="zh-CN" altLang="en-US" sz="2800" b="1" dirty="0" smtClean="0">
                <a:latin typeface="楷体_GB2312" pitchFamily="49" charset="-122"/>
                <a:ea typeface="楷体_GB2312" pitchFamily="49" charset="-122"/>
              </a:rPr>
              <a:t>的功能，并增加了事务处理能力部分</a:t>
            </a:r>
            <a:r>
              <a:rPr lang="en-US" altLang="zh-CN" sz="2800" b="1" dirty="0" smtClean="0">
                <a:latin typeface="楷体_GB2312" pitchFamily="49" charset="-122"/>
                <a:ea typeface="楷体_GB2312" pitchFamily="49" charset="-122"/>
              </a:rPr>
              <a:t>TC</a:t>
            </a:r>
            <a:r>
              <a:rPr lang="zh-CN" altLang="en-US" sz="2800" b="1" dirty="0" smtClean="0">
                <a:latin typeface="楷体_GB2312" pitchFamily="49" charset="-122"/>
                <a:ea typeface="楷体_GB2312" pitchFamily="49" charset="-122"/>
              </a:rPr>
              <a:t>来完成传送节点至节点消息的能力。</a:t>
            </a:r>
            <a:r>
              <a:rPr lang="zh-CN" altLang="en-US" sz="2000" dirty="0" smtClean="0"/>
              <a:t> </a:t>
            </a:r>
            <a:endParaRPr lang="zh-CN" altLang="en-US" sz="2800" b="1" dirty="0" smtClean="0">
              <a:latin typeface="楷体_GB2312" pitchFamily="49" charset="-122"/>
              <a:ea typeface="楷体_GB2312" pitchFamily="49"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48444" y="164920"/>
            <a:ext cx="7467600" cy="1143000"/>
          </a:xfrm>
        </p:spPr>
        <p:txBody>
          <a:bodyPr/>
          <a:lstStyle/>
          <a:p>
            <a:pPr eaLnBrk="1" fontAlgn="auto" hangingPunct="1">
              <a:spcAft>
                <a:spcPts val="0"/>
              </a:spcAft>
              <a:defRPr/>
            </a:pPr>
            <a:r>
              <a:rPr lang="zh-CN" altLang="en-US" b="1" dirty="0" smtClean="0">
                <a:latin typeface="楷体_GB2312" pitchFamily="49" charset="-122"/>
                <a:ea typeface="楷体_GB2312" pitchFamily="49" charset="-122"/>
              </a:rPr>
              <a:t>第</a:t>
            </a:r>
            <a:r>
              <a:rPr lang="en-US" altLang="zh-CN" b="1" dirty="0" smtClean="0">
                <a:latin typeface="楷体_GB2312" pitchFamily="49" charset="-122"/>
                <a:ea typeface="楷体_GB2312" pitchFamily="49" charset="-122"/>
              </a:rPr>
              <a:t>3</a:t>
            </a:r>
            <a:r>
              <a:rPr lang="zh-CN" altLang="en-US" b="1" dirty="0" smtClean="0">
                <a:latin typeface="楷体_GB2312" pitchFamily="49" charset="-122"/>
                <a:ea typeface="楷体_GB2312" pitchFamily="49" charset="-122"/>
              </a:rPr>
              <a:t>章</a:t>
            </a:r>
            <a:r>
              <a:rPr lang="en-US" altLang="zh-CN" b="1" dirty="0" smtClean="0">
                <a:ea typeface="楷体_GB2312" pitchFamily="49" charset="-122"/>
              </a:rPr>
              <a:t> </a:t>
            </a:r>
            <a:r>
              <a:rPr lang="zh-CN" altLang="en-US" b="1" dirty="0" smtClean="0">
                <a:ea typeface="楷体_GB2312" pitchFamily="49" charset="-122"/>
              </a:rPr>
              <a:t>信令网</a:t>
            </a:r>
          </a:p>
        </p:txBody>
      </p:sp>
      <p:graphicFrame>
        <p:nvGraphicFramePr>
          <p:cNvPr id="34819" name="Object 3"/>
          <p:cNvGraphicFramePr>
            <a:graphicFrameLocks noGrp="1" noChangeAspect="1"/>
          </p:cNvGraphicFramePr>
          <p:nvPr>
            <p:ph idx="1"/>
            <p:extLst>
              <p:ext uri="{D42A27DB-BD31-4B8C-83A1-F6EECF244321}">
                <p14:modId xmlns:p14="http://schemas.microsoft.com/office/powerpoint/2010/main" val="3749199937"/>
              </p:ext>
            </p:extLst>
          </p:nvPr>
        </p:nvGraphicFramePr>
        <p:xfrm>
          <a:off x="827583" y="1762125"/>
          <a:ext cx="6416179" cy="3740150"/>
        </p:xfrm>
        <a:graphic>
          <a:graphicData uri="http://schemas.openxmlformats.org/presentationml/2006/ole">
            <mc:AlternateContent xmlns:mc="http://schemas.openxmlformats.org/markup-compatibility/2006">
              <mc:Choice xmlns:v="urn:schemas-microsoft-com:vml" Requires="v">
                <p:oleObj spid="_x0000_s34834" name="Visio" r:id="rId3" imgW="3418967" imgH="1961133" progId="Visio.Drawing.11">
                  <p:embed/>
                </p:oleObj>
              </mc:Choice>
              <mc:Fallback>
                <p:oleObj name="Visio" r:id="rId3" imgW="3418967" imgH="1961133" progId="Visio.Drawing.11">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3" y="1762125"/>
                        <a:ext cx="6416179" cy="3740150"/>
                      </a:xfrm>
                      <a:prstGeom prst="rect">
                        <a:avLst/>
                      </a:prstGeom>
                      <a:noFill/>
                      <a:ln>
                        <a:noFill/>
                      </a:ln>
                    </p:spPr>
                  </p:pic>
                </p:oleObj>
              </mc:Fallback>
            </mc:AlternateContent>
          </a:graphicData>
        </a:graphic>
      </p:graphicFrame>
      <p:sp>
        <p:nvSpPr>
          <p:cNvPr id="34820" name="矩形 1"/>
          <p:cNvSpPr>
            <a:spLocks noChangeArrowheads="1"/>
          </p:cNvSpPr>
          <p:nvPr/>
        </p:nvSpPr>
        <p:spPr bwMode="auto">
          <a:xfrm>
            <a:off x="5292725" y="1214438"/>
            <a:ext cx="173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eaLnBrk="1" hangingPunct="1">
              <a:spcBef>
                <a:spcPct val="0"/>
              </a:spcBef>
              <a:buClrTx/>
              <a:buSzTx/>
              <a:buFontTx/>
              <a:buNone/>
            </a:pPr>
            <a:r>
              <a:rPr lang="zh-CN" altLang="en-US" sz="2000" b="1">
                <a:latin typeface="楷体_GB2312" panose="02010600030101010101" charset="-122"/>
                <a:ea typeface="楷体_GB2312" panose="02010600030101010101" charset="-122"/>
              </a:rPr>
              <a:t>电话用户部分</a:t>
            </a:r>
            <a:endParaRPr lang="zh-CN" altLang="en-US" sz="2000">
              <a:latin typeface="Arial" panose="020B0604020202020204" pitchFamily="34" charset="0"/>
            </a:endParaRPr>
          </a:p>
        </p:txBody>
      </p:sp>
      <p:cxnSp>
        <p:nvCxnSpPr>
          <p:cNvPr id="4" name="直接箭头连接符 3"/>
          <p:cNvCxnSpPr>
            <a:endCxn id="34820" idx="2"/>
          </p:cNvCxnSpPr>
          <p:nvPr/>
        </p:nvCxnSpPr>
        <p:spPr>
          <a:xfrm flipV="1">
            <a:off x="6013450" y="1614488"/>
            <a:ext cx="146050" cy="215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822" name="矩形 4"/>
          <p:cNvSpPr>
            <a:spLocks noChangeArrowheads="1"/>
          </p:cNvSpPr>
          <p:nvPr/>
        </p:nvSpPr>
        <p:spPr bwMode="auto">
          <a:xfrm>
            <a:off x="6516688" y="2119313"/>
            <a:ext cx="173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eaLnBrk="1" hangingPunct="1">
              <a:spcBef>
                <a:spcPct val="0"/>
              </a:spcBef>
              <a:buClrTx/>
              <a:buSzTx/>
              <a:buFontTx/>
              <a:buNone/>
            </a:pPr>
            <a:r>
              <a:rPr lang="zh-CN" altLang="en-US" sz="2000" b="1">
                <a:latin typeface="楷体_GB2312" panose="02010600030101010101" charset="-122"/>
                <a:ea typeface="楷体_GB2312" panose="02010600030101010101" charset="-122"/>
              </a:rPr>
              <a:t>数据用户部分</a:t>
            </a:r>
            <a:endParaRPr lang="zh-CN" altLang="en-US" sz="2000">
              <a:latin typeface="Arial" panose="020B0604020202020204" pitchFamily="34" charset="0"/>
            </a:endParaRPr>
          </a:p>
        </p:txBody>
      </p:sp>
      <p:sp>
        <p:nvSpPr>
          <p:cNvPr id="34823" name="矩形 5"/>
          <p:cNvSpPr>
            <a:spLocks noChangeArrowheads="1"/>
          </p:cNvSpPr>
          <p:nvPr/>
        </p:nvSpPr>
        <p:spPr bwMode="auto">
          <a:xfrm>
            <a:off x="4779963" y="606425"/>
            <a:ext cx="1736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eaLnBrk="1" hangingPunct="1">
              <a:spcBef>
                <a:spcPct val="0"/>
              </a:spcBef>
              <a:buClrTx/>
              <a:buSzTx/>
              <a:buFontTx/>
              <a:buNone/>
            </a:pPr>
            <a:r>
              <a:rPr lang="en-US" altLang="zh-CN" sz="2000" b="1" dirty="0">
                <a:latin typeface="楷体_GB2312" panose="02010600030101010101" charset="-122"/>
                <a:ea typeface="楷体_GB2312" panose="02010600030101010101" charset="-122"/>
              </a:rPr>
              <a:t>ISDN</a:t>
            </a:r>
            <a:r>
              <a:rPr lang="zh-CN" altLang="en-US" sz="2000" b="1" dirty="0">
                <a:latin typeface="楷体_GB2312" panose="02010600030101010101" charset="-122"/>
                <a:ea typeface="楷体_GB2312" panose="02010600030101010101" charset="-122"/>
              </a:rPr>
              <a:t>用户部分</a:t>
            </a:r>
            <a:endParaRPr lang="zh-CN" altLang="en-US" sz="2000" dirty="0">
              <a:latin typeface="Arial" panose="020B0604020202020204" pitchFamily="34" charset="0"/>
            </a:endParaRPr>
          </a:p>
        </p:txBody>
      </p:sp>
      <p:cxnSp>
        <p:nvCxnSpPr>
          <p:cNvPr id="8" name="直接箭头连接符 7"/>
          <p:cNvCxnSpPr/>
          <p:nvPr/>
        </p:nvCxnSpPr>
        <p:spPr>
          <a:xfrm flipH="1" flipV="1">
            <a:off x="5072063" y="898525"/>
            <a:ext cx="292100" cy="9318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825" name="矩形 9"/>
          <p:cNvSpPr>
            <a:spLocks noChangeArrowheads="1"/>
          </p:cNvSpPr>
          <p:nvPr/>
        </p:nvSpPr>
        <p:spPr bwMode="auto">
          <a:xfrm>
            <a:off x="36513" y="4311650"/>
            <a:ext cx="2249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eaLnBrk="1" hangingPunct="1">
              <a:spcBef>
                <a:spcPct val="0"/>
              </a:spcBef>
              <a:buClrTx/>
              <a:buSzTx/>
              <a:buFontTx/>
              <a:buNone/>
            </a:pPr>
            <a:r>
              <a:rPr lang="zh-CN" altLang="en-US" sz="2000" b="1">
                <a:latin typeface="楷体_GB2312" panose="02010600030101010101" charset="-122"/>
                <a:ea typeface="楷体_GB2312" panose="02010600030101010101" charset="-122"/>
              </a:rPr>
              <a:t>信令连接控制部分</a:t>
            </a:r>
            <a:endParaRPr lang="zh-CN" altLang="en-US" sz="2000">
              <a:latin typeface="Arial" panose="020B0604020202020204" pitchFamily="34" charset="0"/>
            </a:endParaRPr>
          </a:p>
        </p:txBody>
      </p:sp>
      <p:sp>
        <p:nvSpPr>
          <p:cNvPr id="34826" name="矩形 10"/>
          <p:cNvSpPr>
            <a:spLocks noChangeArrowheads="1"/>
          </p:cNvSpPr>
          <p:nvPr/>
        </p:nvSpPr>
        <p:spPr bwMode="auto">
          <a:xfrm>
            <a:off x="-107950" y="1365250"/>
            <a:ext cx="1943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eaLnBrk="1" hangingPunct="1">
              <a:spcBef>
                <a:spcPct val="0"/>
              </a:spcBef>
              <a:buClrTx/>
              <a:buSzTx/>
              <a:buFontTx/>
              <a:buNone/>
            </a:pPr>
            <a:r>
              <a:rPr lang="zh-CN" altLang="en-US" sz="2000" b="1">
                <a:latin typeface="楷体_GB2312" panose="02010600030101010101" charset="-122"/>
                <a:ea typeface="楷体_GB2312" panose="02010600030101010101" charset="-122"/>
              </a:rPr>
              <a:t>事务处理能力</a:t>
            </a:r>
            <a:r>
              <a:rPr lang="en-US" altLang="zh-CN" sz="2000" b="1">
                <a:latin typeface="楷体_GB2312" panose="02010600030101010101" charset="-122"/>
                <a:ea typeface="楷体_GB2312" panose="02010600030101010101" charset="-122"/>
              </a:rPr>
              <a:t>:</a:t>
            </a:r>
            <a:endParaRPr lang="zh-CN" altLang="en-US" sz="2000">
              <a:latin typeface="Arial" panose="020B0604020202020204" pitchFamily="34" charset="0"/>
            </a:endParaRPr>
          </a:p>
        </p:txBody>
      </p:sp>
      <p:sp>
        <p:nvSpPr>
          <p:cNvPr id="34827" name="矩形 11"/>
          <p:cNvSpPr>
            <a:spLocks noChangeArrowheads="1"/>
          </p:cNvSpPr>
          <p:nvPr/>
        </p:nvSpPr>
        <p:spPr bwMode="auto">
          <a:xfrm>
            <a:off x="396875" y="2373313"/>
            <a:ext cx="1727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eaLnBrk="1" hangingPunct="1">
              <a:spcBef>
                <a:spcPct val="0"/>
              </a:spcBef>
              <a:buClrTx/>
              <a:buSzTx/>
              <a:buFontTx/>
              <a:buNone/>
            </a:pPr>
            <a:r>
              <a:rPr lang="zh-CN" altLang="en-US" sz="1800" b="1">
                <a:latin typeface="楷体_GB2312" panose="02010600030101010101" charset="-122"/>
                <a:ea typeface="楷体_GB2312" panose="02010600030101010101" charset="-122"/>
              </a:rPr>
              <a:t>事务处理能力应用部分</a:t>
            </a:r>
            <a:endParaRPr lang="zh-CN" altLang="en-US" sz="1800">
              <a:latin typeface="Arial" panose="020B0604020202020204" pitchFamily="34" charset="0"/>
            </a:endParaRPr>
          </a:p>
        </p:txBody>
      </p:sp>
      <p:sp>
        <p:nvSpPr>
          <p:cNvPr id="34828" name="矩形 12"/>
          <p:cNvSpPr>
            <a:spLocks noChangeArrowheads="1"/>
          </p:cNvSpPr>
          <p:nvPr/>
        </p:nvSpPr>
        <p:spPr bwMode="auto">
          <a:xfrm>
            <a:off x="396875" y="3486150"/>
            <a:ext cx="173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eaLnBrk="1" hangingPunct="1">
              <a:spcBef>
                <a:spcPct val="0"/>
              </a:spcBef>
              <a:buClrTx/>
              <a:buSzTx/>
              <a:buFontTx/>
              <a:buNone/>
            </a:pPr>
            <a:r>
              <a:rPr lang="zh-CN" altLang="en-US" sz="2000" b="1">
                <a:latin typeface="楷体_GB2312" panose="02010600030101010101" charset="-122"/>
                <a:ea typeface="楷体_GB2312" panose="02010600030101010101" charset="-122"/>
              </a:rPr>
              <a:t>中间服务部分</a:t>
            </a:r>
            <a:endParaRPr lang="zh-CN" altLang="en-US" sz="2000">
              <a:latin typeface="Arial" panose="020B0604020202020204" pitchFamily="34" charset="0"/>
            </a:endParaRPr>
          </a:p>
        </p:txBody>
      </p:sp>
      <p:sp>
        <p:nvSpPr>
          <p:cNvPr id="34829" name="矩形 12"/>
          <p:cNvSpPr>
            <a:spLocks noChangeArrowheads="1"/>
          </p:cNvSpPr>
          <p:nvPr/>
        </p:nvSpPr>
        <p:spPr bwMode="auto">
          <a:xfrm>
            <a:off x="4651375" y="6227763"/>
            <a:ext cx="1992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eaLnBrk="1" hangingPunct="1">
              <a:spcBef>
                <a:spcPct val="0"/>
              </a:spcBef>
              <a:buClrTx/>
              <a:buSzTx/>
              <a:buFontTx/>
              <a:buNone/>
            </a:pPr>
            <a:r>
              <a:rPr lang="zh-CN" altLang="en-US" sz="2000" b="1">
                <a:latin typeface="楷体_GB2312" panose="02010600030101010101" charset="-122"/>
                <a:ea typeface="楷体_GB2312" panose="02010600030101010101" charset="-122"/>
              </a:rPr>
              <a:t>信令数据链路级</a:t>
            </a:r>
            <a:endParaRPr lang="zh-CN" altLang="en-US" sz="2000">
              <a:latin typeface="Arial" panose="020B0604020202020204" pitchFamily="34" charset="0"/>
            </a:endParaRPr>
          </a:p>
        </p:txBody>
      </p:sp>
      <p:sp>
        <p:nvSpPr>
          <p:cNvPr id="34830" name="矩形 13"/>
          <p:cNvSpPr>
            <a:spLocks noChangeArrowheads="1"/>
          </p:cNvSpPr>
          <p:nvPr/>
        </p:nvSpPr>
        <p:spPr bwMode="auto">
          <a:xfrm>
            <a:off x="4333875" y="5876925"/>
            <a:ext cx="1474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eaLnBrk="1" hangingPunct="1">
              <a:spcBef>
                <a:spcPct val="0"/>
              </a:spcBef>
              <a:buClrTx/>
              <a:buSzTx/>
              <a:buFontTx/>
              <a:buNone/>
            </a:pPr>
            <a:r>
              <a:rPr lang="zh-CN" altLang="en-US" sz="2000" b="1">
                <a:latin typeface="楷体_GB2312" panose="02010600030101010101" charset="-122"/>
                <a:ea typeface="楷体_GB2312" panose="02010600030101010101" charset="-122"/>
              </a:rPr>
              <a:t>信令链路级</a:t>
            </a:r>
            <a:endParaRPr lang="zh-CN" altLang="en-US" sz="2000">
              <a:latin typeface="Arial" panose="020B0604020202020204" pitchFamily="34" charset="0"/>
            </a:endParaRPr>
          </a:p>
        </p:txBody>
      </p:sp>
      <p:sp>
        <p:nvSpPr>
          <p:cNvPr id="34831" name="矩形 14"/>
          <p:cNvSpPr>
            <a:spLocks noChangeArrowheads="1"/>
          </p:cNvSpPr>
          <p:nvPr/>
        </p:nvSpPr>
        <p:spPr bwMode="auto">
          <a:xfrm>
            <a:off x="3630613" y="5476875"/>
            <a:ext cx="173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eaLnBrk="1" hangingPunct="1">
              <a:spcBef>
                <a:spcPct val="0"/>
              </a:spcBef>
              <a:buClrTx/>
              <a:buSzTx/>
              <a:buFontTx/>
              <a:buNone/>
            </a:pPr>
            <a:r>
              <a:rPr lang="zh-CN" altLang="en-US" sz="2000" b="1">
                <a:latin typeface="楷体_GB2312" panose="02010600030101010101" charset="-122"/>
                <a:ea typeface="楷体_GB2312" panose="02010600030101010101" charset="-122"/>
              </a:rPr>
              <a:t>信令网功能级</a:t>
            </a:r>
            <a:endParaRPr lang="zh-CN" altLang="en-US" sz="2000">
              <a:latin typeface="Arial" panose="020B0604020202020204" pitchFamily="34" charset="0"/>
            </a:endParaRPr>
          </a:p>
        </p:txBody>
      </p:sp>
      <p:pic>
        <p:nvPicPr>
          <p:cNvPr id="34832" name="Picture 16" descr="http://d.hiphotos.baidu.com/baike/c0%3Dbaike72%2C5%2C5%2C72%2C24/sign=c81a621ccffc1e17e9b284632bf99d66/64380cd7912397dd2af74d0e5982b2b7d0a2872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3413" y="3244850"/>
            <a:ext cx="2160587"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endParaRPr lang="zh-CN" altLang="en-US"/>
          </a:p>
        </p:txBody>
      </p:sp>
      <p:pic>
        <p:nvPicPr>
          <p:cNvPr id="35843" name="内容占位符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1417638"/>
            <a:ext cx="7350125" cy="3600450"/>
          </a:xfrm>
        </p:spPr>
      </p:pic>
      <p:sp>
        <p:nvSpPr>
          <p:cNvPr id="4" name="矩形 9"/>
          <p:cNvSpPr>
            <a:spLocks noChangeArrowheads="1"/>
          </p:cNvSpPr>
          <p:nvPr/>
        </p:nvSpPr>
        <p:spPr bwMode="auto">
          <a:xfrm>
            <a:off x="6608763" y="3217863"/>
            <a:ext cx="2249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eaLnBrk="1" hangingPunct="1">
              <a:spcBef>
                <a:spcPct val="0"/>
              </a:spcBef>
              <a:buClrTx/>
              <a:buSzTx/>
              <a:buFontTx/>
              <a:buNone/>
              <a:defRPr/>
            </a:pPr>
            <a:r>
              <a:rPr lang="zh-CN" altLang="en-US" sz="2000" b="1" dirty="0" smtClean="0">
                <a:solidFill>
                  <a:schemeClr val="accent2">
                    <a:lumMod val="75000"/>
                  </a:schemeClr>
                </a:solidFill>
                <a:latin typeface="楷体_GB2312" pitchFamily="49" charset="-122"/>
                <a:ea typeface="楷体_GB2312" pitchFamily="49" charset="-122"/>
              </a:rPr>
              <a:t>信令连接控制部分</a:t>
            </a:r>
            <a:endParaRPr lang="zh-CN" altLang="en-US" sz="2000" dirty="0" smtClean="0">
              <a:solidFill>
                <a:schemeClr val="accent2">
                  <a:lumMod val="75000"/>
                </a:schemeClr>
              </a:solidFill>
              <a:latin typeface="Arial" panose="020B0604020202020204" pitchFamily="34" charset="0"/>
            </a:endParaRPr>
          </a:p>
        </p:txBody>
      </p:sp>
      <p:sp>
        <p:nvSpPr>
          <p:cNvPr id="5" name="矩形 9"/>
          <p:cNvSpPr>
            <a:spLocks noChangeArrowheads="1"/>
          </p:cNvSpPr>
          <p:nvPr/>
        </p:nvSpPr>
        <p:spPr bwMode="auto">
          <a:xfrm>
            <a:off x="7308850" y="4081463"/>
            <a:ext cx="1722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eaLnBrk="1" hangingPunct="1">
              <a:spcBef>
                <a:spcPct val="0"/>
              </a:spcBef>
              <a:buClrTx/>
              <a:buSzTx/>
              <a:buFontTx/>
              <a:buNone/>
              <a:defRPr/>
            </a:pPr>
            <a:r>
              <a:rPr lang="zh-CN" altLang="en-US" sz="2000" dirty="0" smtClean="0">
                <a:solidFill>
                  <a:schemeClr val="accent2">
                    <a:lumMod val="75000"/>
                  </a:schemeClr>
                </a:solidFill>
                <a:latin typeface="Arial" panose="020B0604020202020204" pitchFamily="34" charset="0"/>
              </a:rPr>
              <a:t>消息传递部分</a:t>
            </a:r>
          </a:p>
        </p:txBody>
      </p:sp>
      <p:sp>
        <p:nvSpPr>
          <p:cNvPr id="3" name="右大括号 2"/>
          <p:cNvSpPr/>
          <p:nvPr/>
        </p:nvSpPr>
        <p:spPr>
          <a:xfrm>
            <a:off x="7235825" y="3860800"/>
            <a:ext cx="144463" cy="93662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7" name="矩形 12"/>
          <p:cNvSpPr>
            <a:spLocks noChangeArrowheads="1"/>
          </p:cNvSpPr>
          <p:nvPr/>
        </p:nvSpPr>
        <p:spPr bwMode="auto">
          <a:xfrm>
            <a:off x="5003800" y="2884488"/>
            <a:ext cx="173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eaLnBrk="1" hangingPunct="1">
              <a:spcBef>
                <a:spcPct val="0"/>
              </a:spcBef>
              <a:buClrTx/>
              <a:buSzTx/>
              <a:buFontTx/>
              <a:buNone/>
              <a:defRPr/>
            </a:pPr>
            <a:r>
              <a:rPr lang="zh-CN" altLang="en-US" sz="2000" b="1" dirty="0" smtClean="0">
                <a:solidFill>
                  <a:schemeClr val="accent2">
                    <a:lumMod val="75000"/>
                  </a:schemeClr>
                </a:solidFill>
                <a:latin typeface="楷体_GB2312" pitchFamily="49" charset="-122"/>
                <a:ea typeface="楷体_GB2312" pitchFamily="49" charset="-122"/>
              </a:rPr>
              <a:t>中间服务部分</a:t>
            </a:r>
            <a:endParaRPr lang="zh-CN" altLang="en-US" sz="2000" dirty="0" smtClean="0">
              <a:solidFill>
                <a:schemeClr val="accent2">
                  <a:lumMod val="75000"/>
                </a:schemeClr>
              </a:solidFill>
              <a:latin typeface="Arial" panose="020B0604020202020204" pitchFamily="34" charset="0"/>
            </a:endParaRPr>
          </a:p>
        </p:txBody>
      </p:sp>
      <p:sp>
        <p:nvSpPr>
          <p:cNvPr id="8" name="矩形 11"/>
          <p:cNvSpPr>
            <a:spLocks noChangeArrowheads="1"/>
          </p:cNvSpPr>
          <p:nvPr/>
        </p:nvSpPr>
        <p:spPr bwMode="auto">
          <a:xfrm>
            <a:off x="5219700" y="2533650"/>
            <a:ext cx="2605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eaLnBrk="1" hangingPunct="1">
              <a:spcBef>
                <a:spcPct val="0"/>
              </a:spcBef>
              <a:buClrTx/>
              <a:buSzTx/>
              <a:buFontTx/>
              <a:buNone/>
              <a:defRPr/>
            </a:pPr>
            <a:r>
              <a:rPr lang="zh-CN" altLang="en-US" sz="1800" b="1" dirty="0" smtClean="0">
                <a:solidFill>
                  <a:schemeClr val="accent2">
                    <a:lumMod val="75000"/>
                  </a:schemeClr>
                </a:solidFill>
                <a:latin typeface="楷体_GB2312" pitchFamily="49" charset="-122"/>
                <a:ea typeface="楷体_GB2312" pitchFamily="49" charset="-122"/>
              </a:rPr>
              <a:t>事务处理能力应用部分</a:t>
            </a:r>
            <a:endParaRPr lang="zh-CN" altLang="en-US" sz="1800" dirty="0" smtClean="0">
              <a:solidFill>
                <a:schemeClr val="accent2">
                  <a:lumMod val="75000"/>
                </a:schemeClr>
              </a:solidFill>
              <a:latin typeface="Arial" panose="020B0604020202020204" pitchFamily="34" charset="0"/>
            </a:endParaRPr>
          </a:p>
        </p:txBody>
      </p:sp>
      <p:sp>
        <p:nvSpPr>
          <p:cNvPr id="10" name="矩形 1"/>
          <p:cNvSpPr>
            <a:spLocks noChangeArrowheads="1"/>
          </p:cNvSpPr>
          <p:nvPr/>
        </p:nvSpPr>
        <p:spPr bwMode="auto">
          <a:xfrm>
            <a:off x="7410450" y="2101850"/>
            <a:ext cx="1217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eaLnBrk="1" hangingPunct="1">
              <a:spcBef>
                <a:spcPct val="0"/>
              </a:spcBef>
              <a:buClrTx/>
              <a:buSzTx/>
              <a:buFontTx/>
              <a:buNone/>
              <a:defRPr/>
            </a:pPr>
            <a:r>
              <a:rPr lang="zh-CN" altLang="en-US" sz="2000" b="1" dirty="0" smtClean="0">
                <a:solidFill>
                  <a:schemeClr val="accent2">
                    <a:lumMod val="75000"/>
                  </a:schemeClr>
                </a:solidFill>
                <a:latin typeface="楷体_GB2312" pitchFamily="49" charset="-122"/>
                <a:ea typeface="楷体_GB2312" pitchFamily="49" charset="-122"/>
              </a:rPr>
              <a:t>用户部分</a:t>
            </a:r>
            <a:endParaRPr lang="zh-CN" altLang="en-US" sz="2000" dirty="0" smtClean="0">
              <a:solidFill>
                <a:schemeClr val="accent2">
                  <a:lumMod val="75000"/>
                </a:schemeClr>
              </a:solidFill>
              <a:latin typeface="Arial" panose="020B0604020202020204" pitchFamily="34"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73050" y="548680"/>
            <a:ext cx="8378825" cy="468313"/>
          </a:xfrm>
        </p:spPr>
        <p:txBody>
          <a:bodyPr>
            <a:normAutofit fontScale="90000"/>
          </a:bodyPr>
          <a:lstStyle/>
          <a:p>
            <a:pPr eaLnBrk="1" fontAlgn="auto" hangingPunct="1">
              <a:spcAft>
                <a:spcPts val="0"/>
              </a:spcAft>
              <a:defRPr/>
            </a:pPr>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3</a:t>
            </a:r>
            <a:r>
              <a:rPr lang="zh-CN" altLang="en-US" b="1" smtClean="0">
                <a:latin typeface="楷体_GB2312" pitchFamily="49" charset="-122"/>
                <a:ea typeface="楷体_GB2312" pitchFamily="49" charset="-122"/>
              </a:rPr>
              <a:t>章</a:t>
            </a:r>
            <a:r>
              <a:rPr lang="en-US" altLang="zh-CN" b="1" smtClean="0">
                <a:ea typeface="楷体_GB2312" pitchFamily="49" charset="-122"/>
              </a:rPr>
              <a:t> </a:t>
            </a:r>
            <a:r>
              <a:rPr lang="zh-CN" altLang="en-US" b="1" smtClean="0">
                <a:ea typeface="楷体_GB2312" pitchFamily="49" charset="-122"/>
              </a:rPr>
              <a:t>信令网</a:t>
            </a:r>
          </a:p>
        </p:txBody>
      </p:sp>
      <p:sp>
        <p:nvSpPr>
          <p:cNvPr id="44035" name="Rectangle 3"/>
          <p:cNvSpPr>
            <a:spLocks noGrp="1" noChangeArrowheads="1"/>
          </p:cNvSpPr>
          <p:nvPr>
            <p:ph type="body" sz="half" idx="1"/>
          </p:nvPr>
        </p:nvSpPr>
        <p:spPr>
          <a:xfrm>
            <a:off x="273050" y="1484783"/>
            <a:ext cx="8172450" cy="4849341"/>
          </a:xfrm>
        </p:spPr>
        <p:txBody>
          <a:bodyPr>
            <a:normAutofit fontScale="85000" lnSpcReduction="10000"/>
          </a:bodyPr>
          <a:lstStyle/>
          <a:p>
            <a:pPr marL="274320" indent="-274320" algn="just" eaLnBrk="1" fontAlgn="auto" hangingPunct="1">
              <a:lnSpc>
                <a:spcPct val="115000"/>
              </a:lnSpc>
              <a:spcBef>
                <a:spcPct val="40000"/>
              </a:spcBef>
              <a:spcAft>
                <a:spcPts val="0"/>
              </a:spcAft>
              <a:buFont typeface="Wingdings"/>
              <a:buChar char=""/>
              <a:defRPr/>
            </a:pPr>
            <a:r>
              <a:rPr lang="zh-CN" altLang="en-US" b="1" dirty="0" smtClean="0">
                <a:latin typeface="楷体_GB2312" pitchFamily="49" charset="-122"/>
                <a:ea typeface="楷体_GB2312" pitchFamily="49" charset="-122"/>
              </a:rPr>
              <a:t>电话用户部分</a:t>
            </a:r>
            <a:r>
              <a:rPr lang="en-US" altLang="zh-CN" b="1" dirty="0" smtClean="0">
                <a:latin typeface="楷体_GB2312" pitchFamily="49" charset="-122"/>
                <a:ea typeface="楷体_GB2312" pitchFamily="49" charset="-122"/>
              </a:rPr>
              <a:t>TUP(Telephone User Part)</a:t>
            </a:r>
          </a:p>
          <a:p>
            <a:pPr marL="274320" indent="-274320" algn="just" eaLnBrk="1" fontAlgn="auto" hangingPunct="1">
              <a:lnSpc>
                <a:spcPct val="115000"/>
              </a:lnSpc>
              <a:spcBef>
                <a:spcPct val="40000"/>
              </a:spcBef>
              <a:spcAft>
                <a:spcPts val="0"/>
              </a:spcAft>
              <a:buFontTx/>
              <a:buNone/>
              <a:defRPr/>
            </a:pPr>
            <a:r>
              <a:rPr lang="en-US" altLang="zh-CN" b="1" dirty="0" smtClean="0">
                <a:latin typeface="楷体_GB2312" pitchFamily="49" charset="-122"/>
                <a:ea typeface="楷体_GB2312" pitchFamily="49" charset="-122"/>
              </a:rPr>
              <a:t>       TUP</a:t>
            </a:r>
            <a:r>
              <a:rPr lang="zh-CN" altLang="en-US" b="1" dirty="0" smtClean="0">
                <a:latin typeface="楷体_GB2312" pitchFamily="49" charset="-122"/>
                <a:ea typeface="楷体_GB2312" pitchFamily="49" charset="-122"/>
              </a:rPr>
              <a:t>是</a:t>
            </a:r>
            <a:r>
              <a:rPr lang="en-US" altLang="zh-CN" b="1" dirty="0" smtClean="0">
                <a:latin typeface="楷体_GB2312" pitchFamily="49" charset="-122"/>
                <a:ea typeface="楷体_GB2312" pitchFamily="49" charset="-122"/>
              </a:rPr>
              <a:t>ITU-T</a:t>
            </a:r>
            <a:r>
              <a:rPr lang="zh-CN" altLang="en-US" b="1" dirty="0" smtClean="0">
                <a:latin typeface="楷体_GB2312" pitchFamily="49" charset="-122"/>
                <a:ea typeface="楷体_GB2312" pitchFamily="49" charset="-122"/>
              </a:rPr>
              <a:t>最早研究并提出的用户部分之一。它定义了在数字电话通信网中用于建立、监视和释放一个电话呼叫所需的各种信令消息和协议。</a:t>
            </a:r>
          </a:p>
          <a:p>
            <a:pPr marL="274320" indent="-274320" eaLnBrk="1" fontAlgn="auto" hangingPunct="1">
              <a:lnSpc>
                <a:spcPct val="110000"/>
              </a:lnSpc>
              <a:spcBef>
                <a:spcPct val="75000"/>
              </a:spcBef>
              <a:spcAft>
                <a:spcPts val="0"/>
              </a:spcAft>
              <a:buFont typeface="Wingdings"/>
              <a:buChar char=""/>
              <a:defRPr/>
            </a:pPr>
            <a:r>
              <a:rPr lang="zh-CN" altLang="en-US" b="1" dirty="0" smtClean="0">
                <a:latin typeface="楷体_GB2312" pitchFamily="49" charset="-122"/>
                <a:ea typeface="楷体_GB2312" pitchFamily="49" charset="-122"/>
              </a:rPr>
              <a:t>数据用户部分（</a:t>
            </a:r>
            <a:r>
              <a:rPr lang="en-US" altLang="zh-CN" b="1" dirty="0" smtClean="0">
                <a:latin typeface="楷体_GB2312" pitchFamily="49" charset="-122"/>
                <a:ea typeface="楷体_GB2312" pitchFamily="49" charset="-122"/>
              </a:rPr>
              <a:t>DUP</a:t>
            </a:r>
            <a:r>
              <a:rPr lang="zh-CN" altLang="en-US" b="1" dirty="0" smtClean="0">
                <a:latin typeface="楷体_GB2312" pitchFamily="49" charset="-122"/>
                <a:ea typeface="楷体_GB2312" pitchFamily="49" charset="-122"/>
              </a:rPr>
              <a:t>）</a:t>
            </a:r>
          </a:p>
          <a:p>
            <a:pPr marL="274320" indent="-274320" eaLnBrk="1" fontAlgn="auto" hangingPunct="1">
              <a:lnSpc>
                <a:spcPct val="110000"/>
              </a:lnSpc>
              <a:spcBef>
                <a:spcPct val="35000"/>
              </a:spcBef>
              <a:spcAft>
                <a:spcPts val="0"/>
              </a:spcAft>
              <a:buFontTx/>
              <a:buNone/>
              <a:defRPr/>
            </a:pPr>
            <a:r>
              <a:rPr lang="zh-CN" altLang="en-US" b="1" dirty="0" smtClean="0">
                <a:latin typeface="楷体_GB2312" pitchFamily="49" charset="-122"/>
                <a:ea typeface="楷体_GB2312" pitchFamily="49" charset="-122"/>
              </a:rPr>
              <a:t>       用来传送采用电路交换方式的数据通信网的信令信息。在我国不应用</a:t>
            </a:r>
            <a:r>
              <a:rPr lang="en-US" altLang="zh-CN" b="1" dirty="0" smtClean="0">
                <a:latin typeface="楷体_GB2312" pitchFamily="49" charset="-122"/>
                <a:ea typeface="楷体_GB2312" pitchFamily="49" charset="-122"/>
              </a:rPr>
              <a:t>DUP</a:t>
            </a:r>
            <a:r>
              <a:rPr lang="zh-CN" altLang="en-US" b="1" dirty="0" smtClean="0">
                <a:latin typeface="楷体_GB2312" pitchFamily="49" charset="-122"/>
                <a:ea typeface="楷体_GB2312" pitchFamily="49" charset="-122"/>
              </a:rPr>
              <a:t>。</a:t>
            </a:r>
            <a:endParaRPr lang="en-US" altLang="zh-CN" b="1" dirty="0" smtClean="0">
              <a:latin typeface="楷体_GB2312" pitchFamily="49" charset="-122"/>
              <a:ea typeface="楷体_GB2312" pitchFamily="49" charset="-122"/>
            </a:endParaRPr>
          </a:p>
          <a:p>
            <a:pPr marL="274320" indent="-274320" eaLnBrk="1" fontAlgn="auto" hangingPunct="1">
              <a:lnSpc>
                <a:spcPct val="110000"/>
              </a:lnSpc>
              <a:spcBef>
                <a:spcPct val="35000"/>
              </a:spcBef>
              <a:spcAft>
                <a:spcPts val="0"/>
              </a:spcAft>
              <a:buFont typeface="Wingdings"/>
              <a:buChar char=""/>
              <a:defRPr/>
            </a:pPr>
            <a:r>
              <a:rPr lang="en-US" altLang="zh-CN" sz="2800" b="1" dirty="0">
                <a:latin typeface="楷体_GB2312" pitchFamily="49" charset="-122"/>
                <a:ea typeface="楷体_GB2312" pitchFamily="49" charset="-122"/>
              </a:rPr>
              <a:t>ISDN</a:t>
            </a:r>
            <a:r>
              <a:rPr lang="zh-CN" altLang="en-US" sz="2800" b="1" dirty="0">
                <a:latin typeface="楷体_GB2312" pitchFamily="49" charset="-122"/>
                <a:ea typeface="楷体_GB2312" pitchFamily="49" charset="-122"/>
              </a:rPr>
              <a:t>用户部分</a:t>
            </a:r>
            <a:r>
              <a:rPr lang="en-US" altLang="zh-CN" sz="2800" b="1" dirty="0">
                <a:latin typeface="楷体_GB2312" pitchFamily="49" charset="-122"/>
                <a:ea typeface="楷体_GB2312" pitchFamily="49" charset="-122"/>
              </a:rPr>
              <a:t>ISUP</a:t>
            </a:r>
          </a:p>
          <a:p>
            <a:pPr marL="640080" lvl="1" indent="-274320" eaLnBrk="1" fontAlgn="auto" hangingPunct="1">
              <a:lnSpc>
                <a:spcPct val="110000"/>
              </a:lnSpc>
              <a:spcBef>
                <a:spcPct val="35000"/>
              </a:spcBef>
              <a:spcAft>
                <a:spcPts val="0"/>
              </a:spcAft>
              <a:buFontTx/>
              <a:buNone/>
              <a:defRPr/>
            </a:pPr>
            <a:r>
              <a:rPr lang="en-US" altLang="zh-CN" sz="1700" dirty="0"/>
              <a:t>       </a:t>
            </a:r>
            <a:r>
              <a:rPr lang="en-US" altLang="zh-CN" sz="2500" b="1" dirty="0">
                <a:latin typeface="楷体_GB2312" pitchFamily="49" charset="-122"/>
                <a:ea typeface="楷体_GB2312" pitchFamily="49" charset="-122"/>
              </a:rPr>
              <a:t>ISUP</a:t>
            </a:r>
            <a:r>
              <a:rPr lang="zh-CN" altLang="en-US" sz="2500" b="1" dirty="0">
                <a:latin typeface="楷体_GB2312" pitchFamily="49" charset="-122"/>
                <a:ea typeface="楷体_GB2312" pitchFamily="49" charset="-122"/>
              </a:rPr>
              <a:t>提供</a:t>
            </a:r>
            <a:r>
              <a:rPr lang="zh-CN" altLang="en-US" sz="2500" b="1" dirty="0">
                <a:solidFill>
                  <a:srgbClr val="FF0000"/>
                </a:solidFill>
                <a:latin typeface="楷体_GB2312" pitchFamily="49" charset="-122"/>
                <a:ea typeface="楷体_GB2312" pitchFamily="49" charset="-122"/>
              </a:rPr>
              <a:t>综合业务数字网</a:t>
            </a:r>
            <a:r>
              <a:rPr lang="zh-CN" altLang="en-US" sz="2500" b="1" dirty="0">
                <a:latin typeface="楷体_GB2312" pitchFamily="49" charset="-122"/>
                <a:ea typeface="楷体_GB2312" pitchFamily="49" charset="-122"/>
              </a:rPr>
              <a:t>中的信令功能</a:t>
            </a:r>
            <a:r>
              <a:rPr lang="zh-CN" altLang="en-US" sz="2500" b="1" dirty="0" smtClean="0">
                <a:latin typeface="楷体_GB2312" pitchFamily="49" charset="-122"/>
                <a:ea typeface="楷体_GB2312" pitchFamily="49" charset="-122"/>
              </a:rPr>
              <a:t>，支持</a:t>
            </a:r>
            <a:r>
              <a:rPr lang="zh-CN" altLang="en-US" sz="2500" b="1" dirty="0">
                <a:latin typeface="楷体_GB2312" pitchFamily="49" charset="-122"/>
                <a:ea typeface="楷体_GB2312" pitchFamily="49" charset="-122"/>
              </a:rPr>
              <a:t>基本的承载业务和附加的承载业务。 </a:t>
            </a:r>
          </a:p>
          <a:p>
            <a:pPr marL="640080" lvl="1" indent="-274320" eaLnBrk="1" fontAlgn="auto" hangingPunct="1">
              <a:lnSpc>
                <a:spcPct val="110000"/>
              </a:lnSpc>
              <a:spcBef>
                <a:spcPct val="35000"/>
              </a:spcBef>
              <a:spcAft>
                <a:spcPts val="0"/>
              </a:spcAft>
              <a:buFontTx/>
              <a:buNone/>
              <a:defRPr/>
            </a:pPr>
            <a:r>
              <a:rPr lang="zh-CN" altLang="en-US" sz="2500" b="1" dirty="0">
                <a:latin typeface="楷体_GB2312" pitchFamily="49" charset="-122"/>
                <a:ea typeface="楷体_GB2312" pitchFamily="49" charset="-122"/>
              </a:rPr>
              <a:t>     当</a:t>
            </a:r>
            <a:r>
              <a:rPr lang="en-US" altLang="zh-CN" sz="2500" b="1" dirty="0">
                <a:latin typeface="楷体_GB2312" pitchFamily="49" charset="-122"/>
                <a:ea typeface="楷体_GB2312" pitchFamily="49" charset="-122"/>
              </a:rPr>
              <a:t>ISUP</a:t>
            </a:r>
            <a:r>
              <a:rPr lang="zh-CN" altLang="en-US" sz="2500" b="1" dirty="0">
                <a:latin typeface="楷体_GB2312" pitchFamily="49" charset="-122"/>
                <a:ea typeface="楷体_GB2312" pitchFamily="49" charset="-122"/>
              </a:rPr>
              <a:t>传送与电路相关的消息时，只需得到</a:t>
            </a:r>
            <a:r>
              <a:rPr lang="en-US" altLang="zh-CN" sz="2500" b="1" dirty="0">
                <a:latin typeface="楷体_GB2312" pitchFamily="49" charset="-122"/>
                <a:ea typeface="楷体_GB2312" pitchFamily="49" charset="-122"/>
              </a:rPr>
              <a:t>MTP</a:t>
            </a:r>
            <a:r>
              <a:rPr lang="zh-CN" altLang="en-US" sz="2500" b="1" dirty="0">
                <a:latin typeface="楷体_GB2312" pitchFamily="49" charset="-122"/>
                <a:ea typeface="楷体_GB2312" pitchFamily="49" charset="-122"/>
              </a:rPr>
              <a:t>的支持，而在传送端到端的信令信息时，可依靠</a:t>
            </a:r>
            <a:r>
              <a:rPr lang="en-US" altLang="zh-CN" sz="2500" b="1" dirty="0">
                <a:latin typeface="楷体_GB2312" pitchFamily="49" charset="-122"/>
                <a:ea typeface="楷体_GB2312" pitchFamily="49" charset="-122"/>
              </a:rPr>
              <a:t>SCCP</a:t>
            </a:r>
            <a:r>
              <a:rPr lang="zh-CN" altLang="en-US" sz="2500" b="1" dirty="0">
                <a:latin typeface="楷体_GB2312" pitchFamily="49" charset="-122"/>
                <a:ea typeface="楷体_GB2312" pitchFamily="49" charset="-122"/>
              </a:rPr>
              <a:t>来支持，这种传送可以采用面向连接的协议，也可以采用无连接的协议。</a:t>
            </a:r>
          </a:p>
          <a:p>
            <a:pPr marL="274320" indent="-274320" eaLnBrk="1" fontAlgn="auto" hangingPunct="1">
              <a:lnSpc>
                <a:spcPct val="110000"/>
              </a:lnSpc>
              <a:spcBef>
                <a:spcPct val="35000"/>
              </a:spcBef>
              <a:spcAft>
                <a:spcPts val="0"/>
              </a:spcAft>
              <a:buFontTx/>
              <a:buNone/>
              <a:defRPr/>
            </a:pPr>
            <a:endParaRPr lang="zh-CN" altLang="en-US" b="1" dirty="0" smtClean="0">
              <a:latin typeface="楷体_GB2312" pitchFamily="49" charset="-122"/>
              <a:ea typeface="楷体_GB2312" pitchFamily="49" charset="-122"/>
            </a:endParaRPr>
          </a:p>
          <a:p>
            <a:pPr marL="274320" indent="-274320" eaLnBrk="1" fontAlgn="auto" hangingPunct="1">
              <a:spcAft>
                <a:spcPts val="0"/>
              </a:spcAft>
              <a:buFontTx/>
              <a:buNone/>
              <a:defRPr/>
            </a:pPr>
            <a:endParaRPr lang="en-US" altLang="zh-CN" b="1" dirty="0" smtClean="0">
              <a:latin typeface="楷体_GB2312" pitchFamily="49" charset="-122"/>
              <a:ea typeface="楷体_GB2312" pitchFamily="49"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46074" y="457993"/>
            <a:ext cx="8378825" cy="468313"/>
          </a:xfrm>
        </p:spPr>
        <p:txBody>
          <a:bodyPr>
            <a:normAutofit fontScale="90000"/>
          </a:bodyPr>
          <a:lstStyle/>
          <a:p>
            <a:pPr eaLnBrk="1" fontAlgn="auto" hangingPunct="1">
              <a:spcAft>
                <a:spcPts val="0"/>
              </a:spcAft>
              <a:defRPr/>
            </a:pPr>
            <a:r>
              <a:rPr lang="zh-CN" altLang="en-US" b="1" dirty="0" smtClean="0">
                <a:latin typeface="楷体_GB2312" pitchFamily="49" charset="-122"/>
                <a:ea typeface="楷体_GB2312" pitchFamily="49" charset="-122"/>
              </a:rPr>
              <a:t>第</a:t>
            </a:r>
            <a:r>
              <a:rPr lang="en-US" altLang="zh-CN" b="1" dirty="0" smtClean="0">
                <a:latin typeface="楷体_GB2312" pitchFamily="49" charset="-122"/>
                <a:ea typeface="楷体_GB2312" pitchFamily="49" charset="-122"/>
              </a:rPr>
              <a:t>3</a:t>
            </a:r>
            <a:r>
              <a:rPr lang="zh-CN" altLang="en-US" b="1" dirty="0" smtClean="0">
                <a:latin typeface="楷体_GB2312" pitchFamily="49" charset="-122"/>
                <a:ea typeface="楷体_GB2312" pitchFamily="49" charset="-122"/>
              </a:rPr>
              <a:t>章</a:t>
            </a:r>
            <a:r>
              <a:rPr lang="en-US" altLang="zh-CN" b="1" dirty="0" smtClean="0">
                <a:ea typeface="楷体_GB2312" pitchFamily="49" charset="-122"/>
              </a:rPr>
              <a:t> </a:t>
            </a:r>
            <a:r>
              <a:rPr lang="zh-CN" altLang="en-US" b="1" dirty="0" smtClean="0">
                <a:ea typeface="楷体_GB2312" pitchFamily="49" charset="-122"/>
              </a:rPr>
              <a:t>信令网</a:t>
            </a:r>
          </a:p>
        </p:txBody>
      </p:sp>
      <p:sp>
        <p:nvSpPr>
          <p:cNvPr id="45059" name="Rectangle 3"/>
          <p:cNvSpPr>
            <a:spLocks noGrp="1" noChangeArrowheads="1"/>
          </p:cNvSpPr>
          <p:nvPr>
            <p:ph type="body" sz="half" idx="1"/>
          </p:nvPr>
        </p:nvSpPr>
        <p:spPr>
          <a:xfrm>
            <a:off x="250825" y="1340768"/>
            <a:ext cx="8569325" cy="4848895"/>
          </a:xfrm>
        </p:spPr>
        <p:txBody>
          <a:bodyPr>
            <a:normAutofit fontScale="92500" lnSpcReduction="20000"/>
          </a:bodyPr>
          <a:lstStyle/>
          <a:p>
            <a:pPr marL="274320" indent="-274320" algn="just" eaLnBrk="1" fontAlgn="auto" hangingPunct="1">
              <a:lnSpc>
                <a:spcPct val="115000"/>
              </a:lnSpc>
              <a:spcBef>
                <a:spcPct val="35000"/>
              </a:spcBef>
              <a:spcAft>
                <a:spcPts val="0"/>
              </a:spcAft>
              <a:buFont typeface="Wingdings"/>
              <a:buChar char=""/>
              <a:defRPr/>
            </a:pPr>
            <a:r>
              <a:rPr lang="zh-CN" altLang="en-US" sz="2800" b="1" dirty="0" smtClean="0">
                <a:latin typeface="楷体_GB2312" pitchFamily="49" charset="-122"/>
                <a:ea typeface="楷体_GB2312" pitchFamily="49" charset="-122"/>
              </a:rPr>
              <a:t>信令连接控制部分</a:t>
            </a:r>
            <a:r>
              <a:rPr lang="en-US" altLang="zh-CN" sz="2800" b="1" dirty="0" smtClean="0">
                <a:latin typeface="楷体_GB2312" pitchFamily="49" charset="-122"/>
                <a:ea typeface="楷体_GB2312" pitchFamily="49" charset="-122"/>
              </a:rPr>
              <a:t>SCCP</a:t>
            </a:r>
          </a:p>
          <a:p>
            <a:pPr marL="640080" lvl="1" indent="-274320" algn="just" eaLnBrk="1" fontAlgn="auto" hangingPunct="1">
              <a:lnSpc>
                <a:spcPct val="115000"/>
              </a:lnSpc>
              <a:spcBef>
                <a:spcPct val="35000"/>
              </a:spcBef>
              <a:spcAft>
                <a:spcPts val="0"/>
              </a:spcAft>
              <a:buFontTx/>
              <a:buNone/>
              <a:defRPr/>
            </a:pPr>
            <a:r>
              <a:rPr lang="en-US" altLang="zh-CN" sz="2500" b="1" dirty="0" smtClean="0">
                <a:latin typeface="楷体_GB2312" pitchFamily="49" charset="-122"/>
                <a:ea typeface="楷体_GB2312" pitchFamily="49" charset="-122"/>
              </a:rPr>
              <a:t>     SCCP</a:t>
            </a:r>
            <a:r>
              <a:rPr lang="zh-CN" altLang="en-US" sz="2500" b="1" dirty="0" smtClean="0">
                <a:latin typeface="楷体_GB2312" pitchFamily="49" charset="-122"/>
                <a:ea typeface="楷体_GB2312" pitchFamily="49" charset="-122"/>
              </a:rPr>
              <a:t>在</a:t>
            </a:r>
            <a:r>
              <a:rPr lang="en-US" altLang="zh-CN" sz="2500" b="1" dirty="0" smtClean="0">
                <a:latin typeface="楷体_GB2312" pitchFamily="49" charset="-122"/>
                <a:ea typeface="楷体_GB2312" pitchFamily="49" charset="-122"/>
              </a:rPr>
              <a:t>7</a:t>
            </a:r>
            <a:r>
              <a:rPr lang="zh-CN" altLang="en-US" sz="2500" b="1" dirty="0" smtClean="0">
                <a:latin typeface="楷体_GB2312" pitchFamily="49" charset="-122"/>
                <a:ea typeface="楷体_GB2312" pitchFamily="49" charset="-122"/>
              </a:rPr>
              <a:t>号信令系统的四级结构中，是用户部分之一，属于第四功能级。</a:t>
            </a:r>
            <a:r>
              <a:rPr lang="en-US" altLang="zh-CN" sz="2500" b="1" dirty="0" smtClean="0">
                <a:latin typeface="楷体_GB2312" pitchFamily="49" charset="-122"/>
                <a:ea typeface="楷体_GB2312" pitchFamily="49" charset="-122"/>
              </a:rPr>
              <a:t>SCCP</a:t>
            </a:r>
            <a:r>
              <a:rPr lang="zh-CN" altLang="en-US" sz="2500" b="1" dirty="0" smtClean="0">
                <a:latin typeface="楷体_GB2312" pitchFamily="49" charset="-122"/>
                <a:ea typeface="楷体_GB2312" pitchFamily="49" charset="-122"/>
              </a:rPr>
              <a:t>叠加在</a:t>
            </a:r>
            <a:r>
              <a:rPr lang="en-US" altLang="zh-CN" sz="2500" b="1" dirty="0" smtClean="0">
                <a:latin typeface="楷体_GB2312" pitchFamily="49" charset="-122"/>
                <a:ea typeface="楷体_GB2312" pitchFamily="49" charset="-122"/>
              </a:rPr>
              <a:t>MTP</a:t>
            </a:r>
            <a:r>
              <a:rPr lang="zh-CN" altLang="en-US" sz="2500" b="1" dirty="0" smtClean="0">
                <a:latin typeface="楷体_GB2312" pitchFamily="49" charset="-122"/>
                <a:ea typeface="楷体_GB2312" pitchFamily="49" charset="-122"/>
              </a:rPr>
              <a:t>之上，与</a:t>
            </a:r>
            <a:r>
              <a:rPr lang="en-US" altLang="zh-CN" sz="2500" b="1" dirty="0" smtClean="0">
                <a:latin typeface="楷体_GB2312" pitchFamily="49" charset="-122"/>
                <a:ea typeface="楷体_GB2312" pitchFamily="49" charset="-122"/>
              </a:rPr>
              <a:t>MTP</a:t>
            </a:r>
            <a:r>
              <a:rPr lang="zh-CN" altLang="en-US" sz="2500" b="1" dirty="0" smtClean="0">
                <a:latin typeface="楷体_GB2312" pitchFamily="49" charset="-122"/>
                <a:ea typeface="楷体_GB2312" pitchFamily="49" charset="-122"/>
              </a:rPr>
              <a:t>中的第三级一起共同完成</a:t>
            </a:r>
            <a:r>
              <a:rPr lang="en-US" altLang="zh-CN" sz="2500" b="1" dirty="0" smtClean="0">
                <a:latin typeface="楷体_GB2312" pitchFamily="49" charset="-122"/>
                <a:ea typeface="楷体_GB2312" pitchFamily="49" charset="-122"/>
              </a:rPr>
              <a:t>OSI</a:t>
            </a:r>
            <a:r>
              <a:rPr lang="zh-CN" altLang="en-US" sz="2500" b="1" dirty="0" smtClean="0">
                <a:latin typeface="楷体_GB2312" pitchFamily="49" charset="-122"/>
                <a:ea typeface="楷体_GB2312" pitchFamily="49" charset="-122"/>
              </a:rPr>
              <a:t>中</a:t>
            </a:r>
            <a:r>
              <a:rPr lang="zh-CN" altLang="en-US" sz="2500" b="1" dirty="0" smtClean="0">
                <a:solidFill>
                  <a:srgbClr val="FF0000"/>
                </a:solidFill>
                <a:latin typeface="楷体_GB2312" pitchFamily="49" charset="-122"/>
                <a:ea typeface="楷体_GB2312" pitchFamily="49" charset="-122"/>
              </a:rPr>
              <a:t>网络层</a:t>
            </a:r>
            <a:r>
              <a:rPr lang="zh-CN" altLang="en-US" sz="2500" b="1" dirty="0" smtClean="0">
                <a:latin typeface="楷体_GB2312" pitchFamily="49" charset="-122"/>
                <a:ea typeface="楷体_GB2312" pitchFamily="49" charset="-122"/>
              </a:rPr>
              <a:t>的功能。</a:t>
            </a:r>
            <a:endParaRPr lang="en-US" altLang="zh-CN" sz="2500" b="1" dirty="0" smtClean="0">
              <a:latin typeface="楷体_GB2312" pitchFamily="49" charset="-122"/>
              <a:ea typeface="楷体_GB2312" pitchFamily="49" charset="-122"/>
            </a:endParaRPr>
          </a:p>
          <a:p>
            <a:pPr marL="640080" lvl="1" indent="-274320" eaLnBrk="1" fontAlgn="auto" hangingPunct="1">
              <a:spcAft>
                <a:spcPts val="0"/>
              </a:spcAft>
              <a:buFont typeface="Wingdings 2"/>
              <a:buChar char=""/>
              <a:defRPr/>
            </a:pPr>
            <a:r>
              <a:rPr lang="en-US" altLang="zh-CN" sz="2500" b="1" dirty="0">
                <a:latin typeface="楷体_GB2312" pitchFamily="49" charset="-122"/>
                <a:ea typeface="楷体_GB2312" pitchFamily="49" charset="-122"/>
              </a:rPr>
              <a:t>SCCP</a:t>
            </a:r>
            <a:r>
              <a:rPr lang="zh-CN" altLang="en-US" sz="2500" b="1" dirty="0">
                <a:latin typeface="楷体_GB2312" pitchFamily="49" charset="-122"/>
                <a:ea typeface="楷体_GB2312" pitchFamily="49" charset="-122"/>
              </a:rPr>
              <a:t>的功能：</a:t>
            </a:r>
          </a:p>
          <a:p>
            <a:pPr marL="640080" lvl="1" indent="-274320" algn="just" eaLnBrk="1" fontAlgn="auto" hangingPunct="1">
              <a:lnSpc>
                <a:spcPct val="105000"/>
              </a:lnSpc>
              <a:spcBef>
                <a:spcPct val="35000"/>
              </a:spcBef>
              <a:spcAft>
                <a:spcPts val="0"/>
              </a:spcAft>
              <a:buFont typeface="Wingdings" pitchFamily="2" charset="2"/>
              <a:buChar char="ü"/>
              <a:defRPr/>
            </a:pPr>
            <a:r>
              <a:rPr lang="zh-CN" altLang="en-US" sz="2500" b="1" dirty="0" smtClean="0">
                <a:latin typeface="楷体_GB2312" pitchFamily="49" charset="-122"/>
                <a:ea typeface="楷体_GB2312" pitchFamily="49" charset="-122"/>
              </a:rPr>
              <a:t>寻址</a:t>
            </a:r>
            <a:r>
              <a:rPr lang="zh-CN" altLang="en-US" sz="2500" b="1" dirty="0">
                <a:latin typeface="楷体_GB2312" pitchFamily="49" charset="-122"/>
                <a:ea typeface="楷体_GB2312" pitchFamily="49" charset="-122"/>
              </a:rPr>
              <a:t>功能：在已有号码的基础上增加了子系统号码</a:t>
            </a:r>
            <a:r>
              <a:rPr lang="en-US" altLang="zh-CN" sz="2500" b="1" dirty="0">
                <a:latin typeface="楷体_GB2312" pitchFamily="49" charset="-122"/>
                <a:ea typeface="楷体_GB2312" pitchFamily="49" charset="-122"/>
              </a:rPr>
              <a:t>(SSN)</a:t>
            </a:r>
            <a:r>
              <a:rPr lang="zh-CN" altLang="en-US" sz="2500" b="1" dirty="0">
                <a:latin typeface="楷体_GB2312" pitchFamily="49" charset="-122"/>
                <a:ea typeface="楷体_GB2312" pitchFamily="49" charset="-122"/>
              </a:rPr>
              <a:t>，以便在一个信令点内标识更多的用户。 </a:t>
            </a:r>
          </a:p>
          <a:p>
            <a:pPr marL="640080" lvl="1" indent="-274320" algn="just" eaLnBrk="1" fontAlgn="auto" hangingPunct="1">
              <a:lnSpc>
                <a:spcPct val="105000"/>
              </a:lnSpc>
              <a:spcBef>
                <a:spcPct val="35000"/>
              </a:spcBef>
              <a:spcAft>
                <a:spcPts val="0"/>
              </a:spcAft>
              <a:buFont typeface="Wingdings" pitchFamily="2" charset="2"/>
              <a:buChar char="ü"/>
              <a:defRPr/>
            </a:pPr>
            <a:r>
              <a:rPr lang="zh-CN" altLang="en-US" sz="2500" b="1" dirty="0">
                <a:latin typeface="楷体_GB2312" pitchFamily="49" charset="-122"/>
                <a:ea typeface="楷体_GB2312" pitchFamily="49" charset="-122"/>
              </a:rPr>
              <a:t>地址翻译功能：</a:t>
            </a:r>
            <a:r>
              <a:rPr lang="en-US" altLang="zh-CN" sz="2500" b="1" dirty="0">
                <a:latin typeface="楷体_GB2312" pitchFamily="49" charset="-122"/>
                <a:ea typeface="楷体_GB2312" pitchFamily="49" charset="-122"/>
              </a:rPr>
              <a:t>SCCP</a:t>
            </a:r>
            <a:r>
              <a:rPr lang="zh-CN" altLang="en-US" sz="2500" b="1" dirty="0">
                <a:latin typeface="楷体_GB2312" pitchFamily="49" charset="-122"/>
                <a:ea typeface="楷体_GB2312" pitchFamily="49" charset="-122"/>
              </a:rPr>
              <a:t>的地址是</a:t>
            </a:r>
            <a:r>
              <a:rPr lang="zh-CN" altLang="en-US" sz="2500" b="1" dirty="0">
                <a:solidFill>
                  <a:srgbClr val="FF0000"/>
                </a:solidFill>
                <a:latin typeface="楷体_GB2312" pitchFamily="49" charset="-122"/>
                <a:ea typeface="楷体_GB2312" pitchFamily="49" charset="-122"/>
              </a:rPr>
              <a:t>全局码</a:t>
            </a:r>
            <a:r>
              <a:rPr lang="en-US" altLang="zh-CN" sz="2500" b="1" dirty="0">
                <a:solidFill>
                  <a:srgbClr val="FF0000"/>
                </a:solidFill>
                <a:latin typeface="楷体_GB2312" pitchFamily="49" charset="-122"/>
                <a:ea typeface="楷体_GB2312" pitchFamily="49" charset="-122"/>
              </a:rPr>
              <a:t>GT</a:t>
            </a:r>
            <a:r>
              <a:rPr lang="zh-CN" altLang="en-US" sz="2500" b="1" dirty="0">
                <a:latin typeface="楷体_GB2312" pitchFamily="49" charset="-122"/>
                <a:ea typeface="楷体_GB2312" pitchFamily="49" charset="-122"/>
              </a:rPr>
              <a:t>（</a:t>
            </a:r>
            <a:r>
              <a:rPr lang="en-US" altLang="zh-CN" sz="2500" b="1" dirty="0">
                <a:latin typeface="楷体_GB2312" pitchFamily="49" charset="-122"/>
                <a:ea typeface="楷体_GB2312" pitchFamily="49" charset="-122"/>
              </a:rPr>
              <a:t>Global Title</a:t>
            </a:r>
            <a:r>
              <a:rPr lang="zh-CN" altLang="en-US" sz="2500" b="1" dirty="0">
                <a:latin typeface="楷体_GB2312" pitchFamily="49" charset="-122"/>
                <a:ea typeface="楷体_GB2312" pitchFamily="49" charset="-122"/>
              </a:rPr>
              <a:t>）、信令点编码和子系统号码</a:t>
            </a:r>
            <a:r>
              <a:rPr lang="en-US" altLang="zh-CN" sz="2500" b="1" dirty="0">
                <a:latin typeface="楷体_GB2312" pitchFamily="49" charset="-122"/>
                <a:ea typeface="楷体_GB2312" pitchFamily="49" charset="-122"/>
              </a:rPr>
              <a:t>SSN</a:t>
            </a:r>
            <a:r>
              <a:rPr lang="zh-CN" altLang="en-US" sz="2500" b="1" dirty="0">
                <a:latin typeface="楷体_GB2312" pitchFamily="49" charset="-122"/>
                <a:ea typeface="楷体_GB2312" pitchFamily="49" charset="-122"/>
              </a:rPr>
              <a:t>的组合。 </a:t>
            </a:r>
            <a:r>
              <a:rPr lang="en-US" altLang="zh-CN" sz="2500" b="1" dirty="0">
                <a:latin typeface="楷体_GB2312" pitchFamily="49" charset="-122"/>
                <a:ea typeface="楷体_GB2312" pitchFamily="49" charset="-122"/>
              </a:rPr>
              <a:t>GT</a:t>
            </a:r>
            <a:r>
              <a:rPr lang="zh-CN" altLang="en-US" sz="2500" b="1" dirty="0">
                <a:latin typeface="楷体_GB2312" pitchFamily="49" charset="-122"/>
                <a:ea typeface="楷体_GB2312" pitchFamily="49" charset="-122"/>
              </a:rPr>
              <a:t>是一个隐含了最终目的信令点编码的地址</a:t>
            </a:r>
            <a:r>
              <a:rPr lang="zh-CN" altLang="en-US" sz="2500" b="1" dirty="0" smtClean="0">
                <a:latin typeface="楷体_GB2312" pitchFamily="49" charset="-122"/>
                <a:ea typeface="楷体_GB2312" pitchFamily="49" charset="-122"/>
              </a:rPr>
              <a:t>，可以</a:t>
            </a:r>
            <a:r>
              <a:rPr lang="zh-CN" altLang="en-US" sz="2500" b="1" dirty="0">
                <a:latin typeface="楷体_GB2312" pitchFamily="49" charset="-122"/>
                <a:ea typeface="楷体_GB2312" pitchFamily="49" charset="-122"/>
              </a:rPr>
              <a:t>采用各种编号计划来表示地址。</a:t>
            </a:r>
          </a:p>
          <a:p>
            <a:pPr marL="640080" lvl="1" indent="-274320" algn="just" eaLnBrk="1" fontAlgn="auto" hangingPunct="1">
              <a:lnSpc>
                <a:spcPct val="105000"/>
              </a:lnSpc>
              <a:spcBef>
                <a:spcPct val="35000"/>
              </a:spcBef>
              <a:spcAft>
                <a:spcPts val="0"/>
              </a:spcAft>
              <a:buFont typeface="Wingdings" pitchFamily="2" charset="2"/>
              <a:buChar char="ü"/>
              <a:defRPr/>
            </a:pPr>
            <a:r>
              <a:rPr lang="zh-CN" altLang="en-US" sz="2500" b="1" dirty="0">
                <a:latin typeface="楷体_GB2312" pitchFamily="49" charset="-122"/>
                <a:ea typeface="楷体_GB2312" pitchFamily="49" charset="-122"/>
              </a:rPr>
              <a:t>分段</a:t>
            </a:r>
            <a:r>
              <a:rPr lang="en-US" altLang="zh-CN" sz="2500" b="1" dirty="0">
                <a:latin typeface="楷体_GB2312" pitchFamily="49" charset="-122"/>
                <a:ea typeface="楷体_GB2312" pitchFamily="49" charset="-122"/>
              </a:rPr>
              <a:t>/</a:t>
            </a:r>
            <a:r>
              <a:rPr lang="zh-CN" altLang="en-US" sz="2500" b="1" dirty="0">
                <a:latin typeface="楷体_GB2312" pitchFamily="49" charset="-122"/>
                <a:ea typeface="楷体_GB2312" pitchFamily="49" charset="-122"/>
              </a:rPr>
              <a:t>重装功能。</a:t>
            </a:r>
          </a:p>
          <a:p>
            <a:pPr marL="640080" lvl="1" indent="-274320" algn="just" eaLnBrk="1" fontAlgn="auto" hangingPunct="1">
              <a:lnSpc>
                <a:spcPct val="105000"/>
              </a:lnSpc>
              <a:spcBef>
                <a:spcPct val="35000"/>
              </a:spcBef>
              <a:spcAft>
                <a:spcPts val="0"/>
              </a:spcAft>
              <a:buFont typeface="Wingdings" pitchFamily="2" charset="2"/>
              <a:buChar char="ü"/>
              <a:defRPr/>
            </a:pPr>
            <a:r>
              <a:rPr lang="zh-CN" altLang="en-US" sz="2500" b="1" dirty="0">
                <a:latin typeface="楷体_GB2312" pitchFamily="49" charset="-122"/>
                <a:ea typeface="楷体_GB2312" pitchFamily="49" charset="-122"/>
              </a:rPr>
              <a:t>提供无连接服务和面向连接的服务</a:t>
            </a:r>
            <a:r>
              <a:rPr lang="zh-CN" altLang="en-US" sz="2500" b="1" dirty="0" smtClean="0">
                <a:latin typeface="楷体_GB2312" pitchFamily="49" charset="-122"/>
                <a:ea typeface="楷体_GB2312" pitchFamily="49" charset="-122"/>
              </a:rPr>
              <a:t>：</a:t>
            </a:r>
            <a:endParaRPr lang="en-US" altLang="zh-CN" sz="2500" b="1" dirty="0" smtClean="0">
              <a:latin typeface="楷体_GB2312" pitchFamily="49" charset="-122"/>
              <a:ea typeface="楷体_GB2312" pitchFamily="49" charset="-122"/>
            </a:endParaRPr>
          </a:p>
          <a:p>
            <a:pPr marL="640080" lvl="1" indent="-274320" algn="just" eaLnBrk="1" fontAlgn="auto" hangingPunct="1">
              <a:lnSpc>
                <a:spcPct val="115000"/>
              </a:lnSpc>
              <a:spcBef>
                <a:spcPct val="35000"/>
              </a:spcBef>
              <a:spcAft>
                <a:spcPts val="0"/>
              </a:spcAft>
              <a:buFontTx/>
              <a:buNone/>
              <a:defRPr/>
            </a:pPr>
            <a:endParaRPr lang="zh-CN" altLang="en-US" sz="2500" b="1" dirty="0" smtClean="0">
              <a:latin typeface="楷体_GB2312" pitchFamily="49" charset="-122"/>
              <a:ea typeface="楷体_GB2312" pitchFamily="49" charset="-122"/>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95536" y="476672"/>
            <a:ext cx="8378825" cy="468313"/>
          </a:xfrm>
        </p:spPr>
        <p:txBody>
          <a:bodyPr>
            <a:normAutofit fontScale="90000"/>
          </a:bodyPr>
          <a:lstStyle/>
          <a:p>
            <a:pPr eaLnBrk="1" fontAlgn="auto" hangingPunct="1">
              <a:spcAft>
                <a:spcPts val="0"/>
              </a:spcAft>
              <a:defRPr/>
            </a:pPr>
            <a:r>
              <a:rPr lang="zh-CN" altLang="en-US" b="1" dirty="0" smtClean="0">
                <a:latin typeface="楷体_GB2312" pitchFamily="49" charset="-122"/>
                <a:ea typeface="楷体_GB2312" pitchFamily="49" charset="-122"/>
              </a:rPr>
              <a:t>第</a:t>
            </a:r>
            <a:r>
              <a:rPr lang="en-US" altLang="zh-CN" b="1" dirty="0" smtClean="0">
                <a:latin typeface="楷体_GB2312" pitchFamily="49" charset="-122"/>
                <a:ea typeface="楷体_GB2312" pitchFamily="49" charset="-122"/>
              </a:rPr>
              <a:t>3</a:t>
            </a:r>
            <a:r>
              <a:rPr lang="zh-CN" altLang="en-US" b="1" dirty="0" smtClean="0">
                <a:latin typeface="楷体_GB2312" pitchFamily="49" charset="-122"/>
                <a:ea typeface="楷体_GB2312" pitchFamily="49" charset="-122"/>
              </a:rPr>
              <a:t>章</a:t>
            </a:r>
            <a:r>
              <a:rPr lang="en-US" altLang="zh-CN" b="1" dirty="0" smtClean="0">
                <a:ea typeface="楷体_GB2312" pitchFamily="49" charset="-122"/>
              </a:rPr>
              <a:t> </a:t>
            </a:r>
            <a:r>
              <a:rPr lang="zh-CN" altLang="en-US" b="1" dirty="0" smtClean="0">
                <a:ea typeface="楷体_GB2312" pitchFamily="49" charset="-122"/>
              </a:rPr>
              <a:t>信令网</a:t>
            </a:r>
          </a:p>
        </p:txBody>
      </p:sp>
      <p:sp>
        <p:nvSpPr>
          <p:cNvPr id="39939" name="Rectangle 3"/>
          <p:cNvSpPr>
            <a:spLocks noGrp="1" noChangeArrowheads="1"/>
          </p:cNvSpPr>
          <p:nvPr>
            <p:ph type="body" sz="half" idx="1"/>
          </p:nvPr>
        </p:nvSpPr>
        <p:spPr>
          <a:xfrm>
            <a:off x="273050" y="1628799"/>
            <a:ext cx="8172450" cy="4705325"/>
          </a:xfrm>
        </p:spPr>
        <p:txBody>
          <a:bodyPr/>
          <a:lstStyle/>
          <a:p>
            <a:pPr eaLnBrk="1" hangingPunct="1"/>
            <a:r>
              <a:rPr lang="zh-CN" altLang="en-US" sz="2800" b="1" dirty="0" smtClean="0">
                <a:latin typeface="楷体_GB2312" panose="02010600030101010101" charset="-122"/>
                <a:ea typeface="楷体_GB2312" panose="02010600030101010101" charset="-122"/>
              </a:rPr>
              <a:t>事务处理能力</a:t>
            </a:r>
            <a:r>
              <a:rPr lang="en-US" altLang="zh-CN" sz="2800" b="1" dirty="0" smtClean="0">
                <a:latin typeface="楷体_GB2312" panose="02010600030101010101" charset="-122"/>
                <a:ea typeface="楷体_GB2312" panose="02010600030101010101" charset="-122"/>
              </a:rPr>
              <a:t>TC</a:t>
            </a:r>
          </a:p>
          <a:p>
            <a:pPr algn="just" eaLnBrk="1" hangingPunct="1">
              <a:lnSpc>
                <a:spcPct val="110000"/>
              </a:lnSpc>
              <a:spcBef>
                <a:spcPct val="40000"/>
              </a:spcBef>
              <a:buFontTx/>
              <a:buNone/>
            </a:pPr>
            <a:r>
              <a:rPr lang="en-US" altLang="zh-CN" b="1" dirty="0" smtClean="0">
                <a:latin typeface="楷体_GB2312" panose="02010600030101010101" charset="-122"/>
                <a:ea typeface="楷体_GB2312" panose="02010600030101010101" charset="-122"/>
              </a:rPr>
              <a:t>      </a:t>
            </a:r>
            <a:r>
              <a:rPr lang="zh-CN" altLang="en-US" b="1" dirty="0" smtClean="0">
                <a:latin typeface="楷体_GB2312" panose="02010600030101010101" charset="-122"/>
                <a:ea typeface="楷体_GB2312" panose="02010600030101010101" charset="-122"/>
              </a:rPr>
              <a:t>指通信网中分散的一系列应用在相互通信时采用的一组规约和功能。 </a:t>
            </a:r>
          </a:p>
          <a:p>
            <a:pPr algn="just" eaLnBrk="1" hangingPunct="1">
              <a:lnSpc>
                <a:spcPct val="110000"/>
              </a:lnSpc>
              <a:spcBef>
                <a:spcPct val="40000"/>
              </a:spcBef>
              <a:buFontTx/>
              <a:buNone/>
            </a:pPr>
            <a:r>
              <a:rPr lang="zh-CN" altLang="en-US" b="1" dirty="0" smtClean="0">
                <a:latin typeface="楷体_GB2312" panose="02010600030101010101" charset="-122"/>
                <a:ea typeface="楷体_GB2312" panose="02010600030101010101" charset="-122"/>
              </a:rPr>
              <a:t>      </a:t>
            </a:r>
            <a:r>
              <a:rPr lang="en-US" altLang="zh-CN" b="1" dirty="0" smtClean="0">
                <a:latin typeface="楷体_GB2312" panose="02010600030101010101" charset="-122"/>
                <a:ea typeface="楷体_GB2312" panose="02010600030101010101" charset="-122"/>
              </a:rPr>
              <a:t>TC</a:t>
            </a:r>
            <a:r>
              <a:rPr lang="zh-CN" altLang="en-US" b="1" dirty="0" smtClean="0">
                <a:latin typeface="楷体_GB2312" panose="02010600030101010101" charset="-122"/>
                <a:ea typeface="楷体_GB2312" panose="02010600030101010101" charset="-122"/>
              </a:rPr>
              <a:t>完成</a:t>
            </a:r>
            <a:r>
              <a:rPr lang="en-US" altLang="zh-CN" b="1" dirty="0" smtClean="0">
                <a:latin typeface="楷体_GB2312" panose="02010600030101010101" charset="-122"/>
                <a:ea typeface="楷体_GB2312" panose="02010600030101010101" charset="-122"/>
              </a:rPr>
              <a:t>OSI 4</a:t>
            </a:r>
            <a:r>
              <a:rPr lang="zh-CN" altLang="en-US" b="1" dirty="0" smtClean="0">
                <a:latin typeface="楷体_GB2312" panose="02010600030101010101" charset="-122"/>
                <a:ea typeface="楷体_GB2312" panose="02010600030101010101" charset="-122"/>
              </a:rPr>
              <a:t>～</a:t>
            </a:r>
            <a:r>
              <a:rPr lang="en-US" altLang="zh-CN" b="1" dirty="0" smtClean="0">
                <a:latin typeface="楷体_GB2312" panose="02010600030101010101" charset="-122"/>
                <a:ea typeface="楷体_GB2312" panose="02010600030101010101" charset="-122"/>
              </a:rPr>
              <a:t>7</a:t>
            </a:r>
            <a:r>
              <a:rPr lang="zh-CN" altLang="en-US" b="1" dirty="0" smtClean="0">
                <a:latin typeface="楷体_GB2312" panose="02010600030101010101" charset="-122"/>
                <a:ea typeface="楷体_GB2312" panose="02010600030101010101" charset="-122"/>
              </a:rPr>
              <a:t>层的功能，由两部分组成：事务处理能力应用部分</a:t>
            </a:r>
            <a:r>
              <a:rPr lang="en-US" altLang="zh-CN" b="1" dirty="0" smtClean="0">
                <a:latin typeface="楷体_GB2312" panose="02010600030101010101" charset="-122"/>
                <a:ea typeface="楷体_GB2312" panose="02010600030101010101" charset="-122"/>
              </a:rPr>
              <a:t>TCAP (Transaction Capabilities Application Part)</a:t>
            </a:r>
            <a:r>
              <a:rPr lang="zh-CN" altLang="en-US" b="1" dirty="0" smtClean="0">
                <a:latin typeface="楷体_GB2312" panose="02010600030101010101" charset="-122"/>
                <a:ea typeface="楷体_GB2312" panose="02010600030101010101" charset="-122"/>
              </a:rPr>
              <a:t>和中间服务部分</a:t>
            </a:r>
            <a:r>
              <a:rPr lang="en-US" altLang="zh-CN" b="1" dirty="0" smtClean="0">
                <a:latin typeface="楷体_GB2312" panose="02010600030101010101" charset="-122"/>
                <a:ea typeface="楷体_GB2312" panose="02010600030101010101" charset="-122"/>
              </a:rPr>
              <a:t>ISP (Intermediate Service Part)</a:t>
            </a:r>
            <a:r>
              <a:rPr lang="zh-CN" altLang="en-US" b="1" dirty="0" smtClean="0">
                <a:latin typeface="楷体_GB2312" panose="02010600030101010101" charset="-122"/>
                <a:ea typeface="楷体_GB2312" panose="02010600030101010101" charset="-122"/>
              </a:rPr>
              <a:t>。 </a:t>
            </a:r>
          </a:p>
          <a:p>
            <a:pPr algn="just" eaLnBrk="1" hangingPunct="1">
              <a:lnSpc>
                <a:spcPct val="110000"/>
              </a:lnSpc>
              <a:spcBef>
                <a:spcPct val="40000"/>
              </a:spcBef>
              <a:buFontTx/>
              <a:buNone/>
            </a:pPr>
            <a:r>
              <a:rPr lang="zh-CN" altLang="en-US" sz="2800" b="1" dirty="0" smtClean="0">
                <a:latin typeface="楷体_GB2312" panose="02010600030101010101" charset="-122"/>
                <a:ea typeface="楷体_GB2312" panose="02010600030101010101" charset="-122"/>
              </a:rPr>
              <a:t>      </a:t>
            </a:r>
            <a:r>
              <a:rPr lang="zh-CN" altLang="en-US" b="1" dirty="0" smtClean="0">
                <a:latin typeface="楷体_GB2312" panose="02010600030101010101" charset="-122"/>
                <a:ea typeface="楷体_GB2312" panose="02010600030101010101" charset="-122"/>
              </a:rPr>
              <a:t>目前在</a:t>
            </a:r>
            <a:r>
              <a:rPr lang="en-US" altLang="zh-CN" b="1" dirty="0" smtClean="0">
                <a:latin typeface="楷体_GB2312" panose="02010600030101010101" charset="-122"/>
                <a:ea typeface="楷体_GB2312" panose="02010600030101010101" charset="-122"/>
              </a:rPr>
              <a:t>TCAP</a:t>
            </a:r>
            <a:r>
              <a:rPr lang="zh-CN" altLang="en-US" b="1" dirty="0" smtClean="0">
                <a:latin typeface="楷体_GB2312" panose="02010600030101010101" charset="-122"/>
                <a:ea typeface="楷体_GB2312" panose="02010600030101010101" charset="-122"/>
              </a:rPr>
              <a:t>之上定义了三类</a:t>
            </a:r>
            <a:r>
              <a:rPr lang="en-US" altLang="zh-CN" b="1" dirty="0" smtClean="0">
                <a:latin typeface="楷体_GB2312" panose="02010600030101010101" charset="-122"/>
                <a:ea typeface="楷体_GB2312" panose="02010600030101010101" charset="-122"/>
              </a:rPr>
              <a:t>TC-</a:t>
            </a:r>
            <a:r>
              <a:rPr lang="zh-CN" altLang="en-US" b="1" dirty="0" smtClean="0">
                <a:latin typeface="楷体_GB2312" panose="02010600030101010101" charset="-122"/>
                <a:ea typeface="楷体_GB2312" panose="02010600030101010101" charset="-122"/>
              </a:rPr>
              <a:t>用户：智能网应用部分</a:t>
            </a:r>
            <a:r>
              <a:rPr lang="en-US" altLang="zh-CN" b="1" dirty="0" smtClean="0">
                <a:latin typeface="楷体_GB2312" panose="02010600030101010101" charset="-122"/>
                <a:ea typeface="楷体_GB2312" panose="02010600030101010101" charset="-122"/>
              </a:rPr>
              <a:t>;</a:t>
            </a:r>
            <a:r>
              <a:rPr lang="zh-CN" altLang="en-US" b="1" dirty="0" smtClean="0">
                <a:latin typeface="楷体_GB2312" panose="02010600030101010101" charset="-122"/>
                <a:ea typeface="楷体_GB2312" panose="02010600030101010101" charset="-122"/>
              </a:rPr>
              <a:t>移动应用部分</a:t>
            </a:r>
            <a:r>
              <a:rPr lang="en-US" altLang="zh-CN" b="1" dirty="0" smtClean="0">
                <a:latin typeface="楷体_GB2312" panose="02010600030101010101" charset="-122"/>
                <a:ea typeface="楷体_GB2312" panose="02010600030101010101" charset="-122"/>
              </a:rPr>
              <a:t>;</a:t>
            </a:r>
            <a:r>
              <a:rPr lang="zh-CN" altLang="en-US" b="1" dirty="0" smtClean="0">
                <a:latin typeface="楷体_GB2312" panose="02010600030101010101" charset="-122"/>
                <a:ea typeface="楷体_GB2312" panose="02010600030101010101" charset="-122"/>
              </a:rPr>
              <a:t>操作、维护管理应用部分。</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95305" y="476672"/>
            <a:ext cx="8378825" cy="468313"/>
          </a:xfrm>
        </p:spPr>
        <p:txBody>
          <a:bodyPr>
            <a:normAutofit fontScale="90000"/>
          </a:bodyPr>
          <a:lstStyle/>
          <a:p>
            <a:pPr eaLnBrk="1" fontAlgn="auto" hangingPunct="1">
              <a:spcAft>
                <a:spcPts val="0"/>
              </a:spcAft>
              <a:defRPr/>
            </a:pPr>
            <a:r>
              <a:rPr lang="zh-CN" altLang="en-US" b="1" dirty="0" smtClean="0">
                <a:latin typeface="楷体_GB2312" pitchFamily="49" charset="-122"/>
                <a:ea typeface="楷体_GB2312" pitchFamily="49" charset="-122"/>
              </a:rPr>
              <a:t>第</a:t>
            </a:r>
            <a:r>
              <a:rPr lang="en-US" altLang="zh-CN" b="1" dirty="0" smtClean="0">
                <a:latin typeface="楷体_GB2312" pitchFamily="49" charset="-122"/>
                <a:ea typeface="楷体_GB2312" pitchFamily="49" charset="-122"/>
              </a:rPr>
              <a:t>3</a:t>
            </a:r>
            <a:r>
              <a:rPr lang="zh-CN" altLang="en-US" b="1" dirty="0" smtClean="0">
                <a:latin typeface="楷体_GB2312" pitchFamily="49" charset="-122"/>
                <a:ea typeface="楷体_GB2312" pitchFamily="49" charset="-122"/>
              </a:rPr>
              <a:t>章</a:t>
            </a:r>
            <a:r>
              <a:rPr lang="en-US" altLang="zh-CN" b="1" dirty="0" smtClean="0">
                <a:ea typeface="楷体_GB2312" pitchFamily="49" charset="-122"/>
              </a:rPr>
              <a:t> </a:t>
            </a:r>
            <a:r>
              <a:rPr lang="zh-CN" altLang="en-US" b="1" dirty="0" smtClean="0">
                <a:ea typeface="楷体_GB2312" pitchFamily="49" charset="-122"/>
              </a:rPr>
              <a:t>信令网</a:t>
            </a:r>
          </a:p>
        </p:txBody>
      </p:sp>
      <p:sp>
        <p:nvSpPr>
          <p:cNvPr id="33795" name="Rectangle 3"/>
          <p:cNvSpPr>
            <a:spLocks noGrp="1" noChangeArrowheads="1"/>
          </p:cNvSpPr>
          <p:nvPr>
            <p:ph type="body" sz="half" idx="1"/>
          </p:nvPr>
        </p:nvSpPr>
        <p:spPr>
          <a:xfrm>
            <a:off x="273050" y="1556791"/>
            <a:ext cx="8172450" cy="4777333"/>
          </a:xfrm>
        </p:spPr>
        <p:txBody>
          <a:bodyPr>
            <a:normAutofit fontScale="92500" lnSpcReduction="10000"/>
          </a:bodyPr>
          <a:lstStyle/>
          <a:p>
            <a:pPr marL="457200" indent="-457200" algn="just" eaLnBrk="1" hangingPunct="1">
              <a:lnSpc>
                <a:spcPct val="110000"/>
              </a:lnSpc>
              <a:spcBef>
                <a:spcPct val="40000"/>
              </a:spcBef>
              <a:buFont typeface="Wingdings" panose="05000000000000000000" pitchFamily="2" charset="2"/>
              <a:buNone/>
              <a:defRPr/>
            </a:pPr>
            <a:r>
              <a:rPr lang="zh-CN" altLang="en-US" sz="2800" b="1" dirty="0" smtClean="0">
                <a:ea typeface="楷体_GB2312" pitchFamily="49" charset="-122"/>
              </a:rPr>
              <a:t>三、信号单元的类型和格式</a:t>
            </a:r>
          </a:p>
          <a:p>
            <a:pPr algn="just" eaLnBrk="1" hangingPunct="1">
              <a:lnSpc>
                <a:spcPct val="110000"/>
              </a:lnSpc>
              <a:spcBef>
                <a:spcPct val="40000"/>
              </a:spcBef>
              <a:defRPr/>
            </a:pPr>
            <a:r>
              <a:rPr lang="zh-CN" altLang="en-US" sz="2800" b="1" dirty="0" smtClean="0">
                <a:latin typeface="楷体_GB2312" pitchFamily="49" charset="-122"/>
                <a:ea typeface="楷体_GB2312" pitchFamily="49" charset="-122"/>
              </a:rPr>
              <a:t>三种</a:t>
            </a:r>
            <a:r>
              <a:rPr lang="en-US" altLang="zh-CN" sz="2800" b="1" dirty="0" smtClean="0">
                <a:latin typeface="楷体_GB2312" pitchFamily="49" charset="-122"/>
                <a:ea typeface="楷体_GB2312" pitchFamily="49" charset="-122"/>
              </a:rPr>
              <a:t>SU</a:t>
            </a:r>
            <a:r>
              <a:rPr lang="zh-CN" altLang="en-US" sz="2800" b="1" dirty="0" smtClean="0">
                <a:latin typeface="楷体_GB2312" pitchFamily="49" charset="-122"/>
                <a:ea typeface="楷体_GB2312" pitchFamily="49" charset="-122"/>
              </a:rPr>
              <a:t>的功能</a:t>
            </a:r>
          </a:p>
          <a:p>
            <a:pPr marL="822325" lvl="1" indent="-457200" algn="just" eaLnBrk="1" hangingPunct="1">
              <a:lnSpc>
                <a:spcPct val="110000"/>
              </a:lnSpc>
              <a:spcBef>
                <a:spcPct val="40000"/>
              </a:spcBef>
              <a:defRPr/>
            </a:pPr>
            <a:r>
              <a:rPr lang="en-US" altLang="zh-CN" sz="2400" b="1" dirty="0" smtClean="0">
                <a:latin typeface="楷体_GB2312" pitchFamily="49" charset="-122"/>
                <a:ea typeface="楷体_GB2312" pitchFamily="49" charset="-122"/>
              </a:rPr>
              <a:t>FISU</a:t>
            </a:r>
            <a:r>
              <a:rPr lang="zh-CN" altLang="en-US" sz="2400" b="1" dirty="0" smtClean="0">
                <a:latin typeface="楷体_GB2312" pitchFamily="49" charset="-122"/>
                <a:ea typeface="楷体_GB2312" pitchFamily="49" charset="-122"/>
              </a:rPr>
              <a:t>（填充信号单元）：当信令链路上没有</a:t>
            </a:r>
            <a:r>
              <a:rPr lang="en-US" altLang="zh-CN" sz="2400" b="1" dirty="0" smtClean="0">
                <a:latin typeface="楷体_GB2312" pitchFamily="49" charset="-122"/>
                <a:ea typeface="楷体_GB2312" pitchFamily="49" charset="-122"/>
              </a:rPr>
              <a:t>MSU</a:t>
            </a:r>
            <a:r>
              <a:rPr lang="zh-CN" altLang="en-US" sz="2400" b="1" dirty="0" smtClean="0">
                <a:latin typeface="楷体_GB2312" pitchFamily="49" charset="-122"/>
                <a:ea typeface="楷体_GB2312" pitchFamily="49" charset="-122"/>
              </a:rPr>
              <a:t>或</a:t>
            </a:r>
            <a:r>
              <a:rPr lang="en-US" altLang="zh-CN" sz="2400" b="1" dirty="0" smtClean="0">
                <a:latin typeface="楷体_GB2312" pitchFamily="49" charset="-122"/>
                <a:ea typeface="楷体_GB2312" pitchFamily="49" charset="-122"/>
              </a:rPr>
              <a:t>LSSU</a:t>
            </a:r>
            <a:r>
              <a:rPr lang="zh-CN" altLang="en-US" sz="2400" b="1" dirty="0" smtClean="0">
                <a:latin typeface="楷体_GB2312" pitchFamily="49" charset="-122"/>
                <a:ea typeface="楷体_GB2312" pitchFamily="49" charset="-122"/>
              </a:rPr>
              <a:t>发送时才发送的，用以维持信令链路的正常工作，同时还可以证实对端发来的信号单元。</a:t>
            </a:r>
          </a:p>
          <a:p>
            <a:pPr marL="822325" lvl="1" indent="-457200" algn="just" eaLnBrk="1" hangingPunct="1">
              <a:lnSpc>
                <a:spcPct val="110000"/>
              </a:lnSpc>
              <a:spcBef>
                <a:spcPct val="40000"/>
              </a:spcBef>
              <a:defRPr/>
            </a:pPr>
            <a:r>
              <a:rPr lang="en-US" altLang="zh-CN" sz="2400" b="1" dirty="0" smtClean="0">
                <a:latin typeface="楷体_GB2312" pitchFamily="49" charset="-122"/>
                <a:ea typeface="楷体_GB2312" pitchFamily="49" charset="-122"/>
              </a:rPr>
              <a:t>LSSU</a:t>
            </a:r>
            <a:r>
              <a:rPr lang="zh-CN" altLang="en-US" sz="2400" b="1" dirty="0" smtClean="0">
                <a:latin typeface="楷体_GB2312" pitchFamily="49" charset="-122"/>
                <a:ea typeface="楷体_GB2312" pitchFamily="49" charset="-122"/>
              </a:rPr>
              <a:t>（链路状态信号单元）：用于在一条信令链路两端的信令点之间传递通信信息，这些信息包含在</a:t>
            </a:r>
            <a:r>
              <a:rPr lang="en-US" altLang="zh-CN" sz="2400" b="1" dirty="0" smtClean="0">
                <a:latin typeface="楷体_GB2312" pitchFamily="49" charset="-122"/>
                <a:ea typeface="楷体_GB2312" pitchFamily="49" charset="-122"/>
              </a:rPr>
              <a:t>LSSU</a:t>
            </a:r>
            <a:r>
              <a:rPr lang="zh-CN" altLang="en-US" sz="2400" b="1" dirty="0" smtClean="0">
                <a:latin typeface="楷体_GB2312" pitchFamily="49" charset="-122"/>
                <a:ea typeface="楷体_GB2312" pitchFamily="49" charset="-122"/>
              </a:rPr>
              <a:t>的</a:t>
            </a:r>
            <a:r>
              <a:rPr lang="en-US" altLang="zh-CN" sz="2400" b="1" dirty="0" smtClean="0">
                <a:latin typeface="楷体_GB2312" pitchFamily="49" charset="-122"/>
                <a:ea typeface="楷体_GB2312" pitchFamily="49" charset="-122"/>
              </a:rPr>
              <a:t>SF</a:t>
            </a:r>
            <a:r>
              <a:rPr lang="zh-CN" altLang="en-US" sz="2400" b="1" dirty="0" smtClean="0">
                <a:latin typeface="楷体_GB2312" pitchFamily="49" charset="-122"/>
                <a:ea typeface="楷体_GB2312" pitchFamily="49" charset="-122"/>
              </a:rPr>
              <a:t>字段中。</a:t>
            </a:r>
          </a:p>
          <a:p>
            <a:pPr marL="822325" lvl="1" indent="-457200" algn="just" eaLnBrk="1" hangingPunct="1">
              <a:lnSpc>
                <a:spcPct val="110000"/>
              </a:lnSpc>
              <a:spcBef>
                <a:spcPct val="40000"/>
              </a:spcBef>
              <a:defRPr/>
            </a:pPr>
            <a:r>
              <a:rPr lang="en-US" altLang="zh-CN" sz="2400" b="1" dirty="0" smtClean="0">
                <a:latin typeface="楷体_GB2312" pitchFamily="49" charset="-122"/>
                <a:ea typeface="楷体_GB2312" pitchFamily="49" charset="-122"/>
              </a:rPr>
              <a:t>MSU</a:t>
            </a:r>
            <a:r>
              <a:rPr lang="zh-CN" altLang="en-US" sz="2400" b="1" dirty="0" smtClean="0">
                <a:latin typeface="楷体_GB2312" pitchFamily="49" charset="-122"/>
                <a:ea typeface="楷体_GB2312" pitchFamily="49" charset="-122"/>
              </a:rPr>
              <a:t>（消息信号单元）：是</a:t>
            </a:r>
            <a:r>
              <a:rPr lang="en-US" altLang="zh-CN" sz="2400" b="1" dirty="0" smtClean="0">
                <a:latin typeface="楷体_GB2312" pitchFamily="49" charset="-122"/>
                <a:ea typeface="楷体_GB2312" pitchFamily="49" charset="-122"/>
              </a:rPr>
              <a:t>7</a:t>
            </a:r>
            <a:r>
              <a:rPr lang="zh-CN" altLang="en-US" sz="2400" b="1" dirty="0" smtClean="0">
                <a:latin typeface="楷体_GB2312" pitchFamily="49" charset="-122"/>
                <a:ea typeface="楷体_GB2312" pitchFamily="49" charset="-122"/>
              </a:rPr>
              <a:t>号信令网上最重要的一类</a:t>
            </a:r>
            <a:r>
              <a:rPr lang="en-US" altLang="zh-CN" sz="2400" b="1" dirty="0" smtClean="0">
                <a:latin typeface="楷体_GB2312" pitchFamily="49" charset="-122"/>
                <a:ea typeface="楷体_GB2312" pitchFamily="49" charset="-122"/>
              </a:rPr>
              <a:t>SU</a:t>
            </a:r>
            <a:r>
              <a:rPr lang="zh-CN" altLang="en-US" sz="2400" b="1" dirty="0" smtClean="0">
                <a:latin typeface="楷体_GB2312" pitchFamily="49" charset="-122"/>
                <a:ea typeface="楷体_GB2312" pitchFamily="49" charset="-122"/>
              </a:rPr>
              <a:t>，与呼叫建立、监视、释放，数据库查询、响应，信令网维护、测试、管理相关的信令均通过</a:t>
            </a:r>
            <a:r>
              <a:rPr lang="en-US" altLang="zh-CN" sz="2400" b="1" dirty="0" smtClean="0">
                <a:latin typeface="楷体_GB2312" pitchFamily="49" charset="-122"/>
                <a:ea typeface="楷体_GB2312" pitchFamily="49" charset="-122"/>
              </a:rPr>
              <a:t>MSU</a:t>
            </a:r>
            <a:r>
              <a:rPr lang="zh-CN" altLang="en-US" sz="2400" b="1" dirty="0" smtClean="0">
                <a:latin typeface="楷体_GB2312" pitchFamily="49" charset="-122"/>
                <a:ea typeface="楷体_GB2312" pitchFamily="49" charset="-122"/>
              </a:rPr>
              <a:t>传递。</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323528" y="548680"/>
            <a:ext cx="8378825" cy="468313"/>
          </a:xfrm>
        </p:spPr>
        <p:txBody>
          <a:bodyPr>
            <a:normAutofit fontScale="90000"/>
          </a:bodyPr>
          <a:lstStyle/>
          <a:p>
            <a:pPr eaLnBrk="1" fontAlgn="auto" hangingPunct="1">
              <a:spcAft>
                <a:spcPts val="0"/>
              </a:spcAft>
              <a:defRPr/>
            </a:pPr>
            <a:r>
              <a:rPr lang="zh-CN" altLang="en-US" b="1" dirty="0" smtClean="0">
                <a:latin typeface="楷体_GB2312" pitchFamily="49" charset="-122"/>
                <a:ea typeface="楷体_GB2312" pitchFamily="49" charset="-122"/>
              </a:rPr>
              <a:t>第</a:t>
            </a:r>
            <a:r>
              <a:rPr lang="en-US" altLang="zh-CN" b="1" dirty="0" smtClean="0">
                <a:latin typeface="楷体_GB2312" pitchFamily="49" charset="-122"/>
                <a:ea typeface="楷体_GB2312" pitchFamily="49" charset="-122"/>
              </a:rPr>
              <a:t>3</a:t>
            </a:r>
            <a:r>
              <a:rPr lang="zh-CN" altLang="en-US" b="1" dirty="0" smtClean="0">
                <a:latin typeface="楷体_GB2312" pitchFamily="49" charset="-122"/>
                <a:ea typeface="楷体_GB2312" pitchFamily="49" charset="-122"/>
              </a:rPr>
              <a:t>章</a:t>
            </a:r>
            <a:r>
              <a:rPr lang="en-US" altLang="zh-CN" b="1" dirty="0" smtClean="0">
                <a:ea typeface="楷体_GB2312" pitchFamily="49" charset="-122"/>
              </a:rPr>
              <a:t> </a:t>
            </a:r>
            <a:r>
              <a:rPr lang="zh-CN" altLang="en-US" b="1" dirty="0" smtClean="0">
                <a:ea typeface="楷体_GB2312" pitchFamily="49" charset="-122"/>
              </a:rPr>
              <a:t>信令网</a:t>
            </a:r>
          </a:p>
        </p:txBody>
      </p:sp>
      <p:sp>
        <p:nvSpPr>
          <p:cNvPr id="41987" name="Rectangle 3"/>
          <p:cNvSpPr>
            <a:spLocks noGrp="1" noChangeArrowheads="1"/>
          </p:cNvSpPr>
          <p:nvPr>
            <p:ph type="body" sz="half" idx="1"/>
          </p:nvPr>
        </p:nvSpPr>
        <p:spPr>
          <a:xfrm>
            <a:off x="21140" y="1086922"/>
            <a:ext cx="8871339" cy="4466307"/>
          </a:xfrm>
        </p:spPr>
        <p:txBody>
          <a:bodyPr/>
          <a:lstStyle/>
          <a:p>
            <a:pPr marL="457200" indent="-457200" eaLnBrk="1" hangingPunct="1">
              <a:buFontTx/>
              <a:buNone/>
              <a:defRPr/>
            </a:pPr>
            <a:r>
              <a:rPr lang="en-US" altLang="zh-CN" sz="3200" b="1" dirty="0" smtClean="0">
                <a:latin typeface="楷体_GB2312" pitchFamily="49" charset="-122"/>
                <a:ea typeface="楷体_GB2312" pitchFamily="49" charset="-122"/>
              </a:rPr>
              <a:t>1</a:t>
            </a:r>
            <a:r>
              <a:rPr lang="zh-CN" altLang="en-US" sz="3200" b="1" dirty="0" smtClean="0">
                <a:latin typeface="楷体_GB2312" pitchFamily="49" charset="-122"/>
                <a:ea typeface="楷体_GB2312" pitchFamily="49" charset="-122"/>
              </a:rPr>
              <a:t>、</a:t>
            </a:r>
            <a:r>
              <a:rPr lang="en-US" altLang="zh-CN" sz="2000" b="1" dirty="0" smtClean="0">
                <a:latin typeface="楷体_GB2312" pitchFamily="49" charset="-122"/>
                <a:ea typeface="楷体_GB2312" pitchFamily="49" charset="-122"/>
              </a:rPr>
              <a:t>SU</a:t>
            </a:r>
            <a:r>
              <a:rPr lang="zh-CN" altLang="en-US" sz="2000" b="1" dirty="0" smtClean="0">
                <a:latin typeface="楷体_GB2312" pitchFamily="49" charset="-122"/>
                <a:ea typeface="楷体_GB2312" pitchFamily="49" charset="-122"/>
              </a:rPr>
              <a:t>的格式</a:t>
            </a:r>
            <a:r>
              <a:rPr lang="en-US" altLang="zh-CN" sz="2000" b="1" dirty="0" smtClean="0">
                <a:latin typeface="楷体_GB2312" pitchFamily="49" charset="-122"/>
                <a:ea typeface="楷体_GB2312" pitchFamily="49" charset="-122"/>
              </a:rPr>
              <a:t>:</a:t>
            </a:r>
            <a:r>
              <a:rPr lang="zh-CN" altLang="en-US" sz="2000" b="1" dirty="0" smtClean="0">
                <a:latin typeface="楷体_GB2312" pitchFamily="49" charset="-122"/>
                <a:ea typeface="楷体_GB2312" pitchFamily="49" charset="-122"/>
              </a:rPr>
              <a:t>信号单元是一个数据块，类似于分组交换中的分组。</a:t>
            </a:r>
            <a:endParaRPr lang="en-US" altLang="zh-CN" sz="2000" b="1" dirty="0" smtClean="0">
              <a:latin typeface="楷体_GB2312" pitchFamily="49" charset="-122"/>
              <a:ea typeface="楷体_GB2312" pitchFamily="49" charset="-122"/>
            </a:endParaRPr>
          </a:p>
          <a:p>
            <a:pPr marL="457200" indent="-457200" algn="just" eaLnBrk="1" hangingPunct="1">
              <a:lnSpc>
                <a:spcPct val="110000"/>
              </a:lnSpc>
              <a:spcBef>
                <a:spcPct val="40000"/>
              </a:spcBef>
              <a:defRPr/>
            </a:pPr>
            <a:r>
              <a:rPr lang="zh-CN" altLang="en-US" sz="2000" b="1" dirty="0" smtClean="0">
                <a:latin typeface="楷体_GB2312" pitchFamily="49" charset="-122"/>
                <a:ea typeface="楷体_GB2312" pitchFamily="49" charset="-122"/>
              </a:rPr>
              <a:t>标志码</a:t>
            </a:r>
            <a:r>
              <a:rPr lang="en-US" altLang="zh-CN" sz="2000" b="1" dirty="0" smtClean="0">
                <a:latin typeface="楷体_GB2312" pitchFamily="49" charset="-122"/>
                <a:ea typeface="楷体_GB2312" pitchFamily="49" charset="-122"/>
              </a:rPr>
              <a:t>(Flag)</a:t>
            </a:r>
            <a:r>
              <a:rPr lang="zh-CN" altLang="en-US" sz="2000" b="1" dirty="0" smtClean="0">
                <a:latin typeface="楷体_GB2312" pitchFamily="49" charset="-122"/>
                <a:ea typeface="楷体_GB2312" pitchFamily="49" charset="-122"/>
              </a:rPr>
              <a:t>：信号单元的定界标志，由码组</a:t>
            </a:r>
            <a:r>
              <a:rPr lang="en-US" altLang="zh-CN" sz="2000" b="1" dirty="0" smtClean="0">
                <a:latin typeface="楷体_GB2312" pitchFamily="49" charset="-122"/>
                <a:ea typeface="楷体_GB2312" pitchFamily="49" charset="-122"/>
              </a:rPr>
              <a:t>01111110</a:t>
            </a:r>
            <a:r>
              <a:rPr lang="zh-CN" altLang="en-US" sz="2000" b="1" dirty="0" smtClean="0">
                <a:latin typeface="楷体_GB2312" pitchFamily="49" charset="-122"/>
                <a:ea typeface="楷体_GB2312" pitchFamily="49" charset="-122"/>
              </a:rPr>
              <a:t>组成。 </a:t>
            </a:r>
          </a:p>
          <a:p>
            <a:pPr marL="457200" indent="-457200" algn="just" eaLnBrk="1" hangingPunct="1">
              <a:lnSpc>
                <a:spcPct val="110000"/>
              </a:lnSpc>
              <a:spcBef>
                <a:spcPct val="40000"/>
              </a:spcBef>
              <a:defRPr/>
            </a:pPr>
            <a:r>
              <a:rPr lang="zh-CN" altLang="en-US" sz="2000" b="1" dirty="0" smtClean="0">
                <a:latin typeface="楷体_GB2312" pitchFamily="49" charset="-122"/>
                <a:ea typeface="楷体_GB2312" pitchFamily="49" charset="-122"/>
              </a:rPr>
              <a:t>校验码</a:t>
            </a:r>
            <a:r>
              <a:rPr lang="en-US" altLang="zh-CN" sz="2000" b="1" dirty="0" smtClean="0">
                <a:latin typeface="楷体_GB2312" pitchFamily="49" charset="-122"/>
                <a:ea typeface="楷体_GB2312" pitchFamily="49" charset="-122"/>
              </a:rPr>
              <a:t>(CK)</a:t>
            </a:r>
            <a:r>
              <a:rPr lang="zh-CN" altLang="en-US" sz="2000" b="1" dirty="0" smtClean="0">
                <a:latin typeface="楷体_GB2312" pitchFamily="49" charset="-122"/>
                <a:ea typeface="楷体_GB2312" pitchFamily="49" charset="-122"/>
              </a:rPr>
              <a:t>：占</a:t>
            </a:r>
            <a:r>
              <a:rPr lang="en-US" altLang="zh-CN" sz="2000" b="1" dirty="0" smtClean="0">
                <a:latin typeface="楷体_GB2312" pitchFamily="49" charset="-122"/>
                <a:ea typeface="楷体_GB2312" pitchFamily="49" charset="-122"/>
              </a:rPr>
              <a:t>16</a:t>
            </a:r>
            <a:r>
              <a:rPr lang="zh-CN" altLang="en-US" sz="2000" b="1" dirty="0" smtClean="0">
                <a:latin typeface="楷体_GB2312" pitchFamily="49" charset="-122"/>
                <a:ea typeface="楷体_GB2312" pitchFamily="49" charset="-122"/>
              </a:rPr>
              <a:t>比特，用于差错校验。</a:t>
            </a:r>
            <a:r>
              <a:rPr lang="en-US" altLang="zh-CN" sz="2000" b="1" dirty="0" smtClean="0">
                <a:latin typeface="楷体_GB2312" pitchFamily="49" charset="-122"/>
                <a:ea typeface="楷体_GB2312" pitchFamily="49" charset="-122"/>
              </a:rPr>
              <a:t>No.7</a:t>
            </a:r>
            <a:r>
              <a:rPr lang="zh-CN" altLang="en-US" sz="2000" b="1" dirty="0" smtClean="0">
                <a:latin typeface="楷体_GB2312" pitchFamily="49" charset="-122"/>
                <a:ea typeface="楷体_GB2312" pitchFamily="49" charset="-122"/>
              </a:rPr>
              <a:t>系统采用的差错校验方法是</a:t>
            </a:r>
            <a:r>
              <a:rPr lang="zh-CN" altLang="en-US" sz="2000" b="1" dirty="0" smtClean="0">
                <a:solidFill>
                  <a:schemeClr val="accent2">
                    <a:lumMod val="75000"/>
                  </a:schemeClr>
                </a:solidFill>
                <a:latin typeface="楷体_GB2312" pitchFamily="49" charset="-122"/>
                <a:ea typeface="楷体_GB2312" pitchFamily="49" charset="-122"/>
              </a:rPr>
              <a:t>循环冗余校验</a:t>
            </a:r>
            <a:r>
              <a:rPr lang="en-US" altLang="zh-CN" sz="2000" b="1" dirty="0" smtClean="0">
                <a:solidFill>
                  <a:schemeClr val="accent2">
                    <a:lumMod val="75000"/>
                  </a:schemeClr>
                </a:solidFill>
                <a:latin typeface="楷体_GB2312" pitchFamily="49" charset="-122"/>
                <a:ea typeface="楷体_GB2312" pitchFamily="49" charset="-122"/>
              </a:rPr>
              <a:t>CRC</a:t>
            </a:r>
            <a:r>
              <a:rPr lang="zh-CN" altLang="en-US" sz="2000" b="1" dirty="0" smtClean="0">
                <a:solidFill>
                  <a:schemeClr val="accent2">
                    <a:lumMod val="75000"/>
                  </a:schemeClr>
                </a:solidFill>
                <a:latin typeface="楷体_GB2312" pitchFamily="49" charset="-122"/>
                <a:ea typeface="楷体_GB2312" pitchFamily="49" charset="-122"/>
              </a:rPr>
              <a:t>。</a:t>
            </a:r>
          </a:p>
          <a:p>
            <a:pPr marL="457200" indent="-457200" algn="just" eaLnBrk="1" hangingPunct="1">
              <a:lnSpc>
                <a:spcPct val="110000"/>
              </a:lnSpc>
              <a:spcBef>
                <a:spcPct val="40000"/>
              </a:spcBef>
              <a:defRPr/>
            </a:pPr>
            <a:r>
              <a:rPr lang="zh-CN" altLang="en-US" sz="2000" b="1" dirty="0" smtClean="0">
                <a:latin typeface="楷体_GB2312" pitchFamily="49" charset="-122"/>
                <a:ea typeface="楷体_GB2312" pitchFamily="49" charset="-122"/>
              </a:rPr>
              <a:t>长度指示码</a:t>
            </a:r>
            <a:r>
              <a:rPr lang="en-US" altLang="zh-CN" sz="2000" b="1" dirty="0" smtClean="0">
                <a:latin typeface="楷体_GB2312" pitchFamily="49" charset="-122"/>
                <a:ea typeface="楷体_GB2312" pitchFamily="49" charset="-122"/>
              </a:rPr>
              <a:t>(LI)</a:t>
            </a:r>
            <a:r>
              <a:rPr lang="zh-CN" altLang="en-US" sz="2000" b="1" dirty="0" smtClean="0">
                <a:latin typeface="楷体_GB2312" pitchFamily="49" charset="-122"/>
                <a:ea typeface="楷体_GB2312" pitchFamily="49" charset="-122"/>
              </a:rPr>
              <a:t>：占</a:t>
            </a:r>
            <a:r>
              <a:rPr lang="en-US" altLang="zh-CN" sz="2000" b="1" dirty="0" smtClean="0">
                <a:latin typeface="楷体_GB2312" pitchFamily="49" charset="-122"/>
                <a:ea typeface="楷体_GB2312" pitchFamily="49" charset="-122"/>
              </a:rPr>
              <a:t>6</a:t>
            </a:r>
            <a:r>
              <a:rPr lang="zh-CN" altLang="en-US" sz="2000" b="1" dirty="0" smtClean="0">
                <a:latin typeface="楷体_GB2312" pitchFamily="49" charset="-122"/>
                <a:ea typeface="楷体_GB2312" pitchFamily="49" charset="-122"/>
              </a:rPr>
              <a:t>比特，用来指示位于长度指示码和校验码之间的</a:t>
            </a:r>
            <a:r>
              <a:rPr lang="en-US" altLang="zh-CN" sz="2000" b="1" dirty="0" smtClean="0">
                <a:latin typeface="楷体_GB2312" pitchFamily="49" charset="-122"/>
                <a:ea typeface="楷体_GB2312" pitchFamily="49" charset="-122"/>
              </a:rPr>
              <a:t>8</a:t>
            </a:r>
            <a:r>
              <a:rPr lang="zh-CN" altLang="en-US" sz="2000" b="1" dirty="0" smtClean="0">
                <a:latin typeface="楷体_GB2312" pitchFamily="49" charset="-122"/>
                <a:ea typeface="楷体_GB2312" pitchFamily="49" charset="-122"/>
              </a:rPr>
              <a:t>位位组数目。</a:t>
            </a:r>
            <a:endParaRPr lang="en-US" altLang="zh-CN" sz="2000" b="1" dirty="0">
              <a:latin typeface="楷体_GB2312" pitchFamily="49" charset="-122"/>
              <a:ea typeface="楷体_GB2312" pitchFamily="49" charset="-122"/>
            </a:endParaRPr>
          </a:p>
          <a:p>
            <a:pPr marL="823913" lvl="1" indent="-457200" algn="just" eaLnBrk="1" hangingPunct="1">
              <a:lnSpc>
                <a:spcPct val="110000"/>
              </a:lnSpc>
              <a:spcBef>
                <a:spcPct val="40000"/>
              </a:spcBef>
              <a:defRPr/>
            </a:pPr>
            <a:r>
              <a:rPr lang="en-US" altLang="zh-CN" sz="1700" b="1" dirty="0" smtClean="0">
                <a:latin typeface="楷体_GB2312" pitchFamily="49" charset="-122"/>
                <a:ea typeface="楷体_GB2312" pitchFamily="49" charset="-122"/>
              </a:rPr>
              <a:t>LI=0</a:t>
            </a:r>
            <a:r>
              <a:rPr lang="zh-CN" altLang="en-US" sz="1700" b="1" dirty="0" smtClean="0">
                <a:latin typeface="楷体_GB2312" pitchFamily="49" charset="-122"/>
                <a:ea typeface="楷体_GB2312" pitchFamily="49" charset="-122"/>
              </a:rPr>
              <a:t>时为</a:t>
            </a:r>
            <a:r>
              <a:rPr lang="en-US" altLang="zh-CN" sz="1700" b="1" dirty="0" smtClean="0">
                <a:latin typeface="楷体_GB2312" pitchFamily="49" charset="-122"/>
                <a:ea typeface="楷体_GB2312" pitchFamily="49" charset="-122"/>
              </a:rPr>
              <a:t>FISU</a:t>
            </a:r>
            <a:r>
              <a:rPr lang="zh-CN" altLang="en-US" sz="1700" b="1" dirty="0" smtClean="0">
                <a:latin typeface="楷体_GB2312" pitchFamily="49" charset="-122"/>
                <a:ea typeface="楷体_GB2312" pitchFamily="49" charset="-122"/>
              </a:rPr>
              <a:t>；</a:t>
            </a:r>
            <a:endParaRPr lang="en-US" altLang="zh-CN" sz="1700" b="1" dirty="0" smtClean="0">
              <a:latin typeface="楷体_GB2312" pitchFamily="49" charset="-122"/>
              <a:ea typeface="楷体_GB2312" pitchFamily="49" charset="-122"/>
            </a:endParaRPr>
          </a:p>
          <a:p>
            <a:pPr marL="823913" lvl="1" indent="-457200" algn="just" eaLnBrk="1" hangingPunct="1">
              <a:lnSpc>
                <a:spcPct val="110000"/>
              </a:lnSpc>
              <a:spcBef>
                <a:spcPct val="40000"/>
              </a:spcBef>
              <a:defRPr/>
            </a:pPr>
            <a:r>
              <a:rPr lang="en-US" altLang="zh-CN" sz="1700" b="1" dirty="0" smtClean="0">
                <a:latin typeface="楷体_GB2312" pitchFamily="49" charset="-122"/>
                <a:ea typeface="楷体_GB2312" pitchFamily="49" charset="-122"/>
              </a:rPr>
              <a:t>LI=l</a:t>
            </a:r>
            <a:r>
              <a:rPr lang="zh-CN" altLang="en-US" sz="1700" b="1" dirty="0" smtClean="0">
                <a:latin typeface="楷体_GB2312" pitchFamily="49" charset="-122"/>
                <a:ea typeface="楷体_GB2312" pitchFamily="49" charset="-122"/>
              </a:rPr>
              <a:t>或</a:t>
            </a:r>
            <a:r>
              <a:rPr lang="en-US" altLang="zh-CN" sz="1700" b="1" dirty="0" smtClean="0">
                <a:latin typeface="楷体_GB2312" pitchFamily="49" charset="-122"/>
                <a:ea typeface="楷体_GB2312" pitchFamily="49" charset="-122"/>
              </a:rPr>
              <a:t>2</a:t>
            </a:r>
            <a:r>
              <a:rPr lang="zh-CN" altLang="en-US" sz="1700" b="1" dirty="0" smtClean="0">
                <a:latin typeface="楷体_GB2312" pitchFamily="49" charset="-122"/>
                <a:ea typeface="楷体_GB2312" pitchFamily="49" charset="-122"/>
              </a:rPr>
              <a:t>时为</a:t>
            </a:r>
            <a:r>
              <a:rPr lang="en-US" altLang="zh-CN" sz="1700" b="1" dirty="0" smtClean="0">
                <a:latin typeface="楷体_GB2312" pitchFamily="49" charset="-122"/>
                <a:ea typeface="楷体_GB2312" pitchFamily="49" charset="-122"/>
              </a:rPr>
              <a:t>LSSU</a:t>
            </a:r>
            <a:r>
              <a:rPr lang="zh-CN" altLang="en-US" sz="1700" b="1" dirty="0" smtClean="0">
                <a:latin typeface="楷体_GB2312" pitchFamily="49" charset="-122"/>
                <a:ea typeface="楷体_GB2312" pitchFamily="49" charset="-122"/>
              </a:rPr>
              <a:t>；</a:t>
            </a:r>
            <a:endParaRPr lang="en-US" altLang="zh-CN" sz="1700" b="1" dirty="0" smtClean="0">
              <a:latin typeface="楷体_GB2312" pitchFamily="49" charset="-122"/>
              <a:ea typeface="楷体_GB2312" pitchFamily="49" charset="-122"/>
            </a:endParaRPr>
          </a:p>
          <a:p>
            <a:pPr marL="823913" lvl="1" indent="-457200" algn="just" eaLnBrk="1" hangingPunct="1">
              <a:lnSpc>
                <a:spcPct val="110000"/>
              </a:lnSpc>
              <a:spcBef>
                <a:spcPct val="40000"/>
              </a:spcBef>
              <a:defRPr/>
            </a:pPr>
            <a:r>
              <a:rPr lang="en-US" altLang="zh-CN" sz="1700" b="1" dirty="0" smtClean="0">
                <a:latin typeface="楷体_GB2312" pitchFamily="49" charset="-122"/>
                <a:ea typeface="楷体_GB2312" pitchFamily="49" charset="-122"/>
              </a:rPr>
              <a:t>LI</a:t>
            </a:r>
            <a:r>
              <a:rPr lang="zh-CN" altLang="en-US" sz="1700" b="1" dirty="0" smtClean="0">
                <a:latin typeface="楷体_GB2312" pitchFamily="49" charset="-122"/>
                <a:ea typeface="楷体_GB2312" pitchFamily="49" charset="-122"/>
              </a:rPr>
              <a:t>＞</a:t>
            </a:r>
            <a:r>
              <a:rPr lang="en-US" altLang="zh-CN" sz="1700" b="1" dirty="0" smtClean="0">
                <a:latin typeface="楷体_GB2312" pitchFamily="49" charset="-122"/>
                <a:ea typeface="楷体_GB2312" pitchFamily="49" charset="-122"/>
              </a:rPr>
              <a:t>2</a:t>
            </a:r>
            <a:r>
              <a:rPr lang="zh-CN" altLang="en-US" sz="1700" b="1" dirty="0" smtClean="0">
                <a:latin typeface="楷体_GB2312" pitchFamily="49" charset="-122"/>
                <a:ea typeface="楷体_GB2312" pitchFamily="49" charset="-122"/>
              </a:rPr>
              <a:t>时为</a:t>
            </a:r>
            <a:r>
              <a:rPr lang="en-US" altLang="zh-CN" sz="1700" b="1" dirty="0" smtClean="0">
                <a:latin typeface="楷体_GB2312" pitchFamily="49" charset="-122"/>
                <a:ea typeface="楷体_GB2312" pitchFamily="49" charset="-122"/>
              </a:rPr>
              <a:t>MSU</a:t>
            </a:r>
            <a:r>
              <a:rPr lang="zh-CN" altLang="en-US" sz="1700" b="1" dirty="0" smtClean="0">
                <a:latin typeface="楷体_GB2312" pitchFamily="49" charset="-122"/>
                <a:ea typeface="楷体_GB2312" pitchFamily="49" charset="-122"/>
              </a:rPr>
              <a:t>。</a:t>
            </a:r>
          </a:p>
          <a:p>
            <a:pPr marL="457200" indent="-457200" eaLnBrk="1" hangingPunct="1">
              <a:buFontTx/>
              <a:buNone/>
              <a:defRPr/>
            </a:pPr>
            <a:endParaRPr lang="zh-CN" altLang="en-US" sz="1800" b="1" dirty="0" smtClean="0">
              <a:latin typeface="楷体_GB2312" pitchFamily="49" charset="-122"/>
              <a:ea typeface="楷体_GB2312" pitchFamily="49" charset="-122"/>
            </a:endParaRPr>
          </a:p>
        </p:txBody>
      </p:sp>
      <p:graphicFrame>
        <p:nvGraphicFramePr>
          <p:cNvPr id="41988" name="Object 4"/>
          <p:cNvGraphicFramePr>
            <a:graphicFrameLocks noGrp="1" noChangeAspect="1"/>
          </p:cNvGraphicFramePr>
          <p:nvPr>
            <p:ph sz="half" idx="2"/>
            <p:extLst>
              <p:ext uri="{D42A27DB-BD31-4B8C-83A1-F6EECF244321}">
                <p14:modId xmlns:p14="http://schemas.microsoft.com/office/powerpoint/2010/main" val="488744419"/>
              </p:ext>
            </p:extLst>
          </p:nvPr>
        </p:nvGraphicFramePr>
        <p:xfrm>
          <a:off x="1760699" y="4731831"/>
          <a:ext cx="6968257" cy="2154551"/>
        </p:xfrm>
        <a:graphic>
          <a:graphicData uri="http://schemas.openxmlformats.org/presentationml/2006/ole">
            <mc:AlternateContent xmlns:mc="http://schemas.openxmlformats.org/markup-compatibility/2006">
              <mc:Choice xmlns:v="urn:schemas-microsoft-com:vml" Requires="v">
                <p:oleObj spid="_x0000_s41990" r:id="rId3" imgW="3953148" imgH="1505122" progId="Visio.Drawing.11">
                  <p:embed/>
                </p:oleObj>
              </mc:Choice>
              <mc:Fallback>
                <p:oleObj r:id="rId3" imgW="3953148" imgH="1505122" progId="Visio.Drawing.11">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0699" y="4731831"/>
                        <a:ext cx="6968257" cy="2154551"/>
                      </a:xfrm>
                      <a:prstGeom prst="rect">
                        <a:avLst/>
                      </a:prstGeom>
                      <a:noFill/>
                      <a:ln>
                        <a:noFill/>
                      </a:ln>
                    </p:spPr>
                  </p:pic>
                </p:oleObj>
              </mc:Fallback>
            </mc:AlternateContent>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67544" y="476672"/>
            <a:ext cx="8378825" cy="468313"/>
          </a:xfrm>
        </p:spPr>
        <p:txBody>
          <a:bodyPr>
            <a:normAutofit fontScale="90000"/>
          </a:bodyPr>
          <a:lstStyle/>
          <a:p>
            <a:pPr eaLnBrk="1" fontAlgn="auto" hangingPunct="1">
              <a:spcAft>
                <a:spcPts val="0"/>
              </a:spcAft>
              <a:defRPr/>
            </a:pPr>
            <a:r>
              <a:rPr lang="zh-CN" altLang="en-US" b="1" dirty="0" smtClean="0">
                <a:latin typeface="楷体_GB2312" pitchFamily="49" charset="-122"/>
                <a:ea typeface="楷体_GB2312" pitchFamily="49" charset="-122"/>
              </a:rPr>
              <a:t>第</a:t>
            </a:r>
            <a:r>
              <a:rPr lang="en-US" altLang="zh-CN" b="1" dirty="0" smtClean="0">
                <a:latin typeface="楷体_GB2312" pitchFamily="49" charset="-122"/>
                <a:ea typeface="楷体_GB2312" pitchFamily="49" charset="-122"/>
              </a:rPr>
              <a:t>3</a:t>
            </a:r>
            <a:r>
              <a:rPr lang="zh-CN" altLang="en-US" b="1" dirty="0" smtClean="0">
                <a:latin typeface="楷体_GB2312" pitchFamily="49" charset="-122"/>
                <a:ea typeface="楷体_GB2312" pitchFamily="49" charset="-122"/>
              </a:rPr>
              <a:t>章</a:t>
            </a:r>
            <a:r>
              <a:rPr lang="en-US" altLang="zh-CN" b="1" dirty="0" smtClean="0">
                <a:ea typeface="楷体_GB2312" pitchFamily="49" charset="-122"/>
              </a:rPr>
              <a:t> </a:t>
            </a:r>
            <a:r>
              <a:rPr lang="zh-CN" altLang="en-US" b="1" dirty="0" smtClean="0">
                <a:ea typeface="楷体_GB2312" pitchFamily="49" charset="-122"/>
              </a:rPr>
              <a:t>信令网</a:t>
            </a:r>
          </a:p>
        </p:txBody>
      </p:sp>
      <p:sp>
        <p:nvSpPr>
          <p:cNvPr id="2" name="文本占位符 1"/>
          <p:cNvSpPr>
            <a:spLocks noGrp="1"/>
          </p:cNvSpPr>
          <p:nvPr>
            <p:ph type="body" sz="half" idx="1"/>
          </p:nvPr>
        </p:nvSpPr>
        <p:spPr>
          <a:xfrm>
            <a:off x="323850" y="1340767"/>
            <a:ext cx="8331200" cy="4631407"/>
          </a:xfrm>
        </p:spPr>
        <p:txBody>
          <a:bodyPr/>
          <a:lstStyle/>
          <a:p>
            <a:pPr marL="457200" indent="-457200" algn="just" eaLnBrk="1" hangingPunct="1">
              <a:lnSpc>
                <a:spcPct val="110000"/>
              </a:lnSpc>
              <a:defRPr/>
            </a:pPr>
            <a:r>
              <a:rPr lang="en-US" altLang="zh-CN" b="1" dirty="0" smtClean="0">
                <a:latin typeface="楷体_GB2312" pitchFamily="49" charset="-122"/>
                <a:ea typeface="楷体_GB2312" pitchFamily="49" charset="-122"/>
              </a:rPr>
              <a:t>BSN/BIB </a:t>
            </a:r>
            <a:r>
              <a:rPr lang="zh-CN" altLang="en-US" b="1" dirty="0" smtClean="0">
                <a:latin typeface="楷体_GB2312" pitchFamily="49" charset="-122"/>
                <a:ea typeface="楷体_GB2312" pitchFamily="49" charset="-122"/>
              </a:rPr>
              <a:t>和</a:t>
            </a:r>
            <a:r>
              <a:rPr lang="en-US" altLang="zh-CN" b="1" dirty="0" smtClean="0">
                <a:latin typeface="楷体_GB2312" pitchFamily="49" charset="-122"/>
                <a:ea typeface="楷体_GB2312" pitchFamily="49" charset="-122"/>
              </a:rPr>
              <a:t>FSN/FIB</a:t>
            </a:r>
            <a:r>
              <a:rPr lang="zh-CN" altLang="en-US" b="1" dirty="0" smtClean="0">
                <a:latin typeface="楷体_GB2312" pitchFamily="49" charset="-122"/>
                <a:ea typeface="楷体_GB2312" pitchFamily="49" charset="-122"/>
              </a:rPr>
              <a:t>：用于差错校正。</a:t>
            </a:r>
            <a:r>
              <a:rPr lang="zh-CN" altLang="en-US" sz="2000" dirty="0" smtClean="0"/>
              <a:t> </a:t>
            </a:r>
            <a:r>
              <a:rPr lang="en-US" altLang="zh-CN" b="1" dirty="0" smtClean="0">
                <a:latin typeface="楷体_GB2312" pitchFamily="49" charset="-122"/>
                <a:ea typeface="楷体_GB2312" pitchFamily="49" charset="-122"/>
              </a:rPr>
              <a:t>BSN/BIB</a:t>
            </a:r>
            <a:r>
              <a:rPr lang="zh-CN" altLang="en-US" b="1" dirty="0" smtClean="0">
                <a:latin typeface="楷体_GB2312" pitchFamily="49" charset="-122"/>
                <a:ea typeface="楷体_GB2312" pitchFamily="49" charset="-122"/>
              </a:rPr>
              <a:t>代表后向顺序号</a:t>
            </a:r>
            <a:r>
              <a:rPr lang="en-US" altLang="zh-CN" b="1" dirty="0" smtClean="0">
                <a:latin typeface="楷体_GB2312" pitchFamily="49" charset="-122"/>
                <a:ea typeface="楷体_GB2312" pitchFamily="49" charset="-122"/>
              </a:rPr>
              <a:t>/</a:t>
            </a:r>
            <a:r>
              <a:rPr lang="zh-CN" altLang="en-US" b="1" dirty="0" smtClean="0">
                <a:latin typeface="楷体_GB2312" pitchFamily="49" charset="-122"/>
                <a:ea typeface="楷体_GB2312" pitchFamily="49" charset="-122"/>
              </a:rPr>
              <a:t>后向指示比特，</a:t>
            </a:r>
            <a:r>
              <a:rPr lang="en-US" altLang="zh-CN" b="1" dirty="0" smtClean="0">
                <a:latin typeface="楷体_GB2312" pitchFamily="49" charset="-122"/>
                <a:ea typeface="楷体_GB2312" pitchFamily="49" charset="-122"/>
              </a:rPr>
              <a:t>FSN/FIB</a:t>
            </a:r>
            <a:r>
              <a:rPr lang="zh-CN" altLang="en-US" b="1" dirty="0" smtClean="0">
                <a:latin typeface="楷体_GB2312" pitchFamily="49" charset="-122"/>
                <a:ea typeface="楷体_GB2312" pitchFamily="49" charset="-122"/>
              </a:rPr>
              <a:t>代表前向顺序号</a:t>
            </a:r>
            <a:r>
              <a:rPr lang="en-US" altLang="zh-CN" b="1" dirty="0" smtClean="0">
                <a:latin typeface="楷体_GB2312" pitchFamily="49" charset="-122"/>
                <a:ea typeface="楷体_GB2312" pitchFamily="49" charset="-122"/>
              </a:rPr>
              <a:t>/</a:t>
            </a:r>
            <a:r>
              <a:rPr lang="zh-CN" altLang="en-US" b="1" dirty="0" smtClean="0">
                <a:latin typeface="楷体_GB2312" pitchFamily="49" charset="-122"/>
                <a:ea typeface="楷体_GB2312" pitchFamily="49" charset="-122"/>
              </a:rPr>
              <a:t>前向指示比特，其中</a:t>
            </a:r>
            <a:r>
              <a:rPr lang="en-US" altLang="zh-CN" b="1" dirty="0" smtClean="0">
                <a:latin typeface="楷体_GB2312" pitchFamily="49" charset="-122"/>
                <a:ea typeface="楷体_GB2312" pitchFamily="49" charset="-122"/>
              </a:rPr>
              <a:t>SN</a:t>
            </a:r>
            <a:r>
              <a:rPr lang="zh-CN" altLang="en-US" b="1" dirty="0" smtClean="0">
                <a:latin typeface="楷体_GB2312" pitchFamily="49" charset="-122"/>
                <a:ea typeface="楷体_GB2312" pitchFamily="49" charset="-122"/>
              </a:rPr>
              <a:t>占</a:t>
            </a:r>
            <a:r>
              <a:rPr lang="en-US" altLang="zh-CN" b="1" dirty="0" smtClean="0">
                <a:latin typeface="楷体_GB2312" pitchFamily="49" charset="-122"/>
                <a:ea typeface="楷体_GB2312" pitchFamily="49" charset="-122"/>
              </a:rPr>
              <a:t>7</a:t>
            </a:r>
            <a:r>
              <a:rPr lang="zh-CN" altLang="en-US" b="1" dirty="0" smtClean="0">
                <a:latin typeface="楷体_GB2312" pitchFamily="49" charset="-122"/>
                <a:ea typeface="楷体_GB2312" pitchFamily="49" charset="-122"/>
              </a:rPr>
              <a:t>个比特，</a:t>
            </a:r>
            <a:r>
              <a:rPr lang="en-US" altLang="zh-CN" b="1" dirty="0" smtClean="0">
                <a:latin typeface="楷体_GB2312" pitchFamily="49" charset="-122"/>
                <a:ea typeface="楷体_GB2312" pitchFamily="49" charset="-122"/>
              </a:rPr>
              <a:t>IB</a:t>
            </a:r>
            <a:r>
              <a:rPr lang="zh-CN" altLang="en-US" b="1" dirty="0" smtClean="0">
                <a:latin typeface="楷体_GB2312" pitchFamily="49" charset="-122"/>
                <a:ea typeface="楷体_GB2312" pitchFamily="49" charset="-122"/>
              </a:rPr>
              <a:t>占</a:t>
            </a:r>
            <a:r>
              <a:rPr lang="en-US" altLang="zh-CN" b="1" dirty="0" smtClean="0">
                <a:latin typeface="楷体_GB2312" pitchFamily="49" charset="-122"/>
                <a:ea typeface="楷体_GB2312" pitchFamily="49" charset="-122"/>
              </a:rPr>
              <a:t>1</a:t>
            </a:r>
            <a:r>
              <a:rPr lang="zh-CN" altLang="en-US" b="1" dirty="0" smtClean="0">
                <a:latin typeface="楷体_GB2312" pitchFamily="49" charset="-122"/>
                <a:ea typeface="楷体_GB2312" pitchFamily="49" charset="-122"/>
              </a:rPr>
              <a:t>个比特。</a:t>
            </a:r>
            <a:endParaRPr lang="en-US" altLang="zh-CN" b="1" dirty="0" smtClean="0">
              <a:latin typeface="楷体_GB2312" pitchFamily="49" charset="-122"/>
              <a:ea typeface="楷体_GB2312" pitchFamily="49" charset="-122"/>
            </a:endParaRPr>
          </a:p>
          <a:p>
            <a:pPr marL="823913" lvl="1" indent="-457200" algn="just" eaLnBrk="1" hangingPunct="1">
              <a:lnSpc>
                <a:spcPct val="110000"/>
              </a:lnSpc>
              <a:defRPr/>
            </a:pPr>
            <a:r>
              <a:rPr lang="en-US" altLang="zh-CN" b="1" dirty="0" smtClean="0">
                <a:latin typeface="楷体_GB2312" pitchFamily="49" charset="-122"/>
                <a:ea typeface="楷体_GB2312" pitchFamily="49" charset="-122"/>
              </a:rPr>
              <a:t>FSN</a:t>
            </a:r>
            <a:r>
              <a:rPr lang="zh-CN" altLang="en-US" b="1" dirty="0" smtClean="0">
                <a:latin typeface="楷体_GB2312" pitchFamily="49" charset="-122"/>
                <a:ea typeface="楷体_GB2312" pitchFamily="49" charset="-122"/>
              </a:rPr>
              <a:t>表示正在发送的信号单元的序号。</a:t>
            </a:r>
            <a:endParaRPr lang="en-US" altLang="zh-CN" b="1" dirty="0" smtClean="0">
              <a:latin typeface="楷体_GB2312" pitchFamily="49" charset="-122"/>
              <a:ea typeface="楷体_GB2312" pitchFamily="49" charset="-122"/>
            </a:endParaRPr>
          </a:p>
          <a:p>
            <a:pPr marL="823913" lvl="1" indent="-457200" algn="just" eaLnBrk="1" hangingPunct="1">
              <a:lnSpc>
                <a:spcPct val="110000"/>
              </a:lnSpc>
              <a:defRPr/>
            </a:pPr>
            <a:r>
              <a:rPr lang="en-US" altLang="zh-CN" b="1" dirty="0" smtClean="0">
                <a:latin typeface="楷体_GB2312" pitchFamily="49" charset="-122"/>
                <a:ea typeface="楷体_GB2312" pitchFamily="49" charset="-122"/>
              </a:rPr>
              <a:t>BSN</a:t>
            </a:r>
            <a:r>
              <a:rPr lang="zh-CN" altLang="en-US" b="1" dirty="0" smtClean="0">
                <a:latin typeface="楷体_GB2312" pitchFamily="49" charset="-122"/>
                <a:ea typeface="楷体_GB2312" pitchFamily="49" charset="-122"/>
              </a:rPr>
              <a:t>表示已经正确接收的对端发来的信号单元的序号，用于肯定证实。</a:t>
            </a:r>
            <a:endParaRPr lang="en-US" altLang="zh-CN" b="1" dirty="0" smtClean="0">
              <a:latin typeface="楷体_GB2312" pitchFamily="49" charset="-122"/>
              <a:ea typeface="楷体_GB2312" pitchFamily="49" charset="-122"/>
            </a:endParaRPr>
          </a:p>
          <a:p>
            <a:pPr marL="823913" lvl="1" indent="-457200" algn="just" eaLnBrk="1" hangingPunct="1">
              <a:lnSpc>
                <a:spcPct val="110000"/>
              </a:lnSpc>
              <a:defRPr/>
            </a:pPr>
            <a:r>
              <a:rPr lang="zh-CN" altLang="en-US" b="1" dirty="0" smtClean="0">
                <a:latin typeface="楷体_GB2312" pitchFamily="49" charset="-122"/>
                <a:ea typeface="楷体_GB2312" pitchFamily="49" charset="-122"/>
              </a:rPr>
              <a:t>后向表示比特</a:t>
            </a:r>
            <a:r>
              <a:rPr lang="en-US" altLang="zh-CN" b="1" dirty="0" smtClean="0">
                <a:latin typeface="楷体_GB2312" pitchFamily="49" charset="-122"/>
                <a:ea typeface="楷体_GB2312" pitchFamily="49" charset="-122"/>
              </a:rPr>
              <a:t>BIB</a:t>
            </a:r>
            <a:r>
              <a:rPr lang="zh-CN" altLang="en-US" b="1" dirty="0" smtClean="0">
                <a:latin typeface="楷体_GB2312" pitchFamily="49" charset="-122"/>
                <a:ea typeface="楷体_GB2312" pitchFamily="49" charset="-122"/>
              </a:rPr>
              <a:t>当其翻转时（</a:t>
            </a:r>
            <a:r>
              <a:rPr lang="en-US" altLang="zh-CN" b="1" dirty="0" smtClean="0">
                <a:latin typeface="楷体_GB2312" pitchFamily="49" charset="-122"/>
                <a:ea typeface="楷体_GB2312" pitchFamily="49" charset="-122"/>
              </a:rPr>
              <a:t>0→1</a:t>
            </a:r>
            <a:r>
              <a:rPr lang="zh-CN" altLang="en-US" b="1" dirty="0" smtClean="0">
                <a:latin typeface="楷体_GB2312" pitchFamily="49" charset="-122"/>
                <a:ea typeface="楷体_GB2312" pitchFamily="49" charset="-122"/>
              </a:rPr>
              <a:t>或</a:t>
            </a:r>
            <a:r>
              <a:rPr lang="en-US" altLang="zh-CN" b="1" dirty="0" smtClean="0">
                <a:latin typeface="楷体_GB2312" pitchFamily="49" charset="-122"/>
                <a:ea typeface="楷体_GB2312" pitchFamily="49" charset="-122"/>
              </a:rPr>
              <a:t>1→0</a:t>
            </a:r>
            <a:r>
              <a:rPr lang="zh-CN" altLang="en-US" b="1" dirty="0" smtClean="0">
                <a:latin typeface="楷体_GB2312" pitchFamily="49" charset="-122"/>
                <a:ea typeface="楷体_GB2312" pitchFamily="49" charset="-122"/>
              </a:rPr>
              <a:t>），表示要求对端重发。</a:t>
            </a:r>
            <a:endParaRPr lang="en-US" altLang="zh-CN" b="1" dirty="0" smtClean="0">
              <a:latin typeface="楷体_GB2312" pitchFamily="49" charset="-122"/>
              <a:ea typeface="楷体_GB2312" pitchFamily="49" charset="-122"/>
            </a:endParaRPr>
          </a:p>
          <a:p>
            <a:pPr marL="823913" lvl="1" indent="-457200" algn="just" eaLnBrk="1" hangingPunct="1">
              <a:lnSpc>
                <a:spcPct val="110000"/>
              </a:lnSpc>
              <a:defRPr/>
            </a:pPr>
            <a:r>
              <a:rPr lang="zh-CN" altLang="en-US" b="1" dirty="0" smtClean="0">
                <a:latin typeface="楷体_GB2312" pitchFamily="49" charset="-122"/>
                <a:ea typeface="楷体_GB2312" pitchFamily="49" charset="-122"/>
              </a:rPr>
              <a:t>前向表示语比特</a:t>
            </a:r>
            <a:r>
              <a:rPr lang="en-US" altLang="zh-CN" b="1" dirty="0" smtClean="0">
                <a:latin typeface="楷体_GB2312" pitchFamily="49" charset="-122"/>
                <a:ea typeface="楷体_GB2312" pitchFamily="49" charset="-122"/>
              </a:rPr>
              <a:t>FIB</a:t>
            </a:r>
            <a:r>
              <a:rPr lang="zh-CN" altLang="en-US" b="1" dirty="0" smtClean="0">
                <a:latin typeface="楷体_GB2312" pitchFamily="49" charset="-122"/>
                <a:ea typeface="楷体_GB2312" pitchFamily="49" charset="-122"/>
              </a:rPr>
              <a:t>当其翻转时表示正在开始重发。</a:t>
            </a:r>
          </a:p>
          <a:p>
            <a:pPr marL="0" indent="0">
              <a:buFont typeface="Wingdings" panose="05000000000000000000" pitchFamily="2" charset="2"/>
              <a:buNone/>
              <a:defRPr/>
            </a:pPr>
            <a:endParaRPr lang="zh-CN" altLang="en-US" dirty="0"/>
          </a:p>
        </p:txBody>
      </p:sp>
      <p:graphicFrame>
        <p:nvGraphicFramePr>
          <p:cNvPr id="43012" name="Object 4"/>
          <p:cNvGraphicFramePr>
            <a:graphicFrameLocks noGrp="1" noChangeAspect="1"/>
          </p:cNvGraphicFramePr>
          <p:nvPr>
            <p:ph sz="half" idx="2"/>
          </p:nvPr>
        </p:nvGraphicFramePr>
        <p:xfrm>
          <a:off x="738188" y="4076700"/>
          <a:ext cx="7705725" cy="2933700"/>
        </p:xfrm>
        <a:graphic>
          <a:graphicData uri="http://schemas.openxmlformats.org/presentationml/2006/ole">
            <mc:AlternateContent xmlns:mc="http://schemas.openxmlformats.org/markup-compatibility/2006">
              <mc:Choice xmlns:v="urn:schemas-microsoft-com:vml" Requires="v">
                <p:oleObj spid="_x0000_s43014" r:id="rId3" imgW="3953148" imgH="1505122" progId="Visio.Drawing.11">
                  <p:embed/>
                </p:oleObj>
              </mc:Choice>
              <mc:Fallback>
                <p:oleObj r:id="rId3" imgW="3953148" imgH="1505122" progId="Visio.Drawing.11">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188" y="4076700"/>
                        <a:ext cx="770572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pPr>
              <a:defRPr/>
            </a:pPr>
            <a:r>
              <a:rPr lang="zh-CN" altLang="en-US" dirty="0" smtClean="0"/>
              <a:t>分析下图的信令工作状态？</a:t>
            </a:r>
            <a:endParaRPr lang="zh-CN" altLang="en-US" dirty="0"/>
          </a:p>
        </p:txBody>
      </p:sp>
      <p:graphicFrame>
        <p:nvGraphicFramePr>
          <p:cNvPr id="44035" name="对象 1"/>
          <p:cNvGraphicFramePr>
            <a:graphicFrameLocks noGrp="1" noChangeAspect="1"/>
          </p:cNvGraphicFramePr>
          <p:nvPr/>
        </p:nvGraphicFramePr>
        <p:xfrm>
          <a:off x="827088" y="1557338"/>
          <a:ext cx="7600950" cy="5184775"/>
        </p:xfrm>
        <a:graphic>
          <a:graphicData uri="http://schemas.openxmlformats.org/presentationml/2006/ole">
            <mc:AlternateContent xmlns:mc="http://schemas.openxmlformats.org/markup-compatibility/2006">
              <mc:Choice xmlns:v="urn:schemas-microsoft-com:vml" Requires="v">
                <p:oleObj spid="_x0000_s44037" r:id="rId3" imgW="6410562" imgH="4373500" progId="Visio.Drawing.11">
                  <p:embed/>
                </p:oleObj>
              </mc:Choice>
              <mc:Fallback>
                <p:oleObj r:id="rId3" imgW="6410562" imgH="4373500" progId="Visio.Drawing.11">
                  <p:embed/>
                  <p:pic>
                    <p:nvPicPr>
                      <p:cNvPr id="0" name="对象 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557338"/>
                        <a:ext cx="760095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73050" y="476672"/>
            <a:ext cx="8378825" cy="468313"/>
          </a:xfrm>
        </p:spPr>
        <p:txBody>
          <a:bodyPr>
            <a:normAutofit fontScale="90000"/>
          </a:bodyPr>
          <a:lstStyle/>
          <a:p>
            <a:pPr eaLnBrk="1" fontAlgn="auto" hangingPunct="1">
              <a:spcAft>
                <a:spcPts val="0"/>
              </a:spcAft>
              <a:defRPr/>
            </a:pPr>
            <a:r>
              <a:rPr lang="zh-CN" altLang="en-US" b="1" dirty="0" smtClean="0">
                <a:latin typeface="楷体_GB2312" pitchFamily="49" charset="-122"/>
                <a:ea typeface="楷体_GB2312" pitchFamily="49" charset="-122"/>
              </a:rPr>
              <a:t>第</a:t>
            </a:r>
            <a:r>
              <a:rPr lang="en-US" altLang="zh-CN" b="1" dirty="0" smtClean="0">
                <a:latin typeface="楷体_GB2312" pitchFamily="49" charset="-122"/>
                <a:ea typeface="楷体_GB2312" pitchFamily="49" charset="-122"/>
              </a:rPr>
              <a:t>3</a:t>
            </a:r>
            <a:r>
              <a:rPr lang="zh-CN" altLang="en-US" b="1" dirty="0" smtClean="0">
                <a:latin typeface="楷体_GB2312" pitchFamily="49" charset="-122"/>
                <a:ea typeface="楷体_GB2312" pitchFamily="49" charset="-122"/>
              </a:rPr>
              <a:t>章</a:t>
            </a:r>
            <a:r>
              <a:rPr lang="en-US" altLang="zh-CN" b="1" dirty="0" smtClean="0">
                <a:ea typeface="楷体_GB2312" pitchFamily="49" charset="-122"/>
              </a:rPr>
              <a:t> </a:t>
            </a:r>
            <a:r>
              <a:rPr lang="zh-CN" altLang="en-US" b="1" dirty="0" smtClean="0">
                <a:ea typeface="楷体_GB2312" pitchFamily="49" charset="-122"/>
              </a:rPr>
              <a:t>信令网</a:t>
            </a:r>
          </a:p>
        </p:txBody>
      </p:sp>
      <p:sp>
        <p:nvSpPr>
          <p:cNvPr id="13315" name="Rectangle 3"/>
          <p:cNvSpPr>
            <a:spLocks noGrp="1" noChangeArrowheads="1"/>
          </p:cNvSpPr>
          <p:nvPr>
            <p:ph type="body" sz="half" idx="1"/>
          </p:nvPr>
        </p:nvSpPr>
        <p:spPr>
          <a:xfrm>
            <a:off x="273050" y="1360488"/>
            <a:ext cx="8172450" cy="5497512"/>
          </a:xfrm>
        </p:spPr>
        <p:txBody>
          <a:bodyPr/>
          <a:lstStyle/>
          <a:p>
            <a:pPr eaLnBrk="1" hangingPunct="1">
              <a:lnSpc>
                <a:spcPct val="110000"/>
              </a:lnSpc>
              <a:buFontTx/>
              <a:buNone/>
            </a:pPr>
            <a:r>
              <a:rPr lang="zh-CN" altLang="en-US" sz="3100" b="1" dirty="0" smtClean="0">
                <a:ea typeface="楷体_GB2312" panose="02010600030101010101" charset="-122"/>
              </a:rPr>
              <a:t>一、信令的基本概念</a:t>
            </a:r>
          </a:p>
          <a:p>
            <a:pPr algn="just" eaLnBrk="1" hangingPunct="1">
              <a:lnSpc>
                <a:spcPct val="120000"/>
              </a:lnSpc>
              <a:spcBef>
                <a:spcPct val="35000"/>
              </a:spcBef>
              <a:buFontTx/>
              <a:buNone/>
            </a:pPr>
            <a:r>
              <a:rPr lang="zh-CN" altLang="en-US" b="1" dirty="0" smtClean="0">
                <a:ea typeface="楷体_GB2312" panose="02010600030101010101" charset="-122"/>
              </a:rPr>
              <a:t>          信令指在通信网上为完成某一通信业务，节点之间要相互交换的控制信息，这里的节点包括终端、交换节点以及业务控制节点。</a:t>
            </a:r>
            <a:endParaRPr lang="en-US" altLang="zh-CN" b="1" dirty="0" smtClean="0">
              <a:ea typeface="楷体_GB2312" panose="02010600030101010101" charset="-122"/>
            </a:endParaRPr>
          </a:p>
          <a:p>
            <a:pPr algn="just" eaLnBrk="1" hangingPunct="1">
              <a:lnSpc>
                <a:spcPct val="120000"/>
              </a:lnSpc>
              <a:spcBef>
                <a:spcPct val="35000"/>
              </a:spcBef>
              <a:buFontTx/>
              <a:buNone/>
            </a:pPr>
            <a:r>
              <a:rPr lang="zh-CN" altLang="en-US" b="1" dirty="0" smtClean="0">
                <a:ea typeface="楷体_GB2312" panose="02010600030101010101" charset="-122"/>
              </a:rPr>
              <a:t>          信令允许程控交换、网络数据库、网络中其它“智能”节点交换有关信息：呼叫建立、监控（</a:t>
            </a:r>
            <a:r>
              <a:rPr lang="en-US" altLang="zh-CN" b="1" dirty="0" smtClean="0">
                <a:ea typeface="楷体_GB2312" panose="02010600030101010101" charset="-122"/>
              </a:rPr>
              <a:t>Supervision</a:t>
            </a:r>
            <a:r>
              <a:rPr lang="zh-CN" altLang="en-US" b="1" dirty="0" smtClean="0">
                <a:ea typeface="楷体_GB2312" panose="02010600030101010101" charset="-122"/>
              </a:rPr>
              <a:t>）、拆除（</a:t>
            </a:r>
            <a:r>
              <a:rPr lang="en-US" altLang="zh-CN" b="1" dirty="0" smtClean="0">
                <a:ea typeface="楷体_GB2312" panose="02010600030101010101" charset="-122"/>
              </a:rPr>
              <a:t>Teardown</a:t>
            </a:r>
            <a:r>
              <a:rPr lang="zh-CN" altLang="en-US" b="1" dirty="0" smtClean="0">
                <a:ea typeface="楷体_GB2312" panose="02010600030101010101" charset="-122"/>
              </a:rPr>
              <a:t>）、分布式应用进程所需的信息（进程之间的询问</a:t>
            </a:r>
            <a:r>
              <a:rPr lang="en-US" altLang="zh-CN" b="1" dirty="0" smtClean="0">
                <a:ea typeface="楷体_GB2312" panose="02010600030101010101" charset="-122"/>
              </a:rPr>
              <a:t>/</a:t>
            </a:r>
            <a:r>
              <a:rPr lang="zh-CN" altLang="en-US" b="1" dirty="0" smtClean="0">
                <a:ea typeface="楷体_GB2312" panose="02010600030101010101" charset="-122"/>
              </a:rPr>
              <a:t>响应或用户到用户的数据）、网络管理信息。信令是在无线通信系统中，除了传输用户信息之外，为使全网有轶序地工作，用来保证正常通信所需要的控制信号。</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6675" y="558005"/>
            <a:ext cx="8378825" cy="468313"/>
          </a:xfrm>
        </p:spPr>
        <p:txBody>
          <a:bodyPr>
            <a:normAutofit fontScale="90000"/>
          </a:bodyPr>
          <a:lstStyle/>
          <a:p>
            <a:pPr eaLnBrk="1" fontAlgn="auto" hangingPunct="1">
              <a:spcAft>
                <a:spcPts val="0"/>
              </a:spcAft>
              <a:defRPr/>
            </a:pPr>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3</a:t>
            </a:r>
            <a:r>
              <a:rPr lang="zh-CN" altLang="en-US" b="1" smtClean="0">
                <a:latin typeface="楷体_GB2312" pitchFamily="49" charset="-122"/>
                <a:ea typeface="楷体_GB2312" pitchFamily="49" charset="-122"/>
              </a:rPr>
              <a:t>章</a:t>
            </a:r>
            <a:r>
              <a:rPr lang="en-US" altLang="zh-CN" b="1" smtClean="0">
                <a:ea typeface="楷体_GB2312" pitchFamily="49" charset="-122"/>
              </a:rPr>
              <a:t> </a:t>
            </a:r>
            <a:r>
              <a:rPr lang="zh-CN" altLang="en-US" b="1" smtClean="0">
                <a:ea typeface="楷体_GB2312" pitchFamily="49" charset="-122"/>
              </a:rPr>
              <a:t>信令网</a:t>
            </a:r>
          </a:p>
        </p:txBody>
      </p:sp>
      <p:sp>
        <p:nvSpPr>
          <p:cNvPr id="45059" name="Rectangle 3"/>
          <p:cNvSpPr>
            <a:spLocks noGrp="1" noChangeArrowheads="1"/>
          </p:cNvSpPr>
          <p:nvPr>
            <p:ph type="body" sz="half" idx="1"/>
          </p:nvPr>
        </p:nvSpPr>
        <p:spPr>
          <a:xfrm>
            <a:off x="273050" y="1360488"/>
            <a:ext cx="8172450" cy="5497512"/>
          </a:xfrm>
        </p:spPr>
        <p:txBody>
          <a:bodyPr/>
          <a:lstStyle/>
          <a:p>
            <a:pPr marL="457200" indent="-457200" algn="just" eaLnBrk="1" hangingPunct="1">
              <a:lnSpc>
                <a:spcPct val="110000"/>
              </a:lnSpc>
            </a:pPr>
            <a:r>
              <a:rPr lang="zh-CN" altLang="en-US" b="1" smtClean="0">
                <a:solidFill>
                  <a:srgbClr val="FF0000"/>
                </a:solidFill>
                <a:latin typeface="楷体_GB2312" panose="02010600030101010101" charset="-122"/>
                <a:ea typeface="楷体_GB2312" panose="02010600030101010101" charset="-122"/>
              </a:rPr>
              <a:t>业务信息</a:t>
            </a:r>
            <a:r>
              <a:rPr lang="en-US" altLang="zh-CN" b="1" smtClean="0">
                <a:solidFill>
                  <a:srgbClr val="FF0000"/>
                </a:solidFill>
                <a:latin typeface="楷体_GB2312" panose="02010600030101010101" charset="-122"/>
                <a:ea typeface="楷体_GB2312" panose="02010600030101010101" charset="-122"/>
              </a:rPr>
              <a:t>8</a:t>
            </a:r>
            <a:r>
              <a:rPr lang="zh-CN" altLang="en-US" b="1" smtClean="0">
                <a:solidFill>
                  <a:srgbClr val="FF0000"/>
                </a:solidFill>
                <a:latin typeface="楷体_GB2312" panose="02010600030101010101" charset="-122"/>
                <a:ea typeface="楷体_GB2312" panose="02010600030101010101" charset="-122"/>
              </a:rPr>
              <a:t>位位组</a:t>
            </a:r>
            <a:r>
              <a:rPr lang="en-US" altLang="zh-CN" b="1" smtClean="0">
                <a:solidFill>
                  <a:srgbClr val="FF0000"/>
                </a:solidFill>
                <a:latin typeface="楷体_GB2312" panose="02010600030101010101" charset="-122"/>
                <a:ea typeface="楷体_GB2312" panose="02010600030101010101" charset="-122"/>
              </a:rPr>
              <a:t>(SIO)</a:t>
            </a:r>
            <a:r>
              <a:rPr lang="zh-CN" altLang="en-US" b="1" smtClean="0">
                <a:latin typeface="楷体_GB2312" panose="02010600030101010101" charset="-122"/>
                <a:ea typeface="楷体_GB2312" panose="02010600030101010101" charset="-122"/>
              </a:rPr>
              <a:t>：仅用于</a:t>
            </a:r>
            <a:r>
              <a:rPr lang="en-US" altLang="zh-CN" b="1" smtClean="0">
                <a:latin typeface="楷体_GB2312" panose="02010600030101010101" charset="-122"/>
                <a:ea typeface="楷体_GB2312" panose="02010600030101010101" charset="-122"/>
              </a:rPr>
              <a:t>MSU</a:t>
            </a:r>
            <a:r>
              <a:rPr lang="zh-CN" altLang="en-US" b="1" smtClean="0">
                <a:latin typeface="楷体_GB2312" panose="02010600030101010101" charset="-122"/>
                <a:ea typeface="楷体_GB2312" panose="02010600030101010101" charset="-122"/>
              </a:rPr>
              <a:t>，作用是指示消息的业务类别以及信令网类别，</a:t>
            </a:r>
            <a:r>
              <a:rPr lang="en-US" altLang="zh-CN" b="1" smtClean="0">
                <a:latin typeface="楷体_GB2312" panose="02010600030101010101" charset="-122"/>
                <a:ea typeface="楷体_GB2312" panose="02010600030101010101" charset="-122"/>
              </a:rPr>
              <a:t>MTP3</a:t>
            </a:r>
            <a:r>
              <a:rPr lang="zh-CN" altLang="en-US" b="1" smtClean="0">
                <a:latin typeface="楷体_GB2312" panose="02010600030101010101" charset="-122"/>
                <a:ea typeface="楷体_GB2312" panose="02010600030101010101" charset="-122"/>
              </a:rPr>
              <a:t>据此来分配消息。</a:t>
            </a:r>
            <a:r>
              <a:rPr lang="en-US" altLang="zh-CN" b="1" smtClean="0">
                <a:latin typeface="楷体_GB2312" panose="02010600030101010101" charset="-122"/>
                <a:ea typeface="楷体_GB2312" panose="02010600030101010101" charset="-122"/>
              </a:rPr>
              <a:t>SIO</a:t>
            </a:r>
            <a:r>
              <a:rPr lang="zh-CN" altLang="en-US" b="1" smtClean="0">
                <a:latin typeface="楷体_GB2312" panose="02010600030101010101" charset="-122"/>
                <a:ea typeface="楷体_GB2312" panose="02010600030101010101" charset="-122"/>
              </a:rPr>
              <a:t>分为两个子字段：业务表示语</a:t>
            </a:r>
            <a:r>
              <a:rPr lang="en-US" altLang="zh-CN" b="1" smtClean="0">
                <a:latin typeface="楷体_GB2312" panose="02010600030101010101" charset="-122"/>
                <a:ea typeface="楷体_GB2312" panose="02010600030101010101" charset="-122"/>
              </a:rPr>
              <a:t>SI</a:t>
            </a:r>
            <a:r>
              <a:rPr lang="zh-CN" altLang="en-US" b="1" smtClean="0">
                <a:latin typeface="楷体_GB2312" panose="02010600030101010101" charset="-122"/>
                <a:ea typeface="楷体_GB2312" panose="02010600030101010101" charset="-122"/>
              </a:rPr>
              <a:t>和子业务字段</a:t>
            </a:r>
            <a:r>
              <a:rPr lang="en-US" altLang="zh-CN" b="1" smtClean="0">
                <a:latin typeface="楷体_GB2312" panose="02010600030101010101" charset="-122"/>
                <a:ea typeface="楷体_GB2312" panose="02010600030101010101" charset="-122"/>
              </a:rPr>
              <a:t>SSF</a:t>
            </a:r>
            <a:r>
              <a:rPr lang="zh-CN" altLang="en-US" b="1" smtClean="0">
                <a:latin typeface="楷体_GB2312" panose="02010600030101010101" charset="-122"/>
                <a:ea typeface="楷体_GB2312" panose="02010600030101010101" charset="-122"/>
              </a:rPr>
              <a:t>。</a:t>
            </a:r>
          </a:p>
          <a:p>
            <a:pPr marL="457200" indent="-457200" algn="just" eaLnBrk="1" hangingPunct="1">
              <a:lnSpc>
                <a:spcPct val="110000"/>
              </a:lnSpc>
            </a:pPr>
            <a:endParaRPr lang="zh-CN" altLang="en-US" b="1" smtClean="0">
              <a:latin typeface="楷体_GB2312" panose="02010600030101010101" charset="-122"/>
              <a:ea typeface="楷体_GB2312" panose="02010600030101010101" charset="-122"/>
            </a:endParaRPr>
          </a:p>
          <a:p>
            <a:pPr marL="457200" indent="-457200" algn="just" eaLnBrk="1" hangingPunct="1">
              <a:lnSpc>
                <a:spcPct val="110000"/>
              </a:lnSpc>
            </a:pPr>
            <a:endParaRPr lang="zh-CN" altLang="en-US" b="1" smtClean="0">
              <a:latin typeface="楷体_GB2312" panose="02010600030101010101" charset="-122"/>
              <a:ea typeface="楷体_GB2312" panose="02010600030101010101" charset="-122"/>
            </a:endParaRPr>
          </a:p>
          <a:p>
            <a:pPr marL="457200" indent="-457200" algn="just" eaLnBrk="1" hangingPunct="1">
              <a:lnSpc>
                <a:spcPct val="110000"/>
              </a:lnSpc>
            </a:pPr>
            <a:endParaRPr lang="zh-CN" altLang="en-US" b="1" smtClean="0">
              <a:latin typeface="楷体_GB2312" panose="02010600030101010101" charset="-122"/>
              <a:ea typeface="楷体_GB2312" panose="02010600030101010101" charset="-122"/>
            </a:endParaRPr>
          </a:p>
          <a:p>
            <a:pPr marL="457200" indent="-457200" algn="just" eaLnBrk="1" hangingPunct="1">
              <a:lnSpc>
                <a:spcPct val="110000"/>
              </a:lnSpc>
              <a:buFontTx/>
              <a:buNone/>
            </a:pPr>
            <a:r>
              <a:rPr lang="zh-CN" altLang="en-US" sz="2800" b="1" smtClean="0">
                <a:latin typeface="楷体_GB2312" panose="02010600030101010101" charset="-122"/>
                <a:ea typeface="楷体_GB2312" panose="02010600030101010101" charset="-122"/>
              </a:rPr>
              <a:t>    </a:t>
            </a:r>
            <a:endParaRPr lang="en-US" altLang="zh-CN" sz="2800" b="1" smtClean="0">
              <a:latin typeface="楷体_GB2312" panose="02010600030101010101" charset="-122"/>
              <a:ea typeface="楷体_GB2312" panose="02010600030101010101" charset="-122"/>
            </a:endParaRPr>
          </a:p>
          <a:p>
            <a:pPr lvl="1" algn="just" eaLnBrk="1" hangingPunct="1">
              <a:lnSpc>
                <a:spcPct val="110000"/>
              </a:lnSpc>
            </a:pPr>
            <a:r>
              <a:rPr lang="en-US" altLang="zh-CN" sz="2400" b="1" smtClean="0">
                <a:latin typeface="楷体_GB2312" panose="02010600030101010101" charset="-122"/>
                <a:ea typeface="楷体_GB2312" panose="02010600030101010101" charset="-122"/>
              </a:rPr>
              <a:t>  SI</a:t>
            </a:r>
            <a:r>
              <a:rPr lang="zh-CN" altLang="en-US" sz="2400" b="1" smtClean="0">
                <a:latin typeface="楷体_GB2312" panose="02010600030101010101" charset="-122"/>
                <a:ea typeface="楷体_GB2312" panose="02010600030101010101" charset="-122"/>
              </a:rPr>
              <a:t>表示该</a:t>
            </a:r>
            <a:r>
              <a:rPr lang="en-US" altLang="zh-CN" sz="2400" b="1" smtClean="0">
                <a:latin typeface="楷体_GB2312" panose="02010600030101010101" charset="-122"/>
                <a:ea typeface="楷体_GB2312" panose="02010600030101010101" charset="-122"/>
              </a:rPr>
              <a:t>MSU</a:t>
            </a:r>
            <a:r>
              <a:rPr lang="zh-CN" altLang="en-US" sz="2400" b="1" smtClean="0">
                <a:latin typeface="楷体_GB2312" panose="02010600030101010101" charset="-122"/>
                <a:ea typeface="楷体_GB2312" panose="02010600030101010101" charset="-122"/>
              </a:rPr>
              <a:t>消息是为哪一个用户服务的，相当于消息种类。</a:t>
            </a:r>
            <a:endParaRPr lang="en-US" altLang="zh-CN" sz="2400" b="1" smtClean="0">
              <a:latin typeface="楷体_GB2312" panose="02010600030101010101" charset="-122"/>
              <a:ea typeface="楷体_GB2312" panose="02010600030101010101" charset="-122"/>
            </a:endParaRPr>
          </a:p>
          <a:p>
            <a:pPr lvl="1" algn="just" eaLnBrk="1" hangingPunct="1">
              <a:lnSpc>
                <a:spcPct val="110000"/>
              </a:lnSpc>
            </a:pPr>
            <a:r>
              <a:rPr lang="en-US" altLang="zh-CN" sz="2400" b="1" smtClean="0">
                <a:latin typeface="楷体_GB2312" panose="02010600030101010101" charset="-122"/>
                <a:ea typeface="楷体_GB2312" panose="02010600030101010101" charset="-122"/>
              </a:rPr>
              <a:t>  SSF</a:t>
            </a:r>
            <a:r>
              <a:rPr lang="zh-CN" altLang="en-US" sz="2400" b="1" smtClean="0">
                <a:latin typeface="楷体_GB2312" panose="02010600030101010101" charset="-122"/>
                <a:ea typeface="楷体_GB2312" panose="02010600030101010101" charset="-122"/>
              </a:rPr>
              <a:t>指出该消息和哪种网络有关，是国际网还是国内网。</a:t>
            </a:r>
          </a:p>
        </p:txBody>
      </p:sp>
      <p:graphicFrame>
        <p:nvGraphicFramePr>
          <p:cNvPr id="35856" name="Group 16"/>
          <p:cNvGraphicFramePr>
            <a:graphicFrameLocks noGrp="1"/>
          </p:cNvGraphicFramePr>
          <p:nvPr>
            <p:ph sz="half" idx="2"/>
          </p:nvPr>
        </p:nvGraphicFramePr>
        <p:xfrm>
          <a:off x="1476375" y="2997200"/>
          <a:ext cx="5257800" cy="1285875"/>
        </p:xfrm>
        <a:graphic>
          <a:graphicData uri="http://schemas.openxmlformats.org/drawingml/2006/table">
            <a:tbl>
              <a:tblPr/>
              <a:tblGrid>
                <a:gridCol w="2629610"/>
                <a:gridCol w="2628190"/>
              </a:tblGrid>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smtClean="0">
                          <a:ln>
                            <a:noFill/>
                          </a:ln>
                          <a:solidFill>
                            <a:srgbClr val="000000"/>
                          </a:solidFill>
                          <a:effectLst/>
                          <a:latin typeface="楷体_GB2312" pitchFamily="49" charset="-122"/>
                          <a:ea typeface="楷体_GB2312" pitchFamily="49" charset="-122"/>
                        </a:rPr>
                        <a:t>D   C   B   A</a:t>
                      </a:r>
                      <a:r>
                        <a:rPr kumimoji="0" lang="en-US" altLang="zh-CN" sz="2000" b="0" i="0" u="none" strike="noStrike" cap="none" normalizeH="0" baseline="0" dirty="0" smtClean="0">
                          <a:ln>
                            <a:noFill/>
                          </a:ln>
                          <a:solidFill>
                            <a:schemeClr val="tx1"/>
                          </a:solidFill>
                          <a:effectLst/>
                          <a:latin typeface="楷体_GB2312" pitchFamily="49" charset="-122"/>
                          <a:ea typeface="楷体_GB2312" pitchFamily="49" charset="-122"/>
                        </a:rPr>
                        <a:t> </a:t>
                      </a:r>
                    </a:p>
                  </a:txBody>
                  <a:tcPr marL="91461" marR="91461"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rgbClr val="000000"/>
                          </a:solidFill>
                          <a:effectLst/>
                          <a:latin typeface="楷体_GB2312" pitchFamily="49" charset="-122"/>
                          <a:ea typeface="楷体_GB2312" pitchFamily="49" charset="-122"/>
                        </a:rPr>
                        <a:t>D   C   B   A</a:t>
                      </a:r>
                      <a:endParaRPr kumimoji="0" lang="en-US" altLang="zh-CN" sz="2000" b="0" i="0" u="none" strike="noStrike" cap="none" normalizeH="0" baseline="0" smtClean="0">
                        <a:ln>
                          <a:noFill/>
                        </a:ln>
                        <a:solidFill>
                          <a:schemeClr val="tx1"/>
                        </a:solidFill>
                        <a:effectLst/>
                        <a:latin typeface="楷体_GB2312" pitchFamily="49" charset="-122"/>
                        <a:ea typeface="楷体_GB2312" pitchFamily="49" charset="-122"/>
                      </a:endParaRPr>
                    </a:p>
                  </a:txBody>
                  <a:tcPr marL="91461" marR="91461"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34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smtClean="0">
                          <a:ln>
                            <a:noFill/>
                          </a:ln>
                          <a:solidFill>
                            <a:srgbClr val="000000"/>
                          </a:solidFill>
                          <a:effectLst/>
                          <a:latin typeface="楷体_GB2312" pitchFamily="49" charset="-122"/>
                          <a:ea typeface="楷体_GB2312" pitchFamily="49" charset="-122"/>
                        </a:rPr>
                        <a:t>子业务字段</a:t>
                      </a:r>
                      <a:r>
                        <a:rPr kumimoji="0" lang="en-US" altLang="zh-CN" sz="2000" b="0" i="0" u="none" strike="noStrike" cap="none" normalizeH="0" baseline="0" dirty="0" smtClean="0">
                          <a:ln>
                            <a:noFill/>
                          </a:ln>
                          <a:solidFill>
                            <a:srgbClr val="000000"/>
                          </a:solidFill>
                          <a:effectLst/>
                          <a:latin typeface="楷体_GB2312" pitchFamily="49" charset="-122"/>
                          <a:ea typeface="楷体_GB2312" pitchFamily="49" charset="-122"/>
                        </a:rPr>
                        <a:t>(SSF)</a:t>
                      </a:r>
                      <a:r>
                        <a:rPr kumimoji="0" lang="en-US" altLang="zh-CN" sz="2000" b="0" i="0" u="none" strike="noStrike" cap="none" normalizeH="0" baseline="0" dirty="0" smtClean="0">
                          <a:ln>
                            <a:noFill/>
                          </a:ln>
                          <a:solidFill>
                            <a:schemeClr val="tx1"/>
                          </a:solidFill>
                          <a:effectLst/>
                          <a:latin typeface="楷体_GB2312" pitchFamily="49" charset="-122"/>
                          <a:ea typeface="楷体_GB2312" pitchFamily="49" charset="-122"/>
                        </a:rPr>
                        <a:t> </a:t>
                      </a:r>
                    </a:p>
                  </a:txBody>
                  <a:tcPr marL="91461" marR="91461"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smtClean="0">
                          <a:ln>
                            <a:noFill/>
                          </a:ln>
                          <a:solidFill>
                            <a:srgbClr val="000000"/>
                          </a:solidFill>
                          <a:effectLst/>
                          <a:latin typeface="楷体_GB2312" pitchFamily="49" charset="-122"/>
                          <a:ea typeface="楷体_GB2312" pitchFamily="49" charset="-122"/>
                        </a:rPr>
                        <a:t>业务表示语</a:t>
                      </a:r>
                      <a:r>
                        <a:rPr kumimoji="0" lang="en-US" altLang="zh-CN" sz="2000" b="0" i="0" u="none" strike="noStrike" cap="none" normalizeH="0" baseline="0" dirty="0" smtClean="0">
                          <a:ln>
                            <a:noFill/>
                          </a:ln>
                          <a:solidFill>
                            <a:srgbClr val="000000"/>
                          </a:solidFill>
                          <a:effectLst/>
                          <a:latin typeface="楷体_GB2312" pitchFamily="49" charset="-122"/>
                          <a:ea typeface="楷体_GB2312" pitchFamily="49" charset="-122"/>
                        </a:rPr>
                        <a:t>(SI)</a:t>
                      </a:r>
                      <a:r>
                        <a:rPr kumimoji="0" lang="en-US" altLang="zh-CN" sz="2000" b="0" i="0" u="none" strike="noStrike" cap="none" normalizeH="0" baseline="0" dirty="0" smtClean="0">
                          <a:ln>
                            <a:noFill/>
                          </a:ln>
                          <a:solidFill>
                            <a:schemeClr val="tx1"/>
                          </a:solidFill>
                          <a:effectLst/>
                          <a:latin typeface="楷体_GB2312" pitchFamily="49" charset="-122"/>
                          <a:ea typeface="楷体_GB2312" pitchFamily="49" charset="-122"/>
                        </a:rPr>
                        <a:t> </a:t>
                      </a:r>
                    </a:p>
                  </a:txBody>
                  <a:tcPr marL="91461" marR="91461"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5071"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35275" y="273050"/>
            <a:ext cx="559117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16647" y="443705"/>
            <a:ext cx="8378825" cy="468313"/>
          </a:xfrm>
        </p:spPr>
        <p:txBody>
          <a:bodyPr>
            <a:normAutofit fontScale="90000"/>
          </a:bodyPr>
          <a:lstStyle/>
          <a:p>
            <a:pPr eaLnBrk="1" fontAlgn="auto" hangingPunct="1">
              <a:spcAft>
                <a:spcPts val="0"/>
              </a:spcAft>
              <a:defRPr/>
            </a:pPr>
            <a:r>
              <a:rPr lang="zh-CN" altLang="en-US" b="1" dirty="0" smtClean="0">
                <a:latin typeface="楷体_GB2312" pitchFamily="49" charset="-122"/>
                <a:ea typeface="楷体_GB2312" pitchFamily="49" charset="-122"/>
              </a:rPr>
              <a:t>第</a:t>
            </a:r>
            <a:r>
              <a:rPr lang="en-US" altLang="zh-CN" b="1" dirty="0" smtClean="0">
                <a:latin typeface="楷体_GB2312" pitchFamily="49" charset="-122"/>
                <a:ea typeface="楷体_GB2312" pitchFamily="49" charset="-122"/>
              </a:rPr>
              <a:t>3</a:t>
            </a:r>
            <a:r>
              <a:rPr lang="zh-CN" altLang="en-US" b="1" dirty="0" smtClean="0">
                <a:latin typeface="楷体_GB2312" pitchFamily="49" charset="-122"/>
                <a:ea typeface="楷体_GB2312" pitchFamily="49" charset="-122"/>
              </a:rPr>
              <a:t>章</a:t>
            </a:r>
            <a:r>
              <a:rPr lang="en-US" altLang="zh-CN" b="1" dirty="0" smtClean="0">
                <a:ea typeface="楷体_GB2312" pitchFamily="49" charset="-122"/>
              </a:rPr>
              <a:t> </a:t>
            </a:r>
            <a:r>
              <a:rPr lang="zh-CN" altLang="en-US" b="1" dirty="0" smtClean="0">
                <a:ea typeface="楷体_GB2312" pitchFamily="49" charset="-122"/>
              </a:rPr>
              <a:t>信令网</a:t>
            </a:r>
          </a:p>
        </p:txBody>
      </p:sp>
      <p:sp>
        <p:nvSpPr>
          <p:cNvPr id="46083" name="Rectangle 3"/>
          <p:cNvSpPr txBox="1">
            <a:spLocks noChangeArrowheads="1"/>
          </p:cNvSpPr>
          <p:nvPr/>
        </p:nvSpPr>
        <p:spPr bwMode="auto">
          <a:xfrm>
            <a:off x="450850" y="1196975"/>
            <a:ext cx="8172450" cy="549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algn="just" eaLnBrk="1" hangingPunct="1">
              <a:lnSpc>
                <a:spcPct val="110000"/>
              </a:lnSpc>
              <a:defRPr/>
            </a:pPr>
            <a:r>
              <a:rPr lang="zh-CN" altLang="en-US" b="1" dirty="0" smtClean="0">
                <a:solidFill>
                  <a:srgbClr val="FF0000"/>
                </a:solidFill>
                <a:latin typeface="楷体_GB2312" pitchFamily="49" charset="-122"/>
                <a:ea typeface="楷体_GB2312" pitchFamily="49" charset="-122"/>
              </a:rPr>
              <a:t>信令信息字段</a:t>
            </a:r>
            <a:r>
              <a:rPr lang="en-US" altLang="zh-CN" b="1" dirty="0" smtClean="0">
                <a:solidFill>
                  <a:srgbClr val="FF0000"/>
                </a:solidFill>
                <a:latin typeface="楷体_GB2312" pitchFamily="49" charset="-122"/>
                <a:ea typeface="楷体_GB2312" pitchFamily="49" charset="-122"/>
              </a:rPr>
              <a:t>(SIF)</a:t>
            </a:r>
            <a:r>
              <a:rPr lang="zh-CN" altLang="en-US" b="1" dirty="0" smtClean="0">
                <a:latin typeface="楷体_GB2312" pitchFamily="49" charset="-122"/>
                <a:ea typeface="楷体_GB2312" pitchFamily="49" charset="-122"/>
              </a:rPr>
              <a:t>：包含用户需要由</a:t>
            </a:r>
            <a:r>
              <a:rPr lang="en-US" altLang="zh-CN" b="1" dirty="0" smtClean="0">
                <a:latin typeface="楷体_GB2312" pitchFamily="49" charset="-122"/>
                <a:ea typeface="楷体_GB2312" pitchFamily="49" charset="-122"/>
              </a:rPr>
              <a:t>MTP</a:t>
            </a:r>
            <a:r>
              <a:rPr lang="zh-CN" altLang="en-US" b="1" dirty="0" smtClean="0">
                <a:latin typeface="楷体_GB2312" pitchFamily="49" charset="-122"/>
                <a:ea typeface="楷体_GB2312" pitchFamily="49" charset="-122"/>
              </a:rPr>
              <a:t>传送的信令信息，长度为</a:t>
            </a:r>
            <a:r>
              <a:rPr lang="en-US" altLang="zh-CN" b="1" dirty="0" smtClean="0">
                <a:latin typeface="楷体_GB2312" pitchFamily="49" charset="-122"/>
                <a:ea typeface="楷体_GB2312" pitchFamily="49" charset="-122"/>
              </a:rPr>
              <a:t>2</a:t>
            </a:r>
            <a:r>
              <a:rPr lang="zh-CN" altLang="en-US" b="1" dirty="0" smtClean="0">
                <a:latin typeface="楷体_GB2312" pitchFamily="49" charset="-122"/>
                <a:ea typeface="楷体_GB2312" pitchFamily="49" charset="-122"/>
              </a:rPr>
              <a:t>～</a:t>
            </a:r>
            <a:r>
              <a:rPr lang="en-US" altLang="zh-CN" b="1" dirty="0" smtClean="0">
                <a:latin typeface="楷体_GB2312" pitchFamily="49" charset="-122"/>
                <a:ea typeface="楷体_GB2312" pitchFamily="49" charset="-122"/>
              </a:rPr>
              <a:t>272</a:t>
            </a:r>
            <a:r>
              <a:rPr lang="zh-CN" altLang="en-US" b="1" dirty="0" smtClean="0">
                <a:latin typeface="楷体_GB2312" pitchFamily="49" charset="-122"/>
                <a:ea typeface="楷体_GB2312" pitchFamily="49" charset="-122"/>
              </a:rPr>
              <a:t>个字节。</a:t>
            </a:r>
            <a:endParaRPr lang="en-US" altLang="zh-CN" b="1" dirty="0" smtClean="0">
              <a:latin typeface="楷体_GB2312" pitchFamily="49" charset="-122"/>
              <a:ea typeface="楷体_GB2312" pitchFamily="49" charset="-122"/>
            </a:endParaRPr>
          </a:p>
          <a:p>
            <a:pPr lvl="1" algn="just" eaLnBrk="1" hangingPunct="1">
              <a:lnSpc>
                <a:spcPct val="110000"/>
              </a:lnSpc>
              <a:defRPr/>
            </a:pPr>
            <a:r>
              <a:rPr lang="zh-CN" altLang="en-US" sz="2400" b="1" dirty="0" smtClean="0">
                <a:latin typeface="楷体_GB2312" pitchFamily="49" charset="-122"/>
                <a:ea typeface="楷体_GB2312" pitchFamily="49" charset="-122"/>
              </a:rPr>
              <a:t>在</a:t>
            </a:r>
            <a:r>
              <a:rPr lang="en-US" altLang="zh-CN" sz="2400" b="1" dirty="0" smtClean="0">
                <a:latin typeface="楷体_GB2312" pitchFamily="49" charset="-122"/>
                <a:ea typeface="楷体_GB2312" pitchFamily="49" charset="-122"/>
              </a:rPr>
              <a:t>SIF</a:t>
            </a:r>
            <a:r>
              <a:rPr lang="zh-CN" altLang="en-US" sz="2400" b="1" dirty="0" smtClean="0">
                <a:latin typeface="楷体_GB2312" pitchFamily="49" charset="-122"/>
                <a:ea typeface="楷体_GB2312" pitchFamily="49" charset="-122"/>
              </a:rPr>
              <a:t>中带有路由标记，由</a:t>
            </a:r>
            <a:r>
              <a:rPr lang="zh-CN" altLang="en-US" sz="2400" b="1" dirty="0" smtClean="0">
                <a:solidFill>
                  <a:srgbClr val="FF0000"/>
                </a:solidFill>
                <a:latin typeface="楷体_GB2312" pitchFamily="49" charset="-122"/>
                <a:ea typeface="楷体_GB2312" pitchFamily="49" charset="-122"/>
              </a:rPr>
              <a:t>目的地信令点编码</a:t>
            </a:r>
            <a:r>
              <a:rPr lang="en-US" altLang="zh-CN" sz="2400" b="1" dirty="0" smtClean="0">
                <a:solidFill>
                  <a:srgbClr val="FF0000"/>
                </a:solidFill>
                <a:latin typeface="楷体_GB2312" pitchFamily="49" charset="-122"/>
                <a:ea typeface="楷体_GB2312" pitchFamily="49" charset="-122"/>
              </a:rPr>
              <a:t>DPC</a:t>
            </a:r>
            <a:r>
              <a:rPr lang="zh-CN" altLang="en-US" sz="2400" b="1" dirty="0" smtClean="0">
                <a:solidFill>
                  <a:srgbClr val="FF0000"/>
                </a:solidFill>
                <a:latin typeface="楷体_GB2312" pitchFamily="49" charset="-122"/>
                <a:ea typeface="楷体_GB2312" pitchFamily="49" charset="-122"/>
              </a:rPr>
              <a:t>、源信令点编码</a:t>
            </a:r>
            <a:r>
              <a:rPr lang="en-US" altLang="zh-CN" sz="2400" b="1" dirty="0" smtClean="0">
                <a:solidFill>
                  <a:srgbClr val="FF0000"/>
                </a:solidFill>
                <a:latin typeface="楷体_GB2312" pitchFamily="49" charset="-122"/>
                <a:ea typeface="楷体_GB2312" pitchFamily="49" charset="-122"/>
              </a:rPr>
              <a:t>OPC</a:t>
            </a:r>
            <a:r>
              <a:rPr lang="zh-CN" altLang="en-US" sz="2400" b="1" dirty="0" smtClean="0">
                <a:solidFill>
                  <a:srgbClr val="FF0000"/>
                </a:solidFill>
                <a:latin typeface="楷体_GB2312" pitchFamily="49" charset="-122"/>
                <a:ea typeface="楷体_GB2312" pitchFamily="49" charset="-122"/>
              </a:rPr>
              <a:t>和链路选择码</a:t>
            </a:r>
            <a:r>
              <a:rPr lang="en-US" altLang="zh-CN" sz="2400" b="1" dirty="0" smtClean="0">
                <a:solidFill>
                  <a:srgbClr val="FF0000"/>
                </a:solidFill>
                <a:latin typeface="楷体_GB2312" pitchFamily="49" charset="-122"/>
                <a:ea typeface="楷体_GB2312" pitchFamily="49" charset="-122"/>
              </a:rPr>
              <a:t>SLS</a:t>
            </a:r>
            <a:r>
              <a:rPr lang="zh-CN" altLang="en-US" sz="2400" b="1" dirty="0" smtClean="0">
                <a:solidFill>
                  <a:srgbClr val="FF0000"/>
                </a:solidFill>
                <a:latin typeface="楷体_GB2312" pitchFamily="49" charset="-122"/>
                <a:ea typeface="楷体_GB2312" pitchFamily="49" charset="-122"/>
              </a:rPr>
              <a:t>组成。 </a:t>
            </a:r>
          </a:p>
          <a:p>
            <a:pPr algn="just" eaLnBrk="1" hangingPunct="1">
              <a:lnSpc>
                <a:spcPct val="110000"/>
              </a:lnSpc>
              <a:defRPr/>
            </a:pPr>
            <a:endParaRPr lang="zh-CN" altLang="en-US" b="1" dirty="0" smtClean="0">
              <a:latin typeface="楷体_GB2312" pitchFamily="49" charset="-122"/>
              <a:ea typeface="楷体_GB2312" pitchFamily="49" charset="-122"/>
            </a:endParaRPr>
          </a:p>
          <a:p>
            <a:pPr marL="0" indent="0" algn="just" eaLnBrk="1" hangingPunct="1">
              <a:lnSpc>
                <a:spcPct val="110000"/>
              </a:lnSpc>
              <a:buFont typeface="Wingdings" panose="05000000000000000000" pitchFamily="2" charset="2"/>
              <a:buNone/>
              <a:defRPr/>
            </a:pPr>
            <a:endParaRPr lang="en-US" altLang="zh-CN" b="1" dirty="0" smtClean="0">
              <a:latin typeface="楷体_GB2312" pitchFamily="49" charset="-122"/>
              <a:ea typeface="楷体_GB2312" pitchFamily="49" charset="-122"/>
            </a:endParaRPr>
          </a:p>
          <a:p>
            <a:pPr lvl="2" algn="just" eaLnBrk="1" hangingPunct="1">
              <a:lnSpc>
                <a:spcPct val="110000"/>
              </a:lnSpc>
              <a:spcBef>
                <a:spcPts val="600"/>
              </a:spcBef>
              <a:buSzPct val="70000"/>
              <a:defRPr/>
            </a:pPr>
            <a:r>
              <a:rPr lang="en-US" altLang="zh-CN" sz="2300" b="1" dirty="0" smtClean="0">
                <a:latin typeface="楷体_GB2312" pitchFamily="49" charset="-122"/>
                <a:ea typeface="楷体_GB2312" pitchFamily="49" charset="-122"/>
              </a:rPr>
              <a:t>SIF</a:t>
            </a:r>
            <a:r>
              <a:rPr lang="zh-CN" altLang="en-US" sz="2300" b="1" dirty="0" smtClean="0">
                <a:latin typeface="楷体_GB2312" pitchFamily="49" charset="-122"/>
                <a:ea typeface="楷体_GB2312" pitchFamily="49" charset="-122"/>
              </a:rPr>
              <a:t>中还包括消息类型和信令信息两部分。</a:t>
            </a:r>
            <a:endParaRPr lang="en-US" altLang="zh-CN" sz="2300" b="1" dirty="0" smtClean="0">
              <a:latin typeface="楷体_GB2312" pitchFamily="49" charset="-122"/>
              <a:ea typeface="楷体_GB2312" pitchFamily="49" charset="-122"/>
            </a:endParaRPr>
          </a:p>
          <a:p>
            <a:pPr lvl="1" algn="just" eaLnBrk="1" hangingPunct="1">
              <a:lnSpc>
                <a:spcPct val="110000"/>
              </a:lnSpc>
              <a:spcBef>
                <a:spcPts val="600"/>
              </a:spcBef>
              <a:buSzPct val="70000"/>
              <a:buFont typeface="Wingdings" panose="05000000000000000000" pitchFamily="2" charset="2"/>
              <a:buChar char=""/>
              <a:defRPr/>
            </a:pPr>
            <a:endParaRPr lang="zh-CN" altLang="en-US" sz="2400" b="1" dirty="0" smtClean="0">
              <a:latin typeface="楷体_GB2312" pitchFamily="49" charset="-122"/>
              <a:ea typeface="楷体_GB2312" pitchFamily="49" charset="-122"/>
            </a:endParaRPr>
          </a:p>
          <a:p>
            <a:pPr algn="just" eaLnBrk="1" hangingPunct="1">
              <a:lnSpc>
                <a:spcPct val="110000"/>
              </a:lnSpc>
              <a:spcBef>
                <a:spcPct val="30000"/>
              </a:spcBef>
              <a:defRPr/>
            </a:pPr>
            <a:endParaRPr lang="en-US" altLang="zh-CN" b="1" dirty="0" smtClean="0">
              <a:latin typeface="楷体_GB2312" pitchFamily="49" charset="-122"/>
              <a:ea typeface="楷体_GB2312" pitchFamily="49" charset="-122"/>
            </a:endParaRPr>
          </a:p>
          <a:p>
            <a:pPr algn="just" eaLnBrk="1" hangingPunct="1">
              <a:lnSpc>
                <a:spcPct val="110000"/>
              </a:lnSpc>
              <a:spcBef>
                <a:spcPct val="30000"/>
              </a:spcBef>
              <a:defRPr/>
            </a:pPr>
            <a:endParaRPr lang="en-US" altLang="zh-CN" b="1" dirty="0" smtClean="0">
              <a:latin typeface="楷体_GB2312" pitchFamily="49" charset="-122"/>
              <a:ea typeface="楷体_GB2312" pitchFamily="49" charset="-122"/>
            </a:endParaRPr>
          </a:p>
          <a:p>
            <a:pPr algn="just" eaLnBrk="1" hangingPunct="1">
              <a:lnSpc>
                <a:spcPct val="110000"/>
              </a:lnSpc>
              <a:spcBef>
                <a:spcPct val="30000"/>
              </a:spcBef>
              <a:defRPr/>
            </a:pPr>
            <a:r>
              <a:rPr lang="zh-CN" altLang="en-US" b="1" dirty="0" smtClean="0">
                <a:latin typeface="楷体_GB2312" pitchFamily="49" charset="-122"/>
                <a:ea typeface="楷体_GB2312" pitchFamily="49" charset="-122"/>
              </a:rPr>
              <a:t>链路状态字段</a:t>
            </a:r>
            <a:r>
              <a:rPr lang="en-US" altLang="zh-CN" b="1" dirty="0" smtClean="0">
                <a:latin typeface="楷体_GB2312" pitchFamily="49" charset="-122"/>
                <a:ea typeface="楷体_GB2312" pitchFamily="49" charset="-122"/>
              </a:rPr>
              <a:t>(SF)</a:t>
            </a:r>
            <a:r>
              <a:rPr lang="zh-CN" altLang="en-US" b="1" dirty="0" smtClean="0">
                <a:latin typeface="楷体_GB2312" pitchFamily="49" charset="-122"/>
                <a:ea typeface="楷体_GB2312" pitchFamily="49" charset="-122"/>
              </a:rPr>
              <a:t>：仅用于</a:t>
            </a:r>
            <a:r>
              <a:rPr lang="en-US" altLang="zh-CN" b="1" dirty="0" smtClean="0">
                <a:latin typeface="楷体_GB2312" pitchFamily="49" charset="-122"/>
                <a:ea typeface="楷体_GB2312" pitchFamily="49" charset="-122"/>
              </a:rPr>
              <a:t>LSSU</a:t>
            </a:r>
            <a:r>
              <a:rPr lang="zh-CN" altLang="en-US" b="1" dirty="0" smtClean="0">
                <a:latin typeface="楷体_GB2312" pitchFamily="49" charset="-122"/>
                <a:ea typeface="楷体_GB2312" pitchFamily="49" charset="-122"/>
              </a:rPr>
              <a:t>中，指示信令链路的状态。</a:t>
            </a:r>
          </a:p>
        </p:txBody>
      </p:sp>
      <p:graphicFrame>
        <p:nvGraphicFramePr>
          <p:cNvPr id="8" name="Group 4"/>
          <p:cNvGraphicFramePr>
            <a:graphicFrameLocks/>
          </p:cNvGraphicFramePr>
          <p:nvPr/>
        </p:nvGraphicFramePr>
        <p:xfrm>
          <a:off x="2714625" y="3008313"/>
          <a:ext cx="3744912" cy="431800"/>
        </p:xfrm>
        <a:graphic>
          <a:graphicData uri="http://schemas.openxmlformats.org/drawingml/2006/table">
            <a:tbl>
              <a:tblPr/>
              <a:tblGrid>
                <a:gridCol w="1264289"/>
                <a:gridCol w="1313698"/>
                <a:gridCol w="1166925"/>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楷体_GB2312" pitchFamily="49" charset="-122"/>
                          <a:ea typeface="楷体_GB2312" pitchFamily="49" charset="-122"/>
                        </a:rPr>
                        <a:t>SLS</a:t>
                      </a:r>
                    </a:p>
                  </a:txBody>
                  <a:tcPr marL="91452" marR="91452" marT="45694" marB="4569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楷体_GB2312" pitchFamily="49" charset="-122"/>
                          <a:ea typeface="楷体_GB2312" pitchFamily="49" charset="-122"/>
                        </a:rPr>
                        <a:t>OPC</a:t>
                      </a:r>
                    </a:p>
                  </a:txBody>
                  <a:tcPr marL="91452" marR="91452" marT="45694" marB="456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楷体_GB2312" pitchFamily="49" charset="-122"/>
                          <a:ea typeface="楷体_GB2312" pitchFamily="49" charset="-122"/>
                        </a:rPr>
                        <a:t>DPC</a:t>
                      </a:r>
                    </a:p>
                  </a:txBody>
                  <a:tcPr marL="91452" marR="91452" marT="45694" marB="4569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6094"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158750"/>
            <a:ext cx="5589587"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5"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4859338"/>
            <a:ext cx="512286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23528" y="548680"/>
            <a:ext cx="8378825" cy="468313"/>
          </a:xfrm>
        </p:spPr>
        <p:txBody>
          <a:bodyPr>
            <a:normAutofit fontScale="90000"/>
          </a:bodyPr>
          <a:lstStyle/>
          <a:p>
            <a:pPr eaLnBrk="1" fontAlgn="auto" hangingPunct="1">
              <a:spcAft>
                <a:spcPts val="0"/>
              </a:spcAft>
              <a:defRPr/>
            </a:pPr>
            <a:r>
              <a:rPr lang="zh-CN" altLang="en-US" b="1" dirty="0" smtClean="0">
                <a:latin typeface="楷体_GB2312" pitchFamily="49" charset="-122"/>
                <a:ea typeface="楷体_GB2312" pitchFamily="49" charset="-122"/>
              </a:rPr>
              <a:t>第</a:t>
            </a:r>
            <a:r>
              <a:rPr lang="en-US" altLang="zh-CN" b="1" dirty="0" smtClean="0">
                <a:latin typeface="楷体_GB2312" pitchFamily="49" charset="-122"/>
                <a:ea typeface="楷体_GB2312" pitchFamily="49" charset="-122"/>
              </a:rPr>
              <a:t>3</a:t>
            </a:r>
            <a:r>
              <a:rPr lang="zh-CN" altLang="en-US" b="1" dirty="0" smtClean="0">
                <a:latin typeface="楷体_GB2312" pitchFamily="49" charset="-122"/>
                <a:ea typeface="楷体_GB2312" pitchFamily="49" charset="-122"/>
              </a:rPr>
              <a:t>章</a:t>
            </a:r>
            <a:r>
              <a:rPr lang="en-US" altLang="zh-CN" b="1" dirty="0" smtClean="0">
                <a:ea typeface="楷体_GB2312" pitchFamily="49" charset="-122"/>
              </a:rPr>
              <a:t> </a:t>
            </a:r>
            <a:r>
              <a:rPr lang="zh-CN" altLang="en-US" b="1" dirty="0" smtClean="0">
                <a:ea typeface="楷体_GB2312" pitchFamily="49" charset="-122"/>
              </a:rPr>
              <a:t>信令网</a:t>
            </a:r>
          </a:p>
        </p:txBody>
      </p:sp>
      <p:sp>
        <p:nvSpPr>
          <p:cNvPr id="47107" name="Rectangle 3"/>
          <p:cNvSpPr>
            <a:spLocks noGrp="1" noChangeArrowheads="1"/>
          </p:cNvSpPr>
          <p:nvPr>
            <p:ph type="body" sz="half" idx="1"/>
          </p:nvPr>
        </p:nvSpPr>
        <p:spPr>
          <a:xfrm>
            <a:off x="250825" y="1556792"/>
            <a:ext cx="8172450" cy="4489996"/>
          </a:xfrm>
        </p:spPr>
        <p:txBody>
          <a:bodyPr>
            <a:normAutofit fontScale="92500" lnSpcReduction="10000"/>
          </a:bodyPr>
          <a:lstStyle/>
          <a:p>
            <a:pPr marL="457200" indent="-457200" eaLnBrk="1" hangingPunct="1">
              <a:lnSpc>
                <a:spcPct val="110000"/>
              </a:lnSpc>
              <a:spcBef>
                <a:spcPct val="35000"/>
              </a:spcBef>
              <a:buFontTx/>
              <a:buNone/>
            </a:pPr>
            <a:r>
              <a:rPr lang="en-US" altLang="zh-CN" b="1" dirty="0" smtClean="0">
                <a:latin typeface="楷体_GB2312" panose="02010600030101010101" charset="-122"/>
                <a:ea typeface="楷体_GB2312" panose="02010600030101010101" charset="-122"/>
              </a:rPr>
              <a:t>1</a:t>
            </a:r>
            <a:r>
              <a:rPr lang="zh-CN" altLang="en-US" b="1" dirty="0" smtClean="0">
                <a:latin typeface="楷体_GB2312" panose="02010600030101010101" charset="-122"/>
                <a:ea typeface="楷体_GB2312" panose="02010600030101010101" charset="-122"/>
              </a:rPr>
              <a:t>、 </a:t>
            </a:r>
            <a:r>
              <a:rPr lang="en-US" altLang="zh-CN" b="1" dirty="0" smtClean="0">
                <a:latin typeface="楷体_GB2312" panose="02010600030101010101" charset="-122"/>
                <a:ea typeface="楷体_GB2312" panose="02010600030101010101" charset="-122"/>
              </a:rPr>
              <a:t>No.7</a:t>
            </a:r>
            <a:r>
              <a:rPr lang="zh-CN" altLang="en-US" b="1" dirty="0" smtClean="0">
                <a:latin typeface="楷体_GB2312" panose="02010600030101010101" charset="-122"/>
                <a:ea typeface="楷体_GB2312" panose="02010600030101010101" charset="-122"/>
              </a:rPr>
              <a:t>信令网的组成</a:t>
            </a:r>
          </a:p>
          <a:p>
            <a:pPr marL="457200" indent="-457200" eaLnBrk="1" hangingPunct="1">
              <a:lnSpc>
                <a:spcPct val="110000"/>
              </a:lnSpc>
              <a:spcBef>
                <a:spcPct val="35000"/>
              </a:spcBef>
              <a:buFontTx/>
              <a:buNone/>
            </a:pPr>
            <a:r>
              <a:rPr lang="zh-CN" altLang="en-US" b="1" dirty="0" smtClean="0">
                <a:latin typeface="楷体_GB2312" panose="02010600030101010101" charset="-122"/>
                <a:ea typeface="楷体_GB2312" panose="02010600030101010101" charset="-122"/>
              </a:rPr>
              <a:t>   由信令点</a:t>
            </a:r>
            <a:r>
              <a:rPr lang="en-US" altLang="zh-CN" b="1" dirty="0" smtClean="0">
                <a:latin typeface="楷体_GB2312" panose="02010600030101010101" charset="-122"/>
                <a:ea typeface="楷体_GB2312" panose="02010600030101010101" charset="-122"/>
              </a:rPr>
              <a:t>SP</a:t>
            </a:r>
            <a:r>
              <a:rPr lang="zh-CN" altLang="en-US" b="1" dirty="0" smtClean="0">
                <a:latin typeface="楷体_GB2312" panose="02010600030101010101" charset="-122"/>
                <a:ea typeface="楷体_GB2312" panose="02010600030101010101" charset="-122"/>
              </a:rPr>
              <a:t>、信令转接点</a:t>
            </a:r>
            <a:r>
              <a:rPr lang="en-US" altLang="zh-CN" b="1" dirty="0" smtClean="0">
                <a:latin typeface="楷体_GB2312" panose="02010600030101010101" charset="-122"/>
                <a:ea typeface="楷体_GB2312" panose="02010600030101010101" charset="-122"/>
              </a:rPr>
              <a:t>STP</a:t>
            </a:r>
            <a:r>
              <a:rPr lang="zh-CN" altLang="en-US" b="1" dirty="0" smtClean="0">
                <a:latin typeface="楷体_GB2312" panose="02010600030101010101" charset="-122"/>
                <a:ea typeface="楷体_GB2312" panose="02010600030101010101" charset="-122"/>
              </a:rPr>
              <a:t>和信令链路</a:t>
            </a:r>
            <a:r>
              <a:rPr lang="en-US" altLang="zh-CN" b="1" dirty="0" smtClean="0">
                <a:latin typeface="楷体_GB2312" panose="02010600030101010101" charset="-122"/>
                <a:ea typeface="楷体_GB2312" panose="02010600030101010101" charset="-122"/>
              </a:rPr>
              <a:t>SL</a:t>
            </a:r>
            <a:r>
              <a:rPr lang="zh-CN" altLang="en-US" b="1" dirty="0" smtClean="0">
                <a:latin typeface="楷体_GB2312" panose="02010600030101010101" charset="-122"/>
                <a:ea typeface="楷体_GB2312" panose="02010600030101010101" charset="-122"/>
              </a:rPr>
              <a:t>三部分组成。</a:t>
            </a:r>
          </a:p>
          <a:p>
            <a:pPr marL="457200" indent="-457200" eaLnBrk="1" hangingPunct="1">
              <a:lnSpc>
                <a:spcPct val="110000"/>
              </a:lnSpc>
              <a:spcBef>
                <a:spcPct val="35000"/>
              </a:spcBef>
            </a:pPr>
            <a:r>
              <a:rPr lang="zh-CN" altLang="en-US" b="1" dirty="0" smtClean="0">
                <a:solidFill>
                  <a:srgbClr val="FF0000"/>
                </a:solidFill>
                <a:latin typeface="楷体_GB2312" panose="02010600030101010101" charset="-122"/>
                <a:ea typeface="楷体_GB2312" panose="02010600030101010101" charset="-122"/>
              </a:rPr>
              <a:t>信令点</a:t>
            </a:r>
            <a:r>
              <a:rPr lang="en-US" altLang="zh-CN" b="1" dirty="0" smtClean="0">
                <a:solidFill>
                  <a:srgbClr val="FF0000"/>
                </a:solidFill>
                <a:latin typeface="楷体_GB2312" panose="02010600030101010101" charset="-122"/>
                <a:ea typeface="楷体_GB2312" panose="02010600030101010101" charset="-122"/>
              </a:rPr>
              <a:t>SP</a:t>
            </a:r>
            <a:r>
              <a:rPr lang="zh-CN" altLang="en-US" b="1" dirty="0" smtClean="0">
                <a:latin typeface="楷体_GB2312" panose="02010600030101010101" charset="-122"/>
                <a:ea typeface="楷体_GB2312" panose="02010600030101010101" charset="-122"/>
              </a:rPr>
              <a:t>：处理控制消息的节点，</a:t>
            </a:r>
            <a:r>
              <a:rPr lang="zh-CN" altLang="en-US" dirty="0" smtClean="0"/>
              <a:t>信令消息的产生或</a:t>
            </a:r>
            <a:r>
              <a:rPr lang="zh-CN" altLang="en-US" b="1" dirty="0" smtClean="0">
                <a:latin typeface="楷体_GB2312" panose="02010600030101010101" charset="-122"/>
                <a:ea typeface="楷体_GB2312" panose="02010600030101010101" charset="-122"/>
              </a:rPr>
              <a:t>终结点，实质上就是本地交换系统（或交换中心</a:t>
            </a:r>
            <a:r>
              <a:rPr lang="en-US" altLang="zh-CN" b="1" dirty="0" smtClean="0">
                <a:latin typeface="楷体_GB2312" panose="02010600030101010101" charset="-122"/>
                <a:ea typeface="楷体_GB2312" panose="02010600030101010101" charset="-122"/>
              </a:rPr>
              <a:t>CO</a:t>
            </a:r>
            <a:r>
              <a:rPr lang="zh-CN" altLang="en-US" b="1" dirty="0" smtClean="0">
                <a:latin typeface="楷体_GB2312" panose="02010600030101010101" charset="-122"/>
                <a:ea typeface="楷体_GB2312" panose="02010600030101010101" charset="-122"/>
              </a:rPr>
              <a:t>），它发起呼叫或接收呼入。如各类交换局、操作维护中心、网络数据库等。</a:t>
            </a:r>
            <a:endParaRPr lang="en-US" altLang="zh-CN" b="1" dirty="0" smtClean="0">
              <a:latin typeface="楷体_GB2312" panose="02010600030101010101" charset="-122"/>
              <a:ea typeface="楷体_GB2312" panose="02010600030101010101" charset="-122"/>
            </a:endParaRPr>
          </a:p>
          <a:p>
            <a:pPr marL="457200" indent="-457200" eaLnBrk="1" hangingPunct="1">
              <a:lnSpc>
                <a:spcPct val="110000"/>
              </a:lnSpc>
              <a:spcBef>
                <a:spcPct val="35000"/>
              </a:spcBef>
            </a:pPr>
            <a:r>
              <a:rPr lang="zh-CN" altLang="en-US" b="1" dirty="0" smtClean="0">
                <a:solidFill>
                  <a:srgbClr val="FF0000"/>
                </a:solidFill>
                <a:latin typeface="楷体_GB2312" panose="02010600030101010101" charset="-122"/>
                <a:ea typeface="楷体_GB2312" panose="02010600030101010101" charset="-122"/>
              </a:rPr>
              <a:t>信令转接点</a:t>
            </a:r>
            <a:r>
              <a:rPr lang="en-US" altLang="zh-CN" b="1" dirty="0" smtClean="0">
                <a:solidFill>
                  <a:srgbClr val="FF0000"/>
                </a:solidFill>
                <a:latin typeface="楷体_GB2312" panose="02010600030101010101" charset="-122"/>
                <a:ea typeface="楷体_GB2312" panose="02010600030101010101" charset="-122"/>
              </a:rPr>
              <a:t>STP</a:t>
            </a:r>
            <a:r>
              <a:rPr lang="zh-CN" altLang="en-US" b="1" dirty="0" smtClean="0">
                <a:latin typeface="楷体_GB2312" panose="02010600030101010101" charset="-122"/>
                <a:ea typeface="楷体_GB2312" panose="02010600030101010101" charset="-122"/>
              </a:rPr>
              <a:t>：具有信令转发的功能，完成路由器的功能，查看由</a:t>
            </a:r>
            <a:r>
              <a:rPr lang="en-US" altLang="zh-CN" b="1" dirty="0" smtClean="0">
                <a:latin typeface="楷体_GB2312" panose="02010600030101010101" charset="-122"/>
                <a:ea typeface="楷体_GB2312" panose="02010600030101010101" charset="-122"/>
              </a:rPr>
              <a:t>SSP</a:t>
            </a:r>
            <a:r>
              <a:rPr lang="zh-CN" altLang="en-US" b="1" dirty="0" smtClean="0">
                <a:latin typeface="楷体_GB2312" panose="02010600030101010101" charset="-122"/>
                <a:ea typeface="楷体_GB2312" panose="02010600030101010101" charset="-122"/>
              </a:rPr>
              <a:t>发来的消息，然后通过网络把每一个消息交换到合适的地方。</a:t>
            </a:r>
            <a:r>
              <a:rPr lang="en-US" altLang="zh-CN" b="1" dirty="0" smtClean="0">
                <a:latin typeface="楷体_GB2312" panose="02010600030101010101" charset="-122"/>
                <a:ea typeface="楷体_GB2312" panose="02010600030101010101" charset="-122"/>
              </a:rPr>
              <a:t>STP</a:t>
            </a:r>
            <a:r>
              <a:rPr lang="zh-CN" altLang="en-US" b="1" dirty="0" smtClean="0">
                <a:latin typeface="楷体_GB2312" panose="02010600030101010101" charset="-122"/>
                <a:ea typeface="楷体_GB2312" panose="02010600030101010101" charset="-122"/>
              </a:rPr>
              <a:t>把其它信令点和网络连接在一起组成更大的网络。</a:t>
            </a:r>
            <a:br>
              <a:rPr lang="zh-CN" altLang="en-US" b="1" dirty="0" smtClean="0">
                <a:latin typeface="楷体_GB2312" panose="02010600030101010101" charset="-122"/>
                <a:ea typeface="楷体_GB2312" panose="02010600030101010101" charset="-122"/>
              </a:rPr>
            </a:br>
            <a:r>
              <a:rPr lang="zh-CN" altLang="en-US" b="1" dirty="0" smtClean="0">
                <a:latin typeface="楷体_GB2312" panose="02010600030101010101" charset="-122"/>
                <a:ea typeface="楷体_GB2312" panose="02010600030101010101" charset="-122"/>
              </a:rPr>
              <a:t>信令转接点分为综合型和独立型两种。</a:t>
            </a:r>
            <a:r>
              <a:rPr lang="zh-CN" altLang="en-US" sz="2800" dirty="0" smtClean="0"/>
              <a:t> </a:t>
            </a:r>
          </a:p>
          <a:p>
            <a:pPr marL="863600" lvl="1" indent="-406400" algn="just" eaLnBrk="1" hangingPunct="1">
              <a:lnSpc>
                <a:spcPct val="110000"/>
              </a:lnSpc>
              <a:spcBef>
                <a:spcPct val="40000"/>
              </a:spcBef>
              <a:buFont typeface="Wingdings" panose="05000000000000000000" pitchFamily="2" charset="2"/>
              <a:buChar char="ü"/>
            </a:pPr>
            <a:r>
              <a:rPr lang="zh-CN" altLang="en-US" sz="2400" b="1" dirty="0" smtClean="0">
                <a:latin typeface="楷体_GB2312" panose="02010600030101010101" charset="-122"/>
                <a:ea typeface="楷体_GB2312" panose="02010600030101010101" charset="-122"/>
              </a:rPr>
              <a:t> </a:t>
            </a:r>
            <a:r>
              <a:rPr lang="zh-CN" altLang="en-US" sz="2000" b="1" dirty="0" smtClean="0">
                <a:latin typeface="楷体_GB2312" panose="02010600030101010101" charset="-122"/>
                <a:ea typeface="楷体_GB2312" panose="02010600030101010101" charset="-122"/>
              </a:rPr>
              <a:t>综合型：除了具有消息传递部分</a:t>
            </a:r>
            <a:r>
              <a:rPr lang="en-US" altLang="zh-CN" sz="2000" b="1" dirty="0" smtClean="0">
                <a:latin typeface="楷体_GB2312" panose="02010600030101010101" charset="-122"/>
                <a:ea typeface="楷体_GB2312" panose="02010600030101010101" charset="-122"/>
              </a:rPr>
              <a:t>MTP</a:t>
            </a:r>
            <a:r>
              <a:rPr lang="zh-CN" altLang="en-US" sz="2000" b="1" dirty="0" smtClean="0">
                <a:latin typeface="楷体_GB2312" panose="02010600030101010101" charset="-122"/>
                <a:ea typeface="楷体_GB2312" panose="02010600030101010101" charset="-122"/>
              </a:rPr>
              <a:t>和信令连接控制部分</a:t>
            </a:r>
            <a:r>
              <a:rPr lang="en-US" altLang="zh-CN" sz="2000" b="1" dirty="0" smtClean="0">
                <a:latin typeface="楷体_GB2312" panose="02010600030101010101" charset="-122"/>
                <a:ea typeface="楷体_GB2312" panose="02010600030101010101" charset="-122"/>
              </a:rPr>
              <a:t>SCCP</a:t>
            </a:r>
            <a:r>
              <a:rPr lang="zh-CN" altLang="en-US" sz="2000" b="1" dirty="0" smtClean="0">
                <a:latin typeface="楷体_GB2312" panose="02010600030101010101" charset="-122"/>
                <a:ea typeface="楷体_GB2312" panose="02010600030101010101" charset="-122"/>
              </a:rPr>
              <a:t>的功能外，还具有用户部分功能。</a:t>
            </a:r>
          </a:p>
          <a:p>
            <a:pPr marL="863600" lvl="1" indent="-406400" algn="just" eaLnBrk="1" hangingPunct="1">
              <a:lnSpc>
                <a:spcPct val="110000"/>
              </a:lnSpc>
              <a:spcBef>
                <a:spcPct val="40000"/>
              </a:spcBef>
              <a:buFont typeface="Wingdings" panose="05000000000000000000" pitchFamily="2" charset="2"/>
              <a:buChar char="ü"/>
            </a:pPr>
            <a:r>
              <a:rPr lang="zh-CN" altLang="en-US" sz="2000" b="1" dirty="0" smtClean="0">
                <a:latin typeface="楷体_GB2312" panose="02010600030101010101" charset="-122"/>
                <a:ea typeface="楷体_GB2312" panose="02010600030101010101" charset="-122"/>
              </a:rPr>
              <a:t> 独立型：只具有</a:t>
            </a:r>
            <a:r>
              <a:rPr lang="en-US" altLang="zh-CN" sz="2000" b="1" dirty="0" smtClean="0">
                <a:latin typeface="楷体_GB2312" panose="02010600030101010101" charset="-122"/>
                <a:ea typeface="楷体_GB2312" panose="02010600030101010101" charset="-122"/>
              </a:rPr>
              <a:t>MTP</a:t>
            </a:r>
            <a:r>
              <a:rPr lang="zh-CN" altLang="en-US" sz="2000" b="1" dirty="0" smtClean="0">
                <a:latin typeface="楷体_GB2312" panose="02010600030101010101" charset="-122"/>
                <a:ea typeface="楷体_GB2312" panose="02010600030101010101" charset="-122"/>
              </a:rPr>
              <a:t>和</a:t>
            </a:r>
            <a:r>
              <a:rPr lang="en-US" altLang="zh-CN" sz="2000" b="1" dirty="0" smtClean="0">
                <a:latin typeface="楷体_GB2312" panose="02010600030101010101" charset="-122"/>
                <a:ea typeface="楷体_GB2312" panose="02010600030101010101" charset="-122"/>
              </a:rPr>
              <a:t>SCCP</a:t>
            </a:r>
            <a:r>
              <a:rPr lang="zh-CN" altLang="en-US" sz="2000" b="1" dirty="0" smtClean="0">
                <a:latin typeface="楷体_GB2312" panose="02010600030101010101" charset="-122"/>
                <a:ea typeface="楷体_GB2312" panose="02010600030101010101" charset="-122"/>
              </a:rPr>
              <a:t>功能的信令转接点设备。</a:t>
            </a:r>
          </a:p>
          <a:p>
            <a:pPr marL="457200" indent="-457200" eaLnBrk="1" hangingPunct="1">
              <a:lnSpc>
                <a:spcPct val="110000"/>
              </a:lnSpc>
              <a:spcBef>
                <a:spcPct val="35000"/>
              </a:spcBef>
            </a:pPr>
            <a:endParaRPr lang="zh-CN" altLang="en-US" dirty="0" smtClean="0"/>
          </a:p>
          <a:p>
            <a:pPr marL="457200" indent="-457200" eaLnBrk="1" hangingPunct="1"/>
            <a:endParaRPr lang="en-US" altLang="zh-CN" sz="2000" b="1" dirty="0" smtClean="0">
              <a:latin typeface="楷体_GB2312" panose="02010600030101010101" charset="-122"/>
              <a:ea typeface="楷体_GB2312" panose="02010600030101010101"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95536" y="476672"/>
            <a:ext cx="8378825" cy="468313"/>
          </a:xfrm>
        </p:spPr>
        <p:txBody>
          <a:bodyPr>
            <a:normAutofit fontScale="90000"/>
          </a:bodyPr>
          <a:lstStyle/>
          <a:p>
            <a:pPr eaLnBrk="1" fontAlgn="auto" hangingPunct="1">
              <a:spcAft>
                <a:spcPts val="0"/>
              </a:spcAft>
              <a:defRPr/>
            </a:pPr>
            <a:r>
              <a:rPr lang="zh-CN" altLang="en-US" b="1" dirty="0" smtClean="0">
                <a:latin typeface="楷体_GB2312" pitchFamily="49" charset="-122"/>
                <a:ea typeface="楷体_GB2312" pitchFamily="49" charset="-122"/>
              </a:rPr>
              <a:t>第</a:t>
            </a:r>
            <a:r>
              <a:rPr lang="en-US" altLang="zh-CN" b="1" dirty="0" smtClean="0">
                <a:latin typeface="楷体_GB2312" pitchFamily="49" charset="-122"/>
                <a:ea typeface="楷体_GB2312" pitchFamily="49" charset="-122"/>
              </a:rPr>
              <a:t>3</a:t>
            </a:r>
            <a:r>
              <a:rPr lang="zh-CN" altLang="en-US" b="1" dirty="0" smtClean="0">
                <a:latin typeface="楷体_GB2312" pitchFamily="49" charset="-122"/>
                <a:ea typeface="楷体_GB2312" pitchFamily="49" charset="-122"/>
              </a:rPr>
              <a:t>章</a:t>
            </a:r>
            <a:r>
              <a:rPr lang="en-US" altLang="zh-CN" b="1" dirty="0" smtClean="0">
                <a:ea typeface="楷体_GB2312" pitchFamily="49" charset="-122"/>
              </a:rPr>
              <a:t> </a:t>
            </a:r>
            <a:r>
              <a:rPr lang="zh-CN" altLang="en-US" b="1" dirty="0" smtClean="0">
                <a:ea typeface="楷体_GB2312" pitchFamily="49" charset="-122"/>
              </a:rPr>
              <a:t>信令网</a:t>
            </a:r>
          </a:p>
        </p:txBody>
      </p:sp>
      <p:sp>
        <p:nvSpPr>
          <p:cNvPr id="49155" name="Rectangle 3"/>
          <p:cNvSpPr>
            <a:spLocks noGrp="1" noChangeArrowheads="1"/>
          </p:cNvSpPr>
          <p:nvPr>
            <p:ph type="body" sz="half" idx="1"/>
          </p:nvPr>
        </p:nvSpPr>
        <p:spPr>
          <a:xfrm>
            <a:off x="273050" y="1412775"/>
            <a:ext cx="8172450" cy="4921349"/>
          </a:xfrm>
        </p:spPr>
        <p:txBody>
          <a:bodyPr/>
          <a:lstStyle/>
          <a:p>
            <a:pPr marL="457200" indent="-457200" eaLnBrk="1" hangingPunct="1">
              <a:lnSpc>
                <a:spcPct val="120000"/>
              </a:lnSpc>
            </a:pPr>
            <a:r>
              <a:rPr lang="zh-CN" altLang="en-US" b="1" dirty="0" smtClean="0">
                <a:solidFill>
                  <a:srgbClr val="FF0000"/>
                </a:solidFill>
                <a:latin typeface="楷体_GB2312" panose="02010600030101010101" charset="-122"/>
                <a:ea typeface="楷体_GB2312" panose="02010600030101010101" charset="-122"/>
              </a:rPr>
              <a:t>信令链路</a:t>
            </a:r>
            <a:r>
              <a:rPr lang="en-US" altLang="zh-CN" b="1" dirty="0" smtClean="0">
                <a:solidFill>
                  <a:srgbClr val="FF0000"/>
                </a:solidFill>
                <a:latin typeface="楷体_GB2312" panose="02010600030101010101" charset="-122"/>
                <a:ea typeface="楷体_GB2312" panose="02010600030101010101" charset="-122"/>
              </a:rPr>
              <a:t>SL</a:t>
            </a:r>
            <a:r>
              <a:rPr lang="zh-CN" altLang="en-US" b="1" dirty="0" smtClean="0">
                <a:latin typeface="楷体_GB2312" panose="02010600030101010101" charset="-122"/>
                <a:ea typeface="楷体_GB2312" panose="02010600030101010101" charset="-122"/>
              </a:rPr>
              <a:t>：在两个信令点之间传送信令消息的链路称为信令链路。直接连接两个信令点的一束信令链路构成一个信令链路组。信令链路可以是任意形式透明的传输线路，一般为数字链路。目前常用的主要是</a:t>
            </a:r>
            <a:r>
              <a:rPr lang="en-US" altLang="zh-CN" b="1" dirty="0" smtClean="0">
                <a:latin typeface="楷体_GB2312" panose="02010600030101010101" charset="-122"/>
                <a:ea typeface="楷体_GB2312" panose="02010600030101010101" charset="-122"/>
              </a:rPr>
              <a:t>64kbit/s</a:t>
            </a:r>
            <a:r>
              <a:rPr lang="zh-CN" altLang="en-US" b="1" dirty="0" smtClean="0">
                <a:latin typeface="楷体_GB2312" panose="02010600030101010101" charset="-122"/>
                <a:ea typeface="楷体_GB2312" panose="02010600030101010101" charset="-122"/>
              </a:rPr>
              <a:t>的数字信令链路。</a:t>
            </a:r>
          </a:p>
        </p:txBody>
      </p:sp>
      <p:pic>
        <p:nvPicPr>
          <p:cNvPr id="49156" name="图片 3" descr="http://hi.csdn.net/attachment/201202/26/0_133024457227I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3213100"/>
            <a:ext cx="57435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pPr>
              <a:defRPr/>
            </a:pPr>
            <a:r>
              <a:rPr lang="zh-CN" altLang="en-US" b="1" dirty="0" smtClean="0">
                <a:latin typeface="楷体_GB2312" pitchFamily="49" charset="-122"/>
                <a:ea typeface="楷体_GB2312" pitchFamily="49" charset="-122"/>
              </a:rPr>
              <a:t>第</a:t>
            </a:r>
            <a:r>
              <a:rPr lang="en-US" altLang="zh-CN" b="1" dirty="0" smtClean="0">
                <a:latin typeface="楷体_GB2312" pitchFamily="49" charset="-122"/>
                <a:ea typeface="楷体_GB2312" pitchFamily="49" charset="-122"/>
              </a:rPr>
              <a:t>3</a:t>
            </a:r>
            <a:r>
              <a:rPr lang="zh-CN" altLang="en-US" b="1" dirty="0" smtClean="0">
                <a:latin typeface="楷体_GB2312" pitchFamily="49" charset="-122"/>
                <a:ea typeface="楷体_GB2312" pitchFamily="49" charset="-122"/>
              </a:rPr>
              <a:t>章</a:t>
            </a:r>
            <a:r>
              <a:rPr lang="en-US" altLang="zh-CN" b="1" dirty="0" smtClean="0">
                <a:ea typeface="楷体_GB2312" pitchFamily="49" charset="-122"/>
              </a:rPr>
              <a:t> </a:t>
            </a:r>
            <a:r>
              <a:rPr lang="zh-CN" altLang="en-US" b="1" dirty="0" smtClean="0">
                <a:ea typeface="楷体_GB2312" pitchFamily="49" charset="-122"/>
              </a:rPr>
              <a:t>信令网</a:t>
            </a:r>
            <a:endParaRPr lang="zh-CN" altLang="en-US" dirty="0"/>
          </a:p>
        </p:txBody>
      </p:sp>
      <p:sp>
        <p:nvSpPr>
          <p:cNvPr id="50179" name="内容占位符 5"/>
          <p:cNvSpPr>
            <a:spLocks noGrp="1"/>
          </p:cNvSpPr>
          <p:nvPr>
            <p:ph idx="1"/>
          </p:nvPr>
        </p:nvSpPr>
        <p:spPr>
          <a:xfrm>
            <a:off x="457200" y="1600200"/>
            <a:ext cx="7786688" cy="4873625"/>
          </a:xfrm>
        </p:spPr>
        <p:txBody>
          <a:bodyPr/>
          <a:lstStyle/>
          <a:p>
            <a:r>
              <a:rPr lang="zh-CN" altLang="en-US" smtClean="0"/>
              <a:t>扩展：</a:t>
            </a:r>
            <a:endParaRPr lang="en-US" altLang="zh-CN" smtClean="0"/>
          </a:p>
          <a:p>
            <a:pPr lvl="1"/>
            <a:r>
              <a:rPr lang="en-US" altLang="zh-CN" sz="2400" smtClean="0"/>
              <a:t>Service Control Point(SCP)</a:t>
            </a:r>
            <a:r>
              <a:rPr lang="zh-CN" altLang="en-US" sz="2400" smtClean="0"/>
              <a:t>是典型的访问数据库服务器，</a:t>
            </a:r>
            <a:r>
              <a:rPr lang="en-US" altLang="zh-CN" sz="2400" smtClean="0"/>
              <a:t>SCP</a:t>
            </a:r>
            <a:r>
              <a:rPr lang="zh-CN" altLang="en-US" sz="2400" smtClean="0"/>
              <a:t>是智能网业务的控制中心，负责业务逻辑的执行，提供呼叫处理功能，接收</a:t>
            </a:r>
            <a:r>
              <a:rPr lang="en-US" altLang="zh-CN" sz="2400" smtClean="0"/>
              <a:t>SSP</a:t>
            </a:r>
            <a:r>
              <a:rPr lang="zh-CN" altLang="en-US" sz="2400" smtClean="0"/>
              <a:t>送来的查询信息和查询数据库，验证后向</a:t>
            </a:r>
            <a:r>
              <a:rPr lang="en-US" altLang="zh-CN" sz="2400" smtClean="0"/>
              <a:t>SSP</a:t>
            </a:r>
            <a:r>
              <a:rPr lang="zh-CN" altLang="en-US" sz="2400" smtClean="0"/>
              <a:t>发出呼叫处理指令，接收</a:t>
            </a:r>
            <a:r>
              <a:rPr lang="en-US" altLang="zh-CN" sz="2400" smtClean="0"/>
              <a:t>SSP</a:t>
            </a:r>
            <a:r>
              <a:rPr lang="zh-CN" altLang="en-US" sz="2400" smtClean="0"/>
              <a:t>产生的话单并进行相应的处理。</a:t>
            </a:r>
            <a:endParaRPr lang="en-US" altLang="zh-CN" sz="2400" smtClean="0"/>
          </a:p>
          <a:p>
            <a:endParaRPr lang="zh-CN" altLang="en-US"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395536" y="476672"/>
            <a:ext cx="8378825" cy="468313"/>
          </a:xfrm>
        </p:spPr>
        <p:txBody>
          <a:bodyPr>
            <a:normAutofit fontScale="90000"/>
          </a:bodyPr>
          <a:lstStyle/>
          <a:p>
            <a:pPr eaLnBrk="1" fontAlgn="auto" hangingPunct="1">
              <a:spcAft>
                <a:spcPts val="0"/>
              </a:spcAft>
              <a:defRPr/>
            </a:pPr>
            <a:r>
              <a:rPr lang="zh-CN" altLang="en-US" b="1" dirty="0" smtClean="0">
                <a:latin typeface="楷体_GB2312" pitchFamily="49" charset="-122"/>
                <a:ea typeface="楷体_GB2312" pitchFamily="49" charset="-122"/>
              </a:rPr>
              <a:t>第</a:t>
            </a:r>
            <a:r>
              <a:rPr lang="en-US" altLang="zh-CN" b="1" dirty="0" smtClean="0">
                <a:latin typeface="楷体_GB2312" pitchFamily="49" charset="-122"/>
                <a:ea typeface="楷体_GB2312" pitchFamily="49" charset="-122"/>
              </a:rPr>
              <a:t>3</a:t>
            </a:r>
            <a:r>
              <a:rPr lang="zh-CN" altLang="en-US" b="1" dirty="0" smtClean="0">
                <a:latin typeface="楷体_GB2312" pitchFamily="49" charset="-122"/>
                <a:ea typeface="楷体_GB2312" pitchFamily="49" charset="-122"/>
              </a:rPr>
              <a:t>章</a:t>
            </a:r>
            <a:r>
              <a:rPr lang="en-US" altLang="zh-CN" b="1" dirty="0" smtClean="0">
                <a:ea typeface="楷体_GB2312" pitchFamily="49" charset="-122"/>
              </a:rPr>
              <a:t> </a:t>
            </a:r>
            <a:r>
              <a:rPr lang="zh-CN" altLang="en-US" b="1" dirty="0" smtClean="0">
                <a:ea typeface="楷体_GB2312" pitchFamily="49" charset="-122"/>
              </a:rPr>
              <a:t>信令网</a:t>
            </a:r>
          </a:p>
        </p:txBody>
      </p:sp>
      <p:sp>
        <p:nvSpPr>
          <p:cNvPr id="51203" name="Rectangle 3"/>
          <p:cNvSpPr>
            <a:spLocks noGrp="1" noChangeArrowheads="1"/>
          </p:cNvSpPr>
          <p:nvPr>
            <p:ph type="body" sz="half" idx="1"/>
          </p:nvPr>
        </p:nvSpPr>
        <p:spPr>
          <a:xfrm>
            <a:off x="250825" y="1268759"/>
            <a:ext cx="8172450" cy="4849465"/>
          </a:xfrm>
        </p:spPr>
        <p:txBody>
          <a:bodyPr/>
          <a:lstStyle/>
          <a:p>
            <a:pPr marL="457200" indent="-457200" eaLnBrk="1" hangingPunct="1">
              <a:lnSpc>
                <a:spcPct val="110000"/>
              </a:lnSpc>
              <a:spcBef>
                <a:spcPct val="35000"/>
              </a:spcBef>
              <a:buFontTx/>
              <a:buNone/>
            </a:pPr>
            <a:r>
              <a:rPr lang="en-US" altLang="zh-CN" b="1" dirty="0" smtClean="0">
                <a:latin typeface="楷体_GB2312" panose="02010600030101010101" charset="-122"/>
                <a:ea typeface="楷体_GB2312" panose="02010600030101010101" charset="-122"/>
              </a:rPr>
              <a:t>2</a:t>
            </a:r>
            <a:r>
              <a:rPr lang="zh-CN" altLang="en-US" b="1" dirty="0" smtClean="0">
                <a:latin typeface="楷体_GB2312" panose="02010600030101010101" charset="-122"/>
                <a:ea typeface="楷体_GB2312" panose="02010600030101010101" charset="-122"/>
              </a:rPr>
              <a:t>、 </a:t>
            </a:r>
            <a:r>
              <a:rPr lang="en-US" altLang="zh-CN" b="1" dirty="0" smtClean="0">
                <a:latin typeface="楷体_GB2312" panose="02010600030101010101" charset="-122"/>
                <a:ea typeface="楷体_GB2312" panose="02010600030101010101" charset="-122"/>
              </a:rPr>
              <a:t>No.7</a:t>
            </a:r>
            <a:r>
              <a:rPr lang="zh-CN" altLang="en-US" b="1" dirty="0" smtClean="0">
                <a:latin typeface="楷体_GB2312" panose="02010600030101010101" charset="-122"/>
                <a:ea typeface="楷体_GB2312" panose="02010600030101010101" charset="-122"/>
              </a:rPr>
              <a:t>信令网的工作方式</a:t>
            </a:r>
          </a:p>
          <a:p>
            <a:pPr marL="457200" indent="-457200" eaLnBrk="1" hangingPunct="1">
              <a:lnSpc>
                <a:spcPct val="110000"/>
              </a:lnSpc>
              <a:spcBef>
                <a:spcPct val="35000"/>
              </a:spcBef>
              <a:buFontTx/>
              <a:buNone/>
            </a:pPr>
            <a:r>
              <a:rPr lang="zh-CN" altLang="en-US" b="1" dirty="0" smtClean="0">
                <a:latin typeface="楷体_GB2312" panose="02010600030101010101" charset="-122"/>
                <a:ea typeface="楷体_GB2312" panose="02010600030101010101" charset="-122"/>
              </a:rPr>
              <a:t>       指信令消息的传送路径与消息所属信令关系之间的对应关系。分为三种：</a:t>
            </a:r>
          </a:p>
          <a:p>
            <a:pPr marL="457200" indent="-457200" eaLnBrk="1" hangingPunct="1"/>
            <a:r>
              <a:rPr lang="zh-CN" altLang="en-US" b="1" dirty="0" smtClean="0">
                <a:latin typeface="楷体_GB2312" panose="02010600030101010101" charset="-122"/>
                <a:ea typeface="楷体_GB2312" panose="02010600030101010101" charset="-122"/>
              </a:rPr>
              <a:t>直联工作方式：指信令消息沿着消息源点和目的地点之间的直达信令链路传送。</a:t>
            </a:r>
          </a:p>
        </p:txBody>
      </p:sp>
      <p:graphicFrame>
        <p:nvGraphicFramePr>
          <p:cNvPr id="51204" name="Object 4"/>
          <p:cNvGraphicFramePr>
            <a:graphicFrameLocks noGrp="1" noChangeAspect="1"/>
          </p:cNvGraphicFramePr>
          <p:nvPr>
            <p:ph sz="half" idx="2"/>
          </p:nvPr>
        </p:nvGraphicFramePr>
        <p:xfrm>
          <a:off x="1249363" y="3194050"/>
          <a:ext cx="6173787" cy="2924175"/>
        </p:xfrm>
        <a:graphic>
          <a:graphicData uri="http://schemas.openxmlformats.org/presentationml/2006/ole">
            <mc:AlternateContent xmlns:mc="http://schemas.openxmlformats.org/markup-compatibility/2006">
              <mc:Choice xmlns:v="urn:schemas-microsoft-com:vml" Requires="v">
                <p:oleObj spid="_x0000_s51206" name="Visio" r:id="rId3" imgW="3851991" imgH="1823370" progId="Visio.Drawing.11">
                  <p:embed/>
                </p:oleObj>
              </mc:Choice>
              <mc:Fallback>
                <p:oleObj name="Visio" r:id="rId3" imgW="3851991" imgH="1823370" progId="Visio.Drawing.11">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t="2023"/>
                      <a:stretch>
                        <a:fillRect/>
                      </a:stretch>
                    </p:blipFill>
                    <p:spPr bwMode="auto">
                      <a:xfrm>
                        <a:off x="1249363" y="3194050"/>
                        <a:ext cx="6173787" cy="292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12057" y="476672"/>
            <a:ext cx="8378825" cy="468313"/>
          </a:xfrm>
        </p:spPr>
        <p:txBody>
          <a:bodyPr>
            <a:normAutofit fontScale="90000"/>
          </a:bodyPr>
          <a:lstStyle/>
          <a:p>
            <a:pPr eaLnBrk="1" fontAlgn="auto" hangingPunct="1">
              <a:spcAft>
                <a:spcPts val="0"/>
              </a:spcAft>
              <a:defRPr/>
            </a:pPr>
            <a:r>
              <a:rPr lang="zh-CN" altLang="en-US" b="1" dirty="0" smtClean="0">
                <a:latin typeface="楷体_GB2312" pitchFamily="49" charset="-122"/>
                <a:ea typeface="楷体_GB2312" pitchFamily="49" charset="-122"/>
              </a:rPr>
              <a:t>第</a:t>
            </a:r>
            <a:r>
              <a:rPr lang="en-US" altLang="zh-CN" b="1" dirty="0" smtClean="0">
                <a:latin typeface="楷体_GB2312" pitchFamily="49" charset="-122"/>
                <a:ea typeface="楷体_GB2312" pitchFamily="49" charset="-122"/>
              </a:rPr>
              <a:t>3</a:t>
            </a:r>
            <a:r>
              <a:rPr lang="zh-CN" altLang="en-US" b="1" dirty="0" smtClean="0">
                <a:latin typeface="楷体_GB2312" pitchFamily="49" charset="-122"/>
                <a:ea typeface="楷体_GB2312" pitchFamily="49" charset="-122"/>
              </a:rPr>
              <a:t>章</a:t>
            </a:r>
            <a:r>
              <a:rPr lang="en-US" altLang="zh-CN" b="1" dirty="0" smtClean="0">
                <a:ea typeface="楷体_GB2312" pitchFamily="49" charset="-122"/>
              </a:rPr>
              <a:t> </a:t>
            </a:r>
            <a:r>
              <a:rPr lang="zh-CN" altLang="en-US" b="1" dirty="0" smtClean="0">
                <a:ea typeface="楷体_GB2312" pitchFamily="49" charset="-122"/>
              </a:rPr>
              <a:t>信令网</a:t>
            </a:r>
          </a:p>
        </p:txBody>
      </p:sp>
      <p:sp>
        <p:nvSpPr>
          <p:cNvPr id="52227" name="Rectangle 3"/>
          <p:cNvSpPr>
            <a:spLocks noGrp="1" noChangeArrowheads="1"/>
          </p:cNvSpPr>
          <p:nvPr>
            <p:ph type="body" sz="half" idx="1"/>
          </p:nvPr>
        </p:nvSpPr>
        <p:spPr>
          <a:xfrm>
            <a:off x="273050" y="1700807"/>
            <a:ext cx="8172450" cy="4633317"/>
          </a:xfrm>
        </p:spPr>
        <p:txBody>
          <a:bodyPr/>
          <a:lstStyle/>
          <a:p>
            <a:pPr marL="457200" indent="-457200" eaLnBrk="1" hangingPunct="1">
              <a:lnSpc>
                <a:spcPct val="120000"/>
              </a:lnSpc>
            </a:pPr>
            <a:r>
              <a:rPr lang="zh-CN" altLang="en-US" b="1" dirty="0" smtClean="0">
                <a:latin typeface="楷体_GB2312" panose="02010600030101010101" charset="-122"/>
                <a:ea typeface="楷体_GB2312" panose="02010600030101010101" charset="-122"/>
              </a:rPr>
              <a:t>准直联工作方式：属于某信令关系的消息，经过两个或多个串接的信令链路传送，中间要经过一个或几个信令转接点，但消息所选取的路径必须是预先确定的。</a:t>
            </a:r>
            <a:endParaRPr lang="en-US" altLang="zh-CN" b="1" dirty="0" smtClean="0">
              <a:latin typeface="楷体_GB2312" panose="02010600030101010101" charset="-122"/>
              <a:ea typeface="楷体_GB2312" panose="02010600030101010101" charset="-122"/>
            </a:endParaRPr>
          </a:p>
          <a:p>
            <a:pPr marL="457200" indent="-457200" eaLnBrk="1" hangingPunct="1">
              <a:lnSpc>
                <a:spcPct val="120000"/>
              </a:lnSpc>
            </a:pPr>
            <a:r>
              <a:rPr lang="zh-CN" altLang="en-US" b="1" dirty="0" smtClean="0">
                <a:latin typeface="楷体_GB2312" panose="02010600030101010101" charset="-122"/>
                <a:ea typeface="楷体_GB2312" panose="02010600030101010101" charset="-122"/>
              </a:rPr>
              <a:t>非直联工作方式：又称全分离的工作方式，可以按照自由选择路由的方式来选择信令链路</a:t>
            </a:r>
            <a:r>
              <a:rPr lang="en-US" altLang="zh-CN" b="1" dirty="0" smtClean="0">
                <a:latin typeface="楷体_GB2312" panose="02010600030101010101" charset="-122"/>
                <a:ea typeface="楷体_GB2312" panose="02010600030101010101" charset="-122"/>
              </a:rPr>
              <a:t>.</a:t>
            </a:r>
          </a:p>
          <a:p>
            <a:pPr marL="457200" indent="-457200" eaLnBrk="1" hangingPunct="1">
              <a:lnSpc>
                <a:spcPct val="120000"/>
              </a:lnSpc>
            </a:pPr>
            <a:endParaRPr lang="zh-CN" altLang="en-US" b="1" dirty="0" smtClean="0">
              <a:latin typeface="楷体_GB2312" panose="02010600030101010101" charset="-122"/>
              <a:ea typeface="楷体_GB2312" panose="02010600030101010101" charset="-122"/>
            </a:endParaRPr>
          </a:p>
        </p:txBody>
      </p:sp>
      <p:graphicFrame>
        <p:nvGraphicFramePr>
          <p:cNvPr id="52228" name="对象 1"/>
          <p:cNvGraphicFramePr>
            <a:graphicFrameLocks noGrp="1" noChangeAspect="1"/>
          </p:cNvGraphicFramePr>
          <p:nvPr/>
        </p:nvGraphicFramePr>
        <p:xfrm>
          <a:off x="4305300" y="3357563"/>
          <a:ext cx="4521200" cy="3168650"/>
        </p:xfrm>
        <a:graphic>
          <a:graphicData uri="http://schemas.openxmlformats.org/presentationml/2006/ole">
            <mc:AlternateContent xmlns:mc="http://schemas.openxmlformats.org/markup-compatibility/2006">
              <mc:Choice xmlns:v="urn:schemas-microsoft-com:vml" Requires="v">
                <p:oleObj spid="_x0000_s52231" r:id="rId4" imgW="2232307" imgH="1563049" progId="Visio.Drawing.11">
                  <p:embed/>
                </p:oleObj>
              </mc:Choice>
              <mc:Fallback>
                <p:oleObj r:id="rId4" imgW="2232307" imgH="1563049" progId="Visio.Drawing.11">
                  <p:embed/>
                  <p:pic>
                    <p:nvPicPr>
                      <p:cNvPr id="0" name="对象 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5300" y="3357563"/>
                        <a:ext cx="45212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2229" name="图片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39800" y="3787775"/>
            <a:ext cx="298450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73050" y="548680"/>
            <a:ext cx="8378825" cy="468313"/>
          </a:xfrm>
        </p:spPr>
        <p:txBody>
          <a:bodyPr>
            <a:normAutofit fontScale="90000"/>
          </a:bodyPr>
          <a:lstStyle/>
          <a:p>
            <a:pPr eaLnBrk="1" fontAlgn="auto" hangingPunct="1">
              <a:spcAft>
                <a:spcPts val="0"/>
              </a:spcAft>
              <a:defRPr/>
            </a:pPr>
            <a:r>
              <a:rPr lang="zh-CN" altLang="en-US" b="1" dirty="0" smtClean="0">
                <a:latin typeface="楷体_GB2312" pitchFamily="49" charset="-122"/>
                <a:ea typeface="楷体_GB2312" pitchFamily="49" charset="-122"/>
              </a:rPr>
              <a:t>第</a:t>
            </a:r>
            <a:r>
              <a:rPr lang="en-US" altLang="zh-CN" b="1" dirty="0" smtClean="0">
                <a:latin typeface="楷体_GB2312" pitchFamily="49" charset="-122"/>
                <a:ea typeface="楷体_GB2312" pitchFamily="49" charset="-122"/>
              </a:rPr>
              <a:t>3</a:t>
            </a:r>
            <a:r>
              <a:rPr lang="zh-CN" altLang="en-US" b="1" dirty="0" smtClean="0">
                <a:latin typeface="楷体_GB2312" pitchFamily="49" charset="-122"/>
                <a:ea typeface="楷体_GB2312" pitchFamily="49" charset="-122"/>
              </a:rPr>
              <a:t>章</a:t>
            </a:r>
            <a:r>
              <a:rPr lang="en-US" altLang="zh-CN" b="1" dirty="0" smtClean="0">
                <a:ea typeface="楷体_GB2312" pitchFamily="49" charset="-122"/>
              </a:rPr>
              <a:t> </a:t>
            </a:r>
            <a:r>
              <a:rPr lang="zh-CN" altLang="en-US" b="1" dirty="0" smtClean="0">
                <a:ea typeface="楷体_GB2312" pitchFamily="49" charset="-122"/>
              </a:rPr>
              <a:t>信令网</a:t>
            </a:r>
          </a:p>
        </p:txBody>
      </p:sp>
      <p:sp>
        <p:nvSpPr>
          <p:cNvPr id="54275" name="Rectangle 3"/>
          <p:cNvSpPr>
            <a:spLocks noGrp="1" noChangeArrowheads="1"/>
          </p:cNvSpPr>
          <p:nvPr>
            <p:ph type="body" sz="half" idx="1"/>
          </p:nvPr>
        </p:nvSpPr>
        <p:spPr>
          <a:xfrm>
            <a:off x="273050" y="1844823"/>
            <a:ext cx="8172450" cy="4489301"/>
          </a:xfrm>
        </p:spPr>
        <p:txBody>
          <a:bodyPr/>
          <a:lstStyle/>
          <a:p>
            <a:pPr marL="457200" indent="-457200" algn="just" eaLnBrk="1" hangingPunct="1">
              <a:lnSpc>
                <a:spcPct val="115000"/>
              </a:lnSpc>
              <a:spcBef>
                <a:spcPct val="45000"/>
              </a:spcBef>
              <a:buFontTx/>
              <a:buNone/>
            </a:pPr>
            <a:r>
              <a:rPr lang="en-US" altLang="zh-CN" b="1" dirty="0" smtClean="0">
                <a:latin typeface="楷体_GB2312" panose="02010600030101010101" charset="-122"/>
                <a:ea typeface="楷体_GB2312" panose="02010600030101010101" charset="-122"/>
              </a:rPr>
              <a:t>3</a:t>
            </a:r>
            <a:r>
              <a:rPr lang="zh-CN" altLang="en-US" b="1" dirty="0" smtClean="0">
                <a:latin typeface="楷体_GB2312" panose="02010600030101010101" charset="-122"/>
                <a:ea typeface="楷体_GB2312" panose="02010600030101010101" charset="-122"/>
              </a:rPr>
              <a:t>、 信令网的拓扑结构</a:t>
            </a:r>
          </a:p>
          <a:p>
            <a:pPr marL="457200" indent="-457200" algn="just" eaLnBrk="1" hangingPunct="1">
              <a:lnSpc>
                <a:spcPct val="115000"/>
              </a:lnSpc>
              <a:spcBef>
                <a:spcPct val="45000"/>
              </a:spcBef>
            </a:pPr>
            <a:r>
              <a:rPr lang="zh-CN" altLang="en-US" b="1" dirty="0" smtClean="0">
                <a:latin typeface="楷体_GB2312" panose="02010600030101010101" charset="-122"/>
                <a:ea typeface="楷体_GB2312" panose="02010600030101010101" charset="-122"/>
              </a:rPr>
              <a:t>无级信令网：未引入</a:t>
            </a:r>
            <a:r>
              <a:rPr lang="en-US" altLang="zh-CN" b="1" dirty="0" smtClean="0">
                <a:latin typeface="楷体_GB2312" panose="02010600030101010101" charset="-122"/>
                <a:ea typeface="楷体_GB2312" panose="02010600030101010101" charset="-122"/>
              </a:rPr>
              <a:t>STP</a:t>
            </a:r>
            <a:r>
              <a:rPr lang="zh-CN" altLang="en-US" b="1" dirty="0" smtClean="0">
                <a:latin typeface="楷体_GB2312" panose="02010600030101010101" charset="-122"/>
                <a:ea typeface="楷体_GB2312" panose="02010600030101010101" charset="-122"/>
              </a:rPr>
              <a:t>的信令网。在无级信令网中所有信令点间都采用直联方式，所有的信令点均处于同一等级。</a:t>
            </a:r>
          </a:p>
          <a:p>
            <a:pPr marL="457200" indent="-457200" algn="just" eaLnBrk="1" hangingPunct="1">
              <a:lnSpc>
                <a:spcPct val="115000"/>
              </a:lnSpc>
              <a:spcBef>
                <a:spcPct val="45000"/>
              </a:spcBef>
            </a:pPr>
            <a:r>
              <a:rPr lang="zh-CN" altLang="en-US" b="1" dirty="0" smtClean="0">
                <a:latin typeface="楷体_GB2312" panose="02010600030101010101" charset="-122"/>
                <a:ea typeface="楷体_GB2312" panose="02010600030101010101" charset="-122"/>
              </a:rPr>
              <a:t>分级信令网：是引入</a:t>
            </a:r>
            <a:r>
              <a:rPr lang="en-US" altLang="zh-CN" b="1" dirty="0" smtClean="0">
                <a:latin typeface="楷体_GB2312" panose="02010600030101010101" charset="-122"/>
                <a:ea typeface="楷体_GB2312" panose="02010600030101010101" charset="-122"/>
              </a:rPr>
              <a:t>STP</a:t>
            </a:r>
            <a:r>
              <a:rPr lang="zh-CN" altLang="en-US" b="1" dirty="0" smtClean="0">
                <a:latin typeface="楷体_GB2312" panose="02010600030101010101" charset="-122"/>
                <a:ea typeface="楷体_GB2312" panose="02010600030101010101" charset="-122"/>
              </a:rPr>
              <a:t>的信令网。按照需要可以分成二级信令网或三级信令网。</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内容占位符 5"/>
          <p:cNvSpPr>
            <a:spLocks noGrp="1"/>
          </p:cNvSpPr>
          <p:nvPr>
            <p:ph idx="1"/>
          </p:nvPr>
        </p:nvSpPr>
        <p:spPr>
          <a:xfrm>
            <a:off x="457200" y="1268759"/>
            <a:ext cx="7467600" cy="5205065"/>
          </a:xfrm>
        </p:spPr>
        <p:txBody>
          <a:bodyPr/>
          <a:lstStyle/>
          <a:p>
            <a:r>
              <a:rPr lang="zh-CN" altLang="en-US" sz="2800" b="1" smtClean="0">
                <a:latin typeface="楷体_GB2312" panose="02010600030101010101" charset="-122"/>
                <a:ea typeface="楷体_GB2312" panose="02010600030101010101" charset="-122"/>
              </a:rPr>
              <a:t>我国</a:t>
            </a:r>
            <a:r>
              <a:rPr lang="en-US" altLang="zh-CN" sz="2800" b="1" smtClean="0">
                <a:latin typeface="楷体_GB2312" panose="02010600030101010101" charset="-122"/>
                <a:ea typeface="楷体_GB2312" panose="02010600030101010101" charset="-122"/>
              </a:rPr>
              <a:t>7</a:t>
            </a:r>
            <a:r>
              <a:rPr lang="zh-CN" altLang="en-US" sz="2800" b="1" smtClean="0">
                <a:latin typeface="楷体_GB2312" panose="02010600030101010101" charset="-122"/>
                <a:ea typeface="楷体_GB2312" panose="02010600030101010101" charset="-122"/>
              </a:rPr>
              <a:t>号信令系统采用</a:t>
            </a:r>
            <a:r>
              <a:rPr lang="en-US" altLang="zh-CN" sz="2800" b="1" smtClean="0">
                <a:latin typeface="楷体_GB2312" panose="02010600030101010101" charset="-122"/>
                <a:ea typeface="楷体_GB2312" panose="02010600030101010101" charset="-122"/>
              </a:rPr>
              <a:t>3</a:t>
            </a:r>
            <a:r>
              <a:rPr lang="zh-CN" altLang="en-US" sz="2800" b="1" smtClean="0">
                <a:latin typeface="楷体_GB2312" panose="02010600030101010101" charset="-122"/>
                <a:ea typeface="楷体_GB2312" panose="02010600030101010101" charset="-122"/>
              </a:rPr>
              <a:t>级结构。</a:t>
            </a:r>
          </a:p>
          <a:p>
            <a:endParaRPr lang="zh-CN" altLang="en-US" smtClean="0"/>
          </a:p>
        </p:txBody>
      </p:sp>
      <p:graphicFrame>
        <p:nvGraphicFramePr>
          <p:cNvPr id="55299" name="对象 1"/>
          <p:cNvGraphicFramePr>
            <a:graphicFrameLocks noGrp="1" noChangeAspect="1"/>
          </p:cNvGraphicFramePr>
          <p:nvPr/>
        </p:nvGraphicFramePr>
        <p:xfrm>
          <a:off x="3281363" y="387350"/>
          <a:ext cx="7272337" cy="3022600"/>
        </p:xfrm>
        <a:graphic>
          <a:graphicData uri="http://schemas.openxmlformats.org/presentationml/2006/ole">
            <mc:AlternateContent xmlns:mc="http://schemas.openxmlformats.org/markup-compatibility/2006">
              <mc:Choice xmlns:v="urn:schemas-microsoft-com:vml" Requires="v">
                <p:oleObj spid="_x0000_s55320" name="Visio" r:id="rId3" imgW="4671911" imgH="1963462" progId="Visio.Drawing.11">
                  <p:embed/>
                </p:oleObj>
              </mc:Choice>
              <mc:Fallback>
                <p:oleObj name="Visio" r:id="rId3" imgW="4671911" imgH="1963462" progId="Visio.Drawing.11">
                  <p:embed/>
                  <p:pic>
                    <p:nvPicPr>
                      <p:cNvPr id="0" name="对象 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1363" y="387350"/>
                        <a:ext cx="7272337"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5300" name="矩形 2"/>
          <p:cNvSpPr>
            <a:spLocks noChangeArrowheads="1"/>
          </p:cNvSpPr>
          <p:nvPr/>
        </p:nvSpPr>
        <p:spPr bwMode="auto">
          <a:xfrm>
            <a:off x="715963" y="1915767"/>
            <a:ext cx="4572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eaLnBrk="1" hangingPunct="1">
              <a:spcBef>
                <a:spcPct val="20000"/>
              </a:spcBef>
              <a:buClrTx/>
              <a:buSzTx/>
              <a:buFontTx/>
              <a:buNone/>
            </a:pPr>
            <a:r>
              <a:rPr lang="en-US" altLang="zh-CN" sz="2000" b="1" dirty="0">
                <a:latin typeface="楷体_GB2312" panose="02010600030101010101" charset="-122"/>
                <a:ea typeface="楷体_GB2312" panose="02010600030101010101" charset="-122"/>
              </a:rPr>
              <a:t>HSTP</a:t>
            </a:r>
            <a:r>
              <a:rPr lang="zh-CN" altLang="en-US" sz="2000" b="1" dirty="0">
                <a:latin typeface="楷体_GB2312" panose="02010600030101010101" charset="-122"/>
                <a:ea typeface="楷体_GB2312" panose="02010600030101010101" charset="-122"/>
              </a:rPr>
              <a:t>：高级信令转接点</a:t>
            </a:r>
          </a:p>
          <a:p>
            <a:pPr eaLnBrk="1" hangingPunct="1">
              <a:spcBef>
                <a:spcPct val="20000"/>
              </a:spcBef>
              <a:buClrTx/>
              <a:buSzTx/>
              <a:buFontTx/>
              <a:buNone/>
            </a:pPr>
            <a:r>
              <a:rPr lang="en-US" altLang="zh-CN" sz="2000" b="1" dirty="0">
                <a:latin typeface="楷体_GB2312" panose="02010600030101010101" charset="-122"/>
                <a:ea typeface="楷体_GB2312" panose="02010600030101010101" charset="-122"/>
              </a:rPr>
              <a:t>LSTP</a:t>
            </a:r>
            <a:r>
              <a:rPr lang="zh-CN" altLang="en-US" sz="2000" b="1" dirty="0">
                <a:latin typeface="楷体_GB2312" panose="02010600030101010101" charset="-122"/>
                <a:ea typeface="楷体_GB2312" panose="02010600030101010101" charset="-122"/>
              </a:rPr>
              <a:t>：低级信令转接点</a:t>
            </a:r>
          </a:p>
        </p:txBody>
      </p:sp>
      <p:sp>
        <p:nvSpPr>
          <p:cNvPr id="9" name="Rectangle 2"/>
          <p:cNvSpPr txBox="1">
            <a:spLocks noChangeArrowheads="1"/>
          </p:cNvSpPr>
          <p:nvPr/>
        </p:nvSpPr>
        <p:spPr>
          <a:xfrm>
            <a:off x="271462" y="525911"/>
            <a:ext cx="8378825" cy="468313"/>
          </a:xfrm>
          <a:prstGeom prst="rect">
            <a:avLst/>
          </a:prstGeom>
        </p:spPr>
        <p:txBody>
          <a:bodyPr anchor="b">
            <a:normAutofit fontScale="90000" lnSpcReduction="10000"/>
          </a:bodyPr>
          <a:lst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2pPr>
            <a:lvl3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3pPr>
            <a:lvl4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4pPr>
            <a:lvl5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5pPr>
            <a:lvl6pPr marL="457200" algn="l" rtl="0" fontAlgn="base">
              <a:spcBef>
                <a:spcPct val="0"/>
              </a:spcBef>
              <a:spcAft>
                <a:spcPct val="0"/>
              </a:spcAft>
              <a:defRPr sz="3000">
                <a:solidFill>
                  <a:schemeClr val="tx2"/>
                </a:solidFill>
                <a:latin typeface="Century Schoolbook" pitchFamily="18" charset="0"/>
                <a:ea typeface="华文楷体" pitchFamily="2" charset="-122"/>
              </a:defRPr>
            </a:lvl6pPr>
            <a:lvl7pPr marL="914400" algn="l" rtl="0" fontAlgn="base">
              <a:spcBef>
                <a:spcPct val="0"/>
              </a:spcBef>
              <a:spcAft>
                <a:spcPct val="0"/>
              </a:spcAft>
              <a:defRPr sz="3000">
                <a:solidFill>
                  <a:schemeClr val="tx2"/>
                </a:solidFill>
                <a:latin typeface="Century Schoolbook" pitchFamily="18" charset="0"/>
                <a:ea typeface="华文楷体" pitchFamily="2" charset="-122"/>
              </a:defRPr>
            </a:lvl7pPr>
            <a:lvl8pPr marL="1371600" algn="l" rtl="0" fontAlgn="base">
              <a:spcBef>
                <a:spcPct val="0"/>
              </a:spcBef>
              <a:spcAft>
                <a:spcPct val="0"/>
              </a:spcAft>
              <a:defRPr sz="3000">
                <a:solidFill>
                  <a:schemeClr val="tx2"/>
                </a:solidFill>
                <a:latin typeface="Century Schoolbook" pitchFamily="18" charset="0"/>
                <a:ea typeface="华文楷体" pitchFamily="2" charset="-122"/>
              </a:defRPr>
            </a:lvl8pPr>
            <a:lvl9pPr marL="1828800" algn="l" rtl="0" fontAlgn="base">
              <a:spcBef>
                <a:spcPct val="0"/>
              </a:spcBef>
              <a:spcAft>
                <a:spcPct val="0"/>
              </a:spcAft>
              <a:defRPr sz="3000">
                <a:solidFill>
                  <a:schemeClr val="tx2"/>
                </a:solidFill>
                <a:latin typeface="Century Schoolbook" pitchFamily="18" charset="0"/>
                <a:ea typeface="华文楷体" pitchFamily="2" charset="-122"/>
              </a:defRPr>
            </a:lvl9pPr>
          </a:lstStyle>
          <a:p>
            <a:pPr eaLnBrk="1" fontAlgn="auto" hangingPunct="1">
              <a:spcAft>
                <a:spcPts val="0"/>
              </a:spcAft>
              <a:defRPr/>
            </a:pPr>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3</a:t>
            </a:r>
            <a:r>
              <a:rPr lang="zh-CN" altLang="en-US" b="1" smtClean="0">
                <a:latin typeface="楷体_GB2312" pitchFamily="49" charset="-122"/>
                <a:ea typeface="楷体_GB2312" pitchFamily="49" charset="-122"/>
              </a:rPr>
              <a:t>章</a:t>
            </a:r>
            <a:r>
              <a:rPr lang="en-US" altLang="zh-CN" b="1" smtClean="0">
                <a:ea typeface="楷体_GB2312" pitchFamily="49" charset="-122"/>
              </a:rPr>
              <a:t> </a:t>
            </a:r>
            <a:r>
              <a:rPr lang="zh-CN" altLang="en-US" b="1" smtClean="0">
                <a:ea typeface="楷体_GB2312" pitchFamily="49" charset="-122"/>
              </a:rPr>
              <a:t>信令网</a:t>
            </a:r>
            <a:endParaRPr lang="zh-CN" altLang="en-US" b="1" dirty="0" smtClean="0">
              <a:ea typeface="楷体_GB2312" pitchFamily="49" charset="-122"/>
            </a:endParaRPr>
          </a:p>
        </p:txBody>
      </p:sp>
      <p:sp>
        <p:nvSpPr>
          <p:cNvPr id="55302" name="Rectangle 2"/>
          <p:cNvSpPr>
            <a:spLocks noChangeArrowheads="1"/>
          </p:cNvSpPr>
          <p:nvPr/>
        </p:nvSpPr>
        <p:spPr bwMode="auto">
          <a:xfrm>
            <a:off x="519113" y="3149600"/>
            <a:ext cx="2262187" cy="712788"/>
          </a:xfrm>
          <a:prstGeom prst="rect">
            <a:avLst/>
          </a:prstGeom>
          <a:gradFill rotWithShape="0">
            <a:gsLst>
              <a:gs pos="0">
                <a:srgbClr val="FFFFFF"/>
              </a:gs>
              <a:gs pos="100000">
                <a:srgbClr val="6495B4"/>
              </a:gs>
            </a:gsLst>
            <a:path path="shape">
              <a:fillToRect l="50000" t="50000" r="50000" b="50000"/>
            </a:path>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nchor="ct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eaLnBrk="1" hangingPunct="1">
              <a:spcAft>
                <a:spcPct val="15000"/>
              </a:spcAft>
            </a:pPr>
            <a:r>
              <a:rPr lang="en-US" altLang="zh-CN" sz="2200" b="1">
                <a:solidFill>
                  <a:srgbClr val="000000"/>
                </a:solidFill>
              </a:rPr>
              <a:t>HSTP</a:t>
            </a:r>
          </a:p>
        </p:txBody>
      </p:sp>
      <p:sp>
        <p:nvSpPr>
          <p:cNvPr id="55303" name="Rectangle 3"/>
          <p:cNvSpPr>
            <a:spLocks noChangeArrowheads="1"/>
          </p:cNvSpPr>
          <p:nvPr/>
        </p:nvSpPr>
        <p:spPr bwMode="auto">
          <a:xfrm>
            <a:off x="4859338" y="3149600"/>
            <a:ext cx="2608262" cy="790575"/>
          </a:xfrm>
          <a:prstGeom prst="rect">
            <a:avLst/>
          </a:prstGeom>
          <a:gradFill rotWithShape="0">
            <a:gsLst>
              <a:gs pos="0">
                <a:srgbClr val="FFFFFF"/>
              </a:gs>
              <a:gs pos="100000">
                <a:srgbClr val="6495B4"/>
              </a:gs>
            </a:gsLst>
            <a:path path="shape">
              <a:fillToRect l="50000" t="50000" r="50000" b="50000"/>
            </a:path>
          </a:gra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nchor="ct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eaLnBrk="1" hangingPunct="1">
              <a:spcAft>
                <a:spcPct val="15000"/>
              </a:spcAft>
            </a:pPr>
            <a:r>
              <a:rPr lang="en-US" altLang="zh-CN" sz="2200" b="1">
                <a:solidFill>
                  <a:srgbClr val="000000"/>
                </a:solidFill>
              </a:rPr>
              <a:t>HSTP</a:t>
            </a:r>
          </a:p>
        </p:txBody>
      </p:sp>
      <p:sp>
        <p:nvSpPr>
          <p:cNvPr id="55304" name="Oval 4"/>
          <p:cNvSpPr>
            <a:spLocks noChangeArrowheads="1"/>
          </p:cNvSpPr>
          <p:nvPr/>
        </p:nvSpPr>
        <p:spPr bwMode="auto">
          <a:xfrm>
            <a:off x="614363" y="4364038"/>
            <a:ext cx="2085975" cy="800100"/>
          </a:xfrm>
          <a:prstGeom prst="ellipse">
            <a:avLst/>
          </a:prstGeom>
          <a:gradFill rotWithShape="0">
            <a:gsLst>
              <a:gs pos="0">
                <a:srgbClr val="FFFFFF"/>
              </a:gs>
              <a:gs pos="100000">
                <a:srgbClr val="C0A250"/>
              </a:gs>
            </a:gsLst>
            <a:path path="shape">
              <a:fillToRect l="50000" t="50000" r="50000" b="50000"/>
            </a:path>
          </a:gra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nchor="ct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eaLnBrk="1" hangingPunct="1">
              <a:spcAft>
                <a:spcPct val="15000"/>
              </a:spcAft>
            </a:pPr>
            <a:r>
              <a:rPr lang="en-US" altLang="zh-CN" sz="1900" b="1">
                <a:solidFill>
                  <a:srgbClr val="000000"/>
                </a:solidFill>
              </a:rPr>
              <a:t>LSTP</a:t>
            </a:r>
          </a:p>
        </p:txBody>
      </p:sp>
      <p:sp>
        <p:nvSpPr>
          <p:cNvPr id="55305" name="Oval 5"/>
          <p:cNvSpPr>
            <a:spLocks noChangeArrowheads="1"/>
          </p:cNvSpPr>
          <p:nvPr/>
        </p:nvSpPr>
        <p:spPr bwMode="auto">
          <a:xfrm>
            <a:off x="5287963" y="4391025"/>
            <a:ext cx="1787525" cy="879475"/>
          </a:xfrm>
          <a:prstGeom prst="ellipse">
            <a:avLst/>
          </a:prstGeom>
          <a:gradFill rotWithShape="0">
            <a:gsLst>
              <a:gs pos="0">
                <a:srgbClr val="FFFFFF"/>
              </a:gs>
              <a:gs pos="100000">
                <a:srgbClr val="C0A250"/>
              </a:gs>
            </a:gsLst>
            <a:path path="shape">
              <a:fillToRect l="50000" t="50000" r="50000" b="50000"/>
            </a:path>
          </a:gra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nchor="ct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eaLnBrk="1" hangingPunct="1">
              <a:spcAft>
                <a:spcPct val="15000"/>
              </a:spcAft>
            </a:pPr>
            <a:r>
              <a:rPr lang="en-US" altLang="zh-CN" sz="2200">
                <a:solidFill>
                  <a:srgbClr val="000000"/>
                </a:solidFill>
              </a:rPr>
              <a:t>LSTP</a:t>
            </a:r>
          </a:p>
        </p:txBody>
      </p:sp>
      <p:sp>
        <p:nvSpPr>
          <p:cNvPr id="55306" name="Oval 6"/>
          <p:cNvSpPr>
            <a:spLocks noChangeArrowheads="1"/>
          </p:cNvSpPr>
          <p:nvPr/>
        </p:nvSpPr>
        <p:spPr bwMode="auto">
          <a:xfrm>
            <a:off x="241300" y="6164263"/>
            <a:ext cx="831850" cy="604837"/>
          </a:xfrm>
          <a:prstGeom prst="ellipse">
            <a:avLst/>
          </a:prstGeom>
          <a:gradFill rotWithShape="0">
            <a:gsLst>
              <a:gs pos="0">
                <a:srgbClr val="FFFFFF"/>
              </a:gs>
              <a:gs pos="100000">
                <a:srgbClr val="C0A250"/>
              </a:gs>
            </a:gsLst>
            <a:path path="shape">
              <a:fillToRect l="50000" t="50000" r="50000" b="50000"/>
            </a:path>
          </a:gra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nchor="ct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eaLnBrk="1" hangingPunct="1">
              <a:spcAft>
                <a:spcPct val="15000"/>
              </a:spcAft>
            </a:pPr>
            <a:r>
              <a:rPr lang="en-US" altLang="zh-CN" sz="1900" b="1">
                <a:solidFill>
                  <a:srgbClr val="000000"/>
                </a:solidFill>
              </a:rPr>
              <a:t>SP</a:t>
            </a:r>
          </a:p>
        </p:txBody>
      </p:sp>
      <p:sp>
        <p:nvSpPr>
          <p:cNvPr id="55307" name="Oval 7"/>
          <p:cNvSpPr>
            <a:spLocks noChangeArrowheads="1"/>
          </p:cNvSpPr>
          <p:nvPr/>
        </p:nvSpPr>
        <p:spPr bwMode="auto">
          <a:xfrm>
            <a:off x="1866900" y="6194425"/>
            <a:ext cx="962025" cy="530225"/>
          </a:xfrm>
          <a:prstGeom prst="ellipse">
            <a:avLst/>
          </a:prstGeom>
          <a:gradFill rotWithShape="0">
            <a:gsLst>
              <a:gs pos="0">
                <a:srgbClr val="FFFFFF"/>
              </a:gs>
              <a:gs pos="100000">
                <a:srgbClr val="C0A250"/>
              </a:gs>
            </a:gsLst>
            <a:path path="shape">
              <a:fillToRect l="50000" t="50000" r="50000" b="50000"/>
            </a:path>
          </a:gra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nchor="ct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eaLnBrk="1" hangingPunct="1">
              <a:spcAft>
                <a:spcPct val="15000"/>
              </a:spcAft>
            </a:pPr>
            <a:r>
              <a:rPr lang="en-US" altLang="zh-CN" sz="1900" b="1">
                <a:solidFill>
                  <a:srgbClr val="000000"/>
                </a:solidFill>
              </a:rPr>
              <a:t>SP</a:t>
            </a:r>
          </a:p>
        </p:txBody>
      </p:sp>
      <p:sp>
        <p:nvSpPr>
          <p:cNvPr id="55308" name="Oval 8"/>
          <p:cNvSpPr>
            <a:spLocks noChangeArrowheads="1"/>
          </p:cNvSpPr>
          <p:nvPr/>
        </p:nvSpPr>
        <p:spPr bwMode="auto">
          <a:xfrm>
            <a:off x="4460875" y="6270625"/>
            <a:ext cx="965200" cy="528638"/>
          </a:xfrm>
          <a:prstGeom prst="ellipse">
            <a:avLst/>
          </a:prstGeom>
          <a:gradFill rotWithShape="0">
            <a:gsLst>
              <a:gs pos="0">
                <a:srgbClr val="FFFFFF"/>
              </a:gs>
              <a:gs pos="100000">
                <a:srgbClr val="C0A250"/>
              </a:gs>
            </a:gsLst>
            <a:path path="shape">
              <a:fillToRect l="50000" t="50000" r="50000" b="50000"/>
            </a:path>
          </a:gra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nchor="ct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eaLnBrk="1" hangingPunct="1">
              <a:spcAft>
                <a:spcPct val="15000"/>
              </a:spcAft>
            </a:pPr>
            <a:r>
              <a:rPr lang="en-US" altLang="zh-CN" sz="1900" b="1">
                <a:solidFill>
                  <a:srgbClr val="000000"/>
                </a:solidFill>
              </a:rPr>
              <a:t>SP</a:t>
            </a:r>
          </a:p>
        </p:txBody>
      </p:sp>
      <p:sp>
        <p:nvSpPr>
          <p:cNvPr id="55309" name="Oval 9"/>
          <p:cNvSpPr>
            <a:spLocks noChangeArrowheads="1"/>
          </p:cNvSpPr>
          <p:nvPr/>
        </p:nvSpPr>
        <p:spPr bwMode="auto">
          <a:xfrm>
            <a:off x="6019800" y="6256338"/>
            <a:ext cx="965200" cy="554037"/>
          </a:xfrm>
          <a:prstGeom prst="ellipse">
            <a:avLst/>
          </a:prstGeom>
          <a:gradFill rotWithShape="0">
            <a:gsLst>
              <a:gs pos="0">
                <a:srgbClr val="FFFFFF"/>
              </a:gs>
              <a:gs pos="100000">
                <a:srgbClr val="C0A250"/>
              </a:gs>
            </a:gsLst>
            <a:path path="shape">
              <a:fillToRect l="50000" t="50000" r="50000" b="50000"/>
            </a:path>
          </a:gra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nchor="ct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eaLnBrk="1" hangingPunct="1">
              <a:spcAft>
                <a:spcPct val="15000"/>
              </a:spcAft>
            </a:pPr>
            <a:r>
              <a:rPr lang="en-US" altLang="zh-CN" sz="1900" b="1">
                <a:solidFill>
                  <a:srgbClr val="000000"/>
                </a:solidFill>
              </a:rPr>
              <a:t>SP</a:t>
            </a:r>
          </a:p>
        </p:txBody>
      </p:sp>
      <p:sp>
        <p:nvSpPr>
          <p:cNvPr id="55310" name="Oval 10"/>
          <p:cNvSpPr>
            <a:spLocks noChangeArrowheads="1"/>
          </p:cNvSpPr>
          <p:nvPr/>
        </p:nvSpPr>
        <p:spPr bwMode="auto">
          <a:xfrm>
            <a:off x="7704138" y="6291263"/>
            <a:ext cx="922337" cy="528637"/>
          </a:xfrm>
          <a:prstGeom prst="ellipse">
            <a:avLst/>
          </a:prstGeom>
          <a:gradFill rotWithShape="0">
            <a:gsLst>
              <a:gs pos="0">
                <a:srgbClr val="FFFFFF"/>
              </a:gs>
              <a:gs pos="100000">
                <a:srgbClr val="C0A250"/>
              </a:gs>
            </a:gsLst>
            <a:path path="shape">
              <a:fillToRect l="50000" t="50000" r="50000" b="50000"/>
            </a:path>
          </a:gra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nchor="ct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eaLnBrk="1" hangingPunct="1">
              <a:spcAft>
                <a:spcPct val="15000"/>
              </a:spcAft>
            </a:pPr>
            <a:r>
              <a:rPr lang="en-US" altLang="zh-CN" sz="1900" b="1">
                <a:solidFill>
                  <a:srgbClr val="000000"/>
                </a:solidFill>
              </a:rPr>
              <a:t>SP</a:t>
            </a:r>
          </a:p>
        </p:txBody>
      </p:sp>
      <p:sp>
        <p:nvSpPr>
          <p:cNvPr id="55311" name="Line 11"/>
          <p:cNvSpPr>
            <a:spLocks noChangeShapeType="1"/>
          </p:cNvSpPr>
          <p:nvPr/>
        </p:nvSpPr>
        <p:spPr bwMode="auto">
          <a:xfrm>
            <a:off x="2762250" y="3478213"/>
            <a:ext cx="2144713" cy="25400"/>
          </a:xfrm>
          <a:prstGeom prst="line">
            <a:avLst/>
          </a:prstGeom>
          <a:noFill/>
          <a:ln w="63500">
            <a:solidFill>
              <a:srgbClr val="400097"/>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55312" name="Line 12"/>
          <p:cNvSpPr>
            <a:spLocks noChangeShapeType="1"/>
          </p:cNvSpPr>
          <p:nvPr/>
        </p:nvSpPr>
        <p:spPr bwMode="auto">
          <a:xfrm>
            <a:off x="1655763" y="3836988"/>
            <a:ext cx="0" cy="560387"/>
          </a:xfrm>
          <a:prstGeom prst="line">
            <a:avLst/>
          </a:prstGeom>
          <a:noFill/>
          <a:ln w="63500">
            <a:solidFill>
              <a:srgbClr val="400097"/>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55313" name="Line 13"/>
          <p:cNvSpPr>
            <a:spLocks noChangeShapeType="1"/>
          </p:cNvSpPr>
          <p:nvPr/>
        </p:nvSpPr>
        <p:spPr bwMode="auto">
          <a:xfrm>
            <a:off x="6145213" y="3903663"/>
            <a:ext cx="0" cy="573087"/>
          </a:xfrm>
          <a:prstGeom prst="line">
            <a:avLst/>
          </a:prstGeom>
          <a:noFill/>
          <a:ln w="63500">
            <a:solidFill>
              <a:srgbClr val="400097"/>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55314" name="Line 14"/>
          <p:cNvSpPr>
            <a:spLocks noChangeShapeType="1"/>
          </p:cNvSpPr>
          <p:nvPr/>
        </p:nvSpPr>
        <p:spPr bwMode="auto">
          <a:xfrm flipH="1">
            <a:off x="649288" y="5076825"/>
            <a:ext cx="538162" cy="1122363"/>
          </a:xfrm>
          <a:prstGeom prst="line">
            <a:avLst/>
          </a:prstGeom>
          <a:noFill/>
          <a:ln w="63500">
            <a:solidFill>
              <a:srgbClr val="400097"/>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55315" name="Line 15"/>
          <p:cNvSpPr>
            <a:spLocks noChangeShapeType="1"/>
          </p:cNvSpPr>
          <p:nvPr/>
        </p:nvSpPr>
        <p:spPr bwMode="auto">
          <a:xfrm>
            <a:off x="2176463" y="5091113"/>
            <a:ext cx="215900" cy="1160462"/>
          </a:xfrm>
          <a:prstGeom prst="line">
            <a:avLst/>
          </a:prstGeom>
          <a:noFill/>
          <a:ln w="63500">
            <a:solidFill>
              <a:srgbClr val="400097"/>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55316" name="Line 16"/>
          <p:cNvSpPr>
            <a:spLocks noChangeShapeType="1"/>
          </p:cNvSpPr>
          <p:nvPr/>
        </p:nvSpPr>
        <p:spPr bwMode="auto">
          <a:xfrm flipH="1">
            <a:off x="4957763" y="5103813"/>
            <a:ext cx="534987" cy="1239837"/>
          </a:xfrm>
          <a:prstGeom prst="line">
            <a:avLst/>
          </a:prstGeom>
          <a:noFill/>
          <a:ln w="63500">
            <a:solidFill>
              <a:srgbClr val="400097"/>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55317" name="Line 17"/>
          <p:cNvSpPr>
            <a:spLocks noChangeShapeType="1"/>
          </p:cNvSpPr>
          <p:nvPr/>
        </p:nvSpPr>
        <p:spPr bwMode="auto">
          <a:xfrm>
            <a:off x="6194425" y="5251450"/>
            <a:ext cx="269875" cy="1066800"/>
          </a:xfrm>
          <a:prstGeom prst="line">
            <a:avLst/>
          </a:prstGeom>
          <a:noFill/>
          <a:ln w="63500">
            <a:solidFill>
              <a:srgbClr val="400097"/>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55318" name="Line 18"/>
          <p:cNvSpPr>
            <a:spLocks noChangeShapeType="1"/>
          </p:cNvSpPr>
          <p:nvPr/>
        </p:nvSpPr>
        <p:spPr bwMode="auto">
          <a:xfrm>
            <a:off x="6916738" y="5051425"/>
            <a:ext cx="1157287" cy="1252538"/>
          </a:xfrm>
          <a:prstGeom prst="line">
            <a:avLst/>
          </a:prstGeom>
          <a:noFill/>
          <a:ln w="63500">
            <a:solidFill>
              <a:srgbClr val="400097"/>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endParaRPr lang="zh-CN" altLang="en-US"/>
          </a:p>
        </p:txBody>
      </p:sp>
      <p:sp>
        <p:nvSpPr>
          <p:cNvPr id="53251" name="内容占位符 2"/>
          <p:cNvSpPr>
            <a:spLocks noGrp="1"/>
          </p:cNvSpPr>
          <p:nvPr>
            <p:ph idx="1"/>
          </p:nvPr>
        </p:nvSpPr>
        <p:spPr/>
        <p:txBody>
          <a:bodyPr/>
          <a:lstStyle/>
          <a:p>
            <a:pPr algn="just">
              <a:spcAft>
                <a:spcPct val="15000"/>
              </a:spcAft>
              <a:buClr>
                <a:srgbClr val="808080"/>
              </a:buClr>
              <a:buSzPct val="75000"/>
              <a:buFont typeface="Wingdings" panose="05000000000000000000" pitchFamily="2" charset="2"/>
              <a:buChar char="ü"/>
              <a:defRPr/>
            </a:pPr>
            <a:r>
              <a:rPr lang="zh-CN" altLang="en-US" b="1" dirty="0" smtClean="0">
                <a:solidFill>
                  <a:srgbClr val="000000"/>
                </a:solidFill>
              </a:rPr>
              <a:t>第一级：</a:t>
            </a:r>
            <a:r>
              <a:rPr lang="en-US" altLang="zh-CN" b="1" dirty="0" smtClean="0">
                <a:solidFill>
                  <a:srgbClr val="000000"/>
                </a:solidFill>
              </a:rPr>
              <a:t>SP</a:t>
            </a:r>
            <a:r>
              <a:rPr lang="zh-CN" altLang="en-US" b="1" dirty="0" smtClean="0">
                <a:solidFill>
                  <a:srgbClr val="000000"/>
                </a:solidFill>
              </a:rPr>
              <a:t>信令点。</a:t>
            </a:r>
          </a:p>
          <a:p>
            <a:pPr algn="just">
              <a:spcAft>
                <a:spcPct val="15000"/>
              </a:spcAft>
              <a:buClr>
                <a:srgbClr val="808080"/>
              </a:buClr>
              <a:buSzPct val="75000"/>
              <a:buFont typeface="Wingdings" panose="05000000000000000000" pitchFamily="2" charset="2"/>
              <a:buChar char="ü"/>
              <a:defRPr/>
            </a:pPr>
            <a:r>
              <a:rPr lang="zh-CN" altLang="en-US" b="1" dirty="0" smtClean="0">
                <a:solidFill>
                  <a:srgbClr val="000000"/>
                </a:solidFill>
              </a:rPr>
              <a:t>第二级：</a:t>
            </a:r>
            <a:r>
              <a:rPr lang="en-US" altLang="zh-CN" b="1" dirty="0" smtClean="0">
                <a:solidFill>
                  <a:srgbClr val="000000"/>
                </a:solidFill>
              </a:rPr>
              <a:t>LSTP</a:t>
            </a:r>
            <a:r>
              <a:rPr lang="zh-CN" altLang="en-US" b="1" dirty="0" smtClean="0">
                <a:solidFill>
                  <a:srgbClr val="000000"/>
                </a:solidFill>
              </a:rPr>
              <a:t>低级信令点转接点，汇接若干</a:t>
            </a:r>
            <a:r>
              <a:rPr lang="en-US" altLang="zh-CN" b="1" dirty="0" smtClean="0">
                <a:solidFill>
                  <a:srgbClr val="000000"/>
                </a:solidFill>
              </a:rPr>
              <a:t>SP</a:t>
            </a:r>
            <a:r>
              <a:rPr lang="zh-CN" altLang="en-US" b="1" dirty="0" smtClean="0">
                <a:solidFill>
                  <a:srgbClr val="000000"/>
                </a:solidFill>
              </a:rPr>
              <a:t>，并联至</a:t>
            </a:r>
            <a:r>
              <a:rPr lang="en-US" altLang="zh-CN" b="1" dirty="0" smtClean="0">
                <a:solidFill>
                  <a:srgbClr val="000000"/>
                </a:solidFill>
              </a:rPr>
              <a:t>HSTP</a:t>
            </a:r>
            <a:r>
              <a:rPr lang="zh-CN" altLang="en-US" b="1" dirty="0" smtClean="0">
                <a:solidFill>
                  <a:srgbClr val="000000"/>
                </a:solidFill>
              </a:rPr>
              <a:t>。</a:t>
            </a:r>
          </a:p>
          <a:p>
            <a:pPr algn="just">
              <a:spcAft>
                <a:spcPct val="15000"/>
              </a:spcAft>
              <a:buClr>
                <a:srgbClr val="808080"/>
              </a:buClr>
              <a:buSzPct val="75000"/>
              <a:buFont typeface="Wingdings" panose="05000000000000000000" pitchFamily="2" charset="2"/>
              <a:buChar char="ü"/>
              <a:defRPr/>
            </a:pPr>
            <a:r>
              <a:rPr lang="zh-CN" altLang="en-US" b="1" dirty="0" smtClean="0">
                <a:solidFill>
                  <a:srgbClr val="000000"/>
                </a:solidFill>
              </a:rPr>
              <a:t>第三级：</a:t>
            </a:r>
            <a:r>
              <a:rPr lang="en-US" altLang="zh-CN" b="1" dirty="0" smtClean="0">
                <a:solidFill>
                  <a:srgbClr val="000000"/>
                </a:solidFill>
              </a:rPr>
              <a:t>HSTP</a:t>
            </a:r>
            <a:r>
              <a:rPr lang="zh-CN" altLang="en-US" b="1" dirty="0" smtClean="0">
                <a:solidFill>
                  <a:srgbClr val="000000"/>
                </a:solidFill>
              </a:rPr>
              <a:t>高级信令转接点，汇接</a:t>
            </a:r>
            <a:r>
              <a:rPr lang="en-US" altLang="zh-CN" b="1" dirty="0" smtClean="0">
                <a:solidFill>
                  <a:srgbClr val="000000"/>
                </a:solidFill>
              </a:rPr>
              <a:t>LSTP</a:t>
            </a:r>
            <a:r>
              <a:rPr lang="zh-CN" altLang="en-US" b="1" dirty="0" smtClean="0">
                <a:solidFill>
                  <a:srgbClr val="000000"/>
                </a:solidFill>
              </a:rPr>
              <a:t>，</a:t>
            </a:r>
            <a:r>
              <a:rPr lang="en-US" altLang="zh-CN" b="1" dirty="0" smtClean="0">
                <a:solidFill>
                  <a:srgbClr val="000000"/>
                </a:solidFill>
              </a:rPr>
              <a:t>HSTP</a:t>
            </a:r>
            <a:r>
              <a:rPr lang="zh-CN" altLang="en-US" b="1" dirty="0" smtClean="0">
                <a:solidFill>
                  <a:srgbClr val="000000"/>
                </a:solidFill>
              </a:rPr>
              <a:t>间全部采用直联方式。</a:t>
            </a:r>
          </a:p>
          <a:p>
            <a:pPr>
              <a:defRPr/>
            </a:pPr>
            <a:endParaRPr lang="zh-CN" altLang="en-US" dirty="0" smtClean="0">
              <a:solidFill>
                <a:schemeClr val="accent2">
                  <a:lumMod val="75000"/>
                </a:schemeClr>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441325" y="4305076"/>
            <a:ext cx="7467600" cy="2197323"/>
          </a:xfrm>
        </p:spPr>
        <p:txBody>
          <a:bodyPr>
            <a:normAutofit fontScale="70000" lnSpcReduction="20000"/>
          </a:bodyPr>
          <a:lstStyle/>
          <a:p>
            <a:pPr algn="just" eaLnBrk="1" hangingPunct="1">
              <a:lnSpc>
                <a:spcPct val="120000"/>
              </a:lnSpc>
              <a:spcBef>
                <a:spcPct val="35000"/>
              </a:spcBef>
              <a:buFontTx/>
              <a:buNone/>
            </a:pPr>
            <a:r>
              <a:rPr lang="en-US" altLang="zh-CN" b="1" dirty="0" smtClean="0">
                <a:ea typeface="楷体_GB2312" panose="02010600030101010101" charset="-122"/>
              </a:rPr>
              <a:t>1</a:t>
            </a:r>
            <a:r>
              <a:rPr lang="zh-CN" altLang="en-US" b="1" dirty="0" smtClean="0">
                <a:ea typeface="楷体_GB2312" panose="02010600030101010101" charset="-122"/>
              </a:rPr>
              <a:t>、信令的功能</a:t>
            </a:r>
          </a:p>
          <a:p>
            <a:pPr lvl="1" algn="just" eaLnBrk="1" hangingPunct="1">
              <a:lnSpc>
                <a:spcPct val="110000"/>
              </a:lnSpc>
              <a:spcBef>
                <a:spcPct val="25000"/>
              </a:spcBef>
            </a:pPr>
            <a:r>
              <a:rPr lang="zh-CN" altLang="en-US" b="1" dirty="0" smtClean="0">
                <a:ea typeface="楷体_GB2312" panose="02010600030101010101" charset="-122"/>
              </a:rPr>
              <a:t>监视功能：监视设备的忙闲状态和通信业务的呼叫进展情况。  </a:t>
            </a:r>
          </a:p>
          <a:p>
            <a:pPr lvl="1" algn="just" eaLnBrk="1" hangingPunct="1">
              <a:lnSpc>
                <a:spcPct val="110000"/>
              </a:lnSpc>
              <a:spcBef>
                <a:spcPct val="25000"/>
              </a:spcBef>
            </a:pPr>
            <a:r>
              <a:rPr lang="zh-CN" altLang="en-US" b="1" dirty="0" smtClean="0">
                <a:ea typeface="楷体_GB2312" panose="02010600030101010101" charset="-122"/>
              </a:rPr>
              <a:t>选择功能：根据目的地址信息进行路由选择或者用户选择。 </a:t>
            </a:r>
          </a:p>
          <a:p>
            <a:pPr lvl="1" algn="just" eaLnBrk="1" hangingPunct="1">
              <a:lnSpc>
                <a:spcPct val="110000"/>
              </a:lnSpc>
              <a:spcBef>
                <a:spcPct val="25000"/>
              </a:spcBef>
            </a:pPr>
            <a:r>
              <a:rPr lang="zh-CN" altLang="en-US" b="1" dirty="0" smtClean="0">
                <a:ea typeface="楷体_GB2312" panose="02010600030101010101" charset="-122"/>
              </a:rPr>
              <a:t>管理功能：进行网络的管理和维护</a:t>
            </a:r>
            <a:r>
              <a:rPr lang="zh-CN" altLang="en-US" sz="1700" dirty="0" smtClean="0"/>
              <a:t>。</a:t>
            </a:r>
            <a:endParaRPr lang="zh-CN" altLang="en-US" sz="2500" b="1" dirty="0" smtClean="0">
              <a:ea typeface="楷体_GB2312" panose="02010600030101010101" charset="-122"/>
            </a:endParaRPr>
          </a:p>
          <a:p>
            <a:endParaRPr lang="zh-CN" altLang="en-US" dirty="0" smtClean="0"/>
          </a:p>
        </p:txBody>
      </p:sp>
      <p:sp>
        <p:nvSpPr>
          <p:cNvPr id="7" name="Rectangle 2"/>
          <p:cNvSpPr txBox="1">
            <a:spLocks noChangeArrowheads="1"/>
          </p:cNvSpPr>
          <p:nvPr/>
        </p:nvSpPr>
        <p:spPr>
          <a:xfrm>
            <a:off x="323528" y="476672"/>
            <a:ext cx="8378825" cy="468313"/>
          </a:xfrm>
          <a:prstGeom prst="rect">
            <a:avLst/>
          </a:prstGeom>
        </p:spPr>
        <p:txBody>
          <a:bodyPr anchor="b">
            <a:normAutofit fontScale="90000" lnSpcReduction="10000"/>
          </a:bodyPr>
          <a:lst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2pPr>
            <a:lvl3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3pPr>
            <a:lvl4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4pPr>
            <a:lvl5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5pPr>
            <a:lvl6pPr marL="457200" algn="l" rtl="0" fontAlgn="base">
              <a:spcBef>
                <a:spcPct val="0"/>
              </a:spcBef>
              <a:spcAft>
                <a:spcPct val="0"/>
              </a:spcAft>
              <a:defRPr sz="3000">
                <a:solidFill>
                  <a:schemeClr val="tx2"/>
                </a:solidFill>
                <a:latin typeface="Century Schoolbook" pitchFamily="18" charset="0"/>
                <a:ea typeface="华文楷体" pitchFamily="2" charset="-122"/>
              </a:defRPr>
            </a:lvl6pPr>
            <a:lvl7pPr marL="914400" algn="l" rtl="0" fontAlgn="base">
              <a:spcBef>
                <a:spcPct val="0"/>
              </a:spcBef>
              <a:spcAft>
                <a:spcPct val="0"/>
              </a:spcAft>
              <a:defRPr sz="3000">
                <a:solidFill>
                  <a:schemeClr val="tx2"/>
                </a:solidFill>
                <a:latin typeface="Century Schoolbook" pitchFamily="18" charset="0"/>
                <a:ea typeface="华文楷体" pitchFamily="2" charset="-122"/>
              </a:defRPr>
            </a:lvl7pPr>
            <a:lvl8pPr marL="1371600" algn="l" rtl="0" fontAlgn="base">
              <a:spcBef>
                <a:spcPct val="0"/>
              </a:spcBef>
              <a:spcAft>
                <a:spcPct val="0"/>
              </a:spcAft>
              <a:defRPr sz="3000">
                <a:solidFill>
                  <a:schemeClr val="tx2"/>
                </a:solidFill>
                <a:latin typeface="Century Schoolbook" pitchFamily="18" charset="0"/>
                <a:ea typeface="华文楷体" pitchFamily="2" charset="-122"/>
              </a:defRPr>
            </a:lvl8pPr>
            <a:lvl9pPr marL="1828800" algn="l" rtl="0" fontAlgn="base">
              <a:spcBef>
                <a:spcPct val="0"/>
              </a:spcBef>
              <a:spcAft>
                <a:spcPct val="0"/>
              </a:spcAft>
              <a:defRPr sz="3000">
                <a:solidFill>
                  <a:schemeClr val="tx2"/>
                </a:solidFill>
                <a:latin typeface="Century Schoolbook" pitchFamily="18" charset="0"/>
                <a:ea typeface="华文楷体" pitchFamily="2" charset="-122"/>
              </a:defRPr>
            </a:lvl9pPr>
          </a:lstStyle>
          <a:p>
            <a:pPr eaLnBrk="1" fontAlgn="auto" hangingPunct="1">
              <a:spcAft>
                <a:spcPts val="0"/>
              </a:spcAft>
              <a:defRPr/>
            </a:pPr>
            <a:r>
              <a:rPr lang="zh-CN" altLang="en-US" b="1" dirty="0" smtClean="0">
                <a:latin typeface="楷体_GB2312" pitchFamily="49" charset="-122"/>
                <a:ea typeface="楷体_GB2312" pitchFamily="49" charset="-122"/>
              </a:rPr>
              <a:t>第</a:t>
            </a:r>
            <a:r>
              <a:rPr lang="en-US" altLang="zh-CN" b="1" dirty="0" smtClean="0">
                <a:latin typeface="楷体_GB2312" pitchFamily="49" charset="-122"/>
                <a:ea typeface="楷体_GB2312" pitchFamily="49" charset="-122"/>
              </a:rPr>
              <a:t>3</a:t>
            </a:r>
            <a:r>
              <a:rPr lang="zh-CN" altLang="en-US" b="1" dirty="0" smtClean="0">
                <a:latin typeface="楷体_GB2312" pitchFamily="49" charset="-122"/>
                <a:ea typeface="楷体_GB2312" pitchFamily="49" charset="-122"/>
              </a:rPr>
              <a:t>章</a:t>
            </a:r>
            <a:r>
              <a:rPr lang="en-US" altLang="zh-CN" b="1" dirty="0" smtClean="0">
                <a:ea typeface="楷体_GB2312" pitchFamily="49" charset="-122"/>
              </a:rPr>
              <a:t> </a:t>
            </a:r>
            <a:r>
              <a:rPr lang="zh-CN" altLang="en-US" b="1" dirty="0" smtClean="0">
                <a:ea typeface="楷体_GB2312" pitchFamily="49" charset="-122"/>
              </a:rPr>
              <a:t>信令网</a:t>
            </a:r>
          </a:p>
        </p:txBody>
      </p:sp>
      <p:sp>
        <p:nvSpPr>
          <p:cNvPr id="9" name="矩形 8"/>
          <p:cNvSpPr/>
          <p:nvPr/>
        </p:nvSpPr>
        <p:spPr>
          <a:xfrm>
            <a:off x="194469" y="1196752"/>
            <a:ext cx="7961312" cy="3108325"/>
          </a:xfrm>
          <a:prstGeom prst="rect">
            <a:avLst/>
          </a:prstGeom>
        </p:spPr>
        <p:txBody>
          <a:bodyPr>
            <a:spAutoFit/>
          </a:bodyPr>
          <a:lstStyle/>
          <a:p>
            <a:pPr eaLnBrk="1" hangingPunct="1">
              <a:defRPr/>
            </a:pPr>
            <a:r>
              <a:rPr lang="zh-CN" altLang="en-US" sz="2800" dirty="0">
                <a:latin typeface="宋体" panose="02010600030101010101" pitchFamily="2" charset="-122"/>
              </a:rPr>
              <a:t>？？信令与用户信息的关系？</a:t>
            </a:r>
            <a:endParaRPr lang="en-US" altLang="zh-CN" sz="2800" dirty="0">
              <a:latin typeface="宋体" panose="02010600030101010101" pitchFamily="2" charset="-122"/>
            </a:endParaRPr>
          </a:p>
          <a:p>
            <a:pPr marL="342900" indent="-342900" eaLnBrk="1" hangingPunct="1">
              <a:buFont typeface="Arial" panose="020B0604020202020204" pitchFamily="34" charset="0"/>
              <a:buChar char="•"/>
              <a:defRPr/>
            </a:pPr>
            <a:r>
              <a:rPr lang="zh-CN" altLang="en-US" sz="2400" dirty="0">
                <a:latin typeface="宋体" panose="02010600030101010101" pitchFamily="2" charset="-122"/>
              </a:rPr>
              <a:t>用户信息是直接通过通信网络由发信者传输到收信者，而信令通常需要在通信网络的不同环节</a:t>
            </a:r>
            <a:r>
              <a:rPr lang="en-US" altLang="zh-CN" sz="2400" dirty="0">
                <a:latin typeface="宋体" panose="02010600030101010101" pitchFamily="2" charset="-122"/>
              </a:rPr>
              <a:t>(</a:t>
            </a:r>
            <a:r>
              <a:rPr lang="zh-CN" altLang="en-US" sz="2400" dirty="0">
                <a:latin typeface="宋体" panose="02010600030101010101" pitchFamily="2" charset="-122"/>
              </a:rPr>
              <a:t>基站、移动台和移动控制交换中心等</a:t>
            </a:r>
            <a:r>
              <a:rPr lang="en-US" altLang="zh-CN" sz="2400" dirty="0">
                <a:latin typeface="宋体" panose="02010600030101010101" pitchFamily="2" charset="-122"/>
              </a:rPr>
              <a:t>)</a:t>
            </a:r>
            <a:r>
              <a:rPr lang="zh-CN" altLang="en-US" sz="2400" dirty="0">
                <a:latin typeface="宋体" panose="02010600030101010101" pitchFamily="2" charset="-122"/>
              </a:rPr>
              <a:t>之间传输，各环节进行分析处理并通过交互作用而形成一系列的操作和控制，其作用是保证用户信息的有效且可靠的传输，因此，信令可看作是整个通信网络的控制系统，其性能在很大程度上决定了一个通信网络为用户提供服务的能力和质量。</a:t>
            </a:r>
            <a:endParaRPr lang="zh-CN" alt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1000"/>
                                        <p:tgtEl>
                                          <p:spTgt spid="6">
                                            <p:txEl>
                                              <p:pRg st="0" end="0"/>
                                            </p:txEl>
                                          </p:spTgt>
                                        </p:tgtEl>
                                      </p:cBhvr>
                                    </p:animEffect>
                                    <p:anim calcmode="lin" valueType="num">
                                      <p:cBhvr>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1000"/>
                                        <p:tgtEl>
                                          <p:spTgt spid="6">
                                            <p:txEl>
                                              <p:pRg st="1" end="1"/>
                                            </p:txEl>
                                          </p:spTgt>
                                        </p:tgtEl>
                                      </p:cBhvr>
                                    </p:animEffect>
                                    <p:anim calcmode="lin" valueType="num">
                                      <p:cBhvr>
                                        <p:cTn id="1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1000"/>
                                        <p:tgtEl>
                                          <p:spTgt spid="6">
                                            <p:txEl>
                                              <p:pRg st="2" end="2"/>
                                            </p:txEl>
                                          </p:spTgt>
                                        </p:tgtEl>
                                      </p:cBhvr>
                                    </p:animEffect>
                                    <p:anim calcmode="lin" valueType="num">
                                      <p:cBhvr>
                                        <p:cTn id="2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425582" y="392011"/>
            <a:ext cx="8378825" cy="468313"/>
          </a:xfrm>
        </p:spPr>
        <p:txBody>
          <a:bodyPr>
            <a:normAutofit fontScale="90000"/>
          </a:bodyPr>
          <a:lstStyle/>
          <a:p>
            <a:pPr eaLnBrk="1" fontAlgn="auto" hangingPunct="1">
              <a:spcAft>
                <a:spcPts val="0"/>
              </a:spcAft>
              <a:defRPr/>
            </a:pPr>
            <a:r>
              <a:rPr lang="zh-CN" altLang="en-US" b="1" dirty="0" smtClean="0">
                <a:latin typeface="楷体_GB2312" pitchFamily="49" charset="-122"/>
                <a:ea typeface="楷体_GB2312" pitchFamily="49" charset="-122"/>
              </a:rPr>
              <a:t>第</a:t>
            </a:r>
            <a:r>
              <a:rPr lang="en-US" altLang="zh-CN" b="1" dirty="0" smtClean="0">
                <a:latin typeface="楷体_GB2312" pitchFamily="49" charset="-122"/>
                <a:ea typeface="楷体_GB2312" pitchFamily="49" charset="-122"/>
              </a:rPr>
              <a:t>3</a:t>
            </a:r>
            <a:r>
              <a:rPr lang="zh-CN" altLang="en-US" b="1" dirty="0" smtClean="0">
                <a:latin typeface="楷体_GB2312" pitchFamily="49" charset="-122"/>
                <a:ea typeface="楷体_GB2312" pitchFamily="49" charset="-122"/>
              </a:rPr>
              <a:t>章</a:t>
            </a:r>
            <a:r>
              <a:rPr lang="en-US" altLang="zh-CN" b="1" dirty="0" smtClean="0">
                <a:ea typeface="楷体_GB2312" pitchFamily="49" charset="-122"/>
              </a:rPr>
              <a:t> </a:t>
            </a:r>
            <a:r>
              <a:rPr lang="zh-CN" altLang="en-US" b="1" dirty="0" smtClean="0">
                <a:ea typeface="楷体_GB2312" pitchFamily="49" charset="-122"/>
              </a:rPr>
              <a:t>信令网</a:t>
            </a:r>
          </a:p>
        </p:txBody>
      </p:sp>
      <p:sp>
        <p:nvSpPr>
          <p:cNvPr id="12292" name="Rectangle 3"/>
          <p:cNvSpPr>
            <a:spLocks noGrp="1" noChangeArrowheads="1"/>
          </p:cNvSpPr>
          <p:nvPr>
            <p:ph type="body" sz="half" idx="1"/>
          </p:nvPr>
        </p:nvSpPr>
        <p:spPr>
          <a:xfrm>
            <a:off x="323850" y="1412775"/>
            <a:ext cx="8172450" cy="4559399"/>
          </a:xfrm>
        </p:spPr>
        <p:txBody>
          <a:bodyPr>
            <a:normAutofit/>
          </a:bodyPr>
          <a:lstStyle/>
          <a:p>
            <a:pPr marL="274320" indent="-274320" eaLnBrk="1" fontAlgn="auto" hangingPunct="1">
              <a:lnSpc>
                <a:spcPct val="105000"/>
              </a:lnSpc>
              <a:spcBef>
                <a:spcPct val="25000"/>
              </a:spcBef>
              <a:spcAft>
                <a:spcPts val="0"/>
              </a:spcAft>
              <a:buFont typeface="Wingdings"/>
              <a:buChar char=""/>
              <a:defRPr/>
            </a:pPr>
            <a:r>
              <a:rPr lang="zh-CN" altLang="en-US" sz="2800" b="1" dirty="0" smtClean="0">
                <a:latin typeface="楷体_GB2312" pitchFamily="49" charset="-122"/>
                <a:ea typeface="楷体_GB2312" pitchFamily="49" charset="-122"/>
              </a:rPr>
              <a:t>分级信令网的连接方式</a:t>
            </a:r>
          </a:p>
          <a:p>
            <a:pPr marL="273367" indent="-274320" eaLnBrk="1" fontAlgn="auto" hangingPunct="1">
              <a:lnSpc>
                <a:spcPct val="105000"/>
              </a:lnSpc>
              <a:spcBef>
                <a:spcPct val="25000"/>
              </a:spcBef>
              <a:spcAft>
                <a:spcPts val="0"/>
              </a:spcAft>
              <a:buFont typeface="Wingdings 2"/>
              <a:buChar char=""/>
              <a:defRPr/>
            </a:pPr>
            <a:r>
              <a:rPr lang="zh-CN" altLang="en-US" sz="2300" b="1" dirty="0" smtClean="0">
                <a:latin typeface="楷体_GB2312" pitchFamily="49" charset="-122"/>
                <a:ea typeface="楷体_GB2312" pitchFamily="49" charset="-122"/>
              </a:rPr>
              <a:t>一级</a:t>
            </a:r>
            <a:r>
              <a:rPr lang="en-US" altLang="zh-CN" sz="2300" b="1" dirty="0" smtClean="0">
                <a:latin typeface="楷体_GB2312" pitchFamily="49" charset="-122"/>
                <a:ea typeface="楷体_GB2312" pitchFamily="49" charset="-122"/>
              </a:rPr>
              <a:t>STP</a:t>
            </a:r>
            <a:r>
              <a:rPr lang="zh-CN" altLang="en-US" sz="2300" b="1" dirty="0" smtClean="0">
                <a:latin typeface="楷体_GB2312" pitchFamily="49" charset="-122"/>
                <a:ea typeface="楷体_GB2312" pitchFamily="49" charset="-122"/>
              </a:rPr>
              <a:t>之间的连接方式</a:t>
            </a:r>
            <a:endParaRPr lang="en-US" altLang="zh-CN" sz="2300" b="1" dirty="0" smtClean="0">
              <a:latin typeface="楷体_GB2312" pitchFamily="49" charset="-122"/>
              <a:ea typeface="楷体_GB2312" pitchFamily="49" charset="-122"/>
            </a:endParaRPr>
          </a:p>
          <a:p>
            <a:pPr marL="0" indent="0" eaLnBrk="1" fontAlgn="auto" hangingPunct="1">
              <a:lnSpc>
                <a:spcPct val="105000"/>
              </a:lnSpc>
              <a:spcBef>
                <a:spcPct val="25000"/>
              </a:spcBef>
              <a:spcAft>
                <a:spcPts val="0"/>
              </a:spcAft>
              <a:buFont typeface="Wingdings" panose="05000000000000000000" pitchFamily="2" charset="2"/>
              <a:buNone/>
              <a:defRPr/>
            </a:pPr>
            <a:r>
              <a:rPr lang="en-US" altLang="zh-CN" b="1" dirty="0" smtClean="0">
                <a:latin typeface="楷体_GB2312" pitchFamily="49" charset="-122"/>
                <a:ea typeface="楷体_GB2312" pitchFamily="49" charset="-122"/>
              </a:rPr>
              <a:t>① </a:t>
            </a:r>
            <a:r>
              <a:rPr lang="zh-CN" altLang="en-US" sz="2000" b="1" dirty="0">
                <a:latin typeface="楷体_GB2312" pitchFamily="49" charset="-122"/>
                <a:ea typeface="楷体_GB2312" pitchFamily="49" charset="-122"/>
              </a:rPr>
              <a:t>网状连接方式：各</a:t>
            </a:r>
            <a:r>
              <a:rPr lang="en-US" altLang="zh-CN" sz="2000" b="1" dirty="0">
                <a:latin typeface="楷体_GB2312" pitchFamily="49" charset="-122"/>
                <a:ea typeface="楷体_GB2312" pitchFamily="49" charset="-122"/>
              </a:rPr>
              <a:t>STP</a:t>
            </a:r>
            <a:r>
              <a:rPr lang="zh-CN" altLang="en-US" sz="2000" b="1" dirty="0">
                <a:latin typeface="楷体_GB2312" pitchFamily="49" charset="-122"/>
                <a:ea typeface="楷体_GB2312" pitchFamily="49" charset="-122"/>
              </a:rPr>
              <a:t>间均设有直达信令链路。 </a:t>
            </a:r>
          </a:p>
          <a:p>
            <a:pPr marL="457200" indent="-457200" algn="just" eaLnBrk="1" fontAlgn="auto" hangingPunct="1">
              <a:lnSpc>
                <a:spcPct val="115000"/>
              </a:lnSpc>
              <a:spcBef>
                <a:spcPct val="40000"/>
              </a:spcBef>
              <a:spcAft>
                <a:spcPts val="0"/>
              </a:spcAft>
              <a:buFont typeface="Wingdings"/>
              <a:buNone/>
              <a:defRPr/>
            </a:pPr>
            <a:r>
              <a:rPr lang="zh-CN" altLang="en-US" b="1" dirty="0">
                <a:latin typeface="楷体_GB2312" pitchFamily="49" charset="-122"/>
                <a:ea typeface="楷体_GB2312" pitchFamily="49" charset="-122"/>
              </a:rPr>
              <a:t>② </a:t>
            </a:r>
            <a:r>
              <a:rPr lang="en-US" altLang="zh-CN" b="1" dirty="0">
                <a:latin typeface="楷体_GB2312" pitchFamily="49" charset="-122"/>
                <a:ea typeface="楷体_GB2312" pitchFamily="49" charset="-122"/>
              </a:rPr>
              <a:t>AB</a:t>
            </a:r>
            <a:r>
              <a:rPr lang="zh-CN" altLang="en-US" b="1" dirty="0">
                <a:latin typeface="楷体_GB2312" pitchFamily="49" charset="-122"/>
                <a:ea typeface="楷体_GB2312" pitchFamily="49" charset="-122"/>
              </a:rPr>
              <a:t>平面连接方式</a:t>
            </a:r>
            <a:r>
              <a:rPr lang="zh-CN" altLang="en-US" b="1" dirty="0" smtClean="0">
                <a:latin typeface="楷体_GB2312" pitchFamily="49" charset="-122"/>
                <a:ea typeface="楷体_GB2312" pitchFamily="49" charset="-122"/>
              </a:rPr>
              <a:t>：将</a:t>
            </a:r>
            <a:r>
              <a:rPr lang="zh-CN" altLang="en-US" b="1" dirty="0">
                <a:latin typeface="楷体_GB2312" pitchFamily="49" charset="-122"/>
                <a:ea typeface="楷体_GB2312" pitchFamily="49" charset="-122"/>
              </a:rPr>
              <a:t>第一级的</a:t>
            </a:r>
            <a:r>
              <a:rPr lang="en-US" altLang="zh-CN" b="1" dirty="0">
                <a:latin typeface="楷体_GB2312" pitchFamily="49" charset="-122"/>
                <a:ea typeface="楷体_GB2312" pitchFamily="49" charset="-122"/>
              </a:rPr>
              <a:t>STP</a:t>
            </a:r>
            <a:r>
              <a:rPr lang="zh-CN" altLang="en-US" b="1" dirty="0">
                <a:latin typeface="楷体_GB2312" pitchFamily="49" charset="-122"/>
                <a:ea typeface="楷体_GB2312" pitchFamily="49" charset="-122"/>
              </a:rPr>
              <a:t>分为</a:t>
            </a:r>
            <a:r>
              <a:rPr lang="en-US" altLang="zh-CN" b="1" dirty="0">
                <a:latin typeface="楷体_GB2312" pitchFamily="49" charset="-122"/>
                <a:ea typeface="楷体_GB2312" pitchFamily="49" charset="-122"/>
              </a:rPr>
              <a:t>A</a:t>
            </a:r>
            <a:r>
              <a:rPr lang="zh-CN" altLang="en-US" b="1" dirty="0">
                <a:latin typeface="楷体_GB2312" pitchFamily="49" charset="-122"/>
                <a:ea typeface="楷体_GB2312" pitchFamily="49" charset="-122"/>
              </a:rPr>
              <a:t>、</a:t>
            </a:r>
            <a:r>
              <a:rPr lang="en-US" altLang="zh-CN" b="1" dirty="0">
                <a:latin typeface="楷体_GB2312" pitchFamily="49" charset="-122"/>
                <a:ea typeface="楷体_GB2312" pitchFamily="49" charset="-122"/>
              </a:rPr>
              <a:t>B</a:t>
            </a:r>
            <a:r>
              <a:rPr lang="zh-CN" altLang="en-US" b="1" dirty="0">
                <a:latin typeface="楷体_GB2312" pitchFamily="49" charset="-122"/>
                <a:ea typeface="楷体_GB2312" pitchFamily="49" charset="-122"/>
              </a:rPr>
              <a:t>两个平面并分别组成网状网。两个平面间属于同一信令区的</a:t>
            </a:r>
            <a:r>
              <a:rPr lang="en-US" altLang="zh-CN" b="1" dirty="0">
                <a:latin typeface="楷体_GB2312" pitchFamily="49" charset="-122"/>
                <a:ea typeface="楷体_GB2312" pitchFamily="49" charset="-122"/>
              </a:rPr>
              <a:t>STP</a:t>
            </a:r>
            <a:r>
              <a:rPr lang="zh-CN" altLang="en-US" b="1" dirty="0">
                <a:latin typeface="楷体_GB2312" pitchFamily="49" charset="-122"/>
                <a:ea typeface="楷体_GB2312" pitchFamily="49" charset="-122"/>
              </a:rPr>
              <a:t>成对相连。在正常情况下，同一平面内的</a:t>
            </a:r>
            <a:r>
              <a:rPr lang="en-US" altLang="zh-CN" b="1" dirty="0">
                <a:latin typeface="楷体_GB2312" pitchFamily="49" charset="-122"/>
                <a:ea typeface="楷体_GB2312" pitchFamily="49" charset="-122"/>
              </a:rPr>
              <a:t>STP</a:t>
            </a:r>
            <a:r>
              <a:rPr lang="zh-CN" altLang="en-US" b="1" dirty="0">
                <a:latin typeface="楷体_GB2312" pitchFamily="49" charset="-122"/>
                <a:ea typeface="楷体_GB2312" pitchFamily="49" charset="-122"/>
              </a:rPr>
              <a:t>间的连接不经过</a:t>
            </a:r>
            <a:r>
              <a:rPr lang="en-US" altLang="zh-CN" b="1" dirty="0">
                <a:latin typeface="楷体_GB2312" pitchFamily="49" charset="-122"/>
                <a:ea typeface="楷体_GB2312" pitchFamily="49" charset="-122"/>
              </a:rPr>
              <a:t>STP</a:t>
            </a:r>
            <a:r>
              <a:rPr lang="zh-CN" altLang="en-US" b="1" dirty="0">
                <a:latin typeface="楷体_GB2312" pitchFamily="49" charset="-122"/>
                <a:ea typeface="楷体_GB2312" pitchFamily="49" charset="-122"/>
              </a:rPr>
              <a:t>转接，只是在故障的情况下需要经由不同平面间的</a:t>
            </a:r>
            <a:r>
              <a:rPr lang="en-US" altLang="zh-CN" b="1" dirty="0">
                <a:latin typeface="楷体_GB2312" pitchFamily="49" charset="-122"/>
                <a:ea typeface="楷体_GB2312" pitchFamily="49" charset="-122"/>
              </a:rPr>
              <a:t>STP</a:t>
            </a:r>
            <a:r>
              <a:rPr lang="zh-CN" altLang="en-US" b="1" dirty="0">
                <a:latin typeface="楷体_GB2312" pitchFamily="49" charset="-122"/>
                <a:ea typeface="楷体_GB2312" pitchFamily="49" charset="-122"/>
              </a:rPr>
              <a:t>连接时，才经过</a:t>
            </a:r>
            <a:r>
              <a:rPr lang="en-US" altLang="zh-CN" b="1" dirty="0">
                <a:latin typeface="楷体_GB2312" pitchFamily="49" charset="-122"/>
                <a:ea typeface="楷体_GB2312" pitchFamily="49" charset="-122"/>
              </a:rPr>
              <a:t>STP</a:t>
            </a:r>
            <a:r>
              <a:rPr lang="zh-CN" altLang="en-US" b="1" dirty="0">
                <a:latin typeface="楷体_GB2312" pitchFamily="49" charset="-122"/>
                <a:ea typeface="楷体_GB2312" pitchFamily="49" charset="-122"/>
              </a:rPr>
              <a:t>转接</a:t>
            </a:r>
            <a:r>
              <a:rPr lang="zh-CN" altLang="en-US" b="1" dirty="0" smtClean="0">
                <a:latin typeface="楷体_GB2312" pitchFamily="49" charset="-122"/>
                <a:ea typeface="楷体_GB2312" pitchFamily="49" charset="-122"/>
              </a:rPr>
              <a:t>。</a:t>
            </a:r>
            <a:r>
              <a:rPr lang="zh-CN" altLang="en-US" dirty="0" smtClean="0"/>
              <a:t>       </a:t>
            </a:r>
          </a:p>
        </p:txBody>
      </p:sp>
      <p:graphicFrame>
        <p:nvGraphicFramePr>
          <p:cNvPr id="57348" name="Object 4"/>
          <p:cNvGraphicFramePr>
            <a:graphicFrameLocks noGrp="1" noChangeAspect="1"/>
          </p:cNvGraphicFramePr>
          <p:nvPr>
            <p:ph sz="half" idx="2"/>
          </p:nvPr>
        </p:nvGraphicFramePr>
        <p:xfrm>
          <a:off x="1187450" y="4292600"/>
          <a:ext cx="5824538" cy="2700338"/>
        </p:xfrm>
        <a:graphic>
          <a:graphicData uri="http://schemas.openxmlformats.org/presentationml/2006/ole">
            <mc:AlternateContent xmlns:mc="http://schemas.openxmlformats.org/markup-compatibility/2006">
              <mc:Choice xmlns:v="urn:schemas-microsoft-com:vml" Requires="v">
                <p:oleObj spid="_x0000_s57351" r:id="rId3" imgW="3074754" imgH="1425609" progId="Visio.Drawing.4">
                  <p:embed/>
                </p:oleObj>
              </mc:Choice>
              <mc:Fallback>
                <p:oleObj r:id="rId3" imgW="3074754" imgH="1425609" progId="Visio.Drawing.4">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4292600"/>
                        <a:ext cx="5824538"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矩形 1"/>
          <p:cNvSpPr/>
          <p:nvPr/>
        </p:nvSpPr>
        <p:spPr>
          <a:xfrm>
            <a:off x="7100888" y="4502150"/>
            <a:ext cx="1728787" cy="1938338"/>
          </a:xfrm>
          <a:prstGeom prst="rect">
            <a:avLst/>
          </a:prstGeom>
          <a:solidFill>
            <a:schemeClr val="bg1"/>
          </a:solidFill>
        </p:spPr>
        <p:txBody>
          <a:bodyPr>
            <a:spAutoFit/>
          </a:bodyPr>
          <a:lstStyle/>
          <a:p>
            <a:pPr algn="just">
              <a:spcAft>
                <a:spcPct val="15000"/>
              </a:spcAft>
              <a:buClr>
                <a:srgbClr val="808080"/>
              </a:buClr>
              <a:buSzPct val="75000"/>
              <a:buFont typeface="Wingdings" panose="05000000000000000000" pitchFamily="2" charset="2"/>
              <a:buChar char="ü"/>
              <a:defRPr/>
            </a:pPr>
            <a:r>
              <a:rPr lang="zh-CN" altLang="en-US" b="1" dirty="0">
                <a:solidFill>
                  <a:schemeClr val="accent2">
                    <a:lumMod val="75000"/>
                  </a:schemeClr>
                </a:solidFill>
              </a:rPr>
              <a:t>为考虑安全性，信令网采用</a:t>
            </a:r>
            <a:r>
              <a:rPr lang="en-US" altLang="zh-CN" b="1" dirty="0">
                <a:solidFill>
                  <a:schemeClr val="accent2">
                    <a:lumMod val="75000"/>
                  </a:schemeClr>
                </a:solidFill>
              </a:rPr>
              <a:t>A</a:t>
            </a:r>
            <a:r>
              <a:rPr lang="zh-CN" altLang="en-US" b="1" dirty="0">
                <a:solidFill>
                  <a:schemeClr val="accent2">
                    <a:lumMod val="75000"/>
                  </a:schemeClr>
                </a:solidFill>
              </a:rPr>
              <a:t>、</a:t>
            </a:r>
            <a:r>
              <a:rPr lang="en-US" altLang="zh-CN" b="1" dirty="0">
                <a:solidFill>
                  <a:schemeClr val="accent2">
                    <a:lumMod val="75000"/>
                  </a:schemeClr>
                </a:solidFill>
              </a:rPr>
              <a:t>B</a:t>
            </a:r>
            <a:r>
              <a:rPr lang="zh-CN" altLang="en-US" b="1" dirty="0">
                <a:solidFill>
                  <a:schemeClr val="accent2">
                    <a:lumMod val="75000"/>
                  </a:schemeClr>
                </a:solidFill>
              </a:rPr>
              <a:t>结构相同的双平面方式，两平面互为备份。</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395536" y="476672"/>
            <a:ext cx="8378825" cy="468313"/>
          </a:xfrm>
        </p:spPr>
        <p:txBody>
          <a:bodyPr>
            <a:normAutofit fontScale="90000"/>
          </a:bodyPr>
          <a:lstStyle/>
          <a:p>
            <a:pPr eaLnBrk="1" fontAlgn="auto" hangingPunct="1">
              <a:spcAft>
                <a:spcPts val="0"/>
              </a:spcAft>
              <a:defRPr/>
            </a:pPr>
            <a:r>
              <a:rPr lang="zh-CN" altLang="en-US" b="1" dirty="0" smtClean="0">
                <a:latin typeface="楷体_GB2312" pitchFamily="49" charset="-122"/>
                <a:ea typeface="楷体_GB2312" pitchFamily="49" charset="-122"/>
              </a:rPr>
              <a:t>第</a:t>
            </a:r>
            <a:r>
              <a:rPr lang="en-US" altLang="zh-CN" b="1" dirty="0" smtClean="0">
                <a:latin typeface="楷体_GB2312" pitchFamily="49" charset="-122"/>
                <a:ea typeface="楷体_GB2312" pitchFamily="49" charset="-122"/>
              </a:rPr>
              <a:t>3</a:t>
            </a:r>
            <a:r>
              <a:rPr lang="zh-CN" altLang="en-US" b="1" dirty="0" smtClean="0">
                <a:latin typeface="楷体_GB2312" pitchFamily="49" charset="-122"/>
                <a:ea typeface="楷体_GB2312" pitchFamily="49" charset="-122"/>
              </a:rPr>
              <a:t>章</a:t>
            </a:r>
            <a:r>
              <a:rPr lang="en-US" altLang="zh-CN" b="1" dirty="0" smtClean="0">
                <a:ea typeface="楷体_GB2312" pitchFamily="49" charset="-122"/>
              </a:rPr>
              <a:t> </a:t>
            </a:r>
            <a:r>
              <a:rPr lang="zh-CN" altLang="en-US" b="1" dirty="0" smtClean="0">
                <a:ea typeface="楷体_GB2312" pitchFamily="49" charset="-122"/>
              </a:rPr>
              <a:t>信令网</a:t>
            </a:r>
          </a:p>
        </p:txBody>
      </p:sp>
      <p:sp>
        <p:nvSpPr>
          <p:cNvPr id="58371" name="Rectangle 3"/>
          <p:cNvSpPr>
            <a:spLocks noGrp="1" noChangeArrowheads="1"/>
          </p:cNvSpPr>
          <p:nvPr>
            <p:ph type="body" sz="half" idx="1"/>
          </p:nvPr>
        </p:nvSpPr>
        <p:spPr>
          <a:xfrm>
            <a:off x="273050" y="1484783"/>
            <a:ext cx="8172450" cy="4849341"/>
          </a:xfrm>
        </p:spPr>
        <p:txBody>
          <a:bodyPr/>
          <a:lstStyle/>
          <a:p>
            <a:pPr marL="457200" indent="-457200" eaLnBrk="1" hangingPunct="1">
              <a:buFontTx/>
              <a:buNone/>
            </a:pPr>
            <a:r>
              <a:rPr lang="en-US" altLang="zh-CN" b="1" dirty="0" smtClean="0">
                <a:latin typeface="楷体_GB2312" panose="02010600030101010101" charset="-122"/>
                <a:ea typeface="楷体_GB2312" panose="02010600030101010101" charset="-122"/>
              </a:rPr>
              <a:t>(2) </a:t>
            </a:r>
            <a:r>
              <a:rPr lang="zh-CN" altLang="en-US" b="1" dirty="0" smtClean="0">
                <a:latin typeface="楷体_GB2312" panose="02010600030101010101" charset="-122"/>
                <a:ea typeface="楷体_GB2312" panose="02010600030101010101" charset="-122"/>
              </a:rPr>
              <a:t>信令点与</a:t>
            </a:r>
            <a:r>
              <a:rPr lang="en-US" altLang="zh-CN" b="1" dirty="0" smtClean="0">
                <a:latin typeface="楷体_GB2312" panose="02010600030101010101" charset="-122"/>
                <a:ea typeface="楷体_GB2312" panose="02010600030101010101" charset="-122"/>
              </a:rPr>
              <a:t>STP</a:t>
            </a:r>
            <a:r>
              <a:rPr lang="zh-CN" altLang="en-US" b="1" dirty="0" smtClean="0">
                <a:latin typeface="楷体_GB2312" panose="02010600030101010101" charset="-122"/>
                <a:ea typeface="楷体_GB2312" panose="02010600030101010101" charset="-122"/>
              </a:rPr>
              <a:t>间的连接方式：分为固定连接方式和自由连接方式。</a:t>
            </a:r>
          </a:p>
          <a:p>
            <a:pPr marL="457200" indent="-457200" eaLnBrk="1" hangingPunct="1">
              <a:buFontTx/>
              <a:buNone/>
            </a:pPr>
            <a:r>
              <a:rPr lang="zh-CN" altLang="en-US" b="1" dirty="0" smtClean="0">
                <a:latin typeface="楷体_GB2312" panose="02010600030101010101" charset="-122"/>
                <a:ea typeface="楷体_GB2312" panose="02010600030101010101" charset="-122"/>
              </a:rPr>
              <a:t>① 固定连接：</a:t>
            </a:r>
            <a:endParaRPr lang="en-US" altLang="zh-CN" b="1" dirty="0" smtClean="0">
              <a:latin typeface="楷体_GB2312" panose="02010600030101010101" charset="-122"/>
              <a:ea typeface="楷体_GB2312" panose="02010600030101010101" charset="-122"/>
            </a:endParaRPr>
          </a:p>
          <a:p>
            <a:pPr lvl="1" eaLnBrk="1" hangingPunct="1"/>
            <a:r>
              <a:rPr lang="zh-CN" altLang="en-US" b="1" dirty="0" smtClean="0">
                <a:latin typeface="楷体_GB2312" panose="02010600030101010101" charset="-122"/>
                <a:ea typeface="楷体_GB2312" panose="02010600030101010101" charset="-122"/>
              </a:rPr>
              <a:t>特点：在本信令区内的信令点必须连接至本信令区的两个</a:t>
            </a:r>
            <a:r>
              <a:rPr lang="en-US" altLang="zh-CN" b="1" dirty="0" smtClean="0">
                <a:latin typeface="楷体_GB2312" panose="02010600030101010101" charset="-122"/>
                <a:ea typeface="楷体_GB2312" panose="02010600030101010101" charset="-122"/>
              </a:rPr>
              <a:t>STP</a:t>
            </a:r>
            <a:r>
              <a:rPr lang="zh-CN" altLang="en-US" b="1" dirty="0" smtClean="0">
                <a:latin typeface="楷体_GB2312" panose="02010600030101010101" charset="-122"/>
                <a:ea typeface="楷体_GB2312" panose="02010600030101010101" charset="-122"/>
              </a:rPr>
              <a:t>。</a:t>
            </a:r>
          </a:p>
          <a:p>
            <a:pPr marL="457200" indent="-457200" eaLnBrk="1" hangingPunct="1">
              <a:lnSpc>
                <a:spcPct val="150000"/>
              </a:lnSpc>
              <a:spcBef>
                <a:spcPct val="50000"/>
              </a:spcBef>
              <a:buFontTx/>
              <a:buNone/>
            </a:pPr>
            <a:endParaRPr lang="en-US" altLang="zh-CN" b="1" dirty="0" smtClean="0">
              <a:latin typeface="楷体_GB2312" panose="02010600030101010101" charset="-122"/>
              <a:ea typeface="楷体_GB2312" panose="02010600030101010101" charset="-122"/>
            </a:endParaRPr>
          </a:p>
        </p:txBody>
      </p:sp>
      <p:graphicFrame>
        <p:nvGraphicFramePr>
          <p:cNvPr id="58372" name="Object 4"/>
          <p:cNvGraphicFramePr>
            <a:graphicFrameLocks noGrp="1" noChangeAspect="1"/>
          </p:cNvGraphicFramePr>
          <p:nvPr>
            <p:ph sz="half" idx="2"/>
          </p:nvPr>
        </p:nvGraphicFramePr>
        <p:xfrm>
          <a:off x="2024063" y="3068638"/>
          <a:ext cx="4662487" cy="3097212"/>
        </p:xfrm>
        <a:graphic>
          <a:graphicData uri="http://schemas.openxmlformats.org/presentationml/2006/ole">
            <mc:AlternateContent xmlns:mc="http://schemas.openxmlformats.org/markup-compatibility/2006">
              <mc:Choice xmlns:v="urn:schemas-microsoft-com:vml" Requires="v">
                <p:oleObj spid="_x0000_s58374" r:id="rId3" imgW="2544700" imgH="1691043" progId="Visio.Drawing.11">
                  <p:embed/>
                </p:oleObj>
              </mc:Choice>
              <mc:Fallback>
                <p:oleObj r:id="rId3" imgW="2544700" imgH="1691043" progId="Visio.Drawing.11">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4063" y="3068638"/>
                        <a:ext cx="4662487" cy="309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395536" y="416396"/>
            <a:ext cx="8378825" cy="468313"/>
          </a:xfrm>
        </p:spPr>
        <p:txBody>
          <a:bodyPr>
            <a:normAutofit fontScale="90000"/>
          </a:bodyPr>
          <a:lstStyle/>
          <a:p>
            <a:pPr eaLnBrk="1" fontAlgn="auto" hangingPunct="1">
              <a:spcAft>
                <a:spcPts val="0"/>
              </a:spcAft>
              <a:defRPr/>
            </a:pPr>
            <a:r>
              <a:rPr lang="zh-CN" altLang="en-US" b="1" dirty="0" smtClean="0">
                <a:latin typeface="楷体_GB2312" pitchFamily="49" charset="-122"/>
                <a:ea typeface="楷体_GB2312" pitchFamily="49" charset="-122"/>
              </a:rPr>
              <a:t>第</a:t>
            </a:r>
            <a:r>
              <a:rPr lang="en-US" altLang="zh-CN" b="1" dirty="0" smtClean="0">
                <a:latin typeface="楷体_GB2312" pitchFamily="49" charset="-122"/>
                <a:ea typeface="楷体_GB2312" pitchFamily="49" charset="-122"/>
              </a:rPr>
              <a:t>3</a:t>
            </a:r>
            <a:r>
              <a:rPr lang="zh-CN" altLang="en-US" b="1" dirty="0" smtClean="0">
                <a:latin typeface="楷体_GB2312" pitchFamily="49" charset="-122"/>
                <a:ea typeface="楷体_GB2312" pitchFamily="49" charset="-122"/>
              </a:rPr>
              <a:t>章</a:t>
            </a:r>
            <a:r>
              <a:rPr lang="en-US" altLang="zh-CN" b="1" dirty="0" smtClean="0">
                <a:ea typeface="楷体_GB2312" pitchFamily="49" charset="-122"/>
              </a:rPr>
              <a:t> </a:t>
            </a:r>
            <a:r>
              <a:rPr lang="zh-CN" altLang="en-US" b="1" dirty="0" smtClean="0">
                <a:ea typeface="楷体_GB2312" pitchFamily="49" charset="-122"/>
              </a:rPr>
              <a:t>信令网</a:t>
            </a:r>
          </a:p>
        </p:txBody>
      </p:sp>
      <p:sp>
        <p:nvSpPr>
          <p:cNvPr id="59395" name="Rectangle 3"/>
          <p:cNvSpPr>
            <a:spLocks noGrp="1" noChangeArrowheads="1"/>
          </p:cNvSpPr>
          <p:nvPr>
            <p:ph type="body" sz="half" idx="1"/>
          </p:nvPr>
        </p:nvSpPr>
        <p:spPr>
          <a:xfrm>
            <a:off x="273050" y="1484783"/>
            <a:ext cx="8172450" cy="4849341"/>
          </a:xfrm>
        </p:spPr>
        <p:txBody>
          <a:bodyPr/>
          <a:lstStyle/>
          <a:p>
            <a:pPr marL="457200" indent="-457200" eaLnBrk="1" hangingPunct="1">
              <a:spcBef>
                <a:spcPct val="0"/>
              </a:spcBef>
              <a:buFontTx/>
              <a:buNone/>
            </a:pPr>
            <a:r>
              <a:rPr lang="en-US" altLang="zh-CN" b="1" dirty="0" smtClean="0">
                <a:latin typeface="楷体_GB2312" panose="02010600030101010101" charset="-122"/>
                <a:ea typeface="楷体_GB2312" panose="02010600030101010101" charset="-122"/>
              </a:rPr>
              <a:t>② </a:t>
            </a:r>
            <a:r>
              <a:rPr lang="zh-CN" altLang="en-US" b="1" dirty="0" smtClean="0">
                <a:latin typeface="楷体_GB2312" panose="02010600030101010101" charset="-122"/>
                <a:ea typeface="楷体_GB2312" panose="02010600030101010101" charset="-122"/>
              </a:rPr>
              <a:t>自由连接：</a:t>
            </a:r>
            <a:endParaRPr lang="en-US" altLang="zh-CN" b="1" dirty="0" smtClean="0">
              <a:latin typeface="楷体_GB2312" panose="02010600030101010101" charset="-122"/>
              <a:ea typeface="楷体_GB2312" panose="02010600030101010101" charset="-122"/>
            </a:endParaRPr>
          </a:p>
          <a:p>
            <a:pPr lvl="1" eaLnBrk="1" hangingPunct="1">
              <a:spcBef>
                <a:spcPct val="0"/>
              </a:spcBef>
            </a:pPr>
            <a:r>
              <a:rPr lang="zh-CN" altLang="en-US" b="1" dirty="0" smtClean="0">
                <a:latin typeface="楷体_GB2312" panose="02010600030101010101" charset="-122"/>
                <a:ea typeface="楷体_GB2312" panose="02010600030101010101" charset="-122"/>
              </a:rPr>
              <a:t>特点：本信令区内的信令点可以根据它至各个信令点的业务量大小自由连至两个</a:t>
            </a:r>
            <a:r>
              <a:rPr lang="en-US" altLang="zh-CN" b="1" dirty="0" smtClean="0">
                <a:latin typeface="楷体_GB2312" panose="02010600030101010101" charset="-122"/>
                <a:ea typeface="楷体_GB2312" panose="02010600030101010101" charset="-122"/>
              </a:rPr>
              <a:t>STP</a:t>
            </a:r>
            <a:r>
              <a:rPr lang="zh-CN" altLang="en-US" b="1" dirty="0" smtClean="0">
                <a:latin typeface="楷体_GB2312" panose="02010600030101010101" charset="-122"/>
                <a:ea typeface="楷体_GB2312" panose="02010600030101010101" charset="-122"/>
              </a:rPr>
              <a:t>，其中一个为本信令区的</a:t>
            </a:r>
            <a:r>
              <a:rPr lang="en-US" altLang="zh-CN" b="1" dirty="0" smtClean="0">
                <a:latin typeface="楷体_GB2312" panose="02010600030101010101" charset="-122"/>
                <a:ea typeface="楷体_GB2312" panose="02010600030101010101" charset="-122"/>
              </a:rPr>
              <a:t>STP</a:t>
            </a:r>
            <a:r>
              <a:rPr lang="zh-CN" altLang="en-US" b="1" dirty="0" smtClean="0">
                <a:latin typeface="楷体_GB2312" panose="02010600030101010101" charset="-122"/>
                <a:ea typeface="楷体_GB2312" panose="02010600030101010101" charset="-122"/>
              </a:rPr>
              <a:t>，另一个可以是其它信令区的</a:t>
            </a:r>
            <a:r>
              <a:rPr lang="en-US" altLang="zh-CN" b="1" dirty="0" smtClean="0">
                <a:latin typeface="楷体_GB2312" panose="02010600030101010101" charset="-122"/>
                <a:ea typeface="楷体_GB2312" panose="02010600030101010101" charset="-122"/>
              </a:rPr>
              <a:t>STP</a:t>
            </a:r>
            <a:r>
              <a:rPr lang="zh-CN" altLang="en-US" b="1" dirty="0" smtClean="0">
                <a:latin typeface="楷体_GB2312" panose="02010600030101010101" charset="-122"/>
                <a:ea typeface="楷体_GB2312" panose="02010600030101010101" charset="-122"/>
              </a:rPr>
              <a:t>。</a:t>
            </a:r>
          </a:p>
          <a:p>
            <a:pPr marL="457200" indent="-457200" eaLnBrk="1" hangingPunct="1">
              <a:lnSpc>
                <a:spcPct val="150000"/>
              </a:lnSpc>
              <a:spcBef>
                <a:spcPct val="50000"/>
              </a:spcBef>
              <a:buFontTx/>
              <a:buNone/>
            </a:pPr>
            <a:endParaRPr lang="en-US" altLang="zh-CN" b="1" dirty="0" smtClean="0">
              <a:latin typeface="楷体_GB2312" panose="02010600030101010101" charset="-122"/>
              <a:ea typeface="楷体_GB2312" panose="02010600030101010101" charset="-122"/>
            </a:endParaRPr>
          </a:p>
        </p:txBody>
      </p:sp>
      <p:graphicFrame>
        <p:nvGraphicFramePr>
          <p:cNvPr id="59396" name="Object 4"/>
          <p:cNvGraphicFramePr>
            <a:graphicFrameLocks noGrp="1" noChangeAspect="1"/>
          </p:cNvGraphicFramePr>
          <p:nvPr>
            <p:ph sz="half" idx="2"/>
          </p:nvPr>
        </p:nvGraphicFramePr>
        <p:xfrm>
          <a:off x="1763713" y="2349500"/>
          <a:ext cx="5094287" cy="3384550"/>
        </p:xfrm>
        <a:graphic>
          <a:graphicData uri="http://schemas.openxmlformats.org/presentationml/2006/ole">
            <mc:AlternateContent xmlns:mc="http://schemas.openxmlformats.org/markup-compatibility/2006">
              <mc:Choice xmlns:v="urn:schemas-microsoft-com:vml" Requires="v">
                <p:oleObj spid="_x0000_s59398" r:id="rId3" imgW="2544700" imgH="1691043" progId="Visio.Drawing.11">
                  <p:embed/>
                </p:oleObj>
              </mc:Choice>
              <mc:Fallback>
                <p:oleObj r:id="rId3" imgW="2544700" imgH="1691043" progId="Visio.Drawing.11">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2349500"/>
                        <a:ext cx="5094287" cy="338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95536" y="476672"/>
            <a:ext cx="8378825" cy="468313"/>
          </a:xfrm>
        </p:spPr>
        <p:txBody>
          <a:bodyPr>
            <a:normAutofit fontScale="90000"/>
          </a:bodyPr>
          <a:lstStyle/>
          <a:p>
            <a:pPr eaLnBrk="1" fontAlgn="auto" hangingPunct="1">
              <a:spcAft>
                <a:spcPts val="0"/>
              </a:spcAft>
              <a:defRPr/>
            </a:pPr>
            <a:r>
              <a:rPr lang="zh-CN" altLang="en-US" b="1" dirty="0" smtClean="0">
                <a:latin typeface="楷体_GB2312" pitchFamily="49" charset="-122"/>
                <a:ea typeface="楷体_GB2312" pitchFamily="49" charset="-122"/>
              </a:rPr>
              <a:t>第</a:t>
            </a:r>
            <a:r>
              <a:rPr lang="en-US" altLang="zh-CN" b="1" dirty="0" smtClean="0">
                <a:latin typeface="楷体_GB2312" pitchFamily="49" charset="-122"/>
                <a:ea typeface="楷体_GB2312" pitchFamily="49" charset="-122"/>
              </a:rPr>
              <a:t>3</a:t>
            </a:r>
            <a:r>
              <a:rPr lang="zh-CN" altLang="en-US" b="1" dirty="0" smtClean="0">
                <a:latin typeface="楷体_GB2312" pitchFamily="49" charset="-122"/>
                <a:ea typeface="楷体_GB2312" pitchFamily="49" charset="-122"/>
              </a:rPr>
              <a:t>章</a:t>
            </a:r>
            <a:r>
              <a:rPr lang="en-US" altLang="zh-CN" b="1" dirty="0" smtClean="0">
                <a:ea typeface="楷体_GB2312" pitchFamily="49" charset="-122"/>
              </a:rPr>
              <a:t> </a:t>
            </a:r>
            <a:r>
              <a:rPr lang="zh-CN" altLang="en-US" b="1" dirty="0" smtClean="0">
                <a:ea typeface="楷体_GB2312" pitchFamily="49" charset="-122"/>
              </a:rPr>
              <a:t>信令网</a:t>
            </a:r>
          </a:p>
        </p:txBody>
      </p:sp>
      <p:sp>
        <p:nvSpPr>
          <p:cNvPr id="57347" name="Rectangle 3"/>
          <p:cNvSpPr>
            <a:spLocks noGrp="1" noChangeArrowheads="1"/>
          </p:cNvSpPr>
          <p:nvPr>
            <p:ph type="body" sz="half" idx="1"/>
          </p:nvPr>
        </p:nvSpPr>
        <p:spPr>
          <a:xfrm>
            <a:off x="273050" y="1700807"/>
            <a:ext cx="8172450" cy="4633317"/>
          </a:xfrm>
        </p:spPr>
        <p:txBody>
          <a:bodyPr/>
          <a:lstStyle/>
          <a:p>
            <a:pPr marL="457200" indent="-457200" eaLnBrk="1" hangingPunct="1">
              <a:defRPr/>
            </a:pPr>
            <a:r>
              <a:rPr lang="zh-CN" altLang="en-US" sz="2800" b="1" dirty="0" smtClean="0">
                <a:latin typeface="楷体_GB2312" pitchFamily="49" charset="-122"/>
                <a:ea typeface="楷体_GB2312" pitchFamily="49" charset="-122"/>
              </a:rPr>
              <a:t>信令区的划分和</a:t>
            </a:r>
            <a:r>
              <a:rPr lang="en-US" altLang="zh-CN" sz="2800" b="1" dirty="0" smtClean="0">
                <a:latin typeface="楷体_GB2312" pitchFamily="49" charset="-122"/>
                <a:ea typeface="楷体_GB2312" pitchFamily="49" charset="-122"/>
              </a:rPr>
              <a:t>STP</a:t>
            </a:r>
            <a:r>
              <a:rPr lang="zh-CN" altLang="en-US" sz="2800" b="1" dirty="0" smtClean="0">
                <a:latin typeface="楷体_GB2312" pitchFamily="49" charset="-122"/>
                <a:ea typeface="楷体_GB2312" pitchFamily="49" charset="-122"/>
              </a:rPr>
              <a:t>的设置</a:t>
            </a:r>
          </a:p>
          <a:p>
            <a:pPr marL="457200" indent="-457200" algn="just" eaLnBrk="1" hangingPunct="1">
              <a:lnSpc>
                <a:spcPct val="115000"/>
              </a:lnSpc>
              <a:spcBef>
                <a:spcPct val="35000"/>
              </a:spcBef>
              <a:buFontTx/>
              <a:buNone/>
              <a:defRPr/>
            </a:pPr>
            <a:r>
              <a:rPr lang="zh-CN" altLang="en-US" sz="2000" dirty="0" smtClean="0"/>
              <a:t>                </a:t>
            </a:r>
            <a:r>
              <a:rPr lang="zh-CN" altLang="en-US" b="1" dirty="0" smtClean="0">
                <a:latin typeface="楷体_GB2312" pitchFamily="49" charset="-122"/>
                <a:ea typeface="楷体_GB2312" pitchFamily="49" charset="-122"/>
              </a:rPr>
              <a:t>在我国的</a:t>
            </a:r>
            <a:r>
              <a:rPr lang="en-US" altLang="zh-CN" b="1" dirty="0" smtClean="0">
                <a:latin typeface="楷体_GB2312" pitchFamily="49" charset="-122"/>
                <a:ea typeface="楷体_GB2312" pitchFamily="49" charset="-122"/>
              </a:rPr>
              <a:t>3</a:t>
            </a:r>
            <a:r>
              <a:rPr lang="zh-CN" altLang="en-US" b="1" dirty="0" smtClean="0">
                <a:latin typeface="楷体_GB2312" pitchFamily="49" charset="-122"/>
                <a:ea typeface="楷体_GB2312" pitchFamily="49" charset="-122"/>
              </a:rPr>
              <a:t>级信令网中</a:t>
            </a:r>
            <a:endParaRPr lang="en-US" altLang="zh-CN" b="1" dirty="0" smtClean="0">
              <a:latin typeface="楷体_GB2312" pitchFamily="49" charset="-122"/>
              <a:ea typeface="楷体_GB2312" pitchFamily="49" charset="-122"/>
            </a:endParaRPr>
          </a:p>
          <a:p>
            <a:pPr lvl="1" algn="just" eaLnBrk="1" hangingPunct="1">
              <a:lnSpc>
                <a:spcPct val="115000"/>
              </a:lnSpc>
              <a:spcBef>
                <a:spcPct val="35000"/>
              </a:spcBef>
              <a:defRPr/>
            </a:pPr>
            <a:r>
              <a:rPr lang="zh-CN" altLang="en-US" b="1" dirty="0" smtClean="0">
                <a:latin typeface="楷体_GB2312" pitchFamily="49" charset="-122"/>
                <a:ea typeface="楷体_GB2312" pitchFamily="49" charset="-122"/>
              </a:rPr>
              <a:t>第一级</a:t>
            </a:r>
            <a:r>
              <a:rPr lang="en-US" altLang="zh-CN" b="1" dirty="0" smtClean="0">
                <a:latin typeface="楷体_GB2312" pitchFamily="49" charset="-122"/>
                <a:ea typeface="楷体_GB2312" pitchFamily="49" charset="-122"/>
              </a:rPr>
              <a:t>HSTP</a:t>
            </a:r>
            <a:r>
              <a:rPr lang="zh-CN" altLang="en-US" b="1" dirty="0" smtClean="0">
                <a:latin typeface="楷体_GB2312" pitchFamily="49" charset="-122"/>
                <a:ea typeface="楷体_GB2312" pitchFamily="49" charset="-122"/>
              </a:rPr>
              <a:t>的服务区域称</a:t>
            </a:r>
            <a:r>
              <a:rPr lang="zh-CN" altLang="en-US" b="1" dirty="0" smtClean="0">
                <a:solidFill>
                  <a:schemeClr val="accent2">
                    <a:lumMod val="75000"/>
                  </a:schemeClr>
                </a:solidFill>
                <a:latin typeface="楷体_GB2312" pitchFamily="49" charset="-122"/>
                <a:ea typeface="楷体_GB2312" pitchFamily="49" charset="-122"/>
              </a:rPr>
              <a:t>为主信令区</a:t>
            </a:r>
            <a:r>
              <a:rPr lang="zh-CN" altLang="en-US" b="1" dirty="0" smtClean="0">
                <a:latin typeface="楷体_GB2312" pitchFamily="49" charset="-122"/>
                <a:ea typeface="楷体_GB2312" pitchFamily="49" charset="-122"/>
              </a:rPr>
              <a:t>，对应一个直辖市、省或自治区，通常设置一对</a:t>
            </a:r>
            <a:r>
              <a:rPr lang="en-US" altLang="zh-CN" b="1" dirty="0" smtClean="0">
                <a:latin typeface="楷体_GB2312" pitchFamily="49" charset="-122"/>
                <a:ea typeface="楷体_GB2312" pitchFamily="49" charset="-122"/>
              </a:rPr>
              <a:t>HSTP</a:t>
            </a:r>
            <a:r>
              <a:rPr lang="zh-CN" altLang="en-US" b="1" dirty="0" smtClean="0">
                <a:latin typeface="楷体_GB2312" pitchFamily="49" charset="-122"/>
                <a:ea typeface="楷体_GB2312" pitchFamily="49" charset="-122"/>
              </a:rPr>
              <a:t>，放在省会、自治区首府所在地，采用独立型</a:t>
            </a:r>
            <a:r>
              <a:rPr lang="en-US" altLang="zh-CN" b="1" dirty="0" smtClean="0">
                <a:latin typeface="楷体_GB2312" pitchFamily="49" charset="-122"/>
                <a:ea typeface="楷体_GB2312" pitchFamily="49" charset="-122"/>
              </a:rPr>
              <a:t>STP</a:t>
            </a:r>
            <a:r>
              <a:rPr lang="zh-CN" altLang="en-US" b="1" dirty="0" smtClean="0">
                <a:latin typeface="楷体_GB2312" pitchFamily="49" charset="-122"/>
                <a:ea typeface="楷体_GB2312" pitchFamily="49" charset="-122"/>
              </a:rPr>
              <a:t>。</a:t>
            </a:r>
          </a:p>
          <a:p>
            <a:pPr lvl="1" algn="just" eaLnBrk="1" hangingPunct="1">
              <a:lnSpc>
                <a:spcPct val="115000"/>
              </a:lnSpc>
              <a:spcBef>
                <a:spcPct val="35000"/>
              </a:spcBef>
              <a:defRPr/>
            </a:pPr>
            <a:r>
              <a:rPr lang="zh-CN" altLang="en-US" b="1" dirty="0" smtClean="0">
                <a:latin typeface="楷体_GB2312" pitchFamily="49" charset="-122"/>
                <a:ea typeface="楷体_GB2312" pitchFamily="49" charset="-122"/>
              </a:rPr>
              <a:t>第二级</a:t>
            </a:r>
            <a:r>
              <a:rPr lang="en-US" altLang="zh-CN" b="1" dirty="0" smtClean="0">
                <a:latin typeface="楷体_GB2312" pitchFamily="49" charset="-122"/>
                <a:ea typeface="楷体_GB2312" pitchFamily="49" charset="-122"/>
              </a:rPr>
              <a:t>LSTP</a:t>
            </a:r>
            <a:r>
              <a:rPr lang="zh-CN" altLang="en-US" b="1" dirty="0" smtClean="0">
                <a:latin typeface="楷体_GB2312" pitchFamily="49" charset="-122"/>
                <a:ea typeface="楷体_GB2312" pitchFamily="49" charset="-122"/>
              </a:rPr>
              <a:t>的服务区域称为</a:t>
            </a:r>
            <a:r>
              <a:rPr lang="zh-CN" altLang="en-US" b="1" dirty="0" smtClean="0">
                <a:solidFill>
                  <a:schemeClr val="accent2">
                    <a:lumMod val="75000"/>
                  </a:schemeClr>
                </a:solidFill>
                <a:latin typeface="楷体_GB2312" pitchFamily="49" charset="-122"/>
                <a:ea typeface="楷体_GB2312" pitchFamily="49" charset="-122"/>
              </a:rPr>
              <a:t>分信令区</a:t>
            </a:r>
            <a:r>
              <a:rPr lang="zh-CN" altLang="en-US" b="1" dirty="0" smtClean="0">
                <a:latin typeface="楷体_GB2312" pitchFamily="49" charset="-122"/>
                <a:ea typeface="楷体_GB2312" pitchFamily="49" charset="-122"/>
              </a:rPr>
              <a:t>，对应一个主信令区内的区或地级市，通常设置一对</a:t>
            </a:r>
            <a:r>
              <a:rPr lang="en-US" altLang="zh-CN" b="1" dirty="0" smtClean="0">
                <a:latin typeface="楷体_GB2312" pitchFamily="49" charset="-122"/>
                <a:ea typeface="楷体_GB2312" pitchFamily="49" charset="-122"/>
              </a:rPr>
              <a:t>LSTP</a:t>
            </a:r>
            <a:r>
              <a:rPr lang="zh-CN" altLang="en-US" b="1" dirty="0" smtClean="0">
                <a:latin typeface="楷体_GB2312" pitchFamily="49" charset="-122"/>
                <a:ea typeface="楷体_GB2312" pitchFamily="49" charset="-122"/>
              </a:rPr>
              <a:t>。</a:t>
            </a:r>
            <a:r>
              <a:rPr lang="en-US" altLang="zh-CN" b="1" dirty="0" smtClean="0">
                <a:latin typeface="楷体_GB2312" pitchFamily="49" charset="-122"/>
                <a:ea typeface="楷体_GB2312" pitchFamily="49" charset="-122"/>
              </a:rPr>
              <a:t>LSTP</a:t>
            </a:r>
            <a:r>
              <a:rPr lang="zh-CN" altLang="en-US" b="1" dirty="0" smtClean="0">
                <a:latin typeface="楷体_GB2312" pitchFamily="49" charset="-122"/>
                <a:ea typeface="楷体_GB2312" pitchFamily="49" charset="-122"/>
              </a:rPr>
              <a:t>到</a:t>
            </a:r>
            <a:r>
              <a:rPr lang="en-US" altLang="zh-CN" b="1" dirty="0" smtClean="0">
                <a:latin typeface="楷体_GB2312" pitchFamily="49" charset="-122"/>
                <a:ea typeface="楷体_GB2312" pitchFamily="49" charset="-122"/>
              </a:rPr>
              <a:t>HSTP</a:t>
            </a:r>
            <a:r>
              <a:rPr lang="zh-CN" altLang="en-US" b="1" dirty="0" smtClean="0">
                <a:latin typeface="楷体_GB2312" pitchFamily="49" charset="-122"/>
                <a:ea typeface="楷体_GB2312" pitchFamily="49" charset="-122"/>
              </a:rPr>
              <a:t>之间采用固定连接方式。</a:t>
            </a:r>
            <a:endParaRPr lang="en-US" altLang="zh-CN" b="1" dirty="0">
              <a:latin typeface="楷体_GB2312" pitchFamily="49" charset="-122"/>
              <a:ea typeface="楷体_GB2312" pitchFamily="49" charset="-122"/>
            </a:endParaRPr>
          </a:p>
          <a:p>
            <a:pPr lvl="1" algn="just" eaLnBrk="1" hangingPunct="1">
              <a:lnSpc>
                <a:spcPct val="115000"/>
              </a:lnSpc>
              <a:spcBef>
                <a:spcPct val="35000"/>
              </a:spcBef>
              <a:defRPr/>
            </a:pPr>
            <a:r>
              <a:rPr lang="zh-CN" altLang="en-US" b="1" dirty="0" smtClean="0">
                <a:latin typeface="楷体_GB2312" pitchFamily="49" charset="-122"/>
                <a:ea typeface="楷体_GB2312" pitchFamily="49" charset="-122"/>
              </a:rPr>
              <a:t>第三级</a:t>
            </a:r>
            <a:r>
              <a:rPr lang="en-US" altLang="zh-CN" b="1" dirty="0" smtClean="0">
                <a:latin typeface="楷体_GB2312" pitchFamily="49" charset="-122"/>
                <a:ea typeface="楷体_GB2312" pitchFamily="49" charset="-122"/>
              </a:rPr>
              <a:t>SP</a:t>
            </a:r>
            <a:r>
              <a:rPr lang="zh-CN" altLang="en-US" b="1" dirty="0" smtClean="0">
                <a:latin typeface="楷体_GB2312" pitchFamily="49" charset="-122"/>
                <a:ea typeface="楷体_GB2312" pitchFamily="49" charset="-122"/>
              </a:rPr>
              <a:t>：信令网中传送各种信令消息的源点和目的点，</a:t>
            </a:r>
            <a:r>
              <a:rPr lang="en-US" altLang="zh-CN" b="1" dirty="0" smtClean="0">
                <a:latin typeface="楷体_GB2312" pitchFamily="49" charset="-122"/>
                <a:ea typeface="楷体_GB2312" pitchFamily="49" charset="-122"/>
              </a:rPr>
              <a:t>SP</a:t>
            </a:r>
            <a:r>
              <a:rPr lang="zh-CN" altLang="en-US" b="1" dirty="0" smtClean="0">
                <a:latin typeface="楷体_GB2312" pitchFamily="49" charset="-122"/>
                <a:ea typeface="楷体_GB2312" pitchFamily="49" charset="-122"/>
              </a:rPr>
              <a:t>至</a:t>
            </a:r>
            <a:r>
              <a:rPr lang="en-US" altLang="zh-CN" b="1" dirty="0" smtClean="0">
                <a:latin typeface="楷体_GB2312" pitchFamily="49" charset="-122"/>
                <a:ea typeface="楷体_GB2312" pitchFamily="49" charset="-122"/>
              </a:rPr>
              <a:t>LSTP</a:t>
            </a:r>
            <a:r>
              <a:rPr lang="zh-CN" altLang="en-US" b="1" dirty="0" smtClean="0">
                <a:latin typeface="楷体_GB2312" pitchFamily="49" charset="-122"/>
                <a:ea typeface="楷体_GB2312" pitchFamily="49" charset="-122"/>
              </a:rPr>
              <a:t>间可以采用固定连接方式或自由连接方式。</a:t>
            </a:r>
            <a:r>
              <a:rPr lang="zh-CN" altLang="en-US" dirty="0" smtClean="0"/>
              <a:t>             </a:t>
            </a:r>
            <a:endParaRPr lang="zh-CN" altLang="en-US" b="1" dirty="0" smtClean="0">
              <a:latin typeface="楷体_GB2312" pitchFamily="49" charset="-122"/>
              <a:ea typeface="楷体_GB2312" pitchFamily="49" charset="-122"/>
            </a:endParaRPr>
          </a:p>
          <a:p>
            <a:pPr marL="457200" indent="-457200" eaLnBrk="1" hangingPunct="1">
              <a:lnSpc>
                <a:spcPct val="150000"/>
              </a:lnSpc>
              <a:spcBef>
                <a:spcPct val="50000"/>
              </a:spcBef>
              <a:buFontTx/>
              <a:buNone/>
              <a:defRPr/>
            </a:pPr>
            <a:endParaRPr lang="en-US" altLang="zh-CN" sz="2800" b="1" dirty="0" smtClean="0">
              <a:latin typeface="楷体_GB2312" pitchFamily="49" charset="-122"/>
              <a:ea typeface="楷体_GB2312" pitchFamily="49" charset="-122"/>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82587" y="404664"/>
            <a:ext cx="8378825" cy="468313"/>
          </a:xfrm>
        </p:spPr>
        <p:txBody>
          <a:bodyPr>
            <a:normAutofit fontScale="90000"/>
          </a:bodyPr>
          <a:lstStyle/>
          <a:p>
            <a:pPr eaLnBrk="1" fontAlgn="auto" hangingPunct="1">
              <a:spcAft>
                <a:spcPts val="0"/>
              </a:spcAft>
              <a:defRPr/>
            </a:pPr>
            <a:r>
              <a:rPr lang="zh-CN" altLang="en-US" b="1" dirty="0" smtClean="0">
                <a:latin typeface="楷体_GB2312" pitchFamily="49" charset="-122"/>
                <a:ea typeface="楷体_GB2312" pitchFamily="49" charset="-122"/>
              </a:rPr>
              <a:t>第</a:t>
            </a:r>
            <a:r>
              <a:rPr lang="en-US" altLang="zh-CN" b="1" dirty="0" smtClean="0">
                <a:latin typeface="楷体_GB2312" pitchFamily="49" charset="-122"/>
                <a:ea typeface="楷体_GB2312" pitchFamily="49" charset="-122"/>
              </a:rPr>
              <a:t>3</a:t>
            </a:r>
            <a:r>
              <a:rPr lang="zh-CN" altLang="en-US" b="1" dirty="0" smtClean="0">
                <a:latin typeface="楷体_GB2312" pitchFamily="49" charset="-122"/>
                <a:ea typeface="楷体_GB2312" pitchFamily="49" charset="-122"/>
              </a:rPr>
              <a:t>章</a:t>
            </a:r>
            <a:r>
              <a:rPr lang="en-US" altLang="zh-CN" b="1" dirty="0" smtClean="0">
                <a:ea typeface="楷体_GB2312" pitchFamily="49" charset="-122"/>
              </a:rPr>
              <a:t> </a:t>
            </a:r>
            <a:r>
              <a:rPr lang="zh-CN" altLang="en-US" b="1" dirty="0" smtClean="0">
                <a:ea typeface="楷体_GB2312" pitchFamily="49" charset="-122"/>
              </a:rPr>
              <a:t>信令网</a:t>
            </a:r>
          </a:p>
        </p:txBody>
      </p:sp>
      <p:pic>
        <p:nvPicPr>
          <p:cNvPr id="624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513"/>
            <a:ext cx="914400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411162" y="482770"/>
            <a:ext cx="8378825" cy="468313"/>
          </a:xfrm>
        </p:spPr>
        <p:txBody>
          <a:bodyPr>
            <a:normAutofit fontScale="90000"/>
          </a:bodyPr>
          <a:lstStyle/>
          <a:p>
            <a:pPr eaLnBrk="1" fontAlgn="auto" hangingPunct="1">
              <a:spcAft>
                <a:spcPts val="0"/>
              </a:spcAft>
              <a:defRPr/>
            </a:pPr>
            <a:r>
              <a:rPr lang="zh-CN" altLang="en-US" b="1" dirty="0" smtClean="0">
                <a:latin typeface="楷体_GB2312" pitchFamily="49" charset="-122"/>
                <a:ea typeface="楷体_GB2312" pitchFamily="49" charset="-122"/>
              </a:rPr>
              <a:t>第</a:t>
            </a:r>
            <a:r>
              <a:rPr lang="en-US" altLang="zh-CN" b="1" dirty="0" smtClean="0">
                <a:latin typeface="楷体_GB2312" pitchFamily="49" charset="-122"/>
                <a:ea typeface="楷体_GB2312" pitchFamily="49" charset="-122"/>
              </a:rPr>
              <a:t>3</a:t>
            </a:r>
            <a:r>
              <a:rPr lang="zh-CN" altLang="en-US" b="1" dirty="0" smtClean="0">
                <a:latin typeface="楷体_GB2312" pitchFamily="49" charset="-122"/>
                <a:ea typeface="楷体_GB2312" pitchFamily="49" charset="-122"/>
              </a:rPr>
              <a:t>章</a:t>
            </a:r>
            <a:r>
              <a:rPr lang="en-US" altLang="zh-CN" b="1" dirty="0" smtClean="0">
                <a:ea typeface="楷体_GB2312" pitchFamily="49" charset="-122"/>
              </a:rPr>
              <a:t> </a:t>
            </a:r>
            <a:r>
              <a:rPr lang="zh-CN" altLang="en-US" b="1" dirty="0" smtClean="0">
                <a:ea typeface="楷体_GB2312" pitchFamily="49" charset="-122"/>
              </a:rPr>
              <a:t>信令网</a:t>
            </a:r>
          </a:p>
        </p:txBody>
      </p:sp>
      <p:sp>
        <p:nvSpPr>
          <p:cNvPr id="73731" name="Rectangle 3"/>
          <p:cNvSpPr>
            <a:spLocks noGrp="1" noChangeArrowheads="1"/>
          </p:cNvSpPr>
          <p:nvPr>
            <p:ph type="body" sz="half" idx="1"/>
          </p:nvPr>
        </p:nvSpPr>
        <p:spPr>
          <a:xfrm>
            <a:off x="273050" y="1124743"/>
            <a:ext cx="8172450" cy="5209381"/>
          </a:xfrm>
        </p:spPr>
        <p:txBody>
          <a:bodyPr/>
          <a:lstStyle/>
          <a:p>
            <a:pPr algn="just" eaLnBrk="1" hangingPunct="1">
              <a:lnSpc>
                <a:spcPct val="115000"/>
              </a:lnSpc>
              <a:spcBef>
                <a:spcPct val="45000"/>
              </a:spcBef>
              <a:defRPr/>
            </a:pPr>
            <a:r>
              <a:rPr lang="zh-CN" altLang="en-US" sz="2800" b="1" dirty="0" smtClean="0">
                <a:latin typeface="楷体_GB2312" pitchFamily="49" charset="-122"/>
                <a:ea typeface="楷体_GB2312" pitchFamily="49" charset="-122"/>
              </a:rPr>
              <a:t>信令网与电话网的关系</a:t>
            </a:r>
          </a:p>
          <a:p>
            <a:pPr marL="457200" indent="-457200" algn="just" eaLnBrk="1" hangingPunct="1">
              <a:lnSpc>
                <a:spcPct val="110000"/>
              </a:lnSpc>
              <a:spcBef>
                <a:spcPct val="35000"/>
              </a:spcBef>
              <a:buFontTx/>
              <a:buNone/>
              <a:defRPr/>
            </a:pPr>
            <a:r>
              <a:rPr lang="zh-CN" altLang="en-US" b="1" dirty="0" smtClean="0">
                <a:latin typeface="楷体_GB2312" pitchFamily="49" charset="-122"/>
                <a:ea typeface="楷体_GB2312" pitchFamily="49" charset="-122"/>
              </a:rPr>
              <a:t>       信令网是一个与电话网相互独立的网络，信令网中传输的信令信息控制着电话网的接续。 </a:t>
            </a:r>
          </a:p>
        </p:txBody>
      </p:sp>
      <p:graphicFrame>
        <p:nvGraphicFramePr>
          <p:cNvPr id="63492" name="Object 4"/>
          <p:cNvGraphicFramePr>
            <a:graphicFrameLocks noGrp="1" noChangeAspect="1"/>
          </p:cNvGraphicFramePr>
          <p:nvPr>
            <p:ph sz="half" idx="2"/>
            <p:extLst>
              <p:ext uri="{D42A27DB-BD31-4B8C-83A1-F6EECF244321}">
                <p14:modId xmlns:p14="http://schemas.microsoft.com/office/powerpoint/2010/main" val="2818469152"/>
              </p:ext>
            </p:extLst>
          </p:nvPr>
        </p:nvGraphicFramePr>
        <p:xfrm>
          <a:off x="5175250" y="281169"/>
          <a:ext cx="3270250" cy="1663700"/>
        </p:xfrm>
        <a:graphic>
          <a:graphicData uri="http://schemas.openxmlformats.org/presentationml/2006/ole">
            <mc:AlternateContent xmlns:mc="http://schemas.openxmlformats.org/markup-compatibility/2006">
              <mc:Choice xmlns:v="urn:schemas-microsoft-com:vml" Requires="v">
                <p:oleObj spid="_x0000_s63556" name="Visio" r:id="rId3" imgW="3956246" imgH="2012332" progId="Visio.Drawing.11">
                  <p:embed/>
                </p:oleObj>
              </mc:Choice>
              <mc:Fallback>
                <p:oleObj name="Visio" r:id="rId3" imgW="3956246" imgH="2012332" progId="Visio.Drawing.11">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5250" y="281169"/>
                        <a:ext cx="327025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493" name="Line 4"/>
          <p:cNvSpPr>
            <a:spLocks noChangeShapeType="1"/>
          </p:cNvSpPr>
          <p:nvPr/>
        </p:nvSpPr>
        <p:spPr bwMode="auto">
          <a:xfrm>
            <a:off x="2070100" y="6500813"/>
            <a:ext cx="942975" cy="0"/>
          </a:xfrm>
          <a:prstGeom prst="line">
            <a:avLst/>
          </a:prstGeom>
          <a:noFill/>
          <a:ln w="6350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63494" name="Text Box 5"/>
          <p:cNvSpPr txBox="1">
            <a:spLocks noChangeArrowheads="1"/>
          </p:cNvSpPr>
          <p:nvPr/>
        </p:nvSpPr>
        <p:spPr bwMode="auto">
          <a:xfrm>
            <a:off x="1465263" y="6149975"/>
            <a:ext cx="766762"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spcAft>
                <a:spcPct val="15000"/>
              </a:spcAft>
            </a:pPr>
            <a:r>
              <a:rPr lang="zh-CN" altLang="en-US" sz="1700">
                <a:solidFill>
                  <a:srgbClr val="000000"/>
                </a:solidFill>
                <a:latin typeface="ÑS" pitchFamily="34" charset="0"/>
              </a:rPr>
              <a:t>图例：</a:t>
            </a:r>
          </a:p>
        </p:txBody>
      </p:sp>
      <p:sp>
        <p:nvSpPr>
          <p:cNvPr id="63495" name="Text Box 6"/>
          <p:cNvSpPr txBox="1">
            <a:spLocks noChangeArrowheads="1"/>
          </p:cNvSpPr>
          <p:nvPr/>
        </p:nvSpPr>
        <p:spPr bwMode="auto">
          <a:xfrm>
            <a:off x="3175000" y="6149975"/>
            <a:ext cx="1046163"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spcAft>
                <a:spcPct val="15000"/>
              </a:spcAft>
            </a:pPr>
            <a:r>
              <a:rPr lang="zh-CN" altLang="en-US" sz="1700">
                <a:solidFill>
                  <a:srgbClr val="000000"/>
                </a:solidFill>
                <a:latin typeface="ÑS" pitchFamily="34" charset="0"/>
              </a:rPr>
              <a:t>话路</a:t>
            </a:r>
          </a:p>
        </p:txBody>
      </p:sp>
      <p:sp>
        <p:nvSpPr>
          <p:cNvPr id="63496" name="Text Box 7"/>
          <p:cNvSpPr txBox="1">
            <a:spLocks noChangeArrowheads="1"/>
          </p:cNvSpPr>
          <p:nvPr/>
        </p:nvSpPr>
        <p:spPr bwMode="auto">
          <a:xfrm>
            <a:off x="3149600" y="6402388"/>
            <a:ext cx="1208088"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spcAft>
                <a:spcPct val="15000"/>
              </a:spcAft>
            </a:pPr>
            <a:r>
              <a:rPr lang="zh-CN" altLang="en-US" sz="1700">
                <a:solidFill>
                  <a:srgbClr val="000000"/>
                </a:solidFill>
                <a:latin typeface="ÑS" pitchFamily="34" charset="0"/>
              </a:rPr>
              <a:t>信令链路</a:t>
            </a:r>
          </a:p>
        </p:txBody>
      </p:sp>
      <p:sp>
        <p:nvSpPr>
          <p:cNvPr id="63497" name="Line 8"/>
          <p:cNvSpPr>
            <a:spLocks noChangeShapeType="1"/>
          </p:cNvSpPr>
          <p:nvPr/>
        </p:nvSpPr>
        <p:spPr bwMode="auto">
          <a:xfrm>
            <a:off x="2071688" y="6327775"/>
            <a:ext cx="942975" cy="0"/>
          </a:xfrm>
          <a:prstGeom prst="line">
            <a:avLst/>
          </a:prstGeom>
          <a:noFill/>
          <a:ln w="63500">
            <a:solidFill>
              <a:srgbClr val="DA0030"/>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63498" name="Rectangle 9"/>
          <p:cNvSpPr>
            <a:spLocks noChangeArrowheads="1"/>
          </p:cNvSpPr>
          <p:nvPr/>
        </p:nvSpPr>
        <p:spPr bwMode="auto">
          <a:xfrm>
            <a:off x="2528888" y="3190875"/>
            <a:ext cx="657225" cy="323850"/>
          </a:xfrm>
          <a:prstGeom prst="rect">
            <a:avLst/>
          </a:prstGeom>
          <a:gradFill rotWithShape="0">
            <a:gsLst>
              <a:gs pos="0">
                <a:srgbClr val="FFFFFF"/>
              </a:gs>
              <a:gs pos="100000">
                <a:srgbClr val="1079FF"/>
              </a:gs>
            </a:gsLst>
            <a:path path="shape">
              <a:fillToRect l="50000" t="50000" r="50000" b="50000"/>
            </a:path>
          </a:gradFill>
          <a:ln w="25400">
            <a:solidFill>
              <a:srgbClr val="000000"/>
            </a:solidFill>
            <a:miter lim="800000"/>
            <a:headEnd/>
            <a:tailEnd/>
          </a:ln>
        </p:spPr>
        <p:txBody>
          <a:bodyPr wrap="none"/>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Times New Roman" panose="02020603050405020304" pitchFamily="18" charset="0"/>
            </a:endParaRPr>
          </a:p>
        </p:txBody>
      </p:sp>
      <p:sp>
        <p:nvSpPr>
          <p:cNvPr id="63499" name="Text Box 10"/>
          <p:cNvSpPr txBox="1">
            <a:spLocks noChangeArrowheads="1"/>
          </p:cNvSpPr>
          <p:nvPr/>
        </p:nvSpPr>
        <p:spPr bwMode="auto">
          <a:xfrm>
            <a:off x="1617663" y="3217863"/>
            <a:ext cx="1117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spcAft>
                <a:spcPct val="15000"/>
              </a:spcAft>
            </a:pPr>
            <a:r>
              <a:rPr lang="en-US" altLang="zh-CN" sz="1800" b="1">
                <a:solidFill>
                  <a:srgbClr val="000000"/>
                </a:solidFill>
                <a:latin typeface="ÑS" pitchFamily="34" charset="0"/>
              </a:rPr>
              <a:t>SP(DC1)</a:t>
            </a:r>
          </a:p>
        </p:txBody>
      </p:sp>
      <p:sp>
        <p:nvSpPr>
          <p:cNvPr id="63500" name="Oval 11"/>
          <p:cNvSpPr>
            <a:spLocks noChangeArrowheads="1"/>
          </p:cNvSpPr>
          <p:nvPr/>
        </p:nvSpPr>
        <p:spPr bwMode="auto">
          <a:xfrm>
            <a:off x="2500313" y="4098925"/>
            <a:ext cx="642937" cy="604838"/>
          </a:xfrm>
          <a:prstGeom prst="ellipse">
            <a:avLst/>
          </a:prstGeom>
          <a:gradFill rotWithShape="0">
            <a:gsLst>
              <a:gs pos="0">
                <a:srgbClr val="FFFFFF"/>
              </a:gs>
              <a:gs pos="100000">
                <a:srgbClr val="7FA25F"/>
              </a:gs>
            </a:gsLst>
            <a:path path="shape">
              <a:fillToRect l="50000" t="50000" r="50000" b="50000"/>
            </a:path>
          </a:gradFill>
          <a:ln w="25400">
            <a:solidFill>
              <a:srgbClr val="000000"/>
            </a:solidFill>
            <a:round/>
            <a:headEnd/>
            <a:tailEnd/>
          </a:ln>
        </p:spPr>
        <p:txBody>
          <a:bodyPr wrap="none"/>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Times New Roman" panose="02020603050405020304" pitchFamily="18" charset="0"/>
            </a:endParaRPr>
          </a:p>
        </p:txBody>
      </p:sp>
      <p:sp>
        <p:nvSpPr>
          <p:cNvPr id="63501" name="Oval 12"/>
          <p:cNvSpPr>
            <a:spLocks noChangeArrowheads="1"/>
          </p:cNvSpPr>
          <p:nvPr/>
        </p:nvSpPr>
        <p:spPr bwMode="auto">
          <a:xfrm>
            <a:off x="2600325" y="4194175"/>
            <a:ext cx="428625" cy="404813"/>
          </a:xfrm>
          <a:prstGeom prst="ellipse">
            <a:avLst/>
          </a:prstGeom>
          <a:gradFill rotWithShape="0">
            <a:gsLst>
              <a:gs pos="0">
                <a:srgbClr val="FFFFFF"/>
              </a:gs>
              <a:gs pos="100000">
                <a:srgbClr val="985D9E"/>
              </a:gs>
            </a:gsLst>
            <a:path path="shape">
              <a:fillToRect l="50000" t="50000" r="50000" b="50000"/>
            </a:path>
          </a:gradFill>
          <a:ln w="25400">
            <a:solidFill>
              <a:srgbClr val="000000"/>
            </a:solidFill>
            <a:round/>
            <a:headEnd/>
            <a:tailEnd/>
          </a:ln>
        </p:spPr>
        <p:txBody>
          <a:bodyPr wrap="none"/>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Times New Roman" panose="02020603050405020304" pitchFamily="18" charset="0"/>
            </a:endParaRPr>
          </a:p>
        </p:txBody>
      </p:sp>
      <p:sp>
        <p:nvSpPr>
          <p:cNvPr id="63502" name="Text Box 13"/>
          <p:cNvSpPr txBox="1">
            <a:spLocks noChangeArrowheads="1"/>
          </p:cNvSpPr>
          <p:nvPr/>
        </p:nvSpPr>
        <p:spPr bwMode="auto">
          <a:xfrm>
            <a:off x="1617663" y="4313238"/>
            <a:ext cx="1046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spcAft>
                <a:spcPct val="15000"/>
              </a:spcAft>
            </a:pPr>
            <a:r>
              <a:rPr lang="en-US" altLang="zh-CN" sz="1800" b="1">
                <a:solidFill>
                  <a:srgbClr val="000000"/>
                </a:solidFill>
                <a:latin typeface="ÑS" pitchFamily="34" charset="0"/>
              </a:rPr>
              <a:t>SP(DC2)</a:t>
            </a:r>
          </a:p>
        </p:txBody>
      </p:sp>
      <p:sp>
        <p:nvSpPr>
          <p:cNvPr id="63503" name="Line 14"/>
          <p:cNvSpPr>
            <a:spLocks noChangeShapeType="1"/>
          </p:cNvSpPr>
          <p:nvPr/>
        </p:nvSpPr>
        <p:spPr bwMode="auto">
          <a:xfrm>
            <a:off x="2813050" y="3502025"/>
            <a:ext cx="0" cy="588963"/>
          </a:xfrm>
          <a:prstGeom prst="line">
            <a:avLst/>
          </a:prstGeom>
          <a:noFill/>
          <a:ln w="63500">
            <a:solidFill>
              <a:srgbClr val="DA0030"/>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63504" name="Oval 15"/>
          <p:cNvSpPr>
            <a:spLocks noChangeArrowheads="1"/>
          </p:cNvSpPr>
          <p:nvPr/>
        </p:nvSpPr>
        <p:spPr bwMode="auto">
          <a:xfrm>
            <a:off x="2500313" y="5291138"/>
            <a:ext cx="642937" cy="604837"/>
          </a:xfrm>
          <a:prstGeom prst="ellipse">
            <a:avLst/>
          </a:prstGeom>
          <a:gradFill rotWithShape="0">
            <a:gsLst>
              <a:gs pos="0">
                <a:srgbClr val="FFFFFF"/>
              </a:gs>
              <a:gs pos="100000">
                <a:srgbClr val="7FA25F"/>
              </a:gs>
            </a:gsLst>
            <a:path path="shape">
              <a:fillToRect l="50000" t="50000" r="50000" b="50000"/>
            </a:path>
          </a:gradFill>
          <a:ln w="25400">
            <a:solidFill>
              <a:srgbClr val="000000"/>
            </a:solidFill>
            <a:round/>
            <a:headEnd/>
            <a:tailEnd/>
          </a:ln>
        </p:spPr>
        <p:txBody>
          <a:bodyPr wrap="none"/>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Times New Roman" panose="02020603050405020304" pitchFamily="18" charset="0"/>
            </a:endParaRPr>
          </a:p>
        </p:txBody>
      </p:sp>
      <p:sp>
        <p:nvSpPr>
          <p:cNvPr id="63505" name="Text Box 16"/>
          <p:cNvSpPr txBox="1">
            <a:spLocks noChangeArrowheads="1"/>
          </p:cNvSpPr>
          <p:nvPr/>
        </p:nvSpPr>
        <p:spPr bwMode="auto">
          <a:xfrm>
            <a:off x="1543050" y="5467350"/>
            <a:ext cx="97313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spcAft>
                <a:spcPct val="15000"/>
              </a:spcAft>
            </a:pPr>
            <a:r>
              <a:rPr lang="en-US" altLang="zh-CN" sz="1800" b="1">
                <a:solidFill>
                  <a:srgbClr val="000000"/>
                </a:solidFill>
                <a:latin typeface="ÑS" pitchFamily="34" charset="0"/>
              </a:rPr>
              <a:t>SP(</a:t>
            </a:r>
            <a:r>
              <a:rPr lang="zh-CN" altLang="en-US" sz="1800" b="1">
                <a:solidFill>
                  <a:srgbClr val="000000"/>
                </a:solidFill>
                <a:latin typeface="ÑS" pitchFamily="34" charset="0"/>
              </a:rPr>
              <a:t>端局</a:t>
            </a:r>
            <a:r>
              <a:rPr lang="en-US" altLang="zh-CN" sz="1800" b="1">
                <a:solidFill>
                  <a:srgbClr val="000000"/>
                </a:solidFill>
                <a:latin typeface="ÑS" pitchFamily="34" charset="0"/>
              </a:rPr>
              <a:t>)</a:t>
            </a:r>
          </a:p>
        </p:txBody>
      </p:sp>
      <p:sp>
        <p:nvSpPr>
          <p:cNvPr id="63506" name="Line 17"/>
          <p:cNvSpPr>
            <a:spLocks noChangeShapeType="1"/>
          </p:cNvSpPr>
          <p:nvPr/>
        </p:nvSpPr>
        <p:spPr bwMode="auto">
          <a:xfrm>
            <a:off x="2806700" y="4713288"/>
            <a:ext cx="0" cy="566737"/>
          </a:xfrm>
          <a:prstGeom prst="line">
            <a:avLst/>
          </a:prstGeom>
          <a:noFill/>
          <a:ln w="63500">
            <a:solidFill>
              <a:srgbClr val="DA0030"/>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63507" name="Rectangle 18"/>
          <p:cNvSpPr>
            <a:spLocks noChangeArrowheads="1"/>
          </p:cNvSpPr>
          <p:nvPr/>
        </p:nvSpPr>
        <p:spPr bwMode="auto">
          <a:xfrm>
            <a:off x="4057650" y="3581400"/>
            <a:ext cx="658813" cy="322263"/>
          </a:xfrm>
          <a:prstGeom prst="rect">
            <a:avLst/>
          </a:prstGeom>
          <a:gradFill rotWithShape="0">
            <a:gsLst>
              <a:gs pos="0">
                <a:srgbClr val="FFFFFF"/>
              </a:gs>
              <a:gs pos="100000">
                <a:srgbClr val="00E700"/>
              </a:gs>
            </a:gsLst>
            <a:path path="shape">
              <a:fillToRect l="50000" t="50000" r="50000" b="50000"/>
            </a:path>
          </a:gradFill>
          <a:ln w="25400">
            <a:solidFill>
              <a:srgbClr val="000000"/>
            </a:solidFill>
            <a:miter lim="800000"/>
            <a:headEnd/>
            <a:tailEnd/>
          </a:ln>
        </p:spPr>
        <p:txBody>
          <a:bodyPr wrap="none"/>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Times New Roman" panose="02020603050405020304" pitchFamily="18" charset="0"/>
            </a:endParaRPr>
          </a:p>
        </p:txBody>
      </p:sp>
      <p:sp>
        <p:nvSpPr>
          <p:cNvPr id="63508" name="Rectangle 19"/>
          <p:cNvSpPr>
            <a:spLocks noChangeArrowheads="1"/>
          </p:cNvSpPr>
          <p:nvPr/>
        </p:nvSpPr>
        <p:spPr bwMode="auto">
          <a:xfrm>
            <a:off x="3959225" y="3646488"/>
            <a:ext cx="655638" cy="325437"/>
          </a:xfrm>
          <a:prstGeom prst="rect">
            <a:avLst/>
          </a:prstGeom>
          <a:gradFill rotWithShape="0">
            <a:gsLst>
              <a:gs pos="0">
                <a:srgbClr val="FFFFFF"/>
              </a:gs>
              <a:gs pos="100000">
                <a:srgbClr val="1079FF"/>
              </a:gs>
            </a:gsLst>
            <a:path path="shape">
              <a:fillToRect l="50000" t="50000" r="50000" b="50000"/>
            </a:path>
          </a:gradFill>
          <a:ln w="25400">
            <a:solidFill>
              <a:srgbClr val="000000"/>
            </a:solidFill>
            <a:miter lim="800000"/>
            <a:headEnd/>
            <a:tailEnd/>
          </a:ln>
        </p:spPr>
        <p:txBody>
          <a:bodyPr wrap="none"/>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Times New Roman" panose="02020603050405020304" pitchFamily="18" charset="0"/>
            </a:endParaRPr>
          </a:p>
        </p:txBody>
      </p:sp>
      <p:sp>
        <p:nvSpPr>
          <p:cNvPr id="63509" name="Rectangle 20"/>
          <p:cNvSpPr>
            <a:spLocks noChangeArrowheads="1"/>
          </p:cNvSpPr>
          <p:nvPr/>
        </p:nvSpPr>
        <p:spPr bwMode="auto">
          <a:xfrm>
            <a:off x="3959225" y="4413250"/>
            <a:ext cx="655638" cy="322263"/>
          </a:xfrm>
          <a:prstGeom prst="rect">
            <a:avLst/>
          </a:prstGeom>
          <a:gradFill rotWithShape="0">
            <a:gsLst>
              <a:gs pos="0">
                <a:srgbClr val="FFFFFF"/>
              </a:gs>
              <a:gs pos="100000">
                <a:srgbClr val="1079FF"/>
              </a:gs>
            </a:gsLst>
            <a:path path="shape">
              <a:fillToRect l="50000" t="50000" r="50000" b="50000"/>
            </a:path>
          </a:gradFill>
          <a:ln w="25400">
            <a:solidFill>
              <a:srgbClr val="000000"/>
            </a:solidFill>
            <a:miter lim="800000"/>
            <a:headEnd/>
            <a:tailEnd/>
          </a:ln>
        </p:spPr>
        <p:txBody>
          <a:bodyPr wrap="none"/>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Times New Roman" panose="02020603050405020304" pitchFamily="18" charset="0"/>
            </a:endParaRPr>
          </a:p>
        </p:txBody>
      </p:sp>
      <p:sp>
        <p:nvSpPr>
          <p:cNvPr id="63510" name="Line 21"/>
          <p:cNvSpPr>
            <a:spLocks noChangeShapeType="1"/>
          </p:cNvSpPr>
          <p:nvPr/>
        </p:nvSpPr>
        <p:spPr bwMode="auto">
          <a:xfrm>
            <a:off x="4264025" y="3976688"/>
            <a:ext cx="0" cy="441325"/>
          </a:xfrm>
          <a:prstGeom prst="line">
            <a:avLst/>
          </a:prstGeom>
          <a:noFill/>
          <a:ln w="6350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63511" name="Line 22"/>
          <p:cNvSpPr>
            <a:spLocks noChangeShapeType="1"/>
          </p:cNvSpPr>
          <p:nvPr/>
        </p:nvSpPr>
        <p:spPr bwMode="auto">
          <a:xfrm>
            <a:off x="4271963" y="4735513"/>
            <a:ext cx="0" cy="541337"/>
          </a:xfrm>
          <a:prstGeom prst="line">
            <a:avLst/>
          </a:prstGeom>
          <a:noFill/>
          <a:ln w="6350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63512" name="Oval 23"/>
          <p:cNvSpPr>
            <a:spLocks noChangeArrowheads="1"/>
          </p:cNvSpPr>
          <p:nvPr/>
        </p:nvSpPr>
        <p:spPr bwMode="auto">
          <a:xfrm>
            <a:off x="3971925" y="5284788"/>
            <a:ext cx="642938" cy="604837"/>
          </a:xfrm>
          <a:prstGeom prst="ellipse">
            <a:avLst/>
          </a:prstGeom>
          <a:gradFill rotWithShape="0">
            <a:gsLst>
              <a:gs pos="0">
                <a:srgbClr val="FFFFFF"/>
              </a:gs>
              <a:gs pos="100000">
                <a:srgbClr val="7FA25F"/>
              </a:gs>
            </a:gsLst>
            <a:path path="shape">
              <a:fillToRect l="50000" t="50000" r="50000" b="50000"/>
            </a:path>
          </a:gradFill>
          <a:ln w="25400">
            <a:solidFill>
              <a:srgbClr val="000000"/>
            </a:solidFill>
            <a:round/>
            <a:headEnd/>
            <a:tailEnd/>
          </a:ln>
        </p:spPr>
        <p:txBody>
          <a:bodyPr wrap="none"/>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Times New Roman" panose="02020603050405020304" pitchFamily="18" charset="0"/>
            </a:endParaRPr>
          </a:p>
        </p:txBody>
      </p:sp>
      <p:sp>
        <p:nvSpPr>
          <p:cNvPr id="63513" name="Oval 24"/>
          <p:cNvSpPr>
            <a:spLocks noChangeArrowheads="1"/>
          </p:cNvSpPr>
          <p:nvPr/>
        </p:nvSpPr>
        <p:spPr bwMode="auto">
          <a:xfrm>
            <a:off x="4070350" y="5380038"/>
            <a:ext cx="430213" cy="404812"/>
          </a:xfrm>
          <a:prstGeom prst="ellipse">
            <a:avLst/>
          </a:prstGeom>
          <a:gradFill rotWithShape="0">
            <a:gsLst>
              <a:gs pos="0">
                <a:srgbClr val="FFFFFF"/>
              </a:gs>
              <a:gs pos="100000">
                <a:srgbClr val="985D9E"/>
              </a:gs>
            </a:gsLst>
            <a:path path="shape">
              <a:fillToRect l="50000" t="50000" r="50000" b="50000"/>
            </a:path>
          </a:gradFill>
          <a:ln w="25400">
            <a:solidFill>
              <a:srgbClr val="000000"/>
            </a:solidFill>
            <a:round/>
            <a:headEnd/>
            <a:tailEnd/>
          </a:ln>
        </p:spPr>
        <p:txBody>
          <a:bodyPr wrap="none"/>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Times New Roman" panose="02020603050405020304" pitchFamily="18" charset="0"/>
            </a:endParaRPr>
          </a:p>
        </p:txBody>
      </p:sp>
      <p:sp>
        <p:nvSpPr>
          <p:cNvPr id="63514" name="Text Box 25"/>
          <p:cNvSpPr txBox="1">
            <a:spLocks noChangeArrowheads="1"/>
          </p:cNvSpPr>
          <p:nvPr/>
        </p:nvSpPr>
        <p:spPr bwMode="auto">
          <a:xfrm>
            <a:off x="4400550" y="3943350"/>
            <a:ext cx="7826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spcAft>
                <a:spcPct val="15000"/>
              </a:spcAft>
            </a:pPr>
            <a:r>
              <a:rPr lang="en-US" altLang="zh-CN" sz="1800" b="1">
                <a:solidFill>
                  <a:srgbClr val="000000"/>
                </a:solidFill>
                <a:latin typeface="ÑS" pitchFamily="34" charset="0"/>
              </a:rPr>
              <a:t>HSTP</a:t>
            </a:r>
          </a:p>
        </p:txBody>
      </p:sp>
      <p:sp>
        <p:nvSpPr>
          <p:cNvPr id="63515" name="Text Box 26"/>
          <p:cNvSpPr txBox="1">
            <a:spLocks noChangeArrowheads="1"/>
          </p:cNvSpPr>
          <p:nvPr/>
        </p:nvSpPr>
        <p:spPr bwMode="auto">
          <a:xfrm>
            <a:off x="4400550" y="4733925"/>
            <a:ext cx="7826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spcAft>
                <a:spcPct val="15000"/>
              </a:spcAft>
            </a:pPr>
            <a:r>
              <a:rPr lang="en-US" altLang="zh-CN" sz="1800" b="1">
                <a:solidFill>
                  <a:srgbClr val="000000"/>
                </a:solidFill>
                <a:latin typeface="ÑS" pitchFamily="34" charset="0"/>
              </a:rPr>
              <a:t>LSTP</a:t>
            </a:r>
          </a:p>
        </p:txBody>
      </p:sp>
      <p:sp>
        <p:nvSpPr>
          <p:cNvPr id="63516" name="Text Box 27"/>
          <p:cNvSpPr txBox="1">
            <a:spLocks noChangeArrowheads="1"/>
          </p:cNvSpPr>
          <p:nvPr/>
        </p:nvSpPr>
        <p:spPr bwMode="auto">
          <a:xfrm>
            <a:off x="4400550" y="5891213"/>
            <a:ext cx="8556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spcAft>
                <a:spcPct val="15000"/>
              </a:spcAft>
            </a:pPr>
            <a:r>
              <a:rPr lang="en-US" altLang="zh-CN" sz="1800" b="1">
                <a:solidFill>
                  <a:srgbClr val="000000"/>
                </a:solidFill>
                <a:latin typeface="ÑS" pitchFamily="34" charset="0"/>
              </a:rPr>
              <a:t>SP(TM)</a:t>
            </a:r>
          </a:p>
        </p:txBody>
      </p:sp>
      <p:sp>
        <p:nvSpPr>
          <p:cNvPr id="63517" name="Line 28"/>
          <p:cNvSpPr>
            <a:spLocks noChangeShapeType="1"/>
          </p:cNvSpPr>
          <p:nvPr/>
        </p:nvSpPr>
        <p:spPr bwMode="auto">
          <a:xfrm flipV="1">
            <a:off x="5257800" y="2466975"/>
            <a:ext cx="0" cy="3754438"/>
          </a:xfrm>
          <a:prstGeom prst="line">
            <a:avLst/>
          </a:prstGeom>
          <a:noFill/>
          <a:ln w="63500">
            <a:solidFill>
              <a:srgbClr val="00CE00"/>
            </a:solidFill>
            <a:prstDash val="sysDot"/>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63518" name="Rectangle 29"/>
          <p:cNvSpPr>
            <a:spLocks noChangeArrowheads="1"/>
          </p:cNvSpPr>
          <p:nvPr/>
        </p:nvSpPr>
        <p:spPr bwMode="auto">
          <a:xfrm>
            <a:off x="5916613" y="3581400"/>
            <a:ext cx="655637" cy="322263"/>
          </a:xfrm>
          <a:prstGeom prst="rect">
            <a:avLst/>
          </a:prstGeom>
          <a:gradFill rotWithShape="0">
            <a:gsLst>
              <a:gs pos="0">
                <a:srgbClr val="FFFFFF"/>
              </a:gs>
              <a:gs pos="100000">
                <a:srgbClr val="00E700"/>
              </a:gs>
            </a:gsLst>
            <a:path path="shape">
              <a:fillToRect l="50000" t="50000" r="50000" b="50000"/>
            </a:path>
          </a:gradFill>
          <a:ln w="25400">
            <a:solidFill>
              <a:srgbClr val="000000"/>
            </a:solidFill>
            <a:miter lim="800000"/>
            <a:headEnd/>
            <a:tailEnd/>
          </a:ln>
        </p:spPr>
        <p:txBody>
          <a:bodyPr wrap="none"/>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Times New Roman" panose="02020603050405020304" pitchFamily="18" charset="0"/>
            </a:endParaRPr>
          </a:p>
        </p:txBody>
      </p:sp>
      <p:sp>
        <p:nvSpPr>
          <p:cNvPr id="63519" name="Rectangle 30"/>
          <p:cNvSpPr>
            <a:spLocks noChangeArrowheads="1"/>
          </p:cNvSpPr>
          <p:nvPr/>
        </p:nvSpPr>
        <p:spPr bwMode="auto">
          <a:xfrm>
            <a:off x="5816600" y="3646488"/>
            <a:ext cx="657225" cy="325437"/>
          </a:xfrm>
          <a:prstGeom prst="rect">
            <a:avLst/>
          </a:prstGeom>
          <a:gradFill rotWithShape="0">
            <a:gsLst>
              <a:gs pos="0">
                <a:srgbClr val="FFFFFF"/>
              </a:gs>
              <a:gs pos="100000">
                <a:srgbClr val="1079FF"/>
              </a:gs>
            </a:gsLst>
            <a:path path="shape">
              <a:fillToRect l="50000" t="50000" r="50000" b="50000"/>
            </a:path>
          </a:gradFill>
          <a:ln w="25400">
            <a:solidFill>
              <a:srgbClr val="000000"/>
            </a:solidFill>
            <a:miter lim="800000"/>
            <a:headEnd/>
            <a:tailEnd/>
          </a:ln>
        </p:spPr>
        <p:txBody>
          <a:bodyPr wrap="none"/>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Times New Roman" panose="02020603050405020304" pitchFamily="18" charset="0"/>
            </a:endParaRPr>
          </a:p>
        </p:txBody>
      </p:sp>
      <p:sp>
        <p:nvSpPr>
          <p:cNvPr id="63520" name="Rectangle 31"/>
          <p:cNvSpPr>
            <a:spLocks noChangeArrowheads="1"/>
          </p:cNvSpPr>
          <p:nvPr/>
        </p:nvSpPr>
        <p:spPr bwMode="auto">
          <a:xfrm>
            <a:off x="5816600" y="4508500"/>
            <a:ext cx="657225" cy="323850"/>
          </a:xfrm>
          <a:prstGeom prst="rect">
            <a:avLst/>
          </a:prstGeom>
          <a:gradFill rotWithShape="0">
            <a:gsLst>
              <a:gs pos="0">
                <a:srgbClr val="FFFFFF"/>
              </a:gs>
              <a:gs pos="100000">
                <a:srgbClr val="1079FF"/>
              </a:gs>
            </a:gsLst>
            <a:path path="shape">
              <a:fillToRect l="50000" t="50000" r="50000" b="50000"/>
            </a:path>
          </a:gradFill>
          <a:ln w="25400">
            <a:solidFill>
              <a:srgbClr val="000000"/>
            </a:solidFill>
            <a:miter lim="800000"/>
            <a:headEnd/>
            <a:tailEnd/>
          </a:ln>
        </p:spPr>
        <p:txBody>
          <a:bodyPr wrap="none"/>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Times New Roman" panose="02020603050405020304" pitchFamily="18" charset="0"/>
            </a:endParaRPr>
          </a:p>
        </p:txBody>
      </p:sp>
      <p:sp>
        <p:nvSpPr>
          <p:cNvPr id="63521" name="Line 32"/>
          <p:cNvSpPr>
            <a:spLocks noChangeShapeType="1"/>
          </p:cNvSpPr>
          <p:nvPr/>
        </p:nvSpPr>
        <p:spPr bwMode="auto">
          <a:xfrm>
            <a:off x="6110288" y="3967163"/>
            <a:ext cx="0" cy="547687"/>
          </a:xfrm>
          <a:prstGeom prst="line">
            <a:avLst/>
          </a:prstGeom>
          <a:noFill/>
          <a:ln w="6350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63522" name="Line 33"/>
          <p:cNvSpPr>
            <a:spLocks noChangeShapeType="1"/>
          </p:cNvSpPr>
          <p:nvPr/>
        </p:nvSpPr>
        <p:spPr bwMode="auto">
          <a:xfrm>
            <a:off x="6130925" y="4829175"/>
            <a:ext cx="0" cy="541338"/>
          </a:xfrm>
          <a:prstGeom prst="line">
            <a:avLst/>
          </a:prstGeom>
          <a:noFill/>
          <a:ln w="6350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63523" name="Oval 34"/>
          <p:cNvSpPr>
            <a:spLocks noChangeArrowheads="1"/>
          </p:cNvSpPr>
          <p:nvPr/>
        </p:nvSpPr>
        <p:spPr bwMode="auto">
          <a:xfrm>
            <a:off x="5829300" y="5368925"/>
            <a:ext cx="644525" cy="603250"/>
          </a:xfrm>
          <a:prstGeom prst="ellipse">
            <a:avLst/>
          </a:prstGeom>
          <a:gradFill rotWithShape="0">
            <a:gsLst>
              <a:gs pos="0">
                <a:srgbClr val="FFFFFF"/>
              </a:gs>
              <a:gs pos="100000">
                <a:srgbClr val="7FA25F"/>
              </a:gs>
            </a:gsLst>
            <a:path path="shape">
              <a:fillToRect l="50000" t="50000" r="50000" b="50000"/>
            </a:path>
          </a:gradFill>
          <a:ln w="25400">
            <a:solidFill>
              <a:srgbClr val="000000"/>
            </a:solidFill>
            <a:round/>
            <a:headEnd/>
            <a:tailEnd/>
          </a:ln>
        </p:spPr>
        <p:txBody>
          <a:bodyPr wrap="none"/>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Times New Roman" panose="02020603050405020304" pitchFamily="18" charset="0"/>
            </a:endParaRPr>
          </a:p>
        </p:txBody>
      </p:sp>
      <p:sp>
        <p:nvSpPr>
          <p:cNvPr id="63524" name="Oval 35"/>
          <p:cNvSpPr>
            <a:spLocks noChangeArrowheads="1"/>
          </p:cNvSpPr>
          <p:nvPr/>
        </p:nvSpPr>
        <p:spPr bwMode="auto">
          <a:xfrm>
            <a:off x="5929313" y="5464175"/>
            <a:ext cx="430212" cy="403225"/>
          </a:xfrm>
          <a:prstGeom prst="ellipse">
            <a:avLst/>
          </a:prstGeom>
          <a:gradFill rotWithShape="0">
            <a:gsLst>
              <a:gs pos="0">
                <a:srgbClr val="FFFFFF"/>
              </a:gs>
              <a:gs pos="100000">
                <a:srgbClr val="985D9E"/>
              </a:gs>
            </a:gsLst>
            <a:path path="shape">
              <a:fillToRect l="50000" t="50000" r="50000" b="50000"/>
            </a:path>
          </a:gradFill>
          <a:ln w="25400">
            <a:solidFill>
              <a:srgbClr val="000000"/>
            </a:solidFill>
            <a:round/>
            <a:headEnd/>
            <a:tailEnd/>
          </a:ln>
        </p:spPr>
        <p:txBody>
          <a:bodyPr wrap="none"/>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Times New Roman" panose="02020603050405020304" pitchFamily="18" charset="0"/>
            </a:endParaRPr>
          </a:p>
        </p:txBody>
      </p:sp>
      <p:sp>
        <p:nvSpPr>
          <p:cNvPr id="63525" name="Text Box 36"/>
          <p:cNvSpPr txBox="1">
            <a:spLocks noChangeArrowheads="1"/>
          </p:cNvSpPr>
          <p:nvPr/>
        </p:nvSpPr>
        <p:spPr bwMode="auto">
          <a:xfrm>
            <a:off x="5594350" y="3948113"/>
            <a:ext cx="6699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spcAft>
                <a:spcPct val="15000"/>
              </a:spcAft>
            </a:pPr>
            <a:r>
              <a:rPr lang="en-US" altLang="zh-CN" sz="1700" b="1">
                <a:solidFill>
                  <a:srgbClr val="000000"/>
                </a:solidFill>
                <a:latin typeface="ÑS" pitchFamily="34" charset="0"/>
              </a:rPr>
              <a:t>HSTP</a:t>
            </a:r>
          </a:p>
        </p:txBody>
      </p:sp>
      <p:sp>
        <p:nvSpPr>
          <p:cNvPr id="63526" name="Text Box 37"/>
          <p:cNvSpPr txBox="1">
            <a:spLocks noChangeArrowheads="1"/>
          </p:cNvSpPr>
          <p:nvPr/>
        </p:nvSpPr>
        <p:spPr bwMode="auto">
          <a:xfrm>
            <a:off x="5526088" y="4767263"/>
            <a:ext cx="665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spcAft>
                <a:spcPct val="15000"/>
              </a:spcAft>
            </a:pPr>
            <a:r>
              <a:rPr lang="en-US" altLang="zh-CN" sz="1800" b="1">
                <a:solidFill>
                  <a:srgbClr val="000000"/>
                </a:solidFill>
                <a:latin typeface="ÑS" pitchFamily="34" charset="0"/>
              </a:rPr>
              <a:t>LSTP</a:t>
            </a:r>
          </a:p>
        </p:txBody>
      </p:sp>
      <p:sp>
        <p:nvSpPr>
          <p:cNvPr id="63527" name="Text Box 38"/>
          <p:cNvSpPr txBox="1">
            <a:spLocks noChangeArrowheads="1"/>
          </p:cNvSpPr>
          <p:nvPr/>
        </p:nvSpPr>
        <p:spPr bwMode="auto">
          <a:xfrm>
            <a:off x="5589588" y="5942013"/>
            <a:ext cx="9620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spcAft>
                <a:spcPct val="15000"/>
              </a:spcAft>
            </a:pPr>
            <a:r>
              <a:rPr lang="en-US" altLang="zh-CN" sz="1800" b="1">
                <a:solidFill>
                  <a:srgbClr val="000000"/>
                </a:solidFill>
                <a:latin typeface="ÑS" pitchFamily="34" charset="0"/>
              </a:rPr>
              <a:t>SP(TM)</a:t>
            </a:r>
          </a:p>
        </p:txBody>
      </p:sp>
      <p:sp>
        <p:nvSpPr>
          <p:cNvPr id="63528" name="Line 39"/>
          <p:cNvSpPr>
            <a:spLocks noChangeShapeType="1"/>
          </p:cNvSpPr>
          <p:nvPr/>
        </p:nvSpPr>
        <p:spPr bwMode="auto">
          <a:xfrm>
            <a:off x="3171825" y="3352800"/>
            <a:ext cx="4170363" cy="0"/>
          </a:xfrm>
          <a:prstGeom prst="line">
            <a:avLst/>
          </a:prstGeom>
          <a:noFill/>
          <a:ln w="63500">
            <a:solidFill>
              <a:srgbClr val="DA0030"/>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63529" name="Line 40"/>
          <p:cNvSpPr>
            <a:spLocks noChangeShapeType="1"/>
          </p:cNvSpPr>
          <p:nvPr/>
        </p:nvSpPr>
        <p:spPr bwMode="auto">
          <a:xfrm>
            <a:off x="3171825" y="3457575"/>
            <a:ext cx="785813" cy="263525"/>
          </a:xfrm>
          <a:prstGeom prst="line">
            <a:avLst/>
          </a:prstGeom>
          <a:noFill/>
          <a:ln w="6350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63530" name="Line 41"/>
          <p:cNvSpPr>
            <a:spLocks noChangeShapeType="1"/>
          </p:cNvSpPr>
          <p:nvPr/>
        </p:nvSpPr>
        <p:spPr bwMode="auto">
          <a:xfrm>
            <a:off x="4700588" y="3810000"/>
            <a:ext cx="1114425" cy="0"/>
          </a:xfrm>
          <a:prstGeom prst="line">
            <a:avLst/>
          </a:prstGeom>
          <a:noFill/>
          <a:ln w="6350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63531" name="Line 42"/>
          <p:cNvSpPr>
            <a:spLocks noChangeShapeType="1"/>
          </p:cNvSpPr>
          <p:nvPr/>
        </p:nvSpPr>
        <p:spPr bwMode="auto">
          <a:xfrm flipV="1">
            <a:off x="6470650" y="3405188"/>
            <a:ext cx="873125" cy="379412"/>
          </a:xfrm>
          <a:prstGeom prst="line">
            <a:avLst/>
          </a:prstGeom>
          <a:noFill/>
          <a:ln w="6350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63532" name="Rectangle 43"/>
          <p:cNvSpPr>
            <a:spLocks noChangeArrowheads="1"/>
          </p:cNvSpPr>
          <p:nvPr/>
        </p:nvSpPr>
        <p:spPr bwMode="auto">
          <a:xfrm>
            <a:off x="4033838" y="2506663"/>
            <a:ext cx="657225" cy="322262"/>
          </a:xfrm>
          <a:prstGeom prst="rect">
            <a:avLst/>
          </a:prstGeom>
          <a:gradFill rotWithShape="0">
            <a:gsLst>
              <a:gs pos="0">
                <a:srgbClr val="FFFFFF"/>
              </a:gs>
              <a:gs pos="100000">
                <a:srgbClr val="1079FF"/>
              </a:gs>
            </a:gsLst>
            <a:path path="shape">
              <a:fillToRect l="50000" t="50000" r="50000" b="50000"/>
            </a:path>
          </a:gradFill>
          <a:ln w="25400">
            <a:solidFill>
              <a:srgbClr val="000000"/>
            </a:solidFill>
            <a:miter lim="800000"/>
            <a:headEnd/>
            <a:tailEnd/>
          </a:ln>
        </p:spPr>
        <p:txBody>
          <a:bodyPr wrap="none"/>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Times New Roman" panose="02020603050405020304" pitchFamily="18" charset="0"/>
            </a:endParaRPr>
          </a:p>
        </p:txBody>
      </p:sp>
      <p:sp>
        <p:nvSpPr>
          <p:cNvPr id="63533" name="Line 44"/>
          <p:cNvSpPr>
            <a:spLocks noChangeShapeType="1"/>
          </p:cNvSpPr>
          <p:nvPr/>
        </p:nvSpPr>
        <p:spPr bwMode="auto">
          <a:xfrm flipV="1">
            <a:off x="2813050" y="2824163"/>
            <a:ext cx="1377950" cy="368300"/>
          </a:xfrm>
          <a:prstGeom prst="line">
            <a:avLst/>
          </a:prstGeom>
          <a:noFill/>
          <a:ln w="63500">
            <a:solidFill>
              <a:srgbClr val="DA0030"/>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63534" name="Line 45"/>
          <p:cNvSpPr>
            <a:spLocks noChangeShapeType="1"/>
          </p:cNvSpPr>
          <p:nvPr/>
        </p:nvSpPr>
        <p:spPr bwMode="auto">
          <a:xfrm>
            <a:off x="4691063" y="2744788"/>
            <a:ext cx="2952750" cy="442912"/>
          </a:xfrm>
          <a:prstGeom prst="line">
            <a:avLst/>
          </a:prstGeom>
          <a:noFill/>
          <a:ln w="63500">
            <a:solidFill>
              <a:srgbClr val="DA0030"/>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63535" name="Text Box 46"/>
          <p:cNvSpPr txBox="1">
            <a:spLocks noChangeArrowheads="1"/>
          </p:cNvSpPr>
          <p:nvPr/>
        </p:nvSpPr>
        <p:spPr bwMode="auto">
          <a:xfrm>
            <a:off x="3060700" y="2513013"/>
            <a:ext cx="11874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spcAft>
                <a:spcPct val="15000"/>
              </a:spcAft>
            </a:pPr>
            <a:r>
              <a:rPr lang="en-US" altLang="zh-CN" sz="1800" b="1">
                <a:solidFill>
                  <a:srgbClr val="000000"/>
                </a:solidFill>
                <a:latin typeface="ÑS" pitchFamily="34" charset="0"/>
              </a:rPr>
              <a:t>SP(INTS)</a:t>
            </a:r>
          </a:p>
        </p:txBody>
      </p:sp>
      <p:sp>
        <p:nvSpPr>
          <p:cNvPr id="63536" name="Rectangle 47"/>
          <p:cNvSpPr>
            <a:spLocks noChangeArrowheads="1"/>
          </p:cNvSpPr>
          <p:nvPr/>
        </p:nvSpPr>
        <p:spPr bwMode="auto">
          <a:xfrm>
            <a:off x="4114800" y="2587625"/>
            <a:ext cx="485775" cy="160338"/>
          </a:xfrm>
          <a:prstGeom prst="rect">
            <a:avLst/>
          </a:prstGeom>
          <a:gradFill rotWithShape="0">
            <a:gsLst>
              <a:gs pos="0">
                <a:srgbClr val="FFFFFF"/>
              </a:gs>
              <a:gs pos="100000">
                <a:srgbClr val="00E700"/>
              </a:gs>
            </a:gsLst>
            <a:path path="shape">
              <a:fillToRect l="50000" t="50000" r="50000" b="50000"/>
            </a:path>
          </a:gradFill>
          <a:ln w="25400">
            <a:solidFill>
              <a:srgbClr val="000000"/>
            </a:solidFill>
            <a:miter lim="800000"/>
            <a:headEnd/>
            <a:tailEnd/>
          </a:ln>
        </p:spPr>
        <p:txBody>
          <a:bodyPr wrap="none"/>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Times New Roman" panose="02020603050405020304" pitchFamily="18" charset="0"/>
            </a:endParaRPr>
          </a:p>
        </p:txBody>
      </p:sp>
      <p:sp>
        <p:nvSpPr>
          <p:cNvPr id="63537" name="Line 48"/>
          <p:cNvSpPr>
            <a:spLocks noChangeShapeType="1"/>
          </p:cNvSpPr>
          <p:nvPr/>
        </p:nvSpPr>
        <p:spPr bwMode="auto">
          <a:xfrm>
            <a:off x="3128963" y="4324350"/>
            <a:ext cx="822325" cy="195263"/>
          </a:xfrm>
          <a:prstGeom prst="line">
            <a:avLst/>
          </a:prstGeom>
          <a:noFill/>
          <a:ln w="6350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63538" name="Line 49"/>
          <p:cNvSpPr>
            <a:spLocks noChangeShapeType="1"/>
          </p:cNvSpPr>
          <p:nvPr/>
        </p:nvSpPr>
        <p:spPr bwMode="auto">
          <a:xfrm flipH="1">
            <a:off x="3078163" y="4652963"/>
            <a:ext cx="873125" cy="779462"/>
          </a:xfrm>
          <a:prstGeom prst="line">
            <a:avLst/>
          </a:prstGeom>
          <a:noFill/>
          <a:ln w="6350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63539" name="Line 50"/>
          <p:cNvSpPr>
            <a:spLocks noChangeShapeType="1"/>
          </p:cNvSpPr>
          <p:nvPr/>
        </p:nvSpPr>
        <p:spPr bwMode="auto">
          <a:xfrm>
            <a:off x="3086100" y="4560888"/>
            <a:ext cx="949325" cy="811212"/>
          </a:xfrm>
          <a:prstGeom prst="line">
            <a:avLst/>
          </a:prstGeom>
          <a:noFill/>
          <a:ln w="63500">
            <a:solidFill>
              <a:srgbClr val="DA0030"/>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63540" name="Line 51"/>
          <p:cNvSpPr>
            <a:spLocks noChangeShapeType="1"/>
          </p:cNvSpPr>
          <p:nvPr/>
        </p:nvSpPr>
        <p:spPr bwMode="auto">
          <a:xfrm>
            <a:off x="3130550" y="5584825"/>
            <a:ext cx="841375" cy="0"/>
          </a:xfrm>
          <a:prstGeom prst="line">
            <a:avLst/>
          </a:prstGeom>
          <a:noFill/>
          <a:ln w="63500">
            <a:solidFill>
              <a:srgbClr val="DA0030"/>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63541" name="Rectangle 52"/>
          <p:cNvSpPr>
            <a:spLocks noChangeArrowheads="1"/>
          </p:cNvSpPr>
          <p:nvPr/>
        </p:nvSpPr>
        <p:spPr bwMode="auto">
          <a:xfrm>
            <a:off x="7342188" y="3190875"/>
            <a:ext cx="658812" cy="323850"/>
          </a:xfrm>
          <a:prstGeom prst="rect">
            <a:avLst/>
          </a:prstGeom>
          <a:gradFill rotWithShape="0">
            <a:gsLst>
              <a:gs pos="0">
                <a:srgbClr val="FFFFFF"/>
              </a:gs>
              <a:gs pos="100000">
                <a:srgbClr val="1079FF"/>
              </a:gs>
            </a:gsLst>
            <a:path path="shape">
              <a:fillToRect l="50000" t="50000" r="50000" b="50000"/>
            </a:path>
          </a:gradFill>
          <a:ln w="25400">
            <a:solidFill>
              <a:srgbClr val="000000"/>
            </a:solidFill>
            <a:miter lim="800000"/>
            <a:headEnd/>
            <a:tailEnd/>
          </a:ln>
        </p:spPr>
        <p:txBody>
          <a:bodyPr wrap="none"/>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Times New Roman" panose="02020603050405020304" pitchFamily="18" charset="0"/>
            </a:endParaRPr>
          </a:p>
        </p:txBody>
      </p:sp>
      <p:sp>
        <p:nvSpPr>
          <p:cNvPr id="63542" name="Text Box 53"/>
          <p:cNvSpPr txBox="1">
            <a:spLocks noChangeArrowheads="1"/>
          </p:cNvSpPr>
          <p:nvPr/>
        </p:nvSpPr>
        <p:spPr bwMode="auto">
          <a:xfrm>
            <a:off x="8107363" y="3224213"/>
            <a:ext cx="9652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spcAft>
                <a:spcPct val="15000"/>
              </a:spcAft>
            </a:pPr>
            <a:r>
              <a:rPr lang="en-US" altLang="zh-CN" sz="1700" b="1">
                <a:solidFill>
                  <a:srgbClr val="000000"/>
                </a:solidFill>
                <a:latin typeface="ÑS" pitchFamily="34" charset="0"/>
              </a:rPr>
              <a:t>SP(DC1)</a:t>
            </a:r>
          </a:p>
        </p:txBody>
      </p:sp>
      <p:sp>
        <p:nvSpPr>
          <p:cNvPr id="63543" name="Oval 54"/>
          <p:cNvSpPr>
            <a:spLocks noChangeArrowheads="1"/>
          </p:cNvSpPr>
          <p:nvPr/>
        </p:nvSpPr>
        <p:spPr bwMode="auto">
          <a:xfrm>
            <a:off x="7315200" y="4098925"/>
            <a:ext cx="641350" cy="604838"/>
          </a:xfrm>
          <a:prstGeom prst="ellipse">
            <a:avLst/>
          </a:prstGeom>
          <a:gradFill rotWithShape="0">
            <a:gsLst>
              <a:gs pos="0">
                <a:srgbClr val="FFFFFF"/>
              </a:gs>
              <a:gs pos="100000">
                <a:srgbClr val="7FA25F"/>
              </a:gs>
            </a:gsLst>
            <a:path path="shape">
              <a:fillToRect l="50000" t="50000" r="50000" b="50000"/>
            </a:path>
          </a:gradFill>
          <a:ln w="25400">
            <a:solidFill>
              <a:srgbClr val="000000"/>
            </a:solidFill>
            <a:round/>
            <a:headEnd/>
            <a:tailEnd/>
          </a:ln>
        </p:spPr>
        <p:txBody>
          <a:bodyPr wrap="none"/>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Times New Roman" panose="02020603050405020304" pitchFamily="18" charset="0"/>
            </a:endParaRPr>
          </a:p>
        </p:txBody>
      </p:sp>
      <p:sp>
        <p:nvSpPr>
          <p:cNvPr id="63544" name="Oval 55"/>
          <p:cNvSpPr>
            <a:spLocks noChangeArrowheads="1"/>
          </p:cNvSpPr>
          <p:nvPr/>
        </p:nvSpPr>
        <p:spPr bwMode="auto">
          <a:xfrm>
            <a:off x="7413625" y="4194175"/>
            <a:ext cx="428625" cy="404813"/>
          </a:xfrm>
          <a:prstGeom prst="ellipse">
            <a:avLst/>
          </a:prstGeom>
          <a:gradFill rotWithShape="0">
            <a:gsLst>
              <a:gs pos="0">
                <a:srgbClr val="FFFFFF"/>
              </a:gs>
              <a:gs pos="100000">
                <a:srgbClr val="985D9E"/>
              </a:gs>
            </a:gsLst>
            <a:path path="shape">
              <a:fillToRect l="50000" t="50000" r="50000" b="50000"/>
            </a:path>
          </a:gradFill>
          <a:ln w="25400">
            <a:solidFill>
              <a:srgbClr val="000000"/>
            </a:solidFill>
            <a:round/>
            <a:headEnd/>
            <a:tailEnd/>
          </a:ln>
        </p:spPr>
        <p:txBody>
          <a:bodyPr wrap="none"/>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Times New Roman" panose="02020603050405020304" pitchFamily="18" charset="0"/>
            </a:endParaRPr>
          </a:p>
        </p:txBody>
      </p:sp>
      <p:sp>
        <p:nvSpPr>
          <p:cNvPr id="63545" name="Text Box 56"/>
          <p:cNvSpPr txBox="1">
            <a:spLocks noChangeArrowheads="1"/>
          </p:cNvSpPr>
          <p:nvPr/>
        </p:nvSpPr>
        <p:spPr bwMode="auto">
          <a:xfrm>
            <a:off x="8040688" y="4270375"/>
            <a:ext cx="10318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spcAft>
                <a:spcPct val="15000"/>
              </a:spcAft>
            </a:pPr>
            <a:r>
              <a:rPr lang="en-US" altLang="zh-CN" sz="1700" b="1">
                <a:solidFill>
                  <a:srgbClr val="000000"/>
                </a:solidFill>
                <a:latin typeface="ÑS" pitchFamily="34" charset="0"/>
              </a:rPr>
              <a:t>SP(DC2)</a:t>
            </a:r>
          </a:p>
        </p:txBody>
      </p:sp>
      <p:sp>
        <p:nvSpPr>
          <p:cNvPr id="63546" name="Line 57"/>
          <p:cNvSpPr>
            <a:spLocks noChangeShapeType="1"/>
          </p:cNvSpPr>
          <p:nvPr/>
        </p:nvSpPr>
        <p:spPr bwMode="auto">
          <a:xfrm>
            <a:off x="7626350" y="3502025"/>
            <a:ext cx="0" cy="588963"/>
          </a:xfrm>
          <a:prstGeom prst="line">
            <a:avLst/>
          </a:prstGeom>
          <a:noFill/>
          <a:ln w="63500">
            <a:solidFill>
              <a:srgbClr val="DA0030"/>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63547" name="Oval 58"/>
          <p:cNvSpPr>
            <a:spLocks noChangeArrowheads="1"/>
          </p:cNvSpPr>
          <p:nvPr/>
        </p:nvSpPr>
        <p:spPr bwMode="auto">
          <a:xfrm>
            <a:off x="7315200" y="5291138"/>
            <a:ext cx="641350" cy="604837"/>
          </a:xfrm>
          <a:prstGeom prst="ellipse">
            <a:avLst/>
          </a:prstGeom>
          <a:gradFill rotWithShape="0">
            <a:gsLst>
              <a:gs pos="0">
                <a:srgbClr val="FFFFFF"/>
              </a:gs>
              <a:gs pos="100000">
                <a:srgbClr val="7FA25F"/>
              </a:gs>
            </a:gsLst>
            <a:path path="shape">
              <a:fillToRect l="50000" t="50000" r="50000" b="50000"/>
            </a:path>
          </a:gradFill>
          <a:ln w="25400">
            <a:solidFill>
              <a:srgbClr val="000000"/>
            </a:solidFill>
            <a:round/>
            <a:headEnd/>
            <a:tailEnd/>
          </a:ln>
        </p:spPr>
        <p:txBody>
          <a:bodyPr wrap="none"/>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Times New Roman" panose="02020603050405020304" pitchFamily="18" charset="0"/>
            </a:endParaRPr>
          </a:p>
        </p:txBody>
      </p:sp>
      <p:sp>
        <p:nvSpPr>
          <p:cNvPr id="63548" name="Text Box 59"/>
          <p:cNvSpPr txBox="1">
            <a:spLocks noChangeArrowheads="1"/>
          </p:cNvSpPr>
          <p:nvPr/>
        </p:nvSpPr>
        <p:spPr bwMode="auto">
          <a:xfrm>
            <a:off x="8107363" y="5467350"/>
            <a:ext cx="9652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spcAft>
                <a:spcPct val="15000"/>
              </a:spcAft>
            </a:pPr>
            <a:r>
              <a:rPr lang="en-US" altLang="zh-CN" sz="1700" b="1">
                <a:solidFill>
                  <a:srgbClr val="000000"/>
                </a:solidFill>
                <a:latin typeface="ÑS" pitchFamily="34" charset="0"/>
              </a:rPr>
              <a:t>SP(</a:t>
            </a:r>
            <a:r>
              <a:rPr lang="zh-CN" altLang="en-US" sz="1700" b="1">
                <a:solidFill>
                  <a:srgbClr val="000000"/>
                </a:solidFill>
                <a:latin typeface="ÑS" pitchFamily="34" charset="0"/>
              </a:rPr>
              <a:t>端局</a:t>
            </a:r>
            <a:r>
              <a:rPr lang="en-US" altLang="zh-CN" sz="1700" b="1">
                <a:solidFill>
                  <a:srgbClr val="000000"/>
                </a:solidFill>
                <a:latin typeface="ÑS" pitchFamily="34" charset="0"/>
              </a:rPr>
              <a:t>)</a:t>
            </a:r>
          </a:p>
        </p:txBody>
      </p:sp>
      <p:sp>
        <p:nvSpPr>
          <p:cNvPr id="63549" name="Line 60"/>
          <p:cNvSpPr>
            <a:spLocks noChangeShapeType="1"/>
          </p:cNvSpPr>
          <p:nvPr/>
        </p:nvSpPr>
        <p:spPr bwMode="auto">
          <a:xfrm>
            <a:off x="7621588" y="4710113"/>
            <a:ext cx="0" cy="579437"/>
          </a:xfrm>
          <a:prstGeom prst="line">
            <a:avLst/>
          </a:prstGeom>
          <a:noFill/>
          <a:ln w="63500">
            <a:solidFill>
              <a:srgbClr val="DA0030"/>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63550" name="Line 61"/>
          <p:cNvSpPr>
            <a:spLocks noChangeShapeType="1"/>
          </p:cNvSpPr>
          <p:nvPr/>
        </p:nvSpPr>
        <p:spPr bwMode="auto">
          <a:xfrm flipV="1">
            <a:off x="6380163" y="4564063"/>
            <a:ext cx="996950" cy="882650"/>
          </a:xfrm>
          <a:prstGeom prst="line">
            <a:avLst/>
          </a:prstGeom>
          <a:noFill/>
          <a:ln w="63500">
            <a:solidFill>
              <a:srgbClr val="DA0030"/>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63551" name="Line 62"/>
          <p:cNvSpPr>
            <a:spLocks noChangeShapeType="1"/>
          </p:cNvSpPr>
          <p:nvPr/>
        </p:nvSpPr>
        <p:spPr bwMode="auto">
          <a:xfrm>
            <a:off x="6486525" y="5664200"/>
            <a:ext cx="844550" cy="0"/>
          </a:xfrm>
          <a:prstGeom prst="line">
            <a:avLst/>
          </a:prstGeom>
          <a:noFill/>
          <a:ln w="63500">
            <a:solidFill>
              <a:srgbClr val="DA0030"/>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63552" name="Line 63"/>
          <p:cNvSpPr>
            <a:spLocks noChangeShapeType="1"/>
          </p:cNvSpPr>
          <p:nvPr/>
        </p:nvSpPr>
        <p:spPr bwMode="auto">
          <a:xfrm flipV="1">
            <a:off x="6469063" y="4371975"/>
            <a:ext cx="839787" cy="244475"/>
          </a:xfrm>
          <a:prstGeom prst="line">
            <a:avLst/>
          </a:prstGeom>
          <a:noFill/>
          <a:ln w="6350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63553" name="Line 64"/>
          <p:cNvSpPr>
            <a:spLocks noChangeShapeType="1"/>
          </p:cNvSpPr>
          <p:nvPr/>
        </p:nvSpPr>
        <p:spPr bwMode="auto">
          <a:xfrm>
            <a:off x="6477000" y="4795838"/>
            <a:ext cx="876300" cy="614362"/>
          </a:xfrm>
          <a:prstGeom prst="line">
            <a:avLst/>
          </a:prstGeom>
          <a:noFill/>
          <a:ln w="6350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63554" name="Line 65"/>
          <p:cNvSpPr>
            <a:spLocks noChangeShapeType="1"/>
          </p:cNvSpPr>
          <p:nvPr/>
        </p:nvSpPr>
        <p:spPr bwMode="auto">
          <a:xfrm flipV="1">
            <a:off x="4275138" y="2835275"/>
            <a:ext cx="136525" cy="736600"/>
          </a:xfrm>
          <a:prstGeom prst="line">
            <a:avLst/>
          </a:prstGeom>
          <a:noFill/>
          <a:ln w="63500">
            <a:solidFill>
              <a:srgbClr val="0000FF"/>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23528" y="476672"/>
            <a:ext cx="7467600" cy="725487"/>
          </a:xfrm>
        </p:spPr>
        <p:txBody>
          <a:bodyPr/>
          <a:lstStyle/>
          <a:p>
            <a:pPr>
              <a:defRPr/>
            </a:pPr>
            <a:r>
              <a:rPr lang="zh-CN" altLang="en-US" sz="3200" b="1" dirty="0" smtClean="0">
                <a:latin typeface="楷体_GB2312" pitchFamily="49" charset="-122"/>
                <a:ea typeface="楷体_GB2312" pitchFamily="49" charset="-122"/>
              </a:rPr>
              <a:t>信令网与互联网的关系</a:t>
            </a:r>
            <a:endParaRPr lang="zh-CN" altLang="en-US" dirty="0"/>
          </a:p>
        </p:txBody>
      </p:sp>
      <p:sp>
        <p:nvSpPr>
          <p:cNvPr id="64515" name="内容占位符 5"/>
          <p:cNvSpPr>
            <a:spLocks noGrp="1"/>
          </p:cNvSpPr>
          <p:nvPr>
            <p:ph idx="1"/>
          </p:nvPr>
        </p:nvSpPr>
        <p:spPr>
          <a:xfrm>
            <a:off x="21814" y="1268760"/>
            <a:ext cx="8654642" cy="4875213"/>
          </a:xfrm>
        </p:spPr>
        <p:txBody>
          <a:bodyPr/>
          <a:lstStyle/>
          <a:p>
            <a:r>
              <a:rPr lang="zh-CN" altLang="en-US" sz="2000" dirty="0" smtClean="0"/>
              <a:t>电信业务跨网络发展。在语音业务和数据业务融合的过程中，以电路交换为基础的网络和以分组交换为基础的网络之间的通信势必要求信令能够互通。</a:t>
            </a:r>
            <a:endParaRPr lang="en-US" altLang="zh-CN" sz="2000" dirty="0" smtClean="0"/>
          </a:p>
          <a:p>
            <a:r>
              <a:rPr lang="zh-CN" altLang="en-US" sz="2000" dirty="0" smtClean="0"/>
              <a:t>更重要的是下一代的网络是以</a:t>
            </a:r>
            <a:r>
              <a:rPr lang="en-US" altLang="zh-CN" sz="2000" dirty="0" smtClean="0"/>
              <a:t>IP</a:t>
            </a:r>
            <a:r>
              <a:rPr lang="zh-CN" altLang="en-US" sz="2000" dirty="0" smtClean="0"/>
              <a:t>为基础的，无论是软交换体系结构还是第三代移动通信系统都采用基于</a:t>
            </a:r>
            <a:r>
              <a:rPr lang="en-US" altLang="zh-CN" sz="2000" dirty="0" smtClean="0"/>
              <a:t>IP</a:t>
            </a:r>
            <a:r>
              <a:rPr lang="zh-CN" altLang="en-US" sz="2000" dirty="0" smtClean="0"/>
              <a:t>的分组交换网络，因此信令网关是必不可少的。</a:t>
            </a:r>
            <a:endParaRPr lang="en-US" altLang="zh-CN" sz="2000" dirty="0" smtClean="0"/>
          </a:p>
          <a:p>
            <a:r>
              <a:rPr lang="zh-CN" altLang="en-US" sz="2000" dirty="0" smtClean="0"/>
              <a:t>信令网关就是两个不同的网之间信令互通设备。</a:t>
            </a:r>
            <a:endParaRPr lang="en-US" altLang="zh-CN" sz="2000" dirty="0" smtClean="0"/>
          </a:p>
          <a:p>
            <a:r>
              <a:rPr lang="zh-CN" altLang="en-US" sz="2000" dirty="0" smtClean="0"/>
              <a:t>电话网中的一个信令节点与</a:t>
            </a:r>
            <a:r>
              <a:rPr lang="en-US" altLang="zh-CN" sz="2000" dirty="0" smtClean="0"/>
              <a:t>IP</a:t>
            </a:r>
            <a:r>
              <a:rPr lang="zh-CN" altLang="en-US" sz="2000" dirty="0" smtClean="0"/>
              <a:t>网中的一个信令节点不能直接相连，它们之间的相互通信依靠一个叫做信令网关（</a:t>
            </a:r>
            <a:r>
              <a:rPr lang="en-US" altLang="zh-CN" sz="2000" dirty="0" err="1" smtClean="0"/>
              <a:t>SignalingGateway</a:t>
            </a:r>
            <a:r>
              <a:rPr lang="zh-CN" altLang="en-US" sz="2000" dirty="0" smtClean="0"/>
              <a:t>，</a:t>
            </a:r>
            <a:r>
              <a:rPr lang="en-US" altLang="zh-CN" sz="2000" dirty="0" smtClean="0"/>
              <a:t>SG</a:t>
            </a:r>
            <a:r>
              <a:rPr lang="zh-CN" altLang="en-US" sz="2000" dirty="0" smtClean="0"/>
              <a:t>）的中间设备来进行。从</a:t>
            </a:r>
            <a:r>
              <a:rPr lang="en-US" altLang="zh-CN" sz="2000" dirty="0" smtClean="0"/>
              <a:t>IP</a:t>
            </a:r>
            <a:r>
              <a:rPr lang="zh-CN" altLang="en-US" sz="2000" dirty="0" smtClean="0"/>
              <a:t>网络的角度来看，这个信令网关有时也叫做应用服务器通信设备，或称应用服务器（</a:t>
            </a:r>
            <a:r>
              <a:rPr lang="en-US" altLang="zh-CN" sz="2000" dirty="0" err="1" smtClean="0"/>
              <a:t>ApplicationServer,AS</a:t>
            </a:r>
            <a:r>
              <a:rPr lang="zh-CN" altLang="en-US" sz="2000" dirty="0" smtClean="0"/>
              <a:t>）</a:t>
            </a:r>
          </a:p>
        </p:txBody>
      </p:sp>
      <p:pic>
        <p:nvPicPr>
          <p:cNvPr id="64516"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4559300"/>
            <a:ext cx="3424237"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30424" y="476672"/>
            <a:ext cx="8378825" cy="468313"/>
          </a:xfrm>
        </p:spPr>
        <p:txBody>
          <a:bodyPr>
            <a:normAutofit fontScale="90000"/>
          </a:bodyPr>
          <a:lstStyle/>
          <a:p>
            <a:pPr eaLnBrk="1" fontAlgn="auto" hangingPunct="1">
              <a:spcAft>
                <a:spcPts val="0"/>
              </a:spcAft>
              <a:defRPr/>
            </a:pPr>
            <a:r>
              <a:rPr lang="zh-CN" altLang="en-US" b="1" dirty="0" smtClean="0">
                <a:latin typeface="楷体_GB2312" pitchFamily="49" charset="-122"/>
                <a:ea typeface="楷体_GB2312" pitchFamily="49" charset="-122"/>
              </a:rPr>
              <a:t>第</a:t>
            </a:r>
            <a:r>
              <a:rPr lang="en-US" altLang="zh-CN" b="1" dirty="0" smtClean="0">
                <a:latin typeface="楷体_GB2312" pitchFamily="49" charset="-122"/>
                <a:ea typeface="楷体_GB2312" pitchFamily="49" charset="-122"/>
              </a:rPr>
              <a:t>3</a:t>
            </a:r>
            <a:r>
              <a:rPr lang="zh-CN" altLang="en-US" b="1" dirty="0" smtClean="0">
                <a:latin typeface="楷体_GB2312" pitchFamily="49" charset="-122"/>
                <a:ea typeface="楷体_GB2312" pitchFamily="49" charset="-122"/>
              </a:rPr>
              <a:t>章</a:t>
            </a:r>
            <a:r>
              <a:rPr lang="en-US" altLang="zh-CN" b="1" dirty="0" smtClean="0">
                <a:ea typeface="楷体_GB2312" pitchFamily="49" charset="-122"/>
              </a:rPr>
              <a:t> </a:t>
            </a:r>
            <a:r>
              <a:rPr lang="zh-CN" altLang="en-US" b="1" dirty="0" smtClean="0">
                <a:ea typeface="楷体_GB2312" pitchFamily="49" charset="-122"/>
              </a:rPr>
              <a:t>信令网</a:t>
            </a:r>
          </a:p>
        </p:txBody>
      </p:sp>
      <p:sp>
        <p:nvSpPr>
          <p:cNvPr id="61443" name="Rectangle 3"/>
          <p:cNvSpPr>
            <a:spLocks noGrp="1" noChangeArrowheads="1"/>
          </p:cNvSpPr>
          <p:nvPr>
            <p:ph type="body" sz="half" idx="1"/>
          </p:nvPr>
        </p:nvSpPr>
        <p:spPr>
          <a:xfrm>
            <a:off x="323528" y="1556792"/>
            <a:ext cx="8172450" cy="5497512"/>
          </a:xfrm>
        </p:spPr>
        <p:txBody>
          <a:bodyPr/>
          <a:lstStyle/>
          <a:p>
            <a:pPr marL="457200" indent="-457200" algn="just" eaLnBrk="1" hangingPunct="1">
              <a:lnSpc>
                <a:spcPct val="115000"/>
              </a:lnSpc>
              <a:spcBef>
                <a:spcPct val="45000"/>
              </a:spcBef>
              <a:buFontTx/>
              <a:buNone/>
              <a:defRPr/>
            </a:pPr>
            <a:r>
              <a:rPr lang="en-US" altLang="zh-CN" b="1" dirty="0" smtClean="0">
                <a:latin typeface="楷体_GB2312" pitchFamily="49" charset="-122"/>
                <a:ea typeface="楷体_GB2312" pitchFamily="49" charset="-122"/>
              </a:rPr>
              <a:t>4</a:t>
            </a:r>
            <a:r>
              <a:rPr lang="zh-CN" altLang="en-US" b="1" dirty="0" smtClean="0">
                <a:latin typeface="楷体_GB2312" pitchFamily="49" charset="-122"/>
                <a:ea typeface="楷体_GB2312" pitchFamily="49" charset="-122"/>
              </a:rPr>
              <a:t>、 信令网的编号计划</a:t>
            </a:r>
          </a:p>
          <a:p>
            <a:pPr eaLnBrk="1" hangingPunct="1">
              <a:lnSpc>
                <a:spcPct val="115000"/>
              </a:lnSpc>
              <a:spcBef>
                <a:spcPct val="40000"/>
              </a:spcBef>
              <a:defRPr/>
            </a:pPr>
            <a:r>
              <a:rPr lang="zh-CN" altLang="en-US" b="1" dirty="0" smtClean="0">
                <a:latin typeface="楷体_GB2312" pitchFamily="49" charset="-122"/>
                <a:ea typeface="楷体_GB2312" pitchFamily="49" charset="-122"/>
              </a:rPr>
              <a:t>目的：为了使信令网中任意两点之间进行相互通信，必须为</a:t>
            </a:r>
            <a:r>
              <a:rPr lang="en-US" altLang="zh-CN" b="1" dirty="0" smtClean="0">
                <a:latin typeface="楷体_GB2312" pitchFamily="49" charset="-122"/>
                <a:ea typeface="楷体_GB2312" pitchFamily="49" charset="-122"/>
              </a:rPr>
              <a:t>STP</a:t>
            </a:r>
            <a:r>
              <a:rPr lang="zh-CN" altLang="en-US" b="1" dirty="0" smtClean="0">
                <a:latin typeface="楷体_GB2312" pitchFamily="49" charset="-122"/>
                <a:ea typeface="楷体_GB2312" pitchFamily="49" charset="-122"/>
              </a:rPr>
              <a:t>、</a:t>
            </a:r>
            <a:r>
              <a:rPr lang="en-US" altLang="zh-CN" b="1" dirty="0" smtClean="0">
                <a:latin typeface="楷体_GB2312" pitchFamily="49" charset="-122"/>
                <a:ea typeface="楷体_GB2312" pitchFamily="49" charset="-122"/>
              </a:rPr>
              <a:t>SP</a:t>
            </a:r>
            <a:r>
              <a:rPr lang="zh-CN" altLang="en-US" b="1" dirty="0" smtClean="0">
                <a:latin typeface="楷体_GB2312" pitchFamily="49" charset="-122"/>
                <a:ea typeface="楷体_GB2312" pitchFamily="49" charset="-122"/>
              </a:rPr>
              <a:t>分配网络地址，即对信令点进行编码。</a:t>
            </a:r>
            <a:endParaRPr lang="en-US" altLang="zh-CN" b="1" dirty="0" smtClean="0">
              <a:latin typeface="楷体_GB2312" pitchFamily="49" charset="-122"/>
              <a:ea typeface="楷体_GB2312" pitchFamily="49" charset="-122"/>
            </a:endParaRPr>
          </a:p>
          <a:p>
            <a:pPr eaLnBrk="1" hangingPunct="1">
              <a:lnSpc>
                <a:spcPct val="115000"/>
              </a:lnSpc>
              <a:spcBef>
                <a:spcPct val="40000"/>
              </a:spcBef>
              <a:defRPr/>
            </a:pPr>
            <a:r>
              <a:rPr lang="zh-CN" altLang="en-US" dirty="0"/>
              <a:t>每个信令点都有唯一的地址编号</a:t>
            </a:r>
            <a:r>
              <a:rPr lang="zh-CN" altLang="en-US" dirty="0" smtClean="0"/>
              <a:t>，就</a:t>
            </a:r>
            <a:r>
              <a:rPr lang="zh-CN" altLang="en-US" dirty="0"/>
              <a:t>好比</a:t>
            </a:r>
            <a:r>
              <a:rPr lang="en-US" altLang="zh-CN" dirty="0"/>
              <a:t>IP</a:t>
            </a:r>
            <a:r>
              <a:rPr lang="zh-CN" altLang="en-US" dirty="0"/>
              <a:t>网络中的</a:t>
            </a:r>
            <a:r>
              <a:rPr lang="en-US" altLang="zh-CN" dirty="0"/>
              <a:t>IP</a:t>
            </a:r>
            <a:r>
              <a:rPr lang="zh-CN" altLang="en-US" dirty="0"/>
              <a:t>地址</a:t>
            </a:r>
            <a:r>
              <a:rPr lang="zh-CN" altLang="en-US" dirty="0" smtClean="0"/>
              <a:t>。</a:t>
            </a:r>
            <a:endParaRPr lang="en-US" altLang="zh-CN" b="1" dirty="0">
              <a:ea typeface="楷体_GB2312" pitchFamily="49" charset="-122"/>
            </a:endParaRPr>
          </a:p>
          <a:p>
            <a:pPr eaLnBrk="1" hangingPunct="1">
              <a:lnSpc>
                <a:spcPct val="115000"/>
              </a:lnSpc>
              <a:spcBef>
                <a:spcPct val="40000"/>
              </a:spcBef>
              <a:defRPr/>
            </a:pPr>
            <a:r>
              <a:rPr lang="zh-CN" altLang="en-US" dirty="0"/>
              <a:t>国际信令网和各国的国内信令网彼此相互独立设置</a:t>
            </a:r>
            <a:r>
              <a:rPr lang="zh-CN" altLang="en-US" dirty="0" smtClean="0"/>
              <a:t>，</a:t>
            </a:r>
            <a:r>
              <a:rPr lang="zh-CN" altLang="en-US" b="1" dirty="0" smtClean="0">
                <a:latin typeface="楷体_GB2312" pitchFamily="49" charset="-122"/>
                <a:ea typeface="楷体_GB2312" pitchFamily="49" charset="-122"/>
              </a:rPr>
              <a:t>为了便于信令网的管理，</a:t>
            </a:r>
            <a:r>
              <a:rPr lang="zh-CN" altLang="en-US" dirty="0" smtClean="0"/>
              <a:t>因此</a:t>
            </a:r>
            <a:r>
              <a:rPr lang="zh-CN" altLang="en-US" dirty="0"/>
              <a:t>信令点编码也是</a:t>
            </a:r>
            <a:r>
              <a:rPr lang="zh-CN" altLang="en-US" dirty="0" smtClean="0"/>
              <a:t>独立的</a:t>
            </a:r>
            <a:endParaRPr lang="en-US" altLang="zh-CN" dirty="0" smtClean="0"/>
          </a:p>
          <a:p>
            <a:pPr eaLnBrk="1" hangingPunct="1">
              <a:lnSpc>
                <a:spcPct val="115000"/>
              </a:lnSpc>
              <a:spcBef>
                <a:spcPct val="40000"/>
              </a:spcBef>
              <a:defRPr/>
            </a:pPr>
            <a:r>
              <a:rPr lang="zh-CN" altLang="en-US" dirty="0" smtClean="0"/>
              <a:t>不同</a:t>
            </a:r>
            <a:r>
              <a:rPr lang="zh-CN" altLang="en-US" dirty="0"/>
              <a:t>厂家的设备在配置时，所用的点码</a:t>
            </a:r>
            <a:r>
              <a:rPr lang="zh-CN" altLang="en-US" dirty="0" smtClean="0"/>
              <a:t>格式会</a:t>
            </a:r>
            <a:r>
              <a:rPr lang="zh-CN" altLang="en-US" dirty="0"/>
              <a:t>有所不同，有的是点分十进制法，有</a:t>
            </a:r>
            <a:r>
              <a:rPr lang="zh-CN" altLang="en-US" dirty="0" smtClean="0"/>
              <a:t>的十六进制</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47143" y="531640"/>
            <a:ext cx="8378825" cy="468313"/>
          </a:xfrm>
        </p:spPr>
        <p:txBody>
          <a:bodyPr>
            <a:normAutofit fontScale="90000"/>
          </a:bodyPr>
          <a:lstStyle/>
          <a:p>
            <a:pPr eaLnBrk="1" fontAlgn="auto" hangingPunct="1">
              <a:spcAft>
                <a:spcPts val="0"/>
              </a:spcAft>
              <a:defRPr/>
            </a:pPr>
            <a:r>
              <a:rPr lang="zh-CN" altLang="en-US" b="1" dirty="0" smtClean="0">
                <a:latin typeface="楷体_GB2312" pitchFamily="49" charset="-122"/>
                <a:ea typeface="楷体_GB2312" pitchFamily="49" charset="-122"/>
              </a:rPr>
              <a:t>第</a:t>
            </a:r>
            <a:r>
              <a:rPr lang="en-US" altLang="zh-CN" b="1" dirty="0" smtClean="0">
                <a:latin typeface="楷体_GB2312" pitchFamily="49" charset="-122"/>
                <a:ea typeface="楷体_GB2312" pitchFamily="49" charset="-122"/>
              </a:rPr>
              <a:t>3</a:t>
            </a:r>
            <a:r>
              <a:rPr lang="zh-CN" altLang="en-US" b="1" dirty="0" smtClean="0">
                <a:latin typeface="楷体_GB2312" pitchFamily="49" charset="-122"/>
                <a:ea typeface="楷体_GB2312" pitchFamily="49" charset="-122"/>
              </a:rPr>
              <a:t>章</a:t>
            </a:r>
            <a:r>
              <a:rPr lang="en-US" altLang="zh-CN" b="1" dirty="0" smtClean="0">
                <a:ea typeface="楷体_GB2312" pitchFamily="49" charset="-122"/>
              </a:rPr>
              <a:t> </a:t>
            </a:r>
            <a:r>
              <a:rPr lang="zh-CN" altLang="en-US" b="1" dirty="0" smtClean="0">
                <a:ea typeface="楷体_GB2312" pitchFamily="49" charset="-122"/>
              </a:rPr>
              <a:t>信令网</a:t>
            </a:r>
          </a:p>
        </p:txBody>
      </p:sp>
      <p:sp>
        <p:nvSpPr>
          <p:cNvPr id="66563" name="Rectangle 3"/>
          <p:cNvSpPr>
            <a:spLocks noGrp="1" noChangeArrowheads="1"/>
          </p:cNvSpPr>
          <p:nvPr>
            <p:ph type="body" sz="half" idx="1"/>
          </p:nvPr>
        </p:nvSpPr>
        <p:spPr>
          <a:xfrm>
            <a:off x="107504" y="1375397"/>
            <a:ext cx="8172450" cy="5497512"/>
          </a:xfrm>
        </p:spPr>
        <p:txBody>
          <a:bodyPr/>
          <a:lstStyle/>
          <a:p>
            <a:pPr marL="457200" indent="-457200" eaLnBrk="1" hangingPunct="1">
              <a:buFontTx/>
              <a:buNone/>
            </a:pPr>
            <a:r>
              <a:rPr lang="en-US" altLang="zh-CN" b="1" dirty="0" smtClean="0">
                <a:latin typeface="楷体_GB2312" panose="02010600030101010101" charset="-122"/>
                <a:ea typeface="楷体_GB2312" panose="02010600030101010101" charset="-122"/>
              </a:rPr>
              <a:t>(1) </a:t>
            </a:r>
            <a:r>
              <a:rPr lang="zh-CN" altLang="en-US" b="1" dirty="0" smtClean="0">
                <a:latin typeface="楷体_GB2312" panose="02010600030101010101" charset="-122"/>
                <a:ea typeface="楷体_GB2312" panose="02010600030101010101" charset="-122"/>
              </a:rPr>
              <a:t>国际信令网信令点编码</a:t>
            </a:r>
          </a:p>
          <a:p>
            <a:pPr marL="457200" indent="-457200" algn="just" eaLnBrk="1" hangingPunct="1">
              <a:lnSpc>
                <a:spcPct val="110000"/>
              </a:lnSpc>
              <a:buFontTx/>
              <a:buNone/>
            </a:pPr>
            <a:r>
              <a:rPr lang="zh-CN" altLang="en-US" sz="2800" dirty="0" smtClean="0"/>
              <a:t>        </a:t>
            </a:r>
            <a:r>
              <a:rPr lang="en-US" altLang="zh-CN" b="1" dirty="0" smtClean="0">
                <a:latin typeface="楷体_GB2312" panose="02010600030101010101" charset="-122"/>
                <a:ea typeface="楷体_GB2312" panose="02010600030101010101" charset="-122"/>
              </a:rPr>
              <a:t>ITU-T</a:t>
            </a:r>
            <a:r>
              <a:rPr lang="zh-CN" altLang="en-US" b="1" dirty="0" smtClean="0">
                <a:latin typeface="楷体_GB2312" panose="02010600030101010101" charset="-122"/>
                <a:ea typeface="楷体_GB2312" panose="02010600030101010101" charset="-122"/>
              </a:rPr>
              <a:t>在</a:t>
            </a:r>
            <a:r>
              <a:rPr lang="en-US" altLang="zh-CN" b="1" dirty="0" smtClean="0">
                <a:latin typeface="楷体_GB2312" panose="02010600030101010101" charset="-122"/>
                <a:ea typeface="楷体_GB2312" panose="02010600030101010101" charset="-122"/>
              </a:rPr>
              <a:t>Q.708</a:t>
            </a:r>
            <a:r>
              <a:rPr lang="zh-CN" altLang="en-US" b="1" dirty="0" smtClean="0">
                <a:latin typeface="楷体_GB2312" panose="02010600030101010101" charset="-122"/>
                <a:ea typeface="楷体_GB2312" panose="02010600030101010101" charset="-122"/>
              </a:rPr>
              <a:t>建议中规定国际信令网的编码为</a:t>
            </a:r>
            <a:r>
              <a:rPr lang="en-US" altLang="zh-CN" b="1" dirty="0" smtClean="0">
                <a:latin typeface="楷体_GB2312" panose="02010600030101010101" charset="-122"/>
                <a:ea typeface="楷体_GB2312" panose="02010600030101010101" charset="-122"/>
              </a:rPr>
              <a:t>14</a:t>
            </a:r>
            <a:r>
              <a:rPr lang="zh-CN" altLang="en-US" b="1" dirty="0" smtClean="0">
                <a:latin typeface="楷体_GB2312" panose="02010600030101010101" charset="-122"/>
                <a:ea typeface="楷体_GB2312" panose="02010600030101010101" charset="-122"/>
              </a:rPr>
              <a:t>位，编码采用三级编号结构：大区识别、区域网识别、信令点识别。</a:t>
            </a:r>
            <a:r>
              <a:rPr lang="zh-CN" altLang="en-US" dirty="0" smtClean="0"/>
              <a:t>国际信令点编码采用</a:t>
            </a:r>
            <a:r>
              <a:rPr lang="en-US" altLang="zh-CN" dirty="0" smtClean="0"/>
              <a:t>14</a:t>
            </a:r>
            <a:r>
              <a:rPr lang="zh-CN" altLang="en-US" dirty="0" smtClean="0"/>
              <a:t>位，即</a:t>
            </a:r>
            <a:r>
              <a:rPr lang="en-US" altLang="zh-CN" dirty="0" smtClean="0"/>
              <a:t>3-8-3</a:t>
            </a:r>
            <a:r>
              <a:rPr lang="zh-CN" altLang="en-US" dirty="0" smtClean="0"/>
              <a:t>格式，</a:t>
            </a:r>
            <a:endParaRPr lang="zh-CN" altLang="en-US" b="1" dirty="0" smtClean="0">
              <a:latin typeface="楷体_GB2312" panose="02010600030101010101" charset="-122"/>
              <a:ea typeface="楷体_GB2312" panose="02010600030101010101" charset="-122"/>
            </a:endParaRPr>
          </a:p>
          <a:p>
            <a:pPr marL="457200" indent="-457200" eaLnBrk="1" hangingPunct="1">
              <a:lnSpc>
                <a:spcPct val="130000"/>
              </a:lnSpc>
              <a:spcBef>
                <a:spcPct val="50000"/>
              </a:spcBef>
              <a:buFontTx/>
              <a:buNone/>
            </a:pPr>
            <a:endParaRPr lang="en-US" altLang="zh-CN" b="1" dirty="0" smtClean="0">
              <a:latin typeface="楷体_GB2312" panose="02010600030101010101" charset="-122"/>
              <a:ea typeface="楷体_GB2312" panose="02010600030101010101" charset="-122"/>
            </a:endParaRPr>
          </a:p>
        </p:txBody>
      </p:sp>
      <p:grpSp>
        <p:nvGrpSpPr>
          <p:cNvPr id="66564" name="Group 4"/>
          <p:cNvGrpSpPr>
            <a:grpSpLocks/>
          </p:cNvGrpSpPr>
          <p:nvPr/>
        </p:nvGrpSpPr>
        <p:grpSpPr bwMode="auto">
          <a:xfrm>
            <a:off x="611188" y="3357563"/>
            <a:ext cx="8077200" cy="1806575"/>
            <a:chOff x="-3" y="-3"/>
            <a:chExt cx="2568" cy="1138"/>
          </a:xfrm>
        </p:grpSpPr>
        <p:grpSp>
          <p:nvGrpSpPr>
            <p:cNvPr id="66565" name="Group 5"/>
            <p:cNvGrpSpPr>
              <a:grpSpLocks/>
            </p:cNvGrpSpPr>
            <p:nvPr/>
          </p:nvGrpSpPr>
          <p:grpSpPr bwMode="auto">
            <a:xfrm>
              <a:off x="0" y="0"/>
              <a:ext cx="2562" cy="1132"/>
              <a:chOff x="0" y="0"/>
              <a:chExt cx="2562" cy="1132"/>
            </a:xfrm>
          </p:grpSpPr>
          <p:grpSp>
            <p:nvGrpSpPr>
              <p:cNvPr id="66567" name="Group 6"/>
              <p:cNvGrpSpPr>
                <a:grpSpLocks/>
              </p:cNvGrpSpPr>
              <p:nvPr/>
            </p:nvGrpSpPr>
            <p:grpSpPr bwMode="auto">
              <a:xfrm>
                <a:off x="0" y="0"/>
                <a:ext cx="590" cy="374"/>
                <a:chOff x="0" y="0"/>
                <a:chExt cx="590" cy="374"/>
              </a:xfrm>
            </p:grpSpPr>
            <p:sp>
              <p:nvSpPr>
                <p:cNvPr id="66589" name="Rectangle 7"/>
                <p:cNvSpPr>
                  <a:spLocks noChangeArrowheads="1"/>
                </p:cNvSpPr>
                <p:nvPr/>
              </p:nvSpPr>
              <p:spPr bwMode="auto">
                <a:xfrm>
                  <a:off x="43" y="0"/>
                  <a:ext cx="504"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algn="ctr" eaLnBrk="1" hangingPunct="1">
                    <a:spcBef>
                      <a:spcPct val="0"/>
                    </a:spcBef>
                    <a:buClrTx/>
                    <a:buSzTx/>
                    <a:buFontTx/>
                    <a:buNone/>
                  </a:pPr>
                  <a:r>
                    <a:rPr kumimoji="1" lang="en-US" altLang="zh-CN" sz="1800" b="1">
                      <a:latin typeface="Times New Roman" panose="02020603050405020304" pitchFamily="18" charset="0"/>
                    </a:rPr>
                    <a:t>N  M  L</a:t>
                  </a:r>
                  <a:endParaRPr kumimoji="1" lang="en-US" altLang="zh-CN" sz="4400" b="1">
                    <a:latin typeface="Times New Roman" panose="02020603050405020304" pitchFamily="18" charset="0"/>
                  </a:endParaRPr>
                </a:p>
              </p:txBody>
            </p:sp>
            <p:sp>
              <p:nvSpPr>
                <p:cNvPr id="66590" name="Rectangle 8"/>
                <p:cNvSpPr>
                  <a:spLocks noChangeArrowheads="1"/>
                </p:cNvSpPr>
                <p:nvPr/>
              </p:nvSpPr>
              <p:spPr bwMode="auto">
                <a:xfrm>
                  <a:off x="0" y="0"/>
                  <a:ext cx="590" cy="3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eaLnBrk="1" hangingPunct="1">
                    <a:spcBef>
                      <a:spcPct val="0"/>
                    </a:spcBef>
                    <a:buClrTx/>
                    <a:buSzTx/>
                    <a:buFontTx/>
                    <a:buNone/>
                  </a:pPr>
                  <a:endParaRPr lang="zh-CN" altLang="en-US" sz="2000">
                    <a:latin typeface="Arial" panose="020B0604020202020204" pitchFamily="34" charset="0"/>
                  </a:endParaRPr>
                </a:p>
              </p:txBody>
            </p:sp>
          </p:grpSp>
          <p:grpSp>
            <p:nvGrpSpPr>
              <p:cNvPr id="66568" name="Group 9"/>
              <p:cNvGrpSpPr>
                <a:grpSpLocks/>
              </p:cNvGrpSpPr>
              <p:nvPr/>
            </p:nvGrpSpPr>
            <p:grpSpPr bwMode="auto">
              <a:xfrm>
                <a:off x="590" y="0"/>
                <a:ext cx="1310" cy="374"/>
                <a:chOff x="590" y="0"/>
                <a:chExt cx="1310" cy="374"/>
              </a:xfrm>
            </p:grpSpPr>
            <p:sp>
              <p:nvSpPr>
                <p:cNvPr id="66587" name="Rectangle 10"/>
                <p:cNvSpPr>
                  <a:spLocks noChangeArrowheads="1"/>
                </p:cNvSpPr>
                <p:nvPr/>
              </p:nvSpPr>
              <p:spPr bwMode="auto">
                <a:xfrm>
                  <a:off x="633" y="0"/>
                  <a:ext cx="1224"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algn="ctr" eaLnBrk="1" hangingPunct="1">
                    <a:spcBef>
                      <a:spcPct val="0"/>
                    </a:spcBef>
                    <a:buClrTx/>
                    <a:buSzTx/>
                    <a:buFontTx/>
                    <a:buNone/>
                  </a:pPr>
                  <a:r>
                    <a:rPr kumimoji="1" lang="en-US" altLang="zh-CN" sz="1800" b="1">
                      <a:latin typeface="Times New Roman" panose="02020603050405020304" pitchFamily="18" charset="0"/>
                    </a:rPr>
                    <a:t>K  J  I  H  G  F  E  D</a:t>
                  </a:r>
                  <a:endParaRPr kumimoji="1" lang="en-US" altLang="zh-CN" sz="4400" b="1">
                    <a:latin typeface="Times New Roman" panose="02020603050405020304" pitchFamily="18" charset="0"/>
                  </a:endParaRPr>
                </a:p>
              </p:txBody>
            </p:sp>
            <p:sp>
              <p:nvSpPr>
                <p:cNvPr id="66588" name="Rectangle 11"/>
                <p:cNvSpPr>
                  <a:spLocks noChangeArrowheads="1"/>
                </p:cNvSpPr>
                <p:nvPr/>
              </p:nvSpPr>
              <p:spPr bwMode="auto">
                <a:xfrm>
                  <a:off x="590" y="0"/>
                  <a:ext cx="1310" cy="3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eaLnBrk="1" hangingPunct="1">
                    <a:spcBef>
                      <a:spcPct val="0"/>
                    </a:spcBef>
                    <a:buClrTx/>
                    <a:buSzTx/>
                    <a:buFontTx/>
                    <a:buNone/>
                  </a:pPr>
                  <a:endParaRPr lang="zh-CN" altLang="en-US" sz="2000">
                    <a:latin typeface="Arial" panose="020B0604020202020204" pitchFamily="34" charset="0"/>
                  </a:endParaRPr>
                </a:p>
              </p:txBody>
            </p:sp>
          </p:grpSp>
          <p:grpSp>
            <p:nvGrpSpPr>
              <p:cNvPr id="66569" name="Group 12"/>
              <p:cNvGrpSpPr>
                <a:grpSpLocks/>
              </p:cNvGrpSpPr>
              <p:nvPr/>
            </p:nvGrpSpPr>
            <p:grpSpPr bwMode="auto">
              <a:xfrm>
                <a:off x="1900" y="0"/>
                <a:ext cx="662" cy="374"/>
                <a:chOff x="1900" y="0"/>
                <a:chExt cx="662" cy="374"/>
              </a:xfrm>
            </p:grpSpPr>
            <p:sp>
              <p:nvSpPr>
                <p:cNvPr id="66585" name="Rectangle 13"/>
                <p:cNvSpPr>
                  <a:spLocks noChangeArrowheads="1"/>
                </p:cNvSpPr>
                <p:nvPr/>
              </p:nvSpPr>
              <p:spPr bwMode="auto">
                <a:xfrm>
                  <a:off x="1943" y="0"/>
                  <a:ext cx="576"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algn="ctr" eaLnBrk="1" hangingPunct="1">
                    <a:spcBef>
                      <a:spcPct val="0"/>
                    </a:spcBef>
                    <a:buClrTx/>
                    <a:buSzTx/>
                    <a:buFontTx/>
                    <a:buNone/>
                  </a:pPr>
                  <a:r>
                    <a:rPr kumimoji="1" lang="en-US" altLang="zh-CN" sz="1800" b="1">
                      <a:latin typeface="Times New Roman" panose="02020603050405020304" pitchFamily="18" charset="0"/>
                    </a:rPr>
                    <a:t>C  B  A</a:t>
                  </a:r>
                  <a:endParaRPr kumimoji="1" lang="en-US" altLang="zh-CN" sz="4400" b="1">
                    <a:latin typeface="Times New Roman" panose="02020603050405020304" pitchFamily="18" charset="0"/>
                  </a:endParaRPr>
                </a:p>
              </p:txBody>
            </p:sp>
            <p:sp>
              <p:nvSpPr>
                <p:cNvPr id="66586" name="Rectangle 14"/>
                <p:cNvSpPr>
                  <a:spLocks noChangeArrowheads="1"/>
                </p:cNvSpPr>
                <p:nvPr/>
              </p:nvSpPr>
              <p:spPr bwMode="auto">
                <a:xfrm>
                  <a:off x="1900" y="0"/>
                  <a:ext cx="662" cy="3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eaLnBrk="1" hangingPunct="1">
                    <a:spcBef>
                      <a:spcPct val="0"/>
                    </a:spcBef>
                    <a:buClrTx/>
                    <a:buSzTx/>
                    <a:buFontTx/>
                    <a:buNone/>
                  </a:pPr>
                  <a:endParaRPr lang="zh-CN" altLang="en-US" sz="2000">
                    <a:latin typeface="Arial" panose="020B0604020202020204" pitchFamily="34" charset="0"/>
                  </a:endParaRPr>
                </a:p>
              </p:txBody>
            </p:sp>
          </p:grpSp>
          <p:grpSp>
            <p:nvGrpSpPr>
              <p:cNvPr id="66570" name="Group 15"/>
              <p:cNvGrpSpPr>
                <a:grpSpLocks/>
              </p:cNvGrpSpPr>
              <p:nvPr/>
            </p:nvGrpSpPr>
            <p:grpSpPr bwMode="auto">
              <a:xfrm>
                <a:off x="0" y="374"/>
                <a:ext cx="590" cy="374"/>
                <a:chOff x="0" y="374"/>
                <a:chExt cx="590" cy="374"/>
              </a:xfrm>
            </p:grpSpPr>
            <p:sp>
              <p:nvSpPr>
                <p:cNvPr id="66583" name="Rectangle 16"/>
                <p:cNvSpPr>
                  <a:spLocks noChangeArrowheads="1"/>
                </p:cNvSpPr>
                <p:nvPr/>
              </p:nvSpPr>
              <p:spPr bwMode="auto">
                <a:xfrm>
                  <a:off x="43" y="374"/>
                  <a:ext cx="504"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algn="ctr" eaLnBrk="1" hangingPunct="1">
                    <a:spcBef>
                      <a:spcPct val="0"/>
                    </a:spcBef>
                    <a:buClrTx/>
                    <a:buSzTx/>
                    <a:buFontTx/>
                    <a:buNone/>
                  </a:pPr>
                  <a:r>
                    <a:rPr kumimoji="1" lang="zh-CN" altLang="en-US" sz="1800" b="1">
                      <a:latin typeface="Times New Roman" panose="02020603050405020304" pitchFamily="18" charset="0"/>
                    </a:rPr>
                    <a:t>大区识别</a:t>
                  </a:r>
                  <a:endParaRPr kumimoji="1" lang="zh-CN" altLang="en-US" sz="4400" b="1">
                    <a:latin typeface="Times New Roman" panose="02020603050405020304" pitchFamily="18" charset="0"/>
                  </a:endParaRPr>
                </a:p>
              </p:txBody>
            </p:sp>
            <p:sp>
              <p:nvSpPr>
                <p:cNvPr id="66584" name="Rectangle 17"/>
                <p:cNvSpPr>
                  <a:spLocks noChangeArrowheads="1"/>
                </p:cNvSpPr>
                <p:nvPr/>
              </p:nvSpPr>
              <p:spPr bwMode="auto">
                <a:xfrm>
                  <a:off x="0" y="374"/>
                  <a:ext cx="590" cy="3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eaLnBrk="1" hangingPunct="1">
                    <a:spcBef>
                      <a:spcPct val="0"/>
                    </a:spcBef>
                    <a:buClrTx/>
                    <a:buSzTx/>
                    <a:buFontTx/>
                    <a:buNone/>
                  </a:pPr>
                  <a:endParaRPr lang="zh-CN" altLang="en-US" sz="2000">
                    <a:latin typeface="Arial" panose="020B0604020202020204" pitchFamily="34" charset="0"/>
                  </a:endParaRPr>
                </a:p>
              </p:txBody>
            </p:sp>
          </p:grpSp>
          <p:grpSp>
            <p:nvGrpSpPr>
              <p:cNvPr id="66571" name="Group 18"/>
              <p:cNvGrpSpPr>
                <a:grpSpLocks/>
              </p:cNvGrpSpPr>
              <p:nvPr/>
            </p:nvGrpSpPr>
            <p:grpSpPr bwMode="auto">
              <a:xfrm>
                <a:off x="590" y="374"/>
                <a:ext cx="1310" cy="374"/>
                <a:chOff x="590" y="374"/>
                <a:chExt cx="1310" cy="374"/>
              </a:xfrm>
            </p:grpSpPr>
            <p:sp>
              <p:nvSpPr>
                <p:cNvPr id="66581" name="Rectangle 19"/>
                <p:cNvSpPr>
                  <a:spLocks noChangeArrowheads="1"/>
                </p:cNvSpPr>
                <p:nvPr/>
              </p:nvSpPr>
              <p:spPr bwMode="auto">
                <a:xfrm>
                  <a:off x="633" y="374"/>
                  <a:ext cx="1224"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algn="ctr" eaLnBrk="1" hangingPunct="1">
                    <a:spcBef>
                      <a:spcPct val="0"/>
                    </a:spcBef>
                    <a:buClrTx/>
                    <a:buSzTx/>
                    <a:buFontTx/>
                    <a:buNone/>
                  </a:pPr>
                  <a:r>
                    <a:rPr kumimoji="1" lang="zh-CN" altLang="en-US" sz="1800" b="1">
                      <a:latin typeface="Times New Roman" panose="02020603050405020304" pitchFamily="18" charset="0"/>
                    </a:rPr>
                    <a:t>区域网识别</a:t>
                  </a:r>
                  <a:endParaRPr kumimoji="1" lang="zh-CN" altLang="en-US" sz="4400" b="1">
                    <a:latin typeface="Times New Roman" panose="02020603050405020304" pitchFamily="18" charset="0"/>
                  </a:endParaRPr>
                </a:p>
              </p:txBody>
            </p:sp>
            <p:sp>
              <p:nvSpPr>
                <p:cNvPr id="66582" name="Rectangle 20"/>
                <p:cNvSpPr>
                  <a:spLocks noChangeArrowheads="1"/>
                </p:cNvSpPr>
                <p:nvPr/>
              </p:nvSpPr>
              <p:spPr bwMode="auto">
                <a:xfrm>
                  <a:off x="590" y="374"/>
                  <a:ext cx="1310" cy="3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eaLnBrk="1" hangingPunct="1">
                    <a:spcBef>
                      <a:spcPct val="0"/>
                    </a:spcBef>
                    <a:buClrTx/>
                    <a:buSzTx/>
                    <a:buFontTx/>
                    <a:buNone/>
                  </a:pPr>
                  <a:endParaRPr lang="zh-CN" altLang="en-US" sz="2000">
                    <a:latin typeface="Arial" panose="020B0604020202020204" pitchFamily="34" charset="0"/>
                  </a:endParaRPr>
                </a:p>
              </p:txBody>
            </p:sp>
          </p:grpSp>
          <p:grpSp>
            <p:nvGrpSpPr>
              <p:cNvPr id="66572" name="Group 21"/>
              <p:cNvGrpSpPr>
                <a:grpSpLocks/>
              </p:cNvGrpSpPr>
              <p:nvPr/>
            </p:nvGrpSpPr>
            <p:grpSpPr bwMode="auto">
              <a:xfrm>
                <a:off x="1900" y="374"/>
                <a:ext cx="662" cy="374"/>
                <a:chOff x="1900" y="374"/>
                <a:chExt cx="662" cy="374"/>
              </a:xfrm>
            </p:grpSpPr>
            <p:sp>
              <p:nvSpPr>
                <p:cNvPr id="66579" name="Rectangle 22"/>
                <p:cNvSpPr>
                  <a:spLocks noChangeArrowheads="1"/>
                </p:cNvSpPr>
                <p:nvPr/>
              </p:nvSpPr>
              <p:spPr bwMode="auto">
                <a:xfrm>
                  <a:off x="1943" y="374"/>
                  <a:ext cx="576"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algn="ctr" eaLnBrk="1" hangingPunct="1">
                    <a:spcBef>
                      <a:spcPct val="0"/>
                    </a:spcBef>
                    <a:buClrTx/>
                    <a:buSzTx/>
                    <a:buFontTx/>
                    <a:buNone/>
                  </a:pPr>
                  <a:r>
                    <a:rPr kumimoji="1" lang="zh-CN" altLang="en-US" sz="1800" b="1">
                      <a:latin typeface="Times New Roman" panose="02020603050405020304" pitchFamily="18" charset="0"/>
                    </a:rPr>
                    <a:t>信令点识别</a:t>
                  </a:r>
                  <a:endParaRPr kumimoji="1" lang="zh-CN" altLang="en-US" sz="4400" b="1">
                    <a:latin typeface="Times New Roman" panose="02020603050405020304" pitchFamily="18" charset="0"/>
                  </a:endParaRPr>
                </a:p>
              </p:txBody>
            </p:sp>
            <p:sp>
              <p:nvSpPr>
                <p:cNvPr id="66580" name="Rectangle 23"/>
                <p:cNvSpPr>
                  <a:spLocks noChangeArrowheads="1"/>
                </p:cNvSpPr>
                <p:nvPr/>
              </p:nvSpPr>
              <p:spPr bwMode="auto">
                <a:xfrm>
                  <a:off x="1900" y="374"/>
                  <a:ext cx="662" cy="3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eaLnBrk="1" hangingPunct="1">
                    <a:spcBef>
                      <a:spcPct val="0"/>
                    </a:spcBef>
                    <a:buClrTx/>
                    <a:buSzTx/>
                    <a:buFontTx/>
                    <a:buNone/>
                  </a:pPr>
                  <a:endParaRPr lang="zh-CN" altLang="en-US" sz="2000">
                    <a:latin typeface="Arial" panose="020B0604020202020204" pitchFamily="34" charset="0"/>
                  </a:endParaRPr>
                </a:p>
              </p:txBody>
            </p:sp>
          </p:grpSp>
          <p:grpSp>
            <p:nvGrpSpPr>
              <p:cNvPr id="66573" name="Group 24"/>
              <p:cNvGrpSpPr>
                <a:grpSpLocks/>
              </p:cNvGrpSpPr>
              <p:nvPr/>
            </p:nvGrpSpPr>
            <p:grpSpPr bwMode="auto">
              <a:xfrm>
                <a:off x="0" y="748"/>
                <a:ext cx="1900" cy="384"/>
                <a:chOff x="0" y="748"/>
                <a:chExt cx="1900" cy="384"/>
              </a:xfrm>
            </p:grpSpPr>
            <p:sp>
              <p:nvSpPr>
                <p:cNvPr id="66577" name="Rectangle 25"/>
                <p:cNvSpPr>
                  <a:spLocks noChangeArrowheads="1"/>
                </p:cNvSpPr>
                <p:nvPr/>
              </p:nvSpPr>
              <p:spPr bwMode="auto">
                <a:xfrm>
                  <a:off x="43" y="748"/>
                  <a:ext cx="181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algn="ctr" eaLnBrk="1" hangingPunct="1">
                    <a:spcBef>
                      <a:spcPct val="0"/>
                    </a:spcBef>
                    <a:buClrTx/>
                    <a:buSzTx/>
                    <a:buFontTx/>
                    <a:buNone/>
                  </a:pPr>
                  <a:r>
                    <a:rPr kumimoji="1" lang="zh-CN" altLang="en-US" sz="1800" b="1">
                      <a:latin typeface="Times New Roman" panose="02020603050405020304" pitchFamily="18" charset="0"/>
                    </a:rPr>
                    <a:t>信令区域网编码</a:t>
                  </a:r>
                  <a:r>
                    <a:rPr kumimoji="1" lang="en-US" altLang="zh-CN" sz="1800" b="1">
                      <a:latin typeface="Times New Roman" panose="02020603050405020304" pitchFamily="18" charset="0"/>
                    </a:rPr>
                    <a:t>(SANC)</a:t>
                  </a:r>
                  <a:endParaRPr kumimoji="1" lang="en-US" altLang="zh-CN" sz="4400" b="1">
                    <a:latin typeface="Times New Roman" panose="02020603050405020304" pitchFamily="18" charset="0"/>
                  </a:endParaRPr>
                </a:p>
              </p:txBody>
            </p:sp>
            <p:sp>
              <p:nvSpPr>
                <p:cNvPr id="66578" name="Rectangle 26"/>
                <p:cNvSpPr>
                  <a:spLocks noChangeArrowheads="1"/>
                </p:cNvSpPr>
                <p:nvPr/>
              </p:nvSpPr>
              <p:spPr bwMode="auto">
                <a:xfrm>
                  <a:off x="0" y="748"/>
                  <a:ext cx="1900" cy="3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eaLnBrk="1" hangingPunct="1">
                    <a:spcBef>
                      <a:spcPct val="0"/>
                    </a:spcBef>
                    <a:buClrTx/>
                    <a:buSzTx/>
                    <a:buFontTx/>
                    <a:buNone/>
                  </a:pPr>
                  <a:endParaRPr lang="zh-CN" altLang="en-US" sz="2000">
                    <a:latin typeface="Arial" panose="020B0604020202020204" pitchFamily="34" charset="0"/>
                  </a:endParaRPr>
                </a:p>
              </p:txBody>
            </p:sp>
          </p:grpSp>
          <p:grpSp>
            <p:nvGrpSpPr>
              <p:cNvPr id="66574" name="Group 27"/>
              <p:cNvGrpSpPr>
                <a:grpSpLocks/>
              </p:cNvGrpSpPr>
              <p:nvPr/>
            </p:nvGrpSpPr>
            <p:grpSpPr bwMode="auto">
              <a:xfrm>
                <a:off x="1900" y="748"/>
                <a:ext cx="662" cy="384"/>
                <a:chOff x="1900" y="748"/>
                <a:chExt cx="662" cy="384"/>
              </a:xfrm>
            </p:grpSpPr>
            <p:sp>
              <p:nvSpPr>
                <p:cNvPr id="66575" name="Rectangle 28"/>
                <p:cNvSpPr>
                  <a:spLocks noChangeArrowheads="1"/>
                </p:cNvSpPr>
                <p:nvPr/>
              </p:nvSpPr>
              <p:spPr bwMode="auto">
                <a:xfrm>
                  <a:off x="1943" y="748"/>
                  <a:ext cx="57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algn="just" eaLnBrk="1" hangingPunct="1">
                    <a:spcBef>
                      <a:spcPct val="0"/>
                    </a:spcBef>
                    <a:buClrTx/>
                    <a:buSzTx/>
                    <a:buFontTx/>
                    <a:buNone/>
                  </a:pPr>
                  <a:r>
                    <a:rPr kumimoji="1" lang="en-US" altLang="zh-CN" sz="2000">
                      <a:latin typeface="Times New Roman" panose="02020603050405020304" pitchFamily="18" charset="0"/>
                    </a:rPr>
                    <a:t> </a:t>
                  </a:r>
                </a:p>
                <a:p>
                  <a:pPr algn="just">
                    <a:spcBef>
                      <a:spcPct val="0"/>
                    </a:spcBef>
                    <a:buClrTx/>
                    <a:buSzTx/>
                    <a:buFontTx/>
                    <a:buNone/>
                  </a:pPr>
                  <a:endParaRPr kumimoji="1" lang="en-US" altLang="zh-CN" sz="4400">
                    <a:latin typeface="Times New Roman" panose="02020603050405020304" pitchFamily="18" charset="0"/>
                  </a:endParaRPr>
                </a:p>
              </p:txBody>
            </p:sp>
            <p:sp>
              <p:nvSpPr>
                <p:cNvPr id="66576" name="Rectangle 29"/>
                <p:cNvSpPr>
                  <a:spLocks noChangeArrowheads="1"/>
                </p:cNvSpPr>
                <p:nvPr/>
              </p:nvSpPr>
              <p:spPr bwMode="auto">
                <a:xfrm>
                  <a:off x="1900" y="748"/>
                  <a:ext cx="662" cy="3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eaLnBrk="1" hangingPunct="1">
                    <a:spcBef>
                      <a:spcPct val="0"/>
                    </a:spcBef>
                    <a:buClrTx/>
                    <a:buSzTx/>
                    <a:buFontTx/>
                    <a:buNone/>
                  </a:pPr>
                  <a:endParaRPr lang="zh-CN" altLang="en-US" sz="2000">
                    <a:latin typeface="Arial" panose="020B0604020202020204" pitchFamily="34" charset="0"/>
                  </a:endParaRPr>
                </a:p>
              </p:txBody>
            </p:sp>
          </p:grpSp>
        </p:grpSp>
        <p:sp>
          <p:nvSpPr>
            <p:cNvPr id="66566" name="Rectangle 30"/>
            <p:cNvSpPr>
              <a:spLocks noChangeArrowheads="1"/>
            </p:cNvSpPr>
            <p:nvPr/>
          </p:nvSpPr>
          <p:spPr bwMode="auto">
            <a:xfrm>
              <a:off x="-3" y="-3"/>
              <a:ext cx="2568" cy="1138"/>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algn="ctr" eaLnBrk="1" latinLnBrk="1" hangingPunct="1">
                <a:spcBef>
                  <a:spcPct val="0"/>
                </a:spcBef>
                <a:buClrTx/>
                <a:buSzTx/>
                <a:buFontTx/>
                <a:buNone/>
              </a:pPr>
              <a:endParaRPr kumimoji="1" lang="zh-CN" altLang="zh-CN">
                <a:latin typeface="굴림" panose="020B0600000101010101" pitchFamily="34" charset="-127"/>
                <a:ea typeface="굴림" panose="020B0600000101010101" pitchFamily="34" charset="-127"/>
              </a:endParaRPr>
            </a:p>
          </p:txBody>
        </p:sp>
      </p:gr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23850" y="577850"/>
            <a:ext cx="8378825" cy="468313"/>
          </a:xfrm>
        </p:spPr>
        <p:txBody>
          <a:bodyPr>
            <a:normAutofit fontScale="90000"/>
          </a:bodyPr>
          <a:lstStyle/>
          <a:p>
            <a:pPr eaLnBrk="1" fontAlgn="auto" hangingPunct="1">
              <a:spcAft>
                <a:spcPts val="0"/>
              </a:spcAft>
              <a:defRPr/>
            </a:pPr>
            <a:r>
              <a:rPr lang="zh-CN" altLang="en-US" b="1" dirty="0" smtClean="0">
                <a:latin typeface="楷体_GB2312" pitchFamily="49" charset="-122"/>
                <a:ea typeface="楷体_GB2312" pitchFamily="49" charset="-122"/>
              </a:rPr>
              <a:t>第</a:t>
            </a:r>
            <a:r>
              <a:rPr lang="en-US" altLang="zh-CN" b="1" dirty="0" smtClean="0">
                <a:latin typeface="楷体_GB2312" pitchFamily="49" charset="-122"/>
                <a:ea typeface="楷体_GB2312" pitchFamily="49" charset="-122"/>
              </a:rPr>
              <a:t>3</a:t>
            </a:r>
            <a:r>
              <a:rPr lang="zh-CN" altLang="en-US" b="1" dirty="0" smtClean="0">
                <a:latin typeface="楷体_GB2312" pitchFamily="49" charset="-122"/>
                <a:ea typeface="楷体_GB2312" pitchFamily="49" charset="-122"/>
              </a:rPr>
              <a:t>章</a:t>
            </a:r>
            <a:r>
              <a:rPr lang="en-US" altLang="zh-CN" b="1" dirty="0" smtClean="0">
                <a:ea typeface="楷体_GB2312" pitchFamily="49" charset="-122"/>
              </a:rPr>
              <a:t> </a:t>
            </a:r>
            <a:r>
              <a:rPr lang="zh-CN" altLang="en-US" b="1" dirty="0" smtClean="0">
                <a:ea typeface="楷体_GB2312" pitchFamily="49" charset="-122"/>
              </a:rPr>
              <a:t>信令网</a:t>
            </a:r>
          </a:p>
        </p:txBody>
      </p:sp>
      <p:sp>
        <p:nvSpPr>
          <p:cNvPr id="68611" name="Rectangle 3"/>
          <p:cNvSpPr>
            <a:spLocks noGrp="1" noChangeArrowheads="1"/>
          </p:cNvSpPr>
          <p:nvPr>
            <p:ph type="body" sz="half" idx="1"/>
          </p:nvPr>
        </p:nvSpPr>
        <p:spPr>
          <a:xfrm>
            <a:off x="179512" y="1360488"/>
            <a:ext cx="8172450" cy="5497512"/>
          </a:xfrm>
        </p:spPr>
        <p:txBody>
          <a:bodyPr/>
          <a:lstStyle/>
          <a:p>
            <a:pPr marL="457200" indent="-457200" eaLnBrk="1" hangingPunct="1">
              <a:buFontTx/>
              <a:buNone/>
            </a:pPr>
            <a:r>
              <a:rPr lang="en-US" altLang="zh-CN" b="1" dirty="0" smtClean="0">
                <a:latin typeface="楷体_GB2312" panose="02010600030101010101" charset="-122"/>
                <a:ea typeface="楷体_GB2312" panose="02010600030101010101" charset="-122"/>
              </a:rPr>
              <a:t>(2)</a:t>
            </a:r>
            <a:r>
              <a:rPr lang="zh-CN" altLang="en-US" b="1" dirty="0" smtClean="0">
                <a:latin typeface="楷体_GB2312" panose="02010600030101010101" charset="-122"/>
                <a:ea typeface="楷体_GB2312" panose="02010600030101010101" charset="-122"/>
              </a:rPr>
              <a:t>我国国内信令网的信令点编码</a:t>
            </a:r>
          </a:p>
          <a:p>
            <a:pPr marL="457200" indent="-457200" algn="just" eaLnBrk="1" hangingPunct="1">
              <a:buFontTx/>
              <a:buNone/>
            </a:pPr>
            <a:r>
              <a:rPr lang="zh-CN" altLang="en-US" b="1" dirty="0" smtClean="0">
                <a:latin typeface="楷体_GB2312" panose="02010600030101010101" charset="-122"/>
                <a:ea typeface="楷体_GB2312" panose="02010600030101010101" charset="-122"/>
              </a:rPr>
              <a:t>       我国国内信令网采用</a:t>
            </a:r>
            <a:r>
              <a:rPr lang="en-US" altLang="zh-CN" b="1" dirty="0" smtClean="0">
                <a:latin typeface="楷体_GB2312" panose="02010600030101010101" charset="-122"/>
                <a:ea typeface="楷体_GB2312" panose="02010600030101010101" charset="-122"/>
              </a:rPr>
              <a:t>24</a:t>
            </a:r>
            <a:r>
              <a:rPr lang="zh-CN" altLang="en-US" b="1" dirty="0" smtClean="0">
                <a:latin typeface="楷体_GB2312" panose="02010600030101010101" charset="-122"/>
                <a:ea typeface="楷体_GB2312" panose="02010600030101010101" charset="-122"/>
              </a:rPr>
              <a:t>位二进制数的全国统一的编码计划。</a:t>
            </a:r>
          </a:p>
          <a:p>
            <a:pPr marL="457200" indent="-457200" algn="just" eaLnBrk="1" hangingPunct="1">
              <a:buFontTx/>
              <a:buNone/>
            </a:pPr>
            <a:endParaRPr lang="zh-CN" altLang="en-US" b="1" dirty="0" smtClean="0">
              <a:latin typeface="楷体_GB2312" panose="02010600030101010101" charset="-122"/>
              <a:ea typeface="楷体_GB2312" panose="02010600030101010101" charset="-122"/>
            </a:endParaRPr>
          </a:p>
          <a:p>
            <a:pPr marL="457200" indent="-457200" algn="just" eaLnBrk="1" hangingPunct="1">
              <a:buFontTx/>
              <a:buNone/>
            </a:pPr>
            <a:endParaRPr lang="en-US" altLang="zh-CN" b="1" dirty="0" smtClean="0">
              <a:latin typeface="楷体_GB2312" panose="02010600030101010101" charset="-122"/>
              <a:ea typeface="楷体_GB2312" panose="02010600030101010101" charset="-122"/>
            </a:endParaRPr>
          </a:p>
          <a:p>
            <a:pPr marL="457200" indent="-457200" algn="just" eaLnBrk="1" hangingPunct="1">
              <a:buFontTx/>
              <a:buNone/>
            </a:pPr>
            <a:endParaRPr lang="zh-CN" altLang="en-US" b="1" dirty="0" smtClean="0">
              <a:latin typeface="楷体_GB2312" panose="02010600030101010101" charset="-122"/>
              <a:ea typeface="楷体_GB2312" panose="02010600030101010101" charset="-122"/>
            </a:endParaRPr>
          </a:p>
          <a:p>
            <a:pPr marL="457200" indent="-457200" eaLnBrk="1" hangingPunct="1"/>
            <a:r>
              <a:rPr lang="zh-CN" altLang="en-US" b="1" dirty="0" smtClean="0">
                <a:latin typeface="楷体_GB2312" panose="02010600030101010101" charset="-122"/>
                <a:ea typeface="楷体_GB2312" panose="02010600030101010101" charset="-122"/>
              </a:rPr>
              <a:t>主信令区编码原则上以省、自治区、直辖市为单位编排。</a:t>
            </a:r>
          </a:p>
          <a:p>
            <a:pPr marL="457200" indent="-457200" eaLnBrk="1" hangingPunct="1"/>
            <a:r>
              <a:rPr lang="zh-CN" altLang="en-US" b="1" dirty="0" smtClean="0">
                <a:latin typeface="楷体_GB2312" panose="02010600030101010101" charset="-122"/>
                <a:ea typeface="楷体_GB2312" panose="02010600030101010101" charset="-122"/>
              </a:rPr>
              <a:t>分信令区编码原则上以各省、自治区的地区、地级市及直辖市的汇接区和郊县为单位编排。</a:t>
            </a:r>
            <a:r>
              <a:rPr lang="zh-CN" altLang="en-US" sz="2800" dirty="0" smtClean="0">
                <a:solidFill>
                  <a:srgbClr val="000000"/>
                </a:solidFill>
              </a:rPr>
              <a:t>    </a:t>
            </a:r>
          </a:p>
        </p:txBody>
      </p:sp>
      <p:grpSp>
        <p:nvGrpSpPr>
          <p:cNvPr id="68612" name="Group 4"/>
          <p:cNvGrpSpPr>
            <a:grpSpLocks/>
          </p:cNvGrpSpPr>
          <p:nvPr/>
        </p:nvGrpSpPr>
        <p:grpSpPr bwMode="auto">
          <a:xfrm>
            <a:off x="1331913" y="1989138"/>
            <a:ext cx="6362700" cy="984250"/>
            <a:chOff x="816" y="1392"/>
            <a:chExt cx="4008" cy="620"/>
          </a:xfrm>
        </p:grpSpPr>
        <p:grpSp>
          <p:nvGrpSpPr>
            <p:cNvPr id="68613" name="Group 5"/>
            <p:cNvGrpSpPr>
              <a:grpSpLocks/>
            </p:cNvGrpSpPr>
            <p:nvPr/>
          </p:nvGrpSpPr>
          <p:grpSpPr bwMode="auto">
            <a:xfrm>
              <a:off x="816" y="1632"/>
              <a:ext cx="4008" cy="380"/>
              <a:chOff x="-3" y="-3"/>
              <a:chExt cx="2640" cy="380"/>
            </a:xfrm>
          </p:grpSpPr>
          <p:grpSp>
            <p:nvGrpSpPr>
              <p:cNvPr id="68617" name="Group 6"/>
              <p:cNvGrpSpPr>
                <a:grpSpLocks/>
              </p:cNvGrpSpPr>
              <p:nvPr/>
            </p:nvGrpSpPr>
            <p:grpSpPr bwMode="auto">
              <a:xfrm>
                <a:off x="0" y="0"/>
                <a:ext cx="2634" cy="374"/>
                <a:chOff x="0" y="0"/>
                <a:chExt cx="2634" cy="374"/>
              </a:xfrm>
            </p:grpSpPr>
            <p:grpSp>
              <p:nvGrpSpPr>
                <p:cNvPr id="68619" name="Group 7"/>
                <p:cNvGrpSpPr>
                  <a:grpSpLocks/>
                </p:cNvGrpSpPr>
                <p:nvPr/>
              </p:nvGrpSpPr>
              <p:grpSpPr bwMode="auto">
                <a:xfrm>
                  <a:off x="0" y="0"/>
                  <a:ext cx="878" cy="374"/>
                  <a:chOff x="0" y="0"/>
                  <a:chExt cx="878" cy="374"/>
                </a:xfrm>
              </p:grpSpPr>
              <p:sp>
                <p:nvSpPr>
                  <p:cNvPr id="68626" name="Rectangle 8"/>
                  <p:cNvSpPr>
                    <a:spLocks noChangeArrowheads="1"/>
                  </p:cNvSpPr>
                  <p:nvPr/>
                </p:nvSpPr>
                <p:spPr bwMode="auto">
                  <a:xfrm>
                    <a:off x="43" y="0"/>
                    <a:ext cx="792"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algn="ctr" eaLnBrk="1" hangingPunct="1">
                      <a:spcBef>
                        <a:spcPct val="0"/>
                      </a:spcBef>
                      <a:buClrTx/>
                      <a:buSzTx/>
                      <a:buFontTx/>
                      <a:buNone/>
                    </a:pPr>
                    <a:r>
                      <a:rPr kumimoji="1" lang="zh-CN" altLang="en-US" sz="1600">
                        <a:latin typeface="Times New Roman" panose="02020603050405020304" pitchFamily="18" charset="0"/>
                      </a:rPr>
                      <a:t>主信令区编码</a:t>
                    </a:r>
                    <a:endParaRPr kumimoji="1" lang="zh-CN" altLang="en-US" sz="4000">
                      <a:latin typeface="Times New Roman" panose="02020603050405020304" pitchFamily="18" charset="0"/>
                    </a:endParaRPr>
                  </a:p>
                </p:txBody>
              </p:sp>
              <p:sp>
                <p:nvSpPr>
                  <p:cNvPr id="68627" name="Rectangle 9"/>
                  <p:cNvSpPr>
                    <a:spLocks noChangeArrowheads="1"/>
                  </p:cNvSpPr>
                  <p:nvPr/>
                </p:nvSpPr>
                <p:spPr bwMode="auto">
                  <a:xfrm>
                    <a:off x="0" y="0"/>
                    <a:ext cx="878" cy="3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eaLnBrk="1" hangingPunct="1">
                      <a:spcBef>
                        <a:spcPct val="0"/>
                      </a:spcBef>
                      <a:buClrTx/>
                      <a:buSzTx/>
                      <a:buFontTx/>
                      <a:buNone/>
                    </a:pPr>
                    <a:endParaRPr lang="zh-CN" altLang="en-US" sz="2000">
                      <a:latin typeface="Arial" panose="020B0604020202020204" pitchFamily="34" charset="0"/>
                    </a:endParaRPr>
                  </a:p>
                </p:txBody>
              </p:sp>
            </p:grpSp>
            <p:grpSp>
              <p:nvGrpSpPr>
                <p:cNvPr id="68620" name="Group 10"/>
                <p:cNvGrpSpPr>
                  <a:grpSpLocks/>
                </p:cNvGrpSpPr>
                <p:nvPr/>
              </p:nvGrpSpPr>
              <p:grpSpPr bwMode="auto">
                <a:xfrm>
                  <a:off x="878" y="0"/>
                  <a:ext cx="878" cy="374"/>
                  <a:chOff x="878" y="0"/>
                  <a:chExt cx="878" cy="374"/>
                </a:xfrm>
              </p:grpSpPr>
              <p:sp>
                <p:nvSpPr>
                  <p:cNvPr id="68624" name="Rectangle 11"/>
                  <p:cNvSpPr>
                    <a:spLocks noChangeArrowheads="1"/>
                  </p:cNvSpPr>
                  <p:nvPr/>
                </p:nvSpPr>
                <p:spPr bwMode="auto">
                  <a:xfrm>
                    <a:off x="921" y="0"/>
                    <a:ext cx="792"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algn="ctr" eaLnBrk="1" hangingPunct="1">
                      <a:spcBef>
                        <a:spcPct val="0"/>
                      </a:spcBef>
                      <a:buClrTx/>
                      <a:buSzTx/>
                      <a:buFontTx/>
                      <a:buNone/>
                    </a:pPr>
                    <a:r>
                      <a:rPr kumimoji="1" lang="zh-CN" altLang="en-US" sz="1600">
                        <a:latin typeface="Times New Roman" panose="02020603050405020304" pitchFamily="18" charset="0"/>
                      </a:rPr>
                      <a:t>分信令区编码</a:t>
                    </a:r>
                    <a:endParaRPr kumimoji="1" lang="zh-CN" altLang="en-US" sz="4000">
                      <a:latin typeface="Times New Roman" panose="02020603050405020304" pitchFamily="18" charset="0"/>
                    </a:endParaRPr>
                  </a:p>
                </p:txBody>
              </p:sp>
              <p:sp>
                <p:nvSpPr>
                  <p:cNvPr id="68625" name="Rectangle 12"/>
                  <p:cNvSpPr>
                    <a:spLocks noChangeArrowheads="1"/>
                  </p:cNvSpPr>
                  <p:nvPr/>
                </p:nvSpPr>
                <p:spPr bwMode="auto">
                  <a:xfrm>
                    <a:off x="878" y="0"/>
                    <a:ext cx="878" cy="3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eaLnBrk="1" hangingPunct="1">
                      <a:spcBef>
                        <a:spcPct val="0"/>
                      </a:spcBef>
                      <a:buClrTx/>
                      <a:buSzTx/>
                      <a:buFontTx/>
                      <a:buNone/>
                    </a:pPr>
                    <a:endParaRPr lang="zh-CN" altLang="en-US" sz="2000">
                      <a:latin typeface="Arial" panose="020B0604020202020204" pitchFamily="34" charset="0"/>
                    </a:endParaRPr>
                  </a:p>
                </p:txBody>
              </p:sp>
            </p:grpSp>
            <p:grpSp>
              <p:nvGrpSpPr>
                <p:cNvPr id="68621" name="Group 13"/>
                <p:cNvGrpSpPr>
                  <a:grpSpLocks/>
                </p:cNvGrpSpPr>
                <p:nvPr/>
              </p:nvGrpSpPr>
              <p:grpSpPr bwMode="auto">
                <a:xfrm>
                  <a:off x="1756" y="0"/>
                  <a:ext cx="878" cy="374"/>
                  <a:chOff x="1756" y="0"/>
                  <a:chExt cx="878" cy="374"/>
                </a:xfrm>
              </p:grpSpPr>
              <p:sp>
                <p:nvSpPr>
                  <p:cNvPr id="68622" name="Rectangle 14"/>
                  <p:cNvSpPr>
                    <a:spLocks noChangeArrowheads="1"/>
                  </p:cNvSpPr>
                  <p:nvPr/>
                </p:nvSpPr>
                <p:spPr bwMode="auto">
                  <a:xfrm>
                    <a:off x="1799" y="0"/>
                    <a:ext cx="792"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algn="ctr" eaLnBrk="1" hangingPunct="1">
                      <a:spcBef>
                        <a:spcPct val="0"/>
                      </a:spcBef>
                      <a:buClrTx/>
                      <a:buSzTx/>
                      <a:buFontTx/>
                      <a:buNone/>
                    </a:pPr>
                    <a:r>
                      <a:rPr kumimoji="1" lang="zh-CN" altLang="en-US" sz="1600">
                        <a:latin typeface="Times New Roman" panose="02020603050405020304" pitchFamily="18" charset="0"/>
                      </a:rPr>
                      <a:t>信令点编码</a:t>
                    </a:r>
                    <a:endParaRPr kumimoji="1" lang="zh-CN" altLang="en-US" sz="4000">
                      <a:latin typeface="Times New Roman" panose="02020603050405020304" pitchFamily="18" charset="0"/>
                    </a:endParaRPr>
                  </a:p>
                </p:txBody>
              </p:sp>
              <p:sp>
                <p:nvSpPr>
                  <p:cNvPr id="68623" name="Rectangle 15"/>
                  <p:cNvSpPr>
                    <a:spLocks noChangeArrowheads="1"/>
                  </p:cNvSpPr>
                  <p:nvPr/>
                </p:nvSpPr>
                <p:spPr bwMode="auto">
                  <a:xfrm>
                    <a:off x="1756" y="0"/>
                    <a:ext cx="878" cy="3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eaLnBrk="1" hangingPunct="1">
                      <a:spcBef>
                        <a:spcPct val="0"/>
                      </a:spcBef>
                      <a:buClrTx/>
                      <a:buSzTx/>
                      <a:buFontTx/>
                      <a:buNone/>
                    </a:pPr>
                    <a:endParaRPr lang="zh-CN" altLang="en-US" sz="2000">
                      <a:latin typeface="Arial" panose="020B0604020202020204" pitchFamily="34" charset="0"/>
                    </a:endParaRPr>
                  </a:p>
                </p:txBody>
              </p:sp>
            </p:grpSp>
          </p:grpSp>
          <p:sp>
            <p:nvSpPr>
              <p:cNvPr id="68618" name="Rectangle 16"/>
              <p:cNvSpPr>
                <a:spLocks noChangeArrowheads="1"/>
              </p:cNvSpPr>
              <p:nvPr/>
            </p:nvSpPr>
            <p:spPr bwMode="auto">
              <a:xfrm>
                <a:off x="-3" y="-3"/>
                <a:ext cx="2640" cy="380"/>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eaLnBrk="1" hangingPunct="1">
                  <a:spcBef>
                    <a:spcPct val="0"/>
                  </a:spcBef>
                  <a:buClrTx/>
                  <a:buSzTx/>
                  <a:buFontTx/>
                  <a:buNone/>
                </a:pPr>
                <a:endParaRPr lang="zh-CN" altLang="en-US" sz="2000">
                  <a:latin typeface="Arial" panose="020B0604020202020204" pitchFamily="34" charset="0"/>
                </a:endParaRPr>
              </a:p>
            </p:txBody>
          </p:sp>
        </p:grpSp>
        <p:sp>
          <p:nvSpPr>
            <p:cNvPr id="68614" name="Rectangle 17"/>
            <p:cNvSpPr>
              <a:spLocks noChangeArrowheads="1"/>
            </p:cNvSpPr>
            <p:nvPr/>
          </p:nvSpPr>
          <p:spPr bwMode="auto">
            <a:xfrm>
              <a:off x="1152" y="1392"/>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algn="ctr" eaLnBrk="1" hangingPunct="1">
                <a:spcBef>
                  <a:spcPct val="0"/>
                </a:spcBef>
                <a:buClrTx/>
                <a:buSzTx/>
                <a:buFontTx/>
                <a:buNone/>
              </a:pPr>
              <a:r>
                <a:rPr kumimoji="1" lang="en-US" altLang="zh-CN" sz="1800">
                  <a:latin typeface="Times New Roman" panose="02020603050405020304" pitchFamily="18" charset="0"/>
                </a:rPr>
                <a:t>8</a:t>
              </a:r>
              <a:r>
                <a:rPr kumimoji="1" lang="zh-CN" altLang="en-US" sz="1800">
                  <a:latin typeface="Times New Roman" panose="02020603050405020304" pitchFamily="18" charset="0"/>
                </a:rPr>
                <a:t>位</a:t>
              </a:r>
            </a:p>
          </p:txBody>
        </p:sp>
        <p:sp>
          <p:nvSpPr>
            <p:cNvPr id="68615" name="Rectangle 18"/>
            <p:cNvSpPr>
              <a:spLocks noChangeArrowheads="1"/>
            </p:cNvSpPr>
            <p:nvPr/>
          </p:nvSpPr>
          <p:spPr bwMode="auto">
            <a:xfrm>
              <a:off x="2496" y="1392"/>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algn="ctr" eaLnBrk="1" hangingPunct="1">
                <a:spcBef>
                  <a:spcPct val="0"/>
                </a:spcBef>
                <a:buClrTx/>
                <a:buSzTx/>
                <a:buFontTx/>
                <a:buNone/>
              </a:pPr>
              <a:r>
                <a:rPr kumimoji="1" lang="en-US" altLang="zh-CN" sz="1800">
                  <a:latin typeface="Times New Roman" panose="02020603050405020304" pitchFamily="18" charset="0"/>
                </a:rPr>
                <a:t>8</a:t>
              </a:r>
              <a:r>
                <a:rPr kumimoji="1" lang="zh-CN" altLang="en-US" sz="1800">
                  <a:latin typeface="Times New Roman" panose="02020603050405020304" pitchFamily="18" charset="0"/>
                </a:rPr>
                <a:t>位</a:t>
              </a:r>
            </a:p>
          </p:txBody>
        </p:sp>
        <p:sp>
          <p:nvSpPr>
            <p:cNvPr id="68616" name="Rectangle 19"/>
            <p:cNvSpPr>
              <a:spLocks noChangeArrowheads="1"/>
            </p:cNvSpPr>
            <p:nvPr/>
          </p:nvSpPr>
          <p:spPr bwMode="auto">
            <a:xfrm>
              <a:off x="3888" y="1392"/>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algn="ctr" eaLnBrk="1" hangingPunct="1">
                <a:spcBef>
                  <a:spcPct val="0"/>
                </a:spcBef>
                <a:buClrTx/>
                <a:buSzTx/>
                <a:buFontTx/>
                <a:buNone/>
              </a:pPr>
              <a:r>
                <a:rPr kumimoji="1" lang="en-US" altLang="zh-CN" sz="1800">
                  <a:latin typeface="Times New Roman" panose="02020603050405020304" pitchFamily="18" charset="0"/>
                </a:rPr>
                <a:t>8</a:t>
              </a:r>
              <a:r>
                <a:rPr kumimoji="1" lang="zh-CN" altLang="en-US" sz="1800">
                  <a:latin typeface="Times New Roman" panose="02020603050405020304" pitchFamily="18" charset="0"/>
                </a:rPr>
                <a:t>位</a:t>
              </a:r>
            </a:p>
          </p:txBody>
        </p: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8600" y="602456"/>
            <a:ext cx="8378825" cy="468313"/>
          </a:xfrm>
        </p:spPr>
        <p:txBody>
          <a:bodyPr>
            <a:normAutofit fontScale="90000"/>
          </a:bodyPr>
          <a:lstStyle/>
          <a:p>
            <a:pPr eaLnBrk="1" fontAlgn="auto" hangingPunct="1">
              <a:spcAft>
                <a:spcPts val="0"/>
              </a:spcAft>
              <a:defRPr/>
            </a:pPr>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3</a:t>
            </a:r>
            <a:r>
              <a:rPr lang="zh-CN" altLang="en-US" b="1" smtClean="0">
                <a:latin typeface="楷体_GB2312" pitchFamily="49" charset="-122"/>
                <a:ea typeface="楷体_GB2312" pitchFamily="49" charset="-122"/>
              </a:rPr>
              <a:t>章</a:t>
            </a:r>
            <a:r>
              <a:rPr lang="en-US" altLang="zh-CN" b="1" smtClean="0">
                <a:ea typeface="楷体_GB2312" pitchFamily="49" charset="-122"/>
              </a:rPr>
              <a:t> </a:t>
            </a:r>
            <a:r>
              <a:rPr lang="zh-CN" altLang="en-US" b="1" smtClean="0">
                <a:ea typeface="楷体_GB2312" pitchFamily="49" charset="-122"/>
              </a:rPr>
              <a:t>信令网</a:t>
            </a:r>
          </a:p>
        </p:txBody>
      </p:sp>
      <p:sp>
        <p:nvSpPr>
          <p:cNvPr id="15363" name="Rectangle 3"/>
          <p:cNvSpPr>
            <a:spLocks noGrp="1" noChangeArrowheads="1"/>
          </p:cNvSpPr>
          <p:nvPr>
            <p:ph type="body" sz="half" idx="1"/>
          </p:nvPr>
        </p:nvSpPr>
        <p:spPr>
          <a:xfrm>
            <a:off x="273050" y="1628799"/>
            <a:ext cx="8402638" cy="4705325"/>
          </a:xfrm>
        </p:spPr>
        <p:txBody>
          <a:bodyPr/>
          <a:lstStyle/>
          <a:p>
            <a:pPr algn="just" eaLnBrk="1" hangingPunct="1">
              <a:lnSpc>
                <a:spcPct val="120000"/>
              </a:lnSpc>
              <a:spcBef>
                <a:spcPct val="35000"/>
              </a:spcBef>
              <a:buFontTx/>
              <a:buNone/>
            </a:pPr>
            <a:r>
              <a:rPr lang="en-US" altLang="zh-CN" b="1" dirty="0" smtClean="0">
                <a:ea typeface="楷体_GB2312" panose="02010600030101010101" charset="-122"/>
              </a:rPr>
              <a:t>2</a:t>
            </a:r>
            <a:r>
              <a:rPr lang="zh-CN" altLang="en-US" b="1" dirty="0" smtClean="0">
                <a:ea typeface="楷体_GB2312" panose="02010600030101010101" charset="-122"/>
              </a:rPr>
              <a:t>、信令的分类</a:t>
            </a:r>
          </a:p>
          <a:p>
            <a:pPr algn="just" eaLnBrk="1" hangingPunct="1">
              <a:lnSpc>
                <a:spcPct val="105000"/>
              </a:lnSpc>
              <a:spcBef>
                <a:spcPct val="30000"/>
              </a:spcBef>
              <a:buFontTx/>
              <a:buNone/>
            </a:pPr>
            <a:r>
              <a:rPr lang="en-US" altLang="zh-CN" sz="2800" b="1" dirty="0" smtClean="0">
                <a:ea typeface="楷体_GB2312" panose="02010600030101010101" charset="-122"/>
              </a:rPr>
              <a:t>(1) </a:t>
            </a:r>
            <a:r>
              <a:rPr lang="zh-CN" altLang="en-US" sz="2800" b="1" dirty="0" smtClean="0">
                <a:ea typeface="楷体_GB2312" panose="02010600030101010101" charset="-122"/>
              </a:rPr>
              <a:t>按信令的工作区域分</a:t>
            </a:r>
          </a:p>
          <a:p>
            <a:pPr lvl="1" algn="just" eaLnBrk="1" hangingPunct="1">
              <a:lnSpc>
                <a:spcPct val="105000"/>
              </a:lnSpc>
              <a:spcBef>
                <a:spcPct val="30000"/>
              </a:spcBef>
            </a:pPr>
            <a:r>
              <a:rPr lang="zh-CN" altLang="en-US" sz="2500" b="1" dirty="0" smtClean="0">
                <a:ea typeface="楷体_GB2312" panose="02010600030101010101" charset="-122"/>
              </a:rPr>
              <a:t>用户线信令：在终端和交换机之间的用户线上传输的信令</a:t>
            </a:r>
          </a:p>
          <a:p>
            <a:pPr lvl="2" algn="just" eaLnBrk="1" hangingPunct="1">
              <a:lnSpc>
                <a:spcPct val="105000"/>
              </a:lnSpc>
              <a:spcBef>
                <a:spcPct val="30000"/>
              </a:spcBef>
              <a:buFont typeface="Wingdings" panose="05000000000000000000" pitchFamily="2" charset="2"/>
              <a:buChar char="ü"/>
            </a:pPr>
            <a:r>
              <a:rPr lang="zh-CN" altLang="en-US" sz="2000" b="1" dirty="0" smtClean="0">
                <a:ea typeface="楷体_GB2312" panose="02010600030101010101" charset="-122"/>
              </a:rPr>
              <a:t>模拟用户线信令：监视信令、地址信令、音信号等</a:t>
            </a:r>
          </a:p>
          <a:p>
            <a:pPr lvl="2" algn="just" eaLnBrk="1" hangingPunct="1">
              <a:lnSpc>
                <a:spcPct val="105000"/>
              </a:lnSpc>
              <a:spcBef>
                <a:spcPct val="30000"/>
              </a:spcBef>
              <a:buFont typeface="Wingdings" panose="05000000000000000000" pitchFamily="2" charset="2"/>
              <a:buChar char="ü"/>
            </a:pPr>
            <a:r>
              <a:rPr lang="zh-CN" altLang="en-US" sz="2400" b="1" dirty="0" smtClean="0">
                <a:ea typeface="楷体_GB2312" panose="02010600030101010101" charset="-122"/>
              </a:rPr>
              <a:t>数字用户线信令：主要有</a:t>
            </a:r>
            <a:r>
              <a:rPr lang="en-US" altLang="zh-CN" b="1" dirty="0" smtClean="0">
                <a:ea typeface="楷体_GB2312" panose="02010600030101010101" charset="-122"/>
              </a:rPr>
              <a:t>DSS1,</a:t>
            </a:r>
            <a:r>
              <a:rPr lang="zh-CN" altLang="en-US" b="1" dirty="0" smtClean="0">
                <a:ea typeface="楷体_GB2312" panose="02010600030101010101" charset="-122"/>
              </a:rPr>
              <a:t>又称</a:t>
            </a:r>
            <a:r>
              <a:rPr lang="en-US" altLang="zh-CN" sz="2000" b="1" dirty="0" smtClean="0">
                <a:latin typeface="Arial" panose="020B0604020202020204" pitchFamily="34" charset="0"/>
                <a:ea typeface="楷体_GB2312" panose="02010600030101010101" charset="-122"/>
              </a:rPr>
              <a:t>ISDN</a:t>
            </a:r>
            <a:r>
              <a:rPr lang="zh-CN" altLang="en-US" sz="2000" b="1" dirty="0" smtClean="0">
                <a:latin typeface="Arial" panose="020B0604020202020204" pitchFamily="34" charset="0"/>
                <a:ea typeface="楷体_GB2312" panose="02010600030101010101" charset="-122"/>
              </a:rPr>
              <a:t>（</a:t>
            </a:r>
            <a:r>
              <a:rPr lang="zh-CN" altLang="en-US" dirty="0" smtClean="0">
                <a:latin typeface="Arial" panose="020B0604020202020204" pitchFamily="34" charset="0"/>
              </a:rPr>
              <a:t>综合业务数字网（</a:t>
            </a:r>
            <a:r>
              <a:rPr lang="en-US" altLang="zh-CN" dirty="0" smtClean="0">
                <a:latin typeface="Arial" panose="020B0604020202020204" pitchFamily="34" charset="0"/>
              </a:rPr>
              <a:t>Integrated Services Digital Network</a:t>
            </a:r>
            <a:r>
              <a:rPr lang="zh-CN" altLang="en-US" dirty="0" smtClean="0">
                <a:latin typeface="Arial" panose="020B0604020202020204" pitchFamily="34" charset="0"/>
              </a:rPr>
              <a:t>，</a:t>
            </a:r>
            <a:r>
              <a:rPr lang="en-US" altLang="zh-CN" dirty="0" smtClean="0">
                <a:latin typeface="Arial" panose="020B0604020202020204" pitchFamily="34" charset="0"/>
              </a:rPr>
              <a:t>ISDN</a:t>
            </a:r>
            <a:r>
              <a:rPr lang="zh-CN" altLang="en-US" dirty="0" smtClean="0">
                <a:latin typeface="Arial" panose="020B0604020202020204" pitchFamily="34" charset="0"/>
              </a:rPr>
              <a:t>）</a:t>
            </a:r>
            <a:r>
              <a:rPr lang="zh-CN" altLang="en-US" sz="2400" b="1" dirty="0" smtClean="0">
                <a:ea typeface="楷体_GB2312" panose="02010600030101010101" charset="-122"/>
              </a:rPr>
              <a:t>信令和</a:t>
            </a:r>
            <a:r>
              <a:rPr lang="en-US" altLang="zh-CN" sz="2400" b="1" dirty="0" smtClean="0">
                <a:ea typeface="楷体_GB2312" panose="02010600030101010101" charset="-122"/>
              </a:rPr>
              <a:t>DSS2</a:t>
            </a:r>
            <a:r>
              <a:rPr lang="zh-CN" altLang="en-US" sz="2400" b="1" dirty="0" smtClean="0">
                <a:ea typeface="楷体_GB2312" panose="02010600030101010101" charset="-122"/>
              </a:rPr>
              <a:t>信令</a:t>
            </a:r>
          </a:p>
          <a:p>
            <a:pPr lvl="1" algn="just" eaLnBrk="1" hangingPunct="1">
              <a:lnSpc>
                <a:spcPct val="105000"/>
              </a:lnSpc>
              <a:spcBef>
                <a:spcPct val="30000"/>
              </a:spcBef>
            </a:pPr>
            <a:r>
              <a:rPr lang="zh-CN" altLang="en-US" sz="2500" b="1" dirty="0" smtClean="0">
                <a:ea typeface="楷体_GB2312" panose="02010600030101010101" charset="-122"/>
              </a:rPr>
              <a:t>局间信令：在交换机和交换机之间、交换机与业务控制节点之间等传递的信令。主要用来控制连接的建立、监视、释放，网络的监控、测试等功能。</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39651" y="620688"/>
            <a:ext cx="7467600" cy="274637"/>
          </a:xfrm>
        </p:spPr>
        <p:txBody>
          <a:bodyPr>
            <a:normAutofit fontScale="90000"/>
          </a:bodyPr>
          <a:lstStyle/>
          <a:p>
            <a:pPr>
              <a:defRPr/>
            </a:pPr>
            <a:r>
              <a:rPr lang="zh-CN" altLang="en-US" b="1" dirty="0" smtClean="0">
                <a:latin typeface="楷体_GB2312" pitchFamily="49" charset="-122"/>
                <a:ea typeface="楷体_GB2312" pitchFamily="49" charset="-122"/>
              </a:rPr>
              <a:t>第</a:t>
            </a:r>
            <a:r>
              <a:rPr lang="en-US" altLang="zh-CN" b="1" dirty="0" smtClean="0">
                <a:latin typeface="楷体_GB2312" pitchFamily="49" charset="-122"/>
                <a:ea typeface="楷体_GB2312" pitchFamily="49" charset="-122"/>
              </a:rPr>
              <a:t>3</a:t>
            </a:r>
            <a:r>
              <a:rPr lang="zh-CN" altLang="en-US" b="1" dirty="0" smtClean="0">
                <a:latin typeface="楷体_GB2312" pitchFamily="49" charset="-122"/>
                <a:ea typeface="楷体_GB2312" pitchFamily="49" charset="-122"/>
              </a:rPr>
              <a:t>章</a:t>
            </a:r>
            <a:r>
              <a:rPr lang="en-US" altLang="zh-CN" b="1" dirty="0" smtClean="0">
                <a:ea typeface="楷体_GB2312" pitchFamily="49" charset="-122"/>
              </a:rPr>
              <a:t> </a:t>
            </a:r>
            <a:r>
              <a:rPr lang="zh-CN" altLang="en-US" b="1" dirty="0" smtClean="0">
                <a:ea typeface="楷体_GB2312" pitchFamily="49" charset="-122"/>
              </a:rPr>
              <a:t>信令网</a:t>
            </a:r>
            <a:endParaRPr lang="zh-CN" altLang="en-US" dirty="0"/>
          </a:p>
        </p:txBody>
      </p:sp>
      <p:sp>
        <p:nvSpPr>
          <p:cNvPr id="6" name="内容占位符 5"/>
          <p:cNvSpPr>
            <a:spLocks noGrp="1"/>
          </p:cNvSpPr>
          <p:nvPr>
            <p:ph idx="1"/>
          </p:nvPr>
        </p:nvSpPr>
        <p:spPr>
          <a:xfrm>
            <a:off x="323850" y="1844824"/>
            <a:ext cx="7467600" cy="3820964"/>
          </a:xfrm>
        </p:spPr>
        <p:txBody>
          <a:bodyPr>
            <a:normAutofit fontScale="77500" lnSpcReduction="20000"/>
          </a:bodyPr>
          <a:lstStyle/>
          <a:p>
            <a:pPr>
              <a:defRPr/>
            </a:pPr>
            <a:r>
              <a:rPr lang="zh-CN" altLang="en-US" dirty="0"/>
              <a:t>例如一个</a:t>
            </a:r>
            <a:r>
              <a:rPr lang="en-US" altLang="zh-CN" dirty="0"/>
              <a:t>24</a:t>
            </a:r>
            <a:r>
              <a:rPr lang="zh-CN" altLang="en-US" dirty="0"/>
              <a:t>位的信令点编码为</a:t>
            </a:r>
            <a:r>
              <a:rPr lang="en-US" altLang="zh-CN" dirty="0"/>
              <a:t>277330</a:t>
            </a:r>
            <a:r>
              <a:rPr lang="zh-CN" altLang="en-US" dirty="0" smtClean="0"/>
              <a:t>，如何理解这个信令点编码与国内</a:t>
            </a:r>
            <a:r>
              <a:rPr lang="zh-CN" altLang="en-US" dirty="0"/>
              <a:t>信令点编码</a:t>
            </a:r>
            <a:r>
              <a:rPr lang="en-US" altLang="zh-CN" dirty="0"/>
              <a:t>8-8-8</a:t>
            </a:r>
            <a:r>
              <a:rPr lang="zh-CN" altLang="en-US" dirty="0"/>
              <a:t>的格式</a:t>
            </a:r>
            <a:r>
              <a:rPr lang="zh-CN" altLang="en-US" dirty="0" smtClean="0"/>
              <a:t>关联？</a:t>
            </a:r>
            <a:endParaRPr lang="en-US" altLang="zh-CN" dirty="0" smtClean="0"/>
          </a:p>
          <a:p>
            <a:pPr>
              <a:defRPr/>
            </a:pPr>
            <a:r>
              <a:rPr lang="zh-CN" altLang="en-US" dirty="0" smtClean="0"/>
              <a:t>转换步骤：</a:t>
            </a:r>
            <a:endParaRPr lang="zh-CN" altLang="en-US" dirty="0"/>
          </a:p>
          <a:p>
            <a:pPr marL="0" indent="0">
              <a:buFont typeface="Wingdings" panose="05000000000000000000" pitchFamily="2" charset="2"/>
              <a:buNone/>
              <a:defRPr/>
            </a:pPr>
            <a:r>
              <a:rPr lang="en-US" altLang="zh-CN" dirty="0"/>
              <a:t>1</a:t>
            </a:r>
            <a:r>
              <a:rPr lang="zh-CN" altLang="en-US" dirty="0"/>
              <a:t>． 将</a:t>
            </a:r>
            <a:r>
              <a:rPr lang="en-US" altLang="zh-CN" dirty="0"/>
              <a:t>277330</a:t>
            </a:r>
            <a:r>
              <a:rPr lang="zh-CN" altLang="en-US" dirty="0"/>
              <a:t>换算成二进制为：</a:t>
            </a:r>
            <a:r>
              <a:rPr lang="en-US" altLang="zh-CN" dirty="0" smtClean="0"/>
              <a:t>1000011101101010010</a:t>
            </a:r>
            <a:r>
              <a:rPr lang="zh-CN" altLang="en-US" dirty="0"/>
              <a:t>。</a:t>
            </a:r>
          </a:p>
          <a:p>
            <a:pPr marL="0" indent="0">
              <a:buFont typeface="Wingdings" panose="05000000000000000000" pitchFamily="2" charset="2"/>
              <a:buNone/>
              <a:defRPr/>
            </a:pPr>
            <a:r>
              <a:rPr lang="en-US" altLang="zh-CN" dirty="0"/>
              <a:t>2</a:t>
            </a:r>
            <a:r>
              <a:rPr lang="zh-CN" altLang="en-US" dirty="0"/>
              <a:t>． 将</a:t>
            </a:r>
            <a:r>
              <a:rPr lang="en-US" altLang="zh-CN" dirty="0"/>
              <a:t>1000011101101010010</a:t>
            </a:r>
            <a:r>
              <a:rPr lang="zh-CN" altLang="en-US" dirty="0"/>
              <a:t>按照</a:t>
            </a:r>
            <a:r>
              <a:rPr lang="en-US" altLang="zh-CN" dirty="0"/>
              <a:t>8-8-8</a:t>
            </a:r>
            <a:r>
              <a:rPr lang="zh-CN" altLang="en-US" dirty="0"/>
              <a:t>的格式分开：</a:t>
            </a:r>
            <a:r>
              <a:rPr lang="en-US" altLang="zh-CN" dirty="0"/>
              <a:t>100-00111011-01010010</a:t>
            </a:r>
          </a:p>
          <a:p>
            <a:pPr marL="0" indent="0">
              <a:buFont typeface="Wingdings" panose="05000000000000000000" pitchFamily="2" charset="2"/>
              <a:buNone/>
              <a:defRPr/>
            </a:pPr>
            <a:r>
              <a:rPr lang="en-US" altLang="zh-CN" dirty="0"/>
              <a:t>3</a:t>
            </a:r>
            <a:r>
              <a:rPr lang="zh-CN" altLang="en-US" dirty="0"/>
              <a:t>． 不足</a:t>
            </a:r>
            <a:r>
              <a:rPr lang="en-US" altLang="zh-CN" dirty="0"/>
              <a:t>8</a:t>
            </a:r>
            <a:r>
              <a:rPr lang="zh-CN" altLang="en-US" dirty="0"/>
              <a:t>位的需要补</a:t>
            </a:r>
            <a:r>
              <a:rPr lang="en-US" altLang="zh-CN" dirty="0"/>
              <a:t>0</a:t>
            </a:r>
            <a:r>
              <a:rPr lang="zh-CN" altLang="en-US" dirty="0"/>
              <a:t>：</a:t>
            </a:r>
            <a:r>
              <a:rPr lang="en-US" altLang="zh-CN" dirty="0"/>
              <a:t>00000100-00111011-01010010</a:t>
            </a:r>
          </a:p>
          <a:p>
            <a:pPr marL="0" indent="0">
              <a:buFont typeface="Wingdings" panose="05000000000000000000" pitchFamily="2" charset="2"/>
              <a:buNone/>
              <a:defRPr/>
            </a:pPr>
            <a:r>
              <a:rPr lang="en-US" altLang="zh-CN" dirty="0"/>
              <a:t>4</a:t>
            </a:r>
            <a:r>
              <a:rPr lang="zh-CN" altLang="en-US" dirty="0"/>
              <a:t>． 根据需要换算，换算为十进制结果为：</a:t>
            </a:r>
            <a:r>
              <a:rPr lang="en-US" altLang="zh-CN" dirty="0"/>
              <a:t>4-59-82</a:t>
            </a:r>
            <a:r>
              <a:rPr lang="zh-CN" altLang="en-US" dirty="0"/>
              <a:t>；换算为十六进制结果为</a:t>
            </a:r>
            <a:r>
              <a:rPr lang="en-US" altLang="zh-CN" dirty="0"/>
              <a:t>4-3B-52</a:t>
            </a:r>
            <a:r>
              <a:rPr lang="zh-CN" altLang="en-US" dirty="0" smtClean="0"/>
              <a:t>。</a:t>
            </a:r>
            <a:endParaRPr lang="zh-CN" altLang="en-US" dirty="0"/>
          </a:p>
          <a:p>
            <a:pPr marL="0" indent="0">
              <a:buFont typeface="Wingdings" panose="05000000000000000000" pitchFamily="2" charset="2"/>
              <a:buNone/>
              <a:defRPr/>
            </a:pPr>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additive="base">
                                        <p:cTn id="1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 calcmode="lin" valueType="num">
                                      <p:cBhvr additive="base">
                                        <p:cTn id="2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33041" y="476672"/>
            <a:ext cx="8378825" cy="468313"/>
          </a:xfrm>
        </p:spPr>
        <p:txBody>
          <a:bodyPr>
            <a:normAutofit fontScale="90000"/>
          </a:bodyPr>
          <a:lstStyle/>
          <a:p>
            <a:pPr eaLnBrk="1" fontAlgn="auto" hangingPunct="1">
              <a:spcAft>
                <a:spcPts val="0"/>
              </a:spcAft>
              <a:defRPr/>
            </a:pPr>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3</a:t>
            </a:r>
            <a:r>
              <a:rPr lang="zh-CN" altLang="en-US" b="1" smtClean="0">
                <a:latin typeface="楷体_GB2312" pitchFamily="49" charset="-122"/>
                <a:ea typeface="楷体_GB2312" pitchFamily="49" charset="-122"/>
              </a:rPr>
              <a:t>章</a:t>
            </a:r>
            <a:r>
              <a:rPr lang="en-US" altLang="zh-CN" b="1" smtClean="0">
                <a:ea typeface="楷体_GB2312" pitchFamily="49" charset="-122"/>
              </a:rPr>
              <a:t> </a:t>
            </a:r>
            <a:r>
              <a:rPr lang="zh-CN" altLang="en-US" b="1" smtClean="0">
                <a:ea typeface="楷体_GB2312" pitchFamily="49" charset="-122"/>
              </a:rPr>
              <a:t>信令网</a:t>
            </a:r>
          </a:p>
        </p:txBody>
      </p:sp>
      <p:sp>
        <p:nvSpPr>
          <p:cNvPr id="71683" name="Rectangle 3"/>
          <p:cNvSpPr>
            <a:spLocks noGrp="1" noChangeArrowheads="1"/>
          </p:cNvSpPr>
          <p:nvPr>
            <p:ph type="body" sz="half" idx="1"/>
          </p:nvPr>
        </p:nvSpPr>
        <p:spPr>
          <a:xfrm>
            <a:off x="433041" y="1700808"/>
            <a:ext cx="8172450" cy="5497512"/>
          </a:xfrm>
        </p:spPr>
        <p:txBody>
          <a:bodyPr/>
          <a:lstStyle/>
          <a:p>
            <a:pPr marL="457200" indent="-457200" algn="just" eaLnBrk="1" hangingPunct="1">
              <a:lnSpc>
                <a:spcPct val="115000"/>
              </a:lnSpc>
              <a:spcBef>
                <a:spcPct val="45000"/>
              </a:spcBef>
              <a:buFontTx/>
              <a:buNone/>
            </a:pPr>
            <a:r>
              <a:rPr lang="en-US" altLang="zh-CN" b="1" dirty="0" smtClean="0">
                <a:latin typeface="楷体_GB2312" panose="02010600030101010101" charset="-122"/>
                <a:ea typeface="楷体_GB2312" panose="02010600030101010101" charset="-122"/>
              </a:rPr>
              <a:t>5</a:t>
            </a:r>
            <a:r>
              <a:rPr lang="zh-CN" altLang="en-US" b="1" dirty="0" smtClean="0">
                <a:latin typeface="楷体_GB2312" panose="02010600030101010101" charset="-122"/>
                <a:ea typeface="楷体_GB2312" panose="02010600030101010101" charset="-122"/>
              </a:rPr>
              <a:t>、 信令网的路由选择</a:t>
            </a:r>
          </a:p>
          <a:p>
            <a:pPr marL="457200" indent="-457200" eaLnBrk="1" hangingPunct="1">
              <a:lnSpc>
                <a:spcPct val="110000"/>
              </a:lnSpc>
              <a:spcBef>
                <a:spcPct val="40000"/>
              </a:spcBef>
              <a:buFontTx/>
              <a:buNone/>
            </a:pPr>
            <a:r>
              <a:rPr lang="zh-CN" altLang="en-US" b="1" dirty="0" smtClean="0">
                <a:latin typeface="楷体_GB2312" panose="02010600030101010101" charset="-122"/>
                <a:ea typeface="楷体_GB2312" panose="02010600030101010101" charset="-122"/>
              </a:rPr>
              <a:t>      信令路由是一个信令点的信令消息到达目的地所经过的路径</a:t>
            </a:r>
            <a:r>
              <a:rPr lang="zh-CN" altLang="en-US" sz="2000" b="1" dirty="0" smtClean="0">
                <a:latin typeface="楷体_GB2312" panose="02010600030101010101" charset="-122"/>
                <a:ea typeface="楷体_GB2312" panose="02010600030101010101" charset="-122"/>
              </a:rPr>
              <a:t>。</a:t>
            </a:r>
            <a:endParaRPr lang="en-US" altLang="zh-CN" sz="2000" b="1" dirty="0" smtClean="0">
              <a:latin typeface="楷体_GB2312" panose="02010600030101010101" charset="-122"/>
              <a:ea typeface="楷体_GB2312" panose="02010600030101010101" charset="-122"/>
            </a:endParaRPr>
          </a:p>
          <a:p>
            <a:pPr lvl="1" eaLnBrk="1" hangingPunct="1">
              <a:lnSpc>
                <a:spcPct val="110000"/>
              </a:lnSpc>
              <a:spcBef>
                <a:spcPct val="40000"/>
              </a:spcBef>
            </a:pPr>
            <a:r>
              <a:rPr lang="zh-CN" altLang="en-US" b="1" dirty="0" smtClean="0">
                <a:latin typeface="楷体_GB2312" panose="02010600030101010101" charset="-122"/>
                <a:ea typeface="楷体_GB2312" panose="02010600030101010101" charset="-122"/>
              </a:rPr>
              <a:t>是</a:t>
            </a:r>
            <a:r>
              <a:rPr lang="en-US" altLang="zh-CN" b="1" dirty="0" smtClean="0">
                <a:latin typeface="楷体_GB2312" panose="02010600030101010101" charset="-122"/>
                <a:ea typeface="楷体_GB2312" panose="02010600030101010101" charset="-122"/>
              </a:rPr>
              <a:t>MTP</a:t>
            </a:r>
            <a:r>
              <a:rPr lang="zh-CN" altLang="en-US" b="1" dirty="0" smtClean="0">
                <a:latin typeface="楷体_GB2312" panose="02010600030101010101" charset="-122"/>
                <a:ea typeface="楷体_GB2312" panose="02010600030101010101" charset="-122"/>
              </a:rPr>
              <a:t>第三功能级</a:t>
            </a:r>
            <a:r>
              <a:rPr lang="en-US" altLang="zh-CN" b="1" dirty="0" smtClean="0">
                <a:ea typeface="楷体_GB2312" panose="02010600030101010101" charset="-122"/>
              </a:rPr>
              <a:t>——</a:t>
            </a:r>
            <a:r>
              <a:rPr lang="zh-CN" altLang="en-US" b="1" dirty="0" smtClean="0">
                <a:latin typeface="楷体_GB2312" panose="02010600030101010101" charset="-122"/>
                <a:ea typeface="楷体_GB2312" panose="02010600030101010101" charset="-122"/>
              </a:rPr>
              <a:t>信令消息处理部分完成的功能。</a:t>
            </a:r>
            <a:endParaRPr lang="en-US" altLang="zh-CN" b="1" dirty="0" smtClean="0">
              <a:latin typeface="楷体_GB2312" panose="02010600030101010101" charset="-122"/>
              <a:ea typeface="楷体_GB2312" panose="02010600030101010101" charset="-122"/>
            </a:endParaRPr>
          </a:p>
          <a:p>
            <a:pPr lvl="1" eaLnBrk="1" hangingPunct="1">
              <a:lnSpc>
                <a:spcPct val="110000"/>
              </a:lnSpc>
              <a:spcBef>
                <a:spcPct val="40000"/>
              </a:spcBef>
            </a:pPr>
            <a:r>
              <a:rPr lang="zh-CN" altLang="en-US" b="1" dirty="0" smtClean="0">
                <a:latin typeface="楷体_GB2312" panose="02010600030101010101" charset="-122"/>
                <a:ea typeface="楷体_GB2312" panose="02010600030101010101" charset="-122"/>
              </a:rPr>
              <a:t>功能：</a:t>
            </a:r>
          </a:p>
          <a:p>
            <a:pPr marL="457200" indent="-457200" eaLnBrk="1" hangingPunct="1">
              <a:lnSpc>
                <a:spcPct val="110000"/>
              </a:lnSpc>
              <a:spcBef>
                <a:spcPct val="70000"/>
              </a:spcBef>
              <a:buFontTx/>
              <a:buAutoNum type="arabicParenR"/>
            </a:pPr>
            <a:r>
              <a:rPr lang="zh-CN" altLang="en-US" b="1" dirty="0" smtClean="0">
                <a:latin typeface="楷体_GB2312" panose="02010600030101010101" charset="-122"/>
                <a:ea typeface="楷体_GB2312" panose="02010600030101010101" charset="-122"/>
              </a:rPr>
              <a:t>信令消息处理功能</a:t>
            </a:r>
            <a:endParaRPr lang="en-US" altLang="zh-CN" b="1" dirty="0" smtClean="0">
              <a:latin typeface="楷体_GB2312" panose="02010600030101010101" charset="-122"/>
              <a:ea typeface="楷体_GB2312" panose="02010600030101010101" charset="-122"/>
            </a:endParaRPr>
          </a:p>
          <a:p>
            <a:pPr marL="457200" indent="-457200" eaLnBrk="1" hangingPunct="1">
              <a:lnSpc>
                <a:spcPct val="110000"/>
              </a:lnSpc>
              <a:spcBef>
                <a:spcPct val="70000"/>
              </a:spcBef>
              <a:buFontTx/>
              <a:buAutoNum type="arabicParenR"/>
            </a:pPr>
            <a:r>
              <a:rPr lang="zh-CN" altLang="en-US" b="1" dirty="0" smtClean="0">
                <a:latin typeface="楷体_GB2312" panose="02010600030101010101" charset="-122"/>
                <a:ea typeface="楷体_GB2312" panose="02010600030101010101" charset="-122"/>
              </a:rPr>
              <a:t>信令路由选择</a:t>
            </a:r>
          </a:p>
          <a:p>
            <a:pPr marL="457200" indent="-457200" eaLnBrk="1" hangingPunct="1">
              <a:lnSpc>
                <a:spcPct val="110000"/>
              </a:lnSpc>
              <a:spcBef>
                <a:spcPct val="70000"/>
              </a:spcBef>
              <a:buFontTx/>
              <a:buAutoNum type="arabicParenR"/>
            </a:pPr>
            <a:endParaRPr lang="zh-CN" altLang="en-US" b="1" dirty="0" smtClean="0">
              <a:latin typeface="楷体_GB2312" panose="02010600030101010101" charset="-122"/>
              <a:ea typeface="楷体_GB2312" panose="02010600030101010101" charset="-122"/>
            </a:endParaRPr>
          </a:p>
          <a:p>
            <a:pPr marL="457200" indent="-457200" eaLnBrk="1" hangingPunct="1">
              <a:lnSpc>
                <a:spcPct val="150000"/>
              </a:lnSpc>
              <a:spcBef>
                <a:spcPct val="50000"/>
              </a:spcBef>
              <a:buFontTx/>
              <a:buNone/>
            </a:pPr>
            <a:endParaRPr lang="en-US" altLang="zh-CN" sz="2800" dirty="0" smtClean="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15912" y="468313"/>
            <a:ext cx="8378825" cy="468313"/>
          </a:xfrm>
        </p:spPr>
        <p:txBody>
          <a:bodyPr>
            <a:normAutofit fontScale="90000"/>
          </a:bodyPr>
          <a:lstStyle/>
          <a:p>
            <a:pPr eaLnBrk="1" fontAlgn="auto" hangingPunct="1">
              <a:spcAft>
                <a:spcPts val="0"/>
              </a:spcAft>
              <a:defRPr/>
            </a:pPr>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3</a:t>
            </a:r>
            <a:r>
              <a:rPr lang="zh-CN" altLang="en-US" b="1" smtClean="0">
                <a:latin typeface="楷体_GB2312" pitchFamily="49" charset="-122"/>
                <a:ea typeface="楷体_GB2312" pitchFamily="49" charset="-122"/>
              </a:rPr>
              <a:t>章</a:t>
            </a:r>
            <a:r>
              <a:rPr lang="en-US" altLang="zh-CN" b="1" smtClean="0">
                <a:ea typeface="楷体_GB2312" pitchFamily="49" charset="-122"/>
              </a:rPr>
              <a:t> </a:t>
            </a:r>
            <a:r>
              <a:rPr lang="zh-CN" altLang="en-US" b="1" smtClean="0">
                <a:ea typeface="楷体_GB2312" pitchFamily="49" charset="-122"/>
              </a:rPr>
              <a:t>信令网</a:t>
            </a:r>
          </a:p>
        </p:txBody>
      </p:sp>
      <p:sp>
        <p:nvSpPr>
          <p:cNvPr id="72707" name="Rectangle 3"/>
          <p:cNvSpPr>
            <a:spLocks noGrp="1" noChangeArrowheads="1"/>
          </p:cNvSpPr>
          <p:nvPr>
            <p:ph type="body" sz="half" idx="1"/>
          </p:nvPr>
        </p:nvSpPr>
        <p:spPr>
          <a:xfrm>
            <a:off x="231775" y="1280551"/>
            <a:ext cx="8547100" cy="5497512"/>
          </a:xfrm>
        </p:spPr>
        <p:txBody>
          <a:bodyPr/>
          <a:lstStyle/>
          <a:p>
            <a:pPr marL="0" indent="0" eaLnBrk="1" hangingPunct="1">
              <a:lnSpc>
                <a:spcPct val="120000"/>
              </a:lnSpc>
              <a:spcBef>
                <a:spcPct val="50000"/>
              </a:spcBef>
              <a:buFont typeface="Wingdings" panose="05000000000000000000" pitchFamily="2" charset="2"/>
              <a:buNone/>
            </a:pPr>
            <a:r>
              <a:rPr lang="en-US" altLang="zh-CN" b="1" dirty="0" smtClean="0">
                <a:latin typeface="楷体_GB2312" panose="02010600030101010101" charset="-122"/>
                <a:ea typeface="楷体_GB2312" panose="02010600030101010101" charset="-122"/>
              </a:rPr>
              <a:t>1</a:t>
            </a:r>
            <a:r>
              <a:rPr lang="zh-CN" altLang="en-US" b="1" dirty="0" smtClean="0">
                <a:latin typeface="楷体_GB2312" panose="02010600030101010101" charset="-122"/>
                <a:ea typeface="楷体_GB2312" panose="02010600030101010101" charset="-122"/>
              </a:rPr>
              <a:t>）信令路由选择</a:t>
            </a:r>
          </a:p>
        </p:txBody>
      </p:sp>
      <p:graphicFrame>
        <p:nvGraphicFramePr>
          <p:cNvPr id="72708" name="对象 1"/>
          <p:cNvGraphicFramePr>
            <a:graphicFrameLocks noGrp="1" noChangeAspect="1"/>
          </p:cNvGraphicFramePr>
          <p:nvPr/>
        </p:nvGraphicFramePr>
        <p:xfrm>
          <a:off x="1751013" y="3090863"/>
          <a:ext cx="5040312" cy="2874962"/>
        </p:xfrm>
        <a:graphic>
          <a:graphicData uri="http://schemas.openxmlformats.org/presentationml/2006/ole">
            <mc:AlternateContent xmlns:mc="http://schemas.openxmlformats.org/markup-compatibility/2006">
              <mc:Choice xmlns:v="urn:schemas-microsoft-com:vml" Requires="v">
                <p:oleObj spid="_x0000_s72716" r:id="rId3" imgW="2513287" imgH="1433110" progId="Visio.Drawing.4">
                  <p:embed/>
                </p:oleObj>
              </mc:Choice>
              <mc:Fallback>
                <p:oleObj r:id="rId3" imgW="2513287" imgH="1433110" progId="Visio.Drawing.4">
                  <p:embed/>
                  <p:pic>
                    <p:nvPicPr>
                      <p:cNvPr id="0" name="对象 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1013" y="3090863"/>
                        <a:ext cx="5040312" cy="287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矩形 1"/>
          <p:cNvSpPr/>
          <p:nvPr/>
        </p:nvSpPr>
        <p:spPr>
          <a:xfrm>
            <a:off x="4505325" y="1327150"/>
            <a:ext cx="4324350" cy="1568450"/>
          </a:xfrm>
          <a:prstGeom prst="rect">
            <a:avLst/>
          </a:prstGeom>
          <a:solidFill>
            <a:schemeClr val="accent1">
              <a:lumMod val="20000"/>
              <a:lumOff val="80000"/>
            </a:schemeClr>
          </a:solidFill>
        </p:spPr>
        <p:txBody>
          <a:bodyPr>
            <a:spAutoFit/>
          </a:bodyPr>
          <a:lstStyle/>
          <a:p>
            <a:pPr eaLnBrk="1" hangingPunct="1">
              <a:lnSpc>
                <a:spcPct val="120000"/>
              </a:lnSpc>
              <a:spcBef>
                <a:spcPct val="50000"/>
              </a:spcBef>
              <a:defRPr/>
            </a:pPr>
            <a:r>
              <a:rPr lang="zh-CN" altLang="en-US" b="1" dirty="0">
                <a:latin typeface="楷体_GB2312" panose="02010609030101010101" pitchFamily="49" charset="-122"/>
                <a:ea typeface="楷体_GB2312" panose="02010609030101010101" pitchFamily="49" charset="-122"/>
              </a:rPr>
              <a:t>根据</a:t>
            </a:r>
            <a:r>
              <a:rPr lang="en-US" altLang="zh-CN" b="1" dirty="0">
                <a:latin typeface="楷体_GB2312" panose="02010609030101010101" pitchFamily="49" charset="-122"/>
                <a:ea typeface="楷体_GB2312" panose="02010609030101010101" pitchFamily="49" charset="-122"/>
              </a:rPr>
              <a:t>DPC(</a:t>
            </a:r>
            <a:r>
              <a:rPr lang="zh-CN" altLang="en-US" b="1" dirty="0">
                <a:latin typeface="楷体_GB2312" panose="02010609030101010101" pitchFamily="49" charset="-122"/>
                <a:ea typeface="楷体_GB2312" panose="02010609030101010101" pitchFamily="49" charset="-122"/>
              </a:rPr>
              <a:t>信令点编码</a:t>
            </a:r>
            <a:r>
              <a:rPr lang="en-US" altLang="zh-CN" b="1" dirty="0">
                <a:latin typeface="楷体_GB2312" panose="02010609030101010101" pitchFamily="49" charset="-122"/>
                <a:ea typeface="楷体_GB2312" panose="02010609030101010101" pitchFamily="49" charset="-122"/>
              </a:rPr>
              <a:t>)</a:t>
            </a:r>
            <a:r>
              <a:rPr lang="zh-CN" altLang="en-US" b="1" dirty="0">
                <a:latin typeface="楷体_GB2312" panose="02010609030101010101" pitchFamily="49" charset="-122"/>
                <a:ea typeface="楷体_GB2312" panose="02010609030101010101" pitchFamily="49" charset="-122"/>
              </a:rPr>
              <a:t>判定本信令点是否为信令消息的目的地。若是，交给消息分配功能，否则交给消息路由功能转发。</a:t>
            </a:r>
          </a:p>
        </p:txBody>
      </p:sp>
      <p:sp>
        <p:nvSpPr>
          <p:cNvPr id="3" name="矩形 2"/>
          <p:cNvSpPr/>
          <p:nvPr/>
        </p:nvSpPr>
        <p:spPr>
          <a:xfrm>
            <a:off x="450850" y="1724025"/>
            <a:ext cx="3425825" cy="1200150"/>
          </a:xfrm>
          <a:prstGeom prst="rect">
            <a:avLst/>
          </a:prstGeom>
          <a:solidFill>
            <a:schemeClr val="accent2">
              <a:lumMod val="40000"/>
              <a:lumOff val="60000"/>
            </a:schemeClr>
          </a:solidFill>
        </p:spPr>
        <p:txBody>
          <a:bodyPr>
            <a:spAutoFit/>
          </a:bodyPr>
          <a:lstStyle/>
          <a:p>
            <a:pPr eaLnBrk="1" hangingPunct="1">
              <a:lnSpc>
                <a:spcPct val="120000"/>
              </a:lnSpc>
              <a:spcBef>
                <a:spcPct val="50000"/>
              </a:spcBef>
              <a:defRPr/>
            </a:pPr>
            <a:r>
              <a:rPr lang="zh-CN" altLang="en-US" b="1" dirty="0">
                <a:latin typeface="楷体_GB2312" panose="02010609030101010101" pitchFamily="49" charset="-122"/>
                <a:ea typeface="楷体_GB2312" panose="02010609030101010101" pitchFamily="49" charset="-122"/>
              </a:rPr>
              <a:t>根据</a:t>
            </a:r>
            <a:r>
              <a:rPr lang="en-US" altLang="zh-CN" b="1" dirty="0">
                <a:latin typeface="楷体_GB2312" panose="02010609030101010101" pitchFamily="49" charset="-122"/>
                <a:ea typeface="楷体_GB2312" panose="02010609030101010101" pitchFamily="49" charset="-122"/>
              </a:rPr>
              <a:t>SIO(</a:t>
            </a:r>
            <a:r>
              <a:rPr lang="zh-CN" altLang="en-US" b="1" dirty="0">
                <a:latin typeface="楷体_GB2312" panose="02010609030101010101" pitchFamily="49" charset="-122"/>
                <a:ea typeface="楷体_GB2312" panose="02010609030101010101" pitchFamily="49" charset="-122"/>
              </a:rPr>
              <a:t>业务信息</a:t>
            </a:r>
            <a:r>
              <a:rPr lang="en-US" altLang="zh-CN" b="1" dirty="0">
                <a:latin typeface="楷体_GB2312" panose="02010609030101010101" pitchFamily="49" charset="-122"/>
                <a:ea typeface="楷体_GB2312" panose="02010609030101010101" pitchFamily="49" charset="-122"/>
              </a:rPr>
              <a:t>8</a:t>
            </a:r>
            <a:r>
              <a:rPr lang="zh-CN" altLang="en-US" b="1" dirty="0">
                <a:latin typeface="楷体_GB2312" panose="02010609030101010101" pitchFamily="49" charset="-122"/>
                <a:ea typeface="楷体_GB2312" panose="02010609030101010101" pitchFamily="49" charset="-122"/>
              </a:rPr>
              <a:t>位组</a:t>
            </a:r>
            <a:r>
              <a:rPr lang="en-US" altLang="zh-CN" b="1" dirty="0">
                <a:latin typeface="楷体_GB2312" panose="02010609030101010101" pitchFamily="49" charset="-122"/>
                <a:ea typeface="楷体_GB2312" panose="02010609030101010101" pitchFamily="49" charset="-122"/>
              </a:rPr>
              <a:t>)</a:t>
            </a:r>
            <a:r>
              <a:rPr lang="zh-CN" altLang="en-US" b="1" dirty="0">
                <a:latin typeface="楷体_GB2312" panose="02010609030101010101" pitchFamily="49" charset="-122"/>
                <a:ea typeface="楷体_GB2312" panose="02010609030101010101" pitchFamily="49" charset="-122"/>
              </a:rPr>
              <a:t>的编码来确定消息所属的用户部分，并传递给相应的用户。</a:t>
            </a:r>
          </a:p>
        </p:txBody>
      </p:sp>
      <p:sp>
        <p:nvSpPr>
          <p:cNvPr id="4" name="矩形 3"/>
          <p:cNvSpPr>
            <a:spLocks noChangeArrowheads="1"/>
          </p:cNvSpPr>
          <p:nvPr/>
        </p:nvSpPr>
        <p:spPr bwMode="auto">
          <a:xfrm>
            <a:off x="4978400" y="5184775"/>
            <a:ext cx="3627438" cy="1570038"/>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50000"/>
              </a:spcBef>
            </a:pPr>
            <a:r>
              <a:rPr lang="zh-CN" altLang="en-US" b="1">
                <a:latin typeface="楷体_GB2312" panose="02010600030101010101" charset="-122"/>
                <a:ea typeface="楷体_GB2312" panose="02010600030101010101" charset="-122"/>
              </a:rPr>
              <a:t>消息路由功能：根据 </a:t>
            </a:r>
            <a:r>
              <a:rPr lang="en-US" altLang="zh-CN" b="1">
                <a:latin typeface="楷体_GB2312" panose="02010600030101010101" charset="-122"/>
                <a:ea typeface="楷体_GB2312" panose="02010600030101010101" charset="-122"/>
              </a:rPr>
              <a:t>SI(</a:t>
            </a:r>
            <a:r>
              <a:rPr lang="zh-CN" altLang="en-US" b="1">
                <a:latin typeface="楷体_GB2312" panose="02010600030101010101" charset="-122"/>
                <a:ea typeface="楷体_GB2312" panose="02010600030101010101" charset="-122"/>
              </a:rPr>
              <a:t>业务指示字段</a:t>
            </a:r>
            <a:r>
              <a:rPr lang="en-US" altLang="zh-CN" b="1">
                <a:latin typeface="楷体_GB2312" panose="02010600030101010101" charset="-122"/>
                <a:ea typeface="楷体_GB2312" panose="02010600030101010101" charset="-122"/>
              </a:rPr>
              <a:t>)</a:t>
            </a:r>
            <a:r>
              <a:rPr lang="zh-CN" altLang="en-US" b="1">
                <a:latin typeface="楷体_GB2312" panose="02010600030101010101" charset="-122"/>
                <a:ea typeface="楷体_GB2312" panose="02010600030101010101" charset="-122"/>
              </a:rPr>
              <a:t>、 </a:t>
            </a:r>
            <a:r>
              <a:rPr lang="en-US" altLang="zh-CN" b="1">
                <a:latin typeface="楷体_GB2312" panose="02010600030101010101" charset="-122"/>
                <a:ea typeface="楷体_GB2312" panose="02010600030101010101" charset="-122"/>
              </a:rPr>
              <a:t>DPC</a:t>
            </a:r>
            <a:r>
              <a:rPr lang="zh-CN" altLang="en-US" b="1">
                <a:latin typeface="楷体_GB2312" panose="02010600030101010101" charset="-122"/>
                <a:ea typeface="楷体_GB2312" panose="02010600030101010101" charset="-122"/>
              </a:rPr>
              <a:t>和</a:t>
            </a:r>
            <a:r>
              <a:rPr lang="en-US" altLang="zh-CN" b="1">
                <a:latin typeface="楷体_GB2312" panose="02010600030101010101" charset="-122"/>
                <a:ea typeface="楷体_GB2312" panose="02010600030101010101" charset="-122"/>
              </a:rPr>
              <a:t>SLS(</a:t>
            </a:r>
            <a:r>
              <a:rPr lang="zh-CN" altLang="en-US" b="1">
                <a:latin typeface="楷体_GB2312" panose="02010600030101010101" charset="-122"/>
                <a:ea typeface="楷体_GB2312" panose="02010600030101010101" charset="-122"/>
              </a:rPr>
              <a:t>信令链路选择码</a:t>
            </a:r>
            <a:r>
              <a:rPr lang="en-US" altLang="zh-CN" b="1">
                <a:latin typeface="楷体_GB2312" panose="02010600030101010101" charset="-122"/>
                <a:ea typeface="楷体_GB2312" panose="02010600030101010101" charset="-122"/>
              </a:rPr>
              <a:t>)</a:t>
            </a:r>
            <a:r>
              <a:rPr lang="zh-CN" altLang="en-US" b="1">
                <a:latin typeface="楷体_GB2312" panose="02010600030101010101" charset="-122"/>
                <a:ea typeface="楷体_GB2312" panose="02010600030101010101" charset="-122"/>
              </a:rPr>
              <a:t>选择一条合适的信令链路传送信令。</a:t>
            </a:r>
          </a:p>
        </p:txBody>
      </p:sp>
      <p:cxnSp>
        <p:nvCxnSpPr>
          <p:cNvPr id="6" name="直接箭头连接符 5"/>
          <p:cNvCxnSpPr/>
          <p:nvPr/>
        </p:nvCxnSpPr>
        <p:spPr>
          <a:xfrm flipV="1">
            <a:off x="5172075" y="2530475"/>
            <a:ext cx="720725" cy="787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H="1" flipV="1">
            <a:off x="3059113" y="2895600"/>
            <a:ext cx="352425" cy="454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5219700" y="4941888"/>
            <a:ext cx="969963" cy="358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67544" y="548680"/>
            <a:ext cx="8378825" cy="468313"/>
          </a:xfrm>
        </p:spPr>
        <p:txBody>
          <a:bodyPr>
            <a:normAutofit fontScale="90000"/>
          </a:bodyPr>
          <a:lstStyle/>
          <a:p>
            <a:pPr eaLnBrk="1" fontAlgn="auto" hangingPunct="1">
              <a:spcAft>
                <a:spcPts val="0"/>
              </a:spcAft>
              <a:defRPr/>
            </a:pPr>
            <a:r>
              <a:rPr lang="zh-CN" altLang="en-US" b="1" dirty="0" smtClean="0">
                <a:latin typeface="楷体_GB2312" pitchFamily="49" charset="-122"/>
                <a:ea typeface="楷体_GB2312" pitchFamily="49" charset="-122"/>
              </a:rPr>
              <a:t>第</a:t>
            </a:r>
            <a:r>
              <a:rPr lang="en-US" altLang="zh-CN" b="1" dirty="0" smtClean="0">
                <a:latin typeface="楷体_GB2312" pitchFamily="49" charset="-122"/>
                <a:ea typeface="楷体_GB2312" pitchFamily="49" charset="-122"/>
              </a:rPr>
              <a:t>3</a:t>
            </a:r>
            <a:r>
              <a:rPr lang="zh-CN" altLang="en-US" b="1" dirty="0" smtClean="0">
                <a:latin typeface="楷体_GB2312" pitchFamily="49" charset="-122"/>
                <a:ea typeface="楷体_GB2312" pitchFamily="49" charset="-122"/>
              </a:rPr>
              <a:t>章</a:t>
            </a:r>
            <a:r>
              <a:rPr lang="en-US" altLang="zh-CN" b="1" dirty="0" smtClean="0">
                <a:ea typeface="楷体_GB2312" pitchFamily="49" charset="-122"/>
              </a:rPr>
              <a:t> </a:t>
            </a:r>
            <a:r>
              <a:rPr lang="zh-CN" altLang="en-US" b="1" dirty="0" smtClean="0">
                <a:ea typeface="楷体_GB2312" pitchFamily="49" charset="-122"/>
              </a:rPr>
              <a:t>信令网</a:t>
            </a:r>
          </a:p>
        </p:txBody>
      </p:sp>
      <p:sp>
        <p:nvSpPr>
          <p:cNvPr id="73731" name="Rectangle 3"/>
          <p:cNvSpPr>
            <a:spLocks noGrp="1" noChangeArrowheads="1"/>
          </p:cNvSpPr>
          <p:nvPr>
            <p:ph type="body" sz="half" idx="1"/>
          </p:nvPr>
        </p:nvSpPr>
        <p:spPr>
          <a:xfrm>
            <a:off x="273050" y="1556791"/>
            <a:ext cx="8172450" cy="4777333"/>
          </a:xfrm>
        </p:spPr>
        <p:txBody>
          <a:bodyPr/>
          <a:lstStyle/>
          <a:p>
            <a:pPr marL="457200" indent="-457200" algn="just" eaLnBrk="1" hangingPunct="1">
              <a:lnSpc>
                <a:spcPct val="115000"/>
              </a:lnSpc>
              <a:spcBef>
                <a:spcPct val="45000"/>
              </a:spcBef>
              <a:buFontTx/>
              <a:buNone/>
            </a:pPr>
            <a:r>
              <a:rPr lang="en-US" altLang="zh-CN" b="1" dirty="0" smtClean="0">
                <a:latin typeface="楷体_GB2312" panose="02010600030101010101" charset="-122"/>
                <a:ea typeface="楷体_GB2312" panose="02010600030101010101" charset="-122"/>
              </a:rPr>
              <a:t>2) </a:t>
            </a:r>
            <a:r>
              <a:rPr lang="zh-CN" altLang="en-US" b="1" dirty="0" smtClean="0">
                <a:latin typeface="楷体_GB2312" panose="02010600030101010101" charset="-122"/>
                <a:ea typeface="楷体_GB2312" panose="02010600030101010101" charset="-122"/>
              </a:rPr>
              <a:t>信令路由选择</a:t>
            </a:r>
          </a:p>
          <a:p>
            <a:pPr marL="457200" indent="-457200" algn="just" eaLnBrk="1" hangingPunct="1">
              <a:lnSpc>
                <a:spcPct val="130000"/>
              </a:lnSpc>
              <a:spcBef>
                <a:spcPct val="35000"/>
              </a:spcBef>
              <a:buFontTx/>
              <a:buNone/>
            </a:pPr>
            <a:r>
              <a:rPr lang="zh-CN" altLang="en-US" b="1" dirty="0" smtClean="0">
                <a:latin typeface="楷体_GB2312" panose="02010600030101010101" charset="-122"/>
                <a:ea typeface="楷体_GB2312" panose="02010600030101010101" charset="-122"/>
              </a:rPr>
              <a:t>       在准直联方式的信令网中，途中经过的</a:t>
            </a:r>
            <a:r>
              <a:rPr lang="en-US" altLang="zh-CN" b="1" dirty="0" smtClean="0">
                <a:latin typeface="楷体_GB2312" panose="02010600030101010101" charset="-122"/>
                <a:ea typeface="楷体_GB2312" panose="02010600030101010101" charset="-122"/>
              </a:rPr>
              <a:t>STP</a:t>
            </a:r>
            <a:r>
              <a:rPr lang="zh-CN" altLang="en-US" b="1" dirty="0" smtClean="0">
                <a:latin typeface="楷体_GB2312" panose="02010600030101010101" charset="-122"/>
                <a:ea typeface="楷体_GB2312" panose="02010600030101010101" charset="-122"/>
              </a:rPr>
              <a:t>都是预先设定的。</a:t>
            </a:r>
            <a:endParaRPr lang="en-US" altLang="zh-CN" b="1" dirty="0" smtClean="0">
              <a:latin typeface="楷体_GB2312" panose="02010600030101010101" charset="-122"/>
              <a:ea typeface="楷体_GB2312" panose="02010600030101010101" charset="-122"/>
            </a:endParaRPr>
          </a:p>
          <a:p>
            <a:pPr marL="457200" indent="-457200" algn="just" eaLnBrk="1" hangingPunct="1">
              <a:lnSpc>
                <a:spcPct val="130000"/>
              </a:lnSpc>
              <a:spcBef>
                <a:spcPct val="35000"/>
              </a:spcBef>
              <a:buFontTx/>
              <a:buNone/>
            </a:pPr>
            <a:r>
              <a:rPr lang="en-US" altLang="zh-CN" b="1" dirty="0" smtClean="0">
                <a:latin typeface="楷体_GB2312" panose="02010600030101010101" charset="-122"/>
                <a:ea typeface="楷体_GB2312" panose="02010600030101010101" charset="-122"/>
              </a:rPr>
              <a:t>       </a:t>
            </a:r>
            <a:r>
              <a:rPr lang="zh-CN" altLang="en-US" b="1" dirty="0" smtClean="0">
                <a:latin typeface="楷体_GB2312" panose="02010600030101010101" charset="-122"/>
                <a:ea typeface="楷体_GB2312" panose="02010600030101010101" charset="-122"/>
              </a:rPr>
              <a:t>信令网的路由选择功能根据信令网的当前状态改变预设路由的工作状态，从而达到改变路由的目的。</a:t>
            </a:r>
          </a:p>
          <a:p>
            <a:pPr marL="457200" indent="-457200" algn="just" eaLnBrk="1" hangingPunct="1">
              <a:lnSpc>
                <a:spcPct val="130000"/>
              </a:lnSpc>
              <a:spcBef>
                <a:spcPct val="35000"/>
              </a:spcBef>
              <a:buFontTx/>
              <a:buNone/>
            </a:pPr>
            <a:r>
              <a:rPr lang="zh-CN" altLang="en-US" b="1" dirty="0" smtClean="0">
                <a:latin typeface="楷体_GB2312" panose="02010600030101010101" charset="-122"/>
                <a:ea typeface="楷体_GB2312" panose="02010600030101010101" charset="-122"/>
              </a:rPr>
              <a:t>       信令路由按其特征和使用方法分类：</a:t>
            </a:r>
            <a:endParaRPr lang="en-US" altLang="zh-CN" b="1" dirty="0" smtClean="0">
              <a:latin typeface="楷体_GB2312" panose="02010600030101010101" charset="-122"/>
              <a:ea typeface="楷体_GB2312" panose="02010600030101010101" charset="-122"/>
            </a:endParaRPr>
          </a:p>
          <a:p>
            <a:pPr lvl="1" algn="just" eaLnBrk="1" hangingPunct="1">
              <a:lnSpc>
                <a:spcPct val="130000"/>
              </a:lnSpc>
              <a:spcBef>
                <a:spcPct val="35000"/>
              </a:spcBef>
            </a:pPr>
            <a:r>
              <a:rPr lang="zh-CN" altLang="en-US" b="1" dirty="0" smtClean="0">
                <a:latin typeface="楷体_GB2312" panose="02010600030101010101" charset="-122"/>
                <a:ea typeface="楷体_GB2312" panose="02010600030101010101" charset="-122"/>
              </a:rPr>
              <a:t>正常路由</a:t>
            </a:r>
            <a:endParaRPr lang="en-US" altLang="zh-CN" b="1" dirty="0" smtClean="0">
              <a:latin typeface="楷体_GB2312" panose="02010600030101010101" charset="-122"/>
              <a:ea typeface="楷体_GB2312" panose="02010600030101010101" charset="-122"/>
            </a:endParaRPr>
          </a:p>
          <a:p>
            <a:pPr lvl="1" algn="just" eaLnBrk="1" hangingPunct="1">
              <a:lnSpc>
                <a:spcPct val="130000"/>
              </a:lnSpc>
              <a:spcBef>
                <a:spcPct val="35000"/>
              </a:spcBef>
            </a:pPr>
            <a:r>
              <a:rPr lang="zh-CN" altLang="en-US" b="1" dirty="0" smtClean="0">
                <a:latin typeface="楷体_GB2312" panose="02010600030101010101" charset="-122"/>
                <a:ea typeface="楷体_GB2312" panose="02010600030101010101" charset="-122"/>
              </a:rPr>
              <a:t>迂回路由</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67544" y="548680"/>
            <a:ext cx="8378825" cy="468313"/>
          </a:xfrm>
        </p:spPr>
        <p:txBody>
          <a:bodyPr>
            <a:normAutofit fontScale="90000"/>
          </a:bodyPr>
          <a:lstStyle/>
          <a:p>
            <a:pPr eaLnBrk="1" fontAlgn="auto" hangingPunct="1">
              <a:spcAft>
                <a:spcPts val="0"/>
              </a:spcAft>
              <a:defRPr/>
            </a:pPr>
            <a:r>
              <a:rPr lang="zh-CN" altLang="en-US" b="1" dirty="0" smtClean="0">
                <a:latin typeface="楷体_GB2312" pitchFamily="49" charset="-122"/>
                <a:ea typeface="楷体_GB2312" pitchFamily="49" charset="-122"/>
              </a:rPr>
              <a:t>第</a:t>
            </a:r>
            <a:r>
              <a:rPr lang="en-US" altLang="zh-CN" b="1" dirty="0" smtClean="0">
                <a:latin typeface="楷体_GB2312" pitchFamily="49" charset="-122"/>
                <a:ea typeface="楷体_GB2312" pitchFamily="49" charset="-122"/>
              </a:rPr>
              <a:t>3</a:t>
            </a:r>
            <a:r>
              <a:rPr lang="zh-CN" altLang="en-US" b="1" dirty="0" smtClean="0">
                <a:latin typeface="楷体_GB2312" pitchFamily="49" charset="-122"/>
                <a:ea typeface="楷体_GB2312" pitchFamily="49" charset="-122"/>
              </a:rPr>
              <a:t>章</a:t>
            </a:r>
            <a:r>
              <a:rPr lang="en-US" altLang="zh-CN" b="1" dirty="0" smtClean="0">
                <a:ea typeface="楷体_GB2312" pitchFamily="49" charset="-122"/>
              </a:rPr>
              <a:t> </a:t>
            </a:r>
            <a:r>
              <a:rPr lang="zh-CN" altLang="en-US" b="1" dirty="0" smtClean="0">
                <a:ea typeface="楷体_GB2312" pitchFamily="49" charset="-122"/>
              </a:rPr>
              <a:t>信令网</a:t>
            </a:r>
          </a:p>
        </p:txBody>
      </p:sp>
      <p:sp>
        <p:nvSpPr>
          <p:cNvPr id="68611" name="Rectangle 3"/>
          <p:cNvSpPr>
            <a:spLocks noGrp="1" noChangeArrowheads="1"/>
          </p:cNvSpPr>
          <p:nvPr>
            <p:ph type="body" sz="half" idx="1"/>
          </p:nvPr>
        </p:nvSpPr>
        <p:spPr>
          <a:xfrm>
            <a:off x="273050" y="1556791"/>
            <a:ext cx="8172450" cy="4777333"/>
          </a:xfrm>
        </p:spPr>
        <p:txBody>
          <a:bodyPr>
            <a:normAutofit fontScale="77500" lnSpcReduction="20000"/>
          </a:bodyPr>
          <a:lstStyle/>
          <a:p>
            <a:pPr marL="457200" indent="-457200" eaLnBrk="1" fontAlgn="auto" hangingPunct="1">
              <a:lnSpc>
                <a:spcPct val="130000"/>
              </a:lnSpc>
              <a:spcBef>
                <a:spcPct val="30000"/>
              </a:spcBef>
              <a:spcAft>
                <a:spcPts val="0"/>
              </a:spcAft>
              <a:buFontTx/>
              <a:buNone/>
              <a:defRPr/>
            </a:pPr>
            <a:r>
              <a:rPr lang="en-US" altLang="zh-CN" sz="2800" b="1" dirty="0" smtClean="0">
                <a:latin typeface="楷体_GB2312" pitchFamily="49" charset="-122"/>
                <a:ea typeface="楷体_GB2312" pitchFamily="49" charset="-122"/>
              </a:rPr>
              <a:t> (1) </a:t>
            </a:r>
            <a:r>
              <a:rPr lang="zh-CN" altLang="en-US" sz="2800" b="1" dirty="0" smtClean="0">
                <a:latin typeface="楷体_GB2312" pitchFamily="49" charset="-122"/>
                <a:ea typeface="楷体_GB2312" pitchFamily="49" charset="-122"/>
              </a:rPr>
              <a:t>正常路由：指未发生故障情况下的信令消息路由。</a:t>
            </a:r>
          </a:p>
          <a:p>
            <a:pPr marL="822960" lvl="1" indent="-457200" eaLnBrk="1" fontAlgn="auto" hangingPunct="1">
              <a:lnSpc>
                <a:spcPct val="130000"/>
              </a:lnSpc>
              <a:spcBef>
                <a:spcPct val="30000"/>
              </a:spcBef>
              <a:spcAft>
                <a:spcPts val="0"/>
              </a:spcAft>
              <a:buFont typeface="Wingdings 2"/>
              <a:buChar char=""/>
              <a:defRPr/>
            </a:pPr>
            <a:r>
              <a:rPr lang="zh-CN" altLang="en-US" sz="2500" b="1" dirty="0" smtClean="0">
                <a:latin typeface="楷体_GB2312" pitchFamily="49" charset="-122"/>
                <a:ea typeface="楷体_GB2312" pitchFamily="49" charset="-122"/>
              </a:rPr>
              <a:t>采用</a:t>
            </a:r>
            <a:r>
              <a:rPr lang="zh-CN" altLang="en-US" sz="2500" b="1" dirty="0" smtClean="0">
                <a:solidFill>
                  <a:srgbClr val="FF0000"/>
                </a:solidFill>
                <a:latin typeface="楷体_GB2312" pitchFamily="49" charset="-122"/>
                <a:ea typeface="楷体_GB2312" pitchFamily="49" charset="-122"/>
              </a:rPr>
              <a:t>直联方式</a:t>
            </a:r>
            <a:r>
              <a:rPr lang="zh-CN" altLang="en-US" sz="2500" b="1" dirty="0" smtClean="0">
                <a:latin typeface="楷体_GB2312" pitchFamily="49" charset="-122"/>
                <a:ea typeface="楷体_GB2312" pitchFamily="49" charset="-122"/>
              </a:rPr>
              <a:t>的直达信令路由：当信令网中的一个信令点具有多个信令路由时，如果有直达的信令链路，则将该信令路由作为正常路由。</a:t>
            </a:r>
          </a:p>
          <a:p>
            <a:pPr marL="822960" lvl="1" indent="-457200" eaLnBrk="1" fontAlgn="auto" hangingPunct="1">
              <a:lnSpc>
                <a:spcPct val="130000"/>
              </a:lnSpc>
              <a:spcBef>
                <a:spcPct val="30000"/>
              </a:spcBef>
              <a:spcAft>
                <a:spcPts val="0"/>
              </a:spcAft>
              <a:buFont typeface="Wingdings 2"/>
              <a:buChar char=""/>
              <a:defRPr/>
            </a:pPr>
            <a:r>
              <a:rPr lang="zh-CN" altLang="en-US" sz="2500" b="1" dirty="0" smtClean="0">
                <a:latin typeface="楷体_GB2312" pitchFamily="49" charset="-122"/>
                <a:ea typeface="楷体_GB2312" pitchFamily="49" charset="-122"/>
              </a:rPr>
              <a:t>采用</a:t>
            </a:r>
            <a:r>
              <a:rPr lang="zh-CN" altLang="en-US" sz="2500" b="1" dirty="0" smtClean="0">
                <a:solidFill>
                  <a:srgbClr val="FF0000"/>
                </a:solidFill>
                <a:latin typeface="楷体_GB2312" pitchFamily="49" charset="-122"/>
                <a:ea typeface="楷体_GB2312" pitchFamily="49" charset="-122"/>
              </a:rPr>
              <a:t>准直联方式</a:t>
            </a:r>
            <a:r>
              <a:rPr lang="zh-CN" altLang="en-US" sz="2500" b="1" dirty="0" smtClean="0">
                <a:latin typeface="楷体_GB2312" pitchFamily="49" charset="-122"/>
                <a:ea typeface="楷体_GB2312" pitchFamily="49" charset="-122"/>
              </a:rPr>
              <a:t>的信令路由：当信令网中一个信令点的多个信令路由都采用准直联方式时，则正常路由为信令路由中的最短路由。</a:t>
            </a:r>
            <a:endParaRPr lang="en-US" altLang="zh-CN" sz="2500" b="1" dirty="0" smtClean="0">
              <a:latin typeface="楷体_GB2312" pitchFamily="49" charset="-122"/>
              <a:ea typeface="楷体_GB2312" pitchFamily="49" charset="-122"/>
            </a:endParaRPr>
          </a:p>
          <a:p>
            <a:pPr marL="0" indent="0" eaLnBrk="1" fontAlgn="auto" hangingPunct="1">
              <a:lnSpc>
                <a:spcPct val="130000"/>
              </a:lnSpc>
              <a:spcBef>
                <a:spcPct val="30000"/>
              </a:spcBef>
              <a:spcAft>
                <a:spcPts val="0"/>
              </a:spcAft>
              <a:buFont typeface="Wingdings"/>
              <a:buNone/>
              <a:defRPr/>
            </a:pPr>
            <a:r>
              <a:rPr lang="en-US" altLang="zh-CN" sz="2800" b="1" dirty="0">
                <a:latin typeface="楷体_GB2312" pitchFamily="49" charset="-122"/>
                <a:ea typeface="楷体_GB2312" pitchFamily="49" charset="-122"/>
              </a:rPr>
              <a:t> (2) </a:t>
            </a:r>
            <a:r>
              <a:rPr lang="zh-CN" altLang="en-US" sz="2800" b="1" dirty="0">
                <a:latin typeface="楷体_GB2312" pitchFamily="49" charset="-122"/>
                <a:ea typeface="楷体_GB2312" pitchFamily="49" charset="-122"/>
              </a:rPr>
              <a:t>迂回路由：指因信令链路或路由故障造成正常路由不能传送信令消息而选择的路由。迂回路由都是经过</a:t>
            </a:r>
            <a:r>
              <a:rPr lang="en-US" altLang="zh-CN" sz="2800" b="1" dirty="0">
                <a:latin typeface="楷体_GB2312" pitchFamily="49" charset="-122"/>
                <a:ea typeface="楷体_GB2312" pitchFamily="49" charset="-122"/>
              </a:rPr>
              <a:t>STP</a:t>
            </a:r>
            <a:r>
              <a:rPr lang="zh-CN" altLang="en-US" sz="2800" b="1" dirty="0">
                <a:latin typeface="楷体_GB2312" pitchFamily="49" charset="-122"/>
                <a:ea typeface="楷体_GB2312" pitchFamily="49" charset="-122"/>
              </a:rPr>
              <a:t>转接的准直联方式的路由。当有多个迂回路由时，应根据经过</a:t>
            </a:r>
            <a:r>
              <a:rPr lang="en-US" altLang="zh-CN" sz="2800" b="1" dirty="0">
                <a:latin typeface="楷体_GB2312" pitchFamily="49" charset="-122"/>
                <a:ea typeface="楷体_GB2312" pitchFamily="49" charset="-122"/>
              </a:rPr>
              <a:t>STP</a:t>
            </a:r>
            <a:r>
              <a:rPr lang="zh-CN" altLang="en-US" sz="2800" b="1" dirty="0">
                <a:latin typeface="楷体_GB2312" pitchFamily="49" charset="-122"/>
                <a:ea typeface="楷体_GB2312" pitchFamily="49" charset="-122"/>
              </a:rPr>
              <a:t>的次数，由小到大依次分为第一迂回路由，第二迂回路由</a:t>
            </a:r>
            <a:r>
              <a:rPr lang="en-US" altLang="zh-CN" sz="2800" b="1" dirty="0">
                <a:ea typeface="楷体_GB2312" pitchFamily="49" charset="-122"/>
              </a:rPr>
              <a:t>……</a:t>
            </a:r>
            <a:endParaRPr lang="en-US" altLang="zh-CN" sz="2800" b="1" dirty="0">
              <a:latin typeface="楷体_GB2312" pitchFamily="49" charset="-122"/>
              <a:ea typeface="楷体_GB2312" pitchFamily="49" charset="-122"/>
            </a:endParaRPr>
          </a:p>
          <a:p>
            <a:pPr marL="457200" indent="-457200" eaLnBrk="1" fontAlgn="auto" hangingPunct="1">
              <a:lnSpc>
                <a:spcPct val="130000"/>
              </a:lnSpc>
              <a:spcBef>
                <a:spcPct val="30000"/>
              </a:spcBef>
              <a:spcAft>
                <a:spcPts val="0"/>
              </a:spcAft>
              <a:buFont typeface="Wingdings"/>
              <a:buChar char=""/>
              <a:defRPr/>
            </a:pPr>
            <a:endParaRPr lang="zh-CN" altLang="en-US" sz="2800" b="1" dirty="0" smtClean="0">
              <a:latin typeface="楷体_GB2312" pitchFamily="49" charset="-122"/>
              <a:ea typeface="楷体_GB2312" pitchFamily="49" charset="-122"/>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95195" y="620688"/>
            <a:ext cx="8378825" cy="468313"/>
          </a:xfrm>
        </p:spPr>
        <p:txBody>
          <a:bodyPr>
            <a:normAutofit fontScale="90000"/>
          </a:bodyPr>
          <a:lstStyle/>
          <a:p>
            <a:pPr eaLnBrk="1" fontAlgn="auto" hangingPunct="1">
              <a:spcAft>
                <a:spcPts val="0"/>
              </a:spcAft>
              <a:defRPr/>
            </a:pPr>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3</a:t>
            </a:r>
            <a:r>
              <a:rPr lang="zh-CN" altLang="en-US" b="1" smtClean="0">
                <a:latin typeface="楷体_GB2312" pitchFamily="49" charset="-122"/>
                <a:ea typeface="楷体_GB2312" pitchFamily="49" charset="-122"/>
              </a:rPr>
              <a:t>章</a:t>
            </a:r>
            <a:r>
              <a:rPr lang="en-US" altLang="zh-CN" b="1" smtClean="0">
                <a:ea typeface="楷体_GB2312" pitchFamily="49" charset="-122"/>
              </a:rPr>
              <a:t> </a:t>
            </a:r>
            <a:r>
              <a:rPr lang="zh-CN" altLang="en-US" b="1" smtClean="0">
                <a:ea typeface="楷体_GB2312" pitchFamily="49" charset="-122"/>
              </a:rPr>
              <a:t>信令网</a:t>
            </a:r>
          </a:p>
        </p:txBody>
      </p:sp>
      <p:sp>
        <p:nvSpPr>
          <p:cNvPr id="75779" name="Rectangle 3"/>
          <p:cNvSpPr>
            <a:spLocks noGrp="1" noChangeArrowheads="1"/>
          </p:cNvSpPr>
          <p:nvPr>
            <p:ph type="body" sz="half" idx="1"/>
          </p:nvPr>
        </p:nvSpPr>
        <p:spPr>
          <a:xfrm>
            <a:off x="273050" y="1844823"/>
            <a:ext cx="8172450" cy="4489301"/>
          </a:xfrm>
        </p:spPr>
        <p:txBody>
          <a:bodyPr/>
          <a:lstStyle/>
          <a:p>
            <a:pPr marL="457200" indent="-457200" algn="just" eaLnBrk="1" hangingPunct="1">
              <a:lnSpc>
                <a:spcPct val="110000"/>
              </a:lnSpc>
              <a:spcBef>
                <a:spcPct val="40000"/>
              </a:spcBef>
              <a:buFontTx/>
              <a:buNone/>
            </a:pPr>
            <a:r>
              <a:rPr lang="zh-CN" altLang="en-US" b="1" dirty="0" smtClean="0">
                <a:latin typeface="楷体_GB2312" panose="02010600030101010101" charset="-122"/>
                <a:ea typeface="楷体_GB2312" panose="02010600030101010101" charset="-122"/>
              </a:rPr>
              <a:t>路由选择原则：</a:t>
            </a:r>
          </a:p>
          <a:p>
            <a:pPr marL="457200" indent="-457200" algn="just" eaLnBrk="1" hangingPunct="1">
              <a:lnSpc>
                <a:spcPct val="110000"/>
              </a:lnSpc>
              <a:spcBef>
                <a:spcPct val="40000"/>
              </a:spcBef>
              <a:buFontTx/>
              <a:buNone/>
            </a:pPr>
            <a:r>
              <a:rPr lang="zh-CN" altLang="en-US" b="1" dirty="0" smtClean="0">
                <a:latin typeface="楷体_GB2312" panose="02010600030101010101" charset="-122"/>
                <a:ea typeface="楷体_GB2312" panose="02010600030101010101" charset="-122"/>
              </a:rPr>
              <a:t>① 首先选择正常路由，当正常路由故障不能使用时，再选择迂回路由。</a:t>
            </a:r>
          </a:p>
          <a:p>
            <a:pPr marL="457200" indent="-457200" algn="just" eaLnBrk="1" hangingPunct="1">
              <a:lnSpc>
                <a:spcPct val="110000"/>
              </a:lnSpc>
              <a:spcBef>
                <a:spcPct val="40000"/>
              </a:spcBef>
              <a:buFontTx/>
              <a:buNone/>
            </a:pPr>
            <a:r>
              <a:rPr lang="zh-CN" altLang="en-US" b="1" dirty="0" smtClean="0">
                <a:latin typeface="楷体_GB2312" panose="02010600030101010101" charset="-122"/>
                <a:ea typeface="楷体_GB2312" panose="02010600030101010101" charset="-122"/>
              </a:rPr>
              <a:t>② 若信令路由中具有多个迂回路由时，按优先级选择：第一迂回路由、第二迂回路由，依次类推。</a:t>
            </a:r>
          </a:p>
          <a:p>
            <a:pPr marL="457200" indent="-457200" algn="just" eaLnBrk="1" hangingPunct="1">
              <a:lnSpc>
                <a:spcPct val="110000"/>
              </a:lnSpc>
              <a:spcBef>
                <a:spcPct val="40000"/>
              </a:spcBef>
              <a:buFontTx/>
              <a:buNone/>
            </a:pPr>
            <a:r>
              <a:rPr lang="zh-CN" altLang="en-US" b="1" dirty="0" smtClean="0">
                <a:latin typeface="楷体_GB2312" panose="02010600030101010101" charset="-122"/>
                <a:ea typeface="楷体_GB2312" panose="02010600030101010101" charset="-122"/>
              </a:rPr>
              <a:t>③ 在正常和迂回路由中，若存在同一优先级的两个路由，应采用负荷分担方式，每个路由承担整个信令负荷的</a:t>
            </a:r>
            <a:r>
              <a:rPr lang="en-US" altLang="zh-CN" b="1" dirty="0" smtClean="0">
                <a:latin typeface="楷体_GB2312" panose="02010600030101010101" charset="-122"/>
                <a:ea typeface="楷体_GB2312" panose="02010600030101010101" charset="-122"/>
              </a:rPr>
              <a:t>1/2</a:t>
            </a:r>
            <a:r>
              <a:rPr lang="zh-CN" altLang="en-US" b="1" dirty="0" smtClean="0">
                <a:latin typeface="楷体_GB2312" panose="02010600030101010101" charset="-122"/>
                <a:ea typeface="楷体_GB2312" panose="02010600030101010101" charset="-122"/>
              </a:rPr>
              <a:t>。</a:t>
            </a:r>
            <a:r>
              <a:rPr lang="zh-CN" altLang="en-US" sz="2800" dirty="0" smtClean="0"/>
              <a:t> </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fontAlgn="auto" hangingPunct="1">
              <a:spcAft>
                <a:spcPts val="0"/>
              </a:spcAft>
              <a:defRPr/>
            </a:pPr>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3</a:t>
            </a:r>
            <a:r>
              <a:rPr lang="zh-CN" altLang="en-US" b="1" smtClean="0">
                <a:latin typeface="楷体_GB2312" pitchFamily="49" charset="-122"/>
                <a:ea typeface="楷体_GB2312" pitchFamily="49" charset="-122"/>
              </a:rPr>
              <a:t>章</a:t>
            </a:r>
            <a:r>
              <a:rPr lang="en-US" altLang="zh-CN" b="1" smtClean="0">
                <a:ea typeface="楷体_GB2312" pitchFamily="49" charset="-122"/>
              </a:rPr>
              <a:t> </a:t>
            </a:r>
            <a:r>
              <a:rPr lang="zh-CN" altLang="en-US" b="1" smtClean="0">
                <a:ea typeface="楷体_GB2312" pitchFamily="49" charset="-122"/>
              </a:rPr>
              <a:t>信令网</a:t>
            </a:r>
          </a:p>
        </p:txBody>
      </p:sp>
      <p:graphicFrame>
        <p:nvGraphicFramePr>
          <p:cNvPr id="76803" name="Object 3"/>
          <p:cNvGraphicFramePr>
            <a:graphicFrameLocks noGrp="1" noChangeAspect="1"/>
          </p:cNvGraphicFramePr>
          <p:nvPr>
            <p:ph idx="1"/>
          </p:nvPr>
        </p:nvGraphicFramePr>
        <p:xfrm>
          <a:off x="2551113" y="1141413"/>
          <a:ext cx="4252912" cy="4706937"/>
        </p:xfrm>
        <a:graphic>
          <a:graphicData uri="http://schemas.openxmlformats.org/presentationml/2006/ole">
            <mc:AlternateContent xmlns:mc="http://schemas.openxmlformats.org/markup-compatibility/2006">
              <mc:Choice xmlns:v="urn:schemas-microsoft-com:vml" Requires="v">
                <p:oleObj spid="_x0000_s76807" name="Visio" r:id="rId3" imgW="3283870" imgH="3636059" progId="Visio.Drawing.11">
                  <p:embed/>
                </p:oleObj>
              </mc:Choice>
              <mc:Fallback>
                <p:oleObj name="Visio" r:id="rId3" imgW="3283870" imgH="3636059" progId="Visio.Drawing.11">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1141413"/>
                        <a:ext cx="4252912" cy="470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04" name="Rectangle 4"/>
          <p:cNvSpPr>
            <a:spLocks noChangeArrowheads="1"/>
          </p:cNvSpPr>
          <p:nvPr/>
        </p:nvSpPr>
        <p:spPr bwMode="auto">
          <a:xfrm>
            <a:off x="635000" y="1371600"/>
            <a:ext cx="760888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algn="just" eaLnBrk="1" hangingPunct="1">
              <a:lnSpc>
                <a:spcPct val="110000"/>
              </a:lnSpc>
              <a:spcBef>
                <a:spcPct val="40000"/>
              </a:spcBef>
              <a:buClrTx/>
              <a:buSzTx/>
              <a:buFontTx/>
              <a:buNone/>
            </a:pPr>
            <a:r>
              <a:rPr lang="zh-CN" altLang="en-US" sz="3200" b="1">
                <a:latin typeface="楷体_GB2312" panose="02010600030101010101" charset="-122"/>
                <a:ea typeface="楷体_GB2312" panose="02010600030101010101" charset="-122"/>
              </a:rPr>
              <a:t>例：</a:t>
            </a:r>
            <a:endParaRPr lang="zh-CN" altLang="en-US" sz="2800">
              <a:latin typeface="Arial" panose="020B0604020202020204" pitchFamily="34" charset="0"/>
            </a:endParaRPr>
          </a:p>
        </p:txBody>
      </p:sp>
      <p:sp>
        <p:nvSpPr>
          <p:cNvPr id="2" name="矩形 1"/>
          <p:cNvSpPr/>
          <p:nvPr/>
        </p:nvSpPr>
        <p:spPr>
          <a:xfrm>
            <a:off x="2124075" y="3721100"/>
            <a:ext cx="5400675" cy="2759075"/>
          </a:xfrm>
          <a:prstGeom prst="rect">
            <a:avLst/>
          </a:prstGeom>
          <a:solidFill>
            <a:srgbClr val="FFFFFF">
              <a:alpha val="85882"/>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4" fill="hold" grpId="0" nodeType="clickEffect">
                                  <p:stCondLst>
                                    <p:cond delay="0"/>
                                  </p:stCondLst>
                                  <p:childTnLst>
                                    <p:animEffect transition="out" filter="wipe(down)">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fontAlgn="auto" hangingPunct="1">
              <a:spcAft>
                <a:spcPts val="0"/>
              </a:spcAft>
              <a:defRPr/>
            </a:pPr>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3</a:t>
            </a:r>
            <a:r>
              <a:rPr lang="zh-CN" altLang="en-US" b="1" smtClean="0">
                <a:latin typeface="楷体_GB2312" pitchFamily="49" charset="-122"/>
                <a:ea typeface="楷体_GB2312" pitchFamily="49" charset="-122"/>
              </a:rPr>
              <a:t>章</a:t>
            </a:r>
            <a:r>
              <a:rPr lang="en-US" altLang="zh-CN" b="1" smtClean="0">
                <a:ea typeface="楷体_GB2312" pitchFamily="49" charset="-122"/>
              </a:rPr>
              <a:t> </a:t>
            </a:r>
            <a:r>
              <a:rPr lang="zh-CN" altLang="en-US" b="1" smtClean="0">
                <a:ea typeface="楷体_GB2312" pitchFamily="49" charset="-122"/>
              </a:rPr>
              <a:t>信令网</a:t>
            </a:r>
          </a:p>
        </p:txBody>
      </p:sp>
      <p:sp>
        <p:nvSpPr>
          <p:cNvPr id="77827"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938">
                <a:solidFill>
                  <a:srgbClr val="000000"/>
                </a:solidFill>
                <a:miter lim="800000"/>
                <a:headEnd/>
                <a:tailEnd/>
              </a14:hiddenLine>
            </a:ext>
          </a:extLst>
        </p:spPr>
        <p:txBody>
          <a:bodyPr wrap="none" anchor="ct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eaLnBrk="1" hangingPunct="1">
              <a:spcBef>
                <a:spcPct val="0"/>
              </a:spcBef>
              <a:buClrTx/>
              <a:buSzTx/>
              <a:buFontTx/>
              <a:buNone/>
            </a:pPr>
            <a:endParaRPr lang="zh-CN" altLang="en-US" sz="2000">
              <a:latin typeface="Arial" panose="020B0604020202020204" pitchFamily="34" charset="0"/>
            </a:endParaRPr>
          </a:p>
        </p:txBody>
      </p:sp>
      <p:graphicFrame>
        <p:nvGraphicFramePr>
          <p:cNvPr id="77828" name="Object 4"/>
          <p:cNvGraphicFramePr>
            <a:graphicFrameLocks noChangeAspect="1"/>
          </p:cNvGraphicFramePr>
          <p:nvPr/>
        </p:nvGraphicFramePr>
        <p:xfrm>
          <a:off x="827088" y="1382713"/>
          <a:ext cx="7488237" cy="5327650"/>
        </p:xfrm>
        <a:graphic>
          <a:graphicData uri="http://schemas.openxmlformats.org/presentationml/2006/ole">
            <mc:AlternateContent xmlns:mc="http://schemas.openxmlformats.org/markup-compatibility/2006">
              <mc:Choice xmlns:v="urn:schemas-microsoft-com:vml" Requires="v">
                <p:oleObj spid="_x0000_s77831" name="Visio" r:id="rId3" imgW="6449170" imgH="4378942" progId="Visio.Drawing.11">
                  <p:embed/>
                </p:oleObj>
              </mc:Choice>
              <mc:Fallback>
                <p:oleObj name="Visio" r:id="rId3" imgW="6449170" imgH="4378942"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382713"/>
                        <a:ext cx="7488237"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7829" name="Rectangle 5"/>
          <p:cNvSpPr>
            <a:spLocks noChangeArrowheads="1"/>
          </p:cNvSpPr>
          <p:nvPr/>
        </p:nvSpPr>
        <p:spPr bwMode="auto">
          <a:xfrm>
            <a:off x="323850" y="1371600"/>
            <a:ext cx="760888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algn="just" eaLnBrk="1" hangingPunct="1">
              <a:lnSpc>
                <a:spcPct val="110000"/>
              </a:lnSpc>
              <a:spcBef>
                <a:spcPct val="40000"/>
              </a:spcBef>
              <a:buClrTx/>
              <a:buSzTx/>
              <a:buFontTx/>
              <a:buNone/>
            </a:pPr>
            <a:r>
              <a:rPr lang="zh-CN" altLang="en-US" sz="3200" b="1">
                <a:latin typeface="楷体_GB2312" panose="02010600030101010101" charset="-122"/>
                <a:ea typeface="楷体_GB2312" panose="02010600030101010101" charset="-122"/>
              </a:rPr>
              <a:t>例</a:t>
            </a:r>
            <a:r>
              <a:rPr lang="en-US" altLang="zh-CN" sz="3200" b="1">
                <a:latin typeface="楷体_GB2312" panose="02010600030101010101" charset="-122"/>
                <a:ea typeface="楷体_GB2312" panose="02010600030101010101" charset="-122"/>
              </a:rPr>
              <a:t>2</a:t>
            </a:r>
            <a:r>
              <a:rPr lang="zh-CN" altLang="en-US" sz="3200" b="1">
                <a:latin typeface="楷体_GB2312" panose="02010600030101010101" charset="-122"/>
                <a:ea typeface="楷体_GB2312" panose="02010600030101010101" charset="-122"/>
              </a:rPr>
              <a:t>：</a:t>
            </a:r>
            <a:endParaRPr lang="zh-CN" altLang="en-US" sz="280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95536" y="620688"/>
            <a:ext cx="8378825" cy="468313"/>
          </a:xfrm>
        </p:spPr>
        <p:txBody>
          <a:bodyPr>
            <a:normAutofit fontScale="90000"/>
          </a:bodyPr>
          <a:lstStyle/>
          <a:p>
            <a:pPr eaLnBrk="1" fontAlgn="auto" hangingPunct="1">
              <a:spcAft>
                <a:spcPts val="0"/>
              </a:spcAft>
              <a:defRPr/>
            </a:pPr>
            <a:r>
              <a:rPr lang="zh-CN" altLang="en-US" b="1" dirty="0" smtClean="0">
                <a:latin typeface="楷体_GB2312" pitchFamily="49" charset="-122"/>
                <a:ea typeface="楷体_GB2312" pitchFamily="49" charset="-122"/>
              </a:rPr>
              <a:t>第</a:t>
            </a:r>
            <a:r>
              <a:rPr lang="en-US" altLang="zh-CN" b="1" dirty="0" smtClean="0">
                <a:latin typeface="楷体_GB2312" pitchFamily="49" charset="-122"/>
                <a:ea typeface="楷体_GB2312" pitchFamily="49" charset="-122"/>
              </a:rPr>
              <a:t>3</a:t>
            </a:r>
            <a:r>
              <a:rPr lang="zh-CN" altLang="en-US" b="1" dirty="0" smtClean="0">
                <a:latin typeface="楷体_GB2312" pitchFamily="49" charset="-122"/>
                <a:ea typeface="楷体_GB2312" pitchFamily="49" charset="-122"/>
              </a:rPr>
              <a:t>章</a:t>
            </a:r>
            <a:r>
              <a:rPr lang="en-US" altLang="zh-CN" b="1" dirty="0" smtClean="0">
                <a:ea typeface="楷体_GB2312" pitchFamily="49" charset="-122"/>
              </a:rPr>
              <a:t> </a:t>
            </a:r>
            <a:r>
              <a:rPr lang="zh-CN" altLang="en-US" b="1" dirty="0" smtClean="0">
                <a:ea typeface="楷体_GB2312" pitchFamily="49" charset="-122"/>
              </a:rPr>
              <a:t>信令网</a:t>
            </a:r>
          </a:p>
        </p:txBody>
      </p:sp>
      <p:sp>
        <p:nvSpPr>
          <p:cNvPr id="78851" name="Rectangle 3"/>
          <p:cNvSpPr>
            <a:spLocks noGrp="1" noChangeArrowheads="1"/>
          </p:cNvSpPr>
          <p:nvPr>
            <p:ph type="body" sz="half" idx="1"/>
          </p:nvPr>
        </p:nvSpPr>
        <p:spPr>
          <a:xfrm>
            <a:off x="251520" y="1484784"/>
            <a:ext cx="8172450" cy="5497512"/>
          </a:xfrm>
        </p:spPr>
        <p:txBody>
          <a:bodyPr/>
          <a:lstStyle/>
          <a:p>
            <a:pPr marL="457200" indent="-457200" eaLnBrk="1" hangingPunct="1">
              <a:lnSpc>
                <a:spcPct val="110000"/>
              </a:lnSpc>
              <a:buFontTx/>
              <a:buNone/>
            </a:pPr>
            <a:r>
              <a:rPr lang="zh-CN" altLang="en-US" sz="3900" b="1" dirty="0" smtClean="0">
                <a:ea typeface="楷体_GB2312" panose="02010600030101010101" charset="-122"/>
              </a:rPr>
              <a:t>五、</a:t>
            </a:r>
            <a:r>
              <a:rPr lang="en-US" altLang="zh-CN" sz="3900" b="1" dirty="0" smtClean="0">
                <a:latin typeface="楷体_GB2312" panose="02010600030101010101" charset="-122"/>
                <a:ea typeface="楷体_GB2312" panose="02010600030101010101" charset="-122"/>
              </a:rPr>
              <a:t>No.7</a:t>
            </a:r>
            <a:r>
              <a:rPr lang="zh-CN" altLang="en-US" sz="3900" b="1" dirty="0" smtClean="0">
                <a:latin typeface="楷体_GB2312" panose="02010600030101010101" charset="-122"/>
                <a:ea typeface="楷体_GB2312" panose="02010600030101010101" charset="-122"/>
              </a:rPr>
              <a:t>信令网的管理</a:t>
            </a:r>
          </a:p>
          <a:p>
            <a:pPr marL="457200" indent="-457200" algn="just" eaLnBrk="1" hangingPunct="1">
              <a:lnSpc>
                <a:spcPct val="115000"/>
              </a:lnSpc>
              <a:spcBef>
                <a:spcPct val="50000"/>
              </a:spcBef>
              <a:buFontTx/>
              <a:buNone/>
            </a:pPr>
            <a:r>
              <a:rPr lang="zh-CN" altLang="en-US" b="1" dirty="0" smtClean="0">
                <a:latin typeface="楷体_GB2312" panose="02010600030101010101" charset="-122"/>
                <a:ea typeface="楷体_GB2312" panose="02010600030101010101" charset="-122"/>
              </a:rPr>
              <a:t>     指在信令网络发生故障或拥塞时，完成信令网的重新组合，保证信令网络正常工作。</a:t>
            </a:r>
            <a:endParaRPr lang="en-US" altLang="zh-CN" b="1" dirty="0" smtClean="0">
              <a:latin typeface="楷体_GB2312" panose="02010600030101010101" charset="-122"/>
              <a:ea typeface="楷体_GB2312" panose="02010600030101010101" charset="-122"/>
            </a:endParaRPr>
          </a:p>
          <a:p>
            <a:pPr marL="457200" indent="-457200" algn="just" eaLnBrk="1" hangingPunct="1">
              <a:lnSpc>
                <a:spcPct val="115000"/>
              </a:lnSpc>
              <a:spcBef>
                <a:spcPct val="50000"/>
              </a:spcBef>
              <a:buFontTx/>
              <a:buNone/>
            </a:pPr>
            <a:r>
              <a:rPr lang="zh-CN" altLang="en-US" b="1" dirty="0" smtClean="0">
                <a:latin typeface="楷体_GB2312" panose="02010600030101010101" charset="-122"/>
                <a:ea typeface="楷体_GB2312" panose="02010600030101010101" charset="-122"/>
              </a:rPr>
              <a:t>         在</a:t>
            </a:r>
            <a:r>
              <a:rPr lang="en-US" altLang="zh-CN" b="1" dirty="0" smtClean="0">
                <a:latin typeface="楷体_GB2312" panose="02010600030101010101" charset="-122"/>
                <a:ea typeface="楷体_GB2312" panose="02010600030101010101" charset="-122"/>
              </a:rPr>
              <a:t>No.7</a:t>
            </a:r>
            <a:r>
              <a:rPr lang="zh-CN" altLang="en-US" b="1" dirty="0" smtClean="0">
                <a:latin typeface="楷体_GB2312" panose="02010600030101010101" charset="-122"/>
                <a:ea typeface="楷体_GB2312" panose="02010600030101010101" charset="-122"/>
              </a:rPr>
              <a:t>信令网中，信令网管理由</a:t>
            </a:r>
            <a:r>
              <a:rPr lang="en-US" altLang="zh-CN" b="1" dirty="0" smtClean="0">
                <a:latin typeface="楷体_GB2312" panose="02010600030101010101" charset="-122"/>
                <a:ea typeface="楷体_GB2312" panose="02010600030101010101" charset="-122"/>
              </a:rPr>
              <a:t>MTP3</a:t>
            </a:r>
            <a:r>
              <a:rPr lang="zh-CN" altLang="en-US" b="1" dirty="0" smtClean="0">
                <a:latin typeface="楷体_GB2312" panose="02010600030101010101" charset="-122"/>
                <a:ea typeface="楷体_GB2312" panose="02010600030101010101" charset="-122"/>
              </a:rPr>
              <a:t>完成，包括</a:t>
            </a:r>
            <a:r>
              <a:rPr lang="en-US" altLang="zh-CN" b="1" dirty="0" smtClean="0">
                <a:latin typeface="楷体_GB2312" panose="02010600030101010101" charset="-122"/>
                <a:ea typeface="楷体_GB2312" panose="02010600030101010101" charset="-122"/>
              </a:rPr>
              <a:t>:</a:t>
            </a:r>
          </a:p>
          <a:p>
            <a:pPr lvl="1" algn="just" eaLnBrk="1" hangingPunct="1">
              <a:lnSpc>
                <a:spcPct val="115000"/>
              </a:lnSpc>
              <a:spcBef>
                <a:spcPct val="50000"/>
              </a:spcBef>
            </a:pPr>
            <a:r>
              <a:rPr lang="zh-CN" altLang="en-US" b="1" dirty="0" smtClean="0">
                <a:latin typeface="楷体_GB2312" panose="02010600030101010101" charset="-122"/>
                <a:ea typeface="楷体_GB2312" panose="02010600030101010101" charset="-122"/>
              </a:rPr>
              <a:t>信令业务管理</a:t>
            </a:r>
            <a:endParaRPr lang="en-US" altLang="zh-CN" b="1" dirty="0" smtClean="0">
              <a:latin typeface="楷体_GB2312" panose="02010600030101010101" charset="-122"/>
              <a:ea typeface="楷体_GB2312" panose="02010600030101010101" charset="-122"/>
            </a:endParaRPr>
          </a:p>
          <a:p>
            <a:pPr lvl="1" algn="just" eaLnBrk="1" hangingPunct="1">
              <a:lnSpc>
                <a:spcPct val="115000"/>
              </a:lnSpc>
              <a:spcBef>
                <a:spcPct val="50000"/>
              </a:spcBef>
            </a:pPr>
            <a:r>
              <a:rPr lang="zh-CN" altLang="en-US" b="1" dirty="0" smtClean="0">
                <a:latin typeface="楷体_GB2312" panose="02010600030101010101" charset="-122"/>
                <a:ea typeface="楷体_GB2312" panose="02010600030101010101" charset="-122"/>
              </a:rPr>
              <a:t>信令路由管理</a:t>
            </a:r>
            <a:endParaRPr lang="en-US" altLang="zh-CN" b="1" dirty="0" smtClean="0">
              <a:latin typeface="楷体_GB2312" panose="02010600030101010101" charset="-122"/>
              <a:ea typeface="楷体_GB2312" panose="02010600030101010101" charset="-122"/>
            </a:endParaRPr>
          </a:p>
          <a:p>
            <a:pPr lvl="1" algn="just" eaLnBrk="1" hangingPunct="1">
              <a:lnSpc>
                <a:spcPct val="115000"/>
              </a:lnSpc>
              <a:spcBef>
                <a:spcPct val="50000"/>
              </a:spcBef>
            </a:pPr>
            <a:r>
              <a:rPr lang="zh-CN" altLang="en-US" b="1" dirty="0" smtClean="0">
                <a:latin typeface="楷体_GB2312" panose="02010600030101010101" charset="-122"/>
                <a:ea typeface="楷体_GB2312" panose="02010600030101010101" charset="-122"/>
              </a:rPr>
              <a:t>信令链路管理</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0850" y="476672"/>
            <a:ext cx="8378825" cy="468313"/>
          </a:xfrm>
        </p:spPr>
        <p:txBody>
          <a:bodyPr>
            <a:normAutofit fontScale="90000"/>
          </a:bodyPr>
          <a:lstStyle/>
          <a:p>
            <a:pPr eaLnBrk="1" fontAlgn="auto" hangingPunct="1">
              <a:spcAft>
                <a:spcPts val="0"/>
              </a:spcAft>
              <a:defRPr/>
            </a:pPr>
            <a:r>
              <a:rPr lang="zh-CN" altLang="en-US" b="1" dirty="0" smtClean="0">
                <a:latin typeface="楷体_GB2312" pitchFamily="49" charset="-122"/>
                <a:ea typeface="楷体_GB2312" pitchFamily="49" charset="-122"/>
              </a:rPr>
              <a:t>第</a:t>
            </a:r>
            <a:r>
              <a:rPr lang="en-US" altLang="zh-CN" b="1" dirty="0" smtClean="0">
                <a:latin typeface="楷体_GB2312" pitchFamily="49" charset="-122"/>
                <a:ea typeface="楷体_GB2312" pitchFamily="49" charset="-122"/>
              </a:rPr>
              <a:t>3</a:t>
            </a:r>
            <a:r>
              <a:rPr lang="zh-CN" altLang="en-US" b="1" dirty="0" smtClean="0">
                <a:latin typeface="楷体_GB2312" pitchFamily="49" charset="-122"/>
                <a:ea typeface="楷体_GB2312" pitchFamily="49" charset="-122"/>
              </a:rPr>
              <a:t>章</a:t>
            </a:r>
            <a:r>
              <a:rPr lang="en-US" altLang="zh-CN" b="1" dirty="0" smtClean="0">
                <a:ea typeface="楷体_GB2312" pitchFamily="49" charset="-122"/>
              </a:rPr>
              <a:t> </a:t>
            </a:r>
            <a:r>
              <a:rPr lang="zh-CN" altLang="en-US" b="1" dirty="0" smtClean="0">
                <a:ea typeface="楷体_GB2312" pitchFamily="49" charset="-122"/>
              </a:rPr>
              <a:t>信令网</a:t>
            </a:r>
          </a:p>
        </p:txBody>
      </p:sp>
      <p:sp>
        <p:nvSpPr>
          <p:cNvPr id="72707" name="Rectangle 3"/>
          <p:cNvSpPr>
            <a:spLocks noGrp="1" noChangeArrowheads="1"/>
          </p:cNvSpPr>
          <p:nvPr>
            <p:ph type="body" sz="half" idx="1"/>
          </p:nvPr>
        </p:nvSpPr>
        <p:spPr>
          <a:xfrm>
            <a:off x="450850" y="1412776"/>
            <a:ext cx="7897812" cy="5081588"/>
          </a:xfrm>
        </p:spPr>
        <p:txBody>
          <a:bodyPr>
            <a:normAutofit fontScale="92500" lnSpcReduction="20000"/>
          </a:bodyPr>
          <a:lstStyle/>
          <a:p>
            <a:pPr marL="457200" indent="-457200" eaLnBrk="1" fontAlgn="auto" hangingPunct="1">
              <a:spcAft>
                <a:spcPts val="0"/>
              </a:spcAft>
              <a:buFontTx/>
              <a:buNone/>
              <a:defRPr/>
            </a:pPr>
            <a:r>
              <a:rPr lang="en-US" altLang="zh-CN" sz="2800" b="1" dirty="0" smtClean="0">
                <a:latin typeface="楷体_GB2312" pitchFamily="49" charset="-122"/>
                <a:ea typeface="楷体_GB2312" pitchFamily="49" charset="-122"/>
              </a:rPr>
              <a:t>1</a:t>
            </a:r>
            <a:r>
              <a:rPr lang="zh-CN" altLang="en-US" sz="2800" b="1" dirty="0" smtClean="0">
                <a:latin typeface="楷体_GB2312" pitchFamily="49" charset="-122"/>
                <a:ea typeface="楷体_GB2312" pitchFamily="49" charset="-122"/>
              </a:rPr>
              <a:t>、信令业务管理</a:t>
            </a:r>
          </a:p>
          <a:p>
            <a:pPr marL="457200" indent="-457200" algn="just" eaLnBrk="1" fontAlgn="auto" hangingPunct="1">
              <a:lnSpc>
                <a:spcPct val="110000"/>
              </a:lnSpc>
              <a:spcBef>
                <a:spcPct val="35000"/>
              </a:spcBef>
              <a:spcAft>
                <a:spcPts val="0"/>
              </a:spcAft>
              <a:buFontTx/>
              <a:buNone/>
              <a:defRPr/>
            </a:pPr>
            <a:r>
              <a:rPr lang="zh-CN" altLang="en-US" sz="2800" b="1" dirty="0" smtClean="0">
                <a:latin typeface="楷体_GB2312" pitchFamily="49" charset="-122"/>
                <a:ea typeface="楷体_GB2312" pitchFamily="49" charset="-122"/>
              </a:rPr>
              <a:t>       指将信令业务从一条信令链路或路由转到一条或多条不同的链路或路由；或在信令点拥塞的情况下暂时减少信令业务。</a:t>
            </a:r>
            <a:endParaRPr lang="en-US" altLang="zh-CN" sz="2800" b="1" dirty="0" smtClean="0">
              <a:latin typeface="楷体_GB2312" pitchFamily="49" charset="-122"/>
              <a:ea typeface="楷体_GB2312" pitchFamily="49" charset="-122"/>
            </a:endParaRPr>
          </a:p>
          <a:p>
            <a:pPr lvl="1" algn="just" eaLnBrk="1" fontAlgn="auto" hangingPunct="1">
              <a:lnSpc>
                <a:spcPct val="110000"/>
              </a:lnSpc>
              <a:spcBef>
                <a:spcPct val="35000"/>
              </a:spcBef>
              <a:spcAft>
                <a:spcPts val="0"/>
              </a:spcAft>
              <a:defRPr/>
            </a:pPr>
            <a:r>
              <a:rPr lang="zh-CN" altLang="en-US" sz="2600" b="1" dirty="0" smtClean="0">
                <a:latin typeface="楷体_GB2312" pitchFamily="49" charset="-122"/>
                <a:ea typeface="楷体_GB2312" pitchFamily="49" charset="-122"/>
                <a:sym typeface="Wingdings" pitchFamily="2" charset="2"/>
              </a:rPr>
              <a:t>倒换</a:t>
            </a:r>
            <a:endParaRPr lang="en-US" altLang="zh-CN" sz="2600" b="1" dirty="0">
              <a:latin typeface="楷体_GB2312" pitchFamily="49" charset="-122"/>
              <a:ea typeface="楷体_GB2312" pitchFamily="49" charset="-122"/>
              <a:sym typeface="Wingdings" pitchFamily="2" charset="2"/>
            </a:endParaRPr>
          </a:p>
          <a:p>
            <a:pPr lvl="1" algn="just" eaLnBrk="1" fontAlgn="auto" hangingPunct="1">
              <a:lnSpc>
                <a:spcPct val="110000"/>
              </a:lnSpc>
              <a:spcBef>
                <a:spcPct val="35000"/>
              </a:spcBef>
              <a:spcAft>
                <a:spcPts val="0"/>
              </a:spcAft>
              <a:defRPr/>
            </a:pPr>
            <a:r>
              <a:rPr lang="zh-CN" altLang="en-US" sz="2600" b="1" dirty="0">
                <a:latin typeface="楷体_GB2312" panose="02010609030101010101" pitchFamily="49" charset="-122"/>
                <a:ea typeface="楷体_GB2312" panose="02010609030101010101" pitchFamily="49" charset="-122"/>
              </a:rPr>
              <a:t>倒</a:t>
            </a:r>
            <a:r>
              <a:rPr lang="zh-CN" altLang="en-US" sz="2600" b="1" dirty="0" smtClean="0">
                <a:latin typeface="楷体_GB2312" panose="02010609030101010101" pitchFamily="49" charset="-122"/>
                <a:ea typeface="楷体_GB2312" panose="02010609030101010101" pitchFamily="49" charset="-122"/>
              </a:rPr>
              <a:t>回</a:t>
            </a:r>
            <a:endParaRPr lang="en-US" altLang="zh-CN" sz="2600" b="1" dirty="0" smtClean="0">
              <a:latin typeface="楷体_GB2312" panose="02010609030101010101" pitchFamily="49" charset="-122"/>
              <a:ea typeface="楷体_GB2312" panose="02010609030101010101" pitchFamily="49" charset="-122"/>
            </a:endParaRPr>
          </a:p>
          <a:p>
            <a:pPr lvl="1" algn="just" eaLnBrk="1" fontAlgn="auto" hangingPunct="1">
              <a:lnSpc>
                <a:spcPct val="110000"/>
              </a:lnSpc>
              <a:spcBef>
                <a:spcPct val="35000"/>
              </a:spcBef>
              <a:spcAft>
                <a:spcPts val="0"/>
              </a:spcAft>
              <a:defRPr/>
            </a:pPr>
            <a:r>
              <a:rPr lang="zh-CN" altLang="en-US" sz="2600" b="1" dirty="0">
                <a:latin typeface="楷体_GB2312" panose="02010609030101010101" pitchFamily="49" charset="-122"/>
                <a:ea typeface="楷体_GB2312" panose="02010609030101010101" pitchFamily="49" charset="-122"/>
                <a:sym typeface="Wingdings" panose="05000000000000000000" pitchFamily="2" charset="2"/>
              </a:rPr>
              <a:t>强制重选</a:t>
            </a:r>
            <a:r>
              <a:rPr lang="zh-CN" altLang="en-US" sz="2600" b="1" dirty="0" smtClean="0">
                <a:latin typeface="楷体_GB2312" panose="02010609030101010101" pitchFamily="49" charset="-122"/>
                <a:ea typeface="楷体_GB2312" panose="02010609030101010101" pitchFamily="49" charset="-122"/>
                <a:sym typeface="Wingdings" panose="05000000000000000000" pitchFamily="2" charset="2"/>
              </a:rPr>
              <a:t>路由</a:t>
            </a:r>
            <a:endParaRPr lang="en-US" altLang="zh-CN" sz="2600" b="1" dirty="0" smtClean="0">
              <a:latin typeface="楷体_GB2312" panose="02010609030101010101" pitchFamily="49" charset="-122"/>
              <a:ea typeface="楷体_GB2312" panose="02010609030101010101" pitchFamily="49" charset="-122"/>
              <a:sym typeface="Wingdings" panose="05000000000000000000" pitchFamily="2" charset="2"/>
            </a:endParaRPr>
          </a:p>
          <a:p>
            <a:pPr lvl="1" algn="just" eaLnBrk="1" fontAlgn="auto" hangingPunct="1">
              <a:lnSpc>
                <a:spcPct val="110000"/>
              </a:lnSpc>
              <a:spcBef>
                <a:spcPct val="35000"/>
              </a:spcBef>
              <a:spcAft>
                <a:spcPts val="0"/>
              </a:spcAft>
              <a:defRPr/>
            </a:pPr>
            <a:r>
              <a:rPr lang="zh-CN" altLang="en-US" sz="2600" b="1" dirty="0">
                <a:latin typeface="楷体_GB2312" panose="02010609030101010101" pitchFamily="49" charset="-122"/>
                <a:ea typeface="楷体_GB2312" panose="02010609030101010101" pitchFamily="49" charset="-122"/>
                <a:sym typeface="Wingdings" panose="05000000000000000000" pitchFamily="2" charset="2"/>
              </a:rPr>
              <a:t>受控重选</a:t>
            </a:r>
            <a:r>
              <a:rPr lang="zh-CN" altLang="en-US" sz="2600" b="1" dirty="0" smtClean="0">
                <a:latin typeface="楷体_GB2312" panose="02010609030101010101" pitchFamily="49" charset="-122"/>
                <a:ea typeface="楷体_GB2312" panose="02010609030101010101" pitchFamily="49" charset="-122"/>
                <a:sym typeface="Wingdings" panose="05000000000000000000" pitchFamily="2" charset="2"/>
              </a:rPr>
              <a:t>路由</a:t>
            </a:r>
            <a:endParaRPr lang="en-US" altLang="zh-CN" sz="2600" b="1" dirty="0" smtClean="0">
              <a:latin typeface="楷体_GB2312" panose="02010609030101010101" pitchFamily="49" charset="-122"/>
              <a:ea typeface="楷体_GB2312" panose="02010609030101010101" pitchFamily="49" charset="-122"/>
              <a:sym typeface="Wingdings" panose="05000000000000000000" pitchFamily="2" charset="2"/>
            </a:endParaRPr>
          </a:p>
          <a:p>
            <a:pPr lvl="1" algn="just" eaLnBrk="1" fontAlgn="auto" hangingPunct="1">
              <a:lnSpc>
                <a:spcPct val="110000"/>
              </a:lnSpc>
              <a:spcBef>
                <a:spcPct val="35000"/>
              </a:spcBef>
              <a:spcAft>
                <a:spcPts val="0"/>
              </a:spcAft>
              <a:defRPr/>
            </a:pPr>
            <a:r>
              <a:rPr lang="zh-CN" altLang="en-US" sz="2600" b="1" dirty="0">
                <a:latin typeface="楷体_GB2312" panose="02010609030101010101" pitchFamily="49" charset="-122"/>
                <a:ea typeface="楷体_GB2312" panose="02010609030101010101" pitchFamily="49" charset="-122"/>
                <a:sym typeface="Wingdings" panose="05000000000000000000" pitchFamily="2" charset="2"/>
              </a:rPr>
              <a:t>管理</a:t>
            </a:r>
            <a:r>
              <a:rPr lang="zh-CN" altLang="en-US" sz="2600" b="1" dirty="0" smtClean="0">
                <a:latin typeface="楷体_GB2312" panose="02010609030101010101" pitchFamily="49" charset="-122"/>
                <a:ea typeface="楷体_GB2312" panose="02010609030101010101" pitchFamily="49" charset="-122"/>
                <a:sym typeface="Wingdings" panose="05000000000000000000" pitchFamily="2" charset="2"/>
              </a:rPr>
              <a:t>阻断</a:t>
            </a:r>
            <a:endParaRPr lang="en-US" altLang="zh-CN" sz="2600" b="1" dirty="0" smtClean="0">
              <a:latin typeface="楷体_GB2312" panose="02010609030101010101" pitchFamily="49" charset="-122"/>
              <a:ea typeface="楷体_GB2312" panose="02010609030101010101" pitchFamily="49" charset="-122"/>
              <a:sym typeface="Wingdings" panose="05000000000000000000" pitchFamily="2" charset="2"/>
            </a:endParaRPr>
          </a:p>
          <a:p>
            <a:pPr lvl="1" algn="just" eaLnBrk="1" fontAlgn="auto" hangingPunct="1">
              <a:lnSpc>
                <a:spcPct val="110000"/>
              </a:lnSpc>
              <a:spcBef>
                <a:spcPct val="35000"/>
              </a:spcBef>
              <a:spcAft>
                <a:spcPts val="0"/>
              </a:spcAft>
              <a:defRPr/>
            </a:pPr>
            <a:r>
              <a:rPr lang="zh-CN" altLang="en-US" sz="2600" b="1" dirty="0">
                <a:latin typeface="楷体_GB2312" panose="02010609030101010101" pitchFamily="49" charset="-122"/>
                <a:ea typeface="楷体_GB2312" panose="02010609030101010101" pitchFamily="49" charset="-122"/>
                <a:sym typeface="Wingdings" panose="05000000000000000000" pitchFamily="2" charset="2"/>
              </a:rPr>
              <a:t>信令点</a:t>
            </a:r>
            <a:r>
              <a:rPr lang="zh-CN" altLang="en-US" sz="2600" b="1" dirty="0" smtClean="0">
                <a:latin typeface="楷体_GB2312" panose="02010609030101010101" pitchFamily="49" charset="-122"/>
                <a:ea typeface="楷体_GB2312" panose="02010609030101010101" pitchFamily="49" charset="-122"/>
                <a:sym typeface="Wingdings" panose="05000000000000000000" pitchFamily="2" charset="2"/>
              </a:rPr>
              <a:t>再启动</a:t>
            </a:r>
            <a:endParaRPr lang="en-US" altLang="zh-CN" sz="2600" b="1" dirty="0" smtClean="0">
              <a:latin typeface="楷体_GB2312" panose="02010609030101010101" pitchFamily="49" charset="-122"/>
              <a:ea typeface="楷体_GB2312" panose="02010609030101010101" pitchFamily="49" charset="-122"/>
              <a:sym typeface="Wingdings" panose="05000000000000000000" pitchFamily="2" charset="2"/>
            </a:endParaRPr>
          </a:p>
          <a:p>
            <a:pPr lvl="1" algn="just" eaLnBrk="1" fontAlgn="auto" hangingPunct="1">
              <a:lnSpc>
                <a:spcPct val="110000"/>
              </a:lnSpc>
              <a:spcBef>
                <a:spcPct val="35000"/>
              </a:spcBef>
              <a:spcAft>
                <a:spcPts val="0"/>
              </a:spcAft>
              <a:defRPr/>
            </a:pPr>
            <a:r>
              <a:rPr lang="zh-CN" altLang="en-US" sz="2600" b="1" dirty="0">
                <a:latin typeface="楷体_GB2312" panose="02010609030101010101" pitchFamily="49" charset="-122"/>
                <a:ea typeface="楷体_GB2312" panose="02010609030101010101" pitchFamily="49" charset="-122"/>
                <a:sym typeface="Wingdings" panose="05000000000000000000" pitchFamily="2" charset="2"/>
              </a:rPr>
              <a:t>信令业务流量控制</a:t>
            </a:r>
            <a:endParaRPr lang="zh-CN" altLang="en-US" sz="2600" b="1" dirty="0" smtClean="0">
              <a:latin typeface="楷体_GB2312" pitchFamily="49" charset="-122"/>
              <a:ea typeface="楷体_GB2312" pitchFamily="49"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70931" y="391449"/>
            <a:ext cx="8378825" cy="468313"/>
          </a:xfrm>
        </p:spPr>
        <p:txBody>
          <a:bodyPr>
            <a:normAutofit fontScale="90000"/>
          </a:bodyPr>
          <a:lstStyle/>
          <a:p>
            <a:pPr eaLnBrk="1" fontAlgn="auto" hangingPunct="1">
              <a:spcAft>
                <a:spcPts val="0"/>
              </a:spcAft>
              <a:defRPr/>
            </a:pPr>
            <a:r>
              <a:rPr lang="zh-CN" altLang="en-US" b="1" dirty="0" smtClean="0">
                <a:latin typeface="楷体_GB2312" pitchFamily="49" charset="-122"/>
                <a:ea typeface="楷体_GB2312" pitchFamily="49" charset="-122"/>
              </a:rPr>
              <a:t>第</a:t>
            </a:r>
            <a:r>
              <a:rPr lang="en-US" altLang="zh-CN" b="1" dirty="0" smtClean="0">
                <a:latin typeface="楷体_GB2312" pitchFamily="49" charset="-122"/>
                <a:ea typeface="楷体_GB2312" pitchFamily="49" charset="-122"/>
              </a:rPr>
              <a:t>3</a:t>
            </a:r>
            <a:r>
              <a:rPr lang="zh-CN" altLang="en-US" b="1" dirty="0" smtClean="0">
                <a:latin typeface="楷体_GB2312" pitchFamily="49" charset="-122"/>
                <a:ea typeface="楷体_GB2312" pitchFamily="49" charset="-122"/>
              </a:rPr>
              <a:t>章</a:t>
            </a:r>
            <a:r>
              <a:rPr lang="en-US" altLang="zh-CN" b="1" dirty="0" smtClean="0">
                <a:ea typeface="楷体_GB2312" pitchFamily="49" charset="-122"/>
              </a:rPr>
              <a:t> </a:t>
            </a:r>
            <a:r>
              <a:rPr lang="zh-CN" altLang="en-US" b="1" dirty="0" smtClean="0">
                <a:ea typeface="楷体_GB2312" pitchFamily="49" charset="-122"/>
              </a:rPr>
              <a:t>信令网</a:t>
            </a:r>
          </a:p>
        </p:txBody>
      </p:sp>
      <p:sp>
        <p:nvSpPr>
          <p:cNvPr id="17411" name="Rectangle 3"/>
          <p:cNvSpPr>
            <a:spLocks noGrp="1" noChangeArrowheads="1"/>
          </p:cNvSpPr>
          <p:nvPr>
            <p:ph type="body" sz="half" idx="1"/>
          </p:nvPr>
        </p:nvSpPr>
        <p:spPr>
          <a:xfrm>
            <a:off x="273050" y="1484783"/>
            <a:ext cx="8547100" cy="4849341"/>
          </a:xfrm>
        </p:spPr>
        <p:txBody>
          <a:bodyPr/>
          <a:lstStyle/>
          <a:p>
            <a:pPr marL="381000" indent="-381000" algn="just" eaLnBrk="1" hangingPunct="1">
              <a:lnSpc>
                <a:spcPct val="105000"/>
              </a:lnSpc>
              <a:spcBef>
                <a:spcPct val="30000"/>
              </a:spcBef>
              <a:buFontTx/>
              <a:buNone/>
            </a:pPr>
            <a:r>
              <a:rPr lang="en-US" altLang="zh-CN" sz="2800" b="1" dirty="0" smtClean="0">
                <a:ea typeface="楷体_GB2312" panose="02010600030101010101" charset="-122"/>
              </a:rPr>
              <a:t>(2) </a:t>
            </a:r>
            <a:r>
              <a:rPr lang="zh-CN" altLang="en-US" sz="2800" b="1" dirty="0" smtClean="0">
                <a:ea typeface="楷体_GB2312" panose="02010600030101010101" charset="-122"/>
              </a:rPr>
              <a:t>按信令完成的功能分</a:t>
            </a:r>
          </a:p>
          <a:p>
            <a:pPr marL="746125" lvl="1" indent="-381000" algn="just" eaLnBrk="1" hangingPunct="1">
              <a:lnSpc>
                <a:spcPct val="110000"/>
              </a:lnSpc>
              <a:spcBef>
                <a:spcPct val="40000"/>
              </a:spcBef>
            </a:pPr>
            <a:r>
              <a:rPr lang="zh-CN" altLang="en-US" sz="2500" b="1" dirty="0" smtClean="0">
                <a:ea typeface="楷体_GB2312" panose="02010600030101010101" charset="-122"/>
              </a:rPr>
              <a:t>监视信令：监视用户线和中继线的状态变化。</a:t>
            </a:r>
          </a:p>
          <a:p>
            <a:pPr marL="746125" lvl="1" indent="-381000" algn="just" eaLnBrk="1" hangingPunct="1">
              <a:lnSpc>
                <a:spcPct val="110000"/>
              </a:lnSpc>
              <a:spcBef>
                <a:spcPct val="40000"/>
              </a:spcBef>
            </a:pPr>
            <a:r>
              <a:rPr lang="zh-CN" altLang="en-US" sz="2500" b="1" dirty="0" smtClean="0">
                <a:ea typeface="楷体_GB2312" panose="02010600030101010101" charset="-122"/>
              </a:rPr>
              <a:t>地址信令：主叫话机发出的数字信号以及交换机间传送的路由选择信息。</a:t>
            </a:r>
          </a:p>
          <a:p>
            <a:pPr marL="746125" lvl="1" indent="-381000" algn="just" eaLnBrk="1" hangingPunct="1">
              <a:lnSpc>
                <a:spcPct val="110000"/>
              </a:lnSpc>
              <a:spcBef>
                <a:spcPct val="40000"/>
              </a:spcBef>
            </a:pPr>
            <a:r>
              <a:rPr lang="zh-CN" altLang="en-US" sz="2500" b="1" dirty="0" smtClean="0">
                <a:ea typeface="楷体_GB2312" panose="02010600030101010101" charset="-122"/>
              </a:rPr>
              <a:t>维护管理信令：线路拥塞、计费以及故障告警等信息。</a:t>
            </a:r>
          </a:p>
          <a:p>
            <a:pPr marL="381000" indent="-381000" eaLnBrk="1" hangingPunct="1">
              <a:lnSpc>
                <a:spcPct val="110000"/>
              </a:lnSpc>
              <a:spcBef>
                <a:spcPct val="40000"/>
              </a:spcBef>
              <a:buFontTx/>
              <a:buNone/>
            </a:pPr>
            <a:r>
              <a:rPr lang="en-US" altLang="zh-CN" sz="2800" b="1" dirty="0" smtClean="0">
                <a:ea typeface="楷体_GB2312" panose="02010600030101010101" charset="-122"/>
              </a:rPr>
              <a:t>(3) </a:t>
            </a:r>
            <a:r>
              <a:rPr lang="zh-CN" altLang="en-US" sz="2800" b="1" dirty="0" smtClean="0">
                <a:ea typeface="楷体_GB2312" panose="02010600030101010101" charset="-122"/>
              </a:rPr>
              <a:t>按信令的传送方向分</a:t>
            </a:r>
          </a:p>
          <a:p>
            <a:pPr marL="746125" lvl="1" indent="-381000" eaLnBrk="1" hangingPunct="1">
              <a:lnSpc>
                <a:spcPct val="110000"/>
              </a:lnSpc>
              <a:spcBef>
                <a:spcPct val="40000"/>
              </a:spcBef>
            </a:pPr>
            <a:r>
              <a:rPr lang="zh-CN" altLang="en-US" sz="2500" b="1" dirty="0" smtClean="0">
                <a:ea typeface="楷体_GB2312" panose="02010600030101010101" charset="-122"/>
              </a:rPr>
              <a:t>前向信令：主叫用户方向发往被叫用户方向的信令。</a:t>
            </a:r>
          </a:p>
          <a:p>
            <a:pPr marL="746125" lvl="1" indent="-381000" eaLnBrk="1" hangingPunct="1">
              <a:lnSpc>
                <a:spcPct val="110000"/>
              </a:lnSpc>
              <a:spcBef>
                <a:spcPct val="40000"/>
              </a:spcBef>
            </a:pPr>
            <a:r>
              <a:rPr lang="zh-CN" altLang="en-US" sz="2500" b="1" dirty="0" smtClean="0">
                <a:ea typeface="楷体_GB2312" panose="02010600030101010101" charset="-122"/>
              </a:rPr>
              <a:t>后向信令：被叫用户方向发往主叫用户方向的信令。</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420688" y="1772816"/>
            <a:ext cx="7467600" cy="3865984"/>
          </a:xfrm>
        </p:spPr>
        <p:txBody>
          <a:bodyPr>
            <a:normAutofit fontScale="70000" lnSpcReduction="20000"/>
          </a:bodyPr>
          <a:lstStyle/>
          <a:p>
            <a:pPr marL="457200" indent="-457200" algn="just" eaLnBrk="1" fontAlgn="auto" hangingPunct="1">
              <a:lnSpc>
                <a:spcPct val="110000"/>
              </a:lnSpc>
              <a:spcBef>
                <a:spcPct val="35000"/>
              </a:spcBef>
              <a:spcAft>
                <a:spcPts val="0"/>
              </a:spcAft>
              <a:buFontTx/>
              <a:buNone/>
              <a:defRPr/>
            </a:pPr>
            <a:r>
              <a:rPr lang="zh-CN" altLang="en-US" sz="2800" b="1" dirty="0">
                <a:latin typeface="楷体_GB2312" pitchFamily="49" charset="-122"/>
                <a:ea typeface="楷体_GB2312" pitchFamily="49" charset="-122"/>
              </a:rPr>
              <a:t> 信令业务管理功能由以下过程组成：</a:t>
            </a:r>
          </a:p>
          <a:p>
            <a:pPr marL="497840" indent="-406400" algn="just" eaLnBrk="1" fontAlgn="auto" hangingPunct="1">
              <a:lnSpc>
                <a:spcPct val="110000"/>
              </a:lnSpc>
              <a:spcAft>
                <a:spcPts val="0"/>
              </a:spcAft>
              <a:buFont typeface="Wingdings"/>
              <a:buChar char=""/>
              <a:defRPr/>
            </a:pPr>
            <a:r>
              <a:rPr lang="zh-CN" altLang="en-US" b="1" dirty="0">
                <a:latin typeface="楷体_GB2312" pitchFamily="49" charset="-122"/>
                <a:ea typeface="楷体_GB2312" pitchFamily="49" charset="-122"/>
                <a:sym typeface="Wingdings" pitchFamily="2" charset="2"/>
              </a:rPr>
              <a:t>倒换：</a:t>
            </a:r>
            <a:r>
              <a:rPr lang="zh-CN" altLang="en-US" b="1" dirty="0">
                <a:latin typeface="楷体_GB2312" pitchFamily="49" charset="-122"/>
                <a:ea typeface="楷体_GB2312" pitchFamily="49" charset="-122"/>
              </a:rPr>
              <a:t>由于信令链路故障、断开、闭塞等导致信令链路不可用时，倒换程序可保证把该信令链路传送的信令业务转移到另外一条或多条替换信令链路上。通过在替换链路上发送倒换</a:t>
            </a:r>
            <a:r>
              <a:rPr lang="en-US" altLang="zh-CN" b="1" dirty="0">
                <a:latin typeface="楷体_GB2312" pitchFamily="49" charset="-122"/>
                <a:ea typeface="楷体_GB2312" pitchFamily="49" charset="-122"/>
              </a:rPr>
              <a:t>(COO</a:t>
            </a:r>
            <a:r>
              <a:rPr lang="zh-CN" altLang="en-US" b="1" dirty="0">
                <a:latin typeface="楷体_GB2312" pitchFamily="49" charset="-122"/>
                <a:ea typeface="楷体_GB2312" pitchFamily="49" charset="-122"/>
              </a:rPr>
              <a:t>：</a:t>
            </a:r>
            <a:r>
              <a:rPr lang="en-US" altLang="zh-CN" b="1" dirty="0" err="1">
                <a:latin typeface="楷体_GB2312" pitchFamily="49" charset="-122"/>
                <a:ea typeface="楷体_GB2312" pitchFamily="49" charset="-122"/>
              </a:rPr>
              <a:t>ChangeOver</a:t>
            </a:r>
            <a:r>
              <a:rPr lang="en-US" altLang="zh-CN" b="1" dirty="0">
                <a:latin typeface="楷体_GB2312" pitchFamily="49" charset="-122"/>
                <a:ea typeface="楷体_GB2312" pitchFamily="49" charset="-122"/>
              </a:rPr>
              <a:t> Order signal)</a:t>
            </a:r>
            <a:r>
              <a:rPr lang="zh-CN" altLang="en-US" b="1" dirty="0">
                <a:latin typeface="楷体_GB2312" pitchFamily="49" charset="-122"/>
                <a:ea typeface="楷体_GB2312" pitchFamily="49" charset="-122"/>
              </a:rPr>
              <a:t>，并接收倒换证实</a:t>
            </a:r>
            <a:r>
              <a:rPr lang="en-US" altLang="zh-CN" b="1" dirty="0">
                <a:latin typeface="楷体_GB2312" pitchFamily="49" charset="-122"/>
                <a:ea typeface="楷体_GB2312" pitchFamily="49" charset="-122"/>
              </a:rPr>
              <a:t>(COA</a:t>
            </a:r>
            <a:r>
              <a:rPr lang="zh-CN" altLang="en-US" b="1" dirty="0">
                <a:latin typeface="楷体_GB2312" pitchFamily="49" charset="-122"/>
                <a:ea typeface="楷体_GB2312" pitchFamily="49" charset="-122"/>
              </a:rPr>
              <a:t>：</a:t>
            </a:r>
            <a:r>
              <a:rPr lang="en-US" altLang="zh-CN" b="1" dirty="0" err="1">
                <a:latin typeface="楷体_GB2312" pitchFamily="49" charset="-122"/>
                <a:ea typeface="楷体_GB2312" pitchFamily="49" charset="-122"/>
              </a:rPr>
              <a:t>ChangeOver</a:t>
            </a:r>
            <a:r>
              <a:rPr lang="en-US" altLang="zh-CN" b="1" dirty="0">
                <a:latin typeface="楷体_GB2312" pitchFamily="49" charset="-122"/>
                <a:ea typeface="楷体_GB2312" pitchFamily="49" charset="-122"/>
              </a:rPr>
              <a:t> Acknowledgment signal)</a:t>
            </a:r>
            <a:r>
              <a:rPr lang="zh-CN" altLang="en-US" b="1" dirty="0">
                <a:latin typeface="楷体_GB2312" pitchFamily="49" charset="-122"/>
                <a:ea typeface="楷体_GB2312" pitchFamily="49" charset="-122"/>
              </a:rPr>
              <a:t>来完成</a:t>
            </a:r>
            <a:r>
              <a:rPr lang="zh-CN" altLang="en-US" b="1" dirty="0" smtClean="0">
                <a:latin typeface="楷体_GB2312" pitchFamily="49" charset="-122"/>
                <a:ea typeface="楷体_GB2312" pitchFamily="49" charset="-122"/>
              </a:rPr>
              <a:t>。</a:t>
            </a:r>
            <a:endParaRPr lang="en-US" altLang="zh-CN" b="1" dirty="0" smtClean="0">
              <a:latin typeface="楷体_GB2312" pitchFamily="49" charset="-122"/>
              <a:ea typeface="楷体_GB2312" pitchFamily="49" charset="-122"/>
            </a:endParaRPr>
          </a:p>
          <a:p>
            <a:pPr marL="497840" indent="-406400" algn="just" eaLnBrk="1" fontAlgn="auto" hangingPunct="1">
              <a:lnSpc>
                <a:spcPct val="110000"/>
              </a:lnSpc>
              <a:spcAft>
                <a:spcPts val="0"/>
              </a:spcAft>
              <a:buFont typeface="Wingdings"/>
              <a:buChar char=""/>
              <a:defRPr/>
            </a:pPr>
            <a:r>
              <a:rPr lang="zh-CN" altLang="en-US" b="1" dirty="0">
                <a:latin typeface="楷体_GB2312" panose="02010609030101010101" pitchFamily="49" charset="-122"/>
                <a:ea typeface="楷体_GB2312" panose="02010609030101010101" pitchFamily="49" charset="-122"/>
              </a:rPr>
              <a:t>倒回：倒回是倒换的逆过程。通过发送和接收倒回</a:t>
            </a:r>
            <a:r>
              <a:rPr lang="en-US" altLang="zh-CN" b="1" dirty="0">
                <a:latin typeface="楷体_GB2312" panose="02010609030101010101" pitchFamily="49" charset="-122"/>
                <a:ea typeface="楷体_GB2312" panose="02010609030101010101" pitchFamily="49" charset="-122"/>
              </a:rPr>
              <a:t>(CBD</a:t>
            </a:r>
            <a:r>
              <a:rPr lang="zh-CN" altLang="en-US" b="1" dirty="0">
                <a:latin typeface="楷体_GB2312" panose="02010609030101010101" pitchFamily="49" charset="-122"/>
                <a:ea typeface="楷体_GB2312" panose="02010609030101010101" pitchFamily="49" charset="-122"/>
              </a:rPr>
              <a:t>：</a:t>
            </a:r>
            <a:r>
              <a:rPr lang="en-US" altLang="zh-CN" b="1" dirty="0" err="1">
                <a:latin typeface="楷体_GB2312" panose="02010609030101010101" pitchFamily="49" charset="-122"/>
                <a:ea typeface="楷体_GB2312" panose="02010609030101010101" pitchFamily="49" charset="-122"/>
              </a:rPr>
              <a:t>ChangeBack</a:t>
            </a:r>
            <a:r>
              <a:rPr lang="en-US" altLang="zh-CN" b="1" dirty="0">
                <a:latin typeface="楷体_GB2312" panose="02010609030101010101" pitchFamily="49" charset="-122"/>
                <a:ea typeface="楷体_GB2312" panose="02010609030101010101" pitchFamily="49" charset="-122"/>
              </a:rPr>
              <a:t> Declaration signal)</a:t>
            </a:r>
            <a:r>
              <a:rPr lang="zh-CN" altLang="en-US" b="1" dirty="0">
                <a:latin typeface="楷体_GB2312" panose="02010609030101010101" pitchFamily="49" charset="-122"/>
                <a:ea typeface="楷体_GB2312" panose="02010609030101010101" pitchFamily="49" charset="-122"/>
              </a:rPr>
              <a:t>和倒回证实</a:t>
            </a:r>
            <a:r>
              <a:rPr lang="en-US" altLang="zh-CN" b="1" dirty="0">
                <a:latin typeface="楷体_GB2312" panose="02010609030101010101" pitchFamily="49" charset="-122"/>
                <a:ea typeface="楷体_GB2312" panose="02010609030101010101" pitchFamily="49" charset="-122"/>
              </a:rPr>
              <a:t>(CBA</a:t>
            </a:r>
            <a:r>
              <a:rPr lang="zh-CN" altLang="en-US" b="1" dirty="0">
                <a:latin typeface="楷体_GB2312" panose="02010609030101010101" pitchFamily="49" charset="-122"/>
                <a:ea typeface="楷体_GB2312" panose="02010609030101010101" pitchFamily="49" charset="-122"/>
              </a:rPr>
              <a:t>：</a:t>
            </a:r>
            <a:r>
              <a:rPr lang="en-US" altLang="zh-CN" b="1" dirty="0" err="1">
                <a:latin typeface="楷体_GB2312" panose="02010609030101010101" pitchFamily="49" charset="-122"/>
                <a:ea typeface="楷体_GB2312" panose="02010609030101010101" pitchFamily="49" charset="-122"/>
              </a:rPr>
              <a:t>ChangeBack</a:t>
            </a:r>
            <a:r>
              <a:rPr lang="en-US" altLang="zh-CN" b="1" dirty="0">
                <a:latin typeface="楷体_GB2312" panose="02010609030101010101" pitchFamily="49" charset="-122"/>
                <a:ea typeface="楷体_GB2312" panose="02010609030101010101" pitchFamily="49" charset="-122"/>
              </a:rPr>
              <a:t> Acknowledgment signal)</a:t>
            </a:r>
            <a:r>
              <a:rPr lang="zh-CN" altLang="en-US" b="1" dirty="0">
                <a:latin typeface="楷体_GB2312" panose="02010609030101010101" pitchFamily="49" charset="-122"/>
                <a:ea typeface="楷体_GB2312" panose="02010609030101010101" pitchFamily="49" charset="-122"/>
              </a:rPr>
              <a:t>来完成。</a:t>
            </a:r>
            <a:endParaRPr lang="zh-CN" altLang="en-US" b="1" dirty="0">
              <a:latin typeface="楷体_GB2312" panose="02010609030101010101" pitchFamily="49" charset="-122"/>
              <a:ea typeface="楷体_GB2312" panose="02010609030101010101" pitchFamily="49" charset="-122"/>
              <a:sym typeface="Wingdings" panose="05000000000000000000" pitchFamily="2" charset="2"/>
            </a:endParaRPr>
          </a:p>
          <a:p>
            <a:pPr marL="497840" indent="-406400" algn="just" eaLnBrk="1" fontAlgn="auto" hangingPunct="1">
              <a:lnSpc>
                <a:spcPct val="110000"/>
              </a:lnSpc>
              <a:spcAft>
                <a:spcPts val="0"/>
              </a:spcAft>
              <a:buFont typeface="Wingdings"/>
              <a:buChar char=""/>
              <a:defRPr/>
            </a:pPr>
            <a:endParaRPr lang="zh-CN" altLang="en-US" dirty="0"/>
          </a:p>
        </p:txBody>
      </p:sp>
      <p:sp>
        <p:nvSpPr>
          <p:cNvPr id="7" name="Rectangle 2"/>
          <p:cNvSpPr txBox="1">
            <a:spLocks noChangeArrowheads="1"/>
          </p:cNvSpPr>
          <p:nvPr/>
        </p:nvSpPr>
        <p:spPr>
          <a:xfrm>
            <a:off x="395420" y="548680"/>
            <a:ext cx="8378825" cy="468313"/>
          </a:xfrm>
          <a:prstGeom prst="rect">
            <a:avLst/>
          </a:prstGeom>
        </p:spPr>
        <p:txBody>
          <a:bodyPr anchor="b">
            <a:normAutofit fontScale="90000" lnSpcReduction="10000"/>
          </a:bodyPr>
          <a:lst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2pPr>
            <a:lvl3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3pPr>
            <a:lvl4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4pPr>
            <a:lvl5pPr algn="l" rtl="0" eaLnBrk="0" fontAlgn="base" hangingPunct="0">
              <a:spcBef>
                <a:spcPct val="0"/>
              </a:spcBef>
              <a:spcAft>
                <a:spcPct val="0"/>
              </a:spcAft>
              <a:defRPr sz="3000">
                <a:solidFill>
                  <a:schemeClr val="tx2"/>
                </a:solidFill>
                <a:latin typeface="Century Schoolbook" pitchFamily="18" charset="0"/>
                <a:ea typeface="华文楷体" pitchFamily="2" charset="-122"/>
              </a:defRPr>
            </a:lvl5pPr>
            <a:lvl6pPr marL="457200" algn="l" rtl="0" fontAlgn="base">
              <a:spcBef>
                <a:spcPct val="0"/>
              </a:spcBef>
              <a:spcAft>
                <a:spcPct val="0"/>
              </a:spcAft>
              <a:defRPr sz="3000">
                <a:solidFill>
                  <a:schemeClr val="tx2"/>
                </a:solidFill>
                <a:latin typeface="Century Schoolbook" pitchFamily="18" charset="0"/>
                <a:ea typeface="华文楷体" pitchFamily="2" charset="-122"/>
              </a:defRPr>
            </a:lvl6pPr>
            <a:lvl7pPr marL="914400" algn="l" rtl="0" fontAlgn="base">
              <a:spcBef>
                <a:spcPct val="0"/>
              </a:spcBef>
              <a:spcAft>
                <a:spcPct val="0"/>
              </a:spcAft>
              <a:defRPr sz="3000">
                <a:solidFill>
                  <a:schemeClr val="tx2"/>
                </a:solidFill>
                <a:latin typeface="Century Schoolbook" pitchFamily="18" charset="0"/>
                <a:ea typeface="华文楷体" pitchFamily="2" charset="-122"/>
              </a:defRPr>
            </a:lvl7pPr>
            <a:lvl8pPr marL="1371600" algn="l" rtl="0" fontAlgn="base">
              <a:spcBef>
                <a:spcPct val="0"/>
              </a:spcBef>
              <a:spcAft>
                <a:spcPct val="0"/>
              </a:spcAft>
              <a:defRPr sz="3000">
                <a:solidFill>
                  <a:schemeClr val="tx2"/>
                </a:solidFill>
                <a:latin typeface="Century Schoolbook" pitchFamily="18" charset="0"/>
                <a:ea typeface="华文楷体" pitchFamily="2" charset="-122"/>
              </a:defRPr>
            </a:lvl8pPr>
            <a:lvl9pPr marL="1828800" algn="l" rtl="0" fontAlgn="base">
              <a:spcBef>
                <a:spcPct val="0"/>
              </a:spcBef>
              <a:spcAft>
                <a:spcPct val="0"/>
              </a:spcAft>
              <a:defRPr sz="3000">
                <a:solidFill>
                  <a:schemeClr val="tx2"/>
                </a:solidFill>
                <a:latin typeface="Century Schoolbook" pitchFamily="18" charset="0"/>
                <a:ea typeface="华文楷体" pitchFamily="2" charset="-122"/>
              </a:defRPr>
            </a:lvl9pPr>
          </a:lstStyle>
          <a:p>
            <a:pPr eaLnBrk="1" fontAlgn="auto" hangingPunct="1">
              <a:spcAft>
                <a:spcPts val="0"/>
              </a:spcAft>
              <a:defRPr/>
            </a:pPr>
            <a:r>
              <a:rPr lang="zh-CN" altLang="en-US" b="1" dirty="0" smtClean="0">
                <a:latin typeface="楷体_GB2312" pitchFamily="49" charset="-122"/>
                <a:ea typeface="楷体_GB2312" pitchFamily="49" charset="-122"/>
              </a:rPr>
              <a:t>第</a:t>
            </a:r>
            <a:r>
              <a:rPr lang="en-US" altLang="zh-CN" b="1" dirty="0" smtClean="0">
                <a:latin typeface="楷体_GB2312" pitchFamily="49" charset="-122"/>
                <a:ea typeface="楷体_GB2312" pitchFamily="49" charset="-122"/>
              </a:rPr>
              <a:t>3</a:t>
            </a:r>
            <a:r>
              <a:rPr lang="zh-CN" altLang="en-US" b="1" dirty="0" smtClean="0">
                <a:latin typeface="楷体_GB2312" pitchFamily="49" charset="-122"/>
                <a:ea typeface="楷体_GB2312" pitchFamily="49" charset="-122"/>
              </a:rPr>
              <a:t>章</a:t>
            </a:r>
            <a:r>
              <a:rPr lang="en-US" altLang="zh-CN" b="1" dirty="0" smtClean="0">
                <a:ea typeface="楷体_GB2312" pitchFamily="49" charset="-122"/>
              </a:rPr>
              <a:t> </a:t>
            </a:r>
            <a:r>
              <a:rPr lang="zh-CN" altLang="en-US" b="1" dirty="0" smtClean="0">
                <a:ea typeface="楷体_GB2312" pitchFamily="49" charset="-122"/>
              </a:rPr>
              <a:t>信令网</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82587" y="476672"/>
            <a:ext cx="8378825" cy="468313"/>
          </a:xfrm>
        </p:spPr>
        <p:txBody>
          <a:bodyPr>
            <a:normAutofit fontScale="90000"/>
          </a:bodyPr>
          <a:lstStyle/>
          <a:p>
            <a:pPr eaLnBrk="1" fontAlgn="auto" hangingPunct="1">
              <a:spcAft>
                <a:spcPts val="0"/>
              </a:spcAft>
              <a:defRPr/>
            </a:pPr>
            <a:r>
              <a:rPr lang="zh-CN" altLang="en-US" b="1" dirty="0" smtClean="0">
                <a:latin typeface="楷体_GB2312" pitchFamily="49" charset="-122"/>
                <a:ea typeface="楷体_GB2312" pitchFamily="49" charset="-122"/>
              </a:rPr>
              <a:t>第</a:t>
            </a:r>
            <a:r>
              <a:rPr lang="en-US" altLang="zh-CN" b="1" dirty="0" smtClean="0">
                <a:latin typeface="楷体_GB2312" pitchFamily="49" charset="-122"/>
                <a:ea typeface="楷体_GB2312" pitchFamily="49" charset="-122"/>
              </a:rPr>
              <a:t>3</a:t>
            </a:r>
            <a:r>
              <a:rPr lang="zh-CN" altLang="en-US" b="1" dirty="0" smtClean="0">
                <a:latin typeface="楷体_GB2312" pitchFamily="49" charset="-122"/>
                <a:ea typeface="楷体_GB2312" pitchFamily="49" charset="-122"/>
              </a:rPr>
              <a:t>章</a:t>
            </a:r>
            <a:r>
              <a:rPr lang="en-US" altLang="zh-CN" b="1" dirty="0" smtClean="0">
                <a:ea typeface="楷体_GB2312" pitchFamily="49" charset="-122"/>
              </a:rPr>
              <a:t> </a:t>
            </a:r>
            <a:r>
              <a:rPr lang="zh-CN" altLang="en-US" b="1" dirty="0" smtClean="0">
                <a:ea typeface="楷体_GB2312" pitchFamily="49" charset="-122"/>
              </a:rPr>
              <a:t>信令网</a:t>
            </a:r>
          </a:p>
        </p:txBody>
      </p:sp>
      <p:sp>
        <p:nvSpPr>
          <p:cNvPr id="81923" name="Rectangle 3"/>
          <p:cNvSpPr>
            <a:spLocks noGrp="1" noChangeArrowheads="1"/>
          </p:cNvSpPr>
          <p:nvPr>
            <p:ph type="body" sz="half" idx="1"/>
          </p:nvPr>
        </p:nvSpPr>
        <p:spPr>
          <a:xfrm>
            <a:off x="250825" y="1556791"/>
            <a:ext cx="8642350" cy="4797971"/>
          </a:xfrm>
        </p:spPr>
        <p:txBody>
          <a:bodyPr/>
          <a:lstStyle/>
          <a:p>
            <a:pPr marL="457200" indent="-457200" algn="just" eaLnBrk="1" hangingPunct="1">
              <a:lnSpc>
                <a:spcPct val="120000"/>
              </a:lnSpc>
              <a:spcBef>
                <a:spcPct val="40000"/>
              </a:spcBef>
            </a:pPr>
            <a:r>
              <a:rPr lang="zh-CN" altLang="en-US" b="1" dirty="0" smtClean="0">
                <a:latin typeface="楷体_GB2312" panose="02010600030101010101" charset="-122"/>
                <a:ea typeface="楷体_GB2312" panose="02010600030101010101" charset="-122"/>
                <a:sym typeface="Wingdings" panose="05000000000000000000" pitchFamily="2" charset="2"/>
              </a:rPr>
              <a:t>强制重选路由：当某信令转接点无法到达某一目的信令点时，它应通知其邻近信令点，相邻信令点收到这一通知后应启动强制重选路由过程。</a:t>
            </a:r>
          </a:p>
          <a:p>
            <a:pPr marL="457200" indent="-457200" algn="just" eaLnBrk="1" hangingPunct="1">
              <a:lnSpc>
                <a:spcPct val="120000"/>
              </a:lnSpc>
              <a:spcBef>
                <a:spcPct val="40000"/>
              </a:spcBef>
            </a:pPr>
            <a:r>
              <a:rPr lang="zh-CN" altLang="en-US" b="1" dirty="0" smtClean="0">
                <a:latin typeface="楷体_GB2312" panose="02010600030101010101" charset="-122"/>
                <a:ea typeface="楷体_GB2312" panose="02010600030101010101" charset="-122"/>
                <a:sym typeface="Wingdings" panose="05000000000000000000" pitchFamily="2" charset="2"/>
              </a:rPr>
              <a:t>受控重选路由：当去某目的信令点的信令路由由不可用状态恢复到可用状态时，将启动受控重选路由过程，以恢复信令传递的最佳路由。</a:t>
            </a:r>
          </a:p>
          <a:p>
            <a:pPr marL="457200" indent="-457200" algn="just" eaLnBrk="1" hangingPunct="1">
              <a:lnSpc>
                <a:spcPct val="120000"/>
              </a:lnSpc>
              <a:spcBef>
                <a:spcPct val="40000"/>
              </a:spcBef>
            </a:pPr>
            <a:r>
              <a:rPr lang="zh-CN" altLang="en-US" b="1" dirty="0" smtClean="0">
                <a:latin typeface="楷体_GB2312" panose="02010600030101010101" charset="-122"/>
                <a:ea typeface="楷体_GB2312" panose="02010600030101010101" charset="-122"/>
                <a:sym typeface="Wingdings" panose="05000000000000000000" pitchFamily="2" charset="2"/>
              </a:rPr>
              <a:t>管理阻断：当某条信令链路在短时间内倒换、倒回过于频繁或信令链路差错率过高时，维护人员可以通过维护命令将这条信令链路设置为阻断状态。</a:t>
            </a:r>
            <a:r>
              <a:rPr lang="zh-CN" altLang="en-US" sz="1800" b="1" dirty="0" smtClean="0">
                <a:latin typeface="楷体_GB2312" panose="02010600030101010101" charset="-122"/>
                <a:ea typeface="楷体_GB2312" panose="02010600030101010101" charset="-122"/>
                <a:sym typeface="Wingdings" panose="05000000000000000000" pitchFamily="2" charset="2"/>
              </a:rPr>
              <a:t> </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95536" y="476672"/>
            <a:ext cx="8378825" cy="468313"/>
          </a:xfrm>
        </p:spPr>
        <p:txBody>
          <a:bodyPr>
            <a:normAutofit fontScale="90000"/>
          </a:bodyPr>
          <a:lstStyle/>
          <a:p>
            <a:pPr eaLnBrk="1" fontAlgn="auto" hangingPunct="1">
              <a:spcAft>
                <a:spcPts val="0"/>
              </a:spcAft>
              <a:defRPr/>
            </a:pPr>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3</a:t>
            </a:r>
            <a:r>
              <a:rPr lang="zh-CN" altLang="en-US" b="1" smtClean="0">
                <a:latin typeface="楷体_GB2312" pitchFamily="49" charset="-122"/>
                <a:ea typeface="楷体_GB2312" pitchFamily="49" charset="-122"/>
              </a:rPr>
              <a:t>章</a:t>
            </a:r>
            <a:r>
              <a:rPr lang="en-US" altLang="zh-CN" b="1" smtClean="0">
                <a:ea typeface="楷体_GB2312" pitchFamily="49" charset="-122"/>
              </a:rPr>
              <a:t> </a:t>
            </a:r>
            <a:r>
              <a:rPr lang="zh-CN" altLang="en-US" b="1" smtClean="0">
                <a:ea typeface="楷体_GB2312" pitchFamily="49" charset="-122"/>
              </a:rPr>
              <a:t>信令网</a:t>
            </a:r>
          </a:p>
        </p:txBody>
      </p:sp>
      <p:sp>
        <p:nvSpPr>
          <p:cNvPr id="82947" name="Rectangle 3"/>
          <p:cNvSpPr>
            <a:spLocks noGrp="1" noChangeArrowheads="1"/>
          </p:cNvSpPr>
          <p:nvPr>
            <p:ph type="body" sz="half" idx="1"/>
          </p:nvPr>
        </p:nvSpPr>
        <p:spPr>
          <a:xfrm>
            <a:off x="273050" y="1916831"/>
            <a:ext cx="8172450" cy="4417293"/>
          </a:xfrm>
        </p:spPr>
        <p:txBody>
          <a:bodyPr/>
          <a:lstStyle/>
          <a:p>
            <a:pPr marL="457200" indent="-457200" algn="just" eaLnBrk="1" hangingPunct="1">
              <a:lnSpc>
                <a:spcPct val="115000"/>
              </a:lnSpc>
              <a:spcBef>
                <a:spcPct val="45000"/>
              </a:spcBef>
            </a:pPr>
            <a:r>
              <a:rPr lang="zh-CN" altLang="en-US" b="1" dirty="0" smtClean="0">
                <a:latin typeface="楷体_GB2312" panose="02010600030101010101" charset="-122"/>
                <a:ea typeface="楷体_GB2312" panose="02010600030101010101" charset="-122"/>
                <a:sym typeface="Wingdings" panose="05000000000000000000" pitchFamily="2" charset="2"/>
              </a:rPr>
              <a:t>信令点再启动：当一个信令点由于故障或者管理方面的原因使它与信令网隔绝一段时间后，信令点的路由数据可能已发生改变。当该信令点重新工作时，必须使用</a:t>
            </a:r>
            <a:r>
              <a:rPr lang="zh-CN" altLang="en-US" b="1" dirty="0" smtClean="0">
                <a:latin typeface="楷体_GB2312" panose="02010600030101010101" charset="-122"/>
                <a:ea typeface="楷体_GB2312" panose="02010600030101010101" charset="-122"/>
              </a:rPr>
              <a:t>业务再启动允许</a:t>
            </a:r>
            <a:r>
              <a:rPr lang="en-US" altLang="zh-CN" b="1" dirty="0" smtClean="0">
                <a:latin typeface="楷体_GB2312" panose="02010600030101010101" charset="-122"/>
                <a:ea typeface="楷体_GB2312" panose="02010600030101010101" charset="-122"/>
              </a:rPr>
              <a:t>(TRA</a:t>
            </a:r>
            <a:r>
              <a:rPr lang="zh-CN" altLang="en-US" b="1" dirty="0" smtClean="0">
                <a:latin typeface="楷体_GB2312" panose="02010600030101010101" charset="-122"/>
                <a:ea typeface="楷体_GB2312" panose="02010600030101010101" charset="-122"/>
              </a:rPr>
              <a:t>：</a:t>
            </a:r>
            <a:r>
              <a:rPr lang="en-US" altLang="zh-CN" b="1" dirty="0" smtClean="0">
                <a:latin typeface="楷体_GB2312" panose="02010600030101010101" charset="-122"/>
                <a:ea typeface="楷体_GB2312" panose="02010600030101010101" charset="-122"/>
              </a:rPr>
              <a:t>Traffic Restart Allowed message)</a:t>
            </a:r>
            <a:r>
              <a:rPr lang="en-US" altLang="zh-CN" b="1" dirty="0" smtClean="0">
                <a:latin typeface="楷体_GB2312" panose="02010600030101010101" charset="-122"/>
                <a:ea typeface="楷体_GB2312" panose="02010600030101010101" charset="-122"/>
                <a:sym typeface="Wingdings" panose="05000000000000000000" pitchFamily="2" charset="2"/>
              </a:rPr>
              <a:t> </a:t>
            </a:r>
            <a:r>
              <a:rPr lang="zh-CN" altLang="en-US" b="1" dirty="0" smtClean="0">
                <a:latin typeface="楷体_GB2312" panose="02010600030101010101" charset="-122"/>
                <a:ea typeface="楷体_GB2312" panose="02010600030101010101" charset="-122"/>
                <a:sym typeface="Wingdings" panose="05000000000000000000" pitchFamily="2" charset="2"/>
              </a:rPr>
              <a:t>，与相邻信令点交换足够的路由数据后再重新投入工作。</a:t>
            </a:r>
          </a:p>
          <a:p>
            <a:pPr marL="457200" indent="-457200" algn="just" eaLnBrk="1" hangingPunct="1">
              <a:lnSpc>
                <a:spcPct val="115000"/>
              </a:lnSpc>
              <a:spcBef>
                <a:spcPct val="45000"/>
              </a:spcBef>
            </a:pPr>
            <a:r>
              <a:rPr lang="zh-CN" altLang="en-US" b="1" dirty="0" smtClean="0">
                <a:latin typeface="楷体_GB2312" panose="02010600030101010101" charset="-122"/>
                <a:ea typeface="楷体_GB2312" panose="02010600030101010101" charset="-122"/>
                <a:sym typeface="Wingdings" panose="05000000000000000000" pitchFamily="2" charset="2"/>
              </a:rPr>
              <a:t>信令业务流量控制：当信令网由于网的故障或拥塞而不能传送用户部分产生的全部信令业务时，可使用该功能来限制信令业务源的信令业务。 </a:t>
            </a:r>
          </a:p>
          <a:p>
            <a:pPr marL="863600" lvl="1" indent="-406400" algn="just" eaLnBrk="1" hangingPunct="1">
              <a:lnSpc>
                <a:spcPct val="80000"/>
              </a:lnSpc>
              <a:spcBef>
                <a:spcPct val="60000"/>
              </a:spcBef>
            </a:pPr>
            <a:endParaRPr lang="en-US" altLang="zh-CN" sz="1800" b="1" dirty="0" smtClean="0">
              <a:latin typeface="楷体_GB2312" panose="02010600030101010101" charset="-122"/>
              <a:ea typeface="楷体_GB2312" panose="02010600030101010101" charset="-122"/>
              <a:sym typeface="Wingdings" panose="05000000000000000000" pitchFamily="2" charset="2"/>
            </a:endParaRPr>
          </a:p>
          <a:p>
            <a:pPr marL="863600" lvl="1" indent="-406400" algn="just" eaLnBrk="1" hangingPunct="1">
              <a:lnSpc>
                <a:spcPct val="80000"/>
              </a:lnSpc>
              <a:spcBef>
                <a:spcPct val="60000"/>
              </a:spcBef>
            </a:pPr>
            <a:endParaRPr lang="en-US" altLang="zh-CN" sz="1800" b="1" dirty="0" smtClean="0">
              <a:latin typeface="楷体_GB2312" panose="02010600030101010101" charset="-122"/>
              <a:ea typeface="楷体_GB2312" panose="02010600030101010101" charset="-122"/>
              <a:sym typeface="Wingdings" panose="05000000000000000000" pitchFamily="2" charset="2"/>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41325" y="548680"/>
            <a:ext cx="8378825" cy="468313"/>
          </a:xfrm>
        </p:spPr>
        <p:txBody>
          <a:bodyPr>
            <a:normAutofit fontScale="90000"/>
          </a:bodyPr>
          <a:lstStyle/>
          <a:p>
            <a:pPr eaLnBrk="1" fontAlgn="auto" hangingPunct="1">
              <a:spcAft>
                <a:spcPts val="0"/>
              </a:spcAft>
              <a:defRPr/>
            </a:pPr>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3</a:t>
            </a:r>
            <a:r>
              <a:rPr lang="zh-CN" altLang="en-US" b="1" smtClean="0">
                <a:latin typeface="楷体_GB2312" pitchFamily="49" charset="-122"/>
                <a:ea typeface="楷体_GB2312" pitchFamily="49" charset="-122"/>
              </a:rPr>
              <a:t>章</a:t>
            </a:r>
            <a:r>
              <a:rPr lang="en-US" altLang="zh-CN" b="1" smtClean="0">
                <a:ea typeface="楷体_GB2312" pitchFamily="49" charset="-122"/>
              </a:rPr>
              <a:t> </a:t>
            </a:r>
            <a:r>
              <a:rPr lang="zh-CN" altLang="en-US" b="1" smtClean="0">
                <a:ea typeface="楷体_GB2312" pitchFamily="49" charset="-122"/>
              </a:rPr>
              <a:t>信令网</a:t>
            </a:r>
          </a:p>
        </p:txBody>
      </p:sp>
      <p:sp>
        <p:nvSpPr>
          <p:cNvPr id="83971" name="Rectangle 3"/>
          <p:cNvSpPr>
            <a:spLocks noGrp="1" noChangeArrowheads="1"/>
          </p:cNvSpPr>
          <p:nvPr>
            <p:ph type="body" sz="half" idx="1"/>
          </p:nvPr>
        </p:nvSpPr>
        <p:spPr>
          <a:xfrm>
            <a:off x="0" y="1412775"/>
            <a:ext cx="8820150" cy="4921349"/>
          </a:xfrm>
        </p:spPr>
        <p:txBody>
          <a:bodyPr/>
          <a:lstStyle/>
          <a:p>
            <a:pPr marL="457200" indent="-457200" eaLnBrk="1" hangingPunct="1">
              <a:buFontTx/>
              <a:buNone/>
            </a:pPr>
            <a:r>
              <a:rPr lang="en-US" altLang="zh-CN" sz="2800" b="1" dirty="0" smtClean="0">
                <a:latin typeface="楷体_GB2312" panose="02010600030101010101" charset="-122"/>
                <a:ea typeface="楷体_GB2312" panose="02010600030101010101" charset="-122"/>
              </a:rPr>
              <a:t>2</a:t>
            </a:r>
            <a:r>
              <a:rPr lang="zh-CN" altLang="en-US" sz="2800" b="1" dirty="0" smtClean="0">
                <a:latin typeface="楷体_GB2312" panose="02010600030101010101" charset="-122"/>
                <a:ea typeface="楷体_GB2312" panose="02010600030101010101" charset="-122"/>
              </a:rPr>
              <a:t>、信令链路管理</a:t>
            </a:r>
          </a:p>
          <a:p>
            <a:pPr marL="457200" indent="-457200" algn="just" eaLnBrk="1" hangingPunct="1">
              <a:lnSpc>
                <a:spcPct val="110000"/>
              </a:lnSpc>
              <a:spcBef>
                <a:spcPct val="30000"/>
              </a:spcBef>
              <a:buFontTx/>
              <a:buNone/>
            </a:pPr>
            <a:r>
              <a:rPr lang="zh-CN" altLang="en-US" sz="2800" b="1" dirty="0" smtClean="0">
                <a:latin typeface="楷体_GB2312" panose="02010600030101010101" charset="-122"/>
                <a:ea typeface="楷体_GB2312" panose="02010600030101010101" charset="-122"/>
              </a:rPr>
              <a:t>       用于控制本端连接的所有信令链路，包括信令链路的接通、恢复、断开等功能，提供建立和维持信令链路组正常工作的方法，当信令链路发生故障时，采取恢复信令链路组能力的行动。</a:t>
            </a:r>
          </a:p>
          <a:p>
            <a:pPr marL="457200" indent="-457200" algn="just" eaLnBrk="1" hangingPunct="1">
              <a:lnSpc>
                <a:spcPct val="110000"/>
              </a:lnSpc>
              <a:spcBef>
                <a:spcPct val="30000"/>
              </a:spcBef>
            </a:pPr>
            <a:r>
              <a:rPr lang="zh-CN" altLang="en-US" b="1" dirty="0" smtClean="0">
                <a:latin typeface="楷体_GB2312" panose="02010600030101010101" charset="-122"/>
                <a:ea typeface="楷体_GB2312" panose="02010600030101010101" charset="-122"/>
              </a:rPr>
              <a:t>基本的信令链路管理过程：一条信令链路由预定的信令终端和信令数据链路组成，更换信令终端和信令数据链路时需人工介入，而无自动分配的能力。  </a:t>
            </a:r>
          </a:p>
          <a:p>
            <a:pPr marL="457200" indent="-457200" algn="just" eaLnBrk="1" hangingPunct="1">
              <a:lnSpc>
                <a:spcPct val="110000"/>
              </a:lnSpc>
              <a:spcBef>
                <a:spcPct val="30000"/>
              </a:spcBef>
            </a:pPr>
            <a:r>
              <a:rPr lang="zh-CN" altLang="en-US" b="1" dirty="0" smtClean="0">
                <a:latin typeface="楷体_GB2312" panose="02010600030101010101" charset="-122"/>
                <a:ea typeface="楷体_GB2312" panose="02010600030101010101" charset="-122"/>
              </a:rPr>
              <a:t>信令终端自动分配的信令链路管理过程：一条信令链路由预定的信令数据链路和任一信令终端组成，当信令链路发生故障时，信令终端可自动更换。</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95536" y="476672"/>
            <a:ext cx="8378825" cy="468313"/>
          </a:xfrm>
        </p:spPr>
        <p:txBody>
          <a:bodyPr>
            <a:normAutofit fontScale="90000"/>
          </a:bodyPr>
          <a:lstStyle/>
          <a:p>
            <a:pPr eaLnBrk="1" fontAlgn="auto" hangingPunct="1">
              <a:spcAft>
                <a:spcPts val="0"/>
              </a:spcAft>
              <a:defRPr/>
            </a:pPr>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3</a:t>
            </a:r>
            <a:r>
              <a:rPr lang="zh-CN" altLang="en-US" b="1" smtClean="0">
                <a:latin typeface="楷体_GB2312" pitchFamily="49" charset="-122"/>
                <a:ea typeface="楷体_GB2312" pitchFamily="49" charset="-122"/>
              </a:rPr>
              <a:t>章</a:t>
            </a:r>
            <a:r>
              <a:rPr lang="en-US" altLang="zh-CN" b="1" smtClean="0">
                <a:ea typeface="楷体_GB2312" pitchFamily="49" charset="-122"/>
              </a:rPr>
              <a:t> </a:t>
            </a:r>
            <a:r>
              <a:rPr lang="zh-CN" altLang="en-US" b="1" smtClean="0">
                <a:ea typeface="楷体_GB2312" pitchFamily="49" charset="-122"/>
              </a:rPr>
              <a:t>信令网</a:t>
            </a:r>
          </a:p>
        </p:txBody>
      </p:sp>
      <p:sp>
        <p:nvSpPr>
          <p:cNvPr id="84995" name="Rectangle 3"/>
          <p:cNvSpPr>
            <a:spLocks noGrp="1" noChangeArrowheads="1"/>
          </p:cNvSpPr>
          <p:nvPr>
            <p:ph type="body" sz="half" idx="1"/>
          </p:nvPr>
        </p:nvSpPr>
        <p:spPr>
          <a:xfrm>
            <a:off x="179388" y="1556792"/>
            <a:ext cx="8402637" cy="4361408"/>
          </a:xfrm>
        </p:spPr>
        <p:txBody>
          <a:bodyPr>
            <a:normAutofit fontScale="92500"/>
          </a:bodyPr>
          <a:lstStyle/>
          <a:p>
            <a:pPr marL="457200" indent="-457200" eaLnBrk="1" hangingPunct="1">
              <a:lnSpc>
                <a:spcPct val="120000"/>
              </a:lnSpc>
              <a:buFontTx/>
              <a:buNone/>
            </a:pPr>
            <a:r>
              <a:rPr lang="en-US" altLang="zh-CN" sz="2800" b="1" dirty="0" smtClean="0">
                <a:latin typeface="楷体_GB2312" panose="02010600030101010101" charset="-122"/>
                <a:ea typeface="楷体_GB2312" panose="02010600030101010101" charset="-122"/>
              </a:rPr>
              <a:t>3</a:t>
            </a:r>
            <a:r>
              <a:rPr lang="zh-CN" altLang="en-US" sz="2800" b="1" dirty="0" smtClean="0">
                <a:latin typeface="楷体_GB2312" panose="02010600030101010101" charset="-122"/>
                <a:ea typeface="楷体_GB2312" panose="02010600030101010101" charset="-122"/>
              </a:rPr>
              <a:t>、信令路由管理</a:t>
            </a:r>
          </a:p>
          <a:p>
            <a:pPr marL="457200" indent="-457200" algn="just" eaLnBrk="1" hangingPunct="1">
              <a:lnSpc>
                <a:spcPct val="120000"/>
              </a:lnSpc>
              <a:spcBef>
                <a:spcPct val="30000"/>
              </a:spcBef>
              <a:buFontTx/>
              <a:buNone/>
            </a:pPr>
            <a:r>
              <a:rPr lang="zh-CN" altLang="en-US" b="1" dirty="0" smtClean="0">
                <a:latin typeface="楷体_GB2312" panose="02010600030101010101" charset="-122"/>
                <a:ea typeface="楷体_GB2312" panose="02010600030101010101" charset="-122"/>
                <a:sym typeface="Wingdings" panose="05000000000000000000" pitchFamily="2" charset="2"/>
              </a:rPr>
              <a:t>       用于在信令点之间可靠地交换关于信令路由是否可用的信息，并及时地闭塞信令路由或解除信令路由的闭塞。</a:t>
            </a:r>
            <a:endParaRPr lang="zh-CN" altLang="en-US" b="1" dirty="0" smtClean="0">
              <a:latin typeface="楷体_GB2312" panose="02010600030101010101" charset="-122"/>
              <a:ea typeface="楷体_GB2312" panose="02010600030101010101" charset="-122"/>
            </a:endParaRPr>
          </a:p>
          <a:p>
            <a:pPr marL="457200" indent="-457200" eaLnBrk="1" hangingPunct="1">
              <a:lnSpc>
                <a:spcPct val="120000"/>
              </a:lnSpc>
              <a:spcBef>
                <a:spcPct val="30000"/>
              </a:spcBef>
            </a:pPr>
            <a:r>
              <a:rPr lang="zh-CN" altLang="en-US" b="1" dirty="0" smtClean="0">
                <a:latin typeface="楷体_GB2312" panose="02010600030101010101" charset="-122"/>
                <a:ea typeface="楷体_GB2312" panose="02010600030101010101" charset="-122"/>
                <a:sym typeface="Wingdings" panose="05000000000000000000" pitchFamily="2" charset="2"/>
              </a:rPr>
              <a:t>禁止传递过程：</a:t>
            </a:r>
            <a:r>
              <a:rPr lang="zh-CN" altLang="en-US" b="1" dirty="0" smtClean="0">
                <a:latin typeface="楷体_GB2312" panose="02010600030101010101" charset="-122"/>
                <a:ea typeface="楷体_GB2312" panose="02010600030101010101" charset="-122"/>
              </a:rPr>
              <a:t>当去往某目的地的某一信令转接点需要通知一个或多个邻近的信令点时，不能再经本信令转接点向该目的地传递消息时所执行的程序。通过发送传递禁止消息</a:t>
            </a:r>
            <a:r>
              <a:rPr lang="en-US" altLang="zh-CN" b="1" dirty="0" smtClean="0">
                <a:latin typeface="楷体_GB2312" panose="02010600030101010101" charset="-122"/>
                <a:ea typeface="楷体_GB2312" panose="02010600030101010101" charset="-122"/>
              </a:rPr>
              <a:t>(TFP</a:t>
            </a:r>
            <a:r>
              <a:rPr lang="zh-CN" altLang="en-US" b="1" dirty="0" smtClean="0">
                <a:latin typeface="楷体_GB2312" panose="02010600030101010101" charset="-122"/>
                <a:ea typeface="楷体_GB2312" panose="02010600030101010101" charset="-122"/>
              </a:rPr>
              <a:t>：</a:t>
            </a:r>
            <a:r>
              <a:rPr lang="en-US" altLang="zh-CN" b="1" dirty="0" err="1" smtClean="0">
                <a:latin typeface="楷体_GB2312" panose="02010600030101010101" charset="-122"/>
                <a:ea typeface="楷体_GB2312" panose="02010600030101010101" charset="-122"/>
              </a:rPr>
              <a:t>TransFer</a:t>
            </a:r>
            <a:r>
              <a:rPr lang="en-US" altLang="zh-CN" b="1" dirty="0" smtClean="0">
                <a:latin typeface="楷体_GB2312" panose="02010600030101010101" charset="-122"/>
                <a:ea typeface="楷体_GB2312" panose="02010600030101010101" charset="-122"/>
              </a:rPr>
              <a:t> Prohibited signal)</a:t>
            </a:r>
            <a:r>
              <a:rPr lang="zh-CN" altLang="en-US" b="1" dirty="0" smtClean="0">
                <a:latin typeface="楷体_GB2312" panose="02010600030101010101" charset="-122"/>
                <a:ea typeface="楷体_GB2312" panose="02010600030101010101" charset="-122"/>
              </a:rPr>
              <a:t>实现。若一个信令点收到了</a:t>
            </a:r>
            <a:r>
              <a:rPr lang="en-US" altLang="zh-CN" b="1" dirty="0" smtClean="0">
                <a:latin typeface="楷体_GB2312" panose="02010600030101010101" charset="-122"/>
                <a:ea typeface="楷体_GB2312" panose="02010600030101010101" charset="-122"/>
              </a:rPr>
              <a:t>TFP</a:t>
            </a:r>
            <a:r>
              <a:rPr lang="zh-CN" altLang="en-US" b="1" dirty="0" smtClean="0">
                <a:latin typeface="楷体_GB2312" panose="02010600030101010101" charset="-122"/>
                <a:ea typeface="楷体_GB2312" panose="02010600030101010101" charset="-122"/>
              </a:rPr>
              <a:t>，就执行强制重选路由程序。 </a:t>
            </a:r>
            <a:endParaRPr lang="en-US" altLang="zh-CN" b="1" dirty="0" smtClean="0">
              <a:latin typeface="楷体_GB2312" panose="02010600030101010101" charset="-122"/>
              <a:ea typeface="楷体_GB2312" panose="02010600030101010101" charset="-122"/>
            </a:endParaRPr>
          </a:p>
          <a:p>
            <a:pPr marL="457200" indent="-457200" eaLnBrk="1" hangingPunct="1">
              <a:lnSpc>
                <a:spcPct val="110000"/>
              </a:lnSpc>
              <a:spcBef>
                <a:spcPct val="30000"/>
              </a:spcBef>
            </a:pPr>
            <a:r>
              <a:rPr lang="zh-CN" altLang="en-US" b="1" dirty="0" smtClean="0">
                <a:latin typeface="楷体_GB2312" panose="02010600030101010101" charset="-122"/>
                <a:ea typeface="楷体_GB2312" panose="02010600030101010101" charset="-122"/>
              </a:rPr>
              <a:t>信令数据链路和信令终端自动分配的信令链路管理过程：一条信令链路可选用一个信令链路组内的任一信令终端和任一信令数据链路，当信令链路发生故障时，信令终端和信令数据链路均可自动更换和重组。</a:t>
            </a:r>
          </a:p>
          <a:p>
            <a:pPr marL="457200" indent="-457200" eaLnBrk="1" hangingPunct="1">
              <a:buFont typeface="Wingdings" panose="05000000000000000000" pitchFamily="2" charset="2"/>
              <a:buNone/>
            </a:pPr>
            <a:r>
              <a:rPr lang="zh-CN" altLang="en-US" b="1" dirty="0" smtClean="0">
                <a:solidFill>
                  <a:srgbClr val="FF0000"/>
                </a:solidFill>
                <a:latin typeface="楷体_GB2312" panose="02010600030101010101" charset="-122"/>
                <a:ea typeface="楷体_GB2312" panose="02010600030101010101" charset="-122"/>
              </a:rPr>
              <a:t>   我国国内</a:t>
            </a:r>
            <a:r>
              <a:rPr lang="en-US" altLang="zh-CN" b="1" dirty="0" smtClean="0">
                <a:solidFill>
                  <a:srgbClr val="FF0000"/>
                </a:solidFill>
                <a:latin typeface="楷体_GB2312" panose="02010600030101010101" charset="-122"/>
                <a:ea typeface="楷体_GB2312" panose="02010600030101010101" charset="-122"/>
              </a:rPr>
              <a:t>No.7</a:t>
            </a:r>
            <a:r>
              <a:rPr lang="zh-CN" altLang="en-US" b="1" dirty="0" smtClean="0">
                <a:solidFill>
                  <a:srgbClr val="FF0000"/>
                </a:solidFill>
                <a:latin typeface="楷体_GB2312" panose="02010600030101010101" charset="-122"/>
                <a:ea typeface="楷体_GB2312" panose="02010600030101010101" charset="-122"/>
              </a:rPr>
              <a:t>信令系统规定采用第一种方式。</a:t>
            </a:r>
          </a:p>
          <a:p>
            <a:pPr marL="457200" indent="-457200" eaLnBrk="1" hangingPunct="1">
              <a:lnSpc>
                <a:spcPct val="120000"/>
              </a:lnSpc>
              <a:spcBef>
                <a:spcPct val="30000"/>
              </a:spcBef>
            </a:pPr>
            <a:endParaRPr lang="zh-CN" altLang="en-US" b="1" dirty="0" smtClean="0">
              <a:latin typeface="楷体_GB2312" panose="02010600030101010101" charset="-122"/>
              <a:ea typeface="楷体_GB2312" panose="02010600030101010101" charset="-122"/>
            </a:endParaRPr>
          </a:p>
          <a:p>
            <a:pPr marL="457200" indent="-457200" algn="just" eaLnBrk="1" hangingPunct="1">
              <a:lnSpc>
                <a:spcPct val="120000"/>
              </a:lnSpc>
              <a:spcBef>
                <a:spcPct val="30000"/>
              </a:spcBef>
            </a:pPr>
            <a:endParaRPr lang="en-US" altLang="zh-CN" b="1" dirty="0" smtClean="0">
              <a:latin typeface="楷体_GB2312" panose="02010600030101010101" charset="-122"/>
              <a:ea typeface="楷体_GB2312" panose="02010600030101010101" charset="-122"/>
              <a:sym typeface="Wingdings" panose="05000000000000000000" pitchFamily="2" charset="2"/>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67544" y="548680"/>
            <a:ext cx="8378825" cy="468313"/>
          </a:xfrm>
        </p:spPr>
        <p:txBody>
          <a:bodyPr>
            <a:normAutofit fontScale="90000"/>
          </a:bodyPr>
          <a:lstStyle/>
          <a:p>
            <a:pPr eaLnBrk="1" fontAlgn="auto" hangingPunct="1">
              <a:spcAft>
                <a:spcPts val="0"/>
              </a:spcAft>
              <a:defRPr/>
            </a:pPr>
            <a:r>
              <a:rPr lang="zh-CN" altLang="en-US" b="1" dirty="0" smtClean="0">
                <a:latin typeface="楷体_GB2312" pitchFamily="49" charset="-122"/>
                <a:ea typeface="楷体_GB2312" pitchFamily="49" charset="-122"/>
              </a:rPr>
              <a:t>第</a:t>
            </a:r>
            <a:r>
              <a:rPr lang="en-US" altLang="zh-CN" b="1" dirty="0" smtClean="0">
                <a:latin typeface="楷体_GB2312" pitchFamily="49" charset="-122"/>
                <a:ea typeface="楷体_GB2312" pitchFamily="49" charset="-122"/>
              </a:rPr>
              <a:t>3</a:t>
            </a:r>
            <a:r>
              <a:rPr lang="zh-CN" altLang="en-US" b="1" dirty="0" smtClean="0">
                <a:latin typeface="楷体_GB2312" pitchFamily="49" charset="-122"/>
                <a:ea typeface="楷体_GB2312" pitchFamily="49" charset="-122"/>
              </a:rPr>
              <a:t>章</a:t>
            </a:r>
            <a:r>
              <a:rPr lang="en-US" altLang="zh-CN" b="1" dirty="0" smtClean="0">
                <a:ea typeface="楷体_GB2312" pitchFamily="49" charset="-122"/>
              </a:rPr>
              <a:t> </a:t>
            </a:r>
            <a:r>
              <a:rPr lang="zh-CN" altLang="en-US" b="1" dirty="0" smtClean="0">
                <a:ea typeface="楷体_GB2312" pitchFamily="49" charset="-122"/>
              </a:rPr>
              <a:t>信令网</a:t>
            </a:r>
          </a:p>
        </p:txBody>
      </p:sp>
      <p:sp>
        <p:nvSpPr>
          <p:cNvPr id="78851" name="Rectangle 3"/>
          <p:cNvSpPr>
            <a:spLocks noGrp="1" noChangeArrowheads="1"/>
          </p:cNvSpPr>
          <p:nvPr>
            <p:ph type="body" sz="half" idx="1"/>
          </p:nvPr>
        </p:nvSpPr>
        <p:spPr>
          <a:xfrm>
            <a:off x="273050" y="1556791"/>
            <a:ext cx="8172450" cy="4777333"/>
          </a:xfrm>
        </p:spPr>
        <p:txBody>
          <a:bodyPr>
            <a:normAutofit fontScale="92500" lnSpcReduction="10000"/>
          </a:bodyPr>
          <a:lstStyle/>
          <a:p>
            <a:pPr marL="457200" indent="-457200" eaLnBrk="1" fontAlgn="auto" hangingPunct="1">
              <a:lnSpc>
                <a:spcPct val="130000"/>
              </a:lnSpc>
              <a:spcAft>
                <a:spcPts val="0"/>
              </a:spcAft>
              <a:buFont typeface="Wingdings"/>
              <a:buChar char=""/>
              <a:defRPr/>
            </a:pPr>
            <a:r>
              <a:rPr lang="zh-CN" altLang="en-US" b="1" dirty="0" smtClean="0">
                <a:latin typeface="楷体_GB2312" pitchFamily="49" charset="-122"/>
                <a:ea typeface="楷体_GB2312" pitchFamily="49" charset="-122"/>
                <a:sym typeface="Wingdings" pitchFamily="2" charset="2"/>
              </a:rPr>
              <a:t>允许传递过程：</a:t>
            </a:r>
            <a:r>
              <a:rPr lang="zh-CN" altLang="en-US" b="1" dirty="0" smtClean="0">
                <a:latin typeface="楷体_GB2312" pitchFamily="49" charset="-122"/>
                <a:ea typeface="楷体_GB2312" pitchFamily="49" charset="-122"/>
              </a:rPr>
              <a:t>当某一信令转接点需要通知一个或多个邻近的信令点，已能够经本信令转接点向该目的地传递消息时所执行的程序。通过发送允许传递消息</a:t>
            </a:r>
            <a:r>
              <a:rPr lang="en-US" altLang="zh-CN" b="1" dirty="0" smtClean="0">
                <a:latin typeface="楷体_GB2312" pitchFamily="49" charset="-122"/>
                <a:ea typeface="楷体_GB2312" pitchFamily="49" charset="-122"/>
              </a:rPr>
              <a:t>(TFA</a:t>
            </a:r>
            <a:r>
              <a:rPr lang="zh-CN" altLang="en-US" b="1" dirty="0" smtClean="0">
                <a:latin typeface="楷体_GB2312" pitchFamily="49" charset="-122"/>
                <a:ea typeface="楷体_GB2312" pitchFamily="49" charset="-122"/>
              </a:rPr>
              <a:t>：</a:t>
            </a:r>
            <a:r>
              <a:rPr lang="en-US" altLang="zh-CN" b="1" dirty="0" err="1" smtClean="0">
                <a:latin typeface="楷体_GB2312" pitchFamily="49" charset="-122"/>
                <a:ea typeface="楷体_GB2312" pitchFamily="49" charset="-122"/>
              </a:rPr>
              <a:t>TransFer</a:t>
            </a:r>
            <a:r>
              <a:rPr lang="en-US" altLang="zh-CN" b="1" dirty="0" smtClean="0">
                <a:latin typeface="楷体_GB2312" pitchFamily="49" charset="-122"/>
                <a:ea typeface="楷体_GB2312" pitchFamily="49" charset="-122"/>
              </a:rPr>
              <a:t> Allowed signal)</a:t>
            </a:r>
            <a:r>
              <a:rPr lang="zh-CN" altLang="en-US" b="1" dirty="0" smtClean="0">
                <a:latin typeface="楷体_GB2312" pitchFamily="49" charset="-122"/>
                <a:ea typeface="楷体_GB2312" pitchFamily="49" charset="-122"/>
              </a:rPr>
              <a:t>实现。若一个信令点收到</a:t>
            </a:r>
            <a:r>
              <a:rPr lang="en-US" altLang="zh-CN" b="1" dirty="0" smtClean="0">
                <a:latin typeface="楷体_GB2312" pitchFamily="49" charset="-122"/>
                <a:ea typeface="楷体_GB2312" pitchFamily="49" charset="-122"/>
              </a:rPr>
              <a:t>TFA</a:t>
            </a:r>
            <a:r>
              <a:rPr lang="zh-CN" altLang="en-US" b="1" dirty="0" smtClean="0">
                <a:latin typeface="楷体_GB2312" pitchFamily="49" charset="-122"/>
                <a:ea typeface="楷体_GB2312" pitchFamily="49" charset="-122"/>
              </a:rPr>
              <a:t>，就执行受控重选路由程序。</a:t>
            </a:r>
            <a:endParaRPr lang="en-US" altLang="zh-CN" b="1" dirty="0" smtClean="0">
              <a:latin typeface="楷体_GB2312" pitchFamily="49" charset="-122"/>
              <a:ea typeface="楷体_GB2312" pitchFamily="49" charset="-122"/>
            </a:endParaRPr>
          </a:p>
          <a:p>
            <a:pPr marL="457200" indent="-457200" eaLnBrk="1" fontAlgn="auto" hangingPunct="1">
              <a:lnSpc>
                <a:spcPct val="130000"/>
              </a:lnSpc>
              <a:spcAft>
                <a:spcPts val="0"/>
              </a:spcAft>
              <a:buFont typeface="Wingdings"/>
              <a:buChar char=""/>
              <a:defRPr/>
            </a:pPr>
            <a:r>
              <a:rPr lang="zh-CN" altLang="en-US" b="1" dirty="0">
                <a:latin typeface="楷体_GB2312" pitchFamily="49" charset="-122"/>
                <a:ea typeface="楷体_GB2312" pitchFamily="49" charset="-122"/>
                <a:sym typeface="Wingdings" pitchFamily="2" charset="2"/>
              </a:rPr>
              <a:t>受限传递过程：</a:t>
            </a:r>
            <a:r>
              <a:rPr lang="zh-CN" altLang="en-US" b="1" dirty="0">
                <a:latin typeface="楷体_GB2312" pitchFamily="49" charset="-122"/>
                <a:ea typeface="楷体_GB2312" pitchFamily="49" charset="-122"/>
              </a:rPr>
              <a:t>当去往某目的地的某一信令转接点，需要通知一个或多个邻近的信令点尽可能停止通过此信令转接点向该目的地传递有关业务时，执行受限传递程序。通过发送受限传递消息</a:t>
            </a:r>
            <a:r>
              <a:rPr lang="en-US" altLang="zh-CN" b="1" dirty="0">
                <a:latin typeface="楷体_GB2312" pitchFamily="49" charset="-122"/>
                <a:ea typeface="楷体_GB2312" pitchFamily="49" charset="-122"/>
              </a:rPr>
              <a:t>(TFR</a:t>
            </a:r>
            <a:r>
              <a:rPr lang="zh-CN" altLang="en-US" b="1" dirty="0">
                <a:latin typeface="楷体_GB2312" pitchFamily="49" charset="-122"/>
                <a:ea typeface="楷体_GB2312" pitchFamily="49" charset="-122"/>
              </a:rPr>
              <a:t>：</a:t>
            </a:r>
            <a:r>
              <a:rPr lang="en-US" altLang="zh-CN" b="1" dirty="0" err="1">
                <a:latin typeface="楷体_GB2312" pitchFamily="49" charset="-122"/>
                <a:ea typeface="楷体_GB2312" pitchFamily="49" charset="-122"/>
              </a:rPr>
              <a:t>TransFer</a:t>
            </a:r>
            <a:r>
              <a:rPr lang="en-US" altLang="zh-CN" b="1" dirty="0">
                <a:latin typeface="楷体_GB2312" pitchFamily="49" charset="-122"/>
                <a:ea typeface="楷体_GB2312" pitchFamily="49" charset="-122"/>
              </a:rPr>
              <a:t> Restricted signal)</a:t>
            </a:r>
            <a:r>
              <a:rPr lang="zh-CN" altLang="en-US" b="1" dirty="0">
                <a:latin typeface="楷体_GB2312" pitchFamily="49" charset="-122"/>
                <a:ea typeface="楷体_GB2312" pitchFamily="49" charset="-122"/>
              </a:rPr>
              <a:t>实现。若一个信令点收到</a:t>
            </a:r>
            <a:r>
              <a:rPr lang="en-US" altLang="zh-CN" b="1" dirty="0">
                <a:latin typeface="楷体_GB2312" pitchFamily="49" charset="-122"/>
                <a:ea typeface="楷体_GB2312" pitchFamily="49" charset="-122"/>
              </a:rPr>
              <a:t>TFR</a:t>
            </a:r>
            <a:r>
              <a:rPr lang="zh-CN" altLang="en-US" b="1" dirty="0">
                <a:latin typeface="楷体_GB2312" pitchFamily="49" charset="-122"/>
                <a:ea typeface="楷体_GB2312" pitchFamily="49" charset="-122"/>
              </a:rPr>
              <a:t>，则也执行受控重选路由程序</a:t>
            </a:r>
            <a:r>
              <a:rPr lang="zh-CN" altLang="en-US" b="1" dirty="0" smtClean="0">
                <a:latin typeface="楷体_GB2312" pitchFamily="49" charset="-122"/>
                <a:ea typeface="楷体_GB2312" pitchFamily="49" charset="-122"/>
              </a:rPr>
              <a:t>。</a:t>
            </a:r>
            <a:endParaRPr lang="en-US" altLang="zh-CN" b="1" dirty="0" smtClean="0">
              <a:latin typeface="楷体_GB2312" pitchFamily="49" charset="-122"/>
              <a:ea typeface="楷体_GB2312" pitchFamily="49" charset="-122"/>
            </a:endParaRPr>
          </a:p>
          <a:p>
            <a:pPr marL="457200" indent="-457200" eaLnBrk="1" fontAlgn="auto" hangingPunct="1">
              <a:lnSpc>
                <a:spcPct val="130000"/>
              </a:lnSpc>
              <a:spcAft>
                <a:spcPts val="0"/>
              </a:spcAft>
              <a:buFont typeface="Wingdings"/>
              <a:buChar char=""/>
              <a:defRPr/>
            </a:pPr>
            <a:r>
              <a:rPr lang="zh-CN" altLang="en-US" b="1" dirty="0">
                <a:latin typeface="楷体_GB2312" pitchFamily="49" charset="-122"/>
                <a:ea typeface="楷体_GB2312" pitchFamily="49" charset="-122"/>
                <a:sym typeface="Wingdings" pitchFamily="2" charset="2"/>
              </a:rPr>
              <a:t>受控传递过程：</a:t>
            </a:r>
            <a:r>
              <a:rPr lang="zh-CN" altLang="en-US" b="1" dirty="0">
                <a:latin typeface="楷体_GB2312" pitchFamily="49" charset="-122"/>
                <a:ea typeface="楷体_GB2312" pitchFamily="49" charset="-122"/>
              </a:rPr>
              <a:t>在信令网中信令路由组发生拥塞时，由信令转接点发送表示信令路由组拥塞的信息给相邻信令点时使用的程序。通过受控传递消息</a:t>
            </a:r>
            <a:r>
              <a:rPr lang="en-US" altLang="zh-CN" b="1" dirty="0">
                <a:latin typeface="楷体_GB2312" pitchFamily="49" charset="-122"/>
                <a:ea typeface="楷体_GB2312" pitchFamily="49" charset="-122"/>
              </a:rPr>
              <a:t>(TFC</a:t>
            </a:r>
            <a:r>
              <a:rPr lang="zh-CN" altLang="en-US" b="1" dirty="0">
                <a:latin typeface="楷体_GB2312" pitchFamily="49" charset="-122"/>
                <a:ea typeface="楷体_GB2312" pitchFamily="49" charset="-122"/>
              </a:rPr>
              <a:t>：</a:t>
            </a:r>
            <a:r>
              <a:rPr lang="en-US" altLang="zh-CN" b="1" dirty="0" err="1">
                <a:latin typeface="楷体_GB2312" pitchFamily="49" charset="-122"/>
                <a:ea typeface="楷体_GB2312" pitchFamily="49" charset="-122"/>
              </a:rPr>
              <a:t>TransFer</a:t>
            </a:r>
            <a:r>
              <a:rPr lang="en-US" altLang="zh-CN" b="1" dirty="0">
                <a:latin typeface="楷体_GB2312" pitchFamily="49" charset="-122"/>
                <a:ea typeface="楷体_GB2312" pitchFamily="49" charset="-122"/>
              </a:rPr>
              <a:t> Flow Control)</a:t>
            </a:r>
            <a:r>
              <a:rPr lang="zh-CN" altLang="en-US" b="1" dirty="0">
                <a:latin typeface="楷体_GB2312" pitchFamily="49" charset="-122"/>
                <a:ea typeface="楷体_GB2312" pitchFamily="49" charset="-122"/>
              </a:rPr>
              <a:t>来实现。</a:t>
            </a:r>
          </a:p>
          <a:p>
            <a:pPr marL="457200" indent="-457200" eaLnBrk="1" fontAlgn="auto" hangingPunct="1">
              <a:lnSpc>
                <a:spcPct val="130000"/>
              </a:lnSpc>
              <a:spcAft>
                <a:spcPts val="0"/>
              </a:spcAft>
              <a:buFont typeface="Wingdings"/>
              <a:buChar char=""/>
              <a:defRPr/>
            </a:pPr>
            <a:endParaRPr lang="zh-CN" altLang="en-US" b="1" dirty="0">
              <a:latin typeface="楷体_GB2312" pitchFamily="49" charset="-122"/>
              <a:ea typeface="楷体_GB2312" pitchFamily="49" charset="-122"/>
            </a:endParaRPr>
          </a:p>
          <a:p>
            <a:pPr marL="457200" indent="-457200" eaLnBrk="1" fontAlgn="auto" hangingPunct="1">
              <a:lnSpc>
                <a:spcPct val="130000"/>
              </a:lnSpc>
              <a:spcAft>
                <a:spcPts val="0"/>
              </a:spcAft>
              <a:buFont typeface="Wingdings"/>
              <a:buChar char=""/>
              <a:defRPr/>
            </a:pPr>
            <a:endParaRPr lang="zh-CN" altLang="en-US" b="1" dirty="0" smtClean="0">
              <a:latin typeface="楷体_GB2312" pitchFamily="49" charset="-122"/>
              <a:ea typeface="楷体_GB2312" pitchFamily="49" charset="-122"/>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67544" y="548680"/>
            <a:ext cx="8378825" cy="468313"/>
          </a:xfrm>
        </p:spPr>
        <p:txBody>
          <a:bodyPr>
            <a:normAutofit fontScale="90000"/>
          </a:bodyPr>
          <a:lstStyle/>
          <a:p>
            <a:pPr eaLnBrk="1" fontAlgn="auto" hangingPunct="1">
              <a:spcAft>
                <a:spcPts val="0"/>
              </a:spcAft>
              <a:defRPr/>
            </a:pPr>
            <a:r>
              <a:rPr lang="zh-CN" altLang="en-US" b="1" dirty="0" smtClean="0">
                <a:latin typeface="楷体_GB2312" pitchFamily="49" charset="-122"/>
                <a:ea typeface="楷体_GB2312" pitchFamily="49" charset="-122"/>
              </a:rPr>
              <a:t>第</a:t>
            </a:r>
            <a:r>
              <a:rPr lang="en-US" altLang="zh-CN" b="1" dirty="0" smtClean="0">
                <a:latin typeface="楷体_GB2312" pitchFamily="49" charset="-122"/>
                <a:ea typeface="楷体_GB2312" pitchFamily="49" charset="-122"/>
              </a:rPr>
              <a:t>3</a:t>
            </a:r>
            <a:r>
              <a:rPr lang="zh-CN" altLang="en-US" b="1" dirty="0" smtClean="0">
                <a:latin typeface="楷体_GB2312" pitchFamily="49" charset="-122"/>
                <a:ea typeface="楷体_GB2312" pitchFamily="49" charset="-122"/>
              </a:rPr>
              <a:t>章</a:t>
            </a:r>
            <a:r>
              <a:rPr lang="en-US" altLang="zh-CN" b="1" dirty="0" smtClean="0">
                <a:ea typeface="楷体_GB2312" pitchFamily="49" charset="-122"/>
              </a:rPr>
              <a:t> </a:t>
            </a:r>
            <a:r>
              <a:rPr lang="zh-CN" altLang="en-US" b="1" dirty="0" smtClean="0">
                <a:ea typeface="楷体_GB2312" pitchFamily="49" charset="-122"/>
              </a:rPr>
              <a:t>信令网</a:t>
            </a:r>
          </a:p>
        </p:txBody>
      </p:sp>
      <p:sp>
        <p:nvSpPr>
          <p:cNvPr id="87043" name="Rectangle 3"/>
          <p:cNvSpPr>
            <a:spLocks noGrp="1" noChangeArrowheads="1"/>
          </p:cNvSpPr>
          <p:nvPr>
            <p:ph type="body" sz="half" idx="1"/>
          </p:nvPr>
        </p:nvSpPr>
        <p:spPr>
          <a:xfrm>
            <a:off x="251520" y="1772816"/>
            <a:ext cx="8172450" cy="5497512"/>
          </a:xfrm>
        </p:spPr>
        <p:txBody>
          <a:bodyPr/>
          <a:lstStyle/>
          <a:p>
            <a:pPr marL="457200" indent="-457200" algn="just" eaLnBrk="1" hangingPunct="1">
              <a:lnSpc>
                <a:spcPct val="130000"/>
              </a:lnSpc>
            </a:pPr>
            <a:r>
              <a:rPr lang="zh-CN" altLang="en-US" b="1" dirty="0" smtClean="0">
                <a:latin typeface="楷体_GB2312" panose="02010600030101010101" charset="-122"/>
                <a:ea typeface="楷体_GB2312" panose="02010600030101010101" charset="-122"/>
                <a:sym typeface="Wingdings" panose="05000000000000000000" pitchFamily="2" charset="2"/>
              </a:rPr>
              <a:t>信令路由组测试过程：</a:t>
            </a:r>
            <a:r>
              <a:rPr lang="zh-CN" altLang="en-US" b="1" dirty="0" smtClean="0">
                <a:latin typeface="楷体_GB2312" panose="02010600030101010101" charset="-122"/>
                <a:ea typeface="楷体_GB2312" panose="02010600030101010101" charset="-122"/>
              </a:rPr>
              <a:t>信令点使用该程序，以测试某目的地信令业务是否能经过邻近的信令转接点传送。具体过程：当信令点从邻近的信令转接点收到禁止传递消息</a:t>
            </a:r>
            <a:r>
              <a:rPr lang="en-US" altLang="zh-CN" b="1" dirty="0" smtClean="0">
                <a:latin typeface="楷体_GB2312" panose="02010600030101010101" charset="-122"/>
                <a:ea typeface="楷体_GB2312" panose="02010600030101010101" charset="-122"/>
              </a:rPr>
              <a:t>TFP</a:t>
            </a:r>
            <a:r>
              <a:rPr lang="zh-CN" altLang="en-US" b="1" dirty="0" smtClean="0">
                <a:latin typeface="楷体_GB2312" panose="02010600030101010101" charset="-122"/>
                <a:ea typeface="楷体_GB2312" panose="02010600030101010101" charset="-122"/>
              </a:rPr>
              <a:t>或受限传递消息</a:t>
            </a:r>
            <a:r>
              <a:rPr lang="en-US" altLang="zh-CN" b="1" dirty="0" smtClean="0">
                <a:latin typeface="楷体_GB2312" panose="02010600030101010101" charset="-122"/>
                <a:ea typeface="楷体_GB2312" panose="02010600030101010101" charset="-122"/>
              </a:rPr>
              <a:t>TFR</a:t>
            </a:r>
            <a:r>
              <a:rPr lang="zh-CN" altLang="en-US" b="1" dirty="0" smtClean="0">
                <a:latin typeface="楷体_GB2312" panose="02010600030101010101" charset="-122"/>
                <a:ea typeface="楷体_GB2312" panose="02010600030101010101" charset="-122"/>
              </a:rPr>
              <a:t>时，就每隔</a:t>
            </a:r>
            <a:r>
              <a:rPr lang="en-US" altLang="zh-CN" b="1" dirty="0" smtClean="0">
                <a:latin typeface="楷体_GB2312" panose="02010600030101010101" charset="-122"/>
                <a:ea typeface="楷体_GB2312" panose="02010600030101010101" charset="-122"/>
              </a:rPr>
              <a:t>30</a:t>
            </a:r>
            <a:r>
              <a:rPr lang="zh-CN" altLang="en-US" b="1" dirty="0" smtClean="0">
                <a:latin typeface="楷体_GB2312" panose="02010600030101010101" charset="-122"/>
                <a:ea typeface="楷体_GB2312" panose="02010600030101010101" charset="-122"/>
              </a:rPr>
              <a:t>秒钟向该信令转接点发送信令路由组测试程序</a:t>
            </a:r>
            <a:r>
              <a:rPr lang="en-US" altLang="zh-CN" b="1" dirty="0" smtClean="0">
                <a:latin typeface="楷体_GB2312" panose="02010600030101010101" charset="-122"/>
                <a:ea typeface="楷体_GB2312" panose="02010600030101010101" charset="-122"/>
              </a:rPr>
              <a:t>(RST</a:t>
            </a:r>
            <a:r>
              <a:rPr lang="zh-CN" altLang="en-US" b="1" dirty="0" smtClean="0">
                <a:latin typeface="楷体_GB2312" panose="02010600030101010101" charset="-122"/>
                <a:ea typeface="楷体_GB2312" panose="02010600030101010101" charset="-122"/>
              </a:rPr>
              <a:t>：</a:t>
            </a:r>
            <a:r>
              <a:rPr lang="en-US" altLang="zh-CN" b="1" dirty="0" smtClean="0">
                <a:latin typeface="楷体_GB2312" panose="02010600030101010101" charset="-122"/>
                <a:ea typeface="楷体_GB2312" panose="02010600030101010101" charset="-122"/>
              </a:rPr>
              <a:t>signaling Router Set Test signal)</a:t>
            </a:r>
            <a:r>
              <a:rPr lang="zh-CN" altLang="en-US" b="1" dirty="0" smtClean="0">
                <a:latin typeface="楷体_GB2312" panose="02010600030101010101" charset="-122"/>
                <a:ea typeface="楷体_GB2312" panose="02010600030101010101" charset="-122"/>
              </a:rPr>
              <a:t>，直到收到这个信令转接点送来的允许传递消息</a:t>
            </a:r>
            <a:r>
              <a:rPr lang="en-US" altLang="zh-CN" b="1" dirty="0" smtClean="0">
                <a:latin typeface="楷体_GB2312" panose="02010600030101010101" charset="-122"/>
                <a:ea typeface="楷体_GB2312" panose="02010600030101010101" charset="-122"/>
              </a:rPr>
              <a:t>TFA</a:t>
            </a:r>
            <a:r>
              <a:rPr lang="zh-CN" altLang="en-US" b="1" dirty="0" smtClean="0">
                <a:latin typeface="楷体_GB2312" panose="02010600030101010101" charset="-122"/>
                <a:ea typeface="楷体_GB2312" panose="02010600030101010101" charset="-122"/>
              </a:rPr>
              <a:t>为止。</a:t>
            </a:r>
            <a:endParaRPr lang="en-US" altLang="zh-CN" b="1" dirty="0" smtClean="0">
              <a:latin typeface="楷体_GB2312" panose="02010600030101010101" charset="-122"/>
              <a:ea typeface="楷体_GB2312" panose="02010600030101010101" charset="-122"/>
            </a:endParaRPr>
          </a:p>
          <a:p>
            <a:pPr marL="457200" indent="-457200" algn="just" eaLnBrk="1" hangingPunct="1">
              <a:lnSpc>
                <a:spcPct val="130000"/>
              </a:lnSpc>
            </a:pPr>
            <a:r>
              <a:rPr lang="zh-CN" altLang="en-US" b="1" dirty="0" smtClean="0">
                <a:latin typeface="楷体_GB2312" panose="02010600030101010101" charset="-122"/>
                <a:ea typeface="楷体_GB2312" panose="02010600030101010101" charset="-122"/>
                <a:sym typeface="Wingdings" panose="05000000000000000000" pitchFamily="2" charset="2"/>
              </a:rPr>
              <a:t>信令路由组拥塞测试过程：</a:t>
            </a:r>
            <a:r>
              <a:rPr lang="zh-CN" altLang="en-US" b="1" dirty="0" smtClean="0">
                <a:latin typeface="楷体_GB2312" panose="02010600030101010101" charset="-122"/>
                <a:ea typeface="楷体_GB2312" panose="02010600030101010101" charset="-122"/>
              </a:rPr>
              <a:t>源信令点利用信令路由组拥塞测试程序修改关于去某目的地的路由组的拥塞状态。目的是测试能否将具有某拥塞优先级或更高优先级的信令消息发送到那个目的地。</a:t>
            </a:r>
          </a:p>
          <a:p>
            <a:pPr marL="457200" indent="-457200" algn="just" eaLnBrk="1" hangingPunct="1">
              <a:lnSpc>
                <a:spcPct val="130000"/>
              </a:lnSpc>
            </a:pPr>
            <a:endParaRPr lang="zh-CN" altLang="en-US" b="1" dirty="0" smtClean="0">
              <a:latin typeface="楷体_GB2312" panose="02010600030101010101" charset="-122"/>
              <a:ea typeface="楷体_GB2312" panose="02010600030101010101" charset="-122"/>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47637" y="582786"/>
            <a:ext cx="8378825" cy="468313"/>
          </a:xfrm>
        </p:spPr>
        <p:txBody>
          <a:bodyPr>
            <a:normAutofit fontScale="90000"/>
          </a:bodyPr>
          <a:lstStyle/>
          <a:p>
            <a:pPr eaLnBrk="1" fontAlgn="auto" hangingPunct="1">
              <a:spcAft>
                <a:spcPts val="0"/>
              </a:spcAft>
              <a:defRPr/>
            </a:pPr>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3</a:t>
            </a:r>
            <a:r>
              <a:rPr lang="zh-CN" altLang="en-US" b="1" smtClean="0">
                <a:latin typeface="楷体_GB2312" pitchFamily="49" charset="-122"/>
                <a:ea typeface="楷体_GB2312" pitchFamily="49" charset="-122"/>
              </a:rPr>
              <a:t>章</a:t>
            </a:r>
            <a:r>
              <a:rPr lang="en-US" altLang="zh-CN" b="1" smtClean="0">
                <a:ea typeface="楷体_GB2312" pitchFamily="49" charset="-122"/>
              </a:rPr>
              <a:t> </a:t>
            </a:r>
            <a:r>
              <a:rPr lang="zh-CN" altLang="en-US" b="1" smtClean="0">
                <a:ea typeface="楷体_GB2312" pitchFamily="49" charset="-122"/>
              </a:rPr>
              <a:t>信令网</a:t>
            </a:r>
          </a:p>
        </p:txBody>
      </p:sp>
      <p:sp>
        <p:nvSpPr>
          <p:cNvPr id="88067" name="Rectangle 3"/>
          <p:cNvSpPr>
            <a:spLocks noGrp="1" noChangeArrowheads="1"/>
          </p:cNvSpPr>
          <p:nvPr>
            <p:ph type="body" sz="half" idx="1"/>
          </p:nvPr>
        </p:nvSpPr>
        <p:spPr>
          <a:xfrm>
            <a:off x="250825" y="1268760"/>
            <a:ext cx="8172450" cy="4705325"/>
          </a:xfrm>
        </p:spPr>
        <p:txBody>
          <a:bodyPr>
            <a:normAutofit/>
          </a:bodyPr>
          <a:lstStyle/>
          <a:p>
            <a:pPr marL="457200" indent="-457200" eaLnBrk="1" hangingPunct="1">
              <a:lnSpc>
                <a:spcPct val="110000"/>
              </a:lnSpc>
              <a:buFontTx/>
              <a:buNone/>
            </a:pPr>
            <a:r>
              <a:rPr lang="zh-CN" altLang="en-US" sz="2800" b="1" dirty="0" smtClean="0">
                <a:ea typeface="楷体_GB2312" panose="02010600030101010101" charset="-122"/>
              </a:rPr>
              <a:t>六、信令网管理举例</a:t>
            </a:r>
          </a:p>
          <a:p>
            <a:pPr marL="457200" indent="-457200" eaLnBrk="1" hangingPunct="1">
              <a:lnSpc>
                <a:spcPct val="110000"/>
              </a:lnSpc>
              <a:buFontTx/>
              <a:buNone/>
            </a:pPr>
            <a:r>
              <a:rPr lang="en-US" altLang="zh-CN" sz="2800" b="1" dirty="0" smtClean="0">
                <a:ea typeface="楷体_GB2312" panose="02010600030101010101" charset="-122"/>
              </a:rPr>
              <a:t>1</a:t>
            </a:r>
            <a:r>
              <a:rPr lang="zh-CN" altLang="en-US" sz="2800" b="1" dirty="0" smtClean="0">
                <a:ea typeface="楷体_GB2312" panose="02010600030101010101" charset="-122"/>
              </a:rPr>
              <a:t>、同一链路组内的倒换 </a:t>
            </a:r>
          </a:p>
          <a:p>
            <a:pPr marL="457200" indent="-457200" algn="just" eaLnBrk="1" hangingPunct="1">
              <a:lnSpc>
                <a:spcPct val="115000"/>
              </a:lnSpc>
              <a:spcBef>
                <a:spcPct val="50000"/>
              </a:spcBef>
              <a:buFontTx/>
              <a:buNone/>
            </a:pPr>
            <a:r>
              <a:rPr lang="zh-CN" altLang="en-US" sz="1600" b="1" dirty="0" smtClean="0">
                <a:latin typeface="楷体_GB2312" panose="02010600030101010101" charset="-122"/>
                <a:ea typeface="楷体_GB2312" panose="02010600030101010101" charset="-122"/>
              </a:rPr>
              <a:t>     </a:t>
            </a:r>
          </a:p>
        </p:txBody>
      </p:sp>
      <p:graphicFrame>
        <p:nvGraphicFramePr>
          <p:cNvPr id="88068" name="Object 4"/>
          <p:cNvGraphicFramePr>
            <a:graphicFrameLocks noGrp="1" noChangeAspect="1"/>
          </p:cNvGraphicFramePr>
          <p:nvPr>
            <p:ph sz="half" idx="2"/>
          </p:nvPr>
        </p:nvGraphicFramePr>
        <p:xfrm>
          <a:off x="250825" y="2265363"/>
          <a:ext cx="5976938" cy="4100512"/>
        </p:xfrm>
        <a:graphic>
          <a:graphicData uri="http://schemas.openxmlformats.org/presentationml/2006/ole">
            <mc:AlternateContent xmlns:mc="http://schemas.openxmlformats.org/markup-compatibility/2006">
              <mc:Choice xmlns:v="urn:schemas-microsoft-com:vml" Requires="v">
                <p:oleObj spid="_x0000_s88071" r:id="rId3" imgW="1937193" imgH="1328468" progId="Visio.Drawing.4">
                  <p:embed/>
                </p:oleObj>
              </mc:Choice>
              <mc:Fallback>
                <p:oleObj r:id="rId3" imgW="1937193" imgH="1328468" progId="Visio.Drawing.4">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265363"/>
                        <a:ext cx="5976938" cy="4100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8069" name="Text Box 2"/>
          <p:cNvSpPr txBox="1">
            <a:spLocks noChangeArrowheads="1"/>
          </p:cNvSpPr>
          <p:nvPr/>
        </p:nvSpPr>
        <p:spPr bwMode="auto">
          <a:xfrm>
            <a:off x="6156325" y="833438"/>
            <a:ext cx="2611438"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eaLnBrk="1" hangingPunct="1">
              <a:lnSpc>
                <a:spcPct val="150000"/>
              </a:lnSpc>
              <a:spcBef>
                <a:spcPct val="50000"/>
              </a:spcBef>
              <a:buClrTx/>
              <a:buSzTx/>
              <a:buFontTx/>
              <a:buNone/>
            </a:pPr>
            <a:r>
              <a:rPr kumimoji="1" lang="zh-CN" altLang="en-US" b="1" dirty="0">
                <a:latin typeface="-보람M" pitchFamily="18" charset="-122"/>
                <a:ea typeface="楷体_GB2312" panose="02010600030101010101" charset="-122"/>
              </a:rPr>
              <a:t>网络管理过程：</a:t>
            </a:r>
          </a:p>
          <a:p>
            <a:pPr eaLnBrk="1" hangingPunct="1">
              <a:lnSpc>
                <a:spcPct val="150000"/>
              </a:lnSpc>
              <a:spcBef>
                <a:spcPct val="50000"/>
              </a:spcBef>
              <a:buClrTx/>
              <a:buSzTx/>
              <a:buFontTx/>
              <a:buNone/>
            </a:pPr>
            <a:r>
              <a:rPr kumimoji="1" lang="en-US" altLang="zh-CN" b="1" dirty="0">
                <a:latin typeface="-보람M" pitchFamily="18" charset="-122"/>
                <a:ea typeface="楷体_GB2312" panose="02010600030101010101" charset="-122"/>
              </a:rPr>
              <a:t>SPA</a:t>
            </a:r>
            <a:r>
              <a:rPr kumimoji="1" lang="zh-CN" altLang="en-US" b="1" dirty="0">
                <a:latin typeface="-보람M" pitchFamily="18" charset="-122"/>
                <a:ea typeface="楷体_GB2312" panose="02010600030101010101" charset="-122"/>
              </a:rPr>
              <a:t>发现链路</a:t>
            </a:r>
            <a:r>
              <a:rPr kumimoji="1" lang="en-US" altLang="zh-CN" b="1" dirty="0">
                <a:latin typeface="-보람M" pitchFamily="18" charset="-122"/>
                <a:ea typeface="楷体_GB2312" panose="02010600030101010101" charset="-122"/>
              </a:rPr>
              <a:t>1</a:t>
            </a:r>
            <a:r>
              <a:rPr kumimoji="1" lang="zh-CN" altLang="en-US" b="1" dirty="0">
                <a:latin typeface="-보람M" pitchFamily="18" charset="-122"/>
                <a:ea typeface="楷体_GB2312" panose="02010600030101010101" charset="-122"/>
              </a:rPr>
              <a:t>故障，经链路</a:t>
            </a:r>
            <a:r>
              <a:rPr kumimoji="1" lang="en-US" altLang="zh-CN" b="1" dirty="0">
                <a:latin typeface="-보람M" pitchFamily="18" charset="-122"/>
                <a:ea typeface="楷体_GB2312" panose="02010600030101010101" charset="-122"/>
              </a:rPr>
              <a:t>2</a:t>
            </a:r>
            <a:r>
              <a:rPr kumimoji="1" lang="zh-CN" altLang="en-US" b="1" dirty="0">
                <a:latin typeface="-보람M" pitchFamily="18" charset="-122"/>
                <a:ea typeface="楷体_GB2312" panose="02010600030101010101" charset="-122"/>
              </a:rPr>
              <a:t>向</a:t>
            </a:r>
            <a:r>
              <a:rPr kumimoji="1" lang="en-US" altLang="zh-CN" b="1" dirty="0">
                <a:latin typeface="-보람M" pitchFamily="18" charset="-122"/>
                <a:ea typeface="楷体_GB2312" panose="02010600030101010101" charset="-122"/>
              </a:rPr>
              <a:t>B</a:t>
            </a:r>
            <a:r>
              <a:rPr kumimoji="1" lang="zh-CN" altLang="en-US" b="1" dirty="0">
                <a:latin typeface="-보람M" pitchFamily="18" charset="-122"/>
                <a:ea typeface="楷体_GB2312" panose="02010600030101010101" charset="-122"/>
              </a:rPr>
              <a:t>送</a:t>
            </a:r>
            <a:r>
              <a:rPr kumimoji="1" lang="en-US" altLang="zh-CN" b="1" dirty="0">
                <a:latin typeface="-보람M" pitchFamily="18" charset="-122"/>
                <a:ea typeface="楷体_GB2312" panose="02010600030101010101" charset="-122"/>
              </a:rPr>
              <a:t>COO</a:t>
            </a:r>
            <a:r>
              <a:rPr kumimoji="1" lang="zh-CN" altLang="en-US" b="1" dirty="0">
                <a:latin typeface="-보람M" pitchFamily="18" charset="-122"/>
                <a:ea typeface="楷体_GB2312" panose="02010600030101010101" charset="-122"/>
              </a:rPr>
              <a:t>，</a:t>
            </a:r>
            <a:r>
              <a:rPr kumimoji="1" lang="en-US" altLang="zh-CN" b="1" dirty="0">
                <a:latin typeface="-보람M" pitchFamily="18" charset="-122"/>
                <a:ea typeface="楷体_GB2312" panose="02010600030101010101" charset="-122"/>
              </a:rPr>
              <a:t>SPB</a:t>
            </a:r>
            <a:r>
              <a:rPr kumimoji="1" lang="zh-CN" altLang="en-US" b="1" dirty="0">
                <a:latin typeface="-보람M" pitchFamily="18" charset="-122"/>
                <a:ea typeface="楷体_GB2312" panose="02010600030101010101" charset="-122"/>
              </a:rPr>
              <a:t>同意倒换就送回</a:t>
            </a:r>
            <a:r>
              <a:rPr kumimoji="1" lang="en-US" altLang="zh-CN" b="1" dirty="0">
                <a:latin typeface="-보람M" pitchFamily="18" charset="-122"/>
                <a:ea typeface="楷体_GB2312" panose="02010600030101010101" charset="-122"/>
              </a:rPr>
              <a:t>COA</a:t>
            </a:r>
            <a:r>
              <a:rPr kumimoji="1" lang="zh-CN" altLang="en-US" b="1" dirty="0">
                <a:latin typeface="-보람M" pitchFamily="18" charset="-122"/>
                <a:ea typeface="楷体_GB2312" panose="02010600030101010101" charset="-122"/>
              </a:rPr>
              <a:t>，这样经链路</a:t>
            </a:r>
            <a:r>
              <a:rPr kumimoji="1" lang="en-US" altLang="zh-CN" b="1" dirty="0">
                <a:latin typeface="-보람M" pitchFamily="18" charset="-122"/>
                <a:ea typeface="楷体_GB2312" panose="02010600030101010101" charset="-122"/>
              </a:rPr>
              <a:t>1</a:t>
            </a:r>
            <a:r>
              <a:rPr kumimoji="1" lang="zh-CN" altLang="en-US" b="1" dirty="0">
                <a:latin typeface="-보람M" pitchFamily="18" charset="-122"/>
                <a:ea typeface="楷体_GB2312" panose="02010600030101010101" charset="-122"/>
              </a:rPr>
              <a:t>传送的信令就倒换到链路</a:t>
            </a:r>
            <a:r>
              <a:rPr kumimoji="1" lang="en-US" altLang="zh-CN" b="1" dirty="0">
                <a:latin typeface="-보람M" pitchFamily="18" charset="-122"/>
                <a:ea typeface="楷体_GB2312" panose="02010600030101010101" charset="-122"/>
              </a:rPr>
              <a:t>2</a:t>
            </a:r>
            <a:r>
              <a:rPr kumimoji="1" lang="zh-CN" altLang="en-US" b="1" dirty="0">
                <a:latin typeface="-보람M" pitchFamily="18" charset="-122"/>
                <a:ea typeface="楷体_GB2312" panose="02010600030101010101" charset="-122"/>
              </a:rPr>
              <a:t>上。</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251520" y="532606"/>
            <a:ext cx="8378825" cy="468313"/>
          </a:xfrm>
        </p:spPr>
        <p:txBody>
          <a:bodyPr>
            <a:normAutofit fontScale="90000"/>
          </a:bodyPr>
          <a:lstStyle/>
          <a:p>
            <a:pPr eaLnBrk="1" fontAlgn="auto" hangingPunct="1">
              <a:spcAft>
                <a:spcPts val="0"/>
              </a:spcAft>
              <a:defRPr/>
            </a:pPr>
            <a:r>
              <a:rPr lang="zh-CN" altLang="en-US" b="1" dirty="0" smtClean="0">
                <a:latin typeface="楷体_GB2312" pitchFamily="49" charset="-122"/>
                <a:ea typeface="楷体_GB2312" pitchFamily="49" charset="-122"/>
              </a:rPr>
              <a:t>第</a:t>
            </a:r>
            <a:r>
              <a:rPr lang="en-US" altLang="zh-CN" b="1" dirty="0" smtClean="0">
                <a:latin typeface="楷体_GB2312" pitchFamily="49" charset="-122"/>
                <a:ea typeface="楷体_GB2312" pitchFamily="49" charset="-122"/>
              </a:rPr>
              <a:t>3</a:t>
            </a:r>
            <a:r>
              <a:rPr lang="zh-CN" altLang="en-US" b="1" dirty="0" smtClean="0">
                <a:latin typeface="楷体_GB2312" pitchFamily="49" charset="-122"/>
                <a:ea typeface="楷体_GB2312" pitchFamily="49" charset="-122"/>
              </a:rPr>
              <a:t>章</a:t>
            </a:r>
            <a:r>
              <a:rPr lang="en-US" altLang="zh-CN" b="1" dirty="0" smtClean="0">
                <a:ea typeface="楷体_GB2312" pitchFamily="49" charset="-122"/>
              </a:rPr>
              <a:t> </a:t>
            </a:r>
            <a:r>
              <a:rPr lang="zh-CN" altLang="en-US" b="1" dirty="0" smtClean="0">
                <a:ea typeface="楷体_GB2312" pitchFamily="49" charset="-122"/>
              </a:rPr>
              <a:t>信令网</a:t>
            </a:r>
          </a:p>
        </p:txBody>
      </p:sp>
      <p:sp>
        <p:nvSpPr>
          <p:cNvPr id="89091" name="Rectangle 3"/>
          <p:cNvSpPr>
            <a:spLocks noGrp="1" noChangeArrowheads="1"/>
          </p:cNvSpPr>
          <p:nvPr>
            <p:ph type="body" sz="half" idx="1"/>
          </p:nvPr>
        </p:nvSpPr>
        <p:spPr>
          <a:xfrm>
            <a:off x="251520" y="1484784"/>
            <a:ext cx="8172450" cy="5497512"/>
          </a:xfrm>
        </p:spPr>
        <p:txBody>
          <a:bodyPr>
            <a:normAutofit/>
          </a:bodyPr>
          <a:lstStyle/>
          <a:p>
            <a:pPr marL="457200" indent="-457200" eaLnBrk="1" hangingPunct="1">
              <a:lnSpc>
                <a:spcPct val="110000"/>
              </a:lnSpc>
              <a:buFontTx/>
              <a:buNone/>
            </a:pPr>
            <a:r>
              <a:rPr lang="en-US" altLang="zh-CN" sz="3200" b="1" dirty="0" smtClean="0">
                <a:ea typeface="楷体_GB2312" panose="02010600030101010101" charset="-122"/>
              </a:rPr>
              <a:t>2</a:t>
            </a:r>
            <a:r>
              <a:rPr lang="zh-CN" altLang="en-US" sz="3200" b="1" dirty="0" smtClean="0">
                <a:ea typeface="楷体_GB2312" panose="02010600030101010101" charset="-122"/>
              </a:rPr>
              <a:t>、信令点与信令转接点之间的链路故障 </a:t>
            </a:r>
          </a:p>
          <a:p>
            <a:pPr marL="457200" indent="-457200" algn="just" eaLnBrk="1" hangingPunct="1">
              <a:lnSpc>
                <a:spcPct val="115000"/>
              </a:lnSpc>
              <a:spcBef>
                <a:spcPct val="50000"/>
              </a:spcBef>
              <a:buFontTx/>
              <a:buNone/>
            </a:pPr>
            <a:r>
              <a:rPr lang="zh-CN" altLang="en-US" sz="1800" b="1" dirty="0" smtClean="0">
                <a:latin typeface="楷体_GB2312" panose="02010600030101010101" charset="-122"/>
                <a:ea typeface="楷体_GB2312" panose="02010600030101010101" charset="-122"/>
              </a:rPr>
              <a:t>     </a:t>
            </a:r>
          </a:p>
        </p:txBody>
      </p:sp>
      <p:graphicFrame>
        <p:nvGraphicFramePr>
          <p:cNvPr id="89092" name="Object 4"/>
          <p:cNvGraphicFramePr>
            <a:graphicFrameLocks noGrp="1" noChangeAspect="1"/>
          </p:cNvGraphicFramePr>
          <p:nvPr>
            <p:ph sz="half" idx="2"/>
          </p:nvPr>
        </p:nvGraphicFramePr>
        <p:xfrm>
          <a:off x="755650" y="2322513"/>
          <a:ext cx="7038975" cy="3941762"/>
        </p:xfrm>
        <a:graphic>
          <a:graphicData uri="http://schemas.openxmlformats.org/presentationml/2006/ole">
            <mc:AlternateContent xmlns:mc="http://schemas.openxmlformats.org/markup-compatibility/2006">
              <mc:Choice xmlns:v="urn:schemas-microsoft-com:vml" Requires="v">
                <p:oleObj spid="_x0000_s89094" r:id="rId3" imgW="2290126" imgH="1282335" progId="Visio.Drawing.4">
                  <p:embed/>
                </p:oleObj>
              </mc:Choice>
              <mc:Fallback>
                <p:oleObj r:id="rId3" imgW="2290126" imgH="1282335" progId="Visio.Drawing.4">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322513"/>
                        <a:ext cx="7038975" cy="3941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381000" y="1250950"/>
            <a:ext cx="8534400"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eaLnBrk="1" hangingPunct="1">
              <a:lnSpc>
                <a:spcPct val="140000"/>
              </a:lnSpc>
              <a:spcBef>
                <a:spcPct val="20000"/>
              </a:spcBef>
              <a:buClrTx/>
              <a:buSzTx/>
              <a:buFontTx/>
              <a:buNone/>
            </a:pPr>
            <a:r>
              <a:rPr kumimoji="1" lang="en-US" altLang="zh-CN" b="1" dirty="0">
                <a:latin typeface="楷体_GB2312" panose="02010600030101010101" charset="-122"/>
                <a:ea typeface="楷体_GB2312" panose="02010600030101010101" charset="-122"/>
              </a:rPr>
              <a:t>(1) A</a:t>
            </a:r>
            <a:r>
              <a:rPr kumimoji="1" lang="zh-CN" altLang="en-US" b="1" dirty="0">
                <a:latin typeface="楷体_GB2312" panose="02010600030101010101" charset="-122"/>
                <a:ea typeface="楷体_GB2312" panose="02010600030101010101" charset="-122"/>
              </a:rPr>
              <a:t>倒换。将</a:t>
            </a:r>
            <a:r>
              <a:rPr kumimoji="1" lang="en-US" altLang="zh-CN" b="1" dirty="0">
                <a:latin typeface="楷体_GB2312" panose="02010600030101010101" charset="-122"/>
                <a:ea typeface="楷体_GB2312" panose="02010600030101010101" charset="-122"/>
              </a:rPr>
              <a:t>AB</a:t>
            </a:r>
            <a:r>
              <a:rPr kumimoji="1" lang="zh-CN" altLang="en-US" b="1" dirty="0">
                <a:latin typeface="楷体_GB2312" panose="02010600030101010101" charset="-122"/>
                <a:ea typeface="楷体_GB2312" panose="02010600030101010101" charset="-122"/>
              </a:rPr>
              <a:t>链路的业务倒换到</a:t>
            </a:r>
            <a:r>
              <a:rPr kumimoji="1" lang="en-US" altLang="zh-CN" b="1" dirty="0">
                <a:latin typeface="楷体_GB2312" panose="02010600030101010101" charset="-122"/>
                <a:ea typeface="楷体_GB2312" panose="02010600030101010101" charset="-122"/>
              </a:rPr>
              <a:t>AC</a:t>
            </a:r>
            <a:r>
              <a:rPr kumimoji="1" lang="zh-CN" altLang="en-US" b="1" dirty="0">
                <a:latin typeface="楷体_GB2312" panose="02010600030101010101" charset="-122"/>
                <a:ea typeface="楷体_GB2312" panose="02010600030101010101" charset="-122"/>
              </a:rPr>
              <a:t>上。</a:t>
            </a:r>
          </a:p>
          <a:p>
            <a:pPr eaLnBrk="1" hangingPunct="1">
              <a:lnSpc>
                <a:spcPct val="140000"/>
              </a:lnSpc>
              <a:spcBef>
                <a:spcPct val="20000"/>
              </a:spcBef>
              <a:buClrTx/>
              <a:buSzTx/>
              <a:buFontTx/>
              <a:buNone/>
            </a:pPr>
            <a:r>
              <a:rPr kumimoji="1" lang="en-US" altLang="zh-CN" b="1" dirty="0">
                <a:latin typeface="楷体_GB2312" panose="02010600030101010101" charset="-122"/>
                <a:ea typeface="楷体_GB2312" panose="02010600030101010101" charset="-122"/>
              </a:rPr>
              <a:t>(2) B</a:t>
            </a:r>
            <a:r>
              <a:rPr kumimoji="1" lang="zh-CN" altLang="en-US" b="1" dirty="0">
                <a:latin typeface="楷体_GB2312" panose="02010600030101010101" charset="-122"/>
                <a:ea typeface="楷体_GB2312" panose="02010600030101010101" charset="-122"/>
              </a:rPr>
              <a:t>点发传送禁止</a:t>
            </a:r>
            <a:r>
              <a:rPr kumimoji="1" lang="en-US" altLang="zh-CN" b="1" dirty="0">
                <a:latin typeface="楷体_GB2312" panose="02010600030101010101" charset="-122"/>
                <a:ea typeface="楷体_GB2312" panose="02010600030101010101" charset="-122"/>
              </a:rPr>
              <a:t>TFP(A)</a:t>
            </a:r>
            <a:r>
              <a:rPr kumimoji="1" lang="zh-CN" altLang="en-US" b="1" dirty="0">
                <a:latin typeface="楷体_GB2312" panose="02010600030101010101" charset="-122"/>
                <a:ea typeface="楷体_GB2312" panose="02010600030101010101" charset="-122"/>
              </a:rPr>
              <a:t>至</a:t>
            </a:r>
            <a:r>
              <a:rPr kumimoji="1" lang="en-US" altLang="zh-CN" b="1" dirty="0">
                <a:latin typeface="楷体_GB2312" panose="02010600030101010101" charset="-122"/>
                <a:ea typeface="楷体_GB2312" panose="02010600030101010101" charset="-122"/>
              </a:rPr>
              <a:t>D</a:t>
            </a:r>
            <a:r>
              <a:rPr kumimoji="1" lang="zh-CN" altLang="en-US" b="1" dirty="0">
                <a:latin typeface="楷体_GB2312" panose="02010600030101010101" charset="-122"/>
                <a:ea typeface="楷体_GB2312" panose="02010600030101010101" charset="-122"/>
              </a:rPr>
              <a:t>，通知 </a:t>
            </a:r>
            <a:r>
              <a:rPr kumimoji="1" lang="en-US" altLang="zh-CN" b="1" dirty="0">
                <a:latin typeface="楷体_GB2312" panose="02010600030101010101" charset="-122"/>
                <a:ea typeface="楷体_GB2312" panose="02010600030101010101" charset="-122"/>
              </a:rPr>
              <a:t>D</a:t>
            </a:r>
            <a:r>
              <a:rPr kumimoji="1" lang="zh-CN" altLang="en-US" b="1" dirty="0">
                <a:latin typeface="楷体_GB2312" panose="02010600030101010101" charset="-122"/>
                <a:ea typeface="楷体_GB2312" panose="02010600030101010101" charset="-122"/>
              </a:rPr>
              <a:t>点不能经 </a:t>
            </a:r>
            <a:r>
              <a:rPr kumimoji="1" lang="en-US" altLang="zh-CN" b="1" dirty="0">
                <a:latin typeface="楷体_GB2312" panose="02010600030101010101" charset="-122"/>
                <a:ea typeface="楷体_GB2312" panose="02010600030101010101" charset="-122"/>
              </a:rPr>
              <a:t>B</a:t>
            </a:r>
            <a:r>
              <a:rPr kumimoji="1" lang="zh-CN" altLang="en-US" b="1" dirty="0">
                <a:latin typeface="楷体_GB2312" panose="02010600030101010101" charset="-122"/>
                <a:ea typeface="楷体_GB2312" panose="02010600030101010101" charset="-122"/>
              </a:rPr>
              <a:t>转接信令业务。</a:t>
            </a:r>
            <a:r>
              <a:rPr kumimoji="1" lang="en-US" altLang="zh-CN" b="1" dirty="0">
                <a:latin typeface="楷体_GB2312" panose="02010600030101010101" charset="-122"/>
                <a:ea typeface="楷体_GB2312" panose="02010600030101010101" charset="-122"/>
              </a:rPr>
              <a:t>D</a:t>
            </a:r>
            <a:r>
              <a:rPr kumimoji="1" lang="zh-CN" altLang="en-US" b="1" dirty="0">
                <a:latin typeface="楷体_GB2312" panose="02010600030101010101" charset="-122"/>
                <a:ea typeface="楷体_GB2312" panose="02010600030101010101" charset="-122"/>
              </a:rPr>
              <a:t>执行强制重选，将</a:t>
            </a:r>
            <a:r>
              <a:rPr kumimoji="1" lang="en-US" altLang="zh-CN" b="1" dirty="0">
                <a:latin typeface="楷体_GB2312" panose="02010600030101010101" charset="-122"/>
                <a:ea typeface="楷体_GB2312" panose="02010600030101010101" charset="-122"/>
              </a:rPr>
              <a:t>DB</a:t>
            </a:r>
            <a:r>
              <a:rPr kumimoji="1" lang="zh-CN" altLang="en-US" b="1" dirty="0">
                <a:latin typeface="楷体_GB2312" panose="02010600030101010101" charset="-122"/>
                <a:ea typeface="楷体_GB2312" panose="02010600030101010101" charset="-122"/>
              </a:rPr>
              <a:t>链路的业务换到</a:t>
            </a:r>
            <a:r>
              <a:rPr kumimoji="1" lang="en-US" altLang="zh-CN" b="1" dirty="0">
                <a:latin typeface="楷体_GB2312" panose="02010600030101010101" charset="-122"/>
                <a:ea typeface="楷体_GB2312" panose="02010600030101010101" charset="-122"/>
              </a:rPr>
              <a:t>DC</a:t>
            </a:r>
            <a:r>
              <a:rPr kumimoji="1" lang="zh-CN" altLang="en-US" b="1" dirty="0">
                <a:latin typeface="楷体_GB2312" panose="02010600030101010101" charset="-122"/>
                <a:ea typeface="楷体_GB2312" panose="02010600030101010101" charset="-122"/>
              </a:rPr>
              <a:t>上。</a:t>
            </a:r>
          </a:p>
          <a:p>
            <a:pPr eaLnBrk="1" hangingPunct="1">
              <a:lnSpc>
                <a:spcPct val="140000"/>
              </a:lnSpc>
              <a:spcBef>
                <a:spcPct val="20000"/>
              </a:spcBef>
              <a:buClrTx/>
              <a:buSzTx/>
              <a:buFontTx/>
              <a:buAutoNum type="arabicParenBoth" startAt="3"/>
            </a:pPr>
            <a:r>
              <a:rPr kumimoji="1" lang="zh-CN" altLang="en-US" b="1" dirty="0">
                <a:latin typeface="楷体_GB2312" panose="02010600030101010101" charset="-122"/>
                <a:ea typeface="楷体_GB2312" panose="02010600030101010101" charset="-122"/>
              </a:rPr>
              <a:t> </a:t>
            </a:r>
            <a:r>
              <a:rPr kumimoji="1" lang="en-US" altLang="zh-CN" b="1" dirty="0">
                <a:latin typeface="楷体_GB2312" panose="02010600030101010101" charset="-122"/>
                <a:ea typeface="楷体_GB2312" panose="02010600030101010101" charset="-122"/>
              </a:rPr>
              <a:t>D</a:t>
            </a:r>
            <a:r>
              <a:rPr kumimoji="1" lang="zh-CN" altLang="en-US" b="1" dirty="0">
                <a:latin typeface="楷体_GB2312" panose="02010600030101010101" charset="-122"/>
                <a:ea typeface="楷体_GB2312" panose="02010600030101010101" charset="-122"/>
              </a:rPr>
              <a:t>点收到</a:t>
            </a:r>
            <a:r>
              <a:rPr kumimoji="1" lang="en-US" altLang="zh-CN" b="1" dirty="0">
                <a:latin typeface="楷体_GB2312" panose="02010600030101010101" charset="-122"/>
                <a:ea typeface="楷体_GB2312" panose="02010600030101010101" charset="-122"/>
              </a:rPr>
              <a:t>B</a:t>
            </a:r>
            <a:r>
              <a:rPr kumimoji="1" lang="zh-CN" altLang="en-US" b="1" dirty="0">
                <a:latin typeface="楷体_GB2312" panose="02010600030101010101" charset="-122"/>
                <a:ea typeface="楷体_GB2312" panose="02010600030101010101" charset="-122"/>
              </a:rPr>
              <a:t>送来的</a:t>
            </a:r>
            <a:r>
              <a:rPr kumimoji="1" lang="en-US" altLang="zh-CN" b="1" dirty="0">
                <a:latin typeface="楷体_GB2312" panose="02010600030101010101" charset="-122"/>
                <a:ea typeface="楷体_GB2312" panose="02010600030101010101" charset="-122"/>
              </a:rPr>
              <a:t>TFP(A)</a:t>
            </a:r>
            <a:r>
              <a:rPr kumimoji="1" lang="zh-CN" altLang="en-US" b="1" dirty="0">
                <a:latin typeface="楷体_GB2312" panose="02010600030101010101" charset="-122"/>
                <a:ea typeface="楷体_GB2312" panose="02010600030101010101" charset="-122"/>
              </a:rPr>
              <a:t>后，每隔</a:t>
            </a:r>
            <a:r>
              <a:rPr kumimoji="1" lang="en-US" altLang="zh-CN" b="1" dirty="0">
                <a:latin typeface="楷体_GB2312" panose="02010600030101010101" charset="-122"/>
                <a:ea typeface="楷体_GB2312" panose="02010600030101010101" charset="-122"/>
              </a:rPr>
              <a:t>30</a:t>
            </a:r>
            <a:r>
              <a:rPr kumimoji="1" lang="zh-CN" altLang="en-US" b="1" dirty="0">
                <a:latin typeface="楷体_GB2312" panose="02010600030101010101" charset="-122"/>
                <a:ea typeface="楷体_GB2312" panose="02010600030101010101" charset="-122"/>
              </a:rPr>
              <a:t>秒钟向</a:t>
            </a:r>
            <a:r>
              <a:rPr kumimoji="1" lang="en-US" altLang="zh-CN" b="1" dirty="0">
                <a:latin typeface="楷体_GB2312" panose="02010600030101010101" charset="-122"/>
                <a:ea typeface="楷体_GB2312" panose="02010600030101010101" charset="-122"/>
              </a:rPr>
              <a:t>B</a:t>
            </a:r>
            <a:r>
              <a:rPr kumimoji="1" lang="zh-CN" altLang="en-US" b="1" dirty="0">
                <a:latin typeface="楷体_GB2312" panose="02010600030101010101" charset="-122"/>
                <a:ea typeface="楷体_GB2312" panose="02010600030101010101" charset="-122"/>
              </a:rPr>
              <a:t>发送一次</a:t>
            </a:r>
            <a:r>
              <a:rPr kumimoji="1" lang="en-US" altLang="zh-CN" b="1" dirty="0">
                <a:latin typeface="楷体_GB2312" panose="02010600030101010101" charset="-122"/>
                <a:ea typeface="楷体_GB2312" panose="02010600030101010101" charset="-122"/>
              </a:rPr>
              <a:t>RST(A)</a:t>
            </a:r>
            <a:r>
              <a:rPr kumimoji="1" lang="zh-CN" altLang="en-US" b="1" dirty="0">
                <a:latin typeface="楷体_GB2312" panose="02010600030101010101" charset="-122"/>
                <a:ea typeface="楷体_GB2312" panose="02010600030101010101" charset="-122"/>
              </a:rPr>
              <a:t>，直到可通过</a:t>
            </a:r>
            <a:r>
              <a:rPr kumimoji="1" lang="en-US" altLang="zh-CN" b="1" dirty="0">
                <a:latin typeface="楷体_GB2312" panose="02010600030101010101" charset="-122"/>
                <a:ea typeface="楷体_GB2312" panose="02010600030101010101" charset="-122"/>
              </a:rPr>
              <a:t>B</a:t>
            </a:r>
            <a:r>
              <a:rPr kumimoji="1" lang="zh-CN" altLang="en-US" b="1" dirty="0">
                <a:latin typeface="楷体_GB2312" panose="02010600030101010101" charset="-122"/>
                <a:ea typeface="楷体_GB2312" panose="02010600030101010101" charset="-122"/>
              </a:rPr>
              <a:t>转接业务为止。</a:t>
            </a:r>
          </a:p>
          <a:p>
            <a:pPr eaLnBrk="1" hangingPunct="1">
              <a:lnSpc>
                <a:spcPct val="140000"/>
              </a:lnSpc>
              <a:spcBef>
                <a:spcPct val="20000"/>
              </a:spcBef>
              <a:buClrTx/>
              <a:buSzTx/>
              <a:buFontTx/>
              <a:buNone/>
            </a:pPr>
            <a:r>
              <a:rPr kumimoji="1" lang="zh-CN" altLang="en-US" b="1" dirty="0">
                <a:latin typeface="楷体_GB2312" panose="02010600030101010101" charset="-122"/>
                <a:ea typeface="楷体_GB2312" panose="02010600030101010101" charset="-122"/>
              </a:rPr>
              <a:t>若</a:t>
            </a:r>
            <a:r>
              <a:rPr kumimoji="1" lang="en-US" altLang="zh-CN" b="1" dirty="0">
                <a:latin typeface="楷体_GB2312" panose="02010600030101010101" charset="-122"/>
                <a:ea typeface="楷体_GB2312" panose="02010600030101010101" charset="-122"/>
              </a:rPr>
              <a:t>AB</a:t>
            </a:r>
            <a:r>
              <a:rPr kumimoji="1" lang="zh-CN" altLang="en-US" b="1" dirty="0">
                <a:latin typeface="楷体_GB2312" panose="02010600030101010101" charset="-122"/>
                <a:ea typeface="楷体_GB2312" panose="02010600030101010101" charset="-122"/>
              </a:rPr>
              <a:t>链路恢复，则：</a:t>
            </a:r>
          </a:p>
          <a:p>
            <a:pPr eaLnBrk="1" hangingPunct="1">
              <a:lnSpc>
                <a:spcPct val="140000"/>
              </a:lnSpc>
              <a:spcBef>
                <a:spcPct val="20000"/>
              </a:spcBef>
              <a:buClrTx/>
              <a:buSzTx/>
              <a:buFontTx/>
              <a:buNone/>
            </a:pPr>
            <a:r>
              <a:rPr kumimoji="1" lang="en-US" altLang="zh-CN" b="1" dirty="0">
                <a:latin typeface="楷体_GB2312" panose="02010600030101010101" charset="-122"/>
                <a:ea typeface="楷体_GB2312" panose="02010600030101010101" charset="-122"/>
              </a:rPr>
              <a:t>(1) B</a:t>
            </a:r>
            <a:r>
              <a:rPr kumimoji="1" lang="zh-CN" altLang="en-US" b="1" dirty="0">
                <a:latin typeface="楷体_GB2312" panose="02010600030101010101" charset="-122"/>
                <a:ea typeface="楷体_GB2312" panose="02010600030101010101" charset="-122"/>
              </a:rPr>
              <a:t>向</a:t>
            </a:r>
            <a:r>
              <a:rPr kumimoji="1" lang="en-US" altLang="zh-CN" b="1" dirty="0">
                <a:latin typeface="楷体_GB2312" panose="02010600030101010101" charset="-122"/>
                <a:ea typeface="楷体_GB2312" panose="02010600030101010101" charset="-122"/>
              </a:rPr>
              <a:t>D</a:t>
            </a:r>
            <a:r>
              <a:rPr kumimoji="1" lang="zh-CN" altLang="en-US" b="1" dirty="0">
                <a:latin typeface="楷体_GB2312" panose="02010600030101010101" charset="-122"/>
                <a:ea typeface="楷体_GB2312" panose="02010600030101010101" charset="-122"/>
              </a:rPr>
              <a:t>发送允许传递</a:t>
            </a:r>
            <a:r>
              <a:rPr kumimoji="1" lang="en-US" altLang="zh-CN" b="1" dirty="0">
                <a:latin typeface="楷体_GB2312" panose="02010600030101010101" charset="-122"/>
                <a:ea typeface="楷体_GB2312" panose="02010600030101010101" charset="-122"/>
              </a:rPr>
              <a:t>TFA(A)</a:t>
            </a:r>
            <a:r>
              <a:rPr kumimoji="1" lang="zh-CN" altLang="en-US" b="1" dirty="0">
                <a:latin typeface="楷体_GB2312" panose="02010600030101010101" charset="-122"/>
                <a:ea typeface="楷体_GB2312" panose="02010600030101010101" charset="-122"/>
              </a:rPr>
              <a:t>，</a:t>
            </a:r>
            <a:r>
              <a:rPr kumimoji="1" lang="en-US" altLang="zh-CN" b="1" dirty="0">
                <a:latin typeface="楷体_GB2312" panose="02010600030101010101" charset="-122"/>
                <a:ea typeface="楷体_GB2312" panose="02010600030101010101" charset="-122"/>
              </a:rPr>
              <a:t>D</a:t>
            </a:r>
            <a:r>
              <a:rPr kumimoji="1" lang="zh-CN" altLang="en-US" b="1" dirty="0">
                <a:latin typeface="楷体_GB2312" panose="02010600030101010101" charset="-122"/>
                <a:ea typeface="楷体_GB2312" panose="02010600030101010101" charset="-122"/>
              </a:rPr>
              <a:t>停发至</a:t>
            </a:r>
            <a:r>
              <a:rPr kumimoji="1" lang="en-US" altLang="zh-CN" b="1" dirty="0">
                <a:latin typeface="楷体_GB2312" panose="02010600030101010101" charset="-122"/>
                <a:ea typeface="楷体_GB2312" panose="02010600030101010101" charset="-122"/>
              </a:rPr>
              <a:t>B</a:t>
            </a:r>
            <a:r>
              <a:rPr kumimoji="1" lang="zh-CN" altLang="en-US" b="1" dirty="0">
                <a:latin typeface="楷体_GB2312" panose="02010600030101010101" charset="-122"/>
                <a:ea typeface="楷体_GB2312" panose="02010600030101010101" charset="-122"/>
              </a:rPr>
              <a:t>点的</a:t>
            </a:r>
            <a:r>
              <a:rPr kumimoji="1" lang="en-US" altLang="zh-CN" b="1" dirty="0">
                <a:latin typeface="楷体_GB2312" panose="02010600030101010101" charset="-122"/>
                <a:ea typeface="楷体_GB2312" panose="02010600030101010101" charset="-122"/>
              </a:rPr>
              <a:t>RST(A)</a:t>
            </a:r>
            <a:r>
              <a:rPr kumimoji="1" lang="zh-CN" altLang="en-US" b="1" dirty="0">
                <a:latin typeface="楷体_GB2312" panose="02010600030101010101" charset="-122"/>
                <a:ea typeface="楷体_GB2312" panose="02010600030101010101" charset="-122"/>
              </a:rPr>
              <a:t>，</a:t>
            </a:r>
            <a:r>
              <a:rPr kumimoji="1" lang="en-US" altLang="zh-CN" b="1" dirty="0">
                <a:latin typeface="楷体_GB2312" panose="02010600030101010101" charset="-122"/>
                <a:ea typeface="楷体_GB2312" panose="02010600030101010101" charset="-122"/>
              </a:rPr>
              <a:t>D</a:t>
            </a:r>
            <a:r>
              <a:rPr kumimoji="1" lang="zh-CN" altLang="en-US" b="1" dirty="0">
                <a:latin typeface="楷体_GB2312" panose="02010600030101010101" charset="-122"/>
                <a:ea typeface="楷体_GB2312" panose="02010600030101010101" charset="-122"/>
              </a:rPr>
              <a:t>执</a:t>
            </a:r>
          </a:p>
          <a:p>
            <a:pPr eaLnBrk="1" hangingPunct="1">
              <a:lnSpc>
                <a:spcPct val="140000"/>
              </a:lnSpc>
              <a:spcBef>
                <a:spcPct val="20000"/>
              </a:spcBef>
              <a:buClrTx/>
              <a:buSzTx/>
              <a:buFontTx/>
              <a:buNone/>
            </a:pPr>
            <a:r>
              <a:rPr kumimoji="1" lang="zh-CN" altLang="en-US" b="1" dirty="0">
                <a:latin typeface="楷体_GB2312" panose="02010600030101010101" charset="-122"/>
                <a:ea typeface="楷体_GB2312" panose="02010600030101010101" charset="-122"/>
              </a:rPr>
              <a:t>   行受控重选，将</a:t>
            </a:r>
            <a:r>
              <a:rPr kumimoji="1" lang="en-US" altLang="zh-CN" b="1" dirty="0">
                <a:latin typeface="楷体_GB2312" panose="02010600030101010101" charset="-122"/>
                <a:ea typeface="楷体_GB2312" panose="02010600030101010101" charset="-122"/>
              </a:rPr>
              <a:t>DC</a:t>
            </a:r>
            <a:r>
              <a:rPr kumimoji="1" lang="zh-CN" altLang="en-US" b="1" dirty="0">
                <a:latin typeface="楷体_GB2312" panose="02010600030101010101" charset="-122"/>
                <a:ea typeface="楷体_GB2312" panose="02010600030101010101" charset="-122"/>
              </a:rPr>
              <a:t>链路的业务换回到</a:t>
            </a:r>
            <a:r>
              <a:rPr kumimoji="1" lang="en-US" altLang="zh-CN" b="1" dirty="0">
                <a:latin typeface="楷体_GB2312" panose="02010600030101010101" charset="-122"/>
                <a:ea typeface="楷体_GB2312" panose="02010600030101010101" charset="-122"/>
              </a:rPr>
              <a:t>DB</a:t>
            </a:r>
            <a:r>
              <a:rPr kumimoji="1" lang="zh-CN" altLang="en-US" b="1" dirty="0">
                <a:latin typeface="楷体_GB2312" panose="02010600030101010101" charset="-122"/>
                <a:ea typeface="楷体_GB2312" panose="02010600030101010101" charset="-122"/>
              </a:rPr>
              <a:t>上。</a:t>
            </a:r>
          </a:p>
          <a:p>
            <a:pPr eaLnBrk="1" hangingPunct="1">
              <a:lnSpc>
                <a:spcPct val="140000"/>
              </a:lnSpc>
              <a:spcBef>
                <a:spcPct val="20000"/>
              </a:spcBef>
              <a:buClrTx/>
              <a:buSzTx/>
              <a:buFontTx/>
              <a:buNone/>
            </a:pPr>
            <a:r>
              <a:rPr kumimoji="1" lang="en-US" altLang="zh-CN" b="1" dirty="0">
                <a:latin typeface="楷体_GB2312" panose="02010600030101010101" charset="-122"/>
                <a:ea typeface="楷体_GB2312" panose="02010600030101010101" charset="-122"/>
              </a:rPr>
              <a:t>(2) A</a:t>
            </a:r>
            <a:r>
              <a:rPr kumimoji="1" lang="zh-CN" altLang="en-US" b="1" dirty="0">
                <a:latin typeface="楷体_GB2312" panose="02010600030101010101" charset="-122"/>
                <a:ea typeface="楷体_GB2312" panose="02010600030101010101" charset="-122"/>
              </a:rPr>
              <a:t>倒回。</a:t>
            </a:r>
          </a:p>
        </p:txBody>
      </p:sp>
      <p:sp>
        <p:nvSpPr>
          <p:cNvPr id="90115" name="Rectangle 3"/>
          <p:cNvSpPr>
            <a:spLocks noChangeArrowheads="1"/>
          </p:cNvSpPr>
          <p:nvPr/>
        </p:nvSpPr>
        <p:spPr bwMode="auto">
          <a:xfrm>
            <a:off x="251520" y="332656"/>
            <a:ext cx="77724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eaLnBrk="1" hangingPunct="1">
              <a:spcBef>
                <a:spcPct val="0"/>
              </a:spcBef>
              <a:buClrTx/>
              <a:buSzTx/>
              <a:buFontTx/>
              <a:buNone/>
            </a:pPr>
            <a:r>
              <a:rPr lang="zh-CN" altLang="en-US" b="1" dirty="0">
                <a:solidFill>
                  <a:schemeClr val="bg1"/>
                </a:solidFill>
                <a:latin typeface="楷体_GB2312" panose="02010600030101010101" charset="-122"/>
                <a:ea typeface="楷体_GB2312" panose="02010600030101010101" charset="-122"/>
              </a:rPr>
              <a:t>第</a:t>
            </a:r>
            <a:r>
              <a:rPr lang="en-US" altLang="zh-CN" b="1" dirty="0">
                <a:solidFill>
                  <a:schemeClr val="bg1"/>
                </a:solidFill>
                <a:latin typeface="楷体_GB2312" panose="02010600030101010101" charset="-122"/>
                <a:ea typeface="楷体_GB2312" panose="02010600030101010101" charset="-122"/>
              </a:rPr>
              <a:t>3</a:t>
            </a:r>
            <a:r>
              <a:rPr lang="zh-CN" altLang="en-US" b="1" dirty="0">
                <a:solidFill>
                  <a:schemeClr val="bg1"/>
                </a:solidFill>
                <a:latin typeface="楷体_GB2312" panose="02010600030101010101" charset="-122"/>
                <a:ea typeface="楷体_GB2312" panose="02010600030101010101" charset="-122"/>
              </a:rPr>
              <a:t>章</a:t>
            </a:r>
            <a:r>
              <a:rPr lang="en-US" altLang="zh-CN" b="1" dirty="0">
                <a:solidFill>
                  <a:schemeClr val="bg1"/>
                </a:solidFill>
                <a:latin typeface="Arial" panose="020B0604020202020204" pitchFamily="34" charset="0"/>
                <a:ea typeface="楷体_GB2312" panose="02010600030101010101" charset="-122"/>
              </a:rPr>
              <a:t> </a:t>
            </a:r>
            <a:r>
              <a:rPr lang="zh-CN" altLang="en-US" b="1" dirty="0">
                <a:solidFill>
                  <a:schemeClr val="bg1"/>
                </a:solidFill>
                <a:latin typeface="Arial" panose="020B0604020202020204" pitchFamily="34" charset="0"/>
                <a:ea typeface="楷体_GB2312" panose="02010600030101010101" charset="-122"/>
              </a:rPr>
              <a:t>信令网</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395288" y="432594"/>
            <a:ext cx="8378825" cy="468313"/>
          </a:xfrm>
        </p:spPr>
        <p:txBody>
          <a:bodyPr>
            <a:normAutofit fontScale="90000"/>
          </a:bodyPr>
          <a:lstStyle/>
          <a:p>
            <a:pPr eaLnBrk="1" fontAlgn="auto" hangingPunct="1">
              <a:spcAft>
                <a:spcPts val="0"/>
              </a:spcAft>
              <a:defRPr/>
            </a:pPr>
            <a:r>
              <a:rPr lang="zh-CN" altLang="en-US" b="1" dirty="0" smtClean="0">
                <a:latin typeface="楷体_GB2312" pitchFamily="49" charset="-122"/>
                <a:ea typeface="楷体_GB2312" pitchFamily="49" charset="-122"/>
              </a:rPr>
              <a:t>第</a:t>
            </a:r>
            <a:r>
              <a:rPr lang="en-US" altLang="zh-CN" b="1" dirty="0" smtClean="0">
                <a:latin typeface="楷体_GB2312" pitchFamily="49" charset="-122"/>
                <a:ea typeface="楷体_GB2312" pitchFamily="49" charset="-122"/>
              </a:rPr>
              <a:t>3</a:t>
            </a:r>
            <a:r>
              <a:rPr lang="zh-CN" altLang="en-US" b="1" dirty="0" smtClean="0">
                <a:latin typeface="楷体_GB2312" pitchFamily="49" charset="-122"/>
                <a:ea typeface="楷体_GB2312" pitchFamily="49" charset="-122"/>
              </a:rPr>
              <a:t>章</a:t>
            </a:r>
            <a:r>
              <a:rPr lang="en-US" altLang="zh-CN" b="1" dirty="0" smtClean="0">
                <a:ea typeface="楷体_GB2312" pitchFamily="49" charset="-122"/>
              </a:rPr>
              <a:t> </a:t>
            </a:r>
            <a:r>
              <a:rPr lang="zh-CN" altLang="en-US" b="1" dirty="0" smtClean="0">
                <a:ea typeface="楷体_GB2312" pitchFamily="49" charset="-122"/>
              </a:rPr>
              <a:t>信令网</a:t>
            </a:r>
          </a:p>
        </p:txBody>
      </p:sp>
      <p:sp>
        <p:nvSpPr>
          <p:cNvPr id="18435" name="Rectangle 3"/>
          <p:cNvSpPr>
            <a:spLocks noGrp="1" noChangeArrowheads="1"/>
          </p:cNvSpPr>
          <p:nvPr>
            <p:ph type="body" sz="half" idx="1"/>
          </p:nvPr>
        </p:nvSpPr>
        <p:spPr>
          <a:xfrm>
            <a:off x="228600" y="1628800"/>
            <a:ext cx="8172450" cy="5497512"/>
          </a:xfrm>
        </p:spPr>
        <p:txBody>
          <a:bodyPr/>
          <a:lstStyle/>
          <a:p>
            <a:pPr marL="381000" indent="-381000" eaLnBrk="1" hangingPunct="1">
              <a:buFontTx/>
              <a:buNone/>
            </a:pPr>
            <a:r>
              <a:rPr lang="en-US" altLang="zh-CN" b="1" smtClean="0">
                <a:ea typeface="楷体_GB2312" panose="02010600030101010101" charset="-122"/>
              </a:rPr>
              <a:t>(4) </a:t>
            </a:r>
            <a:r>
              <a:rPr lang="zh-CN" altLang="en-US" b="1" smtClean="0">
                <a:ea typeface="楷体_GB2312" panose="02010600030101010101" charset="-122"/>
              </a:rPr>
              <a:t>按信令信道与用户信息传送信道的关系分</a:t>
            </a:r>
          </a:p>
          <a:p>
            <a:pPr marL="381000" indent="-381000" eaLnBrk="1" hangingPunct="1"/>
            <a:r>
              <a:rPr lang="zh-CN" altLang="en-US" b="1" smtClean="0">
                <a:latin typeface="楷体_GB2312" panose="02010600030101010101" charset="-122"/>
                <a:ea typeface="楷体_GB2312" panose="02010600030101010101" charset="-122"/>
              </a:rPr>
              <a:t>随路信令</a:t>
            </a:r>
            <a:r>
              <a:rPr lang="en-US" altLang="zh-CN" b="1" smtClean="0">
                <a:latin typeface="楷体_GB2312" panose="02010600030101010101" charset="-122"/>
                <a:ea typeface="楷体_GB2312" panose="02010600030101010101" charset="-122"/>
              </a:rPr>
              <a:t>(CAS</a:t>
            </a:r>
            <a:r>
              <a:rPr lang="zh-CN" altLang="en-US" b="1" smtClean="0">
                <a:latin typeface="楷体_GB2312" panose="02010600030101010101" charset="-122"/>
                <a:ea typeface="楷体_GB2312" panose="02010600030101010101" charset="-122"/>
              </a:rPr>
              <a:t>：</a:t>
            </a:r>
            <a:r>
              <a:rPr lang="en-US" altLang="zh-CN" b="1" smtClean="0">
                <a:latin typeface="楷体_GB2312" panose="02010600030101010101" charset="-122"/>
                <a:ea typeface="楷体_GB2312" panose="02010600030101010101" charset="-122"/>
              </a:rPr>
              <a:t>Channel Associated Signaling)</a:t>
            </a:r>
          </a:p>
          <a:p>
            <a:pPr marL="746125" lvl="1" indent="-381000" eaLnBrk="1" hangingPunct="1"/>
            <a:r>
              <a:rPr lang="zh-CN" altLang="en-US" b="1" smtClean="0">
                <a:latin typeface="楷体_GB2312" panose="02010600030101010101" charset="-122"/>
                <a:ea typeface="楷体_GB2312" panose="02010600030101010101" charset="-122"/>
              </a:rPr>
              <a:t>用传送话音的信道来传送信令或者传送信令的信道与传送话音的信道之间具有固定的对应关系。如中国</a:t>
            </a:r>
            <a:r>
              <a:rPr lang="en-US" altLang="zh-CN" b="1" smtClean="0">
                <a:latin typeface="楷体_GB2312" panose="02010600030101010101" charset="-122"/>
                <a:ea typeface="楷体_GB2312" panose="02010600030101010101" charset="-122"/>
              </a:rPr>
              <a:t>1</a:t>
            </a:r>
            <a:r>
              <a:rPr lang="zh-CN" altLang="en-US" b="1" smtClean="0">
                <a:latin typeface="楷体_GB2312" panose="02010600030101010101" charset="-122"/>
                <a:ea typeface="楷体_GB2312" panose="02010600030101010101" charset="-122"/>
              </a:rPr>
              <a:t>号信令。</a:t>
            </a:r>
            <a:endParaRPr lang="en-US" altLang="zh-CN" b="1" smtClean="0">
              <a:latin typeface="楷体_GB2312" panose="02010600030101010101" charset="-122"/>
              <a:ea typeface="楷体_GB2312" panose="02010600030101010101" charset="-122"/>
            </a:endParaRPr>
          </a:p>
          <a:p>
            <a:pPr marL="381000" indent="-381000" eaLnBrk="1" hangingPunct="1"/>
            <a:r>
              <a:rPr lang="zh-CN" altLang="en-US" b="1" smtClean="0">
                <a:solidFill>
                  <a:srgbClr val="FF0000"/>
                </a:solidFill>
                <a:latin typeface="楷体_GB2312" panose="02010600030101010101" charset="-122"/>
                <a:ea typeface="楷体_GB2312" panose="02010600030101010101" charset="-122"/>
              </a:rPr>
              <a:t>公共信道信令</a:t>
            </a:r>
            <a:r>
              <a:rPr lang="en-US" altLang="zh-CN" b="1" smtClean="0">
                <a:latin typeface="楷体_GB2312" panose="02010600030101010101" charset="-122"/>
                <a:ea typeface="楷体_GB2312" panose="02010600030101010101" charset="-122"/>
              </a:rPr>
              <a:t>(CCS</a:t>
            </a:r>
            <a:r>
              <a:rPr lang="zh-CN" altLang="en-US" b="1" smtClean="0">
                <a:latin typeface="楷体_GB2312" panose="02010600030101010101" charset="-122"/>
                <a:ea typeface="楷体_GB2312" panose="02010600030101010101" charset="-122"/>
              </a:rPr>
              <a:t>：</a:t>
            </a:r>
            <a:r>
              <a:rPr lang="en-US" altLang="zh-CN" b="1" smtClean="0">
                <a:latin typeface="楷体_GB2312" panose="02010600030101010101" charset="-122"/>
                <a:ea typeface="楷体_GB2312" panose="02010600030101010101" charset="-122"/>
              </a:rPr>
              <a:t>Common Channel Signaling)</a:t>
            </a:r>
          </a:p>
          <a:p>
            <a:pPr marL="746125" lvl="1" indent="-381000" eaLnBrk="1" hangingPunct="1"/>
            <a:r>
              <a:rPr lang="zh-CN" altLang="en-US" b="1" smtClean="0">
                <a:latin typeface="楷体_GB2312" panose="02010600030101010101" charset="-122"/>
                <a:ea typeface="楷体_GB2312" panose="02010600030101010101" charset="-122"/>
              </a:rPr>
              <a:t>传送信令的信道与传送话音的信道在逻辑上完全分开，在有些情况下甚至在物理上也是分开的，网络专门设置有传送信令的信道。如</a:t>
            </a:r>
            <a:r>
              <a:rPr lang="en-US" altLang="zh-CN" b="1" smtClean="0">
                <a:latin typeface="楷体_GB2312" panose="02010600030101010101" charset="-122"/>
                <a:ea typeface="楷体_GB2312" panose="02010600030101010101" charset="-122"/>
              </a:rPr>
              <a:t>7</a:t>
            </a:r>
            <a:r>
              <a:rPr lang="zh-CN" altLang="en-US" b="1" smtClean="0">
                <a:latin typeface="楷体_GB2312" panose="02010600030101010101" charset="-122"/>
                <a:ea typeface="楷体_GB2312" panose="02010600030101010101" charset="-122"/>
              </a:rPr>
              <a:t>号信令系统。</a:t>
            </a:r>
            <a:endParaRPr lang="en-US" altLang="zh-CN" b="1" smtClean="0">
              <a:latin typeface="楷体_GB2312" panose="02010600030101010101" charset="-122"/>
              <a:ea typeface="楷体_GB2312" panose="02010600030101010101" charset="-122"/>
            </a:endParaRPr>
          </a:p>
          <a:p>
            <a:pPr marL="381000" indent="-381000" eaLnBrk="1" hangingPunct="1">
              <a:buFontTx/>
              <a:buNone/>
            </a:pPr>
            <a:endParaRPr lang="en-US" altLang="zh-CN" b="1" smtClean="0">
              <a:latin typeface="楷体_GB2312" panose="02010600030101010101" charset="-122"/>
              <a:ea typeface="楷体_GB2312" panose="02010600030101010101" charset="-122"/>
            </a:endParaRPr>
          </a:p>
        </p:txBody>
      </p:sp>
      <p:graphicFrame>
        <p:nvGraphicFramePr>
          <p:cNvPr id="18436" name="Object 4"/>
          <p:cNvGraphicFramePr>
            <a:graphicFrameLocks noGrp="1" noChangeAspect="1"/>
          </p:cNvGraphicFramePr>
          <p:nvPr>
            <p:ph sz="half" idx="2"/>
          </p:nvPr>
        </p:nvGraphicFramePr>
        <p:xfrm>
          <a:off x="395288" y="4157663"/>
          <a:ext cx="8005762" cy="2006600"/>
        </p:xfrm>
        <a:graphic>
          <a:graphicData uri="http://schemas.openxmlformats.org/presentationml/2006/ole">
            <mc:AlternateContent xmlns:mc="http://schemas.openxmlformats.org/markup-compatibility/2006">
              <mc:Choice xmlns:v="urn:schemas-microsoft-com:vml" Requires="v">
                <p:oleObj spid="_x0000_s18438" r:id="rId3" imgW="4856672" imgH="1217075" progId="Visio.Drawing.4">
                  <p:embed/>
                </p:oleObj>
              </mc:Choice>
              <mc:Fallback>
                <p:oleObj r:id="rId3" imgW="4856672" imgH="1217075" progId="Visio.Drawing.4">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4157663"/>
                        <a:ext cx="8005762"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259467" y="548680"/>
            <a:ext cx="8378825" cy="468313"/>
          </a:xfrm>
        </p:spPr>
        <p:txBody>
          <a:bodyPr>
            <a:normAutofit fontScale="90000"/>
          </a:bodyPr>
          <a:lstStyle/>
          <a:p>
            <a:pPr eaLnBrk="1" fontAlgn="auto" hangingPunct="1">
              <a:spcAft>
                <a:spcPts val="0"/>
              </a:spcAft>
              <a:defRPr/>
            </a:pPr>
            <a:r>
              <a:rPr lang="zh-CN" altLang="en-US" b="1" dirty="0" smtClean="0">
                <a:latin typeface="楷体_GB2312" pitchFamily="49" charset="-122"/>
                <a:ea typeface="楷体_GB2312" pitchFamily="49" charset="-122"/>
              </a:rPr>
              <a:t>第</a:t>
            </a:r>
            <a:r>
              <a:rPr lang="en-US" altLang="zh-CN" b="1" dirty="0" smtClean="0">
                <a:latin typeface="楷体_GB2312" pitchFamily="49" charset="-122"/>
                <a:ea typeface="楷体_GB2312" pitchFamily="49" charset="-122"/>
              </a:rPr>
              <a:t>3</a:t>
            </a:r>
            <a:r>
              <a:rPr lang="zh-CN" altLang="en-US" b="1" dirty="0" smtClean="0">
                <a:latin typeface="楷体_GB2312" pitchFamily="49" charset="-122"/>
                <a:ea typeface="楷体_GB2312" pitchFamily="49" charset="-122"/>
              </a:rPr>
              <a:t>章</a:t>
            </a:r>
            <a:r>
              <a:rPr lang="en-US" altLang="zh-CN" b="1" dirty="0" smtClean="0">
                <a:ea typeface="楷体_GB2312" pitchFamily="49" charset="-122"/>
              </a:rPr>
              <a:t> </a:t>
            </a:r>
            <a:r>
              <a:rPr lang="zh-CN" altLang="en-US" b="1" dirty="0" smtClean="0">
                <a:ea typeface="楷体_GB2312" pitchFamily="49" charset="-122"/>
              </a:rPr>
              <a:t>信令网</a:t>
            </a:r>
          </a:p>
        </p:txBody>
      </p:sp>
      <p:sp>
        <p:nvSpPr>
          <p:cNvPr id="91139" name="Rectangle 3"/>
          <p:cNvSpPr>
            <a:spLocks noGrp="1" noChangeArrowheads="1"/>
          </p:cNvSpPr>
          <p:nvPr>
            <p:ph type="body" sz="half" idx="1"/>
          </p:nvPr>
        </p:nvSpPr>
        <p:spPr>
          <a:xfrm>
            <a:off x="273050" y="1340767"/>
            <a:ext cx="8172450" cy="4993357"/>
          </a:xfrm>
        </p:spPr>
        <p:txBody>
          <a:bodyPr>
            <a:normAutofit/>
          </a:bodyPr>
          <a:lstStyle/>
          <a:p>
            <a:pPr marL="457200" indent="-457200" eaLnBrk="1" hangingPunct="1">
              <a:lnSpc>
                <a:spcPct val="110000"/>
              </a:lnSpc>
              <a:buFontTx/>
              <a:buNone/>
            </a:pPr>
            <a:r>
              <a:rPr lang="en-US" altLang="zh-CN" sz="2800" b="1" dirty="0" smtClean="0">
                <a:ea typeface="楷体_GB2312" panose="02010600030101010101" charset="-122"/>
              </a:rPr>
              <a:t>3</a:t>
            </a:r>
            <a:r>
              <a:rPr lang="zh-CN" altLang="en-US" sz="2800" b="1" dirty="0" smtClean="0">
                <a:ea typeface="楷体_GB2312" panose="02010600030101010101" charset="-122"/>
              </a:rPr>
              <a:t>、信令点再启动 </a:t>
            </a:r>
          </a:p>
          <a:p>
            <a:pPr marL="457200" indent="-457200" algn="just" eaLnBrk="1" hangingPunct="1">
              <a:lnSpc>
                <a:spcPct val="115000"/>
              </a:lnSpc>
              <a:spcBef>
                <a:spcPct val="50000"/>
              </a:spcBef>
              <a:buFontTx/>
              <a:buNone/>
            </a:pPr>
            <a:r>
              <a:rPr lang="zh-CN" altLang="en-US" sz="1600" b="1" dirty="0" smtClean="0">
                <a:latin typeface="楷体_GB2312" panose="02010600030101010101" charset="-122"/>
                <a:ea typeface="楷体_GB2312" panose="02010600030101010101" charset="-122"/>
              </a:rPr>
              <a:t>     </a:t>
            </a:r>
          </a:p>
        </p:txBody>
      </p:sp>
      <p:graphicFrame>
        <p:nvGraphicFramePr>
          <p:cNvPr id="91140" name="Object 4"/>
          <p:cNvGraphicFramePr>
            <a:graphicFrameLocks noGrp="1" noChangeAspect="1"/>
          </p:cNvGraphicFramePr>
          <p:nvPr>
            <p:ph sz="half" idx="2"/>
          </p:nvPr>
        </p:nvGraphicFramePr>
        <p:xfrm>
          <a:off x="776288" y="1916113"/>
          <a:ext cx="7231062" cy="4535487"/>
        </p:xfrm>
        <a:graphic>
          <a:graphicData uri="http://schemas.openxmlformats.org/presentationml/2006/ole">
            <mc:AlternateContent xmlns:mc="http://schemas.openxmlformats.org/markup-compatibility/2006">
              <mc:Choice xmlns:v="urn:schemas-microsoft-com:vml" Requires="v">
                <p:oleObj spid="_x0000_s91142" r:id="rId3" imgW="2513287" imgH="1577134" progId="Visio.Drawing.4">
                  <p:embed/>
                </p:oleObj>
              </mc:Choice>
              <mc:Fallback>
                <p:oleObj r:id="rId3" imgW="2513287" imgH="1577134" progId="Visio.Drawing.4">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288" y="1916113"/>
                        <a:ext cx="7231062" cy="4535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179388" y="1628775"/>
            <a:ext cx="8686800"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algn="just" eaLnBrk="1" hangingPunct="1">
              <a:lnSpc>
                <a:spcPct val="120000"/>
              </a:lnSpc>
              <a:spcBef>
                <a:spcPct val="50000"/>
              </a:spcBef>
              <a:buClrTx/>
              <a:buSzTx/>
              <a:buFontTx/>
              <a:buNone/>
            </a:pPr>
            <a:r>
              <a:rPr kumimoji="1" lang="zh-CN" altLang="en-US" b="1">
                <a:latin typeface="楷体_GB2312" panose="02010600030101010101" charset="-122"/>
                <a:ea typeface="楷体_GB2312" panose="02010600030101010101" charset="-122"/>
              </a:rPr>
              <a:t>若信令转接点</a:t>
            </a:r>
            <a:r>
              <a:rPr kumimoji="1" lang="en-US" altLang="zh-CN" b="1">
                <a:latin typeface="楷体_GB2312" panose="02010600030101010101" charset="-122"/>
                <a:ea typeface="楷体_GB2312" panose="02010600030101010101" charset="-122"/>
              </a:rPr>
              <a:t>D</a:t>
            </a:r>
            <a:r>
              <a:rPr kumimoji="1" lang="zh-CN" altLang="en-US" b="1">
                <a:latin typeface="楷体_GB2312" panose="02010600030101010101" charset="-122"/>
                <a:ea typeface="楷体_GB2312" panose="02010600030101010101" charset="-122"/>
              </a:rPr>
              <a:t>故障 </a:t>
            </a:r>
          </a:p>
          <a:p>
            <a:pPr algn="just" eaLnBrk="1" hangingPunct="1">
              <a:lnSpc>
                <a:spcPct val="120000"/>
              </a:lnSpc>
              <a:spcBef>
                <a:spcPct val="50000"/>
              </a:spcBef>
              <a:buClrTx/>
              <a:buSzTx/>
              <a:buFontTx/>
              <a:buNone/>
            </a:pPr>
            <a:r>
              <a:rPr kumimoji="1" lang="en-US" altLang="zh-CN" b="1">
                <a:latin typeface="楷体_GB2312" panose="02010600030101010101" charset="-122"/>
                <a:ea typeface="楷体_GB2312" panose="02010600030101010101" charset="-122"/>
              </a:rPr>
              <a:t>(1) F</a:t>
            </a:r>
            <a:r>
              <a:rPr kumimoji="1" lang="zh-CN" altLang="en-US" b="1">
                <a:latin typeface="楷体_GB2312" panose="02010600030101010101" charset="-122"/>
                <a:ea typeface="楷体_GB2312" panose="02010600030101010101" charset="-122"/>
              </a:rPr>
              <a:t>倒换。</a:t>
            </a:r>
            <a:r>
              <a:rPr kumimoji="1" lang="en-US" altLang="zh-CN" b="1">
                <a:latin typeface="楷体_GB2312" panose="02010600030101010101" charset="-122"/>
                <a:ea typeface="楷体_GB2312" panose="02010600030101010101" charset="-122"/>
              </a:rPr>
              <a:t>F</a:t>
            </a:r>
            <a:r>
              <a:rPr kumimoji="1" lang="zh-CN" altLang="en-US" b="1">
                <a:latin typeface="楷体_GB2312" panose="02010600030101010101" charset="-122"/>
                <a:ea typeface="楷体_GB2312" panose="02010600030101010101" charset="-122"/>
              </a:rPr>
              <a:t>向</a:t>
            </a:r>
            <a:r>
              <a:rPr kumimoji="1" lang="en-US" altLang="zh-CN" b="1">
                <a:latin typeface="楷体_GB2312" panose="02010600030101010101" charset="-122"/>
                <a:ea typeface="楷体_GB2312" panose="02010600030101010101" charset="-122"/>
              </a:rPr>
              <a:t>E</a:t>
            </a:r>
            <a:r>
              <a:rPr kumimoji="1" lang="zh-CN" altLang="en-US" b="1">
                <a:latin typeface="楷体_GB2312" panose="02010600030101010101" charset="-122"/>
                <a:ea typeface="楷体_GB2312" panose="02010600030101010101" charset="-122"/>
              </a:rPr>
              <a:t>发</a:t>
            </a:r>
            <a:r>
              <a:rPr kumimoji="1" lang="en-US" altLang="zh-CN" b="1">
                <a:latin typeface="楷体_GB2312" panose="02010600030101010101" charset="-122"/>
                <a:ea typeface="楷体_GB2312" panose="02010600030101010101" charset="-122"/>
              </a:rPr>
              <a:t>COO</a:t>
            </a:r>
            <a:r>
              <a:rPr kumimoji="1" lang="zh-CN" altLang="en-US" b="1">
                <a:latin typeface="楷体_GB2312" panose="02010600030101010101" charset="-122"/>
                <a:ea typeface="楷体_GB2312" panose="02010600030101010101" charset="-122"/>
              </a:rPr>
              <a:t>，将</a:t>
            </a:r>
            <a:r>
              <a:rPr kumimoji="1" lang="en-US" altLang="zh-CN" b="1">
                <a:latin typeface="楷体_GB2312" panose="02010600030101010101" charset="-122"/>
                <a:ea typeface="楷体_GB2312" panose="02010600030101010101" charset="-122"/>
              </a:rPr>
              <a:t>FD</a:t>
            </a:r>
            <a:r>
              <a:rPr kumimoji="1" lang="zh-CN" altLang="en-US" b="1">
                <a:latin typeface="楷体_GB2312" panose="02010600030101010101" charset="-122"/>
                <a:ea typeface="楷体_GB2312" panose="02010600030101010101" charset="-122"/>
              </a:rPr>
              <a:t>倒换至</a:t>
            </a:r>
            <a:r>
              <a:rPr kumimoji="1" lang="en-US" altLang="zh-CN" b="1">
                <a:latin typeface="楷体_GB2312" panose="02010600030101010101" charset="-122"/>
                <a:ea typeface="楷体_GB2312" panose="02010600030101010101" charset="-122"/>
              </a:rPr>
              <a:t>FE</a:t>
            </a:r>
            <a:r>
              <a:rPr kumimoji="1" lang="zh-CN" altLang="en-US" b="1">
                <a:latin typeface="楷体_GB2312" panose="02010600030101010101" charset="-122"/>
                <a:ea typeface="楷体_GB2312" panose="02010600030101010101" charset="-122"/>
              </a:rPr>
              <a:t>。</a:t>
            </a:r>
          </a:p>
          <a:p>
            <a:pPr algn="just" eaLnBrk="1" hangingPunct="1">
              <a:lnSpc>
                <a:spcPct val="120000"/>
              </a:lnSpc>
              <a:spcBef>
                <a:spcPct val="50000"/>
              </a:spcBef>
              <a:buClrTx/>
              <a:buSzTx/>
              <a:buFontTx/>
              <a:buNone/>
            </a:pPr>
            <a:r>
              <a:rPr kumimoji="1" lang="en-US" altLang="zh-CN" b="1">
                <a:latin typeface="楷体_GB2312" panose="02010600030101010101" charset="-122"/>
                <a:ea typeface="楷体_GB2312" panose="02010600030101010101" charset="-122"/>
              </a:rPr>
              <a:t>(2) B</a:t>
            </a:r>
            <a:r>
              <a:rPr kumimoji="1" lang="zh-CN" altLang="en-US" b="1">
                <a:latin typeface="楷体_GB2312" panose="02010600030101010101" charset="-122"/>
                <a:ea typeface="楷体_GB2312" panose="02010600030101010101" charset="-122"/>
              </a:rPr>
              <a:t>点向</a:t>
            </a:r>
            <a:r>
              <a:rPr kumimoji="1" lang="en-US" altLang="zh-CN" b="1">
                <a:latin typeface="楷体_GB2312" panose="02010600030101010101" charset="-122"/>
                <a:ea typeface="楷体_GB2312" panose="02010600030101010101" charset="-122"/>
              </a:rPr>
              <a:t>A</a:t>
            </a:r>
            <a:r>
              <a:rPr kumimoji="1" lang="zh-CN" altLang="en-US" b="1">
                <a:latin typeface="楷体_GB2312" panose="02010600030101010101" charset="-122"/>
                <a:ea typeface="楷体_GB2312" panose="02010600030101010101" charset="-122"/>
              </a:rPr>
              <a:t>、</a:t>
            </a:r>
            <a:r>
              <a:rPr kumimoji="1" lang="en-US" altLang="zh-CN" b="1">
                <a:latin typeface="楷体_GB2312" panose="02010600030101010101" charset="-122"/>
                <a:ea typeface="楷体_GB2312" panose="02010600030101010101" charset="-122"/>
              </a:rPr>
              <a:t>C</a:t>
            </a:r>
            <a:r>
              <a:rPr kumimoji="1" lang="zh-CN" altLang="en-US" b="1">
                <a:latin typeface="楷体_GB2312" panose="02010600030101010101" charset="-122"/>
                <a:ea typeface="楷体_GB2312" panose="02010600030101010101" charset="-122"/>
              </a:rPr>
              <a:t>分别发送</a:t>
            </a:r>
            <a:r>
              <a:rPr kumimoji="1" lang="en-US" altLang="zh-CN" b="1">
                <a:latin typeface="楷体_GB2312" panose="02010600030101010101" charset="-122"/>
                <a:ea typeface="楷体_GB2312" panose="02010600030101010101" charset="-122"/>
              </a:rPr>
              <a:t>TFP(D)</a:t>
            </a:r>
            <a:r>
              <a:rPr kumimoji="1" lang="zh-CN" altLang="en-US" b="1">
                <a:latin typeface="楷体_GB2312" panose="02010600030101010101" charset="-122"/>
                <a:ea typeface="楷体_GB2312" panose="02010600030101010101" charset="-122"/>
              </a:rPr>
              <a:t>，</a:t>
            </a:r>
            <a:r>
              <a:rPr kumimoji="1" lang="en-US" altLang="zh-CN" b="1">
                <a:latin typeface="楷体_GB2312" panose="02010600030101010101" charset="-122"/>
                <a:ea typeface="楷体_GB2312" panose="02010600030101010101" charset="-122"/>
              </a:rPr>
              <a:t>A</a:t>
            </a:r>
            <a:r>
              <a:rPr kumimoji="1" lang="zh-CN" altLang="en-US" b="1">
                <a:latin typeface="楷体_GB2312" panose="02010600030101010101" charset="-122"/>
                <a:ea typeface="楷体_GB2312" panose="02010600030101010101" charset="-122"/>
              </a:rPr>
              <a:t>、</a:t>
            </a:r>
            <a:r>
              <a:rPr kumimoji="1" lang="en-US" altLang="zh-CN" b="1">
                <a:latin typeface="楷体_GB2312" panose="02010600030101010101" charset="-122"/>
                <a:ea typeface="楷体_GB2312" panose="02010600030101010101" charset="-122"/>
              </a:rPr>
              <a:t>C</a:t>
            </a:r>
            <a:r>
              <a:rPr kumimoji="1" lang="zh-CN" altLang="en-US" b="1">
                <a:latin typeface="楷体_GB2312" panose="02010600030101010101" charset="-122"/>
                <a:ea typeface="楷体_GB2312" panose="02010600030101010101" charset="-122"/>
              </a:rPr>
              <a:t>点执行强制重选路由程序。同时，</a:t>
            </a:r>
            <a:r>
              <a:rPr kumimoji="1" lang="en-US" altLang="zh-CN" b="1">
                <a:latin typeface="楷体_GB2312" panose="02010600030101010101" charset="-122"/>
                <a:ea typeface="楷体_GB2312" panose="02010600030101010101" charset="-122"/>
              </a:rPr>
              <a:t>A</a:t>
            </a:r>
            <a:r>
              <a:rPr kumimoji="1" lang="zh-CN" altLang="en-US" b="1">
                <a:latin typeface="楷体_GB2312" panose="02010600030101010101" charset="-122"/>
                <a:ea typeface="楷体_GB2312" panose="02010600030101010101" charset="-122"/>
              </a:rPr>
              <a:t>、</a:t>
            </a:r>
            <a:r>
              <a:rPr kumimoji="1" lang="en-US" altLang="zh-CN" b="1">
                <a:latin typeface="楷体_GB2312" panose="02010600030101010101" charset="-122"/>
                <a:ea typeface="楷体_GB2312" panose="02010600030101010101" charset="-122"/>
              </a:rPr>
              <a:t>C</a:t>
            </a:r>
            <a:r>
              <a:rPr kumimoji="1" lang="zh-CN" altLang="en-US" b="1">
                <a:latin typeface="楷体_GB2312" panose="02010600030101010101" charset="-122"/>
                <a:ea typeface="楷体_GB2312" panose="02010600030101010101" charset="-122"/>
              </a:rPr>
              <a:t>收到</a:t>
            </a:r>
            <a:r>
              <a:rPr kumimoji="1" lang="en-US" altLang="zh-CN" b="1">
                <a:latin typeface="楷体_GB2312" panose="02010600030101010101" charset="-122"/>
                <a:ea typeface="楷体_GB2312" panose="02010600030101010101" charset="-122"/>
              </a:rPr>
              <a:t>B</a:t>
            </a:r>
            <a:r>
              <a:rPr kumimoji="1" lang="zh-CN" altLang="en-US" b="1">
                <a:latin typeface="楷体_GB2312" panose="02010600030101010101" charset="-122"/>
                <a:ea typeface="楷体_GB2312" panose="02010600030101010101" charset="-122"/>
              </a:rPr>
              <a:t>发来的</a:t>
            </a:r>
            <a:r>
              <a:rPr kumimoji="1" lang="en-US" altLang="zh-CN" b="1">
                <a:latin typeface="楷体_GB2312" panose="02010600030101010101" charset="-122"/>
                <a:ea typeface="楷体_GB2312" panose="02010600030101010101" charset="-122"/>
              </a:rPr>
              <a:t>TFP(D)</a:t>
            </a:r>
            <a:r>
              <a:rPr kumimoji="1" lang="zh-CN" altLang="en-US" b="1">
                <a:latin typeface="楷体_GB2312" panose="02010600030101010101" charset="-122"/>
                <a:ea typeface="楷体_GB2312" panose="02010600030101010101" charset="-122"/>
              </a:rPr>
              <a:t>后，要定期向</a:t>
            </a:r>
            <a:r>
              <a:rPr kumimoji="1" lang="en-US" altLang="zh-CN" b="1">
                <a:latin typeface="楷体_GB2312" panose="02010600030101010101" charset="-122"/>
                <a:ea typeface="楷体_GB2312" panose="02010600030101010101" charset="-122"/>
              </a:rPr>
              <a:t>B</a:t>
            </a:r>
            <a:r>
              <a:rPr kumimoji="1" lang="zh-CN" altLang="en-US" b="1">
                <a:latin typeface="楷体_GB2312" panose="02010600030101010101" charset="-122"/>
                <a:ea typeface="楷体_GB2312" panose="02010600030101010101" charset="-122"/>
              </a:rPr>
              <a:t>发送</a:t>
            </a:r>
            <a:r>
              <a:rPr kumimoji="1" lang="en-US" altLang="zh-CN" b="1">
                <a:latin typeface="楷体_GB2312" panose="02010600030101010101" charset="-122"/>
                <a:ea typeface="楷体_GB2312" panose="02010600030101010101" charset="-122"/>
              </a:rPr>
              <a:t>RST(D)</a:t>
            </a:r>
            <a:r>
              <a:rPr kumimoji="1" lang="zh-CN" altLang="en-US" b="1">
                <a:latin typeface="楷体_GB2312" panose="02010600030101010101" charset="-122"/>
                <a:ea typeface="楷体_GB2312" panose="02010600030101010101" charset="-122"/>
              </a:rPr>
              <a:t>。</a:t>
            </a:r>
          </a:p>
          <a:p>
            <a:pPr algn="just" eaLnBrk="1" hangingPunct="1">
              <a:lnSpc>
                <a:spcPct val="120000"/>
              </a:lnSpc>
              <a:spcBef>
                <a:spcPct val="50000"/>
              </a:spcBef>
              <a:buClrTx/>
              <a:buSzTx/>
              <a:buFontTx/>
              <a:buNone/>
            </a:pPr>
            <a:r>
              <a:rPr kumimoji="1" lang="en-US" altLang="zh-CN" b="1">
                <a:latin typeface="楷体_GB2312" panose="02010600030101010101" charset="-122"/>
                <a:ea typeface="楷体_GB2312" panose="02010600030101010101" charset="-122"/>
              </a:rPr>
              <a:t>(3) </a:t>
            </a:r>
            <a:r>
              <a:rPr kumimoji="1" lang="zh-CN" altLang="en-US" b="1">
                <a:latin typeface="楷体_GB2312" panose="02010600030101010101" charset="-122"/>
                <a:ea typeface="楷体_GB2312" panose="02010600030101010101" charset="-122"/>
              </a:rPr>
              <a:t>同上，</a:t>
            </a:r>
            <a:r>
              <a:rPr kumimoji="1" lang="en-US" altLang="zh-CN" b="1">
                <a:latin typeface="楷体_GB2312" panose="02010600030101010101" charset="-122"/>
                <a:ea typeface="楷体_GB2312" panose="02010600030101010101" charset="-122"/>
              </a:rPr>
              <a:t>C</a:t>
            </a:r>
            <a:r>
              <a:rPr kumimoji="1" lang="zh-CN" altLang="en-US" b="1">
                <a:latin typeface="楷体_GB2312" panose="02010600030101010101" charset="-122"/>
                <a:ea typeface="楷体_GB2312" panose="02010600030101010101" charset="-122"/>
              </a:rPr>
              <a:t>点向</a:t>
            </a:r>
            <a:r>
              <a:rPr kumimoji="1" lang="en-US" altLang="zh-CN" b="1">
                <a:latin typeface="楷体_GB2312" panose="02010600030101010101" charset="-122"/>
                <a:ea typeface="楷体_GB2312" panose="02010600030101010101" charset="-122"/>
              </a:rPr>
              <a:t>A</a:t>
            </a:r>
            <a:r>
              <a:rPr kumimoji="1" lang="zh-CN" altLang="en-US" b="1">
                <a:latin typeface="楷体_GB2312" panose="02010600030101010101" charset="-122"/>
                <a:ea typeface="楷体_GB2312" panose="02010600030101010101" charset="-122"/>
              </a:rPr>
              <a:t>、</a:t>
            </a:r>
            <a:r>
              <a:rPr kumimoji="1" lang="en-US" altLang="zh-CN" b="1">
                <a:latin typeface="楷体_GB2312" panose="02010600030101010101" charset="-122"/>
                <a:ea typeface="楷体_GB2312" panose="02010600030101010101" charset="-122"/>
              </a:rPr>
              <a:t>B</a:t>
            </a:r>
            <a:r>
              <a:rPr kumimoji="1" lang="zh-CN" altLang="en-US" b="1">
                <a:latin typeface="楷体_GB2312" panose="02010600030101010101" charset="-122"/>
                <a:ea typeface="楷体_GB2312" panose="02010600030101010101" charset="-122"/>
              </a:rPr>
              <a:t>两点发送</a:t>
            </a:r>
            <a:r>
              <a:rPr kumimoji="1" lang="en-US" altLang="zh-CN" b="1">
                <a:latin typeface="楷体_GB2312" panose="02010600030101010101" charset="-122"/>
                <a:ea typeface="楷体_GB2312" panose="02010600030101010101" charset="-122"/>
              </a:rPr>
              <a:t>TFP(D)</a:t>
            </a:r>
            <a:r>
              <a:rPr kumimoji="1" lang="zh-CN" altLang="en-US" b="1">
                <a:latin typeface="楷体_GB2312" panose="02010600030101010101" charset="-122"/>
                <a:ea typeface="楷体_GB2312" panose="02010600030101010101" charset="-122"/>
              </a:rPr>
              <a:t>， </a:t>
            </a:r>
            <a:r>
              <a:rPr kumimoji="1" lang="en-US" altLang="zh-CN" b="1">
                <a:latin typeface="楷体_GB2312" panose="02010600030101010101" charset="-122"/>
                <a:ea typeface="楷体_GB2312" panose="02010600030101010101" charset="-122"/>
              </a:rPr>
              <a:t>A</a:t>
            </a:r>
            <a:r>
              <a:rPr kumimoji="1" lang="zh-CN" altLang="en-US" b="1">
                <a:latin typeface="楷体_GB2312" panose="02010600030101010101" charset="-122"/>
                <a:ea typeface="楷体_GB2312" panose="02010600030101010101" charset="-122"/>
              </a:rPr>
              <a:t>、</a:t>
            </a:r>
            <a:r>
              <a:rPr kumimoji="1" lang="en-US" altLang="zh-CN" b="1">
                <a:latin typeface="楷体_GB2312" panose="02010600030101010101" charset="-122"/>
                <a:ea typeface="楷体_GB2312" panose="02010600030101010101" charset="-122"/>
              </a:rPr>
              <a:t>B</a:t>
            </a:r>
            <a:r>
              <a:rPr kumimoji="1" lang="zh-CN" altLang="en-US" b="1">
                <a:latin typeface="楷体_GB2312" panose="02010600030101010101" charset="-122"/>
                <a:ea typeface="楷体_GB2312" panose="02010600030101010101" charset="-122"/>
              </a:rPr>
              <a:t>执行强制重选路由程序，并定期向 </a:t>
            </a:r>
            <a:r>
              <a:rPr kumimoji="1" lang="en-US" altLang="zh-CN" b="1">
                <a:latin typeface="楷体_GB2312" panose="02010600030101010101" charset="-122"/>
                <a:ea typeface="楷体_GB2312" panose="02010600030101010101" charset="-122"/>
              </a:rPr>
              <a:t>C</a:t>
            </a:r>
            <a:r>
              <a:rPr kumimoji="1" lang="zh-CN" altLang="en-US" b="1">
                <a:latin typeface="楷体_GB2312" panose="02010600030101010101" charset="-122"/>
                <a:ea typeface="楷体_GB2312" panose="02010600030101010101" charset="-122"/>
              </a:rPr>
              <a:t>发送</a:t>
            </a:r>
            <a:r>
              <a:rPr kumimoji="1" lang="en-US" altLang="zh-CN" b="1">
                <a:latin typeface="楷体_GB2312" panose="02010600030101010101" charset="-122"/>
                <a:ea typeface="楷体_GB2312" panose="02010600030101010101" charset="-122"/>
              </a:rPr>
              <a:t>RST(D)</a:t>
            </a:r>
            <a:r>
              <a:rPr kumimoji="1" lang="zh-CN" altLang="en-US" b="1">
                <a:latin typeface="楷体_GB2312" panose="02010600030101010101" charset="-122"/>
                <a:ea typeface="楷体_GB2312" panose="02010600030101010101" charset="-122"/>
              </a:rPr>
              <a:t>。</a:t>
            </a:r>
          </a:p>
          <a:p>
            <a:pPr algn="just" eaLnBrk="1" hangingPunct="1">
              <a:lnSpc>
                <a:spcPct val="120000"/>
              </a:lnSpc>
              <a:spcBef>
                <a:spcPct val="50000"/>
              </a:spcBef>
              <a:buClrTx/>
              <a:buSzTx/>
              <a:buFontTx/>
              <a:buNone/>
            </a:pPr>
            <a:r>
              <a:rPr kumimoji="1" lang="en-US" altLang="zh-CN" b="1">
                <a:latin typeface="楷体_GB2312" panose="02010600030101010101" charset="-122"/>
                <a:ea typeface="楷体_GB2312" panose="02010600030101010101" charset="-122"/>
              </a:rPr>
              <a:t>(4) E</a:t>
            </a:r>
            <a:r>
              <a:rPr kumimoji="1" lang="zh-CN" altLang="en-US" b="1">
                <a:latin typeface="楷体_GB2312" panose="02010600030101010101" charset="-122"/>
                <a:ea typeface="楷体_GB2312" panose="02010600030101010101" charset="-122"/>
              </a:rPr>
              <a:t>点向</a:t>
            </a:r>
            <a:r>
              <a:rPr kumimoji="1" lang="en-US" altLang="zh-CN" b="1">
                <a:latin typeface="楷体_GB2312" panose="02010600030101010101" charset="-122"/>
                <a:ea typeface="楷体_GB2312" panose="02010600030101010101" charset="-122"/>
              </a:rPr>
              <a:t>B</a:t>
            </a:r>
            <a:r>
              <a:rPr kumimoji="1" lang="zh-CN" altLang="en-US" b="1">
                <a:latin typeface="楷体_GB2312" panose="02010600030101010101" charset="-122"/>
                <a:ea typeface="楷体_GB2312" panose="02010600030101010101" charset="-122"/>
              </a:rPr>
              <a:t>、</a:t>
            </a:r>
            <a:r>
              <a:rPr kumimoji="1" lang="en-US" altLang="zh-CN" b="1">
                <a:latin typeface="楷体_GB2312" panose="02010600030101010101" charset="-122"/>
                <a:ea typeface="楷体_GB2312" panose="02010600030101010101" charset="-122"/>
              </a:rPr>
              <a:t>C</a:t>
            </a:r>
            <a:r>
              <a:rPr kumimoji="1" lang="zh-CN" altLang="en-US" b="1">
                <a:latin typeface="楷体_GB2312" panose="02010600030101010101" charset="-122"/>
                <a:ea typeface="楷体_GB2312" panose="02010600030101010101" charset="-122"/>
              </a:rPr>
              <a:t>、</a:t>
            </a:r>
            <a:r>
              <a:rPr kumimoji="1" lang="en-US" altLang="zh-CN" b="1">
                <a:latin typeface="楷体_GB2312" panose="02010600030101010101" charset="-122"/>
                <a:ea typeface="楷体_GB2312" panose="02010600030101010101" charset="-122"/>
              </a:rPr>
              <a:t>F</a:t>
            </a:r>
            <a:r>
              <a:rPr kumimoji="1" lang="zh-CN" altLang="en-US" b="1">
                <a:latin typeface="楷体_GB2312" panose="02010600030101010101" charset="-122"/>
                <a:ea typeface="楷体_GB2312" panose="02010600030101010101" charset="-122"/>
              </a:rPr>
              <a:t>广播发送 </a:t>
            </a:r>
            <a:r>
              <a:rPr kumimoji="1" lang="en-US" altLang="zh-CN" b="1">
                <a:latin typeface="楷体_GB2312" panose="02010600030101010101" charset="-122"/>
                <a:ea typeface="楷体_GB2312" panose="02010600030101010101" charset="-122"/>
              </a:rPr>
              <a:t>TFP(D)</a:t>
            </a:r>
            <a:r>
              <a:rPr kumimoji="1" lang="zh-CN" altLang="en-US" b="1">
                <a:latin typeface="楷体_GB2312" panose="02010600030101010101" charset="-122"/>
                <a:ea typeface="楷体_GB2312" panose="02010600030101010101" charset="-122"/>
              </a:rPr>
              <a:t>，</a:t>
            </a:r>
            <a:r>
              <a:rPr kumimoji="1" lang="en-US" altLang="zh-CN" b="1">
                <a:latin typeface="楷体_GB2312" panose="02010600030101010101" charset="-122"/>
                <a:ea typeface="楷体_GB2312" panose="02010600030101010101" charset="-122"/>
              </a:rPr>
              <a:t>B</a:t>
            </a:r>
            <a:r>
              <a:rPr kumimoji="1" lang="zh-CN" altLang="en-US" b="1">
                <a:latin typeface="楷体_GB2312" panose="02010600030101010101" charset="-122"/>
                <a:ea typeface="楷体_GB2312" panose="02010600030101010101" charset="-122"/>
              </a:rPr>
              <a:t>、</a:t>
            </a:r>
            <a:r>
              <a:rPr kumimoji="1" lang="en-US" altLang="zh-CN" b="1">
                <a:latin typeface="楷体_GB2312" panose="02010600030101010101" charset="-122"/>
                <a:ea typeface="楷体_GB2312" panose="02010600030101010101" charset="-122"/>
              </a:rPr>
              <a:t>C</a:t>
            </a:r>
            <a:r>
              <a:rPr kumimoji="1" lang="zh-CN" altLang="en-US" b="1">
                <a:latin typeface="楷体_GB2312" panose="02010600030101010101" charset="-122"/>
                <a:ea typeface="楷体_GB2312" panose="02010600030101010101" charset="-122"/>
              </a:rPr>
              <a:t>、</a:t>
            </a:r>
            <a:r>
              <a:rPr kumimoji="1" lang="en-US" altLang="zh-CN" b="1">
                <a:latin typeface="楷体_GB2312" panose="02010600030101010101" charset="-122"/>
                <a:ea typeface="楷体_GB2312" panose="02010600030101010101" charset="-122"/>
              </a:rPr>
              <a:t>F</a:t>
            </a:r>
            <a:r>
              <a:rPr kumimoji="1" lang="zh-CN" altLang="en-US" b="1">
                <a:latin typeface="楷体_GB2312" panose="02010600030101010101" charset="-122"/>
                <a:ea typeface="楷体_GB2312" panose="02010600030101010101" charset="-122"/>
              </a:rPr>
              <a:t>向</a:t>
            </a:r>
            <a:r>
              <a:rPr kumimoji="1" lang="en-US" altLang="zh-CN" b="1">
                <a:latin typeface="楷体_GB2312" panose="02010600030101010101" charset="-122"/>
                <a:ea typeface="楷体_GB2312" panose="02010600030101010101" charset="-122"/>
              </a:rPr>
              <a:t>E</a:t>
            </a:r>
            <a:r>
              <a:rPr kumimoji="1" lang="zh-CN" altLang="en-US" b="1">
                <a:latin typeface="楷体_GB2312" panose="02010600030101010101" charset="-122"/>
                <a:ea typeface="楷体_GB2312" panose="02010600030101010101" charset="-122"/>
              </a:rPr>
              <a:t>点定期发送 </a:t>
            </a:r>
            <a:r>
              <a:rPr kumimoji="1" lang="en-US" altLang="zh-CN" b="1">
                <a:latin typeface="楷体_GB2312" panose="02010600030101010101" charset="-122"/>
                <a:ea typeface="楷体_GB2312" panose="02010600030101010101" charset="-122"/>
              </a:rPr>
              <a:t>RST(D)</a:t>
            </a:r>
            <a:r>
              <a:rPr kumimoji="1" lang="zh-CN" altLang="en-US" b="1">
                <a:latin typeface="楷体_GB2312" panose="02010600030101010101" charset="-122"/>
                <a:ea typeface="楷体_GB2312" panose="02010600030101010101" charset="-122"/>
              </a:rPr>
              <a:t>。 </a:t>
            </a:r>
          </a:p>
        </p:txBody>
      </p:sp>
      <p:sp>
        <p:nvSpPr>
          <p:cNvPr id="92163" name="Rectangle 3"/>
          <p:cNvSpPr>
            <a:spLocks noChangeArrowheads="1"/>
          </p:cNvSpPr>
          <p:nvPr/>
        </p:nvSpPr>
        <p:spPr bwMode="auto">
          <a:xfrm>
            <a:off x="179388" y="404664"/>
            <a:ext cx="77724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eaLnBrk="1" hangingPunct="1">
              <a:spcBef>
                <a:spcPct val="0"/>
              </a:spcBef>
              <a:buClrTx/>
              <a:buSzTx/>
              <a:buFontTx/>
              <a:buNone/>
            </a:pPr>
            <a:r>
              <a:rPr lang="zh-CN" altLang="en-US" b="1">
                <a:solidFill>
                  <a:schemeClr val="bg1"/>
                </a:solidFill>
                <a:latin typeface="楷体_GB2312" panose="02010600030101010101" charset="-122"/>
                <a:ea typeface="楷体_GB2312" panose="02010600030101010101" charset="-122"/>
              </a:rPr>
              <a:t>第</a:t>
            </a:r>
            <a:r>
              <a:rPr lang="en-US" altLang="zh-CN" b="1">
                <a:solidFill>
                  <a:schemeClr val="bg1"/>
                </a:solidFill>
                <a:latin typeface="楷体_GB2312" panose="02010600030101010101" charset="-122"/>
                <a:ea typeface="楷体_GB2312" panose="02010600030101010101" charset="-122"/>
              </a:rPr>
              <a:t>3</a:t>
            </a:r>
            <a:r>
              <a:rPr lang="zh-CN" altLang="en-US" b="1">
                <a:solidFill>
                  <a:schemeClr val="bg1"/>
                </a:solidFill>
                <a:latin typeface="楷体_GB2312" panose="02010600030101010101" charset="-122"/>
                <a:ea typeface="楷体_GB2312" panose="02010600030101010101" charset="-122"/>
              </a:rPr>
              <a:t>章</a:t>
            </a:r>
            <a:r>
              <a:rPr lang="en-US" altLang="zh-CN" b="1">
                <a:solidFill>
                  <a:schemeClr val="bg1"/>
                </a:solidFill>
                <a:latin typeface="Arial" panose="020B0604020202020204" pitchFamily="34" charset="0"/>
                <a:ea typeface="楷体_GB2312" panose="02010600030101010101" charset="-122"/>
              </a:rPr>
              <a:t> </a:t>
            </a:r>
            <a:r>
              <a:rPr lang="zh-CN" altLang="en-US" b="1">
                <a:solidFill>
                  <a:schemeClr val="bg1"/>
                </a:solidFill>
                <a:latin typeface="Arial" panose="020B0604020202020204" pitchFamily="34" charset="0"/>
                <a:ea typeface="楷体_GB2312" panose="02010600030101010101" charset="-122"/>
              </a:rPr>
              <a:t>信令网</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304800" y="1290638"/>
            <a:ext cx="8610600"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algn="just" eaLnBrk="1" hangingPunct="1">
              <a:lnSpc>
                <a:spcPct val="130000"/>
              </a:lnSpc>
              <a:spcBef>
                <a:spcPct val="20000"/>
              </a:spcBef>
              <a:buClrTx/>
              <a:buSzTx/>
              <a:buFontTx/>
              <a:buNone/>
            </a:pPr>
            <a:r>
              <a:rPr kumimoji="1" lang="zh-CN" altLang="en-US" b="1">
                <a:latin typeface="楷体_GB2312" panose="02010600030101010101" charset="-122"/>
                <a:ea typeface="楷体_GB2312" panose="02010600030101010101" charset="-122"/>
              </a:rPr>
              <a:t>若</a:t>
            </a:r>
            <a:r>
              <a:rPr kumimoji="1" lang="en-US" altLang="zh-CN" b="1">
                <a:latin typeface="楷体_GB2312" panose="02010600030101010101" charset="-122"/>
                <a:ea typeface="楷体_GB2312" panose="02010600030101010101" charset="-122"/>
              </a:rPr>
              <a:t>D</a:t>
            </a:r>
            <a:r>
              <a:rPr kumimoji="1" lang="zh-CN" altLang="en-US" b="1">
                <a:latin typeface="楷体_GB2312" panose="02010600030101010101" charset="-122"/>
                <a:ea typeface="楷体_GB2312" panose="02010600030101010101" charset="-122"/>
              </a:rPr>
              <a:t>点恢复，则：</a:t>
            </a:r>
          </a:p>
          <a:p>
            <a:pPr algn="just" eaLnBrk="1" hangingPunct="1">
              <a:lnSpc>
                <a:spcPct val="130000"/>
              </a:lnSpc>
              <a:spcBef>
                <a:spcPct val="20000"/>
              </a:spcBef>
              <a:buClrTx/>
              <a:buSzTx/>
              <a:buFontTx/>
              <a:buNone/>
            </a:pPr>
            <a:r>
              <a:rPr kumimoji="1" lang="en-US" altLang="zh-CN" b="1">
                <a:latin typeface="楷体_GB2312" panose="02010600030101010101" charset="-122"/>
                <a:ea typeface="楷体_GB2312" panose="02010600030101010101" charset="-122"/>
              </a:rPr>
              <a:t>(1) D</a:t>
            </a:r>
            <a:r>
              <a:rPr kumimoji="1" lang="zh-CN" altLang="en-US" b="1">
                <a:latin typeface="楷体_GB2312" panose="02010600030101010101" charset="-122"/>
                <a:ea typeface="楷体_GB2312" panose="02010600030101010101" charset="-122"/>
              </a:rPr>
              <a:t>向 </a:t>
            </a:r>
            <a:r>
              <a:rPr kumimoji="1" lang="en-US" altLang="zh-CN" b="1">
                <a:latin typeface="楷体_GB2312" panose="02010600030101010101" charset="-122"/>
                <a:ea typeface="楷体_GB2312" panose="02010600030101010101" charset="-122"/>
              </a:rPr>
              <a:t>B</a:t>
            </a:r>
            <a:r>
              <a:rPr kumimoji="1" lang="zh-CN" altLang="en-US" b="1">
                <a:latin typeface="楷体_GB2312" panose="02010600030101010101" charset="-122"/>
                <a:ea typeface="楷体_GB2312" panose="02010600030101010101" charset="-122"/>
              </a:rPr>
              <a:t>、</a:t>
            </a:r>
            <a:r>
              <a:rPr kumimoji="1" lang="en-US" altLang="zh-CN" b="1">
                <a:latin typeface="楷体_GB2312" panose="02010600030101010101" charset="-122"/>
                <a:ea typeface="楷体_GB2312" panose="02010600030101010101" charset="-122"/>
              </a:rPr>
              <a:t>C</a:t>
            </a:r>
            <a:r>
              <a:rPr kumimoji="1" lang="zh-CN" altLang="en-US" b="1">
                <a:latin typeface="楷体_GB2312" panose="02010600030101010101" charset="-122"/>
                <a:ea typeface="楷体_GB2312" panose="02010600030101010101" charset="-122"/>
              </a:rPr>
              <a:t>、</a:t>
            </a:r>
            <a:r>
              <a:rPr kumimoji="1" lang="en-US" altLang="zh-CN" b="1">
                <a:latin typeface="楷体_GB2312" panose="02010600030101010101" charset="-122"/>
                <a:ea typeface="楷体_GB2312" panose="02010600030101010101" charset="-122"/>
              </a:rPr>
              <a:t>E</a:t>
            </a:r>
            <a:r>
              <a:rPr kumimoji="1" lang="zh-CN" altLang="en-US" b="1">
                <a:latin typeface="楷体_GB2312" panose="02010600030101010101" charset="-122"/>
                <a:ea typeface="楷体_GB2312" panose="02010600030101010101" charset="-122"/>
              </a:rPr>
              <a:t>、</a:t>
            </a:r>
            <a:r>
              <a:rPr kumimoji="1" lang="en-US" altLang="zh-CN" b="1">
                <a:latin typeface="楷体_GB2312" panose="02010600030101010101" charset="-122"/>
                <a:ea typeface="楷体_GB2312" panose="02010600030101010101" charset="-122"/>
              </a:rPr>
              <a:t>F</a:t>
            </a:r>
            <a:r>
              <a:rPr kumimoji="1" lang="zh-CN" altLang="en-US" b="1">
                <a:latin typeface="楷体_GB2312" panose="02010600030101010101" charset="-122"/>
                <a:ea typeface="楷体_GB2312" panose="02010600030101010101" charset="-122"/>
              </a:rPr>
              <a:t>发信令点再启动消息</a:t>
            </a:r>
            <a:r>
              <a:rPr kumimoji="1" lang="en-US" altLang="zh-CN" b="1">
                <a:latin typeface="楷体_GB2312" panose="02010600030101010101" charset="-122"/>
                <a:ea typeface="楷体_GB2312" panose="02010600030101010101" charset="-122"/>
              </a:rPr>
              <a:t>TRA</a:t>
            </a:r>
            <a:r>
              <a:rPr kumimoji="1" lang="zh-CN" altLang="en-US" b="1">
                <a:latin typeface="楷体_GB2312" panose="02010600030101010101" charset="-122"/>
                <a:ea typeface="楷体_GB2312" panose="02010600030101010101" charset="-122"/>
              </a:rPr>
              <a:t>。</a:t>
            </a:r>
          </a:p>
          <a:p>
            <a:pPr algn="just" eaLnBrk="1" hangingPunct="1">
              <a:lnSpc>
                <a:spcPct val="130000"/>
              </a:lnSpc>
              <a:spcBef>
                <a:spcPct val="20000"/>
              </a:spcBef>
              <a:buClrTx/>
              <a:buSzTx/>
              <a:buFontTx/>
              <a:buNone/>
            </a:pPr>
            <a:r>
              <a:rPr kumimoji="1" lang="en-US" altLang="zh-CN" b="1">
                <a:latin typeface="楷体_GB2312" panose="02010600030101010101" charset="-122"/>
                <a:ea typeface="楷体_GB2312" panose="02010600030101010101" charset="-122"/>
              </a:rPr>
              <a:t>(2) B</a:t>
            </a:r>
            <a:r>
              <a:rPr kumimoji="1" lang="zh-CN" altLang="en-US" b="1">
                <a:latin typeface="楷体_GB2312" panose="02010600030101010101" charset="-122"/>
                <a:ea typeface="楷体_GB2312" panose="02010600030101010101" charset="-122"/>
              </a:rPr>
              <a:t>、</a:t>
            </a:r>
            <a:r>
              <a:rPr kumimoji="1" lang="en-US" altLang="zh-CN" b="1">
                <a:latin typeface="楷体_GB2312" panose="02010600030101010101" charset="-122"/>
                <a:ea typeface="楷体_GB2312" panose="02010600030101010101" charset="-122"/>
              </a:rPr>
              <a:t>C</a:t>
            </a:r>
            <a:r>
              <a:rPr kumimoji="1" lang="zh-CN" altLang="en-US" b="1">
                <a:latin typeface="楷体_GB2312" panose="02010600030101010101" charset="-122"/>
                <a:ea typeface="楷体_GB2312" panose="02010600030101010101" charset="-122"/>
              </a:rPr>
              <a:t>、</a:t>
            </a:r>
            <a:r>
              <a:rPr kumimoji="1" lang="en-US" altLang="zh-CN" b="1">
                <a:latin typeface="楷体_GB2312" panose="02010600030101010101" charset="-122"/>
                <a:ea typeface="楷体_GB2312" panose="02010600030101010101" charset="-122"/>
              </a:rPr>
              <a:t>E</a:t>
            </a:r>
            <a:r>
              <a:rPr kumimoji="1" lang="zh-CN" altLang="en-US" b="1">
                <a:latin typeface="楷体_GB2312" panose="02010600030101010101" charset="-122"/>
                <a:ea typeface="楷体_GB2312" panose="02010600030101010101" charset="-122"/>
              </a:rPr>
              <a:t>、</a:t>
            </a:r>
            <a:r>
              <a:rPr kumimoji="1" lang="en-US" altLang="zh-CN" b="1">
                <a:latin typeface="楷体_GB2312" panose="02010600030101010101" charset="-122"/>
                <a:ea typeface="楷体_GB2312" panose="02010600030101010101" charset="-122"/>
              </a:rPr>
              <a:t>F</a:t>
            </a:r>
            <a:r>
              <a:rPr kumimoji="1" lang="zh-CN" altLang="en-US" b="1">
                <a:latin typeface="楷体_GB2312" panose="02010600030101010101" charset="-122"/>
                <a:ea typeface="楷体_GB2312" panose="02010600030101010101" charset="-122"/>
              </a:rPr>
              <a:t>向</a:t>
            </a:r>
            <a:r>
              <a:rPr kumimoji="1" lang="en-US" altLang="zh-CN" b="1">
                <a:latin typeface="楷体_GB2312" panose="02010600030101010101" charset="-122"/>
                <a:ea typeface="楷体_GB2312" panose="02010600030101010101" charset="-122"/>
              </a:rPr>
              <a:t>D</a:t>
            </a:r>
            <a:r>
              <a:rPr kumimoji="1" lang="zh-CN" altLang="en-US" b="1">
                <a:latin typeface="楷体_GB2312" panose="02010600030101010101" charset="-122"/>
                <a:ea typeface="楷体_GB2312" panose="02010600030101010101" charset="-122"/>
              </a:rPr>
              <a:t>点发送信令点再启动消息</a:t>
            </a:r>
            <a:r>
              <a:rPr kumimoji="1" lang="en-US" altLang="zh-CN" b="1">
                <a:latin typeface="楷体_GB2312" panose="02010600030101010101" charset="-122"/>
                <a:ea typeface="楷体_GB2312" panose="02010600030101010101" charset="-122"/>
              </a:rPr>
              <a:t>TRA</a:t>
            </a:r>
            <a:r>
              <a:rPr kumimoji="1" lang="zh-CN" altLang="en-US" b="1">
                <a:latin typeface="楷体_GB2312" panose="02010600030101010101" charset="-122"/>
                <a:ea typeface="楷体_GB2312" panose="02010600030101010101" charset="-122"/>
              </a:rPr>
              <a:t>，使</a:t>
            </a:r>
            <a:r>
              <a:rPr kumimoji="1" lang="en-US" altLang="zh-CN" b="1">
                <a:latin typeface="楷体_GB2312" panose="02010600030101010101" charset="-122"/>
                <a:ea typeface="楷体_GB2312" panose="02010600030101010101" charset="-122"/>
              </a:rPr>
              <a:t>D</a:t>
            </a:r>
            <a:r>
              <a:rPr kumimoji="1" lang="zh-CN" altLang="en-US" b="1">
                <a:latin typeface="楷体_GB2312" panose="02010600030101010101" charset="-122"/>
                <a:ea typeface="楷体_GB2312" panose="02010600030101010101" charset="-122"/>
              </a:rPr>
              <a:t>点重新恢复路由数据。</a:t>
            </a:r>
          </a:p>
          <a:p>
            <a:pPr algn="just" eaLnBrk="1" hangingPunct="1">
              <a:lnSpc>
                <a:spcPct val="130000"/>
              </a:lnSpc>
              <a:spcBef>
                <a:spcPct val="20000"/>
              </a:spcBef>
              <a:buClrTx/>
              <a:buSzTx/>
              <a:buFontTx/>
              <a:buNone/>
            </a:pPr>
            <a:r>
              <a:rPr kumimoji="1" lang="en-US" altLang="zh-CN" b="1">
                <a:latin typeface="楷体_GB2312" panose="02010600030101010101" charset="-122"/>
                <a:ea typeface="楷体_GB2312" panose="02010600030101010101" charset="-122"/>
              </a:rPr>
              <a:t>(3) F</a:t>
            </a:r>
            <a:r>
              <a:rPr kumimoji="1" lang="zh-CN" altLang="en-US" b="1">
                <a:latin typeface="楷体_GB2312" panose="02010600030101010101" charset="-122"/>
                <a:ea typeface="楷体_GB2312" panose="02010600030101010101" charset="-122"/>
              </a:rPr>
              <a:t>执行延时倒回。</a:t>
            </a:r>
          </a:p>
          <a:p>
            <a:pPr algn="just" eaLnBrk="1" hangingPunct="1">
              <a:lnSpc>
                <a:spcPct val="130000"/>
              </a:lnSpc>
              <a:spcBef>
                <a:spcPct val="20000"/>
              </a:spcBef>
              <a:buClrTx/>
              <a:buSzTx/>
              <a:buFontTx/>
              <a:buNone/>
            </a:pPr>
            <a:r>
              <a:rPr kumimoji="1" lang="en-US" altLang="zh-CN" b="1">
                <a:latin typeface="楷体_GB2312" panose="02010600030101010101" charset="-122"/>
                <a:ea typeface="楷体_GB2312" panose="02010600030101010101" charset="-122"/>
              </a:rPr>
              <a:t>(4) E</a:t>
            </a:r>
            <a:r>
              <a:rPr kumimoji="1" lang="zh-CN" altLang="en-US" b="1">
                <a:latin typeface="楷体_GB2312" panose="02010600030101010101" charset="-122"/>
                <a:ea typeface="楷体_GB2312" panose="02010600030101010101" charset="-122"/>
              </a:rPr>
              <a:t>向</a:t>
            </a:r>
            <a:r>
              <a:rPr kumimoji="1" lang="en-US" altLang="zh-CN" b="1">
                <a:latin typeface="楷体_GB2312" panose="02010600030101010101" charset="-122"/>
                <a:ea typeface="楷体_GB2312" panose="02010600030101010101" charset="-122"/>
              </a:rPr>
              <a:t>B</a:t>
            </a:r>
            <a:r>
              <a:rPr kumimoji="1" lang="zh-CN" altLang="en-US" b="1">
                <a:latin typeface="楷体_GB2312" panose="02010600030101010101" charset="-122"/>
                <a:ea typeface="楷体_GB2312" panose="02010600030101010101" charset="-122"/>
              </a:rPr>
              <a:t>、</a:t>
            </a:r>
            <a:r>
              <a:rPr kumimoji="1" lang="en-US" altLang="zh-CN" b="1">
                <a:latin typeface="楷体_GB2312" panose="02010600030101010101" charset="-122"/>
                <a:ea typeface="楷体_GB2312" panose="02010600030101010101" charset="-122"/>
              </a:rPr>
              <a:t>C</a:t>
            </a:r>
            <a:r>
              <a:rPr kumimoji="1" lang="zh-CN" altLang="en-US" b="1">
                <a:latin typeface="楷体_GB2312" panose="02010600030101010101" charset="-122"/>
                <a:ea typeface="楷体_GB2312" panose="02010600030101010101" charset="-122"/>
              </a:rPr>
              <a:t>、</a:t>
            </a:r>
            <a:r>
              <a:rPr kumimoji="1" lang="en-US" altLang="zh-CN" b="1">
                <a:latin typeface="楷体_GB2312" panose="02010600030101010101" charset="-122"/>
                <a:ea typeface="楷体_GB2312" panose="02010600030101010101" charset="-122"/>
              </a:rPr>
              <a:t>F</a:t>
            </a:r>
            <a:r>
              <a:rPr kumimoji="1" lang="zh-CN" altLang="en-US" b="1">
                <a:latin typeface="楷体_GB2312" panose="02010600030101010101" charset="-122"/>
                <a:ea typeface="楷体_GB2312" panose="02010600030101010101" charset="-122"/>
              </a:rPr>
              <a:t>发</a:t>
            </a:r>
            <a:r>
              <a:rPr kumimoji="1" lang="en-US" altLang="zh-CN" b="1">
                <a:latin typeface="楷体_GB2312" panose="02010600030101010101" charset="-122"/>
                <a:ea typeface="楷体_GB2312" panose="02010600030101010101" charset="-122"/>
              </a:rPr>
              <a:t>TFA(D)</a:t>
            </a:r>
            <a:r>
              <a:rPr kumimoji="1" lang="zh-CN" altLang="en-US" b="1">
                <a:latin typeface="楷体_GB2312" panose="02010600030101010101" charset="-122"/>
                <a:ea typeface="楷体_GB2312" panose="02010600030101010101" charset="-122"/>
              </a:rPr>
              <a:t>，</a:t>
            </a:r>
            <a:r>
              <a:rPr kumimoji="1" lang="en-US" altLang="zh-CN" b="1">
                <a:latin typeface="楷体_GB2312" panose="02010600030101010101" charset="-122"/>
                <a:ea typeface="楷体_GB2312" panose="02010600030101010101" charset="-122"/>
              </a:rPr>
              <a:t>B</a:t>
            </a:r>
            <a:r>
              <a:rPr kumimoji="1" lang="zh-CN" altLang="en-US" b="1">
                <a:latin typeface="楷体_GB2312" panose="02010600030101010101" charset="-122"/>
                <a:ea typeface="楷体_GB2312" panose="02010600030101010101" charset="-122"/>
              </a:rPr>
              <a:t>向</a:t>
            </a:r>
            <a:r>
              <a:rPr kumimoji="1" lang="en-US" altLang="zh-CN" b="1">
                <a:latin typeface="楷体_GB2312" panose="02010600030101010101" charset="-122"/>
                <a:ea typeface="楷体_GB2312" panose="02010600030101010101" charset="-122"/>
              </a:rPr>
              <a:t>A</a:t>
            </a:r>
            <a:r>
              <a:rPr kumimoji="1" lang="zh-CN" altLang="en-US" b="1">
                <a:latin typeface="楷体_GB2312" panose="02010600030101010101" charset="-122"/>
                <a:ea typeface="楷体_GB2312" panose="02010600030101010101" charset="-122"/>
              </a:rPr>
              <a:t>、</a:t>
            </a:r>
            <a:r>
              <a:rPr kumimoji="1" lang="en-US" altLang="zh-CN" b="1">
                <a:latin typeface="楷体_GB2312" panose="02010600030101010101" charset="-122"/>
                <a:ea typeface="楷体_GB2312" panose="02010600030101010101" charset="-122"/>
              </a:rPr>
              <a:t>C</a:t>
            </a:r>
            <a:r>
              <a:rPr kumimoji="1" lang="zh-CN" altLang="en-US" b="1">
                <a:latin typeface="楷体_GB2312" panose="02010600030101010101" charset="-122"/>
                <a:ea typeface="楷体_GB2312" panose="02010600030101010101" charset="-122"/>
              </a:rPr>
              <a:t>发</a:t>
            </a:r>
            <a:r>
              <a:rPr kumimoji="1" lang="en-US" altLang="zh-CN" b="1">
                <a:latin typeface="楷体_GB2312" panose="02010600030101010101" charset="-122"/>
                <a:ea typeface="楷体_GB2312" panose="02010600030101010101" charset="-122"/>
              </a:rPr>
              <a:t>TFA(D)</a:t>
            </a:r>
            <a:r>
              <a:rPr kumimoji="1" lang="zh-CN" altLang="en-US" b="1">
                <a:latin typeface="楷体_GB2312" panose="02010600030101010101" charset="-122"/>
                <a:ea typeface="楷体_GB2312" panose="02010600030101010101" charset="-122"/>
              </a:rPr>
              <a:t>，</a:t>
            </a:r>
            <a:r>
              <a:rPr kumimoji="1" lang="en-US" altLang="zh-CN" b="1">
                <a:latin typeface="楷体_GB2312" panose="02010600030101010101" charset="-122"/>
                <a:ea typeface="楷体_GB2312" panose="02010600030101010101" charset="-122"/>
              </a:rPr>
              <a:t>C</a:t>
            </a:r>
            <a:r>
              <a:rPr kumimoji="1" lang="zh-CN" altLang="en-US" b="1">
                <a:latin typeface="楷体_GB2312" panose="02010600030101010101" charset="-122"/>
                <a:ea typeface="楷体_GB2312" panose="02010600030101010101" charset="-122"/>
              </a:rPr>
              <a:t>向</a:t>
            </a:r>
            <a:r>
              <a:rPr kumimoji="1" lang="en-US" altLang="zh-CN" b="1">
                <a:latin typeface="楷体_GB2312" panose="02010600030101010101" charset="-122"/>
                <a:ea typeface="楷体_GB2312" panose="02010600030101010101" charset="-122"/>
              </a:rPr>
              <a:t>A</a:t>
            </a:r>
            <a:r>
              <a:rPr kumimoji="1" lang="zh-CN" altLang="en-US" b="1">
                <a:latin typeface="楷体_GB2312" panose="02010600030101010101" charset="-122"/>
                <a:ea typeface="楷体_GB2312" panose="02010600030101010101" charset="-122"/>
              </a:rPr>
              <a:t>、</a:t>
            </a:r>
            <a:r>
              <a:rPr kumimoji="1" lang="en-US" altLang="zh-CN" b="1">
                <a:latin typeface="楷体_GB2312" panose="02010600030101010101" charset="-122"/>
                <a:ea typeface="楷体_GB2312" panose="02010600030101010101" charset="-122"/>
              </a:rPr>
              <a:t>B</a:t>
            </a:r>
            <a:r>
              <a:rPr kumimoji="1" lang="zh-CN" altLang="en-US" b="1">
                <a:latin typeface="楷体_GB2312" panose="02010600030101010101" charset="-122"/>
                <a:ea typeface="楷体_GB2312" panose="02010600030101010101" charset="-122"/>
              </a:rPr>
              <a:t>发 </a:t>
            </a:r>
            <a:r>
              <a:rPr kumimoji="1" lang="en-US" altLang="zh-CN" b="1">
                <a:latin typeface="楷体_GB2312" panose="02010600030101010101" charset="-122"/>
                <a:ea typeface="楷体_GB2312" panose="02010600030101010101" charset="-122"/>
              </a:rPr>
              <a:t>TFA(D)</a:t>
            </a:r>
            <a:r>
              <a:rPr kumimoji="1" lang="zh-CN" altLang="en-US" b="1">
                <a:latin typeface="楷体_GB2312" panose="02010600030101010101" charset="-122"/>
                <a:ea typeface="楷体_GB2312" panose="02010600030101010101" charset="-122"/>
              </a:rPr>
              <a:t>。</a:t>
            </a:r>
          </a:p>
          <a:p>
            <a:pPr algn="just" eaLnBrk="1" hangingPunct="1">
              <a:lnSpc>
                <a:spcPct val="130000"/>
              </a:lnSpc>
              <a:spcBef>
                <a:spcPct val="20000"/>
              </a:spcBef>
              <a:buClrTx/>
              <a:buSzTx/>
              <a:buFontTx/>
              <a:buNone/>
            </a:pPr>
            <a:r>
              <a:rPr kumimoji="1" lang="en-US" altLang="zh-CN" b="1">
                <a:latin typeface="楷体_GB2312" panose="02010600030101010101" charset="-122"/>
                <a:ea typeface="楷体_GB2312" panose="02010600030101010101" charset="-122"/>
              </a:rPr>
              <a:t>(5) B</a:t>
            </a:r>
            <a:r>
              <a:rPr kumimoji="1" lang="zh-CN" altLang="en-US" b="1">
                <a:latin typeface="楷体_GB2312" panose="02010600030101010101" charset="-122"/>
                <a:ea typeface="楷体_GB2312" panose="02010600030101010101" charset="-122"/>
              </a:rPr>
              <a:t>、</a:t>
            </a:r>
            <a:r>
              <a:rPr kumimoji="1" lang="en-US" altLang="zh-CN" b="1">
                <a:latin typeface="楷体_GB2312" panose="02010600030101010101" charset="-122"/>
                <a:ea typeface="楷体_GB2312" panose="02010600030101010101" charset="-122"/>
              </a:rPr>
              <a:t>C</a:t>
            </a:r>
            <a:r>
              <a:rPr kumimoji="1" lang="zh-CN" altLang="en-US" b="1">
                <a:latin typeface="楷体_GB2312" panose="02010600030101010101" charset="-122"/>
                <a:ea typeface="楷体_GB2312" panose="02010600030101010101" charset="-122"/>
              </a:rPr>
              <a:t>执行受控重选路由程序，将</a:t>
            </a:r>
            <a:r>
              <a:rPr kumimoji="1" lang="en-US" altLang="zh-CN" b="1">
                <a:latin typeface="楷体_GB2312" panose="02010600030101010101" charset="-122"/>
                <a:ea typeface="楷体_GB2312" panose="02010600030101010101" charset="-122"/>
              </a:rPr>
              <a:t>BE</a:t>
            </a:r>
            <a:r>
              <a:rPr kumimoji="1" lang="zh-CN" altLang="en-US" b="1">
                <a:latin typeface="楷体_GB2312" panose="02010600030101010101" charset="-122"/>
                <a:ea typeface="楷体_GB2312" panose="02010600030101010101" charset="-122"/>
              </a:rPr>
              <a:t>恢复到</a:t>
            </a:r>
            <a:r>
              <a:rPr kumimoji="1" lang="en-US" altLang="zh-CN" b="1">
                <a:latin typeface="楷体_GB2312" panose="02010600030101010101" charset="-122"/>
                <a:ea typeface="楷体_GB2312" panose="02010600030101010101" charset="-122"/>
              </a:rPr>
              <a:t>BD</a:t>
            </a:r>
            <a:r>
              <a:rPr kumimoji="1" lang="zh-CN" altLang="en-US" b="1">
                <a:latin typeface="楷体_GB2312" panose="02010600030101010101" charset="-122"/>
                <a:ea typeface="楷体_GB2312" panose="02010600030101010101" charset="-122"/>
              </a:rPr>
              <a:t>，</a:t>
            </a:r>
            <a:r>
              <a:rPr kumimoji="1" lang="en-US" altLang="zh-CN" b="1">
                <a:latin typeface="楷体_GB2312" panose="02010600030101010101" charset="-122"/>
                <a:ea typeface="楷体_GB2312" panose="02010600030101010101" charset="-122"/>
              </a:rPr>
              <a:t>CE</a:t>
            </a:r>
            <a:r>
              <a:rPr kumimoji="1" lang="zh-CN" altLang="en-US" b="1">
                <a:latin typeface="楷体_GB2312" panose="02010600030101010101" charset="-122"/>
                <a:ea typeface="楷体_GB2312" panose="02010600030101010101" charset="-122"/>
              </a:rPr>
              <a:t>恢复到</a:t>
            </a:r>
            <a:r>
              <a:rPr kumimoji="1" lang="en-US" altLang="zh-CN" b="1">
                <a:latin typeface="楷体_GB2312" panose="02010600030101010101" charset="-122"/>
                <a:ea typeface="楷体_GB2312" panose="02010600030101010101" charset="-122"/>
              </a:rPr>
              <a:t>CD</a:t>
            </a:r>
            <a:r>
              <a:rPr kumimoji="1" lang="zh-CN" altLang="en-US" b="1">
                <a:latin typeface="楷体_GB2312" panose="02010600030101010101" charset="-122"/>
                <a:ea typeface="楷体_GB2312" panose="02010600030101010101" charset="-122"/>
              </a:rPr>
              <a:t>。</a:t>
            </a:r>
          </a:p>
          <a:p>
            <a:pPr algn="just" eaLnBrk="1" hangingPunct="1">
              <a:lnSpc>
                <a:spcPct val="130000"/>
              </a:lnSpc>
              <a:spcBef>
                <a:spcPct val="20000"/>
              </a:spcBef>
              <a:buClrTx/>
              <a:buSzTx/>
              <a:buFontTx/>
              <a:buNone/>
            </a:pPr>
            <a:r>
              <a:rPr kumimoji="1" lang="en-US" altLang="zh-CN" b="1">
                <a:latin typeface="楷体_GB2312" panose="02010600030101010101" charset="-122"/>
                <a:ea typeface="楷体_GB2312" panose="02010600030101010101" charset="-122"/>
              </a:rPr>
              <a:t>(6) B</a:t>
            </a:r>
            <a:r>
              <a:rPr kumimoji="1" lang="zh-CN" altLang="en-US" b="1">
                <a:latin typeface="楷体_GB2312" panose="02010600030101010101" charset="-122"/>
                <a:ea typeface="楷体_GB2312" panose="02010600030101010101" charset="-122"/>
              </a:rPr>
              <a:t>、</a:t>
            </a:r>
            <a:r>
              <a:rPr kumimoji="1" lang="en-US" altLang="zh-CN" b="1">
                <a:latin typeface="楷体_GB2312" panose="02010600030101010101" charset="-122"/>
                <a:ea typeface="楷体_GB2312" panose="02010600030101010101" charset="-122"/>
              </a:rPr>
              <a:t>A</a:t>
            </a:r>
            <a:r>
              <a:rPr kumimoji="1" lang="zh-CN" altLang="en-US" b="1">
                <a:latin typeface="楷体_GB2312" panose="02010600030101010101" charset="-122"/>
                <a:ea typeface="楷体_GB2312" panose="02010600030101010101" charset="-122"/>
              </a:rPr>
              <a:t>、</a:t>
            </a:r>
            <a:r>
              <a:rPr kumimoji="1" lang="en-US" altLang="zh-CN" b="1">
                <a:latin typeface="楷体_GB2312" panose="02010600030101010101" charset="-122"/>
                <a:ea typeface="楷体_GB2312" panose="02010600030101010101" charset="-122"/>
              </a:rPr>
              <a:t>C</a:t>
            </a:r>
            <a:r>
              <a:rPr kumimoji="1" lang="zh-CN" altLang="en-US" b="1">
                <a:latin typeface="楷体_GB2312" panose="02010600030101010101" charset="-122"/>
                <a:ea typeface="楷体_GB2312" panose="02010600030101010101" charset="-122"/>
              </a:rPr>
              <a:t>、</a:t>
            </a:r>
            <a:r>
              <a:rPr kumimoji="1" lang="en-US" altLang="zh-CN" b="1">
                <a:latin typeface="楷体_GB2312" panose="02010600030101010101" charset="-122"/>
                <a:ea typeface="楷体_GB2312" panose="02010600030101010101" charset="-122"/>
              </a:rPr>
              <a:t>F</a:t>
            </a:r>
            <a:r>
              <a:rPr kumimoji="1" lang="zh-CN" altLang="en-US" b="1">
                <a:latin typeface="楷体_GB2312" panose="02010600030101010101" charset="-122"/>
                <a:ea typeface="楷体_GB2312" panose="02010600030101010101" charset="-122"/>
              </a:rPr>
              <a:t>停发</a:t>
            </a:r>
            <a:r>
              <a:rPr kumimoji="1" lang="en-US" altLang="zh-CN" b="1">
                <a:latin typeface="楷体_GB2312" panose="02010600030101010101" charset="-122"/>
                <a:ea typeface="楷体_GB2312" panose="02010600030101010101" charset="-122"/>
              </a:rPr>
              <a:t>RST(D)</a:t>
            </a:r>
            <a:r>
              <a:rPr kumimoji="1" lang="zh-CN" altLang="en-US" b="1">
                <a:latin typeface="楷体_GB2312" panose="02010600030101010101" charset="-122"/>
                <a:ea typeface="楷体_GB2312" panose="02010600030101010101" charset="-122"/>
              </a:rPr>
              <a:t>。</a:t>
            </a:r>
          </a:p>
        </p:txBody>
      </p:sp>
      <p:sp>
        <p:nvSpPr>
          <p:cNvPr id="93187" name="Rectangle 3"/>
          <p:cNvSpPr>
            <a:spLocks noChangeArrowheads="1"/>
          </p:cNvSpPr>
          <p:nvPr/>
        </p:nvSpPr>
        <p:spPr bwMode="auto">
          <a:xfrm>
            <a:off x="179512" y="548680"/>
            <a:ext cx="7772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宋体" panose="02010600030101010101" pitchFamily="2" charset="-122"/>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宋体" panose="02010600030101010101" pitchFamily="2" charset="-122"/>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宋体" panose="02010600030101010101" pitchFamily="2" charset="-122"/>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宋体" panose="02010600030101010101" pitchFamily="2" charset="-122"/>
              </a:defRPr>
            </a:lvl9pPr>
          </a:lstStyle>
          <a:p>
            <a:pPr eaLnBrk="1" hangingPunct="1">
              <a:spcBef>
                <a:spcPct val="0"/>
              </a:spcBef>
              <a:buClrTx/>
              <a:buSzTx/>
              <a:buFontTx/>
              <a:buNone/>
            </a:pPr>
            <a:r>
              <a:rPr lang="zh-CN" altLang="en-US" b="1" dirty="0">
                <a:solidFill>
                  <a:schemeClr val="bg1"/>
                </a:solidFill>
                <a:latin typeface="楷体_GB2312" panose="02010600030101010101" charset="-122"/>
                <a:ea typeface="楷体_GB2312" panose="02010600030101010101" charset="-122"/>
              </a:rPr>
              <a:t>第</a:t>
            </a:r>
            <a:r>
              <a:rPr lang="en-US" altLang="zh-CN" b="1" dirty="0">
                <a:solidFill>
                  <a:schemeClr val="bg1"/>
                </a:solidFill>
                <a:latin typeface="楷体_GB2312" panose="02010600030101010101" charset="-122"/>
                <a:ea typeface="楷体_GB2312" panose="02010600030101010101" charset="-122"/>
              </a:rPr>
              <a:t>3</a:t>
            </a:r>
            <a:r>
              <a:rPr lang="zh-CN" altLang="en-US" b="1" dirty="0">
                <a:solidFill>
                  <a:schemeClr val="bg1"/>
                </a:solidFill>
                <a:latin typeface="楷体_GB2312" panose="02010600030101010101" charset="-122"/>
                <a:ea typeface="楷体_GB2312" panose="02010600030101010101" charset="-122"/>
              </a:rPr>
              <a:t>章</a:t>
            </a:r>
            <a:r>
              <a:rPr lang="en-US" altLang="zh-CN" b="1" dirty="0">
                <a:solidFill>
                  <a:schemeClr val="bg1"/>
                </a:solidFill>
                <a:latin typeface="Arial" panose="020B0604020202020204" pitchFamily="34" charset="0"/>
                <a:ea typeface="楷体_GB2312" panose="02010600030101010101" charset="-122"/>
              </a:rPr>
              <a:t> </a:t>
            </a:r>
            <a:r>
              <a:rPr lang="zh-CN" altLang="en-US" b="1" dirty="0">
                <a:solidFill>
                  <a:schemeClr val="bg1"/>
                </a:solidFill>
                <a:latin typeface="Arial" panose="020B0604020202020204" pitchFamily="34" charset="0"/>
                <a:ea typeface="楷体_GB2312" panose="02010600030101010101" charset="-122"/>
              </a:rPr>
              <a:t>信令网</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459581"/>
            <a:ext cx="7467600" cy="595313"/>
          </a:xfrm>
        </p:spPr>
        <p:txBody>
          <a:bodyPr/>
          <a:lstStyle/>
          <a:p>
            <a:pPr>
              <a:defRPr/>
            </a:pPr>
            <a:r>
              <a:rPr lang="zh-CN" altLang="en-US" dirty="0" smtClean="0"/>
              <a:t>扩展：</a:t>
            </a:r>
            <a:r>
              <a:rPr lang="en-US" altLang="zh-CN" dirty="0" smtClean="0"/>
              <a:t>IP</a:t>
            </a:r>
            <a:r>
              <a:rPr lang="zh-CN" altLang="en-US" dirty="0" smtClean="0"/>
              <a:t>信令网</a:t>
            </a:r>
            <a:endParaRPr lang="zh-CN" altLang="en-US" dirty="0"/>
          </a:p>
        </p:txBody>
      </p:sp>
      <p:sp>
        <p:nvSpPr>
          <p:cNvPr id="94211" name="内容占位符 2"/>
          <p:cNvSpPr>
            <a:spLocks noGrp="1"/>
          </p:cNvSpPr>
          <p:nvPr>
            <p:ph idx="1"/>
          </p:nvPr>
        </p:nvSpPr>
        <p:spPr>
          <a:xfrm>
            <a:off x="179512" y="1268760"/>
            <a:ext cx="8784976" cy="4873625"/>
          </a:xfrm>
        </p:spPr>
        <p:txBody>
          <a:bodyPr>
            <a:normAutofit/>
          </a:bodyPr>
          <a:lstStyle/>
          <a:p>
            <a:r>
              <a:rPr lang="en-US" altLang="zh-CN" sz="2400" b="1" dirty="0" smtClean="0"/>
              <a:t>IP</a:t>
            </a:r>
            <a:r>
              <a:rPr lang="zh-CN" altLang="zh-CN" sz="2400" b="1" dirty="0" smtClean="0"/>
              <a:t>信令网</a:t>
            </a:r>
            <a:r>
              <a:rPr lang="zh-CN" altLang="zh-CN" sz="2400" dirty="0" smtClean="0"/>
              <a:t>是指利用</a:t>
            </a:r>
            <a:r>
              <a:rPr lang="en-US" altLang="zh-CN" sz="2400" dirty="0" smtClean="0"/>
              <a:t>IP</a:t>
            </a:r>
            <a:r>
              <a:rPr lang="zh-CN" altLang="zh-CN" sz="2400" dirty="0" smtClean="0"/>
              <a:t>作为承载技术来传送</a:t>
            </a:r>
            <a:r>
              <a:rPr lang="en-US" altLang="zh-CN" sz="2400" dirty="0" smtClean="0"/>
              <a:t>No</a:t>
            </a:r>
            <a:r>
              <a:rPr lang="zh-CN" altLang="zh-CN" sz="2400" dirty="0" smtClean="0"/>
              <a:t>．</a:t>
            </a:r>
            <a:r>
              <a:rPr lang="en-US" altLang="zh-CN" sz="2400" dirty="0" smtClean="0"/>
              <a:t>7</a:t>
            </a:r>
            <a:r>
              <a:rPr lang="zh-CN" altLang="zh-CN" sz="2400" dirty="0" smtClean="0"/>
              <a:t>信令消息的</a:t>
            </a:r>
            <a:r>
              <a:rPr lang="en-US" altLang="zh-CN" sz="2400" dirty="0" err="1" smtClean="0"/>
              <a:t>网络</a:t>
            </a:r>
            <a:r>
              <a:rPr lang="zh-CN" altLang="zh-CN" sz="2400" dirty="0" smtClean="0"/>
              <a:t>，与</a:t>
            </a:r>
            <a:r>
              <a:rPr lang="en-US" altLang="zh-CN" sz="2400" dirty="0" smtClean="0"/>
              <a:t>TDM</a:t>
            </a:r>
            <a:r>
              <a:rPr lang="zh-CN" altLang="zh-CN" sz="2400" dirty="0" smtClean="0"/>
              <a:t>信令网的本质差异在于底层承载方式的不同，而承载的</a:t>
            </a:r>
            <a:r>
              <a:rPr lang="en-US" altLang="zh-CN" sz="2400" dirty="0" err="1" smtClean="0"/>
              <a:t>信令</a:t>
            </a:r>
            <a:r>
              <a:rPr lang="zh-CN" altLang="zh-CN" sz="2400" dirty="0" smtClean="0"/>
              <a:t>业务种类以及信令消息的寻址、选路方式没有变化。</a:t>
            </a:r>
          </a:p>
          <a:p>
            <a:endParaRPr lang="zh-CN" altLang="en-US" sz="2400" dirty="0" smtClean="0"/>
          </a:p>
        </p:txBody>
      </p:sp>
      <p:pic>
        <p:nvPicPr>
          <p:cNvPr id="94212" name="图片 3" descr="Image:IP信令网与TDM信令网的比较.png">
            <a:hlinkClick r:id="rId2" tooltip="&quot;Image:IP信令网与TDM信令网的比较.png&quo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349500"/>
            <a:ext cx="72009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07504" y="476672"/>
            <a:ext cx="8378825" cy="468313"/>
          </a:xfrm>
        </p:spPr>
        <p:txBody>
          <a:bodyPr>
            <a:normAutofit fontScale="90000"/>
          </a:bodyPr>
          <a:lstStyle/>
          <a:p>
            <a:pPr algn="ctr" eaLnBrk="1" fontAlgn="auto" hangingPunct="1">
              <a:spcAft>
                <a:spcPts val="0"/>
              </a:spcAft>
              <a:defRPr/>
            </a:pPr>
            <a:r>
              <a:rPr lang="zh-CN" altLang="en-US" b="1" dirty="0">
                <a:ea typeface="楷体_GB2312" pitchFamily="49" charset="-122"/>
              </a:rPr>
              <a:t>习题</a:t>
            </a:r>
            <a:endParaRPr lang="zh-CN" altLang="en-US" b="1" dirty="0" smtClean="0">
              <a:ea typeface="楷体_GB2312" pitchFamily="49" charset="-122"/>
            </a:endParaRPr>
          </a:p>
        </p:txBody>
      </p:sp>
      <p:sp>
        <p:nvSpPr>
          <p:cNvPr id="95235" name="Rectangle 3"/>
          <p:cNvSpPr>
            <a:spLocks noGrp="1" noChangeArrowheads="1"/>
          </p:cNvSpPr>
          <p:nvPr>
            <p:ph type="body" sz="half" idx="1"/>
          </p:nvPr>
        </p:nvSpPr>
        <p:spPr>
          <a:xfrm>
            <a:off x="554037" y="1628800"/>
            <a:ext cx="8172450" cy="5497512"/>
          </a:xfrm>
        </p:spPr>
        <p:txBody>
          <a:bodyPr>
            <a:normAutofit/>
          </a:bodyPr>
          <a:lstStyle/>
          <a:p>
            <a:pPr algn="just" eaLnBrk="1" hangingPunct="1">
              <a:lnSpc>
                <a:spcPct val="125000"/>
              </a:lnSpc>
              <a:spcBef>
                <a:spcPct val="65000"/>
              </a:spcBef>
              <a:buFontTx/>
              <a:buNone/>
            </a:pPr>
            <a:r>
              <a:rPr lang="en-US" altLang="zh-CN" sz="2000" b="1" dirty="0" smtClean="0">
                <a:latin typeface="楷体_GB2312" panose="02010600030101010101" charset="-122"/>
                <a:ea typeface="楷体_GB2312" panose="02010600030101010101" charset="-122"/>
              </a:rPr>
              <a:t>1</a:t>
            </a:r>
            <a:r>
              <a:rPr lang="zh-CN" altLang="en-US" sz="2000" b="1" dirty="0" smtClean="0">
                <a:latin typeface="楷体_GB2312" panose="02010600030101010101" charset="-122"/>
                <a:ea typeface="楷体_GB2312" panose="02010600030101010101" charset="-122"/>
              </a:rPr>
              <a:t>、什么是随路信令</a:t>
            </a:r>
            <a:r>
              <a:rPr lang="en-US" altLang="zh-CN" sz="2000" b="1" dirty="0" smtClean="0">
                <a:latin typeface="楷体_GB2312" panose="02010600030101010101" charset="-122"/>
                <a:ea typeface="楷体_GB2312" panose="02010600030101010101" charset="-122"/>
              </a:rPr>
              <a:t>? </a:t>
            </a:r>
            <a:r>
              <a:rPr lang="zh-CN" altLang="en-US" sz="2000" b="1" dirty="0" smtClean="0">
                <a:latin typeface="楷体_GB2312" panose="02010600030101010101" charset="-122"/>
                <a:ea typeface="楷体_GB2312" panose="02010600030101010101" charset="-122"/>
              </a:rPr>
              <a:t>什么是公共信道信令</a:t>
            </a:r>
            <a:r>
              <a:rPr lang="en-US" altLang="zh-CN" sz="2000" b="1" dirty="0" smtClean="0">
                <a:latin typeface="楷体_GB2312" panose="02010600030101010101" charset="-122"/>
                <a:ea typeface="楷体_GB2312" panose="02010600030101010101" charset="-122"/>
              </a:rPr>
              <a:t>? </a:t>
            </a:r>
            <a:r>
              <a:rPr lang="zh-CN" altLang="en-US" sz="2000" b="1" dirty="0" smtClean="0">
                <a:latin typeface="楷体_GB2312" panose="02010600030101010101" charset="-122"/>
                <a:ea typeface="楷体_GB2312" panose="02010600030101010101" charset="-122"/>
              </a:rPr>
              <a:t>与随路信令相比，公共信道信令有哪些优点</a:t>
            </a:r>
            <a:r>
              <a:rPr lang="en-US" altLang="zh-CN" sz="2000" b="1" dirty="0" smtClean="0">
                <a:latin typeface="楷体_GB2312" panose="02010600030101010101" charset="-122"/>
                <a:ea typeface="楷体_GB2312" panose="02010600030101010101" charset="-122"/>
              </a:rPr>
              <a:t>?</a:t>
            </a:r>
          </a:p>
          <a:p>
            <a:pPr algn="just" eaLnBrk="1" hangingPunct="1">
              <a:lnSpc>
                <a:spcPct val="125000"/>
              </a:lnSpc>
              <a:spcBef>
                <a:spcPct val="65000"/>
              </a:spcBef>
              <a:buFontTx/>
              <a:buNone/>
            </a:pPr>
            <a:r>
              <a:rPr lang="en-US" altLang="zh-CN" sz="2000" b="1" dirty="0" smtClean="0">
                <a:latin typeface="楷体_GB2312" panose="02010600030101010101" charset="-122"/>
                <a:ea typeface="楷体_GB2312" panose="02010600030101010101" charset="-122"/>
              </a:rPr>
              <a:t>2</a:t>
            </a:r>
            <a:r>
              <a:rPr lang="zh-CN" altLang="en-US" sz="2000" b="1" dirty="0" smtClean="0">
                <a:latin typeface="楷体_GB2312" panose="02010600030101010101" charset="-122"/>
                <a:ea typeface="楷体_GB2312" panose="02010600030101010101" charset="-122"/>
              </a:rPr>
              <a:t>、信令的控制方式有几种？各有何特点？</a:t>
            </a:r>
          </a:p>
          <a:p>
            <a:pPr algn="just" eaLnBrk="1" hangingPunct="1">
              <a:lnSpc>
                <a:spcPct val="125000"/>
              </a:lnSpc>
              <a:spcBef>
                <a:spcPct val="65000"/>
              </a:spcBef>
              <a:buFontTx/>
              <a:buNone/>
            </a:pPr>
            <a:r>
              <a:rPr lang="en-US" altLang="zh-CN" sz="2000" b="1" dirty="0" smtClean="0">
                <a:latin typeface="楷体_GB2312" panose="02010600030101010101" charset="-122"/>
                <a:ea typeface="楷体_GB2312" panose="02010600030101010101" charset="-122"/>
              </a:rPr>
              <a:t>3</a:t>
            </a:r>
            <a:r>
              <a:rPr lang="zh-CN" altLang="en-US" sz="2000" b="1" dirty="0" smtClean="0">
                <a:latin typeface="楷体_GB2312" panose="02010600030101010101" charset="-122"/>
                <a:ea typeface="楷体_GB2312" panose="02010600030101010101" charset="-122"/>
              </a:rPr>
              <a:t>、</a:t>
            </a:r>
            <a:r>
              <a:rPr lang="zh-CN" altLang="en-US" sz="2000" b="1" dirty="0" smtClean="0">
                <a:solidFill>
                  <a:srgbClr val="FF0000"/>
                </a:solidFill>
                <a:latin typeface="楷体_GB2312" panose="02010600030101010101" charset="-122"/>
                <a:ea typeface="楷体_GB2312" panose="02010600030101010101" charset="-122"/>
              </a:rPr>
              <a:t>简述</a:t>
            </a:r>
            <a:r>
              <a:rPr lang="en-US" altLang="zh-CN" sz="2000" b="1" dirty="0" smtClean="0">
                <a:solidFill>
                  <a:srgbClr val="FF0000"/>
                </a:solidFill>
                <a:latin typeface="楷体_GB2312" panose="02010600030101010101" charset="-122"/>
                <a:ea typeface="楷体_GB2312" panose="02010600030101010101" charset="-122"/>
              </a:rPr>
              <a:t>No.7</a:t>
            </a:r>
            <a:r>
              <a:rPr lang="zh-CN" altLang="en-US" sz="2000" b="1" dirty="0" smtClean="0">
                <a:solidFill>
                  <a:srgbClr val="FF0000"/>
                </a:solidFill>
                <a:latin typeface="楷体_GB2312" panose="02010600030101010101" charset="-122"/>
                <a:ea typeface="楷体_GB2312" panose="02010600030101010101" charset="-122"/>
              </a:rPr>
              <a:t>信令的功能级结构和各级功能。</a:t>
            </a:r>
          </a:p>
          <a:p>
            <a:pPr algn="just" eaLnBrk="1" hangingPunct="1">
              <a:lnSpc>
                <a:spcPct val="125000"/>
              </a:lnSpc>
              <a:spcBef>
                <a:spcPct val="65000"/>
              </a:spcBef>
              <a:buFontTx/>
              <a:buNone/>
            </a:pPr>
            <a:r>
              <a:rPr lang="en-US" altLang="zh-CN" sz="2000" b="1" dirty="0" smtClean="0">
                <a:latin typeface="楷体_GB2312" panose="02010600030101010101" charset="-122"/>
                <a:ea typeface="楷体_GB2312" panose="02010600030101010101" charset="-122"/>
              </a:rPr>
              <a:t>4</a:t>
            </a:r>
            <a:r>
              <a:rPr lang="zh-CN" altLang="en-US" sz="2000" b="1" dirty="0" smtClean="0">
                <a:latin typeface="楷体_GB2312" panose="02010600030101010101" charset="-122"/>
                <a:ea typeface="楷体_GB2312" panose="02010600030101010101" charset="-122"/>
              </a:rPr>
              <a:t>、信令网由哪几部分组成</a:t>
            </a:r>
            <a:r>
              <a:rPr lang="en-US" altLang="zh-CN" sz="2000" b="1" dirty="0" smtClean="0">
                <a:latin typeface="楷体_GB2312" panose="02010600030101010101" charset="-122"/>
                <a:ea typeface="楷体_GB2312" panose="02010600030101010101" charset="-122"/>
              </a:rPr>
              <a:t>? </a:t>
            </a:r>
            <a:r>
              <a:rPr lang="zh-CN" altLang="en-US" sz="2000" b="1" dirty="0" smtClean="0">
                <a:latin typeface="楷体_GB2312" panose="02010600030101010101" charset="-122"/>
                <a:ea typeface="楷体_GB2312" panose="02010600030101010101" charset="-122"/>
              </a:rPr>
              <a:t>各部分的功能是什么</a:t>
            </a:r>
            <a:r>
              <a:rPr lang="en-US" altLang="zh-CN" sz="2000" b="1" dirty="0" smtClean="0">
                <a:latin typeface="楷体_GB2312" panose="02010600030101010101" charset="-122"/>
                <a:ea typeface="楷体_GB2312" panose="02010600030101010101" charset="-122"/>
              </a:rPr>
              <a:t>?</a:t>
            </a:r>
          </a:p>
          <a:p>
            <a:pPr algn="just" eaLnBrk="1" hangingPunct="1">
              <a:lnSpc>
                <a:spcPct val="125000"/>
              </a:lnSpc>
              <a:spcBef>
                <a:spcPct val="65000"/>
              </a:spcBef>
              <a:buFontTx/>
              <a:buNone/>
            </a:pPr>
            <a:r>
              <a:rPr lang="en-US" altLang="zh-CN" sz="2000" b="1" dirty="0" smtClean="0">
                <a:latin typeface="楷体_GB2312" panose="02010600030101010101" charset="-122"/>
                <a:ea typeface="楷体_GB2312" panose="02010600030101010101" charset="-122"/>
              </a:rPr>
              <a:t>5</a:t>
            </a:r>
            <a:r>
              <a:rPr lang="zh-CN" altLang="en-US" sz="2000" b="1" dirty="0" smtClean="0">
                <a:latin typeface="楷体_GB2312" panose="02010600030101010101" charset="-122"/>
                <a:ea typeface="楷体_GB2312" panose="02010600030101010101" charset="-122"/>
              </a:rPr>
              <a:t>、</a:t>
            </a:r>
            <a:r>
              <a:rPr lang="zh-CN" altLang="en-US" sz="2000" b="1" dirty="0" smtClean="0">
                <a:solidFill>
                  <a:srgbClr val="FF0000"/>
                </a:solidFill>
                <a:latin typeface="楷体_GB2312" panose="02010600030101010101" charset="-122"/>
                <a:ea typeface="楷体_GB2312" panose="02010600030101010101" charset="-122"/>
              </a:rPr>
              <a:t>什么是信令路由</a:t>
            </a:r>
            <a:r>
              <a:rPr lang="en-US" altLang="zh-CN" sz="2000" b="1" dirty="0" smtClean="0">
                <a:solidFill>
                  <a:srgbClr val="FF0000"/>
                </a:solidFill>
                <a:latin typeface="楷体_GB2312" panose="02010600030101010101" charset="-122"/>
                <a:ea typeface="楷体_GB2312" panose="02010600030101010101" charset="-122"/>
              </a:rPr>
              <a:t>? </a:t>
            </a:r>
            <a:r>
              <a:rPr lang="zh-CN" altLang="en-US" sz="2000" b="1" dirty="0" smtClean="0">
                <a:solidFill>
                  <a:srgbClr val="FF0000"/>
                </a:solidFill>
                <a:latin typeface="楷体_GB2312" panose="02010600030101010101" charset="-122"/>
                <a:ea typeface="楷体_GB2312" panose="02010600030101010101" charset="-122"/>
              </a:rPr>
              <a:t>信令路由分哪几类</a:t>
            </a:r>
            <a:r>
              <a:rPr lang="en-US" altLang="zh-CN" sz="2000" b="1" dirty="0" smtClean="0">
                <a:solidFill>
                  <a:srgbClr val="FF0000"/>
                </a:solidFill>
                <a:latin typeface="楷体_GB2312" panose="02010600030101010101" charset="-122"/>
                <a:ea typeface="楷体_GB2312" panose="02010600030101010101" charset="-122"/>
              </a:rPr>
              <a:t>? </a:t>
            </a:r>
            <a:r>
              <a:rPr lang="zh-CN" altLang="en-US" sz="2000" b="1" dirty="0" smtClean="0">
                <a:solidFill>
                  <a:srgbClr val="FF0000"/>
                </a:solidFill>
                <a:latin typeface="楷体_GB2312" panose="02010600030101010101" charset="-122"/>
                <a:ea typeface="楷体_GB2312" panose="02010600030101010101" charset="-122"/>
              </a:rPr>
              <a:t>路由选择原则是什么</a:t>
            </a:r>
            <a:r>
              <a:rPr lang="en-US" altLang="zh-CN" sz="2000" b="1" dirty="0" smtClean="0">
                <a:solidFill>
                  <a:srgbClr val="FF0000"/>
                </a:solidFill>
                <a:latin typeface="楷体_GB2312" panose="02010600030101010101" charset="-122"/>
                <a:ea typeface="楷体_GB2312" panose="02010600030101010101" charset="-122"/>
              </a:rPr>
              <a:t>?</a:t>
            </a:r>
            <a:endParaRPr lang="zh-CN" altLang="en-US" sz="2000" b="1" dirty="0" smtClean="0">
              <a:solidFill>
                <a:srgbClr val="FF0000"/>
              </a:solidFill>
              <a:latin typeface="楷体_GB2312" panose="02010600030101010101" charset="-122"/>
              <a:ea typeface="楷体_GB2312" panose="02010600030101010101" charset="-122"/>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body" sz="half" idx="1"/>
          </p:nvPr>
        </p:nvSpPr>
        <p:spPr>
          <a:xfrm>
            <a:off x="273050" y="836613"/>
            <a:ext cx="592138" cy="5497512"/>
          </a:xfrm>
        </p:spPr>
        <p:txBody>
          <a:bodyPr/>
          <a:lstStyle/>
          <a:p>
            <a:pPr marL="457200" indent="-457200" algn="just" eaLnBrk="1" hangingPunct="1">
              <a:lnSpc>
                <a:spcPct val="115000"/>
              </a:lnSpc>
              <a:spcBef>
                <a:spcPct val="45000"/>
              </a:spcBef>
              <a:buFontTx/>
              <a:buNone/>
            </a:pPr>
            <a:r>
              <a:rPr lang="zh-CN" altLang="en-US" b="1" smtClean="0">
                <a:latin typeface="楷体_GB2312" panose="02010600030101010101" charset="-122"/>
                <a:ea typeface="楷体_GB2312" panose="02010600030101010101" charset="-122"/>
              </a:rPr>
              <a:t>信</a:t>
            </a:r>
          </a:p>
          <a:p>
            <a:pPr marL="457200" indent="-457200" algn="just" eaLnBrk="1" hangingPunct="1">
              <a:lnSpc>
                <a:spcPct val="115000"/>
              </a:lnSpc>
              <a:spcBef>
                <a:spcPct val="45000"/>
              </a:spcBef>
              <a:buFontTx/>
              <a:buNone/>
            </a:pPr>
            <a:r>
              <a:rPr lang="zh-CN" altLang="en-US" b="1" smtClean="0">
                <a:latin typeface="楷体_GB2312" panose="02010600030101010101" charset="-122"/>
                <a:ea typeface="楷体_GB2312" panose="02010600030101010101" charset="-122"/>
              </a:rPr>
              <a:t>令</a:t>
            </a:r>
          </a:p>
          <a:p>
            <a:pPr marL="457200" indent="-457200" algn="just" eaLnBrk="1" hangingPunct="1">
              <a:lnSpc>
                <a:spcPct val="115000"/>
              </a:lnSpc>
              <a:spcBef>
                <a:spcPct val="45000"/>
              </a:spcBef>
              <a:buFontTx/>
              <a:buNone/>
            </a:pPr>
            <a:r>
              <a:rPr lang="zh-CN" altLang="en-US" b="1" smtClean="0">
                <a:latin typeface="楷体_GB2312" panose="02010600030101010101" charset="-122"/>
                <a:ea typeface="楷体_GB2312" panose="02010600030101010101" charset="-122"/>
              </a:rPr>
              <a:t>传</a:t>
            </a:r>
          </a:p>
          <a:p>
            <a:pPr marL="457200" indent="-457200" algn="just" eaLnBrk="1" hangingPunct="1">
              <a:lnSpc>
                <a:spcPct val="115000"/>
              </a:lnSpc>
              <a:spcBef>
                <a:spcPct val="45000"/>
              </a:spcBef>
              <a:buFontTx/>
              <a:buNone/>
            </a:pPr>
            <a:r>
              <a:rPr lang="zh-CN" altLang="en-US" b="1" smtClean="0">
                <a:latin typeface="楷体_GB2312" panose="02010600030101010101" charset="-122"/>
                <a:ea typeface="楷体_GB2312" panose="02010600030101010101" charset="-122"/>
              </a:rPr>
              <a:t>送</a:t>
            </a:r>
          </a:p>
          <a:p>
            <a:pPr marL="457200" indent="-457200" algn="just" eaLnBrk="1" hangingPunct="1">
              <a:lnSpc>
                <a:spcPct val="115000"/>
              </a:lnSpc>
              <a:spcBef>
                <a:spcPct val="45000"/>
              </a:spcBef>
              <a:buFontTx/>
              <a:buNone/>
            </a:pPr>
            <a:r>
              <a:rPr lang="zh-CN" altLang="en-US" b="1" smtClean="0">
                <a:latin typeface="楷体_GB2312" panose="02010600030101010101" charset="-122"/>
                <a:ea typeface="楷体_GB2312" panose="02010600030101010101" charset="-122"/>
              </a:rPr>
              <a:t>举</a:t>
            </a:r>
          </a:p>
          <a:p>
            <a:pPr marL="457200" indent="-457200" algn="just" eaLnBrk="1" hangingPunct="1">
              <a:lnSpc>
                <a:spcPct val="115000"/>
              </a:lnSpc>
              <a:spcBef>
                <a:spcPct val="45000"/>
              </a:spcBef>
              <a:buFontTx/>
              <a:buNone/>
            </a:pPr>
            <a:r>
              <a:rPr lang="zh-CN" altLang="en-US" b="1" smtClean="0">
                <a:latin typeface="楷体_GB2312" panose="02010600030101010101" charset="-122"/>
                <a:ea typeface="楷体_GB2312" panose="02010600030101010101" charset="-122"/>
              </a:rPr>
              <a:t>例</a:t>
            </a:r>
          </a:p>
          <a:p>
            <a:pPr marL="457200" indent="-457200" algn="just" eaLnBrk="1" hangingPunct="1">
              <a:lnSpc>
                <a:spcPct val="110000"/>
              </a:lnSpc>
              <a:spcBef>
                <a:spcPct val="35000"/>
              </a:spcBef>
              <a:buFontTx/>
              <a:buNone/>
            </a:pPr>
            <a:r>
              <a:rPr lang="zh-CN" altLang="en-US" b="1" smtClean="0">
                <a:latin typeface="楷体_GB2312" panose="02010600030101010101" charset="-122"/>
                <a:ea typeface="楷体_GB2312" panose="02010600030101010101" charset="-122"/>
              </a:rPr>
              <a:t> </a:t>
            </a:r>
          </a:p>
        </p:txBody>
      </p:sp>
      <p:graphicFrame>
        <p:nvGraphicFramePr>
          <p:cNvPr id="96259" name="Object 3"/>
          <p:cNvGraphicFramePr>
            <a:graphicFrameLocks noGrp="1" noChangeAspect="1"/>
          </p:cNvGraphicFramePr>
          <p:nvPr>
            <p:ph sz="half" idx="2"/>
          </p:nvPr>
        </p:nvGraphicFramePr>
        <p:xfrm>
          <a:off x="1473200" y="0"/>
          <a:ext cx="6196013" cy="6858000"/>
        </p:xfrm>
        <a:graphic>
          <a:graphicData uri="http://schemas.openxmlformats.org/presentationml/2006/ole">
            <mc:AlternateContent xmlns:mc="http://schemas.openxmlformats.org/markup-compatibility/2006">
              <mc:Choice xmlns:v="urn:schemas-microsoft-com:vml" Requires="v">
                <p:oleObj spid="_x0000_s96261" name="Visio" r:id="rId3" imgW="3377104" imgH="3737113" progId="Visio.Drawing.11">
                  <p:embed/>
                </p:oleObj>
              </mc:Choice>
              <mc:Fallback>
                <p:oleObj name="Visio" r:id="rId3" imgW="3377104" imgH="3737113" progId="Visio.Drawing.11">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3200" y="0"/>
                        <a:ext cx="6196013" cy="685800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73050" y="476672"/>
            <a:ext cx="8378825" cy="468313"/>
          </a:xfrm>
        </p:spPr>
        <p:txBody>
          <a:bodyPr>
            <a:normAutofit fontScale="90000"/>
          </a:bodyPr>
          <a:lstStyle/>
          <a:p>
            <a:pPr eaLnBrk="1" fontAlgn="auto" hangingPunct="1">
              <a:spcAft>
                <a:spcPts val="0"/>
              </a:spcAft>
              <a:defRPr/>
            </a:pPr>
            <a:r>
              <a:rPr lang="zh-CN" altLang="en-US" b="1" dirty="0" smtClean="0">
                <a:latin typeface="楷体_GB2312" pitchFamily="49" charset="-122"/>
                <a:ea typeface="楷体_GB2312" pitchFamily="49" charset="-122"/>
              </a:rPr>
              <a:t>第</a:t>
            </a:r>
            <a:r>
              <a:rPr lang="en-US" altLang="zh-CN" b="1" dirty="0" smtClean="0">
                <a:latin typeface="楷体_GB2312" pitchFamily="49" charset="-122"/>
                <a:ea typeface="楷体_GB2312" pitchFamily="49" charset="-122"/>
              </a:rPr>
              <a:t>3</a:t>
            </a:r>
            <a:r>
              <a:rPr lang="zh-CN" altLang="en-US" b="1" dirty="0" smtClean="0">
                <a:latin typeface="楷体_GB2312" pitchFamily="49" charset="-122"/>
                <a:ea typeface="楷体_GB2312" pitchFamily="49" charset="-122"/>
              </a:rPr>
              <a:t>章</a:t>
            </a:r>
            <a:r>
              <a:rPr lang="en-US" altLang="zh-CN" b="1" dirty="0" smtClean="0">
                <a:ea typeface="楷体_GB2312" pitchFamily="49" charset="-122"/>
              </a:rPr>
              <a:t> </a:t>
            </a:r>
            <a:r>
              <a:rPr lang="zh-CN" altLang="en-US" b="1" dirty="0" smtClean="0">
                <a:ea typeface="楷体_GB2312" pitchFamily="49" charset="-122"/>
              </a:rPr>
              <a:t>信令网</a:t>
            </a:r>
          </a:p>
        </p:txBody>
      </p:sp>
      <p:sp>
        <p:nvSpPr>
          <p:cNvPr id="19459" name="Rectangle 3"/>
          <p:cNvSpPr>
            <a:spLocks noGrp="1" noChangeArrowheads="1"/>
          </p:cNvSpPr>
          <p:nvPr>
            <p:ph type="body" sz="half" idx="1"/>
          </p:nvPr>
        </p:nvSpPr>
        <p:spPr>
          <a:xfrm>
            <a:off x="273050" y="1484784"/>
            <a:ext cx="8172450" cy="4273277"/>
          </a:xfrm>
        </p:spPr>
        <p:txBody>
          <a:bodyPr/>
          <a:lstStyle/>
          <a:p>
            <a:pPr marL="381000" indent="-381000" eaLnBrk="1" hangingPunct="1">
              <a:lnSpc>
                <a:spcPct val="110000"/>
              </a:lnSpc>
              <a:spcBef>
                <a:spcPct val="40000"/>
              </a:spcBef>
              <a:buFontTx/>
              <a:buNone/>
            </a:pPr>
            <a:r>
              <a:rPr lang="zh-CN" altLang="en-US" b="1" dirty="0" smtClean="0">
                <a:latin typeface="楷体_GB2312" panose="02010600030101010101" charset="-122"/>
                <a:ea typeface="楷体_GB2312" panose="02010600030101010101" charset="-122"/>
              </a:rPr>
              <a:t>公共信道信令的优点：</a:t>
            </a:r>
          </a:p>
          <a:p>
            <a:pPr marL="746125" lvl="1" indent="-381000" eaLnBrk="1" hangingPunct="1">
              <a:lnSpc>
                <a:spcPct val="110000"/>
              </a:lnSpc>
              <a:spcBef>
                <a:spcPct val="40000"/>
              </a:spcBef>
              <a:buFontTx/>
              <a:buNone/>
            </a:pPr>
            <a:r>
              <a:rPr lang="en-US" altLang="zh-CN" b="1" dirty="0" smtClean="0">
                <a:latin typeface="楷体_GB2312" panose="02010600030101010101" charset="-122"/>
                <a:ea typeface="楷体_GB2312" panose="02010600030101010101" charset="-122"/>
              </a:rPr>
              <a:t>(1) </a:t>
            </a:r>
            <a:r>
              <a:rPr lang="zh-CN" altLang="en-US" b="1" dirty="0" smtClean="0">
                <a:latin typeface="楷体_GB2312" panose="02010600030101010101" charset="-122"/>
                <a:ea typeface="楷体_GB2312" panose="02010600030101010101" charset="-122"/>
              </a:rPr>
              <a:t>信令系统独立于业务网，具有改变和增加信令而不影响现有业务网业务的灵活性。</a:t>
            </a:r>
          </a:p>
          <a:p>
            <a:pPr marL="746125" lvl="1" indent="-381000" eaLnBrk="1" hangingPunct="1">
              <a:lnSpc>
                <a:spcPct val="110000"/>
              </a:lnSpc>
              <a:spcBef>
                <a:spcPct val="40000"/>
              </a:spcBef>
              <a:buFontTx/>
              <a:buNone/>
            </a:pPr>
            <a:r>
              <a:rPr lang="en-US" altLang="zh-CN" b="1" dirty="0" smtClean="0">
                <a:latin typeface="楷体_GB2312" panose="02010600030101010101" charset="-122"/>
                <a:ea typeface="楷体_GB2312" panose="02010600030101010101" charset="-122"/>
              </a:rPr>
              <a:t>(2) </a:t>
            </a:r>
            <a:r>
              <a:rPr lang="zh-CN" altLang="en-US" b="1" dirty="0" smtClean="0">
                <a:latin typeface="楷体_GB2312" panose="02010600030101010101" charset="-122"/>
                <a:ea typeface="楷体_GB2312" panose="02010600030101010101" charset="-122"/>
              </a:rPr>
              <a:t>信令信道与用户业务信道分离，使得在通信的任意阶段均可传输和处理信令，可以方便地支持未来出现的各类交互、智能新业务。</a:t>
            </a:r>
          </a:p>
          <a:p>
            <a:pPr marL="746125" lvl="1" indent="-381000" eaLnBrk="1" hangingPunct="1">
              <a:lnSpc>
                <a:spcPct val="110000"/>
              </a:lnSpc>
              <a:spcBef>
                <a:spcPct val="40000"/>
              </a:spcBef>
              <a:buFontTx/>
              <a:buNone/>
            </a:pPr>
            <a:r>
              <a:rPr lang="en-US" altLang="zh-CN" b="1" dirty="0" smtClean="0">
                <a:latin typeface="楷体_GB2312" panose="02010600030101010101" charset="-122"/>
                <a:ea typeface="楷体_GB2312" panose="02010600030101010101" charset="-122"/>
              </a:rPr>
              <a:t>(3) </a:t>
            </a:r>
            <a:r>
              <a:rPr lang="zh-CN" altLang="en-US" b="1" dirty="0" smtClean="0">
                <a:latin typeface="楷体_GB2312" panose="02010600030101010101" charset="-122"/>
                <a:ea typeface="楷体_GB2312" panose="02010600030101010101" charset="-122"/>
              </a:rPr>
              <a:t>便于实现信令系统的集中维护管理，降低信令系统的成本和维护开销。</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73050" y="476672"/>
            <a:ext cx="8378825" cy="468313"/>
          </a:xfrm>
        </p:spPr>
        <p:txBody>
          <a:bodyPr>
            <a:normAutofit fontScale="90000"/>
          </a:bodyPr>
          <a:lstStyle/>
          <a:p>
            <a:pPr eaLnBrk="1" fontAlgn="auto" hangingPunct="1">
              <a:spcAft>
                <a:spcPts val="0"/>
              </a:spcAft>
              <a:defRPr/>
            </a:pPr>
            <a:r>
              <a:rPr lang="zh-CN" altLang="en-US" b="1" dirty="0" smtClean="0">
                <a:latin typeface="楷体_GB2312" pitchFamily="49" charset="-122"/>
                <a:ea typeface="楷体_GB2312" pitchFamily="49" charset="-122"/>
              </a:rPr>
              <a:t>第</a:t>
            </a:r>
            <a:r>
              <a:rPr lang="en-US" altLang="zh-CN" b="1" dirty="0" smtClean="0">
                <a:latin typeface="楷体_GB2312" pitchFamily="49" charset="-122"/>
                <a:ea typeface="楷体_GB2312" pitchFamily="49" charset="-122"/>
              </a:rPr>
              <a:t>3</a:t>
            </a:r>
            <a:r>
              <a:rPr lang="zh-CN" altLang="en-US" b="1" dirty="0" smtClean="0">
                <a:latin typeface="楷体_GB2312" pitchFamily="49" charset="-122"/>
                <a:ea typeface="楷体_GB2312" pitchFamily="49" charset="-122"/>
              </a:rPr>
              <a:t>章</a:t>
            </a:r>
            <a:r>
              <a:rPr lang="en-US" altLang="zh-CN" b="1" dirty="0" smtClean="0">
                <a:ea typeface="楷体_GB2312" pitchFamily="49" charset="-122"/>
              </a:rPr>
              <a:t> </a:t>
            </a:r>
            <a:r>
              <a:rPr lang="zh-CN" altLang="en-US" b="1" dirty="0" smtClean="0">
                <a:ea typeface="楷体_GB2312" pitchFamily="49" charset="-122"/>
              </a:rPr>
              <a:t>信令网</a:t>
            </a:r>
          </a:p>
        </p:txBody>
      </p:sp>
      <p:sp>
        <p:nvSpPr>
          <p:cNvPr id="20483" name="Rectangle 3"/>
          <p:cNvSpPr>
            <a:spLocks noGrp="1" noChangeArrowheads="1"/>
          </p:cNvSpPr>
          <p:nvPr>
            <p:ph type="body" sz="half" idx="1"/>
          </p:nvPr>
        </p:nvSpPr>
        <p:spPr>
          <a:xfrm>
            <a:off x="273050" y="1484784"/>
            <a:ext cx="8172450" cy="4561309"/>
          </a:xfrm>
        </p:spPr>
        <p:txBody>
          <a:bodyPr/>
          <a:lstStyle/>
          <a:p>
            <a:pPr algn="just" eaLnBrk="1" hangingPunct="1">
              <a:lnSpc>
                <a:spcPct val="120000"/>
              </a:lnSpc>
              <a:spcBef>
                <a:spcPct val="35000"/>
              </a:spcBef>
              <a:buFontTx/>
              <a:buNone/>
            </a:pPr>
            <a:r>
              <a:rPr lang="en-US" altLang="zh-CN" b="1" dirty="0" smtClean="0">
                <a:ea typeface="楷体_GB2312" panose="02010600030101010101" charset="-122"/>
              </a:rPr>
              <a:t>3</a:t>
            </a:r>
            <a:r>
              <a:rPr lang="zh-CN" altLang="en-US" b="1" dirty="0" smtClean="0">
                <a:ea typeface="楷体_GB2312" panose="02010600030101010101" charset="-122"/>
              </a:rPr>
              <a:t>、信令方式</a:t>
            </a:r>
          </a:p>
          <a:p>
            <a:pPr algn="just" eaLnBrk="1" hangingPunct="1">
              <a:lnSpc>
                <a:spcPct val="115000"/>
              </a:lnSpc>
              <a:spcBef>
                <a:spcPct val="40000"/>
              </a:spcBef>
              <a:buFont typeface="Wingdings" panose="05000000000000000000" pitchFamily="2" charset="2"/>
              <a:buNone/>
            </a:pPr>
            <a:r>
              <a:rPr lang="zh-CN" altLang="en-US" sz="2800" b="1" dirty="0" smtClean="0">
                <a:latin typeface="楷体_GB2312" panose="02010600030101010101" charset="-122"/>
                <a:ea typeface="楷体_GB2312" panose="02010600030101010101" charset="-122"/>
              </a:rPr>
              <a:t>      在通信网上，要求不同厂商的设备相互配合工作，设备之间传递的信令遵守一定的规则和约定。</a:t>
            </a:r>
          </a:p>
          <a:p>
            <a:pPr eaLnBrk="1" hangingPunct="1">
              <a:lnSpc>
                <a:spcPct val="115000"/>
              </a:lnSpc>
              <a:spcBef>
                <a:spcPct val="40000"/>
              </a:spcBef>
              <a:buFontTx/>
              <a:buNone/>
            </a:pPr>
            <a:r>
              <a:rPr lang="en-US" altLang="zh-CN" sz="2800" b="1" dirty="0" smtClean="0">
                <a:latin typeface="楷体_GB2312" panose="02010600030101010101" charset="-122"/>
                <a:ea typeface="楷体_GB2312" panose="02010600030101010101" charset="-122"/>
              </a:rPr>
              <a:t>(1) </a:t>
            </a:r>
            <a:r>
              <a:rPr lang="zh-CN" altLang="en-US" sz="2800" b="1" dirty="0" smtClean="0">
                <a:latin typeface="楷体_GB2312" panose="02010600030101010101" charset="-122"/>
                <a:ea typeface="楷体_GB2312" panose="02010600030101010101" charset="-122"/>
              </a:rPr>
              <a:t>编码方式</a:t>
            </a:r>
            <a:r>
              <a:rPr lang="zh-CN" altLang="en-US" dirty="0" smtClean="0"/>
              <a:t>       </a:t>
            </a:r>
          </a:p>
          <a:p>
            <a:pPr lvl="1" eaLnBrk="1" hangingPunct="1">
              <a:lnSpc>
                <a:spcPct val="115000"/>
              </a:lnSpc>
              <a:spcBef>
                <a:spcPct val="40000"/>
              </a:spcBef>
            </a:pPr>
            <a:r>
              <a:rPr lang="zh-CN" altLang="en-US" b="1" dirty="0" smtClean="0">
                <a:latin typeface="楷体_GB2312" panose="02010600030101010101" charset="-122"/>
                <a:ea typeface="楷体_GB2312" panose="02010600030101010101" charset="-122"/>
              </a:rPr>
              <a:t>未编码方式：按脉冲幅度的不同、脉冲持续时间的不同、脉冲数量的不同来区分信令。</a:t>
            </a:r>
          </a:p>
          <a:p>
            <a:pPr lvl="1" eaLnBrk="1" hangingPunct="1">
              <a:lnSpc>
                <a:spcPct val="115000"/>
              </a:lnSpc>
              <a:spcBef>
                <a:spcPct val="40000"/>
              </a:spcBef>
            </a:pPr>
            <a:r>
              <a:rPr lang="zh-CN" altLang="en-US" b="1" dirty="0" smtClean="0">
                <a:latin typeface="楷体_GB2312" panose="02010600030101010101" charset="-122"/>
                <a:ea typeface="楷体_GB2312" panose="02010600030101010101" charset="-122"/>
              </a:rPr>
              <a:t>已编码方式：包括模拟编码方式、二进制编码方式和信令单元方式。 </a:t>
            </a:r>
            <a:endParaRPr lang="zh-CN" altLang="en-US" sz="2400" b="1" dirty="0" smtClean="0">
              <a:latin typeface="楷体_GB2312" panose="02010600030101010101" charset="-122"/>
              <a:ea typeface="楷体_GB2312" panose="02010600030101010101" charset="-122"/>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M62GMIS003">
  <a:themeElements>
    <a:clrScheme name="M62GMIS003 13">
      <a:dk1>
        <a:srgbClr val="000000"/>
      </a:dk1>
      <a:lt1>
        <a:srgbClr val="FFFFFF"/>
      </a:lt1>
      <a:dk2>
        <a:srgbClr val="FFFFFF"/>
      </a:dk2>
      <a:lt2>
        <a:srgbClr val="C0C0C0"/>
      </a:lt2>
      <a:accent1>
        <a:srgbClr val="5B7083"/>
      </a:accent1>
      <a:accent2>
        <a:srgbClr val="909EAB"/>
      </a:accent2>
      <a:accent3>
        <a:srgbClr val="FFFFFF"/>
      </a:accent3>
      <a:accent4>
        <a:srgbClr val="000000"/>
      </a:accent4>
      <a:accent5>
        <a:srgbClr val="B5BBC1"/>
      </a:accent5>
      <a:accent6>
        <a:srgbClr val="828F9B"/>
      </a:accent6>
      <a:hlink>
        <a:srgbClr val="394E61"/>
      </a:hlink>
      <a:folHlink>
        <a:srgbClr val="BBCAD7"/>
      </a:folHlink>
    </a:clrScheme>
    <a:fontScheme name="M62GMIS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GMIS00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GMIS00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GMIS00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GMIS00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GMIS00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GMIS00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GMIS00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GMIS00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GMIS00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GMIS00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GMIS00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GMIS00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GMIS003 13">
        <a:dk1>
          <a:srgbClr val="000000"/>
        </a:dk1>
        <a:lt1>
          <a:srgbClr val="FFFFFF"/>
        </a:lt1>
        <a:dk2>
          <a:srgbClr val="FFFFFF"/>
        </a:dk2>
        <a:lt2>
          <a:srgbClr val="C0C0C0"/>
        </a:lt2>
        <a:accent1>
          <a:srgbClr val="5B7083"/>
        </a:accent1>
        <a:accent2>
          <a:srgbClr val="909EAB"/>
        </a:accent2>
        <a:accent3>
          <a:srgbClr val="FFFFFF"/>
        </a:accent3>
        <a:accent4>
          <a:srgbClr val="000000"/>
        </a:accent4>
        <a:accent5>
          <a:srgbClr val="B5BBC1"/>
        </a:accent5>
        <a:accent6>
          <a:srgbClr val="828F9B"/>
        </a:accent6>
        <a:hlink>
          <a:srgbClr val="394E61"/>
        </a:hlink>
        <a:folHlink>
          <a:srgbClr val="BBCAD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主题1computer blu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主题1computer blue" id="{0C02F5FC-0E4F-44CD-9A11-F64D4A7F6B02}" vid="{38DEF1BE-C24B-4F1B-8BB1-880D04EAE797}"/>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networks</Template>
  <TotalTime>4938</TotalTime>
  <Words>7326</Words>
  <Application>Microsoft Office PowerPoint</Application>
  <PresentationFormat>全屏显示(4:3)</PresentationFormat>
  <Paragraphs>470</Paragraphs>
  <Slides>75</Slides>
  <Notes>9</Notes>
  <HiddenSlides>0</HiddenSlides>
  <MMClips>0</MMClips>
  <ScaleCrop>false</ScaleCrop>
  <HeadingPairs>
    <vt:vector size="8" baseType="variant">
      <vt:variant>
        <vt:lpstr>已用的字体</vt:lpstr>
      </vt:variant>
      <vt:variant>
        <vt:i4>11</vt:i4>
      </vt:variant>
      <vt:variant>
        <vt:lpstr>主题</vt:lpstr>
      </vt:variant>
      <vt:variant>
        <vt:i4>2</vt:i4>
      </vt:variant>
      <vt:variant>
        <vt:lpstr>嵌入 OLE 服务器</vt:lpstr>
      </vt:variant>
      <vt:variant>
        <vt:i4>2</vt:i4>
      </vt:variant>
      <vt:variant>
        <vt:lpstr>幻灯片标题</vt:lpstr>
      </vt:variant>
      <vt:variant>
        <vt:i4>75</vt:i4>
      </vt:variant>
    </vt:vector>
  </HeadingPairs>
  <TitlesOfParts>
    <vt:vector size="90" baseType="lpstr">
      <vt:lpstr>Arial</vt:lpstr>
      <vt:lpstr>宋体</vt:lpstr>
      <vt:lpstr>Century Schoolbook</vt:lpstr>
      <vt:lpstr>华文楷体</vt:lpstr>
      <vt:lpstr>Wingdings</vt:lpstr>
      <vt:lpstr>Wingdings 2</vt:lpstr>
      <vt:lpstr>楷体_GB2312</vt:lpstr>
      <vt:lpstr>ÑS</vt:lpstr>
      <vt:lpstr>Times New Roman</vt:lpstr>
      <vt:lpstr>굴림</vt:lpstr>
      <vt:lpstr>-보람M</vt:lpstr>
      <vt:lpstr>M62GMIS003</vt:lpstr>
      <vt:lpstr>主题1computer blue</vt:lpstr>
      <vt:lpstr>Microsoft Visio 绘图</vt:lpstr>
      <vt:lpstr>VISIO 4 Drawing</vt:lpstr>
      <vt:lpstr>PowerPoint 演示文稿</vt:lpstr>
      <vt:lpstr>第三章 信令网</vt:lpstr>
      <vt:lpstr>第3章 信令网</vt:lpstr>
      <vt:lpstr>PowerPoint 演示文稿</vt:lpstr>
      <vt:lpstr>第3章 信令网</vt:lpstr>
      <vt:lpstr>第3章 信令网</vt:lpstr>
      <vt:lpstr>第3章 信令网</vt:lpstr>
      <vt:lpstr>第3章 信令网</vt:lpstr>
      <vt:lpstr>第3章 信令网</vt:lpstr>
      <vt:lpstr>第3章 信令网</vt:lpstr>
      <vt:lpstr>第3章 信令网</vt:lpstr>
      <vt:lpstr>第3章 信令网</vt:lpstr>
      <vt:lpstr>第3章 信令网</vt:lpstr>
      <vt:lpstr>第3章 信令网</vt:lpstr>
      <vt:lpstr>第3章 信令网</vt:lpstr>
      <vt:lpstr>第3章 信令网</vt:lpstr>
      <vt:lpstr>第3章 信令网</vt:lpstr>
      <vt:lpstr>第3章 信令网</vt:lpstr>
      <vt:lpstr>第3章 信令网</vt:lpstr>
      <vt:lpstr>第3章 信令网</vt:lpstr>
      <vt:lpstr>第3章 信令网</vt:lpstr>
      <vt:lpstr>PowerPoint 演示文稿</vt:lpstr>
      <vt:lpstr>第3章 信令网</vt:lpstr>
      <vt:lpstr>第3章 信令网</vt:lpstr>
      <vt:lpstr>第3章 信令网</vt:lpstr>
      <vt:lpstr>第3章 信令网</vt:lpstr>
      <vt:lpstr>第3章 信令网</vt:lpstr>
      <vt:lpstr>第3章 信令网</vt:lpstr>
      <vt:lpstr>分析下图的信令工作状态？</vt:lpstr>
      <vt:lpstr>第3章 信令网</vt:lpstr>
      <vt:lpstr>第3章 信令网</vt:lpstr>
      <vt:lpstr>第3章 信令网</vt:lpstr>
      <vt:lpstr>第3章 信令网</vt:lpstr>
      <vt:lpstr>第3章 信令网</vt:lpstr>
      <vt:lpstr>第3章 信令网</vt:lpstr>
      <vt:lpstr>第3章 信令网</vt:lpstr>
      <vt:lpstr>第3章 信令网</vt:lpstr>
      <vt:lpstr>PowerPoint 演示文稿</vt:lpstr>
      <vt:lpstr>PowerPoint 演示文稿</vt:lpstr>
      <vt:lpstr>第3章 信令网</vt:lpstr>
      <vt:lpstr>第3章 信令网</vt:lpstr>
      <vt:lpstr>第3章 信令网</vt:lpstr>
      <vt:lpstr>第3章 信令网</vt:lpstr>
      <vt:lpstr>第3章 信令网</vt:lpstr>
      <vt:lpstr>第3章 信令网</vt:lpstr>
      <vt:lpstr>信令网与互联网的关系</vt:lpstr>
      <vt:lpstr>第3章 信令网</vt:lpstr>
      <vt:lpstr>第3章 信令网</vt:lpstr>
      <vt:lpstr>第3章 信令网</vt:lpstr>
      <vt:lpstr>第3章 信令网</vt:lpstr>
      <vt:lpstr>第3章 信令网</vt:lpstr>
      <vt:lpstr>第3章 信令网</vt:lpstr>
      <vt:lpstr>第3章 信令网</vt:lpstr>
      <vt:lpstr>第3章 信令网</vt:lpstr>
      <vt:lpstr>第3章 信令网</vt:lpstr>
      <vt:lpstr>第3章 信令网</vt:lpstr>
      <vt:lpstr>第3章 信令网</vt:lpstr>
      <vt:lpstr>第3章 信令网</vt:lpstr>
      <vt:lpstr>第3章 信令网</vt:lpstr>
      <vt:lpstr>PowerPoint 演示文稿</vt:lpstr>
      <vt:lpstr>第3章 信令网</vt:lpstr>
      <vt:lpstr>第3章 信令网</vt:lpstr>
      <vt:lpstr>第3章 信令网</vt:lpstr>
      <vt:lpstr>第3章 信令网</vt:lpstr>
      <vt:lpstr>第3章 信令网</vt:lpstr>
      <vt:lpstr>第3章 信令网</vt:lpstr>
      <vt:lpstr>第3章 信令网</vt:lpstr>
      <vt:lpstr>第3章 信令网</vt:lpstr>
      <vt:lpstr>PowerPoint 演示文稿</vt:lpstr>
      <vt:lpstr>第3章 信令网</vt:lpstr>
      <vt:lpstr>PowerPoint 演示文稿</vt:lpstr>
      <vt:lpstr>PowerPoint 演示文稿</vt:lpstr>
      <vt:lpstr>扩展：IP信令网</vt:lpstr>
      <vt:lpstr>习题</vt:lpstr>
      <vt:lpstr>PowerPoint 演示文稿</vt:lpstr>
    </vt:vector>
  </TitlesOfParts>
  <Company>微软用户</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微软中国</dc:creator>
  <cp:lastModifiedBy>shen</cp:lastModifiedBy>
  <cp:revision>70</cp:revision>
  <dcterms:created xsi:type="dcterms:W3CDTF">2013-03-13T12:20:06Z</dcterms:created>
  <dcterms:modified xsi:type="dcterms:W3CDTF">2018-03-24T02:28:26Z</dcterms:modified>
</cp:coreProperties>
</file>