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8"/>
  </p:notesMasterIdLst>
  <p:handoutMasterIdLst>
    <p:handoutMasterId r:id="rId19"/>
  </p:handoutMasterIdLst>
  <p:sldIdLst>
    <p:sldId id="424" r:id="rId2"/>
    <p:sldId id="425" r:id="rId3"/>
    <p:sldId id="426" r:id="rId4"/>
    <p:sldId id="335" r:id="rId5"/>
    <p:sldId id="427" r:id="rId6"/>
    <p:sldId id="334" r:id="rId7"/>
    <p:sldId id="339" r:id="rId8"/>
    <p:sldId id="406" r:id="rId9"/>
    <p:sldId id="338" r:id="rId10"/>
    <p:sldId id="341" r:id="rId11"/>
    <p:sldId id="428" r:id="rId12"/>
    <p:sldId id="342" r:id="rId13"/>
    <p:sldId id="422" r:id="rId14"/>
    <p:sldId id="423" r:id="rId15"/>
    <p:sldId id="429" r:id="rId16"/>
    <p:sldId id="430" r:id="rId17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mbria" panose="02040503050406030204" pitchFamily="18" charset="0"/>
        <a:ea typeface="华文新魏" panose="02010800040101010101" pitchFamily="2" charset="-122"/>
        <a:cs typeface="Courier New" panose="02070309020205020404" pitchFamily="49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FF00"/>
    <a:srgbClr val="CC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浅色样式 2 - 强调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45" autoAdjust="0"/>
  </p:normalViewPr>
  <p:slideViewPr>
    <p:cSldViewPr>
      <p:cViewPr varScale="1">
        <p:scale>
          <a:sx n="81" d="100"/>
          <a:sy n="81" d="100"/>
        </p:scale>
        <p:origin x="-148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fld id="{EA1DD31B-0EBC-4E60-813E-1AA437DB83B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7620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fld id="{AF7289B7-DDE4-436E-8906-2735D78745E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6345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zh-CN" altLang="zh-CN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F8EE9CA-BA77-488E-9EEB-53EA8BA1DC3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720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36291C-EB4C-4F86-94FB-4BB982F5A79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0395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94475" y="476250"/>
            <a:ext cx="2017713" cy="554355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39750" y="476250"/>
            <a:ext cx="5902325" cy="55435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A7EFB5-EB1D-4C0B-939F-F39D4CF88EC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418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14E534-F5B9-4E7C-B41C-DDC67F90EAE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309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FA1F69-F686-4E12-8BCA-A3337DC935D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39750" y="1412875"/>
            <a:ext cx="3924300" cy="4606925"/>
          </a:xfrm>
        </p:spPr>
        <p:txBody>
          <a:bodyPr/>
          <a:lstStyle>
            <a:lvl1pPr>
              <a:defRPr sz="2800">
                <a:latin typeface="Cambria" pitchFamily="18" charset="0"/>
              </a:defRPr>
            </a:lvl1pPr>
            <a:lvl2pPr>
              <a:defRPr sz="2400">
                <a:latin typeface="Cambria" pitchFamily="18" charset="0"/>
              </a:defRPr>
            </a:lvl2pPr>
            <a:lvl3pPr>
              <a:defRPr sz="2000">
                <a:latin typeface="Cambria" pitchFamily="18" charset="0"/>
              </a:defRPr>
            </a:lvl3pPr>
            <a:lvl4pPr>
              <a:defRPr sz="1800">
                <a:latin typeface="Cambria" pitchFamily="18" charset="0"/>
              </a:defRPr>
            </a:lvl4pPr>
            <a:lvl5pPr>
              <a:defRPr sz="1800">
                <a:latin typeface="Cambria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6450" y="1412875"/>
            <a:ext cx="3924300" cy="4606925"/>
          </a:xfrm>
        </p:spPr>
        <p:txBody>
          <a:bodyPr/>
          <a:lstStyle>
            <a:lvl1pPr>
              <a:defRPr sz="2800">
                <a:latin typeface="Cambria" pitchFamily="18" charset="0"/>
              </a:defRPr>
            </a:lvl1pPr>
            <a:lvl2pPr>
              <a:defRPr sz="2400">
                <a:latin typeface="Cambria" pitchFamily="18" charset="0"/>
              </a:defRPr>
            </a:lvl2pPr>
            <a:lvl3pPr>
              <a:defRPr sz="2000">
                <a:latin typeface="Cambria" pitchFamily="18" charset="0"/>
              </a:defRPr>
            </a:lvl3pPr>
            <a:lvl4pPr>
              <a:defRPr sz="1800">
                <a:latin typeface="Cambria" pitchFamily="18" charset="0"/>
              </a:defRPr>
            </a:lvl4pPr>
            <a:lvl5pPr>
              <a:defRPr sz="1800">
                <a:latin typeface="Cambria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37724E-FF5D-43A7-AC59-5667B191719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0596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487B25-D54A-41BA-85F8-97278CF60E4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971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851AC-0819-408A-BED0-41E6C5FFC79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854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CF299D-37B9-4A3F-92CE-198127F4BC3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9048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2E9001-7B56-4063-A2E2-C89AB0559C6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1900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970108-EFA0-45F6-ACC4-3453A18CCC3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686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476250"/>
            <a:ext cx="8001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001000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sp>
        <p:nvSpPr>
          <p:cNvPr id="6963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zh-CN" altLang="en-US" sz="1800">
              <a:latin typeface="Verdana" pitchFamily="34" charset="0"/>
              <a:ea typeface="宋体" pitchFamily="2" charset="-122"/>
              <a:cs typeface="+mn-cs"/>
            </a:endParaRP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96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  <a:ea typeface="宋体" panose="02010600030101010101" pitchFamily="2" charset="-122"/>
              </a:defRPr>
            </a:lvl1pPr>
          </a:lstStyle>
          <a:p>
            <a:fld id="{5DCCCE98-B85B-4308-9AF6-967513A0BC79}" type="slidenum">
              <a:rPr lang="en-US" altLang="zh-CN"/>
              <a:pPr/>
              <a:t>‹#›</a:t>
            </a:fld>
            <a:endParaRPr lang="en-US" altLang="zh-CN"/>
          </a:p>
        </p:txBody>
      </p:sp>
      <p:pic>
        <p:nvPicPr>
          <p:cNvPr id="3080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495300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42" name="Rectangle 10"/>
          <p:cNvSpPr>
            <a:spLocks noChangeArrowheads="1"/>
          </p:cNvSpPr>
          <p:nvPr userDrawn="1"/>
        </p:nvSpPr>
        <p:spPr bwMode="auto">
          <a:xfrm>
            <a:off x="5943600" y="0"/>
            <a:ext cx="3200400" cy="504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kumimoji="1" lang="en-US" altLang="zh-CN" sz="2000">
                <a:latin typeface="华文楷体" pitchFamily="2" charset="-122"/>
                <a:ea typeface="华文楷体" pitchFamily="2" charset="-122"/>
                <a:cs typeface="+mn-cs"/>
              </a:rPr>
              <a:t>C</a:t>
            </a:r>
            <a:r>
              <a:rPr kumimoji="1" lang="zh-CN" altLang="en-US" sz="2000">
                <a:latin typeface="华文楷体" pitchFamily="2" charset="-122"/>
                <a:ea typeface="华文楷体" pitchFamily="2" charset="-122"/>
                <a:cs typeface="+mn-cs"/>
              </a:rPr>
              <a:t>语言程序设计教程</a:t>
            </a:r>
          </a:p>
        </p:txBody>
      </p:sp>
      <p:sp>
        <p:nvSpPr>
          <p:cNvPr id="69643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672532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  <a:cs typeface="+mn-cs"/>
              </a:rPr>
              <a:t>二维数组的应用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  <a:cs typeface="+mn-cs"/>
            </a:endParaRPr>
          </a:p>
        </p:txBody>
      </p:sp>
      <p:sp>
        <p:nvSpPr>
          <p:cNvPr id="69644" name="Line 12"/>
          <p:cNvSpPr>
            <a:spLocks noChangeShapeType="1"/>
          </p:cNvSpPr>
          <p:nvPr userDrawn="1"/>
        </p:nvSpPr>
        <p:spPr bwMode="auto">
          <a:xfrm flipV="1">
            <a:off x="611188" y="1196975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zh-CN" altLang="en-US" sz="1800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800" b="1">
          <a:solidFill>
            <a:srgbClr val="0000FF"/>
          </a:solidFill>
          <a:latin typeface="Verdana" pitchFamily="34" charset="0"/>
          <a:ea typeface="华文新魏" pitchFamily="2" charset="-122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b="1">
          <a:solidFill>
            <a:schemeClr val="tx1"/>
          </a:solidFill>
          <a:latin typeface="Cambria" pitchFamily="18" charset="0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b="1">
          <a:solidFill>
            <a:schemeClr val="tx1"/>
          </a:solidFill>
          <a:latin typeface="Cambria" pitchFamily="18" charset="0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b="1">
          <a:solidFill>
            <a:schemeClr val="tx1"/>
          </a:solidFill>
          <a:latin typeface="Cambria" pitchFamily="18" charset="0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Cambria" pitchFamily="18" charset="0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b="1">
          <a:solidFill>
            <a:schemeClr val="tx1"/>
          </a:solidFill>
          <a:latin typeface="Cambria" pitchFamily="18" charset="0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22B83F52-540A-4F82-8BE7-76882AEAFDA4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1691680" y="2564904"/>
            <a:ext cx="5544616" cy="1023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zh-CN" altLang="en-US" sz="3600" b="1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  <a:cs typeface="+mn-cs"/>
              </a:rPr>
              <a:t>二维数组的应用</a:t>
            </a:r>
            <a:endParaRPr lang="zh-CN" altLang="en-US" sz="3600" b="1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  <a:cs typeface="+mn-cs"/>
            </a:endParaRPr>
          </a:p>
        </p:txBody>
      </p:sp>
      <p:sp>
        <p:nvSpPr>
          <p:cNvPr id="5124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44348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二维数组的初始化</a:t>
            </a:r>
            <a:endParaRPr lang="zh-CN" altLang="en-US" dirty="0" smtClean="0"/>
          </a:p>
        </p:txBody>
      </p:sp>
      <p:sp>
        <p:nvSpPr>
          <p:cNvPr id="62467" name="内容占位符 2"/>
          <p:cNvSpPr>
            <a:spLocks noGrp="1"/>
          </p:cNvSpPr>
          <p:nvPr>
            <p:ph idx="1"/>
          </p:nvPr>
        </p:nvSpPr>
        <p:spPr>
          <a:xfrm>
            <a:off x="611188" y="1268413"/>
            <a:ext cx="7993062" cy="6477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zh-CN" smtClean="0"/>
              <a:t>[</a:t>
            </a:r>
            <a:r>
              <a:rPr lang="zh-CN" altLang="zh-CN" smtClean="0"/>
              <a:t>例</a:t>
            </a:r>
            <a:r>
              <a:rPr lang="en-US" altLang="zh-CN" smtClean="0"/>
              <a:t>5.16]   </a:t>
            </a:r>
            <a:r>
              <a:rPr lang="zh-CN" altLang="zh-CN" smtClean="0"/>
              <a:t>二维数组的初始化</a:t>
            </a:r>
          </a:p>
        </p:txBody>
      </p:sp>
      <p:sp>
        <p:nvSpPr>
          <p:cNvPr id="6246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C69CC8A7-0B8D-40D5-8BCF-F3CF9B9B8837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10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0181" name="矩形 4"/>
          <p:cNvSpPr>
            <a:spLocks noChangeArrowheads="1"/>
          </p:cNvSpPr>
          <p:nvPr/>
        </p:nvSpPr>
        <p:spPr bwMode="auto">
          <a:xfrm>
            <a:off x="5400675" y="2349500"/>
            <a:ext cx="3743325" cy="3041650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r>
              <a:rPr lang="de-DE" altLang="zh-CN">
                <a:ea typeface="宋体" panose="02010600030101010101" pitchFamily="2" charset="-122"/>
              </a:rPr>
              <a:t>  printf( “\nb:\n” );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for( i = 0; i &lt; 2; i++ ){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   for( j = 0; j &lt; 3; j++ )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       printf( "%5d", b[i][j] );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   </a:t>
            </a:r>
            <a:r>
              <a:rPr lang="de-DE" altLang="zh-CN">
                <a:ea typeface="宋体" panose="02010600030101010101" pitchFamily="2" charset="-122"/>
              </a:rPr>
              <a:t>printf( "\n" );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de-DE" altLang="zh-CN">
                <a:ea typeface="宋体" panose="02010600030101010101" pitchFamily="2" charset="-122"/>
              </a:rPr>
              <a:t>  }</a:t>
            </a:r>
            <a:endParaRPr lang="en-US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return 0; 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}</a:t>
            </a: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0182" name="矩形 5"/>
          <p:cNvSpPr>
            <a:spLocks noChangeArrowheads="1"/>
          </p:cNvSpPr>
          <p:nvPr/>
        </p:nvSpPr>
        <p:spPr bwMode="auto">
          <a:xfrm>
            <a:off x="323850" y="1844675"/>
            <a:ext cx="4968875" cy="4137025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#include &lt;stdio.h&gt;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int main( ){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  int  a[2][3] = { {1, 2, 3}, { 4, 5, 6} };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  int  b[2][3] = { 1, 2, 3, 4, 5, 6 };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  int i,j;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  printf( "a:\n" );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  for( i = 0; i &lt; 2; i++ ){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     for( j = 0; j &lt; 3; j++ )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         printf( "%5d", a[i][j] );</a:t>
            </a:r>
            <a:endParaRPr lang="zh-CN" altLang="zh-CN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     printf( "\n" );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   }</a:t>
            </a:r>
            <a:endParaRPr lang="zh-CN" altLang="zh-CN"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 animBg="1"/>
      <p:bldP spid="5018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二维数组的</a:t>
            </a:r>
            <a:r>
              <a:rPr lang="zh-CN" altLang="en-US" dirty="0"/>
              <a:t>引用</a:t>
            </a:r>
            <a:endParaRPr lang="zh-CN" altLang="en-US" dirty="0" smtClean="0"/>
          </a:p>
        </p:txBody>
      </p:sp>
      <p:sp>
        <p:nvSpPr>
          <p:cNvPr id="6246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C69CC8A7-0B8D-40D5-8BCF-F3CF9B9B8837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11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0182" name="矩形 5"/>
          <p:cNvSpPr>
            <a:spLocks noChangeArrowheads="1"/>
          </p:cNvSpPr>
          <p:nvPr/>
        </p:nvSpPr>
        <p:spPr bwMode="auto">
          <a:xfrm>
            <a:off x="179513" y="1340768"/>
            <a:ext cx="3024336" cy="4893647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#include &lt;</a:t>
            </a:r>
            <a:r>
              <a:rPr lang="en-US" altLang="zh-CN" dirty="0" err="1">
                <a:ea typeface="宋体" panose="02010600030101010101" pitchFamily="2" charset="-122"/>
              </a:rPr>
              <a:t>stdio.h</a:t>
            </a:r>
            <a:r>
              <a:rPr lang="en-US" altLang="zh-CN" dirty="0">
                <a:ea typeface="宋体" panose="02010600030101010101" pitchFamily="2" charset="-122"/>
              </a:rPr>
              <a:t>&gt;</a:t>
            </a:r>
            <a:endParaRPr lang="zh-CN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dirty="0" err="1">
                <a:ea typeface="宋体" panose="02010600030101010101" pitchFamily="2" charset="-122"/>
              </a:rPr>
              <a:t>int</a:t>
            </a:r>
            <a:r>
              <a:rPr lang="en-US" altLang="zh-CN" dirty="0">
                <a:ea typeface="宋体" panose="02010600030101010101" pitchFamily="2" charset="-122"/>
              </a:rPr>
              <a:t> main( ){</a:t>
            </a:r>
            <a:endParaRPr lang="zh-CN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 </a:t>
            </a:r>
            <a:r>
              <a:rPr lang="en-US" altLang="zh-CN" dirty="0" smtClean="0">
                <a:ea typeface="宋体" panose="02010600030101010101" pitchFamily="2" charset="-122"/>
              </a:rPr>
              <a:t>     </a:t>
            </a:r>
            <a:r>
              <a:rPr lang="en-US" altLang="zh-CN" dirty="0" err="1" smtClean="0">
                <a:ea typeface="宋体" panose="02010600030101010101" pitchFamily="2" charset="-122"/>
              </a:rPr>
              <a:t>int</a:t>
            </a:r>
            <a:r>
              <a:rPr lang="en-US" altLang="zh-CN" dirty="0" smtClean="0">
                <a:ea typeface="宋体" panose="02010600030101010101" pitchFamily="2" charset="-122"/>
              </a:rPr>
              <a:t>  a[3][4];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 </a:t>
            </a:r>
            <a:r>
              <a:rPr lang="en-US" altLang="zh-CN" dirty="0" smtClean="0">
                <a:ea typeface="宋体" panose="02010600030101010101" pitchFamily="2" charset="-122"/>
              </a:rPr>
              <a:t>     ….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 </a:t>
            </a:r>
            <a:r>
              <a:rPr lang="en-US" altLang="zh-CN" dirty="0" smtClean="0">
                <a:ea typeface="宋体" panose="02010600030101010101" pitchFamily="2" charset="-122"/>
              </a:rPr>
              <a:t>     a[3][4]=3;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 </a:t>
            </a:r>
            <a:r>
              <a:rPr lang="en-US" altLang="zh-CN" dirty="0" smtClean="0">
                <a:ea typeface="宋体" panose="02010600030101010101" pitchFamily="2" charset="-122"/>
              </a:rPr>
              <a:t>     ….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 </a:t>
            </a:r>
            <a:r>
              <a:rPr lang="en-US" altLang="zh-CN" dirty="0" smtClean="0">
                <a:ea typeface="宋体" panose="02010600030101010101" pitchFamily="2" charset="-122"/>
              </a:rPr>
              <a:t>     ….</a:t>
            </a:r>
          </a:p>
          <a:p>
            <a:pPr eaLnBrk="1" hangingPunct="1"/>
            <a:endParaRPr lang="en-US" altLang="zh-CN" dirty="0" smtClean="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 </a:t>
            </a:r>
            <a:r>
              <a:rPr lang="en-US" altLang="zh-CN" dirty="0" smtClean="0">
                <a:ea typeface="宋体" panose="02010600030101010101" pitchFamily="2" charset="-122"/>
              </a:rPr>
              <a:t>     a[2][3]=7;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 </a:t>
            </a:r>
            <a:r>
              <a:rPr lang="en-US" altLang="zh-CN" dirty="0" smtClean="0">
                <a:ea typeface="宋体" panose="02010600030101010101" pitchFamily="2" charset="-122"/>
              </a:rPr>
              <a:t>     ….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 </a:t>
            </a:r>
            <a:r>
              <a:rPr lang="en-US" altLang="zh-CN" dirty="0" smtClean="0">
                <a:ea typeface="宋体" panose="02010600030101010101" pitchFamily="2" charset="-122"/>
              </a:rPr>
              <a:t>     ….</a:t>
            </a:r>
          </a:p>
          <a:p>
            <a:pPr eaLnBrk="1" hangingPunct="1"/>
            <a:r>
              <a:rPr lang="en-US" altLang="zh-CN" dirty="0">
                <a:ea typeface="宋体" panose="02010600030101010101" pitchFamily="2" charset="-122"/>
              </a:rPr>
              <a:t> </a:t>
            </a:r>
            <a:r>
              <a:rPr lang="en-US" altLang="zh-CN" dirty="0" smtClean="0">
                <a:ea typeface="宋体" panose="02010600030101010101" pitchFamily="2" charset="-122"/>
              </a:rPr>
              <a:t>     return 0;</a:t>
            </a:r>
          </a:p>
          <a:p>
            <a:pPr eaLnBrk="1" hangingPunct="1"/>
            <a:r>
              <a:rPr lang="en-US" altLang="zh-CN" dirty="0" smtClean="0">
                <a:ea typeface="宋体" panose="02010600030101010101" pitchFamily="2" charset="-122"/>
              </a:rPr>
              <a:t>}</a:t>
            </a:r>
            <a:endParaRPr lang="zh-CN" altLang="zh-CN" dirty="0"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342686" y="2636912"/>
            <a:ext cx="4801314" cy="83099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dirty="0" smtClean="0"/>
              <a:t>对二维数组进行引用时下标超出</a:t>
            </a:r>
            <a:endParaRPr lang="en-US" altLang="zh-CN" dirty="0" smtClean="0"/>
          </a:p>
          <a:p>
            <a:r>
              <a:rPr lang="zh-CN" altLang="en-US" dirty="0" smtClean="0"/>
              <a:t>了数组定义时的上界，引用不合法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4342686" y="4302209"/>
            <a:ext cx="2339102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dirty="0" smtClean="0"/>
              <a:t>这是合法的引用</a:t>
            </a:r>
            <a:endParaRPr lang="zh-CN" altLang="en-US" dirty="0"/>
          </a:p>
        </p:txBody>
      </p:sp>
      <p:cxnSp>
        <p:nvCxnSpPr>
          <p:cNvPr id="5" name="直接箭头连接符 4"/>
          <p:cNvCxnSpPr/>
          <p:nvPr/>
        </p:nvCxnSpPr>
        <p:spPr bwMode="auto">
          <a:xfrm>
            <a:off x="2051720" y="3052410"/>
            <a:ext cx="2088232" cy="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" name="直接箭头连接符 6"/>
          <p:cNvCxnSpPr/>
          <p:nvPr/>
        </p:nvCxnSpPr>
        <p:spPr bwMode="auto">
          <a:xfrm>
            <a:off x="2051720" y="4533042"/>
            <a:ext cx="2016224" cy="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23106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二维数组应用</a:t>
            </a:r>
            <a:endParaRPr lang="zh-CN" altLang="en-US" dirty="0" smtClean="0"/>
          </a:p>
        </p:txBody>
      </p:sp>
      <p:sp>
        <p:nvSpPr>
          <p:cNvPr id="63491" name="内容占位符 2"/>
          <p:cNvSpPr>
            <a:spLocks noGrp="1"/>
          </p:cNvSpPr>
          <p:nvPr>
            <p:ph idx="1"/>
          </p:nvPr>
        </p:nvSpPr>
        <p:spPr>
          <a:xfrm>
            <a:off x="611188" y="1125538"/>
            <a:ext cx="8001000" cy="72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zh-CN" smtClean="0"/>
              <a:t>[</a:t>
            </a:r>
            <a:r>
              <a:rPr lang="zh-CN" altLang="zh-CN" smtClean="0"/>
              <a:t>例</a:t>
            </a:r>
            <a:r>
              <a:rPr lang="en-US" altLang="zh-CN" smtClean="0"/>
              <a:t>5.17]   </a:t>
            </a:r>
            <a:r>
              <a:rPr lang="zh-CN" altLang="zh-CN" smtClean="0"/>
              <a:t>实现矩阵的输入与输出</a:t>
            </a:r>
            <a:endParaRPr lang="zh-CN" altLang="en-US" smtClean="0"/>
          </a:p>
        </p:txBody>
      </p:sp>
      <p:sp>
        <p:nvSpPr>
          <p:cNvPr id="63492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0992170A-BBC8-4C7A-96C8-743A2B067BC6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12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468313" y="1576388"/>
            <a:ext cx="4391025" cy="4997450"/>
          </a:xfrm>
          <a:prstGeom prst="rect">
            <a:avLst/>
          </a:prstGeom>
          <a:noFill/>
          <a:ln w="28575" cap="sq" algn="ctr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626B74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indent="1270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#include &lt;stdio.h&gt;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#define M 3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#define N 4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int main( ){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    int a[M][N];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    int i,j;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    for( i = 0; i &lt; M; i++ )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        for( j = 0; j &lt; N; j++ ) 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           scanf( "%d",&amp;a[i][j] );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    for( i = 0; i &lt; M; i ++ ){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        for( j = 0; j &lt; N; j++ ) 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            printf( "%4d",a[i][j] );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        printf("\n");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     }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    return 0; </a:t>
            </a:r>
          </a:p>
          <a:p>
            <a:r>
              <a:rPr lang="en-US" altLang="zh-CN" sz="2000">
                <a:ea typeface="宋体" panose="02010600030101010101" pitchFamily="2" charset="-122"/>
                <a:cs typeface="Times New Roman" panose="02020603050405020304" pitchFamily="18" charset="0"/>
              </a:rPr>
              <a:t>} 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306566" y="3474020"/>
            <a:ext cx="3779912" cy="255672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>
            <a:spAutoFit/>
          </a:bodyPr>
          <a:lstStyle/>
          <a:p>
            <a:pPr indent="127000">
              <a:defRPr/>
            </a:pPr>
            <a:r>
              <a:rPr kumimoji="1" lang="zh-CN" altLang="en-US" sz="2000" dirty="0">
                <a:solidFill>
                  <a:srgbClr val="003300"/>
                </a:solidFill>
                <a:latin typeface="Times New Roman" pitchFamily="18" charset="0"/>
              </a:rPr>
              <a:t>程序运行结果</a:t>
            </a:r>
          </a:p>
          <a:p>
            <a:pPr indent="266700">
              <a:defRPr/>
            </a:pPr>
            <a:r>
              <a:rPr kumimoji="1" lang="zh-CN" altLang="en-US" sz="2000" dirty="0">
                <a:solidFill>
                  <a:srgbClr val="003300"/>
                </a:solidFill>
                <a:latin typeface="Times New Roman" pitchFamily="18" charset="0"/>
              </a:rPr>
              <a:t>输入：  </a:t>
            </a:r>
            <a:r>
              <a:rPr kumimoji="1" lang="en-US" altLang="zh-CN" sz="2000" dirty="0">
                <a:solidFill>
                  <a:srgbClr val="003300"/>
                </a:solidFill>
                <a:latin typeface="Times New Roman" pitchFamily="18" charset="0"/>
              </a:rPr>
              <a:t>1 2 3 4</a:t>
            </a:r>
          </a:p>
          <a:p>
            <a:pPr indent="266700">
              <a:defRPr/>
            </a:pPr>
            <a:r>
              <a:rPr kumimoji="1" lang="en-US" altLang="zh-CN" sz="2000" dirty="0">
                <a:solidFill>
                  <a:srgbClr val="003300"/>
                </a:solidFill>
                <a:latin typeface="Times New Roman" pitchFamily="18" charset="0"/>
              </a:rPr>
              <a:t>              3 4 5 6</a:t>
            </a:r>
          </a:p>
          <a:p>
            <a:pPr indent="266700">
              <a:defRPr/>
            </a:pPr>
            <a:r>
              <a:rPr kumimoji="1" lang="en-US" altLang="zh-CN" sz="2000" dirty="0">
                <a:solidFill>
                  <a:srgbClr val="003300"/>
                </a:solidFill>
                <a:latin typeface="Times New Roman" pitchFamily="18" charset="0"/>
              </a:rPr>
              <a:t>              4 5 6 7</a:t>
            </a:r>
          </a:p>
          <a:p>
            <a:pPr indent="266700">
              <a:defRPr/>
            </a:pPr>
            <a:r>
              <a:rPr kumimoji="1" lang="zh-CN" altLang="en-US" sz="2000" dirty="0">
                <a:solidFill>
                  <a:srgbClr val="003300"/>
                </a:solidFill>
                <a:latin typeface="Times New Roman" pitchFamily="18" charset="0"/>
              </a:rPr>
              <a:t>输出： </a:t>
            </a:r>
          </a:p>
          <a:p>
            <a:pPr indent="266700">
              <a:defRPr/>
            </a:pPr>
            <a:r>
              <a:rPr kumimoji="1" lang="zh-CN" altLang="en-US" sz="2000" dirty="0">
                <a:solidFill>
                  <a:srgbClr val="003300"/>
                </a:solidFill>
                <a:latin typeface="Times New Roman" pitchFamily="18" charset="0"/>
              </a:rPr>
              <a:t>             </a:t>
            </a:r>
            <a:r>
              <a:rPr kumimoji="1" lang="en-US" altLang="zh-CN" sz="2000" dirty="0">
                <a:solidFill>
                  <a:srgbClr val="003300"/>
                </a:solidFill>
                <a:latin typeface="Times New Roman" pitchFamily="18" charset="0"/>
              </a:rPr>
              <a:t>1   2   3   4</a:t>
            </a:r>
          </a:p>
          <a:p>
            <a:pPr indent="266700">
              <a:defRPr/>
            </a:pPr>
            <a:r>
              <a:rPr kumimoji="1" lang="en-US" altLang="zh-CN" sz="2000" dirty="0">
                <a:solidFill>
                  <a:srgbClr val="003300"/>
                </a:solidFill>
                <a:latin typeface="Times New Roman" pitchFamily="18" charset="0"/>
              </a:rPr>
              <a:t>             3   4   5   6</a:t>
            </a:r>
          </a:p>
          <a:p>
            <a:pPr indent="266700">
              <a:defRPr/>
            </a:pPr>
            <a:r>
              <a:rPr kumimoji="1" lang="en-US" altLang="zh-CN" sz="2000" dirty="0">
                <a:solidFill>
                  <a:srgbClr val="003300"/>
                </a:solidFill>
                <a:latin typeface="Times New Roman" pitchFamily="18" charset="0"/>
              </a:rPr>
              <a:t>             4   5   6   7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64515" name="内容占位符 2"/>
          <p:cNvSpPr>
            <a:spLocks noGrp="1"/>
          </p:cNvSpPr>
          <p:nvPr>
            <p:ph idx="1"/>
          </p:nvPr>
        </p:nvSpPr>
        <p:spPr>
          <a:xfrm>
            <a:off x="611188" y="1268413"/>
            <a:ext cx="8001000" cy="1081087"/>
          </a:xfrm>
        </p:spPr>
        <p:txBody>
          <a:bodyPr/>
          <a:lstStyle/>
          <a:p>
            <a:r>
              <a:rPr lang="zh-CN" altLang="zh-CN" smtClean="0"/>
              <a:t>例</a:t>
            </a:r>
            <a:r>
              <a:rPr lang="en-US" altLang="zh-CN" smtClean="0"/>
              <a:t>5.18:</a:t>
            </a:r>
            <a:r>
              <a:rPr lang="zh-CN" altLang="zh-CN" smtClean="0"/>
              <a:t>编写函数实现两个矩阵的加和乘运算以及矩阵的转置运算</a:t>
            </a:r>
            <a:endParaRPr lang="zh-CN" altLang="en-US" smtClean="0"/>
          </a:p>
        </p:txBody>
      </p:sp>
      <p:sp>
        <p:nvSpPr>
          <p:cNvPr id="64516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E83C972A-61F2-4AEC-B1F8-402C0040B277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13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4517" name="矩形 4"/>
          <p:cNvSpPr>
            <a:spLocks noChangeArrowheads="1"/>
          </p:cNvSpPr>
          <p:nvPr/>
        </p:nvSpPr>
        <p:spPr bwMode="auto">
          <a:xfrm>
            <a:off x="1331913" y="2565400"/>
            <a:ext cx="669607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r>
              <a:rPr lang="en-US" altLang="zh-CN"/>
              <a:t>void add(int a[M][N],int b[M][N], int c[M][N])</a:t>
            </a:r>
            <a:endParaRPr lang="zh-CN" altLang="zh-CN"/>
          </a:p>
          <a:p>
            <a:r>
              <a:rPr lang="en-US" altLang="zh-CN"/>
              <a:t>{ </a:t>
            </a:r>
            <a:endParaRPr lang="zh-CN" altLang="zh-CN"/>
          </a:p>
          <a:p>
            <a:r>
              <a:rPr lang="en-US" altLang="zh-CN"/>
              <a:t>	int i,j;</a:t>
            </a:r>
            <a:endParaRPr lang="zh-CN" altLang="zh-CN"/>
          </a:p>
          <a:p>
            <a:r>
              <a:rPr lang="en-US" altLang="zh-CN"/>
              <a:t>	for( i = 0; i &lt; M; i ++ )</a:t>
            </a:r>
            <a:endParaRPr lang="zh-CN" altLang="zh-CN"/>
          </a:p>
          <a:p>
            <a:r>
              <a:rPr lang="en-US" altLang="zh-CN"/>
              <a:t>	 	for( j = 0; j &lt; N; j++ ) </a:t>
            </a:r>
            <a:endParaRPr lang="zh-CN" altLang="zh-CN"/>
          </a:p>
          <a:p>
            <a:r>
              <a:rPr lang="en-US" altLang="zh-CN"/>
              <a:t> 			</a:t>
            </a:r>
            <a:r>
              <a:rPr lang="en-US" altLang="zh-CN">
                <a:solidFill>
                  <a:srgbClr val="FF0000"/>
                </a:solidFill>
              </a:rPr>
              <a:t>c[i][j] = a[i][j] + b[i][j];</a:t>
            </a:r>
            <a:endParaRPr lang="zh-CN" altLang="zh-CN">
              <a:solidFill>
                <a:srgbClr val="FF0000"/>
              </a:solidFill>
            </a:endParaRPr>
          </a:p>
          <a:p>
            <a:r>
              <a:rPr lang="en-US" altLang="zh-CN"/>
              <a:t> }</a:t>
            </a:r>
            <a:endParaRPr lang="zh-CN" altLang="zh-CN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65539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F742ADFD-0A5A-4CAF-B48F-C22B5EF36380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14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5540" name="矩形 4"/>
          <p:cNvSpPr>
            <a:spLocks noChangeArrowheads="1"/>
          </p:cNvSpPr>
          <p:nvPr/>
        </p:nvSpPr>
        <p:spPr bwMode="auto">
          <a:xfrm>
            <a:off x="719930" y="692696"/>
            <a:ext cx="7343775" cy="2308324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r>
              <a:rPr lang="en-US" altLang="zh-CN" dirty="0"/>
              <a:t> </a:t>
            </a:r>
            <a:r>
              <a:rPr lang="en-US" altLang="zh-CN" sz="2000" dirty="0"/>
              <a:t>void transpose( 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 </a:t>
            </a:r>
            <a:r>
              <a:rPr lang="en-US" altLang="zh-CN" sz="2000" dirty="0">
                <a:solidFill>
                  <a:srgbClr val="FF0000"/>
                </a:solidFill>
              </a:rPr>
              <a:t>a[M][N],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 </a:t>
            </a:r>
            <a:r>
              <a:rPr lang="en-US" altLang="zh-CN" sz="2000" dirty="0">
                <a:solidFill>
                  <a:srgbClr val="FF0000"/>
                </a:solidFill>
              </a:rPr>
              <a:t>t[N][M])</a:t>
            </a:r>
            <a:endParaRPr lang="zh-CN" altLang="zh-CN" sz="2000" dirty="0">
              <a:solidFill>
                <a:srgbClr val="FF0000"/>
              </a:solidFill>
            </a:endParaRPr>
          </a:p>
          <a:p>
            <a:r>
              <a:rPr lang="en-US" altLang="zh-CN" sz="2000" dirty="0"/>
              <a:t>{</a:t>
            </a:r>
            <a:endParaRPr lang="zh-CN" altLang="zh-CN" sz="2000" dirty="0"/>
          </a:p>
          <a:p>
            <a:r>
              <a:rPr lang="en-US" altLang="zh-CN" sz="2000" dirty="0"/>
              <a:t>   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 </a:t>
            </a:r>
            <a:r>
              <a:rPr lang="en-US" altLang="zh-CN" sz="2000" dirty="0" err="1"/>
              <a:t>i,j</a:t>
            </a:r>
            <a:r>
              <a:rPr lang="en-US" altLang="zh-CN" sz="2000" dirty="0"/>
              <a:t>;</a:t>
            </a:r>
            <a:endParaRPr lang="zh-CN" altLang="zh-CN" sz="2000" dirty="0"/>
          </a:p>
          <a:p>
            <a:r>
              <a:rPr lang="en-US" altLang="zh-CN" sz="2000" dirty="0"/>
              <a:t>   for(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= 0;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&lt; M;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++ )</a:t>
            </a:r>
            <a:endParaRPr lang="zh-CN" altLang="zh-CN" sz="2000" dirty="0"/>
          </a:p>
          <a:p>
            <a:r>
              <a:rPr lang="en-US" altLang="zh-CN" sz="2000" dirty="0"/>
              <a:t> 	for( j = 0; j &lt; N; </a:t>
            </a:r>
            <a:r>
              <a:rPr lang="en-US" altLang="zh-CN" sz="2000" dirty="0" err="1"/>
              <a:t>j++</a:t>
            </a:r>
            <a:r>
              <a:rPr lang="en-US" altLang="zh-CN" sz="2000" dirty="0"/>
              <a:t> ) </a:t>
            </a:r>
            <a:endParaRPr lang="zh-CN" altLang="zh-CN" sz="2000" dirty="0"/>
          </a:p>
          <a:p>
            <a:r>
              <a:rPr lang="en-US" altLang="zh-CN" sz="2000" dirty="0"/>
              <a:t> 		</a:t>
            </a:r>
            <a:r>
              <a:rPr lang="en-US" altLang="zh-CN" sz="2000" dirty="0">
                <a:solidFill>
                  <a:srgbClr val="FF0000"/>
                </a:solidFill>
              </a:rPr>
              <a:t>t[j][</a:t>
            </a:r>
            <a:r>
              <a:rPr lang="en-US" altLang="zh-CN" sz="2000" dirty="0" err="1">
                <a:solidFill>
                  <a:srgbClr val="FF0000"/>
                </a:solidFill>
              </a:rPr>
              <a:t>i</a:t>
            </a:r>
            <a:r>
              <a:rPr lang="en-US" altLang="zh-CN" sz="2000" dirty="0">
                <a:solidFill>
                  <a:srgbClr val="FF0000"/>
                </a:solidFill>
              </a:rPr>
              <a:t>] = a[</a:t>
            </a:r>
            <a:r>
              <a:rPr lang="en-US" altLang="zh-CN" sz="2000" dirty="0" err="1">
                <a:solidFill>
                  <a:srgbClr val="FF0000"/>
                </a:solidFill>
              </a:rPr>
              <a:t>i</a:t>
            </a:r>
            <a:r>
              <a:rPr lang="en-US" altLang="zh-CN" sz="2000" dirty="0">
                <a:solidFill>
                  <a:srgbClr val="FF0000"/>
                </a:solidFill>
              </a:rPr>
              <a:t>][j];</a:t>
            </a:r>
            <a:endParaRPr lang="zh-CN" altLang="zh-CN" sz="2000" dirty="0">
              <a:solidFill>
                <a:srgbClr val="FF0000"/>
              </a:solidFill>
            </a:endParaRPr>
          </a:p>
          <a:p>
            <a:r>
              <a:rPr lang="en-US" altLang="zh-CN" sz="2000" dirty="0"/>
              <a:t>  }</a:t>
            </a:r>
            <a:endParaRPr lang="zh-CN" altLang="zh-CN" sz="2000" dirty="0"/>
          </a:p>
        </p:txBody>
      </p:sp>
      <p:sp>
        <p:nvSpPr>
          <p:cNvPr id="65541" name="矩形 5"/>
          <p:cNvSpPr>
            <a:spLocks noChangeArrowheads="1"/>
          </p:cNvSpPr>
          <p:nvPr/>
        </p:nvSpPr>
        <p:spPr bwMode="auto">
          <a:xfrm>
            <a:off x="539749" y="3123908"/>
            <a:ext cx="7704138" cy="353943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r>
              <a:rPr lang="en-US" altLang="zh-CN" dirty="0"/>
              <a:t> </a:t>
            </a:r>
            <a:r>
              <a:rPr lang="en-US" altLang="zh-CN" sz="2000" dirty="0"/>
              <a:t>void   product( 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 a[M][N],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 b[N][M], </a:t>
            </a:r>
            <a:r>
              <a:rPr lang="en-US" altLang="zh-CN" sz="2000" dirty="0" err="1">
                <a:solidFill>
                  <a:srgbClr val="FF0000"/>
                </a:solidFill>
              </a:rPr>
              <a:t>int</a:t>
            </a:r>
            <a:r>
              <a:rPr lang="en-US" altLang="zh-CN" sz="2000" dirty="0">
                <a:solidFill>
                  <a:srgbClr val="FF0000"/>
                </a:solidFill>
              </a:rPr>
              <a:t> r[M][M])</a:t>
            </a:r>
            <a:endParaRPr lang="zh-CN" altLang="zh-CN" sz="2000" dirty="0">
              <a:solidFill>
                <a:srgbClr val="FF0000"/>
              </a:solidFill>
            </a:endParaRPr>
          </a:p>
          <a:p>
            <a:r>
              <a:rPr lang="en-US" altLang="zh-CN" sz="2000" dirty="0"/>
              <a:t>{</a:t>
            </a:r>
            <a:endParaRPr lang="zh-CN" altLang="zh-CN" sz="2000" dirty="0"/>
          </a:p>
          <a:p>
            <a:r>
              <a:rPr lang="en-US" altLang="zh-CN" sz="2000" dirty="0"/>
              <a:t>   </a:t>
            </a:r>
            <a:r>
              <a:rPr lang="en-US" altLang="zh-CN" sz="2000" dirty="0" err="1"/>
              <a:t>int</a:t>
            </a:r>
            <a:r>
              <a:rPr lang="en-US" altLang="zh-CN" sz="2000" dirty="0"/>
              <a:t> </a:t>
            </a:r>
            <a:r>
              <a:rPr lang="en-US" altLang="zh-CN" sz="2000" dirty="0" err="1"/>
              <a:t>i,j,k</a:t>
            </a:r>
            <a:r>
              <a:rPr lang="en-US" altLang="zh-CN" sz="2000" dirty="0"/>
              <a:t>=0</a:t>
            </a:r>
            <a:r>
              <a:rPr lang="en-US" altLang="zh-CN" sz="2000" dirty="0" smtClean="0"/>
              <a:t>;</a:t>
            </a:r>
          </a:p>
          <a:p>
            <a:r>
              <a:rPr lang="en-US" altLang="zh-CN" sz="2000" dirty="0"/>
              <a:t> </a:t>
            </a:r>
            <a:r>
              <a:rPr lang="en-US" altLang="zh-CN" sz="2000" dirty="0" smtClean="0"/>
              <a:t>  for(</a:t>
            </a:r>
            <a:r>
              <a:rPr lang="en-US" altLang="zh-CN" sz="2000" dirty="0" err="1" smtClean="0"/>
              <a:t>i</a:t>
            </a:r>
            <a:r>
              <a:rPr lang="en-US" altLang="zh-CN" sz="2000" dirty="0" smtClean="0"/>
              <a:t>=0;i&lt;</a:t>
            </a:r>
            <a:r>
              <a:rPr lang="en-US" altLang="zh-CN" sz="2000" dirty="0" err="1" smtClean="0"/>
              <a:t>M;i</a:t>
            </a:r>
            <a:r>
              <a:rPr lang="en-US" altLang="zh-CN" sz="2000" dirty="0" smtClean="0"/>
              <a:t>++)</a:t>
            </a:r>
          </a:p>
          <a:p>
            <a:r>
              <a:rPr lang="en-US" altLang="zh-CN" sz="2000" dirty="0"/>
              <a:t> </a:t>
            </a:r>
            <a:r>
              <a:rPr lang="en-US" altLang="zh-CN" sz="2000" dirty="0" smtClean="0"/>
              <a:t>      for(j=0;j&lt;</a:t>
            </a:r>
            <a:r>
              <a:rPr lang="en-US" altLang="zh-CN" sz="2000" dirty="0" err="1" smtClean="0"/>
              <a:t>M;j</a:t>
            </a:r>
            <a:r>
              <a:rPr lang="en-US" altLang="zh-CN" sz="2000" dirty="0" smtClean="0"/>
              <a:t>++)</a:t>
            </a:r>
          </a:p>
          <a:p>
            <a:r>
              <a:rPr lang="en-US" altLang="zh-CN" sz="2000" dirty="0"/>
              <a:t> </a:t>
            </a:r>
            <a:r>
              <a:rPr lang="en-US" altLang="zh-CN" sz="2000" dirty="0" smtClean="0"/>
              <a:t>            r[</a:t>
            </a:r>
            <a:r>
              <a:rPr lang="en-US" altLang="zh-CN" sz="2000" dirty="0" err="1" smtClean="0"/>
              <a:t>i</a:t>
            </a:r>
            <a:r>
              <a:rPr lang="en-US" altLang="zh-CN" sz="2000" dirty="0" smtClean="0"/>
              <a:t>][j]=0;</a:t>
            </a:r>
            <a:endParaRPr lang="zh-CN" altLang="zh-CN" sz="2000" dirty="0"/>
          </a:p>
          <a:p>
            <a:r>
              <a:rPr lang="en-US" altLang="zh-CN" sz="2000" dirty="0"/>
              <a:t>   for(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= 0;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&lt; M;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 ++ )</a:t>
            </a:r>
            <a:endParaRPr lang="zh-CN" altLang="zh-CN" sz="2000" dirty="0"/>
          </a:p>
          <a:p>
            <a:r>
              <a:rPr lang="en-US" altLang="zh-CN" sz="2000" dirty="0"/>
              <a:t> 	for( k = 0; k &lt; M; k++)</a:t>
            </a:r>
            <a:endParaRPr lang="zh-CN" altLang="zh-CN" sz="2000" dirty="0"/>
          </a:p>
          <a:p>
            <a:r>
              <a:rPr lang="en-US" altLang="zh-CN" sz="2000" dirty="0"/>
              <a:t> 		for( j = 0; j &lt; N; </a:t>
            </a:r>
            <a:r>
              <a:rPr lang="en-US" altLang="zh-CN" sz="2000" dirty="0" err="1"/>
              <a:t>j++</a:t>
            </a:r>
            <a:r>
              <a:rPr lang="en-US" altLang="zh-CN" sz="2000" dirty="0"/>
              <a:t> ) </a:t>
            </a:r>
            <a:endParaRPr lang="zh-CN" altLang="zh-CN" sz="2000" dirty="0"/>
          </a:p>
          <a:p>
            <a:r>
              <a:rPr lang="en-US" altLang="zh-CN" sz="2000" dirty="0"/>
              <a:t> 			</a:t>
            </a:r>
            <a:r>
              <a:rPr lang="en-US" altLang="zh-CN" sz="2000" dirty="0">
                <a:solidFill>
                  <a:srgbClr val="FF0000"/>
                </a:solidFill>
              </a:rPr>
              <a:t>r[</a:t>
            </a:r>
            <a:r>
              <a:rPr lang="en-US" altLang="zh-CN" sz="2000" dirty="0" err="1">
                <a:solidFill>
                  <a:srgbClr val="FF0000"/>
                </a:solidFill>
              </a:rPr>
              <a:t>i</a:t>
            </a:r>
            <a:r>
              <a:rPr lang="en-US" altLang="zh-CN" sz="2000" dirty="0">
                <a:solidFill>
                  <a:srgbClr val="FF0000"/>
                </a:solidFill>
              </a:rPr>
              <a:t>][k] += a[</a:t>
            </a:r>
            <a:r>
              <a:rPr lang="en-US" altLang="zh-CN" sz="2000" dirty="0" err="1">
                <a:solidFill>
                  <a:srgbClr val="FF0000"/>
                </a:solidFill>
              </a:rPr>
              <a:t>i</a:t>
            </a:r>
            <a:r>
              <a:rPr lang="en-US" altLang="zh-CN" sz="2000" dirty="0">
                <a:solidFill>
                  <a:srgbClr val="FF0000"/>
                </a:solidFill>
              </a:rPr>
              <a:t>][j] * b[j][</a:t>
            </a:r>
            <a:r>
              <a:rPr lang="en-US" altLang="zh-CN" sz="2000" dirty="0" err="1">
                <a:solidFill>
                  <a:srgbClr val="FF0000"/>
                </a:solidFill>
              </a:rPr>
              <a:t>i</a:t>
            </a:r>
            <a:r>
              <a:rPr lang="en-US" altLang="zh-CN" sz="2000" dirty="0">
                <a:solidFill>
                  <a:srgbClr val="FF0000"/>
                </a:solidFill>
              </a:rPr>
              <a:t>];</a:t>
            </a:r>
            <a:endParaRPr lang="zh-CN" altLang="zh-CN" sz="2000" dirty="0">
              <a:solidFill>
                <a:srgbClr val="FF0000"/>
              </a:solidFill>
            </a:endParaRPr>
          </a:p>
          <a:p>
            <a:r>
              <a:rPr lang="en-US" altLang="zh-CN" sz="2000" dirty="0"/>
              <a:t> }</a:t>
            </a:r>
            <a:endParaRPr lang="zh-CN" altLang="zh-CN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solidFill>
                  <a:srgbClr val="FF0000"/>
                </a:solidFill>
                <a:latin typeface="黑体" panose="02010609060101010101" pitchFamily="49" charset="-122"/>
              </a:rPr>
              <a:t>小结</a:t>
            </a:r>
            <a:endParaRPr lang="zh-CN" altLang="en-US" b="1" dirty="0" smtClean="0">
              <a:solidFill>
                <a:srgbClr val="FF0000"/>
              </a:solidFill>
              <a:latin typeface="黑体" panose="02010609060101010101" pitchFamily="49" charset="-122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2600" dirty="0" smtClean="0">
                <a:solidFill>
                  <a:srgbClr val="0000FF"/>
                </a:solidFill>
              </a:rPr>
              <a:t>掌握二维数组的定义、初始化及应用。</a:t>
            </a: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15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5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6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数组与函数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二、二维数组的定义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三、二维数组的初始化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四、</a:t>
            </a:r>
            <a:r>
              <a:rPr lang="zh-CN" altLang="zh-CN" sz="2800" dirty="0"/>
              <a:t>二维数组的</a:t>
            </a:r>
            <a:r>
              <a:rPr lang="zh-CN" altLang="en-US" sz="2800" dirty="0" smtClean="0"/>
              <a:t>引用</a:t>
            </a:r>
            <a:endParaRPr lang="en-US" altLang="zh-CN" sz="28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五、二维数组的应用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smtClean="0">
                <a:solidFill>
                  <a:srgbClr val="FF0000"/>
                </a:solidFill>
              </a:rPr>
              <a:t>六、</a:t>
            </a:r>
            <a:r>
              <a:rPr lang="zh-CN" altLang="en-US" sz="2600" b="1" dirty="0">
                <a:solidFill>
                  <a:srgbClr val="FF0000"/>
                </a:solidFill>
              </a:rPr>
              <a:t>小结</a:t>
            </a: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65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dirty="0" smtClean="0">
                <a:solidFill>
                  <a:srgbClr val="0000FF"/>
                </a:solidFill>
              </a:rPr>
              <a:t>掌握二维数组的结构</a:t>
            </a:r>
            <a:endParaRPr lang="zh-CN" altLang="en-US" sz="2600" dirty="0">
              <a:solidFill>
                <a:srgbClr val="0000FF"/>
              </a:solidFill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dirty="0" smtClean="0">
                <a:solidFill>
                  <a:srgbClr val="FF0000"/>
                </a:solidFill>
              </a:rPr>
              <a:t>掌握二维数</a:t>
            </a:r>
            <a:r>
              <a:rPr lang="zh-CN" altLang="en-US" sz="2600" dirty="0">
                <a:solidFill>
                  <a:srgbClr val="FF0000"/>
                </a:solidFill>
              </a:rPr>
              <a:t>组的声明和存放，初始化和数组元素的引用方法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dirty="0" smtClean="0">
                <a:solidFill>
                  <a:srgbClr val="0000FF"/>
                </a:solidFill>
              </a:rPr>
              <a:t>掌握二维数</a:t>
            </a:r>
            <a:r>
              <a:rPr lang="zh-CN" altLang="en-US" sz="2600" dirty="0">
                <a:solidFill>
                  <a:srgbClr val="0000FF"/>
                </a:solidFill>
              </a:rPr>
              <a:t>组下标的使用</a:t>
            </a:r>
            <a:r>
              <a:rPr lang="zh-CN" altLang="en-US" sz="2600" dirty="0" smtClean="0">
                <a:solidFill>
                  <a:srgbClr val="0000FF"/>
                </a:solidFill>
              </a:rPr>
              <a:t>方法</a:t>
            </a:r>
            <a:endParaRPr lang="en-US" altLang="zh-CN" sz="26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dirty="0" smtClean="0">
                <a:solidFill>
                  <a:srgbClr val="FF0000"/>
                </a:solidFill>
              </a:rPr>
              <a:t>掌握数组元素的引用</a:t>
            </a:r>
            <a:endParaRPr lang="zh-CN" altLang="en-US" sz="2600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89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94164A1B-B440-440C-B427-51758740960D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4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611188" y="476250"/>
            <a:ext cx="8001000" cy="6762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zh-CN" sz="3800" b="1" kern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二</a:t>
            </a:r>
            <a:r>
              <a:rPr lang="zh-CN" altLang="zh-CN" sz="3800" b="1" kern="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维数组</a:t>
            </a:r>
            <a:endParaRPr lang="zh-CN" altLang="en-US" sz="3800" b="1" kern="0" dirty="0">
              <a:solidFill>
                <a:srgbClr val="0000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611188" y="1243013"/>
            <a:ext cx="7921625" cy="3016250"/>
          </a:xfrm>
          <a:prstGeom prst="rect">
            <a:avLst/>
          </a:prstGeom>
          <a:noFill/>
          <a:ln w="38100" cap="sq" cmpd="sng" algn="ctr">
            <a:noFill/>
            <a:prstDash val="solid"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indent="269875">
              <a:defRPr/>
            </a:pPr>
            <a:r>
              <a:rPr lang="zh-CN" altLang="en-US" sz="3200" dirty="0">
                <a:latin typeface="华文新魏" pitchFamily="2" charset="-122"/>
                <a:cs typeface="Times New Roman" pitchFamily="18" charset="0"/>
              </a:rPr>
              <a:t>在实际计算中，有时需要</a:t>
            </a:r>
            <a:r>
              <a:rPr lang="zh-CN" altLang="en-US" sz="3200" dirty="0">
                <a:solidFill>
                  <a:srgbClr val="FF0000"/>
                </a:solidFill>
                <a:latin typeface="华文新魏" pitchFamily="2" charset="-122"/>
                <a:cs typeface="Times New Roman" pitchFamily="18" charset="0"/>
              </a:rPr>
              <a:t>更复杂的结构</a:t>
            </a:r>
            <a:r>
              <a:rPr lang="zh-CN" altLang="en-US" sz="3200" dirty="0">
                <a:latin typeface="华文新魏" pitchFamily="2" charset="-122"/>
                <a:cs typeface="Times New Roman" pitchFamily="18" charset="0"/>
              </a:rPr>
              <a:t>来存储数据完成相应的计算任务，例如经常需要表示和处理</a:t>
            </a:r>
            <a:r>
              <a:rPr lang="zh-CN" altLang="en-US" sz="3200" dirty="0">
                <a:solidFill>
                  <a:srgbClr val="FF0000"/>
                </a:solidFill>
                <a:latin typeface="华文新魏" pitchFamily="2" charset="-122"/>
                <a:cs typeface="Times New Roman" pitchFamily="18" charset="0"/>
              </a:rPr>
              <a:t>矩阵</a:t>
            </a:r>
            <a:r>
              <a:rPr lang="zh-CN" altLang="en-US" sz="3200" dirty="0">
                <a:latin typeface="华文新魏" pitchFamily="2" charset="-122"/>
                <a:cs typeface="Times New Roman" pitchFamily="18" charset="0"/>
              </a:rPr>
              <a:t>。矩阵是由行和列组成的数阵，它是一个二维的结构，是由若干行元素构成的数组，每一个行元素表示一个长度一致的一维数组。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579765F7-AEC7-44C5-8875-8B8B290AF91A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5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611188" y="476250"/>
            <a:ext cx="8001000" cy="6762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zh-CN" sz="3800" b="1" kern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二</a:t>
            </a:r>
            <a:r>
              <a:rPr lang="zh-CN" altLang="zh-CN" sz="3800" b="1" kern="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维数组的声明</a:t>
            </a:r>
          </a:p>
          <a:p>
            <a:pPr algn="ctr">
              <a:defRPr/>
            </a:pPr>
            <a:endParaRPr lang="zh-CN" altLang="en-US" sz="3800" b="1" kern="0" dirty="0">
              <a:solidFill>
                <a:srgbClr val="0000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3273" y="2776885"/>
            <a:ext cx="8497888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lvl="1" eaLnBrk="1" hangingPunct="1">
              <a:buClr>
                <a:srgbClr val="FF66FF"/>
              </a:buClr>
            </a:pPr>
            <a:r>
              <a:rPr kumimoji="1" lang="zh-CN" altLang="en-US" sz="2800" b="1" dirty="0">
                <a:solidFill>
                  <a:srgbClr val="FF0000"/>
                </a:solidFill>
                <a:latin typeface="华文新魏" panose="02010800040101010101" pitchFamily="2" charset="-122"/>
              </a:rPr>
              <a:t>定义方式：</a:t>
            </a:r>
            <a:r>
              <a:rPr kumimoji="1" lang="zh-CN" altLang="en-US" sz="2800" b="1" dirty="0">
                <a:latin typeface="华文新魏" panose="02010800040101010101" pitchFamily="2" charset="-122"/>
              </a:rPr>
              <a:t> </a:t>
            </a:r>
            <a:endParaRPr lang="zh-CN" altLang="en-US" sz="3800" b="1" dirty="0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pPr lvl="2" eaLnBrk="1" hangingPunct="1">
              <a:lnSpc>
                <a:spcPct val="130000"/>
              </a:lnSpc>
            </a:pPr>
            <a:r>
              <a:rPr kumimoji="1" lang="zh-CN" altLang="en-US" sz="2800" b="1" dirty="0">
                <a:latin typeface="华文新魏" panose="02010800040101010101" pitchFamily="2" charset="-122"/>
              </a:rPr>
              <a:t>数据类型　数组名</a:t>
            </a:r>
            <a:r>
              <a:rPr kumimoji="1" lang="en-US" altLang="zh-CN" sz="2800" b="1" dirty="0">
                <a:latin typeface="华文新魏" panose="02010800040101010101" pitchFamily="2" charset="-122"/>
              </a:rPr>
              <a:t>[</a:t>
            </a:r>
            <a:r>
              <a:rPr kumimoji="1" lang="zh-CN" altLang="en-US" sz="2800" b="1" dirty="0">
                <a:latin typeface="华文新魏" panose="02010800040101010101" pitchFamily="2" charset="-122"/>
              </a:rPr>
              <a:t>常量表达式</a:t>
            </a:r>
            <a:r>
              <a:rPr kumimoji="1" lang="en-US" altLang="zh-CN" sz="2800" b="1" dirty="0">
                <a:latin typeface="华文新魏" panose="02010800040101010101" pitchFamily="2" charset="-122"/>
              </a:rPr>
              <a:t>][</a:t>
            </a:r>
            <a:r>
              <a:rPr kumimoji="1" lang="zh-CN" altLang="en-US" sz="2800" b="1" dirty="0">
                <a:latin typeface="华文新魏" panose="02010800040101010101" pitchFamily="2" charset="-122"/>
              </a:rPr>
              <a:t>常量表达式</a:t>
            </a:r>
            <a:r>
              <a:rPr kumimoji="1" lang="en-US" altLang="zh-CN" sz="2800" b="1" dirty="0">
                <a:latin typeface="华文新魏" panose="02010800040101010101" pitchFamily="2" charset="-122"/>
              </a:rPr>
              <a:t>]</a:t>
            </a:r>
            <a:r>
              <a:rPr kumimoji="1" lang="zh-CN" altLang="en-US" sz="2800" b="1" dirty="0">
                <a:latin typeface="华文新魏" panose="02010800040101010101" pitchFamily="2" charset="-122"/>
              </a:rPr>
              <a:t>；</a:t>
            </a:r>
          </a:p>
        </p:txBody>
      </p:sp>
      <p:sp>
        <p:nvSpPr>
          <p:cNvPr id="58374" name="Text Box 4"/>
          <p:cNvSpPr txBox="1">
            <a:spLocks noChangeArrowheads="1"/>
          </p:cNvSpPr>
          <p:nvPr/>
        </p:nvSpPr>
        <p:spPr bwMode="auto">
          <a:xfrm>
            <a:off x="2005013" y="2765425"/>
            <a:ext cx="180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algn="ctr" eaLnBrk="1" hangingPunct="1"/>
            <a:endParaRPr kumimoji="1" lang="zh-CN" altLang="zh-CN" sz="20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2" name="Rectangle 35"/>
          <p:cNvSpPr>
            <a:spLocks noChangeArrowheads="1"/>
          </p:cNvSpPr>
          <p:nvPr/>
        </p:nvSpPr>
        <p:spPr bwMode="auto">
          <a:xfrm>
            <a:off x="965200" y="4159250"/>
            <a:ext cx="552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388437" y="3003446"/>
            <a:ext cx="970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长度</a:t>
            </a:r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23" name="文本框 22"/>
          <p:cNvSpPr txBox="1"/>
          <p:nvPr/>
        </p:nvSpPr>
        <p:spPr>
          <a:xfrm>
            <a:off x="6300192" y="2963862"/>
            <a:ext cx="970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长度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403648" y="1727278"/>
            <a:ext cx="27238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二维数组由</a:t>
            </a:r>
            <a:r>
              <a:rPr lang="en-US" altLang="zh-CN" dirty="0" smtClean="0"/>
              <a:t>[</a:t>
            </a:r>
            <a:r>
              <a:rPr lang="zh-CN" altLang="en-US" dirty="0" smtClean="0"/>
              <a:t>长度</a:t>
            </a:r>
            <a:r>
              <a:rPr lang="en-US" altLang="zh-CN" dirty="0" smtClean="0"/>
              <a:t>1]</a:t>
            </a:r>
          </a:p>
          <a:p>
            <a:r>
              <a:rPr lang="zh-CN" altLang="en-US" dirty="0" smtClean="0"/>
              <a:t>的一维数组组成</a:t>
            </a:r>
            <a:endParaRPr lang="zh-CN" altLang="en-US" dirty="0"/>
          </a:p>
        </p:txBody>
      </p:sp>
      <p:sp>
        <p:nvSpPr>
          <p:cNvPr id="25" name="文本框 24"/>
          <p:cNvSpPr txBox="1"/>
          <p:nvPr/>
        </p:nvSpPr>
        <p:spPr>
          <a:xfrm>
            <a:off x="827584" y="4371161"/>
            <a:ext cx="5186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二维数组由</a:t>
            </a:r>
            <a:r>
              <a:rPr lang="en-US" altLang="zh-CN" dirty="0" smtClean="0"/>
              <a:t>[</a:t>
            </a:r>
            <a:r>
              <a:rPr lang="zh-CN" altLang="en-US" dirty="0" smtClean="0"/>
              <a:t>长度</a:t>
            </a:r>
            <a:r>
              <a:rPr lang="en-US" altLang="zh-CN" dirty="0" smtClean="0"/>
              <a:t>1]</a:t>
            </a:r>
            <a:r>
              <a:rPr lang="zh-CN" altLang="en-US" dirty="0" smtClean="0"/>
              <a:t>的一维数组组成，</a:t>
            </a:r>
            <a:endParaRPr lang="en-US" altLang="zh-CN" dirty="0" smtClean="0"/>
          </a:p>
          <a:p>
            <a:r>
              <a:rPr lang="zh-CN" altLang="en-US" dirty="0" smtClean="0"/>
              <a:t>每个一维数组的长度为</a:t>
            </a:r>
            <a:r>
              <a:rPr lang="en-US" altLang="zh-CN" dirty="0" smtClean="0"/>
              <a:t>[</a:t>
            </a:r>
            <a:r>
              <a:rPr lang="zh-CN" altLang="en-US" dirty="0" smtClean="0"/>
              <a:t>长度</a:t>
            </a:r>
            <a:r>
              <a:rPr lang="en-US" altLang="zh-CN" dirty="0" smtClean="0"/>
              <a:t>2]</a:t>
            </a:r>
            <a:endParaRPr lang="zh-CN" altLang="en-US" dirty="0"/>
          </a:p>
        </p:txBody>
      </p:sp>
      <p:cxnSp>
        <p:nvCxnSpPr>
          <p:cNvPr id="9" name="直接连接符 8"/>
          <p:cNvCxnSpPr>
            <a:stCxn id="3" idx="3"/>
          </p:cNvCxnSpPr>
          <p:nvPr/>
        </p:nvCxnSpPr>
        <p:spPr bwMode="auto">
          <a:xfrm>
            <a:off x="4127471" y="2142777"/>
            <a:ext cx="588545" cy="0"/>
          </a:xfrm>
          <a:prstGeom prst="line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直接箭头连接符 11"/>
          <p:cNvCxnSpPr/>
          <p:nvPr/>
        </p:nvCxnSpPr>
        <p:spPr bwMode="auto">
          <a:xfrm>
            <a:off x="4716016" y="2142776"/>
            <a:ext cx="0" cy="926184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直接连接符 13"/>
          <p:cNvCxnSpPr>
            <a:stCxn id="25" idx="3"/>
          </p:cNvCxnSpPr>
          <p:nvPr/>
        </p:nvCxnSpPr>
        <p:spPr bwMode="auto">
          <a:xfrm>
            <a:off x="6013619" y="4786660"/>
            <a:ext cx="771641" cy="0"/>
          </a:xfrm>
          <a:prstGeom prst="line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 flipV="1">
            <a:off x="6785260" y="3784948"/>
            <a:ext cx="0" cy="1001711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84993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22" grpId="0"/>
      <p:bldP spid="2" grpId="0"/>
      <p:bldP spid="23" grpId="0"/>
      <p:bldP spid="3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579765F7-AEC7-44C5-8875-8B8B290AF91A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6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611188" y="476250"/>
            <a:ext cx="8001000" cy="6762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zh-CN" sz="3800" b="1" kern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二</a:t>
            </a:r>
            <a:r>
              <a:rPr lang="zh-CN" altLang="zh-CN" sz="3800" b="1" kern="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维数组的声明</a:t>
            </a:r>
          </a:p>
          <a:p>
            <a:pPr algn="ctr">
              <a:defRPr/>
            </a:pPr>
            <a:endParaRPr lang="zh-CN" altLang="en-US" sz="3800" b="1" kern="0" dirty="0">
              <a:solidFill>
                <a:srgbClr val="0000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77800" y="1228725"/>
            <a:ext cx="8497888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lvl="1" eaLnBrk="1" hangingPunct="1">
              <a:buClr>
                <a:srgbClr val="FF66FF"/>
              </a:buClr>
            </a:pPr>
            <a:r>
              <a:rPr kumimoji="1" lang="zh-CN" altLang="en-US" sz="2800" b="1">
                <a:solidFill>
                  <a:srgbClr val="FF0000"/>
                </a:solidFill>
                <a:latin typeface="华文新魏" panose="02010800040101010101" pitchFamily="2" charset="-122"/>
              </a:rPr>
              <a:t>定义方式：</a:t>
            </a:r>
            <a:r>
              <a:rPr kumimoji="1" lang="zh-CN" altLang="en-US" sz="2800" b="1">
                <a:latin typeface="华文新魏" panose="02010800040101010101" pitchFamily="2" charset="-122"/>
              </a:rPr>
              <a:t> </a:t>
            </a:r>
            <a:endParaRPr lang="zh-CN" altLang="en-US" sz="3800" b="1">
              <a:solidFill>
                <a:srgbClr val="0000FF"/>
              </a:solidFill>
              <a:latin typeface="Verdana" panose="020B0604030504040204" pitchFamily="34" charset="0"/>
            </a:endParaRPr>
          </a:p>
          <a:p>
            <a:pPr lvl="2" eaLnBrk="1" hangingPunct="1">
              <a:lnSpc>
                <a:spcPct val="130000"/>
              </a:lnSpc>
            </a:pPr>
            <a:r>
              <a:rPr kumimoji="1" lang="zh-CN" altLang="en-US" sz="2800" b="1">
                <a:latin typeface="华文新魏" panose="02010800040101010101" pitchFamily="2" charset="-122"/>
              </a:rPr>
              <a:t>数据类型　数组名</a:t>
            </a:r>
            <a:r>
              <a:rPr kumimoji="1" lang="en-US" altLang="zh-CN" sz="2800" b="1">
                <a:latin typeface="华文新魏" panose="02010800040101010101" pitchFamily="2" charset="-122"/>
              </a:rPr>
              <a:t>[</a:t>
            </a:r>
            <a:r>
              <a:rPr kumimoji="1" lang="zh-CN" altLang="en-US" sz="2800" b="1">
                <a:latin typeface="华文新魏" panose="02010800040101010101" pitchFamily="2" charset="-122"/>
              </a:rPr>
              <a:t>常量表达式</a:t>
            </a:r>
            <a:r>
              <a:rPr kumimoji="1" lang="en-US" altLang="zh-CN" sz="2800" b="1">
                <a:latin typeface="华文新魏" panose="02010800040101010101" pitchFamily="2" charset="-122"/>
              </a:rPr>
              <a:t>][</a:t>
            </a:r>
            <a:r>
              <a:rPr kumimoji="1" lang="zh-CN" altLang="en-US" sz="2800" b="1">
                <a:latin typeface="华文新魏" panose="02010800040101010101" pitchFamily="2" charset="-122"/>
              </a:rPr>
              <a:t>常量表达式</a:t>
            </a:r>
            <a:r>
              <a:rPr kumimoji="1" lang="en-US" altLang="zh-CN" sz="2800" b="1">
                <a:latin typeface="华文新魏" panose="02010800040101010101" pitchFamily="2" charset="-122"/>
              </a:rPr>
              <a:t>]</a:t>
            </a:r>
            <a:r>
              <a:rPr kumimoji="1" lang="zh-CN" altLang="en-US" sz="2800" b="1">
                <a:latin typeface="华文新魏" panose="02010800040101010101" pitchFamily="2" charset="-122"/>
              </a:rPr>
              <a:t>；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50813" y="2220913"/>
            <a:ext cx="8382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lvl="1">
              <a:buClr>
                <a:srgbClr val="FF00FF"/>
              </a:buClr>
              <a:buFont typeface="Wingdings" panose="05000000000000000000" pitchFamily="2" charset="2"/>
              <a:buChar char="u"/>
            </a:pPr>
            <a:r>
              <a:rPr kumimoji="1" lang="zh-CN" altLang="en-US" sz="2800" b="1"/>
              <a:t>数组元素的存放顺序</a:t>
            </a:r>
          </a:p>
          <a:p>
            <a:pPr lvl="2">
              <a:buClr>
                <a:srgbClr val="FFCCFF"/>
              </a:buClr>
              <a:buFont typeface="Wingdings" panose="05000000000000000000" pitchFamily="2" charset="2"/>
              <a:buChar char="ª"/>
            </a:pPr>
            <a:r>
              <a:rPr kumimoji="1" lang="zh-CN" altLang="en-US" sz="2800" b="1"/>
              <a:t>原因</a:t>
            </a:r>
            <a:r>
              <a:rPr kumimoji="1" lang="en-US" altLang="zh-CN" sz="2800" b="1"/>
              <a:t>:  </a:t>
            </a:r>
            <a:r>
              <a:rPr kumimoji="1" lang="zh-CN" altLang="en-US" sz="2800" b="1"/>
              <a:t>内存是一维的</a:t>
            </a:r>
          </a:p>
          <a:p>
            <a:pPr lvl="2">
              <a:buClr>
                <a:srgbClr val="FFCCFF"/>
              </a:buClr>
              <a:buFont typeface="Wingdings" panose="05000000000000000000" pitchFamily="2" charset="2"/>
              <a:buChar char="ª"/>
            </a:pPr>
            <a:r>
              <a:rPr kumimoji="1" lang="zh-CN" altLang="en-US" sz="2800" b="1"/>
              <a:t>二维数组：按行序优先</a:t>
            </a:r>
          </a:p>
          <a:p>
            <a:pPr lvl="2">
              <a:buClr>
                <a:srgbClr val="FFCCFF"/>
              </a:buClr>
              <a:buFont typeface="Wingdings" panose="05000000000000000000" pitchFamily="2" charset="2"/>
              <a:buChar char="ª"/>
            </a:pPr>
            <a:r>
              <a:rPr kumimoji="1" lang="zh-CN" altLang="en-US" sz="2800" b="1"/>
              <a:t>多维数组：最右下标变化最快</a:t>
            </a:r>
          </a:p>
        </p:txBody>
      </p:sp>
      <p:sp>
        <p:nvSpPr>
          <p:cNvPr id="58374" name="Text Box 4"/>
          <p:cNvSpPr txBox="1">
            <a:spLocks noChangeArrowheads="1"/>
          </p:cNvSpPr>
          <p:nvPr/>
        </p:nvSpPr>
        <p:spPr bwMode="auto">
          <a:xfrm>
            <a:off x="2005013" y="2765425"/>
            <a:ext cx="1809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algn="ctr" eaLnBrk="1" hangingPunct="1"/>
            <a:endParaRPr kumimoji="1" lang="zh-CN" altLang="zh-CN" sz="20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187624" y="2256547"/>
            <a:ext cx="7056784" cy="138717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0000" tIns="46800" rIns="90000" bIns="46800" anchor="ctr">
            <a:spAutoFit/>
          </a:bodyPr>
          <a:lstStyle/>
          <a:p>
            <a:pPr>
              <a:defRPr/>
            </a:pPr>
            <a:r>
              <a:rPr kumimoji="1" lang="zh-CN" altLang="en-US" sz="2800">
                <a:solidFill>
                  <a:srgbClr val="003300"/>
                </a:solidFill>
                <a:latin typeface="Times New Roman" pitchFamily="18" charset="0"/>
              </a:rPr>
              <a:t>例  </a:t>
            </a:r>
            <a:r>
              <a:rPr kumimoji="1" lang="en-US" altLang="zh-CN" sz="2800">
                <a:solidFill>
                  <a:srgbClr val="003300"/>
                </a:solidFill>
                <a:latin typeface="Times New Roman" pitchFamily="18" charset="0"/>
              </a:rPr>
              <a:t>int a[3][2];  </a:t>
            </a:r>
          </a:p>
          <a:p>
            <a:pPr>
              <a:defRPr/>
            </a:pPr>
            <a:r>
              <a:rPr kumimoji="1" lang="en-US" altLang="zh-CN" sz="2800">
                <a:solidFill>
                  <a:srgbClr val="003300"/>
                </a:solidFill>
                <a:latin typeface="Times New Roman" pitchFamily="18" charset="0"/>
              </a:rPr>
              <a:t>     float b[2][5];</a:t>
            </a:r>
          </a:p>
          <a:p>
            <a:pPr>
              <a:defRPr/>
            </a:pPr>
            <a:r>
              <a:rPr kumimoji="1" lang="en-US" altLang="zh-CN" sz="2800">
                <a:solidFill>
                  <a:srgbClr val="003300"/>
                </a:solidFill>
                <a:latin typeface="Times New Roman" pitchFamily="18" charset="0"/>
              </a:rPr>
              <a:t>     int a[3,4];           (</a:t>
            </a:r>
            <a:r>
              <a:rPr kumimoji="1" lang="en-US" altLang="zh-CN" sz="2800">
                <a:solidFill>
                  <a:srgbClr val="003300"/>
                </a:solidFill>
                <a:latin typeface="Times New Roman" pitchFamily="18" charset="0"/>
                <a:sym typeface="Symbol" pitchFamily="18" charset="2"/>
              </a:rPr>
              <a:t></a:t>
            </a:r>
            <a:r>
              <a:rPr kumimoji="1" lang="en-US" altLang="zh-CN" sz="2800">
                <a:solidFill>
                  <a:srgbClr val="003300"/>
                </a:solidFill>
                <a:latin typeface="Times New Roman" pitchFamily="18" charset="0"/>
              </a:rPr>
              <a:t>)</a:t>
            </a: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4572000" y="4591050"/>
            <a:ext cx="1855788" cy="401638"/>
          </a:xfrm>
          <a:prstGeom prst="wedgeRectCallout">
            <a:avLst>
              <a:gd name="adj1" fmla="val 61297"/>
              <a:gd name="adj2" fmla="val -139543"/>
            </a:avLst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eaLnBrk="1" hangingPunct="1">
              <a:defRPr/>
            </a:pPr>
            <a:r>
              <a:rPr kumimoji="1" lang="en-US" altLang="zh-CN" sz="2000" dirty="0" err="1">
                <a:solidFill>
                  <a:srgbClr val="0000FF"/>
                </a:solidFill>
                <a:latin typeface="+mn-ea"/>
                <a:ea typeface="+mn-ea"/>
                <a:cs typeface="+mn-cs"/>
              </a:rPr>
              <a:t>int</a:t>
            </a:r>
            <a:r>
              <a:rPr kumimoji="1" lang="en-US" altLang="zh-CN" sz="2000" dirty="0">
                <a:solidFill>
                  <a:srgbClr val="0000FF"/>
                </a:solidFill>
                <a:latin typeface="+mn-ea"/>
                <a:ea typeface="+mn-ea"/>
                <a:cs typeface="+mn-cs"/>
              </a:rPr>
              <a:t> a[3][2]</a:t>
            </a:r>
          </a:p>
        </p:txBody>
      </p:sp>
      <p:grpSp>
        <p:nvGrpSpPr>
          <p:cNvPr id="58379" name="Group 23"/>
          <p:cNvGrpSpPr>
            <a:grpSpLocks/>
          </p:cNvGrpSpPr>
          <p:nvPr/>
        </p:nvGrpSpPr>
        <p:grpSpPr bwMode="auto">
          <a:xfrm>
            <a:off x="6596063" y="3284538"/>
            <a:ext cx="423862" cy="2881312"/>
            <a:chOff x="1403" y="380"/>
            <a:chExt cx="235" cy="1406"/>
          </a:xfrm>
        </p:grpSpPr>
        <p:sp>
          <p:nvSpPr>
            <p:cNvPr id="58401" name="Text Box 24"/>
            <p:cNvSpPr txBox="1">
              <a:spLocks noChangeArrowheads="1"/>
            </p:cNvSpPr>
            <p:nvPr/>
          </p:nvSpPr>
          <p:spPr bwMode="auto">
            <a:xfrm>
              <a:off x="1413" y="380"/>
              <a:ext cx="2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ea typeface="宋体" panose="02010600030101010101" pitchFamily="2" charset="-122"/>
                </a:rPr>
                <a:t>0</a:t>
              </a:r>
            </a:p>
          </p:txBody>
        </p:sp>
        <p:sp>
          <p:nvSpPr>
            <p:cNvPr id="58402" name="Text Box 25"/>
            <p:cNvSpPr txBox="1">
              <a:spLocks noChangeArrowheads="1"/>
            </p:cNvSpPr>
            <p:nvPr/>
          </p:nvSpPr>
          <p:spPr bwMode="auto">
            <a:xfrm>
              <a:off x="1413" y="598"/>
              <a:ext cx="2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ea typeface="宋体" panose="02010600030101010101" pitchFamily="2" charset="-122"/>
                </a:rPr>
                <a:t>1</a:t>
              </a:r>
            </a:p>
          </p:txBody>
        </p:sp>
        <p:sp>
          <p:nvSpPr>
            <p:cNvPr id="58403" name="Text Box 26"/>
            <p:cNvSpPr txBox="1">
              <a:spLocks noChangeArrowheads="1"/>
            </p:cNvSpPr>
            <p:nvPr/>
          </p:nvSpPr>
          <p:spPr bwMode="auto">
            <a:xfrm>
              <a:off x="1413" y="1315"/>
              <a:ext cx="2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ea typeface="宋体" panose="02010600030101010101" pitchFamily="2" charset="-122"/>
                </a:rPr>
                <a:t>4</a:t>
              </a:r>
            </a:p>
          </p:txBody>
        </p:sp>
        <p:sp>
          <p:nvSpPr>
            <p:cNvPr id="58404" name="Text Box 27"/>
            <p:cNvSpPr txBox="1">
              <a:spLocks noChangeArrowheads="1"/>
            </p:cNvSpPr>
            <p:nvPr/>
          </p:nvSpPr>
          <p:spPr bwMode="auto">
            <a:xfrm>
              <a:off x="1413" y="1555"/>
              <a:ext cx="2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ea typeface="宋体" panose="02010600030101010101" pitchFamily="2" charset="-122"/>
                </a:rPr>
                <a:t>5</a:t>
              </a:r>
            </a:p>
          </p:txBody>
        </p:sp>
        <p:sp>
          <p:nvSpPr>
            <p:cNvPr id="58405" name="Text Box 28"/>
            <p:cNvSpPr txBox="1">
              <a:spLocks noChangeArrowheads="1"/>
            </p:cNvSpPr>
            <p:nvPr/>
          </p:nvSpPr>
          <p:spPr bwMode="auto">
            <a:xfrm>
              <a:off x="1403" y="787"/>
              <a:ext cx="225" cy="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8280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ea typeface="宋体" panose="02010600030101010101" pitchFamily="2" charset="-122"/>
                </a:rPr>
                <a:t>2</a:t>
              </a:r>
            </a:p>
          </p:txBody>
        </p:sp>
        <p:sp>
          <p:nvSpPr>
            <p:cNvPr id="58406" name="Text Box 29"/>
            <p:cNvSpPr txBox="1">
              <a:spLocks noChangeArrowheads="1"/>
            </p:cNvSpPr>
            <p:nvPr/>
          </p:nvSpPr>
          <p:spPr bwMode="auto">
            <a:xfrm>
              <a:off x="1403" y="1075"/>
              <a:ext cx="2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ea typeface="宋体" panose="02010600030101010101" pitchFamily="2" charset="-122"/>
                </a:rPr>
                <a:t>3</a:t>
              </a:r>
            </a:p>
          </p:txBody>
        </p:sp>
      </p:grpSp>
      <p:grpSp>
        <p:nvGrpSpPr>
          <p:cNvPr id="58380" name="Group 31"/>
          <p:cNvGrpSpPr>
            <a:grpSpLocks/>
          </p:cNvGrpSpPr>
          <p:nvPr/>
        </p:nvGrpSpPr>
        <p:grpSpPr bwMode="auto">
          <a:xfrm>
            <a:off x="1476375" y="4365625"/>
            <a:ext cx="2303463" cy="1011238"/>
            <a:chOff x="1187" y="3309"/>
            <a:chExt cx="1275" cy="585"/>
          </a:xfrm>
        </p:grpSpPr>
        <p:sp>
          <p:nvSpPr>
            <p:cNvPr id="58398" name="Text Box 32"/>
            <p:cNvSpPr txBox="1">
              <a:spLocks noChangeArrowheads="1"/>
            </p:cNvSpPr>
            <p:nvPr/>
          </p:nvSpPr>
          <p:spPr bwMode="auto">
            <a:xfrm>
              <a:off x="1231" y="3309"/>
              <a:ext cx="1129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r>
                <a:rPr kumimoji="1" lang="en-US" altLang="zh-CN" sz="2000" b="1">
                  <a:ea typeface="宋体" panose="02010600030101010101" pitchFamily="2" charset="-122"/>
                </a:rPr>
                <a:t>a[0][0]</a:t>
              </a:r>
              <a:r>
                <a:rPr kumimoji="1" lang="zh-CN" altLang="en-US" sz="2000" b="1">
                  <a:ea typeface="宋体" panose="02010600030101010101" pitchFamily="2" charset="-122"/>
                </a:rPr>
                <a:t>　</a:t>
              </a:r>
              <a:r>
                <a:rPr kumimoji="1" lang="en-US" altLang="zh-CN" sz="2000" b="1">
                  <a:ea typeface="宋体" panose="02010600030101010101" pitchFamily="2" charset="-122"/>
                </a:rPr>
                <a:t>a[0][1] a[1][0]</a:t>
              </a:r>
              <a:r>
                <a:rPr kumimoji="1" lang="zh-CN" altLang="en-US" sz="2000" b="1">
                  <a:ea typeface="宋体" panose="02010600030101010101" pitchFamily="2" charset="-122"/>
                </a:rPr>
                <a:t>　</a:t>
              </a:r>
              <a:r>
                <a:rPr kumimoji="1" lang="en-US" altLang="zh-CN" sz="2000" b="1">
                  <a:ea typeface="宋体" panose="02010600030101010101" pitchFamily="2" charset="-122"/>
                </a:rPr>
                <a:t>a[1][1]</a:t>
              </a:r>
            </a:p>
            <a:p>
              <a:pPr eaLnBrk="1" hangingPunct="1"/>
              <a:r>
                <a:rPr kumimoji="1" lang="en-US" altLang="zh-CN" sz="2000" b="1">
                  <a:ea typeface="宋体" panose="02010600030101010101" pitchFamily="2" charset="-122"/>
                </a:rPr>
                <a:t>a[2][0]</a:t>
              </a:r>
              <a:r>
                <a:rPr kumimoji="1" lang="zh-CN" altLang="en-US" sz="2000" b="1">
                  <a:ea typeface="宋体" panose="02010600030101010101" pitchFamily="2" charset="-122"/>
                </a:rPr>
                <a:t>　</a:t>
              </a:r>
              <a:r>
                <a:rPr kumimoji="1" lang="en-US" altLang="zh-CN" sz="2000" b="1">
                  <a:ea typeface="宋体" panose="02010600030101010101" pitchFamily="2" charset="-122"/>
                </a:rPr>
                <a:t>a[2][1]</a:t>
              </a:r>
            </a:p>
          </p:txBody>
        </p:sp>
        <p:sp>
          <p:nvSpPr>
            <p:cNvPr id="58399" name="AutoShape 33"/>
            <p:cNvSpPr>
              <a:spLocks/>
            </p:cNvSpPr>
            <p:nvPr/>
          </p:nvSpPr>
          <p:spPr bwMode="auto">
            <a:xfrm>
              <a:off x="1187" y="3381"/>
              <a:ext cx="69" cy="489"/>
            </a:xfrm>
            <a:prstGeom prst="leftBracket">
              <a:avLst>
                <a:gd name="adj" fmla="val 59058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endParaRPr lang="zh-CN" altLang="en-US" sz="2000">
                <a:ea typeface="宋体" panose="02010600030101010101" pitchFamily="2" charset="-122"/>
              </a:endParaRPr>
            </a:p>
          </p:txBody>
        </p:sp>
        <p:sp>
          <p:nvSpPr>
            <p:cNvPr id="58400" name="AutoShape 34"/>
            <p:cNvSpPr>
              <a:spLocks/>
            </p:cNvSpPr>
            <p:nvPr/>
          </p:nvSpPr>
          <p:spPr bwMode="auto">
            <a:xfrm>
              <a:off x="2392" y="3394"/>
              <a:ext cx="70" cy="500"/>
            </a:xfrm>
            <a:prstGeom prst="rightBracket">
              <a:avLst>
                <a:gd name="adj" fmla="val 59524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endParaRPr lang="zh-CN" altLang="en-US" sz="2000">
                <a:ea typeface="宋体" panose="02010600030101010101" pitchFamily="2" charset="-122"/>
              </a:endParaRPr>
            </a:p>
          </p:txBody>
        </p:sp>
      </p:grpSp>
      <p:sp>
        <p:nvSpPr>
          <p:cNvPr id="22" name="Rectangle 35"/>
          <p:cNvSpPr>
            <a:spLocks noChangeArrowheads="1"/>
          </p:cNvSpPr>
          <p:nvPr/>
        </p:nvSpPr>
        <p:spPr bwMode="auto">
          <a:xfrm>
            <a:off x="965200" y="4159250"/>
            <a:ext cx="5524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pPr eaLnBrk="1" hangingPunct="1"/>
            <a:endParaRPr lang="zh-CN" altLang="en-US" sz="18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79" name="Group 3105"/>
          <p:cNvGraphicFramePr>
            <a:graphicFrameLocks noGrp="1"/>
          </p:cNvGraphicFramePr>
          <p:nvPr/>
        </p:nvGraphicFramePr>
        <p:xfrm>
          <a:off x="7019925" y="3284538"/>
          <a:ext cx="1081088" cy="2743200"/>
        </p:xfrm>
        <a:graphic>
          <a:graphicData uri="http://schemas.openxmlformats.org/drawingml/2006/table">
            <a:tbl>
              <a:tblPr/>
              <a:tblGrid>
                <a:gridCol w="10810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a[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0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][0]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a[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0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][1]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a[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1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][0]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a[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1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][1]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1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a[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2</a:t>
                      </a:r>
                      <a:r>
                        <a:rPr kumimoji="0" lang="en-US" altLang="zh-CN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][0]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a[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2</a:t>
                      </a:r>
                      <a:r>
                        <a:rPr kumimoji="0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mbria" pitchFamily="18" charset="0"/>
                          <a:ea typeface="宋体" pitchFamily="2" charset="-122"/>
                        </a:rPr>
                        <a:t>][1]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3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build="p" bldLvl="4" autoUpdateAnimBg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zh-CN" b="0" dirty="0" err="1" smtClean="0"/>
              <a:t>int</a:t>
            </a:r>
            <a:r>
              <a:rPr lang="en-US" altLang="zh-CN" b="0" dirty="0" smtClean="0"/>
              <a:t> a[3][2];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zh-CN" b="0" dirty="0" smtClean="0"/>
              <a:t>        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zh-CN" b="0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CN" b="0" dirty="0" smtClean="0">
                <a:solidFill>
                  <a:srgbClr val="C00000"/>
                </a:solidFill>
              </a:rPr>
              <a:t>		</a:t>
            </a:r>
            <a:r>
              <a:rPr lang="zh-CN" altLang="en-US" b="0" dirty="0" smtClean="0">
                <a:solidFill>
                  <a:srgbClr val="C00000"/>
                </a:solidFill>
              </a:rPr>
              <a:t>逻辑结构</a:t>
            </a:r>
            <a:r>
              <a:rPr lang="en-US" altLang="zh-CN" b="0" dirty="0" smtClean="0">
                <a:solidFill>
                  <a:srgbClr val="C00000"/>
                </a:solidFill>
              </a:rPr>
              <a:t>                                     </a:t>
            </a:r>
            <a:r>
              <a:rPr lang="zh-CN" altLang="en-US" b="0" dirty="0" smtClean="0">
                <a:solidFill>
                  <a:srgbClr val="C00000"/>
                </a:solidFill>
              </a:rPr>
              <a:t>物理结构</a:t>
            </a:r>
            <a:endParaRPr lang="en-US" altLang="zh-CN" b="0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CN" b="0" dirty="0" smtClean="0"/>
              <a:t> </a:t>
            </a:r>
            <a:endParaRPr lang="zh-CN" altLang="en-US" dirty="0" smtClean="0"/>
          </a:p>
        </p:txBody>
      </p:sp>
      <p:sp>
        <p:nvSpPr>
          <p:cNvPr id="59395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3031ACC1-911D-4ECB-8819-E420DACF7006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7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838794"/>
              </p:ext>
            </p:extLst>
          </p:nvPr>
        </p:nvGraphicFramePr>
        <p:xfrm>
          <a:off x="684213" y="3666336"/>
          <a:ext cx="4103687" cy="1706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00792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387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118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26641"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8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7" marR="68567" marT="0" marB="0">
                    <a:lnB w="9525" cap="flat" cmpd="sng" algn="ctr">
                      <a:noFill/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latin typeface="Cambria" pitchFamily="18" charset="0"/>
                        </a:rPr>
                        <a:t>[0]</a:t>
                      </a:r>
                      <a:endParaRPr lang="zh-CN" sz="280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7" marR="68567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latin typeface="Cambria" pitchFamily="18" charset="0"/>
                        </a:rPr>
                        <a:t>[1]</a:t>
                      </a:r>
                      <a:endParaRPr lang="zh-CN" sz="28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7" marR="68567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6641"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latin typeface="Cambria" pitchFamily="18" charset="0"/>
                        </a:rPr>
                        <a:t>a[0]</a:t>
                      </a:r>
                      <a:endParaRPr lang="zh-CN" sz="28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7" marR="68567" marT="0" marB="0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latin typeface="Cambria" pitchFamily="18" charset="0"/>
                        </a:rPr>
                        <a:t>a[0][0]</a:t>
                      </a:r>
                      <a:endParaRPr lang="zh-CN" sz="28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latin typeface="Cambria" pitchFamily="18" charset="0"/>
                        </a:rPr>
                        <a:t>a[0][1]</a:t>
                      </a:r>
                      <a:endParaRPr lang="zh-CN" sz="28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6641"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latin typeface="Cambria" pitchFamily="18" charset="0"/>
                        </a:rPr>
                        <a:t>a[1]</a:t>
                      </a:r>
                      <a:endParaRPr lang="zh-CN" sz="28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7" marR="68567" marT="0" marB="0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latin typeface="Cambria" pitchFamily="18" charset="0"/>
                        </a:rPr>
                        <a:t>a[1][0]</a:t>
                      </a:r>
                      <a:endParaRPr lang="zh-CN" sz="28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latin typeface="Cambria" pitchFamily="18" charset="0"/>
                        </a:rPr>
                        <a:t>a[1][1]</a:t>
                      </a:r>
                      <a:endParaRPr lang="zh-CN" sz="28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6641"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latin typeface="Cambria" pitchFamily="18" charset="0"/>
                        </a:rPr>
                        <a:t>a[2]</a:t>
                      </a:r>
                      <a:endParaRPr lang="zh-CN" sz="28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7" marR="68567" marT="0" marB="0">
                    <a:lnL w="9525" cap="flat" cmpd="sng" algn="ctr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latin typeface="Cambria" pitchFamily="18" charset="0"/>
                        </a:rPr>
                        <a:t>a[2][0]</a:t>
                      </a:r>
                      <a:endParaRPr lang="zh-CN" sz="28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latin typeface="Cambria" pitchFamily="18" charset="0"/>
                        </a:rPr>
                        <a:t>a[2][1]</a:t>
                      </a:r>
                      <a:endParaRPr lang="zh-CN" sz="280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7" marR="685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013754"/>
              </p:ext>
            </p:extLst>
          </p:nvPr>
        </p:nvGraphicFramePr>
        <p:xfrm>
          <a:off x="5508625" y="3460650"/>
          <a:ext cx="2879725" cy="256063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890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9069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26773"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6" marR="68566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a[0][0]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6" marR="685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6773"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6" marR="68566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a[0][1]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6" marR="685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6773"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6" marR="68566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a[1][0]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6" marR="685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6773"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6" marR="68566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a[1][1]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6" marR="685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6773"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6" marR="68566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b="0" kern="100">
                          <a:latin typeface="Cambria" pitchFamily="18" charset="0"/>
                        </a:rPr>
                        <a:t>a[2][0]</a:t>
                      </a:r>
                      <a:endParaRPr lang="zh-CN" sz="2800" b="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6" marR="685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6773"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6" marR="68566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800" b="0" kern="100" dirty="0">
                          <a:latin typeface="Cambria" pitchFamily="18" charset="0"/>
                        </a:rPr>
                        <a:t>a[2][1]</a:t>
                      </a:r>
                      <a:endParaRPr lang="zh-CN" sz="28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66" marR="685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59441" name="组合 20"/>
          <p:cNvGrpSpPr>
            <a:grpSpLocks/>
          </p:cNvGrpSpPr>
          <p:nvPr/>
        </p:nvGrpSpPr>
        <p:grpSpPr bwMode="auto">
          <a:xfrm>
            <a:off x="5724525" y="3532088"/>
            <a:ext cx="912813" cy="2424112"/>
            <a:chOff x="5940152" y="2445559"/>
            <a:chExt cx="913158" cy="2423601"/>
          </a:xfrm>
        </p:grpSpPr>
        <p:sp>
          <p:nvSpPr>
            <p:cNvPr id="59443" name="Text Box 10"/>
            <p:cNvSpPr txBox="1">
              <a:spLocks noChangeArrowheads="1"/>
            </p:cNvSpPr>
            <p:nvPr/>
          </p:nvSpPr>
          <p:spPr bwMode="auto">
            <a:xfrm>
              <a:off x="5940153" y="3404329"/>
              <a:ext cx="792088" cy="456719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algn="just" eaLnBrk="1" hangingPunct="1"/>
              <a:r>
                <a:rPr lang="en-US" altLang="zh-CN">
                  <a:ea typeface="宋体" panose="02010600030101010101" pitchFamily="2" charset="-122"/>
                </a:rPr>
                <a:t>a[1]</a:t>
              </a:r>
              <a:endParaRPr lang="zh-CN" altLang="zh-CN">
                <a:ea typeface="宋体" panose="02010600030101010101" pitchFamily="2" charset="-122"/>
              </a:endParaRPr>
            </a:p>
          </p:txBody>
        </p:sp>
        <p:sp>
          <p:nvSpPr>
            <p:cNvPr id="59444" name="AutoShape 6"/>
            <p:cNvSpPr>
              <a:spLocks/>
            </p:cNvSpPr>
            <p:nvPr/>
          </p:nvSpPr>
          <p:spPr bwMode="auto">
            <a:xfrm>
              <a:off x="6660232" y="3284984"/>
              <a:ext cx="193078" cy="720080"/>
            </a:xfrm>
            <a:prstGeom prst="leftBrace">
              <a:avLst>
                <a:gd name="adj1" fmla="val 6433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59445" name="Text Box 10"/>
            <p:cNvSpPr txBox="1">
              <a:spLocks noChangeArrowheads="1"/>
            </p:cNvSpPr>
            <p:nvPr/>
          </p:nvSpPr>
          <p:spPr bwMode="auto">
            <a:xfrm>
              <a:off x="5940152" y="4293096"/>
              <a:ext cx="792088" cy="456719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algn="just" eaLnBrk="1" hangingPunct="1"/>
              <a:r>
                <a:rPr lang="en-US" altLang="zh-CN">
                  <a:ea typeface="宋体" panose="02010600030101010101" pitchFamily="2" charset="-122"/>
                </a:rPr>
                <a:t>a[2]</a:t>
              </a:r>
              <a:endParaRPr lang="zh-CN" altLang="zh-CN">
                <a:ea typeface="宋体" panose="02010600030101010101" pitchFamily="2" charset="-122"/>
              </a:endParaRPr>
            </a:p>
          </p:txBody>
        </p:sp>
        <p:sp>
          <p:nvSpPr>
            <p:cNvPr id="59446" name="AutoShape 6"/>
            <p:cNvSpPr>
              <a:spLocks/>
            </p:cNvSpPr>
            <p:nvPr/>
          </p:nvSpPr>
          <p:spPr bwMode="auto">
            <a:xfrm>
              <a:off x="6660231" y="4149080"/>
              <a:ext cx="193078" cy="720080"/>
            </a:xfrm>
            <a:prstGeom prst="leftBrace">
              <a:avLst>
                <a:gd name="adj1" fmla="val 6433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59447" name="Text Box 10"/>
            <p:cNvSpPr txBox="1">
              <a:spLocks noChangeArrowheads="1"/>
            </p:cNvSpPr>
            <p:nvPr/>
          </p:nvSpPr>
          <p:spPr bwMode="auto">
            <a:xfrm>
              <a:off x="5940152" y="2564904"/>
              <a:ext cx="792088" cy="456719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algn="just" eaLnBrk="1" hangingPunct="1"/>
              <a:r>
                <a:rPr lang="en-US" altLang="zh-CN">
                  <a:ea typeface="宋体" panose="02010600030101010101" pitchFamily="2" charset="-122"/>
                </a:rPr>
                <a:t>a[0]</a:t>
              </a:r>
              <a:endParaRPr lang="zh-CN" altLang="zh-CN">
                <a:ea typeface="宋体" panose="02010600030101010101" pitchFamily="2" charset="-122"/>
              </a:endParaRPr>
            </a:p>
          </p:txBody>
        </p:sp>
        <p:sp>
          <p:nvSpPr>
            <p:cNvPr id="59448" name="AutoShape 6"/>
            <p:cNvSpPr>
              <a:spLocks/>
            </p:cNvSpPr>
            <p:nvPr/>
          </p:nvSpPr>
          <p:spPr bwMode="auto">
            <a:xfrm>
              <a:off x="6660231" y="2445559"/>
              <a:ext cx="193078" cy="720080"/>
            </a:xfrm>
            <a:prstGeom prst="leftBrace">
              <a:avLst>
                <a:gd name="adj1" fmla="val 6433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mbria" panose="02040503050406030204" pitchFamily="18" charset="0"/>
                  <a:ea typeface="华文新魏" panose="02010800040101010101" pitchFamily="2" charset="-122"/>
                </a:defRPr>
              </a:lvl9pPr>
            </a:lstStyle>
            <a:p>
              <a:pPr eaLnBrk="1" hangingPunct="1"/>
              <a:endParaRPr lang="zh-CN" altLang="en-US">
                <a:ea typeface="宋体" panose="02010600030101010101" pitchFamily="2" charset="-122"/>
              </a:endParaRPr>
            </a:p>
          </p:txBody>
        </p:sp>
      </p:grpSp>
      <p:sp>
        <p:nvSpPr>
          <p:cNvPr id="5944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二维数组的声明</a:t>
            </a:r>
          </a:p>
        </p:txBody>
      </p:sp>
      <p:cxnSp>
        <p:nvCxnSpPr>
          <p:cNvPr id="3" name="直接连接符 2"/>
          <p:cNvCxnSpPr/>
          <p:nvPr/>
        </p:nvCxnSpPr>
        <p:spPr bwMode="auto">
          <a:xfrm flipH="1">
            <a:off x="251520" y="1628800"/>
            <a:ext cx="359668" cy="0"/>
          </a:xfrm>
          <a:prstGeom prst="line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直接连接符 6"/>
          <p:cNvCxnSpPr/>
          <p:nvPr/>
        </p:nvCxnSpPr>
        <p:spPr bwMode="auto">
          <a:xfrm>
            <a:off x="251520" y="1628800"/>
            <a:ext cx="0" cy="3096344"/>
          </a:xfrm>
          <a:prstGeom prst="line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直接箭头连接符 8"/>
          <p:cNvCxnSpPr/>
          <p:nvPr/>
        </p:nvCxnSpPr>
        <p:spPr bwMode="auto">
          <a:xfrm>
            <a:off x="251520" y="4725144"/>
            <a:ext cx="359668" cy="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直接连接符 10"/>
          <p:cNvCxnSpPr/>
          <p:nvPr/>
        </p:nvCxnSpPr>
        <p:spPr bwMode="auto">
          <a:xfrm>
            <a:off x="1835696" y="1844824"/>
            <a:ext cx="0" cy="360040"/>
          </a:xfrm>
          <a:prstGeom prst="line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直接箭头连接符 12"/>
          <p:cNvCxnSpPr/>
          <p:nvPr/>
        </p:nvCxnSpPr>
        <p:spPr bwMode="auto">
          <a:xfrm>
            <a:off x="1835696" y="2204864"/>
            <a:ext cx="4104456" cy="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6059606" y="1590161"/>
            <a:ext cx="2088605" cy="12003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dirty="0" err="1"/>
              <a:t>i</a:t>
            </a:r>
            <a:r>
              <a:rPr lang="en-US" altLang="zh-CN" dirty="0" err="1" smtClean="0"/>
              <a:t>nt</a:t>
            </a:r>
            <a:r>
              <a:rPr lang="en-US" altLang="zh-CN" dirty="0" smtClean="0"/>
              <a:t>  a0[2]</a:t>
            </a:r>
          </a:p>
          <a:p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smtClean="0"/>
              <a:t> a1[2]</a:t>
            </a:r>
          </a:p>
          <a:p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smtClean="0"/>
              <a:t> a2[2]</a:t>
            </a:r>
            <a:endParaRPr lang="zh-CN" altLang="en-US" dirty="0"/>
          </a:p>
        </p:txBody>
      </p:sp>
      <p:sp>
        <p:nvSpPr>
          <p:cNvPr id="18" name="文本框 17"/>
          <p:cNvSpPr txBox="1"/>
          <p:nvPr/>
        </p:nvSpPr>
        <p:spPr>
          <a:xfrm>
            <a:off x="251520" y="2509356"/>
            <a:ext cx="2954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由多个一维数组组成</a:t>
            </a:r>
            <a:endParaRPr lang="zh-CN" altLang="en-US" dirty="0"/>
          </a:p>
        </p:txBody>
      </p:sp>
      <p:sp>
        <p:nvSpPr>
          <p:cNvPr id="19" name="文本框 18"/>
          <p:cNvSpPr txBox="1"/>
          <p:nvPr/>
        </p:nvSpPr>
        <p:spPr>
          <a:xfrm>
            <a:off x="2771800" y="1457016"/>
            <a:ext cx="26789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等价于</a:t>
            </a:r>
            <a:r>
              <a:rPr lang="en-US" altLang="zh-CN" dirty="0" smtClean="0"/>
              <a:t>3</a:t>
            </a:r>
            <a:r>
              <a:rPr lang="zh-CN" altLang="en-US" dirty="0" smtClean="0"/>
              <a:t>个长度为</a:t>
            </a:r>
            <a:r>
              <a:rPr lang="en-US" altLang="zh-CN" dirty="0" smtClean="0"/>
              <a:t>2</a:t>
            </a:r>
          </a:p>
          <a:p>
            <a:r>
              <a:rPr lang="zh-CN" altLang="en-US" dirty="0" smtClean="0"/>
              <a:t>的一维数组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625" y="1285875"/>
            <a:ext cx="8134350" cy="4667250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二维数组的初始化</a:t>
            </a:r>
          </a:p>
          <a:p>
            <a:pPr lvl="1"/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 </a:t>
            </a:r>
            <a:r>
              <a:rPr lang="zh-CN" altLang="en-US" dirty="0" smtClean="0">
                <a:solidFill>
                  <a:srgbClr val="0000FF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分行赋值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float  a[3][4]={{1,2,3,4},{5,6,7,8},{9,10,11,12}};</a:t>
            </a:r>
            <a:endParaRPr lang="en-US" altLang="zh-CN" dirty="0" smtClean="0">
              <a:solidFill>
                <a:srgbClr val="000000"/>
              </a:solidFill>
              <a:latin typeface="Times New Roman" panose="02020603050405020304" pitchFamily="18" charset="0"/>
              <a:ea typeface="幼圆" panose="02010509060101010101" pitchFamily="49" charset="-122"/>
            </a:endParaRPr>
          </a:p>
          <a:p>
            <a:pPr lvl="1"/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 </a:t>
            </a:r>
            <a:r>
              <a:rPr lang="zh-CN" altLang="en-US" dirty="0" smtClean="0">
                <a:solidFill>
                  <a:srgbClr val="0000FF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顺序赋值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</a:t>
            </a:r>
            <a:r>
              <a:rPr lang="en-US" altLang="zh-CN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float a[3][4]={1,2,3,4,5,6,7,8,9,10,11,12};</a:t>
            </a:r>
            <a:endParaRPr lang="en-US" altLang="zh-CN" dirty="0" smtClean="0">
              <a:solidFill>
                <a:srgbClr val="000000"/>
              </a:solidFill>
              <a:latin typeface="Times New Roman" panose="02020603050405020304" pitchFamily="18" charset="0"/>
              <a:ea typeface="幼圆" panose="02010509060101010101" pitchFamily="49" charset="-122"/>
            </a:endParaRPr>
          </a:p>
          <a:p>
            <a:pPr lvl="1"/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 </a:t>
            </a:r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部分赋值</a:t>
            </a:r>
            <a:r>
              <a:rPr lang="en-US" altLang="zh-CN" dirty="0" smtClean="0">
                <a:solidFill>
                  <a:srgbClr val="FF0000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:</a:t>
            </a:r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其他为</a:t>
            </a:r>
            <a:r>
              <a:rPr lang="en-US" altLang="zh-CN" dirty="0" smtClean="0">
                <a:solidFill>
                  <a:srgbClr val="FF0000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0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float  a[3][4]={{1},{},{9}};</a:t>
            </a:r>
          </a:p>
          <a:p>
            <a:pPr lvl="1"/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 </a:t>
            </a:r>
            <a:r>
              <a:rPr lang="zh-CN" altLang="en-US" dirty="0" smtClean="0">
                <a:solidFill>
                  <a:srgbClr val="0000FF"/>
                </a:solidFill>
                <a:latin typeface="Times New Roman" panose="02020603050405020304" pitchFamily="18" charset="0"/>
                <a:ea typeface="幼圆" panose="02010509060101010101" pitchFamily="49" charset="-122"/>
              </a:rPr>
              <a:t>全部赋值：一维长度可以省略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zh-CN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float  a[ ][3]={1,0,3,4,0,0,0,8,0}</a:t>
            </a:r>
            <a:r>
              <a:rPr lang="zh-CN" alt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；</a:t>
            </a:r>
            <a:endParaRPr lang="zh-CN" altLang="en-US" dirty="0" smtClean="0">
              <a:solidFill>
                <a:srgbClr val="000000"/>
              </a:solidFill>
              <a:latin typeface="Times New Roman" panose="02020603050405020304" pitchFamily="18" charset="0"/>
              <a:ea typeface="幼圆" panose="02010509060101010101" pitchFamily="49" charset="-122"/>
            </a:endParaRPr>
          </a:p>
        </p:txBody>
      </p:sp>
      <p:sp>
        <p:nvSpPr>
          <p:cNvPr id="3" name="标题 1"/>
          <p:cNvSpPr txBox="1">
            <a:spLocks/>
          </p:cNvSpPr>
          <p:nvPr/>
        </p:nvSpPr>
        <p:spPr>
          <a:xfrm>
            <a:off x="611188" y="476250"/>
            <a:ext cx="8001000" cy="6762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zh-CN" altLang="zh-CN" sz="3800" b="1" kern="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二</a:t>
            </a:r>
            <a:r>
              <a:rPr lang="zh-CN" altLang="zh-CN" sz="3800" b="1" kern="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维数组的初始化</a:t>
            </a:r>
          </a:p>
          <a:p>
            <a:pPr algn="ctr">
              <a:defRPr/>
            </a:pPr>
            <a:endParaRPr lang="zh-CN" altLang="en-US" sz="3800" b="1" kern="0" dirty="0">
              <a:solidFill>
                <a:srgbClr val="0000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0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0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0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08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08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8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08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0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0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08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8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08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08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08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08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mbria" panose="02040503050406030204" pitchFamily="18" charset="0"/>
                <a:ea typeface="华文新魏" panose="02010800040101010101" pitchFamily="2" charset="-122"/>
              </a:defRPr>
            </a:lvl9pPr>
          </a:lstStyle>
          <a:p>
            <a:fld id="{FED65AC2-762B-4F7B-8519-CB47AF235AD1}" type="slidenum">
              <a:rPr lang="en-US" altLang="zh-CN" sz="1200">
                <a:latin typeface="Verdana" panose="020B0604030504040204" pitchFamily="34" charset="0"/>
                <a:ea typeface="宋体" panose="02010600030101010101" pitchFamily="2" charset="-122"/>
              </a:rPr>
              <a:pPr/>
              <a:t>9</a:t>
            </a:fld>
            <a:endParaRPr lang="en-US" altLang="zh-CN" sz="120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611188" y="476250"/>
            <a:ext cx="8001000" cy="6762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endParaRPr lang="zh-CN" altLang="en-US" sz="3800" b="1" kern="0" dirty="0">
              <a:solidFill>
                <a:srgbClr val="0000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539750" y="1349375"/>
            <a:ext cx="3744913" cy="1552575"/>
          </a:xfrm>
          <a:prstGeom prst="rect">
            <a:avLst/>
          </a:prstGeom>
          <a:noFill/>
          <a:ln w="38100" cap="sq" cmpd="sng" algn="ctr">
            <a:noFill/>
            <a:prstDash val="solid"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indent="269875">
              <a:defRPr/>
            </a:pPr>
            <a:r>
              <a:rPr lang="en-US" altLang="zh-CN">
                <a:ea typeface="宋体" pitchFamily="2" charset="-122"/>
              </a:rPr>
              <a:t>  double E[3][3] = {</a:t>
            </a:r>
          </a:p>
          <a:p>
            <a:pPr indent="269875">
              <a:defRPr/>
            </a:pPr>
            <a:r>
              <a:rPr lang="en-US" altLang="zh-CN">
                <a:ea typeface="宋体" pitchFamily="2" charset="-122"/>
              </a:rPr>
              <a:t>       { 1.0, 0.0, 0.0 },</a:t>
            </a:r>
          </a:p>
          <a:p>
            <a:pPr indent="269875">
              <a:defRPr/>
            </a:pPr>
            <a:r>
              <a:rPr lang="en-US" altLang="zh-CN">
                <a:ea typeface="宋体" pitchFamily="2" charset="-122"/>
              </a:rPr>
              <a:t>       { 0.0, 1.0, 0.0 },</a:t>
            </a:r>
          </a:p>
          <a:p>
            <a:pPr indent="269875">
              <a:defRPr/>
            </a:pPr>
            <a:r>
              <a:rPr lang="en-US" altLang="zh-CN">
                <a:ea typeface="宋体" pitchFamily="2" charset="-122"/>
              </a:rPr>
              <a:t>       { 0.0, 0.0, 1.0 }}; 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4284663" y="1628775"/>
          <a:ext cx="4416426" cy="111283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721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721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7214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1.0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0.0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>
                          <a:latin typeface="Cambria" pitchFamily="18" charset="0"/>
                        </a:rPr>
                        <a:t>0.0</a:t>
                      </a:r>
                      <a:endParaRPr lang="zh-CN" sz="2400" b="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0.0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1.0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>
                          <a:latin typeface="Cambria" pitchFamily="18" charset="0"/>
                        </a:rPr>
                        <a:t>0.0</a:t>
                      </a:r>
                      <a:endParaRPr lang="zh-CN" sz="2400" b="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0.0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0.0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1.0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38100" cap="sq" cmpd="sng" algn="ctr">
            <a:noFill/>
            <a:prstDash val="solid"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zh-CN" altLang="en-US" sz="1800">
              <a:latin typeface="Verdana" pitchFamily="34" charset="0"/>
              <a:ea typeface="宋体" pitchFamily="2" charset="-122"/>
              <a:cs typeface="+mn-cs"/>
            </a:endParaRP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539750" y="3005138"/>
            <a:ext cx="3960813" cy="1552575"/>
          </a:xfrm>
          <a:prstGeom prst="rect">
            <a:avLst/>
          </a:prstGeom>
          <a:noFill/>
          <a:ln w="38100" cap="sq" cmpd="sng" algn="ctr">
            <a:noFill/>
            <a:prstDash val="solid"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anchor="ctr">
            <a:spAutoFit/>
          </a:bodyPr>
          <a:lstStyle/>
          <a:p>
            <a:pPr indent="269875">
              <a:defRPr/>
            </a:pPr>
            <a:r>
              <a:rPr lang="en-US" altLang="zh-CN" dirty="0">
                <a:ea typeface="宋体" pitchFamily="2" charset="-122"/>
              </a:rPr>
              <a:t> </a:t>
            </a:r>
            <a:r>
              <a:rPr lang="en-US" altLang="zh-CN" dirty="0" err="1">
                <a:ea typeface="宋体" pitchFamily="2" charset="-122"/>
              </a:rPr>
              <a:t>int</a:t>
            </a:r>
            <a:r>
              <a:rPr lang="en-US" altLang="zh-CN" dirty="0">
                <a:ea typeface="宋体" pitchFamily="2" charset="-122"/>
              </a:rPr>
              <a:t> a[3][3] = {</a:t>
            </a:r>
          </a:p>
          <a:p>
            <a:pPr indent="269875">
              <a:defRPr/>
            </a:pPr>
            <a:r>
              <a:rPr lang="en-US" altLang="zh-CN" dirty="0">
                <a:ea typeface="宋体" pitchFamily="2" charset="-122"/>
              </a:rPr>
              <a:t>      { 1, 2 }, </a:t>
            </a:r>
          </a:p>
          <a:p>
            <a:pPr indent="269875">
              <a:defRPr/>
            </a:pPr>
            <a:r>
              <a:rPr lang="en-US" altLang="zh-CN" dirty="0">
                <a:ea typeface="宋体" pitchFamily="2" charset="-122"/>
              </a:rPr>
              <a:t>      { 3, 4 }, </a:t>
            </a:r>
          </a:p>
          <a:p>
            <a:pPr indent="269875">
              <a:defRPr/>
            </a:pPr>
            <a:r>
              <a:rPr lang="en-US" altLang="zh-CN" dirty="0">
                <a:ea typeface="宋体" pitchFamily="2" charset="-122"/>
              </a:rPr>
              <a:t>      { 5, 6 }}; </a:t>
            </a:r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4284663" y="3284538"/>
          <a:ext cx="4416426" cy="111283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721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721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7214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1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2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0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>
                          <a:latin typeface="Cambria" pitchFamily="18" charset="0"/>
                        </a:rPr>
                        <a:t>3</a:t>
                      </a:r>
                      <a:endParaRPr lang="zh-CN" sz="2400" b="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4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>
                          <a:latin typeface="Cambria" pitchFamily="18" charset="0"/>
                        </a:rPr>
                        <a:t>0</a:t>
                      </a:r>
                      <a:endParaRPr lang="zh-CN" sz="2400" b="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>
                          <a:latin typeface="Cambria" pitchFamily="18" charset="0"/>
                        </a:rPr>
                        <a:t>5</a:t>
                      </a:r>
                      <a:endParaRPr lang="zh-CN" sz="2400" b="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6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</a:rPr>
                        <a:t>0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539750" y="5013325"/>
            <a:ext cx="4114800" cy="461963"/>
          </a:xfrm>
          <a:prstGeom prst="rect">
            <a:avLst/>
          </a:prstGeom>
          <a:noFill/>
          <a:ln w="38100" cap="sq" cmpd="sng" algn="ctr">
            <a:noFill/>
            <a:prstDash val="solid"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indent="269875">
              <a:defRPr/>
            </a:pPr>
            <a:r>
              <a:rPr lang="en-US" altLang="zh-CN">
                <a:ea typeface="宋体" pitchFamily="2" charset="-122"/>
              </a:rPr>
              <a:t>int b[3][3] = {1, 2, 3, 4, 5, 6};</a:t>
            </a:r>
          </a:p>
        </p:txBody>
      </p:sp>
      <p:graphicFrame>
        <p:nvGraphicFramePr>
          <p:cNvPr id="13" name="表格 12"/>
          <p:cNvGraphicFramePr>
            <a:graphicFrameLocks noGrp="1"/>
          </p:cNvGraphicFramePr>
          <p:nvPr/>
        </p:nvGraphicFramePr>
        <p:xfrm>
          <a:off x="4727575" y="4868863"/>
          <a:ext cx="4164012" cy="111283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880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880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880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  <a:ea typeface="宋体"/>
                          <a:cs typeface="Times New Roman"/>
                        </a:rPr>
                        <a:t>1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  <a:ea typeface="宋体"/>
                          <a:cs typeface="Times New Roman"/>
                        </a:rPr>
                        <a:t>2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>
                          <a:latin typeface="Cambria" pitchFamily="18" charset="0"/>
                          <a:ea typeface="宋体"/>
                          <a:cs typeface="Times New Roman"/>
                        </a:rPr>
                        <a:t>3</a:t>
                      </a:r>
                      <a:endParaRPr lang="zh-CN" sz="2400" b="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0" marR="6857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>
                          <a:latin typeface="Cambria" pitchFamily="18" charset="0"/>
                          <a:ea typeface="宋体"/>
                          <a:cs typeface="Times New Roman"/>
                        </a:rPr>
                        <a:t>4</a:t>
                      </a:r>
                      <a:endParaRPr lang="zh-CN" sz="2400" b="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>
                          <a:latin typeface="Cambria" pitchFamily="18" charset="0"/>
                          <a:ea typeface="宋体"/>
                          <a:cs typeface="Times New Roman"/>
                        </a:rPr>
                        <a:t>5</a:t>
                      </a:r>
                      <a:endParaRPr lang="zh-CN" sz="2400" b="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>
                          <a:latin typeface="Cambria" pitchFamily="18" charset="0"/>
                          <a:ea typeface="宋体"/>
                          <a:cs typeface="Times New Roman"/>
                        </a:rPr>
                        <a:t>6</a:t>
                      </a:r>
                      <a:endParaRPr lang="zh-CN" sz="2400" b="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0" marR="6857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>
                          <a:latin typeface="Cambria" pitchFamily="18" charset="0"/>
                          <a:ea typeface="宋体"/>
                          <a:cs typeface="Times New Roman"/>
                        </a:rPr>
                        <a:t>0</a:t>
                      </a:r>
                      <a:endParaRPr lang="zh-CN" sz="2400" b="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>
                          <a:latin typeface="Cambria" pitchFamily="18" charset="0"/>
                          <a:ea typeface="宋体"/>
                          <a:cs typeface="Times New Roman"/>
                        </a:rPr>
                        <a:t>0</a:t>
                      </a:r>
                      <a:endParaRPr lang="zh-CN" sz="2400" b="0" kern="10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latin typeface="Cambria" pitchFamily="18" charset="0"/>
                          <a:ea typeface="宋体"/>
                          <a:cs typeface="Times New Roman"/>
                        </a:rPr>
                        <a:t>0</a:t>
                      </a:r>
                      <a:endParaRPr lang="zh-CN" sz="2400" b="0" kern="100" dirty="0">
                        <a:latin typeface="Cambria" pitchFamily="18" charset="0"/>
                        <a:ea typeface="宋体"/>
                        <a:cs typeface="Times New Roman"/>
                      </a:endParaRPr>
                    </a:p>
                  </a:txBody>
                  <a:tcPr marL="68570" marR="6857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  <p:bldP spid="72710" grpId="0"/>
    </p:bld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华文新魏"/>
        <a:cs typeface=""/>
      </a:majorFont>
      <a:minorFont>
        <a:latin typeface="Verdana"/>
        <a:ea typeface="华文新魏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800000"/>
          </a:solidFill>
          <a:miter lim="800000"/>
          <a:headEnd/>
          <a:tailEnd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</a:extLst>
      </a:spPr>
      <a:bodyPr wrap="square">
        <a:spAutoFit/>
      </a:bodyPr>
      <a:lstStyle>
        <a:defPPr eaLnBrk="1" hangingPunct="1">
          <a:defRPr dirty="0"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3987</TotalTime>
  <Words>1154</Words>
  <Application>Microsoft Office PowerPoint</Application>
  <PresentationFormat>全屏显示(4:3)</PresentationFormat>
  <Paragraphs>234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Profile</vt:lpstr>
      <vt:lpstr>PowerPoint 演示文稿</vt:lpstr>
      <vt:lpstr>《数组与函数》提纲</vt:lpstr>
      <vt:lpstr>一、教学目标</vt:lpstr>
      <vt:lpstr>PowerPoint 演示文稿</vt:lpstr>
      <vt:lpstr>PowerPoint 演示文稿</vt:lpstr>
      <vt:lpstr>PowerPoint 演示文稿</vt:lpstr>
      <vt:lpstr>二维数组的声明</vt:lpstr>
      <vt:lpstr>PowerPoint 演示文稿</vt:lpstr>
      <vt:lpstr>PowerPoint 演示文稿</vt:lpstr>
      <vt:lpstr>二维数组的初始化</vt:lpstr>
      <vt:lpstr>二维数组的引用</vt:lpstr>
      <vt:lpstr>二维数组应用</vt:lpstr>
      <vt:lpstr>PowerPoint 演示文稿</vt:lpstr>
      <vt:lpstr>PowerPoint 演示文稿</vt:lpstr>
      <vt:lpstr>小结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robin</dc:creator>
  <cp:lastModifiedBy>rjxy</cp:lastModifiedBy>
  <cp:revision>223</cp:revision>
  <dcterms:created xsi:type="dcterms:W3CDTF">2004-11-26T05:12:32Z</dcterms:created>
  <dcterms:modified xsi:type="dcterms:W3CDTF">2019-11-23T10:11:08Z</dcterms:modified>
</cp:coreProperties>
</file>