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bin" ContentType="application/vnd.openxmlformats-officedocument.oleObject"/>
  <Default Extension="emf" ContentType="image/x-emf"/>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41"/>
  </p:notesMasterIdLst>
  <p:sldIdLst>
    <p:sldId id="256" r:id="rId4"/>
    <p:sldId id="939" r:id="rId5"/>
    <p:sldId id="941" r:id="rId6"/>
    <p:sldId id="943" r:id="rId7"/>
    <p:sldId id="944" r:id="rId8"/>
    <p:sldId id="1022" r:id="rId9"/>
    <p:sldId id="1039" r:id="rId10"/>
    <p:sldId id="1040" r:id="rId11"/>
    <p:sldId id="1025" r:id="rId12"/>
    <p:sldId id="1026" r:id="rId13"/>
    <p:sldId id="1027" r:id="rId14"/>
    <p:sldId id="1028" r:id="rId15"/>
    <p:sldId id="1030" r:id="rId16"/>
    <p:sldId id="1035" r:id="rId17"/>
    <p:sldId id="1032" r:id="rId18"/>
    <p:sldId id="1033" r:id="rId19"/>
    <p:sldId id="1034" r:id="rId20"/>
    <p:sldId id="1036" r:id="rId21"/>
    <p:sldId id="1042" r:id="rId22"/>
    <p:sldId id="1038" r:id="rId23"/>
    <p:sldId id="989" r:id="rId24"/>
    <p:sldId id="990" r:id="rId25"/>
    <p:sldId id="991" r:id="rId26"/>
    <p:sldId id="992" r:id="rId27"/>
    <p:sldId id="997" r:id="rId28"/>
    <p:sldId id="998" r:id="rId29"/>
    <p:sldId id="999" r:id="rId30"/>
    <p:sldId id="995" r:id="rId31"/>
    <p:sldId id="1000" r:id="rId32"/>
    <p:sldId id="996" r:id="rId33"/>
    <p:sldId id="1043" r:id="rId34"/>
    <p:sldId id="957" r:id="rId35"/>
    <p:sldId id="1037" r:id="rId36"/>
    <p:sldId id="1002" r:id="rId37"/>
    <p:sldId id="1003" r:id="rId38"/>
    <p:sldId id="958" r:id="rId39"/>
    <p:sldId id="1004" r:id="rId40"/>
    <p:sldId id="1005" r:id="rId42"/>
    <p:sldId id="960" r:id="rId43"/>
    <p:sldId id="961" r:id="rId44"/>
    <p:sldId id="1044" r:id="rId45"/>
    <p:sldId id="1045" r:id="rId46"/>
    <p:sldId id="1009" r:id="rId47"/>
    <p:sldId id="1010" r:id="rId48"/>
    <p:sldId id="1011" r:id="rId49"/>
    <p:sldId id="964" r:id="rId50"/>
    <p:sldId id="966" r:id="rId51"/>
    <p:sldId id="1012" r:id="rId52"/>
    <p:sldId id="1013" r:id="rId53"/>
    <p:sldId id="967" r:id="rId54"/>
    <p:sldId id="1048" r:id="rId55"/>
  </p:sldIdLst>
  <p:sldSz cx="9144000" cy="6858000" type="screen4x3"/>
  <p:notesSz cx="6858000" cy="9144000"/>
  <p:defaultTextStyle>
    <a:defPPr>
      <a:defRPr lang="zh-CN"/>
    </a:defPPr>
    <a:lvl1pPr algn="l" rtl="0" fontAlgn="base">
      <a:spcBef>
        <a:spcPct val="0"/>
      </a:spcBef>
      <a:spcAft>
        <a:spcPct val="0"/>
      </a:spcAft>
      <a:defRPr kumimoji="1" sz="3000" b="1" kern="1200">
        <a:solidFill>
          <a:schemeClr val="tx1"/>
        </a:solidFill>
        <a:latin typeface="Times New Roman" panose="02020603050405020304" pitchFamily="18" charset="0"/>
        <a:ea typeface="华文楷体" panose="02010600040101010101" pitchFamily="2" charset="-122"/>
        <a:cs typeface="+mn-cs"/>
      </a:defRPr>
    </a:lvl1pPr>
    <a:lvl2pPr marL="457200" algn="l" rtl="0" fontAlgn="base">
      <a:spcBef>
        <a:spcPct val="0"/>
      </a:spcBef>
      <a:spcAft>
        <a:spcPct val="0"/>
      </a:spcAft>
      <a:defRPr kumimoji="1" sz="3000" b="1" kern="1200">
        <a:solidFill>
          <a:schemeClr val="tx1"/>
        </a:solidFill>
        <a:latin typeface="Times New Roman" panose="02020603050405020304" pitchFamily="18" charset="0"/>
        <a:ea typeface="华文楷体" panose="02010600040101010101" pitchFamily="2" charset="-122"/>
        <a:cs typeface="+mn-cs"/>
      </a:defRPr>
    </a:lvl2pPr>
    <a:lvl3pPr marL="914400" algn="l" rtl="0" fontAlgn="base">
      <a:spcBef>
        <a:spcPct val="0"/>
      </a:spcBef>
      <a:spcAft>
        <a:spcPct val="0"/>
      </a:spcAft>
      <a:defRPr kumimoji="1" sz="3000" b="1" kern="1200">
        <a:solidFill>
          <a:schemeClr val="tx1"/>
        </a:solidFill>
        <a:latin typeface="Times New Roman" panose="02020603050405020304" pitchFamily="18" charset="0"/>
        <a:ea typeface="华文楷体" panose="02010600040101010101" pitchFamily="2" charset="-122"/>
        <a:cs typeface="+mn-cs"/>
      </a:defRPr>
    </a:lvl3pPr>
    <a:lvl4pPr marL="1371600" algn="l" rtl="0" fontAlgn="base">
      <a:spcBef>
        <a:spcPct val="0"/>
      </a:spcBef>
      <a:spcAft>
        <a:spcPct val="0"/>
      </a:spcAft>
      <a:defRPr kumimoji="1" sz="3000" b="1" kern="1200">
        <a:solidFill>
          <a:schemeClr val="tx1"/>
        </a:solidFill>
        <a:latin typeface="Times New Roman" panose="02020603050405020304" pitchFamily="18" charset="0"/>
        <a:ea typeface="华文楷体" panose="02010600040101010101" pitchFamily="2" charset="-122"/>
        <a:cs typeface="+mn-cs"/>
      </a:defRPr>
    </a:lvl4pPr>
    <a:lvl5pPr marL="1828800" algn="l" rtl="0" fontAlgn="base">
      <a:spcBef>
        <a:spcPct val="0"/>
      </a:spcBef>
      <a:spcAft>
        <a:spcPct val="0"/>
      </a:spcAft>
      <a:defRPr kumimoji="1" sz="3000" b="1" kern="1200">
        <a:solidFill>
          <a:schemeClr val="tx1"/>
        </a:solidFill>
        <a:latin typeface="Times New Roman" panose="02020603050405020304" pitchFamily="18" charset="0"/>
        <a:ea typeface="华文楷体" panose="02010600040101010101" pitchFamily="2" charset="-122"/>
        <a:cs typeface="+mn-cs"/>
      </a:defRPr>
    </a:lvl5pPr>
    <a:lvl6pPr marL="2286000" algn="l" defTabSz="914400" rtl="0" eaLnBrk="1" latinLnBrk="0" hangingPunct="1">
      <a:defRPr kumimoji="1" sz="3000" b="1" kern="1200">
        <a:solidFill>
          <a:schemeClr val="tx1"/>
        </a:solidFill>
        <a:latin typeface="Times New Roman" panose="02020603050405020304" pitchFamily="18" charset="0"/>
        <a:ea typeface="华文楷体" panose="02010600040101010101" pitchFamily="2" charset="-122"/>
        <a:cs typeface="+mn-cs"/>
      </a:defRPr>
    </a:lvl6pPr>
    <a:lvl7pPr marL="2743200" algn="l" defTabSz="914400" rtl="0" eaLnBrk="1" latinLnBrk="0" hangingPunct="1">
      <a:defRPr kumimoji="1" sz="3000" b="1" kern="1200">
        <a:solidFill>
          <a:schemeClr val="tx1"/>
        </a:solidFill>
        <a:latin typeface="Times New Roman" panose="02020603050405020304" pitchFamily="18" charset="0"/>
        <a:ea typeface="华文楷体" panose="02010600040101010101" pitchFamily="2" charset="-122"/>
        <a:cs typeface="+mn-cs"/>
      </a:defRPr>
    </a:lvl7pPr>
    <a:lvl8pPr marL="3200400" algn="l" defTabSz="914400" rtl="0" eaLnBrk="1" latinLnBrk="0" hangingPunct="1">
      <a:defRPr kumimoji="1" sz="3000" b="1" kern="1200">
        <a:solidFill>
          <a:schemeClr val="tx1"/>
        </a:solidFill>
        <a:latin typeface="Times New Roman" panose="02020603050405020304" pitchFamily="18" charset="0"/>
        <a:ea typeface="华文楷体" panose="02010600040101010101" pitchFamily="2" charset="-122"/>
        <a:cs typeface="+mn-cs"/>
      </a:defRPr>
    </a:lvl8pPr>
    <a:lvl9pPr marL="3657600" algn="l" defTabSz="914400" rtl="0" eaLnBrk="1" latinLnBrk="0" hangingPunct="1">
      <a:defRPr kumimoji="1" sz="3000" b="1" kern="1200">
        <a:solidFill>
          <a:schemeClr val="tx1"/>
        </a:solidFill>
        <a:latin typeface="Times New Roman" panose="02020603050405020304" pitchFamily="18" charset="0"/>
        <a:ea typeface="华文楷体" panose="0201060004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00CC00"/>
    <a:srgbClr val="66FF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4" autoAdjust="0"/>
    <p:restoredTop sz="93313" autoAdjust="0"/>
  </p:normalViewPr>
  <p:slideViewPr>
    <p:cSldViewPr>
      <p:cViewPr varScale="1">
        <p:scale>
          <a:sx n="83" d="100"/>
          <a:sy n="83" d="100"/>
        </p:scale>
        <p:origin x="-155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notesMaster" Target="notesMasters/notesMaster1.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2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nSpc>
                <a:spcPct val="100000"/>
              </a:lnSpc>
              <a:defRPr kumimoji="0" sz="1200" b="0">
                <a:latin typeface="Arial" panose="020B0604020202020204" pitchFamily="34" charset="0"/>
                <a:ea typeface="宋体" panose="02010600030101010101" pitchFamily="2" charset="-122"/>
              </a:defRPr>
            </a:lvl1pPr>
          </a:lstStyle>
          <a:p>
            <a:pPr>
              <a:defRPr/>
            </a:pPr>
            <a:endParaRPr lang="en-US" altLang="zh-CN"/>
          </a:p>
        </p:txBody>
      </p:sp>
      <p:sp>
        <p:nvSpPr>
          <p:cNvPr id="802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lnSpc>
                <a:spcPct val="100000"/>
              </a:lnSpc>
              <a:defRPr kumimoji="0" sz="1200" b="0">
                <a:latin typeface="Arial" panose="020B0604020202020204" pitchFamily="34" charset="0"/>
                <a:ea typeface="宋体" panose="02010600030101010101" pitchFamily="2" charset="-122"/>
              </a:defRPr>
            </a:lvl1pPr>
          </a:lstStyle>
          <a:p>
            <a:pPr>
              <a:defRPr/>
            </a:pPr>
            <a:endParaRPr lang="en-US" altLang="zh-CN"/>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2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802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nSpc>
                <a:spcPct val="100000"/>
              </a:lnSpc>
              <a:defRPr kumimoji="0" sz="1200" b="0">
                <a:latin typeface="Arial" panose="020B0604020202020204" pitchFamily="34" charset="0"/>
                <a:ea typeface="宋体" panose="02010600030101010101" pitchFamily="2" charset="-122"/>
              </a:defRPr>
            </a:lvl1pPr>
          </a:lstStyle>
          <a:p>
            <a:pPr>
              <a:defRPr/>
            </a:pPr>
            <a:endParaRPr lang="en-US" altLang="zh-CN"/>
          </a:p>
        </p:txBody>
      </p:sp>
      <p:sp>
        <p:nvSpPr>
          <p:cNvPr id="802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lnSpc>
                <a:spcPct val="100000"/>
              </a:lnSpc>
              <a:defRPr kumimoji="0" sz="1200" b="0">
                <a:latin typeface="Arial" panose="020B0604020202020204" pitchFamily="34" charset="0"/>
                <a:ea typeface="宋体" panose="02010600030101010101" pitchFamily="2" charset="-122"/>
              </a:defRPr>
            </a:lvl1pPr>
          </a:lstStyle>
          <a:p>
            <a:pPr>
              <a:defRPr/>
            </a:pPr>
            <a:fld id="{E725CCA2-E171-473B-A80C-76C1E5B0E7F7}"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725CCA2-E171-473B-A80C-76C1E5B0E7F7}"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 name="Group 8"/>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323" name="Rectangle 3"/>
          <p:cNvSpPr>
            <a:spLocks noGrp="1" noChangeArrowheads="1"/>
          </p:cNvSpPr>
          <p:nvPr>
            <p:ph type="ctrTitle"/>
          </p:nvPr>
        </p:nvSpPr>
        <p:spPr>
          <a:xfrm>
            <a:off x="315913" y="466725"/>
            <a:ext cx="6781800" cy="2133600"/>
          </a:xfrm>
        </p:spPr>
        <p:txBody>
          <a:bodyPr/>
          <a:lstStyle>
            <a:lvl1pPr>
              <a:defRPr/>
            </a:lvl1pPr>
          </a:lstStyle>
          <a:p>
            <a:pPr lvl="0"/>
            <a:r>
              <a:rPr lang="zh-CN" altLang="en-US" noProof="0" smtClean="0"/>
              <a:t>单击此处编辑母版标题样式</a:t>
            </a:r>
            <a:endParaRPr lang="zh-CN" altLang="en-US" noProof="0" smtClean="0"/>
          </a:p>
        </p:txBody>
      </p:sp>
      <p:sp>
        <p:nvSpPr>
          <p:cNvPr id="56324" name="Rectangle 4"/>
          <p:cNvSpPr>
            <a:spLocks noGrp="1" noChangeArrowheads="1"/>
          </p:cNvSpPr>
          <p:nvPr>
            <p:ph type="subTitle" idx="1"/>
          </p:nvPr>
        </p:nvSpPr>
        <p:spPr>
          <a:xfrm>
            <a:off x="849313" y="3049588"/>
            <a:ext cx="6248400" cy="23622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endParaRPr lang="zh-CN" altLang="en-US" noProof="0" smtClean="0"/>
          </a:p>
        </p:txBody>
      </p:sp>
      <p:sp>
        <p:nvSpPr>
          <p:cNvPr id="38" name="Rectangle 5"/>
          <p:cNvSpPr>
            <a:spLocks noGrp="1" noChangeArrowheads="1"/>
          </p:cNvSpPr>
          <p:nvPr>
            <p:ph type="dt" sz="half" idx="10"/>
          </p:nvPr>
        </p:nvSpPr>
        <p:spPr/>
        <p:txBody>
          <a:bodyPr/>
          <a:lstStyle>
            <a:lvl1pPr>
              <a:defRPr/>
            </a:lvl1pPr>
          </a:lstStyle>
          <a:p>
            <a:pPr>
              <a:defRPr/>
            </a:pPr>
            <a:endParaRPr lang="en-US" altLang="zh-CN"/>
          </a:p>
        </p:txBody>
      </p:sp>
      <p:sp>
        <p:nvSpPr>
          <p:cNvPr id="39" name="Rectangle 6"/>
          <p:cNvSpPr>
            <a:spLocks noGrp="1" noChangeArrowheads="1"/>
          </p:cNvSpPr>
          <p:nvPr>
            <p:ph type="ftr" sz="quarter" idx="11"/>
          </p:nvPr>
        </p:nvSpPr>
        <p:spPr/>
        <p:txBody>
          <a:bodyPr/>
          <a:lstStyle>
            <a:lvl1pPr>
              <a:defRPr/>
            </a:lvl1pPr>
          </a:lstStyle>
          <a:p>
            <a:pPr>
              <a:defRPr/>
            </a:pPr>
            <a:endParaRPr lang="en-US" altLang="zh-CN"/>
          </a:p>
        </p:txBody>
      </p:sp>
      <p:sp>
        <p:nvSpPr>
          <p:cNvPr id="40" name="Rectangle 7"/>
          <p:cNvSpPr>
            <a:spLocks noGrp="1" noChangeArrowheads="1"/>
          </p:cNvSpPr>
          <p:nvPr>
            <p:ph type="sldNum" sz="quarter" idx="12"/>
          </p:nvPr>
        </p:nvSpPr>
        <p:spPr/>
        <p:txBody>
          <a:bodyPr/>
          <a:lstStyle>
            <a:lvl1pPr>
              <a:defRPr/>
            </a:lvl1pPr>
          </a:lstStyle>
          <a:p>
            <a:pPr>
              <a:defRPr/>
            </a:pPr>
            <a:fld id="{4412B520-9EE7-4098-AE33-41D56329E35A}"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fld id="{F90CBD6F-E9AB-47E9-B3C0-DB1070EBC723}"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2238"/>
            <a:ext cx="2057400" cy="6008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2238"/>
            <a:ext cx="6019800" cy="600868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fld id="{FE8865D0-071B-411F-A798-D460FF2D4F4F}"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122238"/>
            <a:ext cx="8229600" cy="60086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Rectangle 5"/>
          <p:cNvSpPr>
            <a:spLocks noGrp="1" noChangeArrowheads="1"/>
          </p:cNvSpPr>
          <p:nvPr>
            <p:ph type="dt" sz="half" idx="10"/>
          </p:nvPr>
        </p:nvSpPr>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p:txBody>
          <a:bodyPr/>
          <a:lstStyle>
            <a:lvl1pPr>
              <a:defRPr/>
            </a:lvl1pPr>
          </a:lstStyle>
          <a:p>
            <a:pPr>
              <a:defRPr/>
            </a:pPr>
            <a:fld id="{742E243E-03DA-48A9-87CA-1B7F2CDB1F21}"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4" name="Group 2"/>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14" name="Freeform 12"/>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15" name="Freeform 13"/>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16" name="Freeform 14"/>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17" name="Freeform 15"/>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18" name="Freeform 16"/>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21" name="Freeform 19"/>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25" name="Freeform 23"/>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37" name="Freeform 35"/>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38" name="Freeform 36"/>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grpSp>
      <p:sp>
        <p:nvSpPr>
          <p:cNvPr id="58407"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endParaRPr lang="zh-CN" altLang="en-US" noProof="0" smtClean="0"/>
          </a:p>
        </p:txBody>
      </p:sp>
      <p:sp>
        <p:nvSpPr>
          <p:cNvPr id="58408" name="Rectangle 40"/>
          <p:cNvSpPr>
            <a:spLocks noGrp="1" noChangeArrowheads="1"/>
          </p:cNvSpPr>
          <p:nvPr>
            <p:ph type="ctrTitle"/>
          </p:nvPr>
        </p:nvSpPr>
        <p:spPr>
          <a:xfrm>
            <a:off x="685800" y="1768475"/>
            <a:ext cx="7772400" cy="1736725"/>
          </a:xfrm>
        </p:spPr>
        <p:txBody>
          <a:bodyPr anchor="b" anchorCtr="1"/>
          <a:lstStyle>
            <a:lvl1pPr>
              <a:defRPr/>
            </a:lvl1pPr>
          </a:lstStyle>
          <a:p>
            <a:pPr lvl="0"/>
            <a:r>
              <a:rPr lang="zh-CN" altLang="en-US" noProof="0" smtClean="0"/>
              <a:t>单击此处编辑母版标题样式</a:t>
            </a:r>
            <a:endParaRPr lang="zh-CN" altLang="en-US" noProof="0" smtClean="0"/>
          </a:p>
        </p:txBody>
      </p:sp>
      <p:sp>
        <p:nvSpPr>
          <p:cNvPr id="39" name="Rectangle 37"/>
          <p:cNvSpPr>
            <a:spLocks noGrp="1" noChangeArrowheads="1"/>
          </p:cNvSpPr>
          <p:nvPr>
            <p:ph type="dt" sz="half" idx="10"/>
          </p:nvPr>
        </p:nvSpPr>
        <p:spPr/>
        <p:txBody>
          <a:bodyPr/>
          <a:lstStyle>
            <a:lvl1pPr>
              <a:defRPr/>
            </a:lvl1pPr>
          </a:lstStyle>
          <a:p>
            <a:pPr>
              <a:defRPr/>
            </a:pPr>
            <a:endParaRPr lang="en-US" altLang="zh-CN"/>
          </a:p>
        </p:txBody>
      </p:sp>
      <p:sp>
        <p:nvSpPr>
          <p:cNvPr id="40" name="Rectangle 38"/>
          <p:cNvSpPr>
            <a:spLocks noGrp="1" noChangeArrowheads="1"/>
          </p:cNvSpPr>
          <p:nvPr>
            <p:ph type="ftr" sz="quarter" idx="11"/>
          </p:nvPr>
        </p:nvSpPr>
        <p:spPr/>
        <p:txBody>
          <a:bodyPr/>
          <a:lstStyle>
            <a:lvl1pPr>
              <a:defRPr/>
            </a:lvl1pPr>
          </a:lstStyle>
          <a:p>
            <a:pPr>
              <a:defRPr/>
            </a:pPr>
            <a:endParaRPr lang="en-US" altLang="zh-CN"/>
          </a:p>
        </p:txBody>
      </p:sp>
      <p:sp>
        <p:nvSpPr>
          <p:cNvPr id="41" name="Rectangle 41"/>
          <p:cNvSpPr>
            <a:spLocks noGrp="1" noChangeArrowheads="1"/>
          </p:cNvSpPr>
          <p:nvPr>
            <p:ph type="sldNum" sz="quarter" idx="12"/>
          </p:nvPr>
        </p:nvSpPr>
        <p:spPr/>
        <p:txBody>
          <a:bodyPr/>
          <a:lstStyle>
            <a:lvl1pPr>
              <a:defRPr/>
            </a:lvl1pPr>
          </a:lstStyle>
          <a:p>
            <a:pPr>
              <a:defRPr/>
            </a:pPr>
            <a:fld id="{0ED0332A-006D-4381-8EE7-9D1BAC8A290D}" type="slidenum">
              <a:rPr lang="en-US" altLang="zh-CN"/>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9"/>
          <p:cNvSpPr>
            <a:spLocks noGrp="1" noChangeArrowheads="1"/>
          </p:cNvSpPr>
          <p:nvPr>
            <p:ph type="dt" sz="half" idx="10"/>
          </p:nvPr>
        </p:nvSpPr>
        <p:spPr/>
        <p:txBody>
          <a:bodyPr/>
          <a:lstStyle>
            <a:lvl1pPr>
              <a:defRPr/>
            </a:lvl1pPr>
          </a:lstStyle>
          <a:p>
            <a:pPr>
              <a:defRPr/>
            </a:pPr>
            <a:endParaRPr lang="en-US" altLang="zh-CN"/>
          </a:p>
        </p:txBody>
      </p:sp>
      <p:sp>
        <p:nvSpPr>
          <p:cNvPr id="5" name="Rectangle 40"/>
          <p:cNvSpPr>
            <a:spLocks noGrp="1" noChangeArrowheads="1"/>
          </p:cNvSpPr>
          <p:nvPr>
            <p:ph type="ftr" sz="quarter" idx="11"/>
          </p:nvPr>
        </p:nvSpPr>
        <p:spPr/>
        <p:txBody>
          <a:bodyPr/>
          <a:lstStyle>
            <a:lvl1pPr>
              <a:defRPr/>
            </a:lvl1pPr>
          </a:lstStyle>
          <a:p>
            <a:pPr>
              <a:defRPr/>
            </a:pPr>
            <a:endParaRPr lang="en-US" altLang="zh-CN"/>
          </a:p>
        </p:txBody>
      </p:sp>
      <p:sp>
        <p:nvSpPr>
          <p:cNvPr id="6" name="Rectangle 41"/>
          <p:cNvSpPr>
            <a:spLocks noGrp="1" noChangeArrowheads="1"/>
          </p:cNvSpPr>
          <p:nvPr>
            <p:ph type="sldNum" sz="quarter" idx="12"/>
          </p:nvPr>
        </p:nvSpPr>
        <p:spPr/>
        <p:txBody>
          <a:bodyPr/>
          <a:lstStyle>
            <a:lvl1pPr>
              <a:defRPr/>
            </a:lvl1pPr>
          </a:lstStyle>
          <a:p>
            <a:pPr>
              <a:defRPr/>
            </a:pPr>
            <a:fld id="{41BB1213-335F-4484-B030-94CE300F038C}" type="slidenum">
              <a:rPr lang="en-US" altLang="zh-CN"/>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39"/>
          <p:cNvSpPr>
            <a:spLocks noGrp="1" noChangeArrowheads="1"/>
          </p:cNvSpPr>
          <p:nvPr>
            <p:ph type="dt" sz="half" idx="10"/>
          </p:nvPr>
        </p:nvSpPr>
        <p:spPr/>
        <p:txBody>
          <a:bodyPr/>
          <a:lstStyle>
            <a:lvl1pPr>
              <a:defRPr/>
            </a:lvl1pPr>
          </a:lstStyle>
          <a:p>
            <a:pPr>
              <a:defRPr/>
            </a:pPr>
            <a:endParaRPr lang="en-US" altLang="zh-CN"/>
          </a:p>
        </p:txBody>
      </p:sp>
      <p:sp>
        <p:nvSpPr>
          <p:cNvPr id="5" name="Rectangle 40"/>
          <p:cNvSpPr>
            <a:spLocks noGrp="1" noChangeArrowheads="1"/>
          </p:cNvSpPr>
          <p:nvPr>
            <p:ph type="ftr" sz="quarter" idx="11"/>
          </p:nvPr>
        </p:nvSpPr>
        <p:spPr/>
        <p:txBody>
          <a:bodyPr/>
          <a:lstStyle>
            <a:lvl1pPr>
              <a:defRPr/>
            </a:lvl1pPr>
          </a:lstStyle>
          <a:p>
            <a:pPr>
              <a:defRPr/>
            </a:pPr>
            <a:endParaRPr lang="en-US" altLang="zh-CN"/>
          </a:p>
        </p:txBody>
      </p:sp>
      <p:sp>
        <p:nvSpPr>
          <p:cNvPr id="6" name="Rectangle 41"/>
          <p:cNvSpPr>
            <a:spLocks noGrp="1" noChangeArrowheads="1"/>
          </p:cNvSpPr>
          <p:nvPr>
            <p:ph type="sldNum" sz="quarter" idx="12"/>
          </p:nvPr>
        </p:nvSpPr>
        <p:spPr/>
        <p:txBody>
          <a:bodyPr/>
          <a:lstStyle>
            <a:lvl1pPr>
              <a:defRPr/>
            </a:lvl1pPr>
          </a:lstStyle>
          <a:p>
            <a:pPr>
              <a:defRPr/>
            </a:pPr>
            <a:fld id="{1316921E-BE7B-49FC-BB4A-D5E28817CD19}" type="slidenum">
              <a:rPr lang="en-US" altLang="zh-CN"/>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39"/>
          <p:cNvSpPr>
            <a:spLocks noGrp="1" noChangeArrowheads="1"/>
          </p:cNvSpPr>
          <p:nvPr>
            <p:ph type="dt" sz="half" idx="10"/>
          </p:nvPr>
        </p:nvSpPr>
        <p:spPr/>
        <p:txBody>
          <a:bodyPr/>
          <a:lstStyle>
            <a:lvl1pPr>
              <a:defRPr/>
            </a:lvl1pPr>
          </a:lstStyle>
          <a:p>
            <a:pPr>
              <a:defRPr/>
            </a:pPr>
            <a:endParaRPr lang="en-US" altLang="zh-CN"/>
          </a:p>
        </p:txBody>
      </p:sp>
      <p:sp>
        <p:nvSpPr>
          <p:cNvPr id="6" name="Rectangle 40"/>
          <p:cNvSpPr>
            <a:spLocks noGrp="1" noChangeArrowheads="1"/>
          </p:cNvSpPr>
          <p:nvPr>
            <p:ph type="ftr" sz="quarter" idx="11"/>
          </p:nvPr>
        </p:nvSpPr>
        <p:spPr/>
        <p:txBody>
          <a:bodyPr/>
          <a:lstStyle>
            <a:lvl1pPr>
              <a:defRPr/>
            </a:lvl1pPr>
          </a:lstStyle>
          <a:p>
            <a:pPr>
              <a:defRPr/>
            </a:pPr>
            <a:endParaRPr lang="en-US" altLang="zh-CN"/>
          </a:p>
        </p:txBody>
      </p:sp>
      <p:sp>
        <p:nvSpPr>
          <p:cNvPr id="7" name="Rectangle 41"/>
          <p:cNvSpPr>
            <a:spLocks noGrp="1" noChangeArrowheads="1"/>
          </p:cNvSpPr>
          <p:nvPr>
            <p:ph type="sldNum" sz="quarter" idx="12"/>
          </p:nvPr>
        </p:nvSpPr>
        <p:spPr/>
        <p:txBody>
          <a:bodyPr/>
          <a:lstStyle>
            <a:lvl1pPr>
              <a:defRPr/>
            </a:lvl1pPr>
          </a:lstStyle>
          <a:p>
            <a:pPr>
              <a:defRPr/>
            </a:pPr>
            <a:fld id="{3C7B096D-5066-4B8A-BC40-3624266CAF9F}" type="slidenum">
              <a:rPr lang="en-US" altLang="zh-CN"/>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39"/>
          <p:cNvSpPr>
            <a:spLocks noGrp="1" noChangeArrowheads="1"/>
          </p:cNvSpPr>
          <p:nvPr>
            <p:ph type="dt" sz="half" idx="10"/>
          </p:nvPr>
        </p:nvSpPr>
        <p:spPr/>
        <p:txBody>
          <a:bodyPr/>
          <a:lstStyle>
            <a:lvl1pPr>
              <a:defRPr/>
            </a:lvl1pPr>
          </a:lstStyle>
          <a:p>
            <a:pPr>
              <a:defRPr/>
            </a:pPr>
            <a:endParaRPr lang="en-US" altLang="zh-CN"/>
          </a:p>
        </p:txBody>
      </p:sp>
      <p:sp>
        <p:nvSpPr>
          <p:cNvPr id="8" name="Rectangle 40"/>
          <p:cNvSpPr>
            <a:spLocks noGrp="1" noChangeArrowheads="1"/>
          </p:cNvSpPr>
          <p:nvPr>
            <p:ph type="ftr" sz="quarter" idx="11"/>
          </p:nvPr>
        </p:nvSpPr>
        <p:spPr/>
        <p:txBody>
          <a:bodyPr/>
          <a:lstStyle>
            <a:lvl1pPr>
              <a:defRPr/>
            </a:lvl1pPr>
          </a:lstStyle>
          <a:p>
            <a:pPr>
              <a:defRPr/>
            </a:pPr>
            <a:endParaRPr lang="en-US" altLang="zh-CN"/>
          </a:p>
        </p:txBody>
      </p:sp>
      <p:sp>
        <p:nvSpPr>
          <p:cNvPr id="9" name="Rectangle 41"/>
          <p:cNvSpPr>
            <a:spLocks noGrp="1" noChangeArrowheads="1"/>
          </p:cNvSpPr>
          <p:nvPr>
            <p:ph type="sldNum" sz="quarter" idx="12"/>
          </p:nvPr>
        </p:nvSpPr>
        <p:spPr/>
        <p:txBody>
          <a:bodyPr/>
          <a:lstStyle>
            <a:lvl1pPr>
              <a:defRPr/>
            </a:lvl1pPr>
          </a:lstStyle>
          <a:p>
            <a:pPr>
              <a:defRPr/>
            </a:pPr>
            <a:fld id="{F8ED79BB-E091-453A-A7B8-EC6E7B0B660F}" type="slidenum">
              <a:rPr lang="en-US" altLang="zh-CN"/>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9"/>
          <p:cNvSpPr>
            <a:spLocks noGrp="1" noChangeArrowheads="1"/>
          </p:cNvSpPr>
          <p:nvPr>
            <p:ph type="dt" sz="half" idx="10"/>
          </p:nvPr>
        </p:nvSpPr>
        <p:spPr/>
        <p:txBody>
          <a:bodyPr/>
          <a:lstStyle>
            <a:lvl1pPr>
              <a:defRPr/>
            </a:lvl1pPr>
          </a:lstStyle>
          <a:p>
            <a:pPr>
              <a:defRPr/>
            </a:pPr>
            <a:endParaRPr lang="en-US" altLang="zh-CN"/>
          </a:p>
        </p:txBody>
      </p:sp>
      <p:sp>
        <p:nvSpPr>
          <p:cNvPr id="4" name="Rectangle 40"/>
          <p:cNvSpPr>
            <a:spLocks noGrp="1" noChangeArrowheads="1"/>
          </p:cNvSpPr>
          <p:nvPr>
            <p:ph type="ftr" sz="quarter" idx="11"/>
          </p:nvPr>
        </p:nvSpPr>
        <p:spPr/>
        <p:txBody>
          <a:bodyPr/>
          <a:lstStyle>
            <a:lvl1pPr>
              <a:defRPr/>
            </a:lvl1pPr>
          </a:lstStyle>
          <a:p>
            <a:pPr>
              <a:defRPr/>
            </a:pPr>
            <a:endParaRPr lang="en-US" altLang="zh-CN"/>
          </a:p>
        </p:txBody>
      </p:sp>
      <p:sp>
        <p:nvSpPr>
          <p:cNvPr id="5" name="Rectangle 41"/>
          <p:cNvSpPr>
            <a:spLocks noGrp="1" noChangeArrowheads="1"/>
          </p:cNvSpPr>
          <p:nvPr>
            <p:ph type="sldNum" sz="quarter" idx="12"/>
          </p:nvPr>
        </p:nvSpPr>
        <p:spPr/>
        <p:txBody>
          <a:bodyPr/>
          <a:lstStyle>
            <a:lvl1pPr>
              <a:defRPr/>
            </a:lvl1pPr>
          </a:lstStyle>
          <a:p>
            <a:pPr>
              <a:defRPr/>
            </a:pPr>
            <a:fld id="{98F463CE-D900-4C89-A8D4-D7DC087D689C}" type="slidenum">
              <a:rPr lang="en-US" altLang="zh-CN"/>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ltLang="zh-CN"/>
          </a:p>
        </p:txBody>
      </p:sp>
      <p:sp>
        <p:nvSpPr>
          <p:cNvPr id="3" name="Rectangle 40"/>
          <p:cNvSpPr>
            <a:spLocks noGrp="1" noChangeArrowheads="1"/>
          </p:cNvSpPr>
          <p:nvPr>
            <p:ph type="ftr" sz="quarter" idx="11"/>
          </p:nvPr>
        </p:nvSpPr>
        <p:spPr/>
        <p:txBody>
          <a:bodyPr/>
          <a:lstStyle>
            <a:lvl1pPr>
              <a:defRPr/>
            </a:lvl1pPr>
          </a:lstStyle>
          <a:p>
            <a:pPr>
              <a:defRPr/>
            </a:pPr>
            <a:endParaRPr lang="en-US" altLang="zh-CN"/>
          </a:p>
        </p:txBody>
      </p:sp>
      <p:sp>
        <p:nvSpPr>
          <p:cNvPr id="4" name="Rectangle 41"/>
          <p:cNvSpPr>
            <a:spLocks noGrp="1" noChangeArrowheads="1"/>
          </p:cNvSpPr>
          <p:nvPr>
            <p:ph type="sldNum" sz="quarter" idx="12"/>
          </p:nvPr>
        </p:nvSpPr>
        <p:spPr/>
        <p:txBody>
          <a:bodyPr/>
          <a:lstStyle>
            <a:lvl1pPr>
              <a:defRPr/>
            </a:lvl1pPr>
          </a:lstStyle>
          <a:p>
            <a:pPr>
              <a:defRPr/>
            </a:pPr>
            <a:fld id="{E4BDB81C-0F80-4DA1-827F-480224AAE806}"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fld id="{AD3091EB-04CF-4FEF-9BF7-0D6AECAD6D91}" type="slidenum">
              <a:rPr lang="en-US" altLang="zh-CN"/>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39"/>
          <p:cNvSpPr>
            <a:spLocks noGrp="1" noChangeArrowheads="1"/>
          </p:cNvSpPr>
          <p:nvPr>
            <p:ph type="dt" sz="half" idx="10"/>
          </p:nvPr>
        </p:nvSpPr>
        <p:spPr/>
        <p:txBody>
          <a:bodyPr/>
          <a:lstStyle>
            <a:lvl1pPr>
              <a:defRPr/>
            </a:lvl1pPr>
          </a:lstStyle>
          <a:p>
            <a:pPr>
              <a:defRPr/>
            </a:pPr>
            <a:endParaRPr lang="en-US" altLang="zh-CN"/>
          </a:p>
        </p:txBody>
      </p:sp>
      <p:sp>
        <p:nvSpPr>
          <p:cNvPr id="6" name="Rectangle 40"/>
          <p:cNvSpPr>
            <a:spLocks noGrp="1" noChangeArrowheads="1"/>
          </p:cNvSpPr>
          <p:nvPr>
            <p:ph type="ftr" sz="quarter" idx="11"/>
          </p:nvPr>
        </p:nvSpPr>
        <p:spPr/>
        <p:txBody>
          <a:bodyPr/>
          <a:lstStyle>
            <a:lvl1pPr>
              <a:defRPr/>
            </a:lvl1pPr>
          </a:lstStyle>
          <a:p>
            <a:pPr>
              <a:defRPr/>
            </a:pPr>
            <a:endParaRPr lang="en-US" altLang="zh-CN"/>
          </a:p>
        </p:txBody>
      </p:sp>
      <p:sp>
        <p:nvSpPr>
          <p:cNvPr id="7" name="Rectangle 41"/>
          <p:cNvSpPr>
            <a:spLocks noGrp="1" noChangeArrowheads="1"/>
          </p:cNvSpPr>
          <p:nvPr>
            <p:ph type="sldNum" sz="quarter" idx="12"/>
          </p:nvPr>
        </p:nvSpPr>
        <p:spPr/>
        <p:txBody>
          <a:bodyPr/>
          <a:lstStyle>
            <a:lvl1pPr>
              <a:defRPr/>
            </a:lvl1pPr>
          </a:lstStyle>
          <a:p>
            <a:pPr>
              <a:defRPr/>
            </a:pPr>
            <a:fld id="{77565A92-2376-4DFF-ABF0-9868B7BE7268}" type="slidenum">
              <a:rPr lang="en-US" altLang="zh-CN"/>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39"/>
          <p:cNvSpPr>
            <a:spLocks noGrp="1" noChangeArrowheads="1"/>
          </p:cNvSpPr>
          <p:nvPr>
            <p:ph type="dt" sz="half" idx="10"/>
          </p:nvPr>
        </p:nvSpPr>
        <p:spPr/>
        <p:txBody>
          <a:bodyPr/>
          <a:lstStyle>
            <a:lvl1pPr>
              <a:defRPr/>
            </a:lvl1pPr>
          </a:lstStyle>
          <a:p>
            <a:pPr>
              <a:defRPr/>
            </a:pPr>
            <a:endParaRPr lang="en-US" altLang="zh-CN"/>
          </a:p>
        </p:txBody>
      </p:sp>
      <p:sp>
        <p:nvSpPr>
          <p:cNvPr id="6" name="Rectangle 40"/>
          <p:cNvSpPr>
            <a:spLocks noGrp="1" noChangeArrowheads="1"/>
          </p:cNvSpPr>
          <p:nvPr>
            <p:ph type="ftr" sz="quarter" idx="11"/>
          </p:nvPr>
        </p:nvSpPr>
        <p:spPr/>
        <p:txBody>
          <a:bodyPr/>
          <a:lstStyle>
            <a:lvl1pPr>
              <a:defRPr/>
            </a:lvl1pPr>
          </a:lstStyle>
          <a:p>
            <a:pPr>
              <a:defRPr/>
            </a:pPr>
            <a:endParaRPr lang="en-US" altLang="zh-CN"/>
          </a:p>
        </p:txBody>
      </p:sp>
      <p:sp>
        <p:nvSpPr>
          <p:cNvPr id="7" name="Rectangle 41"/>
          <p:cNvSpPr>
            <a:spLocks noGrp="1" noChangeArrowheads="1"/>
          </p:cNvSpPr>
          <p:nvPr>
            <p:ph type="sldNum" sz="quarter" idx="12"/>
          </p:nvPr>
        </p:nvSpPr>
        <p:spPr/>
        <p:txBody>
          <a:bodyPr/>
          <a:lstStyle>
            <a:lvl1pPr>
              <a:defRPr/>
            </a:lvl1pPr>
          </a:lstStyle>
          <a:p>
            <a:pPr>
              <a:defRPr/>
            </a:pPr>
            <a:fld id="{D73A5CEC-E020-4655-A5A1-646E07A4A0A2}" type="slidenum">
              <a:rPr lang="en-US" altLang="zh-CN"/>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9"/>
          <p:cNvSpPr>
            <a:spLocks noGrp="1" noChangeArrowheads="1"/>
          </p:cNvSpPr>
          <p:nvPr>
            <p:ph type="dt" sz="half" idx="10"/>
          </p:nvPr>
        </p:nvSpPr>
        <p:spPr/>
        <p:txBody>
          <a:bodyPr/>
          <a:lstStyle>
            <a:lvl1pPr>
              <a:defRPr/>
            </a:lvl1pPr>
          </a:lstStyle>
          <a:p>
            <a:pPr>
              <a:defRPr/>
            </a:pPr>
            <a:endParaRPr lang="en-US" altLang="zh-CN"/>
          </a:p>
        </p:txBody>
      </p:sp>
      <p:sp>
        <p:nvSpPr>
          <p:cNvPr id="5" name="Rectangle 40"/>
          <p:cNvSpPr>
            <a:spLocks noGrp="1" noChangeArrowheads="1"/>
          </p:cNvSpPr>
          <p:nvPr>
            <p:ph type="ftr" sz="quarter" idx="11"/>
          </p:nvPr>
        </p:nvSpPr>
        <p:spPr/>
        <p:txBody>
          <a:bodyPr/>
          <a:lstStyle>
            <a:lvl1pPr>
              <a:defRPr/>
            </a:lvl1pPr>
          </a:lstStyle>
          <a:p>
            <a:pPr>
              <a:defRPr/>
            </a:pPr>
            <a:endParaRPr lang="en-US" altLang="zh-CN"/>
          </a:p>
        </p:txBody>
      </p:sp>
      <p:sp>
        <p:nvSpPr>
          <p:cNvPr id="6" name="Rectangle 41"/>
          <p:cNvSpPr>
            <a:spLocks noGrp="1" noChangeArrowheads="1"/>
          </p:cNvSpPr>
          <p:nvPr>
            <p:ph type="sldNum" sz="quarter" idx="12"/>
          </p:nvPr>
        </p:nvSpPr>
        <p:spPr/>
        <p:txBody>
          <a:bodyPr/>
          <a:lstStyle>
            <a:lvl1pPr>
              <a:defRPr/>
            </a:lvl1pPr>
          </a:lstStyle>
          <a:p>
            <a:pPr>
              <a:defRPr/>
            </a:pPr>
            <a:fld id="{A0F98B70-0BAA-4CE4-88B8-A17CBC749B0B}" type="slidenum">
              <a:rPr lang="en-US" altLang="zh-CN"/>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9"/>
          <p:cNvSpPr>
            <a:spLocks noGrp="1" noChangeArrowheads="1"/>
          </p:cNvSpPr>
          <p:nvPr>
            <p:ph type="dt" sz="half" idx="10"/>
          </p:nvPr>
        </p:nvSpPr>
        <p:spPr/>
        <p:txBody>
          <a:bodyPr/>
          <a:lstStyle>
            <a:lvl1pPr>
              <a:defRPr/>
            </a:lvl1pPr>
          </a:lstStyle>
          <a:p>
            <a:pPr>
              <a:defRPr/>
            </a:pPr>
            <a:endParaRPr lang="en-US" altLang="zh-CN"/>
          </a:p>
        </p:txBody>
      </p:sp>
      <p:sp>
        <p:nvSpPr>
          <p:cNvPr id="5" name="Rectangle 40"/>
          <p:cNvSpPr>
            <a:spLocks noGrp="1" noChangeArrowheads="1"/>
          </p:cNvSpPr>
          <p:nvPr>
            <p:ph type="ftr" sz="quarter" idx="11"/>
          </p:nvPr>
        </p:nvSpPr>
        <p:spPr/>
        <p:txBody>
          <a:bodyPr/>
          <a:lstStyle>
            <a:lvl1pPr>
              <a:defRPr/>
            </a:lvl1pPr>
          </a:lstStyle>
          <a:p>
            <a:pPr>
              <a:defRPr/>
            </a:pPr>
            <a:endParaRPr lang="en-US" altLang="zh-CN"/>
          </a:p>
        </p:txBody>
      </p:sp>
      <p:sp>
        <p:nvSpPr>
          <p:cNvPr id="6" name="Rectangle 41"/>
          <p:cNvSpPr>
            <a:spLocks noGrp="1" noChangeArrowheads="1"/>
          </p:cNvSpPr>
          <p:nvPr>
            <p:ph type="sldNum" sz="quarter" idx="12"/>
          </p:nvPr>
        </p:nvSpPr>
        <p:spPr/>
        <p:txBody>
          <a:bodyPr/>
          <a:lstStyle>
            <a:lvl1pPr>
              <a:defRPr/>
            </a:lvl1pPr>
          </a:lstStyle>
          <a:p>
            <a:pPr>
              <a:defRPr/>
            </a:pPr>
            <a:fld id="{5E826580-5224-4599-A5DE-FA53977CFF94}"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fld id="{EB0C492F-EFB3-4C69-A6E1-1973F93142CC}"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fld id="{D1039C6D-92D7-40A6-BACB-268857529A4B}"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dt" sz="half" idx="10"/>
          </p:nvPr>
        </p:nvSpPr>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p:txBody>
          <a:bodyPr/>
          <a:lstStyle>
            <a:lvl1pPr>
              <a:defRPr/>
            </a:lvl1pPr>
          </a:lstStyle>
          <a:p>
            <a:pPr>
              <a:defRPr/>
            </a:pPr>
            <a:fld id="{7802B31F-9232-4BA9-93A2-A8DC8BACA4C5}"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p:txBody>
          <a:bodyPr/>
          <a:lstStyle>
            <a:lvl1pPr>
              <a:defRPr/>
            </a:lvl1pPr>
          </a:lstStyle>
          <a:p>
            <a:pPr>
              <a:defRPr/>
            </a:pPr>
            <a:fld id="{55C65499-9E21-48AE-A4AF-22B2DBF9A0D7}"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p:txBody>
          <a:bodyPr/>
          <a:lstStyle>
            <a:lvl1pPr>
              <a:defRPr/>
            </a:lvl1pPr>
          </a:lstStyle>
          <a:p>
            <a:pPr>
              <a:defRPr/>
            </a:pPr>
            <a:fld id="{4146CDBB-75A2-423F-BE83-084B15CF2F4A}"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fld id="{109C44C2-4358-4D3B-82B5-E58D9B15CB92}"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fld id="{62C22A9A-4921-4246-83BD-042FA4270B10}"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r>
              <a:rPr lang="zh-CN" altLang="en-US" smtClean="0"/>
              <a:t>单击此处编辑母版标题样式</a:t>
            </a:r>
            <a:endParaRPr lang="zh-CN" altLang="en-US" smtClean="0"/>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5530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nSpc>
                <a:spcPct val="100000"/>
              </a:lnSpc>
              <a:defRPr kumimoji="0" sz="1000" b="0">
                <a:latin typeface="+mn-lt"/>
                <a:ea typeface="+mn-ea"/>
              </a:defRPr>
            </a:lvl1pPr>
          </a:lstStyle>
          <a:p>
            <a:pPr>
              <a:defRPr/>
            </a:pPr>
            <a:endParaRPr lang="en-US" altLang="zh-CN"/>
          </a:p>
        </p:txBody>
      </p:sp>
      <p:sp>
        <p:nvSpPr>
          <p:cNvPr id="553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lnSpc>
                <a:spcPct val="100000"/>
              </a:lnSpc>
              <a:defRPr kumimoji="0" sz="1000" b="0">
                <a:latin typeface="+mn-lt"/>
                <a:ea typeface="+mn-ea"/>
              </a:defRPr>
            </a:lvl1pPr>
          </a:lstStyle>
          <a:p>
            <a:pPr>
              <a:defRPr/>
            </a:pPr>
            <a:endParaRPr lang="en-US" altLang="zh-CN"/>
          </a:p>
        </p:txBody>
      </p:sp>
      <p:sp>
        <p:nvSpPr>
          <p:cNvPr id="5530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lnSpc>
                <a:spcPct val="100000"/>
              </a:lnSpc>
              <a:defRPr kumimoji="0" sz="1000" b="0">
                <a:latin typeface="+mn-lt"/>
                <a:ea typeface="+mn-ea"/>
              </a:defRPr>
            </a:lvl1pPr>
          </a:lstStyle>
          <a:p>
            <a:pPr>
              <a:defRPr/>
            </a:pPr>
            <a:fld id="{D6F0A06B-6F14-487A-B7D1-C1CD1B6106AE}" type="slidenum">
              <a:rPr lang="en-US" altLang="zh-CN"/>
            </a:fld>
            <a:endParaRPr lang="en-US" altLang="zh-CN"/>
          </a:p>
        </p:txBody>
      </p:sp>
      <p:grpSp>
        <p:nvGrpSpPr>
          <p:cNvPr id="1032" name="Group 8"/>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1pPr>
              <a:lvl2pPr marL="742950" indent="-28575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2pPr>
              <a:lvl3pPr marL="11430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3pPr>
              <a:lvl4pPr marL="16002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4pPr>
              <a:lvl5pPr marL="2057400" indent="-228600" eaLnBrk="0" hangingPunct="0">
                <a:lnSpc>
                  <a:spcPct val="120000"/>
                </a:lnSpc>
                <a:defRPr kumimoji="1" sz="3000" b="1">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lnSpc>
                  <a:spcPct val="120000"/>
                </a:lnSpc>
                <a:spcBef>
                  <a:spcPct val="0"/>
                </a:spcBef>
                <a:spcAft>
                  <a:spcPct val="0"/>
                </a:spcAft>
                <a:defRPr kumimoji="1" sz="3000" b="1">
                  <a:solidFill>
                    <a:schemeClr val="tx1"/>
                  </a:solidFill>
                  <a:latin typeface="Times New Roman" panose="02020603050405020304" pitchFamily="18" charset="0"/>
                  <a:ea typeface="华文楷体" panose="02010600040101010101" pitchFamily="2" charset="-122"/>
                </a:defRPr>
              </a:lvl9pPr>
            </a:lstStyle>
            <a:p>
              <a:pPr eaLnBrk="1" hangingPunct="1">
                <a:defRPr/>
              </a:pPr>
              <a:endParaRPr lang="zh-CN" altLang="en-US" smtClean="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61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6pPr>
      <a:lvl7pPr marL="25133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7pPr>
      <a:lvl8pPr marL="29705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8pPr>
      <a:lvl9pPr marL="34277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p:nvPr/>
        </p:nvGrpSpPr>
        <p:grpSpPr bwMode="auto">
          <a:xfrm>
            <a:off x="3800475" y="1789113"/>
            <a:ext cx="5340350" cy="5056187"/>
            <a:chOff x="2394" y="1127"/>
            <a:chExt cx="3364" cy="3185"/>
          </a:xfrm>
        </p:grpSpPr>
        <p:sp>
          <p:nvSpPr>
            <p:cNvPr id="5734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4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4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5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5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5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5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5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5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56" name="Freeform 12"/>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57" name="Freeform 13"/>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58" name="Freeform 14"/>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59" name="Freeform 15"/>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60" name="Freeform 16"/>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6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6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63" name="Freeform 19"/>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6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6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6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67" name="Freeform 23"/>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6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6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7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7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7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7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7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7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7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7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7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defRPr/>
              </a:pPr>
              <a:endParaRPr lang="zh-CN" altLang="en-US"/>
            </a:p>
          </p:txBody>
        </p:sp>
        <p:sp>
          <p:nvSpPr>
            <p:cNvPr id="57379" name="Freeform 35"/>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sp>
          <p:nvSpPr>
            <p:cNvPr id="57380" name="Freeform 36"/>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defRPr/>
              </a:pPr>
              <a:endParaRPr lang="zh-CN" altLang="en-US"/>
            </a:p>
          </p:txBody>
        </p:sp>
      </p:grpSp>
      <p:sp>
        <p:nvSpPr>
          <p:cNvPr id="57381"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57382"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57383"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nSpc>
                <a:spcPct val="100000"/>
              </a:lnSpc>
              <a:defRPr kumimoji="0" sz="1200" b="0">
                <a:latin typeface="+mn-lt"/>
                <a:ea typeface="+mn-ea"/>
              </a:defRPr>
            </a:lvl1pPr>
          </a:lstStyle>
          <a:p>
            <a:pPr>
              <a:defRPr/>
            </a:pPr>
            <a:endParaRPr lang="en-US" altLang="zh-CN"/>
          </a:p>
        </p:txBody>
      </p:sp>
      <p:sp>
        <p:nvSpPr>
          <p:cNvPr id="57384"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a:lnSpc>
                <a:spcPct val="100000"/>
              </a:lnSpc>
              <a:defRPr kumimoji="0" sz="1200" b="0">
                <a:latin typeface="+mn-lt"/>
                <a:ea typeface="+mn-ea"/>
              </a:defRPr>
            </a:lvl1pPr>
          </a:lstStyle>
          <a:p>
            <a:pPr>
              <a:defRPr/>
            </a:pPr>
            <a:endParaRPr lang="en-US" altLang="zh-CN"/>
          </a:p>
        </p:txBody>
      </p:sp>
      <p:sp>
        <p:nvSpPr>
          <p:cNvPr id="57385"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lnSpc>
                <a:spcPct val="100000"/>
              </a:lnSpc>
              <a:defRPr kumimoji="0" sz="1200" b="0">
                <a:latin typeface="+mn-lt"/>
                <a:ea typeface="+mn-ea"/>
              </a:defRPr>
            </a:lvl1pPr>
          </a:lstStyle>
          <a:p>
            <a:pPr>
              <a:defRPr/>
            </a:pPr>
            <a:fld id="{6C7C1171-9639-45EA-ACF5-9CA9A364D53A}" type="slidenum">
              <a:rPr lang="en-US" altLang="zh-CN"/>
            </a:fld>
            <a:endParaRPr lang="en-US" altLang="zh-CN"/>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7.emf"/><Relationship Id="rId1" Type="http://schemas.openxmlformats.org/officeDocument/2006/relationships/oleObject" Target="../embeddings/Workbook1.xls"/></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8.emf"/><Relationship Id="rId1" Type="http://schemas.openxmlformats.org/officeDocument/2006/relationships/oleObject" Target="../embeddings/Workbook2.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22.wmf"/><Relationship Id="rId1"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GIF"/><Relationship Id="rId1" Type="http://schemas.openxmlformats.org/officeDocument/2006/relationships/slide" Target="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6.jpeg"/><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8332788" y="6356350"/>
            <a:ext cx="487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r" eaLnBrk="1" hangingPunct="1">
              <a:spcBef>
                <a:spcPct val="0"/>
              </a:spcBef>
              <a:buClrTx/>
              <a:buSzTx/>
              <a:buFontTx/>
              <a:buNone/>
            </a:pPr>
            <a:fld id="{E76C0A35-2FE3-4574-A666-21B337AF9E4B}" type="slidenum">
              <a:rPr lang="en-US" altLang="zh-CN" sz="1600">
                <a:latin typeface="Times New Roman" panose="02020603050405020304" pitchFamily="18" charset="0"/>
                <a:ea typeface="ˎ̥"/>
                <a:cs typeface="ˎ̥"/>
              </a:rPr>
            </a:fld>
            <a:r>
              <a:rPr lang="en-US" altLang="zh-CN" sz="1600" b="0">
                <a:latin typeface="Times New Roman" panose="02020603050405020304" pitchFamily="18" charset="0"/>
              </a:rPr>
              <a:t> </a:t>
            </a:r>
            <a:endParaRPr lang="en-US" altLang="zh-CN" sz="1600" b="0">
              <a:latin typeface="Times New Roman" panose="02020603050405020304" pitchFamily="18" charset="0"/>
              <a:ea typeface="ˎ̥"/>
              <a:cs typeface="ˎ̥"/>
            </a:endParaRPr>
          </a:p>
        </p:txBody>
      </p:sp>
      <p:sp>
        <p:nvSpPr>
          <p:cNvPr id="2064" name="Rectangle 16"/>
          <p:cNvSpPr>
            <a:spLocks noChangeArrowheads="1"/>
          </p:cNvSpPr>
          <p:nvPr/>
        </p:nvSpPr>
        <p:spPr bwMode="auto">
          <a:xfrm>
            <a:off x="698500" y="1412875"/>
            <a:ext cx="7634288"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pPr algn="ctr">
              <a:lnSpc>
                <a:spcPct val="120000"/>
              </a:lnSpc>
              <a:defRPr/>
            </a:pPr>
            <a:r>
              <a:rPr kumimoji="0" lang="zh-CN" altLang="en-US" sz="5400" dirty="0">
                <a:effectLst>
                  <a:outerShdw blurRad="38100" dist="38100" dir="2700000" algn="tl">
                    <a:srgbClr val="000000"/>
                  </a:outerShdw>
                </a:effectLst>
              </a:rPr>
              <a:t>第</a:t>
            </a:r>
            <a:r>
              <a:rPr kumimoji="0" lang="en-US" altLang="zh-CN" sz="5400" dirty="0">
                <a:effectLst>
                  <a:outerShdw blurRad="38100" dist="38100" dir="2700000" algn="tl">
                    <a:srgbClr val="000000"/>
                  </a:outerShdw>
                </a:effectLst>
              </a:rPr>
              <a:t>11</a:t>
            </a:r>
            <a:r>
              <a:rPr kumimoji="0" lang="zh-CN" altLang="en-US" sz="5400" dirty="0">
                <a:effectLst>
                  <a:outerShdw blurRad="38100" dist="38100" dir="2700000" algn="tl">
                    <a:srgbClr val="000000"/>
                  </a:outerShdw>
                </a:effectLst>
              </a:rPr>
              <a:t>章    </a:t>
            </a:r>
            <a:br>
              <a:rPr kumimoji="0" lang="zh-CN" altLang="en-US" sz="5400" dirty="0">
                <a:effectLst>
                  <a:outerShdw blurRad="38100" dist="38100" dir="2700000" algn="tl">
                    <a:srgbClr val="000000"/>
                  </a:outerShdw>
                </a:effectLst>
              </a:rPr>
            </a:br>
            <a:r>
              <a:rPr kumimoji="0" lang="zh-CN" altLang="en-US" sz="5400" dirty="0">
                <a:effectLst>
                  <a:outerShdw blurRad="38100" dist="38100" dir="2700000" algn="tl">
                    <a:srgbClr val="000000"/>
                  </a:outerShdw>
                </a:effectLst>
              </a:rPr>
              <a:t>镧系与锕系金属</a:t>
            </a:r>
            <a:endParaRPr kumimoji="0" lang="en-US" altLang="zh-CN" sz="5400" dirty="0">
              <a:effectLst>
                <a:outerShdw blurRad="38100" dist="38100" dir="2700000" algn="tl">
                  <a:srgbClr val="000000"/>
                </a:outerShdw>
              </a:effectLst>
            </a:endParaRPr>
          </a:p>
          <a:p>
            <a:pPr algn="ctr">
              <a:lnSpc>
                <a:spcPct val="120000"/>
              </a:lnSpc>
              <a:defRPr/>
            </a:pPr>
            <a:r>
              <a:rPr kumimoji="0" lang="en-US" altLang="zh-CN" sz="5400" dirty="0">
                <a:effectLst>
                  <a:outerShdw blurRad="38100" dist="38100" dir="2700000" algn="tl">
                    <a:srgbClr val="000000"/>
                  </a:outerShdw>
                </a:effectLst>
              </a:rPr>
              <a:t>(f-block elements)</a:t>
            </a:r>
            <a:endParaRPr kumimoji="0" lang="zh-CN" altLang="en-US" sz="5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Text Box 2"/>
          <p:cNvSpPr txBox="1">
            <a:spLocks noChangeArrowheads="1"/>
          </p:cNvSpPr>
          <p:nvPr/>
        </p:nvSpPr>
        <p:spPr bwMode="auto">
          <a:xfrm>
            <a:off x="327025" y="436563"/>
            <a:ext cx="7916863"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25000"/>
              </a:lnSpc>
              <a:spcBef>
                <a:spcPct val="0"/>
              </a:spcBef>
              <a:buClrTx/>
              <a:buSzTx/>
              <a:buFontTx/>
              <a:buNone/>
            </a:pPr>
            <a:r>
              <a:rPr kumimoji="0" lang="zh-CN" altLang="en-US" sz="3200" dirty="0">
                <a:solidFill>
                  <a:srgbClr val="FF0000"/>
                </a:solidFill>
                <a:latin typeface="Times New Roman" panose="02020603050405020304" pitchFamily="18" charset="0"/>
                <a:ea typeface="华文楷体" panose="02010600040101010101" pitchFamily="2" charset="-122"/>
              </a:rPr>
              <a:t>镧系金属化学性质非常活泼，</a:t>
            </a:r>
            <a:r>
              <a:rPr lang="en-US" altLang="zh-CN" sz="3200" dirty="0">
                <a:latin typeface="Times New Roman" panose="02020603050405020304" pitchFamily="18" charset="0"/>
                <a:ea typeface="华文楷体" panose="02010600040101010101" pitchFamily="2" charset="-122"/>
              </a:rPr>
              <a:t> </a:t>
            </a:r>
            <a:r>
              <a:rPr lang="zh-CN" altLang="en-US" sz="3200" dirty="0">
                <a:latin typeface="Times New Roman" panose="02020603050405020304" pitchFamily="18" charset="0"/>
                <a:ea typeface="华文楷体" panose="02010600040101010101" pitchFamily="2" charset="-122"/>
              </a:rPr>
              <a:t>能与大多数非金属发生反应</a:t>
            </a:r>
            <a:r>
              <a:rPr lang="en-US" altLang="zh-CN" sz="3200" dirty="0">
                <a:latin typeface="Times New Roman" panose="02020603050405020304" pitchFamily="18" charset="0"/>
                <a:ea typeface="华文楷体" panose="02010600040101010101" pitchFamily="2" charset="-122"/>
              </a:rPr>
              <a:t>; </a:t>
            </a:r>
            <a:endParaRPr lang="en-US" altLang="zh-CN" sz="3200" dirty="0">
              <a:latin typeface="Times New Roman" panose="02020603050405020304" pitchFamily="18" charset="0"/>
              <a:ea typeface="华文楷体" panose="02010600040101010101" pitchFamily="2" charset="-122"/>
            </a:endParaRPr>
          </a:p>
          <a:p>
            <a:pPr>
              <a:lnSpc>
                <a:spcPct val="125000"/>
              </a:lnSpc>
              <a:spcBef>
                <a:spcPct val="0"/>
              </a:spcBef>
              <a:buClr>
                <a:srgbClr val="000099"/>
              </a:buClr>
              <a:buSzTx/>
              <a:buFont typeface="Wingdings" panose="05000000000000000000" pitchFamily="2" charset="2"/>
              <a:buChar char="p"/>
            </a:pPr>
            <a:r>
              <a:rPr lang="en-US" altLang="zh-CN" sz="3200" dirty="0">
                <a:latin typeface="Times New Roman" panose="02020603050405020304" pitchFamily="18" charset="0"/>
                <a:ea typeface="华文楷体" panose="02010600040101010101" pitchFamily="2" charset="-122"/>
              </a:rPr>
              <a:t>  </a:t>
            </a:r>
            <a:r>
              <a:rPr lang="zh-CN" altLang="en-US" sz="3200" dirty="0">
                <a:latin typeface="Times New Roman" panose="02020603050405020304" pitchFamily="18" charset="0"/>
                <a:ea typeface="华文楷体" panose="02010600040101010101" pitchFamily="2" charset="-122"/>
              </a:rPr>
              <a:t>室温下与卤素生成</a:t>
            </a:r>
            <a:r>
              <a:rPr lang="zh-CN" altLang="en-US" sz="3200" dirty="0" smtClean="0">
                <a:latin typeface="Times New Roman" panose="02020603050405020304" pitchFamily="18" charset="0"/>
                <a:ea typeface="华文楷体" panose="02010600040101010101" pitchFamily="2" charset="-122"/>
              </a:rPr>
              <a:t>卤化物 </a:t>
            </a:r>
            <a:r>
              <a:rPr lang="en-US" altLang="zh-CN" sz="3200" dirty="0" smtClean="0">
                <a:latin typeface="Times New Roman" panose="02020603050405020304" pitchFamily="18" charset="0"/>
                <a:ea typeface="华文楷体" panose="02010600040101010101" pitchFamily="2" charset="-122"/>
              </a:rPr>
              <a:t>(LnX</a:t>
            </a:r>
            <a:r>
              <a:rPr lang="en-US" altLang="zh-CN" sz="3200" baseline="-25000" dirty="0" smtClean="0">
                <a:latin typeface="Times New Roman" panose="02020603050405020304" pitchFamily="18" charset="0"/>
                <a:ea typeface="华文楷体" panose="02010600040101010101" pitchFamily="2" charset="-122"/>
              </a:rPr>
              <a:t>3</a:t>
            </a:r>
            <a:r>
              <a:rPr lang="en-US" altLang="zh-CN" sz="3200" dirty="0" smtClean="0">
                <a:latin typeface="Times New Roman" panose="02020603050405020304" pitchFamily="18" charset="0"/>
                <a:ea typeface="华文楷体" panose="02010600040101010101" pitchFamily="2" charset="-122"/>
              </a:rPr>
              <a:t>);</a:t>
            </a:r>
            <a:endParaRPr lang="en-US" altLang="zh-CN" sz="3200" dirty="0">
              <a:latin typeface="Times New Roman" panose="02020603050405020304" pitchFamily="18" charset="0"/>
              <a:ea typeface="华文楷体" panose="02010600040101010101" pitchFamily="2" charset="-122"/>
            </a:endParaRPr>
          </a:p>
          <a:p>
            <a:pPr>
              <a:lnSpc>
                <a:spcPct val="125000"/>
              </a:lnSpc>
              <a:spcBef>
                <a:spcPct val="0"/>
              </a:spcBef>
              <a:buClr>
                <a:srgbClr val="000099"/>
              </a:buClr>
              <a:buSzTx/>
              <a:buFont typeface="Wingdings" panose="05000000000000000000" pitchFamily="2" charset="2"/>
              <a:buChar char="p"/>
            </a:pPr>
            <a:r>
              <a:rPr lang="en-US" altLang="zh-CN" sz="3200" dirty="0">
                <a:latin typeface="Times New Roman" panose="02020603050405020304" pitchFamily="18" charset="0"/>
                <a:ea typeface="华文楷体" panose="02010600040101010101" pitchFamily="2" charset="-122"/>
              </a:rPr>
              <a:t> </a:t>
            </a:r>
            <a:r>
              <a:rPr lang="zh-CN" altLang="en-US" sz="3200" dirty="0">
                <a:latin typeface="Times New Roman" panose="02020603050405020304" pitchFamily="18" charset="0"/>
                <a:ea typeface="华文楷体" panose="02010600040101010101" pitchFamily="2" charset="-122"/>
              </a:rPr>
              <a:t>在</a:t>
            </a:r>
            <a:r>
              <a:rPr lang="en-US" altLang="zh-CN" sz="3200" dirty="0">
                <a:latin typeface="Times New Roman" panose="02020603050405020304" pitchFamily="18" charset="0"/>
                <a:ea typeface="华文楷体" panose="02010600040101010101" pitchFamily="2" charset="-122"/>
              </a:rPr>
              <a:t>1273 K,</a:t>
            </a:r>
            <a:r>
              <a:rPr lang="zh-CN" altLang="en-US" sz="3200" dirty="0">
                <a:latin typeface="Times New Roman" panose="02020603050405020304" pitchFamily="18" charset="0"/>
                <a:ea typeface="华文楷体" panose="02010600040101010101" pitchFamily="2" charset="-122"/>
              </a:rPr>
              <a:t>与氮气反应生成 </a:t>
            </a:r>
            <a:r>
              <a:rPr lang="en-US" altLang="zh-CN" sz="3200" dirty="0" smtClean="0">
                <a:latin typeface="Times New Roman" panose="02020603050405020304" pitchFamily="18" charset="0"/>
                <a:ea typeface="华文楷体" panose="02010600040101010101" pitchFamily="2" charset="-122"/>
              </a:rPr>
              <a:t>(</a:t>
            </a:r>
            <a:r>
              <a:rPr lang="en-US" altLang="zh-CN" sz="3200" dirty="0" err="1" smtClean="0">
                <a:latin typeface="Times New Roman" panose="02020603050405020304" pitchFamily="18" charset="0"/>
                <a:ea typeface="华文楷体" panose="02010600040101010101" pitchFamily="2" charset="-122"/>
              </a:rPr>
              <a:t>LnN</a:t>
            </a:r>
            <a:r>
              <a:rPr lang="en-US" altLang="zh-CN" sz="3200" dirty="0" smtClean="0">
                <a:latin typeface="Times New Roman" panose="02020603050405020304" pitchFamily="18" charset="0"/>
                <a:ea typeface="华文楷体" panose="02010600040101010101" pitchFamily="2" charset="-122"/>
              </a:rPr>
              <a:t>);</a:t>
            </a:r>
            <a:endParaRPr lang="en-US" altLang="zh-CN" sz="3200" dirty="0">
              <a:latin typeface="Times New Roman" panose="02020603050405020304" pitchFamily="18" charset="0"/>
              <a:ea typeface="华文楷体" panose="02010600040101010101" pitchFamily="2" charset="-122"/>
            </a:endParaRPr>
          </a:p>
          <a:p>
            <a:pPr>
              <a:lnSpc>
                <a:spcPct val="125000"/>
              </a:lnSpc>
              <a:spcBef>
                <a:spcPct val="0"/>
              </a:spcBef>
              <a:buClr>
                <a:srgbClr val="000099"/>
              </a:buClr>
              <a:buSzTx/>
              <a:buFont typeface="Wingdings" panose="05000000000000000000" pitchFamily="2" charset="2"/>
              <a:buChar char="p"/>
            </a:pPr>
            <a:r>
              <a:rPr lang="en-US" altLang="zh-CN" sz="3200" dirty="0">
                <a:latin typeface="Times New Roman" panose="02020603050405020304" pitchFamily="18" charset="0"/>
                <a:ea typeface="华文楷体" panose="02010600040101010101" pitchFamily="2" charset="-122"/>
              </a:rPr>
              <a:t> </a:t>
            </a:r>
            <a:r>
              <a:rPr lang="zh-CN" altLang="en-US" sz="3200" dirty="0">
                <a:latin typeface="Times New Roman" panose="02020603050405020304" pitchFamily="18" charset="0"/>
                <a:ea typeface="华文楷体" panose="02010600040101010101" pitchFamily="2" charset="-122"/>
              </a:rPr>
              <a:t>与沸腾的硫反应</a:t>
            </a:r>
            <a:r>
              <a:rPr lang="zh-CN" altLang="en-US" sz="3200" dirty="0" smtClean="0">
                <a:latin typeface="Times New Roman" panose="02020603050405020304" pitchFamily="18" charset="0"/>
                <a:ea typeface="华文楷体" panose="02010600040101010101" pitchFamily="2" charset="-122"/>
              </a:rPr>
              <a:t>生成 </a:t>
            </a:r>
            <a:r>
              <a:rPr lang="en-US" altLang="zh-CN" sz="3200" dirty="0" smtClean="0">
                <a:latin typeface="Times New Roman" panose="02020603050405020304" pitchFamily="18" charset="0"/>
                <a:ea typeface="华文楷体" panose="02010600040101010101" pitchFamily="2" charset="-122"/>
              </a:rPr>
              <a:t>(Ln</a:t>
            </a:r>
            <a:r>
              <a:rPr lang="en-US" altLang="zh-CN" sz="3200" baseline="-25000" dirty="0" smtClean="0">
                <a:latin typeface="Times New Roman" panose="02020603050405020304" pitchFamily="18" charset="0"/>
                <a:ea typeface="华文楷体" panose="02010600040101010101" pitchFamily="2" charset="-122"/>
              </a:rPr>
              <a:t>2</a:t>
            </a:r>
            <a:r>
              <a:rPr lang="en-US" altLang="zh-CN" sz="3200" dirty="0" smtClean="0">
                <a:latin typeface="Times New Roman" panose="02020603050405020304" pitchFamily="18" charset="0"/>
                <a:ea typeface="华文楷体" panose="02010600040101010101" pitchFamily="2" charset="-122"/>
              </a:rPr>
              <a:t>S</a:t>
            </a:r>
            <a:r>
              <a:rPr lang="en-US" altLang="zh-CN" sz="3200" baseline="-25000" dirty="0" smtClean="0">
                <a:latin typeface="Times New Roman" panose="02020603050405020304" pitchFamily="18" charset="0"/>
                <a:ea typeface="华文楷体" panose="02010600040101010101" pitchFamily="2" charset="-122"/>
              </a:rPr>
              <a:t>3</a:t>
            </a:r>
            <a:r>
              <a:rPr lang="en-US" altLang="zh-CN" sz="3200" dirty="0" smtClean="0">
                <a:latin typeface="Times New Roman" panose="02020603050405020304" pitchFamily="18" charset="0"/>
                <a:ea typeface="华文楷体" panose="02010600040101010101" pitchFamily="2" charset="-122"/>
              </a:rPr>
              <a:t>);</a:t>
            </a:r>
            <a:endParaRPr lang="en-US" altLang="zh-CN" sz="3200" dirty="0">
              <a:latin typeface="Times New Roman" panose="02020603050405020304" pitchFamily="18" charset="0"/>
              <a:ea typeface="华文楷体" panose="02010600040101010101" pitchFamily="2" charset="-122"/>
            </a:endParaRPr>
          </a:p>
          <a:p>
            <a:pPr>
              <a:lnSpc>
                <a:spcPct val="125000"/>
              </a:lnSpc>
              <a:spcBef>
                <a:spcPct val="0"/>
              </a:spcBef>
              <a:buClr>
                <a:srgbClr val="000099"/>
              </a:buClr>
              <a:buSzTx/>
              <a:buFont typeface="Wingdings" panose="05000000000000000000" pitchFamily="2" charset="2"/>
              <a:buChar char="p"/>
            </a:pPr>
            <a:r>
              <a:rPr lang="en-US" altLang="zh-CN" sz="3200" dirty="0">
                <a:latin typeface="Times New Roman" panose="02020603050405020304" pitchFamily="18" charset="0"/>
                <a:ea typeface="华文楷体" panose="02010600040101010101" pitchFamily="2" charset="-122"/>
              </a:rPr>
              <a:t> </a:t>
            </a:r>
            <a:r>
              <a:rPr lang="zh-CN" altLang="en-US" sz="3200" dirty="0">
                <a:latin typeface="Times New Roman" panose="02020603050405020304" pitchFamily="18" charset="0"/>
                <a:ea typeface="华文楷体" panose="02010600040101010101" pitchFamily="2" charset="-122"/>
              </a:rPr>
              <a:t>与氢气</a:t>
            </a:r>
            <a:r>
              <a:rPr lang="zh-CN" altLang="en-US" sz="3200" dirty="0" smtClean="0">
                <a:latin typeface="Times New Roman" panose="02020603050405020304" pitchFamily="18" charset="0"/>
                <a:ea typeface="华文楷体" panose="02010600040101010101" pitchFamily="2" charset="-122"/>
              </a:rPr>
              <a:t>生成非整比化合物 </a:t>
            </a:r>
            <a:r>
              <a:rPr lang="en-US" altLang="zh-CN" sz="3200" dirty="0" err="1" smtClean="0">
                <a:latin typeface="Times New Roman" panose="02020603050405020304" pitchFamily="18" charset="0"/>
                <a:ea typeface="华文楷体" panose="02010600040101010101" pitchFamily="2" charset="-122"/>
              </a:rPr>
              <a:t>LnH</a:t>
            </a:r>
            <a:r>
              <a:rPr lang="en-US" altLang="zh-CN" sz="3200" baseline="-25000" dirty="0" err="1" smtClean="0">
                <a:latin typeface="Times New Roman" panose="02020603050405020304" pitchFamily="18" charset="0"/>
                <a:ea typeface="华文楷体" panose="02010600040101010101" pitchFamily="2" charset="-122"/>
              </a:rPr>
              <a:t>x</a:t>
            </a:r>
            <a:r>
              <a:rPr lang="en-US" altLang="zh-CN" sz="3200" dirty="0" smtClean="0">
                <a:latin typeface="Times New Roman" panose="02020603050405020304" pitchFamily="18" charset="0"/>
                <a:ea typeface="华文楷体" panose="02010600040101010101" pitchFamily="2" charset="-122"/>
              </a:rPr>
              <a:t>;</a:t>
            </a:r>
            <a:endParaRPr lang="en-US" altLang="zh-CN" sz="3200" dirty="0">
              <a:latin typeface="Times New Roman" panose="02020603050405020304" pitchFamily="18" charset="0"/>
              <a:ea typeface="华文楷体" panose="02010600040101010101" pitchFamily="2" charset="-122"/>
            </a:endParaRPr>
          </a:p>
          <a:p>
            <a:pPr>
              <a:lnSpc>
                <a:spcPct val="125000"/>
              </a:lnSpc>
              <a:spcBef>
                <a:spcPct val="0"/>
              </a:spcBef>
              <a:buClr>
                <a:srgbClr val="000099"/>
              </a:buClr>
              <a:buSzTx/>
              <a:buFont typeface="Wingdings" panose="05000000000000000000" pitchFamily="2" charset="2"/>
              <a:buChar char="p"/>
            </a:pPr>
            <a:r>
              <a:rPr lang="en-US" altLang="zh-CN" sz="3200" dirty="0">
                <a:latin typeface="Times New Roman" panose="02020603050405020304" pitchFamily="18" charset="0"/>
                <a:ea typeface="华文楷体" panose="02010600040101010101" pitchFamily="2" charset="-122"/>
              </a:rPr>
              <a:t> </a:t>
            </a:r>
            <a:r>
              <a:rPr lang="zh-CN" altLang="en-US" sz="3200" dirty="0">
                <a:latin typeface="Times New Roman" panose="02020603050405020304" pitchFamily="18" charset="0"/>
                <a:ea typeface="华文楷体" panose="02010600040101010101" pitchFamily="2" charset="-122"/>
              </a:rPr>
              <a:t>在高温下生成</a:t>
            </a:r>
            <a:r>
              <a:rPr lang="en-US" altLang="zh-CN" sz="3200" dirty="0">
                <a:latin typeface="Times New Roman" panose="02020603050405020304" pitchFamily="18" charset="0"/>
                <a:ea typeface="华文楷体" panose="02010600040101010101" pitchFamily="2" charset="-122"/>
              </a:rPr>
              <a:t>LnC</a:t>
            </a:r>
            <a:r>
              <a:rPr lang="en-US" altLang="zh-CN" sz="3200" baseline="-25000" dirty="0">
                <a:latin typeface="Times New Roman" panose="02020603050405020304" pitchFamily="18" charset="0"/>
                <a:ea typeface="华文楷体" panose="02010600040101010101" pitchFamily="2" charset="-122"/>
              </a:rPr>
              <a:t>2 </a:t>
            </a:r>
            <a:r>
              <a:rPr lang="en-US" altLang="zh-CN" sz="3200" dirty="0">
                <a:latin typeface="Times New Roman" panose="02020603050405020304" pitchFamily="18" charset="0"/>
                <a:ea typeface="华文楷体" panose="02010600040101010101" pitchFamily="2" charset="-122"/>
              </a:rPr>
              <a:t>/Ln</a:t>
            </a:r>
            <a:r>
              <a:rPr lang="en-US" altLang="zh-CN" sz="3200" baseline="-25000" dirty="0">
                <a:latin typeface="Times New Roman" panose="02020603050405020304" pitchFamily="18" charset="0"/>
                <a:ea typeface="华文楷体" panose="02010600040101010101" pitchFamily="2" charset="-122"/>
              </a:rPr>
              <a:t>2</a:t>
            </a:r>
            <a:r>
              <a:rPr lang="en-US" altLang="zh-CN" sz="3200" dirty="0">
                <a:latin typeface="Times New Roman" panose="02020603050405020304" pitchFamily="18" charset="0"/>
                <a:ea typeface="华文楷体" panose="02010600040101010101" pitchFamily="2" charset="-122"/>
              </a:rPr>
              <a:t>O</a:t>
            </a:r>
            <a:r>
              <a:rPr lang="en-US" altLang="zh-CN" sz="3200" baseline="-25000" dirty="0">
                <a:latin typeface="Times New Roman" panose="02020603050405020304" pitchFamily="18" charset="0"/>
                <a:ea typeface="华文楷体" panose="02010600040101010101" pitchFamily="2" charset="-122"/>
              </a:rPr>
              <a:t>3 </a:t>
            </a:r>
            <a:r>
              <a:rPr lang="en-US" altLang="zh-CN" sz="3200" dirty="0">
                <a:latin typeface="Times New Roman" panose="02020603050405020304" pitchFamily="18" charset="0"/>
                <a:ea typeface="华文楷体" panose="02010600040101010101" pitchFamily="2" charset="-122"/>
              </a:rPr>
              <a:t>/LnB</a:t>
            </a:r>
            <a:r>
              <a:rPr lang="en-US" altLang="zh-CN" sz="3200" baseline="-25000" dirty="0">
                <a:latin typeface="Times New Roman" panose="02020603050405020304" pitchFamily="18" charset="0"/>
                <a:ea typeface="华文楷体" panose="02010600040101010101" pitchFamily="2" charset="-122"/>
              </a:rPr>
              <a:t>4</a:t>
            </a:r>
            <a:r>
              <a:rPr lang="en-US" altLang="zh-CN" sz="3200" dirty="0">
                <a:latin typeface="Times New Roman" panose="02020603050405020304" pitchFamily="18" charset="0"/>
                <a:ea typeface="华文楷体" panose="02010600040101010101" pitchFamily="2" charset="-122"/>
              </a:rPr>
              <a:t>/LnB</a:t>
            </a:r>
            <a:r>
              <a:rPr lang="en-US" altLang="zh-CN" sz="3200" baseline="-25000" dirty="0">
                <a:latin typeface="Times New Roman" panose="02020603050405020304" pitchFamily="18" charset="0"/>
                <a:ea typeface="华文楷体" panose="02010600040101010101" pitchFamily="2" charset="-122"/>
              </a:rPr>
              <a:t>6</a:t>
            </a:r>
            <a:r>
              <a:rPr lang="zh-CN" altLang="en-US" sz="3200" dirty="0">
                <a:latin typeface="Times New Roman" panose="02020603050405020304" pitchFamily="18" charset="0"/>
                <a:ea typeface="华文楷体" panose="02010600040101010101" pitchFamily="2" charset="-122"/>
              </a:rPr>
              <a:t>等</a:t>
            </a:r>
            <a:r>
              <a:rPr lang="en-US" altLang="zh-CN" sz="3200" dirty="0">
                <a:latin typeface="Times New Roman" panose="02020603050405020304" pitchFamily="18" charset="0"/>
                <a:ea typeface="华文楷体" panose="02010600040101010101" pitchFamily="2" charset="-122"/>
              </a:rPr>
              <a:t>;</a:t>
            </a:r>
            <a:endParaRPr lang="en-US" altLang="zh-CN" sz="3200" dirty="0">
              <a:latin typeface="Times New Roman" panose="02020603050405020304" pitchFamily="18" charset="0"/>
              <a:ea typeface="华文楷体" panose="02010600040101010101" pitchFamily="2" charset="-122"/>
            </a:endParaRPr>
          </a:p>
          <a:p>
            <a:pPr>
              <a:lnSpc>
                <a:spcPct val="125000"/>
              </a:lnSpc>
              <a:spcBef>
                <a:spcPct val="0"/>
              </a:spcBef>
              <a:buClr>
                <a:srgbClr val="000099"/>
              </a:buClr>
              <a:buSzTx/>
              <a:buFont typeface="Wingdings" panose="05000000000000000000" pitchFamily="2" charset="2"/>
              <a:buChar char="p"/>
            </a:pPr>
            <a:r>
              <a:rPr lang="en-US" altLang="zh-CN" sz="3200" dirty="0">
                <a:latin typeface="Times New Roman" panose="02020603050405020304" pitchFamily="18" charset="0"/>
                <a:ea typeface="华文楷体" panose="02010600040101010101" pitchFamily="2" charset="-122"/>
              </a:rPr>
              <a:t> </a:t>
            </a:r>
            <a:r>
              <a:rPr lang="zh-CN" altLang="en-US" sz="3200" dirty="0">
                <a:latin typeface="Times New Roman" panose="02020603050405020304" pitchFamily="18" charset="0"/>
                <a:ea typeface="华文楷体" panose="02010600040101010101" pitchFamily="2" charset="-122"/>
              </a:rPr>
              <a:t>与水反应生成不溶于水的</a:t>
            </a:r>
            <a:r>
              <a:rPr lang="en-US" altLang="zh-CN" sz="3200" dirty="0">
                <a:latin typeface="Times New Roman" panose="02020603050405020304" pitchFamily="18" charset="0"/>
                <a:ea typeface="华文楷体" panose="02010600040101010101" pitchFamily="2" charset="-122"/>
              </a:rPr>
              <a:t>Ln(OH)</a:t>
            </a:r>
            <a:r>
              <a:rPr lang="en-US" altLang="zh-CN" sz="3200" baseline="-25000" dirty="0">
                <a:latin typeface="Times New Roman" panose="02020603050405020304" pitchFamily="18" charset="0"/>
                <a:ea typeface="华文楷体" panose="02010600040101010101" pitchFamily="2" charset="-122"/>
              </a:rPr>
              <a:t>3</a:t>
            </a:r>
            <a:r>
              <a:rPr lang="zh-CN" altLang="en-US" sz="3200" dirty="0">
                <a:latin typeface="Times New Roman" panose="02020603050405020304" pitchFamily="18" charset="0"/>
                <a:ea typeface="华文楷体" panose="02010600040101010101" pitchFamily="2" charset="-122"/>
              </a:rPr>
              <a:t>或</a:t>
            </a:r>
            <a:r>
              <a:rPr lang="en-US" altLang="zh-CN" sz="3200" dirty="0">
                <a:latin typeface="Times New Roman" panose="02020603050405020304" pitchFamily="18" charset="0"/>
                <a:ea typeface="华文楷体" panose="02010600040101010101" pitchFamily="2" charset="-122"/>
              </a:rPr>
              <a:t>Ln</a:t>
            </a:r>
            <a:r>
              <a:rPr lang="en-US" altLang="zh-CN" sz="3200" baseline="-25000" dirty="0">
                <a:latin typeface="Times New Roman" panose="02020603050405020304" pitchFamily="18" charset="0"/>
                <a:ea typeface="华文楷体" panose="02010600040101010101" pitchFamily="2" charset="-122"/>
              </a:rPr>
              <a:t>2</a:t>
            </a:r>
            <a:r>
              <a:rPr lang="en-US" altLang="zh-CN" sz="3200" dirty="0">
                <a:latin typeface="Times New Roman" panose="02020603050405020304" pitchFamily="18" charset="0"/>
                <a:ea typeface="华文楷体" panose="02010600040101010101" pitchFamily="2" charset="-122"/>
              </a:rPr>
              <a:t>O</a:t>
            </a:r>
            <a:r>
              <a:rPr lang="en-US" altLang="zh-CN" sz="3200" baseline="-25000" dirty="0">
                <a:latin typeface="Times New Roman" panose="02020603050405020304" pitchFamily="18" charset="0"/>
                <a:ea typeface="华文楷体" panose="02010600040101010101" pitchFamily="2" charset="-122"/>
              </a:rPr>
              <a:t>3</a:t>
            </a:r>
            <a:r>
              <a:rPr lang="en-US" altLang="zh-CN" sz="3200" dirty="0">
                <a:latin typeface="Times New Roman" panose="02020603050405020304" pitchFamily="18" charset="0"/>
                <a:ea typeface="华文楷体" panose="02010600040101010101" pitchFamily="2" charset="-122"/>
                <a:sym typeface="Symbol" panose="05050102010706020507" pitchFamily="18" charset="2"/>
              </a:rPr>
              <a:t> </a:t>
            </a:r>
            <a:r>
              <a:rPr lang="en-US" altLang="zh-CN" sz="3200" dirty="0" smtClean="0">
                <a:latin typeface="Times New Roman" panose="02020603050405020304" pitchFamily="18" charset="0"/>
                <a:ea typeface="华文楷体" panose="02010600040101010101" pitchFamily="2" charset="-122"/>
                <a:sym typeface="Symbol" panose="05050102010706020507" pitchFamily="18" charset="2"/>
              </a:rPr>
              <a:t>nH</a:t>
            </a:r>
            <a:r>
              <a:rPr lang="en-US" altLang="zh-CN" sz="3200" baseline="-25000" dirty="0" smtClean="0">
                <a:latin typeface="Times New Roman" panose="02020603050405020304" pitchFamily="18" charset="0"/>
                <a:ea typeface="华文楷体" panose="02010600040101010101" pitchFamily="2" charset="-122"/>
                <a:sym typeface="Symbol" panose="05050102010706020507" pitchFamily="18" charset="2"/>
              </a:rPr>
              <a:t>2</a:t>
            </a:r>
            <a:r>
              <a:rPr lang="en-US" altLang="zh-CN" sz="3200" dirty="0" smtClean="0">
                <a:latin typeface="Times New Roman" panose="02020603050405020304" pitchFamily="18" charset="0"/>
                <a:ea typeface="华文楷体" panose="02010600040101010101" pitchFamily="2" charset="-122"/>
                <a:sym typeface="Symbol" panose="05050102010706020507" pitchFamily="18" charset="2"/>
              </a:rPr>
              <a:t>O</a:t>
            </a:r>
            <a:r>
              <a:rPr lang="en-US" altLang="zh-CN" sz="3200" dirty="0" smtClean="0">
                <a:latin typeface="Times New Roman" panose="02020603050405020304" pitchFamily="18" charset="0"/>
                <a:ea typeface="华文楷体" panose="02010600040101010101" pitchFamily="2" charset="-122"/>
              </a:rPr>
              <a:t>,</a:t>
            </a:r>
            <a:r>
              <a:rPr lang="zh-CN" altLang="en-US" sz="3200" dirty="0" smtClean="0">
                <a:latin typeface="Times New Roman" panose="02020603050405020304" pitchFamily="18" charset="0"/>
                <a:ea typeface="华文楷体" panose="02010600040101010101" pitchFamily="2" charset="-122"/>
              </a:rPr>
              <a:t> 放出氢气</a:t>
            </a:r>
            <a:r>
              <a:rPr lang="en-US" altLang="zh-CN" sz="3200" dirty="0" smtClean="0">
                <a:latin typeface="Times New Roman" panose="02020603050405020304" pitchFamily="18" charset="0"/>
                <a:ea typeface="华文楷体" panose="02010600040101010101" pitchFamily="2" charset="-122"/>
              </a:rPr>
              <a:t>.</a:t>
            </a:r>
            <a:endParaRPr lang="en-US" altLang="zh-CN" sz="3200" dirty="0">
              <a:latin typeface="Times New Roman" panose="02020603050405020304" pitchFamily="18" charset="0"/>
              <a:ea typeface="华文楷体" panose="02010600040101010101" pitchFamily="2" charset="-122"/>
            </a:endParaRPr>
          </a:p>
        </p:txBody>
      </p:sp>
      <p:sp>
        <p:nvSpPr>
          <p:cNvPr id="14339" name="Rectangle 3"/>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2D17E518-D7C0-4212-878D-C44201F0F270}"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42"/>
                                        </p:tgtEl>
                                        <p:attrNameLst>
                                          <p:attrName>style.visibility</p:attrName>
                                        </p:attrNameLst>
                                      </p:cBhvr>
                                      <p:to>
                                        <p:strVal val="visible"/>
                                      </p:to>
                                    </p:set>
                                    <p:anim calcmode="lin" valueType="num">
                                      <p:cBhvr additive="base">
                                        <p:cTn id="7" dur="500" fill="hold"/>
                                        <p:tgtEl>
                                          <p:spTgt spid="931842"/>
                                        </p:tgtEl>
                                        <p:attrNameLst>
                                          <p:attrName>ppt_x</p:attrName>
                                        </p:attrNameLst>
                                      </p:cBhvr>
                                      <p:tavLst>
                                        <p:tav tm="0">
                                          <p:val>
                                            <p:strVal val="0-#ppt_w/2"/>
                                          </p:val>
                                        </p:tav>
                                        <p:tav tm="100000">
                                          <p:val>
                                            <p:strVal val="#ppt_x"/>
                                          </p:val>
                                        </p:tav>
                                      </p:tavLst>
                                    </p:anim>
                                    <p:anim calcmode="lin" valueType="num">
                                      <p:cBhvr additive="base">
                                        <p:cTn id="8" dur="500" fill="hold"/>
                                        <p:tgtEl>
                                          <p:spTgt spid="9318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1906" name="Rectangle 2"/>
          <p:cNvSpPr>
            <a:spLocks noGrp="1" noChangeArrowheads="1"/>
          </p:cNvSpPr>
          <p:nvPr>
            <p:ph type="body" idx="1"/>
          </p:nvPr>
        </p:nvSpPr>
        <p:spPr>
          <a:xfrm>
            <a:off x="266700" y="115888"/>
            <a:ext cx="8481764" cy="2449512"/>
          </a:xfrm>
        </p:spPr>
        <p:txBody>
          <a:bodyPr/>
          <a:lstStyle/>
          <a:p>
            <a:pPr marL="0" indent="0" eaLnBrk="1" hangingPunct="1">
              <a:lnSpc>
                <a:spcPct val="125000"/>
              </a:lnSpc>
              <a:spcBef>
                <a:spcPct val="0"/>
              </a:spcBef>
              <a:buClr>
                <a:schemeClr val="tx1"/>
              </a:buClr>
              <a:buFontTx/>
              <a:buNone/>
            </a:pPr>
            <a:r>
              <a:rPr lang="en-US" altLang="zh-CN" sz="3200" b="1" dirty="0" smtClean="0">
                <a:solidFill>
                  <a:srgbClr val="0033CC"/>
                </a:solidFill>
                <a:latin typeface="Times New Roman" panose="02020603050405020304" pitchFamily="18" charset="0"/>
                <a:ea typeface="华文楷体" panose="02010600040101010101" pitchFamily="2" charset="-122"/>
                <a:cs typeface="Times New Roman" panose="02020603050405020304" pitchFamily="18" charset="0"/>
              </a:rPr>
              <a:t>4.   </a:t>
            </a:r>
            <a:r>
              <a:rPr lang="zh-CN" altLang="en-US" sz="3200" b="1" dirty="0" smtClean="0">
                <a:solidFill>
                  <a:srgbClr val="0033CC"/>
                </a:solidFill>
                <a:latin typeface="Times New Roman" panose="02020603050405020304" pitchFamily="18" charset="0"/>
                <a:ea typeface="华文楷体" panose="02010600040101010101" pitchFamily="2" charset="-122"/>
                <a:cs typeface="Times New Roman" panose="02020603050405020304" pitchFamily="18" charset="0"/>
              </a:rPr>
              <a:t>镧系水合离子的颜色和规律性</a:t>
            </a:r>
            <a:endParaRPr lang="zh-CN" altLang="en-US" sz="3200" b="1" dirty="0" smtClean="0">
              <a:solidFill>
                <a:srgbClr val="0033CC"/>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eaLnBrk="1" hangingPunct="1">
              <a:lnSpc>
                <a:spcPct val="125000"/>
              </a:lnSpc>
              <a:spcBef>
                <a:spcPct val="0"/>
              </a:spcBef>
              <a:buClr>
                <a:schemeClr val="tx1"/>
              </a:buClr>
              <a:buFont typeface="Wingdings" panose="05000000000000000000" pitchFamily="2" charset="2"/>
              <a:buNone/>
            </a:pPr>
            <a:r>
              <a:rPr lang="zh-CN" altLang="en-US" sz="3200" b="1" dirty="0" smtClean="0">
                <a:latin typeface="Times New Roman" panose="02020603050405020304" pitchFamily="18" charset="0"/>
                <a:ea typeface="华文楷体" panose="02010600040101010101" pitchFamily="2" charset="-122"/>
                <a:cs typeface="Times New Roman" panose="02020603050405020304" pitchFamily="18" charset="0"/>
              </a:rPr>
              <a:t>      过渡金属离子的颜色</a:t>
            </a:r>
            <a:r>
              <a:rPr lang="en-US" altLang="zh-CN" sz="32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d-d</a:t>
            </a:r>
            <a:r>
              <a:rPr lang="zh-CN" altLang="en-US" sz="32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跃迁</a:t>
            </a:r>
            <a:endParaRPr lang="en-US" altLang="zh-CN" sz="32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eaLnBrk="1" hangingPunct="1">
              <a:lnSpc>
                <a:spcPct val="125000"/>
              </a:lnSpc>
              <a:spcBef>
                <a:spcPct val="0"/>
              </a:spcBef>
              <a:buClr>
                <a:schemeClr val="tx1"/>
              </a:buClr>
              <a:buFont typeface="Wingdings" panose="05000000000000000000" pitchFamily="2" charset="2"/>
              <a:buNone/>
            </a:pPr>
            <a:r>
              <a:rPr lang="en-US" altLang="zh-CN" sz="32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3200" b="1" dirty="0" smtClean="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镧系离子</a:t>
            </a:r>
            <a:r>
              <a:rPr lang="zh-CN" altLang="en-US" sz="32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3200" b="1" dirty="0" smtClean="0">
                <a:latin typeface="Times New Roman" panose="02020603050405020304" pitchFamily="18" charset="0"/>
                <a:ea typeface="华文楷体" panose="02010600040101010101" pitchFamily="2" charset="-122"/>
                <a:cs typeface="Times New Roman" panose="02020603050405020304" pitchFamily="18" charset="0"/>
              </a:rPr>
              <a:t>4f</a:t>
            </a:r>
            <a:r>
              <a:rPr lang="zh-CN" altLang="en-US" sz="3200" b="1" dirty="0" smtClean="0">
                <a:latin typeface="Times New Roman" panose="02020603050405020304" pitchFamily="18" charset="0"/>
                <a:ea typeface="华文楷体" panose="02010600040101010101" pitchFamily="2" charset="-122"/>
                <a:cs typeface="Times New Roman" panose="02020603050405020304" pitchFamily="18" charset="0"/>
              </a:rPr>
              <a:t>电子在</a:t>
            </a:r>
            <a:r>
              <a:rPr lang="zh-CN" altLang="en-US" sz="3200" b="1" dirty="0" smtClean="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不同能级间的跃迁，需</a:t>
            </a:r>
            <a:r>
              <a:rPr lang="zh-CN" altLang="en-US" sz="3200" b="1" dirty="0" smtClean="0">
                <a:latin typeface="Times New Roman" panose="02020603050405020304" pitchFamily="18" charset="0"/>
                <a:ea typeface="华文楷体" panose="02010600040101010101" pitchFamily="2" charset="-122"/>
                <a:cs typeface="Times New Roman" panose="02020603050405020304" pitchFamily="18" charset="0"/>
              </a:rPr>
              <a:t>吸收能量发生跃迁表现出特征颜色 </a:t>
            </a:r>
            <a:r>
              <a:rPr lang="en-US" altLang="zh-CN" sz="32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(f-f</a:t>
            </a:r>
            <a:r>
              <a:rPr lang="zh-CN" altLang="en-US" sz="32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跃迁</a:t>
            </a:r>
            <a:r>
              <a:rPr lang="en-US" altLang="zh-CN" sz="32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3200" b="1" baseline="30000" dirty="0" smtClean="0">
              <a:solidFill>
                <a:srgbClr val="0033CC"/>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5363" name="Rectangle 3"/>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4AFC91EE-A22F-4BB2-8EFF-AAA58B315FC8}"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
        <p:nvSpPr>
          <p:cNvPr id="4" name="Text Box 2"/>
          <p:cNvSpPr txBox="1">
            <a:spLocks noChangeArrowheads="1"/>
          </p:cNvSpPr>
          <p:nvPr/>
        </p:nvSpPr>
        <p:spPr bwMode="auto">
          <a:xfrm>
            <a:off x="251520" y="2740025"/>
            <a:ext cx="87122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25000"/>
              </a:lnSpc>
              <a:spcBef>
                <a:spcPct val="0"/>
              </a:spcBef>
              <a:buClrTx/>
              <a:buSzTx/>
              <a:buFontTx/>
              <a:buNone/>
            </a:pPr>
            <a:r>
              <a:rPr kumimoji="0" lang="en-US" altLang="zh-CN" sz="3200" dirty="0">
                <a:solidFill>
                  <a:srgbClr val="FF0000"/>
                </a:solidFill>
                <a:latin typeface="Times New Roman" panose="02020603050405020304" pitchFamily="18" charset="0"/>
                <a:ea typeface="华文楷体" panose="02010600040101010101" pitchFamily="2" charset="-122"/>
              </a:rPr>
              <a:t> La</a:t>
            </a:r>
            <a:r>
              <a:rPr kumimoji="0" lang="en-US" altLang="zh-CN" sz="3200" baseline="30000" dirty="0">
                <a:solidFill>
                  <a:srgbClr val="FF0000"/>
                </a:solidFill>
                <a:latin typeface="Times New Roman" panose="02020603050405020304" pitchFamily="18" charset="0"/>
                <a:ea typeface="华文楷体" panose="02010600040101010101" pitchFamily="2" charset="-122"/>
              </a:rPr>
              <a:t>3+</a:t>
            </a:r>
            <a:r>
              <a:rPr kumimoji="0" lang="en-US" altLang="zh-CN" sz="3200" dirty="0">
                <a:solidFill>
                  <a:srgbClr val="FF0000"/>
                </a:solidFill>
                <a:latin typeface="Times New Roman" panose="02020603050405020304" pitchFamily="18" charset="0"/>
                <a:ea typeface="华文楷体" panose="02010600040101010101" pitchFamily="2" charset="-122"/>
              </a:rPr>
              <a:t>(4</a:t>
            </a:r>
            <a:r>
              <a:rPr kumimoji="0" lang="en-US" altLang="zh-CN" sz="3200" i="1" dirty="0">
                <a:solidFill>
                  <a:srgbClr val="FF0000"/>
                </a:solidFill>
                <a:latin typeface="Times New Roman" panose="02020603050405020304" pitchFamily="18" charset="0"/>
                <a:ea typeface="华文楷体" panose="02010600040101010101" pitchFamily="2" charset="-122"/>
              </a:rPr>
              <a:t>f </a:t>
            </a:r>
            <a:r>
              <a:rPr kumimoji="0" lang="en-US" altLang="zh-CN" sz="3200" baseline="30000" dirty="0">
                <a:solidFill>
                  <a:srgbClr val="FF0000"/>
                </a:solidFill>
                <a:latin typeface="Times New Roman" panose="02020603050405020304" pitchFamily="18" charset="0"/>
                <a:ea typeface="华文楷体" panose="02010600040101010101" pitchFamily="2" charset="-122"/>
              </a:rPr>
              <a:t>0</a:t>
            </a:r>
            <a:r>
              <a:rPr kumimoji="0" lang="en-US" altLang="zh-CN" sz="3200" dirty="0">
                <a:solidFill>
                  <a:srgbClr val="FF0000"/>
                </a:solidFill>
                <a:latin typeface="Times New Roman" panose="02020603050405020304" pitchFamily="18" charset="0"/>
                <a:ea typeface="华文楷体" panose="02010600040101010101" pitchFamily="2" charset="-122"/>
              </a:rPr>
              <a:t>) </a:t>
            </a:r>
            <a:r>
              <a:rPr kumimoji="0" lang="zh-CN" altLang="en-US" sz="3200" dirty="0">
                <a:solidFill>
                  <a:srgbClr val="0000CC"/>
                </a:solidFill>
                <a:latin typeface="Times New Roman" panose="02020603050405020304" pitchFamily="18" charset="0"/>
                <a:ea typeface="华文楷体" panose="02010600040101010101" pitchFamily="2" charset="-122"/>
              </a:rPr>
              <a:t>和</a:t>
            </a:r>
            <a:r>
              <a:rPr kumimoji="0" lang="zh-CN" altLang="en-US" sz="3200" dirty="0">
                <a:solidFill>
                  <a:srgbClr val="FF0000"/>
                </a:solidFill>
                <a:latin typeface="Times New Roman" panose="02020603050405020304" pitchFamily="18" charset="0"/>
                <a:ea typeface="华文楷体" panose="02010600040101010101" pitchFamily="2" charset="-122"/>
              </a:rPr>
              <a:t> </a:t>
            </a:r>
            <a:r>
              <a:rPr kumimoji="0" lang="en-US" altLang="zh-CN" sz="3200" dirty="0">
                <a:solidFill>
                  <a:srgbClr val="FF0000"/>
                </a:solidFill>
                <a:latin typeface="Times New Roman" panose="02020603050405020304" pitchFamily="18" charset="0"/>
                <a:ea typeface="华文楷体" panose="02010600040101010101" pitchFamily="2" charset="-122"/>
              </a:rPr>
              <a:t>Lu</a:t>
            </a:r>
            <a:r>
              <a:rPr kumimoji="0" lang="en-US" altLang="zh-CN" sz="3200" baseline="30000" dirty="0">
                <a:solidFill>
                  <a:srgbClr val="FF0000"/>
                </a:solidFill>
                <a:latin typeface="Times New Roman" panose="02020603050405020304" pitchFamily="18" charset="0"/>
                <a:ea typeface="华文楷体" panose="02010600040101010101" pitchFamily="2" charset="-122"/>
              </a:rPr>
              <a:t>3+</a:t>
            </a:r>
            <a:r>
              <a:rPr kumimoji="0" lang="en-US" altLang="zh-CN" sz="3200" dirty="0">
                <a:solidFill>
                  <a:srgbClr val="FF0000"/>
                </a:solidFill>
                <a:latin typeface="Times New Roman" panose="02020603050405020304" pitchFamily="18" charset="0"/>
                <a:ea typeface="华文楷体" panose="02010600040101010101" pitchFamily="2" charset="-122"/>
              </a:rPr>
              <a:t>(4</a:t>
            </a:r>
            <a:r>
              <a:rPr kumimoji="0" lang="en-US" altLang="zh-CN" sz="3200" i="1" dirty="0">
                <a:solidFill>
                  <a:srgbClr val="FF0000"/>
                </a:solidFill>
                <a:latin typeface="Times New Roman" panose="02020603050405020304" pitchFamily="18" charset="0"/>
                <a:ea typeface="华文楷体" panose="02010600040101010101" pitchFamily="2" charset="-122"/>
              </a:rPr>
              <a:t>f </a:t>
            </a:r>
            <a:r>
              <a:rPr kumimoji="0" lang="en-US" altLang="zh-CN" sz="3200" baseline="30000" dirty="0">
                <a:solidFill>
                  <a:srgbClr val="FF0000"/>
                </a:solidFill>
                <a:latin typeface="Times New Roman" panose="02020603050405020304" pitchFamily="18" charset="0"/>
                <a:ea typeface="华文楷体" panose="02010600040101010101" pitchFamily="2" charset="-122"/>
              </a:rPr>
              <a:t>14</a:t>
            </a:r>
            <a:r>
              <a:rPr kumimoji="0" lang="en-US" altLang="zh-CN" sz="3200" dirty="0">
                <a:solidFill>
                  <a:srgbClr val="FF0000"/>
                </a:solidFill>
                <a:latin typeface="Times New Roman" panose="02020603050405020304" pitchFamily="18" charset="0"/>
                <a:ea typeface="华文楷体" panose="02010600040101010101" pitchFamily="2" charset="-122"/>
              </a:rPr>
              <a:t>) </a:t>
            </a:r>
            <a:r>
              <a:rPr kumimoji="0" lang="zh-CN" altLang="en-US" sz="3200" dirty="0">
                <a:solidFill>
                  <a:srgbClr val="0000CC"/>
                </a:solidFill>
                <a:latin typeface="Times New Roman" panose="02020603050405020304" pitchFamily="18" charset="0"/>
                <a:ea typeface="华文楷体" panose="02010600040101010101" pitchFamily="2" charset="-122"/>
              </a:rPr>
              <a:t>离子内无成单</a:t>
            </a:r>
            <a:r>
              <a:rPr kumimoji="0" lang="en-US" altLang="zh-CN" sz="3200" dirty="0">
                <a:solidFill>
                  <a:srgbClr val="0000CC"/>
                </a:solidFill>
                <a:latin typeface="Times New Roman" panose="02020603050405020304" pitchFamily="18" charset="0"/>
                <a:ea typeface="华文楷体" panose="02010600040101010101" pitchFamily="2" charset="-122"/>
              </a:rPr>
              <a:t>4f</a:t>
            </a:r>
            <a:r>
              <a:rPr kumimoji="0" lang="zh-CN" altLang="en-US" sz="3200" dirty="0">
                <a:solidFill>
                  <a:srgbClr val="0000CC"/>
                </a:solidFill>
                <a:latin typeface="Times New Roman" panose="02020603050405020304" pitchFamily="18" charset="0"/>
                <a:ea typeface="华文楷体" panose="02010600040101010101" pitchFamily="2" charset="-122"/>
              </a:rPr>
              <a:t>电子</a:t>
            </a:r>
            <a:r>
              <a:rPr kumimoji="0" lang="zh-CN" altLang="en-US" sz="3200" dirty="0">
                <a:latin typeface="Times New Roman" panose="02020603050405020304" pitchFamily="18" charset="0"/>
                <a:ea typeface="华文楷体" panose="02010600040101010101" pitchFamily="2" charset="-122"/>
              </a:rPr>
              <a:t>，不发生 </a:t>
            </a:r>
            <a:r>
              <a:rPr kumimoji="0" lang="en-US" altLang="zh-CN" sz="3200" dirty="0">
                <a:latin typeface="Times New Roman" panose="02020603050405020304" pitchFamily="18" charset="0"/>
                <a:ea typeface="华文楷体" panose="02010600040101010101" pitchFamily="2" charset="-122"/>
              </a:rPr>
              <a:t>f-f </a:t>
            </a:r>
            <a:r>
              <a:rPr kumimoji="0" lang="zh-CN" altLang="en-US" sz="3200" dirty="0">
                <a:latin typeface="Times New Roman" panose="02020603050405020304" pitchFamily="18" charset="0"/>
                <a:ea typeface="华文楷体" panose="02010600040101010101" pitchFamily="2" charset="-122"/>
              </a:rPr>
              <a:t>跃迁，</a:t>
            </a:r>
            <a:r>
              <a:rPr kumimoji="0" lang="zh-CN" altLang="en-US" sz="3200" dirty="0">
                <a:solidFill>
                  <a:srgbClr val="FF0000"/>
                </a:solidFill>
                <a:latin typeface="Times New Roman" panose="02020603050405020304" pitchFamily="18" charset="0"/>
                <a:ea typeface="华文楷体" panose="02010600040101010101" pitchFamily="2" charset="-122"/>
              </a:rPr>
              <a:t>无色</a:t>
            </a:r>
            <a:r>
              <a:rPr kumimoji="0" lang="zh-CN" altLang="en-US" sz="3200" dirty="0" smtClean="0">
                <a:latin typeface="Times New Roman" panose="02020603050405020304" pitchFamily="18" charset="0"/>
                <a:ea typeface="华文楷体" panose="02010600040101010101" pitchFamily="2" charset="-122"/>
              </a:rPr>
              <a:t>；</a:t>
            </a:r>
            <a:endParaRPr kumimoji="0" lang="en-US" altLang="zh-CN" sz="3200" dirty="0" smtClean="0">
              <a:latin typeface="Times New Roman" panose="02020603050405020304" pitchFamily="18" charset="0"/>
              <a:ea typeface="华文楷体" panose="02010600040101010101" pitchFamily="2" charset="-122"/>
            </a:endParaRPr>
          </a:p>
          <a:p>
            <a:pPr>
              <a:lnSpc>
                <a:spcPct val="125000"/>
              </a:lnSpc>
              <a:spcBef>
                <a:spcPct val="0"/>
              </a:spcBef>
              <a:buClrTx/>
              <a:buSzTx/>
              <a:buFontTx/>
              <a:buNone/>
            </a:pPr>
            <a:r>
              <a:rPr kumimoji="0" lang="zh-CN" altLang="en-US" sz="3200" dirty="0" smtClean="0">
                <a:latin typeface="Times New Roman" panose="02020603050405020304" pitchFamily="18" charset="0"/>
                <a:ea typeface="华文楷体" panose="02010600040101010101" pitchFamily="2" charset="-122"/>
              </a:rPr>
              <a:t>稳定</a:t>
            </a:r>
            <a:r>
              <a:rPr kumimoji="0" lang="zh-CN" altLang="en-US" sz="3200" dirty="0">
                <a:latin typeface="Times New Roman" panose="02020603050405020304" pitchFamily="18" charset="0"/>
                <a:ea typeface="华文楷体" panose="02010600040101010101" pitchFamily="2" charset="-122"/>
              </a:rPr>
              <a:t>组态的离子 </a:t>
            </a:r>
            <a:r>
              <a:rPr kumimoji="0" lang="en-US" altLang="zh-CN" sz="3200" dirty="0">
                <a:solidFill>
                  <a:srgbClr val="0033CC"/>
                </a:solidFill>
                <a:latin typeface="Times New Roman" panose="02020603050405020304" pitchFamily="18" charset="0"/>
                <a:ea typeface="华文楷体" panose="02010600040101010101" pitchFamily="2" charset="-122"/>
              </a:rPr>
              <a:t>Gd</a:t>
            </a:r>
            <a:r>
              <a:rPr kumimoji="0" lang="en-US" altLang="zh-CN" sz="3200" baseline="30000" dirty="0">
                <a:solidFill>
                  <a:srgbClr val="0033CC"/>
                </a:solidFill>
                <a:latin typeface="Times New Roman" panose="02020603050405020304" pitchFamily="18" charset="0"/>
                <a:ea typeface="华文楷体" panose="02010600040101010101" pitchFamily="2" charset="-122"/>
              </a:rPr>
              <a:t>3+ </a:t>
            </a:r>
            <a:r>
              <a:rPr kumimoji="0" lang="en-US" altLang="zh-CN" sz="3200" dirty="0">
                <a:solidFill>
                  <a:srgbClr val="0033CC"/>
                </a:solidFill>
                <a:latin typeface="Times New Roman" panose="02020603050405020304" pitchFamily="18" charset="0"/>
                <a:ea typeface="华文楷体" panose="02010600040101010101" pitchFamily="2" charset="-122"/>
              </a:rPr>
              <a:t>(4</a:t>
            </a:r>
            <a:r>
              <a:rPr kumimoji="0" lang="en-US" altLang="zh-CN" sz="3200" i="1" dirty="0">
                <a:solidFill>
                  <a:srgbClr val="0033CC"/>
                </a:solidFill>
                <a:latin typeface="Times New Roman" panose="02020603050405020304" pitchFamily="18" charset="0"/>
                <a:ea typeface="华文楷体" panose="02010600040101010101" pitchFamily="2" charset="-122"/>
              </a:rPr>
              <a:t>f </a:t>
            </a:r>
            <a:r>
              <a:rPr kumimoji="0" lang="en-US" altLang="zh-CN" sz="3200" baseline="30000" dirty="0">
                <a:solidFill>
                  <a:srgbClr val="0033CC"/>
                </a:solidFill>
                <a:latin typeface="Times New Roman" panose="02020603050405020304" pitchFamily="18" charset="0"/>
                <a:ea typeface="华文楷体" panose="02010600040101010101" pitchFamily="2" charset="-122"/>
              </a:rPr>
              <a:t>7</a:t>
            </a:r>
            <a:r>
              <a:rPr kumimoji="0" lang="en-US" altLang="zh-CN" sz="3200" dirty="0">
                <a:solidFill>
                  <a:srgbClr val="0033CC"/>
                </a:solidFill>
                <a:latin typeface="Times New Roman" panose="02020603050405020304" pitchFamily="18" charset="0"/>
                <a:ea typeface="华文楷体" panose="02010600040101010101" pitchFamily="2" charset="-122"/>
              </a:rPr>
              <a:t>)</a:t>
            </a:r>
            <a:r>
              <a:rPr kumimoji="0" lang="zh-CN" altLang="en-US" sz="3200" dirty="0">
                <a:latin typeface="Times New Roman" panose="02020603050405020304" pitchFamily="18" charset="0"/>
                <a:ea typeface="华文楷体" panose="02010600040101010101" pitchFamily="2" charset="-122"/>
              </a:rPr>
              <a:t>和接近稳定组态的离子</a:t>
            </a:r>
            <a:r>
              <a:rPr kumimoji="0" lang="en-US" altLang="zh-CN" sz="3200" dirty="0">
                <a:solidFill>
                  <a:srgbClr val="0033CC"/>
                </a:solidFill>
                <a:latin typeface="Times New Roman" panose="02020603050405020304" pitchFamily="18" charset="0"/>
                <a:ea typeface="华文楷体" panose="02010600040101010101" pitchFamily="2" charset="-122"/>
              </a:rPr>
              <a:t>Ce</a:t>
            </a:r>
            <a:r>
              <a:rPr kumimoji="0" lang="en-US" altLang="zh-CN" sz="3200" baseline="30000" dirty="0">
                <a:solidFill>
                  <a:srgbClr val="0033CC"/>
                </a:solidFill>
                <a:latin typeface="Times New Roman" panose="02020603050405020304" pitchFamily="18" charset="0"/>
                <a:ea typeface="华文楷体" panose="02010600040101010101" pitchFamily="2" charset="-122"/>
              </a:rPr>
              <a:t>3+</a:t>
            </a:r>
            <a:r>
              <a:rPr kumimoji="0" lang="en-US" altLang="zh-CN" sz="3200" dirty="0">
                <a:solidFill>
                  <a:srgbClr val="0033CC"/>
                </a:solidFill>
                <a:latin typeface="Times New Roman" panose="02020603050405020304" pitchFamily="18" charset="0"/>
                <a:ea typeface="华文楷体" panose="02010600040101010101" pitchFamily="2" charset="-122"/>
              </a:rPr>
              <a:t>(4</a:t>
            </a:r>
            <a:r>
              <a:rPr kumimoji="0" lang="en-US" altLang="zh-CN" sz="3200" i="1" dirty="0">
                <a:solidFill>
                  <a:srgbClr val="0033CC"/>
                </a:solidFill>
                <a:latin typeface="Times New Roman" panose="02020603050405020304" pitchFamily="18" charset="0"/>
                <a:ea typeface="华文楷体" panose="02010600040101010101" pitchFamily="2" charset="-122"/>
              </a:rPr>
              <a:t>f </a:t>
            </a:r>
            <a:r>
              <a:rPr kumimoji="0" lang="en-US" altLang="zh-CN" sz="3200" baseline="30000" dirty="0">
                <a:solidFill>
                  <a:srgbClr val="0033CC"/>
                </a:solidFill>
                <a:latin typeface="Times New Roman" panose="02020603050405020304" pitchFamily="18" charset="0"/>
                <a:ea typeface="华文楷体" panose="02010600040101010101" pitchFamily="2" charset="-122"/>
              </a:rPr>
              <a:t>1</a:t>
            </a:r>
            <a:r>
              <a:rPr kumimoji="0" lang="en-US" altLang="zh-CN" sz="3200" dirty="0">
                <a:solidFill>
                  <a:srgbClr val="0033CC"/>
                </a:solidFill>
                <a:latin typeface="Times New Roman" panose="02020603050405020304" pitchFamily="18" charset="0"/>
                <a:ea typeface="华文楷体" panose="02010600040101010101" pitchFamily="2" charset="-122"/>
              </a:rPr>
              <a:t>), Eu</a:t>
            </a:r>
            <a:r>
              <a:rPr kumimoji="0" lang="en-US" altLang="zh-CN" sz="3200" baseline="30000" dirty="0">
                <a:solidFill>
                  <a:srgbClr val="0033CC"/>
                </a:solidFill>
                <a:latin typeface="Times New Roman" panose="02020603050405020304" pitchFamily="18" charset="0"/>
                <a:ea typeface="华文楷体" panose="02010600040101010101" pitchFamily="2" charset="-122"/>
              </a:rPr>
              <a:t>3+</a:t>
            </a:r>
            <a:r>
              <a:rPr kumimoji="0" lang="en-US" altLang="zh-CN" sz="3200" dirty="0">
                <a:solidFill>
                  <a:srgbClr val="0033CC"/>
                </a:solidFill>
                <a:latin typeface="Times New Roman" panose="02020603050405020304" pitchFamily="18" charset="0"/>
                <a:ea typeface="华文楷体" panose="02010600040101010101" pitchFamily="2" charset="-122"/>
              </a:rPr>
              <a:t>(4</a:t>
            </a:r>
            <a:r>
              <a:rPr kumimoji="0" lang="en-US" altLang="zh-CN" sz="3200" i="1" dirty="0">
                <a:solidFill>
                  <a:srgbClr val="0033CC"/>
                </a:solidFill>
                <a:latin typeface="Times New Roman" panose="02020603050405020304" pitchFamily="18" charset="0"/>
                <a:ea typeface="华文楷体" panose="02010600040101010101" pitchFamily="2" charset="-122"/>
              </a:rPr>
              <a:t>f </a:t>
            </a:r>
            <a:r>
              <a:rPr kumimoji="0" lang="en-US" altLang="zh-CN" sz="3200" baseline="30000" dirty="0">
                <a:solidFill>
                  <a:srgbClr val="0033CC"/>
                </a:solidFill>
                <a:latin typeface="Times New Roman" panose="02020603050405020304" pitchFamily="18" charset="0"/>
                <a:ea typeface="华文楷体" panose="02010600040101010101" pitchFamily="2" charset="-122"/>
              </a:rPr>
              <a:t>6</a:t>
            </a:r>
            <a:r>
              <a:rPr kumimoji="0" lang="en-US" altLang="zh-CN" sz="3200" dirty="0">
                <a:solidFill>
                  <a:srgbClr val="0033CC"/>
                </a:solidFill>
                <a:latin typeface="Times New Roman" panose="02020603050405020304" pitchFamily="18" charset="0"/>
                <a:ea typeface="华文楷体" panose="02010600040101010101" pitchFamily="2" charset="-122"/>
              </a:rPr>
              <a:t>)</a:t>
            </a:r>
            <a:r>
              <a:rPr kumimoji="0" lang="en-US" altLang="zh-CN" sz="3200" dirty="0">
                <a:latin typeface="Times New Roman" panose="02020603050405020304" pitchFamily="18" charset="0"/>
                <a:ea typeface="华文楷体" panose="02010600040101010101" pitchFamily="2" charset="-122"/>
              </a:rPr>
              <a:t> , </a:t>
            </a:r>
            <a:r>
              <a:rPr kumimoji="0" lang="en-US" altLang="zh-CN" sz="3200" dirty="0">
                <a:solidFill>
                  <a:srgbClr val="0033CC"/>
                </a:solidFill>
                <a:latin typeface="Times New Roman" panose="02020603050405020304" pitchFamily="18" charset="0"/>
                <a:ea typeface="华文楷体" panose="02010600040101010101" pitchFamily="2" charset="-122"/>
              </a:rPr>
              <a:t>Tb</a:t>
            </a:r>
            <a:r>
              <a:rPr kumimoji="0" lang="en-US" altLang="zh-CN" sz="3200" baseline="30000" dirty="0">
                <a:solidFill>
                  <a:srgbClr val="0033CC"/>
                </a:solidFill>
                <a:latin typeface="Times New Roman" panose="02020603050405020304" pitchFamily="18" charset="0"/>
                <a:ea typeface="华文楷体" panose="02010600040101010101" pitchFamily="2" charset="-122"/>
              </a:rPr>
              <a:t>3+</a:t>
            </a:r>
            <a:r>
              <a:rPr kumimoji="0" lang="en-US" altLang="zh-CN" sz="3200" dirty="0">
                <a:solidFill>
                  <a:srgbClr val="0033CC"/>
                </a:solidFill>
                <a:latin typeface="Times New Roman" panose="02020603050405020304" pitchFamily="18" charset="0"/>
                <a:ea typeface="华文楷体" panose="02010600040101010101" pitchFamily="2" charset="-122"/>
              </a:rPr>
              <a:t>(4</a:t>
            </a:r>
            <a:r>
              <a:rPr kumimoji="0" lang="en-US" altLang="zh-CN" sz="3200" i="1" dirty="0">
                <a:solidFill>
                  <a:srgbClr val="0033CC"/>
                </a:solidFill>
                <a:latin typeface="Times New Roman" panose="02020603050405020304" pitchFamily="18" charset="0"/>
                <a:ea typeface="华文楷体" panose="02010600040101010101" pitchFamily="2" charset="-122"/>
              </a:rPr>
              <a:t>f </a:t>
            </a:r>
            <a:r>
              <a:rPr kumimoji="0" lang="en-US" altLang="zh-CN" sz="3200" baseline="30000" dirty="0">
                <a:solidFill>
                  <a:srgbClr val="0033CC"/>
                </a:solidFill>
                <a:latin typeface="Times New Roman" panose="02020603050405020304" pitchFamily="18" charset="0"/>
                <a:ea typeface="华文楷体" panose="02010600040101010101" pitchFamily="2" charset="-122"/>
              </a:rPr>
              <a:t>7</a:t>
            </a:r>
            <a:r>
              <a:rPr kumimoji="0" lang="en-US" altLang="zh-CN" sz="3200" dirty="0">
                <a:solidFill>
                  <a:srgbClr val="0033CC"/>
                </a:solidFill>
                <a:latin typeface="Times New Roman" panose="02020603050405020304" pitchFamily="18" charset="0"/>
                <a:ea typeface="华文楷体" panose="02010600040101010101" pitchFamily="2" charset="-122"/>
              </a:rPr>
              <a:t>)</a:t>
            </a:r>
            <a:r>
              <a:rPr kumimoji="0" lang="zh-CN" altLang="en-US" sz="3200" dirty="0">
                <a:solidFill>
                  <a:srgbClr val="0033CC"/>
                </a:solidFill>
                <a:latin typeface="Times New Roman" panose="02020603050405020304" pitchFamily="18" charset="0"/>
                <a:ea typeface="华文楷体" panose="02010600040101010101" pitchFamily="2" charset="-122"/>
              </a:rPr>
              <a:t>和</a:t>
            </a:r>
            <a:r>
              <a:rPr kumimoji="0" lang="en-US" altLang="zh-CN" sz="3200" dirty="0">
                <a:solidFill>
                  <a:srgbClr val="0033CC"/>
                </a:solidFill>
                <a:latin typeface="Times New Roman" panose="02020603050405020304" pitchFamily="18" charset="0"/>
                <a:ea typeface="华文楷体" panose="02010600040101010101" pitchFamily="2" charset="-122"/>
              </a:rPr>
              <a:t>Yb</a:t>
            </a:r>
            <a:r>
              <a:rPr kumimoji="0" lang="en-US" altLang="zh-CN" sz="3200" baseline="30000" dirty="0">
                <a:solidFill>
                  <a:srgbClr val="0033CC"/>
                </a:solidFill>
                <a:latin typeface="Times New Roman" panose="02020603050405020304" pitchFamily="18" charset="0"/>
                <a:ea typeface="华文楷体" panose="02010600040101010101" pitchFamily="2" charset="-122"/>
              </a:rPr>
              <a:t>3+ </a:t>
            </a:r>
            <a:r>
              <a:rPr kumimoji="0" lang="en-US" altLang="zh-CN" sz="3200" dirty="0">
                <a:solidFill>
                  <a:srgbClr val="0033CC"/>
                </a:solidFill>
                <a:latin typeface="Times New Roman" panose="02020603050405020304" pitchFamily="18" charset="0"/>
                <a:ea typeface="华文楷体" panose="02010600040101010101" pitchFamily="2" charset="-122"/>
              </a:rPr>
              <a:t>(4</a:t>
            </a:r>
            <a:r>
              <a:rPr kumimoji="0" lang="en-US" altLang="zh-CN" sz="3200" i="1" dirty="0">
                <a:solidFill>
                  <a:srgbClr val="0033CC"/>
                </a:solidFill>
                <a:latin typeface="Times New Roman" panose="02020603050405020304" pitchFamily="18" charset="0"/>
                <a:ea typeface="华文楷体" panose="02010600040101010101" pitchFamily="2" charset="-122"/>
              </a:rPr>
              <a:t>f </a:t>
            </a:r>
            <a:r>
              <a:rPr kumimoji="0" lang="en-US" altLang="zh-CN" sz="3200" baseline="30000" dirty="0">
                <a:solidFill>
                  <a:srgbClr val="0033CC"/>
                </a:solidFill>
                <a:latin typeface="Times New Roman" panose="02020603050405020304" pitchFamily="18" charset="0"/>
                <a:ea typeface="华文楷体" panose="02010600040101010101" pitchFamily="2" charset="-122"/>
              </a:rPr>
              <a:t>13</a:t>
            </a:r>
            <a:r>
              <a:rPr kumimoji="0" lang="en-US" altLang="zh-CN" sz="3200" dirty="0">
                <a:solidFill>
                  <a:srgbClr val="0033CC"/>
                </a:solidFill>
                <a:latin typeface="Times New Roman" panose="02020603050405020304" pitchFamily="18" charset="0"/>
                <a:ea typeface="华文楷体" panose="02010600040101010101" pitchFamily="2" charset="-122"/>
              </a:rPr>
              <a:t>)</a:t>
            </a:r>
            <a:r>
              <a:rPr kumimoji="0" lang="zh-CN" altLang="en-US" sz="3200" dirty="0">
                <a:latin typeface="Times New Roman" panose="02020603050405020304" pitchFamily="18" charset="0"/>
                <a:ea typeface="华文楷体" panose="02010600040101010101" pitchFamily="2" charset="-122"/>
              </a:rPr>
              <a:t>的吸收峰在紫外区或红外区</a:t>
            </a:r>
            <a:r>
              <a:rPr kumimoji="0" lang="zh-CN" altLang="en-US" sz="3200" dirty="0" smtClean="0">
                <a:latin typeface="Times New Roman" panose="02020603050405020304" pitchFamily="18" charset="0"/>
                <a:ea typeface="华文楷体" panose="02010600040101010101" pitchFamily="2" charset="-122"/>
              </a:rPr>
              <a:t>，无色</a:t>
            </a:r>
            <a:r>
              <a:rPr kumimoji="0" lang="zh-CN" altLang="en-US" sz="3200" dirty="0">
                <a:latin typeface="Times New Roman" panose="02020603050405020304" pitchFamily="18" charset="0"/>
                <a:ea typeface="华文楷体" panose="02010600040101010101" pitchFamily="2" charset="-122"/>
              </a:rPr>
              <a:t>或</a:t>
            </a:r>
            <a:r>
              <a:rPr kumimoji="0" lang="zh-CN" altLang="en-US" sz="3200" dirty="0" smtClean="0">
                <a:latin typeface="Times New Roman" panose="02020603050405020304" pitchFamily="18" charset="0"/>
                <a:ea typeface="华文楷体" panose="02010600040101010101" pitchFamily="2" charset="-122"/>
              </a:rPr>
              <a:t>浅色。</a:t>
            </a:r>
            <a:endParaRPr kumimoji="0" lang="en-US" altLang="zh-CN" sz="3200" dirty="0">
              <a:latin typeface="Times New Roman" panose="02020603050405020304" pitchFamily="18" charset="0"/>
              <a:ea typeface="华文楷体" panose="02010600040101010101" pitchFamily="2" charset="-122"/>
            </a:endParaRPr>
          </a:p>
          <a:p>
            <a:pPr>
              <a:lnSpc>
                <a:spcPct val="125000"/>
              </a:lnSpc>
              <a:spcBef>
                <a:spcPct val="0"/>
              </a:spcBef>
              <a:buClrTx/>
              <a:buSzTx/>
              <a:buFontTx/>
              <a:buNone/>
            </a:pPr>
            <a:r>
              <a:rPr lang="zh-CN" altLang="en-US" sz="3200"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颜色</a:t>
            </a:r>
            <a:r>
              <a:rPr lang="zh-CN" altLang="en-US"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呈现周期性变化</a:t>
            </a:r>
            <a:endParaRPr kumimoji="0" lang="zh-CN" altLang="en-US" sz="3200" dirty="0">
              <a:latin typeface="Times New Roman" panose="02020603050405020304" pitchFamily="18" charset="0"/>
              <a:ea typeface="华文楷体" panose="0201060004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indefinite" fill="hold">
                                          <p:stCondLst>
                                            <p:cond delay="0"/>
                                          </p:stCondLst>
                                        </p:cTn>
                                        <p:tgtEl>
                                          <p:spTgt spid="891906">
                                            <p:txEl>
                                              <p:pRg st="0" end="0"/>
                                            </p:txEl>
                                          </p:spTgt>
                                        </p:tgtEl>
                                        <p:attrNameLst>
                                          <p:attrName>style.visibility</p:attrName>
                                        </p:attrNameLst>
                                      </p:cBhvr>
                                      <p:to>
                                        <p:strVal val="visible"/>
                                      </p:to>
                                    </p:set>
                                    <p:animEffect transition="in" filter="fade">
                                      <p:cBhvr>
                                        <p:cTn id="7" dur="500"/>
                                        <p:tgtEl>
                                          <p:spTgt spid="891906">
                                            <p:txEl>
                                              <p:pRg st="0" end="0"/>
                                            </p:txEl>
                                          </p:spTgt>
                                        </p:tgtEl>
                                      </p:cBhvr>
                                    </p:animEffect>
                                    <p:anim calcmode="lin" valueType="num">
                                      <p:cBhvr>
                                        <p:cTn id="8" dur="500" fill="hold"/>
                                        <p:tgtEl>
                                          <p:spTgt spid="89190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91906">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891906">
                                            <p:txEl>
                                              <p:pRg st="1" end="1"/>
                                            </p:txEl>
                                          </p:spTgt>
                                        </p:tgtEl>
                                        <p:attrNameLst>
                                          <p:attrName>style.visibility</p:attrName>
                                        </p:attrNameLst>
                                      </p:cBhvr>
                                      <p:to>
                                        <p:strVal val="visible"/>
                                      </p:to>
                                    </p:set>
                                    <p:animEffect transition="in" filter="fade">
                                      <p:cBhvr>
                                        <p:cTn id="14" dur="500"/>
                                        <p:tgtEl>
                                          <p:spTgt spid="891906">
                                            <p:txEl>
                                              <p:pRg st="1" end="1"/>
                                            </p:txEl>
                                          </p:spTgt>
                                        </p:tgtEl>
                                      </p:cBhvr>
                                    </p:animEffect>
                                    <p:anim calcmode="lin" valueType="num">
                                      <p:cBhvr>
                                        <p:cTn id="15"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91906">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891906">
                                            <p:txEl>
                                              <p:pRg st="2" end="2"/>
                                            </p:txEl>
                                          </p:spTgt>
                                        </p:tgtEl>
                                        <p:attrNameLst>
                                          <p:attrName>style.visibility</p:attrName>
                                        </p:attrNameLst>
                                      </p:cBhvr>
                                      <p:to>
                                        <p:strVal val="visible"/>
                                      </p:to>
                                    </p:set>
                                    <p:animEffect transition="in" filter="fade">
                                      <p:cBhvr>
                                        <p:cTn id="21" dur="500"/>
                                        <p:tgtEl>
                                          <p:spTgt spid="891906">
                                            <p:txEl>
                                              <p:pRg st="2" end="2"/>
                                            </p:txEl>
                                          </p:spTgt>
                                        </p:tgtEl>
                                      </p:cBhvr>
                                    </p:animEffect>
                                    <p:anim calcmode="lin" valueType="num">
                                      <p:cBhvr>
                                        <p:cTn id="22" dur="500" fill="hold"/>
                                        <p:tgtEl>
                                          <p:spTgt spid="89190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891906">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06"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2996" name="Group 68"/>
          <p:cNvGraphicFramePr>
            <a:graphicFrameLocks noGrp="1"/>
          </p:cNvGraphicFramePr>
          <p:nvPr/>
        </p:nvGraphicFramePr>
        <p:xfrm>
          <a:off x="250825" y="1125538"/>
          <a:ext cx="8318500" cy="4824414"/>
        </p:xfrm>
        <a:graphic>
          <a:graphicData uri="http://schemas.openxmlformats.org/drawingml/2006/table">
            <a:tbl>
              <a:tblPr/>
              <a:tblGrid>
                <a:gridCol w="1244600"/>
                <a:gridCol w="2098675"/>
                <a:gridCol w="1647825"/>
                <a:gridCol w="2082800"/>
                <a:gridCol w="1244600"/>
              </a:tblGrid>
              <a:tr h="5365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离子</a:t>
                      </a:r>
                      <a:endParaRPr kumimoji="0" lang="zh-CN" altLang="en-US" sz="24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rPr>
                        <a:t>未成对电子数</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rPr>
                        <a:t>颜色</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rPr>
                        <a:t>未成对电子数</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rPr>
                        <a:t>离子</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La</a:t>
                      </a:r>
                      <a:r>
                        <a:rPr kumimoji="0" lang="en-US" altLang="zh-CN" sz="26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rPr>
                        <a:t>0 (4f</a:t>
                      </a:r>
                      <a:r>
                        <a:rPr kumimoji="0" lang="en-US" altLang="zh-CN" sz="2600" b="1" i="0" u="none" strike="noStrike" cap="none" normalizeH="0" baseline="30000" dirty="0" smtClean="0">
                          <a:ln>
                            <a:noFill/>
                          </a:ln>
                          <a:solidFill>
                            <a:srgbClr val="00CC00"/>
                          </a:solidFill>
                          <a:effectLst/>
                          <a:latin typeface="Times New Roman" panose="02020603050405020304" pitchFamily="18" charset="0"/>
                          <a:ea typeface="华文楷体" panose="02010600040101010101" pitchFamily="2" charset="-122"/>
                        </a:rPr>
                        <a:t>0</a:t>
                      </a:r>
                      <a:r>
                        <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dirty="0" smtClean="0">
                          <a:ln>
                            <a:noFill/>
                          </a:ln>
                          <a:solidFill>
                            <a:srgbClr val="0033CC"/>
                          </a:solidFill>
                          <a:effectLst/>
                          <a:latin typeface="Times New Roman" panose="02020603050405020304" pitchFamily="18" charset="0"/>
                          <a:ea typeface="华文楷体" panose="02010600040101010101" pitchFamily="2" charset="-122"/>
                        </a:rPr>
                        <a:t>无色</a:t>
                      </a:r>
                      <a:endParaRPr kumimoji="0" lang="zh-CN" altLang="en-US" sz="2600" b="1" i="0" u="none" strike="noStrike" cap="none" normalizeH="0" baseline="0" dirty="0" smtClean="0">
                        <a:ln>
                          <a:noFill/>
                        </a:ln>
                        <a:solidFill>
                          <a:srgbClr val="0033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rPr>
                        <a:t>0 (4f</a:t>
                      </a:r>
                      <a:r>
                        <a:rPr kumimoji="0" lang="en-US" altLang="zh-CN" sz="2600" b="1" i="0" u="none" strike="noStrike" cap="none" normalizeH="0" baseline="30000" dirty="0" smtClean="0">
                          <a:ln>
                            <a:noFill/>
                          </a:ln>
                          <a:solidFill>
                            <a:srgbClr val="00CC00"/>
                          </a:solidFill>
                          <a:effectLst/>
                          <a:latin typeface="Times New Roman" panose="02020603050405020304" pitchFamily="18" charset="0"/>
                          <a:ea typeface="华文楷体" panose="02010600040101010101" pitchFamily="2" charset="-122"/>
                        </a:rPr>
                        <a:t>14</a:t>
                      </a:r>
                      <a:r>
                        <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Lu</a:t>
                      </a:r>
                      <a:r>
                        <a:rPr kumimoji="0" lang="en-US" altLang="zh-CN" sz="26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Ce</a:t>
                      </a:r>
                      <a:r>
                        <a:rPr kumimoji="0" lang="en-US" altLang="zh-CN" sz="26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rPr>
                        <a:t>1 (4f</a:t>
                      </a:r>
                      <a:r>
                        <a:rPr kumimoji="0" lang="en-US" altLang="zh-CN" sz="2600" b="1" i="0" u="none" strike="noStrike" cap="none" normalizeH="0" baseline="30000" dirty="0" smtClean="0">
                          <a:ln>
                            <a:noFill/>
                          </a:ln>
                          <a:solidFill>
                            <a:srgbClr val="00CC00"/>
                          </a:solidFill>
                          <a:effectLst/>
                          <a:latin typeface="Times New Roman" panose="02020603050405020304" pitchFamily="18" charset="0"/>
                          <a:ea typeface="华文楷体" panose="02010600040101010101" pitchFamily="2" charset="-122"/>
                        </a:rPr>
                        <a:t>1</a:t>
                      </a:r>
                      <a:r>
                        <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dirty="0" smtClean="0">
                          <a:ln>
                            <a:noFill/>
                          </a:ln>
                          <a:solidFill>
                            <a:srgbClr val="0033CC"/>
                          </a:solidFill>
                          <a:effectLst/>
                          <a:latin typeface="Times New Roman" panose="02020603050405020304" pitchFamily="18" charset="0"/>
                          <a:ea typeface="华文楷体" panose="02010600040101010101" pitchFamily="2" charset="-122"/>
                        </a:rPr>
                        <a:t>无色</a:t>
                      </a:r>
                      <a:endParaRPr kumimoji="0" lang="zh-CN" altLang="en-US" sz="2600" b="1" i="0" u="none" strike="noStrike" cap="none" normalizeH="0" baseline="0" dirty="0" smtClean="0">
                        <a:ln>
                          <a:noFill/>
                        </a:ln>
                        <a:solidFill>
                          <a:srgbClr val="0033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rPr>
                        <a:t>1 (4f</a:t>
                      </a:r>
                      <a:r>
                        <a:rPr kumimoji="0" lang="en-US" altLang="zh-CN" sz="2600" b="1" i="0" u="none" strike="noStrike" cap="none" normalizeH="0" baseline="30000" dirty="0" smtClean="0">
                          <a:ln>
                            <a:noFill/>
                          </a:ln>
                          <a:solidFill>
                            <a:srgbClr val="00CC00"/>
                          </a:solidFill>
                          <a:effectLst/>
                          <a:latin typeface="Times New Roman" panose="02020603050405020304" pitchFamily="18" charset="0"/>
                          <a:ea typeface="华文楷体" panose="02010600040101010101" pitchFamily="2" charset="-122"/>
                        </a:rPr>
                        <a:t>13</a:t>
                      </a:r>
                      <a:r>
                        <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CC00"/>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Yb</a:t>
                      </a:r>
                      <a:r>
                        <a:rPr kumimoji="0" lang="en-US" altLang="zh-CN" sz="26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Pr</a:t>
                      </a:r>
                      <a:r>
                        <a:rPr kumimoji="0" lang="en-US" altLang="zh-CN" sz="26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2 (4f</a:t>
                      </a:r>
                      <a:r>
                        <a:rPr kumimoji="0" lang="en-US" altLang="zh-CN" sz="2600" b="1" i="0" u="none" strike="noStrike" cap="none" normalizeH="0" baseline="30000" dirty="0" smtClean="0">
                          <a:ln>
                            <a:noFill/>
                          </a:ln>
                          <a:solidFill>
                            <a:schemeClr val="tx1"/>
                          </a:solidFill>
                          <a:effectLst/>
                          <a:latin typeface="Times New Roman" panose="02020603050405020304" pitchFamily="18" charset="0"/>
                          <a:ea typeface="华文楷体" panose="02010600040101010101" pitchFamily="2" charset="-122"/>
                        </a:rPr>
                        <a:t>2</a:t>
                      </a: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rPr>
                        <a:t>绿</a:t>
                      </a:r>
                      <a:endParaRPr kumimoji="0" lang="zh-CN" altLang="en-US" sz="2600" b="1"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2 (4f</a:t>
                      </a:r>
                      <a:r>
                        <a:rPr kumimoji="0" lang="en-US" altLang="zh-CN" sz="2600" b="1" i="0" u="none" strike="noStrike" cap="none" normalizeH="0" baseline="30000" dirty="0" smtClean="0">
                          <a:ln>
                            <a:noFill/>
                          </a:ln>
                          <a:solidFill>
                            <a:schemeClr val="tx1"/>
                          </a:solidFill>
                          <a:effectLst/>
                          <a:latin typeface="Times New Roman" panose="02020603050405020304" pitchFamily="18" charset="0"/>
                          <a:ea typeface="华文楷体" panose="02010600040101010101" pitchFamily="2" charset="-122"/>
                        </a:rPr>
                        <a:t>12</a:t>
                      </a: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Tm</a:t>
                      </a:r>
                      <a:r>
                        <a:rPr kumimoji="0" lang="en-US" altLang="zh-CN" sz="26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Nd</a:t>
                      </a:r>
                      <a:r>
                        <a:rPr kumimoji="0" lang="en-US" altLang="zh-CN" sz="26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3 (4f</a:t>
                      </a:r>
                      <a:r>
                        <a:rPr kumimoji="0" lang="en-US" altLang="zh-CN" sz="2600" b="1" i="0" u="none" strike="noStrike" cap="none" normalizeH="0" baseline="30000" dirty="0" smtClean="0">
                          <a:ln>
                            <a:noFill/>
                          </a:ln>
                          <a:solidFill>
                            <a:schemeClr val="tx1"/>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dirty="0" smtClean="0">
                          <a:ln>
                            <a:noFill/>
                          </a:ln>
                          <a:solidFill>
                            <a:srgbClr val="0033CC"/>
                          </a:solidFill>
                          <a:effectLst/>
                          <a:latin typeface="Times New Roman" panose="02020603050405020304" pitchFamily="18" charset="0"/>
                          <a:ea typeface="华文楷体" panose="02010600040101010101" pitchFamily="2" charset="-122"/>
                        </a:rPr>
                        <a:t>淡紫</a:t>
                      </a:r>
                      <a:endParaRPr kumimoji="0" lang="zh-CN" altLang="en-US" sz="2600" b="1" i="0" u="none" strike="noStrike" cap="none" normalizeH="0" baseline="0" dirty="0" smtClean="0">
                        <a:ln>
                          <a:noFill/>
                        </a:ln>
                        <a:solidFill>
                          <a:srgbClr val="0033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3 (4f</a:t>
                      </a:r>
                      <a:r>
                        <a:rPr kumimoji="0" lang="en-US" altLang="zh-CN" sz="2600" b="1" i="0" u="none" strike="noStrike" cap="none" normalizeH="0" baseline="30000" dirty="0" smtClean="0">
                          <a:ln>
                            <a:noFill/>
                          </a:ln>
                          <a:solidFill>
                            <a:schemeClr val="tx1"/>
                          </a:solidFill>
                          <a:effectLst/>
                          <a:latin typeface="Times New Roman" panose="02020603050405020304" pitchFamily="18" charset="0"/>
                          <a:ea typeface="华文楷体" panose="02010600040101010101" pitchFamily="2" charset="-122"/>
                        </a:rPr>
                        <a:t>11</a:t>
                      </a: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Er</a:t>
                      </a:r>
                      <a:r>
                        <a:rPr kumimoji="0" lang="en-US" altLang="zh-CN" sz="26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 Pm</a:t>
                      </a:r>
                      <a:r>
                        <a:rPr kumimoji="0" lang="en-US" altLang="zh-CN" sz="26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4 (4f</a:t>
                      </a:r>
                      <a:r>
                        <a:rPr kumimoji="0" lang="en-US" altLang="zh-CN" sz="2600" b="1" i="0" u="none" strike="noStrike" cap="none" normalizeH="0" baseline="30000" dirty="0" smtClean="0">
                          <a:ln>
                            <a:noFill/>
                          </a:ln>
                          <a:solidFill>
                            <a:schemeClr val="tx1"/>
                          </a:solidFill>
                          <a:effectLst/>
                          <a:latin typeface="Times New Roman" panose="02020603050405020304" pitchFamily="18" charset="0"/>
                          <a:ea typeface="华文楷体" panose="02010600040101010101" pitchFamily="2" charset="-122"/>
                        </a:rPr>
                        <a:t>4</a:t>
                      </a: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rPr>
                        <a:t>粉红、黄</a:t>
                      </a:r>
                      <a:endParaRPr kumimoji="0" lang="zh-CN" altLang="en-US" sz="2600" b="1"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4 (4f</a:t>
                      </a:r>
                      <a:r>
                        <a:rPr kumimoji="0" lang="en-US" altLang="zh-CN" sz="2600" b="1" i="0" u="none" strike="noStrike" cap="none" normalizeH="0" baseline="30000" dirty="0" smtClean="0">
                          <a:ln>
                            <a:noFill/>
                          </a:ln>
                          <a:solidFill>
                            <a:schemeClr val="tx1"/>
                          </a:solidFill>
                          <a:effectLst/>
                          <a:latin typeface="Times New Roman" panose="02020603050405020304" pitchFamily="18" charset="0"/>
                          <a:ea typeface="华文楷体" panose="02010600040101010101" pitchFamily="2" charset="-122"/>
                        </a:rPr>
                        <a:t>10</a:t>
                      </a: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Ho</a:t>
                      </a:r>
                      <a:r>
                        <a:rPr kumimoji="0" lang="en-US" altLang="zh-CN" sz="26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Sm</a:t>
                      </a:r>
                      <a:r>
                        <a:rPr kumimoji="0" lang="en-US" altLang="zh-CN" sz="26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5 (4f</a:t>
                      </a:r>
                      <a:r>
                        <a:rPr kumimoji="0" lang="en-US" altLang="zh-CN" sz="2600" b="1" i="0" u="none" strike="noStrike" cap="none" normalizeH="0" baseline="30000" dirty="0" smtClean="0">
                          <a:ln>
                            <a:noFill/>
                          </a:ln>
                          <a:solidFill>
                            <a:schemeClr val="tx1"/>
                          </a:solidFill>
                          <a:effectLst/>
                          <a:latin typeface="Times New Roman" panose="02020603050405020304" pitchFamily="18" charset="0"/>
                          <a:ea typeface="华文楷体" panose="02010600040101010101" pitchFamily="2" charset="-122"/>
                        </a:rPr>
                        <a:t>5</a:t>
                      </a: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rPr>
                        <a:t>黄</a:t>
                      </a:r>
                      <a:endParaRPr kumimoji="0" lang="zh-CN" altLang="en-US" sz="2600" b="1"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5 (4f</a:t>
                      </a:r>
                      <a:r>
                        <a:rPr kumimoji="0" lang="en-US" altLang="zh-CN" sz="2600" b="1" i="0" u="none" strike="noStrike" cap="none" normalizeH="0" baseline="30000" dirty="0" smtClean="0">
                          <a:ln>
                            <a:noFill/>
                          </a:ln>
                          <a:solidFill>
                            <a:schemeClr val="tx1"/>
                          </a:solidFill>
                          <a:effectLst/>
                          <a:latin typeface="Times New Roman" panose="02020603050405020304" pitchFamily="18" charset="0"/>
                          <a:ea typeface="华文楷体" panose="02010600040101010101" pitchFamily="2" charset="-122"/>
                        </a:rPr>
                        <a:t>9</a:t>
                      </a:r>
                      <a:r>
                        <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1"/>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Dy</a:t>
                      </a:r>
                      <a:r>
                        <a:rPr kumimoji="0" lang="en-US" altLang="zh-CN" sz="26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 Eu</a:t>
                      </a:r>
                      <a:r>
                        <a:rPr kumimoji="0" lang="en-US" altLang="zh-CN" sz="26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6 (4f</a:t>
                      </a:r>
                      <a:r>
                        <a:rPr kumimoji="0" lang="en-US" altLang="zh-CN" sz="2600" b="1" i="0" u="none" strike="noStrike" cap="none" normalizeH="0" baseline="3000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6</a:t>
                      </a:r>
                      <a:r>
                        <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rPr>
                        <a:t>无色</a:t>
                      </a:r>
                      <a:endParaRPr kumimoji="0" lang="zh-CN" altLang="en-US" sz="2600" b="1"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6 (4f</a:t>
                      </a:r>
                      <a:r>
                        <a:rPr kumimoji="0" lang="en-US" altLang="zh-CN" sz="2600" b="1" i="0" u="none" strike="noStrike" cap="none" normalizeH="0" baseline="3000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8</a:t>
                      </a:r>
                      <a:r>
                        <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Tb</a:t>
                      </a:r>
                      <a:r>
                        <a:rPr kumimoji="0" lang="en-US" altLang="zh-CN" sz="26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Gd</a:t>
                      </a:r>
                      <a:r>
                        <a:rPr kumimoji="0" lang="en-US" altLang="zh-CN" sz="26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7 (4f</a:t>
                      </a:r>
                      <a:r>
                        <a:rPr kumimoji="0" lang="en-US" altLang="zh-CN" sz="2600" b="1" i="0" u="none" strike="noStrike" cap="none" normalizeH="0" baseline="3000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7</a:t>
                      </a:r>
                      <a:r>
                        <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rPr>
                        <a:t>无色</a:t>
                      </a:r>
                      <a:endParaRPr kumimoji="0" lang="zh-CN" altLang="en-US" sz="2600" b="1"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7 (4f</a:t>
                      </a:r>
                      <a:r>
                        <a:rPr kumimoji="0" lang="en-US" altLang="zh-CN" sz="2600" b="1" i="0" u="none" strike="noStrike" cap="none" normalizeH="0" baseline="3000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7</a:t>
                      </a:r>
                      <a:r>
                        <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chemeClr val="tx2">
                            <a:lumMod val="40000"/>
                            <a:lumOff val="60000"/>
                          </a:schemeClr>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Gd</a:t>
                      </a:r>
                      <a:r>
                        <a:rPr kumimoji="0" lang="en-US" altLang="zh-CN" sz="26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3+</a:t>
                      </a:r>
                      <a:r>
                        <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 </a:t>
                      </a:r>
                      <a:endParaRPr kumimoji="0" lang="en-US" altLang="zh-CN" sz="26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2992" name="Rectangle 64"/>
          <p:cNvSpPr>
            <a:spLocks noChangeArrowheads="1"/>
          </p:cNvSpPr>
          <p:nvPr/>
        </p:nvSpPr>
        <p:spPr bwMode="auto">
          <a:xfrm>
            <a:off x="250825" y="188913"/>
            <a:ext cx="7561263"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kumimoji="0" lang="en-US" altLang="zh-CN" sz="3200">
                <a:solidFill>
                  <a:srgbClr val="0033CC"/>
                </a:solidFill>
                <a:latin typeface="Times New Roman" panose="02020603050405020304" pitchFamily="18" charset="0"/>
                <a:ea typeface="华文楷体" panose="02010600040101010101" pitchFamily="2" charset="-122"/>
              </a:rPr>
              <a:t>Ln</a:t>
            </a:r>
            <a:r>
              <a:rPr kumimoji="0" lang="en-US" altLang="zh-CN" sz="3200" baseline="30000">
                <a:solidFill>
                  <a:srgbClr val="0033CC"/>
                </a:solidFill>
                <a:latin typeface="Times New Roman" panose="02020603050405020304" pitchFamily="18" charset="0"/>
                <a:ea typeface="华文楷体" panose="02010600040101010101" pitchFamily="2" charset="-122"/>
              </a:rPr>
              <a:t>3+</a:t>
            </a:r>
            <a:r>
              <a:rPr kumimoji="0" lang="zh-CN" altLang="en-US" sz="3200">
                <a:solidFill>
                  <a:srgbClr val="0033CC"/>
                </a:solidFill>
                <a:latin typeface="Times New Roman" panose="02020603050405020304" pitchFamily="18" charset="0"/>
                <a:ea typeface="华文楷体" panose="02010600040101010101" pitchFamily="2" charset="-122"/>
              </a:rPr>
              <a:t>水合离子的颜色   </a:t>
            </a:r>
            <a:r>
              <a:rPr kumimoji="0" lang="en-US" altLang="zh-CN" sz="3200">
                <a:solidFill>
                  <a:srgbClr val="0033CC"/>
                </a:solidFill>
                <a:latin typeface="Times New Roman" panose="02020603050405020304" pitchFamily="18" charset="0"/>
                <a:ea typeface="华文楷体" panose="02010600040101010101" pitchFamily="2" charset="-122"/>
              </a:rPr>
              <a:t>(</a:t>
            </a:r>
            <a:r>
              <a:rPr kumimoji="0" lang="zh-CN" altLang="en-US" sz="3200">
                <a:solidFill>
                  <a:srgbClr val="0033CC"/>
                </a:solidFill>
                <a:latin typeface="Times New Roman" panose="02020603050405020304" pitchFamily="18" charset="0"/>
                <a:ea typeface="华文楷体" panose="02010600040101010101" pitchFamily="2" charset="-122"/>
              </a:rPr>
              <a:t>周期性变化 </a:t>
            </a:r>
            <a:r>
              <a:rPr kumimoji="0" lang="en-US" altLang="zh-CN" sz="3200">
                <a:solidFill>
                  <a:srgbClr val="0033CC"/>
                </a:solidFill>
                <a:latin typeface="Times New Roman" panose="02020603050405020304" pitchFamily="18" charset="0"/>
                <a:ea typeface="华文楷体" panose="02010600040101010101" pitchFamily="2" charset="-122"/>
              </a:rPr>
              <a:t>p</a:t>
            </a:r>
            <a:r>
              <a:rPr kumimoji="0" lang="en-US" altLang="zh-CN" sz="3200" baseline="-25000">
                <a:solidFill>
                  <a:srgbClr val="0033CC"/>
                </a:solidFill>
                <a:latin typeface="Times New Roman" panose="02020603050405020304" pitchFamily="18" charset="0"/>
                <a:ea typeface="华文楷体" panose="02010600040101010101" pitchFamily="2" charset="-122"/>
              </a:rPr>
              <a:t>361</a:t>
            </a:r>
            <a:r>
              <a:rPr kumimoji="0" lang="en-US" altLang="zh-CN" sz="3200">
                <a:solidFill>
                  <a:srgbClr val="0033CC"/>
                </a:solidFill>
                <a:latin typeface="Times New Roman" panose="02020603050405020304" pitchFamily="18" charset="0"/>
                <a:ea typeface="华文楷体" panose="02010600040101010101" pitchFamily="2" charset="-122"/>
              </a:rPr>
              <a:t>)</a:t>
            </a:r>
            <a:endParaRPr kumimoji="0" lang="en-US" altLang="zh-CN" sz="3200">
              <a:solidFill>
                <a:srgbClr val="0033CC"/>
              </a:solidFill>
              <a:latin typeface="Times New Roman" panose="02020603050405020304" pitchFamily="18" charset="0"/>
              <a:ea typeface="华文楷体" panose="02010600040101010101" pitchFamily="2" charset="-122"/>
            </a:endParaRPr>
          </a:p>
        </p:txBody>
      </p:sp>
      <p:sp>
        <p:nvSpPr>
          <p:cNvPr id="892993" name="Rectangle 65"/>
          <p:cNvSpPr>
            <a:spLocks noChangeArrowheads="1"/>
          </p:cNvSpPr>
          <p:nvPr/>
        </p:nvSpPr>
        <p:spPr bwMode="auto">
          <a:xfrm>
            <a:off x="2339752" y="6069013"/>
            <a:ext cx="61334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200" dirty="0" smtClean="0">
                <a:solidFill>
                  <a:srgbClr val="0000CC"/>
                </a:solidFill>
                <a:latin typeface="Times New Roman" panose="02020603050405020304" pitchFamily="18" charset="0"/>
                <a:ea typeface="华文楷体" panose="02010600040101010101" pitchFamily="2" charset="-122"/>
              </a:rPr>
              <a:t>其离子的颜色与 </a:t>
            </a:r>
            <a:r>
              <a:rPr lang="en-US" altLang="zh-CN" sz="3200" dirty="0" smtClean="0">
                <a:solidFill>
                  <a:srgbClr val="0000CC"/>
                </a:solidFill>
                <a:latin typeface="Times New Roman" panose="02020603050405020304" pitchFamily="18" charset="0"/>
                <a:ea typeface="华文楷体" panose="02010600040101010101" pitchFamily="2" charset="-122"/>
              </a:rPr>
              <a:t>f-f</a:t>
            </a:r>
            <a:r>
              <a:rPr lang="zh-CN" altLang="en-US" sz="3200" dirty="0">
                <a:solidFill>
                  <a:srgbClr val="0000CC"/>
                </a:solidFill>
                <a:latin typeface="Times New Roman" panose="02020603050405020304" pitchFamily="18" charset="0"/>
                <a:ea typeface="华文楷体" panose="02010600040101010101" pitchFamily="2" charset="-122"/>
              </a:rPr>
              <a:t>电子 跃迁有关</a:t>
            </a:r>
            <a:endParaRPr lang="zh-CN" altLang="en-US" sz="3200" dirty="0">
              <a:solidFill>
                <a:srgbClr val="0000CC"/>
              </a:solidFill>
              <a:latin typeface="Times New Roman" panose="02020603050405020304" pitchFamily="18" charset="0"/>
              <a:ea typeface="华文楷体" panose="02010600040101010101" pitchFamily="2" charset="-122"/>
            </a:endParaRPr>
          </a:p>
        </p:txBody>
      </p:sp>
      <p:sp>
        <p:nvSpPr>
          <p:cNvPr id="16450" name="Rectangle 66"/>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DD42347A-C524-431F-86C9-3E9BCD0FC68D}"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2992">
                                            <p:txEl>
                                              <p:pRg st="0" end="0"/>
                                            </p:txEl>
                                          </p:spTgt>
                                        </p:tgtEl>
                                        <p:attrNameLst>
                                          <p:attrName>style.visibility</p:attrName>
                                        </p:attrNameLst>
                                      </p:cBhvr>
                                      <p:to>
                                        <p:strVal val="visible"/>
                                      </p:to>
                                    </p:set>
                                    <p:animEffect transition="in" filter="blinds(horizontal)">
                                      <p:cBhvr>
                                        <p:cTn id="7" dur="500"/>
                                        <p:tgtEl>
                                          <p:spTgt spid="8929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892996"/>
                                        </p:tgtEl>
                                        <p:attrNameLst>
                                          <p:attrName>style.visibility</p:attrName>
                                        </p:attrNameLst>
                                      </p:cBhvr>
                                      <p:to>
                                        <p:strVal val="visible"/>
                                      </p:to>
                                    </p:set>
                                    <p:animEffect transition="in" filter="checkerboard(down)">
                                      <p:cBhvr>
                                        <p:cTn id="12" dur="500"/>
                                        <p:tgtEl>
                                          <p:spTgt spid="89299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92993"/>
                                        </p:tgtEl>
                                        <p:attrNameLst>
                                          <p:attrName>style.visibility</p:attrName>
                                        </p:attrNameLst>
                                      </p:cBhvr>
                                      <p:to>
                                        <p:strVal val="visible"/>
                                      </p:to>
                                    </p:set>
                                    <p:anim calcmode="lin" valueType="num">
                                      <p:cBhvr additive="base">
                                        <p:cTn id="17" dur="500" fill="hold"/>
                                        <p:tgtEl>
                                          <p:spTgt spid="892993"/>
                                        </p:tgtEl>
                                        <p:attrNameLst>
                                          <p:attrName>ppt_x</p:attrName>
                                        </p:attrNameLst>
                                      </p:cBhvr>
                                      <p:tavLst>
                                        <p:tav tm="0">
                                          <p:val>
                                            <p:strVal val="#ppt_x"/>
                                          </p:val>
                                        </p:tav>
                                        <p:tav tm="100000">
                                          <p:val>
                                            <p:strVal val="#ppt_x"/>
                                          </p:val>
                                        </p:tav>
                                      </p:tavLst>
                                    </p:anim>
                                    <p:anim calcmode="lin" valueType="num">
                                      <p:cBhvr additive="base">
                                        <p:cTn id="18" dur="500" fill="hold"/>
                                        <p:tgtEl>
                                          <p:spTgt spid="892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92" grpId="0" autoUpdateAnimBg="0" build="p"/>
      <p:bldP spid="8929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Rot="1" noChangeArrowheads="1"/>
          </p:cNvSpPr>
          <p:nvPr/>
        </p:nvSpPr>
        <p:spPr bwMode="auto">
          <a:xfrm>
            <a:off x="301625" y="836712"/>
            <a:ext cx="860425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Clr>
                <a:schemeClr val="tx1"/>
              </a:buClr>
              <a:buFontTx/>
              <a:buNone/>
            </a:pPr>
            <a:r>
              <a:rPr kumimoji="0" lang="en-US" altLang="zh-CN" sz="3200" dirty="0">
                <a:solidFill>
                  <a:srgbClr val="0033CC"/>
                </a:solidFill>
                <a:latin typeface="Times New Roman" panose="02020603050405020304" pitchFamily="18" charset="0"/>
                <a:ea typeface="华文楷体" panose="02010600040101010101" pitchFamily="2" charset="-122"/>
              </a:rPr>
              <a:t>5. </a:t>
            </a:r>
            <a:r>
              <a:rPr kumimoji="0" lang="zh-CN" altLang="en-US" sz="3200" dirty="0">
                <a:solidFill>
                  <a:srgbClr val="0033CC"/>
                </a:solidFill>
                <a:latin typeface="Times New Roman" panose="02020603050405020304" pitchFamily="18" charset="0"/>
                <a:ea typeface="华文楷体" panose="02010600040101010101" pitchFamily="2" charset="-122"/>
              </a:rPr>
              <a:t>镧系收缩效应及影响</a:t>
            </a:r>
            <a:endParaRPr kumimoji="0" lang="zh-CN" altLang="en-US" sz="3200" dirty="0">
              <a:solidFill>
                <a:srgbClr val="0033CC"/>
              </a:solidFill>
              <a:latin typeface="Times New Roman" panose="02020603050405020304" pitchFamily="18" charset="0"/>
              <a:ea typeface="华文楷体" panose="02010600040101010101" pitchFamily="2" charset="-122"/>
            </a:endParaRPr>
          </a:p>
          <a:p>
            <a:pPr eaLnBrk="1" hangingPunct="1">
              <a:lnSpc>
                <a:spcPct val="140000"/>
              </a:lnSpc>
              <a:spcBef>
                <a:spcPct val="0"/>
              </a:spcBef>
              <a:buClr>
                <a:schemeClr val="tx1"/>
              </a:buClr>
              <a:buFont typeface="Wingdings" panose="05000000000000000000" pitchFamily="2" charset="2"/>
              <a:buNone/>
            </a:pPr>
            <a:r>
              <a:rPr kumimoji="0" lang="zh-CN" altLang="en-US" sz="3200" dirty="0">
                <a:solidFill>
                  <a:srgbClr val="FF0000"/>
                </a:solidFill>
                <a:latin typeface="Times New Roman" panose="02020603050405020304" pitchFamily="18" charset="0"/>
                <a:ea typeface="华文楷体" panose="02010600040101010101" pitchFamily="2" charset="-122"/>
              </a:rPr>
              <a:t>镧系收缩效应</a:t>
            </a:r>
            <a:r>
              <a:rPr kumimoji="0" lang="en-US" altLang="zh-CN" sz="3200" dirty="0">
                <a:solidFill>
                  <a:srgbClr val="FF0000"/>
                </a:solidFill>
                <a:latin typeface="Times New Roman" panose="02020603050405020304" pitchFamily="18" charset="0"/>
                <a:ea typeface="华文楷体" panose="02010600040101010101" pitchFamily="2" charset="-122"/>
              </a:rPr>
              <a:t>:</a:t>
            </a:r>
            <a:r>
              <a:rPr kumimoji="0" lang="en-US" altLang="zh-CN" sz="3200" dirty="0">
                <a:solidFill>
                  <a:srgbClr val="D31535"/>
                </a:solidFill>
                <a:latin typeface="Times New Roman" panose="02020603050405020304" pitchFamily="18" charset="0"/>
                <a:ea typeface="华文楷体" panose="02010600040101010101" pitchFamily="2" charset="-122"/>
              </a:rPr>
              <a:t>  </a:t>
            </a:r>
            <a:r>
              <a:rPr kumimoji="0" lang="zh-CN" altLang="en-US" sz="3200" dirty="0">
                <a:latin typeface="Times New Roman" panose="02020603050405020304" pitchFamily="18" charset="0"/>
                <a:ea typeface="华文楷体" panose="02010600040101010101" pitchFamily="2" charset="-122"/>
              </a:rPr>
              <a:t>镧系元素的原子半径和离子半径随着原子序数的增加而逐渐减小的现象</a:t>
            </a:r>
            <a:r>
              <a:rPr kumimoji="0" lang="en-US" altLang="zh-CN" sz="3200" dirty="0">
                <a:latin typeface="Times New Roman" panose="02020603050405020304" pitchFamily="18" charset="0"/>
                <a:ea typeface="华文楷体" panose="02010600040101010101" pitchFamily="2" charset="-122"/>
              </a:rPr>
              <a:t>;</a:t>
            </a:r>
            <a:endParaRPr kumimoji="0" lang="en-US" altLang="zh-CN" sz="3200" dirty="0">
              <a:latin typeface="Times New Roman" panose="02020603050405020304" pitchFamily="18" charset="0"/>
              <a:ea typeface="华文楷体" panose="02010600040101010101" pitchFamily="2" charset="-122"/>
            </a:endParaRPr>
          </a:p>
          <a:p>
            <a:pPr eaLnBrk="1" hangingPunct="1">
              <a:lnSpc>
                <a:spcPct val="140000"/>
              </a:lnSpc>
              <a:spcBef>
                <a:spcPct val="0"/>
              </a:spcBef>
              <a:buClr>
                <a:schemeClr val="tx1"/>
              </a:buClr>
              <a:buFont typeface="Wingdings" panose="05000000000000000000" pitchFamily="2" charset="2"/>
              <a:buNone/>
            </a:pPr>
            <a:r>
              <a:rPr kumimoji="0" lang="en-US" altLang="zh-CN" sz="3200" dirty="0">
                <a:latin typeface="Times New Roman" panose="02020603050405020304" pitchFamily="18" charset="0"/>
                <a:ea typeface="华文楷体" panose="02010600040101010101" pitchFamily="2" charset="-122"/>
              </a:rPr>
              <a:t>         ————  </a:t>
            </a:r>
            <a:r>
              <a:rPr kumimoji="0" lang="zh-CN" altLang="en-US" sz="3200" dirty="0">
                <a:latin typeface="Times New Roman" panose="02020603050405020304" pitchFamily="18" charset="0"/>
                <a:ea typeface="华文楷体" panose="02010600040101010101" pitchFamily="2" charset="-122"/>
              </a:rPr>
              <a:t>单向变化</a:t>
            </a:r>
            <a:endParaRPr kumimoji="0" lang="zh-CN" altLang="en-US" sz="3200" dirty="0">
              <a:latin typeface="Times New Roman" panose="02020603050405020304" pitchFamily="18" charset="0"/>
              <a:ea typeface="华文楷体" panose="02010600040101010101" pitchFamily="2" charset="-122"/>
            </a:endParaRPr>
          </a:p>
          <a:p>
            <a:pPr eaLnBrk="1" hangingPunct="1">
              <a:lnSpc>
                <a:spcPct val="140000"/>
              </a:lnSpc>
              <a:spcBef>
                <a:spcPct val="0"/>
              </a:spcBef>
              <a:buClr>
                <a:schemeClr val="tx1"/>
              </a:buClr>
              <a:buFont typeface="Wingdings" panose="05000000000000000000" pitchFamily="2" charset="2"/>
              <a:buNone/>
            </a:pPr>
            <a:r>
              <a:rPr kumimoji="0" lang="zh-CN" altLang="en-US" sz="3200" dirty="0">
                <a:solidFill>
                  <a:srgbClr val="0000CC"/>
                </a:solidFill>
                <a:latin typeface="Times New Roman" panose="02020603050405020304" pitchFamily="18" charset="0"/>
                <a:ea typeface="华文楷体" panose="02010600040101010101" pitchFamily="2" charset="-122"/>
              </a:rPr>
              <a:t>主族</a:t>
            </a:r>
            <a:r>
              <a:rPr kumimoji="0" lang="zh-CN" altLang="en-US" sz="3200" dirty="0">
                <a:latin typeface="Times New Roman" panose="02020603050405020304" pitchFamily="18" charset="0"/>
                <a:ea typeface="华文楷体" panose="02010600040101010101" pitchFamily="2" charset="-122"/>
              </a:rPr>
              <a:t>：原子序数每增加</a:t>
            </a:r>
            <a:r>
              <a:rPr kumimoji="0" lang="en-US" altLang="zh-CN" sz="3200" dirty="0">
                <a:latin typeface="Times New Roman" panose="02020603050405020304" pitchFamily="18" charset="0"/>
                <a:ea typeface="华文楷体" panose="02010600040101010101" pitchFamily="2" charset="-122"/>
              </a:rPr>
              <a:t>1</a:t>
            </a:r>
            <a:r>
              <a:rPr kumimoji="0" lang="zh-CN" altLang="en-US" sz="3200" dirty="0">
                <a:latin typeface="Times New Roman" panose="02020603050405020304" pitchFamily="18" charset="0"/>
                <a:ea typeface="华文楷体" panose="02010600040101010101" pitchFamily="2" charset="-122"/>
              </a:rPr>
              <a:t>，半径平均减少</a:t>
            </a:r>
            <a:r>
              <a:rPr kumimoji="0" lang="en-US" altLang="zh-CN" sz="3200" dirty="0">
                <a:latin typeface="Times New Roman" panose="02020603050405020304" pitchFamily="18" charset="0"/>
                <a:ea typeface="华文楷体" panose="02010600040101010101" pitchFamily="2" charset="-122"/>
              </a:rPr>
              <a:t>10 pm</a:t>
            </a:r>
            <a:endParaRPr kumimoji="0" lang="en-US" altLang="zh-CN" sz="3200" dirty="0">
              <a:latin typeface="Times New Roman" panose="02020603050405020304" pitchFamily="18" charset="0"/>
              <a:ea typeface="华文楷体" panose="02010600040101010101" pitchFamily="2" charset="-122"/>
            </a:endParaRPr>
          </a:p>
          <a:p>
            <a:pPr eaLnBrk="1" hangingPunct="1">
              <a:lnSpc>
                <a:spcPct val="140000"/>
              </a:lnSpc>
              <a:spcBef>
                <a:spcPct val="0"/>
              </a:spcBef>
              <a:buClr>
                <a:schemeClr val="tx1"/>
              </a:buClr>
              <a:buFont typeface="Wingdings" panose="05000000000000000000" pitchFamily="2" charset="2"/>
              <a:buNone/>
            </a:pPr>
            <a:r>
              <a:rPr kumimoji="0" lang="zh-CN" altLang="en-US" sz="3200" dirty="0">
                <a:solidFill>
                  <a:srgbClr val="0000CC"/>
                </a:solidFill>
                <a:latin typeface="Times New Roman" panose="02020603050405020304" pitchFamily="18" charset="0"/>
                <a:ea typeface="华文楷体" panose="02010600040101010101" pitchFamily="2" charset="-122"/>
              </a:rPr>
              <a:t>副族</a:t>
            </a:r>
            <a:r>
              <a:rPr kumimoji="0" lang="zh-CN" altLang="en-US" sz="3200" dirty="0">
                <a:latin typeface="Times New Roman" panose="02020603050405020304" pitchFamily="18" charset="0"/>
                <a:ea typeface="华文楷体" panose="02010600040101010101" pitchFamily="2" charset="-122"/>
              </a:rPr>
              <a:t>：原子序数每增加</a:t>
            </a:r>
            <a:r>
              <a:rPr kumimoji="0" lang="en-US" altLang="zh-CN" sz="3200" dirty="0">
                <a:latin typeface="Times New Roman" panose="02020603050405020304" pitchFamily="18" charset="0"/>
                <a:ea typeface="华文楷体" panose="02010600040101010101" pitchFamily="2" charset="-122"/>
              </a:rPr>
              <a:t>1</a:t>
            </a:r>
            <a:r>
              <a:rPr kumimoji="0" lang="zh-CN" altLang="en-US" sz="3200" dirty="0">
                <a:latin typeface="Times New Roman" panose="02020603050405020304" pitchFamily="18" charset="0"/>
                <a:ea typeface="华文楷体" panose="02010600040101010101" pitchFamily="2" charset="-122"/>
              </a:rPr>
              <a:t>，半径平均减少</a:t>
            </a:r>
            <a:r>
              <a:rPr kumimoji="0" lang="en-US" altLang="zh-CN" sz="3200" dirty="0">
                <a:latin typeface="Times New Roman" panose="02020603050405020304" pitchFamily="18" charset="0"/>
                <a:ea typeface="华文楷体" panose="02010600040101010101" pitchFamily="2" charset="-122"/>
              </a:rPr>
              <a:t>1 pm</a:t>
            </a:r>
            <a:endParaRPr kumimoji="0" lang="en-US" altLang="zh-CN" sz="3200" dirty="0">
              <a:latin typeface="Times New Roman" panose="02020603050405020304" pitchFamily="18" charset="0"/>
              <a:ea typeface="华文楷体" panose="02010600040101010101" pitchFamily="2" charset="-122"/>
            </a:endParaRPr>
          </a:p>
        </p:txBody>
      </p:sp>
      <p:sp>
        <p:nvSpPr>
          <p:cNvPr id="17411" name="Rectangle 3"/>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B153F860-483D-4CA6-9F71-451F8D9B1F22}"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indefinite" fill="hold">
                                          <p:stCondLst>
                                            <p:cond delay="0"/>
                                          </p:stCondLst>
                                        </p:cTn>
                                        <p:tgtEl>
                                          <p:spTgt spid="885762">
                                            <p:txEl>
                                              <p:pRg st="0" end="0"/>
                                            </p:txEl>
                                          </p:spTgt>
                                        </p:tgtEl>
                                        <p:attrNameLst>
                                          <p:attrName>style.visibility</p:attrName>
                                        </p:attrNameLst>
                                      </p:cBhvr>
                                      <p:to>
                                        <p:strVal val="visible"/>
                                      </p:to>
                                    </p:set>
                                    <p:animEffect transition="in" filter="fade">
                                      <p:cBhvr>
                                        <p:cTn id="7" dur="500"/>
                                        <p:tgtEl>
                                          <p:spTgt spid="885762">
                                            <p:txEl>
                                              <p:pRg st="0" end="0"/>
                                            </p:txEl>
                                          </p:spTgt>
                                        </p:tgtEl>
                                      </p:cBhvr>
                                    </p:animEffect>
                                    <p:anim calcmode="lin" valueType="num">
                                      <p:cBhvr>
                                        <p:cTn id="8" dur="500" fill="hold"/>
                                        <p:tgtEl>
                                          <p:spTgt spid="88576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85762">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885762">
                                            <p:txEl>
                                              <p:pRg st="1" end="1"/>
                                            </p:txEl>
                                          </p:spTgt>
                                        </p:tgtEl>
                                        <p:attrNameLst>
                                          <p:attrName>style.visibility</p:attrName>
                                        </p:attrNameLst>
                                      </p:cBhvr>
                                      <p:to>
                                        <p:strVal val="visible"/>
                                      </p:to>
                                    </p:set>
                                    <p:animEffect transition="in" filter="fade">
                                      <p:cBhvr>
                                        <p:cTn id="14" dur="500"/>
                                        <p:tgtEl>
                                          <p:spTgt spid="885762">
                                            <p:txEl>
                                              <p:pRg st="1" end="1"/>
                                            </p:txEl>
                                          </p:spTgt>
                                        </p:tgtEl>
                                      </p:cBhvr>
                                    </p:animEffect>
                                    <p:anim calcmode="lin" valueType="num">
                                      <p:cBhvr>
                                        <p:cTn id="15" dur="500" fill="hold"/>
                                        <p:tgtEl>
                                          <p:spTgt spid="88576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85762">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885762">
                                            <p:txEl>
                                              <p:pRg st="2" end="2"/>
                                            </p:txEl>
                                          </p:spTgt>
                                        </p:tgtEl>
                                        <p:attrNameLst>
                                          <p:attrName>style.visibility</p:attrName>
                                        </p:attrNameLst>
                                      </p:cBhvr>
                                      <p:to>
                                        <p:strVal val="visible"/>
                                      </p:to>
                                    </p:set>
                                    <p:animEffect transition="in" filter="fade">
                                      <p:cBhvr>
                                        <p:cTn id="21" dur="500"/>
                                        <p:tgtEl>
                                          <p:spTgt spid="885762">
                                            <p:txEl>
                                              <p:pRg st="2" end="2"/>
                                            </p:txEl>
                                          </p:spTgt>
                                        </p:tgtEl>
                                      </p:cBhvr>
                                    </p:animEffect>
                                    <p:anim calcmode="lin" valueType="num">
                                      <p:cBhvr>
                                        <p:cTn id="22" dur="500" fill="hold"/>
                                        <p:tgtEl>
                                          <p:spTgt spid="88576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885762">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indefinite" fill="hold">
                                          <p:stCondLst>
                                            <p:cond delay="0"/>
                                          </p:stCondLst>
                                        </p:cTn>
                                        <p:tgtEl>
                                          <p:spTgt spid="885762">
                                            <p:txEl>
                                              <p:pRg st="3" end="3"/>
                                            </p:txEl>
                                          </p:spTgt>
                                        </p:tgtEl>
                                        <p:attrNameLst>
                                          <p:attrName>style.visibility</p:attrName>
                                        </p:attrNameLst>
                                      </p:cBhvr>
                                      <p:to>
                                        <p:strVal val="visible"/>
                                      </p:to>
                                    </p:set>
                                    <p:animEffect transition="in" filter="fade">
                                      <p:cBhvr>
                                        <p:cTn id="28" dur="500"/>
                                        <p:tgtEl>
                                          <p:spTgt spid="885762">
                                            <p:txEl>
                                              <p:pRg st="3" end="3"/>
                                            </p:txEl>
                                          </p:spTgt>
                                        </p:tgtEl>
                                      </p:cBhvr>
                                    </p:animEffect>
                                    <p:anim calcmode="lin" valueType="num">
                                      <p:cBhvr>
                                        <p:cTn id="29" dur="500" fill="hold"/>
                                        <p:tgtEl>
                                          <p:spTgt spid="88576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885762">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indefinite" fill="hold">
                                          <p:stCondLst>
                                            <p:cond delay="0"/>
                                          </p:stCondLst>
                                        </p:cTn>
                                        <p:tgtEl>
                                          <p:spTgt spid="885762">
                                            <p:txEl>
                                              <p:pRg st="4" end="4"/>
                                            </p:txEl>
                                          </p:spTgt>
                                        </p:tgtEl>
                                        <p:attrNameLst>
                                          <p:attrName>style.visibility</p:attrName>
                                        </p:attrNameLst>
                                      </p:cBhvr>
                                      <p:to>
                                        <p:strVal val="visible"/>
                                      </p:to>
                                    </p:set>
                                    <p:animEffect transition="in" filter="fade">
                                      <p:cBhvr>
                                        <p:cTn id="35" dur="500"/>
                                        <p:tgtEl>
                                          <p:spTgt spid="885762">
                                            <p:txEl>
                                              <p:pRg st="4" end="4"/>
                                            </p:txEl>
                                          </p:spTgt>
                                        </p:tgtEl>
                                      </p:cBhvr>
                                    </p:animEffect>
                                    <p:anim calcmode="lin" valueType="num">
                                      <p:cBhvr>
                                        <p:cTn id="36" dur="500" fill="hold"/>
                                        <p:tgtEl>
                                          <p:spTgt spid="885762">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88576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4240" y="4062046"/>
            <a:ext cx="8424863" cy="23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Bef>
                <a:spcPct val="0"/>
              </a:spcBef>
              <a:buClrTx/>
              <a:buSzTx/>
              <a:buFontTx/>
              <a:buNone/>
            </a:pPr>
            <a:r>
              <a:rPr lang="zh-CN" altLang="en-US" sz="3200" dirty="0">
                <a:latin typeface="Times New Roman" panose="02020603050405020304" pitchFamily="18" charset="0"/>
                <a:ea typeface="华文楷体" panose="02010600040101010101" pitchFamily="2" charset="-122"/>
              </a:rPr>
              <a:t>镧系原子</a:t>
            </a:r>
            <a:r>
              <a:rPr lang="en-US" altLang="zh-CN" sz="3200" dirty="0">
                <a:latin typeface="Times New Roman" panose="02020603050405020304" pitchFamily="18" charset="0"/>
                <a:ea typeface="华文楷体" panose="02010600040101010101" pitchFamily="2" charset="-122"/>
              </a:rPr>
              <a:t>4</a:t>
            </a:r>
            <a:r>
              <a:rPr lang="en-US" altLang="zh-CN" sz="3200" i="1" dirty="0">
                <a:latin typeface="Times New Roman" panose="02020603050405020304" pitchFamily="18" charset="0"/>
                <a:ea typeface="华文楷体" panose="02010600040101010101" pitchFamily="2" charset="-122"/>
              </a:rPr>
              <a:t>f</a:t>
            </a:r>
            <a:r>
              <a:rPr lang="zh-CN" altLang="en-US" sz="3200" dirty="0">
                <a:latin typeface="Times New Roman" panose="02020603050405020304" pitchFamily="18" charset="0"/>
                <a:ea typeface="华文楷体" panose="02010600040101010101" pitchFamily="2" charset="-122"/>
              </a:rPr>
              <a:t>电子受原子核束缚不易参与形成金属键，只有</a:t>
            </a:r>
            <a:r>
              <a:rPr lang="en-US" altLang="zh-CN" sz="3200" dirty="0">
                <a:latin typeface="Times New Roman" panose="02020603050405020304" pitchFamily="18" charset="0"/>
                <a:ea typeface="华文楷体" panose="02010600040101010101" pitchFamily="2" charset="-122"/>
              </a:rPr>
              <a:t>5d</a:t>
            </a:r>
            <a:r>
              <a:rPr lang="zh-CN" altLang="en-US" sz="3200" dirty="0">
                <a:latin typeface="Times New Roman" panose="02020603050405020304" pitchFamily="18" charset="0"/>
                <a:ea typeface="华文楷体" panose="02010600040101010101" pitchFamily="2" charset="-122"/>
              </a:rPr>
              <a:t>和</a:t>
            </a:r>
            <a:r>
              <a:rPr lang="en-US" altLang="zh-CN" sz="3200" dirty="0">
                <a:latin typeface="Times New Roman" panose="02020603050405020304" pitchFamily="18" charset="0"/>
                <a:ea typeface="华文楷体" panose="02010600040101010101" pitchFamily="2" charset="-122"/>
              </a:rPr>
              <a:t>6s</a:t>
            </a:r>
            <a:r>
              <a:rPr lang="zh-CN" altLang="en-US" sz="3200" dirty="0">
                <a:latin typeface="Times New Roman" panose="02020603050405020304" pitchFamily="18" charset="0"/>
                <a:ea typeface="华文楷体" panose="02010600040101010101" pitchFamily="2" charset="-122"/>
              </a:rPr>
              <a:t>电子参与金属键的形成。</a:t>
            </a:r>
            <a:endParaRPr lang="en-US" altLang="zh-CN" sz="3200" dirty="0">
              <a:latin typeface="Times New Roman" panose="02020603050405020304" pitchFamily="18" charset="0"/>
              <a:ea typeface="华文楷体" panose="02010600040101010101" pitchFamily="2" charset="-122"/>
            </a:endParaRPr>
          </a:p>
          <a:p>
            <a:pPr algn="just" eaLnBrk="1" hangingPunct="1">
              <a:lnSpc>
                <a:spcPct val="120000"/>
              </a:lnSpc>
              <a:spcBef>
                <a:spcPct val="0"/>
              </a:spcBef>
              <a:buClrTx/>
              <a:buSzTx/>
              <a:buFontTx/>
              <a:buNone/>
            </a:pPr>
            <a:r>
              <a:rPr kumimoji="0" lang="en-US" altLang="zh-CN" dirty="0" err="1">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Eu</a:t>
            </a:r>
            <a:r>
              <a:rPr kumimoji="0" lang="en-US" altLang="zh-CN" dirty="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dirty="0" err="1">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Yb</a:t>
            </a:r>
            <a:r>
              <a:rPr kumimoji="0" lang="en-US" altLang="zh-CN" dirty="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 </a:t>
            </a:r>
            <a:r>
              <a:rPr kumimoji="0" lang="zh-CN" altLang="en-US" dirty="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半径变化异常。</a:t>
            </a:r>
            <a:r>
              <a:rPr lang="en-US" altLang="zh-CN" dirty="0" err="1">
                <a:solidFill>
                  <a:srgbClr val="0033CC"/>
                </a:solidFill>
                <a:latin typeface="Times New Roman" panose="02020603050405020304" pitchFamily="18" charset="0"/>
                <a:ea typeface="华文楷体" panose="02010600040101010101" pitchFamily="2" charset="-122"/>
              </a:rPr>
              <a:t>Eu</a:t>
            </a:r>
            <a:r>
              <a:rPr lang="en-US" altLang="zh-CN" dirty="0">
                <a:solidFill>
                  <a:srgbClr val="0033CC"/>
                </a:solidFill>
                <a:latin typeface="Times New Roman" panose="02020603050405020304" pitchFamily="18" charset="0"/>
                <a:ea typeface="华文楷体" panose="02010600040101010101" pitchFamily="2" charset="-122"/>
              </a:rPr>
              <a:t>  4f</a:t>
            </a:r>
            <a:r>
              <a:rPr lang="en-US" altLang="zh-CN" baseline="30000" dirty="0">
                <a:solidFill>
                  <a:srgbClr val="0033CC"/>
                </a:solidFill>
                <a:latin typeface="Times New Roman" panose="02020603050405020304" pitchFamily="18" charset="0"/>
                <a:ea typeface="华文楷体" panose="02010600040101010101" pitchFamily="2" charset="-122"/>
              </a:rPr>
              <a:t> 7</a:t>
            </a:r>
            <a:r>
              <a:rPr lang="en-US" altLang="zh-CN" dirty="0">
                <a:solidFill>
                  <a:srgbClr val="0033CC"/>
                </a:solidFill>
                <a:latin typeface="Times New Roman" panose="02020603050405020304" pitchFamily="18" charset="0"/>
                <a:ea typeface="华文楷体" panose="02010600040101010101" pitchFamily="2" charset="-122"/>
              </a:rPr>
              <a:t>6s</a:t>
            </a:r>
            <a:r>
              <a:rPr lang="en-US" altLang="zh-CN" baseline="30000" dirty="0">
                <a:solidFill>
                  <a:srgbClr val="0033CC"/>
                </a:solidFill>
                <a:latin typeface="Times New Roman" panose="02020603050405020304" pitchFamily="18" charset="0"/>
                <a:ea typeface="华文楷体" panose="02010600040101010101" pitchFamily="2" charset="-122"/>
              </a:rPr>
              <a:t>2 </a:t>
            </a:r>
            <a:r>
              <a:rPr lang="en-US" altLang="zh-CN" dirty="0">
                <a:solidFill>
                  <a:srgbClr val="0033CC"/>
                </a:solidFill>
                <a:latin typeface="Times New Roman" panose="02020603050405020304" pitchFamily="18" charset="0"/>
                <a:ea typeface="华文楷体" panose="02010600040101010101" pitchFamily="2" charset="-122"/>
              </a:rPr>
              <a:t>; </a:t>
            </a:r>
            <a:r>
              <a:rPr lang="en-US" altLang="zh-CN" dirty="0" err="1">
                <a:solidFill>
                  <a:srgbClr val="0033CC"/>
                </a:solidFill>
                <a:latin typeface="Times New Roman" panose="02020603050405020304" pitchFamily="18" charset="0"/>
                <a:ea typeface="华文楷体" panose="02010600040101010101" pitchFamily="2" charset="-122"/>
              </a:rPr>
              <a:t>Yb</a:t>
            </a:r>
            <a:r>
              <a:rPr lang="en-US" altLang="zh-CN" dirty="0">
                <a:solidFill>
                  <a:srgbClr val="0033CC"/>
                </a:solidFill>
                <a:latin typeface="Times New Roman" panose="02020603050405020304" pitchFamily="18" charset="0"/>
                <a:ea typeface="华文楷体" panose="02010600040101010101" pitchFamily="2" charset="-122"/>
              </a:rPr>
              <a:t>: 4f</a:t>
            </a:r>
            <a:r>
              <a:rPr lang="en-US" altLang="zh-CN" baseline="30000" dirty="0">
                <a:solidFill>
                  <a:srgbClr val="0033CC"/>
                </a:solidFill>
                <a:latin typeface="Times New Roman" panose="02020603050405020304" pitchFamily="18" charset="0"/>
                <a:ea typeface="华文楷体" panose="02010600040101010101" pitchFamily="2" charset="-122"/>
              </a:rPr>
              <a:t>14</a:t>
            </a:r>
            <a:r>
              <a:rPr lang="en-US" altLang="zh-CN" dirty="0">
                <a:solidFill>
                  <a:srgbClr val="0033CC"/>
                </a:solidFill>
                <a:latin typeface="Times New Roman" panose="02020603050405020304" pitchFamily="18" charset="0"/>
                <a:ea typeface="华文楷体" panose="02010600040101010101" pitchFamily="2" charset="-122"/>
              </a:rPr>
              <a:t>6s</a:t>
            </a:r>
            <a:r>
              <a:rPr lang="en-US" altLang="zh-CN" baseline="30000" dirty="0">
                <a:solidFill>
                  <a:srgbClr val="0033CC"/>
                </a:solidFill>
                <a:latin typeface="Times New Roman" panose="02020603050405020304" pitchFamily="18" charset="0"/>
                <a:ea typeface="华文楷体" panose="02010600040101010101" pitchFamily="2" charset="-122"/>
              </a:rPr>
              <a:t>2</a:t>
            </a:r>
            <a:r>
              <a:rPr lang="en-US" altLang="zh-CN" dirty="0">
                <a:solidFill>
                  <a:srgbClr val="0033CC"/>
                </a:solidFill>
                <a:latin typeface="Times New Roman" panose="02020603050405020304" pitchFamily="18" charset="0"/>
                <a:ea typeface="华文楷体" panose="02010600040101010101" pitchFamily="2" charset="-122"/>
              </a:rPr>
              <a:t>: </a:t>
            </a:r>
            <a:r>
              <a:rPr lang="zh-CN" altLang="en-US" dirty="0">
                <a:latin typeface="Times New Roman" panose="02020603050405020304" pitchFamily="18" charset="0"/>
                <a:ea typeface="华文楷体" panose="02010600040101010101" pitchFamily="2" charset="-122"/>
              </a:rPr>
              <a:t>无</a:t>
            </a:r>
            <a:r>
              <a:rPr lang="en-US" altLang="zh-CN" dirty="0">
                <a:latin typeface="Times New Roman" panose="02020603050405020304" pitchFamily="18" charset="0"/>
                <a:ea typeface="华文楷体" panose="02010600040101010101" pitchFamily="2" charset="-122"/>
              </a:rPr>
              <a:t>5d</a:t>
            </a:r>
            <a:r>
              <a:rPr lang="zh-CN" altLang="en-US" dirty="0">
                <a:latin typeface="Times New Roman" panose="02020603050405020304" pitchFamily="18" charset="0"/>
                <a:ea typeface="华文楷体" panose="02010600040101010101" pitchFamily="2" charset="-122"/>
              </a:rPr>
              <a:t>电子，金属键弱</a:t>
            </a:r>
            <a:r>
              <a:rPr lang="en-US" altLang="zh-CN" dirty="0">
                <a:latin typeface="Times New Roman" panose="02020603050405020304" pitchFamily="18" charset="0"/>
                <a:ea typeface="华文楷体" panose="02010600040101010101" pitchFamily="2" charset="-122"/>
              </a:rPr>
              <a:t>, </a:t>
            </a:r>
            <a:r>
              <a:rPr lang="zh-CN" altLang="en-US" dirty="0">
                <a:latin typeface="Times New Roman" panose="02020603050405020304" pitchFamily="18" charset="0"/>
                <a:ea typeface="华文楷体" panose="02010600040101010101" pitchFamily="2" charset="-122"/>
              </a:rPr>
              <a:t>半径大，熔沸点低</a:t>
            </a:r>
            <a:r>
              <a:rPr lang="en-US" altLang="zh-CN" dirty="0">
                <a:solidFill>
                  <a:srgbClr val="FF0000"/>
                </a:solidFill>
                <a:latin typeface="Times New Roman" panose="02020603050405020304" pitchFamily="18" charset="0"/>
                <a:ea typeface="华文楷体" panose="02010600040101010101" pitchFamily="2" charset="-122"/>
              </a:rPr>
              <a:t> </a:t>
            </a:r>
            <a:r>
              <a:rPr lang="en-US" altLang="zh-CN" dirty="0" smtClean="0">
                <a:solidFill>
                  <a:srgbClr val="FF0000"/>
                </a:solidFill>
                <a:latin typeface="Times New Roman" panose="02020603050405020304" pitchFamily="18" charset="0"/>
                <a:ea typeface="华文楷体" panose="02010600040101010101" pitchFamily="2" charset="-122"/>
              </a:rPr>
              <a:t>(</a:t>
            </a:r>
            <a:r>
              <a:rPr lang="zh-CN" altLang="en-US" dirty="0" smtClean="0">
                <a:solidFill>
                  <a:srgbClr val="FF0000"/>
                </a:solidFill>
                <a:latin typeface="Times New Roman" panose="02020603050405020304" pitchFamily="18" charset="0"/>
                <a:ea typeface="华文楷体" panose="02010600040101010101" pitchFamily="2" charset="-122"/>
              </a:rPr>
              <a:t>双峰效应</a:t>
            </a:r>
            <a:r>
              <a:rPr lang="en-US" altLang="zh-CN" dirty="0" smtClean="0">
                <a:solidFill>
                  <a:srgbClr val="FF0000"/>
                </a:solidFill>
                <a:latin typeface="Times New Roman" panose="02020603050405020304" pitchFamily="18" charset="0"/>
                <a:ea typeface="华文楷体" panose="02010600040101010101" pitchFamily="2" charset="-122"/>
              </a:rPr>
              <a:t>)</a:t>
            </a:r>
            <a:endParaRPr lang="en-US" altLang="zh-CN" dirty="0">
              <a:solidFill>
                <a:srgbClr val="FF0000"/>
              </a:solidFill>
              <a:latin typeface="Times New Roman" panose="02020603050405020304" pitchFamily="18" charset="0"/>
              <a:ea typeface="华文楷体" panose="02010600040101010101" pitchFamily="2" charset="-122"/>
            </a:endParaRPr>
          </a:p>
        </p:txBody>
      </p:sp>
      <p:grpSp>
        <p:nvGrpSpPr>
          <p:cNvPr id="18435" name="组合 7"/>
          <p:cNvGrpSpPr/>
          <p:nvPr/>
        </p:nvGrpSpPr>
        <p:grpSpPr bwMode="auto">
          <a:xfrm>
            <a:off x="1543050" y="115888"/>
            <a:ext cx="5402263" cy="3962400"/>
            <a:chOff x="4932449" y="1493625"/>
            <a:chExt cx="4681537" cy="3529013"/>
          </a:xfrm>
        </p:grpSpPr>
        <p:graphicFrame>
          <p:nvGraphicFramePr>
            <p:cNvPr id="18438" name="Object 6"/>
            <p:cNvGraphicFramePr>
              <a:graphicFrameLocks noChangeAspect="1"/>
            </p:cNvGraphicFramePr>
            <p:nvPr/>
          </p:nvGraphicFramePr>
          <p:xfrm>
            <a:off x="4932449" y="1493625"/>
            <a:ext cx="4681537" cy="3529013"/>
          </p:xfrm>
          <a:graphic>
            <a:graphicData uri="http://schemas.openxmlformats.org/presentationml/2006/ole">
              <mc:AlternateContent xmlns:mc="http://schemas.openxmlformats.org/markup-compatibility/2006">
                <mc:Choice xmlns:v="urn:schemas-microsoft-com:vml" Requires="v">
                  <p:oleObj spid="_x0000_s1025" name="图表" r:id="rId1" imgW="4278630" imgH="2348230" progId="Excel.Sheet.8">
                    <p:embed/>
                  </p:oleObj>
                </mc:Choice>
                <mc:Fallback>
                  <p:oleObj name="图表" r:id="rId1" imgW="4278630" imgH="2348230" progId="Excel.Sheet.8">
                    <p:embed/>
                    <p:pic>
                      <p:nvPicPr>
                        <p:cNvPr id="0" name="图片 1024"/>
                        <p:cNvPicPr>
                          <a:picLocks noChangeAspect="1"/>
                        </p:cNvPicPr>
                        <p:nvPr/>
                      </p:nvPicPr>
                      <p:blipFill>
                        <a:blip r:embed="rId2"/>
                        <a:stretch>
                          <a:fillRect/>
                        </a:stretch>
                      </p:blipFill>
                      <p:spPr>
                        <a:xfrm>
                          <a:off x="4932449" y="1493625"/>
                          <a:ext cx="4681537" cy="3529013"/>
                        </a:xfrm>
                        <a:prstGeom prst="rect">
                          <a:avLst/>
                        </a:prstGeom>
                        <a:noFill/>
                        <a:ln w="9525">
                          <a:noFill/>
                        </a:ln>
                      </p:spPr>
                    </p:pic>
                  </p:oleObj>
                </mc:Fallback>
              </mc:AlternateContent>
            </a:graphicData>
          </a:graphic>
        </p:graphicFrame>
        <p:sp>
          <p:nvSpPr>
            <p:cNvPr id="18439" name="Text Box 4"/>
            <p:cNvSpPr txBox="1">
              <a:spLocks noChangeArrowheads="1"/>
            </p:cNvSpPr>
            <p:nvPr/>
          </p:nvSpPr>
          <p:spPr bwMode="auto">
            <a:xfrm>
              <a:off x="6858713" y="2166945"/>
              <a:ext cx="829010" cy="31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50000"/>
                </a:spcBef>
                <a:buClr>
                  <a:schemeClr val="hlink"/>
                </a:buClr>
                <a:buFont typeface="Wingdings" panose="05000000000000000000" pitchFamily="2" charset="2"/>
                <a:buNone/>
              </a:pPr>
              <a:r>
                <a:rPr kumimoji="0" lang="en-US" altLang="zh-CN" sz="1600">
                  <a:latin typeface="Times New Roman" panose="02020603050405020304" pitchFamily="18" charset="0"/>
                  <a:ea typeface="华文楷体" panose="02010600040101010101" pitchFamily="2" charset="-122"/>
                  <a:cs typeface="Times New Roman" panose="02020603050405020304" pitchFamily="18" charset="0"/>
                </a:rPr>
                <a:t>Eu</a:t>
              </a:r>
              <a:endParaRPr kumimoji="0" lang="en-US" altLang="zh-CN" sz="1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8440" name="Text Box 5"/>
            <p:cNvSpPr txBox="1">
              <a:spLocks noChangeArrowheads="1"/>
            </p:cNvSpPr>
            <p:nvPr/>
          </p:nvSpPr>
          <p:spPr bwMode="auto">
            <a:xfrm>
              <a:off x="8555543" y="2478314"/>
              <a:ext cx="504056" cy="31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50000"/>
                </a:spcBef>
                <a:buClr>
                  <a:schemeClr val="hlink"/>
                </a:buClr>
                <a:buFont typeface="Wingdings" panose="05000000000000000000" pitchFamily="2" charset="2"/>
                <a:buNone/>
              </a:pPr>
              <a:r>
                <a:rPr kumimoji="0" lang="en-US" altLang="zh-CN" sz="1600">
                  <a:latin typeface="Times New Roman" panose="02020603050405020304" pitchFamily="18" charset="0"/>
                  <a:ea typeface="华文楷体" panose="02010600040101010101" pitchFamily="2" charset="-122"/>
                  <a:cs typeface="Times New Roman" panose="02020603050405020304" pitchFamily="18" charset="0"/>
                </a:rPr>
                <a:t>Yb</a:t>
              </a:r>
              <a:endParaRPr kumimoji="0" lang="en-US" altLang="zh-CN" sz="1600">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8436" name="Text Box 8"/>
          <p:cNvSpPr txBox="1">
            <a:spLocks noChangeArrowheads="1"/>
          </p:cNvSpPr>
          <p:nvPr/>
        </p:nvSpPr>
        <p:spPr bwMode="auto">
          <a:xfrm>
            <a:off x="5565775" y="3429000"/>
            <a:ext cx="2535238"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0" lang="en-US" altLang="zh-CN"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p 418</a:t>
            </a:r>
            <a:r>
              <a:rPr kumimoji="0" lang="zh-CN"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 图</a:t>
            </a:r>
            <a:r>
              <a:rPr kumimoji="0" lang="en-US" altLang="zh-CN"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11.1</a:t>
            </a:r>
            <a:endParaRPr kumimoji="0" lang="en-US" altLang="zh-CN"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8437" name="Rectangle 3"/>
          <p:cNvSpPr>
            <a:spLocks noChangeArrowheads="1"/>
          </p:cNvSpPr>
          <p:nvPr/>
        </p:nvSpPr>
        <p:spPr bwMode="auto">
          <a:xfrm>
            <a:off x="8316913" y="62849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33B9CF81-E39D-42D5-8D9E-D0AAD9DEC696}"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ChangeArrowheads="1"/>
          </p:cNvSpPr>
          <p:nvPr/>
        </p:nvSpPr>
        <p:spPr bwMode="auto">
          <a:xfrm>
            <a:off x="539750" y="3498850"/>
            <a:ext cx="7993063"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ClrTx/>
              <a:buSzTx/>
              <a:buFontTx/>
              <a:buNone/>
            </a:pPr>
            <a:r>
              <a:rPr lang="zh-CN" altLang="en-US" sz="3200" dirty="0">
                <a:solidFill>
                  <a:srgbClr val="0033CC"/>
                </a:solidFill>
                <a:latin typeface="Times New Roman" panose="02020603050405020304" pitchFamily="18" charset="0"/>
                <a:ea typeface="华文楷体" panose="02010600040101010101" pitchFamily="2" charset="-122"/>
                <a:cs typeface="Times New Roman" panose="02020603050405020304" pitchFamily="18" charset="0"/>
              </a:rPr>
              <a:t>产生镧系收缩效应原因：</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随原子序数增加，电子填入</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4 </a:t>
            </a:r>
            <a:r>
              <a:rPr lang="en-US" altLang="zh-CN" sz="3200" i="1" dirty="0">
                <a:latin typeface="Times New Roman" panose="02020603050405020304" pitchFamily="18" charset="0"/>
                <a:ea typeface="华文楷体" panose="02010600040101010101" pitchFamily="2" charset="-122"/>
                <a:cs typeface="Times New Roman" panose="02020603050405020304" pitchFamily="18" charset="0"/>
              </a:rPr>
              <a:t>f</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亚层，</a:t>
            </a:r>
            <a:r>
              <a:rPr lang="en-US" altLang="zh-CN" sz="3200" i="1" dirty="0">
                <a:latin typeface="Times New Roman" panose="02020603050405020304" pitchFamily="18" charset="0"/>
                <a:ea typeface="华文楷体" panose="02010600040101010101" pitchFamily="2" charset="-122"/>
                <a:cs typeface="Times New Roman" panose="02020603050405020304" pitchFamily="18" charset="0"/>
              </a:rPr>
              <a:t>f </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电子云较分散，对</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5</a:t>
            </a:r>
            <a:r>
              <a:rPr lang="en-US" altLang="zh-CN" sz="3200" i="1" dirty="0">
                <a:latin typeface="Times New Roman" panose="02020603050405020304" pitchFamily="18" charset="0"/>
                <a:ea typeface="华文楷体" panose="02010600040101010101" pitchFamily="2" charset="-122"/>
                <a:cs typeface="Times New Roman" panose="02020603050405020304" pitchFamily="18" charset="0"/>
              </a:rPr>
              <a:t>d</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和 </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6</a:t>
            </a:r>
            <a:r>
              <a:rPr lang="en-US" altLang="zh-CN" sz="3200" i="1" dirty="0">
                <a:latin typeface="Times New Roman" panose="02020603050405020304" pitchFamily="18" charset="0"/>
                <a:ea typeface="华文楷体" panose="02010600040101010101" pitchFamily="2" charset="-122"/>
                <a:cs typeface="Times New Roman" panose="02020603050405020304" pitchFamily="18" charset="0"/>
              </a:rPr>
              <a:t>s</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电子屏蔽不完全，</a:t>
            </a:r>
            <a:r>
              <a:rPr lang="en-US" altLang="zh-CN" sz="3200" i="1" dirty="0" err="1">
                <a:latin typeface="Times New Roman" panose="02020603050405020304" pitchFamily="18" charset="0"/>
                <a:ea typeface="华文楷体" panose="02010600040101010101" pitchFamily="2" charset="-122"/>
                <a:cs typeface="Times New Roman" panose="02020603050405020304" pitchFamily="18" charset="0"/>
              </a:rPr>
              <a:t>Z</a:t>
            </a:r>
            <a:r>
              <a:rPr lang="en-US" altLang="zh-CN" sz="3200" i="1" baseline="-25000" dirty="0" err="1">
                <a:latin typeface="Times New Roman" panose="02020603050405020304" pitchFamily="18" charset="0"/>
                <a:ea typeface="华文楷体" panose="02010600040101010101" pitchFamily="2" charset="-122"/>
                <a:cs typeface="Times New Roman" panose="02020603050405020304" pitchFamily="18" charset="0"/>
              </a:rPr>
              <a:t>eff</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增加对外层电子吸引力增大 ，使电子云更靠近原子核 ，使原子和离子半径逐渐减小。</a:t>
            </a:r>
            <a:endParaRPr lang="zh-CN" altLang="en-US" sz="3200" dirty="0">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19459" name="Group 3"/>
          <p:cNvGrpSpPr/>
          <p:nvPr/>
        </p:nvGrpSpPr>
        <p:grpSpPr bwMode="auto">
          <a:xfrm>
            <a:off x="1058863" y="207963"/>
            <a:ext cx="5170487" cy="3254375"/>
            <a:chOff x="949" y="119"/>
            <a:chExt cx="3745" cy="2549"/>
          </a:xfrm>
        </p:grpSpPr>
        <p:graphicFrame>
          <p:nvGraphicFramePr>
            <p:cNvPr id="19462" name="Object 4"/>
            <p:cNvGraphicFramePr>
              <a:graphicFrameLocks noChangeAspect="1"/>
            </p:cNvGraphicFramePr>
            <p:nvPr/>
          </p:nvGraphicFramePr>
          <p:xfrm>
            <a:off x="949" y="119"/>
            <a:ext cx="3629" cy="2549"/>
          </p:xfrm>
          <a:graphic>
            <a:graphicData uri="http://schemas.openxmlformats.org/presentationml/2006/ole">
              <mc:AlternateContent xmlns:mc="http://schemas.openxmlformats.org/markup-compatibility/2006">
                <mc:Choice xmlns:v="urn:schemas-microsoft-com:vml" Requires="v">
                  <p:oleObj spid="_x0000_s2049" name="图表" r:id="rId1" imgW="4199255" imgH="2731770" progId="Excel.Sheet.8">
                    <p:embed/>
                  </p:oleObj>
                </mc:Choice>
                <mc:Fallback>
                  <p:oleObj name="图表" r:id="rId1" imgW="4199255" imgH="2731770" progId="Excel.Sheet.8">
                    <p:embed/>
                    <p:pic>
                      <p:nvPicPr>
                        <p:cNvPr id="0" name="图片 2048"/>
                        <p:cNvPicPr>
                          <a:picLocks noChangeAspect="1"/>
                        </p:cNvPicPr>
                        <p:nvPr/>
                      </p:nvPicPr>
                      <p:blipFill>
                        <a:blip r:embed="rId2"/>
                        <a:stretch>
                          <a:fillRect/>
                        </a:stretch>
                      </p:blipFill>
                      <p:spPr>
                        <a:xfrm>
                          <a:off x="949" y="119"/>
                          <a:ext cx="3629" cy="2549"/>
                        </a:xfrm>
                        <a:prstGeom prst="rect">
                          <a:avLst/>
                        </a:prstGeom>
                        <a:noFill/>
                        <a:ln w="9525">
                          <a:noFill/>
                        </a:ln>
                      </p:spPr>
                    </p:pic>
                  </p:oleObj>
                </mc:Fallback>
              </mc:AlternateContent>
            </a:graphicData>
          </a:graphic>
        </p:graphicFrame>
        <p:sp>
          <p:nvSpPr>
            <p:cNvPr id="19463" name="Text Box 5"/>
            <p:cNvSpPr txBox="1">
              <a:spLocks noChangeArrowheads="1"/>
            </p:cNvSpPr>
            <p:nvPr/>
          </p:nvSpPr>
          <p:spPr bwMode="auto">
            <a:xfrm>
              <a:off x="4286" y="1162"/>
              <a:ext cx="408"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50000"/>
                </a:spcBef>
                <a:buClr>
                  <a:schemeClr val="hlink"/>
                </a:buClr>
                <a:buFont typeface="Wingdings" panose="05000000000000000000" pitchFamily="2" charset="2"/>
                <a:buNone/>
              </a:pPr>
              <a:r>
                <a:rPr kumimoji="0" lang="zh-CN" altLang="en-US" sz="1800">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1800">
                  <a:latin typeface="Times New Roman" panose="02020603050405020304" pitchFamily="18" charset="0"/>
                  <a:ea typeface="华文楷体" panose="02010600040101010101" pitchFamily="2" charset="-122"/>
                  <a:cs typeface="Times New Roman" panose="02020603050405020304" pitchFamily="18" charset="0"/>
                </a:rPr>
                <a:t>3</a:t>
              </a:r>
              <a:endParaRPr kumimoji="0" lang="en-US" altLang="zh-CN" sz="1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464" name="Text Box 6"/>
            <p:cNvSpPr txBox="1">
              <a:spLocks noChangeArrowheads="1"/>
            </p:cNvSpPr>
            <p:nvPr/>
          </p:nvSpPr>
          <p:spPr bwMode="auto">
            <a:xfrm>
              <a:off x="4195" y="845"/>
              <a:ext cx="408"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50000"/>
                </a:spcBef>
                <a:buClr>
                  <a:schemeClr val="hlink"/>
                </a:buClr>
                <a:buFont typeface="Wingdings" panose="05000000000000000000" pitchFamily="2" charset="2"/>
                <a:buNone/>
              </a:pPr>
              <a:r>
                <a:rPr kumimoji="0" lang="zh-CN" altLang="en-US" sz="1800">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1800">
                  <a:latin typeface="Times New Roman" panose="02020603050405020304" pitchFamily="18" charset="0"/>
                  <a:ea typeface="华文楷体" panose="02010600040101010101" pitchFamily="2" charset="-122"/>
                  <a:cs typeface="Times New Roman" panose="02020603050405020304" pitchFamily="18" charset="0"/>
                </a:rPr>
                <a:t>2</a:t>
              </a:r>
              <a:endParaRPr kumimoji="0" lang="en-US" altLang="zh-CN" sz="1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465" name="Text Box 7"/>
            <p:cNvSpPr txBox="1">
              <a:spLocks noChangeArrowheads="1"/>
            </p:cNvSpPr>
            <p:nvPr/>
          </p:nvSpPr>
          <p:spPr bwMode="auto">
            <a:xfrm>
              <a:off x="3152" y="1253"/>
              <a:ext cx="408"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50000"/>
                </a:spcBef>
                <a:buClr>
                  <a:schemeClr val="hlink"/>
                </a:buClr>
                <a:buFont typeface="Wingdings" panose="05000000000000000000" pitchFamily="2" charset="2"/>
                <a:buNone/>
              </a:pPr>
              <a:r>
                <a:rPr kumimoji="0" lang="zh-CN" altLang="en-US" sz="1800">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1800">
                  <a:latin typeface="Times New Roman" panose="02020603050405020304" pitchFamily="18" charset="0"/>
                  <a:ea typeface="华文楷体" panose="02010600040101010101" pitchFamily="2" charset="-122"/>
                  <a:cs typeface="Times New Roman" panose="02020603050405020304" pitchFamily="18" charset="0"/>
                </a:rPr>
                <a:t>4</a:t>
              </a:r>
              <a:endParaRPr kumimoji="0" lang="en-US" altLang="zh-CN" sz="1800">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9460" name="Text Box 8"/>
          <p:cNvSpPr txBox="1">
            <a:spLocks noChangeArrowheads="1"/>
          </p:cNvSpPr>
          <p:nvPr/>
        </p:nvSpPr>
        <p:spPr bwMode="auto">
          <a:xfrm>
            <a:off x="5540375" y="2997200"/>
            <a:ext cx="24479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0" lang="en-US" altLang="zh-CN" sz="24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p 418</a:t>
            </a:r>
            <a:r>
              <a:rPr kumimoji="0" lang="zh-CN" altLang="en-US" sz="24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 图</a:t>
            </a:r>
            <a:r>
              <a:rPr kumimoji="0" lang="en-US" altLang="zh-CN" sz="24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11.2</a:t>
            </a:r>
            <a:endParaRPr kumimoji="0" lang="en-US" altLang="zh-CN" sz="24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461" name="Rectangle 9"/>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2BAB876F-73EA-438E-94B4-DCEEC372AD55}" type="slidenum">
              <a:rPr lang="en-US" altLang="zh-CN" sz="1600">
                <a:latin typeface="Times New Roman" panose="02020603050405020304" pitchFamily="18" charset="0"/>
                <a:ea typeface="华文楷体" panose="02010600040101010101" pitchFamily="2" charset="-122"/>
                <a:cs typeface="Times New Roman" panose="02020603050405020304" pitchFamily="18" charset="0"/>
              </a:rPr>
            </a:fld>
            <a:r>
              <a:rPr lang="en-US" altLang="zh-CN" sz="1600">
                <a:latin typeface="Times New Roman" panose="02020603050405020304" pitchFamily="18" charset="0"/>
                <a:ea typeface="华文楷体" panose="02010600040101010101" pitchFamily="2" charset="-122"/>
                <a:cs typeface="Times New Roman" panose="02020603050405020304" pitchFamily="18" charset="0"/>
              </a:rPr>
              <a:t> </a:t>
            </a:r>
            <a:endParaRPr lang="en-US" altLang="zh-CN" sz="160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7810"/>
                                        </p:tgtEl>
                                        <p:attrNameLst>
                                          <p:attrName>style.visibility</p:attrName>
                                        </p:attrNameLst>
                                      </p:cBhvr>
                                      <p:to>
                                        <p:strVal val="visible"/>
                                      </p:to>
                                    </p:set>
                                    <p:anim calcmode="lin" valueType="num">
                                      <p:cBhvr additive="base">
                                        <p:cTn id="7" dur="500" fill="hold"/>
                                        <p:tgtEl>
                                          <p:spTgt spid="887810"/>
                                        </p:tgtEl>
                                        <p:attrNameLst>
                                          <p:attrName>ppt_x</p:attrName>
                                        </p:attrNameLst>
                                      </p:cBhvr>
                                      <p:tavLst>
                                        <p:tav tm="0">
                                          <p:val>
                                            <p:strVal val="0-#ppt_w/2"/>
                                          </p:val>
                                        </p:tav>
                                        <p:tav tm="100000">
                                          <p:val>
                                            <p:strVal val="#ppt_x"/>
                                          </p:val>
                                        </p:tav>
                                      </p:tavLst>
                                    </p:anim>
                                    <p:anim calcmode="lin" valueType="num">
                                      <p:cBhvr additive="base">
                                        <p:cTn id="8" dur="500" fill="hold"/>
                                        <p:tgtEl>
                                          <p:spTgt spid="8878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FFB35792-C104-4855-9895-27163310949C}"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
        <p:nvSpPr>
          <p:cNvPr id="888835" name="Text Box 3"/>
          <p:cNvSpPr txBox="1">
            <a:spLocks noChangeArrowheads="1"/>
          </p:cNvSpPr>
          <p:nvPr/>
        </p:nvSpPr>
        <p:spPr bwMode="auto">
          <a:xfrm>
            <a:off x="395288" y="5038725"/>
            <a:ext cx="8216900"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10000"/>
              </a:lnSpc>
              <a:buClrTx/>
              <a:buSzTx/>
              <a:buFontTx/>
              <a:buNone/>
            </a:pPr>
            <a:r>
              <a:rPr lang="en-US" altLang="zh-CN" sz="2800" dirty="0">
                <a:latin typeface="Times New Roman" panose="02020603050405020304" pitchFamily="18" charset="0"/>
                <a:ea typeface="华文楷体" panose="02010600040101010101" pitchFamily="2" charset="-122"/>
              </a:rPr>
              <a:t>●   </a:t>
            </a:r>
            <a:r>
              <a:rPr lang="en-US" altLang="zh-CN" sz="2800" dirty="0" smtClean="0">
                <a:solidFill>
                  <a:srgbClr val="FF0000"/>
                </a:solidFill>
                <a:latin typeface="Times New Roman" panose="02020603050405020304" pitchFamily="18" charset="0"/>
                <a:ea typeface="华文楷体" panose="02010600040101010101" pitchFamily="2" charset="-122"/>
              </a:rPr>
              <a:t>Y</a:t>
            </a:r>
            <a:r>
              <a:rPr lang="en-US" altLang="zh-CN" sz="2800" baseline="30000" dirty="0" smtClean="0">
                <a:solidFill>
                  <a:srgbClr val="FF0000"/>
                </a:solidFill>
                <a:latin typeface="Times New Roman" panose="02020603050405020304" pitchFamily="18" charset="0"/>
                <a:ea typeface="华文楷体" panose="02010600040101010101" pitchFamily="2" charset="-122"/>
              </a:rPr>
              <a:t>3+</a:t>
            </a:r>
            <a:r>
              <a:rPr lang="zh-CN" altLang="en-US" sz="2800" dirty="0" smtClean="0">
                <a:latin typeface="Times New Roman" panose="02020603050405020304" pitchFamily="18" charset="0"/>
                <a:ea typeface="华文楷体" panose="02010600040101010101" pitchFamily="2" charset="-122"/>
              </a:rPr>
              <a:t>离子半径</a:t>
            </a:r>
            <a:r>
              <a:rPr lang="zh-CN" altLang="en-US" sz="2800" dirty="0">
                <a:latin typeface="Times New Roman" panose="02020603050405020304" pitchFamily="18" charset="0"/>
                <a:ea typeface="华文楷体" panose="02010600040101010101" pitchFamily="2" charset="-122"/>
              </a:rPr>
              <a:t>处于 </a:t>
            </a:r>
            <a:r>
              <a:rPr lang="en-US" altLang="zh-CN" sz="2800" dirty="0">
                <a:solidFill>
                  <a:srgbClr val="0000CC"/>
                </a:solidFill>
                <a:latin typeface="Times New Roman" panose="02020603050405020304" pitchFamily="18" charset="0"/>
                <a:ea typeface="华文楷体" panose="02010600040101010101" pitchFamily="2" charset="-122"/>
              </a:rPr>
              <a:t>Ho</a:t>
            </a:r>
            <a:r>
              <a:rPr lang="zh-CN" altLang="en-US" sz="2800" dirty="0">
                <a:solidFill>
                  <a:srgbClr val="0000CC"/>
                </a:solidFill>
                <a:latin typeface="Times New Roman" panose="02020603050405020304" pitchFamily="18" charset="0"/>
                <a:ea typeface="华文楷体" panose="02010600040101010101" pitchFamily="2" charset="-122"/>
              </a:rPr>
              <a:t>和</a:t>
            </a:r>
            <a:r>
              <a:rPr lang="en-US" altLang="zh-CN" sz="2800" dirty="0" err="1">
                <a:solidFill>
                  <a:srgbClr val="0000CC"/>
                </a:solidFill>
                <a:latin typeface="Times New Roman" panose="02020603050405020304" pitchFamily="18" charset="0"/>
                <a:ea typeface="华文楷体" panose="02010600040101010101" pitchFamily="2" charset="-122"/>
              </a:rPr>
              <a:t>Er</a:t>
            </a:r>
            <a:r>
              <a:rPr lang="en-US" altLang="zh-CN" sz="2800" dirty="0">
                <a:solidFill>
                  <a:srgbClr val="0000CC"/>
                </a:solidFill>
                <a:latin typeface="Times New Roman" panose="02020603050405020304" pitchFamily="18" charset="0"/>
                <a:ea typeface="华文楷体" panose="02010600040101010101" pitchFamily="2" charset="-122"/>
              </a:rPr>
              <a:t> </a:t>
            </a:r>
            <a:r>
              <a:rPr lang="zh-CN" altLang="en-US" sz="2800" dirty="0">
                <a:latin typeface="Times New Roman" panose="02020603050405020304" pitchFamily="18" charset="0"/>
                <a:ea typeface="华文楷体" panose="02010600040101010101" pitchFamily="2" charset="-122"/>
              </a:rPr>
              <a:t>之间，化学性质</a:t>
            </a:r>
            <a:r>
              <a:rPr lang="zh-CN" altLang="en-US" sz="2800" dirty="0" smtClean="0">
                <a:latin typeface="Times New Roman" panose="02020603050405020304" pitchFamily="18" charset="0"/>
                <a:ea typeface="华文楷体" panose="02010600040101010101" pitchFamily="2" charset="-122"/>
              </a:rPr>
              <a:t>与</a:t>
            </a:r>
            <a:r>
              <a:rPr lang="zh-CN" altLang="en-US" sz="2800" dirty="0">
                <a:latin typeface="Times New Roman" panose="02020603050405020304" pitchFamily="18" charset="0"/>
                <a:ea typeface="华文楷体" panose="02010600040101010101" pitchFamily="2" charset="-122"/>
              </a:rPr>
              <a:t>之</a:t>
            </a:r>
            <a:r>
              <a:rPr lang="zh-CN" altLang="en-US" sz="2800" dirty="0" smtClean="0">
                <a:latin typeface="Times New Roman" panose="02020603050405020304" pitchFamily="18" charset="0"/>
                <a:ea typeface="华文楷体" panose="02010600040101010101" pitchFamily="2" charset="-122"/>
              </a:rPr>
              <a:t>非常</a:t>
            </a:r>
            <a:r>
              <a:rPr lang="zh-CN" altLang="en-US" sz="2800" dirty="0">
                <a:latin typeface="Times New Roman" panose="02020603050405020304" pitchFamily="18" charset="0"/>
                <a:ea typeface="华文楷体" panose="02010600040101010101" pitchFamily="2" charset="-122"/>
              </a:rPr>
              <a:t>相似</a:t>
            </a:r>
            <a:r>
              <a:rPr lang="zh-CN" altLang="en-US" sz="2800" dirty="0" smtClean="0">
                <a:latin typeface="Times New Roman" panose="02020603050405020304" pitchFamily="18" charset="0"/>
                <a:ea typeface="华文楷体" panose="02010600040101010101" pitchFamily="2" charset="-122"/>
              </a:rPr>
              <a:t>，故将</a:t>
            </a:r>
            <a:r>
              <a:rPr lang="en-US" altLang="zh-CN" sz="2800" dirty="0" smtClean="0">
                <a:latin typeface="Times New Roman" panose="02020603050405020304" pitchFamily="18" charset="0"/>
                <a:ea typeface="华文楷体" panose="02010600040101010101" pitchFamily="2" charset="-122"/>
              </a:rPr>
              <a:t>Y</a:t>
            </a:r>
            <a:r>
              <a:rPr lang="en-US" altLang="zh-CN" sz="2800" baseline="30000" dirty="0" smtClean="0">
                <a:latin typeface="Times New Roman" panose="02020603050405020304" pitchFamily="18" charset="0"/>
                <a:ea typeface="华文楷体" panose="02010600040101010101" pitchFamily="2" charset="-122"/>
              </a:rPr>
              <a:t>3+</a:t>
            </a:r>
            <a:r>
              <a:rPr lang="zh-CN" altLang="en-US" sz="2800" dirty="0" smtClean="0">
                <a:latin typeface="Times New Roman" panose="02020603050405020304" pitchFamily="18" charset="0"/>
                <a:ea typeface="华文楷体" panose="02010600040101010101" pitchFamily="2" charset="-122"/>
              </a:rPr>
              <a:t>归在稀土元素</a:t>
            </a:r>
            <a:r>
              <a:rPr lang="zh-CN" altLang="en-US" sz="2800" dirty="0" smtClean="0">
                <a:solidFill>
                  <a:srgbClr val="FF0000"/>
                </a:solidFill>
                <a:latin typeface="Times New Roman" panose="02020603050405020304" pitchFamily="18" charset="0"/>
                <a:ea typeface="华文楷体" panose="02010600040101010101" pitchFamily="2" charset="-122"/>
              </a:rPr>
              <a:t>重稀土</a:t>
            </a:r>
            <a:r>
              <a:rPr lang="zh-CN" altLang="en-US" sz="2800" dirty="0">
                <a:latin typeface="Times New Roman" panose="02020603050405020304" pitchFamily="18" charset="0"/>
                <a:ea typeface="华文楷体" panose="02010600040101010101" pitchFamily="2" charset="-122"/>
              </a:rPr>
              <a:t>一</a:t>
            </a:r>
            <a:r>
              <a:rPr lang="zh-CN" altLang="en-US" sz="2800" dirty="0" smtClean="0">
                <a:latin typeface="Times New Roman" panose="02020603050405020304" pitchFamily="18" charset="0"/>
                <a:ea typeface="华文楷体" panose="02010600040101010101" pitchFamily="2" charset="-122"/>
              </a:rPr>
              <a:t>组。</a:t>
            </a:r>
            <a:endParaRPr lang="en-US" altLang="zh-CN" sz="2800" dirty="0">
              <a:latin typeface="Times New Roman" panose="02020603050405020304" pitchFamily="18" charset="0"/>
              <a:ea typeface="华文楷体" panose="02010600040101010101" pitchFamily="2" charset="-122"/>
            </a:endParaRPr>
          </a:p>
        </p:txBody>
      </p:sp>
      <p:sp>
        <p:nvSpPr>
          <p:cNvPr id="888836" name="Rectangle 4"/>
          <p:cNvSpPr>
            <a:spLocks noChangeArrowheads="1"/>
          </p:cNvSpPr>
          <p:nvPr/>
        </p:nvSpPr>
        <p:spPr bwMode="auto">
          <a:xfrm>
            <a:off x="468313" y="242888"/>
            <a:ext cx="110648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kumimoji="0" lang="zh-CN" altLang="en-US" sz="3600">
                <a:solidFill>
                  <a:srgbClr val="0033CC"/>
                </a:solidFill>
                <a:latin typeface="Times New Roman" panose="02020603050405020304" pitchFamily="18" charset="0"/>
                <a:ea typeface="华文楷体" panose="02010600040101010101" pitchFamily="2" charset="-122"/>
              </a:rPr>
              <a:t>影响</a:t>
            </a:r>
            <a:endParaRPr kumimoji="0" lang="zh-CN" altLang="en-US" sz="3600">
              <a:solidFill>
                <a:srgbClr val="0033CC"/>
              </a:solidFill>
              <a:latin typeface="Times New Roman" panose="02020603050405020304" pitchFamily="18" charset="0"/>
              <a:ea typeface="华文楷体" panose="02010600040101010101" pitchFamily="2" charset="-122"/>
            </a:endParaRPr>
          </a:p>
        </p:txBody>
      </p:sp>
      <p:sp>
        <p:nvSpPr>
          <p:cNvPr id="888837" name="Rectangle 5"/>
          <p:cNvSpPr>
            <a:spLocks noChangeArrowheads="1"/>
          </p:cNvSpPr>
          <p:nvPr/>
        </p:nvSpPr>
        <p:spPr bwMode="auto">
          <a:xfrm>
            <a:off x="395288" y="908050"/>
            <a:ext cx="7704137"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10000"/>
              </a:lnSpc>
              <a:buClrTx/>
              <a:buSzTx/>
              <a:buFontTx/>
              <a:buNone/>
            </a:pPr>
            <a:r>
              <a:rPr lang="en-US" altLang="zh-CN" sz="2800" dirty="0">
                <a:latin typeface="Times New Roman" panose="02020603050405020304" pitchFamily="18" charset="0"/>
                <a:ea typeface="华文楷体" panose="02010600040101010101" pitchFamily="2" charset="-122"/>
              </a:rPr>
              <a:t>● </a:t>
            </a:r>
            <a:r>
              <a:rPr lang="zh-CN" altLang="en-US" sz="2800" dirty="0">
                <a:latin typeface="Times New Roman" panose="02020603050405020304" pitchFamily="18" charset="0"/>
                <a:ea typeface="华文楷体" panose="02010600040101010101" pitchFamily="2" charset="-122"/>
              </a:rPr>
              <a:t>缓慢收缩，相邻两元素的半径减小幅度不如其他过渡元素两两间的减小幅度大，</a:t>
            </a:r>
            <a:r>
              <a:rPr lang="zh-CN" altLang="en-US" sz="2800" dirty="0">
                <a:solidFill>
                  <a:srgbClr val="0033CC"/>
                </a:solidFill>
                <a:latin typeface="Times New Roman" panose="02020603050405020304" pitchFamily="18" charset="0"/>
                <a:ea typeface="华文楷体" panose="02010600040101010101" pitchFamily="2" charset="-122"/>
              </a:rPr>
              <a:t>镧系元素性质非常相似</a:t>
            </a:r>
            <a:r>
              <a:rPr lang="zh-CN" altLang="en-US" sz="2800" dirty="0">
                <a:latin typeface="Times New Roman" panose="02020603050405020304" pitchFamily="18" charset="0"/>
                <a:ea typeface="华文楷体" panose="02010600040101010101" pitchFamily="2" charset="-122"/>
              </a:rPr>
              <a:t>，在自然界共生，分离困难</a:t>
            </a:r>
            <a:endParaRPr lang="zh-CN" altLang="en-US" sz="2800" dirty="0">
              <a:latin typeface="Times New Roman" panose="02020603050405020304" pitchFamily="18" charset="0"/>
              <a:ea typeface="华文楷体" panose="02010600040101010101" pitchFamily="2" charset="-122"/>
            </a:endParaRPr>
          </a:p>
        </p:txBody>
      </p:sp>
      <p:sp>
        <p:nvSpPr>
          <p:cNvPr id="888838" name="Rectangle 6"/>
          <p:cNvSpPr>
            <a:spLocks noChangeArrowheads="1"/>
          </p:cNvSpPr>
          <p:nvPr/>
        </p:nvSpPr>
        <p:spPr bwMode="auto">
          <a:xfrm>
            <a:off x="395288" y="2562225"/>
            <a:ext cx="8353425"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10000"/>
              </a:lnSpc>
              <a:buClrTx/>
              <a:buSzTx/>
              <a:buFontTx/>
              <a:buNone/>
            </a:pPr>
            <a:r>
              <a:rPr lang="en-US" altLang="zh-CN" sz="2800" dirty="0">
                <a:latin typeface="Times New Roman" panose="02020603050405020304" pitchFamily="18" charset="0"/>
                <a:ea typeface="华文楷体" panose="02010600040101010101" pitchFamily="2" charset="-122"/>
              </a:rPr>
              <a:t>● </a:t>
            </a:r>
            <a:r>
              <a:rPr lang="zh-CN" altLang="en-US" sz="2800" dirty="0">
                <a:solidFill>
                  <a:srgbClr val="FF0000"/>
                </a:solidFill>
                <a:latin typeface="Times New Roman" panose="02020603050405020304" pitchFamily="18" charset="0"/>
                <a:ea typeface="华文楷体" panose="02010600040101010101" pitchFamily="2" charset="-122"/>
              </a:rPr>
              <a:t>第三过渡系的离子半径与第二过渡系同族元素非常相近</a:t>
            </a:r>
            <a:r>
              <a:rPr lang="zh-CN" altLang="en-US" sz="2800" dirty="0">
                <a:latin typeface="Times New Roman" panose="02020603050405020304" pitchFamily="18" charset="0"/>
                <a:ea typeface="华文楷体" panose="02010600040101010101" pitchFamily="2" charset="-122"/>
              </a:rPr>
              <a:t>，如 </a:t>
            </a:r>
            <a:r>
              <a:rPr lang="en-US" altLang="zh-CN" sz="2800" dirty="0" err="1">
                <a:solidFill>
                  <a:srgbClr val="0000CC"/>
                </a:solidFill>
                <a:latin typeface="Times New Roman" panose="02020603050405020304" pitchFamily="18" charset="0"/>
                <a:ea typeface="华文楷体" panose="02010600040101010101" pitchFamily="2" charset="-122"/>
              </a:rPr>
              <a:t>Zr</a:t>
            </a:r>
            <a:r>
              <a:rPr lang="en-US" altLang="zh-CN" sz="2800" dirty="0">
                <a:solidFill>
                  <a:srgbClr val="0000CC"/>
                </a:solidFill>
                <a:latin typeface="Times New Roman" panose="02020603050405020304" pitchFamily="18" charset="0"/>
                <a:ea typeface="华文楷体" panose="02010600040101010101" pitchFamily="2" charset="-122"/>
              </a:rPr>
              <a:t>(IV) (80 pm) </a:t>
            </a:r>
            <a:r>
              <a:rPr lang="zh-CN" altLang="en-US" sz="2800" dirty="0">
                <a:solidFill>
                  <a:srgbClr val="0000CC"/>
                </a:solidFill>
                <a:latin typeface="Times New Roman" panose="02020603050405020304" pitchFamily="18" charset="0"/>
                <a:ea typeface="华文楷体" panose="02010600040101010101" pitchFamily="2" charset="-122"/>
              </a:rPr>
              <a:t>和 </a:t>
            </a:r>
            <a:r>
              <a:rPr lang="en-US" altLang="zh-CN" sz="2800" dirty="0" err="1">
                <a:solidFill>
                  <a:srgbClr val="0000CC"/>
                </a:solidFill>
                <a:latin typeface="Times New Roman" panose="02020603050405020304" pitchFamily="18" charset="0"/>
                <a:ea typeface="华文楷体" panose="02010600040101010101" pitchFamily="2" charset="-122"/>
              </a:rPr>
              <a:t>Hf</a:t>
            </a:r>
            <a:r>
              <a:rPr lang="en-US" altLang="zh-CN" sz="2800" dirty="0">
                <a:solidFill>
                  <a:srgbClr val="0000CC"/>
                </a:solidFill>
                <a:latin typeface="Times New Roman" panose="02020603050405020304" pitchFamily="18" charset="0"/>
                <a:ea typeface="华文楷体" panose="02010600040101010101" pitchFamily="2" charset="-122"/>
              </a:rPr>
              <a:t>(IV) </a:t>
            </a:r>
            <a:r>
              <a:rPr lang="en-US" altLang="zh-CN" sz="2800" dirty="0" smtClean="0">
                <a:solidFill>
                  <a:srgbClr val="0000CC"/>
                </a:solidFill>
                <a:latin typeface="Times New Roman" panose="02020603050405020304" pitchFamily="18" charset="0"/>
                <a:ea typeface="华文楷体" panose="02010600040101010101" pitchFamily="2" charset="-122"/>
              </a:rPr>
              <a:t>(79 </a:t>
            </a:r>
            <a:r>
              <a:rPr lang="en-US" altLang="zh-CN" sz="2800" dirty="0">
                <a:solidFill>
                  <a:srgbClr val="0000CC"/>
                </a:solidFill>
                <a:latin typeface="Times New Roman" panose="02020603050405020304" pitchFamily="18" charset="0"/>
                <a:ea typeface="华文楷体" panose="02010600040101010101" pitchFamily="2" charset="-122"/>
              </a:rPr>
              <a:t>pm), </a:t>
            </a:r>
            <a:r>
              <a:rPr lang="en-US" altLang="zh-CN" sz="2800" dirty="0" err="1">
                <a:solidFill>
                  <a:srgbClr val="0000CC"/>
                </a:solidFill>
                <a:latin typeface="Times New Roman" panose="02020603050405020304" pitchFamily="18" charset="0"/>
                <a:ea typeface="华文楷体" panose="02010600040101010101" pitchFamily="2" charset="-122"/>
              </a:rPr>
              <a:t>Nb</a:t>
            </a:r>
            <a:r>
              <a:rPr lang="en-US" altLang="zh-CN" sz="2800" dirty="0">
                <a:solidFill>
                  <a:srgbClr val="0000CC"/>
                </a:solidFill>
                <a:latin typeface="Times New Roman" panose="02020603050405020304" pitchFamily="18" charset="0"/>
                <a:ea typeface="华文楷体" panose="02010600040101010101" pitchFamily="2" charset="-122"/>
              </a:rPr>
              <a:t>(V)</a:t>
            </a:r>
            <a:r>
              <a:rPr lang="en-US" altLang="zh-CN" sz="2800" baseline="30000" dirty="0">
                <a:solidFill>
                  <a:srgbClr val="0000CC"/>
                </a:solidFill>
                <a:latin typeface="Times New Roman" panose="02020603050405020304" pitchFamily="18" charset="0"/>
                <a:ea typeface="华文楷体" panose="02010600040101010101" pitchFamily="2" charset="-122"/>
              </a:rPr>
              <a:t> </a:t>
            </a:r>
            <a:r>
              <a:rPr lang="en-US" altLang="zh-CN" sz="2800" dirty="0">
                <a:solidFill>
                  <a:srgbClr val="0000CC"/>
                </a:solidFill>
                <a:latin typeface="Times New Roman" panose="02020603050405020304" pitchFamily="18" charset="0"/>
                <a:ea typeface="华文楷体" panose="02010600040101010101" pitchFamily="2" charset="-122"/>
              </a:rPr>
              <a:t>(70pm) </a:t>
            </a:r>
            <a:r>
              <a:rPr lang="zh-CN" altLang="en-US" sz="2800" dirty="0">
                <a:solidFill>
                  <a:srgbClr val="0000CC"/>
                </a:solidFill>
                <a:latin typeface="Times New Roman" panose="02020603050405020304" pitchFamily="18" charset="0"/>
                <a:ea typeface="华文楷体" panose="02010600040101010101" pitchFamily="2" charset="-122"/>
              </a:rPr>
              <a:t>和 </a:t>
            </a:r>
            <a:r>
              <a:rPr lang="en-US" altLang="zh-CN" sz="2800" dirty="0">
                <a:solidFill>
                  <a:srgbClr val="0000CC"/>
                </a:solidFill>
                <a:latin typeface="Times New Roman" panose="02020603050405020304" pitchFamily="18" charset="0"/>
                <a:ea typeface="华文楷体" panose="02010600040101010101" pitchFamily="2" charset="-122"/>
              </a:rPr>
              <a:t>Ta(V) </a:t>
            </a:r>
            <a:r>
              <a:rPr lang="en-US" altLang="zh-CN" sz="2800" dirty="0" smtClean="0">
                <a:solidFill>
                  <a:srgbClr val="0000CC"/>
                </a:solidFill>
                <a:latin typeface="Times New Roman" panose="02020603050405020304" pitchFamily="18" charset="0"/>
                <a:ea typeface="华文楷体" panose="02010600040101010101" pitchFamily="2" charset="-122"/>
              </a:rPr>
              <a:t>(69 </a:t>
            </a:r>
            <a:r>
              <a:rPr lang="en-US" altLang="zh-CN" sz="2800" dirty="0">
                <a:solidFill>
                  <a:srgbClr val="0000CC"/>
                </a:solidFill>
                <a:latin typeface="Times New Roman" panose="02020603050405020304" pitchFamily="18" charset="0"/>
                <a:ea typeface="华文楷体" panose="02010600040101010101" pitchFamily="2" charset="-122"/>
              </a:rPr>
              <a:t>pm)</a:t>
            </a:r>
            <a:r>
              <a:rPr lang="zh-CN" altLang="en-US" sz="2800" dirty="0">
                <a:solidFill>
                  <a:srgbClr val="0000CC"/>
                </a:solidFill>
                <a:latin typeface="Times New Roman" panose="02020603050405020304" pitchFamily="18" charset="0"/>
                <a:ea typeface="华文楷体" panose="02010600040101010101" pitchFamily="2" charset="-122"/>
              </a:rPr>
              <a:t>，</a:t>
            </a:r>
            <a:r>
              <a:rPr lang="en-US" altLang="zh-CN" sz="2800" dirty="0">
                <a:solidFill>
                  <a:srgbClr val="0000CC"/>
                </a:solidFill>
                <a:latin typeface="Times New Roman" panose="02020603050405020304" pitchFamily="18" charset="0"/>
                <a:ea typeface="华文楷体" panose="02010600040101010101" pitchFamily="2" charset="-122"/>
              </a:rPr>
              <a:t>Mo(VI)</a:t>
            </a:r>
            <a:r>
              <a:rPr lang="en-US" altLang="zh-CN" sz="2800" baseline="30000" dirty="0">
                <a:solidFill>
                  <a:srgbClr val="0000CC"/>
                </a:solidFill>
                <a:latin typeface="Times New Roman" panose="02020603050405020304" pitchFamily="18" charset="0"/>
                <a:ea typeface="华文楷体" panose="02010600040101010101" pitchFamily="2" charset="-122"/>
              </a:rPr>
              <a:t> </a:t>
            </a:r>
            <a:r>
              <a:rPr lang="en-US" altLang="zh-CN" sz="2800" dirty="0">
                <a:solidFill>
                  <a:srgbClr val="0000CC"/>
                </a:solidFill>
                <a:latin typeface="Times New Roman" panose="02020603050405020304" pitchFamily="18" charset="0"/>
                <a:ea typeface="华文楷体" panose="02010600040101010101" pitchFamily="2" charset="-122"/>
              </a:rPr>
              <a:t>(62 pm) </a:t>
            </a:r>
            <a:r>
              <a:rPr lang="zh-CN" altLang="en-US" sz="2800" dirty="0">
                <a:solidFill>
                  <a:srgbClr val="0000CC"/>
                </a:solidFill>
                <a:latin typeface="Times New Roman" panose="02020603050405020304" pitchFamily="18" charset="0"/>
                <a:ea typeface="华文楷体" panose="02010600040101010101" pitchFamily="2" charset="-122"/>
              </a:rPr>
              <a:t>和 </a:t>
            </a:r>
            <a:r>
              <a:rPr lang="en-US" altLang="zh-CN" sz="2800" dirty="0">
                <a:solidFill>
                  <a:srgbClr val="0000CC"/>
                </a:solidFill>
                <a:latin typeface="Times New Roman" panose="02020603050405020304" pitchFamily="18" charset="0"/>
                <a:ea typeface="华文楷体" panose="02010600040101010101" pitchFamily="2" charset="-122"/>
              </a:rPr>
              <a:t>W(VI)</a:t>
            </a:r>
            <a:r>
              <a:rPr lang="en-US" altLang="zh-CN" sz="2800" baseline="30000" dirty="0">
                <a:solidFill>
                  <a:srgbClr val="0000CC"/>
                </a:solidFill>
                <a:latin typeface="Times New Roman" panose="02020603050405020304" pitchFamily="18" charset="0"/>
                <a:ea typeface="华文楷体" panose="02010600040101010101" pitchFamily="2" charset="-122"/>
              </a:rPr>
              <a:t> </a:t>
            </a:r>
            <a:r>
              <a:rPr lang="en-US" altLang="zh-CN" sz="2800" dirty="0">
                <a:solidFill>
                  <a:srgbClr val="0000CC"/>
                </a:solidFill>
                <a:latin typeface="Times New Roman" panose="02020603050405020304" pitchFamily="18" charset="0"/>
                <a:ea typeface="华文楷体" panose="02010600040101010101" pitchFamily="2" charset="-122"/>
              </a:rPr>
              <a:t>(</a:t>
            </a:r>
            <a:r>
              <a:rPr lang="en-US" altLang="zh-CN" sz="2800" dirty="0" smtClean="0">
                <a:solidFill>
                  <a:srgbClr val="0000CC"/>
                </a:solidFill>
                <a:latin typeface="Times New Roman" panose="02020603050405020304" pitchFamily="18" charset="0"/>
                <a:ea typeface="华文楷体" panose="02010600040101010101" pitchFamily="2" charset="-122"/>
              </a:rPr>
              <a:t>62 </a:t>
            </a:r>
            <a:r>
              <a:rPr lang="en-US" altLang="zh-CN" sz="2800" dirty="0">
                <a:solidFill>
                  <a:srgbClr val="0000CC"/>
                </a:solidFill>
                <a:latin typeface="Times New Roman" panose="02020603050405020304" pitchFamily="18" charset="0"/>
                <a:ea typeface="华文楷体" panose="02010600040101010101" pitchFamily="2" charset="-122"/>
              </a:rPr>
              <a:t>pm),</a:t>
            </a:r>
            <a:r>
              <a:rPr lang="en-US" altLang="zh-CN" sz="2800" dirty="0">
                <a:latin typeface="Times New Roman" panose="02020603050405020304" pitchFamily="18" charset="0"/>
                <a:ea typeface="华文楷体" panose="02010600040101010101" pitchFamily="2" charset="-122"/>
              </a:rPr>
              <a:t> </a:t>
            </a:r>
            <a:r>
              <a:rPr lang="zh-CN" altLang="en-US" sz="2800" dirty="0">
                <a:latin typeface="Times New Roman" panose="02020603050405020304" pitchFamily="18" charset="0"/>
                <a:ea typeface="华文楷体" panose="02010600040101010101" pitchFamily="2" charset="-122"/>
              </a:rPr>
              <a:t>化学性质相似，</a:t>
            </a:r>
            <a:r>
              <a:rPr lang="en-US" altLang="zh-CN" sz="2800" dirty="0">
                <a:latin typeface="Times New Roman" panose="02020603050405020304" pitchFamily="18" charset="0"/>
                <a:ea typeface="华文楷体" panose="02010600040101010101" pitchFamily="2" charset="-122"/>
              </a:rPr>
              <a:t> </a:t>
            </a:r>
            <a:r>
              <a:rPr lang="zh-CN" altLang="en-US" sz="2800" dirty="0">
                <a:latin typeface="Times New Roman" panose="02020603050405020304" pitchFamily="18" charset="0"/>
                <a:ea typeface="华文楷体" panose="02010600040101010101" pitchFamily="2" charset="-122"/>
              </a:rPr>
              <a:t>在矿物中共生，分离困难</a:t>
            </a:r>
            <a:r>
              <a:rPr lang="en-US" altLang="zh-CN" sz="2800" dirty="0">
                <a:latin typeface="Times New Roman" panose="02020603050405020304" pitchFamily="18" charset="0"/>
                <a:ea typeface="华文楷体" panose="02010600040101010101" pitchFamily="2" charset="-122"/>
              </a:rPr>
              <a:t>—— </a:t>
            </a:r>
            <a:r>
              <a:rPr lang="zh-CN" altLang="en-US" sz="2800" dirty="0">
                <a:solidFill>
                  <a:srgbClr val="FF0000"/>
                </a:solidFill>
                <a:latin typeface="Times New Roman" panose="02020603050405020304" pitchFamily="18" charset="0"/>
                <a:ea typeface="华文楷体" panose="02010600040101010101" pitchFamily="2" charset="-122"/>
              </a:rPr>
              <a:t>最难分离的三对元素</a:t>
            </a:r>
            <a:endParaRPr lang="zh-CN" altLang="en-US" sz="2800" dirty="0">
              <a:solidFill>
                <a:srgbClr val="FF0000"/>
              </a:solidFill>
              <a:latin typeface="Times New Roman" panose="02020603050405020304" pitchFamily="18" charset="0"/>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8836"/>
                                        </p:tgtEl>
                                        <p:attrNameLst>
                                          <p:attrName>style.visibility</p:attrName>
                                        </p:attrNameLst>
                                      </p:cBhvr>
                                      <p:to>
                                        <p:strVal val="visible"/>
                                      </p:to>
                                    </p:set>
                                    <p:anim calcmode="lin" valueType="num">
                                      <p:cBhvr additive="base">
                                        <p:cTn id="7" dur="500" fill="hold"/>
                                        <p:tgtEl>
                                          <p:spTgt spid="888836"/>
                                        </p:tgtEl>
                                        <p:attrNameLst>
                                          <p:attrName>ppt_x</p:attrName>
                                        </p:attrNameLst>
                                      </p:cBhvr>
                                      <p:tavLst>
                                        <p:tav tm="0">
                                          <p:val>
                                            <p:strVal val="0-#ppt_w/2"/>
                                          </p:val>
                                        </p:tav>
                                        <p:tav tm="100000">
                                          <p:val>
                                            <p:strVal val="#ppt_x"/>
                                          </p:val>
                                        </p:tav>
                                      </p:tavLst>
                                    </p:anim>
                                    <p:anim calcmode="lin" valueType="num">
                                      <p:cBhvr additive="base">
                                        <p:cTn id="8" dur="500" fill="hold"/>
                                        <p:tgtEl>
                                          <p:spTgt spid="8888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8837"/>
                                        </p:tgtEl>
                                        <p:attrNameLst>
                                          <p:attrName>style.visibility</p:attrName>
                                        </p:attrNameLst>
                                      </p:cBhvr>
                                      <p:to>
                                        <p:strVal val="visible"/>
                                      </p:to>
                                    </p:set>
                                    <p:anim calcmode="lin" valueType="num">
                                      <p:cBhvr additive="base">
                                        <p:cTn id="13" dur="500" fill="hold"/>
                                        <p:tgtEl>
                                          <p:spTgt spid="888837"/>
                                        </p:tgtEl>
                                        <p:attrNameLst>
                                          <p:attrName>ppt_x</p:attrName>
                                        </p:attrNameLst>
                                      </p:cBhvr>
                                      <p:tavLst>
                                        <p:tav tm="0">
                                          <p:val>
                                            <p:strVal val="0-#ppt_w/2"/>
                                          </p:val>
                                        </p:tav>
                                        <p:tav tm="100000">
                                          <p:val>
                                            <p:strVal val="#ppt_x"/>
                                          </p:val>
                                        </p:tav>
                                      </p:tavLst>
                                    </p:anim>
                                    <p:anim calcmode="lin" valueType="num">
                                      <p:cBhvr additive="base">
                                        <p:cTn id="14" dur="500" fill="hold"/>
                                        <p:tgtEl>
                                          <p:spTgt spid="8888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8838"/>
                                        </p:tgtEl>
                                        <p:attrNameLst>
                                          <p:attrName>style.visibility</p:attrName>
                                        </p:attrNameLst>
                                      </p:cBhvr>
                                      <p:to>
                                        <p:strVal val="visible"/>
                                      </p:to>
                                    </p:set>
                                    <p:anim calcmode="lin" valueType="num">
                                      <p:cBhvr additive="base">
                                        <p:cTn id="19" dur="500" fill="hold"/>
                                        <p:tgtEl>
                                          <p:spTgt spid="888838"/>
                                        </p:tgtEl>
                                        <p:attrNameLst>
                                          <p:attrName>ppt_x</p:attrName>
                                        </p:attrNameLst>
                                      </p:cBhvr>
                                      <p:tavLst>
                                        <p:tav tm="0">
                                          <p:val>
                                            <p:strVal val="0-#ppt_w/2"/>
                                          </p:val>
                                        </p:tav>
                                        <p:tav tm="100000">
                                          <p:val>
                                            <p:strVal val="#ppt_x"/>
                                          </p:val>
                                        </p:tav>
                                      </p:tavLst>
                                    </p:anim>
                                    <p:anim calcmode="lin" valueType="num">
                                      <p:cBhvr additive="base">
                                        <p:cTn id="20" dur="500" fill="hold"/>
                                        <p:tgtEl>
                                          <p:spTgt spid="88883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8835"/>
                                        </p:tgtEl>
                                        <p:attrNameLst>
                                          <p:attrName>style.visibility</p:attrName>
                                        </p:attrNameLst>
                                      </p:cBhvr>
                                      <p:to>
                                        <p:strVal val="visible"/>
                                      </p:to>
                                    </p:set>
                                    <p:anim calcmode="lin" valueType="num">
                                      <p:cBhvr additive="base">
                                        <p:cTn id="25" dur="500" fill="hold"/>
                                        <p:tgtEl>
                                          <p:spTgt spid="888835"/>
                                        </p:tgtEl>
                                        <p:attrNameLst>
                                          <p:attrName>ppt_x</p:attrName>
                                        </p:attrNameLst>
                                      </p:cBhvr>
                                      <p:tavLst>
                                        <p:tav tm="0">
                                          <p:val>
                                            <p:strVal val="0-#ppt_w/2"/>
                                          </p:val>
                                        </p:tav>
                                        <p:tav tm="100000">
                                          <p:val>
                                            <p:strVal val="#ppt_x"/>
                                          </p:val>
                                        </p:tav>
                                      </p:tavLst>
                                    </p:anim>
                                    <p:anim calcmode="lin" valueType="num">
                                      <p:cBhvr additive="base">
                                        <p:cTn id="26" dur="500" fill="hold"/>
                                        <p:tgtEl>
                                          <p:spTgt spid="8888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5" grpId="0" autoUpdateAnimBg="0"/>
      <p:bldP spid="888836" grpId="0" autoUpdateAnimBg="0"/>
      <p:bldP spid="888837" grpId="0" autoUpdateAnimBg="0"/>
      <p:bldP spid="88883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u2"/>
          <p:cNvPicPr>
            <a:picLocks noChangeAspect="1" noChangeArrowheads="1"/>
          </p:cNvPicPr>
          <p:nvPr/>
        </p:nvPicPr>
        <p:blipFill>
          <a:blip r:embed="rId1" cstate="print">
            <a:lum bright="-24000" contrast="48000"/>
            <a:extLst>
              <a:ext uri="{28A0092B-C50C-407E-A947-70E740481C1C}">
                <a14:useLocalDpi xmlns:a14="http://schemas.microsoft.com/office/drawing/2010/main" val="0"/>
              </a:ext>
            </a:extLst>
          </a:blip>
          <a:srcRect/>
          <a:stretch>
            <a:fillRect/>
          </a:stretch>
        </p:blipFill>
        <p:spPr bwMode="auto">
          <a:xfrm>
            <a:off x="323850" y="836613"/>
            <a:ext cx="8351838"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28B776AC-77C1-4C90-84CA-5BC4223BEFC9}"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
        <p:nvSpPr>
          <p:cNvPr id="21508" name="Text Box 4"/>
          <p:cNvSpPr txBox="1">
            <a:spLocks noChangeArrowheads="1"/>
          </p:cNvSpPr>
          <p:nvPr/>
        </p:nvSpPr>
        <p:spPr bwMode="auto">
          <a:xfrm>
            <a:off x="1331913" y="5751513"/>
            <a:ext cx="6840537"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buClr>
                <a:schemeClr val="tx1"/>
              </a:buClr>
              <a:buFont typeface="Wingdings" panose="05000000000000000000" pitchFamily="2" charset="2"/>
              <a:buNone/>
            </a:pPr>
            <a:r>
              <a:rPr kumimoji="0" lang="zh-CN" altLang="en-US" sz="3200">
                <a:solidFill>
                  <a:srgbClr val="0033CC"/>
                </a:solidFill>
                <a:latin typeface="Times New Roman" panose="02020603050405020304" pitchFamily="18" charset="0"/>
                <a:ea typeface="华文楷体" panose="02010600040101010101" pitchFamily="2" charset="-122"/>
              </a:rPr>
              <a:t>镧系收缩效应对其后元素半径的影响</a:t>
            </a:r>
            <a:endParaRPr kumimoji="0" lang="zh-CN" altLang="en-US" sz="3200">
              <a:solidFill>
                <a:srgbClr val="0033CC"/>
              </a:solidFill>
              <a:latin typeface="Times New Roman" panose="02020603050405020304" pitchFamily="18" charset="0"/>
              <a:ea typeface="华文楷体" panose="02010600040101010101" pitchFamily="2" charset="-122"/>
            </a:endParaRPr>
          </a:p>
        </p:txBody>
      </p:sp>
      <p:sp>
        <p:nvSpPr>
          <p:cNvPr id="21509" name="Rectangle 5"/>
          <p:cNvSpPr>
            <a:spLocks noChangeArrowheads="1"/>
          </p:cNvSpPr>
          <p:nvPr/>
        </p:nvSpPr>
        <p:spPr bwMode="auto">
          <a:xfrm>
            <a:off x="2484438" y="1989138"/>
            <a:ext cx="1944687" cy="2447925"/>
          </a:xfrm>
          <a:prstGeom prst="rect">
            <a:avLst/>
          </a:prstGeom>
          <a:noFill/>
          <a:ln w="25400" algn="ctr">
            <a:solidFill>
              <a:srgbClr val="00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endParaRPr lang="zh-CN" altLang="en-US">
              <a:latin typeface="Times New Roman" panose="02020603050405020304" pitchFamily="18" charset="0"/>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Text Box 2"/>
          <p:cNvSpPr txBox="1">
            <a:spLocks noChangeArrowheads="1"/>
          </p:cNvSpPr>
          <p:nvPr/>
        </p:nvSpPr>
        <p:spPr bwMode="auto">
          <a:xfrm>
            <a:off x="323850" y="287338"/>
            <a:ext cx="36718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30000"/>
              </a:lnSpc>
              <a:spcBef>
                <a:spcPct val="30000"/>
              </a:spcBef>
              <a:buClrTx/>
              <a:buSzTx/>
              <a:buFontTx/>
              <a:buNone/>
            </a:pPr>
            <a:r>
              <a:rPr kumimoji="0" lang="en-US" altLang="zh-CN" sz="3200">
                <a:solidFill>
                  <a:srgbClr val="0033CC"/>
                </a:solidFill>
                <a:latin typeface="Times New Roman" panose="02020603050405020304" pitchFamily="18" charset="0"/>
                <a:ea typeface="华文楷体" panose="02010600040101010101" pitchFamily="2" charset="-122"/>
              </a:rPr>
              <a:t>6. </a:t>
            </a:r>
            <a:r>
              <a:rPr kumimoji="0" lang="zh-CN" altLang="en-US" sz="3200">
                <a:solidFill>
                  <a:srgbClr val="0033CC"/>
                </a:solidFill>
                <a:latin typeface="Times New Roman" panose="02020603050405020304" pitchFamily="18" charset="0"/>
                <a:ea typeface="华文楷体" panose="02010600040101010101" pitchFamily="2" charset="-122"/>
              </a:rPr>
              <a:t>镧系元素的磁性</a:t>
            </a:r>
            <a:endParaRPr kumimoji="0" lang="zh-CN" altLang="en-US" sz="3200">
              <a:solidFill>
                <a:srgbClr val="0033CC"/>
              </a:solidFill>
              <a:latin typeface="Times New Roman" panose="02020603050405020304" pitchFamily="18" charset="0"/>
              <a:ea typeface="华文楷体" panose="02010600040101010101" pitchFamily="2" charset="-122"/>
            </a:endParaRPr>
          </a:p>
        </p:txBody>
      </p:sp>
      <p:sp>
        <p:nvSpPr>
          <p:cNvPr id="896003" name="Text Box 3"/>
          <p:cNvSpPr txBox="1">
            <a:spLocks noChangeArrowheads="1"/>
          </p:cNvSpPr>
          <p:nvPr/>
        </p:nvSpPr>
        <p:spPr bwMode="auto">
          <a:xfrm>
            <a:off x="331788" y="1052513"/>
            <a:ext cx="8640762"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30000"/>
              </a:lnSpc>
              <a:spcBef>
                <a:spcPct val="30000"/>
              </a:spcBef>
              <a:buClrTx/>
              <a:buSzTx/>
              <a:buFontTx/>
              <a:buNone/>
            </a:pPr>
            <a:r>
              <a:rPr kumimoji="0" lang="zh-CN" altLang="en-US" sz="3200" dirty="0">
                <a:latin typeface="华文楷体" panose="02010600040101010101" pitchFamily="2" charset="-122"/>
                <a:ea typeface="华文楷体" panose="02010600040101010101" pitchFamily="2" charset="-122"/>
              </a:rPr>
              <a:t>磁性较复杂，主要来源于</a:t>
            </a:r>
            <a:r>
              <a:rPr kumimoji="0" lang="zh-CN" altLang="en-US" sz="3200" dirty="0">
                <a:solidFill>
                  <a:srgbClr val="FF0000"/>
                </a:solidFill>
                <a:latin typeface="华文楷体" panose="02010600040101010101" pitchFamily="2" charset="-122"/>
                <a:ea typeface="华文楷体" panose="02010600040101010101" pitchFamily="2" charset="-122"/>
              </a:rPr>
              <a:t>电子自旋和轨道运动</a:t>
            </a:r>
            <a:endParaRPr kumimoji="0" lang="zh-CN" altLang="en-US" sz="3200" dirty="0">
              <a:latin typeface="华文楷体" panose="02010600040101010101" pitchFamily="2" charset="-122"/>
              <a:ea typeface="华文楷体" panose="02010600040101010101" pitchFamily="2" charset="-122"/>
            </a:endParaRPr>
          </a:p>
        </p:txBody>
      </p:sp>
      <p:sp>
        <p:nvSpPr>
          <p:cNvPr id="896004" name="Rectangle 4"/>
          <p:cNvSpPr>
            <a:spLocks noGrp="1" noRot="1" noChangeArrowheads="1"/>
          </p:cNvSpPr>
          <p:nvPr>
            <p:ph type="body" sz="half" idx="1"/>
          </p:nvPr>
        </p:nvSpPr>
        <p:spPr>
          <a:xfrm>
            <a:off x="331788" y="1916832"/>
            <a:ext cx="8366125" cy="4464050"/>
          </a:xfrm>
        </p:spPr>
        <p:txBody>
          <a:bodyPr/>
          <a:lstStyle/>
          <a:p>
            <a:pPr eaLnBrk="1" hangingPunct="1">
              <a:lnSpc>
                <a:spcPct val="120000"/>
              </a:lnSpc>
            </a:pPr>
            <a:r>
              <a:rPr lang="en-US" altLang="zh-CN" b="1" dirty="0" smtClean="0">
                <a:latin typeface="Times New Roman" panose="02020603050405020304" pitchFamily="18" charset="0"/>
                <a:ea typeface="华文楷体" panose="02010600040101010101" pitchFamily="2" charset="-122"/>
              </a:rPr>
              <a:t>La(III)</a:t>
            </a:r>
            <a:r>
              <a:rPr lang="zh-CN" altLang="en-US" b="1" dirty="0" smtClean="0">
                <a:latin typeface="Times New Roman" panose="02020603050405020304" pitchFamily="18" charset="0"/>
                <a:ea typeface="华文楷体" panose="02010600040101010101" pitchFamily="2" charset="-122"/>
              </a:rPr>
              <a:t>、</a:t>
            </a:r>
            <a:r>
              <a:rPr lang="en-US" altLang="zh-CN" b="1" dirty="0" smtClean="0">
                <a:latin typeface="Times New Roman" panose="02020603050405020304" pitchFamily="18" charset="0"/>
                <a:ea typeface="华文楷体" panose="02010600040101010101" pitchFamily="2" charset="-122"/>
              </a:rPr>
              <a:t>Lu(III)</a:t>
            </a:r>
            <a:r>
              <a:rPr lang="zh-CN" altLang="en-US" b="1" dirty="0" smtClean="0">
                <a:latin typeface="Times New Roman" panose="02020603050405020304" pitchFamily="18" charset="0"/>
                <a:ea typeface="华文楷体" panose="02010600040101010101" pitchFamily="2" charset="-122"/>
              </a:rPr>
              <a:t>：未成对电子数＝</a:t>
            </a:r>
            <a:r>
              <a:rPr lang="en-US" altLang="zh-CN" b="1" dirty="0" smtClean="0">
                <a:latin typeface="Times New Roman" panose="02020603050405020304" pitchFamily="18" charset="0"/>
                <a:ea typeface="华文楷体" panose="02010600040101010101" pitchFamily="2" charset="-122"/>
              </a:rPr>
              <a:t>0</a:t>
            </a:r>
            <a:r>
              <a:rPr lang="zh-CN" altLang="en-US" b="1" dirty="0" smtClean="0">
                <a:latin typeface="Times New Roman" panose="02020603050405020304" pitchFamily="18" charset="0"/>
                <a:ea typeface="华文楷体" panose="02010600040101010101" pitchFamily="2" charset="-122"/>
              </a:rPr>
              <a:t>，磁矩＝</a:t>
            </a:r>
            <a:r>
              <a:rPr lang="en-US" altLang="zh-CN" b="1" dirty="0" smtClean="0">
                <a:latin typeface="Times New Roman" panose="02020603050405020304" pitchFamily="18" charset="0"/>
                <a:ea typeface="华文楷体" panose="02010600040101010101" pitchFamily="2" charset="-122"/>
              </a:rPr>
              <a:t>0</a:t>
            </a:r>
            <a:r>
              <a:rPr lang="zh-CN" altLang="en-US" b="1" dirty="0" smtClean="0">
                <a:latin typeface="Times New Roman" panose="02020603050405020304" pitchFamily="18" charset="0"/>
                <a:ea typeface="华文楷体" panose="02010600040101010101" pitchFamily="2" charset="-122"/>
              </a:rPr>
              <a:t>，表现出抗磁性；其他离子：顺磁性；</a:t>
            </a:r>
            <a:endParaRPr lang="zh-CN" altLang="en-US" b="1" dirty="0" smtClean="0">
              <a:latin typeface="Times New Roman" panose="02020603050405020304" pitchFamily="18" charset="0"/>
              <a:ea typeface="华文楷体" panose="02010600040101010101" pitchFamily="2" charset="-122"/>
            </a:endParaRPr>
          </a:p>
          <a:p>
            <a:pPr eaLnBrk="1" hangingPunct="1">
              <a:lnSpc>
                <a:spcPct val="120000"/>
              </a:lnSpc>
              <a:buFont typeface="Wingdings" panose="05000000000000000000" pitchFamily="2" charset="2"/>
              <a:buNone/>
            </a:pPr>
            <a:r>
              <a:rPr lang="zh-CN" altLang="en-US" b="1" dirty="0" smtClean="0">
                <a:latin typeface="Times New Roman" panose="02020603050405020304" pitchFamily="18" charset="0"/>
                <a:ea typeface="华文楷体" panose="02010600040101010101" pitchFamily="2" charset="-122"/>
              </a:rPr>
              <a:t>   仅考虑电子自旋贡献，</a:t>
            </a:r>
            <a:r>
              <a:rPr lang="en-US" altLang="zh-CN" b="1" dirty="0" err="1" smtClean="0">
                <a:solidFill>
                  <a:srgbClr val="0000CC"/>
                </a:solidFill>
                <a:latin typeface="Times New Roman" panose="02020603050405020304" pitchFamily="18" charset="0"/>
                <a:ea typeface="华文楷体" panose="02010600040101010101" pitchFamily="2" charset="-122"/>
              </a:rPr>
              <a:t>Gd</a:t>
            </a:r>
            <a:r>
              <a:rPr lang="en-US" altLang="zh-CN" b="1" dirty="0" smtClean="0">
                <a:solidFill>
                  <a:srgbClr val="0000CC"/>
                </a:solidFill>
                <a:latin typeface="Times New Roman" panose="02020603050405020304" pitchFamily="18" charset="0"/>
                <a:ea typeface="华文楷体" panose="02010600040101010101" pitchFamily="2" charset="-122"/>
              </a:rPr>
              <a:t>(III) (4f</a:t>
            </a:r>
            <a:r>
              <a:rPr lang="en-US" altLang="zh-CN" b="1" baseline="30000" dirty="0" smtClean="0">
                <a:solidFill>
                  <a:srgbClr val="0000CC"/>
                </a:solidFill>
                <a:latin typeface="Times New Roman" panose="02020603050405020304" pitchFamily="18" charset="0"/>
                <a:ea typeface="华文楷体" panose="02010600040101010101" pitchFamily="2" charset="-122"/>
              </a:rPr>
              <a:t>7</a:t>
            </a:r>
            <a:r>
              <a:rPr lang="en-US" altLang="zh-CN" b="1" dirty="0" smtClean="0">
                <a:solidFill>
                  <a:srgbClr val="0000CC"/>
                </a:solidFill>
                <a:latin typeface="Times New Roman" panose="02020603050405020304" pitchFamily="18" charset="0"/>
                <a:ea typeface="华文楷体" panose="02010600040101010101" pitchFamily="2" charset="-122"/>
              </a:rPr>
              <a:t>)</a:t>
            </a:r>
            <a:r>
              <a:rPr lang="zh-CN" altLang="en-US" b="1" dirty="0" smtClean="0">
                <a:latin typeface="Times New Roman" panose="02020603050405020304" pitchFamily="18" charset="0"/>
                <a:ea typeface="华文楷体" panose="02010600040101010101" pitchFamily="2" charset="-122"/>
              </a:rPr>
              <a:t>的磁矩最大</a:t>
            </a:r>
            <a:r>
              <a:rPr lang="en-US" altLang="zh-CN" b="1" dirty="0" smtClean="0">
                <a:latin typeface="Times New Roman" panose="02020603050405020304" pitchFamily="18" charset="0"/>
                <a:ea typeface="华文楷体" panose="02010600040101010101" pitchFamily="2" charset="-122"/>
              </a:rPr>
              <a:t>;</a:t>
            </a:r>
            <a:endParaRPr lang="en-US" altLang="zh-CN" b="1" dirty="0" smtClean="0">
              <a:latin typeface="Times New Roman" panose="02020603050405020304" pitchFamily="18" charset="0"/>
              <a:ea typeface="华文楷体" panose="02010600040101010101" pitchFamily="2" charset="-122"/>
            </a:endParaRPr>
          </a:p>
          <a:p>
            <a:pPr eaLnBrk="1" hangingPunct="1">
              <a:lnSpc>
                <a:spcPct val="120000"/>
              </a:lnSpc>
              <a:buFont typeface="Wingdings" panose="05000000000000000000" pitchFamily="2" charset="2"/>
              <a:buNone/>
            </a:pPr>
            <a:r>
              <a:rPr lang="en-US" altLang="zh-CN" b="1" dirty="0">
                <a:latin typeface="Times New Roman" panose="02020603050405020304" pitchFamily="18" charset="0"/>
                <a:ea typeface="华文楷体" panose="02010600040101010101" pitchFamily="2" charset="-122"/>
              </a:rPr>
              <a:t> </a:t>
            </a:r>
            <a:r>
              <a:rPr lang="zh-CN" altLang="en-US" b="1" dirty="0" smtClean="0">
                <a:latin typeface="Times New Roman" panose="02020603050405020304" pitchFamily="18" charset="0"/>
                <a:ea typeface="华文楷体" panose="02010600040101010101" pitchFamily="2" charset="-122"/>
              </a:rPr>
              <a:t>  考虑</a:t>
            </a:r>
            <a:r>
              <a:rPr lang="zh-CN" altLang="en-US" b="1" dirty="0" smtClean="0">
                <a:solidFill>
                  <a:srgbClr val="FF0000"/>
                </a:solidFill>
                <a:latin typeface="Times New Roman" panose="02020603050405020304" pitchFamily="18" charset="0"/>
                <a:ea typeface="华文楷体" panose="02010600040101010101" pitchFamily="2" charset="-122"/>
              </a:rPr>
              <a:t>电子自旋和轨道贡献</a:t>
            </a:r>
            <a:r>
              <a:rPr lang="zh-CN" altLang="en-US" b="1" dirty="0" smtClean="0">
                <a:latin typeface="Times New Roman" panose="02020603050405020304" pitchFamily="18" charset="0"/>
                <a:ea typeface="华文楷体" panose="02010600040101010101" pitchFamily="2" charset="-122"/>
              </a:rPr>
              <a:t>，表现为</a:t>
            </a:r>
            <a:r>
              <a:rPr lang="zh-CN" altLang="en-US" b="1" dirty="0" smtClean="0">
                <a:solidFill>
                  <a:srgbClr val="0033CC"/>
                </a:solidFill>
                <a:latin typeface="Times New Roman" panose="02020603050405020304" pitchFamily="18" charset="0"/>
                <a:ea typeface="华文楷体" panose="02010600040101010101" pitchFamily="2" charset="-122"/>
              </a:rPr>
              <a:t>双峰效应</a:t>
            </a:r>
            <a:endParaRPr lang="zh-CN" altLang="en-US" b="1" dirty="0" smtClean="0">
              <a:solidFill>
                <a:srgbClr val="0033CC"/>
              </a:solidFill>
              <a:latin typeface="Times New Roman" panose="02020603050405020304" pitchFamily="18" charset="0"/>
              <a:ea typeface="华文楷体" panose="02010600040101010101" pitchFamily="2" charset="-122"/>
            </a:endParaRPr>
          </a:p>
          <a:p>
            <a:pPr eaLnBrk="1" hangingPunct="1">
              <a:lnSpc>
                <a:spcPct val="120000"/>
              </a:lnSpc>
              <a:buFont typeface="Wingdings" panose="05000000000000000000" pitchFamily="2" charset="2"/>
              <a:buNone/>
            </a:pPr>
            <a:r>
              <a:rPr lang="zh-CN" altLang="en-US" b="1" dirty="0" smtClean="0">
                <a:latin typeface="Times New Roman" panose="02020603050405020304" pitchFamily="18" charset="0"/>
                <a:ea typeface="华文楷体" panose="02010600040101010101" pitchFamily="2" charset="-122"/>
              </a:rPr>
              <a:t>    磁性双峰效应： </a:t>
            </a:r>
            <a:r>
              <a:rPr lang="en-US" altLang="zh-CN" b="1" dirty="0" smtClean="0">
                <a:solidFill>
                  <a:srgbClr val="0033CC"/>
                </a:solidFill>
                <a:latin typeface="Times New Roman" panose="02020603050405020304" pitchFamily="18" charset="0"/>
                <a:ea typeface="华文楷体" panose="02010600040101010101" pitchFamily="2" charset="-122"/>
              </a:rPr>
              <a:t>(</a:t>
            </a:r>
            <a:r>
              <a:rPr lang="en-US" altLang="zh-CN" b="1" dirty="0" err="1" smtClean="0">
                <a:solidFill>
                  <a:srgbClr val="0033CC"/>
                </a:solidFill>
                <a:latin typeface="Times New Roman" panose="02020603050405020304" pitchFamily="18" charset="0"/>
                <a:ea typeface="华文楷体" panose="02010600040101010101" pitchFamily="2" charset="-122"/>
              </a:rPr>
              <a:t>La~Sm</a:t>
            </a:r>
            <a:r>
              <a:rPr lang="en-US" altLang="zh-CN" b="1" dirty="0" smtClean="0">
                <a:solidFill>
                  <a:srgbClr val="0033CC"/>
                </a:solidFill>
                <a:latin typeface="Times New Roman" panose="02020603050405020304" pitchFamily="18" charset="0"/>
                <a:ea typeface="华文楷体" panose="02010600040101010101" pitchFamily="2" charset="-122"/>
              </a:rPr>
              <a:t>)</a:t>
            </a:r>
            <a:r>
              <a:rPr lang="zh-CN" altLang="en-US" b="1" dirty="0" smtClean="0">
                <a:solidFill>
                  <a:srgbClr val="0033CC"/>
                </a:solidFill>
                <a:latin typeface="Times New Roman" panose="02020603050405020304" pitchFamily="18" charset="0"/>
                <a:ea typeface="华文楷体" panose="02010600040101010101" pitchFamily="2" charset="-122"/>
              </a:rPr>
              <a:t> </a:t>
            </a:r>
            <a:r>
              <a:rPr lang="en-US" altLang="zh-CN" b="1" dirty="0" smtClean="0">
                <a:solidFill>
                  <a:srgbClr val="0033CC"/>
                </a:solidFill>
                <a:latin typeface="Times New Roman" panose="02020603050405020304" pitchFamily="18" charset="0"/>
                <a:ea typeface="华文楷体" panose="02010600040101010101" pitchFamily="2" charset="-122"/>
              </a:rPr>
              <a:t>: </a:t>
            </a:r>
            <a:r>
              <a:rPr lang="zh-CN" altLang="en-US" b="1" dirty="0" smtClean="0">
                <a:solidFill>
                  <a:srgbClr val="0033CC"/>
                </a:solidFill>
                <a:latin typeface="Times New Roman" panose="02020603050405020304" pitchFamily="18" charset="0"/>
                <a:ea typeface="华文楷体" panose="02010600040101010101" pitchFamily="2" charset="-122"/>
              </a:rPr>
              <a:t> </a:t>
            </a:r>
            <a:r>
              <a:rPr lang="en-US" altLang="zh-CN" b="1" dirty="0" err="1" smtClean="0">
                <a:solidFill>
                  <a:srgbClr val="0033CC"/>
                </a:solidFill>
                <a:latin typeface="Times New Roman" panose="02020603050405020304" pitchFamily="18" charset="0"/>
                <a:ea typeface="华文楷体" panose="02010600040101010101" pitchFamily="2" charset="-122"/>
              </a:rPr>
              <a:t>Pr</a:t>
            </a:r>
            <a:r>
              <a:rPr lang="en-US" altLang="zh-CN" b="1" dirty="0" smtClean="0">
                <a:solidFill>
                  <a:srgbClr val="0033CC"/>
                </a:solidFill>
                <a:latin typeface="Times New Roman" panose="02020603050405020304" pitchFamily="18" charset="0"/>
                <a:ea typeface="华文楷体" panose="02010600040101010101" pitchFamily="2" charset="-122"/>
              </a:rPr>
              <a:t>( max</a:t>
            </a:r>
            <a:r>
              <a:rPr lang="en-US" altLang="zh-CN" b="1" dirty="0" smtClean="0">
                <a:solidFill>
                  <a:srgbClr val="0033CC"/>
                </a:solidFill>
                <a:latin typeface="Times New Roman" panose="02020603050405020304" pitchFamily="18" charset="0"/>
                <a:ea typeface="华文楷体" panose="02010600040101010101" pitchFamily="2" charset="-122"/>
                <a:sym typeface="Wingdings" panose="05000000000000000000" pitchFamily="2" charset="2"/>
              </a:rPr>
              <a:t>)</a:t>
            </a:r>
            <a:r>
              <a:rPr lang="en-US" altLang="zh-CN" b="1" dirty="0" smtClean="0">
                <a:solidFill>
                  <a:srgbClr val="0033CC"/>
                </a:solidFill>
                <a:latin typeface="Times New Roman" panose="02020603050405020304" pitchFamily="18" charset="0"/>
                <a:ea typeface="华文楷体" panose="02010600040101010101" pitchFamily="2" charset="-122"/>
              </a:rPr>
              <a:t> </a:t>
            </a:r>
            <a:endParaRPr lang="en-US" altLang="zh-CN" b="1" dirty="0" smtClean="0">
              <a:solidFill>
                <a:srgbClr val="0033CC"/>
              </a:solidFill>
              <a:latin typeface="Times New Roman" panose="02020603050405020304" pitchFamily="18" charset="0"/>
              <a:ea typeface="华文楷体" panose="02010600040101010101" pitchFamily="2" charset="-122"/>
            </a:endParaRPr>
          </a:p>
          <a:p>
            <a:pPr eaLnBrk="1" hangingPunct="1">
              <a:lnSpc>
                <a:spcPct val="120000"/>
              </a:lnSpc>
              <a:buFont typeface="Wingdings" panose="05000000000000000000" pitchFamily="2" charset="2"/>
              <a:buNone/>
            </a:pPr>
            <a:r>
              <a:rPr lang="en-US" altLang="zh-CN" b="1" dirty="0" smtClean="0">
                <a:solidFill>
                  <a:srgbClr val="0033CC"/>
                </a:solidFill>
                <a:latin typeface="Times New Roman" panose="02020603050405020304" pitchFamily="18" charset="0"/>
                <a:ea typeface="华文楷体" panose="02010600040101010101" pitchFamily="2" charset="-122"/>
              </a:rPr>
              <a:t>                                (Sm</a:t>
            </a:r>
            <a:r>
              <a:rPr lang="zh-CN" altLang="en-US" b="1" dirty="0" smtClean="0">
                <a:solidFill>
                  <a:srgbClr val="0033CC"/>
                </a:solidFill>
                <a:latin typeface="Times New Roman" panose="02020603050405020304" pitchFamily="18" charset="0"/>
                <a:ea typeface="华文楷体" panose="02010600040101010101" pitchFamily="2" charset="-122"/>
              </a:rPr>
              <a:t>～</a:t>
            </a:r>
            <a:r>
              <a:rPr lang="en-US" altLang="zh-CN" b="1" dirty="0" smtClean="0">
                <a:solidFill>
                  <a:srgbClr val="0033CC"/>
                </a:solidFill>
                <a:latin typeface="Times New Roman" panose="02020603050405020304" pitchFamily="18" charset="0"/>
                <a:ea typeface="华文楷体" panose="02010600040101010101" pitchFamily="2" charset="-122"/>
              </a:rPr>
              <a:t>Lu): </a:t>
            </a:r>
            <a:r>
              <a:rPr lang="zh-CN" altLang="en-US" b="1" dirty="0" smtClean="0">
                <a:solidFill>
                  <a:srgbClr val="0033CC"/>
                </a:solidFill>
                <a:latin typeface="Times New Roman" panose="02020603050405020304" pitchFamily="18" charset="0"/>
                <a:ea typeface="华文楷体" panose="02010600040101010101" pitchFamily="2" charset="-122"/>
              </a:rPr>
              <a:t> </a:t>
            </a:r>
            <a:r>
              <a:rPr lang="en-US" altLang="zh-CN" b="1" dirty="0" err="1" smtClean="0">
                <a:solidFill>
                  <a:srgbClr val="0033CC"/>
                </a:solidFill>
                <a:latin typeface="Times New Roman" panose="02020603050405020304" pitchFamily="18" charset="0"/>
                <a:ea typeface="华文楷体" panose="02010600040101010101" pitchFamily="2" charset="-122"/>
              </a:rPr>
              <a:t>Dy</a:t>
            </a:r>
            <a:endParaRPr lang="en-US" altLang="zh-CN" b="1" dirty="0" smtClean="0">
              <a:solidFill>
                <a:srgbClr val="0033CC"/>
              </a:solidFill>
              <a:latin typeface="Times New Roman" panose="02020603050405020304" pitchFamily="18" charset="0"/>
              <a:ea typeface="华文楷体" panose="02010600040101010101" pitchFamily="2" charset="-122"/>
            </a:endParaRPr>
          </a:p>
          <a:p>
            <a:pPr eaLnBrk="1" hangingPunct="1">
              <a:lnSpc>
                <a:spcPct val="120000"/>
              </a:lnSpc>
              <a:buFont typeface="Wingdings" panose="05000000000000000000" pitchFamily="2" charset="2"/>
              <a:buNone/>
            </a:pPr>
            <a:r>
              <a:rPr lang="en-US" altLang="zh-CN" b="1" dirty="0" smtClean="0">
                <a:solidFill>
                  <a:srgbClr val="FF0000"/>
                </a:solidFill>
                <a:latin typeface="Times New Roman" panose="02020603050405020304" pitchFamily="18" charset="0"/>
                <a:ea typeface="华文楷体" panose="02010600040101010101" pitchFamily="2" charset="-122"/>
              </a:rPr>
              <a:t> </a:t>
            </a:r>
            <a:r>
              <a:rPr lang="zh-CN" altLang="en-US" b="1" dirty="0" smtClean="0">
                <a:solidFill>
                  <a:srgbClr val="FF0000"/>
                </a:solidFill>
                <a:latin typeface="Times New Roman" panose="02020603050405020304" pitchFamily="18" charset="0"/>
                <a:ea typeface="华文楷体" panose="02010600040101010101" pitchFamily="2" charset="-122"/>
              </a:rPr>
              <a:t>应用</a:t>
            </a:r>
            <a:r>
              <a:rPr lang="en-US" altLang="zh-CN" b="1" dirty="0" smtClean="0">
                <a:solidFill>
                  <a:srgbClr val="FF0000"/>
                </a:solidFill>
                <a:latin typeface="Times New Roman" panose="02020603050405020304" pitchFamily="18" charset="0"/>
                <a:ea typeface="华文楷体" panose="02010600040101010101" pitchFamily="2" charset="-122"/>
              </a:rPr>
              <a:t>:  </a:t>
            </a:r>
            <a:r>
              <a:rPr lang="zh-CN" altLang="en-US" b="1" dirty="0" smtClean="0">
                <a:solidFill>
                  <a:srgbClr val="FF0000"/>
                </a:solidFill>
                <a:latin typeface="Times New Roman" panose="02020603050405020304" pitchFamily="18" charset="0"/>
                <a:ea typeface="华文楷体" panose="02010600040101010101" pitchFamily="2" charset="-122"/>
              </a:rPr>
              <a:t>良好的磁性材料、永磁材料、</a:t>
            </a:r>
            <a:r>
              <a:rPr lang="en-US" altLang="zh-CN" b="1" dirty="0" smtClean="0">
                <a:solidFill>
                  <a:srgbClr val="FF0000"/>
                </a:solidFill>
                <a:latin typeface="Times New Roman" panose="02020603050405020304" pitchFamily="18" charset="0"/>
                <a:ea typeface="华文楷体" panose="02010600040101010101" pitchFamily="2" charset="-122"/>
              </a:rPr>
              <a:t>MRI</a:t>
            </a:r>
            <a:r>
              <a:rPr lang="zh-CN" altLang="en-US" b="1" dirty="0" smtClean="0">
                <a:solidFill>
                  <a:srgbClr val="FF0000"/>
                </a:solidFill>
                <a:latin typeface="Times New Roman" panose="02020603050405020304" pitchFamily="18" charset="0"/>
                <a:ea typeface="华文楷体" panose="02010600040101010101" pitchFamily="2" charset="-122"/>
              </a:rPr>
              <a:t>试剂</a:t>
            </a:r>
            <a:endParaRPr lang="zh-CN" altLang="en-US" b="1" dirty="0" smtClean="0">
              <a:solidFill>
                <a:srgbClr val="FF0000"/>
              </a:solidFill>
              <a:latin typeface="Times New Roman" panose="02020603050405020304" pitchFamily="18" charset="0"/>
              <a:ea typeface="华文楷体" panose="02010600040101010101" pitchFamily="2" charset="-122"/>
            </a:endParaRPr>
          </a:p>
        </p:txBody>
      </p:sp>
      <p:sp>
        <p:nvSpPr>
          <p:cNvPr id="22533" name="Rectangle 5"/>
          <p:cNvSpPr>
            <a:spLocks noChangeArrowheads="1"/>
          </p:cNvSpPr>
          <p:nvPr/>
        </p:nvSpPr>
        <p:spPr bwMode="auto">
          <a:xfrm>
            <a:off x="8388350" y="6069013"/>
            <a:ext cx="51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936B71F9-0E39-46CA-88BC-2ABDD8DABBA2}"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96002"/>
                                        </p:tgtEl>
                                        <p:attrNameLst>
                                          <p:attrName>style.visibility</p:attrName>
                                        </p:attrNameLst>
                                      </p:cBhvr>
                                      <p:to>
                                        <p:strVal val="visible"/>
                                      </p:to>
                                    </p:set>
                                    <p:anim to="" calcmode="lin" valueType="num">
                                      <p:cBhvr>
                                        <p:cTn id="7" dur="1" fill="hold"/>
                                        <p:tgtEl>
                                          <p:spTgt spid="89600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96003"/>
                                        </p:tgtEl>
                                        <p:attrNameLst>
                                          <p:attrName>style.visibility</p:attrName>
                                        </p:attrNameLst>
                                      </p:cBhvr>
                                      <p:to>
                                        <p:strVal val="visible"/>
                                      </p:to>
                                    </p:set>
                                    <p:anim to="" calcmode="lin" valueType="num">
                                      <p:cBhvr>
                                        <p:cTn id="12" dur="1" fill="hold"/>
                                        <p:tgtEl>
                                          <p:spTgt spid="896003"/>
                                        </p:tgtEl>
                                      </p:cBhvr>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6004">
                                            <p:txEl>
                                              <p:pRg st="0" end="0"/>
                                            </p:txEl>
                                          </p:spTgt>
                                        </p:tgtEl>
                                        <p:attrNameLst>
                                          <p:attrName>style.visibility</p:attrName>
                                        </p:attrNameLst>
                                      </p:cBhvr>
                                      <p:to>
                                        <p:strVal val="visible"/>
                                      </p:to>
                                    </p:set>
                                    <p:animEffect transition="in" filter="dissolve">
                                      <p:cBhvr>
                                        <p:cTn id="17" dur="500"/>
                                        <p:tgtEl>
                                          <p:spTgt spid="8960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6004">
                                            <p:txEl>
                                              <p:pRg st="1" end="1"/>
                                            </p:txEl>
                                          </p:spTgt>
                                        </p:tgtEl>
                                        <p:attrNameLst>
                                          <p:attrName>style.visibility</p:attrName>
                                        </p:attrNameLst>
                                      </p:cBhvr>
                                      <p:to>
                                        <p:strVal val="visible"/>
                                      </p:to>
                                    </p:set>
                                    <p:animEffect transition="in" filter="dissolve">
                                      <p:cBhvr>
                                        <p:cTn id="22" dur="500"/>
                                        <p:tgtEl>
                                          <p:spTgt spid="8960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6004">
                                            <p:txEl>
                                              <p:pRg st="2" end="2"/>
                                            </p:txEl>
                                          </p:spTgt>
                                        </p:tgtEl>
                                        <p:attrNameLst>
                                          <p:attrName>style.visibility</p:attrName>
                                        </p:attrNameLst>
                                      </p:cBhvr>
                                      <p:to>
                                        <p:strVal val="visible"/>
                                      </p:to>
                                    </p:set>
                                    <p:animEffect transition="in" filter="dissolve">
                                      <p:cBhvr>
                                        <p:cTn id="27" dur="500"/>
                                        <p:tgtEl>
                                          <p:spTgt spid="8960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6004">
                                            <p:txEl>
                                              <p:pRg st="3" end="3"/>
                                            </p:txEl>
                                          </p:spTgt>
                                        </p:tgtEl>
                                        <p:attrNameLst>
                                          <p:attrName>style.visibility</p:attrName>
                                        </p:attrNameLst>
                                      </p:cBhvr>
                                      <p:to>
                                        <p:strVal val="visible"/>
                                      </p:to>
                                    </p:set>
                                    <p:animEffect transition="in" filter="dissolve">
                                      <p:cBhvr>
                                        <p:cTn id="32" dur="500"/>
                                        <p:tgtEl>
                                          <p:spTgt spid="89600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96004">
                                            <p:txEl>
                                              <p:pRg st="4" end="4"/>
                                            </p:txEl>
                                          </p:spTgt>
                                        </p:tgtEl>
                                        <p:attrNameLst>
                                          <p:attrName>style.visibility</p:attrName>
                                        </p:attrNameLst>
                                      </p:cBhvr>
                                      <p:to>
                                        <p:strVal val="visible"/>
                                      </p:to>
                                    </p:set>
                                    <p:animEffect transition="in" filter="dissolve">
                                      <p:cBhvr>
                                        <p:cTn id="37" dur="500"/>
                                        <p:tgtEl>
                                          <p:spTgt spid="89600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96004">
                                            <p:txEl>
                                              <p:pRg st="5" end="5"/>
                                            </p:txEl>
                                          </p:spTgt>
                                        </p:tgtEl>
                                        <p:attrNameLst>
                                          <p:attrName>style.visibility</p:attrName>
                                        </p:attrNameLst>
                                      </p:cBhvr>
                                      <p:to>
                                        <p:strVal val="visible"/>
                                      </p:to>
                                    </p:set>
                                    <p:animEffect transition="in" filter="dissolve">
                                      <p:cBhvr>
                                        <p:cTn id="42" dur="500"/>
                                        <p:tgtEl>
                                          <p:spTgt spid="8960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2" grpId="0"/>
      <p:bldP spid="896003" grpId="0"/>
      <p:bldP spid="89600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p:cNvPicPr>
            <a:picLocks noGrp="1" noChangeAspect="1" noChangeArrowheads="1"/>
          </p:cNvPicPr>
          <p:nvPr>
            <p:ph idx="1"/>
          </p:nvPr>
        </p:nvPicPr>
        <p:blipFill>
          <a:blip r:embed="rId1" cstate="print"/>
          <a:srcRect/>
          <a:stretch>
            <a:fillRect/>
          </a:stretch>
        </p:blipFill>
        <p:spPr bwMode="auto">
          <a:xfrm>
            <a:off x="467544" y="188640"/>
            <a:ext cx="7788618" cy="6041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677988" y="523875"/>
            <a:ext cx="7142162"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ClrTx/>
              <a:buSzTx/>
              <a:buFontTx/>
              <a:buNone/>
            </a:pPr>
            <a:r>
              <a:rPr kumimoji="0" lang="en-US" altLang="zh-CN" sz="3200" dirty="0">
                <a:solidFill>
                  <a:srgbClr val="000099"/>
                </a:solidFill>
                <a:latin typeface="Times New Roman" panose="02020603050405020304" pitchFamily="18" charset="0"/>
                <a:ea typeface="华文楷体" panose="02010600040101010101" pitchFamily="2" charset="-122"/>
              </a:rPr>
              <a:t>11.1 </a:t>
            </a:r>
            <a:r>
              <a:rPr kumimoji="0" lang="zh-CN" altLang="en-US" sz="3200" dirty="0">
                <a:solidFill>
                  <a:srgbClr val="000099"/>
                </a:solidFill>
                <a:latin typeface="Times New Roman" panose="02020603050405020304" pitchFamily="18" charset="0"/>
                <a:ea typeface="华文楷体" panose="02010600040101010101" pitchFamily="2" charset="-122"/>
              </a:rPr>
              <a:t>镧系元素 </a:t>
            </a:r>
            <a:r>
              <a:rPr kumimoji="0" lang="en-US" altLang="zh-CN" sz="3200" dirty="0">
                <a:solidFill>
                  <a:srgbClr val="000099"/>
                </a:solidFill>
                <a:latin typeface="Times New Roman" panose="02020603050405020304" pitchFamily="18" charset="0"/>
                <a:ea typeface="华文楷体" panose="02010600040101010101" pitchFamily="2" charset="-122"/>
              </a:rPr>
              <a:t>(Lanthanides)</a:t>
            </a:r>
            <a:endParaRPr kumimoji="0" lang="en-US" altLang="zh-CN" sz="3200" dirty="0">
              <a:solidFill>
                <a:srgbClr val="000099"/>
              </a:solidFill>
              <a:latin typeface="Times New Roman" panose="02020603050405020304" pitchFamily="18" charset="0"/>
              <a:ea typeface="华文楷体" panose="02010600040101010101" pitchFamily="2" charset="-122"/>
            </a:endParaRPr>
          </a:p>
          <a:p>
            <a:pPr>
              <a:lnSpc>
                <a:spcPct val="150000"/>
              </a:lnSpc>
              <a:spcBef>
                <a:spcPct val="0"/>
              </a:spcBef>
              <a:buClrTx/>
              <a:buSzTx/>
              <a:buFontTx/>
              <a:buNone/>
            </a:pPr>
            <a:r>
              <a:rPr kumimoji="0" lang="en-US" altLang="zh-CN" sz="3200" dirty="0">
                <a:solidFill>
                  <a:srgbClr val="000099"/>
                </a:solidFill>
                <a:latin typeface="Times New Roman" panose="02020603050405020304" pitchFamily="18" charset="0"/>
                <a:ea typeface="华文楷体" panose="02010600040101010101" pitchFamily="2" charset="-122"/>
              </a:rPr>
              <a:t>       </a:t>
            </a:r>
            <a:r>
              <a:rPr kumimoji="0" lang="en-US" altLang="zh-CN" sz="3200" dirty="0">
                <a:latin typeface="Times New Roman" panose="02020603050405020304" pitchFamily="18" charset="0"/>
                <a:ea typeface="华文楷体" panose="02010600040101010101" pitchFamily="2" charset="-122"/>
              </a:rPr>
              <a:t>11.1.1  </a:t>
            </a:r>
            <a:r>
              <a:rPr kumimoji="0" lang="zh-CN" altLang="en-US" sz="3200" dirty="0">
                <a:latin typeface="Times New Roman" panose="02020603050405020304" pitchFamily="18" charset="0"/>
                <a:ea typeface="华文楷体" panose="02010600040101010101" pitchFamily="2" charset="-122"/>
              </a:rPr>
              <a:t>镧系元素的基本性质</a:t>
            </a:r>
            <a:endParaRPr kumimoji="0" lang="zh-CN" altLang="en-US" sz="3200" dirty="0">
              <a:latin typeface="Times New Roman" panose="02020603050405020304" pitchFamily="18" charset="0"/>
              <a:ea typeface="华文楷体" panose="02010600040101010101" pitchFamily="2" charset="-122"/>
            </a:endParaRPr>
          </a:p>
          <a:p>
            <a:pPr>
              <a:lnSpc>
                <a:spcPct val="150000"/>
              </a:lnSpc>
              <a:spcBef>
                <a:spcPct val="0"/>
              </a:spcBef>
              <a:buClrTx/>
              <a:buSzTx/>
              <a:buFontTx/>
              <a:buNone/>
            </a:pPr>
            <a:r>
              <a:rPr kumimoji="0" lang="zh-CN" altLang="en-US" sz="3200" dirty="0">
                <a:latin typeface="Times New Roman" panose="02020603050405020304" pitchFamily="18" charset="0"/>
                <a:ea typeface="华文楷体" panose="02010600040101010101" pitchFamily="2" charset="-122"/>
              </a:rPr>
              <a:t>       </a:t>
            </a:r>
            <a:r>
              <a:rPr kumimoji="0" lang="en-US" altLang="zh-CN" sz="3200" dirty="0">
                <a:latin typeface="Times New Roman" panose="02020603050405020304" pitchFamily="18" charset="0"/>
                <a:ea typeface="华文楷体" panose="02010600040101010101" pitchFamily="2" charset="-122"/>
              </a:rPr>
              <a:t>11.1.2  </a:t>
            </a:r>
            <a:r>
              <a:rPr kumimoji="0" lang="zh-CN" altLang="en-US" sz="3200" dirty="0">
                <a:latin typeface="Times New Roman" panose="02020603050405020304" pitchFamily="18" charset="0"/>
                <a:ea typeface="华文楷体" panose="02010600040101010101" pitchFamily="2" charset="-122"/>
              </a:rPr>
              <a:t>镧系收缩及影响</a:t>
            </a:r>
            <a:endParaRPr kumimoji="0" lang="zh-CN" altLang="en-US" sz="3200" dirty="0">
              <a:latin typeface="Times New Roman" panose="02020603050405020304" pitchFamily="18" charset="0"/>
              <a:ea typeface="华文楷体" panose="02010600040101010101" pitchFamily="2" charset="-122"/>
            </a:endParaRPr>
          </a:p>
          <a:p>
            <a:pPr>
              <a:lnSpc>
                <a:spcPct val="150000"/>
              </a:lnSpc>
              <a:spcBef>
                <a:spcPct val="0"/>
              </a:spcBef>
              <a:buClrTx/>
              <a:buSzTx/>
              <a:buFontTx/>
              <a:buNone/>
            </a:pPr>
            <a:r>
              <a:rPr kumimoji="0" lang="zh-CN" altLang="en-US" sz="3200" dirty="0">
                <a:latin typeface="Times New Roman" panose="02020603050405020304" pitchFamily="18" charset="0"/>
                <a:ea typeface="华文楷体" panose="02010600040101010101" pitchFamily="2" charset="-122"/>
              </a:rPr>
              <a:t>       </a:t>
            </a:r>
            <a:r>
              <a:rPr kumimoji="0" lang="en-US" altLang="zh-CN" sz="3200" dirty="0">
                <a:latin typeface="Times New Roman" panose="02020603050405020304" pitchFamily="18" charset="0"/>
                <a:ea typeface="华文楷体" panose="02010600040101010101" pitchFamily="2" charset="-122"/>
              </a:rPr>
              <a:t>11.1.3  </a:t>
            </a:r>
            <a:r>
              <a:rPr kumimoji="0" lang="zh-CN" altLang="en-US" sz="3200" dirty="0">
                <a:latin typeface="Times New Roman" panose="02020603050405020304" pitchFamily="18" charset="0"/>
                <a:ea typeface="华文楷体" panose="02010600040101010101" pitchFamily="2" charset="-122"/>
              </a:rPr>
              <a:t>镧系元素的重要化合物</a:t>
            </a:r>
            <a:endParaRPr kumimoji="0" lang="zh-CN" altLang="en-US" sz="3200" dirty="0">
              <a:latin typeface="Times New Roman" panose="02020603050405020304" pitchFamily="18" charset="0"/>
              <a:ea typeface="华文楷体" panose="02010600040101010101" pitchFamily="2" charset="-122"/>
            </a:endParaRPr>
          </a:p>
          <a:p>
            <a:pPr>
              <a:lnSpc>
                <a:spcPct val="150000"/>
              </a:lnSpc>
              <a:spcBef>
                <a:spcPct val="0"/>
              </a:spcBef>
              <a:buClrTx/>
              <a:buSzTx/>
              <a:buFontTx/>
              <a:buNone/>
            </a:pPr>
            <a:r>
              <a:rPr kumimoji="0" lang="en-US" altLang="zh-CN" sz="3200" dirty="0">
                <a:solidFill>
                  <a:srgbClr val="000099"/>
                </a:solidFill>
                <a:latin typeface="Times New Roman" panose="02020603050405020304" pitchFamily="18" charset="0"/>
                <a:ea typeface="华文楷体" panose="02010600040101010101" pitchFamily="2" charset="-122"/>
              </a:rPr>
              <a:t>11.2 </a:t>
            </a:r>
            <a:r>
              <a:rPr kumimoji="0" lang="zh-CN" altLang="en-US" sz="3200" dirty="0">
                <a:solidFill>
                  <a:srgbClr val="000099"/>
                </a:solidFill>
                <a:latin typeface="Times New Roman" panose="02020603050405020304" pitchFamily="18" charset="0"/>
                <a:ea typeface="华文楷体" panose="02010600040101010101" pitchFamily="2" charset="-122"/>
              </a:rPr>
              <a:t>稀土元素 </a:t>
            </a:r>
            <a:r>
              <a:rPr kumimoji="0" lang="en-US" altLang="zh-CN" sz="3200" dirty="0">
                <a:solidFill>
                  <a:srgbClr val="000099"/>
                </a:solidFill>
                <a:latin typeface="Times New Roman" panose="02020603050405020304" pitchFamily="18" charset="0"/>
                <a:ea typeface="华文楷体" panose="02010600040101010101" pitchFamily="2" charset="-122"/>
              </a:rPr>
              <a:t>(Rare Earth Elements)</a:t>
            </a:r>
            <a:endParaRPr kumimoji="0" lang="en-US" altLang="zh-CN" sz="3200" dirty="0">
              <a:solidFill>
                <a:srgbClr val="000099"/>
              </a:solidFill>
              <a:latin typeface="Times New Roman" panose="02020603050405020304" pitchFamily="18" charset="0"/>
              <a:ea typeface="华文楷体" panose="02010600040101010101" pitchFamily="2" charset="-122"/>
            </a:endParaRPr>
          </a:p>
          <a:p>
            <a:pPr>
              <a:lnSpc>
                <a:spcPct val="150000"/>
              </a:lnSpc>
              <a:spcBef>
                <a:spcPct val="0"/>
              </a:spcBef>
              <a:buClrTx/>
              <a:buSzTx/>
              <a:buFontTx/>
              <a:buNone/>
            </a:pPr>
            <a:r>
              <a:rPr kumimoji="0" lang="en-US" altLang="zh-CN" sz="3200" dirty="0">
                <a:solidFill>
                  <a:srgbClr val="000099"/>
                </a:solidFill>
                <a:latin typeface="Times New Roman" panose="02020603050405020304" pitchFamily="18" charset="0"/>
                <a:ea typeface="华文楷体" panose="02010600040101010101" pitchFamily="2" charset="-122"/>
              </a:rPr>
              <a:t>       </a:t>
            </a:r>
            <a:r>
              <a:rPr kumimoji="0" lang="en-US" altLang="zh-CN" sz="3200" dirty="0">
                <a:latin typeface="Times New Roman" panose="02020603050405020304" pitchFamily="18" charset="0"/>
                <a:ea typeface="华文楷体" panose="02010600040101010101" pitchFamily="2" charset="-122"/>
              </a:rPr>
              <a:t>11.2.1  </a:t>
            </a:r>
            <a:r>
              <a:rPr kumimoji="0" lang="zh-CN" altLang="en-US" sz="3200" dirty="0">
                <a:latin typeface="Times New Roman" panose="02020603050405020304" pitchFamily="18" charset="0"/>
                <a:ea typeface="华文楷体" panose="02010600040101010101" pitchFamily="2" charset="-122"/>
              </a:rPr>
              <a:t>稀土元素的定义</a:t>
            </a:r>
            <a:endParaRPr kumimoji="0" lang="zh-CN" altLang="en-US" sz="3200" dirty="0">
              <a:latin typeface="Times New Roman" panose="02020603050405020304" pitchFamily="18" charset="0"/>
              <a:ea typeface="华文楷体" panose="02010600040101010101" pitchFamily="2" charset="-122"/>
            </a:endParaRPr>
          </a:p>
          <a:p>
            <a:pPr>
              <a:lnSpc>
                <a:spcPct val="150000"/>
              </a:lnSpc>
              <a:spcBef>
                <a:spcPct val="0"/>
              </a:spcBef>
              <a:buClrTx/>
              <a:buSzTx/>
              <a:buFontTx/>
              <a:buNone/>
            </a:pPr>
            <a:r>
              <a:rPr kumimoji="0" lang="zh-CN" altLang="en-US" sz="3200" dirty="0">
                <a:latin typeface="Times New Roman" panose="02020603050405020304" pitchFamily="18" charset="0"/>
                <a:ea typeface="华文楷体" panose="02010600040101010101" pitchFamily="2" charset="-122"/>
              </a:rPr>
              <a:t>       </a:t>
            </a:r>
            <a:r>
              <a:rPr kumimoji="0" lang="en-US" altLang="zh-CN" sz="3200" dirty="0">
                <a:latin typeface="Times New Roman" panose="02020603050405020304" pitchFamily="18" charset="0"/>
                <a:ea typeface="华文楷体" panose="02010600040101010101" pitchFamily="2" charset="-122"/>
              </a:rPr>
              <a:t>11.2.2  </a:t>
            </a:r>
            <a:r>
              <a:rPr kumimoji="0" lang="zh-CN" altLang="en-US" sz="3200" dirty="0">
                <a:latin typeface="Times New Roman" panose="02020603050405020304" pitchFamily="18" charset="0"/>
                <a:ea typeface="华文楷体" panose="02010600040101010101" pitchFamily="2" charset="-122"/>
              </a:rPr>
              <a:t>稀土材料及应用</a:t>
            </a:r>
            <a:endParaRPr kumimoji="0" lang="zh-CN" altLang="en-US" sz="3200" dirty="0">
              <a:latin typeface="Times New Roman" panose="02020603050405020304" pitchFamily="18" charset="0"/>
              <a:ea typeface="华文楷体" panose="02010600040101010101" pitchFamily="2" charset="-122"/>
            </a:endParaRPr>
          </a:p>
          <a:p>
            <a:pPr>
              <a:lnSpc>
                <a:spcPct val="150000"/>
              </a:lnSpc>
              <a:spcBef>
                <a:spcPct val="0"/>
              </a:spcBef>
              <a:buClrTx/>
              <a:buSzTx/>
              <a:buFontTx/>
              <a:buNone/>
            </a:pPr>
            <a:r>
              <a:rPr kumimoji="0" lang="en-US" altLang="zh-CN" sz="3200" dirty="0">
                <a:solidFill>
                  <a:srgbClr val="FF0000"/>
                </a:solidFill>
                <a:latin typeface="Times New Roman" panose="02020603050405020304" pitchFamily="18" charset="0"/>
                <a:ea typeface="华文楷体" panose="02010600040101010101" pitchFamily="2" charset="-122"/>
              </a:rPr>
              <a:t>11.3 </a:t>
            </a:r>
            <a:r>
              <a:rPr kumimoji="0" lang="zh-CN" altLang="en-US" sz="3200" dirty="0">
                <a:solidFill>
                  <a:srgbClr val="FF0000"/>
                </a:solidFill>
                <a:latin typeface="Times New Roman" panose="02020603050405020304" pitchFamily="18" charset="0"/>
                <a:ea typeface="华文楷体" panose="02010600040101010101" pitchFamily="2" charset="-122"/>
              </a:rPr>
              <a:t>锕系元素 </a:t>
            </a:r>
            <a:r>
              <a:rPr kumimoji="0" lang="en-US" altLang="zh-CN" sz="3200" dirty="0">
                <a:solidFill>
                  <a:srgbClr val="FF0000"/>
                </a:solidFill>
                <a:latin typeface="Times New Roman" panose="02020603050405020304" pitchFamily="18" charset="0"/>
                <a:ea typeface="华文楷体" panose="02010600040101010101" pitchFamily="2" charset="-122"/>
              </a:rPr>
              <a:t>Actinides (</a:t>
            </a:r>
            <a:r>
              <a:rPr kumimoji="0" lang="zh-CN" altLang="en-US" sz="3200" dirty="0">
                <a:solidFill>
                  <a:srgbClr val="FF0000"/>
                </a:solidFill>
                <a:latin typeface="Times New Roman" panose="02020603050405020304" pitchFamily="18" charset="0"/>
                <a:ea typeface="华文楷体" panose="02010600040101010101" pitchFamily="2" charset="-122"/>
              </a:rPr>
              <a:t>自学</a:t>
            </a:r>
            <a:r>
              <a:rPr kumimoji="0" lang="en-US" altLang="zh-CN" sz="3200" dirty="0">
                <a:solidFill>
                  <a:srgbClr val="FF0000"/>
                </a:solidFill>
                <a:latin typeface="Times New Roman" panose="02020603050405020304" pitchFamily="18" charset="0"/>
                <a:ea typeface="华文楷体" panose="02010600040101010101" pitchFamily="2" charset="-122"/>
              </a:rPr>
              <a:t>)</a:t>
            </a:r>
            <a:endParaRPr kumimoji="0" lang="en-US" altLang="zh-CN" sz="3200" dirty="0">
              <a:solidFill>
                <a:srgbClr val="FF0000"/>
              </a:solidFill>
              <a:latin typeface="Times New Roman" panose="02020603050405020304" pitchFamily="18" charset="0"/>
              <a:ea typeface="华文楷体" panose="02010600040101010101" pitchFamily="2" charset="-122"/>
            </a:endParaRPr>
          </a:p>
        </p:txBody>
      </p:sp>
      <p:grpSp>
        <p:nvGrpSpPr>
          <p:cNvPr id="6147" name="Group 4"/>
          <p:cNvGrpSpPr/>
          <p:nvPr/>
        </p:nvGrpSpPr>
        <p:grpSpPr bwMode="auto">
          <a:xfrm>
            <a:off x="250825" y="908050"/>
            <a:ext cx="1296988" cy="5051425"/>
            <a:chOff x="672" y="576"/>
            <a:chExt cx="864" cy="3182"/>
          </a:xfrm>
        </p:grpSpPr>
        <p:sp>
          <p:nvSpPr>
            <p:cNvPr id="6149" name="Rectangle 5"/>
            <p:cNvSpPr>
              <a:spLocks noChangeArrowheads="1"/>
            </p:cNvSpPr>
            <p:nvPr/>
          </p:nvSpPr>
          <p:spPr bwMode="auto">
            <a:xfrm>
              <a:off x="672" y="576"/>
              <a:ext cx="864" cy="3168"/>
            </a:xfrm>
            <a:prstGeom prst="rect">
              <a:avLst/>
            </a:prstGeom>
            <a:solidFill>
              <a:srgbClr val="FFCCCC"/>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endParaRPr lang="zh-CN" altLang="en-US">
                <a:latin typeface="Times New Roman" panose="02020603050405020304" pitchFamily="18" charset="0"/>
                <a:ea typeface="华文楷体" panose="02010600040101010101" pitchFamily="2" charset="-122"/>
              </a:endParaRPr>
            </a:p>
          </p:txBody>
        </p:sp>
        <p:sp>
          <p:nvSpPr>
            <p:cNvPr id="6150" name="Text Box 6"/>
            <p:cNvSpPr txBox="1">
              <a:spLocks noChangeArrowheads="1"/>
            </p:cNvSpPr>
            <p:nvPr/>
          </p:nvSpPr>
          <p:spPr bwMode="auto">
            <a:xfrm>
              <a:off x="816" y="672"/>
              <a:ext cx="576" cy="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6000" b="0" dirty="0">
                  <a:solidFill>
                    <a:srgbClr val="0000CC"/>
                  </a:solidFill>
                  <a:latin typeface="Times New Roman" panose="02020603050405020304" pitchFamily="18" charset="0"/>
                  <a:ea typeface="华文彩云" panose="02010800040101010101" pitchFamily="2" charset="-122"/>
                </a:rPr>
                <a:t>本章内容</a:t>
              </a:r>
              <a:endParaRPr kumimoji="0" lang="zh-CN" altLang="en-US" sz="6000" b="0" dirty="0">
                <a:solidFill>
                  <a:srgbClr val="0000CC"/>
                </a:solidFill>
                <a:latin typeface="Times New Roman" panose="02020603050405020304" pitchFamily="18" charset="0"/>
                <a:ea typeface="华文彩云" panose="02010800040101010101" pitchFamily="2" charset="-122"/>
              </a:endParaRPr>
            </a:p>
          </p:txBody>
        </p:sp>
        <p:pic>
          <p:nvPicPr>
            <p:cNvPr id="6151" name="Picture 7" descr="Laacca3oh2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72" y="3024"/>
              <a:ext cx="864"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Rectangle 11"/>
          <p:cNvSpPr>
            <a:spLocks noChangeArrowheads="1"/>
          </p:cNvSpPr>
          <p:nvPr/>
        </p:nvSpPr>
        <p:spPr bwMode="auto">
          <a:xfrm>
            <a:off x="8532813" y="6069013"/>
            <a:ext cx="37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AA2DA840-C00D-4EC8-9508-F5B07763F725}"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ChangeArrowheads="1"/>
          </p:cNvSpPr>
          <p:nvPr/>
        </p:nvSpPr>
        <p:spPr bwMode="auto">
          <a:xfrm>
            <a:off x="395288" y="525463"/>
            <a:ext cx="6480175"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buClr>
                <a:schemeClr val="hlink"/>
              </a:buClr>
              <a:buFont typeface="Wingdings" panose="05000000000000000000" pitchFamily="2" charset="2"/>
              <a:buNone/>
            </a:pPr>
            <a:r>
              <a:rPr kumimoji="0" lang="en-US" altLang="zh-CN" sz="3200">
                <a:solidFill>
                  <a:srgbClr val="0000FF"/>
                </a:solidFill>
                <a:latin typeface="Times New Roman" panose="02020603050405020304" pitchFamily="18" charset="0"/>
                <a:ea typeface="华文楷体" panose="02010600040101010101" pitchFamily="2" charset="-122"/>
              </a:rPr>
              <a:t>Nd-Fe-B</a:t>
            </a:r>
            <a:r>
              <a:rPr kumimoji="0" lang="zh-CN" altLang="en-US" sz="3200">
                <a:solidFill>
                  <a:srgbClr val="0000FF"/>
                </a:solidFill>
                <a:latin typeface="Times New Roman" panose="02020603050405020304" pitchFamily="18" charset="0"/>
                <a:ea typeface="华文楷体" panose="02010600040101010101" pitchFamily="2" charset="-122"/>
              </a:rPr>
              <a:t>：磁铁王</a:t>
            </a:r>
            <a:r>
              <a:rPr kumimoji="0" lang="en-US" altLang="zh-CN" sz="3200">
                <a:solidFill>
                  <a:srgbClr val="0000FF"/>
                </a:solidFill>
                <a:latin typeface="Times New Roman" panose="02020603050405020304" pitchFamily="18" charset="0"/>
                <a:ea typeface="华文楷体" panose="02010600040101010101" pitchFamily="2" charset="-122"/>
              </a:rPr>
              <a:t>;</a:t>
            </a:r>
            <a:r>
              <a:rPr kumimoji="0" lang="zh-CN" altLang="en-US" sz="3200">
                <a:solidFill>
                  <a:srgbClr val="0000FF"/>
                </a:solidFill>
                <a:latin typeface="Times New Roman" panose="02020603050405020304" pitchFamily="18" charset="0"/>
                <a:ea typeface="华文楷体" panose="02010600040101010101" pitchFamily="2" charset="-122"/>
              </a:rPr>
              <a:t>   </a:t>
            </a:r>
            <a:r>
              <a:rPr kumimoji="0" lang="en-US" altLang="zh-CN" sz="3200">
                <a:solidFill>
                  <a:srgbClr val="0000FF"/>
                </a:solidFill>
                <a:latin typeface="Times New Roman" panose="02020603050405020304" pitchFamily="18" charset="0"/>
                <a:ea typeface="华文楷体" panose="02010600040101010101" pitchFamily="2" charset="-122"/>
              </a:rPr>
              <a:t>SmCo</a:t>
            </a:r>
            <a:r>
              <a:rPr kumimoji="0" lang="en-US" altLang="zh-CN" sz="3200" baseline="-25000">
                <a:solidFill>
                  <a:srgbClr val="0000FF"/>
                </a:solidFill>
                <a:latin typeface="Times New Roman" panose="02020603050405020304" pitchFamily="18" charset="0"/>
                <a:ea typeface="华文楷体" panose="02010600040101010101" pitchFamily="2" charset="-122"/>
              </a:rPr>
              <a:t>5</a:t>
            </a:r>
            <a:r>
              <a:rPr kumimoji="0" lang="zh-CN" altLang="en-US" sz="3200">
                <a:solidFill>
                  <a:srgbClr val="0000FF"/>
                </a:solidFill>
                <a:latin typeface="Times New Roman" panose="02020603050405020304" pitchFamily="18" charset="0"/>
                <a:ea typeface="华文楷体" panose="02010600040101010101" pitchFamily="2" charset="-122"/>
              </a:rPr>
              <a:t>， 磁体 </a:t>
            </a:r>
            <a:endParaRPr kumimoji="0" lang="zh-CN" altLang="en-US" sz="3200">
              <a:solidFill>
                <a:srgbClr val="0000FF"/>
              </a:solidFill>
              <a:latin typeface="Times New Roman" panose="02020603050405020304" pitchFamily="18" charset="0"/>
              <a:ea typeface="华文楷体" panose="02010600040101010101" pitchFamily="2" charset="-122"/>
            </a:endParaRPr>
          </a:p>
        </p:txBody>
      </p:sp>
      <p:pic>
        <p:nvPicPr>
          <p:cNvPr id="927747" name="Picture 3" descr="+1"/>
          <p:cNvPicPr>
            <a:picLocks noGrp="1" noChangeAspect="1" noChangeArrowheads="1"/>
          </p:cNvPicPr>
          <p:nvPr>
            <p:ph/>
          </p:nvPr>
        </p:nvPicPr>
        <p:blipFill>
          <a:blip r:embed="rId1" cstate="print">
            <a:extLst>
              <a:ext uri="{28A0092B-C50C-407E-A947-70E740481C1C}">
                <a14:useLocalDpi xmlns:a14="http://schemas.microsoft.com/office/drawing/2010/main" val="0"/>
              </a:ext>
            </a:extLst>
          </a:blip>
          <a:srcRect/>
          <a:stretch>
            <a:fillRect/>
          </a:stretch>
        </p:blipFill>
        <p:spPr>
          <a:xfrm>
            <a:off x="1979613" y="1412875"/>
            <a:ext cx="4248150"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7748" name="Rectangle 4"/>
          <p:cNvSpPr>
            <a:spLocks noChangeArrowheads="1"/>
          </p:cNvSpPr>
          <p:nvPr/>
        </p:nvSpPr>
        <p:spPr bwMode="auto">
          <a:xfrm>
            <a:off x="3297238" y="5776913"/>
            <a:ext cx="4362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0" lang="zh-CN" altLang="en-US" sz="2800">
                <a:latin typeface="Times New Roman" panose="02020603050405020304" pitchFamily="18" charset="0"/>
                <a:ea typeface="华文楷体" panose="02010600040101010101" pitchFamily="2" charset="-122"/>
              </a:rPr>
              <a:t>该磁体能吸起自重的 </a:t>
            </a:r>
            <a:r>
              <a:rPr kumimoji="0" lang="en-US" altLang="zh-CN" sz="2800">
                <a:latin typeface="Times New Roman" panose="02020603050405020304" pitchFamily="18" charset="0"/>
                <a:ea typeface="华文楷体" panose="02010600040101010101" pitchFamily="2" charset="-122"/>
              </a:rPr>
              <a:t>800</a:t>
            </a:r>
            <a:r>
              <a:rPr kumimoji="0" lang="zh-CN" altLang="en-US" sz="2800">
                <a:latin typeface="Times New Roman" panose="02020603050405020304" pitchFamily="18" charset="0"/>
                <a:ea typeface="华文楷体" panose="02010600040101010101" pitchFamily="2" charset="-122"/>
              </a:rPr>
              <a:t>倍</a:t>
            </a:r>
            <a:endParaRPr kumimoji="0" lang="zh-CN" altLang="en-US" sz="2800">
              <a:latin typeface="Times New Roman" panose="02020603050405020304" pitchFamily="18" charset="0"/>
              <a:ea typeface="华文楷体" panose="02010600040101010101" pitchFamily="2" charset="-122"/>
            </a:endParaRPr>
          </a:p>
        </p:txBody>
      </p:sp>
      <p:sp>
        <p:nvSpPr>
          <p:cNvPr id="23557" name="Rectangle 5"/>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3113300A-DE6A-4AD0-BF30-EFF2D051ADE0}"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7746"/>
                                        </p:tgtEl>
                                        <p:attrNameLst>
                                          <p:attrName>style.visibility</p:attrName>
                                        </p:attrNameLst>
                                      </p:cBhvr>
                                      <p:to>
                                        <p:strVal val="visible"/>
                                      </p:to>
                                    </p:set>
                                    <p:animEffect transition="in" filter="randombar(horizontal)">
                                      <p:cBhvr>
                                        <p:cTn id="7" dur="500"/>
                                        <p:tgtEl>
                                          <p:spTgt spid="92774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927747"/>
                                        </p:tgtEl>
                                        <p:attrNameLst>
                                          <p:attrName>style.visibility</p:attrName>
                                        </p:attrNameLst>
                                      </p:cBhvr>
                                      <p:to>
                                        <p:strVal val="visible"/>
                                      </p:to>
                                    </p:set>
                                    <p:anim calcmode="lin" valueType="num">
                                      <p:cBhvr>
                                        <p:cTn id="12" dur="1000" fill="hold"/>
                                        <p:tgtEl>
                                          <p:spTgt spid="927747"/>
                                        </p:tgtEl>
                                        <p:attrNameLst>
                                          <p:attrName>ppt_w</p:attrName>
                                        </p:attrNameLst>
                                      </p:cBhvr>
                                      <p:tavLst>
                                        <p:tav tm="0">
                                          <p:val>
                                            <p:fltVal val="0"/>
                                          </p:val>
                                        </p:tav>
                                        <p:tav tm="100000">
                                          <p:val>
                                            <p:strVal val="#ppt_w"/>
                                          </p:val>
                                        </p:tav>
                                      </p:tavLst>
                                    </p:anim>
                                    <p:anim calcmode="lin" valueType="num">
                                      <p:cBhvr>
                                        <p:cTn id="13" dur="1000" fill="hold"/>
                                        <p:tgtEl>
                                          <p:spTgt spid="927747"/>
                                        </p:tgtEl>
                                        <p:attrNameLst>
                                          <p:attrName>ppt_h</p:attrName>
                                        </p:attrNameLst>
                                      </p:cBhvr>
                                      <p:tavLst>
                                        <p:tav tm="0">
                                          <p:val>
                                            <p:fltVal val="0"/>
                                          </p:val>
                                        </p:tav>
                                        <p:tav tm="100000">
                                          <p:val>
                                            <p:strVal val="#ppt_h"/>
                                          </p:val>
                                        </p:tav>
                                      </p:tavLst>
                                    </p:anim>
                                    <p:anim calcmode="lin" valueType="num">
                                      <p:cBhvr>
                                        <p:cTn id="14" dur="1000" fill="hold"/>
                                        <p:tgtEl>
                                          <p:spTgt spid="92774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277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927748"/>
                                        </p:tgtEl>
                                        <p:attrNameLst>
                                          <p:attrName>style.visibility</p:attrName>
                                        </p:attrNameLst>
                                      </p:cBhvr>
                                      <p:to>
                                        <p:strVal val="visible"/>
                                      </p:to>
                                    </p:set>
                                    <p:animEffect transition="in" filter="strips(downLeft)">
                                      <p:cBhvr>
                                        <p:cTn id="20" dur="500"/>
                                        <p:tgtEl>
                                          <p:spTgt spid="927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6" grpId="0"/>
      <p:bldP spid="9277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243888" y="6069013"/>
            <a:ext cx="661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438B25A9-D1B3-45C5-B343-6165EB4FEDE0}"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
        <p:nvSpPr>
          <p:cNvPr id="932867" name="Rectangle 3"/>
          <p:cNvSpPr>
            <a:spLocks noChangeArrowheads="1"/>
          </p:cNvSpPr>
          <p:nvPr/>
        </p:nvSpPr>
        <p:spPr bwMode="auto">
          <a:xfrm>
            <a:off x="292100" y="188913"/>
            <a:ext cx="7416800" cy="64516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rgbClr val="66FF33"/>
                </a:solidFill>
                <a:miter lim="800000"/>
                <a:headEnd type="none" w="sm" len="sm"/>
                <a:tailEnd type="none" w="sm" len="sm"/>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3600">
                <a:solidFill>
                  <a:srgbClr val="0000CC"/>
                </a:solidFill>
                <a:latin typeface="Times New Roman" panose="02020603050405020304" pitchFamily="18" charset="0"/>
                <a:ea typeface="华文楷体" panose="02010600040101010101" pitchFamily="2" charset="-122"/>
              </a:rPr>
              <a:t>7. </a:t>
            </a:r>
            <a:r>
              <a:rPr lang="zh-CN" altLang="en-US" sz="3600">
                <a:solidFill>
                  <a:srgbClr val="0000CC"/>
                </a:solidFill>
                <a:latin typeface="Times New Roman" panose="02020603050405020304" pitchFamily="18" charset="0"/>
                <a:ea typeface="华文楷体" panose="02010600040101010101" pitchFamily="2" charset="-122"/>
              </a:rPr>
              <a:t>镧系元素的重要化合物 </a:t>
            </a:r>
            <a:r>
              <a:rPr lang="en-US" altLang="zh-CN" sz="3600">
                <a:solidFill>
                  <a:srgbClr val="0000CC"/>
                </a:solidFill>
                <a:latin typeface="Times New Roman" panose="02020603050405020304" pitchFamily="18" charset="0"/>
                <a:ea typeface="华文楷体" panose="02010600040101010101" pitchFamily="2" charset="-122"/>
              </a:rPr>
              <a:t>p</a:t>
            </a:r>
            <a:r>
              <a:rPr lang="en-US" altLang="zh-CN" sz="3600" baseline="-25000">
                <a:solidFill>
                  <a:srgbClr val="0000CC"/>
                </a:solidFill>
                <a:latin typeface="Times New Roman" panose="02020603050405020304" pitchFamily="18" charset="0"/>
                <a:ea typeface="华文楷体" panose="02010600040101010101" pitchFamily="2" charset="-122"/>
              </a:rPr>
              <a:t>421</a:t>
            </a:r>
            <a:r>
              <a:rPr lang="en-US" altLang="zh-CN" sz="3600" baseline="-25000">
                <a:solidFill>
                  <a:srgbClr val="0000CC"/>
                </a:solidFill>
                <a:latin typeface="Times New Roman" panose="02020603050405020304" pitchFamily="18" charset="0"/>
                <a:ea typeface="华文楷体" panose="02010600040101010101" pitchFamily="2" charset="-122"/>
              </a:rPr>
              <a:t>-424</a:t>
            </a:r>
            <a:endParaRPr lang="en-US" altLang="zh-CN" sz="3600" baseline="-25000">
              <a:solidFill>
                <a:srgbClr val="0000CC"/>
              </a:solidFill>
              <a:latin typeface="Times New Roman" panose="02020603050405020304" pitchFamily="18" charset="0"/>
              <a:ea typeface="华文楷体" panose="02010600040101010101" pitchFamily="2" charset="-122"/>
            </a:endParaRPr>
          </a:p>
        </p:txBody>
      </p:sp>
      <p:sp>
        <p:nvSpPr>
          <p:cNvPr id="932868" name="Rectangle 4"/>
          <p:cNvSpPr>
            <a:spLocks noChangeArrowheads="1"/>
          </p:cNvSpPr>
          <p:nvPr/>
        </p:nvSpPr>
        <p:spPr bwMode="auto">
          <a:xfrm>
            <a:off x="395288" y="979488"/>
            <a:ext cx="47291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3200">
                <a:latin typeface="Times New Roman" panose="02020603050405020304" pitchFamily="18" charset="0"/>
                <a:ea typeface="华文楷体" panose="02010600040101010101" pitchFamily="2" charset="-122"/>
              </a:rPr>
              <a:t>1)  </a:t>
            </a:r>
            <a:r>
              <a:rPr lang="zh-CN" altLang="en-US" sz="3200">
                <a:latin typeface="Times New Roman" panose="02020603050405020304" pitchFamily="18" charset="0"/>
                <a:ea typeface="华文楷体" panose="02010600040101010101" pitchFamily="2" charset="-122"/>
              </a:rPr>
              <a:t>氧化态为</a:t>
            </a:r>
            <a:r>
              <a:rPr lang="en-US" altLang="zh-CN" sz="3200">
                <a:latin typeface="Times New Roman" panose="02020603050405020304" pitchFamily="18" charset="0"/>
                <a:ea typeface="华文楷体" panose="02010600040101010101" pitchFamily="2" charset="-122"/>
              </a:rPr>
              <a:t>+III</a:t>
            </a:r>
            <a:r>
              <a:rPr lang="zh-CN" altLang="en-US" sz="3200">
                <a:latin typeface="Times New Roman" panose="02020603050405020304" pitchFamily="18" charset="0"/>
                <a:ea typeface="华文楷体" panose="02010600040101010101" pitchFamily="2" charset="-122"/>
              </a:rPr>
              <a:t>的化合物</a:t>
            </a:r>
            <a:endParaRPr lang="zh-CN" altLang="en-US" sz="3200">
              <a:latin typeface="Times New Roman" panose="02020603050405020304" pitchFamily="18" charset="0"/>
              <a:ea typeface="华文楷体" panose="02010600040101010101" pitchFamily="2" charset="-122"/>
            </a:endParaRPr>
          </a:p>
        </p:txBody>
      </p:sp>
      <p:sp>
        <p:nvSpPr>
          <p:cNvPr id="932869" name="Rectangle 5"/>
          <p:cNvSpPr>
            <a:spLocks noChangeArrowheads="1"/>
          </p:cNvSpPr>
          <p:nvPr/>
        </p:nvSpPr>
        <p:spPr bwMode="auto">
          <a:xfrm>
            <a:off x="539750" y="2420938"/>
            <a:ext cx="763270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ClrTx/>
              <a:buSzTx/>
              <a:buFontTx/>
              <a:buNone/>
            </a:pPr>
            <a:r>
              <a:rPr lang="zh-CN" altLang="en-US" sz="2400">
                <a:latin typeface="Times New Roman" panose="02020603050405020304" pitchFamily="18" charset="0"/>
                <a:ea typeface="华文楷体" panose="02010600040101010101" pitchFamily="2" charset="-122"/>
              </a:rPr>
              <a:t>制备 ●  </a:t>
            </a:r>
            <a:r>
              <a:rPr lang="en-US" altLang="zh-CN" sz="2400">
                <a:latin typeface="Times New Roman" panose="02020603050405020304" pitchFamily="18" charset="0"/>
                <a:ea typeface="华文楷体" panose="02010600040101010101" pitchFamily="2" charset="-122"/>
              </a:rPr>
              <a:t>Ln</a:t>
            </a:r>
            <a:r>
              <a:rPr lang="en-US" altLang="zh-CN" sz="2400" baseline="30000">
                <a:latin typeface="Times New Roman" panose="02020603050405020304" pitchFamily="18" charset="0"/>
                <a:ea typeface="华文楷体" panose="02010600040101010101" pitchFamily="2" charset="-122"/>
              </a:rPr>
              <a:t>3+</a:t>
            </a:r>
            <a:r>
              <a:rPr lang="en-US" altLang="zh-CN" sz="2400">
                <a:latin typeface="Times New Roman" panose="02020603050405020304" pitchFamily="18" charset="0"/>
                <a:ea typeface="华文楷体" panose="02010600040101010101" pitchFamily="2" charset="-122"/>
              </a:rPr>
              <a:t> (aq) + NH</a:t>
            </a:r>
            <a:r>
              <a:rPr lang="en-US" altLang="zh-CN" sz="2400" baseline="-25000">
                <a:latin typeface="Times New Roman" panose="02020603050405020304" pitchFamily="18" charset="0"/>
                <a:ea typeface="华文楷体" panose="02010600040101010101" pitchFamily="2" charset="-122"/>
              </a:rPr>
              <a:t>3</a:t>
            </a:r>
            <a:r>
              <a:rPr lang="en-US" altLang="zh-CN" sz="2400">
                <a:latin typeface="Times New Roman" panose="02020603050405020304" pitchFamily="18" charset="0"/>
                <a:ea typeface="华文楷体" panose="02010600040101010101" pitchFamily="2" charset="-122"/>
              </a:rPr>
              <a:t> · H</a:t>
            </a:r>
            <a:r>
              <a:rPr lang="en-US" altLang="zh-CN" sz="2400" baseline="-25000">
                <a:latin typeface="Times New Roman" panose="02020603050405020304" pitchFamily="18" charset="0"/>
                <a:ea typeface="华文楷体" panose="02010600040101010101" pitchFamily="2" charset="-122"/>
              </a:rPr>
              <a:t>2</a:t>
            </a:r>
            <a:r>
              <a:rPr lang="en-US" altLang="zh-CN" sz="2400">
                <a:latin typeface="Times New Roman" panose="02020603050405020304" pitchFamily="18" charset="0"/>
                <a:ea typeface="华文楷体" panose="02010600040101010101" pitchFamily="2" charset="-122"/>
              </a:rPr>
              <a:t>O (</a:t>
            </a:r>
            <a:r>
              <a:rPr lang="zh-CN" altLang="en-US" sz="2400">
                <a:latin typeface="Times New Roman" panose="02020603050405020304" pitchFamily="18" charset="0"/>
                <a:ea typeface="华文楷体" panose="02010600040101010101" pitchFamily="2" charset="-122"/>
              </a:rPr>
              <a:t>或 </a:t>
            </a:r>
            <a:r>
              <a:rPr lang="en-US" altLang="zh-CN" sz="2400">
                <a:latin typeface="Times New Roman" panose="02020603050405020304" pitchFamily="18" charset="0"/>
                <a:ea typeface="华文楷体" panose="02010600040101010101" pitchFamily="2" charset="-122"/>
              </a:rPr>
              <a:t>NaOH) → Ln (OH)</a:t>
            </a:r>
            <a:r>
              <a:rPr lang="en-US" altLang="zh-CN" sz="2400" baseline="-25000">
                <a:latin typeface="Times New Roman" panose="02020603050405020304" pitchFamily="18" charset="0"/>
                <a:ea typeface="华文楷体" panose="02010600040101010101" pitchFamily="2" charset="-122"/>
              </a:rPr>
              <a:t>3</a:t>
            </a:r>
            <a:r>
              <a:rPr lang="en-US" altLang="zh-CN" sz="2400">
                <a:latin typeface="Times New Roman" panose="02020603050405020304" pitchFamily="18" charset="0"/>
                <a:ea typeface="华文楷体" panose="02010600040101010101" pitchFamily="2" charset="-122"/>
              </a:rPr>
              <a:t>↓</a:t>
            </a:r>
            <a:endParaRPr lang="en-US" altLang="zh-CN" sz="2400">
              <a:latin typeface="Times New Roman" panose="02020603050405020304" pitchFamily="18" charset="0"/>
              <a:ea typeface="华文楷体" panose="02010600040101010101" pitchFamily="2" charset="-122"/>
            </a:endParaRPr>
          </a:p>
        </p:txBody>
      </p:sp>
      <p:grpSp>
        <p:nvGrpSpPr>
          <p:cNvPr id="932870" name="Group 6"/>
          <p:cNvGrpSpPr/>
          <p:nvPr/>
        </p:nvGrpSpPr>
        <p:grpSpPr bwMode="auto">
          <a:xfrm>
            <a:off x="474663" y="1333500"/>
            <a:ext cx="8366633" cy="4937125"/>
            <a:chOff x="581" y="196"/>
            <a:chExt cx="5356" cy="3110"/>
          </a:xfrm>
        </p:grpSpPr>
        <p:sp>
          <p:nvSpPr>
            <p:cNvPr id="24585" name="Rectangle 7"/>
            <p:cNvSpPr>
              <a:spLocks noChangeArrowheads="1"/>
            </p:cNvSpPr>
            <p:nvPr/>
          </p:nvSpPr>
          <p:spPr bwMode="auto">
            <a:xfrm>
              <a:off x="2006" y="1408"/>
              <a:ext cx="3931"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ClrTx/>
                <a:buSzTx/>
                <a:buFontTx/>
                <a:buNone/>
              </a:pPr>
              <a:r>
                <a:rPr lang="en-US" altLang="zh-CN" sz="2400" dirty="0">
                  <a:latin typeface="Times New Roman" panose="02020603050405020304" pitchFamily="18" charset="0"/>
                </a:rPr>
                <a:t>Ln</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O</a:t>
              </a:r>
              <a:r>
                <a:rPr lang="en-US" altLang="zh-CN" sz="2400" baseline="-25000" dirty="0">
                  <a:latin typeface="Times New Roman" panose="02020603050405020304" pitchFamily="18" charset="0"/>
                </a:rPr>
                <a:t>3</a:t>
              </a:r>
              <a:r>
                <a:rPr lang="en-US" altLang="zh-CN" sz="2400" dirty="0">
                  <a:latin typeface="Times New Roman" panose="02020603050405020304" pitchFamily="18" charset="0"/>
                </a:rPr>
                <a:t>      Pr</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O</a:t>
              </a:r>
              <a:r>
                <a:rPr lang="en-US" altLang="zh-CN" sz="2400" baseline="-25000" dirty="0">
                  <a:latin typeface="Times New Roman" panose="02020603050405020304" pitchFamily="18" charset="0"/>
                </a:rPr>
                <a:t>3</a:t>
              </a:r>
              <a:r>
                <a:rPr lang="en-US" altLang="zh-CN" sz="2400" dirty="0">
                  <a:latin typeface="Times New Roman" panose="02020603050405020304" pitchFamily="18" charset="0"/>
                </a:rPr>
                <a:t>     Nb</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O</a:t>
              </a:r>
              <a:r>
                <a:rPr lang="en-US" altLang="zh-CN" sz="2400" baseline="-25000" dirty="0">
                  <a:latin typeface="Times New Roman" panose="02020603050405020304" pitchFamily="18" charset="0"/>
                </a:rPr>
                <a:t>3</a:t>
              </a:r>
              <a:r>
                <a:rPr lang="en-US" altLang="zh-CN" sz="2400" dirty="0">
                  <a:latin typeface="Times New Roman" panose="02020603050405020304" pitchFamily="18" charset="0"/>
                </a:rPr>
                <a:t>     Er</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O</a:t>
              </a:r>
              <a:r>
                <a:rPr lang="en-US" altLang="zh-CN" sz="2400" baseline="-25000" dirty="0">
                  <a:latin typeface="Times New Roman" panose="02020603050405020304" pitchFamily="18" charset="0"/>
                </a:rPr>
                <a:t>3      </a:t>
              </a:r>
              <a:r>
                <a:rPr lang="en-US" altLang="zh-CN" sz="2400" dirty="0">
                  <a:solidFill>
                    <a:srgbClr val="0033CC"/>
                  </a:solidFill>
                  <a:latin typeface="Times New Roman" panose="02020603050405020304" pitchFamily="18" charset="0"/>
                </a:rPr>
                <a:t>CeO</a:t>
              </a:r>
              <a:r>
                <a:rPr lang="en-US" altLang="zh-CN" sz="2400" baseline="-25000" dirty="0">
                  <a:solidFill>
                    <a:srgbClr val="0033CC"/>
                  </a:solidFill>
                  <a:latin typeface="Times New Roman" panose="02020603050405020304" pitchFamily="18" charset="0"/>
                </a:rPr>
                <a:t>2</a:t>
              </a:r>
              <a:endParaRPr lang="en-US" altLang="zh-CN" sz="2400" baseline="-25000" dirty="0">
                <a:solidFill>
                  <a:srgbClr val="0033CC"/>
                </a:solidFill>
                <a:latin typeface="Times New Roman" panose="02020603050405020304" pitchFamily="18" charset="0"/>
              </a:endParaRPr>
            </a:p>
            <a:p>
              <a:pPr>
                <a:lnSpc>
                  <a:spcPct val="130000"/>
                </a:lnSpc>
                <a:spcBef>
                  <a:spcPct val="0"/>
                </a:spcBef>
                <a:buClrTx/>
                <a:buSzTx/>
                <a:buFontTx/>
                <a:buNone/>
              </a:pPr>
              <a:r>
                <a:rPr lang="zh-CN" altLang="en-US" sz="1800" dirty="0">
                  <a:latin typeface="Times New Roman" panose="02020603050405020304" pitchFamily="18" charset="0"/>
                  <a:ea typeface="楷体_GB2312" pitchFamily="49" charset="-122"/>
                </a:rPr>
                <a:t>白色                  深蓝         浅蓝              粉红       淡黄</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a:p>
              <a:pPr>
                <a:lnSpc>
                  <a:spcPct val="130000"/>
                </a:lnSpc>
                <a:spcBef>
                  <a:spcPct val="0"/>
                </a:spcBef>
                <a:buClrTx/>
                <a:buSzTx/>
                <a:buFontTx/>
                <a:buNone/>
              </a:pPr>
              <a:endParaRPr lang="zh-CN" altLang="en-US" sz="2400" dirty="0">
                <a:solidFill>
                  <a:srgbClr val="FF0000"/>
                </a:solidFill>
                <a:latin typeface="Times New Roman" panose="02020603050405020304" pitchFamily="18" charset="0"/>
              </a:endParaRPr>
            </a:p>
            <a:p>
              <a:pPr>
                <a:lnSpc>
                  <a:spcPct val="130000"/>
                </a:lnSpc>
                <a:spcBef>
                  <a:spcPct val="0"/>
                </a:spcBef>
                <a:buClrTx/>
                <a:buSzTx/>
                <a:buFontTx/>
                <a:buNone/>
              </a:pPr>
              <a:r>
                <a:rPr lang="en-US" altLang="zh-CN" sz="2400" dirty="0">
                  <a:solidFill>
                    <a:srgbClr val="FF0000"/>
                  </a:solidFill>
                  <a:latin typeface="Times New Roman" panose="02020603050405020304" pitchFamily="18" charset="0"/>
                </a:rPr>
                <a:t>Pr</a:t>
              </a:r>
              <a:r>
                <a:rPr lang="en-US" altLang="zh-CN" sz="2400" baseline="-25000" dirty="0">
                  <a:solidFill>
                    <a:srgbClr val="FF0000"/>
                  </a:solidFill>
                  <a:latin typeface="Times New Roman" panose="02020603050405020304" pitchFamily="18" charset="0"/>
                </a:rPr>
                <a:t>6</a:t>
              </a:r>
              <a:r>
                <a:rPr lang="en-US" altLang="zh-CN" sz="2400" dirty="0">
                  <a:solidFill>
                    <a:srgbClr val="FF0000"/>
                  </a:solidFill>
                  <a:latin typeface="Times New Roman" panose="02020603050405020304" pitchFamily="18" charset="0"/>
                </a:rPr>
                <a:t>O</a:t>
              </a:r>
              <a:r>
                <a:rPr lang="en-US" altLang="zh-CN" sz="2400" baseline="-25000" dirty="0">
                  <a:solidFill>
                    <a:srgbClr val="FF0000"/>
                  </a:solidFill>
                  <a:latin typeface="Times New Roman" panose="02020603050405020304" pitchFamily="18" charset="0"/>
                </a:rPr>
                <a:t>11</a:t>
              </a:r>
              <a:r>
                <a:rPr lang="en-US" altLang="zh-CN" sz="2400" dirty="0">
                  <a:latin typeface="Times New Roman" panose="02020603050405020304" pitchFamily="18" charset="0"/>
                </a:rPr>
                <a:t>(4 PrO</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rPr>
                <a:t> Pr</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O</a:t>
              </a:r>
              <a:r>
                <a:rPr lang="en-US" altLang="zh-CN" sz="2400" baseline="-25000" dirty="0">
                  <a:latin typeface="Times New Roman" panose="02020603050405020304" pitchFamily="18" charset="0"/>
                </a:rPr>
                <a:t>3</a:t>
              </a:r>
              <a:r>
                <a:rPr lang="en-US" altLang="zh-CN" sz="2400" dirty="0">
                  <a:latin typeface="Times New Roman" panose="02020603050405020304" pitchFamily="18" charset="0"/>
                </a:rPr>
                <a:t> ), </a:t>
              </a:r>
              <a:r>
                <a:rPr lang="en-US" altLang="zh-CN" sz="2400" dirty="0">
                  <a:solidFill>
                    <a:srgbClr val="FF0000"/>
                  </a:solidFill>
                  <a:latin typeface="Times New Roman" panose="02020603050405020304" pitchFamily="18" charset="0"/>
                </a:rPr>
                <a:t>Tb</a:t>
              </a:r>
              <a:r>
                <a:rPr lang="en-US" altLang="zh-CN" sz="2400" baseline="-25000" dirty="0">
                  <a:solidFill>
                    <a:srgbClr val="FF0000"/>
                  </a:solidFill>
                  <a:latin typeface="Times New Roman" panose="02020603050405020304" pitchFamily="18" charset="0"/>
                </a:rPr>
                <a:t>4</a:t>
              </a:r>
              <a:r>
                <a:rPr lang="en-US" altLang="zh-CN" sz="2400" dirty="0">
                  <a:solidFill>
                    <a:srgbClr val="FF0000"/>
                  </a:solidFill>
                  <a:latin typeface="Times New Roman" panose="02020603050405020304" pitchFamily="18" charset="0"/>
                </a:rPr>
                <a:t>O</a:t>
              </a:r>
              <a:r>
                <a:rPr lang="en-US" altLang="zh-CN" sz="2400" baseline="-25000" dirty="0">
                  <a:solidFill>
                    <a:srgbClr val="FF0000"/>
                  </a:solidFill>
                  <a:latin typeface="Times New Roman" panose="02020603050405020304" pitchFamily="18" charset="0"/>
                </a:rPr>
                <a:t>7</a:t>
              </a:r>
              <a:r>
                <a:rPr lang="en-US" altLang="zh-CN" sz="2400" dirty="0">
                  <a:latin typeface="Times New Roman" panose="02020603050405020304" pitchFamily="18" charset="0"/>
                </a:rPr>
                <a:t>(2TbO</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•Tb</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O</a:t>
              </a:r>
              <a:r>
                <a:rPr lang="en-US" altLang="zh-CN" sz="2400" baseline="-25000" dirty="0">
                  <a:latin typeface="Times New Roman" panose="02020603050405020304" pitchFamily="18" charset="0"/>
                </a:rPr>
                <a:t>3</a:t>
              </a:r>
              <a:r>
                <a:rPr lang="en-US" altLang="zh-CN" sz="2400" dirty="0">
                  <a:latin typeface="Times New Roman" panose="02020603050405020304" pitchFamily="18" charset="0"/>
                </a:rPr>
                <a:t>)</a:t>
              </a:r>
              <a:endParaRPr lang="en-US" altLang="zh-CN" sz="2400" dirty="0">
                <a:latin typeface="Times New Roman" panose="02020603050405020304" pitchFamily="18" charset="0"/>
              </a:endParaRPr>
            </a:p>
            <a:p>
              <a:pPr>
                <a:lnSpc>
                  <a:spcPct val="130000"/>
                </a:lnSpc>
                <a:spcBef>
                  <a:spcPct val="0"/>
                </a:spcBef>
                <a:buClrTx/>
                <a:buSzTx/>
                <a:buFontTx/>
                <a:buNone/>
              </a:pPr>
              <a:r>
                <a:rPr lang="zh-CN" altLang="en-US" sz="1800" dirty="0">
                  <a:latin typeface="Times New Roman" panose="02020603050405020304" pitchFamily="18" charset="0"/>
                  <a:ea typeface="楷体_GB2312" pitchFamily="49" charset="-122"/>
                </a:rPr>
                <a:t> 棕黑                                                    暗棕</a:t>
              </a:r>
              <a:endParaRPr lang="zh-CN" altLang="en-US" sz="1800" dirty="0">
                <a:latin typeface="Times New Roman" panose="02020603050405020304" pitchFamily="18" charset="0"/>
                <a:ea typeface="楷体_GB2312" pitchFamily="49" charset="-122"/>
              </a:endParaRPr>
            </a:p>
            <a:p>
              <a:pPr>
                <a:lnSpc>
                  <a:spcPct val="130000"/>
                </a:lnSpc>
                <a:spcBef>
                  <a:spcPct val="0"/>
                </a:spcBef>
                <a:buClrTx/>
                <a:buSzTx/>
                <a:buFontTx/>
                <a:buNone/>
              </a:pPr>
              <a:r>
                <a:rPr lang="zh-CN" altLang="en-US" sz="3200" dirty="0">
                  <a:solidFill>
                    <a:srgbClr val="0033CC"/>
                  </a:solidFill>
                  <a:latin typeface="华文楷体" panose="02010600040101010101" pitchFamily="2" charset="-122"/>
                  <a:ea typeface="华文楷体" panose="02010600040101010101" pitchFamily="2" charset="-122"/>
                </a:rPr>
                <a:t>           </a:t>
              </a:r>
              <a:r>
                <a:rPr lang="en-US" altLang="zh-CN" sz="3200" dirty="0">
                  <a:solidFill>
                    <a:srgbClr val="0033CC"/>
                  </a:solidFill>
                  <a:latin typeface="华文楷体" panose="02010600040101010101" pitchFamily="2" charset="-122"/>
                  <a:ea typeface="华文楷体" panose="02010600040101010101" pitchFamily="2" charset="-122"/>
                </a:rPr>
                <a:t>(</a:t>
              </a:r>
              <a:r>
                <a:rPr lang="zh-CN" altLang="en-US" sz="3200" dirty="0">
                  <a:solidFill>
                    <a:srgbClr val="0033CC"/>
                  </a:solidFill>
                  <a:latin typeface="华文楷体" panose="02010600040101010101" pitchFamily="2" charset="-122"/>
                  <a:ea typeface="华文楷体" panose="02010600040101010101" pitchFamily="2" charset="-122"/>
                </a:rPr>
                <a:t>混合价氧化物</a:t>
              </a:r>
              <a:r>
                <a:rPr lang="en-US" altLang="zh-CN" sz="3200" dirty="0">
                  <a:solidFill>
                    <a:srgbClr val="0033CC"/>
                  </a:solidFill>
                  <a:latin typeface="华文楷体" panose="02010600040101010101" pitchFamily="2" charset="-122"/>
                  <a:ea typeface="华文楷体" panose="02010600040101010101" pitchFamily="2" charset="-122"/>
                </a:rPr>
                <a:t>)</a:t>
              </a:r>
              <a:endParaRPr lang="en-US" altLang="zh-CN" sz="3200" dirty="0">
                <a:solidFill>
                  <a:srgbClr val="0033CC"/>
                </a:solidFill>
                <a:latin typeface="华文楷体" panose="02010600040101010101" pitchFamily="2" charset="-122"/>
                <a:ea typeface="华文楷体" panose="02010600040101010101" pitchFamily="2" charset="-122"/>
              </a:endParaRPr>
            </a:p>
          </p:txBody>
        </p:sp>
        <p:sp>
          <p:nvSpPr>
            <p:cNvPr id="24586" name="Rectangle 8"/>
            <p:cNvSpPr>
              <a:spLocks noChangeArrowheads="1"/>
            </p:cNvSpPr>
            <p:nvPr/>
          </p:nvSpPr>
          <p:spPr bwMode="auto">
            <a:xfrm>
              <a:off x="581" y="1414"/>
              <a:ext cx="1293" cy="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25000"/>
                </a:lnSpc>
                <a:spcBef>
                  <a:spcPct val="0"/>
                </a:spcBef>
                <a:buClrTx/>
                <a:buSzTx/>
                <a:buFontTx/>
                <a:buNone/>
              </a:pPr>
              <a:r>
                <a:rPr lang="en-US" altLang="zh-CN" sz="2400" dirty="0">
                  <a:solidFill>
                    <a:srgbClr val="0000CC"/>
                  </a:solidFill>
                  <a:latin typeface="Times New Roman" panose="02020603050405020304" pitchFamily="18" charset="0"/>
                </a:rPr>
                <a:t>●Ln (OH)</a:t>
              </a:r>
              <a:r>
                <a:rPr lang="en-US" altLang="zh-CN" sz="2400" baseline="-25000" dirty="0">
                  <a:solidFill>
                    <a:srgbClr val="0000CC"/>
                  </a:solidFill>
                  <a:latin typeface="Times New Roman" panose="02020603050405020304" pitchFamily="18" charset="0"/>
                </a:rPr>
                <a:t>3</a:t>
              </a:r>
              <a:endParaRPr lang="en-US" altLang="zh-CN" sz="2400" dirty="0">
                <a:solidFill>
                  <a:srgbClr val="0000CC"/>
                </a:solidFill>
                <a:latin typeface="Times New Roman" panose="02020603050405020304" pitchFamily="18" charset="0"/>
              </a:endParaRPr>
            </a:p>
            <a:p>
              <a:pPr>
                <a:lnSpc>
                  <a:spcPct val="125000"/>
                </a:lnSpc>
                <a:spcBef>
                  <a:spcPct val="0"/>
                </a:spcBef>
                <a:buClrTx/>
                <a:buSzTx/>
                <a:buFontTx/>
                <a:buNone/>
              </a:pPr>
              <a:r>
                <a:rPr lang="en-US" altLang="zh-CN" sz="2400" dirty="0">
                  <a:solidFill>
                    <a:srgbClr val="0000CC"/>
                  </a:solidFill>
                  <a:latin typeface="Times New Roman" panose="02020603050405020304" pitchFamily="18" charset="0"/>
                </a:rPr>
                <a:t>    Ln</a:t>
              </a:r>
              <a:r>
                <a:rPr lang="en-US" altLang="zh-CN" sz="2400" baseline="-25000" dirty="0">
                  <a:solidFill>
                    <a:srgbClr val="0000CC"/>
                  </a:solidFill>
                  <a:latin typeface="Times New Roman" panose="02020603050405020304" pitchFamily="18" charset="0"/>
                </a:rPr>
                <a:t>2</a:t>
              </a:r>
              <a:r>
                <a:rPr lang="en-US" altLang="zh-CN" sz="2400" dirty="0">
                  <a:solidFill>
                    <a:srgbClr val="0000CC"/>
                  </a:solidFill>
                  <a:latin typeface="Times New Roman" panose="02020603050405020304" pitchFamily="18" charset="0"/>
                </a:rPr>
                <a:t>(C</a:t>
              </a:r>
              <a:r>
                <a:rPr lang="en-US" altLang="zh-CN" sz="2400" baseline="-25000" dirty="0">
                  <a:solidFill>
                    <a:srgbClr val="0000CC"/>
                  </a:solidFill>
                  <a:latin typeface="Times New Roman" panose="02020603050405020304" pitchFamily="18" charset="0"/>
                </a:rPr>
                <a:t>2</a:t>
              </a:r>
              <a:r>
                <a:rPr lang="en-US" altLang="zh-CN" sz="2400" dirty="0">
                  <a:solidFill>
                    <a:srgbClr val="0000CC"/>
                  </a:solidFill>
                  <a:latin typeface="Times New Roman" panose="02020603050405020304" pitchFamily="18" charset="0"/>
                </a:rPr>
                <a:t>O</a:t>
              </a:r>
              <a:r>
                <a:rPr lang="en-US" altLang="zh-CN" sz="2400" baseline="-25000" dirty="0">
                  <a:solidFill>
                    <a:srgbClr val="0000CC"/>
                  </a:solidFill>
                  <a:latin typeface="Times New Roman" panose="02020603050405020304" pitchFamily="18" charset="0"/>
                </a:rPr>
                <a:t>4</a:t>
              </a:r>
              <a:r>
                <a:rPr lang="en-US" altLang="zh-CN" sz="2400" dirty="0">
                  <a:solidFill>
                    <a:srgbClr val="0000CC"/>
                  </a:solidFill>
                  <a:latin typeface="Times New Roman" panose="02020603050405020304" pitchFamily="18" charset="0"/>
                </a:rPr>
                <a:t>)</a:t>
              </a:r>
              <a:r>
                <a:rPr lang="en-US" altLang="zh-CN" sz="2400" baseline="-25000" dirty="0">
                  <a:solidFill>
                    <a:srgbClr val="0000CC"/>
                  </a:solidFill>
                  <a:latin typeface="Times New Roman" panose="02020603050405020304" pitchFamily="18" charset="0"/>
                </a:rPr>
                <a:t>3</a:t>
              </a:r>
              <a:endParaRPr lang="en-US" altLang="zh-CN" sz="2400" baseline="-25000" dirty="0">
                <a:solidFill>
                  <a:srgbClr val="0000CC"/>
                </a:solidFill>
                <a:latin typeface="Times New Roman" panose="02020603050405020304" pitchFamily="18" charset="0"/>
              </a:endParaRPr>
            </a:p>
            <a:p>
              <a:pPr>
                <a:lnSpc>
                  <a:spcPct val="125000"/>
                </a:lnSpc>
                <a:spcBef>
                  <a:spcPct val="0"/>
                </a:spcBef>
                <a:buClrTx/>
                <a:buSzTx/>
                <a:buFontTx/>
                <a:buNone/>
              </a:pPr>
              <a:r>
                <a:rPr lang="en-US" altLang="zh-CN" sz="2400" dirty="0">
                  <a:solidFill>
                    <a:srgbClr val="0000CC"/>
                  </a:solidFill>
                  <a:latin typeface="Times New Roman" panose="02020603050405020304" pitchFamily="18" charset="0"/>
                </a:rPr>
                <a:t>    Ln</a:t>
              </a:r>
              <a:r>
                <a:rPr lang="en-US" altLang="zh-CN" sz="2400" baseline="-25000" dirty="0">
                  <a:solidFill>
                    <a:srgbClr val="0000CC"/>
                  </a:solidFill>
                  <a:latin typeface="Times New Roman" panose="02020603050405020304" pitchFamily="18" charset="0"/>
                </a:rPr>
                <a:t>2</a:t>
              </a:r>
              <a:r>
                <a:rPr lang="en-US" altLang="zh-CN" sz="2400" dirty="0">
                  <a:solidFill>
                    <a:srgbClr val="0000CC"/>
                  </a:solidFill>
                  <a:latin typeface="Times New Roman" panose="02020603050405020304" pitchFamily="18" charset="0"/>
                </a:rPr>
                <a:t>(CO</a:t>
              </a:r>
              <a:r>
                <a:rPr lang="en-US" altLang="zh-CN" sz="2400" baseline="-25000" dirty="0">
                  <a:solidFill>
                    <a:srgbClr val="0000CC"/>
                  </a:solidFill>
                  <a:latin typeface="Times New Roman" panose="02020603050405020304" pitchFamily="18" charset="0"/>
                </a:rPr>
                <a:t>3</a:t>
              </a:r>
              <a:r>
                <a:rPr lang="en-US" altLang="zh-CN" sz="2400" dirty="0">
                  <a:solidFill>
                    <a:srgbClr val="0000CC"/>
                  </a:solidFill>
                  <a:latin typeface="Times New Roman" panose="02020603050405020304" pitchFamily="18" charset="0"/>
                </a:rPr>
                <a:t>)</a:t>
              </a:r>
              <a:r>
                <a:rPr lang="en-US" altLang="zh-CN" sz="2400" baseline="-25000" dirty="0">
                  <a:solidFill>
                    <a:srgbClr val="0000CC"/>
                  </a:solidFill>
                  <a:latin typeface="Times New Roman" panose="02020603050405020304" pitchFamily="18" charset="0"/>
                </a:rPr>
                <a:t>3</a:t>
              </a:r>
              <a:endParaRPr lang="en-US" altLang="zh-CN" sz="2400" baseline="-25000" dirty="0">
                <a:solidFill>
                  <a:srgbClr val="0000CC"/>
                </a:solidFill>
                <a:latin typeface="Times New Roman" panose="02020603050405020304" pitchFamily="18" charset="0"/>
              </a:endParaRPr>
            </a:p>
          </p:txBody>
        </p:sp>
        <p:sp>
          <p:nvSpPr>
            <p:cNvPr id="24587" name="AutoShape 9"/>
            <p:cNvSpPr/>
            <p:nvPr/>
          </p:nvSpPr>
          <p:spPr bwMode="auto">
            <a:xfrm>
              <a:off x="1824" y="1516"/>
              <a:ext cx="220" cy="720"/>
            </a:xfrm>
            <a:prstGeom prst="rightBrace">
              <a:avLst>
                <a:gd name="adj1" fmla="val 59406"/>
                <a:gd name="adj2" fmla="val 50000"/>
              </a:avLst>
            </a:prstGeom>
            <a:noFill/>
            <a:ln w="50800" cap="sq">
              <a:solidFill>
                <a:srgbClr val="0000CC"/>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endParaRPr lang="zh-CN" altLang="en-US" sz="3200">
                <a:latin typeface="Times New Roman" panose="02020603050405020304" pitchFamily="18" charset="0"/>
                <a:ea typeface="华文楷体" panose="02010600040101010101" pitchFamily="2" charset="-122"/>
              </a:endParaRPr>
            </a:p>
          </p:txBody>
        </p:sp>
        <p:sp>
          <p:nvSpPr>
            <p:cNvPr id="24588" name="Text Box 11"/>
            <p:cNvSpPr txBox="1">
              <a:spLocks noChangeArrowheads="1"/>
            </p:cNvSpPr>
            <p:nvPr/>
          </p:nvSpPr>
          <p:spPr bwMode="auto">
            <a:xfrm>
              <a:off x="4356" y="196"/>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kumimoji="0" lang="en-US" altLang="zh-CN" sz="2400">
                  <a:latin typeface="Times New Roman" panose="02020603050405020304" pitchFamily="18" charset="0"/>
                </a:rPr>
                <a:t>                                </a:t>
              </a:r>
              <a:endParaRPr kumimoji="0" lang="en-US" altLang="zh-CN" sz="2400">
                <a:latin typeface="Times New Roman" panose="02020603050405020304" pitchFamily="18" charset="0"/>
              </a:endParaRPr>
            </a:p>
          </p:txBody>
        </p:sp>
      </p:grpSp>
      <p:sp>
        <p:nvSpPr>
          <p:cNvPr id="932876" name="Text Box 12"/>
          <p:cNvSpPr txBox="1">
            <a:spLocks noChangeArrowheads="1"/>
          </p:cNvSpPr>
          <p:nvPr/>
        </p:nvSpPr>
        <p:spPr bwMode="auto">
          <a:xfrm>
            <a:off x="1476375" y="1697038"/>
            <a:ext cx="3638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0" lang="zh-CN" altLang="en-US" sz="3200">
                <a:solidFill>
                  <a:srgbClr val="FF0000"/>
                </a:solidFill>
                <a:latin typeface="Times New Roman" panose="02020603050405020304" pitchFamily="18" charset="0"/>
                <a:ea typeface="华文楷体" panose="02010600040101010101" pitchFamily="2" charset="-122"/>
              </a:rPr>
              <a:t>氧化物、氢氧化物</a:t>
            </a:r>
            <a:endParaRPr kumimoji="0" lang="zh-CN" altLang="en-US" sz="3200">
              <a:solidFill>
                <a:srgbClr val="FF0000"/>
              </a:solidFill>
              <a:latin typeface="Times New Roman" panose="02020603050405020304" pitchFamily="18" charset="0"/>
              <a:ea typeface="华文楷体" panose="02010600040101010101" pitchFamily="2" charset="-122"/>
            </a:endParaRPr>
          </a:p>
        </p:txBody>
      </p:sp>
      <p:sp>
        <p:nvSpPr>
          <p:cNvPr id="24584" name="Line 13"/>
          <p:cNvSpPr>
            <a:spLocks noChangeShapeType="1"/>
          </p:cNvSpPr>
          <p:nvPr/>
        </p:nvSpPr>
        <p:spPr bwMode="auto">
          <a:xfrm>
            <a:off x="2700338" y="3573463"/>
            <a:ext cx="5032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500" fill="hold">
                                          <p:stCondLst>
                                            <p:cond delay="0"/>
                                          </p:stCondLst>
                                        </p:cTn>
                                        <p:tgtEl>
                                          <p:spTgt spid="932867"/>
                                        </p:tgtEl>
                                        <p:attrNameLst>
                                          <p:attrName>style.visibility</p:attrName>
                                        </p:attrNameLst>
                                      </p:cBhvr>
                                      <p:to>
                                        <p:strVal val="visible"/>
                                      </p:to>
                                    </p:set>
                                    <p:anim calcmode="lin" valueType="num">
                                      <p:cBhvr additive="base">
                                        <p:cTn id="7" dur="500" fill="hold"/>
                                        <p:tgtEl>
                                          <p:spTgt spid="932867"/>
                                        </p:tgtEl>
                                        <p:attrNameLst>
                                          <p:attrName>ppt_x</p:attrName>
                                        </p:attrNameLst>
                                      </p:cBhvr>
                                      <p:tavLst>
                                        <p:tav tm="0">
                                          <p:val>
                                            <p:strVal val="0-#ppt_w/2"/>
                                          </p:val>
                                        </p:tav>
                                        <p:tav tm="100000">
                                          <p:val>
                                            <p:strVal val="#ppt_x"/>
                                          </p:val>
                                        </p:tav>
                                      </p:tavLst>
                                    </p:anim>
                                    <p:anim calcmode="lin" valueType="num">
                                      <p:cBhvr additive="base">
                                        <p:cTn id="8" dur="500" fill="hold"/>
                                        <p:tgtEl>
                                          <p:spTgt spid="9328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2868"/>
                                        </p:tgtEl>
                                        <p:attrNameLst>
                                          <p:attrName>style.visibility</p:attrName>
                                        </p:attrNameLst>
                                      </p:cBhvr>
                                      <p:to>
                                        <p:strVal val="visible"/>
                                      </p:to>
                                    </p:set>
                                    <p:anim calcmode="lin" valueType="num">
                                      <p:cBhvr additive="base">
                                        <p:cTn id="13" dur="500" fill="hold"/>
                                        <p:tgtEl>
                                          <p:spTgt spid="932868"/>
                                        </p:tgtEl>
                                        <p:attrNameLst>
                                          <p:attrName>ppt_x</p:attrName>
                                        </p:attrNameLst>
                                      </p:cBhvr>
                                      <p:tavLst>
                                        <p:tav tm="0">
                                          <p:val>
                                            <p:strVal val="0-#ppt_w/2"/>
                                          </p:val>
                                        </p:tav>
                                        <p:tav tm="100000">
                                          <p:val>
                                            <p:strVal val="#ppt_x"/>
                                          </p:val>
                                        </p:tav>
                                      </p:tavLst>
                                    </p:anim>
                                    <p:anim calcmode="lin" valueType="num">
                                      <p:cBhvr additive="base">
                                        <p:cTn id="14" dur="500" fill="hold"/>
                                        <p:tgtEl>
                                          <p:spTgt spid="9328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2876"/>
                                        </p:tgtEl>
                                        <p:attrNameLst>
                                          <p:attrName>style.visibility</p:attrName>
                                        </p:attrNameLst>
                                      </p:cBhvr>
                                      <p:to>
                                        <p:strVal val="visible"/>
                                      </p:to>
                                    </p:set>
                                    <p:anim calcmode="lin" valueType="num">
                                      <p:cBhvr additive="base">
                                        <p:cTn id="19" dur="500" fill="hold"/>
                                        <p:tgtEl>
                                          <p:spTgt spid="932876"/>
                                        </p:tgtEl>
                                        <p:attrNameLst>
                                          <p:attrName>ppt_x</p:attrName>
                                        </p:attrNameLst>
                                      </p:cBhvr>
                                      <p:tavLst>
                                        <p:tav tm="0">
                                          <p:val>
                                            <p:strVal val="#ppt_x"/>
                                          </p:val>
                                        </p:tav>
                                        <p:tav tm="100000">
                                          <p:val>
                                            <p:strVal val="#ppt_x"/>
                                          </p:val>
                                        </p:tav>
                                      </p:tavLst>
                                    </p:anim>
                                    <p:anim calcmode="lin" valueType="num">
                                      <p:cBhvr additive="base">
                                        <p:cTn id="20" dur="500" fill="hold"/>
                                        <p:tgtEl>
                                          <p:spTgt spid="9328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2869"/>
                                        </p:tgtEl>
                                        <p:attrNameLst>
                                          <p:attrName>style.visibility</p:attrName>
                                        </p:attrNameLst>
                                      </p:cBhvr>
                                      <p:to>
                                        <p:strVal val="visible"/>
                                      </p:to>
                                    </p:set>
                                    <p:anim calcmode="lin" valueType="num">
                                      <p:cBhvr additive="base">
                                        <p:cTn id="25" dur="500" fill="hold"/>
                                        <p:tgtEl>
                                          <p:spTgt spid="932869"/>
                                        </p:tgtEl>
                                        <p:attrNameLst>
                                          <p:attrName>ppt_x</p:attrName>
                                        </p:attrNameLst>
                                      </p:cBhvr>
                                      <p:tavLst>
                                        <p:tav tm="0">
                                          <p:val>
                                            <p:strVal val="0-#ppt_w/2"/>
                                          </p:val>
                                        </p:tav>
                                        <p:tav tm="100000">
                                          <p:val>
                                            <p:strVal val="#ppt_x"/>
                                          </p:val>
                                        </p:tav>
                                      </p:tavLst>
                                    </p:anim>
                                    <p:anim calcmode="lin" valueType="num">
                                      <p:cBhvr additive="base">
                                        <p:cTn id="26" dur="500" fill="hold"/>
                                        <p:tgtEl>
                                          <p:spTgt spid="93286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32870"/>
                                        </p:tgtEl>
                                        <p:attrNameLst>
                                          <p:attrName>style.visibility</p:attrName>
                                        </p:attrNameLst>
                                      </p:cBhvr>
                                      <p:to>
                                        <p:strVal val="visible"/>
                                      </p:to>
                                    </p:set>
                                    <p:anim calcmode="lin" valueType="num">
                                      <p:cBhvr additive="base">
                                        <p:cTn id="31" dur="500" fill="hold"/>
                                        <p:tgtEl>
                                          <p:spTgt spid="932870"/>
                                        </p:tgtEl>
                                        <p:attrNameLst>
                                          <p:attrName>ppt_x</p:attrName>
                                        </p:attrNameLst>
                                      </p:cBhvr>
                                      <p:tavLst>
                                        <p:tav tm="0">
                                          <p:val>
                                            <p:strVal val="0-#ppt_w/2"/>
                                          </p:val>
                                        </p:tav>
                                        <p:tav tm="100000">
                                          <p:val>
                                            <p:strVal val="#ppt_x"/>
                                          </p:val>
                                        </p:tav>
                                      </p:tavLst>
                                    </p:anim>
                                    <p:anim calcmode="lin" valueType="num">
                                      <p:cBhvr additive="base">
                                        <p:cTn id="32" dur="500" fill="hold"/>
                                        <p:tgtEl>
                                          <p:spTgt spid="9328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bldLvl="0" animBg="1"/>
      <p:bldP spid="932868" grpId="0" autoUpdateAnimBg="0"/>
      <p:bldP spid="932869" grpId="0" autoUpdateAnimBg="0"/>
      <p:bldP spid="9328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Text Box 2"/>
          <p:cNvSpPr txBox="1">
            <a:spLocks noChangeArrowheads="1"/>
          </p:cNvSpPr>
          <p:nvPr/>
        </p:nvSpPr>
        <p:spPr bwMode="auto">
          <a:xfrm>
            <a:off x="274638" y="404813"/>
            <a:ext cx="8135937" cy="526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40000"/>
              </a:lnSpc>
              <a:spcBef>
                <a:spcPct val="0"/>
              </a:spcBef>
              <a:buClrTx/>
              <a:buSzTx/>
              <a:buFontTx/>
              <a:buNone/>
            </a:pPr>
            <a:r>
              <a:rPr kumimoji="0" lang="zh-CN" altLang="en-US" dirty="0">
                <a:solidFill>
                  <a:srgbClr val="000099"/>
                </a:solidFill>
                <a:latin typeface="Times New Roman" panose="02020603050405020304" pitchFamily="18" charset="0"/>
                <a:ea typeface="华文楷体" panose="02010600040101010101" pitchFamily="2" charset="-122"/>
              </a:rPr>
              <a:t>镧系氧化物及氢氧化物的性质</a:t>
            </a:r>
            <a:r>
              <a:rPr kumimoji="0" lang="zh-CN" altLang="en-US" dirty="0">
                <a:latin typeface="Times New Roman" panose="02020603050405020304" pitchFamily="18" charset="0"/>
                <a:ea typeface="华文楷体" panose="02010600040101010101" pitchFamily="2" charset="-122"/>
              </a:rPr>
              <a:t> </a:t>
            </a:r>
            <a:endParaRPr kumimoji="0" lang="zh-CN" altLang="en-US" dirty="0">
              <a:latin typeface="Times New Roman" panose="02020603050405020304" pitchFamily="18" charset="0"/>
              <a:ea typeface="华文楷体" panose="02010600040101010101" pitchFamily="2" charset="-122"/>
            </a:endParaRPr>
          </a:p>
          <a:p>
            <a:pPr>
              <a:lnSpc>
                <a:spcPct val="140000"/>
              </a:lnSpc>
              <a:spcBef>
                <a:spcPct val="0"/>
              </a:spcBef>
              <a:buClrTx/>
              <a:buSzTx/>
              <a:buFontTx/>
              <a:buNone/>
            </a:pPr>
            <a:r>
              <a:rPr lang="zh-CN" altLang="en-US" dirty="0">
                <a:latin typeface="Times New Roman" panose="02020603050405020304" pitchFamily="18" charset="0"/>
                <a:ea typeface="华文楷体" panose="02010600040101010101" pitchFamily="2" charset="-122"/>
              </a:rPr>
              <a:t>● 属碱性氧化物，不溶于碱而易溶于酸 </a:t>
            </a:r>
            <a:r>
              <a:rPr lang="en-US" altLang="zh-CN" dirty="0">
                <a:latin typeface="Times New Roman" panose="02020603050405020304" pitchFamily="18" charset="0"/>
                <a:ea typeface="华文楷体" panose="02010600040101010101" pitchFamily="2" charset="-122"/>
              </a:rPr>
              <a:t>(</a:t>
            </a:r>
            <a:r>
              <a:rPr lang="zh-CN" altLang="en-US" dirty="0">
                <a:latin typeface="Times New Roman" panose="02020603050405020304" pitchFamily="18" charset="0"/>
                <a:ea typeface="华文楷体" panose="02010600040101010101" pitchFamily="2" charset="-122"/>
              </a:rPr>
              <a:t>硝酸、盐酸等</a:t>
            </a:r>
            <a:r>
              <a:rPr lang="en-US" altLang="zh-CN" dirty="0">
                <a:latin typeface="Times New Roman" panose="02020603050405020304" pitchFamily="18" charset="0"/>
                <a:ea typeface="华文楷体" panose="02010600040101010101" pitchFamily="2" charset="-122"/>
              </a:rPr>
              <a:t>)</a:t>
            </a:r>
            <a:r>
              <a:rPr lang="zh-CN" altLang="en-US" dirty="0">
                <a:latin typeface="Times New Roman" panose="02020603050405020304" pitchFamily="18" charset="0"/>
                <a:ea typeface="华文楷体" panose="02010600040101010101" pitchFamily="2" charset="-122"/>
              </a:rPr>
              <a:t>；</a:t>
            </a:r>
            <a:r>
              <a:rPr lang="en-US" altLang="zh-CN" dirty="0">
                <a:latin typeface="Times New Roman" panose="02020603050405020304" pitchFamily="18" charset="0"/>
                <a:ea typeface="华文楷体" panose="02010600040101010101" pitchFamily="2" charset="-122"/>
              </a:rPr>
              <a:t>Ln</a:t>
            </a:r>
            <a:r>
              <a:rPr lang="en-US" altLang="zh-CN" baseline="-25000" dirty="0">
                <a:latin typeface="Times New Roman" panose="02020603050405020304" pitchFamily="18" charset="0"/>
                <a:ea typeface="华文楷体" panose="02010600040101010101" pitchFamily="2" charset="-122"/>
              </a:rPr>
              <a:t>2</a:t>
            </a:r>
            <a:r>
              <a:rPr lang="en-US" altLang="zh-CN" dirty="0">
                <a:latin typeface="Times New Roman" panose="02020603050405020304" pitchFamily="18" charset="0"/>
                <a:ea typeface="华文楷体" panose="02010600040101010101" pitchFamily="2" charset="-122"/>
              </a:rPr>
              <a:t>O</a:t>
            </a:r>
            <a:r>
              <a:rPr lang="en-US" altLang="zh-CN" baseline="-25000" dirty="0">
                <a:latin typeface="Times New Roman" panose="02020603050405020304" pitchFamily="18" charset="0"/>
                <a:ea typeface="华文楷体" panose="02010600040101010101" pitchFamily="2" charset="-122"/>
              </a:rPr>
              <a:t>3</a:t>
            </a:r>
            <a:r>
              <a:rPr lang="zh-CN" altLang="en-US" dirty="0">
                <a:latin typeface="Times New Roman" panose="02020603050405020304" pitchFamily="18" charset="0"/>
                <a:ea typeface="华文楷体" panose="02010600040101010101" pitchFamily="2" charset="-122"/>
              </a:rPr>
              <a:t>在空气可吸收</a:t>
            </a:r>
            <a:r>
              <a:rPr lang="en-US" altLang="zh-CN" dirty="0">
                <a:latin typeface="Times New Roman" panose="02020603050405020304" pitchFamily="18" charset="0"/>
                <a:ea typeface="华文楷体" panose="02010600040101010101" pitchFamily="2" charset="-122"/>
              </a:rPr>
              <a:t>CO</a:t>
            </a:r>
            <a:r>
              <a:rPr lang="en-US" altLang="zh-CN" baseline="-25000" dirty="0">
                <a:latin typeface="Times New Roman" panose="02020603050405020304" pitchFamily="18" charset="0"/>
                <a:ea typeface="华文楷体" panose="02010600040101010101" pitchFamily="2" charset="-122"/>
              </a:rPr>
              <a:t>2</a:t>
            </a:r>
            <a:r>
              <a:rPr lang="zh-CN" altLang="en-US" dirty="0">
                <a:latin typeface="Times New Roman" panose="02020603050405020304" pitchFamily="18" charset="0"/>
                <a:ea typeface="华文楷体" panose="02010600040101010101" pitchFamily="2" charset="-122"/>
              </a:rPr>
              <a:t>形成碳酸盐；高温灼烧过的</a:t>
            </a:r>
            <a:r>
              <a:rPr lang="en-US" altLang="zh-CN" dirty="0">
                <a:latin typeface="Times New Roman" panose="02020603050405020304" pitchFamily="18" charset="0"/>
                <a:ea typeface="华文楷体" panose="02010600040101010101" pitchFamily="2" charset="-122"/>
              </a:rPr>
              <a:t>CeO</a:t>
            </a:r>
            <a:r>
              <a:rPr lang="en-US" altLang="zh-CN" baseline="-25000" dirty="0">
                <a:latin typeface="Times New Roman" panose="02020603050405020304" pitchFamily="18" charset="0"/>
                <a:ea typeface="华文楷体" panose="02010600040101010101" pitchFamily="2" charset="-122"/>
              </a:rPr>
              <a:t>2</a:t>
            </a:r>
            <a:r>
              <a:rPr lang="zh-CN" altLang="en-US" dirty="0">
                <a:latin typeface="Times New Roman" panose="02020603050405020304" pitchFamily="18" charset="0"/>
                <a:ea typeface="华文楷体" panose="02010600040101010101" pitchFamily="2" charset="-122"/>
              </a:rPr>
              <a:t>难溶于强酸，需加入还原剂</a:t>
            </a:r>
            <a:r>
              <a:rPr lang="en-US" altLang="zh-CN" dirty="0">
                <a:solidFill>
                  <a:srgbClr val="0033CC"/>
                </a:solidFill>
                <a:latin typeface="Times New Roman" panose="02020603050405020304" pitchFamily="18" charset="0"/>
                <a:ea typeface="华文楷体" panose="02010600040101010101" pitchFamily="2" charset="-122"/>
              </a:rPr>
              <a:t>(H</a:t>
            </a:r>
            <a:r>
              <a:rPr lang="en-US" altLang="zh-CN" baseline="-25000" dirty="0">
                <a:solidFill>
                  <a:srgbClr val="0033CC"/>
                </a:solidFill>
                <a:latin typeface="Times New Roman" panose="02020603050405020304" pitchFamily="18" charset="0"/>
                <a:ea typeface="华文楷体" panose="02010600040101010101" pitchFamily="2" charset="-122"/>
              </a:rPr>
              <a:t>2</a:t>
            </a:r>
            <a:r>
              <a:rPr lang="en-US" altLang="zh-CN" dirty="0">
                <a:solidFill>
                  <a:srgbClr val="0033CC"/>
                </a:solidFill>
                <a:latin typeface="Times New Roman" panose="02020603050405020304" pitchFamily="18" charset="0"/>
                <a:ea typeface="华文楷体" panose="02010600040101010101" pitchFamily="2" charset="-122"/>
              </a:rPr>
              <a:t>O</a:t>
            </a:r>
            <a:r>
              <a:rPr lang="en-US" altLang="zh-CN" baseline="-25000" dirty="0">
                <a:solidFill>
                  <a:srgbClr val="0033CC"/>
                </a:solidFill>
                <a:latin typeface="Times New Roman" panose="02020603050405020304" pitchFamily="18" charset="0"/>
                <a:ea typeface="华文楷体" panose="02010600040101010101" pitchFamily="2" charset="-122"/>
              </a:rPr>
              <a:t>2</a:t>
            </a:r>
            <a:r>
              <a:rPr lang="en-US" altLang="zh-CN" dirty="0">
                <a:solidFill>
                  <a:srgbClr val="0033CC"/>
                </a:solidFill>
                <a:latin typeface="Times New Roman" panose="02020603050405020304" pitchFamily="18" charset="0"/>
                <a:ea typeface="华文楷体" panose="02010600040101010101" pitchFamily="2" charset="-122"/>
              </a:rPr>
              <a:t>)</a:t>
            </a:r>
            <a:r>
              <a:rPr lang="en-US" altLang="zh-CN" dirty="0">
                <a:latin typeface="Times New Roman" panose="02020603050405020304" pitchFamily="18" charset="0"/>
                <a:ea typeface="华文楷体" panose="02010600040101010101" pitchFamily="2" charset="-122"/>
              </a:rPr>
              <a:t> </a:t>
            </a:r>
            <a:r>
              <a:rPr lang="zh-CN" altLang="en-US" dirty="0">
                <a:latin typeface="Times New Roman" panose="02020603050405020304" pitchFamily="18" charset="0"/>
                <a:ea typeface="华文楷体" panose="02010600040101010101" pitchFamily="2" charset="-122"/>
              </a:rPr>
              <a:t>以助溶；</a:t>
            </a:r>
            <a:r>
              <a:rPr lang="zh-CN" altLang="en-US" dirty="0">
                <a:solidFill>
                  <a:srgbClr val="FF0000"/>
                </a:solidFill>
                <a:latin typeface="Times New Roman" panose="02020603050405020304" pitchFamily="18" charset="0"/>
                <a:ea typeface="华文楷体" panose="02010600040101010101" pitchFamily="2" charset="-122"/>
              </a:rPr>
              <a:t>氧化镨</a:t>
            </a:r>
            <a:r>
              <a:rPr lang="en-US" altLang="zh-CN" dirty="0">
                <a:solidFill>
                  <a:srgbClr val="FF0000"/>
                </a:solidFill>
                <a:latin typeface="Times New Roman" panose="02020603050405020304" pitchFamily="18" charset="0"/>
                <a:ea typeface="华文楷体" panose="02010600040101010101" pitchFamily="2" charset="-122"/>
              </a:rPr>
              <a:t>Pr</a:t>
            </a:r>
            <a:r>
              <a:rPr lang="en-US" altLang="zh-CN" baseline="-25000" dirty="0">
                <a:solidFill>
                  <a:srgbClr val="FF0000"/>
                </a:solidFill>
                <a:latin typeface="Times New Roman" panose="02020603050405020304" pitchFamily="18" charset="0"/>
                <a:ea typeface="华文楷体" panose="02010600040101010101" pitchFamily="2" charset="-122"/>
              </a:rPr>
              <a:t>6</a:t>
            </a:r>
            <a:r>
              <a:rPr lang="en-US" altLang="zh-CN" dirty="0">
                <a:solidFill>
                  <a:srgbClr val="FF0000"/>
                </a:solidFill>
                <a:latin typeface="Times New Roman" panose="02020603050405020304" pitchFamily="18" charset="0"/>
                <a:ea typeface="华文楷体" panose="02010600040101010101" pitchFamily="2" charset="-122"/>
              </a:rPr>
              <a:t>O</a:t>
            </a:r>
            <a:r>
              <a:rPr lang="en-US" altLang="zh-CN" baseline="-25000" dirty="0">
                <a:solidFill>
                  <a:srgbClr val="FF0000"/>
                </a:solidFill>
                <a:latin typeface="Times New Roman" panose="02020603050405020304" pitchFamily="18" charset="0"/>
                <a:ea typeface="华文楷体" panose="02010600040101010101" pitchFamily="2" charset="-122"/>
              </a:rPr>
              <a:t>11</a:t>
            </a:r>
            <a:r>
              <a:rPr lang="en-US" altLang="zh-CN" dirty="0">
                <a:solidFill>
                  <a:srgbClr val="FF0000"/>
                </a:solidFill>
                <a:latin typeface="Times New Roman" panose="02020603050405020304" pitchFamily="18" charset="0"/>
                <a:ea typeface="华文楷体" panose="02010600040101010101" pitchFamily="2" charset="-122"/>
              </a:rPr>
              <a:t>/</a:t>
            </a:r>
            <a:r>
              <a:rPr lang="zh-CN" altLang="en-US" dirty="0">
                <a:solidFill>
                  <a:srgbClr val="0000CC"/>
                </a:solidFill>
                <a:latin typeface="Times New Roman" panose="02020603050405020304" pitchFamily="18" charset="0"/>
                <a:ea typeface="华文楷体" panose="02010600040101010101" pitchFamily="2" charset="-122"/>
              </a:rPr>
              <a:t>氧化铽</a:t>
            </a:r>
            <a:r>
              <a:rPr lang="en-US" altLang="zh-CN" dirty="0">
                <a:solidFill>
                  <a:srgbClr val="0000CC"/>
                </a:solidFill>
                <a:latin typeface="Times New Roman" panose="02020603050405020304" pitchFamily="18" charset="0"/>
                <a:ea typeface="华文楷体" panose="02010600040101010101" pitchFamily="2" charset="-122"/>
              </a:rPr>
              <a:t>Tb</a:t>
            </a:r>
            <a:r>
              <a:rPr lang="en-US" altLang="zh-CN" baseline="-25000" dirty="0">
                <a:solidFill>
                  <a:srgbClr val="0000CC"/>
                </a:solidFill>
                <a:latin typeface="Times New Roman" panose="02020603050405020304" pitchFamily="18" charset="0"/>
                <a:ea typeface="华文楷体" panose="02010600040101010101" pitchFamily="2" charset="-122"/>
              </a:rPr>
              <a:t>4</a:t>
            </a:r>
            <a:r>
              <a:rPr lang="en-US" altLang="zh-CN" dirty="0">
                <a:solidFill>
                  <a:srgbClr val="0000CC"/>
                </a:solidFill>
                <a:latin typeface="Times New Roman" panose="02020603050405020304" pitchFamily="18" charset="0"/>
                <a:ea typeface="华文楷体" panose="02010600040101010101" pitchFamily="2" charset="-122"/>
              </a:rPr>
              <a:t>O</a:t>
            </a:r>
            <a:r>
              <a:rPr lang="en-US" altLang="zh-CN" baseline="-25000" dirty="0">
                <a:solidFill>
                  <a:srgbClr val="0000CC"/>
                </a:solidFill>
                <a:latin typeface="Times New Roman" panose="02020603050405020304" pitchFamily="18" charset="0"/>
                <a:ea typeface="华文楷体" panose="02010600040101010101" pitchFamily="2" charset="-122"/>
              </a:rPr>
              <a:t>7</a:t>
            </a:r>
            <a:endParaRPr lang="en-US" altLang="zh-CN" dirty="0">
              <a:solidFill>
                <a:srgbClr val="0000CC"/>
              </a:solidFill>
              <a:latin typeface="Times New Roman" panose="02020603050405020304" pitchFamily="18" charset="0"/>
              <a:ea typeface="华文楷体" panose="02010600040101010101" pitchFamily="2" charset="-122"/>
            </a:endParaRPr>
          </a:p>
          <a:p>
            <a:pPr>
              <a:lnSpc>
                <a:spcPct val="140000"/>
              </a:lnSpc>
              <a:spcBef>
                <a:spcPct val="0"/>
              </a:spcBef>
              <a:buClrTx/>
              <a:buSzTx/>
              <a:buFontTx/>
              <a:buNone/>
            </a:pPr>
            <a:r>
              <a:rPr lang="en-US" altLang="zh-CN" dirty="0">
                <a:latin typeface="Times New Roman" panose="02020603050405020304" pitchFamily="18" charset="0"/>
                <a:ea typeface="华文楷体" panose="02010600040101010101" pitchFamily="2" charset="-122"/>
              </a:rPr>
              <a:t>● </a:t>
            </a:r>
            <a:r>
              <a:rPr lang="zh-CN" altLang="en-US" dirty="0">
                <a:solidFill>
                  <a:srgbClr val="0000CC"/>
                </a:solidFill>
                <a:latin typeface="Times New Roman" panose="02020603050405020304" pitchFamily="18" charset="0"/>
                <a:ea typeface="华文楷体" panose="02010600040101010101" pitchFamily="2" charset="-122"/>
              </a:rPr>
              <a:t>氧化物 </a:t>
            </a:r>
            <a:r>
              <a:rPr lang="en-US" altLang="zh-CN" dirty="0">
                <a:solidFill>
                  <a:srgbClr val="0000CC"/>
                </a:solidFill>
                <a:latin typeface="Times New Roman" panose="02020603050405020304" pitchFamily="18" charset="0"/>
                <a:ea typeface="华文楷体" panose="02010600040101010101" pitchFamily="2" charset="-122"/>
              </a:rPr>
              <a:t>(</a:t>
            </a:r>
            <a:r>
              <a:rPr lang="zh-CN" altLang="en-US" dirty="0">
                <a:solidFill>
                  <a:srgbClr val="0000CC"/>
                </a:solidFill>
                <a:latin typeface="Times New Roman" panose="02020603050405020304" pitchFamily="18" charset="0"/>
                <a:ea typeface="华文楷体" panose="02010600040101010101" pitchFamily="2" charset="-122"/>
              </a:rPr>
              <a:t>氢氧化物</a:t>
            </a:r>
            <a:r>
              <a:rPr lang="en-US" altLang="zh-CN" dirty="0">
                <a:solidFill>
                  <a:srgbClr val="0000CC"/>
                </a:solidFill>
                <a:latin typeface="Times New Roman" panose="02020603050405020304" pitchFamily="18" charset="0"/>
                <a:ea typeface="华文楷体" panose="02010600040101010101" pitchFamily="2" charset="-122"/>
              </a:rPr>
              <a:t>)</a:t>
            </a:r>
            <a:r>
              <a:rPr lang="zh-CN" altLang="en-US" dirty="0">
                <a:latin typeface="Times New Roman" panose="02020603050405020304" pitchFamily="18" charset="0"/>
                <a:ea typeface="华文楷体" panose="02010600040101010101" pitchFamily="2" charset="-122"/>
              </a:rPr>
              <a:t>：盐转化的重要中间体</a:t>
            </a:r>
            <a:endParaRPr lang="zh-CN" altLang="en-US" dirty="0">
              <a:latin typeface="Times New Roman" panose="02020603050405020304" pitchFamily="18" charset="0"/>
              <a:ea typeface="华文楷体" panose="02010600040101010101" pitchFamily="2" charset="-122"/>
            </a:endParaRPr>
          </a:p>
          <a:p>
            <a:pPr>
              <a:lnSpc>
                <a:spcPct val="140000"/>
              </a:lnSpc>
              <a:spcBef>
                <a:spcPct val="0"/>
              </a:spcBef>
              <a:buClrTx/>
              <a:buSzTx/>
              <a:buFontTx/>
              <a:buNone/>
            </a:pPr>
            <a:r>
              <a:rPr lang="zh-CN" altLang="en-US" dirty="0">
                <a:latin typeface="Times New Roman" panose="02020603050405020304" pitchFamily="18" charset="0"/>
                <a:ea typeface="华文楷体" panose="02010600040101010101" pitchFamily="2" charset="-122"/>
              </a:rPr>
              <a:t>● 氧化物</a:t>
            </a:r>
            <a:r>
              <a:rPr lang="en-US" altLang="zh-CN" dirty="0">
                <a:latin typeface="Times New Roman" panose="02020603050405020304" pitchFamily="18" charset="0"/>
                <a:ea typeface="华文楷体" panose="02010600040101010101" pitchFamily="2" charset="-122"/>
              </a:rPr>
              <a:t>(Ln</a:t>
            </a:r>
            <a:r>
              <a:rPr lang="en-US" altLang="zh-CN" baseline="-25000" dirty="0">
                <a:latin typeface="Times New Roman" panose="02020603050405020304" pitchFamily="18" charset="0"/>
                <a:ea typeface="华文楷体" panose="02010600040101010101" pitchFamily="2" charset="-122"/>
              </a:rPr>
              <a:t>2</a:t>
            </a:r>
            <a:r>
              <a:rPr lang="en-US" altLang="zh-CN" dirty="0">
                <a:latin typeface="Times New Roman" panose="02020603050405020304" pitchFamily="18" charset="0"/>
                <a:ea typeface="华文楷体" panose="02010600040101010101" pitchFamily="2" charset="-122"/>
              </a:rPr>
              <a:t>O</a:t>
            </a:r>
            <a:r>
              <a:rPr lang="en-US" altLang="zh-CN" baseline="-25000" dirty="0">
                <a:latin typeface="Times New Roman" panose="02020603050405020304" pitchFamily="18" charset="0"/>
                <a:ea typeface="华文楷体" panose="02010600040101010101" pitchFamily="2" charset="-122"/>
              </a:rPr>
              <a:t>3</a:t>
            </a:r>
            <a:r>
              <a:rPr lang="en-US" altLang="zh-CN" dirty="0">
                <a:latin typeface="Times New Roman" panose="02020603050405020304" pitchFamily="18" charset="0"/>
                <a:ea typeface="华文楷体" panose="02010600040101010101" pitchFamily="2" charset="-122"/>
              </a:rPr>
              <a:t>)</a:t>
            </a:r>
            <a:r>
              <a:rPr lang="zh-CN" altLang="en-US" dirty="0">
                <a:latin typeface="Times New Roman" panose="02020603050405020304" pitchFamily="18" charset="0"/>
                <a:ea typeface="华文楷体" panose="02010600040101010101" pitchFamily="2" charset="-122"/>
              </a:rPr>
              <a:t>的重要用途：光学玻璃，</a:t>
            </a:r>
            <a:r>
              <a:rPr lang="en-US" altLang="zh-CN" dirty="0">
                <a:latin typeface="Times New Roman" panose="02020603050405020304" pitchFamily="18" charset="0"/>
                <a:ea typeface="华文楷体" panose="02010600040101010101" pitchFamily="2" charset="-122"/>
              </a:rPr>
              <a:t>CeO</a:t>
            </a:r>
            <a:r>
              <a:rPr lang="en-US" altLang="zh-CN" baseline="-25000" dirty="0">
                <a:latin typeface="Times New Roman" panose="02020603050405020304" pitchFamily="18" charset="0"/>
                <a:ea typeface="华文楷体" panose="02010600040101010101" pitchFamily="2" charset="-122"/>
              </a:rPr>
              <a:t>2  </a:t>
            </a:r>
            <a:r>
              <a:rPr lang="zh-CN" altLang="en-US" dirty="0">
                <a:latin typeface="Times New Roman" panose="02020603050405020304" pitchFamily="18" charset="0"/>
                <a:ea typeface="华文楷体" panose="02010600040101010101" pitchFamily="2" charset="-122"/>
              </a:rPr>
              <a:t>作为抛光粉， </a:t>
            </a:r>
            <a:r>
              <a:rPr lang="en-US" altLang="zh-CN" dirty="0">
                <a:latin typeface="Times New Roman" panose="02020603050405020304" pitchFamily="18" charset="0"/>
                <a:ea typeface="华文楷体" panose="02010600040101010101" pitchFamily="2" charset="-122"/>
              </a:rPr>
              <a:t>Eu</a:t>
            </a:r>
            <a:r>
              <a:rPr lang="en-US" altLang="zh-CN" baseline="-25000" dirty="0">
                <a:latin typeface="Times New Roman" panose="02020603050405020304" pitchFamily="18" charset="0"/>
                <a:ea typeface="华文楷体" panose="02010600040101010101" pitchFamily="2" charset="-122"/>
              </a:rPr>
              <a:t>2</a:t>
            </a:r>
            <a:r>
              <a:rPr lang="en-US" altLang="zh-CN" dirty="0">
                <a:latin typeface="Times New Roman" panose="02020603050405020304" pitchFamily="18" charset="0"/>
                <a:ea typeface="华文楷体" panose="02010600040101010101" pitchFamily="2" charset="-122"/>
              </a:rPr>
              <a:t>O</a:t>
            </a:r>
            <a:r>
              <a:rPr lang="en-US" altLang="zh-CN" baseline="-25000" dirty="0">
                <a:latin typeface="Times New Roman" panose="02020603050405020304" pitchFamily="18" charset="0"/>
                <a:ea typeface="华文楷体" panose="02010600040101010101" pitchFamily="2" charset="-122"/>
              </a:rPr>
              <a:t>3</a:t>
            </a:r>
            <a:r>
              <a:rPr lang="zh-CN" altLang="en-US" dirty="0">
                <a:latin typeface="Times New Roman" panose="02020603050405020304" pitchFamily="18" charset="0"/>
                <a:ea typeface="华文楷体" panose="02010600040101010101" pitchFamily="2" charset="-122"/>
              </a:rPr>
              <a:t>用于制造红色荧光粉等</a:t>
            </a:r>
            <a:endParaRPr lang="zh-CN" altLang="en-US" dirty="0">
              <a:latin typeface="Times New Roman" panose="02020603050405020304" pitchFamily="18" charset="0"/>
              <a:ea typeface="华文楷体" panose="02010600040101010101" pitchFamily="2" charset="-122"/>
            </a:endParaRPr>
          </a:p>
        </p:txBody>
      </p:sp>
      <p:sp>
        <p:nvSpPr>
          <p:cNvPr id="25603" name="Rectangle 3"/>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D83E564A-5FA0-4405-BA75-6529F9E84D79}"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3890"/>
                                        </p:tgtEl>
                                        <p:attrNameLst>
                                          <p:attrName>style.visibility</p:attrName>
                                        </p:attrNameLst>
                                      </p:cBhvr>
                                      <p:to>
                                        <p:strVal val="visible"/>
                                      </p:to>
                                    </p:set>
                                    <p:anim calcmode="lin" valueType="num">
                                      <p:cBhvr additive="base">
                                        <p:cTn id="7" dur="500" fill="hold"/>
                                        <p:tgtEl>
                                          <p:spTgt spid="933890"/>
                                        </p:tgtEl>
                                        <p:attrNameLst>
                                          <p:attrName>ppt_x</p:attrName>
                                        </p:attrNameLst>
                                      </p:cBhvr>
                                      <p:tavLst>
                                        <p:tav tm="0">
                                          <p:val>
                                            <p:strVal val="0-#ppt_w/2"/>
                                          </p:val>
                                        </p:tav>
                                        <p:tav tm="100000">
                                          <p:val>
                                            <p:strVal val="#ppt_x"/>
                                          </p:val>
                                        </p:tav>
                                      </p:tavLst>
                                    </p:anim>
                                    <p:anim calcmode="lin" valueType="num">
                                      <p:cBhvr additive="base">
                                        <p:cTn id="8" dur="500" fill="hold"/>
                                        <p:tgtEl>
                                          <p:spTgt spid="9338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4914" name="Group 2"/>
          <p:cNvGrpSpPr/>
          <p:nvPr/>
        </p:nvGrpSpPr>
        <p:grpSpPr bwMode="auto">
          <a:xfrm>
            <a:off x="712788" y="1077913"/>
            <a:ext cx="7543800" cy="5208587"/>
            <a:chOff x="480" y="508"/>
            <a:chExt cx="4752" cy="3281"/>
          </a:xfrm>
        </p:grpSpPr>
        <p:sp>
          <p:nvSpPr>
            <p:cNvPr id="26629" name="Text Box 3"/>
            <p:cNvSpPr txBox="1">
              <a:spLocks noChangeArrowheads="1"/>
            </p:cNvSpPr>
            <p:nvPr/>
          </p:nvSpPr>
          <p:spPr bwMode="auto">
            <a:xfrm>
              <a:off x="1440" y="1104"/>
              <a:ext cx="384" cy="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白</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白</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浅绿</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紫红</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黄</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白</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白</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白</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黄</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黄</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浅红</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绿</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白</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白</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r>
                <a:rPr kumimoji="0" lang="zh-CN" altLang="en-US" sz="1600">
                  <a:latin typeface="Times New Roman" panose="02020603050405020304" pitchFamily="18" charset="0"/>
                  <a:ea typeface="楷体_GB2312" pitchFamily="49" charset="-122"/>
                </a:rPr>
                <a:t>白</a:t>
              </a:r>
              <a:endParaRPr kumimoji="0" lang="zh-CN" altLang="en-US" sz="1600">
                <a:latin typeface="Times New Roman" panose="02020603050405020304" pitchFamily="18" charset="0"/>
                <a:ea typeface="楷体_GB2312" pitchFamily="49" charset="-122"/>
              </a:endParaRPr>
            </a:p>
            <a:p>
              <a:pPr>
                <a:lnSpc>
                  <a:spcPct val="60000"/>
                </a:lnSpc>
                <a:spcBef>
                  <a:spcPct val="50000"/>
                </a:spcBef>
                <a:buClrTx/>
                <a:buSzTx/>
                <a:buFontTx/>
                <a:buNone/>
              </a:pPr>
              <a:endParaRPr kumimoji="0" lang="en-US" altLang="zh-CN" sz="1600">
                <a:latin typeface="Times New Roman" panose="02020603050405020304" pitchFamily="18" charset="0"/>
                <a:ea typeface="楷体_GB2312" pitchFamily="49" charset="-122"/>
              </a:endParaRPr>
            </a:p>
          </p:txBody>
        </p:sp>
        <p:sp>
          <p:nvSpPr>
            <p:cNvPr id="26630" name="Text Box 4"/>
            <p:cNvSpPr txBox="1">
              <a:spLocks noChangeArrowheads="1"/>
            </p:cNvSpPr>
            <p:nvPr/>
          </p:nvSpPr>
          <p:spPr bwMode="auto">
            <a:xfrm>
              <a:off x="1632" y="508"/>
              <a:ext cx="2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en-US" altLang="zh-CN" sz="1600">
                  <a:latin typeface="Times New Roman" panose="02020603050405020304" pitchFamily="18" charset="0"/>
                  <a:ea typeface="华文楷体" panose="02010600040101010101" pitchFamily="2" charset="-122"/>
                </a:rPr>
                <a:t>Ln(OH)</a:t>
              </a:r>
              <a:r>
                <a:rPr kumimoji="0" lang="en-US" altLang="zh-CN" sz="1600" baseline="-25000">
                  <a:latin typeface="Times New Roman" panose="02020603050405020304" pitchFamily="18" charset="0"/>
                  <a:ea typeface="华文楷体" panose="02010600040101010101" pitchFamily="2" charset="-122"/>
                </a:rPr>
                <a:t>3 </a:t>
              </a:r>
              <a:r>
                <a:rPr kumimoji="0" lang="zh-CN" altLang="en-US" sz="1600">
                  <a:latin typeface="Times New Roman" panose="02020603050405020304" pitchFamily="18" charset="0"/>
                  <a:ea typeface="华文楷体" panose="02010600040101010101" pitchFamily="2" charset="-122"/>
                </a:rPr>
                <a:t>的溶度积和开始沉淀的 </a:t>
              </a:r>
              <a:r>
                <a:rPr kumimoji="0" lang="en-US" altLang="zh-CN" sz="1600">
                  <a:latin typeface="Times New Roman" panose="02020603050405020304" pitchFamily="18" charset="0"/>
                  <a:ea typeface="华文楷体" panose="02010600040101010101" pitchFamily="2" charset="-122"/>
                </a:rPr>
                <a:t>pH</a:t>
              </a:r>
              <a:endParaRPr kumimoji="0" lang="en-US" altLang="zh-CN" sz="1600">
                <a:latin typeface="Times New Roman" panose="02020603050405020304" pitchFamily="18" charset="0"/>
                <a:ea typeface="华文楷体" panose="02010600040101010101" pitchFamily="2" charset="-122"/>
              </a:endParaRPr>
            </a:p>
          </p:txBody>
        </p:sp>
        <p:sp>
          <p:nvSpPr>
            <p:cNvPr id="26631" name="Line 5"/>
            <p:cNvSpPr>
              <a:spLocks noChangeShapeType="1"/>
            </p:cNvSpPr>
            <p:nvPr/>
          </p:nvSpPr>
          <p:spPr bwMode="auto">
            <a:xfrm>
              <a:off x="528" y="720"/>
              <a:ext cx="4512" cy="0"/>
            </a:xfrm>
            <a:prstGeom prst="line">
              <a:avLst/>
            </a:prstGeom>
            <a:noFill/>
            <a:ln w="28575"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32" name="Text Box 6"/>
            <p:cNvSpPr txBox="1">
              <a:spLocks noChangeArrowheads="1"/>
            </p:cNvSpPr>
            <p:nvPr/>
          </p:nvSpPr>
          <p:spPr bwMode="auto">
            <a:xfrm>
              <a:off x="528" y="1104"/>
              <a:ext cx="720" cy="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60000"/>
                </a:lnSpc>
                <a:spcBef>
                  <a:spcPct val="50000"/>
                </a:spcBef>
                <a:buClrTx/>
                <a:buSzTx/>
                <a:buFontTx/>
                <a:buNone/>
              </a:pPr>
              <a:r>
                <a:rPr kumimoji="0" lang="en-US" altLang="zh-CN" sz="1600">
                  <a:latin typeface="Times New Roman" panose="02020603050405020304" pitchFamily="18" charset="0"/>
                </a:rPr>
                <a:t>La(OH)</a:t>
              </a:r>
              <a:r>
                <a:rPr kumimoji="0" lang="en-US" altLang="zh-CN" sz="1600" baseline="-25000">
                  <a:latin typeface="Times New Roman" panose="02020603050405020304" pitchFamily="18" charset="0"/>
                </a:rPr>
                <a:t>3</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Ce(OH)</a:t>
              </a:r>
              <a:r>
                <a:rPr kumimoji="0" lang="en-US" altLang="zh-CN" sz="1600" baseline="-25000">
                  <a:latin typeface="Times New Roman" panose="02020603050405020304" pitchFamily="18" charset="0"/>
                </a:rPr>
                <a:t>3 </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Pr(OH)</a:t>
              </a:r>
              <a:r>
                <a:rPr kumimoji="0" lang="en-US" altLang="zh-CN" sz="1600" baseline="-25000">
                  <a:latin typeface="Times New Roman" panose="02020603050405020304" pitchFamily="18" charset="0"/>
                </a:rPr>
                <a:t>3</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baseline="-25000">
                  <a:latin typeface="Times New Roman" panose="02020603050405020304" pitchFamily="18" charset="0"/>
                </a:rPr>
                <a:t> </a:t>
              </a:r>
              <a:r>
                <a:rPr kumimoji="0" lang="en-US" altLang="zh-CN" sz="1600">
                  <a:latin typeface="Times New Roman" panose="02020603050405020304" pitchFamily="18" charset="0"/>
                </a:rPr>
                <a:t>Nd(OH)</a:t>
              </a:r>
              <a:r>
                <a:rPr kumimoji="0" lang="en-US" altLang="zh-CN" sz="1600" baseline="-25000">
                  <a:latin typeface="Times New Roman" panose="02020603050405020304" pitchFamily="18" charset="0"/>
                </a:rPr>
                <a:t>3 </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Sm(OH)</a:t>
              </a:r>
              <a:r>
                <a:rPr kumimoji="0" lang="en-US" altLang="zh-CN" sz="1600" baseline="-25000">
                  <a:latin typeface="Times New Roman" panose="02020603050405020304" pitchFamily="18" charset="0"/>
                </a:rPr>
                <a:t>3 </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Eu(OH)</a:t>
              </a:r>
              <a:r>
                <a:rPr kumimoji="0" lang="en-US" altLang="zh-CN" sz="1600" baseline="-25000">
                  <a:latin typeface="Times New Roman" panose="02020603050405020304" pitchFamily="18" charset="0"/>
                </a:rPr>
                <a:t>3 </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Gd(OH)</a:t>
              </a:r>
              <a:r>
                <a:rPr kumimoji="0" lang="en-US" altLang="zh-CN" sz="1600" baseline="-25000">
                  <a:latin typeface="Times New Roman" panose="02020603050405020304" pitchFamily="18" charset="0"/>
                </a:rPr>
                <a:t>3 </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Tb(OH)</a:t>
              </a:r>
              <a:r>
                <a:rPr kumimoji="0" lang="en-US" altLang="zh-CN" sz="1600" baseline="-25000">
                  <a:latin typeface="Times New Roman" panose="02020603050405020304" pitchFamily="18" charset="0"/>
                </a:rPr>
                <a:t>3 </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Dy(OH)</a:t>
              </a:r>
              <a:r>
                <a:rPr kumimoji="0" lang="en-US" altLang="zh-CN" sz="1600" baseline="-25000">
                  <a:latin typeface="Times New Roman" panose="02020603050405020304" pitchFamily="18" charset="0"/>
                </a:rPr>
                <a:t>3</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Ho(OH)</a:t>
              </a:r>
              <a:r>
                <a:rPr kumimoji="0" lang="en-US" altLang="zh-CN" sz="1600" baseline="-25000">
                  <a:latin typeface="Times New Roman" panose="02020603050405020304" pitchFamily="18" charset="0"/>
                </a:rPr>
                <a:t>3 </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Er(OH)</a:t>
              </a:r>
              <a:r>
                <a:rPr kumimoji="0" lang="en-US" altLang="zh-CN" sz="1600" baseline="-25000">
                  <a:latin typeface="Times New Roman" panose="02020603050405020304" pitchFamily="18" charset="0"/>
                </a:rPr>
                <a:t>3</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Tm(OH)</a:t>
              </a:r>
              <a:r>
                <a:rPr kumimoji="0" lang="en-US" altLang="zh-CN" sz="1600" baseline="-25000">
                  <a:latin typeface="Times New Roman" panose="02020603050405020304" pitchFamily="18" charset="0"/>
                </a:rPr>
                <a:t>3</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baseline="-25000">
                  <a:latin typeface="Times New Roman" panose="02020603050405020304" pitchFamily="18" charset="0"/>
                </a:rPr>
                <a:t> </a:t>
              </a:r>
              <a:r>
                <a:rPr kumimoji="0" lang="en-US" altLang="zh-CN" sz="1600">
                  <a:latin typeface="Times New Roman" panose="02020603050405020304" pitchFamily="18" charset="0"/>
                </a:rPr>
                <a:t>Yb(OH)</a:t>
              </a:r>
              <a:r>
                <a:rPr kumimoji="0" lang="en-US" altLang="zh-CN" sz="1600" baseline="-25000">
                  <a:latin typeface="Times New Roman" panose="02020603050405020304" pitchFamily="18" charset="0"/>
                </a:rPr>
                <a:t>3 </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Lu(OH)</a:t>
              </a:r>
              <a:r>
                <a:rPr kumimoji="0" lang="en-US" altLang="zh-CN" sz="1600" baseline="-25000">
                  <a:latin typeface="Times New Roman" panose="02020603050405020304" pitchFamily="18" charset="0"/>
                </a:rPr>
                <a:t>3</a:t>
              </a:r>
              <a:endParaRPr kumimoji="0" lang="en-US" altLang="zh-CN" sz="1600" baseline="-25000">
                <a:latin typeface="Times New Roman" panose="02020603050405020304" pitchFamily="18" charset="0"/>
              </a:endParaRPr>
            </a:p>
            <a:p>
              <a:pPr>
                <a:lnSpc>
                  <a:spcPct val="60000"/>
                </a:lnSpc>
                <a:spcBef>
                  <a:spcPct val="50000"/>
                </a:spcBef>
                <a:buClrTx/>
                <a:buSzTx/>
                <a:buFontTx/>
                <a:buNone/>
              </a:pPr>
              <a:r>
                <a:rPr kumimoji="0" lang="en-US" altLang="zh-CN" sz="1600" baseline="-25000">
                  <a:latin typeface="Times New Roman" panose="02020603050405020304" pitchFamily="18" charset="0"/>
                </a:rPr>
                <a:t> </a:t>
              </a:r>
              <a:r>
                <a:rPr kumimoji="0" lang="en-US" altLang="zh-CN" sz="1600">
                  <a:latin typeface="Times New Roman" panose="02020603050405020304" pitchFamily="18" charset="0"/>
                </a:rPr>
                <a:t>Y(OH)</a:t>
              </a:r>
              <a:r>
                <a:rPr kumimoji="0" lang="en-US" altLang="zh-CN" sz="1600" baseline="-25000">
                  <a:latin typeface="Times New Roman" panose="02020603050405020304" pitchFamily="18" charset="0"/>
                </a:rPr>
                <a:t>3</a:t>
              </a:r>
              <a:endParaRPr kumimoji="0" lang="en-US" altLang="zh-CN" sz="1600" baseline="-25000">
                <a:latin typeface="Times New Roman" panose="02020603050405020304" pitchFamily="18" charset="0"/>
              </a:endParaRPr>
            </a:p>
          </p:txBody>
        </p:sp>
        <p:sp>
          <p:nvSpPr>
            <p:cNvPr id="26633" name="Text Box 7"/>
            <p:cNvSpPr txBox="1">
              <a:spLocks noChangeArrowheads="1"/>
            </p:cNvSpPr>
            <p:nvPr/>
          </p:nvSpPr>
          <p:spPr bwMode="auto">
            <a:xfrm>
              <a:off x="576" y="768"/>
              <a:ext cx="4656"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60000"/>
                </a:lnSpc>
                <a:spcBef>
                  <a:spcPct val="50000"/>
                </a:spcBef>
                <a:buClrTx/>
                <a:buSzTx/>
                <a:buFontTx/>
                <a:buNone/>
              </a:pPr>
              <a:r>
                <a:rPr kumimoji="0" lang="en-US" altLang="zh-CN" sz="1600">
                  <a:latin typeface="Times New Roman" panose="02020603050405020304" pitchFamily="18" charset="0"/>
                  <a:ea typeface="楷体_GB2312" pitchFamily="49" charset="-122"/>
                </a:rPr>
                <a:t>                                                            </a:t>
              </a:r>
              <a:r>
                <a:rPr kumimoji="0" lang="zh-CN" altLang="en-US" sz="1600">
                  <a:latin typeface="Times New Roman" panose="02020603050405020304" pitchFamily="18" charset="0"/>
                  <a:ea typeface="楷体_GB2312" pitchFamily="49" charset="-122"/>
                </a:rPr>
                <a:t>开始沉淀的</a:t>
              </a:r>
              <a:r>
                <a:rPr kumimoji="0" lang="zh-CN" altLang="en-US" sz="1600">
                  <a:latin typeface="Times New Roman" panose="02020603050405020304" pitchFamily="18" charset="0"/>
                </a:rPr>
                <a:t> </a:t>
              </a:r>
              <a:r>
                <a:rPr kumimoji="0" lang="en-US" altLang="zh-CN" sz="1600">
                  <a:latin typeface="Times New Roman" panose="02020603050405020304" pitchFamily="18" charset="0"/>
                </a:rPr>
                <a:t>pH</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ea typeface="楷体_GB2312" pitchFamily="49" charset="-122"/>
                </a:rPr>
                <a:t>                                                </a:t>
              </a:r>
              <a:r>
                <a:rPr kumimoji="0" lang="zh-CN" altLang="en-US" sz="1600">
                  <a:latin typeface="Times New Roman" panose="02020603050405020304" pitchFamily="18" charset="0"/>
                  <a:ea typeface="楷体_GB2312" pitchFamily="49" charset="-122"/>
                </a:rPr>
                <a:t>硝酸盐      氯化物        硫酸盐</a:t>
              </a:r>
              <a:endParaRPr kumimoji="0" lang="zh-CN" altLang="en-US" sz="1600">
                <a:latin typeface="Times New Roman" panose="02020603050405020304" pitchFamily="18" charset="0"/>
                <a:ea typeface="楷体_GB2312" pitchFamily="49" charset="-122"/>
              </a:endParaRPr>
            </a:p>
          </p:txBody>
        </p:sp>
        <p:sp>
          <p:nvSpPr>
            <p:cNvPr id="26634" name="Line 8"/>
            <p:cNvSpPr>
              <a:spLocks noChangeShapeType="1"/>
            </p:cNvSpPr>
            <p:nvPr/>
          </p:nvSpPr>
          <p:spPr bwMode="auto">
            <a:xfrm>
              <a:off x="528" y="1056"/>
              <a:ext cx="4512" cy="0"/>
            </a:xfrm>
            <a:prstGeom prst="line">
              <a:avLst/>
            </a:prstGeom>
            <a:noFill/>
            <a:ln w="127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35" name="Rectangle 9"/>
            <p:cNvSpPr>
              <a:spLocks noChangeArrowheads="1"/>
            </p:cNvSpPr>
            <p:nvPr/>
          </p:nvSpPr>
          <p:spPr bwMode="auto">
            <a:xfrm>
              <a:off x="528" y="816"/>
              <a:ext cx="13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kumimoji="0" lang="en-US" altLang="zh-CN" sz="1600">
                  <a:latin typeface="Times New Roman" panose="02020603050405020304" pitchFamily="18" charset="0"/>
                </a:rPr>
                <a:t>Ln</a:t>
              </a:r>
              <a:r>
                <a:rPr kumimoji="0" lang="en-US" altLang="zh-CN" sz="1600" b="0">
                  <a:latin typeface="Times New Roman" panose="02020603050405020304" pitchFamily="18" charset="0"/>
                </a:rPr>
                <a:t> </a:t>
              </a:r>
              <a:r>
                <a:rPr kumimoji="0" lang="en-US" altLang="zh-CN" sz="1600">
                  <a:latin typeface="Times New Roman" panose="02020603050405020304" pitchFamily="18" charset="0"/>
                </a:rPr>
                <a:t>(OH)</a:t>
              </a:r>
              <a:r>
                <a:rPr kumimoji="0" lang="en-US" altLang="zh-CN" sz="1600" baseline="-25000">
                  <a:latin typeface="Times New Roman" panose="02020603050405020304" pitchFamily="18" charset="0"/>
                </a:rPr>
                <a:t>3                </a:t>
              </a:r>
              <a:r>
                <a:rPr kumimoji="0" lang="zh-CN" altLang="en-US" sz="1600">
                  <a:latin typeface="Times New Roman" panose="02020603050405020304" pitchFamily="18" charset="0"/>
                  <a:ea typeface="楷体_GB2312" pitchFamily="49" charset="-122"/>
                </a:rPr>
                <a:t>颜色</a:t>
              </a:r>
              <a:endParaRPr kumimoji="0" lang="zh-CN" altLang="en-US" sz="1600">
                <a:latin typeface="Times New Roman" panose="02020603050405020304" pitchFamily="18" charset="0"/>
                <a:ea typeface="楷体_GB2312" pitchFamily="49" charset="-122"/>
              </a:endParaRPr>
            </a:p>
          </p:txBody>
        </p:sp>
        <p:graphicFrame>
          <p:nvGraphicFramePr>
            <p:cNvPr id="26636" name="Object 10"/>
            <p:cNvGraphicFramePr>
              <a:graphicFrameLocks noChangeAspect="1"/>
            </p:cNvGraphicFramePr>
            <p:nvPr/>
          </p:nvGraphicFramePr>
          <p:xfrm>
            <a:off x="4656" y="816"/>
            <a:ext cx="162" cy="162"/>
          </p:xfrm>
          <a:graphic>
            <a:graphicData uri="http://schemas.openxmlformats.org/presentationml/2006/ole">
              <mc:AlternateContent xmlns:mc="http://schemas.openxmlformats.org/markup-compatibility/2006">
                <mc:Choice xmlns:v="urn:schemas-microsoft-com:vml" Requires="v">
                  <p:oleObj spid="_x0000_s3073" name="" r:id="rId1" imgW="6096000" imgH="6096000" progId="Equation.3">
                    <p:embed/>
                  </p:oleObj>
                </mc:Choice>
                <mc:Fallback>
                  <p:oleObj name="" r:id="rId1" imgW="6096000" imgH="6096000" progId="Equation.3">
                    <p:embed/>
                    <p:pic>
                      <p:nvPicPr>
                        <p:cNvPr id="0" name="图片 3072"/>
                        <p:cNvPicPr>
                          <a:picLocks noChangeAspect="1"/>
                        </p:cNvPicPr>
                        <p:nvPr/>
                      </p:nvPicPr>
                      <p:blipFill>
                        <a:blip r:embed="rId2"/>
                        <a:stretch>
                          <a:fillRect/>
                        </a:stretch>
                      </p:blipFill>
                      <p:spPr>
                        <a:xfrm>
                          <a:off x="4656" y="816"/>
                          <a:ext cx="162" cy="162"/>
                        </a:xfrm>
                        <a:prstGeom prst="rect">
                          <a:avLst/>
                        </a:prstGeom>
                        <a:solidFill>
                          <a:srgbClr val="CCFFCC"/>
                        </a:solidFill>
                        <a:ln w="9525" cap="flat" cmpd="sng">
                          <a:solidFill>
                            <a:srgbClr val="CCFFCC"/>
                          </a:solidFill>
                          <a:prstDash val="solid"/>
                          <a:miter/>
                          <a:headEnd type="none" w="med" len="med"/>
                          <a:tailEnd type="none" w="med" len="med"/>
                        </a:ln>
                      </p:spPr>
                    </p:pic>
                  </p:oleObj>
                </mc:Fallback>
              </mc:AlternateContent>
            </a:graphicData>
          </a:graphic>
        </p:graphicFrame>
        <p:sp>
          <p:nvSpPr>
            <p:cNvPr id="26637" name="Text Box 11"/>
            <p:cNvSpPr txBox="1">
              <a:spLocks noChangeArrowheads="1"/>
            </p:cNvSpPr>
            <p:nvPr/>
          </p:nvSpPr>
          <p:spPr bwMode="auto">
            <a:xfrm>
              <a:off x="2160" y="1104"/>
              <a:ext cx="384" cy="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60000"/>
                </a:lnSpc>
                <a:spcBef>
                  <a:spcPct val="50000"/>
                </a:spcBef>
                <a:buClrTx/>
                <a:buSzTx/>
                <a:buFontTx/>
                <a:buNone/>
              </a:pPr>
              <a:r>
                <a:rPr kumimoji="0" lang="en-US" altLang="zh-CN" sz="1600" dirty="0">
                  <a:latin typeface="Times New Roman" panose="02020603050405020304" pitchFamily="18" charset="0"/>
                </a:rPr>
                <a:t>7.82</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7.60</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7.35</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7.31</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6.92</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6.91</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6.84</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cs typeface="Times New Roman" panose="02020603050405020304" pitchFamily="18" charset="0"/>
                </a:rPr>
                <a:t>–</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6.76</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6.40</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6.30</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6.30</a:t>
              </a:r>
              <a:endParaRPr kumimoji="0" lang="en-US" altLang="zh-CN" sz="1600" dirty="0">
                <a:latin typeface="Times New Roman" panose="02020603050405020304" pitchFamily="18" charset="0"/>
              </a:endParaRPr>
            </a:p>
            <a:p>
              <a:pPr>
                <a:lnSpc>
                  <a:spcPct val="60000"/>
                </a:lnSpc>
                <a:spcBef>
                  <a:spcPct val="50000"/>
                </a:spcBef>
                <a:buClrTx/>
                <a:buSzTx/>
                <a:buFontTx/>
                <a:buNone/>
              </a:pPr>
              <a:r>
                <a:rPr kumimoji="0" lang="en-US" altLang="zh-CN" sz="1600" dirty="0">
                  <a:latin typeface="Times New Roman" panose="02020603050405020304" pitchFamily="18" charset="0"/>
                </a:rPr>
                <a:t>6.95</a:t>
              </a:r>
              <a:endParaRPr kumimoji="0" lang="en-US" altLang="zh-CN" sz="1600" dirty="0">
                <a:latin typeface="Times New Roman" panose="02020603050405020304" pitchFamily="18" charset="0"/>
              </a:endParaRPr>
            </a:p>
          </p:txBody>
        </p:sp>
        <p:sp>
          <p:nvSpPr>
            <p:cNvPr id="26638" name="Text Box 12"/>
            <p:cNvSpPr txBox="1">
              <a:spLocks noChangeArrowheads="1"/>
            </p:cNvSpPr>
            <p:nvPr/>
          </p:nvSpPr>
          <p:spPr bwMode="auto">
            <a:xfrm>
              <a:off x="2736" y="1104"/>
              <a:ext cx="480" cy="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60000"/>
                </a:lnSpc>
                <a:spcBef>
                  <a:spcPct val="50000"/>
                </a:spcBef>
                <a:buClrTx/>
                <a:buSzTx/>
                <a:buFontTx/>
                <a:buNone/>
              </a:pPr>
              <a:r>
                <a:rPr kumimoji="0" lang="en-US" altLang="zh-CN" sz="1600">
                  <a:latin typeface="Times New Roman" panose="02020603050405020304" pitchFamily="18" charset="0"/>
                </a:rPr>
                <a:t>8.03</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7. 41</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7.05</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7.02</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6.83</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6.78</a:t>
              </a:r>
              <a:endParaRPr kumimoji="0" lang="en-US" altLang="zh-CN" sz="1600">
                <a:latin typeface="Times New Roman" panose="02020603050405020304" pitchFamily="18" charset="0"/>
                <a:cs typeface="Times New Roman" panose="02020603050405020304" pitchFamily="18" charset="0"/>
              </a:endParaRPr>
            </a:p>
          </p:txBody>
        </p:sp>
        <p:sp>
          <p:nvSpPr>
            <p:cNvPr id="26639" name="Text Box 13"/>
            <p:cNvSpPr txBox="1">
              <a:spLocks noChangeArrowheads="1"/>
            </p:cNvSpPr>
            <p:nvPr/>
          </p:nvSpPr>
          <p:spPr bwMode="auto">
            <a:xfrm>
              <a:off x="3456" y="1084"/>
              <a:ext cx="528" cy="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60000"/>
                </a:lnSpc>
                <a:spcBef>
                  <a:spcPct val="50000"/>
                </a:spcBef>
                <a:buClrTx/>
                <a:buSzTx/>
                <a:buFontTx/>
                <a:buNone/>
              </a:pPr>
              <a:r>
                <a:rPr kumimoji="0" lang="en-US" altLang="zh-CN" sz="1600">
                  <a:latin typeface="Times New Roman" panose="02020603050405020304" pitchFamily="18" charset="0"/>
                </a:rPr>
                <a:t>7.41</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7.35</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7.17</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6.95</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6.70</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6.68</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6.75</a:t>
              </a:r>
              <a:endParaRPr kumimoji="0" lang="en-US" altLang="zh-CN" sz="16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6.50</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6.21</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6.18</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6.18</a:t>
              </a:r>
              <a:endParaRPr kumimoji="0" lang="en-US" altLang="zh-CN" sz="1600">
                <a:latin typeface="Times New Roman" panose="02020603050405020304" pitchFamily="18" charset="0"/>
                <a:cs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6.83</a:t>
              </a:r>
              <a:endParaRPr kumimoji="0" lang="en-US" altLang="zh-CN" sz="1600">
                <a:latin typeface="Times New Roman" panose="02020603050405020304" pitchFamily="18" charset="0"/>
                <a:cs typeface="Times New Roman" panose="02020603050405020304" pitchFamily="18" charset="0"/>
              </a:endParaRPr>
            </a:p>
          </p:txBody>
        </p:sp>
        <p:sp>
          <p:nvSpPr>
            <p:cNvPr id="26640" name="Text Box 14"/>
            <p:cNvSpPr txBox="1">
              <a:spLocks noChangeArrowheads="1"/>
            </p:cNvSpPr>
            <p:nvPr/>
          </p:nvSpPr>
          <p:spPr bwMode="auto">
            <a:xfrm>
              <a:off x="4272" y="1104"/>
              <a:ext cx="816" cy="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60000"/>
                </a:lnSpc>
                <a:spcBef>
                  <a:spcPct val="50000"/>
                </a:spcBef>
                <a:buClrTx/>
                <a:buSzTx/>
                <a:buFontTx/>
                <a:buNone/>
              </a:pPr>
              <a:r>
                <a:rPr kumimoji="0" lang="en-US" altLang="zh-CN" sz="1600">
                  <a:latin typeface="Times New Roman" panose="02020603050405020304" pitchFamily="18" charset="0"/>
                </a:rPr>
                <a:t>1.0 ×10</a:t>
              </a:r>
              <a:r>
                <a:rPr kumimoji="0" lang="en-US" altLang="zh-CN" sz="1600" baseline="30000">
                  <a:latin typeface="Times New Roman" panose="02020603050405020304" pitchFamily="18" charset="0"/>
                </a:rPr>
                <a:t>-19 </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1.5 ×10</a:t>
              </a:r>
              <a:r>
                <a:rPr kumimoji="0" lang="en-US" altLang="zh-CN" sz="1600" baseline="30000">
                  <a:latin typeface="Times New Roman" panose="02020603050405020304" pitchFamily="18" charset="0"/>
                </a:rPr>
                <a:t>-20 </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2.7 ×10</a:t>
              </a:r>
              <a:r>
                <a:rPr kumimoji="0" lang="en-US" altLang="zh-CN" sz="1600" baseline="30000">
                  <a:latin typeface="Times New Roman" panose="02020603050405020304" pitchFamily="18" charset="0"/>
                </a:rPr>
                <a:t>-22 </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1.9 ×10</a:t>
              </a:r>
              <a:r>
                <a:rPr kumimoji="0" lang="en-US" altLang="zh-CN" sz="1600" baseline="30000">
                  <a:latin typeface="Times New Roman" panose="02020603050405020304" pitchFamily="18" charset="0"/>
                </a:rPr>
                <a:t>-21 </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6.8 ×10</a:t>
              </a:r>
              <a:r>
                <a:rPr kumimoji="0" lang="en-US" altLang="zh-CN" sz="1600" baseline="30000">
                  <a:latin typeface="Times New Roman" panose="02020603050405020304" pitchFamily="18" charset="0"/>
                </a:rPr>
                <a:t>-22 </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3.4 ×10</a:t>
              </a:r>
              <a:r>
                <a:rPr kumimoji="0" lang="en-US" altLang="zh-CN" sz="1600" baseline="30000">
                  <a:latin typeface="Times New Roman" panose="02020603050405020304" pitchFamily="18" charset="0"/>
                </a:rPr>
                <a:t>-22 </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2.1 ×10</a:t>
              </a:r>
              <a:r>
                <a:rPr kumimoji="0" lang="en-US" altLang="zh-CN" sz="1600" baseline="30000">
                  <a:latin typeface="Times New Roman" panose="02020603050405020304" pitchFamily="18" charset="0"/>
                </a:rPr>
                <a:t>-22 </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2.0 ×10</a:t>
              </a:r>
              <a:r>
                <a:rPr kumimoji="0" lang="en-US" altLang="zh-CN" sz="1600" baseline="30000">
                  <a:latin typeface="Times New Roman" panose="02020603050405020304" pitchFamily="18" charset="0"/>
                </a:rPr>
                <a:t>-22 </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1.4 ×10</a:t>
              </a:r>
              <a:r>
                <a:rPr kumimoji="0" lang="en-US" altLang="zh-CN" sz="1600" baseline="30000">
                  <a:latin typeface="Times New Roman" panose="02020603050405020304" pitchFamily="18" charset="0"/>
                </a:rPr>
                <a:t>-22</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baseline="30000">
                  <a:latin typeface="Times New Roman" panose="02020603050405020304" pitchFamily="18" charset="0"/>
                </a:rPr>
                <a:t> </a:t>
              </a:r>
              <a:r>
                <a:rPr kumimoji="0" lang="en-US" altLang="zh-CN" sz="1600">
                  <a:latin typeface="Times New Roman" panose="02020603050405020304" pitchFamily="18" charset="0"/>
                </a:rPr>
                <a:t>5.0 ×10</a:t>
              </a:r>
              <a:r>
                <a:rPr kumimoji="0" lang="en-US" altLang="zh-CN" sz="1600" baseline="30000">
                  <a:latin typeface="Times New Roman" panose="02020603050405020304" pitchFamily="18" charset="0"/>
                </a:rPr>
                <a:t>-23</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1.3 ×10</a:t>
              </a:r>
              <a:r>
                <a:rPr kumimoji="0" lang="en-US" altLang="zh-CN" sz="1600" baseline="30000">
                  <a:latin typeface="Times New Roman" panose="02020603050405020304" pitchFamily="18" charset="0"/>
                </a:rPr>
                <a:t>-23 </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3.3 ×10</a:t>
              </a:r>
              <a:r>
                <a:rPr kumimoji="0" lang="en-US" altLang="zh-CN" sz="1600" baseline="30000">
                  <a:latin typeface="Times New Roman" panose="02020603050405020304" pitchFamily="18" charset="0"/>
                </a:rPr>
                <a:t>-24</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2.9 ×10</a:t>
              </a:r>
              <a:r>
                <a:rPr kumimoji="0" lang="en-US" altLang="zh-CN" sz="1600" baseline="30000">
                  <a:latin typeface="Times New Roman" panose="02020603050405020304" pitchFamily="18" charset="0"/>
                </a:rPr>
                <a:t>-24</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rPr>
                <a:t>2.5 ×10</a:t>
              </a:r>
              <a:r>
                <a:rPr kumimoji="0" lang="en-US" altLang="zh-CN" sz="1600" baseline="30000">
                  <a:latin typeface="Times New Roman" panose="02020603050405020304" pitchFamily="18" charset="0"/>
                </a:rPr>
                <a:t>-24</a:t>
              </a:r>
              <a:endParaRPr kumimoji="0" lang="en-US" altLang="zh-CN" sz="1600" baseline="30000">
                <a:latin typeface="Times New Roman" panose="02020603050405020304" pitchFamily="18" charset="0"/>
              </a:endParaRPr>
            </a:p>
            <a:p>
              <a:pPr>
                <a:lnSpc>
                  <a:spcPct val="60000"/>
                </a:lnSpc>
                <a:spcBef>
                  <a:spcPct val="50000"/>
                </a:spcBef>
                <a:buClrTx/>
                <a:buSzTx/>
                <a:buFontTx/>
                <a:buNone/>
              </a:pPr>
              <a:r>
                <a:rPr kumimoji="0" lang="en-US" altLang="zh-CN" sz="1600">
                  <a:latin typeface="Times New Roman" panose="02020603050405020304" pitchFamily="18" charset="0"/>
                  <a:cs typeface="Times New Roman" panose="02020603050405020304" pitchFamily="18" charset="0"/>
                </a:rPr>
                <a:t>–</a:t>
              </a:r>
              <a:endParaRPr kumimoji="0" lang="en-US" altLang="zh-CN" sz="1600">
                <a:latin typeface="Times New Roman" panose="02020603050405020304" pitchFamily="18" charset="0"/>
              </a:endParaRPr>
            </a:p>
          </p:txBody>
        </p:sp>
        <p:sp>
          <p:nvSpPr>
            <p:cNvPr id="26641" name="Line 15"/>
            <p:cNvSpPr>
              <a:spLocks noChangeShapeType="1"/>
            </p:cNvSpPr>
            <p:nvPr/>
          </p:nvSpPr>
          <p:spPr bwMode="auto">
            <a:xfrm>
              <a:off x="480" y="3648"/>
              <a:ext cx="4608" cy="0"/>
            </a:xfrm>
            <a:prstGeom prst="line">
              <a:avLst/>
            </a:prstGeom>
            <a:noFill/>
            <a:ln w="28575"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934928" name="Text Box 16"/>
          <p:cNvSpPr txBox="1">
            <a:spLocks noChangeArrowheads="1"/>
          </p:cNvSpPr>
          <p:nvPr/>
        </p:nvSpPr>
        <p:spPr bwMode="auto">
          <a:xfrm>
            <a:off x="349250" y="333375"/>
            <a:ext cx="714533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80000"/>
              </a:lnSpc>
              <a:spcBef>
                <a:spcPct val="50000"/>
              </a:spcBef>
              <a:buClrTx/>
              <a:buSzTx/>
              <a:buFontTx/>
              <a:buNone/>
            </a:pPr>
            <a:r>
              <a:rPr lang="en-US" altLang="zh-CN" sz="3200">
                <a:latin typeface="Times New Roman" panose="02020603050405020304" pitchFamily="18" charset="0"/>
                <a:ea typeface="华文楷体" panose="02010600040101010101" pitchFamily="2" charset="-122"/>
              </a:rPr>
              <a:t>● Ln(OH)</a:t>
            </a:r>
            <a:r>
              <a:rPr lang="en-US" altLang="zh-CN" sz="3200" baseline="-25000">
                <a:latin typeface="Times New Roman" panose="02020603050405020304" pitchFamily="18" charset="0"/>
                <a:ea typeface="华文楷体" panose="02010600040101010101" pitchFamily="2" charset="-122"/>
              </a:rPr>
              <a:t>3</a:t>
            </a:r>
            <a:r>
              <a:rPr lang="zh-CN" altLang="en-US" sz="3200">
                <a:latin typeface="Times New Roman" panose="02020603050405020304" pitchFamily="18" charset="0"/>
                <a:ea typeface="华文楷体" panose="02010600040101010101" pitchFamily="2" charset="-122"/>
              </a:rPr>
              <a:t>的碱性从上至下依次降低</a:t>
            </a:r>
            <a:endParaRPr lang="zh-CN" altLang="en-US" sz="3200">
              <a:latin typeface="Times New Roman" panose="02020603050405020304" pitchFamily="18" charset="0"/>
              <a:ea typeface="华文楷体" panose="02010600040101010101" pitchFamily="2" charset="-122"/>
            </a:endParaRPr>
          </a:p>
        </p:txBody>
      </p:sp>
      <p:sp>
        <p:nvSpPr>
          <p:cNvPr id="26628" name="Rectangle 17"/>
          <p:cNvSpPr>
            <a:spLocks noChangeArrowheads="1"/>
          </p:cNvSpPr>
          <p:nvPr/>
        </p:nvSpPr>
        <p:spPr bwMode="auto">
          <a:xfrm>
            <a:off x="8243888" y="6069013"/>
            <a:ext cx="661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DB35FBA5-E54D-4D6B-B201-68AC6A46A5BB}"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34928"/>
                                        </p:tgtEl>
                                        <p:attrNameLst>
                                          <p:attrName>style.visibility</p:attrName>
                                        </p:attrNameLst>
                                      </p:cBhvr>
                                      <p:to>
                                        <p:strVal val="visible"/>
                                      </p:to>
                                    </p:set>
                                    <p:anim calcmode="lin" valueType="num">
                                      <p:cBhvr>
                                        <p:cTn id="7" dur="1000" fill="hold"/>
                                        <p:tgtEl>
                                          <p:spTgt spid="934928"/>
                                        </p:tgtEl>
                                        <p:attrNameLst>
                                          <p:attrName>ppt_w</p:attrName>
                                        </p:attrNameLst>
                                      </p:cBhvr>
                                      <p:tavLst>
                                        <p:tav tm="0">
                                          <p:val>
                                            <p:fltVal val="0"/>
                                          </p:val>
                                        </p:tav>
                                        <p:tav tm="100000">
                                          <p:val>
                                            <p:strVal val="#ppt_w"/>
                                          </p:val>
                                        </p:tav>
                                      </p:tavLst>
                                    </p:anim>
                                    <p:anim calcmode="lin" valueType="num">
                                      <p:cBhvr>
                                        <p:cTn id="8" dur="1000" fill="hold"/>
                                        <p:tgtEl>
                                          <p:spTgt spid="934928"/>
                                        </p:tgtEl>
                                        <p:attrNameLst>
                                          <p:attrName>ppt_h</p:attrName>
                                        </p:attrNameLst>
                                      </p:cBhvr>
                                      <p:tavLst>
                                        <p:tav tm="0">
                                          <p:val>
                                            <p:fltVal val="0"/>
                                          </p:val>
                                        </p:tav>
                                        <p:tav tm="100000">
                                          <p:val>
                                            <p:strVal val="#ppt_h"/>
                                          </p:val>
                                        </p:tav>
                                      </p:tavLst>
                                    </p:anim>
                                    <p:anim calcmode="lin" valueType="num">
                                      <p:cBhvr>
                                        <p:cTn id="9" dur="1000" fill="hold"/>
                                        <p:tgtEl>
                                          <p:spTgt spid="9349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349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934914"/>
                                        </p:tgtEl>
                                        <p:attrNameLst>
                                          <p:attrName>style.visibility</p:attrName>
                                        </p:attrNameLst>
                                      </p:cBhvr>
                                      <p:to>
                                        <p:strVal val="visible"/>
                                      </p:to>
                                    </p:set>
                                    <p:anim calcmode="lin" valueType="num">
                                      <p:cBhvr additive="base">
                                        <p:cTn id="15" dur="500" fill="hold"/>
                                        <p:tgtEl>
                                          <p:spTgt spid="934914"/>
                                        </p:tgtEl>
                                        <p:attrNameLst>
                                          <p:attrName>ppt_x</p:attrName>
                                        </p:attrNameLst>
                                      </p:cBhvr>
                                      <p:tavLst>
                                        <p:tav tm="0">
                                          <p:val>
                                            <p:strVal val="0-#ppt_w/2"/>
                                          </p:val>
                                        </p:tav>
                                        <p:tav tm="100000">
                                          <p:val>
                                            <p:strVal val="#ppt_x"/>
                                          </p:val>
                                        </p:tav>
                                      </p:tavLst>
                                    </p:anim>
                                    <p:anim calcmode="lin" valueType="num">
                                      <p:cBhvr additive="base">
                                        <p:cTn id="16" dur="500" fill="hold"/>
                                        <p:tgtEl>
                                          <p:spTgt spid="934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2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ChangeArrowheads="1"/>
          </p:cNvSpPr>
          <p:nvPr/>
        </p:nvSpPr>
        <p:spPr bwMode="auto">
          <a:xfrm>
            <a:off x="468313" y="286238"/>
            <a:ext cx="3697287"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3200" dirty="0">
                <a:solidFill>
                  <a:srgbClr val="0033CC"/>
                </a:solidFill>
                <a:latin typeface="Times New Roman" panose="02020603050405020304" pitchFamily="18" charset="0"/>
                <a:ea typeface="华文楷体" panose="02010600040101010101" pitchFamily="2" charset="-122"/>
              </a:rPr>
              <a:t>Ln (III) </a:t>
            </a:r>
            <a:r>
              <a:rPr lang="zh-CN" altLang="en-US" sz="3200" dirty="0">
                <a:solidFill>
                  <a:srgbClr val="0033CC"/>
                </a:solidFill>
                <a:latin typeface="Times New Roman" panose="02020603050405020304" pitchFamily="18" charset="0"/>
                <a:ea typeface="华文楷体" panose="02010600040101010101" pitchFamily="2" charset="-122"/>
              </a:rPr>
              <a:t>的重要盐类</a:t>
            </a:r>
            <a:endParaRPr lang="zh-CN" altLang="en-US" sz="3200" dirty="0">
              <a:solidFill>
                <a:srgbClr val="0033CC"/>
              </a:solidFill>
              <a:latin typeface="Times New Roman" panose="02020603050405020304" pitchFamily="18" charset="0"/>
              <a:ea typeface="华文楷体" panose="02010600040101010101" pitchFamily="2" charset="-122"/>
            </a:endParaRPr>
          </a:p>
        </p:txBody>
      </p:sp>
      <p:sp>
        <p:nvSpPr>
          <p:cNvPr id="935939" name="Rectangle 3"/>
          <p:cNvSpPr>
            <a:spLocks noChangeArrowheads="1"/>
          </p:cNvSpPr>
          <p:nvPr/>
        </p:nvSpPr>
        <p:spPr bwMode="auto">
          <a:xfrm>
            <a:off x="468313" y="1836738"/>
            <a:ext cx="8351837" cy="137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fontAlgn="ctr">
              <a:lnSpc>
                <a:spcPct val="130000"/>
              </a:lnSpc>
              <a:spcBef>
                <a:spcPct val="0"/>
              </a:spcBef>
              <a:buClrTx/>
              <a:buSzTx/>
              <a:buFontTx/>
              <a:buNone/>
            </a:pPr>
            <a:r>
              <a:rPr lang="en-US" altLang="zh-CN" sz="3200" dirty="0">
                <a:latin typeface="Times New Roman" panose="02020603050405020304" pitchFamily="18" charset="0"/>
                <a:ea typeface="华文楷体" panose="02010600040101010101" pitchFamily="2" charset="-122"/>
              </a:rPr>
              <a:t>● </a:t>
            </a:r>
            <a:r>
              <a:rPr lang="zh-CN" altLang="en-US" sz="3200" dirty="0">
                <a:latin typeface="Times New Roman" panose="02020603050405020304" pitchFamily="18" charset="0"/>
                <a:ea typeface="华文楷体" panose="02010600040101010101" pitchFamily="2" charset="-122"/>
              </a:rPr>
              <a:t>可溶盐：</a:t>
            </a:r>
            <a:r>
              <a:rPr lang="en-US" altLang="zh-CN" sz="3200" dirty="0">
                <a:latin typeface="Times New Roman" panose="02020603050405020304" pitchFamily="18" charset="0"/>
                <a:ea typeface="华文楷体" panose="02010600040101010101" pitchFamily="2" charset="-122"/>
              </a:rPr>
              <a:t>LnCl</a:t>
            </a:r>
            <a:r>
              <a:rPr lang="en-US" altLang="zh-CN" sz="3200" baseline="-25000" dirty="0">
                <a:latin typeface="Times New Roman" panose="02020603050405020304" pitchFamily="18" charset="0"/>
                <a:ea typeface="华文楷体" panose="02010600040101010101" pitchFamily="2" charset="-122"/>
              </a:rPr>
              <a:t>3 </a:t>
            </a:r>
            <a:r>
              <a:rPr lang="en-US" altLang="zh-CN" sz="3200" dirty="0">
                <a:latin typeface="Times New Roman" panose="02020603050405020304" pitchFamily="18" charset="0"/>
                <a:ea typeface="华文楷体" panose="02010600040101010101" pitchFamily="2" charset="-122"/>
              </a:rPr>
              <a:t>· nH</a:t>
            </a:r>
            <a:r>
              <a:rPr lang="en-US" altLang="zh-CN" sz="3200" baseline="-25000" dirty="0">
                <a:latin typeface="Times New Roman" panose="02020603050405020304" pitchFamily="18" charset="0"/>
                <a:ea typeface="华文楷体" panose="02010600040101010101" pitchFamily="2" charset="-122"/>
              </a:rPr>
              <a:t>2</a:t>
            </a:r>
            <a:r>
              <a:rPr lang="en-US" altLang="zh-CN" sz="3200" dirty="0">
                <a:latin typeface="Times New Roman" panose="02020603050405020304" pitchFamily="18" charset="0"/>
                <a:ea typeface="华文楷体" panose="02010600040101010101" pitchFamily="2" charset="-122"/>
              </a:rPr>
              <a:t>O,  Ln(NO</a:t>
            </a:r>
            <a:r>
              <a:rPr lang="en-US" altLang="zh-CN" sz="3200" baseline="-25000" dirty="0">
                <a:latin typeface="Times New Roman" panose="02020603050405020304" pitchFamily="18" charset="0"/>
                <a:ea typeface="华文楷体" panose="02010600040101010101" pitchFamily="2" charset="-122"/>
              </a:rPr>
              <a:t>3 </a:t>
            </a:r>
            <a:r>
              <a:rPr lang="en-US" altLang="zh-CN" sz="3200" dirty="0">
                <a:latin typeface="Times New Roman" panose="02020603050405020304" pitchFamily="18" charset="0"/>
                <a:ea typeface="华文楷体" panose="02010600040101010101" pitchFamily="2" charset="-122"/>
              </a:rPr>
              <a:t>)</a:t>
            </a:r>
            <a:r>
              <a:rPr lang="en-US" altLang="zh-CN" sz="3200" baseline="-25000" dirty="0">
                <a:latin typeface="Times New Roman" panose="02020603050405020304" pitchFamily="18" charset="0"/>
                <a:ea typeface="华文楷体" panose="02010600040101010101" pitchFamily="2" charset="-122"/>
              </a:rPr>
              <a:t>3</a:t>
            </a:r>
            <a:r>
              <a:rPr lang="en-US" altLang="zh-CN" sz="3200" dirty="0">
                <a:latin typeface="Times New Roman" panose="02020603050405020304" pitchFamily="18" charset="0"/>
                <a:ea typeface="华文楷体" panose="02010600040101010101" pitchFamily="2" charset="-122"/>
              </a:rPr>
              <a:t> · n H</a:t>
            </a:r>
            <a:r>
              <a:rPr lang="en-US" altLang="zh-CN" sz="3200" baseline="-25000" dirty="0">
                <a:latin typeface="Times New Roman" panose="02020603050405020304" pitchFamily="18" charset="0"/>
                <a:ea typeface="华文楷体" panose="02010600040101010101" pitchFamily="2" charset="-122"/>
              </a:rPr>
              <a:t>2</a:t>
            </a:r>
            <a:r>
              <a:rPr lang="en-US" altLang="zh-CN" sz="3200" dirty="0">
                <a:latin typeface="Times New Roman" panose="02020603050405020304" pitchFamily="18" charset="0"/>
                <a:ea typeface="华文楷体" panose="02010600040101010101" pitchFamily="2" charset="-122"/>
              </a:rPr>
              <a:t>O, </a:t>
            </a:r>
            <a:endParaRPr lang="en-US" altLang="zh-CN" sz="3200" dirty="0">
              <a:latin typeface="Times New Roman" panose="02020603050405020304" pitchFamily="18" charset="0"/>
              <a:ea typeface="华文楷体" panose="02010600040101010101" pitchFamily="2" charset="-122"/>
            </a:endParaRPr>
          </a:p>
          <a:p>
            <a:pPr fontAlgn="ctr">
              <a:lnSpc>
                <a:spcPct val="130000"/>
              </a:lnSpc>
              <a:spcBef>
                <a:spcPct val="0"/>
              </a:spcBef>
              <a:buClrTx/>
              <a:buSzTx/>
              <a:buFontTx/>
              <a:buNone/>
            </a:pPr>
            <a:r>
              <a:rPr lang="en-US" altLang="zh-CN" sz="3200" dirty="0">
                <a:latin typeface="Times New Roman" panose="02020603050405020304" pitchFamily="18" charset="0"/>
                <a:ea typeface="华文楷体" panose="02010600040101010101" pitchFamily="2" charset="-122"/>
              </a:rPr>
              <a:t>                </a:t>
            </a:r>
            <a:r>
              <a:rPr lang="en-US" altLang="zh-CN" sz="3200" dirty="0" smtClean="0">
                <a:latin typeface="Times New Roman" panose="02020603050405020304" pitchFamily="18" charset="0"/>
                <a:ea typeface="华文楷体" panose="02010600040101010101" pitchFamily="2" charset="-122"/>
              </a:rPr>
              <a:t>Ln</a:t>
            </a:r>
            <a:r>
              <a:rPr lang="en-US" altLang="zh-CN" sz="3200" baseline="-25000" dirty="0" smtClean="0">
                <a:latin typeface="Times New Roman" panose="02020603050405020304" pitchFamily="18" charset="0"/>
                <a:ea typeface="华文楷体" panose="02010600040101010101" pitchFamily="2" charset="-122"/>
              </a:rPr>
              <a:t>2 </a:t>
            </a:r>
            <a:r>
              <a:rPr lang="en-US" altLang="zh-CN" sz="3200" dirty="0">
                <a:latin typeface="Times New Roman" panose="02020603050405020304" pitchFamily="18" charset="0"/>
                <a:ea typeface="华文楷体" panose="02010600040101010101" pitchFamily="2" charset="-122"/>
              </a:rPr>
              <a:t>(</a:t>
            </a:r>
            <a:r>
              <a:rPr lang="en-US" altLang="zh-CN" sz="3200" dirty="0" smtClean="0">
                <a:latin typeface="Times New Roman" panose="02020603050405020304" pitchFamily="18" charset="0"/>
                <a:ea typeface="华文楷体" panose="02010600040101010101" pitchFamily="2" charset="-122"/>
              </a:rPr>
              <a:t>SO</a:t>
            </a:r>
            <a:r>
              <a:rPr lang="en-US" altLang="zh-CN" sz="3200" baseline="-25000" dirty="0" smtClean="0">
                <a:latin typeface="Times New Roman" panose="02020603050405020304" pitchFamily="18" charset="0"/>
                <a:ea typeface="华文楷体" panose="02010600040101010101" pitchFamily="2" charset="-122"/>
              </a:rPr>
              <a:t>4</a:t>
            </a:r>
            <a:r>
              <a:rPr lang="en-US" altLang="zh-CN" sz="3200" dirty="0" smtClean="0">
                <a:latin typeface="Times New Roman" panose="02020603050405020304" pitchFamily="18" charset="0"/>
                <a:ea typeface="华文楷体" panose="02010600040101010101" pitchFamily="2" charset="-122"/>
              </a:rPr>
              <a:t>)</a:t>
            </a:r>
            <a:r>
              <a:rPr lang="en-US" altLang="zh-CN" sz="3200" baseline="-25000" dirty="0" smtClean="0">
                <a:latin typeface="Times New Roman" panose="02020603050405020304" pitchFamily="18" charset="0"/>
                <a:ea typeface="华文楷体" panose="02010600040101010101" pitchFamily="2" charset="-122"/>
              </a:rPr>
              <a:t>3</a:t>
            </a:r>
            <a:r>
              <a:rPr lang="en-US" altLang="zh-CN" sz="3200" dirty="0" smtClean="0">
                <a:latin typeface="Times New Roman" panose="02020603050405020304" pitchFamily="18" charset="0"/>
                <a:ea typeface="华文楷体" panose="02010600040101010101" pitchFamily="2" charset="-122"/>
              </a:rPr>
              <a:t>  (</a:t>
            </a:r>
            <a:r>
              <a:rPr lang="zh-CN" altLang="en-US" sz="3200" dirty="0" smtClean="0">
                <a:latin typeface="Times New Roman" panose="02020603050405020304" pitchFamily="18" charset="0"/>
                <a:ea typeface="华文楷体" panose="02010600040101010101" pitchFamily="2" charset="-122"/>
              </a:rPr>
              <a:t>形成复盐用于稀土分离</a:t>
            </a:r>
            <a:r>
              <a:rPr lang="en-US" altLang="zh-CN" sz="3200" dirty="0" smtClean="0">
                <a:latin typeface="Times New Roman" panose="02020603050405020304" pitchFamily="18" charset="0"/>
                <a:ea typeface="华文楷体" panose="02010600040101010101" pitchFamily="2" charset="-122"/>
              </a:rPr>
              <a:t>) </a:t>
            </a:r>
            <a:endParaRPr lang="en-US" altLang="zh-CN" sz="3200" dirty="0">
              <a:latin typeface="Times New Roman" panose="02020603050405020304" pitchFamily="18" charset="0"/>
              <a:ea typeface="华文楷体" panose="02010600040101010101" pitchFamily="2" charset="-122"/>
            </a:endParaRPr>
          </a:p>
        </p:txBody>
      </p:sp>
      <p:sp>
        <p:nvSpPr>
          <p:cNvPr id="935940" name="Rectangle 4"/>
          <p:cNvSpPr>
            <a:spLocks noChangeArrowheads="1"/>
          </p:cNvSpPr>
          <p:nvPr/>
        </p:nvSpPr>
        <p:spPr bwMode="auto">
          <a:xfrm>
            <a:off x="468313" y="3356992"/>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fontAlgn="ctr">
              <a:lnSpc>
                <a:spcPct val="130000"/>
              </a:lnSpc>
              <a:spcBef>
                <a:spcPct val="0"/>
              </a:spcBef>
              <a:buClrTx/>
              <a:buSzTx/>
              <a:buFontTx/>
              <a:buNone/>
            </a:pPr>
            <a:r>
              <a:rPr lang="en-US" altLang="zh-CN" sz="2800" dirty="0">
                <a:latin typeface="Times New Roman" panose="02020603050405020304" pitchFamily="18" charset="0"/>
                <a:ea typeface="华文楷体" panose="02010600040101010101" pitchFamily="2" charset="-122"/>
              </a:rPr>
              <a:t>● </a:t>
            </a:r>
            <a:r>
              <a:rPr lang="zh-CN" altLang="en-US" sz="2800" dirty="0">
                <a:solidFill>
                  <a:srgbClr val="0033CC"/>
                </a:solidFill>
                <a:latin typeface="Times New Roman" panose="02020603050405020304" pitchFamily="18" charset="0"/>
                <a:ea typeface="华文楷体" panose="02010600040101010101" pitchFamily="2" charset="-122"/>
              </a:rPr>
              <a:t>难溶盐：</a:t>
            </a:r>
            <a:r>
              <a:rPr lang="en-US" altLang="zh-CN" sz="2800" dirty="0">
                <a:solidFill>
                  <a:srgbClr val="FF0000"/>
                </a:solidFill>
                <a:latin typeface="Times New Roman" panose="02020603050405020304" pitchFamily="18" charset="0"/>
                <a:ea typeface="华文楷体" panose="02010600040101010101" pitchFamily="2" charset="-122"/>
              </a:rPr>
              <a:t>Ln</a:t>
            </a:r>
            <a:r>
              <a:rPr lang="en-US" altLang="zh-CN" sz="2800" baseline="-25000" dirty="0">
                <a:solidFill>
                  <a:srgbClr val="FF0000"/>
                </a:solidFill>
                <a:latin typeface="Times New Roman" panose="02020603050405020304" pitchFamily="18" charset="0"/>
                <a:ea typeface="华文楷体" panose="02010600040101010101" pitchFamily="2" charset="-122"/>
              </a:rPr>
              <a:t>2 </a:t>
            </a:r>
            <a:r>
              <a:rPr lang="en-US" altLang="zh-CN" sz="2800" dirty="0">
                <a:solidFill>
                  <a:srgbClr val="FF0000"/>
                </a:solidFill>
                <a:latin typeface="Times New Roman" panose="02020603050405020304" pitchFamily="18" charset="0"/>
                <a:ea typeface="华文楷体" panose="02010600040101010101" pitchFamily="2" charset="-122"/>
              </a:rPr>
              <a:t>(C</a:t>
            </a:r>
            <a:r>
              <a:rPr lang="en-US" altLang="zh-CN" sz="2800" baseline="-25000" dirty="0">
                <a:solidFill>
                  <a:srgbClr val="FF0000"/>
                </a:solidFill>
                <a:latin typeface="Times New Roman" panose="02020603050405020304" pitchFamily="18" charset="0"/>
                <a:ea typeface="华文楷体" panose="02010600040101010101" pitchFamily="2" charset="-122"/>
              </a:rPr>
              <a:t>2</a:t>
            </a:r>
            <a:r>
              <a:rPr lang="en-US" altLang="zh-CN" sz="2800" dirty="0">
                <a:solidFill>
                  <a:srgbClr val="FF0000"/>
                </a:solidFill>
                <a:latin typeface="Times New Roman" panose="02020603050405020304" pitchFamily="18" charset="0"/>
                <a:ea typeface="华文楷体" panose="02010600040101010101" pitchFamily="2" charset="-122"/>
              </a:rPr>
              <a:t>O</a:t>
            </a:r>
            <a:r>
              <a:rPr lang="en-US" altLang="zh-CN" sz="2800" baseline="-25000" dirty="0">
                <a:solidFill>
                  <a:srgbClr val="FF0000"/>
                </a:solidFill>
                <a:latin typeface="Times New Roman" panose="02020603050405020304" pitchFamily="18" charset="0"/>
                <a:ea typeface="华文楷体" panose="02010600040101010101" pitchFamily="2" charset="-122"/>
              </a:rPr>
              <a:t>4</a:t>
            </a:r>
            <a:r>
              <a:rPr lang="en-US" altLang="zh-CN" sz="2800" dirty="0">
                <a:solidFill>
                  <a:srgbClr val="FF0000"/>
                </a:solidFill>
                <a:latin typeface="Times New Roman" panose="02020603050405020304" pitchFamily="18" charset="0"/>
                <a:ea typeface="华文楷体" panose="02010600040101010101" pitchFamily="2" charset="-122"/>
              </a:rPr>
              <a:t>)</a:t>
            </a:r>
            <a:r>
              <a:rPr lang="en-US" altLang="zh-CN" sz="2800" baseline="-25000" dirty="0">
                <a:solidFill>
                  <a:srgbClr val="FF0000"/>
                </a:solidFill>
                <a:latin typeface="Times New Roman" panose="02020603050405020304" pitchFamily="18" charset="0"/>
                <a:ea typeface="华文楷体" panose="02010600040101010101" pitchFamily="2" charset="-122"/>
              </a:rPr>
              <a:t>3</a:t>
            </a:r>
            <a:r>
              <a:rPr lang="zh-CN" altLang="en-US" sz="2800" dirty="0">
                <a:solidFill>
                  <a:srgbClr val="0033CC"/>
                </a:solidFill>
                <a:latin typeface="Times New Roman" panose="02020603050405020304" pitchFamily="18" charset="0"/>
                <a:ea typeface="华文楷体" panose="02010600040101010101" pitchFamily="2" charset="-122"/>
              </a:rPr>
              <a:t>，</a:t>
            </a:r>
            <a:r>
              <a:rPr lang="en-US" altLang="zh-CN" sz="2800" dirty="0">
                <a:solidFill>
                  <a:srgbClr val="0033CC"/>
                </a:solidFill>
                <a:latin typeface="Times New Roman" panose="02020603050405020304" pitchFamily="18" charset="0"/>
                <a:ea typeface="华文楷体" panose="02010600040101010101" pitchFamily="2" charset="-122"/>
              </a:rPr>
              <a:t>Ln</a:t>
            </a:r>
            <a:r>
              <a:rPr lang="en-US" altLang="zh-CN" sz="2800" baseline="-25000" dirty="0">
                <a:solidFill>
                  <a:srgbClr val="0033CC"/>
                </a:solidFill>
                <a:latin typeface="Times New Roman" panose="02020603050405020304" pitchFamily="18" charset="0"/>
                <a:ea typeface="华文楷体" panose="02010600040101010101" pitchFamily="2" charset="-122"/>
              </a:rPr>
              <a:t>2 </a:t>
            </a:r>
            <a:r>
              <a:rPr lang="en-US" altLang="zh-CN" sz="2800" dirty="0">
                <a:solidFill>
                  <a:srgbClr val="0033CC"/>
                </a:solidFill>
                <a:latin typeface="Times New Roman" panose="02020603050405020304" pitchFamily="18" charset="0"/>
                <a:ea typeface="华文楷体" panose="02010600040101010101" pitchFamily="2" charset="-122"/>
              </a:rPr>
              <a:t>(CO</a:t>
            </a:r>
            <a:r>
              <a:rPr lang="en-US" altLang="zh-CN" sz="2800" baseline="-25000" dirty="0">
                <a:solidFill>
                  <a:srgbClr val="0033CC"/>
                </a:solidFill>
                <a:latin typeface="Times New Roman" panose="02020603050405020304" pitchFamily="18" charset="0"/>
                <a:ea typeface="华文楷体" panose="02010600040101010101" pitchFamily="2" charset="-122"/>
              </a:rPr>
              <a:t>3</a:t>
            </a:r>
            <a:r>
              <a:rPr lang="en-US" altLang="zh-CN" sz="2800" dirty="0">
                <a:solidFill>
                  <a:srgbClr val="0033CC"/>
                </a:solidFill>
                <a:latin typeface="Times New Roman" panose="02020603050405020304" pitchFamily="18" charset="0"/>
                <a:ea typeface="华文楷体" panose="02010600040101010101" pitchFamily="2" charset="-122"/>
              </a:rPr>
              <a:t>)</a:t>
            </a:r>
            <a:r>
              <a:rPr lang="en-US" altLang="zh-CN" sz="2800" baseline="-25000" dirty="0">
                <a:solidFill>
                  <a:srgbClr val="0033CC"/>
                </a:solidFill>
                <a:latin typeface="Times New Roman" panose="02020603050405020304" pitchFamily="18" charset="0"/>
                <a:ea typeface="华文楷体" panose="02010600040101010101" pitchFamily="2" charset="-122"/>
              </a:rPr>
              <a:t>3</a:t>
            </a:r>
            <a:r>
              <a:rPr lang="zh-CN" altLang="en-US" sz="2800" dirty="0">
                <a:solidFill>
                  <a:srgbClr val="0033CC"/>
                </a:solidFill>
                <a:latin typeface="Times New Roman" panose="02020603050405020304" pitchFamily="18" charset="0"/>
                <a:ea typeface="华文楷体" panose="02010600040101010101" pitchFamily="2" charset="-122"/>
              </a:rPr>
              <a:t>，</a:t>
            </a:r>
            <a:r>
              <a:rPr lang="en-US" altLang="zh-CN" sz="2800" dirty="0">
                <a:solidFill>
                  <a:srgbClr val="FF0000"/>
                </a:solidFill>
                <a:latin typeface="Times New Roman" panose="02020603050405020304" pitchFamily="18" charset="0"/>
                <a:ea typeface="华文楷体" panose="02010600040101010101" pitchFamily="2" charset="-122"/>
              </a:rPr>
              <a:t>LnF</a:t>
            </a:r>
            <a:r>
              <a:rPr lang="en-US" altLang="zh-CN" sz="2800" baseline="-25000" dirty="0">
                <a:solidFill>
                  <a:srgbClr val="FF0000"/>
                </a:solidFill>
                <a:latin typeface="Times New Roman" panose="02020603050405020304" pitchFamily="18" charset="0"/>
                <a:ea typeface="华文楷体" panose="02010600040101010101" pitchFamily="2" charset="-122"/>
              </a:rPr>
              <a:t>3</a:t>
            </a:r>
            <a:r>
              <a:rPr lang="en-US" altLang="zh-CN" sz="2800" dirty="0">
                <a:solidFill>
                  <a:srgbClr val="0033CC"/>
                </a:solidFill>
                <a:latin typeface="Times New Roman" panose="02020603050405020304" pitchFamily="18" charset="0"/>
                <a:ea typeface="华文楷体" panose="02010600040101010101" pitchFamily="2" charset="-122"/>
              </a:rPr>
              <a:t>,  LnPO</a:t>
            </a:r>
            <a:r>
              <a:rPr lang="en-US" altLang="zh-CN" sz="2800" baseline="-25000" dirty="0">
                <a:solidFill>
                  <a:srgbClr val="0033CC"/>
                </a:solidFill>
                <a:latin typeface="Times New Roman" panose="02020603050405020304" pitchFamily="18" charset="0"/>
                <a:ea typeface="华文楷体" panose="02010600040101010101" pitchFamily="2" charset="-122"/>
              </a:rPr>
              <a:t>4</a:t>
            </a:r>
            <a:endParaRPr lang="en-US" altLang="zh-CN" sz="2800" dirty="0">
              <a:solidFill>
                <a:srgbClr val="0033CC"/>
              </a:solidFill>
              <a:latin typeface="Times New Roman" panose="02020603050405020304" pitchFamily="18" charset="0"/>
              <a:ea typeface="华文楷体" panose="02010600040101010101" pitchFamily="2" charset="-122"/>
            </a:endParaRPr>
          </a:p>
        </p:txBody>
      </p:sp>
      <p:grpSp>
        <p:nvGrpSpPr>
          <p:cNvPr id="935946" name="Group 10"/>
          <p:cNvGrpSpPr/>
          <p:nvPr/>
        </p:nvGrpSpPr>
        <p:grpSpPr bwMode="auto">
          <a:xfrm>
            <a:off x="684213" y="4221163"/>
            <a:ext cx="7488237" cy="2012950"/>
            <a:chOff x="431" y="2659"/>
            <a:chExt cx="4717" cy="1268"/>
          </a:xfrm>
        </p:grpSpPr>
        <p:sp>
          <p:nvSpPr>
            <p:cNvPr id="27656" name="Rectangle 6"/>
            <p:cNvSpPr>
              <a:spLocks noChangeArrowheads="1"/>
            </p:cNvSpPr>
            <p:nvPr/>
          </p:nvSpPr>
          <p:spPr bwMode="auto">
            <a:xfrm>
              <a:off x="431" y="2659"/>
              <a:ext cx="4717" cy="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fontAlgn="ctr">
                <a:lnSpc>
                  <a:spcPct val="130000"/>
                </a:lnSpc>
                <a:spcBef>
                  <a:spcPct val="0"/>
                </a:spcBef>
                <a:buClrTx/>
                <a:buSzTx/>
                <a:buFontTx/>
                <a:buNone/>
              </a:pPr>
              <a:r>
                <a:rPr lang="en-US" altLang="zh-CN" sz="3200" dirty="0">
                  <a:latin typeface="Times New Roman" panose="02020603050405020304" pitchFamily="18" charset="0"/>
                  <a:ea typeface="华文楷体" panose="02010600040101010101" pitchFamily="2" charset="-122"/>
                </a:rPr>
                <a:t>●  Ln</a:t>
              </a:r>
              <a:r>
                <a:rPr lang="en-US" altLang="zh-CN" sz="3200" baseline="-25000" dirty="0">
                  <a:latin typeface="Times New Roman" panose="02020603050405020304" pitchFamily="18" charset="0"/>
                  <a:ea typeface="华文楷体" panose="02010600040101010101" pitchFamily="2" charset="-122"/>
                </a:rPr>
                <a:t>2 </a:t>
              </a:r>
              <a:r>
                <a:rPr lang="en-US" altLang="zh-CN" sz="3200" dirty="0">
                  <a:latin typeface="Times New Roman" panose="02020603050405020304" pitchFamily="18" charset="0"/>
                  <a:ea typeface="华文楷体" panose="02010600040101010101" pitchFamily="2" charset="-122"/>
                </a:rPr>
                <a:t>O</a:t>
              </a:r>
              <a:r>
                <a:rPr lang="en-US" altLang="zh-CN" sz="3200" baseline="-25000" dirty="0">
                  <a:latin typeface="Times New Roman" panose="02020603050405020304" pitchFamily="18" charset="0"/>
                  <a:ea typeface="华文楷体" panose="02010600040101010101" pitchFamily="2" charset="-122"/>
                </a:rPr>
                <a:t>3 </a:t>
              </a:r>
              <a:r>
                <a:rPr lang="en-US" altLang="zh-CN" sz="3200" dirty="0">
                  <a:latin typeface="Times New Roman" panose="02020603050405020304" pitchFamily="18" charset="0"/>
                  <a:ea typeface="华文楷体" panose="02010600040101010101" pitchFamily="2" charset="-122"/>
                </a:rPr>
                <a:t>(</a:t>
              </a:r>
              <a:r>
                <a:rPr lang="zh-CN" altLang="en-US" sz="3200" dirty="0">
                  <a:latin typeface="Times New Roman" panose="02020603050405020304" pitchFamily="18" charset="0"/>
                  <a:ea typeface="华文楷体" panose="02010600040101010101" pitchFamily="2" charset="-122"/>
                </a:rPr>
                <a:t>或 </a:t>
              </a:r>
              <a:r>
                <a:rPr lang="en-US" altLang="zh-CN" sz="3200" dirty="0">
                  <a:latin typeface="Times New Roman" panose="02020603050405020304" pitchFamily="18" charset="0"/>
                  <a:ea typeface="华文楷体" panose="02010600040101010101" pitchFamily="2" charset="-122"/>
                </a:rPr>
                <a:t>Pr</a:t>
              </a:r>
              <a:r>
                <a:rPr lang="en-US" altLang="zh-CN" sz="3200" baseline="-25000" dirty="0">
                  <a:latin typeface="Times New Roman" panose="02020603050405020304" pitchFamily="18" charset="0"/>
                  <a:ea typeface="华文楷体" panose="02010600040101010101" pitchFamily="2" charset="-122"/>
                </a:rPr>
                <a:t>6</a:t>
              </a:r>
              <a:r>
                <a:rPr lang="en-US" altLang="zh-CN" sz="3200" dirty="0">
                  <a:latin typeface="Times New Roman" panose="02020603050405020304" pitchFamily="18" charset="0"/>
                  <a:ea typeface="华文楷体" panose="02010600040101010101" pitchFamily="2" charset="-122"/>
                </a:rPr>
                <a:t>O</a:t>
              </a:r>
              <a:r>
                <a:rPr lang="en-US" altLang="zh-CN" sz="3200" baseline="-25000" dirty="0">
                  <a:latin typeface="Times New Roman" panose="02020603050405020304" pitchFamily="18" charset="0"/>
                  <a:ea typeface="华文楷体" panose="02010600040101010101" pitchFamily="2" charset="-122"/>
                </a:rPr>
                <a:t>11</a:t>
              </a:r>
              <a:r>
                <a:rPr lang="en-US" altLang="zh-CN" sz="3200" dirty="0">
                  <a:latin typeface="Times New Roman" panose="02020603050405020304" pitchFamily="18" charset="0"/>
                  <a:ea typeface="华文楷体" panose="02010600040101010101" pitchFamily="2" charset="-122"/>
                </a:rPr>
                <a:t>, Tb</a:t>
              </a:r>
              <a:r>
                <a:rPr lang="en-US" altLang="zh-CN" sz="3200" baseline="-25000" dirty="0">
                  <a:latin typeface="Times New Roman" panose="02020603050405020304" pitchFamily="18" charset="0"/>
                  <a:ea typeface="华文楷体" panose="02010600040101010101" pitchFamily="2" charset="-122"/>
                </a:rPr>
                <a:t>4 </a:t>
              </a:r>
              <a:r>
                <a:rPr lang="en-US" altLang="zh-CN" sz="3200" dirty="0">
                  <a:latin typeface="Times New Roman" panose="02020603050405020304" pitchFamily="18" charset="0"/>
                  <a:ea typeface="华文楷体" panose="02010600040101010101" pitchFamily="2" charset="-122"/>
                </a:rPr>
                <a:t>O</a:t>
              </a:r>
              <a:r>
                <a:rPr lang="en-US" altLang="zh-CN" sz="3200" baseline="-25000" dirty="0">
                  <a:latin typeface="Times New Roman" panose="02020603050405020304" pitchFamily="18" charset="0"/>
                  <a:ea typeface="华文楷体" panose="02010600040101010101" pitchFamily="2" charset="-122"/>
                </a:rPr>
                <a:t>7</a:t>
              </a:r>
              <a:r>
                <a:rPr lang="en-US" altLang="zh-CN" sz="3200" dirty="0">
                  <a:latin typeface="Times New Roman" panose="02020603050405020304" pitchFamily="18" charset="0"/>
                  <a:ea typeface="华文楷体" panose="02010600040101010101" pitchFamily="2" charset="-122"/>
                </a:rPr>
                <a:t>) +</a:t>
              </a:r>
              <a:r>
                <a:rPr lang="zh-CN" altLang="en-US" sz="3200" dirty="0">
                  <a:latin typeface="Times New Roman" panose="02020603050405020304" pitchFamily="18" charset="0"/>
                  <a:ea typeface="华文楷体" panose="02010600040101010101" pitchFamily="2" charset="-122"/>
                </a:rPr>
                <a:t>相应的酸</a:t>
              </a:r>
              <a:endParaRPr lang="en-US" altLang="zh-CN" sz="3200" dirty="0">
                <a:latin typeface="Times New Roman" panose="02020603050405020304" pitchFamily="18" charset="0"/>
                <a:ea typeface="华文楷体" panose="02010600040101010101" pitchFamily="2" charset="-122"/>
              </a:endParaRPr>
            </a:p>
            <a:p>
              <a:pPr fontAlgn="ctr">
                <a:lnSpc>
                  <a:spcPct val="130000"/>
                </a:lnSpc>
                <a:spcBef>
                  <a:spcPct val="0"/>
                </a:spcBef>
                <a:buClrTx/>
                <a:buSzTx/>
                <a:buFontTx/>
                <a:buNone/>
              </a:pPr>
              <a:r>
                <a:rPr lang="en-US" altLang="zh-CN" sz="3200" dirty="0">
                  <a:latin typeface="Times New Roman" panose="02020603050405020304" pitchFamily="18" charset="0"/>
                  <a:ea typeface="华文楷体" panose="02010600040101010101" pitchFamily="2" charset="-122"/>
                </a:rPr>
                <a:t>                                    </a:t>
              </a:r>
              <a:endParaRPr lang="zh-CN" altLang="en-US" sz="3200" dirty="0">
                <a:latin typeface="Times New Roman" panose="02020603050405020304" pitchFamily="18" charset="0"/>
                <a:ea typeface="华文楷体" panose="02010600040101010101" pitchFamily="2" charset="-122"/>
              </a:endParaRPr>
            </a:p>
            <a:p>
              <a:pPr fontAlgn="ctr">
                <a:lnSpc>
                  <a:spcPct val="130000"/>
                </a:lnSpc>
                <a:spcBef>
                  <a:spcPct val="0"/>
                </a:spcBef>
                <a:buClrTx/>
                <a:buSzTx/>
                <a:buFontTx/>
                <a:buNone/>
              </a:pPr>
              <a:r>
                <a:rPr lang="zh-CN" altLang="en-US" sz="3200" dirty="0">
                  <a:latin typeface="Times New Roman" panose="02020603050405020304" pitchFamily="18" charset="0"/>
                  <a:ea typeface="华文楷体" panose="02010600040101010101" pitchFamily="2" charset="-122"/>
                </a:rPr>
                <a:t>                           相应盐的水合物</a:t>
              </a:r>
              <a:endParaRPr lang="zh-CN" altLang="en-US" sz="3200" dirty="0">
                <a:latin typeface="Times New Roman" panose="02020603050405020304" pitchFamily="18" charset="0"/>
                <a:ea typeface="华文楷体" panose="02010600040101010101" pitchFamily="2" charset="-122"/>
              </a:endParaRPr>
            </a:p>
          </p:txBody>
        </p:sp>
        <p:sp>
          <p:nvSpPr>
            <p:cNvPr id="27657" name="Line 7"/>
            <p:cNvSpPr>
              <a:spLocks noChangeShapeType="1"/>
            </p:cNvSpPr>
            <p:nvPr/>
          </p:nvSpPr>
          <p:spPr bwMode="auto">
            <a:xfrm>
              <a:off x="2744" y="3169"/>
              <a:ext cx="0" cy="408"/>
            </a:xfrm>
            <a:prstGeom prst="line">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935944" name="Text Box 8"/>
          <p:cNvSpPr txBox="1">
            <a:spLocks noChangeArrowheads="1"/>
          </p:cNvSpPr>
          <p:nvPr/>
        </p:nvSpPr>
        <p:spPr bwMode="auto">
          <a:xfrm>
            <a:off x="611188" y="1125538"/>
            <a:ext cx="5113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3200">
                <a:latin typeface="Times New Roman" panose="02020603050405020304" pitchFamily="18" charset="0"/>
                <a:ea typeface="华文楷体" panose="02010600040101010101" pitchFamily="2" charset="-122"/>
              </a:rPr>
              <a:t>卤化物、硫酸盐、草酸盐等</a:t>
            </a:r>
            <a:endParaRPr kumimoji="0" lang="zh-CN" altLang="en-US" sz="3200">
              <a:latin typeface="Times New Roman" panose="02020603050405020304" pitchFamily="18" charset="0"/>
              <a:ea typeface="华文楷体" panose="02010600040101010101" pitchFamily="2" charset="-122"/>
            </a:endParaRPr>
          </a:p>
        </p:txBody>
      </p:sp>
      <p:sp>
        <p:nvSpPr>
          <p:cNvPr id="27655" name="Rectangle 9"/>
          <p:cNvSpPr>
            <a:spLocks noChangeArrowheads="1"/>
          </p:cNvSpPr>
          <p:nvPr/>
        </p:nvSpPr>
        <p:spPr bwMode="auto">
          <a:xfrm>
            <a:off x="8243888" y="6069013"/>
            <a:ext cx="661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712AF6B2-FB96-40E6-876E-408F3D166E31}"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5938"/>
                                        </p:tgtEl>
                                        <p:attrNameLst>
                                          <p:attrName>style.visibility</p:attrName>
                                        </p:attrNameLst>
                                      </p:cBhvr>
                                      <p:to>
                                        <p:strVal val="visible"/>
                                      </p:to>
                                    </p:set>
                                    <p:anim calcmode="lin" valueType="num">
                                      <p:cBhvr additive="base">
                                        <p:cTn id="7" dur="500" fill="hold"/>
                                        <p:tgtEl>
                                          <p:spTgt spid="935938"/>
                                        </p:tgtEl>
                                        <p:attrNameLst>
                                          <p:attrName>ppt_x</p:attrName>
                                        </p:attrNameLst>
                                      </p:cBhvr>
                                      <p:tavLst>
                                        <p:tav tm="0">
                                          <p:val>
                                            <p:strVal val="0-#ppt_w/2"/>
                                          </p:val>
                                        </p:tav>
                                        <p:tav tm="100000">
                                          <p:val>
                                            <p:strVal val="#ppt_x"/>
                                          </p:val>
                                        </p:tav>
                                      </p:tavLst>
                                    </p:anim>
                                    <p:anim calcmode="lin" valueType="num">
                                      <p:cBhvr additive="base">
                                        <p:cTn id="8" dur="500" fill="hold"/>
                                        <p:tgtEl>
                                          <p:spTgt spid="9359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935944"/>
                                        </p:tgtEl>
                                        <p:attrNameLst>
                                          <p:attrName>style.visibility</p:attrName>
                                        </p:attrNameLst>
                                      </p:cBhvr>
                                      <p:to>
                                        <p:strVal val="visible"/>
                                      </p:to>
                                    </p:set>
                                    <p:anim to="" calcmode="lin" valueType="num">
                                      <p:cBhvr>
                                        <p:cTn id="13" dur="1" fill="hold"/>
                                        <p:tgtEl>
                                          <p:spTgt spid="935944"/>
                                        </p:tgtEl>
                                      </p:cBhvr>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35939"/>
                                        </p:tgtEl>
                                        <p:attrNameLst>
                                          <p:attrName>style.visibility</p:attrName>
                                        </p:attrNameLst>
                                      </p:cBhvr>
                                      <p:to>
                                        <p:strVal val="visible"/>
                                      </p:to>
                                    </p:set>
                                    <p:animEffect transition="in" filter="slide(fromBottom)">
                                      <p:cBhvr>
                                        <p:cTn id="18" dur="500"/>
                                        <p:tgtEl>
                                          <p:spTgt spid="935939"/>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935940"/>
                                        </p:tgtEl>
                                        <p:attrNameLst>
                                          <p:attrName>style.visibility</p:attrName>
                                        </p:attrNameLst>
                                      </p:cBhvr>
                                      <p:to>
                                        <p:strVal val="visible"/>
                                      </p:to>
                                    </p:set>
                                    <p:animEffect transition="in" filter="slide(fromBottom)">
                                      <p:cBhvr>
                                        <p:cTn id="21" dur="500"/>
                                        <p:tgtEl>
                                          <p:spTgt spid="93594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35946"/>
                                        </p:tgtEl>
                                        <p:attrNameLst>
                                          <p:attrName>style.visibility</p:attrName>
                                        </p:attrNameLst>
                                      </p:cBhvr>
                                      <p:to>
                                        <p:strVal val="visible"/>
                                      </p:to>
                                    </p:set>
                                    <p:animEffect transition="in" filter="dissolve">
                                      <p:cBhvr>
                                        <p:cTn id="26" dur="500"/>
                                        <p:tgtEl>
                                          <p:spTgt spid="935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38" grpId="0" autoUpdateAnimBg="0"/>
      <p:bldP spid="935939" grpId="0"/>
      <p:bldP spid="935940" grpId="0"/>
      <p:bldP spid="9359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body" idx="1"/>
          </p:nvPr>
        </p:nvSpPr>
        <p:spPr>
          <a:xfrm>
            <a:off x="395288" y="631825"/>
            <a:ext cx="8367712" cy="5245100"/>
          </a:xfrm>
        </p:spPr>
        <p:txBody>
          <a:bodyPr/>
          <a:lstStyle/>
          <a:p>
            <a:pPr marL="0" indent="0" eaLnBrk="1" hangingPunct="1">
              <a:lnSpc>
                <a:spcPct val="150000"/>
              </a:lnSpc>
              <a:spcBef>
                <a:spcPct val="0"/>
              </a:spcBef>
              <a:buFont typeface="Wingdings" panose="05000000000000000000" pitchFamily="2" charset="2"/>
              <a:buNone/>
            </a:pPr>
            <a:r>
              <a:rPr lang="zh-CN" altLang="en-US" sz="3200" b="1" dirty="0" smtClean="0">
                <a:solidFill>
                  <a:srgbClr val="FF0000"/>
                </a:solidFill>
                <a:latin typeface="Times New Roman" panose="02020603050405020304" pitchFamily="18" charset="0"/>
                <a:ea typeface="华文楷体" panose="02010600040101010101" pitchFamily="2" charset="-122"/>
              </a:rPr>
              <a:t>卤化物</a:t>
            </a:r>
            <a:r>
              <a:rPr lang="en-US" altLang="zh-CN" sz="3200" b="1" dirty="0" smtClean="0">
                <a:solidFill>
                  <a:srgbClr val="FF0000"/>
                </a:solidFill>
                <a:latin typeface="Times New Roman" panose="02020603050405020304" pitchFamily="18" charset="0"/>
                <a:ea typeface="华文楷体" panose="02010600040101010101" pitchFamily="2" charset="-122"/>
              </a:rPr>
              <a:t>LnX</a:t>
            </a:r>
            <a:r>
              <a:rPr lang="en-US" altLang="zh-CN" sz="3200" b="1" baseline="-25000" dirty="0" smtClean="0">
                <a:solidFill>
                  <a:srgbClr val="FF0000"/>
                </a:solidFill>
                <a:latin typeface="Times New Roman" panose="02020603050405020304" pitchFamily="18" charset="0"/>
                <a:ea typeface="华文楷体" panose="02010600040101010101" pitchFamily="2" charset="-122"/>
              </a:rPr>
              <a:t>3</a:t>
            </a:r>
            <a:r>
              <a:rPr lang="zh-CN" altLang="en-US" sz="3200" b="1" dirty="0" smtClean="0">
                <a:latin typeface="Times New Roman" panose="02020603050405020304" pitchFamily="18" charset="0"/>
                <a:ea typeface="华文楷体" panose="02010600040101010101" pitchFamily="2" charset="-122"/>
              </a:rPr>
              <a:t>： </a:t>
            </a:r>
            <a:endParaRPr lang="zh-CN" altLang="en-US" sz="3200" b="1" dirty="0" smtClean="0">
              <a:latin typeface="Times New Roman" panose="02020603050405020304" pitchFamily="18" charset="0"/>
              <a:ea typeface="华文楷体" panose="02010600040101010101" pitchFamily="2" charset="-122"/>
            </a:endParaRPr>
          </a:p>
          <a:p>
            <a:pPr marL="0" indent="0" eaLnBrk="1" hangingPunct="1">
              <a:lnSpc>
                <a:spcPct val="150000"/>
              </a:lnSpc>
              <a:spcBef>
                <a:spcPct val="0"/>
              </a:spcBef>
              <a:buFont typeface="Wingdings" panose="05000000000000000000" pitchFamily="2" charset="2"/>
              <a:buNone/>
            </a:pPr>
            <a:r>
              <a:rPr lang="zh-CN" altLang="en-US" sz="3200" b="1" dirty="0" smtClean="0">
                <a:latin typeface="Times New Roman" panose="02020603050405020304" pitchFamily="18" charset="0"/>
                <a:ea typeface="华文楷体" panose="02010600040101010101" pitchFamily="2" charset="-122"/>
              </a:rPr>
              <a:t>     </a:t>
            </a:r>
            <a:r>
              <a:rPr lang="zh-CN" altLang="en-US" sz="3200" b="1" dirty="0" smtClean="0">
                <a:solidFill>
                  <a:srgbClr val="0000FF"/>
                </a:solidFill>
                <a:latin typeface="Times New Roman" panose="02020603050405020304" pitchFamily="18" charset="0"/>
                <a:ea typeface="华文楷体" panose="02010600040101010101" pitchFamily="2" charset="-122"/>
              </a:rPr>
              <a:t>氟化物 </a:t>
            </a:r>
            <a:r>
              <a:rPr lang="en-US" altLang="zh-CN" sz="3200" b="1" dirty="0" smtClean="0">
                <a:solidFill>
                  <a:srgbClr val="0000FF"/>
                </a:solidFill>
                <a:latin typeface="Times New Roman" panose="02020603050405020304" pitchFamily="18" charset="0"/>
                <a:ea typeface="华文楷体" panose="02010600040101010101" pitchFamily="2" charset="-122"/>
              </a:rPr>
              <a:t>( LnF</a:t>
            </a:r>
            <a:r>
              <a:rPr lang="en-US" altLang="zh-CN" sz="3200" b="1" baseline="-25000" dirty="0" smtClean="0">
                <a:solidFill>
                  <a:srgbClr val="0000FF"/>
                </a:solidFill>
                <a:latin typeface="Times New Roman" panose="02020603050405020304" pitchFamily="18" charset="0"/>
                <a:ea typeface="华文楷体" panose="02010600040101010101" pitchFamily="2" charset="-122"/>
              </a:rPr>
              <a:t>3 </a:t>
            </a:r>
            <a:r>
              <a:rPr lang="en-US" altLang="zh-CN" sz="3200" b="1" dirty="0" smtClean="0">
                <a:solidFill>
                  <a:srgbClr val="0000FF"/>
                </a:solidFill>
                <a:latin typeface="Times New Roman" panose="02020603050405020304" pitchFamily="18" charset="0"/>
                <a:ea typeface="华文楷体" panose="02010600040101010101" pitchFamily="2" charset="-122"/>
              </a:rPr>
              <a:t>)</a:t>
            </a:r>
            <a:r>
              <a:rPr lang="zh-CN" altLang="en-US" sz="3200" b="1" dirty="0" smtClean="0">
                <a:latin typeface="Times New Roman" panose="02020603050405020304" pitchFamily="18" charset="0"/>
                <a:ea typeface="华文楷体" panose="02010600040101010101" pitchFamily="2" charset="-122"/>
              </a:rPr>
              <a:t>不溶于水，在含</a:t>
            </a:r>
            <a:r>
              <a:rPr lang="en-US" altLang="zh-CN" sz="3200" b="1" dirty="0" smtClean="0">
                <a:latin typeface="Times New Roman" panose="02020603050405020304" pitchFamily="18" charset="0"/>
                <a:ea typeface="华文楷体" panose="02010600040101010101" pitchFamily="2" charset="-122"/>
              </a:rPr>
              <a:t>3 mol</a:t>
            </a:r>
            <a:r>
              <a:rPr lang="en-US" altLang="zh-CN" sz="3200" b="1" dirty="0" smtClean="0">
                <a:latin typeface="Times New Roman" panose="02020603050405020304" pitchFamily="18" charset="0"/>
                <a:ea typeface="华文楷体" panose="02010600040101010101" pitchFamily="2" charset="-122"/>
                <a:sym typeface="Symbol" panose="05050102010706020507" pitchFamily="18" charset="2"/>
              </a:rPr>
              <a:t></a:t>
            </a:r>
            <a:r>
              <a:rPr lang="en-US" altLang="zh-CN" sz="3200" b="1" dirty="0" smtClean="0">
                <a:latin typeface="Times New Roman" panose="02020603050405020304" pitchFamily="18" charset="0"/>
                <a:ea typeface="华文楷体" panose="02010600040101010101" pitchFamily="2" charset="-122"/>
              </a:rPr>
              <a:t>L</a:t>
            </a:r>
            <a:r>
              <a:rPr lang="en-US" altLang="zh-CN" sz="3200" b="1" baseline="30000" dirty="0" smtClean="0">
                <a:latin typeface="Times New Roman" panose="02020603050405020304" pitchFamily="18" charset="0"/>
                <a:ea typeface="华文楷体" panose="02010600040101010101" pitchFamily="2" charset="-122"/>
              </a:rPr>
              <a:t>-1 </a:t>
            </a:r>
            <a:r>
              <a:rPr lang="en-US" altLang="zh-CN" sz="3200" b="1" dirty="0" smtClean="0">
                <a:latin typeface="Times New Roman" panose="02020603050405020304" pitchFamily="18" charset="0"/>
                <a:ea typeface="华文楷体" panose="02010600040101010101" pitchFamily="2" charset="-122"/>
              </a:rPr>
              <a:t>HNO</a:t>
            </a:r>
            <a:r>
              <a:rPr lang="en-US" altLang="zh-CN" sz="3200" b="1" baseline="-25000" dirty="0" smtClean="0">
                <a:latin typeface="Times New Roman" panose="02020603050405020304" pitchFamily="18" charset="0"/>
                <a:ea typeface="华文楷体" panose="02010600040101010101" pitchFamily="2" charset="-122"/>
              </a:rPr>
              <a:t>3</a:t>
            </a:r>
            <a:r>
              <a:rPr lang="zh-CN" altLang="en-US" sz="3200" b="1" dirty="0" smtClean="0">
                <a:latin typeface="Times New Roman" panose="02020603050405020304" pitchFamily="18" charset="0"/>
                <a:ea typeface="华文楷体" panose="02010600040101010101" pitchFamily="2" charset="-122"/>
              </a:rPr>
              <a:t>的盐溶液中加入</a:t>
            </a:r>
            <a:r>
              <a:rPr lang="en-US" altLang="zh-CN" sz="3200" b="1" dirty="0" smtClean="0">
                <a:latin typeface="Times New Roman" panose="02020603050405020304" pitchFamily="18" charset="0"/>
                <a:ea typeface="华文楷体" panose="02010600040101010101" pitchFamily="2" charset="-122"/>
              </a:rPr>
              <a:t>HF</a:t>
            </a:r>
            <a:r>
              <a:rPr lang="zh-CN" altLang="en-US" sz="3200" b="1" dirty="0" smtClean="0">
                <a:latin typeface="Times New Roman" panose="02020603050405020304" pitchFamily="18" charset="0"/>
                <a:ea typeface="华文楷体" panose="02010600040101010101" pitchFamily="2" charset="-122"/>
              </a:rPr>
              <a:t>或</a:t>
            </a:r>
            <a:r>
              <a:rPr lang="en-US" altLang="zh-CN" sz="3200" b="1" dirty="0" smtClean="0">
                <a:latin typeface="Times New Roman" panose="02020603050405020304" pitchFamily="18" charset="0"/>
                <a:ea typeface="华文楷体" panose="02010600040101010101" pitchFamily="2" charset="-122"/>
              </a:rPr>
              <a:t>F</a:t>
            </a:r>
            <a:r>
              <a:rPr lang="zh-CN" altLang="en-US" sz="3200" b="1" baseline="30000" dirty="0" smtClean="0">
                <a:latin typeface="Times New Roman" panose="02020603050405020304" pitchFamily="18" charset="0"/>
                <a:ea typeface="华文楷体" panose="02010600040101010101" pitchFamily="2" charset="-122"/>
              </a:rPr>
              <a:t>－</a:t>
            </a:r>
            <a:r>
              <a:rPr lang="zh-CN" altLang="en-US" sz="3200" b="1" dirty="0" smtClean="0">
                <a:latin typeface="Times New Roman" panose="02020603050405020304" pitchFamily="18" charset="0"/>
                <a:ea typeface="华文楷体" panose="02010600040101010101" pitchFamily="2" charset="-122"/>
              </a:rPr>
              <a:t>离子，得到</a:t>
            </a:r>
            <a:r>
              <a:rPr lang="en-US" altLang="zh-CN" sz="3200" b="1" dirty="0" smtClean="0">
                <a:latin typeface="Times New Roman" panose="02020603050405020304" pitchFamily="18" charset="0"/>
                <a:ea typeface="华文楷体" panose="02010600040101010101" pitchFamily="2" charset="-122"/>
              </a:rPr>
              <a:t>LnF</a:t>
            </a:r>
            <a:r>
              <a:rPr lang="en-US" altLang="zh-CN" sz="3200" b="1" baseline="-25000" dirty="0" smtClean="0">
                <a:latin typeface="Times New Roman" panose="02020603050405020304" pitchFamily="18" charset="0"/>
                <a:ea typeface="华文楷体" panose="02010600040101010101" pitchFamily="2" charset="-122"/>
              </a:rPr>
              <a:t>3</a:t>
            </a:r>
            <a:r>
              <a:rPr lang="zh-CN" altLang="en-US" sz="3200" b="1" dirty="0" smtClean="0">
                <a:latin typeface="Times New Roman" panose="02020603050405020304" pitchFamily="18" charset="0"/>
                <a:ea typeface="华文楷体" panose="02010600040101010101" pitchFamily="2" charset="-122"/>
              </a:rPr>
              <a:t>沉淀，即使</a:t>
            </a:r>
            <a:r>
              <a:rPr lang="en-US" altLang="zh-CN" sz="3200" b="1" dirty="0" smtClean="0">
                <a:latin typeface="Times New Roman" panose="02020603050405020304" pitchFamily="18" charset="0"/>
                <a:ea typeface="华文楷体" panose="02010600040101010101" pitchFamily="2" charset="-122"/>
              </a:rPr>
              <a:t>F</a:t>
            </a:r>
            <a:r>
              <a:rPr lang="zh-CN" altLang="en-US" sz="3200" b="1" baseline="30000" dirty="0" smtClean="0">
                <a:latin typeface="Times New Roman" panose="02020603050405020304" pitchFamily="18" charset="0"/>
                <a:ea typeface="华文楷体" panose="02010600040101010101" pitchFamily="2" charset="-122"/>
              </a:rPr>
              <a:t>－</a:t>
            </a:r>
            <a:r>
              <a:rPr lang="zh-CN" altLang="en-US" sz="3200" b="1" dirty="0" smtClean="0">
                <a:latin typeface="Times New Roman" panose="02020603050405020304" pitchFamily="18" charset="0"/>
                <a:ea typeface="华文楷体" panose="02010600040101010101" pitchFamily="2" charset="-122"/>
              </a:rPr>
              <a:t>过量也不形成氟配离子而溶解</a:t>
            </a:r>
            <a:r>
              <a:rPr lang="en-US" altLang="zh-CN" sz="3200" b="1" dirty="0" smtClean="0">
                <a:latin typeface="Times New Roman" panose="02020603050405020304" pitchFamily="18" charset="0"/>
                <a:ea typeface="华文楷体" panose="02010600040101010101" pitchFamily="2" charset="-122"/>
              </a:rPr>
              <a:t>—</a:t>
            </a:r>
            <a:r>
              <a:rPr lang="zh-CN" altLang="en-US" sz="3200" b="1" dirty="0" smtClean="0">
                <a:solidFill>
                  <a:srgbClr val="FF0000"/>
                </a:solidFill>
                <a:latin typeface="Times New Roman" panose="02020603050405020304" pitchFamily="18" charset="0"/>
                <a:ea typeface="华文楷体" panose="02010600040101010101" pitchFamily="2" charset="-122"/>
              </a:rPr>
              <a:t>镧系离子的定性鉴定</a:t>
            </a:r>
            <a:r>
              <a:rPr lang="zh-CN" altLang="en-US" sz="3200" b="1" dirty="0" smtClean="0">
                <a:latin typeface="Times New Roman" panose="02020603050405020304" pitchFamily="18" charset="0"/>
                <a:ea typeface="华文楷体" panose="02010600040101010101" pitchFamily="2" charset="-122"/>
              </a:rPr>
              <a:t>；</a:t>
            </a:r>
            <a:endParaRPr lang="zh-CN" altLang="en-US" sz="3200" b="1" dirty="0" smtClean="0">
              <a:latin typeface="Times New Roman" panose="02020603050405020304" pitchFamily="18" charset="0"/>
              <a:ea typeface="华文楷体" panose="02010600040101010101" pitchFamily="2" charset="-122"/>
            </a:endParaRPr>
          </a:p>
          <a:p>
            <a:pPr marL="0" indent="0" eaLnBrk="1" hangingPunct="1">
              <a:lnSpc>
                <a:spcPct val="150000"/>
              </a:lnSpc>
              <a:spcBef>
                <a:spcPct val="0"/>
              </a:spcBef>
              <a:buFont typeface="Wingdings" panose="05000000000000000000" pitchFamily="2" charset="2"/>
              <a:buNone/>
            </a:pPr>
            <a:r>
              <a:rPr lang="zh-CN" altLang="en-US" sz="3200" b="1" dirty="0" smtClean="0">
                <a:latin typeface="Times New Roman" panose="02020603050405020304" pitchFamily="18" charset="0"/>
                <a:ea typeface="华文楷体" panose="02010600040101010101" pitchFamily="2" charset="-122"/>
              </a:rPr>
              <a:t>      </a:t>
            </a:r>
            <a:r>
              <a:rPr lang="zh-CN" altLang="en-US" sz="3200" b="1" dirty="0" smtClean="0">
                <a:solidFill>
                  <a:srgbClr val="0000FF"/>
                </a:solidFill>
                <a:latin typeface="Times New Roman" panose="02020603050405020304" pitchFamily="18" charset="0"/>
                <a:ea typeface="华文楷体" panose="02010600040101010101" pitchFamily="2" charset="-122"/>
              </a:rPr>
              <a:t>氯化物</a:t>
            </a:r>
            <a:r>
              <a:rPr lang="en-US" altLang="zh-CN" sz="3200" b="1" dirty="0" smtClean="0">
                <a:solidFill>
                  <a:srgbClr val="0000FF"/>
                </a:solidFill>
                <a:latin typeface="Times New Roman" panose="02020603050405020304" pitchFamily="18" charset="0"/>
                <a:ea typeface="华文楷体" panose="02010600040101010101" pitchFamily="2" charset="-122"/>
              </a:rPr>
              <a:t>/</a:t>
            </a:r>
            <a:r>
              <a:rPr lang="zh-CN" altLang="en-US" sz="3200" b="1" dirty="0" smtClean="0">
                <a:solidFill>
                  <a:srgbClr val="0000FF"/>
                </a:solidFill>
                <a:latin typeface="Times New Roman" panose="02020603050405020304" pitchFamily="18" charset="0"/>
                <a:ea typeface="华文楷体" panose="02010600040101010101" pitchFamily="2" charset="-122"/>
              </a:rPr>
              <a:t>溴化物</a:t>
            </a:r>
            <a:r>
              <a:rPr lang="en-US" altLang="zh-CN" sz="3200" b="1" dirty="0" smtClean="0">
                <a:solidFill>
                  <a:srgbClr val="0000FF"/>
                </a:solidFill>
                <a:latin typeface="Times New Roman" panose="02020603050405020304" pitchFamily="18" charset="0"/>
                <a:ea typeface="华文楷体" panose="02010600040101010101" pitchFamily="2" charset="-122"/>
              </a:rPr>
              <a:t>/</a:t>
            </a:r>
            <a:r>
              <a:rPr lang="zh-CN" altLang="en-US" sz="3200" b="1" dirty="0" smtClean="0">
                <a:solidFill>
                  <a:srgbClr val="0000FF"/>
                </a:solidFill>
                <a:latin typeface="Times New Roman" panose="02020603050405020304" pitchFamily="18" charset="0"/>
                <a:ea typeface="华文楷体" panose="02010600040101010101" pitchFamily="2" charset="-122"/>
              </a:rPr>
              <a:t>碘化物</a:t>
            </a:r>
            <a:r>
              <a:rPr lang="zh-CN" altLang="en-US" sz="3200" b="1" dirty="0" smtClean="0">
                <a:latin typeface="Times New Roman" panose="02020603050405020304" pitchFamily="18" charset="0"/>
                <a:ea typeface="华文楷体" panose="02010600040101010101" pitchFamily="2" charset="-122"/>
              </a:rPr>
              <a:t>：溶于水和某些极性有机溶剂；</a:t>
            </a:r>
            <a:r>
              <a:rPr lang="zh-CN" altLang="en-US" sz="3200" b="1" dirty="0" smtClean="0">
                <a:solidFill>
                  <a:srgbClr val="FF0000"/>
                </a:solidFill>
                <a:latin typeface="Times New Roman" panose="02020603050405020304" pitchFamily="18" charset="0"/>
                <a:ea typeface="华文楷体" panose="02010600040101010101" pitchFamily="2" charset="-122"/>
              </a:rPr>
              <a:t>氯化物</a:t>
            </a:r>
            <a:r>
              <a:rPr lang="zh-CN" altLang="en-US" sz="3200" b="1" dirty="0" smtClean="0">
                <a:latin typeface="Times New Roman" panose="02020603050405020304" pitchFamily="18" charset="0"/>
                <a:ea typeface="华文楷体" panose="02010600040101010101" pitchFamily="2" charset="-122"/>
              </a:rPr>
              <a:t>：在甲醇 </a:t>
            </a:r>
            <a:r>
              <a:rPr lang="en-US" altLang="zh-CN" sz="3200" b="1" dirty="0" smtClean="0">
                <a:latin typeface="Times New Roman" panose="02020603050405020304" pitchFamily="18" charset="0"/>
                <a:ea typeface="华文楷体" panose="02010600040101010101" pitchFamily="2" charset="-122"/>
              </a:rPr>
              <a:t>/ </a:t>
            </a:r>
            <a:r>
              <a:rPr lang="zh-CN" altLang="en-US" sz="3200" b="1" dirty="0" smtClean="0">
                <a:latin typeface="Times New Roman" panose="02020603050405020304" pitchFamily="18" charset="0"/>
                <a:ea typeface="华文楷体" panose="02010600040101010101" pitchFamily="2" charset="-122"/>
              </a:rPr>
              <a:t>乙醇中易溶</a:t>
            </a:r>
            <a:endParaRPr lang="zh-CN" altLang="en-US" sz="3200" b="1" dirty="0" smtClean="0">
              <a:latin typeface="Times New Roman" panose="02020603050405020304" pitchFamily="18" charset="0"/>
              <a:ea typeface="华文楷体" panose="02010600040101010101" pitchFamily="2" charset="-122"/>
            </a:endParaRPr>
          </a:p>
        </p:txBody>
      </p:sp>
      <p:sp>
        <p:nvSpPr>
          <p:cNvPr id="28675" name="Rectangle 3"/>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0D35B675-38A2-47F6-88ED-54B37C3E4DDF}"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42082">
                                            <p:txEl>
                                              <p:pRg st="2" end="2"/>
                                            </p:txEl>
                                          </p:spTgt>
                                        </p:tgtEl>
                                        <p:attrNameLst>
                                          <p:attrName>style.visibility</p:attrName>
                                        </p:attrNameLst>
                                      </p:cBhvr>
                                      <p:to>
                                        <p:strVal val="visible"/>
                                      </p:to>
                                    </p:set>
                                    <p:anim to="" calcmode="lin" valueType="num">
                                      <p:cBhvr>
                                        <p:cTn id="7" dur="1" fill="hold"/>
                                        <p:tgtEl>
                                          <p:spTgt spid="942082">
                                            <p:txEl>
                                              <p:pRg st="2" end="2"/>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8AB20BF7-D548-4A71-AEF7-13DD9AEE6997}"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grpSp>
        <p:nvGrpSpPr>
          <p:cNvPr id="30723" name="Group 3"/>
          <p:cNvGrpSpPr/>
          <p:nvPr/>
        </p:nvGrpSpPr>
        <p:grpSpPr bwMode="auto">
          <a:xfrm>
            <a:off x="2771775" y="2847975"/>
            <a:ext cx="977900" cy="76200"/>
            <a:chOff x="2208" y="1968"/>
            <a:chExt cx="480" cy="48"/>
          </a:xfrm>
        </p:grpSpPr>
        <p:sp>
          <p:nvSpPr>
            <p:cNvPr id="30728" name="Line 4"/>
            <p:cNvSpPr>
              <a:spLocks noChangeShapeType="1"/>
            </p:cNvSpPr>
            <p:nvPr/>
          </p:nvSpPr>
          <p:spPr bwMode="auto">
            <a:xfrm>
              <a:off x="2208" y="1968"/>
              <a:ext cx="480" cy="0"/>
            </a:xfrm>
            <a:prstGeom prst="line">
              <a:avLst/>
            </a:prstGeom>
            <a:noFill/>
            <a:ln w="254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29" name="Line 5"/>
            <p:cNvSpPr>
              <a:spLocks noChangeShapeType="1"/>
            </p:cNvSpPr>
            <p:nvPr/>
          </p:nvSpPr>
          <p:spPr bwMode="auto">
            <a:xfrm>
              <a:off x="2208" y="2016"/>
              <a:ext cx="480" cy="0"/>
            </a:xfrm>
            <a:prstGeom prst="line">
              <a:avLst/>
            </a:prstGeom>
            <a:noFill/>
            <a:ln w="254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943110" name="Rectangle 6"/>
          <p:cNvSpPr>
            <a:spLocks noChangeArrowheads="1"/>
          </p:cNvSpPr>
          <p:nvPr/>
        </p:nvSpPr>
        <p:spPr bwMode="auto">
          <a:xfrm>
            <a:off x="395288" y="620713"/>
            <a:ext cx="8001000" cy="496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40000"/>
              </a:lnSpc>
              <a:spcBef>
                <a:spcPct val="0"/>
              </a:spcBef>
              <a:buClrTx/>
              <a:buSzTx/>
              <a:buFontTx/>
              <a:buNone/>
            </a:pPr>
            <a:r>
              <a:rPr lang="en-US" altLang="zh-CN" sz="3200" dirty="0">
                <a:solidFill>
                  <a:srgbClr val="0000FF"/>
                </a:solidFill>
                <a:latin typeface="Times New Roman" panose="02020603050405020304" pitchFamily="18" charset="0"/>
                <a:ea typeface="华文楷体" panose="02010600040101010101" pitchFamily="2" charset="-122"/>
              </a:rPr>
              <a:t>●  </a:t>
            </a:r>
            <a:r>
              <a:rPr lang="zh-CN" altLang="en-US" sz="3200" dirty="0">
                <a:solidFill>
                  <a:srgbClr val="0000FF"/>
                </a:solidFill>
                <a:latin typeface="Times New Roman" panose="02020603050405020304" pitchFamily="18" charset="0"/>
                <a:ea typeface="华文楷体" panose="02010600040101010101" pitchFamily="2" charset="-122"/>
              </a:rPr>
              <a:t>无水</a:t>
            </a:r>
            <a:r>
              <a:rPr lang="en-US" altLang="zh-CN" sz="3200" dirty="0">
                <a:solidFill>
                  <a:srgbClr val="0000FF"/>
                </a:solidFill>
                <a:latin typeface="Times New Roman" panose="02020603050405020304" pitchFamily="18" charset="0"/>
                <a:ea typeface="华文楷体" panose="02010600040101010101" pitchFamily="2" charset="-122"/>
              </a:rPr>
              <a:t>Ln(III)</a:t>
            </a:r>
            <a:r>
              <a:rPr lang="zh-CN" altLang="en-US" sz="3200" dirty="0">
                <a:solidFill>
                  <a:srgbClr val="0000FF"/>
                </a:solidFill>
                <a:latin typeface="Times New Roman" panose="02020603050405020304" pitchFamily="18" charset="0"/>
                <a:ea typeface="华文楷体" panose="02010600040101010101" pitchFamily="2" charset="-122"/>
              </a:rPr>
              <a:t>盐的制备</a:t>
            </a:r>
            <a:endParaRPr lang="zh-CN" altLang="en-US" sz="3200" dirty="0">
              <a:solidFill>
                <a:srgbClr val="0000FF"/>
              </a:solidFill>
              <a:latin typeface="Times New Roman" panose="02020603050405020304" pitchFamily="18" charset="0"/>
              <a:ea typeface="华文楷体" panose="02010600040101010101" pitchFamily="2" charset="-122"/>
            </a:endParaRPr>
          </a:p>
          <a:p>
            <a:pPr>
              <a:lnSpc>
                <a:spcPct val="140000"/>
              </a:lnSpc>
              <a:spcBef>
                <a:spcPct val="0"/>
              </a:spcBef>
              <a:buClrTx/>
              <a:buSzTx/>
              <a:buFontTx/>
              <a:buNone/>
            </a:pPr>
            <a:r>
              <a:rPr lang="zh-CN" altLang="en-US" sz="2800" dirty="0">
                <a:latin typeface="Times New Roman" panose="02020603050405020304" pitchFamily="18" charset="0"/>
                <a:ea typeface="华文楷体" panose="02010600040101010101" pitchFamily="2" charset="-122"/>
              </a:rPr>
              <a:t>      稀土无水盐的制备比较麻烦，直接加热会使其发生部分</a:t>
            </a:r>
            <a:r>
              <a:rPr lang="zh-CN" altLang="en-US" sz="2800" dirty="0" smtClean="0">
                <a:latin typeface="Times New Roman" panose="02020603050405020304" pitchFamily="18" charset="0"/>
                <a:ea typeface="华文楷体" panose="02010600040101010101" pitchFamily="2" charset="-122"/>
              </a:rPr>
              <a:t>水解形成难溶的氯氧化物：</a:t>
            </a:r>
            <a:endParaRPr lang="zh-CN" altLang="en-US" sz="2800" dirty="0">
              <a:latin typeface="Times New Roman" panose="02020603050405020304" pitchFamily="18" charset="0"/>
              <a:ea typeface="华文楷体" panose="02010600040101010101" pitchFamily="2" charset="-122"/>
            </a:endParaRPr>
          </a:p>
          <a:p>
            <a:pPr>
              <a:lnSpc>
                <a:spcPct val="140000"/>
              </a:lnSpc>
              <a:spcBef>
                <a:spcPct val="0"/>
              </a:spcBef>
              <a:buClrTx/>
              <a:buSzTx/>
              <a:buFontTx/>
              <a:buNone/>
            </a:pPr>
            <a:r>
              <a:rPr lang="zh-CN" altLang="en-US" sz="2800" dirty="0">
                <a:latin typeface="Times New Roman" panose="02020603050405020304" pitchFamily="18" charset="0"/>
                <a:ea typeface="华文楷体" panose="02010600040101010101" pitchFamily="2" charset="-122"/>
              </a:rPr>
              <a:t>  </a:t>
            </a:r>
            <a:r>
              <a:rPr lang="en-US" altLang="zh-CN" sz="2800" dirty="0">
                <a:latin typeface="Times New Roman" panose="02020603050405020304" pitchFamily="18" charset="0"/>
                <a:ea typeface="华文楷体" panose="02010600040101010101" pitchFamily="2" charset="-122"/>
              </a:rPr>
              <a:t>LnCl</a:t>
            </a:r>
            <a:r>
              <a:rPr lang="en-US" altLang="zh-CN" sz="2800" baseline="-25000" dirty="0">
                <a:latin typeface="Times New Roman" panose="02020603050405020304" pitchFamily="18" charset="0"/>
                <a:ea typeface="华文楷体" panose="02010600040101010101" pitchFamily="2" charset="-122"/>
              </a:rPr>
              <a:t>3</a:t>
            </a:r>
            <a:r>
              <a:rPr lang="en-US" altLang="zh-CN" sz="2800" dirty="0">
                <a:latin typeface="Times New Roman" panose="02020603050405020304" pitchFamily="18" charset="0"/>
                <a:ea typeface="华文楷体" panose="02010600040101010101" pitchFamily="2" charset="-122"/>
              </a:rPr>
              <a:t>· nH</a:t>
            </a:r>
            <a:r>
              <a:rPr lang="en-US" altLang="zh-CN" sz="2800" baseline="-25000" dirty="0">
                <a:latin typeface="Times New Roman" panose="02020603050405020304" pitchFamily="18" charset="0"/>
                <a:ea typeface="华文楷体" panose="02010600040101010101" pitchFamily="2" charset="-122"/>
              </a:rPr>
              <a:t>2</a:t>
            </a:r>
            <a:r>
              <a:rPr lang="en-US" altLang="zh-CN" sz="2800" dirty="0">
                <a:latin typeface="Times New Roman" panose="02020603050405020304" pitchFamily="18" charset="0"/>
                <a:ea typeface="华文楷体" panose="02010600040101010101" pitchFamily="2" charset="-122"/>
              </a:rPr>
              <a:t>O               </a:t>
            </a:r>
            <a:r>
              <a:rPr lang="en-US" altLang="zh-CN" sz="2800" dirty="0" err="1">
                <a:latin typeface="Times New Roman" panose="02020603050405020304" pitchFamily="18" charset="0"/>
                <a:ea typeface="华文楷体" panose="02010600040101010101" pitchFamily="2" charset="-122"/>
              </a:rPr>
              <a:t>LnOCl</a:t>
            </a:r>
            <a:r>
              <a:rPr lang="en-US" altLang="zh-CN" sz="2800" dirty="0">
                <a:latin typeface="Times New Roman" panose="02020603050405020304" pitchFamily="18" charset="0"/>
                <a:ea typeface="华文楷体" panose="02010600040101010101" pitchFamily="2" charset="-122"/>
              </a:rPr>
              <a:t>↓+2HCl + (n-1) H</a:t>
            </a:r>
            <a:r>
              <a:rPr lang="en-US" altLang="zh-CN" sz="2800" baseline="-25000" dirty="0">
                <a:latin typeface="Times New Roman" panose="02020603050405020304" pitchFamily="18" charset="0"/>
                <a:ea typeface="华文楷体" panose="02010600040101010101" pitchFamily="2" charset="-122"/>
              </a:rPr>
              <a:t>2</a:t>
            </a:r>
            <a:r>
              <a:rPr lang="en-US" altLang="zh-CN" sz="2800" dirty="0">
                <a:latin typeface="Times New Roman" panose="02020603050405020304" pitchFamily="18" charset="0"/>
                <a:ea typeface="华文楷体" panose="02010600040101010101" pitchFamily="2" charset="-122"/>
              </a:rPr>
              <a:t>O</a:t>
            </a:r>
            <a:endParaRPr lang="en-US" altLang="zh-CN" sz="2800" dirty="0">
              <a:latin typeface="Times New Roman" panose="02020603050405020304" pitchFamily="18" charset="0"/>
              <a:ea typeface="华文楷体" panose="02010600040101010101" pitchFamily="2" charset="-122"/>
            </a:endParaRPr>
          </a:p>
          <a:p>
            <a:pPr>
              <a:lnSpc>
                <a:spcPct val="140000"/>
              </a:lnSpc>
              <a:spcBef>
                <a:spcPct val="0"/>
              </a:spcBef>
              <a:buClrTx/>
              <a:buSzTx/>
              <a:buFontTx/>
              <a:buNone/>
            </a:pPr>
            <a:r>
              <a:rPr lang="en-US" altLang="zh-CN" sz="2800" dirty="0">
                <a:latin typeface="Times New Roman" panose="02020603050405020304" pitchFamily="18" charset="0"/>
                <a:ea typeface="华文楷体" panose="02010600040101010101" pitchFamily="2" charset="-122"/>
              </a:rPr>
              <a:t>      </a:t>
            </a:r>
            <a:r>
              <a:rPr lang="zh-CN" altLang="en-US" sz="2800" dirty="0">
                <a:latin typeface="Times New Roman" panose="02020603050405020304" pitchFamily="18" charset="0"/>
                <a:ea typeface="华文楷体" panose="02010600040101010101" pitchFamily="2" charset="-122"/>
              </a:rPr>
              <a:t>在</a:t>
            </a:r>
            <a:r>
              <a:rPr lang="zh-CN" altLang="en-US" sz="2800" dirty="0">
                <a:solidFill>
                  <a:srgbClr val="FF0000"/>
                </a:solidFill>
                <a:latin typeface="Times New Roman" panose="02020603050405020304" pitchFamily="18" charset="0"/>
                <a:ea typeface="华文楷体" panose="02010600040101010101" pitchFamily="2" charset="-122"/>
              </a:rPr>
              <a:t>氯化铵存在下、氯化氢气流中或真空脱水</a:t>
            </a:r>
            <a:r>
              <a:rPr lang="zh-CN" altLang="en-US" sz="2800" dirty="0">
                <a:latin typeface="Times New Roman" panose="02020603050405020304" pitchFamily="18" charset="0"/>
                <a:ea typeface="华文楷体" panose="02010600040101010101" pitchFamily="2" charset="-122"/>
              </a:rPr>
              <a:t>的方法制备。</a:t>
            </a:r>
            <a:endParaRPr lang="zh-CN" altLang="en-US" sz="2800" dirty="0">
              <a:latin typeface="Times New Roman" panose="02020603050405020304" pitchFamily="18" charset="0"/>
              <a:ea typeface="华文楷体" panose="02010600040101010101" pitchFamily="2" charset="-122"/>
            </a:endParaRPr>
          </a:p>
          <a:p>
            <a:pPr>
              <a:lnSpc>
                <a:spcPct val="140000"/>
              </a:lnSpc>
              <a:spcBef>
                <a:spcPct val="0"/>
              </a:spcBef>
              <a:buClrTx/>
              <a:buSzTx/>
              <a:buFontTx/>
              <a:buNone/>
            </a:pPr>
            <a:r>
              <a:rPr lang="zh-CN" altLang="en-US" sz="2800" dirty="0">
                <a:latin typeface="Times New Roman" panose="02020603050405020304" pitchFamily="18" charset="0"/>
                <a:ea typeface="华文楷体" panose="02010600040101010101" pitchFamily="2" charset="-122"/>
              </a:rPr>
              <a:t>     </a:t>
            </a:r>
            <a:r>
              <a:rPr lang="en-US" altLang="zh-CN" sz="2800" dirty="0">
                <a:latin typeface="Times New Roman" panose="02020603050405020304" pitchFamily="18" charset="0"/>
                <a:ea typeface="华文楷体" panose="02010600040101010101" pitchFamily="2" charset="-122"/>
              </a:rPr>
              <a:t>(1) </a:t>
            </a:r>
            <a:r>
              <a:rPr lang="zh-CN" altLang="en-US" sz="2800" dirty="0">
                <a:latin typeface="Times New Roman" panose="02020603050405020304" pitchFamily="18" charset="0"/>
                <a:ea typeface="华文楷体" panose="02010600040101010101" pitchFamily="2" charset="-122"/>
              </a:rPr>
              <a:t>氯化铵存在下会抑制  </a:t>
            </a:r>
            <a:r>
              <a:rPr lang="en-US" altLang="zh-CN" sz="2800" dirty="0" err="1">
                <a:latin typeface="Times New Roman" panose="02020603050405020304" pitchFamily="18" charset="0"/>
                <a:ea typeface="华文楷体" panose="02010600040101010101" pitchFamily="2" charset="-122"/>
              </a:rPr>
              <a:t>LnOCl</a:t>
            </a:r>
            <a:r>
              <a:rPr lang="en-US" altLang="zh-CN" sz="2800" dirty="0">
                <a:latin typeface="Times New Roman" panose="02020603050405020304" pitchFamily="18" charset="0"/>
                <a:ea typeface="华文楷体" panose="02010600040101010101" pitchFamily="2" charset="-122"/>
              </a:rPr>
              <a:t> </a:t>
            </a:r>
            <a:r>
              <a:rPr lang="zh-CN" altLang="en-US" sz="2800" dirty="0">
                <a:latin typeface="Times New Roman" panose="02020603050405020304" pitchFamily="18" charset="0"/>
                <a:ea typeface="华文楷体" panose="02010600040101010101" pitchFamily="2" charset="-122"/>
              </a:rPr>
              <a:t>的生成：</a:t>
            </a:r>
            <a:endParaRPr lang="zh-CN" altLang="en-US" sz="2800" dirty="0">
              <a:latin typeface="Times New Roman" panose="02020603050405020304" pitchFamily="18" charset="0"/>
              <a:ea typeface="华文楷体" panose="02010600040101010101" pitchFamily="2" charset="-122"/>
            </a:endParaRPr>
          </a:p>
          <a:p>
            <a:pPr>
              <a:lnSpc>
                <a:spcPct val="140000"/>
              </a:lnSpc>
              <a:spcBef>
                <a:spcPct val="0"/>
              </a:spcBef>
              <a:buClrTx/>
              <a:buSzTx/>
              <a:buFontTx/>
              <a:buNone/>
            </a:pPr>
            <a:r>
              <a:rPr lang="zh-CN" altLang="en-US" sz="2800" dirty="0">
                <a:latin typeface="Times New Roman" panose="02020603050405020304" pitchFamily="18" charset="0"/>
                <a:ea typeface="华文楷体" panose="02010600040101010101" pitchFamily="2" charset="-122"/>
              </a:rPr>
              <a:t>     </a:t>
            </a:r>
            <a:r>
              <a:rPr lang="en-US" altLang="zh-CN" sz="2800" dirty="0" err="1">
                <a:latin typeface="Times New Roman" panose="02020603050405020304" pitchFamily="18" charset="0"/>
                <a:ea typeface="华文楷体" panose="02010600040101010101" pitchFamily="2" charset="-122"/>
              </a:rPr>
              <a:t>LnOCl</a:t>
            </a:r>
            <a:r>
              <a:rPr lang="en-US" altLang="zh-CN" sz="2800" dirty="0">
                <a:latin typeface="Times New Roman" panose="02020603050405020304" pitchFamily="18" charset="0"/>
                <a:ea typeface="华文楷体" panose="02010600040101010101" pitchFamily="2" charset="-122"/>
              </a:rPr>
              <a:t> + NH</a:t>
            </a:r>
            <a:r>
              <a:rPr lang="en-US" altLang="zh-CN" sz="2800" baseline="-25000" dirty="0">
                <a:latin typeface="Times New Roman" panose="02020603050405020304" pitchFamily="18" charset="0"/>
                <a:ea typeface="华文楷体" panose="02010600040101010101" pitchFamily="2" charset="-122"/>
              </a:rPr>
              <a:t>4</a:t>
            </a:r>
            <a:r>
              <a:rPr lang="en-US" altLang="zh-CN" sz="2800" dirty="0">
                <a:latin typeface="Times New Roman" panose="02020603050405020304" pitchFamily="18" charset="0"/>
                <a:ea typeface="华文楷体" panose="02010600040101010101" pitchFamily="2" charset="-122"/>
              </a:rPr>
              <a:t>Cl               LnCl</a:t>
            </a:r>
            <a:r>
              <a:rPr lang="en-US" altLang="zh-CN" sz="2800" baseline="-25000" dirty="0">
                <a:latin typeface="Times New Roman" panose="02020603050405020304" pitchFamily="18" charset="0"/>
                <a:ea typeface="华文楷体" panose="02010600040101010101" pitchFamily="2" charset="-122"/>
              </a:rPr>
              <a:t>3 </a:t>
            </a:r>
            <a:r>
              <a:rPr lang="en-US" altLang="zh-CN" sz="2800" dirty="0">
                <a:latin typeface="Times New Roman" panose="02020603050405020304" pitchFamily="18" charset="0"/>
                <a:ea typeface="华文楷体" panose="02010600040101010101" pitchFamily="2" charset="-122"/>
              </a:rPr>
              <a:t>+ H</a:t>
            </a:r>
            <a:r>
              <a:rPr lang="en-US" altLang="zh-CN" sz="2800" baseline="-25000" dirty="0">
                <a:latin typeface="Times New Roman" panose="02020603050405020304" pitchFamily="18" charset="0"/>
                <a:ea typeface="华文楷体" panose="02010600040101010101" pitchFamily="2" charset="-122"/>
              </a:rPr>
              <a:t>2</a:t>
            </a:r>
            <a:r>
              <a:rPr lang="en-US" altLang="zh-CN" sz="2800" dirty="0">
                <a:latin typeface="Times New Roman" panose="02020603050405020304" pitchFamily="18" charset="0"/>
                <a:ea typeface="华文楷体" panose="02010600040101010101" pitchFamily="2" charset="-122"/>
              </a:rPr>
              <a:t>O + 2 NH</a:t>
            </a:r>
            <a:r>
              <a:rPr lang="en-US" altLang="zh-CN" sz="2800" baseline="-25000" dirty="0">
                <a:latin typeface="Times New Roman" panose="02020603050405020304" pitchFamily="18" charset="0"/>
                <a:ea typeface="华文楷体" panose="02010600040101010101" pitchFamily="2" charset="-122"/>
              </a:rPr>
              <a:t>3</a:t>
            </a:r>
            <a:endParaRPr lang="en-US" altLang="zh-CN" sz="2800" baseline="-25000" dirty="0">
              <a:latin typeface="Times New Roman" panose="02020603050405020304" pitchFamily="18" charset="0"/>
              <a:ea typeface="华文楷体" panose="02010600040101010101" pitchFamily="2" charset="-122"/>
            </a:endParaRPr>
          </a:p>
        </p:txBody>
      </p:sp>
      <p:grpSp>
        <p:nvGrpSpPr>
          <p:cNvPr id="30725" name="Group 7"/>
          <p:cNvGrpSpPr/>
          <p:nvPr/>
        </p:nvGrpSpPr>
        <p:grpSpPr bwMode="auto">
          <a:xfrm>
            <a:off x="3779838" y="5224463"/>
            <a:ext cx="762000" cy="76200"/>
            <a:chOff x="2208" y="1968"/>
            <a:chExt cx="480" cy="48"/>
          </a:xfrm>
        </p:grpSpPr>
        <p:sp>
          <p:nvSpPr>
            <p:cNvPr id="30726" name="Line 8"/>
            <p:cNvSpPr>
              <a:spLocks noChangeShapeType="1"/>
            </p:cNvSpPr>
            <p:nvPr/>
          </p:nvSpPr>
          <p:spPr bwMode="auto">
            <a:xfrm>
              <a:off x="2208" y="1968"/>
              <a:ext cx="480" cy="0"/>
            </a:xfrm>
            <a:prstGeom prst="line">
              <a:avLst/>
            </a:prstGeom>
            <a:noFill/>
            <a:ln w="2222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27" name="Line 9"/>
            <p:cNvSpPr>
              <a:spLocks noChangeShapeType="1"/>
            </p:cNvSpPr>
            <p:nvPr/>
          </p:nvSpPr>
          <p:spPr bwMode="auto">
            <a:xfrm>
              <a:off x="2208" y="2016"/>
              <a:ext cx="480" cy="0"/>
            </a:xfrm>
            <a:prstGeom prst="line">
              <a:avLst/>
            </a:prstGeom>
            <a:noFill/>
            <a:ln w="2222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43110">
                                            <p:txEl>
                                              <p:pRg st="3" end="3"/>
                                            </p:txEl>
                                          </p:spTgt>
                                        </p:tgtEl>
                                        <p:attrNameLst>
                                          <p:attrName>style.visibility</p:attrName>
                                        </p:attrNameLst>
                                      </p:cBhvr>
                                      <p:to>
                                        <p:strVal val="visible"/>
                                      </p:to>
                                    </p:set>
                                    <p:anim to="" calcmode="lin" valueType="num">
                                      <p:cBhvr>
                                        <p:cTn id="7" dur="1" fill="hold"/>
                                        <p:tgtEl>
                                          <p:spTgt spid="943110">
                                            <p:txEl>
                                              <p:pRg st="3" end="3"/>
                                            </p:txEl>
                                          </p:spTgt>
                                        </p:tgtEl>
                                      </p:cBhvr>
                                    </p:anim>
                                  </p:childTnLst>
                                </p:cTn>
                              </p:par>
                              <p:par>
                                <p:cTn id="8" presetID="24" presetClass="entr" presetSubtype="0" fill="hold" nodeType="withEffect">
                                  <p:stCondLst>
                                    <p:cond delay="0"/>
                                  </p:stCondLst>
                                  <p:childTnLst>
                                    <p:set>
                                      <p:cBhvr>
                                        <p:cTn id="9" dur="1" fill="hold">
                                          <p:stCondLst>
                                            <p:cond delay="0"/>
                                          </p:stCondLst>
                                        </p:cTn>
                                        <p:tgtEl>
                                          <p:spTgt spid="943110">
                                            <p:txEl>
                                              <p:pRg st="4" end="4"/>
                                            </p:txEl>
                                          </p:spTgt>
                                        </p:tgtEl>
                                        <p:attrNameLst>
                                          <p:attrName>style.visibility</p:attrName>
                                        </p:attrNameLst>
                                      </p:cBhvr>
                                      <p:to>
                                        <p:strVal val="visible"/>
                                      </p:to>
                                    </p:set>
                                    <p:anim to="" calcmode="lin" valueType="num">
                                      <p:cBhvr>
                                        <p:cTn id="10" dur="1" fill="hold"/>
                                        <p:tgtEl>
                                          <p:spTgt spid="943110">
                                            <p:txEl>
                                              <p:pRg st="4" end="4"/>
                                            </p:txEl>
                                          </p:spTgt>
                                        </p:tgtEl>
                                      </p:cBhvr>
                                    </p:anim>
                                  </p:childTnLst>
                                </p:cTn>
                              </p:par>
                              <p:par>
                                <p:cTn id="11" presetID="24" presetClass="entr" presetSubtype="0" fill="hold" nodeType="withEffect">
                                  <p:stCondLst>
                                    <p:cond delay="0"/>
                                  </p:stCondLst>
                                  <p:childTnLst>
                                    <p:set>
                                      <p:cBhvr>
                                        <p:cTn id="12" dur="1" fill="hold">
                                          <p:stCondLst>
                                            <p:cond delay="0"/>
                                          </p:stCondLst>
                                        </p:cTn>
                                        <p:tgtEl>
                                          <p:spTgt spid="943110">
                                            <p:txEl>
                                              <p:pRg st="5" end="5"/>
                                            </p:txEl>
                                          </p:spTgt>
                                        </p:tgtEl>
                                        <p:attrNameLst>
                                          <p:attrName>style.visibility</p:attrName>
                                        </p:attrNameLst>
                                      </p:cBhvr>
                                      <p:to>
                                        <p:strVal val="visible"/>
                                      </p:to>
                                    </p:set>
                                    <p:anim to="" calcmode="lin" valueType="num">
                                      <p:cBhvr>
                                        <p:cTn id="13" dur="1" fill="hold"/>
                                        <p:tgtEl>
                                          <p:spTgt spid="943110">
                                            <p:txEl>
                                              <p:pRg st="5" end="5"/>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5DEB59DB-58A1-4845-A866-3974F6809218}"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
        <p:nvSpPr>
          <p:cNvPr id="31747" name="Rectangle 3"/>
          <p:cNvSpPr>
            <a:spLocks noChangeArrowheads="1"/>
          </p:cNvSpPr>
          <p:nvPr/>
        </p:nvSpPr>
        <p:spPr bwMode="auto">
          <a:xfrm>
            <a:off x="611188" y="333375"/>
            <a:ext cx="46815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ClrTx/>
              <a:buSzTx/>
              <a:buFontTx/>
              <a:buNone/>
            </a:pPr>
            <a:r>
              <a:rPr lang="en-US" altLang="zh-CN" sz="3200">
                <a:solidFill>
                  <a:srgbClr val="0000FF"/>
                </a:solidFill>
                <a:latin typeface="Times New Roman" panose="02020603050405020304" pitchFamily="18" charset="0"/>
                <a:ea typeface="华文楷体" panose="02010600040101010101" pitchFamily="2" charset="-122"/>
              </a:rPr>
              <a:t>●  </a:t>
            </a:r>
            <a:r>
              <a:rPr lang="zh-CN" altLang="en-US" sz="3200">
                <a:solidFill>
                  <a:srgbClr val="0000FF"/>
                </a:solidFill>
                <a:latin typeface="Times New Roman" panose="02020603050405020304" pitchFamily="18" charset="0"/>
                <a:ea typeface="华文楷体" panose="02010600040101010101" pitchFamily="2" charset="-122"/>
              </a:rPr>
              <a:t>无水稀土盐的制备</a:t>
            </a:r>
            <a:endParaRPr lang="zh-CN" altLang="en-US" sz="3200">
              <a:solidFill>
                <a:srgbClr val="0000FF"/>
              </a:solidFill>
              <a:latin typeface="Times New Roman" panose="02020603050405020304" pitchFamily="18" charset="0"/>
              <a:ea typeface="华文楷体" panose="02010600040101010101" pitchFamily="2" charset="-122"/>
            </a:endParaRPr>
          </a:p>
          <a:p>
            <a:pPr>
              <a:lnSpc>
                <a:spcPct val="130000"/>
              </a:lnSpc>
              <a:spcBef>
                <a:spcPct val="0"/>
              </a:spcBef>
              <a:buClrTx/>
              <a:buSzTx/>
              <a:buFontTx/>
              <a:buNone/>
            </a:pPr>
            <a:r>
              <a:rPr lang="zh-CN" altLang="en-US" sz="3200">
                <a:solidFill>
                  <a:srgbClr val="0000FF"/>
                </a:solidFill>
                <a:latin typeface="Times New Roman" panose="02020603050405020304" pitchFamily="18" charset="0"/>
                <a:ea typeface="华文楷体" panose="02010600040101010101" pitchFamily="2" charset="-122"/>
              </a:rPr>
              <a:t>    </a:t>
            </a:r>
            <a:r>
              <a:rPr lang="en-US" altLang="zh-CN" sz="3200">
                <a:latin typeface="Times New Roman" panose="02020603050405020304" pitchFamily="18" charset="0"/>
                <a:ea typeface="华文楷体" panose="02010600040101010101" pitchFamily="2" charset="-122"/>
              </a:rPr>
              <a:t>(2)</a:t>
            </a:r>
            <a:endParaRPr lang="en-US" altLang="zh-CN" sz="3200" baseline="-25000">
              <a:latin typeface="Times New Roman" panose="02020603050405020304" pitchFamily="18" charset="0"/>
              <a:ea typeface="华文楷体" panose="02010600040101010101" pitchFamily="2" charset="-122"/>
            </a:endParaRPr>
          </a:p>
        </p:txBody>
      </p:sp>
      <p:grpSp>
        <p:nvGrpSpPr>
          <p:cNvPr id="944132" name="Group 4"/>
          <p:cNvGrpSpPr/>
          <p:nvPr/>
        </p:nvGrpSpPr>
        <p:grpSpPr bwMode="auto">
          <a:xfrm>
            <a:off x="827088" y="1628775"/>
            <a:ext cx="7326312" cy="1423988"/>
            <a:chOff x="576" y="2208"/>
            <a:chExt cx="4615" cy="897"/>
          </a:xfrm>
        </p:grpSpPr>
        <p:pic>
          <p:nvPicPr>
            <p:cNvPr id="31750" name="Picture 5" descr="box1201c"/>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6" y="2208"/>
              <a:ext cx="4615" cy="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6"/>
            <p:cNvSpPr txBox="1">
              <a:spLocks noChangeArrowheads="1"/>
            </p:cNvSpPr>
            <p:nvPr/>
          </p:nvSpPr>
          <p:spPr bwMode="auto">
            <a:xfrm>
              <a:off x="3408" y="2651"/>
              <a:ext cx="720" cy="1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en-US" altLang="zh-CN" sz="1400">
                  <a:latin typeface="Times New Roman" panose="02020603050405020304" pitchFamily="18" charset="0"/>
                  <a:ea typeface="华文楷体" panose="02010600040101010101" pitchFamily="2" charset="-122"/>
                </a:rPr>
                <a:t>LnCl</a:t>
              </a:r>
              <a:r>
                <a:rPr kumimoji="0" lang="en-US" altLang="zh-CN" sz="1400" baseline="-25000">
                  <a:latin typeface="Times New Roman" panose="02020603050405020304" pitchFamily="18" charset="0"/>
                  <a:ea typeface="华文楷体" panose="02010600040101010101" pitchFamily="2" charset="-122"/>
                </a:rPr>
                <a:t>3</a:t>
              </a:r>
              <a:r>
                <a:rPr kumimoji="0" lang="en-US" altLang="zh-CN" sz="1400">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1400" i="1">
                  <a:latin typeface="Times New Roman" panose="02020603050405020304" pitchFamily="18" charset="0"/>
                  <a:ea typeface="华文楷体" panose="02010600040101010101" pitchFamily="2" charset="-122"/>
                  <a:cs typeface="Times New Roman" panose="02020603050405020304" pitchFamily="18" charset="0"/>
                </a:rPr>
                <a:t>n</a:t>
              </a:r>
              <a:r>
                <a:rPr kumimoji="0" lang="en-US" altLang="zh-CN" sz="1400">
                  <a:latin typeface="Times New Roman" panose="02020603050405020304" pitchFamily="18" charset="0"/>
                  <a:ea typeface="华文楷体" panose="02010600040101010101" pitchFamily="2" charset="-122"/>
                  <a:cs typeface="Times New Roman" panose="02020603050405020304" pitchFamily="18" charset="0"/>
                </a:rPr>
                <a:t>H</a:t>
              </a:r>
              <a:r>
                <a:rPr kumimoji="0" lang="en-US" altLang="zh-CN" sz="1400" baseline="-25000">
                  <a:latin typeface="Times New Roman" panose="02020603050405020304" pitchFamily="18" charset="0"/>
                  <a:ea typeface="华文楷体" panose="02010600040101010101" pitchFamily="2" charset="-122"/>
                  <a:cs typeface="Times New Roman" panose="02020603050405020304" pitchFamily="18" charset="0"/>
                </a:rPr>
                <a:t>2</a:t>
              </a:r>
              <a:r>
                <a:rPr kumimoji="0" lang="en-US" altLang="zh-CN" sz="1400">
                  <a:latin typeface="Times New Roman" panose="02020603050405020304" pitchFamily="18" charset="0"/>
                  <a:ea typeface="华文楷体" panose="02010600040101010101" pitchFamily="2" charset="-122"/>
                  <a:cs typeface="Times New Roman" panose="02020603050405020304" pitchFamily="18" charset="0"/>
                </a:rPr>
                <a:t>O</a:t>
              </a:r>
              <a:endParaRPr kumimoji="0" lang="en-US" altLang="zh-CN" sz="1400">
                <a:latin typeface="Times New Roman" panose="02020603050405020304" pitchFamily="18" charset="0"/>
                <a:ea typeface="华文楷体" panose="02010600040101010101" pitchFamily="2" charset="-122"/>
              </a:endParaRPr>
            </a:p>
          </p:txBody>
        </p:sp>
        <p:sp>
          <p:nvSpPr>
            <p:cNvPr id="31752" name="Text Box 7"/>
            <p:cNvSpPr txBox="1">
              <a:spLocks noChangeArrowheads="1"/>
            </p:cNvSpPr>
            <p:nvPr/>
          </p:nvSpPr>
          <p:spPr bwMode="auto">
            <a:xfrm>
              <a:off x="4800" y="2824"/>
              <a:ext cx="384"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en-US" altLang="zh-CN" sz="1600">
                  <a:latin typeface="Times New Roman" panose="02020603050405020304" pitchFamily="18" charset="0"/>
                  <a:ea typeface="华文楷体" panose="02010600040101010101" pitchFamily="2" charset="-122"/>
                </a:rPr>
                <a:t>HCl</a:t>
              </a:r>
              <a:endParaRPr kumimoji="0" lang="en-US" altLang="zh-CN" sz="1600">
                <a:latin typeface="Times New Roman" panose="02020603050405020304" pitchFamily="18" charset="0"/>
                <a:ea typeface="华文楷体" panose="02010600040101010101" pitchFamily="2" charset="-122"/>
              </a:endParaRPr>
            </a:p>
          </p:txBody>
        </p:sp>
        <p:sp>
          <p:nvSpPr>
            <p:cNvPr id="31753" name="Text Box 8"/>
            <p:cNvSpPr txBox="1">
              <a:spLocks noChangeArrowheads="1"/>
            </p:cNvSpPr>
            <p:nvPr/>
          </p:nvSpPr>
          <p:spPr bwMode="auto">
            <a:xfrm>
              <a:off x="1488" y="2938"/>
              <a:ext cx="480" cy="16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endParaRPr kumimoji="0" lang="zh-CN" altLang="zh-CN" sz="1600" baseline="-25000">
                <a:latin typeface="Times New Roman" panose="02020603050405020304" pitchFamily="18" charset="0"/>
                <a:ea typeface="华文楷体" panose="02010600040101010101" pitchFamily="2" charset="-122"/>
              </a:endParaRPr>
            </a:p>
          </p:txBody>
        </p:sp>
        <p:sp>
          <p:nvSpPr>
            <p:cNvPr id="31754" name="Text Box 9"/>
            <p:cNvSpPr txBox="1">
              <a:spLocks noChangeArrowheads="1"/>
            </p:cNvSpPr>
            <p:nvPr/>
          </p:nvSpPr>
          <p:spPr bwMode="auto">
            <a:xfrm>
              <a:off x="624" y="2824"/>
              <a:ext cx="672"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en-US" altLang="zh-CN" sz="1600">
                  <a:latin typeface="Times New Roman" panose="02020603050405020304" pitchFamily="18" charset="0"/>
                  <a:ea typeface="华文楷体" panose="02010600040101010101" pitchFamily="2" charset="-122"/>
                </a:rPr>
                <a:t>HCl,H</a:t>
              </a:r>
              <a:r>
                <a:rPr kumimoji="0" lang="en-US" altLang="zh-CN" sz="1600" baseline="-25000">
                  <a:latin typeface="Times New Roman" panose="02020603050405020304" pitchFamily="18" charset="0"/>
                  <a:ea typeface="华文楷体" panose="02010600040101010101" pitchFamily="2" charset="-122"/>
                </a:rPr>
                <a:t>2</a:t>
              </a:r>
              <a:r>
                <a:rPr kumimoji="0" lang="en-US" altLang="zh-CN" sz="1600">
                  <a:latin typeface="Times New Roman" panose="02020603050405020304" pitchFamily="18" charset="0"/>
                  <a:ea typeface="华文楷体" panose="02010600040101010101" pitchFamily="2" charset="-122"/>
                </a:rPr>
                <a:t>O</a:t>
              </a:r>
              <a:endParaRPr kumimoji="0" lang="en-US" altLang="zh-CN" sz="1600">
                <a:latin typeface="Times New Roman" panose="02020603050405020304" pitchFamily="18" charset="0"/>
                <a:ea typeface="华文楷体" panose="02010600040101010101" pitchFamily="2" charset="-122"/>
              </a:endParaRPr>
            </a:p>
          </p:txBody>
        </p:sp>
        <p:sp>
          <p:nvSpPr>
            <p:cNvPr id="31755" name="Oval 10"/>
            <p:cNvSpPr>
              <a:spLocks noChangeArrowheads="1"/>
            </p:cNvSpPr>
            <p:nvPr/>
          </p:nvSpPr>
          <p:spPr bwMode="auto">
            <a:xfrm rot="-2049901">
              <a:off x="1645" y="2832"/>
              <a:ext cx="336" cy="140"/>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endParaRPr lang="zh-CN" altLang="en-US">
                <a:latin typeface="Times New Roman" panose="02020603050405020304" pitchFamily="18" charset="0"/>
                <a:ea typeface="华文楷体" panose="02010600040101010101" pitchFamily="2" charset="-122"/>
              </a:endParaRPr>
            </a:p>
          </p:txBody>
        </p:sp>
      </p:grpSp>
      <p:sp>
        <p:nvSpPr>
          <p:cNvPr id="944139" name="Text Box 11"/>
          <p:cNvSpPr txBox="1">
            <a:spLocks noChangeArrowheads="1"/>
          </p:cNvSpPr>
          <p:nvPr/>
        </p:nvSpPr>
        <p:spPr bwMode="auto">
          <a:xfrm>
            <a:off x="827088" y="3285096"/>
            <a:ext cx="7561263" cy="309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ClrTx/>
              <a:buSzTx/>
              <a:buFontTx/>
              <a:buNone/>
            </a:pPr>
            <a:r>
              <a:rPr kumimoji="0" lang="en-US" altLang="zh-CN" sz="3200" dirty="0">
                <a:solidFill>
                  <a:srgbClr val="0000FF"/>
                </a:solidFill>
                <a:latin typeface="Times New Roman" panose="02020603050405020304" pitchFamily="18" charset="0"/>
                <a:ea typeface="华文楷体" panose="02010600040101010101" pitchFamily="2" charset="-122"/>
              </a:rPr>
              <a:t>(3) </a:t>
            </a:r>
            <a:r>
              <a:rPr kumimoji="0" lang="zh-CN" altLang="en-US" sz="3200" dirty="0">
                <a:solidFill>
                  <a:srgbClr val="0000FF"/>
                </a:solidFill>
                <a:latin typeface="Times New Roman" panose="02020603050405020304" pitchFamily="18" charset="0"/>
                <a:ea typeface="华文楷体" panose="02010600040101010101" pitchFamily="2" charset="-122"/>
              </a:rPr>
              <a:t>无水稀土氯化物</a:t>
            </a:r>
            <a:r>
              <a:rPr kumimoji="0" lang="zh-CN" altLang="en-US" sz="3200" dirty="0">
                <a:latin typeface="Times New Roman" panose="02020603050405020304" pitchFamily="18" charset="0"/>
                <a:ea typeface="华文楷体" panose="02010600040101010101" pitchFamily="2" charset="-122"/>
              </a:rPr>
              <a:t>：直接与过量</a:t>
            </a:r>
            <a:r>
              <a:rPr kumimoji="0" lang="en-US" altLang="zh-CN" sz="3200" dirty="0">
                <a:solidFill>
                  <a:srgbClr val="0000CC"/>
                </a:solidFill>
                <a:latin typeface="Times New Roman" panose="02020603050405020304" pitchFamily="18" charset="0"/>
                <a:ea typeface="华文楷体" panose="02010600040101010101" pitchFamily="2" charset="-122"/>
              </a:rPr>
              <a:t>SOCl</a:t>
            </a:r>
            <a:r>
              <a:rPr kumimoji="0" lang="en-US" altLang="zh-CN" sz="3200" baseline="-25000" dirty="0">
                <a:solidFill>
                  <a:srgbClr val="0000CC"/>
                </a:solidFill>
                <a:latin typeface="Times New Roman" panose="02020603050405020304" pitchFamily="18" charset="0"/>
                <a:ea typeface="华文楷体" panose="02010600040101010101" pitchFamily="2" charset="-122"/>
              </a:rPr>
              <a:t>2</a:t>
            </a:r>
            <a:r>
              <a:rPr kumimoji="0" lang="zh-CN" altLang="en-US" sz="3200" dirty="0">
                <a:latin typeface="Times New Roman" panose="02020603050405020304" pitchFamily="18" charset="0"/>
                <a:ea typeface="华文楷体" panose="02010600040101010101" pitchFamily="2" charset="-122"/>
              </a:rPr>
              <a:t>在</a:t>
            </a:r>
            <a:r>
              <a:rPr kumimoji="0" lang="zh-CN" altLang="en-US" sz="3200" dirty="0" smtClean="0">
                <a:latin typeface="Times New Roman" panose="02020603050405020304" pitchFamily="18" charset="0"/>
                <a:ea typeface="华文楷体" panose="02010600040101010101" pitchFamily="2" charset="-122"/>
              </a:rPr>
              <a:t>加热下</a:t>
            </a:r>
            <a:r>
              <a:rPr kumimoji="0" lang="zh-CN" altLang="en-US" sz="3200" dirty="0">
                <a:latin typeface="Times New Roman" panose="02020603050405020304" pitchFamily="18" charset="0"/>
                <a:ea typeface="华文楷体" panose="02010600040101010101" pitchFamily="2" charset="-122"/>
              </a:rPr>
              <a:t>回流</a:t>
            </a:r>
            <a:r>
              <a:rPr kumimoji="0" lang="en-US" altLang="zh-CN" sz="3200" dirty="0">
                <a:latin typeface="Times New Roman" panose="02020603050405020304" pitchFamily="18" charset="0"/>
                <a:ea typeface="华文楷体" panose="02010600040101010101" pitchFamily="2" charset="-122"/>
              </a:rPr>
              <a:t>3-4 </a:t>
            </a:r>
            <a:r>
              <a:rPr kumimoji="0" lang="en-US" altLang="zh-CN" sz="3200" dirty="0" err="1">
                <a:latin typeface="Times New Roman" panose="02020603050405020304" pitchFamily="18" charset="0"/>
                <a:ea typeface="华文楷体" panose="02010600040101010101" pitchFamily="2" charset="-122"/>
              </a:rPr>
              <a:t>hrs</a:t>
            </a:r>
            <a:r>
              <a:rPr kumimoji="0" lang="zh-CN" altLang="en-US" sz="3200" dirty="0">
                <a:latin typeface="Times New Roman" panose="02020603050405020304" pitchFamily="18" charset="0"/>
                <a:ea typeface="华文楷体" panose="02010600040101010101" pitchFamily="2" charset="-122"/>
              </a:rPr>
              <a:t>，蒸除过量</a:t>
            </a:r>
            <a:r>
              <a:rPr kumimoji="0" lang="en-US" altLang="zh-CN" sz="3200" dirty="0">
                <a:latin typeface="Times New Roman" panose="02020603050405020304" pitchFamily="18" charset="0"/>
                <a:ea typeface="华文楷体" panose="02010600040101010101" pitchFamily="2" charset="-122"/>
              </a:rPr>
              <a:t>SOCl</a:t>
            </a:r>
            <a:r>
              <a:rPr kumimoji="0" lang="en-US" altLang="zh-CN" sz="3200" baseline="-25000" dirty="0">
                <a:latin typeface="Times New Roman" panose="02020603050405020304" pitchFamily="18" charset="0"/>
                <a:ea typeface="华文楷体" panose="02010600040101010101" pitchFamily="2" charset="-122"/>
              </a:rPr>
              <a:t>2</a:t>
            </a:r>
            <a:r>
              <a:rPr kumimoji="0" lang="zh-CN" altLang="en-US" sz="3200" dirty="0">
                <a:latin typeface="Times New Roman" panose="02020603050405020304" pitchFamily="18" charset="0"/>
                <a:ea typeface="华文楷体" panose="02010600040101010101" pitchFamily="2" charset="-122"/>
              </a:rPr>
              <a:t>，再将样品放在真空干燥器内</a:t>
            </a:r>
            <a:r>
              <a:rPr kumimoji="0" lang="zh-CN" altLang="en-US" sz="3200" dirty="0" smtClean="0">
                <a:latin typeface="Times New Roman" panose="02020603050405020304" pitchFamily="18" charset="0"/>
                <a:ea typeface="华文楷体" panose="02010600040101010101" pitchFamily="2" charset="-122"/>
              </a:rPr>
              <a:t>备用</a:t>
            </a:r>
            <a:endParaRPr kumimoji="0" lang="en-US" altLang="zh-CN" sz="3200" dirty="0" smtClean="0">
              <a:latin typeface="Times New Roman" panose="02020603050405020304" pitchFamily="18" charset="0"/>
              <a:ea typeface="华文楷体" panose="02010600040101010101" pitchFamily="2" charset="-122"/>
            </a:endParaRPr>
          </a:p>
          <a:p>
            <a:pPr eaLnBrk="1" hangingPunct="1">
              <a:lnSpc>
                <a:spcPct val="140000"/>
              </a:lnSpc>
              <a:spcBef>
                <a:spcPct val="50000"/>
              </a:spcBef>
              <a:buClrTx/>
              <a:buSzTx/>
              <a:buFontTx/>
              <a:buNone/>
            </a:pPr>
            <a:r>
              <a:rPr kumimoji="0" lang="zh-CN" altLang="en-US" sz="3200" dirty="0" smtClean="0">
                <a:latin typeface="Times New Roman" panose="02020603050405020304" pitchFamily="18" charset="0"/>
                <a:ea typeface="华文楷体" panose="02010600040101010101" pitchFamily="2" charset="-122"/>
              </a:rPr>
              <a:t>原理：</a:t>
            </a:r>
            <a:r>
              <a:rPr kumimoji="0" lang="en-US" altLang="zh-CN" sz="3200" dirty="0" smtClean="0">
                <a:latin typeface="Times New Roman" panose="02020603050405020304" pitchFamily="18" charset="0"/>
                <a:ea typeface="华文楷体" panose="02010600040101010101" pitchFamily="2" charset="-122"/>
              </a:rPr>
              <a:t>SOCl</a:t>
            </a:r>
            <a:r>
              <a:rPr kumimoji="0" lang="en-US" altLang="zh-CN" sz="3200" baseline="-25000" dirty="0" smtClean="0">
                <a:latin typeface="Times New Roman" panose="02020603050405020304" pitchFamily="18" charset="0"/>
                <a:ea typeface="华文楷体" panose="02010600040101010101" pitchFamily="2" charset="-122"/>
              </a:rPr>
              <a:t>2</a:t>
            </a:r>
            <a:r>
              <a:rPr kumimoji="0" lang="zh-CN" altLang="en-US" sz="3200" dirty="0" smtClean="0">
                <a:latin typeface="Times New Roman" panose="02020603050405020304" pitchFamily="18" charset="0"/>
                <a:ea typeface="华文楷体" panose="02010600040101010101" pitchFamily="2" charset="-122"/>
              </a:rPr>
              <a:t>与水极易反应生成</a:t>
            </a:r>
            <a:r>
              <a:rPr kumimoji="0" lang="en-US" altLang="zh-CN" sz="3200" dirty="0" err="1" smtClean="0">
                <a:latin typeface="Times New Roman" panose="02020603050405020304" pitchFamily="18" charset="0"/>
                <a:ea typeface="华文楷体" panose="02010600040101010101" pitchFamily="2" charset="-122"/>
              </a:rPr>
              <a:t>HCl</a:t>
            </a:r>
            <a:r>
              <a:rPr kumimoji="0" lang="zh-CN" altLang="en-US" sz="3200" dirty="0" smtClean="0">
                <a:latin typeface="Times New Roman" panose="02020603050405020304" pitchFamily="18" charset="0"/>
                <a:ea typeface="华文楷体" panose="02010600040101010101" pitchFamily="2" charset="-122"/>
              </a:rPr>
              <a:t>和</a:t>
            </a:r>
            <a:r>
              <a:rPr kumimoji="0" lang="en-US" altLang="zh-CN" sz="3200" dirty="0" smtClean="0">
                <a:latin typeface="Times New Roman" panose="02020603050405020304" pitchFamily="18" charset="0"/>
                <a:ea typeface="华文楷体" panose="02010600040101010101" pitchFamily="2" charset="-122"/>
              </a:rPr>
              <a:t>SO</a:t>
            </a:r>
            <a:r>
              <a:rPr kumimoji="0" lang="en-US" altLang="zh-CN" sz="3200" baseline="-25000" dirty="0" smtClean="0">
                <a:latin typeface="Times New Roman" panose="02020603050405020304" pitchFamily="18" charset="0"/>
                <a:ea typeface="华文楷体" panose="02010600040101010101" pitchFamily="2" charset="-122"/>
              </a:rPr>
              <a:t>2</a:t>
            </a:r>
            <a:endParaRPr kumimoji="0" lang="en-US" altLang="zh-CN" sz="3200" baseline="-25000" dirty="0">
              <a:latin typeface="Times New Roman" panose="02020603050405020304" pitchFamily="18" charset="0"/>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944132"/>
                                        </p:tgtEl>
                                        <p:attrNameLst>
                                          <p:attrName>style.visibility</p:attrName>
                                        </p:attrNameLst>
                                      </p:cBhvr>
                                      <p:to>
                                        <p:strVal val="visible"/>
                                      </p:to>
                                    </p:set>
                                    <p:anim calcmode="lin" valueType="num">
                                      <p:cBhvr additive="base">
                                        <p:cTn id="7" dur="5000" fill="hold"/>
                                        <p:tgtEl>
                                          <p:spTgt spid="944132"/>
                                        </p:tgtEl>
                                        <p:attrNameLst>
                                          <p:attrName>ppt_x</p:attrName>
                                        </p:attrNameLst>
                                      </p:cBhvr>
                                      <p:tavLst>
                                        <p:tav tm="0">
                                          <p:val>
                                            <p:strVal val="1+#ppt_w/2"/>
                                          </p:val>
                                        </p:tav>
                                        <p:tav tm="100000">
                                          <p:val>
                                            <p:strVal val="#ppt_x"/>
                                          </p:val>
                                        </p:tav>
                                      </p:tavLst>
                                    </p:anim>
                                    <p:anim calcmode="lin" valueType="num">
                                      <p:cBhvr additive="base">
                                        <p:cTn id="8" dur="5000" fill="hold"/>
                                        <p:tgtEl>
                                          <p:spTgt spid="944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944139"/>
                                        </p:tgtEl>
                                        <p:attrNameLst>
                                          <p:attrName>style.visibility</p:attrName>
                                        </p:attrNameLst>
                                      </p:cBhvr>
                                      <p:to>
                                        <p:strVal val="visible"/>
                                      </p:to>
                                    </p:set>
                                    <p:animEffect transition="in" filter="barn(inHorizontal)">
                                      <p:cBhvr>
                                        <p:cTn id="13" dur="500"/>
                                        <p:tgtEl>
                                          <p:spTgt spid="944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5" name="Rectangle 7"/>
          <p:cNvSpPr>
            <a:spLocks noGrp="1" noChangeArrowheads="1"/>
          </p:cNvSpPr>
          <p:nvPr>
            <p:ph type="body" idx="1"/>
          </p:nvPr>
        </p:nvSpPr>
        <p:spPr>
          <a:xfrm>
            <a:off x="395288" y="609600"/>
            <a:ext cx="8510587" cy="5051425"/>
          </a:xfrm>
        </p:spPr>
        <p:txBody>
          <a:bodyPr/>
          <a:lstStyle/>
          <a:p>
            <a:pPr marL="0" indent="0" eaLnBrk="1" hangingPunct="1">
              <a:lnSpc>
                <a:spcPct val="125000"/>
              </a:lnSpc>
              <a:spcBef>
                <a:spcPct val="0"/>
              </a:spcBef>
            </a:pPr>
            <a:r>
              <a:rPr lang="zh-CN" altLang="en-US" sz="3200" b="1" dirty="0" smtClean="0">
                <a:solidFill>
                  <a:srgbClr val="FF0000"/>
                </a:solidFill>
                <a:latin typeface="Times New Roman" panose="02020603050405020304" pitchFamily="18" charset="0"/>
                <a:ea typeface="华文楷体" panose="02010600040101010101" pitchFamily="2" charset="-122"/>
              </a:rPr>
              <a:t>硝酸盐：</a:t>
            </a:r>
            <a:r>
              <a:rPr lang="zh-CN" altLang="en-US" sz="3200" b="1" dirty="0" smtClean="0">
                <a:latin typeface="Times New Roman" panose="02020603050405020304" pitchFamily="18" charset="0"/>
                <a:ea typeface="华文楷体" panose="02010600040101010101" pitchFamily="2" charset="-122"/>
              </a:rPr>
              <a:t>溶解性很好，常用稀土盐</a:t>
            </a:r>
            <a:endParaRPr lang="zh-CN" altLang="en-US" sz="3200" b="1" dirty="0" smtClean="0">
              <a:latin typeface="Times New Roman" panose="02020603050405020304" pitchFamily="18" charset="0"/>
              <a:ea typeface="华文楷体" panose="02010600040101010101" pitchFamily="2" charset="-122"/>
            </a:endParaRPr>
          </a:p>
          <a:p>
            <a:pPr marL="0" indent="0" eaLnBrk="1" hangingPunct="1">
              <a:lnSpc>
                <a:spcPct val="125000"/>
              </a:lnSpc>
              <a:spcBef>
                <a:spcPct val="0"/>
              </a:spcBef>
            </a:pPr>
            <a:r>
              <a:rPr lang="zh-CN" altLang="en-US" sz="3200" b="1" dirty="0" smtClean="0">
                <a:solidFill>
                  <a:srgbClr val="FF0000"/>
                </a:solidFill>
                <a:latin typeface="Times New Roman" panose="02020603050405020304" pitchFamily="18" charset="0"/>
                <a:ea typeface="华文楷体" panose="02010600040101010101" pitchFamily="2" charset="-122"/>
              </a:rPr>
              <a:t>硫酸盐：</a:t>
            </a:r>
            <a:endParaRPr lang="zh-CN" altLang="en-US" sz="3200" b="1" dirty="0" smtClean="0">
              <a:solidFill>
                <a:srgbClr val="FF0000"/>
              </a:solidFill>
              <a:latin typeface="Times New Roman" panose="02020603050405020304" pitchFamily="18" charset="0"/>
              <a:ea typeface="华文楷体" panose="02010600040101010101" pitchFamily="2" charset="-122"/>
            </a:endParaRPr>
          </a:p>
          <a:p>
            <a:pPr marL="0" indent="0" eaLnBrk="1" hangingPunct="1">
              <a:lnSpc>
                <a:spcPct val="125000"/>
              </a:lnSpc>
              <a:spcBef>
                <a:spcPct val="0"/>
              </a:spcBef>
              <a:buFont typeface="Wingdings" panose="05000000000000000000" pitchFamily="2" charset="2"/>
              <a:buNone/>
            </a:pPr>
            <a:r>
              <a:rPr lang="en-US" altLang="zh-CN" sz="3200" b="1" dirty="0" smtClean="0">
                <a:latin typeface="Times New Roman" panose="02020603050405020304" pitchFamily="18" charset="0"/>
                <a:ea typeface="华文楷体" panose="02010600040101010101" pitchFamily="2" charset="-122"/>
              </a:rPr>
              <a:t>(1) </a:t>
            </a:r>
            <a:r>
              <a:rPr lang="zh-CN" altLang="en-US" sz="3200" b="1" dirty="0" smtClean="0">
                <a:latin typeface="Times New Roman" panose="02020603050405020304" pitchFamily="18" charset="0"/>
                <a:ea typeface="华文楷体" panose="02010600040101010101" pitchFamily="2" charset="-122"/>
              </a:rPr>
              <a:t>水合硫酸盐在低温下脱水得到无水盐，升温后会发生分解反应变为 碱式硫酸盐以及氧化物 </a:t>
            </a:r>
            <a:endParaRPr lang="zh-CN" altLang="en-US" sz="3200" b="1" dirty="0" smtClean="0">
              <a:latin typeface="Times New Roman" panose="02020603050405020304" pitchFamily="18" charset="0"/>
              <a:ea typeface="华文楷体" panose="02010600040101010101" pitchFamily="2" charset="-122"/>
            </a:endParaRPr>
          </a:p>
          <a:p>
            <a:pPr marL="0" indent="0" eaLnBrk="1" hangingPunct="1">
              <a:lnSpc>
                <a:spcPct val="125000"/>
              </a:lnSpc>
              <a:spcBef>
                <a:spcPct val="0"/>
              </a:spcBef>
              <a:buFont typeface="Wingdings" panose="05000000000000000000" pitchFamily="2" charset="2"/>
              <a:buNone/>
            </a:pPr>
            <a:r>
              <a:rPr lang="en-US" altLang="zh-CN" sz="3200" b="1" dirty="0" smtClean="0">
                <a:latin typeface="Times New Roman" panose="02020603050405020304" pitchFamily="18" charset="0"/>
                <a:ea typeface="华文楷体" panose="02010600040101010101" pitchFamily="2" charset="-122"/>
              </a:rPr>
              <a:t>(2)</a:t>
            </a:r>
            <a:r>
              <a:rPr lang="zh-CN" altLang="en-US" sz="3200" b="1" dirty="0" smtClean="0">
                <a:latin typeface="Times New Roman" panose="02020603050405020304" pitchFamily="18" charset="0"/>
                <a:ea typeface="华文楷体" panose="02010600040101010101" pitchFamily="2" charset="-122"/>
              </a:rPr>
              <a:t>易与</a:t>
            </a:r>
            <a:r>
              <a:rPr lang="en-US" altLang="zh-CN" sz="3200" b="1" dirty="0" smtClean="0">
                <a:solidFill>
                  <a:srgbClr val="FF0000"/>
                </a:solidFill>
                <a:latin typeface="Times New Roman" panose="02020603050405020304" pitchFamily="18" charset="0"/>
                <a:ea typeface="华文楷体" panose="02010600040101010101" pitchFamily="2" charset="-122"/>
              </a:rPr>
              <a:t>K</a:t>
            </a:r>
            <a:r>
              <a:rPr lang="zh-CN" altLang="en-US" sz="3200" b="1" baseline="30000" dirty="0" smtClean="0">
                <a:solidFill>
                  <a:srgbClr val="FF0000"/>
                </a:solidFill>
                <a:latin typeface="Times New Roman" panose="02020603050405020304" pitchFamily="18" charset="0"/>
                <a:ea typeface="华文楷体" panose="02010600040101010101" pitchFamily="2" charset="-122"/>
              </a:rPr>
              <a:t>＋</a:t>
            </a:r>
            <a:r>
              <a:rPr lang="zh-CN" altLang="en-US" sz="3200" b="1" dirty="0" smtClean="0">
                <a:solidFill>
                  <a:srgbClr val="FF0000"/>
                </a:solidFill>
                <a:latin typeface="Times New Roman" panose="02020603050405020304" pitchFamily="18" charset="0"/>
                <a:ea typeface="华文楷体" panose="02010600040101010101" pitchFamily="2" charset="-122"/>
              </a:rPr>
              <a:t>，</a:t>
            </a:r>
            <a:r>
              <a:rPr lang="en-US" altLang="zh-CN" sz="3200" b="1" dirty="0" smtClean="0">
                <a:solidFill>
                  <a:srgbClr val="FF0000"/>
                </a:solidFill>
                <a:latin typeface="Times New Roman" panose="02020603050405020304" pitchFamily="18" charset="0"/>
                <a:ea typeface="华文楷体" panose="02010600040101010101" pitchFamily="2" charset="-122"/>
              </a:rPr>
              <a:t>NH</a:t>
            </a:r>
            <a:r>
              <a:rPr lang="en-US" altLang="zh-CN" sz="3200" b="1" baseline="-25000" dirty="0" smtClean="0">
                <a:solidFill>
                  <a:srgbClr val="FF0000"/>
                </a:solidFill>
                <a:latin typeface="Times New Roman" panose="02020603050405020304" pitchFamily="18" charset="0"/>
                <a:ea typeface="华文楷体" panose="02010600040101010101" pitchFamily="2" charset="-122"/>
              </a:rPr>
              <a:t>4</a:t>
            </a:r>
            <a:r>
              <a:rPr lang="zh-CN" altLang="en-US" sz="3200" b="1" baseline="30000" dirty="0" smtClean="0">
                <a:solidFill>
                  <a:srgbClr val="FF0000"/>
                </a:solidFill>
                <a:latin typeface="Times New Roman" panose="02020603050405020304" pitchFamily="18" charset="0"/>
                <a:ea typeface="华文楷体" panose="02010600040101010101" pitchFamily="2" charset="-122"/>
              </a:rPr>
              <a:t>＋</a:t>
            </a:r>
            <a:r>
              <a:rPr lang="zh-CN" altLang="en-US" sz="3200" b="1" dirty="0" smtClean="0">
                <a:solidFill>
                  <a:srgbClr val="FF0000"/>
                </a:solidFill>
                <a:latin typeface="Times New Roman" panose="02020603050405020304" pitchFamily="18" charset="0"/>
                <a:ea typeface="华文楷体" panose="02010600040101010101" pitchFamily="2" charset="-122"/>
              </a:rPr>
              <a:t>，</a:t>
            </a:r>
            <a:r>
              <a:rPr lang="en-US" altLang="zh-CN" sz="3200" b="1" dirty="0" smtClean="0">
                <a:solidFill>
                  <a:srgbClr val="FF0000"/>
                </a:solidFill>
                <a:latin typeface="Times New Roman" panose="02020603050405020304" pitchFamily="18" charset="0"/>
                <a:ea typeface="华文楷体" panose="02010600040101010101" pitchFamily="2" charset="-122"/>
              </a:rPr>
              <a:t>Na</a:t>
            </a:r>
            <a:r>
              <a:rPr lang="zh-CN" altLang="en-US" sz="3200" b="1" baseline="30000" dirty="0" smtClean="0">
                <a:solidFill>
                  <a:srgbClr val="FF0000"/>
                </a:solidFill>
                <a:latin typeface="Times New Roman" panose="02020603050405020304" pitchFamily="18" charset="0"/>
                <a:ea typeface="华文楷体" panose="02010600040101010101" pitchFamily="2" charset="-122"/>
              </a:rPr>
              <a:t>＋</a:t>
            </a:r>
            <a:r>
              <a:rPr lang="zh-CN" altLang="en-US" sz="3200" b="1" dirty="0" smtClean="0">
                <a:solidFill>
                  <a:srgbClr val="FF0000"/>
                </a:solidFill>
                <a:latin typeface="Times New Roman" panose="02020603050405020304" pitchFamily="18" charset="0"/>
                <a:ea typeface="华文楷体" panose="02010600040101010101" pitchFamily="2" charset="-122"/>
              </a:rPr>
              <a:t>等</a:t>
            </a:r>
            <a:r>
              <a:rPr lang="zh-CN" altLang="en-US" sz="3200" b="1" dirty="0" smtClean="0">
                <a:latin typeface="Times New Roman" panose="02020603050405020304" pitchFamily="18" charset="0"/>
                <a:ea typeface="华文楷体" panose="02010600040101010101" pitchFamily="2" charset="-122"/>
              </a:rPr>
              <a:t>离子形成溶解度较小的</a:t>
            </a:r>
            <a:r>
              <a:rPr lang="zh-CN" altLang="en-US" sz="3200" b="1" dirty="0" smtClean="0">
                <a:solidFill>
                  <a:srgbClr val="0000CC"/>
                </a:solidFill>
                <a:latin typeface="Times New Roman" panose="02020603050405020304" pitchFamily="18" charset="0"/>
                <a:ea typeface="华文楷体" panose="02010600040101010101" pitchFamily="2" charset="-122"/>
              </a:rPr>
              <a:t>复盐</a:t>
            </a:r>
            <a:r>
              <a:rPr lang="zh-CN" altLang="en-US" sz="3200" b="1" dirty="0" smtClean="0">
                <a:latin typeface="Times New Roman" panose="02020603050405020304" pitchFamily="18" charset="0"/>
                <a:ea typeface="华文楷体" panose="02010600040101010101" pitchFamily="2" charset="-122"/>
              </a:rPr>
              <a:t> </a:t>
            </a:r>
            <a:r>
              <a:rPr lang="en-US" altLang="zh-CN" sz="3200" b="1" dirty="0" smtClean="0">
                <a:latin typeface="Times New Roman" panose="02020603050405020304" pitchFamily="18" charset="0"/>
                <a:ea typeface="华文楷体" panose="02010600040101010101" pitchFamily="2" charset="-122"/>
              </a:rPr>
              <a:t>, </a:t>
            </a:r>
            <a:r>
              <a:rPr lang="zh-CN" altLang="en-US" sz="3200" b="1" dirty="0" smtClean="0">
                <a:latin typeface="Times New Roman" panose="02020603050405020304" pitchFamily="18" charset="0"/>
                <a:ea typeface="华文楷体" panose="02010600040101010101" pitchFamily="2" charset="-122"/>
              </a:rPr>
              <a:t>应用在</a:t>
            </a:r>
            <a:r>
              <a:rPr lang="zh-CN" altLang="en-US" sz="3200" b="1" dirty="0" smtClean="0">
                <a:solidFill>
                  <a:srgbClr val="0000CC"/>
                </a:solidFill>
                <a:latin typeface="Times New Roman" panose="02020603050405020304" pitchFamily="18" charset="0"/>
                <a:ea typeface="华文楷体" panose="02010600040101010101" pitchFamily="2" charset="-122"/>
              </a:rPr>
              <a:t>稀土元素的分离和提纯</a:t>
            </a:r>
            <a:endParaRPr lang="zh-CN" altLang="en-US" sz="3200" b="1" dirty="0" smtClean="0">
              <a:solidFill>
                <a:srgbClr val="0000CC"/>
              </a:solidFill>
              <a:latin typeface="Times New Roman" panose="02020603050405020304" pitchFamily="18" charset="0"/>
              <a:ea typeface="华文楷体" panose="02010600040101010101" pitchFamily="2" charset="-122"/>
            </a:endParaRPr>
          </a:p>
          <a:p>
            <a:pPr marL="0" indent="0" eaLnBrk="1" hangingPunct="1">
              <a:lnSpc>
                <a:spcPct val="125000"/>
              </a:lnSpc>
              <a:spcBef>
                <a:spcPct val="0"/>
              </a:spcBef>
              <a:buFont typeface="Wingdings" panose="05000000000000000000" pitchFamily="2" charset="2"/>
              <a:buNone/>
            </a:pPr>
            <a:r>
              <a:rPr lang="zh-CN" altLang="en-US" sz="3200" b="1" dirty="0" smtClean="0">
                <a:latin typeface="Times New Roman" panose="02020603050405020304" pitchFamily="18" charset="0"/>
                <a:ea typeface="华文楷体" panose="02010600040101010101" pitchFamily="2" charset="-122"/>
              </a:rPr>
              <a:t>     </a:t>
            </a:r>
            <a:r>
              <a:rPr lang="en-US" altLang="zh-CN" sz="3200" b="1" dirty="0" smtClean="0">
                <a:latin typeface="Times New Roman" panose="02020603050405020304" pitchFamily="18" charset="0"/>
                <a:ea typeface="华文楷体" panose="02010600040101010101" pitchFamily="2" charset="-122"/>
              </a:rPr>
              <a:t>x Ln</a:t>
            </a:r>
            <a:r>
              <a:rPr lang="en-US" altLang="zh-CN" sz="3200" b="1" baseline="-25000" dirty="0" smtClean="0">
                <a:latin typeface="Times New Roman" panose="02020603050405020304" pitchFamily="18" charset="0"/>
                <a:ea typeface="华文楷体" panose="02010600040101010101" pitchFamily="2" charset="-122"/>
              </a:rPr>
              <a:t>2</a:t>
            </a:r>
            <a:r>
              <a:rPr lang="en-US" altLang="zh-CN" sz="3200" b="1" dirty="0" smtClean="0">
                <a:latin typeface="Times New Roman" panose="02020603050405020304" pitchFamily="18" charset="0"/>
                <a:ea typeface="华文楷体" panose="02010600040101010101" pitchFamily="2" charset="-122"/>
              </a:rPr>
              <a:t>(SO</a:t>
            </a:r>
            <a:r>
              <a:rPr lang="en-US" altLang="zh-CN" sz="3200" b="1" baseline="-25000" dirty="0" smtClean="0">
                <a:latin typeface="Times New Roman" panose="02020603050405020304" pitchFamily="18" charset="0"/>
                <a:ea typeface="华文楷体" panose="02010600040101010101" pitchFamily="2" charset="-122"/>
              </a:rPr>
              <a:t>4</a:t>
            </a:r>
            <a:r>
              <a:rPr lang="en-US" altLang="zh-CN" sz="3200" b="1" dirty="0" smtClean="0">
                <a:latin typeface="Times New Roman" panose="02020603050405020304" pitchFamily="18" charset="0"/>
                <a:ea typeface="华文楷体" panose="02010600040101010101" pitchFamily="2" charset="-122"/>
              </a:rPr>
              <a:t>)</a:t>
            </a:r>
            <a:r>
              <a:rPr lang="en-US" altLang="zh-CN" sz="3200" b="1" baseline="-25000" dirty="0" smtClean="0">
                <a:latin typeface="Times New Roman" panose="02020603050405020304" pitchFamily="18" charset="0"/>
                <a:ea typeface="华文楷体" panose="02010600040101010101" pitchFamily="2" charset="-122"/>
              </a:rPr>
              <a:t>3</a:t>
            </a:r>
            <a:r>
              <a:rPr lang="en-US" altLang="zh-CN" sz="3200" b="1" dirty="0" smtClean="0">
                <a:latin typeface="Times New Roman" panose="02020603050405020304" pitchFamily="18" charset="0"/>
                <a:ea typeface="华文楷体" panose="02010600040101010101" pitchFamily="2" charset="-122"/>
              </a:rPr>
              <a:t> +y M</a:t>
            </a:r>
            <a:r>
              <a:rPr lang="en-US" altLang="zh-CN" sz="3200" b="1" baseline="-25000" dirty="0" smtClean="0">
                <a:latin typeface="Times New Roman" panose="02020603050405020304" pitchFamily="18" charset="0"/>
                <a:ea typeface="华文楷体" panose="02010600040101010101" pitchFamily="2" charset="-122"/>
              </a:rPr>
              <a:t>2</a:t>
            </a:r>
            <a:r>
              <a:rPr lang="en-US" altLang="zh-CN" sz="3200" b="1" dirty="0" smtClean="0">
                <a:latin typeface="Times New Roman" panose="02020603050405020304" pitchFamily="18" charset="0"/>
                <a:ea typeface="华文楷体" panose="02010600040101010101" pitchFamily="2" charset="-122"/>
              </a:rPr>
              <a:t>SO</a:t>
            </a:r>
            <a:r>
              <a:rPr lang="en-US" altLang="zh-CN" sz="3200" b="1" baseline="-25000" dirty="0" smtClean="0">
                <a:latin typeface="Times New Roman" panose="02020603050405020304" pitchFamily="18" charset="0"/>
                <a:ea typeface="华文楷体" panose="02010600040101010101" pitchFamily="2" charset="-122"/>
              </a:rPr>
              <a:t>4</a:t>
            </a:r>
            <a:r>
              <a:rPr lang="en-US" altLang="zh-CN" sz="3200" b="1" dirty="0" smtClean="0">
                <a:latin typeface="Times New Roman" panose="02020603050405020304" pitchFamily="18" charset="0"/>
                <a:ea typeface="华文楷体" panose="02010600040101010101" pitchFamily="2" charset="-122"/>
              </a:rPr>
              <a:t> + z H</a:t>
            </a:r>
            <a:r>
              <a:rPr lang="en-US" altLang="zh-CN" sz="3200" b="1" baseline="-25000" dirty="0" smtClean="0">
                <a:latin typeface="Times New Roman" panose="02020603050405020304" pitchFamily="18" charset="0"/>
                <a:ea typeface="华文楷体" panose="02010600040101010101" pitchFamily="2" charset="-122"/>
              </a:rPr>
              <a:t>2</a:t>
            </a:r>
            <a:r>
              <a:rPr lang="en-US" altLang="zh-CN" sz="3200" b="1" dirty="0" smtClean="0">
                <a:latin typeface="Times New Roman" panose="02020603050405020304" pitchFamily="18" charset="0"/>
                <a:ea typeface="华文楷体" panose="02010600040101010101" pitchFamily="2" charset="-122"/>
              </a:rPr>
              <a:t>O</a:t>
            </a:r>
            <a:endParaRPr lang="en-US" altLang="zh-CN" sz="3200" b="1" dirty="0" smtClean="0">
              <a:latin typeface="Times New Roman" panose="02020603050405020304" pitchFamily="18" charset="0"/>
              <a:ea typeface="华文楷体" panose="02010600040101010101" pitchFamily="2" charset="-122"/>
            </a:endParaRPr>
          </a:p>
          <a:p>
            <a:pPr marL="0" indent="0" eaLnBrk="1" hangingPunct="1">
              <a:lnSpc>
                <a:spcPct val="125000"/>
              </a:lnSpc>
              <a:spcBef>
                <a:spcPct val="0"/>
              </a:spcBef>
              <a:buFont typeface="Wingdings" panose="05000000000000000000" pitchFamily="2" charset="2"/>
              <a:buNone/>
            </a:pPr>
            <a:r>
              <a:rPr lang="en-US" altLang="zh-CN" sz="3200" b="1" dirty="0" smtClean="0">
                <a:latin typeface="Times New Roman" panose="02020603050405020304" pitchFamily="18" charset="0"/>
                <a:ea typeface="华文楷体" panose="02010600040101010101" pitchFamily="2" charset="-122"/>
              </a:rPr>
              <a:t>                       </a:t>
            </a:r>
            <a:r>
              <a:rPr lang="en-US" altLang="zh-CN" sz="3200" b="1" dirty="0" smtClean="0">
                <a:latin typeface="Times New Roman" panose="02020603050405020304" pitchFamily="18" charset="0"/>
                <a:ea typeface="华文楷体" panose="02010600040101010101" pitchFamily="2" charset="-122"/>
                <a:sym typeface="Wingdings" panose="05000000000000000000" pitchFamily="2" charset="2"/>
              </a:rPr>
              <a:t> </a:t>
            </a:r>
            <a:r>
              <a:rPr lang="en-US" altLang="zh-CN" sz="3200" b="1"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xLn</a:t>
            </a:r>
            <a:r>
              <a:rPr lang="en-US" altLang="zh-CN" sz="3200" b="1" baseline="-25000"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2</a:t>
            </a:r>
            <a:r>
              <a:rPr lang="en-US" altLang="zh-CN" sz="3200" b="1"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(SO</a:t>
            </a:r>
            <a:r>
              <a:rPr lang="en-US" altLang="zh-CN" sz="3200" b="1" baseline="-25000"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4</a:t>
            </a:r>
            <a:r>
              <a:rPr lang="en-US" altLang="zh-CN" sz="3200" b="1"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a:t>
            </a:r>
            <a:r>
              <a:rPr lang="en-US" altLang="zh-CN" sz="3200" b="1" baseline="-25000"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3</a:t>
            </a:r>
            <a:r>
              <a:rPr lang="en-US" altLang="zh-CN" sz="3200" b="1" dirty="0" smtClean="0">
                <a:solidFill>
                  <a:srgbClr val="0000CC"/>
                </a:solidFill>
                <a:latin typeface="Times New Roman" panose="02020603050405020304" pitchFamily="18" charset="0"/>
                <a:ea typeface="华文楷体" panose="02010600040101010101" pitchFamily="2" charset="-122"/>
                <a:sym typeface="Symbol" panose="05050102010706020507" pitchFamily="18" charset="2"/>
              </a:rPr>
              <a:t> </a:t>
            </a:r>
            <a:r>
              <a:rPr lang="en-US" altLang="zh-CN" sz="3200" b="1"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yM</a:t>
            </a:r>
            <a:r>
              <a:rPr lang="en-US" altLang="zh-CN" sz="3200" b="1" baseline="-25000"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2</a:t>
            </a:r>
            <a:r>
              <a:rPr lang="en-US" altLang="zh-CN" sz="3200" b="1"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SO</a:t>
            </a:r>
            <a:r>
              <a:rPr lang="en-US" altLang="zh-CN" sz="3200" b="1" baseline="-25000"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4</a:t>
            </a:r>
            <a:r>
              <a:rPr lang="en-US" altLang="zh-CN" sz="3200" b="1" dirty="0" smtClean="0">
                <a:solidFill>
                  <a:srgbClr val="0000CC"/>
                </a:solidFill>
                <a:latin typeface="Times New Roman" panose="02020603050405020304" pitchFamily="18" charset="0"/>
                <a:ea typeface="华文楷体" panose="02010600040101010101" pitchFamily="2" charset="-122"/>
                <a:sym typeface="Symbol" panose="05050102010706020507" pitchFamily="18" charset="2"/>
              </a:rPr>
              <a:t> </a:t>
            </a:r>
            <a:r>
              <a:rPr lang="en-US" altLang="zh-CN" sz="3200" b="1"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zH</a:t>
            </a:r>
            <a:r>
              <a:rPr lang="en-US" altLang="zh-CN" sz="3200" b="1" baseline="-25000"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2</a:t>
            </a:r>
            <a:r>
              <a:rPr lang="en-US" altLang="zh-CN" sz="3200" b="1" dirty="0" smtClean="0">
                <a:solidFill>
                  <a:srgbClr val="0000CC"/>
                </a:solidFill>
                <a:latin typeface="Times New Roman" panose="02020603050405020304" pitchFamily="18" charset="0"/>
                <a:ea typeface="华文楷体" panose="02010600040101010101" pitchFamily="2" charset="-122"/>
                <a:sym typeface="Wingdings" panose="05000000000000000000" pitchFamily="2" charset="2"/>
              </a:rPr>
              <a:t>O</a:t>
            </a:r>
            <a:endParaRPr lang="en-US" altLang="zh-CN" sz="3200" b="1" dirty="0" smtClean="0">
              <a:solidFill>
                <a:srgbClr val="0000CC"/>
              </a:solidFill>
              <a:latin typeface="Times New Roman" panose="02020603050405020304" pitchFamily="18" charset="0"/>
              <a:ea typeface="华文楷体" panose="02010600040101010101" pitchFamily="2" charset="-122"/>
            </a:endParaRPr>
          </a:p>
        </p:txBody>
      </p:sp>
      <p:sp>
        <p:nvSpPr>
          <p:cNvPr id="32771" name="Rectangle 8"/>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A092EB06-CE3C-406C-8E0C-F315328EA36A}"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39015">
                                            <p:txEl>
                                              <p:pRg st="3" end="3"/>
                                            </p:txEl>
                                          </p:spTgt>
                                        </p:tgtEl>
                                        <p:attrNameLst>
                                          <p:attrName>style.visibility</p:attrName>
                                        </p:attrNameLst>
                                      </p:cBhvr>
                                      <p:to>
                                        <p:strVal val="visible"/>
                                      </p:to>
                                    </p:set>
                                    <p:animEffect transition="in" filter="slide(fromBottom)">
                                      <p:cBhvr>
                                        <p:cTn id="7" dur="500"/>
                                        <p:tgtEl>
                                          <p:spTgt spid="939015">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939015">
                                            <p:txEl>
                                              <p:pRg st="4" end="4"/>
                                            </p:txEl>
                                          </p:spTgt>
                                        </p:tgtEl>
                                        <p:attrNameLst>
                                          <p:attrName>style.visibility</p:attrName>
                                        </p:attrNameLst>
                                      </p:cBhvr>
                                      <p:to>
                                        <p:strVal val="visible"/>
                                      </p:to>
                                    </p:set>
                                    <p:animEffect transition="in" filter="slide(fromBottom)">
                                      <p:cBhvr>
                                        <p:cTn id="10" dur="500"/>
                                        <p:tgtEl>
                                          <p:spTgt spid="939015">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939015">
                                            <p:txEl>
                                              <p:pRg st="5" end="5"/>
                                            </p:txEl>
                                          </p:spTgt>
                                        </p:tgtEl>
                                        <p:attrNameLst>
                                          <p:attrName>style.visibility</p:attrName>
                                        </p:attrNameLst>
                                      </p:cBhvr>
                                      <p:to>
                                        <p:strVal val="visible"/>
                                      </p:to>
                                    </p:set>
                                    <p:animEffect transition="in" filter="slide(fromBottom)">
                                      <p:cBhvr>
                                        <p:cTn id="13" dur="500"/>
                                        <p:tgtEl>
                                          <p:spTgt spid="9390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68313" y="549275"/>
            <a:ext cx="7777162" cy="5255989"/>
          </a:xfrm>
        </p:spPr>
        <p:txBody>
          <a:bodyPr/>
          <a:lstStyle/>
          <a:p>
            <a:pPr marL="0" indent="0" eaLnBrk="1" hangingPunct="1">
              <a:lnSpc>
                <a:spcPct val="150000"/>
              </a:lnSpc>
              <a:spcBef>
                <a:spcPct val="0"/>
              </a:spcBef>
              <a:buFont typeface="Wingdings" panose="05000000000000000000" pitchFamily="2" charset="2"/>
              <a:buNone/>
            </a:pPr>
            <a:r>
              <a:rPr lang="zh-CN" altLang="en-US" sz="3200" b="1" dirty="0" smtClean="0">
                <a:solidFill>
                  <a:srgbClr val="FF0000"/>
                </a:solidFill>
                <a:latin typeface="Times New Roman" panose="02020603050405020304" pitchFamily="18" charset="0"/>
                <a:ea typeface="华文楷体" panose="02010600040101010101" pitchFamily="2" charset="-122"/>
              </a:rPr>
              <a:t>草酸盐： </a:t>
            </a:r>
            <a:r>
              <a:rPr lang="en-US" altLang="zh-CN" sz="3200" b="1" dirty="0" smtClean="0">
                <a:solidFill>
                  <a:srgbClr val="0000CC"/>
                </a:solidFill>
                <a:latin typeface="Times New Roman" panose="02020603050405020304" pitchFamily="18" charset="0"/>
                <a:ea typeface="华文楷体" panose="02010600040101010101" pitchFamily="2" charset="-122"/>
              </a:rPr>
              <a:t>Ln</a:t>
            </a:r>
            <a:r>
              <a:rPr lang="en-US" altLang="zh-CN" sz="3200" b="1" baseline="-25000" dirty="0" smtClean="0">
                <a:solidFill>
                  <a:srgbClr val="0000CC"/>
                </a:solidFill>
                <a:latin typeface="Times New Roman" panose="02020603050405020304" pitchFamily="18" charset="0"/>
                <a:ea typeface="华文楷体" panose="02010600040101010101" pitchFamily="2" charset="-122"/>
              </a:rPr>
              <a:t>2</a:t>
            </a:r>
            <a:r>
              <a:rPr lang="en-US" altLang="zh-CN" sz="3200" b="1" dirty="0" smtClean="0">
                <a:solidFill>
                  <a:srgbClr val="0000CC"/>
                </a:solidFill>
                <a:latin typeface="Times New Roman" panose="02020603050405020304" pitchFamily="18" charset="0"/>
                <a:ea typeface="华文楷体" panose="02010600040101010101" pitchFamily="2" charset="-122"/>
              </a:rPr>
              <a:t>(C</a:t>
            </a:r>
            <a:r>
              <a:rPr lang="en-US" altLang="zh-CN" sz="3200" b="1" baseline="-25000" dirty="0" smtClean="0">
                <a:solidFill>
                  <a:srgbClr val="0000CC"/>
                </a:solidFill>
                <a:latin typeface="Times New Roman" panose="02020603050405020304" pitchFamily="18" charset="0"/>
                <a:ea typeface="华文楷体" panose="02010600040101010101" pitchFamily="2" charset="-122"/>
              </a:rPr>
              <a:t>2</a:t>
            </a:r>
            <a:r>
              <a:rPr lang="en-US" altLang="zh-CN" sz="3200" b="1" dirty="0" smtClean="0">
                <a:solidFill>
                  <a:srgbClr val="0000CC"/>
                </a:solidFill>
                <a:latin typeface="Times New Roman" panose="02020603050405020304" pitchFamily="18" charset="0"/>
                <a:ea typeface="华文楷体" panose="02010600040101010101" pitchFamily="2" charset="-122"/>
              </a:rPr>
              <a:t>O</a:t>
            </a:r>
            <a:r>
              <a:rPr lang="en-US" altLang="zh-CN" sz="3200" b="1" baseline="-25000" dirty="0" smtClean="0">
                <a:solidFill>
                  <a:srgbClr val="0000CC"/>
                </a:solidFill>
                <a:latin typeface="Times New Roman" panose="02020603050405020304" pitchFamily="18" charset="0"/>
                <a:ea typeface="华文楷体" panose="02010600040101010101" pitchFamily="2" charset="-122"/>
              </a:rPr>
              <a:t>4</a:t>
            </a:r>
            <a:r>
              <a:rPr lang="en-US" altLang="zh-CN" sz="3200" b="1" dirty="0" smtClean="0">
                <a:solidFill>
                  <a:srgbClr val="0000CC"/>
                </a:solidFill>
                <a:latin typeface="Times New Roman" panose="02020603050405020304" pitchFamily="18" charset="0"/>
                <a:ea typeface="华文楷体" panose="02010600040101010101" pitchFamily="2" charset="-122"/>
              </a:rPr>
              <a:t>)</a:t>
            </a:r>
            <a:r>
              <a:rPr lang="en-US" altLang="zh-CN" sz="3200" b="1" baseline="-25000" dirty="0" smtClean="0">
                <a:solidFill>
                  <a:srgbClr val="0000CC"/>
                </a:solidFill>
                <a:latin typeface="Times New Roman" panose="02020603050405020304" pitchFamily="18" charset="0"/>
                <a:ea typeface="华文楷体" panose="02010600040101010101" pitchFamily="2" charset="-122"/>
              </a:rPr>
              <a:t>3</a:t>
            </a:r>
            <a:r>
              <a:rPr lang="en-US" altLang="zh-CN" sz="3200" b="1" dirty="0" smtClean="0">
                <a:solidFill>
                  <a:srgbClr val="0000CC"/>
                </a:solidFill>
                <a:latin typeface="Times New Roman" panose="02020603050405020304" pitchFamily="18" charset="0"/>
                <a:ea typeface="华文楷体" panose="02010600040101010101" pitchFamily="2" charset="-122"/>
                <a:sym typeface="Symbol" panose="05050102010706020507" pitchFamily="18" charset="2"/>
              </a:rPr>
              <a:t></a:t>
            </a:r>
            <a:r>
              <a:rPr lang="en-US" altLang="zh-CN" sz="3200" b="1" dirty="0" smtClean="0">
                <a:solidFill>
                  <a:srgbClr val="0000CC"/>
                </a:solidFill>
                <a:latin typeface="Times New Roman" panose="02020603050405020304" pitchFamily="18" charset="0"/>
                <a:ea typeface="华文楷体" panose="02010600040101010101" pitchFamily="2" charset="-122"/>
              </a:rPr>
              <a:t>H</a:t>
            </a:r>
            <a:r>
              <a:rPr lang="en-US" altLang="zh-CN" sz="3200" b="1" baseline="-25000" dirty="0" smtClean="0">
                <a:solidFill>
                  <a:srgbClr val="0000CC"/>
                </a:solidFill>
                <a:latin typeface="Times New Roman" panose="02020603050405020304" pitchFamily="18" charset="0"/>
                <a:ea typeface="华文楷体" panose="02010600040101010101" pitchFamily="2" charset="-122"/>
              </a:rPr>
              <a:t>2</a:t>
            </a:r>
            <a:r>
              <a:rPr lang="en-US" altLang="zh-CN" sz="3200" b="1" dirty="0" smtClean="0">
                <a:solidFill>
                  <a:srgbClr val="0000CC"/>
                </a:solidFill>
                <a:latin typeface="Times New Roman" panose="02020603050405020304" pitchFamily="18" charset="0"/>
                <a:ea typeface="华文楷体" panose="02010600040101010101" pitchFamily="2" charset="-122"/>
              </a:rPr>
              <a:t>O</a:t>
            </a:r>
            <a:endParaRPr lang="en-US" altLang="zh-CN" sz="3200" b="1" dirty="0" smtClean="0">
              <a:solidFill>
                <a:srgbClr val="0000CC"/>
              </a:solidFill>
              <a:latin typeface="Times New Roman" panose="02020603050405020304" pitchFamily="18" charset="0"/>
              <a:ea typeface="华文楷体" panose="02010600040101010101" pitchFamily="2" charset="-122"/>
            </a:endParaRPr>
          </a:p>
          <a:p>
            <a:pPr marL="0" indent="0" eaLnBrk="1" hangingPunct="1">
              <a:lnSpc>
                <a:spcPct val="150000"/>
              </a:lnSpc>
              <a:spcBef>
                <a:spcPct val="0"/>
              </a:spcBef>
              <a:buFont typeface="Wingdings" panose="05000000000000000000" pitchFamily="2" charset="2"/>
              <a:buNone/>
            </a:pPr>
            <a:r>
              <a:rPr lang="en-US" altLang="zh-CN" sz="3200" b="1" dirty="0" smtClean="0">
                <a:latin typeface="Times New Roman" panose="02020603050405020304" pitchFamily="18" charset="0"/>
                <a:ea typeface="华文楷体" panose="02010600040101010101" pitchFamily="2" charset="-122"/>
              </a:rPr>
              <a:t>(1) </a:t>
            </a:r>
            <a:r>
              <a:rPr lang="zh-CN" altLang="en-US" sz="3200" b="1" dirty="0" smtClean="0">
                <a:latin typeface="Times New Roman" panose="02020603050405020304" pitchFamily="18" charset="0"/>
                <a:ea typeface="华文楷体" panose="02010600040101010101" pitchFamily="2" charset="-122"/>
              </a:rPr>
              <a:t>不溶于水，在氯化物中加入草酸得到</a:t>
            </a:r>
            <a:r>
              <a:rPr lang="en-US" altLang="zh-CN" sz="3200" b="1" dirty="0" smtClean="0">
                <a:solidFill>
                  <a:srgbClr val="0000CC"/>
                </a:solidFill>
                <a:latin typeface="Times New Roman" panose="02020603050405020304" pitchFamily="18" charset="0"/>
                <a:ea typeface="华文楷体" panose="02010600040101010101" pitchFamily="2" charset="-122"/>
              </a:rPr>
              <a:t>Ln</a:t>
            </a:r>
            <a:r>
              <a:rPr lang="en-US" altLang="zh-CN" sz="3200" b="1" baseline="-25000" dirty="0" smtClean="0">
                <a:solidFill>
                  <a:srgbClr val="0000CC"/>
                </a:solidFill>
                <a:latin typeface="Times New Roman" panose="02020603050405020304" pitchFamily="18" charset="0"/>
                <a:ea typeface="华文楷体" panose="02010600040101010101" pitchFamily="2" charset="-122"/>
              </a:rPr>
              <a:t>2</a:t>
            </a:r>
            <a:r>
              <a:rPr lang="en-US" altLang="zh-CN" sz="3200" b="1" dirty="0" smtClean="0">
                <a:solidFill>
                  <a:srgbClr val="0000CC"/>
                </a:solidFill>
                <a:latin typeface="Times New Roman" panose="02020603050405020304" pitchFamily="18" charset="0"/>
                <a:ea typeface="华文楷体" panose="02010600040101010101" pitchFamily="2" charset="-122"/>
              </a:rPr>
              <a:t>(C</a:t>
            </a:r>
            <a:r>
              <a:rPr lang="en-US" altLang="zh-CN" sz="3200" b="1" baseline="-25000" dirty="0" smtClean="0">
                <a:solidFill>
                  <a:srgbClr val="0000CC"/>
                </a:solidFill>
                <a:latin typeface="Times New Roman" panose="02020603050405020304" pitchFamily="18" charset="0"/>
                <a:ea typeface="华文楷体" panose="02010600040101010101" pitchFamily="2" charset="-122"/>
              </a:rPr>
              <a:t>2</a:t>
            </a:r>
            <a:r>
              <a:rPr lang="en-US" altLang="zh-CN" sz="3200" b="1" dirty="0" smtClean="0">
                <a:solidFill>
                  <a:srgbClr val="0000CC"/>
                </a:solidFill>
                <a:latin typeface="Times New Roman" panose="02020603050405020304" pitchFamily="18" charset="0"/>
                <a:ea typeface="华文楷体" panose="02010600040101010101" pitchFamily="2" charset="-122"/>
              </a:rPr>
              <a:t>O</a:t>
            </a:r>
            <a:r>
              <a:rPr lang="en-US" altLang="zh-CN" sz="3200" b="1" baseline="-25000" dirty="0" smtClean="0">
                <a:solidFill>
                  <a:srgbClr val="0000CC"/>
                </a:solidFill>
                <a:latin typeface="Times New Roman" panose="02020603050405020304" pitchFamily="18" charset="0"/>
                <a:ea typeface="华文楷体" panose="02010600040101010101" pitchFamily="2" charset="-122"/>
              </a:rPr>
              <a:t>4</a:t>
            </a:r>
            <a:r>
              <a:rPr lang="en-US" altLang="zh-CN" sz="3200" b="1" dirty="0" smtClean="0">
                <a:solidFill>
                  <a:srgbClr val="0000CC"/>
                </a:solidFill>
                <a:latin typeface="Times New Roman" panose="02020603050405020304" pitchFamily="18" charset="0"/>
                <a:ea typeface="华文楷体" panose="02010600040101010101" pitchFamily="2" charset="-122"/>
              </a:rPr>
              <a:t>)</a:t>
            </a:r>
            <a:r>
              <a:rPr lang="en-US" altLang="zh-CN" sz="3200" b="1" baseline="-25000" dirty="0" smtClean="0">
                <a:solidFill>
                  <a:srgbClr val="0000CC"/>
                </a:solidFill>
                <a:latin typeface="Times New Roman" panose="02020603050405020304" pitchFamily="18" charset="0"/>
                <a:ea typeface="华文楷体" panose="02010600040101010101" pitchFamily="2" charset="-122"/>
              </a:rPr>
              <a:t>3</a:t>
            </a:r>
            <a:r>
              <a:rPr lang="zh-CN" altLang="en-US" sz="3200" b="1" dirty="0" smtClean="0">
                <a:latin typeface="Times New Roman" panose="02020603050405020304" pitchFamily="18" charset="0"/>
                <a:ea typeface="华文楷体" panose="02010600040101010101" pitchFamily="2" charset="-122"/>
              </a:rPr>
              <a:t>沉淀。</a:t>
            </a:r>
            <a:endParaRPr lang="zh-CN" altLang="en-US" sz="3200" b="1" dirty="0" smtClean="0">
              <a:latin typeface="Times New Roman" panose="02020603050405020304" pitchFamily="18" charset="0"/>
              <a:ea typeface="华文楷体" panose="02010600040101010101" pitchFamily="2" charset="-122"/>
            </a:endParaRPr>
          </a:p>
          <a:p>
            <a:pPr marL="0" indent="0" eaLnBrk="1" hangingPunct="1">
              <a:lnSpc>
                <a:spcPct val="150000"/>
              </a:lnSpc>
              <a:spcBef>
                <a:spcPct val="0"/>
              </a:spcBef>
              <a:buFont typeface="Wingdings" panose="05000000000000000000" pitchFamily="2" charset="2"/>
              <a:buNone/>
            </a:pPr>
            <a:r>
              <a:rPr lang="en-US" altLang="zh-CN" sz="3200" b="1" dirty="0" smtClean="0">
                <a:latin typeface="Times New Roman" panose="02020603050405020304" pitchFamily="18" charset="0"/>
                <a:ea typeface="华文楷体" panose="02010600040101010101" pitchFamily="2" charset="-122"/>
              </a:rPr>
              <a:t>(2) </a:t>
            </a:r>
            <a:r>
              <a:rPr lang="zh-CN" altLang="en-US" sz="3200" b="1" dirty="0" smtClean="0">
                <a:latin typeface="Times New Roman" panose="02020603050405020304" pitchFamily="18" charset="0"/>
                <a:ea typeface="华文楷体" panose="02010600040101010101" pitchFamily="2" charset="-122"/>
              </a:rPr>
              <a:t>利用草酸盐在酸性介质中难溶性特点，可通过形成草酸盐的方法将</a:t>
            </a:r>
            <a:r>
              <a:rPr lang="zh-CN" altLang="en-US" sz="3200" b="1" dirty="0" smtClean="0">
                <a:solidFill>
                  <a:srgbClr val="0000CC"/>
                </a:solidFill>
                <a:latin typeface="Times New Roman" panose="02020603050405020304" pitchFamily="18" charset="0"/>
                <a:ea typeface="华文楷体" panose="02010600040101010101" pitchFamily="2" charset="-122"/>
              </a:rPr>
              <a:t>镧系离子和其金属离子、轻重镧系元素的分离</a:t>
            </a:r>
            <a:r>
              <a:rPr lang="zh-CN" altLang="en-US" sz="3200" b="1" dirty="0" smtClean="0">
                <a:latin typeface="Times New Roman" panose="02020603050405020304" pitchFamily="18" charset="0"/>
                <a:ea typeface="华文楷体" panose="02010600040101010101" pitchFamily="2" charset="-122"/>
              </a:rPr>
              <a:t>等；</a:t>
            </a:r>
            <a:endParaRPr lang="en-US" altLang="zh-CN" sz="3200" b="1" dirty="0" smtClean="0">
              <a:latin typeface="Times New Roman" panose="02020603050405020304" pitchFamily="18" charset="0"/>
              <a:ea typeface="华文楷体" panose="02010600040101010101" pitchFamily="2" charset="-122"/>
            </a:endParaRPr>
          </a:p>
          <a:p>
            <a:pPr marL="0" indent="0" eaLnBrk="1" hangingPunct="1">
              <a:lnSpc>
                <a:spcPct val="150000"/>
              </a:lnSpc>
              <a:spcBef>
                <a:spcPct val="0"/>
              </a:spcBef>
              <a:buFont typeface="Wingdings" panose="05000000000000000000" pitchFamily="2" charset="2"/>
              <a:buNone/>
            </a:pPr>
            <a:r>
              <a:rPr lang="en-US" altLang="zh-CN" sz="3200" b="1" dirty="0" smtClean="0">
                <a:latin typeface="Times New Roman" panose="02020603050405020304" pitchFamily="18" charset="0"/>
                <a:ea typeface="华文楷体" panose="02010600040101010101" pitchFamily="2" charset="-122"/>
              </a:rPr>
              <a:t>(3) </a:t>
            </a:r>
            <a:r>
              <a:rPr lang="zh-CN" altLang="en-US" sz="3200" b="1" dirty="0" smtClean="0">
                <a:latin typeface="Times New Roman" panose="02020603050405020304" pitchFamily="18" charset="0"/>
                <a:ea typeface="华文楷体" panose="02010600040101010101" pitchFamily="2" charset="-122"/>
              </a:rPr>
              <a:t>草酸盐受热易分解形成相应的氧化物</a:t>
            </a:r>
            <a:endParaRPr lang="zh-CN" altLang="en-US" sz="3200" b="1" dirty="0" smtClean="0">
              <a:latin typeface="Times New Roman" panose="02020603050405020304" pitchFamily="18" charset="0"/>
              <a:ea typeface="华文楷体" panose="02010600040101010101" pitchFamily="2" charset="-122"/>
            </a:endParaRPr>
          </a:p>
        </p:txBody>
      </p:sp>
      <p:sp>
        <p:nvSpPr>
          <p:cNvPr id="33795" name="Rectangle 3"/>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9A873B87-CBC0-4CE2-8EF0-AAF60ED3E848}"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52413" y="188913"/>
            <a:ext cx="8509000" cy="123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Clr>
                <a:schemeClr val="tx1"/>
              </a:buClr>
              <a:buSzPct val="75000"/>
              <a:buFontTx/>
              <a:buNone/>
            </a:pPr>
            <a:r>
              <a:rPr kumimoji="0" lang="en-US" altLang="zh-CN" sz="3200" dirty="0">
                <a:solidFill>
                  <a:srgbClr val="0033CC"/>
                </a:solidFill>
                <a:latin typeface="Times New Roman" panose="02020603050405020304" pitchFamily="18" charset="0"/>
                <a:ea typeface="华文楷体" panose="02010600040101010101" pitchFamily="2" charset="-122"/>
              </a:rPr>
              <a:t>1. </a:t>
            </a:r>
            <a:r>
              <a:rPr kumimoji="0" lang="zh-CN" altLang="en-US" sz="3200" dirty="0">
                <a:solidFill>
                  <a:srgbClr val="0033CC"/>
                </a:solidFill>
                <a:latin typeface="Times New Roman" panose="02020603050405020304" pitchFamily="18" charset="0"/>
                <a:ea typeface="华文楷体" panose="02010600040101010101" pitchFamily="2" charset="-122"/>
              </a:rPr>
              <a:t>镧系元素包括哪些元素？最外层电子结构构型和特征氧化</a:t>
            </a:r>
            <a:r>
              <a:rPr kumimoji="0" lang="zh-CN" altLang="en-US" sz="3200" dirty="0" smtClean="0">
                <a:solidFill>
                  <a:srgbClr val="0033CC"/>
                </a:solidFill>
                <a:latin typeface="Times New Roman" panose="02020603050405020304" pitchFamily="18" charset="0"/>
                <a:ea typeface="华文楷体" panose="02010600040101010101" pitchFamily="2" charset="-122"/>
              </a:rPr>
              <a:t>态</a:t>
            </a:r>
            <a:r>
              <a:rPr kumimoji="0" lang="en-US" altLang="zh-CN" sz="3200" dirty="0" smtClean="0">
                <a:solidFill>
                  <a:srgbClr val="0033CC"/>
                </a:solidFill>
                <a:latin typeface="Times New Roman" panose="02020603050405020304" pitchFamily="18" charset="0"/>
                <a:ea typeface="华文楷体" panose="02010600040101010101" pitchFamily="2" charset="-122"/>
              </a:rPr>
              <a:t>.</a:t>
            </a:r>
            <a:endParaRPr kumimoji="0" lang="zh-CN" altLang="en-US" sz="3200" dirty="0">
              <a:solidFill>
                <a:srgbClr val="0033CC"/>
              </a:solidFill>
              <a:latin typeface="Times New Roman" panose="02020603050405020304" pitchFamily="18" charset="0"/>
              <a:ea typeface="华文楷体" panose="02010600040101010101" pitchFamily="2" charset="-122"/>
            </a:endParaRPr>
          </a:p>
        </p:txBody>
      </p:sp>
      <p:sp>
        <p:nvSpPr>
          <p:cNvPr id="9219" name="Rectangle 3"/>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DFD0D9D0-AACF-409A-B58D-D932D60A7750}"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
        <p:nvSpPr>
          <p:cNvPr id="9220" name="Rectangle 5"/>
          <p:cNvSpPr>
            <a:spLocks noChangeArrowheads="1"/>
          </p:cNvSpPr>
          <p:nvPr/>
        </p:nvSpPr>
        <p:spPr bwMode="auto">
          <a:xfrm>
            <a:off x="395288" y="5588000"/>
            <a:ext cx="77057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endParaRPr lang="zh-CN" altLang="en-US">
              <a:latin typeface="Times New Roman" panose="02020603050405020304" pitchFamily="18" charset="0"/>
              <a:ea typeface="华文楷体" panose="02010600040101010101" pitchFamily="2" charset="-122"/>
            </a:endParaRPr>
          </a:p>
        </p:txBody>
      </p:sp>
      <p:pic>
        <p:nvPicPr>
          <p:cNvPr id="881668" name="Picture 4" descr="周期表"/>
          <p:cNvPicPr>
            <a:picLocks noChangeAspect="1" noChangeArrowheads="1"/>
          </p:cNvPicPr>
          <p:nvPr/>
        </p:nvPicPr>
        <p:blipFill>
          <a:blip r:embed="rId1" cstate="print">
            <a:extLst>
              <a:ext uri="{28A0092B-C50C-407E-A947-70E740481C1C}">
                <a14:useLocalDpi xmlns:a14="http://schemas.microsoft.com/office/drawing/2010/main" val="0"/>
              </a:ext>
            </a:extLst>
          </a:blip>
          <a:srcRect l="18642" t="79564" r="1152"/>
          <a:stretch>
            <a:fillRect/>
          </a:stretch>
        </p:blipFill>
        <p:spPr bwMode="auto">
          <a:xfrm>
            <a:off x="696913" y="4776788"/>
            <a:ext cx="76200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52413" y="1557338"/>
            <a:ext cx="855015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Clr>
                <a:schemeClr val="tx1"/>
              </a:buClr>
              <a:buFont typeface="Wingdings" panose="05000000000000000000" pitchFamily="2" charset="2"/>
              <a:buNone/>
            </a:pPr>
            <a:r>
              <a:rPr lang="zh-CN" altLang="en-US"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镧系元素</a:t>
            </a:r>
            <a:r>
              <a:rPr lang="en-US" altLang="zh-CN"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3200"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处在</a:t>
            </a:r>
            <a:r>
              <a:rPr lang="en-US" altLang="zh-CN" sz="3200" dirty="0" smtClean="0">
                <a:latin typeface="Times New Roman" panose="02020603050405020304" pitchFamily="18" charset="0"/>
                <a:ea typeface="华文楷体" panose="02010600040101010101" pitchFamily="2" charset="-122"/>
                <a:cs typeface="Times New Roman" panose="02020603050405020304" pitchFamily="18" charset="0"/>
              </a:rPr>
              <a:t>IIIB</a:t>
            </a:r>
            <a:r>
              <a:rPr lang="zh-CN" altLang="en-US" sz="3200" dirty="0" smtClean="0">
                <a:latin typeface="Times New Roman" panose="02020603050405020304" pitchFamily="18" charset="0"/>
                <a:ea typeface="华文楷体" panose="02010600040101010101" pitchFamily="2" charset="-122"/>
                <a:cs typeface="Times New Roman" panose="02020603050405020304" pitchFamily="18" charset="0"/>
              </a:rPr>
              <a:t>族，即从第</a:t>
            </a:r>
            <a:r>
              <a:rPr lang="en-US" altLang="zh-CN" sz="3200" dirty="0" smtClean="0">
                <a:latin typeface="Times New Roman" panose="02020603050405020304" pitchFamily="18" charset="0"/>
                <a:ea typeface="华文楷体" panose="02010600040101010101" pitchFamily="2" charset="-122"/>
                <a:cs typeface="Times New Roman" panose="02020603050405020304" pitchFamily="18" charset="0"/>
              </a:rPr>
              <a:t>57</a:t>
            </a:r>
            <a:r>
              <a:rPr lang="zh-CN" altLang="en-US" sz="3200" dirty="0" smtClean="0">
                <a:latin typeface="Times New Roman" panose="02020603050405020304" pitchFamily="18" charset="0"/>
                <a:ea typeface="华文楷体" panose="02010600040101010101" pitchFamily="2" charset="-122"/>
                <a:cs typeface="Times New Roman" panose="02020603050405020304" pitchFamily="18" charset="0"/>
              </a:rPr>
              <a:t>号元素</a:t>
            </a:r>
            <a:r>
              <a:rPr lang="zh-CN" altLang="en-US" sz="3200" dirty="0" smtClean="0">
                <a:solidFill>
                  <a:srgbClr val="0033CC"/>
                </a:solidFill>
                <a:latin typeface="Times New Roman" panose="02020603050405020304" pitchFamily="18" charset="0"/>
                <a:ea typeface="华文楷体" panose="02010600040101010101" pitchFamily="2" charset="-122"/>
                <a:cs typeface="Times New Roman" panose="02020603050405020304" pitchFamily="18" charset="0"/>
              </a:rPr>
              <a:t>镧</a:t>
            </a:r>
            <a:r>
              <a:rPr lang="en-US" altLang="zh-CN" sz="3200" dirty="0">
                <a:solidFill>
                  <a:srgbClr val="0033CC"/>
                </a:solidFill>
                <a:latin typeface="Times New Roman" panose="02020603050405020304" pitchFamily="18" charset="0"/>
                <a:ea typeface="华文楷体" panose="02010600040101010101" pitchFamily="2" charset="-122"/>
                <a:cs typeface="Times New Roman" panose="02020603050405020304" pitchFamily="18" charset="0"/>
              </a:rPr>
              <a:t>(La)</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到第</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71</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号元素</a:t>
            </a:r>
            <a:r>
              <a:rPr lang="zh-CN" altLang="en-US" sz="3200" dirty="0">
                <a:solidFill>
                  <a:srgbClr val="0033CC"/>
                </a:solidFill>
                <a:latin typeface="Times New Roman" panose="02020603050405020304" pitchFamily="18" charset="0"/>
                <a:ea typeface="华文楷体" panose="02010600040101010101" pitchFamily="2" charset="-122"/>
                <a:cs typeface="Times New Roman" panose="02020603050405020304" pitchFamily="18" charset="0"/>
              </a:rPr>
              <a:t>镥</a:t>
            </a:r>
            <a:r>
              <a:rPr lang="en-US" altLang="zh-CN" sz="3200" dirty="0">
                <a:solidFill>
                  <a:srgbClr val="0033CC"/>
                </a:solidFill>
                <a:latin typeface="Times New Roman" panose="02020603050405020304" pitchFamily="18" charset="0"/>
                <a:ea typeface="华文楷体" panose="02010600040101010101" pitchFamily="2" charset="-122"/>
                <a:cs typeface="Times New Roman" panose="02020603050405020304" pitchFamily="18" charset="0"/>
              </a:rPr>
              <a:t>(Lu)</a:t>
            </a:r>
            <a:r>
              <a:rPr lang="zh-CN" altLang="en-US" sz="3200" dirty="0">
                <a:solidFill>
                  <a:srgbClr val="0033CC"/>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共</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15</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种</a:t>
            </a:r>
            <a:r>
              <a:rPr lang="zh-CN" altLang="en-US" sz="3200" dirty="0" smtClean="0">
                <a:latin typeface="Times New Roman" panose="02020603050405020304" pitchFamily="18" charset="0"/>
                <a:ea typeface="华文楷体" panose="02010600040101010101" pitchFamily="2" charset="-122"/>
                <a:cs typeface="Times New Roman" panose="02020603050405020304" pitchFamily="18" charset="0"/>
              </a:rPr>
              <a:t>元素，其外层</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和次外层的电子构型</a:t>
            </a:r>
            <a:r>
              <a:rPr lang="zh-CN" altLang="en-US"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基本</a:t>
            </a:r>
            <a:r>
              <a:rPr lang="zh-CN" altLang="en-US" sz="3200"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相同</a:t>
            </a:r>
            <a:r>
              <a:rPr lang="en-US" altLang="zh-CN" sz="3200"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(5s/5p/5d/6s)</a:t>
            </a:r>
            <a:r>
              <a:rPr lang="zh-CN" altLang="en-US" sz="3200" dirty="0" smtClean="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从</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Ce</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开始，电子逐一填充在</a:t>
            </a:r>
            <a:r>
              <a:rPr lang="en-US" altLang="zh-CN" sz="3200" dirty="0">
                <a:solidFill>
                  <a:srgbClr val="0033CC"/>
                </a:solidFill>
                <a:latin typeface="Times New Roman" panose="02020603050405020304" pitchFamily="18" charset="0"/>
                <a:ea typeface="华文楷体" panose="02010600040101010101" pitchFamily="2" charset="-122"/>
                <a:cs typeface="Times New Roman" panose="02020603050405020304" pitchFamily="18" charset="0"/>
              </a:rPr>
              <a:t>4f</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轨道上</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a:t>
            </a:r>
            <a:r>
              <a:rPr kumimoji="0" lang="zh-CN" altLang="en-US" sz="3200" dirty="0">
                <a:latin typeface="Times New Roman" panose="02020603050405020304" pitchFamily="18" charset="0"/>
                <a:ea typeface="华文楷体" panose="02010600040101010101" pitchFamily="2" charset="-122"/>
                <a:cs typeface="Times New Roman" panose="02020603050405020304" pitchFamily="18" charset="0"/>
              </a:rPr>
              <a:t>从</a:t>
            </a:r>
            <a:r>
              <a:rPr kumimoji="0" lang="en-US" altLang="zh-CN" sz="3200" dirty="0">
                <a:latin typeface="Times New Roman" panose="02020603050405020304" pitchFamily="18" charset="0"/>
                <a:ea typeface="华文楷体" panose="02010600040101010101" pitchFamily="2" charset="-122"/>
                <a:cs typeface="Times New Roman" panose="02020603050405020304" pitchFamily="18" charset="0"/>
              </a:rPr>
              <a:t>1</a:t>
            </a:r>
            <a:r>
              <a:rPr kumimoji="0" lang="zh-CN" altLang="en-US" sz="3200" dirty="0">
                <a:latin typeface="Times New Roman" panose="02020603050405020304" pitchFamily="18" charset="0"/>
                <a:ea typeface="华文楷体" panose="02010600040101010101" pitchFamily="2" charset="-122"/>
                <a:cs typeface="Times New Roman" panose="02020603050405020304" pitchFamily="18" charset="0"/>
              </a:rPr>
              <a:t>填充到</a:t>
            </a:r>
            <a:r>
              <a:rPr kumimoji="0" lang="en-US" altLang="zh-CN" sz="3200" dirty="0">
                <a:latin typeface="Times New Roman" panose="02020603050405020304" pitchFamily="18" charset="0"/>
                <a:ea typeface="华文楷体" panose="02010600040101010101" pitchFamily="2" charset="-122"/>
                <a:cs typeface="Times New Roman" panose="02020603050405020304" pitchFamily="18" charset="0"/>
              </a:rPr>
              <a:t>14)</a:t>
            </a:r>
            <a:r>
              <a:rPr kumimoji="0" lang="zh-CN" altLang="en-US" sz="32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 </a:t>
            </a:r>
            <a:endParaRPr lang="zh-CN" altLang="en-US" sz="32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indefinite"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81668"/>
                                        </p:tgtEl>
                                        <p:attrNameLst>
                                          <p:attrName>style.visibility</p:attrName>
                                        </p:attrNameLst>
                                      </p:cBhvr>
                                      <p:to>
                                        <p:strVal val="visible"/>
                                      </p:to>
                                    </p:set>
                                    <p:animEffect transition="in" filter="dissolve">
                                      <p:cBhvr>
                                        <p:cTn id="14" dur="500"/>
                                        <p:tgtEl>
                                          <p:spTgt spid="881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ChangeArrowheads="1"/>
          </p:cNvSpPr>
          <p:nvPr/>
        </p:nvSpPr>
        <p:spPr bwMode="auto">
          <a:xfrm>
            <a:off x="323850" y="620713"/>
            <a:ext cx="8424863" cy="521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Clr>
                <a:schemeClr val="hlink"/>
              </a:buClr>
              <a:buFont typeface="Wingdings" panose="05000000000000000000" pitchFamily="2" charset="2"/>
              <a:buBlip>
                <a:blip r:embed="rId1"/>
              </a:buBlip>
            </a:pPr>
            <a:r>
              <a:rPr kumimoji="0" lang="en-US" altLang="zh-CN" sz="3200" dirty="0">
                <a:solidFill>
                  <a:srgbClr val="0000FF"/>
                </a:solidFill>
                <a:latin typeface="Times New Roman" panose="02020603050405020304" pitchFamily="18" charset="0"/>
                <a:ea typeface="华文楷体" panose="02010600040101010101" pitchFamily="2" charset="-122"/>
              </a:rPr>
              <a:t> II </a:t>
            </a:r>
            <a:r>
              <a:rPr kumimoji="0" lang="zh-CN" altLang="en-US" sz="3200" dirty="0">
                <a:solidFill>
                  <a:srgbClr val="0000FF"/>
                </a:solidFill>
                <a:latin typeface="Times New Roman" panose="02020603050405020304" pitchFamily="18" charset="0"/>
                <a:ea typeface="华文楷体" panose="02010600040101010101" pitchFamily="2" charset="-122"/>
              </a:rPr>
              <a:t>价或</a:t>
            </a:r>
            <a:r>
              <a:rPr kumimoji="0" lang="en-US" altLang="zh-CN" sz="3200" dirty="0">
                <a:solidFill>
                  <a:srgbClr val="0000FF"/>
                </a:solidFill>
                <a:latin typeface="Times New Roman" panose="02020603050405020304" pitchFamily="18" charset="0"/>
                <a:ea typeface="华文楷体" panose="02010600040101010101" pitchFamily="2" charset="-122"/>
              </a:rPr>
              <a:t>IV</a:t>
            </a:r>
            <a:r>
              <a:rPr kumimoji="0" lang="zh-CN" altLang="en-US" sz="3200" dirty="0">
                <a:solidFill>
                  <a:srgbClr val="0000FF"/>
                </a:solidFill>
                <a:latin typeface="Times New Roman" panose="02020603050405020304" pitchFamily="18" charset="0"/>
                <a:ea typeface="华文楷体" panose="02010600040101010101" pitchFamily="2" charset="-122"/>
              </a:rPr>
              <a:t>价的盐：</a:t>
            </a:r>
            <a:endParaRPr kumimoji="0" lang="zh-CN" altLang="en-US" sz="3200" dirty="0">
              <a:solidFill>
                <a:srgbClr val="0000FF"/>
              </a:solidFill>
              <a:latin typeface="Times New Roman" panose="02020603050405020304" pitchFamily="18" charset="0"/>
              <a:ea typeface="华文楷体" panose="02010600040101010101" pitchFamily="2" charset="-122"/>
            </a:endParaRPr>
          </a:p>
          <a:p>
            <a:pPr eaLnBrk="1" hangingPunct="1">
              <a:lnSpc>
                <a:spcPct val="130000"/>
              </a:lnSpc>
              <a:spcBef>
                <a:spcPct val="0"/>
              </a:spcBef>
              <a:buClr>
                <a:schemeClr val="hlink"/>
              </a:buClr>
              <a:buFont typeface="Wingdings" panose="05000000000000000000" pitchFamily="2" charset="2"/>
              <a:buNone/>
            </a:pPr>
            <a:r>
              <a:rPr kumimoji="0" lang="en-US" altLang="zh-CN" sz="3200" dirty="0">
                <a:solidFill>
                  <a:srgbClr val="0000CC"/>
                </a:solidFill>
                <a:latin typeface="Times New Roman" panose="02020603050405020304" pitchFamily="18" charset="0"/>
                <a:ea typeface="华文楷体" panose="02010600040101010101" pitchFamily="2" charset="-122"/>
              </a:rPr>
              <a:t>Ce(IV</a:t>
            </a:r>
            <a:r>
              <a:rPr kumimoji="0" lang="en-US" altLang="zh-CN" sz="3200" dirty="0" smtClean="0">
                <a:solidFill>
                  <a:srgbClr val="0000CC"/>
                </a:solidFill>
                <a:latin typeface="Times New Roman" panose="02020603050405020304" pitchFamily="18" charset="0"/>
                <a:ea typeface="华文楷体" panose="02010600040101010101" pitchFamily="2" charset="-122"/>
              </a:rPr>
              <a:t>) (</a:t>
            </a:r>
            <a:r>
              <a:rPr kumimoji="0" lang="zh-CN" altLang="en-US" sz="3200" dirty="0" smtClean="0">
                <a:solidFill>
                  <a:srgbClr val="0000CC"/>
                </a:solidFill>
                <a:latin typeface="Times New Roman" panose="02020603050405020304" pitchFamily="18" charset="0"/>
                <a:ea typeface="华文楷体" panose="02010600040101010101" pitchFamily="2" charset="-122"/>
              </a:rPr>
              <a:t>如硫酸高铈</a:t>
            </a:r>
            <a:r>
              <a:rPr kumimoji="0" lang="en-US" altLang="zh-CN" sz="3200" dirty="0" smtClean="0">
                <a:solidFill>
                  <a:srgbClr val="0000CC"/>
                </a:solidFill>
                <a:latin typeface="Times New Roman" panose="02020603050405020304" pitchFamily="18" charset="0"/>
                <a:ea typeface="华文楷体" panose="02010600040101010101" pitchFamily="2" charset="-122"/>
              </a:rPr>
              <a:t>)</a:t>
            </a:r>
            <a:r>
              <a:rPr kumimoji="0" lang="zh-CN" altLang="en-US" sz="3200" dirty="0" smtClean="0">
                <a:latin typeface="Times New Roman" panose="02020603050405020304" pitchFamily="18" charset="0"/>
                <a:ea typeface="华文楷体" panose="02010600040101010101" pitchFamily="2" charset="-122"/>
              </a:rPr>
              <a:t>：</a:t>
            </a:r>
            <a:r>
              <a:rPr kumimoji="0" lang="zh-CN" altLang="en-US" sz="3200" dirty="0">
                <a:latin typeface="Times New Roman" panose="02020603050405020304" pitchFamily="18" charset="0"/>
                <a:ea typeface="华文楷体" panose="02010600040101010101" pitchFamily="2" charset="-122"/>
              </a:rPr>
              <a:t>酸性介质中，强氧化性</a:t>
            </a:r>
            <a:endParaRPr kumimoji="0" lang="en-US" altLang="zh-CN" sz="3200" dirty="0">
              <a:latin typeface="Times New Roman" panose="02020603050405020304" pitchFamily="18" charset="0"/>
              <a:ea typeface="华文楷体" panose="02010600040101010101" pitchFamily="2" charset="-122"/>
            </a:endParaRPr>
          </a:p>
          <a:p>
            <a:pPr eaLnBrk="1" hangingPunct="1">
              <a:lnSpc>
                <a:spcPct val="130000"/>
              </a:lnSpc>
              <a:spcBef>
                <a:spcPct val="0"/>
              </a:spcBef>
              <a:buClr>
                <a:schemeClr val="hlink"/>
              </a:buClr>
              <a:buFont typeface="Wingdings" panose="05000000000000000000" pitchFamily="2" charset="2"/>
              <a:buNone/>
            </a:pPr>
            <a:r>
              <a:rPr kumimoji="0" lang="en-US" altLang="zh-CN" sz="3200" dirty="0">
                <a:latin typeface="Times New Roman" panose="02020603050405020304" pitchFamily="18" charset="0"/>
                <a:ea typeface="华文楷体" panose="02010600040101010101" pitchFamily="2" charset="-122"/>
              </a:rPr>
              <a:t>                  </a:t>
            </a:r>
            <a:r>
              <a:rPr kumimoji="0" lang="zh-CN" altLang="en-US" sz="3200" dirty="0">
                <a:latin typeface="Times New Roman" panose="02020603050405020304" pitchFamily="18" charset="0"/>
                <a:ea typeface="华文楷体" panose="02010600040101010101" pitchFamily="2" charset="-122"/>
              </a:rPr>
              <a:t> </a:t>
            </a:r>
            <a:r>
              <a:rPr kumimoji="0" lang="en-US" altLang="zh-CN" sz="3200" dirty="0">
                <a:latin typeface="Times New Roman" panose="02020603050405020304" pitchFamily="18" charset="0"/>
                <a:ea typeface="华文楷体" panose="02010600040101010101" pitchFamily="2" charset="-122"/>
              </a:rPr>
              <a:t>—— </a:t>
            </a:r>
            <a:r>
              <a:rPr kumimoji="0" lang="zh-CN" altLang="en-US" sz="3200" dirty="0">
                <a:latin typeface="Times New Roman" panose="02020603050405020304" pitchFamily="18" charset="0"/>
                <a:ea typeface="华文楷体" panose="02010600040101010101" pitchFamily="2" charset="-122"/>
              </a:rPr>
              <a:t>滴定法测定</a:t>
            </a:r>
            <a:r>
              <a:rPr kumimoji="0" lang="en-US" altLang="zh-CN" sz="3200" dirty="0">
                <a:latin typeface="Times New Roman" panose="02020603050405020304" pitchFamily="18" charset="0"/>
                <a:ea typeface="华文楷体" panose="02010600040101010101" pitchFamily="2" charset="-122"/>
              </a:rPr>
              <a:t>Fe</a:t>
            </a:r>
            <a:r>
              <a:rPr kumimoji="0" lang="en-US" altLang="zh-CN" sz="3200" baseline="30000" dirty="0">
                <a:latin typeface="Times New Roman" panose="02020603050405020304" pitchFamily="18" charset="0"/>
                <a:ea typeface="华文楷体" panose="02010600040101010101" pitchFamily="2" charset="-122"/>
              </a:rPr>
              <a:t>2</a:t>
            </a:r>
            <a:r>
              <a:rPr kumimoji="0" lang="zh-CN" altLang="en-US" sz="3200" baseline="30000" dirty="0">
                <a:latin typeface="Times New Roman" panose="02020603050405020304" pitchFamily="18" charset="0"/>
                <a:ea typeface="华文楷体" panose="02010600040101010101" pitchFamily="2" charset="-122"/>
              </a:rPr>
              <a:t>＋</a:t>
            </a:r>
            <a:r>
              <a:rPr kumimoji="0" lang="zh-CN" altLang="en-US" sz="3200" dirty="0">
                <a:latin typeface="Times New Roman" panose="02020603050405020304" pitchFamily="18" charset="0"/>
                <a:ea typeface="华文楷体" panose="02010600040101010101" pitchFamily="2" charset="-122"/>
              </a:rPr>
              <a:t>  </a:t>
            </a:r>
            <a:r>
              <a:rPr kumimoji="0" lang="en-US" altLang="zh-CN" sz="3200" dirty="0">
                <a:latin typeface="Times New Roman" panose="02020603050405020304" pitchFamily="18" charset="0"/>
                <a:ea typeface="华文楷体" panose="02010600040101010101" pitchFamily="2" charset="-122"/>
              </a:rPr>
              <a:t>(</a:t>
            </a:r>
            <a:r>
              <a:rPr kumimoji="0" lang="zh-CN" altLang="en-US" sz="3200" dirty="0">
                <a:latin typeface="Times New Roman" panose="02020603050405020304" pitchFamily="18" charset="0"/>
                <a:ea typeface="华文楷体" panose="02010600040101010101" pitchFamily="2" charset="-122"/>
              </a:rPr>
              <a:t>铈量法</a:t>
            </a:r>
            <a:r>
              <a:rPr kumimoji="0" lang="en-US" altLang="zh-CN" sz="3200" dirty="0">
                <a:latin typeface="Times New Roman" panose="02020603050405020304" pitchFamily="18" charset="0"/>
                <a:ea typeface="华文楷体" panose="02010600040101010101" pitchFamily="2" charset="-122"/>
              </a:rPr>
              <a:t>) </a:t>
            </a:r>
            <a:endParaRPr kumimoji="0" lang="en-US" altLang="zh-CN" sz="3200" dirty="0">
              <a:latin typeface="Times New Roman" panose="02020603050405020304" pitchFamily="18" charset="0"/>
              <a:ea typeface="华文楷体" panose="02010600040101010101" pitchFamily="2" charset="-122"/>
            </a:endParaRPr>
          </a:p>
          <a:p>
            <a:pPr eaLnBrk="1" hangingPunct="1">
              <a:lnSpc>
                <a:spcPct val="130000"/>
              </a:lnSpc>
              <a:spcBef>
                <a:spcPct val="0"/>
              </a:spcBef>
              <a:buClr>
                <a:schemeClr val="hlink"/>
              </a:buClr>
              <a:buFont typeface="Wingdings" panose="05000000000000000000" pitchFamily="2" charset="2"/>
              <a:buNone/>
            </a:pPr>
            <a:r>
              <a:rPr kumimoji="0" lang="en-US" altLang="zh-CN" sz="3200" dirty="0" smtClean="0">
                <a:solidFill>
                  <a:srgbClr val="0000CC"/>
                </a:solidFill>
                <a:latin typeface="Times New Roman" panose="02020603050405020304" pitchFamily="18" charset="0"/>
                <a:ea typeface="华文楷体" panose="02010600040101010101" pitchFamily="2" charset="-122"/>
              </a:rPr>
              <a:t>Tb/</a:t>
            </a:r>
            <a:r>
              <a:rPr kumimoji="0" lang="en-US" altLang="zh-CN" sz="3200" dirty="0" err="1" smtClean="0">
                <a:solidFill>
                  <a:srgbClr val="0000CC"/>
                </a:solidFill>
                <a:latin typeface="Times New Roman" panose="02020603050405020304" pitchFamily="18" charset="0"/>
                <a:ea typeface="华文楷体" panose="02010600040101010101" pitchFamily="2" charset="-122"/>
              </a:rPr>
              <a:t>Pr</a:t>
            </a:r>
            <a:r>
              <a:rPr kumimoji="0" lang="en-US" altLang="zh-CN" sz="3200" dirty="0" smtClean="0">
                <a:solidFill>
                  <a:srgbClr val="0000CC"/>
                </a:solidFill>
                <a:latin typeface="Times New Roman" panose="02020603050405020304" pitchFamily="18" charset="0"/>
                <a:ea typeface="华文楷体" panose="02010600040101010101" pitchFamily="2" charset="-122"/>
              </a:rPr>
              <a:t>/</a:t>
            </a:r>
            <a:r>
              <a:rPr kumimoji="0" lang="en-US" altLang="zh-CN" sz="3200" dirty="0" err="1" smtClean="0">
                <a:solidFill>
                  <a:srgbClr val="0000CC"/>
                </a:solidFill>
                <a:latin typeface="Times New Roman" panose="02020603050405020304" pitchFamily="18" charset="0"/>
                <a:ea typeface="华文楷体" panose="02010600040101010101" pitchFamily="2" charset="-122"/>
              </a:rPr>
              <a:t>Dy</a:t>
            </a:r>
            <a:r>
              <a:rPr kumimoji="0" lang="en-US" altLang="zh-CN" sz="3200" dirty="0" smtClean="0">
                <a:solidFill>
                  <a:srgbClr val="0000CC"/>
                </a:solidFill>
                <a:latin typeface="Times New Roman" panose="02020603050405020304" pitchFamily="18" charset="0"/>
                <a:ea typeface="华文楷体" panose="02010600040101010101" pitchFamily="2" charset="-122"/>
              </a:rPr>
              <a:t>/</a:t>
            </a:r>
            <a:r>
              <a:rPr kumimoji="0" lang="en-US" altLang="zh-CN" sz="3200" dirty="0" err="1" smtClean="0">
                <a:solidFill>
                  <a:srgbClr val="0000CC"/>
                </a:solidFill>
                <a:latin typeface="Times New Roman" panose="02020603050405020304" pitchFamily="18" charset="0"/>
                <a:ea typeface="华文楷体" panose="02010600040101010101" pitchFamily="2" charset="-122"/>
              </a:rPr>
              <a:t>Nd</a:t>
            </a:r>
            <a:r>
              <a:rPr kumimoji="0" lang="en-US" altLang="zh-CN" sz="3200" dirty="0" smtClean="0">
                <a:solidFill>
                  <a:srgbClr val="0000CC"/>
                </a:solidFill>
                <a:latin typeface="Times New Roman" panose="02020603050405020304" pitchFamily="18" charset="0"/>
                <a:ea typeface="华文楷体" panose="02010600040101010101" pitchFamily="2" charset="-122"/>
              </a:rPr>
              <a:t>(IV</a:t>
            </a:r>
            <a:r>
              <a:rPr kumimoji="0" lang="en-US" altLang="zh-CN" sz="3200" dirty="0">
                <a:solidFill>
                  <a:srgbClr val="0000CC"/>
                </a:solidFill>
                <a:latin typeface="Times New Roman" panose="02020603050405020304" pitchFamily="18" charset="0"/>
                <a:ea typeface="华文楷体" panose="02010600040101010101" pitchFamily="2" charset="-122"/>
              </a:rPr>
              <a:t>)</a:t>
            </a:r>
            <a:r>
              <a:rPr kumimoji="0" lang="zh-CN" altLang="en-US" sz="3200" dirty="0">
                <a:solidFill>
                  <a:srgbClr val="0000CC"/>
                </a:solidFill>
                <a:latin typeface="Times New Roman" panose="02020603050405020304" pitchFamily="18" charset="0"/>
                <a:ea typeface="华文楷体" panose="02010600040101010101" pitchFamily="2" charset="-122"/>
              </a:rPr>
              <a:t>离子</a:t>
            </a:r>
            <a:r>
              <a:rPr kumimoji="0" lang="en-US" altLang="zh-CN" sz="3200" dirty="0">
                <a:latin typeface="Times New Roman" panose="02020603050405020304" pitchFamily="18" charset="0"/>
                <a:ea typeface="华文楷体" panose="02010600040101010101" pitchFamily="2" charset="-122"/>
              </a:rPr>
              <a:t>: </a:t>
            </a:r>
            <a:r>
              <a:rPr kumimoji="0" lang="zh-CN" altLang="en-US" sz="3200" dirty="0">
                <a:latin typeface="Times New Roman" panose="02020603050405020304" pitchFamily="18" charset="0"/>
                <a:ea typeface="华文楷体" panose="02010600040101010101" pitchFamily="2" charset="-122"/>
              </a:rPr>
              <a:t>在溶液中不能稳定存在；以</a:t>
            </a:r>
            <a:r>
              <a:rPr kumimoji="0" lang="zh-CN" altLang="en-US" sz="3200" dirty="0">
                <a:solidFill>
                  <a:srgbClr val="FF0000"/>
                </a:solidFill>
                <a:latin typeface="Times New Roman" panose="02020603050405020304" pitchFamily="18" charset="0"/>
                <a:ea typeface="华文楷体" panose="02010600040101010101" pitchFamily="2" charset="-122"/>
              </a:rPr>
              <a:t>氧化物</a:t>
            </a:r>
            <a:r>
              <a:rPr kumimoji="0" lang="zh-CN" altLang="en-US" sz="3200" dirty="0">
                <a:latin typeface="Times New Roman" panose="02020603050405020304" pitchFamily="18" charset="0"/>
                <a:ea typeface="华文楷体" panose="02010600040101010101" pitchFamily="2" charset="-122"/>
              </a:rPr>
              <a:t>的形式存在，</a:t>
            </a:r>
            <a:r>
              <a:rPr kumimoji="0" lang="en-US" altLang="zh-CN" sz="3200" dirty="0">
                <a:solidFill>
                  <a:srgbClr val="FF0000"/>
                </a:solidFill>
                <a:latin typeface="Times New Roman" panose="02020603050405020304" pitchFamily="18" charset="0"/>
                <a:ea typeface="华文楷体" panose="02010600040101010101" pitchFamily="2" charset="-122"/>
              </a:rPr>
              <a:t>Pr</a:t>
            </a:r>
            <a:r>
              <a:rPr kumimoji="0" lang="en-US" altLang="zh-CN" sz="3200" baseline="-25000" dirty="0">
                <a:solidFill>
                  <a:srgbClr val="FF0000"/>
                </a:solidFill>
                <a:latin typeface="Times New Roman" panose="02020603050405020304" pitchFamily="18" charset="0"/>
                <a:ea typeface="华文楷体" panose="02010600040101010101" pitchFamily="2" charset="-122"/>
              </a:rPr>
              <a:t>6</a:t>
            </a:r>
            <a:r>
              <a:rPr kumimoji="0" lang="en-US" altLang="zh-CN" sz="3200" dirty="0">
                <a:solidFill>
                  <a:srgbClr val="FF0000"/>
                </a:solidFill>
                <a:latin typeface="Times New Roman" panose="02020603050405020304" pitchFamily="18" charset="0"/>
                <a:ea typeface="华文楷体" panose="02010600040101010101" pitchFamily="2" charset="-122"/>
              </a:rPr>
              <a:t>O</a:t>
            </a:r>
            <a:r>
              <a:rPr kumimoji="0" lang="en-US" altLang="zh-CN" sz="3200" baseline="-25000" dirty="0">
                <a:solidFill>
                  <a:srgbClr val="FF0000"/>
                </a:solidFill>
                <a:latin typeface="Times New Roman" panose="02020603050405020304" pitchFamily="18" charset="0"/>
                <a:ea typeface="华文楷体" panose="02010600040101010101" pitchFamily="2" charset="-122"/>
              </a:rPr>
              <a:t>11</a:t>
            </a:r>
            <a:r>
              <a:rPr kumimoji="0" lang="zh-CN" altLang="en-US" sz="3200" dirty="0">
                <a:solidFill>
                  <a:srgbClr val="FF0000"/>
                </a:solidFill>
                <a:latin typeface="Times New Roman" panose="02020603050405020304" pitchFamily="18" charset="0"/>
                <a:ea typeface="华文楷体" panose="02010600040101010101" pitchFamily="2" charset="-122"/>
              </a:rPr>
              <a:t>，</a:t>
            </a:r>
            <a:r>
              <a:rPr kumimoji="0" lang="en-US" altLang="zh-CN" sz="3200" dirty="0">
                <a:solidFill>
                  <a:srgbClr val="FF0000"/>
                </a:solidFill>
                <a:latin typeface="Times New Roman" panose="02020603050405020304" pitchFamily="18" charset="0"/>
                <a:ea typeface="华文楷体" panose="02010600040101010101" pitchFamily="2" charset="-122"/>
              </a:rPr>
              <a:t>Tb</a:t>
            </a:r>
            <a:r>
              <a:rPr kumimoji="0" lang="en-US" altLang="zh-CN" sz="3200" baseline="-25000" dirty="0">
                <a:solidFill>
                  <a:srgbClr val="FF0000"/>
                </a:solidFill>
                <a:latin typeface="Times New Roman" panose="02020603050405020304" pitchFamily="18" charset="0"/>
                <a:ea typeface="华文楷体" panose="02010600040101010101" pitchFamily="2" charset="-122"/>
              </a:rPr>
              <a:t>4</a:t>
            </a:r>
            <a:r>
              <a:rPr kumimoji="0" lang="en-US" altLang="zh-CN" sz="3200" dirty="0">
                <a:solidFill>
                  <a:srgbClr val="FF0000"/>
                </a:solidFill>
                <a:latin typeface="Times New Roman" panose="02020603050405020304" pitchFamily="18" charset="0"/>
                <a:ea typeface="华文楷体" panose="02010600040101010101" pitchFamily="2" charset="-122"/>
              </a:rPr>
              <a:t>O</a:t>
            </a:r>
            <a:r>
              <a:rPr kumimoji="0" lang="en-US" altLang="zh-CN" sz="3200" baseline="-25000" dirty="0">
                <a:solidFill>
                  <a:srgbClr val="FF0000"/>
                </a:solidFill>
                <a:latin typeface="Times New Roman" panose="02020603050405020304" pitchFamily="18" charset="0"/>
                <a:ea typeface="华文楷体" panose="02010600040101010101" pitchFamily="2" charset="-122"/>
              </a:rPr>
              <a:t>7</a:t>
            </a:r>
            <a:endParaRPr kumimoji="0" lang="zh-CN" altLang="en-US" sz="3200" baseline="-25000" dirty="0">
              <a:solidFill>
                <a:srgbClr val="FF0000"/>
              </a:solidFill>
              <a:latin typeface="Times New Roman" panose="02020603050405020304" pitchFamily="18" charset="0"/>
              <a:ea typeface="华文楷体" panose="02010600040101010101" pitchFamily="2" charset="-122"/>
            </a:endParaRPr>
          </a:p>
          <a:p>
            <a:pPr eaLnBrk="1" hangingPunct="1">
              <a:lnSpc>
                <a:spcPct val="130000"/>
              </a:lnSpc>
              <a:spcBef>
                <a:spcPct val="0"/>
              </a:spcBef>
              <a:buClr>
                <a:schemeClr val="hlink"/>
              </a:buClr>
              <a:buFontTx/>
              <a:buNone/>
            </a:pPr>
            <a:r>
              <a:rPr kumimoji="0" lang="en-US" altLang="zh-CN" sz="3200" dirty="0" err="1" smtClean="0">
                <a:solidFill>
                  <a:srgbClr val="FF0000"/>
                </a:solidFill>
                <a:latin typeface="Times New Roman" panose="02020603050405020304" pitchFamily="18" charset="0"/>
                <a:ea typeface="华文楷体" panose="02010600040101010101" pitchFamily="2" charset="-122"/>
              </a:rPr>
              <a:t>Eu</a:t>
            </a:r>
            <a:r>
              <a:rPr kumimoji="0" lang="en-US" altLang="zh-CN" sz="3200" dirty="0" smtClean="0">
                <a:solidFill>
                  <a:srgbClr val="FF0000"/>
                </a:solidFill>
                <a:latin typeface="Times New Roman" panose="02020603050405020304" pitchFamily="18" charset="0"/>
                <a:ea typeface="华文楷体" panose="02010600040101010101" pitchFamily="2" charset="-122"/>
              </a:rPr>
              <a:t>/Sm/</a:t>
            </a:r>
            <a:r>
              <a:rPr kumimoji="0" lang="en-US" altLang="zh-CN" sz="3200" dirty="0" err="1" smtClean="0">
                <a:solidFill>
                  <a:srgbClr val="FF0000"/>
                </a:solidFill>
                <a:latin typeface="Times New Roman" panose="02020603050405020304" pitchFamily="18" charset="0"/>
                <a:ea typeface="华文楷体" panose="02010600040101010101" pitchFamily="2" charset="-122"/>
              </a:rPr>
              <a:t>Yb</a:t>
            </a:r>
            <a:r>
              <a:rPr kumimoji="0" lang="en-US" altLang="zh-CN" sz="3200" dirty="0" smtClean="0">
                <a:solidFill>
                  <a:srgbClr val="FF0000"/>
                </a:solidFill>
                <a:latin typeface="Times New Roman" panose="02020603050405020304" pitchFamily="18" charset="0"/>
                <a:ea typeface="华文楷体" panose="02010600040101010101" pitchFamily="2" charset="-122"/>
              </a:rPr>
              <a:t>(II</a:t>
            </a:r>
            <a:r>
              <a:rPr kumimoji="0" lang="en-US" altLang="zh-CN" sz="3200" dirty="0">
                <a:solidFill>
                  <a:srgbClr val="FF0000"/>
                </a:solidFill>
                <a:latin typeface="Times New Roman" panose="02020603050405020304" pitchFamily="18" charset="0"/>
                <a:ea typeface="华文楷体" panose="02010600040101010101" pitchFamily="2" charset="-122"/>
              </a:rPr>
              <a:t>)</a:t>
            </a:r>
            <a:r>
              <a:rPr kumimoji="0" lang="zh-CN" altLang="en-US" sz="3200" dirty="0">
                <a:solidFill>
                  <a:srgbClr val="FF0000"/>
                </a:solidFill>
                <a:latin typeface="Times New Roman" panose="02020603050405020304" pitchFamily="18" charset="0"/>
                <a:ea typeface="华文楷体" panose="02010600040101010101" pitchFamily="2" charset="-122"/>
              </a:rPr>
              <a:t>离子</a:t>
            </a:r>
            <a:r>
              <a:rPr kumimoji="0" lang="zh-CN" altLang="en-US" sz="3200" dirty="0">
                <a:latin typeface="Times New Roman" panose="02020603050405020304" pitchFamily="18" charset="0"/>
                <a:ea typeface="华文楷体" panose="02010600040101010101" pitchFamily="2" charset="-122"/>
              </a:rPr>
              <a:t>：强还原性</a:t>
            </a:r>
            <a:r>
              <a:rPr kumimoji="0" lang="zh-CN" altLang="en-US" sz="3200" dirty="0" smtClean="0">
                <a:latin typeface="Times New Roman" panose="02020603050405020304" pitchFamily="18" charset="0"/>
                <a:ea typeface="华文楷体" panose="02010600040101010101" pitchFamily="2" charset="-122"/>
              </a:rPr>
              <a:t>，易</a:t>
            </a:r>
            <a:r>
              <a:rPr kumimoji="0" lang="zh-CN" altLang="en-US" sz="3200" dirty="0">
                <a:latin typeface="Times New Roman" panose="02020603050405020304" pitchFamily="18" charset="0"/>
                <a:ea typeface="华文楷体" panose="02010600040101010101" pitchFamily="2" charset="-122"/>
              </a:rPr>
              <a:t>被氧化</a:t>
            </a:r>
            <a:r>
              <a:rPr kumimoji="0" lang="zh-CN" altLang="en-US" sz="3200" dirty="0" smtClean="0">
                <a:latin typeface="Times New Roman" panose="02020603050405020304" pitchFamily="18" charset="0"/>
                <a:ea typeface="华文楷体" panose="02010600040101010101" pitchFamily="2" charset="-122"/>
              </a:rPr>
              <a:t>，具有与</a:t>
            </a:r>
            <a:r>
              <a:rPr kumimoji="0" lang="zh-CN" altLang="en-US" sz="3200" dirty="0">
                <a:latin typeface="Times New Roman" panose="02020603050405020304" pitchFamily="18" charset="0"/>
                <a:ea typeface="华文楷体" panose="02010600040101010101" pitchFamily="2" charset="-122"/>
              </a:rPr>
              <a:t>＋</a:t>
            </a:r>
            <a:r>
              <a:rPr kumimoji="0" lang="en-US" altLang="zh-CN" sz="3200" dirty="0">
                <a:latin typeface="Times New Roman" panose="02020603050405020304" pitchFamily="18" charset="0"/>
                <a:ea typeface="华文楷体" panose="02010600040101010101" pitchFamily="2" charset="-122"/>
              </a:rPr>
              <a:t>3 </a:t>
            </a:r>
            <a:r>
              <a:rPr kumimoji="0" lang="zh-CN" altLang="en-US" sz="3200" dirty="0">
                <a:latin typeface="Times New Roman" panose="02020603050405020304" pitchFamily="18" charset="0"/>
                <a:ea typeface="华文楷体" panose="02010600040101010101" pitchFamily="2" charset="-122"/>
              </a:rPr>
              <a:t>价离子不同的</a:t>
            </a:r>
            <a:r>
              <a:rPr kumimoji="0" lang="zh-CN" altLang="en-US" sz="3200" dirty="0" smtClean="0">
                <a:latin typeface="Times New Roman" panose="02020603050405020304" pitchFamily="18" charset="0"/>
                <a:ea typeface="华文楷体" panose="02010600040101010101" pitchFamily="2" charset="-122"/>
              </a:rPr>
              <a:t>荧光</a:t>
            </a:r>
            <a:r>
              <a:rPr kumimoji="0" lang="en-US" altLang="zh-CN" sz="3200" dirty="0" smtClean="0">
                <a:latin typeface="Times New Roman" panose="02020603050405020304" pitchFamily="18" charset="0"/>
                <a:ea typeface="华文楷体" panose="02010600040101010101" pitchFamily="2" charset="-122"/>
              </a:rPr>
              <a:t>/</a:t>
            </a:r>
            <a:r>
              <a:rPr kumimoji="0" lang="zh-CN" altLang="en-US" sz="3200" dirty="0" smtClean="0">
                <a:latin typeface="Times New Roman" panose="02020603050405020304" pitchFamily="18" charset="0"/>
                <a:ea typeface="华文楷体" panose="02010600040101010101" pitchFamily="2" charset="-122"/>
              </a:rPr>
              <a:t>磁性</a:t>
            </a:r>
            <a:r>
              <a:rPr kumimoji="0" lang="zh-CN" altLang="en-US" sz="3200" dirty="0">
                <a:latin typeface="Times New Roman" panose="02020603050405020304" pitchFamily="18" charset="0"/>
                <a:ea typeface="华文楷体" panose="02010600040101010101" pitchFamily="2" charset="-122"/>
              </a:rPr>
              <a:t>能等</a:t>
            </a:r>
            <a:r>
              <a:rPr kumimoji="0" lang="zh-CN" altLang="en-US" sz="3200" dirty="0" smtClean="0">
                <a:latin typeface="Times New Roman" panose="02020603050405020304" pitchFamily="18" charset="0"/>
                <a:ea typeface="华文楷体" panose="02010600040101010101" pitchFamily="2" charset="-122"/>
              </a:rPr>
              <a:t>；</a:t>
            </a:r>
            <a:endParaRPr kumimoji="0" lang="en-US" altLang="zh-CN" sz="3200" dirty="0" smtClean="0">
              <a:latin typeface="Times New Roman" panose="02020603050405020304" pitchFamily="18" charset="0"/>
              <a:ea typeface="华文楷体" panose="02010600040101010101" pitchFamily="2" charset="-122"/>
            </a:endParaRPr>
          </a:p>
          <a:p>
            <a:pPr eaLnBrk="1" hangingPunct="1">
              <a:lnSpc>
                <a:spcPct val="130000"/>
              </a:lnSpc>
              <a:spcBef>
                <a:spcPct val="0"/>
              </a:spcBef>
              <a:buClr>
                <a:schemeClr val="hlink"/>
              </a:buClr>
              <a:buFontTx/>
              <a:buNone/>
            </a:pPr>
            <a:r>
              <a:rPr kumimoji="0" lang="en-US" altLang="zh-CN" sz="3200" dirty="0">
                <a:solidFill>
                  <a:srgbClr val="0000CC"/>
                </a:solidFill>
                <a:latin typeface="Times New Roman" panose="02020603050405020304" pitchFamily="18" charset="0"/>
                <a:ea typeface="华文楷体" panose="02010600040101010101" pitchFamily="2" charset="-122"/>
              </a:rPr>
              <a:t> </a:t>
            </a:r>
            <a:r>
              <a:rPr kumimoji="0" lang="en-US" altLang="zh-CN" sz="3200" dirty="0" smtClean="0">
                <a:solidFill>
                  <a:srgbClr val="0000CC"/>
                </a:solidFill>
                <a:latin typeface="Times New Roman" panose="02020603050405020304" pitchFamily="18" charset="0"/>
                <a:ea typeface="华文楷体" panose="02010600040101010101" pitchFamily="2" charset="-122"/>
              </a:rPr>
              <a:t>     Ln(II</a:t>
            </a:r>
            <a:r>
              <a:rPr kumimoji="0" lang="en-US" altLang="zh-CN" sz="3200" dirty="0">
                <a:solidFill>
                  <a:srgbClr val="0000CC"/>
                </a:solidFill>
                <a:latin typeface="Times New Roman" panose="02020603050405020304" pitchFamily="18" charset="0"/>
                <a:ea typeface="华文楷体" panose="02010600040101010101" pitchFamily="2" charset="-122"/>
              </a:rPr>
              <a:t>)</a:t>
            </a:r>
            <a:r>
              <a:rPr kumimoji="0" lang="zh-CN" altLang="en-US" sz="3200" dirty="0">
                <a:solidFill>
                  <a:srgbClr val="0000CC"/>
                </a:solidFill>
                <a:latin typeface="Times New Roman" panose="02020603050405020304" pitchFamily="18" charset="0"/>
                <a:ea typeface="华文楷体" panose="02010600040101010101" pitchFamily="2" charset="-122"/>
              </a:rPr>
              <a:t>盐</a:t>
            </a:r>
            <a:r>
              <a:rPr kumimoji="0" lang="en-US" altLang="zh-CN" sz="3200" dirty="0">
                <a:solidFill>
                  <a:srgbClr val="0000CC"/>
                </a:solidFill>
                <a:latin typeface="Times New Roman" panose="02020603050405020304" pitchFamily="18" charset="0"/>
                <a:ea typeface="华文楷体" panose="02010600040101010101" pitchFamily="2" charset="-122"/>
              </a:rPr>
              <a:t>—— </a:t>
            </a:r>
            <a:r>
              <a:rPr kumimoji="0" lang="zh-CN" altLang="en-US" sz="3200" dirty="0">
                <a:solidFill>
                  <a:srgbClr val="0000CC"/>
                </a:solidFill>
                <a:latin typeface="Times New Roman" panose="02020603050405020304" pitchFamily="18" charset="0"/>
                <a:ea typeface="华文楷体" panose="02010600040101010101" pitchFamily="2" charset="-122"/>
              </a:rPr>
              <a:t>无水 </a:t>
            </a:r>
            <a:r>
              <a:rPr kumimoji="0" lang="en-US" altLang="zh-CN" sz="3200" dirty="0">
                <a:solidFill>
                  <a:srgbClr val="0000CC"/>
                </a:solidFill>
                <a:latin typeface="Times New Roman" panose="02020603050405020304" pitchFamily="18" charset="0"/>
                <a:ea typeface="华文楷体" panose="02010600040101010101" pitchFamily="2" charset="-122"/>
              </a:rPr>
              <a:t>Ln(III) +  Li</a:t>
            </a:r>
            <a:r>
              <a:rPr kumimoji="0" lang="zh-CN" altLang="en-US" sz="3200" dirty="0">
                <a:solidFill>
                  <a:srgbClr val="0000CC"/>
                </a:solidFill>
                <a:latin typeface="Times New Roman" panose="02020603050405020304" pitchFamily="18" charset="0"/>
                <a:ea typeface="华文楷体" panose="02010600040101010101" pitchFamily="2" charset="-122"/>
              </a:rPr>
              <a:t>还原</a:t>
            </a:r>
            <a:endParaRPr kumimoji="0" lang="zh-CN" altLang="en-US" sz="3200" dirty="0">
              <a:solidFill>
                <a:srgbClr val="0000CC"/>
              </a:solidFill>
              <a:latin typeface="Times New Roman" panose="02020603050405020304" pitchFamily="18" charset="0"/>
              <a:ea typeface="华文楷体" panose="02010600040101010101" pitchFamily="2" charset="-122"/>
            </a:endParaRPr>
          </a:p>
        </p:txBody>
      </p:sp>
      <p:sp>
        <p:nvSpPr>
          <p:cNvPr id="34819" name="Rectangle 3"/>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4D8CD1DF-A44C-49C2-878F-B564E7C5F634}"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40034">
                                            <p:txEl>
                                              <p:pRg st="4" end="4"/>
                                            </p:txEl>
                                          </p:spTgt>
                                        </p:tgtEl>
                                        <p:attrNameLst>
                                          <p:attrName>style.visibility</p:attrName>
                                        </p:attrNameLst>
                                      </p:cBhvr>
                                      <p:to>
                                        <p:strVal val="visible"/>
                                      </p:to>
                                    </p:set>
                                    <p:animEffect transition="in" filter="randombar(horizontal)">
                                      <p:cBhvr>
                                        <p:cTn id="7" dur="500"/>
                                        <p:tgtEl>
                                          <p:spTgt spid="94003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40034">
                                            <p:txEl>
                                              <p:pRg st="5" end="5"/>
                                            </p:txEl>
                                          </p:spTgt>
                                        </p:tgtEl>
                                        <p:attrNameLst>
                                          <p:attrName>style.visibility</p:attrName>
                                        </p:attrNameLst>
                                      </p:cBhvr>
                                      <p:to>
                                        <p:strVal val="visible"/>
                                      </p:to>
                                    </p:set>
                                    <p:animEffect transition="in" filter="randombar(horizontal)">
                                      <p:cBhvr>
                                        <p:cTn id="12" dur="500"/>
                                        <p:tgtEl>
                                          <p:spTgt spid="9400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1" name="Text Box 5"/>
          <p:cNvSpPr txBox="1">
            <a:spLocks noChangeArrowheads="1"/>
          </p:cNvSpPr>
          <p:nvPr/>
        </p:nvSpPr>
        <p:spPr bwMode="auto">
          <a:xfrm>
            <a:off x="755650" y="836613"/>
            <a:ext cx="8388350" cy="1701800"/>
          </a:xfrm>
          <a:prstGeom prst="rect">
            <a:avLst/>
          </a:prstGeom>
          <a:noFill/>
          <a:ln w="9525" algn="ctr">
            <a:noFill/>
            <a:miter lim="800000"/>
          </a:ln>
          <a:effectLst/>
        </p:spPr>
        <p:txBody>
          <a:bodyPr>
            <a:spAutoFit/>
          </a:bodyPr>
          <a:lstStyle/>
          <a:p>
            <a:pPr eaLnBrk="1" hangingPunct="1">
              <a:lnSpc>
                <a:spcPct val="110000"/>
              </a:lnSpc>
              <a:spcBef>
                <a:spcPct val="10000"/>
              </a:spcBef>
              <a:spcAft>
                <a:spcPct val="10000"/>
              </a:spcAft>
            </a:pPr>
            <a:r>
              <a:rPr kumimoji="1" lang="en-US" altLang="zh-CN" sz="3200" b="1">
                <a:latin typeface="Times New Roman" panose="02020603050405020304" pitchFamily="18" charset="0"/>
                <a:ea typeface="楷体" panose="02010609060101010101" pitchFamily="49" charset="-122"/>
              </a:rPr>
              <a:t>  Ln</a:t>
            </a:r>
            <a:r>
              <a:rPr kumimoji="1" lang="en-US" altLang="zh-CN" sz="3200" b="1" baseline="30000">
                <a:latin typeface="Times New Roman" panose="02020603050405020304" pitchFamily="18" charset="0"/>
                <a:ea typeface="楷体" panose="02010609060101010101" pitchFamily="49" charset="-122"/>
              </a:rPr>
              <a:t>3+</a:t>
            </a:r>
            <a:r>
              <a:rPr kumimoji="1" lang="zh-CN" altLang="en-US" sz="3200" b="1">
                <a:latin typeface="Times New Roman" panose="02020603050405020304" pitchFamily="18" charset="0"/>
                <a:ea typeface="楷体" panose="02010609060101010101" pitchFamily="49" charset="-122"/>
              </a:rPr>
              <a:t>离子属于“硬酸”</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在形成配位化合物时</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优先与“硬碱”的氟</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氧等配位原子成键</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而与</a:t>
            </a:r>
            <a:r>
              <a:rPr kumimoji="1" lang="en-US" altLang="zh-CN" sz="3200" b="1">
                <a:latin typeface="Times New Roman" panose="02020603050405020304" pitchFamily="18" charset="0"/>
                <a:ea typeface="楷体" panose="02010609060101010101" pitchFamily="49" charset="-122"/>
              </a:rPr>
              <a:t>CO,CN</a:t>
            </a:r>
            <a:r>
              <a:rPr kumimoji="1" lang="en-US" altLang="zh-CN" sz="3200" b="1" baseline="30000">
                <a:latin typeface="Times New Roman" panose="02020603050405020304" pitchFamily="18" charset="0"/>
                <a:ea typeface="楷体" panose="02010609060101010101" pitchFamily="49" charset="-122"/>
              </a:rPr>
              <a:t>-</a:t>
            </a:r>
            <a:r>
              <a:rPr kumimoji="1" lang="en-US" altLang="zh-CN" sz="3200" b="1">
                <a:latin typeface="Times New Roman" panose="02020603050405020304" pitchFamily="18" charset="0"/>
                <a:ea typeface="楷体" panose="02010609060101010101" pitchFamily="49" charset="-122"/>
              </a:rPr>
              <a:t>,PR</a:t>
            </a:r>
            <a:r>
              <a:rPr kumimoji="1" lang="en-US" altLang="zh-CN" sz="3200" b="1" baseline="-25000">
                <a:latin typeface="Times New Roman" panose="02020603050405020304" pitchFamily="18" charset="0"/>
                <a:ea typeface="楷体" panose="02010609060101010101" pitchFamily="49" charset="-122"/>
              </a:rPr>
              <a:t>3</a:t>
            </a:r>
            <a:r>
              <a:rPr kumimoji="1" lang="zh-CN" altLang="en-US" sz="3200" b="1">
                <a:latin typeface="Times New Roman" panose="02020603050405020304" pitchFamily="18" charset="0"/>
                <a:ea typeface="楷体" panose="02010609060101010101" pitchFamily="49" charset="-122"/>
              </a:rPr>
              <a:t>等难以生成稳定的配合物</a:t>
            </a:r>
            <a:r>
              <a:rPr kumimoji="1" lang="en-US" altLang="zh-CN" sz="3200" b="1">
                <a:latin typeface="Times New Roman" panose="02020603050405020304" pitchFamily="18" charset="0"/>
                <a:ea typeface="楷体" panose="02010609060101010101" pitchFamily="49" charset="-122"/>
              </a:rPr>
              <a:t>.  </a:t>
            </a:r>
            <a:endParaRPr kumimoji="1" lang="en-US" altLang="zh-CN" sz="3200" b="1">
              <a:latin typeface="Times New Roman" panose="02020603050405020304" pitchFamily="18" charset="0"/>
              <a:ea typeface="楷体" panose="02010609060101010101" pitchFamily="49" charset="-122"/>
            </a:endParaRPr>
          </a:p>
        </p:txBody>
      </p:sp>
      <p:sp>
        <p:nvSpPr>
          <p:cNvPr id="249862" name="Text Box 6"/>
          <p:cNvSpPr txBox="1">
            <a:spLocks noChangeArrowheads="1"/>
          </p:cNvSpPr>
          <p:nvPr/>
        </p:nvSpPr>
        <p:spPr bwMode="auto">
          <a:xfrm>
            <a:off x="539750" y="3573463"/>
            <a:ext cx="8604250" cy="1554162"/>
          </a:xfrm>
          <a:prstGeom prst="rect">
            <a:avLst/>
          </a:prstGeom>
          <a:noFill/>
          <a:ln w="9525" algn="ctr">
            <a:noFill/>
            <a:miter lim="800000"/>
          </a:ln>
          <a:effectLst/>
        </p:spPr>
        <p:txBody>
          <a:bodyPr>
            <a:spAutoFit/>
          </a:bodyPr>
          <a:lstStyle/>
          <a:p>
            <a:pPr eaLnBrk="1" hangingPunct="1">
              <a:spcBef>
                <a:spcPct val="50000"/>
              </a:spcBef>
            </a:pPr>
            <a:r>
              <a:rPr kumimoji="1" lang="en-US" altLang="zh-CN" sz="3200" b="1">
                <a:latin typeface="Times New Roman" panose="02020603050405020304" pitchFamily="18" charset="0"/>
                <a:ea typeface="楷体" panose="02010609060101010101" pitchFamily="49" charset="-122"/>
              </a:rPr>
              <a:t>  Ln</a:t>
            </a:r>
            <a:r>
              <a:rPr kumimoji="1" lang="en-US" altLang="zh-CN" sz="3200" b="1" baseline="30000">
                <a:latin typeface="Times New Roman" panose="02020603050405020304" pitchFamily="18" charset="0"/>
                <a:ea typeface="楷体" panose="02010609060101010101" pitchFamily="49" charset="-122"/>
              </a:rPr>
              <a:t>3+</a:t>
            </a:r>
            <a:r>
              <a:rPr kumimoji="1" lang="zh-CN" altLang="en-US" sz="3200" b="1">
                <a:latin typeface="Times New Roman" panose="02020603050405020304" pitchFamily="18" charset="0"/>
                <a:ea typeface="楷体" panose="02010609060101010101" pitchFamily="49" charset="-122"/>
              </a:rPr>
              <a:t>与配体之间的作用主要是静电力</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配键主要以离子性为主</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键的方向性很不明显</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所形成的配离子稳定化能小</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稳定性较差</a:t>
            </a:r>
            <a:r>
              <a:rPr kumimoji="1" lang="en-US" altLang="zh-CN" sz="3200" b="1">
                <a:latin typeface="Times New Roman" panose="02020603050405020304" pitchFamily="18" charset="0"/>
                <a:ea typeface="楷体" panose="02010609060101010101" pitchFamily="49" charset="-122"/>
              </a:rPr>
              <a:t>. </a:t>
            </a:r>
            <a:endParaRPr kumimoji="1" lang="en-US" altLang="zh-CN" sz="3200" b="1">
              <a:latin typeface="Times New Roman" panose="02020603050405020304" pitchFamily="18" charset="0"/>
              <a:ea typeface="楷体" panose="02010609060101010101" pitchFamily="49" charset="-122"/>
            </a:endParaRPr>
          </a:p>
        </p:txBody>
      </p:sp>
      <p:sp>
        <p:nvSpPr>
          <p:cNvPr id="249863" name="Rectangle 7"/>
          <p:cNvSpPr>
            <a:spLocks noChangeArrowheads="1"/>
          </p:cNvSpPr>
          <p:nvPr/>
        </p:nvSpPr>
        <p:spPr bwMode="auto">
          <a:xfrm>
            <a:off x="755650" y="2492375"/>
            <a:ext cx="6192838" cy="1066800"/>
          </a:xfrm>
          <a:prstGeom prst="rect">
            <a:avLst/>
          </a:prstGeom>
          <a:noFill/>
          <a:ln w="9525" algn="ctr">
            <a:noFill/>
            <a:miter lim="800000"/>
          </a:ln>
          <a:effectLst/>
        </p:spPr>
        <p:txBody>
          <a:bodyPr anchor="ctr">
            <a:spAutoFit/>
          </a:bodyPr>
          <a:lstStyle/>
          <a:p>
            <a:pPr eaLnBrk="1" hangingPunct="1"/>
            <a:r>
              <a:rPr lang="zh-CN" altLang="en-US" sz="3200" b="1">
                <a:latin typeface="Times New Roman" panose="02020603050405020304" pitchFamily="18" charset="0"/>
                <a:ea typeface="楷体" panose="02010609060101010101" pitchFamily="49" charset="-122"/>
              </a:rPr>
              <a:t>配体的配位能力</a:t>
            </a:r>
            <a:r>
              <a:rPr lang="en-US" altLang="zh-CN" sz="3200" b="1">
                <a:latin typeface="Times New Roman" panose="02020603050405020304" pitchFamily="18" charset="0"/>
                <a:ea typeface="楷体" panose="02010609060101010101" pitchFamily="49" charset="-122"/>
              </a:rPr>
              <a:t>:</a:t>
            </a:r>
            <a:endParaRPr lang="en-US" altLang="zh-CN" sz="3200" b="1">
              <a:latin typeface="Times New Roman" panose="02020603050405020304" pitchFamily="18" charset="0"/>
              <a:ea typeface="楷体" panose="02010609060101010101" pitchFamily="49" charset="-122"/>
            </a:endParaRPr>
          </a:p>
          <a:p>
            <a:pPr eaLnBrk="1" hangingPunct="1"/>
            <a:r>
              <a:rPr lang="en-US" altLang="zh-CN" sz="3200" b="1">
                <a:latin typeface="Times New Roman" panose="02020603050405020304" pitchFamily="18" charset="0"/>
                <a:ea typeface="楷体" panose="02010609060101010101" pitchFamily="49" charset="-122"/>
              </a:rPr>
              <a:t>      F</a:t>
            </a:r>
            <a:r>
              <a:rPr lang="en-US" altLang="zh-CN" sz="3200" b="1" baseline="30000">
                <a:latin typeface="Times New Roman" panose="02020603050405020304" pitchFamily="18" charset="0"/>
                <a:ea typeface="楷体" panose="02010609060101010101" pitchFamily="49" charset="-122"/>
              </a:rPr>
              <a:t>-</a:t>
            </a:r>
            <a:r>
              <a:rPr lang="en-US" altLang="zh-CN" sz="3200" b="1">
                <a:latin typeface="Times New Roman" panose="02020603050405020304" pitchFamily="18" charset="0"/>
                <a:ea typeface="楷体" panose="02010609060101010101" pitchFamily="49" charset="-122"/>
              </a:rPr>
              <a:t>&gt;OH</a:t>
            </a:r>
            <a:r>
              <a:rPr lang="en-US" altLang="zh-CN" sz="3200" b="1" baseline="30000">
                <a:latin typeface="Times New Roman" panose="02020603050405020304" pitchFamily="18" charset="0"/>
                <a:ea typeface="楷体" panose="02010609060101010101" pitchFamily="49" charset="-122"/>
              </a:rPr>
              <a:t>-</a:t>
            </a:r>
            <a:r>
              <a:rPr lang="en-US" altLang="zh-CN" sz="3200" b="1">
                <a:latin typeface="Times New Roman" panose="02020603050405020304" pitchFamily="18" charset="0"/>
                <a:ea typeface="楷体" panose="02010609060101010101" pitchFamily="49" charset="-122"/>
              </a:rPr>
              <a:t>&gt;H</a:t>
            </a:r>
            <a:r>
              <a:rPr lang="en-US" altLang="zh-CN" sz="3200" b="1" baseline="-25000">
                <a:latin typeface="Times New Roman" panose="02020603050405020304" pitchFamily="18" charset="0"/>
                <a:ea typeface="楷体" panose="02010609060101010101" pitchFamily="49" charset="-122"/>
              </a:rPr>
              <a:t>2</a:t>
            </a:r>
            <a:r>
              <a:rPr lang="en-US" altLang="zh-CN" sz="3200" b="1">
                <a:latin typeface="Times New Roman" panose="02020603050405020304" pitchFamily="18" charset="0"/>
                <a:ea typeface="楷体" panose="02010609060101010101" pitchFamily="49" charset="-122"/>
              </a:rPr>
              <a:t>O&gt;NO</a:t>
            </a:r>
            <a:r>
              <a:rPr lang="en-US" altLang="zh-CN" sz="3200" b="1" baseline="-25000">
                <a:latin typeface="Times New Roman" panose="02020603050405020304" pitchFamily="18" charset="0"/>
                <a:ea typeface="楷体" panose="02010609060101010101" pitchFamily="49" charset="-122"/>
              </a:rPr>
              <a:t>3</a:t>
            </a:r>
            <a:r>
              <a:rPr lang="en-US" altLang="zh-CN" sz="3200" b="1" baseline="30000">
                <a:latin typeface="Times New Roman" panose="02020603050405020304" pitchFamily="18" charset="0"/>
                <a:ea typeface="楷体" panose="02010609060101010101" pitchFamily="49" charset="-122"/>
              </a:rPr>
              <a:t>-</a:t>
            </a:r>
            <a:r>
              <a:rPr lang="en-US" altLang="zh-CN" sz="3200" b="1">
                <a:latin typeface="Times New Roman" panose="02020603050405020304" pitchFamily="18" charset="0"/>
                <a:ea typeface="楷体" panose="02010609060101010101" pitchFamily="49" charset="-122"/>
              </a:rPr>
              <a:t>&gt;Cl</a:t>
            </a:r>
            <a:r>
              <a:rPr lang="en-US" altLang="zh-CN" sz="3200" b="1" baseline="30000">
                <a:latin typeface="Times New Roman" panose="02020603050405020304" pitchFamily="18" charset="0"/>
                <a:ea typeface="楷体" panose="02010609060101010101" pitchFamily="49" charset="-122"/>
              </a:rPr>
              <a:t>-</a:t>
            </a:r>
            <a:r>
              <a:rPr lang="en-US" altLang="zh-CN" sz="3200" b="1">
                <a:latin typeface="Times New Roman" panose="02020603050405020304" pitchFamily="18" charset="0"/>
                <a:ea typeface="楷体" panose="02010609060101010101" pitchFamily="49" charset="-122"/>
              </a:rPr>
              <a:t> </a:t>
            </a:r>
            <a:endParaRPr lang="en-US" altLang="zh-CN" sz="3200" b="1">
              <a:latin typeface="Times New Roman" panose="02020603050405020304" pitchFamily="18" charset="0"/>
              <a:ea typeface="楷体" panose="02010609060101010101" pitchFamily="49" charset="-122"/>
            </a:endParaRPr>
          </a:p>
        </p:txBody>
      </p:sp>
      <p:sp>
        <p:nvSpPr>
          <p:cNvPr id="249864" name="Text Box 8"/>
          <p:cNvSpPr txBox="1">
            <a:spLocks noChangeArrowheads="1"/>
          </p:cNvSpPr>
          <p:nvPr/>
        </p:nvSpPr>
        <p:spPr bwMode="auto">
          <a:xfrm>
            <a:off x="539750" y="5157788"/>
            <a:ext cx="8459788" cy="1554162"/>
          </a:xfrm>
          <a:prstGeom prst="rect">
            <a:avLst/>
          </a:prstGeom>
          <a:noFill/>
          <a:ln w="9525" algn="ctr">
            <a:noFill/>
            <a:miter lim="800000"/>
          </a:ln>
          <a:effectLst/>
        </p:spPr>
        <p:txBody>
          <a:bodyPr>
            <a:spAutoFit/>
          </a:bodyPr>
          <a:lstStyle/>
          <a:p>
            <a:pPr eaLnBrk="1" hangingPunct="1"/>
            <a:r>
              <a:rPr kumimoji="1" lang="en-US" altLang="zh-CN" sz="3200" b="1">
                <a:latin typeface="Times New Roman" panose="02020603050405020304" pitchFamily="18" charset="0"/>
                <a:ea typeface="楷体" panose="02010609060101010101" pitchFamily="49" charset="-122"/>
              </a:rPr>
              <a:t>  Ln</a:t>
            </a:r>
            <a:r>
              <a:rPr kumimoji="1" lang="en-US" altLang="zh-CN" sz="3200" b="1" baseline="30000">
                <a:latin typeface="Times New Roman" panose="02020603050405020304" pitchFamily="18" charset="0"/>
                <a:ea typeface="楷体" panose="02010609060101010101" pitchFamily="49" charset="-122"/>
              </a:rPr>
              <a:t>3+</a:t>
            </a:r>
            <a:r>
              <a:rPr kumimoji="1" lang="zh-CN" altLang="en-US" sz="3200" b="1">
                <a:latin typeface="Times New Roman" panose="02020603050405020304" pitchFamily="18" charset="0"/>
                <a:ea typeface="楷体" panose="02010609060101010101" pitchFamily="49" charset="-122"/>
              </a:rPr>
              <a:t>与配位能力强的螯合配体能形成稳定的配离子</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有较大的配位数</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最高可达</a:t>
            </a:r>
            <a:r>
              <a:rPr kumimoji="1" lang="en-US" altLang="zh-CN" sz="3200" b="1">
                <a:latin typeface="Times New Roman" panose="02020603050405020304" pitchFamily="18" charset="0"/>
                <a:ea typeface="楷体" panose="02010609060101010101" pitchFamily="49" charset="-122"/>
              </a:rPr>
              <a:t>12,</a:t>
            </a:r>
            <a:r>
              <a:rPr kumimoji="1" lang="zh-CN" altLang="en-US" sz="3200" b="1">
                <a:latin typeface="Times New Roman" panose="02020603050405020304" pitchFamily="18" charset="0"/>
                <a:ea typeface="楷体" panose="02010609060101010101" pitchFamily="49" charset="-122"/>
              </a:rPr>
              <a:t>常显示出特殊的配位几何形状</a:t>
            </a:r>
            <a:r>
              <a:rPr kumimoji="1" lang="en-US" altLang="zh-CN" sz="3200" b="1">
                <a:latin typeface="Times New Roman" panose="02020603050405020304" pitchFamily="18" charset="0"/>
                <a:ea typeface="楷体" panose="02010609060101010101" pitchFamily="49" charset="-122"/>
              </a:rPr>
              <a:t>.</a:t>
            </a:r>
            <a:endParaRPr kumimoji="1" lang="en-US" altLang="zh-CN" sz="3200" b="1">
              <a:latin typeface="Times New Roman" panose="02020603050405020304" pitchFamily="18" charset="0"/>
              <a:ea typeface="楷体" panose="02010609060101010101" pitchFamily="49" charset="-122"/>
            </a:endParaRPr>
          </a:p>
        </p:txBody>
      </p:sp>
      <p:pic>
        <p:nvPicPr>
          <p:cNvPr id="20487" name="Picture 12" descr="back0">
            <a:hlinkClick r:id="rId1" action="ppaction://hlinksldjump"/>
          </p:cNvPr>
          <p:cNvPicPr>
            <a:picLocks noChangeAspect="1" noChangeArrowheads="1" noCrop="1"/>
          </p:cNvPicPr>
          <p:nvPr/>
        </p:nvPicPr>
        <p:blipFill>
          <a:blip r:embed="rId2" cstate="print"/>
          <a:srcRect/>
          <a:stretch>
            <a:fillRect/>
          </a:stretch>
        </p:blipFill>
        <p:spPr bwMode="auto">
          <a:xfrm>
            <a:off x="8459788" y="6453188"/>
            <a:ext cx="503237" cy="261937"/>
          </a:xfrm>
          <a:prstGeom prst="rect">
            <a:avLst/>
          </a:prstGeom>
          <a:noFill/>
          <a:ln w="9525">
            <a:noFill/>
            <a:miter lim="800000"/>
            <a:headEnd/>
            <a:tailEnd/>
          </a:ln>
        </p:spPr>
      </p:pic>
      <p:sp>
        <p:nvSpPr>
          <p:cNvPr id="8" name="TextBox 7"/>
          <p:cNvSpPr txBox="1"/>
          <p:nvPr/>
        </p:nvSpPr>
        <p:spPr>
          <a:xfrm>
            <a:off x="251520" y="116632"/>
            <a:ext cx="1656184" cy="646331"/>
          </a:xfrm>
          <a:prstGeom prst="rect">
            <a:avLst/>
          </a:prstGeom>
          <a:noFill/>
        </p:spPr>
        <p:txBody>
          <a:bodyPr wrap="square" rtlCol="0">
            <a:spAutoFit/>
          </a:bodyPr>
          <a:lstStyle/>
          <a:p>
            <a:pPr eaLnBrk="1" hangingPunct="1"/>
            <a:r>
              <a:rPr lang="zh-CN" altLang="en-US" sz="3600" dirty="0" smtClean="0">
                <a:ea typeface="华文行楷" panose="02010800040101010101" pitchFamily="2" charset="-122"/>
              </a:rPr>
              <a:t>配合物</a:t>
            </a:r>
            <a:r>
              <a:rPr lang="en-US" altLang="zh-CN" sz="3600" dirty="0" smtClean="0">
                <a:ea typeface="华文行楷" panose="02010800040101010101" pitchFamily="2" charset="-122"/>
              </a:rPr>
              <a:t>:</a:t>
            </a:r>
            <a:endParaRPr lang="zh-CN" altLang="en-US" sz="3600" dirty="0">
              <a:ea typeface="华文行楷"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9861">
                                            <p:txEl>
                                              <p:pRg st="0" end="0"/>
                                            </p:txEl>
                                          </p:spTgt>
                                        </p:tgtEl>
                                        <p:attrNameLst>
                                          <p:attrName>style.visibility</p:attrName>
                                        </p:attrNameLst>
                                      </p:cBhvr>
                                      <p:to>
                                        <p:strVal val="visible"/>
                                      </p:to>
                                    </p:set>
                                    <p:animEffect transition="in" filter="wipe(left)">
                                      <p:cBhvr>
                                        <p:cTn id="7" dur="500"/>
                                        <p:tgtEl>
                                          <p:spTgt spid="249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9863"/>
                                        </p:tgtEl>
                                        <p:attrNameLst>
                                          <p:attrName>style.visibility</p:attrName>
                                        </p:attrNameLst>
                                      </p:cBhvr>
                                      <p:to>
                                        <p:strVal val="visible"/>
                                      </p:to>
                                    </p:set>
                                    <p:animEffect transition="in" filter="wipe(left)">
                                      <p:cBhvr>
                                        <p:cTn id="12" dur="500"/>
                                        <p:tgtEl>
                                          <p:spTgt spid="2498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9862"/>
                                        </p:tgtEl>
                                        <p:attrNameLst>
                                          <p:attrName>style.visibility</p:attrName>
                                        </p:attrNameLst>
                                      </p:cBhvr>
                                      <p:to>
                                        <p:strVal val="visible"/>
                                      </p:to>
                                    </p:set>
                                    <p:animEffect transition="in" filter="wipe(left)">
                                      <p:cBhvr>
                                        <p:cTn id="17" dur="500"/>
                                        <p:tgtEl>
                                          <p:spTgt spid="2498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9864"/>
                                        </p:tgtEl>
                                        <p:attrNameLst>
                                          <p:attrName>style.visibility</p:attrName>
                                        </p:attrNameLst>
                                      </p:cBhvr>
                                      <p:to>
                                        <p:strVal val="visible"/>
                                      </p:to>
                                    </p:set>
                                    <p:animEffect transition="in" filter="wipe(left)">
                                      <p:cBhvr>
                                        <p:cTn id="22" dur="500"/>
                                        <p:tgtEl>
                                          <p:spTgt spid="249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2" grpId="0"/>
      <p:bldP spid="249863" grpId="0"/>
      <p:bldP spid="2498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Rot="1" noChangeArrowheads="1"/>
          </p:cNvSpPr>
          <p:nvPr/>
        </p:nvSpPr>
        <p:spPr bwMode="auto">
          <a:xfrm>
            <a:off x="395288" y="260350"/>
            <a:ext cx="71278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
                <a:schemeClr val="tx1"/>
              </a:buClr>
              <a:buFontTx/>
              <a:buNone/>
            </a:pPr>
            <a:r>
              <a:rPr kumimoji="0" lang="en-US" altLang="zh-CN" sz="3200" dirty="0">
                <a:solidFill>
                  <a:srgbClr val="0033CC"/>
                </a:solidFill>
                <a:latin typeface="Times New Roman" panose="02020603050405020304" pitchFamily="18" charset="0"/>
                <a:ea typeface="华文楷体" panose="02010600040101010101" pitchFamily="2" charset="-122"/>
              </a:rPr>
              <a:t>8. </a:t>
            </a:r>
            <a:r>
              <a:rPr kumimoji="0" lang="zh-CN" altLang="en-US" sz="3200" dirty="0">
                <a:solidFill>
                  <a:srgbClr val="0033CC"/>
                </a:solidFill>
                <a:latin typeface="Times New Roman" panose="02020603050405020304" pitchFamily="18" charset="0"/>
                <a:ea typeface="华文楷体" panose="02010600040101010101" pitchFamily="2" charset="-122"/>
              </a:rPr>
              <a:t>轻稀土和重稀土元素各指哪些元素？</a:t>
            </a:r>
            <a:endParaRPr kumimoji="0" lang="zh-CN" altLang="en-US" sz="3200" dirty="0">
              <a:solidFill>
                <a:srgbClr val="0033CC"/>
              </a:solidFill>
              <a:latin typeface="Times New Roman" panose="02020603050405020304" pitchFamily="18" charset="0"/>
              <a:ea typeface="华文楷体" panose="02010600040101010101" pitchFamily="2" charset="-122"/>
            </a:endParaRPr>
          </a:p>
          <a:p>
            <a:pPr eaLnBrk="1" hangingPunct="1">
              <a:spcBef>
                <a:spcPct val="0"/>
              </a:spcBef>
              <a:buClr>
                <a:schemeClr val="tx1"/>
              </a:buClr>
              <a:buFontTx/>
              <a:buNone/>
            </a:pPr>
            <a:r>
              <a:rPr kumimoji="0" lang="zh-CN" altLang="en-US" sz="3200" dirty="0">
                <a:solidFill>
                  <a:srgbClr val="0033CC"/>
                </a:solidFill>
                <a:latin typeface="Times New Roman" panose="02020603050405020304" pitchFamily="18" charset="0"/>
                <a:ea typeface="华文楷体" panose="02010600040101010101" pitchFamily="2" charset="-122"/>
              </a:rPr>
              <a:t>             </a:t>
            </a:r>
            <a:r>
              <a:rPr kumimoji="0" lang="en-US" altLang="zh-CN" sz="3200" dirty="0">
                <a:solidFill>
                  <a:srgbClr val="FF0000"/>
                </a:solidFill>
                <a:latin typeface="Times New Roman" panose="02020603050405020304" pitchFamily="18" charset="0"/>
                <a:ea typeface="华文楷体" panose="02010600040101010101" pitchFamily="2" charset="-122"/>
              </a:rPr>
              <a:t>p</a:t>
            </a:r>
            <a:r>
              <a:rPr kumimoji="0" lang="en-US" altLang="zh-CN" sz="3200" baseline="-25000" dirty="0">
                <a:solidFill>
                  <a:srgbClr val="FF0000"/>
                </a:solidFill>
                <a:latin typeface="Times New Roman" panose="02020603050405020304" pitchFamily="18" charset="0"/>
                <a:ea typeface="华文楷体" panose="02010600040101010101" pitchFamily="2" charset="-122"/>
              </a:rPr>
              <a:t>424</a:t>
            </a:r>
            <a:r>
              <a:rPr kumimoji="0" lang="zh-CN" altLang="en-US" sz="3200" baseline="-25000" dirty="0">
                <a:solidFill>
                  <a:srgbClr val="FF0000"/>
                </a:solidFill>
                <a:latin typeface="Times New Roman" panose="02020603050405020304" pitchFamily="18" charset="0"/>
                <a:ea typeface="华文楷体" panose="02010600040101010101" pitchFamily="2" charset="-122"/>
              </a:rPr>
              <a:t>－</a:t>
            </a:r>
            <a:r>
              <a:rPr kumimoji="0" lang="en-US" altLang="zh-CN" sz="3200" baseline="-25000" dirty="0">
                <a:solidFill>
                  <a:srgbClr val="FF0000"/>
                </a:solidFill>
                <a:latin typeface="Times New Roman" panose="02020603050405020304" pitchFamily="18" charset="0"/>
                <a:ea typeface="华文楷体" panose="02010600040101010101" pitchFamily="2" charset="-122"/>
              </a:rPr>
              <a:t>425</a:t>
            </a:r>
            <a:r>
              <a:rPr kumimoji="0" lang="en-US" altLang="zh-CN" sz="3200" baseline="-25000" dirty="0">
                <a:solidFill>
                  <a:srgbClr val="FF0000"/>
                </a:solidFill>
                <a:latin typeface="Times New Roman" panose="02020603050405020304" pitchFamily="18" charset="0"/>
                <a:ea typeface="华文楷体" panose="02010600040101010101" pitchFamily="2" charset="-122"/>
              </a:rPr>
              <a:t>    </a:t>
            </a:r>
            <a:r>
              <a:rPr kumimoji="0" lang="zh-CN" altLang="en-US" sz="3200" dirty="0">
                <a:solidFill>
                  <a:srgbClr val="FF0000"/>
                </a:solidFill>
                <a:latin typeface="Times New Roman" panose="02020603050405020304" pitchFamily="18" charset="0"/>
                <a:ea typeface="华文楷体" panose="02010600040101010101" pitchFamily="2" charset="-122"/>
              </a:rPr>
              <a:t>镧系元素 </a:t>
            </a:r>
            <a:r>
              <a:rPr kumimoji="0" lang="en-US" altLang="zh-CN" sz="3200" dirty="0">
                <a:solidFill>
                  <a:srgbClr val="FF0000"/>
                </a:solidFill>
                <a:latin typeface="Times New Roman" panose="02020603050405020304" pitchFamily="18" charset="0"/>
                <a:ea typeface="华文楷体" panose="02010600040101010101" pitchFamily="2" charset="-122"/>
              </a:rPr>
              <a:t>/ </a:t>
            </a:r>
            <a:r>
              <a:rPr kumimoji="0" lang="zh-CN" altLang="en-US" sz="3200" dirty="0">
                <a:solidFill>
                  <a:srgbClr val="FF0000"/>
                </a:solidFill>
                <a:latin typeface="Times New Roman" panose="02020603050405020304" pitchFamily="18" charset="0"/>
                <a:ea typeface="华文楷体" panose="02010600040101010101" pitchFamily="2" charset="-122"/>
              </a:rPr>
              <a:t>稀土元素</a:t>
            </a:r>
            <a:endParaRPr kumimoji="0" lang="zh-CN" altLang="en-US" sz="3200" dirty="0">
              <a:solidFill>
                <a:srgbClr val="FF0000"/>
              </a:solidFill>
              <a:latin typeface="Times New Roman" panose="02020603050405020304" pitchFamily="18" charset="0"/>
              <a:ea typeface="华文楷体" panose="02010600040101010101" pitchFamily="2" charset="-122"/>
            </a:endParaRPr>
          </a:p>
        </p:txBody>
      </p:sp>
      <p:sp>
        <p:nvSpPr>
          <p:cNvPr id="898051" name="Rectangle 3"/>
          <p:cNvSpPr>
            <a:spLocks noChangeArrowheads="1"/>
          </p:cNvSpPr>
          <p:nvPr/>
        </p:nvSpPr>
        <p:spPr bwMode="auto">
          <a:xfrm>
            <a:off x="331788" y="1420813"/>
            <a:ext cx="848836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ClrTx/>
              <a:buSzTx/>
              <a:buFontTx/>
              <a:buNone/>
            </a:pPr>
            <a:r>
              <a:rPr kumimoji="0" lang="zh-CN" altLang="en-US" dirty="0">
                <a:latin typeface="Times New Roman" panose="02020603050405020304" pitchFamily="18" charset="0"/>
                <a:ea typeface="华文楷体" panose="02010600040101010101" pitchFamily="2" charset="-122"/>
              </a:rPr>
              <a:t>       稀土元素</a:t>
            </a:r>
            <a:r>
              <a:rPr kumimoji="0" lang="en-US" altLang="zh-CN" dirty="0">
                <a:latin typeface="Times New Roman" panose="02020603050405020304" pitchFamily="18" charset="0"/>
                <a:ea typeface="华文楷体" panose="02010600040101010101" pitchFamily="2" charset="-122"/>
              </a:rPr>
              <a:t>(</a:t>
            </a:r>
            <a:r>
              <a:rPr kumimoji="0" lang="en-US" altLang="zh-CN" dirty="0">
                <a:solidFill>
                  <a:srgbClr val="0033CC"/>
                </a:solidFill>
                <a:latin typeface="Times New Roman" panose="02020603050405020304" pitchFamily="18" charset="0"/>
                <a:ea typeface="华文楷体" panose="02010600040101010101" pitchFamily="2" charset="-122"/>
              </a:rPr>
              <a:t>Rare Earth elements)</a:t>
            </a:r>
            <a:r>
              <a:rPr kumimoji="0" lang="zh-CN" altLang="en-US" dirty="0">
                <a:latin typeface="Times New Roman" panose="02020603050405020304" pitchFamily="18" charset="0"/>
                <a:ea typeface="华文楷体" panose="02010600040101010101" pitchFamily="2" charset="-122"/>
              </a:rPr>
              <a:t>，</a:t>
            </a:r>
            <a:r>
              <a:rPr kumimoji="0" lang="en-US" altLang="zh-CN" dirty="0">
                <a:latin typeface="Times New Roman" panose="02020603050405020304" pitchFamily="18" charset="0"/>
                <a:ea typeface="华文楷体" panose="02010600040101010101" pitchFamily="2" charset="-122"/>
              </a:rPr>
              <a:t>18 </a:t>
            </a:r>
            <a:r>
              <a:rPr kumimoji="0" lang="zh-CN" altLang="en-US" dirty="0">
                <a:latin typeface="Times New Roman" panose="02020603050405020304" pitchFamily="18" charset="0"/>
                <a:ea typeface="华文楷体" panose="02010600040101010101" pitchFamily="2" charset="-122"/>
              </a:rPr>
              <a:t>世纪得名，</a:t>
            </a:r>
            <a:r>
              <a:rPr kumimoji="0" lang="en-US" altLang="zh-CN" dirty="0">
                <a:latin typeface="Times New Roman" panose="02020603050405020304" pitchFamily="18" charset="0"/>
                <a:ea typeface="华文楷体" panose="02010600040101010101" pitchFamily="2" charset="-122"/>
              </a:rPr>
              <a:t>“</a:t>
            </a:r>
            <a:r>
              <a:rPr kumimoji="0" lang="zh-CN" altLang="en-US" dirty="0">
                <a:latin typeface="Times New Roman" panose="02020603050405020304" pitchFamily="18" charset="0"/>
                <a:ea typeface="华文楷体" panose="02010600040101010101" pitchFamily="2" charset="-122"/>
              </a:rPr>
              <a:t>稀</a:t>
            </a:r>
            <a:r>
              <a:rPr kumimoji="0" lang="en-US" altLang="zh-CN" dirty="0">
                <a:latin typeface="Times New Roman" panose="02020603050405020304" pitchFamily="18" charset="0"/>
                <a:ea typeface="华文楷体" panose="02010600040101010101" pitchFamily="2" charset="-122"/>
              </a:rPr>
              <a:t>”</a:t>
            </a:r>
            <a:r>
              <a:rPr kumimoji="0" lang="zh-CN" altLang="en-US" dirty="0">
                <a:latin typeface="Times New Roman" panose="02020603050405020304" pitchFamily="18" charset="0"/>
                <a:ea typeface="华文楷体" panose="02010600040101010101" pitchFamily="2" charset="-122"/>
              </a:rPr>
              <a:t> 指稀有，</a:t>
            </a:r>
            <a:r>
              <a:rPr kumimoji="0" lang="en-US" altLang="zh-CN" dirty="0">
                <a:latin typeface="Times New Roman" panose="02020603050405020304" pitchFamily="18" charset="0"/>
                <a:ea typeface="华文楷体" panose="02010600040101010101" pitchFamily="2" charset="-122"/>
              </a:rPr>
              <a:t> “</a:t>
            </a:r>
            <a:r>
              <a:rPr kumimoji="0" lang="zh-CN" altLang="en-US" dirty="0">
                <a:latin typeface="Times New Roman" panose="02020603050405020304" pitchFamily="18" charset="0"/>
                <a:ea typeface="华文楷体" panose="02010600040101010101" pitchFamily="2" charset="-122"/>
              </a:rPr>
              <a:t>土</a:t>
            </a:r>
            <a:r>
              <a:rPr kumimoji="0" lang="en-US" altLang="zh-CN" dirty="0">
                <a:latin typeface="Times New Roman" panose="02020603050405020304" pitchFamily="18" charset="0"/>
                <a:ea typeface="华文楷体" panose="02010600040101010101" pitchFamily="2" charset="-122"/>
              </a:rPr>
              <a:t>”</a:t>
            </a:r>
            <a:r>
              <a:rPr kumimoji="0" lang="zh-CN" altLang="en-US" dirty="0">
                <a:latin typeface="Times New Roman" panose="02020603050405020304" pitchFamily="18" charset="0"/>
                <a:ea typeface="华文楷体" panose="02010600040101010101" pitchFamily="2" charset="-122"/>
              </a:rPr>
              <a:t>是指其氧化物难溶于水。</a:t>
            </a:r>
            <a:r>
              <a:rPr kumimoji="0" lang="zh-CN" altLang="en-US" dirty="0">
                <a:solidFill>
                  <a:srgbClr val="0033CC"/>
                </a:solidFill>
                <a:latin typeface="Times New Roman" panose="02020603050405020304" pitchFamily="18" charset="0"/>
                <a:ea typeface="华文楷体" panose="02010600040101010101" pitchFamily="2" charset="-122"/>
              </a:rPr>
              <a:t>稀土元素在地壳中的含量并不稀少</a:t>
            </a:r>
            <a:r>
              <a:rPr kumimoji="0" lang="zh-CN" altLang="en-US" dirty="0">
                <a:latin typeface="Times New Roman" panose="02020603050405020304" pitchFamily="18" charset="0"/>
                <a:ea typeface="华文楷体" panose="02010600040101010101" pitchFamily="2" charset="-122"/>
              </a:rPr>
              <a:t>，性质也不象土，而是</a:t>
            </a:r>
            <a:r>
              <a:rPr kumimoji="0" lang="zh-CN" altLang="en-US" dirty="0">
                <a:solidFill>
                  <a:srgbClr val="0033CC"/>
                </a:solidFill>
                <a:latin typeface="Times New Roman" panose="02020603050405020304" pitchFamily="18" charset="0"/>
                <a:ea typeface="华文楷体" panose="02010600040101010101" pitchFamily="2" charset="-122"/>
              </a:rPr>
              <a:t>一组活泼</a:t>
            </a:r>
            <a:r>
              <a:rPr kumimoji="0" lang="zh-CN" altLang="en-US" dirty="0" smtClean="0">
                <a:solidFill>
                  <a:srgbClr val="0033CC"/>
                </a:solidFill>
                <a:latin typeface="Times New Roman" panose="02020603050405020304" pitchFamily="18" charset="0"/>
                <a:ea typeface="华文楷体" panose="02010600040101010101" pitchFamily="2" charset="-122"/>
              </a:rPr>
              <a:t>金属。</a:t>
            </a:r>
            <a:endParaRPr kumimoji="0" lang="en-US" altLang="zh-CN" dirty="0" smtClean="0">
              <a:solidFill>
                <a:srgbClr val="0033CC"/>
              </a:solidFill>
              <a:latin typeface="Times New Roman" panose="02020603050405020304" pitchFamily="18" charset="0"/>
              <a:ea typeface="华文楷体" panose="02010600040101010101" pitchFamily="2" charset="-122"/>
            </a:endParaRPr>
          </a:p>
          <a:p>
            <a:pPr eaLnBrk="1" hangingPunct="1">
              <a:lnSpc>
                <a:spcPct val="130000"/>
              </a:lnSpc>
              <a:spcBef>
                <a:spcPct val="0"/>
              </a:spcBef>
              <a:buClrTx/>
              <a:buSzTx/>
              <a:buFontTx/>
              <a:buNone/>
            </a:pPr>
            <a:r>
              <a:rPr kumimoji="0" lang="en-US" altLang="zh-CN" dirty="0">
                <a:solidFill>
                  <a:srgbClr val="0033CC"/>
                </a:solidFill>
                <a:latin typeface="Times New Roman" panose="02020603050405020304" pitchFamily="18" charset="0"/>
                <a:ea typeface="华文楷体" panose="02010600040101010101" pitchFamily="2" charset="-122"/>
              </a:rPr>
              <a:t> </a:t>
            </a:r>
            <a:r>
              <a:rPr kumimoji="0" lang="en-US" altLang="zh-CN" dirty="0" smtClean="0">
                <a:solidFill>
                  <a:srgbClr val="0033CC"/>
                </a:solidFill>
                <a:latin typeface="Times New Roman" panose="02020603050405020304" pitchFamily="18" charset="0"/>
                <a:ea typeface="华文楷体" panose="02010600040101010101" pitchFamily="2" charset="-122"/>
              </a:rPr>
              <a:t>      </a:t>
            </a:r>
            <a:r>
              <a:rPr kumimoji="0" lang="en-US" altLang="zh-CN" dirty="0" smtClean="0">
                <a:latin typeface="Times New Roman" panose="02020603050405020304" pitchFamily="18" charset="0"/>
                <a:ea typeface="华文楷体" panose="02010600040101010101" pitchFamily="2" charset="-122"/>
              </a:rPr>
              <a:t>“</a:t>
            </a:r>
            <a:r>
              <a:rPr kumimoji="0" lang="zh-CN" altLang="en-US" dirty="0">
                <a:latin typeface="Times New Roman" panose="02020603050405020304" pitchFamily="18" charset="0"/>
                <a:ea typeface="华文楷体" panose="02010600040101010101" pitchFamily="2" charset="-122"/>
              </a:rPr>
              <a:t>稀土</a:t>
            </a:r>
            <a:r>
              <a:rPr kumimoji="0" lang="en-US" altLang="zh-CN" dirty="0">
                <a:latin typeface="Times New Roman" panose="02020603050405020304" pitchFamily="18" charset="0"/>
                <a:ea typeface="华文楷体" panose="02010600040101010101" pitchFamily="2" charset="-122"/>
              </a:rPr>
              <a:t>”</a:t>
            </a:r>
            <a:r>
              <a:rPr kumimoji="0" lang="zh-CN" altLang="en-US" dirty="0">
                <a:latin typeface="Times New Roman" panose="02020603050405020304" pitchFamily="18" charset="0"/>
                <a:ea typeface="华文楷体" panose="02010600040101010101" pitchFamily="2" charset="-122"/>
              </a:rPr>
              <a:t> </a:t>
            </a:r>
            <a:r>
              <a:rPr kumimoji="0" lang="zh-CN" altLang="en-US" dirty="0" smtClean="0">
                <a:latin typeface="Times New Roman" panose="02020603050405020304" pitchFamily="18" charset="0"/>
                <a:ea typeface="华文楷体" panose="02010600040101010101" pitchFamily="2" charset="-122"/>
              </a:rPr>
              <a:t>：一</a:t>
            </a:r>
            <a:r>
              <a:rPr kumimoji="0" lang="zh-CN" altLang="en-US" dirty="0">
                <a:latin typeface="Times New Roman" panose="02020603050405020304" pitchFamily="18" charset="0"/>
                <a:ea typeface="华文楷体" panose="02010600040101010101" pitchFamily="2" charset="-122"/>
              </a:rPr>
              <a:t>种历史的习惯 。</a:t>
            </a:r>
            <a:endParaRPr kumimoji="0" lang="zh-CN" altLang="en-US" dirty="0">
              <a:latin typeface="Times New Roman" panose="02020603050405020304" pitchFamily="18" charset="0"/>
              <a:ea typeface="华文楷体" panose="02010600040101010101" pitchFamily="2" charset="-122"/>
            </a:endParaRPr>
          </a:p>
          <a:p>
            <a:pPr eaLnBrk="1" hangingPunct="1">
              <a:lnSpc>
                <a:spcPct val="130000"/>
              </a:lnSpc>
              <a:spcBef>
                <a:spcPct val="0"/>
              </a:spcBef>
              <a:buClrTx/>
              <a:buSzTx/>
              <a:buFontTx/>
              <a:buNone/>
            </a:pPr>
            <a:r>
              <a:rPr kumimoji="0" lang="zh-CN" altLang="en-US" dirty="0">
                <a:latin typeface="Times New Roman" panose="02020603050405020304" pitchFamily="18" charset="0"/>
                <a:ea typeface="华文楷体" panose="02010600040101010101" pitchFamily="2" charset="-122"/>
              </a:rPr>
              <a:t>       根据 </a:t>
            </a:r>
            <a:r>
              <a:rPr kumimoji="0" lang="en-US" altLang="zh-CN" dirty="0">
                <a:solidFill>
                  <a:srgbClr val="0033CC"/>
                </a:solidFill>
                <a:latin typeface="Times New Roman" panose="02020603050405020304" pitchFamily="18" charset="0"/>
                <a:ea typeface="华文楷体" panose="02010600040101010101" pitchFamily="2" charset="-122"/>
              </a:rPr>
              <a:t>IUPAC </a:t>
            </a:r>
            <a:r>
              <a:rPr kumimoji="0" lang="zh-CN" altLang="en-US" dirty="0">
                <a:solidFill>
                  <a:srgbClr val="0033CC"/>
                </a:solidFill>
                <a:latin typeface="Times New Roman" panose="02020603050405020304" pitchFamily="18" charset="0"/>
                <a:ea typeface="华文楷体" panose="02010600040101010101" pitchFamily="2" charset="-122"/>
              </a:rPr>
              <a:t>规定</a:t>
            </a:r>
            <a:r>
              <a:rPr kumimoji="0" lang="zh-CN" altLang="en-US" dirty="0">
                <a:latin typeface="Times New Roman" panose="02020603050405020304" pitchFamily="18" charset="0"/>
                <a:ea typeface="华文楷体" panose="02010600040101010101" pitchFamily="2" charset="-122"/>
              </a:rPr>
              <a:t>，把 </a:t>
            </a:r>
            <a:r>
              <a:rPr kumimoji="0" lang="zh-CN" altLang="en-US" dirty="0">
                <a:solidFill>
                  <a:srgbClr val="0000CC"/>
                </a:solidFill>
                <a:latin typeface="Times New Roman" panose="02020603050405020304" pitchFamily="18" charset="0"/>
                <a:ea typeface="华文楷体" panose="02010600040101010101" pitchFamily="2" charset="-122"/>
              </a:rPr>
              <a:t>第</a:t>
            </a:r>
            <a:r>
              <a:rPr kumimoji="0" lang="en-US" altLang="zh-CN" dirty="0">
                <a:solidFill>
                  <a:srgbClr val="0000CC"/>
                </a:solidFill>
                <a:latin typeface="Times New Roman" panose="02020603050405020304" pitchFamily="18" charset="0"/>
                <a:ea typeface="华文楷体" panose="02010600040101010101" pitchFamily="2" charset="-122"/>
              </a:rPr>
              <a:t>57 </a:t>
            </a:r>
            <a:r>
              <a:rPr kumimoji="0" lang="zh-CN" altLang="en-US" dirty="0">
                <a:solidFill>
                  <a:srgbClr val="0000CC"/>
                </a:solidFill>
                <a:latin typeface="Times New Roman" panose="02020603050405020304" pitchFamily="18" charset="0"/>
                <a:ea typeface="华文楷体" panose="02010600040101010101" pitchFamily="2" charset="-122"/>
              </a:rPr>
              <a:t>号至第 </a:t>
            </a:r>
            <a:r>
              <a:rPr kumimoji="0" lang="en-US" altLang="zh-CN" dirty="0">
                <a:solidFill>
                  <a:srgbClr val="0000CC"/>
                </a:solidFill>
                <a:latin typeface="Times New Roman" panose="02020603050405020304" pitchFamily="18" charset="0"/>
                <a:ea typeface="华文楷体" panose="02010600040101010101" pitchFamily="2" charset="-122"/>
              </a:rPr>
              <a:t>71</a:t>
            </a:r>
            <a:r>
              <a:rPr kumimoji="0" lang="zh-CN" altLang="en-US" dirty="0">
                <a:solidFill>
                  <a:srgbClr val="0000CC"/>
                </a:solidFill>
                <a:latin typeface="Times New Roman" panose="02020603050405020304" pitchFamily="18" charset="0"/>
                <a:ea typeface="华文楷体" panose="02010600040101010101" pitchFamily="2" charset="-122"/>
              </a:rPr>
              <a:t>号 </a:t>
            </a:r>
            <a:r>
              <a:rPr kumimoji="0" lang="zh-CN" altLang="en-US" dirty="0">
                <a:latin typeface="Times New Roman" panose="02020603050405020304" pitchFamily="18" charset="0"/>
                <a:ea typeface="华文楷体" panose="02010600040101010101" pitchFamily="2" charset="-122"/>
              </a:rPr>
              <a:t>的 </a:t>
            </a:r>
            <a:r>
              <a:rPr kumimoji="0" lang="en-US" altLang="zh-CN" dirty="0">
                <a:solidFill>
                  <a:srgbClr val="FF0000"/>
                </a:solidFill>
                <a:latin typeface="Times New Roman" panose="02020603050405020304" pitchFamily="18" charset="0"/>
                <a:ea typeface="华文楷体" panose="02010600040101010101" pitchFamily="2" charset="-122"/>
              </a:rPr>
              <a:t>15 </a:t>
            </a:r>
            <a:r>
              <a:rPr kumimoji="0" lang="zh-CN" altLang="en-US" dirty="0">
                <a:solidFill>
                  <a:srgbClr val="FF0000"/>
                </a:solidFill>
                <a:latin typeface="Times New Roman" panose="02020603050405020304" pitchFamily="18" charset="0"/>
                <a:ea typeface="华文楷体" panose="02010600040101010101" pitchFamily="2" charset="-122"/>
              </a:rPr>
              <a:t>个元素</a:t>
            </a:r>
            <a:r>
              <a:rPr kumimoji="0" lang="zh-CN" altLang="en-US" dirty="0">
                <a:latin typeface="Times New Roman" panose="02020603050405020304" pitchFamily="18" charset="0"/>
                <a:ea typeface="华文楷体" panose="02010600040101010101" pitchFamily="2" charset="-122"/>
              </a:rPr>
              <a:t>称为</a:t>
            </a:r>
            <a:r>
              <a:rPr kumimoji="0" lang="zh-CN" altLang="en-US" dirty="0">
                <a:solidFill>
                  <a:srgbClr val="FF0000"/>
                </a:solidFill>
                <a:latin typeface="Times New Roman" panose="02020603050405020304" pitchFamily="18" charset="0"/>
                <a:ea typeface="华文楷体" panose="02010600040101010101" pitchFamily="2" charset="-122"/>
              </a:rPr>
              <a:t>镧系元素</a:t>
            </a:r>
            <a:r>
              <a:rPr kumimoji="0" lang="zh-CN" altLang="en-US" dirty="0">
                <a:latin typeface="Times New Roman" panose="02020603050405020304" pitchFamily="18" charset="0"/>
                <a:ea typeface="华文楷体" panose="02010600040101010101" pitchFamily="2" charset="-122"/>
              </a:rPr>
              <a:t>，用</a:t>
            </a:r>
            <a:r>
              <a:rPr kumimoji="0" lang="en-US" altLang="zh-CN" dirty="0">
                <a:solidFill>
                  <a:srgbClr val="0000CC"/>
                </a:solidFill>
                <a:latin typeface="Times New Roman" panose="02020603050405020304" pitchFamily="18" charset="0"/>
                <a:ea typeface="华文楷体" panose="02010600040101010101" pitchFamily="2" charset="-122"/>
              </a:rPr>
              <a:t>Ln</a:t>
            </a:r>
            <a:r>
              <a:rPr kumimoji="0" lang="zh-CN" altLang="en-US" dirty="0">
                <a:latin typeface="Times New Roman" panose="02020603050405020304" pitchFamily="18" charset="0"/>
                <a:ea typeface="华文楷体" panose="02010600040101010101" pitchFamily="2" charset="-122"/>
              </a:rPr>
              <a:t>表示；</a:t>
            </a:r>
            <a:r>
              <a:rPr kumimoji="0" lang="en-US" altLang="zh-CN" dirty="0">
                <a:latin typeface="Times New Roman" panose="02020603050405020304" pitchFamily="18" charset="0"/>
                <a:ea typeface="华文楷体" panose="02010600040101010101" pitchFamily="2" charset="-122"/>
              </a:rPr>
              <a:t>Ln+</a:t>
            </a:r>
            <a:r>
              <a:rPr kumimoji="0" lang="zh-CN" altLang="en-US" dirty="0">
                <a:latin typeface="Times New Roman" panose="02020603050405020304" pitchFamily="18" charset="0"/>
                <a:ea typeface="华文楷体" panose="02010600040101010101" pitchFamily="2" charset="-122"/>
              </a:rPr>
              <a:t> </a:t>
            </a:r>
            <a:r>
              <a:rPr kumimoji="0" lang="en-US" altLang="zh-CN" dirty="0">
                <a:solidFill>
                  <a:srgbClr val="FF0000"/>
                </a:solidFill>
                <a:latin typeface="Times New Roman" panose="02020603050405020304" pitchFamily="18" charset="0"/>
                <a:ea typeface="华文楷体" panose="02010600040101010101" pitchFamily="2" charset="-122"/>
              </a:rPr>
              <a:t>Y/ </a:t>
            </a:r>
            <a:r>
              <a:rPr kumimoji="0" lang="en-US" altLang="zh-CN" dirty="0" err="1">
                <a:solidFill>
                  <a:srgbClr val="FF0000"/>
                </a:solidFill>
                <a:latin typeface="Times New Roman" panose="02020603050405020304" pitchFamily="18" charset="0"/>
                <a:ea typeface="华文楷体" panose="02010600040101010101" pitchFamily="2" charset="-122"/>
              </a:rPr>
              <a:t>Sc</a:t>
            </a:r>
            <a:r>
              <a:rPr kumimoji="0" lang="en-US" altLang="zh-CN" dirty="0">
                <a:solidFill>
                  <a:srgbClr val="FF0000"/>
                </a:solidFill>
                <a:latin typeface="Times New Roman" panose="02020603050405020304" pitchFamily="18" charset="0"/>
                <a:ea typeface="华文楷体" panose="02010600040101010101" pitchFamily="2" charset="-122"/>
              </a:rPr>
              <a:t> </a:t>
            </a:r>
            <a:r>
              <a:rPr kumimoji="0" lang="zh-CN" altLang="en-US" dirty="0">
                <a:latin typeface="Times New Roman" panose="02020603050405020304" pitchFamily="18" charset="0"/>
                <a:ea typeface="华文楷体" panose="02010600040101010101" pitchFamily="2" charset="-122"/>
              </a:rPr>
              <a:t>称为</a:t>
            </a:r>
            <a:r>
              <a:rPr kumimoji="0" lang="zh-CN" altLang="en-US" dirty="0">
                <a:solidFill>
                  <a:srgbClr val="FF0000"/>
                </a:solidFill>
                <a:latin typeface="Times New Roman" panose="02020603050405020304" pitchFamily="18" charset="0"/>
                <a:ea typeface="华文楷体" panose="02010600040101010101" pitchFamily="2" charset="-122"/>
              </a:rPr>
              <a:t>稀土元素</a:t>
            </a:r>
            <a:r>
              <a:rPr kumimoji="0" lang="en-US" altLang="zh-CN" dirty="0">
                <a:solidFill>
                  <a:srgbClr val="FF0000"/>
                </a:solidFill>
                <a:latin typeface="Times New Roman" panose="02020603050405020304" pitchFamily="18" charset="0"/>
                <a:ea typeface="华文楷体" panose="02010600040101010101" pitchFamily="2" charset="-122"/>
              </a:rPr>
              <a:t>(17</a:t>
            </a:r>
            <a:r>
              <a:rPr kumimoji="0" lang="zh-CN" altLang="en-US" dirty="0">
                <a:solidFill>
                  <a:srgbClr val="FF0000"/>
                </a:solidFill>
                <a:latin typeface="Times New Roman" panose="02020603050405020304" pitchFamily="18" charset="0"/>
                <a:ea typeface="华文楷体" panose="02010600040101010101" pitchFamily="2" charset="-122"/>
              </a:rPr>
              <a:t>种元素</a:t>
            </a:r>
            <a:r>
              <a:rPr kumimoji="0" lang="en-US" altLang="zh-CN" dirty="0">
                <a:solidFill>
                  <a:srgbClr val="FF0000"/>
                </a:solidFill>
                <a:latin typeface="Times New Roman" panose="02020603050405020304" pitchFamily="18" charset="0"/>
                <a:ea typeface="华文楷体" panose="02010600040101010101" pitchFamily="2" charset="-122"/>
              </a:rPr>
              <a:t>)</a:t>
            </a:r>
            <a:r>
              <a:rPr kumimoji="0" lang="zh-CN" altLang="en-US" dirty="0">
                <a:latin typeface="Times New Roman" panose="02020603050405020304" pitchFamily="18" charset="0"/>
                <a:ea typeface="华文楷体" panose="02010600040101010101" pitchFamily="2" charset="-122"/>
              </a:rPr>
              <a:t>，用 </a:t>
            </a:r>
            <a:r>
              <a:rPr kumimoji="0" lang="en-US" altLang="zh-CN" dirty="0">
                <a:solidFill>
                  <a:srgbClr val="0000CC"/>
                </a:solidFill>
                <a:latin typeface="Times New Roman" panose="02020603050405020304" pitchFamily="18" charset="0"/>
                <a:ea typeface="华文楷体" panose="02010600040101010101" pitchFamily="2" charset="-122"/>
              </a:rPr>
              <a:t>RE</a:t>
            </a:r>
            <a:r>
              <a:rPr kumimoji="0" lang="en-US" altLang="zh-CN" dirty="0">
                <a:latin typeface="Times New Roman" panose="02020603050405020304" pitchFamily="18" charset="0"/>
                <a:ea typeface="华文楷体" panose="02010600040101010101" pitchFamily="2" charset="-122"/>
              </a:rPr>
              <a:t> </a:t>
            </a:r>
            <a:r>
              <a:rPr kumimoji="0" lang="zh-CN" altLang="en-US" dirty="0">
                <a:latin typeface="Times New Roman" panose="02020603050405020304" pitchFamily="18" charset="0"/>
                <a:ea typeface="华文楷体" panose="02010600040101010101" pitchFamily="2" charset="-122"/>
              </a:rPr>
              <a:t>表示 </a:t>
            </a:r>
            <a:endParaRPr kumimoji="0" lang="zh-CN" altLang="en-US" dirty="0">
              <a:latin typeface="Times New Roman" panose="02020603050405020304" pitchFamily="18" charset="0"/>
              <a:ea typeface="华文楷体" panose="02010600040101010101" pitchFamily="2" charset="-122"/>
            </a:endParaRPr>
          </a:p>
        </p:txBody>
      </p:sp>
      <p:sp>
        <p:nvSpPr>
          <p:cNvPr id="35844" name="Rectangle 4"/>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9A687D9E-F048-450E-9E61-71EADC03D2CE}"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80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80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898051">
                                            <p:txEl>
                                              <p:pRg st="0" end="0"/>
                                            </p:txEl>
                                          </p:spTgt>
                                        </p:tgtEl>
                                        <p:attrNameLst>
                                          <p:attrName>style.visibility</p:attrName>
                                        </p:attrNameLst>
                                      </p:cBhvr>
                                      <p:to>
                                        <p:strVal val="visible"/>
                                      </p:to>
                                    </p:set>
                                    <p:anim calcmode="lin" valueType="num">
                                      <p:cBhvr>
                                        <p:cTn id="15" dur="1000" fill="hold"/>
                                        <p:tgtEl>
                                          <p:spTgt spid="898051">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8980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980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898051">
                                            <p:txEl>
                                              <p:pRg st="1" end="1"/>
                                            </p:txEl>
                                          </p:spTgt>
                                        </p:tgtEl>
                                        <p:attrNameLst>
                                          <p:attrName>style.visibility</p:attrName>
                                        </p:attrNameLst>
                                      </p:cBhvr>
                                      <p:to>
                                        <p:strVal val="visible"/>
                                      </p:to>
                                    </p:set>
                                    <p:anim calcmode="lin" valueType="num">
                                      <p:cBhvr>
                                        <p:cTn id="22" dur="1000" fill="hold"/>
                                        <p:tgtEl>
                                          <p:spTgt spid="898051">
                                            <p:txEl>
                                              <p:pRg st="1" end="1"/>
                                            </p:txEl>
                                          </p:spTgt>
                                        </p:tgtEl>
                                        <p:attrNameLst>
                                          <p:attrName>ppt_x</p:attrName>
                                        </p:attrNameLst>
                                      </p:cBhvr>
                                      <p:tavLst>
                                        <p:tav tm="0">
                                          <p:val>
                                            <p:strVal val="#ppt_x-.2"/>
                                          </p:val>
                                        </p:tav>
                                        <p:tav tm="100000">
                                          <p:val>
                                            <p:strVal val="#ppt_x"/>
                                          </p:val>
                                        </p:tav>
                                      </p:tavLst>
                                    </p:anim>
                                    <p:anim calcmode="lin" valueType="num">
                                      <p:cBhvr>
                                        <p:cTn id="23" dur="1000" fill="hold"/>
                                        <p:tgtEl>
                                          <p:spTgt spid="89805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9805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898051">
                                            <p:txEl>
                                              <p:pRg st="2" end="2"/>
                                            </p:txEl>
                                          </p:spTgt>
                                        </p:tgtEl>
                                        <p:attrNameLst>
                                          <p:attrName>style.visibility</p:attrName>
                                        </p:attrNameLst>
                                      </p:cBhvr>
                                      <p:to>
                                        <p:strVal val="visible"/>
                                      </p:to>
                                    </p:set>
                                    <p:animEffect transition="in" filter="wheel(4)">
                                      <p:cBhvr>
                                        <p:cTn id="29" dur="2000"/>
                                        <p:tgtEl>
                                          <p:spTgt spid="898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0" grpId="0" autoUpdateAnimBg="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19087" y="710102"/>
            <a:ext cx="8480425" cy="53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
                <a:srgbClr val="FF0000"/>
              </a:buClr>
              <a:buSzTx/>
              <a:buFont typeface="Wingdings" panose="05000000000000000000" pitchFamily="2" charset="2"/>
              <a:buChar char="Ø"/>
            </a:pPr>
            <a:r>
              <a:rPr kumimoji="0" lang="en-US" altLang="zh-CN" sz="3200" dirty="0">
                <a:solidFill>
                  <a:srgbClr val="0000FF"/>
                </a:solidFill>
                <a:latin typeface="Times New Roman" panose="02020603050405020304" pitchFamily="18" charset="0"/>
                <a:ea typeface="华文楷体" panose="02010600040101010101" pitchFamily="2" charset="-122"/>
              </a:rPr>
              <a:t> </a:t>
            </a:r>
            <a:r>
              <a:rPr kumimoji="0" lang="zh-CN" altLang="en-US" sz="3200" dirty="0">
                <a:solidFill>
                  <a:srgbClr val="0000FF"/>
                </a:solidFill>
                <a:latin typeface="Times New Roman" panose="02020603050405020304" pitchFamily="18" charset="0"/>
                <a:ea typeface="华文楷体" panose="02010600040101010101" pitchFamily="2" charset="-122"/>
              </a:rPr>
              <a:t>稀土元素的发现历史</a:t>
            </a:r>
            <a:r>
              <a:rPr kumimoji="0" lang="zh-CN" altLang="en-US" sz="3200" b="0" dirty="0">
                <a:latin typeface="Times New Roman" panose="02020603050405020304" pitchFamily="18" charset="0"/>
                <a:ea typeface="华文楷体" panose="02010600040101010101" pitchFamily="2" charset="-122"/>
              </a:rPr>
              <a:t>：</a:t>
            </a:r>
            <a:r>
              <a:rPr kumimoji="0" lang="zh-CN" altLang="en-US" sz="3200" dirty="0">
                <a:latin typeface="Times New Roman" panose="02020603050405020304" pitchFamily="18" charset="0"/>
                <a:ea typeface="华文楷体" panose="02010600040101010101" pitchFamily="2" charset="-122"/>
              </a:rPr>
              <a:t>历时</a:t>
            </a:r>
            <a:r>
              <a:rPr kumimoji="0" lang="en-US" altLang="zh-CN" sz="3200" dirty="0">
                <a:latin typeface="Times New Roman" panose="02020603050405020304" pitchFamily="18" charset="0"/>
                <a:ea typeface="华文楷体" panose="02010600040101010101" pitchFamily="2" charset="-122"/>
              </a:rPr>
              <a:t>150</a:t>
            </a:r>
            <a:r>
              <a:rPr kumimoji="0" lang="zh-CN" altLang="en-US" sz="3200" dirty="0">
                <a:latin typeface="Times New Roman" panose="02020603050405020304" pitchFamily="18" charset="0"/>
                <a:ea typeface="华文楷体" panose="02010600040101010101" pitchFamily="2" charset="-122"/>
              </a:rPr>
              <a:t>多年</a:t>
            </a:r>
            <a:endParaRPr kumimoji="0" lang="zh-CN" altLang="en-US" sz="3200" b="0" dirty="0">
              <a:latin typeface="Times New Roman" panose="02020603050405020304" pitchFamily="18" charset="0"/>
              <a:ea typeface="华文楷体" panose="02010600040101010101" pitchFamily="2" charset="-122"/>
            </a:endParaRPr>
          </a:p>
          <a:p>
            <a:pPr eaLnBrk="1" hangingPunct="1">
              <a:lnSpc>
                <a:spcPct val="120000"/>
              </a:lnSpc>
              <a:spcBef>
                <a:spcPct val="0"/>
              </a:spcBef>
              <a:buClrTx/>
              <a:buSzTx/>
              <a:buFontTx/>
              <a:buNone/>
            </a:pPr>
            <a:r>
              <a:rPr kumimoji="0" lang="zh-CN" altLang="en-US" sz="2400" dirty="0">
                <a:latin typeface="Times New Roman" panose="02020603050405020304" pitchFamily="18" charset="0"/>
                <a:ea typeface="华文楷体" panose="02010600040101010101" pitchFamily="2" charset="-122"/>
              </a:rPr>
              <a:t>      </a:t>
            </a:r>
            <a:r>
              <a:rPr kumimoji="0" lang="en-US" altLang="zh-CN" sz="2800" dirty="0">
                <a:latin typeface="Times New Roman" panose="02020603050405020304" pitchFamily="18" charset="0"/>
                <a:ea typeface="华文楷体" panose="02010600040101010101" pitchFamily="2" charset="-122"/>
              </a:rPr>
              <a:t>1787</a:t>
            </a:r>
            <a:r>
              <a:rPr kumimoji="0" lang="zh-CN" altLang="en-US" sz="2800" dirty="0">
                <a:latin typeface="Times New Roman" panose="02020603050405020304" pitchFamily="18" charset="0"/>
                <a:ea typeface="华文楷体" panose="02010600040101010101" pitchFamily="2" charset="-122"/>
              </a:rPr>
              <a:t>年，瑞典人</a:t>
            </a:r>
            <a:r>
              <a:rPr kumimoji="0" lang="en-US" altLang="zh-CN" sz="2800" dirty="0">
                <a:latin typeface="Times New Roman" panose="02020603050405020304" pitchFamily="18" charset="0"/>
                <a:ea typeface="华文楷体" panose="02010600040101010101" pitchFamily="2" charset="-122"/>
              </a:rPr>
              <a:t>C.A. Arrhenius</a:t>
            </a:r>
            <a:r>
              <a:rPr kumimoji="0" lang="zh-CN" altLang="en-US" sz="2800" dirty="0">
                <a:latin typeface="Times New Roman" panose="02020603050405020304" pitchFamily="18" charset="0"/>
                <a:ea typeface="华文楷体" panose="02010600040101010101" pitchFamily="2" charset="-122"/>
              </a:rPr>
              <a:t>在小镇</a:t>
            </a:r>
            <a:r>
              <a:rPr kumimoji="0" lang="en-US" altLang="zh-CN" sz="2800" dirty="0" err="1">
                <a:solidFill>
                  <a:srgbClr val="0000FF"/>
                </a:solidFill>
                <a:latin typeface="Times New Roman" panose="02020603050405020304" pitchFamily="18" charset="0"/>
                <a:ea typeface="华文楷体" panose="02010600040101010101" pitchFamily="2" charset="-122"/>
              </a:rPr>
              <a:t>Yetterby</a:t>
            </a:r>
            <a:r>
              <a:rPr kumimoji="0" lang="zh-CN" altLang="en-US" sz="2800" dirty="0">
                <a:latin typeface="Times New Roman" panose="02020603050405020304" pitchFamily="18" charset="0"/>
                <a:ea typeface="华文楷体" panose="02010600040101010101" pitchFamily="2" charset="-122"/>
              </a:rPr>
              <a:t>采石场中发现一种黑色矿石；</a:t>
            </a:r>
            <a:r>
              <a:rPr kumimoji="0" lang="en-US" altLang="zh-CN" sz="2800" dirty="0">
                <a:latin typeface="Times New Roman" panose="02020603050405020304" pitchFamily="18" charset="0"/>
                <a:ea typeface="华文楷体" panose="02010600040101010101" pitchFamily="2" charset="-122"/>
              </a:rPr>
              <a:t>1794</a:t>
            </a:r>
            <a:r>
              <a:rPr kumimoji="0" lang="zh-CN" altLang="en-US" sz="2800" dirty="0">
                <a:latin typeface="Times New Roman" panose="02020603050405020304" pitchFamily="18" charset="0"/>
                <a:ea typeface="华文楷体" panose="02010600040101010101" pitchFamily="2" charset="-122"/>
              </a:rPr>
              <a:t>年，芬兰人</a:t>
            </a:r>
            <a:r>
              <a:rPr kumimoji="0" lang="zh-CN" altLang="en-US" sz="2800" dirty="0">
                <a:solidFill>
                  <a:srgbClr val="0000FF"/>
                </a:solidFill>
                <a:latin typeface="Times New Roman" panose="02020603050405020304" pitchFamily="18" charset="0"/>
                <a:ea typeface="华文楷体" panose="02010600040101010101" pitchFamily="2" charset="-122"/>
              </a:rPr>
              <a:t>加多林</a:t>
            </a:r>
            <a:r>
              <a:rPr kumimoji="0" lang="en-US" altLang="zh-CN" sz="2800" dirty="0">
                <a:solidFill>
                  <a:srgbClr val="0000FF"/>
                </a:solidFill>
                <a:latin typeface="Times New Roman" panose="02020603050405020304" pitchFamily="18" charset="0"/>
                <a:ea typeface="华文楷体" panose="02010600040101010101" pitchFamily="2" charset="-122"/>
              </a:rPr>
              <a:t>(J. </a:t>
            </a:r>
            <a:r>
              <a:rPr kumimoji="0" lang="en-US" altLang="zh-CN" sz="2800" dirty="0" err="1">
                <a:solidFill>
                  <a:srgbClr val="0000FF"/>
                </a:solidFill>
                <a:latin typeface="Times New Roman" panose="02020603050405020304" pitchFamily="18" charset="0"/>
                <a:ea typeface="华文楷体" panose="02010600040101010101" pitchFamily="2" charset="-122"/>
              </a:rPr>
              <a:t>Gadolin</a:t>
            </a:r>
            <a:r>
              <a:rPr kumimoji="0" lang="en-US" altLang="zh-CN" sz="2800" dirty="0">
                <a:solidFill>
                  <a:srgbClr val="0000FF"/>
                </a:solidFill>
                <a:latin typeface="Times New Roman" panose="02020603050405020304" pitchFamily="18" charset="0"/>
                <a:ea typeface="华文楷体" panose="02010600040101010101" pitchFamily="2" charset="-122"/>
              </a:rPr>
              <a:t>)</a:t>
            </a:r>
            <a:r>
              <a:rPr kumimoji="0" lang="zh-CN" altLang="en-US" sz="2800" dirty="0">
                <a:latin typeface="Times New Roman" panose="02020603050405020304" pitchFamily="18" charset="0"/>
                <a:ea typeface="华文楷体" panose="02010600040101010101" pitchFamily="2" charset="-122"/>
              </a:rPr>
              <a:t>从中分离得到一种</a:t>
            </a:r>
            <a:r>
              <a:rPr kumimoji="0" lang="zh-CN" altLang="en-US" sz="2800" dirty="0">
                <a:solidFill>
                  <a:srgbClr val="0000FF"/>
                </a:solidFill>
                <a:latin typeface="Times New Roman" panose="02020603050405020304" pitchFamily="18" charset="0"/>
                <a:ea typeface="华文楷体" panose="02010600040101010101" pitchFamily="2" charset="-122"/>
              </a:rPr>
              <a:t>新的氧化物</a:t>
            </a:r>
            <a:r>
              <a:rPr kumimoji="0" lang="zh-CN" altLang="en-US" sz="2800" dirty="0">
                <a:latin typeface="Times New Roman" panose="02020603050405020304" pitchFamily="18" charset="0"/>
                <a:ea typeface="华文楷体" panose="02010600040101010101" pitchFamily="2" charset="-122"/>
              </a:rPr>
              <a:t>；</a:t>
            </a:r>
            <a:r>
              <a:rPr kumimoji="0" lang="en-US" altLang="zh-CN" sz="2800" dirty="0">
                <a:latin typeface="Times New Roman" panose="02020603050405020304" pitchFamily="18" charset="0"/>
                <a:ea typeface="华文楷体" panose="02010600040101010101" pitchFamily="2" charset="-122"/>
              </a:rPr>
              <a:t>1797</a:t>
            </a:r>
            <a:r>
              <a:rPr kumimoji="0" lang="zh-CN" altLang="en-US" sz="2800" dirty="0">
                <a:latin typeface="Times New Roman" panose="02020603050405020304" pitchFamily="18" charset="0"/>
                <a:ea typeface="华文楷体" panose="02010600040101010101" pitchFamily="2" charset="-122"/>
              </a:rPr>
              <a:t>年，</a:t>
            </a:r>
            <a:r>
              <a:rPr kumimoji="0" lang="en-US" altLang="zh-CN" sz="2800" dirty="0">
                <a:latin typeface="Times New Roman" panose="02020603050405020304" pitchFamily="18" charset="0"/>
                <a:ea typeface="华文楷体" panose="02010600040101010101" pitchFamily="2" charset="-122"/>
              </a:rPr>
              <a:t>A.G. </a:t>
            </a:r>
            <a:r>
              <a:rPr kumimoji="0" lang="en-US" altLang="zh-CN" sz="2800" dirty="0" err="1">
                <a:latin typeface="Times New Roman" panose="02020603050405020304" pitchFamily="18" charset="0"/>
                <a:ea typeface="华文楷体" panose="02010600040101010101" pitchFamily="2" charset="-122"/>
              </a:rPr>
              <a:t>Ekeberg</a:t>
            </a:r>
            <a:r>
              <a:rPr kumimoji="0" lang="zh-CN" altLang="en-US" sz="2800" dirty="0">
                <a:latin typeface="Times New Roman" panose="02020603050405020304" pitchFamily="18" charset="0"/>
                <a:ea typeface="华文楷体" panose="02010600040101010101" pitchFamily="2" charset="-122"/>
              </a:rPr>
              <a:t>将该矿石命名为 </a:t>
            </a:r>
            <a:r>
              <a:rPr kumimoji="0" lang="en-US" altLang="zh-CN" sz="2800" dirty="0">
                <a:latin typeface="Times New Roman" panose="02020603050405020304" pitchFamily="18" charset="0"/>
                <a:ea typeface="华文楷体" panose="02010600040101010101" pitchFamily="2" charset="-122"/>
              </a:rPr>
              <a:t>(Y</a:t>
            </a:r>
            <a:r>
              <a:rPr kumimoji="0" lang="en-US" altLang="zh-CN" sz="2800" baseline="-25000" dirty="0">
                <a:latin typeface="Times New Roman" panose="02020603050405020304" pitchFamily="18" charset="0"/>
                <a:ea typeface="华文楷体" panose="02010600040101010101" pitchFamily="2" charset="-122"/>
              </a:rPr>
              <a:t>2</a:t>
            </a:r>
            <a:r>
              <a:rPr kumimoji="0" lang="en-US" altLang="zh-CN" sz="2800" dirty="0">
                <a:latin typeface="Times New Roman" panose="02020603050405020304" pitchFamily="18" charset="0"/>
                <a:ea typeface="华文楷体" panose="02010600040101010101" pitchFamily="2" charset="-122"/>
              </a:rPr>
              <a:t>FeBe</a:t>
            </a:r>
            <a:r>
              <a:rPr kumimoji="0" lang="en-US" altLang="zh-CN" sz="2800" baseline="-25000" dirty="0">
                <a:latin typeface="Times New Roman" panose="02020603050405020304" pitchFamily="18" charset="0"/>
                <a:ea typeface="华文楷体" panose="02010600040101010101" pitchFamily="2" charset="-122"/>
              </a:rPr>
              <a:t>2</a:t>
            </a:r>
            <a:r>
              <a:rPr kumimoji="0" lang="en-US" altLang="zh-CN" sz="2800" dirty="0">
                <a:latin typeface="Times New Roman" panose="02020603050405020304" pitchFamily="18" charset="0"/>
                <a:ea typeface="华文楷体" panose="02010600040101010101" pitchFamily="2" charset="-122"/>
              </a:rPr>
              <a:t>Si</a:t>
            </a:r>
            <a:r>
              <a:rPr kumimoji="0" lang="en-US" altLang="zh-CN" sz="2800" baseline="-25000" dirty="0">
                <a:latin typeface="Times New Roman" panose="02020603050405020304" pitchFamily="18" charset="0"/>
                <a:ea typeface="华文楷体" panose="02010600040101010101" pitchFamily="2" charset="-122"/>
              </a:rPr>
              <a:t>2</a:t>
            </a:r>
            <a:r>
              <a:rPr kumimoji="0" lang="en-US" altLang="zh-CN" sz="2800" dirty="0">
                <a:latin typeface="Times New Roman" panose="02020603050405020304" pitchFamily="18" charset="0"/>
                <a:ea typeface="华文楷体" panose="02010600040101010101" pitchFamily="2" charset="-122"/>
              </a:rPr>
              <a:t>O</a:t>
            </a:r>
            <a:r>
              <a:rPr kumimoji="0" lang="en-US" altLang="zh-CN" sz="2800" baseline="-25000" dirty="0">
                <a:latin typeface="Times New Roman" panose="02020603050405020304" pitchFamily="18" charset="0"/>
                <a:ea typeface="华文楷体" panose="02010600040101010101" pitchFamily="2" charset="-122"/>
              </a:rPr>
              <a:t>10</a:t>
            </a:r>
            <a:r>
              <a:rPr kumimoji="0" lang="en-US" altLang="zh-CN" sz="2800" dirty="0">
                <a:latin typeface="Times New Roman" panose="02020603050405020304" pitchFamily="18" charset="0"/>
                <a:ea typeface="华文楷体" panose="02010600040101010101" pitchFamily="2" charset="-122"/>
              </a:rPr>
              <a:t>)</a:t>
            </a:r>
            <a:r>
              <a:rPr kumimoji="0" lang="zh-CN" altLang="en-US" sz="2800" dirty="0">
                <a:latin typeface="Times New Roman" panose="02020603050405020304" pitchFamily="18" charset="0"/>
                <a:ea typeface="华文楷体" panose="02010600040101010101" pitchFamily="2" charset="-122"/>
              </a:rPr>
              <a:t>硅铍钇矿，该氧化物为</a:t>
            </a:r>
            <a:r>
              <a:rPr kumimoji="0" lang="en-US" altLang="zh-CN" sz="2800" dirty="0" err="1">
                <a:solidFill>
                  <a:srgbClr val="0000FF"/>
                </a:solidFill>
                <a:latin typeface="Times New Roman" panose="02020603050405020304" pitchFamily="18" charset="0"/>
                <a:ea typeface="华文楷体" panose="02010600040101010101" pitchFamily="2" charset="-122"/>
              </a:rPr>
              <a:t>Yttria</a:t>
            </a:r>
            <a:r>
              <a:rPr kumimoji="0" lang="en-US" altLang="zh-CN" sz="2800" dirty="0">
                <a:solidFill>
                  <a:srgbClr val="0000FF"/>
                </a:solidFill>
                <a:latin typeface="Times New Roman" panose="02020603050405020304" pitchFamily="18" charset="0"/>
                <a:ea typeface="华文楷体" panose="02010600040101010101" pitchFamily="2" charset="-122"/>
              </a:rPr>
              <a:t>(Y</a:t>
            </a:r>
            <a:r>
              <a:rPr kumimoji="0" lang="en-US" altLang="zh-CN" sz="2800" baseline="-25000" dirty="0">
                <a:solidFill>
                  <a:srgbClr val="0000FF"/>
                </a:solidFill>
                <a:latin typeface="Times New Roman" panose="02020603050405020304" pitchFamily="18" charset="0"/>
                <a:ea typeface="华文楷体" panose="02010600040101010101" pitchFamily="2" charset="-122"/>
              </a:rPr>
              <a:t>2</a:t>
            </a:r>
            <a:r>
              <a:rPr kumimoji="0" lang="en-US" altLang="zh-CN" sz="2800" dirty="0">
                <a:solidFill>
                  <a:srgbClr val="0000FF"/>
                </a:solidFill>
                <a:latin typeface="Times New Roman" panose="02020603050405020304" pitchFamily="18" charset="0"/>
                <a:ea typeface="华文楷体" panose="02010600040101010101" pitchFamily="2" charset="-122"/>
              </a:rPr>
              <a:t>O</a:t>
            </a:r>
            <a:r>
              <a:rPr kumimoji="0" lang="en-US" altLang="zh-CN" sz="2800" baseline="-25000" dirty="0">
                <a:solidFill>
                  <a:srgbClr val="0000FF"/>
                </a:solidFill>
                <a:latin typeface="Times New Roman" panose="02020603050405020304" pitchFamily="18" charset="0"/>
                <a:ea typeface="华文楷体" panose="02010600040101010101" pitchFamily="2" charset="-122"/>
              </a:rPr>
              <a:t>3</a:t>
            </a:r>
            <a:r>
              <a:rPr kumimoji="0" lang="en-US" altLang="zh-CN" sz="2800" dirty="0">
                <a:solidFill>
                  <a:srgbClr val="0000FF"/>
                </a:solidFill>
                <a:latin typeface="Times New Roman" panose="02020603050405020304" pitchFamily="18" charset="0"/>
                <a:ea typeface="华文楷体" panose="02010600040101010101" pitchFamily="2" charset="-122"/>
              </a:rPr>
              <a:t>)</a:t>
            </a:r>
            <a:r>
              <a:rPr kumimoji="0" lang="en-US" altLang="zh-CN" sz="2800" dirty="0">
                <a:latin typeface="Times New Roman" panose="02020603050405020304" pitchFamily="18" charset="0"/>
                <a:ea typeface="华文楷体" panose="02010600040101010101" pitchFamily="2" charset="-122"/>
              </a:rPr>
              <a:t> ——</a:t>
            </a:r>
            <a:r>
              <a:rPr kumimoji="0" lang="zh-CN" altLang="en-US" sz="2800" dirty="0">
                <a:latin typeface="Times New Roman" panose="02020603050405020304" pitchFamily="18" charset="0"/>
                <a:ea typeface="华文楷体" panose="02010600040101010101" pitchFamily="2" charset="-122"/>
              </a:rPr>
              <a:t>发现 </a:t>
            </a:r>
            <a:r>
              <a:rPr kumimoji="0" lang="zh-CN" altLang="en-US" sz="2800" dirty="0">
                <a:solidFill>
                  <a:srgbClr val="0000FF"/>
                </a:solidFill>
                <a:latin typeface="Times New Roman" panose="02020603050405020304" pitchFamily="18" charset="0"/>
                <a:ea typeface="华文楷体" panose="02010600040101010101" pitchFamily="2" charset="-122"/>
              </a:rPr>
              <a:t>钇</a:t>
            </a:r>
            <a:r>
              <a:rPr kumimoji="0" lang="en-US" altLang="zh-CN" sz="2800" dirty="0">
                <a:solidFill>
                  <a:srgbClr val="0000FF"/>
                </a:solidFill>
                <a:latin typeface="Times New Roman" panose="02020603050405020304" pitchFamily="18" charset="0"/>
                <a:ea typeface="华文楷体" panose="02010600040101010101" pitchFamily="2" charset="-122"/>
              </a:rPr>
              <a:t>(Y),</a:t>
            </a:r>
            <a:r>
              <a:rPr kumimoji="0" lang="en-US" altLang="zh-CN" sz="2800" dirty="0">
                <a:latin typeface="Times New Roman" panose="02020603050405020304" pitchFamily="18" charset="0"/>
                <a:ea typeface="华文楷体" panose="02010600040101010101" pitchFamily="2" charset="-122"/>
              </a:rPr>
              <a:t> </a:t>
            </a:r>
            <a:r>
              <a:rPr kumimoji="0" lang="zh-CN" altLang="en-US" sz="2800" dirty="0">
                <a:latin typeface="Times New Roman" panose="02020603050405020304" pitchFamily="18" charset="0"/>
                <a:ea typeface="华文楷体" panose="02010600040101010101" pitchFamily="2" charset="-122"/>
              </a:rPr>
              <a:t>其后在矿中陆续发现一系列的钇族元素</a:t>
            </a:r>
            <a:r>
              <a:rPr kumimoji="0" lang="zh-CN" altLang="en-US" sz="2800" dirty="0">
                <a:solidFill>
                  <a:srgbClr val="000000"/>
                </a:solidFill>
                <a:latin typeface="Times New Roman" panose="02020603050405020304" pitchFamily="18" charset="0"/>
                <a:ea typeface="华文楷体" panose="02010600040101010101" pitchFamily="2" charset="-122"/>
              </a:rPr>
              <a:t>；从小镇</a:t>
            </a:r>
            <a:r>
              <a:rPr kumimoji="0" lang="en-US" altLang="zh-CN" sz="2800" dirty="0" err="1">
                <a:solidFill>
                  <a:srgbClr val="000000"/>
                </a:solidFill>
                <a:latin typeface="Times New Roman" panose="02020603050405020304" pitchFamily="18" charset="0"/>
                <a:ea typeface="华文楷体" panose="02010600040101010101" pitchFamily="2" charset="-122"/>
              </a:rPr>
              <a:t>Yetterby</a:t>
            </a:r>
            <a:r>
              <a:rPr kumimoji="0" lang="zh-CN" altLang="en-US" sz="2800" dirty="0">
                <a:solidFill>
                  <a:srgbClr val="000000"/>
                </a:solidFill>
                <a:latin typeface="Times New Roman" panose="02020603050405020304" pitchFamily="18" charset="0"/>
                <a:ea typeface="华文楷体" panose="02010600040101010101" pitchFamily="2" charset="-122"/>
              </a:rPr>
              <a:t>发现并命名了许多中稀土元素</a:t>
            </a:r>
            <a:r>
              <a:rPr kumimoji="0" lang="en-US" altLang="zh-CN" sz="2800" dirty="0">
                <a:solidFill>
                  <a:srgbClr val="000000"/>
                </a:solidFill>
                <a:latin typeface="Times New Roman" panose="02020603050405020304" pitchFamily="18" charset="0"/>
                <a:ea typeface="华文楷体" panose="02010600040101010101" pitchFamily="2" charset="-122"/>
              </a:rPr>
              <a:t>: </a:t>
            </a:r>
            <a:r>
              <a:rPr kumimoji="0" lang="en-US" altLang="zh-CN" sz="2800" dirty="0">
                <a:solidFill>
                  <a:srgbClr val="FF0000"/>
                </a:solidFill>
                <a:latin typeface="Times New Roman" panose="02020603050405020304" pitchFamily="18" charset="0"/>
                <a:ea typeface="华文楷体" panose="02010600040101010101" pitchFamily="2" charset="-122"/>
              </a:rPr>
              <a:t>Y, Tb, </a:t>
            </a:r>
            <a:r>
              <a:rPr kumimoji="0" lang="en-US" altLang="zh-CN" sz="2800" dirty="0" err="1">
                <a:solidFill>
                  <a:srgbClr val="FF0000"/>
                </a:solidFill>
                <a:latin typeface="Times New Roman" panose="02020603050405020304" pitchFamily="18" charset="0"/>
                <a:ea typeface="华文楷体" panose="02010600040101010101" pitchFamily="2" charset="-122"/>
              </a:rPr>
              <a:t>Er</a:t>
            </a:r>
            <a:r>
              <a:rPr kumimoji="0" lang="en-US" altLang="zh-CN" sz="2800" dirty="0">
                <a:solidFill>
                  <a:srgbClr val="FF0000"/>
                </a:solidFill>
                <a:latin typeface="Times New Roman" panose="02020603050405020304" pitchFamily="18" charset="0"/>
                <a:ea typeface="华文楷体" panose="02010600040101010101" pitchFamily="2" charset="-122"/>
              </a:rPr>
              <a:t>, </a:t>
            </a:r>
            <a:r>
              <a:rPr kumimoji="0" lang="en-US" altLang="zh-CN" sz="2800" dirty="0" err="1">
                <a:solidFill>
                  <a:srgbClr val="FF0000"/>
                </a:solidFill>
                <a:latin typeface="Times New Roman" panose="02020603050405020304" pitchFamily="18" charset="0"/>
                <a:ea typeface="华文楷体" panose="02010600040101010101" pitchFamily="2" charset="-122"/>
              </a:rPr>
              <a:t>Yb</a:t>
            </a:r>
            <a:r>
              <a:rPr kumimoji="0" lang="zh-CN" altLang="en-US" sz="2800" dirty="0">
                <a:solidFill>
                  <a:srgbClr val="000000"/>
                </a:solidFill>
                <a:latin typeface="Times New Roman" panose="02020603050405020304" pitchFamily="18" charset="0"/>
                <a:ea typeface="华文楷体" panose="02010600040101010101" pitchFamily="2" charset="-122"/>
              </a:rPr>
              <a:t>等</a:t>
            </a:r>
            <a:endParaRPr kumimoji="0" lang="zh-CN" altLang="en-US" sz="2800" dirty="0">
              <a:solidFill>
                <a:srgbClr val="000000"/>
              </a:solidFill>
              <a:latin typeface="Times New Roman" panose="02020603050405020304" pitchFamily="18" charset="0"/>
              <a:ea typeface="华文楷体" panose="02010600040101010101" pitchFamily="2" charset="-122"/>
            </a:endParaRPr>
          </a:p>
          <a:p>
            <a:pPr eaLnBrk="1" hangingPunct="1">
              <a:lnSpc>
                <a:spcPct val="120000"/>
              </a:lnSpc>
              <a:spcBef>
                <a:spcPct val="0"/>
              </a:spcBef>
              <a:buClrTx/>
              <a:buSzTx/>
              <a:buFontTx/>
              <a:buNone/>
            </a:pPr>
            <a:r>
              <a:rPr kumimoji="0" lang="zh-CN" altLang="en-US" sz="2800" dirty="0">
                <a:solidFill>
                  <a:srgbClr val="000000"/>
                </a:solidFill>
                <a:latin typeface="Times New Roman" panose="02020603050405020304" pitchFamily="18" charset="0"/>
                <a:ea typeface="华文楷体" panose="02010600040101010101" pitchFamily="2" charset="-122"/>
              </a:rPr>
              <a:t>      </a:t>
            </a:r>
            <a:r>
              <a:rPr kumimoji="0" lang="en-US" altLang="zh-CN" sz="2800" dirty="0">
                <a:solidFill>
                  <a:srgbClr val="000000"/>
                </a:solidFill>
                <a:latin typeface="Times New Roman" panose="02020603050405020304" pitchFamily="18" charset="0"/>
                <a:ea typeface="华文楷体" panose="02010600040101010101" pitchFamily="2" charset="-122"/>
              </a:rPr>
              <a:t>1947</a:t>
            </a:r>
            <a:r>
              <a:rPr kumimoji="0" lang="zh-CN" altLang="en-US" sz="2800" dirty="0">
                <a:solidFill>
                  <a:srgbClr val="000000"/>
                </a:solidFill>
                <a:latin typeface="Times New Roman" panose="02020603050405020304" pitchFamily="18" charset="0"/>
                <a:ea typeface="华文楷体" panose="02010600040101010101" pitchFamily="2" charset="-122"/>
              </a:rPr>
              <a:t>年</a:t>
            </a:r>
            <a:r>
              <a:rPr kumimoji="0" lang="en-US" altLang="zh-CN" sz="2800" dirty="0">
                <a:solidFill>
                  <a:srgbClr val="000000"/>
                </a:solidFill>
                <a:latin typeface="Times New Roman" panose="02020603050405020304" pitchFamily="18" charset="0"/>
                <a:ea typeface="华文楷体" panose="02010600040101010101" pitchFamily="2" charset="-122"/>
              </a:rPr>
              <a:t>,  </a:t>
            </a:r>
            <a:r>
              <a:rPr kumimoji="0" lang="zh-CN" altLang="en-US" sz="2800" dirty="0">
                <a:solidFill>
                  <a:srgbClr val="000000"/>
                </a:solidFill>
                <a:latin typeface="Times New Roman" panose="02020603050405020304" pitchFamily="18" charset="0"/>
                <a:ea typeface="华文楷体" panose="02010600040101010101" pitchFamily="2" charset="-122"/>
              </a:rPr>
              <a:t>马林斯基 </a:t>
            </a:r>
            <a:r>
              <a:rPr kumimoji="0" lang="en-US" altLang="zh-CN" sz="2800" dirty="0">
                <a:solidFill>
                  <a:srgbClr val="000000"/>
                </a:solidFill>
                <a:latin typeface="Times New Roman" panose="02020603050405020304" pitchFamily="18" charset="0"/>
                <a:ea typeface="华文楷体" panose="02010600040101010101" pitchFamily="2" charset="-122"/>
              </a:rPr>
              <a:t>(J.A. </a:t>
            </a:r>
            <a:r>
              <a:rPr kumimoji="0" lang="en-US" altLang="zh-CN" sz="2800" dirty="0" err="1">
                <a:solidFill>
                  <a:srgbClr val="000000"/>
                </a:solidFill>
                <a:latin typeface="Times New Roman" panose="02020603050405020304" pitchFamily="18" charset="0"/>
                <a:ea typeface="华文楷体" panose="02010600040101010101" pitchFamily="2" charset="-122"/>
              </a:rPr>
              <a:t>Maringsky</a:t>
            </a:r>
            <a:r>
              <a:rPr kumimoji="0" lang="en-US" altLang="zh-CN" sz="2800" dirty="0">
                <a:solidFill>
                  <a:srgbClr val="000000"/>
                </a:solidFill>
                <a:latin typeface="Times New Roman" panose="02020603050405020304" pitchFamily="18" charset="0"/>
                <a:ea typeface="华文楷体" panose="02010600040101010101" pitchFamily="2" charset="-122"/>
              </a:rPr>
              <a:t>)</a:t>
            </a:r>
            <a:r>
              <a:rPr kumimoji="0" lang="zh-CN" altLang="en-US" sz="2800" dirty="0">
                <a:solidFill>
                  <a:srgbClr val="000000"/>
                </a:solidFill>
                <a:latin typeface="Times New Roman" panose="02020603050405020304" pitchFamily="18" charset="0"/>
                <a:ea typeface="华文楷体" panose="02010600040101010101" pitchFamily="2" charset="-122"/>
              </a:rPr>
              <a:t>等</a:t>
            </a:r>
            <a:r>
              <a:rPr kumimoji="0" lang="en-US" altLang="zh-CN" sz="2800" dirty="0">
                <a:solidFill>
                  <a:srgbClr val="000000"/>
                </a:solidFill>
                <a:latin typeface="Times New Roman" panose="02020603050405020304" pitchFamily="18" charset="0"/>
                <a:ea typeface="华文楷体" panose="02010600040101010101" pitchFamily="2" charset="-122"/>
              </a:rPr>
              <a:t>:</a:t>
            </a:r>
            <a:r>
              <a:rPr kumimoji="0" lang="zh-CN" altLang="en-US" sz="2800" dirty="0">
                <a:solidFill>
                  <a:srgbClr val="000000"/>
                </a:solidFill>
                <a:latin typeface="Times New Roman" panose="02020603050405020304" pitchFamily="18" charset="0"/>
                <a:ea typeface="华文楷体" panose="02010600040101010101" pitchFamily="2" charset="-122"/>
              </a:rPr>
              <a:t>从人工铀裂变中分离得到 </a:t>
            </a:r>
            <a:r>
              <a:rPr kumimoji="0" lang="en-US" altLang="zh-CN" sz="2800" dirty="0">
                <a:solidFill>
                  <a:srgbClr val="0000FF"/>
                </a:solidFill>
                <a:latin typeface="Times New Roman" panose="02020603050405020304" pitchFamily="18" charset="0"/>
                <a:ea typeface="华文楷体" panose="02010600040101010101" pitchFamily="2" charset="-122"/>
              </a:rPr>
              <a:t>Pm(</a:t>
            </a:r>
            <a:r>
              <a:rPr kumimoji="0" lang="zh-CN" altLang="en-US" sz="2800" dirty="0">
                <a:solidFill>
                  <a:srgbClr val="0000FF"/>
                </a:solidFill>
                <a:latin typeface="Times New Roman" panose="02020603050405020304" pitchFamily="18" charset="0"/>
                <a:ea typeface="华文楷体" panose="02010600040101010101" pitchFamily="2" charset="-122"/>
              </a:rPr>
              <a:t>钷，放射性元素</a:t>
            </a:r>
            <a:r>
              <a:rPr kumimoji="0" lang="en-US" altLang="zh-CN" sz="2800" dirty="0">
                <a:solidFill>
                  <a:srgbClr val="0000FF"/>
                </a:solidFill>
                <a:latin typeface="Times New Roman" panose="02020603050405020304" pitchFamily="18" charset="0"/>
                <a:ea typeface="华文楷体" panose="02010600040101010101" pitchFamily="2" charset="-122"/>
              </a:rPr>
              <a:t>)</a:t>
            </a:r>
            <a:r>
              <a:rPr kumimoji="0" lang="zh-CN" altLang="en-US" sz="2800" dirty="0">
                <a:solidFill>
                  <a:srgbClr val="0000FF"/>
                </a:solidFill>
                <a:latin typeface="Times New Roman" panose="02020603050405020304" pitchFamily="18" charset="0"/>
                <a:ea typeface="华文楷体" panose="02010600040101010101" pitchFamily="2" charset="-122"/>
              </a:rPr>
              <a:t>。</a:t>
            </a:r>
            <a:endParaRPr kumimoji="0" lang="zh-CN" altLang="en-US" sz="2800" dirty="0">
              <a:solidFill>
                <a:srgbClr val="000000"/>
              </a:solidFill>
              <a:latin typeface="Times New Roman" panose="02020603050405020304" pitchFamily="18" charset="0"/>
              <a:ea typeface="华文楷体" panose="02010600040101010101" pitchFamily="2" charset="-122"/>
            </a:endParaRPr>
          </a:p>
        </p:txBody>
      </p:sp>
      <p:sp>
        <p:nvSpPr>
          <p:cNvPr id="36867" name="Rectangle 4"/>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66BE9CCB-5721-4651-8CA5-E8C1088047C1}"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27088" y="188913"/>
            <a:ext cx="6769100"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3"/>
          <p:cNvSpPr>
            <a:spLocks noChangeArrowheads="1"/>
          </p:cNvSpPr>
          <p:nvPr/>
        </p:nvSpPr>
        <p:spPr bwMode="auto">
          <a:xfrm>
            <a:off x="7812088" y="6092825"/>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B1B8DF83-5E28-4E56-B1F9-9B341DC53BCC}"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76375" y="44450"/>
            <a:ext cx="5416550" cy="66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3"/>
          <p:cNvSpPr>
            <a:spLocks noChangeArrowheads="1"/>
          </p:cNvSpPr>
          <p:nvPr/>
        </p:nvSpPr>
        <p:spPr bwMode="auto">
          <a:xfrm>
            <a:off x="7812088" y="6092825"/>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1CC1F8C0-A201-45CA-A89B-94964BC1A327}"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9074" name="Rectangle 2"/>
          <p:cNvSpPr>
            <a:spLocks noChangeArrowheads="1"/>
          </p:cNvSpPr>
          <p:nvPr/>
        </p:nvSpPr>
        <p:spPr bwMode="auto">
          <a:xfrm>
            <a:off x="468313" y="1000125"/>
            <a:ext cx="8245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fontAlgn="ctr">
              <a:lnSpc>
                <a:spcPct val="120000"/>
              </a:lnSpc>
              <a:spcBef>
                <a:spcPct val="0"/>
              </a:spcBef>
              <a:buClrTx/>
              <a:buSzTx/>
              <a:buFontTx/>
              <a:buNone/>
            </a:pPr>
            <a:r>
              <a:rPr lang="en-US" altLang="zh-CN" sz="2000" baseline="30000" dirty="0">
                <a:latin typeface="Times New Roman" panose="02020603050405020304" pitchFamily="18" charset="0"/>
                <a:ea typeface="华文楷体" panose="02010600040101010101" pitchFamily="2" charset="-122"/>
              </a:rPr>
              <a:t> 57</a:t>
            </a:r>
            <a:r>
              <a:rPr lang="en-US" altLang="zh-CN" sz="2000" dirty="0">
                <a:latin typeface="Times New Roman" panose="02020603050405020304" pitchFamily="18" charset="0"/>
                <a:ea typeface="华文楷体" panose="02010600040101010101" pitchFamily="2" charset="-122"/>
              </a:rPr>
              <a:t>La</a:t>
            </a:r>
            <a:r>
              <a:rPr lang="en-US" altLang="zh-CN" sz="2000" baseline="30000" dirty="0">
                <a:latin typeface="Times New Roman" panose="02020603050405020304" pitchFamily="18" charset="0"/>
                <a:ea typeface="华文楷体" panose="02010600040101010101" pitchFamily="2" charset="-122"/>
              </a:rPr>
              <a:t>58</a:t>
            </a:r>
            <a:r>
              <a:rPr lang="en-US" altLang="zh-CN" sz="2000" dirty="0">
                <a:latin typeface="Times New Roman" panose="02020603050405020304" pitchFamily="18" charset="0"/>
                <a:ea typeface="华文楷体" panose="02010600040101010101" pitchFamily="2" charset="-122"/>
              </a:rPr>
              <a:t>Ce</a:t>
            </a:r>
            <a:r>
              <a:rPr lang="en-US" altLang="zh-CN" sz="2000" baseline="30000" dirty="0">
                <a:latin typeface="Times New Roman" panose="02020603050405020304" pitchFamily="18" charset="0"/>
                <a:ea typeface="华文楷体" panose="02010600040101010101" pitchFamily="2" charset="-122"/>
              </a:rPr>
              <a:t>59</a:t>
            </a:r>
            <a:r>
              <a:rPr lang="en-US" altLang="zh-CN" sz="2000" dirty="0">
                <a:latin typeface="Times New Roman" panose="02020603050405020304" pitchFamily="18" charset="0"/>
                <a:ea typeface="华文楷体" panose="02010600040101010101" pitchFamily="2" charset="-122"/>
              </a:rPr>
              <a:t>Pr</a:t>
            </a:r>
            <a:r>
              <a:rPr lang="en-US" altLang="zh-CN" sz="2000" baseline="30000" dirty="0">
                <a:latin typeface="Times New Roman" panose="02020603050405020304" pitchFamily="18" charset="0"/>
                <a:ea typeface="华文楷体" panose="02010600040101010101" pitchFamily="2" charset="-122"/>
              </a:rPr>
              <a:t>60</a:t>
            </a:r>
            <a:r>
              <a:rPr lang="en-US" altLang="zh-CN" sz="2000" dirty="0">
                <a:latin typeface="Times New Roman" panose="02020603050405020304" pitchFamily="18" charset="0"/>
                <a:ea typeface="华文楷体" panose="02010600040101010101" pitchFamily="2" charset="-122"/>
              </a:rPr>
              <a:t>Nd </a:t>
            </a:r>
            <a:r>
              <a:rPr lang="en-US" altLang="zh-CN" sz="2000" baseline="30000" dirty="0">
                <a:latin typeface="Times New Roman" panose="02020603050405020304" pitchFamily="18" charset="0"/>
                <a:ea typeface="华文楷体" panose="02010600040101010101" pitchFamily="2" charset="-122"/>
              </a:rPr>
              <a:t>61</a:t>
            </a:r>
            <a:r>
              <a:rPr lang="en-US" altLang="zh-CN" sz="2000" dirty="0">
                <a:latin typeface="Times New Roman" panose="02020603050405020304" pitchFamily="18" charset="0"/>
                <a:ea typeface="华文楷体" panose="02010600040101010101" pitchFamily="2" charset="-122"/>
              </a:rPr>
              <a:t>Pm </a:t>
            </a:r>
            <a:r>
              <a:rPr lang="en-US" altLang="zh-CN" sz="2000" baseline="30000" dirty="0">
                <a:latin typeface="Times New Roman" panose="02020603050405020304" pitchFamily="18" charset="0"/>
                <a:ea typeface="华文楷体" panose="02010600040101010101" pitchFamily="2" charset="-122"/>
              </a:rPr>
              <a:t>62</a:t>
            </a:r>
            <a:r>
              <a:rPr lang="en-US" altLang="zh-CN" sz="2000" dirty="0">
                <a:latin typeface="Times New Roman" panose="02020603050405020304" pitchFamily="18" charset="0"/>
                <a:ea typeface="华文楷体" panose="02010600040101010101" pitchFamily="2" charset="-122"/>
              </a:rPr>
              <a:t>Sm </a:t>
            </a:r>
            <a:r>
              <a:rPr lang="en-US" altLang="zh-CN" sz="2000" baseline="30000" dirty="0">
                <a:solidFill>
                  <a:srgbClr val="FF0000"/>
                </a:solidFill>
                <a:latin typeface="Times New Roman" panose="02020603050405020304" pitchFamily="18" charset="0"/>
                <a:ea typeface="华文楷体" panose="02010600040101010101" pitchFamily="2" charset="-122"/>
              </a:rPr>
              <a:t>63</a:t>
            </a:r>
            <a:r>
              <a:rPr lang="en-US" altLang="zh-CN" sz="2000" dirty="0">
                <a:solidFill>
                  <a:srgbClr val="FF0000"/>
                </a:solidFill>
                <a:latin typeface="Times New Roman" panose="02020603050405020304" pitchFamily="18" charset="0"/>
                <a:ea typeface="华文楷体" panose="02010600040101010101" pitchFamily="2" charset="-122"/>
              </a:rPr>
              <a:t>Eu</a:t>
            </a:r>
            <a:r>
              <a:rPr lang="en-US" altLang="zh-CN" sz="2000" dirty="0">
                <a:latin typeface="Times New Roman" panose="02020603050405020304" pitchFamily="18" charset="0"/>
                <a:ea typeface="华文楷体" panose="02010600040101010101" pitchFamily="2" charset="-122"/>
              </a:rPr>
              <a:t>    </a:t>
            </a:r>
            <a:r>
              <a:rPr lang="en-US" altLang="zh-CN" sz="2000" baseline="30000" dirty="0">
                <a:latin typeface="Times New Roman" panose="02020603050405020304" pitchFamily="18" charset="0"/>
                <a:ea typeface="华文楷体" panose="02010600040101010101" pitchFamily="2" charset="-122"/>
              </a:rPr>
              <a:t>64</a:t>
            </a:r>
            <a:r>
              <a:rPr lang="en-US" altLang="zh-CN" sz="2000" dirty="0">
                <a:latin typeface="Times New Roman" panose="02020603050405020304" pitchFamily="18" charset="0"/>
                <a:ea typeface="华文楷体" panose="02010600040101010101" pitchFamily="2" charset="-122"/>
              </a:rPr>
              <a:t>Gd </a:t>
            </a:r>
            <a:r>
              <a:rPr lang="en-US" altLang="zh-CN" sz="2000" baseline="30000" dirty="0">
                <a:latin typeface="Times New Roman" panose="02020603050405020304" pitchFamily="18" charset="0"/>
                <a:ea typeface="华文楷体" panose="02010600040101010101" pitchFamily="2" charset="-122"/>
              </a:rPr>
              <a:t>65</a:t>
            </a:r>
            <a:r>
              <a:rPr lang="en-US" altLang="zh-CN" sz="2000" dirty="0">
                <a:latin typeface="Times New Roman" panose="02020603050405020304" pitchFamily="18" charset="0"/>
                <a:ea typeface="华文楷体" panose="02010600040101010101" pitchFamily="2" charset="-122"/>
              </a:rPr>
              <a:t>Tb </a:t>
            </a:r>
            <a:r>
              <a:rPr lang="en-US" altLang="zh-CN" sz="2000" baseline="30000" dirty="0">
                <a:latin typeface="Times New Roman" panose="02020603050405020304" pitchFamily="18" charset="0"/>
                <a:ea typeface="华文楷体" panose="02010600040101010101" pitchFamily="2" charset="-122"/>
              </a:rPr>
              <a:t>66</a:t>
            </a:r>
            <a:r>
              <a:rPr lang="en-US" altLang="zh-CN" sz="2000" dirty="0">
                <a:latin typeface="Times New Roman" panose="02020603050405020304" pitchFamily="18" charset="0"/>
                <a:ea typeface="华文楷体" panose="02010600040101010101" pitchFamily="2" charset="-122"/>
              </a:rPr>
              <a:t>Dy </a:t>
            </a:r>
            <a:r>
              <a:rPr lang="en-US" altLang="zh-CN" sz="2000" baseline="30000" dirty="0">
                <a:latin typeface="Times New Roman" panose="02020603050405020304" pitchFamily="18" charset="0"/>
                <a:ea typeface="华文楷体" panose="02010600040101010101" pitchFamily="2" charset="-122"/>
              </a:rPr>
              <a:t>67</a:t>
            </a:r>
            <a:r>
              <a:rPr lang="en-US" altLang="zh-CN" sz="2000" dirty="0">
                <a:latin typeface="Times New Roman" panose="02020603050405020304" pitchFamily="18" charset="0"/>
                <a:ea typeface="华文楷体" panose="02010600040101010101" pitchFamily="2" charset="-122"/>
              </a:rPr>
              <a:t>Ho</a:t>
            </a:r>
            <a:r>
              <a:rPr lang="en-US" altLang="zh-CN" sz="2000" baseline="30000" dirty="0">
                <a:latin typeface="Times New Roman" panose="02020603050405020304" pitchFamily="18" charset="0"/>
                <a:ea typeface="华文楷体" panose="02010600040101010101" pitchFamily="2" charset="-122"/>
              </a:rPr>
              <a:t>68</a:t>
            </a:r>
            <a:r>
              <a:rPr lang="en-US" altLang="zh-CN" sz="2000" dirty="0">
                <a:latin typeface="Times New Roman" panose="02020603050405020304" pitchFamily="18" charset="0"/>
                <a:ea typeface="华文楷体" panose="02010600040101010101" pitchFamily="2" charset="-122"/>
              </a:rPr>
              <a:t>Er</a:t>
            </a:r>
            <a:r>
              <a:rPr lang="en-US" altLang="zh-CN" sz="2000" baseline="30000" dirty="0">
                <a:latin typeface="Times New Roman" panose="02020603050405020304" pitchFamily="18" charset="0"/>
                <a:ea typeface="华文楷体" panose="02010600040101010101" pitchFamily="2" charset="-122"/>
              </a:rPr>
              <a:t>69</a:t>
            </a:r>
            <a:r>
              <a:rPr lang="en-US" altLang="zh-CN" sz="2000" dirty="0">
                <a:latin typeface="Times New Roman" panose="02020603050405020304" pitchFamily="18" charset="0"/>
                <a:ea typeface="华文楷体" panose="02010600040101010101" pitchFamily="2" charset="-122"/>
              </a:rPr>
              <a:t>Tm</a:t>
            </a:r>
            <a:r>
              <a:rPr lang="en-US" altLang="zh-CN" sz="2000" baseline="30000" dirty="0">
                <a:latin typeface="Times New Roman" panose="02020603050405020304" pitchFamily="18" charset="0"/>
                <a:ea typeface="华文楷体" panose="02010600040101010101" pitchFamily="2" charset="-122"/>
              </a:rPr>
              <a:t>70</a:t>
            </a:r>
            <a:r>
              <a:rPr lang="en-US" altLang="zh-CN" sz="2000" dirty="0">
                <a:latin typeface="Times New Roman" panose="02020603050405020304" pitchFamily="18" charset="0"/>
                <a:ea typeface="华文楷体" panose="02010600040101010101" pitchFamily="2" charset="-122"/>
              </a:rPr>
              <a:t>Yb</a:t>
            </a:r>
            <a:r>
              <a:rPr lang="en-US" altLang="zh-CN" sz="2000" baseline="30000" dirty="0">
                <a:latin typeface="Times New Roman" panose="02020603050405020304" pitchFamily="18" charset="0"/>
                <a:ea typeface="华文楷体" panose="02010600040101010101" pitchFamily="2" charset="-122"/>
              </a:rPr>
              <a:t>71</a:t>
            </a:r>
            <a:r>
              <a:rPr lang="en-US" altLang="zh-CN" sz="2000" dirty="0">
                <a:latin typeface="Times New Roman" panose="02020603050405020304" pitchFamily="18" charset="0"/>
                <a:ea typeface="华文楷体" panose="02010600040101010101" pitchFamily="2" charset="-122"/>
              </a:rPr>
              <a:t>Lu</a:t>
            </a:r>
            <a:endParaRPr lang="en-US" altLang="zh-CN" sz="2000" dirty="0">
              <a:latin typeface="Times New Roman" panose="02020603050405020304" pitchFamily="18" charset="0"/>
              <a:ea typeface="华文楷体" panose="02010600040101010101" pitchFamily="2" charset="-122"/>
            </a:endParaRPr>
          </a:p>
          <a:p>
            <a:pPr fontAlgn="ctr">
              <a:lnSpc>
                <a:spcPct val="120000"/>
              </a:lnSpc>
              <a:spcBef>
                <a:spcPct val="0"/>
              </a:spcBef>
              <a:buClrTx/>
              <a:buSzTx/>
              <a:buFontTx/>
              <a:buNone/>
            </a:pPr>
            <a:r>
              <a:rPr lang="en-US" altLang="zh-CN" sz="2000" dirty="0">
                <a:latin typeface="Times New Roman" panose="02020603050405020304" pitchFamily="18" charset="0"/>
                <a:ea typeface="华文楷体" panose="02010600040101010101" pitchFamily="2" charset="-122"/>
              </a:rPr>
              <a:t>   </a:t>
            </a:r>
            <a:r>
              <a:rPr lang="zh-CN" altLang="en-US" sz="2000" dirty="0">
                <a:latin typeface="Times New Roman" panose="02020603050405020304" pitchFamily="18" charset="0"/>
                <a:ea typeface="华文楷体" panose="02010600040101010101" pitchFamily="2" charset="-122"/>
              </a:rPr>
              <a:t>镧   铈   镨   钕     钷     钐     </a:t>
            </a:r>
            <a:r>
              <a:rPr lang="zh-CN" altLang="en-US" sz="2000" dirty="0">
                <a:solidFill>
                  <a:srgbClr val="0000CC"/>
                </a:solidFill>
                <a:latin typeface="Times New Roman" panose="02020603050405020304" pitchFamily="18" charset="0"/>
                <a:ea typeface="华文楷体" panose="02010600040101010101" pitchFamily="2" charset="-122"/>
              </a:rPr>
              <a:t>铕</a:t>
            </a:r>
            <a:r>
              <a:rPr lang="zh-CN" altLang="en-US" sz="2000" dirty="0">
                <a:latin typeface="Times New Roman" panose="02020603050405020304" pitchFamily="18" charset="0"/>
                <a:ea typeface="华文楷体" panose="02010600040101010101" pitchFamily="2" charset="-122"/>
              </a:rPr>
              <a:t>        钆     铽     镝    钬   铒     铥    镱   镥</a:t>
            </a:r>
            <a:endParaRPr lang="zh-CN" altLang="en-US" sz="2000" dirty="0">
              <a:latin typeface="Times New Roman" panose="02020603050405020304" pitchFamily="18" charset="0"/>
              <a:ea typeface="华文楷体" panose="02010600040101010101" pitchFamily="2" charset="-122"/>
            </a:endParaRPr>
          </a:p>
        </p:txBody>
      </p:sp>
      <p:sp>
        <p:nvSpPr>
          <p:cNvPr id="39939" name="Line 3"/>
          <p:cNvSpPr>
            <a:spLocks noChangeShapeType="1"/>
          </p:cNvSpPr>
          <p:nvPr/>
        </p:nvSpPr>
        <p:spPr bwMode="auto">
          <a:xfrm>
            <a:off x="4284663" y="1071563"/>
            <a:ext cx="0" cy="792162"/>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99076" name="Group 4"/>
          <p:cNvGrpSpPr/>
          <p:nvPr/>
        </p:nvGrpSpPr>
        <p:grpSpPr bwMode="auto">
          <a:xfrm>
            <a:off x="611188" y="2008194"/>
            <a:ext cx="7849244" cy="748599"/>
            <a:chOff x="720" y="1824"/>
            <a:chExt cx="4608" cy="161"/>
          </a:xfrm>
        </p:grpSpPr>
        <p:sp>
          <p:nvSpPr>
            <p:cNvPr id="39944" name="AutoShape 5"/>
            <p:cNvSpPr/>
            <p:nvPr/>
          </p:nvSpPr>
          <p:spPr bwMode="auto">
            <a:xfrm rot="16200000">
              <a:off x="1744" y="800"/>
              <a:ext cx="24" cy="2072"/>
            </a:xfrm>
            <a:prstGeom prst="leftBracket">
              <a:avLst>
                <a:gd name="adj" fmla="val 400000"/>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endParaRPr lang="zh-CN" altLang="en-US">
                <a:latin typeface="Times New Roman" panose="02020603050405020304" pitchFamily="18" charset="0"/>
                <a:ea typeface="华文楷体" panose="02010600040101010101" pitchFamily="2" charset="-122"/>
              </a:endParaRPr>
            </a:p>
          </p:txBody>
        </p:sp>
        <p:sp>
          <p:nvSpPr>
            <p:cNvPr id="39945" name="AutoShape 6"/>
            <p:cNvSpPr/>
            <p:nvPr/>
          </p:nvSpPr>
          <p:spPr bwMode="auto">
            <a:xfrm rot="16200000">
              <a:off x="4165" y="685"/>
              <a:ext cx="24" cy="2303"/>
            </a:xfrm>
            <a:prstGeom prst="leftBracket">
              <a:avLst>
                <a:gd name="adj" fmla="val 391667"/>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endParaRPr lang="zh-CN" altLang="en-US">
                <a:latin typeface="Times New Roman" panose="02020603050405020304" pitchFamily="18" charset="0"/>
                <a:ea typeface="华文楷体" panose="02010600040101010101" pitchFamily="2" charset="-122"/>
              </a:endParaRPr>
            </a:p>
          </p:txBody>
        </p:sp>
        <p:sp>
          <p:nvSpPr>
            <p:cNvPr id="39946" name="Rectangle 7"/>
            <p:cNvSpPr>
              <a:spLocks noChangeArrowheads="1"/>
            </p:cNvSpPr>
            <p:nvPr/>
          </p:nvSpPr>
          <p:spPr bwMode="auto">
            <a:xfrm>
              <a:off x="1322" y="1882"/>
              <a:ext cx="3674" cy="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90000"/>
                </a:lnSpc>
                <a:spcBef>
                  <a:spcPct val="0"/>
                </a:spcBef>
                <a:buClrTx/>
                <a:buSzTx/>
                <a:buFontTx/>
                <a:buNone/>
              </a:pPr>
              <a:r>
                <a:rPr lang="zh-CN" altLang="en-US" sz="2800" dirty="0">
                  <a:latin typeface="Times New Roman" panose="02020603050405020304" pitchFamily="18" charset="0"/>
                  <a:ea typeface="华文楷体" panose="02010600040101010101" pitchFamily="2" charset="-122"/>
                </a:rPr>
                <a:t>轻稀土组</a:t>
              </a:r>
              <a:r>
                <a:rPr lang="en-US" altLang="zh-CN" sz="2800" dirty="0">
                  <a:latin typeface="Times New Roman" panose="02020603050405020304" pitchFamily="18" charset="0"/>
                  <a:ea typeface="华文楷体" panose="02010600040101010101" pitchFamily="2" charset="-122"/>
                </a:rPr>
                <a:t>(</a:t>
              </a:r>
              <a:r>
                <a:rPr lang="zh-CN" altLang="en-US" sz="2800" dirty="0">
                  <a:latin typeface="Times New Roman" panose="02020603050405020304" pitchFamily="18" charset="0"/>
                  <a:ea typeface="华文楷体" panose="02010600040101010101" pitchFamily="2" charset="-122"/>
                </a:rPr>
                <a:t>铈组</a:t>
              </a:r>
              <a:r>
                <a:rPr lang="en-US" altLang="zh-CN" sz="2800" dirty="0">
                  <a:latin typeface="Times New Roman" panose="02020603050405020304" pitchFamily="18" charset="0"/>
                  <a:ea typeface="华文楷体" panose="02010600040101010101" pitchFamily="2" charset="-122"/>
                </a:rPr>
                <a:t>)</a:t>
              </a:r>
              <a:r>
                <a:rPr lang="en-US" altLang="zh-CN" sz="2400" dirty="0">
                  <a:latin typeface="Times New Roman" panose="02020603050405020304" pitchFamily="18" charset="0"/>
                  <a:ea typeface="华文楷体" panose="02010600040101010101" pitchFamily="2" charset="-122"/>
                </a:rPr>
                <a:t>           </a:t>
              </a:r>
              <a:r>
                <a:rPr lang="zh-CN" altLang="en-US" sz="2800" dirty="0">
                  <a:latin typeface="Times New Roman" panose="02020603050405020304" pitchFamily="18" charset="0"/>
                  <a:ea typeface="华文楷体" panose="02010600040101010101" pitchFamily="2" charset="-122"/>
                </a:rPr>
                <a:t>重稀土组</a:t>
              </a:r>
              <a:r>
                <a:rPr lang="en-US" altLang="zh-CN" sz="2800" dirty="0">
                  <a:latin typeface="Times New Roman" panose="02020603050405020304" pitchFamily="18" charset="0"/>
                  <a:ea typeface="华文楷体" panose="02010600040101010101" pitchFamily="2" charset="-122"/>
                </a:rPr>
                <a:t>(</a:t>
              </a:r>
              <a:r>
                <a:rPr lang="zh-CN" altLang="en-US" sz="2800" dirty="0">
                  <a:latin typeface="Times New Roman" panose="02020603050405020304" pitchFamily="18" charset="0"/>
                  <a:ea typeface="华文楷体" panose="02010600040101010101" pitchFamily="2" charset="-122"/>
                </a:rPr>
                <a:t>钇组</a:t>
              </a:r>
              <a:r>
                <a:rPr lang="en-US" altLang="zh-CN" sz="2800" dirty="0">
                  <a:latin typeface="Times New Roman" panose="02020603050405020304" pitchFamily="18" charset="0"/>
                  <a:ea typeface="华文楷体" panose="02010600040101010101" pitchFamily="2" charset="-122"/>
                </a:rPr>
                <a:t>)</a:t>
              </a:r>
              <a:endParaRPr lang="en-US" altLang="zh-CN" sz="2800" dirty="0">
                <a:latin typeface="Times New Roman" panose="02020603050405020304" pitchFamily="18" charset="0"/>
                <a:ea typeface="华文楷体" panose="02010600040101010101" pitchFamily="2" charset="-122"/>
              </a:endParaRPr>
            </a:p>
          </p:txBody>
        </p:sp>
      </p:grpSp>
      <p:sp>
        <p:nvSpPr>
          <p:cNvPr id="899080" name="Rectangle 8"/>
          <p:cNvSpPr>
            <a:spLocks noChangeArrowheads="1"/>
          </p:cNvSpPr>
          <p:nvPr/>
        </p:nvSpPr>
        <p:spPr bwMode="auto">
          <a:xfrm>
            <a:off x="362585" y="2808605"/>
            <a:ext cx="8966200" cy="284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buClr>
                <a:schemeClr val="accent1"/>
              </a:buClr>
              <a:buSzPct val="80000"/>
              <a:buFontTx/>
              <a:buNone/>
            </a:pPr>
            <a:r>
              <a:rPr lang="en-US" altLang="zh-CN" sz="3200" dirty="0">
                <a:solidFill>
                  <a:srgbClr val="FF0000"/>
                </a:solidFill>
                <a:latin typeface="Times New Roman" panose="02020603050405020304" pitchFamily="18" charset="0"/>
                <a:ea typeface="华文楷体" panose="02010600040101010101" pitchFamily="2" charset="-122"/>
              </a:rPr>
              <a:t>(1) </a:t>
            </a:r>
            <a:r>
              <a:rPr lang="zh-CN" altLang="en-US" sz="3200" dirty="0">
                <a:solidFill>
                  <a:srgbClr val="FF0000"/>
                </a:solidFill>
                <a:latin typeface="Times New Roman" panose="02020603050405020304" pitchFamily="18" charset="0"/>
                <a:ea typeface="华文楷体" panose="02010600040101010101" pitchFamily="2" charset="-122"/>
              </a:rPr>
              <a:t>两</a:t>
            </a:r>
            <a:r>
              <a:rPr lang="zh-CN" altLang="en-US" sz="3200" dirty="0" smtClean="0">
                <a:solidFill>
                  <a:srgbClr val="FF0000"/>
                </a:solidFill>
                <a:latin typeface="Times New Roman" panose="02020603050405020304" pitchFamily="18" charset="0"/>
                <a:ea typeface="华文楷体" panose="02010600040101010101" pitchFamily="2" charset="-122"/>
              </a:rPr>
              <a:t>分组：</a:t>
            </a:r>
            <a:r>
              <a:rPr lang="zh-CN" altLang="en-US" sz="3200" dirty="0">
                <a:latin typeface="Times New Roman" panose="02020603050405020304" pitchFamily="18" charset="0"/>
                <a:ea typeface="华文楷体" panose="02010600040101010101" pitchFamily="2" charset="-122"/>
              </a:rPr>
              <a:t>铕</a:t>
            </a:r>
            <a:r>
              <a:rPr lang="zh-CN" altLang="en-US" sz="3200" dirty="0" smtClean="0">
                <a:latin typeface="Times New Roman" panose="02020603050405020304" pitchFamily="18" charset="0"/>
                <a:ea typeface="华文楷体" panose="02010600040101010101" pitchFamily="2" charset="-122"/>
              </a:rPr>
              <a:t>以前叫</a:t>
            </a:r>
            <a:r>
              <a:rPr lang="zh-CN" altLang="en-US" sz="3200" dirty="0" smtClean="0">
                <a:solidFill>
                  <a:srgbClr val="FF0000"/>
                </a:solidFill>
                <a:latin typeface="Times New Roman" panose="02020603050405020304" pitchFamily="18" charset="0"/>
                <a:ea typeface="华文楷体" panose="02010600040101010101" pitchFamily="2" charset="-122"/>
              </a:rPr>
              <a:t>轻稀土元素</a:t>
            </a:r>
            <a:r>
              <a:rPr lang="zh-CN" altLang="en-US" sz="3200" dirty="0">
                <a:latin typeface="Times New Roman" panose="02020603050405020304" pitchFamily="18" charset="0"/>
                <a:ea typeface="华文楷体" panose="02010600040101010101" pitchFamily="2" charset="-122"/>
              </a:rPr>
              <a:t>或称</a:t>
            </a:r>
            <a:r>
              <a:rPr lang="zh-CN" altLang="en-US" sz="3200" dirty="0">
                <a:solidFill>
                  <a:srgbClr val="FF0000"/>
                </a:solidFill>
                <a:latin typeface="Times New Roman" panose="02020603050405020304" pitchFamily="18" charset="0"/>
                <a:ea typeface="华文楷体" panose="02010600040101010101" pitchFamily="2" charset="-122"/>
              </a:rPr>
              <a:t>铈组元素</a:t>
            </a:r>
            <a:r>
              <a:rPr lang="zh-CN" altLang="en-US" sz="3200" dirty="0">
                <a:latin typeface="Times New Roman" panose="02020603050405020304" pitchFamily="18" charset="0"/>
                <a:ea typeface="华文楷体" panose="02010600040101010101" pitchFamily="2" charset="-122"/>
              </a:rPr>
              <a:t>；铕</a:t>
            </a:r>
            <a:r>
              <a:rPr lang="zh-CN" altLang="en-US" sz="3200" dirty="0" smtClean="0">
                <a:latin typeface="Times New Roman" panose="02020603050405020304" pitchFamily="18" charset="0"/>
                <a:ea typeface="华文楷体" panose="02010600040101010101" pitchFamily="2" charset="-122"/>
              </a:rPr>
              <a:t>以后</a:t>
            </a:r>
            <a:r>
              <a:rPr lang="en-US" altLang="zh-CN" sz="3200" dirty="0" smtClean="0">
                <a:latin typeface="Times New Roman" panose="02020603050405020304" pitchFamily="18" charset="0"/>
                <a:ea typeface="华文楷体" panose="02010600040101010101" pitchFamily="2" charset="-122"/>
              </a:rPr>
              <a:t>+</a:t>
            </a:r>
            <a:r>
              <a:rPr lang="zh-CN" altLang="en-US" sz="3200" dirty="0" smtClean="0">
                <a:latin typeface="Times New Roman" panose="02020603050405020304" pitchFamily="18" charset="0"/>
                <a:ea typeface="华文楷体" panose="02010600040101010101" pitchFamily="2" charset="-122"/>
              </a:rPr>
              <a:t>钇叫</a:t>
            </a:r>
            <a:r>
              <a:rPr lang="zh-CN" altLang="en-US" sz="3200" dirty="0" smtClean="0">
                <a:solidFill>
                  <a:srgbClr val="FF0000"/>
                </a:solidFill>
                <a:latin typeface="Times New Roman" panose="02020603050405020304" pitchFamily="18" charset="0"/>
                <a:ea typeface="华文楷体" panose="02010600040101010101" pitchFamily="2" charset="-122"/>
              </a:rPr>
              <a:t>重稀土元素</a:t>
            </a:r>
            <a:r>
              <a:rPr lang="zh-CN" altLang="en-US" sz="3200" dirty="0">
                <a:latin typeface="Times New Roman" panose="02020603050405020304" pitchFamily="18" charset="0"/>
                <a:ea typeface="华文楷体" panose="02010600040101010101" pitchFamily="2" charset="-122"/>
              </a:rPr>
              <a:t>或称</a:t>
            </a:r>
            <a:r>
              <a:rPr lang="zh-CN" altLang="en-US" sz="3200" dirty="0">
                <a:solidFill>
                  <a:srgbClr val="FF0000"/>
                </a:solidFill>
                <a:latin typeface="Times New Roman" panose="02020603050405020304" pitchFamily="18" charset="0"/>
                <a:ea typeface="华文楷体" panose="02010600040101010101" pitchFamily="2" charset="-122"/>
              </a:rPr>
              <a:t>钇组元素。</a:t>
            </a:r>
            <a:endParaRPr lang="en-US" altLang="zh-CN" sz="3200" dirty="0">
              <a:solidFill>
                <a:srgbClr val="FF0000"/>
              </a:solidFill>
              <a:latin typeface="Times New Roman" panose="02020603050405020304" pitchFamily="18" charset="0"/>
              <a:ea typeface="华文楷体" panose="02010600040101010101" pitchFamily="2" charset="-122"/>
            </a:endParaRPr>
          </a:p>
          <a:p>
            <a:pPr eaLnBrk="1" hangingPunct="1">
              <a:lnSpc>
                <a:spcPct val="130000"/>
              </a:lnSpc>
              <a:buClr>
                <a:schemeClr val="accent1"/>
              </a:buClr>
              <a:buSzPct val="80000"/>
              <a:buFontTx/>
              <a:buNone/>
            </a:pPr>
            <a:r>
              <a:rPr lang="en-US" altLang="zh-CN" sz="3200" dirty="0">
                <a:solidFill>
                  <a:srgbClr val="0000CC"/>
                </a:solidFill>
                <a:latin typeface="Times New Roman" panose="02020603050405020304" pitchFamily="18" charset="0"/>
                <a:ea typeface="华文楷体" panose="02010600040101010101" pitchFamily="2" charset="-122"/>
              </a:rPr>
              <a:t>(2) </a:t>
            </a:r>
            <a:r>
              <a:rPr lang="zh-CN" altLang="en-US" sz="3200" dirty="0">
                <a:solidFill>
                  <a:srgbClr val="0000CC"/>
                </a:solidFill>
                <a:latin typeface="Times New Roman" panose="02020603050405020304" pitchFamily="18" charset="0"/>
                <a:ea typeface="华文楷体" panose="02010600040101010101" pitchFamily="2" charset="-122"/>
              </a:rPr>
              <a:t>三分组：</a:t>
            </a:r>
            <a:r>
              <a:rPr lang="zh-CN" altLang="en-US" sz="3200" dirty="0">
                <a:solidFill>
                  <a:srgbClr val="FF0000"/>
                </a:solidFill>
                <a:latin typeface="Times New Roman" panose="02020603050405020304" pitchFamily="18" charset="0"/>
                <a:ea typeface="华文楷体" panose="02010600040101010101" pitchFamily="2" charset="-122"/>
              </a:rPr>
              <a:t>铈组</a:t>
            </a:r>
            <a:r>
              <a:rPr lang="en-US" altLang="zh-CN" sz="3200" dirty="0">
                <a:solidFill>
                  <a:srgbClr val="FF0000"/>
                </a:solidFill>
                <a:latin typeface="Times New Roman" panose="02020603050405020304" pitchFamily="18" charset="0"/>
                <a:ea typeface="华文楷体" panose="02010600040101010101" pitchFamily="2" charset="-122"/>
              </a:rPr>
              <a:t>(</a:t>
            </a:r>
            <a:r>
              <a:rPr lang="zh-CN" altLang="en-US" sz="3200" dirty="0">
                <a:solidFill>
                  <a:srgbClr val="FF0000"/>
                </a:solidFill>
                <a:latin typeface="Times New Roman" panose="02020603050405020304" pitchFamily="18" charset="0"/>
                <a:ea typeface="华文楷体" panose="02010600040101010101" pitchFamily="2" charset="-122"/>
              </a:rPr>
              <a:t>轻</a:t>
            </a:r>
            <a:r>
              <a:rPr lang="en-US" altLang="zh-CN" sz="3200" dirty="0">
                <a:solidFill>
                  <a:srgbClr val="FF0000"/>
                </a:solidFill>
                <a:latin typeface="Times New Roman" panose="02020603050405020304" pitchFamily="18" charset="0"/>
                <a:ea typeface="华文楷体" panose="02010600040101010101" pitchFamily="2" charset="-122"/>
              </a:rPr>
              <a:t>)</a:t>
            </a:r>
            <a:r>
              <a:rPr lang="zh-CN" altLang="en-US" sz="3200" dirty="0">
                <a:solidFill>
                  <a:srgbClr val="FF0000"/>
                </a:solidFill>
                <a:latin typeface="Times New Roman" panose="02020603050405020304" pitchFamily="18" charset="0"/>
                <a:ea typeface="华文楷体" panose="02010600040101010101" pitchFamily="2" charset="-122"/>
              </a:rPr>
              <a:t>、</a:t>
            </a:r>
            <a:r>
              <a:rPr lang="zh-CN" altLang="en-US" sz="3200" dirty="0">
                <a:solidFill>
                  <a:srgbClr val="0000CC"/>
                </a:solidFill>
                <a:latin typeface="Times New Roman" panose="02020603050405020304" pitchFamily="18" charset="0"/>
                <a:ea typeface="华文楷体" panose="02010600040101010101" pitchFamily="2" charset="-122"/>
              </a:rPr>
              <a:t>铽组</a:t>
            </a:r>
            <a:r>
              <a:rPr lang="en-US" altLang="zh-CN" sz="3200" dirty="0">
                <a:solidFill>
                  <a:srgbClr val="0000CC"/>
                </a:solidFill>
                <a:latin typeface="Times New Roman" panose="02020603050405020304" pitchFamily="18" charset="0"/>
                <a:ea typeface="华文楷体" panose="02010600040101010101" pitchFamily="2" charset="-122"/>
              </a:rPr>
              <a:t>(</a:t>
            </a:r>
            <a:r>
              <a:rPr lang="zh-CN" altLang="en-US" sz="3200" dirty="0">
                <a:solidFill>
                  <a:srgbClr val="0000CC"/>
                </a:solidFill>
                <a:latin typeface="Times New Roman" panose="02020603050405020304" pitchFamily="18" charset="0"/>
                <a:ea typeface="华文楷体" panose="02010600040101010101" pitchFamily="2" charset="-122"/>
              </a:rPr>
              <a:t>中稀土</a:t>
            </a:r>
            <a:r>
              <a:rPr lang="en-US" altLang="zh-CN" sz="3200" dirty="0">
                <a:solidFill>
                  <a:srgbClr val="0000CC"/>
                </a:solidFill>
                <a:latin typeface="Times New Roman" panose="02020603050405020304" pitchFamily="18" charset="0"/>
                <a:ea typeface="华文楷体" panose="02010600040101010101" pitchFamily="2" charset="-122"/>
              </a:rPr>
              <a:t>)</a:t>
            </a:r>
            <a:r>
              <a:rPr lang="zh-CN" altLang="en-US" sz="3200" dirty="0">
                <a:solidFill>
                  <a:srgbClr val="FF0000"/>
                </a:solidFill>
                <a:latin typeface="Times New Roman" panose="02020603050405020304" pitchFamily="18" charset="0"/>
                <a:ea typeface="华文楷体" panose="02010600040101010101" pitchFamily="2" charset="-122"/>
              </a:rPr>
              <a:t>、</a:t>
            </a:r>
            <a:r>
              <a:rPr lang="zh-CN" altLang="en-US" sz="3200" dirty="0">
                <a:solidFill>
                  <a:srgbClr val="00CC00"/>
                </a:solidFill>
                <a:latin typeface="Times New Roman" panose="02020603050405020304" pitchFamily="18" charset="0"/>
                <a:ea typeface="华文楷体" panose="02010600040101010101" pitchFamily="2" charset="-122"/>
              </a:rPr>
              <a:t>钇组</a:t>
            </a:r>
            <a:r>
              <a:rPr lang="en-US" altLang="zh-CN" sz="3200" dirty="0">
                <a:solidFill>
                  <a:srgbClr val="00CC00"/>
                </a:solidFill>
                <a:latin typeface="Times New Roman" panose="02020603050405020304" pitchFamily="18" charset="0"/>
                <a:ea typeface="华文楷体" panose="02010600040101010101" pitchFamily="2" charset="-122"/>
              </a:rPr>
              <a:t>(</a:t>
            </a:r>
            <a:r>
              <a:rPr lang="zh-CN" altLang="en-US" sz="3200" dirty="0">
                <a:solidFill>
                  <a:srgbClr val="00CC00"/>
                </a:solidFill>
                <a:latin typeface="Times New Roman" panose="02020603050405020304" pitchFamily="18" charset="0"/>
                <a:ea typeface="华文楷体" panose="02010600040101010101" pitchFamily="2" charset="-122"/>
              </a:rPr>
              <a:t>重</a:t>
            </a:r>
            <a:r>
              <a:rPr lang="en-US" altLang="zh-CN" sz="3200" dirty="0">
                <a:solidFill>
                  <a:srgbClr val="00CC00"/>
                </a:solidFill>
                <a:latin typeface="Times New Roman" panose="02020603050405020304" pitchFamily="18" charset="0"/>
                <a:ea typeface="华文楷体" panose="02010600040101010101" pitchFamily="2" charset="-122"/>
              </a:rPr>
              <a:t>)</a:t>
            </a:r>
            <a:endParaRPr lang="en-US" altLang="zh-CN" sz="3200" dirty="0">
              <a:solidFill>
                <a:srgbClr val="00CC00"/>
              </a:solidFill>
              <a:latin typeface="Times New Roman" panose="02020603050405020304" pitchFamily="18" charset="0"/>
              <a:ea typeface="华文楷体" panose="02010600040101010101" pitchFamily="2" charset="-122"/>
            </a:endParaRPr>
          </a:p>
          <a:p>
            <a:pPr eaLnBrk="1" hangingPunct="1">
              <a:lnSpc>
                <a:spcPct val="130000"/>
              </a:lnSpc>
              <a:buClr>
                <a:schemeClr val="accent1"/>
              </a:buClr>
              <a:buSzPct val="80000"/>
              <a:buFont typeface="Wingdings" panose="05000000000000000000" pitchFamily="2" charset="2"/>
              <a:buNone/>
            </a:pPr>
            <a:r>
              <a:rPr lang="en-US" altLang="zh-CN" sz="3200" dirty="0">
                <a:solidFill>
                  <a:srgbClr val="FF0000"/>
                </a:solidFill>
                <a:latin typeface="Times New Roman" panose="02020603050405020304" pitchFamily="18" charset="0"/>
                <a:ea typeface="华文楷体" panose="02010600040101010101" pitchFamily="2" charset="-122"/>
              </a:rPr>
              <a:t>                    La-Sm           </a:t>
            </a:r>
            <a:r>
              <a:rPr lang="en-US" altLang="zh-CN" sz="3200" dirty="0" err="1">
                <a:solidFill>
                  <a:srgbClr val="0000CC"/>
                </a:solidFill>
                <a:latin typeface="Times New Roman" panose="02020603050405020304" pitchFamily="18" charset="0"/>
                <a:ea typeface="华文楷体" panose="02010600040101010101" pitchFamily="2" charset="-122"/>
              </a:rPr>
              <a:t>Eu</a:t>
            </a:r>
            <a:r>
              <a:rPr lang="en-US" altLang="zh-CN" sz="3200" dirty="0">
                <a:solidFill>
                  <a:srgbClr val="0000CC"/>
                </a:solidFill>
                <a:latin typeface="Times New Roman" panose="02020603050405020304" pitchFamily="18" charset="0"/>
                <a:ea typeface="华文楷体" panose="02010600040101010101" pitchFamily="2" charset="-122"/>
              </a:rPr>
              <a:t>- </a:t>
            </a:r>
            <a:r>
              <a:rPr lang="en-US" altLang="zh-CN" sz="3200" dirty="0" err="1">
                <a:solidFill>
                  <a:srgbClr val="0000CC"/>
                </a:solidFill>
                <a:latin typeface="Times New Roman" panose="02020603050405020304" pitchFamily="18" charset="0"/>
                <a:ea typeface="华文楷体" panose="02010600040101010101" pitchFamily="2" charset="-122"/>
              </a:rPr>
              <a:t>Dy</a:t>
            </a:r>
            <a:r>
              <a:rPr lang="en-US" altLang="zh-CN" sz="3200" dirty="0">
                <a:solidFill>
                  <a:srgbClr val="FF0000"/>
                </a:solidFill>
                <a:latin typeface="Times New Roman" panose="02020603050405020304" pitchFamily="18" charset="0"/>
                <a:ea typeface="华文楷体" panose="02010600040101010101" pitchFamily="2" charset="-122"/>
              </a:rPr>
              <a:t>           </a:t>
            </a:r>
            <a:r>
              <a:rPr lang="en-US" altLang="zh-CN" sz="3200" dirty="0">
                <a:solidFill>
                  <a:srgbClr val="00CC00"/>
                </a:solidFill>
                <a:latin typeface="Times New Roman" panose="02020603050405020304" pitchFamily="18" charset="0"/>
                <a:ea typeface="华文楷体" panose="02010600040101010101" pitchFamily="2" charset="-122"/>
              </a:rPr>
              <a:t>Ho-</a:t>
            </a:r>
            <a:r>
              <a:rPr lang="en-US" altLang="zh-CN" sz="3200" dirty="0" err="1">
                <a:solidFill>
                  <a:srgbClr val="00CC00"/>
                </a:solidFill>
                <a:latin typeface="Times New Roman" panose="02020603050405020304" pitchFamily="18" charset="0"/>
                <a:ea typeface="华文楷体" panose="02010600040101010101" pitchFamily="2" charset="-122"/>
              </a:rPr>
              <a:t>Er</a:t>
            </a:r>
            <a:endParaRPr lang="en-US" altLang="zh-CN" sz="3200" dirty="0">
              <a:solidFill>
                <a:srgbClr val="00CC00"/>
              </a:solidFill>
              <a:latin typeface="Times New Roman" panose="02020603050405020304" pitchFamily="18" charset="0"/>
              <a:ea typeface="华文楷体" panose="02010600040101010101" pitchFamily="2" charset="-122"/>
            </a:endParaRPr>
          </a:p>
        </p:txBody>
      </p:sp>
      <p:sp>
        <p:nvSpPr>
          <p:cNvPr id="39942" name="Rectangle 9"/>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9A4BAAE0-9985-4FEC-98A2-57593D627A15}"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
        <p:nvSpPr>
          <p:cNvPr id="39943" name="矩形 1"/>
          <p:cNvSpPr>
            <a:spLocks noChangeArrowheads="1"/>
          </p:cNvSpPr>
          <p:nvPr/>
        </p:nvSpPr>
        <p:spPr bwMode="auto">
          <a:xfrm>
            <a:off x="531813" y="125413"/>
            <a:ext cx="2647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r>
              <a:rPr lang="zh-CN" altLang="en-US" sz="3200">
                <a:solidFill>
                  <a:srgbClr val="0000CC"/>
                </a:solidFill>
                <a:latin typeface="Times New Roman" panose="02020603050405020304" pitchFamily="18" charset="0"/>
                <a:ea typeface="华文楷体" panose="02010600040101010101" pitchFamily="2" charset="-122"/>
              </a:rPr>
              <a:t>稀土元素分类</a:t>
            </a:r>
            <a:endParaRPr lang="zh-CN" altLang="en-US" sz="2800">
              <a:solidFill>
                <a:srgbClr val="0000CC"/>
              </a:solidFill>
              <a:latin typeface="Times New Roman" panose="02020603050405020304" pitchFamily="18" charset="0"/>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9074"/>
                                        </p:tgtEl>
                                        <p:attrNameLst>
                                          <p:attrName>style.visibility</p:attrName>
                                        </p:attrNameLst>
                                      </p:cBhvr>
                                      <p:to>
                                        <p:strVal val="visible"/>
                                      </p:to>
                                    </p:set>
                                    <p:anim calcmode="lin" valueType="num">
                                      <p:cBhvr additive="base">
                                        <p:cTn id="7" dur="500" fill="hold"/>
                                        <p:tgtEl>
                                          <p:spTgt spid="899074"/>
                                        </p:tgtEl>
                                        <p:attrNameLst>
                                          <p:attrName>ppt_x</p:attrName>
                                        </p:attrNameLst>
                                      </p:cBhvr>
                                      <p:tavLst>
                                        <p:tav tm="0">
                                          <p:val>
                                            <p:strVal val="0-#ppt_w/2"/>
                                          </p:val>
                                        </p:tav>
                                        <p:tav tm="100000">
                                          <p:val>
                                            <p:strVal val="#ppt_x"/>
                                          </p:val>
                                        </p:tav>
                                      </p:tavLst>
                                    </p:anim>
                                    <p:anim calcmode="lin" valueType="num">
                                      <p:cBhvr additive="base">
                                        <p:cTn id="8" dur="500" fill="hold"/>
                                        <p:tgtEl>
                                          <p:spTgt spid="899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99076"/>
                                        </p:tgtEl>
                                        <p:attrNameLst>
                                          <p:attrName>style.visibility</p:attrName>
                                        </p:attrNameLst>
                                      </p:cBhvr>
                                      <p:to>
                                        <p:strVal val="visible"/>
                                      </p:to>
                                    </p:set>
                                    <p:anim calcmode="lin" valueType="num">
                                      <p:cBhvr additive="base">
                                        <p:cTn id="13" dur="500" fill="hold"/>
                                        <p:tgtEl>
                                          <p:spTgt spid="899076"/>
                                        </p:tgtEl>
                                        <p:attrNameLst>
                                          <p:attrName>ppt_x</p:attrName>
                                        </p:attrNameLst>
                                      </p:cBhvr>
                                      <p:tavLst>
                                        <p:tav tm="0">
                                          <p:val>
                                            <p:strVal val="0-#ppt_w/2"/>
                                          </p:val>
                                        </p:tav>
                                        <p:tav tm="100000">
                                          <p:val>
                                            <p:strVal val="#ppt_x"/>
                                          </p:val>
                                        </p:tav>
                                      </p:tavLst>
                                    </p:anim>
                                    <p:anim calcmode="lin" valueType="num">
                                      <p:cBhvr additive="base">
                                        <p:cTn id="14" dur="500" fill="hold"/>
                                        <p:tgtEl>
                                          <p:spTgt spid="8990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99080"/>
                                        </p:tgtEl>
                                        <p:attrNameLst>
                                          <p:attrName>style.visibility</p:attrName>
                                        </p:attrNameLst>
                                      </p:cBhvr>
                                      <p:to>
                                        <p:strVal val="visible"/>
                                      </p:to>
                                    </p:set>
                                    <p:animEffect transition="in" filter="blinds(horizontal)">
                                      <p:cBhvr>
                                        <p:cTn id="19" dur="500"/>
                                        <p:tgtEl>
                                          <p:spTgt spid="899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4" grpId="0" autoUpdateAnimBg="0"/>
      <p:bldP spid="899080"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body" idx="1"/>
          </p:nvPr>
        </p:nvSpPr>
        <p:spPr>
          <a:xfrm>
            <a:off x="323850" y="1341438"/>
            <a:ext cx="8352606" cy="4956175"/>
          </a:xfrm>
        </p:spPr>
        <p:txBody>
          <a:bodyPr/>
          <a:lstStyle/>
          <a:p>
            <a:pPr marL="0" indent="0" eaLnBrk="1" hangingPunct="1">
              <a:lnSpc>
                <a:spcPct val="130000"/>
              </a:lnSpc>
              <a:spcBef>
                <a:spcPct val="0"/>
              </a:spcBef>
              <a:buFont typeface="Wingdings" panose="05000000000000000000" pitchFamily="2" charset="2"/>
              <a:buNone/>
            </a:pPr>
            <a:r>
              <a:rPr lang="zh-CN" altLang="en-US" b="1" dirty="0" smtClean="0">
                <a:solidFill>
                  <a:srgbClr val="0000FF"/>
                </a:solidFill>
                <a:latin typeface="Times New Roman" panose="02020603050405020304" pitchFamily="18" charset="0"/>
                <a:ea typeface="华文楷体" panose="02010600040101010101" pitchFamily="2" charset="-122"/>
              </a:rPr>
              <a:t>资源分布情况：</a:t>
            </a:r>
            <a:r>
              <a:rPr lang="zh-CN" altLang="en-US" b="1" dirty="0" smtClean="0">
                <a:latin typeface="Times New Roman" panose="02020603050405020304" pitchFamily="18" charset="0"/>
                <a:ea typeface="华文楷体" panose="02010600040101010101" pitchFamily="2" charset="-122"/>
              </a:rPr>
              <a:t>稀土元素在自然界中广泛存在，以矿物存在；在地壳中储藏量约占地壳的</a:t>
            </a:r>
            <a:r>
              <a:rPr lang="en-US" altLang="zh-CN" b="1" dirty="0" smtClean="0">
                <a:latin typeface="Times New Roman" panose="02020603050405020304" pitchFamily="18" charset="0"/>
                <a:ea typeface="华文楷体" panose="02010600040101010101" pitchFamily="2" charset="-122"/>
              </a:rPr>
              <a:t>0.0153 %</a:t>
            </a:r>
            <a:r>
              <a:rPr lang="zh-CN" altLang="en-US" b="1" dirty="0" smtClean="0">
                <a:latin typeface="Times New Roman" panose="02020603050405020304" pitchFamily="18" charset="0"/>
                <a:ea typeface="华文楷体" panose="02010600040101010101" pitchFamily="2" charset="-122"/>
              </a:rPr>
              <a:t>，整个稀土元素在地壳中的丰度比一些常见元素要多</a:t>
            </a:r>
            <a:r>
              <a:rPr lang="en-US" altLang="zh-CN" b="1" dirty="0" smtClean="0">
                <a:latin typeface="Times New Roman" panose="02020603050405020304" pitchFamily="18" charset="0"/>
                <a:ea typeface="华文楷体" panose="02010600040101010101" pitchFamily="2" charset="-122"/>
              </a:rPr>
              <a:t>, </a:t>
            </a:r>
            <a:r>
              <a:rPr lang="zh-CN" altLang="en-US" b="1" dirty="0" smtClean="0">
                <a:latin typeface="Times New Roman" panose="02020603050405020304" pitchFamily="18" charset="0"/>
                <a:ea typeface="华文楷体" panose="02010600040101010101" pitchFamily="2" charset="-122"/>
              </a:rPr>
              <a:t>如比锌多</a:t>
            </a:r>
            <a:r>
              <a:rPr lang="en-US" altLang="zh-CN" b="1" dirty="0" smtClean="0">
                <a:latin typeface="Times New Roman" panose="02020603050405020304" pitchFamily="18" charset="0"/>
                <a:ea typeface="华文楷体" panose="02010600040101010101" pitchFamily="2" charset="-122"/>
              </a:rPr>
              <a:t>3</a:t>
            </a:r>
            <a:r>
              <a:rPr lang="zh-CN" altLang="en-US" b="1" dirty="0" smtClean="0">
                <a:latin typeface="Times New Roman" panose="02020603050405020304" pitchFamily="18" charset="0"/>
                <a:ea typeface="华文楷体" panose="02010600040101010101" pitchFamily="2" charset="-122"/>
              </a:rPr>
              <a:t>倍，比铅多</a:t>
            </a:r>
            <a:r>
              <a:rPr lang="en-US" altLang="zh-CN" b="1" dirty="0" smtClean="0">
                <a:latin typeface="Times New Roman" panose="02020603050405020304" pitchFamily="18" charset="0"/>
                <a:ea typeface="华文楷体" panose="02010600040101010101" pitchFamily="2" charset="-122"/>
              </a:rPr>
              <a:t>9</a:t>
            </a:r>
            <a:r>
              <a:rPr lang="zh-CN" altLang="en-US" b="1" dirty="0" smtClean="0">
                <a:latin typeface="Times New Roman" panose="02020603050405020304" pitchFamily="18" charset="0"/>
                <a:ea typeface="华文楷体" panose="02010600040101010101" pitchFamily="2" charset="-122"/>
              </a:rPr>
              <a:t>倍，比金多</a:t>
            </a:r>
            <a:r>
              <a:rPr lang="en-US" altLang="zh-CN" b="1" dirty="0" smtClean="0">
                <a:latin typeface="Times New Roman" panose="02020603050405020304" pitchFamily="18" charset="0"/>
                <a:ea typeface="华文楷体" panose="02010600040101010101" pitchFamily="2" charset="-122"/>
              </a:rPr>
              <a:t>3</a:t>
            </a:r>
            <a:r>
              <a:rPr lang="zh-CN" altLang="en-US" b="1" dirty="0" smtClean="0">
                <a:latin typeface="Times New Roman" panose="02020603050405020304" pitchFamily="18" charset="0"/>
                <a:ea typeface="华文楷体" panose="02010600040101010101" pitchFamily="2" charset="-122"/>
              </a:rPr>
              <a:t>万倍 </a:t>
            </a:r>
            <a:r>
              <a:rPr lang="en-US" altLang="zh-CN" b="1" dirty="0" smtClean="0">
                <a:latin typeface="Times New Roman" panose="02020603050405020304" pitchFamily="18" charset="0"/>
                <a:ea typeface="华文楷体" panose="02010600040101010101" pitchFamily="2" charset="-122"/>
              </a:rPr>
              <a:t>,</a:t>
            </a:r>
            <a:r>
              <a:rPr lang="zh-CN" altLang="en-US" b="1" dirty="0" smtClean="0">
                <a:latin typeface="Times New Roman" panose="02020603050405020304" pitchFamily="18" charset="0"/>
                <a:ea typeface="华文楷体" panose="02010600040101010101" pitchFamily="2" charset="-122"/>
              </a:rPr>
              <a:t>在地壳中分布较广而显得稀少</a:t>
            </a:r>
            <a:r>
              <a:rPr lang="en-US" altLang="zh-CN" b="1" dirty="0" smtClean="0">
                <a:latin typeface="Times New Roman" panose="02020603050405020304" pitchFamily="18" charset="0"/>
                <a:ea typeface="华文楷体" panose="02010600040101010101" pitchFamily="2" charset="-122"/>
              </a:rPr>
              <a:t>, </a:t>
            </a:r>
            <a:r>
              <a:rPr lang="zh-CN" altLang="en-US" b="1" dirty="0" smtClean="0">
                <a:latin typeface="Times New Roman" panose="02020603050405020304" pitchFamily="18" charset="0"/>
                <a:ea typeface="华文楷体" panose="02010600040101010101" pitchFamily="2" charset="-122"/>
              </a:rPr>
              <a:t>属分散元素；</a:t>
            </a:r>
            <a:endParaRPr lang="zh-CN" altLang="en-US" b="1" dirty="0" smtClean="0">
              <a:latin typeface="Times New Roman" panose="02020603050405020304" pitchFamily="18" charset="0"/>
              <a:ea typeface="华文楷体" panose="02010600040101010101" pitchFamily="2" charset="-122"/>
            </a:endParaRPr>
          </a:p>
          <a:p>
            <a:pPr marL="0" indent="0" eaLnBrk="1" hangingPunct="1">
              <a:lnSpc>
                <a:spcPct val="130000"/>
              </a:lnSpc>
              <a:spcBef>
                <a:spcPct val="0"/>
              </a:spcBef>
            </a:pPr>
            <a:r>
              <a:rPr lang="zh-CN" altLang="en-US" b="1" dirty="0" smtClean="0">
                <a:latin typeface="Times New Roman" panose="02020603050405020304" pitchFamily="18" charset="0"/>
                <a:ea typeface="华文楷体" panose="02010600040101010101" pitchFamily="2" charset="-122"/>
              </a:rPr>
              <a:t>     由于稀土</a:t>
            </a:r>
            <a:r>
              <a:rPr lang="en-US" altLang="zh-CN" b="1" dirty="0" smtClean="0">
                <a:latin typeface="Times New Roman" panose="02020603050405020304" pitchFamily="18" charset="0"/>
                <a:ea typeface="华文楷体" panose="02010600040101010101" pitchFamily="2" charset="-122"/>
              </a:rPr>
              <a:t>/</a:t>
            </a:r>
            <a:r>
              <a:rPr lang="zh-CN" altLang="en-US" b="1" dirty="0" smtClean="0">
                <a:latin typeface="Times New Roman" panose="02020603050405020304" pitchFamily="18" charset="0"/>
                <a:ea typeface="华文楷体" panose="02010600040101010101" pitchFamily="2" charset="-122"/>
              </a:rPr>
              <a:t>镧系元素性质相似，在自然界中共生存在，各元素的分离相当困难，很难获得纯的稀土金属。</a:t>
            </a:r>
            <a:endParaRPr lang="zh-CN" altLang="en-US" b="1" dirty="0" smtClean="0">
              <a:latin typeface="Times New Roman" panose="02020603050405020304" pitchFamily="18" charset="0"/>
              <a:ea typeface="华文楷体" panose="02010600040101010101" pitchFamily="2" charset="-122"/>
            </a:endParaRPr>
          </a:p>
        </p:txBody>
      </p:sp>
      <p:sp>
        <p:nvSpPr>
          <p:cNvPr id="40963" name="Rectangle 3"/>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C714BE7D-2050-460C-A88B-F2C54EFF1D2B}"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
        <p:nvSpPr>
          <p:cNvPr id="40964" name="Rectangle 4"/>
          <p:cNvSpPr>
            <a:spLocks noChangeArrowheads="1"/>
          </p:cNvSpPr>
          <p:nvPr/>
        </p:nvSpPr>
        <p:spPr bwMode="auto">
          <a:xfrm>
            <a:off x="323850" y="404813"/>
            <a:ext cx="6769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Clr>
                <a:schemeClr val="tx1"/>
              </a:buClr>
              <a:buFontTx/>
              <a:buNone/>
            </a:pPr>
            <a:r>
              <a:rPr kumimoji="0" lang="en-US" altLang="zh-CN">
                <a:solidFill>
                  <a:srgbClr val="0033CC"/>
                </a:solidFill>
                <a:latin typeface="Times New Roman" panose="02020603050405020304" pitchFamily="18" charset="0"/>
                <a:ea typeface="华文楷体" panose="02010600040101010101" pitchFamily="2" charset="-122"/>
              </a:rPr>
              <a:t>9. </a:t>
            </a:r>
            <a:r>
              <a:rPr kumimoji="0" lang="zh-CN" altLang="en-US">
                <a:solidFill>
                  <a:srgbClr val="0033CC"/>
                </a:solidFill>
                <a:latin typeface="Times New Roman" panose="02020603050405020304" pitchFamily="18" charset="0"/>
                <a:ea typeface="华文楷体" panose="02010600040101010101" pitchFamily="2" charset="-122"/>
              </a:rPr>
              <a:t>稀土元素的存在、提取、性质和应用</a:t>
            </a:r>
            <a:endParaRPr lang="zh-CN" altLang="en-US" sz="2800">
              <a:latin typeface="Times New Roman" panose="02020603050405020304" pitchFamily="18" charset="0"/>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ChangeArrowheads="1"/>
          </p:cNvSpPr>
          <p:nvPr/>
        </p:nvSpPr>
        <p:spPr bwMode="auto">
          <a:xfrm>
            <a:off x="323850" y="476250"/>
            <a:ext cx="8280400" cy="549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5000"/>
              </a:lnSpc>
              <a:spcBef>
                <a:spcPct val="0"/>
              </a:spcBef>
              <a:buClr>
                <a:schemeClr val="hlink"/>
              </a:buClr>
              <a:buFont typeface="Wingdings" panose="05000000000000000000" pitchFamily="2" charset="2"/>
              <a:buNone/>
            </a:pPr>
            <a:r>
              <a:rPr kumimoji="0" lang="zh-CN" altLang="en-US" sz="3600" dirty="0">
                <a:solidFill>
                  <a:srgbClr val="FF0000"/>
                </a:solidFill>
                <a:latin typeface="Times New Roman" panose="02020603050405020304" pitchFamily="18" charset="0"/>
                <a:ea typeface="华文楷体" panose="02010600040101010101" pitchFamily="2" charset="-122"/>
              </a:rPr>
              <a:t>资源储量：</a:t>
            </a:r>
            <a:endParaRPr kumimoji="0" lang="zh-CN" altLang="en-US" sz="3600" dirty="0">
              <a:solidFill>
                <a:srgbClr val="FF0000"/>
              </a:solidFill>
              <a:latin typeface="Times New Roman" panose="02020603050405020304" pitchFamily="18" charset="0"/>
              <a:ea typeface="华文楷体" panose="02010600040101010101" pitchFamily="2" charset="-122"/>
            </a:endParaRPr>
          </a:p>
          <a:p>
            <a:pPr eaLnBrk="1" hangingPunct="1">
              <a:lnSpc>
                <a:spcPct val="135000"/>
              </a:lnSpc>
              <a:spcBef>
                <a:spcPct val="0"/>
              </a:spcBef>
              <a:buClr>
                <a:schemeClr val="hlink"/>
              </a:buClr>
              <a:buFont typeface="Wingdings" panose="05000000000000000000" pitchFamily="2" charset="2"/>
              <a:buNone/>
            </a:pPr>
            <a:r>
              <a:rPr kumimoji="0" lang="zh-CN" altLang="en-US" sz="2400" dirty="0">
                <a:latin typeface="Times New Roman" panose="02020603050405020304" pitchFamily="18" charset="0"/>
                <a:ea typeface="华文楷体" panose="02010600040101010101" pitchFamily="2" charset="-122"/>
              </a:rPr>
              <a:t>       </a:t>
            </a:r>
            <a:r>
              <a:rPr kumimoji="0" lang="en-US" altLang="zh-CN" sz="2800" dirty="0">
                <a:latin typeface="Times New Roman" panose="02020603050405020304" pitchFamily="18" charset="0"/>
                <a:ea typeface="华文楷体" panose="02010600040101010101" pitchFamily="2" charset="-122"/>
              </a:rPr>
              <a:t>1993</a:t>
            </a:r>
            <a:r>
              <a:rPr kumimoji="0" lang="zh-CN" altLang="en-US" sz="2800" dirty="0">
                <a:latin typeface="Times New Roman" panose="02020603050405020304" pitchFamily="18" charset="0"/>
                <a:ea typeface="华文楷体" panose="02010600040101010101" pitchFamily="2" charset="-122"/>
              </a:rPr>
              <a:t>年，探明的世界稀土工业储量 </a:t>
            </a:r>
            <a:r>
              <a:rPr kumimoji="0" lang="en-US" altLang="zh-CN" sz="2800" dirty="0">
                <a:latin typeface="Times New Roman" panose="02020603050405020304" pitchFamily="18" charset="0"/>
                <a:ea typeface="华文楷体" panose="02010600040101010101" pitchFamily="2" charset="-122"/>
              </a:rPr>
              <a:t>1</a:t>
            </a:r>
            <a:r>
              <a:rPr kumimoji="0" lang="zh-CN" altLang="en-US" sz="2800" dirty="0">
                <a:latin typeface="Times New Roman" panose="02020603050405020304" pitchFamily="18" charset="0"/>
                <a:ea typeface="华文楷体" panose="02010600040101010101" pitchFamily="2" charset="-122"/>
              </a:rPr>
              <a:t>亿吨 </a:t>
            </a:r>
            <a:r>
              <a:rPr kumimoji="0" lang="en-US" altLang="zh-CN" sz="2800" dirty="0">
                <a:latin typeface="Times New Roman" panose="02020603050405020304" pitchFamily="18" charset="0"/>
                <a:ea typeface="华文楷体" panose="02010600040101010101" pitchFamily="2" charset="-122"/>
              </a:rPr>
              <a:t>(</a:t>
            </a:r>
            <a:r>
              <a:rPr kumimoji="0" lang="zh-CN" altLang="en-US" sz="2800" dirty="0">
                <a:latin typeface="Times New Roman" panose="02020603050405020304" pitchFamily="18" charset="0"/>
                <a:ea typeface="华文楷体" panose="02010600040101010101" pitchFamily="2" charset="-122"/>
              </a:rPr>
              <a:t>以稀土氧化物计</a:t>
            </a:r>
            <a:r>
              <a:rPr kumimoji="0" lang="en-US" altLang="zh-CN" sz="2800" dirty="0">
                <a:latin typeface="Times New Roman" panose="02020603050405020304" pitchFamily="18" charset="0"/>
                <a:ea typeface="华文楷体" panose="02010600040101010101" pitchFamily="2" charset="-122"/>
              </a:rPr>
              <a:t>)</a:t>
            </a:r>
            <a:r>
              <a:rPr kumimoji="0" lang="zh-CN" altLang="en-US" sz="2800" dirty="0">
                <a:latin typeface="Times New Roman" panose="02020603050405020304" pitchFamily="18" charset="0"/>
                <a:ea typeface="华文楷体" panose="02010600040101010101" pitchFamily="2" charset="-122"/>
              </a:rPr>
              <a:t>； </a:t>
            </a:r>
            <a:endParaRPr kumimoji="0" lang="en-US" altLang="zh-CN" sz="2800" dirty="0">
              <a:latin typeface="Times New Roman" panose="02020603050405020304" pitchFamily="18" charset="0"/>
              <a:ea typeface="华文楷体" panose="02010600040101010101" pitchFamily="2" charset="-122"/>
            </a:endParaRPr>
          </a:p>
          <a:p>
            <a:pPr eaLnBrk="1" hangingPunct="1">
              <a:lnSpc>
                <a:spcPct val="135000"/>
              </a:lnSpc>
              <a:spcBef>
                <a:spcPct val="0"/>
              </a:spcBef>
              <a:buClr>
                <a:schemeClr val="hlink"/>
              </a:buClr>
              <a:buFont typeface="Wingdings" panose="05000000000000000000" pitchFamily="2" charset="2"/>
              <a:buNone/>
            </a:pPr>
            <a:r>
              <a:rPr kumimoji="0" lang="en-US" altLang="zh-CN" sz="2800" dirty="0">
                <a:latin typeface="Times New Roman" panose="02020603050405020304" pitchFamily="18" charset="0"/>
                <a:ea typeface="华文楷体" panose="02010600040101010101" pitchFamily="2" charset="-122"/>
              </a:rPr>
              <a:t>   </a:t>
            </a:r>
            <a:r>
              <a:rPr kumimoji="0" lang="zh-CN" altLang="en-US" sz="2800" dirty="0">
                <a:solidFill>
                  <a:srgbClr val="0000CC"/>
                </a:solidFill>
                <a:latin typeface="Times New Roman" panose="02020603050405020304" pitchFamily="18" charset="0"/>
                <a:ea typeface="华文楷体" panose="02010600040101010101" pitchFamily="2" charset="-122"/>
              </a:rPr>
              <a:t>美国</a:t>
            </a:r>
            <a:r>
              <a:rPr kumimoji="0" lang="en-US" altLang="zh-CN" sz="2800" dirty="0">
                <a:solidFill>
                  <a:srgbClr val="0000CC"/>
                </a:solidFill>
                <a:latin typeface="Times New Roman" panose="02020603050405020304" pitchFamily="18" charset="0"/>
                <a:ea typeface="华文楷体" panose="02010600040101010101" pitchFamily="2" charset="-122"/>
              </a:rPr>
              <a:t>, </a:t>
            </a:r>
            <a:r>
              <a:rPr kumimoji="0" lang="zh-CN" altLang="en-US" sz="2800" dirty="0">
                <a:solidFill>
                  <a:srgbClr val="0000CC"/>
                </a:solidFill>
                <a:latin typeface="Times New Roman" panose="02020603050405020304" pitchFamily="18" charset="0"/>
                <a:ea typeface="华文楷体" panose="02010600040101010101" pitchFamily="2" charset="-122"/>
              </a:rPr>
              <a:t>澳洲</a:t>
            </a:r>
            <a:r>
              <a:rPr kumimoji="0" lang="en-US" altLang="zh-CN" sz="2800" dirty="0">
                <a:solidFill>
                  <a:srgbClr val="0000CC"/>
                </a:solidFill>
                <a:latin typeface="Times New Roman" panose="02020603050405020304" pitchFamily="18" charset="0"/>
                <a:ea typeface="华文楷体" panose="02010600040101010101" pitchFamily="2" charset="-122"/>
              </a:rPr>
              <a:t>, </a:t>
            </a:r>
            <a:r>
              <a:rPr kumimoji="0" lang="zh-CN" altLang="en-US" sz="2800" dirty="0">
                <a:solidFill>
                  <a:srgbClr val="0000CC"/>
                </a:solidFill>
                <a:latin typeface="Times New Roman" panose="02020603050405020304" pitchFamily="18" charset="0"/>
                <a:ea typeface="华文楷体" panose="02010600040101010101" pitchFamily="2" charset="-122"/>
              </a:rPr>
              <a:t>印度</a:t>
            </a:r>
            <a:r>
              <a:rPr kumimoji="0" lang="en-US" altLang="zh-CN" sz="2800" dirty="0">
                <a:solidFill>
                  <a:srgbClr val="0000CC"/>
                </a:solidFill>
                <a:latin typeface="Times New Roman" panose="02020603050405020304" pitchFamily="18" charset="0"/>
                <a:ea typeface="华文楷体" panose="02010600040101010101" pitchFamily="2" charset="-122"/>
              </a:rPr>
              <a:t>, </a:t>
            </a:r>
            <a:r>
              <a:rPr kumimoji="0" lang="zh-CN" altLang="en-US" sz="2800" dirty="0">
                <a:solidFill>
                  <a:srgbClr val="0000CC"/>
                </a:solidFill>
                <a:latin typeface="Times New Roman" panose="02020603050405020304" pitchFamily="18" charset="0"/>
                <a:ea typeface="华文楷体" panose="02010600040101010101" pitchFamily="2" charset="-122"/>
              </a:rPr>
              <a:t>前苏联</a:t>
            </a:r>
            <a:r>
              <a:rPr kumimoji="0" lang="en-US" altLang="zh-CN" sz="2800" dirty="0">
                <a:solidFill>
                  <a:srgbClr val="0000CC"/>
                </a:solidFill>
                <a:latin typeface="Times New Roman" panose="02020603050405020304" pitchFamily="18" charset="0"/>
                <a:ea typeface="华文楷体" panose="02010600040101010101" pitchFamily="2" charset="-122"/>
              </a:rPr>
              <a:t>, </a:t>
            </a:r>
            <a:r>
              <a:rPr kumimoji="0" lang="zh-CN" altLang="en-US" sz="2800" dirty="0">
                <a:solidFill>
                  <a:srgbClr val="0000CC"/>
                </a:solidFill>
                <a:latin typeface="Times New Roman" panose="02020603050405020304" pitchFamily="18" charset="0"/>
                <a:ea typeface="华文楷体" panose="02010600040101010101" pitchFamily="2" charset="-122"/>
              </a:rPr>
              <a:t>巴西等</a:t>
            </a:r>
            <a:r>
              <a:rPr kumimoji="0" lang="zh-CN" altLang="en-US" sz="2800" dirty="0">
                <a:latin typeface="Times New Roman" panose="02020603050405020304" pitchFamily="18" charset="0"/>
                <a:ea typeface="华文楷体" panose="02010600040101010101" pitchFamily="2" charset="-122"/>
              </a:rPr>
              <a:t>：稀土储量很大</a:t>
            </a:r>
            <a:endParaRPr kumimoji="0" lang="zh-CN" altLang="en-US" sz="2800" dirty="0">
              <a:latin typeface="Times New Roman" panose="02020603050405020304" pitchFamily="18" charset="0"/>
              <a:ea typeface="华文楷体" panose="02010600040101010101" pitchFamily="2" charset="-122"/>
            </a:endParaRPr>
          </a:p>
          <a:p>
            <a:pPr eaLnBrk="1" hangingPunct="1">
              <a:lnSpc>
                <a:spcPct val="135000"/>
              </a:lnSpc>
              <a:spcBef>
                <a:spcPct val="0"/>
              </a:spcBef>
              <a:buClr>
                <a:schemeClr val="hlink"/>
              </a:buClr>
              <a:buFont typeface="Wingdings" panose="05000000000000000000" pitchFamily="2" charset="2"/>
              <a:buNone/>
            </a:pPr>
            <a:r>
              <a:rPr kumimoji="0" lang="zh-CN" altLang="en-US" sz="2800" dirty="0">
                <a:solidFill>
                  <a:srgbClr val="FF0000"/>
                </a:solidFill>
                <a:latin typeface="Times New Roman" panose="02020603050405020304" pitchFamily="18" charset="0"/>
                <a:ea typeface="华文楷体" panose="02010600040101010101" pitchFamily="2" charset="-122"/>
              </a:rPr>
              <a:t>   中国</a:t>
            </a:r>
            <a:r>
              <a:rPr kumimoji="0" lang="zh-CN" altLang="en-US" sz="2800" dirty="0">
                <a:latin typeface="Times New Roman" panose="02020603050405020304" pitchFamily="18" charset="0"/>
                <a:ea typeface="华文楷体" panose="02010600040101010101" pitchFamily="2" charset="-122"/>
              </a:rPr>
              <a:t>：稀土资源大国，几乎占全球储量的一半，</a:t>
            </a:r>
            <a:r>
              <a:rPr kumimoji="0" lang="en-US" altLang="zh-CN" sz="2800" dirty="0">
                <a:latin typeface="Times New Roman" panose="02020603050405020304" pitchFamily="18" charset="0"/>
                <a:ea typeface="华文楷体" panose="02010600040101010101" pitchFamily="2" charset="-122"/>
              </a:rPr>
              <a:t>4800</a:t>
            </a:r>
            <a:r>
              <a:rPr kumimoji="0" lang="zh-CN" altLang="en-US" sz="2800" dirty="0">
                <a:latin typeface="Times New Roman" panose="02020603050405020304" pitchFamily="18" charset="0"/>
                <a:ea typeface="华文楷体" panose="02010600040101010101" pitchFamily="2" charset="-122"/>
              </a:rPr>
              <a:t>万吨； </a:t>
            </a:r>
            <a:r>
              <a:rPr kumimoji="0" lang="en-US" altLang="zh-CN" sz="2800" dirty="0">
                <a:latin typeface="Times New Roman" panose="02020603050405020304" pitchFamily="18" charset="0"/>
                <a:ea typeface="华文楷体" panose="02010600040101010101" pitchFamily="2" charset="-122"/>
              </a:rPr>
              <a:t>18</a:t>
            </a:r>
            <a:r>
              <a:rPr kumimoji="0" lang="zh-CN" altLang="en-US" sz="2800" dirty="0">
                <a:latin typeface="Times New Roman" panose="02020603050405020304" pitchFamily="18" charset="0"/>
                <a:ea typeface="华文楷体" panose="02010600040101010101" pitchFamily="2" charset="-122"/>
              </a:rPr>
              <a:t>个省</a:t>
            </a:r>
            <a:r>
              <a:rPr kumimoji="0" lang="en-US" altLang="zh-CN" sz="2800" dirty="0">
                <a:latin typeface="Times New Roman" panose="02020603050405020304" pitchFamily="18" charset="0"/>
                <a:ea typeface="华文楷体" panose="02010600040101010101" pitchFamily="2" charset="-122"/>
              </a:rPr>
              <a:t>/</a:t>
            </a:r>
            <a:r>
              <a:rPr kumimoji="0" lang="zh-CN" altLang="en-US" sz="2800" dirty="0">
                <a:latin typeface="Times New Roman" panose="02020603050405020304" pitchFamily="18" charset="0"/>
                <a:ea typeface="华文楷体" panose="02010600040101010101" pitchFamily="2" charset="-122"/>
              </a:rPr>
              <a:t>自治区有稀土矿，其中以</a:t>
            </a:r>
            <a:r>
              <a:rPr kumimoji="0" lang="zh-CN" altLang="en-US" sz="2800" dirty="0">
                <a:solidFill>
                  <a:srgbClr val="0000FF"/>
                </a:solidFill>
                <a:latin typeface="Times New Roman" panose="02020603050405020304" pitchFamily="18" charset="0"/>
                <a:ea typeface="华文楷体" panose="02010600040101010101" pitchFamily="2" charset="-122"/>
              </a:rPr>
              <a:t>内蒙古白云鄂博</a:t>
            </a:r>
            <a:r>
              <a:rPr kumimoji="0" lang="zh-CN" altLang="en-US" sz="2800" dirty="0">
                <a:solidFill>
                  <a:srgbClr val="FF0000"/>
                </a:solidFill>
                <a:latin typeface="Times New Roman" panose="02020603050405020304" pitchFamily="18" charset="0"/>
                <a:ea typeface="华文楷体" panose="02010600040101010101" pitchFamily="2" charset="-122"/>
              </a:rPr>
              <a:t>氟碳铈矿床</a:t>
            </a:r>
            <a:r>
              <a:rPr kumimoji="0" lang="zh-CN" altLang="en-US" sz="2800" dirty="0">
                <a:latin typeface="Times New Roman" panose="02020603050405020304" pitchFamily="18" charset="0"/>
                <a:ea typeface="华文楷体" panose="02010600040101010101" pitchFamily="2" charset="-122"/>
              </a:rPr>
              <a:t>为最大；</a:t>
            </a:r>
            <a:endParaRPr kumimoji="0" lang="zh-CN" altLang="en-US" sz="2800" dirty="0">
              <a:latin typeface="Times New Roman" panose="02020603050405020304" pitchFamily="18" charset="0"/>
              <a:ea typeface="华文楷体" panose="02010600040101010101" pitchFamily="2" charset="-122"/>
            </a:endParaRPr>
          </a:p>
          <a:p>
            <a:pPr eaLnBrk="1" hangingPunct="1">
              <a:lnSpc>
                <a:spcPct val="135000"/>
              </a:lnSpc>
              <a:spcBef>
                <a:spcPct val="0"/>
              </a:spcBef>
              <a:buClr>
                <a:schemeClr val="hlink"/>
              </a:buClr>
              <a:buFont typeface="Wingdings" panose="05000000000000000000" pitchFamily="2" charset="2"/>
              <a:buNone/>
            </a:pPr>
            <a:r>
              <a:rPr kumimoji="0" lang="zh-CN" altLang="en-US" sz="2800" dirty="0">
                <a:latin typeface="Times New Roman" panose="02020603050405020304" pitchFamily="18" charset="0"/>
                <a:ea typeface="华文楷体" panose="02010600040101010101" pitchFamily="2" charset="-122"/>
              </a:rPr>
              <a:t>    </a:t>
            </a:r>
            <a:r>
              <a:rPr kumimoji="0" lang="zh-CN" altLang="en-US" sz="2800" dirty="0">
                <a:solidFill>
                  <a:srgbClr val="0000CC"/>
                </a:solidFill>
                <a:latin typeface="Times New Roman" panose="02020603050405020304" pitchFamily="18" charset="0"/>
                <a:ea typeface="华文楷体" panose="02010600040101010101" pitchFamily="2" charset="-122"/>
              </a:rPr>
              <a:t>离子矿</a:t>
            </a:r>
            <a:r>
              <a:rPr kumimoji="0" lang="zh-CN" altLang="en-US" sz="2800" dirty="0">
                <a:latin typeface="Times New Roman" panose="02020603050405020304" pitchFamily="18" charset="0"/>
                <a:ea typeface="华文楷体" panose="02010600040101010101" pitchFamily="2" charset="-122"/>
              </a:rPr>
              <a:t>：我国特有矿种，稀土离子以吸附状态存在矿物中</a:t>
            </a:r>
            <a:r>
              <a:rPr kumimoji="0" lang="en-US" altLang="zh-CN" sz="2800" dirty="0">
                <a:latin typeface="Times New Roman" panose="02020603050405020304" pitchFamily="18" charset="0"/>
                <a:ea typeface="华文楷体" panose="02010600040101010101" pitchFamily="2" charset="-122"/>
              </a:rPr>
              <a:t>, </a:t>
            </a:r>
            <a:r>
              <a:rPr kumimoji="0" lang="zh-CN" altLang="en-US" sz="2800" dirty="0">
                <a:solidFill>
                  <a:srgbClr val="FF0000"/>
                </a:solidFill>
                <a:latin typeface="Times New Roman" panose="02020603050405020304" pitchFamily="18" charset="0"/>
                <a:ea typeface="华文楷体" panose="02010600040101010101" pitchFamily="2" charset="-122"/>
              </a:rPr>
              <a:t>储量大，品种全，质量好，开采成本低</a:t>
            </a:r>
            <a:r>
              <a:rPr kumimoji="0" lang="zh-CN" altLang="en-US" sz="2800" dirty="0">
                <a:latin typeface="Times New Roman" panose="02020603050405020304" pitchFamily="18" charset="0"/>
                <a:ea typeface="华文楷体" panose="02010600040101010101" pitchFamily="2" charset="-122"/>
              </a:rPr>
              <a:t>       </a:t>
            </a:r>
            <a:endParaRPr kumimoji="0" lang="zh-CN" altLang="en-US" sz="2800" dirty="0">
              <a:latin typeface="Times New Roman" panose="02020603050405020304" pitchFamily="18" charset="0"/>
              <a:ea typeface="华文楷体" panose="02010600040101010101" pitchFamily="2" charset="-122"/>
            </a:endParaRPr>
          </a:p>
        </p:txBody>
      </p:sp>
      <p:sp>
        <p:nvSpPr>
          <p:cNvPr id="41987" name="Rectangle 3"/>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03246A38-D03B-4038-B4A0-472A86847600}"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1298">
                                            <p:txEl>
                                              <p:pRg st="0" end="0"/>
                                            </p:txEl>
                                          </p:spTgt>
                                        </p:tgtEl>
                                        <p:attrNameLst>
                                          <p:attrName>style.visibility</p:attrName>
                                        </p:attrNameLst>
                                      </p:cBhvr>
                                      <p:to>
                                        <p:strVal val="visible"/>
                                      </p:to>
                                    </p:set>
                                    <p:anim calcmode="lin" valueType="num">
                                      <p:cBhvr additive="base">
                                        <p:cTn id="7" dur="500" fill="hold"/>
                                        <p:tgtEl>
                                          <p:spTgt spid="951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1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51298">
                                            <p:txEl>
                                              <p:pRg st="1" end="1"/>
                                            </p:txEl>
                                          </p:spTgt>
                                        </p:tgtEl>
                                        <p:attrNameLst>
                                          <p:attrName>style.visibility</p:attrName>
                                        </p:attrNameLst>
                                      </p:cBhvr>
                                      <p:to>
                                        <p:strVal val="visible"/>
                                      </p:to>
                                    </p:set>
                                    <p:anim calcmode="lin" valueType="num">
                                      <p:cBhvr additive="base">
                                        <p:cTn id="13" dur="500" fill="hold"/>
                                        <p:tgtEl>
                                          <p:spTgt spid="951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12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51298">
                                            <p:txEl>
                                              <p:pRg st="2" end="2"/>
                                            </p:txEl>
                                          </p:spTgt>
                                        </p:tgtEl>
                                        <p:attrNameLst>
                                          <p:attrName>style.visibility</p:attrName>
                                        </p:attrNameLst>
                                      </p:cBhvr>
                                      <p:to>
                                        <p:strVal val="visible"/>
                                      </p:to>
                                    </p:set>
                                    <p:anim calcmode="lin" valueType="num">
                                      <p:cBhvr additive="base">
                                        <p:cTn id="19" dur="500" fill="hold"/>
                                        <p:tgtEl>
                                          <p:spTgt spid="9512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51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51298">
                                            <p:txEl>
                                              <p:pRg st="3" end="3"/>
                                            </p:txEl>
                                          </p:spTgt>
                                        </p:tgtEl>
                                        <p:attrNameLst>
                                          <p:attrName>style.visibility</p:attrName>
                                        </p:attrNameLst>
                                      </p:cBhvr>
                                      <p:to>
                                        <p:strVal val="visible"/>
                                      </p:to>
                                    </p:set>
                                    <p:anim calcmode="lin" valueType="num">
                                      <p:cBhvr additive="base">
                                        <p:cTn id="25" dur="500" fill="hold"/>
                                        <p:tgtEl>
                                          <p:spTgt spid="9512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51298">
                                            <p:txEl>
                                              <p:pRg st="3" end="3"/>
                                            </p:txEl>
                                          </p:spTgt>
                                        </p:tgtEl>
                                        <p:attrNameLst>
                                          <p:attrName>ppt_y</p:attrName>
                                        </p:attrNameLst>
                                      </p:cBhvr>
                                      <p:tavLst>
                                        <p:tav tm="0">
                                          <p:val>
                                            <p:strVal val="1+#ppt_h/2"/>
                                          </p:val>
                                        </p:tav>
                                        <p:tav tm="100000">
                                          <p:val>
                                            <p:strVal val="#ppt_y"/>
                                          </p:val>
                                        </p:tav>
                                      </p:tavLst>
                                    </p:anim>
                                  </p:childTnLst>
                                </p:cTn>
                              </p:par>
                              <p:par>
                                <p:cTn id="27" presetID="16" presetClass="entr" presetSubtype="26" fill="hold" nodeType="withEffect">
                                  <p:stCondLst>
                                    <p:cond delay="0"/>
                                  </p:stCondLst>
                                  <p:childTnLst>
                                    <p:set>
                                      <p:cBhvr>
                                        <p:cTn id="28" dur="1" fill="hold">
                                          <p:stCondLst>
                                            <p:cond delay="0"/>
                                          </p:stCondLst>
                                        </p:cTn>
                                        <p:tgtEl>
                                          <p:spTgt spid="951298">
                                            <p:txEl>
                                              <p:pRg st="4" end="4"/>
                                            </p:txEl>
                                          </p:spTgt>
                                        </p:tgtEl>
                                        <p:attrNameLst>
                                          <p:attrName>style.visibility</p:attrName>
                                        </p:attrNameLst>
                                      </p:cBhvr>
                                      <p:to>
                                        <p:strVal val="visible"/>
                                      </p:to>
                                    </p:set>
                                    <p:animEffect transition="in" filter="barn(inHorizontal)">
                                      <p:cBhvr>
                                        <p:cTn id="29" dur="500"/>
                                        <p:tgtEl>
                                          <p:spTgt spid="9512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ChangeArrowheads="1"/>
          </p:cNvSpPr>
          <p:nvPr/>
        </p:nvSpPr>
        <p:spPr bwMode="auto">
          <a:xfrm>
            <a:off x="250825" y="485775"/>
            <a:ext cx="8437563" cy="560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ClrTx/>
              <a:buSzTx/>
              <a:buFontTx/>
              <a:buNone/>
            </a:pPr>
            <a:r>
              <a:rPr lang="zh-CN" altLang="en-US" sz="3200" dirty="0">
                <a:latin typeface="Times New Roman" panose="02020603050405020304" pitchFamily="18" charset="0"/>
                <a:ea typeface="华文楷体" panose="02010600040101010101" pitchFamily="2" charset="-122"/>
              </a:rPr>
              <a:t>由于稀土元素性质相似，常共生于同种矿物中。按其存在形态，主要有</a:t>
            </a:r>
            <a:r>
              <a:rPr lang="zh-CN" altLang="en-US" sz="3200" dirty="0">
                <a:solidFill>
                  <a:srgbClr val="0033CC"/>
                </a:solidFill>
                <a:latin typeface="Times New Roman" panose="02020603050405020304" pitchFamily="18" charset="0"/>
                <a:ea typeface="华文楷体" panose="02010600040101010101" pitchFamily="2" charset="-122"/>
              </a:rPr>
              <a:t>三种类型的矿源</a:t>
            </a:r>
            <a:r>
              <a:rPr lang="zh-CN" altLang="en-US" sz="3200" dirty="0">
                <a:latin typeface="Times New Roman" panose="02020603050405020304" pitchFamily="18" charset="0"/>
                <a:ea typeface="华文楷体" panose="02010600040101010101" pitchFamily="2" charset="-122"/>
              </a:rPr>
              <a:t>：</a:t>
            </a:r>
            <a:endParaRPr lang="en-US" altLang="zh-CN" sz="3200" dirty="0">
              <a:latin typeface="Times New Roman" panose="02020603050405020304" pitchFamily="18" charset="0"/>
              <a:ea typeface="华文楷体" panose="02010600040101010101" pitchFamily="2" charset="-122"/>
            </a:endParaRPr>
          </a:p>
          <a:p>
            <a:pPr eaLnBrk="1" hangingPunct="1">
              <a:lnSpc>
                <a:spcPct val="140000"/>
              </a:lnSpc>
              <a:spcBef>
                <a:spcPct val="0"/>
              </a:spcBef>
              <a:buClrTx/>
              <a:buSzTx/>
              <a:buFontTx/>
              <a:buNone/>
            </a:pPr>
            <a:r>
              <a:rPr lang="en-US" altLang="zh-CN" sz="3200" dirty="0">
                <a:latin typeface="Times New Roman" panose="02020603050405020304" pitchFamily="18" charset="0"/>
                <a:ea typeface="华文楷体" panose="02010600040101010101" pitchFamily="2" charset="-122"/>
              </a:rPr>
              <a:t>a) </a:t>
            </a:r>
            <a:r>
              <a:rPr lang="zh-CN" altLang="en-US" sz="3200" dirty="0">
                <a:solidFill>
                  <a:srgbClr val="FF0000"/>
                </a:solidFill>
                <a:latin typeface="Times New Roman" panose="02020603050405020304" pitchFamily="18" charset="0"/>
                <a:ea typeface="华文楷体" panose="02010600040101010101" pitchFamily="2" charset="-122"/>
              </a:rPr>
              <a:t>独立的</a:t>
            </a:r>
            <a:r>
              <a:rPr lang="zh-CN" altLang="en-US" sz="3200" dirty="0" smtClean="0">
                <a:solidFill>
                  <a:srgbClr val="FF0000"/>
                </a:solidFill>
                <a:latin typeface="Times New Roman" panose="02020603050405020304" pitchFamily="18" charset="0"/>
                <a:ea typeface="华文楷体" panose="02010600040101010101" pitchFamily="2" charset="-122"/>
              </a:rPr>
              <a:t>稀土矿物</a:t>
            </a:r>
            <a:r>
              <a:rPr lang="zh-CN" altLang="en-US" sz="3200" dirty="0">
                <a:latin typeface="Times New Roman" panose="02020603050405020304" pitchFamily="18" charset="0"/>
                <a:ea typeface="华文楷体" panose="02010600040101010101" pitchFamily="2" charset="-122"/>
              </a:rPr>
              <a:t>；</a:t>
            </a:r>
            <a:endParaRPr lang="zh-CN" altLang="en-US" sz="3200" dirty="0">
              <a:latin typeface="Times New Roman" panose="02020603050405020304" pitchFamily="18" charset="0"/>
              <a:ea typeface="华文楷体" panose="02010600040101010101" pitchFamily="2" charset="-122"/>
            </a:endParaRPr>
          </a:p>
          <a:p>
            <a:pPr eaLnBrk="1" hangingPunct="1">
              <a:lnSpc>
                <a:spcPct val="140000"/>
              </a:lnSpc>
              <a:spcBef>
                <a:spcPct val="0"/>
              </a:spcBef>
              <a:buClrTx/>
              <a:buSzTx/>
              <a:buFontTx/>
              <a:buNone/>
            </a:pPr>
            <a:r>
              <a:rPr lang="zh-CN" altLang="en-US" sz="3200" dirty="0">
                <a:latin typeface="Times New Roman" panose="02020603050405020304" pitchFamily="18" charset="0"/>
                <a:ea typeface="华文楷体" panose="02010600040101010101" pitchFamily="2" charset="-122"/>
              </a:rPr>
              <a:t>                 </a:t>
            </a:r>
            <a:r>
              <a:rPr lang="zh-CN" altLang="en-US" sz="3200" dirty="0">
                <a:solidFill>
                  <a:srgbClr val="0033CC"/>
                </a:solidFill>
                <a:latin typeface="Times New Roman" panose="02020603050405020304" pitchFamily="18" charset="0"/>
                <a:ea typeface="华文楷体" panose="02010600040101010101" pitchFamily="2" charset="-122"/>
              </a:rPr>
              <a:t>独居石</a:t>
            </a:r>
            <a:r>
              <a:rPr lang="en-US" altLang="zh-CN" sz="3200" dirty="0">
                <a:solidFill>
                  <a:srgbClr val="0033CC"/>
                </a:solidFill>
                <a:latin typeface="Times New Roman" panose="02020603050405020304" pitchFamily="18" charset="0"/>
                <a:ea typeface="华文楷体" panose="02010600040101010101" pitchFamily="2" charset="-122"/>
              </a:rPr>
              <a:t>(</a:t>
            </a:r>
            <a:r>
              <a:rPr lang="zh-CN" altLang="en-US" sz="3200" dirty="0">
                <a:solidFill>
                  <a:srgbClr val="0033CC"/>
                </a:solidFill>
                <a:latin typeface="Times New Roman" panose="02020603050405020304" pitchFamily="18" charset="0"/>
                <a:ea typeface="华文楷体" panose="02010600040101010101" pitchFamily="2" charset="-122"/>
              </a:rPr>
              <a:t>混合磷酸盐</a:t>
            </a:r>
            <a:r>
              <a:rPr lang="en-US" altLang="zh-CN" sz="3200" dirty="0">
                <a:solidFill>
                  <a:srgbClr val="0033CC"/>
                </a:solidFill>
                <a:latin typeface="Times New Roman" panose="02020603050405020304" pitchFamily="18" charset="0"/>
                <a:ea typeface="华文楷体" panose="02010600040101010101" pitchFamily="2" charset="-122"/>
              </a:rPr>
              <a:t>)</a:t>
            </a:r>
            <a:r>
              <a:rPr lang="zh-CN" altLang="en-US" sz="3200" dirty="0">
                <a:solidFill>
                  <a:srgbClr val="0033CC"/>
                </a:solidFill>
                <a:latin typeface="Times New Roman" panose="02020603050405020304" pitchFamily="18" charset="0"/>
                <a:ea typeface="华文楷体" panose="02010600040101010101" pitchFamily="2" charset="-122"/>
              </a:rPr>
              <a:t>、氟碳铈镧矿</a:t>
            </a:r>
            <a:endParaRPr lang="zh-CN" altLang="en-US" sz="3200" dirty="0">
              <a:solidFill>
                <a:srgbClr val="0033CC"/>
              </a:solidFill>
              <a:latin typeface="Times New Roman" panose="02020603050405020304" pitchFamily="18" charset="0"/>
              <a:ea typeface="华文楷体" panose="02010600040101010101" pitchFamily="2" charset="-122"/>
            </a:endParaRPr>
          </a:p>
          <a:p>
            <a:pPr eaLnBrk="1" hangingPunct="1">
              <a:lnSpc>
                <a:spcPct val="140000"/>
              </a:lnSpc>
              <a:spcBef>
                <a:spcPct val="0"/>
              </a:spcBef>
              <a:buClrTx/>
              <a:buSzTx/>
              <a:buFontTx/>
              <a:buNone/>
            </a:pPr>
            <a:r>
              <a:rPr lang="en-US" altLang="zh-CN" sz="3200" dirty="0">
                <a:latin typeface="Times New Roman" panose="02020603050405020304" pitchFamily="18" charset="0"/>
                <a:ea typeface="华文楷体" panose="02010600040101010101" pitchFamily="2" charset="-122"/>
              </a:rPr>
              <a:t>b) </a:t>
            </a:r>
            <a:r>
              <a:rPr lang="zh-CN" altLang="en-US" sz="3200" dirty="0">
                <a:latin typeface="Times New Roman" panose="02020603050405020304" pitchFamily="18" charset="0"/>
                <a:ea typeface="华文楷体" panose="02010600040101010101" pitchFamily="2" charset="-122"/>
              </a:rPr>
              <a:t>以</a:t>
            </a:r>
            <a:r>
              <a:rPr lang="zh-CN" altLang="en-US" sz="3200" dirty="0">
                <a:solidFill>
                  <a:srgbClr val="00CC00"/>
                </a:solidFill>
                <a:latin typeface="Times New Roman" panose="02020603050405020304" pitchFamily="18" charset="0"/>
                <a:ea typeface="华文楷体" panose="02010600040101010101" pitchFamily="2" charset="-122"/>
              </a:rPr>
              <a:t>类质同晶</a:t>
            </a:r>
            <a:r>
              <a:rPr lang="zh-CN" altLang="en-US" sz="3200" dirty="0">
                <a:latin typeface="Times New Roman" panose="02020603050405020304" pitchFamily="18" charset="0"/>
                <a:ea typeface="华文楷体" panose="02010600040101010101" pitchFamily="2" charset="-122"/>
              </a:rPr>
              <a:t>的形式分散在方解石、磷灰石等矿物中；</a:t>
            </a:r>
            <a:endParaRPr lang="zh-CN" altLang="en-US" sz="3200" dirty="0">
              <a:latin typeface="Times New Roman" panose="02020603050405020304" pitchFamily="18" charset="0"/>
              <a:ea typeface="华文楷体" panose="02010600040101010101" pitchFamily="2" charset="-122"/>
            </a:endParaRPr>
          </a:p>
          <a:p>
            <a:pPr eaLnBrk="1" hangingPunct="1">
              <a:lnSpc>
                <a:spcPct val="140000"/>
              </a:lnSpc>
              <a:spcBef>
                <a:spcPct val="0"/>
              </a:spcBef>
              <a:buClrTx/>
              <a:buSzTx/>
              <a:buFontTx/>
              <a:buNone/>
            </a:pPr>
            <a:r>
              <a:rPr lang="zh-CN" altLang="en-US" sz="3200" dirty="0">
                <a:latin typeface="Times New Roman" panose="02020603050405020304" pitchFamily="18" charset="0"/>
                <a:ea typeface="华文楷体" panose="02010600040101010101" pitchFamily="2" charset="-122"/>
              </a:rPr>
              <a:t> </a:t>
            </a:r>
            <a:r>
              <a:rPr lang="en-US" altLang="zh-CN" sz="3200" dirty="0">
                <a:latin typeface="Times New Roman" panose="02020603050405020304" pitchFamily="18" charset="0"/>
                <a:ea typeface="华文楷体" panose="02010600040101010101" pitchFamily="2" charset="-122"/>
              </a:rPr>
              <a:t>c) </a:t>
            </a:r>
            <a:r>
              <a:rPr lang="zh-CN" altLang="en-US" sz="3200" dirty="0">
                <a:latin typeface="Times New Roman" panose="02020603050405020304" pitchFamily="18" charset="0"/>
                <a:ea typeface="华文楷体" panose="02010600040101010101" pitchFamily="2" charset="-122"/>
              </a:rPr>
              <a:t>呈</a:t>
            </a:r>
            <a:r>
              <a:rPr lang="zh-CN" altLang="en-US" sz="3200" dirty="0">
                <a:solidFill>
                  <a:srgbClr val="0000CC"/>
                </a:solidFill>
                <a:latin typeface="Times New Roman" panose="02020603050405020304" pitchFamily="18" charset="0"/>
                <a:ea typeface="华文楷体" panose="02010600040101010101" pitchFamily="2" charset="-122"/>
              </a:rPr>
              <a:t>吸附状态存在</a:t>
            </a:r>
            <a:r>
              <a:rPr lang="zh-CN" altLang="en-US" sz="3200" dirty="0">
                <a:latin typeface="Times New Roman" panose="02020603050405020304" pitchFamily="18" charset="0"/>
                <a:ea typeface="华文楷体" panose="02010600040101010101" pitchFamily="2" charset="-122"/>
              </a:rPr>
              <a:t>于粘土矿、云母矿等矿物中</a:t>
            </a:r>
            <a:endParaRPr lang="zh-CN" altLang="en-US" sz="3200" dirty="0">
              <a:latin typeface="Times New Roman" panose="02020603050405020304" pitchFamily="18" charset="0"/>
              <a:ea typeface="华文楷体" panose="02010600040101010101" pitchFamily="2" charset="-122"/>
            </a:endParaRPr>
          </a:p>
          <a:p>
            <a:pPr eaLnBrk="1" hangingPunct="1">
              <a:lnSpc>
                <a:spcPct val="140000"/>
              </a:lnSpc>
              <a:spcBef>
                <a:spcPct val="0"/>
              </a:spcBef>
              <a:buClrTx/>
              <a:buSzTx/>
              <a:buFontTx/>
              <a:buNone/>
            </a:pPr>
            <a:r>
              <a:rPr lang="zh-CN" altLang="en-US" sz="3200" dirty="0">
                <a:latin typeface="Times New Roman" panose="02020603050405020304" pitchFamily="18" charset="0"/>
                <a:ea typeface="华文楷体" panose="02010600040101010101" pitchFamily="2" charset="-122"/>
              </a:rPr>
              <a:t>   如铈硅石 </a:t>
            </a:r>
            <a:r>
              <a:rPr lang="en-US" altLang="zh-CN" sz="3200" dirty="0">
                <a:latin typeface="Times New Roman" panose="02020603050405020304" pitchFamily="18" charset="0"/>
                <a:ea typeface="华文楷体" panose="02010600040101010101" pitchFamily="2" charset="-122"/>
              </a:rPr>
              <a:t>(</a:t>
            </a:r>
            <a:r>
              <a:rPr lang="en-US" altLang="zh-CN" sz="3200" dirty="0" err="1">
                <a:latin typeface="Times New Roman" panose="02020603050405020304" pitchFamily="18" charset="0"/>
                <a:ea typeface="华文楷体" panose="02010600040101010101" pitchFamily="2" charset="-122"/>
              </a:rPr>
              <a:t>Ce,Y,Pr</a:t>
            </a:r>
            <a:r>
              <a:rPr lang="en-US" altLang="zh-CN" sz="3200" dirty="0">
                <a:latin typeface="Times New Roman" panose="02020603050405020304" pitchFamily="18" charset="0"/>
                <a:ea typeface="华文楷体" panose="02010600040101010101" pitchFamily="2" charset="-122"/>
              </a:rPr>
              <a:t>….)Si</a:t>
            </a:r>
            <a:r>
              <a:rPr lang="en-US" altLang="zh-CN" sz="3200" baseline="-25000" dirty="0">
                <a:latin typeface="Times New Roman" panose="02020603050405020304" pitchFamily="18" charset="0"/>
                <a:ea typeface="华文楷体" panose="02010600040101010101" pitchFamily="2" charset="-122"/>
              </a:rPr>
              <a:t>2</a:t>
            </a:r>
            <a:r>
              <a:rPr lang="en-US" altLang="zh-CN" sz="3200" dirty="0">
                <a:latin typeface="Times New Roman" panose="02020603050405020304" pitchFamily="18" charset="0"/>
                <a:ea typeface="华文楷体" panose="02010600040101010101" pitchFamily="2" charset="-122"/>
              </a:rPr>
              <a:t>O</a:t>
            </a:r>
            <a:r>
              <a:rPr lang="en-US" altLang="zh-CN" sz="3200" baseline="-25000" dirty="0">
                <a:latin typeface="Times New Roman" panose="02020603050405020304" pitchFamily="18" charset="0"/>
                <a:ea typeface="华文楷体" panose="02010600040101010101" pitchFamily="2" charset="-122"/>
              </a:rPr>
              <a:t>7</a:t>
            </a:r>
            <a:r>
              <a:rPr lang="en-US" altLang="zh-CN" sz="3200" dirty="0">
                <a:latin typeface="Times New Roman" panose="02020603050405020304" pitchFamily="18" charset="0"/>
                <a:ea typeface="华文楷体" panose="02010600040101010101" pitchFamily="2" charset="-122"/>
                <a:sym typeface="Symbol" panose="05050102010706020507" pitchFamily="18" charset="2"/>
              </a:rPr>
              <a:t></a:t>
            </a:r>
            <a:r>
              <a:rPr lang="en-US" altLang="zh-CN" sz="3200" dirty="0">
                <a:latin typeface="Times New Roman" panose="02020603050405020304" pitchFamily="18" charset="0"/>
                <a:ea typeface="华文楷体" panose="02010600040101010101" pitchFamily="2" charset="-122"/>
              </a:rPr>
              <a:t>H</a:t>
            </a:r>
            <a:r>
              <a:rPr lang="en-US" altLang="zh-CN" sz="3200" baseline="-25000" dirty="0">
                <a:latin typeface="Times New Roman" panose="02020603050405020304" pitchFamily="18" charset="0"/>
                <a:ea typeface="华文楷体" panose="02010600040101010101" pitchFamily="2" charset="-122"/>
              </a:rPr>
              <a:t>2</a:t>
            </a:r>
            <a:r>
              <a:rPr lang="en-US" altLang="zh-CN" sz="3200" dirty="0">
                <a:latin typeface="Times New Roman" panose="02020603050405020304" pitchFamily="18" charset="0"/>
                <a:ea typeface="华文楷体" panose="02010600040101010101" pitchFamily="2" charset="-122"/>
              </a:rPr>
              <a:t>O</a:t>
            </a:r>
            <a:r>
              <a:rPr lang="zh-CN" altLang="en-US" sz="3200" dirty="0">
                <a:latin typeface="Times New Roman" panose="02020603050405020304" pitchFamily="18" charset="0"/>
                <a:ea typeface="华文楷体" panose="02010600040101010101" pitchFamily="2" charset="-122"/>
              </a:rPr>
              <a:t>、褐帘石等</a:t>
            </a:r>
            <a:endParaRPr lang="zh-CN" altLang="en-US" sz="3200" dirty="0">
              <a:latin typeface="Times New Roman" panose="02020603050405020304" pitchFamily="18" charset="0"/>
              <a:ea typeface="华文楷体" panose="02010600040101010101" pitchFamily="2" charset="-122"/>
            </a:endParaRPr>
          </a:p>
        </p:txBody>
      </p:sp>
      <p:sp>
        <p:nvSpPr>
          <p:cNvPr id="43011" name="Rectangle 3"/>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E04F3B1E-CE20-45E8-B9DC-0B7E2194508C}"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22">
                                            <p:txEl>
                                              <p:pRg st="3" end="3"/>
                                            </p:txEl>
                                          </p:spTgt>
                                        </p:tgtEl>
                                        <p:attrNameLst>
                                          <p:attrName>style.visibility</p:attrName>
                                        </p:attrNameLst>
                                      </p:cBhvr>
                                      <p:to>
                                        <p:strVal val="visible"/>
                                      </p:to>
                                    </p:set>
                                    <p:anim calcmode="lin" valueType="num">
                                      <p:cBhvr additive="base">
                                        <p:cTn id="7" dur="500" fill="hold"/>
                                        <p:tgtEl>
                                          <p:spTgt spid="90112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01122">
                                            <p:txEl>
                                              <p:pRg st="4" end="4"/>
                                            </p:txEl>
                                          </p:spTgt>
                                        </p:tgtEl>
                                        <p:attrNameLst>
                                          <p:attrName>style.visibility</p:attrName>
                                        </p:attrNameLst>
                                      </p:cBhvr>
                                      <p:to>
                                        <p:strVal val="visible"/>
                                      </p:to>
                                    </p:set>
                                    <p:animEffect transition="in" filter="randombar(horizontal)">
                                      <p:cBhvr>
                                        <p:cTn id="13" dur="500"/>
                                        <p:tgtEl>
                                          <p:spTgt spid="901122">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01122">
                                            <p:txEl>
                                              <p:pRg st="5" end="5"/>
                                            </p:txEl>
                                          </p:spTgt>
                                        </p:tgtEl>
                                        <p:attrNameLst>
                                          <p:attrName>style.visibility</p:attrName>
                                        </p:attrNameLst>
                                      </p:cBhvr>
                                      <p:to>
                                        <p:strVal val="visible"/>
                                      </p:to>
                                    </p:set>
                                    <p:animEffect transition="in" filter="randombar(horizontal)">
                                      <p:cBhvr>
                                        <p:cTn id="16" dur="500"/>
                                        <p:tgtEl>
                                          <p:spTgt spid="9011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ChangeArrowheads="1"/>
          </p:cNvSpPr>
          <p:nvPr/>
        </p:nvSpPr>
        <p:spPr bwMode="auto">
          <a:xfrm>
            <a:off x="323850" y="174625"/>
            <a:ext cx="57610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3600" dirty="0">
                <a:latin typeface="Times New Roman" panose="02020603050405020304" pitchFamily="18" charset="0"/>
                <a:ea typeface="华文楷体" panose="02010600040101010101" pitchFamily="2" charset="-122"/>
              </a:rPr>
              <a:t>镧系元素的</a:t>
            </a:r>
            <a:r>
              <a:rPr lang="zh-CN" altLang="en-US" sz="3600" dirty="0">
                <a:solidFill>
                  <a:srgbClr val="0000CC"/>
                </a:solidFill>
                <a:latin typeface="Times New Roman" panose="02020603050405020304" pitchFamily="18" charset="0"/>
                <a:ea typeface="华文楷体" panose="02010600040101010101" pitchFamily="2" charset="-122"/>
              </a:rPr>
              <a:t>电子构型和性质</a:t>
            </a:r>
            <a:endParaRPr lang="zh-CN" altLang="en-US" sz="3600" dirty="0">
              <a:solidFill>
                <a:srgbClr val="0000CC"/>
              </a:solidFill>
              <a:latin typeface="Times New Roman" panose="02020603050405020304" pitchFamily="18" charset="0"/>
              <a:ea typeface="华文楷体" panose="02010600040101010101" pitchFamily="2" charset="-122"/>
            </a:endParaRPr>
          </a:p>
        </p:txBody>
      </p:sp>
      <p:sp>
        <p:nvSpPr>
          <p:cNvPr id="10243" name="Rectangle 3"/>
          <p:cNvSpPr>
            <a:spLocks noChangeArrowheads="1"/>
          </p:cNvSpPr>
          <p:nvPr/>
        </p:nvSpPr>
        <p:spPr bwMode="auto">
          <a:xfrm>
            <a:off x="8501063" y="6164263"/>
            <a:ext cx="37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C061F57F-2F9C-4F34-A585-EF7EC096218F}"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grpSp>
        <p:nvGrpSpPr>
          <p:cNvPr id="883716" name="Group 4"/>
          <p:cNvGrpSpPr/>
          <p:nvPr/>
        </p:nvGrpSpPr>
        <p:grpSpPr bwMode="auto">
          <a:xfrm>
            <a:off x="528515" y="1643063"/>
            <a:ext cx="7848600" cy="4954587"/>
            <a:chOff x="480" y="767"/>
            <a:chExt cx="4944" cy="3121"/>
          </a:xfrm>
        </p:grpSpPr>
        <p:sp>
          <p:nvSpPr>
            <p:cNvPr id="10246" name="Rectangle 5"/>
            <p:cNvSpPr>
              <a:spLocks noChangeArrowheads="1"/>
            </p:cNvSpPr>
            <p:nvPr/>
          </p:nvSpPr>
          <p:spPr bwMode="auto">
            <a:xfrm>
              <a:off x="4848" y="865"/>
              <a:ext cx="3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600" i="1">
                  <a:solidFill>
                    <a:schemeClr val="bg1"/>
                  </a:solidFill>
                  <a:latin typeface="Times New Roman" panose="02020603050405020304" pitchFamily="18" charset="0"/>
                </a:rPr>
                <a:t>E  </a:t>
              </a:r>
              <a:r>
                <a:rPr lang="en-US" altLang="zh-CN" sz="1600" baseline="30000">
                  <a:solidFill>
                    <a:schemeClr val="bg1"/>
                  </a:solidFill>
                  <a:latin typeface="Times New Roman" panose="02020603050405020304" pitchFamily="18" charset="0"/>
                </a:rPr>
                <a:t>q</a:t>
              </a:r>
              <a:endParaRPr lang="en-US" altLang="zh-CN" sz="1600" baseline="30000">
                <a:solidFill>
                  <a:schemeClr val="bg1"/>
                </a:solidFill>
                <a:latin typeface="Times New Roman" panose="02020603050405020304" pitchFamily="18" charset="0"/>
              </a:endParaRPr>
            </a:p>
          </p:txBody>
        </p:sp>
        <p:grpSp>
          <p:nvGrpSpPr>
            <p:cNvPr id="10247" name="Group 6"/>
            <p:cNvGrpSpPr/>
            <p:nvPr/>
          </p:nvGrpSpPr>
          <p:grpSpPr bwMode="auto">
            <a:xfrm>
              <a:off x="480" y="767"/>
              <a:ext cx="4944" cy="3121"/>
              <a:chOff x="576" y="816"/>
              <a:chExt cx="4944" cy="3121"/>
            </a:xfrm>
          </p:grpSpPr>
          <p:sp>
            <p:nvSpPr>
              <p:cNvPr id="10248" name="Line 7"/>
              <p:cNvSpPr>
                <a:spLocks noChangeShapeType="1"/>
              </p:cNvSpPr>
              <p:nvPr/>
            </p:nvSpPr>
            <p:spPr bwMode="auto">
              <a:xfrm>
                <a:off x="624" y="816"/>
                <a:ext cx="4752" cy="0"/>
              </a:xfrm>
              <a:prstGeom prst="line">
                <a:avLst/>
              </a:prstGeom>
              <a:noFill/>
              <a:ln w="28575"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9" name="Text Box 8"/>
              <p:cNvSpPr txBox="1">
                <a:spLocks noChangeArrowheads="1"/>
              </p:cNvSpPr>
              <p:nvPr/>
            </p:nvSpPr>
            <p:spPr bwMode="auto">
              <a:xfrm>
                <a:off x="576" y="864"/>
                <a:ext cx="49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1600" dirty="0">
                    <a:latin typeface="Times New Roman" panose="02020603050405020304" pitchFamily="18" charset="0"/>
                    <a:ea typeface="楷体_GB2312" pitchFamily="49" charset="-122"/>
                  </a:rPr>
                  <a:t>元素    </a:t>
                </a:r>
                <a:r>
                  <a:rPr kumimoji="0" lang="en-US" altLang="zh-CN" sz="1600" dirty="0">
                    <a:latin typeface="Times New Roman" panose="02020603050405020304" pitchFamily="18" charset="0"/>
                    <a:ea typeface="楷体_GB2312" pitchFamily="49" charset="-122"/>
                  </a:rPr>
                  <a:t>Ln</a:t>
                </a:r>
                <a:r>
                  <a:rPr kumimoji="0" lang="zh-CN" altLang="en-US" sz="1600" dirty="0">
                    <a:latin typeface="Times New Roman" panose="02020603050405020304" pitchFamily="18" charset="0"/>
                    <a:ea typeface="楷体_GB2312" pitchFamily="49" charset="-122"/>
                  </a:rPr>
                  <a:t>电子组态   </a:t>
                </a:r>
                <a:r>
                  <a:rPr kumimoji="0" lang="en-US" altLang="zh-CN" sz="1600" dirty="0">
                    <a:latin typeface="Times New Roman" panose="02020603050405020304" pitchFamily="18" charset="0"/>
                    <a:ea typeface="楷体_GB2312" pitchFamily="49" charset="-122"/>
                  </a:rPr>
                  <a:t>Ln</a:t>
                </a:r>
                <a:r>
                  <a:rPr kumimoji="0" lang="en-US" altLang="zh-CN" sz="1600" baseline="30000" dirty="0">
                    <a:latin typeface="Times New Roman" panose="02020603050405020304" pitchFamily="18" charset="0"/>
                    <a:ea typeface="楷体_GB2312" pitchFamily="49" charset="-122"/>
                  </a:rPr>
                  <a:t>3+</a:t>
                </a:r>
                <a:r>
                  <a:rPr kumimoji="0" lang="zh-CN" altLang="en-US" sz="1600" dirty="0">
                    <a:latin typeface="Times New Roman" panose="02020603050405020304" pitchFamily="18" charset="0"/>
                    <a:ea typeface="楷体_GB2312" pitchFamily="49" charset="-122"/>
                  </a:rPr>
                  <a:t>电子组态   常见氧化态   原子半径</a:t>
                </a:r>
                <a:r>
                  <a:rPr kumimoji="0" lang="en-US" altLang="zh-CN" sz="1600" dirty="0">
                    <a:latin typeface="Times New Roman" panose="02020603050405020304" pitchFamily="18" charset="0"/>
                    <a:ea typeface="楷体_GB2312" pitchFamily="49" charset="-122"/>
                  </a:rPr>
                  <a:t>/pm   Ln</a:t>
                </a:r>
                <a:r>
                  <a:rPr kumimoji="0" lang="en-US" altLang="zh-CN" sz="1600" baseline="30000" dirty="0">
                    <a:latin typeface="Times New Roman" panose="02020603050405020304" pitchFamily="18" charset="0"/>
                    <a:ea typeface="楷体_GB2312" pitchFamily="49" charset="-122"/>
                  </a:rPr>
                  <a:t>3+</a:t>
                </a:r>
                <a:r>
                  <a:rPr kumimoji="0" lang="zh-CN" altLang="en-US" sz="1600" dirty="0">
                    <a:latin typeface="Times New Roman" panose="02020603050405020304" pitchFamily="18" charset="0"/>
                    <a:ea typeface="楷体_GB2312" pitchFamily="49" charset="-122"/>
                  </a:rPr>
                  <a:t>半径 </a:t>
                </a:r>
                <a:r>
                  <a:rPr kumimoji="0" lang="en-US" altLang="zh-CN" sz="1600" dirty="0">
                    <a:latin typeface="Times New Roman" panose="02020603050405020304" pitchFamily="18" charset="0"/>
                    <a:ea typeface="楷体_GB2312" pitchFamily="49" charset="-122"/>
                  </a:rPr>
                  <a:t>/</a:t>
                </a:r>
                <a:r>
                  <a:rPr kumimoji="0" lang="en-US" altLang="zh-CN" sz="1600" dirty="0" smtClean="0">
                    <a:latin typeface="Times New Roman" panose="02020603050405020304" pitchFamily="18" charset="0"/>
                    <a:ea typeface="楷体_GB2312" pitchFamily="49" charset="-122"/>
                  </a:rPr>
                  <a:t>pm</a:t>
                </a:r>
                <a:endParaRPr kumimoji="0" lang="en-US" altLang="zh-CN" sz="1600" dirty="0">
                  <a:latin typeface="Times New Roman" panose="02020603050405020304" pitchFamily="18" charset="0"/>
                  <a:ea typeface="楷体_GB2312" pitchFamily="49" charset="-122"/>
                </a:endParaRPr>
              </a:p>
            </p:txBody>
          </p:sp>
          <p:sp>
            <p:nvSpPr>
              <p:cNvPr id="10250" name="Line 9"/>
              <p:cNvSpPr>
                <a:spLocks noChangeShapeType="1"/>
              </p:cNvSpPr>
              <p:nvPr/>
            </p:nvSpPr>
            <p:spPr bwMode="auto">
              <a:xfrm>
                <a:off x="624" y="1104"/>
                <a:ext cx="4752" cy="0"/>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51" name="Rectangle 10"/>
              <p:cNvSpPr>
                <a:spLocks noChangeArrowheads="1"/>
              </p:cNvSpPr>
              <p:nvPr/>
            </p:nvSpPr>
            <p:spPr bwMode="auto">
              <a:xfrm>
                <a:off x="576" y="1104"/>
                <a:ext cx="414" cy="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57</a:t>
                </a:r>
                <a:r>
                  <a:rPr lang="en-US" altLang="zh-CN" sz="1600" dirty="0">
                    <a:solidFill>
                      <a:srgbClr val="0000FF"/>
                    </a:solidFill>
                    <a:latin typeface="Times New Roman" panose="02020603050405020304" pitchFamily="18" charset="0"/>
                  </a:rPr>
                  <a:t>La</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58</a:t>
                </a:r>
                <a:r>
                  <a:rPr lang="en-US" altLang="zh-CN" sz="1600" dirty="0">
                    <a:solidFill>
                      <a:srgbClr val="0000FF"/>
                    </a:solidFill>
                    <a:latin typeface="Times New Roman" panose="02020603050405020304" pitchFamily="18" charset="0"/>
                  </a:rPr>
                  <a:t>Ce</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59</a:t>
                </a:r>
                <a:r>
                  <a:rPr lang="en-US" altLang="zh-CN" sz="1600" dirty="0">
                    <a:solidFill>
                      <a:srgbClr val="0000FF"/>
                    </a:solidFill>
                    <a:latin typeface="Times New Roman" panose="02020603050405020304" pitchFamily="18" charset="0"/>
                  </a:rPr>
                  <a:t>Pr</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60</a:t>
                </a:r>
                <a:r>
                  <a:rPr lang="en-US" altLang="zh-CN" sz="1600" dirty="0">
                    <a:solidFill>
                      <a:srgbClr val="0000FF"/>
                    </a:solidFill>
                    <a:latin typeface="Times New Roman" panose="02020603050405020304" pitchFamily="18" charset="0"/>
                  </a:rPr>
                  <a:t>Nd</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61</a:t>
                </a:r>
                <a:r>
                  <a:rPr lang="en-US" altLang="zh-CN" sz="1600" dirty="0">
                    <a:solidFill>
                      <a:srgbClr val="0000FF"/>
                    </a:solidFill>
                    <a:latin typeface="Times New Roman" panose="02020603050405020304" pitchFamily="18" charset="0"/>
                  </a:rPr>
                  <a:t>Pm</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62</a:t>
                </a:r>
                <a:r>
                  <a:rPr lang="en-US" altLang="zh-CN" sz="1600" dirty="0">
                    <a:solidFill>
                      <a:srgbClr val="0000FF"/>
                    </a:solidFill>
                    <a:latin typeface="Times New Roman" panose="02020603050405020304" pitchFamily="18" charset="0"/>
                  </a:rPr>
                  <a:t>Sm </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63</a:t>
                </a:r>
                <a:r>
                  <a:rPr lang="en-US" altLang="zh-CN" sz="1600" dirty="0">
                    <a:solidFill>
                      <a:srgbClr val="0000FF"/>
                    </a:solidFill>
                    <a:latin typeface="Times New Roman" panose="02020603050405020304" pitchFamily="18" charset="0"/>
                  </a:rPr>
                  <a:t>Eu </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64</a:t>
                </a:r>
                <a:r>
                  <a:rPr lang="en-US" altLang="zh-CN" sz="1600" dirty="0">
                    <a:solidFill>
                      <a:srgbClr val="0000FF"/>
                    </a:solidFill>
                    <a:latin typeface="Times New Roman" panose="02020603050405020304" pitchFamily="18" charset="0"/>
                  </a:rPr>
                  <a:t>Gd</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65</a:t>
                </a:r>
                <a:r>
                  <a:rPr lang="en-US" altLang="zh-CN" sz="1600" dirty="0">
                    <a:solidFill>
                      <a:srgbClr val="0000FF"/>
                    </a:solidFill>
                    <a:latin typeface="Times New Roman" panose="02020603050405020304" pitchFamily="18" charset="0"/>
                  </a:rPr>
                  <a:t>Tb</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66</a:t>
                </a:r>
                <a:r>
                  <a:rPr lang="en-US" altLang="zh-CN" sz="1600" dirty="0">
                    <a:solidFill>
                      <a:srgbClr val="0000FF"/>
                    </a:solidFill>
                    <a:latin typeface="Times New Roman" panose="02020603050405020304" pitchFamily="18" charset="0"/>
                  </a:rPr>
                  <a:t>Dy</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67</a:t>
                </a:r>
                <a:r>
                  <a:rPr lang="en-US" altLang="zh-CN" sz="1600" dirty="0">
                    <a:solidFill>
                      <a:srgbClr val="0000FF"/>
                    </a:solidFill>
                    <a:latin typeface="Times New Roman" panose="02020603050405020304" pitchFamily="18" charset="0"/>
                  </a:rPr>
                  <a:t>Ho</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68</a:t>
                </a:r>
                <a:r>
                  <a:rPr lang="en-US" altLang="zh-CN" sz="1600" dirty="0">
                    <a:solidFill>
                      <a:srgbClr val="0000FF"/>
                    </a:solidFill>
                    <a:latin typeface="Times New Roman" panose="02020603050405020304" pitchFamily="18" charset="0"/>
                  </a:rPr>
                  <a:t>Er</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69</a:t>
                </a:r>
                <a:r>
                  <a:rPr lang="en-US" altLang="zh-CN" sz="1600" dirty="0">
                    <a:solidFill>
                      <a:srgbClr val="0000FF"/>
                    </a:solidFill>
                    <a:latin typeface="Times New Roman" panose="02020603050405020304" pitchFamily="18" charset="0"/>
                  </a:rPr>
                  <a:t>Tm</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70</a:t>
                </a:r>
                <a:r>
                  <a:rPr lang="en-US" altLang="zh-CN" sz="1600" dirty="0">
                    <a:solidFill>
                      <a:srgbClr val="0000FF"/>
                    </a:solidFill>
                    <a:latin typeface="Times New Roman" panose="02020603050405020304" pitchFamily="18" charset="0"/>
                  </a:rPr>
                  <a:t>Yb</a:t>
                </a:r>
                <a:endParaRPr lang="en-US" altLang="zh-CN" sz="1600" dirty="0">
                  <a:solidFill>
                    <a:srgbClr val="0000FF"/>
                  </a:solidFill>
                  <a:latin typeface="Times New Roman" panose="02020603050405020304" pitchFamily="18" charset="0"/>
                </a:endParaRPr>
              </a:p>
              <a:p>
                <a:pPr algn="just">
                  <a:lnSpc>
                    <a:spcPct val="120000"/>
                  </a:lnSpc>
                  <a:spcBef>
                    <a:spcPct val="0"/>
                  </a:spcBef>
                  <a:buClrTx/>
                  <a:buSzTx/>
                  <a:buFontTx/>
                  <a:buNone/>
                </a:pPr>
                <a:r>
                  <a:rPr lang="en-US" altLang="zh-CN" sz="1600" baseline="-25000" dirty="0">
                    <a:solidFill>
                      <a:srgbClr val="0000FF"/>
                    </a:solidFill>
                    <a:latin typeface="Times New Roman" panose="02020603050405020304" pitchFamily="18" charset="0"/>
                  </a:rPr>
                  <a:t>71</a:t>
                </a:r>
                <a:r>
                  <a:rPr lang="en-US" altLang="zh-CN" sz="1600" dirty="0">
                    <a:solidFill>
                      <a:srgbClr val="0000FF"/>
                    </a:solidFill>
                    <a:latin typeface="Times New Roman" panose="02020603050405020304" pitchFamily="18" charset="0"/>
                  </a:rPr>
                  <a:t>Lu</a:t>
                </a:r>
                <a:endParaRPr lang="en-US" altLang="zh-CN" sz="1600" dirty="0">
                  <a:solidFill>
                    <a:srgbClr val="0000FF"/>
                  </a:solidFill>
                  <a:latin typeface="Times New Roman" panose="02020603050405020304" pitchFamily="18" charset="0"/>
                </a:endParaRPr>
              </a:p>
            </p:txBody>
          </p:sp>
          <p:sp>
            <p:nvSpPr>
              <p:cNvPr id="10252" name="Line 11"/>
              <p:cNvSpPr>
                <a:spLocks noChangeShapeType="1"/>
              </p:cNvSpPr>
              <p:nvPr/>
            </p:nvSpPr>
            <p:spPr bwMode="auto">
              <a:xfrm>
                <a:off x="576" y="3888"/>
                <a:ext cx="4800" cy="0"/>
              </a:xfrm>
              <a:prstGeom prst="line">
                <a:avLst/>
              </a:prstGeom>
              <a:noFill/>
              <a:ln w="28575"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53" name="Text Box 12"/>
              <p:cNvSpPr txBox="1">
                <a:spLocks noChangeArrowheads="1"/>
              </p:cNvSpPr>
              <p:nvPr/>
            </p:nvSpPr>
            <p:spPr bwMode="auto">
              <a:xfrm>
                <a:off x="1056" y="1104"/>
                <a:ext cx="768" cy="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75000"/>
                  </a:lnSpc>
                  <a:spcBef>
                    <a:spcPct val="50000"/>
                  </a:spcBef>
                  <a:buClrTx/>
                  <a:buSzTx/>
                  <a:buFontTx/>
                  <a:buNone/>
                </a:pPr>
                <a:r>
                  <a:rPr kumimoji="0" lang="en-US" altLang="zh-CN" sz="1600" dirty="0">
                    <a:solidFill>
                      <a:srgbClr val="FF0000"/>
                    </a:solidFill>
                    <a:latin typeface="Times New Roman" panose="02020603050405020304" pitchFamily="18" charset="0"/>
                  </a:rPr>
                  <a:t>4</a:t>
                </a:r>
                <a:r>
                  <a:rPr kumimoji="0" lang="en-US" altLang="zh-CN" sz="1600" i="1" dirty="0">
                    <a:solidFill>
                      <a:srgbClr val="FF0000"/>
                    </a:solidFill>
                    <a:latin typeface="Times New Roman" panose="02020603050405020304" pitchFamily="18" charset="0"/>
                  </a:rPr>
                  <a:t>f</a:t>
                </a:r>
                <a:r>
                  <a:rPr kumimoji="0" lang="en-US" altLang="zh-CN" sz="1600" baseline="30000" dirty="0">
                    <a:solidFill>
                      <a:srgbClr val="FF0000"/>
                    </a:solidFill>
                    <a:latin typeface="Times New Roman" panose="02020603050405020304" pitchFamily="18" charset="0"/>
                  </a:rPr>
                  <a:t>0</a:t>
                </a:r>
                <a:r>
                  <a:rPr kumimoji="0" lang="en-US" altLang="zh-CN" sz="1600" dirty="0">
                    <a:solidFill>
                      <a:srgbClr val="FF0000"/>
                    </a:solidFill>
                    <a:latin typeface="Times New Roman" panose="02020603050405020304" pitchFamily="18" charset="0"/>
                  </a:rPr>
                  <a:t>5</a:t>
                </a:r>
                <a:r>
                  <a:rPr kumimoji="0" lang="en-US" altLang="zh-CN" sz="1600" i="1" dirty="0">
                    <a:solidFill>
                      <a:srgbClr val="FF0000"/>
                    </a:solidFill>
                    <a:latin typeface="Times New Roman" panose="02020603050405020304" pitchFamily="18" charset="0"/>
                  </a:rPr>
                  <a:t>d</a:t>
                </a:r>
                <a:r>
                  <a:rPr kumimoji="0" lang="en-US" altLang="zh-CN" sz="1600" baseline="30000" dirty="0">
                    <a:solidFill>
                      <a:srgbClr val="FF0000"/>
                    </a:solidFill>
                    <a:latin typeface="Times New Roman" panose="02020603050405020304" pitchFamily="18" charset="0"/>
                  </a:rPr>
                  <a:t>1</a:t>
                </a:r>
                <a:r>
                  <a:rPr kumimoji="0" lang="en-US" altLang="zh-CN" sz="1600" dirty="0">
                    <a:solidFill>
                      <a:srgbClr val="FF0000"/>
                    </a:solidFill>
                    <a:latin typeface="Times New Roman" panose="02020603050405020304" pitchFamily="18" charset="0"/>
                  </a:rPr>
                  <a:t>6</a:t>
                </a:r>
                <a:r>
                  <a:rPr kumimoji="0" lang="en-US" altLang="zh-CN" sz="1600" i="1" dirty="0">
                    <a:solidFill>
                      <a:srgbClr val="FF0000"/>
                    </a:solidFill>
                    <a:latin typeface="Times New Roman" panose="02020603050405020304" pitchFamily="18" charset="0"/>
                  </a:rPr>
                  <a:t>s</a:t>
                </a:r>
                <a:r>
                  <a:rPr kumimoji="0" lang="en-US" altLang="zh-CN" sz="1600" baseline="30000" dirty="0">
                    <a:solidFill>
                      <a:srgbClr val="FF0000"/>
                    </a:solidFill>
                    <a:latin typeface="Times New Roman" panose="02020603050405020304" pitchFamily="18" charset="0"/>
                  </a:rPr>
                  <a:t>2</a:t>
                </a:r>
                <a:endParaRPr kumimoji="0" lang="en-US" altLang="zh-CN" sz="1600" baseline="30000" dirty="0">
                  <a:solidFill>
                    <a:srgbClr val="FF0000"/>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0000FF"/>
                    </a:solidFill>
                    <a:latin typeface="Times New Roman" panose="02020603050405020304" pitchFamily="18" charset="0"/>
                  </a:rPr>
                  <a:t>4</a:t>
                </a:r>
                <a:r>
                  <a:rPr kumimoji="0" lang="en-US" altLang="zh-CN" sz="1600" i="1" dirty="0">
                    <a:solidFill>
                      <a:srgbClr val="0000FF"/>
                    </a:solidFill>
                    <a:latin typeface="Times New Roman" panose="02020603050405020304" pitchFamily="18" charset="0"/>
                  </a:rPr>
                  <a:t>f</a:t>
                </a:r>
                <a:r>
                  <a:rPr kumimoji="0" lang="en-US" altLang="zh-CN" sz="1600" baseline="30000" dirty="0">
                    <a:solidFill>
                      <a:srgbClr val="0000FF"/>
                    </a:solidFill>
                    <a:latin typeface="Times New Roman" panose="02020603050405020304" pitchFamily="18" charset="0"/>
                  </a:rPr>
                  <a:t>1</a:t>
                </a:r>
                <a:r>
                  <a:rPr kumimoji="0" lang="en-US" altLang="zh-CN" sz="1600" dirty="0">
                    <a:solidFill>
                      <a:srgbClr val="0000FF"/>
                    </a:solidFill>
                    <a:latin typeface="Times New Roman" panose="02020603050405020304" pitchFamily="18" charset="0"/>
                  </a:rPr>
                  <a:t>5</a:t>
                </a:r>
                <a:r>
                  <a:rPr kumimoji="0" lang="en-US" altLang="zh-CN" sz="1600" i="1" dirty="0">
                    <a:solidFill>
                      <a:srgbClr val="0000FF"/>
                    </a:solidFill>
                    <a:latin typeface="Times New Roman" panose="02020603050405020304" pitchFamily="18" charset="0"/>
                  </a:rPr>
                  <a:t>d</a:t>
                </a:r>
                <a:r>
                  <a:rPr kumimoji="0" lang="en-US" altLang="zh-CN" sz="1600" baseline="30000" dirty="0">
                    <a:solidFill>
                      <a:srgbClr val="0000FF"/>
                    </a:solidFill>
                    <a:latin typeface="Times New Roman" panose="02020603050405020304" pitchFamily="18" charset="0"/>
                  </a:rPr>
                  <a:t>1</a:t>
                </a:r>
                <a:r>
                  <a:rPr kumimoji="0" lang="en-US" altLang="zh-CN" sz="1600" dirty="0">
                    <a:solidFill>
                      <a:srgbClr val="0000FF"/>
                    </a:solidFill>
                    <a:latin typeface="Times New Roman" panose="02020603050405020304" pitchFamily="18" charset="0"/>
                  </a:rPr>
                  <a:t>6</a:t>
                </a:r>
                <a:r>
                  <a:rPr kumimoji="0" lang="en-US" altLang="zh-CN" sz="1600" i="1" dirty="0">
                    <a:solidFill>
                      <a:srgbClr val="0000FF"/>
                    </a:solidFill>
                    <a:latin typeface="Times New Roman" panose="02020603050405020304" pitchFamily="18" charset="0"/>
                  </a:rPr>
                  <a:t>s</a:t>
                </a:r>
                <a:r>
                  <a:rPr kumimoji="0" lang="en-US" altLang="zh-CN" sz="1600" baseline="30000" dirty="0">
                    <a:solidFill>
                      <a:srgbClr val="0000FF"/>
                    </a:solidFill>
                    <a:latin typeface="Times New Roman" panose="02020603050405020304" pitchFamily="18" charset="0"/>
                  </a:rPr>
                  <a:t>2</a:t>
                </a:r>
                <a:endParaRPr kumimoji="0" lang="en-US" altLang="zh-CN" sz="1600" baseline="30000" dirty="0">
                  <a:solidFill>
                    <a:srgbClr val="0000FF"/>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0000FF"/>
                    </a:solidFill>
                    <a:latin typeface="Times New Roman" panose="02020603050405020304" pitchFamily="18" charset="0"/>
                  </a:rPr>
                  <a:t>4</a:t>
                </a:r>
                <a:r>
                  <a:rPr kumimoji="0" lang="en-US" altLang="zh-CN" sz="1600" i="1" dirty="0">
                    <a:solidFill>
                      <a:srgbClr val="0000FF"/>
                    </a:solidFill>
                    <a:latin typeface="Times New Roman" panose="02020603050405020304" pitchFamily="18" charset="0"/>
                  </a:rPr>
                  <a:t>f</a:t>
                </a:r>
                <a:r>
                  <a:rPr kumimoji="0" lang="en-US" altLang="zh-CN" sz="1600" baseline="30000" dirty="0">
                    <a:solidFill>
                      <a:srgbClr val="0000FF"/>
                    </a:solidFill>
                    <a:latin typeface="Times New Roman" panose="02020603050405020304" pitchFamily="18" charset="0"/>
                  </a:rPr>
                  <a:t>3        </a:t>
                </a:r>
                <a:r>
                  <a:rPr kumimoji="0" lang="en-US" altLang="zh-CN" sz="1600" dirty="0">
                    <a:solidFill>
                      <a:srgbClr val="0000FF"/>
                    </a:solidFill>
                    <a:latin typeface="Times New Roman" panose="02020603050405020304" pitchFamily="18" charset="0"/>
                  </a:rPr>
                  <a:t>6</a:t>
                </a:r>
                <a:r>
                  <a:rPr kumimoji="0" lang="en-US" altLang="zh-CN" sz="1600" i="1" dirty="0">
                    <a:solidFill>
                      <a:srgbClr val="0000FF"/>
                    </a:solidFill>
                    <a:latin typeface="Times New Roman" panose="02020603050405020304" pitchFamily="18" charset="0"/>
                  </a:rPr>
                  <a:t>s</a:t>
                </a:r>
                <a:r>
                  <a:rPr kumimoji="0" lang="en-US" altLang="zh-CN" sz="1600" baseline="30000" dirty="0">
                    <a:solidFill>
                      <a:srgbClr val="0000FF"/>
                    </a:solidFill>
                    <a:latin typeface="Times New Roman" panose="02020603050405020304" pitchFamily="18" charset="0"/>
                  </a:rPr>
                  <a:t>2</a:t>
                </a:r>
                <a:endParaRPr kumimoji="0" lang="en-US" altLang="zh-CN" sz="1600" baseline="30000" dirty="0">
                  <a:solidFill>
                    <a:srgbClr val="0000FF"/>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0000FF"/>
                    </a:solidFill>
                    <a:latin typeface="Times New Roman" panose="02020603050405020304" pitchFamily="18" charset="0"/>
                  </a:rPr>
                  <a:t>4</a:t>
                </a:r>
                <a:r>
                  <a:rPr kumimoji="0" lang="en-US" altLang="zh-CN" sz="1600" i="1" dirty="0">
                    <a:solidFill>
                      <a:srgbClr val="0000FF"/>
                    </a:solidFill>
                    <a:latin typeface="Times New Roman" panose="02020603050405020304" pitchFamily="18" charset="0"/>
                  </a:rPr>
                  <a:t>f</a:t>
                </a:r>
                <a:r>
                  <a:rPr kumimoji="0" lang="en-US" altLang="zh-CN" sz="1600" baseline="30000" dirty="0">
                    <a:solidFill>
                      <a:srgbClr val="0000FF"/>
                    </a:solidFill>
                    <a:latin typeface="Times New Roman" panose="02020603050405020304" pitchFamily="18" charset="0"/>
                  </a:rPr>
                  <a:t>4        </a:t>
                </a:r>
                <a:r>
                  <a:rPr kumimoji="0" lang="en-US" altLang="zh-CN" sz="1600" dirty="0">
                    <a:solidFill>
                      <a:srgbClr val="0000FF"/>
                    </a:solidFill>
                    <a:latin typeface="Times New Roman" panose="02020603050405020304" pitchFamily="18" charset="0"/>
                  </a:rPr>
                  <a:t>6</a:t>
                </a:r>
                <a:r>
                  <a:rPr kumimoji="0" lang="en-US" altLang="zh-CN" sz="1600" i="1" dirty="0">
                    <a:solidFill>
                      <a:srgbClr val="0000FF"/>
                    </a:solidFill>
                    <a:latin typeface="Times New Roman" panose="02020603050405020304" pitchFamily="18" charset="0"/>
                  </a:rPr>
                  <a:t>s</a:t>
                </a:r>
                <a:r>
                  <a:rPr kumimoji="0" lang="en-US" altLang="zh-CN" sz="1600" baseline="30000" dirty="0">
                    <a:solidFill>
                      <a:srgbClr val="0000FF"/>
                    </a:solidFill>
                    <a:latin typeface="Times New Roman" panose="02020603050405020304" pitchFamily="18" charset="0"/>
                  </a:rPr>
                  <a:t>2</a:t>
                </a:r>
                <a:endParaRPr kumimoji="0" lang="en-US" altLang="zh-CN" sz="1600" baseline="30000" dirty="0">
                  <a:solidFill>
                    <a:srgbClr val="0000FF"/>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0000FF"/>
                    </a:solidFill>
                    <a:latin typeface="Times New Roman" panose="02020603050405020304" pitchFamily="18" charset="0"/>
                  </a:rPr>
                  <a:t>4</a:t>
                </a:r>
                <a:r>
                  <a:rPr kumimoji="0" lang="en-US" altLang="zh-CN" sz="1600" i="1" dirty="0">
                    <a:solidFill>
                      <a:srgbClr val="0000FF"/>
                    </a:solidFill>
                    <a:latin typeface="Times New Roman" panose="02020603050405020304" pitchFamily="18" charset="0"/>
                  </a:rPr>
                  <a:t>f</a:t>
                </a:r>
                <a:r>
                  <a:rPr kumimoji="0" lang="en-US" altLang="zh-CN" sz="1600" baseline="30000" dirty="0">
                    <a:solidFill>
                      <a:srgbClr val="0000FF"/>
                    </a:solidFill>
                    <a:latin typeface="Times New Roman" panose="02020603050405020304" pitchFamily="18" charset="0"/>
                  </a:rPr>
                  <a:t>5        </a:t>
                </a:r>
                <a:r>
                  <a:rPr kumimoji="0" lang="en-US" altLang="zh-CN" sz="1600" dirty="0">
                    <a:solidFill>
                      <a:srgbClr val="0000FF"/>
                    </a:solidFill>
                    <a:latin typeface="Times New Roman" panose="02020603050405020304" pitchFamily="18" charset="0"/>
                  </a:rPr>
                  <a:t>6</a:t>
                </a:r>
                <a:r>
                  <a:rPr kumimoji="0" lang="en-US" altLang="zh-CN" sz="1600" i="1" dirty="0">
                    <a:solidFill>
                      <a:srgbClr val="0000FF"/>
                    </a:solidFill>
                    <a:latin typeface="Times New Roman" panose="02020603050405020304" pitchFamily="18" charset="0"/>
                  </a:rPr>
                  <a:t>s</a:t>
                </a:r>
                <a:r>
                  <a:rPr kumimoji="0" lang="en-US" altLang="zh-CN" sz="1600" baseline="30000" dirty="0">
                    <a:solidFill>
                      <a:srgbClr val="0000FF"/>
                    </a:solidFill>
                    <a:latin typeface="Times New Roman" panose="02020603050405020304" pitchFamily="18" charset="0"/>
                  </a:rPr>
                  <a:t>2</a:t>
                </a:r>
                <a:endParaRPr kumimoji="0" lang="en-US" altLang="zh-CN" sz="1600" baseline="30000" dirty="0">
                  <a:solidFill>
                    <a:srgbClr val="0000FF"/>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0000FF"/>
                    </a:solidFill>
                    <a:latin typeface="Times New Roman" panose="02020603050405020304" pitchFamily="18" charset="0"/>
                  </a:rPr>
                  <a:t>4</a:t>
                </a:r>
                <a:r>
                  <a:rPr kumimoji="0" lang="en-US" altLang="zh-CN" sz="1600" i="1" dirty="0">
                    <a:solidFill>
                      <a:srgbClr val="0000FF"/>
                    </a:solidFill>
                    <a:latin typeface="Times New Roman" panose="02020603050405020304" pitchFamily="18" charset="0"/>
                  </a:rPr>
                  <a:t>f</a:t>
                </a:r>
                <a:r>
                  <a:rPr kumimoji="0" lang="en-US" altLang="zh-CN" sz="1600" baseline="30000" dirty="0">
                    <a:solidFill>
                      <a:srgbClr val="0000FF"/>
                    </a:solidFill>
                    <a:latin typeface="Times New Roman" panose="02020603050405020304" pitchFamily="18" charset="0"/>
                  </a:rPr>
                  <a:t>6        </a:t>
                </a:r>
                <a:r>
                  <a:rPr kumimoji="0" lang="en-US" altLang="zh-CN" sz="1600" dirty="0">
                    <a:solidFill>
                      <a:srgbClr val="0000FF"/>
                    </a:solidFill>
                    <a:latin typeface="Times New Roman" panose="02020603050405020304" pitchFamily="18" charset="0"/>
                  </a:rPr>
                  <a:t>6</a:t>
                </a:r>
                <a:r>
                  <a:rPr kumimoji="0" lang="en-US" altLang="zh-CN" sz="1600" i="1" dirty="0">
                    <a:solidFill>
                      <a:srgbClr val="0000FF"/>
                    </a:solidFill>
                    <a:latin typeface="Times New Roman" panose="02020603050405020304" pitchFamily="18" charset="0"/>
                  </a:rPr>
                  <a:t>s</a:t>
                </a:r>
                <a:r>
                  <a:rPr kumimoji="0" lang="en-US" altLang="zh-CN" sz="1600" baseline="30000" dirty="0">
                    <a:solidFill>
                      <a:srgbClr val="0000FF"/>
                    </a:solidFill>
                    <a:latin typeface="Times New Roman" panose="02020603050405020304" pitchFamily="18" charset="0"/>
                  </a:rPr>
                  <a:t>2</a:t>
                </a:r>
                <a:endParaRPr kumimoji="0" lang="en-US" altLang="zh-CN" sz="1600" baseline="30000" dirty="0">
                  <a:solidFill>
                    <a:srgbClr val="0000FF"/>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FF0000"/>
                    </a:solidFill>
                    <a:latin typeface="Times New Roman" panose="02020603050405020304" pitchFamily="18" charset="0"/>
                  </a:rPr>
                  <a:t>4</a:t>
                </a:r>
                <a:r>
                  <a:rPr kumimoji="0" lang="en-US" altLang="zh-CN" sz="1600" i="1" dirty="0">
                    <a:solidFill>
                      <a:srgbClr val="FF0000"/>
                    </a:solidFill>
                    <a:latin typeface="Times New Roman" panose="02020603050405020304" pitchFamily="18" charset="0"/>
                  </a:rPr>
                  <a:t>f</a:t>
                </a:r>
                <a:r>
                  <a:rPr kumimoji="0" lang="en-US" altLang="zh-CN" sz="1600" baseline="30000" dirty="0">
                    <a:solidFill>
                      <a:srgbClr val="FF0000"/>
                    </a:solidFill>
                    <a:latin typeface="Times New Roman" panose="02020603050405020304" pitchFamily="18" charset="0"/>
                  </a:rPr>
                  <a:t>7        </a:t>
                </a:r>
                <a:r>
                  <a:rPr kumimoji="0" lang="en-US" altLang="zh-CN" sz="1600" dirty="0">
                    <a:solidFill>
                      <a:srgbClr val="FF0000"/>
                    </a:solidFill>
                    <a:latin typeface="Times New Roman" panose="02020603050405020304" pitchFamily="18" charset="0"/>
                  </a:rPr>
                  <a:t>6</a:t>
                </a:r>
                <a:r>
                  <a:rPr kumimoji="0" lang="en-US" altLang="zh-CN" sz="1600" i="1" dirty="0">
                    <a:solidFill>
                      <a:srgbClr val="FF0000"/>
                    </a:solidFill>
                    <a:latin typeface="Times New Roman" panose="02020603050405020304" pitchFamily="18" charset="0"/>
                  </a:rPr>
                  <a:t>s</a:t>
                </a:r>
                <a:r>
                  <a:rPr kumimoji="0" lang="en-US" altLang="zh-CN" sz="1600" baseline="30000" dirty="0">
                    <a:solidFill>
                      <a:srgbClr val="FF0000"/>
                    </a:solidFill>
                    <a:latin typeface="Times New Roman" panose="02020603050405020304" pitchFamily="18" charset="0"/>
                  </a:rPr>
                  <a:t>2</a:t>
                </a:r>
                <a:endParaRPr kumimoji="0" lang="en-US" altLang="zh-CN" sz="1600" baseline="30000" dirty="0">
                  <a:solidFill>
                    <a:srgbClr val="FF0000"/>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FF0000"/>
                    </a:solidFill>
                    <a:latin typeface="Times New Roman" panose="02020603050405020304" pitchFamily="18" charset="0"/>
                  </a:rPr>
                  <a:t>4</a:t>
                </a:r>
                <a:r>
                  <a:rPr kumimoji="0" lang="en-US" altLang="zh-CN" sz="1600" i="1" dirty="0">
                    <a:solidFill>
                      <a:srgbClr val="FF0000"/>
                    </a:solidFill>
                    <a:latin typeface="Times New Roman" panose="02020603050405020304" pitchFamily="18" charset="0"/>
                  </a:rPr>
                  <a:t>f</a:t>
                </a:r>
                <a:r>
                  <a:rPr kumimoji="0" lang="en-US" altLang="zh-CN" sz="1600" baseline="30000" dirty="0">
                    <a:solidFill>
                      <a:srgbClr val="FF0000"/>
                    </a:solidFill>
                    <a:latin typeface="Times New Roman" panose="02020603050405020304" pitchFamily="18" charset="0"/>
                  </a:rPr>
                  <a:t>7</a:t>
                </a:r>
                <a:r>
                  <a:rPr kumimoji="0" lang="en-US" altLang="zh-CN" sz="1600" dirty="0">
                    <a:solidFill>
                      <a:srgbClr val="FF0000"/>
                    </a:solidFill>
                    <a:latin typeface="Times New Roman" panose="02020603050405020304" pitchFamily="18" charset="0"/>
                  </a:rPr>
                  <a:t>5</a:t>
                </a:r>
                <a:r>
                  <a:rPr kumimoji="0" lang="en-US" altLang="zh-CN" sz="1600" i="1" dirty="0">
                    <a:solidFill>
                      <a:srgbClr val="FF0000"/>
                    </a:solidFill>
                    <a:latin typeface="Times New Roman" panose="02020603050405020304" pitchFamily="18" charset="0"/>
                  </a:rPr>
                  <a:t>d</a:t>
                </a:r>
                <a:r>
                  <a:rPr kumimoji="0" lang="en-US" altLang="zh-CN" sz="1600" baseline="30000" dirty="0">
                    <a:solidFill>
                      <a:srgbClr val="FF0000"/>
                    </a:solidFill>
                    <a:latin typeface="Times New Roman" panose="02020603050405020304" pitchFamily="18" charset="0"/>
                  </a:rPr>
                  <a:t>1</a:t>
                </a:r>
                <a:r>
                  <a:rPr kumimoji="0" lang="en-US" altLang="zh-CN" sz="1600" dirty="0">
                    <a:solidFill>
                      <a:srgbClr val="FF0000"/>
                    </a:solidFill>
                    <a:latin typeface="Times New Roman" panose="02020603050405020304" pitchFamily="18" charset="0"/>
                  </a:rPr>
                  <a:t>6</a:t>
                </a:r>
                <a:r>
                  <a:rPr kumimoji="0" lang="en-US" altLang="zh-CN" sz="1600" i="1" dirty="0">
                    <a:solidFill>
                      <a:srgbClr val="FF0000"/>
                    </a:solidFill>
                    <a:latin typeface="Times New Roman" panose="02020603050405020304" pitchFamily="18" charset="0"/>
                  </a:rPr>
                  <a:t>s</a:t>
                </a:r>
                <a:r>
                  <a:rPr kumimoji="0" lang="en-US" altLang="zh-CN" sz="1600" baseline="30000" dirty="0">
                    <a:solidFill>
                      <a:srgbClr val="FF0000"/>
                    </a:solidFill>
                    <a:latin typeface="Times New Roman" panose="02020603050405020304" pitchFamily="18" charset="0"/>
                  </a:rPr>
                  <a:t>2</a:t>
                </a:r>
                <a:endParaRPr kumimoji="0" lang="en-US" altLang="zh-CN" sz="1600" baseline="30000" dirty="0">
                  <a:solidFill>
                    <a:srgbClr val="FF0000"/>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0000FF"/>
                    </a:solidFill>
                    <a:latin typeface="Times New Roman" panose="02020603050405020304" pitchFamily="18" charset="0"/>
                  </a:rPr>
                  <a:t>4</a:t>
                </a:r>
                <a:r>
                  <a:rPr kumimoji="0" lang="en-US" altLang="zh-CN" sz="1600" i="1" dirty="0">
                    <a:solidFill>
                      <a:srgbClr val="0000FF"/>
                    </a:solidFill>
                    <a:latin typeface="Times New Roman" panose="02020603050405020304" pitchFamily="18" charset="0"/>
                  </a:rPr>
                  <a:t>f</a:t>
                </a:r>
                <a:r>
                  <a:rPr kumimoji="0" lang="en-US" altLang="zh-CN" sz="1600" baseline="30000" dirty="0">
                    <a:solidFill>
                      <a:srgbClr val="0000FF"/>
                    </a:solidFill>
                    <a:latin typeface="Times New Roman" panose="02020603050405020304" pitchFamily="18" charset="0"/>
                  </a:rPr>
                  <a:t>9        </a:t>
                </a:r>
                <a:r>
                  <a:rPr kumimoji="0" lang="en-US" altLang="zh-CN" sz="1600" dirty="0">
                    <a:solidFill>
                      <a:srgbClr val="0000FF"/>
                    </a:solidFill>
                    <a:latin typeface="Times New Roman" panose="02020603050405020304" pitchFamily="18" charset="0"/>
                  </a:rPr>
                  <a:t>6</a:t>
                </a:r>
                <a:r>
                  <a:rPr kumimoji="0" lang="en-US" altLang="zh-CN" sz="1600" i="1" dirty="0">
                    <a:solidFill>
                      <a:srgbClr val="0000FF"/>
                    </a:solidFill>
                    <a:latin typeface="Times New Roman" panose="02020603050405020304" pitchFamily="18" charset="0"/>
                  </a:rPr>
                  <a:t>s</a:t>
                </a:r>
                <a:r>
                  <a:rPr kumimoji="0" lang="en-US" altLang="zh-CN" sz="1600" baseline="30000" dirty="0">
                    <a:solidFill>
                      <a:srgbClr val="0000FF"/>
                    </a:solidFill>
                    <a:latin typeface="Times New Roman" panose="02020603050405020304" pitchFamily="18" charset="0"/>
                  </a:rPr>
                  <a:t>2</a:t>
                </a:r>
                <a:endParaRPr kumimoji="0" lang="en-US" altLang="zh-CN" sz="1600" baseline="30000" dirty="0">
                  <a:solidFill>
                    <a:srgbClr val="0000FF"/>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0000FF"/>
                    </a:solidFill>
                    <a:latin typeface="Times New Roman" panose="02020603050405020304" pitchFamily="18" charset="0"/>
                  </a:rPr>
                  <a:t>4</a:t>
                </a:r>
                <a:r>
                  <a:rPr kumimoji="0" lang="en-US" altLang="zh-CN" sz="1600" i="1" dirty="0">
                    <a:solidFill>
                      <a:srgbClr val="0000FF"/>
                    </a:solidFill>
                    <a:latin typeface="Times New Roman" panose="02020603050405020304" pitchFamily="18" charset="0"/>
                  </a:rPr>
                  <a:t>f</a:t>
                </a:r>
                <a:r>
                  <a:rPr kumimoji="0" lang="en-US" altLang="zh-CN" sz="1600" baseline="30000" dirty="0">
                    <a:solidFill>
                      <a:srgbClr val="0000FF"/>
                    </a:solidFill>
                    <a:latin typeface="Times New Roman" panose="02020603050405020304" pitchFamily="18" charset="0"/>
                  </a:rPr>
                  <a:t>10      </a:t>
                </a:r>
                <a:r>
                  <a:rPr kumimoji="0" lang="en-US" altLang="zh-CN" sz="1600" dirty="0">
                    <a:solidFill>
                      <a:srgbClr val="0000FF"/>
                    </a:solidFill>
                    <a:latin typeface="Times New Roman" panose="02020603050405020304" pitchFamily="18" charset="0"/>
                  </a:rPr>
                  <a:t>6</a:t>
                </a:r>
                <a:r>
                  <a:rPr kumimoji="0" lang="en-US" altLang="zh-CN" sz="1600" i="1" dirty="0">
                    <a:solidFill>
                      <a:srgbClr val="0000FF"/>
                    </a:solidFill>
                    <a:latin typeface="Times New Roman" panose="02020603050405020304" pitchFamily="18" charset="0"/>
                  </a:rPr>
                  <a:t>s</a:t>
                </a:r>
                <a:r>
                  <a:rPr kumimoji="0" lang="en-US" altLang="zh-CN" sz="1600" baseline="30000" dirty="0">
                    <a:solidFill>
                      <a:srgbClr val="0000FF"/>
                    </a:solidFill>
                    <a:latin typeface="Times New Roman" panose="02020603050405020304" pitchFamily="18" charset="0"/>
                  </a:rPr>
                  <a:t>2</a:t>
                </a:r>
                <a:endParaRPr kumimoji="0" lang="en-US" altLang="zh-CN" sz="1600" baseline="30000" dirty="0">
                  <a:solidFill>
                    <a:srgbClr val="0000FF"/>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0000FF"/>
                    </a:solidFill>
                    <a:latin typeface="Times New Roman" panose="02020603050405020304" pitchFamily="18" charset="0"/>
                  </a:rPr>
                  <a:t>4</a:t>
                </a:r>
                <a:r>
                  <a:rPr kumimoji="0" lang="en-US" altLang="zh-CN" sz="1600" i="1" dirty="0">
                    <a:solidFill>
                      <a:srgbClr val="0000FF"/>
                    </a:solidFill>
                    <a:latin typeface="Times New Roman" panose="02020603050405020304" pitchFamily="18" charset="0"/>
                  </a:rPr>
                  <a:t>f</a:t>
                </a:r>
                <a:r>
                  <a:rPr kumimoji="0" lang="en-US" altLang="zh-CN" sz="1600" baseline="30000" dirty="0">
                    <a:solidFill>
                      <a:srgbClr val="0000FF"/>
                    </a:solidFill>
                    <a:latin typeface="Times New Roman" panose="02020603050405020304" pitchFamily="18" charset="0"/>
                  </a:rPr>
                  <a:t>11      </a:t>
                </a:r>
                <a:r>
                  <a:rPr kumimoji="0" lang="en-US" altLang="zh-CN" sz="1600" dirty="0">
                    <a:solidFill>
                      <a:srgbClr val="0000FF"/>
                    </a:solidFill>
                    <a:latin typeface="Times New Roman" panose="02020603050405020304" pitchFamily="18" charset="0"/>
                  </a:rPr>
                  <a:t>6</a:t>
                </a:r>
                <a:r>
                  <a:rPr kumimoji="0" lang="en-US" altLang="zh-CN" sz="1600" i="1" dirty="0">
                    <a:solidFill>
                      <a:srgbClr val="0000FF"/>
                    </a:solidFill>
                    <a:latin typeface="Times New Roman" panose="02020603050405020304" pitchFamily="18" charset="0"/>
                  </a:rPr>
                  <a:t>s</a:t>
                </a:r>
                <a:r>
                  <a:rPr kumimoji="0" lang="en-US" altLang="zh-CN" sz="1600" baseline="30000" dirty="0">
                    <a:solidFill>
                      <a:srgbClr val="0000FF"/>
                    </a:solidFill>
                    <a:latin typeface="Times New Roman" panose="02020603050405020304" pitchFamily="18" charset="0"/>
                  </a:rPr>
                  <a:t>2</a:t>
                </a:r>
                <a:endParaRPr kumimoji="0" lang="en-US" altLang="zh-CN" sz="1600" baseline="30000" dirty="0">
                  <a:solidFill>
                    <a:srgbClr val="0000FF"/>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0000FF"/>
                    </a:solidFill>
                    <a:latin typeface="Times New Roman" panose="02020603050405020304" pitchFamily="18" charset="0"/>
                  </a:rPr>
                  <a:t>4</a:t>
                </a:r>
                <a:r>
                  <a:rPr kumimoji="0" lang="en-US" altLang="zh-CN" sz="1600" i="1" dirty="0">
                    <a:solidFill>
                      <a:srgbClr val="0000FF"/>
                    </a:solidFill>
                    <a:latin typeface="Times New Roman" panose="02020603050405020304" pitchFamily="18" charset="0"/>
                  </a:rPr>
                  <a:t>f</a:t>
                </a:r>
                <a:r>
                  <a:rPr kumimoji="0" lang="en-US" altLang="zh-CN" sz="1600" baseline="30000" dirty="0">
                    <a:solidFill>
                      <a:srgbClr val="0000FF"/>
                    </a:solidFill>
                    <a:latin typeface="Times New Roman" panose="02020603050405020304" pitchFamily="18" charset="0"/>
                  </a:rPr>
                  <a:t>12      </a:t>
                </a:r>
                <a:r>
                  <a:rPr kumimoji="0" lang="en-US" altLang="zh-CN" sz="1600" dirty="0">
                    <a:solidFill>
                      <a:srgbClr val="0000FF"/>
                    </a:solidFill>
                    <a:latin typeface="Times New Roman" panose="02020603050405020304" pitchFamily="18" charset="0"/>
                  </a:rPr>
                  <a:t>6</a:t>
                </a:r>
                <a:r>
                  <a:rPr kumimoji="0" lang="en-US" altLang="zh-CN" sz="1600" i="1" dirty="0">
                    <a:solidFill>
                      <a:srgbClr val="0000FF"/>
                    </a:solidFill>
                    <a:latin typeface="Times New Roman" panose="02020603050405020304" pitchFamily="18" charset="0"/>
                  </a:rPr>
                  <a:t>s</a:t>
                </a:r>
                <a:r>
                  <a:rPr kumimoji="0" lang="en-US" altLang="zh-CN" sz="1600" baseline="30000" dirty="0">
                    <a:solidFill>
                      <a:srgbClr val="0000FF"/>
                    </a:solidFill>
                    <a:latin typeface="Times New Roman" panose="02020603050405020304" pitchFamily="18" charset="0"/>
                  </a:rPr>
                  <a:t>2</a:t>
                </a:r>
                <a:endParaRPr kumimoji="0" lang="en-US" altLang="zh-CN" sz="1600" baseline="30000" dirty="0">
                  <a:solidFill>
                    <a:srgbClr val="0000FF"/>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0000FF"/>
                    </a:solidFill>
                    <a:latin typeface="Times New Roman" panose="02020603050405020304" pitchFamily="18" charset="0"/>
                  </a:rPr>
                  <a:t>4</a:t>
                </a:r>
                <a:r>
                  <a:rPr kumimoji="0" lang="en-US" altLang="zh-CN" sz="1600" i="1" dirty="0">
                    <a:solidFill>
                      <a:srgbClr val="0000FF"/>
                    </a:solidFill>
                    <a:latin typeface="Times New Roman" panose="02020603050405020304" pitchFamily="18" charset="0"/>
                  </a:rPr>
                  <a:t>f</a:t>
                </a:r>
                <a:r>
                  <a:rPr kumimoji="0" lang="en-US" altLang="zh-CN" sz="1600" baseline="30000" dirty="0">
                    <a:solidFill>
                      <a:srgbClr val="0000FF"/>
                    </a:solidFill>
                    <a:latin typeface="Times New Roman" panose="02020603050405020304" pitchFamily="18" charset="0"/>
                  </a:rPr>
                  <a:t>13      </a:t>
                </a:r>
                <a:r>
                  <a:rPr kumimoji="0" lang="en-US" altLang="zh-CN" sz="1600" dirty="0">
                    <a:solidFill>
                      <a:srgbClr val="0000FF"/>
                    </a:solidFill>
                    <a:latin typeface="Times New Roman" panose="02020603050405020304" pitchFamily="18" charset="0"/>
                  </a:rPr>
                  <a:t>6</a:t>
                </a:r>
                <a:r>
                  <a:rPr kumimoji="0" lang="en-US" altLang="zh-CN" sz="1600" i="1" dirty="0">
                    <a:solidFill>
                      <a:srgbClr val="0000FF"/>
                    </a:solidFill>
                    <a:latin typeface="Times New Roman" panose="02020603050405020304" pitchFamily="18" charset="0"/>
                  </a:rPr>
                  <a:t>s</a:t>
                </a:r>
                <a:r>
                  <a:rPr kumimoji="0" lang="en-US" altLang="zh-CN" sz="1600" baseline="30000" dirty="0">
                    <a:solidFill>
                      <a:srgbClr val="0000FF"/>
                    </a:solidFill>
                    <a:latin typeface="Times New Roman" panose="02020603050405020304" pitchFamily="18" charset="0"/>
                  </a:rPr>
                  <a:t>2 </a:t>
                </a:r>
                <a:r>
                  <a:rPr kumimoji="0" lang="en-US" altLang="zh-CN" sz="1600" dirty="0" smtClean="0">
                    <a:solidFill>
                      <a:srgbClr val="FF0000"/>
                    </a:solidFill>
                    <a:latin typeface="Times New Roman" panose="02020603050405020304" pitchFamily="18" charset="0"/>
                  </a:rPr>
                  <a:t>4</a:t>
                </a:r>
                <a:r>
                  <a:rPr kumimoji="0" lang="en-US" altLang="zh-CN" sz="1600" i="1" dirty="0" smtClean="0">
                    <a:solidFill>
                      <a:srgbClr val="FF0000"/>
                    </a:solidFill>
                    <a:latin typeface="Times New Roman" panose="02020603050405020304" pitchFamily="18" charset="0"/>
                  </a:rPr>
                  <a:t>f</a:t>
                </a:r>
                <a:r>
                  <a:rPr kumimoji="0" lang="en-US" altLang="zh-CN" sz="1600" baseline="30000" dirty="0" smtClean="0">
                    <a:solidFill>
                      <a:srgbClr val="FF0000"/>
                    </a:solidFill>
                    <a:latin typeface="Times New Roman" panose="02020603050405020304" pitchFamily="18" charset="0"/>
                  </a:rPr>
                  <a:t>14      </a:t>
                </a:r>
                <a:r>
                  <a:rPr kumimoji="0" lang="en-US" altLang="zh-CN" sz="1600" dirty="0" smtClean="0">
                    <a:solidFill>
                      <a:srgbClr val="FF0000"/>
                    </a:solidFill>
                    <a:latin typeface="Times New Roman" panose="02020603050405020304" pitchFamily="18" charset="0"/>
                  </a:rPr>
                  <a:t>6</a:t>
                </a:r>
                <a:r>
                  <a:rPr kumimoji="0" lang="en-US" altLang="zh-CN" sz="1600" i="1" dirty="0" smtClean="0">
                    <a:solidFill>
                      <a:srgbClr val="FF0000"/>
                    </a:solidFill>
                    <a:latin typeface="Times New Roman" panose="02020603050405020304" pitchFamily="18" charset="0"/>
                  </a:rPr>
                  <a:t>s</a:t>
                </a:r>
                <a:r>
                  <a:rPr kumimoji="0" lang="en-US" altLang="zh-CN" sz="1600" baseline="30000" dirty="0" smtClean="0">
                    <a:solidFill>
                      <a:srgbClr val="FF0000"/>
                    </a:solidFill>
                    <a:latin typeface="Times New Roman" panose="02020603050405020304" pitchFamily="18" charset="0"/>
                  </a:rPr>
                  <a:t>2</a:t>
                </a:r>
                <a:endParaRPr kumimoji="0" lang="en-US" altLang="zh-CN" sz="1600" baseline="30000" dirty="0">
                  <a:solidFill>
                    <a:srgbClr val="FF0000"/>
                  </a:solidFill>
                  <a:latin typeface="Times New Roman" panose="02020603050405020304" pitchFamily="18" charset="0"/>
                </a:endParaRPr>
              </a:p>
              <a:p>
                <a:pPr>
                  <a:lnSpc>
                    <a:spcPct val="75000"/>
                  </a:lnSpc>
                  <a:spcBef>
                    <a:spcPct val="50000"/>
                  </a:spcBef>
                  <a:buClrTx/>
                  <a:buSzTx/>
                  <a:buFontTx/>
                  <a:buNone/>
                </a:pPr>
                <a:r>
                  <a:rPr kumimoji="0" lang="en-US" altLang="zh-CN" sz="1600" dirty="0">
                    <a:solidFill>
                      <a:srgbClr val="FF0000"/>
                    </a:solidFill>
                    <a:latin typeface="Times New Roman" panose="02020603050405020304" pitchFamily="18" charset="0"/>
                  </a:rPr>
                  <a:t>4</a:t>
                </a:r>
                <a:r>
                  <a:rPr kumimoji="0" lang="en-US" altLang="zh-CN" sz="1600" i="1" dirty="0">
                    <a:solidFill>
                      <a:srgbClr val="FF0000"/>
                    </a:solidFill>
                    <a:latin typeface="Times New Roman" panose="02020603050405020304" pitchFamily="18" charset="0"/>
                  </a:rPr>
                  <a:t>f</a:t>
                </a:r>
                <a:r>
                  <a:rPr kumimoji="0" lang="en-US" altLang="zh-CN" sz="1600" baseline="30000" dirty="0">
                    <a:solidFill>
                      <a:srgbClr val="FF0000"/>
                    </a:solidFill>
                    <a:latin typeface="Times New Roman" panose="02020603050405020304" pitchFamily="18" charset="0"/>
                  </a:rPr>
                  <a:t>14</a:t>
                </a:r>
                <a:r>
                  <a:rPr kumimoji="0" lang="en-US" altLang="zh-CN" sz="1600" dirty="0">
                    <a:solidFill>
                      <a:srgbClr val="FF0000"/>
                    </a:solidFill>
                    <a:latin typeface="Times New Roman" panose="02020603050405020304" pitchFamily="18" charset="0"/>
                  </a:rPr>
                  <a:t>5</a:t>
                </a:r>
                <a:r>
                  <a:rPr kumimoji="0" lang="en-US" altLang="zh-CN" sz="1600" i="1" dirty="0">
                    <a:solidFill>
                      <a:srgbClr val="FF0000"/>
                    </a:solidFill>
                    <a:latin typeface="Times New Roman" panose="02020603050405020304" pitchFamily="18" charset="0"/>
                  </a:rPr>
                  <a:t>d</a:t>
                </a:r>
                <a:r>
                  <a:rPr kumimoji="0" lang="en-US" altLang="zh-CN" sz="1600" baseline="30000" dirty="0">
                    <a:solidFill>
                      <a:srgbClr val="FF0000"/>
                    </a:solidFill>
                    <a:latin typeface="Times New Roman" panose="02020603050405020304" pitchFamily="18" charset="0"/>
                  </a:rPr>
                  <a:t>1</a:t>
                </a:r>
                <a:r>
                  <a:rPr kumimoji="0" lang="en-US" altLang="zh-CN" sz="1600" dirty="0">
                    <a:solidFill>
                      <a:srgbClr val="FF0000"/>
                    </a:solidFill>
                    <a:latin typeface="Times New Roman" panose="02020603050405020304" pitchFamily="18" charset="0"/>
                  </a:rPr>
                  <a:t>6</a:t>
                </a:r>
                <a:r>
                  <a:rPr kumimoji="0" lang="en-US" altLang="zh-CN" sz="1600" i="1" dirty="0">
                    <a:solidFill>
                      <a:srgbClr val="FF0000"/>
                    </a:solidFill>
                    <a:latin typeface="Times New Roman" panose="02020603050405020304" pitchFamily="18" charset="0"/>
                  </a:rPr>
                  <a:t>s</a:t>
                </a:r>
                <a:r>
                  <a:rPr kumimoji="0" lang="en-US" altLang="zh-CN" sz="1600" baseline="30000" dirty="0">
                    <a:solidFill>
                      <a:srgbClr val="FF0000"/>
                    </a:solidFill>
                    <a:latin typeface="Times New Roman" panose="02020603050405020304" pitchFamily="18" charset="0"/>
                  </a:rPr>
                  <a:t>2</a:t>
                </a:r>
                <a:endParaRPr kumimoji="0" lang="en-US" altLang="zh-CN" sz="1600" baseline="30000" dirty="0">
                  <a:solidFill>
                    <a:srgbClr val="FF0000"/>
                  </a:solidFill>
                  <a:latin typeface="Times New Roman" panose="02020603050405020304" pitchFamily="18" charset="0"/>
                </a:endParaRPr>
              </a:p>
            </p:txBody>
          </p:sp>
          <p:sp>
            <p:nvSpPr>
              <p:cNvPr id="10254" name="Text Box 13"/>
              <p:cNvSpPr txBox="1">
                <a:spLocks noChangeArrowheads="1"/>
              </p:cNvSpPr>
              <p:nvPr/>
            </p:nvSpPr>
            <p:spPr bwMode="auto">
              <a:xfrm>
                <a:off x="2016" y="1132"/>
                <a:ext cx="336" cy="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70000"/>
                  </a:lnSpc>
                  <a:spcBef>
                    <a:spcPct val="50000"/>
                  </a:spcBef>
                  <a:buClrTx/>
                  <a:buSzTx/>
                  <a:buFontTx/>
                  <a:buNone/>
                </a:pPr>
                <a:r>
                  <a:rPr kumimoji="0" lang="en-US" altLang="zh-CN" sz="1600">
                    <a:solidFill>
                      <a:srgbClr val="FF0000"/>
                    </a:solidFill>
                    <a:latin typeface="Times New Roman" panose="02020603050405020304" pitchFamily="18" charset="0"/>
                  </a:rPr>
                  <a:t>4</a:t>
                </a:r>
                <a:r>
                  <a:rPr kumimoji="0" lang="en-US" altLang="zh-CN" sz="1600" i="1">
                    <a:solidFill>
                      <a:srgbClr val="FF0000"/>
                    </a:solidFill>
                    <a:latin typeface="Times New Roman" panose="02020603050405020304" pitchFamily="18" charset="0"/>
                  </a:rPr>
                  <a:t>f</a:t>
                </a:r>
                <a:r>
                  <a:rPr kumimoji="0" lang="en-US" altLang="zh-CN" sz="1600" baseline="30000">
                    <a:solidFill>
                      <a:srgbClr val="FF0000"/>
                    </a:solidFill>
                    <a:latin typeface="Times New Roman" panose="02020603050405020304" pitchFamily="18" charset="0"/>
                  </a:rPr>
                  <a:t>0</a:t>
                </a:r>
                <a:endParaRPr kumimoji="0" lang="en-US" altLang="zh-CN" sz="1600" baseline="30000">
                  <a:solidFill>
                    <a:srgbClr val="FF0000"/>
                  </a:solidFill>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1</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2</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3        </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4</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5</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6</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7 </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8 </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9        </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10      </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11      </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12      </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13     </a:t>
                </a:r>
                <a:endParaRPr kumimoji="0" lang="en-US" altLang="zh-CN" sz="1600" baseline="300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4</a:t>
                </a:r>
                <a:r>
                  <a:rPr kumimoji="0" lang="en-US" altLang="zh-CN" sz="1600" i="1">
                    <a:latin typeface="Times New Roman" panose="02020603050405020304" pitchFamily="18" charset="0"/>
                  </a:rPr>
                  <a:t>f</a:t>
                </a:r>
                <a:r>
                  <a:rPr kumimoji="0" lang="en-US" altLang="zh-CN" sz="1600" baseline="30000">
                    <a:latin typeface="Times New Roman" panose="02020603050405020304" pitchFamily="18" charset="0"/>
                  </a:rPr>
                  <a:t>14</a:t>
                </a:r>
                <a:endParaRPr kumimoji="0" lang="en-US" altLang="zh-CN" sz="1600" baseline="30000">
                  <a:latin typeface="Times New Roman" panose="02020603050405020304" pitchFamily="18" charset="0"/>
                </a:endParaRPr>
              </a:p>
            </p:txBody>
          </p:sp>
          <p:sp>
            <p:nvSpPr>
              <p:cNvPr id="10255" name="Text Box 14"/>
              <p:cNvSpPr txBox="1">
                <a:spLocks noChangeArrowheads="1"/>
              </p:cNvSpPr>
              <p:nvPr/>
            </p:nvSpPr>
            <p:spPr bwMode="auto">
              <a:xfrm>
                <a:off x="2832" y="1152"/>
                <a:ext cx="432" cy="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(3),4</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(3),4 </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 </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(3),2</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(3),2</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 4 </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 2</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 </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 2</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 2</a:t>
                </a:r>
                <a:endParaRPr kumimoji="0" lang="en-US" altLang="zh-CN" sz="1600">
                  <a:solidFill>
                    <a:srgbClr val="0000FF"/>
                  </a:solidFill>
                  <a:latin typeface="Times New Roman" panose="02020603050405020304" pitchFamily="18" charset="0"/>
                </a:endParaRPr>
              </a:p>
              <a:p>
                <a:pPr>
                  <a:lnSpc>
                    <a:spcPct val="70000"/>
                  </a:lnSpc>
                  <a:spcBef>
                    <a:spcPct val="50000"/>
                  </a:spcBef>
                  <a:buClrTx/>
                  <a:buSzTx/>
                  <a:buFontTx/>
                  <a:buNone/>
                </a:pPr>
                <a:r>
                  <a:rPr kumimoji="0" lang="en-US" altLang="zh-CN" sz="1600">
                    <a:solidFill>
                      <a:srgbClr val="0000FF"/>
                    </a:solidFill>
                    <a:latin typeface="Times New Roman" panose="02020603050405020304" pitchFamily="18" charset="0"/>
                  </a:rPr>
                  <a:t>(3)</a:t>
                </a:r>
                <a:endParaRPr kumimoji="0" lang="en-US" altLang="zh-CN" sz="1600">
                  <a:solidFill>
                    <a:srgbClr val="0000FF"/>
                  </a:solidFill>
                  <a:latin typeface="Times New Roman" panose="02020603050405020304" pitchFamily="18" charset="0"/>
                </a:endParaRPr>
              </a:p>
            </p:txBody>
          </p:sp>
          <p:sp>
            <p:nvSpPr>
              <p:cNvPr id="10256" name="Text Box 15"/>
              <p:cNvSpPr txBox="1">
                <a:spLocks noChangeArrowheads="1"/>
              </p:cNvSpPr>
              <p:nvPr/>
            </p:nvSpPr>
            <p:spPr bwMode="auto">
              <a:xfrm>
                <a:off x="3504" y="1132"/>
                <a:ext cx="480" cy="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70000"/>
                  </a:lnSpc>
                  <a:spcBef>
                    <a:spcPct val="50000"/>
                  </a:spcBef>
                  <a:buClrTx/>
                  <a:buSzTx/>
                  <a:buFontTx/>
                  <a:buNone/>
                </a:pPr>
                <a:r>
                  <a:rPr kumimoji="0" lang="en-US" altLang="zh-CN" sz="1600" dirty="0" smtClean="0">
                    <a:latin typeface="Times New Roman" panose="02020603050405020304" pitchFamily="18" charset="0"/>
                  </a:rPr>
                  <a:t>187.9</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smtClean="0">
                    <a:latin typeface="Times New Roman" panose="02020603050405020304" pitchFamily="18" charset="0"/>
                  </a:rPr>
                  <a:t>182.5</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a:latin typeface="Times New Roman" panose="02020603050405020304" pitchFamily="18" charset="0"/>
                  </a:rPr>
                  <a:t>182.8</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a:latin typeface="Times New Roman" panose="02020603050405020304" pitchFamily="18" charset="0"/>
                  </a:rPr>
                  <a:t>182.1</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smtClean="0">
                    <a:latin typeface="Times New Roman" panose="02020603050405020304" pitchFamily="18" charset="0"/>
                  </a:rPr>
                  <a:t>182.0</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a:latin typeface="Times New Roman" panose="02020603050405020304" pitchFamily="18" charset="0"/>
                  </a:rPr>
                  <a:t>180.2</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a:latin typeface="Times New Roman" panose="02020603050405020304" pitchFamily="18" charset="0"/>
                  </a:rPr>
                  <a:t>204.2</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a:latin typeface="Times New Roman" panose="02020603050405020304" pitchFamily="18" charset="0"/>
                  </a:rPr>
                  <a:t>180.2</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smtClean="0">
                    <a:latin typeface="Times New Roman" panose="02020603050405020304" pitchFamily="18" charset="0"/>
                  </a:rPr>
                  <a:t>178.3</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smtClean="0">
                    <a:latin typeface="Times New Roman" panose="02020603050405020304" pitchFamily="18" charset="0"/>
                  </a:rPr>
                  <a:t>178.3</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smtClean="0">
                    <a:latin typeface="Times New Roman" panose="02020603050405020304" pitchFamily="18" charset="0"/>
                  </a:rPr>
                  <a:t>177.4</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smtClean="0">
                    <a:latin typeface="Times New Roman" panose="02020603050405020304" pitchFamily="18" charset="0"/>
                  </a:rPr>
                  <a:t>176.6</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smtClean="0">
                    <a:latin typeface="Times New Roman" panose="02020603050405020304" pitchFamily="18" charset="0"/>
                  </a:rPr>
                  <a:t>175.7</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a:latin typeface="Times New Roman" panose="02020603050405020304" pitchFamily="18" charset="0"/>
                  </a:rPr>
                  <a:t>194.0</a:t>
                </a:r>
                <a:endParaRPr kumimoji="0" lang="en-US" altLang="zh-CN" sz="1600" dirty="0">
                  <a:latin typeface="Times New Roman" panose="02020603050405020304" pitchFamily="18" charset="0"/>
                </a:endParaRPr>
              </a:p>
              <a:p>
                <a:pPr>
                  <a:lnSpc>
                    <a:spcPct val="70000"/>
                  </a:lnSpc>
                  <a:spcBef>
                    <a:spcPct val="50000"/>
                  </a:spcBef>
                  <a:buClrTx/>
                  <a:buSzTx/>
                  <a:buFontTx/>
                  <a:buNone/>
                </a:pPr>
                <a:r>
                  <a:rPr kumimoji="0" lang="en-US" altLang="zh-CN" sz="1600" dirty="0">
                    <a:latin typeface="Times New Roman" panose="02020603050405020304" pitchFamily="18" charset="0"/>
                  </a:rPr>
                  <a:t>173.4</a:t>
                </a:r>
                <a:endParaRPr kumimoji="0" lang="en-US" altLang="zh-CN" sz="1600" dirty="0">
                  <a:latin typeface="Times New Roman" panose="02020603050405020304" pitchFamily="18" charset="0"/>
                </a:endParaRPr>
              </a:p>
            </p:txBody>
          </p:sp>
          <p:sp>
            <p:nvSpPr>
              <p:cNvPr id="10257" name="Text Box 16"/>
              <p:cNvSpPr txBox="1">
                <a:spLocks noChangeArrowheads="1"/>
              </p:cNvSpPr>
              <p:nvPr/>
            </p:nvSpPr>
            <p:spPr bwMode="auto">
              <a:xfrm>
                <a:off x="4320" y="1132"/>
                <a:ext cx="480" cy="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70000"/>
                  </a:lnSpc>
                  <a:spcBef>
                    <a:spcPct val="50000"/>
                  </a:spcBef>
                  <a:buClrTx/>
                  <a:buSzTx/>
                  <a:buFontTx/>
                  <a:buNone/>
                </a:pPr>
                <a:r>
                  <a:rPr kumimoji="0" lang="en-US" altLang="zh-CN" sz="1600">
                    <a:latin typeface="Times New Roman" panose="02020603050405020304" pitchFamily="18" charset="0"/>
                  </a:rPr>
                  <a:t>106.1</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103.4</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101.3</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99.5</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97.9</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96.4</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95.0</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93.8</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92.3</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90.8</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89.4</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88.1</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86.9</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85.8</a:t>
                </a:r>
                <a:endParaRPr kumimoji="0" lang="en-US" altLang="zh-CN" sz="1600">
                  <a:latin typeface="Times New Roman" panose="02020603050405020304" pitchFamily="18" charset="0"/>
                </a:endParaRPr>
              </a:p>
              <a:p>
                <a:pPr>
                  <a:lnSpc>
                    <a:spcPct val="70000"/>
                  </a:lnSpc>
                  <a:spcBef>
                    <a:spcPct val="50000"/>
                  </a:spcBef>
                  <a:buClrTx/>
                  <a:buSzTx/>
                  <a:buFontTx/>
                  <a:buNone/>
                </a:pPr>
                <a:r>
                  <a:rPr kumimoji="0" lang="en-US" altLang="zh-CN" sz="1600">
                    <a:latin typeface="Times New Roman" panose="02020603050405020304" pitchFamily="18" charset="0"/>
                  </a:rPr>
                  <a:t>  84.8</a:t>
                </a:r>
                <a:endParaRPr kumimoji="0" lang="en-US" altLang="zh-CN" sz="1600">
                  <a:latin typeface="Times New Roman" panose="02020603050405020304" pitchFamily="18" charset="0"/>
                </a:endParaRPr>
              </a:p>
            </p:txBody>
          </p:sp>
        </p:grpSp>
      </p:grpSp>
      <p:sp>
        <p:nvSpPr>
          <p:cNvPr id="883730" name="Rectangle 18"/>
          <p:cNvSpPr>
            <a:spLocks noChangeArrowheads="1"/>
          </p:cNvSpPr>
          <p:nvPr/>
        </p:nvSpPr>
        <p:spPr bwMode="auto">
          <a:xfrm>
            <a:off x="3851275" y="908050"/>
            <a:ext cx="286543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kumimoji="0" lang="en-US" altLang="zh-CN" sz="3200" dirty="0">
                <a:solidFill>
                  <a:srgbClr val="0033CC"/>
                </a:solidFill>
                <a:latin typeface="Times New Roman" panose="02020603050405020304" pitchFamily="18" charset="0"/>
              </a:rPr>
              <a:t>4f </a:t>
            </a:r>
            <a:r>
              <a:rPr kumimoji="0" lang="en-US" altLang="zh-CN" sz="3200" baseline="30000" dirty="0">
                <a:solidFill>
                  <a:srgbClr val="0033CC"/>
                </a:solidFill>
                <a:latin typeface="Times New Roman" panose="02020603050405020304" pitchFamily="18" charset="0"/>
              </a:rPr>
              <a:t>0~14</a:t>
            </a:r>
            <a:r>
              <a:rPr kumimoji="0" lang="en-US" altLang="zh-CN" sz="3200" dirty="0">
                <a:solidFill>
                  <a:srgbClr val="0033CC"/>
                </a:solidFill>
                <a:latin typeface="Times New Roman" panose="02020603050405020304" pitchFamily="18" charset="0"/>
              </a:rPr>
              <a:t>5d</a:t>
            </a:r>
            <a:r>
              <a:rPr kumimoji="0" lang="en-US" altLang="zh-CN" sz="3200" baseline="30000" dirty="0">
                <a:solidFill>
                  <a:srgbClr val="0033CC"/>
                </a:solidFill>
                <a:latin typeface="Times New Roman" panose="02020603050405020304" pitchFamily="18" charset="0"/>
              </a:rPr>
              <a:t>0~1</a:t>
            </a:r>
            <a:r>
              <a:rPr kumimoji="0" lang="en-US" altLang="zh-CN" sz="3200" dirty="0">
                <a:solidFill>
                  <a:srgbClr val="0033CC"/>
                </a:solidFill>
                <a:latin typeface="Times New Roman" panose="02020603050405020304" pitchFamily="18" charset="0"/>
              </a:rPr>
              <a:t>6s</a:t>
            </a:r>
            <a:r>
              <a:rPr kumimoji="0" lang="en-US" altLang="zh-CN" sz="3200" baseline="30000" dirty="0">
                <a:solidFill>
                  <a:srgbClr val="0033CC"/>
                </a:solidFill>
                <a:latin typeface="Times New Roman" panose="02020603050405020304" pitchFamily="18" charset="0"/>
              </a:rPr>
              <a:t>2</a:t>
            </a:r>
            <a:endParaRPr kumimoji="0" lang="en-US" altLang="zh-CN" sz="3200" baseline="30000" dirty="0">
              <a:solidFill>
                <a:srgbClr val="0033CC"/>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3714"/>
                                        </p:tgtEl>
                                        <p:attrNameLst>
                                          <p:attrName>style.visibility</p:attrName>
                                        </p:attrNameLst>
                                      </p:cBhvr>
                                      <p:to>
                                        <p:strVal val="visible"/>
                                      </p:to>
                                    </p:set>
                                    <p:anim calcmode="lin" valueType="num">
                                      <p:cBhvr additive="base">
                                        <p:cTn id="7" dur="500" fill="hold"/>
                                        <p:tgtEl>
                                          <p:spTgt spid="883714"/>
                                        </p:tgtEl>
                                        <p:attrNameLst>
                                          <p:attrName>ppt_x</p:attrName>
                                        </p:attrNameLst>
                                      </p:cBhvr>
                                      <p:tavLst>
                                        <p:tav tm="0">
                                          <p:val>
                                            <p:strVal val="0-#ppt_w/2"/>
                                          </p:val>
                                        </p:tav>
                                        <p:tav tm="100000">
                                          <p:val>
                                            <p:strVal val="#ppt_x"/>
                                          </p:val>
                                        </p:tav>
                                      </p:tavLst>
                                    </p:anim>
                                    <p:anim calcmode="lin" valueType="num">
                                      <p:cBhvr additive="base">
                                        <p:cTn id="8" dur="500" fill="hold"/>
                                        <p:tgtEl>
                                          <p:spTgt spid="8837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3730"/>
                                        </p:tgtEl>
                                        <p:attrNameLst>
                                          <p:attrName>style.visibility</p:attrName>
                                        </p:attrNameLst>
                                      </p:cBhvr>
                                      <p:to>
                                        <p:strVal val="visible"/>
                                      </p:to>
                                    </p:set>
                                    <p:anim calcmode="lin" valueType="num">
                                      <p:cBhvr additive="base">
                                        <p:cTn id="13" dur="500" fill="hold"/>
                                        <p:tgtEl>
                                          <p:spTgt spid="883730"/>
                                        </p:tgtEl>
                                        <p:attrNameLst>
                                          <p:attrName>ppt_x</p:attrName>
                                        </p:attrNameLst>
                                      </p:cBhvr>
                                      <p:tavLst>
                                        <p:tav tm="0">
                                          <p:val>
                                            <p:strVal val="0-#ppt_w/2"/>
                                          </p:val>
                                        </p:tav>
                                        <p:tav tm="100000">
                                          <p:val>
                                            <p:strVal val="#ppt_x"/>
                                          </p:val>
                                        </p:tav>
                                      </p:tavLst>
                                    </p:anim>
                                    <p:anim calcmode="lin" valueType="num">
                                      <p:cBhvr additive="base">
                                        <p:cTn id="14" dur="500" fill="hold"/>
                                        <p:tgtEl>
                                          <p:spTgt spid="8837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883716"/>
                                        </p:tgtEl>
                                        <p:attrNameLst>
                                          <p:attrName>style.visibility</p:attrName>
                                        </p:attrNameLst>
                                      </p:cBhvr>
                                      <p:to>
                                        <p:strVal val="visible"/>
                                      </p:to>
                                    </p:set>
                                    <p:animEffect transition="in" filter="barn(inHorizontal)">
                                      <p:cBhvr>
                                        <p:cTn id="19" dur="500"/>
                                        <p:tgtEl>
                                          <p:spTgt spid="883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4" grpId="0" autoUpdateAnimBg="0"/>
      <p:bldP spid="88373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Text Box 2"/>
          <p:cNvSpPr txBox="1">
            <a:spLocks noChangeArrowheads="1"/>
          </p:cNvSpPr>
          <p:nvPr/>
        </p:nvSpPr>
        <p:spPr bwMode="auto">
          <a:xfrm>
            <a:off x="2384425" y="3021013"/>
            <a:ext cx="4302125" cy="584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3200" dirty="0">
                <a:solidFill>
                  <a:srgbClr val="0033CC"/>
                </a:solidFill>
                <a:latin typeface="华文楷体" panose="02010600040101010101" pitchFamily="2" charset="-122"/>
                <a:ea typeface="华文楷体" panose="02010600040101010101" pitchFamily="2" charset="-122"/>
              </a:rPr>
              <a:t>有代表性的稀土矿物           </a:t>
            </a:r>
            <a:endParaRPr kumimoji="0" lang="zh-CN" altLang="en-US" sz="3200" dirty="0">
              <a:solidFill>
                <a:srgbClr val="0033CC"/>
              </a:solidFill>
              <a:latin typeface="华文楷体" panose="02010600040101010101" pitchFamily="2" charset="-122"/>
              <a:ea typeface="华文楷体" panose="02010600040101010101" pitchFamily="2" charset="-122"/>
            </a:endParaRPr>
          </a:p>
        </p:txBody>
      </p:sp>
      <p:sp>
        <p:nvSpPr>
          <p:cNvPr id="902147" name="Line 3"/>
          <p:cNvSpPr>
            <a:spLocks noChangeShapeType="1"/>
          </p:cNvSpPr>
          <p:nvPr/>
        </p:nvSpPr>
        <p:spPr bwMode="auto">
          <a:xfrm>
            <a:off x="211138" y="3644900"/>
            <a:ext cx="8429625" cy="0"/>
          </a:xfrm>
          <a:prstGeom prst="line">
            <a:avLst/>
          </a:prstGeom>
          <a:noFill/>
          <a:ln w="28575"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02148" name="Text Box 4"/>
          <p:cNvSpPr txBox="1">
            <a:spLocks noChangeArrowheads="1"/>
          </p:cNvSpPr>
          <p:nvPr/>
        </p:nvSpPr>
        <p:spPr bwMode="auto">
          <a:xfrm>
            <a:off x="328613" y="3716338"/>
            <a:ext cx="8707437" cy="2112962"/>
          </a:xfrm>
          <a:prstGeom prst="rect">
            <a:avLst/>
          </a:prstGeom>
          <a:solidFill>
            <a:schemeClr val="bg1"/>
          </a:solidFill>
          <a:ln w="12700" cap="sq">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2400" dirty="0">
                <a:latin typeface="Times New Roman" panose="02020603050405020304" pitchFamily="18" charset="0"/>
                <a:ea typeface="华文楷体" panose="02010600040101010101" pitchFamily="2" charset="-122"/>
              </a:rPr>
              <a:t>名      称         主要化学组成                               说明</a:t>
            </a:r>
            <a:endParaRPr kumimoji="0" lang="zh-CN" altLang="en-US" sz="2400" dirty="0">
              <a:latin typeface="Times New Roman" panose="02020603050405020304" pitchFamily="18" charset="0"/>
              <a:ea typeface="华文楷体" panose="02010600040101010101" pitchFamily="2" charset="-122"/>
            </a:endParaRPr>
          </a:p>
          <a:p>
            <a:pPr>
              <a:spcBef>
                <a:spcPct val="50000"/>
              </a:spcBef>
              <a:buClrTx/>
              <a:buSzTx/>
              <a:buFontTx/>
              <a:buNone/>
            </a:pPr>
            <a:r>
              <a:rPr kumimoji="0" lang="zh-CN" altLang="en-US" sz="2400" dirty="0">
                <a:latin typeface="Times New Roman" panose="02020603050405020304" pitchFamily="18" charset="0"/>
                <a:ea typeface="华文楷体" panose="02010600040101010101" pitchFamily="2" charset="-122"/>
              </a:rPr>
              <a:t>独  居  石       </a:t>
            </a:r>
            <a:r>
              <a:rPr kumimoji="0" lang="en-US" altLang="zh-CN" sz="2400" dirty="0">
                <a:latin typeface="Times New Roman" panose="02020603050405020304" pitchFamily="18" charset="0"/>
                <a:ea typeface="华文楷体" panose="02010600040101010101" pitchFamily="2" charset="-122"/>
              </a:rPr>
              <a:t>(</a:t>
            </a:r>
            <a:r>
              <a:rPr kumimoji="0" lang="en-US" altLang="zh-CN" sz="2400" dirty="0" err="1">
                <a:latin typeface="Times New Roman" panose="02020603050405020304" pitchFamily="18" charset="0"/>
                <a:ea typeface="华文楷体" panose="02010600040101010101" pitchFamily="2" charset="-122"/>
              </a:rPr>
              <a:t>Ln,Th</a:t>
            </a:r>
            <a:r>
              <a:rPr kumimoji="0" lang="en-US" altLang="zh-CN" sz="2400" dirty="0">
                <a:latin typeface="Times New Roman" panose="02020603050405020304" pitchFamily="18" charset="0"/>
                <a:ea typeface="华文楷体" panose="02010600040101010101" pitchFamily="2" charset="-122"/>
              </a:rPr>
              <a:t>)PO</a:t>
            </a:r>
            <a:r>
              <a:rPr kumimoji="0" lang="en-US" altLang="zh-CN" sz="2400" baseline="-25000" dirty="0">
                <a:latin typeface="Times New Roman" panose="02020603050405020304" pitchFamily="18" charset="0"/>
                <a:ea typeface="华文楷体" panose="02010600040101010101" pitchFamily="2" charset="-122"/>
              </a:rPr>
              <a:t>4              </a:t>
            </a:r>
            <a:r>
              <a:rPr kumimoji="0" lang="en-US" altLang="zh-CN" sz="2400" dirty="0">
                <a:latin typeface="Times New Roman" panose="02020603050405020304" pitchFamily="18" charset="0"/>
                <a:ea typeface="华文楷体" panose="02010600040101010101" pitchFamily="2" charset="-122"/>
              </a:rPr>
              <a:t>Ln </a:t>
            </a:r>
            <a:r>
              <a:rPr kumimoji="0" lang="zh-CN" altLang="en-US" sz="2400" dirty="0">
                <a:latin typeface="Times New Roman" panose="02020603050405020304" pitchFamily="18" charset="0"/>
                <a:ea typeface="华文楷体" panose="02010600040101010101" pitchFamily="2" charset="-122"/>
              </a:rPr>
              <a:t>主要代表</a:t>
            </a:r>
            <a:r>
              <a:rPr kumimoji="0" lang="zh-CN" altLang="en-US" sz="2400" baseline="-25000" dirty="0">
                <a:latin typeface="Times New Roman" panose="02020603050405020304" pitchFamily="18" charset="0"/>
                <a:ea typeface="华文楷体" panose="02010600040101010101" pitchFamily="2" charset="-122"/>
              </a:rPr>
              <a:t> </a:t>
            </a:r>
            <a:r>
              <a:rPr kumimoji="0" lang="en-US" altLang="zh-CN" sz="2400" dirty="0" err="1">
                <a:latin typeface="Times New Roman" panose="02020603050405020304" pitchFamily="18" charset="0"/>
                <a:ea typeface="华文楷体" panose="02010600040101010101" pitchFamily="2" charset="-122"/>
              </a:rPr>
              <a:t>La,Ce</a:t>
            </a:r>
            <a:r>
              <a:rPr kumimoji="0" lang="en-US" altLang="zh-CN" sz="2400" baseline="-25000" dirty="0">
                <a:latin typeface="Times New Roman" panose="02020603050405020304" pitchFamily="18" charset="0"/>
                <a:ea typeface="华文楷体" panose="02010600040101010101" pitchFamily="2" charset="-122"/>
              </a:rPr>
              <a:t> </a:t>
            </a:r>
            <a:r>
              <a:rPr kumimoji="0" lang="zh-CN" altLang="en-US" sz="2400" dirty="0">
                <a:latin typeface="Times New Roman" panose="02020603050405020304" pitchFamily="18" charset="0"/>
                <a:ea typeface="华文楷体" panose="02010600040101010101" pitchFamily="2" charset="-122"/>
              </a:rPr>
              <a:t>等轻稀土元素</a:t>
            </a:r>
            <a:endParaRPr kumimoji="0" lang="zh-CN" altLang="en-US" sz="2400" dirty="0">
              <a:latin typeface="Times New Roman" panose="02020603050405020304" pitchFamily="18" charset="0"/>
              <a:ea typeface="华文楷体" panose="02010600040101010101" pitchFamily="2" charset="-122"/>
            </a:endParaRPr>
          </a:p>
          <a:p>
            <a:pPr>
              <a:spcBef>
                <a:spcPct val="50000"/>
              </a:spcBef>
              <a:buClrTx/>
              <a:buSzTx/>
              <a:buFontTx/>
              <a:buNone/>
            </a:pPr>
            <a:r>
              <a:rPr kumimoji="0" lang="zh-CN" altLang="en-US" sz="2400" dirty="0">
                <a:latin typeface="Times New Roman" panose="02020603050405020304" pitchFamily="18" charset="0"/>
                <a:ea typeface="华文楷体" panose="02010600040101010101" pitchFamily="2" charset="-122"/>
              </a:rPr>
              <a:t>氟碳铈镧矿     </a:t>
            </a:r>
            <a:r>
              <a:rPr kumimoji="0" lang="en-US" altLang="zh-CN" sz="2400" dirty="0" smtClean="0">
                <a:latin typeface="Times New Roman" panose="02020603050405020304" pitchFamily="18" charset="0"/>
                <a:ea typeface="华文楷体" panose="02010600040101010101" pitchFamily="2" charset="-122"/>
              </a:rPr>
              <a:t>LnCO</a:t>
            </a:r>
            <a:r>
              <a:rPr kumimoji="0" lang="en-US" altLang="zh-CN" sz="2400" baseline="-25000" dirty="0" smtClean="0">
                <a:latin typeface="Times New Roman" panose="02020603050405020304" pitchFamily="18" charset="0"/>
                <a:ea typeface="华文楷体" panose="02010600040101010101" pitchFamily="2" charset="-122"/>
              </a:rPr>
              <a:t>3</a:t>
            </a:r>
            <a:r>
              <a:rPr kumimoji="0" lang="en-US" altLang="zh-CN" sz="2400" dirty="0" smtClean="0">
                <a:latin typeface="Times New Roman" panose="02020603050405020304" pitchFamily="18" charset="0"/>
                <a:ea typeface="华文楷体" panose="02010600040101010101" pitchFamily="2" charset="-122"/>
              </a:rPr>
              <a:t>F            Ln </a:t>
            </a:r>
            <a:r>
              <a:rPr kumimoji="0" lang="zh-CN" altLang="en-US" sz="2400" dirty="0">
                <a:latin typeface="Times New Roman" panose="02020603050405020304" pitchFamily="18" charset="0"/>
                <a:ea typeface="华文楷体" panose="02010600040101010101" pitchFamily="2" charset="-122"/>
              </a:rPr>
              <a:t>主要代表</a:t>
            </a:r>
            <a:r>
              <a:rPr kumimoji="0" lang="zh-CN" altLang="en-US" sz="2400" baseline="-25000" dirty="0">
                <a:latin typeface="Times New Roman" panose="02020603050405020304" pitchFamily="18" charset="0"/>
                <a:ea typeface="华文楷体" panose="02010600040101010101" pitchFamily="2" charset="-122"/>
              </a:rPr>
              <a:t> </a:t>
            </a:r>
            <a:r>
              <a:rPr kumimoji="0" lang="en-US" altLang="zh-CN" sz="2400" dirty="0" err="1">
                <a:latin typeface="Times New Roman" panose="02020603050405020304" pitchFamily="18" charset="0"/>
                <a:ea typeface="华文楷体" panose="02010600040101010101" pitchFamily="2" charset="-122"/>
              </a:rPr>
              <a:t>La,Ce</a:t>
            </a:r>
            <a:r>
              <a:rPr kumimoji="0" lang="en-US" altLang="zh-CN" sz="2400" baseline="-25000" dirty="0">
                <a:latin typeface="Times New Roman" panose="02020603050405020304" pitchFamily="18" charset="0"/>
                <a:ea typeface="华文楷体" panose="02010600040101010101" pitchFamily="2" charset="-122"/>
              </a:rPr>
              <a:t> </a:t>
            </a:r>
            <a:r>
              <a:rPr kumimoji="0" lang="zh-CN" altLang="en-US" sz="2400" dirty="0">
                <a:latin typeface="Times New Roman" panose="02020603050405020304" pitchFamily="18" charset="0"/>
                <a:ea typeface="华文楷体" panose="02010600040101010101" pitchFamily="2" charset="-122"/>
              </a:rPr>
              <a:t>等轻稀土元素</a:t>
            </a:r>
            <a:endParaRPr kumimoji="0" lang="zh-CN" altLang="en-US" sz="2400" dirty="0">
              <a:latin typeface="Times New Roman" panose="02020603050405020304" pitchFamily="18" charset="0"/>
              <a:ea typeface="华文楷体" panose="02010600040101010101" pitchFamily="2" charset="-122"/>
            </a:endParaRPr>
          </a:p>
          <a:p>
            <a:pPr>
              <a:spcBef>
                <a:spcPct val="50000"/>
              </a:spcBef>
              <a:buClrTx/>
              <a:buSzTx/>
              <a:buFontTx/>
              <a:buNone/>
            </a:pPr>
            <a:r>
              <a:rPr kumimoji="0" lang="zh-CN" altLang="en-US" sz="2400" dirty="0">
                <a:latin typeface="Times New Roman" panose="02020603050405020304" pitchFamily="18" charset="0"/>
                <a:ea typeface="华文楷体" panose="02010600040101010101" pitchFamily="2" charset="-122"/>
              </a:rPr>
              <a:t>磷钇 矿             </a:t>
            </a:r>
            <a:r>
              <a:rPr kumimoji="0" lang="zh-CN" altLang="en-US" sz="2400" dirty="0" smtClean="0">
                <a:latin typeface="Times New Roman" panose="02020603050405020304" pitchFamily="18" charset="0"/>
                <a:ea typeface="华文楷体" panose="02010600040101010101" pitchFamily="2" charset="-122"/>
              </a:rPr>
              <a:t> </a:t>
            </a:r>
            <a:r>
              <a:rPr kumimoji="0" lang="en-US" altLang="zh-CN" sz="2400" dirty="0">
                <a:latin typeface="Times New Roman" panose="02020603050405020304" pitchFamily="18" charset="0"/>
                <a:ea typeface="华文楷体" panose="02010600040101010101" pitchFamily="2" charset="-122"/>
              </a:rPr>
              <a:t>YPO</a:t>
            </a:r>
            <a:r>
              <a:rPr kumimoji="0" lang="en-US" altLang="zh-CN" sz="2400" baseline="-25000" dirty="0">
                <a:latin typeface="Times New Roman" panose="02020603050405020304" pitchFamily="18" charset="0"/>
                <a:ea typeface="华文楷体" panose="02010600040101010101" pitchFamily="2" charset="-122"/>
              </a:rPr>
              <a:t>4          </a:t>
            </a:r>
            <a:r>
              <a:rPr kumimoji="0" lang="zh-CN" altLang="en-US" sz="2400" dirty="0">
                <a:latin typeface="Times New Roman" panose="02020603050405020304" pitchFamily="18" charset="0"/>
                <a:ea typeface="华文楷体" panose="02010600040101010101" pitchFamily="2" charset="-122"/>
              </a:rPr>
              <a:t>除 </a:t>
            </a:r>
            <a:r>
              <a:rPr kumimoji="0" lang="en-US" altLang="zh-CN" sz="2400" dirty="0">
                <a:latin typeface="Times New Roman" panose="02020603050405020304" pitchFamily="18" charset="0"/>
                <a:ea typeface="华文楷体" panose="02010600040101010101" pitchFamily="2" charset="-122"/>
              </a:rPr>
              <a:t>YPO</a:t>
            </a:r>
            <a:r>
              <a:rPr kumimoji="0" lang="en-US" altLang="zh-CN" sz="2400" baseline="-25000" dirty="0">
                <a:latin typeface="Times New Roman" panose="02020603050405020304" pitchFamily="18" charset="0"/>
                <a:ea typeface="华文楷体" panose="02010600040101010101" pitchFamily="2" charset="-122"/>
              </a:rPr>
              <a:t>4 </a:t>
            </a:r>
            <a:r>
              <a:rPr kumimoji="0" lang="zh-CN" altLang="en-US" sz="2400" dirty="0">
                <a:latin typeface="Times New Roman" panose="02020603050405020304" pitchFamily="18" charset="0"/>
                <a:ea typeface="华文楷体" panose="02010600040101010101" pitchFamily="2" charset="-122"/>
              </a:rPr>
              <a:t>外</a:t>
            </a:r>
            <a:r>
              <a:rPr kumimoji="0" lang="zh-CN" altLang="en-US" sz="2400" baseline="-25000" dirty="0">
                <a:latin typeface="Times New Roman" panose="02020603050405020304" pitchFamily="18" charset="0"/>
                <a:ea typeface="华文楷体" panose="02010600040101010101" pitchFamily="2" charset="-122"/>
              </a:rPr>
              <a:t>，</a:t>
            </a:r>
            <a:r>
              <a:rPr kumimoji="0" lang="zh-CN" altLang="en-US" sz="2400" dirty="0">
                <a:latin typeface="Times New Roman" panose="02020603050405020304" pitchFamily="18" charset="0"/>
                <a:ea typeface="华文楷体" panose="02010600040101010101" pitchFamily="2" charset="-122"/>
              </a:rPr>
              <a:t>还含有重稀土元素磷酸盐</a:t>
            </a:r>
            <a:endParaRPr kumimoji="0" lang="zh-CN" altLang="en-US" sz="2400" dirty="0">
              <a:latin typeface="Times New Roman" panose="02020603050405020304" pitchFamily="18" charset="0"/>
              <a:ea typeface="华文楷体" panose="02010600040101010101" pitchFamily="2" charset="-122"/>
            </a:endParaRPr>
          </a:p>
        </p:txBody>
      </p:sp>
      <p:sp>
        <p:nvSpPr>
          <p:cNvPr id="902149" name="Line 5"/>
          <p:cNvSpPr>
            <a:spLocks noChangeShapeType="1"/>
          </p:cNvSpPr>
          <p:nvPr/>
        </p:nvSpPr>
        <p:spPr bwMode="auto">
          <a:xfrm>
            <a:off x="211138" y="4221163"/>
            <a:ext cx="8429625" cy="0"/>
          </a:xfrm>
          <a:prstGeom prst="line">
            <a:avLst/>
          </a:prstGeom>
          <a:noFill/>
          <a:ln w="127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02150" name="Line 6"/>
          <p:cNvSpPr>
            <a:spLocks noChangeShapeType="1"/>
          </p:cNvSpPr>
          <p:nvPr/>
        </p:nvSpPr>
        <p:spPr bwMode="auto">
          <a:xfrm>
            <a:off x="360363" y="5948363"/>
            <a:ext cx="8523287" cy="0"/>
          </a:xfrm>
          <a:prstGeom prst="line">
            <a:avLst/>
          </a:prstGeom>
          <a:noFill/>
          <a:ln w="28575"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39" name="Rectangle 7"/>
          <p:cNvSpPr>
            <a:spLocks noChangeArrowheads="1"/>
          </p:cNvSpPr>
          <p:nvPr/>
        </p:nvSpPr>
        <p:spPr bwMode="auto">
          <a:xfrm>
            <a:off x="8316913" y="62849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5B63E619-8CC5-4A24-95CE-5C76471C77A8}"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
        <p:nvSpPr>
          <p:cNvPr id="44040" name="Rectangle 2"/>
          <p:cNvSpPr txBox="1">
            <a:spLocks noRot="1" noChangeArrowheads="1"/>
          </p:cNvSpPr>
          <p:nvPr/>
        </p:nvSpPr>
        <p:spPr bwMode="auto">
          <a:xfrm>
            <a:off x="195263" y="260350"/>
            <a:ext cx="8280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0000FF"/>
                </a:solidFill>
                <a:latin typeface="Times New Roman" panose="02020603050405020304" pitchFamily="18" charset="0"/>
                <a:ea typeface="华文楷体" panose="02010600040101010101" pitchFamily="2" charset="-122"/>
              </a:rPr>
              <a:t>矿物</a:t>
            </a:r>
            <a:r>
              <a:rPr lang="en-US" altLang="zh-CN" sz="3600" dirty="0">
                <a:latin typeface="Times New Roman" panose="02020603050405020304" pitchFamily="18" charset="0"/>
                <a:ea typeface="华文楷体" panose="02010600040101010101" pitchFamily="2" charset="-122"/>
              </a:rPr>
              <a:t>: </a:t>
            </a:r>
            <a:endParaRPr lang="en-US" altLang="zh-CN" sz="3600" dirty="0">
              <a:latin typeface="Times New Roman" panose="02020603050405020304" pitchFamily="18" charset="0"/>
              <a:ea typeface="华文楷体" panose="02010600040101010101" pitchFamily="2" charset="-122"/>
            </a:endParaRPr>
          </a:p>
          <a:p>
            <a:pPr eaLnBrk="1" hangingPunct="1">
              <a:buFont typeface="Wingdings" panose="05000000000000000000" pitchFamily="2" charset="2"/>
              <a:buNone/>
            </a:pPr>
            <a:r>
              <a:rPr lang="en-US" altLang="zh-CN" sz="3200" dirty="0">
                <a:latin typeface="Times New Roman" panose="02020603050405020304" pitchFamily="18" charset="0"/>
                <a:ea typeface="华文楷体" panose="02010600040101010101" pitchFamily="2" charset="-122"/>
              </a:rPr>
              <a:t>     </a:t>
            </a:r>
            <a:r>
              <a:rPr lang="zh-CN" altLang="en-US" sz="3200" dirty="0">
                <a:latin typeface="Times New Roman" panose="02020603050405020304" pitchFamily="18" charset="0"/>
                <a:ea typeface="华文楷体" panose="02010600040101010101" pitchFamily="2" charset="-122"/>
              </a:rPr>
              <a:t>稀土矿约有 </a:t>
            </a:r>
            <a:r>
              <a:rPr lang="en-US" altLang="zh-CN" sz="3200" dirty="0">
                <a:latin typeface="Times New Roman" panose="02020603050405020304" pitchFamily="18" charset="0"/>
                <a:ea typeface="华文楷体" panose="02010600040101010101" pitchFamily="2" charset="-122"/>
              </a:rPr>
              <a:t>250</a:t>
            </a:r>
            <a:r>
              <a:rPr lang="zh-CN" altLang="en-US" sz="3200" dirty="0">
                <a:latin typeface="Times New Roman" panose="02020603050405020304" pitchFamily="18" charset="0"/>
                <a:ea typeface="华文楷体" panose="02010600040101010101" pitchFamily="2" charset="-122"/>
              </a:rPr>
              <a:t>种</a:t>
            </a:r>
            <a:r>
              <a:rPr lang="en-US" altLang="zh-CN" sz="3200" dirty="0">
                <a:latin typeface="Times New Roman" panose="02020603050405020304" pitchFamily="18" charset="0"/>
                <a:ea typeface="华文楷体" panose="02010600040101010101" pitchFamily="2" charset="-122"/>
              </a:rPr>
              <a:t>(</a:t>
            </a:r>
            <a:r>
              <a:rPr lang="zh-CN" altLang="en-US" sz="3200" dirty="0">
                <a:latin typeface="Times New Roman" panose="02020603050405020304" pitchFamily="18" charset="0"/>
                <a:ea typeface="华文楷体" panose="02010600040101010101" pitchFamily="2" charset="-122"/>
              </a:rPr>
              <a:t>含稀土，非主要组分</a:t>
            </a:r>
            <a:r>
              <a:rPr lang="en-US" altLang="zh-CN" sz="3200" dirty="0" smtClean="0">
                <a:latin typeface="Times New Roman" panose="02020603050405020304" pitchFamily="18" charset="0"/>
                <a:ea typeface="华文楷体" panose="02010600040101010101" pitchFamily="2" charset="-122"/>
              </a:rPr>
              <a:t>)</a:t>
            </a:r>
            <a:endParaRPr lang="zh-CN" altLang="en-US" sz="3200" dirty="0">
              <a:latin typeface="Times New Roman" panose="02020603050405020304" pitchFamily="18" charset="0"/>
              <a:ea typeface="华文楷体" panose="02010600040101010101" pitchFamily="2" charset="-122"/>
            </a:endParaRPr>
          </a:p>
          <a:p>
            <a:pPr eaLnBrk="1" hangingPunct="1">
              <a:buFont typeface="Wingdings" panose="05000000000000000000" pitchFamily="2" charset="2"/>
              <a:buNone/>
            </a:pPr>
            <a:r>
              <a:rPr lang="zh-CN" altLang="en-US" sz="3200" dirty="0">
                <a:latin typeface="Times New Roman" panose="02020603050405020304" pitchFamily="18" charset="0"/>
                <a:ea typeface="华文楷体" panose="02010600040101010101" pitchFamily="2" charset="-122"/>
              </a:rPr>
              <a:t>     有工业价值的稀土矿物：</a:t>
            </a:r>
            <a:r>
              <a:rPr lang="en-US" altLang="zh-CN" sz="3200" dirty="0">
                <a:latin typeface="Times New Roman" panose="02020603050405020304" pitchFamily="18" charset="0"/>
                <a:ea typeface="华文楷体" panose="02010600040101010101" pitchFamily="2" charset="-122"/>
              </a:rPr>
              <a:t>50 ~ 60</a:t>
            </a:r>
            <a:r>
              <a:rPr lang="zh-CN" altLang="en-US" sz="3200" dirty="0">
                <a:latin typeface="Times New Roman" panose="02020603050405020304" pitchFamily="18" charset="0"/>
                <a:ea typeface="华文楷体" panose="02010600040101010101" pitchFamily="2" charset="-122"/>
              </a:rPr>
              <a:t>种。</a:t>
            </a:r>
            <a:endParaRPr lang="zh-CN" altLang="en-US" sz="3200" dirty="0">
              <a:latin typeface="Times New Roman" panose="02020603050405020304" pitchFamily="18" charset="0"/>
              <a:ea typeface="华文楷体" panose="02010600040101010101" pitchFamily="2" charset="-122"/>
            </a:endParaRPr>
          </a:p>
          <a:p>
            <a:pPr eaLnBrk="1" hangingPunct="1">
              <a:buFont typeface="Wingdings" panose="05000000000000000000" pitchFamily="2" charset="2"/>
              <a:buNone/>
            </a:pPr>
            <a:r>
              <a:rPr lang="zh-CN" altLang="en-US" sz="3200" dirty="0">
                <a:latin typeface="Times New Roman" panose="02020603050405020304" pitchFamily="18" charset="0"/>
                <a:ea typeface="华文楷体" panose="02010600040101010101" pitchFamily="2" charset="-122"/>
              </a:rPr>
              <a:t>    具有开采价值的只有</a:t>
            </a:r>
            <a:r>
              <a:rPr lang="en-US" altLang="zh-CN" sz="3200" dirty="0">
                <a:latin typeface="Times New Roman" panose="02020603050405020304" pitchFamily="18" charset="0"/>
                <a:ea typeface="华文楷体" panose="02010600040101010101" pitchFamily="2" charset="-122"/>
              </a:rPr>
              <a:t>10</a:t>
            </a:r>
            <a:r>
              <a:rPr lang="zh-CN" altLang="en-US" sz="3200" dirty="0">
                <a:latin typeface="Times New Roman" panose="02020603050405020304" pitchFamily="18" charset="0"/>
                <a:ea typeface="华文楷体" panose="02010600040101010101" pitchFamily="2" charset="-122"/>
              </a:rPr>
              <a:t>种左右</a:t>
            </a:r>
            <a:r>
              <a:rPr lang="zh-CN" altLang="en-US" sz="2800" dirty="0">
                <a:latin typeface="Times New Roman" panose="02020603050405020304" pitchFamily="18" charset="0"/>
                <a:ea typeface="华文楷体" panose="02010600040101010101" pitchFamily="2" charset="-122"/>
              </a:rPr>
              <a:t> </a:t>
            </a:r>
            <a:endParaRPr lang="zh-CN" altLang="en-US" sz="2800" dirty="0">
              <a:latin typeface="Times New Roman" panose="02020603050405020304" pitchFamily="18" charset="0"/>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2146"/>
                                        </p:tgtEl>
                                        <p:attrNameLst>
                                          <p:attrName>style.visibility</p:attrName>
                                        </p:attrNameLst>
                                      </p:cBhvr>
                                      <p:to>
                                        <p:strVal val="visible"/>
                                      </p:to>
                                    </p:set>
                                    <p:anim calcmode="lin" valueType="num">
                                      <p:cBhvr additive="base">
                                        <p:cTn id="7" dur="500" fill="hold"/>
                                        <p:tgtEl>
                                          <p:spTgt spid="902146"/>
                                        </p:tgtEl>
                                        <p:attrNameLst>
                                          <p:attrName>ppt_x</p:attrName>
                                        </p:attrNameLst>
                                      </p:cBhvr>
                                      <p:tavLst>
                                        <p:tav tm="0">
                                          <p:val>
                                            <p:strVal val="#ppt_x"/>
                                          </p:val>
                                        </p:tav>
                                        <p:tav tm="100000">
                                          <p:val>
                                            <p:strVal val="#ppt_x"/>
                                          </p:val>
                                        </p:tav>
                                      </p:tavLst>
                                    </p:anim>
                                    <p:anim calcmode="lin" valueType="num">
                                      <p:cBhvr additive="base">
                                        <p:cTn id="8" dur="500" fill="hold"/>
                                        <p:tgtEl>
                                          <p:spTgt spid="9021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02147"/>
                                        </p:tgtEl>
                                        <p:attrNameLst>
                                          <p:attrName>style.visibility</p:attrName>
                                        </p:attrNameLst>
                                      </p:cBhvr>
                                      <p:to>
                                        <p:strVal val="visible"/>
                                      </p:to>
                                    </p:set>
                                    <p:anim calcmode="lin" valueType="num">
                                      <p:cBhvr additive="base">
                                        <p:cTn id="11" dur="500" fill="hold"/>
                                        <p:tgtEl>
                                          <p:spTgt spid="902147"/>
                                        </p:tgtEl>
                                        <p:attrNameLst>
                                          <p:attrName>ppt_x</p:attrName>
                                        </p:attrNameLst>
                                      </p:cBhvr>
                                      <p:tavLst>
                                        <p:tav tm="0">
                                          <p:val>
                                            <p:strVal val="#ppt_x"/>
                                          </p:val>
                                        </p:tav>
                                        <p:tav tm="100000">
                                          <p:val>
                                            <p:strVal val="#ppt_x"/>
                                          </p:val>
                                        </p:tav>
                                      </p:tavLst>
                                    </p:anim>
                                    <p:anim calcmode="lin" valueType="num">
                                      <p:cBhvr additive="base">
                                        <p:cTn id="12" dur="500" fill="hold"/>
                                        <p:tgtEl>
                                          <p:spTgt spid="9021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02148"/>
                                        </p:tgtEl>
                                        <p:attrNameLst>
                                          <p:attrName>style.visibility</p:attrName>
                                        </p:attrNameLst>
                                      </p:cBhvr>
                                      <p:to>
                                        <p:strVal val="visible"/>
                                      </p:to>
                                    </p:set>
                                    <p:anim calcmode="lin" valueType="num">
                                      <p:cBhvr additive="base">
                                        <p:cTn id="15" dur="500" fill="hold"/>
                                        <p:tgtEl>
                                          <p:spTgt spid="902148"/>
                                        </p:tgtEl>
                                        <p:attrNameLst>
                                          <p:attrName>ppt_x</p:attrName>
                                        </p:attrNameLst>
                                      </p:cBhvr>
                                      <p:tavLst>
                                        <p:tav tm="0">
                                          <p:val>
                                            <p:strVal val="#ppt_x"/>
                                          </p:val>
                                        </p:tav>
                                        <p:tav tm="100000">
                                          <p:val>
                                            <p:strVal val="#ppt_x"/>
                                          </p:val>
                                        </p:tav>
                                      </p:tavLst>
                                    </p:anim>
                                    <p:anim calcmode="lin" valueType="num">
                                      <p:cBhvr additive="base">
                                        <p:cTn id="16" dur="500" fill="hold"/>
                                        <p:tgtEl>
                                          <p:spTgt spid="9021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02149"/>
                                        </p:tgtEl>
                                        <p:attrNameLst>
                                          <p:attrName>style.visibility</p:attrName>
                                        </p:attrNameLst>
                                      </p:cBhvr>
                                      <p:to>
                                        <p:strVal val="visible"/>
                                      </p:to>
                                    </p:set>
                                    <p:anim calcmode="lin" valueType="num">
                                      <p:cBhvr additive="base">
                                        <p:cTn id="19" dur="500" fill="hold"/>
                                        <p:tgtEl>
                                          <p:spTgt spid="902149"/>
                                        </p:tgtEl>
                                        <p:attrNameLst>
                                          <p:attrName>ppt_x</p:attrName>
                                        </p:attrNameLst>
                                      </p:cBhvr>
                                      <p:tavLst>
                                        <p:tav tm="0">
                                          <p:val>
                                            <p:strVal val="#ppt_x"/>
                                          </p:val>
                                        </p:tav>
                                        <p:tav tm="100000">
                                          <p:val>
                                            <p:strVal val="#ppt_x"/>
                                          </p:val>
                                        </p:tav>
                                      </p:tavLst>
                                    </p:anim>
                                    <p:anim calcmode="lin" valueType="num">
                                      <p:cBhvr additive="base">
                                        <p:cTn id="20" dur="500" fill="hold"/>
                                        <p:tgtEl>
                                          <p:spTgt spid="9021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02150"/>
                                        </p:tgtEl>
                                        <p:attrNameLst>
                                          <p:attrName>style.visibility</p:attrName>
                                        </p:attrNameLst>
                                      </p:cBhvr>
                                      <p:to>
                                        <p:strVal val="visible"/>
                                      </p:to>
                                    </p:set>
                                    <p:anim calcmode="lin" valueType="num">
                                      <p:cBhvr additive="base">
                                        <p:cTn id="23" dur="500" fill="hold"/>
                                        <p:tgtEl>
                                          <p:spTgt spid="902150"/>
                                        </p:tgtEl>
                                        <p:attrNameLst>
                                          <p:attrName>ppt_x</p:attrName>
                                        </p:attrNameLst>
                                      </p:cBhvr>
                                      <p:tavLst>
                                        <p:tav tm="0">
                                          <p:val>
                                            <p:strVal val="#ppt_x"/>
                                          </p:val>
                                        </p:tav>
                                        <p:tav tm="100000">
                                          <p:val>
                                            <p:strVal val="#ppt_x"/>
                                          </p:val>
                                        </p:tav>
                                      </p:tavLst>
                                    </p:anim>
                                    <p:anim calcmode="lin" valueType="num">
                                      <p:cBhvr additive="base">
                                        <p:cTn id="24" dur="500" fill="hold"/>
                                        <p:tgtEl>
                                          <p:spTgt spid="902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46" grpId="0" animBg="1"/>
      <p:bldP spid="902147" grpId="0" animBg="1"/>
      <p:bldP spid="902148" grpId="0" animBg="1"/>
      <p:bldP spid="902149" grpId="0" animBg="1"/>
      <p:bldP spid="90215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Text Box 3"/>
          <p:cNvSpPr txBox="1">
            <a:spLocks noChangeArrowheads="1"/>
          </p:cNvSpPr>
          <p:nvPr/>
        </p:nvSpPr>
        <p:spPr bwMode="auto">
          <a:xfrm>
            <a:off x="900113" y="1341438"/>
            <a:ext cx="7777162" cy="1701800"/>
          </a:xfrm>
          <a:prstGeom prst="rect">
            <a:avLst/>
          </a:prstGeom>
          <a:noFill/>
          <a:ln w="9525" algn="ctr">
            <a:noFill/>
            <a:miter lim="800000"/>
          </a:ln>
          <a:effectLst/>
        </p:spPr>
        <p:txBody>
          <a:bodyPr>
            <a:spAutoFit/>
          </a:bodyPr>
          <a:lstStyle/>
          <a:p>
            <a:pPr eaLnBrk="1" hangingPunct="1">
              <a:lnSpc>
                <a:spcPct val="110000"/>
              </a:lnSpc>
              <a:spcBef>
                <a:spcPct val="50000"/>
              </a:spcBef>
            </a:pPr>
            <a:r>
              <a:rPr kumimoji="1" lang="en-US" altLang="zh-CN" sz="3200" b="1">
                <a:latin typeface="Times New Roman" panose="02020603050405020304" pitchFamily="18" charset="0"/>
                <a:ea typeface="楷体" panose="02010609060101010101" pitchFamily="49" charset="-122"/>
              </a:rPr>
              <a:t>  </a:t>
            </a:r>
            <a:r>
              <a:rPr kumimoji="1" lang="zh-CN" altLang="en-US" sz="3200" b="1">
                <a:latin typeface="Times New Roman" panose="02020603050405020304" pitchFamily="18" charset="0"/>
                <a:ea typeface="楷体" panose="02010609060101010101" pitchFamily="49" charset="-122"/>
              </a:rPr>
              <a:t>稀土离子与无机配体形成的配合物一般都不稳定</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但与有机配体如羧酸</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羟基羧酸</a:t>
            </a:r>
            <a:r>
              <a:rPr kumimoji="1" lang="en-US" altLang="zh-CN" sz="3200" b="1">
                <a:latin typeface="Times New Roman" panose="02020603050405020304" pitchFamily="18" charset="0"/>
                <a:ea typeface="楷体" panose="02010609060101010101" pitchFamily="49" charset="-122"/>
              </a:rPr>
              <a:t>,β-</a:t>
            </a:r>
            <a:r>
              <a:rPr kumimoji="1" lang="zh-CN" altLang="en-US" sz="3200" b="1">
                <a:latin typeface="Times New Roman" panose="02020603050405020304" pitchFamily="18" charset="0"/>
                <a:ea typeface="楷体" panose="02010609060101010101" pitchFamily="49" charset="-122"/>
              </a:rPr>
              <a:t>二酮等螯合剂可形成很稳定的螯合物</a:t>
            </a:r>
            <a:r>
              <a:rPr kumimoji="1" lang="en-US" altLang="zh-CN" sz="3200" b="1">
                <a:latin typeface="Times New Roman" panose="02020603050405020304" pitchFamily="18" charset="0"/>
                <a:ea typeface="楷体" panose="02010609060101010101" pitchFamily="49" charset="-122"/>
              </a:rPr>
              <a:t>.</a:t>
            </a:r>
            <a:endParaRPr kumimoji="1" lang="en-US" altLang="zh-CN" sz="3200" b="1">
              <a:latin typeface="Times New Roman" panose="02020603050405020304" pitchFamily="18" charset="0"/>
              <a:ea typeface="楷体" panose="02010609060101010101" pitchFamily="49" charset="-122"/>
            </a:endParaRPr>
          </a:p>
        </p:txBody>
      </p:sp>
      <p:sp>
        <p:nvSpPr>
          <p:cNvPr id="300036" name="Text Box 4"/>
          <p:cNvSpPr txBox="1">
            <a:spLocks noChangeArrowheads="1"/>
          </p:cNvSpPr>
          <p:nvPr/>
        </p:nvSpPr>
        <p:spPr bwMode="auto">
          <a:xfrm>
            <a:off x="1187450" y="4652963"/>
            <a:ext cx="7740650" cy="634020"/>
          </a:xfrm>
          <a:prstGeom prst="rect">
            <a:avLst/>
          </a:prstGeom>
          <a:noFill/>
          <a:ln w="9525" algn="ctr">
            <a:noFill/>
            <a:miter lim="800000"/>
          </a:ln>
          <a:effectLst/>
        </p:spPr>
        <p:txBody>
          <a:bodyPr>
            <a:spAutoFit/>
          </a:bodyPr>
          <a:lstStyle/>
          <a:p>
            <a:pPr eaLnBrk="1" hangingPunct="1">
              <a:lnSpc>
                <a:spcPct val="110000"/>
              </a:lnSpc>
              <a:spcBef>
                <a:spcPct val="50000"/>
              </a:spcBef>
            </a:pPr>
            <a:r>
              <a:rPr kumimoji="1" lang="zh-CN" altLang="en-US" sz="3200" b="1" dirty="0" smtClean="0">
                <a:latin typeface="Times New Roman" panose="02020603050405020304" pitchFamily="18" charset="0"/>
                <a:ea typeface="楷体" panose="02010609060101010101" pitchFamily="49" charset="-122"/>
              </a:rPr>
              <a:t>为什么</a:t>
            </a:r>
            <a:r>
              <a:rPr kumimoji="1" lang="zh-CN" altLang="en-US" sz="3200" b="1" dirty="0">
                <a:latin typeface="Times New Roman" panose="02020603050405020304" pitchFamily="18" charset="0"/>
                <a:ea typeface="楷体" panose="02010609060101010101" pitchFamily="49" charset="-122"/>
              </a:rPr>
              <a:t>稀土离子</a:t>
            </a:r>
            <a:r>
              <a:rPr kumimoji="1" lang="en-US" altLang="zh-CN" sz="3200" b="1" dirty="0">
                <a:latin typeface="Times New Roman" panose="02020603050405020304" pitchFamily="18" charset="0"/>
                <a:ea typeface="楷体" panose="02010609060101010101" pitchFamily="49" charset="-122"/>
              </a:rPr>
              <a:t>RE</a:t>
            </a:r>
            <a:r>
              <a:rPr kumimoji="1" lang="en-US" altLang="zh-CN" sz="3200" b="1" baseline="30000" dirty="0">
                <a:latin typeface="Times New Roman" panose="02020603050405020304" pitchFamily="18" charset="0"/>
                <a:ea typeface="楷体" panose="02010609060101010101" pitchFamily="49" charset="-122"/>
              </a:rPr>
              <a:t>3+</a:t>
            </a:r>
            <a:r>
              <a:rPr kumimoji="1" lang="zh-CN" altLang="en-US" sz="3200" b="1" dirty="0">
                <a:latin typeface="Times New Roman" panose="02020603050405020304" pitchFamily="18" charset="0"/>
                <a:ea typeface="楷体" panose="02010609060101010101" pitchFamily="49" charset="-122"/>
              </a:rPr>
              <a:t>的配位能力较低</a:t>
            </a:r>
            <a:r>
              <a:rPr kumimoji="1" lang="en-US" altLang="zh-CN" sz="3200" b="1" dirty="0">
                <a:latin typeface="Times New Roman" panose="02020603050405020304" pitchFamily="18" charset="0"/>
                <a:ea typeface="楷体" panose="02010609060101010101" pitchFamily="49" charset="-122"/>
              </a:rPr>
              <a:t>? </a:t>
            </a:r>
            <a:endParaRPr kumimoji="1" lang="en-US" altLang="zh-CN" sz="3200" b="1" dirty="0">
              <a:latin typeface="Times New Roman" panose="02020603050405020304" pitchFamily="18" charset="0"/>
              <a:ea typeface="楷体" panose="02010609060101010101" pitchFamily="49" charset="-122"/>
            </a:endParaRPr>
          </a:p>
        </p:txBody>
      </p:sp>
      <p:sp>
        <p:nvSpPr>
          <p:cNvPr id="300039" name="AutoShape 7"/>
          <p:cNvSpPr>
            <a:spLocks noChangeArrowheads="1"/>
          </p:cNvSpPr>
          <p:nvPr/>
        </p:nvSpPr>
        <p:spPr bwMode="auto">
          <a:xfrm>
            <a:off x="611188" y="3644900"/>
            <a:ext cx="1584325" cy="792163"/>
          </a:xfrm>
          <a:prstGeom prst="cloudCallout">
            <a:avLst>
              <a:gd name="adj1" fmla="val 43486"/>
              <a:gd name="adj2" fmla="val 104509"/>
            </a:avLst>
          </a:prstGeom>
          <a:solidFill>
            <a:srgbClr val="FF0066"/>
          </a:solidFill>
          <a:ln w="9525">
            <a:noFill/>
            <a:round/>
          </a:ln>
          <a:effectLst/>
        </p:spPr>
        <p:txBody>
          <a:bodyPr/>
          <a:lstStyle/>
          <a:p>
            <a:pPr algn="ctr"/>
            <a:r>
              <a:rPr lang="zh-CN" altLang="en-US" sz="3200" b="1" dirty="0">
                <a:solidFill>
                  <a:schemeClr val="bg1"/>
                </a:solidFill>
                <a:latin typeface="Times New Roman" panose="02020603050405020304" pitchFamily="18" charset="0"/>
                <a:ea typeface="楷体_GB2312" pitchFamily="49" charset="-122"/>
              </a:rPr>
              <a:t>问题</a:t>
            </a:r>
            <a:endParaRPr lang="zh-CN" altLang="en-US" sz="3200" b="1" dirty="0">
              <a:solidFill>
                <a:schemeClr val="bg1"/>
              </a:solidFill>
              <a:latin typeface="Times New Roman" panose="02020603050405020304" pitchFamily="18" charset="0"/>
              <a:ea typeface="楷体_GB2312" pitchFamily="49" charset="-122"/>
            </a:endParaRPr>
          </a:p>
        </p:txBody>
      </p:sp>
      <p:sp>
        <p:nvSpPr>
          <p:cNvPr id="6" name="TextBox 5"/>
          <p:cNvSpPr txBox="1"/>
          <p:nvPr/>
        </p:nvSpPr>
        <p:spPr>
          <a:xfrm>
            <a:off x="323528" y="404664"/>
            <a:ext cx="3384376" cy="646331"/>
          </a:xfrm>
          <a:prstGeom prst="rect">
            <a:avLst/>
          </a:prstGeom>
          <a:noFill/>
        </p:spPr>
        <p:txBody>
          <a:bodyPr wrap="square" rtlCol="0">
            <a:spAutoFit/>
          </a:bodyPr>
          <a:lstStyle/>
          <a:p>
            <a:r>
              <a:rPr lang="zh-CN" altLang="en-US" sz="3600" b="0" dirty="0" smtClean="0">
                <a:solidFill>
                  <a:srgbClr val="0000CC"/>
                </a:solidFill>
                <a:ea typeface="华文行楷" panose="02010800040101010101" pitchFamily="2" charset="-122"/>
              </a:rPr>
              <a:t>稀土配合物</a:t>
            </a:r>
            <a:r>
              <a:rPr lang="en-US" altLang="zh-CN" sz="3600" b="0" dirty="0" smtClean="0">
                <a:solidFill>
                  <a:srgbClr val="0000CC"/>
                </a:solidFill>
                <a:ea typeface="华文行楷" panose="02010800040101010101" pitchFamily="2" charset="-122"/>
              </a:rPr>
              <a:t>:</a:t>
            </a:r>
            <a:endParaRPr lang="zh-CN" altLang="en-US" sz="3600" b="0"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0035"/>
                                        </p:tgtEl>
                                        <p:attrNameLst>
                                          <p:attrName>style.visibility</p:attrName>
                                        </p:attrNameLst>
                                      </p:cBhvr>
                                      <p:to>
                                        <p:strVal val="visible"/>
                                      </p:to>
                                    </p:set>
                                    <p:animEffect transition="in" filter="wipe(left)">
                                      <p:cBhvr>
                                        <p:cTn id="7" dur="500"/>
                                        <p:tgtEl>
                                          <p:spTgt spid="3000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0039"/>
                                        </p:tgtEl>
                                        <p:attrNameLst>
                                          <p:attrName>style.visibility</p:attrName>
                                        </p:attrNameLst>
                                      </p:cBhvr>
                                      <p:to>
                                        <p:strVal val="visible"/>
                                      </p:to>
                                    </p:set>
                                    <p:animEffect transition="in" filter="blinds(horizontal)">
                                      <p:cBhvr>
                                        <p:cTn id="12" dur="500"/>
                                        <p:tgtEl>
                                          <p:spTgt spid="3000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0036"/>
                                        </p:tgtEl>
                                        <p:attrNameLst>
                                          <p:attrName>style.visibility</p:attrName>
                                        </p:attrNameLst>
                                      </p:cBhvr>
                                      <p:to>
                                        <p:strVal val="visible"/>
                                      </p:to>
                                    </p:set>
                                    <p:animEffect transition="in" filter="wipe(left)">
                                      <p:cBhvr>
                                        <p:cTn id="17" dur="500"/>
                                        <p:tgtEl>
                                          <p:spTgt spid="300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p:bldP spid="300036" grpId="0"/>
      <p:bldP spid="3000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00113" y="1484313"/>
            <a:ext cx="7596187" cy="3848100"/>
          </a:xfrm>
          <a:prstGeom prst="rect">
            <a:avLst/>
          </a:prstGeom>
          <a:noFill/>
          <a:ln w="9525" algn="ctr">
            <a:noFill/>
            <a:miter lim="800000"/>
          </a:ln>
          <a:effectLst/>
        </p:spPr>
        <p:txBody>
          <a:bodyPr>
            <a:spAutoFit/>
          </a:bodyPr>
          <a:lstStyle/>
          <a:p>
            <a:pPr eaLnBrk="1" hangingPunct="1">
              <a:lnSpc>
                <a:spcPct val="110000"/>
              </a:lnSpc>
              <a:spcBef>
                <a:spcPct val="50000"/>
              </a:spcBef>
            </a:pPr>
            <a:r>
              <a:rPr kumimoji="1" lang="zh-CN" altLang="en-US" sz="3200" b="1">
                <a:latin typeface="Times New Roman" panose="02020603050405020304" pitchFamily="18" charset="0"/>
                <a:ea typeface="楷体" panose="02010609060101010101" pitchFamily="49" charset="-122"/>
              </a:rPr>
              <a:t>解</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因</a:t>
            </a:r>
            <a:r>
              <a:rPr kumimoji="1" lang="en-US" altLang="zh-CN" sz="3200" b="1">
                <a:latin typeface="Times New Roman" panose="02020603050405020304" pitchFamily="18" charset="0"/>
                <a:ea typeface="楷体" panose="02010609060101010101" pitchFamily="49" charset="-122"/>
              </a:rPr>
              <a:t>RE</a:t>
            </a:r>
            <a:r>
              <a:rPr kumimoji="1" lang="en-US" altLang="zh-CN" sz="3200" b="1" baseline="30000">
                <a:latin typeface="Times New Roman" panose="02020603050405020304" pitchFamily="18" charset="0"/>
                <a:ea typeface="楷体" panose="02010609060101010101" pitchFamily="49" charset="-122"/>
              </a:rPr>
              <a:t>3+</a:t>
            </a:r>
            <a:r>
              <a:rPr kumimoji="1" lang="zh-CN" altLang="en-US" sz="3200" b="1">
                <a:latin typeface="Times New Roman" panose="02020603050405020304" pitchFamily="18" charset="0"/>
                <a:ea typeface="楷体" panose="02010609060101010101" pitchFamily="49" charset="-122"/>
              </a:rPr>
              <a:t>半径大</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又是稀有气体的电子层构型</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与碱土金属离子相似</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与配体的作用主要是静电引力</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而这种力较小</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同时</a:t>
            </a:r>
            <a:r>
              <a:rPr kumimoji="1" lang="en-US" altLang="zh-CN" sz="3200" b="1">
                <a:latin typeface="Times New Roman" panose="02020603050405020304" pitchFamily="18" charset="0"/>
                <a:ea typeface="楷体" panose="02010609060101010101" pitchFamily="49" charset="-122"/>
              </a:rPr>
              <a:t>RE</a:t>
            </a:r>
            <a:r>
              <a:rPr kumimoji="1" lang="en-US" altLang="zh-CN" sz="3200" b="1" baseline="30000">
                <a:latin typeface="Times New Roman" panose="02020603050405020304" pitchFamily="18" charset="0"/>
                <a:ea typeface="楷体" panose="02010609060101010101" pitchFamily="49" charset="-122"/>
              </a:rPr>
              <a:t>3+</a:t>
            </a:r>
            <a:r>
              <a:rPr kumimoji="1" lang="zh-CN" altLang="en-US" sz="3200" b="1">
                <a:latin typeface="Times New Roman" panose="02020603050405020304" pitchFamily="18" charset="0"/>
                <a:ea typeface="楷体" panose="02010609060101010101" pitchFamily="49" charset="-122"/>
              </a:rPr>
              <a:t>因无</a:t>
            </a:r>
            <a:r>
              <a:rPr kumimoji="1" lang="en-US" altLang="zh-CN" sz="3200" b="1">
                <a:latin typeface="Times New Roman" panose="02020603050405020304" pitchFamily="18" charset="0"/>
                <a:ea typeface="楷体" panose="02010609060101010101" pitchFamily="49" charset="-122"/>
              </a:rPr>
              <a:t>d</a:t>
            </a:r>
            <a:r>
              <a:rPr kumimoji="1" lang="zh-CN" altLang="en-US" sz="3200" b="1">
                <a:latin typeface="Times New Roman" panose="02020603050405020304" pitchFamily="18" charset="0"/>
                <a:ea typeface="楷体" panose="02010609060101010101" pitchFamily="49" charset="-122"/>
              </a:rPr>
              <a:t>电子</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其配位场稳定化能远远低于过渡系元素</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另外</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水是一种较强配体</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只有比其强的螯合剂才可以与</a:t>
            </a:r>
            <a:r>
              <a:rPr kumimoji="1" lang="en-US" altLang="zh-CN" sz="3200" b="1">
                <a:latin typeface="Times New Roman" panose="02020603050405020304" pitchFamily="18" charset="0"/>
                <a:ea typeface="楷体" panose="02010609060101010101" pitchFamily="49" charset="-122"/>
              </a:rPr>
              <a:t>RE</a:t>
            </a:r>
            <a:r>
              <a:rPr kumimoji="1" lang="en-US" altLang="zh-CN" sz="3200" b="1" baseline="30000">
                <a:latin typeface="Times New Roman" panose="02020603050405020304" pitchFamily="18" charset="0"/>
                <a:ea typeface="楷体" panose="02010609060101010101" pitchFamily="49" charset="-122"/>
              </a:rPr>
              <a:t>3+</a:t>
            </a:r>
            <a:r>
              <a:rPr kumimoji="1" lang="zh-CN" altLang="en-US" sz="3200" b="1">
                <a:latin typeface="Times New Roman" panose="02020603050405020304" pitchFamily="18" charset="0"/>
                <a:ea typeface="楷体" panose="02010609060101010101" pitchFamily="49" charset="-122"/>
              </a:rPr>
              <a:t>形成稳定螯合物</a:t>
            </a:r>
            <a:r>
              <a:rPr kumimoji="1" lang="en-US" altLang="zh-CN" sz="3200" b="1">
                <a:latin typeface="Times New Roman" panose="02020603050405020304" pitchFamily="18" charset="0"/>
                <a:ea typeface="楷体" panose="02010609060101010101" pitchFamily="49" charset="-122"/>
              </a:rPr>
              <a:t>,</a:t>
            </a:r>
            <a:r>
              <a:rPr kumimoji="1" lang="zh-CN" altLang="en-US" sz="3200" b="1">
                <a:latin typeface="Times New Roman" panose="02020603050405020304" pitchFamily="18" charset="0"/>
                <a:ea typeface="楷体" panose="02010609060101010101" pitchFamily="49" charset="-122"/>
              </a:rPr>
              <a:t>所以稀土离子</a:t>
            </a:r>
            <a:r>
              <a:rPr kumimoji="1" lang="en-US" altLang="zh-CN" sz="3200" b="1">
                <a:latin typeface="Times New Roman" panose="02020603050405020304" pitchFamily="18" charset="0"/>
                <a:ea typeface="楷体" panose="02010609060101010101" pitchFamily="49" charset="-122"/>
              </a:rPr>
              <a:t>RE</a:t>
            </a:r>
            <a:r>
              <a:rPr kumimoji="1" lang="en-US" altLang="zh-CN" sz="3200" b="1" baseline="30000">
                <a:latin typeface="Times New Roman" panose="02020603050405020304" pitchFamily="18" charset="0"/>
                <a:ea typeface="楷体" panose="02010609060101010101" pitchFamily="49" charset="-122"/>
              </a:rPr>
              <a:t>3+</a:t>
            </a:r>
            <a:r>
              <a:rPr kumimoji="1" lang="zh-CN" altLang="en-US" sz="3200" b="1">
                <a:latin typeface="Times New Roman" panose="02020603050405020304" pitchFamily="18" charset="0"/>
                <a:ea typeface="楷体" panose="02010609060101010101" pitchFamily="49" charset="-122"/>
              </a:rPr>
              <a:t>的配位能力较低</a:t>
            </a:r>
            <a:r>
              <a:rPr kumimoji="1" lang="en-US" altLang="zh-CN" sz="3200" b="1">
                <a:latin typeface="Times New Roman" panose="02020603050405020304" pitchFamily="18" charset="0"/>
                <a:ea typeface="楷体" panose="02010609060101010101" pitchFamily="49" charset="-122"/>
              </a:rPr>
              <a:t>. </a:t>
            </a:r>
            <a:endParaRPr kumimoji="1" lang="en-US" altLang="zh-CN" sz="3200" b="1">
              <a:latin typeface="Times New Roman" panose="02020603050405020304" pitchFamily="18" charset="0"/>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323850" y="404813"/>
            <a:ext cx="7704138" cy="2449512"/>
          </a:xfrm>
        </p:spPr>
        <p:txBody>
          <a:bodyPr/>
          <a:lstStyle/>
          <a:p>
            <a:pPr eaLnBrk="1" hangingPunct="1">
              <a:buFont typeface="Wingdings" panose="05000000000000000000" pitchFamily="2" charset="2"/>
              <a:buNone/>
            </a:pPr>
            <a:r>
              <a:rPr lang="zh-CN" altLang="en-US" sz="3200" b="1" smtClean="0">
                <a:solidFill>
                  <a:srgbClr val="0000FF"/>
                </a:solidFill>
                <a:latin typeface="Times New Roman" panose="02020603050405020304" pitchFamily="18" charset="0"/>
                <a:ea typeface="华文楷体" panose="02010600040101010101" pitchFamily="2" charset="-122"/>
              </a:rPr>
              <a:t>稀土元素的应用</a:t>
            </a:r>
            <a:endParaRPr lang="zh-CN" altLang="en-US" sz="3200" b="1" smtClean="0">
              <a:solidFill>
                <a:srgbClr val="0000FF"/>
              </a:solidFill>
              <a:latin typeface="Times New Roman" panose="02020603050405020304" pitchFamily="18" charset="0"/>
              <a:ea typeface="华文楷体" panose="02010600040101010101" pitchFamily="2" charset="-122"/>
            </a:endParaRPr>
          </a:p>
          <a:p>
            <a:pPr eaLnBrk="1" hangingPunct="1">
              <a:buFont typeface="Wingdings" panose="05000000000000000000" pitchFamily="2" charset="2"/>
              <a:buNone/>
            </a:pPr>
            <a:r>
              <a:rPr lang="zh-CN" altLang="en-US" sz="2800" b="1" smtClean="0">
                <a:latin typeface="Times New Roman" panose="02020603050405020304" pitchFamily="18" charset="0"/>
                <a:ea typeface="华文楷体" panose="02010600040101010101" pitchFamily="2" charset="-122"/>
              </a:rPr>
              <a:t>      稀土离子：</a:t>
            </a:r>
            <a:r>
              <a:rPr lang="en-US" altLang="zh-CN" sz="2800" b="1" smtClean="0">
                <a:latin typeface="Times New Roman" panose="02020603050405020304" pitchFamily="18" charset="0"/>
                <a:ea typeface="华文楷体" panose="02010600040101010101" pitchFamily="2" charset="-122"/>
              </a:rPr>
              <a:t>4 f</a:t>
            </a:r>
            <a:r>
              <a:rPr lang="zh-CN" altLang="en-US" sz="2800" b="1" smtClean="0">
                <a:latin typeface="Times New Roman" panose="02020603050405020304" pitchFamily="18" charset="0"/>
                <a:ea typeface="华文楷体" panose="02010600040101010101" pitchFamily="2" charset="-122"/>
              </a:rPr>
              <a:t>轨道，丰富的电子能级、较多的成单电子：</a:t>
            </a:r>
            <a:endParaRPr lang="zh-CN" altLang="en-US" sz="2800" b="1" smtClean="0">
              <a:latin typeface="Times New Roman" panose="02020603050405020304" pitchFamily="18" charset="0"/>
              <a:ea typeface="华文楷体" panose="02010600040101010101" pitchFamily="2" charset="-122"/>
            </a:endParaRPr>
          </a:p>
          <a:p>
            <a:pPr eaLnBrk="1" hangingPunct="1">
              <a:buFont typeface="Wingdings" panose="05000000000000000000" pitchFamily="2" charset="2"/>
              <a:buNone/>
            </a:pPr>
            <a:r>
              <a:rPr lang="zh-CN" altLang="en-US" sz="2800" b="1" smtClean="0">
                <a:latin typeface="Times New Roman" panose="02020603050405020304" pitchFamily="18" charset="0"/>
                <a:ea typeface="华文楷体" panose="02010600040101010101" pitchFamily="2" charset="-122"/>
              </a:rPr>
              <a:t>      </a:t>
            </a:r>
            <a:r>
              <a:rPr lang="en-US" altLang="zh-CN" sz="2800" b="1" smtClean="0">
                <a:latin typeface="Times New Roman" panose="02020603050405020304" pitchFamily="18" charset="0"/>
                <a:ea typeface="华文楷体" panose="02010600040101010101" pitchFamily="2" charset="-122"/>
              </a:rPr>
              <a:t>——  </a:t>
            </a:r>
            <a:r>
              <a:rPr lang="zh-CN" altLang="en-US" sz="2800" b="1" smtClean="0">
                <a:latin typeface="Times New Roman" panose="02020603050405020304" pitchFamily="18" charset="0"/>
                <a:ea typeface="华文楷体" panose="02010600040101010101" pitchFamily="2" charset="-122"/>
              </a:rPr>
              <a:t>优良的光电磁性质、生物活性、催化活性等</a:t>
            </a:r>
            <a:r>
              <a:rPr lang="en-US" altLang="zh-CN" sz="2800" b="1" smtClean="0">
                <a:latin typeface="Times New Roman" panose="02020603050405020304" pitchFamily="18" charset="0"/>
                <a:ea typeface="华文楷体" panose="02010600040101010101" pitchFamily="2" charset="-122"/>
              </a:rPr>
              <a:t>;</a:t>
            </a:r>
            <a:r>
              <a:rPr lang="en-US" altLang="zh-CN" sz="2800" smtClean="0">
                <a:latin typeface="Times New Roman" panose="02020603050405020304" pitchFamily="18" charset="0"/>
                <a:ea typeface="华文楷体" panose="02010600040101010101" pitchFamily="2" charset="-122"/>
              </a:rPr>
              <a:t> </a:t>
            </a:r>
            <a:r>
              <a:rPr lang="zh-CN" altLang="en-US" sz="2800" b="1" smtClean="0">
                <a:latin typeface="Times New Roman" panose="02020603050405020304" pitchFamily="18" charset="0"/>
                <a:ea typeface="华文楷体" panose="02010600040101010101" pitchFamily="2" charset="-122"/>
              </a:rPr>
              <a:t>应用广泛：传统产业、高新技术产业</a:t>
            </a:r>
            <a:endParaRPr lang="zh-CN" altLang="en-US" sz="2800" b="1" smtClean="0">
              <a:latin typeface="Times New Roman" panose="02020603050405020304" pitchFamily="18" charset="0"/>
              <a:ea typeface="华文楷体" panose="02010600040101010101" pitchFamily="2" charset="-122"/>
            </a:endParaRPr>
          </a:p>
        </p:txBody>
      </p:sp>
      <p:sp>
        <p:nvSpPr>
          <p:cNvPr id="955395" name="Rectangle 3"/>
          <p:cNvSpPr>
            <a:spLocks noChangeArrowheads="1"/>
          </p:cNvSpPr>
          <p:nvPr/>
        </p:nvSpPr>
        <p:spPr bwMode="auto">
          <a:xfrm>
            <a:off x="468313" y="3284538"/>
            <a:ext cx="7848600"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Clr>
                <a:schemeClr val="hlink"/>
              </a:buClr>
              <a:buFont typeface="Wingdings" panose="05000000000000000000" pitchFamily="2" charset="2"/>
              <a:buNone/>
            </a:pPr>
            <a:r>
              <a:rPr kumimoji="0" lang="en-US" altLang="zh-CN" sz="2800" dirty="0">
                <a:solidFill>
                  <a:srgbClr val="0000FF"/>
                </a:solidFill>
                <a:latin typeface="Times New Roman" panose="02020603050405020304" pitchFamily="18" charset="0"/>
                <a:ea typeface="华文楷体" panose="02010600040101010101" pitchFamily="2" charset="-122"/>
              </a:rPr>
              <a:t>(a) </a:t>
            </a:r>
            <a:r>
              <a:rPr kumimoji="0" lang="zh-CN" altLang="en-US" sz="2800" dirty="0">
                <a:solidFill>
                  <a:srgbClr val="0000FF"/>
                </a:solidFill>
                <a:latin typeface="Times New Roman" panose="02020603050405020304" pitchFamily="18" charset="0"/>
                <a:ea typeface="华文楷体" panose="02010600040101010101" pitchFamily="2" charset="-122"/>
              </a:rPr>
              <a:t>冶金行业：</a:t>
            </a:r>
            <a:r>
              <a:rPr kumimoji="0" lang="zh-CN" altLang="en-US" sz="2800" dirty="0">
                <a:latin typeface="Times New Roman" panose="02020603050405020304" pitchFamily="18" charset="0"/>
                <a:ea typeface="华文楷体" panose="02010600040101010101" pitchFamily="2" charset="-122"/>
              </a:rPr>
              <a:t>稀土作为添加剂，净化钢液，改变钢中杂物的形态和分布，改善钢的组织结构，达到改进合金的力学、物理、加工性能目的，同时耐腐蚀、热稳定性都会得到改善。</a:t>
            </a:r>
            <a:endParaRPr kumimoji="0" lang="zh-CN" altLang="en-US" sz="2800" dirty="0">
              <a:latin typeface="Times New Roman" panose="02020603050405020304" pitchFamily="18" charset="0"/>
              <a:ea typeface="华文楷体" panose="02010600040101010101" pitchFamily="2" charset="-122"/>
            </a:endParaRPr>
          </a:p>
          <a:p>
            <a:pPr eaLnBrk="1" hangingPunct="1">
              <a:lnSpc>
                <a:spcPct val="120000"/>
              </a:lnSpc>
              <a:buClr>
                <a:schemeClr val="hlink"/>
              </a:buClr>
              <a:buFont typeface="Wingdings" panose="05000000000000000000" pitchFamily="2" charset="2"/>
              <a:buNone/>
            </a:pPr>
            <a:r>
              <a:rPr kumimoji="0" lang="zh-CN" altLang="en-US" sz="2800" dirty="0">
                <a:latin typeface="Times New Roman" panose="02020603050405020304" pitchFamily="18" charset="0"/>
                <a:ea typeface="华文楷体" panose="02010600040101010101" pitchFamily="2" charset="-122"/>
              </a:rPr>
              <a:t>         铸铁 </a:t>
            </a:r>
            <a:r>
              <a:rPr kumimoji="0" lang="en-US" altLang="zh-CN" sz="2800" dirty="0">
                <a:latin typeface="Times New Roman" panose="02020603050405020304" pitchFamily="18" charset="0"/>
                <a:ea typeface="华文楷体" panose="02010600040101010101" pitchFamily="2" charset="-122"/>
              </a:rPr>
              <a:t>/ Mg </a:t>
            </a:r>
            <a:r>
              <a:rPr kumimoji="0" lang="zh-CN" altLang="en-US" sz="2800" dirty="0">
                <a:latin typeface="Times New Roman" panose="02020603050405020304" pitchFamily="18" charset="0"/>
                <a:ea typeface="华文楷体" panose="02010600040101010101" pitchFamily="2" charset="-122"/>
              </a:rPr>
              <a:t>合金 </a:t>
            </a:r>
            <a:r>
              <a:rPr kumimoji="0" lang="en-US" altLang="zh-CN" sz="2800" dirty="0">
                <a:latin typeface="Times New Roman" panose="02020603050405020304" pitchFamily="18" charset="0"/>
                <a:ea typeface="华文楷体" panose="02010600040101010101" pitchFamily="2" charset="-122"/>
              </a:rPr>
              <a:t>/ Al </a:t>
            </a:r>
            <a:r>
              <a:rPr kumimoji="0" lang="zh-CN" altLang="en-US" sz="2800" dirty="0">
                <a:latin typeface="Times New Roman" panose="02020603050405020304" pitchFamily="18" charset="0"/>
                <a:ea typeface="华文楷体" panose="02010600040101010101" pitchFamily="2" charset="-122"/>
              </a:rPr>
              <a:t>合金等：广泛应用</a:t>
            </a:r>
            <a:endParaRPr kumimoji="0" lang="zh-CN" altLang="en-US" sz="2800" dirty="0">
              <a:solidFill>
                <a:srgbClr val="00FF00"/>
              </a:solidFill>
              <a:latin typeface="Times New Roman" panose="02020603050405020304" pitchFamily="18" charset="0"/>
              <a:ea typeface="华文楷体" panose="02010600040101010101" pitchFamily="2" charset="-122"/>
            </a:endParaRPr>
          </a:p>
        </p:txBody>
      </p:sp>
      <p:sp>
        <p:nvSpPr>
          <p:cNvPr id="45060" name="Rectangle 4"/>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A8865243-392F-4F46-A3A8-80B6448AB832}"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955395"/>
                                        </p:tgtEl>
                                        <p:attrNameLst>
                                          <p:attrName>style.visibility</p:attrName>
                                        </p:attrNameLst>
                                      </p:cBhvr>
                                      <p:to>
                                        <p:strVal val="visible"/>
                                      </p:to>
                                    </p:set>
                                    <p:anim calcmode="lin" valueType="num">
                                      <p:cBhvr>
                                        <p:cTn id="7" dur="500" fill="hold"/>
                                        <p:tgtEl>
                                          <p:spTgt spid="955395"/>
                                        </p:tgtEl>
                                        <p:attrNameLst>
                                          <p:attrName>ppt_w</p:attrName>
                                        </p:attrNameLst>
                                      </p:cBhvr>
                                      <p:tavLst>
                                        <p:tav tm="0">
                                          <p:val>
                                            <p:strVal val="#ppt_w*2.5"/>
                                          </p:val>
                                        </p:tav>
                                        <p:tav tm="100000">
                                          <p:val>
                                            <p:strVal val="#ppt_w"/>
                                          </p:val>
                                        </p:tav>
                                      </p:tavLst>
                                    </p:anim>
                                    <p:anim calcmode="lin" valueType="num">
                                      <p:cBhvr>
                                        <p:cTn id="8" dur="500" fill="hold"/>
                                        <p:tgtEl>
                                          <p:spTgt spid="955395"/>
                                        </p:tgtEl>
                                        <p:attrNameLst>
                                          <p:attrName>ppt_h</p:attrName>
                                        </p:attrNameLst>
                                      </p:cBhvr>
                                      <p:tavLst>
                                        <p:tav tm="0">
                                          <p:val>
                                            <p:strVal val="#ppt_h*0.01"/>
                                          </p:val>
                                        </p:tav>
                                        <p:tav tm="100000">
                                          <p:val>
                                            <p:strVal val="#ppt_h"/>
                                          </p:val>
                                        </p:tav>
                                      </p:tavLst>
                                    </p:anim>
                                    <p:anim calcmode="lin" valueType="num">
                                      <p:cBhvr>
                                        <p:cTn id="9" dur="500" fill="hold"/>
                                        <p:tgtEl>
                                          <p:spTgt spid="955395"/>
                                        </p:tgtEl>
                                        <p:attrNameLst>
                                          <p:attrName>ppt_x</p:attrName>
                                        </p:attrNameLst>
                                      </p:cBhvr>
                                      <p:tavLst>
                                        <p:tav tm="0">
                                          <p:val>
                                            <p:strVal val="#ppt_x"/>
                                          </p:val>
                                        </p:tav>
                                        <p:tav tm="100000">
                                          <p:val>
                                            <p:strVal val="#ppt_x"/>
                                          </p:val>
                                        </p:tav>
                                      </p:tavLst>
                                    </p:anim>
                                    <p:anim calcmode="lin" valueType="num">
                                      <p:cBhvr>
                                        <p:cTn id="10" dur="500" fill="hold"/>
                                        <p:tgtEl>
                                          <p:spTgt spid="955395"/>
                                        </p:tgtEl>
                                        <p:attrNameLst>
                                          <p:attrName>ppt_y</p:attrName>
                                        </p:attrNameLst>
                                      </p:cBhvr>
                                      <p:tavLst>
                                        <p:tav tm="0">
                                          <p:val>
                                            <p:strVal val="#ppt_h+1"/>
                                          </p:val>
                                        </p:tav>
                                        <p:tav tm="100000">
                                          <p:val>
                                            <p:strVal val="#ppt_y"/>
                                          </p:val>
                                        </p:tav>
                                      </p:tavLst>
                                    </p:anim>
                                    <p:animEffect transition="in" filter="fade">
                                      <p:cBhvr>
                                        <p:cTn id="11" dur="500"/>
                                        <p:tgtEl>
                                          <p:spTgt spid="955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ChangeArrowheads="1"/>
          </p:cNvSpPr>
          <p:nvPr/>
        </p:nvSpPr>
        <p:spPr bwMode="auto">
          <a:xfrm>
            <a:off x="323528" y="260648"/>
            <a:ext cx="7848600"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Clr>
                <a:schemeClr val="hlink"/>
              </a:buClr>
              <a:buFont typeface="Wingdings" panose="05000000000000000000" pitchFamily="2" charset="2"/>
              <a:buNone/>
            </a:pPr>
            <a:r>
              <a:rPr kumimoji="0" lang="en-US" altLang="zh-CN" sz="3200" dirty="0">
                <a:solidFill>
                  <a:srgbClr val="FF0000"/>
                </a:solidFill>
                <a:latin typeface="Times New Roman" panose="02020603050405020304" pitchFamily="18" charset="0"/>
                <a:ea typeface="华文楷体" panose="02010600040101010101" pitchFamily="2" charset="-122"/>
              </a:rPr>
              <a:t>(b) </a:t>
            </a:r>
            <a:r>
              <a:rPr kumimoji="0" lang="zh-CN" altLang="en-US" sz="3200" dirty="0">
                <a:solidFill>
                  <a:srgbClr val="FF0000"/>
                </a:solidFill>
                <a:latin typeface="Times New Roman" panose="02020603050405020304" pitchFamily="18" charset="0"/>
                <a:ea typeface="华文楷体" panose="02010600040101010101" pitchFamily="2" charset="-122"/>
              </a:rPr>
              <a:t>玻璃陶瓷：</a:t>
            </a:r>
            <a:r>
              <a:rPr kumimoji="0" lang="en-US" altLang="zh-CN" sz="3200" dirty="0">
                <a:solidFill>
                  <a:srgbClr val="0000FF"/>
                </a:solidFill>
                <a:latin typeface="Times New Roman" panose="02020603050405020304" pitchFamily="18" charset="0"/>
                <a:ea typeface="华文楷体" panose="02010600040101010101" pitchFamily="2" charset="-122"/>
              </a:rPr>
              <a:t>——— </a:t>
            </a:r>
            <a:r>
              <a:rPr kumimoji="0" lang="zh-CN" altLang="en-US" sz="3200" dirty="0">
                <a:solidFill>
                  <a:srgbClr val="0000FF"/>
                </a:solidFill>
                <a:latin typeface="Times New Roman" panose="02020603050405020304" pitchFamily="18" charset="0"/>
                <a:ea typeface="华文楷体" panose="02010600040101010101" pitchFamily="2" charset="-122"/>
              </a:rPr>
              <a:t>以稀土氧化物的形式</a:t>
            </a:r>
            <a:endParaRPr kumimoji="0" lang="zh-CN" altLang="en-US" sz="3200" dirty="0">
              <a:solidFill>
                <a:srgbClr val="0000FF"/>
              </a:solidFill>
              <a:latin typeface="Times New Roman" panose="02020603050405020304" pitchFamily="18" charset="0"/>
              <a:ea typeface="华文楷体" panose="02010600040101010101" pitchFamily="2" charset="-122"/>
            </a:endParaRPr>
          </a:p>
          <a:p>
            <a:pPr eaLnBrk="1" hangingPunct="1">
              <a:lnSpc>
                <a:spcPct val="140000"/>
              </a:lnSpc>
              <a:spcBef>
                <a:spcPct val="0"/>
              </a:spcBef>
              <a:buClr>
                <a:schemeClr val="hlink"/>
              </a:buClr>
              <a:buFont typeface="Wingdings" panose="05000000000000000000" pitchFamily="2" charset="2"/>
              <a:buNone/>
            </a:pPr>
            <a:r>
              <a:rPr kumimoji="0" lang="zh-CN" altLang="en-US" sz="3200" dirty="0">
                <a:latin typeface="Times New Roman" panose="02020603050405020304" pitchFamily="18" charset="0"/>
                <a:ea typeface="华文楷体" panose="02010600040101010101" pitchFamily="2" charset="-122"/>
              </a:rPr>
              <a:t>   稀土抛光粉、稀土光学玻璃、陶瓷颜料、稀土工程陶瓷 </a:t>
            </a:r>
            <a:r>
              <a:rPr kumimoji="0" lang="en-US" altLang="zh-CN" sz="3200" dirty="0" err="1">
                <a:latin typeface="Times New Roman" panose="02020603050405020304" pitchFamily="18" charset="0"/>
                <a:ea typeface="华文楷体" panose="02010600040101010101" pitchFamily="2" charset="-122"/>
              </a:rPr>
              <a:t>etc</a:t>
            </a:r>
            <a:r>
              <a:rPr kumimoji="0" lang="zh-CN" altLang="en-US" sz="3200" dirty="0">
                <a:latin typeface="Times New Roman" panose="02020603050405020304" pitchFamily="18" charset="0"/>
                <a:ea typeface="华文楷体" panose="02010600040101010101" pitchFamily="2" charset="-122"/>
              </a:rPr>
              <a:t>：</a:t>
            </a:r>
            <a:endParaRPr kumimoji="0" lang="zh-CN" altLang="en-US" sz="3200" dirty="0">
              <a:latin typeface="Times New Roman" panose="02020603050405020304" pitchFamily="18" charset="0"/>
              <a:ea typeface="华文楷体" panose="02010600040101010101" pitchFamily="2" charset="-122"/>
            </a:endParaRPr>
          </a:p>
          <a:p>
            <a:pPr eaLnBrk="1" hangingPunct="1">
              <a:lnSpc>
                <a:spcPct val="140000"/>
              </a:lnSpc>
              <a:spcBef>
                <a:spcPct val="0"/>
              </a:spcBef>
              <a:buClr>
                <a:schemeClr val="hlink"/>
              </a:buClr>
              <a:buFont typeface="Wingdings" panose="05000000000000000000" pitchFamily="2" charset="2"/>
              <a:buNone/>
            </a:pPr>
            <a:r>
              <a:rPr kumimoji="0" lang="zh-CN" altLang="en-US" sz="3200" dirty="0">
                <a:latin typeface="Times New Roman" panose="02020603050405020304" pitchFamily="18" charset="0"/>
                <a:ea typeface="华文楷体" panose="02010600040101010101" pitchFamily="2" charset="-122"/>
              </a:rPr>
              <a:t>   玻璃着色：玻璃＋</a:t>
            </a:r>
            <a:r>
              <a:rPr kumimoji="0" lang="en-US" altLang="zh-CN" sz="3200" dirty="0">
                <a:latin typeface="Times New Roman" panose="02020603050405020304" pitchFamily="18" charset="0"/>
                <a:ea typeface="华文楷体" panose="02010600040101010101" pitchFamily="2" charset="-122"/>
              </a:rPr>
              <a:t>Nd</a:t>
            </a:r>
            <a:r>
              <a:rPr kumimoji="0" lang="en-US" altLang="zh-CN" sz="3200" baseline="-25000" dirty="0">
                <a:latin typeface="Times New Roman" panose="02020603050405020304" pitchFamily="18" charset="0"/>
                <a:ea typeface="华文楷体" panose="02010600040101010101" pitchFamily="2" charset="-122"/>
              </a:rPr>
              <a:t>2</a:t>
            </a:r>
            <a:r>
              <a:rPr kumimoji="0" lang="en-US" altLang="zh-CN" sz="3200" dirty="0">
                <a:latin typeface="Times New Roman" panose="02020603050405020304" pitchFamily="18" charset="0"/>
                <a:ea typeface="华文楷体" panose="02010600040101010101" pitchFamily="2" charset="-122"/>
              </a:rPr>
              <a:t>O</a:t>
            </a:r>
            <a:r>
              <a:rPr kumimoji="0" lang="en-US" altLang="zh-CN" sz="3200" baseline="-25000" dirty="0">
                <a:latin typeface="Times New Roman" panose="02020603050405020304" pitchFamily="18" charset="0"/>
                <a:ea typeface="华文楷体" panose="02010600040101010101" pitchFamily="2" charset="-122"/>
              </a:rPr>
              <a:t>3</a:t>
            </a:r>
            <a:r>
              <a:rPr kumimoji="0" lang="zh-CN" altLang="en-US" sz="3200" dirty="0">
                <a:latin typeface="Times New Roman" panose="02020603050405020304" pitchFamily="18" charset="0"/>
                <a:ea typeface="华文楷体" panose="02010600040101010101" pitchFamily="2" charset="-122"/>
              </a:rPr>
              <a:t>：呈鲜红色；</a:t>
            </a:r>
            <a:endParaRPr kumimoji="0" lang="zh-CN" altLang="en-US" sz="3200" dirty="0">
              <a:latin typeface="Times New Roman" panose="02020603050405020304" pitchFamily="18" charset="0"/>
              <a:ea typeface="华文楷体" panose="02010600040101010101" pitchFamily="2" charset="-122"/>
            </a:endParaRPr>
          </a:p>
          <a:p>
            <a:pPr eaLnBrk="1" hangingPunct="1">
              <a:lnSpc>
                <a:spcPct val="140000"/>
              </a:lnSpc>
              <a:spcBef>
                <a:spcPct val="0"/>
              </a:spcBef>
              <a:buClr>
                <a:schemeClr val="hlink"/>
              </a:buClr>
              <a:buFont typeface="Wingdings" panose="05000000000000000000" pitchFamily="2" charset="2"/>
              <a:buNone/>
            </a:pPr>
            <a:r>
              <a:rPr kumimoji="0" lang="zh-CN" altLang="en-US" sz="3200" dirty="0">
                <a:latin typeface="Times New Roman" panose="02020603050405020304" pitchFamily="18" charset="0"/>
                <a:ea typeface="华文楷体" panose="02010600040101010101" pitchFamily="2" charset="-122"/>
              </a:rPr>
              <a:t>                                </a:t>
            </a:r>
            <a:r>
              <a:rPr kumimoji="0" lang="zh-CN" altLang="en-US" sz="3200" dirty="0" smtClean="0">
                <a:latin typeface="Times New Roman" panose="02020603050405020304" pitchFamily="18" charset="0"/>
                <a:ea typeface="华文楷体" panose="02010600040101010101" pitchFamily="2" charset="-122"/>
              </a:rPr>
              <a:t>＋ </a:t>
            </a:r>
            <a:r>
              <a:rPr kumimoji="0" lang="en-US" altLang="zh-CN" sz="3200" dirty="0">
                <a:latin typeface="Times New Roman" panose="02020603050405020304" pitchFamily="18" charset="0"/>
                <a:ea typeface="华文楷体" panose="02010600040101010101" pitchFamily="2" charset="-122"/>
              </a:rPr>
              <a:t>Pr</a:t>
            </a:r>
            <a:r>
              <a:rPr kumimoji="0" lang="en-US" altLang="zh-CN" sz="3200" baseline="-25000" dirty="0">
                <a:latin typeface="Times New Roman" panose="02020603050405020304" pitchFamily="18" charset="0"/>
                <a:ea typeface="华文楷体" panose="02010600040101010101" pitchFamily="2" charset="-122"/>
              </a:rPr>
              <a:t>6</a:t>
            </a:r>
            <a:r>
              <a:rPr kumimoji="0" lang="en-US" altLang="zh-CN" sz="3200" dirty="0">
                <a:latin typeface="Times New Roman" panose="02020603050405020304" pitchFamily="18" charset="0"/>
                <a:ea typeface="华文楷体" panose="02010600040101010101" pitchFamily="2" charset="-122"/>
              </a:rPr>
              <a:t>O</a:t>
            </a:r>
            <a:r>
              <a:rPr kumimoji="0" lang="en-US" altLang="zh-CN" sz="3200" baseline="-25000" dirty="0">
                <a:latin typeface="Times New Roman" panose="02020603050405020304" pitchFamily="18" charset="0"/>
                <a:ea typeface="华文楷体" panose="02010600040101010101" pitchFamily="2" charset="-122"/>
              </a:rPr>
              <a:t>11</a:t>
            </a:r>
            <a:r>
              <a:rPr kumimoji="0" lang="zh-CN" altLang="en-US" sz="3200" dirty="0">
                <a:latin typeface="Times New Roman" panose="02020603050405020304" pitchFamily="18" charset="0"/>
                <a:ea typeface="华文楷体" panose="02010600040101010101" pitchFamily="2" charset="-122"/>
              </a:rPr>
              <a:t>：呈绿色</a:t>
            </a:r>
            <a:endParaRPr kumimoji="0" lang="zh-CN" altLang="en-US" sz="3200" dirty="0">
              <a:latin typeface="Times New Roman" panose="02020603050405020304" pitchFamily="18" charset="0"/>
              <a:ea typeface="华文楷体" panose="02010600040101010101" pitchFamily="2" charset="-122"/>
            </a:endParaRPr>
          </a:p>
          <a:p>
            <a:pPr eaLnBrk="1" hangingPunct="1">
              <a:lnSpc>
                <a:spcPct val="140000"/>
              </a:lnSpc>
              <a:spcBef>
                <a:spcPct val="0"/>
              </a:spcBef>
              <a:buClr>
                <a:schemeClr val="hlink"/>
              </a:buClr>
              <a:buFont typeface="Wingdings" panose="05000000000000000000" pitchFamily="2" charset="2"/>
              <a:buNone/>
            </a:pPr>
            <a:r>
              <a:rPr kumimoji="0" lang="zh-CN" altLang="en-US" sz="3200" dirty="0">
                <a:latin typeface="Times New Roman" panose="02020603050405020304" pitchFamily="18" charset="0"/>
                <a:ea typeface="华文楷体" panose="02010600040101010101" pitchFamily="2" charset="-122"/>
              </a:rPr>
              <a:t>       陶瓷：</a:t>
            </a:r>
            <a:r>
              <a:rPr kumimoji="0" lang="en-US" altLang="zh-CN" sz="3200" dirty="0">
                <a:latin typeface="Times New Roman" panose="02020603050405020304" pitchFamily="18" charset="0"/>
                <a:ea typeface="华文楷体" panose="02010600040101010101" pitchFamily="2" charset="-122"/>
              </a:rPr>
              <a:t>Y</a:t>
            </a:r>
            <a:r>
              <a:rPr kumimoji="0" lang="en-US" altLang="zh-CN" sz="3200" baseline="-25000" dirty="0">
                <a:latin typeface="Times New Roman" panose="02020603050405020304" pitchFamily="18" charset="0"/>
                <a:ea typeface="华文楷体" panose="02010600040101010101" pitchFamily="2" charset="-122"/>
              </a:rPr>
              <a:t>2</a:t>
            </a:r>
            <a:r>
              <a:rPr kumimoji="0" lang="en-US" altLang="zh-CN" sz="3200" dirty="0">
                <a:latin typeface="Times New Roman" panose="02020603050405020304" pitchFamily="18" charset="0"/>
                <a:ea typeface="华文楷体" panose="02010600040101010101" pitchFamily="2" charset="-122"/>
              </a:rPr>
              <a:t>O</a:t>
            </a:r>
            <a:r>
              <a:rPr kumimoji="0" lang="en-US" altLang="zh-CN" sz="3200" baseline="-25000" dirty="0">
                <a:latin typeface="Times New Roman" panose="02020603050405020304" pitchFamily="18" charset="0"/>
                <a:ea typeface="华文楷体" panose="02010600040101010101" pitchFamily="2" charset="-122"/>
              </a:rPr>
              <a:t>3</a:t>
            </a:r>
            <a:r>
              <a:rPr kumimoji="0" lang="zh-CN" altLang="en-US" sz="3200" dirty="0">
                <a:latin typeface="Times New Roman" panose="02020603050405020304" pitchFamily="18" charset="0"/>
                <a:ea typeface="华文楷体" panose="02010600040101010101" pitchFamily="2" charset="-122"/>
              </a:rPr>
              <a:t>、</a:t>
            </a:r>
            <a:r>
              <a:rPr kumimoji="0" lang="en-US" altLang="zh-CN" sz="3200" dirty="0">
                <a:latin typeface="Times New Roman" panose="02020603050405020304" pitchFamily="18" charset="0"/>
                <a:ea typeface="华文楷体" panose="02010600040101010101" pitchFamily="2" charset="-122"/>
              </a:rPr>
              <a:t>CeO</a:t>
            </a:r>
            <a:r>
              <a:rPr kumimoji="0" lang="en-US" altLang="zh-CN" sz="3200" baseline="-25000" dirty="0">
                <a:latin typeface="Times New Roman" panose="02020603050405020304" pitchFamily="18" charset="0"/>
                <a:ea typeface="华文楷体" panose="02010600040101010101" pitchFamily="2" charset="-122"/>
              </a:rPr>
              <a:t>2</a:t>
            </a:r>
            <a:r>
              <a:rPr kumimoji="0" lang="en-US" altLang="zh-CN" sz="3200" dirty="0">
                <a:latin typeface="Times New Roman" panose="02020603050405020304" pitchFamily="18" charset="0"/>
                <a:ea typeface="华文楷体" panose="02010600040101010101" pitchFamily="2" charset="-122"/>
              </a:rPr>
              <a:t> </a:t>
            </a:r>
            <a:r>
              <a:rPr kumimoji="0" lang="zh-CN" altLang="en-US" sz="3200" dirty="0">
                <a:latin typeface="Times New Roman" panose="02020603050405020304" pitchFamily="18" charset="0"/>
                <a:ea typeface="华文楷体" panose="02010600040101010101" pitchFamily="2" charset="-122"/>
              </a:rPr>
              <a:t>等</a:t>
            </a:r>
            <a:endParaRPr kumimoji="0" lang="zh-CN" altLang="en-US" sz="3200" dirty="0">
              <a:latin typeface="Times New Roman" panose="02020603050405020304" pitchFamily="18" charset="0"/>
              <a:ea typeface="华文楷体" panose="02010600040101010101" pitchFamily="2" charset="-122"/>
            </a:endParaRPr>
          </a:p>
        </p:txBody>
      </p:sp>
      <p:sp>
        <p:nvSpPr>
          <p:cNvPr id="46083" name="Rectangle 5"/>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77B9DCA4-8CA5-4050-80CB-39B25ED40426}"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
        <p:nvSpPr>
          <p:cNvPr id="956422" name="Rectangle 6"/>
          <p:cNvSpPr>
            <a:spLocks noChangeArrowheads="1"/>
          </p:cNvSpPr>
          <p:nvPr/>
        </p:nvSpPr>
        <p:spPr bwMode="auto">
          <a:xfrm>
            <a:off x="490537" y="4705350"/>
            <a:ext cx="7920037"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35000"/>
              </a:lnSpc>
              <a:spcBef>
                <a:spcPct val="0"/>
              </a:spcBef>
              <a:buClrTx/>
              <a:buSzTx/>
              <a:buFontTx/>
              <a:buChar char="•"/>
            </a:pPr>
            <a:r>
              <a:rPr kumimoji="0" lang="zh-CN" altLang="en-US" sz="3200" dirty="0">
                <a:solidFill>
                  <a:srgbClr val="0033CC"/>
                </a:solidFill>
                <a:latin typeface="Times New Roman" panose="02020603050405020304" pitchFamily="18" charset="0"/>
                <a:ea typeface="华文楷体" panose="02010600040101010101" pitchFamily="2" charset="-122"/>
              </a:rPr>
              <a:t>玻璃陶瓷材料</a:t>
            </a:r>
            <a:r>
              <a:rPr kumimoji="0" lang="zh-CN" altLang="en-US" sz="3200" dirty="0">
                <a:latin typeface="Times New Roman" panose="02020603050405020304" pitchFamily="18" charset="0"/>
                <a:ea typeface="华文楷体" panose="02010600040101010101" pitchFamily="2" charset="-122"/>
              </a:rPr>
              <a:t>：光学玻璃、光纤</a:t>
            </a:r>
            <a:endParaRPr kumimoji="0" lang="zh-CN" altLang="en-US" sz="3200" dirty="0">
              <a:latin typeface="Times New Roman" panose="02020603050405020304" pitchFamily="18" charset="0"/>
              <a:ea typeface="华文楷体" panose="02010600040101010101" pitchFamily="2" charset="-122"/>
            </a:endParaRPr>
          </a:p>
          <a:p>
            <a:pPr>
              <a:lnSpc>
                <a:spcPct val="135000"/>
              </a:lnSpc>
              <a:spcBef>
                <a:spcPct val="0"/>
              </a:spcBef>
              <a:buClrTx/>
              <a:buSzTx/>
              <a:buFontTx/>
              <a:buNone/>
            </a:pPr>
            <a:r>
              <a:rPr kumimoji="0" lang="zh-CN" altLang="en-US" sz="3200" dirty="0">
                <a:latin typeface="Times New Roman" panose="02020603050405020304" pitchFamily="18" charset="0"/>
                <a:ea typeface="华文楷体" panose="02010600040101010101" pitchFamily="2" charset="-122"/>
              </a:rPr>
              <a:t>      </a:t>
            </a:r>
            <a:r>
              <a:rPr kumimoji="0" lang="en-US" altLang="zh-CN" sz="3200" dirty="0">
                <a:latin typeface="Times New Roman" panose="02020603050405020304" pitchFamily="18" charset="0"/>
                <a:ea typeface="华文楷体" panose="02010600040101010101" pitchFamily="2" charset="-122"/>
              </a:rPr>
              <a:t>CeO</a:t>
            </a:r>
            <a:r>
              <a:rPr kumimoji="0" lang="en-US" altLang="zh-CN" sz="3200" baseline="-25000" dirty="0">
                <a:latin typeface="Times New Roman" panose="02020603050405020304" pitchFamily="18" charset="0"/>
                <a:ea typeface="华文楷体" panose="02010600040101010101" pitchFamily="2" charset="-122"/>
              </a:rPr>
              <a:t>2 </a:t>
            </a:r>
            <a:r>
              <a:rPr kumimoji="0" lang="en-US" altLang="zh-CN" sz="3200" dirty="0">
                <a:latin typeface="Times New Roman" panose="02020603050405020304" pitchFamily="18" charset="0"/>
                <a:ea typeface="华文楷体" panose="02010600040101010101" pitchFamily="2" charset="-122"/>
              </a:rPr>
              <a:t>(</a:t>
            </a:r>
            <a:r>
              <a:rPr kumimoji="0" lang="zh-CN" altLang="en-US" sz="3200" dirty="0">
                <a:latin typeface="Times New Roman" panose="02020603050405020304" pitchFamily="18" charset="0"/>
                <a:ea typeface="华文楷体" panose="02010600040101010101" pitchFamily="2" charset="-122"/>
              </a:rPr>
              <a:t>抛光剂</a:t>
            </a:r>
            <a:r>
              <a:rPr kumimoji="0" lang="en-US" altLang="zh-CN" sz="3200" dirty="0">
                <a:latin typeface="Times New Roman" panose="02020603050405020304" pitchFamily="18" charset="0"/>
                <a:ea typeface="华文楷体" panose="02010600040101010101" pitchFamily="2" charset="-122"/>
              </a:rPr>
              <a:t>),  ZrO</a:t>
            </a:r>
            <a:r>
              <a:rPr kumimoji="0" lang="en-US" altLang="zh-CN" sz="3200" baseline="-25000" dirty="0">
                <a:latin typeface="Times New Roman" panose="02020603050405020304" pitchFamily="18" charset="0"/>
                <a:ea typeface="华文楷体" panose="02010600040101010101" pitchFamily="2" charset="-122"/>
              </a:rPr>
              <a:t>2</a:t>
            </a:r>
            <a:r>
              <a:rPr kumimoji="0" lang="en-US" altLang="zh-CN" sz="3200" dirty="0">
                <a:latin typeface="Times New Roman" panose="02020603050405020304" pitchFamily="18" charset="0"/>
                <a:ea typeface="华文楷体" panose="02010600040101010101" pitchFamily="2" charset="-122"/>
              </a:rPr>
              <a:t>:Pr</a:t>
            </a:r>
            <a:r>
              <a:rPr kumimoji="0" lang="en-US" altLang="zh-CN" sz="3200" baseline="-25000" dirty="0">
                <a:latin typeface="Times New Roman" panose="02020603050405020304" pitchFamily="18" charset="0"/>
                <a:ea typeface="华文楷体" panose="02010600040101010101" pitchFamily="2" charset="-122"/>
              </a:rPr>
              <a:t>6</a:t>
            </a:r>
            <a:r>
              <a:rPr kumimoji="0" lang="en-US" altLang="zh-CN" sz="3200" dirty="0">
                <a:latin typeface="Times New Roman" panose="02020603050405020304" pitchFamily="18" charset="0"/>
                <a:ea typeface="华文楷体" panose="02010600040101010101" pitchFamily="2" charset="-122"/>
              </a:rPr>
              <a:t>O</a:t>
            </a:r>
            <a:r>
              <a:rPr kumimoji="0" lang="en-US" altLang="zh-CN" sz="3200" baseline="-25000" dirty="0">
                <a:latin typeface="Times New Roman" panose="02020603050405020304" pitchFamily="18" charset="0"/>
                <a:ea typeface="华文楷体" panose="02010600040101010101" pitchFamily="2" charset="-122"/>
              </a:rPr>
              <a:t>11</a:t>
            </a:r>
            <a:r>
              <a:rPr kumimoji="0" lang="en-US" altLang="zh-CN" sz="3200" dirty="0">
                <a:latin typeface="Times New Roman" panose="02020603050405020304" pitchFamily="18" charset="0"/>
                <a:ea typeface="华文楷体" panose="02010600040101010101" pitchFamily="2" charset="-122"/>
              </a:rPr>
              <a:t>:  </a:t>
            </a:r>
            <a:r>
              <a:rPr kumimoji="0" lang="zh-CN" altLang="en-US" sz="3200" dirty="0">
                <a:latin typeface="Times New Roman" panose="02020603050405020304" pitchFamily="18" charset="0"/>
                <a:ea typeface="华文楷体" panose="02010600040101010101" pitchFamily="2" charset="-122"/>
              </a:rPr>
              <a:t>镨黄陶瓷</a:t>
            </a:r>
            <a:endParaRPr kumimoji="0" lang="zh-CN" altLang="en-US" sz="3200" dirty="0">
              <a:latin typeface="Times New Roman" panose="02020603050405020304" pitchFamily="18" charset="0"/>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956418"/>
                                        </p:tgtEl>
                                        <p:attrNameLst>
                                          <p:attrName>style.visibility</p:attrName>
                                        </p:attrNameLst>
                                      </p:cBhvr>
                                      <p:to>
                                        <p:strVal val="visible"/>
                                      </p:to>
                                    </p:set>
                                    <p:anim calcmode="lin" valueType="num">
                                      <p:cBhvr>
                                        <p:cTn id="7" dur="500" fill="hold"/>
                                        <p:tgtEl>
                                          <p:spTgt spid="956418"/>
                                        </p:tgtEl>
                                        <p:attrNameLst>
                                          <p:attrName>ppt_w</p:attrName>
                                        </p:attrNameLst>
                                      </p:cBhvr>
                                      <p:tavLst>
                                        <p:tav tm="0">
                                          <p:val>
                                            <p:strVal val="#ppt_w*2.5"/>
                                          </p:val>
                                        </p:tav>
                                        <p:tav tm="100000">
                                          <p:val>
                                            <p:strVal val="#ppt_w"/>
                                          </p:val>
                                        </p:tav>
                                      </p:tavLst>
                                    </p:anim>
                                    <p:anim calcmode="lin" valueType="num">
                                      <p:cBhvr>
                                        <p:cTn id="8" dur="500" fill="hold"/>
                                        <p:tgtEl>
                                          <p:spTgt spid="956418"/>
                                        </p:tgtEl>
                                        <p:attrNameLst>
                                          <p:attrName>ppt_h</p:attrName>
                                        </p:attrNameLst>
                                      </p:cBhvr>
                                      <p:tavLst>
                                        <p:tav tm="0">
                                          <p:val>
                                            <p:strVal val="#ppt_h*0.01"/>
                                          </p:val>
                                        </p:tav>
                                        <p:tav tm="100000">
                                          <p:val>
                                            <p:strVal val="#ppt_h"/>
                                          </p:val>
                                        </p:tav>
                                      </p:tavLst>
                                    </p:anim>
                                    <p:anim calcmode="lin" valueType="num">
                                      <p:cBhvr>
                                        <p:cTn id="9" dur="500" fill="hold"/>
                                        <p:tgtEl>
                                          <p:spTgt spid="956418"/>
                                        </p:tgtEl>
                                        <p:attrNameLst>
                                          <p:attrName>ppt_x</p:attrName>
                                        </p:attrNameLst>
                                      </p:cBhvr>
                                      <p:tavLst>
                                        <p:tav tm="0">
                                          <p:val>
                                            <p:strVal val="#ppt_x"/>
                                          </p:val>
                                        </p:tav>
                                        <p:tav tm="100000">
                                          <p:val>
                                            <p:strVal val="#ppt_x"/>
                                          </p:val>
                                        </p:tav>
                                      </p:tavLst>
                                    </p:anim>
                                    <p:anim calcmode="lin" valueType="num">
                                      <p:cBhvr>
                                        <p:cTn id="10" dur="500" fill="hold"/>
                                        <p:tgtEl>
                                          <p:spTgt spid="956418"/>
                                        </p:tgtEl>
                                        <p:attrNameLst>
                                          <p:attrName>ppt_y</p:attrName>
                                        </p:attrNameLst>
                                      </p:cBhvr>
                                      <p:tavLst>
                                        <p:tav tm="0">
                                          <p:val>
                                            <p:strVal val="#ppt_h+1"/>
                                          </p:val>
                                        </p:tav>
                                        <p:tav tm="100000">
                                          <p:val>
                                            <p:strVal val="#ppt_y"/>
                                          </p:val>
                                        </p:tav>
                                      </p:tavLst>
                                    </p:anim>
                                    <p:animEffect transition="in" filter="fade">
                                      <p:cBhvr>
                                        <p:cTn id="11" dur="500"/>
                                        <p:tgtEl>
                                          <p:spTgt spid="9564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956422"/>
                                        </p:tgtEl>
                                        <p:attrNameLst>
                                          <p:attrName>style.visibility</p:attrName>
                                        </p:attrNameLst>
                                      </p:cBhvr>
                                      <p:to>
                                        <p:strVal val="visible"/>
                                      </p:to>
                                    </p:set>
                                    <p:anim calcmode="lin" valueType="num">
                                      <p:cBhvr additive="base">
                                        <p:cTn id="16" dur="500" fill="hold"/>
                                        <p:tgtEl>
                                          <p:spTgt spid="956422"/>
                                        </p:tgtEl>
                                        <p:attrNameLst>
                                          <p:attrName>ppt_x</p:attrName>
                                        </p:attrNameLst>
                                      </p:cBhvr>
                                      <p:tavLst>
                                        <p:tav tm="0">
                                          <p:val>
                                            <p:strVal val="0-#ppt_w/2"/>
                                          </p:val>
                                        </p:tav>
                                        <p:tav tm="100000">
                                          <p:val>
                                            <p:strVal val="#ppt_x"/>
                                          </p:val>
                                        </p:tav>
                                      </p:tavLst>
                                    </p:anim>
                                    <p:anim calcmode="lin" valueType="num">
                                      <p:cBhvr additive="base">
                                        <p:cTn id="17" dur="500" fill="hold"/>
                                        <p:tgtEl>
                                          <p:spTgt spid="956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P spid="95642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3" name="Rectangle 3"/>
          <p:cNvSpPr>
            <a:spLocks noChangeArrowheads="1"/>
          </p:cNvSpPr>
          <p:nvPr/>
        </p:nvSpPr>
        <p:spPr bwMode="auto">
          <a:xfrm>
            <a:off x="395288" y="333375"/>
            <a:ext cx="8510587"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5000"/>
              </a:lnSpc>
              <a:buClr>
                <a:schemeClr val="hlink"/>
              </a:buClr>
              <a:buFont typeface="Wingdings" panose="05000000000000000000" pitchFamily="2" charset="2"/>
              <a:buNone/>
            </a:pPr>
            <a:r>
              <a:rPr kumimoji="0" lang="en-US" altLang="zh-CN" sz="3200" dirty="0">
                <a:solidFill>
                  <a:srgbClr val="FF0000"/>
                </a:solidFill>
                <a:latin typeface="Times New Roman" panose="02020603050405020304" pitchFamily="18" charset="0"/>
                <a:ea typeface="华文楷体" panose="02010600040101010101" pitchFamily="2" charset="-122"/>
              </a:rPr>
              <a:t>(c) </a:t>
            </a:r>
            <a:r>
              <a:rPr kumimoji="0" lang="zh-CN" altLang="en-US" sz="3200" dirty="0">
                <a:solidFill>
                  <a:srgbClr val="FF0000"/>
                </a:solidFill>
                <a:latin typeface="Times New Roman" panose="02020603050405020304" pitchFamily="18" charset="0"/>
                <a:ea typeface="华文楷体" panose="02010600040101010101" pitchFamily="2" charset="-122"/>
              </a:rPr>
              <a:t>石油化工行业</a:t>
            </a:r>
            <a:r>
              <a:rPr kumimoji="0" lang="zh-CN" altLang="en-US" sz="3200" dirty="0">
                <a:solidFill>
                  <a:srgbClr val="00FF00"/>
                </a:solidFill>
                <a:latin typeface="Times New Roman" panose="02020603050405020304" pitchFamily="18" charset="0"/>
                <a:ea typeface="华文楷体" panose="02010600040101010101" pitchFamily="2" charset="-122"/>
              </a:rPr>
              <a:t>：</a:t>
            </a:r>
            <a:r>
              <a:rPr kumimoji="0" lang="zh-CN" altLang="en-US" sz="3200" dirty="0">
                <a:solidFill>
                  <a:srgbClr val="0000FF"/>
                </a:solidFill>
                <a:latin typeface="Times New Roman" panose="02020603050405020304" pitchFamily="18" charset="0"/>
                <a:ea typeface="华文楷体" panose="02010600040101010101" pitchFamily="2" charset="-122"/>
              </a:rPr>
              <a:t>应用含稀土的分子筛催化剂</a:t>
            </a:r>
            <a:r>
              <a:rPr kumimoji="0" lang="zh-CN" altLang="en-US" sz="3200" dirty="0">
                <a:latin typeface="Times New Roman" panose="02020603050405020304" pitchFamily="18" charset="0"/>
                <a:ea typeface="华文楷体" panose="02010600040101010101" pitchFamily="2" charset="-122"/>
              </a:rPr>
              <a:t> </a:t>
            </a:r>
            <a:endParaRPr kumimoji="0" lang="zh-CN" altLang="en-US" sz="3200" dirty="0">
              <a:latin typeface="Times New Roman" panose="02020603050405020304" pitchFamily="18" charset="0"/>
              <a:ea typeface="华文楷体" panose="02010600040101010101" pitchFamily="2" charset="-122"/>
            </a:endParaRPr>
          </a:p>
          <a:p>
            <a:pPr eaLnBrk="1" hangingPunct="1">
              <a:lnSpc>
                <a:spcPct val="145000"/>
              </a:lnSpc>
              <a:buClr>
                <a:schemeClr val="hlink"/>
              </a:buClr>
              <a:buFont typeface="Wingdings" panose="05000000000000000000" pitchFamily="2" charset="2"/>
              <a:buNone/>
            </a:pPr>
            <a:r>
              <a:rPr kumimoji="0" lang="zh-CN" altLang="en-US" sz="3200" dirty="0">
                <a:latin typeface="Times New Roman" panose="02020603050405020304" pitchFamily="18" charset="0"/>
                <a:ea typeface="华文楷体" panose="02010600040101010101" pitchFamily="2" charset="-122"/>
              </a:rPr>
              <a:t>     其催化活性比其他催化剂要高</a:t>
            </a:r>
            <a:r>
              <a:rPr kumimoji="0" lang="en-US" altLang="zh-CN" sz="3200" dirty="0">
                <a:latin typeface="Times New Roman" panose="02020603050405020304" pitchFamily="18" charset="0"/>
                <a:ea typeface="华文楷体" panose="02010600040101010101" pitchFamily="2" charset="-122"/>
              </a:rPr>
              <a:t>20</a:t>
            </a:r>
            <a:r>
              <a:rPr kumimoji="0" lang="zh-CN" altLang="en-US" sz="3200" dirty="0">
                <a:latin typeface="Times New Roman" panose="02020603050405020304" pitchFamily="18" charset="0"/>
                <a:ea typeface="华文楷体" panose="02010600040101010101" pitchFamily="2" charset="-122"/>
              </a:rPr>
              <a:t>～</a:t>
            </a:r>
            <a:r>
              <a:rPr kumimoji="0" lang="en-US" altLang="zh-CN" sz="3200" dirty="0">
                <a:latin typeface="Times New Roman" panose="02020603050405020304" pitchFamily="18" charset="0"/>
                <a:ea typeface="华文楷体" panose="02010600040101010101" pitchFamily="2" charset="-122"/>
              </a:rPr>
              <a:t>30</a:t>
            </a:r>
            <a:r>
              <a:rPr kumimoji="0" lang="zh-CN" altLang="en-US" sz="3200" dirty="0">
                <a:latin typeface="Times New Roman" panose="02020603050405020304" pitchFamily="18" charset="0"/>
                <a:ea typeface="华文楷体" panose="02010600040101010101" pitchFamily="2" charset="-122"/>
              </a:rPr>
              <a:t>％。</a:t>
            </a:r>
            <a:r>
              <a:rPr kumimoji="0" lang="zh-CN" altLang="en-US" sz="3200" dirty="0">
                <a:solidFill>
                  <a:srgbClr val="FF0000"/>
                </a:solidFill>
                <a:latin typeface="Times New Roman" panose="02020603050405020304" pitchFamily="18" charset="0"/>
                <a:ea typeface="华文楷体" panose="02010600040101010101" pitchFamily="2" charset="-122"/>
              </a:rPr>
              <a:t> </a:t>
            </a:r>
            <a:endParaRPr kumimoji="0" lang="zh-CN" altLang="en-US" sz="3200" dirty="0">
              <a:solidFill>
                <a:srgbClr val="FF0000"/>
              </a:solidFill>
              <a:latin typeface="Times New Roman" panose="02020603050405020304" pitchFamily="18" charset="0"/>
              <a:ea typeface="华文楷体" panose="02010600040101010101" pitchFamily="2" charset="-122"/>
            </a:endParaRPr>
          </a:p>
          <a:p>
            <a:pPr eaLnBrk="1" hangingPunct="1">
              <a:lnSpc>
                <a:spcPct val="145000"/>
              </a:lnSpc>
              <a:buClr>
                <a:schemeClr val="hlink"/>
              </a:buClr>
              <a:buFont typeface="Wingdings" panose="05000000000000000000" pitchFamily="2" charset="2"/>
              <a:buNone/>
            </a:pPr>
            <a:r>
              <a:rPr kumimoji="0" lang="zh-CN" altLang="en-US" sz="3200" dirty="0">
                <a:latin typeface="Times New Roman" panose="02020603050405020304" pitchFamily="18" charset="0"/>
                <a:ea typeface="华文楷体" panose="02010600040101010101" pitchFamily="2" charset="-122"/>
              </a:rPr>
              <a:t>    稀土离子的配位数可变，调节催化性能；</a:t>
            </a:r>
            <a:r>
              <a:rPr kumimoji="0" lang="zh-CN" altLang="en-US" sz="3200" dirty="0">
                <a:solidFill>
                  <a:srgbClr val="FF0000"/>
                </a:solidFill>
                <a:latin typeface="Times New Roman" panose="02020603050405020304" pitchFamily="18" charset="0"/>
                <a:ea typeface="华文楷体" panose="02010600040101010101" pitchFamily="2" charset="-122"/>
              </a:rPr>
              <a:t>     </a:t>
            </a:r>
            <a:endParaRPr kumimoji="0" lang="zh-CN" altLang="en-US" sz="3200" dirty="0">
              <a:latin typeface="Times New Roman" panose="02020603050405020304" pitchFamily="18" charset="0"/>
              <a:ea typeface="华文楷体" panose="02010600040101010101" pitchFamily="2" charset="-122"/>
            </a:endParaRPr>
          </a:p>
        </p:txBody>
      </p:sp>
      <p:sp>
        <p:nvSpPr>
          <p:cNvPr id="957444" name="Rectangle 4"/>
          <p:cNvSpPr>
            <a:spLocks noChangeArrowheads="1"/>
          </p:cNvSpPr>
          <p:nvPr/>
        </p:nvSpPr>
        <p:spPr bwMode="auto">
          <a:xfrm>
            <a:off x="538407" y="2764810"/>
            <a:ext cx="7632700" cy="145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5000"/>
              </a:lnSpc>
              <a:buClr>
                <a:schemeClr val="hlink"/>
              </a:buClr>
              <a:buFont typeface="Wingdings" panose="05000000000000000000" pitchFamily="2" charset="2"/>
              <a:buNone/>
            </a:pPr>
            <a:r>
              <a:rPr kumimoji="0" lang="en-US" altLang="zh-CN" sz="3200" dirty="0">
                <a:solidFill>
                  <a:srgbClr val="0000FF"/>
                </a:solidFill>
                <a:latin typeface="Times New Roman" panose="02020603050405020304" pitchFamily="18" charset="0"/>
                <a:ea typeface="华文楷体" panose="02010600040101010101" pitchFamily="2" charset="-122"/>
              </a:rPr>
              <a:t>(d) </a:t>
            </a:r>
            <a:r>
              <a:rPr kumimoji="0" lang="zh-CN" altLang="en-US" sz="3200" dirty="0">
                <a:solidFill>
                  <a:srgbClr val="0000FF"/>
                </a:solidFill>
                <a:latin typeface="Times New Roman" panose="02020603050405020304" pitchFamily="18" charset="0"/>
                <a:ea typeface="华文楷体" panose="02010600040101010101" pitchFamily="2" charset="-122"/>
              </a:rPr>
              <a:t>稀土农用：</a:t>
            </a:r>
            <a:r>
              <a:rPr kumimoji="0" lang="zh-CN" altLang="en-US" sz="3200" dirty="0">
                <a:latin typeface="Times New Roman" panose="02020603050405020304" pitchFamily="18" charset="0"/>
                <a:ea typeface="华文楷体" panose="02010600040101010101" pitchFamily="2" charset="-122"/>
              </a:rPr>
              <a:t>化肥、农药，可以改善水果增产，预防病虫害等。</a:t>
            </a:r>
            <a:endParaRPr kumimoji="0" lang="zh-CN" altLang="en-US" sz="3200" dirty="0">
              <a:latin typeface="Times New Roman" panose="02020603050405020304" pitchFamily="18" charset="0"/>
              <a:ea typeface="华文楷体" panose="02010600040101010101" pitchFamily="2" charset="-122"/>
            </a:endParaRPr>
          </a:p>
        </p:txBody>
      </p:sp>
      <p:sp>
        <p:nvSpPr>
          <p:cNvPr id="47108" name="Rectangle 5"/>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80B39BFF-8138-4D2E-84F7-1D2A9D6EF740}"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grpSp>
        <p:nvGrpSpPr>
          <p:cNvPr id="957446" name="Group 6"/>
          <p:cNvGrpSpPr/>
          <p:nvPr/>
        </p:nvGrpSpPr>
        <p:grpSpPr bwMode="auto">
          <a:xfrm>
            <a:off x="1187450" y="4251325"/>
            <a:ext cx="6705600" cy="2057400"/>
            <a:chOff x="864" y="2496"/>
            <a:chExt cx="4224" cy="1296"/>
          </a:xfrm>
        </p:grpSpPr>
        <p:sp>
          <p:nvSpPr>
            <p:cNvPr id="47110" name="Text Box 7"/>
            <p:cNvSpPr txBox="1">
              <a:spLocks noChangeArrowheads="1"/>
            </p:cNvSpPr>
            <p:nvPr/>
          </p:nvSpPr>
          <p:spPr bwMode="auto">
            <a:xfrm>
              <a:off x="1584" y="2496"/>
              <a:ext cx="27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1400">
                  <a:latin typeface="Times New Roman" panose="02020603050405020304" pitchFamily="18" charset="0"/>
                  <a:ea typeface="黑体" panose="02010609060101010101" pitchFamily="49" charset="-122"/>
                </a:rPr>
                <a:t>不同稀土使用方法对部分农作物增产效果的影响</a:t>
              </a:r>
              <a:endParaRPr kumimoji="0" lang="zh-CN" altLang="en-US" sz="1400">
                <a:latin typeface="Times New Roman" panose="02020603050405020304" pitchFamily="18" charset="0"/>
                <a:ea typeface="黑体" panose="02010609060101010101" pitchFamily="49" charset="-122"/>
              </a:endParaRPr>
            </a:p>
          </p:txBody>
        </p:sp>
        <p:sp>
          <p:nvSpPr>
            <p:cNvPr id="47111" name="Line 8"/>
            <p:cNvSpPr>
              <a:spLocks noChangeShapeType="1"/>
            </p:cNvSpPr>
            <p:nvPr/>
          </p:nvSpPr>
          <p:spPr bwMode="auto">
            <a:xfrm>
              <a:off x="864" y="2736"/>
              <a:ext cx="4080" cy="0"/>
            </a:xfrm>
            <a:prstGeom prst="line">
              <a:avLst/>
            </a:prstGeom>
            <a:noFill/>
            <a:ln w="28575" cap="sq">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7112" name="Text Box 9"/>
            <p:cNvSpPr txBox="1">
              <a:spLocks noChangeArrowheads="1"/>
            </p:cNvSpPr>
            <p:nvPr/>
          </p:nvSpPr>
          <p:spPr bwMode="auto">
            <a:xfrm>
              <a:off x="2592" y="2736"/>
              <a:ext cx="8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1400">
                  <a:latin typeface="楷体_GB2312" pitchFamily="49" charset="-122"/>
                  <a:ea typeface="楷体_GB2312" pitchFamily="49" charset="-122"/>
                </a:rPr>
                <a:t>增产效果，</a:t>
              </a:r>
              <a:r>
                <a:rPr kumimoji="0" lang="en-US" altLang="zh-CN" sz="1400">
                  <a:latin typeface="楷体_GB2312" pitchFamily="49" charset="-122"/>
                  <a:ea typeface="楷体_GB2312" pitchFamily="49" charset="-122"/>
                </a:rPr>
                <a:t>%</a:t>
              </a:r>
              <a:endParaRPr kumimoji="0" lang="en-US" altLang="zh-CN" sz="1400">
                <a:latin typeface="楷体_GB2312" pitchFamily="49" charset="-122"/>
                <a:ea typeface="楷体_GB2312" pitchFamily="49" charset="-122"/>
              </a:endParaRPr>
            </a:p>
          </p:txBody>
        </p:sp>
        <p:sp>
          <p:nvSpPr>
            <p:cNvPr id="47113" name="Line 10"/>
            <p:cNvSpPr>
              <a:spLocks noChangeShapeType="1"/>
            </p:cNvSpPr>
            <p:nvPr/>
          </p:nvSpPr>
          <p:spPr bwMode="auto">
            <a:xfrm>
              <a:off x="1776" y="2928"/>
              <a:ext cx="3168" cy="0"/>
            </a:xfrm>
            <a:prstGeom prst="line">
              <a:avLst/>
            </a:prstGeom>
            <a:noFill/>
            <a:ln w="12700" cap="sq">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7114" name="Text Box 11"/>
            <p:cNvSpPr txBox="1">
              <a:spLocks noChangeArrowheads="1"/>
            </p:cNvSpPr>
            <p:nvPr/>
          </p:nvSpPr>
          <p:spPr bwMode="auto">
            <a:xfrm>
              <a:off x="864" y="2832"/>
              <a:ext cx="8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1400">
                  <a:latin typeface="Times New Roman" panose="02020603050405020304" pitchFamily="18" charset="0"/>
                  <a:ea typeface="楷体_GB2312" pitchFamily="49" charset="-122"/>
                </a:rPr>
                <a:t>稀土使用方法</a:t>
              </a:r>
              <a:endParaRPr kumimoji="0" lang="zh-CN" altLang="en-US" sz="1400">
                <a:latin typeface="Times New Roman" panose="02020603050405020304" pitchFamily="18" charset="0"/>
                <a:ea typeface="楷体_GB2312" pitchFamily="49" charset="-122"/>
              </a:endParaRPr>
            </a:p>
          </p:txBody>
        </p:sp>
        <p:sp>
          <p:nvSpPr>
            <p:cNvPr id="47115" name="Text Box 12"/>
            <p:cNvSpPr txBox="1">
              <a:spLocks noChangeArrowheads="1"/>
            </p:cNvSpPr>
            <p:nvPr/>
          </p:nvSpPr>
          <p:spPr bwMode="auto">
            <a:xfrm>
              <a:off x="1776" y="2976"/>
              <a:ext cx="33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1400">
                  <a:latin typeface="Times New Roman" panose="02020603050405020304" pitchFamily="18" charset="0"/>
                  <a:ea typeface="楷体_GB2312" pitchFamily="49" charset="-122"/>
                </a:rPr>
                <a:t>春小麦                花生              大豆                  甜菜                白菜</a:t>
              </a:r>
              <a:endParaRPr kumimoji="0" lang="zh-CN" altLang="en-US" sz="1400">
                <a:latin typeface="Times New Roman" panose="02020603050405020304" pitchFamily="18" charset="0"/>
                <a:ea typeface="楷体_GB2312" pitchFamily="49" charset="-122"/>
              </a:endParaRPr>
            </a:p>
          </p:txBody>
        </p:sp>
        <p:sp>
          <p:nvSpPr>
            <p:cNvPr id="47116" name="Line 13"/>
            <p:cNvSpPr>
              <a:spLocks noChangeShapeType="1"/>
            </p:cNvSpPr>
            <p:nvPr/>
          </p:nvSpPr>
          <p:spPr bwMode="auto">
            <a:xfrm>
              <a:off x="864" y="3168"/>
              <a:ext cx="4128" cy="0"/>
            </a:xfrm>
            <a:prstGeom prst="line">
              <a:avLst/>
            </a:prstGeom>
            <a:noFill/>
            <a:ln w="12700" cap="sq">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7117" name="Text Box 14"/>
            <p:cNvSpPr txBox="1">
              <a:spLocks noChangeArrowheads="1"/>
            </p:cNvSpPr>
            <p:nvPr/>
          </p:nvSpPr>
          <p:spPr bwMode="auto">
            <a:xfrm>
              <a:off x="912" y="3198"/>
              <a:ext cx="3984"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1400">
                  <a:latin typeface="Times New Roman" panose="02020603050405020304" pitchFamily="18" charset="0"/>
                  <a:ea typeface="楷体_GB2312" pitchFamily="49" charset="-122"/>
                </a:rPr>
                <a:t>浸              种            </a:t>
              </a:r>
              <a:r>
                <a:rPr kumimoji="0" lang="en-US" altLang="zh-CN" sz="1400">
                  <a:latin typeface="Times New Roman" panose="02020603050405020304" pitchFamily="18" charset="0"/>
                  <a:ea typeface="楷体_GB2312" pitchFamily="49" charset="-122"/>
                </a:rPr>
                <a:t>10. 8                                                                 10.2</a:t>
              </a:r>
              <a:endParaRPr kumimoji="0" lang="en-US" altLang="zh-CN" sz="1400">
                <a:latin typeface="Times New Roman" panose="02020603050405020304" pitchFamily="18" charset="0"/>
                <a:ea typeface="楷体_GB2312" pitchFamily="49" charset="-122"/>
              </a:endParaRPr>
            </a:p>
            <a:p>
              <a:pPr>
                <a:spcBef>
                  <a:spcPct val="50000"/>
                </a:spcBef>
                <a:buClrTx/>
                <a:buSzTx/>
                <a:buFontTx/>
                <a:buNone/>
              </a:pPr>
              <a:r>
                <a:rPr kumimoji="0" lang="zh-CN" altLang="en-US" sz="1400">
                  <a:latin typeface="Times New Roman" panose="02020603050405020304" pitchFamily="18" charset="0"/>
                  <a:ea typeface="楷体_GB2312" pitchFamily="49" charset="-122"/>
                </a:rPr>
                <a:t>拌              种               </a:t>
              </a:r>
              <a:r>
                <a:rPr kumimoji="0" lang="en-US" altLang="zh-CN" sz="1400">
                  <a:latin typeface="Times New Roman" panose="02020603050405020304" pitchFamily="18" charset="0"/>
                  <a:ea typeface="楷体_GB2312" pitchFamily="49" charset="-122"/>
                </a:rPr>
                <a:t>8.3                 8.3                 6.7                     10.3                15.5</a:t>
              </a:r>
              <a:endParaRPr kumimoji="0" lang="en-US" altLang="zh-CN" sz="1400">
                <a:latin typeface="Times New Roman" panose="02020603050405020304" pitchFamily="18" charset="0"/>
                <a:ea typeface="楷体_GB2312" pitchFamily="49" charset="-122"/>
              </a:endParaRPr>
            </a:p>
            <a:p>
              <a:pPr>
                <a:spcBef>
                  <a:spcPct val="50000"/>
                </a:spcBef>
                <a:buClrTx/>
                <a:buSzTx/>
                <a:buFontTx/>
                <a:buNone/>
              </a:pPr>
              <a:r>
                <a:rPr kumimoji="0" lang="zh-CN" altLang="en-US" sz="1400">
                  <a:latin typeface="Times New Roman" panose="02020603050405020304" pitchFamily="18" charset="0"/>
                  <a:ea typeface="楷体_GB2312" pitchFamily="49" charset="-122"/>
                </a:rPr>
                <a:t>喷              施               </a:t>
              </a:r>
              <a:r>
                <a:rPr kumimoji="0" lang="en-US" altLang="zh-CN" sz="1400">
                  <a:latin typeface="Times New Roman" panose="02020603050405020304" pitchFamily="18" charset="0"/>
                  <a:ea typeface="楷体_GB2312" pitchFamily="49" charset="-122"/>
                </a:rPr>
                <a:t>7.1                 9.4                 6.4                       7.0                15.0</a:t>
              </a:r>
              <a:endParaRPr kumimoji="0" lang="en-US" altLang="zh-CN" sz="1400">
                <a:latin typeface="Times New Roman" panose="02020603050405020304" pitchFamily="18" charset="0"/>
                <a:ea typeface="楷体_GB2312" pitchFamily="49" charset="-122"/>
              </a:endParaRPr>
            </a:p>
          </p:txBody>
        </p:sp>
        <p:sp>
          <p:nvSpPr>
            <p:cNvPr id="47118" name="Line 15"/>
            <p:cNvSpPr>
              <a:spLocks noChangeShapeType="1"/>
            </p:cNvSpPr>
            <p:nvPr/>
          </p:nvSpPr>
          <p:spPr bwMode="auto">
            <a:xfrm>
              <a:off x="864" y="3792"/>
              <a:ext cx="4128" cy="0"/>
            </a:xfrm>
            <a:prstGeom prst="line">
              <a:avLst/>
            </a:prstGeom>
            <a:noFill/>
            <a:ln w="28575" cap="sq">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957443"/>
                                        </p:tgtEl>
                                        <p:attrNameLst>
                                          <p:attrName>style.visibility</p:attrName>
                                        </p:attrNameLst>
                                      </p:cBhvr>
                                      <p:to>
                                        <p:strVal val="visible"/>
                                      </p:to>
                                    </p:set>
                                    <p:anim calcmode="lin" valueType="num">
                                      <p:cBhvr>
                                        <p:cTn id="7" dur="500" fill="hold"/>
                                        <p:tgtEl>
                                          <p:spTgt spid="957443"/>
                                        </p:tgtEl>
                                        <p:attrNameLst>
                                          <p:attrName>ppt_w</p:attrName>
                                        </p:attrNameLst>
                                      </p:cBhvr>
                                      <p:tavLst>
                                        <p:tav tm="0">
                                          <p:val>
                                            <p:strVal val="#ppt_w*2.5"/>
                                          </p:val>
                                        </p:tav>
                                        <p:tav tm="100000">
                                          <p:val>
                                            <p:strVal val="#ppt_w"/>
                                          </p:val>
                                        </p:tav>
                                      </p:tavLst>
                                    </p:anim>
                                    <p:anim calcmode="lin" valueType="num">
                                      <p:cBhvr>
                                        <p:cTn id="8" dur="500" fill="hold"/>
                                        <p:tgtEl>
                                          <p:spTgt spid="957443"/>
                                        </p:tgtEl>
                                        <p:attrNameLst>
                                          <p:attrName>ppt_h</p:attrName>
                                        </p:attrNameLst>
                                      </p:cBhvr>
                                      <p:tavLst>
                                        <p:tav tm="0">
                                          <p:val>
                                            <p:strVal val="#ppt_h*0.01"/>
                                          </p:val>
                                        </p:tav>
                                        <p:tav tm="100000">
                                          <p:val>
                                            <p:strVal val="#ppt_h"/>
                                          </p:val>
                                        </p:tav>
                                      </p:tavLst>
                                    </p:anim>
                                    <p:anim calcmode="lin" valueType="num">
                                      <p:cBhvr>
                                        <p:cTn id="9" dur="500" fill="hold"/>
                                        <p:tgtEl>
                                          <p:spTgt spid="957443"/>
                                        </p:tgtEl>
                                        <p:attrNameLst>
                                          <p:attrName>ppt_x</p:attrName>
                                        </p:attrNameLst>
                                      </p:cBhvr>
                                      <p:tavLst>
                                        <p:tav tm="0">
                                          <p:val>
                                            <p:strVal val="#ppt_x"/>
                                          </p:val>
                                        </p:tav>
                                        <p:tav tm="100000">
                                          <p:val>
                                            <p:strVal val="#ppt_x"/>
                                          </p:val>
                                        </p:tav>
                                      </p:tavLst>
                                    </p:anim>
                                    <p:anim calcmode="lin" valueType="num">
                                      <p:cBhvr>
                                        <p:cTn id="10" dur="500" fill="hold"/>
                                        <p:tgtEl>
                                          <p:spTgt spid="957443"/>
                                        </p:tgtEl>
                                        <p:attrNameLst>
                                          <p:attrName>ppt_y</p:attrName>
                                        </p:attrNameLst>
                                      </p:cBhvr>
                                      <p:tavLst>
                                        <p:tav tm="0">
                                          <p:val>
                                            <p:strVal val="#ppt_h+1"/>
                                          </p:val>
                                        </p:tav>
                                        <p:tav tm="100000">
                                          <p:val>
                                            <p:strVal val="#ppt_y"/>
                                          </p:val>
                                        </p:tav>
                                      </p:tavLst>
                                    </p:anim>
                                    <p:animEffect transition="in" filter="fade">
                                      <p:cBhvr>
                                        <p:cTn id="11" dur="500"/>
                                        <p:tgtEl>
                                          <p:spTgt spid="957443"/>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957444"/>
                                        </p:tgtEl>
                                        <p:attrNameLst>
                                          <p:attrName>style.visibility</p:attrName>
                                        </p:attrNameLst>
                                      </p:cBhvr>
                                      <p:to>
                                        <p:strVal val="visible"/>
                                      </p:to>
                                    </p:set>
                                    <p:anim calcmode="lin" valueType="num">
                                      <p:cBhvr>
                                        <p:cTn id="16" dur="500" fill="hold"/>
                                        <p:tgtEl>
                                          <p:spTgt spid="957444"/>
                                        </p:tgtEl>
                                        <p:attrNameLst>
                                          <p:attrName>ppt_w</p:attrName>
                                        </p:attrNameLst>
                                      </p:cBhvr>
                                      <p:tavLst>
                                        <p:tav tm="0">
                                          <p:val>
                                            <p:strVal val="#ppt_w*2.5"/>
                                          </p:val>
                                        </p:tav>
                                        <p:tav tm="100000">
                                          <p:val>
                                            <p:strVal val="#ppt_w"/>
                                          </p:val>
                                        </p:tav>
                                      </p:tavLst>
                                    </p:anim>
                                    <p:anim calcmode="lin" valueType="num">
                                      <p:cBhvr>
                                        <p:cTn id="17" dur="500" fill="hold"/>
                                        <p:tgtEl>
                                          <p:spTgt spid="957444"/>
                                        </p:tgtEl>
                                        <p:attrNameLst>
                                          <p:attrName>ppt_h</p:attrName>
                                        </p:attrNameLst>
                                      </p:cBhvr>
                                      <p:tavLst>
                                        <p:tav tm="0">
                                          <p:val>
                                            <p:strVal val="#ppt_h*0.01"/>
                                          </p:val>
                                        </p:tav>
                                        <p:tav tm="100000">
                                          <p:val>
                                            <p:strVal val="#ppt_h"/>
                                          </p:val>
                                        </p:tav>
                                      </p:tavLst>
                                    </p:anim>
                                    <p:anim calcmode="lin" valueType="num">
                                      <p:cBhvr>
                                        <p:cTn id="18" dur="500" fill="hold"/>
                                        <p:tgtEl>
                                          <p:spTgt spid="957444"/>
                                        </p:tgtEl>
                                        <p:attrNameLst>
                                          <p:attrName>ppt_x</p:attrName>
                                        </p:attrNameLst>
                                      </p:cBhvr>
                                      <p:tavLst>
                                        <p:tav tm="0">
                                          <p:val>
                                            <p:strVal val="#ppt_x"/>
                                          </p:val>
                                        </p:tav>
                                        <p:tav tm="100000">
                                          <p:val>
                                            <p:strVal val="#ppt_x"/>
                                          </p:val>
                                        </p:tav>
                                      </p:tavLst>
                                    </p:anim>
                                    <p:anim calcmode="lin" valueType="num">
                                      <p:cBhvr>
                                        <p:cTn id="19" dur="500" fill="hold"/>
                                        <p:tgtEl>
                                          <p:spTgt spid="957444"/>
                                        </p:tgtEl>
                                        <p:attrNameLst>
                                          <p:attrName>ppt_y</p:attrName>
                                        </p:attrNameLst>
                                      </p:cBhvr>
                                      <p:tavLst>
                                        <p:tav tm="0">
                                          <p:val>
                                            <p:strVal val="#ppt_h+1"/>
                                          </p:val>
                                        </p:tav>
                                        <p:tav tm="100000">
                                          <p:val>
                                            <p:strVal val="#ppt_y"/>
                                          </p:val>
                                        </p:tav>
                                      </p:tavLst>
                                    </p:anim>
                                    <p:animEffect transition="in" filter="fade">
                                      <p:cBhvr>
                                        <p:cTn id="20" dur="500"/>
                                        <p:tgtEl>
                                          <p:spTgt spid="95744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57446"/>
                                        </p:tgtEl>
                                        <p:attrNameLst>
                                          <p:attrName>style.visibility</p:attrName>
                                        </p:attrNameLst>
                                      </p:cBhvr>
                                      <p:to>
                                        <p:strVal val="visible"/>
                                      </p:to>
                                    </p:set>
                                    <p:anim calcmode="lin" valueType="num">
                                      <p:cBhvr additive="base">
                                        <p:cTn id="25" dur="500" fill="hold"/>
                                        <p:tgtEl>
                                          <p:spTgt spid="957446"/>
                                        </p:tgtEl>
                                        <p:attrNameLst>
                                          <p:attrName>ppt_x</p:attrName>
                                        </p:attrNameLst>
                                      </p:cBhvr>
                                      <p:tavLst>
                                        <p:tav tm="0">
                                          <p:val>
                                            <p:strVal val="0-#ppt_w/2"/>
                                          </p:val>
                                        </p:tav>
                                        <p:tav tm="100000">
                                          <p:val>
                                            <p:strVal val="#ppt_x"/>
                                          </p:val>
                                        </p:tav>
                                      </p:tavLst>
                                    </p:anim>
                                    <p:anim calcmode="lin" valueType="num">
                                      <p:cBhvr additive="base">
                                        <p:cTn id="26" dur="500" fill="hold"/>
                                        <p:tgtEl>
                                          <p:spTgt spid="957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3" grpId="0"/>
      <p:bldP spid="9574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ChangeArrowheads="1"/>
          </p:cNvSpPr>
          <p:nvPr/>
        </p:nvSpPr>
        <p:spPr bwMode="auto">
          <a:xfrm>
            <a:off x="468313" y="1049338"/>
            <a:ext cx="20875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kumimoji="0" lang="zh-CN" altLang="en-US" sz="3200">
                <a:latin typeface="Times New Roman" panose="02020603050405020304" pitchFamily="18" charset="0"/>
                <a:ea typeface="华文楷体" panose="02010600040101010101" pitchFamily="2" charset="-122"/>
              </a:rPr>
              <a:t>磁性材料</a:t>
            </a:r>
            <a:endParaRPr kumimoji="0" lang="zh-CN" altLang="en-US" sz="3200">
              <a:latin typeface="Times New Roman" panose="02020603050405020304" pitchFamily="18" charset="0"/>
              <a:ea typeface="华文楷体" panose="02010600040101010101" pitchFamily="2" charset="-122"/>
            </a:endParaRPr>
          </a:p>
        </p:txBody>
      </p:sp>
      <p:sp>
        <p:nvSpPr>
          <p:cNvPr id="905219" name="Rectangle 3"/>
          <p:cNvSpPr>
            <a:spLocks noChangeArrowheads="1"/>
          </p:cNvSpPr>
          <p:nvPr/>
        </p:nvSpPr>
        <p:spPr bwMode="auto">
          <a:xfrm>
            <a:off x="468313" y="1628775"/>
            <a:ext cx="7848600"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40000"/>
              </a:lnSpc>
              <a:spcBef>
                <a:spcPct val="0"/>
              </a:spcBef>
              <a:buClrTx/>
              <a:buSzTx/>
              <a:buFontTx/>
              <a:buNone/>
            </a:pPr>
            <a:r>
              <a:rPr kumimoji="0" lang="zh-CN" altLang="en-US" sz="2800">
                <a:solidFill>
                  <a:srgbClr val="FF3300"/>
                </a:solidFill>
                <a:latin typeface="Times New Roman" panose="02020603050405020304" pitchFamily="18" charset="0"/>
                <a:ea typeface="华文楷体" panose="02010600040101010101" pitchFamily="2" charset="-122"/>
              </a:rPr>
              <a:t>永磁材料：</a:t>
            </a:r>
            <a:r>
              <a:rPr kumimoji="0" lang="zh-CN" altLang="en-US" sz="2800">
                <a:latin typeface="Times New Roman" panose="02020603050405020304" pitchFamily="18" charset="0"/>
                <a:ea typeface="华文楷体" panose="02010600040101010101" pitchFamily="2" charset="-122"/>
              </a:rPr>
              <a:t>永磁体最基本的作用是在某一特定空间产生一恒定磁场，维持此磁场并不需要任何外部能源：</a:t>
            </a:r>
            <a:r>
              <a:rPr kumimoji="0" lang="en-US" altLang="zh-CN" sz="2800">
                <a:latin typeface="Times New Roman" panose="02020603050405020304" pitchFamily="18" charset="0"/>
                <a:ea typeface="华文楷体" panose="02010600040101010101" pitchFamily="2" charset="-122"/>
              </a:rPr>
              <a:t>SmCo</a:t>
            </a:r>
            <a:r>
              <a:rPr kumimoji="0" lang="en-US" altLang="zh-CN" sz="2800" baseline="-25000">
                <a:latin typeface="Times New Roman" panose="02020603050405020304" pitchFamily="18" charset="0"/>
                <a:ea typeface="华文楷体" panose="02010600040101010101" pitchFamily="2" charset="-122"/>
              </a:rPr>
              <a:t>5</a:t>
            </a:r>
            <a:r>
              <a:rPr kumimoji="0" lang="zh-CN" altLang="en-US" sz="2800">
                <a:latin typeface="Times New Roman" panose="02020603050405020304" pitchFamily="18" charset="0"/>
                <a:ea typeface="华文楷体" panose="02010600040101010101" pitchFamily="2" charset="-122"/>
              </a:rPr>
              <a:t>、</a:t>
            </a:r>
            <a:r>
              <a:rPr kumimoji="0" lang="en-US" altLang="zh-CN" sz="2800">
                <a:latin typeface="Times New Roman" panose="02020603050405020304" pitchFamily="18" charset="0"/>
                <a:ea typeface="华文楷体" panose="02010600040101010101" pitchFamily="2" charset="-122"/>
              </a:rPr>
              <a:t>Nd-Fe-B </a:t>
            </a:r>
            <a:r>
              <a:rPr kumimoji="0" lang="zh-CN" altLang="en-US" sz="2800">
                <a:latin typeface="Times New Roman" panose="02020603050405020304" pitchFamily="18" charset="0"/>
                <a:ea typeface="华文楷体" panose="02010600040101010101" pitchFamily="2" charset="-122"/>
              </a:rPr>
              <a:t>等</a:t>
            </a:r>
            <a:endParaRPr kumimoji="0" lang="zh-CN" altLang="en-US" sz="2800" baseline="-25000">
              <a:latin typeface="Times New Roman" panose="02020603050405020304" pitchFamily="18" charset="0"/>
              <a:ea typeface="华文楷体" panose="02010600040101010101" pitchFamily="2" charset="-122"/>
            </a:endParaRPr>
          </a:p>
        </p:txBody>
      </p:sp>
      <p:sp>
        <p:nvSpPr>
          <p:cNvPr id="48132" name="Rectangle 4"/>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091F8D44-86C2-4193-80D9-77411246C5AE}"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
        <p:nvSpPr>
          <p:cNvPr id="905222" name="Rectangle 6"/>
          <p:cNvSpPr>
            <a:spLocks noChangeArrowheads="1"/>
          </p:cNvSpPr>
          <p:nvPr/>
        </p:nvSpPr>
        <p:spPr bwMode="auto">
          <a:xfrm>
            <a:off x="395288" y="3600450"/>
            <a:ext cx="7777162"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r>
              <a:rPr kumimoji="0" lang="en-US" altLang="zh-CN" sz="2800">
                <a:solidFill>
                  <a:srgbClr val="FF3300"/>
                </a:solidFill>
                <a:latin typeface="Times New Roman" panose="02020603050405020304" pitchFamily="18" charset="0"/>
                <a:ea typeface="华文楷体" panose="02010600040101010101" pitchFamily="2" charset="-122"/>
              </a:rPr>
              <a:t> </a:t>
            </a:r>
            <a:r>
              <a:rPr kumimoji="0" lang="zh-CN" altLang="en-US" sz="2800">
                <a:solidFill>
                  <a:srgbClr val="FF3300"/>
                </a:solidFill>
                <a:latin typeface="Times New Roman" panose="02020603050405020304" pitchFamily="18" charset="0"/>
                <a:ea typeface="华文楷体" panose="02010600040101010101" pitchFamily="2" charset="-122"/>
              </a:rPr>
              <a:t>磁光材料：</a:t>
            </a:r>
            <a:r>
              <a:rPr kumimoji="0" lang="zh-CN" altLang="en-US" sz="2800">
                <a:latin typeface="Times New Roman" panose="02020603050405020304" pitchFamily="18" charset="0"/>
                <a:ea typeface="华文楷体" panose="02010600040101010101" pitchFamily="2" charset="-122"/>
              </a:rPr>
              <a:t>指在紫外到红外波段，具有磁光效应的光信息功能，如磁光光盘等。</a:t>
            </a:r>
            <a:endParaRPr kumimoji="0" lang="zh-CN" altLang="en-US" sz="2800">
              <a:latin typeface="Times New Roman" panose="02020603050405020304" pitchFamily="18" charset="0"/>
              <a:ea typeface="华文楷体" panose="02010600040101010101" pitchFamily="2" charset="-122"/>
            </a:endParaRPr>
          </a:p>
        </p:txBody>
      </p:sp>
      <p:sp>
        <p:nvSpPr>
          <p:cNvPr id="905223" name="Rectangle 7"/>
          <p:cNvSpPr>
            <a:spLocks noChangeArrowheads="1"/>
          </p:cNvSpPr>
          <p:nvPr/>
        </p:nvSpPr>
        <p:spPr bwMode="auto">
          <a:xfrm>
            <a:off x="468313" y="4868863"/>
            <a:ext cx="8135937" cy="1117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r>
              <a:rPr kumimoji="0" lang="zh-CN" altLang="en-US" sz="2800">
                <a:solidFill>
                  <a:srgbClr val="FF3300"/>
                </a:solidFill>
                <a:latin typeface="Times New Roman" panose="02020603050405020304" pitchFamily="18" charset="0"/>
                <a:ea typeface="华文楷体" panose="02010600040101010101" pitchFamily="2" charset="-122"/>
              </a:rPr>
              <a:t>超磁致伸缩材料：</a:t>
            </a:r>
            <a:r>
              <a:rPr kumimoji="0" lang="zh-CN" altLang="en-US" sz="2800">
                <a:latin typeface="Times New Roman" panose="02020603050405020304" pitchFamily="18" charset="0"/>
                <a:ea typeface="华文楷体" panose="02010600040101010101" pitchFamily="2" charset="-122"/>
              </a:rPr>
              <a:t>指稀土</a:t>
            </a:r>
            <a:r>
              <a:rPr kumimoji="0" lang="en-US" altLang="zh-CN" sz="2800">
                <a:latin typeface="Times New Roman" panose="02020603050405020304" pitchFamily="18" charset="0"/>
                <a:ea typeface="华文楷体" panose="02010600040101010101" pitchFamily="2" charset="-122"/>
              </a:rPr>
              <a:t>-</a:t>
            </a:r>
            <a:r>
              <a:rPr kumimoji="0" lang="zh-CN" altLang="en-US" sz="2800">
                <a:latin typeface="Times New Roman" panose="02020603050405020304" pitchFamily="18" charset="0"/>
                <a:ea typeface="华文楷体" panose="02010600040101010101" pitchFamily="2" charset="-122"/>
              </a:rPr>
              <a:t>铁汞化合物具有比铁、镍等大得多的磁场伸缩值。可做声纳系统、驱动器等</a:t>
            </a:r>
            <a:endParaRPr kumimoji="0" lang="zh-CN" altLang="en-US" sz="2800">
              <a:latin typeface="Times New Roman" panose="02020603050405020304" pitchFamily="18" charset="0"/>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5218"/>
                                        </p:tgtEl>
                                        <p:attrNameLst>
                                          <p:attrName>style.visibility</p:attrName>
                                        </p:attrNameLst>
                                      </p:cBhvr>
                                      <p:to>
                                        <p:strVal val="visible"/>
                                      </p:to>
                                    </p:set>
                                    <p:anim calcmode="lin" valueType="num">
                                      <p:cBhvr additive="base">
                                        <p:cTn id="7" dur="500" fill="hold"/>
                                        <p:tgtEl>
                                          <p:spTgt spid="905218"/>
                                        </p:tgtEl>
                                        <p:attrNameLst>
                                          <p:attrName>ppt_x</p:attrName>
                                        </p:attrNameLst>
                                      </p:cBhvr>
                                      <p:tavLst>
                                        <p:tav tm="0">
                                          <p:val>
                                            <p:strVal val="0-#ppt_w/2"/>
                                          </p:val>
                                        </p:tav>
                                        <p:tav tm="100000">
                                          <p:val>
                                            <p:strVal val="#ppt_x"/>
                                          </p:val>
                                        </p:tav>
                                      </p:tavLst>
                                    </p:anim>
                                    <p:anim calcmode="lin" valueType="num">
                                      <p:cBhvr additive="base">
                                        <p:cTn id="8" dur="500" fill="hold"/>
                                        <p:tgtEl>
                                          <p:spTgt spid="905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5219"/>
                                        </p:tgtEl>
                                        <p:attrNameLst>
                                          <p:attrName>style.visibility</p:attrName>
                                        </p:attrNameLst>
                                      </p:cBhvr>
                                      <p:to>
                                        <p:strVal val="visible"/>
                                      </p:to>
                                    </p:set>
                                    <p:anim calcmode="lin" valueType="num">
                                      <p:cBhvr additive="base">
                                        <p:cTn id="13" dur="500" fill="hold"/>
                                        <p:tgtEl>
                                          <p:spTgt spid="905219"/>
                                        </p:tgtEl>
                                        <p:attrNameLst>
                                          <p:attrName>ppt_x</p:attrName>
                                        </p:attrNameLst>
                                      </p:cBhvr>
                                      <p:tavLst>
                                        <p:tav tm="0">
                                          <p:val>
                                            <p:strVal val="0-#ppt_w/2"/>
                                          </p:val>
                                        </p:tav>
                                        <p:tav tm="100000">
                                          <p:val>
                                            <p:strVal val="#ppt_x"/>
                                          </p:val>
                                        </p:tav>
                                      </p:tavLst>
                                    </p:anim>
                                    <p:anim calcmode="lin" valueType="num">
                                      <p:cBhvr additive="base">
                                        <p:cTn id="14" dur="500" fill="hold"/>
                                        <p:tgtEl>
                                          <p:spTgt spid="9052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5222"/>
                                        </p:tgtEl>
                                        <p:attrNameLst>
                                          <p:attrName>style.visibility</p:attrName>
                                        </p:attrNameLst>
                                      </p:cBhvr>
                                      <p:to>
                                        <p:strVal val="visible"/>
                                      </p:to>
                                    </p:set>
                                    <p:anim calcmode="lin" valueType="num">
                                      <p:cBhvr additive="base">
                                        <p:cTn id="19" dur="500" fill="hold"/>
                                        <p:tgtEl>
                                          <p:spTgt spid="905222"/>
                                        </p:tgtEl>
                                        <p:attrNameLst>
                                          <p:attrName>ppt_x</p:attrName>
                                        </p:attrNameLst>
                                      </p:cBhvr>
                                      <p:tavLst>
                                        <p:tav tm="0">
                                          <p:val>
                                            <p:strVal val="#ppt_x"/>
                                          </p:val>
                                        </p:tav>
                                        <p:tav tm="100000">
                                          <p:val>
                                            <p:strVal val="#ppt_x"/>
                                          </p:val>
                                        </p:tav>
                                      </p:tavLst>
                                    </p:anim>
                                    <p:anim calcmode="lin" valueType="num">
                                      <p:cBhvr additive="base">
                                        <p:cTn id="20" dur="500" fill="hold"/>
                                        <p:tgtEl>
                                          <p:spTgt spid="9052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05223"/>
                                        </p:tgtEl>
                                        <p:attrNameLst>
                                          <p:attrName>style.visibility</p:attrName>
                                        </p:attrNameLst>
                                      </p:cBhvr>
                                      <p:to>
                                        <p:strVal val="visible"/>
                                      </p:to>
                                    </p:set>
                                    <p:anim calcmode="lin" valueType="num">
                                      <p:cBhvr additive="base">
                                        <p:cTn id="23" dur="500" fill="hold"/>
                                        <p:tgtEl>
                                          <p:spTgt spid="905223"/>
                                        </p:tgtEl>
                                        <p:attrNameLst>
                                          <p:attrName>ppt_x</p:attrName>
                                        </p:attrNameLst>
                                      </p:cBhvr>
                                      <p:tavLst>
                                        <p:tav tm="0">
                                          <p:val>
                                            <p:strVal val="#ppt_x"/>
                                          </p:val>
                                        </p:tav>
                                        <p:tav tm="100000">
                                          <p:val>
                                            <p:strVal val="#ppt_x"/>
                                          </p:val>
                                        </p:tav>
                                      </p:tavLst>
                                    </p:anim>
                                    <p:anim calcmode="lin" valueType="num">
                                      <p:cBhvr additive="base">
                                        <p:cTn id="24" dur="500" fill="hold"/>
                                        <p:tgtEl>
                                          <p:spTgt spid="905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18" grpId="0" autoUpdateAnimBg="0"/>
      <p:bldP spid="905219" grpId="0" autoUpdateAnimBg="0"/>
      <p:bldP spid="905222" grpId="0"/>
      <p:bldP spid="9052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ChangeArrowheads="1"/>
          </p:cNvSpPr>
          <p:nvPr/>
        </p:nvSpPr>
        <p:spPr bwMode="auto">
          <a:xfrm>
            <a:off x="468313" y="692150"/>
            <a:ext cx="7272337"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35000"/>
              </a:lnSpc>
              <a:spcBef>
                <a:spcPct val="0"/>
              </a:spcBef>
              <a:buClrTx/>
              <a:buSzTx/>
              <a:buFontTx/>
              <a:buNone/>
            </a:pPr>
            <a:r>
              <a:rPr kumimoji="0" lang="zh-CN" altLang="en-US" sz="2800">
                <a:solidFill>
                  <a:srgbClr val="0033CC"/>
                </a:solidFill>
                <a:latin typeface="Times New Roman" panose="02020603050405020304" pitchFamily="18" charset="0"/>
                <a:ea typeface="华文楷体" panose="02010600040101010101" pitchFamily="2" charset="-122"/>
              </a:rPr>
              <a:t>发光 </a:t>
            </a:r>
            <a:r>
              <a:rPr kumimoji="0" lang="en-US" altLang="zh-CN" sz="2800">
                <a:solidFill>
                  <a:srgbClr val="0033CC"/>
                </a:solidFill>
                <a:latin typeface="Times New Roman" panose="02020603050405020304" pitchFamily="18" charset="0"/>
                <a:ea typeface="华文楷体" panose="02010600040101010101" pitchFamily="2" charset="-122"/>
              </a:rPr>
              <a:t>/ </a:t>
            </a:r>
            <a:r>
              <a:rPr kumimoji="0" lang="zh-CN" altLang="en-US" sz="2800">
                <a:solidFill>
                  <a:srgbClr val="0033CC"/>
                </a:solidFill>
                <a:latin typeface="Times New Roman" panose="02020603050405020304" pitchFamily="18" charset="0"/>
                <a:ea typeface="华文楷体" panose="02010600040101010101" pitchFamily="2" charset="-122"/>
              </a:rPr>
              <a:t>激光材料</a:t>
            </a:r>
            <a:r>
              <a:rPr kumimoji="0" lang="zh-CN" altLang="en-US" sz="2800">
                <a:latin typeface="Times New Roman" panose="02020603050405020304" pitchFamily="18" charset="0"/>
                <a:ea typeface="华文楷体" panose="02010600040101010101" pitchFamily="2" charset="-122"/>
              </a:rPr>
              <a:t>：因 </a:t>
            </a:r>
            <a:r>
              <a:rPr kumimoji="0" lang="en-US" altLang="zh-CN" sz="2800">
                <a:latin typeface="Times New Roman" panose="02020603050405020304" pitchFamily="18" charset="0"/>
                <a:ea typeface="华文楷体" panose="02010600040101010101" pitchFamily="2" charset="-122"/>
              </a:rPr>
              <a:t>f-f</a:t>
            </a:r>
            <a:r>
              <a:rPr kumimoji="0" lang="zh-CN" altLang="en-US" sz="2800">
                <a:latin typeface="Times New Roman" panose="02020603050405020304" pitchFamily="18" charset="0"/>
                <a:ea typeface="华文楷体" panose="02010600040101010101" pitchFamily="2" charset="-122"/>
              </a:rPr>
              <a:t>、</a:t>
            </a:r>
            <a:r>
              <a:rPr kumimoji="0" lang="en-US" altLang="zh-CN" sz="2800">
                <a:latin typeface="Times New Roman" panose="02020603050405020304" pitchFamily="18" charset="0"/>
                <a:ea typeface="华文楷体" panose="02010600040101010101" pitchFamily="2" charset="-122"/>
              </a:rPr>
              <a:t>f-d </a:t>
            </a:r>
            <a:r>
              <a:rPr kumimoji="0" lang="zh-CN" altLang="en-US" sz="2800">
                <a:latin typeface="Times New Roman" panose="02020603050405020304" pitchFamily="18" charset="0"/>
                <a:ea typeface="华文楷体" panose="02010600040101010101" pitchFamily="2" charset="-122"/>
              </a:rPr>
              <a:t>跃迁而使发出的光能量差大、波长短而成为发光宝库</a:t>
            </a:r>
            <a:endParaRPr kumimoji="0" lang="zh-CN" altLang="en-US" sz="2800">
              <a:latin typeface="Times New Roman" panose="02020603050405020304" pitchFamily="18" charset="0"/>
              <a:ea typeface="华文楷体" panose="02010600040101010101" pitchFamily="2" charset="-122"/>
            </a:endParaRPr>
          </a:p>
          <a:p>
            <a:pPr>
              <a:lnSpc>
                <a:spcPct val="135000"/>
              </a:lnSpc>
              <a:spcBef>
                <a:spcPct val="0"/>
              </a:spcBef>
              <a:buClrTx/>
              <a:buSzTx/>
              <a:buFontTx/>
              <a:buNone/>
            </a:pPr>
            <a:r>
              <a:rPr kumimoji="0" lang="zh-CN" altLang="en-US" sz="2800">
                <a:latin typeface="Times New Roman" panose="02020603050405020304" pitchFamily="18" charset="0"/>
                <a:ea typeface="华文楷体" panose="02010600040101010101" pitchFamily="2" charset="-122"/>
              </a:rPr>
              <a:t>           含 </a:t>
            </a:r>
            <a:r>
              <a:rPr kumimoji="0" lang="en-US" altLang="zh-CN" sz="2800">
                <a:latin typeface="Times New Roman" panose="02020603050405020304" pitchFamily="18" charset="0"/>
                <a:ea typeface="华文楷体" panose="02010600040101010101" pitchFamily="2" charset="-122"/>
              </a:rPr>
              <a:t>Eu/Tb /Sm/ Yb /Ce</a:t>
            </a:r>
            <a:r>
              <a:rPr kumimoji="0" lang="zh-CN" altLang="en-US" sz="2800">
                <a:latin typeface="Times New Roman" panose="02020603050405020304" pitchFamily="18" charset="0"/>
                <a:ea typeface="华文楷体" panose="02010600040101010101" pitchFamily="2" charset="-122"/>
              </a:rPr>
              <a:t>等稀土元素</a:t>
            </a:r>
            <a:endParaRPr kumimoji="0" lang="zh-CN" altLang="en-US" sz="2800">
              <a:latin typeface="Times New Roman" panose="02020603050405020304" pitchFamily="18" charset="0"/>
              <a:ea typeface="华文楷体" panose="02010600040101010101" pitchFamily="2" charset="-122"/>
            </a:endParaRPr>
          </a:p>
          <a:p>
            <a:pPr>
              <a:lnSpc>
                <a:spcPct val="135000"/>
              </a:lnSpc>
              <a:spcBef>
                <a:spcPct val="0"/>
              </a:spcBef>
              <a:buClrTx/>
              <a:buSzTx/>
              <a:buFontTx/>
              <a:buNone/>
            </a:pPr>
            <a:r>
              <a:rPr kumimoji="0" lang="zh-CN" altLang="en-US" sz="2800">
                <a:solidFill>
                  <a:srgbClr val="0033CC"/>
                </a:solidFill>
                <a:latin typeface="Times New Roman" panose="02020603050405020304" pitchFamily="18" charset="0"/>
                <a:ea typeface="华文楷体" panose="02010600040101010101" pitchFamily="2" charset="-122"/>
              </a:rPr>
              <a:t>    电视机红粉</a:t>
            </a:r>
            <a:r>
              <a:rPr kumimoji="0" lang="en-US" altLang="zh-CN" sz="2800">
                <a:solidFill>
                  <a:srgbClr val="0033CC"/>
                </a:solidFill>
                <a:latin typeface="Times New Roman" panose="02020603050405020304" pitchFamily="18" charset="0"/>
                <a:ea typeface="华文楷体" panose="02010600040101010101" pitchFamily="2" charset="-122"/>
              </a:rPr>
              <a:t>: Y</a:t>
            </a:r>
            <a:r>
              <a:rPr kumimoji="0" lang="en-US" altLang="zh-CN" sz="2800" baseline="-25000">
                <a:solidFill>
                  <a:srgbClr val="0033CC"/>
                </a:solidFill>
                <a:latin typeface="Times New Roman" panose="02020603050405020304" pitchFamily="18" charset="0"/>
                <a:ea typeface="华文楷体" panose="02010600040101010101" pitchFamily="2" charset="-122"/>
              </a:rPr>
              <a:t>2</a:t>
            </a:r>
            <a:r>
              <a:rPr kumimoji="0" lang="en-US" altLang="zh-CN" sz="2800">
                <a:solidFill>
                  <a:srgbClr val="0033CC"/>
                </a:solidFill>
                <a:latin typeface="Times New Roman" panose="02020603050405020304" pitchFamily="18" charset="0"/>
                <a:ea typeface="华文楷体" panose="02010600040101010101" pitchFamily="2" charset="-122"/>
              </a:rPr>
              <a:t>O</a:t>
            </a:r>
            <a:r>
              <a:rPr kumimoji="0" lang="en-US" altLang="zh-CN" sz="2800" baseline="-25000">
                <a:solidFill>
                  <a:srgbClr val="0033CC"/>
                </a:solidFill>
                <a:latin typeface="Times New Roman" panose="02020603050405020304" pitchFamily="18" charset="0"/>
                <a:ea typeface="华文楷体" panose="02010600040101010101" pitchFamily="2" charset="-122"/>
              </a:rPr>
              <a:t>2</a:t>
            </a:r>
            <a:r>
              <a:rPr kumimoji="0" lang="en-US" altLang="zh-CN" sz="2800">
                <a:solidFill>
                  <a:srgbClr val="0033CC"/>
                </a:solidFill>
                <a:latin typeface="Times New Roman" panose="02020603050405020304" pitchFamily="18" charset="0"/>
                <a:ea typeface="华文楷体" panose="02010600040101010101" pitchFamily="2" charset="-122"/>
              </a:rPr>
              <a:t>S: Eu</a:t>
            </a:r>
            <a:endParaRPr kumimoji="0" lang="en-US" altLang="zh-CN" sz="2800">
              <a:solidFill>
                <a:srgbClr val="0033CC"/>
              </a:solidFill>
              <a:latin typeface="Times New Roman" panose="02020603050405020304" pitchFamily="18" charset="0"/>
              <a:ea typeface="华文楷体" panose="02010600040101010101" pitchFamily="2" charset="-122"/>
            </a:endParaRPr>
          </a:p>
          <a:p>
            <a:pPr>
              <a:lnSpc>
                <a:spcPct val="135000"/>
              </a:lnSpc>
              <a:spcBef>
                <a:spcPct val="0"/>
              </a:spcBef>
              <a:buClrTx/>
              <a:buSzTx/>
              <a:buFontTx/>
              <a:buNone/>
            </a:pPr>
            <a:r>
              <a:rPr kumimoji="0" lang="en-US" altLang="zh-CN" sz="2800">
                <a:solidFill>
                  <a:srgbClr val="0033CC"/>
                </a:solidFill>
                <a:latin typeface="Times New Roman" panose="02020603050405020304" pitchFamily="18" charset="0"/>
                <a:ea typeface="华文楷体" panose="02010600040101010101" pitchFamily="2" charset="-122"/>
              </a:rPr>
              <a:t>     </a:t>
            </a:r>
            <a:r>
              <a:rPr kumimoji="0" lang="zh-CN" altLang="en-US" sz="2800">
                <a:solidFill>
                  <a:srgbClr val="0033CC"/>
                </a:solidFill>
                <a:latin typeface="Times New Roman" panose="02020603050405020304" pitchFamily="18" charset="0"/>
                <a:ea typeface="华文楷体" panose="02010600040101010101" pitchFamily="2" charset="-122"/>
              </a:rPr>
              <a:t>三基色荧光粉</a:t>
            </a:r>
            <a:r>
              <a:rPr kumimoji="0" lang="en-US" altLang="zh-CN" sz="2800">
                <a:solidFill>
                  <a:srgbClr val="0033CC"/>
                </a:solidFill>
                <a:latin typeface="Times New Roman" panose="02020603050405020304" pitchFamily="18" charset="0"/>
                <a:ea typeface="华文楷体" panose="02010600040101010101" pitchFamily="2" charset="-122"/>
              </a:rPr>
              <a:t>:  </a:t>
            </a:r>
            <a:r>
              <a:rPr kumimoji="0" lang="zh-CN" altLang="en-US" sz="2800">
                <a:solidFill>
                  <a:srgbClr val="FF0000"/>
                </a:solidFill>
                <a:latin typeface="Times New Roman" panose="02020603050405020304" pitchFamily="18" charset="0"/>
                <a:ea typeface="华文楷体" panose="02010600040101010101" pitchFamily="2" charset="-122"/>
              </a:rPr>
              <a:t>红粉  </a:t>
            </a:r>
            <a:r>
              <a:rPr kumimoji="0" lang="en-US" altLang="zh-CN" sz="2800">
                <a:solidFill>
                  <a:srgbClr val="FF0000"/>
                </a:solidFill>
                <a:latin typeface="Times New Roman" panose="02020603050405020304" pitchFamily="18" charset="0"/>
                <a:ea typeface="华文楷体" panose="02010600040101010101" pitchFamily="2" charset="-122"/>
              </a:rPr>
              <a:t>Y</a:t>
            </a:r>
            <a:r>
              <a:rPr kumimoji="0" lang="en-US" altLang="zh-CN" sz="2800" baseline="-25000">
                <a:solidFill>
                  <a:srgbClr val="FF0000"/>
                </a:solidFill>
                <a:latin typeface="Times New Roman" panose="02020603050405020304" pitchFamily="18" charset="0"/>
                <a:ea typeface="华文楷体" panose="02010600040101010101" pitchFamily="2" charset="-122"/>
              </a:rPr>
              <a:t>2</a:t>
            </a:r>
            <a:r>
              <a:rPr kumimoji="0" lang="en-US" altLang="zh-CN" sz="2800">
                <a:solidFill>
                  <a:srgbClr val="FF0000"/>
                </a:solidFill>
                <a:latin typeface="Times New Roman" panose="02020603050405020304" pitchFamily="18" charset="0"/>
                <a:ea typeface="华文楷体" panose="02010600040101010101" pitchFamily="2" charset="-122"/>
              </a:rPr>
              <a:t>O</a:t>
            </a:r>
            <a:r>
              <a:rPr kumimoji="0" lang="en-US" altLang="zh-CN" sz="2800" baseline="-25000">
                <a:solidFill>
                  <a:srgbClr val="FF0000"/>
                </a:solidFill>
                <a:latin typeface="Times New Roman" panose="02020603050405020304" pitchFamily="18" charset="0"/>
                <a:ea typeface="华文楷体" panose="02010600040101010101" pitchFamily="2" charset="-122"/>
              </a:rPr>
              <a:t>3</a:t>
            </a:r>
            <a:r>
              <a:rPr kumimoji="0" lang="en-US" altLang="zh-CN" sz="2800">
                <a:solidFill>
                  <a:srgbClr val="FF0000"/>
                </a:solidFill>
                <a:latin typeface="Times New Roman" panose="02020603050405020304" pitchFamily="18" charset="0"/>
                <a:ea typeface="华文楷体" panose="02010600040101010101" pitchFamily="2" charset="-122"/>
              </a:rPr>
              <a:t>:Eu </a:t>
            </a:r>
            <a:endParaRPr kumimoji="0" lang="en-US" altLang="zh-CN" sz="2800">
              <a:solidFill>
                <a:srgbClr val="FF0000"/>
              </a:solidFill>
              <a:latin typeface="Times New Roman" panose="02020603050405020304" pitchFamily="18" charset="0"/>
              <a:ea typeface="华文楷体" panose="02010600040101010101" pitchFamily="2" charset="-122"/>
            </a:endParaRPr>
          </a:p>
          <a:p>
            <a:pPr>
              <a:lnSpc>
                <a:spcPct val="135000"/>
              </a:lnSpc>
              <a:spcBef>
                <a:spcPct val="0"/>
              </a:spcBef>
              <a:buClrTx/>
              <a:buSzTx/>
              <a:buFontTx/>
              <a:buNone/>
            </a:pPr>
            <a:r>
              <a:rPr kumimoji="0" lang="en-US" altLang="zh-CN" sz="2800">
                <a:solidFill>
                  <a:srgbClr val="FF0000"/>
                </a:solidFill>
                <a:latin typeface="Times New Roman" panose="02020603050405020304" pitchFamily="18" charset="0"/>
                <a:ea typeface="华文楷体" panose="02010600040101010101" pitchFamily="2" charset="-122"/>
              </a:rPr>
              <a:t>                                </a:t>
            </a:r>
            <a:r>
              <a:rPr kumimoji="0" lang="zh-CN" altLang="en-US" sz="2800">
                <a:solidFill>
                  <a:srgbClr val="FF0000"/>
                </a:solidFill>
                <a:latin typeface="Times New Roman" panose="02020603050405020304" pitchFamily="18" charset="0"/>
                <a:ea typeface="华文楷体" panose="02010600040101010101" pitchFamily="2" charset="-122"/>
              </a:rPr>
              <a:t>绿粉： </a:t>
            </a:r>
            <a:r>
              <a:rPr kumimoji="0" lang="en-US" altLang="zh-CN" sz="2800">
                <a:solidFill>
                  <a:srgbClr val="FF0000"/>
                </a:solidFill>
                <a:latin typeface="Times New Roman" panose="02020603050405020304" pitchFamily="18" charset="0"/>
                <a:ea typeface="华文楷体" panose="02010600040101010101" pitchFamily="2" charset="-122"/>
              </a:rPr>
              <a:t>(Ce, Tb)MgAl</a:t>
            </a:r>
            <a:r>
              <a:rPr kumimoji="0" lang="en-US" altLang="zh-CN" sz="2800" baseline="-25000">
                <a:solidFill>
                  <a:srgbClr val="FF0000"/>
                </a:solidFill>
                <a:latin typeface="Times New Roman" panose="02020603050405020304" pitchFamily="18" charset="0"/>
                <a:ea typeface="华文楷体" panose="02010600040101010101" pitchFamily="2" charset="-122"/>
              </a:rPr>
              <a:t>11</a:t>
            </a:r>
            <a:r>
              <a:rPr kumimoji="0" lang="en-US" altLang="zh-CN" sz="2800">
                <a:solidFill>
                  <a:srgbClr val="FF0000"/>
                </a:solidFill>
                <a:latin typeface="Times New Roman" panose="02020603050405020304" pitchFamily="18" charset="0"/>
                <a:ea typeface="华文楷体" panose="02010600040101010101" pitchFamily="2" charset="-122"/>
              </a:rPr>
              <a:t>O</a:t>
            </a:r>
            <a:r>
              <a:rPr kumimoji="0" lang="en-US" altLang="zh-CN" sz="2800" baseline="-25000">
                <a:solidFill>
                  <a:srgbClr val="FF0000"/>
                </a:solidFill>
                <a:latin typeface="Times New Roman" panose="02020603050405020304" pitchFamily="18" charset="0"/>
                <a:ea typeface="华文楷体" panose="02010600040101010101" pitchFamily="2" charset="-122"/>
              </a:rPr>
              <a:t>19</a:t>
            </a:r>
            <a:endParaRPr kumimoji="0" lang="en-US" altLang="zh-CN" sz="2800" baseline="-25000">
              <a:solidFill>
                <a:srgbClr val="FF0000"/>
              </a:solidFill>
              <a:latin typeface="Times New Roman" panose="02020603050405020304" pitchFamily="18" charset="0"/>
              <a:ea typeface="华文楷体" panose="02010600040101010101" pitchFamily="2" charset="-122"/>
            </a:endParaRPr>
          </a:p>
        </p:txBody>
      </p:sp>
      <p:sp>
        <p:nvSpPr>
          <p:cNvPr id="49155" name="Rectangle 4"/>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E3F9F0CC-722E-47CF-94B0-406B687637F6}"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graphicFrame>
        <p:nvGraphicFramePr>
          <p:cNvPr id="907269" name="Object 5"/>
          <p:cNvGraphicFramePr>
            <a:graphicFrameLocks noChangeAspect="1"/>
          </p:cNvGraphicFramePr>
          <p:nvPr/>
        </p:nvGraphicFramePr>
        <p:xfrm>
          <a:off x="801688" y="4292600"/>
          <a:ext cx="2762250" cy="2068513"/>
        </p:xfrm>
        <a:graphic>
          <a:graphicData uri="http://schemas.openxmlformats.org/presentationml/2006/ole">
            <mc:AlternateContent xmlns:mc="http://schemas.openxmlformats.org/markup-compatibility/2006">
              <mc:Choice xmlns:v="urn:schemas-microsoft-com:vml" Requires="v">
                <p:oleObj spid="_x0000_s4097" name="Photo Editor 照片" r:id="rId1" imgW="1704975" imgH="1276350" progId="">
                  <p:embed/>
                </p:oleObj>
              </mc:Choice>
              <mc:Fallback>
                <p:oleObj name="Photo Editor 照片" r:id="rId1" imgW="1704975" imgH="1276350" progId="">
                  <p:embed/>
                  <p:pic>
                    <p:nvPicPr>
                      <p:cNvPr id="0" name="图片 4096"/>
                      <p:cNvPicPr>
                        <a:picLocks noChangeAspect="1"/>
                      </p:cNvPicPr>
                      <p:nvPr/>
                    </p:nvPicPr>
                    <p:blipFill>
                      <a:blip r:embed="rId2"/>
                      <a:stretch>
                        <a:fillRect/>
                      </a:stretch>
                    </p:blipFill>
                    <p:spPr>
                      <a:xfrm>
                        <a:off x="801688" y="4292600"/>
                        <a:ext cx="2762250" cy="2068513"/>
                      </a:xfrm>
                      <a:prstGeom prst="rect">
                        <a:avLst/>
                      </a:prstGeom>
                      <a:noFill/>
                      <a:ln w="9525">
                        <a:noFill/>
                      </a:ln>
                    </p:spPr>
                  </p:pic>
                </p:oleObj>
              </mc:Fallback>
            </mc:AlternateContent>
          </a:graphicData>
        </a:graphic>
      </p:graphicFrame>
      <p:sp>
        <p:nvSpPr>
          <p:cNvPr id="907270" name="Text Box 6"/>
          <p:cNvSpPr txBox="1">
            <a:spLocks noChangeArrowheads="1"/>
          </p:cNvSpPr>
          <p:nvPr/>
        </p:nvSpPr>
        <p:spPr bwMode="auto">
          <a:xfrm>
            <a:off x="3779838" y="5454650"/>
            <a:ext cx="35290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buClrTx/>
              <a:buSzTx/>
              <a:buFontTx/>
              <a:buNone/>
            </a:pPr>
            <a:r>
              <a:rPr lang="zh-CN" altLang="en-US" dirty="0">
                <a:latin typeface="Times New Roman" panose="02020603050405020304" pitchFamily="18" charset="0"/>
                <a:ea typeface="华文楷体" panose="02010600040101010101" pitchFamily="2" charset="-122"/>
              </a:rPr>
              <a:t>长余辉发光材料</a:t>
            </a:r>
            <a:endParaRPr lang="zh-CN" altLang="en-US" dirty="0">
              <a:latin typeface="Times New Roman" panose="02020603050405020304" pitchFamily="18" charset="0"/>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7266"/>
                                        </p:tgtEl>
                                        <p:attrNameLst>
                                          <p:attrName>style.visibility</p:attrName>
                                        </p:attrNameLst>
                                      </p:cBhvr>
                                      <p:to>
                                        <p:strVal val="visible"/>
                                      </p:to>
                                    </p:set>
                                    <p:anim calcmode="lin" valueType="num">
                                      <p:cBhvr additive="base">
                                        <p:cTn id="7" dur="500" fill="hold"/>
                                        <p:tgtEl>
                                          <p:spTgt spid="907266"/>
                                        </p:tgtEl>
                                        <p:attrNameLst>
                                          <p:attrName>ppt_x</p:attrName>
                                        </p:attrNameLst>
                                      </p:cBhvr>
                                      <p:tavLst>
                                        <p:tav tm="0">
                                          <p:val>
                                            <p:strVal val="0-#ppt_w/2"/>
                                          </p:val>
                                        </p:tav>
                                        <p:tav tm="100000">
                                          <p:val>
                                            <p:strVal val="#ppt_x"/>
                                          </p:val>
                                        </p:tav>
                                      </p:tavLst>
                                    </p:anim>
                                    <p:anim calcmode="lin" valueType="num">
                                      <p:cBhvr additive="base">
                                        <p:cTn id="8" dur="500" fill="hold"/>
                                        <p:tgtEl>
                                          <p:spTgt spid="907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7269"/>
                                        </p:tgtEl>
                                        <p:attrNameLst>
                                          <p:attrName>style.visibility</p:attrName>
                                        </p:attrNameLst>
                                      </p:cBhvr>
                                      <p:to>
                                        <p:strVal val="visible"/>
                                      </p:to>
                                    </p:set>
                                    <p:anim calcmode="lin" valueType="num">
                                      <p:cBhvr additive="base">
                                        <p:cTn id="13" dur="500" fill="hold"/>
                                        <p:tgtEl>
                                          <p:spTgt spid="907269"/>
                                        </p:tgtEl>
                                        <p:attrNameLst>
                                          <p:attrName>ppt_x</p:attrName>
                                        </p:attrNameLst>
                                      </p:cBhvr>
                                      <p:tavLst>
                                        <p:tav tm="0">
                                          <p:val>
                                            <p:strVal val="#ppt_x"/>
                                          </p:val>
                                        </p:tav>
                                        <p:tav tm="100000">
                                          <p:val>
                                            <p:strVal val="#ppt_x"/>
                                          </p:val>
                                        </p:tav>
                                      </p:tavLst>
                                    </p:anim>
                                    <p:anim calcmode="lin" valueType="num">
                                      <p:cBhvr additive="base">
                                        <p:cTn id="14" dur="500" fill="hold"/>
                                        <p:tgtEl>
                                          <p:spTgt spid="90726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07270"/>
                                        </p:tgtEl>
                                        <p:attrNameLst>
                                          <p:attrName>style.visibility</p:attrName>
                                        </p:attrNameLst>
                                      </p:cBhvr>
                                      <p:to>
                                        <p:strVal val="visible"/>
                                      </p:to>
                                    </p:set>
                                    <p:anim calcmode="lin" valueType="num">
                                      <p:cBhvr additive="base">
                                        <p:cTn id="17" dur="500" fill="hold"/>
                                        <p:tgtEl>
                                          <p:spTgt spid="907270"/>
                                        </p:tgtEl>
                                        <p:attrNameLst>
                                          <p:attrName>ppt_x</p:attrName>
                                        </p:attrNameLst>
                                      </p:cBhvr>
                                      <p:tavLst>
                                        <p:tav tm="0">
                                          <p:val>
                                            <p:strVal val="#ppt_x"/>
                                          </p:val>
                                        </p:tav>
                                        <p:tav tm="100000">
                                          <p:val>
                                            <p:strVal val="#ppt_x"/>
                                          </p:val>
                                        </p:tav>
                                      </p:tavLst>
                                    </p:anim>
                                    <p:anim calcmode="lin" valueType="num">
                                      <p:cBhvr additive="base">
                                        <p:cTn id="18" dur="500" fill="hold"/>
                                        <p:tgtEl>
                                          <p:spTgt spid="907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6" grpId="0" autoUpdateAnimBg="0"/>
      <p:bldP spid="90727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468313" y="620713"/>
            <a:ext cx="8208962"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50000"/>
              </a:spcBef>
              <a:buClrTx/>
              <a:buSzTx/>
              <a:buFontTx/>
              <a:buNone/>
            </a:pPr>
            <a:r>
              <a:rPr kumimoji="0" lang="zh-CN" altLang="en-US" sz="3200" dirty="0">
                <a:solidFill>
                  <a:srgbClr val="0000CC"/>
                </a:solidFill>
                <a:latin typeface="Times New Roman" panose="02020603050405020304" pitchFamily="18" charset="0"/>
                <a:ea typeface="华文楷体" panose="02010600040101010101" pitchFamily="2" charset="-122"/>
              </a:rPr>
              <a:t>灯用稀土荧光粉发展历史</a:t>
            </a:r>
            <a:endParaRPr kumimoji="0" lang="zh-CN" altLang="en-US" sz="3200" dirty="0">
              <a:solidFill>
                <a:srgbClr val="0000CC"/>
              </a:solidFill>
              <a:latin typeface="Times New Roman" panose="02020603050405020304" pitchFamily="18" charset="0"/>
              <a:ea typeface="华文楷体" panose="02010600040101010101" pitchFamily="2" charset="-122"/>
            </a:endParaRPr>
          </a:p>
          <a:p>
            <a:pPr>
              <a:lnSpc>
                <a:spcPct val="150000"/>
              </a:lnSpc>
              <a:spcBef>
                <a:spcPct val="50000"/>
              </a:spcBef>
              <a:buClrTx/>
              <a:buSzTx/>
              <a:buFontTx/>
              <a:buNone/>
            </a:pPr>
            <a:r>
              <a:rPr kumimoji="0" lang="zh-CN" altLang="en-US" sz="2400" dirty="0">
                <a:latin typeface="Times New Roman" panose="02020603050405020304" pitchFamily="18" charset="0"/>
                <a:ea typeface="华文楷体" panose="02010600040101010101" pitchFamily="2" charset="-122"/>
              </a:rPr>
              <a:t>  </a:t>
            </a:r>
            <a:r>
              <a:rPr kumimoji="0" lang="en-US" altLang="zh-CN" sz="2800" dirty="0">
                <a:solidFill>
                  <a:srgbClr val="000000"/>
                </a:solidFill>
                <a:latin typeface="Times New Roman" panose="02020603050405020304" pitchFamily="18" charset="0"/>
                <a:ea typeface="华文楷体" panose="02010600040101010101" pitchFamily="2" charset="-122"/>
              </a:rPr>
              <a:t>1938</a:t>
            </a:r>
            <a:r>
              <a:rPr kumimoji="0" lang="zh-CN" altLang="en-US" sz="2800" dirty="0">
                <a:solidFill>
                  <a:srgbClr val="000000"/>
                </a:solidFill>
                <a:latin typeface="Times New Roman" panose="02020603050405020304" pitchFamily="18" charset="0"/>
                <a:ea typeface="华文楷体" panose="02010600040101010101" pitchFamily="2" charset="-122"/>
              </a:rPr>
              <a:t>年，</a:t>
            </a:r>
            <a:r>
              <a:rPr kumimoji="0" lang="en-US" altLang="zh-CN" sz="2800" dirty="0">
                <a:solidFill>
                  <a:srgbClr val="000000"/>
                </a:solidFill>
                <a:latin typeface="Times New Roman" panose="02020603050405020304" pitchFamily="18" charset="0"/>
                <a:ea typeface="华文楷体" panose="02010600040101010101" pitchFamily="2" charset="-122"/>
              </a:rPr>
              <a:t>G.E. Inman</a:t>
            </a:r>
            <a:r>
              <a:rPr kumimoji="0" lang="zh-CN" altLang="en-US" sz="2800" dirty="0">
                <a:solidFill>
                  <a:srgbClr val="000000"/>
                </a:solidFill>
                <a:latin typeface="Times New Roman" panose="02020603050405020304" pitchFamily="18" charset="0"/>
                <a:ea typeface="华文楷体" panose="02010600040101010101" pitchFamily="2" charset="-122"/>
              </a:rPr>
              <a:t>制备荧光灯</a:t>
            </a:r>
            <a:r>
              <a:rPr kumimoji="0" lang="en-US" altLang="zh-CN" sz="2800" dirty="0">
                <a:solidFill>
                  <a:srgbClr val="000000"/>
                </a:solidFill>
                <a:latin typeface="Times New Roman" panose="02020603050405020304" pitchFamily="18" charset="0"/>
                <a:ea typeface="华文楷体" panose="02010600040101010101" pitchFamily="2" charset="-122"/>
              </a:rPr>
              <a:t>(</a:t>
            </a:r>
            <a:r>
              <a:rPr kumimoji="0" lang="zh-CN" altLang="en-US" sz="2800" dirty="0">
                <a:solidFill>
                  <a:srgbClr val="000000"/>
                </a:solidFill>
                <a:latin typeface="Times New Roman" panose="02020603050405020304" pitchFamily="18" charset="0"/>
                <a:ea typeface="华文楷体" panose="02010600040101010101" pitchFamily="2" charset="-122"/>
              </a:rPr>
              <a:t>荧光粉：</a:t>
            </a:r>
            <a:r>
              <a:rPr kumimoji="0" lang="en-US" altLang="zh-CN" sz="2800" dirty="0">
                <a:solidFill>
                  <a:srgbClr val="000000"/>
                </a:solidFill>
                <a:latin typeface="Times New Roman" panose="02020603050405020304" pitchFamily="18" charset="0"/>
                <a:ea typeface="华文楷体" panose="02010600040101010101" pitchFamily="2" charset="-122"/>
              </a:rPr>
              <a:t>CaWO</a:t>
            </a:r>
            <a:r>
              <a:rPr kumimoji="0" lang="en-US" altLang="zh-CN" sz="2800" baseline="-25000" dirty="0">
                <a:solidFill>
                  <a:srgbClr val="000000"/>
                </a:solidFill>
                <a:latin typeface="Times New Roman" panose="02020603050405020304" pitchFamily="18" charset="0"/>
                <a:ea typeface="华文楷体" panose="02010600040101010101" pitchFamily="2" charset="-122"/>
              </a:rPr>
              <a:t>4</a:t>
            </a:r>
            <a:r>
              <a:rPr kumimoji="0" lang="en-US" altLang="zh-CN" sz="2800" dirty="0">
                <a:solidFill>
                  <a:srgbClr val="000000"/>
                </a:solidFill>
                <a:latin typeface="Times New Roman" panose="02020603050405020304" pitchFamily="18" charset="0"/>
                <a:ea typeface="华文楷体" panose="02010600040101010101" pitchFamily="2" charset="-122"/>
              </a:rPr>
              <a:t>(</a:t>
            </a:r>
            <a:r>
              <a:rPr kumimoji="0" lang="zh-CN" altLang="en-US" sz="2800" dirty="0">
                <a:solidFill>
                  <a:srgbClr val="000000"/>
                </a:solidFill>
                <a:latin typeface="Times New Roman" panose="02020603050405020304" pitchFamily="18" charset="0"/>
                <a:ea typeface="华文楷体" panose="02010600040101010101" pitchFamily="2" charset="-122"/>
              </a:rPr>
              <a:t>蓝</a:t>
            </a:r>
            <a:r>
              <a:rPr kumimoji="0" lang="en-US" altLang="zh-CN" sz="2800" dirty="0">
                <a:solidFill>
                  <a:srgbClr val="000000"/>
                </a:solidFill>
                <a:latin typeface="Times New Roman" panose="02020603050405020304" pitchFamily="18" charset="0"/>
                <a:ea typeface="华文楷体" panose="02010600040101010101" pitchFamily="2" charset="-122"/>
              </a:rPr>
              <a:t>)</a:t>
            </a:r>
            <a:r>
              <a:rPr kumimoji="0" lang="zh-CN" altLang="en-US" sz="2800" dirty="0">
                <a:solidFill>
                  <a:srgbClr val="000000"/>
                </a:solidFill>
                <a:latin typeface="Times New Roman" panose="02020603050405020304" pitchFamily="18" charset="0"/>
                <a:ea typeface="华文楷体" panose="02010600040101010101" pitchFamily="2" charset="-122"/>
              </a:rPr>
              <a:t>，</a:t>
            </a:r>
            <a:r>
              <a:rPr kumimoji="0" lang="en-US" altLang="zh-CN" sz="2800" dirty="0">
                <a:solidFill>
                  <a:srgbClr val="000000"/>
                </a:solidFill>
                <a:latin typeface="Times New Roman" panose="02020603050405020304" pitchFamily="18" charset="0"/>
                <a:ea typeface="华文楷体" panose="02010600040101010101" pitchFamily="2" charset="-122"/>
              </a:rPr>
              <a:t>Zn</a:t>
            </a:r>
            <a:r>
              <a:rPr kumimoji="0" lang="en-US" altLang="zh-CN" sz="2800" baseline="-25000" dirty="0">
                <a:solidFill>
                  <a:srgbClr val="000000"/>
                </a:solidFill>
                <a:latin typeface="Times New Roman" panose="02020603050405020304" pitchFamily="18" charset="0"/>
                <a:ea typeface="华文楷体" panose="02010600040101010101" pitchFamily="2" charset="-122"/>
              </a:rPr>
              <a:t>2</a:t>
            </a:r>
            <a:r>
              <a:rPr kumimoji="0" lang="en-US" altLang="zh-CN" sz="2800" dirty="0">
                <a:solidFill>
                  <a:srgbClr val="000000"/>
                </a:solidFill>
                <a:latin typeface="Times New Roman" panose="02020603050405020304" pitchFamily="18" charset="0"/>
                <a:ea typeface="华文楷体" panose="02010600040101010101" pitchFamily="2" charset="-122"/>
              </a:rPr>
              <a:t>SiO</a:t>
            </a:r>
            <a:r>
              <a:rPr kumimoji="0" lang="en-US" altLang="zh-CN" sz="2800" baseline="-25000" dirty="0">
                <a:solidFill>
                  <a:srgbClr val="000000"/>
                </a:solidFill>
                <a:latin typeface="Times New Roman" panose="02020603050405020304" pitchFamily="18" charset="0"/>
                <a:ea typeface="华文楷体" panose="02010600040101010101" pitchFamily="2" charset="-122"/>
              </a:rPr>
              <a:t>4</a:t>
            </a:r>
            <a:r>
              <a:rPr kumimoji="0" lang="en-US" altLang="zh-CN" sz="2800" dirty="0">
                <a:solidFill>
                  <a:srgbClr val="000000"/>
                </a:solidFill>
                <a:latin typeface="Times New Roman" panose="02020603050405020304" pitchFamily="18" charset="0"/>
                <a:ea typeface="华文楷体" panose="02010600040101010101" pitchFamily="2" charset="-122"/>
              </a:rPr>
              <a:t>:Mn</a:t>
            </a:r>
            <a:r>
              <a:rPr kumimoji="0" lang="en-US" altLang="zh-CN" sz="2800" baseline="30000" dirty="0">
                <a:solidFill>
                  <a:srgbClr val="000000"/>
                </a:solidFill>
                <a:latin typeface="Times New Roman" panose="02020603050405020304" pitchFamily="18" charset="0"/>
                <a:ea typeface="华文楷体" panose="02010600040101010101" pitchFamily="2" charset="-122"/>
              </a:rPr>
              <a:t>2</a:t>
            </a:r>
            <a:r>
              <a:rPr kumimoji="0" lang="zh-CN" altLang="en-US" sz="2800" baseline="30000" dirty="0">
                <a:solidFill>
                  <a:srgbClr val="000000"/>
                </a:solidFill>
                <a:latin typeface="Times New Roman" panose="02020603050405020304" pitchFamily="18" charset="0"/>
                <a:ea typeface="华文楷体" panose="02010600040101010101" pitchFamily="2" charset="-122"/>
              </a:rPr>
              <a:t>＋</a:t>
            </a:r>
            <a:r>
              <a:rPr kumimoji="0" lang="en-US" altLang="zh-CN" sz="2800" dirty="0">
                <a:solidFill>
                  <a:srgbClr val="000000"/>
                </a:solidFill>
                <a:latin typeface="Times New Roman" panose="02020603050405020304" pitchFamily="18" charset="0"/>
                <a:ea typeface="华文楷体" panose="02010600040101010101" pitchFamily="2" charset="-122"/>
              </a:rPr>
              <a:t>(</a:t>
            </a:r>
            <a:r>
              <a:rPr kumimoji="0" lang="zh-CN" altLang="en-US" sz="2800" dirty="0">
                <a:solidFill>
                  <a:srgbClr val="000000"/>
                </a:solidFill>
                <a:latin typeface="Times New Roman" panose="02020603050405020304" pitchFamily="18" charset="0"/>
                <a:ea typeface="华文楷体" panose="02010600040101010101" pitchFamily="2" charset="-122"/>
              </a:rPr>
              <a:t>绿粉</a:t>
            </a:r>
            <a:r>
              <a:rPr kumimoji="0" lang="en-US" altLang="zh-CN" sz="2800" dirty="0">
                <a:solidFill>
                  <a:srgbClr val="000000"/>
                </a:solidFill>
                <a:latin typeface="Times New Roman" panose="02020603050405020304" pitchFamily="18" charset="0"/>
                <a:ea typeface="华文楷体" panose="02010600040101010101" pitchFamily="2" charset="-122"/>
              </a:rPr>
              <a:t>)</a:t>
            </a:r>
            <a:r>
              <a:rPr kumimoji="0" lang="zh-CN" altLang="en-US" sz="2800" dirty="0">
                <a:solidFill>
                  <a:srgbClr val="000000"/>
                </a:solidFill>
                <a:latin typeface="Times New Roman" panose="02020603050405020304" pitchFamily="18" charset="0"/>
                <a:ea typeface="华文楷体" panose="02010600040101010101" pitchFamily="2" charset="-122"/>
              </a:rPr>
              <a:t>和</a:t>
            </a:r>
            <a:r>
              <a:rPr kumimoji="0" lang="en-US" altLang="zh-CN" sz="2800" dirty="0">
                <a:solidFill>
                  <a:srgbClr val="000000"/>
                </a:solidFill>
                <a:latin typeface="Times New Roman" panose="02020603050405020304" pitchFamily="18" charset="0"/>
                <a:ea typeface="华文楷体" panose="02010600040101010101" pitchFamily="2" charset="-122"/>
              </a:rPr>
              <a:t>CdB</a:t>
            </a:r>
            <a:r>
              <a:rPr kumimoji="0" lang="en-US" altLang="zh-CN" sz="2800" baseline="-25000" dirty="0">
                <a:solidFill>
                  <a:srgbClr val="000000"/>
                </a:solidFill>
                <a:latin typeface="Times New Roman" panose="02020603050405020304" pitchFamily="18" charset="0"/>
                <a:ea typeface="华文楷体" panose="02010600040101010101" pitchFamily="2" charset="-122"/>
              </a:rPr>
              <a:t>2</a:t>
            </a:r>
            <a:r>
              <a:rPr kumimoji="0" lang="en-US" altLang="zh-CN" sz="2800" dirty="0">
                <a:solidFill>
                  <a:srgbClr val="000000"/>
                </a:solidFill>
                <a:latin typeface="Times New Roman" panose="02020603050405020304" pitchFamily="18" charset="0"/>
                <a:ea typeface="华文楷体" panose="02010600040101010101" pitchFamily="2" charset="-122"/>
              </a:rPr>
              <a:t>O</a:t>
            </a:r>
            <a:r>
              <a:rPr kumimoji="0" lang="en-US" altLang="zh-CN" sz="2800" baseline="-25000" dirty="0">
                <a:solidFill>
                  <a:srgbClr val="000000"/>
                </a:solidFill>
                <a:latin typeface="Times New Roman" panose="02020603050405020304" pitchFamily="18" charset="0"/>
                <a:ea typeface="华文楷体" panose="02010600040101010101" pitchFamily="2" charset="-122"/>
              </a:rPr>
              <a:t>5</a:t>
            </a:r>
            <a:r>
              <a:rPr kumimoji="0" lang="en-US" altLang="zh-CN" sz="2800" dirty="0">
                <a:solidFill>
                  <a:srgbClr val="000000"/>
                </a:solidFill>
                <a:latin typeface="Times New Roman" panose="02020603050405020304" pitchFamily="18" charset="0"/>
                <a:ea typeface="华文楷体" panose="02010600040101010101" pitchFamily="2" charset="-122"/>
              </a:rPr>
              <a:t>:Mn</a:t>
            </a:r>
            <a:r>
              <a:rPr kumimoji="0" lang="en-US" altLang="zh-CN" sz="2800" baseline="30000" dirty="0">
                <a:solidFill>
                  <a:srgbClr val="000000"/>
                </a:solidFill>
                <a:latin typeface="Times New Roman" panose="02020603050405020304" pitchFamily="18" charset="0"/>
                <a:ea typeface="华文楷体" panose="02010600040101010101" pitchFamily="2" charset="-122"/>
              </a:rPr>
              <a:t>2+</a:t>
            </a:r>
            <a:r>
              <a:rPr kumimoji="0" lang="en-US" altLang="zh-CN" sz="2800" dirty="0">
                <a:solidFill>
                  <a:srgbClr val="000000"/>
                </a:solidFill>
                <a:latin typeface="Times New Roman" panose="02020603050405020304" pitchFamily="18" charset="0"/>
                <a:ea typeface="华文楷体" panose="02010600040101010101" pitchFamily="2" charset="-122"/>
              </a:rPr>
              <a:t>(</a:t>
            </a:r>
            <a:r>
              <a:rPr kumimoji="0" lang="zh-CN" altLang="en-US" sz="2800" dirty="0">
                <a:solidFill>
                  <a:srgbClr val="000000"/>
                </a:solidFill>
                <a:latin typeface="Times New Roman" panose="02020603050405020304" pitchFamily="18" charset="0"/>
                <a:ea typeface="华文楷体" panose="02010600040101010101" pitchFamily="2" charset="-122"/>
              </a:rPr>
              <a:t>红 </a:t>
            </a:r>
            <a:r>
              <a:rPr kumimoji="0" lang="en-US" altLang="zh-CN" sz="2800" dirty="0">
                <a:solidFill>
                  <a:srgbClr val="000000"/>
                </a:solidFill>
                <a:latin typeface="Times New Roman" panose="02020603050405020304" pitchFamily="18" charset="0"/>
                <a:ea typeface="华文楷体" panose="02010600040101010101" pitchFamily="2" charset="-122"/>
              </a:rPr>
              <a:t>)</a:t>
            </a:r>
            <a:r>
              <a:rPr kumimoji="0" lang="zh-CN" altLang="en-US" sz="2800" dirty="0">
                <a:solidFill>
                  <a:srgbClr val="000000"/>
                </a:solidFill>
                <a:latin typeface="Times New Roman" panose="02020603050405020304" pitchFamily="18" charset="0"/>
                <a:ea typeface="华文楷体" panose="02010600040101010101" pitchFamily="2" charset="-122"/>
              </a:rPr>
              <a:t>；</a:t>
            </a:r>
            <a:endParaRPr kumimoji="0" lang="zh-CN" altLang="en-US" sz="2800" dirty="0">
              <a:solidFill>
                <a:srgbClr val="000000"/>
              </a:solidFill>
              <a:latin typeface="Times New Roman" panose="02020603050405020304" pitchFamily="18" charset="0"/>
              <a:ea typeface="华文楷体" panose="02010600040101010101" pitchFamily="2" charset="-122"/>
            </a:endParaRPr>
          </a:p>
          <a:p>
            <a:pPr>
              <a:lnSpc>
                <a:spcPct val="150000"/>
              </a:lnSpc>
              <a:spcBef>
                <a:spcPct val="50000"/>
              </a:spcBef>
              <a:buClrTx/>
              <a:buSzTx/>
              <a:buFontTx/>
              <a:buNone/>
            </a:pPr>
            <a:r>
              <a:rPr kumimoji="0" lang="en-US" altLang="zh-CN" sz="2800" dirty="0">
                <a:solidFill>
                  <a:srgbClr val="000000"/>
                </a:solidFill>
                <a:latin typeface="Times New Roman" panose="02020603050405020304" pitchFamily="18" charset="0"/>
                <a:ea typeface="华文楷体" panose="02010600040101010101" pitchFamily="2" charset="-122"/>
              </a:rPr>
              <a:t>  1944</a:t>
            </a:r>
            <a:r>
              <a:rPr kumimoji="0" lang="zh-CN" altLang="en-US" sz="2800" dirty="0">
                <a:solidFill>
                  <a:srgbClr val="000000"/>
                </a:solidFill>
                <a:latin typeface="Times New Roman" panose="02020603050405020304" pitchFamily="18" charset="0"/>
                <a:ea typeface="华文楷体" panose="02010600040101010101" pitchFamily="2" charset="-122"/>
              </a:rPr>
              <a:t>年，</a:t>
            </a:r>
            <a:r>
              <a:rPr kumimoji="0" lang="en-US" altLang="zh-CN" sz="2800" dirty="0">
                <a:solidFill>
                  <a:srgbClr val="000000"/>
                </a:solidFill>
                <a:latin typeface="Times New Roman" panose="02020603050405020304" pitchFamily="18" charset="0"/>
                <a:ea typeface="华文楷体" panose="02010600040101010101" pitchFamily="2" charset="-122"/>
              </a:rPr>
              <a:t>A.H. </a:t>
            </a:r>
            <a:r>
              <a:rPr kumimoji="0" lang="en-US" altLang="zh-CN" sz="2800" dirty="0" err="1">
                <a:solidFill>
                  <a:srgbClr val="000000"/>
                </a:solidFill>
                <a:latin typeface="Times New Roman" panose="02020603050405020304" pitchFamily="18" charset="0"/>
                <a:ea typeface="华文楷体" panose="02010600040101010101" pitchFamily="2" charset="-122"/>
              </a:rPr>
              <a:t>Mckeay</a:t>
            </a:r>
            <a:r>
              <a:rPr kumimoji="0" lang="en-US" altLang="zh-CN" sz="2800" dirty="0">
                <a:solidFill>
                  <a:srgbClr val="000000"/>
                </a:solidFill>
                <a:latin typeface="Times New Roman" panose="02020603050405020304" pitchFamily="18" charset="0"/>
                <a:ea typeface="华文楷体" panose="02010600040101010101" pitchFamily="2" charset="-122"/>
              </a:rPr>
              <a:t>, </a:t>
            </a:r>
            <a:r>
              <a:rPr kumimoji="0" lang="zh-CN" altLang="en-US" sz="2800" dirty="0">
                <a:solidFill>
                  <a:srgbClr val="000000"/>
                </a:solidFill>
                <a:latin typeface="Times New Roman" panose="02020603050405020304" pitchFamily="18" charset="0"/>
                <a:ea typeface="华文楷体" panose="02010600040101010101" pitchFamily="2" charset="-122"/>
              </a:rPr>
              <a:t>锑锰激发的卤磷酸钙荧光粉</a:t>
            </a:r>
            <a:r>
              <a:rPr kumimoji="0" lang="en-US" altLang="zh-CN" sz="2800" dirty="0">
                <a:solidFill>
                  <a:srgbClr val="000000"/>
                </a:solidFill>
                <a:latin typeface="Times New Roman" panose="02020603050405020304" pitchFamily="18" charset="0"/>
                <a:ea typeface="华文楷体" panose="02010600040101010101" pitchFamily="2" charset="-122"/>
              </a:rPr>
              <a:t>(</a:t>
            </a:r>
            <a:r>
              <a:rPr kumimoji="0" lang="zh-CN" altLang="en-US" sz="2800" dirty="0">
                <a:solidFill>
                  <a:srgbClr val="000000"/>
                </a:solidFill>
                <a:latin typeface="Times New Roman" panose="02020603050405020304" pitchFamily="18" charset="0"/>
                <a:ea typeface="华文楷体" panose="02010600040101010101" pitchFamily="2" charset="-122"/>
              </a:rPr>
              <a:t>卤粉</a:t>
            </a:r>
            <a:r>
              <a:rPr kumimoji="0" lang="en-US" altLang="zh-CN" sz="2800" dirty="0">
                <a:solidFill>
                  <a:srgbClr val="000000"/>
                </a:solidFill>
                <a:latin typeface="Times New Roman" panose="02020603050405020304" pitchFamily="18" charset="0"/>
                <a:ea typeface="华文楷体" panose="02010600040101010101" pitchFamily="2" charset="-122"/>
              </a:rPr>
              <a:t>)</a:t>
            </a:r>
            <a:r>
              <a:rPr kumimoji="0" lang="zh-CN" altLang="en-US" sz="2800" dirty="0">
                <a:solidFill>
                  <a:srgbClr val="000000"/>
                </a:solidFill>
                <a:latin typeface="Times New Roman" panose="02020603050405020304" pitchFamily="18" charset="0"/>
                <a:ea typeface="华文楷体" panose="02010600040101010101" pitchFamily="2" charset="-122"/>
              </a:rPr>
              <a:t>；</a:t>
            </a:r>
            <a:r>
              <a:rPr kumimoji="0" lang="en-US" altLang="zh-CN" sz="2800" dirty="0">
                <a:solidFill>
                  <a:srgbClr val="000000"/>
                </a:solidFill>
                <a:latin typeface="Times New Roman" panose="02020603050405020304" pitchFamily="18" charset="0"/>
                <a:ea typeface="华文楷体" panose="02010600040101010101" pitchFamily="2" charset="-122"/>
              </a:rPr>
              <a:t>1948</a:t>
            </a:r>
            <a:r>
              <a:rPr kumimoji="0" lang="zh-CN" altLang="en-US" sz="2800" dirty="0">
                <a:solidFill>
                  <a:srgbClr val="000000"/>
                </a:solidFill>
                <a:latin typeface="Times New Roman" panose="02020603050405020304" pitchFamily="18" charset="0"/>
                <a:ea typeface="华文楷体" panose="02010600040101010101" pitchFamily="2" charset="-122"/>
              </a:rPr>
              <a:t>年首次被应用到荧光灯； 发光效率、量子产率等大大提高，但存在发光频率区间短</a:t>
            </a:r>
            <a:r>
              <a:rPr kumimoji="0" lang="en-US" altLang="zh-CN" sz="2800" dirty="0">
                <a:solidFill>
                  <a:srgbClr val="000000"/>
                </a:solidFill>
                <a:latin typeface="Times New Roman" panose="02020603050405020304" pitchFamily="18" charset="0"/>
                <a:ea typeface="华文楷体" panose="02010600040101010101" pitchFamily="2" charset="-122"/>
              </a:rPr>
              <a:t>(450~600nm)</a:t>
            </a:r>
            <a:r>
              <a:rPr kumimoji="0" lang="zh-CN" altLang="en-US" sz="2800" dirty="0">
                <a:solidFill>
                  <a:srgbClr val="000000"/>
                </a:solidFill>
                <a:latin typeface="Times New Roman" panose="02020603050405020304" pitchFamily="18" charset="0"/>
                <a:ea typeface="华文楷体" panose="02010600040101010101" pitchFamily="2" charset="-122"/>
              </a:rPr>
              <a:t>，光显色性差，稳定性差的缺点；</a:t>
            </a:r>
            <a:endParaRPr kumimoji="0" lang="zh-CN" altLang="en-US" sz="2800" dirty="0">
              <a:solidFill>
                <a:srgbClr val="000000"/>
              </a:solidFill>
              <a:latin typeface="Times New Roman" panose="02020603050405020304" pitchFamily="18" charset="0"/>
              <a:ea typeface="华文楷体" panose="02010600040101010101" pitchFamily="2" charset="-122"/>
            </a:endParaRPr>
          </a:p>
        </p:txBody>
      </p:sp>
      <p:sp>
        <p:nvSpPr>
          <p:cNvPr id="50179" name="Rectangle 4"/>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CDB1AF21-E0B1-4E3B-981C-0CCAE8AA00D3}"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23850" y="620713"/>
            <a:ext cx="8569325" cy="56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2800">
                <a:solidFill>
                  <a:srgbClr val="0000CC"/>
                </a:solidFill>
                <a:latin typeface="Times New Roman" panose="02020603050405020304" pitchFamily="18" charset="0"/>
                <a:ea typeface="华文楷体" panose="02010600040101010101" pitchFamily="2" charset="-122"/>
              </a:rPr>
              <a:t>灯用稀土荧光粉发展历史</a:t>
            </a:r>
            <a:endParaRPr kumimoji="0" lang="zh-CN" altLang="en-US" sz="2800">
              <a:solidFill>
                <a:srgbClr val="0000CC"/>
              </a:solidFill>
              <a:latin typeface="Times New Roman" panose="02020603050405020304" pitchFamily="18" charset="0"/>
              <a:ea typeface="华文楷体" panose="02010600040101010101" pitchFamily="2" charset="-122"/>
            </a:endParaRPr>
          </a:p>
          <a:p>
            <a:pPr>
              <a:spcBef>
                <a:spcPct val="50000"/>
              </a:spcBef>
              <a:buClrTx/>
              <a:buSzTx/>
              <a:buFontTx/>
              <a:buNone/>
            </a:pPr>
            <a:r>
              <a:rPr kumimoji="0" lang="en-US" altLang="zh-CN" sz="2800">
                <a:solidFill>
                  <a:srgbClr val="000000"/>
                </a:solidFill>
                <a:latin typeface="Times New Roman" panose="02020603050405020304" pitchFamily="18" charset="0"/>
                <a:ea typeface="华文楷体" panose="02010600040101010101" pitchFamily="2" charset="-122"/>
              </a:rPr>
              <a:t>1974</a:t>
            </a:r>
            <a:r>
              <a:rPr kumimoji="0" lang="zh-CN" altLang="en-US" sz="2800">
                <a:solidFill>
                  <a:srgbClr val="000000"/>
                </a:solidFill>
                <a:latin typeface="Times New Roman" panose="02020603050405020304" pitchFamily="18" charset="0"/>
                <a:ea typeface="华文楷体" panose="02010600040101010101" pitchFamily="2" charset="-122"/>
              </a:rPr>
              <a:t>年，荷兰， </a:t>
            </a:r>
            <a:endParaRPr kumimoji="0" lang="zh-CN" altLang="en-US" sz="2800">
              <a:solidFill>
                <a:srgbClr val="000000"/>
              </a:solidFill>
              <a:latin typeface="Times New Roman" panose="02020603050405020304" pitchFamily="18" charset="0"/>
              <a:ea typeface="华文楷体" panose="02010600040101010101" pitchFamily="2" charset="-122"/>
            </a:endParaRPr>
          </a:p>
          <a:p>
            <a:pPr>
              <a:spcBef>
                <a:spcPct val="50000"/>
              </a:spcBef>
              <a:buClrTx/>
              <a:buSzTx/>
              <a:buFontTx/>
              <a:buNone/>
            </a:pPr>
            <a:r>
              <a:rPr kumimoji="0" lang="zh-CN" altLang="en-US" sz="2800">
                <a:solidFill>
                  <a:srgbClr val="000000"/>
                </a:solidFill>
                <a:latin typeface="Times New Roman" panose="02020603050405020304" pitchFamily="18" charset="0"/>
                <a:ea typeface="华文楷体" panose="02010600040101010101" pitchFamily="2" charset="-122"/>
              </a:rPr>
              <a:t> 铝酸钡镁 </a:t>
            </a:r>
            <a:r>
              <a:rPr kumimoji="0" lang="en-US" altLang="zh-CN" sz="2800">
                <a:solidFill>
                  <a:srgbClr val="000000"/>
                </a:solidFill>
                <a:latin typeface="Times New Roman" panose="02020603050405020304" pitchFamily="18" charset="0"/>
                <a:ea typeface="华文楷体" panose="02010600040101010101" pitchFamily="2" charset="-122"/>
              </a:rPr>
              <a:t>(BaMg</a:t>
            </a:r>
            <a:r>
              <a:rPr kumimoji="0" lang="en-US" altLang="zh-CN" sz="2800" baseline="-25000">
                <a:solidFill>
                  <a:srgbClr val="000000"/>
                </a:solidFill>
                <a:latin typeface="Times New Roman" panose="02020603050405020304" pitchFamily="18" charset="0"/>
                <a:ea typeface="华文楷体" panose="02010600040101010101" pitchFamily="2" charset="-122"/>
              </a:rPr>
              <a:t>2</a:t>
            </a:r>
            <a:r>
              <a:rPr kumimoji="0" lang="en-US" altLang="zh-CN" sz="2800">
                <a:solidFill>
                  <a:srgbClr val="000000"/>
                </a:solidFill>
                <a:latin typeface="Times New Roman" panose="02020603050405020304" pitchFamily="18" charset="0"/>
                <a:ea typeface="华文楷体" panose="02010600040101010101" pitchFamily="2" charset="-122"/>
              </a:rPr>
              <a:t>Al</a:t>
            </a:r>
            <a:r>
              <a:rPr kumimoji="0" lang="en-US" altLang="zh-CN" sz="2800" baseline="-25000">
                <a:solidFill>
                  <a:srgbClr val="000000"/>
                </a:solidFill>
                <a:latin typeface="Times New Roman" panose="02020603050405020304" pitchFamily="18" charset="0"/>
                <a:ea typeface="华文楷体" panose="02010600040101010101" pitchFamily="2" charset="-122"/>
              </a:rPr>
              <a:t>16</a:t>
            </a:r>
            <a:r>
              <a:rPr kumimoji="0" lang="en-US" altLang="zh-CN" sz="2800">
                <a:solidFill>
                  <a:srgbClr val="000000"/>
                </a:solidFill>
                <a:latin typeface="Times New Roman" panose="02020603050405020304" pitchFamily="18" charset="0"/>
                <a:ea typeface="华文楷体" panose="02010600040101010101" pitchFamily="2" charset="-122"/>
              </a:rPr>
              <a:t>O</a:t>
            </a:r>
            <a:r>
              <a:rPr kumimoji="0" lang="en-US" altLang="zh-CN" sz="2800" baseline="-25000">
                <a:solidFill>
                  <a:srgbClr val="000000"/>
                </a:solidFill>
                <a:latin typeface="Times New Roman" panose="02020603050405020304" pitchFamily="18" charset="0"/>
                <a:ea typeface="华文楷体" panose="02010600040101010101" pitchFamily="2" charset="-122"/>
              </a:rPr>
              <a:t>27</a:t>
            </a:r>
            <a:r>
              <a:rPr kumimoji="0" lang="zh-CN" altLang="en-US" sz="2800">
                <a:solidFill>
                  <a:srgbClr val="000000"/>
                </a:solidFill>
                <a:latin typeface="Times New Roman" panose="02020603050405020304" pitchFamily="18" charset="0"/>
                <a:ea typeface="华文楷体" panose="02010600040101010101" pitchFamily="2" charset="-122"/>
              </a:rPr>
              <a:t>：</a:t>
            </a:r>
            <a:r>
              <a:rPr kumimoji="0" lang="en-US" altLang="zh-CN" sz="2800">
                <a:solidFill>
                  <a:srgbClr val="000000"/>
                </a:solidFill>
                <a:latin typeface="Times New Roman" panose="02020603050405020304" pitchFamily="18" charset="0"/>
                <a:ea typeface="华文楷体" panose="02010600040101010101" pitchFamily="2" charset="-122"/>
              </a:rPr>
              <a:t>Eu</a:t>
            </a:r>
            <a:r>
              <a:rPr kumimoji="0" lang="en-US" altLang="zh-CN" sz="2800" baseline="30000">
                <a:solidFill>
                  <a:srgbClr val="000000"/>
                </a:solidFill>
                <a:latin typeface="Times New Roman" panose="02020603050405020304" pitchFamily="18" charset="0"/>
                <a:ea typeface="华文楷体" panose="02010600040101010101" pitchFamily="2" charset="-122"/>
              </a:rPr>
              <a:t>2</a:t>
            </a:r>
            <a:r>
              <a:rPr kumimoji="0" lang="zh-CN" altLang="en-US" sz="2800" baseline="30000">
                <a:solidFill>
                  <a:srgbClr val="000000"/>
                </a:solidFill>
                <a:latin typeface="Times New Roman" panose="02020603050405020304" pitchFamily="18" charset="0"/>
                <a:ea typeface="华文楷体" panose="02010600040101010101" pitchFamily="2" charset="-122"/>
              </a:rPr>
              <a:t>＋</a:t>
            </a:r>
            <a:r>
              <a:rPr kumimoji="0" lang="zh-CN" altLang="en-US" sz="2800">
                <a:solidFill>
                  <a:srgbClr val="000000"/>
                </a:solidFill>
                <a:latin typeface="Times New Roman" panose="02020603050405020304" pitchFamily="18" charset="0"/>
                <a:ea typeface="华文楷体" panose="02010600040101010101" pitchFamily="2" charset="-122"/>
              </a:rPr>
              <a:t>：</a:t>
            </a:r>
            <a:r>
              <a:rPr kumimoji="0" lang="en-US" altLang="zh-CN" sz="2800">
                <a:solidFill>
                  <a:srgbClr val="000000"/>
                </a:solidFill>
                <a:latin typeface="Times New Roman" panose="02020603050405020304" pitchFamily="18" charset="0"/>
                <a:ea typeface="华文楷体" panose="02010600040101010101" pitchFamily="2" charset="-122"/>
              </a:rPr>
              <a:t>450nm, </a:t>
            </a:r>
            <a:r>
              <a:rPr kumimoji="0" lang="zh-CN" altLang="en-US" sz="2800">
                <a:solidFill>
                  <a:srgbClr val="000000"/>
                </a:solidFill>
                <a:latin typeface="Times New Roman" panose="02020603050405020304" pitchFamily="18" charset="0"/>
                <a:ea typeface="华文楷体" panose="02010600040101010101" pitchFamily="2" charset="-122"/>
              </a:rPr>
              <a:t>蓝光材料</a:t>
            </a:r>
            <a:r>
              <a:rPr kumimoji="0" lang="en-US" altLang="zh-CN" sz="2800">
                <a:solidFill>
                  <a:srgbClr val="000000"/>
                </a:solidFill>
                <a:latin typeface="Times New Roman" panose="02020603050405020304" pitchFamily="18" charset="0"/>
                <a:ea typeface="华文楷体" panose="02010600040101010101" pitchFamily="2" charset="-122"/>
              </a:rPr>
              <a:t>) </a:t>
            </a:r>
            <a:endParaRPr kumimoji="0" lang="en-US" altLang="zh-CN" sz="2800">
              <a:solidFill>
                <a:srgbClr val="000000"/>
              </a:solidFill>
              <a:latin typeface="Times New Roman" panose="02020603050405020304" pitchFamily="18" charset="0"/>
              <a:ea typeface="华文楷体" panose="02010600040101010101" pitchFamily="2" charset="-122"/>
            </a:endParaRPr>
          </a:p>
          <a:p>
            <a:pPr>
              <a:spcBef>
                <a:spcPct val="50000"/>
              </a:spcBef>
              <a:buClrTx/>
              <a:buSzTx/>
              <a:buFontTx/>
              <a:buNone/>
            </a:pPr>
            <a:r>
              <a:rPr kumimoji="0" lang="en-US" altLang="zh-CN" sz="2800">
                <a:solidFill>
                  <a:srgbClr val="000000"/>
                </a:solidFill>
                <a:latin typeface="Times New Roman" panose="02020603050405020304" pitchFamily="18" charset="0"/>
                <a:ea typeface="华文楷体" panose="02010600040101010101" pitchFamily="2" charset="-122"/>
              </a:rPr>
              <a:t> MgAl</a:t>
            </a:r>
            <a:r>
              <a:rPr kumimoji="0" lang="en-US" altLang="zh-CN" sz="2800" baseline="-25000">
                <a:solidFill>
                  <a:srgbClr val="000000"/>
                </a:solidFill>
                <a:latin typeface="Times New Roman" panose="02020603050405020304" pitchFamily="18" charset="0"/>
                <a:ea typeface="华文楷体" panose="02010600040101010101" pitchFamily="2" charset="-122"/>
              </a:rPr>
              <a:t>11</a:t>
            </a:r>
            <a:r>
              <a:rPr kumimoji="0" lang="en-US" altLang="zh-CN" sz="2800">
                <a:solidFill>
                  <a:srgbClr val="000000"/>
                </a:solidFill>
                <a:latin typeface="Times New Roman" panose="02020603050405020304" pitchFamily="18" charset="0"/>
                <a:ea typeface="华文楷体" panose="02010600040101010101" pitchFamily="2" charset="-122"/>
              </a:rPr>
              <a:t>O</a:t>
            </a:r>
            <a:r>
              <a:rPr kumimoji="0" lang="en-US" altLang="zh-CN" sz="2800" baseline="-25000">
                <a:solidFill>
                  <a:srgbClr val="000000"/>
                </a:solidFill>
                <a:latin typeface="Times New Roman" panose="02020603050405020304" pitchFamily="18" charset="0"/>
                <a:ea typeface="华文楷体" panose="02010600040101010101" pitchFamily="2" charset="-122"/>
              </a:rPr>
              <a:t>9</a:t>
            </a:r>
            <a:r>
              <a:rPr kumimoji="0" lang="en-US" altLang="zh-CN" sz="2800">
                <a:solidFill>
                  <a:srgbClr val="000000"/>
                </a:solidFill>
                <a:latin typeface="Times New Roman" panose="02020603050405020304" pitchFamily="18" charset="0"/>
                <a:ea typeface="华文楷体" panose="02010600040101010101" pitchFamily="2" charset="-122"/>
              </a:rPr>
              <a:t>: Ce, Tb:   545nm</a:t>
            </a:r>
            <a:r>
              <a:rPr kumimoji="0" lang="zh-CN" altLang="en-US" sz="2800">
                <a:solidFill>
                  <a:srgbClr val="000000"/>
                </a:solidFill>
                <a:latin typeface="Times New Roman" panose="02020603050405020304" pitchFamily="18" charset="0"/>
                <a:ea typeface="华文楷体" panose="02010600040101010101" pitchFamily="2" charset="-122"/>
              </a:rPr>
              <a:t>， 绿光材料</a:t>
            </a:r>
            <a:endParaRPr kumimoji="0" lang="zh-CN" altLang="en-US" sz="2800">
              <a:solidFill>
                <a:srgbClr val="000000"/>
              </a:solidFill>
              <a:latin typeface="Times New Roman" panose="02020603050405020304" pitchFamily="18" charset="0"/>
              <a:ea typeface="华文楷体" panose="02010600040101010101" pitchFamily="2" charset="-122"/>
            </a:endParaRPr>
          </a:p>
          <a:p>
            <a:pPr>
              <a:spcBef>
                <a:spcPct val="50000"/>
              </a:spcBef>
              <a:buClrTx/>
              <a:buSzTx/>
              <a:buFontTx/>
              <a:buNone/>
            </a:pPr>
            <a:r>
              <a:rPr kumimoji="0" lang="en-US" altLang="zh-CN" sz="2800">
                <a:solidFill>
                  <a:srgbClr val="000000"/>
                </a:solidFill>
                <a:latin typeface="Times New Roman" panose="02020603050405020304" pitchFamily="18" charset="0"/>
                <a:ea typeface="华文楷体" panose="02010600040101010101" pitchFamily="2" charset="-122"/>
              </a:rPr>
              <a:t>  Y</a:t>
            </a:r>
            <a:r>
              <a:rPr kumimoji="0" lang="en-US" altLang="zh-CN" sz="2800" baseline="-25000">
                <a:solidFill>
                  <a:srgbClr val="000000"/>
                </a:solidFill>
                <a:latin typeface="Times New Roman" panose="02020603050405020304" pitchFamily="18" charset="0"/>
                <a:ea typeface="华文楷体" panose="02010600040101010101" pitchFamily="2" charset="-122"/>
              </a:rPr>
              <a:t>2</a:t>
            </a:r>
            <a:r>
              <a:rPr kumimoji="0" lang="en-US" altLang="zh-CN" sz="2800">
                <a:solidFill>
                  <a:srgbClr val="000000"/>
                </a:solidFill>
                <a:latin typeface="Times New Roman" panose="02020603050405020304" pitchFamily="18" charset="0"/>
                <a:ea typeface="华文楷体" panose="02010600040101010101" pitchFamily="2" charset="-122"/>
              </a:rPr>
              <a:t>O</a:t>
            </a:r>
            <a:r>
              <a:rPr kumimoji="0" lang="en-US" altLang="zh-CN" sz="2800" baseline="-25000">
                <a:solidFill>
                  <a:srgbClr val="000000"/>
                </a:solidFill>
                <a:latin typeface="Times New Roman" panose="02020603050405020304" pitchFamily="18" charset="0"/>
                <a:ea typeface="华文楷体" panose="02010600040101010101" pitchFamily="2" charset="-122"/>
              </a:rPr>
              <a:t>3</a:t>
            </a:r>
            <a:r>
              <a:rPr kumimoji="0" lang="en-US" altLang="zh-CN" sz="2800">
                <a:solidFill>
                  <a:srgbClr val="000000"/>
                </a:solidFill>
                <a:latin typeface="Times New Roman" panose="02020603050405020304" pitchFamily="18" charset="0"/>
                <a:ea typeface="华文楷体" panose="02010600040101010101" pitchFamily="2" charset="-122"/>
              </a:rPr>
              <a:t>:Eu</a:t>
            </a:r>
            <a:r>
              <a:rPr kumimoji="0" lang="en-US" altLang="zh-CN" sz="2800" baseline="30000">
                <a:solidFill>
                  <a:srgbClr val="000000"/>
                </a:solidFill>
                <a:latin typeface="Times New Roman" panose="02020603050405020304" pitchFamily="18" charset="0"/>
                <a:ea typeface="华文楷体" panose="02010600040101010101" pitchFamily="2" charset="-122"/>
              </a:rPr>
              <a:t>3+</a:t>
            </a:r>
            <a:r>
              <a:rPr kumimoji="0" lang="en-US" altLang="zh-CN" sz="2800">
                <a:solidFill>
                  <a:srgbClr val="000000"/>
                </a:solidFill>
                <a:latin typeface="Times New Roman" panose="02020603050405020304" pitchFamily="18" charset="0"/>
                <a:ea typeface="华文楷体" panose="02010600040101010101" pitchFamily="2" charset="-122"/>
              </a:rPr>
              <a:t>   611nm</a:t>
            </a:r>
            <a:r>
              <a:rPr kumimoji="0" lang="zh-CN" altLang="en-US" sz="2800">
                <a:solidFill>
                  <a:srgbClr val="000000"/>
                </a:solidFill>
                <a:latin typeface="Times New Roman" panose="02020603050405020304" pitchFamily="18" charset="0"/>
                <a:ea typeface="华文楷体" panose="02010600040101010101" pitchFamily="2" charset="-122"/>
              </a:rPr>
              <a:t>， 红光材料</a:t>
            </a:r>
            <a:endParaRPr kumimoji="0" lang="zh-CN" altLang="en-US" sz="2800">
              <a:solidFill>
                <a:srgbClr val="000000"/>
              </a:solidFill>
              <a:latin typeface="Times New Roman" panose="02020603050405020304" pitchFamily="18" charset="0"/>
              <a:ea typeface="华文楷体" panose="02010600040101010101" pitchFamily="2" charset="-122"/>
            </a:endParaRPr>
          </a:p>
          <a:p>
            <a:pPr>
              <a:spcBef>
                <a:spcPct val="50000"/>
              </a:spcBef>
              <a:buClrTx/>
              <a:buSzTx/>
              <a:buFontTx/>
              <a:buNone/>
            </a:pPr>
            <a:r>
              <a:rPr kumimoji="0" lang="zh-CN" altLang="en-US" sz="2800">
                <a:solidFill>
                  <a:srgbClr val="000000"/>
                </a:solidFill>
                <a:latin typeface="Times New Roman" panose="02020603050405020304" pitchFamily="18" charset="0"/>
                <a:ea typeface="华文楷体" panose="02010600040101010101" pitchFamily="2" charset="-122"/>
              </a:rPr>
              <a:t>                制备三基色荧光灯</a:t>
            </a:r>
            <a:endParaRPr kumimoji="0" lang="zh-CN" altLang="en-US" sz="2800">
              <a:solidFill>
                <a:srgbClr val="000000"/>
              </a:solidFill>
              <a:latin typeface="Times New Roman" panose="02020603050405020304" pitchFamily="18" charset="0"/>
              <a:ea typeface="华文楷体" panose="02010600040101010101" pitchFamily="2" charset="-122"/>
            </a:endParaRPr>
          </a:p>
          <a:p>
            <a:pPr>
              <a:spcBef>
                <a:spcPct val="50000"/>
              </a:spcBef>
              <a:buClrTx/>
              <a:buSzTx/>
              <a:buFontTx/>
              <a:buNone/>
            </a:pPr>
            <a:r>
              <a:rPr kumimoji="0" lang="en-US" altLang="zh-CN" sz="2800">
                <a:solidFill>
                  <a:srgbClr val="000000"/>
                </a:solidFill>
                <a:latin typeface="Times New Roman" panose="02020603050405020304" pitchFamily="18" charset="0"/>
                <a:ea typeface="华文楷体" panose="02010600040101010101" pitchFamily="2" charset="-122"/>
              </a:rPr>
              <a:t>1995 </a:t>
            </a:r>
            <a:r>
              <a:rPr kumimoji="0" lang="zh-CN" altLang="en-US" sz="2800">
                <a:solidFill>
                  <a:srgbClr val="000000"/>
                </a:solidFill>
                <a:latin typeface="Times New Roman" panose="02020603050405020304" pitchFamily="18" charset="0"/>
                <a:ea typeface="华文楷体" panose="02010600040101010101" pitchFamily="2" charset="-122"/>
              </a:rPr>
              <a:t>年，飞利浦公司推出</a:t>
            </a:r>
            <a:r>
              <a:rPr kumimoji="0" lang="en-US" altLang="zh-CN" sz="2800">
                <a:solidFill>
                  <a:srgbClr val="000000"/>
                </a:solidFill>
                <a:latin typeface="Times New Roman" panose="02020603050405020304" pitchFamily="18" charset="0"/>
                <a:ea typeface="华文楷体" panose="02010600040101010101" pitchFamily="2" charset="-122"/>
              </a:rPr>
              <a:t>T5</a:t>
            </a:r>
            <a:r>
              <a:rPr kumimoji="0" lang="zh-CN" altLang="en-US" sz="2800">
                <a:solidFill>
                  <a:srgbClr val="000000"/>
                </a:solidFill>
                <a:latin typeface="Times New Roman" panose="02020603050405020304" pitchFamily="18" charset="0"/>
                <a:ea typeface="华文楷体" panose="02010600040101010101" pitchFamily="2" charset="-122"/>
              </a:rPr>
              <a:t>细管稀土三基色荧光灯管，发光效率高达</a:t>
            </a:r>
            <a:r>
              <a:rPr kumimoji="0" lang="en-US" altLang="zh-CN" sz="2800">
                <a:solidFill>
                  <a:srgbClr val="000000"/>
                </a:solidFill>
                <a:latin typeface="Times New Roman" panose="02020603050405020304" pitchFamily="18" charset="0"/>
                <a:ea typeface="华文楷体" panose="02010600040101010101" pitchFamily="2" charset="-122"/>
              </a:rPr>
              <a:t>106lm/W, </a:t>
            </a:r>
            <a:r>
              <a:rPr kumimoji="0" lang="zh-CN" altLang="en-US" sz="2800">
                <a:solidFill>
                  <a:srgbClr val="000000"/>
                </a:solidFill>
                <a:latin typeface="Times New Roman" panose="02020603050405020304" pitchFamily="18" charset="0"/>
                <a:ea typeface="华文楷体" panose="02010600040101010101" pitchFamily="2" charset="-122"/>
              </a:rPr>
              <a:t>寿命</a:t>
            </a:r>
            <a:r>
              <a:rPr kumimoji="0" lang="en-US" altLang="zh-CN" sz="2800">
                <a:solidFill>
                  <a:srgbClr val="000000"/>
                </a:solidFill>
                <a:latin typeface="Times New Roman" panose="02020603050405020304" pitchFamily="18" charset="0"/>
                <a:ea typeface="华文楷体" panose="02010600040101010101" pitchFamily="2" charset="-122"/>
              </a:rPr>
              <a:t>1600h</a:t>
            </a:r>
            <a:r>
              <a:rPr kumimoji="0" lang="zh-CN" altLang="en-US" sz="2800">
                <a:solidFill>
                  <a:srgbClr val="000000"/>
                </a:solidFill>
                <a:latin typeface="Times New Roman" panose="02020603050405020304" pitchFamily="18" charset="0"/>
                <a:ea typeface="华文楷体" panose="02010600040101010101" pitchFamily="2" charset="-122"/>
              </a:rPr>
              <a:t>，开关</a:t>
            </a:r>
            <a:r>
              <a:rPr kumimoji="0" lang="en-US" altLang="zh-CN" sz="2800">
                <a:solidFill>
                  <a:srgbClr val="000000"/>
                </a:solidFill>
                <a:latin typeface="Times New Roman" panose="02020603050405020304" pitchFamily="18" charset="0"/>
                <a:ea typeface="华文楷体" panose="02010600040101010101" pitchFamily="2" charset="-122"/>
              </a:rPr>
              <a:t>2</a:t>
            </a:r>
            <a:r>
              <a:rPr kumimoji="0" lang="zh-CN" altLang="en-US" sz="2800">
                <a:solidFill>
                  <a:srgbClr val="000000"/>
                </a:solidFill>
                <a:latin typeface="Times New Roman" panose="02020603050405020304" pitchFamily="18" charset="0"/>
                <a:ea typeface="华文楷体" panose="02010600040101010101" pitchFamily="2" charset="-122"/>
              </a:rPr>
              <a:t>万次，实现“高效、节能、舒适、亮丽、长寿命”的新型电光源。在发达国家已经取代传统的粗型直管日光灯。</a:t>
            </a:r>
            <a:endParaRPr kumimoji="0" lang="zh-CN" altLang="en-US" sz="2800">
              <a:solidFill>
                <a:srgbClr val="000000"/>
              </a:solidFill>
              <a:latin typeface="Times New Roman" panose="02020603050405020304" pitchFamily="18" charset="0"/>
              <a:ea typeface="华文楷体" panose="02010600040101010101" pitchFamily="2" charset="-122"/>
            </a:endParaRPr>
          </a:p>
        </p:txBody>
      </p:sp>
      <p:sp>
        <p:nvSpPr>
          <p:cNvPr id="51203" name="Rectangle 4"/>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4ECBC7E1-B94F-448F-991D-81E1A10FD4A2}"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bwMode="auto">
          <a:xfrm>
            <a:off x="323850" y="3355975"/>
            <a:ext cx="8569325" cy="3097213"/>
            <a:chOff x="323850" y="3355777"/>
            <a:chExt cx="8569325" cy="3097559"/>
          </a:xfrm>
        </p:grpSpPr>
        <p:sp>
          <p:nvSpPr>
            <p:cNvPr id="11270" name="Rectangle 2"/>
            <p:cNvSpPr>
              <a:spLocks noChangeArrowheads="1"/>
            </p:cNvSpPr>
            <p:nvPr/>
          </p:nvSpPr>
          <p:spPr bwMode="auto">
            <a:xfrm>
              <a:off x="323850" y="3355777"/>
              <a:ext cx="8280400" cy="3097559"/>
            </a:xfrm>
            <a:prstGeom prst="rect">
              <a:avLst/>
            </a:prstGeom>
            <a:solidFill>
              <a:srgbClr val="669900"/>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endParaRPr lang="zh-CN" altLang="en-US">
                <a:latin typeface="Times New Roman" panose="02020603050405020304" pitchFamily="18" charset="0"/>
                <a:ea typeface="华文楷体" panose="02010600040101010101" pitchFamily="2" charset="-122"/>
              </a:endParaRPr>
            </a:p>
          </p:txBody>
        </p:sp>
        <p:grpSp>
          <p:nvGrpSpPr>
            <p:cNvPr id="11271" name="Group 3"/>
            <p:cNvGrpSpPr/>
            <p:nvPr/>
          </p:nvGrpSpPr>
          <p:grpSpPr bwMode="auto">
            <a:xfrm>
              <a:off x="827088" y="3357364"/>
              <a:ext cx="8066087" cy="2898775"/>
              <a:chOff x="768" y="1344"/>
              <a:chExt cx="4032" cy="1575"/>
            </a:xfrm>
          </p:grpSpPr>
          <p:grpSp>
            <p:nvGrpSpPr>
              <p:cNvPr id="11272" name="Group 4"/>
              <p:cNvGrpSpPr/>
              <p:nvPr/>
            </p:nvGrpSpPr>
            <p:grpSpPr bwMode="auto">
              <a:xfrm>
                <a:off x="1104" y="1632"/>
                <a:ext cx="3504" cy="1104"/>
                <a:chOff x="1104" y="1680"/>
                <a:chExt cx="2688" cy="864"/>
              </a:xfrm>
            </p:grpSpPr>
            <p:sp>
              <p:nvSpPr>
                <p:cNvPr id="11286" name="Line 5"/>
                <p:cNvSpPr>
                  <a:spLocks noChangeShapeType="1"/>
                </p:cNvSpPr>
                <p:nvPr/>
              </p:nvSpPr>
              <p:spPr bwMode="auto">
                <a:xfrm>
                  <a:off x="2112" y="2112"/>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7" name="Line 6"/>
                <p:cNvSpPr>
                  <a:spLocks noChangeShapeType="1"/>
                </p:cNvSpPr>
                <p:nvPr/>
              </p:nvSpPr>
              <p:spPr bwMode="auto">
                <a:xfrm>
                  <a:off x="3408" y="2112"/>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8" name="Line 7"/>
                <p:cNvSpPr>
                  <a:spLocks noChangeShapeType="1"/>
                </p:cNvSpPr>
                <p:nvPr/>
              </p:nvSpPr>
              <p:spPr bwMode="auto">
                <a:xfrm>
                  <a:off x="1488" y="1776"/>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9" name="Line 8"/>
                <p:cNvSpPr>
                  <a:spLocks noChangeShapeType="1"/>
                </p:cNvSpPr>
                <p:nvPr/>
              </p:nvSpPr>
              <p:spPr bwMode="auto">
                <a:xfrm>
                  <a:off x="1152" y="2112"/>
                  <a:ext cx="2592" cy="1"/>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90" name="Line 9"/>
                <p:cNvSpPr>
                  <a:spLocks noChangeShapeType="1"/>
                </p:cNvSpPr>
                <p:nvPr/>
              </p:nvSpPr>
              <p:spPr bwMode="auto">
                <a:xfrm>
                  <a:off x="1152" y="2112"/>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91" name="Line 10"/>
                <p:cNvSpPr>
                  <a:spLocks noChangeShapeType="1"/>
                </p:cNvSpPr>
                <p:nvPr/>
              </p:nvSpPr>
              <p:spPr bwMode="auto">
                <a:xfrm>
                  <a:off x="1632" y="1776"/>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92" name="Line 11"/>
                <p:cNvSpPr>
                  <a:spLocks noChangeShapeType="1"/>
                </p:cNvSpPr>
                <p:nvPr/>
              </p:nvSpPr>
              <p:spPr bwMode="auto">
                <a:xfrm>
                  <a:off x="2256" y="2112"/>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93" name="Line 12"/>
                <p:cNvSpPr>
                  <a:spLocks noChangeShapeType="1"/>
                </p:cNvSpPr>
                <p:nvPr/>
              </p:nvSpPr>
              <p:spPr bwMode="auto">
                <a:xfrm>
                  <a:off x="2640" y="1776"/>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94" name="Line 13"/>
                <p:cNvSpPr>
                  <a:spLocks noChangeShapeType="1"/>
                </p:cNvSpPr>
                <p:nvPr/>
              </p:nvSpPr>
              <p:spPr bwMode="auto">
                <a:xfrm>
                  <a:off x="3744" y="1776"/>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95" name="Oval 14"/>
                <p:cNvSpPr>
                  <a:spLocks noChangeArrowheads="1"/>
                </p:cNvSpPr>
                <p:nvPr/>
              </p:nvSpPr>
              <p:spPr bwMode="auto">
                <a:xfrm>
                  <a:off x="1440"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296" name="Oval 15"/>
                <p:cNvSpPr>
                  <a:spLocks noChangeArrowheads="1"/>
                </p:cNvSpPr>
                <p:nvPr/>
              </p:nvSpPr>
              <p:spPr bwMode="auto">
                <a:xfrm>
                  <a:off x="1584"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297" name="Oval 16"/>
                <p:cNvSpPr>
                  <a:spLocks noChangeArrowheads="1"/>
                </p:cNvSpPr>
                <p:nvPr/>
              </p:nvSpPr>
              <p:spPr bwMode="auto">
                <a:xfrm>
                  <a:off x="1440" y="1680"/>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298" name="Oval 17"/>
                <p:cNvSpPr>
                  <a:spLocks noChangeArrowheads="1"/>
                </p:cNvSpPr>
                <p:nvPr/>
              </p:nvSpPr>
              <p:spPr bwMode="auto">
                <a:xfrm>
                  <a:off x="1584" y="1680"/>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299" name="Oval 18"/>
                <p:cNvSpPr>
                  <a:spLocks noChangeArrowheads="1"/>
                </p:cNvSpPr>
                <p:nvPr/>
              </p:nvSpPr>
              <p:spPr bwMode="auto">
                <a:xfrm>
                  <a:off x="1728"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00" name="Oval 19"/>
                <p:cNvSpPr>
                  <a:spLocks noChangeArrowheads="1"/>
                </p:cNvSpPr>
                <p:nvPr/>
              </p:nvSpPr>
              <p:spPr bwMode="auto">
                <a:xfrm>
                  <a:off x="1872"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01" name="Oval 20"/>
                <p:cNvSpPr>
                  <a:spLocks noChangeArrowheads="1"/>
                </p:cNvSpPr>
                <p:nvPr/>
              </p:nvSpPr>
              <p:spPr bwMode="auto">
                <a:xfrm>
                  <a:off x="2064"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02" name="Oval 21"/>
                <p:cNvSpPr>
                  <a:spLocks noChangeArrowheads="1"/>
                </p:cNvSpPr>
                <p:nvPr/>
              </p:nvSpPr>
              <p:spPr bwMode="auto">
                <a:xfrm>
                  <a:off x="2208"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03" name="Oval 22"/>
                <p:cNvSpPr>
                  <a:spLocks noChangeArrowheads="1"/>
                </p:cNvSpPr>
                <p:nvPr/>
              </p:nvSpPr>
              <p:spPr bwMode="auto">
                <a:xfrm>
                  <a:off x="2400"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04" name="Oval 23"/>
                <p:cNvSpPr>
                  <a:spLocks noChangeArrowheads="1"/>
                </p:cNvSpPr>
                <p:nvPr/>
              </p:nvSpPr>
              <p:spPr bwMode="auto">
                <a:xfrm>
                  <a:off x="2592" y="1680"/>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05" name="Oval 24"/>
                <p:cNvSpPr>
                  <a:spLocks noChangeArrowheads="1"/>
                </p:cNvSpPr>
                <p:nvPr/>
              </p:nvSpPr>
              <p:spPr bwMode="auto">
                <a:xfrm>
                  <a:off x="2592"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06" name="Oval 25"/>
                <p:cNvSpPr>
                  <a:spLocks noChangeArrowheads="1"/>
                </p:cNvSpPr>
                <p:nvPr/>
              </p:nvSpPr>
              <p:spPr bwMode="auto">
                <a:xfrm>
                  <a:off x="2736"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07" name="Oval 26"/>
                <p:cNvSpPr>
                  <a:spLocks noChangeArrowheads="1"/>
                </p:cNvSpPr>
                <p:nvPr/>
              </p:nvSpPr>
              <p:spPr bwMode="auto">
                <a:xfrm>
                  <a:off x="2880"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08" name="Oval 27"/>
                <p:cNvSpPr>
                  <a:spLocks noChangeArrowheads="1"/>
                </p:cNvSpPr>
                <p:nvPr/>
              </p:nvSpPr>
              <p:spPr bwMode="auto">
                <a:xfrm>
                  <a:off x="3024"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09" name="Oval 28"/>
                <p:cNvSpPr>
                  <a:spLocks noChangeArrowheads="1"/>
                </p:cNvSpPr>
                <p:nvPr/>
              </p:nvSpPr>
              <p:spPr bwMode="auto">
                <a:xfrm>
                  <a:off x="3216"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10" name="Oval 29"/>
                <p:cNvSpPr>
                  <a:spLocks noChangeArrowheads="1"/>
                </p:cNvSpPr>
                <p:nvPr/>
              </p:nvSpPr>
              <p:spPr bwMode="auto">
                <a:xfrm>
                  <a:off x="1296"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11" name="Oval 30"/>
                <p:cNvSpPr>
                  <a:spLocks noChangeArrowheads="1"/>
                </p:cNvSpPr>
                <p:nvPr/>
              </p:nvSpPr>
              <p:spPr bwMode="auto">
                <a:xfrm>
                  <a:off x="3360"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12" name="Oval 31"/>
                <p:cNvSpPr>
                  <a:spLocks noChangeArrowheads="1"/>
                </p:cNvSpPr>
                <p:nvPr/>
              </p:nvSpPr>
              <p:spPr bwMode="auto">
                <a:xfrm>
                  <a:off x="2208" y="2448"/>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13" name="Oval 32"/>
                <p:cNvSpPr>
                  <a:spLocks noChangeArrowheads="1"/>
                </p:cNvSpPr>
                <p:nvPr/>
              </p:nvSpPr>
              <p:spPr bwMode="auto">
                <a:xfrm>
                  <a:off x="3552"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14" name="Oval 33"/>
                <p:cNvSpPr>
                  <a:spLocks noChangeArrowheads="1"/>
                </p:cNvSpPr>
                <p:nvPr/>
              </p:nvSpPr>
              <p:spPr bwMode="auto">
                <a:xfrm>
                  <a:off x="2064" y="2448"/>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15" name="Oval 34"/>
                <p:cNvSpPr>
                  <a:spLocks noChangeArrowheads="1"/>
                </p:cNvSpPr>
                <p:nvPr/>
              </p:nvSpPr>
              <p:spPr bwMode="auto">
                <a:xfrm>
                  <a:off x="3696" y="1680"/>
                  <a:ext cx="96" cy="96"/>
                </a:xfrm>
                <a:prstGeom prst="ellipse">
                  <a:avLst/>
                </a:prstGeom>
                <a:solidFill>
                  <a:srgbClr val="FFCC99"/>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16" name="Oval 35"/>
                <p:cNvSpPr>
                  <a:spLocks noChangeArrowheads="1"/>
                </p:cNvSpPr>
                <p:nvPr/>
              </p:nvSpPr>
              <p:spPr bwMode="auto">
                <a:xfrm>
                  <a:off x="1104" y="2448"/>
                  <a:ext cx="96" cy="96"/>
                </a:xfrm>
                <a:prstGeom prst="ellipse">
                  <a:avLst/>
                </a:prstGeom>
                <a:solidFill>
                  <a:srgbClr val="FFCC99"/>
                </a:solidFill>
                <a:ln w="12700" cap="sq">
                  <a:solidFill>
                    <a:srgbClr val="FFCC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sp>
              <p:nvSpPr>
                <p:cNvPr id="11317" name="Oval 36"/>
                <p:cNvSpPr>
                  <a:spLocks noChangeArrowheads="1"/>
                </p:cNvSpPr>
                <p:nvPr/>
              </p:nvSpPr>
              <p:spPr bwMode="auto">
                <a:xfrm>
                  <a:off x="3360" y="2448"/>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endParaRPr kumimoji="0" lang="zh-CN" altLang="zh-CN" sz="3200" b="0">
                    <a:solidFill>
                      <a:srgbClr val="FFCC99"/>
                    </a:solidFill>
                    <a:latin typeface="Times New Roman" panose="02020603050405020304" pitchFamily="18" charset="0"/>
                  </a:endParaRPr>
                </a:p>
              </p:txBody>
            </p:sp>
          </p:grpSp>
          <p:sp>
            <p:nvSpPr>
              <p:cNvPr id="11273" name="Text Box 37"/>
              <p:cNvSpPr txBox="1">
                <a:spLocks noChangeArrowheads="1"/>
              </p:cNvSpPr>
              <p:nvPr/>
            </p:nvSpPr>
            <p:spPr bwMode="auto">
              <a:xfrm>
                <a:off x="768" y="1344"/>
                <a:ext cx="322" cy="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240000"/>
                  </a:lnSpc>
                  <a:spcBef>
                    <a:spcPct val="50000"/>
                  </a:spcBef>
                  <a:buClrTx/>
                  <a:buSzTx/>
                  <a:buFontTx/>
                  <a:buNone/>
                </a:pPr>
                <a:r>
                  <a:rPr kumimoji="0" lang="en-US" altLang="zh-CN" sz="1800">
                    <a:solidFill>
                      <a:srgbClr val="FFCCFF"/>
                    </a:solidFill>
                    <a:latin typeface="Times New Roman" panose="02020603050405020304" pitchFamily="18" charset="0"/>
                  </a:rPr>
                  <a:t>+4</a:t>
                </a:r>
                <a:endParaRPr kumimoji="0" lang="en-US" altLang="zh-CN" sz="1800">
                  <a:solidFill>
                    <a:srgbClr val="FFCCFF"/>
                  </a:solidFill>
                  <a:latin typeface="Times New Roman" panose="02020603050405020304" pitchFamily="18" charset="0"/>
                </a:endParaRPr>
              </a:p>
              <a:p>
                <a:pPr>
                  <a:lnSpc>
                    <a:spcPct val="240000"/>
                  </a:lnSpc>
                  <a:spcBef>
                    <a:spcPct val="50000"/>
                  </a:spcBef>
                  <a:buClrTx/>
                  <a:buSzTx/>
                  <a:buFontTx/>
                  <a:buNone/>
                </a:pPr>
                <a:r>
                  <a:rPr kumimoji="0" lang="en-US" altLang="zh-CN" sz="1800">
                    <a:solidFill>
                      <a:srgbClr val="FFCCFF"/>
                    </a:solidFill>
                    <a:latin typeface="Times New Roman" panose="02020603050405020304" pitchFamily="18" charset="0"/>
                  </a:rPr>
                  <a:t>+3</a:t>
                </a:r>
                <a:endParaRPr kumimoji="0" lang="en-US" altLang="zh-CN" sz="1800">
                  <a:solidFill>
                    <a:srgbClr val="FFCCFF"/>
                  </a:solidFill>
                  <a:latin typeface="Times New Roman" panose="02020603050405020304" pitchFamily="18" charset="0"/>
                </a:endParaRPr>
              </a:p>
              <a:p>
                <a:pPr>
                  <a:lnSpc>
                    <a:spcPct val="240000"/>
                  </a:lnSpc>
                  <a:spcBef>
                    <a:spcPct val="50000"/>
                  </a:spcBef>
                  <a:buClrTx/>
                  <a:buSzTx/>
                  <a:buFontTx/>
                  <a:buNone/>
                </a:pPr>
                <a:r>
                  <a:rPr kumimoji="0" lang="en-US" altLang="zh-CN" sz="1800">
                    <a:solidFill>
                      <a:srgbClr val="FFCCFF"/>
                    </a:solidFill>
                    <a:latin typeface="Times New Roman" panose="02020603050405020304" pitchFamily="18" charset="0"/>
                  </a:rPr>
                  <a:t>+2</a:t>
                </a:r>
                <a:endParaRPr kumimoji="0" lang="en-US" altLang="zh-CN" sz="1800">
                  <a:solidFill>
                    <a:srgbClr val="FFCCFF"/>
                  </a:solidFill>
                  <a:latin typeface="Times New Roman" panose="02020603050405020304" pitchFamily="18" charset="0"/>
                </a:endParaRPr>
              </a:p>
            </p:txBody>
          </p:sp>
          <p:sp>
            <p:nvSpPr>
              <p:cNvPr id="11274" name="Text Box 38"/>
              <p:cNvSpPr txBox="1">
                <a:spLocks noChangeArrowheads="1"/>
              </p:cNvSpPr>
              <p:nvPr/>
            </p:nvSpPr>
            <p:spPr bwMode="auto">
              <a:xfrm>
                <a:off x="1008" y="2736"/>
                <a:ext cx="384"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en-US" altLang="zh-CN" sz="1600">
                    <a:solidFill>
                      <a:schemeClr val="bg1"/>
                    </a:solidFill>
                    <a:latin typeface="Times New Roman" panose="02020603050405020304" pitchFamily="18" charset="0"/>
                  </a:rPr>
                  <a:t>Ba</a:t>
                </a:r>
                <a:r>
                  <a:rPr kumimoji="0" lang="en-US" altLang="zh-CN" sz="1600" baseline="30000">
                    <a:solidFill>
                      <a:schemeClr val="bg1"/>
                    </a:solidFill>
                    <a:latin typeface="Times New Roman" panose="02020603050405020304" pitchFamily="18" charset="0"/>
                  </a:rPr>
                  <a:t>2+</a:t>
                </a:r>
                <a:endParaRPr kumimoji="0" lang="en-US" altLang="zh-CN" sz="1600" baseline="30000">
                  <a:solidFill>
                    <a:schemeClr val="bg1"/>
                  </a:solidFill>
                  <a:latin typeface="Times New Roman" panose="02020603050405020304" pitchFamily="18" charset="0"/>
                </a:endParaRPr>
              </a:p>
            </p:txBody>
          </p:sp>
          <p:sp>
            <p:nvSpPr>
              <p:cNvPr id="11275" name="Text Box 39"/>
              <p:cNvSpPr txBox="1">
                <a:spLocks noChangeArrowheads="1"/>
              </p:cNvSpPr>
              <p:nvPr/>
            </p:nvSpPr>
            <p:spPr bwMode="auto">
              <a:xfrm>
                <a:off x="4416" y="1468"/>
                <a:ext cx="384"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en-US" altLang="zh-CN" sz="1600">
                    <a:solidFill>
                      <a:schemeClr val="bg1"/>
                    </a:solidFill>
                    <a:latin typeface="Times New Roman" panose="02020603050405020304" pitchFamily="18" charset="0"/>
                  </a:rPr>
                  <a:t>Hf</a:t>
                </a:r>
                <a:r>
                  <a:rPr kumimoji="0" lang="en-US" altLang="zh-CN" sz="1600" baseline="30000">
                    <a:solidFill>
                      <a:schemeClr val="bg1"/>
                    </a:solidFill>
                    <a:latin typeface="Times New Roman" panose="02020603050405020304" pitchFamily="18" charset="0"/>
                  </a:rPr>
                  <a:t>4+</a:t>
                </a:r>
                <a:endParaRPr kumimoji="0" lang="en-US" altLang="zh-CN" sz="1600" baseline="30000">
                  <a:solidFill>
                    <a:schemeClr val="bg1"/>
                  </a:solidFill>
                  <a:latin typeface="Times New Roman" panose="02020603050405020304" pitchFamily="18" charset="0"/>
                </a:endParaRPr>
              </a:p>
            </p:txBody>
          </p:sp>
          <p:sp>
            <p:nvSpPr>
              <p:cNvPr id="11276" name="Rectangle 40"/>
              <p:cNvSpPr>
                <a:spLocks noChangeArrowheads="1"/>
              </p:cNvSpPr>
              <p:nvPr/>
            </p:nvSpPr>
            <p:spPr bwMode="auto">
              <a:xfrm>
                <a:off x="3168" y="2208"/>
                <a:ext cx="73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600">
                    <a:solidFill>
                      <a:schemeClr val="bg1"/>
                    </a:solidFill>
                    <a:latin typeface="Times New Roman" panose="02020603050405020304" pitchFamily="18" charset="0"/>
                  </a:rPr>
                  <a:t>Dy  Ho Er  Tm</a:t>
                </a:r>
                <a:endParaRPr lang="en-US" altLang="zh-CN" sz="1600">
                  <a:solidFill>
                    <a:schemeClr val="bg1"/>
                  </a:solidFill>
                  <a:latin typeface="Times New Roman" panose="02020603050405020304" pitchFamily="18" charset="0"/>
                </a:endParaRPr>
              </a:p>
            </p:txBody>
          </p:sp>
          <p:sp>
            <p:nvSpPr>
              <p:cNvPr id="11277" name="Rectangle 41"/>
              <p:cNvSpPr>
                <a:spLocks noChangeArrowheads="1"/>
              </p:cNvSpPr>
              <p:nvPr/>
            </p:nvSpPr>
            <p:spPr bwMode="auto">
              <a:xfrm>
                <a:off x="1296" y="1948"/>
                <a:ext cx="21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600">
                    <a:solidFill>
                      <a:schemeClr val="bg1"/>
                    </a:solidFill>
                    <a:latin typeface="Times New Roman" panose="02020603050405020304" pitchFamily="18" charset="0"/>
                  </a:rPr>
                  <a:t>La</a:t>
                </a:r>
                <a:endParaRPr lang="en-US" altLang="zh-CN" sz="1600">
                  <a:solidFill>
                    <a:schemeClr val="bg1"/>
                  </a:solidFill>
                  <a:latin typeface="Times New Roman" panose="02020603050405020304" pitchFamily="18" charset="0"/>
                </a:endParaRPr>
              </a:p>
            </p:txBody>
          </p:sp>
          <p:sp>
            <p:nvSpPr>
              <p:cNvPr id="11278" name="Rectangle 42"/>
              <p:cNvSpPr>
                <a:spLocks noChangeArrowheads="1"/>
              </p:cNvSpPr>
              <p:nvPr/>
            </p:nvSpPr>
            <p:spPr bwMode="auto">
              <a:xfrm>
                <a:off x="1463" y="2232"/>
                <a:ext cx="21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600">
                    <a:solidFill>
                      <a:schemeClr val="bg1"/>
                    </a:solidFill>
                    <a:latin typeface="Times New Roman" panose="02020603050405020304" pitchFamily="18" charset="0"/>
                  </a:rPr>
                  <a:t>Ce</a:t>
                </a:r>
                <a:endParaRPr lang="en-US" altLang="zh-CN" sz="1600">
                  <a:solidFill>
                    <a:schemeClr val="bg1"/>
                  </a:solidFill>
                  <a:latin typeface="Times New Roman" panose="02020603050405020304" pitchFamily="18" charset="0"/>
                </a:endParaRPr>
              </a:p>
            </p:txBody>
          </p:sp>
          <p:sp>
            <p:nvSpPr>
              <p:cNvPr id="11279" name="Rectangle 43"/>
              <p:cNvSpPr>
                <a:spLocks noChangeArrowheads="1"/>
              </p:cNvSpPr>
              <p:nvPr/>
            </p:nvSpPr>
            <p:spPr bwMode="auto">
              <a:xfrm>
                <a:off x="1824" y="1600"/>
                <a:ext cx="19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600">
                    <a:solidFill>
                      <a:schemeClr val="bg1"/>
                    </a:solidFill>
                    <a:latin typeface="Times New Roman" panose="02020603050405020304" pitchFamily="18" charset="0"/>
                  </a:rPr>
                  <a:t>Pr</a:t>
                </a:r>
                <a:endParaRPr lang="en-US" altLang="zh-CN" sz="1600">
                  <a:solidFill>
                    <a:schemeClr val="bg1"/>
                  </a:solidFill>
                  <a:latin typeface="Times New Roman" panose="02020603050405020304" pitchFamily="18" charset="0"/>
                </a:endParaRPr>
              </a:p>
            </p:txBody>
          </p:sp>
          <p:sp>
            <p:nvSpPr>
              <p:cNvPr id="11280" name="Rectangle 44"/>
              <p:cNvSpPr>
                <a:spLocks noChangeArrowheads="1"/>
              </p:cNvSpPr>
              <p:nvPr/>
            </p:nvSpPr>
            <p:spPr bwMode="auto">
              <a:xfrm>
                <a:off x="1824" y="2236"/>
                <a:ext cx="4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600">
                    <a:solidFill>
                      <a:schemeClr val="bg1"/>
                    </a:solidFill>
                    <a:latin typeface="Times New Roman" panose="02020603050405020304" pitchFamily="18" charset="0"/>
                  </a:rPr>
                  <a:t>Nd  </a:t>
                </a:r>
                <a:r>
                  <a:rPr lang="en-US" altLang="zh-CN" sz="1600">
                    <a:solidFill>
                      <a:srgbClr val="FFFF99"/>
                    </a:solidFill>
                    <a:latin typeface="Times New Roman" panose="02020603050405020304" pitchFamily="18" charset="0"/>
                  </a:rPr>
                  <a:t>Pm</a:t>
                </a:r>
                <a:endParaRPr lang="en-US" altLang="zh-CN" sz="1600">
                  <a:solidFill>
                    <a:srgbClr val="FFFF99"/>
                  </a:solidFill>
                  <a:latin typeface="Times New Roman" panose="02020603050405020304" pitchFamily="18" charset="0"/>
                </a:endParaRPr>
              </a:p>
            </p:txBody>
          </p:sp>
          <p:sp>
            <p:nvSpPr>
              <p:cNvPr id="11281" name="Rectangle 45"/>
              <p:cNvSpPr>
                <a:spLocks noChangeArrowheads="1"/>
              </p:cNvSpPr>
              <p:nvPr/>
            </p:nvSpPr>
            <p:spPr bwMode="auto">
              <a:xfrm>
                <a:off x="2256" y="2688"/>
                <a:ext cx="40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600">
                    <a:solidFill>
                      <a:schemeClr val="bg1"/>
                    </a:solidFill>
                    <a:latin typeface="Times New Roman" panose="02020603050405020304" pitchFamily="18" charset="0"/>
                  </a:rPr>
                  <a:t>Sm  Eu</a:t>
                </a:r>
                <a:endParaRPr lang="en-US" altLang="zh-CN" sz="1600">
                  <a:solidFill>
                    <a:schemeClr val="bg1"/>
                  </a:solidFill>
                  <a:latin typeface="Times New Roman" panose="02020603050405020304" pitchFamily="18" charset="0"/>
                </a:endParaRPr>
              </a:p>
            </p:txBody>
          </p:sp>
          <p:sp>
            <p:nvSpPr>
              <p:cNvPr id="11282" name="Rectangle 46"/>
              <p:cNvSpPr>
                <a:spLocks noChangeArrowheads="1"/>
              </p:cNvSpPr>
              <p:nvPr/>
            </p:nvSpPr>
            <p:spPr bwMode="auto">
              <a:xfrm>
                <a:off x="2736" y="2208"/>
                <a:ext cx="22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600">
                    <a:solidFill>
                      <a:schemeClr val="bg1"/>
                    </a:solidFill>
                    <a:latin typeface="Times New Roman" panose="02020603050405020304" pitchFamily="18" charset="0"/>
                  </a:rPr>
                  <a:t>Gd</a:t>
                </a:r>
                <a:endParaRPr lang="en-US" altLang="zh-CN" sz="1600">
                  <a:solidFill>
                    <a:schemeClr val="bg1"/>
                  </a:solidFill>
                  <a:latin typeface="Times New Roman" panose="02020603050405020304" pitchFamily="18" charset="0"/>
                </a:endParaRPr>
              </a:p>
            </p:txBody>
          </p:sp>
          <p:sp>
            <p:nvSpPr>
              <p:cNvPr id="11283" name="Rectangle 47"/>
              <p:cNvSpPr>
                <a:spLocks noChangeArrowheads="1"/>
              </p:cNvSpPr>
              <p:nvPr/>
            </p:nvSpPr>
            <p:spPr bwMode="auto">
              <a:xfrm>
                <a:off x="3120" y="1584"/>
                <a:ext cx="21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600">
                    <a:solidFill>
                      <a:schemeClr val="bg1"/>
                    </a:solidFill>
                    <a:latin typeface="Times New Roman" panose="02020603050405020304" pitchFamily="18" charset="0"/>
                  </a:rPr>
                  <a:t>Tb</a:t>
                </a:r>
                <a:endParaRPr lang="en-US" altLang="zh-CN" sz="1600">
                  <a:solidFill>
                    <a:schemeClr val="bg1"/>
                  </a:solidFill>
                  <a:latin typeface="Times New Roman" panose="02020603050405020304" pitchFamily="18" charset="0"/>
                </a:endParaRPr>
              </a:p>
            </p:txBody>
          </p:sp>
          <p:sp>
            <p:nvSpPr>
              <p:cNvPr id="11284" name="Rectangle 48"/>
              <p:cNvSpPr>
                <a:spLocks noChangeArrowheads="1"/>
              </p:cNvSpPr>
              <p:nvPr/>
            </p:nvSpPr>
            <p:spPr bwMode="auto">
              <a:xfrm>
                <a:off x="3984" y="2688"/>
                <a:ext cx="22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600">
                    <a:solidFill>
                      <a:schemeClr val="bg1"/>
                    </a:solidFill>
                    <a:latin typeface="Times New Roman" panose="02020603050405020304" pitchFamily="18" charset="0"/>
                  </a:rPr>
                  <a:t>Yb</a:t>
                </a:r>
                <a:endParaRPr lang="en-US" altLang="zh-CN" sz="1600">
                  <a:solidFill>
                    <a:schemeClr val="bg1"/>
                  </a:solidFill>
                  <a:latin typeface="Times New Roman" panose="02020603050405020304" pitchFamily="18" charset="0"/>
                </a:endParaRPr>
              </a:p>
            </p:txBody>
          </p:sp>
          <p:sp>
            <p:nvSpPr>
              <p:cNvPr id="11285" name="Rectangle 49"/>
              <p:cNvSpPr>
                <a:spLocks noChangeArrowheads="1"/>
              </p:cNvSpPr>
              <p:nvPr/>
            </p:nvSpPr>
            <p:spPr bwMode="auto">
              <a:xfrm>
                <a:off x="4224" y="2208"/>
                <a:ext cx="21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600">
                    <a:solidFill>
                      <a:schemeClr val="bg1"/>
                    </a:solidFill>
                    <a:latin typeface="Times New Roman" panose="02020603050405020304" pitchFamily="18" charset="0"/>
                  </a:rPr>
                  <a:t>Lu</a:t>
                </a:r>
                <a:endParaRPr lang="en-US" altLang="zh-CN" sz="1600">
                  <a:solidFill>
                    <a:schemeClr val="bg1"/>
                  </a:solidFill>
                  <a:latin typeface="Times New Roman" panose="02020603050405020304" pitchFamily="18" charset="0"/>
                </a:endParaRPr>
              </a:p>
            </p:txBody>
          </p:sp>
        </p:grpSp>
      </p:grpSp>
      <p:sp>
        <p:nvSpPr>
          <p:cNvPr id="11267" name="Rectangle 50"/>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33CE683D-014F-4FA0-B03B-E0451EC305F7}"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
        <p:nvSpPr>
          <p:cNvPr id="884787" name="Rectangle 51"/>
          <p:cNvSpPr>
            <a:spLocks noChangeArrowheads="1"/>
          </p:cNvSpPr>
          <p:nvPr/>
        </p:nvSpPr>
        <p:spPr bwMode="auto">
          <a:xfrm>
            <a:off x="344488" y="188913"/>
            <a:ext cx="84042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a:lnSpc>
                <a:spcPct val="115000"/>
              </a:lnSpc>
              <a:spcBef>
                <a:spcPct val="0"/>
              </a:spcBef>
              <a:buClrTx/>
              <a:buSzTx/>
              <a:buFontTx/>
              <a:buNone/>
            </a:pPr>
            <a:r>
              <a:rPr lang="en-US" altLang="zh-CN" sz="3200" dirty="0">
                <a:latin typeface="Times New Roman" panose="02020603050405020304" pitchFamily="18" charset="0"/>
                <a:ea typeface="华文楷体" panose="02010600040101010101" pitchFamily="2" charset="-122"/>
              </a:rPr>
              <a:t>     </a:t>
            </a:r>
            <a:r>
              <a:rPr lang="zh-CN" altLang="en-US" sz="3200" dirty="0" smtClean="0">
                <a:latin typeface="Times New Roman" panose="02020603050405020304" pitchFamily="18" charset="0"/>
                <a:ea typeface="华文楷体" panose="02010600040101010101" pitchFamily="2" charset="-122"/>
              </a:rPr>
              <a:t>镧系元素</a:t>
            </a:r>
            <a:r>
              <a:rPr lang="zh-CN" altLang="en-US" sz="3200" dirty="0">
                <a:latin typeface="Times New Roman" panose="02020603050405020304" pitchFamily="18" charset="0"/>
                <a:ea typeface="华文楷体" panose="02010600040101010101" pitchFamily="2" charset="-122"/>
              </a:rPr>
              <a:t>都形成稳定的</a:t>
            </a:r>
            <a:r>
              <a:rPr lang="en-US" altLang="zh-CN" sz="3200" dirty="0">
                <a:solidFill>
                  <a:srgbClr val="FF0000"/>
                </a:solidFill>
                <a:latin typeface="Times New Roman" panose="02020603050405020304" pitchFamily="18" charset="0"/>
                <a:ea typeface="华文楷体" panose="02010600040101010101" pitchFamily="2" charset="-122"/>
              </a:rPr>
              <a:t>+3</a:t>
            </a:r>
            <a:r>
              <a:rPr lang="zh-CN" altLang="en-US" sz="3200" dirty="0">
                <a:solidFill>
                  <a:srgbClr val="FF0000"/>
                </a:solidFill>
                <a:latin typeface="Times New Roman" panose="02020603050405020304" pitchFamily="18" charset="0"/>
                <a:ea typeface="华文楷体" panose="02010600040101010101" pitchFamily="2" charset="-122"/>
              </a:rPr>
              <a:t>氧化态</a:t>
            </a:r>
            <a:r>
              <a:rPr lang="zh-CN" altLang="en-US" sz="3200" dirty="0">
                <a:latin typeface="Times New Roman" panose="02020603050405020304" pitchFamily="18" charset="0"/>
                <a:ea typeface="华文楷体" panose="02010600040101010101" pitchFamily="2" charset="-122"/>
              </a:rPr>
              <a:t>，同一周期连续 </a:t>
            </a:r>
            <a:r>
              <a:rPr lang="en-US" altLang="zh-CN" sz="3200" dirty="0">
                <a:latin typeface="Times New Roman" panose="02020603050405020304" pitchFamily="18" charset="0"/>
                <a:ea typeface="华文楷体" panose="02010600040101010101" pitchFamily="2" charset="-122"/>
              </a:rPr>
              <a:t>15 </a:t>
            </a:r>
            <a:r>
              <a:rPr lang="zh-CN" altLang="en-US" sz="3200" dirty="0">
                <a:latin typeface="Times New Roman" panose="02020603050405020304" pitchFamily="18" charset="0"/>
                <a:ea typeface="华文楷体" panose="02010600040101010101" pitchFamily="2" charset="-122"/>
              </a:rPr>
              <a:t>个元素形成同一种特征氧化态的现象在元素周期表中</a:t>
            </a:r>
            <a:r>
              <a:rPr lang="zh-CN" altLang="en-US" sz="3200" dirty="0" smtClean="0">
                <a:latin typeface="Times New Roman" panose="02020603050405020304" pitchFamily="18" charset="0"/>
                <a:ea typeface="华文楷体" panose="02010600040101010101" pitchFamily="2" charset="-122"/>
              </a:rPr>
              <a:t>绝无仅有</a:t>
            </a:r>
            <a:r>
              <a:rPr lang="en-US" altLang="zh-CN" sz="3200" dirty="0" smtClean="0">
                <a:latin typeface="Times New Roman" panose="02020603050405020304" pitchFamily="18" charset="0"/>
                <a:ea typeface="华文楷体" panose="02010600040101010101" pitchFamily="2" charset="-122"/>
              </a:rPr>
              <a:t>.</a:t>
            </a:r>
            <a:endParaRPr lang="en-US" altLang="zh-CN" sz="3200" baseline="30000" dirty="0">
              <a:solidFill>
                <a:srgbClr val="0000CC"/>
              </a:solidFill>
              <a:latin typeface="Times New Roman" panose="02020603050405020304" pitchFamily="18" charset="0"/>
              <a:ea typeface="华文楷体" panose="02010600040101010101" pitchFamily="2" charset="-122"/>
            </a:endParaRPr>
          </a:p>
        </p:txBody>
      </p:sp>
      <p:sp>
        <p:nvSpPr>
          <p:cNvPr id="2" name="矩形 1"/>
          <p:cNvSpPr>
            <a:spLocks noChangeArrowheads="1"/>
          </p:cNvSpPr>
          <p:nvPr/>
        </p:nvSpPr>
        <p:spPr bwMode="auto">
          <a:xfrm>
            <a:off x="1233488" y="2060575"/>
            <a:ext cx="6545262"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0"/>
              </a:spcBef>
              <a:buClr>
                <a:schemeClr val="tx1"/>
              </a:buClr>
              <a:buSzTx/>
              <a:buFont typeface="Wingdings" panose="05000000000000000000" pitchFamily="2" charset="2"/>
              <a:buNone/>
            </a:pPr>
            <a:r>
              <a:rPr lang="en-US" altLang="zh-CN" sz="3200" dirty="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Ce</a:t>
            </a:r>
            <a:r>
              <a:rPr lang="zh-CN" altLang="en-US" sz="3200" dirty="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3200" dirty="0" err="1">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Pr</a:t>
            </a:r>
            <a:r>
              <a:rPr lang="zh-CN" altLang="en-US" sz="3200" dirty="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3200" dirty="0" smtClean="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Tb</a:t>
            </a:r>
            <a:r>
              <a:rPr lang="zh-CN" altLang="en-US" sz="3200" dirty="0" smtClean="0">
                <a:latin typeface="Times New Roman" panose="02020603050405020304" pitchFamily="18" charset="0"/>
                <a:ea typeface="华文楷体" panose="02010600040101010101" pitchFamily="2" charset="-122"/>
                <a:cs typeface="Times New Roman" panose="02020603050405020304" pitchFamily="18" charset="0"/>
              </a:rPr>
              <a:t>等</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+IV</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氧化态</a:t>
            </a:r>
            <a:endParaRPr lang="zh-CN" altLang="en-US" sz="32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lnSpc>
                <a:spcPct val="110000"/>
              </a:lnSpc>
              <a:spcBef>
                <a:spcPct val="0"/>
              </a:spcBef>
              <a:buClr>
                <a:schemeClr val="tx1"/>
              </a:buClr>
              <a:buSzTx/>
              <a:buFontTx/>
              <a:buNone/>
            </a:pPr>
            <a:r>
              <a:rPr lang="en-US" altLang="zh-CN" sz="3200" dirty="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Sm</a:t>
            </a:r>
            <a:r>
              <a:rPr lang="zh-CN" altLang="en-US" sz="3200" dirty="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3200" dirty="0" err="1">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Eu</a:t>
            </a:r>
            <a:r>
              <a:rPr lang="zh-CN" altLang="en-US" sz="3200" dirty="0" smtClean="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3200" dirty="0" err="1" smtClean="0">
                <a:solidFill>
                  <a:srgbClr val="0000CC"/>
                </a:solidFill>
                <a:latin typeface="Times New Roman" panose="02020603050405020304" pitchFamily="18" charset="0"/>
                <a:ea typeface="华文楷体" panose="02010600040101010101" pitchFamily="2" charset="-122"/>
                <a:cs typeface="Times New Roman" panose="02020603050405020304" pitchFamily="18" charset="0"/>
              </a:rPr>
              <a:t>Yb</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等</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+II</a:t>
            </a: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楷体" panose="02010600040101010101" pitchFamily="2" charset="-122"/>
                <a:cs typeface="Times New Roman" panose="02020603050405020304" pitchFamily="18" charset="0"/>
              </a:rPr>
              <a:t>氧化态</a:t>
            </a:r>
            <a:endParaRPr lang="zh-CN" altLang="en-US" sz="32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4787"/>
                                        </p:tgtEl>
                                        <p:attrNameLst>
                                          <p:attrName>style.visibility</p:attrName>
                                        </p:attrNameLst>
                                      </p:cBhvr>
                                      <p:to>
                                        <p:strVal val="visible"/>
                                      </p:to>
                                    </p:set>
                                    <p:anim calcmode="lin" valueType="num">
                                      <p:cBhvr additive="base">
                                        <p:cTn id="7" dur="500" fill="hold"/>
                                        <p:tgtEl>
                                          <p:spTgt spid="884787"/>
                                        </p:tgtEl>
                                        <p:attrNameLst>
                                          <p:attrName>ppt_x</p:attrName>
                                        </p:attrNameLst>
                                      </p:cBhvr>
                                      <p:tavLst>
                                        <p:tav tm="0">
                                          <p:val>
                                            <p:strVal val="0-#ppt_w/2"/>
                                          </p:val>
                                        </p:tav>
                                        <p:tav tm="100000">
                                          <p:val>
                                            <p:strVal val="#ppt_x"/>
                                          </p:val>
                                        </p:tav>
                                      </p:tavLst>
                                    </p:anim>
                                    <p:anim calcmode="lin" valueType="num">
                                      <p:cBhvr additive="base">
                                        <p:cTn id="8" dur="500" fill="hold"/>
                                        <p:tgtEl>
                                          <p:spTgt spid="8847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87" grpId="0" autoUpdateAnimBg="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95288" y="1556792"/>
            <a:ext cx="80645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25000"/>
              </a:lnSpc>
              <a:spcBef>
                <a:spcPct val="0"/>
              </a:spcBef>
              <a:buClrTx/>
              <a:buSzTx/>
              <a:buFontTx/>
              <a:buNone/>
            </a:pPr>
            <a:r>
              <a:rPr kumimoji="0" lang="en-US" altLang="zh-CN" sz="2800" b="0" dirty="0">
                <a:latin typeface="Times New Roman" panose="02020603050405020304" pitchFamily="18" charset="0"/>
                <a:ea typeface="华文楷体" panose="02010600040101010101" pitchFamily="2" charset="-122"/>
              </a:rPr>
              <a:t>      </a:t>
            </a:r>
            <a:r>
              <a:rPr kumimoji="0" lang="zh-CN" altLang="en-US" sz="2800" dirty="0">
                <a:latin typeface="Times New Roman" panose="02020603050405020304" pitchFamily="18" charset="0"/>
                <a:ea typeface="华文楷体" panose="02010600040101010101" pitchFamily="2" charset="-122"/>
              </a:rPr>
              <a:t>超导材料的两大特性：临界温度 </a:t>
            </a:r>
            <a:r>
              <a:rPr kumimoji="0" lang="en-US" altLang="zh-CN" sz="2800" i="1" dirty="0">
                <a:latin typeface="Times New Roman" panose="02020603050405020304" pitchFamily="18" charset="0"/>
                <a:ea typeface="华文楷体" panose="02010600040101010101" pitchFamily="2" charset="-122"/>
              </a:rPr>
              <a:t>T</a:t>
            </a:r>
            <a:r>
              <a:rPr kumimoji="0" lang="en-US" altLang="zh-CN" sz="2800" dirty="0">
                <a:latin typeface="Times New Roman" panose="02020603050405020304" pitchFamily="18" charset="0"/>
                <a:ea typeface="华文楷体" panose="02010600040101010101" pitchFamily="2" charset="-122"/>
              </a:rPr>
              <a:t>c </a:t>
            </a:r>
            <a:r>
              <a:rPr kumimoji="0" lang="zh-CN" altLang="en-US" sz="2800" dirty="0">
                <a:latin typeface="Times New Roman" panose="02020603050405020304" pitchFamily="18" charset="0"/>
                <a:ea typeface="华文楷体" panose="02010600040101010101" pitchFamily="2" charset="-122"/>
              </a:rPr>
              <a:t>以下电阻为零，具有排斥磁场效应。人们渴望制备超导电缆，因为它可减少或避免能量损失，如可使粒子加速器再极高能量下操作。</a:t>
            </a:r>
            <a:endParaRPr kumimoji="0" lang="zh-CN" altLang="en-US" sz="2800" dirty="0">
              <a:latin typeface="Times New Roman" panose="02020603050405020304" pitchFamily="18" charset="0"/>
              <a:ea typeface="华文楷体" panose="02010600040101010101" pitchFamily="2" charset="-122"/>
            </a:endParaRPr>
          </a:p>
          <a:p>
            <a:pPr>
              <a:lnSpc>
                <a:spcPct val="125000"/>
              </a:lnSpc>
              <a:spcBef>
                <a:spcPct val="0"/>
              </a:spcBef>
              <a:buClrTx/>
              <a:buSzTx/>
              <a:buFontTx/>
              <a:buNone/>
            </a:pPr>
            <a:r>
              <a:rPr kumimoji="0" lang="zh-CN" altLang="en-US" sz="2800" dirty="0">
                <a:latin typeface="Times New Roman" panose="02020603050405020304" pitchFamily="18" charset="0"/>
                <a:ea typeface="华文楷体" panose="02010600040101010101" pitchFamily="2" charset="-122"/>
              </a:rPr>
              <a:t>    </a:t>
            </a:r>
            <a:r>
              <a:rPr kumimoji="0" lang="en-US" altLang="zh-CN" sz="2800" dirty="0">
                <a:latin typeface="Times New Roman" panose="02020603050405020304" pitchFamily="18" charset="0"/>
                <a:ea typeface="华文楷体" panose="02010600040101010101" pitchFamily="2" charset="-122"/>
              </a:rPr>
              <a:t>1987</a:t>
            </a:r>
            <a:r>
              <a:rPr kumimoji="0" lang="zh-CN" altLang="en-US" sz="2800" dirty="0">
                <a:latin typeface="Times New Roman" panose="02020603050405020304" pitchFamily="18" charset="0"/>
                <a:ea typeface="华文楷体" panose="02010600040101010101" pitchFamily="2" charset="-122"/>
              </a:rPr>
              <a:t>年，中科院赵忠贤和美国</a:t>
            </a:r>
            <a:r>
              <a:rPr kumimoji="0" lang="en-US" altLang="zh-CN" sz="2800" dirty="0">
                <a:latin typeface="Times New Roman" panose="02020603050405020304" pitchFamily="18" charset="0"/>
                <a:ea typeface="华文楷体" panose="02010600040101010101" pitchFamily="2" charset="-122"/>
              </a:rPr>
              <a:t>Houston</a:t>
            </a:r>
            <a:r>
              <a:rPr kumimoji="0" lang="zh-CN" altLang="en-US" sz="2800" dirty="0">
                <a:latin typeface="Times New Roman" panose="02020603050405020304" pitchFamily="18" charset="0"/>
                <a:ea typeface="华文楷体" panose="02010600040101010101" pitchFamily="2" charset="-122"/>
              </a:rPr>
              <a:t>大学朱经武等独立发现</a:t>
            </a:r>
            <a:r>
              <a:rPr kumimoji="0" lang="zh-CN" altLang="en-US" sz="2800" dirty="0">
                <a:solidFill>
                  <a:srgbClr val="0033CC"/>
                </a:solidFill>
                <a:latin typeface="Times New Roman" panose="02020603050405020304" pitchFamily="18" charset="0"/>
                <a:ea typeface="华文楷体" panose="02010600040101010101" pitchFamily="2" charset="-122"/>
              </a:rPr>
              <a:t> </a:t>
            </a:r>
            <a:r>
              <a:rPr kumimoji="0" lang="en-US" altLang="zh-CN" sz="2800" dirty="0">
                <a:solidFill>
                  <a:srgbClr val="0033CC"/>
                </a:solidFill>
                <a:latin typeface="Times New Roman" panose="02020603050405020304" pitchFamily="18" charset="0"/>
                <a:ea typeface="华文楷体" panose="02010600040101010101" pitchFamily="2" charset="-122"/>
              </a:rPr>
              <a:t>YBa</a:t>
            </a:r>
            <a:r>
              <a:rPr kumimoji="0" lang="en-US" altLang="zh-CN" sz="2800" baseline="-25000" dirty="0">
                <a:solidFill>
                  <a:srgbClr val="0033CC"/>
                </a:solidFill>
                <a:latin typeface="Times New Roman" panose="02020603050405020304" pitchFamily="18" charset="0"/>
                <a:ea typeface="华文楷体" panose="02010600040101010101" pitchFamily="2" charset="-122"/>
              </a:rPr>
              <a:t>2</a:t>
            </a:r>
            <a:r>
              <a:rPr kumimoji="0" lang="en-US" altLang="zh-CN" sz="2800" dirty="0">
                <a:solidFill>
                  <a:srgbClr val="0033CC"/>
                </a:solidFill>
                <a:latin typeface="Times New Roman" panose="02020603050405020304" pitchFamily="18" charset="0"/>
                <a:ea typeface="华文楷体" panose="02010600040101010101" pitchFamily="2" charset="-122"/>
              </a:rPr>
              <a:t>Cu</a:t>
            </a:r>
            <a:r>
              <a:rPr kumimoji="0" lang="en-US" altLang="zh-CN" sz="2800" baseline="-25000" dirty="0">
                <a:solidFill>
                  <a:srgbClr val="0033CC"/>
                </a:solidFill>
                <a:latin typeface="Times New Roman" panose="02020603050405020304" pitchFamily="18" charset="0"/>
                <a:ea typeface="华文楷体" panose="02010600040101010101" pitchFamily="2" charset="-122"/>
              </a:rPr>
              <a:t>3</a:t>
            </a:r>
            <a:r>
              <a:rPr kumimoji="0" lang="en-US" altLang="zh-CN" sz="2800" dirty="0">
                <a:solidFill>
                  <a:srgbClr val="0033CC"/>
                </a:solidFill>
                <a:latin typeface="Times New Roman" panose="02020603050405020304" pitchFamily="18" charset="0"/>
                <a:ea typeface="华文楷体" panose="02010600040101010101" pitchFamily="2" charset="-122"/>
              </a:rPr>
              <a:t>O</a:t>
            </a:r>
            <a:r>
              <a:rPr kumimoji="0" lang="en-US" altLang="zh-CN" sz="2800" baseline="-25000" dirty="0">
                <a:solidFill>
                  <a:srgbClr val="0033CC"/>
                </a:solidFill>
                <a:latin typeface="Times New Roman" panose="02020603050405020304" pitchFamily="18" charset="0"/>
                <a:ea typeface="华文楷体" panose="02010600040101010101" pitchFamily="2" charset="-122"/>
              </a:rPr>
              <a:t>7</a:t>
            </a:r>
            <a:r>
              <a:rPr kumimoji="0" lang="en-US" altLang="zh-CN" sz="2800" dirty="0">
                <a:latin typeface="Times New Roman" panose="02020603050405020304" pitchFamily="18" charset="0"/>
                <a:ea typeface="华文楷体" panose="02010600040101010101" pitchFamily="2" charset="-122"/>
              </a:rPr>
              <a:t> </a:t>
            </a:r>
            <a:r>
              <a:rPr kumimoji="0" lang="zh-CN" altLang="en-US" sz="2800" dirty="0">
                <a:latin typeface="Times New Roman" panose="02020603050405020304" pitchFamily="18" charset="0"/>
                <a:ea typeface="华文楷体" panose="02010600040101010101" pitchFamily="2" charset="-122"/>
              </a:rPr>
              <a:t>的超导体，</a:t>
            </a:r>
            <a:r>
              <a:rPr kumimoji="0" lang="en-US" altLang="zh-CN" sz="2800" i="1" dirty="0">
                <a:latin typeface="Times New Roman" panose="02020603050405020304" pitchFamily="18" charset="0"/>
                <a:ea typeface="华文楷体" panose="02010600040101010101" pitchFamily="2" charset="-122"/>
              </a:rPr>
              <a:t>T</a:t>
            </a:r>
            <a:r>
              <a:rPr kumimoji="0" lang="en-US" altLang="zh-CN" sz="2800" dirty="0">
                <a:latin typeface="Times New Roman" panose="02020603050405020304" pitchFamily="18" charset="0"/>
                <a:ea typeface="华文楷体" panose="02010600040101010101" pitchFamily="2" charset="-122"/>
              </a:rPr>
              <a:t>c </a:t>
            </a:r>
            <a:r>
              <a:rPr kumimoji="0" lang="zh-CN" altLang="en-US" sz="2800" dirty="0">
                <a:latin typeface="Times New Roman" panose="02020603050405020304" pitchFamily="18" charset="0"/>
                <a:ea typeface="华文楷体" panose="02010600040101010101" pitchFamily="2" charset="-122"/>
              </a:rPr>
              <a:t>达</a:t>
            </a:r>
            <a:r>
              <a:rPr kumimoji="0" lang="en-US" altLang="zh-CN" sz="2800" dirty="0">
                <a:latin typeface="Times New Roman" panose="02020603050405020304" pitchFamily="18" charset="0"/>
                <a:ea typeface="华文楷体" panose="02010600040101010101" pitchFamily="2" charset="-122"/>
              </a:rPr>
              <a:t>95 K </a:t>
            </a:r>
            <a:r>
              <a:rPr kumimoji="0" lang="zh-CN" altLang="en-US" sz="2800" dirty="0">
                <a:latin typeface="Times New Roman" panose="02020603050405020304" pitchFamily="18" charset="0"/>
                <a:ea typeface="华文楷体" panose="02010600040101010101" pitchFamily="2" charset="-122"/>
              </a:rPr>
              <a:t>。</a:t>
            </a:r>
            <a:endParaRPr kumimoji="0" lang="zh-CN" altLang="en-US" sz="2800" dirty="0">
              <a:latin typeface="Times New Roman" panose="02020603050405020304" pitchFamily="18" charset="0"/>
              <a:ea typeface="华文楷体" panose="02010600040101010101" pitchFamily="2" charset="-122"/>
            </a:endParaRPr>
          </a:p>
          <a:p>
            <a:pPr>
              <a:lnSpc>
                <a:spcPct val="125000"/>
              </a:lnSpc>
              <a:spcBef>
                <a:spcPct val="0"/>
              </a:spcBef>
              <a:buClrTx/>
              <a:buSzTx/>
              <a:buFontTx/>
              <a:buNone/>
            </a:pPr>
            <a:r>
              <a:rPr kumimoji="0" lang="zh-CN" altLang="en-US" sz="2800" dirty="0">
                <a:latin typeface="Times New Roman" panose="02020603050405020304" pitchFamily="18" charset="0"/>
                <a:ea typeface="华文楷体" panose="02010600040101010101" pitchFamily="2" charset="-122"/>
              </a:rPr>
              <a:t>   </a:t>
            </a:r>
            <a:endParaRPr kumimoji="0" lang="zh-CN" altLang="en-US" sz="2800" dirty="0">
              <a:latin typeface="Times New Roman" panose="02020603050405020304" pitchFamily="18" charset="0"/>
              <a:ea typeface="华文楷体" panose="02010600040101010101" pitchFamily="2" charset="-122"/>
            </a:endParaRPr>
          </a:p>
          <a:p>
            <a:pPr>
              <a:lnSpc>
                <a:spcPct val="125000"/>
              </a:lnSpc>
              <a:spcBef>
                <a:spcPct val="0"/>
              </a:spcBef>
              <a:buClrTx/>
              <a:buSzTx/>
              <a:buFontTx/>
              <a:buNone/>
            </a:pPr>
            <a:r>
              <a:rPr kumimoji="0" lang="zh-CN" altLang="en-US" sz="2800" dirty="0">
                <a:latin typeface="Times New Roman" panose="02020603050405020304" pitchFamily="18" charset="0"/>
                <a:ea typeface="华文楷体" panose="02010600040101010101" pitchFamily="2" charset="-122"/>
              </a:rPr>
              <a:t>   </a:t>
            </a:r>
            <a:r>
              <a:rPr kumimoji="0" lang="en-US" altLang="zh-CN" sz="2800" dirty="0">
                <a:latin typeface="Times New Roman" panose="02020603050405020304" pitchFamily="18" charset="0"/>
                <a:ea typeface="华文楷体" panose="02010600040101010101" pitchFamily="2" charset="-122"/>
              </a:rPr>
              <a:t>LaNi</a:t>
            </a:r>
            <a:r>
              <a:rPr kumimoji="0" lang="en-US" altLang="zh-CN" sz="2800" baseline="-25000" dirty="0">
                <a:latin typeface="Times New Roman" panose="02020603050405020304" pitchFamily="18" charset="0"/>
                <a:ea typeface="华文楷体" panose="02010600040101010101" pitchFamily="2" charset="-122"/>
              </a:rPr>
              <a:t>5</a:t>
            </a:r>
            <a:r>
              <a:rPr kumimoji="0" lang="en-US" altLang="zh-CN" sz="2800" dirty="0">
                <a:latin typeface="Times New Roman" panose="02020603050405020304" pitchFamily="18" charset="0"/>
                <a:ea typeface="华文楷体" panose="02010600040101010101" pitchFamily="2" charset="-122"/>
              </a:rPr>
              <a:t>H</a:t>
            </a:r>
            <a:r>
              <a:rPr kumimoji="0" lang="en-US" altLang="zh-CN" sz="2800" baseline="-25000" dirty="0">
                <a:latin typeface="Times New Roman" panose="02020603050405020304" pitchFamily="18" charset="0"/>
                <a:ea typeface="华文楷体" panose="02010600040101010101" pitchFamily="2" charset="-122"/>
              </a:rPr>
              <a:t>x</a:t>
            </a:r>
            <a:r>
              <a:rPr kumimoji="0" lang="en-US" altLang="zh-CN" sz="2800" dirty="0">
                <a:latin typeface="Times New Roman" panose="02020603050405020304" pitchFamily="18" charset="0"/>
                <a:ea typeface="华文楷体" panose="02010600040101010101" pitchFamily="2" charset="-122"/>
              </a:rPr>
              <a:t>: —— </a:t>
            </a:r>
            <a:r>
              <a:rPr kumimoji="0" lang="zh-CN" altLang="en-US" sz="2800" dirty="0">
                <a:latin typeface="Times New Roman" panose="02020603050405020304" pitchFamily="18" charset="0"/>
                <a:ea typeface="华文楷体" panose="02010600040101010101" pitchFamily="2" charset="-122"/>
              </a:rPr>
              <a:t>储氢材料、镍基合金</a:t>
            </a:r>
            <a:r>
              <a:rPr kumimoji="0" lang="en-US" altLang="zh-CN" sz="2800" dirty="0">
                <a:latin typeface="Times New Roman" panose="02020603050405020304" pitchFamily="18" charset="0"/>
                <a:ea typeface="华文楷体" panose="02010600040101010101" pitchFamily="2" charset="-122"/>
              </a:rPr>
              <a:t>/La-Mg</a:t>
            </a:r>
            <a:r>
              <a:rPr kumimoji="0" lang="zh-CN" altLang="en-US" sz="2800" dirty="0">
                <a:latin typeface="Times New Roman" panose="02020603050405020304" pitchFamily="18" charset="0"/>
                <a:ea typeface="华文楷体" panose="02010600040101010101" pitchFamily="2" charset="-122"/>
              </a:rPr>
              <a:t>合金</a:t>
            </a:r>
            <a:endParaRPr kumimoji="0" lang="zh-CN" altLang="en-US" sz="2800" dirty="0">
              <a:latin typeface="Times New Roman" panose="02020603050405020304" pitchFamily="18" charset="0"/>
              <a:ea typeface="华文楷体" panose="02010600040101010101" pitchFamily="2" charset="-122"/>
            </a:endParaRPr>
          </a:p>
        </p:txBody>
      </p:sp>
      <p:sp>
        <p:nvSpPr>
          <p:cNvPr id="52227" name="Rectangle 3"/>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90CF793F-1386-4C4D-89EF-43255F65C1DF}"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
        <p:nvSpPr>
          <p:cNvPr id="52228" name="Rectangle 4"/>
          <p:cNvSpPr>
            <a:spLocks noChangeArrowheads="1"/>
          </p:cNvSpPr>
          <p:nvPr/>
        </p:nvSpPr>
        <p:spPr bwMode="auto">
          <a:xfrm>
            <a:off x="611188" y="476250"/>
            <a:ext cx="5184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kumimoji="0" lang="zh-CN" altLang="en-US" sz="3600">
                <a:solidFill>
                  <a:srgbClr val="0033CC"/>
                </a:solidFill>
                <a:latin typeface="Times New Roman" panose="02020603050405020304" pitchFamily="18" charset="0"/>
                <a:ea typeface="华文楷体" panose="02010600040101010101" pitchFamily="2" charset="-122"/>
              </a:rPr>
              <a:t>贮氢</a:t>
            </a:r>
            <a:r>
              <a:rPr kumimoji="0" lang="zh-CN" altLang="en-US" sz="3600">
                <a:latin typeface="Times New Roman" panose="02020603050405020304" pitchFamily="18" charset="0"/>
                <a:ea typeface="华文楷体" panose="02010600040101010101" pitchFamily="2" charset="-122"/>
              </a:rPr>
              <a:t>、发热、</a:t>
            </a:r>
            <a:r>
              <a:rPr kumimoji="0" lang="zh-CN" altLang="en-US" sz="3600">
                <a:solidFill>
                  <a:srgbClr val="0033CC"/>
                </a:solidFill>
                <a:latin typeface="Times New Roman" panose="02020603050405020304" pitchFamily="18" charset="0"/>
                <a:ea typeface="华文楷体" panose="02010600040101010101" pitchFamily="2" charset="-122"/>
              </a:rPr>
              <a:t>超导材料</a:t>
            </a:r>
            <a:endParaRPr kumimoji="0" lang="zh-CN" altLang="en-US" sz="3600">
              <a:latin typeface="Times New Roman" panose="02020603050405020304" pitchFamily="18" charset="0"/>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124744"/>
            <a:ext cx="1872208" cy="769441"/>
          </a:xfrm>
          <a:prstGeom prst="rect">
            <a:avLst/>
          </a:prstGeom>
          <a:noFill/>
        </p:spPr>
        <p:txBody>
          <a:bodyPr wrap="square" rtlCol="0">
            <a:spAutoFit/>
          </a:bodyPr>
          <a:lstStyle/>
          <a:p>
            <a:r>
              <a:rPr lang="zh-CN" altLang="en-US" sz="4400" dirty="0" smtClean="0"/>
              <a:t>作业</a:t>
            </a:r>
            <a:r>
              <a:rPr lang="en-US" altLang="zh-CN" sz="4400" dirty="0" smtClean="0"/>
              <a:t>:</a:t>
            </a:r>
            <a:endParaRPr lang="zh-CN" altLang="en-US" sz="4400" dirty="0"/>
          </a:p>
        </p:txBody>
      </p:sp>
      <p:sp>
        <p:nvSpPr>
          <p:cNvPr id="3" name="TextBox 2"/>
          <p:cNvSpPr txBox="1"/>
          <p:nvPr/>
        </p:nvSpPr>
        <p:spPr>
          <a:xfrm>
            <a:off x="1403648" y="2492896"/>
            <a:ext cx="4359463" cy="707886"/>
          </a:xfrm>
          <a:prstGeom prst="rect">
            <a:avLst/>
          </a:prstGeom>
          <a:noFill/>
        </p:spPr>
        <p:txBody>
          <a:bodyPr wrap="none" rtlCol="0">
            <a:spAutoFit/>
          </a:bodyPr>
          <a:lstStyle/>
          <a:p>
            <a:r>
              <a:rPr lang="en-US" altLang="zh-CN" sz="4000" dirty="0" smtClean="0"/>
              <a:t>P374:</a:t>
            </a:r>
            <a:r>
              <a:rPr lang="zh-CN" altLang="en-US" sz="4000" dirty="0" smtClean="0"/>
              <a:t>  </a:t>
            </a:r>
            <a:r>
              <a:rPr lang="en-US" altLang="zh-CN" sz="4000" dirty="0" smtClean="0"/>
              <a:t>1,</a:t>
            </a:r>
            <a:r>
              <a:rPr lang="zh-CN" altLang="en-US" sz="4000" dirty="0" smtClean="0"/>
              <a:t> </a:t>
            </a:r>
            <a:r>
              <a:rPr lang="en-US" altLang="zh-CN" sz="4000" dirty="0" smtClean="0"/>
              <a:t>3,</a:t>
            </a:r>
            <a:r>
              <a:rPr lang="zh-CN" altLang="en-US" sz="4000" dirty="0" smtClean="0"/>
              <a:t> </a:t>
            </a:r>
            <a:r>
              <a:rPr lang="en-US" altLang="zh-CN" sz="4000" dirty="0" smtClean="0"/>
              <a:t>8,</a:t>
            </a:r>
            <a:r>
              <a:rPr lang="zh-CN" altLang="en-US" sz="4000" dirty="0" smtClean="0"/>
              <a:t> </a:t>
            </a:r>
            <a:r>
              <a:rPr lang="en-US" altLang="zh-CN" sz="4000" dirty="0" smtClean="0"/>
              <a:t>10,11</a:t>
            </a:r>
            <a:endParaRPr lang="zh-CN" alt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5" name="Rectangle 3"/>
          <p:cNvSpPr>
            <a:spLocks noChangeArrowheads="1"/>
          </p:cNvSpPr>
          <p:nvPr/>
        </p:nvSpPr>
        <p:spPr bwMode="auto">
          <a:xfrm>
            <a:off x="539750" y="1196975"/>
            <a:ext cx="7488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25000"/>
              </a:lnSpc>
              <a:spcBef>
                <a:spcPct val="0"/>
              </a:spcBef>
              <a:buClrTx/>
              <a:buSzTx/>
              <a:buFontTx/>
              <a:buNone/>
            </a:pPr>
            <a:r>
              <a:rPr lang="zh-CN" altLang="en-US" sz="3200" dirty="0">
                <a:latin typeface="Times New Roman" panose="02020603050405020304" pitchFamily="18" charset="0"/>
                <a:ea typeface="华文楷体" panose="02010600040101010101" pitchFamily="2" charset="-122"/>
              </a:rPr>
              <a:t>典型的金属元素</a:t>
            </a:r>
            <a:r>
              <a:rPr lang="en-US" altLang="zh-CN" sz="3200" dirty="0">
                <a:latin typeface="Times New Roman" panose="02020603050405020304" pitchFamily="18" charset="0"/>
                <a:ea typeface="华文楷体" panose="02010600040101010101" pitchFamily="2" charset="-122"/>
              </a:rPr>
              <a:t>,</a:t>
            </a:r>
            <a:r>
              <a:rPr lang="zh-CN" altLang="en-US" sz="3200" dirty="0">
                <a:latin typeface="Times New Roman" panose="02020603050405020304" pitchFamily="18" charset="0"/>
                <a:ea typeface="华文楷体" panose="02010600040101010101" pitchFamily="2" charset="-122"/>
              </a:rPr>
              <a:t>为银白色</a:t>
            </a:r>
            <a:r>
              <a:rPr lang="en-US" altLang="zh-CN" sz="3200" dirty="0">
                <a:latin typeface="Times New Roman" panose="02020603050405020304" pitchFamily="18" charset="0"/>
                <a:ea typeface="华文楷体" panose="02010600040101010101" pitchFamily="2" charset="-122"/>
              </a:rPr>
              <a:t>,</a:t>
            </a:r>
            <a:r>
              <a:rPr lang="zh-CN" altLang="en-US" sz="3200" dirty="0">
                <a:latin typeface="Times New Roman" panose="02020603050405020304" pitchFamily="18" charset="0"/>
                <a:ea typeface="华文楷体" panose="02010600040101010101" pitchFamily="2" charset="-122"/>
              </a:rPr>
              <a:t>较软</a:t>
            </a:r>
            <a:r>
              <a:rPr lang="en-US" altLang="zh-CN" sz="3200" dirty="0">
                <a:latin typeface="Times New Roman" panose="02020603050405020304" pitchFamily="18" charset="0"/>
                <a:ea typeface="华文楷体" panose="02010600040101010101" pitchFamily="2" charset="-122"/>
              </a:rPr>
              <a:t>,</a:t>
            </a:r>
            <a:r>
              <a:rPr lang="zh-CN" altLang="en-US" sz="3200" dirty="0">
                <a:latin typeface="Times New Roman" panose="02020603050405020304" pitchFamily="18" charset="0"/>
                <a:ea typeface="华文楷体" panose="02010600040101010101" pitchFamily="2" charset="-122"/>
              </a:rPr>
              <a:t>有延展性</a:t>
            </a:r>
            <a:endParaRPr lang="zh-CN" altLang="en-US" sz="3200" dirty="0">
              <a:latin typeface="Times New Roman" panose="02020603050405020304" pitchFamily="18" charset="0"/>
              <a:ea typeface="华文楷体" panose="02010600040101010101" pitchFamily="2" charset="-122"/>
            </a:endParaRPr>
          </a:p>
        </p:txBody>
      </p:sp>
      <p:sp>
        <p:nvSpPr>
          <p:cNvPr id="929796" name="Text Box 4"/>
          <p:cNvSpPr txBox="1">
            <a:spLocks noChangeArrowheads="1"/>
          </p:cNvSpPr>
          <p:nvPr/>
        </p:nvSpPr>
        <p:spPr bwMode="auto">
          <a:xfrm>
            <a:off x="682625" y="2060575"/>
            <a:ext cx="75660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kumimoji="0" lang="zh-CN" altLang="en-US" sz="3200" dirty="0">
                <a:latin typeface="Times New Roman" panose="02020603050405020304" pitchFamily="18" charset="0"/>
                <a:ea typeface="华文楷体" panose="02010600040101010101" pitchFamily="2" charset="-122"/>
              </a:rPr>
              <a:t>镧系金属燃点低，用于制造民用打火石和军用发火合金</a:t>
            </a:r>
            <a:r>
              <a:rPr kumimoji="0" lang="en-US" altLang="zh-CN" sz="3200" dirty="0">
                <a:latin typeface="Times New Roman" panose="02020603050405020304" pitchFamily="18" charset="0"/>
                <a:ea typeface="华文楷体" panose="02010600040101010101" pitchFamily="2" charset="-122"/>
              </a:rPr>
              <a:t>;</a:t>
            </a:r>
            <a:endParaRPr lang="en-US" altLang="zh-CN" sz="3200" dirty="0">
              <a:latin typeface="Times New Roman" panose="02020603050405020304" pitchFamily="18" charset="0"/>
              <a:ea typeface="华文楷体" panose="02010600040101010101" pitchFamily="2" charset="-122"/>
            </a:endParaRPr>
          </a:p>
        </p:txBody>
      </p:sp>
      <p:sp>
        <p:nvSpPr>
          <p:cNvPr id="929797" name="Text Box 5"/>
          <p:cNvSpPr txBox="1">
            <a:spLocks noChangeArrowheads="1"/>
          </p:cNvSpPr>
          <p:nvPr/>
        </p:nvSpPr>
        <p:spPr bwMode="auto">
          <a:xfrm>
            <a:off x="657224" y="3357563"/>
            <a:ext cx="7258051"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25000"/>
              </a:lnSpc>
              <a:spcBef>
                <a:spcPct val="0"/>
              </a:spcBef>
              <a:buClrTx/>
              <a:buSzTx/>
              <a:buFontTx/>
              <a:buNone/>
            </a:pPr>
            <a:r>
              <a:rPr kumimoji="0" lang="zh-CN" altLang="en-US" sz="3200" dirty="0">
                <a:latin typeface="Times New Roman" panose="02020603050405020304" pitchFamily="18" charset="0"/>
                <a:ea typeface="华文楷体" panose="02010600040101010101" pitchFamily="2" charset="-122"/>
              </a:rPr>
              <a:t>镧系金属及其合金具有吸收大量气体的能力，用于电子工业中的吸气材料</a:t>
            </a:r>
            <a:r>
              <a:rPr kumimoji="0" lang="en-US" altLang="zh-CN" sz="3200" dirty="0">
                <a:latin typeface="Times New Roman" panose="02020603050405020304" pitchFamily="18" charset="0"/>
                <a:ea typeface="华文楷体" panose="02010600040101010101" pitchFamily="2" charset="-122"/>
              </a:rPr>
              <a:t>—— </a:t>
            </a:r>
            <a:r>
              <a:rPr kumimoji="0" lang="zh-CN" altLang="en-US" sz="3200" dirty="0">
                <a:solidFill>
                  <a:srgbClr val="0000CC"/>
                </a:solidFill>
                <a:latin typeface="Times New Roman" panose="02020603050405020304" pitchFamily="18" charset="0"/>
                <a:ea typeface="华文楷体" panose="02010600040101010101" pitchFamily="2" charset="-122"/>
              </a:rPr>
              <a:t>储氢材料研究</a:t>
            </a:r>
            <a:endParaRPr kumimoji="0" lang="en-US" altLang="zh-CN" sz="3200" dirty="0">
              <a:solidFill>
                <a:srgbClr val="0000CC"/>
              </a:solidFill>
              <a:latin typeface="Times New Roman" panose="02020603050405020304" pitchFamily="18" charset="0"/>
              <a:ea typeface="华文楷体" panose="02010600040101010101" pitchFamily="2" charset="-122"/>
            </a:endParaRPr>
          </a:p>
          <a:p>
            <a:pPr>
              <a:lnSpc>
                <a:spcPct val="125000"/>
              </a:lnSpc>
              <a:spcBef>
                <a:spcPct val="0"/>
              </a:spcBef>
              <a:buClrTx/>
              <a:buSzTx/>
              <a:buFontTx/>
              <a:buNone/>
            </a:pPr>
            <a:r>
              <a:rPr kumimoji="0" lang="zh-CN" altLang="en-US" sz="3200" dirty="0">
                <a:solidFill>
                  <a:srgbClr val="0000CC"/>
                </a:solidFill>
                <a:latin typeface="Times New Roman" panose="02020603050405020304" pitchFamily="18" charset="0"/>
                <a:ea typeface="华文楷体" panose="02010600040101010101" pitchFamily="2" charset="-122"/>
              </a:rPr>
              <a:t>磁性材料：</a:t>
            </a:r>
            <a:r>
              <a:rPr kumimoji="0" lang="en-US" altLang="zh-CN" sz="3200" dirty="0" err="1">
                <a:solidFill>
                  <a:srgbClr val="0000CC"/>
                </a:solidFill>
                <a:latin typeface="Times New Roman" panose="02020603050405020304" pitchFamily="18" charset="0"/>
                <a:ea typeface="华文楷体" panose="02010600040101010101" pitchFamily="2" charset="-122"/>
              </a:rPr>
              <a:t>Nd</a:t>
            </a:r>
            <a:r>
              <a:rPr kumimoji="0" lang="en-US" altLang="zh-CN" sz="3200" dirty="0">
                <a:solidFill>
                  <a:srgbClr val="0000CC"/>
                </a:solidFill>
                <a:latin typeface="Times New Roman" panose="02020603050405020304" pitchFamily="18" charset="0"/>
                <a:ea typeface="华文楷体" panose="02010600040101010101" pitchFamily="2" charset="-122"/>
              </a:rPr>
              <a:t>-Fe-B,  SmCo</a:t>
            </a:r>
            <a:r>
              <a:rPr kumimoji="0" lang="en-US" altLang="zh-CN" sz="3200" baseline="-25000" dirty="0">
                <a:solidFill>
                  <a:srgbClr val="0000CC"/>
                </a:solidFill>
                <a:latin typeface="Times New Roman" panose="02020603050405020304" pitchFamily="18" charset="0"/>
                <a:ea typeface="华文楷体" panose="02010600040101010101" pitchFamily="2" charset="-122"/>
              </a:rPr>
              <a:t>5</a:t>
            </a:r>
            <a:endParaRPr lang="zh-CN" altLang="en-US" sz="3200" baseline="-25000" dirty="0">
              <a:solidFill>
                <a:srgbClr val="0000CC"/>
              </a:solidFill>
              <a:latin typeface="Times New Roman" panose="02020603050405020304" pitchFamily="18" charset="0"/>
              <a:ea typeface="华文楷体" panose="02010600040101010101" pitchFamily="2" charset="-122"/>
            </a:endParaRPr>
          </a:p>
        </p:txBody>
      </p:sp>
      <p:sp>
        <p:nvSpPr>
          <p:cNvPr id="12293" name="Rectangle 6"/>
          <p:cNvSpPr>
            <a:spLocks noChangeArrowheads="1"/>
          </p:cNvSpPr>
          <p:nvPr/>
        </p:nvSpPr>
        <p:spPr bwMode="auto">
          <a:xfrm>
            <a:off x="7915275" y="6069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58901D82-C060-4ECC-A1A0-D756A5C06205}"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ea typeface="ˎ̥"/>
                <a:cs typeface="ˎ̥"/>
              </a:rPr>
              <a:t> </a:t>
            </a:r>
            <a:endParaRPr lang="en-US" altLang="zh-CN" sz="1600">
              <a:latin typeface="Times New Roman" panose="02020603050405020304" pitchFamily="18" charset="0"/>
              <a:ea typeface="ˎ̥"/>
              <a:cs typeface="ˎ̥"/>
            </a:endParaRPr>
          </a:p>
        </p:txBody>
      </p:sp>
      <p:sp>
        <p:nvSpPr>
          <p:cNvPr id="7" name="Rectangle 2"/>
          <p:cNvSpPr>
            <a:spLocks noChangeArrowheads="1"/>
          </p:cNvSpPr>
          <p:nvPr/>
        </p:nvSpPr>
        <p:spPr bwMode="auto">
          <a:xfrm>
            <a:off x="539750" y="373063"/>
            <a:ext cx="3925888" cy="6461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rgbClr val="66FF33"/>
                </a:solidFill>
                <a:miter lim="800000"/>
                <a:headEnd type="none" w="sm" len="sm"/>
                <a:tailEnd type="none" w="sm" len="sm"/>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3600">
                <a:solidFill>
                  <a:srgbClr val="0000FF"/>
                </a:solidFill>
                <a:latin typeface="Times New Roman" panose="02020603050405020304" pitchFamily="18" charset="0"/>
                <a:ea typeface="华文楷体" panose="02010600040101010101" pitchFamily="2" charset="-122"/>
              </a:rPr>
              <a:t>2. </a:t>
            </a:r>
            <a:r>
              <a:rPr lang="zh-CN" altLang="en-US" sz="3600">
                <a:solidFill>
                  <a:srgbClr val="0000FF"/>
                </a:solidFill>
                <a:latin typeface="Times New Roman" panose="02020603050405020304" pitchFamily="18" charset="0"/>
                <a:ea typeface="华文楷体" panose="02010600040101010101" pitchFamily="2" charset="-122"/>
              </a:rPr>
              <a:t>镧系金属的性质</a:t>
            </a:r>
            <a:endParaRPr lang="zh-CN" altLang="en-US" sz="3600">
              <a:solidFill>
                <a:srgbClr val="0000FF"/>
              </a:solidFill>
              <a:latin typeface="Times New Roman" panose="02020603050405020304" pitchFamily="18" charset="0"/>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9795"/>
                                        </p:tgtEl>
                                        <p:attrNameLst>
                                          <p:attrName>style.visibility</p:attrName>
                                        </p:attrNameLst>
                                      </p:cBhvr>
                                      <p:to>
                                        <p:strVal val="visible"/>
                                      </p:to>
                                    </p:set>
                                    <p:anim calcmode="lin" valueType="num">
                                      <p:cBhvr additive="base">
                                        <p:cTn id="13" dur="500" fill="hold"/>
                                        <p:tgtEl>
                                          <p:spTgt spid="929795"/>
                                        </p:tgtEl>
                                        <p:attrNameLst>
                                          <p:attrName>ppt_x</p:attrName>
                                        </p:attrNameLst>
                                      </p:cBhvr>
                                      <p:tavLst>
                                        <p:tav tm="0">
                                          <p:val>
                                            <p:strVal val="0-#ppt_w/2"/>
                                          </p:val>
                                        </p:tav>
                                        <p:tav tm="100000">
                                          <p:val>
                                            <p:strVal val="#ppt_x"/>
                                          </p:val>
                                        </p:tav>
                                      </p:tavLst>
                                    </p:anim>
                                    <p:anim calcmode="lin" valueType="num">
                                      <p:cBhvr additive="base">
                                        <p:cTn id="14" dur="500" fill="hold"/>
                                        <p:tgtEl>
                                          <p:spTgt spid="92979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9796"/>
                                        </p:tgtEl>
                                        <p:attrNameLst>
                                          <p:attrName>style.visibility</p:attrName>
                                        </p:attrNameLst>
                                      </p:cBhvr>
                                      <p:to>
                                        <p:strVal val="visible"/>
                                      </p:to>
                                    </p:set>
                                    <p:anim calcmode="lin" valueType="num">
                                      <p:cBhvr additive="base">
                                        <p:cTn id="19" dur="500" fill="hold"/>
                                        <p:tgtEl>
                                          <p:spTgt spid="929796"/>
                                        </p:tgtEl>
                                        <p:attrNameLst>
                                          <p:attrName>ppt_x</p:attrName>
                                        </p:attrNameLst>
                                      </p:cBhvr>
                                      <p:tavLst>
                                        <p:tav tm="0">
                                          <p:val>
                                            <p:strVal val="0-#ppt_w/2"/>
                                          </p:val>
                                        </p:tav>
                                        <p:tav tm="100000">
                                          <p:val>
                                            <p:strVal val="#ppt_x"/>
                                          </p:val>
                                        </p:tav>
                                      </p:tavLst>
                                    </p:anim>
                                    <p:anim calcmode="lin" valueType="num">
                                      <p:cBhvr additive="base">
                                        <p:cTn id="20" dur="500" fill="hold"/>
                                        <p:tgtEl>
                                          <p:spTgt spid="92979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9797"/>
                                        </p:tgtEl>
                                        <p:attrNameLst>
                                          <p:attrName>style.visibility</p:attrName>
                                        </p:attrNameLst>
                                      </p:cBhvr>
                                      <p:to>
                                        <p:strVal val="visible"/>
                                      </p:to>
                                    </p:set>
                                    <p:anim calcmode="lin" valueType="num">
                                      <p:cBhvr additive="base">
                                        <p:cTn id="25" dur="500" fill="hold"/>
                                        <p:tgtEl>
                                          <p:spTgt spid="929797"/>
                                        </p:tgtEl>
                                        <p:attrNameLst>
                                          <p:attrName>ppt_x</p:attrName>
                                        </p:attrNameLst>
                                      </p:cBhvr>
                                      <p:tavLst>
                                        <p:tav tm="0">
                                          <p:val>
                                            <p:strVal val="0-#ppt_w/2"/>
                                          </p:val>
                                        </p:tav>
                                        <p:tav tm="100000">
                                          <p:val>
                                            <p:strVal val="#ppt_x"/>
                                          </p:val>
                                        </p:tav>
                                      </p:tavLst>
                                    </p:anim>
                                    <p:anim calcmode="lin" valueType="num">
                                      <p:cBhvr additive="base">
                                        <p:cTn id="26" dur="500" fill="hold"/>
                                        <p:tgtEl>
                                          <p:spTgt spid="929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5" grpId="0" autoUpdateAnimBg="0"/>
      <p:bldP spid="929796" grpId="0" autoUpdateAnimBg="0"/>
      <p:bldP spid="929797" grpId="0" autoUpdateAnimBg="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bwMode="auto">
          <a:xfrm>
            <a:off x="6084888" y="836613"/>
            <a:ext cx="1728787" cy="2103437"/>
            <a:chOff x="3923" y="436"/>
            <a:chExt cx="1089" cy="1325"/>
          </a:xfrm>
        </p:grpSpPr>
        <p:pic>
          <p:nvPicPr>
            <p:cNvPr id="8210" name="Picture 9" descr="Pm"/>
            <p:cNvPicPr>
              <a:picLocks noChangeAspect="1" noChangeArrowheads="1"/>
            </p:cNvPicPr>
            <p:nvPr/>
          </p:nvPicPr>
          <p:blipFill>
            <a:blip r:embed="rId1" cstate="print"/>
            <a:srcRect t="4532"/>
            <a:stretch>
              <a:fillRect/>
            </a:stretch>
          </p:blipFill>
          <p:spPr bwMode="auto">
            <a:xfrm>
              <a:off x="3923" y="436"/>
              <a:ext cx="1089" cy="969"/>
            </a:xfrm>
            <a:prstGeom prst="rect">
              <a:avLst/>
            </a:prstGeom>
            <a:noFill/>
            <a:ln w="9525">
              <a:noFill/>
              <a:miter lim="800000"/>
              <a:headEnd/>
              <a:tailEnd/>
            </a:ln>
          </p:spPr>
        </p:pic>
        <p:sp>
          <p:nvSpPr>
            <p:cNvPr id="8211" name="Text Box 10"/>
            <p:cNvSpPr txBox="1">
              <a:spLocks noChangeArrowheads="1"/>
            </p:cNvSpPr>
            <p:nvPr/>
          </p:nvSpPr>
          <p:spPr bwMode="auto">
            <a:xfrm>
              <a:off x="4241" y="1434"/>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Pr</a:t>
              </a:r>
              <a:endParaRPr lang="en-US" altLang="zh-CN" sz="2800" b="1"/>
            </a:p>
          </p:txBody>
        </p:sp>
      </p:grpSp>
      <p:grpSp>
        <p:nvGrpSpPr>
          <p:cNvPr id="3" name="Group 32"/>
          <p:cNvGrpSpPr/>
          <p:nvPr/>
        </p:nvGrpSpPr>
        <p:grpSpPr bwMode="auto">
          <a:xfrm>
            <a:off x="900113" y="836613"/>
            <a:ext cx="2016125" cy="1958975"/>
            <a:chOff x="567" y="527"/>
            <a:chExt cx="1270" cy="1234"/>
          </a:xfrm>
        </p:grpSpPr>
        <p:sp>
          <p:nvSpPr>
            <p:cNvPr id="8208" name="Text Box 6"/>
            <p:cNvSpPr txBox="1">
              <a:spLocks noChangeArrowheads="1"/>
            </p:cNvSpPr>
            <p:nvPr/>
          </p:nvSpPr>
          <p:spPr bwMode="auto">
            <a:xfrm>
              <a:off x="975" y="1434"/>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La</a:t>
              </a:r>
              <a:endParaRPr lang="en-US" altLang="zh-CN" sz="2800" b="1"/>
            </a:p>
          </p:txBody>
        </p:sp>
        <p:pic>
          <p:nvPicPr>
            <p:cNvPr id="8209" name="Picture 29" descr="La"/>
            <p:cNvPicPr>
              <a:picLocks noChangeAspect="1" noChangeArrowheads="1"/>
            </p:cNvPicPr>
            <p:nvPr/>
          </p:nvPicPr>
          <p:blipFill>
            <a:blip r:embed="rId2" cstate="print"/>
            <a:srcRect l="9666" t="14722" r="9666" b="29832"/>
            <a:stretch>
              <a:fillRect/>
            </a:stretch>
          </p:blipFill>
          <p:spPr bwMode="auto">
            <a:xfrm>
              <a:off x="567" y="527"/>
              <a:ext cx="1270" cy="872"/>
            </a:xfrm>
            <a:prstGeom prst="rect">
              <a:avLst/>
            </a:prstGeom>
            <a:noFill/>
            <a:ln w="9525">
              <a:noFill/>
              <a:miter lim="800000"/>
              <a:headEnd/>
              <a:tailEnd/>
            </a:ln>
          </p:spPr>
        </p:pic>
      </p:grpSp>
      <p:grpSp>
        <p:nvGrpSpPr>
          <p:cNvPr id="4" name="Group 31"/>
          <p:cNvGrpSpPr/>
          <p:nvPr/>
        </p:nvGrpSpPr>
        <p:grpSpPr bwMode="auto">
          <a:xfrm>
            <a:off x="3563938" y="836613"/>
            <a:ext cx="1871662" cy="1958975"/>
            <a:chOff x="2200" y="527"/>
            <a:chExt cx="1179" cy="1234"/>
          </a:xfrm>
        </p:grpSpPr>
        <p:sp>
          <p:nvSpPr>
            <p:cNvPr id="8206" name="Text Box 8"/>
            <p:cNvSpPr txBox="1">
              <a:spLocks noChangeArrowheads="1"/>
            </p:cNvSpPr>
            <p:nvPr/>
          </p:nvSpPr>
          <p:spPr bwMode="auto">
            <a:xfrm>
              <a:off x="2517" y="1434"/>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Ce</a:t>
              </a:r>
              <a:endParaRPr lang="en-US" altLang="zh-CN" sz="2800" b="1"/>
            </a:p>
          </p:txBody>
        </p:sp>
        <p:pic>
          <p:nvPicPr>
            <p:cNvPr id="8207" name="Picture 30" descr="Ce"/>
            <p:cNvPicPr>
              <a:picLocks noChangeAspect="1" noChangeArrowheads="1"/>
            </p:cNvPicPr>
            <p:nvPr/>
          </p:nvPicPr>
          <p:blipFill>
            <a:blip r:embed="rId3" cstate="print"/>
            <a:srcRect l="17667" t="20148" r="21834" b="19333"/>
            <a:stretch>
              <a:fillRect/>
            </a:stretch>
          </p:blipFill>
          <p:spPr bwMode="auto">
            <a:xfrm>
              <a:off x="2200" y="527"/>
              <a:ext cx="1179" cy="885"/>
            </a:xfrm>
            <a:prstGeom prst="rect">
              <a:avLst/>
            </a:prstGeom>
            <a:noFill/>
            <a:ln w="9525">
              <a:noFill/>
              <a:miter lim="800000"/>
              <a:headEnd/>
              <a:tailEnd/>
            </a:ln>
          </p:spPr>
        </p:pic>
      </p:grpSp>
      <p:grpSp>
        <p:nvGrpSpPr>
          <p:cNvPr id="5" name="Group 34"/>
          <p:cNvGrpSpPr/>
          <p:nvPr/>
        </p:nvGrpSpPr>
        <p:grpSpPr bwMode="auto">
          <a:xfrm>
            <a:off x="971550" y="3500438"/>
            <a:ext cx="1800225" cy="2246312"/>
            <a:chOff x="611" y="2206"/>
            <a:chExt cx="1134" cy="1415"/>
          </a:xfrm>
        </p:grpSpPr>
        <p:sp>
          <p:nvSpPr>
            <p:cNvPr id="8204" name="Text Box 13"/>
            <p:cNvSpPr txBox="1">
              <a:spLocks noChangeArrowheads="1"/>
            </p:cNvSpPr>
            <p:nvPr/>
          </p:nvSpPr>
          <p:spPr bwMode="auto">
            <a:xfrm>
              <a:off x="930" y="3294"/>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Nd</a:t>
              </a:r>
              <a:endParaRPr lang="en-US" altLang="zh-CN" sz="2800" b="1"/>
            </a:p>
          </p:txBody>
        </p:sp>
        <p:pic>
          <p:nvPicPr>
            <p:cNvPr id="8205" name="Picture 33" descr="Nd"/>
            <p:cNvPicPr>
              <a:picLocks noChangeAspect="1" noChangeArrowheads="1"/>
            </p:cNvPicPr>
            <p:nvPr/>
          </p:nvPicPr>
          <p:blipFill>
            <a:blip r:embed="rId4" cstate="print"/>
            <a:srcRect t="3676"/>
            <a:stretch>
              <a:fillRect/>
            </a:stretch>
          </p:blipFill>
          <p:spPr bwMode="auto">
            <a:xfrm>
              <a:off x="611" y="2206"/>
              <a:ext cx="1134" cy="1046"/>
            </a:xfrm>
            <a:prstGeom prst="rect">
              <a:avLst/>
            </a:prstGeom>
            <a:noFill/>
            <a:ln w="9525">
              <a:noFill/>
              <a:miter lim="800000"/>
              <a:headEnd/>
              <a:tailEnd/>
            </a:ln>
          </p:spPr>
        </p:pic>
      </p:grpSp>
      <p:grpSp>
        <p:nvGrpSpPr>
          <p:cNvPr id="6" name="Group 36"/>
          <p:cNvGrpSpPr/>
          <p:nvPr/>
        </p:nvGrpSpPr>
        <p:grpSpPr bwMode="auto">
          <a:xfrm>
            <a:off x="3348038" y="3644900"/>
            <a:ext cx="2016125" cy="2032000"/>
            <a:chOff x="2109" y="2296"/>
            <a:chExt cx="1270" cy="1280"/>
          </a:xfrm>
        </p:grpSpPr>
        <p:sp>
          <p:nvSpPr>
            <p:cNvPr id="8202" name="Text Box 16"/>
            <p:cNvSpPr txBox="1">
              <a:spLocks noChangeArrowheads="1"/>
            </p:cNvSpPr>
            <p:nvPr/>
          </p:nvSpPr>
          <p:spPr bwMode="auto">
            <a:xfrm>
              <a:off x="2472" y="3249"/>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Sm</a:t>
              </a:r>
              <a:endParaRPr lang="en-US" altLang="zh-CN" sz="2800" b="1"/>
            </a:p>
          </p:txBody>
        </p:sp>
        <p:pic>
          <p:nvPicPr>
            <p:cNvPr id="8203" name="Picture 35" descr="Sm"/>
            <p:cNvPicPr>
              <a:picLocks noChangeAspect="1" noChangeArrowheads="1"/>
            </p:cNvPicPr>
            <p:nvPr/>
          </p:nvPicPr>
          <p:blipFill>
            <a:blip r:embed="rId5" cstate="print"/>
            <a:srcRect l="3751" t="11333" r="5499" b="20667"/>
            <a:stretch>
              <a:fillRect/>
            </a:stretch>
          </p:blipFill>
          <p:spPr bwMode="auto">
            <a:xfrm>
              <a:off x="2109" y="2296"/>
              <a:ext cx="1270" cy="951"/>
            </a:xfrm>
            <a:prstGeom prst="rect">
              <a:avLst/>
            </a:prstGeom>
            <a:noFill/>
            <a:ln w="9525">
              <a:noFill/>
              <a:miter lim="800000"/>
              <a:headEnd/>
              <a:tailEnd/>
            </a:ln>
          </p:spPr>
        </p:pic>
      </p:grpSp>
      <p:grpSp>
        <p:nvGrpSpPr>
          <p:cNvPr id="7" name="Group 38"/>
          <p:cNvGrpSpPr/>
          <p:nvPr/>
        </p:nvGrpSpPr>
        <p:grpSpPr bwMode="auto">
          <a:xfrm>
            <a:off x="5940425" y="3644900"/>
            <a:ext cx="1871663" cy="2112963"/>
            <a:chOff x="3651" y="2290"/>
            <a:chExt cx="1179" cy="1331"/>
          </a:xfrm>
        </p:grpSpPr>
        <p:sp>
          <p:nvSpPr>
            <p:cNvPr id="8200" name="Text Box 19"/>
            <p:cNvSpPr txBox="1">
              <a:spLocks noChangeArrowheads="1"/>
            </p:cNvSpPr>
            <p:nvPr/>
          </p:nvSpPr>
          <p:spPr bwMode="auto">
            <a:xfrm>
              <a:off x="4014" y="3294"/>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Eu</a:t>
              </a:r>
              <a:endParaRPr lang="en-US" altLang="zh-CN" sz="2800" b="1"/>
            </a:p>
          </p:txBody>
        </p:sp>
        <p:pic>
          <p:nvPicPr>
            <p:cNvPr id="8201" name="Picture 37" descr="Eu"/>
            <p:cNvPicPr>
              <a:picLocks noChangeAspect="1" noChangeArrowheads="1"/>
            </p:cNvPicPr>
            <p:nvPr/>
          </p:nvPicPr>
          <p:blipFill>
            <a:blip r:embed="rId6" cstate="print"/>
            <a:srcRect t="22379" b="13904"/>
            <a:stretch>
              <a:fillRect/>
            </a:stretch>
          </p:blipFill>
          <p:spPr bwMode="auto">
            <a:xfrm>
              <a:off x="3651" y="2290"/>
              <a:ext cx="1179" cy="10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p:nvPr/>
        </p:nvGrpSpPr>
        <p:grpSpPr bwMode="auto">
          <a:xfrm>
            <a:off x="4716463" y="908050"/>
            <a:ext cx="1944687" cy="2132013"/>
            <a:chOff x="3061" y="554"/>
            <a:chExt cx="1225" cy="1343"/>
          </a:xfrm>
        </p:grpSpPr>
        <p:sp>
          <p:nvSpPr>
            <p:cNvPr id="9240" name="Text Box 11"/>
            <p:cNvSpPr txBox="1">
              <a:spLocks noChangeArrowheads="1"/>
            </p:cNvSpPr>
            <p:nvPr/>
          </p:nvSpPr>
          <p:spPr bwMode="auto">
            <a:xfrm>
              <a:off x="3470" y="1570"/>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Dy</a:t>
              </a:r>
              <a:endParaRPr lang="en-US" altLang="zh-CN" sz="2800" b="1"/>
            </a:p>
          </p:txBody>
        </p:sp>
        <p:pic>
          <p:nvPicPr>
            <p:cNvPr id="9241" name="Picture 29" descr="Dy"/>
            <p:cNvPicPr>
              <a:picLocks noChangeAspect="1" noChangeArrowheads="1"/>
            </p:cNvPicPr>
            <p:nvPr/>
          </p:nvPicPr>
          <p:blipFill>
            <a:blip r:embed="rId1" cstate="print"/>
            <a:srcRect l="9634" r="24594" b="31026"/>
            <a:stretch>
              <a:fillRect/>
            </a:stretch>
          </p:blipFill>
          <p:spPr bwMode="auto">
            <a:xfrm>
              <a:off x="3061" y="554"/>
              <a:ext cx="1225" cy="972"/>
            </a:xfrm>
            <a:prstGeom prst="rect">
              <a:avLst/>
            </a:prstGeom>
            <a:noFill/>
            <a:ln w="9525">
              <a:noFill/>
              <a:miter lim="800000"/>
              <a:headEnd/>
              <a:tailEnd/>
            </a:ln>
          </p:spPr>
        </p:pic>
      </p:grpSp>
      <p:grpSp>
        <p:nvGrpSpPr>
          <p:cNvPr id="3" name="Group 44"/>
          <p:cNvGrpSpPr/>
          <p:nvPr/>
        </p:nvGrpSpPr>
        <p:grpSpPr bwMode="auto">
          <a:xfrm>
            <a:off x="395288" y="3644900"/>
            <a:ext cx="1871662" cy="2103438"/>
            <a:chOff x="249" y="2296"/>
            <a:chExt cx="1179" cy="1325"/>
          </a:xfrm>
        </p:grpSpPr>
        <p:sp>
          <p:nvSpPr>
            <p:cNvPr id="9238" name="Text Box 15"/>
            <p:cNvSpPr txBox="1">
              <a:spLocks noChangeArrowheads="1"/>
            </p:cNvSpPr>
            <p:nvPr/>
          </p:nvSpPr>
          <p:spPr bwMode="auto">
            <a:xfrm>
              <a:off x="567" y="3294"/>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Er</a:t>
              </a:r>
              <a:endParaRPr lang="en-US" altLang="zh-CN" sz="2800" b="1"/>
            </a:p>
          </p:txBody>
        </p:sp>
        <p:pic>
          <p:nvPicPr>
            <p:cNvPr id="9239" name="Picture 30" descr="Er"/>
            <p:cNvPicPr>
              <a:picLocks noChangeAspect="1" noChangeArrowheads="1"/>
            </p:cNvPicPr>
            <p:nvPr/>
          </p:nvPicPr>
          <p:blipFill>
            <a:blip r:embed="rId2" cstate="print"/>
            <a:srcRect/>
            <a:stretch>
              <a:fillRect/>
            </a:stretch>
          </p:blipFill>
          <p:spPr bwMode="auto">
            <a:xfrm>
              <a:off x="249" y="2296"/>
              <a:ext cx="1179" cy="956"/>
            </a:xfrm>
            <a:prstGeom prst="rect">
              <a:avLst/>
            </a:prstGeom>
            <a:noFill/>
            <a:ln w="9525">
              <a:noFill/>
              <a:miter lim="800000"/>
              <a:headEnd/>
              <a:tailEnd/>
            </a:ln>
          </p:spPr>
        </p:pic>
      </p:grpSp>
      <p:grpSp>
        <p:nvGrpSpPr>
          <p:cNvPr id="4" name="Group 43"/>
          <p:cNvGrpSpPr/>
          <p:nvPr/>
        </p:nvGrpSpPr>
        <p:grpSpPr bwMode="auto">
          <a:xfrm>
            <a:off x="395288" y="877888"/>
            <a:ext cx="1944687" cy="2062162"/>
            <a:chOff x="249" y="553"/>
            <a:chExt cx="1225" cy="1299"/>
          </a:xfrm>
        </p:grpSpPr>
        <p:sp>
          <p:nvSpPr>
            <p:cNvPr id="9236" name="Text Box 5"/>
            <p:cNvSpPr txBox="1">
              <a:spLocks noChangeArrowheads="1"/>
            </p:cNvSpPr>
            <p:nvPr/>
          </p:nvSpPr>
          <p:spPr bwMode="auto">
            <a:xfrm>
              <a:off x="657" y="1525"/>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Gd</a:t>
              </a:r>
              <a:endParaRPr lang="en-US" altLang="zh-CN" sz="2800" b="1"/>
            </a:p>
          </p:txBody>
        </p:sp>
        <p:pic>
          <p:nvPicPr>
            <p:cNvPr id="9237" name="Picture 31" descr="Gd"/>
            <p:cNvPicPr>
              <a:picLocks noChangeAspect="1" noChangeArrowheads="1"/>
            </p:cNvPicPr>
            <p:nvPr/>
          </p:nvPicPr>
          <p:blipFill>
            <a:blip r:embed="rId3" cstate="print"/>
            <a:srcRect l="12611" t="10074" r="16833" b="16000"/>
            <a:stretch>
              <a:fillRect/>
            </a:stretch>
          </p:blipFill>
          <p:spPr bwMode="auto">
            <a:xfrm>
              <a:off x="249" y="553"/>
              <a:ext cx="1225" cy="962"/>
            </a:xfrm>
            <a:prstGeom prst="rect">
              <a:avLst/>
            </a:prstGeom>
            <a:noFill/>
            <a:ln w="9525">
              <a:noFill/>
              <a:miter lim="800000"/>
              <a:headEnd/>
              <a:tailEnd/>
            </a:ln>
          </p:spPr>
        </p:pic>
      </p:grpSp>
      <p:grpSp>
        <p:nvGrpSpPr>
          <p:cNvPr id="5" name="Group 42"/>
          <p:cNvGrpSpPr/>
          <p:nvPr/>
        </p:nvGrpSpPr>
        <p:grpSpPr bwMode="auto">
          <a:xfrm>
            <a:off x="2627313" y="908050"/>
            <a:ext cx="1800225" cy="2127250"/>
            <a:chOff x="1701" y="558"/>
            <a:chExt cx="1134" cy="1340"/>
          </a:xfrm>
        </p:grpSpPr>
        <p:sp>
          <p:nvSpPr>
            <p:cNvPr id="9234" name="Text Box 8"/>
            <p:cNvSpPr txBox="1">
              <a:spLocks noChangeArrowheads="1"/>
            </p:cNvSpPr>
            <p:nvPr/>
          </p:nvSpPr>
          <p:spPr bwMode="auto">
            <a:xfrm>
              <a:off x="2064" y="1571"/>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Tb</a:t>
              </a:r>
              <a:endParaRPr lang="en-US" altLang="zh-CN" sz="2800" b="1"/>
            </a:p>
          </p:txBody>
        </p:sp>
        <p:pic>
          <p:nvPicPr>
            <p:cNvPr id="9235" name="Picture 32" descr="Tb-1"/>
            <p:cNvPicPr>
              <a:picLocks noChangeAspect="1" noChangeArrowheads="1"/>
            </p:cNvPicPr>
            <p:nvPr/>
          </p:nvPicPr>
          <p:blipFill>
            <a:blip r:embed="rId4" cstate="print"/>
            <a:srcRect t="12527" b="12363"/>
            <a:stretch>
              <a:fillRect/>
            </a:stretch>
          </p:blipFill>
          <p:spPr bwMode="auto">
            <a:xfrm>
              <a:off x="1701" y="558"/>
              <a:ext cx="1134" cy="964"/>
            </a:xfrm>
            <a:prstGeom prst="rect">
              <a:avLst/>
            </a:prstGeom>
            <a:noFill/>
            <a:ln w="9525">
              <a:noFill/>
              <a:miter lim="800000"/>
              <a:headEnd/>
              <a:tailEnd/>
            </a:ln>
          </p:spPr>
        </p:pic>
      </p:grpSp>
      <p:grpSp>
        <p:nvGrpSpPr>
          <p:cNvPr id="6" name="Group 40"/>
          <p:cNvGrpSpPr/>
          <p:nvPr/>
        </p:nvGrpSpPr>
        <p:grpSpPr bwMode="auto">
          <a:xfrm>
            <a:off x="6948488" y="908050"/>
            <a:ext cx="1871662" cy="2103438"/>
            <a:chOff x="204" y="2296"/>
            <a:chExt cx="1179" cy="1325"/>
          </a:xfrm>
        </p:grpSpPr>
        <p:sp>
          <p:nvSpPr>
            <p:cNvPr id="9232" name="Text Box 13"/>
            <p:cNvSpPr txBox="1">
              <a:spLocks noChangeArrowheads="1"/>
            </p:cNvSpPr>
            <p:nvPr/>
          </p:nvSpPr>
          <p:spPr bwMode="auto">
            <a:xfrm>
              <a:off x="521" y="3294"/>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Ho</a:t>
              </a:r>
              <a:endParaRPr lang="en-US" altLang="zh-CN" sz="2800" b="1"/>
            </a:p>
          </p:txBody>
        </p:sp>
        <p:pic>
          <p:nvPicPr>
            <p:cNvPr id="9233" name="Picture 36" descr="Ho"/>
            <p:cNvPicPr>
              <a:picLocks noChangeAspect="1" noChangeArrowheads="1"/>
            </p:cNvPicPr>
            <p:nvPr/>
          </p:nvPicPr>
          <p:blipFill>
            <a:blip r:embed="rId5" cstate="print"/>
            <a:srcRect/>
            <a:stretch>
              <a:fillRect/>
            </a:stretch>
          </p:blipFill>
          <p:spPr bwMode="auto">
            <a:xfrm>
              <a:off x="204" y="2296"/>
              <a:ext cx="1179" cy="959"/>
            </a:xfrm>
            <a:prstGeom prst="rect">
              <a:avLst/>
            </a:prstGeom>
            <a:noFill/>
            <a:ln w="9525">
              <a:noFill/>
              <a:miter lim="800000"/>
              <a:headEnd/>
              <a:tailEnd/>
            </a:ln>
          </p:spPr>
        </p:pic>
      </p:grpSp>
      <p:grpSp>
        <p:nvGrpSpPr>
          <p:cNvPr id="7" name="Group 46"/>
          <p:cNvGrpSpPr/>
          <p:nvPr/>
        </p:nvGrpSpPr>
        <p:grpSpPr bwMode="auto">
          <a:xfrm>
            <a:off x="2555875" y="3716338"/>
            <a:ext cx="1800225" cy="2103437"/>
            <a:chOff x="1610" y="2341"/>
            <a:chExt cx="1134" cy="1325"/>
          </a:xfrm>
        </p:grpSpPr>
        <p:sp>
          <p:nvSpPr>
            <p:cNvPr id="9230" name="Text Box 17"/>
            <p:cNvSpPr txBox="1">
              <a:spLocks noChangeArrowheads="1"/>
            </p:cNvSpPr>
            <p:nvPr/>
          </p:nvSpPr>
          <p:spPr bwMode="auto">
            <a:xfrm>
              <a:off x="1882" y="3339"/>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Tm</a:t>
              </a:r>
              <a:endParaRPr lang="en-US" altLang="zh-CN" sz="2800" b="1"/>
            </a:p>
          </p:txBody>
        </p:sp>
        <p:pic>
          <p:nvPicPr>
            <p:cNvPr id="9231" name="Picture 37" descr="Tm-1"/>
            <p:cNvPicPr>
              <a:picLocks noChangeAspect="1" noChangeArrowheads="1"/>
            </p:cNvPicPr>
            <p:nvPr/>
          </p:nvPicPr>
          <p:blipFill>
            <a:blip r:embed="rId6" cstate="print"/>
            <a:srcRect l="6844" t="17415" r="6920" b="17033"/>
            <a:stretch>
              <a:fillRect/>
            </a:stretch>
          </p:blipFill>
          <p:spPr bwMode="auto">
            <a:xfrm>
              <a:off x="1610" y="2341"/>
              <a:ext cx="1134" cy="862"/>
            </a:xfrm>
            <a:prstGeom prst="rect">
              <a:avLst/>
            </a:prstGeom>
            <a:noFill/>
            <a:ln w="9525">
              <a:noFill/>
              <a:miter lim="800000"/>
              <a:headEnd/>
              <a:tailEnd/>
            </a:ln>
          </p:spPr>
        </p:pic>
      </p:grpSp>
      <p:grpSp>
        <p:nvGrpSpPr>
          <p:cNvPr id="8" name="Group 47"/>
          <p:cNvGrpSpPr/>
          <p:nvPr/>
        </p:nvGrpSpPr>
        <p:grpSpPr bwMode="auto">
          <a:xfrm>
            <a:off x="4716463" y="3716338"/>
            <a:ext cx="1873250" cy="1960562"/>
            <a:chOff x="4059" y="2341"/>
            <a:chExt cx="1180" cy="1235"/>
          </a:xfrm>
        </p:grpSpPr>
        <p:sp>
          <p:nvSpPr>
            <p:cNvPr id="9228" name="Text Box 21"/>
            <p:cNvSpPr txBox="1">
              <a:spLocks noChangeArrowheads="1"/>
            </p:cNvSpPr>
            <p:nvPr/>
          </p:nvSpPr>
          <p:spPr bwMode="auto">
            <a:xfrm>
              <a:off x="4377" y="3249"/>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Yb</a:t>
              </a:r>
              <a:endParaRPr lang="en-US" altLang="zh-CN" sz="2800" b="1"/>
            </a:p>
          </p:txBody>
        </p:sp>
        <p:pic>
          <p:nvPicPr>
            <p:cNvPr id="9229" name="Picture 38" descr="Yb-2"/>
            <p:cNvPicPr>
              <a:picLocks noChangeAspect="1" noChangeArrowheads="1"/>
            </p:cNvPicPr>
            <p:nvPr/>
          </p:nvPicPr>
          <p:blipFill>
            <a:blip r:embed="rId7" cstate="print"/>
            <a:srcRect r="7086"/>
            <a:stretch>
              <a:fillRect/>
            </a:stretch>
          </p:blipFill>
          <p:spPr bwMode="auto">
            <a:xfrm>
              <a:off x="4059" y="2341"/>
              <a:ext cx="1180" cy="900"/>
            </a:xfrm>
            <a:prstGeom prst="rect">
              <a:avLst/>
            </a:prstGeom>
            <a:noFill/>
            <a:ln w="9525">
              <a:noFill/>
              <a:miter lim="800000"/>
              <a:headEnd/>
              <a:tailEnd/>
            </a:ln>
          </p:spPr>
        </p:pic>
      </p:grpSp>
      <p:grpSp>
        <p:nvGrpSpPr>
          <p:cNvPr id="9" name="Group 48"/>
          <p:cNvGrpSpPr/>
          <p:nvPr/>
        </p:nvGrpSpPr>
        <p:grpSpPr bwMode="auto">
          <a:xfrm>
            <a:off x="6877050" y="3716338"/>
            <a:ext cx="1727200" cy="2012950"/>
            <a:chOff x="4332" y="2308"/>
            <a:chExt cx="1088" cy="1268"/>
          </a:xfrm>
        </p:grpSpPr>
        <p:pic>
          <p:nvPicPr>
            <p:cNvPr id="9226" name="Picture 39" descr="Lu"/>
            <p:cNvPicPr>
              <a:picLocks noChangeAspect="1" noChangeArrowheads="1"/>
            </p:cNvPicPr>
            <p:nvPr/>
          </p:nvPicPr>
          <p:blipFill>
            <a:blip r:embed="rId8" cstate="print"/>
            <a:srcRect/>
            <a:stretch>
              <a:fillRect/>
            </a:stretch>
          </p:blipFill>
          <p:spPr bwMode="auto">
            <a:xfrm>
              <a:off x="4332" y="2308"/>
              <a:ext cx="1088" cy="939"/>
            </a:xfrm>
            <a:prstGeom prst="rect">
              <a:avLst/>
            </a:prstGeom>
            <a:noFill/>
            <a:ln w="9525">
              <a:noFill/>
              <a:miter lim="800000"/>
              <a:headEnd/>
              <a:tailEnd/>
            </a:ln>
          </p:spPr>
        </p:pic>
        <p:sp>
          <p:nvSpPr>
            <p:cNvPr id="9227" name="Text Box 45"/>
            <p:cNvSpPr txBox="1">
              <a:spLocks noChangeArrowheads="1"/>
            </p:cNvSpPr>
            <p:nvPr/>
          </p:nvSpPr>
          <p:spPr bwMode="auto">
            <a:xfrm>
              <a:off x="4649" y="3249"/>
              <a:ext cx="590" cy="327"/>
            </a:xfrm>
            <a:prstGeom prst="rect">
              <a:avLst/>
            </a:prstGeom>
            <a:noFill/>
            <a:ln w="9525" algn="ctr">
              <a:noFill/>
              <a:miter lim="800000"/>
            </a:ln>
            <a:effectLst/>
          </p:spPr>
          <p:txBody>
            <a:bodyPr>
              <a:spAutoFit/>
            </a:bodyPr>
            <a:lstStyle/>
            <a:p>
              <a:pPr eaLnBrk="1" hangingPunct="1">
                <a:spcBef>
                  <a:spcPct val="50000"/>
                </a:spcBef>
              </a:pPr>
              <a:r>
                <a:rPr lang="en-US" altLang="zh-CN" sz="2800" b="1"/>
                <a:t>Lu</a:t>
              </a:r>
              <a:endParaRPr lang="en-US" altLang="zh-CN" sz="2800" b="1"/>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7026" name="Rectangle 2"/>
          <p:cNvSpPr>
            <a:spLocks noGrp="1" noChangeArrowheads="1"/>
          </p:cNvSpPr>
          <p:nvPr>
            <p:ph type="body" idx="1"/>
          </p:nvPr>
        </p:nvSpPr>
        <p:spPr>
          <a:xfrm>
            <a:off x="322263" y="388938"/>
            <a:ext cx="7994650" cy="5688012"/>
          </a:xfrm>
        </p:spPr>
        <p:txBody>
          <a:bodyPr/>
          <a:lstStyle/>
          <a:p>
            <a:pPr marL="609600" indent="-609600" eaLnBrk="1" hangingPunct="1">
              <a:lnSpc>
                <a:spcPct val="115000"/>
              </a:lnSpc>
              <a:buClr>
                <a:schemeClr val="tx1"/>
              </a:buClr>
              <a:buFontTx/>
              <a:buNone/>
            </a:pPr>
            <a:r>
              <a:rPr lang="en-US" altLang="zh-CN" sz="3200" b="1" dirty="0" smtClean="0">
                <a:solidFill>
                  <a:srgbClr val="0033CC"/>
                </a:solidFill>
                <a:latin typeface="Times New Roman" panose="02020603050405020304" pitchFamily="18" charset="0"/>
                <a:ea typeface="华文楷体" panose="02010600040101010101" pitchFamily="2" charset="-122"/>
              </a:rPr>
              <a:t>3.  </a:t>
            </a:r>
            <a:r>
              <a:rPr lang="zh-CN" altLang="en-US" sz="3200" b="1" dirty="0" smtClean="0">
                <a:solidFill>
                  <a:srgbClr val="0033CC"/>
                </a:solidFill>
                <a:latin typeface="Times New Roman" panose="02020603050405020304" pitchFamily="18" charset="0"/>
                <a:ea typeface="华文楷体" panose="02010600040101010101" pitchFamily="2" charset="-122"/>
              </a:rPr>
              <a:t>从镧系元素的电极电势数据</a:t>
            </a:r>
            <a:r>
              <a:rPr lang="en-US" altLang="zh-CN" sz="3200" b="1" dirty="0" smtClean="0">
                <a:solidFill>
                  <a:srgbClr val="0033CC"/>
                </a:solidFill>
                <a:latin typeface="Times New Roman" panose="02020603050405020304" pitchFamily="18" charset="0"/>
                <a:ea typeface="华文楷体" panose="02010600040101010101" pitchFamily="2" charset="-122"/>
              </a:rPr>
              <a:t>(p</a:t>
            </a:r>
            <a:r>
              <a:rPr lang="en-US" altLang="zh-CN" sz="3200" b="1" baseline="-25000" dirty="0" smtClean="0">
                <a:solidFill>
                  <a:srgbClr val="0033CC"/>
                </a:solidFill>
                <a:latin typeface="Times New Roman" panose="02020603050405020304" pitchFamily="18" charset="0"/>
                <a:ea typeface="华文楷体" panose="02010600040101010101" pitchFamily="2" charset="-122"/>
              </a:rPr>
              <a:t>416</a:t>
            </a:r>
            <a:r>
              <a:rPr lang="en-US" altLang="zh-CN" sz="3200" b="1" dirty="0" smtClean="0">
                <a:solidFill>
                  <a:srgbClr val="0033CC"/>
                </a:solidFill>
                <a:latin typeface="Times New Roman" panose="02020603050405020304" pitchFamily="18" charset="0"/>
                <a:ea typeface="华文楷体" panose="02010600040101010101" pitchFamily="2" charset="-122"/>
              </a:rPr>
              <a:t>) </a:t>
            </a:r>
            <a:r>
              <a:rPr lang="zh-CN" altLang="en-US" sz="3200" b="1" dirty="0" smtClean="0">
                <a:solidFill>
                  <a:srgbClr val="0033CC"/>
                </a:solidFill>
                <a:latin typeface="Times New Roman" panose="02020603050405020304" pitchFamily="18" charset="0"/>
                <a:ea typeface="华文楷体" panose="02010600040101010101" pitchFamily="2" charset="-122"/>
              </a:rPr>
              <a:t>，了解镧系金属的活泼性</a:t>
            </a:r>
            <a:r>
              <a:rPr lang="en-US" altLang="zh-CN" sz="3200" b="1" dirty="0" smtClean="0">
                <a:solidFill>
                  <a:srgbClr val="0033CC"/>
                </a:solidFill>
                <a:latin typeface="Times New Roman" panose="02020603050405020304" pitchFamily="18" charset="0"/>
                <a:ea typeface="华文楷体" panose="02010600040101010101" pitchFamily="2" charset="-122"/>
              </a:rPr>
              <a:t>(</a:t>
            </a:r>
            <a:r>
              <a:rPr lang="zh-CN" altLang="en-US" sz="3200" b="1" dirty="0" smtClean="0">
                <a:solidFill>
                  <a:srgbClr val="FF0000"/>
                </a:solidFill>
                <a:latin typeface="Times New Roman" panose="02020603050405020304" pitchFamily="18" charset="0"/>
                <a:ea typeface="华文楷体" panose="02010600040101010101" pitchFamily="2" charset="-122"/>
              </a:rPr>
              <a:t>氧化</a:t>
            </a:r>
            <a:r>
              <a:rPr lang="en-US" altLang="zh-CN" sz="3200" b="1" dirty="0" smtClean="0">
                <a:solidFill>
                  <a:srgbClr val="FF0000"/>
                </a:solidFill>
                <a:latin typeface="Times New Roman" panose="02020603050405020304" pitchFamily="18" charset="0"/>
                <a:ea typeface="华文楷体" panose="02010600040101010101" pitchFamily="2" charset="-122"/>
              </a:rPr>
              <a:t>-</a:t>
            </a:r>
            <a:r>
              <a:rPr lang="zh-CN" altLang="en-US" sz="3200" b="1" dirty="0" smtClean="0">
                <a:solidFill>
                  <a:srgbClr val="FF0000"/>
                </a:solidFill>
                <a:latin typeface="Times New Roman" panose="02020603050405020304" pitchFamily="18" charset="0"/>
                <a:ea typeface="华文楷体" panose="02010600040101010101" pitchFamily="2" charset="-122"/>
              </a:rPr>
              <a:t>还原性</a:t>
            </a:r>
            <a:r>
              <a:rPr lang="en-US" altLang="zh-CN" sz="3200" b="1" dirty="0" smtClean="0">
                <a:solidFill>
                  <a:srgbClr val="0033CC"/>
                </a:solidFill>
                <a:latin typeface="Times New Roman" panose="02020603050405020304" pitchFamily="18" charset="0"/>
                <a:ea typeface="华文楷体" panose="02010600040101010101" pitchFamily="2" charset="-122"/>
              </a:rPr>
              <a:t>)</a:t>
            </a:r>
            <a:endParaRPr lang="zh-CN" altLang="en-US" sz="3200" b="1" dirty="0" smtClean="0">
              <a:solidFill>
                <a:srgbClr val="0033CC"/>
              </a:solidFill>
              <a:latin typeface="Times New Roman" panose="02020603050405020304" pitchFamily="18" charset="0"/>
              <a:ea typeface="华文楷体" panose="02010600040101010101" pitchFamily="2" charset="-122"/>
            </a:endParaRPr>
          </a:p>
          <a:p>
            <a:pPr marL="609600" indent="-609600" eaLnBrk="1" hangingPunct="1">
              <a:lnSpc>
                <a:spcPct val="115000"/>
              </a:lnSpc>
              <a:buClr>
                <a:schemeClr val="tx1"/>
              </a:buClr>
              <a:buFont typeface="Wingdings" panose="05000000000000000000" pitchFamily="2" charset="2"/>
              <a:buNone/>
            </a:pPr>
            <a:r>
              <a:rPr lang="en-US" altLang="zh-CN" sz="3200" b="1" dirty="0" smtClean="0">
                <a:latin typeface="Times New Roman" panose="02020603050405020304" pitchFamily="18" charset="0"/>
                <a:ea typeface="华文楷体" panose="02010600040101010101" pitchFamily="2" charset="-122"/>
              </a:rPr>
              <a:t>(1)</a:t>
            </a:r>
            <a:r>
              <a:rPr lang="zh-CN" altLang="en-US" sz="3200" b="1" dirty="0" smtClean="0">
                <a:latin typeface="Times New Roman" panose="02020603050405020304" pitchFamily="18" charset="0"/>
                <a:ea typeface="华文楷体" panose="02010600040101010101" pitchFamily="2" charset="-122"/>
              </a:rPr>
              <a:t>由标准电极电势表可知，</a:t>
            </a:r>
            <a:r>
              <a:rPr lang="en-US" altLang="zh-CN" sz="3200" b="1" dirty="0" smtClean="0">
                <a:solidFill>
                  <a:srgbClr val="FF0000"/>
                </a:solidFill>
                <a:latin typeface="Times New Roman" panose="02020603050405020304" pitchFamily="18" charset="0"/>
                <a:ea typeface="华文楷体" panose="02010600040101010101" pitchFamily="2" charset="-122"/>
                <a:sym typeface="Symbol" panose="05050102010706020507" pitchFamily="18" charset="2"/>
              </a:rPr>
              <a:t></a:t>
            </a:r>
            <a:r>
              <a:rPr lang="ru-RU" altLang="zh-CN" sz="3200" b="1" baseline="30000" dirty="0" smtClean="0">
                <a:solidFill>
                  <a:srgbClr val="FF0000"/>
                </a:solidFill>
                <a:latin typeface="Times New Roman" panose="02020603050405020304" pitchFamily="18" charset="0"/>
                <a:ea typeface="华文楷体" panose="02010600040101010101" pitchFamily="2" charset="-122"/>
                <a:sym typeface="Symbol" panose="05050102010706020507" pitchFamily="18" charset="2"/>
              </a:rPr>
              <a:t>Ө</a:t>
            </a:r>
            <a:r>
              <a:rPr lang="en-US" altLang="zh-CN" sz="3200" b="1" dirty="0" smtClean="0">
                <a:solidFill>
                  <a:srgbClr val="FF0000"/>
                </a:solidFill>
                <a:latin typeface="Times New Roman" panose="02020603050405020304" pitchFamily="18" charset="0"/>
                <a:ea typeface="华文楷体" panose="02010600040101010101" pitchFamily="2" charset="-122"/>
                <a:sym typeface="Symbol" panose="05050102010706020507" pitchFamily="18" charset="2"/>
              </a:rPr>
              <a:t>&lt; </a:t>
            </a:r>
            <a:r>
              <a:rPr lang="zh-CN" altLang="en-US" sz="3200" b="1" dirty="0" smtClean="0">
                <a:solidFill>
                  <a:srgbClr val="FF0000"/>
                </a:solidFill>
                <a:latin typeface="Times New Roman" panose="02020603050405020304" pitchFamily="18" charset="0"/>
                <a:ea typeface="华文楷体" panose="02010600040101010101" pitchFamily="2" charset="-122"/>
                <a:sym typeface="Symbol" panose="05050102010706020507" pitchFamily="18" charset="2"/>
              </a:rPr>
              <a:t>－</a:t>
            </a:r>
            <a:r>
              <a:rPr lang="en-US" altLang="zh-CN" sz="3200" b="1" dirty="0" smtClean="0">
                <a:solidFill>
                  <a:srgbClr val="FF0000"/>
                </a:solidFill>
                <a:latin typeface="Times New Roman" panose="02020603050405020304" pitchFamily="18" charset="0"/>
                <a:ea typeface="华文楷体" panose="02010600040101010101" pitchFamily="2" charset="-122"/>
                <a:sym typeface="Symbol" panose="05050102010706020507" pitchFamily="18" charset="2"/>
              </a:rPr>
              <a:t>2.0 V</a:t>
            </a:r>
            <a:r>
              <a:rPr lang="zh-CN" altLang="en-US" sz="3200" b="1" dirty="0" smtClean="0">
                <a:solidFill>
                  <a:srgbClr val="FF0000"/>
                </a:solidFill>
                <a:latin typeface="Times New Roman" panose="02020603050405020304" pitchFamily="18" charset="0"/>
                <a:ea typeface="华文楷体" panose="02010600040101010101" pitchFamily="2" charset="-122"/>
                <a:sym typeface="Symbol" panose="05050102010706020507" pitchFamily="18" charset="2"/>
              </a:rPr>
              <a:t>，</a:t>
            </a:r>
            <a:r>
              <a:rPr lang="zh-CN" altLang="en-US" sz="3200" b="1" dirty="0" smtClean="0">
                <a:solidFill>
                  <a:srgbClr val="0000CC"/>
                </a:solidFill>
                <a:latin typeface="Times New Roman" panose="02020603050405020304" pitchFamily="18" charset="0"/>
                <a:ea typeface="华文楷体" panose="02010600040101010101" pitchFamily="2" charset="-122"/>
              </a:rPr>
              <a:t>镧系元素金属的活泼性仅次于碱金属和碱土金属</a:t>
            </a:r>
            <a:r>
              <a:rPr lang="zh-CN" altLang="en-US" sz="3200" b="1" dirty="0" smtClean="0">
                <a:latin typeface="Times New Roman" panose="02020603050405020304" pitchFamily="18" charset="0"/>
                <a:ea typeface="华文楷体" panose="02010600040101010101" pitchFamily="2" charset="-122"/>
              </a:rPr>
              <a:t>，强还原剂，易与空气反应而失去金属光泽，应隔绝空气保存</a:t>
            </a:r>
            <a:endParaRPr lang="en-US" altLang="zh-CN" sz="3200" b="1" dirty="0" smtClean="0">
              <a:latin typeface="Times New Roman" panose="02020603050405020304" pitchFamily="18" charset="0"/>
              <a:ea typeface="华文楷体" panose="02010600040101010101" pitchFamily="2" charset="-122"/>
            </a:endParaRPr>
          </a:p>
          <a:p>
            <a:pPr marL="609600" indent="-609600" eaLnBrk="1" hangingPunct="1">
              <a:lnSpc>
                <a:spcPct val="115000"/>
              </a:lnSpc>
              <a:buClr>
                <a:schemeClr val="tx1"/>
              </a:buClr>
              <a:buFont typeface="Wingdings" panose="05000000000000000000" pitchFamily="2" charset="2"/>
              <a:buNone/>
            </a:pPr>
            <a:r>
              <a:rPr lang="en-US" altLang="zh-CN" sz="3200" b="1" dirty="0" smtClean="0">
                <a:latin typeface="Times New Roman" panose="02020603050405020304" pitchFamily="18" charset="0"/>
                <a:ea typeface="华文楷体" panose="02010600040101010101" pitchFamily="2" charset="-122"/>
              </a:rPr>
              <a:t>(2) </a:t>
            </a:r>
            <a:r>
              <a:rPr lang="en-US" altLang="zh-CN" sz="3200" b="1" dirty="0" smtClean="0">
                <a:latin typeface="Times New Roman" panose="02020603050405020304" pitchFamily="18" charset="0"/>
                <a:ea typeface="华文楷体" panose="02010600040101010101" pitchFamily="2" charset="-122"/>
                <a:sym typeface="Symbol" panose="05050102010706020507" pitchFamily="18" charset="2"/>
              </a:rPr>
              <a:t></a:t>
            </a:r>
            <a:r>
              <a:rPr lang="ru-RU" altLang="zh-CN" sz="3200" b="1" baseline="30000" dirty="0" smtClean="0">
                <a:latin typeface="Times New Roman" panose="02020603050405020304" pitchFamily="18" charset="0"/>
                <a:ea typeface="华文楷体" panose="02010600040101010101" pitchFamily="2" charset="-122"/>
                <a:sym typeface="Symbol" panose="05050102010706020507" pitchFamily="18" charset="2"/>
              </a:rPr>
              <a:t>Ө</a:t>
            </a:r>
            <a:r>
              <a:rPr lang="zh-CN" altLang="en-US" sz="3200" b="1" dirty="0" smtClean="0">
                <a:latin typeface="Times New Roman" panose="02020603050405020304" pitchFamily="18" charset="0"/>
                <a:ea typeface="华文楷体" panose="02010600040101010101" pitchFamily="2" charset="-122"/>
                <a:sym typeface="Symbol" panose="05050102010706020507" pitchFamily="18" charset="2"/>
              </a:rPr>
              <a:t>相近，活泼性相似。</a:t>
            </a:r>
            <a:endParaRPr lang="zh-CN" altLang="en-US" sz="3200" b="1" dirty="0" smtClean="0">
              <a:latin typeface="Times New Roman" panose="02020603050405020304" pitchFamily="18" charset="0"/>
              <a:ea typeface="华文楷体" panose="02010600040101010101" pitchFamily="2" charset="-122"/>
            </a:endParaRPr>
          </a:p>
          <a:p>
            <a:pPr marL="609600" indent="-609600" eaLnBrk="1" hangingPunct="1">
              <a:lnSpc>
                <a:spcPct val="115000"/>
              </a:lnSpc>
              <a:buClr>
                <a:schemeClr val="tx1"/>
              </a:buClr>
              <a:buFont typeface="Wingdings" panose="05000000000000000000" pitchFamily="2" charset="2"/>
              <a:buNone/>
            </a:pPr>
            <a:r>
              <a:rPr lang="en-US" altLang="zh-CN" sz="3200" b="1" dirty="0" smtClean="0">
                <a:latin typeface="Times New Roman" panose="02020603050405020304" pitchFamily="18" charset="0"/>
                <a:ea typeface="华文楷体" panose="02010600040101010101" pitchFamily="2" charset="-122"/>
              </a:rPr>
              <a:t>(3) </a:t>
            </a:r>
            <a:r>
              <a:rPr lang="zh-CN" altLang="en-US" sz="3200" b="1" dirty="0" smtClean="0">
                <a:latin typeface="Times New Roman" panose="02020603050405020304" pitchFamily="18" charset="0"/>
                <a:ea typeface="华文楷体" panose="02010600040101010101" pitchFamily="2" charset="-122"/>
              </a:rPr>
              <a:t>金属活泼性</a:t>
            </a:r>
            <a:r>
              <a:rPr lang="en-US" altLang="zh-CN" sz="3200" b="1" dirty="0" smtClean="0">
                <a:latin typeface="Times New Roman" panose="02020603050405020304" pitchFamily="18" charset="0"/>
                <a:ea typeface="华文楷体" panose="02010600040101010101" pitchFamily="2" charset="-122"/>
              </a:rPr>
              <a:t>:  </a:t>
            </a:r>
            <a:r>
              <a:rPr lang="en-US" altLang="zh-CN" sz="3200" b="1" dirty="0" err="1" smtClean="0">
                <a:solidFill>
                  <a:srgbClr val="0000CC"/>
                </a:solidFill>
                <a:latin typeface="Times New Roman" panose="02020603050405020304" pitchFamily="18" charset="0"/>
                <a:ea typeface="华文楷体" panose="02010600040101010101" pitchFamily="2" charset="-122"/>
              </a:rPr>
              <a:t>Sc</a:t>
            </a:r>
            <a:r>
              <a:rPr lang="en-US" altLang="zh-CN" sz="3200" b="1" dirty="0" smtClean="0">
                <a:solidFill>
                  <a:srgbClr val="0000CC"/>
                </a:solidFill>
                <a:latin typeface="Times New Roman" panose="02020603050405020304" pitchFamily="18" charset="0"/>
                <a:ea typeface="华文楷体" panose="02010600040101010101" pitchFamily="2" charset="-122"/>
              </a:rPr>
              <a:t>/Y/La</a:t>
            </a:r>
            <a:r>
              <a:rPr lang="zh-CN" altLang="en-US" sz="3200" b="1" dirty="0" smtClean="0">
                <a:latin typeface="Times New Roman" panose="02020603050405020304" pitchFamily="18" charset="0"/>
                <a:ea typeface="华文楷体" panose="02010600040101010101" pitchFamily="2" charset="-122"/>
              </a:rPr>
              <a:t>递增，</a:t>
            </a:r>
            <a:r>
              <a:rPr lang="zh-CN" altLang="en-US" sz="3200" b="1" dirty="0" smtClean="0">
                <a:solidFill>
                  <a:srgbClr val="FF0000"/>
                </a:solidFill>
                <a:latin typeface="Times New Roman" panose="02020603050405020304" pitchFamily="18" charset="0"/>
                <a:ea typeface="华文楷体" panose="02010600040101010101" pitchFamily="2" charset="-122"/>
              </a:rPr>
              <a:t>由</a:t>
            </a:r>
            <a:r>
              <a:rPr lang="en-US" altLang="zh-CN" sz="3200" b="1" dirty="0" smtClean="0">
                <a:solidFill>
                  <a:srgbClr val="FF0000"/>
                </a:solidFill>
                <a:latin typeface="Times New Roman" panose="02020603050405020304" pitchFamily="18" charset="0"/>
                <a:ea typeface="华文楷体" panose="02010600040101010101" pitchFamily="2" charset="-122"/>
              </a:rPr>
              <a:t>La</a:t>
            </a:r>
            <a:r>
              <a:rPr lang="zh-CN" altLang="en-US" sz="3200" b="1" dirty="0" smtClean="0">
                <a:solidFill>
                  <a:srgbClr val="FF0000"/>
                </a:solidFill>
                <a:latin typeface="Times New Roman" panose="02020603050405020304" pitchFamily="18" charset="0"/>
                <a:ea typeface="华文楷体" panose="02010600040101010101" pitchFamily="2" charset="-122"/>
              </a:rPr>
              <a:t>到</a:t>
            </a:r>
            <a:r>
              <a:rPr lang="en-US" altLang="zh-CN" sz="3200" b="1" dirty="0" smtClean="0">
                <a:solidFill>
                  <a:srgbClr val="FF0000"/>
                </a:solidFill>
                <a:latin typeface="Times New Roman" panose="02020603050405020304" pitchFamily="18" charset="0"/>
                <a:ea typeface="华文楷体" panose="02010600040101010101" pitchFamily="2" charset="-122"/>
              </a:rPr>
              <a:t>Lu</a:t>
            </a:r>
            <a:r>
              <a:rPr lang="zh-CN" altLang="en-US" sz="3200" b="1" dirty="0" smtClean="0">
                <a:latin typeface="Times New Roman" panose="02020603050405020304" pitchFamily="18" charset="0"/>
                <a:ea typeface="华文楷体" panose="02010600040101010101" pitchFamily="2" charset="-122"/>
              </a:rPr>
              <a:t>递减，即</a:t>
            </a:r>
            <a:r>
              <a:rPr lang="en-US" altLang="zh-CN" sz="3200" b="1" dirty="0" smtClean="0">
                <a:latin typeface="Times New Roman" panose="02020603050405020304" pitchFamily="18" charset="0"/>
                <a:ea typeface="华文楷体" panose="02010600040101010101" pitchFamily="2" charset="-122"/>
              </a:rPr>
              <a:t>La</a:t>
            </a:r>
            <a:r>
              <a:rPr lang="zh-CN" altLang="en-US" sz="3200" b="1" dirty="0" smtClean="0">
                <a:latin typeface="Times New Roman" panose="02020603050405020304" pitchFamily="18" charset="0"/>
                <a:ea typeface="华文楷体" panose="02010600040101010101" pitchFamily="2" charset="-122"/>
              </a:rPr>
              <a:t>最活泼。</a:t>
            </a:r>
            <a:endParaRPr lang="zh-CN" altLang="en-US" sz="3200" b="1" dirty="0" smtClean="0">
              <a:latin typeface="Times New Roman" panose="02020603050405020304" pitchFamily="18" charset="0"/>
              <a:ea typeface="华文楷体" panose="02010600040101010101" pitchFamily="2" charset="-122"/>
            </a:endParaRPr>
          </a:p>
        </p:txBody>
      </p:sp>
      <p:sp>
        <p:nvSpPr>
          <p:cNvPr id="13315" name="Rectangle 3"/>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46DABF19-9006-4A3E-AC93-FD4C6E3F86A8}"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indefinite" fill="hold">
                                          <p:stCondLst>
                                            <p:cond delay="0"/>
                                          </p:stCondLst>
                                        </p:cTn>
                                        <p:tgtEl>
                                          <p:spTgt spid="897026">
                                            <p:txEl>
                                              <p:pRg st="0" end="0"/>
                                            </p:txEl>
                                          </p:spTgt>
                                        </p:tgtEl>
                                        <p:attrNameLst>
                                          <p:attrName>style.visibility</p:attrName>
                                        </p:attrNameLst>
                                      </p:cBhvr>
                                      <p:to>
                                        <p:strVal val="visible"/>
                                      </p:to>
                                    </p:set>
                                    <p:animEffect transition="in" filter="fade">
                                      <p:cBhvr>
                                        <p:cTn id="7" dur="500"/>
                                        <p:tgtEl>
                                          <p:spTgt spid="897026">
                                            <p:txEl>
                                              <p:pRg st="0" end="0"/>
                                            </p:txEl>
                                          </p:spTgt>
                                        </p:tgtEl>
                                      </p:cBhvr>
                                    </p:animEffect>
                                    <p:anim calcmode="lin" valueType="num">
                                      <p:cBhvr>
                                        <p:cTn id="8" dur="500" fill="hold"/>
                                        <p:tgtEl>
                                          <p:spTgt spid="89702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97026">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897026">
                                            <p:txEl>
                                              <p:pRg st="1" end="1"/>
                                            </p:txEl>
                                          </p:spTgt>
                                        </p:tgtEl>
                                        <p:attrNameLst>
                                          <p:attrName>style.visibility</p:attrName>
                                        </p:attrNameLst>
                                      </p:cBhvr>
                                      <p:to>
                                        <p:strVal val="visible"/>
                                      </p:to>
                                    </p:set>
                                    <p:animEffect transition="in" filter="fade">
                                      <p:cBhvr>
                                        <p:cTn id="14" dur="500"/>
                                        <p:tgtEl>
                                          <p:spTgt spid="897026">
                                            <p:txEl>
                                              <p:pRg st="1" end="1"/>
                                            </p:txEl>
                                          </p:spTgt>
                                        </p:tgtEl>
                                      </p:cBhvr>
                                    </p:animEffect>
                                    <p:anim calcmode="lin" valueType="num">
                                      <p:cBhvr>
                                        <p:cTn id="15" dur="500" fill="hold"/>
                                        <p:tgtEl>
                                          <p:spTgt spid="89702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97026">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897026">
                                            <p:txEl>
                                              <p:pRg st="2" end="2"/>
                                            </p:txEl>
                                          </p:spTgt>
                                        </p:tgtEl>
                                        <p:attrNameLst>
                                          <p:attrName>style.visibility</p:attrName>
                                        </p:attrNameLst>
                                      </p:cBhvr>
                                      <p:to>
                                        <p:strVal val="visible"/>
                                      </p:to>
                                    </p:set>
                                    <p:animEffect transition="in" filter="fade">
                                      <p:cBhvr>
                                        <p:cTn id="21" dur="500"/>
                                        <p:tgtEl>
                                          <p:spTgt spid="897026">
                                            <p:txEl>
                                              <p:pRg st="2" end="2"/>
                                            </p:txEl>
                                          </p:spTgt>
                                        </p:tgtEl>
                                      </p:cBhvr>
                                    </p:animEffect>
                                    <p:anim calcmode="lin" valueType="num">
                                      <p:cBhvr>
                                        <p:cTn id="22" dur="500" fill="hold"/>
                                        <p:tgtEl>
                                          <p:spTgt spid="89702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897026">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indefinite" fill="hold">
                                          <p:stCondLst>
                                            <p:cond delay="0"/>
                                          </p:stCondLst>
                                        </p:cTn>
                                        <p:tgtEl>
                                          <p:spTgt spid="897026">
                                            <p:txEl>
                                              <p:pRg st="3" end="3"/>
                                            </p:txEl>
                                          </p:spTgt>
                                        </p:tgtEl>
                                        <p:attrNameLst>
                                          <p:attrName>style.visibility</p:attrName>
                                        </p:attrNameLst>
                                      </p:cBhvr>
                                      <p:to>
                                        <p:strVal val="visible"/>
                                      </p:to>
                                    </p:set>
                                    <p:animEffect transition="in" filter="fade">
                                      <p:cBhvr>
                                        <p:cTn id="28" dur="500"/>
                                        <p:tgtEl>
                                          <p:spTgt spid="897026">
                                            <p:txEl>
                                              <p:pRg st="3" end="3"/>
                                            </p:txEl>
                                          </p:spTgt>
                                        </p:tgtEl>
                                      </p:cBhvr>
                                    </p:animEffect>
                                    <p:anim calcmode="lin" valueType="num">
                                      <p:cBhvr>
                                        <p:cTn id="29" dur="500" fill="hold"/>
                                        <p:tgtEl>
                                          <p:spTgt spid="897026">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897026">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6" grpId="0" build="p"/>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20000"/>
          </a:lnSpc>
          <a:spcBef>
            <a:spcPct val="0"/>
          </a:spcBef>
          <a:spcAft>
            <a:spcPct val="0"/>
          </a:spcAft>
          <a:buClrTx/>
          <a:buSzTx/>
          <a:buFontTx/>
          <a:buNone/>
          <a:defRPr kumimoji="1" lang="zh-CN" altLang="en-US" sz="30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20000"/>
          </a:lnSpc>
          <a:spcBef>
            <a:spcPct val="0"/>
          </a:spcBef>
          <a:spcAft>
            <a:spcPct val="0"/>
          </a:spcAft>
          <a:buClrTx/>
          <a:buSzTx/>
          <a:buFontTx/>
          <a:buNone/>
          <a:defRPr kumimoji="1" lang="zh-CN" altLang="en-US" sz="30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20000"/>
          </a:lnSpc>
          <a:spcBef>
            <a:spcPct val="0"/>
          </a:spcBef>
          <a:spcAft>
            <a:spcPct val="0"/>
          </a:spcAft>
          <a:buClrTx/>
          <a:buSzTx/>
          <a:buFontTx/>
          <a:buNone/>
          <a:defRPr kumimoji="1" lang="zh-CN" altLang="en-US" sz="30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20000"/>
          </a:lnSpc>
          <a:spcBef>
            <a:spcPct val="0"/>
          </a:spcBef>
          <a:spcAft>
            <a:spcPct val="0"/>
          </a:spcAft>
          <a:buClrTx/>
          <a:buSzTx/>
          <a:buFontTx/>
          <a:buNone/>
          <a:defRPr kumimoji="1" lang="zh-CN" altLang="en-US" sz="3000" b="1" i="0" u="none" strike="noStrike" cap="none" normalizeH="0" baseline="0" smtClean="0">
            <a:ln>
              <a:noFill/>
            </a:ln>
            <a:solidFill>
              <a:schemeClr val="tx1"/>
            </a:solidFill>
            <a:effectLst/>
            <a:latin typeface="Times New Roman" panose="02020603050405020304" pitchFamily="18" charset="0"/>
            <a:ea typeface="华文楷体" panose="02010600040101010101" pitchFamily="2" charset="-12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9769</Words>
  <Application>WPS 演示</Application>
  <PresentationFormat>全屏显示(4:3)</PresentationFormat>
  <Paragraphs>777</Paragraphs>
  <Slides>51</Slides>
  <Notes>1</Notes>
  <HiddenSlides>0</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3</vt:i4>
      </vt:variant>
      <vt:variant>
        <vt:lpstr>幻灯片标题</vt:lpstr>
      </vt:variant>
      <vt:variant>
        <vt:i4>51</vt:i4>
      </vt:variant>
    </vt:vector>
  </HeadingPairs>
  <TitlesOfParts>
    <vt:vector size="73" baseType="lpstr">
      <vt:lpstr>Arial</vt:lpstr>
      <vt:lpstr>宋体</vt:lpstr>
      <vt:lpstr>Wingdings</vt:lpstr>
      <vt:lpstr>Times New Roman</vt:lpstr>
      <vt:lpstr>华文楷体</vt:lpstr>
      <vt:lpstr>Tahoma</vt:lpstr>
      <vt:lpstr>ˎ̥</vt:lpstr>
      <vt:lpstr>Segoe Print</vt:lpstr>
      <vt:lpstr>华文彩云</vt:lpstr>
      <vt:lpstr>楷体_GB2312</vt:lpstr>
      <vt:lpstr>Symbol</vt:lpstr>
      <vt:lpstr>微软雅黑</vt:lpstr>
      <vt:lpstr>Arial Unicode MS</vt:lpstr>
      <vt:lpstr>新宋体</vt:lpstr>
      <vt:lpstr>楷体</vt:lpstr>
      <vt:lpstr>华文行楷</vt:lpstr>
      <vt:lpstr>黑体</vt:lpstr>
      <vt:lpstr>Network</vt:lpstr>
      <vt:lpstr>Balance</vt:lpstr>
      <vt:lpstr>Excel.Sheet.8</vt:lpstr>
      <vt:lpstr>Excel.Sheet.8</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fan</dc:creator>
  <cp:lastModifiedBy>Administrator</cp:lastModifiedBy>
  <cp:revision>178</cp:revision>
  <dcterms:created xsi:type="dcterms:W3CDTF">2008-01-08T13:05:00Z</dcterms:created>
  <dcterms:modified xsi:type="dcterms:W3CDTF">2019-06-13T05:47:06Z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