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69" r:id="rId4"/>
    <p:sldId id="276" r:id="rId5"/>
    <p:sldId id="257" r:id="rId6"/>
    <p:sldId id="266" r:id="rId7"/>
    <p:sldId id="277" r:id="rId8"/>
    <p:sldId id="258" r:id="rId9"/>
    <p:sldId id="278" r:id="rId10"/>
    <p:sldId id="279" r:id="rId11"/>
    <p:sldId id="267" r:id="rId12"/>
    <p:sldId id="261" r:id="rId13"/>
    <p:sldId id="268" r:id="rId14"/>
    <p:sldId id="296" r:id="rId15"/>
    <p:sldId id="297" r:id="rId16"/>
    <p:sldId id="259" r:id="rId17"/>
    <p:sldId id="264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ADAF617-D4C9-40DE-BD68-A296D5FF8F8C}" type="slidenum">
              <a:rPr lang="en-CA" smtClean="0"/>
            </a:fld>
            <a:endParaRPr lang="en-CA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DAF617-D4C9-40DE-BD68-A296D5FF8F8C}" type="slidenum">
              <a:rPr lang="en-CA" smtClean="0"/>
            </a:fld>
            <a:endParaRPr lang="en-CA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FF3504-C65C-4168-BBE3-6DEBFBB4581F}" type="datetimeFigureOut">
              <a:rPr lang="en-US" smtClean="0"/>
            </a:fld>
            <a:endParaRPr lang="en-CA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ADAF617-D4C9-40DE-BD68-A296D5FF8F8C}" type="slidenum">
              <a:rPr lang="en-CA" smtClean="0"/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2343" y="1828800"/>
            <a:ext cx="6129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 smtClean="0">
                <a:solidFill>
                  <a:schemeClr val="bg1"/>
                </a:solidFill>
              </a:rPr>
              <a:t>Business Presentation</a:t>
            </a:r>
            <a:endParaRPr lang="zh-CN" alt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Purpose and Scope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19812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3200" dirty="0" smtClean="0"/>
              <a:t>Describe who in your company performed the research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Describe how the research was performed                                      </a:t>
            </a:r>
            <a:endParaRPr lang="en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Analysis and Discussion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229600" cy="4906963"/>
          </a:xfrm>
        </p:spPr>
        <p:txBody>
          <a:bodyPr>
            <a:normAutofit fontScale="92500"/>
          </a:bodyPr>
          <a:lstStyle/>
          <a:p>
            <a:pPr marL="514350" indent="-514350"/>
            <a:endParaRPr lang="en-US" dirty="0" smtClean="0"/>
          </a:p>
          <a:p>
            <a:pPr marL="514350" indent="-514350"/>
            <a:r>
              <a:rPr lang="en-US" sz="3600" dirty="0" smtClean="0"/>
              <a:t>Describe the criteria used during the analysis and why it was used.</a:t>
            </a:r>
            <a:endParaRPr lang="en-US" sz="3600" dirty="0" smtClean="0"/>
          </a:p>
          <a:p>
            <a:pPr marL="514350" indent="-514350"/>
            <a:r>
              <a:rPr lang="en-US" sz="3600" dirty="0" smtClean="0"/>
              <a:t>Clearly define any constraints that must be applied with a particular criteria</a:t>
            </a:r>
            <a:endParaRPr lang="en-US" sz="3600" dirty="0" smtClean="0"/>
          </a:p>
          <a:p>
            <a:pPr marL="514350" indent="-514350"/>
            <a:r>
              <a:rPr lang="en-US" sz="3600" dirty="0" smtClean="0"/>
              <a:t>Presentation of tables should be brief</a:t>
            </a:r>
            <a:endParaRPr lang="en-US" sz="3600" dirty="0" smtClean="0"/>
          </a:p>
          <a:p>
            <a:pPr marL="514350" indent="-514350"/>
            <a:r>
              <a:rPr lang="en-US" sz="3600" dirty="0" smtClean="0"/>
              <a:t>Use bullet format for both analysis and discussion</a:t>
            </a:r>
            <a:endParaRPr lang="en-US" sz="3600" dirty="0" smtClean="0"/>
          </a:p>
          <a:p>
            <a:pPr marL="514350" indent="-514350"/>
            <a:r>
              <a:rPr lang="en-US" sz="3600" dirty="0" smtClean="0"/>
              <a:t>Provide comparison between different options, but do not give recommendations</a:t>
            </a:r>
            <a:r>
              <a:rPr lang="en-US" dirty="0"/>
              <a:t>	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and Discussion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8229600" cy="4906963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3600" dirty="0" smtClean="0"/>
              <a:t>May use alternative representation of information, such as a flowchart or stoplight, as illustration</a:t>
            </a:r>
            <a:endParaRPr lang="en-US" sz="3600" dirty="0" smtClean="0"/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971799"/>
          <a:ext cx="6096000" cy="3627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769389">
                <a:tc>
                  <a:txBody>
                    <a:bodyPr/>
                    <a:lstStyle/>
                    <a:p>
                      <a:r>
                        <a:rPr lang="en-US" dirty="0" smtClean="0"/>
                        <a:t>Options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College Student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Young</a:t>
                      </a:r>
                      <a:r>
                        <a:rPr lang="en-US" baseline="0" dirty="0" smtClean="0"/>
                        <a:t> Pro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 Aged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Retired</a:t>
                      </a:r>
                      <a:endParaRPr lang="en-CA" dirty="0"/>
                    </a:p>
                  </a:txBody>
                  <a:tcPr/>
                </a:tc>
              </a:tr>
              <a:tr h="714433">
                <a:tc>
                  <a:txBody>
                    <a:bodyPr/>
                    <a:lstStyle/>
                    <a:p>
                      <a:r>
                        <a:rPr lang="en-US" dirty="0" smtClean="0"/>
                        <a:t>Website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7144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Microblog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714433">
                <a:tc>
                  <a:txBody>
                    <a:bodyPr/>
                    <a:lstStyle/>
                    <a:p>
                      <a:r>
                        <a:rPr lang="en-US" dirty="0" smtClean="0"/>
                        <a:t>Journal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714433">
                <a:tc>
                  <a:txBody>
                    <a:bodyPr/>
                    <a:lstStyle/>
                    <a:p>
                      <a:r>
                        <a:rPr lang="en-US" dirty="0" smtClean="0"/>
                        <a:t>Poster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3048000" y="38862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4267200" y="38862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4267200" y="5334000"/>
            <a:ext cx="60960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6629400" y="3886200"/>
            <a:ext cx="6096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5410200" y="3886200"/>
            <a:ext cx="60960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3048000" y="45720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Oval 13"/>
          <p:cNvSpPr/>
          <p:nvPr/>
        </p:nvSpPr>
        <p:spPr>
          <a:xfrm>
            <a:off x="4267200" y="45720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Oval 14"/>
          <p:cNvSpPr/>
          <p:nvPr/>
        </p:nvSpPr>
        <p:spPr>
          <a:xfrm>
            <a:off x="3048000" y="60198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5410200" y="4572000"/>
            <a:ext cx="60960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3048000" y="5257800"/>
            <a:ext cx="6096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6629400" y="4572000"/>
            <a:ext cx="6096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6629400" y="5257800"/>
            <a:ext cx="60960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4267200" y="59436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5410200" y="52578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629400" y="59436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5410200" y="6019800"/>
            <a:ext cx="609600" cy="4572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Conclusion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b="1" dirty="0"/>
              <a:t>Sum up</a:t>
            </a:r>
            <a:endParaRPr lang="en-US" altLang="zh-CN" dirty="0"/>
          </a:p>
          <a:p>
            <a:r>
              <a:rPr lang="en-US" altLang="zh-CN" b="1" dirty="0"/>
              <a:t>(Give recommendations if appropriate)</a:t>
            </a:r>
            <a:endParaRPr lang="en-US" altLang="zh-CN" dirty="0"/>
          </a:p>
          <a:p>
            <a:r>
              <a:rPr lang="en-US" altLang="zh-CN" b="1" dirty="0"/>
              <a:t>Thank your audience</a:t>
            </a:r>
            <a:endParaRPr lang="en-US" altLang="zh-CN" dirty="0"/>
          </a:p>
          <a:p>
            <a:r>
              <a:rPr lang="en-US" altLang="zh-CN" b="1" dirty="0"/>
              <a:t>Invite questions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1" y="381000"/>
            <a:ext cx="8725473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Findings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sz="3600" dirty="0" smtClean="0"/>
              <a:t>Set the stage for each findings by defining terms that might be unknown</a:t>
            </a:r>
            <a:endParaRPr lang="en-US" sz="3600" dirty="0" smtClean="0"/>
          </a:p>
          <a:p>
            <a:pPr marL="514350" indent="-514350"/>
            <a:r>
              <a:rPr lang="en-US" sz="3600" dirty="0" smtClean="0"/>
              <a:t>Give the audience a general idea of the number of options that might be available under each option</a:t>
            </a:r>
            <a:endParaRPr lang="en-US" sz="3600" dirty="0" smtClean="0"/>
          </a:p>
          <a:p>
            <a:pPr marL="514350" indent="-514350"/>
            <a:r>
              <a:rPr lang="en-US" sz="3600" dirty="0" smtClean="0"/>
              <a:t>Use PP slides for details if necessary to effectiveness of presentation, but DO NOT READ slide to audience</a:t>
            </a:r>
            <a:endParaRPr lang="en-US" sz="3600" dirty="0" smtClean="0"/>
          </a:p>
          <a:p>
            <a:pPr marL="514350" indent="-514350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Recommendations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8229600" cy="4906963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3200" dirty="0" smtClean="0"/>
              <a:t>Follow same order as finding for describing relative merit of options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Use bullet format for recommendations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Conclude presentation by opening the floor for questions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Leave recommendation slide up during discussion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Have matrix with all data and Reference Page available if asked specific question</a:t>
            </a:r>
            <a:endParaRPr lang="en-US" sz="3200" dirty="0" smtClean="0"/>
          </a:p>
          <a:p>
            <a:pPr marL="514350" indent="-514350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The four keys to improve your BP</a:t>
            </a:r>
            <a:endParaRPr lang="en-AU" b="1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928813"/>
            <a:ext cx="8229600" cy="3328987"/>
          </a:xfrm>
        </p:spPr>
        <p:txBody>
          <a:bodyPr>
            <a:normAutofit/>
          </a:bodyPr>
          <a:lstStyle/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en-AU" sz="3600" dirty="0" smtClean="0"/>
              <a:t>Give the audience a reason why they should be interested</a:t>
            </a:r>
            <a:endParaRPr lang="en-AU" sz="3600" dirty="0" smtClean="0"/>
          </a:p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en-AU" sz="3600" dirty="0" smtClean="0"/>
              <a:t>Follow a clear structure</a:t>
            </a:r>
            <a:endParaRPr lang="en-AU" sz="3600" dirty="0" smtClean="0"/>
          </a:p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en-AU" sz="3600" dirty="0" smtClean="0"/>
              <a:t>Maintain eye contact / forget the notes !</a:t>
            </a:r>
            <a:endParaRPr lang="en-AU" sz="3600" dirty="0" smtClean="0"/>
          </a:p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en-AU" sz="3600" dirty="0" smtClean="0"/>
              <a:t>Stick to the time limit</a:t>
            </a:r>
            <a:endParaRPr lang="en-AU" sz="3600" dirty="0" smtClean="0"/>
          </a:p>
          <a:p>
            <a:pPr marL="514350" indent="-514350"/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b="1" dirty="0" smtClean="0">
                <a:solidFill>
                  <a:srgbClr val="C00000"/>
                </a:solidFill>
              </a:rPr>
              <a:t>1.  </a:t>
            </a:r>
            <a:r>
              <a:rPr lang="en-AU" dirty="0" smtClean="0">
                <a:solidFill>
                  <a:srgbClr val="C00000"/>
                </a:solidFill>
              </a:rPr>
              <a:t>Give a reason why the audience should be interested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571625"/>
            <a:ext cx="8215313" cy="3482975"/>
          </a:xfr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</a:pPr>
            <a:r>
              <a:rPr lang="en-AU" sz="3200" dirty="0" smtClean="0"/>
              <a:t>You are doing the presentation for a reason – you want to convey something</a:t>
            </a:r>
            <a:endParaRPr lang="en-AU" sz="3200" dirty="0" smtClean="0"/>
          </a:p>
          <a:p>
            <a:pPr>
              <a:lnSpc>
                <a:spcPct val="140000"/>
              </a:lnSpc>
            </a:pPr>
            <a:r>
              <a:rPr lang="en-AU" sz="3200" dirty="0" smtClean="0"/>
              <a:t>So you want the audience to pay attention</a:t>
            </a:r>
            <a:endParaRPr lang="en-AU" sz="3200" dirty="0" smtClean="0"/>
          </a:p>
          <a:p>
            <a:pPr>
              <a:lnSpc>
                <a:spcPct val="140000"/>
              </a:lnSpc>
            </a:pPr>
            <a:r>
              <a:rPr lang="en-AU" sz="3200" dirty="0" smtClean="0"/>
              <a:t>So you need to give a reason – </a:t>
            </a:r>
            <a:br>
              <a:rPr lang="en-AU" sz="3200" dirty="0" smtClean="0"/>
            </a:br>
            <a:r>
              <a:rPr lang="en-AU" sz="3200" dirty="0" smtClean="0"/>
              <a:t>“what’s in it for me ?”</a:t>
            </a:r>
            <a:endParaRPr lang="en-AU" sz="32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AU" dirty="0" smtClean="0"/>
          </a:p>
        </p:txBody>
      </p:sp>
      <p:pic>
        <p:nvPicPr>
          <p:cNvPr id="11268" name="Picture 2" descr="http://www.oatmealtraining.co.uk/assets/ppt4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429125"/>
            <a:ext cx="295275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071813" y="5214938"/>
            <a:ext cx="27860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AU" dirty="0">
                <a:latin typeface="Tw Cen MT" panose="020B0602020104020603" pitchFamily="34" charset="0"/>
              </a:rPr>
              <a:t>“today we’re going to explain </a:t>
            </a:r>
            <a:br>
              <a:rPr lang="en-AU" dirty="0">
                <a:latin typeface="Tw Cen MT" panose="020B0602020104020603" pitchFamily="34" charset="0"/>
              </a:rPr>
            </a:br>
            <a:r>
              <a:rPr lang="en-AU" dirty="0">
                <a:latin typeface="Tw Cen MT" panose="020B0602020104020603" pitchFamily="34" charset="0"/>
              </a:rPr>
              <a:t>Motorola’s success with the </a:t>
            </a:r>
            <a:r>
              <a:rPr lang="en-AU" dirty="0" err="1">
                <a:latin typeface="Tw Cen MT" panose="020B0602020104020603" pitchFamily="34" charset="0"/>
              </a:rPr>
              <a:t>Razr</a:t>
            </a:r>
            <a:r>
              <a:rPr lang="en-AU" dirty="0">
                <a:latin typeface="Tw Cen MT" panose="020B0602020104020603" pitchFamily="34" charset="0"/>
              </a:rPr>
              <a:t>……”  </a:t>
            </a:r>
            <a:endParaRPr lang="en-AU" dirty="0"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AU" b="1" dirty="0" smtClean="0">
                <a:solidFill>
                  <a:srgbClr val="C00000"/>
                </a:solidFill>
              </a:rPr>
              <a:t>2.  </a:t>
            </a:r>
            <a:r>
              <a:rPr lang="en-AU" dirty="0" smtClean="0">
                <a:solidFill>
                  <a:srgbClr val="C00000"/>
                </a:solidFill>
              </a:rPr>
              <a:t>Follow a clear structure</a:t>
            </a:r>
            <a:endParaRPr lang="en-AU" dirty="0" smtClean="0">
              <a:solidFill>
                <a:srgbClr val="C0000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714500"/>
            <a:ext cx="5643563" cy="485775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Remember the audience have limited attention span</a:t>
            </a:r>
            <a:endParaRPr lang="en-AU" sz="3200" dirty="0" smtClean="0"/>
          </a:p>
          <a:p>
            <a:r>
              <a:rPr lang="en-AU" sz="3200" dirty="0" smtClean="0"/>
              <a:t>They lose track of where you are up to</a:t>
            </a:r>
            <a:endParaRPr lang="en-AU" sz="3200" dirty="0" smtClean="0"/>
          </a:p>
          <a:p>
            <a:r>
              <a:rPr lang="en-AU" sz="3200" dirty="0" smtClean="0"/>
              <a:t>So “signpost”, and ideally you conclude each part of the presentation verbally</a:t>
            </a:r>
            <a:endParaRPr lang="en-AU" sz="3200" dirty="0" smtClean="0"/>
          </a:p>
        </p:txBody>
      </p:sp>
      <p:pic>
        <p:nvPicPr>
          <p:cNvPr id="12292" name="Picture 2" descr="http://upload.wikimedia.org/wikipedia/en/thumb/2/22/Nevada_State_Highway_Signposts_Carson_Range.jpg/300px-Nevada_State_Highway_Signposts_Carson_Range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571750"/>
            <a:ext cx="285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300" smtClean="0">
                <a:ea typeface="宋体" panose="02010600030101010101" pitchFamily="2" charset="-122"/>
              </a:rPr>
              <a:t>Types of Presentations</a:t>
            </a:r>
            <a:endParaRPr lang="en-US" altLang="zh-CN" sz="4300" smtClean="0">
              <a:ea typeface="宋体" panose="02010600030101010101" pitchFamily="2" charset="-122"/>
            </a:endParaRPr>
          </a:p>
        </p:txBody>
      </p:sp>
      <p:grpSp>
        <p:nvGrpSpPr>
          <p:cNvPr id="5123" name="Group 3"/>
          <p:cNvGrpSpPr/>
          <p:nvPr/>
        </p:nvGrpSpPr>
        <p:grpSpPr bwMode="auto">
          <a:xfrm>
            <a:off x="1104900" y="1876425"/>
            <a:ext cx="1619250" cy="3605213"/>
            <a:chOff x="677" y="998"/>
            <a:chExt cx="939" cy="2271"/>
          </a:xfrm>
        </p:grpSpPr>
        <p:sp>
          <p:nvSpPr>
            <p:cNvPr id="5138" name="Freeform 4"/>
            <p:cNvSpPr/>
            <p:nvPr/>
          </p:nvSpPr>
          <p:spPr bwMode="gray">
            <a:xfrm flipV="1">
              <a:off x="683" y="2087"/>
              <a:ext cx="933" cy="1182"/>
            </a:xfrm>
            <a:custGeom>
              <a:avLst/>
              <a:gdLst>
                <a:gd name="T0" fmla="*/ 118 w 933"/>
                <a:gd name="T1" fmla="*/ 1044 h 1182"/>
                <a:gd name="T2" fmla="*/ 128 w 933"/>
                <a:gd name="T3" fmla="*/ 340 h 1182"/>
                <a:gd name="T4" fmla="*/ 264 w 933"/>
                <a:gd name="T5" fmla="*/ 210 h 1182"/>
                <a:gd name="T6" fmla="*/ 720 w 933"/>
                <a:gd name="T7" fmla="*/ 202 h 1182"/>
                <a:gd name="T8" fmla="*/ 720 w 933"/>
                <a:gd name="T9" fmla="*/ 320 h 1182"/>
                <a:gd name="T10" fmla="*/ 933 w 933"/>
                <a:gd name="T11" fmla="*/ 153 h 1182"/>
                <a:gd name="T12" fmla="*/ 712 w 933"/>
                <a:gd name="T13" fmla="*/ 0 h 1182"/>
                <a:gd name="T14" fmla="*/ 714 w 933"/>
                <a:gd name="T15" fmla="*/ 92 h 1182"/>
                <a:gd name="T16" fmla="*/ 234 w 933"/>
                <a:gd name="T17" fmla="*/ 94 h 1182"/>
                <a:gd name="T18" fmla="*/ 0 w 933"/>
                <a:gd name="T19" fmla="*/ 298 h 1182"/>
                <a:gd name="T20" fmla="*/ 0 w 933"/>
                <a:gd name="T21" fmla="*/ 1058 h 1182"/>
                <a:gd name="T22" fmla="*/ 118 w 933"/>
                <a:gd name="T23" fmla="*/ 1044 h 11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33"/>
                <a:gd name="T37" fmla="*/ 0 h 1182"/>
                <a:gd name="T38" fmla="*/ 933 w 933"/>
                <a:gd name="T39" fmla="*/ 1182 h 118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33" h="1182">
                  <a:moveTo>
                    <a:pt x="118" y="1044"/>
                  </a:moveTo>
                  <a:lnTo>
                    <a:pt x="128" y="340"/>
                  </a:lnTo>
                  <a:cubicBezTo>
                    <a:pt x="134" y="214"/>
                    <a:pt x="182" y="212"/>
                    <a:pt x="264" y="210"/>
                  </a:cubicBezTo>
                  <a:lnTo>
                    <a:pt x="720" y="202"/>
                  </a:lnTo>
                  <a:lnTo>
                    <a:pt x="720" y="320"/>
                  </a:lnTo>
                  <a:lnTo>
                    <a:pt x="933" y="153"/>
                  </a:lnTo>
                  <a:lnTo>
                    <a:pt x="712" y="0"/>
                  </a:lnTo>
                  <a:lnTo>
                    <a:pt x="714" y="92"/>
                  </a:lnTo>
                  <a:cubicBezTo>
                    <a:pt x="714" y="92"/>
                    <a:pt x="406" y="94"/>
                    <a:pt x="234" y="94"/>
                  </a:cubicBezTo>
                  <a:cubicBezTo>
                    <a:pt x="60" y="96"/>
                    <a:pt x="2" y="156"/>
                    <a:pt x="0" y="298"/>
                  </a:cubicBezTo>
                  <a:lnTo>
                    <a:pt x="0" y="1058"/>
                  </a:lnTo>
                  <a:cubicBezTo>
                    <a:pt x="20" y="1182"/>
                    <a:pt x="93" y="1170"/>
                    <a:pt x="118" y="10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39" name="Freeform 6"/>
            <p:cNvSpPr/>
            <p:nvPr/>
          </p:nvSpPr>
          <p:spPr bwMode="gray">
            <a:xfrm>
              <a:off x="677" y="998"/>
              <a:ext cx="933" cy="1182"/>
            </a:xfrm>
            <a:custGeom>
              <a:avLst/>
              <a:gdLst>
                <a:gd name="T0" fmla="*/ 118 w 933"/>
                <a:gd name="T1" fmla="*/ 1044 h 1182"/>
                <a:gd name="T2" fmla="*/ 128 w 933"/>
                <a:gd name="T3" fmla="*/ 340 h 1182"/>
                <a:gd name="T4" fmla="*/ 264 w 933"/>
                <a:gd name="T5" fmla="*/ 210 h 1182"/>
                <a:gd name="T6" fmla="*/ 720 w 933"/>
                <a:gd name="T7" fmla="*/ 202 h 1182"/>
                <a:gd name="T8" fmla="*/ 720 w 933"/>
                <a:gd name="T9" fmla="*/ 320 h 1182"/>
                <a:gd name="T10" fmla="*/ 933 w 933"/>
                <a:gd name="T11" fmla="*/ 153 h 1182"/>
                <a:gd name="T12" fmla="*/ 712 w 933"/>
                <a:gd name="T13" fmla="*/ 0 h 1182"/>
                <a:gd name="T14" fmla="*/ 714 w 933"/>
                <a:gd name="T15" fmla="*/ 92 h 1182"/>
                <a:gd name="T16" fmla="*/ 234 w 933"/>
                <a:gd name="T17" fmla="*/ 94 h 1182"/>
                <a:gd name="T18" fmla="*/ 0 w 933"/>
                <a:gd name="T19" fmla="*/ 298 h 1182"/>
                <a:gd name="T20" fmla="*/ 0 w 933"/>
                <a:gd name="T21" fmla="*/ 1058 h 1182"/>
                <a:gd name="T22" fmla="*/ 118 w 933"/>
                <a:gd name="T23" fmla="*/ 1044 h 11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33"/>
                <a:gd name="T37" fmla="*/ 0 h 1182"/>
                <a:gd name="T38" fmla="*/ 933 w 933"/>
                <a:gd name="T39" fmla="*/ 1182 h 118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33" h="1182">
                  <a:moveTo>
                    <a:pt x="118" y="1044"/>
                  </a:moveTo>
                  <a:lnTo>
                    <a:pt x="128" y="340"/>
                  </a:lnTo>
                  <a:cubicBezTo>
                    <a:pt x="134" y="214"/>
                    <a:pt x="182" y="212"/>
                    <a:pt x="264" y="210"/>
                  </a:cubicBezTo>
                  <a:lnTo>
                    <a:pt x="720" y="202"/>
                  </a:lnTo>
                  <a:lnTo>
                    <a:pt x="720" y="320"/>
                  </a:lnTo>
                  <a:lnTo>
                    <a:pt x="933" y="153"/>
                  </a:lnTo>
                  <a:lnTo>
                    <a:pt x="712" y="0"/>
                  </a:lnTo>
                  <a:lnTo>
                    <a:pt x="714" y="92"/>
                  </a:lnTo>
                  <a:cubicBezTo>
                    <a:pt x="714" y="92"/>
                    <a:pt x="406" y="94"/>
                    <a:pt x="234" y="94"/>
                  </a:cubicBezTo>
                  <a:cubicBezTo>
                    <a:pt x="60" y="96"/>
                    <a:pt x="2" y="156"/>
                    <a:pt x="0" y="298"/>
                  </a:cubicBezTo>
                  <a:lnTo>
                    <a:pt x="0" y="1058"/>
                  </a:lnTo>
                  <a:cubicBezTo>
                    <a:pt x="20" y="1182"/>
                    <a:pt x="93" y="1170"/>
                    <a:pt x="118" y="10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124" name="AutoShape 8"/>
          <p:cNvSpPr>
            <a:spLocks noChangeArrowheads="1"/>
          </p:cNvSpPr>
          <p:nvPr/>
        </p:nvSpPr>
        <p:spPr bwMode="gray">
          <a:xfrm>
            <a:off x="4287838" y="3476625"/>
            <a:ext cx="376237" cy="344488"/>
          </a:xfrm>
          <a:prstGeom prst="rightArrow">
            <a:avLst>
              <a:gd name="adj1" fmla="val 50000"/>
              <a:gd name="adj2" fmla="val 45507"/>
            </a:avLst>
          </a:pr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ltGray">
          <a:xfrm>
            <a:off x="4714875" y="4143375"/>
            <a:ext cx="4154488" cy="17240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 b="1"/>
          </a:p>
        </p:txBody>
      </p:sp>
      <p:sp>
        <p:nvSpPr>
          <p:cNvPr id="5126" name="AutoShape 10"/>
          <p:cNvSpPr>
            <a:spLocks noChangeArrowheads="1"/>
          </p:cNvSpPr>
          <p:nvPr/>
        </p:nvSpPr>
        <p:spPr bwMode="gray">
          <a:xfrm>
            <a:off x="4260850" y="5018088"/>
            <a:ext cx="376238" cy="347662"/>
          </a:xfrm>
          <a:prstGeom prst="rightArrow">
            <a:avLst>
              <a:gd name="adj1" fmla="val 50000"/>
              <a:gd name="adj2" fmla="val 45091"/>
            </a:avLst>
          </a:pr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gray">
          <a:xfrm>
            <a:off x="4572000" y="1500188"/>
            <a:ext cx="4214813" cy="210820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hlink">
                  <a:alpha val="80000"/>
                </a:schemeClr>
              </a:gs>
              <a:gs pos="100000">
                <a:schemeClr val="hlink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altLang="zh-CN" sz="2800" b="1" i="1" u="sng" dirty="0">
                <a:ea typeface="+mn-ea"/>
              </a:rPr>
              <a:t>Sales Presentations</a:t>
            </a:r>
            <a:endParaRPr lang="en-US" altLang="zh-CN" sz="2800" b="1" i="1" u="sng" dirty="0">
              <a:ea typeface="+mn-ea"/>
            </a:endParaRPr>
          </a:p>
          <a:p>
            <a:pPr>
              <a:defRPr/>
            </a:pPr>
            <a:r>
              <a:rPr lang="en-US" altLang="zh-CN" sz="2800" b="1" i="1" u="sng" dirty="0">
                <a:ea typeface="+mn-ea"/>
              </a:rPr>
              <a:t>Motivation Presentations</a:t>
            </a:r>
            <a:endParaRPr lang="en-US" altLang="zh-CN" sz="2800" b="1" i="1" u="sng" dirty="0">
              <a:ea typeface="+mn-ea"/>
            </a:endParaRPr>
          </a:p>
        </p:txBody>
      </p:sp>
      <p:sp>
        <p:nvSpPr>
          <p:cNvPr id="5128" name="AutoShape 12"/>
          <p:cNvSpPr>
            <a:spLocks noChangeArrowheads="1"/>
          </p:cNvSpPr>
          <p:nvPr/>
        </p:nvSpPr>
        <p:spPr bwMode="gray">
          <a:xfrm>
            <a:off x="4268788" y="1981200"/>
            <a:ext cx="376237" cy="344488"/>
          </a:xfrm>
          <a:prstGeom prst="rightArrow">
            <a:avLst>
              <a:gd name="adj1" fmla="val 50000"/>
              <a:gd name="adj2" fmla="val 45507"/>
            </a:avLst>
          </a:prstGeom>
          <a:solidFill>
            <a:srgbClr val="FEFE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gray">
          <a:xfrm>
            <a:off x="2643188" y="1519238"/>
            <a:ext cx="1811337" cy="12985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9230" name="Freeform 14"/>
          <p:cNvSpPr/>
          <p:nvPr/>
        </p:nvSpPr>
        <p:spPr bwMode="gray">
          <a:xfrm>
            <a:off x="2889250" y="1584325"/>
            <a:ext cx="811213" cy="649288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0" y="118"/>
              </a:cxn>
              <a:cxn ang="0">
                <a:pos x="0" y="589"/>
              </a:cxn>
              <a:cxn ang="0">
                <a:pos x="161" y="174"/>
              </a:cxn>
              <a:cxn ang="0">
                <a:pos x="589" y="0"/>
              </a:cxn>
              <a:cxn ang="0">
                <a:pos x="118" y="0"/>
              </a:cxn>
            </a:cxnLst>
            <a:rect l="0" t="0" r="r" b="b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48627"/>
                  <a:invGamma/>
                </a:schemeClr>
              </a:gs>
              <a:gs pos="50000">
                <a:schemeClr val="hlink">
                  <a:alpha val="0"/>
                </a:schemeClr>
              </a:gs>
              <a:gs pos="100000">
                <a:schemeClr val="hlink">
                  <a:gamma/>
                  <a:tint val="48627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gray">
          <a:xfrm>
            <a:off x="2643188" y="4543425"/>
            <a:ext cx="1928812" cy="12985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EFE"/>
            </a:solidFill>
            <a:rou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9234" name="Freeform 18"/>
          <p:cNvSpPr/>
          <p:nvPr/>
        </p:nvSpPr>
        <p:spPr bwMode="gray">
          <a:xfrm>
            <a:off x="2873375" y="4598988"/>
            <a:ext cx="811213" cy="649287"/>
          </a:xfrm>
          <a:custGeom>
            <a:avLst/>
            <a:gdLst/>
            <a:ahLst/>
            <a:cxnLst>
              <a:cxn ang="0">
                <a:pos x="118" y="0"/>
              </a:cxn>
              <a:cxn ang="0">
                <a:pos x="0" y="118"/>
              </a:cxn>
              <a:cxn ang="0">
                <a:pos x="0" y="589"/>
              </a:cxn>
              <a:cxn ang="0">
                <a:pos x="161" y="174"/>
              </a:cxn>
              <a:cxn ang="0">
                <a:pos x="589" y="0"/>
              </a:cxn>
              <a:cxn ang="0">
                <a:pos x="118" y="0"/>
              </a:cxn>
            </a:cxnLst>
            <a:rect l="0" t="0" r="r" b="b"/>
            <a:pathLst>
              <a:path w="596" h="598">
                <a:moveTo>
                  <a:pt x="118" y="0"/>
                </a:moveTo>
                <a:cubicBezTo>
                  <a:pt x="53" y="0"/>
                  <a:pt x="0" y="53"/>
                  <a:pt x="0" y="118"/>
                </a:cubicBezTo>
                <a:lnTo>
                  <a:pt x="0" y="589"/>
                </a:lnTo>
                <a:cubicBezTo>
                  <a:pt x="27" y="598"/>
                  <a:pt x="12" y="309"/>
                  <a:pt x="161" y="174"/>
                </a:cubicBezTo>
                <a:cubicBezTo>
                  <a:pt x="310" y="39"/>
                  <a:pt x="596" y="29"/>
                  <a:pt x="589" y="0"/>
                </a:cubicBezTo>
                <a:lnTo>
                  <a:pt x="118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48627"/>
                  <a:invGamma/>
                </a:schemeClr>
              </a:gs>
              <a:gs pos="50000">
                <a:schemeClr val="accent2">
                  <a:alpha val="0"/>
                </a:schemeClr>
              </a:gs>
              <a:gs pos="100000">
                <a:schemeClr val="accent2">
                  <a:gamma/>
                  <a:tint val="48627"/>
                  <a:invGamma/>
                </a:schemeClr>
              </a:gs>
            </a:gsLst>
            <a:lin ang="2700000" scaled="1"/>
          </a:gradFill>
          <a:ln w="0">
            <a:noFill/>
            <a:prstDash val="solid"/>
            <a:round/>
          </a:ln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pic>
        <p:nvPicPr>
          <p:cNvPr id="5133" name="Picture 19" descr="YG_circle00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2695575"/>
            <a:ext cx="18827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Text Box 20"/>
          <p:cNvSpPr txBox="1">
            <a:spLocks noChangeArrowheads="1"/>
          </p:cNvSpPr>
          <p:nvPr/>
        </p:nvSpPr>
        <p:spPr bwMode="black">
          <a:xfrm>
            <a:off x="4678363" y="1747838"/>
            <a:ext cx="39322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endParaRPr lang="en-US" altLang="zh-CN" sz="1600">
              <a:solidFill>
                <a:srgbClr val="000000"/>
              </a:solidFill>
            </a:endParaRPr>
          </a:p>
        </p:txBody>
      </p:sp>
      <p:sp>
        <p:nvSpPr>
          <p:cNvPr id="5135" name="Text Box 22"/>
          <p:cNvSpPr txBox="1">
            <a:spLocks noChangeArrowheads="1"/>
          </p:cNvSpPr>
          <p:nvPr/>
        </p:nvSpPr>
        <p:spPr bwMode="black">
          <a:xfrm>
            <a:off x="4854575" y="4250013"/>
            <a:ext cx="39322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Information Exchange Presentations</a:t>
            </a:r>
            <a:endParaRPr lang="en-US" altLang="zh-CN" sz="2400" b="1" dirty="0">
              <a:solidFill>
                <a:srgbClr val="000000"/>
              </a:solidFill>
            </a:endParaRPr>
          </a:p>
          <a:p>
            <a:r>
              <a:rPr lang="en-US" altLang="zh-CN" sz="2400" b="1" dirty="0">
                <a:solidFill>
                  <a:srgbClr val="000000"/>
                </a:solidFill>
              </a:rPr>
              <a:t>Training Presentations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5136" name="Text Box 24"/>
          <p:cNvSpPr txBox="1">
            <a:spLocks noChangeArrowheads="1"/>
          </p:cNvSpPr>
          <p:nvPr/>
        </p:nvSpPr>
        <p:spPr bwMode="white">
          <a:xfrm>
            <a:off x="2643188" y="1689100"/>
            <a:ext cx="18367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EFFFF"/>
                </a:solidFill>
              </a:rPr>
              <a:t> </a:t>
            </a:r>
            <a:r>
              <a:rPr lang="en-US" altLang="zh-CN" sz="2400" b="1" dirty="0"/>
              <a:t>Persuasive</a:t>
            </a:r>
            <a:endParaRPr lang="en-US" altLang="zh-CN" sz="2400" b="1" dirty="0"/>
          </a:p>
        </p:txBody>
      </p:sp>
      <p:sp>
        <p:nvSpPr>
          <p:cNvPr id="5137" name="Text Box 26"/>
          <p:cNvSpPr txBox="1">
            <a:spLocks noChangeArrowheads="1"/>
          </p:cNvSpPr>
          <p:nvPr/>
        </p:nvSpPr>
        <p:spPr bwMode="white">
          <a:xfrm>
            <a:off x="2628787" y="4651375"/>
            <a:ext cx="1908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chemeClr val="bg1"/>
                </a:solidFill>
              </a:rPr>
              <a:t> Informative</a:t>
            </a:r>
            <a:endParaRPr lang="en-US" altLang="zh-CN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AU" b="1" dirty="0" smtClean="0">
                <a:solidFill>
                  <a:srgbClr val="C00000"/>
                </a:solidFill>
              </a:rPr>
              <a:t>3.  </a:t>
            </a:r>
            <a:r>
              <a:rPr lang="en-AU" dirty="0" smtClean="0">
                <a:solidFill>
                  <a:srgbClr val="C00000"/>
                </a:solidFill>
              </a:rPr>
              <a:t>Maintain eye contact</a:t>
            </a:r>
            <a:endParaRPr lang="en-AU" dirty="0" smtClean="0">
              <a:solidFill>
                <a:srgbClr val="C00000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714500"/>
            <a:ext cx="5143500" cy="4572000"/>
          </a:xfrm>
        </p:spPr>
        <p:txBody>
          <a:bodyPr>
            <a:noAutofit/>
          </a:bodyPr>
          <a:lstStyle/>
          <a:p>
            <a:r>
              <a:rPr lang="en-AU" sz="3200" dirty="0" smtClean="0"/>
              <a:t>Good eye contact suggests you are confident and that you have something worthwhile to say</a:t>
            </a:r>
            <a:endParaRPr lang="en-AU" sz="3200" dirty="0" smtClean="0"/>
          </a:p>
          <a:p>
            <a:r>
              <a:rPr lang="en-AU" sz="3200" dirty="0" smtClean="0"/>
              <a:t>It also helps the audience to maintain attention</a:t>
            </a:r>
            <a:endParaRPr lang="en-AU" sz="3200" dirty="0" smtClean="0"/>
          </a:p>
          <a:p>
            <a:r>
              <a:rPr lang="en-AU" sz="3200" dirty="0" smtClean="0"/>
              <a:t>Lose the notes – be a professional.  </a:t>
            </a:r>
            <a:br>
              <a:rPr lang="en-AU" sz="3200" dirty="0" smtClean="0"/>
            </a:br>
            <a:r>
              <a:rPr lang="en-AU" sz="3200" dirty="0" smtClean="0"/>
              <a:t>Occasional reference is okay but don’t stand and read !</a:t>
            </a:r>
            <a:endParaRPr lang="en-AU" sz="3200" dirty="0" smtClean="0"/>
          </a:p>
        </p:txBody>
      </p:sp>
      <p:pic>
        <p:nvPicPr>
          <p:cNvPr id="13316" name="Picture 2" descr="http://www.lifetimeeyecenter.com/picts/contact_lens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1785938"/>
            <a:ext cx="32766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/>
          <a:lstStyle/>
          <a:p>
            <a:r>
              <a:rPr lang="en-AU" b="1" smtClean="0">
                <a:solidFill>
                  <a:srgbClr val="C00000"/>
                </a:solidFill>
              </a:rPr>
              <a:t>4.  </a:t>
            </a:r>
            <a:r>
              <a:rPr lang="en-AU" smtClean="0">
                <a:solidFill>
                  <a:srgbClr val="C00000"/>
                </a:solidFill>
              </a:rPr>
              <a:t>Stick to the time limit</a:t>
            </a:r>
            <a:endParaRPr lang="en-AU" smtClean="0">
              <a:solidFill>
                <a:srgbClr val="C00000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28625" y="1857375"/>
            <a:ext cx="5214938" cy="5000625"/>
          </a:xfrm>
        </p:spPr>
        <p:txBody>
          <a:bodyPr>
            <a:normAutofit/>
          </a:bodyPr>
          <a:lstStyle/>
          <a:p>
            <a:r>
              <a:rPr lang="en-AU" sz="3200" dirty="0" smtClean="0"/>
              <a:t>Audience loses interest if you go over your allotted time</a:t>
            </a:r>
            <a:endParaRPr lang="en-AU" sz="3200" dirty="0" smtClean="0"/>
          </a:p>
          <a:p>
            <a:r>
              <a:rPr lang="en-AU" sz="3200" dirty="0" smtClean="0"/>
              <a:t>A business audience will resent their time loss</a:t>
            </a:r>
            <a:endParaRPr lang="en-AU" sz="3200" dirty="0" smtClean="0"/>
          </a:p>
          <a:p>
            <a:r>
              <a:rPr lang="en-AU" sz="3200" dirty="0" smtClean="0"/>
              <a:t>Don’t have too many slides.  One slide per 2-3 minutes.  Don’t overload slides.</a:t>
            </a:r>
            <a:endParaRPr lang="en-AU" sz="3200" dirty="0" smtClean="0"/>
          </a:p>
          <a:p>
            <a:endParaRPr lang="en-AU" sz="3200" dirty="0" smtClean="0"/>
          </a:p>
        </p:txBody>
      </p:sp>
      <p:pic>
        <p:nvPicPr>
          <p:cNvPr id="14340" name="Picture 2" descr="http://www.optimizeinstitute.com/life/images/iStock_hourglass-sm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500188"/>
            <a:ext cx="2857500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AU" dirty="0" smtClean="0">
                <a:solidFill>
                  <a:srgbClr val="C00000"/>
                </a:solidFill>
              </a:rPr>
              <a:t>Conclusion</a:t>
            </a:r>
            <a:endParaRPr lang="en-AU" dirty="0" smtClean="0">
              <a:solidFill>
                <a:srgbClr val="C00000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785813" y="2071688"/>
            <a:ext cx="7686675" cy="2757487"/>
          </a:xfrm>
        </p:spPr>
        <p:txBody>
          <a:bodyPr>
            <a:normAutofit/>
          </a:bodyPr>
          <a:lstStyle/>
          <a:p>
            <a:r>
              <a:rPr lang="en-AU" sz="3600" dirty="0" smtClean="0"/>
              <a:t>By following these four easy steps you can make a presentation with impact</a:t>
            </a:r>
            <a:endParaRPr lang="en-AU" sz="3600" dirty="0" smtClean="0"/>
          </a:p>
          <a:p>
            <a:r>
              <a:rPr lang="en-AU" sz="3600" dirty="0" smtClean="0"/>
              <a:t>Earn good marks …. But also get ahead in business</a:t>
            </a:r>
            <a:endParaRPr lang="en-AU" sz="3600" dirty="0" smtClean="0"/>
          </a:p>
        </p:txBody>
      </p:sp>
      <p:pic>
        <p:nvPicPr>
          <p:cNvPr id="15364" name="Picture 2" descr="http://z.hubpages.com/u/210160_f520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0"/>
            <a:ext cx="2643187" cy="226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 descr="http://images2.cafemom.com/images/user/gallery/post_1492134_1223903306_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9188"/>
            <a:ext cx="2571750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z="3600" dirty="0"/>
              <a:t>In presentations, there is a golden rule about repetition:</a:t>
            </a:r>
            <a:endParaRPr lang="en-US" altLang="zh-CN" sz="3600" dirty="0"/>
          </a:p>
          <a:p>
            <a:r>
              <a:rPr lang="en-US" altLang="zh-CN" sz="2800" dirty="0">
                <a:solidFill>
                  <a:srgbClr val="002060"/>
                </a:solidFill>
              </a:rPr>
              <a:t>Say what you are going to say...</a:t>
            </a:r>
            <a:endParaRPr lang="en-US" altLang="zh-CN" sz="2800" dirty="0">
              <a:solidFill>
                <a:srgbClr val="002060"/>
              </a:solidFill>
            </a:endParaRPr>
          </a:p>
          <a:p>
            <a:r>
              <a:rPr lang="en-US" altLang="zh-CN" sz="2800" dirty="0">
                <a:solidFill>
                  <a:srgbClr val="002060"/>
                </a:solidFill>
              </a:rPr>
              <a:t>say it...</a:t>
            </a:r>
            <a:endParaRPr lang="en-US" altLang="zh-CN" sz="2800" dirty="0">
              <a:solidFill>
                <a:srgbClr val="002060"/>
              </a:solidFill>
            </a:endParaRPr>
          </a:p>
          <a:p>
            <a:r>
              <a:rPr lang="en-US" altLang="zh-CN" sz="2800" dirty="0">
                <a:solidFill>
                  <a:srgbClr val="002060"/>
                </a:solidFill>
              </a:rPr>
              <a:t>then say what you have just said.</a:t>
            </a:r>
            <a:endParaRPr lang="en-US" altLang="zh-CN" sz="2800" dirty="0">
              <a:solidFill>
                <a:srgbClr val="00206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Presentation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Title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Introduction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Purpose and Scope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altLang="zh-CN" sz="3600" b="1" dirty="0">
                <a:solidFill>
                  <a:srgbClr val="0070C0"/>
                </a:solidFill>
              </a:rPr>
              <a:t>Analysis and Discussion</a:t>
            </a:r>
            <a:endParaRPr lang="en-US" altLang="zh-CN" sz="3600" b="1" dirty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Findings &amp; conclusion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Recommendations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sp>
        <p:nvSpPr>
          <p:cNvPr id="4" name="右大括号 3"/>
          <p:cNvSpPr/>
          <p:nvPr/>
        </p:nvSpPr>
        <p:spPr>
          <a:xfrm>
            <a:off x="5943600" y="2819400"/>
            <a:ext cx="8382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629400" y="2971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body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Title</a:t>
            </a:r>
            <a:endParaRPr lang="en-C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sz="3200" dirty="0" smtClean="0"/>
              <a:t>Company logo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Title of your report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Title of your company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Group members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Prepared for</a:t>
            </a:r>
            <a:endParaRPr lang="en-US" sz="3200" dirty="0" smtClean="0"/>
          </a:p>
          <a:p>
            <a:pPr marL="514350" indent="-514350"/>
            <a:r>
              <a:rPr lang="en-US" sz="3200" dirty="0" smtClean="0"/>
              <a:t>Date</a:t>
            </a:r>
            <a:endParaRPr lang="en-US" sz="3200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z="3600" b="1" dirty="0"/>
              <a:t>welcome your audience</a:t>
            </a:r>
            <a:endParaRPr lang="en-US" altLang="zh-CN" sz="3600" dirty="0"/>
          </a:p>
          <a:p>
            <a:r>
              <a:rPr lang="en-US" altLang="zh-CN" sz="3600" b="1" dirty="0"/>
              <a:t>introduce your subject</a:t>
            </a:r>
            <a:endParaRPr lang="en-US" altLang="zh-CN" sz="3600" dirty="0"/>
          </a:p>
          <a:p>
            <a:r>
              <a:rPr lang="en-US" altLang="zh-CN" sz="3600" b="1" dirty="0"/>
              <a:t>outline the structure of your presentation</a:t>
            </a:r>
            <a:endParaRPr lang="en-US" altLang="zh-CN" sz="3600" dirty="0"/>
          </a:p>
          <a:p>
            <a:r>
              <a:rPr lang="en-US" altLang="zh-CN" sz="3600" b="1" dirty="0"/>
              <a:t>give instructions about questions</a:t>
            </a:r>
            <a:endParaRPr lang="en-US" altLang="zh-CN" sz="3600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Introduction----Effective Opening Lines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Quote a well-known person</a:t>
            </a:r>
            <a:endParaRPr lang="en-US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Ask a question</a:t>
            </a:r>
            <a:endParaRPr lang="en-US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Present a hypothetical(</a:t>
            </a:r>
            <a:r>
              <a:rPr lang="zh-CN" altLang="en-US" sz="3600" dirty="0" smtClean="0"/>
              <a:t>假定的）</a:t>
            </a:r>
            <a:r>
              <a:rPr lang="en-US" sz="3600" dirty="0" smtClean="0"/>
              <a:t> situation</a:t>
            </a:r>
            <a:endParaRPr lang="en-US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Relate an appropriate anecdote</a:t>
            </a:r>
            <a:r>
              <a:rPr lang="zh-CN" altLang="en-US" sz="3600" dirty="0" smtClean="0"/>
              <a:t>（趣事）</a:t>
            </a:r>
            <a:endParaRPr lang="en-US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Give an unusual  fact</a:t>
            </a:r>
            <a:endParaRPr lang="en-US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Use a dramatic prop</a:t>
            </a:r>
            <a:r>
              <a:rPr lang="en-US" altLang="zh-CN" sz="3600" dirty="0" smtClean="0"/>
              <a:t>(</a:t>
            </a:r>
            <a:r>
              <a:rPr lang="zh-CN" altLang="zh-CN" sz="3600" dirty="0" smtClean="0"/>
              <a:t>道具</a:t>
            </a:r>
            <a:r>
              <a:rPr lang="en-US" altLang="zh-CN" sz="3600" dirty="0" smtClean="0"/>
              <a:t>)</a:t>
            </a:r>
            <a:r>
              <a:rPr lang="en-US" sz="3600" dirty="0" smtClean="0"/>
              <a:t> or visual aid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44" y="457200"/>
            <a:ext cx="8919556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Body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Remember these key points while delivering the body of your presentation:</a:t>
            </a:r>
            <a:endParaRPr lang="en-US" altLang="zh-CN" dirty="0"/>
          </a:p>
          <a:p>
            <a:r>
              <a:rPr lang="en-US" altLang="zh-CN" sz="3000" dirty="0">
                <a:solidFill>
                  <a:srgbClr val="0070C0"/>
                </a:solidFill>
              </a:rPr>
              <a:t>do not hurry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be enthusiastic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give time on visuals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maintain eye contact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modulate </a:t>
            </a:r>
            <a:r>
              <a:rPr lang="en-US" altLang="zh-CN" sz="3000" dirty="0" smtClean="0">
                <a:solidFill>
                  <a:srgbClr val="0070C0"/>
                </a:solidFill>
              </a:rPr>
              <a:t>(</a:t>
            </a:r>
            <a:r>
              <a:rPr lang="zh-CN" altLang="en-US" sz="3000" dirty="0" smtClean="0">
                <a:solidFill>
                  <a:srgbClr val="0070C0"/>
                </a:solidFill>
              </a:rPr>
              <a:t>变调）</a:t>
            </a:r>
            <a:r>
              <a:rPr lang="en-US" altLang="zh-CN" sz="3000" dirty="0" smtClean="0">
                <a:solidFill>
                  <a:srgbClr val="0070C0"/>
                </a:solidFill>
              </a:rPr>
              <a:t>your </a:t>
            </a:r>
            <a:r>
              <a:rPr lang="en-US" altLang="zh-CN" sz="3000" dirty="0">
                <a:solidFill>
                  <a:srgbClr val="0070C0"/>
                </a:solidFill>
              </a:rPr>
              <a:t>voice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look friendly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keep to your structure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use your notes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signpost throughout</a:t>
            </a:r>
            <a:endParaRPr lang="en-US" altLang="zh-CN" sz="3000" dirty="0">
              <a:solidFill>
                <a:srgbClr val="0070C0"/>
              </a:solidFill>
            </a:endParaRPr>
          </a:p>
          <a:p>
            <a:r>
              <a:rPr lang="en-US" altLang="zh-CN" sz="3000" dirty="0">
                <a:solidFill>
                  <a:srgbClr val="0070C0"/>
                </a:solidFill>
              </a:rPr>
              <a:t>remain polite when dealing with difficult questions</a:t>
            </a:r>
            <a:endParaRPr lang="en-US" altLang="zh-CN" sz="3000" dirty="0">
              <a:solidFill>
                <a:srgbClr val="0070C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3754</Words>
  <Application>WPS 演示</Application>
  <PresentationFormat>全屏显示(4:3)</PresentationFormat>
  <Paragraphs>182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Arial</vt:lpstr>
      <vt:lpstr>宋体</vt:lpstr>
      <vt:lpstr>Wingdings</vt:lpstr>
      <vt:lpstr>Wingdings 2</vt:lpstr>
      <vt:lpstr>Perpetua</vt:lpstr>
      <vt:lpstr>微软雅黑</vt:lpstr>
      <vt:lpstr>Arial Unicode MS</vt:lpstr>
      <vt:lpstr>Franklin Gothic Book</vt:lpstr>
      <vt:lpstr>幼圆</vt:lpstr>
      <vt:lpstr>Calibri</vt:lpstr>
      <vt:lpstr>Tw Cen MT</vt:lpstr>
      <vt:lpstr>平衡</vt:lpstr>
      <vt:lpstr>PowerPoint 演示文稿</vt:lpstr>
      <vt:lpstr>Types of Presentations</vt:lpstr>
      <vt:lpstr>PowerPoint 演示文稿</vt:lpstr>
      <vt:lpstr>Business Presentation structure</vt:lpstr>
      <vt:lpstr>Title</vt:lpstr>
      <vt:lpstr>Introduction</vt:lpstr>
      <vt:lpstr>Introduction----Effective Opening Lines</vt:lpstr>
      <vt:lpstr>PowerPoint 演示文稿</vt:lpstr>
      <vt:lpstr>Body</vt:lpstr>
      <vt:lpstr>Purpose and Scope</vt:lpstr>
      <vt:lpstr>Analysis and Discussion</vt:lpstr>
      <vt:lpstr>Analysis and Discussion</vt:lpstr>
      <vt:lpstr>Conclusion</vt:lpstr>
      <vt:lpstr>PowerPoint 演示文稿</vt:lpstr>
      <vt:lpstr>Findings</vt:lpstr>
      <vt:lpstr>Recommendations</vt:lpstr>
      <vt:lpstr>The four keys to improve your BP</vt:lpstr>
      <vt:lpstr>1.  Give a reason why the audience should be interested</vt:lpstr>
      <vt:lpstr>2.  Follow a clear structure</vt:lpstr>
      <vt:lpstr>3.  Maintain eye contact</vt:lpstr>
      <vt:lpstr>4.  Stick to the time limit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Revising Your Writing</dc:title>
  <dc:creator>aa</dc:creator>
  <cp:lastModifiedBy>Luna</cp:lastModifiedBy>
  <cp:revision>47</cp:revision>
  <dcterms:created xsi:type="dcterms:W3CDTF">2011-10-29T21:41:00Z</dcterms:created>
  <dcterms:modified xsi:type="dcterms:W3CDTF">2017-12-18T03:36:26Z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