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34"/>
  </p:notesMasterIdLst>
  <p:handoutMasterIdLst>
    <p:handoutMasterId r:id="rId35"/>
  </p:handoutMasterIdLst>
  <p:sldIdLst>
    <p:sldId id="295" r:id="rId2"/>
    <p:sldId id="424" r:id="rId3"/>
    <p:sldId id="425" r:id="rId4"/>
    <p:sldId id="414" r:id="rId5"/>
    <p:sldId id="296" r:id="rId6"/>
    <p:sldId id="299" r:id="rId7"/>
    <p:sldId id="298" r:id="rId8"/>
    <p:sldId id="301" r:id="rId9"/>
    <p:sldId id="302" r:id="rId10"/>
    <p:sldId id="303" r:id="rId11"/>
    <p:sldId id="304" r:id="rId12"/>
    <p:sldId id="306" r:id="rId13"/>
    <p:sldId id="307" r:id="rId14"/>
    <p:sldId id="308" r:id="rId15"/>
    <p:sldId id="314" r:id="rId16"/>
    <p:sldId id="315" r:id="rId17"/>
    <p:sldId id="415" r:id="rId18"/>
    <p:sldId id="416" r:id="rId19"/>
    <p:sldId id="427" r:id="rId20"/>
    <p:sldId id="312" r:id="rId21"/>
    <p:sldId id="318" r:id="rId22"/>
    <p:sldId id="319" r:id="rId23"/>
    <p:sldId id="320" r:id="rId24"/>
    <p:sldId id="321" r:id="rId25"/>
    <p:sldId id="405" r:id="rId26"/>
    <p:sldId id="322" r:id="rId27"/>
    <p:sldId id="323" r:id="rId28"/>
    <p:sldId id="324" r:id="rId29"/>
    <p:sldId id="325" r:id="rId30"/>
    <p:sldId id="326" r:id="rId31"/>
    <p:sldId id="426" r:id="rId32"/>
    <p:sldId id="423" r:id="rId33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mbria" panose="02040503050406030204" pitchFamily="18" charset="0"/>
        <a:ea typeface="华文新魏" panose="02010800040101010101" pitchFamily="2" charset="-122"/>
        <a:cs typeface="Courier New" panose="02070309020205020404" pitchFamily="49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mbria" panose="02040503050406030204" pitchFamily="18" charset="0"/>
        <a:ea typeface="华文新魏" panose="02010800040101010101" pitchFamily="2" charset="-122"/>
        <a:cs typeface="Courier New" panose="02070309020205020404" pitchFamily="49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mbria" panose="02040503050406030204" pitchFamily="18" charset="0"/>
        <a:ea typeface="华文新魏" panose="02010800040101010101" pitchFamily="2" charset="-122"/>
        <a:cs typeface="Courier New" panose="02070309020205020404" pitchFamily="49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mbria" panose="02040503050406030204" pitchFamily="18" charset="0"/>
        <a:ea typeface="华文新魏" panose="02010800040101010101" pitchFamily="2" charset="-122"/>
        <a:cs typeface="Courier New" panose="02070309020205020404" pitchFamily="49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mbria" panose="02040503050406030204" pitchFamily="18" charset="0"/>
        <a:ea typeface="华文新魏" panose="02010800040101010101" pitchFamily="2" charset="-122"/>
        <a:cs typeface="Courier New" panose="02070309020205020404" pitchFamily="49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mbria" panose="02040503050406030204" pitchFamily="18" charset="0"/>
        <a:ea typeface="华文新魏" panose="02010800040101010101" pitchFamily="2" charset="-122"/>
        <a:cs typeface="Courier New" panose="02070309020205020404" pitchFamily="49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mbria" panose="02040503050406030204" pitchFamily="18" charset="0"/>
        <a:ea typeface="华文新魏" panose="02010800040101010101" pitchFamily="2" charset="-122"/>
        <a:cs typeface="Courier New" panose="02070309020205020404" pitchFamily="49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mbria" panose="02040503050406030204" pitchFamily="18" charset="0"/>
        <a:ea typeface="华文新魏" panose="02010800040101010101" pitchFamily="2" charset="-122"/>
        <a:cs typeface="Courier New" panose="02070309020205020404" pitchFamily="49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mbria" panose="02040503050406030204" pitchFamily="18" charset="0"/>
        <a:ea typeface="华文新魏" panose="02010800040101010101" pitchFamily="2" charset="-122"/>
        <a:cs typeface="Courier New" panose="02070309020205020404" pitchFamily="49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00"/>
    <a:srgbClr val="FFFF00"/>
    <a:srgbClr val="CC66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浅色样式 2 - 强调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中度样式 1 - 强调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A107856-5554-42FB-B03E-39F5DBC370BA}" styleName="中度样式 4 - 强调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DA37D80-6434-44D0-A028-1B22A696006F}" styleName="浅色样式 3 - 强调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浅色样式 3 - 强调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浅色样式 3 - 强调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浅色样式 3 - 强调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345" autoAdjust="0"/>
  </p:normalViewPr>
  <p:slideViewPr>
    <p:cSldViewPr>
      <p:cViewPr varScale="1">
        <p:scale>
          <a:sx n="108" d="100"/>
          <a:sy n="108" d="100"/>
        </p:scale>
        <p:origin x="167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3822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FC53B0-A30C-46AC-9CC0-B7D3D73CE442}" type="doc">
      <dgm:prSet loTypeId="urn:microsoft.com/office/officeart/2005/8/layout/vList2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3B57653D-5C07-4568-9028-B587B9745DEB}">
      <dgm:prSet custT="1"/>
      <dgm:spPr/>
      <dgm:t>
        <a:bodyPr/>
        <a:lstStyle/>
        <a:p>
          <a:pPr rtl="0"/>
          <a:r>
            <a:rPr lang="zh-CN" altLang="en-US" sz="2800" dirty="0" smtClean="0">
              <a:solidFill>
                <a:srgbClr val="C00000"/>
              </a:solidFill>
            </a:rPr>
            <a:t>程序运行结果：</a:t>
          </a:r>
          <a:endParaRPr lang="zh-CN" altLang="en-US" sz="2800" dirty="0">
            <a:solidFill>
              <a:srgbClr val="C00000"/>
            </a:solidFill>
          </a:endParaRPr>
        </a:p>
      </dgm:t>
    </dgm:pt>
    <dgm:pt modelId="{BEA6D42A-C1FC-4D99-9753-DB6543557004}" type="parTrans" cxnId="{3864194D-596A-41AA-9FA3-A97F509B7540}">
      <dgm:prSet/>
      <dgm:spPr/>
      <dgm:t>
        <a:bodyPr/>
        <a:lstStyle/>
        <a:p>
          <a:endParaRPr lang="zh-CN" altLang="en-US" sz="1800">
            <a:solidFill>
              <a:schemeClr val="tx1"/>
            </a:solidFill>
          </a:endParaRPr>
        </a:p>
      </dgm:t>
    </dgm:pt>
    <dgm:pt modelId="{AEC408CA-07C6-40EE-8CE5-D207D90AF647}" type="sibTrans" cxnId="{3864194D-596A-41AA-9FA3-A97F509B7540}">
      <dgm:prSet/>
      <dgm:spPr/>
      <dgm:t>
        <a:bodyPr/>
        <a:lstStyle/>
        <a:p>
          <a:endParaRPr lang="zh-CN" altLang="en-US" sz="1800">
            <a:solidFill>
              <a:schemeClr val="tx1"/>
            </a:solidFill>
          </a:endParaRPr>
        </a:p>
      </dgm:t>
    </dgm:pt>
    <dgm:pt modelId="{6288EBF7-353E-4F16-84B0-C1EB7E5A78A6}">
      <dgm:prSet custT="1"/>
      <dgm:spPr/>
      <dgm:t>
        <a:bodyPr/>
        <a:lstStyle/>
        <a:p>
          <a:pPr rtl="0"/>
          <a:r>
            <a:rPr lang="en-US" sz="2000" dirty="0" smtClean="0">
              <a:solidFill>
                <a:srgbClr val="0000FF"/>
              </a:solidFill>
              <a:latin typeface="Cambria" pitchFamily="18" charset="0"/>
            </a:rPr>
            <a:t>6765   4181   2584   1597    987    610</a:t>
          </a:r>
          <a:br>
            <a:rPr lang="en-US" sz="2000" dirty="0" smtClean="0">
              <a:solidFill>
                <a:srgbClr val="0000FF"/>
              </a:solidFill>
              <a:latin typeface="Cambria" pitchFamily="18" charset="0"/>
            </a:rPr>
          </a:br>
          <a:r>
            <a:rPr lang="en-US" sz="2000" dirty="0" smtClean="0">
              <a:solidFill>
                <a:srgbClr val="0000FF"/>
              </a:solidFill>
              <a:latin typeface="Cambria" pitchFamily="18" charset="0"/>
            </a:rPr>
            <a:t>   377     233      144       89       55       34</a:t>
          </a:r>
          <a:br>
            <a:rPr lang="en-US" sz="2000" dirty="0" smtClean="0">
              <a:solidFill>
                <a:srgbClr val="0000FF"/>
              </a:solidFill>
              <a:latin typeface="Cambria" pitchFamily="18" charset="0"/>
            </a:rPr>
          </a:br>
          <a:r>
            <a:rPr lang="en-US" sz="2000" dirty="0" smtClean="0">
              <a:solidFill>
                <a:srgbClr val="0000FF"/>
              </a:solidFill>
              <a:latin typeface="Cambria" pitchFamily="18" charset="0"/>
            </a:rPr>
            <a:t>     21        13           8         5          3          2</a:t>
          </a:r>
          <a:br>
            <a:rPr lang="en-US" sz="2000" dirty="0" smtClean="0">
              <a:solidFill>
                <a:srgbClr val="0000FF"/>
              </a:solidFill>
              <a:latin typeface="Cambria" pitchFamily="18" charset="0"/>
            </a:rPr>
          </a:br>
          <a:r>
            <a:rPr lang="en-US" sz="2000" dirty="0" smtClean="0">
              <a:solidFill>
                <a:srgbClr val="0000FF"/>
              </a:solidFill>
              <a:latin typeface="Cambria" pitchFamily="18" charset="0"/>
            </a:rPr>
            <a:t>        1          1 </a:t>
          </a:r>
          <a:endParaRPr lang="zh-CN" sz="2000" dirty="0">
            <a:solidFill>
              <a:srgbClr val="0000FF"/>
            </a:solidFill>
            <a:latin typeface="Cambria" pitchFamily="18" charset="0"/>
          </a:endParaRPr>
        </a:p>
      </dgm:t>
    </dgm:pt>
    <dgm:pt modelId="{37249C05-3934-429A-9D6A-BF41EAE6CBB3}" type="parTrans" cxnId="{A0ADD5E1-E0D2-4BD2-B20F-13736FB6E8EB}">
      <dgm:prSet/>
      <dgm:spPr/>
      <dgm:t>
        <a:bodyPr/>
        <a:lstStyle/>
        <a:p>
          <a:endParaRPr lang="zh-CN" altLang="en-US" sz="1800">
            <a:solidFill>
              <a:schemeClr val="tx1"/>
            </a:solidFill>
          </a:endParaRPr>
        </a:p>
      </dgm:t>
    </dgm:pt>
    <dgm:pt modelId="{392E9812-AD87-4597-8247-CE43AF2C97F4}" type="sibTrans" cxnId="{A0ADD5E1-E0D2-4BD2-B20F-13736FB6E8EB}">
      <dgm:prSet/>
      <dgm:spPr/>
      <dgm:t>
        <a:bodyPr/>
        <a:lstStyle/>
        <a:p>
          <a:endParaRPr lang="zh-CN" altLang="en-US" sz="1800">
            <a:solidFill>
              <a:schemeClr val="tx1"/>
            </a:solidFill>
          </a:endParaRPr>
        </a:p>
      </dgm:t>
    </dgm:pt>
    <dgm:pt modelId="{91FF95F3-6E97-4BA1-86A9-5AEA48DAD61B}" type="pres">
      <dgm:prSet presAssocID="{FDFC53B0-A30C-46AC-9CC0-B7D3D73CE44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8165D119-3ED6-4097-8641-AB60C2A03223}" type="pres">
      <dgm:prSet presAssocID="{3B57653D-5C07-4568-9028-B587B9745DEB}" presName="parentText" presStyleLbl="node1" presStyleIdx="0" presStyleCnt="2" custScaleY="44282" custLinFactY="-5441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52E04BF-1D65-485D-8449-65070FDA6F99}" type="pres">
      <dgm:prSet presAssocID="{AEC408CA-07C6-40EE-8CE5-D207D90AF647}" presName="spacer" presStyleCnt="0"/>
      <dgm:spPr/>
    </dgm:pt>
    <dgm:pt modelId="{744B7E41-7853-4A1B-86FE-A57A074BE794}" type="pres">
      <dgm:prSet presAssocID="{6288EBF7-353E-4F16-84B0-C1EB7E5A78A6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B7B85A84-D958-4A32-8E94-2C889E93B58C}" type="presOf" srcId="{3B57653D-5C07-4568-9028-B587B9745DEB}" destId="{8165D119-3ED6-4097-8641-AB60C2A03223}" srcOrd="0" destOrd="0" presId="urn:microsoft.com/office/officeart/2005/8/layout/vList2"/>
    <dgm:cxn modelId="{A0ADD5E1-E0D2-4BD2-B20F-13736FB6E8EB}" srcId="{FDFC53B0-A30C-46AC-9CC0-B7D3D73CE442}" destId="{6288EBF7-353E-4F16-84B0-C1EB7E5A78A6}" srcOrd="1" destOrd="0" parTransId="{37249C05-3934-429A-9D6A-BF41EAE6CBB3}" sibTransId="{392E9812-AD87-4597-8247-CE43AF2C97F4}"/>
    <dgm:cxn modelId="{44799442-7423-4383-833D-61DC67D253F9}" type="presOf" srcId="{6288EBF7-353E-4F16-84B0-C1EB7E5A78A6}" destId="{744B7E41-7853-4A1B-86FE-A57A074BE794}" srcOrd="0" destOrd="0" presId="urn:microsoft.com/office/officeart/2005/8/layout/vList2"/>
    <dgm:cxn modelId="{27B0089A-07D2-4113-8EE9-50E174785474}" type="presOf" srcId="{FDFC53B0-A30C-46AC-9CC0-B7D3D73CE442}" destId="{91FF95F3-6E97-4BA1-86A9-5AEA48DAD61B}" srcOrd="0" destOrd="0" presId="urn:microsoft.com/office/officeart/2005/8/layout/vList2"/>
    <dgm:cxn modelId="{3864194D-596A-41AA-9FA3-A97F509B7540}" srcId="{FDFC53B0-A30C-46AC-9CC0-B7D3D73CE442}" destId="{3B57653D-5C07-4568-9028-B587B9745DEB}" srcOrd="0" destOrd="0" parTransId="{BEA6D42A-C1FC-4D99-9753-DB6543557004}" sibTransId="{AEC408CA-07C6-40EE-8CE5-D207D90AF647}"/>
    <dgm:cxn modelId="{B406723E-66A0-4580-99C1-06DD23B1E1DA}" type="presParOf" srcId="{91FF95F3-6E97-4BA1-86A9-5AEA48DAD61B}" destId="{8165D119-3ED6-4097-8641-AB60C2A03223}" srcOrd="0" destOrd="0" presId="urn:microsoft.com/office/officeart/2005/8/layout/vList2"/>
    <dgm:cxn modelId="{3723BC45-4015-47D2-9E14-755A4D46D4B6}" type="presParOf" srcId="{91FF95F3-6E97-4BA1-86A9-5AEA48DAD61B}" destId="{B52E04BF-1D65-485D-8449-65070FDA6F99}" srcOrd="1" destOrd="0" presId="urn:microsoft.com/office/officeart/2005/8/layout/vList2"/>
    <dgm:cxn modelId="{C3347E53-78AA-4D3B-8020-497FD2A2C9DF}" type="presParOf" srcId="{91FF95F3-6E97-4BA1-86A9-5AEA48DAD61B}" destId="{744B7E41-7853-4A1B-86FE-A57A074BE794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03DFE69-5E8F-4BD4-948D-D4A4E9353AAD}" type="doc">
      <dgm:prSet loTypeId="urn:microsoft.com/office/officeart/2005/8/layout/vList2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4F338475-70FB-4E50-9E68-DDAD5E812EAA}">
      <dgm:prSet custT="1"/>
      <dgm:spPr/>
      <dgm:t>
        <a:bodyPr/>
        <a:lstStyle/>
        <a:p>
          <a:pPr rtl="0"/>
          <a:r>
            <a:rPr lang="zh-CN" sz="2400" dirty="0" smtClean="0">
              <a:solidFill>
                <a:srgbClr val="FF0000"/>
              </a:solidFill>
            </a:rPr>
            <a:t>函数的调用形式为：</a:t>
          </a:r>
          <a:r>
            <a:rPr lang="en-US" sz="2400" dirty="0" smtClean="0">
              <a:solidFill>
                <a:srgbClr val="FF0000"/>
              </a:solidFill>
            </a:rPr>
            <a:t>init( b, 8, -1 );</a:t>
          </a:r>
          <a:br>
            <a:rPr lang="en-US" sz="2400" dirty="0" smtClean="0">
              <a:solidFill>
                <a:srgbClr val="FF0000"/>
              </a:solidFill>
            </a:rPr>
          </a:br>
          <a:r>
            <a:rPr lang="zh-CN" sz="2400" dirty="0" smtClean="0">
              <a:solidFill>
                <a:srgbClr val="FF0000"/>
              </a:solidFill>
            </a:rPr>
            <a:t>其中数组</a:t>
          </a:r>
          <a:r>
            <a:rPr lang="en-US" sz="2400" dirty="0" smtClean="0">
              <a:solidFill>
                <a:srgbClr val="FF0000"/>
              </a:solidFill>
            </a:rPr>
            <a:t>b</a:t>
          </a:r>
          <a:r>
            <a:rPr lang="zh-CN" sz="2400" dirty="0" smtClean="0">
              <a:solidFill>
                <a:srgbClr val="FF0000"/>
              </a:solidFill>
            </a:rPr>
            <a:t>的定义形式为：</a:t>
          </a:r>
          <a:r>
            <a:rPr lang="en-US" sz="2400" dirty="0" err="1" smtClean="0">
              <a:solidFill>
                <a:srgbClr val="FF0000"/>
              </a:solidFill>
            </a:rPr>
            <a:t>int</a:t>
          </a:r>
          <a:r>
            <a:rPr lang="en-US" sz="2400" dirty="0" smtClean="0">
              <a:solidFill>
                <a:srgbClr val="FF0000"/>
              </a:solidFill>
            </a:rPr>
            <a:t> b[ 8 ];</a:t>
          </a:r>
          <a:endParaRPr lang="zh-CN" sz="2400" dirty="0">
            <a:solidFill>
              <a:srgbClr val="FF0000"/>
            </a:solidFill>
          </a:endParaRPr>
        </a:p>
      </dgm:t>
    </dgm:pt>
    <dgm:pt modelId="{4D8E7255-2752-4EA2-809B-14192F57C751}" type="parTrans" cxnId="{1A35B727-0970-4003-B04C-DF48CE4C55AB}">
      <dgm:prSet/>
      <dgm:spPr/>
      <dgm:t>
        <a:bodyPr/>
        <a:lstStyle/>
        <a:p>
          <a:endParaRPr lang="zh-CN" altLang="en-US"/>
        </a:p>
      </dgm:t>
    </dgm:pt>
    <dgm:pt modelId="{033EB330-1ED5-44C3-BCCE-4A37996240CF}" type="sibTrans" cxnId="{1A35B727-0970-4003-B04C-DF48CE4C55AB}">
      <dgm:prSet/>
      <dgm:spPr/>
      <dgm:t>
        <a:bodyPr/>
        <a:lstStyle/>
        <a:p>
          <a:endParaRPr lang="zh-CN" altLang="en-US"/>
        </a:p>
      </dgm:t>
    </dgm:pt>
    <dgm:pt modelId="{83F4FA93-4E93-4627-815D-909BE61E5F99}" type="pres">
      <dgm:prSet presAssocID="{F03DFE69-5E8F-4BD4-948D-D4A4E9353AA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F1C9CC21-1656-4714-B9D1-0E58A07E9194}" type="pres">
      <dgm:prSet presAssocID="{4F338475-70FB-4E50-9E68-DDAD5E812EAA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1A35B727-0970-4003-B04C-DF48CE4C55AB}" srcId="{F03DFE69-5E8F-4BD4-948D-D4A4E9353AAD}" destId="{4F338475-70FB-4E50-9E68-DDAD5E812EAA}" srcOrd="0" destOrd="0" parTransId="{4D8E7255-2752-4EA2-809B-14192F57C751}" sibTransId="{033EB330-1ED5-44C3-BCCE-4A37996240CF}"/>
    <dgm:cxn modelId="{6EA20360-81D3-4B39-AA13-389FC3463E8A}" type="presOf" srcId="{F03DFE69-5E8F-4BD4-948D-D4A4E9353AAD}" destId="{83F4FA93-4E93-4627-815D-909BE61E5F99}" srcOrd="0" destOrd="0" presId="urn:microsoft.com/office/officeart/2005/8/layout/vList2"/>
    <dgm:cxn modelId="{53E4EAA1-B336-4171-8E58-53E61AF656F4}" type="presOf" srcId="{4F338475-70FB-4E50-9E68-DDAD5E812EAA}" destId="{F1C9CC21-1656-4714-B9D1-0E58A07E9194}" srcOrd="0" destOrd="0" presId="urn:microsoft.com/office/officeart/2005/8/layout/vList2"/>
    <dgm:cxn modelId="{DF2A9242-83E7-4CB7-81FD-CA504AF55CB5}" type="presParOf" srcId="{83F4FA93-4E93-4627-815D-909BE61E5F99}" destId="{F1C9CC21-1656-4714-B9D1-0E58A07E919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65D119-3ED6-4097-8641-AB60C2A03223}">
      <dsp:nvSpPr>
        <dsp:cNvPr id="0" name=""/>
        <dsp:cNvSpPr/>
      </dsp:nvSpPr>
      <dsp:spPr>
        <a:xfrm>
          <a:off x="0" y="0"/>
          <a:ext cx="5508104" cy="61342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800" kern="1200" dirty="0" smtClean="0">
              <a:solidFill>
                <a:srgbClr val="C00000"/>
              </a:solidFill>
            </a:rPr>
            <a:t>程序运行结果：</a:t>
          </a:r>
          <a:endParaRPr lang="zh-CN" altLang="en-US" sz="2800" kern="1200" dirty="0">
            <a:solidFill>
              <a:srgbClr val="C00000"/>
            </a:solidFill>
          </a:endParaRPr>
        </a:p>
      </dsp:txBody>
      <dsp:txXfrm>
        <a:off x="29945" y="29945"/>
        <a:ext cx="5448214" cy="553539"/>
      </dsp:txXfrm>
    </dsp:sp>
    <dsp:sp modelId="{744B7E41-7853-4A1B-86FE-A57A074BE794}">
      <dsp:nvSpPr>
        <dsp:cNvPr id="0" name=""/>
        <dsp:cNvSpPr/>
      </dsp:nvSpPr>
      <dsp:spPr>
        <a:xfrm>
          <a:off x="0" y="930370"/>
          <a:ext cx="5508104" cy="138527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rgbClr val="0000FF"/>
              </a:solidFill>
              <a:latin typeface="Cambria" pitchFamily="18" charset="0"/>
            </a:rPr>
            <a:t>6765   4181   2584   1597    987    610</a:t>
          </a:r>
          <a:br>
            <a:rPr lang="en-US" sz="2000" kern="1200" dirty="0" smtClean="0">
              <a:solidFill>
                <a:srgbClr val="0000FF"/>
              </a:solidFill>
              <a:latin typeface="Cambria" pitchFamily="18" charset="0"/>
            </a:rPr>
          </a:br>
          <a:r>
            <a:rPr lang="en-US" sz="2000" kern="1200" dirty="0" smtClean="0">
              <a:solidFill>
                <a:srgbClr val="0000FF"/>
              </a:solidFill>
              <a:latin typeface="Cambria" pitchFamily="18" charset="0"/>
            </a:rPr>
            <a:t>   377     233      144       89       55       34</a:t>
          </a:r>
          <a:br>
            <a:rPr lang="en-US" sz="2000" kern="1200" dirty="0" smtClean="0">
              <a:solidFill>
                <a:srgbClr val="0000FF"/>
              </a:solidFill>
              <a:latin typeface="Cambria" pitchFamily="18" charset="0"/>
            </a:rPr>
          </a:br>
          <a:r>
            <a:rPr lang="en-US" sz="2000" kern="1200" dirty="0" smtClean="0">
              <a:solidFill>
                <a:srgbClr val="0000FF"/>
              </a:solidFill>
              <a:latin typeface="Cambria" pitchFamily="18" charset="0"/>
            </a:rPr>
            <a:t>     21        13           8         5          3          2</a:t>
          </a:r>
          <a:br>
            <a:rPr lang="en-US" sz="2000" kern="1200" dirty="0" smtClean="0">
              <a:solidFill>
                <a:srgbClr val="0000FF"/>
              </a:solidFill>
              <a:latin typeface="Cambria" pitchFamily="18" charset="0"/>
            </a:rPr>
          </a:br>
          <a:r>
            <a:rPr lang="en-US" sz="2000" kern="1200" dirty="0" smtClean="0">
              <a:solidFill>
                <a:srgbClr val="0000FF"/>
              </a:solidFill>
              <a:latin typeface="Cambria" pitchFamily="18" charset="0"/>
            </a:rPr>
            <a:t>        1          1 </a:t>
          </a:r>
          <a:endParaRPr lang="zh-CN" sz="2000" kern="1200" dirty="0">
            <a:solidFill>
              <a:srgbClr val="0000FF"/>
            </a:solidFill>
            <a:latin typeface="Cambria" pitchFamily="18" charset="0"/>
          </a:endParaRPr>
        </a:p>
      </dsp:txBody>
      <dsp:txXfrm>
        <a:off x="67624" y="997994"/>
        <a:ext cx="5372856" cy="12500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C9CC21-1656-4714-B9D1-0E58A07E9194}">
      <dsp:nvSpPr>
        <dsp:cNvPr id="0" name=""/>
        <dsp:cNvSpPr/>
      </dsp:nvSpPr>
      <dsp:spPr>
        <a:xfrm>
          <a:off x="0" y="427"/>
          <a:ext cx="5876156" cy="95325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sz="2400" kern="1200" dirty="0" smtClean="0">
              <a:solidFill>
                <a:srgbClr val="FF0000"/>
              </a:solidFill>
            </a:rPr>
            <a:t>函数的调用形式为：</a:t>
          </a:r>
          <a:r>
            <a:rPr lang="en-US" sz="2400" kern="1200" dirty="0" smtClean="0">
              <a:solidFill>
                <a:srgbClr val="FF0000"/>
              </a:solidFill>
            </a:rPr>
            <a:t>init( b, 8, -1 );</a:t>
          </a:r>
          <a:br>
            <a:rPr lang="en-US" sz="2400" kern="1200" dirty="0" smtClean="0">
              <a:solidFill>
                <a:srgbClr val="FF0000"/>
              </a:solidFill>
            </a:rPr>
          </a:br>
          <a:r>
            <a:rPr lang="zh-CN" sz="2400" kern="1200" dirty="0" smtClean="0">
              <a:solidFill>
                <a:srgbClr val="FF0000"/>
              </a:solidFill>
            </a:rPr>
            <a:t>其中数组</a:t>
          </a:r>
          <a:r>
            <a:rPr lang="en-US" sz="2400" kern="1200" dirty="0" smtClean="0">
              <a:solidFill>
                <a:srgbClr val="FF0000"/>
              </a:solidFill>
            </a:rPr>
            <a:t>b</a:t>
          </a:r>
          <a:r>
            <a:rPr lang="zh-CN" sz="2400" kern="1200" dirty="0" smtClean="0">
              <a:solidFill>
                <a:srgbClr val="FF0000"/>
              </a:solidFill>
            </a:rPr>
            <a:t>的定义形式为：</a:t>
          </a:r>
          <a:r>
            <a:rPr lang="en-US" sz="2400" kern="1200" dirty="0" err="1" smtClean="0">
              <a:solidFill>
                <a:srgbClr val="FF0000"/>
              </a:solidFill>
            </a:rPr>
            <a:t>int</a:t>
          </a:r>
          <a:r>
            <a:rPr lang="en-US" sz="2400" kern="1200" dirty="0" smtClean="0">
              <a:solidFill>
                <a:srgbClr val="FF0000"/>
              </a:solidFill>
            </a:rPr>
            <a:t> b[ 8 ];</a:t>
          </a:r>
          <a:endParaRPr lang="zh-CN" sz="2400" kern="1200" dirty="0">
            <a:solidFill>
              <a:srgbClr val="FF0000"/>
            </a:solidFill>
          </a:endParaRPr>
        </a:p>
      </dsp:txBody>
      <dsp:txXfrm>
        <a:off x="46534" y="46961"/>
        <a:ext cx="5783088" cy="8601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fld id="{EA1DD31B-0EBC-4E60-813E-1AA437DB83B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986260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95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fld id="{AF7289B7-DDE4-436E-8906-2735D78745E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326279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0595" name="备注占位符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smtClean="0">
              <a:latin typeface="Arial" panose="020B0604020202020204" pitchFamily="34" charset="0"/>
            </a:endParaRPr>
          </a:p>
        </p:txBody>
      </p:sp>
      <p:sp>
        <p:nvSpPr>
          <p:cNvPr id="110596" name="灯片编号占位符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fld id="{942617CF-8569-4813-A952-5E2DD854C953}" type="slidenum">
              <a:rPr lang="en-US" altLang="zh-CN" sz="1200">
                <a:latin typeface="Arial" panose="020B0604020202020204" pitchFamily="34" charset="0"/>
                <a:ea typeface="宋体" panose="02010600030101010101" pitchFamily="2" charset="-122"/>
              </a:rPr>
              <a:pPr/>
              <a:t>22</a:t>
            </a:fld>
            <a:endParaRPr lang="en-US" altLang="zh-CN" sz="12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01937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zh-CN" altLang="zh-CN">
              <a:latin typeface="Times New Roman" pitchFamily="18" charset="0"/>
              <a:ea typeface="宋体" pitchFamily="2" charset="-122"/>
              <a:cs typeface="+mn-cs"/>
            </a:endParaRPr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F8EE9CA-BA77-488E-9EEB-53EA8BA1DC3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17202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36291C-EB4C-4F86-94FB-4BB982F5A79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10395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94475" y="476250"/>
            <a:ext cx="2017713" cy="554355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39750" y="476250"/>
            <a:ext cx="5902325" cy="554355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A7EFB5-EB1D-4C0B-939F-F39D4CF88EC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24183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55576" y="592138"/>
            <a:ext cx="8001000" cy="676275"/>
          </a:xfrm>
        </p:spPr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mbria" pitchFamily="18" charset="0"/>
              </a:defRPr>
            </a:lvl1pPr>
            <a:lvl2pPr>
              <a:defRPr>
                <a:latin typeface="Cambria" pitchFamily="18" charset="0"/>
              </a:defRPr>
            </a:lvl2pPr>
            <a:lvl3pPr>
              <a:defRPr>
                <a:latin typeface="Cambria" pitchFamily="18" charset="0"/>
              </a:defRPr>
            </a:lvl3pPr>
            <a:lvl4pPr>
              <a:defRPr>
                <a:latin typeface="Cambria" pitchFamily="18" charset="0"/>
              </a:defRPr>
            </a:lvl4pPr>
            <a:lvl5pPr>
              <a:defRPr>
                <a:latin typeface="Cambria" pitchFamily="18" charset="0"/>
              </a:defRPr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14E534-F5B9-4E7C-B41C-DDC67F90EAE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53092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FA1F69-F686-4E12-8BCA-A3337DC935D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777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39750" y="1412875"/>
            <a:ext cx="3924300" cy="4606925"/>
          </a:xfrm>
        </p:spPr>
        <p:txBody>
          <a:bodyPr/>
          <a:lstStyle>
            <a:lvl1pPr>
              <a:defRPr sz="2800">
                <a:latin typeface="Cambria" pitchFamily="18" charset="0"/>
              </a:defRPr>
            </a:lvl1pPr>
            <a:lvl2pPr>
              <a:defRPr sz="2400">
                <a:latin typeface="Cambria" pitchFamily="18" charset="0"/>
              </a:defRPr>
            </a:lvl2pPr>
            <a:lvl3pPr>
              <a:defRPr sz="2000">
                <a:latin typeface="Cambria" pitchFamily="18" charset="0"/>
              </a:defRPr>
            </a:lvl3pPr>
            <a:lvl4pPr>
              <a:defRPr sz="1800">
                <a:latin typeface="Cambria" pitchFamily="18" charset="0"/>
              </a:defRPr>
            </a:lvl4pPr>
            <a:lvl5pPr>
              <a:defRPr sz="1800">
                <a:latin typeface="Cambria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16450" y="1412875"/>
            <a:ext cx="3924300" cy="4606925"/>
          </a:xfrm>
        </p:spPr>
        <p:txBody>
          <a:bodyPr/>
          <a:lstStyle>
            <a:lvl1pPr>
              <a:defRPr sz="2800">
                <a:latin typeface="Cambria" pitchFamily="18" charset="0"/>
              </a:defRPr>
            </a:lvl1pPr>
            <a:lvl2pPr>
              <a:defRPr sz="2400">
                <a:latin typeface="Cambria" pitchFamily="18" charset="0"/>
              </a:defRPr>
            </a:lvl2pPr>
            <a:lvl3pPr>
              <a:defRPr sz="2000">
                <a:latin typeface="Cambria" pitchFamily="18" charset="0"/>
              </a:defRPr>
            </a:lvl3pPr>
            <a:lvl4pPr>
              <a:defRPr sz="1800">
                <a:latin typeface="Cambria" pitchFamily="18" charset="0"/>
              </a:defRPr>
            </a:lvl4pPr>
            <a:lvl5pPr>
              <a:defRPr sz="1800">
                <a:latin typeface="Cambria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37724E-FF5D-43A7-AC59-5667B191719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10596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487B25-D54A-41BA-85F8-97278CF60E4C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59718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3851AC-0819-408A-BED0-41E6C5FFC79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9854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CF299D-37B9-4A3F-92CE-198127F4BC3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09048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2E9001-7B56-4063-A2E2-C89AB0559C6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31900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970108-EFA0-45F6-ACC4-3453A18CCC3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56860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1188" y="476250"/>
            <a:ext cx="8001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268413"/>
            <a:ext cx="8001000" cy="482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69637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zh-CN" altLang="en-US" sz="1800">
              <a:latin typeface="Verdana" pitchFamily="34" charset="0"/>
              <a:ea typeface="宋体" pitchFamily="2" charset="-122"/>
              <a:cs typeface="+mn-cs"/>
            </a:endParaRPr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Verdana" pitchFamily="34" charset="0"/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963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Verdana" pitchFamily="34" charset="0"/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964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Verdana" panose="020B0604030504040204" pitchFamily="34" charset="0"/>
                <a:ea typeface="宋体" panose="02010600030101010101" pitchFamily="2" charset="-122"/>
              </a:defRPr>
            </a:lvl1pPr>
          </a:lstStyle>
          <a:p>
            <a:fld id="{5DCCCE98-B85B-4308-9AF6-967513A0BC79}" type="slidenum">
              <a:rPr lang="en-US" altLang="zh-CN"/>
              <a:pPr/>
              <a:t>‹#›</a:t>
            </a:fld>
            <a:endParaRPr lang="en-US" altLang="zh-CN"/>
          </a:p>
        </p:txBody>
      </p:sp>
      <p:pic>
        <p:nvPicPr>
          <p:cNvPr id="3080" name="Picture 9" descr="GIF-395"/>
          <p:cNvPicPr>
            <a:picLocks noChangeAspect="1" noChangeArrowheads="1" noCrop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07950" y="404813"/>
            <a:ext cx="4953000" cy="12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42" name="Rectangle 10"/>
          <p:cNvSpPr>
            <a:spLocks noChangeArrowheads="1"/>
          </p:cNvSpPr>
          <p:nvPr userDrawn="1"/>
        </p:nvSpPr>
        <p:spPr bwMode="auto">
          <a:xfrm>
            <a:off x="5943600" y="0"/>
            <a:ext cx="3200400" cy="504825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100000">
                <a:srgbClr val="FF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99CCFF">
                <a:gamma/>
                <a:shade val="60000"/>
                <a:invGamma/>
              </a:srgbClr>
            </a:prstShdw>
          </a:effectLst>
        </p:spPr>
        <p:txBody>
          <a:bodyPr anchor="ctr" anchorCtr="1"/>
          <a:lstStyle/>
          <a:p>
            <a:pPr algn="ctr" eaLnBrk="1" hangingPunct="1">
              <a:spcBef>
                <a:spcPct val="20000"/>
              </a:spcBef>
              <a:defRPr/>
            </a:pPr>
            <a:r>
              <a:rPr kumimoji="1" lang="en-US" altLang="zh-CN" sz="2000">
                <a:latin typeface="华文楷体" pitchFamily="2" charset="-122"/>
                <a:ea typeface="华文楷体" pitchFamily="2" charset="-122"/>
                <a:cs typeface="+mn-cs"/>
              </a:rPr>
              <a:t>C</a:t>
            </a:r>
            <a:r>
              <a:rPr kumimoji="1" lang="zh-CN" altLang="en-US" sz="2000">
                <a:latin typeface="华文楷体" pitchFamily="2" charset="-122"/>
                <a:ea typeface="华文楷体" pitchFamily="2" charset="-122"/>
                <a:cs typeface="+mn-cs"/>
              </a:rPr>
              <a:t>语言程序设计教程</a:t>
            </a:r>
          </a:p>
        </p:txBody>
      </p:sp>
      <p:sp>
        <p:nvSpPr>
          <p:cNvPr id="69643" name="WordArt 11"/>
          <p:cNvSpPr>
            <a:spLocks noChangeArrowheads="1" noChangeShapeType="1" noTextEdit="1"/>
          </p:cNvSpPr>
          <p:nvPr userDrawn="1"/>
        </p:nvSpPr>
        <p:spPr bwMode="auto">
          <a:xfrm>
            <a:off x="179388" y="0"/>
            <a:ext cx="3343275" cy="371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zh-CN" altLang="en-US" sz="3600" kern="10" dirty="0" smtClean="0">
                <a:ln w="12700" cap="sq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华文新魏"/>
                <a:ea typeface="华文新魏"/>
                <a:cs typeface="+mn-cs"/>
              </a:rPr>
              <a:t>数组与函数</a:t>
            </a:r>
            <a:endParaRPr lang="zh-CN" altLang="en-US" sz="3600" kern="10" dirty="0">
              <a:ln w="12700" cap="sq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华文新魏"/>
              <a:ea typeface="华文新魏"/>
              <a:cs typeface="+mn-cs"/>
            </a:endParaRPr>
          </a:p>
        </p:txBody>
      </p:sp>
      <p:sp>
        <p:nvSpPr>
          <p:cNvPr id="69644" name="Line 12"/>
          <p:cNvSpPr>
            <a:spLocks noChangeShapeType="1"/>
          </p:cNvSpPr>
          <p:nvPr userDrawn="1"/>
        </p:nvSpPr>
        <p:spPr bwMode="auto">
          <a:xfrm flipV="1">
            <a:off x="611188" y="1196975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zh-CN" altLang="en-US" sz="1800">
              <a:latin typeface="Verdana" pitchFamily="34" charset="0"/>
              <a:ea typeface="宋体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  <p:sldLayoutId id="2147483857" r:id="rId2"/>
    <p:sldLayoutId id="2147483858" r:id="rId3"/>
    <p:sldLayoutId id="2147483859" r:id="rId4"/>
    <p:sldLayoutId id="2147483860" r:id="rId5"/>
    <p:sldLayoutId id="2147483861" r:id="rId6"/>
    <p:sldLayoutId id="2147483862" r:id="rId7"/>
    <p:sldLayoutId id="2147483863" r:id="rId8"/>
    <p:sldLayoutId id="2147483864" r:id="rId9"/>
    <p:sldLayoutId id="2147483865" r:id="rId10"/>
    <p:sldLayoutId id="2147483866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00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00FF"/>
          </a:solidFill>
          <a:latin typeface="Verdana" pitchFamily="34" charset="0"/>
          <a:ea typeface="华文新魏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00FF"/>
          </a:solidFill>
          <a:latin typeface="Verdana" pitchFamily="34" charset="0"/>
          <a:ea typeface="华文新魏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00FF"/>
          </a:solidFill>
          <a:latin typeface="Verdana" pitchFamily="34" charset="0"/>
          <a:ea typeface="华文新魏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00FF"/>
          </a:solidFill>
          <a:latin typeface="Verdana" pitchFamily="34" charset="0"/>
          <a:ea typeface="华文新魏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3800" b="1">
          <a:solidFill>
            <a:srgbClr val="0000FF"/>
          </a:solidFill>
          <a:latin typeface="Verdana" pitchFamily="34" charset="0"/>
          <a:ea typeface="华文新魏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3800" b="1">
          <a:solidFill>
            <a:srgbClr val="0000FF"/>
          </a:solidFill>
          <a:latin typeface="Verdana" pitchFamily="34" charset="0"/>
          <a:ea typeface="华文新魏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3800" b="1">
          <a:solidFill>
            <a:srgbClr val="0000FF"/>
          </a:solidFill>
          <a:latin typeface="Verdana" pitchFamily="34" charset="0"/>
          <a:ea typeface="华文新魏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3800" b="1">
          <a:solidFill>
            <a:srgbClr val="0000FF"/>
          </a:solidFill>
          <a:latin typeface="Verdana" pitchFamily="34" charset="0"/>
          <a:ea typeface="华文新魏" pitchFamily="2" charset="-122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3000" b="1">
          <a:solidFill>
            <a:schemeClr val="tx1"/>
          </a:solidFill>
          <a:latin typeface="Cambria" pitchFamily="18" charset="0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600" b="1">
          <a:solidFill>
            <a:schemeClr val="tx1"/>
          </a:solidFill>
          <a:latin typeface="Cambria" pitchFamily="18" charset="0"/>
          <a:ea typeface="+mn-ea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2300" b="1">
          <a:solidFill>
            <a:schemeClr val="tx1"/>
          </a:solidFill>
          <a:latin typeface="Cambria" pitchFamily="18" charset="0"/>
          <a:ea typeface="+mn-ea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000" b="1">
          <a:solidFill>
            <a:schemeClr val="tx1"/>
          </a:solidFill>
          <a:latin typeface="Cambria" pitchFamily="18" charset="0"/>
          <a:ea typeface="+mn-ea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 b="1">
          <a:solidFill>
            <a:schemeClr val="tx1"/>
          </a:solidFill>
          <a:latin typeface="Cambria" pitchFamily="18" charset="0"/>
          <a:ea typeface="+mn-ea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 b="1">
          <a:solidFill>
            <a:schemeClr val="tx1"/>
          </a:solidFill>
          <a:latin typeface="+mn-lt"/>
          <a:ea typeface="+mn-ea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 b="1">
          <a:solidFill>
            <a:schemeClr val="tx1"/>
          </a:solidFill>
          <a:latin typeface="+mn-lt"/>
          <a:ea typeface="+mn-ea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 b="1">
          <a:solidFill>
            <a:schemeClr val="tx1"/>
          </a:solidFill>
          <a:latin typeface="+mn-lt"/>
          <a:ea typeface="+mn-ea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 b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fld id="{22B83F52-540A-4F82-8BE7-76882AEAFDA4}" type="slidenum">
              <a:rPr lang="en-US" altLang="zh-CN" sz="1200">
                <a:latin typeface="Verdana" panose="020B0604030504040204" pitchFamily="34" charset="0"/>
                <a:ea typeface="宋体" panose="02010600030101010101" pitchFamily="2" charset="-122"/>
              </a:rPr>
              <a:pPr/>
              <a:t>1</a:t>
            </a:fld>
            <a:endParaRPr lang="en-US" altLang="zh-CN" sz="12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67588" name="WordArt 4"/>
          <p:cNvSpPr>
            <a:spLocks noChangeArrowheads="1" noChangeShapeType="1" noTextEdit="1"/>
          </p:cNvSpPr>
          <p:nvPr/>
        </p:nvSpPr>
        <p:spPr bwMode="auto">
          <a:xfrm>
            <a:off x="1799692" y="1916832"/>
            <a:ext cx="5544616" cy="10239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zh-CN" altLang="en-US" sz="3600" b="1" kern="10" dirty="0" smtClean="0">
                <a:ln w="19050" cap="sq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华文新魏"/>
                <a:ea typeface="华文新魏"/>
                <a:cs typeface="+mn-cs"/>
              </a:rPr>
              <a:t>数组</a:t>
            </a:r>
            <a:r>
              <a:rPr lang="zh-CN" altLang="en-US" sz="3600" b="1" kern="10" dirty="0" smtClean="0">
                <a:ln w="19050" cap="sq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华文新魏"/>
                <a:ea typeface="华文新魏"/>
                <a:cs typeface="+mn-cs"/>
              </a:rPr>
              <a:t>与函数</a:t>
            </a:r>
            <a:endParaRPr lang="zh-CN" altLang="en-US" sz="3600" b="1" kern="10" dirty="0">
              <a:ln w="19050" cap="sq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华文新魏"/>
              <a:ea typeface="华文新魏"/>
              <a:cs typeface="+mn-cs"/>
            </a:endParaRPr>
          </a:p>
        </p:txBody>
      </p:sp>
      <p:sp>
        <p:nvSpPr>
          <p:cNvPr id="5124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一维数组的注意事项</a:t>
            </a:r>
          </a:p>
        </p:txBody>
      </p:sp>
      <p:sp>
        <p:nvSpPr>
          <p:cNvPr id="18435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sz="2800" b="0" dirty="0" smtClean="0"/>
              <a:t>数组的长度是一个整型常量</a:t>
            </a:r>
            <a:r>
              <a:rPr lang="zh-CN" altLang="en-US" sz="2800" b="0" dirty="0" smtClean="0"/>
              <a:t>，</a:t>
            </a:r>
            <a:r>
              <a:rPr lang="zh-CN" altLang="zh-CN" sz="2800" b="0" dirty="0" smtClean="0"/>
              <a:t>例如</a:t>
            </a:r>
            <a:r>
              <a:rPr lang="zh-CN" altLang="en-US" sz="2800" b="0" dirty="0" smtClean="0"/>
              <a:t>：</a:t>
            </a:r>
            <a:endParaRPr lang="zh-CN" altLang="zh-CN" sz="2800" b="0" dirty="0" smtClean="0"/>
          </a:p>
          <a:p>
            <a:pPr>
              <a:buFont typeface="Wingdings" panose="05000000000000000000" pitchFamily="2" charset="2"/>
              <a:buNone/>
            </a:pPr>
            <a:r>
              <a:rPr lang="en-US" altLang="zh-CN" sz="2800" b="0" dirty="0" smtClean="0"/>
              <a:t>        </a:t>
            </a:r>
            <a:r>
              <a:rPr lang="en-US" altLang="zh-CN" sz="2800" b="0" dirty="0" err="1" smtClean="0"/>
              <a:t>int</a:t>
            </a:r>
            <a:r>
              <a:rPr lang="en-US" altLang="zh-CN" sz="2800" b="0" dirty="0" smtClean="0"/>
              <a:t> a [ 10 ];</a:t>
            </a:r>
            <a:endParaRPr lang="zh-CN" altLang="zh-CN" sz="2800" b="0" dirty="0" smtClean="0"/>
          </a:p>
          <a:p>
            <a:pPr>
              <a:buFont typeface="Wingdings" panose="05000000000000000000" pitchFamily="2" charset="2"/>
              <a:buNone/>
            </a:pPr>
            <a:r>
              <a:rPr lang="en-US" altLang="zh-CN" sz="2800" b="0" dirty="0" smtClean="0"/>
              <a:t>       </a:t>
            </a:r>
            <a:r>
              <a:rPr lang="zh-CN" altLang="zh-CN" sz="2800" b="0" dirty="0" smtClean="0"/>
              <a:t>使用符号常量的形式定义数组的大小：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zh-CN" sz="2800" b="0" dirty="0" smtClean="0"/>
              <a:t>       #define  N  10</a:t>
            </a:r>
            <a:endParaRPr lang="zh-CN" altLang="zh-CN" sz="2800" b="0" dirty="0" smtClean="0"/>
          </a:p>
          <a:p>
            <a:pPr>
              <a:buFont typeface="Wingdings" panose="05000000000000000000" pitchFamily="2" charset="2"/>
              <a:buNone/>
            </a:pPr>
            <a:r>
              <a:rPr lang="en-US" altLang="zh-CN" sz="2800" b="0" dirty="0" smtClean="0"/>
              <a:t>       </a:t>
            </a:r>
            <a:r>
              <a:rPr lang="en-US" altLang="zh-CN" sz="2800" b="0" dirty="0" err="1" smtClean="0"/>
              <a:t>int</a:t>
            </a:r>
            <a:r>
              <a:rPr lang="en-US" altLang="zh-CN" sz="2800" b="0" dirty="0" smtClean="0"/>
              <a:t> a [N ]</a:t>
            </a:r>
            <a:r>
              <a:rPr lang="zh-CN" altLang="zh-CN" sz="2800" b="0" dirty="0" smtClean="0"/>
              <a:t>；</a:t>
            </a:r>
            <a:r>
              <a:rPr lang="en-US" altLang="zh-CN" sz="2800" b="0" dirty="0" smtClean="0"/>
              <a:t> </a:t>
            </a:r>
            <a:endParaRPr lang="zh-CN" altLang="zh-CN" sz="2800" b="0" dirty="0" smtClean="0"/>
          </a:p>
          <a:p>
            <a:r>
              <a:rPr lang="zh-CN" altLang="zh-CN" sz="2800" b="0" dirty="0" smtClean="0"/>
              <a:t>数组的命名方式与其他变量一样</a:t>
            </a:r>
            <a:r>
              <a:rPr lang="zh-CN" altLang="en-US" sz="2800" b="0" dirty="0" smtClean="0"/>
              <a:t>，符合标识符的定义规范</a:t>
            </a:r>
            <a:endParaRPr lang="zh-CN" altLang="zh-CN" sz="2800" b="0" dirty="0" smtClean="0"/>
          </a:p>
          <a:p>
            <a:r>
              <a:rPr lang="zh-CN" altLang="zh-CN" sz="2800" b="0" dirty="0" smtClean="0"/>
              <a:t>数组元素的起始下标为</a:t>
            </a:r>
            <a:r>
              <a:rPr lang="en-US" altLang="zh-CN" sz="2800" b="0" dirty="0" smtClean="0"/>
              <a:t>0</a:t>
            </a:r>
            <a:endParaRPr lang="zh-CN" altLang="en-US" sz="2800" b="0" dirty="0" smtClean="0"/>
          </a:p>
        </p:txBody>
      </p:sp>
      <p:sp>
        <p:nvSpPr>
          <p:cNvPr id="18436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fld id="{C5690C6B-F79E-4FEC-A9C3-5D4BD4DF2507}" type="slidenum">
              <a:rPr lang="en-US" altLang="zh-CN" sz="1200">
                <a:latin typeface="Verdana" panose="020B0604030504040204" pitchFamily="34" charset="0"/>
                <a:ea typeface="宋体" panose="02010600030101010101" pitchFamily="2" charset="-122"/>
              </a:rPr>
              <a:pPr/>
              <a:t>10</a:t>
            </a:fld>
            <a:endParaRPr lang="en-US" altLang="zh-CN" sz="12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一维数组的存储结构</a:t>
            </a:r>
          </a:p>
        </p:txBody>
      </p:sp>
      <p:sp>
        <p:nvSpPr>
          <p:cNvPr id="19459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b="0" smtClean="0"/>
              <a:t>若有数组：</a:t>
            </a:r>
            <a:r>
              <a:rPr lang="en-US" altLang="zh-CN" b="0" smtClean="0"/>
              <a:t>  int a [10];</a:t>
            </a:r>
            <a:endParaRPr lang="zh-CN" altLang="zh-CN" b="0" smtClean="0"/>
          </a:p>
          <a:p>
            <a:endParaRPr lang="zh-CN" altLang="en-US" b="0" smtClean="0"/>
          </a:p>
        </p:txBody>
      </p:sp>
      <p:sp>
        <p:nvSpPr>
          <p:cNvPr id="19460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fld id="{2359D841-A2D3-4D6F-9CE8-9D7501D39B06}" type="slidenum">
              <a:rPr lang="en-US" altLang="zh-CN" sz="1200">
                <a:latin typeface="Verdana" panose="020B0604030504040204" pitchFamily="34" charset="0"/>
                <a:ea typeface="宋体" panose="02010600030101010101" pitchFamily="2" charset="-122"/>
              </a:rPr>
              <a:pPr/>
              <a:t>11</a:t>
            </a:fld>
            <a:endParaRPr lang="en-US" altLang="zh-CN" sz="12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graphicFrame>
        <p:nvGraphicFramePr>
          <p:cNvPr id="18501" name="Group 69"/>
          <p:cNvGraphicFramePr>
            <a:graphicFrameLocks noGrp="1"/>
          </p:cNvGraphicFramePr>
          <p:nvPr/>
        </p:nvGraphicFramePr>
        <p:xfrm>
          <a:off x="684213" y="1989138"/>
          <a:ext cx="7343775" cy="4086225"/>
        </p:xfrm>
        <a:graphic>
          <a:graphicData uri="http://schemas.openxmlformats.org/drawingml/2006/table">
            <a:tbl>
              <a:tblPr/>
              <a:tblGrid>
                <a:gridCol w="201604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558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3678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3510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201613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索引号</a:t>
                      </a:r>
                      <a:r>
                        <a:rPr kumimoji="0" lang="en-US" altLang="zh-C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(</a:t>
                      </a: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下标</a:t>
                      </a:r>
                      <a:r>
                        <a:rPr kumimoji="0" lang="en-US" altLang="zh-C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)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74" marR="6857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201613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存储地址</a:t>
                      </a:r>
                      <a:endParaRPr kumimoji="0" lang="zh-CN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74" marR="6857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2016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元素值</a:t>
                      </a:r>
                      <a:endParaRPr kumimoji="0" lang="zh-CN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74" marR="6857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201613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数组元素</a:t>
                      </a:r>
                      <a:endParaRPr kumimoji="0" lang="zh-CN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74" marR="6857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2016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0</a:t>
                      </a:r>
                      <a:endParaRPr kumimoji="0" lang="zh-CN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74" marR="6857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CBCB"/>
                    </a:solidFill>
                  </a:tcPr>
                </a:tc>
                <a:tc>
                  <a:txBody>
                    <a:bodyPr/>
                    <a:lstStyle/>
                    <a:p>
                      <a:pPr marL="2016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2000</a:t>
                      </a:r>
                      <a:endParaRPr kumimoji="0" lang="zh-CN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74" marR="6857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CBCB"/>
                    </a:solidFill>
                  </a:tcPr>
                </a:tc>
                <a:tc>
                  <a:txBody>
                    <a:bodyPr/>
                    <a:lstStyle/>
                    <a:p>
                      <a:pPr marL="2016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1</a:t>
                      </a:r>
                      <a:endParaRPr kumimoji="0" lang="zh-CN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74" marR="6857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2016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a [0]</a:t>
                      </a:r>
                      <a:endParaRPr kumimoji="0" lang="zh-CN" altLang="zh-C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74" marR="6857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2016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1</a:t>
                      </a:r>
                      <a:endParaRPr kumimoji="0" lang="zh-CN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74" marR="6857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7E7"/>
                    </a:solidFill>
                  </a:tcPr>
                </a:tc>
                <a:tc>
                  <a:txBody>
                    <a:bodyPr/>
                    <a:lstStyle/>
                    <a:p>
                      <a:pPr marL="2016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2004</a:t>
                      </a:r>
                      <a:endParaRPr kumimoji="0" lang="zh-CN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74" marR="6857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7E7"/>
                    </a:solidFill>
                  </a:tcPr>
                </a:tc>
                <a:tc>
                  <a:txBody>
                    <a:bodyPr/>
                    <a:lstStyle/>
                    <a:p>
                      <a:pPr marL="2016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2</a:t>
                      </a:r>
                      <a:endParaRPr kumimoji="0" lang="zh-CN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74" marR="6857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2016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a [1]</a:t>
                      </a:r>
                      <a:endParaRPr kumimoji="0" lang="zh-CN" altLang="zh-C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74" marR="6857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2016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2</a:t>
                      </a:r>
                      <a:endParaRPr kumimoji="0" lang="zh-CN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74" marR="6857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CBCB"/>
                    </a:solidFill>
                  </a:tcPr>
                </a:tc>
                <a:tc>
                  <a:txBody>
                    <a:bodyPr/>
                    <a:lstStyle/>
                    <a:p>
                      <a:pPr marL="2016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2008</a:t>
                      </a:r>
                      <a:endParaRPr kumimoji="0" lang="zh-CN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74" marR="6857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CBCB"/>
                    </a:solidFill>
                  </a:tcPr>
                </a:tc>
                <a:tc>
                  <a:txBody>
                    <a:bodyPr/>
                    <a:lstStyle/>
                    <a:p>
                      <a:pPr marL="2016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3</a:t>
                      </a:r>
                      <a:endParaRPr kumimoji="0" lang="zh-CN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74" marR="6857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2016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a [2]</a:t>
                      </a:r>
                      <a:endParaRPr kumimoji="0" lang="zh-CN" altLang="zh-C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74" marR="6857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2016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3</a:t>
                      </a:r>
                      <a:endParaRPr kumimoji="0" lang="zh-CN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74" marR="6857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7E7"/>
                    </a:solidFill>
                  </a:tcPr>
                </a:tc>
                <a:tc>
                  <a:txBody>
                    <a:bodyPr/>
                    <a:lstStyle/>
                    <a:p>
                      <a:pPr marL="2016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2012</a:t>
                      </a:r>
                      <a:endParaRPr kumimoji="0" lang="zh-CN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74" marR="6857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7E7"/>
                    </a:solidFill>
                  </a:tcPr>
                </a:tc>
                <a:tc>
                  <a:txBody>
                    <a:bodyPr/>
                    <a:lstStyle/>
                    <a:p>
                      <a:pPr marL="2016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4</a:t>
                      </a:r>
                      <a:endParaRPr kumimoji="0" lang="zh-CN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74" marR="6857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2016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a [3]</a:t>
                      </a:r>
                      <a:endParaRPr kumimoji="0" lang="zh-CN" altLang="zh-C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74" marR="6857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2016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4</a:t>
                      </a:r>
                      <a:endParaRPr kumimoji="0" lang="zh-CN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74" marR="6857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CBCB"/>
                    </a:solidFill>
                  </a:tcPr>
                </a:tc>
                <a:tc>
                  <a:txBody>
                    <a:bodyPr/>
                    <a:lstStyle/>
                    <a:p>
                      <a:pPr marL="2016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2016</a:t>
                      </a:r>
                      <a:endParaRPr kumimoji="0" lang="zh-CN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74" marR="6857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CBCB"/>
                    </a:solidFill>
                  </a:tcPr>
                </a:tc>
                <a:tc>
                  <a:txBody>
                    <a:bodyPr/>
                    <a:lstStyle/>
                    <a:p>
                      <a:pPr marL="2016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5</a:t>
                      </a:r>
                      <a:endParaRPr kumimoji="0" lang="zh-CN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74" marR="6857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2016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a [4]</a:t>
                      </a:r>
                      <a:endParaRPr kumimoji="0" lang="zh-CN" altLang="zh-C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74" marR="6857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2016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5</a:t>
                      </a:r>
                      <a:endParaRPr kumimoji="0" lang="zh-CN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74" marR="6857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7E7"/>
                    </a:solidFill>
                  </a:tcPr>
                </a:tc>
                <a:tc>
                  <a:txBody>
                    <a:bodyPr/>
                    <a:lstStyle/>
                    <a:p>
                      <a:pPr marL="2016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2020</a:t>
                      </a:r>
                      <a:endParaRPr kumimoji="0" lang="zh-CN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74" marR="6857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7E7"/>
                    </a:solidFill>
                  </a:tcPr>
                </a:tc>
                <a:tc>
                  <a:txBody>
                    <a:bodyPr/>
                    <a:lstStyle/>
                    <a:p>
                      <a:pPr marL="2016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6</a:t>
                      </a:r>
                      <a:endParaRPr kumimoji="0" lang="zh-CN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74" marR="6857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2016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a [5]</a:t>
                      </a:r>
                      <a:endParaRPr kumimoji="0" lang="zh-CN" altLang="zh-C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74" marR="6857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2016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6</a:t>
                      </a:r>
                      <a:endParaRPr kumimoji="0" lang="zh-CN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74" marR="6857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CBCB"/>
                    </a:solidFill>
                  </a:tcPr>
                </a:tc>
                <a:tc>
                  <a:txBody>
                    <a:bodyPr/>
                    <a:lstStyle/>
                    <a:p>
                      <a:pPr marL="2016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2024</a:t>
                      </a:r>
                      <a:endParaRPr kumimoji="0" lang="zh-CN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74" marR="6857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CBCB"/>
                    </a:solidFill>
                  </a:tcPr>
                </a:tc>
                <a:tc>
                  <a:txBody>
                    <a:bodyPr/>
                    <a:lstStyle/>
                    <a:p>
                      <a:pPr marL="2016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7</a:t>
                      </a:r>
                      <a:endParaRPr kumimoji="0" lang="zh-CN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74" marR="6857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2016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a [6]</a:t>
                      </a:r>
                      <a:endParaRPr kumimoji="0" lang="zh-CN" altLang="zh-C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74" marR="6857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2016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7</a:t>
                      </a:r>
                      <a:endParaRPr kumimoji="0" lang="zh-CN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74" marR="6857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7E7"/>
                    </a:solidFill>
                  </a:tcPr>
                </a:tc>
                <a:tc>
                  <a:txBody>
                    <a:bodyPr/>
                    <a:lstStyle/>
                    <a:p>
                      <a:pPr marL="2016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2028</a:t>
                      </a:r>
                      <a:endParaRPr kumimoji="0" lang="zh-CN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74" marR="6857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7E7"/>
                    </a:solidFill>
                  </a:tcPr>
                </a:tc>
                <a:tc>
                  <a:txBody>
                    <a:bodyPr/>
                    <a:lstStyle/>
                    <a:p>
                      <a:pPr marL="2016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8</a:t>
                      </a:r>
                      <a:endParaRPr kumimoji="0" lang="zh-CN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74" marR="6857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2016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a [7]</a:t>
                      </a:r>
                      <a:endParaRPr kumimoji="0" lang="zh-CN" altLang="zh-C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74" marR="6857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2016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8</a:t>
                      </a:r>
                      <a:endParaRPr kumimoji="0" lang="zh-CN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74" marR="6857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CBCB"/>
                    </a:solidFill>
                  </a:tcPr>
                </a:tc>
                <a:tc>
                  <a:txBody>
                    <a:bodyPr/>
                    <a:lstStyle/>
                    <a:p>
                      <a:pPr marL="2016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2032</a:t>
                      </a:r>
                      <a:endParaRPr kumimoji="0" lang="zh-CN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74" marR="6857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CBCB"/>
                    </a:solidFill>
                  </a:tcPr>
                </a:tc>
                <a:tc>
                  <a:txBody>
                    <a:bodyPr/>
                    <a:lstStyle/>
                    <a:p>
                      <a:pPr marL="2016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9</a:t>
                      </a:r>
                      <a:endParaRPr kumimoji="0" lang="zh-CN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74" marR="6857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2016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a [8]</a:t>
                      </a:r>
                      <a:endParaRPr kumimoji="0" lang="zh-CN" altLang="zh-C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74" marR="6857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2016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9</a:t>
                      </a:r>
                      <a:endParaRPr kumimoji="0" lang="zh-CN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74" marR="6857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7E7"/>
                    </a:solidFill>
                  </a:tcPr>
                </a:tc>
                <a:tc>
                  <a:txBody>
                    <a:bodyPr/>
                    <a:lstStyle/>
                    <a:p>
                      <a:pPr marL="2016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2036</a:t>
                      </a:r>
                      <a:endParaRPr kumimoji="0" lang="zh-CN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74" marR="6857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7E7"/>
                    </a:solidFill>
                  </a:tcPr>
                </a:tc>
                <a:tc>
                  <a:txBody>
                    <a:bodyPr/>
                    <a:lstStyle/>
                    <a:p>
                      <a:pPr marL="2016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10</a:t>
                      </a:r>
                      <a:endParaRPr kumimoji="0" lang="zh-CN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74" marR="6857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2016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a [9]</a:t>
                      </a:r>
                      <a:endParaRPr kumimoji="0" lang="zh-CN" altLang="zh-C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74" marR="6857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smtClean="0"/>
              <a:t>一维数组元素的引用</a:t>
            </a:r>
            <a:endParaRPr lang="zh-CN" altLang="en-US" smtClean="0"/>
          </a:p>
        </p:txBody>
      </p:sp>
      <p:sp>
        <p:nvSpPr>
          <p:cNvPr id="21507" name="内容占位符 2"/>
          <p:cNvSpPr>
            <a:spLocks noGrp="1"/>
          </p:cNvSpPr>
          <p:nvPr>
            <p:ph idx="1"/>
          </p:nvPr>
        </p:nvSpPr>
        <p:spPr>
          <a:xfrm>
            <a:off x="323850" y="1268413"/>
            <a:ext cx="8288338" cy="4824412"/>
          </a:xfrm>
        </p:spPr>
        <p:txBody>
          <a:bodyPr/>
          <a:lstStyle/>
          <a:p>
            <a:pPr marL="469900" lvl="1" indent="-469900">
              <a:buFont typeface="Wingdings" panose="05000000000000000000" pitchFamily="2" charset="2"/>
              <a:buChar char="o"/>
            </a:pPr>
            <a:r>
              <a:rPr lang="zh-CN" altLang="en-US" sz="2800" b="0" smtClean="0"/>
              <a:t>数组必须先定义，后使用</a:t>
            </a:r>
          </a:p>
          <a:p>
            <a:r>
              <a:rPr lang="zh-CN" altLang="en-US" sz="2800" b="0" smtClean="0"/>
              <a:t>只能逐个引用数组元素，不能一次引用整个数组</a:t>
            </a:r>
          </a:p>
          <a:p>
            <a:r>
              <a:rPr lang="zh-CN" altLang="en-US" sz="2800" b="0" smtClean="0"/>
              <a:t>数组元素表示形式：  </a:t>
            </a:r>
            <a:r>
              <a:rPr lang="zh-CN" altLang="en-US" sz="2800" b="0" smtClean="0">
                <a:solidFill>
                  <a:srgbClr val="C00000"/>
                </a:solidFill>
              </a:rPr>
              <a:t>数组名</a:t>
            </a:r>
            <a:r>
              <a:rPr lang="en-US" altLang="zh-CN" sz="2800" b="0" smtClean="0">
                <a:solidFill>
                  <a:srgbClr val="C00000"/>
                </a:solidFill>
              </a:rPr>
              <a:t>[</a:t>
            </a:r>
            <a:r>
              <a:rPr lang="zh-CN" altLang="en-US" sz="2800" b="0" smtClean="0">
                <a:solidFill>
                  <a:srgbClr val="C00000"/>
                </a:solidFill>
              </a:rPr>
              <a:t>下标</a:t>
            </a:r>
            <a:r>
              <a:rPr lang="en-US" altLang="zh-CN" sz="2800" b="0" smtClean="0">
                <a:solidFill>
                  <a:srgbClr val="C00000"/>
                </a:solidFill>
              </a:rPr>
              <a:t>]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zh-CN" sz="2800" b="0" smtClean="0"/>
              <a:t>   </a:t>
            </a:r>
            <a:r>
              <a:rPr lang="zh-CN" altLang="en-US" sz="2800" b="0" smtClean="0"/>
              <a:t>其中：下标可以是常量或整型表达式</a:t>
            </a:r>
          </a:p>
          <a:p>
            <a:endParaRPr lang="zh-CN" altLang="en-US" sz="2800" b="0" smtClean="0"/>
          </a:p>
        </p:txBody>
      </p:sp>
      <p:sp>
        <p:nvSpPr>
          <p:cNvPr id="21508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fld id="{C935D14D-8DC7-4091-AC6F-175932FD165A}" type="slidenum">
              <a:rPr lang="en-US" altLang="zh-CN" sz="1200">
                <a:latin typeface="Verdana" panose="020B0604030504040204" pitchFamily="34" charset="0"/>
                <a:ea typeface="宋体" panose="02010600030101010101" pitchFamily="2" charset="-122"/>
              </a:rPr>
              <a:pPr/>
              <a:t>12</a:t>
            </a:fld>
            <a:endParaRPr lang="en-US" altLang="zh-CN" sz="12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899592" y="3501008"/>
            <a:ext cx="7488832" cy="1571842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0000" tIns="46800" rIns="90000" bIns="46800" anchor="ctr">
            <a:spAutoFit/>
          </a:bodyPr>
          <a:lstStyle/>
          <a:p>
            <a:pPr>
              <a:defRPr/>
            </a:pPr>
            <a:r>
              <a:rPr kumimoji="1" lang="zh-CN" altLang="en-US" dirty="0">
                <a:solidFill>
                  <a:srgbClr val="003300"/>
                </a:solidFill>
                <a:latin typeface="Times New Roman" pitchFamily="18" charset="0"/>
              </a:rPr>
              <a:t>例　</a:t>
            </a:r>
            <a:r>
              <a:rPr kumimoji="1" lang="en-US" altLang="zh-CN" dirty="0" err="1">
                <a:solidFill>
                  <a:srgbClr val="003300"/>
                </a:solidFill>
                <a:latin typeface="Times New Roman" pitchFamily="18" charset="0"/>
              </a:rPr>
              <a:t>int</a:t>
            </a:r>
            <a:r>
              <a:rPr kumimoji="1" lang="en-US" altLang="zh-CN" dirty="0">
                <a:solidFill>
                  <a:srgbClr val="003300"/>
                </a:solidFill>
                <a:latin typeface="Times New Roman" pitchFamily="18" charset="0"/>
              </a:rPr>
              <a:t> a[10];</a:t>
            </a:r>
          </a:p>
          <a:p>
            <a:pPr lvl="1" indent="79375">
              <a:defRPr/>
            </a:pPr>
            <a:r>
              <a:rPr kumimoji="1" lang="en-US" altLang="zh-CN" dirty="0" err="1">
                <a:solidFill>
                  <a:srgbClr val="003300"/>
                </a:solidFill>
                <a:latin typeface="Times New Roman" pitchFamily="18" charset="0"/>
              </a:rPr>
              <a:t>printf</a:t>
            </a:r>
            <a:r>
              <a:rPr kumimoji="1" lang="en-US" altLang="zh-CN" dirty="0">
                <a:solidFill>
                  <a:srgbClr val="003300"/>
                </a:solidFill>
                <a:latin typeface="Times New Roman" pitchFamily="18" charset="0"/>
              </a:rPr>
              <a:t>(“%</a:t>
            </a:r>
            <a:r>
              <a:rPr kumimoji="1" lang="en-US" altLang="zh-CN" dirty="0" err="1">
                <a:solidFill>
                  <a:srgbClr val="003300"/>
                </a:solidFill>
                <a:latin typeface="Times New Roman" pitchFamily="18" charset="0"/>
              </a:rPr>
              <a:t>d”,a</a:t>
            </a:r>
            <a:r>
              <a:rPr kumimoji="1" lang="en-US" altLang="zh-CN" dirty="0">
                <a:solidFill>
                  <a:srgbClr val="003300"/>
                </a:solidFill>
                <a:latin typeface="Times New Roman" pitchFamily="18" charset="0"/>
              </a:rPr>
              <a:t>);</a:t>
            </a:r>
            <a:r>
              <a:rPr kumimoji="1" lang="zh-CN" altLang="en-US" dirty="0">
                <a:solidFill>
                  <a:srgbClr val="003300"/>
                </a:solidFill>
                <a:latin typeface="Times New Roman" pitchFamily="18" charset="0"/>
              </a:rPr>
              <a:t>　  </a:t>
            </a:r>
            <a:r>
              <a:rPr kumimoji="1" lang="en-US" altLang="zh-CN" dirty="0">
                <a:solidFill>
                  <a:srgbClr val="003300"/>
                </a:solidFill>
                <a:latin typeface="Times New Roman" pitchFamily="18" charset="0"/>
              </a:rPr>
              <a:t>(</a:t>
            </a:r>
            <a:r>
              <a:rPr kumimoji="1" lang="en-US" altLang="zh-CN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</a:t>
            </a:r>
            <a:r>
              <a:rPr kumimoji="1" lang="en-US" altLang="zh-CN" dirty="0">
                <a:solidFill>
                  <a:srgbClr val="003300"/>
                </a:solidFill>
                <a:latin typeface="Times New Roman" pitchFamily="18" charset="0"/>
              </a:rPr>
              <a:t>)</a:t>
            </a:r>
          </a:p>
          <a:p>
            <a:pPr>
              <a:defRPr/>
            </a:pPr>
            <a:r>
              <a:rPr kumimoji="1" lang="zh-CN" altLang="en-US" dirty="0">
                <a:solidFill>
                  <a:srgbClr val="003300"/>
                </a:solidFill>
                <a:latin typeface="Times New Roman" pitchFamily="18" charset="0"/>
              </a:rPr>
              <a:t>必须　</a:t>
            </a:r>
            <a:r>
              <a:rPr kumimoji="1" lang="en-US" altLang="zh-CN" dirty="0">
                <a:solidFill>
                  <a:srgbClr val="003300"/>
                </a:solidFill>
                <a:latin typeface="Times New Roman" pitchFamily="18" charset="0"/>
              </a:rPr>
              <a:t>for(j=0;j&lt;10;j++)</a:t>
            </a:r>
          </a:p>
          <a:p>
            <a:pPr lvl="1" indent="79375">
              <a:defRPr/>
            </a:pPr>
            <a:r>
              <a:rPr kumimoji="1" lang="zh-CN" altLang="en-US" dirty="0">
                <a:solidFill>
                  <a:srgbClr val="003300"/>
                </a:solidFill>
                <a:latin typeface="Times New Roman" pitchFamily="18" charset="0"/>
              </a:rPr>
              <a:t>　　</a:t>
            </a:r>
            <a:r>
              <a:rPr kumimoji="1" lang="en-US" altLang="zh-CN" dirty="0" err="1">
                <a:solidFill>
                  <a:srgbClr val="003300"/>
                </a:solidFill>
                <a:latin typeface="Times New Roman" pitchFamily="18" charset="0"/>
              </a:rPr>
              <a:t>printf</a:t>
            </a:r>
            <a:r>
              <a:rPr kumimoji="1" lang="en-US" altLang="zh-CN" dirty="0">
                <a:solidFill>
                  <a:srgbClr val="003300"/>
                </a:solidFill>
                <a:latin typeface="Times New Roman" pitchFamily="18" charset="0"/>
              </a:rPr>
              <a:t>(“%d\</a:t>
            </a:r>
            <a:r>
              <a:rPr kumimoji="1" lang="en-US" altLang="zh-CN" dirty="0" err="1">
                <a:solidFill>
                  <a:srgbClr val="003300"/>
                </a:solidFill>
                <a:latin typeface="Times New Roman" pitchFamily="18" charset="0"/>
              </a:rPr>
              <a:t>n”,a</a:t>
            </a:r>
            <a:r>
              <a:rPr kumimoji="1" lang="en-US" altLang="zh-CN" dirty="0">
                <a:solidFill>
                  <a:srgbClr val="003300"/>
                </a:solidFill>
                <a:latin typeface="Times New Roman" pitchFamily="18" charset="0"/>
              </a:rPr>
              <a:t>[j]);  </a:t>
            </a:r>
            <a:r>
              <a:rPr kumimoji="1" lang="zh-CN" altLang="en-US" dirty="0">
                <a:solidFill>
                  <a:srgbClr val="003300"/>
                </a:solidFill>
                <a:latin typeface="Times New Roman" pitchFamily="18" charset="0"/>
              </a:rPr>
              <a:t>　 </a:t>
            </a:r>
            <a:r>
              <a:rPr kumimoji="1" lang="en-US" altLang="zh-CN" dirty="0">
                <a:solidFill>
                  <a:srgbClr val="003300"/>
                </a:solidFill>
                <a:latin typeface="Times New Roman" pitchFamily="18" charset="0"/>
              </a:rPr>
              <a:t>(</a:t>
            </a:r>
            <a:r>
              <a:rPr kumimoji="1" lang="en-US" altLang="zh-CN" dirty="0">
                <a:solidFill>
                  <a:srgbClr val="003300"/>
                </a:solidFill>
                <a:latin typeface="Times New Roman" pitchFamily="18" charset="0"/>
                <a:sym typeface="Wingdings 2" pitchFamily="18" charset="2"/>
              </a:rPr>
              <a:t></a:t>
            </a:r>
            <a:r>
              <a:rPr kumimoji="1" lang="en-US" altLang="zh-CN" dirty="0">
                <a:solidFill>
                  <a:srgbClr val="003300"/>
                </a:solidFill>
                <a:latin typeface="Times New Roman" pitchFamily="18" charset="0"/>
              </a:rPr>
              <a:t>)</a:t>
            </a:r>
          </a:p>
        </p:txBody>
      </p:sp>
      <p:sp>
        <p:nvSpPr>
          <p:cNvPr id="21512" name="Rectangle 3"/>
          <p:cNvSpPr>
            <a:spLocks noChangeArrowheads="1"/>
          </p:cNvSpPr>
          <p:nvPr/>
        </p:nvSpPr>
        <p:spPr bwMode="auto">
          <a:xfrm>
            <a:off x="463550" y="2041525"/>
            <a:ext cx="8497888" cy="25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pPr eaLnBrk="1" hangingPunct="1"/>
            <a:endParaRPr kumimoji="1" lang="zh-CN" altLang="zh-CN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39750" y="1412875"/>
            <a:ext cx="8001000" cy="503238"/>
          </a:xfrm>
        </p:spPr>
        <p:txBody>
          <a:bodyPr/>
          <a:lstStyle/>
          <a:p>
            <a:pPr>
              <a:defRPr/>
            </a:pPr>
            <a:r>
              <a:rPr lang="zh-CN" altLang="zh-CN" b="0" kern="100" dirty="0" smtClean="0">
                <a:latin typeface="+mn-ea"/>
                <a:cs typeface="Times New Roman"/>
              </a:rPr>
              <a:t>数组元素的引用</a:t>
            </a:r>
          </a:p>
          <a:p>
            <a:pPr>
              <a:defRPr/>
            </a:pPr>
            <a:endParaRPr lang="zh-CN" altLang="en-US" b="0" dirty="0">
              <a:latin typeface="+mn-ea"/>
            </a:endParaRPr>
          </a:p>
        </p:txBody>
      </p:sp>
      <p:sp>
        <p:nvSpPr>
          <p:cNvPr id="22531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smtClean="0"/>
              <a:t>一维数组元素的引用</a:t>
            </a:r>
            <a:endParaRPr lang="zh-CN" altLang="en-US" smtClean="0"/>
          </a:p>
        </p:txBody>
      </p:sp>
      <p:sp>
        <p:nvSpPr>
          <p:cNvPr id="22532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fld id="{54B2C801-EFE8-4F50-99C5-6CF6938751EC}" type="slidenum">
              <a:rPr lang="en-US" altLang="zh-CN" sz="1200">
                <a:latin typeface="Verdana" panose="020B0604030504040204" pitchFamily="34" charset="0"/>
                <a:ea typeface="宋体" panose="02010600030101010101" pitchFamily="2" charset="-122"/>
              </a:rPr>
              <a:pPr/>
              <a:t>13</a:t>
            </a:fld>
            <a:endParaRPr lang="en-US" altLang="zh-CN" sz="12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graphicFrame>
        <p:nvGraphicFramePr>
          <p:cNvPr id="18465" name="Group 33"/>
          <p:cNvGraphicFramePr>
            <a:graphicFrameLocks noGrp="1"/>
          </p:cNvGraphicFramePr>
          <p:nvPr/>
        </p:nvGraphicFramePr>
        <p:xfrm>
          <a:off x="539750" y="1989138"/>
          <a:ext cx="8388350" cy="3022600"/>
        </p:xfrm>
        <a:graphic>
          <a:graphicData uri="http://schemas.openxmlformats.org/drawingml/2006/table">
            <a:tbl>
              <a:tblPr/>
              <a:tblGrid>
                <a:gridCol w="244951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9388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31800">
                <a:tc>
                  <a:txBody>
                    <a:bodyPr/>
                    <a:lstStyle/>
                    <a:p>
                      <a:pPr marL="2016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语句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2016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说明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</a:tabLst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printf( “%.2lf”,x[3] );</a:t>
                      </a:r>
                      <a:endParaRPr kumimoji="0" lang="zh-CN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CBCB"/>
                    </a:solidFill>
                  </a:tcPr>
                </a:tc>
                <a:tc>
                  <a:txBody>
                    <a:bodyPr/>
                    <a:lstStyle/>
                    <a:p>
                      <a:pPr marL="87313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显示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x[3]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的值，其值为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22.00</a:t>
                      </a:r>
                      <a:endParaRPr kumimoji="0" lang="zh-CN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</a:tabLst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x[0] = 25.0;</a:t>
                      </a:r>
                      <a:endParaRPr kumimoji="0" lang="zh-CN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7E7"/>
                    </a:solidFill>
                  </a:tcPr>
                </a:tc>
                <a:tc>
                  <a:txBody>
                    <a:bodyPr/>
                    <a:lstStyle/>
                    <a:p>
                      <a:pPr marL="87313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将浮点数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25.0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存入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x[0]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中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</a:tabLst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sum = c[1] + c[2];</a:t>
                      </a:r>
                      <a:endParaRPr kumimoji="0" lang="zh-CN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CBCB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将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c[1]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和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c[2]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的和存储在变量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sum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中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</a:tabLst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sum += c[2]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；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7E7"/>
                    </a:solidFill>
                  </a:tcPr>
                </a:tc>
                <a:tc>
                  <a:txBody>
                    <a:bodyPr/>
                    <a:lstStyle/>
                    <a:p>
                      <a:pPr marL="87313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将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sum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和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c[2]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的和存储在变量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sum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中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c[7] = 100;</a:t>
                      </a:r>
                      <a:endParaRPr kumimoji="0" lang="zh-CN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CBCB"/>
                    </a:solidFill>
                  </a:tcPr>
                </a:tc>
                <a:tc>
                  <a:txBody>
                    <a:bodyPr/>
                    <a:lstStyle/>
                    <a:p>
                      <a:pPr marL="87313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将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100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的值存入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c[7]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元素中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</a:tabLst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x[2] + 1 = x[3];</a:t>
                      </a:r>
                      <a:endParaRPr kumimoji="0" lang="zh-CN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7E7"/>
                    </a:solidFill>
                  </a:tcPr>
                </a:tc>
                <a:tc>
                  <a:txBody>
                    <a:bodyPr/>
                    <a:lstStyle/>
                    <a:p>
                      <a:pPr marL="87313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华文新魏" pitchFamily="2" charset="-122"/>
                        </a:rPr>
                        <a:t>非法的赋值语句，赋值运算符的左边不能被赋值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华文新魏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22559" name="矩形 6"/>
          <p:cNvSpPr>
            <a:spLocks noChangeArrowheads="1"/>
          </p:cNvSpPr>
          <p:nvPr/>
        </p:nvSpPr>
        <p:spPr bwMode="auto">
          <a:xfrm>
            <a:off x="611188" y="5373688"/>
            <a:ext cx="80645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华文新魏" panose="02010800040101010101" pitchFamily="2" charset="-122"/>
              </a:rPr>
              <a:t>在</a:t>
            </a:r>
            <a:r>
              <a:rPr lang="en-US" altLang="zh-CN">
                <a:solidFill>
                  <a:srgbClr val="C00000"/>
                </a:solidFill>
                <a:latin typeface="华文新魏" panose="02010800040101010101" pitchFamily="2" charset="-122"/>
              </a:rPr>
              <a:t>C</a:t>
            </a:r>
            <a:r>
              <a:rPr lang="zh-CN" altLang="zh-CN">
                <a:solidFill>
                  <a:srgbClr val="C00000"/>
                </a:solidFill>
                <a:latin typeface="华文新魏" panose="02010800040101010101" pitchFamily="2" charset="-122"/>
              </a:rPr>
              <a:t>语言中，使用下标，从数组的第一个元素开始，顺序处理数组的元素</a:t>
            </a:r>
            <a:r>
              <a:rPr lang="zh-CN" altLang="en-US">
                <a:solidFill>
                  <a:srgbClr val="C00000"/>
                </a:solidFill>
                <a:latin typeface="华文新魏" panose="02010800040101010101" pitchFamily="2" charset="-122"/>
              </a:rPr>
              <a:t>，使用</a:t>
            </a:r>
            <a:r>
              <a:rPr lang="zh-CN" altLang="zh-CN">
                <a:solidFill>
                  <a:srgbClr val="C00000"/>
                </a:solidFill>
                <a:latin typeface="华文新魏" panose="02010800040101010101" pitchFamily="2" charset="-122"/>
              </a:rPr>
              <a:t>循环语句</a:t>
            </a:r>
            <a:r>
              <a:rPr lang="zh-CN" altLang="en-US">
                <a:solidFill>
                  <a:srgbClr val="C00000"/>
                </a:solidFill>
                <a:latin typeface="华文新魏" panose="02010800040101010101" pitchFamily="2" charset="-122"/>
              </a:rPr>
              <a:t>实现对数组元素的遍历</a:t>
            </a:r>
            <a:r>
              <a:rPr lang="zh-CN" altLang="zh-CN">
                <a:solidFill>
                  <a:srgbClr val="C00000"/>
                </a:solidFill>
                <a:latin typeface="华文新魏" panose="02010800040101010101" pitchFamily="2" charset="-122"/>
              </a:rPr>
              <a:t>。</a:t>
            </a:r>
            <a:endParaRPr lang="zh-CN" altLang="en-US">
              <a:solidFill>
                <a:srgbClr val="C00000"/>
              </a:solidFill>
              <a:latin typeface="华文新魏" panose="0201080004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smtClean="0"/>
              <a:t>一维数组元素的引用</a:t>
            </a:r>
            <a:endParaRPr lang="zh-CN" altLang="en-US" smtClean="0"/>
          </a:p>
        </p:txBody>
      </p:sp>
      <p:sp>
        <p:nvSpPr>
          <p:cNvPr id="23555" name="内容占位符 2"/>
          <p:cNvSpPr>
            <a:spLocks noGrp="1"/>
          </p:cNvSpPr>
          <p:nvPr>
            <p:ph idx="1"/>
          </p:nvPr>
        </p:nvSpPr>
        <p:spPr>
          <a:xfrm>
            <a:off x="539750" y="1341438"/>
            <a:ext cx="3384550" cy="1800225"/>
          </a:xfrm>
        </p:spPr>
        <p:txBody>
          <a:bodyPr/>
          <a:lstStyle/>
          <a:p>
            <a:r>
              <a:rPr lang="en-US" altLang="zh-CN" sz="2800" b="0" smtClean="0"/>
              <a:t>[</a:t>
            </a:r>
            <a:r>
              <a:rPr lang="zh-CN" altLang="zh-CN" sz="2800" b="0" smtClean="0"/>
              <a:t>例</a:t>
            </a:r>
            <a:r>
              <a:rPr lang="en-US" altLang="zh-CN" sz="2800" b="0" smtClean="0"/>
              <a:t>5.3] </a:t>
            </a:r>
            <a:r>
              <a:rPr lang="zh-CN" altLang="zh-CN" sz="2800" b="0" smtClean="0"/>
              <a:t>保存一个</a:t>
            </a:r>
            <a:r>
              <a:rPr lang="en-US" altLang="zh-CN" sz="2800" b="0" smtClean="0"/>
              <a:t>10</a:t>
            </a:r>
            <a:r>
              <a:rPr lang="zh-CN" altLang="zh-CN" sz="2800" b="0" smtClean="0"/>
              <a:t>以内的整数的所有约数。</a:t>
            </a:r>
          </a:p>
          <a:p>
            <a:pPr>
              <a:buFont typeface="Wingdings" panose="05000000000000000000" pitchFamily="2" charset="2"/>
              <a:buNone/>
            </a:pPr>
            <a:endParaRPr lang="zh-CN" altLang="zh-CN" sz="2400" smtClean="0"/>
          </a:p>
          <a:p>
            <a:pPr>
              <a:buFont typeface="Wingdings" panose="05000000000000000000" pitchFamily="2" charset="2"/>
              <a:buNone/>
            </a:pPr>
            <a:r>
              <a:rPr lang="en-US" altLang="zh-CN" sz="2400" b="0" smtClean="0"/>
              <a:t>   </a:t>
            </a:r>
            <a:endParaRPr lang="zh-CN" altLang="en-US" sz="2400" b="0" smtClean="0"/>
          </a:p>
        </p:txBody>
      </p:sp>
      <p:sp>
        <p:nvSpPr>
          <p:cNvPr id="23556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fld id="{F62E289E-A89F-4D74-8B24-80BE5037A535}" type="slidenum">
              <a:rPr lang="en-US" altLang="zh-CN" sz="1200">
                <a:latin typeface="Verdana" panose="020B0604030504040204" pitchFamily="34" charset="0"/>
                <a:ea typeface="宋体" panose="02010600030101010101" pitchFamily="2" charset="-122"/>
              </a:rPr>
              <a:pPr/>
              <a:t>14</a:t>
            </a:fld>
            <a:endParaRPr lang="en-US" altLang="zh-CN" sz="12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23557" name="Rectangle 6"/>
          <p:cNvSpPr>
            <a:spLocks noChangeArrowheads="1"/>
          </p:cNvSpPr>
          <p:nvPr/>
        </p:nvSpPr>
        <p:spPr bwMode="auto">
          <a:xfrm>
            <a:off x="4716463" y="1484313"/>
            <a:ext cx="3995737" cy="4240212"/>
          </a:xfrm>
          <a:prstGeom prst="rect">
            <a:avLst/>
          </a:prstGeom>
          <a:noFill/>
          <a:ln w="28575">
            <a:solidFill>
              <a:srgbClr val="800000"/>
            </a:solidFill>
            <a:miter lim="800000"/>
            <a:headEnd/>
            <a:tailEnd/>
          </a:ln>
          <a:effectLst>
            <a:prstShdw prst="shdw17" dist="17961" dir="2700000">
              <a:srgbClr val="4D0000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pPr eaLnBrk="1" hangingPunct="1"/>
            <a:r>
              <a:rPr lang="en-US" altLang="zh-CN" sz="1800">
                <a:latin typeface="Verdana" panose="020B0604030504040204" pitchFamily="34" charset="0"/>
                <a:ea typeface="宋体" panose="02010600030101010101" pitchFamily="2" charset="-122"/>
              </a:rPr>
              <a:t>#include &lt;stdio.h&gt;  </a:t>
            </a:r>
            <a:endParaRPr lang="zh-CN" altLang="zh-CN" sz="1800" b="1">
              <a:latin typeface="Verdana" panose="020B0604030504040204" pitchFamily="34" charset="0"/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 sz="1800">
                <a:latin typeface="Verdana" panose="020B0604030504040204" pitchFamily="34" charset="0"/>
                <a:ea typeface="宋体" panose="02010600030101010101" pitchFamily="2" charset="-122"/>
              </a:rPr>
              <a:t>int main( )</a:t>
            </a:r>
          </a:p>
          <a:p>
            <a:pPr eaLnBrk="1" hangingPunct="1"/>
            <a:r>
              <a:rPr lang="en-US" altLang="zh-CN" sz="1800">
                <a:latin typeface="Verdana" panose="020B0604030504040204" pitchFamily="34" charset="0"/>
                <a:ea typeface="宋体" panose="02010600030101010101" pitchFamily="2" charset="-122"/>
              </a:rPr>
              <a:t>{  </a:t>
            </a:r>
            <a:endParaRPr lang="zh-CN" altLang="zh-CN" sz="1800" b="1">
              <a:latin typeface="Verdana" panose="020B0604030504040204" pitchFamily="34" charset="0"/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 sz="1800">
                <a:latin typeface="Verdana" panose="020B0604030504040204" pitchFamily="34" charset="0"/>
                <a:ea typeface="宋体" panose="02010600030101010101" pitchFamily="2" charset="-122"/>
              </a:rPr>
              <a:t>   int a [10],n;</a:t>
            </a:r>
            <a:endParaRPr lang="zh-CN" altLang="zh-CN" sz="1800" b="1">
              <a:latin typeface="Verdana" panose="020B0604030504040204" pitchFamily="34" charset="0"/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 sz="1800">
                <a:latin typeface="Verdana" panose="020B0604030504040204" pitchFamily="34" charset="0"/>
                <a:ea typeface="宋体" panose="02010600030101010101" pitchFamily="2" charset="-122"/>
              </a:rPr>
              <a:t>   int i,j = 0;</a:t>
            </a:r>
            <a:endParaRPr lang="zh-CN" altLang="zh-CN" sz="1800" b="1">
              <a:latin typeface="Verdana" panose="020B0604030504040204" pitchFamily="34" charset="0"/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 sz="1800">
                <a:latin typeface="Verdana" panose="020B0604030504040204" pitchFamily="34" charset="0"/>
                <a:ea typeface="宋体" panose="02010600030101010101" pitchFamily="2" charset="-122"/>
              </a:rPr>
              <a:t>   printf( "</a:t>
            </a:r>
            <a:r>
              <a:rPr lang="zh-CN" altLang="zh-CN" sz="1800">
                <a:latin typeface="Verdana" panose="020B0604030504040204" pitchFamily="34" charset="0"/>
                <a:ea typeface="宋体" panose="02010600030101010101" pitchFamily="2" charset="-122"/>
              </a:rPr>
              <a:t>输入一个整数</a:t>
            </a:r>
            <a:r>
              <a:rPr lang="en-US" altLang="zh-CN" sz="1800">
                <a:latin typeface="Verdana" panose="020B0604030504040204" pitchFamily="34" charset="0"/>
                <a:ea typeface="宋体" panose="02010600030101010101" pitchFamily="2" charset="-122"/>
              </a:rPr>
              <a:t>(&lt;10): " );</a:t>
            </a:r>
            <a:endParaRPr lang="zh-CN" altLang="zh-CN" sz="1800" b="1">
              <a:latin typeface="Verdana" panose="020B0604030504040204" pitchFamily="34" charset="0"/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 sz="1800">
                <a:latin typeface="Verdana" panose="020B0604030504040204" pitchFamily="34" charset="0"/>
                <a:ea typeface="宋体" panose="02010600030101010101" pitchFamily="2" charset="-122"/>
              </a:rPr>
              <a:t>   scanf( "%d",&amp;n );</a:t>
            </a:r>
          </a:p>
          <a:p>
            <a:pPr eaLnBrk="1" hangingPunct="1"/>
            <a:r>
              <a:rPr lang="en-US" altLang="zh-CN" sz="1800">
                <a:latin typeface="Verdana" panose="020B0604030504040204" pitchFamily="34" charset="0"/>
                <a:ea typeface="宋体" panose="02010600030101010101" pitchFamily="2" charset="-122"/>
              </a:rPr>
              <a:t>   for(i=1; i &lt;= n ;i++)</a:t>
            </a:r>
            <a:endParaRPr lang="zh-CN" altLang="zh-CN" sz="1800" b="1">
              <a:latin typeface="Verdana" panose="020B0604030504040204" pitchFamily="34" charset="0"/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 sz="1800">
                <a:latin typeface="Verdana" panose="020B0604030504040204" pitchFamily="34" charset="0"/>
                <a:ea typeface="宋体" panose="02010600030101010101" pitchFamily="2" charset="-122"/>
              </a:rPr>
              <a:t>      if ( n % i == 0 ) </a:t>
            </a:r>
            <a:endParaRPr lang="zh-CN" altLang="zh-CN" sz="1800" b="1">
              <a:latin typeface="Verdana" panose="020B0604030504040204" pitchFamily="34" charset="0"/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 sz="1800">
                <a:latin typeface="Verdana" panose="020B0604030504040204" pitchFamily="34" charset="0"/>
                <a:ea typeface="宋体" panose="02010600030101010101" pitchFamily="2" charset="-122"/>
              </a:rPr>
              <a:t>         a[j++] = i;</a:t>
            </a:r>
          </a:p>
          <a:p>
            <a:pPr eaLnBrk="1" hangingPunct="1"/>
            <a:r>
              <a:rPr lang="en-US" altLang="zh-CN" sz="1800">
                <a:latin typeface="Verdana" panose="020B0604030504040204" pitchFamily="34" charset="0"/>
                <a:ea typeface="宋体" panose="02010600030101010101" pitchFamily="2" charset="-122"/>
              </a:rPr>
              <a:t>   printf( "</a:t>
            </a:r>
            <a:r>
              <a:rPr lang="zh-CN" altLang="zh-CN" sz="1800">
                <a:latin typeface="Verdana" panose="020B0604030504040204" pitchFamily="34" charset="0"/>
                <a:ea typeface="宋体" panose="02010600030101010101" pitchFamily="2" charset="-122"/>
              </a:rPr>
              <a:t>约数为：</a:t>
            </a:r>
            <a:r>
              <a:rPr lang="en-US" altLang="zh-CN" sz="1800">
                <a:latin typeface="Verdana" panose="020B0604030504040204" pitchFamily="34" charset="0"/>
                <a:ea typeface="宋体" panose="02010600030101010101" pitchFamily="2" charset="-122"/>
              </a:rPr>
              <a:t>\n" );</a:t>
            </a:r>
            <a:endParaRPr lang="zh-CN" altLang="zh-CN" sz="1800">
              <a:latin typeface="Verdana" panose="020B0604030504040204" pitchFamily="34" charset="0"/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 sz="1800">
                <a:latin typeface="Verdana" panose="020B0604030504040204" pitchFamily="34" charset="0"/>
                <a:ea typeface="宋体" panose="02010600030101010101" pitchFamily="2" charset="-122"/>
              </a:rPr>
              <a:t>   for(i = 0; i &lt; j; i++ )	</a:t>
            </a:r>
          </a:p>
          <a:p>
            <a:pPr eaLnBrk="1" hangingPunct="1"/>
            <a:r>
              <a:rPr lang="en-US" altLang="zh-CN" sz="1800">
                <a:latin typeface="Verdana" panose="020B0604030504040204" pitchFamily="34" charset="0"/>
                <a:ea typeface="宋体" panose="02010600030101010101" pitchFamily="2" charset="-122"/>
              </a:rPr>
              <a:t>      printf( " %6d", a [i] );</a:t>
            </a:r>
            <a:endParaRPr lang="zh-CN" altLang="zh-CN" sz="1800">
              <a:latin typeface="Verdana" panose="020B0604030504040204" pitchFamily="34" charset="0"/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 sz="1800">
                <a:latin typeface="Verdana" panose="020B0604030504040204" pitchFamily="34" charset="0"/>
                <a:ea typeface="宋体" panose="02010600030101010101" pitchFamily="2" charset="-122"/>
              </a:rPr>
              <a:t>   return 0; </a:t>
            </a:r>
            <a:endParaRPr lang="zh-CN" altLang="zh-CN" sz="1800">
              <a:latin typeface="Verdana" panose="020B0604030504040204" pitchFamily="34" charset="0"/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 sz="1800">
                <a:latin typeface="Verdana" panose="020B0604030504040204" pitchFamily="34" charset="0"/>
                <a:ea typeface="宋体" panose="02010600030101010101" pitchFamily="2" charset="-122"/>
              </a:rPr>
              <a:t>}</a:t>
            </a:r>
            <a:endParaRPr lang="zh-CN" altLang="en-US" sz="18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23558" name="Rectangle 1"/>
          <p:cNvSpPr>
            <a:spLocks noChangeArrowheads="1"/>
          </p:cNvSpPr>
          <p:nvPr/>
        </p:nvSpPr>
        <p:spPr bwMode="auto">
          <a:xfrm>
            <a:off x="684213" y="3860800"/>
            <a:ext cx="3924300" cy="1846263"/>
          </a:xfrm>
          <a:prstGeom prst="rect">
            <a:avLst/>
          </a:prstGeom>
          <a:noFill/>
          <a:ln w="28575" cap="sq" algn="ctr">
            <a:solidFill>
              <a:srgbClr val="800000"/>
            </a:solidFill>
            <a:miter lim="800000"/>
            <a:headEnd/>
            <a:tailEnd/>
          </a:ln>
          <a:effectLst>
            <a:prstShdw prst="shdw17" dist="17961" dir="2700000">
              <a:srgbClr val="626B74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rIns="0" anchor="ctr"/>
          <a:lstStyle>
            <a:lvl1pPr indent="666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r>
              <a:rPr lang="zh-CN" altLang="en-US" sz="1800" b="1"/>
              <a:t>程序运行结果：</a:t>
            </a:r>
            <a:endParaRPr lang="zh-CN" altLang="en-US" sz="1800"/>
          </a:p>
          <a:p>
            <a:r>
              <a:rPr lang="zh-CN" altLang="en-US" sz="1800" b="1"/>
              <a:t>输入：</a:t>
            </a:r>
            <a:r>
              <a:rPr lang="zh-CN" altLang="en-US" sz="1800"/>
              <a:t>    输入一个整数</a:t>
            </a:r>
            <a:r>
              <a:rPr lang="en-US" altLang="zh-CN" sz="1800"/>
              <a:t>(&lt;10): 8</a:t>
            </a:r>
          </a:p>
          <a:p>
            <a:r>
              <a:rPr lang="zh-CN" altLang="en-US" sz="1800" b="1"/>
              <a:t>输出：</a:t>
            </a:r>
            <a:r>
              <a:rPr lang="zh-CN" altLang="en-US" sz="1800"/>
              <a:t>    约数为：</a:t>
            </a:r>
          </a:p>
          <a:p>
            <a:r>
              <a:rPr lang="en-US" altLang="zh-CN" sz="1800"/>
              <a:t>                  1     2     4     8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smtClean="0"/>
              <a:t>数组的初始化</a:t>
            </a:r>
            <a:endParaRPr lang="zh-CN" altLang="en-US" smtClean="0"/>
          </a:p>
        </p:txBody>
      </p:sp>
      <p:sp>
        <p:nvSpPr>
          <p:cNvPr id="24579" name="内容占位符 2"/>
          <p:cNvSpPr>
            <a:spLocks noGrp="1"/>
          </p:cNvSpPr>
          <p:nvPr>
            <p:ph idx="1"/>
          </p:nvPr>
        </p:nvSpPr>
        <p:spPr>
          <a:xfrm>
            <a:off x="250825" y="1412875"/>
            <a:ext cx="8569325" cy="2663825"/>
          </a:xfrm>
        </p:spPr>
        <p:txBody>
          <a:bodyPr/>
          <a:lstStyle/>
          <a:p>
            <a:r>
              <a:rPr lang="zh-CN" altLang="en-US" b="0" smtClean="0">
                <a:solidFill>
                  <a:srgbClr val="FF0000"/>
                </a:solidFill>
              </a:rPr>
              <a:t>变量初始化</a:t>
            </a:r>
            <a:r>
              <a:rPr lang="en-US" altLang="zh-CN" b="0" smtClean="0">
                <a:solidFill>
                  <a:srgbClr val="FF0000"/>
                </a:solidFill>
              </a:rPr>
              <a:t>:</a:t>
            </a:r>
            <a:r>
              <a:rPr lang="zh-CN" altLang="zh-CN" b="0" smtClean="0"/>
              <a:t>在声明简单变量时，初始化</a:t>
            </a:r>
            <a:r>
              <a:rPr lang="zh-CN" altLang="en-US" b="0" smtClean="0"/>
              <a:t>形式</a:t>
            </a:r>
            <a:r>
              <a:rPr lang="zh-CN" altLang="zh-CN" b="0" smtClean="0"/>
              <a:t>：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zh-CN" b="0" smtClean="0"/>
              <a:t>        int  i = 0</a:t>
            </a:r>
            <a:r>
              <a:rPr lang="zh-CN" altLang="zh-CN" b="0" smtClean="0"/>
              <a:t>；</a:t>
            </a:r>
          </a:p>
          <a:p>
            <a:r>
              <a:rPr lang="zh-CN" altLang="zh-CN" b="0" smtClean="0">
                <a:solidFill>
                  <a:srgbClr val="FF0000"/>
                </a:solidFill>
              </a:rPr>
              <a:t>定义数组时直接初始化</a:t>
            </a:r>
            <a:r>
              <a:rPr lang="zh-CN" altLang="zh-CN" b="0" smtClean="0"/>
              <a:t>：各元素的值用逗号分隔，填充到数组元素所在的存储空间中。</a:t>
            </a:r>
            <a:endParaRPr lang="en-US" altLang="zh-CN" b="0" smtClean="0"/>
          </a:p>
          <a:p>
            <a:pPr>
              <a:buFont typeface="Wingdings" panose="05000000000000000000" pitchFamily="2" charset="2"/>
              <a:buNone/>
            </a:pPr>
            <a:r>
              <a:rPr lang="zh-CN" altLang="en-US" b="0" smtClean="0"/>
              <a:t>      例如： </a:t>
            </a:r>
            <a:r>
              <a:rPr lang="en-US" altLang="zh-CN" b="0" smtClean="0"/>
              <a:t>int b[4] = { 1, 2, 3, 4 };</a:t>
            </a:r>
            <a:endParaRPr lang="zh-CN" altLang="en-US" b="0" smtClean="0"/>
          </a:p>
        </p:txBody>
      </p:sp>
      <p:sp>
        <p:nvSpPr>
          <p:cNvPr id="24580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fld id="{BE4951E3-465A-41A0-B61B-475CA29219A8}" type="slidenum">
              <a:rPr lang="en-US" altLang="zh-CN" sz="1200">
                <a:latin typeface="Verdana" panose="020B0604030504040204" pitchFamily="34" charset="0"/>
                <a:ea typeface="宋体" panose="02010600030101010101" pitchFamily="2" charset="-122"/>
              </a:rPr>
              <a:pPr/>
              <a:t>15</a:t>
            </a:fld>
            <a:endParaRPr lang="en-US" altLang="zh-CN" sz="12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2987675" y="4292600"/>
          <a:ext cx="2736850" cy="170688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29640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4044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266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0" kern="100" dirty="0">
                          <a:latin typeface="Cambria" pitchFamily="18" charset="0"/>
                        </a:rPr>
                        <a:t>b[0]</a:t>
                      </a:r>
                      <a:endParaRPr lang="zh-CN" sz="2800" b="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94" marR="68594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0" kern="100" dirty="0">
                          <a:latin typeface="Cambria" pitchFamily="18" charset="0"/>
                        </a:rPr>
                        <a:t>1</a:t>
                      </a:r>
                      <a:endParaRPr lang="zh-CN" sz="2800" b="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94" marR="6859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66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0" kern="100" dirty="0">
                          <a:latin typeface="Cambria" pitchFamily="18" charset="0"/>
                        </a:rPr>
                        <a:t>b[1]</a:t>
                      </a:r>
                      <a:endParaRPr lang="zh-CN" sz="2800" b="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94" marR="68594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0" kern="100" dirty="0">
                          <a:latin typeface="Cambria" pitchFamily="18" charset="0"/>
                        </a:rPr>
                        <a:t>2</a:t>
                      </a:r>
                      <a:endParaRPr lang="zh-CN" sz="2800" b="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94" marR="6859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66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0" kern="100" dirty="0">
                          <a:latin typeface="Cambria" pitchFamily="18" charset="0"/>
                        </a:rPr>
                        <a:t>b[2]</a:t>
                      </a:r>
                      <a:endParaRPr lang="zh-CN" sz="2800" b="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94" marR="68594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0" kern="100" dirty="0">
                          <a:latin typeface="Cambria" pitchFamily="18" charset="0"/>
                        </a:rPr>
                        <a:t>3</a:t>
                      </a:r>
                      <a:endParaRPr lang="zh-CN" sz="2800" b="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94" marR="6859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266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0" kern="100" dirty="0">
                          <a:latin typeface="Cambria" pitchFamily="18" charset="0"/>
                        </a:rPr>
                        <a:t>b[3]</a:t>
                      </a:r>
                      <a:endParaRPr lang="zh-CN" sz="2800" b="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94" marR="68594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0" kern="100" dirty="0">
                          <a:latin typeface="Cambria" pitchFamily="18" charset="0"/>
                        </a:rPr>
                        <a:t>4</a:t>
                      </a:r>
                      <a:endParaRPr lang="zh-CN" sz="2800" b="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94" marR="6859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smtClean="0"/>
              <a:t>数组的初始化</a:t>
            </a:r>
            <a:endParaRPr lang="zh-CN" altLang="en-US" smtClean="0"/>
          </a:p>
        </p:txBody>
      </p:sp>
      <p:sp>
        <p:nvSpPr>
          <p:cNvPr id="23555" name="内容占位符 2"/>
          <p:cNvSpPr>
            <a:spLocks noGrp="1"/>
          </p:cNvSpPr>
          <p:nvPr>
            <p:ph idx="1"/>
          </p:nvPr>
        </p:nvSpPr>
        <p:spPr>
          <a:xfrm>
            <a:off x="539750" y="1268413"/>
            <a:ext cx="8064500" cy="4824412"/>
          </a:xfrm>
        </p:spPr>
        <p:txBody>
          <a:bodyPr anchor="ctr"/>
          <a:lstStyle/>
          <a:p>
            <a:r>
              <a:rPr lang="zh-CN" altLang="zh-CN" smtClean="0">
                <a:solidFill>
                  <a:srgbClr val="FF0000"/>
                </a:solidFill>
              </a:rPr>
              <a:t>错误的初始化：</a:t>
            </a:r>
            <a:endParaRPr lang="en-US" altLang="zh-CN" smtClean="0">
              <a:solidFill>
                <a:srgbClr val="FF0000"/>
              </a:solidFill>
            </a:endParaRPr>
          </a:p>
          <a:p>
            <a:pPr lvl="1">
              <a:buFont typeface="Wingdings" panose="05000000000000000000" pitchFamily="2" charset="2"/>
              <a:buNone/>
            </a:pPr>
            <a:r>
              <a:rPr lang="en-US" altLang="zh-CN" sz="3000" b="0" smtClean="0"/>
              <a:t>int d [ 10 ];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en-US" altLang="zh-CN" sz="3000" b="0" smtClean="0"/>
              <a:t>d = { 0,1,2,3,4,5,6,7,8,9 };</a:t>
            </a:r>
            <a:r>
              <a:rPr lang="en-US" altLang="zh-CN" sz="3000" b="0" smtClean="0">
                <a:solidFill>
                  <a:srgbClr val="FF0000"/>
                </a:solidFill>
              </a:rPr>
              <a:t>/*</a:t>
            </a:r>
            <a:r>
              <a:rPr lang="zh-CN" altLang="zh-CN" sz="3000" b="0" smtClean="0">
                <a:solidFill>
                  <a:srgbClr val="FF0000"/>
                </a:solidFill>
              </a:rPr>
              <a:t>错误的赋值</a:t>
            </a:r>
            <a:r>
              <a:rPr lang="en-US" altLang="zh-CN" sz="3000" b="0" smtClean="0">
                <a:solidFill>
                  <a:srgbClr val="FF0000"/>
                </a:solidFill>
              </a:rPr>
              <a:t> */</a:t>
            </a:r>
          </a:p>
          <a:p>
            <a:r>
              <a:rPr lang="zh-CN" altLang="zh-CN" sz="3200" smtClean="0">
                <a:solidFill>
                  <a:srgbClr val="FF0000"/>
                </a:solidFill>
              </a:rPr>
              <a:t>正确的初始化方法为：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en-US" altLang="zh-CN" sz="2800" b="0" smtClean="0"/>
              <a:t>int </a:t>
            </a:r>
            <a:r>
              <a:rPr lang="en-US" altLang="zh-CN" sz="2800" b="0" smtClean="0">
                <a:solidFill>
                  <a:srgbClr val="FF0000"/>
                </a:solidFill>
              </a:rPr>
              <a:t>d [  ] = { 0,1,2,3,4,5,6,7,8,9 };</a:t>
            </a:r>
          </a:p>
          <a:p>
            <a:r>
              <a:rPr lang="zh-CN" altLang="en-US" sz="3200" b="0" smtClean="0">
                <a:solidFill>
                  <a:srgbClr val="FF0000"/>
                </a:solidFill>
              </a:rPr>
              <a:t>根据初值计算长度</a:t>
            </a:r>
          </a:p>
        </p:txBody>
      </p:sp>
      <p:sp>
        <p:nvSpPr>
          <p:cNvPr id="25604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fld id="{FB1F6322-0B98-4D20-A395-C320CBB5F31C}" type="slidenum">
              <a:rPr lang="en-US" altLang="zh-CN" sz="1200">
                <a:latin typeface="Verdana" panose="020B0604030504040204" pitchFamily="34" charset="0"/>
                <a:ea typeface="宋体" panose="02010600030101010101" pitchFamily="2" charset="-122"/>
              </a:rPr>
              <a:pPr/>
              <a:t>16</a:t>
            </a:fld>
            <a:endParaRPr lang="en-US" altLang="zh-CN" sz="12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利用</a:t>
            </a:r>
            <a:r>
              <a:rPr lang="zh-CN" altLang="zh-CN" smtClean="0"/>
              <a:t>数组</a:t>
            </a:r>
            <a:r>
              <a:rPr lang="zh-CN" altLang="en-US" smtClean="0"/>
              <a:t>解决问题</a:t>
            </a:r>
          </a:p>
        </p:txBody>
      </p:sp>
      <p:sp>
        <p:nvSpPr>
          <p:cNvPr id="29699" name="内容占位符 2"/>
          <p:cNvSpPr>
            <a:spLocks noGrp="1"/>
          </p:cNvSpPr>
          <p:nvPr>
            <p:ph idx="1"/>
          </p:nvPr>
        </p:nvSpPr>
        <p:spPr>
          <a:xfrm>
            <a:off x="611188" y="1268413"/>
            <a:ext cx="8001000" cy="792162"/>
          </a:xfrm>
        </p:spPr>
        <p:txBody>
          <a:bodyPr/>
          <a:lstStyle/>
          <a:p>
            <a:r>
              <a:rPr lang="zh-CN" altLang="en-US" dirty="0" smtClean="0"/>
              <a:t>例</a:t>
            </a:r>
            <a:r>
              <a:rPr lang="en-US" altLang="zh-CN" dirty="0" smtClean="0"/>
              <a:t>5.5</a:t>
            </a:r>
            <a:r>
              <a:rPr lang="zh-CN" altLang="en-US" dirty="0" smtClean="0"/>
              <a:t>：</a:t>
            </a:r>
            <a:r>
              <a:rPr lang="zh-CN" altLang="zh-CN" dirty="0" smtClean="0"/>
              <a:t>在</a:t>
            </a:r>
            <a:r>
              <a:rPr lang="en-US" altLang="zh-CN" dirty="0" smtClean="0"/>
              <a:t>N</a:t>
            </a:r>
            <a:r>
              <a:rPr lang="zh-CN" altLang="zh-CN" dirty="0" smtClean="0"/>
              <a:t>个数中找最大值和最小值</a:t>
            </a:r>
            <a:endParaRPr lang="zh-CN" altLang="en-US" dirty="0" smtClean="0"/>
          </a:p>
        </p:txBody>
      </p:sp>
      <p:sp>
        <p:nvSpPr>
          <p:cNvPr id="29700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fld id="{57CE709A-1014-45CE-AAC8-88DBED0B1049}" type="slidenum">
              <a:rPr lang="en-US" altLang="zh-CN" sz="1200">
                <a:latin typeface="Verdana" panose="020B0604030504040204" pitchFamily="34" charset="0"/>
                <a:ea typeface="宋体" panose="02010600030101010101" pitchFamily="2" charset="-122"/>
              </a:rPr>
              <a:pPr/>
              <a:t>17</a:t>
            </a:fld>
            <a:endParaRPr lang="en-US" altLang="zh-CN" sz="12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3072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 smtClean="0"/>
          </a:p>
        </p:txBody>
      </p:sp>
      <p:sp>
        <p:nvSpPr>
          <p:cNvPr id="30724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fld id="{80B4AA13-BEB7-40B7-91BF-88871D3C0232}" type="slidenum">
              <a:rPr lang="en-US" altLang="zh-CN" sz="1200">
                <a:latin typeface="Verdana" panose="020B0604030504040204" pitchFamily="34" charset="0"/>
                <a:ea typeface="宋体" panose="02010600030101010101" pitchFamily="2" charset="-122"/>
              </a:rPr>
              <a:pPr/>
              <a:t>18</a:t>
            </a:fld>
            <a:endParaRPr lang="en-US" altLang="zh-CN" sz="12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pic>
        <p:nvPicPr>
          <p:cNvPr id="3072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981075"/>
            <a:ext cx="3257550" cy="5761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ap="sq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/>
              <a:t>在</a:t>
            </a:r>
            <a:r>
              <a:rPr lang="en-US" altLang="zh-CN" dirty="0"/>
              <a:t>N</a:t>
            </a:r>
            <a:r>
              <a:rPr lang="zh-CN" altLang="zh-CN" dirty="0"/>
              <a:t>个数中找最大值和最小值</a:t>
            </a:r>
            <a:endParaRPr lang="zh-CN" altLang="en-US" dirty="0"/>
          </a:p>
        </p:txBody>
      </p:sp>
      <p:sp>
        <p:nvSpPr>
          <p:cNvPr id="29700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fld id="{57CE709A-1014-45CE-AAC8-88DBED0B1049}" type="slidenum">
              <a:rPr lang="en-US" altLang="zh-CN" sz="1200">
                <a:latin typeface="Verdana" panose="020B0604030504040204" pitchFamily="34" charset="0"/>
                <a:ea typeface="宋体" panose="02010600030101010101" pitchFamily="2" charset="-122"/>
              </a:rPr>
              <a:pPr/>
              <a:t>19</a:t>
            </a:fld>
            <a:endParaRPr lang="en-US" altLang="zh-CN" sz="12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07504" y="1412776"/>
            <a:ext cx="4512774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ea typeface="+mn-ea"/>
                <a:cs typeface="+mn-cs"/>
              </a:rPr>
              <a:t>#define N </a:t>
            </a:r>
            <a:r>
              <a:rPr lang="en-US" altLang="zh-CN" dirty="0">
                <a:ea typeface="+mn-ea"/>
                <a:cs typeface="+mn-cs"/>
              </a:rPr>
              <a:t>10</a:t>
            </a:r>
            <a:endParaRPr lang="en-US" altLang="zh-CN" dirty="0">
              <a:ea typeface="+mn-ea"/>
              <a:cs typeface="+mn-cs"/>
            </a:endParaRPr>
          </a:p>
          <a:p>
            <a:r>
              <a:rPr lang="en-US" altLang="zh-CN" dirty="0" err="1">
                <a:ea typeface="+mn-ea"/>
                <a:cs typeface="+mn-cs"/>
              </a:rPr>
              <a:t>int</a:t>
            </a:r>
            <a:r>
              <a:rPr lang="en-US" altLang="zh-CN" dirty="0">
                <a:ea typeface="+mn-ea"/>
                <a:cs typeface="+mn-cs"/>
              </a:rPr>
              <a:t> main(){</a:t>
            </a:r>
          </a:p>
          <a:p>
            <a:r>
              <a:rPr lang="en-US" altLang="zh-CN" dirty="0">
                <a:ea typeface="+mn-ea"/>
                <a:cs typeface="+mn-cs"/>
              </a:rPr>
              <a:t> </a:t>
            </a:r>
            <a:r>
              <a:rPr lang="en-US" altLang="zh-CN" dirty="0" smtClean="0">
                <a:ea typeface="+mn-ea"/>
                <a:cs typeface="+mn-cs"/>
              </a:rPr>
              <a:t>   </a:t>
            </a:r>
            <a:r>
              <a:rPr lang="en-US" altLang="zh-CN" dirty="0" err="1" smtClean="0">
                <a:ea typeface="+mn-ea"/>
                <a:cs typeface="+mn-cs"/>
              </a:rPr>
              <a:t>int</a:t>
            </a:r>
            <a:r>
              <a:rPr lang="en-US" altLang="zh-CN" dirty="0" smtClean="0">
                <a:ea typeface="+mn-ea"/>
                <a:cs typeface="+mn-cs"/>
              </a:rPr>
              <a:t> </a:t>
            </a:r>
            <a:r>
              <a:rPr lang="en-US" altLang="zh-CN" dirty="0">
                <a:ea typeface="+mn-ea"/>
                <a:cs typeface="+mn-cs"/>
              </a:rPr>
              <a:t>a[N] = {1,2,3,4,5,6,7,8,9,10};</a:t>
            </a:r>
          </a:p>
          <a:p>
            <a:r>
              <a:rPr lang="en-US" altLang="zh-CN" dirty="0">
                <a:ea typeface="+mn-ea"/>
                <a:cs typeface="+mn-cs"/>
              </a:rPr>
              <a:t> </a:t>
            </a:r>
            <a:r>
              <a:rPr lang="en-US" altLang="zh-CN" dirty="0" smtClean="0">
                <a:ea typeface="+mn-ea"/>
                <a:cs typeface="+mn-cs"/>
              </a:rPr>
              <a:t>   </a:t>
            </a:r>
            <a:r>
              <a:rPr lang="en-US" altLang="zh-CN" dirty="0" err="1" smtClean="0">
                <a:ea typeface="+mn-ea"/>
                <a:cs typeface="+mn-cs"/>
              </a:rPr>
              <a:t>int</a:t>
            </a:r>
            <a:r>
              <a:rPr lang="en-US" altLang="zh-CN" dirty="0" smtClean="0">
                <a:ea typeface="+mn-ea"/>
                <a:cs typeface="+mn-cs"/>
              </a:rPr>
              <a:t> </a:t>
            </a:r>
            <a:r>
              <a:rPr lang="en-US" altLang="zh-CN" dirty="0" err="1">
                <a:ea typeface="+mn-ea"/>
                <a:cs typeface="+mn-cs"/>
              </a:rPr>
              <a:t>i</a:t>
            </a:r>
            <a:r>
              <a:rPr lang="en-US" altLang="zh-CN" dirty="0">
                <a:ea typeface="+mn-ea"/>
                <a:cs typeface="+mn-cs"/>
              </a:rPr>
              <a:t>=0;</a:t>
            </a:r>
          </a:p>
          <a:p>
            <a:r>
              <a:rPr lang="en-US" altLang="zh-CN" dirty="0">
                <a:ea typeface="+mn-ea"/>
                <a:cs typeface="+mn-cs"/>
              </a:rPr>
              <a:t> </a:t>
            </a:r>
            <a:r>
              <a:rPr lang="en-US" altLang="zh-CN" dirty="0" smtClean="0">
                <a:ea typeface="+mn-ea"/>
                <a:cs typeface="+mn-cs"/>
              </a:rPr>
              <a:t>   </a:t>
            </a:r>
            <a:r>
              <a:rPr lang="en-US" altLang="zh-CN" dirty="0" err="1" smtClean="0">
                <a:ea typeface="+mn-ea"/>
                <a:cs typeface="+mn-cs"/>
              </a:rPr>
              <a:t>int</a:t>
            </a:r>
            <a:r>
              <a:rPr lang="en-US" altLang="zh-CN" dirty="0" smtClean="0">
                <a:ea typeface="+mn-ea"/>
                <a:cs typeface="+mn-cs"/>
              </a:rPr>
              <a:t> </a:t>
            </a:r>
            <a:r>
              <a:rPr lang="en-US" altLang="zh-CN" dirty="0">
                <a:ea typeface="+mn-ea"/>
                <a:cs typeface="+mn-cs"/>
              </a:rPr>
              <a:t>max = a[0];</a:t>
            </a:r>
          </a:p>
          <a:p>
            <a:r>
              <a:rPr lang="en-US" altLang="zh-CN" dirty="0">
                <a:ea typeface="+mn-ea"/>
                <a:cs typeface="+mn-cs"/>
              </a:rPr>
              <a:t> </a:t>
            </a:r>
            <a:r>
              <a:rPr lang="en-US" altLang="zh-CN" dirty="0" smtClean="0">
                <a:ea typeface="+mn-ea"/>
                <a:cs typeface="+mn-cs"/>
              </a:rPr>
              <a:t>   </a:t>
            </a:r>
            <a:r>
              <a:rPr lang="en-US" altLang="zh-CN" dirty="0" err="1" smtClean="0">
                <a:ea typeface="+mn-ea"/>
                <a:cs typeface="+mn-cs"/>
              </a:rPr>
              <a:t>int</a:t>
            </a:r>
            <a:r>
              <a:rPr lang="en-US" altLang="zh-CN" dirty="0" smtClean="0">
                <a:ea typeface="+mn-ea"/>
                <a:cs typeface="+mn-cs"/>
              </a:rPr>
              <a:t> </a:t>
            </a:r>
            <a:r>
              <a:rPr lang="en-US" altLang="zh-CN" dirty="0">
                <a:ea typeface="+mn-ea"/>
                <a:cs typeface="+mn-cs"/>
              </a:rPr>
              <a:t>min = a[0</a:t>
            </a:r>
            <a:r>
              <a:rPr lang="en-US" altLang="zh-CN" dirty="0" smtClean="0">
                <a:ea typeface="+mn-ea"/>
                <a:cs typeface="+mn-cs"/>
              </a:rPr>
              <a:t>];</a:t>
            </a:r>
            <a:r>
              <a:rPr lang="en-US" altLang="zh-CN" dirty="0">
                <a:ea typeface="+mn-ea"/>
                <a:cs typeface="+mn-cs"/>
              </a:rPr>
              <a:t>	</a:t>
            </a:r>
          </a:p>
          <a:p>
            <a:r>
              <a:rPr lang="en-US" altLang="zh-CN" dirty="0" smtClean="0">
                <a:ea typeface="+mn-ea"/>
                <a:cs typeface="+mn-cs"/>
              </a:rPr>
              <a:t>}</a:t>
            </a:r>
            <a:endParaRPr lang="zh-CN" altLang="en-US" dirty="0">
              <a:ea typeface="+mn-ea"/>
              <a:cs typeface="+mn-cs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559977" y="1268413"/>
            <a:ext cx="558402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	</a:t>
            </a:r>
            <a:r>
              <a:rPr lang="en-US" altLang="zh-CN" dirty="0">
                <a:ea typeface="+mn-ea"/>
                <a:cs typeface="+mn-cs"/>
              </a:rPr>
              <a:t>while(</a:t>
            </a:r>
            <a:r>
              <a:rPr lang="en-US" altLang="zh-CN" dirty="0" err="1">
                <a:ea typeface="+mn-ea"/>
                <a:cs typeface="+mn-cs"/>
              </a:rPr>
              <a:t>i</a:t>
            </a:r>
            <a:r>
              <a:rPr lang="en-US" altLang="zh-CN" dirty="0">
                <a:ea typeface="+mn-ea"/>
                <a:cs typeface="+mn-cs"/>
              </a:rPr>
              <a:t>&lt;N)</a:t>
            </a:r>
          </a:p>
          <a:p>
            <a:r>
              <a:rPr lang="en-US" altLang="zh-CN" dirty="0">
                <a:ea typeface="+mn-ea"/>
                <a:cs typeface="+mn-cs"/>
              </a:rPr>
              <a:t>	{</a:t>
            </a:r>
          </a:p>
          <a:p>
            <a:r>
              <a:rPr lang="en-US" altLang="zh-CN" dirty="0">
                <a:ea typeface="+mn-ea"/>
                <a:cs typeface="+mn-cs"/>
              </a:rPr>
              <a:t>	</a:t>
            </a:r>
            <a:r>
              <a:rPr lang="en-US" altLang="zh-CN" dirty="0" smtClean="0">
                <a:ea typeface="+mn-ea"/>
                <a:cs typeface="+mn-cs"/>
              </a:rPr>
              <a:t>      if(a[</a:t>
            </a:r>
            <a:r>
              <a:rPr lang="en-US" altLang="zh-CN" dirty="0" err="1" smtClean="0">
                <a:ea typeface="+mn-ea"/>
                <a:cs typeface="+mn-cs"/>
              </a:rPr>
              <a:t>i</a:t>
            </a:r>
            <a:r>
              <a:rPr lang="en-US" altLang="zh-CN" dirty="0">
                <a:ea typeface="+mn-ea"/>
                <a:cs typeface="+mn-cs"/>
              </a:rPr>
              <a:t>]&gt;max)</a:t>
            </a:r>
          </a:p>
          <a:p>
            <a:r>
              <a:rPr lang="en-US" altLang="zh-CN" dirty="0">
                <a:ea typeface="+mn-ea"/>
                <a:cs typeface="+mn-cs"/>
              </a:rPr>
              <a:t>		</a:t>
            </a:r>
            <a:r>
              <a:rPr lang="en-US" altLang="zh-CN" dirty="0" smtClean="0">
                <a:ea typeface="+mn-ea"/>
                <a:cs typeface="+mn-cs"/>
              </a:rPr>
              <a:t>max </a:t>
            </a:r>
            <a:r>
              <a:rPr lang="en-US" altLang="zh-CN" dirty="0">
                <a:ea typeface="+mn-ea"/>
                <a:cs typeface="+mn-cs"/>
              </a:rPr>
              <a:t>= a[</a:t>
            </a:r>
            <a:r>
              <a:rPr lang="en-US" altLang="zh-CN" dirty="0" err="1">
                <a:ea typeface="+mn-ea"/>
                <a:cs typeface="+mn-cs"/>
              </a:rPr>
              <a:t>i</a:t>
            </a:r>
            <a:r>
              <a:rPr lang="en-US" altLang="zh-CN" dirty="0" smtClean="0">
                <a:ea typeface="+mn-ea"/>
                <a:cs typeface="+mn-cs"/>
              </a:rPr>
              <a:t>];</a:t>
            </a:r>
            <a:endParaRPr lang="en-US" altLang="zh-CN" dirty="0">
              <a:ea typeface="+mn-ea"/>
              <a:cs typeface="+mn-cs"/>
            </a:endParaRPr>
          </a:p>
          <a:p>
            <a:r>
              <a:rPr lang="en-US" altLang="zh-CN" dirty="0">
                <a:ea typeface="+mn-ea"/>
                <a:cs typeface="+mn-cs"/>
              </a:rPr>
              <a:t>	</a:t>
            </a:r>
            <a:r>
              <a:rPr lang="en-US" altLang="zh-CN" dirty="0" smtClean="0">
                <a:ea typeface="+mn-ea"/>
                <a:cs typeface="+mn-cs"/>
              </a:rPr>
              <a:t>      if(a[</a:t>
            </a:r>
            <a:r>
              <a:rPr lang="en-US" altLang="zh-CN" dirty="0" err="1" smtClean="0">
                <a:ea typeface="+mn-ea"/>
                <a:cs typeface="+mn-cs"/>
              </a:rPr>
              <a:t>i</a:t>
            </a:r>
            <a:r>
              <a:rPr lang="en-US" altLang="zh-CN" dirty="0">
                <a:ea typeface="+mn-ea"/>
                <a:cs typeface="+mn-cs"/>
              </a:rPr>
              <a:t>]&lt;min</a:t>
            </a:r>
            <a:r>
              <a:rPr lang="en-US" altLang="zh-CN" dirty="0" smtClean="0">
                <a:ea typeface="+mn-ea"/>
                <a:cs typeface="+mn-cs"/>
              </a:rPr>
              <a:t>)</a:t>
            </a:r>
            <a:r>
              <a:rPr lang="en-US" altLang="zh-CN" dirty="0">
                <a:ea typeface="+mn-ea"/>
                <a:cs typeface="+mn-cs"/>
              </a:rPr>
              <a:t>	</a:t>
            </a:r>
          </a:p>
          <a:p>
            <a:r>
              <a:rPr lang="en-US" altLang="zh-CN" dirty="0">
                <a:ea typeface="+mn-ea"/>
                <a:cs typeface="+mn-cs"/>
              </a:rPr>
              <a:t>		min = a[</a:t>
            </a:r>
            <a:r>
              <a:rPr lang="en-US" altLang="zh-CN" dirty="0" err="1">
                <a:ea typeface="+mn-ea"/>
                <a:cs typeface="+mn-cs"/>
              </a:rPr>
              <a:t>i</a:t>
            </a:r>
            <a:r>
              <a:rPr lang="en-US" altLang="zh-CN" dirty="0" smtClean="0">
                <a:ea typeface="+mn-ea"/>
                <a:cs typeface="+mn-cs"/>
              </a:rPr>
              <a:t>];</a:t>
            </a:r>
            <a:endParaRPr lang="en-US" altLang="zh-CN" dirty="0">
              <a:ea typeface="+mn-ea"/>
              <a:cs typeface="+mn-cs"/>
            </a:endParaRPr>
          </a:p>
          <a:p>
            <a:r>
              <a:rPr lang="en-US" altLang="zh-CN" dirty="0">
                <a:ea typeface="+mn-ea"/>
                <a:cs typeface="+mn-cs"/>
              </a:rPr>
              <a:t>	</a:t>
            </a:r>
            <a:r>
              <a:rPr lang="en-US" altLang="zh-CN" dirty="0" smtClean="0">
                <a:ea typeface="+mn-ea"/>
                <a:cs typeface="+mn-cs"/>
              </a:rPr>
              <a:t>      </a:t>
            </a:r>
            <a:r>
              <a:rPr lang="en-US" altLang="zh-CN" dirty="0" err="1" smtClean="0">
                <a:ea typeface="+mn-ea"/>
                <a:cs typeface="+mn-cs"/>
              </a:rPr>
              <a:t>i</a:t>
            </a:r>
            <a:r>
              <a:rPr lang="en-US" altLang="zh-CN" dirty="0">
                <a:ea typeface="+mn-ea"/>
                <a:cs typeface="+mn-cs"/>
              </a:rPr>
              <a:t>++;</a:t>
            </a:r>
          </a:p>
          <a:p>
            <a:r>
              <a:rPr lang="en-US" altLang="zh-CN" dirty="0">
                <a:ea typeface="+mn-ea"/>
                <a:cs typeface="+mn-cs"/>
              </a:rPr>
              <a:t>	</a:t>
            </a:r>
            <a:r>
              <a:rPr lang="en-US" altLang="zh-CN" dirty="0" smtClean="0">
                <a:ea typeface="+mn-ea"/>
                <a:cs typeface="+mn-cs"/>
              </a:rPr>
              <a:t>}</a:t>
            </a:r>
            <a:endParaRPr lang="en-US" altLang="zh-CN" dirty="0">
              <a:ea typeface="+mn-ea"/>
              <a:cs typeface="+mn-cs"/>
            </a:endParaRPr>
          </a:p>
          <a:p>
            <a:r>
              <a:rPr lang="en-US" altLang="zh-CN" dirty="0">
                <a:ea typeface="+mn-ea"/>
                <a:cs typeface="+mn-cs"/>
              </a:rPr>
              <a:t>	</a:t>
            </a:r>
            <a:r>
              <a:rPr lang="en-US" altLang="zh-CN" dirty="0" err="1">
                <a:ea typeface="+mn-ea"/>
                <a:cs typeface="+mn-cs"/>
              </a:rPr>
              <a:t>printf</a:t>
            </a:r>
            <a:r>
              <a:rPr lang="en-US" altLang="zh-CN" dirty="0">
                <a:ea typeface="+mn-ea"/>
                <a:cs typeface="+mn-cs"/>
              </a:rPr>
              <a:t>("</a:t>
            </a:r>
            <a:r>
              <a:rPr lang="zh-CN" altLang="en-US" dirty="0">
                <a:ea typeface="+mn-ea"/>
                <a:cs typeface="+mn-cs"/>
              </a:rPr>
              <a:t>最大值</a:t>
            </a:r>
            <a:r>
              <a:rPr lang="en-US" altLang="zh-CN" dirty="0">
                <a:ea typeface="+mn-ea"/>
                <a:cs typeface="+mn-cs"/>
              </a:rPr>
              <a:t>max=%d\n", max);</a:t>
            </a:r>
          </a:p>
          <a:p>
            <a:r>
              <a:rPr lang="en-US" altLang="zh-CN" dirty="0">
                <a:ea typeface="+mn-ea"/>
                <a:cs typeface="+mn-cs"/>
              </a:rPr>
              <a:t>	</a:t>
            </a:r>
            <a:r>
              <a:rPr lang="en-US" altLang="zh-CN" dirty="0" err="1">
                <a:ea typeface="+mn-ea"/>
                <a:cs typeface="+mn-cs"/>
              </a:rPr>
              <a:t>printf</a:t>
            </a:r>
            <a:r>
              <a:rPr lang="en-US" altLang="zh-CN" dirty="0">
                <a:ea typeface="+mn-ea"/>
                <a:cs typeface="+mn-cs"/>
              </a:rPr>
              <a:t>("</a:t>
            </a:r>
            <a:r>
              <a:rPr lang="zh-CN" altLang="en-US" dirty="0">
                <a:ea typeface="+mn-ea"/>
                <a:cs typeface="+mn-cs"/>
              </a:rPr>
              <a:t>最小值</a:t>
            </a:r>
            <a:r>
              <a:rPr lang="en-US" altLang="zh-CN" dirty="0">
                <a:ea typeface="+mn-ea"/>
                <a:cs typeface="+mn-cs"/>
              </a:rPr>
              <a:t>min=%d\</a:t>
            </a:r>
            <a:r>
              <a:rPr lang="en-US" altLang="zh-CN" dirty="0" err="1">
                <a:ea typeface="+mn-ea"/>
                <a:cs typeface="+mn-cs"/>
              </a:rPr>
              <a:t>n",min</a:t>
            </a:r>
            <a:r>
              <a:rPr lang="en-US" altLang="zh-CN" dirty="0">
                <a:ea typeface="+mn-ea"/>
                <a:cs typeface="+mn-cs"/>
              </a:rPr>
              <a:t>);</a:t>
            </a:r>
          </a:p>
          <a:p>
            <a:endParaRPr lang="zh-CN" altLang="en-US" dirty="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64597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《</a:t>
            </a:r>
            <a:r>
              <a:rPr lang="zh-CN" altLang="en-US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数组与函数</a:t>
            </a:r>
            <a:r>
              <a:rPr lang="en-US" altLang="zh-CN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》</a:t>
            </a:r>
            <a:r>
              <a:rPr lang="zh-CN" altLang="en-US" b="1" dirty="0">
                <a:solidFill>
                  <a:srgbClr val="FF0000"/>
                </a:solidFill>
                <a:latin typeface="黑体" panose="02010609060101010101" pitchFamily="49" charset="-122"/>
              </a:rPr>
              <a:t>提纲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4"/>
            <a:ext cx="7993063" cy="5308602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一、教学</a:t>
            </a:r>
            <a:r>
              <a:rPr lang="zh-CN" altLang="en-US" sz="2600" b="1" dirty="0">
                <a:solidFill>
                  <a:srgbClr val="0000FF"/>
                </a:solidFill>
              </a:rPr>
              <a:t>目标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二、问题</a:t>
            </a:r>
            <a:r>
              <a:rPr lang="zh-CN" altLang="en-US" sz="2600" b="1" dirty="0">
                <a:solidFill>
                  <a:srgbClr val="FF0000"/>
                </a:solidFill>
              </a:rPr>
              <a:t>引导</a:t>
            </a:r>
            <a:endParaRPr lang="en-US" altLang="zh-CN" sz="26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三、基本思想</a:t>
            </a:r>
            <a:endParaRPr lang="en-US" altLang="zh-CN" sz="2600" b="1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FF0000"/>
                </a:solidFill>
              </a:rPr>
              <a:t>四、问题求解</a:t>
            </a:r>
            <a:endParaRPr lang="en-US" altLang="zh-CN" sz="26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0000FF"/>
                </a:solidFill>
              </a:rPr>
              <a:t>五、算法演示</a:t>
            </a:r>
            <a:endParaRPr lang="en-US" altLang="zh-CN" sz="2600" b="1" dirty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FF0000"/>
                </a:solidFill>
              </a:rPr>
              <a:t>六、算法实现</a:t>
            </a:r>
            <a:endParaRPr lang="en-US" altLang="zh-CN" sz="2600" b="1" dirty="0">
              <a:solidFill>
                <a:srgbClr val="FF0000"/>
              </a:solidFill>
            </a:endParaRP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0000FF"/>
                </a:solidFill>
              </a:rPr>
              <a:t>七、流程归纳</a:t>
            </a:r>
            <a:endParaRPr lang="en-US" altLang="zh-CN" sz="2600" b="1" dirty="0">
              <a:solidFill>
                <a:srgbClr val="0000FF"/>
              </a:solidFill>
            </a:endParaRP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FF0000"/>
                </a:solidFill>
              </a:rPr>
              <a:t>八、小结</a:t>
            </a:r>
          </a:p>
          <a:p>
            <a:pPr eaLnBrk="1" hangingPunct="1">
              <a:lnSpc>
                <a:spcPct val="90000"/>
              </a:lnSpc>
            </a:pPr>
            <a:endParaRPr lang="zh-CN" altLang="en-US" sz="2600" b="1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zh-CN" sz="2600" b="1" dirty="0" smtClean="0">
              <a:solidFill>
                <a:srgbClr val="0000FF"/>
              </a:solidFill>
            </a:endParaRPr>
          </a:p>
        </p:txBody>
      </p:sp>
      <p:sp>
        <p:nvSpPr>
          <p:cNvPr id="12290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5068FC9-9521-4510-9F6F-7F5C04FA29A8}" type="slidenum">
              <a:rPr lang="en-US" altLang="zh-CN">
                <a:solidFill>
                  <a:srgbClr val="0000FF"/>
                </a:solidFill>
              </a:rPr>
              <a:pPr eaLnBrk="1" hangingPunct="1"/>
              <a:t>2</a:t>
            </a:fld>
            <a:endParaRPr lang="en-US" altLang="zh-CN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45666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smtClean="0"/>
              <a:t>向函数传递一维数组</a:t>
            </a:r>
          </a:p>
        </p:txBody>
      </p:sp>
      <p:sp>
        <p:nvSpPr>
          <p:cNvPr id="38915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dirty="0" smtClean="0">
                <a:solidFill>
                  <a:srgbClr val="FF0000"/>
                </a:solidFill>
                <a:latin typeface="华文新魏" panose="02010800040101010101" pitchFamily="2" charset="-122"/>
              </a:rPr>
              <a:t>分类：</a:t>
            </a:r>
          </a:p>
          <a:p>
            <a:pPr marL="742950" lvl="1" indent="-285750"/>
            <a:r>
              <a:rPr lang="zh-CN" altLang="zh-CN" b="0" dirty="0" smtClean="0">
                <a:solidFill>
                  <a:srgbClr val="C00000"/>
                </a:solidFill>
                <a:latin typeface="华文新魏" panose="02010800040101010101" pitchFamily="2" charset="-122"/>
              </a:rPr>
              <a:t>数组元素作为函数的参数</a:t>
            </a:r>
            <a:endParaRPr lang="zh-CN" altLang="en-US" b="0" dirty="0" smtClean="0">
              <a:solidFill>
                <a:srgbClr val="C00000"/>
              </a:solidFill>
              <a:latin typeface="华文新魏" panose="02010800040101010101" pitchFamily="2" charset="-122"/>
            </a:endParaRPr>
          </a:p>
          <a:p>
            <a:pPr marL="1143000" lvl="2" indent="-228600">
              <a:buFont typeface="Wingdings" panose="05000000000000000000" pitchFamily="2" charset="2"/>
              <a:buNone/>
            </a:pPr>
            <a:r>
              <a:rPr lang="en-US" altLang="zh-CN" dirty="0" err="1" smtClean="0"/>
              <a:t>printf</a:t>
            </a:r>
            <a:r>
              <a:rPr lang="en-US" altLang="zh-CN" dirty="0" smtClean="0"/>
              <a:t>( "%6c", v 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 );</a:t>
            </a:r>
            <a:endParaRPr lang="zh-CN" altLang="zh-CN" dirty="0" smtClean="0"/>
          </a:p>
          <a:p>
            <a:pPr marL="742950" lvl="1" indent="-285750">
              <a:buFont typeface="Wingdings" panose="05000000000000000000" pitchFamily="2" charset="2"/>
              <a:buNone/>
            </a:pPr>
            <a:r>
              <a:rPr lang="en-US" altLang="zh-CN" dirty="0" smtClean="0"/>
              <a:t>      </a:t>
            </a:r>
            <a:r>
              <a:rPr lang="en-US" altLang="zh-CN" dirty="0" err="1" smtClean="0"/>
              <a:t>scanf</a:t>
            </a:r>
            <a:r>
              <a:rPr lang="en-US" altLang="zh-CN" dirty="0" smtClean="0"/>
              <a:t>( “%lf”, &amp;x[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 );</a:t>
            </a:r>
            <a:endParaRPr lang="zh-CN" altLang="zh-CN" dirty="0" smtClean="0"/>
          </a:p>
          <a:p>
            <a:pPr marL="742950" lvl="1" indent="-285750"/>
            <a:r>
              <a:rPr lang="zh-CN" altLang="zh-CN" b="0" dirty="0" smtClean="0">
                <a:solidFill>
                  <a:srgbClr val="C00000"/>
                </a:solidFill>
                <a:latin typeface="华文新魏" panose="02010800040101010101" pitchFamily="2" charset="-122"/>
              </a:rPr>
              <a:t>数组</a:t>
            </a:r>
            <a:r>
              <a:rPr lang="zh-CN" altLang="en-US" b="0" dirty="0" smtClean="0">
                <a:solidFill>
                  <a:srgbClr val="C00000"/>
                </a:solidFill>
                <a:latin typeface="华文新魏" panose="02010800040101010101" pitchFamily="2" charset="-122"/>
              </a:rPr>
              <a:t>名作为函数的</a:t>
            </a:r>
            <a:r>
              <a:rPr lang="zh-CN" altLang="zh-CN" b="0" dirty="0" smtClean="0">
                <a:solidFill>
                  <a:srgbClr val="C00000"/>
                </a:solidFill>
                <a:latin typeface="华文新魏" panose="02010800040101010101" pitchFamily="2" charset="-122"/>
              </a:rPr>
              <a:t>参数</a:t>
            </a:r>
          </a:p>
        </p:txBody>
      </p:sp>
      <p:sp>
        <p:nvSpPr>
          <p:cNvPr id="38916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fld id="{99EFEFF5-E259-4360-809F-52C5356AFEE8}" type="slidenum">
              <a:rPr lang="en-US" altLang="zh-CN" sz="1200">
                <a:latin typeface="Verdana" panose="020B0604030504040204" pitchFamily="34" charset="0"/>
                <a:ea typeface="宋体" panose="02010600030101010101" pitchFamily="2" charset="-122"/>
              </a:rPr>
              <a:pPr/>
              <a:t>20</a:t>
            </a:fld>
            <a:endParaRPr lang="en-US" altLang="zh-CN" sz="12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smtClean="0"/>
              <a:t>数组元素作为函数的参数</a:t>
            </a:r>
            <a:endParaRPr lang="zh-CN" altLang="en-US" smtClean="0"/>
          </a:p>
        </p:txBody>
      </p:sp>
      <p:sp>
        <p:nvSpPr>
          <p:cNvPr id="2052" name="内容占位符 2"/>
          <p:cNvSpPr>
            <a:spLocks noGrp="1"/>
          </p:cNvSpPr>
          <p:nvPr>
            <p:ph idx="1"/>
          </p:nvPr>
        </p:nvSpPr>
        <p:spPr>
          <a:xfrm>
            <a:off x="611188" y="1268413"/>
            <a:ext cx="8001000" cy="1439862"/>
          </a:xfrm>
        </p:spPr>
        <p:txBody>
          <a:bodyPr/>
          <a:lstStyle/>
          <a:p>
            <a:r>
              <a:rPr lang="en-US" altLang="zh-CN" smtClean="0"/>
              <a:t>[</a:t>
            </a:r>
            <a:r>
              <a:rPr lang="zh-CN" altLang="zh-CN" smtClean="0"/>
              <a:t>例</a:t>
            </a:r>
            <a:r>
              <a:rPr lang="en-US" altLang="zh-CN" smtClean="0"/>
              <a:t>5.8]   </a:t>
            </a:r>
            <a:r>
              <a:rPr lang="zh-CN" altLang="zh-CN" smtClean="0"/>
              <a:t>写程序建立一个包含</a:t>
            </a:r>
            <a:r>
              <a:rPr lang="en-US" altLang="zh-CN" smtClean="0"/>
              <a:t>Fibonacci </a:t>
            </a:r>
            <a:r>
              <a:rPr lang="zh-CN" altLang="zh-CN" smtClean="0"/>
              <a:t>数列前</a:t>
            </a:r>
            <a:r>
              <a:rPr lang="en-US" altLang="zh-CN" smtClean="0"/>
              <a:t>20</a:t>
            </a:r>
            <a:r>
              <a:rPr lang="zh-CN" altLang="zh-CN" smtClean="0"/>
              <a:t>项的数组，然后从大到小输出这个数组中所有的数。</a:t>
            </a:r>
            <a:endParaRPr lang="zh-CN" altLang="en-US" smtClean="0"/>
          </a:p>
        </p:txBody>
      </p:sp>
      <p:sp>
        <p:nvSpPr>
          <p:cNvPr id="2053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fld id="{B3B17B74-26C7-418A-9B06-F18CDDC78C72}" type="slidenum">
              <a:rPr lang="en-US" altLang="zh-CN" sz="1200">
                <a:latin typeface="Verdana" panose="020B0604030504040204" pitchFamily="34" charset="0"/>
                <a:ea typeface="宋体" panose="02010600030101010101" pitchFamily="2" charset="-122"/>
              </a:rPr>
              <a:pPr/>
              <a:t>21</a:t>
            </a:fld>
            <a:endParaRPr lang="en-US" altLang="zh-CN" sz="12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684213" y="3284538"/>
          <a:ext cx="3795712" cy="1517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6" name="Equation" r:id="rId3" imgW="2044440" imgH="711000" progId="Equation.DSMT4">
                  <p:embed/>
                </p:oleObj>
              </mc:Choice>
              <mc:Fallback>
                <p:oleObj name="Equation" r:id="rId3" imgW="2044440" imgH="7110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3284538"/>
                        <a:ext cx="3795712" cy="1517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026"/>
          <p:cNvGrpSpPr>
            <a:grpSpLocks/>
          </p:cNvGrpSpPr>
          <p:nvPr/>
        </p:nvGrpSpPr>
        <p:grpSpPr bwMode="auto">
          <a:xfrm>
            <a:off x="5435600" y="2349500"/>
            <a:ext cx="3168650" cy="4284663"/>
            <a:chOff x="340" y="1117"/>
            <a:chExt cx="1996" cy="3000"/>
          </a:xfrm>
        </p:grpSpPr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340" y="1117"/>
              <a:ext cx="1996" cy="3000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lIns="90000" tIns="46800" rIns="90000" bIns="46800" anchor="ctr">
              <a:spAutoFit/>
            </a:bodyPr>
            <a:lstStyle/>
            <a:p>
              <a:pPr eaLnBrk="1" hangingPunct="1">
                <a:defRPr/>
              </a:pPr>
              <a:endParaRPr lang="zh-CN" altLang="en-US" sz="1800"/>
            </a:p>
          </p:txBody>
        </p:sp>
        <p:sp>
          <p:nvSpPr>
            <p:cNvPr id="2073" name="Rectangle 6"/>
            <p:cNvSpPr>
              <a:spLocks noChangeArrowheads="1"/>
            </p:cNvSpPr>
            <p:nvPr/>
          </p:nvSpPr>
          <p:spPr bwMode="auto">
            <a:xfrm>
              <a:off x="773" y="1316"/>
              <a:ext cx="876" cy="2424"/>
            </a:xfrm>
            <a:prstGeom prst="rect">
              <a:avLst/>
            </a:prstGeom>
            <a:solidFill>
              <a:srgbClr val="0070C0"/>
            </a:solidFill>
            <a:ln w="381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9pPr>
            </a:lstStyle>
            <a:p>
              <a:pPr algn="ctr" eaLnBrk="1" hangingPunct="1"/>
              <a:endParaRPr kumimoji="1" lang="zh-CN" altLang="zh-CN" sz="2800" b="1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2074" name="Line 7"/>
            <p:cNvSpPr>
              <a:spLocks noChangeShapeType="1"/>
            </p:cNvSpPr>
            <p:nvPr/>
          </p:nvSpPr>
          <p:spPr bwMode="auto">
            <a:xfrm>
              <a:off x="765" y="1573"/>
              <a:ext cx="869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75" name="Line 8"/>
            <p:cNvSpPr>
              <a:spLocks noChangeShapeType="1"/>
            </p:cNvSpPr>
            <p:nvPr/>
          </p:nvSpPr>
          <p:spPr bwMode="auto">
            <a:xfrm>
              <a:off x="785" y="1791"/>
              <a:ext cx="869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76" name="Line 9"/>
            <p:cNvSpPr>
              <a:spLocks noChangeShapeType="1"/>
            </p:cNvSpPr>
            <p:nvPr/>
          </p:nvSpPr>
          <p:spPr bwMode="auto">
            <a:xfrm>
              <a:off x="766" y="2038"/>
              <a:ext cx="877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77" name="Line 10"/>
            <p:cNvSpPr>
              <a:spLocks noChangeShapeType="1"/>
            </p:cNvSpPr>
            <p:nvPr/>
          </p:nvSpPr>
          <p:spPr bwMode="auto">
            <a:xfrm>
              <a:off x="779" y="2288"/>
              <a:ext cx="877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78" name="Line 11"/>
            <p:cNvSpPr>
              <a:spLocks noChangeShapeType="1"/>
            </p:cNvSpPr>
            <p:nvPr/>
          </p:nvSpPr>
          <p:spPr bwMode="auto">
            <a:xfrm>
              <a:off x="766" y="2517"/>
              <a:ext cx="877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79" name="Line 12"/>
            <p:cNvSpPr>
              <a:spLocks noChangeShapeType="1"/>
            </p:cNvSpPr>
            <p:nvPr/>
          </p:nvSpPr>
          <p:spPr bwMode="auto">
            <a:xfrm>
              <a:off x="777" y="2781"/>
              <a:ext cx="877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80" name="Line 13"/>
            <p:cNvSpPr>
              <a:spLocks noChangeShapeType="1"/>
            </p:cNvSpPr>
            <p:nvPr/>
          </p:nvSpPr>
          <p:spPr bwMode="auto">
            <a:xfrm>
              <a:off x="777" y="3549"/>
              <a:ext cx="877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81" name="Text Box 14"/>
            <p:cNvSpPr txBox="1">
              <a:spLocks noChangeArrowheads="1"/>
            </p:cNvSpPr>
            <p:nvPr/>
          </p:nvSpPr>
          <p:spPr bwMode="auto">
            <a:xfrm>
              <a:off x="1653" y="1328"/>
              <a:ext cx="35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9pPr>
            </a:lstStyle>
            <a:p>
              <a:pPr eaLnBrk="1" hangingPunct="1"/>
              <a:r>
                <a:rPr kumimoji="1" lang="en-US" altLang="zh-CN" sz="2000" b="1">
                  <a:solidFill>
                    <a:srgbClr val="0033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f[0]</a:t>
              </a:r>
            </a:p>
          </p:txBody>
        </p:sp>
        <p:sp>
          <p:nvSpPr>
            <p:cNvPr id="2082" name="Text Box 15"/>
            <p:cNvSpPr txBox="1">
              <a:spLocks noChangeArrowheads="1"/>
            </p:cNvSpPr>
            <p:nvPr/>
          </p:nvSpPr>
          <p:spPr bwMode="auto">
            <a:xfrm>
              <a:off x="1653" y="1568"/>
              <a:ext cx="35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9pPr>
            </a:lstStyle>
            <a:p>
              <a:pPr eaLnBrk="1" hangingPunct="1"/>
              <a:r>
                <a:rPr kumimoji="1" lang="en-US" altLang="zh-CN" sz="2000" b="1">
                  <a:solidFill>
                    <a:srgbClr val="0033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f[1]</a:t>
              </a:r>
            </a:p>
          </p:txBody>
        </p:sp>
        <p:sp>
          <p:nvSpPr>
            <p:cNvPr id="2083" name="Text Box 16"/>
            <p:cNvSpPr txBox="1">
              <a:spLocks noChangeArrowheads="1"/>
            </p:cNvSpPr>
            <p:nvPr/>
          </p:nvSpPr>
          <p:spPr bwMode="auto">
            <a:xfrm>
              <a:off x="1653" y="1808"/>
              <a:ext cx="35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9pPr>
            </a:lstStyle>
            <a:p>
              <a:pPr eaLnBrk="1" hangingPunct="1"/>
              <a:r>
                <a:rPr kumimoji="1" lang="en-US" altLang="zh-CN" sz="2000" b="1">
                  <a:solidFill>
                    <a:srgbClr val="0033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f[2]</a:t>
              </a:r>
            </a:p>
          </p:txBody>
        </p:sp>
        <p:sp>
          <p:nvSpPr>
            <p:cNvPr id="2084" name="Text Box 17"/>
            <p:cNvSpPr txBox="1">
              <a:spLocks noChangeArrowheads="1"/>
            </p:cNvSpPr>
            <p:nvPr/>
          </p:nvSpPr>
          <p:spPr bwMode="auto">
            <a:xfrm>
              <a:off x="1653" y="2048"/>
              <a:ext cx="35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9pPr>
            </a:lstStyle>
            <a:p>
              <a:pPr eaLnBrk="1" hangingPunct="1"/>
              <a:r>
                <a:rPr kumimoji="1" lang="en-US" altLang="zh-CN" sz="2000" b="1">
                  <a:solidFill>
                    <a:srgbClr val="0033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f[3]</a:t>
              </a:r>
            </a:p>
          </p:txBody>
        </p:sp>
        <p:sp>
          <p:nvSpPr>
            <p:cNvPr id="2085" name="Text Box 18"/>
            <p:cNvSpPr txBox="1">
              <a:spLocks noChangeArrowheads="1"/>
            </p:cNvSpPr>
            <p:nvPr/>
          </p:nvSpPr>
          <p:spPr bwMode="auto">
            <a:xfrm>
              <a:off x="1653" y="2288"/>
              <a:ext cx="35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9pPr>
            </a:lstStyle>
            <a:p>
              <a:pPr eaLnBrk="1" hangingPunct="1"/>
              <a:r>
                <a:rPr kumimoji="1" lang="en-US" altLang="zh-CN" sz="2000" b="1">
                  <a:solidFill>
                    <a:srgbClr val="0033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f[4]</a:t>
              </a:r>
            </a:p>
          </p:txBody>
        </p:sp>
        <p:sp>
          <p:nvSpPr>
            <p:cNvPr id="2086" name="Text Box 19"/>
            <p:cNvSpPr txBox="1">
              <a:spLocks noChangeArrowheads="1"/>
            </p:cNvSpPr>
            <p:nvPr/>
          </p:nvSpPr>
          <p:spPr bwMode="auto">
            <a:xfrm>
              <a:off x="1653" y="2528"/>
              <a:ext cx="35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9pPr>
            </a:lstStyle>
            <a:p>
              <a:pPr eaLnBrk="1" hangingPunct="1"/>
              <a:r>
                <a:rPr kumimoji="1" lang="en-US" altLang="zh-CN" sz="2000" b="1">
                  <a:solidFill>
                    <a:srgbClr val="0033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f[5]</a:t>
              </a:r>
            </a:p>
          </p:txBody>
        </p:sp>
        <p:sp>
          <p:nvSpPr>
            <p:cNvPr id="2087" name="Text Box 20"/>
            <p:cNvSpPr txBox="1">
              <a:spLocks noChangeArrowheads="1"/>
            </p:cNvSpPr>
            <p:nvPr/>
          </p:nvSpPr>
          <p:spPr bwMode="auto">
            <a:xfrm>
              <a:off x="1664" y="3524"/>
              <a:ext cx="43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9pPr>
            </a:lstStyle>
            <a:p>
              <a:pPr eaLnBrk="1" hangingPunct="1"/>
              <a:r>
                <a:rPr kumimoji="1" lang="en-US" altLang="zh-CN" sz="2000" b="1">
                  <a:solidFill>
                    <a:srgbClr val="0033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f[19]</a:t>
              </a:r>
            </a:p>
          </p:txBody>
        </p:sp>
        <p:sp>
          <p:nvSpPr>
            <p:cNvPr id="2088" name="Text Box 21"/>
            <p:cNvSpPr txBox="1">
              <a:spLocks noChangeArrowheads="1"/>
            </p:cNvSpPr>
            <p:nvPr/>
          </p:nvSpPr>
          <p:spPr bwMode="auto">
            <a:xfrm>
              <a:off x="1156" y="2848"/>
              <a:ext cx="306" cy="4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 lIns="90000" tIns="46800" rIns="90000" bIns="46800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9pPr>
            </a:lstStyle>
            <a:p>
              <a:pPr algn="ctr" eaLnBrk="1" hangingPunct="1"/>
              <a:r>
                <a:rPr kumimoji="1" lang="en-US" altLang="zh-CN" sz="2000" b="1">
                  <a:solidFill>
                    <a:schemeClr val="bg2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……...</a:t>
              </a:r>
            </a:p>
          </p:txBody>
        </p:sp>
        <p:sp>
          <p:nvSpPr>
            <p:cNvPr id="2089" name="Text Box 22"/>
            <p:cNvSpPr txBox="1">
              <a:spLocks noChangeArrowheads="1"/>
            </p:cNvSpPr>
            <p:nvPr/>
          </p:nvSpPr>
          <p:spPr bwMode="auto">
            <a:xfrm>
              <a:off x="1119" y="1328"/>
              <a:ext cx="19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9pPr>
            </a:lstStyle>
            <a:p>
              <a:pPr eaLnBrk="1" hangingPunct="1"/>
              <a:r>
                <a:rPr kumimoji="1" lang="en-US" altLang="zh-CN" sz="2000" b="1">
                  <a:solidFill>
                    <a:schemeClr val="bg2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1</a:t>
              </a:r>
            </a:p>
          </p:txBody>
        </p:sp>
        <p:sp>
          <p:nvSpPr>
            <p:cNvPr id="2090" name="Text Box 23"/>
            <p:cNvSpPr txBox="1">
              <a:spLocks noChangeArrowheads="1"/>
            </p:cNvSpPr>
            <p:nvPr/>
          </p:nvSpPr>
          <p:spPr bwMode="auto">
            <a:xfrm>
              <a:off x="1119" y="1568"/>
              <a:ext cx="19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9pPr>
            </a:lstStyle>
            <a:p>
              <a:pPr eaLnBrk="1" hangingPunct="1"/>
              <a:r>
                <a:rPr kumimoji="1" lang="en-US" altLang="zh-CN" sz="2000" b="1">
                  <a:solidFill>
                    <a:schemeClr val="bg2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1</a:t>
              </a:r>
            </a:p>
          </p:txBody>
        </p:sp>
        <p:sp>
          <p:nvSpPr>
            <p:cNvPr id="2091" name="Text Box 24"/>
            <p:cNvSpPr txBox="1">
              <a:spLocks noChangeArrowheads="1"/>
            </p:cNvSpPr>
            <p:nvPr/>
          </p:nvSpPr>
          <p:spPr bwMode="auto">
            <a:xfrm>
              <a:off x="1130" y="3524"/>
              <a:ext cx="43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9pPr>
            </a:lstStyle>
            <a:p>
              <a:pPr eaLnBrk="1" hangingPunct="1"/>
              <a:r>
                <a:rPr kumimoji="1" lang="en-US" altLang="zh-CN" sz="2000" b="1">
                  <a:solidFill>
                    <a:schemeClr val="bg2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f[19]</a:t>
              </a:r>
            </a:p>
          </p:txBody>
        </p:sp>
        <p:sp>
          <p:nvSpPr>
            <p:cNvPr id="2092" name="Text Box 25"/>
            <p:cNvSpPr txBox="1">
              <a:spLocks noChangeArrowheads="1"/>
            </p:cNvSpPr>
            <p:nvPr/>
          </p:nvSpPr>
          <p:spPr bwMode="auto">
            <a:xfrm>
              <a:off x="536" y="1353"/>
              <a:ext cx="19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9pPr>
            </a:lstStyle>
            <a:p>
              <a:pPr eaLnBrk="1" hangingPunct="1"/>
              <a:r>
                <a:rPr kumimoji="1" lang="en-US" altLang="zh-CN" sz="2000" b="1">
                  <a:solidFill>
                    <a:srgbClr val="0033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0</a:t>
              </a:r>
            </a:p>
          </p:txBody>
        </p:sp>
        <p:sp>
          <p:nvSpPr>
            <p:cNvPr id="2093" name="Text Box 26"/>
            <p:cNvSpPr txBox="1">
              <a:spLocks noChangeArrowheads="1"/>
            </p:cNvSpPr>
            <p:nvPr/>
          </p:nvSpPr>
          <p:spPr bwMode="auto">
            <a:xfrm>
              <a:off x="536" y="1571"/>
              <a:ext cx="19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9pPr>
            </a:lstStyle>
            <a:p>
              <a:pPr eaLnBrk="1" hangingPunct="1"/>
              <a:r>
                <a:rPr kumimoji="1" lang="en-US" altLang="zh-CN" sz="2000" b="1">
                  <a:solidFill>
                    <a:srgbClr val="0033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1</a:t>
              </a:r>
            </a:p>
          </p:txBody>
        </p:sp>
        <p:sp>
          <p:nvSpPr>
            <p:cNvPr id="2094" name="Text Box 27"/>
            <p:cNvSpPr txBox="1">
              <a:spLocks noChangeArrowheads="1"/>
            </p:cNvSpPr>
            <p:nvPr/>
          </p:nvSpPr>
          <p:spPr bwMode="auto">
            <a:xfrm>
              <a:off x="536" y="2288"/>
              <a:ext cx="19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9pPr>
            </a:lstStyle>
            <a:p>
              <a:pPr eaLnBrk="1" hangingPunct="1"/>
              <a:r>
                <a:rPr kumimoji="1" lang="en-US" altLang="zh-CN" sz="2000" b="1">
                  <a:solidFill>
                    <a:srgbClr val="0033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4</a:t>
              </a:r>
            </a:p>
          </p:txBody>
        </p:sp>
        <p:sp>
          <p:nvSpPr>
            <p:cNvPr id="2095" name="Text Box 28"/>
            <p:cNvSpPr txBox="1">
              <a:spLocks noChangeArrowheads="1"/>
            </p:cNvSpPr>
            <p:nvPr/>
          </p:nvSpPr>
          <p:spPr bwMode="auto">
            <a:xfrm>
              <a:off x="536" y="2528"/>
              <a:ext cx="19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9pPr>
            </a:lstStyle>
            <a:p>
              <a:pPr eaLnBrk="1" hangingPunct="1"/>
              <a:r>
                <a:rPr kumimoji="1" lang="en-US" altLang="zh-CN" sz="2000" b="1">
                  <a:solidFill>
                    <a:srgbClr val="0033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5</a:t>
              </a:r>
            </a:p>
          </p:txBody>
        </p:sp>
        <p:sp>
          <p:nvSpPr>
            <p:cNvPr id="2096" name="Text Box 29"/>
            <p:cNvSpPr txBox="1">
              <a:spLocks noChangeArrowheads="1"/>
            </p:cNvSpPr>
            <p:nvPr/>
          </p:nvSpPr>
          <p:spPr bwMode="auto">
            <a:xfrm>
              <a:off x="529" y="1760"/>
              <a:ext cx="19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9pPr>
            </a:lstStyle>
            <a:p>
              <a:pPr eaLnBrk="1" hangingPunct="1"/>
              <a:r>
                <a:rPr kumimoji="1" lang="en-US" altLang="zh-CN" sz="2000" b="1">
                  <a:solidFill>
                    <a:srgbClr val="0033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2</a:t>
              </a:r>
            </a:p>
          </p:txBody>
        </p:sp>
        <p:sp>
          <p:nvSpPr>
            <p:cNvPr id="2097" name="Text Box 30"/>
            <p:cNvSpPr txBox="1">
              <a:spLocks noChangeArrowheads="1"/>
            </p:cNvSpPr>
            <p:nvPr/>
          </p:nvSpPr>
          <p:spPr bwMode="auto">
            <a:xfrm>
              <a:off x="529" y="2048"/>
              <a:ext cx="19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9pPr>
            </a:lstStyle>
            <a:p>
              <a:pPr eaLnBrk="1" hangingPunct="1"/>
              <a:r>
                <a:rPr kumimoji="1" lang="en-US" altLang="zh-CN" sz="2000" b="1">
                  <a:solidFill>
                    <a:srgbClr val="0033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3</a:t>
              </a:r>
            </a:p>
          </p:txBody>
        </p:sp>
        <p:sp>
          <p:nvSpPr>
            <p:cNvPr id="2098" name="Text Box 31"/>
            <p:cNvSpPr txBox="1">
              <a:spLocks noChangeArrowheads="1"/>
            </p:cNvSpPr>
            <p:nvPr/>
          </p:nvSpPr>
          <p:spPr bwMode="auto">
            <a:xfrm>
              <a:off x="472" y="3524"/>
              <a:ext cx="27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9pPr>
            </a:lstStyle>
            <a:p>
              <a:pPr eaLnBrk="1" hangingPunct="1"/>
              <a:r>
                <a:rPr kumimoji="1" lang="en-US" altLang="zh-CN" sz="2000" b="1">
                  <a:solidFill>
                    <a:srgbClr val="0033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19</a:t>
              </a:r>
            </a:p>
          </p:txBody>
        </p:sp>
      </p:grpSp>
      <p:grpSp>
        <p:nvGrpSpPr>
          <p:cNvPr id="3" name="Group 32"/>
          <p:cNvGrpSpPr>
            <a:grpSpLocks/>
          </p:cNvGrpSpPr>
          <p:nvPr/>
        </p:nvGrpSpPr>
        <p:grpSpPr bwMode="auto">
          <a:xfrm>
            <a:off x="6659563" y="2708275"/>
            <a:ext cx="720725" cy="1008063"/>
            <a:chOff x="3975" y="1356"/>
            <a:chExt cx="540" cy="665"/>
          </a:xfrm>
        </p:grpSpPr>
        <p:sp>
          <p:nvSpPr>
            <p:cNvPr id="2066" name="Text Box 33"/>
            <p:cNvSpPr txBox="1">
              <a:spLocks noChangeArrowheads="1"/>
            </p:cNvSpPr>
            <p:nvPr/>
          </p:nvSpPr>
          <p:spPr bwMode="auto">
            <a:xfrm>
              <a:off x="3975" y="1771"/>
              <a:ext cx="23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9pPr>
            </a:lstStyle>
            <a:p>
              <a:pPr eaLnBrk="1" hangingPunct="1"/>
              <a:r>
                <a:rPr kumimoji="1" lang="en-US" altLang="zh-CN" sz="2000" b="1">
                  <a:solidFill>
                    <a:srgbClr val="0000FF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2</a:t>
              </a:r>
              <a:endParaRPr kumimoji="1" lang="en-US" altLang="zh-CN" sz="2000" b="1">
                <a:solidFill>
                  <a:schemeClr val="bg2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grpSp>
          <p:nvGrpSpPr>
            <p:cNvPr id="2067" name="Group 34"/>
            <p:cNvGrpSpPr>
              <a:grpSpLocks/>
            </p:cNvGrpSpPr>
            <p:nvPr/>
          </p:nvGrpSpPr>
          <p:grpSpPr bwMode="auto">
            <a:xfrm>
              <a:off x="4248" y="1356"/>
              <a:ext cx="267" cy="564"/>
              <a:chOff x="3948" y="1404"/>
              <a:chExt cx="267" cy="564"/>
            </a:xfrm>
          </p:grpSpPr>
          <p:sp>
            <p:nvSpPr>
              <p:cNvPr id="2068" name="AutoShape 35"/>
              <p:cNvSpPr>
                <a:spLocks/>
              </p:cNvSpPr>
              <p:nvPr/>
            </p:nvSpPr>
            <p:spPr bwMode="auto">
              <a:xfrm>
                <a:off x="3948" y="1404"/>
                <a:ext cx="132" cy="336"/>
              </a:xfrm>
              <a:prstGeom prst="rightBrace">
                <a:avLst>
                  <a:gd name="adj1" fmla="val 21212"/>
                  <a:gd name="adj2" fmla="val 50000"/>
                </a:avLst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9pPr>
              </a:lstStyle>
              <a:p>
                <a:pPr eaLnBrk="1" hangingPunct="1"/>
                <a:endParaRPr lang="zh-CN" altLang="en-US" sz="1800">
                  <a:latin typeface="Verdana" panose="020B060403050404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2069" name="Freeform 36"/>
              <p:cNvSpPr>
                <a:spLocks/>
              </p:cNvSpPr>
              <p:nvPr/>
            </p:nvSpPr>
            <p:spPr bwMode="auto">
              <a:xfrm>
                <a:off x="3996" y="1572"/>
                <a:ext cx="219" cy="396"/>
              </a:xfrm>
              <a:custGeom>
                <a:avLst/>
                <a:gdLst>
                  <a:gd name="T0" fmla="*/ 732 w 183"/>
                  <a:gd name="T1" fmla="*/ 0 h 396"/>
                  <a:gd name="T2" fmla="*/ 1449 w 183"/>
                  <a:gd name="T3" fmla="*/ 84 h 396"/>
                  <a:gd name="T4" fmla="*/ 827 w 183"/>
                  <a:gd name="T5" fmla="*/ 348 h 396"/>
                  <a:gd name="T6" fmla="*/ 0 w 183"/>
                  <a:gd name="T7" fmla="*/ 396 h 39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83"/>
                  <a:gd name="T13" fmla="*/ 0 h 396"/>
                  <a:gd name="T14" fmla="*/ 183 w 183"/>
                  <a:gd name="T15" fmla="*/ 396 h 39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83" h="396">
                    <a:moveTo>
                      <a:pt x="84" y="0"/>
                    </a:moveTo>
                    <a:cubicBezTo>
                      <a:pt x="167" y="55"/>
                      <a:pt x="147" y="21"/>
                      <a:pt x="168" y="84"/>
                    </a:cubicBezTo>
                    <a:cubicBezTo>
                      <a:pt x="161" y="180"/>
                      <a:pt x="183" y="290"/>
                      <a:pt x="96" y="348"/>
                    </a:cubicBezTo>
                    <a:cubicBezTo>
                      <a:pt x="66" y="392"/>
                      <a:pt x="52" y="396"/>
                      <a:pt x="0" y="396"/>
                    </a:cubicBezTo>
                  </a:path>
                </a:pathLst>
              </a:custGeom>
              <a:noFill/>
              <a:ln w="38100">
                <a:solidFill>
                  <a:srgbClr val="0000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endParaRPr lang="zh-CN" altLang="en-US"/>
              </a:p>
            </p:txBody>
          </p:sp>
        </p:grpSp>
      </p:grp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6659563" y="3140075"/>
            <a:ext cx="736600" cy="865188"/>
            <a:chOff x="3975" y="1632"/>
            <a:chExt cx="552" cy="629"/>
          </a:xfrm>
        </p:grpSpPr>
        <p:sp>
          <p:nvSpPr>
            <p:cNvPr id="2062" name="Text Box 38"/>
            <p:cNvSpPr txBox="1">
              <a:spLocks noChangeArrowheads="1"/>
            </p:cNvSpPr>
            <p:nvPr/>
          </p:nvSpPr>
          <p:spPr bwMode="auto">
            <a:xfrm>
              <a:off x="3975" y="2011"/>
              <a:ext cx="23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9pPr>
            </a:lstStyle>
            <a:p>
              <a:pPr eaLnBrk="1" hangingPunct="1"/>
              <a:r>
                <a:rPr kumimoji="1" lang="en-US" altLang="zh-CN" sz="2000" b="1">
                  <a:solidFill>
                    <a:srgbClr val="66FF66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3</a:t>
              </a:r>
            </a:p>
          </p:txBody>
        </p:sp>
        <p:grpSp>
          <p:nvGrpSpPr>
            <p:cNvPr id="2063" name="Group 39"/>
            <p:cNvGrpSpPr>
              <a:grpSpLocks/>
            </p:cNvGrpSpPr>
            <p:nvPr/>
          </p:nvGrpSpPr>
          <p:grpSpPr bwMode="auto">
            <a:xfrm>
              <a:off x="4260" y="1632"/>
              <a:ext cx="267" cy="564"/>
              <a:chOff x="3948" y="1404"/>
              <a:chExt cx="267" cy="564"/>
            </a:xfrm>
          </p:grpSpPr>
          <p:sp>
            <p:nvSpPr>
              <p:cNvPr id="2064" name="AutoShape 40"/>
              <p:cNvSpPr>
                <a:spLocks/>
              </p:cNvSpPr>
              <p:nvPr/>
            </p:nvSpPr>
            <p:spPr bwMode="auto">
              <a:xfrm>
                <a:off x="3948" y="1404"/>
                <a:ext cx="132" cy="336"/>
              </a:xfrm>
              <a:prstGeom prst="rightBrace">
                <a:avLst>
                  <a:gd name="adj1" fmla="val 21212"/>
                  <a:gd name="adj2" fmla="val 50000"/>
                </a:avLst>
              </a:prstGeom>
              <a:noFill/>
              <a:ln w="38100">
                <a:solidFill>
                  <a:srgbClr val="66FF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9pPr>
              </a:lstStyle>
              <a:p>
                <a:pPr eaLnBrk="1" hangingPunct="1"/>
                <a:endParaRPr lang="zh-CN" altLang="en-US" sz="1800">
                  <a:latin typeface="Verdana" panose="020B060403050404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2065" name="Freeform 41"/>
              <p:cNvSpPr>
                <a:spLocks/>
              </p:cNvSpPr>
              <p:nvPr/>
            </p:nvSpPr>
            <p:spPr bwMode="auto">
              <a:xfrm>
                <a:off x="3996" y="1572"/>
                <a:ext cx="219" cy="396"/>
              </a:xfrm>
              <a:custGeom>
                <a:avLst/>
                <a:gdLst>
                  <a:gd name="T0" fmla="*/ 732 w 183"/>
                  <a:gd name="T1" fmla="*/ 0 h 396"/>
                  <a:gd name="T2" fmla="*/ 1449 w 183"/>
                  <a:gd name="T3" fmla="*/ 84 h 396"/>
                  <a:gd name="T4" fmla="*/ 827 w 183"/>
                  <a:gd name="T5" fmla="*/ 348 h 396"/>
                  <a:gd name="T6" fmla="*/ 0 w 183"/>
                  <a:gd name="T7" fmla="*/ 396 h 39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83"/>
                  <a:gd name="T13" fmla="*/ 0 h 396"/>
                  <a:gd name="T14" fmla="*/ 183 w 183"/>
                  <a:gd name="T15" fmla="*/ 396 h 39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83" h="396">
                    <a:moveTo>
                      <a:pt x="84" y="0"/>
                    </a:moveTo>
                    <a:cubicBezTo>
                      <a:pt x="167" y="55"/>
                      <a:pt x="147" y="21"/>
                      <a:pt x="168" y="84"/>
                    </a:cubicBezTo>
                    <a:cubicBezTo>
                      <a:pt x="161" y="180"/>
                      <a:pt x="183" y="290"/>
                      <a:pt x="96" y="348"/>
                    </a:cubicBezTo>
                    <a:cubicBezTo>
                      <a:pt x="66" y="392"/>
                      <a:pt x="52" y="396"/>
                      <a:pt x="0" y="396"/>
                    </a:cubicBezTo>
                  </a:path>
                </a:pathLst>
              </a:custGeom>
              <a:noFill/>
              <a:ln w="38100">
                <a:solidFill>
                  <a:srgbClr val="66FF66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endParaRPr lang="zh-CN" altLang="en-US"/>
              </a:p>
            </p:txBody>
          </p:sp>
        </p:grpSp>
      </p:grpSp>
      <p:grpSp>
        <p:nvGrpSpPr>
          <p:cNvPr id="9" name="Group 42"/>
          <p:cNvGrpSpPr>
            <a:grpSpLocks/>
          </p:cNvGrpSpPr>
          <p:nvPr/>
        </p:nvGrpSpPr>
        <p:grpSpPr bwMode="auto">
          <a:xfrm>
            <a:off x="6659563" y="3513138"/>
            <a:ext cx="720725" cy="779462"/>
            <a:chOff x="3975" y="1860"/>
            <a:chExt cx="540" cy="641"/>
          </a:xfrm>
        </p:grpSpPr>
        <p:sp>
          <p:nvSpPr>
            <p:cNvPr id="2058" name="Text Box 43"/>
            <p:cNvSpPr txBox="1">
              <a:spLocks noChangeArrowheads="1"/>
            </p:cNvSpPr>
            <p:nvPr/>
          </p:nvSpPr>
          <p:spPr bwMode="auto">
            <a:xfrm>
              <a:off x="3975" y="2251"/>
              <a:ext cx="23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9pPr>
            </a:lstStyle>
            <a:p>
              <a:pPr eaLnBrk="1" hangingPunct="1"/>
              <a:r>
                <a:rPr kumimoji="1" lang="en-US" altLang="zh-CN" sz="2000" b="1">
                  <a:solidFill>
                    <a:srgbClr val="FF33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5</a:t>
              </a:r>
              <a:endParaRPr kumimoji="1" lang="en-US" altLang="zh-CN" sz="2000" b="1">
                <a:solidFill>
                  <a:schemeClr val="bg2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grpSp>
          <p:nvGrpSpPr>
            <p:cNvPr id="2059" name="Group 44"/>
            <p:cNvGrpSpPr>
              <a:grpSpLocks/>
            </p:cNvGrpSpPr>
            <p:nvPr/>
          </p:nvGrpSpPr>
          <p:grpSpPr bwMode="auto">
            <a:xfrm>
              <a:off x="4248" y="1860"/>
              <a:ext cx="267" cy="564"/>
              <a:chOff x="3948" y="1404"/>
              <a:chExt cx="267" cy="564"/>
            </a:xfrm>
          </p:grpSpPr>
          <p:sp>
            <p:nvSpPr>
              <p:cNvPr id="2060" name="AutoShape 45"/>
              <p:cNvSpPr>
                <a:spLocks/>
              </p:cNvSpPr>
              <p:nvPr/>
            </p:nvSpPr>
            <p:spPr bwMode="auto">
              <a:xfrm>
                <a:off x="3948" y="1404"/>
                <a:ext cx="132" cy="336"/>
              </a:xfrm>
              <a:prstGeom prst="rightBrace">
                <a:avLst>
                  <a:gd name="adj1" fmla="val 21212"/>
                  <a:gd name="adj2" fmla="val 50000"/>
                </a:avLst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9pPr>
              </a:lstStyle>
              <a:p>
                <a:pPr eaLnBrk="1" hangingPunct="1"/>
                <a:endParaRPr lang="zh-CN" altLang="en-US" sz="1800">
                  <a:latin typeface="Verdana" panose="020B060403050404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2061" name="Freeform 46"/>
              <p:cNvSpPr>
                <a:spLocks/>
              </p:cNvSpPr>
              <p:nvPr/>
            </p:nvSpPr>
            <p:spPr bwMode="auto">
              <a:xfrm>
                <a:off x="3996" y="1572"/>
                <a:ext cx="219" cy="396"/>
              </a:xfrm>
              <a:custGeom>
                <a:avLst/>
                <a:gdLst>
                  <a:gd name="T0" fmla="*/ 732 w 183"/>
                  <a:gd name="T1" fmla="*/ 0 h 396"/>
                  <a:gd name="T2" fmla="*/ 1449 w 183"/>
                  <a:gd name="T3" fmla="*/ 84 h 396"/>
                  <a:gd name="T4" fmla="*/ 827 w 183"/>
                  <a:gd name="T5" fmla="*/ 348 h 396"/>
                  <a:gd name="T6" fmla="*/ 0 w 183"/>
                  <a:gd name="T7" fmla="*/ 396 h 39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83"/>
                  <a:gd name="T13" fmla="*/ 0 h 396"/>
                  <a:gd name="T14" fmla="*/ 183 w 183"/>
                  <a:gd name="T15" fmla="*/ 396 h 39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83" h="396">
                    <a:moveTo>
                      <a:pt x="84" y="0"/>
                    </a:moveTo>
                    <a:cubicBezTo>
                      <a:pt x="167" y="55"/>
                      <a:pt x="147" y="21"/>
                      <a:pt x="168" y="84"/>
                    </a:cubicBezTo>
                    <a:cubicBezTo>
                      <a:pt x="161" y="180"/>
                      <a:pt x="183" y="290"/>
                      <a:pt x="96" y="348"/>
                    </a:cubicBezTo>
                    <a:cubicBezTo>
                      <a:pt x="66" y="392"/>
                      <a:pt x="52" y="396"/>
                      <a:pt x="0" y="396"/>
                    </a:cubicBezTo>
                  </a:path>
                </a:pathLst>
              </a:cu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endParaRPr lang="zh-CN" altLang="en-US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smtClean="0"/>
              <a:t>数组元素作为函数的参数</a:t>
            </a:r>
            <a:endParaRPr lang="zh-CN" altLang="en-US" smtClean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388" y="1268413"/>
            <a:ext cx="4321175" cy="4824412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en-US" altLang="zh-CN" sz="2400" b="0" dirty="0" smtClean="0"/>
              <a:t>#include &lt;</a:t>
            </a:r>
            <a:r>
              <a:rPr lang="en-US" altLang="zh-CN" sz="2400" b="0" dirty="0" err="1" smtClean="0"/>
              <a:t>stdio.h</a:t>
            </a:r>
            <a:r>
              <a:rPr lang="en-US" altLang="zh-CN" sz="2400" b="0" dirty="0" smtClean="0"/>
              <a:t>&gt;</a:t>
            </a:r>
            <a:endParaRPr lang="zh-CN" altLang="zh-CN" sz="2400" b="0" dirty="0" smtClean="0"/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altLang="zh-CN" sz="2400" b="0" dirty="0" smtClean="0"/>
              <a:t>#define MAX 20</a:t>
            </a:r>
            <a:endParaRPr lang="zh-CN" altLang="zh-CN" sz="2400" b="0" dirty="0" smtClean="0"/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altLang="zh-CN" sz="2400" b="0" dirty="0" err="1" smtClean="0"/>
              <a:t>int</a:t>
            </a:r>
            <a:r>
              <a:rPr lang="en-US" altLang="zh-CN" sz="2400" b="0" dirty="0" smtClean="0"/>
              <a:t> main (){</a:t>
            </a:r>
            <a:endParaRPr lang="zh-CN" altLang="zh-CN" sz="2400" b="0" dirty="0" smtClean="0"/>
          </a:p>
          <a:p>
            <a:pPr indent="-207963">
              <a:buFont typeface="Wingdings" panose="05000000000000000000" pitchFamily="2" charset="2"/>
              <a:buNone/>
              <a:defRPr/>
            </a:pPr>
            <a:r>
              <a:rPr lang="en-US" altLang="zh-CN" sz="2400" b="0" dirty="0" smtClean="0"/>
              <a:t>long fib[ MAX ];</a:t>
            </a:r>
            <a:endParaRPr lang="zh-CN" altLang="zh-CN" sz="2400" b="0" dirty="0" smtClean="0"/>
          </a:p>
          <a:p>
            <a:pPr indent="-207963">
              <a:buFont typeface="Wingdings" panose="05000000000000000000" pitchFamily="2" charset="2"/>
              <a:buNone/>
              <a:defRPr/>
            </a:pPr>
            <a:r>
              <a:rPr lang="en-US" altLang="zh-CN" sz="2400" b="0" dirty="0" err="1" smtClean="0"/>
              <a:t>int</a:t>
            </a:r>
            <a:r>
              <a:rPr lang="en-US" altLang="zh-CN" sz="2400" b="0" dirty="0" smtClean="0"/>
              <a:t> n;</a:t>
            </a:r>
            <a:endParaRPr lang="zh-CN" altLang="zh-CN" sz="2400" b="0" dirty="0" smtClean="0"/>
          </a:p>
          <a:p>
            <a:pPr indent="-207963">
              <a:buFont typeface="Wingdings" panose="05000000000000000000" pitchFamily="2" charset="2"/>
              <a:buNone/>
              <a:defRPr/>
            </a:pPr>
            <a:r>
              <a:rPr lang="en-US" altLang="zh-CN" sz="2400" b="0" dirty="0" smtClean="0"/>
              <a:t>fib[0] = 1;</a:t>
            </a:r>
            <a:endParaRPr lang="zh-CN" altLang="zh-CN" sz="2400" b="0" dirty="0" smtClean="0"/>
          </a:p>
          <a:p>
            <a:pPr indent="-207963">
              <a:buFont typeface="Wingdings" panose="05000000000000000000" pitchFamily="2" charset="2"/>
              <a:buNone/>
              <a:defRPr/>
            </a:pPr>
            <a:r>
              <a:rPr lang="en-US" altLang="zh-CN" sz="2400" b="0" dirty="0" smtClean="0"/>
              <a:t>fib[1] = 1;</a:t>
            </a:r>
            <a:endParaRPr lang="zh-CN" altLang="zh-CN" sz="2400" b="0" dirty="0" smtClean="0"/>
          </a:p>
          <a:p>
            <a:pPr indent="-207963">
              <a:buFont typeface="Wingdings" panose="05000000000000000000" pitchFamily="2" charset="2"/>
              <a:buNone/>
              <a:defRPr/>
            </a:pPr>
            <a:r>
              <a:rPr lang="en-US" altLang="zh-CN" sz="2400" b="0" dirty="0" smtClean="0"/>
              <a:t>for (n = 2; n &lt; MAX; ++n)</a:t>
            </a:r>
            <a:endParaRPr lang="zh-CN" altLang="zh-CN" sz="2400" b="0" dirty="0" smtClean="0"/>
          </a:p>
          <a:p>
            <a:pPr indent="-207963">
              <a:buFont typeface="Wingdings" panose="05000000000000000000" pitchFamily="2" charset="2"/>
              <a:buNone/>
              <a:defRPr/>
            </a:pPr>
            <a:r>
              <a:rPr lang="en-US" altLang="zh-CN" sz="2400" b="0" dirty="0" smtClean="0"/>
              <a:t>fib[ n ] = fib[ n-1 ] + fib[ n-2 ];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altLang="zh-CN" sz="2400" b="0" dirty="0" smtClean="0"/>
              <a:t>   for (n = MAX - 1; n &gt;= 0; --n){</a:t>
            </a:r>
            <a:endParaRPr lang="zh-CN" altLang="zh-CN" sz="2400" b="0" dirty="0" smtClean="0"/>
          </a:p>
          <a:p>
            <a:pPr indent="-207963">
              <a:buFont typeface="Wingdings" panose="05000000000000000000" pitchFamily="2" charset="2"/>
              <a:buNone/>
              <a:defRPr/>
            </a:pPr>
            <a:endParaRPr lang="zh-CN" altLang="zh-CN" sz="2400" b="0" dirty="0" smtClean="0"/>
          </a:p>
        </p:txBody>
      </p:sp>
      <p:sp>
        <p:nvSpPr>
          <p:cNvPr id="39940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fld id="{0B4856FD-12D1-4D7C-B774-E9F8A8EB5AC0}" type="slidenum">
              <a:rPr lang="en-US" altLang="zh-CN" sz="1200">
                <a:latin typeface="Verdana" panose="020B0604030504040204" pitchFamily="34" charset="0"/>
                <a:ea typeface="宋体" panose="02010600030101010101" pitchFamily="2" charset="-122"/>
              </a:rPr>
              <a:pPr/>
              <a:t>22</a:t>
            </a:fld>
            <a:endParaRPr lang="en-US" altLang="zh-CN" sz="12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3563938" y="1484313"/>
            <a:ext cx="5903912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  printf("%ld", </a:t>
            </a:r>
            <a:r>
              <a:rPr lang="en-US" altLang="zh-CN">
                <a:solidFill>
                  <a:srgbClr val="FF0000"/>
                </a:solidFill>
                <a:ea typeface="宋体" panose="02010600030101010101" pitchFamily="2" charset="-122"/>
              </a:rPr>
              <a:t>fib[n]);</a:t>
            </a:r>
            <a:endParaRPr lang="zh-CN" altLang="zh-CN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  putchar((MAX - n - 1) % 6 == 5 ? ‘\n’ : ‘ ’);</a:t>
            </a:r>
            <a:endParaRPr lang="zh-CN" altLang="zh-CN"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  }</a:t>
            </a:r>
            <a:endParaRPr lang="zh-CN" altLang="zh-CN"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  return 0;</a:t>
            </a:r>
            <a:endParaRPr lang="zh-CN" altLang="zh-CN"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}</a:t>
            </a:r>
            <a:endParaRPr lang="zh-CN" altLang="en-US">
              <a:ea typeface="宋体" panose="02010600030101010101" pitchFamily="2" charset="-122"/>
            </a:endParaRPr>
          </a:p>
        </p:txBody>
      </p:sp>
      <p:graphicFrame>
        <p:nvGraphicFramePr>
          <p:cNvPr id="8" name="图示 7"/>
          <p:cNvGraphicFramePr/>
          <p:nvPr/>
        </p:nvGraphicFramePr>
        <p:xfrm>
          <a:off x="3635896" y="3140968"/>
          <a:ext cx="5508104" cy="2448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矩形标注 6"/>
          <p:cNvSpPr/>
          <p:nvPr/>
        </p:nvSpPr>
        <p:spPr bwMode="auto">
          <a:xfrm>
            <a:off x="5724525" y="2384425"/>
            <a:ext cx="2160588" cy="708025"/>
          </a:xfrm>
          <a:prstGeom prst="wedgeRectCallout">
            <a:avLst>
              <a:gd name="adj1" fmla="val -45641"/>
              <a:gd name="adj2" fmla="val -139577"/>
            </a:avLst>
          </a:prstGeom>
          <a:solidFill>
            <a:schemeClr val="accent2">
              <a:lumMod val="20000"/>
              <a:lumOff val="80000"/>
            </a:schemeClr>
          </a:solidFill>
          <a:ln w="38100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90000" tIns="46800" rIns="90000" bIns="46800" anchor="ctr">
            <a:spAutoFit/>
          </a:bodyPr>
          <a:lstStyle/>
          <a:p>
            <a:pPr eaLnBrk="1" hangingPunct="1">
              <a:defRPr/>
            </a:pPr>
            <a:r>
              <a:rPr kumimoji="1" lang="en-US" altLang="zh-CN" sz="2000" dirty="0">
                <a:solidFill>
                  <a:srgbClr val="0000FF"/>
                </a:solidFill>
                <a:latin typeface="+mn-ea"/>
                <a:ea typeface="+mn-ea"/>
                <a:cs typeface="+mn-cs"/>
              </a:rPr>
              <a:t> </a:t>
            </a:r>
            <a:r>
              <a:rPr kumimoji="1" lang="zh-CN" altLang="en-US" sz="2000" dirty="0">
                <a:solidFill>
                  <a:srgbClr val="0000FF"/>
                </a:solidFill>
                <a:latin typeface="+mn-ea"/>
                <a:ea typeface="+mn-ea"/>
                <a:cs typeface="+mn-cs"/>
              </a:rPr>
              <a:t>数组元素作为函数的参数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Graphic spid="8" grpId="0">
        <p:bldAsOne/>
      </p:bldGraphic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smtClean="0"/>
              <a:t>数组</a:t>
            </a:r>
            <a:r>
              <a:rPr lang="zh-CN" altLang="en-US" smtClean="0"/>
              <a:t>名作为函数</a:t>
            </a:r>
            <a:r>
              <a:rPr lang="zh-CN" altLang="zh-CN" smtClean="0"/>
              <a:t>参数</a:t>
            </a:r>
            <a:endParaRPr lang="zh-CN" altLang="en-US" smtClean="0"/>
          </a:p>
        </p:txBody>
      </p:sp>
      <p:sp>
        <p:nvSpPr>
          <p:cNvPr id="30723" name="内容占位符 2"/>
          <p:cNvSpPr>
            <a:spLocks noGrp="1"/>
          </p:cNvSpPr>
          <p:nvPr>
            <p:ph idx="1"/>
          </p:nvPr>
        </p:nvSpPr>
        <p:spPr>
          <a:xfrm>
            <a:off x="611188" y="1268413"/>
            <a:ext cx="8001000" cy="3960812"/>
          </a:xfrm>
        </p:spPr>
        <p:txBody>
          <a:bodyPr/>
          <a:lstStyle/>
          <a:p>
            <a:r>
              <a:rPr lang="zh-CN" altLang="zh-CN" smtClean="0">
                <a:solidFill>
                  <a:srgbClr val="FF0000"/>
                </a:solidFill>
              </a:rPr>
              <a:t>数组元素</a:t>
            </a:r>
            <a:r>
              <a:rPr lang="zh-CN" altLang="zh-CN" smtClean="0"/>
              <a:t>作为参数传递，函数会接收到数组元素的一个</a:t>
            </a:r>
            <a:r>
              <a:rPr lang="zh-CN" altLang="zh-CN" smtClean="0">
                <a:solidFill>
                  <a:srgbClr val="FF0000"/>
                </a:solidFill>
              </a:rPr>
              <a:t>副本</a:t>
            </a:r>
            <a:r>
              <a:rPr lang="zh-CN" altLang="zh-CN" smtClean="0"/>
              <a:t>，参数传递方法为值传递。</a:t>
            </a:r>
            <a:endParaRPr lang="en-US" altLang="zh-CN" smtClean="0"/>
          </a:p>
          <a:p>
            <a:r>
              <a:rPr lang="zh-CN" altLang="zh-CN" smtClean="0"/>
              <a:t>数组整体作为函数的参数，函数操作与实参数组一致的数组元素。</a:t>
            </a:r>
            <a:endParaRPr lang="zh-CN" altLang="en-US" smtClean="0"/>
          </a:p>
          <a:p>
            <a:r>
              <a:rPr lang="zh-CN" altLang="zh-CN" smtClean="0">
                <a:solidFill>
                  <a:srgbClr val="FF0000"/>
                </a:solidFill>
              </a:rPr>
              <a:t>传地址：</a:t>
            </a:r>
            <a:r>
              <a:rPr lang="zh-CN" altLang="zh-CN" smtClean="0"/>
              <a:t>将数组在内存中的存储地址作为参数来传递</a:t>
            </a:r>
            <a:endParaRPr lang="zh-CN" altLang="en-US" smtClean="0"/>
          </a:p>
        </p:txBody>
      </p:sp>
      <p:sp>
        <p:nvSpPr>
          <p:cNvPr id="40964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fld id="{05B17A7E-46EA-4DC9-A470-CCB12A44E21C}" type="slidenum">
              <a:rPr lang="en-US" altLang="zh-CN" sz="1200">
                <a:latin typeface="Verdana" panose="020B0604030504040204" pitchFamily="34" charset="0"/>
                <a:ea typeface="宋体" panose="02010600030101010101" pitchFamily="2" charset="-122"/>
              </a:rPr>
              <a:pPr/>
              <a:t>23</a:t>
            </a:fld>
            <a:endParaRPr lang="en-US" altLang="zh-CN" sz="12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2 </a:t>
            </a:r>
            <a:r>
              <a:rPr lang="zh-CN" altLang="zh-CN" smtClean="0"/>
              <a:t>数组参数</a:t>
            </a:r>
            <a:endParaRPr lang="zh-CN" altLang="en-US" smtClean="0"/>
          </a:p>
        </p:txBody>
      </p:sp>
      <p:sp>
        <p:nvSpPr>
          <p:cNvPr id="41987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mtClean="0"/>
              <a:t>例</a:t>
            </a:r>
            <a:r>
              <a:rPr lang="en-US" altLang="zh-CN" smtClean="0"/>
              <a:t>5.6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zh-CN" b="0" smtClean="0"/>
              <a:t>void init ( </a:t>
            </a:r>
            <a:r>
              <a:rPr lang="en-US" altLang="zh-CN" b="0" smtClean="0">
                <a:solidFill>
                  <a:srgbClr val="FF0000"/>
                </a:solidFill>
              </a:rPr>
              <a:t>int a[],</a:t>
            </a:r>
            <a:r>
              <a:rPr lang="en-US" altLang="zh-CN" b="0" smtClean="0"/>
              <a:t> int n, int value )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zh-CN" b="0" smtClean="0"/>
              <a:t>{ </a:t>
            </a:r>
            <a:endParaRPr lang="zh-CN" altLang="zh-CN" b="0" smtClean="0"/>
          </a:p>
          <a:p>
            <a:pPr>
              <a:buFont typeface="Wingdings" panose="05000000000000000000" pitchFamily="2" charset="2"/>
              <a:buNone/>
            </a:pPr>
            <a:r>
              <a:rPr lang="en-US" altLang="zh-CN" b="0" smtClean="0"/>
              <a:t>	int i; </a:t>
            </a:r>
            <a:endParaRPr lang="zh-CN" altLang="zh-CN" b="0" smtClean="0"/>
          </a:p>
          <a:p>
            <a:pPr>
              <a:buFont typeface="Wingdings" panose="05000000000000000000" pitchFamily="2" charset="2"/>
              <a:buNone/>
            </a:pPr>
            <a:r>
              <a:rPr lang="en-US" altLang="zh-CN" b="0" smtClean="0"/>
              <a:t>	for ( i = 0; i &lt; n; i++ ) </a:t>
            </a:r>
            <a:endParaRPr lang="zh-CN" altLang="zh-CN" b="0" smtClean="0"/>
          </a:p>
          <a:p>
            <a:pPr>
              <a:buFont typeface="Wingdings" panose="05000000000000000000" pitchFamily="2" charset="2"/>
              <a:buNone/>
            </a:pPr>
            <a:r>
              <a:rPr lang="en-US" altLang="zh-CN" b="0" smtClean="0"/>
              <a:t>		a[i] = value; </a:t>
            </a:r>
            <a:endParaRPr lang="zh-CN" altLang="zh-CN" b="0" smtClean="0"/>
          </a:p>
          <a:p>
            <a:pPr>
              <a:buFont typeface="Wingdings" panose="05000000000000000000" pitchFamily="2" charset="2"/>
              <a:buNone/>
            </a:pPr>
            <a:r>
              <a:rPr lang="en-US" altLang="zh-CN" b="0" smtClean="0"/>
              <a:t>}</a:t>
            </a:r>
            <a:endParaRPr lang="zh-CN" altLang="en-US" b="0" smtClean="0"/>
          </a:p>
        </p:txBody>
      </p:sp>
      <p:sp>
        <p:nvSpPr>
          <p:cNvPr id="41988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fld id="{2E9A070B-1F2E-4F3E-BD28-6871230F146B}" type="slidenum">
              <a:rPr lang="en-US" altLang="zh-CN" sz="1200">
                <a:latin typeface="Verdana" panose="020B0604030504040204" pitchFamily="34" charset="0"/>
                <a:ea typeface="宋体" panose="02010600030101010101" pitchFamily="2" charset="-122"/>
              </a:rPr>
              <a:pPr/>
              <a:t>24</a:t>
            </a:fld>
            <a:endParaRPr lang="en-US" altLang="zh-CN" sz="12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矩形标注 4"/>
          <p:cNvSpPr>
            <a:spLocks noChangeArrowheads="1"/>
          </p:cNvSpPr>
          <p:nvPr/>
        </p:nvSpPr>
        <p:spPr bwMode="auto">
          <a:xfrm>
            <a:off x="4787900" y="3473450"/>
            <a:ext cx="3384550" cy="701675"/>
          </a:xfrm>
          <a:prstGeom prst="wedgeRectCallout">
            <a:avLst>
              <a:gd name="adj1" fmla="val -103190"/>
              <a:gd name="adj2" fmla="val -219282"/>
            </a:avLst>
          </a:prstGeom>
          <a:solidFill>
            <a:srgbClr val="FFC2C2"/>
          </a:solidFill>
          <a:ln w="38100">
            <a:noFill/>
            <a:miter lim="800000"/>
            <a:headEnd/>
            <a:tailEnd/>
          </a:ln>
          <a:effectLst>
            <a:outerShdw dist="38100" dir="5400000" algn="t" rotWithShape="0">
              <a:srgbClr val="000000">
                <a:alpha val="39999"/>
              </a:srgbClr>
            </a:outerShdw>
          </a:effectLst>
        </p:spPr>
        <p:txBody>
          <a:bodyPr lIns="90000" tIns="46800" rIns="90000" bIns="46800" anchor="ctr">
            <a:spAutoFit/>
          </a:bodyPr>
          <a:lstStyle/>
          <a:p>
            <a:pPr eaLnBrk="1" hangingPunct="1">
              <a:defRPr/>
            </a:pPr>
            <a:r>
              <a:rPr kumimoji="1" lang="zh-CN" altLang="en-US" sz="2000" dirty="0">
                <a:solidFill>
                  <a:srgbClr val="0000FF"/>
                </a:solidFill>
                <a:latin typeface="+mn-ea"/>
                <a:ea typeface="+mn-ea"/>
                <a:cs typeface="+mn-cs"/>
              </a:rPr>
              <a:t>函数的参数是一个数组，而不是数组元素</a:t>
            </a:r>
          </a:p>
        </p:txBody>
      </p:sp>
      <p:graphicFrame>
        <p:nvGraphicFramePr>
          <p:cNvPr id="7" name="图示 6"/>
          <p:cNvGraphicFramePr/>
          <p:nvPr/>
        </p:nvGraphicFramePr>
        <p:xfrm>
          <a:off x="2267744" y="5157192"/>
          <a:ext cx="5876156" cy="9541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Graphic spid="7" grpId="0">
        <p:bldAsOne/>
      </p:bldGraphic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43011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fld id="{EA051F22-263A-4D3F-B310-FAE5601B0248}" type="slidenum">
              <a:rPr lang="en-US" altLang="zh-CN" sz="1200">
                <a:latin typeface="Verdana" panose="020B0604030504040204" pitchFamily="34" charset="0"/>
                <a:ea typeface="宋体" panose="02010600030101010101" pitchFamily="2" charset="-122"/>
              </a:rPr>
              <a:pPr/>
              <a:t>25</a:t>
            </a:fld>
            <a:endParaRPr lang="en-US" altLang="zh-CN" sz="12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43012" name="矩形 4"/>
          <p:cNvSpPr>
            <a:spLocks noChangeArrowheads="1"/>
          </p:cNvSpPr>
          <p:nvPr/>
        </p:nvSpPr>
        <p:spPr bwMode="auto">
          <a:xfrm>
            <a:off x="1000125" y="1536700"/>
            <a:ext cx="5857875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r>
              <a:rPr lang="en-US" altLang="zh-CN"/>
              <a:t>#include&lt;stdio.h&gt;</a:t>
            </a:r>
          </a:p>
          <a:p>
            <a:r>
              <a:rPr lang="en-US" altLang="zh-CN"/>
              <a:t>void init(int a[],int ,int );</a:t>
            </a:r>
          </a:p>
          <a:p>
            <a:r>
              <a:rPr lang="en-US" altLang="zh-CN"/>
              <a:t>int main()</a:t>
            </a:r>
          </a:p>
          <a:p>
            <a:r>
              <a:rPr lang="en-US" altLang="zh-CN"/>
              <a:t>{</a:t>
            </a:r>
          </a:p>
          <a:p>
            <a:r>
              <a:rPr lang="en-US" altLang="zh-CN"/>
              <a:t>	int b[10],i;</a:t>
            </a:r>
          </a:p>
          <a:p>
            <a:r>
              <a:rPr lang="en-US" altLang="zh-CN"/>
              <a:t>	</a:t>
            </a:r>
            <a:r>
              <a:rPr lang="en-US" altLang="zh-CN">
                <a:solidFill>
                  <a:srgbClr val="FF0000"/>
                </a:solidFill>
              </a:rPr>
              <a:t>init(b,8,-1);</a:t>
            </a:r>
          </a:p>
          <a:p>
            <a:r>
              <a:rPr lang="en-US" altLang="zh-CN"/>
              <a:t>	for(i=0;i&lt;8;i++)</a:t>
            </a:r>
          </a:p>
          <a:p>
            <a:r>
              <a:rPr lang="en-US" altLang="zh-CN"/>
              <a:t>	  printf("%d ",b[i]);</a:t>
            </a:r>
          </a:p>
          <a:p>
            <a:r>
              <a:rPr lang="en-US" altLang="zh-CN"/>
              <a:t>	return 0;</a:t>
            </a:r>
          </a:p>
          <a:p>
            <a:r>
              <a:rPr lang="en-US" altLang="zh-CN"/>
              <a:t>}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2 </a:t>
            </a:r>
            <a:r>
              <a:rPr lang="zh-CN" altLang="zh-CN" smtClean="0"/>
              <a:t>数组参数</a:t>
            </a:r>
            <a:endParaRPr lang="zh-CN" altLang="en-US" smtClean="0"/>
          </a:p>
        </p:txBody>
      </p:sp>
      <p:graphicFrame>
        <p:nvGraphicFramePr>
          <p:cNvPr id="68" name="内容占位符 67"/>
          <p:cNvGraphicFramePr>
            <a:graphicFrameLocks noGrp="1"/>
          </p:cNvGraphicFramePr>
          <p:nvPr>
            <p:ph idx="1"/>
          </p:nvPr>
        </p:nvGraphicFramePr>
        <p:xfrm>
          <a:off x="971550" y="2276475"/>
          <a:ext cx="1944688" cy="296704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29645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4822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80">
                <a:tc>
                  <a:txBody>
                    <a:bodyPr/>
                    <a:lstStyle/>
                    <a:p>
                      <a:pPr indent="229235" algn="ctr"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latin typeface="Cambria" pitchFamily="18" charset="0"/>
                        </a:rPr>
                        <a:t>b[0]</a:t>
                      </a:r>
                      <a:endParaRPr lang="zh-CN" sz="2400" b="0" kern="100" dirty="0">
                        <a:solidFill>
                          <a:schemeClr val="tx1"/>
                        </a:solidFill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97" marR="68597" marT="0" marB="0"/>
                </a:tc>
                <a:tc>
                  <a:txBody>
                    <a:bodyPr/>
                    <a:lstStyle/>
                    <a:p>
                      <a:pPr indent="228600" algn="ctr">
                        <a:spcAft>
                          <a:spcPts val="0"/>
                        </a:spcAft>
                      </a:pPr>
                      <a:endParaRPr lang="zh-CN" sz="2400" b="0" kern="100">
                        <a:solidFill>
                          <a:schemeClr val="tx1"/>
                        </a:solidFill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97" marR="68597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80">
                <a:tc>
                  <a:txBody>
                    <a:bodyPr/>
                    <a:lstStyle/>
                    <a:p>
                      <a:pPr indent="229235" algn="ctr"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latin typeface="Cambria" pitchFamily="18" charset="0"/>
                        </a:rPr>
                        <a:t>b[1]</a:t>
                      </a:r>
                      <a:endParaRPr lang="zh-CN" sz="2400" b="0" kern="100" dirty="0">
                        <a:solidFill>
                          <a:schemeClr val="tx1"/>
                        </a:solidFill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97" marR="68597" marT="0" marB="0"/>
                </a:tc>
                <a:tc>
                  <a:txBody>
                    <a:bodyPr/>
                    <a:lstStyle/>
                    <a:p>
                      <a:pPr indent="228600" algn="ctr">
                        <a:spcAft>
                          <a:spcPts val="0"/>
                        </a:spcAft>
                      </a:pPr>
                      <a:endParaRPr lang="zh-CN" sz="2400" b="0" kern="100">
                        <a:solidFill>
                          <a:schemeClr val="tx1"/>
                        </a:solidFill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97" marR="68597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80">
                <a:tc>
                  <a:txBody>
                    <a:bodyPr/>
                    <a:lstStyle/>
                    <a:p>
                      <a:pPr indent="229235" algn="ctr"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latin typeface="Cambria" pitchFamily="18" charset="0"/>
                        </a:rPr>
                        <a:t>b[2]</a:t>
                      </a:r>
                      <a:endParaRPr lang="zh-CN" sz="2400" b="0" kern="100" dirty="0">
                        <a:solidFill>
                          <a:schemeClr val="tx1"/>
                        </a:solidFill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97" marR="68597" marT="0" marB="0"/>
                </a:tc>
                <a:tc>
                  <a:txBody>
                    <a:bodyPr/>
                    <a:lstStyle/>
                    <a:p>
                      <a:pPr indent="228600" algn="ctr">
                        <a:spcAft>
                          <a:spcPts val="0"/>
                        </a:spcAft>
                      </a:pPr>
                      <a:endParaRPr lang="zh-CN" sz="2400" b="0" kern="100" dirty="0">
                        <a:solidFill>
                          <a:schemeClr val="tx1"/>
                        </a:solidFill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97" marR="68597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80">
                <a:tc>
                  <a:txBody>
                    <a:bodyPr/>
                    <a:lstStyle/>
                    <a:p>
                      <a:pPr indent="229235" algn="ctr"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latin typeface="Cambria" pitchFamily="18" charset="0"/>
                        </a:rPr>
                        <a:t>b[3]</a:t>
                      </a:r>
                      <a:endParaRPr lang="zh-CN" sz="2400" b="0" kern="100" dirty="0">
                        <a:solidFill>
                          <a:schemeClr val="tx1"/>
                        </a:solidFill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97" marR="68597" marT="0" marB="0"/>
                </a:tc>
                <a:tc>
                  <a:txBody>
                    <a:bodyPr/>
                    <a:lstStyle/>
                    <a:p>
                      <a:pPr indent="228600" algn="ctr">
                        <a:spcAft>
                          <a:spcPts val="0"/>
                        </a:spcAft>
                      </a:pPr>
                      <a:endParaRPr lang="zh-CN" sz="2400" b="0" kern="100">
                        <a:solidFill>
                          <a:schemeClr val="tx1"/>
                        </a:solidFill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97" marR="68597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80">
                <a:tc>
                  <a:txBody>
                    <a:bodyPr/>
                    <a:lstStyle/>
                    <a:p>
                      <a:pPr indent="229235" algn="ctr"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latin typeface="Cambria" pitchFamily="18" charset="0"/>
                        </a:rPr>
                        <a:t>b[4]</a:t>
                      </a:r>
                      <a:endParaRPr lang="zh-CN" sz="2400" b="0" kern="100" dirty="0">
                        <a:solidFill>
                          <a:schemeClr val="tx1"/>
                        </a:solidFill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97" marR="68597" marT="0" marB="0"/>
                </a:tc>
                <a:tc>
                  <a:txBody>
                    <a:bodyPr/>
                    <a:lstStyle/>
                    <a:p>
                      <a:pPr indent="228600" algn="ctr">
                        <a:spcAft>
                          <a:spcPts val="0"/>
                        </a:spcAft>
                      </a:pPr>
                      <a:endParaRPr lang="zh-CN" sz="2400" b="0" kern="100" dirty="0">
                        <a:solidFill>
                          <a:schemeClr val="tx1"/>
                        </a:solidFill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97" marR="68597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80">
                <a:tc>
                  <a:txBody>
                    <a:bodyPr/>
                    <a:lstStyle/>
                    <a:p>
                      <a:pPr indent="229235" algn="ctr"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latin typeface="Cambria" pitchFamily="18" charset="0"/>
                        </a:rPr>
                        <a:t>b[5]</a:t>
                      </a:r>
                      <a:endParaRPr lang="zh-CN" sz="2400" b="0" kern="100" dirty="0">
                        <a:solidFill>
                          <a:schemeClr val="tx1"/>
                        </a:solidFill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97" marR="68597" marT="0" marB="0"/>
                </a:tc>
                <a:tc>
                  <a:txBody>
                    <a:bodyPr/>
                    <a:lstStyle/>
                    <a:p>
                      <a:pPr indent="228600" algn="ctr">
                        <a:spcAft>
                          <a:spcPts val="0"/>
                        </a:spcAft>
                      </a:pPr>
                      <a:endParaRPr lang="zh-CN" sz="2400" b="0" kern="100" dirty="0">
                        <a:solidFill>
                          <a:schemeClr val="tx1"/>
                        </a:solidFill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97" marR="68597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80">
                <a:tc>
                  <a:txBody>
                    <a:bodyPr/>
                    <a:lstStyle/>
                    <a:p>
                      <a:pPr indent="229235" algn="ctr"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latin typeface="Cambria" pitchFamily="18" charset="0"/>
                        </a:rPr>
                        <a:t>b[6]</a:t>
                      </a:r>
                      <a:endParaRPr lang="zh-CN" sz="2400" b="0" kern="100" dirty="0">
                        <a:solidFill>
                          <a:schemeClr val="tx1"/>
                        </a:solidFill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97" marR="68597" marT="0" marB="0"/>
                </a:tc>
                <a:tc>
                  <a:txBody>
                    <a:bodyPr/>
                    <a:lstStyle/>
                    <a:p>
                      <a:pPr indent="228600" algn="ctr">
                        <a:spcAft>
                          <a:spcPts val="0"/>
                        </a:spcAft>
                      </a:pPr>
                      <a:endParaRPr lang="zh-CN" sz="2400" b="0" kern="100" dirty="0">
                        <a:solidFill>
                          <a:schemeClr val="tx1"/>
                        </a:solidFill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97" marR="68597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80">
                <a:tc>
                  <a:txBody>
                    <a:bodyPr/>
                    <a:lstStyle/>
                    <a:p>
                      <a:pPr indent="229235" algn="ctr"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latin typeface="Cambria" pitchFamily="18" charset="0"/>
                        </a:rPr>
                        <a:t>b[7]</a:t>
                      </a:r>
                      <a:endParaRPr lang="zh-CN" sz="2400" b="0" kern="100" dirty="0">
                        <a:solidFill>
                          <a:schemeClr val="tx1"/>
                        </a:solidFill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97" marR="68597" marT="0" marB="0"/>
                </a:tc>
                <a:tc>
                  <a:txBody>
                    <a:bodyPr/>
                    <a:lstStyle/>
                    <a:p>
                      <a:pPr indent="228600" algn="ctr">
                        <a:spcAft>
                          <a:spcPts val="0"/>
                        </a:spcAft>
                      </a:pPr>
                      <a:endParaRPr lang="zh-CN" sz="2400" b="0" kern="100" dirty="0">
                        <a:solidFill>
                          <a:schemeClr val="tx1"/>
                        </a:solidFill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97" marR="68597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44064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fld id="{6FD8C095-7ED9-44ED-9C74-DADEA309D21F}" type="slidenum">
              <a:rPr lang="en-US" altLang="zh-CN" sz="1200">
                <a:latin typeface="Verdana" panose="020B0604030504040204" pitchFamily="34" charset="0"/>
                <a:ea typeface="宋体" panose="02010600030101010101" pitchFamily="2" charset="-122"/>
              </a:rPr>
              <a:pPr/>
              <a:t>26</a:t>
            </a:fld>
            <a:endParaRPr lang="en-US" altLang="zh-CN" sz="12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44099" name="AutoShape 67"/>
          <p:cNvSpPr>
            <a:spLocks noChangeAspect="1" noChangeArrowheads="1"/>
          </p:cNvSpPr>
          <p:nvPr/>
        </p:nvSpPr>
        <p:spPr bwMode="auto">
          <a:xfrm>
            <a:off x="755650" y="1268413"/>
            <a:ext cx="7632700" cy="4398962"/>
          </a:xfrm>
          <a:prstGeom prst="rect">
            <a:avLst/>
          </a:prstGeom>
          <a:noFill/>
        </p:spPr>
        <p:txBody>
          <a:bodyPr/>
          <a:lstStyle/>
          <a:p>
            <a:pPr algn="ctr" eaLnBrk="1" hangingPunct="1">
              <a:defRPr/>
            </a:pPr>
            <a:endParaRPr lang="zh-CN" altLang="en-US">
              <a:ea typeface="+mn-ea"/>
              <a:cs typeface="+mn-cs"/>
            </a:endParaRPr>
          </a:p>
        </p:txBody>
      </p:sp>
      <p:sp>
        <p:nvSpPr>
          <p:cNvPr id="44106" name="Rectangle 74"/>
          <p:cNvSpPr>
            <a:spLocks noChangeArrowheads="1"/>
          </p:cNvSpPr>
          <p:nvPr/>
        </p:nvSpPr>
        <p:spPr bwMode="auto">
          <a:xfrm>
            <a:off x="3243263" y="4337050"/>
            <a:ext cx="1016000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defRPr/>
            </a:pPr>
            <a:endParaRPr lang="zh-CN" altLang="en-US">
              <a:ea typeface="+mn-ea"/>
              <a:cs typeface="+mn-cs"/>
            </a:endParaRPr>
          </a:p>
        </p:txBody>
      </p:sp>
      <p:sp>
        <p:nvSpPr>
          <p:cNvPr id="44110" name="Rectangle 78"/>
          <p:cNvSpPr>
            <a:spLocks noChangeArrowheads="1"/>
          </p:cNvSpPr>
          <p:nvPr/>
        </p:nvSpPr>
        <p:spPr bwMode="auto">
          <a:xfrm>
            <a:off x="4824413" y="4498975"/>
            <a:ext cx="666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altLang="zh-CN">
                <a:solidFill>
                  <a:srgbClr val="000000"/>
                </a:solidFill>
                <a:ea typeface="+mn-ea"/>
                <a:cs typeface="+mn-cs"/>
              </a:rPr>
              <a:t> </a:t>
            </a:r>
            <a:endParaRPr lang="zh-CN" altLang="zh-CN">
              <a:ea typeface="+mn-ea"/>
              <a:cs typeface="+mn-cs"/>
            </a:endParaRPr>
          </a:p>
        </p:txBody>
      </p:sp>
      <p:sp>
        <p:nvSpPr>
          <p:cNvPr id="44114" name="Rectangle 82"/>
          <p:cNvSpPr>
            <a:spLocks noChangeArrowheads="1"/>
          </p:cNvSpPr>
          <p:nvPr/>
        </p:nvSpPr>
        <p:spPr bwMode="auto">
          <a:xfrm>
            <a:off x="7046913" y="5281613"/>
            <a:ext cx="650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altLang="zh-CN">
                <a:solidFill>
                  <a:srgbClr val="000000"/>
                </a:solidFill>
                <a:ea typeface="+mn-ea"/>
                <a:cs typeface="+mn-cs"/>
              </a:rPr>
              <a:t> </a:t>
            </a:r>
            <a:endParaRPr lang="zh-CN" altLang="zh-CN">
              <a:ea typeface="+mn-ea"/>
              <a:cs typeface="+mn-cs"/>
            </a:endParaRPr>
          </a:p>
        </p:txBody>
      </p:sp>
      <p:sp>
        <p:nvSpPr>
          <p:cNvPr id="44115" name="Rectangle 83"/>
          <p:cNvSpPr>
            <a:spLocks noChangeArrowheads="1"/>
          </p:cNvSpPr>
          <p:nvPr/>
        </p:nvSpPr>
        <p:spPr bwMode="auto">
          <a:xfrm>
            <a:off x="5370513" y="2257425"/>
            <a:ext cx="3425825" cy="299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defRPr/>
            </a:pPr>
            <a:endParaRPr lang="zh-CN" altLang="en-US">
              <a:ea typeface="+mn-ea"/>
              <a:cs typeface="+mn-cs"/>
            </a:endParaRPr>
          </a:p>
        </p:txBody>
      </p:sp>
      <p:sp>
        <p:nvSpPr>
          <p:cNvPr id="44119" name="Rectangle 87"/>
          <p:cNvSpPr>
            <a:spLocks noChangeArrowheads="1"/>
          </p:cNvSpPr>
          <p:nvPr/>
        </p:nvSpPr>
        <p:spPr bwMode="auto">
          <a:xfrm>
            <a:off x="6313488" y="2420938"/>
            <a:ext cx="650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altLang="zh-CN" b="1">
                <a:solidFill>
                  <a:srgbClr val="000000"/>
                </a:solidFill>
                <a:ea typeface="+mn-ea"/>
                <a:cs typeface="+mn-cs"/>
              </a:rPr>
              <a:t> </a:t>
            </a:r>
            <a:endParaRPr lang="zh-CN" altLang="zh-CN">
              <a:ea typeface="+mn-ea"/>
              <a:cs typeface="+mn-cs"/>
            </a:endParaRPr>
          </a:p>
        </p:txBody>
      </p:sp>
      <p:sp>
        <p:nvSpPr>
          <p:cNvPr id="44122" name="Rectangle 90"/>
          <p:cNvSpPr>
            <a:spLocks noChangeArrowheads="1"/>
          </p:cNvSpPr>
          <p:nvPr/>
        </p:nvSpPr>
        <p:spPr bwMode="auto">
          <a:xfrm>
            <a:off x="8415338" y="2420938"/>
            <a:ext cx="666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altLang="zh-CN" b="1">
                <a:solidFill>
                  <a:srgbClr val="000000"/>
                </a:solidFill>
                <a:ea typeface="+mn-ea"/>
                <a:cs typeface="+mn-cs"/>
              </a:rPr>
              <a:t> </a:t>
            </a:r>
            <a:endParaRPr lang="zh-CN" altLang="zh-CN">
              <a:ea typeface="+mn-ea"/>
              <a:cs typeface="+mn-cs"/>
            </a:endParaRPr>
          </a:p>
        </p:txBody>
      </p:sp>
      <p:sp>
        <p:nvSpPr>
          <p:cNvPr id="44124" name="Rectangle 92"/>
          <p:cNvSpPr>
            <a:spLocks noChangeArrowheads="1"/>
          </p:cNvSpPr>
          <p:nvPr/>
        </p:nvSpPr>
        <p:spPr bwMode="auto">
          <a:xfrm>
            <a:off x="6265863" y="2825750"/>
            <a:ext cx="666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altLang="zh-CN">
                <a:solidFill>
                  <a:srgbClr val="000000"/>
                </a:solidFill>
                <a:ea typeface="+mn-ea"/>
                <a:cs typeface="+mn-cs"/>
              </a:rPr>
              <a:t> </a:t>
            </a:r>
            <a:endParaRPr lang="zh-CN" altLang="zh-CN">
              <a:ea typeface="+mn-ea"/>
              <a:cs typeface="+mn-cs"/>
            </a:endParaRPr>
          </a:p>
        </p:txBody>
      </p:sp>
      <p:sp>
        <p:nvSpPr>
          <p:cNvPr id="44127" name="Rectangle 95"/>
          <p:cNvSpPr>
            <a:spLocks noChangeArrowheads="1"/>
          </p:cNvSpPr>
          <p:nvPr/>
        </p:nvSpPr>
        <p:spPr bwMode="auto">
          <a:xfrm>
            <a:off x="7046913" y="3257550"/>
            <a:ext cx="650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altLang="zh-CN">
                <a:solidFill>
                  <a:srgbClr val="000000"/>
                </a:solidFill>
                <a:ea typeface="+mn-ea"/>
                <a:cs typeface="+mn-cs"/>
              </a:rPr>
              <a:t> </a:t>
            </a:r>
            <a:endParaRPr lang="zh-CN" altLang="zh-CN">
              <a:ea typeface="+mn-ea"/>
              <a:cs typeface="+mn-cs"/>
            </a:endParaRPr>
          </a:p>
        </p:txBody>
      </p:sp>
      <p:sp>
        <p:nvSpPr>
          <p:cNvPr id="44134" name="Rectangle 102"/>
          <p:cNvSpPr>
            <a:spLocks noChangeArrowheads="1"/>
          </p:cNvSpPr>
          <p:nvPr/>
        </p:nvSpPr>
        <p:spPr bwMode="auto">
          <a:xfrm>
            <a:off x="6194425" y="4498975"/>
            <a:ext cx="666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altLang="zh-CN">
                <a:solidFill>
                  <a:srgbClr val="000000"/>
                </a:solidFill>
                <a:ea typeface="+mn-ea"/>
                <a:cs typeface="+mn-cs"/>
              </a:rPr>
              <a:t> </a:t>
            </a:r>
            <a:endParaRPr lang="zh-CN" altLang="zh-CN">
              <a:ea typeface="+mn-ea"/>
              <a:cs typeface="+mn-cs"/>
            </a:endParaRPr>
          </a:p>
        </p:txBody>
      </p:sp>
      <p:sp>
        <p:nvSpPr>
          <p:cNvPr id="44135" name="Rectangle 103"/>
          <p:cNvSpPr>
            <a:spLocks noChangeArrowheads="1"/>
          </p:cNvSpPr>
          <p:nvPr/>
        </p:nvSpPr>
        <p:spPr bwMode="auto">
          <a:xfrm>
            <a:off x="4732338" y="4067175"/>
            <a:ext cx="122872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defRPr/>
            </a:pPr>
            <a:endParaRPr lang="zh-CN" altLang="en-US">
              <a:ea typeface="+mn-ea"/>
              <a:cs typeface="+mn-cs"/>
            </a:endParaRPr>
          </a:p>
        </p:txBody>
      </p:sp>
      <p:sp>
        <p:nvSpPr>
          <p:cNvPr id="44137" name="Rectangle 105"/>
          <p:cNvSpPr>
            <a:spLocks noChangeArrowheads="1"/>
          </p:cNvSpPr>
          <p:nvPr/>
        </p:nvSpPr>
        <p:spPr bwMode="auto">
          <a:xfrm>
            <a:off x="4930775" y="4200525"/>
            <a:ext cx="666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altLang="zh-CN">
                <a:solidFill>
                  <a:srgbClr val="000000"/>
                </a:solidFill>
                <a:ea typeface="+mn-ea"/>
                <a:cs typeface="+mn-cs"/>
              </a:rPr>
              <a:t> </a:t>
            </a:r>
            <a:endParaRPr lang="zh-CN" altLang="zh-CN">
              <a:ea typeface="+mn-ea"/>
              <a:cs typeface="+mn-cs"/>
            </a:endParaRPr>
          </a:p>
        </p:txBody>
      </p:sp>
      <p:sp>
        <p:nvSpPr>
          <p:cNvPr id="44141" name="Rectangle 109"/>
          <p:cNvSpPr>
            <a:spLocks noChangeArrowheads="1"/>
          </p:cNvSpPr>
          <p:nvPr/>
        </p:nvSpPr>
        <p:spPr bwMode="auto">
          <a:xfrm>
            <a:off x="4851400" y="3590925"/>
            <a:ext cx="6334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altLang="zh-CN" dirty="0">
                <a:solidFill>
                  <a:srgbClr val="C00000"/>
                </a:solidFill>
                <a:ea typeface="+mn-ea"/>
                <a:cs typeface="+mn-cs"/>
              </a:rPr>
              <a:t>8</a:t>
            </a:r>
            <a:endParaRPr lang="zh-CN" altLang="zh-CN" dirty="0">
              <a:solidFill>
                <a:srgbClr val="C00000"/>
              </a:solidFill>
              <a:ea typeface="+mn-ea"/>
              <a:cs typeface="+mn-cs"/>
            </a:endParaRPr>
          </a:p>
        </p:txBody>
      </p:sp>
      <p:sp>
        <p:nvSpPr>
          <p:cNvPr id="44145" name="Rectangle 113"/>
          <p:cNvSpPr>
            <a:spLocks noChangeArrowheads="1"/>
          </p:cNvSpPr>
          <p:nvPr/>
        </p:nvSpPr>
        <p:spPr bwMode="auto">
          <a:xfrm>
            <a:off x="4500563" y="4211638"/>
            <a:ext cx="11969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altLang="zh-CN" dirty="0">
                <a:solidFill>
                  <a:srgbClr val="C00000"/>
                </a:solidFill>
                <a:ea typeface="+mn-ea"/>
                <a:cs typeface="+mn-cs"/>
              </a:rPr>
              <a:t>-1</a:t>
            </a:r>
            <a:endParaRPr lang="zh-CN" altLang="zh-CN" dirty="0">
              <a:solidFill>
                <a:srgbClr val="C00000"/>
              </a:solidFill>
              <a:ea typeface="+mn-ea"/>
              <a:cs typeface="+mn-cs"/>
            </a:endParaRPr>
          </a:p>
        </p:txBody>
      </p:sp>
      <p:sp>
        <p:nvSpPr>
          <p:cNvPr id="44151" name="Rectangle 119"/>
          <p:cNvSpPr>
            <a:spLocks noChangeArrowheads="1"/>
          </p:cNvSpPr>
          <p:nvPr/>
        </p:nvSpPr>
        <p:spPr bwMode="auto">
          <a:xfrm>
            <a:off x="3927475" y="5011738"/>
            <a:ext cx="650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altLang="zh-CN">
                <a:solidFill>
                  <a:srgbClr val="000000"/>
                </a:solidFill>
                <a:ea typeface="+mn-ea"/>
                <a:cs typeface="+mn-cs"/>
              </a:rPr>
              <a:t> </a:t>
            </a:r>
            <a:endParaRPr lang="zh-CN" altLang="zh-CN">
              <a:ea typeface="+mn-ea"/>
              <a:cs typeface="+mn-cs"/>
            </a:endParaRPr>
          </a:p>
        </p:txBody>
      </p:sp>
      <p:sp>
        <p:nvSpPr>
          <p:cNvPr id="44154" name="Rectangle 122"/>
          <p:cNvSpPr>
            <a:spLocks noChangeArrowheads="1"/>
          </p:cNvSpPr>
          <p:nvPr/>
        </p:nvSpPr>
        <p:spPr bwMode="auto">
          <a:xfrm>
            <a:off x="3746500" y="5524500"/>
            <a:ext cx="1000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altLang="zh-CN">
                <a:solidFill>
                  <a:srgbClr val="000000"/>
                </a:solidFill>
                <a:ea typeface="+mn-ea"/>
                <a:cs typeface="+mn-cs"/>
              </a:rPr>
              <a:t>-</a:t>
            </a:r>
            <a:endParaRPr lang="zh-CN" altLang="zh-CN">
              <a:ea typeface="+mn-ea"/>
              <a:cs typeface="+mn-cs"/>
            </a:endParaRPr>
          </a:p>
        </p:txBody>
      </p:sp>
      <p:grpSp>
        <p:nvGrpSpPr>
          <p:cNvPr id="2" name="组合 154"/>
          <p:cNvGrpSpPr>
            <a:grpSpLocks/>
          </p:cNvGrpSpPr>
          <p:nvPr/>
        </p:nvGrpSpPr>
        <p:grpSpPr bwMode="auto">
          <a:xfrm>
            <a:off x="3302000" y="4525963"/>
            <a:ext cx="1196975" cy="1458912"/>
            <a:chOff x="2869307" y="4238361"/>
            <a:chExt cx="1198214" cy="1458563"/>
          </a:xfrm>
        </p:grpSpPr>
        <p:sp>
          <p:nvSpPr>
            <p:cNvPr id="44108" name="Rectangle 76"/>
            <p:cNvSpPr>
              <a:spLocks noChangeArrowheads="1"/>
            </p:cNvSpPr>
            <p:nvPr/>
          </p:nvSpPr>
          <p:spPr bwMode="auto">
            <a:xfrm>
              <a:off x="3102912" y="4238361"/>
              <a:ext cx="600696" cy="368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1" hangingPunct="1">
                <a:defRPr/>
              </a:pPr>
              <a:r>
                <a:rPr lang="zh-CN" altLang="en-US" dirty="0">
                  <a:solidFill>
                    <a:srgbClr val="000000"/>
                  </a:solidFill>
                  <a:ea typeface="+mn-ea"/>
                  <a:cs typeface="+mn-cs"/>
                </a:rPr>
                <a:t>实参</a:t>
              </a:r>
              <a:endParaRPr lang="zh-CN" dirty="0">
                <a:ea typeface="+mn-ea"/>
                <a:cs typeface="+mn-cs"/>
              </a:endParaRPr>
            </a:p>
          </p:txBody>
        </p:sp>
        <p:sp>
          <p:nvSpPr>
            <p:cNvPr id="44149" name="Rectangle 117"/>
            <p:cNvSpPr>
              <a:spLocks noChangeArrowheads="1"/>
            </p:cNvSpPr>
            <p:nvPr/>
          </p:nvSpPr>
          <p:spPr bwMode="auto">
            <a:xfrm>
              <a:off x="2869307" y="4617682"/>
              <a:ext cx="1198214" cy="539621"/>
            </a:xfrm>
            <a:prstGeom prst="rect">
              <a:avLst/>
            </a:prstGeom>
            <a:noFill/>
            <a:ln w="2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1" hangingPunct="1">
                <a:defRPr/>
              </a:pPr>
              <a:endParaRPr lang="zh-CN" altLang="en-US">
                <a:ea typeface="+mn-ea"/>
                <a:cs typeface="+mn-cs"/>
              </a:endParaRPr>
            </a:p>
          </p:txBody>
        </p:sp>
        <p:sp>
          <p:nvSpPr>
            <p:cNvPr id="44150" name="Rectangle 118"/>
            <p:cNvSpPr>
              <a:spLocks noChangeArrowheads="1"/>
            </p:cNvSpPr>
            <p:nvPr/>
          </p:nvSpPr>
          <p:spPr bwMode="auto">
            <a:xfrm>
              <a:off x="3347640" y="4724020"/>
              <a:ext cx="171627" cy="368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1" hangingPunct="1">
                <a:defRPr/>
              </a:pPr>
              <a:r>
                <a:rPr lang="en-US" altLang="zh-CN" dirty="0">
                  <a:solidFill>
                    <a:srgbClr val="000000"/>
                  </a:solidFill>
                  <a:ea typeface="+mn-ea"/>
                  <a:cs typeface="+mn-cs"/>
                </a:rPr>
                <a:t>8</a:t>
              </a:r>
              <a:endParaRPr lang="zh-CN" altLang="zh-CN" dirty="0">
                <a:ea typeface="+mn-ea"/>
                <a:cs typeface="+mn-cs"/>
              </a:endParaRPr>
            </a:p>
          </p:txBody>
        </p:sp>
        <p:sp>
          <p:nvSpPr>
            <p:cNvPr id="44153" name="Rectangle 121"/>
            <p:cNvSpPr>
              <a:spLocks noChangeArrowheads="1"/>
            </p:cNvSpPr>
            <p:nvPr/>
          </p:nvSpPr>
          <p:spPr bwMode="auto">
            <a:xfrm>
              <a:off x="2869307" y="5157303"/>
              <a:ext cx="1198214" cy="539621"/>
            </a:xfrm>
            <a:prstGeom prst="rect">
              <a:avLst/>
            </a:prstGeom>
            <a:noFill/>
            <a:ln w="2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1" hangingPunct="1">
                <a:defRPr/>
              </a:pPr>
              <a:endParaRPr lang="zh-CN" altLang="en-US">
                <a:ea typeface="+mn-ea"/>
                <a:cs typeface="+mn-cs"/>
              </a:endParaRPr>
            </a:p>
          </p:txBody>
        </p:sp>
        <p:sp>
          <p:nvSpPr>
            <p:cNvPr id="44155" name="Rectangle 123"/>
            <p:cNvSpPr>
              <a:spLocks noChangeArrowheads="1"/>
            </p:cNvSpPr>
            <p:nvPr/>
          </p:nvSpPr>
          <p:spPr bwMode="auto">
            <a:xfrm>
              <a:off x="3373066" y="5236659"/>
              <a:ext cx="166860" cy="368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1" hangingPunct="1">
                <a:defRPr/>
              </a:pPr>
              <a:r>
                <a:rPr lang="en-US" altLang="zh-CN">
                  <a:solidFill>
                    <a:srgbClr val="000000"/>
                  </a:solidFill>
                  <a:ea typeface="+mn-ea"/>
                  <a:cs typeface="+mn-cs"/>
                </a:rPr>
                <a:t>1</a:t>
              </a:r>
              <a:endParaRPr lang="zh-CN" altLang="zh-CN">
                <a:ea typeface="+mn-ea"/>
                <a:cs typeface="+mn-cs"/>
              </a:endParaRPr>
            </a:p>
          </p:txBody>
        </p:sp>
      </p:grpSp>
      <p:sp>
        <p:nvSpPr>
          <p:cNvPr id="44157" name="Rectangle 125"/>
          <p:cNvSpPr>
            <a:spLocks noChangeArrowheads="1"/>
          </p:cNvSpPr>
          <p:nvPr/>
        </p:nvSpPr>
        <p:spPr bwMode="auto">
          <a:xfrm>
            <a:off x="4259263" y="1908175"/>
            <a:ext cx="9445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defRPr/>
            </a:pPr>
            <a:endParaRPr lang="zh-CN" altLang="en-US">
              <a:ea typeface="+mn-ea"/>
              <a:cs typeface="+mn-cs"/>
            </a:endParaRPr>
          </a:p>
        </p:txBody>
      </p:sp>
      <p:grpSp>
        <p:nvGrpSpPr>
          <p:cNvPr id="3" name="组合 153"/>
          <p:cNvGrpSpPr>
            <a:grpSpLocks/>
          </p:cNvGrpSpPr>
          <p:nvPr/>
        </p:nvGrpSpPr>
        <p:grpSpPr bwMode="auto">
          <a:xfrm>
            <a:off x="4500563" y="2133600"/>
            <a:ext cx="4154487" cy="3121025"/>
            <a:chOff x="4067944" y="1844649"/>
            <a:chExt cx="4154883" cy="3121648"/>
          </a:xfrm>
        </p:grpSpPr>
        <p:sp>
          <p:nvSpPr>
            <p:cNvPr id="44116" name="Rectangle 84"/>
            <p:cNvSpPr>
              <a:spLocks noChangeArrowheads="1"/>
            </p:cNvSpPr>
            <p:nvPr/>
          </p:nvSpPr>
          <p:spPr bwMode="auto">
            <a:xfrm>
              <a:off x="4937977" y="1970087"/>
              <a:ext cx="3011774" cy="2996210"/>
            </a:xfrm>
            <a:prstGeom prst="rect">
              <a:avLst/>
            </a:prstGeom>
            <a:noFill/>
            <a:ln w="2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1" hangingPunct="1">
                <a:defRPr/>
              </a:pPr>
              <a:endParaRPr lang="zh-CN" altLang="en-US">
                <a:ea typeface="+mn-ea"/>
                <a:cs typeface="+mn-cs"/>
              </a:endParaRPr>
            </a:p>
          </p:txBody>
        </p:sp>
        <p:sp>
          <p:nvSpPr>
            <p:cNvPr id="44092" name="Rectangle 89"/>
            <p:cNvSpPr>
              <a:spLocks noChangeArrowheads="1"/>
            </p:cNvSpPr>
            <p:nvPr/>
          </p:nvSpPr>
          <p:spPr bwMode="auto">
            <a:xfrm>
              <a:off x="5052288" y="2060592"/>
              <a:ext cx="3170539" cy="730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9pPr>
            </a:lstStyle>
            <a:p>
              <a:pPr algn="ctr" eaLnBrk="1" hangingPunct="1"/>
              <a:r>
                <a:rPr lang="zh-CN" altLang="en-US" b="1">
                  <a:solidFill>
                    <a:srgbClr val="000000"/>
                  </a:solidFill>
                </a:rPr>
                <a:t>函数</a:t>
              </a:r>
              <a:r>
                <a:rPr lang="en-US" altLang="zh-CN">
                  <a:solidFill>
                    <a:srgbClr val="000000"/>
                  </a:solidFill>
                </a:rPr>
                <a:t>init</a:t>
              </a:r>
              <a:endParaRPr lang="zh-CN" altLang="zh-CN"/>
            </a:p>
            <a:p>
              <a:pPr algn="ctr" eaLnBrk="1" hangingPunct="1"/>
              <a:endParaRPr lang="zh-CN" altLang="zh-CN"/>
            </a:p>
          </p:txBody>
        </p:sp>
        <p:sp>
          <p:nvSpPr>
            <p:cNvPr id="44123" name="Rectangle 91"/>
            <p:cNvSpPr>
              <a:spLocks noChangeArrowheads="1"/>
            </p:cNvSpPr>
            <p:nvPr/>
          </p:nvSpPr>
          <p:spPr bwMode="auto">
            <a:xfrm>
              <a:off x="5363467" y="2627443"/>
              <a:ext cx="1994090" cy="3699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eaLnBrk="1" hangingPunct="1">
                <a:defRPr/>
              </a:pPr>
              <a:r>
                <a:rPr lang="zh-CN" altLang="en-US" dirty="0">
                  <a:ea typeface="+mn-ea"/>
                  <a:cs typeface="+mn-cs"/>
                </a:rPr>
                <a:t>形参数组</a:t>
              </a:r>
              <a:r>
                <a:rPr lang="en-US" altLang="zh-CN" dirty="0">
                  <a:ea typeface="+mn-ea"/>
                  <a:cs typeface="+mn-cs"/>
                </a:rPr>
                <a:t>a</a:t>
              </a:r>
              <a:endParaRPr lang="zh-CN" altLang="zh-CN" dirty="0">
                <a:ea typeface="+mn-ea"/>
                <a:cs typeface="+mn-cs"/>
              </a:endParaRPr>
            </a:p>
          </p:txBody>
        </p:sp>
        <p:sp>
          <p:nvSpPr>
            <p:cNvPr id="44129" name="Rectangle 97"/>
            <p:cNvSpPr>
              <a:spLocks noChangeArrowheads="1"/>
            </p:cNvSpPr>
            <p:nvPr/>
          </p:nvSpPr>
          <p:spPr bwMode="auto">
            <a:xfrm>
              <a:off x="5579388" y="3284799"/>
              <a:ext cx="382623" cy="3699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eaLnBrk="1" hangingPunct="1">
                <a:defRPr/>
              </a:pPr>
              <a:r>
                <a:rPr lang="en-US" altLang="zh-CN" dirty="0">
                  <a:ea typeface="+mn-ea"/>
                  <a:cs typeface="+mn-cs"/>
                </a:rPr>
                <a:t>n</a:t>
              </a:r>
              <a:endParaRPr lang="zh-CN" altLang="zh-CN" dirty="0">
                <a:ea typeface="+mn-ea"/>
                <a:cs typeface="+mn-cs"/>
              </a:endParaRPr>
            </a:p>
          </p:txBody>
        </p:sp>
        <p:sp>
          <p:nvSpPr>
            <p:cNvPr id="44133" name="Rectangle 101"/>
            <p:cNvSpPr>
              <a:spLocks noChangeArrowheads="1"/>
            </p:cNvSpPr>
            <p:nvPr/>
          </p:nvSpPr>
          <p:spPr bwMode="auto">
            <a:xfrm>
              <a:off x="5507943" y="3932629"/>
              <a:ext cx="1008159" cy="3699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eaLnBrk="1" hangingPunct="1">
                <a:defRPr/>
              </a:pPr>
              <a:r>
                <a:rPr lang="en-US" altLang="zh-CN">
                  <a:ea typeface="+mn-ea"/>
                  <a:cs typeface="+mn-cs"/>
                </a:rPr>
                <a:t>value</a:t>
              </a:r>
              <a:endParaRPr lang="zh-CN" altLang="zh-CN" dirty="0">
                <a:ea typeface="+mn-ea"/>
                <a:cs typeface="+mn-cs"/>
              </a:endParaRPr>
            </a:p>
          </p:txBody>
        </p:sp>
        <p:sp>
          <p:nvSpPr>
            <p:cNvPr id="44136" name="Rectangle 104"/>
            <p:cNvSpPr>
              <a:spLocks noChangeArrowheads="1"/>
            </p:cNvSpPr>
            <p:nvPr/>
          </p:nvSpPr>
          <p:spPr bwMode="auto">
            <a:xfrm>
              <a:off x="4067944" y="2492478"/>
              <a:ext cx="1228842" cy="584317"/>
            </a:xfrm>
            <a:prstGeom prst="rect">
              <a:avLst/>
            </a:prstGeom>
            <a:noFill/>
            <a:ln w="2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1" hangingPunct="1">
                <a:defRPr/>
              </a:pPr>
              <a:endParaRPr lang="zh-CN" altLang="en-US">
                <a:ea typeface="+mn-ea"/>
                <a:cs typeface="+mn-cs"/>
              </a:endParaRPr>
            </a:p>
          </p:txBody>
        </p:sp>
        <p:sp>
          <p:nvSpPr>
            <p:cNvPr id="44140" name="Rectangle 108"/>
            <p:cNvSpPr>
              <a:spLocks noChangeArrowheads="1"/>
            </p:cNvSpPr>
            <p:nvPr/>
          </p:nvSpPr>
          <p:spPr bwMode="auto">
            <a:xfrm>
              <a:off x="4067944" y="3211760"/>
              <a:ext cx="1228842" cy="566850"/>
            </a:xfrm>
            <a:prstGeom prst="rect">
              <a:avLst/>
            </a:prstGeom>
            <a:noFill/>
            <a:ln w="2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1" hangingPunct="1">
                <a:defRPr/>
              </a:pPr>
              <a:endParaRPr lang="zh-CN" altLang="en-US">
                <a:ea typeface="+mn-ea"/>
                <a:cs typeface="+mn-cs"/>
              </a:endParaRPr>
            </a:p>
          </p:txBody>
        </p:sp>
        <p:sp>
          <p:nvSpPr>
            <p:cNvPr id="44144" name="Rectangle 112"/>
            <p:cNvSpPr>
              <a:spLocks noChangeArrowheads="1"/>
            </p:cNvSpPr>
            <p:nvPr/>
          </p:nvSpPr>
          <p:spPr bwMode="auto">
            <a:xfrm>
              <a:off x="4067944" y="3861176"/>
              <a:ext cx="1228842" cy="568438"/>
            </a:xfrm>
            <a:prstGeom prst="rect">
              <a:avLst/>
            </a:prstGeom>
            <a:noFill/>
            <a:ln w="2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1" hangingPunct="1">
                <a:defRPr/>
              </a:pPr>
              <a:endParaRPr lang="zh-CN" altLang="en-US">
                <a:ea typeface="+mn-ea"/>
                <a:cs typeface="+mn-cs"/>
              </a:endParaRPr>
            </a:p>
          </p:txBody>
        </p:sp>
        <p:sp>
          <p:nvSpPr>
            <p:cNvPr id="44159" name="Rectangle 127"/>
            <p:cNvSpPr>
              <a:spLocks noChangeArrowheads="1"/>
            </p:cNvSpPr>
            <p:nvPr/>
          </p:nvSpPr>
          <p:spPr bwMode="auto">
            <a:xfrm>
              <a:off x="4137801" y="1844649"/>
              <a:ext cx="601719" cy="368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1" hangingPunct="1">
                <a:defRPr/>
              </a:pPr>
              <a:r>
                <a:rPr lang="zh-CN" altLang="en-US" dirty="0">
                  <a:solidFill>
                    <a:srgbClr val="000000"/>
                  </a:solidFill>
                  <a:ea typeface="+mn-ea"/>
                  <a:cs typeface="+mn-cs"/>
                </a:rPr>
                <a:t>形参</a:t>
              </a:r>
              <a:endParaRPr lang="zh-CN" dirty="0">
                <a:ea typeface="+mn-ea"/>
                <a:cs typeface="+mn-cs"/>
              </a:endParaRPr>
            </a:p>
          </p:txBody>
        </p:sp>
      </p:grpSp>
      <p:cxnSp>
        <p:nvCxnSpPr>
          <p:cNvPr id="141" name="肘形连接符 140"/>
          <p:cNvCxnSpPr>
            <a:cxnSpLocks noChangeShapeType="1"/>
          </p:cNvCxnSpPr>
          <p:nvPr/>
        </p:nvCxnSpPr>
        <p:spPr bwMode="auto">
          <a:xfrm>
            <a:off x="2627313" y="2492375"/>
            <a:ext cx="2232025" cy="504825"/>
          </a:xfrm>
          <a:prstGeom prst="bentConnector3">
            <a:avLst>
              <a:gd name="adj1" fmla="val 50000"/>
            </a:avLst>
          </a:prstGeom>
          <a:noFill/>
          <a:ln w="38100" cap="sq" algn="ctr">
            <a:solidFill>
              <a:srgbClr val="FF0000"/>
            </a:solidFill>
            <a:round/>
            <a:headEnd type="triangle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3" name="Rectangle 71"/>
          <p:cNvSpPr>
            <a:spLocks noChangeArrowheads="1"/>
          </p:cNvSpPr>
          <p:nvPr/>
        </p:nvSpPr>
        <p:spPr bwMode="auto">
          <a:xfrm>
            <a:off x="971550" y="1773238"/>
            <a:ext cx="12969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1" hangingPunct="1">
              <a:defRPr/>
            </a:pPr>
            <a:r>
              <a:rPr lang="zh-CN" altLang="en-US" dirty="0">
                <a:solidFill>
                  <a:srgbClr val="000000"/>
                </a:solidFill>
                <a:ea typeface="+mn-ea"/>
                <a:cs typeface="+mn-cs"/>
              </a:rPr>
              <a:t>数组名</a:t>
            </a:r>
            <a:r>
              <a:rPr lang="en-US" altLang="zh-CN" dirty="0">
                <a:solidFill>
                  <a:srgbClr val="000000"/>
                </a:solidFill>
                <a:ea typeface="+mn-ea"/>
                <a:cs typeface="+mn-cs"/>
              </a:rPr>
              <a:t>b</a:t>
            </a:r>
            <a:endParaRPr lang="zh-CN" dirty="0">
              <a:ea typeface="+mn-ea"/>
              <a:cs typeface="+mn-cs"/>
            </a:endParaRPr>
          </a:p>
        </p:txBody>
      </p:sp>
      <p:sp>
        <p:nvSpPr>
          <p:cNvPr id="144" name="Rectangle 81"/>
          <p:cNvSpPr>
            <a:spLocks noChangeArrowheads="1"/>
          </p:cNvSpPr>
          <p:nvPr/>
        </p:nvSpPr>
        <p:spPr bwMode="auto">
          <a:xfrm>
            <a:off x="2555875" y="1268413"/>
            <a:ext cx="479742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1" hangingPunct="1">
              <a:defRPr/>
            </a:pPr>
            <a:r>
              <a:rPr lang="zh-CN" altLang="en-US" sz="3200" dirty="0">
                <a:solidFill>
                  <a:srgbClr val="C00000"/>
                </a:solidFill>
                <a:ea typeface="+mn-ea"/>
                <a:cs typeface="+mn-cs"/>
              </a:rPr>
              <a:t>实参将数据传递给形参</a:t>
            </a:r>
            <a:endParaRPr lang="zh-CN" sz="3200" dirty="0">
              <a:solidFill>
                <a:srgbClr val="C00000"/>
              </a:solidFill>
              <a:ea typeface="+mn-ea"/>
              <a:cs typeface="+mn-cs"/>
            </a:endParaRPr>
          </a:p>
        </p:txBody>
      </p:sp>
      <p:cxnSp>
        <p:nvCxnSpPr>
          <p:cNvPr id="148" name="肘形连接符 147"/>
          <p:cNvCxnSpPr>
            <a:cxnSpLocks noChangeShapeType="1"/>
          </p:cNvCxnSpPr>
          <p:nvPr/>
        </p:nvCxnSpPr>
        <p:spPr bwMode="auto">
          <a:xfrm rot="10800000" flipH="1">
            <a:off x="3302000" y="3784600"/>
            <a:ext cx="1198563" cy="1390650"/>
          </a:xfrm>
          <a:prstGeom prst="bentConnector3">
            <a:avLst>
              <a:gd name="adj1" fmla="val -19074"/>
            </a:avLst>
          </a:prstGeom>
          <a:noFill/>
          <a:ln w="38100" cap="sq" algn="ctr">
            <a:solidFill>
              <a:schemeClr val="tx1"/>
            </a:solidFill>
            <a:prstDash val="lgDash"/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0" name="肘形连接符 149"/>
          <p:cNvCxnSpPr>
            <a:cxnSpLocks noChangeShapeType="1"/>
          </p:cNvCxnSpPr>
          <p:nvPr/>
        </p:nvCxnSpPr>
        <p:spPr bwMode="auto">
          <a:xfrm rot="10800000" flipH="1">
            <a:off x="3302000" y="4433888"/>
            <a:ext cx="1198563" cy="1281112"/>
          </a:xfrm>
          <a:prstGeom prst="bentConnector3">
            <a:avLst>
              <a:gd name="adj1" fmla="val -8176"/>
            </a:avLst>
          </a:prstGeom>
          <a:noFill/>
          <a:ln w="38100" cap="sq" algn="ctr">
            <a:solidFill>
              <a:schemeClr val="tx1"/>
            </a:solidFill>
            <a:prstDash val="lgDash"/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3" name="肘形连接符 152"/>
          <p:cNvCxnSpPr>
            <a:cxnSpLocks noChangeShapeType="1"/>
          </p:cNvCxnSpPr>
          <p:nvPr/>
        </p:nvCxnSpPr>
        <p:spPr bwMode="auto">
          <a:xfrm>
            <a:off x="2916238" y="2349500"/>
            <a:ext cx="1584325" cy="723900"/>
          </a:xfrm>
          <a:prstGeom prst="bentConnector3">
            <a:avLst>
              <a:gd name="adj1" fmla="val 50000"/>
            </a:avLst>
          </a:prstGeom>
          <a:noFill/>
          <a:ln w="38100" cap="sq" algn="ctr">
            <a:solidFill>
              <a:schemeClr val="tx1"/>
            </a:solidFill>
            <a:prstDash val="lgDash"/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6" name="TextBox 155"/>
          <p:cNvSpPr txBox="1"/>
          <p:nvPr/>
        </p:nvSpPr>
        <p:spPr>
          <a:xfrm>
            <a:off x="2124075" y="1681163"/>
            <a:ext cx="1152525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zh-CN" altLang="en-US" sz="2800" dirty="0">
                <a:solidFill>
                  <a:srgbClr val="C00000"/>
                </a:solidFill>
                <a:ea typeface="+mn-ea"/>
                <a:cs typeface="+mn-cs"/>
              </a:rPr>
              <a:t>数组</a:t>
            </a:r>
            <a:r>
              <a:rPr lang="en-US" altLang="zh-CN" sz="2800" dirty="0">
                <a:solidFill>
                  <a:srgbClr val="C00000"/>
                </a:solidFill>
                <a:ea typeface="+mn-ea"/>
                <a:cs typeface="+mn-cs"/>
              </a:rPr>
              <a:t>a</a:t>
            </a:r>
            <a:endParaRPr lang="zh-CN" altLang="en-US" sz="2800" dirty="0">
              <a:solidFill>
                <a:srgbClr val="C00000"/>
              </a:solidFill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8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141" grpId="0"/>
      <p:bldP spid="44145" grpId="0"/>
      <p:bldP spid="143" grpId="0"/>
      <p:bldP spid="144" grpId="0"/>
      <p:bldP spid="15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33795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zh-CN" smtClean="0"/>
              <a:t>[</a:t>
            </a:r>
            <a:r>
              <a:rPr lang="zh-CN" altLang="zh-CN" smtClean="0"/>
              <a:t>例</a:t>
            </a:r>
            <a:r>
              <a:rPr lang="en-US" altLang="zh-CN" smtClean="0"/>
              <a:t>5.10]   </a:t>
            </a:r>
            <a:r>
              <a:rPr lang="zh-CN" altLang="zh-CN" smtClean="0"/>
              <a:t>定义了一个函数</a:t>
            </a:r>
            <a:r>
              <a:rPr lang="en-US" altLang="zh-CN" smtClean="0"/>
              <a:t>sum</a:t>
            </a:r>
            <a:r>
              <a:rPr lang="zh-CN" altLang="zh-CN" smtClean="0"/>
              <a:t>，返回数组中所有元素值的和，函数不能改变数组元素。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zh-CN" sz="2400" smtClean="0"/>
              <a:t>int sum(int a[]  ,   int n )</a:t>
            </a:r>
            <a:endParaRPr lang="zh-CN" altLang="zh-CN" sz="2400" smtClean="0"/>
          </a:p>
          <a:p>
            <a:pPr>
              <a:buFont typeface="Wingdings" panose="05000000000000000000" pitchFamily="2" charset="2"/>
              <a:buNone/>
            </a:pPr>
            <a:r>
              <a:rPr lang="en-US" altLang="zh-CN" sz="2400" smtClean="0"/>
              <a:t>{ </a:t>
            </a:r>
            <a:endParaRPr lang="zh-CN" altLang="zh-CN" sz="2400" smtClean="0"/>
          </a:p>
          <a:p>
            <a:pPr>
              <a:buFont typeface="Wingdings" panose="05000000000000000000" pitchFamily="2" charset="2"/>
              <a:buNone/>
            </a:pPr>
            <a:r>
              <a:rPr lang="en-US" altLang="zh-CN" sz="2400" smtClean="0"/>
              <a:t>	int i,s = 0; </a:t>
            </a:r>
            <a:endParaRPr lang="zh-CN" altLang="zh-CN" sz="2400" smtClean="0"/>
          </a:p>
          <a:p>
            <a:pPr>
              <a:buFont typeface="Wingdings" panose="05000000000000000000" pitchFamily="2" charset="2"/>
              <a:buNone/>
            </a:pPr>
            <a:r>
              <a:rPr lang="en-US" altLang="zh-CN" sz="2400" smtClean="0"/>
              <a:t>	for ( i = 0; i &lt; n; i++ )</a:t>
            </a:r>
            <a:endParaRPr lang="zh-CN" altLang="zh-CN" sz="2400" smtClean="0"/>
          </a:p>
          <a:p>
            <a:pPr>
              <a:buFont typeface="Wingdings" panose="05000000000000000000" pitchFamily="2" charset="2"/>
              <a:buNone/>
            </a:pPr>
            <a:r>
              <a:rPr lang="en-US" altLang="zh-CN" sz="2400" smtClean="0"/>
              <a:t>		s += a[i];</a:t>
            </a:r>
            <a:endParaRPr lang="zh-CN" altLang="zh-CN" sz="2400" smtClean="0"/>
          </a:p>
          <a:p>
            <a:pPr>
              <a:buFont typeface="Wingdings" panose="05000000000000000000" pitchFamily="2" charset="2"/>
              <a:buNone/>
            </a:pPr>
            <a:r>
              <a:rPr lang="en-US" altLang="zh-CN" sz="2400" smtClean="0"/>
              <a:t>	return s; </a:t>
            </a:r>
            <a:endParaRPr lang="zh-CN" altLang="zh-CN" sz="2400" smtClean="0"/>
          </a:p>
          <a:p>
            <a:pPr>
              <a:buFont typeface="Wingdings" panose="05000000000000000000" pitchFamily="2" charset="2"/>
              <a:buNone/>
            </a:pPr>
            <a:r>
              <a:rPr lang="en-US" altLang="zh-CN" sz="2400" smtClean="0"/>
              <a:t>}</a:t>
            </a:r>
            <a:endParaRPr lang="zh-CN" altLang="en-US" sz="2400" smtClean="0"/>
          </a:p>
        </p:txBody>
      </p:sp>
      <p:sp>
        <p:nvSpPr>
          <p:cNvPr id="45060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fld id="{FFF35C7F-F255-423C-8F84-E4828278100D}" type="slidenum">
              <a:rPr lang="en-US" altLang="zh-CN" sz="1200">
                <a:latin typeface="Verdana" panose="020B0604030504040204" pitchFamily="34" charset="0"/>
                <a:ea typeface="宋体" panose="02010600030101010101" pitchFamily="2" charset="-122"/>
              </a:rPr>
              <a:pPr/>
              <a:t>27</a:t>
            </a:fld>
            <a:endParaRPr lang="en-US" altLang="zh-CN" sz="12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46083" name="内容占位符 2"/>
          <p:cNvSpPr>
            <a:spLocks noGrp="1"/>
          </p:cNvSpPr>
          <p:nvPr>
            <p:ph idx="1"/>
          </p:nvPr>
        </p:nvSpPr>
        <p:spPr>
          <a:xfrm>
            <a:off x="323850" y="1268413"/>
            <a:ext cx="8569325" cy="1081087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zh-CN" altLang="zh-CN" smtClean="0"/>
              <a:t>例</a:t>
            </a:r>
            <a:r>
              <a:rPr lang="en-US" altLang="zh-CN" smtClean="0"/>
              <a:t>5.11:</a:t>
            </a:r>
            <a:r>
              <a:rPr lang="zh-CN" altLang="zh-CN" smtClean="0"/>
              <a:t>用数组表示</a:t>
            </a:r>
            <a:r>
              <a:rPr lang="en-US" altLang="zh-CN" smtClean="0"/>
              <a:t>A</a:t>
            </a:r>
            <a:r>
              <a:rPr lang="zh-CN" altLang="zh-CN" smtClean="0"/>
              <a:t>和</a:t>
            </a:r>
            <a:r>
              <a:rPr lang="en-US" altLang="zh-CN" smtClean="0"/>
              <a:t>B</a:t>
            </a:r>
            <a:r>
              <a:rPr lang="zh-CN" altLang="zh-CN" smtClean="0"/>
              <a:t>两个向量，定义函数实现两个向量的和</a:t>
            </a:r>
            <a:r>
              <a:rPr lang="en-US" altLang="zh-CN" smtClean="0"/>
              <a:t>(</a:t>
            </a:r>
            <a:r>
              <a:rPr lang="zh-CN" altLang="zh-CN" smtClean="0"/>
              <a:t>对应项相加</a:t>
            </a:r>
            <a:r>
              <a:rPr lang="en-US" altLang="zh-CN" smtClean="0"/>
              <a:t>)</a:t>
            </a:r>
            <a:r>
              <a:rPr lang="zh-CN" altLang="zh-CN" smtClean="0"/>
              <a:t>存入数组</a:t>
            </a:r>
            <a:r>
              <a:rPr lang="en-US" altLang="zh-CN" smtClean="0"/>
              <a:t>C</a:t>
            </a:r>
            <a:r>
              <a:rPr lang="zh-CN" altLang="zh-CN" smtClean="0"/>
              <a:t>中。</a:t>
            </a:r>
          </a:p>
        </p:txBody>
      </p:sp>
      <p:sp>
        <p:nvSpPr>
          <p:cNvPr id="46084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fld id="{FEED8C96-3B32-4D76-A4DE-6AABD6FDAD71}" type="slidenum">
              <a:rPr lang="en-US" altLang="zh-CN" sz="1200">
                <a:latin typeface="Verdana" panose="020B0604030504040204" pitchFamily="34" charset="0"/>
                <a:ea typeface="宋体" panose="02010600030101010101" pitchFamily="2" charset="-122"/>
              </a:rPr>
              <a:pPr/>
              <a:t>28</a:t>
            </a:fld>
            <a:endParaRPr lang="en-US" altLang="zh-CN" sz="12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46085" name="矩形 4"/>
          <p:cNvSpPr>
            <a:spLocks noChangeArrowheads="1"/>
          </p:cNvSpPr>
          <p:nvPr/>
        </p:nvSpPr>
        <p:spPr bwMode="auto">
          <a:xfrm>
            <a:off x="179388" y="2636838"/>
            <a:ext cx="4248150" cy="1938337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zh-CN" sz="2000"/>
              <a:t>void sum(int a[],</a:t>
            </a:r>
            <a:r>
              <a:rPr lang="en-US" altLang="zh-CN" sz="2000">
                <a:solidFill>
                  <a:srgbClr val="FF0000"/>
                </a:solidFill>
              </a:rPr>
              <a:t> </a:t>
            </a:r>
            <a:r>
              <a:rPr lang="en-US" altLang="zh-CN" sz="2000"/>
              <a:t>int b[],int n, int c[] )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zh-CN" sz="2000"/>
              <a:t> {</a:t>
            </a:r>
            <a:endParaRPr lang="zh-CN" altLang="zh-CN" sz="2000"/>
          </a:p>
          <a:p>
            <a:pPr>
              <a:buFont typeface="Wingdings" panose="05000000000000000000" pitchFamily="2" charset="2"/>
              <a:buNone/>
            </a:pPr>
            <a:r>
              <a:rPr lang="en-US" altLang="zh-CN" sz="2000"/>
              <a:t>        int i;</a:t>
            </a:r>
            <a:endParaRPr lang="zh-CN" altLang="zh-CN" sz="2000"/>
          </a:p>
          <a:p>
            <a:pPr>
              <a:buFont typeface="Wingdings" panose="05000000000000000000" pitchFamily="2" charset="2"/>
              <a:buNone/>
            </a:pPr>
            <a:r>
              <a:rPr lang="en-US" altLang="zh-CN" sz="2000"/>
              <a:t>        for ( i = 0; i &lt; n; i++ )</a:t>
            </a:r>
            <a:endParaRPr lang="zh-CN" altLang="zh-CN" sz="2000"/>
          </a:p>
          <a:p>
            <a:pPr>
              <a:buFont typeface="Wingdings" panose="05000000000000000000" pitchFamily="2" charset="2"/>
              <a:buNone/>
            </a:pPr>
            <a:r>
              <a:rPr lang="en-US" altLang="zh-CN" sz="2000"/>
              <a:t>             c[i] = a[i] + b[i];</a:t>
            </a:r>
            <a:endParaRPr lang="zh-CN" altLang="zh-CN" sz="2000"/>
          </a:p>
          <a:p>
            <a:pPr>
              <a:buFont typeface="Wingdings" panose="05000000000000000000" pitchFamily="2" charset="2"/>
              <a:buNone/>
            </a:pPr>
            <a:r>
              <a:rPr lang="en-US" altLang="zh-CN" sz="2000"/>
              <a:t>}</a:t>
            </a:r>
            <a:endParaRPr lang="zh-CN" altLang="en-US" sz="2000"/>
          </a:p>
        </p:txBody>
      </p:sp>
      <p:sp>
        <p:nvSpPr>
          <p:cNvPr id="46086" name="Rectangle 5"/>
          <p:cNvSpPr>
            <a:spLocks noChangeArrowheads="1"/>
          </p:cNvSpPr>
          <p:nvPr/>
        </p:nvSpPr>
        <p:spPr bwMode="auto">
          <a:xfrm>
            <a:off x="4427538" y="2297113"/>
            <a:ext cx="4716462" cy="3787775"/>
          </a:xfrm>
          <a:prstGeom prst="rect">
            <a:avLst/>
          </a:prstGeom>
          <a:noFill/>
          <a:ln w="28575" cap="sq" algn="ctr">
            <a:solidFill>
              <a:srgbClr val="C00000"/>
            </a:solidFill>
            <a:miter lim="800000"/>
            <a:headEnd/>
            <a:tailEnd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46800" rIns="90000" bIns="46800" anchor="ctr">
            <a:spAutoFit/>
          </a:bodyPr>
          <a:lstStyle>
            <a:lvl1pPr indent="269875">
              <a:tabLst>
                <a:tab pos="3060700" algn="l"/>
              </a:tabLs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tabLst>
                <a:tab pos="3060700" algn="l"/>
              </a:tabLs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tabLst>
                <a:tab pos="3060700" algn="l"/>
              </a:tabLs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tabLst>
                <a:tab pos="3060700" algn="l"/>
              </a:tabLs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tabLst>
                <a:tab pos="3060700" algn="l"/>
              </a:tabLs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060700" algn="l"/>
              </a:tabLs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060700" algn="l"/>
              </a:tabLs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060700" algn="l"/>
              </a:tabLs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060700" algn="l"/>
              </a:tabLs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r>
              <a:rPr lang="en-US" altLang="zh-CN" sz="2000">
                <a:latin typeface="Courier New" panose="02070309020205020404" pitchFamily="49" charset="0"/>
              </a:rPr>
              <a:t>int main()</a:t>
            </a:r>
            <a:endParaRPr lang="en-US" altLang="zh-CN" sz="2000"/>
          </a:p>
          <a:p>
            <a:r>
              <a:rPr lang="en-US" altLang="zh-CN" sz="2000">
                <a:latin typeface="Courier New" panose="02070309020205020404" pitchFamily="49" charset="0"/>
              </a:rPr>
              <a:t>{</a:t>
            </a:r>
            <a:endParaRPr lang="en-US" altLang="zh-CN" sz="2000"/>
          </a:p>
          <a:p>
            <a:r>
              <a:rPr lang="en-US" altLang="zh-CN" sz="2000">
                <a:latin typeface="Courier New" panose="02070309020205020404" pitchFamily="49" charset="0"/>
              </a:rPr>
              <a:t>   int x[10],y[10],z[10],i;</a:t>
            </a:r>
            <a:endParaRPr lang="en-US" altLang="zh-CN" sz="2000"/>
          </a:p>
          <a:p>
            <a:r>
              <a:rPr lang="en-US" altLang="zh-CN" sz="2000">
                <a:latin typeface="Courier New" panose="02070309020205020404" pitchFamily="49" charset="0"/>
              </a:rPr>
              <a:t>   for(i=0;i&lt;10;i++)</a:t>
            </a:r>
            <a:endParaRPr lang="en-US" altLang="zh-CN" sz="2000"/>
          </a:p>
          <a:p>
            <a:r>
              <a:rPr lang="en-US" altLang="zh-CN" sz="2000">
                <a:latin typeface="Courier New" panose="02070309020205020404" pitchFamily="49" charset="0"/>
              </a:rPr>
              <a:t>       scanf("%d",&amp;x[i]);</a:t>
            </a:r>
            <a:endParaRPr lang="en-US" altLang="zh-CN" sz="2000"/>
          </a:p>
          <a:p>
            <a:r>
              <a:rPr lang="en-US" altLang="zh-CN" sz="2000">
                <a:latin typeface="Courier New" panose="02070309020205020404" pitchFamily="49" charset="0"/>
              </a:rPr>
              <a:t>   for(i=0;i&lt;10;i++)</a:t>
            </a:r>
            <a:endParaRPr lang="en-US" altLang="zh-CN" sz="2000"/>
          </a:p>
          <a:p>
            <a:r>
              <a:rPr lang="en-US" altLang="zh-CN" sz="2000">
                <a:latin typeface="Courier New" panose="02070309020205020404" pitchFamily="49" charset="0"/>
              </a:rPr>
              <a:t>       scanf("%d",&amp;y[i]);</a:t>
            </a:r>
            <a:endParaRPr lang="en-US" altLang="zh-CN" sz="2000"/>
          </a:p>
          <a:p>
            <a:r>
              <a:rPr lang="en-US" altLang="zh-CN" sz="2000">
                <a:latin typeface="Courier New" panose="02070309020205020404" pitchFamily="49" charset="0"/>
              </a:rPr>
              <a:t>   sum(x,y,10,z);</a:t>
            </a:r>
            <a:endParaRPr lang="en-US" altLang="zh-CN" sz="2000"/>
          </a:p>
          <a:p>
            <a:r>
              <a:rPr lang="en-US" altLang="zh-CN" sz="2000">
                <a:latin typeface="Courier New" panose="02070309020205020404" pitchFamily="49" charset="0"/>
              </a:rPr>
              <a:t>   for(i=0;i&lt;10;i++)</a:t>
            </a:r>
            <a:endParaRPr lang="en-US" altLang="zh-CN" sz="2000"/>
          </a:p>
          <a:p>
            <a:r>
              <a:rPr lang="en-US" altLang="zh-CN" sz="2000">
                <a:latin typeface="Courier New" panose="02070309020205020404" pitchFamily="49" charset="0"/>
              </a:rPr>
              <a:t>      printf("%d ",z[i]);</a:t>
            </a:r>
            <a:endParaRPr lang="en-US" altLang="zh-CN" sz="2000"/>
          </a:p>
          <a:p>
            <a:r>
              <a:rPr lang="en-US" altLang="zh-CN" sz="2000">
                <a:latin typeface="Courier New" panose="02070309020205020404" pitchFamily="49" charset="0"/>
              </a:rPr>
              <a:t>   return 0;</a:t>
            </a:r>
            <a:endParaRPr lang="en-US" altLang="zh-CN" sz="2000"/>
          </a:p>
          <a:p>
            <a:r>
              <a:rPr lang="en-US" altLang="zh-CN" sz="2000">
                <a:latin typeface="Courier New" panose="02070309020205020404" pitchFamily="49" charset="0"/>
              </a:rPr>
              <a:t>}</a:t>
            </a:r>
            <a:endParaRPr lang="en-US" altLang="zh-CN" sz="20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zh-CN" altLang="zh-CN" dirty="0" smtClean="0"/>
              <a:t>说明：</a:t>
            </a:r>
          </a:p>
          <a:p>
            <a:pPr marL="514350" indent="-514350">
              <a:buFont typeface="Wingdings" panose="05000000000000000000" pitchFamily="2" charset="2"/>
              <a:buNone/>
              <a:defRPr/>
            </a:pPr>
            <a:r>
              <a:rPr lang="en-US" altLang="zh-CN" sz="2800" dirty="0" smtClean="0"/>
              <a:t>(1)</a:t>
            </a:r>
            <a:r>
              <a:rPr lang="zh-CN" altLang="zh-CN" sz="2800" dirty="0" smtClean="0"/>
              <a:t>数组作为函数参数的语法为：</a:t>
            </a:r>
            <a:endParaRPr lang="en-US" altLang="zh-CN" sz="2800" dirty="0" smtClean="0"/>
          </a:p>
          <a:p>
            <a:pPr marL="514350" indent="-514350">
              <a:buFont typeface="Wingdings" panose="05000000000000000000" pitchFamily="2" charset="2"/>
              <a:buNone/>
              <a:defRPr/>
            </a:pPr>
            <a:r>
              <a:rPr lang="zh-CN" altLang="zh-CN" sz="2400" dirty="0" smtClean="0">
                <a:solidFill>
                  <a:srgbClr val="C00000"/>
                </a:solidFill>
              </a:rPr>
              <a:t>元素类型 数组名</a:t>
            </a:r>
            <a:r>
              <a:rPr lang="en-US" altLang="zh-CN" sz="2400" dirty="0" smtClean="0">
                <a:solidFill>
                  <a:srgbClr val="C00000"/>
                </a:solidFill>
              </a:rPr>
              <a:t>[]   </a:t>
            </a:r>
            <a:endParaRPr lang="zh-CN" altLang="zh-CN" sz="2400" dirty="0" smtClean="0">
              <a:solidFill>
                <a:srgbClr val="C00000"/>
              </a:solidFill>
            </a:endParaRP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altLang="zh-CN" sz="2800" dirty="0" smtClean="0"/>
              <a:t>(2)</a:t>
            </a:r>
            <a:r>
              <a:rPr lang="zh-CN" altLang="zh-CN" sz="2800" dirty="0" smtClean="0"/>
              <a:t>数组名后的</a:t>
            </a:r>
            <a:r>
              <a:rPr lang="en-US" altLang="zh-CN" sz="2800" dirty="0" smtClean="0"/>
              <a:t>[]</a:t>
            </a:r>
            <a:r>
              <a:rPr lang="zh-CN" altLang="zh-CN" sz="2800" dirty="0" smtClean="0"/>
              <a:t>不能省略</a:t>
            </a:r>
            <a:endParaRPr lang="en-US" altLang="zh-CN" sz="2800" dirty="0" smtClean="0"/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altLang="zh-CN" sz="2800" dirty="0" smtClean="0"/>
              <a:t>(3)</a:t>
            </a:r>
            <a:r>
              <a:rPr lang="zh-CN" altLang="zh-CN" sz="2800" dirty="0" smtClean="0"/>
              <a:t>数组作为参数时，实参中只须写实参数组名，不能再取其地址了。</a:t>
            </a:r>
            <a:r>
              <a:rPr lang="zh-CN" altLang="en-US" sz="2800" dirty="0" smtClean="0"/>
              <a:t>如：</a:t>
            </a:r>
            <a:endParaRPr lang="zh-CN" altLang="zh-CN" sz="2800" dirty="0" smtClean="0"/>
          </a:p>
        </p:txBody>
      </p:sp>
      <p:sp>
        <p:nvSpPr>
          <p:cNvPr id="47108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fld id="{C82BE9AA-D4F0-42E9-A41E-E5244B4E6BAD}" type="slidenum">
              <a:rPr lang="en-US" altLang="zh-CN" sz="1200">
                <a:latin typeface="Verdana" panose="020B0604030504040204" pitchFamily="34" charset="0"/>
                <a:ea typeface="宋体" panose="02010600030101010101" pitchFamily="2" charset="-122"/>
              </a:rPr>
              <a:pPr/>
              <a:t>29</a:t>
            </a:fld>
            <a:endParaRPr lang="en-US" altLang="zh-CN" sz="12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468313" y="4724400"/>
            <a:ext cx="8496300" cy="1401763"/>
          </a:xfrm>
          <a:prstGeom prst="rect">
            <a:avLst/>
          </a:prstGeom>
          <a:noFill/>
          <a:ln w="28575">
            <a:solidFill>
              <a:srgbClr val="8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lvl="4" eaLnBrk="1" hangingPunct="1">
              <a:defRPr/>
            </a:pPr>
            <a:r>
              <a:rPr lang="en-US" altLang="zh-CN" sz="2800" dirty="0">
                <a:ea typeface="+mn-ea"/>
                <a:cs typeface="+mn-cs"/>
              </a:rPr>
              <a:t>char name[10];</a:t>
            </a:r>
            <a:endParaRPr lang="zh-CN" altLang="zh-CN" sz="2800" dirty="0">
              <a:ea typeface="+mn-ea"/>
              <a:cs typeface="+mn-cs"/>
            </a:endParaRPr>
          </a:p>
          <a:p>
            <a:pPr marL="0" lvl="4" eaLnBrk="1" hangingPunct="1">
              <a:defRPr/>
            </a:pPr>
            <a:r>
              <a:rPr lang="en-US" altLang="zh-CN" sz="2800" dirty="0" err="1">
                <a:ea typeface="+mn-ea"/>
                <a:cs typeface="+mn-cs"/>
              </a:rPr>
              <a:t>scanf</a:t>
            </a:r>
            <a:r>
              <a:rPr lang="en-US" altLang="zh-CN" sz="2800" dirty="0">
                <a:ea typeface="+mn-ea"/>
                <a:cs typeface="+mn-cs"/>
              </a:rPr>
              <a:t>( "%s", name);</a:t>
            </a:r>
            <a:endParaRPr lang="zh-CN" altLang="zh-CN" sz="2800" dirty="0">
              <a:ea typeface="+mn-ea"/>
              <a:cs typeface="+mn-cs"/>
            </a:endParaRPr>
          </a:p>
          <a:p>
            <a:pPr marL="0" lvl="4" eaLnBrk="1" hangingPunct="1">
              <a:defRPr/>
            </a:pPr>
            <a:r>
              <a:rPr lang="en-US" altLang="zh-CN" sz="2800" dirty="0" err="1">
                <a:ea typeface="+mn-ea"/>
                <a:cs typeface="+mn-cs"/>
              </a:rPr>
              <a:t>scanf</a:t>
            </a:r>
            <a:r>
              <a:rPr lang="en-US" altLang="zh-CN" sz="2800" dirty="0">
                <a:ea typeface="+mn-ea"/>
                <a:cs typeface="+mn-cs"/>
              </a:rPr>
              <a:t>( “%s”, &amp;name); </a:t>
            </a:r>
            <a:r>
              <a:rPr lang="en-US" altLang="zh-CN" sz="2800" dirty="0">
                <a:solidFill>
                  <a:srgbClr val="C00000"/>
                </a:solidFill>
                <a:ea typeface="+mn-ea"/>
                <a:cs typeface="+mn-cs"/>
              </a:rPr>
              <a:t>/*</a:t>
            </a:r>
            <a:r>
              <a:rPr lang="zh-CN" altLang="zh-CN" sz="2800" dirty="0">
                <a:solidFill>
                  <a:srgbClr val="C00000"/>
                </a:solidFill>
                <a:ea typeface="+mn-ea"/>
                <a:cs typeface="+mn-cs"/>
              </a:rPr>
              <a:t>错误！</a:t>
            </a:r>
            <a:r>
              <a:rPr lang="en-US" altLang="zh-CN" sz="2800" dirty="0">
                <a:solidFill>
                  <a:srgbClr val="C00000"/>
                </a:solidFill>
                <a:ea typeface="+mn-ea"/>
                <a:cs typeface="+mn-cs"/>
              </a:rPr>
              <a:t>name</a:t>
            </a:r>
            <a:r>
              <a:rPr lang="zh-CN" altLang="zh-CN" sz="2800" dirty="0">
                <a:solidFill>
                  <a:srgbClr val="C00000"/>
                </a:solidFill>
                <a:ea typeface="+mn-ea"/>
                <a:cs typeface="+mn-cs"/>
              </a:rPr>
              <a:t>已经是数组名</a:t>
            </a:r>
            <a:r>
              <a:rPr lang="en-US" altLang="zh-CN" sz="2800" dirty="0">
                <a:solidFill>
                  <a:srgbClr val="C00000"/>
                </a:solidFill>
                <a:ea typeface="+mn-ea"/>
                <a:cs typeface="+mn-cs"/>
              </a:rPr>
              <a:t>*/</a:t>
            </a:r>
            <a:endParaRPr lang="zh-CN" altLang="en-US" sz="2800" dirty="0">
              <a:solidFill>
                <a:srgbClr val="C00000"/>
              </a:solidFill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一、教学目标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4"/>
            <a:ext cx="7993063" cy="5184477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dirty="0">
                <a:solidFill>
                  <a:srgbClr val="0000FF"/>
                </a:solidFill>
              </a:rPr>
              <a:t>掌握数组数据结构</a:t>
            </a: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dirty="0">
                <a:solidFill>
                  <a:srgbClr val="FF0000"/>
                </a:solidFill>
              </a:rPr>
              <a:t>掌握数组的声明和存放，初始化和数组元素的引用方法</a:t>
            </a: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dirty="0">
                <a:solidFill>
                  <a:srgbClr val="0000FF"/>
                </a:solidFill>
              </a:rPr>
              <a:t>掌握数组下标的使用</a:t>
            </a:r>
            <a:r>
              <a:rPr lang="zh-CN" altLang="en-US" sz="2600" dirty="0" smtClean="0">
                <a:solidFill>
                  <a:srgbClr val="0000FF"/>
                </a:solidFill>
              </a:rPr>
              <a:t>方法</a:t>
            </a:r>
            <a:endParaRPr lang="en-US" altLang="zh-CN" sz="2600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dirty="0" smtClean="0">
                <a:solidFill>
                  <a:srgbClr val="FF0000"/>
                </a:solidFill>
              </a:rPr>
              <a:t>掌握数组元素的引用</a:t>
            </a:r>
            <a:endParaRPr lang="zh-CN" altLang="en-US" sz="2600" dirty="0">
              <a:solidFill>
                <a:srgbClr val="FF0000"/>
              </a:solidFill>
            </a:endParaRP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dirty="0">
                <a:solidFill>
                  <a:srgbClr val="0000FF"/>
                </a:solidFill>
              </a:rPr>
              <a:t>掌握数组元素作为函数参数的使用</a:t>
            </a: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dirty="0">
                <a:solidFill>
                  <a:srgbClr val="FF0000"/>
                </a:solidFill>
              </a:rPr>
              <a:t>掌握数组名作为函数参数的使用</a:t>
            </a:r>
          </a:p>
          <a:p>
            <a:pPr eaLnBrk="1" hangingPunct="1">
              <a:lnSpc>
                <a:spcPct val="90000"/>
              </a:lnSpc>
            </a:pPr>
            <a:endParaRPr lang="zh-CN" altLang="en-US" sz="2600" b="1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zh-CN" sz="2600" b="1" dirty="0" smtClean="0">
              <a:solidFill>
                <a:srgbClr val="0000FF"/>
              </a:solidFill>
            </a:endParaRPr>
          </a:p>
        </p:txBody>
      </p:sp>
      <p:sp>
        <p:nvSpPr>
          <p:cNvPr id="12290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5068FC9-9521-4510-9F6F-7F5C04FA29A8}" type="slidenum">
              <a:rPr lang="en-US" altLang="zh-CN">
                <a:solidFill>
                  <a:srgbClr val="0000FF"/>
                </a:solidFill>
              </a:rPr>
              <a:pPr eaLnBrk="1" hangingPunct="1"/>
              <a:t>3</a:t>
            </a:fld>
            <a:endParaRPr lang="en-US" altLang="zh-CN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16993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smtClean="0"/>
              <a:t>一维数组应用</a:t>
            </a:r>
            <a:endParaRPr lang="zh-CN" altLang="en-US" smtClean="0"/>
          </a:p>
        </p:txBody>
      </p:sp>
      <p:sp>
        <p:nvSpPr>
          <p:cNvPr id="48131" name="内容占位符 2"/>
          <p:cNvSpPr>
            <a:spLocks noGrp="1"/>
          </p:cNvSpPr>
          <p:nvPr>
            <p:ph idx="1"/>
          </p:nvPr>
        </p:nvSpPr>
        <p:spPr>
          <a:xfrm>
            <a:off x="611188" y="1125538"/>
            <a:ext cx="8001000" cy="935037"/>
          </a:xfrm>
        </p:spPr>
        <p:txBody>
          <a:bodyPr/>
          <a:lstStyle/>
          <a:p>
            <a:r>
              <a:rPr lang="zh-CN" altLang="en-US" smtClean="0"/>
              <a:t>例</a:t>
            </a:r>
            <a:r>
              <a:rPr lang="en-US" altLang="zh-CN" smtClean="0"/>
              <a:t>5.12:</a:t>
            </a:r>
            <a:r>
              <a:rPr lang="zh-CN" altLang="en-US" smtClean="0"/>
              <a:t>设计一个函数，在数组中查找指定的元素，并返回元素所在的位置。</a:t>
            </a:r>
          </a:p>
        </p:txBody>
      </p:sp>
      <p:sp>
        <p:nvSpPr>
          <p:cNvPr id="48132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fld id="{A6420F08-7FC6-4917-91AB-AD302FA177A6}" type="slidenum">
              <a:rPr lang="en-US" altLang="zh-CN" sz="1200">
                <a:latin typeface="Verdana" panose="020B0604030504040204" pitchFamily="34" charset="0"/>
                <a:ea typeface="宋体" panose="02010600030101010101" pitchFamily="2" charset="-122"/>
              </a:rPr>
              <a:pPr/>
              <a:t>30</a:t>
            </a:fld>
            <a:endParaRPr lang="en-US" altLang="zh-CN" sz="12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48133" name="矩形 5"/>
          <p:cNvSpPr>
            <a:spLocks noChangeArrowheads="1"/>
          </p:cNvSpPr>
          <p:nvPr/>
        </p:nvSpPr>
        <p:spPr bwMode="auto">
          <a:xfrm>
            <a:off x="2339975" y="2057400"/>
            <a:ext cx="3240088" cy="4800600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r>
              <a:rPr lang="en-US" altLang="zh-CN" sz="1800"/>
              <a:t>int search(</a:t>
            </a:r>
            <a:r>
              <a:rPr lang="en-US" altLang="zh-CN" sz="1800">
                <a:solidFill>
                  <a:srgbClr val="FF0000"/>
                </a:solidFill>
              </a:rPr>
              <a:t>int a[],  </a:t>
            </a:r>
            <a:r>
              <a:rPr lang="en-US" altLang="zh-CN" sz="1800"/>
              <a:t>int  t, int  n)</a:t>
            </a:r>
            <a:endParaRPr lang="zh-CN" altLang="zh-CN" sz="1800"/>
          </a:p>
          <a:p>
            <a:r>
              <a:rPr lang="en-US" altLang="zh-CN" sz="1800"/>
              <a:t>{</a:t>
            </a:r>
            <a:endParaRPr lang="zh-CN" altLang="zh-CN" sz="1800"/>
          </a:p>
          <a:p>
            <a:r>
              <a:rPr lang="en-US" altLang="zh-CN" sz="1800"/>
              <a:t>      int i,  </a:t>
            </a:r>
            <a:r>
              <a:rPr lang="en-US" altLang="zh-CN" sz="1800">
                <a:solidFill>
                  <a:srgbClr val="FF0000"/>
                </a:solidFill>
              </a:rPr>
              <a:t>found = 0,  </a:t>
            </a:r>
            <a:r>
              <a:rPr lang="en-US" altLang="zh-CN" sz="1800"/>
              <a:t>p; </a:t>
            </a:r>
            <a:endParaRPr lang="zh-CN" altLang="zh-CN" sz="1800"/>
          </a:p>
          <a:p>
            <a:r>
              <a:rPr lang="en-US" altLang="zh-CN" sz="1800"/>
              <a:t>	  i = 0;</a:t>
            </a:r>
            <a:endParaRPr lang="zh-CN" altLang="zh-CN" sz="1800"/>
          </a:p>
          <a:p>
            <a:r>
              <a:rPr lang="en-US" altLang="zh-CN" sz="1800"/>
              <a:t>      while </a:t>
            </a:r>
            <a:r>
              <a:rPr lang="en-US" altLang="zh-CN" sz="1800">
                <a:solidFill>
                  <a:srgbClr val="FF0000"/>
                </a:solidFill>
              </a:rPr>
              <a:t>(!found &amp;&amp; i &lt; n</a:t>
            </a:r>
            <a:r>
              <a:rPr lang="en-US" altLang="zh-CN" sz="1800"/>
              <a:t>) </a:t>
            </a:r>
            <a:endParaRPr lang="zh-CN" altLang="zh-CN" sz="1800"/>
          </a:p>
          <a:p>
            <a:r>
              <a:rPr lang="en-US" altLang="zh-CN" sz="1800"/>
              <a:t>      {</a:t>
            </a:r>
            <a:endParaRPr lang="zh-CN" altLang="zh-CN" sz="1800"/>
          </a:p>
          <a:p>
            <a:r>
              <a:rPr lang="en-US" altLang="zh-CN" sz="1800"/>
              <a:t>          if (a[i] == t)</a:t>
            </a:r>
            <a:endParaRPr lang="zh-CN" altLang="zh-CN" sz="1800"/>
          </a:p>
          <a:p>
            <a:r>
              <a:rPr lang="en-US" altLang="zh-CN" sz="1800"/>
              <a:t>                found = 1;</a:t>
            </a:r>
            <a:endParaRPr lang="zh-CN" altLang="zh-CN" sz="1800"/>
          </a:p>
          <a:p>
            <a:r>
              <a:rPr lang="en-US" altLang="zh-CN" sz="1800"/>
              <a:t>          else</a:t>
            </a:r>
            <a:endParaRPr lang="zh-CN" altLang="zh-CN" sz="1800"/>
          </a:p>
          <a:p>
            <a:r>
              <a:rPr lang="en-US" altLang="zh-CN" sz="1800"/>
              <a:t>                ++i;</a:t>
            </a:r>
            <a:endParaRPr lang="zh-CN" altLang="zh-CN" sz="1800"/>
          </a:p>
          <a:p>
            <a:r>
              <a:rPr lang="en-US" altLang="zh-CN" sz="1800"/>
              <a:t>      }</a:t>
            </a:r>
            <a:endParaRPr lang="zh-CN" altLang="zh-CN" sz="1800"/>
          </a:p>
          <a:p>
            <a:r>
              <a:rPr lang="en-US" altLang="zh-CN" sz="1800"/>
              <a:t>      if (found)</a:t>
            </a:r>
            <a:endParaRPr lang="zh-CN" altLang="zh-CN" sz="1800"/>
          </a:p>
          <a:p>
            <a:r>
              <a:rPr lang="en-US" altLang="zh-CN" sz="1800"/>
              <a:t>            p = i;</a:t>
            </a:r>
            <a:endParaRPr lang="zh-CN" altLang="zh-CN" sz="1800"/>
          </a:p>
          <a:p>
            <a:r>
              <a:rPr lang="en-US" altLang="zh-CN" sz="1800"/>
              <a:t>      else</a:t>
            </a:r>
            <a:endParaRPr lang="zh-CN" altLang="zh-CN" sz="1800"/>
          </a:p>
          <a:p>
            <a:r>
              <a:rPr lang="en-US" altLang="zh-CN" sz="1800"/>
              <a:t>            p=-1;</a:t>
            </a:r>
            <a:endParaRPr lang="zh-CN" altLang="zh-CN" sz="1800"/>
          </a:p>
          <a:p>
            <a:r>
              <a:rPr lang="en-US" altLang="zh-CN" sz="1800">
                <a:solidFill>
                  <a:srgbClr val="FF0000"/>
                </a:solidFill>
              </a:rPr>
              <a:t>      return p;</a:t>
            </a:r>
            <a:endParaRPr lang="zh-CN" altLang="zh-CN" sz="1800">
              <a:solidFill>
                <a:srgbClr val="FF0000"/>
              </a:solidFill>
            </a:endParaRPr>
          </a:p>
          <a:p>
            <a:r>
              <a:rPr lang="en-US" altLang="zh-CN" sz="1800"/>
              <a:t>}</a:t>
            </a:r>
            <a:endParaRPr lang="zh-CN" altLang="zh-CN" sz="18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dirty="0">
                <a:solidFill>
                  <a:srgbClr val="FF0000"/>
                </a:solidFill>
                <a:latin typeface="黑体" panose="02010609060101010101" pitchFamily="49" charset="-122"/>
              </a:rPr>
              <a:t>小结</a:t>
            </a:r>
            <a:endParaRPr lang="zh-CN" altLang="en-US" b="1" dirty="0" smtClean="0">
              <a:solidFill>
                <a:srgbClr val="FF0000"/>
              </a:solidFill>
              <a:latin typeface="黑体" panose="02010609060101010101" pitchFamily="49" charset="-122"/>
            </a:endParaRP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4"/>
            <a:ext cx="7993063" cy="5184477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2600" dirty="0">
                <a:solidFill>
                  <a:srgbClr val="0000FF"/>
                </a:solidFill>
              </a:rPr>
              <a:t>掌握数组数据结构</a:t>
            </a: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2600" dirty="0">
                <a:solidFill>
                  <a:srgbClr val="FF0000"/>
                </a:solidFill>
              </a:rPr>
              <a:t>掌握数组的声明和存放，初始化和数组元素的引用方法</a:t>
            </a: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2600" dirty="0">
                <a:solidFill>
                  <a:srgbClr val="0000FF"/>
                </a:solidFill>
              </a:rPr>
              <a:t>掌握数组下标的使用</a:t>
            </a:r>
            <a:r>
              <a:rPr lang="zh-CN" altLang="en-US" sz="2600" dirty="0" smtClean="0">
                <a:solidFill>
                  <a:srgbClr val="0000FF"/>
                </a:solidFill>
              </a:rPr>
              <a:t>方法</a:t>
            </a:r>
            <a:endParaRPr lang="en-US" altLang="zh-CN" sz="2600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2600" dirty="0" smtClean="0">
                <a:solidFill>
                  <a:srgbClr val="FF0000"/>
                </a:solidFill>
              </a:rPr>
              <a:t>掌握数组元素的引用</a:t>
            </a:r>
            <a:endParaRPr lang="zh-CN" altLang="en-US" sz="2600" dirty="0">
              <a:solidFill>
                <a:srgbClr val="FF0000"/>
              </a:solidFill>
            </a:endParaRP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2600" dirty="0">
                <a:solidFill>
                  <a:srgbClr val="0000FF"/>
                </a:solidFill>
              </a:rPr>
              <a:t>掌握数组元素作为函数参数的使用</a:t>
            </a: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2600" dirty="0">
                <a:solidFill>
                  <a:srgbClr val="FF0000"/>
                </a:solidFill>
              </a:rPr>
              <a:t>掌握数组名作为函数参数的使用</a:t>
            </a:r>
          </a:p>
          <a:p>
            <a:pPr eaLnBrk="1" hangingPunct="1">
              <a:lnSpc>
                <a:spcPct val="90000"/>
              </a:lnSpc>
            </a:pPr>
            <a:endParaRPr lang="zh-CN" altLang="en-US" sz="2600" b="1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zh-CN" sz="2600" b="1" dirty="0" smtClean="0">
              <a:solidFill>
                <a:srgbClr val="0000FF"/>
              </a:solidFill>
            </a:endParaRPr>
          </a:p>
        </p:txBody>
      </p:sp>
      <p:sp>
        <p:nvSpPr>
          <p:cNvPr id="12290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5068FC9-9521-4510-9F6F-7F5C04FA29A8}" type="slidenum">
              <a:rPr lang="en-US" altLang="zh-CN">
                <a:solidFill>
                  <a:srgbClr val="0000FF"/>
                </a:solidFill>
              </a:rPr>
              <a:pPr eaLnBrk="1" hangingPunct="1"/>
              <a:t>31</a:t>
            </a:fld>
            <a:endParaRPr lang="en-US" altLang="zh-CN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36978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331640" y="1844824"/>
            <a:ext cx="583247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1pPr>
            <a:lvl2pPr marL="742950" indent="-28575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2pPr>
            <a:lvl3pPr marL="11430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3pPr>
            <a:lvl4pPr marL="16002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4pPr>
            <a:lvl5pPr marL="20574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12000" b="1" dirty="0">
                <a:solidFill>
                  <a:srgbClr val="FF3300"/>
                </a:solidFill>
                <a:effectLst/>
                <a:latin typeface="楷体_GB2312" pitchFamily="49" charset="-122"/>
                <a:ea typeface="楷体_GB2312" pitchFamily="49" charset="-122"/>
              </a:rPr>
              <a:t>谢 谢 </a:t>
            </a:r>
            <a:r>
              <a:rPr kumimoji="1" lang="zh-CN" altLang="en-US" sz="9600" b="1" i="1" dirty="0">
                <a:solidFill>
                  <a:srgbClr val="FF3300"/>
                </a:solidFill>
                <a:effectLst/>
                <a:latin typeface="楷体_GB2312" pitchFamily="49" charset="-122"/>
                <a:ea typeface="楷体_GB2312" pitchFamily="49" charset="-122"/>
              </a:rPr>
              <a:t>！</a:t>
            </a:r>
            <a:endParaRPr kumimoji="1" lang="en-US" altLang="zh-CN" sz="9600" b="1" i="1" dirty="0">
              <a:solidFill>
                <a:srgbClr val="FF3300"/>
              </a:solidFill>
              <a:effectLst/>
              <a:latin typeface="楷体_GB2312" pitchFamily="49" charset="-122"/>
              <a:ea typeface="楷体_GB2312" pitchFamily="49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1848" y="4293096"/>
            <a:ext cx="3143250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0432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问题引导</a:t>
            </a:r>
          </a:p>
        </p:txBody>
      </p:sp>
      <p:sp>
        <p:nvSpPr>
          <p:cNvPr id="9219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sz="2400" dirty="0" smtClean="0"/>
              <a:t>学校要举行“十佳青年”选举活动，以表彰品学兼优的青年学生标兵。选举过程如下：先自荐报名并提交支撑材料，由选举委员会从中选出</a:t>
            </a:r>
            <a:r>
              <a:rPr lang="en-US" altLang="zh-CN" sz="2400" dirty="0" smtClean="0"/>
              <a:t>50</a:t>
            </a:r>
            <a:r>
              <a:rPr lang="zh-CN" altLang="zh-CN" sz="2400" dirty="0" smtClean="0"/>
              <a:t>名候选人，然后参加网上公开投票。每张选票最多只能填写</a:t>
            </a:r>
            <a:r>
              <a:rPr lang="en-US" altLang="zh-CN" sz="2400" dirty="0" smtClean="0"/>
              <a:t>10</a:t>
            </a:r>
            <a:r>
              <a:rPr lang="zh-CN" altLang="zh-CN" sz="2400" dirty="0" smtClean="0"/>
              <a:t>个对应的候选人编号，否则选票作废。投票结束后，选委会进行选票统计工作。由于选票众多，需要编写一个程序实现选票统计任务，不仅能够选出得票前十名的候选人，还能够查询每个候选人的票</a:t>
            </a:r>
            <a:r>
              <a:rPr lang="zh-CN" altLang="zh-CN" sz="2400" dirty="0" smtClean="0"/>
              <a:t>数</a:t>
            </a:r>
            <a:endParaRPr lang="en-US" altLang="zh-CN" sz="2400" dirty="0" smtClean="0"/>
          </a:p>
          <a:p>
            <a:pPr marL="0" indent="0">
              <a:buNone/>
            </a:pPr>
            <a:r>
              <a:rPr lang="zh-CN" altLang="en-US" sz="2400" dirty="0"/>
              <a:t>问：</a:t>
            </a:r>
            <a:endParaRPr lang="en-US" altLang="zh-CN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2400" dirty="0" smtClean="0"/>
              <a:t>如何存储</a:t>
            </a:r>
            <a:r>
              <a:rPr lang="en-US" altLang="zh-CN" sz="2400" dirty="0" smtClean="0"/>
              <a:t>50</a:t>
            </a:r>
            <a:r>
              <a:rPr lang="zh-CN" altLang="en-US" sz="2400" dirty="0" smtClean="0"/>
              <a:t>个候选人的得票数</a:t>
            </a:r>
            <a:endParaRPr lang="en-US" altLang="zh-CN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2400" dirty="0" smtClean="0"/>
              <a:t>如何对一组数据进行排序任务，选出对应的前</a:t>
            </a:r>
            <a:r>
              <a:rPr lang="en-US" altLang="zh-CN" sz="2400" dirty="0" smtClean="0"/>
              <a:t>10</a:t>
            </a:r>
            <a:r>
              <a:rPr lang="zh-CN" altLang="en-US" sz="2400" dirty="0" smtClean="0"/>
              <a:t>名候选人</a:t>
            </a:r>
            <a:endParaRPr lang="en-US" altLang="zh-CN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2400" dirty="0" smtClean="0"/>
              <a:t>在有序的一组数据中，如何查找指定的候选人票数</a:t>
            </a:r>
            <a:endParaRPr lang="zh-CN" altLang="en-US" sz="2400" dirty="0" smtClean="0"/>
          </a:p>
        </p:txBody>
      </p:sp>
      <p:sp>
        <p:nvSpPr>
          <p:cNvPr id="9220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fld id="{D72E73B7-F504-4263-9C7F-950E08E1A357}" type="slidenum">
              <a:rPr lang="en-US" altLang="zh-CN" sz="1200">
                <a:latin typeface="Verdana" panose="020B0604030504040204" pitchFamily="34" charset="0"/>
                <a:ea typeface="宋体" panose="02010600030101010101" pitchFamily="2" charset="-122"/>
              </a:rPr>
              <a:pPr/>
              <a:t>4</a:t>
            </a:fld>
            <a:endParaRPr lang="en-US" altLang="zh-CN" sz="12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基本概念</a:t>
            </a:r>
          </a:p>
        </p:txBody>
      </p:sp>
      <p:sp>
        <p:nvSpPr>
          <p:cNvPr id="11267" name="内容占位符 2"/>
          <p:cNvSpPr>
            <a:spLocks noGrp="1"/>
          </p:cNvSpPr>
          <p:nvPr>
            <p:ph idx="1"/>
          </p:nvPr>
        </p:nvSpPr>
        <p:spPr>
          <a:xfrm>
            <a:off x="611188" y="1268413"/>
            <a:ext cx="8001000" cy="4176712"/>
          </a:xfrm>
        </p:spPr>
        <p:txBody>
          <a:bodyPr/>
          <a:lstStyle/>
          <a:p>
            <a:r>
              <a:rPr lang="zh-CN" altLang="en-US" smtClean="0"/>
              <a:t>数组定义：</a:t>
            </a:r>
            <a:r>
              <a:rPr lang="zh-CN" altLang="zh-CN" smtClean="0"/>
              <a:t>一组类型相同的数据对象构成的</a:t>
            </a:r>
            <a:r>
              <a:rPr lang="zh-CN" altLang="zh-CN" smtClean="0">
                <a:solidFill>
                  <a:srgbClr val="FF0000"/>
                </a:solidFill>
              </a:rPr>
              <a:t>集合</a:t>
            </a:r>
            <a:endParaRPr lang="zh-CN" altLang="en-US" smtClean="0">
              <a:solidFill>
                <a:srgbClr val="FF0000"/>
              </a:solidFill>
            </a:endParaRPr>
          </a:p>
          <a:p>
            <a:r>
              <a:rPr lang="zh-CN" altLang="en-US" smtClean="0">
                <a:solidFill>
                  <a:srgbClr val="FF0000"/>
                </a:solidFill>
              </a:rPr>
              <a:t>特点：</a:t>
            </a:r>
            <a:r>
              <a:rPr lang="zh-CN" altLang="zh-CN" smtClean="0">
                <a:solidFill>
                  <a:srgbClr val="FF0000"/>
                </a:solidFill>
              </a:rPr>
              <a:t>存储在一个区域内，引用时用同一名字</a:t>
            </a:r>
            <a:r>
              <a:rPr lang="en-US" altLang="zh-CN" smtClean="0">
                <a:solidFill>
                  <a:srgbClr val="FF0000"/>
                </a:solidFill>
              </a:rPr>
              <a:t>(</a:t>
            </a:r>
            <a:r>
              <a:rPr lang="zh-CN" altLang="zh-CN" smtClean="0">
                <a:solidFill>
                  <a:srgbClr val="FF0000"/>
                </a:solidFill>
              </a:rPr>
              <a:t>序号不同</a:t>
            </a:r>
            <a:r>
              <a:rPr lang="en-US" altLang="zh-CN" smtClean="0">
                <a:solidFill>
                  <a:srgbClr val="FF0000"/>
                </a:solidFill>
              </a:rPr>
              <a:t>)</a:t>
            </a:r>
            <a:endParaRPr lang="zh-CN" altLang="en-US" smtClean="0">
              <a:solidFill>
                <a:srgbClr val="FF0000"/>
              </a:solidFill>
            </a:endParaRPr>
          </a:p>
          <a:p>
            <a:r>
              <a:rPr lang="zh-CN" altLang="en-US" smtClean="0"/>
              <a:t>数组名：  数据集合的名称</a:t>
            </a:r>
          </a:p>
          <a:p>
            <a:r>
              <a:rPr lang="zh-CN" altLang="en-US" smtClean="0"/>
              <a:t>数组元素：该集合的各数据元素。具有相同的数据类型</a:t>
            </a:r>
            <a:r>
              <a:rPr lang="en-US" altLang="zh-CN" smtClean="0"/>
              <a:t>,</a:t>
            </a:r>
            <a:r>
              <a:rPr lang="zh-CN" altLang="en-US" smtClean="0"/>
              <a:t>用集合的</a:t>
            </a:r>
            <a:r>
              <a:rPr lang="zh-CN" altLang="en-US" smtClean="0">
                <a:solidFill>
                  <a:srgbClr val="FF0000"/>
                </a:solidFill>
              </a:rPr>
              <a:t>名称</a:t>
            </a:r>
            <a:r>
              <a:rPr lang="en-US" altLang="zh-CN" smtClean="0"/>
              <a:t>(</a:t>
            </a:r>
            <a:r>
              <a:rPr lang="zh-CN" altLang="en-US" smtClean="0">
                <a:solidFill>
                  <a:srgbClr val="FF0000"/>
                </a:solidFill>
              </a:rPr>
              <a:t>数组名</a:t>
            </a:r>
            <a:r>
              <a:rPr lang="en-US" altLang="zh-CN" smtClean="0"/>
              <a:t>)</a:t>
            </a:r>
            <a:r>
              <a:rPr lang="zh-CN" altLang="en-US" smtClean="0"/>
              <a:t>和</a:t>
            </a:r>
            <a:r>
              <a:rPr lang="en-US" altLang="zh-CN" smtClean="0"/>
              <a:t>(</a:t>
            </a:r>
            <a:r>
              <a:rPr lang="zh-CN" altLang="en-US" smtClean="0"/>
              <a:t>元素的位置</a:t>
            </a:r>
            <a:r>
              <a:rPr lang="en-US" altLang="zh-CN" smtClean="0"/>
              <a:t>)</a:t>
            </a:r>
            <a:r>
              <a:rPr lang="zh-CN" altLang="en-US" smtClean="0">
                <a:solidFill>
                  <a:srgbClr val="FF0000"/>
                </a:solidFill>
              </a:rPr>
              <a:t>索引</a:t>
            </a:r>
            <a:r>
              <a:rPr lang="en-US" altLang="zh-CN" smtClean="0"/>
              <a:t>(</a:t>
            </a:r>
            <a:r>
              <a:rPr lang="zh-CN" altLang="en-US" smtClean="0"/>
              <a:t>也叫</a:t>
            </a:r>
            <a:r>
              <a:rPr lang="zh-CN" altLang="en-US" smtClean="0">
                <a:solidFill>
                  <a:srgbClr val="FF0000"/>
                </a:solidFill>
              </a:rPr>
              <a:t>下标</a:t>
            </a:r>
            <a:r>
              <a:rPr lang="en-US" altLang="zh-CN" smtClean="0"/>
              <a:t>)</a:t>
            </a:r>
            <a:r>
              <a:rPr lang="zh-CN" altLang="en-US" smtClean="0"/>
              <a:t>确定</a:t>
            </a:r>
            <a:endParaRPr lang="zh-CN" altLang="en-US" b="0" smtClean="0"/>
          </a:p>
        </p:txBody>
      </p:sp>
      <p:sp>
        <p:nvSpPr>
          <p:cNvPr id="11268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fld id="{C007CE5B-65A8-478F-ADCC-AA44E4E5D55C}" type="slidenum">
              <a:rPr lang="en-US" altLang="zh-CN" sz="1200">
                <a:latin typeface="Verdana" panose="020B0604030504040204" pitchFamily="34" charset="0"/>
                <a:ea typeface="宋体" panose="02010600030101010101" pitchFamily="2" charset="-122"/>
              </a:rPr>
              <a:pPr/>
              <a:t>5</a:t>
            </a:fld>
            <a:endParaRPr lang="en-US" altLang="zh-CN" sz="12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一维数组的定义</a:t>
            </a:r>
          </a:p>
        </p:txBody>
      </p:sp>
      <p:sp>
        <p:nvSpPr>
          <p:cNvPr id="14339" name="灯片编号占位符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fld id="{878274C3-733B-412C-B047-47DF77194D4B}" type="slidenum">
              <a:rPr lang="en-US" altLang="zh-CN" sz="1200">
                <a:latin typeface="Verdana" panose="020B0604030504040204" pitchFamily="34" charset="0"/>
                <a:ea typeface="宋体" panose="02010600030101010101" pitchFamily="2" charset="-122"/>
              </a:rPr>
              <a:pPr/>
              <a:t>6</a:t>
            </a:fld>
            <a:endParaRPr lang="en-US" altLang="zh-CN" sz="12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4" name="Rectangle 2"/>
          <p:cNvSpPr txBox="1">
            <a:spLocks noRot="1" noChangeArrowheads="1"/>
          </p:cNvSpPr>
          <p:nvPr/>
        </p:nvSpPr>
        <p:spPr>
          <a:xfrm>
            <a:off x="323850" y="1341438"/>
            <a:ext cx="8497888" cy="1152525"/>
          </a:xfrm>
          <a:prstGeom prst="rect">
            <a:avLst/>
          </a:prstGeom>
        </p:spPr>
        <p:txBody>
          <a:bodyPr/>
          <a:lstStyle/>
          <a:p>
            <a:pPr marL="908050" lvl="1" indent="-436563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/>
            </a:pPr>
            <a:r>
              <a:rPr lang="zh-CN" altLang="en-US" sz="2600" b="1" kern="0" dirty="0">
                <a:latin typeface="+mn-lt"/>
                <a:ea typeface="+mn-ea"/>
                <a:cs typeface="+mn-cs"/>
              </a:rPr>
              <a:t>定义方式： </a:t>
            </a:r>
          </a:p>
          <a:p>
            <a:pPr marL="2093913" lvl="4" indent="-398463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  <a:defRPr/>
            </a:pPr>
            <a:r>
              <a:rPr lang="zh-CN" altLang="en-US" sz="2800" kern="0" dirty="0">
                <a:solidFill>
                  <a:srgbClr val="C00000"/>
                </a:solidFill>
                <a:latin typeface="+mn-ea"/>
                <a:ea typeface="+mn-ea"/>
                <a:cs typeface="+mn-cs"/>
              </a:rPr>
              <a:t>数据类型  数组名</a:t>
            </a:r>
            <a:r>
              <a:rPr lang="en-US" altLang="zh-CN" sz="2800" kern="0" dirty="0">
                <a:solidFill>
                  <a:srgbClr val="C00000"/>
                </a:solidFill>
                <a:latin typeface="+mn-ea"/>
                <a:ea typeface="+mn-ea"/>
                <a:cs typeface="+mn-cs"/>
              </a:rPr>
              <a:t>[</a:t>
            </a:r>
            <a:r>
              <a:rPr lang="zh-CN" altLang="en-US" sz="2800" kern="0" dirty="0">
                <a:solidFill>
                  <a:srgbClr val="C00000"/>
                </a:solidFill>
                <a:latin typeface="+mn-ea"/>
                <a:ea typeface="+mn-ea"/>
                <a:cs typeface="+mn-cs"/>
              </a:rPr>
              <a:t>常量表达式</a:t>
            </a:r>
            <a:r>
              <a:rPr lang="en-US" altLang="zh-CN" sz="2800" kern="0" dirty="0">
                <a:solidFill>
                  <a:srgbClr val="C00000"/>
                </a:solidFill>
                <a:latin typeface="+mn-ea"/>
                <a:ea typeface="+mn-ea"/>
                <a:cs typeface="+mn-cs"/>
              </a:rPr>
              <a:t>]</a:t>
            </a:r>
            <a:r>
              <a:rPr lang="zh-CN" altLang="en-US" sz="2800" kern="0" dirty="0">
                <a:solidFill>
                  <a:srgbClr val="C00000"/>
                </a:solidFill>
                <a:latin typeface="+mn-ea"/>
                <a:ea typeface="+mn-ea"/>
                <a:cs typeface="+mn-cs"/>
              </a:rPr>
              <a:t>； </a:t>
            </a:r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auto">
          <a:xfrm>
            <a:off x="1979613" y="2420938"/>
            <a:ext cx="1463675" cy="401637"/>
          </a:xfrm>
          <a:prstGeom prst="wedgeRectCallout">
            <a:avLst>
              <a:gd name="adj1" fmla="val 67734"/>
              <a:gd name="adj2" fmla="val -86551"/>
            </a:avLst>
          </a:prstGeom>
          <a:solidFill>
            <a:schemeClr val="accent2">
              <a:lumMod val="20000"/>
              <a:lumOff val="80000"/>
            </a:schemeClr>
          </a:solidFill>
          <a:ln w="38100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90000" tIns="46800" rIns="90000" bIns="46800" anchor="ctr">
            <a:spAutoFit/>
          </a:bodyPr>
          <a:lstStyle/>
          <a:p>
            <a:pPr eaLnBrk="1" hangingPunct="1">
              <a:defRPr/>
            </a:pPr>
            <a:r>
              <a:rPr kumimoji="1" lang="zh-CN" altLang="en-US" sz="2000" dirty="0">
                <a:solidFill>
                  <a:srgbClr val="0000FF"/>
                </a:solidFill>
                <a:ea typeface="宋体" pitchFamily="2" charset="-122"/>
                <a:cs typeface="+mn-cs"/>
              </a:rPr>
              <a:t>合法标识符</a:t>
            </a: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3708400" y="2374900"/>
            <a:ext cx="2879725" cy="711200"/>
          </a:xfrm>
          <a:prstGeom prst="wedgeRectCallout">
            <a:avLst>
              <a:gd name="adj1" fmla="val 12868"/>
              <a:gd name="adj2" fmla="val -65116"/>
            </a:avLst>
          </a:prstGeom>
          <a:solidFill>
            <a:schemeClr val="accent2">
              <a:lumMod val="20000"/>
              <a:lumOff val="80000"/>
            </a:schemeClr>
          </a:solidFill>
          <a:ln w="38100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90000" tIns="46800" rIns="90000" bIns="46800" anchor="ctr">
            <a:spAutoFit/>
          </a:bodyPr>
          <a:lstStyle/>
          <a:p>
            <a:pPr eaLnBrk="1" hangingPunct="1">
              <a:defRPr/>
            </a:pPr>
            <a:r>
              <a:rPr kumimoji="1" lang="zh-CN" altLang="en-US" sz="2000" dirty="0">
                <a:solidFill>
                  <a:srgbClr val="0000FF"/>
                </a:solidFill>
                <a:ea typeface="宋体" pitchFamily="2" charset="-122"/>
                <a:cs typeface="+mn-cs"/>
              </a:rPr>
              <a:t>表示元素个数</a:t>
            </a:r>
            <a:r>
              <a:rPr kumimoji="1" lang="en-US" altLang="zh-CN" sz="2000" dirty="0">
                <a:solidFill>
                  <a:srgbClr val="0000FF"/>
                </a:solidFill>
                <a:ea typeface="宋体" pitchFamily="2" charset="-122"/>
                <a:cs typeface="+mn-cs"/>
              </a:rPr>
              <a:t>,</a:t>
            </a:r>
            <a:r>
              <a:rPr kumimoji="1" lang="zh-CN" altLang="en-US" sz="2000" dirty="0">
                <a:solidFill>
                  <a:srgbClr val="0000FF"/>
                </a:solidFill>
                <a:ea typeface="宋体" pitchFamily="2" charset="-122"/>
                <a:cs typeface="+mn-cs"/>
              </a:rPr>
              <a:t>下标从</a:t>
            </a:r>
            <a:r>
              <a:rPr kumimoji="1" lang="en-US" altLang="zh-CN" sz="2000" dirty="0">
                <a:solidFill>
                  <a:srgbClr val="0000FF"/>
                </a:solidFill>
                <a:ea typeface="宋体" pitchFamily="2" charset="-122"/>
                <a:cs typeface="+mn-cs"/>
              </a:rPr>
              <a:t>0</a:t>
            </a:r>
            <a:r>
              <a:rPr kumimoji="1" lang="zh-CN" altLang="en-US" sz="2000" dirty="0">
                <a:solidFill>
                  <a:srgbClr val="0000FF"/>
                </a:solidFill>
                <a:ea typeface="宋体" pitchFamily="2" charset="-122"/>
                <a:cs typeface="+mn-cs"/>
              </a:rPr>
              <a:t>开始不能为变量</a:t>
            </a:r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6804025" y="2636838"/>
            <a:ext cx="2339975" cy="1017587"/>
          </a:xfrm>
          <a:prstGeom prst="wedgeRectCallout">
            <a:avLst>
              <a:gd name="adj1" fmla="val -49672"/>
              <a:gd name="adj2" fmla="val -79985"/>
            </a:avLst>
          </a:prstGeom>
          <a:solidFill>
            <a:schemeClr val="accent2">
              <a:lumMod val="20000"/>
              <a:lumOff val="80000"/>
            </a:schemeClr>
          </a:solidFill>
          <a:ln w="38100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90000" tIns="46800" rIns="90000" bIns="46800" anchor="ctr">
            <a:spAutoFit/>
          </a:bodyPr>
          <a:lstStyle/>
          <a:p>
            <a:pPr eaLnBrk="1" hangingPunct="1">
              <a:defRPr/>
            </a:pPr>
            <a:r>
              <a:rPr kumimoji="1" lang="en-US" altLang="zh-CN" sz="2000" dirty="0">
                <a:solidFill>
                  <a:srgbClr val="0000FF"/>
                </a:solidFill>
                <a:ea typeface="宋体" pitchFamily="2" charset="-122"/>
                <a:cs typeface="+mn-cs"/>
              </a:rPr>
              <a:t>[]: </a:t>
            </a:r>
            <a:r>
              <a:rPr kumimoji="1" lang="zh-CN" altLang="en-US" sz="2000" dirty="0">
                <a:solidFill>
                  <a:srgbClr val="003300"/>
                </a:solidFill>
                <a:ea typeface="宋体" pitchFamily="2" charset="-122"/>
                <a:cs typeface="+mn-cs"/>
              </a:rPr>
              <a:t>数组运算符</a:t>
            </a:r>
          </a:p>
          <a:p>
            <a:pPr eaLnBrk="1" hangingPunct="1">
              <a:defRPr/>
            </a:pPr>
            <a:r>
              <a:rPr kumimoji="1" lang="zh-CN" altLang="en-US" sz="2000" dirty="0">
                <a:solidFill>
                  <a:srgbClr val="003300"/>
                </a:solidFill>
                <a:ea typeface="宋体" pitchFamily="2" charset="-122"/>
                <a:cs typeface="+mn-cs"/>
              </a:rPr>
              <a:t>优先级</a:t>
            </a:r>
            <a:r>
              <a:rPr kumimoji="1" lang="en-US" altLang="zh-CN" sz="2000" dirty="0">
                <a:solidFill>
                  <a:srgbClr val="003300"/>
                </a:solidFill>
                <a:ea typeface="宋体" pitchFamily="2" charset="-122"/>
                <a:cs typeface="+mn-cs"/>
              </a:rPr>
              <a:t>(1),</a:t>
            </a:r>
            <a:r>
              <a:rPr kumimoji="1" lang="zh-CN" altLang="en-US" sz="2000" dirty="0">
                <a:solidFill>
                  <a:srgbClr val="003300"/>
                </a:solidFill>
                <a:ea typeface="宋体" pitchFamily="2" charset="-122"/>
                <a:cs typeface="+mn-cs"/>
              </a:rPr>
              <a:t>左结合</a:t>
            </a:r>
            <a:r>
              <a:rPr kumimoji="1" lang="en-US" altLang="zh-CN" sz="2000" dirty="0">
                <a:solidFill>
                  <a:srgbClr val="003300"/>
                </a:solidFill>
                <a:ea typeface="宋体" pitchFamily="2" charset="-122"/>
                <a:cs typeface="+mn-cs"/>
              </a:rPr>
              <a:t>,</a:t>
            </a:r>
            <a:r>
              <a:rPr kumimoji="1" lang="zh-CN" altLang="en-US" sz="2000" dirty="0">
                <a:solidFill>
                  <a:srgbClr val="FF0000"/>
                </a:solidFill>
                <a:ea typeface="宋体" pitchFamily="2" charset="-122"/>
                <a:cs typeface="+mn-cs"/>
              </a:rPr>
              <a:t>不能用</a:t>
            </a:r>
            <a:r>
              <a:rPr kumimoji="1" lang="en-US" altLang="zh-CN" sz="2000" dirty="0">
                <a:solidFill>
                  <a:srgbClr val="FF0000"/>
                </a:solidFill>
                <a:ea typeface="宋体" pitchFamily="2" charset="-122"/>
                <a:cs typeface="+mn-cs"/>
              </a:rPr>
              <a:t>( )</a:t>
            </a:r>
            <a:endParaRPr kumimoji="1" lang="en-US" altLang="zh-CN" sz="2000" dirty="0">
              <a:solidFill>
                <a:schemeClr val="bg2"/>
              </a:solidFill>
              <a:ea typeface="宋体" pitchFamily="2" charset="-122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69913" y="2781300"/>
            <a:ext cx="8574087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pPr lvl="2"/>
            <a:r>
              <a:rPr kumimoji="1" lang="zh-CN" altLang="en-US" sz="2000" b="1">
                <a:ea typeface="宋体" panose="02010600030101010101" pitchFamily="2" charset="-122"/>
              </a:rPr>
              <a:t>例  </a:t>
            </a:r>
            <a:r>
              <a:rPr kumimoji="1" lang="en-US" altLang="zh-CN" sz="2000" b="1">
                <a:ea typeface="宋体" panose="02010600030101010101" pitchFamily="2" charset="-122"/>
              </a:rPr>
              <a:t>int a[6];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2555875" y="3068638"/>
            <a:ext cx="2638425" cy="2414587"/>
            <a:chOff x="1787" y="1931"/>
            <a:chExt cx="1662" cy="1521"/>
          </a:xfrm>
        </p:grpSpPr>
        <p:grpSp>
          <p:nvGrpSpPr>
            <p:cNvPr id="14357" name="Group 9"/>
            <p:cNvGrpSpPr>
              <a:grpSpLocks/>
            </p:cNvGrpSpPr>
            <p:nvPr/>
          </p:nvGrpSpPr>
          <p:grpSpPr bwMode="auto">
            <a:xfrm>
              <a:off x="2290" y="2000"/>
              <a:ext cx="1159" cy="1452"/>
              <a:chOff x="2154" y="2318"/>
              <a:chExt cx="1159" cy="1452"/>
            </a:xfrm>
          </p:grpSpPr>
          <p:sp>
            <p:nvSpPr>
              <p:cNvPr id="14360" name="Rectangle 10"/>
              <p:cNvSpPr>
                <a:spLocks noChangeArrowheads="1"/>
              </p:cNvSpPr>
              <p:nvPr/>
            </p:nvSpPr>
            <p:spPr bwMode="auto">
              <a:xfrm>
                <a:off x="2320" y="2318"/>
                <a:ext cx="986" cy="14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9pPr>
              </a:lstStyle>
              <a:p>
                <a:pPr eaLnBrk="1" hangingPunct="1"/>
                <a:endParaRPr lang="zh-CN" altLang="en-US" sz="1800">
                  <a:ea typeface="宋体" panose="02010600030101010101" pitchFamily="2" charset="-122"/>
                </a:endParaRPr>
              </a:p>
            </p:txBody>
          </p:sp>
          <p:sp>
            <p:nvSpPr>
              <p:cNvPr id="14361" name="Line 11"/>
              <p:cNvSpPr>
                <a:spLocks noChangeShapeType="1"/>
              </p:cNvSpPr>
              <p:nvPr/>
            </p:nvSpPr>
            <p:spPr bwMode="auto">
              <a:xfrm>
                <a:off x="2312" y="2563"/>
                <a:ext cx="97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4362" name="Text Box 12"/>
              <p:cNvSpPr txBox="1">
                <a:spLocks noChangeArrowheads="1"/>
              </p:cNvSpPr>
              <p:nvPr/>
            </p:nvSpPr>
            <p:spPr bwMode="auto">
              <a:xfrm>
                <a:off x="2626" y="2318"/>
                <a:ext cx="418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9pPr>
              </a:lstStyle>
              <a:p>
                <a:pPr eaLnBrk="1" hangingPunct="1"/>
                <a:r>
                  <a:rPr kumimoji="1" lang="en-US" altLang="zh-CN" sz="2000" b="1">
                    <a:ea typeface="宋体" panose="02010600030101010101" pitchFamily="2" charset="-122"/>
                  </a:rPr>
                  <a:t>a[0]</a:t>
                </a:r>
              </a:p>
            </p:txBody>
          </p:sp>
          <p:sp>
            <p:nvSpPr>
              <p:cNvPr id="14363" name="Line 13"/>
              <p:cNvSpPr>
                <a:spLocks noChangeShapeType="1"/>
              </p:cNvSpPr>
              <p:nvPr/>
            </p:nvSpPr>
            <p:spPr bwMode="auto">
              <a:xfrm>
                <a:off x="2334" y="2781"/>
                <a:ext cx="97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4364" name="Line 14"/>
              <p:cNvSpPr>
                <a:spLocks noChangeShapeType="1"/>
              </p:cNvSpPr>
              <p:nvPr/>
            </p:nvSpPr>
            <p:spPr bwMode="auto">
              <a:xfrm>
                <a:off x="2313" y="3028"/>
                <a:ext cx="98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4365" name="Line 15"/>
              <p:cNvSpPr>
                <a:spLocks noChangeShapeType="1"/>
              </p:cNvSpPr>
              <p:nvPr/>
            </p:nvSpPr>
            <p:spPr bwMode="auto">
              <a:xfrm>
                <a:off x="2327" y="3278"/>
                <a:ext cx="98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4366" name="Text Box 16"/>
              <p:cNvSpPr txBox="1">
                <a:spLocks noChangeArrowheads="1"/>
              </p:cNvSpPr>
              <p:nvPr/>
            </p:nvSpPr>
            <p:spPr bwMode="auto">
              <a:xfrm>
                <a:off x="2162" y="2343"/>
                <a:ext cx="212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9pPr>
              </a:lstStyle>
              <a:p>
                <a:pPr eaLnBrk="1" hangingPunct="1"/>
                <a:r>
                  <a:rPr kumimoji="1" lang="en-US" altLang="zh-CN" sz="2000" b="1">
                    <a:ea typeface="宋体" panose="02010600030101010101" pitchFamily="2" charset="-122"/>
                  </a:rPr>
                  <a:t>0</a:t>
                </a:r>
              </a:p>
            </p:txBody>
          </p:sp>
          <p:sp>
            <p:nvSpPr>
              <p:cNvPr id="14367" name="Text Box 17"/>
              <p:cNvSpPr txBox="1">
                <a:spLocks noChangeArrowheads="1"/>
              </p:cNvSpPr>
              <p:nvPr/>
            </p:nvSpPr>
            <p:spPr bwMode="auto">
              <a:xfrm>
                <a:off x="2162" y="2561"/>
                <a:ext cx="212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9pPr>
              </a:lstStyle>
              <a:p>
                <a:pPr eaLnBrk="1" hangingPunct="1"/>
                <a:r>
                  <a:rPr kumimoji="1" lang="en-US" altLang="zh-CN" sz="2000" b="1">
                    <a:ea typeface="宋体" panose="02010600030101010101" pitchFamily="2" charset="-122"/>
                  </a:rPr>
                  <a:t>1</a:t>
                </a:r>
              </a:p>
            </p:txBody>
          </p:sp>
          <p:sp>
            <p:nvSpPr>
              <p:cNvPr id="14368" name="Text Box 18"/>
              <p:cNvSpPr txBox="1">
                <a:spLocks noChangeArrowheads="1"/>
              </p:cNvSpPr>
              <p:nvPr/>
            </p:nvSpPr>
            <p:spPr bwMode="auto">
              <a:xfrm>
                <a:off x="2162" y="3278"/>
                <a:ext cx="212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9pPr>
              </a:lstStyle>
              <a:p>
                <a:pPr eaLnBrk="1" hangingPunct="1"/>
                <a:r>
                  <a:rPr kumimoji="1" lang="en-US" altLang="zh-CN" sz="2000" b="1">
                    <a:ea typeface="宋体" panose="02010600030101010101" pitchFamily="2" charset="-122"/>
                  </a:rPr>
                  <a:t>4</a:t>
                </a:r>
              </a:p>
            </p:txBody>
          </p:sp>
          <p:sp>
            <p:nvSpPr>
              <p:cNvPr id="14369" name="Line 19"/>
              <p:cNvSpPr>
                <a:spLocks noChangeShapeType="1"/>
              </p:cNvSpPr>
              <p:nvPr/>
            </p:nvSpPr>
            <p:spPr bwMode="auto">
              <a:xfrm>
                <a:off x="2313" y="3507"/>
                <a:ext cx="98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4370" name="Text Box 20"/>
              <p:cNvSpPr txBox="1">
                <a:spLocks noChangeArrowheads="1"/>
              </p:cNvSpPr>
              <p:nvPr/>
            </p:nvSpPr>
            <p:spPr bwMode="auto">
              <a:xfrm>
                <a:off x="2162" y="3518"/>
                <a:ext cx="212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9pPr>
              </a:lstStyle>
              <a:p>
                <a:pPr eaLnBrk="1" hangingPunct="1"/>
                <a:r>
                  <a:rPr kumimoji="1" lang="en-US" altLang="zh-CN" sz="2000" b="1">
                    <a:ea typeface="宋体" panose="02010600030101010101" pitchFamily="2" charset="-122"/>
                  </a:rPr>
                  <a:t>5</a:t>
                </a:r>
              </a:p>
            </p:txBody>
          </p:sp>
          <p:sp>
            <p:nvSpPr>
              <p:cNvPr id="14371" name="Text Box 21"/>
              <p:cNvSpPr txBox="1">
                <a:spLocks noChangeArrowheads="1"/>
              </p:cNvSpPr>
              <p:nvPr/>
            </p:nvSpPr>
            <p:spPr bwMode="auto">
              <a:xfrm>
                <a:off x="2626" y="2558"/>
                <a:ext cx="418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9pPr>
              </a:lstStyle>
              <a:p>
                <a:pPr eaLnBrk="1" hangingPunct="1"/>
                <a:r>
                  <a:rPr kumimoji="1" lang="en-US" altLang="zh-CN" sz="2000" b="1">
                    <a:ea typeface="宋体" panose="02010600030101010101" pitchFamily="2" charset="-122"/>
                  </a:rPr>
                  <a:t>a[1]</a:t>
                </a:r>
              </a:p>
            </p:txBody>
          </p:sp>
          <p:sp>
            <p:nvSpPr>
              <p:cNvPr id="14372" name="Text Box 22"/>
              <p:cNvSpPr txBox="1">
                <a:spLocks noChangeArrowheads="1"/>
              </p:cNvSpPr>
              <p:nvPr/>
            </p:nvSpPr>
            <p:spPr bwMode="auto">
              <a:xfrm>
                <a:off x="2626" y="2798"/>
                <a:ext cx="418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9pPr>
              </a:lstStyle>
              <a:p>
                <a:pPr eaLnBrk="1" hangingPunct="1"/>
                <a:r>
                  <a:rPr kumimoji="1" lang="en-US" altLang="zh-CN" sz="2000" b="1">
                    <a:ea typeface="宋体" panose="02010600030101010101" pitchFamily="2" charset="-122"/>
                  </a:rPr>
                  <a:t>a[2]</a:t>
                </a:r>
              </a:p>
            </p:txBody>
          </p:sp>
          <p:sp>
            <p:nvSpPr>
              <p:cNvPr id="14373" name="Text Box 23"/>
              <p:cNvSpPr txBox="1">
                <a:spLocks noChangeArrowheads="1"/>
              </p:cNvSpPr>
              <p:nvPr/>
            </p:nvSpPr>
            <p:spPr bwMode="auto">
              <a:xfrm>
                <a:off x="2626" y="3038"/>
                <a:ext cx="418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9pPr>
              </a:lstStyle>
              <a:p>
                <a:pPr eaLnBrk="1" hangingPunct="1"/>
                <a:r>
                  <a:rPr kumimoji="1" lang="en-US" altLang="zh-CN" sz="2000" b="1">
                    <a:ea typeface="宋体" panose="02010600030101010101" pitchFamily="2" charset="-122"/>
                  </a:rPr>
                  <a:t>a[3]</a:t>
                </a:r>
              </a:p>
            </p:txBody>
          </p:sp>
          <p:sp>
            <p:nvSpPr>
              <p:cNvPr id="14374" name="Text Box 24"/>
              <p:cNvSpPr txBox="1">
                <a:spLocks noChangeArrowheads="1"/>
              </p:cNvSpPr>
              <p:nvPr/>
            </p:nvSpPr>
            <p:spPr bwMode="auto">
              <a:xfrm>
                <a:off x="2626" y="3278"/>
                <a:ext cx="418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9pPr>
              </a:lstStyle>
              <a:p>
                <a:pPr eaLnBrk="1" hangingPunct="1"/>
                <a:r>
                  <a:rPr kumimoji="1" lang="en-US" altLang="zh-CN" sz="2000" b="1">
                    <a:ea typeface="宋体" panose="02010600030101010101" pitchFamily="2" charset="-122"/>
                  </a:rPr>
                  <a:t>a[4]</a:t>
                </a:r>
              </a:p>
            </p:txBody>
          </p:sp>
          <p:sp>
            <p:nvSpPr>
              <p:cNvPr id="14375" name="Text Box 25"/>
              <p:cNvSpPr txBox="1">
                <a:spLocks noChangeArrowheads="1"/>
              </p:cNvSpPr>
              <p:nvPr/>
            </p:nvSpPr>
            <p:spPr bwMode="auto">
              <a:xfrm>
                <a:off x="2626" y="3518"/>
                <a:ext cx="418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9pPr>
              </a:lstStyle>
              <a:p>
                <a:pPr eaLnBrk="1" hangingPunct="1"/>
                <a:r>
                  <a:rPr kumimoji="1" lang="en-US" altLang="zh-CN" sz="2000" b="1">
                    <a:ea typeface="宋体" panose="02010600030101010101" pitchFamily="2" charset="-122"/>
                  </a:rPr>
                  <a:t>a[5]</a:t>
                </a:r>
              </a:p>
            </p:txBody>
          </p:sp>
          <p:sp>
            <p:nvSpPr>
              <p:cNvPr id="14376" name="Text Box 26"/>
              <p:cNvSpPr txBox="1">
                <a:spLocks noChangeArrowheads="1"/>
              </p:cNvSpPr>
              <p:nvPr/>
            </p:nvSpPr>
            <p:spPr bwMode="auto">
              <a:xfrm>
                <a:off x="2154" y="2772"/>
                <a:ext cx="212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9pPr>
              </a:lstStyle>
              <a:p>
                <a:pPr eaLnBrk="1" hangingPunct="1"/>
                <a:r>
                  <a:rPr kumimoji="1" lang="en-US" altLang="zh-CN" sz="2000" b="1">
                    <a:ea typeface="宋体" panose="02010600030101010101" pitchFamily="2" charset="-122"/>
                  </a:rPr>
                  <a:t>2</a:t>
                </a:r>
              </a:p>
            </p:txBody>
          </p:sp>
          <p:sp>
            <p:nvSpPr>
              <p:cNvPr id="14377" name="Text Box 27"/>
              <p:cNvSpPr txBox="1">
                <a:spLocks noChangeArrowheads="1"/>
              </p:cNvSpPr>
              <p:nvPr/>
            </p:nvSpPr>
            <p:spPr bwMode="auto">
              <a:xfrm>
                <a:off x="2154" y="3038"/>
                <a:ext cx="212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ambria" panose="02040503050406030204" pitchFamily="18" charset="0"/>
                    <a:ea typeface="华文新魏" panose="02010800040101010101" pitchFamily="2" charset="-122"/>
                  </a:defRPr>
                </a:lvl9pPr>
              </a:lstStyle>
              <a:p>
                <a:pPr eaLnBrk="1" hangingPunct="1"/>
                <a:r>
                  <a:rPr kumimoji="1" lang="en-US" altLang="zh-CN" sz="2000" b="1">
                    <a:ea typeface="宋体" panose="02010600030101010101" pitchFamily="2" charset="-122"/>
                  </a:rPr>
                  <a:t>3</a:t>
                </a:r>
              </a:p>
            </p:txBody>
          </p:sp>
        </p:grpSp>
        <p:sp>
          <p:nvSpPr>
            <p:cNvPr id="14358" name="Line 28"/>
            <p:cNvSpPr>
              <a:spLocks noChangeShapeType="1"/>
            </p:cNvSpPr>
            <p:nvPr/>
          </p:nvSpPr>
          <p:spPr bwMode="auto">
            <a:xfrm flipV="1">
              <a:off x="1973" y="2114"/>
              <a:ext cx="363" cy="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zh-CN" altLang="en-US"/>
            </a:p>
          </p:txBody>
        </p:sp>
        <p:sp>
          <p:nvSpPr>
            <p:cNvPr id="14359" name="Text Box 29"/>
            <p:cNvSpPr txBox="1">
              <a:spLocks noChangeArrowheads="1"/>
            </p:cNvSpPr>
            <p:nvPr/>
          </p:nvSpPr>
          <p:spPr bwMode="auto">
            <a:xfrm>
              <a:off x="1787" y="1931"/>
              <a:ext cx="218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9pPr>
            </a:lstStyle>
            <a:p>
              <a:pPr algn="ctr" eaLnBrk="1" hangingPunct="1"/>
              <a:r>
                <a:rPr kumimoji="1" lang="en-US" altLang="zh-CN" b="1">
                  <a:ea typeface="宋体" panose="02010600030101010101" pitchFamily="2" charset="-122"/>
                </a:rPr>
                <a:t>a</a:t>
              </a:r>
              <a:endParaRPr kumimoji="1" lang="en-US" altLang="zh-CN" sz="2000" b="1">
                <a:ea typeface="宋体" panose="02010600030101010101" pitchFamily="2" charset="-122"/>
              </a:endParaRPr>
            </a:p>
          </p:txBody>
        </p:sp>
      </p:grpSp>
      <p:sp>
        <p:nvSpPr>
          <p:cNvPr id="31" name="AutoShape 30"/>
          <p:cNvSpPr>
            <a:spLocks noChangeArrowheads="1"/>
          </p:cNvSpPr>
          <p:nvPr/>
        </p:nvSpPr>
        <p:spPr bwMode="auto">
          <a:xfrm>
            <a:off x="5364163" y="4508500"/>
            <a:ext cx="1800225" cy="711200"/>
          </a:xfrm>
          <a:prstGeom prst="wedgeRectCallout">
            <a:avLst>
              <a:gd name="adj1" fmla="val -59333"/>
              <a:gd name="adj2" fmla="val -101876"/>
            </a:avLst>
          </a:prstGeom>
          <a:solidFill>
            <a:schemeClr val="accent2">
              <a:lumMod val="20000"/>
              <a:lumOff val="80000"/>
            </a:schemeClr>
          </a:solidFill>
          <a:ln w="38100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90000" tIns="46800" rIns="90000" bIns="46800" anchor="ctr">
            <a:spAutoFit/>
          </a:bodyPr>
          <a:lstStyle/>
          <a:p>
            <a:pPr eaLnBrk="1" hangingPunct="1">
              <a:defRPr/>
            </a:pPr>
            <a:r>
              <a:rPr kumimoji="1" lang="zh-CN" altLang="en-US" sz="2000" dirty="0">
                <a:solidFill>
                  <a:srgbClr val="0000FF"/>
                </a:solidFill>
                <a:ea typeface="宋体" pitchFamily="2" charset="-122"/>
                <a:cs typeface="+mn-cs"/>
              </a:rPr>
              <a:t>编译时分配连续内存</a:t>
            </a:r>
          </a:p>
        </p:txBody>
      </p:sp>
      <p:sp>
        <p:nvSpPr>
          <p:cNvPr id="32" name="AutoShape 31"/>
          <p:cNvSpPr>
            <a:spLocks noChangeArrowheads="1"/>
          </p:cNvSpPr>
          <p:nvPr/>
        </p:nvSpPr>
        <p:spPr bwMode="auto">
          <a:xfrm>
            <a:off x="539750" y="4211638"/>
            <a:ext cx="2365375" cy="1017587"/>
          </a:xfrm>
          <a:prstGeom prst="wedgeRectCallout">
            <a:avLst>
              <a:gd name="adj1" fmla="val 44141"/>
              <a:gd name="adj2" fmla="val -122440"/>
            </a:avLst>
          </a:prstGeom>
          <a:solidFill>
            <a:schemeClr val="accent2">
              <a:lumMod val="20000"/>
              <a:lumOff val="80000"/>
            </a:schemeClr>
          </a:solidFill>
          <a:ln w="38100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90000" tIns="46800" rIns="90000" bIns="46800" anchor="ctr">
            <a:spAutoFit/>
          </a:bodyPr>
          <a:lstStyle/>
          <a:p>
            <a:pPr eaLnBrk="1" hangingPunct="1">
              <a:defRPr/>
            </a:pPr>
            <a:r>
              <a:rPr kumimoji="1" lang="zh-CN" altLang="en-US" sz="2000" dirty="0">
                <a:solidFill>
                  <a:srgbClr val="0000FF"/>
                </a:solidFill>
                <a:ea typeface="宋体" pitchFamily="2" charset="-122"/>
                <a:cs typeface="+mn-cs"/>
              </a:rPr>
              <a:t>数组名表示内存首地址</a:t>
            </a:r>
            <a:r>
              <a:rPr kumimoji="1" lang="en-US" altLang="zh-CN" sz="2000" dirty="0">
                <a:solidFill>
                  <a:srgbClr val="0000FF"/>
                </a:solidFill>
                <a:ea typeface="宋体" pitchFamily="2" charset="-122"/>
                <a:cs typeface="+mn-cs"/>
              </a:rPr>
              <a:t>(address);</a:t>
            </a:r>
            <a:r>
              <a:rPr kumimoji="1" lang="zh-CN" altLang="en-US" sz="2000" dirty="0">
                <a:solidFill>
                  <a:srgbClr val="0000FF"/>
                </a:solidFill>
                <a:ea typeface="宋体" pitchFamily="2" charset="-122"/>
                <a:cs typeface="+mn-cs"/>
              </a:rPr>
              <a:t>它是地址常量</a:t>
            </a:r>
          </a:p>
        </p:txBody>
      </p:sp>
      <p:sp>
        <p:nvSpPr>
          <p:cNvPr id="33" name="Text Box 32"/>
          <p:cNvSpPr txBox="1">
            <a:spLocks noChangeArrowheads="1"/>
          </p:cNvSpPr>
          <p:nvPr/>
        </p:nvSpPr>
        <p:spPr bwMode="auto">
          <a:xfrm>
            <a:off x="1043608" y="5661248"/>
            <a:ext cx="7850187" cy="73977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0000" tIns="46800" rIns="90000" bIns="46800" anchor="ctr">
            <a:spAutoFit/>
          </a:bodyPr>
          <a:lstStyle/>
          <a:p>
            <a:pPr>
              <a:defRPr/>
            </a:pPr>
            <a:r>
              <a:rPr kumimoji="1" lang="zh-CN" altLang="en-US" sz="2000">
                <a:solidFill>
                  <a:srgbClr val="003300"/>
                </a:solidFill>
                <a:latin typeface="Times New Roman" pitchFamily="18" charset="0"/>
              </a:rPr>
              <a:t>例 </a:t>
            </a:r>
            <a:r>
              <a:rPr kumimoji="1" lang="en-US" altLang="zh-CN" sz="2000">
                <a:solidFill>
                  <a:srgbClr val="003300"/>
                </a:solidFill>
                <a:latin typeface="Times New Roman" pitchFamily="18" charset="0"/>
              </a:rPr>
              <a:t>int data[5];     </a:t>
            </a:r>
          </a:p>
          <a:p>
            <a:pPr lvl="1" indent="-100013">
              <a:defRPr/>
            </a:pPr>
            <a:r>
              <a:rPr kumimoji="1" lang="en-US" altLang="zh-CN" sz="2000">
                <a:solidFill>
                  <a:srgbClr val="003300"/>
                </a:solidFill>
                <a:latin typeface="Times New Roman" pitchFamily="18" charset="0"/>
              </a:rPr>
              <a:t>data[5]=10;</a:t>
            </a:r>
            <a:r>
              <a:rPr kumimoji="1" lang="en-US" altLang="zh-CN" sz="2000" b="1">
                <a:solidFill>
                  <a:schemeClr val="bg2"/>
                </a:solidFill>
                <a:latin typeface="Times New Roman" pitchFamily="18" charset="0"/>
              </a:rPr>
              <a:t>  </a:t>
            </a:r>
            <a:r>
              <a:rPr kumimoji="1" lang="en-US" altLang="zh-CN" sz="2000" b="1">
                <a:solidFill>
                  <a:srgbClr val="0000FF"/>
                </a:solidFill>
                <a:latin typeface="Times New Roman" pitchFamily="18" charset="0"/>
              </a:rPr>
              <a:t>//C</a:t>
            </a:r>
            <a:r>
              <a:rPr kumimoji="1" lang="zh-CN" altLang="en-US" sz="2000" b="1">
                <a:solidFill>
                  <a:srgbClr val="0000FF"/>
                </a:solidFill>
                <a:latin typeface="Times New Roman" pitchFamily="18" charset="0"/>
              </a:rPr>
              <a:t>语言对数组不作越界检查，使用时要注意</a:t>
            </a:r>
            <a:endParaRPr kumimoji="1" lang="zh-CN" altLang="en-US" sz="2000" b="1">
              <a:solidFill>
                <a:schemeClr val="bg2"/>
              </a:solidFill>
              <a:latin typeface="Times New Roman" pitchFamily="18" charset="0"/>
            </a:endParaRPr>
          </a:p>
        </p:txBody>
      </p:sp>
      <p:sp>
        <p:nvSpPr>
          <p:cNvPr id="34" name="Text Box 33"/>
          <p:cNvSpPr txBox="1">
            <a:spLocks noChangeArrowheads="1"/>
          </p:cNvSpPr>
          <p:nvPr/>
        </p:nvSpPr>
        <p:spPr bwMode="auto">
          <a:xfrm>
            <a:off x="1042988" y="5666354"/>
            <a:ext cx="7849492" cy="71006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0000" tIns="46800" rIns="90000" bIns="46800" anchor="ctr">
            <a:spAutoFit/>
          </a:bodyPr>
          <a:lstStyle/>
          <a:p>
            <a:pPr>
              <a:defRPr/>
            </a:pPr>
            <a:r>
              <a:rPr kumimoji="1" lang="zh-CN" altLang="en-US" sz="2000">
                <a:solidFill>
                  <a:srgbClr val="003300"/>
                </a:solidFill>
                <a:latin typeface="Times New Roman" pitchFamily="18" charset="0"/>
              </a:rPr>
              <a:t>例　</a:t>
            </a:r>
            <a:r>
              <a:rPr kumimoji="1" lang="en-US" altLang="zh-CN" sz="2000">
                <a:solidFill>
                  <a:srgbClr val="003300"/>
                </a:solidFill>
                <a:latin typeface="Times New Roman" pitchFamily="18" charset="0"/>
              </a:rPr>
              <a:t>int i=15;</a:t>
            </a:r>
          </a:p>
          <a:p>
            <a:pPr lvl="1" indent="79375">
              <a:defRPr/>
            </a:pPr>
            <a:r>
              <a:rPr kumimoji="1" lang="en-US" altLang="zh-CN" sz="2000">
                <a:solidFill>
                  <a:srgbClr val="003300"/>
                </a:solidFill>
                <a:latin typeface="Times New Roman" pitchFamily="18" charset="0"/>
              </a:rPr>
              <a:t>int data[i];  (</a:t>
            </a:r>
            <a:r>
              <a:rPr kumimoji="1" lang="en-US" altLang="zh-CN" sz="200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</a:t>
            </a:r>
            <a:r>
              <a:rPr kumimoji="1" lang="en-US" altLang="zh-CN" sz="2000">
                <a:solidFill>
                  <a:srgbClr val="003300"/>
                </a:solidFill>
                <a:latin typeface="Times New Roman" pitchFamily="18" charset="0"/>
              </a:rPr>
              <a:t> </a:t>
            </a:r>
            <a:r>
              <a:rPr kumimoji="1" lang="zh-CN" altLang="en-US" sz="2000">
                <a:solidFill>
                  <a:srgbClr val="003300"/>
                </a:solidFill>
                <a:latin typeface="Times New Roman" pitchFamily="18" charset="0"/>
              </a:rPr>
              <a:t>不能用变量定义数组维数</a:t>
            </a:r>
            <a:r>
              <a:rPr kumimoji="1" lang="en-US" altLang="zh-CN" sz="2000">
                <a:solidFill>
                  <a:srgbClr val="003300"/>
                </a:solidFill>
                <a:latin typeface="Times New Roman" pitchFamily="18" charset="0"/>
              </a:rPr>
              <a:t>)</a:t>
            </a:r>
          </a:p>
        </p:txBody>
      </p:sp>
      <p:sp>
        <p:nvSpPr>
          <p:cNvPr id="35" name="Text Box 36"/>
          <p:cNvSpPr txBox="1">
            <a:spLocks noChangeArrowheads="1"/>
          </p:cNvSpPr>
          <p:nvPr/>
        </p:nvSpPr>
        <p:spPr bwMode="auto">
          <a:xfrm>
            <a:off x="1043608" y="5661248"/>
            <a:ext cx="7848872" cy="71006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0000" tIns="46800" rIns="90000" bIns="46800" anchor="ctr">
            <a:spAutoFit/>
          </a:bodyPr>
          <a:lstStyle/>
          <a:p>
            <a:pPr>
              <a:defRPr/>
            </a:pPr>
            <a:r>
              <a:rPr kumimoji="1" lang="zh-CN" altLang="en-US" sz="2000" dirty="0">
                <a:solidFill>
                  <a:srgbClr val="003300"/>
                </a:solidFill>
                <a:latin typeface="Times New Roman" pitchFamily="18" charset="0"/>
              </a:rPr>
              <a:t>例　</a:t>
            </a:r>
            <a:r>
              <a:rPr kumimoji="1" lang="en-US" altLang="zh-CN" sz="2000" dirty="0">
                <a:solidFill>
                  <a:srgbClr val="003300"/>
                </a:solidFill>
                <a:latin typeface="Times New Roman" pitchFamily="18" charset="0"/>
              </a:rPr>
              <a:t>#define I 4</a:t>
            </a:r>
          </a:p>
          <a:p>
            <a:pPr lvl="1" indent="79375">
              <a:defRPr/>
            </a:pPr>
            <a:r>
              <a:rPr kumimoji="1" lang="en-US" altLang="zh-CN" sz="2000" dirty="0" err="1">
                <a:solidFill>
                  <a:srgbClr val="003300"/>
                </a:solidFill>
                <a:latin typeface="Times New Roman" pitchFamily="18" charset="0"/>
              </a:rPr>
              <a:t>int</a:t>
            </a:r>
            <a:r>
              <a:rPr kumimoji="1" lang="en-US" altLang="zh-CN" sz="2000" dirty="0">
                <a:solidFill>
                  <a:srgbClr val="003300"/>
                </a:solidFill>
                <a:latin typeface="Times New Roman" pitchFamily="18" charset="0"/>
              </a:rPr>
              <a:t> data[I];  (</a:t>
            </a:r>
            <a:r>
              <a:rPr kumimoji="1" lang="zh-CN" altLang="en-US" sz="2000" dirty="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常量表达式包括常量、符号常量</a:t>
            </a:r>
            <a:r>
              <a:rPr kumimoji="1" lang="en-US" altLang="zh-CN" sz="2000" dirty="0">
                <a:solidFill>
                  <a:srgbClr val="003300"/>
                </a:solidFill>
                <a:latin typeface="Times New Roman" pitchFamily="18" charset="0"/>
              </a:rPr>
              <a:t>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 autoUpdateAnimBg="0"/>
      <p:bldP spid="6" grpId="0" animBg="1" autoUpdateAnimBg="0"/>
      <p:bldP spid="7" grpId="0" animBg="1" autoUpdateAnimBg="0"/>
      <p:bldP spid="8" grpId="0" autoUpdateAnimBg="0"/>
      <p:bldP spid="31" grpId="0" animBg="1"/>
      <p:bldP spid="32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数组的特征</a:t>
            </a:r>
          </a:p>
        </p:txBody>
      </p:sp>
      <p:sp>
        <p:nvSpPr>
          <p:cNvPr id="13315" name="内容占位符 2"/>
          <p:cNvSpPr>
            <a:spLocks noGrp="1"/>
          </p:cNvSpPr>
          <p:nvPr>
            <p:ph idx="1"/>
          </p:nvPr>
        </p:nvSpPr>
        <p:spPr>
          <a:xfrm>
            <a:off x="395288" y="1268413"/>
            <a:ext cx="8748712" cy="3024187"/>
          </a:xfrm>
        </p:spPr>
        <p:txBody>
          <a:bodyPr/>
          <a:lstStyle/>
          <a:p>
            <a:r>
              <a:rPr lang="zh-CN" altLang="zh-CN" smtClean="0"/>
              <a:t>数组元素的类型</a:t>
            </a:r>
            <a:r>
              <a:rPr lang="en-US" altLang="zh-CN" smtClean="0"/>
              <a:t>    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zh-CN" smtClean="0"/>
              <a:t>     </a:t>
            </a:r>
            <a:r>
              <a:rPr lang="zh-CN" altLang="zh-CN" smtClean="0"/>
              <a:t>存储在数组元素中的值的数据类型</a:t>
            </a:r>
            <a:r>
              <a:rPr lang="en-US" altLang="zh-CN" smtClean="0"/>
              <a:t>(</a:t>
            </a:r>
            <a:r>
              <a:rPr lang="zh-CN" altLang="zh-CN" smtClean="0">
                <a:solidFill>
                  <a:srgbClr val="FF0000"/>
                </a:solidFill>
              </a:rPr>
              <a:t>数组类型</a:t>
            </a:r>
            <a:r>
              <a:rPr lang="en-US" altLang="zh-CN" smtClean="0">
                <a:solidFill>
                  <a:srgbClr val="FF0000"/>
                </a:solidFill>
              </a:rPr>
              <a:t>)</a:t>
            </a:r>
            <a:endParaRPr lang="en-US" altLang="zh-CN" smtClean="0"/>
          </a:p>
          <a:p>
            <a:r>
              <a:rPr lang="zh-CN" altLang="zh-CN" smtClean="0"/>
              <a:t>数组的大小 </a:t>
            </a:r>
            <a:r>
              <a:rPr lang="en-US" altLang="zh-CN" smtClean="0"/>
              <a:t>	     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zh-CN" smtClean="0"/>
              <a:t>     </a:t>
            </a:r>
            <a:r>
              <a:rPr lang="zh-CN" altLang="zh-CN" smtClean="0"/>
              <a:t>数组中能够存放多少个数组元素</a:t>
            </a:r>
            <a:r>
              <a:rPr lang="en-US" altLang="zh-CN" smtClean="0"/>
              <a:t>(</a:t>
            </a:r>
            <a:r>
              <a:rPr lang="zh-CN" altLang="zh-CN" smtClean="0">
                <a:solidFill>
                  <a:srgbClr val="FF0000"/>
                </a:solidFill>
              </a:rPr>
              <a:t>数组长度</a:t>
            </a:r>
            <a:r>
              <a:rPr lang="en-US" altLang="zh-CN" smtClean="0">
                <a:solidFill>
                  <a:srgbClr val="FF0000"/>
                </a:solidFill>
              </a:rPr>
              <a:t>)</a:t>
            </a:r>
            <a:endParaRPr lang="zh-CN" altLang="en-US" smtClean="0"/>
          </a:p>
        </p:txBody>
      </p:sp>
      <p:sp>
        <p:nvSpPr>
          <p:cNvPr id="13316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fld id="{9B0540DB-C883-4825-9C59-C4951733D3EF}" type="slidenum">
              <a:rPr lang="en-US" altLang="zh-CN" sz="1200">
                <a:latin typeface="Verdana" panose="020B0604030504040204" pitchFamily="34" charset="0"/>
                <a:ea typeface="宋体" panose="02010600030101010101" pitchFamily="2" charset="-122"/>
              </a:rPr>
              <a:pPr/>
              <a:t>7</a:t>
            </a:fld>
            <a:endParaRPr lang="en-US" altLang="zh-CN" sz="12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一维数组的定义</a:t>
            </a:r>
          </a:p>
        </p:txBody>
      </p:sp>
      <p:graphicFrame>
        <p:nvGraphicFramePr>
          <p:cNvPr id="6" name="内容占位符 5"/>
          <p:cNvGraphicFramePr>
            <a:graphicFrameLocks noGrp="1"/>
          </p:cNvGraphicFramePr>
          <p:nvPr>
            <p:ph idx="1"/>
          </p:nvPr>
        </p:nvGraphicFramePr>
        <p:xfrm>
          <a:off x="179388" y="2205038"/>
          <a:ext cx="8820150" cy="231457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7227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14787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62915">
                <a:tc>
                  <a:txBody>
                    <a:bodyPr/>
                    <a:lstStyle/>
                    <a:p>
                      <a:pPr marL="201930" algn="ctr">
                        <a:spcAft>
                          <a:spcPts val="0"/>
                        </a:spcAft>
                      </a:pPr>
                      <a:r>
                        <a:rPr lang="zh-CN" sz="2800" kern="100" dirty="0">
                          <a:latin typeface="Cambria" pitchFamily="18" charset="0"/>
                        </a:rPr>
                        <a:t>语句</a:t>
                      </a:r>
                      <a:endParaRPr lang="zh-CN" sz="2800" b="0" kern="100" dirty="0">
                        <a:solidFill>
                          <a:srgbClr val="FF0000"/>
                        </a:solidFill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marL="201930" algn="ctr">
                        <a:spcAft>
                          <a:spcPts val="0"/>
                        </a:spcAft>
                      </a:pPr>
                      <a:r>
                        <a:rPr lang="zh-CN" sz="2800" kern="100" dirty="0">
                          <a:latin typeface="Cambria" pitchFamily="18" charset="0"/>
                        </a:rPr>
                        <a:t>说明</a:t>
                      </a:r>
                      <a:endParaRPr lang="zh-CN" sz="2800" b="0" kern="100" dirty="0">
                        <a:solidFill>
                          <a:srgbClr val="FF0000"/>
                        </a:solidFill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62915">
                <a:tc>
                  <a:txBody>
                    <a:bodyPr/>
                    <a:lstStyle/>
                    <a:p>
                      <a:pPr marL="201930" algn="just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en-US" sz="2000" kern="100" dirty="0" err="1">
                          <a:latin typeface="Cambria" pitchFamily="18" charset="0"/>
                        </a:rPr>
                        <a:t>int</a:t>
                      </a:r>
                      <a:r>
                        <a:rPr lang="en-US" sz="2000" kern="100" dirty="0">
                          <a:latin typeface="Cambria" pitchFamily="18" charset="0"/>
                        </a:rPr>
                        <a:t>     </a:t>
                      </a:r>
                      <a:r>
                        <a:rPr lang="en-US" sz="2000" kern="100" dirty="0" smtClean="0">
                          <a:latin typeface="Cambria" pitchFamily="18" charset="0"/>
                        </a:rPr>
                        <a:t>a[10</a:t>
                      </a:r>
                      <a:r>
                        <a:rPr lang="en-US" sz="2000" kern="100" dirty="0">
                          <a:latin typeface="Cambria" pitchFamily="18" charset="0"/>
                        </a:rPr>
                        <a:t>];</a:t>
                      </a:r>
                      <a:endParaRPr lang="zh-CN" sz="200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marL="201930" algn="just">
                        <a:spcAft>
                          <a:spcPts val="0"/>
                        </a:spcAft>
                      </a:pPr>
                      <a:r>
                        <a:rPr lang="zh-CN" sz="2000" kern="100" dirty="0" smtClean="0">
                          <a:latin typeface="Cambria" pitchFamily="18" charset="0"/>
                        </a:rPr>
                        <a:t>长度</a:t>
                      </a:r>
                      <a:r>
                        <a:rPr lang="zh-CN" sz="2000" kern="100" dirty="0">
                          <a:latin typeface="Cambria" pitchFamily="18" charset="0"/>
                        </a:rPr>
                        <a:t>为</a:t>
                      </a:r>
                      <a:r>
                        <a:rPr lang="en-US" sz="2000" kern="100" dirty="0">
                          <a:latin typeface="Cambria" pitchFamily="18" charset="0"/>
                        </a:rPr>
                        <a:t>10</a:t>
                      </a:r>
                      <a:r>
                        <a:rPr lang="zh-CN" sz="2000" kern="100" dirty="0">
                          <a:latin typeface="Cambria" pitchFamily="18" charset="0"/>
                        </a:rPr>
                        <a:t>的</a:t>
                      </a:r>
                      <a:r>
                        <a:rPr lang="en-US" sz="2000" kern="100" dirty="0" err="1">
                          <a:latin typeface="Cambria" pitchFamily="18" charset="0"/>
                        </a:rPr>
                        <a:t>int</a:t>
                      </a:r>
                      <a:r>
                        <a:rPr lang="zh-CN" sz="2000" kern="100" dirty="0" smtClean="0">
                          <a:latin typeface="Cambria" pitchFamily="18" charset="0"/>
                        </a:rPr>
                        <a:t>数组</a:t>
                      </a:r>
                      <a:r>
                        <a:rPr lang="en-US" sz="2000" kern="100" dirty="0" smtClean="0">
                          <a:latin typeface="Cambria" pitchFamily="18" charset="0"/>
                        </a:rPr>
                        <a:t>a</a:t>
                      </a:r>
                      <a:endParaRPr lang="zh-CN" sz="200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62915">
                <a:tc>
                  <a:txBody>
                    <a:bodyPr/>
                    <a:lstStyle/>
                    <a:p>
                      <a:pPr marL="201930" algn="just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en-US" sz="2000" kern="100" dirty="0">
                          <a:latin typeface="Cambria" pitchFamily="18" charset="0"/>
                        </a:rPr>
                        <a:t>double  score[50];</a:t>
                      </a:r>
                      <a:endParaRPr lang="zh-CN" sz="200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marL="201930" algn="just">
                        <a:spcAft>
                          <a:spcPts val="0"/>
                        </a:spcAft>
                      </a:pPr>
                      <a:r>
                        <a:rPr lang="zh-CN" sz="2000" kern="100" dirty="0" smtClean="0">
                          <a:latin typeface="Cambria" pitchFamily="18" charset="0"/>
                        </a:rPr>
                        <a:t>长度</a:t>
                      </a:r>
                      <a:r>
                        <a:rPr lang="zh-CN" sz="2000" kern="100" dirty="0">
                          <a:latin typeface="Cambria" pitchFamily="18" charset="0"/>
                        </a:rPr>
                        <a:t>为</a:t>
                      </a:r>
                      <a:r>
                        <a:rPr lang="en-US" sz="2000" kern="100" dirty="0">
                          <a:latin typeface="Cambria" pitchFamily="18" charset="0"/>
                        </a:rPr>
                        <a:t>50</a:t>
                      </a:r>
                      <a:r>
                        <a:rPr lang="zh-CN" sz="2000" kern="100" dirty="0">
                          <a:latin typeface="Cambria" pitchFamily="18" charset="0"/>
                        </a:rPr>
                        <a:t>的</a:t>
                      </a:r>
                      <a:r>
                        <a:rPr lang="en-US" sz="2000" kern="100" dirty="0">
                          <a:latin typeface="Cambria" pitchFamily="18" charset="0"/>
                        </a:rPr>
                        <a:t>double</a:t>
                      </a:r>
                      <a:r>
                        <a:rPr lang="zh-CN" sz="2000" kern="100" dirty="0">
                          <a:latin typeface="Cambria" pitchFamily="18" charset="0"/>
                        </a:rPr>
                        <a:t>数组</a:t>
                      </a:r>
                      <a:r>
                        <a:rPr lang="en-US" sz="2000" kern="100" dirty="0">
                          <a:latin typeface="Cambria" pitchFamily="18" charset="0"/>
                        </a:rPr>
                        <a:t>score</a:t>
                      </a:r>
                      <a:endParaRPr lang="zh-CN" sz="200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62915">
                <a:tc>
                  <a:txBody>
                    <a:bodyPr/>
                    <a:lstStyle/>
                    <a:p>
                      <a:pPr marL="201930" algn="just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en-US" sz="2000" kern="100" dirty="0">
                          <a:latin typeface="Cambria" pitchFamily="18" charset="0"/>
                        </a:rPr>
                        <a:t>char    </a:t>
                      </a:r>
                      <a:r>
                        <a:rPr lang="en-US" sz="2000" kern="100" dirty="0" err="1">
                          <a:latin typeface="Cambria" pitchFamily="18" charset="0"/>
                        </a:rPr>
                        <a:t>studentname</a:t>
                      </a:r>
                      <a:r>
                        <a:rPr lang="en-US" sz="2000" kern="100" dirty="0">
                          <a:latin typeface="Cambria" pitchFamily="18" charset="0"/>
                        </a:rPr>
                        <a:t>[20];</a:t>
                      </a:r>
                      <a:endParaRPr lang="zh-CN" sz="200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marL="201930" algn="just">
                        <a:spcAft>
                          <a:spcPts val="0"/>
                        </a:spcAft>
                      </a:pPr>
                      <a:r>
                        <a:rPr lang="zh-CN" sz="2000" kern="100" dirty="0" smtClean="0">
                          <a:latin typeface="Cambria" pitchFamily="18" charset="0"/>
                        </a:rPr>
                        <a:t>长度</a:t>
                      </a:r>
                      <a:r>
                        <a:rPr lang="zh-CN" sz="2000" kern="100" dirty="0">
                          <a:latin typeface="Cambria" pitchFamily="18" charset="0"/>
                        </a:rPr>
                        <a:t>为</a:t>
                      </a:r>
                      <a:r>
                        <a:rPr lang="en-US" sz="2000" kern="100" dirty="0">
                          <a:latin typeface="Cambria" pitchFamily="18" charset="0"/>
                        </a:rPr>
                        <a:t>20</a:t>
                      </a:r>
                      <a:r>
                        <a:rPr lang="zh-CN" sz="2000" kern="100" dirty="0">
                          <a:latin typeface="Cambria" pitchFamily="18" charset="0"/>
                        </a:rPr>
                        <a:t>的</a:t>
                      </a:r>
                      <a:r>
                        <a:rPr lang="en-US" sz="2000" kern="100" dirty="0">
                          <a:latin typeface="Cambria" pitchFamily="18" charset="0"/>
                        </a:rPr>
                        <a:t>char</a:t>
                      </a:r>
                      <a:r>
                        <a:rPr lang="zh-CN" sz="2000" kern="100" dirty="0">
                          <a:latin typeface="Cambria" pitchFamily="18" charset="0"/>
                        </a:rPr>
                        <a:t>数组</a:t>
                      </a:r>
                      <a:r>
                        <a:rPr lang="en-US" sz="2000" kern="100" dirty="0" err="1">
                          <a:latin typeface="Cambria" pitchFamily="18" charset="0"/>
                        </a:rPr>
                        <a:t>studentname</a:t>
                      </a:r>
                      <a:endParaRPr lang="zh-CN" sz="200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62915">
                <a:tc>
                  <a:txBody>
                    <a:bodyPr/>
                    <a:lstStyle/>
                    <a:p>
                      <a:pPr marL="201930" algn="just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en-US" sz="2000" kern="100">
                          <a:latin typeface="Cambria" pitchFamily="18" charset="0"/>
                        </a:rPr>
                        <a:t>int     b[100],x[27]</a:t>
                      </a:r>
                      <a:r>
                        <a:rPr lang="zh-CN" sz="2000" kern="100">
                          <a:latin typeface="Cambria" pitchFamily="18" charset="0"/>
                        </a:rPr>
                        <a:t>；</a:t>
                      </a:r>
                      <a:endParaRPr lang="zh-CN" sz="2000" kern="10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marL="201930" algn="just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en-US" sz="2000" kern="100" dirty="0" err="1" smtClean="0">
                          <a:latin typeface="Cambria" pitchFamily="18" charset="0"/>
                        </a:rPr>
                        <a:t>int</a:t>
                      </a:r>
                      <a:r>
                        <a:rPr lang="zh-CN" sz="2000" kern="100" dirty="0">
                          <a:latin typeface="Cambria" pitchFamily="18" charset="0"/>
                        </a:rPr>
                        <a:t>数组</a:t>
                      </a:r>
                      <a:r>
                        <a:rPr lang="en-US" sz="2000" kern="100" dirty="0">
                          <a:latin typeface="Cambria" pitchFamily="18" charset="0"/>
                        </a:rPr>
                        <a:t>b</a:t>
                      </a:r>
                      <a:r>
                        <a:rPr lang="zh-CN" sz="2000" kern="100" dirty="0">
                          <a:latin typeface="Cambria" pitchFamily="18" charset="0"/>
                        </a:rPr>
                        <a:t>长度为</a:t>
                      </a:r>
                      <a:r>
                        <a:rPr lang="en-US" sz="2000" kern="100" dirty="0" smtClean="0">
                          <a:latin typeface="Cambria" pitchFamily="18" charset="0"/>
                        </a:rPr>
                        <a:t>100</a:t>
                      </a:r>
                      <a:r>
                        <a:rPr lang="en-US" altLang="zh-CN" sz="2000" kern="100" dirty="0" smtClean="0">
                          <a:latin typeface="Cambria" pitchFamily="18" charset="0"/>
                        </a:rPr>
                        <a:t>,</a:t>
                      </a:r>
                      <a:r>
                        <a:rPr lang="zh-CN" sz="2000" kern="100" dirty="0" smtClean="0">
                          <a:latin typeface="Cambria" pitchFamily="18" charset="0"/>
                        </a:rPr>
                        <a:t>长度</a:t>
                      </a:r>
                      <a:r>
                        <a:rPr lang="zh-CN" sz="2000" kern="100" dirty="0">
                          <a:latin typeface="Cambria" pitchFamily="18" charset="0"/>
                        </a:rPr>
                        <a:t>为</a:t>
                      </a:r>
                      <a:r>
                        <a:rPr lang="en-US" sz="2000" kern="100" dirty="0">
                          <a:latin typeface="Cambria" pitchFamily="18" charset="0"/>
                        </a:rPr>
                        <a:t>27</a:t>
                      </a:r>
                      <a:r>
                        <a:rPr lang="zh-CN" sz="2000" kern="100" dirty="0">
                          <a:latin typeface="Cambria" pitchFamily="18" charset="0"/>
                        </a:rPr>
                        <a:t>的</a:t>
                      </a:r>
                      <a:r>
                        <a:rPr lang="en-US" sz="2000" kern="100" dirty="0" err="1">
                          <a:latin typeface="Cambria" pitchFamily="18" charset="0"/>
                        </a:rPr>
                        <a:t>int</a:t>
                      </a:r>
                      <a:r>
                        <a:rPr lang="zh-CN" sz="2000" kern="100" dirty="0">
                          <a:latin typeface="Cambria" pitchFamily="18" charset="0"/>
                        </a:rPr>
                        <a:t>数组</a:t>
                      </a:r>
                      <a:r>
                        <a:rPr lang="en-US" sz="2000" kern="100" dirty="0">
                          <a:latin typeface="Cambria" pitchFamily="18" charset="0"/>
                        </a:rPr>
                        <a:t>x</a:t>
                      </a:r>
                      <a:endParaRPr lang="zh-CN" sz="200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16407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fld id="{66A94BAE-B96D-46A3-9C86-D91A0E3D64DC}" type="slidenum">
              <a:rPr lang="en-US" altLang="zh-CN" sz="1200">
                <a:latin typeface="Verdana" panose="020B0604030504040204" pitchFamily="34" charset="0"/>
                <a:ea typeface="宋体" panose="02010600030101010101" pitchFamily="2" charset="-122"/>
              </a:rPr>
              <a:pPr/>
              <a:t>8</a:t>
            </a:fld>
            <a:endParaRPr lang="en-US" altLang="zh-CN" sz="12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539750" y="1412875"/>
            <a:ext cx="5516563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zh-CN" altLang="zh-CN" sz="3200" dirty="0">
                <a:latin typeface="+mn-ea"/>
                <a:ea typeface="+mn-ea"/>
                <a:cs typeface="+mn-cs"/>
              </a:rPr>
              <a:t> </a:t>
            </a:r>
            <a:r>
              <a:rPr lang="zh-CN" altLang="en-US" sz="3200" dirty="0">
                <a:latin typeface="+mn-ea"/>
                <a:ea typeface="+mn-ea"/>
                <a:cs typeface="+mn-cs"/>
              </a:rPr>
              <a:t>例</a:t>
            </a:r>
            <a:r>
              <a:rPr lang="en-US" altLang="zh-CN" sz="3200" dirty="0">
                <a:latin typeface="+mn-ea"/>
                <a:ea typeface="+mn-ea"/>
                <a:cs typeface="+mn-cs"/>
              </a:rPr>
              <a:t>5.1  </a:t>
            </a:r>
            <a:r>
              <a:rPr lang="zh-CN" altLang="zh-CN" sz="3200" dirty="0">
                <a:latin typeface="+mn-ea"/>
                <a:ea typeface="+mn-ea"/>
                <a:cs typeface="+mn-cs"/>
              </a:rPr>
              <a:t>数组的声明语句及含义</a:t>
            </a:r>
            <a:endParaRPr lang="zh-CN" altLang="en-US" sz="3200" dirty="0">
              <a:latin typeface="+mn-ea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一维数组的定义</a:t>
            </a:r>
          </a:p>
        </p:txBody>
      </p:sp>
      <p:sp>
        <p:nvSpPr>
          <p:cNvPr id="17411" name="内容占位符 2"/>
          <p:cNvSpPr>
            <a:spLocks noGrp="1"/>
          </p:cNvSpPr>
          <p:nvPr>
            <p:ph idx="1"/>
          </p:nvPr>
        </p:nvSpPr>
        <p:spPr>
          <a:xfrm>
            <a:off x="323528" y="1341438"/>
            <a:ext cx="8568952" cy="57467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zh-CN" b="0" smtClean="0"/>
              <a:t>[</a:t>
            </a:r>
            <a:r>
              <a:rPr lang="zh-CN" altLang="zh-CN" b="0" smtClean="0"/>
              <a:t>例</a:t>
            </a:r>
            <a:r>
              <a:rPr lang="en-US" altLang="zh-CN" b="0" smtClean="0"/>
              <a:t>5.2]</a:t>
            </a:r>
            <a:r>
              <a:rPr lang="zh-CN" altLang="zh-CN" sz="2400" smtClean="0"/>
              <a:t>将每张选票的投票数据存入数组相应的数组元素中</a:t>
            </a:r>
            <a:r>
              <a:rPr lang="zh-CN" altLang="zh-CN" b="0" smtClean="0"/>
              <a:t>。</a:t>
            </a:r>
            <a:endParaRPr lang="zh-CN" altLang="en-US" sz="2000" b="0" smtClean="0"/>
          </a:p>
        </p:txBody>
      </p:sp>
      <p:sp>
        <p:nvSpPr>
          <p:cNvPr id="17412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fld id="{C3E299C8-1E3E-4A58-9340-4C280D909423}" type="slidenum">
              <a:rPr lang="en-US" altLang="zh-CN" sz="1200">
                <a:latin typeface="Verdana" panose="020B0604030504040204" pitchFamily="34" charset="0"/>
                <a:ea typeface="宋体" panose="02010600030101010101" pitchFamily="2" charset="-122"/>
              </a:rPr>
              <a:pPr/>
              <a:t>9</a:t>
            </a:fld>
            <a:endParaRPr lang="en-US" altLang="zh-CN" sz="12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7413" name="矩形 4"/>
          <p:cNvSpPr>
            <a:spLocks noChangeArrowheads="1"/>
          </p:cNvSpPr>
          <p:nvPr/>
        </p:nvSpPr>
        <p:spPr bwMode="auto">
          <a:xfrm>
            <a:off x="684213" y="1916113"/>
            <a:ext cx="7920037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endParaRPr lang="en-US" altLang="zh-CN" sz="2000" dirty="0" smtClean="0"/>
          </a:p>
          <a:p>
            <a:r>
              <a:rPr lang="en-US" altLang="zh-CN" sz="2000" dirty="0" smtClean="0"/>
              <a:t>#in</a:t>
            </a:r>
            <a:r>
              <a:rPr lang="en-US" altLang="zh-CN" sz="2000" dirty="0" smtClean="0">
                <a:latin typeface="Courier New" panose="02070309020205020404" pitchFamily="49" charset="0"/>
              </a:rPr>
              <a:t>clude</a:t>
            </a:r>
            <a:r>
              <a:rPr lang="en-US" altLang="zh-CN" sz="2000" dirty="0" smtClean="0"/>
              <a:t> &lt;</a:t>
            </a:r>
            <a:r>
              <a:rPr lang="en-US" altLang="zh-CN" sz="2000" dirty="0" err="1" smtClean="0"/>
              <a:t>stdio.h</a:t>
            </a:r>
            <a:r>
              <a:rPr lang="en-US" altLang="zh-CN" sz="2000" dirty="0" smtClean="0"/>
              <a:t>&gt;</a:t>
            </a:r>
            <a:endParaRPr lang="zh-CN" altLang="zh-CN" sz="2000" dirty="0" smtClean="0"/>
          </a:p>
          <a:p>
            <a:r>
              <a:rPr lang="en-US" altLang="zh-CN" sz="2000" dirty="0" err="1" smtClean="0"/>
              <a:t>int</a:t>
            </a:r>
            <a:r>
              <a:rPr lang="en-US" altLang="zh-CN" sz="2000" dirty="0" smtClean="0"/>
              <a:t> main()</a:t>
            </a:r>
            <a:endParaRPr lang="zh-CN" altLang="zh-CN" sz="2000" dirty="0" smtClean="0"/>
          </a:p>
          <a:p>
            <a:r>
              <a:rPr lang="en-US" altLang="zh-CN" sz="2000" dirty="0" smtClean="0"/>
              <a:t>{</a:t>
            </a:r>
            <a:endParaRPr lang="zh-CN" altLang="zh-CN" sz="2000" dirty="0"/>
          </a:p>
          <a:p>
            <a:r>
              <a:rPr lang="en-US" altLang="zh-CN" sz="2000" dirty="0"/>
              <a:t>   </a:t>
            </a:r>
            <a:r>
              <a:rPr lang="en-US" altLang="zh-CN" sz="2000" dirty="0" err="1">
                <a:solidFill>
                  <a:srgbClr val="FF0000"/>
                </a:solidFill>
              </a:rPr>
              <a:t>int</a:t>
            </a:r>
            <a:r>
              <a:rPr lang="en-US" altLang="zh-CN" sz="2000" dirty="0">
                <a:solidFill>
                  <a:srgbClr val="FF0000"/>
                </a:solidFill>
              </a:rPr>
              <a:t>  a[50];</a:t>
            </a:r>
            <a:endParaRPr lang="zh-CN" altLang="zh-CN" sz="2000" dirty="0">
              <a:solidFill>
                <a:srgbClr val="FF0000"/>
              </a:solidFill>
            </a:endParaRPr>
          </a:p>
          <a:p>
            <a:r>
              <a:rPr lang="en-US" altLang="zh-CN" sz="2000" dirty="0"/>
              <a:t>   </a:t>
            </a:r>
            <a:r>
              <a:rPr lang="en-US" altLang="zh-CN" sz="2000" dirty="0" err="1"/>
              <a:t>int</a:t>
            </a:r>
            <a:r>
              <a:rPr lang="en-US" altLang="zh-CN" sz="2000" dirty="0"/>
              <a:t> </a:t>
            </a:r>
            <a:r>
              <a:rPr lang="en-US" altLang="zh-CN" sz="2000" dirty="0" err="1"/>
              <a:t>i</a:t>
            </a:r>
            <a:r>
              <a:rPr lang="en-US" altLang="zh-CN" sz="2000" dirty="0"/>
              <a:t>;</a:t>
            </a:r>
            <a:endParaRPr lang="zh-CN" altLang="zh-CN" sz="2000" dirty="0"/>
          </a:p>
          <a:p>
            <a:r>
              <a:rPr lang="en-US" altLang="zh-CN" sz="2000" dirty="0"/>
              <a:t>   for( </a:t>
            </a:r>
            <a:r>
              <a:rPr lang="en-US" altLang="zh-CN" sz="2000" dirty="0" err="1"/>
              <a:t>i</a:t>
            </a:r>
            <a:r>
              <a:rPr lang="en-US" altLang="zh-CN" sz="2000" dirty="0"/>
              <a:t> = 0 ; </a:t>
            </a:r>
            <a:r>
              <a:rPr lang="en-US" altLang="zh-CN" sz="2000" dirty="0" err="1"/>
              <a:t>i</a:t>
            </a:r>
            <a:r>
              <a:rPr lang="en-US" altLang="zh-CN" sz="2000" dirty="0"/>
              <a:t> &lt; 50; </a:t>
            </a:r>
            <a:r>
              <a:rPr lang="en-US" altLang="zh-CN" sz="2000" dirty="0" err="1"/>
              <a:t>i</a:t>
            </a:r>
            <a:r>
              <a:rPr lang="en-US" altLang="zh-CN" sz="2000" dirty="0"/>
              <a:t>++ )</a:t>
            </a:r>
            <a:endParaRPr lang="zh-CN" altLang="zh-CN" sz="2000" dirty="0"/>
          </a:p>
          <a:p>
            <a:r>
              <a:rPr lang="en-US" altLang="zh-CN" sz="2000" dirty="0"/>
              <a:t>      </a:t>
            </a:r>
            <a:r>
              <a:rPr lang="en-US" altLang="zh-CN" sz="2000" dirty="0" err="1">
                <a:solidFill>
                  <a:srgbClr val="FF0000"/>
                </a:solidFill>
              </a:rPr>
              <a:t>scanf</a:t>
            </a:r>
            <a:r>
              <a:rPr lang="en-US" altLang="zh-CN" sz="2000" dirty="0">
                <a:solidFill>
                  <a:srgbClr val="FF0000"/>
                </a:solidFill>
              </a:rPr>
              <a:t>( "%d", &amp;a[</a:t>
            </a:r>
            <a:r>
              <a:rPr lang="en-US" altLang="zh-CN" sz="2000" dirty="0" err="1">
                <a:solidFill>
                  <a:srgbClr val="FF0000"/>
                </a:solidFill>
              </a:rPr>
              <a:t>i</a:t>
            </a:r>
            <a:r>
              <a:rPr lang="en-US" altLang="zh-CN" sz="2000" dirty="0">
                <a:solidFill>
                  <a:srgbClr val="FF0000"/>
                </a:solidFill>
              </a:rPr>
              <a:t>] );</a:t>
            </a:r>
            <a:endParaRPr lang="zh-CN" altLang="zh-CN" sz="2000" dirty="0">
              <a:solidFill>
                <a:srgbClr val="FF0000"/>
              </a:solidFill>
            </a:endParaRPr>
          </a:p>
          <a:p>
            <a:r>
              <a:rPr lang="en-US" altLang="zh-CN" sz="2000" dirty="0"/>
              <a:t>   for( </a:t>
            </a:r>
            <a:r>
              <a:rPr lang="en-US" altLang="zh-CN" sz="2000" dirty="0" err="1"/>
              <a:t>i</a:t>
            </a:r>
            <a:r>
              <a:rPr lang="en-US" altLang="zh-CN" sz="2000" dirty="0"/>
              <a:t> = 0; </a:t>
            </a:r>
            <a:r>
              <a:rPr lang="en-US" altLang="zh-CN" sz="2000" dirty="0" err="1"/>
              <a:t>i</a:t>
            </a:r>
            <a:r>
              <a:rPr lang="en-US" altLang="zh-CN" sz="2000" dirty="0"/>
              <a:t> &lt; 50; </a:t>
            </a:r>
            <a:r>
              <a:rPr lang="en-US" altLang="zh-CN" sz="2000" dirty="0" err="1"/>
              <a:t>i</a:t>
            </a:r>
            <a:r>
              <a:rPr lang="en-US" altLang="zh-CN" sz="2000" dirty="0"/>
              <a:t>++ )</a:t>
            </a:r>
            <a:endParaRPr lang="zh-CN" altLang="zh-CN" sz="2000" dirty="0"/>
          </a:p>
          <a:p>
            <a:r>
              <a:rPr lang="en-US" altLang="zh-CN" sz="2000" dirty="0"/>
              <a:t>      </a:t>
            </a:r>
            <a:r>
              <a:rPr lang="en-US" altLang="zh-CN" sz="2000" dirty="0" err="1"/>
              <a:t>printf</a:t>
            </a:r>
            <a:r>
              <a:rPr lang="en-US" altLang="zh-CN" sz="2000" dirty="0"/>
              <a:t>( "%d", a[</a:t>
            </a:r>
            <a:r>
              <a:rPr lang="en-US" altLang="zh-CN" sz="2000" dirty="0" err="1"/>
              <a:t>i</a:t>
            </a:r>
            <a:r>
              <a:rPr lang="en-US" altLang="zh-CN" sz="2000" dirty="0"/>
              <a:t>] );</a:t>
            </a:r>
            <a:endParaRPr lang="zh-CN" altLang="zh-CN" sz="2000" dirty="0"/>
          </a:p>
          <a:p>
            <a:r>
              <a:rPr lang="en-US" altLang="zh-CN" sz="2000" dirty="0"/>
              <a:t>   return 0;</a:t>
            </a:r>
            <a:endParaRPr lang="zh-CN" altLang="zh-CN" sz="2000" dirty="0"/>
          </a:p>
          <a:p>
            <a:r>
              <a:rPr lang="en-US" altLang="zh-CN" sz="2000" dirty="0"/>
              <a:t>}</a:t>
            </a:r>
            <a:endParaRPr lang="zh-CN" altLang="zh-CN" sz="20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华文新魏"/>
        <a:cs typeface=""/>
      </a:majorFont>
      <a:minorFont>
        <a:latin typeface="Verdana"/>
        <a:ea typeface="华文新魏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宋体" pitchFamily="2" charset="-122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4143</TotalTime>
  <Words>2035</Words>
  <Application>Microsoft Office PowerPoint</Application>
  <PresentationFormat>全屏显示(4:3)</PresentationFormat>
  <Paragraphs>429</Paragraphs>
  <Slides>32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32</vt:i4>
      </vt:variant>
    </vt:vector>
  </HeadingPairs>
  <TitlesOfParts>
    <vt:vector size="47" baseType="lpstr">
      <vt:lpstr>黑体</vt:lpstr>
      <vt:lpstr>华文楷体</vt:lpstr>
      <vt:lpstr>华文新魏</vt:lpstr>
      <vt:lpstr>楷体_GB2312</vt:lpstr>
      <vt:lpstr>宋体</vt:lpstr>
      <vt:lpstr>Arial</vt:lpstr>
      <vt:lpstr>Cambria</vt:lpstr>
      <vt:lpstr>Courier New</vt:lpstr>
      <vt:lpstr>Symbol</vt:lpstr>
      <vt:lpstr>Times New Roman</vt:lpstr>
      <vt:lpstr>Verdana</vt:lpstr>
      <vt:lpstr>Wingdings</vt:lpstr>
      <vt:lpstr>Wingdings 2</vt:lpstr>
      <vt:lpstr>Profile</vt:lpstr>
      <vt:lpstr>Equation</vt:lpstr>
      <vt:lpstr>PowerPoint 演示文稿</vt:lpstr>
      <vt:lpstr>《数组与函数》提纲</vt:lpstr>
      <vt:lpstr>一、教学目标</vt:lpstr>
      <vt:lpstr>问题引导</vt:lpstr>
      <vt:lpstr>基本概念</vt:lpstr>
      <vt:lpstr>一维数组的定义</vt:lpstr>
      <vt:lpstr>数组的特征</vt:lpstr>
      <vt:lpstr>一维数组的定义</vt:lpstr>
      <vt:lpstr>一维数组的定义</vt:lpstr>
      <vt:lpstr>一维数组的注意事项</vt:lpstr>
      <vt:lpstr>一维数组的存储结构</vt:lpstr>
      <vt:lpstr>一维数组元素的引用</vt:lpstr>
      <vt:lpstr>一维数组元素的引用</vt:lpstr>
      <vt:lpstr>一维数组元素的引用</vt:lpstr>
      <vt:lpstr>数组的初始化</vt:lpstr>
      <vt:lpstr>数组的初始化</vt:lpstr>
      <vt:lpstr>利用数组解决问题</vt:lpstr>
      <vt:lpstr>PowerPoint 演示文稿</vt:lpstr>
      <vt:lpstr>在N个数中找最大值和最小值</vt:lpstr>
      <vt:lpstr>向函数传递一维数组</vt:lpstr>
      <vt:lpstr>数组元素作为函数的参数</vt:lpstr>
      <vt:lpstr>数组元素作为函数的参数</vt:lpstr>
      <vt:lpstr>数组名作为函数参数</vt:lpstr>
      <vt:lpstr>2 数组参数</vt:lpstr>
      <vt:lpstr>PowerPoint 演示文稿</vt:lpstr>
      <vt:lpstr>2 数组参数</vt:lpstr>
      <vt:lpstr>PowerPoint 演示文稿</vt:lpstr>
      <vt:lpstr>PowerPoint 演示文稿</vt:lpstr>
      <vt:lpstr>PowerPoint 演示文稿</vt:lpstr>
      <vt:lpstr>一维数组应用</vt:lpstr>
      <vt:lpstr>小结</vt:lpstr>
      <vt:lpstr>PowerPoint 演示文稿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robin</dc:creator>
  <cp:lastModifiedBy>tim</cp:lastModifiedBy>
  <cp:revision>224</cp:revision>
  <dcterms:created xsi:type="dcterms:W3CDTF">2004-11-26T05:12:32Z</dcterms:created>
  <dcterms:modified xsi:type="dcterms:W3CDTF">2016-12-02T07:06:04Z</dcterms:modified>
</cp:coreProperties>
</file>