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480D8F-13E5-4A1B-BBEC-ACE2ADF12BDA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97ADE-91EC-4E7F-8CF1-7CF18FF67EC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7105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视频公开课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4457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华师公开课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702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公开课应用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175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8784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网易公开课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599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iTunes U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08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TED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4770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685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爱课程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7603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示例：视频公开课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0695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示例：资源共享课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127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学堂在线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618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7700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72591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19863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00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60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1141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39019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371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53260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643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3356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8797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shaolan_2013-480p-zh-cn.mp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jpg"/><Relationship Id="rId11" Type="http://schemas.openxmlformats.org/officeDocument/2006/relationships/image" Target="../media/image21.jpg"/><Relationship Id="rId5" Type="http://schemas.openxmlformats.org/officeDocument/2006/relationships/image" Target="../media/image15.jpg"/><Relationship Id="rId10" Type="http://schemas.openxmlformats.org/officeDocument/2006/relationships/image" Target="../media/image20.jp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3667108" y="2875003"/>
            <a:ext cx="485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视频公开课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42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华南师大网络教育视频公开课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99" y="1412776"/>
            <a:ext cx="3744416" cy="4755409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011" y="1655682"/>
            <a:ext cx="3729340" cy="4512503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" name="文本框 4"/>
          <p:cNvSpPr txBox="1"/>
          <p:nvPr/>
        </p:nvSpPr>
        <p:spPr>
          <a:xfrm>
            <a:off x="6384032" y="1054391"/>
            <a:ext cx="36484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en-US" altLang="zh-CN" sz="2400" dirty="0">
                <a:solidFill>
                  <a:srgbClr val="4F81BD">
                    <a:lumMod val="40000"/>
                    <a:lumOff val="60000"/>
                  </a:srgbClr>
                </a:solidFill>
              </a:rPr>
              <a:t>http://open.gdou.com</a:t>
            </a:r>
            <a:endParaRPr lang="zh-CN" altLang="en-US" sz="2400" dirty="0">
              <a:solidFill>
                <a:srgbClr val="4F81BD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0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公开课应用</a:t>
            </a:r>
            <a:endParaRPr lang="zh-CN" altLang="en-US" dirty="0"/>
          </a:p>
        </p:txBody>
      </p:sp>
      <p:grpSp>
        <p:nvGrpSpPr>
          <p:cNvPr id="8" name="组合 7"/>
          <p:cNvGrpSpPr/>
          <p:nvPr/>
        </p:nvGrpSpPr>
        <p:grpSpPr>
          <a:xfrm>
            <a:off x="1199456" y="2180862"/>
            <a:ext cx="3421531" cy="3144705"/>
            <a:chOff x="748064" y="1315393"/>
            <a:chExt cx="2566148" cy="2358529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8064" y="1315393"/>
              <a:ext cx="2566148" cy="2011427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1163762" y="3327673"/>
              <a:ext cx="1734753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iPad/iPad Mini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222985" y="1220755"/>
            <a:ext cx="2402068" cy="1683412"/>
            <a:chOff x="3917238" y="915566"/>
            <a:chExt cx="1801551" cy="126255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23928" y="915566"/>
              <a:ext cx="1788172" cy="916310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3917238" y="1831876"/>
              <a:ext cx="1801551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Android Phone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8313020" y="1220755"/>
            <a:ext cx="2574744" cy="1683412"/>
            <a:chOff x="6234765" y="915566"/>
            <a:chExt cx="1931058" cy="1262559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72200" y="915566"/>
              <a:ext cx="1656184" cy="920838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/>
          </p:nvSpPr>
          <p:spPr>
            <a:xfrm>
              <a:off x="6234765" y="1831876"/>
              <a:ext cx="19310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Windows Phone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096001" y="3332990"/>
            <a:ext cx="3907004" cy="2861932"/>
            <a:chOff x="4644008" y="2418620"/>
            <a:chExt cx="2930253" cy="2146449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4008" y="2418620"/>
              <a:ext cx="2930253" cy="1800200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5164597" y="4218820"/>
              <a:ext cx="1889075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2400" dirty="0">
                  <a:solidFill>
                    <a:prstClr val="white"/>
                  </a:solidFill>
                </a:rPr>
                <a:t>Windows Tablet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5281879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2303078" y="2276873"/>
            <a:ext cx="7713971" cy="9130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5333" dirty="0">
                <a:solidFill>
                  <a:prstClr val="white"/>
                </a:solidFill>
              </a:rPr>
              <a:t>微课社会化促进教学发展</a:t>
            </a:r>
            <a:endParaRPr lang="zh-CN" altLang="en-US" sz="5333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1743" y="3220720"/>
            <a:ext cx="973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“以公开课的形式把微课社会化，将会促使更多的教师去制作优秀的课程，也进一步催生辅导教师这个新兴的职业。”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                                                              ——</a:t>
            </a:r>
            <a:r>
              <a:rPr lang="zh-CN" altLang="en-US" sz="2400" dirty="0">
                <a:solidFill>
                  <a:prstClr val="black"/>
                </a:solidFill>
              </a:rPr>
              <a:t>李健文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6761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043" y="578803"/>
            <a:ext cx="4584413" cy="5730516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网</a:t>
            </a:r>
            <a:r>
              <a:rPr lang="zh-CN" altLang="en-US" dirty="0" smtClean="0"/>
              <a:t>易公开课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99456" y="1892830"/>
            <a:ext cx="3300904" cy="37864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667" dirty="0">
                <a:solidFill>
                  <a:prstClr val="white"/>
                </a:solidFill>
              </a:rPr>
              <a:t>最初是抄袭和搬运</a:t>
            </a:r>
            <a:endParaRPr lang="en-US" altLang="zh-CN" sz="2667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667" b="1" dirty="0">
                <a:solidFill>
                  <a:prstClr val="white"/>
                </a:solidFill>
              </a:rPr>
              <a:t>投票翻译</a:t>
            </a:r>
            <a:endParaRPr lang="en-US" altLang="zh-CN" sz="2667" b="1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667" dirty="0">
                <a:solidFill>
                  <a:prstClr val="white"/>
                </a:solidFill>
              </a:rPr>
              <a:t>整合免费资源</a:t>
            </a:r>
            <a:endParaRPr lang="en-US" altLang="zh-CN" sz="2667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667" dirty="0">
                <a:solidFill>
                  <a:prstClr val="white"/>
                </a:solidFill>
              </a:rPr>
              <a:t>MOOC</a:t>
            </a: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2667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667" dirty="0">
                <a:solidFill>
                  <a:prstClr val="white"/>
                </a:solidFill>
              </a:rPr>
              <a:t>跨平台学习</a:t>
            </a:r>
            <a:endParaRPr lang="zh-CN" altLang="en-US" sz="2667" dirty="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83499" y="4303746"/>
            <a:ext cx="747320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云课堂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83499" y="5534852"/>
            <a:ext cx="1692002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iOS/Android/WP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83499" y="4570486"/>
            <a:ext cx="1553630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中国大学</a:t>
            </a:r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MOOC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1937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5" y="1604798"/>
            <a:ext cx="5704244" cy="451250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iTunes U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7152118" y="1412776"/>
            <a:ext cx="333937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绝大多数为</a:t>
            </a:r>
            <a:r>
              <a:rPr lang="zh-CN" altLang="en-US" sz="2400" b="1" dirty="0">
                <a:solidFill>
                  <a:prstClr val="white"/>
                </a:solidFill>
              </a:rPr>
              <a:t>英文</a:t>
            </a:r>
            <a:r>
              <a:rPr lang="zh-CN" altLang="en-US" sz="2400" dirty="0">
                <a:solidFill>
                  <a:prstClr val="white"/>
                </a:solidFill>
              </a:rPr>
              <a:t>课程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学科门类齐全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免费下载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没有中文字幕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prstClr val="white"/>
                </a:solidFill>
              </a:rPr>
              <a:t>少量</a:t>
            </a:r>
            <a:r>
              <a:rPr lang="zh-CN" altLang="en-US" sz="2400" b="1" dirty="0">
                <a:solidFill>
                  <a:prstClr val="white"/>
                </a:solidFill>
              </a:rPr>
              <a:t>中国高校资源</a:t>
            </a:r>
            <a:endParaRPr lang="zh-CN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221538" y="4298161"/>
            <a:ext cx="2810385" cy="18984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南京审计学院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南京晓庄学院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国家开放大学（中央电大）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北京开放大学（北京电大）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中欧国际工商学院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上海开放大学（上海电视大学）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中山大学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algn="r"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西安交通大学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390126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7783" y="705038"/>
            <a:ext cx="4657653" cy="560859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TED</a:t>
            </a:r>
            <a:endParaRPr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1184597" y="1508787"/>
            <a:ext cx="272382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分享创意为主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资源提供者众多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英语为主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prstClr val="white"/>
                </a:solidFill>
              </a:rPr>
              <a:t>典型微课</a:t>
            </a:r>
            <a:r>
              <a:rPr lang="zh-CN" altLang="en-US" sz="2400" b="1" dirty="0">
                <a:solidFill>
                  <a:prstClr val="white"/>
                </a:solidFill>
              </a:rPr>
              <a:t>网站</a:t>
            </a:r>
            <a:endParaRPr lang="en-US" altLang="zh-CN" sz="2400" b="1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可以移动学习</a:t>
            </a:r>
            <a:endParaRPr lang="en-US" altLang="zh-CN" sz="2400" dirty="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73463" y="4248277"/>
            <a:ext cx="2622834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5-25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分钟，大多数</a:t>
            </a:r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10-15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分钟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最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长不超过</a:t>
            </a:r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25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分钟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573463" y="5349213"/>
            <a:ext cx="2219390" cy="7696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Android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客户端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iOS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客户端</a:t>
            </a:r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/Podcast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订阅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XBOX ONE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73461" y="3147339"/>
            <a:ext cx="2281394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提供字幕，超过</a:t>
            </a:r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20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种语言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包括简体中文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110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示例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29971" y="1692291"/>
            <a:ext cx="6568016" cy="4082970"/>
            <a:chOff x="2854727" y="1347614"/>
            <a:chExt cx="4926012" cy="3062228"/>
          </a:xfrm>
        </p:grpSpPr>
        <p:pic>
          <p:nvPicPr>
            <p:cNvPr id="3" name="图片 2">
              <a:hlinkClick r:id="rId3" action="ppaction://hlinkfile" tooltip="读懂汉语的简单方法"/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3848" y="1347614"/>
              <a:ext cx="4227769" cy="23762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4" name="文本框 3"/>
            <p:cNvSpPr txBox="1"/>
            <p:nvPr/>
          </p:nvSpPr>
          <p:spPr>
            <a:xfrm>
              <a:off x="2854727" y="4155926"/>
              <a:ext cx="492601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en-US" altLang="zh-CN" sz="1600" b="1" dirty="0">
                  <a:solidFill>
                    <a:prstClr val="black"/>
                  </a:solidFill>
                </a:rPr>
                <a:t>ShaoLan Hsueh</a:t>
              </a:r>
              <a:r>
                <a:rPr lang="zh-CN" altLang="en-US" sz="1600" b="1" dirty="0">
                  <a:solidFill>
                    <a:prstClr val="black"/>
                  </a:solidFill>
                </a:rPr>
                <a:t>（薛晓岚）</a:t>
              </a:r>
              <a:r>
                <a:rPr lang="en-US" altLang="zh-CN" sz="1600" b="1" dirty="0">
                  <a:solidFill>
                    <a:prstClr val="black"/>
                  </a:solidFill>
                </a:rPr>
                <a:t>: Learn to read Chinese ... with ease! </a:t>
              </a:r>
              <a:endParaRPr lang="zh-CN" altLang="en-US" sz="1600" dirty="0">
                <a:solidFill>
                  <a:prstClr val="black"/>
                </a:solidFill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7344139" y="1748046"/>
            <a:ext cx="387798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white"/>
                </a:solidFill>
              </a:rPr>
              <a:t>名称：读懂汉</a:t>
            </a:r>
            <a:r>
              <a:rPr lang="zh-CN" altLang="en-US" sz="2400" dirty="0">
                <a:solidFill>
                  <a:prstClr val="white"/>
                </a:solidFill>
              </a:rPr>
              <a:t>字</a:t>
            </a:r>
            <a:r>
              <a:rPr lang="zh-CN" altLang="en-US" sz="2400" dirty="0">
                <a:solidFill>
                  <a:prstClr val="white"/>
                </a:solidFill>
              </a:rPr>
              <a:t>的简单方法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white"/>
                </a:solidFill>
              </a:rPr>
              <a:t>时</a:t>
            </a:r>
            <a:r>
              <a:rPr lang="zh-CN" altLang="en-US" sz="2400" dirty="0">
                <a:solidFill>
                  <a:prstClr val="white"/>
                </a:solidFill>
              </a:rPr>
              <a:t>长：</a:t>
            </a:r>
            <a:r>
              <a:rPr lang="en-US" altLang="zh-CN" sz="2400" dirty="0">
                <a:solidFill>
                  <a:prstClr val="white"/>
                </a:solidFill>
              </a:rPr>
              <a:t>6’10”</a:t>
            </a: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white"/>
                </a:solidFill>
              </a:rPr>
              <a:t>发布日期：</a:t>
            </a:r>
            <a:r>
              <a:rPr lang="en-US" altLang="zh-CN" sz="2400" dirty="0">
                <a:solidFill>
                  <a:prstClr val="white"/>
                </a:solidFill>
              </a:rPr>
              <a:t>2013</a:t>
            </a:r>
            <a:r>
              <a:rPr lang="zh-CN" altLang="en-US" sz="2400" dirty="0">
                <a:solidFill>
                  <a:prstClr val="white"/>
                </a:solidFill>
              </a:rPr>
              <a:t>年</a:t>
            </a:r>
            <a:r>
              <a:rPr lang="en-US" altLang="zh-CN" sz="2400" dirty="0">
                <a:solidFill>
                  <a:prstClr val="white"/>
                </a:solidFill>
              </a:rPr>
              <a:t>5</a:t>
            </a:r>
            <a:r>
              <a:rPr lang="zh-CN" altLang="en-US" sz="2400" dirty="0">
                <a:solidFill>
                  <a:prstClr val="white"/>
                </a:solidFill>
              </a:rPr>
              <a:t>月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white"/>
                </a:solidFill>
              </a:rPr>
              <a:t>访问量</a:t>
            </a:r>
            <a:r>
              <a:rPr lang="zh-CN" altLang="en-US" sz="2400" dirty="0">
                <a:solidFill>
                  <a:prstClr val="white"/>
                </a:solidFill>
              </a:rPr>
              <a:t>：</a:t>
            </a:r>
            <a:r>
              <a:rPr lang="en-US" altLang="zh-CN" sz="2400" dirty="0">
                <a:solidFill>
                  <a:prstClr val="white"/>
                </a:solidFill>
              </a:rPr>
              <a:t>2,519,483</a:t>
            </a:r>
          </a:p>
          <a:p>
            <a:pPr defTabSz="1219080">
              <a:lnSpc>
                <a:spcPct val="150000"/>
              </a:lnSpc>
            </a:pPr>
            <a:r>
              <a:rPr lang="zh-CN" altLang="en-US" sz="2400" dirty="0">
                <a:solidFill>
                  <a:prstClr val="white"/>
                </a:solidFill>
              </a:rPr>
              <a:t>访问源：</a:t>
            </a:r>
            <a:endParaRPr lang="zh-CN" altLang="en-US" sz="2400" dirty="0">
              <a:solidFill>
                <a:prstClr val="white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592278" y="4554413"/>
            <a:ext cx="1526380" cy="12211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39%  TED.com</a:t>
            </a:r>
          </a:p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18%  TED apps</a:t>
            </a:r>
          </a:p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19%  iTunes</a:t>
            </a:r>
          </a:p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20%  YouTube</a:t>
            </a:r>
          </a:p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4%  Other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0224459" y="3665054"/>
            <a:ext cx="11368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1200" dirty="0">
                <a:solidFill>
                  <a:prstClr val="white">
                    <a:lumMod val="85000"/>
                  </a:prstClr>
                </a:solidFill>
              </a:rPr>
              <a:t>(</a:t>
            </a:r>
            <a:r>
              <a:rPr lang="en-US" altLang="zh-CN" sz="1200" dirty="0">
                <a:solidFill>
                  <a:prstClr val="white">
                    <a:lumMod val="85000"/>
                  </a:prstClr>
                </a:solidFill>
              </a:rPr>
              <a:t>2015/10/21)</a:t>
            </a:r>
            <a:endParaRPr lang="zh-CN" altLang="en-US" sz="1200" dirty="0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2080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爱课程</a:t>
            </a:r>
            <a:endParaRPr lang="zh-CN" altLang="en-US" dirty="0"/>
          </a:p>
        </p:txBody>
      </p:sp>
      <p:sp>
        <p:nvSpPr>
          <p:cNvPr id="5" name="文本框 4"/>
          <p:cNvSpPr txBox="1"/>
          <p:nvPr/>
        </p:nvSpPr>
        <p:spPr>
          <a:xfrm>
            <a:off x="1199457" y="1412777"/>
            <a:ext cx="280717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高等教育出版社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内容审查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prstClr val="white"/>
                </a:solidFill>
              </a:rPr>
              <a:t>视频公开课</a:t>
            </a:r>
            <a:endParaRPr lang="en-US" altLang="zh-CN" sz="2400" b="1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prstClr val="white"/>
                </a:solidFill>
              </a:rPr>
              <a:t>资源共享课</a:t>
            </a:r>
            <a:endParaRPr lang="en-US" altLang="zh-CN" sz="2400" b="1" dirty="0">
              <a:solidFill>
                <a:prstClr val="white"/>
              </a:solidFill>
            </a:endParaRPr>
          </a:p>
          <a:p>
            <a:pPr defTabSz="1219080">
              <a:lnSpc>
                <a:spcPct val="150000"/>
              </a:lnSpc>
            </a:pP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学习社区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中国大学</a:t>
            </a:r>
            <a:r>
              <a:rPr lang="en-US" altLang="zh-CN" sz="2400" dirty="0">
                <a:solidFill>
                  <a:prstClr val="white"/>
                </a:solidFill>
              </a:rPr>
              <a:t>MOOC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588321" y="3051329"/>
            <a:ext cx="2622834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哲学、经济学、法学、教育学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文学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、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历史学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80534" y="4156345"/>
            <a:ext cx="2247731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本科课程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、</a:t>
            </a:r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高职高专课程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网络教育课程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580534" y="5793463"/>
            <a:ext cx="1122423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与网易合作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22" y="644691"/>
            <a:ext cx="3960861" cy="5601455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3404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视频</a:t>
            </a:r>
            <a:r>
              <a:rPr lang="zh-CN" altLang="en-US" dirty="0" smtClean="0"/>
              <a:t>公开课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5041564" y="1503931"/>
            <a:ext cx="5632625" cy="3698927"/>
            <a:chOff x="3205498" y="1347614"/>
            <a:chExt cx="4224469" cy="2774195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5498" y="1347614"/>
              <a:ext cx="4224469" cy="2376264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5" name="文本框 4"/>
            <p:cNvSpPr txBox="1"/>
            <p:nvPr/>
          </p:nvSpPr>
          <p:spPr>
            <a:xfrm>
              <a:off x="3774528" y="3867894"/>
              <a:ext cx="3086422" cy="2539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600" dirty="0">
                  <a:solidFill>
                    <a:prstClr val="white">
                      <a:lumMod val="85000"/>
                    </a:prstClr>
                  </a:solidFill>
                </a:rPr>
                <a:t>第一讲：正确认识</a:t>
              </a:r>
              <a:r>
                <a:rPr lang="en-US" altLang="zh-CN" sz="1600" dirty="0">
                  <a:solidFill>
                    <a:prstClr val="white">
                      <a:lumMod val="85000"/>
                    </a:prstClr>
                  </a:solidFill>
                </a:rPr>
                <a:t>——</a:t>
              </a:r>
              <a:r>
                <a:rPr lang="zh-CN" altLang="en-US" sz="1600" dirty="0">
                  <a:solidFill>
                    <a:prstClr val="white">
                      <a:lumMod val="85000"/>
                    </a:prstClr>
                  </a:solidFill>
                </a:rPr>
                <a:t>数字化学习是什么？</a:t>
              </a:r>
              <a:endParaRPr lang="zh-CN" altLang="en-US" sz="1600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391478" y="1502592"/>
            <a:ext cx="3057247" cy="3600986"/>
            <a:chOff x="755576" y="1378825"/>
            <a:chExt cx="2292935" cy="2700739"/>
          </a:xfrm>
        </p:grpSpPr>
        <p:sp>
          <p:nvSpPr>
            <p:cNvPr id="6" name="文本框 5"/>
            <p:cNvSpPr txBox="1"/>
            <p:nvPr/>
          </p:nvSpPr>
          <p:spPr>
            <a:xfrm>
              <a:off x="755576" y="1378825"/>
              <a:ext cx="2292935" cy="27007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>
                <a:lnSpc>
                  <a:spcPct val="150000"/>
                </a:lnSpc>
              </a:pPr>
              <a:r>
                <a:rPr lang="en-US" altLang="zh-CN" sz="3200" b="1" dirty="0">
                  <a:solidFill>
                    <a:prstClr val="white"/>
                  </a:solidFill>
                </a:rPr>
                <a:t>《</a:t>
              </a:r>
              <a:r>
                <a:rPr lang="zh-CN" altLang="en-US" sz="3200" b="1" dirty="0">
                  <a:solidFill>
                    <a:prstClr val="white"/>
                  </a:solidFill>
                </a:rPr>
                <a:t>数字化学习</a:t>
              </a:r>
              <a:r>
                <a:rPr lang="en-US" altLang="zh-CN" sz="3200" b="1" dirty="0">
                  <a:solidFill>
                    <a:prstClr val="white"/>
                  </a:solidFill>
                </a:rPr>
                <a:t>》</a:t>
              </a:r>
            </a:p>
            <a:p>
              <a:pPr defTabSz="1219080">
                <a:lnSpc>
                  <a:spcPct val="150000"/>
                </a:lnSpc>
              </a:pPr>
              <a:endParaRPr lang="en-US" altLang="zh-CN" sz="2400" dirty="0">
                <a:solidFill>
                  <a:prstClr val="white"/>
                </a:solidFill>
              </a:endParaRPr>
            </a:p>
            <a:p>
              <a:pPr marL="609539" lvl="1" defTabSz="1219080">
                <a:lnSpc>
                  <a:spcPct val="150000"/>
                </a:lnSpc>
              </a:pPr>
              <a:r>
                <a:rPr lang="zh-CN" altLang="en-US" sz="2400" dirty="0">
                  <a:solidFill>
                    <a:prstClr val="white"/>
                  </a:solidFill>
                </a:rPr>
                <a:t>主讲：</a:t>
              </a:r>
              <a:endParaRPr lang="en-US" altLang="zh-CN" sz="2400" dirty="0">
                <a:solidFill>
                  <a:prstClr val="white"/>
                </a:solidFill>
              </a:endParaRPr>
            </a:p>
            <a:p>
              <a:pPr marL="990530" lvl="1" indent="-380990" defTabSz="121908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2400" dirty="0">
                  <a:solidFill>
                    <a:prstClr val="white"/>
                  </a:solidFill>
                </a:rPr>
                <a:t>张妙</a:t>
              </a:r>
              <a:r>
                <a:rPr lang="zh-CN" altLang="en-US" sz="2400" dirty="0">
                  <a:solidFill>
                    <a:prstClr val="white"/>
                  </a:solidFill>
                </a:rPr>
                <a:t>华</a:t>
              </a:r>
              <a:endParaRPr lang="en-US" altLang="zh-CN" sz="2400" dirty="0">
                <a:solidFill>
                  <a:prstClr val="white"/>
                </a:solidFill>
              </a:endParaRPr>
            </a:p>
            <a:p>
              <a:pPr marL="990530" lvl="1" indent="-380990" defTabSz="121908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2400" dirty="0">
                  <a:solidFill>
                    <a:prstClr val="white"/>
                  </a:solidFill>
                </a:rPr>
                <a:t>潘战生</a:t>
              </a:r>
              <a:endParaRPr lang="en-US" altLang="zh-CN" sz="2400" dirty="0">
                <a:solidFill>
                  <a:prstClr val="white"/>
                </a:solidFill>
              </a:endParaRPr>
            </a:p>
            <a:p>
              <a:pPr marL="990530" lvl="1" indent="-380990" defTabSz="1219080">
                <a:lnSpc>
                  <a:spcPct val="150000"/>
                </a:lnSpc>
                <a:buFont typeface="Wingdings" panose="05000000000000000000" pitchFamily="2" charset="2"/>
                <a:buChar char="n"/>
              </a:pPr>
              <a:r>
                <a:rPr lang="zh-CN" altLang="en-US" sz="2400" dirty="0">
                  <a:solidFill>
                    <a:prstClr val="white"/>
                  </a:solidFill>
                </a:rPr>
                <a:t>武丽志</a:t>
              </a:r>
              <a:endParaRPr lang="en-US" altLang="zh-CN" sz="2400" dirty="0">
                <a:solidFill>
                  <a:prstClr val="white"/>
                </a:solidFill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403648" y="1912645"/>
              <a:ext cx="1392449" cy="2847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1867" dirty="0">
                  <a:solidFill>
                    <a:prstClr val="white">
                      <a:lumMod val="85000"/>
                    </a:prstClr>
                  </a:solidFill>
                </a:rPr>
                <a:t>精品视频公开课</a:t>
              </a:r>
              <a:endParaRPr lang="en-US" altLang="zh-CN" sz="1867" dirty="0">
                <a:solidFill>
                  <a:prstClr val="white">
                    <a:lumMod val="85000"/>
                  </a:prst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672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资源共享课</a:t>
            </a:r>
            <a:endParaRPr lang="zh-CN" altLang="en-US" dirty="0"/>
          </a:p>
        </p:txBody>
      </p:sp>
      <p:grpSp>
        <p:nvGrpSpPr>
          <p:cNvPr id="3" name="组合 2"/>
          <p:cNvGrpSpPr/>
          <p:nvPr/>
        </p:nvGrpSpPr>
        <p:grpSpPr>
          <a:xfrm>
            <a:off x="1871777" y="1412776"/>
            <a:ext cx="4204883" cy="2847149"/>
            <a:chOff x="3205498" y="1347614"/>
            <a:chExt cx="4224469" cy="2860411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5498" y="1347614"/>
              <a:ext cx="4224469" cy="2376263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5" name="文本框 4"/>
            <p:cNvSpPr txBox="1"/>
            <p:nvPr/>
          </p:nvSpPr>
          <p:spPr>
            <a:xfrm>
              <a:off x="3575858" y="3867894"/>
              <a:ext cx="3483768" cy="3401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600" dirty="0">
                  <a:solidFill>
                    <a:prstClr val="white">
                      <a:lumMod val="85000"/>
                    </a:prstClr>
                  </a:solidFill>
                </a:rPr>
                <a:t>精品资源共享课：</a:t>
              </a:r>
              <a:r>
                <a:rPr lang="en-US" altLang="zh-CN" sz="1600" dirty="0">
                  <a:solidFill>
                    <a:prstClr val="white"/>
                  </a:solidFill>
                </a:rPr>
                <a:t>《</a:t>
              </a:r>
              <a:r>
                <a:rPr lang="zh-CN" altLang="en-US" sz="1600" dirty="0">
                  <a:solidFill>
                    <a:prstClr val="white"/>
                  </a:solidFill>
                </a:rPr>
                <a:t>现代教育技术</a:t>
              </a:r>
              <a:r>
                <a:rPr lang="en-US" altLang="zh-CN" sz="1600" dirty="0">
                  <a:solidFill>
                    <a:prstClr val="white"/>
                  </a:solidFill>
                </a:rPr>
                <a:t>》</a:t>
              </a:r>
              <a:endParaRPr lang="zh-CN" alt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6675839" y="1412776"/>
            <a:ext cx="4204880" cy="2847149"/>
            <a:chOff x="3205499" y="1347614"/>
            <a:chExt cx="4224466" cy="2860411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05499" y="1347614"/>
              <a:ext cx="4224466" cy="2376263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12700" cap="sq">
              <a:solidFill>
                <a:srgbClr val="292929"/>
              </a:solidFill>
              <a:miter lim="800000"/>
            </a:ln>
            <a:effectLst>
              <a:reflection blurRad="12700" stA="28000" endPos="28000" dist="5000" dir="5400000" sy="-100000" algn="bl" rotWithShape="0"/>
            </a:effectLst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14" name="文本框 13"/>
            <p:cNvSpPr txBox="1"/>
            <p:nvPr/>
          </p:nvSpPr>
          <p:spPr>
            <a:xfrm>
              <a:off x="3678932" y="3867894"/>
              <a:ext cx="3277629" cy="3401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1600" dirty="0">
                  <a:solidFill>
                    <a:prstClr val="white">
                      <a:lumMod val="85000"/>
                    </a:prstClr>
                  </a:solidFill>
                </a:rPr>
                <a:t>精品资源共享课：</a:t>
              </a:r>
              <a:r>
                <a:rPr lang="en-US" altLang="zh-CN" sz="1600" dirty="0">
                  <a:solidFill>
                    <a:prstClr val="white"/>
                  </a:solidFill>
                </a:rPr>
                <a:t>《</a:t>
              </a:r>
              <a:r>
                <a:rPr lang="zh-CN" altLang="en-US" sz="1600" dirty="0">
                  <a:solidFill>
                    <a:prstClr val="white"/>
                  </a:solidFill>
                </a:rPr>
                <a:t>植物生理学</a:t>
              </a:r>
              <a:r>
                <a:rPr lang="en-US" altLang="zh-CN" sz="1600" dirty="0">
                  <a:solidFill>
                    <a:prstClr val="white"/>
                  </a:solidFill>
                </a:rPr>
                <a:t>》</a:t>
              </a:r>
              <a:endParaRPr lang="zh-CN" altLang="en-US" sz="1600" dirty="0">
                <a:solidFill>
                  <a:prstClr val="white"/>
                </a:solidFill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1395251" y="5372792"/>
            <a:ext cx="9163083" cy="648497"/>
            <a:chOff x="689043" y="3942474"/>
            <a:chExt cx="6872312" cy="486373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043" y="3957199"/>
              <a:ext cx="834775" cy="47164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97155" y="3957199"/>
              <a:ext cx="834775" cy="4716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05267" y="3955413"/>
              <a:ext cx="834775" cy="4716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10549" y="3955412"/>
              <a:ext cx="834775" cy="4716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16016" y="3942475"/>
              <a:ext cx="834775" cy="4716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21298" y="3955411"/>
              <a:ext cx="834775" cy="4716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26580" y="3942474"/>
              <a:ext cx="834775" cy="47164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 w="3175">
              <a:solidFill>
                <a:schemeClr val="tx1"/>
              </a:solidFill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37" name="组合 36"/>
          <p:cNvGrpSpPr/>
          <p:nvPr/>
        </p:nvGrpSpPr>
        <p:grpSpPr>
          <a:xfrm>
            <a:off x="1945757" y="4317000"/>
            <a:ext cx="8056059" cy="887181"/>
            <a:chOff x="1101923" y="3218018"/>
            <a:chExt cx="6042044" cy="665386"/>
          </a:xfrm>
        </p:grpSpPr>
        <p:cxnSp>
          <p:nvCxnSpPr>
            <p:cNvPr id="23" name="直接连接符 22"/>
            <p:cNvCxnSpPr/>
            <p:nvPr/>
          </p:nvCxnSpPr>
          <p:spPr>
            <a:xfrm>
              <a:off x="2623269" y="3218018"/>
              <a:ext cx="4508" cy="361835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V="1">
              <a:off x="1118261" y="3593576"/>
              <a:ext cx="6025706" cy="1796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1101923" y="3593576"/>
              <a:ext cx="0" cy="28982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7143967" y="3598388"/>
              <a:ext cx="0" cy="285016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接连接符 31"/>
            <p:cNvCxnSpPr/>
            <p:nvPr/>
          </p:nvCxnSpPr>
          <p:spPr>
            <a:xfrm>
              <a:off x="2126373" y="3593576"/>
              <a:ext cx="0" cy="28982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接连接符 32"/>
            <p:cNvCxnSpPr/>
            <p:nvPr/>
          </p:nvCxnSpPr>
          <p:spPr>
            <a:xfrm>
              <a:off x="3134485" y="3593576"/>
              <a:ext cx="0" cy="28982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>
              <a:off x="4142597" y="3593576"/>
              <a:ext cx="0" cy="28982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34"/>
            <p:cNvCxnSpPr/>
            <p:nvPr/>
          </p:nvCxnSpPr>
          <p:spPr>
            <a:xfrm>
              <a:off x="5150709" y="3593576"/>
              <a:ext cx="0" cy="28982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/>
            <p:cNvCxnSpPr/>
            <p:nvPr/>
          </p:nvCxnSpPr>
          <p:spPr>
            <a:xfrm>
              <a:off x="6158821" y="3593576"/>
              <a:ext cx="0" cy="289828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95630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学堂在线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199456" y="1412777"/>
            <a:ext cx="2371162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清华大学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solidFill>
                  <a:prstClr val="white"/>
                </a:solidFill>
              </a:rPr>
              <a:t>edX</a:t>
            </a:r>
            <a:r>
              <a:rPr lang="zh-CN" altLang="en-US" sz="2400" dirty="0">
                <a:solidFill>
                  <a:prstClr val="white"/>
                </a:solidFill>
              </a:rPr>
              <a:t>开放平台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prstClr val="white"/>
                </a:solidFill>
              </a:rPr>
              <a:t>学堂云</a:t>
            </a:r>
            <a:endParaRPr lang="en-US" altLang="zh-CN" sz="2400" b="1" dirty="0">
              <a:solidFill>
                <a:prstClr val="white"/>
              </a:solidFill>
            </a:endParaRPr>
          </a:p>
          <a:p>
            <a:pPr defTabSz="1219080">
              <a:lnSpc>
                <a:spcPct val="150000"/>
              </a:lnSpc>
            </a:pP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学位</a:t>
            </a:r>
            <a:r>
              <a:rPr lang="zh-CN" altLang="en-US" sz="2400" dirty="0">
                <a:solidFill>
                  <a:prstClr val="white"/>
                </a:solidFill>
              </a:rPr>
              <a:t>课</a:t>
            </a: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b="1" dirty="0">
                <a:solidFill>
                  <a:prstClr val="white"/>
                </a:solidFill>
              </a:rPr>
              <a:t>爱学堂</a:t>
            </a:r>
            <a:endParaRPr lang="en-US" altLang="zh-CN" sz="2400" b="1" dirty="0">
              <a:solidFill>
                <a:prstClr val="white"/>
              </a:solidFill>
            </a:endParaRPr>
          </a:p>
          <a:p>
            <a:pPr defTabSz="1219080">
              <a:lnSpc>
                <a:spcPct val="150000"/>
              </a:lnSpc>
            </a:pPr>
            <a:endParaRPr lang="en-US" altLang="zh-CN" sz="2400" dirty="0">
              <a:solidFill>
                <a:prstClr val="white"/>
              </a:solidFill>
            </a:endParaRPr>
          </a:p>
          <a:p>
            <a:pPr marL="380990" indent="-380990" defTabSz="1219080">
              <a:lnSpc>
                <a:spcPct val="150000"/>
              </a:lnSpc>
              <a:buFont typeface="Wingdings" panose="05000000000000000000" pitchFamily="2" charset="2"/>
              <a:buChar char="l"/>
            </a:pPr>
            <a:r>
              <a:rPr lang="zh-CN" altLang="en-US" sz="2400" dirty="0">
                <a:solidFill>
                  <a:prstClr val="white"/>
                </a:solidFill>
              </a:rPr>
              <a:t>移动学习</a:t>
            </a:r>
            <a:endParaRPr lang="en-US" altLang="zh-CN" sz="2400" dirty="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88322" y="3051329"/>
            <a:ext cx="1685077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教育云：校园平台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翻转课堂实践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587145" y="5811438"/>
            <a:ext cx="2079800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1467" dirty="0">
                <a:solidFill>
                  <a:prstClr val="white">
                    <a:lumMod val="85000"/>
                  </a:prstClr>
                </a:solidFill>
              </a:rPr>
              <a:t>iPhone/iPad/Android</a:t>
            </a:r>
            <a:endParaRPr lang="zh-CN" altLang="en-US" sz="1467" dirty="0">
              <a:solidFill>
                <a:prstClr val="white">
                  <a:lumMod val="8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422" y="760301"/>
            <a:ext cx="3960861" cy="5370232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9" name="文本框 8"/>
          <p:cNvSpPr txBox="1"/>
          <p:nvPr/>
        </p:nvSpPr>
        <p:spPr>
          <a:xfrm>
            <a:off x="1588322" y="4724993"/>
            <a:ext cx="1872629" cy="5438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中小学在线辅导平台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  <a:p>
            <a:pPr defTabSz="1219080"/>
            <a:r>
              <a:rPr lang="zh-CN" altLang="en-US" sz="1467" dirty="0">
                <a:solidFill>
                  <a:prstClr val="white">
                    <a:lumMod val="85000"/>
                  </a:prstClr>
                </a:solidFill>
              </a:rPr>
              <a:t>收费微课程</a:t>
            </a:r>
            <a:endParaRPr lang="en-US" altLang="zh-CN" sz="1467" dirty="0">
              <a:solidFill>
                <a:prstClr val="white">
                  <a:lumMod val="8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78423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392</Words>
  <Application>Microsoft Office PowerPoint</Application>
  <PresentationFormat>宽屏</PresentationFormat>
  <Paragraphs>128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方正姚体</vt:lpstr>
      <vt:lpstr>宋体</vt:lpstr>
      <vt:lpstr>微软雅黑</vt:lpstr>
      <vt:lpstr>Arial</vt:lpstr>
      <vt:lpstr>Calibri</vt:lpstr>
      <vt:lpstr>Wingdings</vt:lpstr>
      <vt:lpstr>1_Office 主题</vt:lpstr>
      <vt:lpstr>PowerPoint 演示文稿</vt:lpstr>
      <vt:lpstr>网易公开课</vt:lpstr>
      <vt:lpstr>iTunes U</vt:lpstr>
      <vt:lpstr>TED</vt:lpstr>
      <vt:lpstr>示例</vt:lpstr>
      <vt:lpstr>爱课程</vt:lpstr>
      <vt:lpstr>视频公开课</vt:lpstr>
      <vt:lpstr>资源共享课</vt:lpstr>
      <vt:lpstr>学堂在线</vt:lpstr>
      <vt:lpstr>华南师大网络教育视频公开课</vt:lpstr>
      <vt:lpstr>公开课应用</vt:lpstr>
      <vt:lpstr>观点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2016-10-20T05:20:25Z</dcterms:created>
  <dcterms:modified xsi:type="dcterms:W3CDTF">2016-10-20T05:20:37Z</dcterms:modified>
</cp:coreProperties>
</file>