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80D8F-13E5-4A1B-BBEC-ACE2ADF12BDA}" type="datetimeFigureOut">
              <a:rPr lang="zh-CN" altLang="en-US" smtClean="0"/>
              <a:t>2016/10/20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97ADE-91EC-4E7F-8CF1-7CF18FF67EC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7105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视频公开课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45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华师公开课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02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公开课应用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1754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84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网易公开课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99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iTunes U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108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TED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477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示例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685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爱课程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6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示例：视频公开课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69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示例：资源共享课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2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学堂在线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61AE8-4E9A-4F2B-9F2B-7B27B86452D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618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21352" y="1796819"/>
            <a:ext cx="6410819" cy="1344149"/>
          </a:xfrm>
          <a:prstGeom prst="rect">
            <a:avLst/>
          </a:prstGeom>
        </p:spPr>
        <p:txBody>
          <a:bodyPr lIns="91434" tIns="45717" rIns="91434" bIns="45717">
            <a:noAutofit/>
          </a:bodyPr>
          <a:lstStyle>
            <a:lvl1pPr algn="ctr">
              <a:defRPr sz="8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311691" y="3937679"/>
            <a:ext cx="3840427" cy="576064"/>
          </a:xfrm>
          <a:prstGeom prst="rect">
            <a:avLst/>
          </a:prstGeom>
        </p:spPr>
        <p:txBody>
          <a:bodyPr lIns="91434" tIns="45717" rIns="91434" bIns="45717" anchor="ctr">
            <a:noAutofit/>
          </a:bodyPr>
          <a:lstStyle>
            <a:lvl1pPr marL="0" indent="0" algn="l" fontAlgn="auto">
              <a:buNone/>
              <a:defRPr sz="2133" b="0">
                <a:solidFill>
                  <a:schemeClr val="bg1">
                    <a:lumMod val="85000"/>
                  </a:schemeClr>
                </a:solidFill>
                <a:effectLst/>
              </a:defRPr>
            </a:lvl1pPr>
            <a:lvl2pPr marL="609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altLang="zh-CN" dirty="0" smtClean="0"/>
          </a:p>
        </p:txBody>
      </p:sp>
      <p:pic>
        <p:nvPicPr>
          <p:cNvPr id="7" name="图片 6" descr="未标题-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23671" y="1000108"/>
            <a:ext cx="5368335" cy="4857784"/>
          </a:xfrm>
          <a:prstGeom prst="rect">
            <a:avLst/>
          </a:prstGeom>
          <a:effectLst/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253203"/>
            <a:ext cx="1632180" cy="8296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7700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591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白页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1.png"/>
          <p:cNvPicPr>
            <a:picLocks noChangeAspect="1"/>
          </p:cNvPicPr>
          <p:nvPr userDrawn="1"/>
        </p:nvPicPr>
        <p:blipFill>
          <a:blip r:embed="rId2">
            <a:lum bright="100000"/>
          </a:blip>
          <a:srcRect l="16589" t="18028" r="18189" b="1962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16156" r="40895" b="53686"/>
          <a:stretch>
            <a:fillRect/>
          </a:stretch>
        </p:blipFill>
        <p:spPr bwMode="auto">
          <a:xfrm>
            <a:off x="3047980" y="1"/>
            <a:ext cx="9144021" cy="2666995"/>
          </a:xfrm>
          <a:prstGeom prst="rect">
            <a:avLst/>
          </a:prstGeom>
          <a:noFill/>
        </p:spPr>
      </p:pic>
      <p:pic>
        <p:nvPicPr>
          <p:cNvPr id="13" name="Picture 3" descr="C:\Documents and Settings\ap1007\桌面\未标题-3.png"/>
          <p:cNvPicPr>
            <a:picLocks noChangeAspect="1" noChangeArrowheads="1"/>
          </p:cNvPicPr>
          <p:nvPr userDrawn="1"/>
        </p:nvPicPr>
        <p:blipFill>
          <a:blip r:embed="rId3"/>
          <a:srcRect t="24773" r="59365" b="53686"/>
          <a:stretch>
            <a:fillRect/>
          </a:stretch>
        </p:blipFill>
        <p:spPr bwMode="auto">
          <a:xfrm>
            <a:off x="2857479" y="4953012"/>
            <a:ext cx="6286544" cy="1904989"/>
          </a:xfrm>
          <a:prstGeom prst="rect">
            <a:avLst/>
          </a:prstGeom>
          <a:noFill/>
        </p:spPr>
      </p:pic>
      <p:cxnSp>
        <p:nvCxnSpPr>
          <p:cNvPr id="16" name="直接连接符 1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9863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10" name="组合 12"/>
          <p:cNvGrpSpPr/>
          <p:nvPr userDrawn="1"/>
        </p:nvGrpSpPr>
        <p:grpSpPr>
          <a:xfrm>
            <a:off x="1523968" y="1095371"/>
            <a:ext cx="9144064" cy="4667259"/>
            <a:chOff x="1214414" y="821528"/>
            <a:chExt cx="6858048" cy="3500444"/>
          </a:xfrm>
        </p:grpSpPr>
        <p:sp>
          <p:nvSpPr>
            <p:cNvPr id="15" name="椭圆 14"/>
            <p:cNvSpPr/>
            <p:nvPr/>
          </p:nvSpPr>
          <p:spPr>
            <a:xfrm>
              <a:off x="2893216" y="821528"/>
              <a:ext cx="3500444" cy="350044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080"/>
              <a:endParaRPr lang="zh-CN" altLang="en-US" sz="2400">
                <a:solidFill>
                  <a:prstClr val="white"/>
                </a:solidFill>
              </a:endParaRPr>
            </a:p>
          </p:txBody>
        </p:sp>
        <p:grpSp>
          <p:nvGrpSpPr>
            <p:cNvPr id="12" name="组合 10"/>
            <p:cNvGrpSpPr/>
            <p:nvPr/>
          </p:nvGrpSpPr>
          <p:grpSpPr>
            <a:xfrm>
              <a:off x="1214414" y="1640726"/>
              <a:ext cx="6858048" cy="1838917"/>
              <a:chOff x="1214414" y="928676"/>
              <a:chExt cx="6858048" cy="1838917"/>
            </a:xfrm>
          </p:grpSpPr>
          <p:sp>
            <p:nvSpPr>
              <p:cNvPr id="13" name="TextBox 14"/>
              <p:cNvSpPr txBox="1"/>
              <p:nvPr/>
            </p:nvSpPr>
            <p:spPr>
              <a:xfrm>
                <a:off x="1214414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en-US" altLang="zh-CN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  <a:endParaRPr lang="zh-CN" altLang="en-US" sz="15333" dirty="0">
                  <a:solidFill>
                    <a:srgbClr val="9BBB59">
                      <a:lumMod val="75000"/>
                    </a:srgbClr>
                  </a:solidFill>
                  <a:latin typeface="方正姚体" pitchFamily="2" charset="-122"/>
                  <a:ea typeface="方正姚体" pitchFamily="2" charset="-122"/>
                </a:endParaRPr>
              </a:p>
            </p:txBody>
          </p:sp>
          <p:sp>
            <p:nvSpPr>
              <p:cNvPr id="14" name="TextBox 15"/>
              <p:cNvSpPr txBox="1"/>
              <p:nvPr/>
            </p:nvSpPr>
            <p:spPr>
              <a:xfrm flipV="1">
                <a:off x="6500826" y="928676"/>
                <a:ext cx="1571636" cy="18389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1219080"/>
                <a:r>
                  <a: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rPr>
                  <a:t>“</a:t>
                </a:r>
              </a:p>
            </p:txBody>
          </p:sp>
        </p:grpSp>
      </p:grpSp>
      <p:sp>
        <p:nvSpPr>
          <p:cNvPr id="11" name="图文框 10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008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小标题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523968" y="1095371"/>
            <a:ext cx="9144064" cy="4667259"/>
            <a:chOff x="1142976" y="785801"/>
            <a:chExt cx="6858048" cy="3500444"/>
          </a:xfrm>
        </p:grpSpPr>
        <p:pic>
          <p:nvPicPr>
            <p:cNvPr id="22" name="图片 2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46111">
              <a:off x="5383880" y="1075428"/>
              <a:ext cx="1524000" cy="1714500"/>
            </a:xfrm>
            <a:prstGeom prst="rect">
              <a:avLst/>
            </a:prstGeom>
          </p:spPr>
        </p:pic>
        <p:grpSp>
          <p:nvGrpSpPr>
            <p:cNvPr id="23" name="组合 12"/>
            <p:cNvGrpSpPr/>
            <p:nvPr userDrawn="1"/>
          </p:nvGrpSpPr>
          <p:grpSpPr>
            <a:xfrm>
              <a:off x="1142976" y="785801"/>
              <a:ext cx="6858048" cy="3500444"/>
              <a:chOff x="1214414" y="821528"/>
              <a:chExt cx="6858048" cy="3500444"/>
            </a:xfrm>
          </p:grpSpPr>
          <p:grpSp>
            <p:nvGrpSpPr>
              <p:cNvPr id="25" name="组合 10"/>
              <p:cNvGrpSpPr/>
              <p:nvPr/>
            </p:nvGrpSpPr>
            <p:grpSpPr>
              <a:xfrm>
                <a:off x="1214414" y="1640726"/>
                <a:ext cx="6858048" cy="1838917"/>
                <a:chOff x="1214414" y="928676"/>
                <a:chExt cx="6858048" cy="1838917"/>
              </a:xfrm>
            </p:grpSpPr>
            <p:sp>
              <p:nvSpPr>
                <p:cNvPr id="26" name="TextBox 14"/>
                <p:cNvSpPr txBox="1"/>
                <p:nvPr/>
              </p:nvSpPr>
              <p:spPr>
                <a:xfrm>
                  <a:off x="1214414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en-US" altLang="zh-CN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  <a:endParaRPr lang="zh-CN" altLang="en-US" sz="15333" dirty="0">
                    <a:solidFill>
                      <a:srgbClr val="9BBB59">
                        <a:lumMod val="75000"/>
                      </a:srgbClr>
                    </a:solidFill>
                    <a:latin typeface="方正姚体" pitchFamily="2" charset="-122"/>
                    <a:ea typeface="方正姚体" pitchFamily="2" charset="-122"/>
                  </a:endParaRPr>
                </a:p>
              </p:txBody>
            </p:sp>
            <p:sp>
              <p:nvSpPr>
                <p:cNvPr id="27" name="TextBox 15"/>
                <p:cNvSpPr txBox="1"/>
                <p:nvPr/>
              </p:nvSpPr>
              <p:spPr>
                <a:xfrm flipV="1">
                  <a:off x="6500826" y="928676"/>
                  <a:ext cx="1571636" cy="183891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080"/>
                  <a:r>
                    <a:rPr lang="zh-CN" altLang="en-US" sz="15333" dirty="0">
                      <a:solidFill>
                        <a:srgbClr val="9BBB59">
                          <a:lumMod val="75000"/>
                        </a:srgbClr>
                      </a:solidFill>
                      <a:latin typeface="方正姚体" pitchFamily="2" charset="-122"/>
                      <a:ea typeface="方正姚体" pitchFamily="2" charset="-122"/>
                    </a:rPr>
                    <a:t>“</a:t>
                  </a:r>
                </a:p>
              </p:txBody>
            </p:sp>
          </p:grpSp>
          <p:sp>
            <p:nvSpPr>
              <p:cNvPr id="28" name="椭圆 27"/>
              <p:cNvSpPr/>
              <p:nvPr/>
            </p:nvSpPr>
            <p:spPr>
              <a:xfrm>
                <a:off x="2893216" y="821528"/>
                <a:ext cx="3500444" cy="3500444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080"/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图文框 12"/>
          <p:cNvSpPr/>
          <p:nvPr userDrawn="1"/>
        </p:nvSpPr>
        <p:spPr>
          <a:xfrm>
            <a:off x="0" y="1"/>
            <a:ext cx="12192000" cy="6858000"/>
          </a:xfrm>
          <a:prstGeom prst="frame">
            <a:avLst>
              <a:gd name="adj1" fmla="val 1590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560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蓝页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4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蓝页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/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019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白页面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609600" y="275170"/>
            <a:ext cx="10972800" cy="677316"/>
          </a:xfrm>
          <a:prstGeom prst="rect">
            <a:avLst/>
          </a:prstGeom>
        </p:spPr>
        <p:txBody>
          <a:bodyPr lIns="91434" tIns="45717" rIns="91434" bIns="45717" anchor="ctr"/>
          <a:lstStyle>
            <a:lvl1pPr algn="l">
              <a:defRPr sz="3733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326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无标题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线条9.pn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7000" contrast="-24000"/>
          </a:blip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6" name="直接连接符 5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 userDrawn="1"/>
        </p:nvSpPr>
        <p:spPr>
          <a:xfrm>
            <a:off x="0" y="6762749"/>
            <a:ext cx="12192000" cy="9525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3" tIns="60956" rIns="121913" bIns="60956" rtlCol="0" anchor="ctr"/>
          <a:lstStyle/>
          <a:p>
            <a:pPr algn="ctr" defTabSz="1219080"/>
            <a:endParaRPr lang="zh-CN" alt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643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完全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356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线条9.png"/>
          <p:cNvPicPr>
            <a:picLocks noChangeAspect="1"/>
          </p:cNvPicPr>
          <p:nvPr userDrawn="1"/>
        </p:nvPicPr>
        <p:blipFill>
          <a:blip r:embed="rId13" cstate="print"/>
          <a:srcRect r="26487"/>
          <a:stretch>
            <a:fillRect/>
          </a:stretch>
        </p:blipFill>
        <p:spPr>
          <a:xfrm>
            <a:off x="11144285" y="0"/>
            <a:ext cx="1047716" cy="6858000"/>
          </a:xfrm>
          <a:prstGeom prst="rect">
            <a:avLst/>
          </a:prstGeom>
        </p:spPr>
      </p:pic>
      <p:cxnSp>
        <p:nvCxnSpPr>
          <p:cNvPr id="5" name="直接连接符 4"/>
          <p:cNvCxnSpPr/>
          <p:nvPr userDrawn="1"/>
        </p:nvCxnSpPr>
        <p:spPr>
          <a:xfrm rot="5400000">
            <a:off x="191172" y="408002"/>
            <a:ext cx="816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 userDrawn="1"/>
        </p:nvCxnSpPr>
        <p:spPr>
          <a:xfrm rot="5400000">
            <a:off x="441625" y="238946"/>
            <a:ext cx="480000" cy="2117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79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121905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7143" indent="-457143" algn="l" defTabSz="121905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477" indent="-380953" algn="l" defTabSz="121905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1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33" indent="-304762" algn="l" defTabSz="121905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858" indent="-304762" algn="l" defTabSz="121905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38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906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430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953" indent="-304762" algn="l" defTabSz="121905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25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5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7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96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20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143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667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91" algn="l" defTabSz="121905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shaolan_2013-480p-zh-cn.mp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9"/>
          <p:cNvSpPr txBox="1"/>
          <p:nvPr/>
        </p:nvSpPr>
        <p:spPr>
          <a:xfrm>
            <a:off x="3667108" y="2875003"/>
            <a:ext cx="4857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080"/>
            <a:r>
              <a:rPr lang="zh-CN" altLang="en-US" sz="6400" b="1" dirty="0">
                <a:solidFill>
                  <a:prstClr val="white"/>
                </a:solidFill>
              </a:rPr>
              <a:t>视频公开课</a:t>
            </a:r>
            <a:endParaRPr lang="zh-CN" altLang="en-US" sz="6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2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华南师大网络教育视频公开课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499" y="1412776"/>
            <a:ext cx="3744416" cy="475540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011" y="1655682"/>
            <a:ext cx="3729340" cy="4512503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文本框 4"/>
          <p:cNvSpPr txBox="1"/>
          <p:nvPr/>
        </p:nvSpPr>
        <p:spPr>
          <a:xfrm>
            <a:off x="6384032" y="1054391"/>
            <a:ext cx="3648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en-US" altLang="zh-CN" sz="2400" dirty="0">
                <a:solidFill>
                  <a:srgbClr val="4F81BD">
                    <a:lumMod val="40000"/>
                    <a:lumOff val="60000"/>
                  </a:srgbClr>
                </a:solidFill>
              </a:rPr>
              <a:t>http://open.gdou.com</a:t>
            </a:r>
            <a:endParaRPr lang="zh-CN" altLang="en-US" sz="2400" dirty="0">
              <a:solidFill>
                <a:srgbClr val="4F81B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公开课应用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1199456" y="2180862"/>
            <a:ext cx="3421531" cy="3144705"/>
            <a:chOff x="748064" y="1315393"/>
            <a:chExt cx="2566148" cy="235852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064" y="1315393"/>
              <a:ext cx="2566148" cy="2011427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163762" y="3327673"/>
              <a:ext cx="173475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iPad/iPad Mini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5222985" y="1220755"/>
            <a:ext cx="2402068" cy="1683412"/>
            <a:chOff x="3917238" y="915566"/>
            <a:chExt cx="1801551" cy="1262559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3928" y="915566"/>
              <a:ext cx="1788172" cy="91631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3917238" y="1831876"/>
              <a:ext cx="1801551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Android Phone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8313020" y="1220755"/>
            <a:ext cx="2574744" cy="1683412"/>
            <a:chOff x="6234765" y="915566"/>
            <a:chExt cx="1931058" cy="1262559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2200" y="915566"/>
              <a:ext cx="1656184" cy="920838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6234765" y="1831876"/>
              <a:ext cx="193105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Windows Phone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096001" y="3332990"/>
            <a:ext cx="3907004" cy="2861932"/>
            <a:chOff x="4644008" y="2418620"/>
            <a:chExt cx="2930253" cy="2146449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2418620"/>
              <a:ext cx="2930253" cy="180020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5164597" y="4218820"/>
              <a:ext cx="188907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2400" dirty="0">
                  <a:solidFill>
                    <a:prstClr val="white"/>
                  </a:solidFill>
                </a:rPr>
                <a:t>Windows Tablet</a:t>
              </a:r>
              <a:endParaRPr lang="zh-CN" altLang="en-US" sz="24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8187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观点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303078" y="2276873"/>
            <a:ext cx="7713971" cy="91300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5333" dirty="0">
                <a:solidFill>
                  <a:prstClr val="white"/>
                </a:solidFill>
              </a:rPr>
              <a:t>微课社会化促进教学发展</a:t>
            </a:r>
            <a:endParaRPr lang="zh-CN" altLang="en-US" sz="5333" dirty="0">
              <a:solidFill>
                <a:prstClr val="white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321743" y="3220720"/>
            <a:ext cx="97323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080"/>
            <a:r>
              <a:rPr lang="zh-CN" altLang="en-US" sz="2400" dirty="0">
                <a:solidFill>
                  <a:prstClr val="black"/>
                </a:solidFill>
              </a:rPr>
              <a:t>“以公开课的形式把微课社会化，将会促使更多的教师去制作优秀的课程，也进一步催生辅导教师这个新兴的职业。”</a:t>
            </a:r>
            <a:endParaRPr lang="en-US" altLang="zh-CN" sz="2400" dirty="0">
              <a:solidFill>
                <a:prstClr val="black"/>
              </a:solidFill>
            </a:endParaRPr>
          </a:p>
          <a:p>
            <a:pPr algn="ctr" defTabSz="1219080"/>
            <a:r>
              <a:rPr lang="en-US" altLang="zh-CN" sz="2400" dirty="0">
                <a:solidFill>
                  <a:prstClr val="black"/>
                </a:solidFill>
              </a:rPr>
              <a:t>                                                              ——</a:t>
            </a:r>
            <a:r>
              <a:rPr lang="zh-CN" altLang="en-US" sz="2400" dirty="0">
                <a:solidFill>
                  <a:prstClr val="black"/>
                </a:solidFill>
              </a:rPr>
              <a:t>李健文</a:t>
            </a:r>
            <a:endParaRPr lang="zh-CN" alt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761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043" y="578803"/>
            <a:ext cx="4584413" cy="5730516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网</a:t>
            </a:r>
            <a:r>
              <a:rPr lang="zh-CN" altLang="en-US" dirty="0" smtClean="0"/>
              <a:t>易公开课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99456" y="1892830"/>
            <a:ext cx="3300904" cy="3786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67" dirty="0">
                <a:solidFill>
                  <a:prstClr val="white"/>
                </a:solidFill>
              </a:rPr>
              <a:t>最初是抄袭和搬运</a:t>
            </a:r>
            <a:endParaRPr lang="en-US" altLang="zh-CN" sz="2667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67" b="1" dirty="0">
                <a:solidFill>
                  <a:prstClr val="white"/>
                </a:solidFill>
              </a:rPr>
              <a:t>投票翻译</a:t>
            </a:r>
            <a:endParaRPr lang="en-US" altLang="zh-CN" sz="2667" b="1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67" dirty="0">
                <a:solidFill>
                  <a:prstClr val="white"/>
                </a:solidFill>
              </a:rPr>
              <a:t>整合免费资源</a:t>
            </a:r>
            <a:endParaRPr lang="en-US" altLang="zh-CN" sz="2667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667" dirty="0">
                <a:solidFill>
                  <a:prstClr val="white"/>
                </a:solidFill>
              </a:rPr>
              <a:t>MOOC</a:t>
            </a: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667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667" dirty="0">
                <a:solidFill>
                  <a:prstClr val="white"/>
                </a:solidFill>
              </a:rPr>
              <a:t>跨平台学习</a:t>
            </a:r>
            <a:endParaRPr lang="zh-CN" altLang="en-US" sz="2667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3499" y="4303746"/>
            <a:ext cx="74732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云课堂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83499" y="5534852"/>
            <a:ext cx="1692002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iOS/Android/WP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3499" y="4570486"/>
            <a:ext cx="155363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中国大学</a:t>
            </a:r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MOOC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9372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5" y="1604798"/>
            <a:ext cx="5704244" cy="451250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iTunes U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7152118" y="1412776"/>
            <a:ext cx="333937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绝大多数为</a:t>
            </a:r>
            <a:r>
              <a:rPr lang="zh-CN" altLang="en-US" sz="2400" b="1" dirty="0">
                <a:solidFill>
                  <a:prstClr val="white"/>
                </a:solidFill>
              </a:rPr>
              <a:t>英文</a:t>
            </a:r>
            <a:r>
              <a:rPr lang="zh-CN" altLang="en-US" sz="2400" dirty="0">
                <a:solidFill>
                  <a:prstClr val="white"/>
                </a:solidFill>
              </a:rPr>
              <a:t>课程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学科门类齐全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免费下载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没有中文字幕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prstClr val="white"/>
                </a:solidFill>
              </a:rPr>
              <a:t>少量</a:t>
            </a:r>
            <a:r>
              <a:rPr lang="zh-CN" altLang="en-US" sz="2400" b="1" dirty="0">
                <a:solidFill>
                  <a:prstClr val="white"/>
                </a:solidFill>
              </a:rPr>
              <a:t>中国高校资源</a:t>
            </a:r>
            <a:endParaRPr lang="zh-CN" altLang="en-US" sz="2400" b="1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221538" y="4298161"/>
            <a:ext cx="2810385" cy="18984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南京审计学院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南京晓庄学院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国家开放大学（中央电大）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北京开放大学（北京电大）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中欧国际工商学院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上海开放大学（上海电视大学）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中山大学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algn="r"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西安交通大学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90126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783" y="705038"/>
            <a:ext cx="4657653" cy="560859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TED</a:t>
            </a:r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184597" y="1508787"/>
            <a:ext cx="272382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分享创意为主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资源提供者众多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英语为主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prstClr val="white"/>
                </a:solidFill>
              </a:rPr>
              <a:t>典型微课</a:t>
            </a:r>
            <a:r>
              <a:rPr lang="zh-CN" altLang="en-US" sz="2400" b="1" dirty="0">
                <a:solidFill>
                  <a:prstClr val="white"/>
                </a:solidFill>
              </a:rPr>
              <a:t>网站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可以移动学习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73463" y="4248277"/>
            <a:ext cx="2622834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5-25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分钟，大多数</a:t>
            </a:r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10-15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分钟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最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长不超过</a:t>
            </a:r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25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分钟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73463" y="5349213"/>
            <a:ext cx="2219390" cy="7696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Android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客户端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iOS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客户端</a:t>
            </a:r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/Podcast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订阅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XBOX ONE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3461" y="3147339"/>
            <a:ext cx="2281394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提供字幕，超过</a:t>
            </a:r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20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种语言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包括简体中文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1074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示例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829971" y="1692291"/>
            <a:ext cx="6568016" cy="4082970"/>
            <a:chOff x="2854727" y="1347614"/>
            <a:chExt cx="4926012" cy="3062228"/>
          </a:xfrm>
        </p:grpSpPr>
        <p:pic>
          <p:nvPicPr>
            <p:cNvPr id="3" name="图片 2">
              <a:hlinkClick r:id="rId3" action="ppaction://hlinkfile" tooltip="读懂汉语的简单方法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3848" y="1347614"/>
              <a:ext cx="4227769" cy="23762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4" name="文本框 3"/>
            <p:cNvSpPr txBox="1"/>
            <p:nvPr/>
          </p:nvSpPr>
          <p:spPr>
            <a:xfrm>
              <a:off x="2854727" y="4155926"/>
              <a:ext cx="492601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en-US" altLang="zh-CN" sz="1600" b="1" dirty="0">
                  <a:solidFill>
                    <a:prstClr val="black"/>
                  </a:solidFill>
                </a:rPr>
                <a:t>ShaoLan Hsueh</a:t>
              </a:r>
              <a:r>
                <a:rPr lang="zh-CN" altLang="en-US" sz="1600" b="1" dirty="0">
                  <a:solidFill>
                    <a:prstClr val="black"/>
                  </a:solidFill>
                </a:rPr>
                <a:t>（薛晓岚）</a:t>
              </a:r>
              <a:r>
                <a:rPr lang="en-US" altLang="zh-CN" sz="1600" b="1" dirty="0">
                  <a:solidFill>
                    <a:prstClr val="black"/>
                  </a:solidFill>
                </a:rPr>
                <a:t>: Learn to read Chinese ... with ease! </a:t>
              </a:r>
              <a:endParaRPr lang="zh-CN" alt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7344139" y="1748046"/>
            <a:ext cx="387798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</a:rPr>
              <a:t>名称：读懂汉</a:t>
            </a:r>
            <a:r>
              <a:rPr lang="zh-CN" altLang="en-US" sz="2400" dirty="0">
                <a:solidFill>
                  <a:prstClr val="white"/>
                </a:solidFill>
              </a:rPr>
              <a:t>字</a:t>
            </a:r>
            <a:r>
              <a:rPr lang="zh-CN" altLang="en-US" sz="2400" dirty="0">
                <a:solidFill>
                  <a:prstClr val="white"/>
                </a:solidFill>
              </a:rPr>
              <a:t>的简单方法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</a:rPr>
              <a:t>时</a:t>
            </a:r>
            <a:r>
              <a:rPr lang="zh-CN" altLang="en-US" sz="2400" dirty="0">
                <a:solidFill>
                  <a:prstClr val="white"/>
                </a:solidFill>
              </a:rPr>
              <a:t>长：</a:t>
            </a:r>
            <a:r>
              <a:rPr lang="en-US" altLang="zh-CN" sz="2400" dirty="0">
                <a:solidFill>
                  <a:prstClr val="white"/>
                </a:solidFill>
              </a:rPr>
              <a:t>6’10”</a:t>
            </a: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</a:rPr>
              <a:t>发布日期：</a:t>
            </a:r>
            <a:r>
              <a:rPr lang="en-US" altLang="zh-CN" sz="2400" dirty="0">
                <a:solidFill>
                  <a:prstClr val="white"/>
                </a:solidFill>
              </a:rPr>
              <a:t>2013</a:t>
            </a:r>
            <a:r>
              <a:rPr lang="zh-CN" altLang="en-US" sz="2400" dirty="0">
                <a:solidFill>
                  <a:prstClr val="white"/>
                </a:solidFill>
              </a:rPr>
              <a:t>年</a:t>
            </a:r>
            <a:r>
              <a:rPr lang="en-US" altLang="zh-CN" sz="2400" dirty="0">
                <a:solidFill>
                  <a:prstClr val="white"/>
                </a:solidFill>
              </a:rPr>
              <a:t>5</a:t>
            </a:r>
            <a:r>
              <a:rPr lang="zh-CN" altLang="en-US" sz="2400" dirty="0">
                <a:solidFill>
                  <a:prstClr val="white"/>
                </a:solidFill>
              </a:rPr>
              <a:t>月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</a:rPr>
              <a:t>访问量</a:t>
            </a:r>
            <a:r>
              <a:rPr lang="zh-CN" altLang="en-US" sz="2400" dirty="0">
                <a:solidFill>
                  <a:prstClr val="white"/>
                </a:solidFill>
              </a:rPr>
              <a:t>：</a:t>
            </a:r>
            <a:r>
              <a:rPr lang="en-US" altLang="zh-CN" sz="2400" dirty="0">
                <a:solidFill>
                  <a:prstClr val="white"/>
                </a:solidFill>
              </a:rPr>
              <a:t>2,519,483</a:t>
            </a:r>
          </a:p>
          <a:p>
            <a:pPr defTabSz="1219080">
              <a:lnSpc>
                <a:spcPct val="150000"/>
              </a:lnSpc>
            </a:pPr>
            <a:r>
              <a:rPr lang="zh-CN" altLang="en-US" sz="2400" dirty="0">
                <a:solidFill>
                  <a:prstClr val="white"/>
                </a:solidFill>
              </a:rPr>
              <a:t>访问源：</a:t>
            </a:r>
            <a:endParaRPr lang="zh-CN" altLang="en-US" sz="2400" dirty="0">
              <a:solidFill>
                <a:prstClr val="white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92278" y="4554413"/>
            <a:ext cx="1526380" cy="12211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39%  TED.com</a:t>
            </a:r>
          </a:p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18%  TED apps</a:t>
            </a:r>
          </a:p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19%  iTunes</a:t>
            </a:r>
          </a:p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20%  YouTube</a:t>
            </a:r>
          </a:p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4%  Other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224459" y="3665054"/>
            <a:ext cx="11368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1200" dirty="0">
                <a:solidFill>
                  <a:prstClr val="white">
                    <a:lumMod val="85000"/>
                  </a:prstClr>
                </a:solidFill>
              </a:rPr>
              <a:t>(</a:t>
            </a:r>
            <a:r>
              <a:rPr lang="en-US" altLang="zh-CN" sz="1200" dirty="0">
                <a:solidFill>
                  <a:prstClr val="white">
                    <a:lumMod val="85000"/>
                  </a:prstClr>
                </a:solidFill>
              </a:rPr>
              <a:t>2015/10/21)</a:t>
            </a:r>
            <a:endParaRPr lang="zh-CN" altLang="en-US" sz="1200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2080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爱课程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199457" y="1412777"/>
            <a:ext cx="28071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高等教育出版社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内容审查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prstClr val="white"/>
                </a:solidFill>
              </a:rPr>
              <a:t>视频公开课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prstClr val="white"/>
                </a:solidFill>
              </a:rPr>
              <a:t>资源共享课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defTabSz="1219080">
              <a:lnSpc>
                <a:spcPct val="150000"/>
              </a:lnSpc>
            </a:pP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学习社区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中国大学</a:t>
            </a:r>
            <a:r>
              <a:rPr lang="en-US" altLang="zh-CN" sz="2400" dirty="0">
                <a:solidFill>
                  <a:prstClr val="white"/>
                </a:solidFill>
              </a:rPr>
              <a:t>MOOC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88321" y="3051329"/>
            <a:ext cx="2622834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哲学、经济学、法学、教育学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文学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、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历史学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0534" y="4156345"/>
            <a:ext cx="2247731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本科课程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、</a:t>
            </a:r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高职高专课程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网络教育课程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80534" y="5793463"/>
            <a:ext cx="112242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与网易合作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22" y="644691"/>
            <a:ext cx="3960861" cy="560145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934042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视频</a:t>
            </a:r>
            <a:r>
              <a:rPr lang="zh-CN" altLang="en-US" dirty="0" smtClean="0"/>
              <a:t>公开课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041564" y="1503931"/>
            <a:ext cx="5632625" cy="3698927"/>
            <a:chOff x="3205498" y="1347614"/>
            <a:chExt cx="4224469" cy="2774195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498" y="1347614"/>
              <a:ext cx="4224469" cy="237626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" name="文本框 4"/>
            <p:cNvSpPr txBox="1"/>
            <p:nvPr/>
          </p:nvSpPr>
          <p:spPr>
            <a:xfrm>
              <a:off x="3774528" y="3867894"/>
              <a:ext cx="3086422" cy="253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1600" dirty="0">
                  <a:solidFill>
                    <a:prstClr val="white">
                      <a:lumMod val="85000"/>
                    </a:prstClr>
                  </a:solidFill>
                </a:rPr>
                <a:t>第一讲：正确认识</a:t>
              </a:r>
              <a:r>
                <a:rPr lang="en-US" altLang="zh-CN" sz="1600" dirty="0">
                  <a:solidFill>
                    <a:prstClr val="white">
                      <a:lumMod val="85000"/>
                    </a:prstClr>
                  </a:solidFill>
                </a:rPr>
                <a:t>——</a:t>
              </a:r>
              <a:r>
                <a:rPr lang="zh-CN" altLang="en-US" sz="1600" dirty="0">
                  <a:solidFill>
                    <a:prstClr val="white">
                      <a:lumMod val="85000"/>
                    </a:prstClr>
                  </a:solidFill>
                </a:rPr>
                <a:t>数字化学习是什么？</a:t>
              </a:r>
              <a:endParaRPr lang="zh-CN" altLang="en-US" sz="1600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391478" y="1502592"/>
            <a:ext cx="3057247" cy="3600986"/>
            <a:chOff x="755576" y="1378825"/>
            <a:chExt cx="2292935" cy="2700739"/>
          </a:xfrm>
        </p:grpSpPr>
        <p:sp>
          <p:nvSpPr>
            <p:cNvPr id="6" name="文本框 5"/>
            <p:cNvSpPr txBox="1"/>
            <p:nvPr/>
          </p:nvSpPr>
          <p:spPr>
            <a:xfrm>
              <a:off x="755576" y="1378825"/>
              <a:ext cx="2292935" cy="2700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>
                <a:lnSpc>
                  <a:spcPct val="150000"/>
                </a:lnSpc>
              </a:pPr>
              <a:r>
                <a:rPr lang="en-US" altLang="zh-CN" sz="3200" b="1" dirty="0">
                  <a:solidFill>
                    <a:prstClr val="white"/>
                  </a:solidFill>
                </a:rPr>
                <a:t>《</a:t>
              </a:r>
              <a:r>
                <a:rPr lang="zh-CN" altLang="en-US" sz="3200" b="1" dirty="0">
                  <a:solidFill>
                    <a:prstClr val="white"/>
                  </a:solidFill>
                </a:rPr>
                <a:t>数字化学习</a:t>
              </a:r>
              <a:r>
                <a:rPr lang="en-US" altLang="zh-CN" sz="3200" b="1" dirty="0">
                  <a:solidFill>
                    <a:prstClr val="white"/>
                  </a:solidFill>
                </a:rPr>
                <a:t>》</a:t>
              </a:r>
            </a:p>
            <a:p>
              <a:pPr defTabSz="1219080">
                <a:lnSpc>
                  <a:spcPct val="150000"/>
                </a:lnSpc>
              </a:pPr>
              <a:endParaRPr lang="en-US" altLang="zh-CN" sz="2400" dirty="0">
                <a:solidFill>
                  <a:prstClr val="white"/>
                </a:solidFill>
              </a:endParaRPr>
            </a:p>
            <a:p>
              <a:pPr marL="609539" lvl="1" defTabSz="1219080">
                <a:lnSpc>
                  <a:spcPct val="150000"/>
                </a:lnSpc>
              </a:pPr>
              <a:r>
                <a:rPr lang="zh-CN" altLang="en-US" sz="2400" dirty="0">
                  <a:solidFill>
                    <a:prstClr val="white"/>
                  </a:solidFill>
                </a:rPr>
                <a:t>主讲：</a:t>
              </a:r>
              <a:endParaRPr lang="en-US" altLang="zh-CN" sz="2400" dirty="0">
                <a:solidFill>
                  <a:prstClr val="white"/>
                </a:solidFill>
              </a:endParaRPr>
            </a:p>
            <a:p>
              <a:pPr marL="990530" lvl="1" indent="-380990" defTabSz="121908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prstClr val="white"/>
                  </a:solidFill>
                </a:rPr>
                <a:t>张妙</a:t>
              </a:r>
              <a:r>
                <a:rPr lang="zh-CN" altLang="en-US" sz="2400" dirty="0">
                  <a:solidFill>
                    <a:prstClr val="white"/>
                  </a:solidFill>
                </a:rPr>
                <a:t>华</a:t>
              </a:r>
              <a:endParaRPr lang="en-US" altLang="zh-CN" sz="2400" dirty="0">
                <a:solidFill>
                  <a:prstClr val="white"/>
                </a:solidFill>
              </a:endParaRPr>
            </a:p>
            <a:p>
              <a:pPr marL="990530" lvl="1" indent="-380990" defTabSz="121908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prstClr val="white"/>
                  </a:solidFill>
                </a:rPr>
                <a:t>潘战生</a:t>
              </a:r>
              <a:endParaRPr lang="en-US" altLang="zh-CN" sz="2400" dirty="0">
                <a:solidFill>
                  <a:prstClr val="white"/>
                </a:solidFill>
              </a:endParaRPr>
            </a:p>
            <a:p>
              <a:pPr marL="990530" lvl="1" indent="-380990" defTabSz="1219080"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dirty="0">
                  <a:solidFill>
                    <a:prstClr val="white"/>
                  </a:solidFill>
                </a:rPr>
                <a:t>武丽志</a:t>
              </a:r>
              <a:endParaRPr lang="en-US" altLang="zh-CN" sz="2400" dirty="0">
                <a:solidFill>
                  <a:prstClr val="white"/>
                </a:solidFill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403648" y="1912645"/>
              <a:ext cx="1392449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080"/>
              <a:r>
                <a:rPr lang="zh-CN" altLang="en-US" sz="1867" dirty="0">
                  <a:solidFill>
                    <a:prstClr val="white">
                      <a:lumMod val="85000"/>
                    </a:prstClr>
                  </a:solidFill>
                </a:rPr>
                <a:t>精品视频公开课</a:t>
              </a:r>
              <a:endParaRPr lang="en-US" altLang="zh-CN" sz="1867" dirty="0">
                <a:solidFill>
                  <a:prstClr val="white">
                    <a:lumMod val="85000"/>
                  </a:prst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0672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资源共享课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871777" y="1412776"/>
            <a:ext cx="4204883" cy="2847149"/>
            <a:chOff x="3205498" y="1347614"/>
            <a:chExt cx="4224469" cy="286041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498" y="1347614"/>
              <a:ext cx="4224469" cy="23762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5" name="文本框 4"/>
            <p:cNvSpPr txBox="1"/>
            <p:nvPr/>
          </p:nvSpPr>
          <p:spPr>
            <a:xfrm>
              <a:off x="3575858" y="3867894"/>
              <a:ext cx="3483768" cy="34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1600" dirty="0">
                  <a:solidFill>
                    <a:prstClr val="white">
                      <a:lumMod val="85000"/>
                    </a:prstClr>
                  </a:solidFill>
                </a:rPr>
                <a:t>精品资源共享课：</a:t>
              </a:r>
              <a:r>
                <a:rPr lang="en-US" altLang="zh-CN" sz="1600" dirty="0">
                  <a:solidFill>
                    <a:prstClr val="white"/>
                  </a:solidFill>
                </a:rPr>
                <a:t>《</a:t>
              </a:r>
              <a:r>
                <a:rPr lang="zh-CN" altLang="en-US" sz="1600" dirty="0">
                  <a:solidFill>
                    <a:prstClr val="white"/>
                  </a:solidFill>
                </a:rPr>
                <a:t>现代教育技术</a:t>
              </a:r>
              <a:r>
                <a:rPr lang="en-US" altLang="zh-CN" sz="1600" dirty="0">
                  <a:solidFill>
                    <a:prstClr val="white"/>
                  </a:solidFill>
                </a:rPr>
                <a:t>》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75839" y="1412776"/>
            <a:ext cx="4204880" cy="2847149"/>
            <a:chOff x="3205499" y="1347614"/>
            <a:chExt cx="4224466" cy="2860411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5499" y="1347614"/>
              <a:ext cx="4224466" cy="2376263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127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sp>
          <p:nvSpPr>
            <p:cNvPr id="14" name="文本框 13"/>
            <p:cNvSpPr txBox="1"/>
            <p:nvPr/>
          </p:nvSpPr>
          <p:spPr>
            <a:xfrm>
              <a:off x="3678932" y="3867894"/>
              <a:ext cx="3277629" cy="3401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080"/>
              <a:r>
                <a:rPr lang="zh-CN" altLang="en-US" sz="1600" dirty="0">
                  <a:solidFill>
                    <a:prstClr val="white">
                      <a:lumMod val="85000"/>
                    </a:prstClr>
                  </a:solidFill>
                </a:rPr>
                <a:t>精品资源共享课：</a:t>
              </a:r>
              <a:r>
                <a:rPr lang="en-US" altLang="zh-CN" sz="1600" dirty="0">
                  <a:solidFill>
                    <a:prstClr val="white"/>
                  </a:solidFill>
                </a:rPr>
                <a:t>《</a:t>
              </a:r>
              <a:r>
                <a:rPr lang="zh-CN" altLang="en-US" sz="1600" dirty="0">
                  <a:solidFill>
                    <a:prstClr val="white"/>
                  </a:solidFill>
                </a:rPr>
                <a:t>植物生理学</a:t>
              </a:r>
              <a:r>
                <a:rPr lang="en-US" altLang="zh-CN" sz="1600" dirty="0">
                  <a:solidFill>
                    <a:prstClr val="white"/>
                  </a:solidFill>
                </a:rPr>
                <a:t>》</a:t>
              </a:r>
              <a:endParaRPr lang="zh-CN" alt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1395251" y="5372792"/>
            <a:ext cx="9163083" cy="648497"/>
            <a:chOff x="689043" y="3942474"/>
            <a:chExt cx="6872312" cy="486373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043" y="3957199"/>
              <a:ext cx="834775" cy="47164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7155" y="3957199"/>
              <a:ext cx="834775" cy="471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267" y="3955413"/>
              <a:ext cx="834775" cy="471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0549" y="3955412"/>
              <a:ext cx="834775" cy="471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3942475"/>
              <a:ext cx="834775" cy="471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21298" y="3955411"/>
              <a:ext cx="834775" cy="471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6580" y="3942474"/>
              <a:ext cx="834775" cy="47164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3175">
              <a:solidFill>
                <a:schemeClr val="tx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37" name="组合 36"/>
          <p:cNvGrpSpPr/>
          <p:nvPr/>
        </p:nvGrpSpPr>
        <p:grpSpPr>
          <a:xfrm>
            <a:off x="1945757" y="4317000"/>
            <a:ext cx="8056059" cy="887181"/>
            <a:chOff x="1101923" y="3218018"/>
            <a:chExt cx="6042044" cy="66538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2623269" y="3218018"/>
              <a:ext cx="4508" cy="361835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 flipV="1">
              <a:off x="1118261" y="3593576"/>
              <a:ext cx="6025706" cy="179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/>
            <p:cNvCxnSpPr/>
            <p:nvPr/>
          </p:nvCxnSpPr>
          <p:spPr>
            <a:xfrm>
              <a:off x="1101923" y="3593576"/>
              <a:ext cx="0" cy="28982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7143967" y="3598388"/>
              <a:ext cx="0" cy="285016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2126373" y="3593576"/>
              <a:ext cx="0" cy="28982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3134485" y="3593576"/>
              <a:ext cx="0" cy="28982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4142597" y="3593576"/>
              <a:ext cx="0" cy="28982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5150709" y="3593576"/>
              <a:ext cx="0" cy="28982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158821" y="3593576"/>
              <a:ext cx="0" cy="289828"/>
            </a:xfrm>
            <a:prstGeom prst="line">
              <a:avLst/>
            </a:prstGeom>
            <a:ln>
              <a:solidFill>
                <a:schemeClr val="tx1">
                  <a:lumMod val="95000"/>
                  <a:lumOff val="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95630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学堂在线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1199456" y="1412777"/>
            <a:ext cx="237116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清华大学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400" dirty="0">
                <a:solidFill>
                  <a:prstClr val="white"/>
                </a:solidFill>
              </a:rPr>
              <a:t>edX</a:t>
            </a:r>
            <a:r>
              <a:rPr lang="zh-CN" altLang="en-US" sz="2400" dirty="0">
                <a:solidFill>
                  <a:prstClr val="white"/>
                </a:solidFill>
              </a:rPr>
              <a:t>开放平台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prstClr val="white"/>
                </a:solidFill>
              </a:rPr>
              <a:t>学堂云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defTabSz="1219080">
              <a:lnSpc>
                <a:spcPct val="150000"/>
              </a:lnSpc>
            </a:pP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学位</a:t>
            </a:r>
            <a:r>
              <a:rPr lang="zh-CN" altLang="en-US" sz="2400" dirty="0">
                <a:solidFill>
                  <a:prstClr val="white"/>
                </a:solidFill>
              </a:rPr>
              <a:t>课</a:t>
            </a: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prstClr val="white"/>
                </a:solidFill>
              </a:rPr>
              <a:t>爱学堂</a:t>
            </a:r>
            <a:endParaRPr lang="en-US" altLang="zh-CN" sz="2400" b="1" dirty="0">
              <a:solidFill>
                <a:prstClr val="white"/>
              </a:solidFill>
            </a:endParaRPr>
          </a:p>
          <a:p>
            <a:pPr defTabSz="1219080">
              <a:lnSpc>
                <a:spcPct val="150000"/>
              </a:lnSpc>
            </a:pPr>
            <a:endParaRPr lang="en-US" altLang="zh-CN" sz="2400" dirty="0">
              <a:solidFill>
                <a:prstClr val="white"/>
              </a:solidFill>
            </a:endParaRPr>
          </a:p>
          <a:p>
            <a:pPr marL="380990" indent="-380990" defTabSz="121908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prstClr val="white"/>
                </a:solidFill>
              </a:rPr>
              <a:t>移动学习</a:t>
            </a:r>
            <a:endParaRPr lang="en-US" altLang="zh-CN" sz="2400" dirty="0">
              <a:solidFill>
                <a:prstClr val="white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588322" y="3051329"/>
            <a:ext cx="1685077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教育云：校园平台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翻转课堂实践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87145" y="5811438"/>
            <a:ext cx="2079800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en-US" altLang="zh-CN" sz="1467" dirty="0">
                <a:solidFill>
                  <a:prstClr val="white">
                    <a:lumMod val="85000"/>
                  </a:prstClr>
                </a:solidFill>
              </a:rPr>
              <a:t>iPhone/iPad/Android</a:t>
            </a:r>
            <a:endParaRPr lang="zh-CN" altLang="en-US" sz="1467" dirty="0">
              <a:solidFill>
                <a:prstClr val="white">
                  <a:lumMod val="8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22" y="760301"/>
            <a:ext cx="3960861" cy="5370232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588322" y="4724993"/>
            <a:ext cx="1872629" cy="5438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中小学在线辅导平台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  <a:p>
            <a:pPr defTabSz="1219080"/>
            <a:r>
              <a:rPr lang="zh-CN" altLang="en-US" sz="1467" dirty="0">
                <a:solidFill>
                  <a:prstClr val="white">
                    <a:lumMod val="85000"/>
                  </a:prstClr>
                </a:solidFill>
              </a:rPr>
              <a:t>收费微课程</a:t>
            </a:r>
            <a:endParaRPr lang="en-US" altLang="zh-CN" sz="1467" dirty="0">
              <a:solidFill>
                <a:prstClr val="white">
                  <a:lumMod val="8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8423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雅黑UI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392</Words>
  <Application>Microsoft Office PowerPoint</Application>
  <PresentationFormat>宽屏</PresentationFormat>
  <Paragraphs>128</Paragraphs>
  <Slides>12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方正姚体</vt:lpstr>
      <vt:lpstr>宋体</vt:lpstr>
      <vt:lpstr>微软雅黑</vt:lpstr>
      <vt:lpstr>Arial</vt:lpstr>
      <vt:lpstr>Calibri</vt:lpstr>
      <vt:lpstr>Wingdings</vt:lpstr>
      <vt:lpstr>1_Office 主题</vt:lpstr>
      <vt:lpstr>PowerPoint 演示文稿</vt:lpstr>
      <vt:lpstr>网易公开课</vt:lpstr>
      <vt:lpstr>iTunes U</vt:lpstr>
      <vt:lpstr>TED</vt:lpstr>
      <vt:lpstr>示例</vt:lpstr>
      <vt:lpstr>爱课程</vt:lpstr>
      <vt:lpstr>视频公开课</vt:lpstr>
      <vt:lpstr>资源共享课</vt:lpstr>
      <vt:lpstr>学堂在线</vt:lpstr>
      <vt:lpstr>华南师大网络教育视频公开课</vt:lpstr>
      <vt:lpstr>公开课应用</vt:lpstr>
      <vt:lpstr>观点</vt:lpstr>
    </vt:vector>
  </TitlesOfParts>
  <Company>gdou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pper lee</dc:creator>
  <cp:lastModifiedBy>pper lee</cp:lastModifiedBy>
  <cp:revision>1</cp:revision>
  <dcterms:created xsi:type="dcterms:W3CDTF">2016-10-20T05:20:25Z</dcterms:created>
  <dcterms:modified xsi:type="dcterms:W3CDTF">2016-10-20T05:20:37Z</dcterms:modified>
</cp:coreProperties>
</file>