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notesMasterIdLst>
    <p:notesMasterId r:id="rId19"/>
  </p:notesMasterIdLst>
  <p:handoutMasterIdLst>
    <p:handoutMasterId r:id="rId20"/>
  </p:handoutMasterIdLst>
  <p:sldIdLst>
    <p:sldId id="295" r:id="rId2"/>
    <p:sldId id="369" r:id="rId3"/>
    <p:sldId id="294" r:id="rId4"/>
    <p:sldId id="296" r:id="rId5"/>
    <p:sldId id="372" r:id="rId6"/>
    <p:sldId id="373" r:id="rId7"/>
    <p:sldId id="364" r:id="rId8"/>
    <p:sldId id="365" r:id="rId9"/>
    <p:sldId id="374" r:id="rId10"/>
    <p:sldId id="368" r:id="rId11"/>
    <p:sldId id="375" r:id="rId12"/>
    <p:sldId id="376" r:id="rId13"/>
    <p:sldId id="377" r:id="rId14"/>
    <p:sldId id="378" r:id="rId15"/>
    <p:sldId id="379" r:id="rId16"/>
    <p:sldId id="370" r:id="rId17"/>
    <p:sldId id="371" r:id="rId18"/>
  </p:sldIdLst>
  <p:sldSz cx="9144000" cy="6858000" type="screen4x3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DEEE12"/>
    <a:srgbClr val="00FF00"/>
    <a:srgbClr val="0000CC"/>
    <a:srgbClr val="000000"/>
    <a:srgbClr val="FFFF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177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04150F96-6B00-42F6-9C63-E6D241ABDF4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8133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EAD1E824-6650-4D57-9198-3CBE312EC4F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6996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73CBB-EBE9-419F-BDAC-02D037E8664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969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8A677-8195-4C54-BF77-20E0251C1AC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19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236761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7676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86220-C61B-4741-9AD1-D0CD4ECB1DA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811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062B-0F3E-4BDD-B129-4A06062AE83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479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124A0-FCA0-4924-93EC-48B4CD37589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813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FDA3-458C-460F-8967-38FD757E3E9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106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385FF-4FA9-4C93-8100-F6627A8D7A1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904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5C01-1B19-4A41-B69A-D394B80E5A6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478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7B4-4EA4-453E-8141-D3D548A4342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6100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  <p:pic>
        <p:nvPicPr>
          <p:cNvPr id="7" name="Picture 9" descr="GIF-395"/>
          <p:cNvPicPr>
            <a:picLocks noChangeAspect="1" noChangeArrowheads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07950" y="404813"/>
            <a:ext cx="903605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6948264" y="26988"/>
            <a:ext cx="2232249" cy="37782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CCFF">
                <a:gamma/>
                <a:shade val="60000"/>
                <a:invGamma/>
              </a:srgbClr>
            </a:prstShdw>
          </a:effectLst>
        </p:spPr>
        <p:txBody>
          <a:bodyPr anchor="ctr" anchorCtr="1"/>
          <a:lstStyle/>
          <a:p>
            <a:pPr>
              <a:spcBef>
                <a:spcPct val="20000"/>
              </a:spcBef>
              <a:defRPr/>
            </a:pPr>
            <a:r>
              <a:rPr kumimoji="1" lang="en-US" altLang="zh-CN" sz="2000" b="0" dirty="0">
                <a:latin typeface="华文楷体" pitchFamily="2" charset="-122"/>
                <a:ea typeface="华文楷体" pitchFamily="2" charset="-122"/>
              </a:rPr>
              <a:t>C</a:t>
            </a:r>
            <a:r>
              <a:rPr kumimoji="1" lang="zh-CN" altLang="en-US" sz="2000" b="0" dirty="0">
                <a:latin typeface="华文楷体" pitchFamily="2" charset="-122"/>
                <a:ea typeface="华文楷体" pitchFamily="2" charset="-122"/>
              </a:rPr>
              <a:t>语言</a:t>
            </a:r>
            <a:r>
              <a:rPr kumimoji="1" lang="zh-CN" altLang="en-US" sz="2000" b="0" dirty="0" smtClean="0">
                <a:latin typeface="华文楷体" pitchFamily="2" charset="-122"/>
                <a:ea typeface="华文楷体" pitchFamily="2" charset="-122"/>
              </a:rPr>
              <a:t>程序设计</a:t>
            </a:r>
            <a:endParaRPr kumimoji="1" lang="zh-CN" altLang="en-US" sz="2000" b="0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" name="WordArt 11"/>
          <p:cNvSpPr>
            <a:spLocks noChangeArrowheads="1" noChangeShapeType="1" noTextEdit="1"/>
          </p:cNvSpPr>
          <p:nvPr userDrawn="1"/>
        </p:nvSpPr>
        <p:spPr bwMode="auto">
          <a:xfrm>
            <a:off x="179388" y="0"/>
            <a:ext cx="3343275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/>
                <a:ea typeface="华文新魏"/>
              </a:rPr>
              <a:t>循环语句的嵌套</a:t>
            </a:r>
            <a:endParaRPr lang="zh-CN" altLang="en-US" sz="3600" kern="10" dirty="0">
              <a:ln w="12700" cap="sq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10" name="Line 12"/>
          <p:cNvSpPr>
            <a:spLocks noChangeShapeType="1"/>
          </p:cNvSpPr>
          <p:nvPr userDrawn="1"/>
        </p:nvSpPr>
        <p:spPr bwMode="auto">
          <a:xfrm flipV="1">
            <a:off x="611188" y="1268413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369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C1E6AC9-D914-4D2A-9DA6-36AAAF183683}" type="slidenum">
              <a:rPr lang="en-US" altLang="zh-CN" b="0"/>
              <a:pPr eaLnBrk="1" hangingPunct="1"/>
              <a:t>1</a:t>
            </a:fld>
            <a:endParaRPr lang="en-US" altLang="zh-CN" b="0"/>
          </a:p>
        </p:txBody>
      </p:sp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2051720" y="1916758"/>
            <a:ext cx="5257254" cy="18002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</a:rPr>
              <a:t>循环语言的嵌套</a:t>
            </a:r>
            <a:endParaRPr lang="zh-CN" altLang="en-US" sz="3600" kern="10" dirty="0">
              <a:ln w="19050" cap="sq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345828" y="4609703"/>
            <a:ext cx="26574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软件学院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923928" y="4581128"/>
            <a:ext cx="4032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曾碧卿  教授</a:t>
            </a:r>
          </a:p>
        </p:txBody>
      </p:sp>
      <p:pic>
        <p:nvPicPr>
          <p:cNvPr id="7" name="Picture 5" descr="欢迎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459920"/>
            <a:ext cx="1871985" cy="12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六、实例分析（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1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zh-CN" altLang="en-US" dirty="0" smtClean="0"/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3265984" y="1563389"/>
            <a:ext cx="3048000" cy="210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 b="1" dirty="0"/>
              <a:t>* * * * * * * * </a:t>
            </a:r>
          </a:p>
          <a:p>
            <a:pPr algn="l">
              <a:spcBef>
                <a:spcPct val="50000"/>
              </a:spcBef>
            </a:pPr>
            <a:r>
              <a:rPr lang="zh-CN" altLang="en-US" sz="2400" b="1" dirty="0"/>
              <a:t>* * * * * * * *</a:t>
            </a:r>
          </a:p>
          <a:p>
            <a:pPr algn="l">
              <a:spcBef>
                <a:spcPct val="50000"/>
              </a:spcBef>
            </a:pPr>
            <a:r>
              <a:rPr lang="zh-CN" altLang="en-US" sz="2400" b="1" dirty="0"/>
              <a:t>* * * * * * * *</a:t>
            </a:r>
          </a:p>
          <a:p>
            <a:pPr algn="l">
              <a:spcBef>
                <a:spcPct val="50000"/>
              </a:spcBef>
            </a:pPr>
            <a:r>
              <a:rPr lang="zh-CN" altLang="en-US" sz="2400" b="1" dirty="0"/>
              <a:t>* * * * * * * *</a:t>
            </a: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827584" y="1410989"/>
            <a:ext cx="2362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800" b="1"/>
              <a:t>输出图形：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1437184" y="4154189"/>
            <a:ext cx="6019800" cy="244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2800" b="1">
                <a:solidFill>
                  <a:srgbClr val="3333FF"/>
                </a:solidFill>
                <a:latin typeface="Times New Roman" pitchFamily="18" charset="0"/>
              </a:rPr>
              <a:t>for</a:t>
            </a:r>
            <a:r>
              <a:rPr lang="en-US" altLang="zh-CN" sz="2800" b="1">
                <a:latin typeface="Times New Roman" pitchFamily="18" charset="0"/>
              </a:rPr>
              <a:t>(i=1;i&lt;=4;i++)</a:t>
            </a:r>
          </a:p>
          <a:p>
            <a:pPr algn="l">
              <a:spcBef>
                <a:spcPct val="50000"/>
              </a:spcBef>
            </a:pPr>
            <a:r>
              <a:rPr lang="en-US" altLang="zh-CN" sz="2800" b="1">
                <a:latin typeface="Times New Roman" pitchFamily="18" charset="0"/>
              </a:rPr>
              <a:t>     { printf(“</a:t>
            </a:r>
            <a:r>
              <a:rPr lang="en-US" altLang="zh-CN" sz="2800" b="1"/>
              <a:t>* * * * * * * *</a:t>
            </a:r>
            <a:r>
              <a:rPr lang="en-US" altLang="zh-CN" sz="2800" b="1">
                <a:latin typeface="Times New Roman" pitchFamily="18" charset="0"/>
              </a:rPr>
              <a:t>”);</a:t>
            </a:r>
          </a:p>
          <a:p>
            <a:pPr algn="l">
              <a:spcBef>
                <a:spcPct val="50000"/>
              </a:spcBef>
            </a:pPr>
            <a:r>
              <a:rPr lang="en-US" altLang="zh-CN" sz="2800" b="1">
                <a:latin typeface="Times New Roman" pitchFamily="18" charset="0"/>
              </a:rPr>
              <a:t>        printf(“\n”);</a:t>
            </a:r>
          </a:p>
          <a:p>
            <a:pPr algn="l">
              <a:spcBef>
                <a:spcPct val="50000"/>
              </a:spcBef>
            </a:pPr>
            <a:r>
              <a:rPr lang="en-US" altLang="zh-CN" sz="2800" b="1">
                <a:latin typeface="Times New Roman" pitchFamily="18" charset="0"/>
              </a:rPr>
              <a:t>     }</a:t>
            </a:r>
          </a:p>
        </p:txBody>
      </p:sp>
    </p:spTree>
    <p:extLst>
      <p:ext uri="{BB962C8B-B14F-4D97-AF65-F5344CB8AC3E}">
        <p14:creationId xmlns:p14="http://schemas.microsoft.com/office/powerpoint/2010/main" val="427185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utoUpdateAnimBg="0"/>
      <p:bldP spid="11" grpId="0" autoUpdateAnimBg="0"/>
      <p:bldP spid="12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六、实例分析（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2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zh-CN" altLang="en-US" dirty="0" smtClean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85800" y="1474613"/>
            <a:ext cx="743902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zh-CN" altLang="en-US" sz="2800" b="1">
                <a:latin typeface="Times New Roman" pitchFamily="18" charset="0"/>
              </a:rPr>
              <a:t>其中语句：</a:t>
            </a:r>
            <a:r>
              <a:rPr lang="en-US" altLang="zh-CN" sz="2800" b="1">
                <a:latin typeface="Times New Roman" pitchFamily="18" charset="0"/>
              </a:rPr>
              <a:t>printf(“</a:t>
            </a:r>
            <a:r>
              <a:rPr lang="en-US" altLang="zh-CN" sz="2800" b="1"/>
              <a:t>* * * * * * * *</a:t>
            </a:r>
            <a:r>
              <a:rPr lang="en-US" altLang="zh-CN" sz="2800" b="1">
                <a:latin typeface="Times New Roman" pitchFamily="18" charset="0"/>
              </a:rPr>
              <a:t>”);</a:t>
            </a:r>
          </a:p>
          <a:p>
            <a:pPr algn="l"/>
            <a:r>
              <a:rPr lang="zh-CN" altLang="en-US" sz="2800" b="1">
                <a:latin typeface="Times New Roman" pitchFamily="18" charset="0"/>
              </a:rPr>
              <a:t>等价于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066800" y="2617613"/>
            <a:ext cx="6019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2800" b="1">
                <a:solidFill>
                  <a:srgbClr val="3333FF"/>
                </a:solidFill>
                <a:latin typeface="Times New Roman" pitchFamily="18" charset="0"/>
              </a:rPr>
              <a:t>for</a:t>
            </a:r>
            <a:r>
              <a:rPr lang="en-US" altLang="zh-CN" sz="2800" b="1">
                <a:latin typeface="Times New Roman" pitchFamily="18" charset="0"/>
              </a:rPr>
              <a:t>(j=1;j&lt;=8;j++)     printf(“</a:t>
            </a:r>
            <a:r>
              <a:rPr lang="en-US" altLang="zh-CN" sz="2800" b="1"/>
              <a:t>*</a:t>
            </a:r>
            <a:r>
              <a:rPr lang="en-US" altLang="zh-CN" sz="2800" b="1">
                <a:latin typeface="Times New Roman" pitchFamily="18" charset="0"/>
              </a:rPr>
              <a:t>”);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85800" y="3532013"/>
            <a:ext cx="7086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zh-CN" altLang="en-US" sz="2800" b="1">
                <a:latin typeface="Times New Roman" pitchFamily="18" charset="0"/>
              </a:rPr>
              <a:t>于是构成了二重循环语句：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066800" y="4370213"/>
            <a:ext cx="6019800" cy="244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2800" b="1">
                <a:solidFill>
                  <a:srgbClr val="3333FF"/>
                </a:solidFill>
                <a:latin typeface="Times New Roman" pitchFamily="18" charset="0"/>
              </a:rPr>
              <a:t>for</a:t>
            </a:r>
            <a:r>
              <a:rPr lang="en-US" altLang="zh-CN" sz="2800" b="1">
                <a:latin typeface="Times New Roman" pitchFamily="18" charset="0"/>
              </a:rPr>
              <a:t>(i=1;i&lt;=4;i++)</a:t>
            </a:r>
          </a:p>
          <a:p>
            <a:pPr algn="l">
              <a:spcBef>
                <a:spcPct val="50000"/>
              </a:spcBef>
            </a:pPr>
            <a:r>
              <a:rPr lang="en-US" altLang="zh-CN" sz="2800" b="1">
                <a:latin typeface="Times New Roman" pitchFamily="18" charset="0"/>
              </a:rPr>
              <a:t>     {</a:t>
            </a:r>
            <a:r>
              <a:rPr lang="en-US" altLang="zh-CN" sz="2800" b="1">
                <a:solidFill>
                  <a:srgbClr val="3333FF"/>
                </a:solidFill>
                <a:latin typeface="Times New Roman" pitchFamily="18" charset="0"/>
              </a:rPr>
              <a:t>for</a:t>
            </a:r>
            <a:r>
              <a:rPr lang="en-US" altLang="zh-CN" sz="2800" b="1">
                <a:latin typeface="Times New Roman" pitchFamily="18" charset="0"/>
              </a:rPr>
              <a:t>(j=1;j&lt;=8;j++)     printf(“</a:t>
            </a:r>
            <a:r>
              <a:rPr lang="en-US" altLang="zh-CN" sz="2800" b="1"/>
              <a:t>*</a:t>
            </a:r>
            <a:r>
              <a:rPr lang="en-US" altLang="zh-CN" sz="2800" b="1">
                <a:latin typeface="Times New Roman" pitchFamily="18" charset="0"/>
              </a:rPr>
              <a:t>”);</a:t>
            </a:r>
          </a:p>
          <a:p>
            <a:pPr algn="l">
              <a:spcBef>
                <a:spcPct val="50000"/>
              </a:spcBef>
            </a:pPr>
            <a:r>
              <a:rPr lang="en-US" altLang="zh-CN" sz="2800" b="1">
                <a:latin typeface="Times New Roman" pitchFamily="18" charset="0"/>
              </a:rPr>
              <a:t>      printf(“\n”);</a:t>
            </a:r>
          </a:p>
          <a:p>
            <a:pPr algn="l">
              <a:spcBef>
                <a:spcPct val="50000"/>
              </a:spcBef>
            </a:pPr>
            <a:r>
              <a:rPr lang="en-US" altLang="zh-CN" sz="2800" b="1">
                <a:latin typeface="Times New Roman" pitchFamily="18" charset="0"/>
              </a:rPr>
              <a:t>     }</a:t>
            </a:r>
          </a:p>
        </p:txBody>
      </p:sp>
    </p:spTree>
    <p:extLst>
      <p:ext uri="{BB962C8B-B14F-4D97-AF65-F5344CB8AC3E}">
        <p14:creationId xmlns:p14="http://schemas.microsoft.com/office/powerpoint/2010/main" val="1347823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  <p:bldP spid="7" grpId="0" autoUpdateAnimBg="0"/>
      <p:bldP spid="8" grpId="0" autoUpdateAnimBg="0"/>
      <p:bldP spid="9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六、实例分析（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3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zh-CN" altLang="en-US" dirty="0" smtClean="0"/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457200" y="4088160"/>
            <a:ext cx="869804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indent="28575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571500" algn="l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algn="l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algn="l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algn="l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>
              <a:spcBef>
                <a:spcPct val="50000"/>
              </a:spcBef>
            </a:pPr>
            <a:r>
              <a:rPr lang="zh-CN" altLang="en-US" sz="2800" b="1" dirty="0" smtClean="0"/>
              <a:t>         外</a:t>
            </a:r>
            <a:r>
              <a:rPr lang="zh-CN" altLang="en-US" sz="2800" b="1" dirty="0"/>
              <a:t>循环由外循环控制变量</a:t>
            </a:r>
            <a:r>
              <a:rPr lang="en-US" altLang="zh-CN" sz="2800" b="1" dirty="0"/>
              <a:t>i</a:t>
            </a:r>
            <a:r>
              <a:rPr lang="zh-CN" altLang="en-US" sz="2800" b="1" dirty="0"/>
              <a:t>控制，</a:t>
            </a:r>
            <a:r>
              <a:rPr lang="en-US" altLang="zh-CN" sz="2800" b="1" dirty="0"/>
              <a:t>i</a:t>
            </a:r>
            <a:r>
              <a:rPr lang="zh-CN" altLang="en-US" sz="2800" b="1" dirty="0"/>
              <a:t>由1递增到4。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1219199" y="1268760"/>
            <a:ext cx="6246779" cy="244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2800" b="1">
                <a:solidFill>
                  <a:srgbClr val="3333FF"/>
                </a:solidFill>
                <a:latin typeface="Times New Roman" pitchFamily="18" charset="0"/>
              </a:rPr>
              <a:t>for</a:t>
            </a:r>
            <a:r>
              <a:rPr lang="en-US" altLang="zh-CN" sz="2800" b="1">
                <a:latin typeface="Times New Roman" pitchFamily="18" charset="0"/>
              </a:rPr>
              <a:t>(i=1;i&lt;=4;i++)</a:t>
            </a:r>
          </a:p>
          <a:p>
            <a:pPr algn="l">
              <a:spcBef>
                <a:spcPct val="50000"/>
              </a:spcBef>
            </a:pPr>
            <a:r>
              <a:rPr lang="en-US" altLang="zh-CN" sz="2800" b="1">
                <a:latin typeface="Times New Roman" pitchFamily="18" charset="0"/>
              </a:rPr>
              <a:t>     {</a:t>
            </a:r>
            <a:r>
              <a:rPr lang="en-US" altLang="zh-CN" sz="2800" b="1">
                <a:solidFill>
                  <a:srgbClr val="3333FF"/>
                </a:solidFill>
                <a:latin typeface="Times New Roman" pitchFamily="18" charset="0"/>
              </a:rPr>
              <a:t>for</a:t>
            </a:r>
            <a:r>
              <a:rPr lang="en-US" altLang="zh-CN" sz="2800" b="1">
                <a:latin typeface="Times New Roman" pitchFamily="18" charset="0"/>
              </a:rPr>
              <a:t>(j=1;j&lt;=8;j++)     printf(“</a:t>
            </a:r>
            <a:r>
              <a:rPr lang="en-US" altLang="zh-CN" sz="2800" b="1"/>
              <a:t>*</a:t>
            </a:r>
            <a:r>
              <a:rPr lang="en-US" altLang="zh-CN" sz="2800" b="1">
                <a:latin typeface="Times New Roman" pitchFamily="18" charset="0"/>
              </a:rPr>
              <a:t>”);</a:t>
            </a:r>
          </a:p>
          <a:p>
            <a:pPr algn="l">
              <a:spcBef>
                <a:spcPct val="50000"/>
              </a:spcBef>
            </a:pPr>
            <a:r>
              <a:rPr lang="en-US" altLang="zh-CN" sz="2800" b="1">
                <a:latin typeface="Times New Roman" pitchFamily="18" charset="0"/>
              </a:rPr>
              <a:t>      printf(“\n”);</a:t>
            </a:r>
          </a:p>
          <a:p>
            <a:pPr algn="l">
              <a:spcBef>
                <a:spcPct val="50000"/>
              </a:spcBef>
            </a:pPr>
            <a:r>
              <a:rPr lang="en-US" altLang="zh-CN" sz="2800" b="1">
                <a:latin typeface="Times New Roman" pitchFamily="18" charset="0"/>
              </a:rPr>
              <a:t>     }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477122" y="4705939"/>
            <a:ext cx="7432876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800" b="1" dirty="0">
                <a:latin typeface="Times New Roman" pitchFamily="18" charset="0"/>
              </a:rPr>
              <a:t>每1次的外循环中，都要执行由内循环控制变量</a:t>
            </a:r>
            <a:r>
              <a:rPr lang="en-US" altLang="zh-CN" sz="2800" b="1" dirty="0">
                <a:latin typeface="Times New Roman" pitchFamily="18" charset="0"/>
              </a:rPr>
              <a:t>j</a:t>
            </a:r>
            <a:r>
              <a:rPr lang="zh-CN" altLang="en-US" sz="2800" b="1" dirty="0">
                <a:latin typeface="Times New Roman" pitchFamily="18" charset="0"/>
              </a:rPr>
              <a:t>控制的8次内循环操作和1次换行操作。</a:t>
            </a: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378372" y="5707088"/>
            <a:ext cx="8531626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800" b="1" dirty="0">
                <a:latin typeface="Times New Roman" pitchFamily="18" charset="0"/>
              </a:rPr>
              <a:t>由此：每次内循环输出一个星号,每次外循环输出一行(8个)星号,4次外循环，输出了4行8列星号。</a:t>
            </a:r>
            <a:endParaRPr lang="en-US" altLang="zh-CN" sz="2800" b="1" dirty="0">
              <a:latin typeface="Times New Roman" pitchFamily="18" charset="0"/>
            </a:endParaRPr>
          </a:p>
        </p:txBody>
      </p:sp>
      <p:grpSp>
        <p:nvGrpSpPr>
          <p:cNvPr id="14" name="Group 10"/>
          <p:cNvGrpSpPr>
            <a:grpSpLocks/>
          </p:cNvGrpSpPr>
          <p:nvPr/>
        </p:nvGrpSpPr>
        <p:grpSpPr bwMode="auto">
          <a:xfrm>
            <a:off x="914399" y="1573560"/>
            <a:ext cx="632585" cy="2776210"/>
            <a:chOff x="576" y="336"/>
            <a:chExt cx="384" cy="2112"/>
          </a:xfrm>
        </p:grpSpPr>
        <p:sp>
          <p:nvSpPr>
            <p:cNvPr id="15" name="Line 4"/>
            <p:cNvSpPr>
              <a:spLocks noChangeShapeType="1"/>
            </p:cNvSpPr>
            <p:nvPr/>
          </p:nvSpPr>
          <p:spPr bwMode="auto">
            <a:xfrm flipH="1">
              <a:off x="576" y="2448"/>
              <a:ext cx="384" cy="0"/>
            </a:xfrm>
            <a:prstGeom prst="line">
              <a:avLst/>
            </a:prstGeom>
            <a:noFill/>
            <a:ln w="38100">
              <a:solidFill>
                <a:srgbClr val="CC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16" name="Line 8"/>
            <p:cNvSpPr>
              <a:spLocks noChangeShapeType="1"/>
            </p:cNvSpPr>
            <p:nvPr/>
          </p:nvSpPr>
          <p:spPr bwMode="auto">
            <a:xfrm flipV="1">
              <a:off x="576" y="336"/>
              <a:ext cx="0" cy="2112"/>
            </a:xfrm>
            <a:prstGeom prst="line">
              <a:avLst/>
            </a:prstGeom>
            <a:noFill/>
            <a:ln w="38100">
              <a:solidFill>
                <a:srgbClr val="CC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17" name="Line 9"/>
            <p:cNvSpPr>
              <a:spLocks noChangeShapeType="1"/>
            </p:cNvSpPr>
            <p:nvPr/>
          </p:nvSpPr>
          <p:spPr bwMode="auto">
            <a:xfrm>
              <a:off x="576" y="336"/>
              <a:ext cx="192" cy="0"/>
            </a:xfrm>
            <a:prstGeom prst="line">
              <a:avLst/>
            </a:prstGeom>
            <a:noFill/>
            <a:ln w="38100">
              <a:solidFill>
                <a:srgbClr val="CC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</p:grp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228599" y="2259360"/>
            <a:ext cx="1423317" cy="2919654"/>
            <a:chOff x="144" y="768"/>
            <a:chExt cx="864" cy="2112"/>
          </a:xfrm>
        </p:grpSpPr>
        <p:grpSp>
          <p:nvGrpSpPr>
            <p:cNvPr id="19" name="Group 14"/>
            <p:cNvGrpSpPr>
              <a:grpSpLocks/>
            </p:cNvGrpSpPr>
            <p:nvPr/>
          </p:nvGrpSpPr>
          <p:grpSpPr bwMode="auto">
            <a:xfrm>
              <a:off x="144" y="768"/>
              <a:ext cx="864" cy="2112"/>
              <a:chOff x="144" y="768"/>
              <a:chExt cx="864" cy="2112"/>
            </a:xfrm>
          </p:grpSpPr>
          <p:sp>
            <p:nvSpPr>
              <p:cNvPr id="22" name="Line 11"/>
              <p:cNvSpPr>
                <a:spLocks noChangeShapeType="1"/>
              </p:cNvSpPr>
              <p:nvPr/>
            </p:nvSpPr>
            <p:spPr bwMode="auto">
              <a:xfrm flipH="1">
                <a:off x="144" y="2880"/>
                <a:ext cx="768" cy="0"/>
              </a:xfrm>
              <a:prstGeom prst="line">
                <a:avLst/>
              </a:prstGeom>
              <a:noFill/>
              <a:ln w="38100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23" name="Line 12"/>
              <p:cNvSpPr>
                <a:spLocks noChangeShapeType="1"/>
              </p:cNvSpPr>
              <p:nvPr/>
            </p:nvSpPr>
            <p:spPr bwMode="auto">
              <a:xfrm flipV="1">
                <a:off x="144" y="768"/>
                <a:ext cx="0" cy="2112"/>
              </a:xfrm>
              <a:prstGeom prst="line">
                <a:avLst/>
              </a:prstGeom>
              <a:noFill/>
              <a:ln w="38100">
                <a:solidFill>
                  <a:srgbClr val="3399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24" name="Line 13"/>
              <p:cNvSpPr>
                <a:spLocks noChangeShapeType="1"/>
              </p:cNvSpPr>
              <p:nvPr/>
            </p:nvSpPr>
            <p:spPr bwMode="auto">
              <a:xfrm>
                <a:off x="144" y="768"/>
                <a:ext cx="864" cy="0"/>
              </a:xfrm>
              <a:prstGeom prst="line">
                <a:avLst/>
              </a:prstGeom>
              <a:noFill/>
              <a:ln w="38100">
                <a:solidFill>
                  <a:srgbClr val="339933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20" name="Line 15"/>
            <p:cNvSpPr>
              <a:spLocks noChangeShapeType="1"/>
            </p:cNvSpPr>
            <p:nvPr/>
          </p:nvSpPr>
          <p:spPr bwMode="auto">
            <a:xfrm>
              <a:off x="672" y="768"/>
              <a:ext cx="0" cy="432"/>
            </a:xfrm>
            <a:prstGeom prst="line">
              <a:avLst/>
            </a:prstGeom>
            <a:noFill/>
            <a:ln w="38100">
              <a:solidFill>
                <a:srgbClr val="3399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21" name="Line 16"/>
            <p:cNvSpPr>
              <a:spLocks noChangeShapeType="1"/>
            </p:cNvSpPr>
            <p:nvPr/>
          </p:nvSpPr>
          <p:spPr bwMode="auto">
            <a:xfrm>
              <a:off x="672" y="1200"/>
              <a:ext cx="336" cy="0"/>
            </a:xfrm>
            <a:prstGeom prst="line">
              <a:avLst/>
            </a:prstGeom>
            <a:noFill/>
            <a:ln w="38100">
              <a:solidFill>
                <a:srgbClr val="33993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3858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utoUpdateAnimBg="0"/>
      <p:bldP spid="11" grpId="0" autoUpdateAnimBg="0"/>
      <p:bldP spid="12" grpId="0" autoUpdateAnimBg="0"/>
      <p:bldP spid="13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六、实例分析（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4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zh-CN" altLang="en-US" dirty="0" smtClean="0"/>
          </a:p>
        </p:txBody>
      </p:sp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533400" y="1577751"/>
            <a:ext cx="7239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zh-CN" altLang="en-US" sz="3200" b="1" dirty="0" smtClean="0">
                <a:latin typeface="华文楷体" pitchFamily="2" charset="-122"/>
                <a:ea typeface="华文楷体" pitchFamily="2" charset="-122"/>
              </a:rPr>
              <a:t>输出</a:t>
            </a:r>
            <a:r>
              <a:rPr lang="zh-CN" altLang="en-US" sz="3200" b="1" dirty="0">
                <a:latin typeface="华文楷体" pitchFamily="2" charset="-122"/>
                <a:ea typeface="华文楷体" pitchFamily="2" charset="-122"/>
              </a:rPr>
              <a:t>如下图形：</a:t>
            </a:r>
            <a:endParaRPr lang="en-US" altLang="zh-CN" sz="3200" b="1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2057400" y="2720751"/>
            <a:ext cx="4038600" cy="3084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800" b="1" dirty="0"/>
              <a:t>        </a:t>
            </a:r>
            <a:r>
              <a:rPr lang="zh-CN" altLang="en-US" sz="2800" b="1" dirty="0" smtClean="0"/>
              <a:t>   * </a:t>
            </a:r>
            <a:endParaRPr lang="en-US" altLang="zh-CN" sz="2800" b="1" dirty="0" smtClean="0">
              <a:solidFill>
                <a:srgbClr val="D0E5FC"/>
              </a:solidFill>
            </a:endParaRPr>
          </a:p>
          <a:p>
            <a:pPr algn="l">
              <a:spcBef>
                <a:spcPct val="50000"/>
              </a:spcBef>
            </a:pPr>
            <a:r>
              <a:rPr lang="zh-CN" altLang="en-US" sz="2800" b="1" dirty="0" smtClean="0">
                <a:solidFill>
                  <a:srgbClr val="D0E5FC"/>
                </a:solidFill>
              </a:rPr>
              <a:t>        </a:t>
            </a:r>
            <a:r>
              <a:rPr lang="zh-CN" altLang="en-US" sz="2800" b="1" dirty="0" smtClean="0"/>
              <a:t>* </a:t>
            </a:r>
            <a:r>
              <a:rPr lang="zh-CN" altLang="en-US" sz="2800" b="1" dirty="0"/>
              <a:t>* * </a:t>
            </a:r>
            <a:endParaRPr lang="en-US" altLang="zh-CN" sz="2800" b="1" dirty="0" smtClean="0">
              <a:solidFill>
                <a:srgbClr val="D0E5FC"/>
              </a:solidFill>
            </a:endParaRPr>
          </a:p>
          <a:p>
            <a:pPr algn="l">
              <a:spcBef>
                <a:spcPct val="50000"/>
              </a:spcBef>
            </a:pPr>
            <a:r>
              <a:rPr lang="zh-CN" altLang="en-US" sz="2800" b="1" dirty="0" smtClean="0">
                <a:solidFill>
                  <a:srgbClr val="D0E5FC"/>
                </a:solidFill>
              </a:rPr>
              <a:t>     </a:t>
            </a:r>
            <a:r>
              <a:rPr lang="zh-CN" altLang="en-US" sz="2800" b="1" dirty="0" smtClean="0"/>
              <a:t>* * * * *</a:t>
            </a:r>
            <a:endParaRPr lang="zh-CN" altLang="en-US" sz="2800" b="1" dirty="0" smtClean="0">
              <a:solidFill>
                <a:srgbClr val="D0E5FC"/>
              </a:solidFill>
            </a:endParaRPr>
          </a:p>
          <a:p>
            <a:pPr algn="l">
              <a:spcBef>
                <a:spcPct val="50000"/>
              </a:spcBef>
            </a:pPr>
            <a:r>
              <a:rPr lang="zh-CN" altLang="en-US" sz="2800" b="1" dirty="0" smtClean="0"/>
              <a:t>  </a:t>
            </a:r>
            <a:r>
              <a:rPr lang="zh-CN" altLang="en-US" sz="2800" b="1" dirty="0"/>
              <a:t>* * * * * * *</a:t>
            </a:r>
          </a:p>
          <a:p>
            <a:pPr algn="l">
              <a:spcBef>
                <a:spcPct val="50000"/>
              </a:spcBef>
            </a:pPr>
            <a:r>
              <a:rPr lang="zh-CN" altLang="en-US" sz="2800" b="1" dirty="0"/>
              <a:t>* * * * * * * * *</a:t>
            </a:r>
          </a:p>
        </p:txBody>
      </p:sp>
    </p:spTree>
    <p:extLst>
      <p:ext uri="{BB962C8B-B14F-4D97-AF65-F5344CB8AC3E}">
        <p14:creationId xmlns:p14="http://schemas.microsoft.com/office/powerpoint/2010/main" val="1329134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六、实例分析（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5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zh-CN" altLang="en-US" dirty="0" smtClean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28600" y="1250776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/>
              <a:t>分析：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828800" y="1326976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 b="1">
                <a:latin typeface="Times New Roman" pitchFamily="18" charset="0"/>
              </a:rPr>
              <a:t>共有5行，外循环  </a:t>
            </a:r>
            <a:r>
              <a:rPr lang="en-US" altLang="zh-CN" sz="2400" b="1">
                <a:latin typeface="Times New Roman" pitchFamily="18" charset="0"/>
              </a:rPr>
              <a:t>i：1~5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495800" y="2165176"/>
            <a:ext cx="464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 b="1">
                <a:latin typeface="Times New Roman" pitchFamily="18" charset="0"/>
              </a:rPr>
              <a:t>第一行输出4个空格，1个星号</a:t>
            </a:r>
            <a:endParaRPr lang="en-US" altLang="zh-CN" sz="2400" b="1">
              <a:latin typeface="Times New Roman" pitchFamily="18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495800" y="3308176"/>
            <a:ext cx="434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 b="1">
                <a:latin typeface="Times New Roman" pitchFamily="18" charset="0"/>
              </a:rPr>
              <a:t>第三行输出2个空格，5个星号</a:t>
            </a:r>
            <a:endParaRPr lang="en-US" altLang="zh-CN" sz="2400" b="1">
              <a:latin typeface="Times New Roman" pitchFamily="18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495800" y="2698576"/>
            <a:ext cx="434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 b="1">
                <a:latin typeface="Times New Roman" pitchFamily="18" charset="0"/>
              </a:rPr>
              <a:t>第二行输出3个空格，3个星号</a:t>
            </a:r>
            <a:endParaRPr lang="en-US" altLang="zh-CN" sz="2400" b="1">
              <a:latin typeface="Times New Roman" pitchFamily="18" charset="0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4495800" y="4755976"/>
            <a:ext cx="434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 b="1">
                <a:latin typeface="Times New Roman" pitchFamily="18" charset="0"/>
              </a:rPr>
              <a:t>第五行输出0个空格，9个星号</a:t>
            </a:r>
            <a:endParaRPr lang="en-US" altLang="zh-CN" sz="2400" b="1">
              <a:latin typeface="Times New Roman" pitchFamily="18" charset="0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4495800" y="4070176"/>
            <a:ext cx="434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>
                <a:latin typeface="Times New Roman" pitchFamily="18" charset="0"/>
              </a:rPr>
              <a:t>……</a:t>
            </a:r>
            <a:endParaRPr lang="en-US" altLang="zh-CN" sz="2400" b="1">
              <a:latin typeface="Times New Roman" pitchFamily="18" charset="0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1828800" y="5670376"/>
            <a:ext cx="502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 b="1">
                <a:latin typeface="Times New Roman" pitchFamily="18" charset="0"/>
              </a:rPr>
              <a:t>空格用循环变量</a:t>
            </a:r>
            <a:r>
              <a:rPr lang="en-US" altLang="zh-CN" sz="2400" b="1">
                <a:latin typeface="Times New Roman" pitchFamily="18" charset="0"/>
              </a:rPr>
              <a:t>j</a:t>
            </a:r>
            <a:r>
              <a:rPr lang="zh-CN" altLang="en-US" sz="2400" b="1">
                <a:latin typeface="Times New Roman" pitchFamily="18" charset="0"/>
              </a:rPr>
              <a:t>控制，</a:t>
            </a:r>
            <a:r>
              <a:rPr lang="en-US" altLang="zh-CN" sz="2400" b="1">
                <a:latin typeface="Times New Roman" pitchFamily="18" charset="0"/>
              </a:rPr>
              <a:t>j=5</a:t>
            </a:r>
            <a:r>
              <a:rPr lang="en-US" altLang="zh-CN" sz="2400" b="1"/>
              <a:t>-</a:t>
            </a:r>
            <a:r>
              <a:rPr lang="en-US" altLang="zh-CN" sz="2400" b="1">
                <a:latin typeface="Times New Roman" pitchFamily="18" charset="0"/>
              </a:rPr>
              <a:t>i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1828800" y="6356176"/>
            <a:ext cx="502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 b="1">
                <a:latin typeface="Times New Roman" pitchFamily="18" charset="0"/>
              </a:rPr>
              <a:t>星号用循环变量</a:t>
            </a:r>
            <a:r>
              <a:rPr lang="en-US" altLang="zh-CN" sz="2400" b="1">
                <a:latin typeface="Times New Roman" pitchFamily="18" charset="0"/>
              </a:rPr>
              <a:t>k</a:t>
            </a:r>
            <a:r>
              <a:rPr lang="zh-CN" altLang="en-US" sz="2400" b="1">
                <a:latin typeface="Times New Roman" pitchFamily="18" charset="0"/>
              </a:rPr>
              <a:t>控制，</a:t>
            </a:r>
            <a:r>
              <a:rPr lang="en-US" altLang="zh-CN" sz="2400" b="1">
                <a:latin typeface="Times New Roman" pitchFamily="18" charset="0"/>
              </a:rPr>
              <a:t>k=2i</a:t>
            </a:r>
            <a:r>
              <a:rPr lang="en-US" altLang="zh-CN" sz="2400" b="1"/>
              <a:t>-</a:t>
            </a:r>
            <a:r>
              <a:rPr lang="en-US" altLang="zh-CN" sz="2400" b="1">
                <a:latin typeface="Times New Roman" pitchFamily="18" charset="0"/>
              </a:rPr>
              <a:t>1</a:t>
            </a: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201478" y="2106214"/>
            <a:ext cx="4038600" cy="3084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800" b="1" dirty="0"/>
              <a:t>        </a:t>
            </a:r>
            <a:r>
              <a:rPr lang="zh-CN" altLang="en-US" sz="2800" b="1" dirty="0" smtClean="0"/>
              <a:t>   * </a:t>
            </a:r>
            <a:endParaRPr lang="en-US" altLang="zh-CN" sz="2800" b="1" dirty="0" smtClean="0">
              <a:solidFill>
                <a:srgbClr val="D0E5FC"/>
              </a:solidFill>
            </a:endParaRPr>
          </a:p>
          <a:p>
            <a:pPr algn="l">
              <a:spcBef>
                <a:spcPct val="50000"/>
              </a:spcBef>
            </a:pPr>
            <a:r>
              <a:rPr lang="zh-CN" altLang="en-US" sz="2800" b="1" dirty="0" smtClean="0">
                <a:solidFill>
                  <a:srgbClr val="D0E5FC"/>
                </a:solidFill>
              </a:rPr>
              <a:t>        </a:t>
            </a:r>
            <a:r>
              <a:rPr lang="zh-CN" altLang="en-US" sz="2800" b="1" dirty="0" smtClean="0"/>
              <a:t>* </a:t>
            </a:r>
            <a:r>
              <a:rPr lang="zh-CN" altLang="en-US" sz="2800" b="1" dirty="0"/>
              <a:t>* * </a:t>
            </a:r>
            <a:endParaRPr lang="en-US" altLang="zh-CN" sz="2800" b="1" dirty="0" smtClean="0">
              <a:solidFill>
                <a:srgbClr val="D0E5FC"/>
              </a:solidFill>
            </a:endParaRPr>
          </a:p>
          <a:p>
            <a:pPr algn="l">
              <a:spcBef>
                <a:spcPct val="50000"/>
              </a:spcBef>
            </a:pPr>
            <a:r>
              <a:rPr lang="zh-CN" altLang="en-US" sz="2800" b="1" dirty="0" smtClean="0">
                <a:solidFill>
                  <a:srgbClr val="D0E5FC"/>
                </a:solidFill>
              </a:rPr>
              <a:t>     </a:t>
            </a:r>
            <a:r>
              <a:rPr lang="zh-CN" altLang="en-US" sz="2800" b="1" dirty="0" smtClean="0"/>
              <a:t>* * * * *</a:t>
            </a:r>
            <a:endParaRPr lang="zh-CN" altLang="en-US" sz="2800" b="1" dirty="0" smtClean="0">
              <a:solidFill>
                <a:srgbClr val="D0E5FC"/>
              </a:solidFill>
            </a:endParaRPr>
          </a:p>
          <a:p>
            <a:pPr algn="l">
              <a:spcBef>
                <a:spcPct val="50000"/>
              </a:spcBef>
            </a:pPr>
            <a:r>
              <a:rPr lang="zh-CN" altLang="en-US" sz="2800" b="1" dirty="0" smtClean="0"/>
              <a:t>  </a:t>
            </a:r>
            <a:r>
              <a:rPr lang="zh-CN" altLang="en-US" sz="2800" b="1" dirty="0"/>
              <a:t>* * * * * * *</a:t>
            </a:r>
          </a:p>
          <a:p>
            <a:pPr algn="l">
              <a:spcBef>
                <a:spcPct val="50000"/>
              </a:spcBef>
            </a:pPr>
            <a:r>
              <a:rPr lang="zh-CN" altLang="en-US" sz="2800" b="1" dirty="0"/>
              <a:t>* * * * * * * * *</a:t>
            </a:r>
          </a:p>
        </p:txBody>
      </p:sp>
    </p:spTree>
    <p:extLst>
      <p:ext uri="{BB962C8B-B14F-4D97-AF65-F5344CB8AC3E}">
        <p14:creationId xmlns:p14="http://schemas.microsoft.com/office/powerpoint/2010/main" val="3018853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  <p:bldP spid="7" grpId="0" autoUpdateAnimBg="0"/>
      <p:bldP spid="8" grpId="0" autoUpdateAnimBg="0"/>
      <p:bldP spid="9" grpId="0" autoUpdateAnimBg="0"/>
      <p:bldP spid="10" grpId="0" autoUpdateAnimBg="0"/>
      <p:bldP spid="11" grpId="0" autoUpdateAnimBg="0"/>
      <p:bldP spid="12" grpId="0" autoUpdateAnimBg="0"/>
      <p:bldP spid="13" grpId="0" autoUpdateAnimBg="0"/>
      <p:bldP spid="14" grpId="0" autoUpdateAnimBg="0"/>
      <p:bldP spid="27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六、实例分析（</a:t>
            </a:r>
            <a:r>
              <a:rPr lang="en-US" altLang="zh-CN" sz="3600" b="1" dirty="0" smtClean="0">
                <a:solidFill>
                  <a:srgbClr val="FF0000"/>
                </a:solidFill>
              </a:rPr>
              <a:t>6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）</a:t>
            </a:r>
            <a:endParaRPr lang="zh-CN" altLang="en-US" dirty="0" smtClean="0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501352" y="1322461"/>
            <a:ext cx="16525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zh-CN" altLang="en-US" sz="3200" b="1"/>
              <a:t>程序 ：</a:t>
            </a: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1475656" y="1772816"/>
            <a:ext cx="6400800" cy="500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2800" b="1" dirty="0">
                <a:latin typeface="Times New Roman" pitchFamily="18" charset="0"/>
              </a:rPr>
              <a:t>main( )</a:t>
            </a:r>
          </a:p>
          <a:p>
            <a:pPr algn="l">
              <a:spcBef>
                <a:spcPct val="50000"/>
              </a:spcBef>
            </a:pPr>
            <a:r>
              <a:rPr lang="en-US" altLang="zh-CN" sz="2800" b="1" dirty="0">
                <a:latin typeface="Times New Roman" pitchFamily="18" charset="0"/>
              </a:rPr>
              <a:t>{</a:t>
            </a:r>
            <a:r>
              <a:rPr lang="en-US" altLang="zh-CN" sz="2800" b="1" dirty="0" err="1">
                <a:latin typeface="Times New Roman" pitchFamily="18" charset="0"/>
              </a:rPr>
              <a:t>int</a:t>
            </a:r>
            <a:r>
              <a:rPr lang="en-US" altLang="zh-CN" sz="2800" b="1" dirty="0">
                <a:latin typeface="Times New Roman" pitchFamily="18" charset="0"/>
              </a:rPr>
              <a:t>  </a:t>
            </a:r>
            <a:r>
              <a:rPr lang="en-US" altLang="zh-CN" sz="2800" b="1" dirty="0" err="1">
                <a:latin typeface="Times New Roman" pitchFamily="18" charset="0"/>
              </a:rPr>
              <a:t>i,j,k</a:t>
            </a:r>
            <a:r>
              <a:rPr lang="en-US" altLang="zh-CN" sz="2800" b="1" dirty="0">
                <a:latin typeface="Times New Roman" pitchFamily="18" charset="0"/>
              </a:rPr>
              <a:t>; </a:t>
            </a:r>
          </a:p>
          <a:p>
            <a:pPr algn="l">
              <a:spcBef>
                <a:spcPct val="50000"/>
              </a:spcBef>
            </a:pPr>
            <a:r>
              <a:rPr lang="en-US" altLang="zh-CN" sz="2800" b="1" dirty="0">
                <a:solidFill>
                  <a:srgbClr val="3333FF"/>
                </a:solidFill>
                <a:latin typeface="Times New Roman" pitchFamily="18" charset="0"/>
              </a:rPr>
              <a:t>for</a:t>
            </a:r>
            <a:r>
              <a:rPr lang="en-US" altLang="zh-CN" sz="2800" b="1" dirty="0">
                <a:latin typeface="Times New Roman" pitchFamily="18" charset="0"/>
              </a:rPr>
              <a:t>(i=1;i&lt;=5;i++)</a:t>
            </a:r>
          </a:p>
          <a:p>
            <a:pPr algn="l">
              <a:spcBef>
                <a:spcPct val="50000"/>
              </a:spcBef>
            </a:pPr>
            <a:r>
              <a:rPr lang="en-US" altLang="zh-CN" sz="2800" b="1" dirty="0">
                <a:latin typeface="Times New Roman" pitchFamily="18" charset="0"/>
              </a:rPr>
              <a:t>     {</a:t>
            </a:r>
            <a:r>
              <a:rPr lang="en-US" altLang="zh-CN" sz="2800" b="1" dirty="0">
                <a:solidFill>
                  <a:srgbClr val="3333FF"/>
                </a:solidFill>
                <a:latin typeface="Times New Roman" pitchFamily="18" charset="0"/>
              </a:rPr>
              <a:t>for</a:t>
            </a:r>
            <a:r>
              <a:rPr lang="en-US" altLang="zh-CN" sz="2800" b="1" dirty="0">
                <a:latin typeface="Times New Roman" pitchFamily="18" charset="0"/>
              </a:rPr>
              <a:t>(j=1;j&lt;=5-i;j++) </a:t>
            </a:r>
            <a:r>
              <a:rPr lang="en-US" altLang="zh-CN" sz="2800" b="1" dirty="0" err="1">
                <a:latin typeface="Times New Roman" pitchFamily="18" charset="0"/>
              </a:rPr>
              <a:t>printf</a:t>
            </a:r>
            <a:r>
              <a:rPr lang="en-US" altLang="zh-CN" sz="2800" b="1" dirty="0">
                <a:latin typeface="Times New Roman" pitchFamily="18" charset="0"/>
              </a:rPr>
              <a:t>(“  ”);   </a:t>
            </a:r>
          </a:p>
          <a:p>
            <a:pPr algn="l">
              <a:spcBef>
                <a:spcPct val="50000"/>
              </a:spcBef>
            </a:pPr>
            <a:r>
              <a:rPr lang="en-US" altLang="zh-CN" sz="2800" b="1" dirty="0">
                <a:latin typeface="Times New Roman" pitchFamily="18" charset="0"/>
              </a:rPr>
              <a:t>       </a:t>
            </a:r>
            <a:r>
              <a:rPr lang="en-US" altLang="zh-CN" sz="2800" b="1" dirty="0">
                <a:solidFill>
                  <a:srgbClr val="3333FF"/>
                </a:solidFill>
                <a:latin typeface="Times New Roman" pitchFamily="18" charset="0"/>
              </a:rPr>
              <a:t>for</a:t>
            </a:r>
            <a:r>
              <a:rPr lang="en-US" altLang="zh-CN" sz="2800" b="1" dirty="0">
                <a:latin typeface="Times New Roman" pitchFamily="18" charset="0"/>
              </a:rPr>
              <a:t>(k=1;k&lt;=2i-1;j++) </a:t>
            </a:r>
            <a:r>
              <a:rPr lang="en-US" altLang="zh-CN" sz="2800" b="1" dirty="0" err="1">
                <a:latin typeface="Times New Roman" pitchFamily="18" charset="0"/>
              </a:rPr>
              <a:t>printf</a:t>
            </a:r>
            <a:r>
              <a:rPr lang="en-US" altLang="zh-CN" sz="2800" b="1" dirty="0">
                <a:latin typeface="Times New Roman" pitchFamily="18" charset="0"/>
              </a:rPr>
              <a:t>(“</a:t>
            </a:r>
            <a:r>
              <a:rPr lang="en-US" altLang="zh-CN" sz="2800" b="1" dirty="0"/>
              <a:t>*</a:t>
            </a:r>
            <a:r>
              <a:rPr lang="en-US" altLang="zh-CN" sz="2800" b="1" dirty="0">
                <a:latin typeface="Times New Roman" pitchFamily="18" charset="0"/>
              </a:rPr>
              <a:t>”);</a:t>
            </a:r>
          </a:p>
          <a:p>
            <a:pPr algn="l">
              <a:spcBef>
                <a:spcPct val="50000"/>
              </a:spcBef>
            </a:pPr>
            <a:r>
              <a:rPr lang="en-US" altLang="zh-CN" sz="2800" b="1" dirty="0">
                <a:latin typeface="Times New Roman" pitchFamily="18" charset="0"/>
              </a:rPr>
              <a:t>      </a:t>
            </a:r>
            <a:r>
              <a:rPr lang="en-US" altLang="zh-CN" sz="2800" b="1" dirty="0" err="1">
                <a:latin typeface="Times New Roman" pitchFamily="18" charset="0"/>
              </a:rPr>
              <a:t>printf</a:t>
            </a:r>
            <a:r>
              <a:rPr lang="en-US" altLang="zh-CN" sz="2800" b="1" dirty="0">
                <a:latin typeface="Times New Roman" pitchFamily="18" charset="0"/>
              </a:rPr>
              <a:t>(“\n”);</a:t>
            </a:r>
          </a:p>
          <a:p>
            <a:pPr algn="l">
              <a:spcBef>
                <a:spcPct val="50000"/>
              </a:spcBef>
            </a:pPr>
            <a:r>
              <a:rPr lang="en-US" altLang="zh-CN" sz="2800" b="1" dirty="0">
                <a:latin typeface="Times New Roman" pitchFamily="18" charset="0"/>
              </a:rPr>
              <a:t>     }</a:t>
            </a:r>
          </a:p>
          <a:p>
            <a:pPr algn="l">
              <a:spcBef>
                <a:spcPct val="50000"/>
              </a:spcBef>
            </a:pPr>
            <a:r>
              <a:rPr lang="en-US" altLang="zh-CN" sz="2800" b="1" dirty="0">
                <a:latin typeface="Times New Roman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62960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七、小结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23528" y="1916832"/>
            <a:ext cx="87129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Wingdings" panose="05000000000000000000" pitchFamily="2" charset="2"/>
              <a:buChar char="u"/>
            </a:pPr>
            <a:r>
              <a:rPr lang="en-US" altLang="zh-CN" sz="3200" dirty="0" smtClean="0">
                <a:solidFill>
                  <a:srgbClr val="FF0000"/>
                </a:solidFill>
              </a:rPr>
              <a:t>6</a:t>
            </a:r>
            <a:r>
              <a:rPr lang="zh-CN" altLang="en-US" sz="3200" dirty="0" smtClean="0">
                <a:solidFill>
                  <a:srgbClr val="FF0000"/>
                </a:solidFill>
              </a:rPr>
              <a:t>种循环语句嵌套形式</a:t>
            </a:r>
            <a:endParaRPr lang="en-US" altLang="zh-CN" sz="3200" dirty="0" smtClean="0"/>
          </a:p>
          <a:p>
            <a:pPr algn="l"/>
            <a:endParaRPr lang="en-US" altLang="zh-CN" sz="3200" dirty="0" smtClean="0"/>
          </a:p>
          <a:p>
            <a:pPr marL="457200" indent="-457200" algn="l">
              <a:buFont typeface="Wingdings" panose="05000000000000000000" pitchFamily="2" charset="2"/>
              <a:buChar char="u"/>
            </a:pPr>
            <a:r>
              <a:rPr lang="zh-CN" altLang="en-US" sz="3200" dirty="0" smtClean="0">
                <a:solidFill>
                  <a:srgbClr val="0000FF"/>
                </a:solidFill>
              </a:rPr>
              <a:t>嵌套规则：避免循环交叉</a:t>
            </a:r>
            <a:endParaRPr lang="en-US" altLang="zh-CN" sz="3200" dirty="0" smtClean="0">
              <a:solidFill>
                <a:srgbClr val="0000FF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u"/>
            </a:pPr>
            <a:endParaRPr lang="en-US" altLang="zh-CN" sz="3200" dirty="0" smtClean="0"/>
          </a:p>
          <a:p>
            <a:pPr marL="457200" indent="-457200" algn="l">
              <a:buFont typeface="Wingdings" panose="05000000000000000000" pitchFamily="2" charset="2"/>
              <a:buChar char="u"/>
            </a:pPr>
            <a:r>
              <a:rPr lang="en-US" altLang="zh-CN" sz="3200" dirty="0" smtClean="0">
                <a:solidFill>
                  <a:srgbClr val="FF0000"/>
                </a:solidFill>
              </a:rPr>
              <a:t>2</a:t>
            </a:r>
            <a:r>
              <a:rPr lang="zh-CN" altLang="en-US" sz="3200" dirty="0" smtClean="0">
                <a:solidFill>
                  <a:srgbClr val="FF0000"/>
                </a:solidFill>
              </a:rPr>
              <a:t>种嵌套关系</a:t>
            </a:r>
            <a:endParaRPr lang="en-US" altLang="zh-CN" sz="3200" dirty="0" smtClean="0">
              <a:solidFill>
                <a:srgbClr val="FF0000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u"/>
            </a:pPr>
            <a:endParaRPr lang="en-US" altLang="zh-CN" sz="3200" dirty="0">
              <a:solidFill>
                <a:srgbClr val="FF0000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u"/>
            </a:pPr>
            <a:r>
              <a:rPr lang="zh-CN" altLang="en-US" sz="3200" dirty="0" smtClean="0">
                <a:solidFill>
                  <a:srgbClr val="0000FF"/>
                </a:solidFill>
              </a:rPr>
              <a:t>循环嵌套的基本应用</a:t>
            </a:r>
            <a:endParaRPr lang="en-US" altLang="zh-CN" sz="3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004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331640" y="1844824"/>
            <a:ext cx="58324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12000" b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谢 谢 </a:t>
            </a:r>
            <a:r>
              <a:rPr kumimoji="1" lang="zh-CN" altLang="en-US" sz="9600" b="1" i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！</a:t>
            </a:r>
            <a:endParaRPr kumimoji="1" lang="en-US" altLang="zh-CN" sz="9600" b="1" i="1" dirty="0">
              <a:solidFill>
                <a:srgbClr val="FF3300"/>
              </a:solidFill>
              <a:effectLst/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848" y="4293096"/>
            <a:ext cx="314325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07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《</a:t>
            </a:r>
            <a:r>
              <a:rPr lang="zh-CN" altLang="en-US" b="1" dirty="0" smtClean="0">
                <a:solidFill>
                  <a:srgbClr val="0000FF"/>
                </a:solidFill>
                <a:latin typeface="黑体" panose="02010609060101010101" pitchFamily="49" charset="-122"/>
              </a:rPr>
              <a:t>循环语句的嵌套</a:t>
            </a:r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》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</a:rPr>
              <a:t>提纲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308602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一、教学</a:t>
            </a:r>
            <a:r>
              <a:rPr lang="zh-CN" altLang="en-US" sz="2600" b="1" dirty="0">
                <a:solidFill>
                  <a:srgbClr val="0000FF"/>
                </a:solidFill>
              </a:rPr>
              <a:t>目标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二、问题</a:t>
            </a:r>
            <a:r>
              <a:rPr lang="zh-CN" altLang="en-US" sz="2600" b="1" dirty="0">
                <a:solidFill>
                  <a:srgbClr val="FF0000"/>
                </a:solidFill>
              </a:rPr>
              <a:t>引导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三、定义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四、嵌套结构规则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0000FF"/>
                </a:solidFill>
              </a:rPr>
              <a:t>五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、嵌套语句之间的关系</a:t>
            </a:r>
            <a:endParaRPr lang="en-US" altLang="zh-CN" sz="2600" b="1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六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、实例分析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0000FF"/>
                </a:solidFill>
              </a:rPr>
              <a:t>七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、小结</a:t>
            </a: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2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03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一、教学目标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1844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熟练掌握循环语句的</a:t>
            </a:r>
            <a:r>
              <a:rPr lang="zh-CN" altLang="en-US" sz="2600" b="1" dirty="0">
                <a:solidFill>
                  <a:srgbClr val="FF0000"/>
                </a:solidFill>
              </a:rPr>
              <a:t>使用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方法</a:t>
            </a:r>
            <a:endParaRPr lang="en-US" altLang="zh-CN" sz="2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掌握嵌套循环的基本定义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掌握嵌套循环的嵌套形式</a:t>
            </a:r>
            <a:endParaRPr lang="en-US" altLang="zh-CN" sz="2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掌握掌握</a:t>
            </a:r>
            <a:r>
              <a:rPr lang="zh-CN" altLang="en-US" sz="2600" b="1" dirty="0">
                <a:solidFill>
                  <a:srgbClr val="0000FF"/>
                </a:solidFill>
              </a:rPr>
              <a:t>嵌套循环的基本</a:t>
            </a:r>
            <a:r>
              <a:rPr lang="zh-CN" altLang="en-US" sz="2600" b="1" dirty="0" smtClean="0">
                <a:solidFill>
                  <a:srgbClr val="0000FF"/>
                </a:solidFill>
              </a:rPr>
              <a:t>规则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深入理解嵌套语句之间的关系</a:t>
            </a:r>
            <a:endParaRPr lang="en-US" altLang="zh-CN" sz="26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熟练应用嵌套循环解决相关问题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  <p:sp>
        <p:nvSpPr>
          <p:cNvPr id="12290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5068FC9-9521-4510-9F6F-7F5C04FA29A8}" type="slidenum">
              <a:rPr lang="en-US" altLang="zh-CN">
                <a:solidFill>
                  <a:srgbClr val="0000FF"/>
                </a:solidFill>
              </a:rPr>
              <a:pPr eaLnBrk="1" hangingPunct="1"/>
              <a:t>3</a:t>
            </a:fld>
            <a:endParaRPr lang="en-US" altLang="zh-CN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二、问题引出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13314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4EE9AFA-9F30-469A-8D51-731B514ABA8B}" type="slidenum">
              <a:rPr lang="en-US" altLang="zh-CN" b="0"/>
              <a:pPr eaLnBrk="1" hangingPunct="1"/>
              <a:t>4</a:t>
            </a:fld>
            <a:endParaRPr lang="en-US" altLang="zh-CN" b="0"/>
          </a:p>
        </p:txBody>
      </p:sp>
      <p:sp>
        <p:nvSpPr>
          <p:cNvPr id="37" name="Line 10"/>
          <p:cNvSpPr>
            <a:spLocks noChangeShapeType="1"/>
          </p:cNvSpPr>
          <p:nvPr/>
        </p:nvSpPr>
        <p:spPr bwMode="auto">
          <a:xfrm flipV="1">
            <a:off x="3311972" y="2749"/>
            <a:ext cx="647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41" name="Line 21"/>
          <p:cNvSpPr>
            <a:spLocks noChangeShapeType="1"/>
          </p:cNvSpPr>
          <p:nvPr/>
        </p:nvSpPr>
        <p:spPr bwMode="auto">
          <a:xfrm flipV="1">
            <a:off x="5652120" y="2704"/>
            <a:ext cx="647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CN" altLang="en-US"/>
          </a:p>
        </p:txBody>
      </p:sp>
      <p:sp>
        <p:nvSpPr>
          <p:cNvPr id="42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6983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800" dirty="0">
                <a:latin typeface="宋体" pitchFamily="2" charset="-122"/>
              </a:rPr>
              <a:t>如何</a:t>
            </a:r>
            <a:r>
              <a:rPr lang="zh-CN" altLang="en-US" sz="2800" dirty="0" smtClean="0">
                <a:latin typeface="宋体" pitchFamily="2" charset="-122"/>
              </a:rPr>
              <a:t>打印如下所示图形</a:t>
            </a:r>
            <a:r>
              <a:rPr lang="en-US" altLang="zh-CN" sz="2800" dirty="0" smtClean="0">
                <a:latin typeface="宋体" pitchFamily="2" charset="-122"/>
              </a:rPr>
              <a:t>()</a:t>
            </a:r>
            <a:endParaRPr lang="en-US" altLang="zh-CN" sz="2800" dirty="0">
              <a:latin typeface="宋体" pitchFamily="2" charset="-122"/>
            </a:endParaRPr>
          </a:p>
        </p:txBody>
      </p:sp>
      <p:sp>
        <p:nvSpPr>
          <p:cNvPr id="43" name="Text Box 2"/>
          <p:cNvSpPr txBox="1">
            <a:spLocks noChangeArrowheads="1"/>
          </p:cNvSpPr>
          <p:nvPr/>
        </p:nvSpPr>
        <p:spPr bwMode="auto">
          <a:xfrm>
            <a:off x="587822" y="2596209"/>
            <a:ext cx="3048000" cy="210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CN" altLang="en-US" sz="2400" b="1" dirty="0"/>
              <a:t>* * * * * * * * </a:t>
            </a:r>
          </a:p>
          <a:p>
            <a:pPr algn="l">
              <a:spcBef>
                <a:spcPct val="50000"/>
              </a:spcBef>
            </a:pPr>
            <a:r>
              <a:rPr lang="zh-CN" altLang="en-US" sz="2400" b="1" dirty="0"/>
              <a:t>* * * * * * * *</a:t>
            </a:r>
          </a:p>
          <a:p>
            <a:pPr algn="l">
              <a:spcBef>
                <a:spcPct val="50000"/>
              </a:spcBef>
            </a:pPr>
            <a:r>
              <a:rPr lang="zh-CN" altLang="en-US" sz="2400" b="1" dirty="0"/>
              <a:t>* * * * * * * *</a:t>
            </a:r>
          </a:p>
          <a:p>
            <a:pPr algn="l">
              <a:spcBef>
                <a:spcPct val="50000"/>
              </a:spcBef>
            </a:pPr>
            <a:r>
              <a:rPr lang="zh-CN" altLang="en-US" sz="2400" b="1" dirty="0"/>
              <a:t>* * * * * * * *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三、定义（</a:t>
            </a:r>
            <a:r>
              <a:rPr lang="en-US" altLang="zh-CN" b="1" dirty="0" smtClean="0">
                <a:solidFill>
                  <a:srgbClr val="FF0000"/>
                </a:solidFill>
              </a:rPr>
              <a:t>1</a:t>
            </a:r>
            <a:r>
              <a:rPr lang="zh-CN" altLang="en-US" b="1" dirty="0" smtClean="0">
                <a:solidFill>
                  <a:srgbClr val="FF0000"/>
                </a:solidFill>
              </a:rPr>
              <a:t>）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13314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4EE9AFA-9F30-469A-8D51-731B514ABA8B}" type="slidenum">
              <a:rPr lang="en-US" altLang="zh-CN" b="0"/>
              <a:pPr eaLnBrk="1" hangingPunct="1"/>
              <a:t>5</a:t>
            </a:fld>
            <a:endParaRPr lang="en-US" altLang="zh-CN" b="0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32362" y="3861048"/>
            <a:ext cx="8288109" cy="525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l">
              <a:spcBef>
                <a:spcPct val="50000"/>
              </a:spcBef>
            </a:pPr>
            <a:r>
              <a:rPr kumimoji="1" lang="en-US" altLang="zh-CN" sz="2800" b="1" dirty="0">
                <a:latin typeface="+mn-ea"/>
                <a:ea typeface="+mn-ea"/>
              </a:rPr>
              <a:t>while </a:t>
            </a:r>
            <a:r>
              <a:rPr kumimoji="1" lang="zh-CN" altLang="en-US" sz="2800" b="1" dirty="0">
                <a:latin typeface="+mn-ea"/>
                <a:ea typeface="+mn-ea"/>
              </a:rPr>
              <a:t>、</a:t>
            </a:r>
            <a:r>
              <a:rPr kumimoji="1" lang="en-US" altLang="zh-CN" sz="2800" b="1" dirty="0">
                <a:latin typeface="+mn-ea"/>
                <a:ea typeface="+mn-ea"/>
              </a:rPr>
              <a:t>do-while</a:t>
            </a:r>
            <a:r>
              <a:rPr kumimoji="1" lang="zh-CN" altLang="en-US" sz="2800" b="1" dirty="0">
                <a:latin typeface="+mn-ea"/>
                <a:ea typeface="+mn-ea"/>
              </a:rPr>
              <a:t>、</a:t>
            </a:r>
            <a:r>
              <a:rPr kumimoji="1" lang="en-US" altLang="zh-CN" sz="2800" b="1" dirty="0">
                <a:latin typeface="+mn-ea"/>
                <a:ea typeface="+mn-ea"/>
              </a:rPr>
              <a:t>for</a:t>
            </a:r>
            <a:r>
              <a:rPr kumimoji="1" lang="zh-CN" altLang="en-US" sz="2800" b="1" dirty="0">
                <a:latin typeface="+mn-ea"/>
                <a:ea typeface="+mn-ea"/>
              </a:rPr>
              <a:t>三种循环都可以互相嵌套。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523070" y="1556494"/>
            <a:ext cx="8105775" cy="21605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kumimoji="1" lang="en-US" altLang="zh-CN" sz="2800" dirty="0">
                <a:latin typeface="黑体" pitchFamily="49" charset="-122"/>
                <a:ea typeface="黑体" pitchFamily="49" charset="-122"/>
              </a:rPr>
              <a:t>  </a:t>
            </a:r>
            <a:r>
              <a:rPr kumimoji="1" lang="zh-CN" altLang="en-US" sz="2800" dirty="0">
                <a:latin typeface="+mn-ea"/>
              </a:rPr>
              <a:t>在循环体语句中又包含有另一个完整的循环结构的形式，称为循环的嵌套。如果内部的循环体中又有嵌套的循环语句，则构成多重循环。</a:t>
            </a:r>
          </a:p>
        </p:txBody>
      </p:sp>
    </p:spTree>
    <p:extLst>
      <p:ext uri="{BB962C8B-B14F-4D97-AF65-F5344CB8AC3E}">
        <p14:creationId xmlns:p14="http://schemas.microsoft.com/office/powerpoint/2010/main" val="240232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三、定义（</a:t>
            </a:r>
            <a:r>
              <a:rPr lang="en-US" altLang="zh-CN" b="1" dirty="0" smtClean="0">
                <a:solidFill>
                  <a:srgbClr val="FF0000"/>
                </a:solidFill>
              </a:rPr>
              <a:t>2</a:t>
            </a:r>
            <a:r>
              <a:rPr lang="zh-CN" altLang="en-US" b="1" dirty="0" smtClean="0">
                <a:solidFill>
                  <a:srgbClr val="FF0000"/>
                </a:solidFill>
              </a:rPr>
              <a:t>）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05897" y="1556395"/>
            <a:ext cx="8359775" cy="5762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zh-CN" altLang="zh-CN" sz="2800" b="1" dirty="0" smtClean="0">
                <a:latin typeface="宋体" pitchFamily="2" charset="-122"/>
              </a:rPr>
              <a:t>下面几种都是合法的嵌套形式：</a:t>
            </a:r>
            <a:endParaRPr lang="zh-CN" altLang="en-US" sz="2800" b="1" dirty="0">
              <a:latin typeface="宋体" pitchFamily="2" charset="-122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91581" y="2204864"/>
            <a:ext cx="3352800" cy="3935413"/>
          </a:xfrm>
          <a:prstGeom prst="rect">
            <a:avLst/>
          </a:prstGeom>
          <a:gradFill rotWithShape="1">
            <a:gsLst>
              <a:gs pos="0">
                <a:srgbClr val="FFFFCC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buClr>
                <a:schemeClr val="accent2"/>
              </a:buClr>
              <a:buSzPct val="60000"/>
              <a:buFont typeface="Monotype Sorts" pitchFamily="2" charset="2"/>
              <a:buNone/>
            </a:pPr>
            <a:r>
              <a:rPr kumimoji="1" lang="en-US" altLang="zh-CN" sz="2800" b="1" dirty="0">
                <a:latin typeface="Times New Roman" pitchFamily="18" charset="0"/>
              </a:rPr>
              <a:t> for(  ;   ;  )</a:t>
            </a:r>
          </a:p>
          <a:p>
            <a:pPr algn="l"/>
            <a:r>
              <a:rPr kumimoji="1" lang="en-US" altLang="zh-CN" sz="2800" b="1" dirty="0">
                <a:latin typeface="Times New Roman" pitchFamily="18" charset="0"/>
              </a:rPr>
              <a:t>    {       </a:t>
            </a:r>
          </a:p>
          <a:p>
            <a:pPr algn="l"/>
            <a:r>
              <a:rPr kumimoji="1" lang="en-US" altLang="zh-CN" sz="2800" b="1" dirty="0">
                <a:latin typeface="Times New Roman" pitchFamily="18" charset="0"/>
              </a:rPr>
              <a:t>            ···</a:t>
            </a:r>
          </a:p>
          <a:p>
            <a:pPr algn="l"/>
            <a:r>
              <a:rPr kumimoji="1" lang="en-US" altLang="zh-CN" sz="2800" b="1" dirty="0">
                <a:latin typeface="Times New Roman" pitchFamily="18" charset="0"/>
              </a:rPr>
              <a:t>        while( ) </a:t>
            </a:r>
          </a:p>
          <a:p>
            <a:pPr algn="l"/>
            <a:r>
              <a:rPr kumimoji="1" lang="en-US" altLang="zh-CN" sz="2800" b="1" dirty="0">
                <a:latin typeface="Times New Roman" pitchFamily="18" charset="0"/>
              </a:rPr>
              <a:t>            { ··· }          </a:t>
            </a:r>
          </a:p>
          <a:p>
            <a:pPr algn="l"/>
            <a:r>
              <a:rPr kumimoji="1" lang="en-US" altLang="zh-CN" sz="2800" b="1" dirty="0">
                <a:latin typeface="Times New Roman" pitchFamily="18" charset="0"/>
              </a:rPr>
              <a:t>    }</a:t>
            </a:r>
          </a:p>
          <a:p>
            <a:pPr algn="l"/>
            <a:endParaRPr kumimoji="1" lang="en-US" altLang="zh-CN" sz="2800" b="1" dirty="0">
              <a:latin typeface="Times New Roman" pitchFamily="18" charset="0"/>
            </a:endParaRPr>
          </a:p>
          <a:p>
            <a:pPr algn="l"/>
            <a:r>
              <a:rPr kumimoji="1" lang="en-US" altLang="zh-CN" sz="2800" b="1" dirty="0">
                <a:latin typeface="Times New Roman" pitchFamily="18" charset="0"/>
              </a:rPr>
              <a:t>for</a:t>
            </a:r>
            <a:r>
              <a:rPr kumimoji="1" lang="zh-CN" altLang="en-US" sz="2800" b="1" dirty="0">
                <a:latin typeface="Times New Roman" pitchFamily="18" charset="0"/>
              </a:rPr>
              <a:t>循环体嵌套</a:t>
            </a:r>
            <a:r>
              <a:rPr kumimoji="1" lang="en-US" altLang="zh-CN" sz="2800" b="1" dirty="0">
                <a:latin typeface="Times New Roman" pitchFamily="18" charset="0"/>
              </a:rPr>
              <a:t>while</a:t>
            </a:r>
            <a:r>
              <a:rPr kumimoji="1" lang="zh-CN" altLang="en-US" sz="2800" b="1" dirty="0">
                <a:latin typeface="Times New Roman" pitchFamily="18" charset="0"/>
              </a:rPr>
              <a:t>循环体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685784" y="2229119"/>
            <a:ext cx="3810000" cy="3508375"/>
          </a:xfrm>
          <a:prstGeom prst="rect">
            <a:avLst/>
          </a:prstGeom>
          <a:gradFill rotWithShape="1">
            <a:gsLst>
              <a:gs pos="0">
                <a:srgbClr val="CCFFFF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buClr>
                <a:schemeClr val="accent2"/>
              </a:buClr>
              <a:buSzPct val="60000"/>
              <a:buFont typeface="Monotype Sorts" pitchFamily="2" charset="2"/>
              <a:buNone/>
            </a:pPr>
            <a:r>
              <a:rPr kumimoji="1" lang="en-US" altLang="zh-CN" sz="2800" b="1" dirty="0">
                <a:latin typeface="Times New Roman" pitchFamily="18" charset="0"/>
              </a:rPr>
              <a:t>for(  ;   ;  )</a:t>
            </a:r>
          </a:p>
          <a:p>
            <a:pPr algn="l"/>
            <a:r>
              <a:rPr kumimoji="1" lang="en-US" altLang="zh-CN" sz="2800" b="1" dirty="0">
                <a:latin typeface="Times New Roman" pitchFamily="18" charset="0"/>
              </a:rPr>
              <a:t>    {    </a:t>
            </a:r>
          </a:p>
          <a:p>
            <a:pPr algn="l"/>
            <a:r>
              <a:rPr kumimoji="1" lang="en-US" altLang="zh-CN" sz="2800" b="1" dirty="0">
                <a:latin typeface="Times New Roman" pitchFamily="18" charset="0"/>
              </a:rPr>
              <a:t>            ···   </a:t>
            </a:r>
          </a:p>
          <a:p>
            <a:pPr algn="l"/>
            <a:r>
              <a:rPr kumimoji="1" lang="en-US" altLang="zh-CN" sz="2800" b="1" dirty="0">
                <a:latin typeface="Times New Roman" pitchFamily="18" charset="0"/>
              </a:rPr>
              <a:t>        for( ;  ; ) </a:t>
            </a:r>
          </a:p>
          <a:p>
            <a:pPr algn="l"/>
            <a:r>
              <a:rPr kumimoji="1" lang="en-US" altLang="zh-CN" sz="2800" b="1" dirty="0">
                <a:latin typeface="Times New Roman" pitchFamily="18" charset="0"/>
              </a:rPr>
              <a:t>            { ···  }</a:t>
            </a:r>
          </a:p>
          <a:p>
            <a:pPr algn="l"/>
            <a:r>
              <a:rPr kumimoji="1" lang="en-US" altLang="zh-CN" sz="2800" b="1" dirty="0">
                <a:latin typeface="Times New Roman" pitchFamily="18" charset="0"/>
              </a:rPr>
              <a:t>     }</a:t>
            </a:r>
          </a:p>
          <a:p>
            <a:pPr algn="l"/>
            <a:endParaRPr kumimoji="1" lang="en-US" altLang="zh-CN" sz="2800" b="1" dirty="0">
              <a:latin typeface="Times New Roman" pitchFamily="18" charset="0"/>
            </a:endParaRPr>
          </a:p>
          <a:p>
            <a:pPr algn="l"/>
            <a:r>
              <a:rPr kumimoji="1" lang="en-US" altLang="zh-CN" sz="2800" b="1" dirty="0">
                <a:latin typeface="Times New Roman" pitchFamily="18" charset="0"/>
              </a:rPr>
              <a:t>for</a:t>
            </a:r>
            <a:r>
              <a:rPr kumimoji="1" lang="zh-CN" altLang="zh-CN" sz="2800" b="1" dirty="0">
                <a:latin typeface="Times New Roman" pitchFamily="18" charset="0"/>
              </a:rPr>
              <a:t>循环体嵌套</a:t>
            </a:r>
            <a:r>
              <a:rPr kumimoji="1" lang="en-US" altLang="zh-CN" sz="2800" b="1" dirty="0">
                <a:latin typeface="Times New Roman" pitchFamily="18" charset="0"/>
              </a:rPr>
              <a:t>for</a:t>
            </a:r>
            <a:r>
              <a:rPr kumimoji="1" lang="zh-CN" altLang="zh-CN" sz="2800" b="1" dirty="0">
                <a:latin typeface="Times New Roman" pitchFamily="18" charset="0"/>
              </a:rPr>
              <a:t>循环</a:t>
            </a:r>
            <a:endParaRPr kumimoji="1" lang="zh-CN" altLang="en-US" sz="28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09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utoUpdateAnimBg="0"/>
      <p:bldP spid="7" grpId="0" animBg="1" autoUpdateAnimBg="0"/>
      <p:bldP spid="9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533400" y="1196752"/>
            <a:ext cx="3429000" cy="3013075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buClr>
                <a:schemeClr val="accent2"/>
              </a:buClr>
              <a:buSzPct val="60000"/>
              <a:buFont typeface="Monotype Sorts" pitchFamily="2" charset="2"/>
              <a:buNone/>
            </a:pPr>
            <a:r>
              <a:rPr kumimoji="1" lang="en-US" altLang="zh-CN" sz="2400" b="1" dirty="0">
                <a:latin typeface="Times New Roman" pitchFamily="18" charset="0"/>
              </a:rPr>
              <a:t>do</a:t>
            </a:r>
          </a:p>
          <a:p>
            <a:pPr algn="l"/>
            <a:r>
              <a:rPr kumimoji="1" lang="en-US" altLang="zh-CN" sz="2400" b="1" dirty="0">
                <a:latin typeface="Times New Roman" pitchFamily="18" charset="0"/>
              </a:rPr>
              <a:t>    {      </a:t>
            </a:r>
          </a:p>
          <a:p>
            <a:pPr algn="l">
              <a:buClr>
                <a:schemeClr val="accent2"/>
              </a:buClr>
              <a:buSzPct val="60000"/>
              <a:buFont typeface="Monotype Sorts" pitchFamily="2" charset="2"/>
              <a:buNone/>
            </a:pPr>
            <a:r>
              <a:rPr kumimoji="1" lang="en-US" altLang="zh-CN" sz="2400" b="1" dirty="0">
                <a:latin typeface="Times New Roman" pitchFamily="18" charset="0"/>
              </a:rPr>
              <a:t>       do</a:t>
            </a:r>
          </a:p>
          <a:p>
            <a:pPr algn="l"/>
            <a:r>
              <a:rPr kumimoji="1" lang="en-US" altLang="zh-CN" sz="2400" b="1" dirty="0">
                <a:latin typeface="Times New Roman" pitchFamily="18" charset="0"/>
              </a:rPr>
              <a:t>        { ···  }</a:t>
            </a:r>
          </a:p>
          <a:p>
            <a:pPr algn="l"/>
            <a:r>
              <a:rPr kumimoji="1" lang="en-US" altLang="zh-CN" sz="2400" b="1" dirty="0">
                <a:latin typeface="Times New Roman" pitchFamily="18" charset="0"/>
              </a:rPr>
              <a:t>        while( ); </a:t>
            </a:r>
          </a:p>
          <a:p>
            <a:pPr algn="l"/>
            <a:r>
              <a:rPr kumimoji="1" lang="en-US" altLang="zh-CN" sz="2400" b="1" dirty="0">
                <a:latin typeface="Times New Roman" pitchFamily="18" charset="0"/>
              </a:rPr>
              <a:t>      }while( );</a:t>
            </a:r>
          </a:p>
          <a:p>
            <a:pPr algn="l"/>
            <a:r>
              <a:rPr kumimoji="1" lang="en-US" altLang="zh-CN" sz="2400" b="1" dirty="0" err="1">
                <a:latin typeface="Times New Roman" pitchFamily="18" charset="0"/>
              </a:rPr>
              <a:t>do_while</a:t>
            </a:r>
            <a:r>
              <a:rPr kumimoji="1" lang="zh-CN" altLang="zh-CN" sz="2400" b="1" dirty="0" smtClean="0">
                <a:latin typeface="Times New Roman" pitchFamily="18" charset="0"/>
              </a:rPr>
              <a:t>循环</a:t>
            </a:r>
            <a:r>
              <a:rPr kumimoji="1" lang="zh-CN" altLang="en-US" sz="2400" b="1" dirty="0" smtClean="0">
                <a:latin typeface="Times New Roman" pitchFamily="18" charset="0"/>
              </a:rPr>
              <a:t>体</a:t>
            </a:r>
          </a:p>
          <a:p>
            <a:pPr algn="l"/>
            <a:r>
              <a:rPr kumimoji="1" lang="zh-CN" altLang="en-US" sz="2400" b="1" dirty="0" smtClean="0">
                <a:latin typeface="Times New Roman" pitchFamily="18" charset="0"/>
              </a:rPr>
              <a:t>嵌套</a:t>
            </a:r>
            <a:r>
              <a:rPr kumimoji="1" lang="en-US" altLang="zh-CN" sz="2400" b="1" dirty="0" err="1" smtClean="0">
                <a:latin typeface="Times New Roman" pitchFamily="18" charset="0"/>
              </a:rPr>
              <a:t>do_while</a:t>
            </a:r>
            <a:r>
              <a:rPr kumimoji="1" lang="zh-CN" altLang="zh-CN" sz="2400" b="1" dirty="0" smtClean="0">
                <a:latin typeface="Times New Roman" pitchFamily="18" charset="0"/>
              </a:rPr>
              <a:t>循环</a:t>
            </a:r>
            <a:endParaRPr kumimoji="1" lang="zh-CN" altLang="en-US" sz="2400" b="1" dirty="0">
              <a:latin typeface="Times New Roman" pitchFamily="18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979988" y="1196752"/>
            <a:ext cx="3733800" cy="301307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buClr>
                <a:schemeClr val="accent2"/>
              </a:buClr>
              <a:buSzPct val="60000"/>
              <a:buFont typeface="Monotype Sorts" pitchFamily="2" charset="2"/>
              <a:buNone/>
            </a:pPr>
            <a:r>
              <a:rPr kumimoji="1" lang="en-US" altLang="zh-CN" sz="2400" b="1">
                <a:latin typeface="Times New Roman" pitchFamily="18" charset="0"/>
              </a:rPr>
              <a:t>while( )</a:t>
            </a:r>
          </a:p>
          <a:p>
            <a:pPr algn="l">
              <a:buClr>
                <a:schemeClr val="accent2"/>
              </a:buClr>
              <a:buSzPct val="60000"/>
              <a:buFont typeface="Monotype Sorts" pitchFamily="2" charset="2"/>
              <a:buNone/>
            </a:pPr>
            <a:r>
              <a:rPr kumimoji="1" lang="en-US" altLang="zh-CN" sz="2400" b="1">
                <a:latin typeface="Times New Roman" pitchFamily="18" charset="0"/>
              </a:rPr>
              <a:t> {       </a:t>
            </a:r>
          </a:p>
          <a:p>
            <a:pPr algn="l"/>
            <a:r>
              <a:rPr kumimoji="1" lang="en-US" altLang="zh-CN" sz="2400" b="1">
                <a:latin typeface="Times New Roman" pitchFamily="18" charset="0"/>
              </a:rPr>
              <a:t>        do { ···  }</a:t>
            </a:r>
          </a:p>
          <a:p>
            <a:pPr algn="l"/>
            <a:r>
              <a:rPr kumimoji="1" lang="en-US" altLang="zh-CN" sz="2400" b="1">
                <a:latin typeface="Times New Roman" pitchFamily="18" charset="0"/>
              </a:rPr>
              <a:t>        while( );     </a:t>
            </a:r>
          </a:p>
          <a:p>
            <a:pPr algn="l"/>
            <a:r>
              <a:rPr kumimoji="1" lang="en-US" altLang="zh-CN" sz="2400" b="1">
                <a:latin typeface="Times New Roman" pitchFamily="18" charset="0"/>
              </a:rPr>
              <a:t> }</a:t>
            </a:r>
          </a:p>
          <a:p>
            <a:pPr algn="l"/>
            <a:endParaRPr kumimoji="1" lang="en-US" altLang="zh-CN" sz="2400" b="1">
              <a:latin typeface="Times New Roman" pitchFamily="18" charset="0"/>
            </a:endParaRPr>
          </a:p>
          <a:p>
            <a:pPr algn="l"/>
            <a:r>
              <a:rPr kumimoji="1" lang="en-US" altLang="zh-CN" sz="2400" b="1">
                <a:latin typeface="Times New Roman" pitchFamily="18" charset="0"/>
              </a:rPr>
              <a:t>while</a:t>
            </a:r>
            <a:r>
              <a:rPr kumimoji="1" lang="zh-CN" altLang="zh-CN" sz="2400" b="1">
                <a:latin typeface="Times New Roman" pitchFamily="18" charset="0"/>
              </a:rPr>
              <a:t>循环体</a:t>
            </a:r>
            <a:r>
              <a:rPr kumimoji="1" lang="zh-CN" altLang="en-US" sz="2400" b="1">
                <a:latin typeface="Times New Roman" pitchFamily="18" charset="0"/>
              </a:rPr>
              <a:t>嵌套</a:t>
            </a:r>
          </a:p>
          <a:p>
            <a:pPr algn="l"/>
            <a:r>
              <a:rPr kumimoji="1" lang="en-US" altLang="zh-CN" sz="2400" b="1">
                <a:latin typeface="Times New Roman" pitchFamily="18" charset="0"/>
              </a:rPr>
              <a:t>do_while</a:t>
            </a:r>
            <a:r>
              <a:rPr kumimoji="1" lang="zh-CN" altLang="zh-CN" sz="2400" b="1">
                <a:latin typeface="Times New Roman" pitchFamily="18" charset="0"/>
              </a:rPr>
              <a:t>循环</a:t>
            </a:r>
            <a:endParaRPr kumimoji="1" lang="zh-CN" altLang="en-US" sz="2400" b="1">
              <a:latin typeface="Times New Roman" pitchFamily="18" charset="0"/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32656"/>
            <a:ext cx="7886700" cy="1325563"/>
          </a:xfrm>
        </p:spPr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三、定义（</a:t>
            </a:r>
            <a:r>
              <a:rPr lang="en-US" altLang="zh-CN" b="1" dirty="0" smtClean="0">
                <a:solidFill>
                  <a:srgbClr val="FF0000"/>
                </a:solidFill>
              </a:rPr>
              <a:t>3</a:t>
            </a:r>
            <a:r>
              <a:rPr lang="zh-CN" altLang="en-US" b="1" dirty="0" smtClean="0">
                <a:solidFill>
                  <a:srgbClr val="FF0000"/>
                </a:solidFill>
              </a:rPr>
              <a:t>）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6488213"/>
            <a:ext cx="20574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F4EE9AFA-9F30-469A-8D51-731B514ABA8B}" type="slidenum">
              <a:rPr lang="en-US" altLang="zh-CN" b="0"/>
              <a:pPr eaLnBrk="1" hangingPunct="1"/>
              <a:t>7</a:t>
            </a:fld>
            <a:endParaRPr lang="en-US" altLang="zh-CN" b="0"/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57200" y="4237434"/>
            <a:ext cx="3581400" cy="2647950"/>
          </a:xfrm>
          <a:prstGeom prst="rect">
            <a:avLst/>
          </a:prstGeom>
          <a:solidFill>
            <a:srgbClr val="FF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kumimoji="1" lang="en-US" altLang="zh-CN" sz="2400" b="1">
                <a:latin typeface="Times New Roman" pitchFamily="18" charset="0"/>
              </a:rPr>
              <a:t>while( )</a:t>
            </a:r>
          </a:p>
          <a:p>
            <a:pPr algn="l"/>
            <a:r>
              <a:rPr kumimoji="1" lang="en-US" altLang="zh-CN" sz="2400" b="1">
                <a:latin typeface="Times New Roman" pitchFamily="18" charset="0"/>
              </a:rPr>
              <a:t>     {      </a:t>
            </a:r>
          </a:p>
          <a:p>
            <a:pPr algn="l"/>
            <a:r>
              <a:rPr kumimoji="1" lang="en-US" altLang="zh-CN" sz="2400" b="1">
                <a:latin typeface="Times New Roman" pitchFamily="18" charset="0"/>
              </a:rPr>
              <a:t>         for( ;  ; )</a:t>
            </a:r>
          </a:p>
          <a:p>
            <a:pPr algn="l"/>
            <a:r>
              <a:rPr kumimoji="1" lang="en-US" altLang="zh-CN" sz="2400" b="1">
                <a:latin typeface="Times New Roman" pitchFamily="18" charset="0"/>
              </a:rPr>
              <a:t>          {  ···  }</a:t>
            </a:r>
          </a:p>
          <a:p>
            <a:pPr algn="l"/>
            <a:r>
              <a:rPr kumimoji="1" lang="en-US" altLang="zh-CN" sz="2400" b="1">
                <a:latin typeface="Times New Roman" pitchFamily="18" charset="0"/>
              </a:rPr>
              <a:t>      }</a:t>
            </a:r>
          </a:p>
          <a:p>
            <a:pPr algn="l"/>
            <a:endParaRPr kumimoji="1" lang="en-US" altLang="zh-CN" sz="2400" b="1">
              <a:latin typeface="Times New Roman" pitchFamily="18" charset="0"/>
            </a:endParaRPr>
          </a:p>
          <a:p>
            <a:pPr algn="l"/>
            <a:r>
              <a:rPr kumimoji="1" lang="en-US" altLang="zh-CN" sz="2400" b="1">
                <a:latin typeface="Times New Roman" pitchFamily="18" charset="0"/>
              </a:rPr>
              <a:t>while</a:t>
            </a:r>
            <a:r>
              <a:rPr kumimoji="1" lang="zh-CN" altLang="zh-CN" sz="2400" b="1">
                <a:latin typeface="Times New Roman" pitchFamily="18" charset="0"/>
              </a:rPr>
              <a:t>循环体嵌套</a:t>
            </a:r>
            <a:r>
              <a:rPr kumimoji="1" lang="en-US" altLang="zh-CN" sz="2400" b="1">
                <a:latin typeface="Times New Roman" pitchFamily="18" charset="0"/>
              </a:rPr>
              <a:t>for</a:t>
            </a:r>
            <a:r>
              <a:rPr kumimoji="1" lang="zh-CN" altLang="zh-CN" sz="2400" b="1">
                <a:latin typeface="Times New Roman" pitchFamily="18" charset="0"/>
              </a:rPr>
              <a:t>循环</a:t>
            </a:r>
            <a:r>
              <a:rPr kumimoji="1" lang="zh-CN" altLang="en-US" sz="2400">
                <a:latin typeface="Times New Roman" pitchFamily="18" charset="0"/>
              </a:rPr>
              <a:t> 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4883150" y="4221088"/>
            <a:ext cx="3970338" cy="2647950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buClr>
                <a:schemeClr val="accent2"/>
              </a:buClr>
              <a:buSzPct val="60000"/>
              <a:buFont typeface="Wingdings" pitchFamily="2" charset="2"/>
              <a:buNone/>
            </a:pPr>
            <a:r>
              <a:rPr kumimoji="1" lang="en-US" altLang="zh-CN" sz="2400" b="1">
                <a:latin typeface="Times New Roman" pitchFamily="18" charset="0"/>
              </a:rPr>
              <a:t> do</a:t>
            </a:r>
          </a:p>
          <a:p>
            <a:pPr algn="l"/>
            <a:r>
              <a:rPr kumimoji="1" lang="en-US" altLang="zh-CN" sz="2400" b="1">
                <a:latin typeface="Times New Roman" pitchFamily="18" charset="0"/>
              </a:rPr>
              <a:t>     {    </a:t>
            </a:r>
          </a:p>
          <a:p>
            <a:pPr algn="l"/>
            <a:r>
              <a:rPr kumimoji="1" lang="en-US" altLang="zh-CN" sz="2400" b="1">
                <a:latin typeface="Times New Roman" pitchFamily="18" charset="0"/>
              </a:rPr>
              <a:t>        for(  ;  ; )</a:t>
            </a:r>
          </a:p>
          <a:p>
            <a:pPr algn="l"/>
            <a:r>
              <a:rPr kumimoji="1" lang="en-US" altLang="zh-CN" sz="2400" b="1">
                <a:latin typeface="Times New Roman" pitchFamily="18" charset="0"/>
              </a:rPr>
              <a:t>          { ··· } </a:t>
            </a:r>
          </a:p>
          <a:p>
            <a:pPr algn="l"/>
            <a:r>
              <a:rPr kumimoji="1" lang="en-US" altLang="zh-CN" sz="2400" b="1">
                <a:latin typeface="Times New Roman" pitchFamily="18" charset="0"/>
              </a:rPr>
              <a:t>     }while( );   </a:t>
            </a:r>
          </a:p>
          <a:p>
            <a:pPr algn="l"/>
            <a:endParaRPr kumimoji="1" lang="en-US" altLang="zh-CN" sz="2400" b="1">
              <a:latin typeface="Times New Roman" pitchFamily="18" charset="0"/>
            </a:endParaRPr>
          </a:p>
          <a:p>
            <a:pPr algn="l"/>
            <a:r>
              <a:rPr kumimoji="1" lang="en-US" altLang="zh-CN" sz="2400" b="1">
                <a:latin typeface="Times New Roman" pitchFamily="18" charset="0"/>
              </a:rPr>
              <a:t>do_while</a:t>
            </a:r>
            <a:r>
              <a:rPr kumimoji="1" lang="zh-CN" altLang="zh-CN" sz="2400" b="1">
                <a:latin typeface="Times New Roman" pitchFamily="18" charset="0"/>
              </a:rPr>
              <a:t>循环体</a:t>
            </a:r>
            <a:r>
              <a:rPr kumimoji="1" lang="zh-CN" altLang="en-US" sz="2400" b="1">
                <a:latin typeface="Times New Roman" pitchFamily="18" charset="0"/>
              </a:rPr>
              <a:t>嵌套</a:t>
            </a:r>
            <a:r>
              <a:rPr kumimoji="1" lang="en-US" altLang="zh-CN" sz="2400" b="1">
                <a:latin typeface="Times New Roman" pitchFamily="18" charset="0"/>
              </a:rPr>
              <a:t>for</a:t>
            </a:r>
            <a:r>
              <a:rPr kumimoji="1" lang="zh-CN" altLang="en-US" sz="2400" b="1">
                <a:latin typeface="Times New Roman" pitchFamily="18" charset="0"/>
              </a:rPr>
              <a:t>循环</a:t>
            </a:r>
          </a:p>
        </p:txBody>
      </p:sp>
    </p:spTree>
    <p:extLst>
      <p:ext uri="{BB962C8B-B14F-4D97-AF65-F5344CB8AC3E}">
        <p14:creationId xmlns:p14="http://schemas.microsoft.com/office/powerpoint/2010/main" val="3914648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utoUpdateAnimBg="0"/>
      <p:bldP spid="6" grpId="0" animBg="1" autoUpdateAnimBg="0"/>
      <p:bldP spid="11" grpId="0" animBg="1" autoUpdateAnimBg="0"/>
      <p:bldP spid="12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四、嵌套结构规则</a:t>
            </a:r>
            <a:endParaRPr lang="zh-CN" altLang="en-US" dirty="0" smtClean="0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430734" y="2539206"/>
            <a:ext cx="1446212" cy="3194050"/>
            <a:chOff x="650" y="1399"/>
            <a:chExt cx="720" cy="1152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650" y="1399"/>
              <a:ext cx="720" cy="1152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rgbClr val="3333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algn="l" eaLnBrk="0" hangingPunct="0"/>
              <a:endParaRPr kumimoji="1" lang="zh-CN" altLang="zh-CN" sz="3200" b="1">
                <a:solidFill>
                  <a:srgbClr val="0000CC"/>
                </a:solidFill>
                <a:latin typeface="宋体" pitchFamily="2" charset="-122"/>
              </a:endParaRPr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938" y="1495"/>
              <a:ext cx="0" cy="961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938" y="1495"/>
              <a:ext cx="195" cy="1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938" y="2455"/>
              <a:ext cx="195" cy="1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1038" y="2215"/>
              <a:ext cx="140" cy="1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Line 10"/>
            <p:cNvSpPr>
              <a:spLocks noChangeShapeType="1"/>
            </p:cNvSpPr>
            <p:nvPr/>
          </p:nvSpPr>
          <p:spPr bwMode="auto">
            <a:xfrm>
              <a:off x="1034" y="1639"/>
              <a:ext cx="140" cy="1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1034" y="1639"/>
              <a:ext cx="1" cy="59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2876946" y="4971256"/>
            <a:ext cx="1473200" cy="762000"/>
          </a:xfrm>
          <a:prstGeom prst="wedgeEllipseCallout">
            <a:avLst>
              <a:gd name="adj1" fmla="val -92389"/>
              <a:gd name="adj2" fmla="val -27083"/>
            </a:avLst>
          </a:prstGeom>
          <a:solidFill>
            <a:srgbClr val="FFFF00"/>
          </a:solidFill>
          <a:ln w="25400" cap="sq">
            <a:solidFill>
              <a:srgbClr val="003366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000" tIns="46800" rIns="90000" bIns="46800" anchor="ctr"/>
          <a:lstStyle/>
          <a:p>
            <a:pPr eaLnBrk="0" hangingPunct="0"/>
            <a:r>
              <a:rPr kumimoji="1" lang="zh-CN" altLang="en-US" sz="2800" b="1">
                <a:solidFill>
                  <a:srgbClr val="336600"/>
                </a:solidFill>
                <a:latin typeface="Times New Roman" pitchFamily="18" charset="0"/>
                <a:ea typeface=""/>
              </a:rPr>
              <a:t>外循环</a:t>
            </a:r>
          </a:p>
        </p:txBody>
      </p:sp>
      <p:sp>
        <p:nvSpPr>
          <p:cNvPr id="14" name="AutoShape 13"/>
          <p:cNvSpPr>
            <a:spLocks noChangeArrowheads="1"/>
          </p:cNvSpPr>
          <p:nvPr/>
        </p:nvSpPr>
        <p:spPr bwMode="auto">
          <a:xfrm>
            <a:off x="2883296" y="2732881"/>
            <a:ext cx="1333500" cy="762000"/>
          </a:xfrm>
          <a:prstGeom prst="wedgeEllipseCallout">
            <a:avLst>
              <a:gd name="adj1" fmla="val -87731"/>
              <a:gd name="adj2" fmla="val 81458"/>
            </a:avLst>
          </a:prstGeom>
          <a:solidFill>
            <a:srgbClr val="FFCCFF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kumimoji="1" lang="zh-CN" altLang="en-US" sz="2800" b="1">
                <a:latin typeface="Times New Roman" pitchFamily="18" charset="0"/>
              </a:rPr>
              <a:t>内循环</a:t>
            </a:r>
          </a:p>
        </p:txBody>
      </p:sp>
      <p:grpSp>
        <p:nvGrpSpPr>
          <p:cNvPr id="15" name="Group 14"/>
          <p:cNvGrpSpPr>
            <a:grpSpLocks/>
          </p:cNvGrpSpPr>
          <p:nvPr/>
        </p:nvGrpSpPr>
        <p:grpSpPr bwMode="auto">
          <a:xfrm>
            <a:off x="4758134" y="2539206"/>
            <a:ext cx="1184275" cy="3194050"/>
            <a:chOff x="2618" y="1399"/>
            <a:chExt cx="720" cy="1152"/>
          </a:xfrm>
        </p:grpSpPr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2618" y="1399"/>
              <a:ext cx="720" cy="1152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3333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0000" tIns="46800" rIns="90000" bIns="46800" anchor="ctr"/>
            <a:lstStyle/>
            <a:p>
              <a:pPr algn="l" eaLnBrk="0" hangingPunct="0"/>
              <a:endParaRPr kumimoji="1" lang="zh-CN" altLang="zh-CN" sz="3200" b="1">
                <a:solidFill>
                  <a:srgbClr val="0000CC"/>
                </a:solidFill>
                <a:latin typeface="宋体" pitchFamily="2" charset="-122"/>
              </a:endParaRPr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2858" y="1495"/>
              <a:ext cx="0" cy="67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2858" y="1495"/>
              <a:ext cx="195" cy="1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2954" y="2407"/>
              <a:ext cx="144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2858" y="2167"/>
              <a:ext cx="192" cy="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2954" y="1639"/>
              <a:ext cx="140" cy="1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2954" y="1639"/>
              <a:ext cx="0" cy="768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23" name="AutoShape 22"/>
          <p:cNvSpPr>
            <a:spLocks noChangeArrowheads="1"/>
          </p:cNvSpPr>
          <p:nvPr/>
        </p:nvSpPr>
        <p:spPr bwMode="auto">
          <a:xfrm>
            <a:off x="6045596" y="1735931"/>
            <a:ext cx="1725613" cy="838200"/>
          </a:xfrm>
          <a:prstGeom prst="wedgeEllipseCallout">
            <a:avLst>
              <a:gd name="adj1" fmla="val -86787"/>
              <a:gd name="adj2" fmla="val 102653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kumimoji="1" lang="zh-CN" altLang="en-US" sz="2800" b="1">
                <a:latin typeface="Times New Roman" pitchFamily="18" charset="0"/>
              </a:rPr>
              <a:t>交叉循环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4358084" y="2012156"/>
            <a:ext cx="1211262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pPr eaLnBrk="0" hangingPunct="0"/>
            <a:r>
              <a:rPr kumimoji="1" lang="en-US" altLang="zh-CN" sz="6000" b="1" i="1">
                <a:solidFill>
                  <a:srgbClr val="FF0066"/>
                </a:solidFill>
                <a:sym typeface="Marlett" pitchFamily="2" charset="2"/>
              </a:rPr>
              <a:t></a:t>
            </a:r>
            <a:endParaRPr kumimoji="1" lang="en-US" altLang="zh-CN" sz="2400" b="1" i="1">
              <a:solidFill>
                <a:srgbClr val="FF0066"/>
              </a:solidFill>
            </a:endParaRPr>
          </a:p>
        </p:txBody>
      </p:sp>
      <p:sp>
        <p:nvSpPr>
          <p:cNvPr id="25" name="Oval 2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337196" y="2718594"/>
            <a:ext cx="222250" cy="207962"/>
          </a:xfrm>
          <a:prstGeom prst="ellips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l" eaLnBrk="0" hangingPunct="0">
              <a:spcBef>
                <a:spcPct val="50000"/>
              </a:spcBef>
            </a:pPr>
            <a:endParaRPr kumimoji="1" lang="zh-CN" altLang="zh-CN" sz="2400">
              <a:latin typeface="Times New Roman" pitchFamily="18" charset="0"/>
            </a:endParaRPr>
          </a:p>
        </p:txBody>
      </p:sp>
      <p:sp>
        <p:nvSpPr>
          <p:cNvPr id="26" name="AutoShape 26"/>
          <p:cNvSpPr>
            <a:spLocks noChangeArrowheads="1"/>
          </p:cNvSpPr>
          <p:nvPr/>
        </p:nvSpPr>
        <p:spPr bwMode="auto">
          <a:xfrm>
            <a:off x="2876946" y="4018756"/>
            <a:ext cx="1816100" cy="522288"/>
          </a:xfrm>
          <a:prstGeom prst="wedgeRoundRectCallout">
            <a:avLst>
              <a:gd name="adj1" fmla="val -68306"/>
              <a:gd name="adj2" fmla="val 92551"/>
              <a:gd name="adj3" fmla="val 16667"/>
            </a:avLst>
          </a:prstGeom>
          <a:solidFill>
            <a:srgbClr val="00CCFF"/>
          </a:solidFill>
          <a:ln w="9525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20000"/>
              </a:spcBef>
              <a:buClr>
                <a:srgbClr val="CC99FF"/>
              </a:buClr>
              <a:buFont typeface="Monotype Sorts" pitchFamily="2" charset="2"/>
              <a:buNone/>
            </a:pPr>
            <a:r>
              <a:rPr kumimoji="1" lang="zh-CN" altLang="en-US" sz="2800" b="1">
                <a:solidFill>
                  <a:srgbClr val="000099"/>
                </a:solidFill>
              </a:rPr>
              <a:t>内循环出口</a:t>
            </a:r>
            <a:endParaRPr kumimoji="1" lang="zh-CN" altLang="en-US" sz="2800">
              <a:solidFill>
                <a:srgbClr val="000099"/>
              </a:solidFill>
            </a:endParaRPr>
          </a:p>
        </p:txBody>
      </p:sp>
      <p:sp>
        <p:nvSpPr>
          <p:cNvPr id="27" name="Oval 27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386409" y="3128169"/>
            <a:ext cx="222250" cy="207962"/>
          </a:xfrm>
          <a:prstGeom prst="ellips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l" eaLnBrk="0" hangingPunct="0">
              <a:spcBef>
                <a:spcPct val="50000"/>
              </a:spcBef>
            </a:pPr>
            <a:endParaRPr kumimoji="1" lang="zh-CN" altLang="zh-CN" sz="2400">
              <a:latin typeface="Times New Roman" pitchFamily="18" charset="0"/>
            </a:endParaRPr>
          </a:p>
        </p:txBody>
      </p:sp>
      <p:sp>
        <p:nvSpPr>
          <p:cNvPr id="28" name="Oval 2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386409" y="4682331"/>
            <a:ext cx="222250" cy="207963"/>
          </a:xfrm>
          <a:prstGeom prst="ellips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l" eaLnBrk="0" hangingPunct="0">
              <a:spcBef>
                <a:spcPct val="50000"/>
              </a:spcBef>
            </a:pPr>
            <a:endParaRPr kumimoji="1" lang="zh-CN" altLang="zh-CN" sz="2400">
              <a:latin typeface="Times New Roman" pitchFamily="18" charset="0"/>
            </a:endParaRPr>
          </a:p>
        </p:txBody>
      </p:sp>
      <p:sp>
        <p:nvSpPr>
          <p:cNvPr id="29" name="Oval 29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337196" y="5331619"/>
            <a:ext cx="222250" cy="207962"/>
          </a:xfrm>
          <a:prstGeom prst="ellips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l" eaLnBrk="0" hangingPunct="0">
              <a:spcBef>
                <a:spcPct val="50000"/>
              </a:spcBef>
            </a:pPr>
            <a:endParaRPr kumimoji="1" lang="zh-CN" altLang="zh-CN" sz="2400">
              <a:latin typeface="Times New Roman" pitchFamily="18" charset="0"/>
            </a:endParaRPr>
          </a:p>
        </p:txBody>
      </p:sp>
      <p:sp>
        <p:nvSpPr>
          <p:cNvPr id="30" name="AutoShape 30"/>
          <p:cNvSpPr>
            <a:spLocks noChangeArrowheads="1"/>
          </p:cNvSpPr>
          <p:nvPr/>
        </p:nvSpPr>
        <p:spPr bwMode="auto">
          <a:xfrm>
            <a:off x="6210696" y="4552156"/>
            <a:ext cx="1817688" cy="522288"/>
          </a:xfrm>
          <a:prstGeom prst="wedgeRoundRectCallout">
            <a:avLst>
              <a:gd name="adj1" fmla="val -78037"/>
              <a:gd name="adj2" fmla="val 89208"/>
              <a:gd name="adj3" fmla="val 16667"/>
            </a:avLst>
          </a:prstGeom>
          <a:solidFill>
            <a:srgbClr val="00CCFF"/>
          </a:solidFill>
          <a:ln w="9525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20000"/>
              </a:spcBef>
              <a:buClr>
                <a:srgbClr val="CC99FF"/>
              </a:buClr>
              <a:buFont typeface="Monotype Sorts" pitchFamily="2" charset="2"/>
              <a:buNone/>
            </a:pPr>
            <a:r>
              <a:rPr kumimoji="1" lang="zh-CN" altLang="en-US" sz="2800" b="1">
                <a:solidFill>
                  <a:srgbClr val="000099"/>
                </a:solidFill>
              </a:rPr>
              <a:t>内循环出口</a:t>
            </a:r>
            <a:endParaRPr kumimoji="1" lang="zh-CN" altLang="en-US" sz="2800">
              <a:solidFill>
                <a:srgbClr val="000099"/>
              </a:solidFill>
            </a:endParaRPr>
          </a:p>
        </p:txBody>
      </p:sp>
      <p:sp>
        <p:nvSpPr>
          <p:cNvPr id="31" name="Oval 3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5474096" y="5196681"/>
            <a:ext cx="222250" cy="207963"/>
          </a:xfrm>
          <a:prstGeom prst="ellips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l" eaLnBrk="0" hangingPunct="0">
              <a:spcBef>
                <a:spcPct val="50000"/>
              </a:spcBef>
            </a:pPr>
            <a:endParaRPr kumimoji="1" lang="zh-CN" altLang="zh-CN" sz="2400">
              <a:latin typeface="Times New Roman" pitchFamily="18" charset="0"/>
            </a:endParaRPr>
          </a:p>
        </p:txBody>
      </p:sp>
      <p:sp>
        <p:nvSpPr>
          <p:cNvPr id="32" name="Oval 3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5459809" y="4541044"/>
            <a:ext cx="223837" cy="207962"/>
          </a:xfrm>
          <a:prstGeom prst="ellips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l" eaLnBrk="0" hangingPunct="0">
              <a:spcBef>
                <a:spcPct val="50000"/>
              </a:spcBef>
            </a:pPr>
            <a:endParaRPr kumimoji="1" lang="zh-CN" altLang="zh-CN" sz="2400">
              <a:latin typeface="Times New Roman" pitchFamily="18" charset="0"/>
            </a:endParaRPr>
          </a:p>
        </p:txBody>
      </p:sp>
      <p:sp>
        <p:nvSpPr>
          <p:cNvPr id="33" name="AutoShape 33"/>
          <p:cNvSpPr>
            <a:spLocks noChangeArrowheads="1"/>
          </p:cNvSpPr>
          <p:nvPr/>
        </p:nvSpPr>
        <p:spPr bwMode="auto">
          <a:xfrm>
            <a:off x="6207521" y="3328194"/>
            <a:ext cx="1817688" cy="522287"/>
          </a:xfrm>
          <a:prstGeom prst="wedgeRoundRectCallout">
            <a:avLst>
              <a:gd name="adj1" fmla="val -81454"/>
              <a:gd name="adj2" fmla="val 201065"/>
              <a:gd name="adj3" fmla="val 16667"/>
            </a:avLst>
          </a:prstGeom>
          <a:solidFill>
            <a:srgbClr val="FFFF00"/>
          </a:solidFill>
          <a:ln w="9525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20000"/>
              </a:spcBef>
              <a:buClr>
                <a:srgbClr val="CC99FF"/>
              </a:buClr>
              <a:buFont typeface="Monotype Sorts" pitchFamily="2" charset="2"/>
              <a:buNone/>
            </a:pPr>
            <a:r>
              <a:rPr kumimoji="1" lang="zh-CN" altLang="en-US" sz="2800" b="1">
                <a:solidFill>
                  <a:srgbClr val="000099"/>
                </a:solidFill>
              </a:rPr>
              <a:t>外循环出口</a:t>
            </a:r>
            <a:endParaRPr kumimoji="1" lang="zh-CN" altLang="en-US" sz="280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118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 autoUpdateAnimBg="0"/>
      <p:bldP spid="14" grpId="0" animBg="1" autoUpdateAnimBg="0"/>
      <p:bldP spid="23" grpId="0" animBg="1" autoUpdateAnimBg="0"/>
      <p:bldP spid="24" grpId="0" autoUpdateAnimBg="0"/>
      <p:bldP spid="25" grpId="0" animBg="1" autoUpdateAnimBg="0"/>
      <p:bldP spid="26" grpId="0" animBg="1" autoUpdateAnimBg="0"/>
      <p:bldP spid="27" grpId="0" animBg="1" autoUpdateAnimBg="0"/>
      <p:bldP spid="28" grpId="0" animBg="1" autoUpdateAnimBg="0"/>
      <p:bldP spid="29" grpId="0" animBg="1" autoUpdateAnimBg="0"/>
      <p:bldP spid="30" grpId="0" animBg="1" autoUpdateAnimBg="0"/>
      <p:bldP spid="31" grpId="0" animBg="1" autoUpdateAnimBg="0"/>
      <p:bldP spid="32" grpId="0" animBg="1" autoUpdateAnimBg="0"/>
      <p:bldP spid="33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五、循环语句之间的关系</a:t>
            </a:r>
            <a:endParaRPr lang="zh-CN" altLang="en-US" dirty="0" smtClean="0"/>
          </a:p>
        </p:txBody>
      </p:sp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2195513" y="6021288"/>
            <a:ext cx="493236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zh-CN" altLang="en-US" sz="3200" b="1" dirty="0">
                <a:latin typeface="Times New Roman" pitchFamily="18" charset="0"/>
                <a:ea typeface="黑体" pitchFamily="49" charset="-122"/>
              </a:rPr>
              <a:t>循环语句之间的关系</a:t>
            </a:r>
          </a:p>
        </p:txBody>
      </p:sp>
      <p:grpSp>
        <p:nvGrpSpPr>
          <p:cNvPr id="35" name="Group 26"/>
          <p:cNvGrpSpPr>
            <a:grpSpLocks/>
          </p:cNvGrpSpPr>
          <p:nvPr/>
        </p:nvGrpSpPr>
        <p:grpSpPr bwMode="auto">
          <a:xfrm>
            <a:off x="5292725" y="1693118"/>
            <a:ext cx="2479675" cy="3976688"/>
            <a:chOff x="3334" y="768"/>
            <a:chExt cx="1562" cy="2505"/>
          </a:xfrm>
        </p:grpSpPr>
        <p:sp>
          <p:nvSpPr>
            <p:cNvPr id="36" name="Text Box 15"/>
            <p:cNvSpPr txBox="1">
              <a:spLocks noChangeArrowheads="1"/>
            </p:cNvSpPr>
            <p:nvPr/>
          </p:nvSpPr>
          <p:spPr bwMode="auto">
            <a:xfrm>
              <a:off x="3487" y="768"/>
              <a:ext cx="1389" cy="20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just"/>
              <a:r>
                <a:rPr lang="en-US" altLang="zh-CN" sz="2800" b="1">
                  <a:latin typeface="Courier New" pitchFamily="49" charset="0"/>
                </a:rPr>
                <a:t>for(....)</a:t>
              </a:r>
            </a:p>
            <a:p>
              <a:pPr algn="just"/>
              <a:r>
                <a:rPr lang="en-US" altLang="zh-CN" sz="2800" b="1">
                  <a:latin typeface="Courier New" pitchFamily="49" charset="0"/>
                </a:rPr>
                <a:t> {...</a:t>
              </a:r>
            </a:p>
            <a:p>
              <a:pPr algn="just"/>
              <a:r>
                <a:rPr lang="en-US" altLang="zh-CN" sz="2800" b="1">
                  <a:latin typeface="Courier New" pitchFamily="49" charset="0"/>
                </a:rPr>
                <a:t> }</a:t>
              </a:r>
            </a:p>
            <a:p>
              <a:pPr algn="just"/>
              <a:r>
                <a:rPr lang="en-US" altLang="zh-CN" sz="2800" b="1">
                  <a:latin typeface="Courier New" pitchFamily="49" charset="0"/>
                </a:rPr>
                <a:t>for(...)</a:t>
              </a:r>
            </a:p>
            <a:p>
              <a:pPr algn="just"/>
              <a:r>
                <a:rPr lang="en-US" altLang="zh-CN" sz="2800" b="1">
                  <a:latin typeface="Courier New" pitchFamily="49" charset="0"/>
                </a:rPr>
                <a:t> {...</a:t>
              </a:r>
            </a:p>
            <a:p>
              <a:pPr algn="just"/>
              <a:r>
                <a:rPr lang="en-US" altLang="zh-CN" sz="2800" b="1">
                  <a:latin typeface="Courier New" pitchFamily="49" charset="0"/>
                </a:rPr>
                <a:t> }</a:t>
              </a:r>
            </a:p>
          </p:txBody>
        </p:sp>
        <p:sp>
          <p:nvSpPr>
            <p:cNvPr id="37" name="Text Box 16"/>
            <p:cNvSpPr txBox="1">
              <a:spLocks noChangeArrowheads="1"/>
            </p:cNvSpPr>
            <p:nvPr/>
          </p:nvSpPr>
          <p:spPr bwMode="auto">
            <a:xfrm>
              <a:off x="3334" y="2931"/>
              <a:ext cx="1562" cy="3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just"/>
              <a:r>
                <a:rPr lang="zh-CN" altLang="en-US" sz="3200" b="1">
                  <a:latin typeface="Times New Roman" pitchFamily="18" charset="0"/>
                  <a:ea typeface="黑体" pitchFamily="49" charset="-122"/>
                </a:rPr>
                <a:t>并列循环</a:t>
              </a:r>
            </a:p>
          </p:txBody>
        </p:sp>
        <p:sp>
          <p:nvSpPr>
            <p:cNvPr id="38" name="AutoShape 17"/>
            <p:cNvSpPr>
              <a:spLocks/>
            </p:cNvSpPr>
            <p:nvPr/>
          </p:nvSpPr>
          <p:spPr bwMode="auto">
            <a:xfrm>
              <a:off x="3405" y="970"/>
              <a:ext cx="87" cy="518"/>
            </a:xfrm>
            <a:prstGeom prst="leftBracket">
              <a:avLst>
                <a:gd name="adj" fmla="val 49617"/>
              </a:avLst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9" name="AutoShape 18"/>
            <p:cNvSpPr>
              <a:spLocks/>
            </p:cNvSpPr>
            <p:nvPr/>
          </p:nvSpPr>
          <p:spPr bwMode="auto">
            <a:xfrm>
              <a:off x="3405" y="1793"/>
              <a:ext cx="87" cy="518"/>
            </a:xfrm>
            <a:prstGeom prst="leftBracket">
              <a:avLst>
                <a:gd name="adj" fmla="val 49617"/>
              </a:avLst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40" name="Group 25"/>
          <p:cNvGrpSpPr>
            <a:grpSpLocks/>
          </p:cNvGrpSpPr>
          <p:nvPr/>
        </p:nvGrpSpPr>
        <p:grpSpPr bwMode="auto">
          <a:xfrm>
            <a:off x="827088" y="1526431"/>
            <a:ext cx="3313112" cy="4121150"/>
            <a:chOff x="521" y="768"/>
            <a:chExt cx="2087" cy="2596"/>
          </a:xfrm>
        </p:grpSpPr>
        <p:sp>
          <p:nvSpPr>
            <p:cNvPr id="41" name="Text Box 9"/>
            <p:cNvSpPr txBox="1">
              <a:spLocks noChangeArrowheads="1"/>
            </p:cNvSpPr>
            <p:nvPr/>
          </p:nvSpPr>
          <p:spPr bwMode="auto">
            <a:xfrm>
              <a:off x="1218" y="768"/>
              <a:ext cx="1390" cy="20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just"/>
              <a:r>
                <a:rPr lang="en-US" altLang="zh-CN" sz="3200" b="1" dirty="0">
                  <a:latin typeface="黑体" pitchFamily="49" charset="-122"/>
                  <a:ea typeface="黑体" pitchFamily="49" charset="-122"/>
                </a:rPr>
                <a:t>for(...)</a:t>
              </a:r>
            </a:p>
            <a:p>
              <a:pPr algn="just"/>
              <a:r>
                <a:rPr lang="en-US" altLang="zh-CN" sz="3200" b="1" dirty="0">
                  <a:latin typeface="黑体" pitchFamily="49" charset="-122"/>
                  <a:ea typeface="黑体" pitchFamily="49" charset="-122"/>
                </a:rPr>
                <a:t>{...</a:t>
              </a:r>
            </a:p>
            <a:p>
              <a:pPr algn="just"/>
              <a:r>
                <a:rPr lang="en-US" altLang="zh-CN" sz="3200" b="1" dirty="0">
                  <a:latin typeface="黑体" pitchFamily="49" charset="-122"/>
                  <a:ea typeface="黑体" pitchFamily="49" charset="-122"/>
                </a:rPr>
                <a:t> for(...)</a:t>
              </a:r>
            </a:p>
            <a:p>
              <a:pPr algn="just"/>
              <a:r>
                <a:rPr lang="en-US" altLang="zh-CN" sz="3200" b="1" dirty="0">
                  <a:latin typeface="黑体" pitchFamily="49" charset="-122"/>
                  <a:ea typeface="黑体" pitchFamily="49" charset="-122"/>
                </a:rPr>
                <a:t>  {...</a:t>
              </a:r>
            </a:p>
            <a:p>
              <a:pPr algn="just"/>
              <a:r>
                <a:rPr lang="en-US" altLang="zh-CN" sz="3200" b="1" dirty="0">
                  <a:latin typeface="黑体" pitchFamily="49" charset="-122"/>
                  <a:ea typeface="黑体" pitchFamily="49" charset="-122"/>
                </a:rPr>
                <a:t>   }</a:t>
              </a:r>
            </a:p>
            <a:p>
              <a:pPr algn="just"/>
              <a:r>
                <a:rPr lang="en-US" altLang="zh-CN" sz="3200" b="1" dirty="0">
                  <a:latin typeface="黑体" pitchFamily="49" charset="-122"/>
                  <a:ea typeface="黑体" pitchFamily="49" charset="-122"/>
                </a:rPr>
                <a:t> ...</a:t>
              </a:r>
            </a:p>
            <a:p>
              <a:pPr algn="just"/>
              <a:r>
                <a:rPr lang="en-US" altLang="zh-CN" sz="3200" b="1" dirty="0">
                  <a:latin typeface="黑体" pitchFamily="49" charset="-122"/>
                  <a:ea typeface="黑体" pitchFamily="49" charset="-122"/>
                </a:rPr>
                <a:t> }</a:t>
              </a:r>
            </a:p>
          </p:txBody>
        </p:sp>
        <p:sp>
          <p:nvSpPr>
            <p:cNvPr id="42" name="AutoShape 11"/>
            <p:cNvSpPr>
              <a:spLocks/>
            </p:cNvSpPr>
            <p:nvPr/>
          </p:nvSpPr>
          <p:spPr bwMode="auto">
            <a:xfrm>
              <a:off x="930" y="935"/>
              <a:ext cx="240" cy="1951"/>
            </a:xfrm>
            <a:prstGeom prst="leftBracket">
              <a:avLst>
                <a:gd name="adj" fmla="val 67743"/>
              </a:avLst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3" name="AutoShape 12"/>
            <p:cNvSpPr>
              <a:spLocks/>
            </p:cNvSpPr>
            <p:nvPr/>
          </p:nvSpPr>
          <p:spPr bwMode="auto">
            <a:xfrm>
              <a:off x="1347" y="1567"/>
              <a:ext cx="82" cy="684"/>
            </a:xfrm>
            <a:prstGeom prst="leftBracket">
              <a:avLst>
                <a:gd name="adj" fmla="val 69512"/>
              </a:avLst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4" name="Text Box 13"/>
            <p:cNvSpPr txBox="1">
              <a:spLocks noChangeArrowheads="1"/>
            </p:cNvSpPr>
            <p:nvPr/>
          </p:nvSpPr>
          <p:spPr bwMode="auto">
            <a:xfrm>
              <a:off x="974" y="1480"/>
              <a:ext cx="409" cy="1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eaVert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just"/>
              <a:r>
                <a:rPr lang="zh-CN" altLang="en-US" sz="3200" b="1">
                  <a:latin typeface="Times New Roman" pitchFamily="18" charset="0"/>
                  <a:ea typeface="黑体" pitchFamily="49" charset="-122"/>
                </a:rPr>
                <a:t>内循环</a:t>
              </a:r>
            </a:p>
          </p:txBody>
        </p:sp>
        <p:sp>
          <p:nvSpPr>
            <p:cNvPr id="45" name="Text Box 14"/>
            <p:cNvSpPr txBox="1">
              <a:spLocks noChangeArrowheads="1"/>
            </p:cNvSpPr>
            <p:nvPr/>
          </p:nvSpPr>
          <p:spPr bwMode="auto">
            <a:xfrm>
              <a:off x="521" y="1451"/>
              <a:ext cx="409" cy="1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eaVert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just"/>
              <a:r>
                <a:rPr lang="zh-CN" altLang="en-US" sz="3200" b="1">
                  <a:latin typeface="Times New Roman" pitchFamily="18" charset="0"/>
                  <a:ea typeface="黑体" pitchFamily="49" charset="-122"/>
                </a:rPr>
                <a:t>外循环</a:t>
              </a:r>
            </a:p>
          </p:txBody>
        </p:sp>
        <p:sp>
          <p:nvSpPr>
            <p:cNvPr id="46" name="Text Box 19"/>
            <p:cNvSpPr txBox="1">
              <a:spLocks noChangeArrowheads="1"/>
            </p:cNvSpPr>
            <p:nvPr/>
          </p:nvSpPr>
          <p:spPr bwMode="auto">
            <a:xfrm>
              <a:off x="884" y="3022"/>
              <a:ext cx="1446" cy="3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just"/>
              <a:r>
                <a:rPr lang="zh-CN" altLang="en-US" sz="3200" b="1">
                  <a:latin typeface="Times New Roman" pitchFamily="18" charset="0"/>
                  <a:ea typeface="黑体" pitchFamily="49" charset="-122"/>
                </a:rPr>
                <a:t>嵌套循环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87123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3296</TotalTime>
  <Words>853</Words>
  <Application>Microsoft Office PowerPoint</Application>
  <PresentationFormat>全屏显示(4:3)</PresentationFormat>
  <Paragraphs>177</Paragraphs>
  <Slides>17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18" baseType="lpstr">
      <vt:lpstr>Office 主题</vt:lpstr>
      <vt:lpstr>PowerPoint 演示文稿</vt:lpstr>
      <vt:lpstr>《循环语句的嵌套》提纲</vt:lpstr>
      <vt:lpstr>一、教学目标</vt:lpstr>
      <vt:lpstr>二、问题引出</vt:lpstr>
      <vt:lpstr>三、定义（1）</vt:lpstr>
      <vt:lpstr>三、定义（2）</vt:lpstr>
      <vt:lpstr>三、定义（3）</vt:lpstr>
      <vt:lpstr>四、嵌套结构规则</vt:lpstr>
      <vt:lpstr>五、循环语句之间的关系</vt:lpstr>
      <vt:lpstr>六、实例分析（1）</vt:lpstr>
      <vt:lpstr>六、实例分析（2）</vt:lpstr>
      <vt:lpstr>六、实例分析（3）</vt:lpstr>
      <vt:lpstr>六、实例分析（4）</vt:lpstr>
      <vt:lpstr>六、实例分析（5）</vt:lpstr>
      <vt:lpstr>六、实例分析（6）</vt:lpstr>
      <vt:lpstr>七、小结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华南师范大学 曾碧卿(软件学院)</dc:creator>
  <cp:lastModifiedBy>admin</cp:lastModifiedBy>
  <cp:revision>215</cp:revision>
  <dcterms:created xsi:type="dcterms:W3CDTF">2004-11-26T05:12:32Z</dcterms:created>
  <dcterms:modified xsi:type="dcterms:W3CDTF">2016-12-06T13:24:47Z</dcterms:modified>
</cp:coreProperties>
</file>