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2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70" r:id="rId2"/>
    <p:sldMasterId id="2147483692" r:id="rId3"/>
  </p:sldMasterIdLst>
  <p:notesMasterIdLst>
    <p:notesMasterId r:id="rId14"/>
  </p:notesMasterIdLst>
  <p:sldIdLst>
    <p:sldId id="361" r:id="rId4"/>
    <p:sldId id="391" r:id="rId5"/>
    <p:sldId id="392" r:id="rId6"/>
    <p:sldId id="393" r:id="rId7"/>
    <p:sldId id="394" r:id="rId8"/>
    <p:sldId id="395" r:id="rId9"/>
    <p:sldId id="398" r:id="rId10"/>
    <p:sldId id="396" r:id="rId11"/>
    <p:sldId id="397" r:id="rId12"/>
    <p:sldId id="308" r:id="rId13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3155">
          <p15:clr>
            <a:srgbClr val="A4A3A4"/>
          </p15:clr>
        </p15:guide>
        <p15:guide id="3" pos="606">
          <p15:clr>
            <a:srgbClr val="A4A3A4"/>
          </p15:clr>
        </p15:guide>
        <p15:guide id="4" pos="50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E4E5E7"/>
    <a:srgbClr val="8A8A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516" y="72"/>
      </p:cViewPr>
      <p:guideLst>
        <p:guide orient="horz" pos="1620"/>
        <p:guide pos="3155"/>
        <p:guide pos="606"/>
        <p:guide pos="50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32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emf"/><Relationship Id="rId7" Type="http://schemas.openxmlformats.org/officeDocument/2006/relationships/image" Target="../media/image11.emf"/><Relationship Id="rId12" Type="http://schemas.openxmlformats.org/officeDocument/2006/relationships/image" Target="../media/image16.emf"/><Relationship Id="rId2" Type="http://schemas.openxmlformats.org/officeDocument/2006/relationships/image" Target="../media/image6.emf"/><Relationship Id="rId1" Type="http://schemas.openxmlformats.org/officeDocument/2006/relationships/image" Target="../media/image5.emf"/><Relationship Id="rId6" Type="http://schemas.openxmlformats.org/officeDocument/2006/relationships/image" Target="../media/image10.emf"/><Relationship Id="rId11" Type="http://schemas.openxmlformats.org/officeDocument/2006/relationships/image" Target="../media/image15.emf"/><Relationship Id="rId5" Type="http://schemas.openxmlformats.org/officeDocument/2006/relationships/image" Target="../media/image9.emf"/><Relationship Id="rId10" Type="http://schemas.openxmlformats.org/officeDocument/2006/relationships/image" Target="../media/image14.emf"/><Relationship Id="rId4" Type="http://schemas.openxmlformats.org/officeDocument/2006/relationships/image" Target="../media/image8.emf"/><Relationship Id="rId9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emf"/><Relationship Id="rId3" Type="http://schemas.openxmlformats.org/officeDocument/2006/relationships/image" Target="../media/image27.emf"/><Relationship Id="rId7" Type="http://schemas.openxmlformats.org/officeDocument/2006/relationships/image" Target="../media/image31.emf"/><Relationship Id="rId2" Type="http://schemas.openxmlformats.org/officeDocument/2006/relationships/image" Target="../media/image26.emf"/><Relationship Id="rId1" Type="http://schemas.openxmlformats.org/officeDocument/2006/relationships/image" Target="../media/image25.emf"/><Relationship Id="rId6" Type="http://schemas.openxmlformats.org/officeDocument/2006/relationships/image" Target="../media/image30.emf"/><Relationship Id="rId11" Type="http://schemas.openxmlformats.org/officeDocument/2006/relationships/image" Target="../media/image35.emf"/><Relationship Id="rId5" Type="http://schemas.openxmlformats.org/officeDocument/2006/relationships/image" Target="../media/image29.emf"/><Relationship Id="rId10" Type="http://schemas.openxmlformats.org/officeDocument/2006/relationships/image" Target="../media/image34.emf"/><Relationship Id="rId4" Type="http://schemas.openxmlformats.org/officeDocument/2006/relationships/image" Target="../media/image28.emf"/><Relationship Id="rId9" Type="http://schemas.openxmlformats.org/officeDocument/2006/relationships/image" Target="../media/image3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76299-F284-4EAA-AA23-4862DC5082EB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0B313C-6B84-469A-A8BF-E1E0C9F599A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9679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21F41D1-EB0D-4857-8E93-8C1C831E615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92456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1F41D1-EB0D-4857-8E93-8C1C831E6153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3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1912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9186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032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796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0199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1794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0B313C-6B84-469A-A8BF-E1E0C9F599AB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1637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46351539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-1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0">
    <p:pull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pull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</p:cSld>
  <p:clrMapOvr>
    <a:masterClrMapping/>
  </p:clrMapOvr>
  <p:transition spd="slow" advClick="0" advTm="0">
    <p:pull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transition spd="slow" advClick="0" advTm="0">
    <p:pull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Click="0" advTm="0">
    <p:pull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/>
        </p:nvGrpSpPr>
        <p:grpSpPr>
          <a:xfrm>
            <a:off x="611560" y="685255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399315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5821827"/>
      </p:ext>
    </p:extLst>
  </p:cSld>
  <p:clrMapOvr>
    <a:masterClrMapping/>
  </p:clrMapOvr>
  <p:transition spd="slow" advTm="0">
    <p:pull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5110378"/>
      </p:ext>
    </p:extLst>
  </p:cSld>
  <p:clrMapOvr>
    <a:masterClrMapping/>
  </p:clrMapOvr>
  <p:transition spd="slow" advTm="0">
    <p:pull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097230"/>
      </p:ext>
    </p:extLst>
  </p:cSld>
  <p:clrMapOvr>
    <a:masterClrMapping/>
  </p:clrMapOvr>
  <p:transition spd="slow" advTm="0">
    <p:pull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0359615"/>
      </p:ext>
    </p:extLst>
  </p:cSld>
  <p:clrMapOvr>
    <a:masterClrMapping/>
  </p:clrMapOvr>
  <p:transition spd="slow" advTm="0">
    <p:pull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01226054"/>
      </p:ext>
    </p:extLst>
  </p:cSld>
  <p:clrMapOvr>
    <a:masterClrMapping/>
  </p:clrMapOvr>
  <p:transition spd="slow" advTm="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51937"/>
      </p:ext>
    </p:extLst>
  </p:cSld>
  <p:clrMapOvr>
    <a:masterClrMapping/>
  </p:clrMapOvr>
  <p:transition spd="slow" advTm="0">
    <p:pull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9491624"/>
      </p:ext>
    </p:extLst>
  </p:cSld>
  <p:clrMapOvr>
    <a:masterClrMapping/>
  </p:clrMapOvr>
  <p:transition spd="slow" advTm="0">
    <p:pull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5017369"/>
      </p:ext>
    </p:extLst>
  </p:cSld>
  <p:clrMapOvr>
    <a:masterClrMapping/>
  </p:clrMapOvr>
  <p:transition spd="slow" advTm="0">
    <p:pull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4853480"/>
      </p:ext>
    </p:extLst>
  </p:cSld>
  <p:clrMapOvr>
    <a:masterClrMapping/>
  </p:clrMapOvr>
  <p:transition spd="slow" advTm="0">
    <p:pull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4162902"/>
      </p:ext>
    </p:extLst>
  </p:cSld>
  <p:clrMapOvr>
    <a:masterClrMapping/>
  </p:clrMapOvr>
  <p:transition spd="slow" advTm="0">
    <p:pull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2"/>
          <p:cNvCxnSpPr/>
          <p:nvPr userDrawn="1"/>
        </p:nvCxnSpPr>
        <p:spPr>
          <a:xfrm>
            <a:off x="515257" y="624114"/>
            <a:ext cx="3192647" cy="5237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 userDrawn="1"/>
        </p:nvCxnSpPr>
        <p:spPr>
          <a:xfrm>
            <a:off x="5436096" y="629351"/>
            <a:ext cx="3264655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755059"/>
      </p:ext>
    </p:extLst>
  </p:cSld>
  <p:clrMapOvr>
    <a:masterClrMapping/>
  </p:clrMapOvr>
  <p:transition spd="slow" advTm="0">
    <p:pull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8469588"/>
      </p:ext>
    </p:extLst>
  </p:cSld>
  <p:clrMapOvr>
    <a:masterClrMapping/>
  </p:clrMapOvr>
  <p:transition spd="slow" advTm="0">
    <p:pull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1"/>
            <a:ext cx="9144000" cy="699542"/>
          </a:xfrm>
          <a:prstGeom prst="rect">
            <a:avLst/>
          </a:prstGeom>
          <a:solidFill>
            <a:srgbClr val="568D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-20538"/>
            <a:ext cx="1704311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24437"/>
      </p:ext>
    </p:extLst>
  </p:cSld>
  <p:clrMapOvr>
    <a:masterClrMapping/>
  </p:clrMapOvr>
  <p:transition spd="slow" advClick="0" advTm="0">
    <p:pull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836809537"/>
      </p:ext>
    </p:extLst>
  </p:cSld>
  <p:clrMapOvr>
    <a:masterClrMapping/>
  </p:clrMapOvr>
  <p:transition spd="slow" advClick="0" advTm="0">
    <p:pull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2251279"/>
      </p:ext>
    </p:extLst>
  </p:cSld>
  <p:clrMapOvr>
    <a:masterClrMapping/>
  </p:clrMapOvr>
  <p:transition spd="slow" advClick="0" advTm="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5030069"/>
      </p:ext>
    </p:extLst>
  </p:cSld>
  <p:clrMapOvr>
    <a:masterClrMapping/>
  </p:clrMapOvr>
  <p:transition spd="slow" advClick="0" advTm="0">
    <p:pull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325592"/>
      </p:ext>
    </p:extLst>
  </p:cSld>
  <p:clrMapOvr>
    <a:masterClrMapping/>
  </p:clrMapOvr>
  <p:transition spd="slow" advClick="0" advTm="0">
    <p:pull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720737"/>
      </p:ext>
    </p:extLst>
  </p:cSld>
  <p:clrMapOvr>
    <a:masterClrMapping/>
  </p:clrMapOvr>
  <p:transition spd="slow" advClick="0" advTm="0">
    <p:pull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24601"/>
      </p:ext>
    </p:extLst>
  </p:cSld>
  <p:clrMapOvr>
    <a:masterClrMapping/>
  </p:clrMapOvr>
  <p:transition spd="slow" advClick="0" advTm="0">
    <p:pull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0672451"/>
      </p:ext>
    </p:extLst>
  </p:cSld>
  <p:clrMapOvr>
    <a:masterClrMapping/>
  </p:clrMapOvr>
  <p:transition spd="slow" advClick="0" advTm="0">
    <p:pull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8"/>
          <p:cNvGrpSpPr/>
          <p:nvPr userDrawn="1"/>
        </p:nvGrpSpPr>
        <p:grpSpPr>
          <a:xfrm>
            <a:off x="611560" y="685258"/>
            <a:ext cx="7920880" cy="45719"/>
            <a:chOff x="3060700" y="4724400"/>
            <a:chExt cx="5955507" cy="31432"/>
          </a:xfrm>
        </p:grpSpPr>
        <p:cxnSp>
          <p:nvCxnSpPr>
            <p:cNvPr id="10" name="直接连接符 9"/>
            <p:cNvCxnSpPr/>
            <p:nvPr/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接连接符 10"/>
            <p:cNvCxnSpPr/>
            <p:nvPr/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矩形 4"/>
          <p:cNvSpPr/>
          <p:nvPr userDrawn="1"/>
        </p:nvSpPr>
        <p:spPr>
          <a:xfrm>
            <a:off x="0" y="0"/>
            <a:ext cx="9144000" cy="7805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6086047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421E9E4D-0BE1-4AAA-A57B-DA425863F4AF}" type="datetimeFigureOut">
              <a:rPr lang="zh-CN" altLang="en-US" smtClean="0"/>
              <a:t>2018/4/16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1BEBC7A-FD02-486B-81B5-A845787C689C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25.xml"/><Relationship Id="rId21" Type="http://schemas.openxmlformats.org/officeDocument/2006/relationships/slideLayout" Target="../slideLayouts/slideLayout4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42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32.xml"/><Relationship Id="rId19" Type="http://schemas.openxmlformats.org/officeDocument/2006/relationships/slideLayout" Target="../slideLayouts/slideLayout41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46.xml"/><Relationship Id="rId21" Type="http://schemas.openxmlformats.org/officeDocument/2006/relationships/slideLayout" Target="../slideLayouts/slideLayout64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24" Type="http://schemas.openxmlformats.org/officeDocument/2006/relationships/image" Target="../media/image2.jpeg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53.xml"/><Relationship Id="rId19" Type="http://schemas.openxmlformats.org/officeDocument/2006/relationships/slideLayout" Target="../slideLayouts/slideLayout62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Relationship Id="rId22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715" r:id="rId22"/>
  </p:sldLayoutIdLst>
  <p:transition spd="slow" advTm="0">
    <p:pull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  <p:sldLayoutId id="2147483690" r:id="rId20"/>
    <p:sldLayoutId id="2147483691" r:id="rId21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650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  <p:sldLayoutId id="2147483714" r:id="rId22"/>
  </p:sldLayoutIdLst>
  <p:transition spd="slow" advTm="0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9.e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1.emf"/><Relationship Id="rId25" Type="http://schemas.openxmlformats.org/officeDocument/2006/relationships/image" Target="../media/image15.emf"/><Relationship Id="rId2" Type="http://schemas.openxmlformats.org/officeDocument/2006/relationships/slideLayout" Target="../slideLayouts/slideLayout65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7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emf"/><Relationship Id="rId24" Type="http://schemas.openxmlformats.org/officeDocument/2006/relationships/oleObject" Target="../embeddings/oleObject11.bin"/><Relationship Id="rId5" Type="http://schemas.openxmlformats.org/officeDocument/2006/relationships/image" Target="../media/image5.emf"/><Relationship Id="rId15" Type="http://schemas.openxmlformats.org/officeDocument/2006/relationships/image" Target="../media/image10.emf"/><Relationship Id="rId23" Type="http://schemas.openxmlformats.org/officeDocument/2006/relationships/image" Target="../media/image14.emf"/><Relationship Id="rId28" Type="http://schemas.openxmlformats.org/officeDocument/2006/relationships/image" Target="../media/image14.png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2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e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65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pn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5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9.emf"/><Relationship Id="rId18" Type="http://schemas.openxmlformats.org/officeDocument/2006/relationships/oleObject" Target="../embeddings/oleObject21.bin"/><Relationship Id="rId26" Type="http://schemas.openxmlformats.org/officeDocument/2006/relationships/image" Target="../media/image35.emf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33.emf"/><Relationship Id="rId7" Type="http://schemas.openxmlformats.org/officeDocument/2006/relationships/image" Target="../media/image26.e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31.emf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2.xml"/><Relationship Id="rId16" Type="http://schemas.openxmlformats.org/officeDocument/2006/relationships/oleObject" Target="../embeddings/oleObject20.bin"/><Relationship Id="rId20" Type="http://schemas.openxmlformats.org/officeDocument/2006/relationships/oleObject" Target="../embeddings/oleObject22.bin"/><Relationship Id="rId29" Type="http://schemas.openxmlformats.org/officeDocument/2006/relationships/image" Target="../media/image39.png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8.emf"/><Relationship Id="rId24" Type="http://schemas.openxmlformats.org/officeDocument/2006/relationships/image" Target="../media/image36.png"/><Relationship Id="rId5" Type="http://schemas.openxmlformats.org/officeDocument/2006/relationships/image" Target="../media/image25.emf"/><Relationship Id="rId15" Type="http://schemas.openxmlformats.org/officeDocument/2006/relationships/image" Target="../media/image30.emf"/><Relationship Id="rId23" Type="http://schemas.openxmlformats.org/officeDocument/2006/relationships/image" Target="../media/image34.emf"/><Relationship Id="rId28" Type="http://schemas.openxmlformats.org/officeDocument/2006/relationships/image" Target="../media/image38.png"/><Relationship Id="rId10" Type="http://schemas.openxmlformats.org/officeDocument/2006/relationships/oleObject" Target="../embeddings/oleObject17.bin"/><Relationship Id="rId19" Type="http://schemas.openxmlformats.org/officeDocument/2006/relationships/image" Target="../media/image32.e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7.emf"/><Relationship Id="rId14" Type="http://schemas.openxmlformats.org/officeDocument/2006/relationships/oleObject" Target="../embeddings/oleObject19.bin"/><Relationship Id="rId22" Type="http://schemas.openxmlformats.org/officeDocument/2006/relationships/oleObject" Target="../embeddings/oleObject23.bin"/><Relationship Id="rId27" Type="http://schemas.openxmlformats.org/officeDocument/2006/relationships/image" Target="../media/image37.png"/><Relationship Id="rId30" Type="http://schemas.openxmlformats.org/officeDocument/2006/relationships/image" Target="../media/image4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image" Target="../media/image41.png"/><Relationship Id="rId7" Type="http://schemas.openxmlformats.org/officeDocument/2006/relationships/image" Target="../media/image4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Relationship Id="rId9" Type="http://schemas.openxmlformats.org/officeDocument/2006/relationships/image" Target="../media/image4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2.png"/><Relationship Id="rId7" Type="http://schemas.openxmlformats.org/officeDocument/2006/relationships/image" Target="../media/image5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89195" y="845929"/>
            <a:ext cx="1096023" cy="1110671"/>
            <a:chOff x="2026207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7" y="849756"/>
              <a:ext cx="1289946" cy="1289946"/>
              <a:chOff x="304797" y="673100"/>
              <a:chExt cx="4000500" cy="4000501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797" y="673100"/>
                <a:ext cx="4000500" cy="4000501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方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Verdana" panose="020B0604030504040204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556337" y="2793765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方正兰亭粗黑_GBK" panose="02000000000000000000" pitchFamily="2" charset="-122"/>
                <a:ea typeface="方正兰亭粗黑_GBK" panose="02000000000000000000" pitchFamily="2" charset="-122"/>
                <a:cs typeface="+mn-cs"/>
              </a:rPr>
              <a:t>数学科学学院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主讲人：</a:t>
            </a:r>
            <a:r>
              <a:rPr kumimoji="0" lang="zh-CN" alt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谭枫</a:t>
            </a:r>
            <a:endParaRPr kumimoji="0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3912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微软雅黑"/>
                <a:cs typeface="+mn-cs"/>
              </a:endParaRP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:a16="http://schemas.microsoft.com/office/drawing/2014/main" xmlns="" id="{7AA5B1F2-B432-4AFA-A812-190B1ADFAC46}"/>
              </a:ext>
            </a:extLst>
          </p:cNvPr>
          <p:cNvGrpSpPr/>
          <p:nvPr/>
        </p:nvGrpSpPr>
        <p:grpSpPr>
          <a:xfrm>
            <a:off x="179173" y="835538"/>
            <a:ext cx="1096023" cy="1110671"/>
            <a:chOff x="2026208" y="849756"/>
            <a:chExt cx="1289946" cy="1289946"/>
          </a:xfrm>
        </p:grpSpPr>
        <p:grpSp>
          <p:nvGrpSpPr>
            <p:cNvPr id="85" name="组合 84">
              <a:extLst>
                <a:ext uri="{FF2B5EF4-FFF2-40B4-BE49-F238E27FC236}">
                  <a16:creationId xmlns:a16="http://schemas.microsoft.com/office/drawing/2014/main" xmlns="" id="{947FAADA-AF83-4E38-96CE-1D0AFF4886C2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7" name="同心圆 4">
                <a:extLst>
                  <a:ext uri="{FF2B5EF4-FFF2-40B4-BE49-F238E27FC236}">
                    <a16:creationId xmlns:a16="http://schemas.microsoft.com/office/drawing/2014/main" xmlns="" id="{9E73479D-F862-48B6-8F2F-7AAF1CAF1F0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88" name="椭圆 87">
                <a:extLst>
                  <a:ext uri="{FF2B5EF4-FFF2-40B4-BE49-F238E27FC236}">
                    <a16:creationId xmlns:a16="http://schemas.microsoft.com/office/drawing/2014/main" xmlns="" id="{45722CB7-6077-4631-A80E-F8650158ADB9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86" name="TextBox 18">
              <a:extLst>
                <a:ext uri="{FF2B5EF4-FFF2-40B4-BE49-F238E27FC236}">
                  <a16:creationId xmlns:a16="http://schemas.microsoft.com/office/drawing/2014/main" xmlns="" id="{5E8E2537-2D56-44C2-B58C-64672731C3CE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向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89" name="组合 88">
            <a:extLst>
              <a:ext uri="{FF2B5EF4-FFF2-40B4-BE49-F238E27FC236}">
                <a16:creationId xmlns:a16="http://schemas.microsoft.com/office/drawing/2014/main" xmlns="" id="{424D2DFA-99E2-4FBC-AE8B-21E15FA024AA}"/>
              </a:ext>
            </a:extLst>
          </p:cNvPr>
          <p:cNvGrpSpPr/>
          <p:nvPr/>
        </p:nvGrpSpPr>
        <p:grpSpPr>
          <a:xfrm>
            <a:off x="171308" y="827221"/>
            <a:ext cx="1096023" cy="1110671"/>
            <a:chOff x="2026208" y="849756"/>
            <a:chExt cx="1289946" cy="1289946"/>
          </a:xfrm>
        </p:grpSpPr>
        <p:grpSp>
          <p:nvGrpSpPr>
            <p:cNvPr id="90" name="组合 89">
              <a:extLst>
                <a:ext uri="{FF2B5EF4-FFF2-40B4-BE49-F238E27FC236}">
                  <a16:creationId xmlns:a16="http://schemas.microsoft.com/office/drawing/2014/main" xmlns="" id="{0698B466-C1AD-4929-AED6-807BC8CCBEA4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2" name="同心圆 4">
                <a:extLst>
                  <a:ext uri="{FF2B5EF4-FFF2-40B4-BE49-F238E27FC236}">
                    <a16:creationId xmlns:a16="http://schemas.microsoft.com/office/drawing/2014/main" xmlns="" id="{E98E6E27-BA89-465F-AB21-E5F725A9EFF5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3" name="椭圆 92">
                <a:extLst>
                  <a:ext uri="{FF2B5EF4-FFF2-40B4-BE49-F238E27FC236}">
                    <a16:creationId xmlns:a16="http://schemas.microsoft.com/office/drawing/2014/main" xmlns="" id="{DC9282B8-8299-4616-8DEE-B28010DC4F38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1" name="TextBox 18">
              <a:extLst>
                <a:ext uri="{FF2B5EF4-FFF2-40B4-BE49-F238E27FC236}">
                  <a16:creationId xmlns:a16="http://schemas.microsoft.com/office/drawing/2014/main" xmlns="" id="{E0B492E6-0B1E-462E-9CEE-4F800FC18A9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导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xmlns="" id="{BFD73C29-0339-4F0D-8365-32FF0D1BAE90}"/>
              </a:ext>
            </a:extLst>
          </p:cNvPr>
          <p:cNvGrpSpPr/>
          <p:nvPr/>
        </p:nvGrpSpPr>
        <p:grpSpPr>
          <a:xfrm>
            <a:off x="179589" y="832872"/>
            <a:ext cx="1096023" cy="1110671"/>
            <a:chOff x="2026208" y="849756"/>
            <a:chExt cx="1289946" cy="1289946"/>
          </a:xfrm>
        </p:grpSpPr>
        <p:grpSp>
          <p:nvGrpSpPr>
            <p:cNvPr id="95" name="组合 94">
              <a:extLst>
                <a:ext uri="{FF2B5EF4-FFF2-40B4-BE49-F238E27FC236}">
                  <a16:creationId xmlns:a16="http://schemas.microsoft.com/office/drawing/2014/main" xmlns="" id="{F6449ED7-4E4C-4661-B633-4494CE91738C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97" name="同心圆 4">
                <a:extLst>
                  <a:ext uri="{FF2B5EF4-FFF2-40B4-BE49-F238E27FC236}">
                    <a16:creationId xmlns:a16="http://schemas.microsoft.com/office/drawing/2014/main" xmlns="" id="{398A5D53-7D4A-4F75-B055-1E589BE538FD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98" name="椭圆 97">
                <a:extLst>
                  <a:ext uri="{FF2B5EF4-FFF2-40B4-BE49-F238E27FC236}">
                    <a16:creationId xmlns:a16="http://schemas.microsoft.com/office/drawing/2014/main" xmlns="" id="{8A9C6156-B052-4993-B479-A1B78BEB0802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96" name="TextBox 18">
              <a:extLst>
                <a:ext uri="{FF2B5EF4-FFF2-40B4-BE49-F238E27FC236}">
                  <a16:creationId xmlns:a16="http://schemas.microsoft.com/office/drawing/2014/main" xmlns="" id="{4AAAE11A-20C7-4A60-97D4-C793C9A0A780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zh-CN" altLang="en-US" sz="4800" b="1" i="0" u="none" strike="noStrike" kern="1200" cap="none" spc="0" normalizeH="0" baseline="0" noProof="0" dirty="0">
                  <a:ln>
                    <a:noFill/>
                  </a:ln>
                  <a:solidFill>
                    <a:srgbClr val="0070C0"/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rPr>
                <a:t>数</a:t>
              </a:r>
            </a:p>
          </p:txBody>
        </p:sp>
      </p:grpSp>
      <p:grpSp>
        <p:nvGrpSpPr>
          <p:cNvPr id="99" name="组合 98">
            <a:extLst>
              <a:ext uri="{FF2B5EF4-FFF2-40B4-BE49-F238E27FC236}">
                <a16:creationId xmlns:a16="http://schemas.microsoft.com/office/drawing/2014/main" xmlns="" id="{371F3531-8783-4FDB-BB89-4243140B917B}"/>
              </a:ext>
            </a:extLst>
          </p:cNvPr>
          <p:cNvGrpSpPr/>
          <p:nvPr/>
        </p:nvGrpSpPr>
        <p:grpSpPr>
          <a:xfrm>
            <a:off x="168168" y="832070"/>
            <a:ext cx="1096023" cy="1110671"/>
            <a:chOff x="2026208" y="849756"/>
            <a:chExt cx="1289946" cy="1289946"/>
          </a:xfrm>
        </p:grpSpPr>
        <p:grpSp>
          <p:nvGrpSpPr>
            <p:cNvPr id="100" name="组合 99">
              <a:extLst>
                <a:ext uri="{FF2B5EF4-FFF2-40B4-BE49-F238E27FC236}">
                  <a16:creationId xmlns:a16="http://schemas.microsoft.com/office/drawing/2014/main" xmlns="" id="{A5EBEB03-5997-45E8-9827-BB261431E557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2" name="同心圆 4">
                <a:extLst>
                  <a:ext uri="{FF2B5EF4-FFF2-40B4-BE49-F238E27FC236}">
                    <a16:creationId xmlns:a16="http://schemas.microsoft.com/office/drawing/2014/main" xmlns="" id="{F97A2524-DBD8-43B0-A361-EB14011AB457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3" name="椭圆 102">
                <a:extLst>
                  <a:ext uri="{FF2B5EF4-FFF2-40B4-BE49-F238E27FC236}">
                    <a16:creationId xmlns:a16="http://schemas.microsoft.com/office/drawing/2014/main" xmlns="" id="{80CFD5AE-21F3-4B65-9EB4-C7D616388327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1" name="TextBox 18">
              <a:extLst>
                <a:ext uri="{FF2B5EF4-FFF2-40B4-BE49-F238E27FC236}">
                  <a16:creationId xmlns:a16="http://schemas.microsoft.com/office/drawing/2014/main" xmlns="" id="{AA38318E-5E84-455A-8FEA-91829ECB45BF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与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104" name="组合 103">
            <a:extLst>
              <a:ext uri="{FF2B5EF4-FFF2-40B4-BE49-F238E27FC236}">
                <a16:creationId xmlns:a16="http://schemas.microsoft.com/office/drawing/2014/main" xmlns="" id="{D25D9335-7491-4612-A905-B04EDE264FA2}"/>
              </a:ext>
            </a:extLst>
          </p:cNvPr>
          <p:cNvGrpSpPr/>
          <p:nvPr/>
        </p:nvGrpSpPr>
        <p:grpSpPr>
          <a:xfrm>
            <a:off x="171307" y="827220"/>
            <a:ext cx="1096023" cy="1110671"/>
            <a:chOff x="2026208" y="849756"/>
            <a:chExt cx="1289946" cy="1289946"/>
          </a:xfrm>
        </p:grpSpPr>
        <p:grpSp>
          <p:nvGrpSpPr>
            <p:cNvPr id="105" name="组合 104">
              <a:extLst>
                <a:ext uri="{FF2B5EF4-FFF2-40B4-BE49-F238E27FC236}">
                  <a16:creationId xmlns:a16="http://schemas.microsoft.com/office/drawing/2014/main" xmlns="" id="{07D720FE-BC41-4D3E-A884-3E0EA99724E9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07" name="同心圆 4">
                <a:extLst>
                  <a:ext uri="{FF2B5EF4-FFF2-40B4-BE49-F238E27FC236}">
                    <a16:creationId xmlns:a16="http://schemas.microsoft.com/office/drawing/2014/main" xmlns="" id="{225773B9-9056-46FD-8F41-2B05718F1346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08" name="椭圆 107">
                <a:extLst>
                  <a:ext uri="{FF2B5EF4-FFF2-40B4-BE49-F238E27FC236}">
                    <a16:creationId xmlns:a16="http://schemas.microsoft.com/office/drawing/2014/main" xmlns="" id="{182B1E86-216C-4780-95D8-C6B054538133}"/>
                  </a:ext>
                </a:extLst>
              </p:cNvPr>
              <p:cNvSpPr/>
              <p:nvPr/>
            </p:nvSpPr>
            <p:spPr>
              <a:xfrm>
                <a:off x="392112" y="760413"/>
                <a:ext cx="3825872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06" name="TextBox 18">
              <a:extLst>
                <a:ext uri="{FF2B5EF4-FFF2-40B4-BE49-F238E27FC236}">
                  <a16:creationId xmlns:a16="http://schemas.microsoft.com/office/drawing/2014/main" xmlns="" id="{AD03BB0A-8638-4163-87E0-13717692135A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梯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xmlns="" id="{75871F46-CB73-4762-A6B5-F0C168EA994A}"/>
              </a:ext>
            </a:extLst>
          </p:cNvPr>
          <p:cNvGrpSpPr/>
          <p:nvPr/>
        </p:nvGrpSpPr>
        <p:grpSpPr>
          <a:xfrm>
            <a:off x="178559" y="807829"/>
            <a:ext cx="1096023" cy="1110671"/>
            <a:chOff x="2026208" y="849756"/>
            <a:chExt cx="1289946" cy="1289946"/>
          </a:xfrm>
        </p:grpSpPr>
        <p:grpSp>
          <p:nvGrpSpPr>
            <p:cNvPr id="110" name="组合 109">
              <a:extLst>
                <a:ext uri="{FF2B5EF4-FFF2-40B4-BE49-F238E27FC236}">
                  <a16:creationId xmlns:a16="http://schemas.microsoft.com/office/drawing/2014/main" xmlns="" id="{576C556A-0093-4D18-B305-0F597FF48CF2}"/>
                </a:ext>
              </a:extLst>
            </p:cNvPr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2" name="同心圆 4">
                <a:extLst>
                  <a:ext uri="{FF2B5EF4-FFF2-40B4-BE49-F238E27FC236}">
                    <a16:creationId xmlns:a16="http://schemas.microsoft.com/office/drawing/2014/main" xmlns="" id="{D8DC98D8-A302-46A8-9A4F-F30BBD0F4831}"/>
                  </a:ext>
                </a:extLst>
              </p:cNvPr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  <p:sp>
            <p:nvSpPr>
              <p:cNvPr id="113" name="椭圆 112">
                <a:extLst>
                  <a:ext uri="{FF2B5EF4-FFF2-40B4-BE49-F238E27FC236}">
                    <a16:creationId xmlns:a16="http://schemas.microsoft.com/office/drawing/2014/main" xmlns="" id="{1DD7B573-CBA2-4162-AC29-46722BDDBD51}"/>
                  </a:ext>
                </a:extLst>
              </p:cNvPr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zh-CN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79646">
                      <a:lumMod val="90000"/>
                      <a:lumOff val="10000"/>
                    </a:srgbClr>
                  </a:solidFill>
                  <a:effectLst/>
                  <a:uLnTx/>
                  <a:uFillTx/>
                  <a:latin typeface="微软雅黑" pitchFamily="34" charset="-122"/>
                  <a:ea typeface="微软雅黑" pitchFamily="34" charset="-122"/>
                  <a:cs typeface="+mn-cs"/>
                </a:endParaRPr>
              </a:p>
            </p:txBody>
          </p:sp>
        </p:grpSp>
        <p:sp>
          <p:nvSpPr>
            <p:cNvPr id="111" name="TextBox 18">
              <a:extLst>
                <a:ext uri="{FF2B5EF4-FFF2-40B4-BE49-F238E27FC236}">
                  <a16:creationId xmlns:a16="http://schemas.microsoft.com/office/drawing/2014/main" xmlns="" id="{9898B3E0-A33B-422D-A38C-B6DD867F264C}"/>
                </a:ext>
              </a:extLst>
            </p:cNvPr>
            <p:cNvSpPr txBox="1"/>
            <p:nvPr/>
          </p:nvSpPr>
          <p:spPr>
            <a:xfrm>
              <a:off x="2260839" y="1025813"/>
              <a:ext cx="635927" cy="9651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zh-CN" altLang="en-US" sz="4800" b="1" dirty="0">
                  <a:solidFill>
                    <a:srgbClr val="0070C0"/>
                  </a:solidFill>
                  <a:latin typeface="微软雅黑" pitchFamily="34" charset="-122"/>
                  <a:ea typeface="微软雅黑" pitchFamily="34" charset="-122"/>
                </a:rPr>
                <a:t>度</a:t>
              </a:r>
              <a:endParaRPr kumimoji="0" lang="zh-CN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endParaRPr>
            </a:p>
          </p:txBody>
        </p:sp>
      </p:grp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589" y="1427066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4934443"/>
      </p:ext>
    </p:extLst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7284E-6 L 0.79653 -0.02747 " pathEditMode="relative" rAng="0" ptsTypes="AA">
                                      <p:cBhvr>
                                        <p:cTn id="40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826" y="-1389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79288 0.01142 " pathEditMode="relative" rAng="0" ptsTypes="AA">
                                      <p:cBhvr>
                                        <p:cTn id="42" dur="175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635" y="55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45679E-6 L 0.66215 0.01111 " pathEditMode="relative" rAng="0" ptsTypes="AA">
                                      <p:cBhvr>
                                        <p:cTn id="44" dur="175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108" y="556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5283 0.01111 " pathEditMode="relative" rAng="0" ptsTypes="AA">
                                      <p:cBhvr>
                                        <p:cTn id="46" dur="175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406" y="55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5679E-6 L 0.40052 0.01111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17" y="556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0.26493 0.00895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247" y="432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48148E-6 L 0.13247 0.00401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15" y="185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3000"/>
                            </p:stCondLst>
                            <p:childTnLst>
                              <p:par>
                                <p:cTn id="6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250"/>
                            </p:stCondLst>
                            <p:childTnLst>
                              <p:par>
                                <p:cTn id="80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6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4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7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9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2174343" y="849756"/>
            <a:ext cx="1289946" cy="1289946"/>
            <a:chOff x="2026208" y="849756"/>
            <a:chExt cx="1289946" cy="1289946"/>
          </a:xfrm>
        </p:grpSpPr>
        <p:grpSp>
          <p:nvGrpSpPr>
            <p:cNvPr id="4" name="组合 3"/>
            <p:cNvGrpSpPr/>
            <p:nvPr/>
          </p:nvGrpSpPr>
          <p:grpSpPr>
            <a:xfrm>
              <a:off x="202620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5" name="同心圆 4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260839" y="1025813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" name="组合 2"/>
          <p:cNvGrpSpPr/>
          <p:nvPr/>
        </p:nvGrpSpPr>
        <p:grpSpPr>
          <a:xfrm>
            <a:off x="2174343" y="849756"/>
            <a:ext cx="1289946" cy="1289946"/>
            <a:chOff x="3351228" y="849756"/>
            <a:chExt cx="1289946" cy="1289946"/>
          </a:xfrm>
        </p:grpSpPr>
        <p:grpSp>
          <p:nvGrpSpPr>
            <p:cNvPr id="7" name="组合 6"/>
            <p:cNvGrpSpPr/>
            <p:nvPr/>
          </p:nvGrpSpPr>
          <p:grpSpPr>
            <a:xfrm>
              <a:off x="3351228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8" name="同心圆 7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椭圆 8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3587342" y="94618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谢</a:t>
              </a: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2174343" y="849756"/>
            <a:ext cx="1289946" cy="1289946"/>
            <a:chOff x="4648417" y="849756"/>
            <a:chExt cx="1289946" cy="1289946"/>
          </a:xfrm>
        </p:grpSpPr>
        <p:grpSp>
          <p:nvGrpSpPr>
            <p:cNvPr id="10" name="组合 9"/>
            <p:cNvGrpSpPr/>
            <p:nvPr/>
          </p:nvGrpSpPr>
          <p:grpSpPr>
            <a:xfrm>
              <a:off x="4648417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1" name="同心圆 10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椭圆 11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4832551" y="959138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聆</a:t>
              </a:r>
            </a:p>
          </p:txBody>
        </p:sp>
      </p:grpSp>
      <p:grpSp>
        <p:nvGrpSpPr>
          <p:cNvPr id="40" name="组合 39"/>
          <p:cNvGrpSpPr/>
          <p:nvPr/>
        </p:nvGrpSpPr>
        <p:grpSpPr>
          <a:xfrm>
            <a:off x="2174343" y="849756"/>
            <a:ext cx="1289946" cy="1289946"/>
            <a:chOff x="5946350" y="849756"/>
            <a:chExt cx="1289946" cy="1289946"/>
          </a:xfrm>
        </p:grpSpPr>
        <p:grpSp>
          <p:nvGrpSpPr>
            <p:cNvPr id="13" name="组合 12"/>
            <p:cNvGrpSpPr/>
            <p:nvPr/>
          </p:nvGrpSpPr>
          <p:grpSpPr>
            <a:xfrm>
              <a:off x="5946350" y="849756"/>
              <a:ext cx="1289946" cy="1289946"/>
              <a:chOff x="304800" y="673100"/>
              <a:chExt cx="4000500" cy="4000500"/>
            </a:xfrm>
            <a:effectLst>
              <a:outerShdw blurRad="444500" dist="254000" dir="8100000" algn="tr" rotWithShape="0">
                <a:prstClr val="black">
                  <a:alpha val="50000"/>
                </a:prstClr>
              </a:outerShdw>
            </a:effectLst>
          </p:grpSpPr>
          <p:sp>
            <p:nvSpPr>
              <p:cNvPr id="14" name="同心圆 13"/>
              <p:cNvSpPr/>
              <p:nvPr/>
            </p:nvSpPr>
            <p:spPr>
              <a:xfrm>
                <a:off x="304800" y="673100"/>
                <a:ext cx="4000500" cy="4000500"/>
              </a:xfrm>
              <a:prstGeom prst="donut">
                <a:avLst>
                  <a:gd name="adj" fmla="val 4879"/>
                </a:avLst>
              </a:prstGeom>
              <a:gradFill>
                <a:gsLst>
                  <a:gs pos="0">
                    <a:schemeClr val="bg1"/>
                  </a:gs>
                  <a:gs pos="55000">
                    <a:schemeClr val="bg1">
                      <a:lumMod val="95000"/>
                    </a:schemeClr>
                  </a:gs>
                  <a:gs pos="100000">
                    <a:schemeClr val="bg1">
                      <a:lumMod val="65000"/>
                    </a:schemeClr>
                  </a:gs>
                </a:gsLst>
                <a:lin ang="81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椭圆 14"/>
              <p:cNvSpPr/>
              <p:nvPr/>
            </p:nvSpPr>
            <p:spPr>
              <a:xfrm>
                <a:off x="392113" y="760413"/>
                <a:ext cx="3825874" cy="3825874"/>
              </a:xfrm>
              <a:prstGeom prst="ellipse">
                <a:avLst/>
              </a:prstGeom>
              <a:gradFill>
                <a:gsLst>
                  <a:gs pos="0">
                    <a:schemeClr val="bg1"/>
                  </a:gs>
                  <a:gs pos="5100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189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200" dirty="0">
                  <a:solidFill>
                    <a:schemeClr val="accent6">
                      <a:lumMod val="90000"/>
                      <a:lumOff val="1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2" name="TextBox 21"/>
            <p:cNvSpPr txBox="1"/>
            <p:nvPr/>
          </p:nvSpPr>
          <p:spPr>
            <a:xfrm>
              <a:off x="6157950" y="970150"/>
              <a:ext cx="63592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6000" b="1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听</a:t>
              </a:r>
            </a:p>
          </p:txBody>
        </p:sp>
      </p:grpSp>
      <p:sp>
        <p:nvSpPr>
          <p:cNvPr id="45" name="矩形 44"/>
          <p:cNvSpPr/>
          <p:nvPr/>
        </p:nvSpPr>
        <p:spPr>
          <a:xfrm>
            <a:off x="0" y="2427734"/>
            <a:ext cx="9144000" cy="19442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 24"/>
          <p:cNvSpPr txBox="1"/>
          <p:nvPr/>
        </p:nvSpPr>
        <p:spPr>
          <a:xfrm>
            <a:off x="3556337" y="2889389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方正兰亭粗黑_GBK" panose="02000000000000000000" pitchFamily="2" charset="-122"/>
                <a:ea typeface="方正兰亭粗黑_GBK" panose="02000000000000000000" pitchFamily="2" charset="-122"/>
              </a:rPr>
              <a:t>数学科学学院</a:t>
            </a:r>
          </a:p>
        </p:txBody>
      </p:sp>
      <p:pic>
        <p:nvPicPr>
          <p:cNvPr id="38" name="图片 9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4427" y="1477982"/>
            <a:ext cx="1148100" cy="4553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TextBox 46"/>
          <p:cNvSpPr txBox="1"/>
          <p:nvPr/>
        </p:nvSpPr>
        <p:spPr>
          <a:xfrm>
            <a:off x="3063116" y="3372067"/>
            <a:ext cx="3017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主讲人：</a:t>
            </a:r>
            <a:r>
              <a:rPr lang="zh-CN" altLang="en-US" sz="2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谭</a:t>
            </a:r>
            <a:r>
              <a:rPr lang="zh-CN" altLang="en-US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枫</a:t>
            </a:r>
          </a:p>
        </p:txBody>
      </p:sp>
      <p:grpSp>
        <p:nvGrpSpPr>
          <p:cNvPr id="31" name="组合 30"/>
          <p:cNvGrpSpPr/>
          <p:nvPr/>
        </p:nvGrpSpPr>
        <p:grpSpPr>
          <a:xfrm>
            <a:off x="6327053" y="4110384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3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758018" y="4605223"/>
            <a:ext cx="630120" cy="63003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5" name="同心圆 3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5436688" y="4920241"/>
            <a:ext cx="890364" cy="890244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3" name="同心圆 4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7758789" y="4730422"/>
            <a:ext cx="685681" cy="685588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49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2" name="组合 51"/>
          <p:cNvGrpSpPr/>
          <p:nvPr/>
        </p:nvGrpSpPr>
        <p:grpSpPr>
          <a:xfrm>
            <a:off x="766440" y="5038934"/>
            <a:ext cx="588755" cy="588675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3" name="同心圆 52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5" name="组合 54"/>
          <p:cNvGrpSpPr/>
          <p:nvPr/>
        </p:nvGrpSpPr>
        <p:grpSpPr>
          <a:xfrm>
            <a:off x="3962506" y="4528456"/>
            <a:ext cx="252447" cy="2524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6" name="同心圆 55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3181253" y="4325716"/>
            <a:ext cx="528983" cy="528912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9" name="同心圆 58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8463984" y="3830482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2" name="同心圆 61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4419626" y="4323810"/>
            <a:ext cx="223042" cy="22301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5" name="同心圆 64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1943138" y="4704693"/>
            <a:ext cx="1179076" cy="117891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68" name="同心圆 67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392112" y="760412"/>
              <a:ext cx="3825873" cy="3825873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kern="0">
                <a:solidFill>
                  <a:sysClr val="window" lastClr="FFFFFF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1275196" y="4605225"/>
            <a:ext cx="520102" cy="520031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1" name="同心圆 7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3" name="组合 72"/>
          <p:cNvGrpSpPr/>
          <p:nvPr/>
        </p:nvGrpSpPr>
        <p:grpSpPr>
          <a:xfrm>
            <a:off x="291078" y="4920242"/>
            <a:ext cx="316822" cy="31677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4" name="同心圆 73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17144" y="4736991"/>
            <a:ext cx="158410" cy="158389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77" name="同心圆 76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3765">
                <a:defRPr/>
              </a:pPr>
              <a:endParaRPr lang="zh-CN" altLang="en-US" sz="1200" kern="0">
                <a:solidFill>
                  <a:sysClr val="windowText" lastClr="000000"/>
                </a:solidFill>
                <a:latin typeface="Calibri" panose="020F0502020204030204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Click="0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4.32099E-6 L 0.45 4.32099E-6 " pathEditMode="relative" rAng="0" ptsTypes="AA">
                                      <p:cBhvr>
                                        <p:cTn id="32" dur="1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00" y="0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4.32099E-6 L 0.29896 4.32099E-6 " pathEditMode="relative" rAng="0" ptsTypes="AA">
                                      <p:cBhvr>
                                        <p:cTn id="34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48" y="0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32099E-6 L 0.14584 4.32099E-6 " pathEditMode="relative" rAng="0" ptsTypes="AA">
                                      <p:cBhvr>
                                        <p:cTn id="36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92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02961E-6 L 0.45729 2.02961E-6 " pathEditMode="relative" rAng="0" ptsTypes="AA">
                                      <p:cBhvr>
                                        <p:cTn id="38" dur="1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6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75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250"/>
                            </p:stCondLst>
                            <p:childTnLst>
                              <p:par>
                                <p:cTn id="61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3" presetClass="entr" presetSubtype="528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3" presetClass="entr" presetSubtype="528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3" presetClass="entr" presetSubtype="528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23" presetClass="entr" presetSubtype="52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6" presetClass="emph" presetSubtype="0" repeatCount="3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1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mph" presetSubtype="0" repeatCount="3000" fill="hold" nodeType="withEffect">
                                  <p:stCondLst>
                                    <p:cond delay="7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500" tmFilter="0, 0; .2, .5; .8, .5; 1, 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4" dur="250" autoRev="1" fill="hold"/>
                                        <p:tgtEl>
                                          <p:spTgt spid="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5" presetID="26" presetClass="emph" presetSubtype="0" repeatCount="3000" fill="hold" nodeType="withEffect">
                                  <p:stCondLst>
                                    <p:cond delay="4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26" presetClass="emph" presetSubtype="0" repeatCount="3000" fill="hold" nodeType="withEffect">
                                  <p:stCondLst>
                                    <p:cond delay="81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25" grpId="0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1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773787"/>
            <a:ext cx="314701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方向导数与梯度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>
            <a:spLocks noChangeArrowheads="1"/>
          </p:cNvSpPr>
          <p:nvPr/>
        </p:nvSpPr>
        <p:spPr bwMode="auto">
          <a:xfrm>
            <a:off x="4997859" y="2475258"/>
            <a:ext cx="24449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方向导数</a:t>
            </a:r>
            <a:endParaRPr lang="zh-CN" altLang="en-US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TextBox 39"/>
          <p:cNvSpPr>
            <a:spLocks noChangeArrowheads="1"/>
          </p:cNvSpPr>
          <p:nvPr/>
        </p:nvSpPr>
        <p:spPr bwMode="auto">
          <a:xfrm>
            <a:off x="4997859" y="3000721"/>
            <a:ext cx="18732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梯度</a:t>
            </a:r>
          </a:p>
        </p:txBody>
      </p:sp>
    </p:spTree>
    <p:extLst>
      <p:ext uri="{BB962C8B-B14F-4D97-AF65-F5344CB8AC3E}">
        <p14:creationId xmlns:p14="http://schemas.microsoft.com/office/powerpoint/2010/main" val="404176237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"/>
                            </p:stCondLst>
                            <p:childTnLst>
                              <p:par>
                                <p:cTn id="4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  <p:bldP spid="18" grpId="0" bldLvl="0" autoUpdateAnimBg="0"/>
      <p:bldP spid="1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Rectangle 8"/>
          <p:cNvSpPr txBox="1">
            <a:spLocks noChangeArrowheads="1"/>
          </p:cNvSpPr>
          <p:nvPr/>
        </p:nvSpPr>
        <p:spPr>
          <a:xfrm>
            <a:off x="3428992" y="249492"/>
            <a:ext cx="28956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方向导数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sp>
        <p:nvSpPr>
          <p:cNvPr id="6" name="Line 23"/>
          <p:cNvSpPr>
            <a:spLocks noChangeShapeType="1"/>
          </p:cNvSpPr>
          <p:nvPr/>
        </p:nvSpPr>
        <p:spPr bwMode="auto">
          <a:xfrm flipV="1">
            <a:off x="7505700" y="1104900"/>
            <a:ext cx="446088" cy="576263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7526755"/>
              </p:ext>
            </p:extLst>
          </p:nvPr>
        </p:nvGraphicFramePr>
        <p:xfrm>
          <a:off x="1094636" y="2388348"/>
          <a:ext cx="786339" cy="582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4" name="Equation" r:id="rId4" imgW="1231560" imgH="927000" progId="Equation.DSMT4">
                  <p:embed/>
                </p:oleObj>
              </mc:Choice>
              <mc:Fallback>
                <p:oleObj name="Equation" r:id="rId4" imgW="123156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636" y="2388348"/>
                        <a:ext cx="786339" cy="5823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448911"/>
              </p:ext>
            </p:extLst>
          </p:nvPr>
        </p:nvGraphicFramePr>
        <p:xfrm>
          <a:off x="7124290" y="2304351"/>
          <a:ext cx="492858" cy="6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5" name="Equation" r:id="rId6" imgW="545760" imgH="927000" progId="Equation.3">
                  <p:embed/>
                </p:oleObj>
              </mc:Choice>
              <mc:Fallback>
                <p:oleObj name="Equation" r:id="rId6" imgW="545760" imgH="927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24290" y="2304351"/>
                        <a:ext cx="492858" cy="6258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9324796"/>
              </p:ext>
            </p:extLst>
          </p:nvPr>
        </p:nvGraphicFramePr>
        <p:xfrm>
          <a:off x="1725378" y="3442751"/>
          <a:ext cx="360363" cy="610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6" name="公式" r:id="rId8" imgW="190440" imgH="431640" progId="Equation.3">
                  <p:embed/>
                </p:oleObj>
              </mc:Choice>
              <mc:Fallback>
                <p:oleObj name="公式" r:id="rId8" imgW="190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378" y="3442751"/>
                        <a:ext cx="360363" cy="6107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2"/>
          <p:cNvGraphicFramePr>
            <a:graphicFrameLocks noChangeAspect="1"/>
          </p:cNvGraphicFramePr>
          <p:nvPr/>
        </p:nvGraphicFramePr>
        <p:xfrm>
          <a:off x="7404100" y="1257300"/>
          <a:ext cx="2921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7" name="Equation" r:id="rId10" imgW="291960" imgH="317160" progId="Equation.3">
                  <p:embed/>
                </p:oleObj>
              </mc:Choice>
              <mc:Fallback>
                <p:oleObj name="Equation" r:id="rId10" imgW="291960" imgH="317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04100" y="1257300"/>
                        <a:ext cx="2921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5264931"/>
              </p:ext>
            </p:extLst>
          </p:nvPr>
        </p:nvGraphicFramePr>
        <p:xfrm>
          <a:off x="2209565" y="3323688"/>
          <a:ext cx="3739059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8" name="Equation" r:id="rId12" imgW="4343400" imgH="558720" progId="Equation.3">
                  <p:embed/>
                </p:oleObj>
              </mc:Choice>
              <mc:Fallback>
                <p:oleObj name="Equation" r:id="rId12" imgW="4343400" imgH="5587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565" y="3323688"/>
                        <a:ext cx="3739059" cy="4191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6177064"/>
              </p:ext>
            </p:extLst>
          </p:nvPr>
        </p:nvGraphicFramePr>
        <p:xfrm>
          <a:off x="2009540" y="3824942"/>
          <a:ext cx="1597818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9" name="Equation" r:id="rId14" imgW="2019240" imgH="393480" progId="Equation.3">
                  <p:embed/>
                </p:oleObj>
              </mc:Choice>
              <mc:Fallback>
                <p:oleObj name="Equation" r:id="rId14" imgW="2019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540" y="3824942"/>
                        <a:ext cx="1597818" cy="295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6632870"/>
              </p:ext>
            </p:extLst>
          </p:nvPr>
        </p:nvGraphicFramePr>
        <p:xfrm>
          <a:off x="3635908" y="3809751"/>
          <a:ext cx="1890686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0" name="Equation" r:id="rId16" imgW="2234880" imgH="393480" progId="Equation.3">
                  <p:embed/>
                </p:oleObj>
              </mc:Choice>
              <mc:Fallback>
                <p:oleObj name="Equation" r:id="rId16" imgW="22348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908" y="3809751"/>
                        <a:ext cx="1890686" cy="295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181530"/>
              </p:ext>
            </p:extLst>
          </p:nvPr>
        </p:nvGraphicFramePr>
        <p:xfrm>
          <a:off x="5574755" y="3807893"/>
          <a:ext cx="1549535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1" name="Equation" r:id="rId18" imgW="1942920" imgH="393480" progId="Equation.3">
                  <p:embed/>
                </p:oleObj>
              </mc:Choice>
              <mc:Fallback>
                <p:oleObj name="Equation" r:id="rId18" imgW="19429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4755" y="3807893"/>
                        <a:ext cx="1549535" cy="2952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29723"/>
              </p:ext>
            </p:extLst>
          </p:nvPr>
        </p:nvGraphicFramePr>
        <p:xfrm>
          <a:off x="7180933" y="3407844"/>
          <a:ext cx="360362" cy="610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2" name="公式" r:id="rId20" imgW="190440" imgH="431640" progId="Equation.3">
                  <p:embed/>
                </p:oleObj>
              </mc:Choice>
              <mc:Fallback>
                <p:oleObj name="公式" r:id="rId20" imgW="1904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grayscl/>
                        <a:biLevel thresh="50000"/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0933" y="3407844"/>
                        <a:ext cx="360362" cy="61079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194178"/>
              </p:ext>
            </p:extLst>
          </p:nvPr>
        </p:nvGraphicFramePr>
        <p:xfrm>
          <a:off x="1876964" y="2358121"/>
          <a:ext cx="4447628" cy="6829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3" name="Equation" r:id="rId22" imgW="6248160" imgH="927000" progId="Equation.3">
                  <p:embed/>
                </p:oleObj>
              </mc:Choice>
              <mc:Fallback>
                <p:oleObj name="Equation" r:id="rId22" imgW="6248160" imgH="9270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6964" y="2358121"/>
                        <a:ext cx="4447628" cy="682996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Group 55"/>
          <p:cNvGrpSpPr>
            <a:grpSpLocks/>
          </p:cNvGrpSpPr>
          <p:nvPr/>
        </p:nvGrpSpPr>
        <p:grpSpPr bwMode="auto">
          <a:xfrm>
            <a:off x="7931150" y="1023938"/>
            <a:ext cx="438150" cy="247650"/>
            <a:chOff x="4996" y="860"/>
            <a:chExt cx="276" cy="208"/>
          </a:xfrm>
        </p:grpSpPr>
        <p:sp>
          <p:nvSpPr>
            <p:cNvPr id="29" name="Oval 26"/>
            <p:cNvSpPr>
              <a:spLocks noChangeArrowheads="1"/>
            </p:cNvSpPr>
            <p:nvPr/>
          </p:nvSpPr>
          <p:spPr bwMode="auto">
            <a:xfrm>
              <a:off x="4996" y="934"/>
              <a:ext cx="29" cy="29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30" name="Object 53"/>
            <p:cNvGraphicFramePr>
              <a:graphicFrameLocks noChangeAspect="1"/>
            </p:cNvGraphicFramePr>
            <p:nvPr/>
          </p:nvGraphicFramePr>
          <p:xfrm>
            <a:off x="5040" y="860"/>
            <a:ext cx="232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64" name="Equation" r:id="rId24" imgW="368280" imgH="330120" progId="Equation.3">
                    <p:embed/>
                  </p:oleObj>
                </mc:Choice>
                <mc:Fallback>
                  <p:oleObj name="Equation" r:id="rId24" imgW="368280" imgH="3301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40" y="860"/>
                          <a:ext cx="232" cy="2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oup 58"/>
          <p:cNvGrpSpPr>
            <a:grpSpLocks/>
          </p:cNvGrpSpPr>
          <p:nvPr/>
        </p:nvGrpSpPr>
        <p:grpSpPr bwMode="auto">
          <a:xfrm>
            <a:off x="6299894" y="2177367"/>
            <a:ext cx="824396" cy="646221"/>
            <a:chOff x="4560" y="1820"/>
            <a:chExt cx="571" cy="570"/>
          </a:xfrm>
        </p:grpSpPr>
        <p:graphicFrame>
          <p:nvGraphicFramePr>
            <p:cNvPr id="32" name="Object 18"/>
            <p:cNvGraphicFramePr>
              <a:graphicFrameLocks noChangeAspect="1"/>
            </p:cNvGraphicFramePr>
            <p:nvPr/>
          </p:nvGraphicFramePr>
          <p:xfrm>
            <a:off x="4654" y="2182"/>
            <a:ext cx="328" cy="2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3865" name="公式" r:id="rId26" imgW="126720" imgH="101520" progId="Equation.3">
                    <p:embed/>
                  </p:oleObj>
                </mc:Choice>
                <mc:Fallback>
                  <p:oleObj name="公式" r:id="rId26" imgW="126720" imgH="10152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54" y="2182"/>
                          <a:ext cx="328" cy="2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3" name="Text Box 57"/>
            <p:cNvSpPr txBox="1">
              <a:spLocks noChangeArrowheads="1"/>
            </p:cNvSpPr>
            <p:nvPr/>
          </p:nvSpPr>
          <p:spPr bwMode="auto">
            <a:xfrm>
              <a:off x="4560" y="1820"/>
              <a:ext cx="571" cy="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zh-CN" altLang="en-US" sz="2400" b="1" dirty="0">
                  <a:solidFill>
                    <a:schemeClr val="accent2"/>
                  </a:solidFill>
                </a:rPr>
                <a:t>记作 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73088" y="761175"/>
                <a:ext cx="64659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定义：若函数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/>
                      </a:rPr>
                      <m:t> </m:t>
                    </m:r>
                    <m:r>
                      <a:rPr lang="en-US" altLang="zh-CN" sz="24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𝑧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/>
                      </a:rPr>
                      <m:t> </m:t>
                    </m:r>
                    <m:r>
                      <a:rPr lang="en-US" altLang="zh-CN" sz="2400" b="0" i="1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𝑦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𝑧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处沿方向 </a:t>
                </a:r>
                <a14:m>
                  <m:oMath xmlns:m="http://schemas.openxmlformats.org/officeDocument/2006/math"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∕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（方向角为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𝛼</m:t>
                    </m:r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，</m:t>
                    </m:r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𝛽</m:t>
                    </m:r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，</m:t>
                    </m:r>
                    <m:r>
                      <a:rPr lang="zh-CN" altLang="en-US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𝛾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</a:t>
                </a:r>
                <a:endPara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3088" y="1014900"/>
                <a:ext cx="6465912" cy="1135054"/>
              </a:xfrm>
              <a:prstGeom prst="rect">
                <a:avLst/>
              </a:prstGeom>
              <a:blipFill rotWithShape="1">
                <a:blip r:embed="rId28"/>
                <a:stretch>
                  <a:fillRect l="-1508" r="-848" b="-112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534396" y="4276005"/>
                <a:ext cx="6320063" cy="6353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2400" dirty="0" smtClean="0">
                    <a:latin typeface="+mn-ea"/>
                  </a:rPr>
                  <a:t>则称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4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𝜕</m:t>
                        </m:r>
                        <m:r>
                          <a:rPr lang="en-US" altLang="zh-CN" sz="24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𝑓</m:t>
                        </m:r>
                      </m:num>
                      <m:den>
                        <m:r>
                          <a:rPr lang="zh-CN" altLang="en-US" sz="24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𝜕</m:t>
                        </m:r>
                        <m:r>
                          <a:rPr lang="en-US" altLang="zh-CN" sz="24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𝑙</m:t>
                        </m:r>
                      </m:den>
                    </m:f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+mn-ea"/>
                  </a:rPr>
                  <a:t>为函数在点 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𝑃</m:t>
                    </m:r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+mn-ea"/>
                  </a:rPr>
                  <a:t>处沿方向 </a:t>
                </a:r>
                <a14:m>
                  <m:oMath xmlns:m="http://schemas.openxmlformats.org/officeDocument/2006/math">
                    <m:r>
                      <a:rPr lang="zh-CN" altLang="en-US" sz="2400" i="1">
                        <a:solidFill>
                          <a:srgbClr val="1F497D">
                            <a:lumMod val="60000"/>
                            <a:lumOff val="40000"/>
                          </a:srgbClr>
                        </a:solidFill>
                        <a:latin typeface="Cambria Math"/>
                      </a:rPr>
                      <m:t>∕</m:t>
                    </m:r>
                  </m:oMath>
                </a14:m>
                <a:r>
                  <a:rPr lang="zh-CN" altLang="en-US" sz="2400" dirty="0" smtClean="0">
                    <a:latin typeface="+mn-ea"/>
                  </a:rPr>
                  <a:t> 的</a:t>
                </a:r>
                <a:r>
                  <a:rPr lang="zh-CN" altLang="en-US" sz="24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ea"/>
                  </a:rPr>
                  <a:t>方向导数</a:t>
                </a:r>
                <a:r>
                  <a:rPr lang="en-US" altLang="zh-CN" sz="2400" dirty="0" smtClean="0">
                    <a:latin typeface="+mn-ea"/>
                  </a:rPr>
                  <a:t>.</a:t>
                </a:r>
                <a:endParaRPr lang="zh-CN" altLang="en-US" sz="2400" dirty="0">
                  <a:latin typeface="+mn-ea"/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4396" y="4276005"/>
                <a:ext cx="6320063" cy="635367"/>
              </a:xfrm>
              <a:prstGeom prst="rect">
                <a:avLst/>
              </a:prstGeom>
              <a:blipFill rotWithShape="1">
                <a:blip r:embed="rId29"/>
                <a:stretch>
                  <a:fillRect l="-1544" b="-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矩形 6"/>
          <p:cNvSpPr/>
          <p:nvPr/>
        </p:nvSpPr>
        <p:spPr>
          <a:xfrm>
            <a:off x="3961090" y="1326619"/>
            <a:ext cx="233910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zh-CN" altLang="en-US" sz="2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存在下列极限：</a:t>
            </a:r>
          </a:p>
        </p:txBody>
      </p:sp>
    </p:spTree>
    <p:extLst>
      <p:ext uri="{BB962C8B-B14F-4D97-AF65-F5344CB8AC3E}">
        <p14:creationId xmlns:p14="http://schemas.microsoft.com/office/powerpoint/2010/main" val="4289017013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3" grpId="0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445074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2682630"/>
              </p:ext>
            </p:extLst>
          </p:nvPr>
        </p:nvGraphicFramePr>
        <p:xfrm>
          <a:off x="1831975" y="2199137"/>
          <a:ext cx="44926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2" name="Equation" r:id="rId4" imgW="5638680" imgH="927000" progId="Equation.DSMT4">
                  <p:embed/>
                </p:oleObj>
              </mc:Choice>
              <mc:Fallback>
                <p:oleObj name="Equation" r:id="rId4" imgW="563868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1975" y="2199137"/>
                        <a:ext cx="44926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8"/>
          <p:cNvSpPr txBox="1">
            <a:spLocks noChangeArrowheads="1"/>
          </p:cNvSpPr>
          <p:nvPr/>
        </p:nvSpPr>
        <p:spPr>
          <a:xfrm>
            <a:off x="3428992" y="249492"/>
            <a:ext cx="28956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楷体_GB2312" pitchFamily="49" charset="-122"/>
                <a:cs typeface="+mj-cs"/>
              </a:rPr>
              <a:t>方向导数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7544" y="1005376"/>
            <a:ext cx="125228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定理：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1" y="236203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38033" y="3209175"/>
                <a:ext cx="51997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>
                    <a:latin typeface="+mn-ea"/>
                  </a:rPr>
                  <a:t>其中，</a:t>
                </a:r>
                <a14:m>
                  <m:oMath xmlns:m="http://schemas.openxmlformats.org/officeDocument/2006/math">
                    <m:r>
                      <a:rPr lang="zh-CN" altLang="en-US" sz="2400" b="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𝛼</m:t>
                    </m:r>
                    <m:r>
                      <a:rPr lang="zh-CN" altLang="en-US" sz="2400" b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，</m:t>
                    </m:r>
                    <m:r>
                      <a:rPr lang="zh-CN" altLang="en-US" sz="2400" b="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𝛽</m:t>
                    </m:r>
                    <m:r>
                      <a:rPr lang="zh-CN" altLang="en-US" sz="2400" b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，</m:t>
                    </m:r>
                    <m:r>
                      <a:rPr lang="zh-CN" altLang="en-US" sz="2400" b="0" i="1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𝛾</m:t>
                    </m:r>
                    <m:r>
                      <a:rPr lang="en-US" altLang="zh-CN" sz="2400" b="0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+mn-ea"/>
                  </a:rPr>
                  <a:t>为</a:t>
                </a:r>
                <a14:m>
                  <m:oMath xmlns:m="http://schemas.openxmlformats.org/officeDocument/2006/math">
                    <m:r>
                      <a:rPr lang="en-US" altLang="zh-CN" sz="2400" b="0" i="0" dirty="0" smtClean="0">
                        <a:latin typeface="Cambria Math"/>
                      </a:rPr>
                      <m:t> </m:t>
                    </m:r>
                    <m:r>
                      <a:rPr lang="en-US" altLang="zh-CN" sz="2400" b="0" i="1" dirty="0" smtClean="0">
                        <a:latin typeface="Cambria Math"/>
                      </a:rPr>
                      <m:t>𝑙</m:t>
                    </m:r>
                    <m:r>
                      <a:rPr lang="en-US" altLang="zh-CN" sz="24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+mn-ea"/>
                  </a:rPr>
                  <a:t>的方向角</a:t>
                </a:r>
                <a:r>
                  <a:rPr lang="en-US" altLang="zh-CN" sz="2400" dirty="0" smtClean="0">
                    <a:latin typeface="+mn-ea"/>
                  </a:rPr>
                  <a:t>.</a:t>
                </a:r>
                <a:endParaRPr lang="zh-CN" altLang="en-US" sz="2400" dirty="0">
                  <a:latin typeface="+mn-ea"/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033" y="3209175"/>
                <a:ext cx="5199777" cy="461665"/>
              </a:xfrm>
              <a:prstGeom prst="rect">
                <a:avLst/>
              </a:prstGeom>
              <a:blipFill rotWithShape="1">
                <a:blip r:embed="rId6"/>
                <a:stretch>
                  <a:fillRect l="-1758" t="-10526" b="-289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12"/>
              <p:cNvSpPr/>
              <p:nvPr/>
            </p:nvSpPr>
            <p:spPr>
              <a:xfrm>
                <a:off x="1610229" y="1036693"/>
                <a:ext cx="6772317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zh-CN" altLang="en-US" sz="2400" dirty="0">
                    <a:solidFill>
                      <a:prstClr val="black"/>
                    </a:solidFill>
                    <a:latin typeface="+mn-ea"/>
                  </a:rPr>
                  <a:t>若函数</a:t>
                </a:r>
                <a14:m>
                  <m:oMath xmlns:m="http://schemas.openxmlformats.org/officeDocument/2006/math">
                    <m:r>
                      <a:rPr lang="en-US" altLang="zh-CN" sz="240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𝑧</m:t>
                        </m:r>
                      </m:e>
                    </m:d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>
                    <a:solidFill>
                      <a:prstClr val="black"/>
                    </a:solidFill>
                    <a:latin typeface="+mn-ea"/>
                  </a:rPr>
                  <a:t>在点</a:t>
                </a:r>
                <a14:m>
                  <m:oMath xmlns:m="http://schemas.openxmlformats.org/officeDocument/2006/math">
                    <m:r>
                      <a:rPr lang="en-US" altLang="zh-CN" sz="240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𝑧</m:t>
                        </m:r>
                      </m:e>
                    </m:d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>
                    <a:solidFill>
                      <a:prstClr val="black"/>
                    </a:solidFill>
                    <a:latin typeface="+mn-ea"/>
                  </a:rPr>
                  <a:t>处可微，则函数在该点</a:t>
                </a:r>
                <a:r>
                  <a:rPr lang="zh-CN" altLang="en-US" sz="2400" dirty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+mn-ea"/>
                  </a:rPr>
                  <a:t>沿任意</a:t>
                </a:r>
                <a:r>
                  <a:rPr lang="zh-CN" altLang="en-US" sz="2400" dirty="0" smtClean="0">
                    <a:solidFill>
                      <a:schemeClr val="accent1">
                        <a:lumMod val="60000"/>
                        <a:lumOff val="40000"/>
                      </a:schemeClr>
                    </a:solidFill>
                    <a:latin typeface="+mn-ea"/>
                  </a:rPr>
                  <a:t>方向</a:t>
                </a:r>
                <a:r>
                  <a:rPr lang="zh-CN" altLang="en-US" sz="2400" dirty="0" smtClean="0">
                    <a:solidFill>
                      <a:prstClr val="black"/>
                    </a:solidFill>
                    <a:latin typeface="+mn-ea"/>
                  </a:rPr>
                  <a:t>的</a:t>
                </a:r>
                <a:r>
                  <a:rPr lang="zh-CN" altLang="en-US" sz="2400" dirty="0">
                    <a:solidFill>
                      <a:prstClr val="black"/>
                    </a:solidFill>
                    <a:latin typeface="+mn-ea"/>
                  </a:rPr>
                  <a:t>方向导数存在，且有</a:t>
                </a:r>
              </a:p>
            </p:txBody>
          </p:sp>
        </mc:Choice>
        <mc:Fallback xmlns="">
          <p:sp>
            <p:nvSpPr>
              <p:cNvPr id="13" name="矩形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0229" y="1036693"/>
                <a:ext cx="6772317" cy="830997"/>
              </a:xfrm>
              <a:prstGeom prst="rect">
                <a:avLst/>
              </a:prstGeom>
              <a:blipFill rotWithShape="1">
                <a:blip r:embed="rId7"/>
                <a:stretch>
                  <a:fillRect l="-1350" t="-5882" r="-180" b="-1617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1310853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3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698709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865023" y="914400"/>
            <a:ext cx="1524000" cy="400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1. </a:t>
            </a:r>
            <a:r>
              <a:rPr kumimoji="0" lang="zh-CN" alt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定义：</a:t>
            </a:r>
            <a:endParaRPr kumimoji="0" lang="zh-CN" altLang="en-US" sz="28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64" name="Text Box 28"/>
          <p:cNvSpPr txBox="1">
            <a:spLocks noChangeArrowheads="1"/>
          </p:cNvSpPr>
          <p:nvPr/>
        </p:nvSpPr>
        <p:spPr bwMode="auto">
          <a:xfrm>
            <a:off x="2282824" y="4266851"/>
            <a:ext cx="5798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函数的</a:t>
            </a:r>
            <a:r>
              <a:rPr lang="zh-CN" altLang="en-US" sz="2400" dirty="0">
                <a:solidFill>
                  <a:schemeClr val="tx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方向导数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为梯度在该方向上的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投影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>
          <a:xfrm>
            <a:off x="3620616" y="249492"/>
            <a:ext cx="2895600" cy="45720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3200" b="1" dirty="0" smtClean="0">
                <a:solidFill>
                  <a:schemeClr val="bg1"/>
                </a:solidFill>
                <a:latin typeface="+mj-lt"/>
                <a:ea typeface="楷体_GB2312" pitchFamily="49" charset="-122"/>
                <a:cs typeface="+mj-cs"/>
              </a:rPr>
              <a:t>梯  度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楷体_GB2312" pitchFamily="49" charset="-122"/>
              <a:cs typeface="+mj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197955" y="1239500"/>
                <a:ext cx="7280323" cy="10747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向量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zh-CN" altLang="en-US" sz="200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CN" sz="20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altLang="zh-CN" sz="20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𝐺</m:t>
                        </m:r>
                        <m:r>
                          <a:rPr lang="en-US" altLang="zh-CN" sz="2000" b="0" i="1" smtClean="0">
                            <a:solidFill>
                              <a:schemeClr val="tx2">
                                <a:lumMod val="60000"/>
                                <a:lumOff val="40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</m:e>
                    </m:acc>
                    <m:r>
                      <a:rPr lang="en-US" altLang="zh-CN" sz="20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称为函数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latin typeface="Cambria Math"/>
                      </a:rPr>
                      <m:t> </m:t>
                    </m:r>
                    <m:r>
                      <a:rPr lang="en-US" altLang="zh-CN" sz="20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latin typeface="Cambria Math"/>
                          </a:rPr>
                          <m:t>𝑃</m:t>
                        </m:r>
                      </m:e>
                    </m:d>
                    <m:r>
                      <a:rPr lang="en-US" altLang="zh-CN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sz="2000" i="1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处的</a:t>
                </a:r>
                <a:r>
                  <a:rPr lang="zh-CN" altLang="en-US" sz="2000" dirty="0" smtClean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梯度</a:t>
                </a:r>
                <a:r>
                  <a:rPr lang="en-US" altLang="zh-CN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(gradient)</a:t>
                </a:r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，记作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𝑔𝑟𝑎𝑑</m:t>
                    </m:r>
                    <m:r>
                      <a:rPr lang="en-US" altLang="zh-CN" sz="20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 </m:t>
                    </m:r>
                    <m:r>
                      <a:rPr lang="en-US" altLang="zh-CN" sz="2000" b="0" i="1" smtClean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Cambria Math"/>
                      </a:rPr>
                      <m:t>𝑓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，即</a:t>
                </a:r>
                <a:endPara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955" y="1239500"/>
                <a:ext cx="7280323" cy="1074718"/>
              </a:xfrm>
              <a:prstGeom prst="rect">
                <a:avLst/>
              </a:prstGeom>
              <a:blipFill rotWithShape="0">
                <a:blip r:embed="rId3"/>
                <a:stretch>
                  <a:fillRect l="-921" r="-4271" b="-395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97955" y="2893419"/>
                <a:ext cx="7056784" cy="5539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同样可以定义二元函数</a:t>
                </a:r>
                <a14:m>
                  <m:oMath xmlns:m="http://schemas.openxmlformats.org/officeDocument/2006/math">
                    <m:r>
                      <a:rPr lang="en-US" altLang="zh-CN" sz="2000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altLang="zh-CN" sz="2000" b="0" i="1" smtClean="0">
                            <a:latin typeface="Cambria Math"/>
                          </a:rPr>
                          <m:t>,</m:t>
                        </m:r>
                        <m:r>
                          <a:rPr lang="en-US" altLang="zh-CN" sz="2000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altLang="zh-CN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r>
                      <a:rPr lang="en-US" altLang="zh-CN" sz="2000" i="1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处的梯度</a:t>
                </a:r>
                <a:r>
                  <a:rPr lang="en-US" altLang="zh-CN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:</a:t>
                </a:r>
                <a:endPara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7955" y="2893419"/>
                <a:ext cx="7056784" cy="553998"/>
              </a:xfrm>
              <a:prstGeom prst="rect">
                <a:avLst/>
              </a:prstGeom>
              <a:blipFill rotWithShape="0">
                <a:blip r:embed="rId4"/>
                <a:stretch>
                  <a:fillRect l="-951" b="-8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229642" y="4266850"/>
            <a:ext cx="1296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solidFill>
                  <a:schemeClr val="tx2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说明：</a:t>
            </a:r>
            <a:endParaRPr lang="zh-CN" altLang="en-US" sz="2400" dirty="0">
              <a:solidFill>
                <a:schemeClr val="tx2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矩形 6"/>
              <p:cNvSpPr/>
              <p:nvPr/>
            </p:nvSpPr>
            <p:spPr>
              <a:xfrm>
                <a:off x="2809816" y="2241410"/>
                <a:ext cx="182733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𝑔𝑟</m:t>
                      </m:r>
                      <m:r>
                        <a:rPr lang="en-US" altLang="zh-CN" sz="2800" i="1">
                          <a:solidFill>
                            <a:schemeClr val="tx1"/>
                          </a:solidFill>
                          <a:latin typeface="Cambria Math"/>
                        </a:rPr>
                        <m:t>𝑎𝑑</m:t>
                      </m:r>
                      <m:r>
                        <a:rPr lang="en-US" altLang="zh-CN" sz="2800" i="1">
                          <a:solidFill>
                            <a:schemeClr val="tx1"/>
                          </a:solidFill>
                          <a:latin typeface="Cambria Math"/>
                        </a:rPr>
                        <m:t> </m:t>
                      </m:r>
                      <m:r>
                        <a:rPr lang="en-US" altLang="zh-CN" sz="2800" i="1">
                          <a:solidFill>
                            <a:schemeClr val="tx1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altLang="zh-CN" sz="28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zh-CN" alt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9816" y="2241410"/>
                <a:ext cx="1827336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矩形 7"/>
              <p:cNvSpPr/>
              <p:nvPr/>
            </p:nvSpPr>
            <p:spPr>
              <a:xfrm>
                <a:off x="4453764" y="2141216"/>
                <a:ext cx="2011317" cy="7838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altLang="zh-CN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𝑧</m:t>
                              </m:r>
                            </m:den>
                          </m:f>
                        </m:e>
                      </m:d>
                      <m:r>
                        <a:rPr lang="zh-CN" alt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，</m:t>
                      </m:r>
                    </m:oMath>
                  </m:oMathPara>
                </a14:m>
                <a:endParaRPr lang="zh-CN" altLang="en-US" sz="2000" dirty="0"/>
              </a:p>
            </p:txBody>
          </p:sp>
        </mc:Choice>
        <mc:Fallback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764" y="2141216"/>
                <a:ext cx="2011317" cy="783869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矩形 5"/>
              <p:cNvSpPr/>
              <p:nvPr/>
            </p:nvSpPr>
            <p:spPr>
              <a:xfrm>
                <a:off x="2740586" y="3434866"/>
                <a:ext cx="4195059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0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𝑔𝑟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𝑎𝑑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𝑓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zh-CN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CN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𝑖</m:t>
                          </m:r>
                        </m:e>
                      </m:acc>
                      <m:r>
                        <a:rPr lang="en-US" altLang="zh-CN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𝑓</m:t>
                          </m:r>
                        </m:num>
                        <m:den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en-US" altLang="zh-CN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altLang="zh-CN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𝑗</m:t>
                          </m:r>
                        </m:e>
                      </m:acc>
                      <m:r>
                        <a:rPr lang="en-US" altLang="zh-CN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zh-CN" sz="20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  <m:r>
                            <a:rPr lang="en-US" altLang="zh-CN" sz="20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𝑓</m:t>
                              </m:r>
                            </m:num>
                            <m:den>
                              <m:r>
                                <a:rPr lang="zh-CN" alt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altLang="zh-CN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𝑦</m:t>
                              </m:r>
                            </m:den>
                          </m:f>
                        </m:e>
                      </m:d>
                      <m:r>
                        <a:rPr lang="zh-CN" alt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，</m:t>
                      </m:r>
                    </m:oMath>
                  </m:oMathPara>
                </a14:m>
                <a:endParaRPr lang="zh-CN" altLang="en-US" sz="2000" dirty="0">
                  <a:solidFill>
                    <a:prstClr val="black"/>
                  </a:solidFill>
                </a:endParaRPr>
              </a:p>
            </p:txBody>
          </p:sp>
        </mc:Choice>
        <mc:Fallback>
          <p:sp>
            <p:nvSpPr>
              <p:cNvPr id="6" name="矩形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0586" y="3434866"/>
                <a:ext cx="4195059" cy="78386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57213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64" grpId="0" build="p" autoUpdateAnimBg="0"/>
      <p:bldP spid="26" grpId="0" animBg="1"/>
      <p:bldP spid="3" grpId="0"/>
      <p:bldP spid="4" grpId="0"/>
      <p:bldP spid="5" grpId="0"/>
      <p:bldP spid="7" grpId="0"/>
      <p:bldP spid="8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" name="Text Box 88"/>
          <p:cNvSpPr txBox="1">
            <a:spLocks noChangeArrowheads="1"/>
          </p:cNvSpPr>
          <p:nvPr/>
        </p:nvSpPr>
        <p:spPr bwMode="auto">
          <a:xfrm>
            <a:off x="1176945" y="4610151"/>
            <a:ext cx="662210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函数在一点的梯度垂直于该点等值面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或等值线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) ,</a:t>
            </a:r>
          </a:p>
        </p:txBody>
      </p:sp>
      <p:graphicFrame>
        <p:nvGraphicFramePr>
          <p:cNvPr id="11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870856"/>
              </p:ext>
            </p:extLst>
          </p:nvPr>
        </p:nvGraphicFramePr>
        <p:xfrm>
          <a:off x="2164253" y="2576375"/>
          <a:ext cx="1435276" cy="352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6" name="Equation" r:id="rId4" imgW="1549080" imgH="507960" progId="Equation.3">
                  <p:embed/>
                </p:oleObj>
              </mc:Choice>
              <mc:Fallback>
                <p:oleObj name="Equation" r:id="rId4" imgW="1549080" imgH="5079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4253" y="2576375"/>
                        <a:ext cx="1435276" cy="3529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4402515"/>
              </p:ext>
            </p:extLst>
          </p:nvPr>
        </p:nvGraphicFramePr>
        <p:xfrm>
          <a:off x="3620167" y="2605633"/>
          <a:ext cx="1390259" cy="303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Equation" r:id="rId6" imgW="1612800" imgH="469800" progId="Equation.3">
                  <p:embed/>
                </p:oleObj>
              </mc:Choice>
              <mc:Fallback>
                <p:oleObj name="Equation" r:id="rId6" imgW="161280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0167" y="2605633"/>
                        <a:ext cx="1390259" cy="30377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50"/>
          <p:cNvSpPr>
            <a:spLocks/>
          </p:cNvSpPr>
          <p:nvPr/>
        </p:nvSpPr>
        <p:spPr bwMode="auto">
          <a:xfrm>
            <a:off x="6581748" y="2867025"/>
            <a:ext cx="762000" cy="5715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44"/>
              </a:cxn>
              <a:cxn ang="0">
                <a:pos x="480" y="480"/>
              </a:cxn>
            </a:cxnLst>
            <a:rect l="0" t="0" r="r" b="b"/>
            <a:pathLst>
              <a:path w="480" h="480">
                <a:moveTo>
                  <a:pt x="0" y="0"/>
                </a:moveTo>
                <a:cubicBezTo>
                  <a:pt x="128" y="32"/>
                  <a:pt x="256" y="64"/>
                  <a:pt x="336" y="144"/>
                </a:cubicBezTo>
                <a:cubicBezTo>
                  <a:pt x="416" y="224"/>
                  <a:pt x="448" y="352"/>
                  <a:pt x="480" y="480"/>
                </a:cubicBezTo>
              </a:path>
            </a:pathLst>
          </a:custGeom>
          <a:noFill/>
          <a:ln w="19050" cmpd="sng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" name="Freeform 51"/>
          <p:cNvSpPr>
            <a:spLocks/>
          </p:cNvSpPr>
          <p:nvPr/>
        </p:nvSpPr>
        <p:spPr bwMode="auto">
          <a:xfrm>
            <a:off x="6734148" y="2695575"/>
            <a:ext cx="838200" cy="7429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44"/>
              </a:cxn>
              <a:cxn ang="0">
                <a:pos x="480" y="480"/>
              </a:cxn>
            </a:cxnLst>
            <a:rect l="0" t="0" r="r" b="b"/>
            <a:pathLst>
              <a:path w="480" h="480">
                <a:moveTo>
                  <a:pt x="0" y="0"/>
                </a:moveTo>
                <a:cubicBezTo>
                  <a:pt x="128" y="32"/>
                  <a:pt x="256" y="64"/>
                  <a:pt x="336" y="144"/>
                </a:cubicBezTo>
                <a:cubicBezTo>
                  <a:pt x="416" y="224"/>
                  <a:pt x="448" y="352"/>
                  <a:pt x="480" y="480"/>
                </a:cubicBezTo>
              </a:path>
            </a:pathLst>
          </a:custGeom>
          <a:noFill/>
          <a:ln w="19050" cmpd="sng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5" name="Freeform 52"/>
          <p:cNvSpPr>
            <a:spLocks/>
          </p:cNvSpPr>
          <p:nvPr/>
        </p:nvSpPr>
        <p:spPr bwMode="auto">
          <a:xfrm>
            <a:off x="7197698" y="2352675"/>
            <a:ext cx="984250" cy="971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144"/>
              </a:cxn>
              <a:cxn ang="0">
                <a:pos x="480" y="480"/>
              </a:cxn>
            </a:cxnLst>
            <a:rect l="0" t="0" r="r" b="b"/>
            <a:pathLst>
              <a:path w="480" h="480">
                <a:moveTo>
                  <a:pt x="0" y="0"/>
                </a:moveTo>
                <a:cubicBezTo>
                  <a:pt x="128" y="32"/>
                  <a:pt x="256" y="64"/>
                  <a:pt x="336" y="144"/>
                </a:cubicBezTo>
                <a:cubicBezTo>
                  <a:pt x="416" y="224"/>
                  <a:pt x="448" y="352"/>
                  <a:pt x="480" y="480"/>
                </a:cubicBezTo>
              </a:path>
            </a:pathLst>
          </a:custGeom>
          <a:noFill/>
          <a:ln w="19050" cmpd="sng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grpSp>
        <p:nvGrpSpPr>
          <p:cNvPr id="16" name="Group 67"/>
          <p:cNvGrpSpPr>
            <a:grpSpLocks/>
          </p:cNvGrpSpPr>
          <p:nvPr/>
        </p:nvGrpSpPr>
        <p:grpSpPr bwMode="auto">
          <a:xfrm>
            <a:off x="6124548" y="2238375"/>
            <a:ext cx="2362200" cy="1543050"/>
            <a:chOff x="4032" y="1248"/>
            <a:chExt cx="1488" cy="1296"/>
          </a:xfrm>
        </p:grpSpPr>
        <p:sp>
          <p:nvSpPr>
            <p:cNvPr id="17" name="Line 48"/>
            <p:cNvSpPr>
              <a:spLocks noChangeShapeType="1"/>
            </p:cNvSpPr>
            <p:nvPr/>
          </p:nvSpPr>
          <p:spPr bwMode="auto">
            <a:xfrm>
              <a:off x="4224" y="2344"/>
              <a:ext cx="1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49"/>
            <p:cNvSpPr>
              <a:spLocks noChangeShapeType="1"/>
            </p:cNvSpPr>
            <p:nvPr/>
          </p:nvSpPr>
          <p:spPr bwMode="auto">
            <a:xfrm flipV="1">
              <a:off x="4224" y="1248"/>
              <a:ext cx="0" cy="109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zh-CN" altLang="en-US"/>
            </a:p>
          </p:txBody>
        </p:sp>
        <p:graphicFrame>
          <p:nvGraphicFramePr>
            <p:cNvPr id="19" name="Object 53"/>
            <p:cNvGraphicFramePr>
              <a:graphicFrameLocks noChangeAspect="1"/>
            </p:cNvGraphicFramePr>
            <p:nvPr/>
          </p:nvGraphicFramePr>
          <p:xfrm>
            <a:off x="4128" y="2392"/>
            <a:ext cx="136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88" name="Equation" r:id="rId8" imgW="215640" imgH="241200" progId="Equation.3">
                    <p:embed/>
                  </p:oleObj>
                </mc:Choice>
                <mc:Fallback>
                  <p:oleObj name="Equation" r:id="rId8" imgW="21564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28" y="2392"/>
                          <a:ext cx="136" cy="1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" name="Object 54"/>
            <p:cNvGraphicFramePr>
              <a:graphicFrameLocks noChangeAspect="1"/>
            </p:cNvGraphicFramePr>
            <p:nvPr/>
          </p:nvGraphicFramePr>
          <p:xfrm>
            <a:off x="4032" y="1288"/>
            <a:ext cx="152" cy="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89" name="Equation" r:id="rId10" imgW="241200" imgH="317160" progId="Equation.3">
                    <p:embed/>
                  </p:oleObj>
                </mc:Choice>
                <mc:Fallback>
                  <p:oleObj name="Equation" r:id="rId10" imgW="241200" imgH="3171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" y="1288"/>
                          <a:ext cx="152" cy="2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1" name="Object 55"/>
            <p:cNvGraphicFramePr>
              <a:graphicFrameLocks noChangeAspect="1"/>
            </p:cNvGraphicFramePr>
            <p:nvPr/>
          </p:nvGraphicFramePr>
          <p:xfrm>
            <a:off x="5376" y="2392"/>
            <a:ext cx="144" cy="1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90" name="Equation" r:id="rId12" imgW="228600" imgH="241200" progId="Equation.3">
                    <p:embed/>
                  </p:oleObj>
                </mc:Choice>
                <mc:Fallback>
                  <p:oleObj name="Equation" r:id="rId12" imgW="228600" imgH="24120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6" y="2392"/>
                          <a:ext cx="144" cy="15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57"/>
          <p:cNvGraphicFramePr>
            <a:graphicFrameLocks noChangeAspect="1"/>
          </p:cNvGraphicFramePr>
          <p:nvPr/>
        </p:nvGraphicFramePr>
        <p:xfrm>
          <a:off x="6429348" y="3152775"/>
          <a:ext cx="9144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1" name="Equation" r:id="rId14" imgW="914400" imgH="444240" progId="Equation.3">
                  <p:embed/>
                </p:oleObj>
              </mc:Choice>
              <mc:Fallback>
                <p:oleObj name="Equation" r:id="rId14" imgW="9144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348" y="3152775"/>
                        <a:ext cx="9144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58"/>
          <p:cNvGraphicFramePr>
            <a:graphicFrameLocks noChangeAspect="1"/>
          </p:cNvGraphicFramePr>
          <p:nvPr/>
        </p:nvGraphicFramePr>
        <p:xfrm>
          <a:off x="6657948" y="2533650"/>
          <a:ext cx="9525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2" name="Equation" r:id="rId16" imgW="952200" imgH="444240" progId="Equation.3">
                  <p:embed/>
                </p:oleObj>
              </mc:Choice>
              <mc:Fallback>
                <p:oleObj name="Equation" r:id="rId16" imgW="9522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7948" y="2533650"/>
                        <a:ext cx="9525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59"/>
          <p:cNvGraphicFramePr>
            <a:graphicFrameLocks noChangeAspect="1"/>
          </p:cNvGraphicFramePr>
          <p:nvPr/>
        </p:nvGraphicFramePr>
        <p:xfrm>
          <a:off x="7318348" y="2247900"/>
          <a:ext cx="9398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3" name="Equation" r:id="rId18" imgW="939600" imgH="444240" progId="Equation.3">
                  <p:embed/>
                </p:oleObj>
              </mc:Choice>
              <mc:Fallback>
                <p:oleObj name="Equation" r:id="rId18" imgW="93960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48" y="2247900"/>
                        <a:ext cx="939800" cy="333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7059913"/>
              </p:ext>
            </p:extLst>
          </p:nvPr>
        </p:nvGraphicFramePr>
        <p:xfrm>
          <a:off x="6711345" y="3771377"/>
          <a:ext cx="1425573" cy="272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4" name="Equation" r:id="rId20" imgW="2374560" imgH="444240" progId="Equation.3">
                  <p:embed/>
                </p:oleObj>
              </mc:Choice>
              <mc:Fallback>
                <p:oleObj name="Equation" r:id="rId20" imgW="2374560" imgH="444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1345" y="3771377"/>
                        <a:ext cx="1425573" cy="27222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Line 71"/>
          <p:cNvSpPr>
            <a:spLocks noChangeShapeType="1"/>
          </p:cNvSpPr>
          <p:nvPr/>
        </p:nvSpPr>
        <p:spPr bwMode="auto">
          <a:xfrm flipV="1">
            <a:off x="7461224" y="2809875"/>
            <a:ext cx="492125" cy="2393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7419948" y="2981325"/>
            <a:ext cx="336550" cy="228600"/>
            <a:chOff x="4848" y="1872"/>
            <a:chExt cx="212" cy="192"/>
          </a:xfrm>
        </p:grpSpPr>
        <p:sp>
          <p:nvSpPr>
            <p:cNvPr id="28" name="Oval 70"/>
            <p:cNvSpPr>
              <a:spLocks noChangeArrowheads="1"/>
            </p:cNvSpPr>
            <p:nvPr/>
          </p:nvSpPr>
          <p:spPr bwMode="auto">
            <a:xfrm>
              <a:off x="4848" y="1920"/>
              <a:ext cx="34" cy="34"/>
            </a:xfrm>
            <a:prstGeom prst="ellipse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zh-CN" altLang="en-US"/>
            </a:p>
          </p:txBody>
        </p:sp>
        <p:graphicFrame>
          <p:nvGraphicFramePr>
            <p:cNvPr id="29" name="Object 73"/>
            <p:cNvGraphicFramePr>
              <a:graphicFrameLocks noChangeAspect="1"/>
            </p:cNvGraphicFramePr>
            <p:nvPr/>
          </p:nvGraphicFramePr>
          <p:xfrm>
            <a:off x="4884" y="1872"/>
            <a:ext cx="176" cy="1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95" name="Equation" r:id="rId22" imgW="279360" imgH="304560" progId="Equation.3">
                    <p:embed/>
                  </p:oleObj>
                </mc:Choice>
                <mc:Fallback>
                  <p:oleObj name="Equation" r:id="rId22" imgW="279360" imgH="30456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84" y="1872"/>
                          <a:ext cx="176" cy="1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 Box 75"/>
              <p:cNvSpPr txBox="1">
                <a:spLocks noChangeArrowheads="1"/>
              </p:cNvSpPr>
              <p:nvPr/>
            </p:nvSpPr>
            <p:spPr bwMode="auto">
              <a:xfrm>
                <a:off x="1166444" y="2869078"/>
                <a:ext cx="4729503" cy="12003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zh-CN" altLang="en-US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同样</a:t>
                </a:r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, </a:t>
                </a:r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对应函数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b="0" i="1" smtClean="0">
                        <a:solidFill>
                          <a:prstClr val="black"/>
                        </a:solidFill>
                        <a:latin typeface="Cambria Math"/>
                      </a:rPr>
                      <m:t>𝑢</m:t>
                    </m:r>
                    <m:r>
                      <a:rPr lang="en-US" altLang="zh-CN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𝑧</m:t>
                        </m:r>
                      </m:e>
                    </m:d>
                  </m:oMath>
                </a14:m>
                <a:r>
                  <a:rPr lang="zh-CN" altLang="en-US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</a:t>
                </a:r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有等值面</a:t>
                </a:r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</a:t>
                </a:r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等量面</a:t>
                </a:r>
                <a:r>
                  <a:rPr lang="en-US" altLang="zh-CN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)</a:t>
                </a:r>
                <a:r>
                  <a:rPr lang="en-US" altLang="zh-CN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𝑧</m:t>
                        </m:r>
                      </m:e>
                    </m:d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</m:oMath>
                </a14:m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</a:t>
                </a:r>
                <a:r>
                  <a:rPr lang="en-US" altLang="zh-CN" dirty="0"/>
                  <a:t> </a:t>
                </a:r>
              </a:p>
              <a:p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30" name="Text Box 7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66444" y="2869078"/>
                <a:ext cx="4729503" cy="1200329"/>
              </a:xfrm>
              <a:prstGeom prst="rect">
                <a:avLst/>
              </a:prstGeom>
              <a:blipFill rotWithShape="0">
                <a:blip r:embed="rId24"/>
                <a:stretch>
                  <a:fillRect l="-1031" r="-1160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 Box 81"/>
          <p:cNvSpPr txBox="1">
            <a:spLocks noChangeArrowheads="1"/>
          </p:cNvSpPr>
          <p:nvPr/>
        </p:nvSpPr>
        <p:spPr bwMode="auto">
          <a:xfrm>
            <a:off x="1176945" y="3791594"/>
            <a:ext cx="28488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当各偏导数不同时为零时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</a:p>
        </p:txBody>
      </p:sp>
      <p:sp>
        <p:nvSpPr>
          <p:cNvPr id="35" name="Text Box 82"/>
          <p:cNvSpPr txBox="1">
            <a:spLocks noChangeArrowheads="1"/>
          </p:cNvSpPr>
          <p:nvPr/>
        </p:nvSpPr>
        <p:spPr bwMode="auto">
          <a:xfrm>
            <a:off x="3838111" y="3820457"/>
            <a:ext cx="71526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其上 </a:t>
            </a:r>
          </a:p>
        </p:txBody>
      </p:sp>
      <p:graphicFrame>
        <p:nvGraphicFramePr>
          <p:cNvPr id="37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87489"/>
              </p:ext>
            </p:extLst>
          </p:nvPr>
        </p:nvGraphicFramePr>
        <p:xfrm>
          <a:off x="3247172" y="4218652"/>
          <a:ext cx="1253773" cy="3106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6" name="Equation" r:id="rId25" imgW="1422360" imgH="469800" progId="Equation.3">
                  <p:embed/>
                </p:oleObj>
              </mc:Choice>
              <mc:Fallback>
                <p:oleObj name="Equation" r:id="rId25" imgW="14223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172" y="4218652"/>
                        <a:ext cx="1253773" cy="31064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 Box 89"/>
          <p:cNvSpPr txBox="1">
            <a:spLocks noChangeArrowheads="1"/>
          </p:cNvSpPr>
          <p:nvPr/>
        </p:nvSpPr>
        <p:spPr bwMode="auto">
          <a:xfrm>
            <a:off x="6545775" y="4560472"/>
            <a:ext cx="26527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指向函数增大的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方向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</a:p>
        </p:txBody>
      </p:sp>
      <p:sp>
        <p:nvSpPr>
          <p:cNvPr id="40" name="Text Box 31"/>
          <p:cNvSpPr txBox="1">
            <a:spLocks noChangeArrowheads="1"/>
          </p:cNvSpPr>
          <p:nvPr/>
        </p:nvSpPr>
        <p:spPr bwMode="auto">
          <a:xfrm>
            <a:off x="27957" y="789552"/>
            <a:ext cx="33768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2. 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梯度的几何</a:t>
            </a:r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rPr>
              <a:t>意义：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46069" y="168688"/>
            <a:ext cx="12907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zh-CN" altLang="en-US" sz="3200" b="1" dirty="0">
                <a:solidFill>
                  <a:prstClr val="white"/>
                </a:solidFill>
                <a:ea typeface="楷体_GB2312" pitchFamily="49" charset="-122"/>
              </a:rPr>
              <a:t>梯  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95777" y="1028614"/>
                <a:ext cx="7817062" cy="9489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对函数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𝑧</m:t>
                    </m:r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altLang="zh-CN" sz="2000" i="1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altLang="zh-CN" sz="20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，曲线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latin typeface="Cambria Math"/>
                      </a:rPr>
                      <m:t> </m:t>
                    </m:r>
                    <m:d>
                      <m:dPr>
                        <m:begChr m:val="{"/>
                        <m:endChr m:val=""/>
                        <m:ctrlPr>
                          <a:rPr lang="en-US" altLang="zh-CN" sz="20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n-US" altLang="zh-CN" sz="2000" b="0" i="1" smtClean="0">
                                <a:latin typeface="Cambria Math"/>
                              </a:rPr>
                              <m:t>𝑧</m:t>
                            </m:r>
                            <m:r>
                              <a:rPr lang="en-US" altLang="zh-CN" sz="20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altLang="zh-CN" sz="20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altLang="zh-CN" sz="20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en-US" altLang="zh-CN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altLang="zh-CN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𝑦</m:t>
                                </m:r>
                              </m:e>
                            </m:d>
                          </m:e>
                          <m:e>
                            <m:r>
                              <a:rPr lang="en-US" altLang="zh-CN" sz="2000" b="0" i="1" smtClean="0">
                                <a:latin typeface="Cambria Math"/>
                              </a:rPr>
                              <m:t>𝑧</m:t>
                            </m:r>
                            <m:r>
                              <a:rPr lang="en-US" altLang="zh-CN" sz="2000" b="0" i="1" smtClean="0">
                                <a:latin typeface="Cambria Math"/>
                              </a:rPr>
                              <m:t>=</m:t>
                            </m:r>
                            <m:r>
                              <a:rPr lang="en-US" altLang="zh-CN" sz="2000" b="0" i="1" smtClean="0">
                                <a:latin typeface="Cambria Math"/>
                              </a:rPr>
                              <m:t>𝐶</m:t>
                            </m:r>
                            <m:r>
                              <a:rPr lang="en-US" altLang="zh-CN" sz="2000" b="0" i="1" smtClean="0">
                                <a:latin typeface="Cambria Math"/>
                              </a:rPr>
                              <m:t>           </m:t>
                            </m:r>
                          </m:e>
                        </m:eqArr>
                      </m:e>
                    </m:d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</a:t>
                </a:r>
                <a14:m>
                  <m:oMath xmlns:m="http://schemas.openxmlformats.org/officeDocument/2006/math">
                    <m:r>
                      <a:rPr lang="en-US" altLang="zh-CN" sz="2000" b="0" i="0" dirty="0" smtClean="0">
                        <a:latin typeface="Cambria Math"/>
                      </a:rPr>
                      <m:t> </m:t>
                    </m:r>
                    <m:r>
                      <a:rPr lang="en-US" altLang="zh-CN" sz="2000" b="0" i="1" dirty="0" smtClean="0">
                        <a:latin typeface="Cambria Math"/>
                      </a:rPr>
                      <m:t>𝑥𝑜𝑦</m:t>
                    </m:r>
                    <m:r>
                      <a:rPr lang="en-US" altLang="zh-CN" sz="2000" b="0" i="1" dirty="0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面上的投影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sz="200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𝐿</m:t>
                        </m:r>
                      </m:e>
                      <m:sup>
                        <m:r>
                          <a:rPr lang="en-US" altLang="zh-CN" sz="200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∗</m:t>
                        </m:r>
                      </m:sup>
                    </m:sSup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r>
                      <a:rPr lang="en-US" altLang="zh-CN" sz="2000" i="1">
                        <a:solidFill>
                          <a:prstClr val="black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altLang="zh-CN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𝐶</m:t>
                    </m:r>
                    <m:r>
                      <a:rPr lang="en-US" altLang="zh-CN" sz="2000" b="0" i="1" smtClean="0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称为函数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latin typeface="Cambria Math"/>
                      </a:rPr>
                      <m:t> </m:t>
                    </m:r>
                    <m:r>
                      <a:rPr lang="en-US" altLang="zh-CN" sz="2000" b="0" i="1" smtClean="0">
                        <a:latin typeface="Cambria Math"/>
                      </a:rPr>
                      <m:t>𝑓</m:t>
                    </m:r>
                    <m:r>
                      <a:rPr lang="en-US" altLang="zh-CN" sz="20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的等值线 </a:t>
                </a:r>
                <a:r>
                  <a:rPr lang="en-US" altLang="zh-CN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  <a:endPara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77" y="1028614"/>
                <a:ext cx="7817062" cy="948914"/>
              </a:xfrm>
              <a:prstGeom prst="rect">
                <a:avLst/>
              </a:prstGeom>
              <a:blipFill rotWithShape="0">
                <a:blip r:embed="rId27"/>
                <a:stretch>
                  <a:fillRect l="-780" b="-258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3" name="TextBox 42"/>
              <p:cNvSpPr txBox="1"/>
              <p:nvPr/>
            </p:nvSpPr>
            <p:spPr>
              <a:xfrm>
                <a:off x="3300007" y="2149887"/>
                <a:ext cx="440727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则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/>
                      </a:rPr>
                      <m:t> </m:t>
                    </m:r>
                    <m:r>
                      <a:rPr lang="en-US" altLang="zh-CN" b="0" i="1" smtClean="0">
                        <a:latin typeface="Cambria Math"/>
                      </a:rPr>
                      <m:t>𝐿</m:t>
                    </m:r>
                    <m:r>
                      <a:rPr lang="en-US" altLang="zh-CN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上点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/>
                      </a:rPr>
                      <m:t> </m:t>
                    </m:r>
                    <m:r>
                      <a:rPr lang="en-US" altLang="zh-CN" b="0" i="1" smtClean="0">
                        <a:latin typeface="Cambria Math"/>
                      </a:rPr>
                      <m:t>𝑃</m:t>
                    </m:r>
                    <m:r>
                      <a:rPr lang="en-US" altLang="zh-CN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处的法向量为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0007" y="2149887"/>
                <a:ext cx="4407279" cy="369332"/>
              </a:xfrm>
              <a:prstGeom prst="rect">
                <a:avLst/>
              </a:prstGeom>
              <a:blipFill rotWithShape="0">
                <a:blip r:embed="rId28"/>
                <a:stretch>
                  <a:fillRect l="-1107" t="-10000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4" name="矩形 43"/>
              <p:cNvSpPr/>
              <p:nvPr/>
            </p:nvSpPr>
            <p:spPr>
              <a:xfrm>
                <a:off x="1195777" y="2148459"/>
                <a:ext cx="2387257" cy="39126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设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𝑓</m:t>
                        </m:r>
                      </m:e>
                      <m:sub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不同时为零，</a:t>
                </a:r>
                <a:endParaRPr lang="zh-CN" altLang="en-US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44" name="矩形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77" y="2148459"/>
                <a:ext cx="2387257" cy="391261"/>
              </a:xfrm>
              <a:prstGeom prst="rect">
                <a:avLst/>
              </a:prstGeom>
              <a:blipFill rotWithShape="0">
                <a:blip r:embed="rId29"/>
                <a:stretch>
                  <a:fillRect l="-2041" t="-7692" r="-1786" b="-169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5" name="矩形 44"/>
              <p:cNvSpPr/>
              <p:nvPr/>
            </p:nvSpPr>
            <p:spPr>
              <a:xfrm>
                <a:off x="1195777" y="4201942"/>
                <a:ext cx="205139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点</a:t>
                </a:r>
                <a14:m>
                  <m:oMath xmlns:m="http://schemas.openxmlformats.org/officeDocument/2006/math">
                    <m:r>
                      <a:rPr lang="en-US" altLang="zh-CN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𝑃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处的法向量为</a:t>
                </a:r>
              </a:p>
            </p:txBody>
          </p:sp>
        </mc:Choice>
        <mc:Fallback>
          <p:sp>
            <p:nvSpPr>
              <p:cNvPr id="45" name="矩形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777" y="4201942"/>
                <a:ext cx="2051395" cy="369332"/>
              </a:xfrm>
              <a:prstGeom prst="rect">
                <a:avLst/>
              </a:prstGeom>
              <a:blipFill rotWithShape="0">
                <a:blip r:embed="rId30"/>
                <a:stretch>
                  <a:fillRect l="-2374" t="-8197" r="-2374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33495639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13" grpId="0" animBg="1"/>
      <p:bldP spid="14" grpId="0" animBg="1"/>
      <p:bldP spid="15" grpId="0" animBg="1"/>
      <p:bldP spid="26" grpId="0" animBg="1"/>
      <p:bldP spid="30" grpId="0" build="p" autoUpdateAnimBg="0"/>
      <p:bldP spid="34" grpId="0" build="p" autoUpdateAnimBg="0"/>
      <p:bldP spid="35" grpId="0" build="p" autoUpdateAnimBg="0"/>
      <p:bldP spid="39" grpId="0" autoUpdateAnimBg="0"/>
      <p:bldP spid="40" grpId="0" build="p" autoUpdateAnimBg="0"/>
      <p:bldP spid="3" grpId="0"/>
      <p:bldP spid="4" grpId="0"/>
      <p:bldP spid="43" grpId="0"/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椭圆 10"/>
          <p:cNvSpPr/>
          <p:nvPr/>
        </p:nvSpPr>
        <p:spPr>
          <a:xfrm>
            <a:off x="1059972" y="1153828"/>
            <a:ext cx="2715343" cy="2714990"/>
          </a:xfrm>
          <a:prstGeom prst="ellipse">
            <a:avLst/>
          </a:prstGeom>
          <a:gradFill flip="none" rotWithShape="1">
            <a:gsLst>
              <a:gs pos="49000">
                <a:schemeClr val="bg1">
                  <a:lumMod val="93000"/>
                </a:schemeClr>
              </a:gs>
              <a:gs pos="0">
                <a:srgbClr val="E2E2E2">
                  <a:lumMod val="85000"/>
                </a:srgbClr>
              </a:gs>
              <a:gs pos="100000">
                <a:schemeClr val="bg1"/>
              </a:gs>
            </a:gsLst>
            <a:lin ang="2700000" scaled="1"/>
            <a:tileRect/>
          </a:gradFill>
          <a:ln w="38100">
            <a:gradFill flip="none" rotWithShape="1">
              <a:gsLst>
                <a:gs pos="100000">
                  <a:srgbClr val="E0E0E0"/>
                </a:gs>
                <a:gs pos="0">
                  <a:schemeClr val="bg1"/>
                </a:gs>
              </a:gsLst>
              <a:lin ang="0" scaled="0"/>
              <a:tileRect/>
            </a:gradFill>
          </a:ln>
          <a:effectLst>
            <a:outerShdw blurRad="368300" dist="584200" dir="2700000" algn="tr" rotWithShape="0">
              <a:prstClr val="black">
                <a:alpha val="20000"/>
              </a:prstClr>
            </a:outerShdw>
          </a:effectLst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4290" rIns="0" bIns="34290" rtlCol="0" anchor="ctr"/>
          <a:lstStyle/>
          <a:p>
            <a:pPr lvl="0" algn="ctr"/>
            <a:r>
              <a:rPr lang="en-US" altLang="zh-CN" sz="7200" dirty="0" smtClean="0">
                <a:ln w="12700">
                  <a:noFill/>
                </a:ln>
                <a:solidFill>
                  <a:srgbClr val="0070C0"/>
                </a:solidFill>
                <a:latin typeface="Impact" panose="020B0806030902050204" pitchFamily="34" charset="0"/>
                <a:ea typeface="微软雅黑" pitchFamily="34" charset="-122"/>
              </a:rPr>
              <a:t>2</a:t>
            </a:r>
            <a:endParaRPr lang="zh-CN" altLang="en-US" sz="7200" dirty="0">
              <a:ln w="12700">
                <a:noFill/>
              </a:ln>
              <a:solidFill>
                <a:srgbClr val="0070C0"/>
              </a:solidFill>
              <a:latin typeface="Impact" panose="020B0806030902050204" pitchFamily="34" charset="0"/>
              <a:ea typeface="微软雅黑" pitchFamily="34" charset="-122"/>
            </a:endParaRPr>
          </a:p>
        </p:txBody>
      </p:sp>
      <p:sp>
        <p:nvSpPr>
          <p:cNvPr id="12" name="Freeform 6"/>
          <p:cNvSpPr>
            <a:spLocks/>
          </p:cNvSpPr>
          <p:nvPr/>
        </p:nvSpPr>
        <p:spPr bwMode="auto">
          <a:xfrm>
            <a:off x="1751251" y="1354932"/>
            <a:ext cx="2021944" cy="2513410"/>
          </a:xfrm>
          <a:custGeom>
            <a:avLst/>
            <a:gdLst>
              <a:gd name="T0" fmla="*/ 1130 w 1696"/>
              <a:gd name="T1" fmla="*/ 0 h 2108"/>
              <a:gd name="T2" fmla="*/ 1696 w 1696"/>
              <a:gd name="T3" fmla="*/ 978 h 2108"/>
              <a:gd name="T4" fmla="*/ 566 w 1696"/>
              <a:gd name="T5" fmla="*/ 2108 h 2108"/>
              <a:gd name="T6" fmla="*/ 0 w 1696"/>
              <a:gd name="T7" fmla="*/ 1956 h 2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6" h="2108">
                <a:moveTo>
                  <a:pt x="1130" y="0"/>
                </a:moveTo>
                <a:cubicBezTo>
                  <a:pt x="1468" y="195"/>
                  <a:pt x="1696" y="560"/>
                  <a:pt x="1696" y="978"/>
                </a:cubicBezTo>
                <a:cubicBezTo>
                  <a:pt x="1696" y="1602"/>
                  <a:pt x="1190" y="2108"/>
                  <a:pt x="566" y="2108"/>
                </a:cubicBezTo>
                <a:cubicBezTo>
                  <a:pt x="360" y="2108"/>
                  <a:pt x="167" y="2052"/>
                  <a:pt x="0" y="1956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3" name="Freeform 7"/>
          <p:cNvSpPr>
            <a:spLocks/>
          </p:cNvSpPr>
          <p:nvPr/>
        </p:nvSpPr>
        <p:spPr bwMode="auto">
          <a:xfrm>
            <a:off x="1079651" y="1175148"/>
            <a:ext cx="2018372" cy="2512219"/>
          </a:xfrm>
          <a:custGeom>
            <a:avLst/>
            <a:gdLst>
              <a:gd name="T0" fmla="*/ 563 w 1693"/>
              <a:gd name="T1" fmla="*/ 2107 h 2107"/>
              <a:gd name="T2" fmla="*/ 0 w 1693"/>
              <a:gd name="T3" fmla="*/ 1129 h 2107"/>
              <a:gd name="T4" fmla="*/ 1129 w 1693"/>
              <a:gd name="T5" fmla="*/ 0 h 2107"/>
              <a:gd name="T6" fmla="*/ 1693 w 1693"/>
              <a:gd name="T7" fmla="*/ 151 h 21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693" h="2107">
                <a:moveTo>
                  <a:pt x="563" y="2107"/>
                </a:moveTo>
                <a:cubicBezTo>
                  <a:pt x="227" y="1911"/>
                  <a:pt x="0" y="1547"/>
                  <a:pt x="0" y="1129"/>
                </a:cubicBezTo>
                <a:cubicBezTo>
                  <a:pt x="0" y="506"/>
                  <a:pt x="506" y="0"/>
                  <a:pt x="1129" y="0"/>
                </a:cubicBezTo>
                <a:cubicBezTo>
                  <a:pt x="1335" y="0"/>
                  <a:pt x="1527" y="55"/>
                  <a:pt x="1693" y="151"/>
                </a:cubicBezTo>
              </a:path>
            </a:pathLst>
          </a:cu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 flipH="1" flipV="1">
            <a:off x="839113" y="2382"/>
            <a:ext cx="2263673" cy="13549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 flipH="1" flipV="1">
            <a:off x="1745297" y="3682604"/>
            <a:ext cx="2442290" cy="1469231"/>
          </a:xfrm>
          <a:prstGeom prst="line">
            <a:avLst/>
          </a:prstGeom>
          <a:noFill/>
          <a:ln w="2" cap="flat">
            <a:solidFill>
              <a:srgbClr val="0070C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TextBox 1"/>
          <p:cNvSpPr txBox="1"/>
          <p:nvPr/>
        </p:nvSpPr>
        <p:spPr>
          <a:xfrm>
            <a:off x="4914731" y="1884315"/>
            <a:ext cx="187743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zh-CN" altLang="en-US" sz="3000" b="1" spc="300" dirty="0" smtClean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rPr>
              <a:t>习题讲解</a:t>
            </a:r>
            <a:endParaRPr lang="zh-CN" altLang="en-US" sz="3000" b="1" spc="300" dirty="0">
              <a:solidFill>
                <a:srgbClr val="0070C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17" name="直接连接符 16"/>
          <p:cNvCxnSpPr/>
          <p:nvPr/>
        </p:nvCxnSpPr>
        <p:spPr>
          <a:xfrm flipV="1">
            <a:off x="4574775" y="1275606"/>
            <a:ext cx="0" cy="2808312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752058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2" presetClass="exit" presetSubtype="1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xit" presetSubtype="1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grpId="1" nodeType="withEffect">
                                  <p:stCondLst>
                                    <p:cond delay="80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3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3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47264" y="770164"/>
                <a:ext cx="8280920" cy="9534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</a:t>
                </a:r>
                <a:r>
                  <a:rPr lang="en-US" altLang="zh-CN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：求函数</a:t>
                </a:r>
                <a14:m>
                  <m:oMath xmlns:m="http://schemas.openxmlformats.org/officeDocument/2006/math"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𝑢</m:t>
                    </m:r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=</m:t>
                    </m:r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𝑥</m:t>
                    </m:r>
                    <m:sSup>
                      <m:sSup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/>
                            <a:ea typeface="微软雅黑" panose="020B0503020204020204" pitchFamily="34" charset="-122"/>
                          </a:rPr>
                          <m:t>𝑦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/>
                            <a:ea typeface="微软雅黑" panose="020B0503020204020204" pitchFamily="34" charset="-122"/>
                          </a:rPr>
                          <m:t>2</m:t>
                        </m:r>
                      </m:sup>
                    </m:sSup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+</m:t>
                    </m:r>
                    <m:sSup>
                      <m:sSup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微软雅黑" panose="020B0503020204020204" pitchFamily="34" charset="-122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/>
                            <a:ea typeface="微软雅黑" panose="020B0503020204020204" pitchFamily="34" charset="-122"/>
                          </a:rPr>
                          <m:t>𝑧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/>
                            <a:ea typeface="微软雅黑" panose="020B0503020204020204" pitchFamily="34" charset="-122"/>
                          </a:rPr>
                          <m:t>3</m:t>
                        </m:r>
                      </m:sup>
                    </m:sSup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−</m:t>
                    </m:r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𝑥𝑦𝑧</m:t>
                    </m:r>
                    <m:r>
                      <a:rPr lang="en-US" altLang="zh-CN" sz="2400" b="0" i="1" smtClean="0">
                        <a:latin typeface="Cambria Math"/>
                        <a:ea typeface="微软雅黑" panose="020B0503020204020204" pitchFamily="34" charset="-122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1,1,2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处沿方向角为</a:t>
                </a:r>
                <a14:m>
                  <m:oMath xmlns:m="http://schemas.openxmlformats.org/officeDocument/2006/math">
                    <m:r>
                      <a:rPr lang="zh-CN" altLang="en-US" sz="2400" i="1" smtClean="0">
                        <a:latin typeface="Cambria Math"/>
                      </a:rPr>
                      <m:t>𝛼</m:t>
                    </m:r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zh-CN" altLang="en-US" sz="2400" b="0" i="1" smtClean="0">
                        <a:latin typeface="Cambria Math"/>
                      </a:rPr>
                      <m:t>，</m:t>
                    </m:r>
                    <m:r>
                      <a:rPr lang="zh-CN" altLang="en-US" sz="2400" b="0" i="1" smtClean="0">
                        <a:latin typeface="Cambria Math"/>
                      </a:rPr>
                      <m:t>𝛽</m:t>
                    </m:r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/>
                          </a:rPr>
                          <m:t>4</m:t>
                        </m:r>
                      </m:den>
                    </m:f>
                    <m:r>
                      <a:rPr lang="zh-CN" altLang="en-US" sz="2400" b="0" i="1" smtClean="0">
                        <a:latin typeface="Cambria Math"/>
                      </a:rPr>
                      <m:t>，</m:t>
                    </m:r>
                    <m:r>
                      <a:rPr lang="zh-CN" altLang="en-US" sz="2400" b="0" i="1" smtClean="0">
                        <a:latin typeface="Cambria Math"/>
                      </a:rPr>
                      <m:t>𝛾</m:t>
                    </m:r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400" b="0" i="1" smtClean="0">
                            <a:latin typeface="Cambria Math"/>
                          </a:rPr>
                          <m:t>𝜋</m:t>
                        </m:r>
                      </m:num>
                      <m:den>
                        <m:r>
                          <a:rPr lang="en-US" altLang="zh-CN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的方向的方向导数</a:t>
                </a:r>
                <a:r>
                  <a:rPr lang="en-US" altLang="zh-CN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  <a:endPara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64" y="770164"/>
                <a:ext cx="8280920" cy="953466"/>
              </a:xfrm>
              <a:prstGeom prst="rect">
                <a:avLst/>
              </a:prstGeom>
              <a:blipFill rotWithShape="0">
                <a:blip r:embed="rId3"/>
                <a:stretch>
                  <a:fillRect l="-1178" t="-5096" b="-44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3357554" y="251169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white"/>
                </a:solidFill>
                <a:ea typeface="楷体_GB2312" pitchFamily="49" charset="-122"/>
              </a:rPr>
              <a:t>习题讲解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5752" y="2001063"/>
            <a:ext cx="576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解：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47663" y="1977684"/>
                <a:ext cx="2418775" cy="54489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因为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CN" altLang="en-US" sz="2000" i="1" smtClean="0">
                            <a:latin typeface="Cambria Math"/>
                          </a:rPr>
                          <m:t>𝜕</m:t>
                        </m:r>
                        <m:r>
                          <a:rPr lang="en-US" altLang="zh-CN" sz="2000" b="0" i="1" smtClean="0">
                            <a:latin typeface="Cambria Math"/>
                          </a:rPr>
                          <m:t>𝑢</m:t>
                        </m:r>
                      </m:num>
                      <m:den>
                        <m:r>
                          <a:rPr lang="zh-CN" altLang="en-US" sz="2000" i="1" smtClean="0">
                            <a:latin typeface="Cambria Math"/>
                          </a:rPr>
                          <m:t>𝜕</m:t>
                        </m:r>
                        <m:r>
                          <a:rPr lang="en-US" altLang="zh-CN" sz="2000" b="0" i="1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altLang="zh-CN" sz="20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altLang="zh-CN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0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altLang="zh-CN" sz="20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CN" sz="2000" b="0" i="1" smtClean="0">
                        <a:latin typeface="Cambria Math"/>
                      </a:rPr>
                      <m:t>−</m:t>
                    </m:r>
                    <m:r>
                      <a:rPr lang="en-US" altLang="zh-CN" sz="2000" b="0" i="1" smtClean="0">
                        <a:latin typeface="Cambria Math"/>
                      </a:rPr>
                      <m:t>𝑦𝑧</m:t>
                    </m:r>
                    <m:r>
                      <a:rPr lang="zh-CN" altLang="en-US" sz="2000" b="0" i="1" smtClean="0">
                        <a:latin typeface="Cambria Math"/>
                      </a:rPr>
                      <m:t>，</m:t>
                    </m:r>
                  </m:oMath>
                </a14:m>
                <a:endPara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3" y="1977684"/>
                <a:ext cx="2418775" cy="544893"/>
              </a:xfrm>
              <a:prstGeom prst="rect">
                <a:avLst/>
              </a:prstGeom>
              <a:blipFill rotWithShape="1">
                <a:blip r:embed="rId4"/>
                <a:stretch>
                  <a:fillRect l="-2771" b="-555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028060" y="2571750"/>
                <a:ext cx="5919940" cy="11507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latin typeface="Cambria Math"/>
                                  </a:rPr>
                                  <m:t>𝑥</m:t>
                                </m:r>
                              </m:den>
                            </m:f>
                          </m:e>
                        </m:d>
                      </m:e>
                      <m:sub>
                        <m:d>
                          <m:dPr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b="0" i="1" smtClean="0">
                                <a:latin typeface="Cambria Math"/>
                              </a:rPr>
                              <m:t>1,1,2</m:t>
                            </m:r>
                          </m:e>
                        </m:d>
                      </m:sub>
                    </m:sSub>
                    <m:r>
                      <a:rPr lang="en-US" altLang="zh-CN" b="0" i="1" smtClean="0">
                        <a:latin typeface="Cambria Math"/>
                      </a:rPr>
                      <m:t>=−1</m:t>
                    </m:r>
                  </m:oMath>
                </a14:m>
                <a:r>
                  <a:rPr lang="zh-CN" altLang="en-US" dirty="0" smtClean="0"/>
                  <a:t>，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b="0" i="1" smtClean="0">
                                    <a:latin typeface="Cambria Math"/>
                                  </a:rPr>
                                  <m:t>𝑦</m:t>
                                </m:r>
                              </m:den>
                            </m:f>
                          </m:e>
                        </m:d>
                      </m:e>
                      <m:sub>
                        <m:d>
                          <m:d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/>
                              </a:rPr>
                              <m:t>1,1,2</m:t>
                            </m:r>
                          </m:e>
                        </m:d>
                      </m:sub>
                    </m:sSub>
                    <m:r>
                      <a:rPr lang="en-US" altLang="zh-CN" i="1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0</m:t>
                    </m:r>
                  </m:oMath>
                </a14:m>
                <a:r>
                  <a:rPr lang="zh-CN" altLang="en-US" dirty="0" smtClean="0"/>
                  <a:t>，</a:t>
                </a:r>
                <a:r>
                  <a:rPr lang="en-US" altLang="zh-CN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b="0" i="1" smtClean="0">
                                    <a:latin typeface="Cambria Math"/>
                                  </a:rPr>
                                  <m:t>𝑧</m:t>
                                </m:r>
                              </m:den>
                            </m:f>
                          </m:e>
                        </m:d>
                      </m:e>
                      <m:sub>
                        <m:d>
                          <m:dPr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latin typeface="Cambria Math"/>
                              </a:rPr>
                              <m:t>1,1,2</m:t>
                            </m:r>
                          </m:e>
                        </m:d>
                      </m:sub>
                    </m:sSub>
                    <m:r>
                      <a:rPr lang="en-US" altLang="zh-CN" i="1">
                        <a:latin typeface="Cambria Math"/>
                      </a:rPr>
                      <m:t>=</m:t>
                    </m:r>
                    <m:r>
                      <a:rPr lang="en-US" altLang="zh-CN" b="0" i="1" smtClean="0">
                        <a:latin typeface="Cambria Math"/>
                      </a:rPr>
                      <m:t>1</m:t>
                    </m:r>
                    <m:r>
                      <a:rPr lang="en-US" altLang="zh-CN" i="1">
                        <a:latin typeface="Cambria Math"/>
                      </a:rPr>
                      <m:t>1</m:t>
                    </m:r>
                  </m:oMath>
                </a14:m>
                <a:r>
                  <a:rPr lang="zh-CN" altLang="en-US" dirty="0" smtClean="0"/>
                  <a:t>，</a:t>
                </a:r>
                <a:endParaRPr lang="zh-CN" altLang="en-US" dirty="0"/>
              </a:p>
              <a:p>
                <a:endParaRPr lang="zh-CN" altLang="en-US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8060" y="2571750"/>
                <a:ext cx="5919940" cy="1150700"/>
              </a:xfrm>
              <a:prstGeom prst="rect">
                <a:avLst/>
              </a:prstGeom>
              <a:blipFill rotWithShape="1">
                <a:blip r:embed="rId5"/>
                <a:stretch>
                  <a:fillRect l="-7724" t="-75661" b="-5449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957333" y="3207310"/>
                <a:ext cx="4824974" cy="8209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2000" b="0" i="1" smtClean="0">
                              <a:latin typeface="Cambria Math"/>
                            </a:rPr>
                            <m:t>𝑒</m:t>
                          </m:r>
                        </m:e>
                        <m:sub>
                          <m:r>
                            <a:rPr lang="en-US" altLang="zh-CN" sz="2000" b="0" i="1" smtClean="0">
                              <a:latin typeface="Cambria Math"/>
                            </a:rPr>
                            <m:t>𝑙</m:t>
                          </m:r>
                        </m:sub>
                      </m:sSub>
                      <m:r>
                        <a:rPr lang="en-US" altLang="zh-CN" sz="20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sz="2000" i="1">
                                      <a:latin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func>
                          <m:r>
                            <a:rPr lang="en-US" altLang="zh-CN" sz="2000" b="0" i="1" smtClean="0">
                              <a:latin typeface="Cambria Math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sz="2000" i="1">
                                      <a:latin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func>
                          <m:r>
                            <a:rPr lang="en-US" altLang="zh-CN" sz="2000" b="0" i="1" smtClean="0">
                              <a:latin typeface="Cambria Math"/>
                            </a:rPr>
                            <m:t>,</m:t>
                          </m:r>
                          <m:func>
                            <m:func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altLang="zh-CN" sz="2000" b="0" i="0" smtClean="0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f>
                                <m:fPr>
                                  <m:ctrlPr>
                                    <a:rPr lang="en-US" altLang="zh-CN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zh-CN" altLang="en-US" sz="2000" i="1">
                                      <a:latin typeface="Cambria Math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altLang="zh-CN" sz="2000" i="1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func>
                        </m:e>
                      </m:d>
                      <m:r>
                        <a:rPr lang="en-US" altLang="zh-CN" sz="2000" b="0" i="0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altLang="zh-CN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zh-CN" sz="2000" b="0" i="1" smtClean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US" altLang="zh-CN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altLang="zh-CN" sz="2000" b="0" i="1" smtClean="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altLang="zh-CN" sz="20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altLang="zh-CN" sz="2000" b="0" i="1" smtClean="0">
                              <a:latin typeface="Cambria Math"/>
                            </a:rPr>
                            <m:t>,</m:t>
                          </m:r>
                          <m:f>
                            <m:fPr>
                              <m:ctrlPr>
                                <a:rPr lang="en-US" altLang="zh-CN" sz="20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altLang="zh-CN" sz="2000" i="1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zh-CN" altLang="en-US" sz="2000" b="0" i="1" smtClean="0">
                          <a:latin typeface="Cambria Math"/>
                        </a:rPr>
                        <m:t>，</m:t>
                      </m:r>
                    </m:oMath>
                  </m:oMathPara>
                </a14:m>
                <a:endParaRPr lang="zh-CN" altLang="en-US" sz="20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333" y="3207310"/>
                <a:ext cx="4824974" cy="82093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32584" y="4104015"/>
                <a:ext cx="4608512" cy="6247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0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000" b="0" i="0" smtClean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altLang="zh-CN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sz="20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sz="2000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sz="2000" i="1"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sz="2000" i="1"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sz="2000" b="0" i="1" smtClean="0">
                                    <a:latin typeface="Cambria Math"/>
                                  </a:rPr>
                                  <m:t>𝑙</m:t>
                                </m:r>
                              </m:den>
                            </m:f>
                          </m:e>
                        </m:d>
                      </m:e>
                      <m:sub>
                        <m:d>
                          <m:dPr>
                            <m:ctrlPr>
                              <a:rPr lang="en-US" altLang="zh-CN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sz="2000" i="1">
                                <a:latin typeface="Cambria Math"/>
                              </a:rPr>
                              <m:t>1,1,2</m:t>
                            </m:r>
                          </m:e>
                        </m:d>
                      </m:sub>
                    </m:sSub>
                    <m:r>
                      <a:rPr lang="en-US" altLang="zh-CN" sz="2000" i="1">
                        <a:latin typeface="Cambria Math"/>
                      </a:rPr>
                      <m:t>=−1</m:t>
                    </m:r>
                    <m:r>
                      <a:rPr lang="en-US" altLang="zh-CN" sz="2000" i="1" smtClean="0">
                        <a:latin typeface="Cambria Math"/>
                        <a:ea typeface="Cambria Math"/>
                      </a:rPr>
                      <m:t>∙</m:t>
                    </m:r>
                    <m:f>
                      <m:fPr>
                        <m:ctrlPr>
                          <a:rPr lang="en-US" altLang="zh-CN" sz="200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latin typeface="Cambria Math"/>
                        <a:ea typeface="Cambria Math"/>
                      </a:rPr>
                      <m:t>+0+11∙</m:t>
                    </m:r>
                    <m:f>
                      <m:fPr>
                        <m:ctrlPr>
                          <a:rPr lang="en-US" altLang="zh-CN" sz="20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altLang="zh-CN" sz="2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altLang="zh-CN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den>
                    </m:f>
                    <m:r>
                      <a:rPr lang="en-US" altLang="zh-CN" sz="2000" b="0" i="1" smtClean="0">
                        <a:latin typeface="Cambria Math"/>
                        <a:ea typeface="Cambria Math"/>
                      </a:rPr>
                      <m:t>=5.</m:t>
                    </m:r>
                  </m:oMath>
                </a14:m>
                <a:endParaRPr lang="zh-CN" altLang="en-US" sz="2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2584" y="4104015"/>
                <a:ext cx="4608512" cy="624723"/>
              </a:xfrm>
              <a:prstGeom prst="rect">
                <a:avLst/>
              </a:prstGeom>
              <a:blipFill rotWithShape="1">
                <a:blip r:embed="rId7"/>
                <a:stretch>
                  <a:fillRect l="-132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/>
              <p:cNvSpPr/>
              <p:nvPr/>
            </p:nvSpPr>
            <p:spPr>
              <a:xfrm>
                <a:off x="3774346" y="1885030"/>
                <a:ext cx="2141612" cy="7302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𝑥𝑦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𝑥𝑧</m:t>
                      </m:r>
                      <m:r>
                        <a:rPr lang="zh-CN" alt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，</m:t>
                      </m:r>
                    </m:oMath>
                  </m:oMathPara>
                </a14:m>
                <a:endParaRPr lang="zh-CN" altLang="en-US" sz="2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10" name="矩形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346" y="1885030"/>
                <a:ext cx="2141612" cy="73020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/>
              <p:cNvSpPr/>
              <p:nvPr/>
            </p:nvSpPr>
            <p:spPr>
              <a:xfrm>
                <a:off x="5630325" y="1907528"/>
                <a:ext cx="2133148" cy="6775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0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zh-CN" alt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𝜕</m:t>
                          </m:r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=3</m:t>
                      </m:r>
                      <m:sSup>
                        <m:sSupPr>
                          <m:ctrlP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US" altLang="zh-CN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US" altLang="zh-CN" sz="2000" i="1">
                          <a:solidFill>
                            <a:prstClr val="black"/>
                          </a:solidFill>
                          <a:latin typeface="Cambria Math"/>
                        </a:rPr>
                        <m:t>𝑥𝑦</m:t>
                      </m:r>
                      <m:r>
                        <a:rPr lang="zh-CN" altLang="en-US" sz="20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，</m:t>
                      </m:r>
                    </m:oMath>
                  </m:oMathPara>
                </a14:m>
                <a:endParaRPr lang="zh-CN" altLang="en-US" sz="2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11" name="矩形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0325" y="1907528"/>
                <a:ext cx="2133148" cy="67755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7011390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>
            <a:off x="7467605" y="1314450"/>
            <a:ext cx="935039" cy="114300"/>
            <a:chOff x="4704" y="1296"/>
            <a:chExt cx="589" cy="96"/>
          </a:xfrm>
        </p:grpSpPr>
        <p:sp>
          <p:nvSpPr>
            <p:cNvPr id="41" name="Line 49"/>
            <p:cNvSpPr>
              <a:spLocks noChangeShapeType="1"/>
            </p:cNvSpPr>
            <p:nvPr/>
          </p:nvSpPr>
          <p:spPr bwMode="auto">
            <a:xfrm>
              <a:off x="4704" y="1296"/>
              <a:ext cx="589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Line 50"/>
            <p:cNvSpPr>
              <a:spLocks noChangeShapeType="1"/>
            </p:cNvSpPr>
            <p:nvPr/>
          </p:nvSpPr>
          <p:spPr bwMode="auto">
            <a:xfrm>
              <a:off x="5280" y="1296"/>
              <a:ext cx="0" cy="96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</a:ln>
            <a:effectLst/>
          </p:spPr>
          <p:txBody>
            <a:bodyPr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576447" y="800054"/>
                <a:ext cx="8037841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例</a:t>
                </a:r>
                <a:r>
                  <a:rPr lang="en-US" altLang="zh-CN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</a:t>
                </a:r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：求函数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/>
                      </a:rPr>
                      <m:t> </m:t>
                    </m:r>
                    <m:r>
                      <a:rPr lang="en-US" altLang="zh-CN" sz="2400" b="0" i="1" smtClean="0">
                        <a:latin typeface="Cambria Math"/>
                      </a:rPr>
                      <m:t>𝑢</m:t>
                    </m:r>
                    <m:r>
                      <a:rPr lang="en-US" altLang="zh-CN" sz="2400" b="0" i="1" smtClean="0">
                        <a:latin typeface="Cambria Math"/>
                      </a:rPr>
                      <m:t>=</m:t>
                    </m:r>
                    <m:r>
                      <a:rPr lang="en-US" altLang="zh-CN" sz="2400" b="0" i="1" smtClean="0"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altLang="zh-CN" sz="2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CN" sz="2400" b="0" i="1" smtClean="0">
                        <a:latin typeface="Cambria Math"/>
                      </a:rPr>
                      <m:t>𝑧</m:t>
                    </m:r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 </m:t>
                        </m:r>
                        <m:r>
                          <a:rPr lang="en-US" altLang="zh-CN" sz="2400" b="0" i="1" smtClean="0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CN" sz="2400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d>
                      <m:dPr>
                        <m:ctrlPr>
                          <a:rPr lang="en-US" altLang="zh-CN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/>
                          </a:rPr>
                          <m:t>1,−1,2</m:t>
                        </m:r>
                      </m:e>
                    </m:d>
                    <m:r>
                      <a:rPr lang="en-US" altLang="zh-CN" sz="24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处变化最快的方向，并求沿这个方向的方向导数</a:t>
                </a:r>
                <a:r>
                  <a:rPr lang="en-US" altLang="zh-CN" sz="2400" dirty="0" smtClean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.</a:t>
                </a:r>
                <a:endParaRPr lang="zh-CN" altLang="en-US" sz="24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447" y="800054"/>
                <a:ext cx="8037841" cy="830997"/>
              </a:xfrm>
              <a:prstGeom prst="rect">
                <a:avLst/>
              </a:prstGeom>
              <a:blipFill rotWithShape="0">
                <a:blip r:embed="rId3"/>
                <a:stretch>
                  <a:fillRect l="-1214" t="-5839" r="-5008" b="-1532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57554" y="251169"/>
            <a:ext cx="1944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prstClr val="white"/>
                </a:solidFill>
                <a:ea typeface="楷体_GB2312" pitchFamily="49" charset="-122"/>
              </a:rPr>
              <a:t>习题讲解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4722" y="1786069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解：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382794" y="1687183"/>
                <a:ext cx="2618922" cy="666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latin typeface="Cambria Math"/>
                        </a:rPr>
                        <m:t>𝛻</m:t>
                      </m:r>
                      <m:r>
                        <a:rPr lang="en-US" altLang="zh-CN" b="0" i="1" smtClean="0">
                          <a:latin typeface="Cambria Math"/>
                        </a:rPr>
                        <m:t>𝑢</m:t>
                      </m:r>
                      <m:r>
                        <a:rPr lang="en-US" altLang="zh-CN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C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en-US" altLang="zh-CN" b="1" i="1" smtClean="0">
                          <a:latin typeface="Cambria Math"/>
                        </a:rPr>
                        <m:t>𝒊</m:t>
                      </m:r>
                      <m:r>
                        <a:rPr lang="en-US" altLang="zh-CN" b="1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altLang="zh-C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/>
                            </a:rPr>
                            <m:t>𝑦</m:t>
                          </m:r>
                        </m:den>
                      </m:f>
                      <m:r>
                        <a:rPr lang="en-US" altLang="zh-CN" b="1" i="1" smtClean="0">
                          <a:latin typeface="Cambria Math"/>
                        </a:rPr>
                        <m:t>𝒋</m:t>
                      </m:r>
                      <m:r>
                        <a:rPr lang="en-US" altLang="zh-CN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altLang="zh-CN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i="1">
                              <a:latin typeface="Cambria Math"/>
                            </a:rPr>
                            <m:t>𝑢</m:t>
                          </m:r>
                        </m:num>
                        <m:den>
                          <m:r>
                            <a:rPr lang="zh-CN" altLang="en-US" i="1">
                              <a:latin typeface="Cambria Math"/>
                            </a:rPr>
                            <m:t>𝜕</m:t>
                          </m:r>
                          <m:r>
                            <a:rPr lang="en-US" altLang="zh-CN" b="0" i="1" smtClean="0">
                              <a:latin typeface="Cambria Math"/>
                            </a:rPr>
                            <m:t>𝑧</m:t>
                          </m:r>
                        </m:den>
                      </m:f>
                      <m:r>
                        <a:rPr lang="en-US" altLang="zh-CN" b="1" i="1" smtClean="0"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794" y="1687183"/>
                <a:ext cx="2618922" cy="6663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1382794" y="2278568"/>
                <a:ext cx="2276584" cy="5767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i="1" smtClean="0">
                          <a:latin typeface="Cambria Math"/>
                        </a:rPr>
                        <m:t>𝛻</m:t>
                      </m:r>
                      <m:sSub>
                        <m:sSubPr>
                          <m:ctrlPr>
                            <a:rPr lang="en-US" altLang="zh-CN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</m:d>
                        </m:e>
                        <m:sub>
                          <m:sSub>
                            <m:sSubPr>
                              <m:ctrlPr>
                                <a:rPr lang="en-US" altLang="zh-CN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altLang="zh-CN" b="0" i="1" smtClean="0"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b>
                      </m:sSub>
                      <m:r>
                        <a:rPr lang="en-US" altLang="zh-CN" b="0" i="1" smtClean="0">
                          <a:latin typeface="Cambria Math"/>
                        </a:rPr>
                        <m:t>=2</m:t>
                      </m:r>
                      <m:r>
                        <a:rPr lang="en-US" altLang="zh-CN" b="1" i="1" smtClean="0">
                          <a:latin typeface="Cambria Math"/>
                        </a:rPr>
                        <m:t>𝒊</m:t>
                      </m:r>
                      <m:r>
                        <a:rPr lang="en-US" altLang="zh-CN" b="0" i="1" smtClean="0">
                          <a:latin typeface="Cambria Math"/>
                        </a:rPr>
                        <m:t>−4</m:t>
                      </m:r>
                      <m:r>
                        <a:rPr lang="en-US" altLang="zh-CN" b="1" i="1" smtClean="0">
                          <a:latin typeface="Cambria Math"/>
                        </a:rPr>
                        <m:t>𝒋</m:t>
                      </m:r>
                      <m:r>
                        <a:rPr lang="en-US" altLang="zh-CN" b="0" i="1" smtClean="0">
                          <a:latin typeface="Cambria Math"/>
                        </a:rPr>
                        <m:t>+</m:t>
                      </m:r>
                      <m:r>
                        <a:rPr lang="en-US" altLang="zh-CN" b="1" i="1" smtClean="0"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zh-CN" altLang="en-US" b="1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794" y="2278568"/>
                <a:ext cx="2276584" cy="576761"/>
              </a:xfrm>
              <a:prstGeom prst="rect">
                <a:avLst/>
              </a:prstGeom>
              <a:blipFill rotWithShape="0">
                <a:blip r:embed="rId5"/>
                <a:stretch>
                  <a:fillRect l="-13137" t="-152128" b="-2106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矩形 8"/>
              <p:cNvSpPr/>
              <p:nvPr/>
            </p:nvSpPr>
            <p:spPr>
              <a:xfrm>
                <a:off x="3826584" y="1816847"/>
                <a:ext cx="25913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𝑧</m:t>
                      </m:r>
                      <m:r>
                        <a:rPr lang="en-US" altLang="zh-CN" b="1" i="1">
                          <a:solidFill>
                            <a:prstClr val="black"/>
                          </a:solidFill>
                          <a:latin typeface="Cambria Math"/>
                        </a:rPr>
                        <m:t>𝒊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+2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𝑥𝑦𝑧</m:t>
                      </m:r>
                      <m:r>
                        <a:rPr lang="en-US" altLang="zh-CN" b="1" i="1">
                          <a:solidFill>
                            <a:prstClr val="black"/>
                          </a:solidFill>
                          <a:latin typeface="Cambria Math"/>
                        </a:rPr>
                        <m:t>𝒋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US" altLang="zh-CN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sSup>
                        <m:sSupPr>
                          <m:ctrlP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𝑦</m:t>
                          </m:r>
                        </m:e>
                        <m:sup>
                          <m:r>
                            <a:rPr lang="en-US" altLang="zh-CN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altLang="zh-CN" b="1" i="1">
                          <a:solidFill>
                            <a:prstClr val="black"/>
                          </a:solidFill>
                          <a:latin typeface="Cambria Math"/>
                        </a:rPr>
                        <m:t>𝒌</m:t>
                      </m:r>
                    </m:oMath>
                  </m:oMathPara>
                </a14:m>
                <a:endParaRPr lang="zh-CN" altLang="en-US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6584" y="1816847"/>
                <a:ext cx="2591350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/>
              <p:cNvSpPr/>
              <p:nvPr/>
            </p:nvSpPr>
            <p:spPr>
              <a:xfrm>
                <a:off x="1800200" y="3329084"/>
                <a:ext cx="4572000" cy="8198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lvl="0">
                  <a:lnSpc>
                    <a:spcPct val="150000"/>
                  </a:lnSpc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</m:den>
                            </m:f>
                          </m:e>
                        </m:d>
                      </m:e>
                      <m:sub>
                        <m:sSub>
                          <m:sSub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CN" alt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𝛻</m:t>
                        </m:r>
                        <m:sSub>
                          <m:sSub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"/>
                                <m:endChr m:val="|"/>
                                <m:ctrlP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𝑢</m:t>
                                </m:r>
                              </m:e>
                            </m:d>
                          </m:e>
                          <m:sub>
                            <m:sSub>
                              <m:sSubPr>
                                <m:ctrlP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0</m:t>
                                </m:r>
                              </m:sub>
                            </m:sSub>
                          </m:sub>
                        </m:sSub>
                      </m:e>
                    </m:d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|"/>
                        <m:endChr m:val="|"/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  <m:r>
                          <a:rPr lang="en-US" altLang="zh-CN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𝒊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−4</m:t>
                        </m:r>
                        <m:r>
                          <a:rPr lang="en-US" altLang="zh-CN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𝒋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zh-CN" b="1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𝒌</m:t>
                        </m:r>
                        <m:r>
                          <m:rPr>
                            <m:nor/>
                          </m:rPr>
                          <a:rPr lang="zh-CN" altLang="en-US" b="1" dirty="0">
                            <a:solidFill>
                              <a:prstClr val="black"/>
                            </a:solidFill>
                            <a:latin typeface="微软雅黑" panose="020B0503020204020204" pitchFamily="34" charset="-122"/>
                            <a:ea typeface="微软雅黑" panose="020B0503020204020204" pitchFamily="34" charset="-122"/>
                          </a:rPr>
                          <m:t> </m:t>
                        </m:r>
                      </m:e>
                    </m:d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21</m:t>
                        </m:r>
                      </m:e>
                    </m:rad>
                  </m:oMath>
                </a14:m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；</a:t>
                </a:r>
                <a:endParaRPr lang="en-US" altLang="zh-CN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 xmlns="">
          <p:sp>
            <p:nvSpPr>
              <p:cNvPr id="12" name="矩形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0200" y="3329084"/>
                <a:ext cx="4572000" cy="819840"/>
              </a:xfrm>
              <a:prstGeom prst="rect">
                <a:avLst/>
              </a:prstGeom>
              <a:blipFill rotWithShape="1">
                <a:blip r:embed="rId7"/>
                <a:stretch>
                  <a:fillRect l="-9867" t="-77037" b="-14518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矩形 12"/>
              <p:cNvSpPr/>
              <p:nvPr/>
            </p:nvSpPr>
            <p:spPr>
              <a:xfrm>
                <a:off x="1382794" y="4169924"/>
                <a:ext cx="6901299" cy="906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沿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=−</m:t>
                    </m:r>
                    <m:r>
                      <a:rPr lang="zh-CN" altLang="en-US" i="1">
                        <a:solidFill>
                          <a:prstClr val="black"/>
                        </a:solidFill>
                        <a:latin typeface="Cambria Math"/>
                      </a:rPr>
                      <m:t>𝛻</m:t>
                    </m:r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𝑢</m:t>
                            </m:r>
                          </m:e>
                        </m:d>
                      </m:e>
                      <m:sub>
                        <m:sSub>
                          <m:sSub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=−2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𝒊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+4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𝒋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𝒌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方向减少最快</a:t>
                </a:r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，其</a:t>
                </a:r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方向导数为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zh-CN" alt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𝜕</m:t>
                                </m:r>
                                <m:r>
                                  <a:rPr lang="en-US" altLang="zh-CN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𝑢</m:t>
                                </m:r>
                              </m:num>
                              <m:den>
                                <m:r>
                                  <a:rPr lang="zh-CN" alt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𝜕</m:t>
                                </m:r>
                                <m:sSub>
                                  <m:sSubPr>
                                    <m:ctrlPr>
                                      <a:rPr lang="en-US" altLang="zh-CN" i="1">
                                        <a:solidFill>
                                          <a:prstClr val="black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altLang="zh-CN" i="1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</a:rPr>
                                      <m:t>1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e>
                      <m:sub>
                        <m:sSub>
                          <m:sSub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=−</m:t>
                    </m:r>
                    <m:rad>
                      <m:radPr>
                        <m:degHide m:val="on"/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21</m:t>
                        </m:r>
                      </m:e>
                    </m:rad>
                    <m:r>
                      <a:rPr lang="en-US" altLang="zh-CN" b="0" i="1" smtClean="0">
                        <a:solidFill>
                          <a:prstClr val="black"/>
                        </a:solidFill>
                        <a:latin typeface="Cambria Math"/>
                      </a:rPr>
                      <m:t>.</m:t>
                    </m:r>
                  </m:oMath>
                </a14:m>
                <a:endParaRPr lang="zh-CN" altLang="en-US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mc:Choice>
        <mc:Fallback>
          <p:sp>
            <p:nvSpPr>
              <p:cNvPr id="13" name="矩形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794" y="4169924"/>
                <a:ext cx="6901299" cy="906658"/>
              </a:xfrm>
              <a:prstGeom prst="rect">
                <a:avLst/>
              </a:prstGeom>
              <a:blipFill rotWithShape="0">
                <a:blip r:embed="rId8"/>
                <a:stretch>
                  <a:fillRect l="-4505" t="-63087" b="-12885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矩形 13"/>
              <p:cNvSpPr/>
              <p:nvPr/>
            </p:nvSpPr>
            <p:spPr>
              <a:xfrm>
                <a:off x="1391904" y="2854755"/>
                <a:ext cx="7291641" cy="9486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由方向导数与梯度的关系可知，</a:t>
                </a:r>
                <a14:m>
                  <m:oMath xmlns:m="http://schemas.openxmlformats.org/officeDocument/2006/math"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𝑢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𝑥</m:t>
                    </m:r>
                    <m:sSup>
                      <m:sSup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𝑧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在点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altLang="zh-CN" i="1">
                            <a:solidFill>
                              <a:prstClr val="black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处沿</a:t>
                </a:r>
                <a14:m>
                  <m:oMath xmlns:m="http://schemas.openxmlformats.org/officeDocument/2006/math">
                    <m:r>
                      <a:rPr lang="en-US" altLang="zh-CN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zh-CN" altLang="en-US" i="1">
                        <a:solidFill>
                          <a:prstClr val="black"/>
                        </a:solidFill>
                        <a:latin typeface="Cambria Math"/>
                      </a:rPr>
                      <m:t>𝛻</m:t>
                    </m:r>
                    <m:sSub>
                      <m:sSubPr>
                        <m:ctrlPr>
                          <a:rPr lang="en-US" altLang="zh-CN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𝑢</m:t>
                            </m:r>
                          </m:e>
                        </m:d>
                      </m:e>
                      <m:sub>
                        <m:sSub>
                          <m:sSubPr>
                            <m:ctrlP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altLang="zh-CN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b>
                    </m:sSub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=2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𝒊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−4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𝒋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𝒌</m:t>
                    </m:r>
                    <m:r>
                      <a:rPr lang="en-US" altLang="zh-CN" b="1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的方向增加最快</a:t>
                </a:r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</a:t>
                </a:r>
                <a:r>
                  <a:rPr lang="zh-CN" altLang="en-US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其方向导数</a:t>
                </a:r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为：</a:t>
                </a:r>
                <a:endParaRPr lang="en-US" altLang="zh-CN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r>
                  <a:rPr lang="zh-CN" altLang="en-US" dirty="0" smtClean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                 </a:t>
                </a:r>
                <a:endParaRPr lang="zh-CN" altLang="en-US" dirty="0"/>
              </a:p>
            </p:txBody>
          </p:sp>
        </mc:Choice>
        <mc:Fallback>
          <p:sp>
            <p:nvSpPr>
              <p:cNvPr id="14" name="矩形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1904" y="2854755"/>
                <a:ext cx="7291641" cy="948658"/>
              </a:xfrm>
              <a:prstGeom prst="rect">
                <a:avLst/>
              </a:prstGeom>
              <a:blipFill rotWithShape="0">
                <a:blip r:embed="rId9"/>
                <a:stretch>
                  <a:fillRect l="-669" t="-46154" b="-1153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9474045"/>
      </p:ext>
    </p:extLst>
  </p:cSld>
  <p:clrMapOvr>
    <a:masterClrMapping/>
  </p:clrMapOvr>
  <p:transition spd="slow" advTm="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3" grpId="0"/>
      <p:bldP spid="4" grpId="0"/>
      <p:bldP spid="7" grpId="0"/>
      <p:bldP spid="9" grpId="0"/>
      <p:bldP spid="12" grpId="0"/>
      <p:bldP spid="1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主题​​">
  <a:themeElements>
    <a:clrScheme name="自定义 1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FFFFFF"/>
      </a:hlink>
      <a:folHlink>
        <a:srgbClr val="FFFFFF"/>
      </a:folHlink>
    </a:clrScheme>
    <a:fontScheme name="Consolas-Verdana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229</Words>
  <Application>Microsoft Office PowerPoint</Application>
  <PresentationFormat>全屏显示(16:9)</PresentationFormat>
  <Paragraphs>79</Paragraphs>
  <Slides>10</Slides>
  <Notes>10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3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6" baseType="lpstr">
      <vt:lpstr>方正兰亭粗黑_GBK</vt:lpstr>
      <vt:lpstr>华文楷体</vt:lpstr>
      <vt:lpstr>楷体_GB2312</vt:lpstr>
      <vt:lpstr>宋体</vt:lpstr>
      <vt:lpstr>微软雅黑</vt:lpstr>
      <vt:lpstr>Arial</vt:lpstr>
      <vt:lpstr>Calibri</vt:lpstr>
      <vt:lpstr>Cambria Math</vt:lpstr>
      <vt:lpstr>Consolas</vt:lpstr>
      <vt:lpstr>Impact</vt:lpstr>
      <vt:lpstr>Verdana</vt:lpstr>
      <vt:lpstr>1_Office 主题​​</vt:lpstr>
      <vt:lpstr>2_Office 主题​​</vt:lpstr>
      <vt:lpstr>3_Office 主题​​</vt:lpstr>
      <vt:lpstr>Equation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Administrator</cp:lastModifiedBy>
  <cp:revision>314</cp:revision>
  <dcterms:created xsi:type="dcterms:W3CDTF">2016-03-20T02:48:00Z</dcterms:created>
  <dcterms:modified xsi:type="dcterms:W3CDTF">2018-04-16T01:36:06Z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