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92" r:id="rId3"/>
  </p:sldMasterIdLst>
  <p:notesMasterIdLst>
    <p:notesMasterId r:id="rId14"/>
  </p:notesMasterIdLst>
  <p:sldIdLst>
    <p:sldId id="361" r:id="rId4"/>
    <p:sldId id="391" r:id="rId5"/>
    <p:sldId id="392" r:id="rId6"/>
    <p:sldId id="393" r:id="rId7"/>
    <p:sldId id="394" r:id="rId8"/>
    <p:sldId id="395" r:id="rId9"/>
    <p:sldId id="398" r:id="rId10"/>
    <p:sldId id="396" r:id="rId11"/>
    <p:sldId id="397" r:id="rId12"/>
    <p:sldId id="308" r:id="rId1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155">
          <p15:clr>
            <a:srgbClr val="A4A3A4"/>
          </p15:clr>
        </p15:guide>
        <p15:guide id="3" pos="606">
          <p15:clr>
            <a:srgbClr val="A4A3A4"/>
          </p15:clr>
        </p15:guide>
        <p15:guide id="4" pos="5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516" y="72"/>
      </p:cViewPr>
      <p:guideLst>
        <p:guide orient="horz" pos="1620"/>
        <p:guide pos="3155"/>
        <p:guide pos="606"/>
        <p:guide pos="5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7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F41D1-EB0D-4857-8E93-8C1C831E6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24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191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918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32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96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19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179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6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51539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399315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821827"/>
      </p:ext>
    </p:extLst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110378"/>
      </p:ext>
    </p:extLst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097230"/>
      </p:ext>
    </p:extLst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359615"/>
      </p:ext>
    </p:extLst>
  </p:cSld>
  <p:clrMapOvr>
    <a:masterClrMapping/>
  </p:clrMapOvr>
  <p:transition spd="slow" advTm="0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226054"/>
      </p:ext>
    </p:extLst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1937"/>
      </p:ext>
    </p:extLst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9491624"/>
      </p:ext>
    </p:extLst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017369"/>
      </p:ext>
    </p:extLst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853480"/>
      </p:ext>
    </p:extLst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162902"/>
      </p:ext>
    </p:extLst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755059"/>
      </p:ext>
    </p:extLst>
  </p:cSld>
  <p:clrMapOvr>
    <a:masterClrMapping/>
  </p:clrMapOvr>
  <p:transition spd="slow" advTm="0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469588"/>
      </p:ext>
    </p:extLst>
  </p:cSld>
  <p:clrMapOvr>
    <a:masterClrMapping/>
  </p:clrMapOvr>
  <p:transition spd="slow" advTm="0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4437"/>
      </p:ext>
    </p:extLst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6809537"/>
      </p:ext>
    </p:extLst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251279"/>
      </p:ext>
    </p:extLst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030069"/>
      </p:ext>
    </p:extLst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325592"/>
      </p:ext>
    </p:extLst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720737"/>
      </p:ext>
    </p:extLst>
  </p:cSld>
  <p:clrMapOvr>
    <a:masterClrMapping/>
  </p:clrMapOvr>
  <p:transition spd="slow" advClick="0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4601"/>
      </p:ext>
    </p:extLst>
  </p:cSld>
  <p:clrMapOvr>
    <a:masterClrMapping/>
  </p:clrMapOvr>
  <p:transition spd="slow" advClick="0" advTm="0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672451"/>
      </p:ext>
    </p:extLst>
  </p:cSld>
  <p:clrMapOvr>
    <a:masterClrMapping/>
  </p:clrMapOvr>
  <p:transition spd="slow" advClick="0" advTm="0">
    <p:pull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08604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715" r:id="rId22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65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emf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3.emf"/><Relationship Id="rId7" Type="http://schemas.openxmlformats.org/officeDocument/2006/relationships/image" Target="../media/image6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emf"/><Relationship Id="rId25" Type="http://schemas.openxmlformats.org/officeDocument/2006/relationships/image" Target="../media/image15.emf"/><Relationship Id="rId2" Type="http://schemas.openxmlformats.org/officeDocument/2006/relationships/slideLayout" Target="../slideLayouts/slideLayout65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29" Type="http://schemas.openxmlformats.org/officeDocument/2006/relationships/image" Target="../media/image17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emf"/><Relationship Id="rId24" Type="http://schemas.openxmlformats.org/officeDocument/2006/relationships/oleObject" Target="../embeddings/oleObject11.bin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23" Type="http://schemas.openxmlformats.org/officeDocument/2006/relationships/image" Target="../media/image14.emf"/><Relationship Id="rId28" Type="http://schemas.openxmlformats.org/officeDocument/2006/relationships/image" Target="../media/image14.png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2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e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9.emf"/><Relationship Id="rId18" Type="http://schemas.openxmlformats.org/officeDocument/2006/relationships/oleObject" Target="../embeddings/oleObject21.bin"/><Relationship Id="rId26" Type="http://schemas.openxmlformats.org/officeDocument/2006/relationships/image" Target="../media/image35.emf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3.emf"/><Relationship Id="rId7" Type="http://schemas.openxmlformats.org/officeDocument/2006/relationships/image" Target="../media/image26.e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31.emf"/><Relationship Id="rId25" Type="http://schemas.openxmlformats.org/officeDocument/2006/relationships/oleObject" Target="../embeddings/oleObject24.bin"/><Relationship Id="rId2" Type="http://schemas.openxmlformats.org/officeDocument/2006/relationships/slideLayout" Target="../slideLayouts/slideLayout22.xml"/><Relationship Id="rId16" Type="http://schemas.openxmlformats.org/officeDocument/2006/relationships/oleObject" Target="../embeddings/oleObject20.bin"/><Relationship Id="rId20" Type="http://schemas.openxmlformats.org/officeDocument/2006/relationships/oleObject" Target="../embeddings/oleObject22.bin"/><Relationship Id="rId29" Type="http://schemas.openxmlformats.org/officeDocument/2006/relationships/image" Target="../media/image39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8.emf"/><Relationship Id="rId24" Type="http://schemas.openxmlformats.org/officeDocument/2006/relationships/image" Target="../media/image36.png"/><Relationship Id="rId5" Type="http://schemas.openxmlformats.org/officeDocument/2006/relationships/image" Target="../media/image25.emf"/><Relationship Id="rId15" Type="http://schemas.openxmlformats.org/officeDocument/2006/relationships/image" Target="../media/image30.emf"/><Relationship Id="rId23" Type="http://schemas.openxmlformats.org/officeDocument/2006/relationships/image" Target="../media/image34.emf"/><Relationship Id="rId28" Type="http://schemas.openxmlformats.org/officeDocument/2006/relationships/image" Target="../media/image38.png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32.e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7.emf"/><Relationship Id="rId14" Type="http://schemas.openxmlformats.org/officeDocument/2006/relationships/oleObject" Target="../embeddings/oleObject19.bin"/><Relationship Id="rId22" Type="http://schemas.openxmlformats.org/officeDocument/2006/relationships/oleObject" Target="../embeddings/oleObject23.bin"/><Relationship Id="rId27" Type="http://schemas.openxmlformats.org/officeDocument/2006/relationships/image" Target="../media/image37.png"/><Relationship Id="rId30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9195" y="845929"/>
            <a:ext cx="1096023" cy="1110671"/>
            <a:chOff x="2026207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7" y="849756"/>
              <a:ext cx="1289946" cy="1289946"/>
              <a:chOff x="304797" y="673100"/>
              <a:chExt cx="4000500" cy="4000501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797" y="673100"/>
                <a:ext cx="4000500" cy="4000501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方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6337" y="279376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数学科学学院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主讲人：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谭枫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xmlns="" id="{7AA5B1F2-B432-4AFA-A812-190B1ADFAC46}"/>
              </a:ext>
            </a:extLst>
          </p:cNvPr>
          <p:cNvGrpSpPr/>
          <p:nvPr/>
        </p:nvGrpSpPr>
        <p:grpSpPr>
          <a:xfrm>
            <a:off x="179173" y="835538"/>
            <a:ext cx="1096023" cy="1110671"/>
            <a:chOff x="2026208" y="849756"/>
            <a:chExt cx="1289946" cy="1289946"/>
          </a:xfrm>
        </p:grpSpPr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xmlns="" id="{947FAADA-AF83-4E38-96CE-1D0AFF4886C2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7" name="同心圆 4">
                <a:extLst>
                  <a:ext uri="{FF2B5EF4-FFF2-40B4-BE49-F238E27FC236}">
                    <a16:creationId xmlns:a16="http://schemas.microsoft.com/office/drawing/2014/main" xmlns="" id="{9E73479D-F862-48B6-8F2F-7AAF1CAF1F0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88" name="椭圆 87">
                <a:extLst>
                  <a:ext uri="{FF2B5EF4-FFF2-40B4-BE49-F238E27FC236}">
                    <a16:creationId xmlns:a16="http://schemas.microsoft.com/office/drawing/2014/main" xmlns="" id="{45722CB7-6077-4631-A80E-F8650158ADB9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86" name="TextBox 18">
              <a:extLst>
                <a:ext uri="{FF2B5EF4-FFF2-40B4-BE49-F238E27FC236}">
                  <a16:creationId xmlns:a16="http://schemas.microsoft.com/office/drawing/2014/main" xmlns="" id="{5E8E2537-2D56-44C2-B58C-64672731C3CE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向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xmlns="" id="{424D2DFA-99E2-4FBC-AE8B-21E15FA024AA}"/>
              </a:ext>
            </a:extLst>
          </p:cNvPr>
          <p:cNvGrpSpPr/>
          <p:nvPr/>
        </p:nvGrpSpPr>
        <p:grpSpPr>
          <a:xfrm>
            <a:off x="171308" y="827221"/>
            <a:ext cx="1096023" cy="1110671"/>
            <a:chOff x="2026208" y="849756"/>
            <a:chExt cx="1289946" cy="1289946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xmlns="" id="{0698B466-C1AD-4929-AED6-807BC8CCBEA4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2" name="同心圆 4">
                <a:extLst>
                  <a:ext uri="{FF2B5EF4-FFF2-40B4-BE49-F238E27FC236}">
                    <a16:creationId xmlns:a16="http://schemas.microsoft.com/office/drawing/2014/main" xmlns="" id="{E98E6E27-BA89-465F-AB21-E5F725A9EFF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xmlns="" id="{DC9282B8-8299-4616-8DEE-B28010DC4F3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1" name="TextBox 18">
              <a:extLst>
                <a:ext uri="{FF2B5EF4-FFF2-40B4-BE49-F238E27FC236}">
                  <a16:creationId xmlns:a16="http://schemas.microsoft.com/office/drawing/2014/main" xmlns="" id="{E0B492E6-0B1E-462E-9CEE-4F800FC18A9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导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xmlns="" id="{BFD73C29-0339-4F0D-8365-32FF0D1BAE90}"/>
              </a:ext>
            </a:extLst>
          </p:cNvPr>
          <p:cNvGrpSpPr/>
          <p:nvPr/>
        </p:nvGrpSpPr>
        <p:grpSpPr>
          <a:xfrm>
            <a:off x="179589" y="832872"/>
            <a:ext cx="1096023" cy="1110671"/>
            <a:chOff x="2026208" y="849756"/>
            <a:chExt cx="1289946" cy="1289946"/>
          </a:xfrm>
        </p:grpSpPr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xmlns="" id="{F6449ED7-4E4C-4661-B633-4494CE91738C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7" name="同心圆 4">
                <a:extLst>
                  <a:ext uri="{FF2B5EF4-FFF2-40B4-BE49-F238E27FC236}">
                    <a16:creationId xmlns:a16="http://schemas.microsoft.com/office/drawing/2014/main" xmlns="" id="{398A5D53-7D4A-4F75-B055-1E589BE538FD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xmlns="" id="{8A9C6156-B052-4993-B479-A1B78BEB0802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6" name="TextBox 18">
              <a:extLst>
                <a:ext uri="{FF2B5EF4-FFF2-40B4-BE49-F238E27FC236}">
                  <a16:creationId xmlns:a16="http://schemas.microsoft.com/office/drawing/2014/main" xmlns="" id="{4AAAE11A-20C7-4A60-97D4-C793C9A0A780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数</a:t>
              </a: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xmlns="" id="{371F3531-8783-4FDB-BB89-4243140B917B}"/>
              </a:ext>
            </a:extLst>
          </p:cNvPr>
          <p:cNvGrpSpPr/>
          <p:nvPr/>
        </p:nvGrpSpPr>
        <p:grpSpPr>
          <a:xfrm>
            <a:off x="168168" y="832070"/>
            <a:ext cx="1096023" cy="1110671"/>
            <a:chOff x="2026208" y="849756"/>
            <a:chExt cx="1289946" cy="1289946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xmlns="" id="{A5EBEB03-5997-45E8-9827-BB261431E557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2" name="同心圆 4">
                <a:extLst>
                  <a:ext uri="{FF2B5EF4-FFF2-40B4-BE49-F238E27FC236}">
                    <a16:creationId xmlns:a16="http://schemas.microsoft.com/office/drawing/2014/main" xmlns="" id="{F97A2524-DBD8-43B0-A361-EB14011AB457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3" name="椭圆 102">
                <a:extLst>
                  <a:ext uri="{FF2B5EF4-FFF2-40B4-BE49-F238E27FC236}">
                    <a16:creationId xmlns:a16="http://schemas.microsoft.com/office/drawing/2014/main" xmlns="" id="{80CFD5AE-21F3-4B65-9EB4-C7D616388327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1" name="TextBox 18">
              <a:extLst>
                <a:ext uri="{FF2B5EF4-FFF2-40B4-BE49-F238E27FC236}">
                  <a16:creationId xmlns:a16="http://schemas.microsoft.com/office/drawing/2014/main" xmlns="" id="{AA38318E-5E84-455A-8FEA-91829ECB45BF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与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xmlns="" id="{D25D9335-7491-4612-A905-B04EDE264FA2}"/>
              </a:ext>
            </a:extLst>
          </p:cNvPr>
          <p:cNvGrpSpPr/>
          <p:nvPr/>
        </p:nvGrpSpPr>
        <p:grpSpPr>
          <a:xfrm>
            <a:off x="171307" y="827220"/>
            <a:ext cx="1096023" cy="1110671"/>
            <a:chOff x="2026208" y="849756"/>
            <a:chExt cx="1289946" cy="1289946"/>
          </a:xfrm>
        </p:grpSpPr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xmlns="" id="{07D720FE-BC41-4D3E-A884-3E0EA99724E9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7" name="同心圆 4">
                <a:extLst>
                  <a:ext uri="{FF2B5EF4-FFF2-40B4-BE49-F238E27FC236}">
                    <a16:creationId xmlns:a16="http://schemas.microsoft.com/office/drawing/2014/main" xmlns="" id="{225773B9-9056-46FD-8F41-2B05718F1346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xmlns="" id="{182B1E86-216C-4780-95D8-C6B054538133}"/>
                  </a:ext>
                </a:extLst>
              </p:cNvPr>
              <p:cNvSpPr/>
              <p:nvPr/>
            </p:nvSpPr>
            <p:spPr>
              <a:xfrm>
                <a:off x="392112" y="760413"/>
                <a:ext cx="3825872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6" name="TextBox 18">
              <a:extLst>
                <a:ext uri="{FF2B5EF4-FFF2-40B4-BE49-F238E27FC236}">
                  <a16:creationId xmlns:a16="http://schemas.microsoft.com/office/drawing/2014/main" xmlns="" id="{AD03BB0A-8638-4163-87E0-13717692135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梯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xmlns="" id="{75871F46-CB73-4762-A6B5-F0C168EA994A}"/>
              </a:ext>
            </a:extLst>
          </p:cNvPr>
          <p:cNvGrpSpPr/>
          <p:nvPr/>
        </p:nvGrpSpPr>
        <p:grpSpPr>
          <a:xfrm>
            <a:off x="178559" y="807829"/>
            <a:ext cx="1096023" cy="1110671"/>
            <a:chOff x="2026208" y="849756"/>
            <a:chExt cx="1289946" cy="1289946"/>
          </a:xfrm>
        </p:grpSpPr>
        <p:grpSp>
          <p:nvGrpSpPr>
            <p:cNvPr id="110" name="组合 109">
              <a:extLst>
                <a:ext uri="{FF2B5EF4-FFF2-40B4-BE49-F238E27FC236}">
                  <a16:creationId xmlns:a16="http://schemas.microsoft.com/office/drawing/2014/main" xmlns="" id="{576C556A-0093-4D18-B305-0F597FF48CF2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2" name="同心圆 4">
                <a:extLst>
                  <a:ext uri="{FF2B5EF4-FFF2-40B4-BE49-F238E27FC236}">
                    <a16:creationId xmlns:a16="http://schemas.microsoft.com/office/drawing/2014/main" xmlns="" id="{D8DC98D8-A302-46A8-9A4F-F30BBD0F4831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13" name="椭圆 112">
                <a:extLst>
                  <a:ext uri="{FF2B5EF4-FFF2-40B4-BE49-F238E27FC236}">
                    <a16:creationId xmlns:a16="http://schemas.microsoft.com/office/drawing/2014/main" xmlns="" id="{1DD7B573-CBA2-4162-AC29-46722BDDBD51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11" name="TextBox 18">
              <a:extLst>
                <a:ext uri="{FF2B5EF4-FFF2-40B4-BE49-F238E27FC236}">
                  <a16:creationId xmlns:a16="http://schemas.microsoft.com/office/drawing/2014/main" xmlns="" id="{9898B3E0-A33B-422D-A38C-B6DD867F264C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度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89" y="1427066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934443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7284E-6 L 0.79653 -0.02747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26" y="-138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0.79288 0.01142 " pathEditMode="relative" rAng="0" ptsTypes="AA">
                                      <p:cBhvr>
                                        <p:cTn id="4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35" y="55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45679E-6 L 0.66215 0.01111 " pathEditMode="relative" rAng="0" ptsTypes="AA">
                                      <p:cBhvr>
                                        <p:cTn id="44" dur="1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8" y="55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5283 0.01111 " pathEditMode="relative" rAng="0" ptsTypes="AA">
                                      <p:cBhvr>
                                        <p:cTn id="46" dur="1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55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40052 0.0111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7" y="55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26493 0.0089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43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13247 0.0040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185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250"/>
                            </p:stCondLst>
                            <p:childTnLst>
                              <p:par>
                                <p:cTn id="8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74343" y="849756"/>
            <a:ext cx="1289946" cy="1289946"/>
            <a:chOff x="2026208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174343" y="849756"/>
            <a:ext cx="1289946" cy="1289946"/>
            <a:chOff x="3351228" y="849756"/>
            <a:chExt cx="1289946" cy="1289946"/>
          </a:xfrm>
        </p:grpSpPr>
        <p:grpSp>
          <p:nvGrpSpPr>
            <p:cNvPr id="7" name="组合 6"/>
            <p:cNvGrpSpPr/>
            <p:nvPr/>
          </p:nvGrpSpPr>
          <p:grpSpPr>
            <a:xfrm>
              <a:off x="335122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" name="同心圆 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587342" y="94618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174343" y="849756"/>
            <a:ext cx="1289946" cy="1289946"/>
            <a:chOff x="4648417" y="849756"/>
            <a:chExt cx="1289946" cy="1289946"/>
          </a:xfrm>
        </p:grpSpPr>
        <p:grpSp>
          <p:nvGrpSpPr>
            <p:cNvPr id="10" name="组合 9"/>
            <p:cNvGrpSpPr/>
            <p:nvPr/>
          </p:nvGrpSpPr>
          <p:grpSpPr>
            <a:xfrm>
              <a:off x="4648417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" name="同心圆 1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832551" y="95913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聆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174343" y="849756"/>
            <a:ext cx="1289946" cy="1289946"/>
            <a:chOff x="5946350" y="849756"/>
            <a:chExt cx="1289946" cy="1289946"/>
          </a:xfrm>
        </p:grpSpPr>
        <p:grpSp>
          <p:nvGrpSpPr>
            <p:cNvPr id="13" name="组合 12"/>
            <p:cNvGrpSpPr/>
            <p:nvPr/>
          </p:nvGrpSpPr>
          <p:grpSpPr>
            <a:xfrm>
              <a:off x="5946350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4" name="同心圆 1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157950" y="970150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听</a:t>
              </a: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556337" y="288938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方正兰亭粗黑_GBK" panose="02000000000000000000" pitchFamily="2" charset="-122"/>
                <a:ea typeface="方正兰亭粗黑_GBK" panose="02000000000000000000" pitchFamily="2" charset="-122"/>
              </a:rPr>
              <a:t>数学科学学院</a:t>
            </a:r>
          </a:p>
        </p:txBody>
      </p: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27" y="1477982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主讲人：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谭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枫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32099E-6 L 0.45 4.32099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32099E-6 L 0.29896 4.32099E-6 " pathEditMode="relative" rAng="0" ptsTypes="AA">
                                      <p:cBhvr>
                                        <p:cTn id="3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2099E-6 L 0.14584 4.32099E-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2961E-6 L 0.45729 2.02961E-6 " pathEditMode="relative" rAng="0" ptsTypes="AA">
                                      <p:cBhvr>
                                        <p:cTn id="3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50"/>
                            </p:stCondLst>
                            <p:childTnLst>
                              <p:par>
                                <p:cTn id="6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1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773787"/>
            <a:ext cx="31470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方向导数与梯度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>
            <a:spLocks noChangeArrowheads="1"/>
          </p:cNvSpPr>
          <p:nvPr/>
        </p:nvSpPr>
        <p:spPr bwMode="auto">
          <a:xfrm>
            <a:off x="4997859" y="2475258"/>
            <a:ext cx="24449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方向导数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TextBox 39"/>
          <p:cNvSpPr>
            <a:spLocks noChangeArrowheads="1"/>
          </p:cNvSpPr>
          <p:nvPr/>
        </p:nvSpPr>
        <p:spPr bwMode="auto">
          <a:xfrm>
            <a:off x="4997859" y="3000721"/>
            <a:ext cx="1873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梯度</a:t>
            </a:r>
          </a:p>
        </p:txBody>
      </p:sp>
    </p:spTree>
    <p:extLst>
      <p:ext uri="{BB962C8B-B14F-4D97-AF65-F5344CB8AC3E}">
        <p14:creationId xmlns:p14="http://schemas.microsoft.com/office/powerpoint/2010/main" val="404176237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8" grpId="0" bldLvl="0" autoUpdateAnimBg="0"/>
      <p:bldP spid="19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428992" y="249492"/>
            <a:ext cx="28956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方向导数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flipV="1">
            <a:off x="7505700" y="1104900"/>
            <a:ext cx="446088" cy="5762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526755"/>
              </p:ext>
            </p:extLst>
          </p:nvPr>
        </p:nvGraphicFramePr>
        <p:xfrm>
          <a:off x="1094636" y="2388348"/>
          <a:ext cx="786339" cy="58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4" name="Equation" r:id="rId4" imgW="1231560" imgH="927000" progId="Equation.DSMT4">
                  <p:embed/>
                </p:oleObj>
              </mc:Choice>
              <mc:Fallback>
                <p:oleObj name="Equation" r:id="rId4" imgW="1231560" imgH="927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4636" y="2388348"/>
                        <a:ext cx="786339" cy="5823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448911"/>
              </p:ext>
            </p:extLst>
          </p:nvPr>
        </p:nvGraphicFramePr>
        <p:xfrm>
          <a:off x="7124290" y="2304351"/>
          <a:ext cx="492858" cy="62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5" name="Equation" r:id="rId6" imgW="545760" imgH="927000" progId="Equation.3">
                  <p:embed/>
                </p:oleObj>
              </mc:Choice>
              <mc:Fallback>
                <p:oleObj name="Equation" r:id="rId6" imgW="545760" imgH="9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290" y="2304351"/>
                        <a:ext cx="492858" cy="625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324796"/>
              </p:ext>
            </p:extLst>
          </p:nvPr>
        </p:nvGraphicFramePr>
        <p:xfrm>
          <a:off x="1725378" y="3442751"/>
          <a:ext cx="360363" cy="610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6" name="公式" r:id="rId8" imgW="190440" imgH="431640" progId="Equation.3">
                  <p:embed/>
                </p:oleObj>
              </mc:Choice>
              <mc:Fallback>
                <p:oleObj name="公式" r:id="rId8" imgW="190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378" y="3442751"/>
                        <a:ext cx="360363" cy="6107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2"/>
          <p:cNvGraphicFramePr>
            <a:graphicFrameLocks noChangeAspect="1"/>
          </p:cNvGraphicFramePr>
          <p:nvPr/>
        </p:nvGraphicFramePr>
        <p:xfrm>
          <a:off x="7404100" y="1257300"/>
          <a:ext cx="2921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7" name="Equation" r:id="rId10" imgW="291960" imgH="317160" progId="Equation.3">
                  <p:embed/>
                </p:oleObj>
              </mc:Choice>
              <mc:Fallback>
                <p:oleObj name="Equation" r:id="rId10" imgW="29196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1257300"/>
                        <a:ext cx="29210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264931"/>
              </p:ext>
            </p:extLst>
          </p:nvPr>
        </p:nvGraphicFramePr>
        <p:xfrm>
          <a:off x="2209565" y="3323688"/>
          <a:ext cx="3739059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8" name="Equation" r:id="rId12" imgW="4343400" imgH="558720" progId="Equation.3">
                  <p:embed/>
                </p:oleObj>
              </mc:Choice>
              <mc:Fallback>
                <p:oleObj name="Equation" r:id="rId12" imgW="4343400" imgH="558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565" y="3323688"/>
                        <a:ext cx="3739059" cy="419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177064"/>
              </p:ext>
            </p:extLst>
          </p:nvPr>
        </p:nvGraphicFramePr>
        <p:xfrm>
          <a:off x="2009540" y="3824942"/>
          <a:ext cx="1597818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9" name="Equation" r:id="rId14" imgW="2019240" imgH="393480" progId="Equation.3">
                  <p:embed/>
                </p:oleObj>
              </mc:Choice>
              <mc:Fallback>
                <p:oleObj name="Equation" r:id="rId14" imgW="2019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540" y="3824942"/>
                        <a:ext cx="1597818" cy="295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632870"/>
              </p:ext>
            </p:extLst>
          </p:nvPr>
        </p:nvGraphicFramePr>
        <p:xfrm>
          <a:off x="3635908" y="3809751"/>
          <a:ext cx="1890686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0" name="Equation" r:id="rId16" imgW="2234880" imgH="393480" progId="Equation.3">
                  <p:embed/>
                </p:oleObj>
              </mc:Choice>
              <mc:Fallback>
                <p:oleObj name="Equation" r:id="rId16" imgW="22348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908" y="3809751"/>
                        <a:ext cx="1890686" cy="295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181530"/>
              </p:ext>
            </p:extLst>
          </p:nvPr>
        </p:nvGraphicFramePr>
        <p:xfrm>
          <a:off x="5574755" y="3807893"/>
          <a:ext cx="1549535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1" name="Equation" r:id="rId18" imgW="1942920" imgH="393480" progId="Equation.3">
                  <p:embed/>
                </p:oleObj>
              </mc:Choice>
              <mc:Fallback>
                <p:oleObj name="Equation" r:id="rId18" imgW="1942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4755" y="3807893"/>
                        <a:ext cx="1549535" cy="295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29723"/>
              </p:ext>
            </p:extLst>
          </p:nvPr>
        </p:nvGraphicFramePr>
        <p:xfrm>
          <a:off x="7180933" y="3407844"/>
          <a:ext cx="360362" cy="610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2" name="公式" r:id="rId20" imgW="190440" imgH="431640" progId="Equation.3">
                  <p:embed/>
                </p:oleObj>
              </mc:Choice>
              <mc:Fallback>
                <p:oleObj name="公式" r:id="rId20" imgW="190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0933" y="3407844"/>
                        <a:ext cx="360362" cy="6107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194178"/>
              </p:ext>
            </p:extLst>
          </p:nvPr>
        </p:nvGraphicFramePr>
        <p:xfrm>
          <a:off x="1876964" y="2358121"/>
          <a:ext cx="4447628" cy="682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3" name="Equation" r:id="rId22" imgW="6248160" imgH="927000" progId="Equation.3">
                  <p:embed/>
                </p:oleObj>
              </mc:Choice>
              <mc:Fallback>
                <p:oleObj name="Equation" r:id="rId22" imgW="6248160" imgH="9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964" y="2358121"/>
                        <a:ext cx="4447628" cy="6829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55"/>
          <p:cNvGrpSpPr>
            <a:grpSpLocks/>
          </p:cNvGrpSpPr>
          <p:nvPr/>
        </p:nvGrpSpPr>
        <p:grpSpPr bwMode="auto">
          <a:xfrm>
            <a:off x="7931150" y="1023938"/>
            <a:ext cx="438150" cy="247650"/>
            <a:chOff x="4996" y="860"/>
            <a:chExt cx="276" cy="208"/>
          </a:xfrm>
        </p:grpSpPr>
        <p:sp>
          <p:nvSpPr>
            <p:cNvPr id="29" name="Oval 26"/>
            <p:cNvSpPr>
              <a:spLocks noChangeArrowheads="1"/>
            </p:cNvSpPr>
            <p:nvPr/>
          </p:nvSpPr>
          <p:spPr bwMode="auto">
            <a:xfrm>
              <a:off x="4996" y="934"/>
              <a:ext cx="29" cy="2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0" name="Object 53"/>
            <p:cNvGraphicFramePr>
              <a:graphicFrameLocks noChangeAspect="1"/>
            </p:cNvGraphicFramePr>
            <p:nvPr/>
          </p:nvGraphicFramePr>
          <p:xfrm>
            <a:off x="5040" y="860"/>
            <a:ext cx="23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64" name="Equation" r:id="rId24" imgW="368280" imgH="330120" progId="Equation.3">
                    <p:embed/>
                  </p:oleObj>
                </mc:Choice>
                <mc:Fallback>
                  <p:oleObj name="Equation" r:id="rId24" imgW="368280" imgH="3301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860"/>
                          <a:ext cx="232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" name="Group 58"/>
          <p:cNvGrpSpPr>
            <a:grpSpLocks/>
          </p:cNvGrpSpPr>
          <p:nvPr/>
        </p:nvGrpSpPr>
        <p:grpSpPr bwMode="auto">
          <a:xfrm>
            <a:off x="6299894" y="2177367"/>
            <a:ext cx="824396" cy="646221"/>
            <a:chOff x="4560" y="1820"/>
            <a:chExt cx="571" cy="570"/>
          </a:xfrm>
        </p:grpSpPr>
        <p:graphicFrame>
          <p:nvGraphicFramePr>
            <p:cNvPr id="32" name="Object 18"/>
            <p:cNvGraphicFramePr>
              <a:graphicFrameLocks noChangeAspect="1"/>
            </p:cNvGraphicFramePr>
            <p:nvPr/>
          </p:nvGraphicFramePr>
          <p:xfrm>
            <a:off x="4654" y="2182"/>
            <a:ext cx="32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65" name="公式" r:id="rId26" imgW="126720" imgH="101520" progId="Equation.3">
                    <p:embed/>
                  </p:oleObj>
                </mc:Choice>
                <mc:Fallback>
                  <p:oleObj name="公式" r:id="rId26" imgW="126720" imgH="1015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4" y="2182"/>
                          <a:ext cx="328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Text Box 57"/>
            <p:cNvSpPr txBox="1">
              <a:spLocks noChangeArrowheads="1"/>
            </p:cNvSpPr>
            <p:nvPr/>
          </p:nvSpPr>
          <p:spPr bwMode="auto">
            <a:xfrm>
              <a:off x="4560" y="1820"/>
              <a:ext cx="571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chemeClr val="accent2"/>
                  </a:solidFill>
                </a:rPr>
                <a:t>记作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3088" y="761175"/>
                <a:ext cx="64659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定义：若函数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/>
                      </a:rPr>
                      <m:t> </m:t>
                    </m:r>
                    <m:r>
                      <a:rPr lang="en-US" altLang="zh-CN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在点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/>
                      </a:rPr>
                      <m:t> </m:t>
                    </m:r>
                    <m:r>
                      <a:rPr lang="en-US" altLang="zh-CN" sz="24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处沿方向 </a:t>
                </a:r>
                <a14:m>
                  <m:oMath xmlns:m="http://schemas.openxmlformats.org/officeDocument/2006/math">
                    <m:r>
                      <a:rPr lang="zh-CN" altLang="en-US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∕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（方向角为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zh-CN" altLang="en-US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𝛼</m:t>
                    </m:r>
                    <m:r>
                      <a:rPr lang="zh-CN" altLang="en-US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，</m:t>
                    </m:r>
                    <m:r>
                      <a:rPr lang="zh-CN" altLang="en-US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𝛽</m:t>
                    </m:r>
                    <m:r>
                      <a:rPr lang="zh-CN" altLang="en-US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，</m:t>
                    </m:r>
                    <m:r>
                      <a:rPr lang="zh-CN" altLang="en-US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𝛾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88" y="1014900"/>
                <a:ext cx="6465912" cy="1135054"/>
              </a:xfrm>
              <a:prstGeom prst="rect">
                <a:avLst/>
              </a:prstGeom>
              <a:blipFill rotWithShape="1">
                <a:blip r:embed="rId28"/>
                <a:stretch>
                  <a:fillRect l="-1508" r="-848" b="-11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34396" y="4276005"/>
                <a:ext cx="6320063" cy="6353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400" dirty="0" smtClean="0">
                    <a:latin typeface="+mn-ea"/>
                  </a:rPr>
                  <a:t>则称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𝜕</m:t>
                        </m:r>
                        <m:r>
                          <a:rPr lang="en-US" altLang="zh-CN" sz="24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zh-CN" altLang="en-US" sz="240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𝜕</m:t>
                        </m:r>
                        <m:r>
                          <a:rPr lang="en-US" altLang="zh-CN" sz="24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𝑙</m:t>
                        </m:r>
                      </m:den>
                    </m:f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+mn-ea"/>
                  </a:rPr>
                  <a:t>为函数在点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𝑃</m:t>
                    </m:r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+mn-ea"/>
                  </a:rPr>
                  <a:t>处沿方向 </a:t>
                </a:r>
                <a14:m>
                  <m:oMath xmlns:m="http://schemas.openxmlformats.org/officeDocument/2006/math">
                    <m:r>
                      <a:rPr lang="zh-CN" altLang="en-US" sz="2400" i="1">
                        <a:solidFill>
                          <a:srgbClr val="1F497D">
                            <a:lumMod val="60000"/>
                            <a:lumOff val="40000"/>
                          </a:srgbClr>
                        </a:solidFill>
                        <a:latin typeface="Cambria Math"/>
                      </a:rPr>
                      <m:t>∕</m:t>
                    </m:r>
                  </m:oMath>
                </a14:m>
                <a:r>
                  <a:rPr lang="zh-CN" altLang="en-US" sz="2400" dirty="0" smtClean="0">
                    <a:latin typeface="+mn-ea"/>
                  </a:rPr>
                  <a:t> 的</a:t>
                </a:r>
                <a:r>
                  <a:rPr lang="zh-CN" altLang="en-US" sz="24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ea"/>
                  </a:rPr>
                  <a:t>方向导数</a:t>
                </a:r>
                <a:r>
                  <a:rPr lang="en-US" altLang="zh-CN" sz="2400" dirty="0" smtClean="0">
                    <a:latin typeface="+mn-ea"/>
                  </a:rPr>
                  <a:t>.</a:t>
                </a:r>
                <a:endParaRPr lang="zh-CN" altLang="en-US" sz="2400" dirty="0">
                  <a:latin typeface="+mn-e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396" y="4276005"/>
                <a:ext cx="6320063" cy="635367"/>
              </a:xfrm>
              <a:prstGeom prst="rect">
                <a:avLst/>
              </a:prstGeom>
              <a:blipFill rotWithShape="1">
                <a:blip r:embed="rId29"/>
                <a:stretch>
                  <a:fillRect l="-1544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3961090" y="1326619"/>
            <a:ext cx="2339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存在下列极限：</a:t>
            </a:r>
          </a:p>
        </p:txBody>
      </p:sp>
    </p:spTree>
    <p:extLst>
      <p:ext uri="{BB962C8B-B14F-4D97-AF65-F5344CB8AC3E}">
        <p14:creationId xmlns:p14="http://schemas.microsoft.com/office/powerpoint/2010/main" val="428901701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/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445074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682630"/>
              </p:ext>
            </p:extLst>
          </p:nvPr>
        </p:nvGraphicFramePr>
        <p:xfrm>
          <a:off x="1831975" y="2199137"/>
          <a:ext cx="44926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Equation" r:id="rId4" imgW="5638680" imgH="927000" progId="Equation.DSMT4">
                  <p:embed/>
                </p:oleObj>
              </mc:Choice>
              <mc:Fallback>
                <p:oleObj name="Equation" r:id="rId4" imgW="5638680" imgH="927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1975" y="2199137"/>
                        <a:ext cx="4492625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 txBox="1">
            <a:spLocks noChangeArrowheads="1"/>
          </p:cNvSpPr>
          <p:nvPr/>
        </p:nvSpPr>
        <p:spPr>
          <a:xfrm>
            <a:off x="3428992" y="249492"/>
            <a:ext cx="28956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方向导数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005376"/>
            <a:ext cx="12522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定理：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14801" y="23620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38033" y="3209175"/>
                <a:ext cx="51997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dirty="0" smtClean="0">
                    <a:latin typeface="+mn-ea"/>
                  </a:rPr>
                  <a:t>其中，</a:t>
                </a:r>
                <a14:m>
                  <m:oMath xmlns:m="http://schemas.openxmlformats.org/officeDocument/2006/math">
                    <m:r>
                      <a:rPr lang="zh-CN" altLang="en-US" sz="2400" b="0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𝛼</m:t>
                    </m:r>
                    <m:r>
                      <a:rPr lang="zh-CN" altLang="en-US" sz="2400" b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，</m:t>
                    </m:r>
                    <m:r>
                      <a:rPr lang="zh-CN" altLang="en-US" sz="2400" b="0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𝛽</m:t>
                    </m:r>
                    <m:r>
                      <a:rPr lang="zh-CN" altLang="en-US" sz="2400" b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，</m:t>
                    </m:r>
                    <m:r>
                      <a:rPr lang="zh-CN" altLang="en-US" sz="2400" b="0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𝛾</m:t>
                    </m:r>
                    <m:r>
                      <a:rPr lang="en-US" altLang="zh-CN" sz="2400" b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+mn-ea"/>
                  </a:rPr>
                  <a:t>为</a:t>
                </a:r>
                <a14:m>
                  <m:oMath xmlns:m="http://schemas.openxmlformats.org/officeDocument/2006/math">
                    <m:r>
                      <a:rPr lang="en-US" altLang="zh-CN" sz="2400" b="0" i="0" dirty="0" smtClean="0">
                        <a:latin typeface="Cambria Math"/>
                      </a:rPr>
                      <m:t> </m:t>
                    </m:r>
                    <m:r>
                      <a:rPr lang="en-US" altLang="zh-CN" sz="2400" b="0" i="1" dirty="0" smtClean="0">
                        <a:latin typeface="Cambria Math"/>
                      </a:rPr>
                      <m:t>𝑙</m:t>
                    </m:r>
                    <m:r>
                      <a:rPr lang="en-US" altLang="zh-CN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+mn-ea"/>
                  </a:rPr>
                  <a:t>的方向角</a:t>
                </a:r>
                <a:r>
                  <a:rPr lang="en-US" altLang="zh-CN" sz="2400" dirty="0" smtClean="0">
                    <a:latin typeface="+mn-ea"/>
                  </a:rPr>
                  <a:t>.</a:t>
                </a:r>
                <a:endParaRPr lang="zh-CN" altLang="en-US" sz="2400" dirty="0">
                  <a:latin typeface="+mn-ea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033" y="3209175"/>
                <a:ext cx="5199777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758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/>
            </p:nvSpPr>
            <p:spPr>
              <a:xfrm>
                <a:off x="1610229" y="1036693"/>
                <a:ext cx="677231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zh-CN" altLang="en-US" sz="2400" dirty="0">
                    <a:solidFill>
                      <a:prstClr val="black"/>
                    </a:solidFill>
                    <a:latin typeface="+mn-ea"/>
                  </a:rPr>
                  <a:t>若函数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prstClr val="black"/>
                    </a:solidFill>
                    <a:latin typeface="+mn-ea"/>
                  </a:rPr>
                  <a:t>在点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prstClr val="black"/>
                    </a:solidFill>
                    <a:latin typeface="+mn-ea"/>
                  </a:rPr>
                  <a:t>处可微，则函数在该点</a:t>
                </a:r>
                <a:r>
                  <a:rPr lang="zh-CN" altLang="en-US" sz="24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+mn-ea"/>
                  </a:rPr>
                  <a:t>沿任意</a:t>
                </a:r>
                <a:r>
                  <a:rPr lang="zh-CN" altLang="en-US" sz="24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+mn-ea"/>
                  </a:rPr>
                  <a:t>方向</a:t>
                </a:r>
                <a:r>
                  <a:rPr lang="zh-CN" altLang="en-US" sz="2400" dirty="0" smtClean="0">
                    <a:solidFill>
                      <a:prstClr val="black"/>
                    </a:solidFill>
                    <a:latin typeface="+mn-ea"/>
                  </a:rPr>
                  <a:t>的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+mn-ea"/>
                  </a:rPr>
                  <a:t>方向导数存在，且有</a:t>
                </a:r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229" y="1036693"/>
                <a:ext cx="6772317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350" t="-5882" r="-180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131085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698709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865023" y="914400"/>
            <a:ext cx="15240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1. 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定义：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4" name="Text Box 28"/>
          <p:cNvSpPr txBox="1">
            <a:spLocks noChangeArrowheads="1"/>
          </p:cNvSpPr>
          <p:nvPr/>
        </p:nvSpPr>
        <p:spPr bwMode="auto">
          <a:xfrm>
            <a:off x="2282824" y="4266851"/>
            <a:ext cx="57983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函数的</a:t>
            </a:r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方向导数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为梯度在该方向上的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投影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sp>
        <p:nvSpPr>
          <p:cNvPr id="26" name="Rectangle 8"/>
          <p:cNvSpPr txBox="1">
            <a:spLocks noChangeArrowheads="1"/>
          </p:cNvSpPr>
          <p:nvPr/>
        </p:nvSpPr>
        <p:spPr>
          <a:xfrm>
            <a:off x="3620616" y="249492"/>
            <a:ext cx="28956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chemeClr val="bg1"/>
                </a:solidFill>
                <a:latin typeface="+mj-lt"/>
                <a:ea typeface="楷体_GB2312" pitchFamily="49" charset="-122"/>
                <a:cs typeface="+mj-cs"/>
              </a:rPr>
              <a:t>梯  度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197955" y="1239500"/>
                <a:ext cx="7280323" cy="1074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200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altLang="zh-CN" sz="20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𝐺</m:t>
                        </m:r>
                        <m:r>
                          <a:rPr lang="en-US" altLang="zh-CN" sz="20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acc>
                    <m:r>
                      <a:rPr lang="en-US" altLang="zh-CN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称为函数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/>
                      </a:rPr>
                      <m:t> </m:t>
                    </m:r>
                    <m:r>
                      <a:rPr lang="en-US" altLang="zh-CN" sz="20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/>
                          </a:rPr>
                          <m:t>𝑃</m:t>
                        </m:r>
                      </m:e>
                    </m:d>
                    <m:r>
                      <a:rPr lang="en-US" altLang="zh-CN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在点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处的</a:t>
                </a:r>
                <a:r>
                  <a:rPr lang="zh-CN" altLang="en-US" sz="2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梯度</a:t>
                </a:r>
                <a:r>
                  <a:rPr lang="en-US" altLang="zh-CN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(gradient)</a:t>
                </a:r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，记作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𝑔𝑟𝑎𝑑</m:t>
                    </m:r>
                    <m:r>
                      <a:rPr lang="en-US" altLang="zh-CN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altLang="zh-CN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𝑓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，即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955" y="1239500"/>
                <a:ext cx="7280323" cy="1074718"/>
              </a:xfrm>
              <a:prstGeom prst="rect">
                <a:avLst/>
              </a:prstGeom>
              <a:blipFill rotWithShape="0">
                <a:blip r:embed="rId3"/>
                <a:stretch>
                  <a:fillRect l="-921" r="-4271" b="-3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197955" y="2893419"/>
                <a:ext cx="705678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同样可以定义二元函数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/>
                          </a:rPr>
                          <m:t>𝑥</m:t>
                        </m:r>
                        <m:r>
                          <a:rPr lang="en-US" altLang="zh-CN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altLang="zh-CN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在点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处的梯度</a:t>
                </a:r>
                <a:r>
                  <a:rPr lang="en-US" altLang="zh-CN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955" y="2893419"/>
                <a:ext cx="7056784" cy="553998"/>
              </a:xfrm>
              <a:prstGeom prst="rect">
                <a:avLst/>
              </a:prstGeom>
              <a:blipFill rotWithShape="0">
                <a:blip r:embed="rId4"/>
                <a:stretch>
                  <a:fillRect l="-951" b="-87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229642" y="426685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说明：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2809816" y="2241410"/>
                <a:ext cx="18273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𝑔𝑟</m:t>
                      </m:r>
                      <m:r>
                        <a:rPr lang="en-US" altLang="zh-CN" sz="2800" i="1">
                          <a:solidFill>
                            <a:schemeClr val="tx1"/>
                          </a:solidFill>
                          <a:latin typeface="Cambria Math"/>
                        </a:rPr>
                        <m:t>𝑎𝑑</m:t>
                      </m:r>
                      <m:r>
                        <a:rPr lang="en-US" altLang="zh-CN" sz="2800" i="1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zh-CN" sz="2800" i="1">
                          <a:solidFill>
                            <a:schemeClr val="tx1"/>
                          </a:solidFill>
                          <a:latin typeface="Cambria Math"/>
                        </a:rPr>
                        <m:t>𝑓</m:t>
                      </m:r>
                      <m:r>
                        <a:rPr lang="en-US" altLang="zh-CN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zh-CN" alt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816" y="2241410"/>
                <a:ext cx="1827336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4453764" y="2141216"/>
                <a:ext cx="2011317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  <m:r>
                        <a:rPr lang="zh-CN" alt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，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764" y="2141216"/>
                <a:ext cx="2011317" cy="78386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740586" y="3434866"/>
                <a:ext cx="4195059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𝑔𝑟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𝑎𝑑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𝑓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zh-CN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𝑖</m:t>
                          </m:r>
                        </m:e>
                      </m:acc>
                      <m:r>
                        <a:rPr lang="en-US" altLang="zh-CN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altLang="zh-CN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en-US" altLang="zh-CN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altLang="zh-CN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zh-CN" alt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zh-CN" alt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，</m:t>
                      </m:r>
                    </m:oMath>
                  </m:oMathPara>
                </a14:m>
                <a:endParaRPr lang="zh-CN" altLang="en-US" sz="2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586" y="3434866"/>
                <a:ext cx="4195059" cy="78386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5721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64" grpId="0" build="p" autoUpdateAnimBg="0"/>
      <p:bldP spid="26" grpId="0" animBg="1"/>
      <p:bldP spid="3" grpId="0"/>
      <p:bldP spid="4" grpId="0"/>
      <p:bldP spid="5" grpId="0"/>
      <p:bldP spid="7" grpId="0"/>
      <p:bldP spid="8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 Box 88"/>
          <p:cNvSpPr txBox="1">
            <a:spLocks noChangeArrowheads="1"/>
          </p:cNvSpPr>
          <p:nvPr/>
        </p:nvSpPr>
        <p:spPr bwMode="auto">
          <a:xfrm>
            <a:off x="1176945" y="4610151"/>
            <a:ext cx="66221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函数在一点的梯度垂直于该点等值面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或等值线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) ,</a:t>
            </a:r>
          </a:p>
        </p:txBody>
      </p:sp>
      <p:graphicFrame>
        <p:nvGraphicFramePr>
          <p:cNvPr id="11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870856"/>
              </p:ext>
            </p:extLst>
          </p:nvPr>
        </p:nvGraphicFramePr>
        <p:xfrm>
          <a:off x="2164253" y="2576375"/>
          <a:ext cx="1435276" cy="35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6" name="Equation" r:id="rId4" imgW="1549080" imgH="507960" progId="Equation.3">
                  <p:embed/>
                </p:oleObj>
              </mc:Choice>
              <mc:Fallback>
                <p:oleObj name="Equation" r:id="rId4" imgW="15490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4253" y="2576375"/>
                        <a:ext cx="1435276" cy="3529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4402515"/>
              </p:ext>
            </p:extLst>
          </p:nvPr>
        </p:nvGraphicFramePr>
        <p:xfrm>
          <a:off x="3620167" y="2605633"/>
          <a:ext cx="1390259" cy="303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7" name="Equation" r:id="rId6" imgW="1612800" imgH="469800" progId="Equation.3">
                  <p:embed/>
                </p:oleObj>
              </mc:Choice>
              <mc:Fallback>
                <p:oleObj name="Equation" r:id="rId6" imgW="16128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0167" y="2605633"/>
                        <a:ext cx="1390259" cy="30377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50"/>
          <p:cNvSpPr>
            <a:spLocks/>
          </p:cNvSpPr>
          <p:nvPr/>
        </p:nvSpPr>
        <p:spPr bwMode="auto">
          <a:xfrm>
            <a:off x="6581748" y="2867025"/>
            <a:ext cx="762000" cy="571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44"/>
              </a:cxn>
              <a:cxn ang="0">
                <a:pos x="480" y="480"/>
              </a:cxn>
            </a:cxnLst>
            <a:rect l="0" t="0" r="r" b="b"/>
            <a:pathLst>
              <a:path w="480" h="480">
                <a:moveTo>
                  <a:pt x="0" y="0"/>
                </a:moveTo>
                <a:cubicBezTo>
                  <a:pt x="128" y="32"/>
                  <a:pt x="256" y="64"/>
                  <a:pt x="336" y="144"/>
                </a:cubicBezTo>
                <a:cubicBezTo>
                  <a:pt x="416" y="224"/>
                  <a:pt x="448" y="352"/>
                  <a:pt x="480" y="48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" name="Freeform 51"/>
          <p:cNvSpPr>
            <a:spLocks/>
          </p:cNvSpPr>
          <p:nvPr/>
        </p:nvSpPr>
        <p:spPr bwMode="auto">
          <a:xfrm>
            <a:off x="6734148" y="2695575"/>
            <a:ext cx="838200" cy="7429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44"/>
              </a:cxn>
              <a:cxn ang="0">
                <a:pos x="480" y="480"/>
              </a:cxn>
            </a:cxnLst>
            <a:rect l="0" t="0" r="r" b="b"/>
            <a:pathLst>
              <a:path w="480" h="480">
                <a:moveTo>
                  <a:pt x="0" y="0"/>
                </a:moveTo>
                <a:cubicBezTo>
                  <a:pt x="128" y="32"/>
                  <a:pt x="256" y="64"/>
                  <a:pt x="336" y="144"/>
                </a:cubicBezTo>
                <a:cubicBezTo>
                  <a:pt x="416" y="224"/>
                  <a:pt x="448" y="352"/>
                  <a:pt x="480" y="48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" name="Freeform 52"/>
          <p:cNvSpPr>
            <a:spLocks/>
          </p:cNvSpPr>
          <p:nvPr/>
        </p:nvSpPr>
        <p:spPr bwMode="auto">
          <a:xfrm>
            <a:off x="7197698" y="2352675"/>
            <a:ext cx="984250" cy="9715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44"/>
              </a:cxn>
              <a:cxn ang="0">
                <a:pos x="480" y="480"/>
              </a:cxn>
            </a:cxnLst>
            <a:rect l="0" t="0" r="r" b="b"/>
            <a:pathLst>
              <a:path w="480" h="480">
                <a:moveTo>
                  <a:pt x="0" y="0"/>
                </a:moveTo>
                <a:cubicBezTo>
                  <a:pt x="128" y="32"/>
                  <a:pt x="256" y="64"/>
                  <a:pt x="336" y="144"/>
                </a:cubicBezTo>
                <a:cubicBezTo>
                  <a:pt x="416" y="224"/>
                  <a:pt x="448" y="352"/>
                  <a:pt x="480" y="48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6" name="Group 67"/>
          <p:cNvGrpSpPr>
            <a:grpSpLocks/>
          </p:cNvGrpSpPr>
          <p:nvPr/>
        </p:nvGrpSpPr>
        <p:grpSpPr bwMode="auto">
          <a:xfrm>
            <a:off x="6124548" y="2238375"/>
            <a:ext cx="2362200" cy="1543050"/>
            <a:chOff x="4032" y="1248"/>
            <a:chExt cx="1488" cy="1296"/>
          </a:xfrm>
        </p:grpSpPr>
        <p:sp>
          <p:nvSpPr>
            <p:cNvPr id="17" name="Line 48"/>
            <p:cNvSpPr>
              <a:spLocks noChangeShapeType="1"/>
            </p:cNvSpPr>
            <p:nvPr/>
          </p:nvSpPr>
          <p:spPr bwMode="auto">
            <a:xfrm>
              <a:off x="4224" y="2344"/>
              <a:ext cx="1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49"/>
            <p:cNvSpPr>
              <a:spLocks noChangeShapeType="1"/>
            </p:cNvSpPr>
            <p:nvPr/>
          </p:nvSpPr>
          <p:spPr bwMode="auto">
            <a:xfrm flipV="1">
              <a:off x="4224" y="1248"/>
              <a:ext cx="0" cy="10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9" name="Object 53"/>
            <p:cNvGraphicFramePr>
              <a:graphicFrameLocks noChangeAspect="1"/>
            </p:cNvGraphicFramePr>
            <p:nvPr/>
          </p:nvGraphicFramePr>
          <p:xfrm>
            <a:off x="4128" y="2392"/>
            <a:ext cx="136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88" name="Equation" r:id="rId8" imgW="215640" imgH="241200" progId="Equation.3">
                    <p:embed/>
                  </p:oleObj>
                </mc:Choice>
                <mc:Fallback>
                  <p:oleObj name="Equation" r:id="rId8" imgW="21564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392"/>
                          <a:ext cx="136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54"/>
            <p:cNvGraphicFramePr>
              <a:graphicFrameLocks noChangeAspect="1"/>
            </p:cNvGraphicFramePr>
            <p:nvPr/>
          </p:nvGraphicFramePr>
          <p:xfrm>
            <a:off x="4032" y="128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89" name="Equation" r:id="rId10" imgW="241200" imgH="317160" progId="Equation.3">
                    <p:embed/>
                  </p:oleObj>
                </mc:Choice>
                <mc:Fallback>
                  <p:oleObj name="Equation" r:id="rId10" imgW="241200" imgH="3171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288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55"/>
            <p:cNvGraphicFramePr>
              <a:graphicFrameLocks noChangeAspect="1"/>
            </p:cNvGraphicFramePr>
            <p:nvPr/>
          </p:nvGraphicFramePr>
          <p:xfrm>
            <a:off x="5376" y="239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0" name="Equation" r:id="rId12" imgW="228600" imgH="241200" progId="Equation.3">
                    <p:embed/>
                  </p:oleObj>
                </mc:Choice>
                <mc:Fallback>
                  <p:oleObj name="Equation" r:id="rId12" imgW="2286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2392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" name="Object 57"/>
          <p:cNvGraphicFramePr>
            <a:graphicFrameLocks noChangeAspect="1"/>
          </p:cNvGraphicFramePr>
          <p:nvPr/>
        </p:nvGraphicFramePr>
        <p:xfrm>
          <a:off x="6429348" y="3152775"/>
          <a:ext cx="9144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1" name="Equation" r:id="rId14" imgW="914400" imgH="444240" progId="Equation.3">
                  <p:embed/>
                </p:oleObj>
              </mc:Choice>
              <mc:Fallback>
                <p:oleObj name="Equation" r:id="rId14" imgW="9144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48" y="3152775"/>
                        <a:ext cx="9144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58"/>
          <p:cNvGraphicFramePr>
            <a:graphicFrameLocks noChangeAspect="1"/>
          </p:cNvGraphicFramePr>
          <p:nvPr/>
        </p:nvGraphicFramePr>
        <p:xfrm>
          <a:off x="6657948" y="2533650"/>
          <a:ext cx="9525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2" name="Equation" r:id="rId16" imgW="952200" imgH="444240" progId="Equation.3">
                  <p:embed/>
                </p:oleObj>
              </mc:Choice>
              <mc:Fallback>
                <p:oleObj name="Equation" r:id="rId16" imgW="9522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7948" y="2533650"/>
                        <a:ext cx="9525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59"/>
          <p:cNvGraphicFramePr>
            <a:graphicFrameLocks noChangeAspect="1"/>
          </p:cNvGraphicFramePr>
          <p:nvPr/>
        </p:nvGraphicFramePr>
        <p:xfrm>
          <a:off x="7318348" y="2247900"/>
          <a:ext cx="9398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3" name="Equation" r:id="rId18" imgW="939600" imgH="444240" progId="Equation.3">
                  <p:embed/>
                </p:oleObj>
              </mc:Choice>
              <mc:Fallback>
                <p:oleObj name="Equation" r:id="rId18" imgW="9396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8348" y="2247900"/>
                        <a:ext cx="9398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059913"/>
              </p:ext>
            </p:extLst>
          </p:nvPr>
        </p:nvGraphicFramePr>
        <p:xfrm>
          <a:off x="6711345" y="3771377"/>
          <a:ext cx="1425573" cy="272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4" name="Equation" r:id="rId20" imgW="2374560" imgH="444240" progId="Equation.3">
                  <p:embed/>
                </p:oleObj>
              </mc:Choice>
              <mc:Fallback>
                <p:oleObj name="Equation" r:id="rId20" imgW="23745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345" y="3771377"/>
                        <a:ext cx="1425573" cy="2722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Line 71"/>
          <p:cNvSpPr>
            <a:spLocks noChangeShapeType="1"/>
          </p:cNvSpPr>
          <p:nvPr/>
        </p:nvSpPr>
        <p:spPr bwMode="auto">
          <a:xfrm flipV="1">
            <a:off x="7461224" y="2809875"/>
            <a:ext cx="492125" cy="23931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27" name="Group 74"/>
          <p:cNvGrpSpPr>
            <a:grpSpLocks/>
          </p:cNvGrpSpPr>
          <p:nvPr/>
        </p:nvGrpSpPr>
        <p:grpSpPr bwMode="auto">
          <a:xfrm>
            <a:off x="7419948" y="2981325"/>
            <a:ext cx="336550" cy="228600"/>
            <a:chOff x="4848" y="1872"/>
            <a:chExt cx="212" cy="192"/>
          </a:xfrm>
        </p:grpSpPr>
        <p:sp>
          <p:nvSpPr>
            <p:cNvPr id="28" name="Oval 70"/>
            <p:cNvSpPr>
              <a:spLocks noChangeArrowheads="1"/>
            </p:cNvSpPr>
            <p:nvPr/>
          </p:nvSpPr>
          <p:spPr bwMode="auto">
            <a:xfrm>
              <a:off x="4848" y="1920"/>
              <a:ext cx="34" cy="3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9" name="Object 73"/>
            <p:cNvGraphicFramePr>
              <a:graphicFrameLocks noChangeAspect="1"/>
            </p:cNvGraphicFramePr>
            <p:nvPr/>
          </p:nvGraphicFramePr>
          <p:xfrm>
            <a:off x="4884" y="1872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5" name="Equation" r:id="rId22" imgW="279360" imgH="304560" progId="Equation.3">
                    <p:embed/>
                  </p:oleObj>
                </mc:Choice>
                <mc:Fallback>
                  <p:oleObj name="Equation" r:id="rId22" imgW="279360" imgH="3045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4" y="1872"/>
                          <a:ext cx="176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 Box 75"/>
              <p:cNvSpPr txBox="1">
                <a:spLocks noChangeArrowheads="1"/>
              </p:cNvSpPr>
              <p:nvPr/>
            </p:nvSpPr>
            <p:spPr bwMode="auto">
              <a:xfrm>
                <a:off x="1166444" y="2869078"/>
                <a:ext cx="4729503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同样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对应函数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/>
                      </a:rPr>
                      <m:t>𝑢</m:t>
                    </m:r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zh-CN" altLang="en-US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有等值面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等量面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r>
                  <a:rPr lang="en-US" altLang="zh-CN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</a:t>
                </a:r>
                <a:r>
                  <a:rPr lang="en-US" altLang="zh-CN" dirty="0"/>
                  <a:t> </a:t>
                </a:r>
              </a:p>
              <a:p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0" name="Text 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66444" y="2869078"/>
                <a:ext cx="4729503" cy="1200329"/>
              </a:xfrm>
              <a:prstGeom prst="rect">
                <a:avLst/>
              </a:prstGeom>
              <a:blipFill rotWithShape="0">
                <a:blip r:embed="rId24"/>
                <a:stretch>
                  <a:fillRect l="-1031" r="-116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 Box 81"/>
          <p:cNvSpPr txBox="1">
            <a:spLocks noChangeArrowheads="1"/>
          </p:cNvSpPr>
          <p:nvPr/>
        </p:nvSpPr>
        <p:spPr bwMode="auto">
          <a:xfrm>
            <a:off x="1176945" y="3791594"/>
            <a:ext cx="28488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当各偏导数不同时为零时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</a:p>
        </p:txBody>
      </p:sp>
      <p:sp>
        <p:nvSpPr>
          <p:cNvPr id="35" name="Text Box 82"/>
          <p:cNvSpPr txBox="1">
            <a:spLocks noChangeArrowheads="1"/>
          </p:cNvSpPr>
          <p:nvPr/>
        </p:nvSpPr>
        <p:spPr bwMode="auto">
          <a:xfrm>
            <a:off x="3838111" y="3820457"/>
            <a:ext cx="7152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其上 </a:t>
            </a:r>
          </a:p>
        </p:txBody>
      </p:sp>
      <p:graphicFrame>
        <p:nvGraphicFramePr>
          <p:cNvPr id="37" name="Object 8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87489"/>
              </p:ext>
            </p:extLst>
          </p:nvPr>
        </p:nvGraphicFramePr>
        <p:xfrm>
          <a:off x="3247172" y="4218652"/>
          <a:ext cx="1253773" cy="310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6" name="Equation" r:id="rId25" imgW="1422360" imgH="469800" progId="Equation.3">
                  <p:embed/>
                </p:oleObj>
              </mc:Choice>
              <mc:Fallback>
                <p:oleObj name="Equation" r:id="rId25" imgW="14223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7172" y="4218652"/>
                        <a:ext cx="1253773" cy="31064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 Box 89"/>
          <p:cNvSpPr txBox="1">
            <a:spLocks noChangeArrowheads="1"/>
          </p:cNvSpPr>
          <p:nvPr/>
        </p:nvSpPr>
        <p:spPr bwMode="auto">
          <a:xfrm>
            <a:off x="6545775" y="4560472"/>
            <a:ext cx="26527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指向函数增大的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sp>
        <p:nvSpPr>
          <p:cNvPr id="40" name="Text Box 31"/>
          <p:cNvSpPr txBox="1">
            <a:spLocks noChangeArrowheads="1"/>
          </p:cNvSpPr>
          <p:nvPr/>
        </p:nvSpPr>
        <p:spPr bwMode="auto">
          <a:xfrm>
            <a:off x="27957" y="789552"/>
            <a:ext cx="33768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梯度的几何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意义：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46069" y="168688"/>
            <a:ext cx="1290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zh-CN" altLang="en-US" sz="3200" b="1" dirty="0">
                <a:solidFill>
                  <a:prstClr val="white"/>
                </a:solidFill>
                <a:ea typeface="楷体_GB2312" pitchFamily="49" charset="-122"/>
              </a:rPr>
              <a:t>梯  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195777" y="1028614"/>
                <a:ext cx="7817062" cy="948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对函数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𝑧</m:t>
                    </m:r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，曲线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sz="2000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zh-CN" sz="2000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altLang="zh-CN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zh-CN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altLang="zh-CN" sz="20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altLang="zh-CN" sz="20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𝑦</m:t>
                                </m:r>
                              </m:e>
                            </m:d>
                          </m:e>
                          <m:e>
                            <m:r>
                              <a:rPr lang="en-US" altLang="zh-CN" sz="2000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zh-CN" sz="2000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altLang="zh-CN" sz="2000" b="0" i="1" smtClean="0">
                                <a:latin typeface="Cambria Math"/>
                              </a:rPr>
                              <m:t>𝐶</m:t>
                            </m:r>
                            <m:r>
                              <a:rPr lang="en-US" altLang="zh-CN" sz="2000" b="0" i="1" smtClean="0">
                                <a:latin typeface="Cambria Math"/>
                              </a:rPr>
                              <m:t>    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</a:t>
                </a:r>
                <a14:m>
                  <m:oMath xmlns:m="http://schemas.openxmlformats.org/officeDocument/2006/math">
                    <m:r>
                      <a:rPr lang="en-US" altLang="zh-CN" sz="2000" b="0" i="0" dirty="0" smtClean="0">
                        <a:latin typeface="Cambria Math"/>
                      </a:rPr>
                      <m:t> </m:t>
                    </m:r>
                    <m:r>
                      <a:rPr lang="en-US" altLang="zh-CN" sz="2000" b="0" i="1" dirty="0" smtClean="0">
                        <a:latin typeface="Cambria Math"/>
                      </a:rPr>
                      <m:t>𝑥𝑜𝑦</m:t>
                    </m:r>
                    <m:r>
                      <a:rPr lang="en-US" altLang="zh-CN" sz="20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面上的投影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</m:t>
                        </m:r>
                      </m:e>
                      <m:sup>
                        <m:r>
                          <a:rPr lang="en-US" altLang="zh-CN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:</m:t>
                    </m:r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altLang="zh-CN" sz="2000" b="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称为函数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/>
                      </a:rPr>
                      <m:t> </m:t>
                    </m:r>
                    <m:r>
                      <a:rPr lang="en-US" altLang="zh-CN" sz="2000" b="0" i="1" smtClean="0">
                        <a:latin typeface="Cambria Math"/>
                      </a:rPr>
                      <m:t>𝑓</m:t>
                    </m:r>
                    <m:r>
                      <a:rPr lang="en-US" altLang="zh-CN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的等值线 </a:t>
                </a:r>
                <a:r>
                  <a:rPr lang="en-US" altLang="zh-CN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777" y="1028614"/>
                <a:ext cx="7817062" cy="948914"/>
              </a:xfrm>
              <a:prstGeom prst="rect">
                <a:avLst/>
              </a:prstGeom>
              <a:blipFill rotWithShape="0">
                <a:blip r:embed="rId27"/>
                <a:stretch>
                  <a:fillRect l="-780" b="-258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300007" y="2149887"/>
                <a:ext cx="44072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则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/>
                      </a:rPr>
                      <m:t> </m:t>
                    </m:r>
                    <m:r>
                      <a:rPr lang="en-US" altLang="zh-CN" b="0" i="1" smtClean="0">
                        <a:latin typeface="Cambria Math"/>
                      </a:rPr>
                      <m:t>𝐿</m:t>
                    </m:r>
                    <m:r>
                      <a:rPr lang="en-US" altLang="zh-CN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上点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/>
                      </a:rPr>
                      <m:t> </m:t>
                    </m:r>
                    <m:r>
                      <a:rPr lang="en-US" altLang="zh-CN" b="0" i="1" smtClean="0">
                        <a:latin typeface="Cambria Math"/>
                      </a:rPr>
                      <m:t>𝑃</m:t>
                    </m:r>
                    <m:r>
                      <a:rPr lang="en-US" altLang="zh-CN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处的法向量为</a:t>
                </a: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007" y="2149887"/>
                <a:ext cx="4407279" cy="369332"/>
              </a:xfrm>
              <a:prstGeom prst="rect">
                <a:avLst/>
              </a:prstGeom>
              <a:blipFill rotWithShape="0">
                <a:blip r:embed="rId28"/>
                <a:stretch>
                  <a:fillRect l="-1107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矩形 43"/>
              <p:cNvSpPr/>
              <p:nvPr/>
            </p:nvSpPr>
            <p:spPr>
              <a:xfrm>
                <a:off x="1195777" y="2148459"/>
                <a:ext cx="2387257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设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不同时为零，</a:t>
                </a: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4" name="矩形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777" y="2148459"/>
                <a:ext cx="2387257" cy="391261"/>
              </a:xfrm>
              <a:prstGeom prst="rect">
                <a:avLst/>
              </a:prstGeom>
              <a:blipFill rotWithShape="0">
                <a:blip r:embed="rId29"/>
                <a:stretch>
                  <a:fillRect l="-2041" t="-7692" r="-1786"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矩形 44"/>
              <p:cNvSpPr/>
              <p:nvPr/>
            </p:nvSpPr>
            <p:spPr>
              <a:xfrm>
                <a:off x="1195777" y="4201942"/>
                <a:ext cx="20513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</a:t>
                </a:r>
                <a14:m>
                  <m:oMath xmlns:m="http://schemas.openxmlformats.org/officeDocument/2006/math">
                    <m:r>
                      <a:rPr lang="en-US" altLang="zh-CN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处的法向量为</a:t>
                </a:r>
              </a:p>
            </p:txBody>
          </p:sp>
        </mc:Choice>
        <mc:Fallback>
          <p:sp>
            <p:nvSpPr>
              <p:cNvPr id="45" name="矩形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777" y="4201942"/>
                <a:ext cx="2051395" cy="369332"/>
              </a:xfrm>
              <a:prstGeom prst="rect">
                <a:avLst/>
              </a:prstGeom>
              <a:blipFill rotWithShape="0">
                <a:blip r:embed="rId30"/>
                <a:stretch>
                  <a:fillRect l="-2374" t="-8197" r="-2374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495639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3" grpId="0" animBg="1"/>
      <p:bldP spid="14" grpId="0" animBg="1"/>
      <p:bldP spid="15" grpId="0" animBg="1"/>
      <p:bldP spid="26" grpId="0" animBg="1"/>
      <p:bldP spid="30" grpId="0" build="p" autoUpdateAnimBg="0"/>
      <p:bldP spid="34" grpId="0" build="p" autoUpdateAnimBg="0"/>
      <p:bldP spid="35" grpId="0" build="p" autoUpdateAnimBg="0"/>
      <p:bldP spid="39" grpId="0" autoUpdateAnimBg="0"/>
      <p:bldP spid="40" grpId="0" build="p" autoUpdateAnimBg="0"/>
      <p:bldP spid="3" grpId="0"/>
      <p:bldP spid="4" grpId="0"/>
      <p:bldP spid="43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75205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47264" y="770164"/>
                <a:ext cx="8280920" cy="95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例</a:t>
                </a:r>
                <a:r>
                  <a:rPr lang="en-US" altLang="zh-CN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：求函数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𝑢</m:t>
                    </m:r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𝑥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/>
                            <a:ea typeface="微软雅黑" panose="020B0503020204020204" pitchFamily="34" charset="-122"/>
                          </a:rPr>
                          <m:t>𝑦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+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/>
                            <a:ea typeface="微软雅黑" panose="020B0503020204020204" pitchFamily="34" charset="-122"/>
                          </a:rPr>
                          <m:t>𝑧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/>
                            <a:ea typeface="微软雅黑" panose="020B0503020204020204" pitchFamily="34" charset="-122"/>
                          </a:rPr>
                          <m:t>3</m:t>
                        </m:r>
                      </m:sup>
                    </m:sSup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−</m:t>
                    </m:r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𝑥𝑦𝑧</m:t>
                    </m:r>
                    <m:r>
                      <a:rPr lang="en-US" altLang="zh-CN" sz="2400" b="0" i="1" smtClean="0">
                        <a:latin typeface="Cambria Math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在点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1,1,2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处沿方向角为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/>
                      </a:rPr>
                      <m:t>𝛼</m:t>
                    </m:r>
                    <m:r>
                      <a:rPr lang="en-US" altLang="zh-CN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b="0" i="1" smtClean="0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zh-CN" altLang="en-US" sz="2400" b="0" i="1" smtClean="0">
                        <a:latin typeface="Cambria Math"/>
                      </a:rPr>
                      <m:t>，</m:t>
                    </m:r>
                    <m:r>
                      <a:rPr lang="zh-CN" altLang="en-US" sz="2400" b="0" i="1" smtClean="0">
                        <a:latin typeface="Cambria Math"/>
                      </a:rPr>
                      <m:t>𝛽</m:t>
                    </m:r>
                    <m:r>
                      <a:rPr lang="en-US" altLang="zh-CN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b="0" i="1" smtClean="0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zh-CN" altLang="en-US" sz="2400" b="0" i="1" smtClean="0">
                        <a:latin typeface="Cambria Math"/>
                      </a:rPr>
                      <m:t>，</m:t>
                    </m:r>
                    <m:r>
                      <a:rPr lang="zh-CN" altLang="en-US" sz="2400" b="0" i="1" smtClean="0">
                        <a:latin typeface="Cambria Math"/>
                      </a:rPr>
                      <m:t>𝛾</m:t>
                    </m:r>
                    <m:r>
                      <a:rPr lang="en-US" altLang="zh-CN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b="0" i="1" smtClean="0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的方向的方向导数</a:t>
                </a:r>
                <a:r>
                  <a:rPr lang="en-US" altLang="zh-CN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64" y="770164"/>
                <a:ext cx="8280920" cy="953466"/>
              </a:xfrm>
              <a:prstGeom prst="rect">
                <a:avLst/>
              </a:prstGeom>
              <a:blipFill rotWithShape="0">
                <a:blip r:embed="rId3"/>
                <a:stretch>
                  <a:fillRect l="-1178" t="-5096" b="-44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357554" y="251169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white"/>
                </a:solidFill>
                <a:ea typeface="楷体_GB2312" pitchFamily="49" charset="-122"/>
              </a:rPr>
              <a:t>习题讲解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752" y="200106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解：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47663" y="1977684"/>
                <a:ext cx="2418775" cy="544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因为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000" i="1" smtClean="0">
                            <a:latin typeface="Cambria Math"/>
                          </a:rPr>
                          <m:t>𝜕</m:t>
                        </m:r>
                        <m:r>
                          <a:rPr lang="en-US" altLang="zh-CN" sz="2000" b="0" i="1" smtClean="0">
                            <a:latin typeface="Cambria Math"/>
                          </a:rPr>
                          <m:t>𝑢</m:t>
                        </m:r>
                      </m:num>
                      <m:den>
                        <m:r>
                          <a:rPr lang="zh-CN" altLang="en-US" sz="2000" i="1" smtClean="0">
                            <a:latin typeface="Cambria Math"/>
                          </a:rPr>
                          <m:t>𝜕</m:t>
                        </m:r>
                        <m:r>
                          <a:rPr lang="en-US" altLang="zh-CN" sz="2000" b="0" i="1" smtClean="0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altLang="zh-CN" sz="20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CN" sz="2000" b="0" i="1" smtClean="0">
                        <a:latin typeface="Cambria Math"/>
                      </a:rPr>
                      <m:t>−</m:t>
                    </m:r>
                    <m:r>
                      <a:rPr lang="en-US" altLang="zh-CN" sz="2000" b="0" i="1" smtClean="0">
                        <a:latin typeface="Cambria Math"/>
                      </a:rPr>
                      <m:t>𝑦𝑧</m:t>
                    </m:r>
                    <m:r>
                      <a:rPr lang="zh-CN" altLang="en-US" sz="2000" b="0" i="1" smtClean="0">
                        <a:latin typeface="Cambria Math"/>
                      </a:rPr>
                      <m:t>，</m:t>
                    </m:r>
                  </m:oMath>
                </a14:m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3" y="1977684"/>
                <a:ext cx="2418775" cy="544893"/>
              </a:xfrm>
              <a:prstGeom prst="rect">
                <a:avLst/>
              </a:prstGeom>
              <a:blipFill rotWithShape="1">
                <a:blip r:embed="rId4"/>
                <a:stretch>
                  <a:fillRect l="-2771" b="-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28060" y="2571750"/>
                <a:ext cx="5919940" cy="1150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latin typeface="Cambria Math"/>
                                  </a:rPr>
                                  <m:t>𝑢</m:t>
                                </m:r>
                              </m:num>
                              <m:den>
                                <m:r>
                                  <a:rPr lang="zh-CN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d>
                          <m:d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1,1,2</m:t>
                            </m:r>
                          </m:e>
                        </m:d>
                      </m:sub>
                    </m:sSub>
                    <m:r>
                      <a:rPr lang="en-US" altLang="zh-CN" b="0" i="1" smtClean="0">
                        <a:latin typeface="Cambria Math"/>
                      </a:rPr>
                      <m:t>=−1</m:t>
                    </m:r>
                  </m:oMath>
                </a14:m>
                <a:r>
                  <a:rPr lang="zh-CN" altLang="en-US" dirty="0" smtClean="0"/>
                  <a:t>，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latin typeface="Cambria Math"/>
                                  </a:rPr>
                                  <m:t>𝑢</m:t>
                                </m:r>
                              </m:num>
                              <m:den>
                                <m:r>
                                  <a:rPr lang="zh-CN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b="0" i="1" smtClean="0">
                                    <a:latin typeface="Cambria Math"/>
                                  </a:rPr>
                                  <m:t>𝑦</m:t>
                                </m:r>
                              </m:den>
                            </m:f>
                          </m:e>
                        </m:d>
                      </m:e>
                      <m:sub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1,1,2</m:t>
                            </m:r>
                          </m:e>
                        </m:d>
                      </m:sub>
                    </m:sSub>
                    <m:r>
                      <a:rPr lang="en-US" altLang="zh-CN" i="1">
                        <a:latin typeface="Cambria Math"/>
                      </a:rPr>
                      <m:t>=</m:t>
                    </m:r>
                    <m:r>
                      <a:rPr lang="en-US" altLang="zh-CN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zh-CN" altLang="en-US" dirty="0" smtClean="0"/>
                  <a:t>，</a:t>
                </a:r>
                <a:r>
                  <a:rPr lang="en-US" altLang="zh-CN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latin typeface="Cambria Math"/>
                                  </a:rPr>
                                  <m:t>𝑢</m:t>
                                </m:r>
                              </m:num>
                              <m:den>
                                <m:r>
                                  <a:rPr lang="zh-CN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b="0" i="1" smtClean="0">
                                    <a:latin typeface="Cambria Math"/>
                                  </a:rPr>
                                  <m:t>𝑧</m:t>
                                </m:r>
                              </m:den>
                            </m:f>
                          </m:e>
                        </m:d>
                      </m:e>
                      <m:sub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1,1,2</m:t>
                            </m:r>
                          </m:e>
                        </m:d>
                      </m:sub>
                    </m:sSub>
                    <m:r>
                      <a:rPr lang="en-US" altLang="zh-CN" i="1">
                        <a:latin typeface="Cambria Math"/>
                      </a:rPr>
                      <m:t>=</m:t>
                    </m:r>
                    <m:r>
                      <a:rPr lang="en-US" altLang="zh-CN" b="0" i="1" smtClean="0">
                        <a:latin typeface="Cambria Math"/>
                      </a:rPr>
                      <m:t>1</m:t>
                    </m:r>
                    <m:r>
                      <a:rPr lang="en-US" altLang="zh-CN" i="1">
                        <a:latin typeface="Cambria Math"/>
                      </a:rPr>
                      <m:t>1</m:t>
                    </m:r>
                  </m:oMath>
                </a14:m>
                <a:r>
                  <a:rPr lang="zh-CN" altLang="en-US" dirty="0" smtClean="0"/>
                  <a:t>，</a:t>
                </a:r>
                <a:endParaRPr lang="zh-CN" altLang="en-US" dirty="0"/>
              </a:p>
              <a:p>
                <a:endParaRPr lang="zh-CN" altLang="en-US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060" y="2571750"/>
                <a:ext cx="5919940" cy="1150700"/>
              </a:xfrm>
              <a:prstGeom prst="rect">
                <a:avLst/>
              </a:prstGeom>
              <a:blipFill rotWithShape="1">
                <a:blip r:embed="rId5"/>
                <a:stretch>
                  <a:fillRect l="-7724" t="-75661" b="-544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57333" y="3207310"/>
                <a:ext cx="4824974" cy="8209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/>
                            </a:rPr>
                            <m:t>𝑙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altLang="zh-CN" sz="20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func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altLang="zh-CN" sz="20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func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altLang="zh-CN" sz="20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func>
                        </m:e>
                      </m:d>
                      <m:r>
                        <a:rPr lang="en-US" altLang="zh-CN" sz="2000" b="0" i="0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zh-CN" altLang="en-US" sz="2000" b="0" i="1" smtClean="0">
                          <a:latin typeface="Cambria Math"/>
                        </a:rPr>
                        <m:t>，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333" y="3207310"/>
                <a:ext cx="4824974" cy="8209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32584" y="4104015"/>
                <a:ext cx="4608512" cy="624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所以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2000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sz="2000" i="1">
                                    <a:latin typeface="Cambria Math"/>
                                  </a:rPr>
                                  <m:t>𝑢</m:t>
                                </m:r>
                              </m:num>
                              <m:den>
                                <m:r>
                                  <a:rPr lang="zh-CN" altLang="en-US" sz="2000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sz="2000" b="0" i="1" smtClean="0">
                                    <a:latin typeface="Cambria Math"/>
                                  </a:rPr>
                                  <m:t>𝑙</m:t>
                                </m:r>
                              </m:den>
                            </m:f>
                          </m:e>
                        </m:d>
                      </m:e>
                      <m:sub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/>
                              </a:rPr>
                              <m:t>1,1,2</m:t>
                            </m:r>
                          </m:e>
                        </m:d>
                      </m:sub>
                    </m:sSub>
                    <m:r>
                      <a:rPr lang="en-US" altLang="zh-CN" sz="2000" i="1">
                        <a:latin typeface="Cambria Math"/>
                      </a:rPr>
                      <m:t>=−1</m:t>
                    </m:r>
                    <m:r>
                      <a:rPr lang="en-US" altLang="zh-CN" sz="20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altLang="zh-CN" sz="2000" b="0" i="1" smtClean="0">
                        <a:latin typeface="Cambria Math"/>
                        <a:ea typeface="Cambria Math"/>
                      </a:rPr>
                      <m:t>+0+11∙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altLang="zh-CN" sz="2000" b="0" i="1" smtClean="0">
                        <a:latin typeface="Cambria Math"/>
                        <a:ea typeface="Cambria Math"/>
                      </a:rPr>
                      <m:t>=5.</m:t>
                    </m:r>
                  </m:oMath>
                </a14:m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584" y="4104015"/>
                <a:ext cx="4608512" cy="624723"/>
              </a:xfrm>
              <a:prstGeom prst="rect">
                <a:avLst/>
              </a:prstGeom>
              <a:blipFill rotWithShape="1">
                <a:blip r:embed="rId7"/>
                <a:stretch>
                  <a:fillRect l="-13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3774346" y="1885030"/>
                <a:ext cx="2141612" cy="7302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𝑥𝑦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𝑥𝑧</m:t>
                      </m:r>
                      <m:r>
                        <a:rPr lang="zh-CN" alt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，</m:t>
                      </m:r>
                    </m:oMath>
                  </m:oMathPara>
                </a14:m>
                <a:endPara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346" y="1885030"/>
                <a:ext cx="2141612" cy="7302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5630325" y="1907528"/>
                <a:ext cx="2133148" cy="677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zh-CN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𝜕</m:t>
                          </m:r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=3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/>
                        </a:rPr>
                        <m:t>𝑥𝑦</m:t>
                      </m:r>
                      <m:r>
                        <a:rPr lang="zh-CN" alt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，</m:t>
                      </m:r>
                    </m:oMath>
                  </m:oMathPara>
                </a14:m>
                <a:endPara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325" y="1907528"/>
                <a:ext cx="2133148" cy="6775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011390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76447" y="800054"/>
                <a:ext cx="803784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例</a:t>
                </a:r>
                <a:r>
                  <a:rPr lang="en-US" altLang="zh-CN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：求函数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/>
                      </a:rPr>
                      <m:t> </m:t>
                    </m:r>
                    <m:r>
                      <a:rPr lang="en-US" altLang="zh-CN" sz="2400" b="0" i="1" smtClean="0">
                        <a:latin typeface="Cambria Math"/>
                      </a:rPr>
                      <m:t>𝑢</m:t>
                    </m:r>
                    <m:r>
                      <a:rPr lang="en-US" altLang="zh-CN" sz="2400" b="0" i="1" smtClean="0">
                        <a:latin typeface="Cambria Math"/>
                      </a:rPr>
                      <m:t>=</m:t>
                    </m:r>
                    <m:r>
                      <a:rPr lang="en-US" altLang="zh-CN" sz="2400" b="0" i="1" smtClean="0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latin typeface="Cambria Math"/>
                      </a:rPr>
                      <m:t>𝑧</m:t>
                    </m:r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1,−1,2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处变化最快的方向，并求沿这个方向的方向导数</a:t>
                </a:r>
                <a:r>
                  <a:rPr lang="en-US" altLang="zh-CN" sz="24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47" y="800054"/>
                <a:ext cx="8037841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214" t="-5839" r="-5008" b="-15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57554" y="251169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white"/>
                </a:solidFill>
                <a:ea typeface="楷体_GB2312" pitchFamily="49" charset="-122"/>
              </a:rPr>
              <a:t>习题讲解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4722" y="1786069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解：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382794" y="1687183"/>
                <a:ext cx="2618922" cy="666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/>
                        </a:rPr>
                        <m:t>𝛻</m:t>
                      </m:r>
                      <m:r>
                        <a:rPr lang="en-US" altLang="zh-CN" b="0" i="1" smtClean="0">
                          <a:latin typeface="Cambria Math"/>
                        </a:rPr>
                        <m:t>𝑢</m:t>
                      </m:r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altLang="zh-CN" b="1" i="1" smtClean="0">
                          <a:latin typeface="Cambria Math"/>
                        </a:rPr>
                        <m:t>𝒊</m:t>
                      </m:r>
                      <m:r>
                        <a:rPr lang="en-US" altLang="zh-CN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altLang="zh-CN" b="1" i="1" smtClean="0">
                          <a:latin typeface="Cambria Math"/>
                        </a:rPr>
                        <m:t>𝒋</m:t>
                      </m:r>
                      <m:r>
                        <a:rPr lang="en-US" altLang="zh-CN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en-US" altLang="zh-CN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94" y="1687183"/>
                <a:ext cx="2618922" cy="66633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382794" y="2278568"/>
                <a:ext cx="2276584" cy="576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/>
                        </a:rPr>
                        <m:t>𝛻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sub>
                      </m:sSub>
                      <m:r>
                        <a:rPr lang="en-US" altLang="zh-CN" b="0" i="1" smtClean="0">
                          <a:latin typeface="Cambria Math"/>
                        </a:rPr>
                        <m:t>=2</m:t>
                      </m:r>
                      <m:r>
                        <a:rPr lang="en-US" altLang="zh-CN" b="1" i="1" smtClean="0">
                          <a:latin typeface="Cambria Math"/>
                        </a:rPr>
                        <m:t>𝒊</m:t>
                      </m:r>
                      <m:r>
                        <a:rPr lang="en-US" altLang="zh-CN" b="0" i="1" smtClean="0">
                          <a:latin typeface="Cambria Math"/>
                        </a:rPr>
                        <m:t>−4</m:t>
                      </m:r>
                      <m:r>
                        <a:rPr lang="en-US" altLang="zh-CN" b="1" i="1" smtClean="0">
                          <a:latin typeface="Cambria Math"/>
                        </a:rPr>
                        <m:t>𝒋</m:t>
                      </m:r>
                      <m:r>
                        <a:rPr lang="en-US" altLang="zh-CN" b="0" i="1" smtClean="0">
                          <a:latin typeface="Cambria Math"/>
                        </a:rPr>
                        <m:t>+</m:t>
                      </m:r>
                      <m:r>
                        <a:rPr lang="en-US" altLang="zh-CN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94" y="2278568"/>
                <a:ext cx="2276584" cy="576761"/>
              </a:xfrm>
              <a:prstGeom prst="rect">
                <a:avLst/>
              </a:prstGeom>
              <a:blipFill rotWithShape="0">
                <a:blip r:embed="rId5"/>
                <a:stretch>
                  <a:fillRect l="-13137" t="-152128" b="-210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826584" y="1816847"/>
                <a:ext cx="25913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zh-CN" b="1" i="1">
                          <a:solidFill>
                            <a:prstClr val="black"/>
                          </a:solidFill>
                          <a:latin typeface="Cambria Math"/>
                        </a:rPr>
                        <m:t>𝒊</m:t>
                      </m:r>
                      <m:r>
                        <a:rPr lang="en-US" altLang="zh-CN" i="1">
                          <a:solidFill>
                            <a:prstClr val="black"/>
                          </a:solidFill>
                          <a:latin typeface="Cambria Math"/>
                        </a:rPr>
                        <m:t>+2</m:t>
                      </m:r>
                      <m:r>
                        <a:rPr lang="en-US" altLang="zh-CN" i="1">
                          <a:solidFill>
                            <a:prstClr val="black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altLang="zh-CN" b="1" i="1">
                          <a:solidFill>
                            <a:prstClr val="black"/>
                          </a:solidFill>
                          <a:latin typeface="Cambria Math"/>
                        </a:rPr>
                        <m:t>𝒋</m:t>
                      </m:r>
                      <m:r>
                        <a:rPr lang="en-US" altLang="zh-CN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CN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zh-CN" b="1" i="1">
                          <a:solidFill>
                            <a:prstClr val="black"/>
                          </a:solidFill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zh-CN" altLang="en-US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584" y="1816847"/>
                <a:ext cx="2591350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1800200" y="3329084"/>
                <a:ext cx="4572000" cy="8198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num>
                              <m:den>
                                <m:r>
                                  <a:rPr lang="zh-CN" alt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𝛻</m:t>
                        </m:r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|"/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</m:d>
                          </m:e>
                          <m:sub>
                            <m:sSub>
                              <m:sSub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altLang="zh-CN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𝒊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−4</m:t>
                        </m:r>
                        <m:r>
                          <a:rPr lang="en-US" altLang="zh-CN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𝒋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CN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m:rPr>
                            <m:nor/>
                          </m:rPr>
                          <a:rPr lang="zh-CN" altLang="en-US" b="1" dirty="0">
                            <a:solidFill>
                              <a:prstClr val="black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rPr>
                          <m:t> </m:t>
                        </m:r>
                      </m:e>
                    </m:d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21</m:t>
                        </m:r>
                      </m:e>
                    </m:rad>
                  </m:oMath>
                </a14:m>
                <a:r>
                  <a:rPr lang="zh-CN" altLang="en-US" dirty="0" smtClean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；</a:t>
                </a:r>
                <a:endPara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200" y="3329084"/>
                <a:ext cx="4572000" cy="819840"/>
              </a:xfrm>
              <a:prstGeom prst="rect">
                <a:avLst/>
              </a:prstGeom>
              <a:blipFill rotWithShape="1">
                <a:blip r:embed="rId7"/>
                <a:stretch>
                  <a:fillRect l="-9867" t="-77037" b="-1451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矩形 12"/>
              <p:cNvSpPr/>
              <p:nvPr/>
            </p:nvSpPr>
            <p:spPr>
              <a:xfrm>
                <a:off x="1382794" y="4169924"/>
                <a:ext cx="6901299" cy="906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zh-CN" altLang="en-US" dirty="0" smtClean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沿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=−</m:t>
                    </m:r>
                    <m:r>
                      <a:rPr lang="zh-CN" altLang="en-US" i="1">
                        <a:solidFill>
                          <a:prstClr val="black"/>
                        </a:solidFill>
                        <a:latin typeface="Cambria Math"/>
                      </a:rPr>
                      <m:t>𝛻</m:t>
                    </m:r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=−2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𝒊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+4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𝒋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𝒌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方向减少最快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，其</a:t>
                </a:r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方向导数为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num>
                              <m:den>
                                <m:r>
                                  <a:rPr lang="zh-CN" alt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21</m:t>
                        </m:r>
                      </m:e>
                    </m:rad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94" y="4169924"/>
                <a:ext cx="6901299" cy="906658"/>
              </a:xfrm>
              <a:prstGeom prst="rect">
                <a:avLst/>
              </a:prstGeom>
              <a:blipFill rotWithShape="0">
                <a:blip r:embed="rId8"/>
                <a:stretch>
                  <a:fillRect l="-4505" t="-63087" b="-1288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矩形 13"/>
              <p:cNvSpPr/>
              <p:nvPr/>
            </p:nvSpPr>
            <p:spPr>
              <a:xfrm>
                <a:off x="1391904" y="2854755"/>
                <a:ext cx="7291641" cy="948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由方向导数与梯度的关系可知，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𝑢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𝑧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处沿</a:t>
                </a:r>
                <a14:m>
                  <m:oMath xmlns:m="http://schemas.openxmlformats.org/officeDocument/2006/math">
                    <m:r>
                      <a:rPr lang="en-US" altLang="zh-CN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𝑛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zh-CN" altLang="en-US" i="1">
                        <a:solidFill>
                          <a:prstClr val="black"/>
                        </a:solidFill>
                        <a:latin typeface="Cambria Math"/>
                      </a:rPr>
                      <m:t>𝛻</m:t>
                    </m:r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=2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𝒊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−4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𝒋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𝒌</m:t>
                    </m:r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的方向增加最快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</a:t>
                </a:r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其方向导数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为：</a:t>
                </a:r>
                <a:endPara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dirty="0" smtClean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          </a:t>
                </a:r>
                <a:endParaRPr lang="zh-CN" altLang="en-US" dirty="0"/>
              </a:p>
            </p:txBody>
          </p:sp>
        </mc:Choice>
        <mc:Fallback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904" y="2854755"/>
                <a:ext cx="7291641" cy="948658"/>
              </a:xfrm>
              <a:prstGeom prst="rect">
                <a:avLst/>
              </a:prstGeom>
              <a:blipFill rotWithShape="0">
                <a:blip r:embed="rId9"/>
                <a:stretch>
                  <a:fillRect l="-669" t="-46154" b="-1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947404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  <p:bldP spid="4" grpId="0"/>
      <p:bldP spid="7" grpId="0"/>
      <p:bldP spid="9" grpId="0"/>
      <p:bldP spid="12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229</Words>
  <Application>Microsoft Office PowerPoint</Application>
  <PresentationFormat>全屏显示(16:9)</PresentationFormat>
  <Paragraphs>79</Paragraphs>
  <Slides>10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方正兰亭粗黑_GBK</vt:lpstr>
      <vt:lpstr>华文楷体</vt:lpstr>
      <vt:lpstr>楷体_GB2312</vt:lpstr>
      <vt:lpstr>宋体</vt:lpstr>
      <vt:lpstr>微软雅黑</vt:lpstr>
      <vt:lpstr>Arial</vt:lpstr>
      <vt:lpstr>Calibri</vt:lpstr>
      <vt:lpstr>Cambria Math</vt:lpstr>
      <vt:lpstr>Consolas</vt:lpstr>
      <vt:lpstr>Impact</vt:lpstr>
      <vt:lpstr>Verdana</vt:lpstr>
      <vt:lpstr>1_Office 主题​​</vt:lpstr>
      <vt:lpstr>2_Office 主题​​</vt:lpstr>
      <vt:lpstr>3_Office 主题​​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Administrator</cp:lastModifiedBy>
  <cp:revision>314</cp:revision>
  <dcterms:created xsi:type="dcterms:W3CDTF">2016-03-20T02:48:00Z</dcterms:created>
  <dcterms:modified xsi:type="dcterms:W3CDTF">2018-04-16T01:36:06Z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