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84" r:id="rId5"/>
    <p:sldId id="262" r:id="rId6"/>
    <p:sldId id="305" r:id="rId7"/>
    <p:sldId id="283" r:id="rId8"/>
    <p:sldId id="259" r:id="rId9"/>
    <p:sldId id="306" r:id="rId10"/>
    <p:sldId id="307" r:id="rId11"/>
    <p:sldId id="286" r:id="rId12"/>
    <p:sldId id="272" r:id="rId13"/>
    <p:sldId id="278" r:id="rId14"/>
  </p:sldIdLst>
  <p:sldSz cx="9144000" cy="514191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1">
          <p15:clr>
            <a:srgbClr val="A4A3A4"/>
          </p15:clr>
        </p15:guide>
        <p15:guide id="2" pos="2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B0D"/>
    <a:srgbClr val="260F00"/>
    <a:srgbClr val="002C42"/>
    <a:srgbClr val="008DD0"/>
    <a:srgbClr val="BB2B1D"/>
    <a:srgbClr val="EF6541"/>
    <a:srgbClr val="FFCC00"/>
    <a:srgbClr val="C9B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56"/>
  </p:normalViewPr>
  <p:slideViewPr>
    <p:cSldViewPr showGuides="1">
      <p:cViewPr varScale="1">
        <p:scale>
          <a:sx n="119" d="100"/>
          <a:sy n="119" d="100"/>
        </p:scale>
        <p:origin x="904" y="176"/>
      </p:cViewPr>
      <p:guideLst>
        <p:guide orient="horz" pos="741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6C637-C887-41E9-943C-6C56A753EF00}" type="datetimeFigureOut">
              <a:rPr lang="zh-CN" altLang="en-US" smtClean="0"/>
              <a:t>2018/11/18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D577C-09A4-4D93-AAE3-428FE892DE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0338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8425"/>
            <a:ext cx="7886700" cy="32623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050"/>
            <a:ext cx="1971675" cy="43576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050"/>
            <a:ext cx="5762625" cy="435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8425"/>
            <a:ext cx="788670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83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1700"/>
            <a:ext cx="78867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8425"/>
            <a:ext cx="386715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368425"/>
            <a:ext cx="386715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8" y="1260475"/>
            <a:ext cx="3868737" cy="6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8" y="1878013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475"/>
            <a:ext cx="3887788" cy="6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013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739775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1543050"/>
            <a:ext cx="2949575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39775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1543050"/>
            <a:ext cx="2949575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181475"/>
            <a:ext cx="9144000" cy="960438"/>
          </a:xfrm>
          <a:prstGeom prst="rect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052" name="Picture 4" descr="卡通遨游太空汇报模板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0813" y="736600"/>
            <a:ext cx="4364037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456113" y="1571625"/>
            <a:ext cx="413194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EF6541"/>
                </a:solidFill>
              </a:rPr>
              <a:t>让创新创意落地生根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456113" y="2147888"/>
            <a:ext cx="304800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实用新型专利申请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E5577C5-6A12-7E46-A0D5-0CAC07B88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665" y="2725223"/>
            <a:ext cx="44496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2018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届思想政治教育专业陈钿莹</a:t>
            </a:r>
            <a:endParaRPr lang="en-US" altLang="zh-CN" sz="2000" dirty="0">
              <a:solidFill>
                <a:schemeClr val="bg1"/>
              </a:solidFill>
              <a:sym typeface="+mn-ea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中山大学马克思主义学院硕士生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未标题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4975" y="263525"/>
            <a:ext cx="327025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50825" y="266700"/>
            <a:ext cx="10058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申请方式</a:t>
            </a:r>
          </a:p>
        </p:txBody>
      </p:sp>
      <p:sp>
        <p:nvSpPr>
          <p:cNvPr id="8204" name="Freeform 12"/>
          <p:cNvSpPr/>
          <p:nvPr/>
        </p:nvSpPr>
        <p:spPr bwMode="auto">
          <a:xfrm>
            <a:off x="1147445" y="793115"/>
            <a:ext cx="7112000" cy="775335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5" name="Freeform 13"/>
          <p:cNvSpPr/>
          <p:nvPr/>
        </p:nvSpPr>
        <p:spPr bwMode="auto">
          <a:xfrm>
            <a:off x="324485" y="904875"/>
            <a:ext cx="914400" cy="376555"/>
          </a:xfrm>
          <a:custGeom>
            <a:avLst/>
            <a:gdLst>
              <a:gd name="T0" fmla="*/ 117 w 117"/>
              <a:gd name="T1" fmla="*/ 106 h 118"/>
              <a:gd name="T2" fmla="*/ 106 w 117"/>
              <a:gd name="T3" fmla="*/ 118 h 118"/>
              <a:gd name="T4" fmla="*/ 11 w 117"/>
              <a:gd name="T5" fmla="*/ 118 h 118"/>
              <a:gd name="T6" fmla="*/ 0 w 117"/>
              <a:gd name="T7" fmla="*/ 106 h 118"/>
              <a:gd name="T8" fmla="*/ 0 w 117"/>
              <a:gd name="T9" fmla="*/ 12 h 118"/>
              <a:gd name="T10" fmla="*/ 11 w 117"/>
              <a:gd name="T11" fmla="*/ 0 h 118"/>
              <a:gd name="T12" fmla="*/ 106 w 117"/>
              <a:gd name="T13" fmla="*/ 0 h 118"/>
              <a:gd name="T14" fmla="*/ 117 w 117"/>
              <a:gd name="T15" fmla="*/ 12 h 118"/>
              <a:gd name="T16" fmla="*/ 117 w 117"/>
              <a:gd name="T17" fmla="*/ 10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8">
                <a:moveTo>
                  <a:pt x="117" y="106"/>
                </a:moveTo>
                <a:cubicBezTo>
                  <a:pt x="117" y="113"/>
                  <a:pt x="112" y="118"/>
                  <a:pt x="106" y="118"/>
                </a:cubicBezTo>
                <a:cubicBezTo>
                  <a:pt x="11" y="118"/>
                  <a:pt x="11" y="118"/>
                  <a:pt x="11" y="118"/>
                </a:cubicBezTo>
                <a:cubicBezTo>
                  <a:pt x="5" y="118"/>
                  <a:pt x="0" y="113"/>
                  <a:pt x="0" y="10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2"/>
                </a:cubicBezTo>
                <a:lnTo>
                  <a:pt x="117" y="1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6" name="Freeform 14"/>
          <p:cNvSpPr/>
          <p:nvPr/>
        </p:nvSpPr>
        <p:spPr bwMode="auto">
          <a:xfrm>
            <a:off x="1196975" y="3049905"/>
            <a:ext cx="7145655" cy="1557020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7" name="Freeform 15"/>
          <p:cNvSpPr/>
          <p:nvPr/>
        </p:nvSpPr>
        <p:spPr bwMode="auto">
          <a:xfrm>
            <a:off x="415925" y="3098800"/>
            <a:ext cx="1089025" cy="372745"/>
          </a:xfrm>
          <a:custGeom>
            <a:avLst/>
            <a:gdLst>
              <a:gd name="T0" fmla="*/ 117 w 117"/>
              <a:gd name="T1" fmla="*/ 106 h 117"/>
              <a:gd name="T2" fmla="*/ 106 w 117"/>
              <a:gd name="T3" fmla="*/ 117 h 117"/>
              <a:gd name="T4" fmla="*/ 11 w 117"/>
              <a:gd name="T5" fmla="*/ 117 h 117"/>
              <a:gd name="T6" fmla="*/ 0 w 117"/>
              <a:gd name="T7" fmla="*/ 106 h 117"/>
              <a:gd name="T8" fmla="*/ 0 w 117"/>
              <a:gd name="T9" fmla="*/ 11 h 117"/>
              <a:gd name="T10" fmla="*/ 11 w 117"/>
              <a:gd name="T11" fmla="*/ 0 h 117"/>
              <a:gd name="T12" fmla="*/ 106 w 117"/>
              <a:gd name="T13" fmla="*/ 0 h 117"/>
              <a:gd name="T14" fmla="*/ 117 w 117"/>
              <a:gd name="T15" fmla="*/ 11 h 117"/>
              <a:gd name="T16" fmla="*/ 117 w 117"/>
              <a:gd name="T17" fmla="*/ 10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7">
                <a:moveTo>
                  <a:pt x="117" y="106"/>
                </a:moveTo>
                <a:cubicBezTo>
                  <a:pt x="117" y="112"/>
                  <a:pt x="112" y="117"/>
                  <a:pt x="106" y="117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5" y="117"/>
                  <a:pt x="0" y="112"/>
                  <a:pt x="0" y="10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1"/>
                </a:cubicBezTo>
                <a:lnTo>
                  <a:pt x="117" y="106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50838" y="3106420"/>
            <a:ext cx="10972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>
                <a:solidFill>
                  <a:schemeClr val="bg1"/>
                </a:solidFill>
              </a:rPr>
              <a:t>电子申请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270193" y="925195"/>
            <a:ext cx="10972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>
                <a:solidFill>
                  <a:schemeClr val="bg2"/>
                </a:solidFill>
              </a:rPr>
              <a:t>信件寄送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576070" y="3270885"/>
            <a:ext cx="6459855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</a:rPr>
              <a:t>信息时代，建议大家还是通过电子申请，省时省力。又可以践行环保理念。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</a:rPr>
              <a:t>点击专利电子申请，有详细流程安排。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</a:rPr>
              <a:t>下面有个视频可以简单了解一下流程，虽然是发明专利申请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</a:rPr>
              <a:t>流程，但是程序是一样的，只是类型不同。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1195070" y="997585"/>
            <a:ext cx="6878955" cy="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900">
                <a:solidFill>
                  <a:srgbClr val="FF0000"/>
                </a:solidFill>
              </a:rPr>
              <a:t>         </a:t>
            </a:r>
            <a:r>
              <a:rPr lang="zh-CN" altLang="en-US" sz="1400">
                <a:solidFill>
                  <a:schemeClr val="tx1"/>
                </a:solidFill>
              </a:rPr>
              <a:t>网站有详尽表格填写规范要求以及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tx1"/>
                </a:solidFill>
              </a:rPr>
              <a:t>       如何进行纸质版寄送。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90" y="712470"/>
            <a:ext cx="3300095" cy="21894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820" y="3555365"/>
            <a:ext cx="2198370" cy="1113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未标题-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44975" y="263525"/>
            <a:ext cx="327025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1" name="Freeform 9"/>
          <p:cNvSpPr/>
          <p:nvPr/>
        </p:nvSpPr>
        <p:spPr bwMode="auto">
          <a:xfrm>
            <a:off x="6227763" y="1235075"/>
            <a:ext cx="1860550" cy="469900"/>
          </a:xfrm>
          <a:custGeom>
            <a:avLst/>
            <a:gdLst>
              <a:gd name="T0" fmla="*/ 1172 w 1172"/>
              <a:gd name="T1" fmla="*/ 296 h 296"/>
              <a:gd name="T2" fmla="*/ 0 w 1172"/>
              <a:gd name="T3" fmla="*/ 296 h 296"/>
              <a:gd name="T4" fmla="*/ 153 w 1172"/>
              <a:gd name="T5" fmla="*/ 147 h 296"/>
              <a:gd name="T6" fmla="*/ 0 w 1172"/>
              <a:gd name="T7" fmla="*/ 0 h 296"/>
              <a:gd name="T8" fmla="*/ 1172 w 1172"/>
              <a:gd name="T9" fmla="*/ 0 h 296"/>
              <a:gd name="T10" fmla="*/ 1172 w 1172"/>
              <a:gd name="T11" fmla="*/ 29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2" h="296">
                <a:moveTo>
                  <a:pt x="1172" y="296"/>
                </a:moveTo>
                <a:lnTo>
                  <a:pt x="0" y="296"/>
                </a:lnTo>
                <a:lnTo>
                  <a:pt x="153" y="147"/>
                </a:lnTo>
                <a:lnTo>
                  <a:pt x="0" y="0"/>
                </a:lnTo>
                <a:lnTo>
                  <a:pt x="1172" y="0"/>
                </a:lnTo>
                <a:lnTo>
                  <a:pt x="1172" y="296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2" name="Freeform 10"/>
          <p:cNvSpPr/>
          <p:nvPr/>
        </p:nvSpPr>
        <p:spPr bwMode="auto">
          <a:xfrm>
            <a:off x="6227763" y="4121150"/>
            <a:ext cx="1860550" cy="469900"/>
          </a:xfrm>
          <a:custGeom>
            <a:avLst/>
            <a:gdLst>
              <a:gd name="T0" fmla="*/ 0 w 1172"/>
              <a:gd name="T1" fmla="*/ 0 h 296"/>
              <a:gd name="T2" fmla="*/ 1172 w 1172"/>
              <a:gd name="T3" fmla="*/ 0 h 296"/>
              <a:gd name="T4" fmla="*/ 1019 w 1172"/>
              <a:gd name="T5" fmla="*/ 147 h 296"/>
              <a:gd name="T6" fmla="*/ 1172 w 1172"/>
              <a:gd name="T7" fmla="*/ 296 h 296"/>
              <a:gd name="T8" fmla="*/ 0 w 1172"/>
              <a:gd name="T9" fmla="*/ 296 h 296"/>
              <a:gd name="T10" fmla="*/ 0 w 1172"/>
              <a:gd name="T11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2" h="296">
                <a:moveTo>
                  <a:pt x="0" y="0"/>
                </a:moveTo>
                <a:lnTo>
                  <a:pt x="1172" y="0"/>
                </a:lnTo>
                <a:lnTo>
                  <a:pt x="1019" y="147"/>
                </a:lnTo>
                <a:lnTo>
                  <a:pt x="1172" y="296"/>
                </a:lnTo>
                <a:lnTo>
                  <a:pt x="0" y="296"/>
                </a:lnTo>
                <a:lnTo>
                  <a:pt x="0" y="0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6227763" y="1957388"/>
            <a:ext cx="1860550" cy="468312"/>
          </a:xfrm>
          <a:prstGeom prst="rect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6227763" y="2678113"/>
            <a:ext cx="1860550" cy="469900"/>
          </a:xfrm>
          <a:prstGeom prst="rect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6227763" y="3400425"/>
            <a:ext cx="1860550" cy="468313"/>
          </a:xfrm>
          <a:prstGeom prst="rect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6" name="Freeform 14"/>
          <p:cNvSpPr/>
          <p:nvPr/>
        </p:nvSpPr>
        <p:spPr bwMode="auto">
          <a:xfrm>
            <a:off x="6227763" y="1704975"/>
            <a:ext cx="1860550" cy="252413"/>
          </a:xfrm>
          <a:custGeom>
            <a:avLst/>
            <a:gdLst>
              <a:gd name="T0" fmla="*/ 1172 w 1172"/>
              <a:gd name="T1" fmla="*/ 0 h 159"/>
              <a:gd name="T2" fmla="*/ 427 w 1172"/>
              <a:gd name="T3" fmla="*/ 0 h 159"/>
              <a:gd name="T4" fmla="*/ 0 w 1172"/>
              <a:gd name="T5" fmla="*/ 159 h 159"/>
              <a:gd name="T6" fmla="*/ 780 w 1172"/>
              <a:gd name="T7" fmla="*/ 159 h 159"/>
              <a:gd name="T8" fmla="*/ 1172 w 1172"/>
              <a:gd name="T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72" h="159">
                <a:moveTo>
                  <a:pt x="1172" y="0"/>
                </a:moveTo>
                <a:lnTo>
                  <a:pt x="427" y="0"/>
                </a:lnTo>
                <a:lnTo>
                  <a:pt x="0" y="159"/>
                </a:lnTo>
                <a:lnTo>
                  <a:pt x="780" y="159"/>
                </a:lnTo>
                <a:lnTo>
                  <a:pt x="1172" y="0"/>
                </a:lnTo>
                <a:close/>
              </a:path>
            </a:pathLst>
          </a:cu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7" name="Freeform 15"/>
          <p:cNvSpPr/>
          <p:nvPr/>
        </p:nvSpPr>
        <p:spPr bwMode="auto">
          <a:xfrm>
            <a:off x="6227763" y="2425700"/>
            <a:ext cx="1860550" cy="252413"/>
          </a:xfrm>
          <a:custGeom>
            <a:avLst/>
            <a:gdLst>
              <a:gd name="T0" fmla="*/ 1172 w 1172"/>
              <a:gd name="T1" fmla="*/ 0 h 159"/>
              <a:gd name="T2" fmla="*/ 427 w 1172"/>
              <a:gd name="T3" fmla="*/ 0 h 159"/>
              <a:gd name="T4" fmla="*/ 0 w 1172"/>
              <a:gd name="T5" fmla="*/ 159 h 159"/>
              <a:gd name="T6" fmla="*/ 780 w 1172"/>
              <a:gd name="T7" fmla="*/ 159 h 159"/>
              <a:gd name="T8" fmla="*/ 1172 w 1172"/>
              <a:gd name="T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72" h="159">
                <a:moveTo>
                  <a:pt x="1172" y="0"/>
                </a:moveTo>
                <a:lnTo>
                  <a:pt x="427" y="0"/>
                </a:lnTo>
                <a:lnTo>
                  <a:pt x="0" y="159"/>
                </a:lnTo>
                <a:lnTo>
                  <a:pt x="780" y="159"/>
                </a:lnTo>
                <a:lnTo>
                  <a:pt x="1172" y="0"/>
                </a:lnTo>
                <a:close/>
              </a:path>
            </a:pathLst>
          </a:cu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8" name="Freeform 16"/>
          <p:cNvSpPr/>
          <p:nvPr/>
        </p:nvSpPr>
        <p:spPr bwMode="auto">
          <a:xfrm>
            <a:off x="6227763" y="3148013"/>
            <a:ext cx="1860550" cy="252412"/>
          </a:xfrm>
          <a:custGeom>
            <a:avLst/>
            <a:gdLst>
              <a:gd name="T0" fmla="*/ 1172 w 1172"/>
              <a:gd name="T1" fmla="*/ 0 h 159"/>
              <a:gd name="T2" fmla="*/ 427 w 1172"/>
              <a:gd name="T3" fmla="*/ 0 h 159"/>
              <a:gd name="T4" fmla="*/ 0 w 1172"/>
              <a:gd name="T5" fmla="*/ 159 h 159"/>
              <a:gd name="T6" fmla="*/ 780 w 1172"/>
              <a:gd name="T7" fmla="*/ 159 h 159"/>
              <a:gd name="T8" fmla="*/ 1172 w 1172"/>
              <a:gd name="T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72" h="159">
                <a:moveTo>
                  <a:pt x="1172" y="0"/>
                </a:moveTo>
                <a:lnTo>
                  <a:pt x="427" y="0"/>
                </a:lnTo>
                <a:lnTo>
                  <a:pt x="0" y="159"/>
                </a:lnTo>
                <a:lnTo>
                  <a:pt x="780" y="159"/>
                </a:lnTo>
                <a:lnTo>
                  <a:pt x="1172" y="0"/>
                </a:lnTo>
                <a:close/>
              </a:path>
            </a:pathLst>
          </a:cu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09" name="Freeform 17"/>
          <p:cNvSpPr/>
          <p:nvPr/>
        </p:nvSpPr>
        <p:spPr bwMode="auto">
          <a:xfrm>
            <a:off x="6227763" y="3868738"/>
            <a:ext cx="1860550" cy="252412"/>
          </a:xfrm>
          <a:custGeom>
            <a:avLst/>
            <a:gdLst>
              <a:gd name="T0" fmla="*/ 1172 w 1172"/>
              <a:gd name="T1" fmla="*/ 0 h 159"/>
              <a:gd name="T2" fmla="*/ 427 w 1172"/>
              <a:gd name="T3" fmla="*/ 0 h 159"/>
              <a:gd name="T4" fmla="*/ 0 w 1172"/>
              <a:gd name="T5" fmla="*/ 159 h 159"/>
              <a:gd name="T6" fmla="*/ 780 w 1172"/>
              <a:gd name="T7" fmla="*/ 159 h 159"/>
              <a:gd name="T8" fmla="*/ 1172 w 1172"/>
              <a:gd name="T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72" h="159">
                <a:moveTo>
                  <a:pt x="1172" y="0"/>
                </a:moveTo>
                <a:lnTo>
                  <a:pt x="427" y="0"/>
                </a:lnTo>
                <a:lnTo>
                  <a:pt x="0" y="159"/>
                </a:lnTo>
                <a:lnTo>
                  <a:pt x="780" y="159"/>
                </a:lnTo>
                <a:lnTo>
                  <a:pt x="1172" y="0"/>
                </a:lnTo>
                <a:close/>
              </a:path>
            </a:pathLst>
          </a:cu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947738" y="2843213"/>
            <a:ext cx="406400" cy="407987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1908175" y="2843213"/>
            <a:ext cx="407988" cy="407987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2940050" y="2843213"/>
            <a:ext cx="406400" cy="407987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3971925" y="2843213"/>
            <a:ext cx="406400" cy="407987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3814" name="Group 22"/>
          <p:cNvGrpSpPr/>
          <p:nvPr/>
        </p:nvGrpSpPr>
        <p:grpSpPr bwMode="auto">
          <a:xfrm>
            <a:off x="4075113" y="2946400"/>
            <a:ext cx="203200" cy="200025"/>
            <a:chOff x="0" y="0"/>
            <a:chExt cx="140" cy="139"/>
          </a:xfrm>
        </p:grpSpPr>
        <p:sp>
          <p:nvSpPr>
            <p:cNvPr id="33815" name="Freeform 23"/>
            <p:cNvSpPr>
              <a:spLocks noEditPoints="1"/>
            </p:cNvSpPr>
            <p:nvPr/>
          </p:nvSpPr>
          <p:spPr bwMode="auto">
            <a:xfrm>
              <a:off x="0" y="0"/>
              <a:ext cx="140" cy="139"/>
            </a:xfrm>
            <a:custGeom>
              <a:avLst/>
              <a:gdLst>
                <a:gd name="T0" fmla="*/ 70 w 79"/>
                <a:gd name="T1" fmla="*/ 35 h 78"/>
                <a:gd name="T2" fmla="*/ 63 w 79"/>
                <a:gd name="T3" fmla="*/ 20 h 78"/>
                <a:gd name="T4" fmla="*/ 69 w 79"/>
                <a:gd name="T5" fmla="*/ 13 h 78"/>
                <a:gd name="T6" fmla="*/ 65 w 79"/>
                <a:gd name="T7" fmla="*/ 9 h 78"/>
                <a:gd name="T8" fmla="*/ 58 w 79"/>
                <a:gd name="T9" fmla="*/ 15 h 78"/>
                <a:gd name="T10" fmla="*/ 43 w 79"/>
                <a:gd name="T11" fmla="*/ 9 h 78"/>
                <a:gd name="T12" fmla="*/ 43 w 79"/>
                <a:gd name="T13" fmla="*/ 0 h 78"/>
                <a:gd name="T14" fmla="*/ 36 w 79"/>
                <a:gd name="T15" fmla="*/ 0 h 78"/>
                <a:gd name="T16" fmla="*/ 36 w 79"/>
                <a:gd name="T17" fmla="*/ 9 h 78"/>
                <a:gd name="T18" fmla="*/ 20 w 79"/>
                <a:gd name="T19" fmla="*/ 15 h 78"/>
                <a:gd name="T20" fmla="*/ 14 w 79"/>
                <a:gd name="T21" fmla="*/ 9 h 78"/>
                <a:gd name="T22" fmla="*/ 9 w 79"/>
                <a:gd name="T23" fmla="*/ 13 h 78"/>
                <a:gd name="T24" fmla="*/ 16 w 79"/>
                <a:gd name="T25" fmla="*/ 20 h 78"/>
                <a:gd name="T26" fmla="*/ 9 w 79"/>
                <a:gd name="T27" fmla="*/ 35 h 78"/>
                <a:gd name="T28" fmla="*/ 0 w 79"/>
                <a:gd name="T29" fmla="*/ 35 h 78"/>
                <a:gd name="T30" fmla="*/ 0 w 79"/>
                <a:gd name="T31" fmla="*/ 42 h 78"/>
                <a:gd name="T32" fmla="*/ 9 w 79"/>
                <a:gd name="T33" fmla="*/ 42 h 78"/>
                <a:gd name="T34" fmla="*/ 16 w 79"/>
                <a:gd name="T35" fmla="*/ 58 h 78"/>
                <a:gd name="T36" fmla="*/ 9 w 79"/>
                <a:gd name="T37" fmla="*/ 64 h 78"/>
                <a:gd name="T38" fmla="*/ 14 w 79"/>
                <a:gd name="T39" fmla="*/ 69 h 78"/>
                <a:gd name="T40" fmla="*/ 20 w 79"/>
                <a:gd name="T41" fmla="*/ 63 h 78"/>
                <a:gd name="T42" fmla="*/ 36 w 79"/>
                <a:gd name="T43" fmla="*/ 69 h 78"/>
                <a:gd name="T44" fmla="*/ 36 w 79"/>
                <a:gd name="T45" fmla="*/ 78 h 78"/>
                <a:gd name="T46" fmla="*/ 43 w 79"/>
                <a:gd name="T47" fmla="*/ 78 h 78"/>
                <a:gd name="T48" fmla="*/ 43 w 79"/>
                <a:gd name="T49" fmla="*/ 69 h 78"/>
                <a:gd name="T50" fmla="*/ 58 w 79"/>
                <a:gd name="T51" fmla="*/ 63 h 78"/>
                <a:gd name="T52" fmla="*/ 65 w 79"/>
                <a:gd name="T53" fmla="*/ 69 h 78"/>
                <a:gd name="T54" fmla="*/ 69 w 79"/>
                <a:gd name="T55" fmla="*/ 64 h 78"/>
                <a:gd name="T56" fmla="*/ 63 w 79"/>
                <a:gd name="T57" fmla="*/ 58 h 78"/>
                <a:gd name="T58" fmla="*/ 70 w 79"/>
                <a:gd name="T59" fmla="*/ 42 h 78"/>
                <a:gd name="T60" fmla="*/ 79 w 79"/>
                <a:gd name="T61" fmla="*/ 42 h 78"/>
                <a:gd name="T62" fmla="*/ 79 w 79"/>
                <a:gd name="T63" fmla="*/ 35 h 78"/>
                <a:gd name="T64" fmla="*/ 70 w 79"/>
                <a:gd name="T65" fmla="*/ 35 h 78"/>
                <a:gd name="T66" fmla="*/ 16 w 79"/>
                <a:gd name="T67" fmla="*/ 39 h 78"/>
                <a:gd name="T68" fmla="*/ 39 w 79"/>
                <a:gd name="T69" fmla="*/ 15 h 78"/>
                <a:gd name="T70" fmla="*/ 63 w 79"/>
                <a:gd name="T71" fmla="*/ 39 h 78"/>
                <a:gd name="T72" fmla="*/ 39 w 79"/>
                <a:gd name="T73" fmla="*/ 62 h 78"/>
                <a:gd name="T74" fmla="*/ 16 w 79"/>
                <a:gd name="T75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78">
                  <a:moveTo>
                    <a:pt x="70" y="35"/>
                  </a:moveTo>
                  <a:cubicBezTo>
                    <a:pt x="69" y="30"/>
                    <a:pt x="67" y="24"/>
                    <a:pt x="63" y="20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4" y="12"/>
                    <a:pt x="49" y="9"/>
                    <a:pt x="43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0" y="9"/>
                    <a:pt x="25" y="12"/>
                    <a:pt x="20" y="1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4"/>
                    <a:pt x="10" y="30"/>
                    <a:pt x="9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8"/>
                    <a:pt x="12" y="53"/>
                    <a:pt x="16" y="58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5" y="66"/>
                    <a:pt x="30" y="68"/>
                    <a:pt x="36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9" y="68"/>
                    <a:pt x="54" y="66"/>
                    <a:pt x="58" y="63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3"/>
                    <a:pt x="69" y="48"/>
                    <a:pt x="70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35"/>
                    <a:pt x="79" y="35"/>
                    <a:pt x="79" y="35"/>
                  </a:cubicBezTo>
                  <a:lnTo>
                    <a:pt x="70" y="35"/>
                  </a:lnTo>
                  <a:close/>
                  <a:moveTo>
                    <a:pt x="16" y="39"/>
                  </a:moveTo>
                  <a:cubicBezTo>
                    <a:pt x="16" y="26"/>
                    <a:pt x="26" y="15"/>
                    <a:pt x="39" y="15"/>
                  </a:cubicBezTo>
                  <a:cubicBezTo>
                    <a:pt x="52" y="15"/>
                    <a:pt x="63" y="26"/>
                    <a:pt x="63" y="39"/>
                  </a:cubicBezTo>
                  <a:cubicBezTo>
                    <a:pt x="63" y="52"/>
                    <a:pt x="52" y="62"/>
                    <a:pt x="39" y="62"/>
                  </a:cubicBezTo>
                  <a:cubicBezTo>
                    <a:pt x="26" y="62"/>
                    <a:pt x="16" y="52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16" name="Freeform 24"/>
            <p:cNvSpPr>
              <a:spLocks noEditPoints="1"/>
            </p:cNvSpPr>
            <p:nvPr/>
          </p:nvSpPr>
          <p:spPr bwMode="auto">
            <a:xfrm>
              <a:off x="50" y="50"/>
              <a:ext cx="41" cy="39"/>
            </a:xfrm>
            <a:custGeom>
              <a:avLst/>
              <a:gdLst>
                <a:gd name="T0" fmla="*/ 23 w 23"/>
                <a:gd name="T1" fmla="*/ 11 h 22"/>
                <a:gd name="T2" fmla="*/ 11 w 23"/>
                <a:gd name="T3" fmla="*/ 0 h 22"/>
                <a:gd name="T4" fmla="*/ 0 w 23"/>
                <a:gd name="T5" fmla="*/ 11 h 22"/>
                <a:gd name="T6" fmla="*/ 11 w 23"/>
                <a:gd name="T7" fmla="*/ 22 h 22"/>
                <a:gd name="T8" fmla="*/ 23 w 23"/>
                <a:gd name="T9" fmla="*/ 11 h 22"/>
                <a:gd name="T10" fmla="*/ 7 w 23"/>
                <a:gd name="T11" fmla="*/ 11 h 22"/>
                <a:gd name="T12" fmla="*/ 11 w 23"/>
                <a:gd name="T13" fmla="*/ 6 h 22"/>
                <a:gd name="T14" fmla="*/ 16 w 23"/>
                <a:gd name="T15" fmla="*/ 11 h 22"/>
                <a:gd name="T16" fmla="*/ 11 w 23"/>
                <a:gd name="T17" fmla="*/ 15 h 22"/>
                <a:gd name="T18" fmla="*/ 7 w 23"/>
                <a:gd name="T1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2">
                  <a:moveTo>
                    <a:pt x="23" y="11"/>
                  </a:move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lose/>
                  <a:moveTo>
                    <a:pt x="7" y="11"/>
                  </a:moveTo>
                  <a:cubicBezTo>
                    <a:pt x="7" y="8"/>
                    <a:pt x="9" y="6"/>
                    <a:pt x="11" y="6"/>
                  </a:cubicBezTo>
                  <a:cubicBezTo>
                    <a:pt x="14" y="6"/>
                    <a:pt x="16" y="8"/>
                    <a:pt x="16" y="11"/>
                  </a:cubicBezTo>
                  <a:cubicBezTo>
                    <a:pt x="16" y="13"/>
                    <a:pt x="14" y="15"/>
                    <a:pt x="11" y="15"/>
                  </a:cubicBezTo>
                  <a:cubicBezTo>
                    <a:pt x="9" y="15"/>
                    <a:pt x="7" y="13"/>
                    <a:pt x="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817" name="Group 25"/>
          <p:cNvGrpSpPr/>
          <p:nvPr/>
        </p:nvGrpSpPr>
        <p:grpSpPr bwMode="auto">
          <a:xfrm>
            <a:off x="2049463" y="2959100"/>
            <a:ext cx="133350" cy="171450"/>
            <a:chOff x="0" y="0"/>
            <a:chExt cx="109" cy="141"/>
          </a:xfrm>
        </p:grpSpPr>
        <p:sp>
          <p:nvSpPr>
            <p:cNvPr id="33818" name="Freeform 26"/>
            <p:cNvSpPr>
              <a:spLocks noEditPoints="1"/>
            </p:cNvSpPr>
            <p:nvPr/>
          </p:nvSpPr>
          <p:spPr bwMode="auto">
            <a:xfrm>
              <a:off x="0" y="0"/>
              <a:ext cx="109" cy="141"/>
            </a:xfrm>
            <a:custGeom>
              <a:avLst/>
              <a:gdLst>
                <a:gd name="T0" fmla="*/ 75 w 109"/>
                <a:gd name="T1" fmla="*/ 0 h 141"/>
                <a:gd name="T2" fmla="*/ 0 w 109"/>
                <a:gd name="T3" fmla="*/ 0 h 141"/>
                <a:gd name="T4" fmla="*/ 0 w 109"/>
                <a:gd name="T5" fmla="*/ 141 h 141"/>
                <a:gd name="T6" fmla="*/ 109 w 109"/>
                <a:gd name="T7" fmla="*/ 141 h 141"/>
                <a:gd name="T8" fmla="*/ 109 w 109"/>
                <a:gd name="T9" fmla="*/ 34 h 141"/>
                <a:gd name="T10" fmla="*/ 75 w 109"/>
                <a:gd name="T11" fmla="*/ 0 h 141"/>
                <a:gd name="T12" fmla="*/ 13 w 109"/>
                <a:gd name="T13" fmla="*/ 128 h 141"/>
                <a:gd name="T14" fmla="*/ 13 w 109"/>
                <a:gd name="T15" fmla="*/ 13 h 141"/>
                <a:gd name="T16" fmla="*/ 68 w 109"/>
                <a:gd name="T17" fmla="*/ 13 h 141"/>
                <a:gd name="T18" fmla="*/ 68 w 109"/>
                <a:gd name="T19" fmla="*/ 43 h 141"/>
                <a:gd name="T20" fmla="*/ 96 w 109"/>
                <a:gd name="T21" fmla="*/ 43 h 141"/>
                <a:gd name="T22" fmla="*/ 96 w 109"/>
                <a:gd name="T23" fmla="*/ 128 h 141"/>
                <a:gd name="T24" fmla="*/ 13 w 109"/>
                <a:gd name="T25" fmla="*/ 1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41">
                  <a:moveTo>
                    <a:pt x="75" y="0"/>
                  </a:moveTo>
                  <a:lnTo>
                    <a:pt x="0" y="0"/>
                  </a:lnTo>
                  <a:lnTo>
                    <a:pt x="0" y="141"/>
                  </a:lnTo>
                  <a:lnTo>
                    <a:pt x="109" y="141"/>
                  </a:lnTo>
                  <a:lnTo>
                    <a:pt x="109" y="34"/>
                  </a:lnTo>
                  <a:lnTo>
                    <a:pt x="75" y="0"/>
                  </a:lnTo>
                  <a:close/>
                  <a:moveTo>
                    <a:pt x="13" y="128"/>
                  </a:moveTo>
                  <a:lnTo>
                    <a:pt x="13" y="13"/>
                  </a:lnTo>
                  <a:lnTo>
                    <a:pt x="68" y="13"/>
                  </a:lnTo>
                  <a:lnTo>
                    <a:pt x="68" y="43"/>
                  </a:lnTo>
                  <a:lnTo>
                    <a:pt x="96" y="43"/>
                  </a:lnTo>
                  <a:lnTo>
                    <a:pt x="96" y="128"/>
                  </a:lnTo>
                  <a:lnTo>
                    <a:pt x="13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19" name="Freeform 27"/>
            <p:cNvSpPr/>
            <p:nvPr/>
          </p:nvSpPr>
          <p:spPr bwMode="auto">
            <a:xfrm>
              <a:off x="32" y="48"/>
              <a:ext cx="43" cy="47"/>
            </a:xfrm>
            <a:custGeom>
              <a:avLst/>
              <a:gdLst>
                <a:gd name="T0" fmla="*/ 29 w 43"/>
                <a:gd name="T1" fmla="*/ 23 h 47"/>
                <a:gd name="T2" fmla="*/ 29 w 43"/>
                <a:gd name="T3" fmla="*/ 0 h 47"/>
                <a:gd name="T4" fmla="*/ 16 w 43"/>
                <a:gd name="T5" fmla="*/ 0 h 47"/>
                <a:gd name="T6" fmla="*/ 16 w 43"/>
                <a:gd name="T7" fmla="*/ 23 h 47"/>
                <a:gd name="T8" fmla="*/ 9 w 43"/>
                <a:gd name="T9" fmla="*/ 16 h 47"/>
                <a:gd name="T10" fmla="*/ 0 w 43"/>
                <a:gd name="T11" fmla="*/ 25 h 47"/>
                <a:gd name="T12" fmla="*/ 21 w 43"/>
                <a:gd name="T13" fmla="*/ 47 h 47"/>
                <a:gd name="T14" fmla="*/ 43 w 43"/>
                <a:gd name="T15" fmla="*/ 25 h 47"/>
                <a:gd name="T16" fmla="*/ 36 w 43"/>
                <a:gd name="T17" fmla="*/ 16 h 47"/>
                <a:gd name="T18" fmla="*/ 29 w 43"/>
                <a:gd name="T1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7">
                  <a:moveTo>
                    <a:pt x="29" y="23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9" y="16"/>
                  </a:lnTo>
                  <a:lnTo>
                    <a:pt x="0" y="25"/>
                  </a:lnTo>
                  <a:lnTo>
                    <a:pt x="21" y="47"/>
                  </a:lnTo>
                  <a:lnTo>
                    <a:pt x="43" y="25"/>
                  </a:lnTo>
                  <a:lnTo>
                    <a:pt x="36" y="16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0" name="Rectangle 28"/>
            <p:cNvSpPr>
              <a:spLocks noChangeArrowheads="1"/>
            </p:cNvSpPr>
            <p:nvPr/>
          </p:nvSpPr>
          <p:spPr bwMode="auto">
            <a:xfrm>
              <a:off x="37" y="102"/>
              <a:ext cx="34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821" name="Group 29"/>
          <p:cNvGrpSpPr/>
          <p:nvPr/>
        </p:nvGrpSpPr>
        <p:grpSpPr bwMode="auto">
          <a:xfrm>
            <a:off x="3057525" y="2962275"/>
            <a:ext cx="174625" cy="168275"/>
            <a:chOff x="0" y="0"/>
            <a:chExt cx="141" cy="139"/>
          </a:xfrm>
        </p:grpSpPr>
        <p:sp>
          <p:nvSpPr>
            <p:cNvPr id="33822" name="Freeform 30"/>
            <p:cNvSpPr>
              <a:spLocks noEditPoints="1"/>
            </p:cNvSpPr>
            <p:nvPr/>
          </p:nvSpPr>
          <p:spPr bwMode="auto">
            <a:xfrm>
              <a:off x="0" y="0"/>
              <a:ext cx="141" cy="139"/>
            </a:xfrm>
            <a:custGeom>
              <a:avLst/>
              <a:gdLst>
                <a:gd name="T0" fmla="*/ 128 w 141"/>
                <a:gd name="T1" fmla="*/ 101 h 139"/>
                <a:gd name="T2" fmla="*/ 37 w 141"/>
                <a:gd name="T3" fmla="*/ 101 h 139"/>
                <a:gd name="T4" fmla="*/ 37 w 141"/>
                <a:gd name="T5" fmla="*/ 11 h 139"/>
                <a:gd name="T6" fmla="*/ 68 w 141"/>
                <a:gd name="T7" fmla="*/ 11 h 139"/>
                <a:gd name="T8" fmla="*/ 68 w 141"/>
                <a:gd name="T9" fmla="*/ 0 h 139"/>
                <a:gd name="T10" fmla="*/ 25 w 141"/>
                <a:gd name="T11" fmla="*/ 0 h 139"/>
                <a:gd name="T12" fmla="*/ 25 w 141"/>
                <a:gd name="T13" fmla="*/ 25 h 139"/>
                <a:gd name="T14" fmla="*/ 0 w 141"/>
                <a:gd name="T15" fmla="*/ 25 h 139"/>
                <a:gd name="T16" fmla="*/ 0 w 141"/>
                <a:gd name="T17" fmla="*/ 139 h 139"/>
                <a:gd name="T18" fmla="*/ 114 w 141"/>
                <a:gd name="T19" fmla="*/ 139 h 139"/>
                <a:gd name="T20" fmla="*/ 114 w 141"/>
                <a:gd name="T21" fmla="*/ 114 h 139"/>
                <a:gd name="T22" fmla="*/ 141 w 141"/>
                <a:gd name="T23" fmla="*/ 114 h 139"/>
                <a:gd name="T24" fmla="*/ 141 w 141"/>
                <a:gd name="T25" fmla="*/ 71 h 139"/>
                <a:gd name="T26" fmla="*/ 128 w 141"/>
                <a:gd name="T27" fmla="*/ 71 h 139"/>
                <a:gd name="T28" fmla="*/ 128 w 141"/>
                <a:gd name="T29" fmla="*/ 101 h 139"/>
                <a:gd name="T30" fmla="*/ 103 w 141"/>
                <a:gd name="T31" fmla="*/ 126 h 139"/>
                <a:gd name="T32" fmla="*/ 12 w 141"/>
                <a:gd name="T33" fmla="*/ 126 h 139"/>
                <a:gd name="T34" fmla="*/ 12 w 141"/>
                <a:gd name="T35" fmla="*/ 37 h 139"/>
                <a:gd name="T36" fmla="*/ 25 w 141"/>
                <a:gd name="T37" fmla="*/ 37 h 139"/>
                <a:gd name="T38" fmla="*/ 25 w 141"/>
                <a:gd name="T39" fmla="*/ 114 h 139"/>
                <a:gd name="T40" fmla="*/ 103 w 141"/>
                <a:gd name="T41" fmla="*/ 114 h 139"/>
                <a:gd name="T42" fmla="*/ 103 w 141"/>
                <a:gd name="T43" fmla="*/ 12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39">
                  <a:moveTo>
                    <a:pt x="128" y="101"/>
                  </a:moveTo>
                  <a:lnTo>
                    <a:pt x="37" y="101"/>
                  </a:lnTo>
                  <a:lnTo>
                    <a:pt x="37" y="11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25" y="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139"/>
                  </a:lnTo>
                  <a:lnTo>
                    <a:pt x="114" y="139"/>
                  </a:lnTo>
                  <a:lnTo>
                    <a:pt x="114" y="114"/>
                  </a:lnTo>
                  <a:lnTo>
                    <a:pt x="141" y="114"/>
                  </a:lnTo>
                  <a:lnTo>
                    <a:pt x="141" y="71"/>
                  </a:lnTo>
                  <a:lnTo>
                    <a:pt x="128" y="71"/>
                  </a:lnTo>
                  <a:lnTo>
                    <a:pt x="128" y="101"/>
                  </a:lnTo>
                  <a:close/>
                  <a:moveTo>
                    <a:pt x="103" y="126"/>
                  </a:moveTo>
                  <a:lnTo>
                    <a:pt x="12" y="126"/>
                  </a:lnTo>
                  <a:lnTo>
                    <a:pt x="12" y="37"/>
                  </a:lnTo>
                  <a:lnTo>
                    <a:pt x="25" y="37"/>
                  </a:lnTo>
                  <a:lnTo>
                    <a:pt x="25" y="114"/>
                  </a:lnTo>
                  <a:lnTo>
                    <a:pt x="103" y="114"/>
                  </a:lnTo>
                  <a:lnTo>
                    <a:pt x="103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3" name="Freeform 31"/>
            <p:cNvSpPr/>
            <p:nvPr/>
          </p:nvSpPr>
          <p:spPr bwMode="auto">
            <a:xfrm>
              <a:off x="78" y="0"/>
              <a:ext cx="63" cy="61"/>
            </a:xfrm>
            <a:custGeom>
              <a:avLst/>
              <a:gdLst>
                <a:gd name="T0" fmla="*/ 11 w 63"/>
                <a:gd name="T1" fmla="*/ 0 h 61"/>
                <a:gd name="T2" fmla="*/ 11 w 63"/>
                <a:gd name="T3" fmla="*/ 11 h 61"/>
                <a:gd name="T4" fmla="*/ 41 w 63"/>
                <a:gd name="T5" fmla="*/ 11 h 61"/>
                <a:gd name="T6" fmla="*/ 0 w 63"/>
                <a:gd name="T7" fmla="*/ 52 h 61"/>
                <a:gd name="T8" fmla="*/ 9 w 63"/>
                <a:gd name="T9" fmla="*/ 61 h 61"/>
                <a:gd name="T10" fmla="*/ 50 w 63"/>
                <a:gd name="T11" fmla="*/ 20 h 61"/>
                <a:gd name="T12" fmla="*/ 50 w 63"/>
                <a:gd name="T13" fmla="*/ 50 h 61"/>
                <a:gd name="T14" fmla="*/ 63 w 63"/>
                <a:gd name="T15" fmla="*/ 50 h 61"/>
                <a:gd name="T16" fmla="*/ 63 w 63"/>
                <a:gd name="T17" fmla="*/ 0 h 61"/>
                <a:gd name="T18" fmla="*/ 11 w 63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1">
                  <a:moveTo>
                    <a:pt x="11" y="0"/>
                  </a:moveTo>
                  <a:lnTo>
                    <a:pt x="11" y="11"/>
                  </a:lnTo>
                  <a:lnTo>
                    <a:pt x="41" y="11"/>
                  </a:lnTo>
                  <a:lnTo>
                    <a:pt x="0" y="52"/>
                  </a:lnTo>
                  <a:lnTo>
                    <a:pt x="9" y="61"/>
                  </a:lnTo>
                  <a:lnTo>
                    <a:pt x="50" y="20"/>
                  </a:lnTo>
                  <a:lnTo>
                    <a:pt x="50" y="50"/>
                  </a:lnTo>
                  <a:lnTo>
                    <a:pt x="63" y="50"/>
                  </a:lnTo>
                  <a:lnTo>
                    <a:pt x="63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824" name="Group 32"/>
          <p:cNvGrpSpPr/>
          <p:nvPr/>
        </p:nvGrpSpPr>
        <p:grpSpPr bwMode="auto">
          <a:xfrm>
            <a:off x="1063625" y="2959100"/>
            <a:ext cx="174625" cy="171450"/>
            <a:chOff x="0" y="0"/>
            <a:chExt cx="141" cy="141"/>
          </a:xfrm>
        </p:grpSpPr>
        <p:sp>
          <p:nvSpPr>
            <p:cNvPr id="33825" name="Freeform 33"/>
            <p:cNvSpPr>
              <a:spLocks noEditPoints="1"/>
            </p:cNvSpPr>
            <p:nvPr/>
          </p:nvSpPr>
          <p:spPr bwMode="auto">
            <a:xfrm>
              <a:off x="79" y="79"/>
              <a:ext cx="62" cy="62"/>
            </a:xfrm>
            <a:custGeom>
              <a:avLst/>
              <a:gdLst>
                <a:gd name="T0" fmla="*/ 62 w 62"/>
                <a:gd name="T1" fmla="*/ 62 h 62"/>
                <a:gd name="T2" fmla="*/ 0 w 62"/>
                <a:gd name="T3" fmla="*/ 62 h 62"/>
                <a:gd name="T4" fmla="*/ 0 w 62"/>
                <a:gd name="T5" fmla="*/ 0 h 62"/>
                <a:gd name="T6" fmla="*/ 62 w 62"/>
                <a:gd name="T7" fmla="*/ 0 h 62"/>
                <a:gd name="T8" fmla="*/ 62 w 62"/>
                <a:gd name="T9" fmla="*/ 62 h 62"/>
                <a:gd name="T10" fmla="*/ 10 w 62"/>
                <a:gd name="T11" fmla="*/ 49 h 62"/>
                <a:gd name="T12" fmla="*/ 49 w 62"/>
                <a:gd name="T13" fmla="*/ 49 h 62"/>
                <a:gd name="T14" fmla="*/ 49 w 62"/>
                <a:gd name="T15" fmla="*/ 12 h 62"/>
                <a:gd name="T16" fmla="*/ 10 w 62"/>
                <a:gd name="T17" fmla="*/ 12 h 62"/>
                <a:gd name="T18" fmla="*/ 10 w 6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2"/>
                  </a:lnTo>
                  <a:close/>
                  <a:moveTo>
                    <a:pt x="10" y="49"/>
                  </a:moveTo>
                  <a:lnTo>
                    <a:pt x="49" y="49"/>
                  </a:lnTo>
                  <a:lnTo>
                    <a:pt x="49" y="12"/>
                  </a:lnTo>
                  <a:lnTo>
                    <a:pt x="10" y="12"/>
                  </a:lnTo>
                  <a:lnTo>
                    <a:pt x="10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6" name="Freeform 34"/>
            <p:cNvSpPr>
              <a:spLocks noEditPoints="1"/>
            </p:cNvSpPr>
            <p:nvPr/>
          </p:nvSpPr>
          <p:spPr bwMode="auto">
            <a:xfrm>
              <a:off x="0" y="79"/>
              <a:ext cx="63" cy="62"/>
            </a:xfrm>
            <a:custGeom>
              <a:avLst/>
              <a:gdLst>
                <a:gd name="T0" fmla="*/ 63 w 63"/>
                <a:gd name="T1" fmla="*/ 62 h 62"/>
                <a:gd name="T2" fmla="*/ 0 w 63"/>
                <a:gd name="T3" fmla="*/ 62 h 62"/>
                <a:gd name="T4" fmla="*/ 0 w 63"/>
                <a:gd name="T5" fmla="*/ 0 h 62"/>
                <a:gd name="T6" fmla="*/ 63 w 63"/>
                <a:gd name="T7" fmla="*/ 0 h 62"/>
                <a:gd name="T8" fmla="*/ 63 w 63"/>
                <a:gd name="T9" fmla="*/ 62 h 62"/>
                <a:gd name="T10" fmla="*/ 13 w 63"/>
                <a:gd name="T11" fmla="*/ 49 h 62"/>
                <a:gd name="T12" fmla="*/ 50 w 63"/>
                <a:gd name="T13" fmla="*/ 49 h 62"/>
                <a:gd name="T14" fmla="*/ 50 w 63"/>
                <a:gd name="T15" fmla="*/ 12 h 62"/>
                <a:gd name="T16" fmla="*/ 13 w 63"/>
                <a:gd name="T17" fmla="*/ 12 h 62"/>
                <a:gd name="T18" fmla="*/ 13 w 63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2">
                  <a:moveTo>
                    <a:pt x="63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2"/>
                  </a:lnTo>
                  <a:close/>
                  <a:moveTo>
                    <a:pt x="13" y="49"/>
                  </a:moveTo>
                  <a:lnTo>
                    <a:pt x="50" y="49"/>
                  </a:lnTo>
                  <a:lnTo>
                    <a:pt x="50" y="12"/>
                  </a:lnTo>
                  <a:lnTo>
                    <a:pt x="13" y="12"/>
                  </a:lnTo>
                  <a:lnTo>
                    <a:pt x="13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7" name="Freeform 35"/>
            <p:cNvSpPr>
              <a:spLocks noEditPoints="1"/>
            </p:cNvSpPr>
            <p:nvPr/>
          </p:nvSpPr>
          <p:spPr bwMode="auto">
            <a:xfrm>
              <a:off x="79" y="0"/>
              <a:ext cx="62" cy="63"/>
            </a:xfrm>
            <a:custGeom>
              <a:avLst/>
              <a:gdLst>
                <a:gd name="T0" fmla="*/ 62 w 62"/>
                <a:gd name="T1" fmla="*/ 63 h 63"/>
                <a:gd name="T2" fmla="*/ 0 w 62"/>
                <a:gd name="T3" fmla="*/ 63 h 63"/>
                <a:gd name="T4" fmla="*/ 0 w 62"/>
                <a:gd name="T5" fmla="*/ 0 h 63"/>
                <a:gd name="T6" fmla="*/ 62 w 62"/>
                <a:gd name="T7" fmla="*/ 0 h 63"/>
                <a:gd name="T8" fmla="*/ 62 w 62"/>
                <a:gd name="T9" fmla="*/ 63 h 63"/>
                <a:gd name="T10" fmla="*/ 10 w 62"/>
                <a:gd name="T11" fmla="*/ 52 h 63"/>
                <a:gd name="T12" fmla="*/ 49 w 62"/>
                <a:gd name="T13" fmla="*/ 52 h 63"/>
                <a:gd name="T14" fmla="*/ 49 w 62"/>
                <a:gd name="T15" fmla="*/ 13 h 63"/>
                <a:gd name="T16" fmla="*/ 10 w 62"/>
                <a:gd name="T17" fmla="*/ 13 h 63"/>
                <a:gd name="T18" fmla="*/ 10 w 62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3"/>
                  </a:lnTo>
                  <a:close/>
                  <a:moveTo>
                    <a:pt x="10" y="52"/>
                  </a:moveTo>
                  <a:lnTo>
                    <a:pt x="49" y="52"/>
                  </a:lnTo>
                  <a:lnTo>
                    <a:pt x="49" y="13"/>
                  </a:lnTo>
                  <a:lnTo>
                    <a:pt x="10" y="13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8" name="Freeform 36"/>
            <p:cNvSpPr>
              <a:spLocks noEditPoints="1"/>
            </p:cNvSpPr>
            <p:nvPr/>
          </p:nvSpPr>
          <p:spPr bwMode="auto">
            <a:xfrm>
              <a:off x="0" y="0"/>
              <a:ext cx="63" cy="63"/>
            </a:xfrm>
            <a:custGeom>
              <a:avLst/>
              <a:gdLst>
                <a:gd name="T0" fmla="*/ 63 w 63"/>
                <a:gd name="T1" fmla="*/ 63 h 63"/>
                <a:gd name="T2" fmla="*/ 0 w 63"/>
                <a:gd name="T3" fmla="*/ 63 h 63"/>
                <a:gd name="T4" fmla="*/ 0 w 63"/>
                <a:gd name="T5" fmla="*/ 0 h 63"/>
                <a:gd name="T6" fmla="*/ 63 w 63"/>
                <a:gd name="T7" fmla="*/ 0 h 63"/>
                <a:gd name="T8" fmla="*/ 63 w 63"/>
                <a:gd name="T9" fmla="*/ 63 h 63"/>
                <a:gd name="T10" fmla="*/ 13 w 63"/>
                <a:gd name="T11" fmla="*/ 52 h 63"/>
                <a:gd name="T12" fmla="*/ 50 w 63"/>
                <a:gd name="T13" fmla="*/ 52 h 63"/>
                <a:gd name="T14" fmla="*/ 50 w 63"/>
                <a:gd name="T15" fmla="*/ 13 h 63"/>
                <a:gd name="T16" fmla="*/ 13 w 63"/>
                <a:gd name="T17" fmla="*/ 13 h 63"/>
                <a:gd name="T18" fmla="*/ 13 w 63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3"/>
                  </a:lnTo>
                  <a:close/>
                  <a:moveTo>
                    <a:pt x="13" y="52"/>
                  </a:moveTo>
                  <a:lnTo>
                    <a:pt x="50" y="52"/>
                  </a:lnTo>
                  <a:lnTo>
                    <a:pt x="50" y="13"/>
                  </a:lnTo>
                  <a:lnTo>
                    <a:pt x="13" y="13"/>
                  </a:lnTo>
                  <a:lnTo>
                    <a:pt x="1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1052513" y="3922713"/>
            <a:ext cx="3671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1"/>
              </a:solidFill>
            </a:endParaRP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3735388" y="3362325"/>
            <a:ext cx="898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Management </a:t>
            </a: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2803525" y="3362325"/>
            <a:ext cx="6651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Message </a:t>
            </a: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1766888" y="3362325"/>
            <a:ext cx="63341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Creative </a:t>
            </a: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795338" y="3362325"/>
            <a:ext cx="7175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Marketing</a:t>
            </a: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777875" y="3927475"/>
            <a:ext cx="211138" cy="577850"/>
          </a:xfrm>
          <a:prstGeom prst="rect">
            <a:avLst/>
          </a:prstGeom>
          <a:solidFill>
            <a:srgbClr val="EF65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6804025" y="1363663"/>
            <a:ext cx="7318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OPTION 01</a:t>
            </a:r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6804025" y="2084388"/>
            <a:ext cx="7318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OPTION 02</a:t>
            </a:r>
            <a:endParaRPr lang="en-US" altLang="zh-CN"/>
          </a:p>
        </p:txBody>
      </p:sp>
      <p:sp>
        <p:nvSpPr>
          <p:cNvPr id="33838" name="Rectangle 46"/>
          <p:cNvSpPr>
            <a:spLocks noChangeArrowheads="1"/>
          </p:cNvSpPr>
          <p:nvPr/>
        </p:nvSpPr>
        <p:spPr bwMode="auto">
          <a:xfrm>
            <a:off x="6804025" y="2808288"/>
            <a:ext cx="7318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OPTION 03</a:t>
            </a:r>
            <a:endParaRPr lang="en-US" altLang="zh-CN"/>
          </a:p>
        </p:txBody>
      </p:sp>
      <p:sp>
        <p:nvSpPr>
          <p:cNvPr id="33839" name="Rectangle 47"/>
          <p:cNvSpPr>
            <a:spLocks noChangeArrowheads="1"/>
          </p:cNvSpPr>
          <p:nvPr/>
        </p:nvSpPr>
        <p:spPr bwMode="auto">
          <a:xfrm>
            <a:off x="6804025" y="3525838"/>
            <a:ext cx="7318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OPTION 04</a:t>
            </a:r>
            <a:endParaRPr lang="en-US" altLang="zh-CN"/>
          </a:p>
        </p:txBody>
      </p:sp>
      <p:sp>
        <p:nvSpPr>
          <p:cNvPr id="33840" name="Rectangle 48"/>
          <p:cNvSpPr>
            <a:spLocks noChangeArrowheads="1"/>
          </p:cNvSpPr>
          <p:nvPr/>
        </p:nvSpPr>
        <p:spPr bwMode="auto">
          <a:xfrm>
            <a:off x="6804025" y="4246563"/>
            <a:ext cx="7318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OPTION 05</a:t>
            </a:r>
            <a:endParaRPr lang="en-US" altLang="zh-CN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50825" y="266700"/>
            <a:ext cx="10058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电子申请</a:t>
            </a:r>
          </a:p>
        </p:txBody>
      </p:sp>
      <p:pic>
        <p:nvPicPr>
          <p:cNvPr id="2" name="如何在国家专利电子申请CPC客户端申请专利_百度经验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275" y="1029335"/>
            <a:ext cx="8608060" cy="3701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50825" y="266700"/>
            <a:ext cx="16916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个人感悟与建议</a:t>
            </a: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45148" y="2204720"/>
            <a:ext cx="590550" cy="588963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26098" y="3098483"/>
            <a:ext cx="590550" cy="588962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463868" y="3985895"/>
            <a:ext cx="590550" cy="588963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28270" y="1064260"/>
            <a:ext cx="1166249" cy="3671570"/>
            <a:chOff x="6163" y="1863"/>
            <a:chExt cx="1832" cy="5782"/>
          </a:xfrm>
        </p:grpSpPr>
        <p:sp>
          <p:nvSpPr>
            <p:cNvPr id="2" name="Oval 6"/>
            <p:cNvSpPr>
              <a:spLocks noChangeArrowheads="1"/>
            </p:cNvSpPr>
            <p:nvPr/>
          </p:nvSpPr>
          <p:spPr bwMode="auto">
            <a:xfrm>
              <a:off x="6733" y="2195"/>
              <a:ext cx="930" cy="925"/>
            </a:xfrm>
            <a:prstGeom prst="ellipse">
              <a:avLst/>
            </a:prstGeom>
            <a:solidFill>
              <a:srgbClr val="EF6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" name="Freeform 10"/>
            <p:cNvSpPr/>
            <p:nvPr/>
          </p:nvSpPr>
          <p:spPr bwMode="auto">
            <a:xfrm>
              <a:off x="6400" y="1863"/>
              <a:ext cx="1595" cy="5782"/>
            </a:xfrm>
            <a:custGeom>
              <a:avLst/>
              <a:gdLst>
                <a:gd name="T0" fmla="*/ 416 w 833"/>
                <a:gd name="T1" fmla="*/ 2194 h 3027"/>
                <a:gd name="T2" fmla="*/ 416 w 833"/>
                <a:gd name="T3" fmla="*/ 2194 h 3027"/>
                <a:gd name="T4" fmla="*/ 102 w 833"/>
                <a:gd name="T5" fmla="*/ 1879 h 3027"/>
                <a:gd name="T6" fmla="*/ 416 w 833"/>
                <a:gd name="T7" fmla="*/ 1564 h 3027"/>
                <a:gd name="T8" fmla="*/ 416 w 833"/>
                <a:gd name="T9" fmla="*/ 1564 h 3027"/>
                <a:gd name="T10" fmla="*/ 833 w 833"/>
                <a:gd name="T11" fmla="*/ 1148 h 3027"/>
                <a:gd name="T12" fmla="*/ 416 w 833"/>
                <a:gd name="T13" fmla="*/ 731 h 3027"/>
                <a:gd name="T14" fmla="*/ 416 w 833"/>
                <a:gd name="T15" fmla="*/ 731 h 3027"/>
                <a:gd name="T16" fmla="*/ 102 w 833"/>
                <a:gd name="T17" fmla="*/ 416 h 3027"/>
                <a:gd name="T18" fmla="*/ 416 w 833"/>
                <a:gd name="T19" fmla="*/ 102 h 3027"/>
                <a:gd name="T20" fmla="*/ 416 w 833"/>
                <a:gd name="T21" fmla="*/ 0 h 3027"/>
                <a:gd name="T22" fmla="*/ 0 w 833"/>
                <a:gd name="T23" fmla="*/ 416 h 3027"/>
                <a:gd name="T24" fmla="*/ 416 w 833"/>
                <a:gd name="T25" fmla="*/ 833 h 3027"/>
                <a:gd name="T26" fmla="*/ 416 w 833"/>
                <a:gd name="T27" fmla="*/ 833 h 3027"/>
                <a:gd name="T28" fmla="*/ 731 w 833"/>
                <a:gd name="T29" fmla="*/ 1148 h 3027"/>
                <a:gd name="T30" fmla="*/ 416 w 833"/>
                <a:gd name="T31" fmla="*/ 1462 h 3027"/>
                <a:gd name="T32" fmla="*/ 416 w 833"/>
                <a:gd name="T33" fmla="*/ 1462 h 3027"/>
                <a:gd name="T34" fmla="*/ 0 w 833"/>
                <a:gd name="T35" fmla="*/ 1879 h 3027"/>
                <a:gd name="T36" fmla="*/ 416 w 833"/>
                <a:gd name="T37" fmla="*/ 2296 h 3027"/>
                <a:gd name="T38" fmla="*/ 416 w 833"/>
                <a:gd name="T39" fmla="*/ 2296 h 3027"/>
                <a:gd name="T40" fmla="*/ 731 w 833"/>
                <a:gd name="T41" fmla="*/ 2610 h 3027"/>
                <a:gd name="T42" fmla="*/ 416 w 833"/>
                <a:gd name="T43" fmla="*/ 2925 h 3027"/>
                <a:gd name="T44" fmla="*/ 416 w 833"/>
                <a:gd name="T45" fmla="*/ 3027 h 3027"/>
                <a:gd name="T46" fmla="*/ 833 w 833"/>
                <a:gd name="T47" fmla="*/ 2610 h 3027"/>
                <a:gd name="T48" fmla="*/ 416 w 833"/>
                <a:gd name="T49" fmla="*/ 2194 h 3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3" h="3027">
                  <a:moveTo>
                    <a:pt x="416" y="2194"/>
                  </a:moveTo>
                  <a:cubicBezTo>
                    <a:pt x="416" y="2194"/>
                    <a:pt x="416" y="2194"/>
                    <a:pt x="416" y="2194"/>
                  </a:cubicBezTo>
                  <a:cubicBezTo>
                    <a:pt x="243" y="2194"/>
                    <a:pt x="102" y="2053"/>
                    <a:pt x="102" y="1879"/>
                  </a:cubicBezTo>
                  <a:cubicBezTo>
                    <a:pt x="102" y="1705"/>
                    <a:pt x="243" y="1564"/>
                    <a:pt x="416" y="1564"/>
                  </a:cubicBezTo>
                  <a:cubicBezTo>
                    <a:pt x="416" y="1564"/>
                    <a:pt x="416" y="1564"/>
                    <a:pt x="416" y="1564"/>
                  </a:cubicBezTo>
                  <a:cubicBezTo>
                    <a:pt x="647" y="1564"/>
                    <a:pt x="833" y="1378"/>
                    <a:pt x="833" y="1148"/>
                  </a:cubicBezTo>
                  <a:cubicBezTo>
                    <a:pt x="833" y="918"/>
                    <a:pt x="647" y="731"/>
                    <a:pt x="416" y="731"/>
                  </a:cubicBezTo>
                  <a:cubicBezTo>
                    <a:pt x="416" y="731"/>
                    <a:pt x="416" y="731"/>
                    <a:pt x="416" y="731"/>
                  </a:cubicBezTo>
                  <a:cubicBezTo>
                    <a:pt x="243" y="731"/>
                    <a:pt x="102" y="590"/>
                    <a:pt x="102" y="416"/>
                  </a:cubicBezTo>
                  <a:cubicBezTo>
                    <a:pt x="102" y="243"/>
                    <a:pt x="243" y="102"/>
                    <a:pt x="416" y="102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186" y="0"/>
                    <a:pt x="0" y="186"/>
                    <a:pt x="0" y="416"/>
                  </a:cubicBezTo>
                  <a:cubicBezTo>
                    <a:pt x="0" y="646"/>
                    <a:pt x="186" y="833"/>
                    <a:pt x="416" y="833"/>
                  </a:cubicBezTo>
                  <a:cubicBezTo>
                    <a:pt x="416" y="833"/>
                    <a:pt x="416" y="833"/>
                    <a:pt x="416" y="833"/>
                  </a:cubicBezTo>
                  <a:cubicBezTo>
                    <a:pt x="590" y="833"/>
                    <a:pt x="731" y="974"/>
                    <a:pt x="731" y="1148"/>
                  </a:cubicBezTo>
                  <a:cubicBezTo>
                    <a:pt x="731" y="1321"/>
                    <a:pt x="590" y="1462"/>
                    <a:pt x="416" y="1462"/>
                  </a:cubicBezTo>
                  <a:cubicBezTo>
                    <a:pt x="416" y="1462"/>
                    <a:pt x="416" y="1462"/>
                    <a:pt x="416" y="1462"/>
                  </a:cubicBezTo>
                  <a:cubicBezTo>
                    <a:pt x="186" y="1462"/>
                    <a:pt x="0" y="1649"/>
                    <a:pt x="0" y="1879"/>
                  </a:cubicBezTo>
                  <a:cubicBezTo>
                    <a:pt x="0" y="2109"/>
                    <a:pt x="186" y="2296"/>
                    <a:pt x="416" y="2296"/>
                  </a:cubicBezTo>
                  <a:cubicBezTo>
                    <a:pt x="416" y="2296"/>
                    <a:pt x="416" y="2296"/>
                    <a:pt x="416" y="2296"/>
                  </a:cubicBezTo>
                  <a:cubicBezTo>
                    <a:pt x="590" y="2296"/>
                    <a:pt x="731" y="2437"/>
                    <a:pt x="731" y="2610"/>
                  </a:cubicBezTo>
                  <a:cubicBezTo>
                    <a:pt x="731" y="2784"/>
                    <a:pt x="590" y="2925"/>
                    <a:pt x="416" y="2925"/>
                  </a:cubicBezTo>
                  <a:cubicBezTo>
                    <a:pt x="416" y="3027"/>
                    <a:pt x="416" y="3027"/>
                    <a:pt x="416" y="3027"/>
                  </a:cubicBezTo>
                  <a:cubicBezTo>
                    <a:pt x="647" y="3027"/>
                    <a:pt x="833" y="2841"/>
                    <a:pt x="833" y="2610"/>
                  </a:cubicBezTo>
                  <a:cubicBezTo>
                    <a:pt x="833" y="2380"/>
                    <a:pt x="647" y="2194"/>
                    <a:pt x="416" y="2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12"/>
            <p:cNvSpPr/>
            <p:nvPr/>
          </p:nvSpPr>
          <p:spPr bwMode="auto">
            <a:xfrm>
              <a:off x="6163" y="3740"/>
              <a:ext cx="422" cy="628"/>
            </a:xfrm>
            <a:custGeom>
              <a:avLst/>
              <a:gdLst>
                <a:gd name="T0" fmla="*/ 169 w 169"/>
                <a:gd name="T1" fmla="*/ 251 h 251"/>
                <a:gd name="T2" fmla="*/ 78 w 169"/>
                <a:gd name="T3" fmla="*/ 126 h 251"/>
                <a:gd name="T4" fmla="*/ 169 w 169"/>
                <a:gd name="T5" fmla="*/ 0 h 251"/>
                <a:gd name="T6" fmla="*/ 91 w 169"/>
                <a:gd name="T7" fmla="*/ 0 h 251"/>
                <a:gd name="T8" fmla="*/ 0 w 169"/>
                <a:gd name="T9" fmla="*/ 126 h 251"/>
                <a:gd name="T10" fmla="*/ 91 w 169"/>
                <a:gd name="T11" fmla="*/ 251 h 251"/>
                <a:gd name="T12" fmla="*/ 169 w 169"/>
                <a:gd name="T13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251">
                  <a:moveTo>
                    <a:pt x="169" y="251"/>
                  </a:moveTo>
                  <a:lnTo>
                    <a:pt x="78" y="126"/>
                  </a:lnTo>
                  <a:lnTo>
                    <a:pt x="169" y="0"/>
                  </a:lnTo>
                  <a:lnTo>
                    <a:pt x="91" y="0"/>
                  </a:lnTo>
                  <a:lnTo>
                    <a:pt x="0" y="126"/>
                  </a:lnTo>
                  <a:lnTo>
                    <a:pt x="91" y="251"/>
                  </a:lnTo>
                  <a:lnTo>
                    <a:pt x="169" y="251"/>
                  </a:lnTo>
                  <a:close/>
                </a:path>
              </a:pathLst>
            </a:custGeom>
            <a:solidFill>
              <a:srgbClr val="EF6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" name="Group 15"/>
            <p:cNvGrpSpPr/>
            <p:nvPr/>
          </p:nvGrpSpPr>
          <p:grpSpPr bwMode="auto">
            <a:xfrm>
              <a:off x="7033" y="3885"/>
              <a:ext cx="357" cy="340"/>
              <a:chOff x="0" y="0"/>
              <a:chExt cx="143" cy="136"/>
            </a:xfrm>
          </p:grpSpPr>
          <p:sp>
            <p:nvSpPr>
              <p:cNvPr id="6" name="Freeform 16"/>
              <p:cNvSpPr/>
              <p:nvPr/>
            </p:nvSpPr>
            <p:spPr bwMode="auto">
              <a:xfrm>
                <a:off x="75" y="49"/>
                <a:ext cx="68" cy="66"/>
              </a:xfrm>
              <a:custGeom>
                <a:avLst/>
                <a:gdLst>
                  <a:gd name="T0" fmla="*/ 75 w 88"/>
                  <a:gd name="T1" fmla="*/ 30 h 86"/>
                  <a:gd name="T2" fmla="*/ 58 w 88"/>
                  <a:gd name="T3" fmla="*/ 30 h 86"/>
                  <a:gd name="T4" fmla="*/ 58 w 88"/>
                  <a:gd name="T5" fmla="*/ 13 h 86"/>
                  <a:gd name="T6" fmla="*/ 44 w 88"/>
                  <a:gd name="T7" fmla="*/ 0 h 86"/>
                  <a:gd name="T8" fmla="*/ 31 w 88"/>
                  <a:gd name="T9" fmla="*/ 13 h 86"/>
                  <a:gd name="T10" fmla="*/ 31 w 88"/>
                  <a:gd name="T11" fmla="*/ 30 h 86"/>
                  <a:gd name="T12" fmla="*/ 14 w 88"/>
                  <a:gd name="T13" fmla="*/ 30 h 86"/>
                  <a:gd name="T14" fmla="*/ 0 w 88"/>
                  <a:gd name="T15" fmla="*/ 43 h 86"/>
                  <a:gd name="T16" fmla="*/ 14 w 88"/>
                  <a:gd name="T17" fmla="*/ 56 h 86"/>
                  <a:gd name="T18" fmla="*/ 31 w 88"/>
                  <a:gd name="T19" fmla="*/ 56 h 86"/>
                  <a:gd name="T20" fmla="*/ 31 w 88"/>
                  <a:gd name="T21" fmla="*/ 73 h 86"/>
                  <a:gd name="T22" fmla="*/ 44 w 88"/>
                  <a:gd name="T23" fmla="*/ 86 h 86"/>
                  <a:gd name="T24" fmla="*/ 58 w 88"/>
                  <a:gd name="T25" fmla="*/ 73 h 86"/>
                  <a:gd name="T26" fmla="*/ 58 w 88"/>
                  <a:gd name="T27" fmla="*/ 56 h 86"/>
                  <a:gd name="T28" fmla="*/ 75 w 88"/>
                  <a:gd name="T29" fmla="*/ 56 h 86"/>
                  <a:gd name="T30" fmla="*/ 88 w 88"/>
                  <a:gd name="T31" fmla="*/ 43 h 86"/>
                  <a:gd name="T32" fmla="*/ 75 w 88"/>
                  <a:gd name="T33" fmla="*/ 3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86">
                    <a:moveTo>
                      <a:pt x="75" y="30"/>
                    </a:moveTo>
                    <a:cubicBezTo>
                      <a:pt x="58" y="30"/>
                      <a:pt x="58" y="30"/>
                      <a:pt x="58" y="30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6"/>
                      <a:pt x="52" y="0"/>
                      <a:pt x="44" y="0"/>
                    </a:cubicBezTo>
                    <a:cubicBezTo>
                      <a:pt x="37" y="0"/>
                      <a:pt x="31" y="6"/>
                      <a:pt x="31" y="13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6" y="30"/>
                      <a:pt x="0" y="36"/>
                      <a:pt x="0" y="43"/>
                    </a:cubicBezTo>
                    <a:cubicBezTo>
                      <a:pt x="0" y="50"/>
                      <a:pt x="6" y="56"/>
                      <a:pt x="14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1" y="80"/>
                      <a:pt x="37" y="86"/>
                      <a:pt x="44" y="86"/>
                    </a:cubicBezTo>
                    <a:cubicBezTo>
                      <a:pt x="52" y="86"/>
                      <a:pt x="58" y="80"/>
                      <a:pt x="58" y="73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82" y="56"/>
                      <a:pt x="88" y="50"/>
                      <a:pt x="88" y="43"/>
                    </a:cubicBezTo>
                    <a:cubicBezTo>
                      <a:pt x="88" y="36"/>
                      <a:pt x="82" y="30"/>
                      <a:pt x="7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Freeform 17"/>
              <p:cNvSpPr>
                <a:spLocks noEditPoints="1"/>
              </p:cNvSpPr>
              <p:nvPr/>
            </p:nvSpPr>
            <p:spPr bwMode="auto">
              <a:xfrm>
                <a:off x="0" y="0"/>
                <a:ext cx="105" cy="136"/>
              </a:xfrm>
              <a:custGeom>
                <a:avLst/>
                <a:gdLst>
                  <a:gd name="T0" fmla="*/ 70 w 138"/>
                  <a:gd name="T1" fmla="*/ 68 h 178"/>
                  <a:gd name="T2" fmla="*/ 105 w 138"/>
                  <a:gd name="T3" fmla="*/ 34 h 178"/>
                  <a:gd name="T4" fmla="*/ 70 w 138"/>
                  <a:gd name="T5" fmla="*/ 0 h 178"/>
                  <a:gd name="T6" fmla="*/ 35 w 138"/>
                  <a:gd name="T7" fmla="*/ 34 h 178"/>
                  <a:gd name="T8" fmla="*/ 70 w 138"/>
                  <a:gd name="T9" fmla="*/ 68 h 178"/>
                  <a:gd name="T10" fmla="*/ 138 w 138"/>
                  <a:gd name="T11" fmla="*/ 165 h 178"/>
                  <a:gd name="T12" fmla="*/ 110 w 138"/>
                  <a:gd name="T13" fmla="*/ 135 h 178"/>
                  <a:gd name="T14" fmla="*/ 80 w 138"/>
                  <a:gd name="T15" fmla="*/ 108 h 178"/>
                  <a:gd name="T16" fmla="*/ 98 w 138"/>
                  <a:gd name="T17" fmla="*/ 87 h 178"/>
                  <a:gd name="T18" fmla="*/ 69 w 138"/>
                  <a:gd name="T19" fmla="*/ 78 h 178"/>
                  <a:gd name="T20" fmla="*/ 0 w 138"/>
                  <a:gd name="T21" fmla="*/ 173 h 178"/>
                  <a:gd name="T22" fmla="*/ 0 w 138"/>
                  <a:gd name="T23" fmla="*/ 178 h 178"/>
                  <a:gd name="T24" fmla="*/ 138 w 138"/>
                  <a:gd name="T25" fmla="*/ 178 h 178"/>
                  <a:gd name="T26" fmla="*/ 138 w 138"/>
                  <a:gd name="T27" fmla="*/ 173 h 178"/>
                  <a:gd name="T28" fmla="*/ 138 w 138"/>
                  <a:gd name="T29" fmla="*/ 16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" h="178">
                    <a:moveTo>
                      <a:pt x="70" y="68"/>
                    </a:moveTo>
                    <a:cubicBezTo>
                      <a:pt x="89" y="68"/>
                      <a:pt x="105" y="53"/>
                      <a:pt x="105" y="34"/>
                    </a:cubicBezTo>
                    <a:cubicBezTo>
                      <a:pt x="105" y="15"/>
                      <a:pt x="89" y="0"/>
                      <a:pt x="70" y="0"/>
                    </a:cubicBezTo>
                    <a:cubicBezTo>
                      <a:pt x="50" y="0"/>
                      <a:pt x="35" y="15"/>
                      <a:pt x="35" y="34"/>
                    </a:cubicBezTo>
                    <a:cubicBezTo>
                      <a:pt x="35" y="53"/>
                      <a:pt x="50" y="68"/>
                      <a:pt x="70" y="68"/>
                    </a:cubicBezTo>
                    <a:close/>
                    <a:moveTo>
                      <a:pt x="138" y="165"/>
                    </a:moveTo>
                    <a:cubicBezTo>
                      <a:pt x="128" y="165"/>
                      <a:pt x="110" y="161"/>
                      <a:pt x="110" y="135"/>
                    </a:cubicBezTo>
                    <a:cubicBezTo>
                      <a:pt x="110" y="135"/>
                      <a:pt x="77" y="138"/>
                      <a:pt x="80" y="108"/>
                    </a:cubicBezTo>
                    <a:cubicBezTo>
                      <a:pt x="81" y="95"/>
                      <a:pt x="90" y="89"/>
                      <a:pt x="98" y="87"/>
                    </a:cubicBezTo>
                    <a:cubicBezTo>
                      <a:pt x="89" y="81"/>
                      <a:pt x="80" y="78"/>
                      <a:pt x="69" y="78"/>
                    </a:cubicBezTo>
                    <a:cubicBezTo>
                      <a:pt x="31" y="78"/>
                      <a:pt x="0" y="120"/>
                      <a:pt x="0" y="173"/>
                    </a:cubicBezTo>
                    <a:cubicBezTo>
                      <a:pt x="0" y="174"/>
                      <a:pt x="0" y="176"/>
                      <a:pt x="0" y="178"/>
                    </a:cubicBezTo>
                    <a:cubicBezTo>
                      <a:pt x="138" y="178"/>
                      <a:pt x="138" y="178"/>
                      <a:pt x="138" y="178"/>
                    </a:cubicBezTo>
                    <a:cubicBezTo>
                      <a:pt x="138" y="176"/>
                      <a:pt x="138" y="174"/>
                      <a:pt x="138" y="173"/>
                    </a:cubicBezTo>
                    <a:cubicBezTo>
                      <a:pt x="138" y="170"/>
                      <a:pt x="138" y="168"/>
                      <a:pt x="138" y="1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" name="Group 18"/>
            <p:cNvGrpSpPr/>
            <p:nvPr/>
          </p:nvGrpSpPr>
          <p:grpSpPr bwMode="auto">
            <a:xfrm>
              <a:off x="7060" y="2460"/>
              <a:ext cx="308" cy="423"/>
              <a:chOff x="0" y="0"/>
              <a:chExt cx="123" cy="169"/>
            </a:xfrm>
          </p:grpSpPr>
          <p:sp>
            <p:nvSpPr>
              <p:cNvPr id="9" name="Freeform 19"/>
              <p:cNvSpPr>
                <a:spLocks noEditPoints="1"/>
              </p:cNvSpPr>
              <p:nvPr/>
            </p:nvSpPr>
            <p:spPr bwMode="auto">
              <a:xfrm>
                <a:off x="21" y="18"/>
                <a:ext cx="55" cy="70"/>
              </a:xfrm>
              <a:custGeom>
                <a:avLst/>
                <a:gdLst>
                  <a:gd name="T0" fmla="*/ 69 w 72"/>
                  <a:gd name="T1" fmla="*/ 17 h 91"/>
                  <a:gd name="T2" fmla="*/ 3 w 72"/>
                  <a:gd name="T3" fmla="*/ 17 h 91"/>
                  <a:gd name="T4" fmla="*/ 0 w 72"/>
                  <a:gd name="T5" fmla="*/ 20 h 91"/>
                  <a:gd name="T6" fmla="*/ 3 w 72"/>
                  <a:gd name="T7" fmla="*/ 23 h 91"/>
                  <a:gd name="T8" fmla="*/ 69 w 72"/>
                  <a:gd name="T9" fmla="*/ 23 h 91"/>
                  <a:gd name="T10" fmla="*/ 72 w 72"/>
                  <a:gd name="T11" fmla="*/ 20 h 91"/>
                  <a:gd name="T12" fmla="*/ 69 w 72"/>
                  <a:gd name="T13" fmla="*/ 17 h 91"/>
                  <a:gd name="T14" fmla="*/ 3 w 72"/>
                  <a:gd name="T15" fmla="*/ 6 h 91"/>
                  <a:gd name="T16" fmla="*/ 69 w 72"/>
                  <a:gd name="T17" fmla="*/ 6 h 91"/>
                  <a:gd name="T18" fmla="*/ 72 w 72"/>
                  <a:gd name="T19" fmla="*/ 3 h 91"/>
                  <a:gd name="T20" fmla="*/ 69 w 72"/>
                  <a:gd name="T21" fmla="*/ 0 h 91"/>
                  <a:gd name="T22" fmla="*/ 3 w 72"/>
                  <a:gd name="T23" fmla="*/ 0 h 91"/>
                  <a:gd name="T24" fmla="*/ 0 w 72"/>
                  <a:gd name="T25" fmla="*/ 3 h 91"/>
                  <a:gd name="T26" fmla="*/ 3 w 72"/>
                  <a:gd name="T27" fmla="*/ 6 h 91"/>
                  <a:gd name="T28" fmla="*/ 0 w 72"/>
                  <a:gd name="T29" fmla="*/ 37 h 91"/>
                  <a:gd name="T30" fmla="*/ 3 w 72"/>
                  <a:gd name="T31" fmla="*/ 40 h 91"/>
                  <a:gd name="T32" fmla="*/ 50 w 72"/>
                  <a:gd name="T33" fmla="*/ 40 h 91"/>
                  <a:gd name="T34" fmla="*/ 67 w 72"/>
                  <a:gd name="T35" fmla="*/ 34 h 91"/>
                  <a:gd name="T36" fmla="*/ 3 w 72"/>
                  <a:gd name="T37" fmla="*/ 34 h 91"/>
                  <a:gd name="T38" fmla="*/ 0 w 72"/>
                  <a:gd name="T39" fmla="*/ 37 h 91"/>
                  <a:gd name="T40" fmla="*/ 0 w 72"/>
                  <a:gd name="T41" fmla="*/ 54 h 91"/>
                  <a:gd name="T42" fmla="*/ 3 w 72"/>
                  <a:gd name="T43" fmla="*/ 57 h 91"/>
                  <a:gd name="T44" fmla="*/ 31 w 72"/>
                  <a:gd name="T45" fmla="*/ 57 h 91"/>
                  <a:gd name="T46" fmla="*/ 36 w 72"/>
                  <a:gd name="T47" fmla="*/ 51 h 91"/>
                  <a:gd name="T48" fmla="*/ 3 w 72"/>
                  <a:gd name="T49" fmla="*/ 51 h 91"/>
                  <a:gd name="T50" fmla="*/ 0 w 72"/>
                  <a:gd name="T51" fmla="*/ 54 h 91"/>
                  <a:gd name="T52" fmla="*/ 0 w 72"/>
                  <a:gd name="T53" fmla="*/ 71 h 91"/>
                  <a:gd name="T54" fmla="*/ 3 w 72"/>
                  <a:gd name="T55" fmla="*/ 74 h 91"/>
                  <a:gd name="T56" fmla="*/ 22 w 72"/>
                  <a:gd name="T57" fmla="*/ 74 h 91"/>
                  <a:gd name="T58" fmla="*/ 24 w 72"/>
                  <a:gd name="T59" fmla="*/ 68 h 91"/>
                  <a:gd name="T60" fmla="*/ 3 w 72"/>
                  <a:gd name="T61" fmla="*/ 68 h 91"/>
                  <a:gd name="T62" fmla="*/ 0 w 72"/>
                  <a:gd name="T63" fmla="*/ 71 h 91"/>
                  <a:gd name="T64" fmla="*/ 0 w 72"/>
                  <a:gd name="T65" fmla="*/ 88 h 91"/>
                  <a:gd name="T66" fmla="*/ 3 w 72"/>
                  <a:gd name="T67" fmla="*/ 91 h 91"/>
                  <a:gd name="T68" fmla="*/ 18 w 72"/>
                  <a:gd name="T69" fmla="*/ 91 h 91"/>
                  <a:gd name="T70" fmla="*/ 19 w 72"/>
                  <a:gd name="T71" fmla="*/ 85 h 91"/>
                  <a:gd name="T72" fmla="*/ 3 w 72"/>
                  <a:gd name="T73" fmla="*/ 85 h 91"/>
                  <a:gd name="T74" fmla="*/ 0 w 72"/>
                  <a:gd name="T75" fmla="*/ 8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2" h="91">
                    <a:moveTo>
                      <a:pt x="69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1" y="17"/>
                      <a:pt x="0" y="19"/>
                      <a:pt x="0" y="20"/>
                    </a:cubicBezTo>
                    <a:cubicBezTo>
                      <a:pt x="0" y="22"/>
                      <a:pt x="1" y="23"/>
                      <a:pt x="3" y="23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71" y="23"/>
                      <a:pt x="72" y="22"/>
                      <a:pt x="72" y="20"/>
                    </a:cubicBezTo>
                    <a:cubicBezTo>
                      <a:pt x="72" y="19"/>
                      <a:pt x="71" y="17"/>
                      <a:pt x="69" y="17"/>
                    </a:cubicBezTo>
                    <a:close/>
                    <a:moveTo>
                      <a:pt x="3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71" y="6"/>
                      <a:pt x="72" y="5"/>
                      <a:pt x="72" y="3"/>
                    </a:cubicBezTo>
                    <a:cubicBezTo>
                      <a:pt x="72" y="2"/>
                      <a:pt x="71" y="0"/>
                      <a:pt x="6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lose/>
                    <a:moveTo>
                      <a:pt x="0" y="37"/>
                    </a:moveTo>
                    <a:cubicBezTo>
                      <a:pt x="0" y="39"/>
                      <a:pt x="1" y="40"/>
                      <a:pt x="3" y="40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56" y="37"/>
                      <a:pt x="61" y="35"/>
                      <a:pt x="67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1" y="34"/>
                      <a:pt x="0" y="35"/>
                      <a:pt x="0" y="37"/>
                    </a:cubicBezTo>
                    <a:close/>
                    <a:moveTo>
                      <a:pt x="0" y="54"/>
                    </a:moveTo>
                    <a:cubicBezTo>
                      <a:pt x="0" y="56"/>
                      <a:pt x="1" y="57"/>
                      <a:pt x="3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2" y="55"/>
                      <a:pt x="34" y="53"/>
                      <a:pt x="36" y="51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1" y="51"/>
                      <a:pt x="0" y="52"/>
                      <a:pt x="0" y="54"/>
                    </a:cubicBezTo>
                    <a:close/>
                    <a:moveTo>
                      <a:pt x="0" y="71"/>
                    </a:moveTo>
                    <a:cubicBezTo>
                      <a:pt x="0" y="72"/>
                      <a:pt x="1" y="74"/>
                      <a:pt x="3" y="74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22" y="72"/>
                      <a:pt x="23" y="70"/>
                      <a:pt x="24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1" y="68"/>
                      <a:pt x="0" y="69"/>
                      <a:pt x="0" y="71"/>
                    </a:cubicBezTo>
                    <a:close/>
                    <a:moveTo>
                      <a:pt x="0" y="88"/>
                    </a:moveTo>
                    <a:cubicBezTo>
                      <a:pt x="0" y="89"/>
                      <a:pt x="1" y="91"/>
                      <a:pt x="3" y="91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89"/>
                      <a:pt x="19" y="87"/>
                      <a:pt x="19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1" y="85"/>
                      <a:pt x="0" y="86"/>
                      <a:pt x="0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Freeform 20"/>
              <p:cNvSpPr>
                <a:spLocks noEditPoints="1"/>
              </p:cNvSpPr>
              <p:nvPr/>
            </p:nvSpPr>
            <p:spPr bwMode="auto">
              <a:xfrm>
                <a:off x="40" y="49"/>
                <a:ext cx="83" cy="81"/>
              </a:xfrm>
              <a:custGeom>
                <a:avLst/>
                <a:gdLst>
                  <a:gd name="T0" fmla="*/ 90 w 109"/>
                  <a:gd name="T1" fmla="*/ 19 h 106"/>
                  <a:gd name="T2" fmla="*/ 20 w 109"/>
                  <a:gd name="T3" fmla="*/ 19 h 106"/>
                  <a:gd name="T4" fmla="*/ 20 w 109"/>
                  <a:gd name="T5" fmla="*/ 87 h 106"/>
                  <a:gd name="T6" fmla="*/ 90 w 109"/>
                  <a:gd name="T7" fmla="*/ 87 h 106"/>
                  <a:gd name="T8" fmla="*/ 90 w 109"/>
                  <a:gd name="T9" fmla="*/ 19 h 106"/>
                  <a:gd name="T10" fmla="*/ 30 w 109"/>
                  <a:gd name="T11" fmla="*/ 77 h 106"/>
                  <a:gd name="T12" fmla="*/ 30 w 109"/>
                  <a:gd name="T13" fmla="*/ 29 h 106"/>
                  <a:gd name="T14" fmla="*/ 79 w 109"/>
                  <a:gd name="T15" fmla="*/ 29 h 106"/>
                  <a:gd name="T16" fmla="*/ 79 w 109"/>
                  <a:gd name="T17" fmla="*/ 77 h 106"/>
                  <a:gd name="T18" fmla="*/ 30 w 109"/>
                  <a:gd name="T19" fmla="*/ 77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106">
                    <a:moveTo>
                      <a:pt x="90" y="19"/>
                    </a:moveTo>
                    <a:cubicBezTo>
                      <a:pt x="70" y="0"/>
                      <a:pt x="39" y="0"/>
                      <a:pt x="20" y="19"/>
                    </a:cubicBezTo>
                    <a:cubicBezTo>
                      <a:pt x="0" y="38"/>
                      <a:pt x="0" y="68"/>
                      <a:pt x="20" y="87"/>
                    </a:cubicBezTo>
                    <a:cubicBezTo>
                      <a:pt x="39" y="106"/>
                      <a:pt x="70" y="106"/>
                      <a:pt x="90" y="87"/>
                    </a:cubicBezTo>
                    <a:cubicBezTo>
                      <a:pt x="109" y="68"/>
                      <a:pt x="109" y="38"/>
                      <a:pt x="90" y="19"/>
                    </a:cubicBezTo>
                    <a:close/>
                    <a:moveTo>
                      <a:pt x="30" y="77"/>
                    </a:moveTo>
                    <a:cubicBezTo>
                      <a:pt x="17" y="64"/>
                      <a:pt x="17" y="42"/>
                      <a:pt x="30" y="29"/>
                    </a:cubicBezTo>
                    <a:cubicBezTo>
                      <a:pt x="44" y="16"/>
                      <a:pt x="66" y="16"/>
                      <a:pt x="79" y="29"/>
                    </a:cubicBezTo>
                    <a:cubicBezTo>
                      <a:pt x="92" y="42"/>
                      <a:pt x="92" y="64"/>
                      <a:pt x="79" y="77"/>
                    </a:cubicBezTo>
                    <a:cubicBezTo>
                      <a:pt x="66" y="90"/>
                      <a:pt x="44" y="90"/>
                      <a:pt x="30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Freeform 21"/>
              <p:cNvSpPr>
                <a:spLocks noEditPoints="1"/>
              </p:cNvSpPr>
              <p:nvPr/>
            </p:nvSpPr>
            <p:spPr bwMode="auto">
              <a:xfrm>
                <a:off x="0" y="117"/>
                <a:ext cx="53" cy="52"/>
              </a:xfrm>
              <a:custGeom>
                <a:avLst/>
                <a:gdLst>
                  <a:gd name="T0" fmla="*/ 65 w 69"/>
                  <a:gd name="T1" fmla="*/ 4 h 68"/>
                  <a:gd name="T2" fmla="*/ 51 w 69"/>
                  <a:gd name="T3" fmla="*/ 4 h 68"/>
                  <a:gd name="T4" fmla="*/ 51 w 69"/>
                  <a:gd name="T5" fmla="*/ 4 h 68"/>
                  <a:gd name="T6" fmla="*/ 65 w 69"/>
                  <a:gd name="T7" fmla="*/ 18 h 68"/>
                  <a:gd name="T8" fmla="*/ 65 w 69"/>
                  <a:gd name="T9" fmla="*/ 18 h 68"/>
                  <a:gd name="T10" fmla="*/ 65 w 69"/>
                  <a:gd name="T11" fmla="*/ 4 h 68"/>
                  <a:gd name="T12" fmla="*/ 4 w 69"/>
                  <a:gd name="T13" fmla="*/ 50 h 68"/>
                  <a:gd name="T14" fmla="*/ 4 w 69"/>
                  <a:gd name="T15" fmla="*/ 64 h 68"/>
                  <a:gd name="T16" fmla="*/ 18 w 69"/>
                  <a:gd name="T17" fmla="*/ 64 h 68"/>
                  <a:gd name="T18" fmla="*/ 60 w 69"/>
                  <a:gd name="T19" fmla="*/ 23 h 68"/>
                  <a:gd name="T20" fmla="*/ 46 w 69"/>
                  <a:gd name="T21" fmla="*/ 9 h 68"/>
                  <a:gd name="T22" fmla="*/ 4 w 69"/>
                  <a:gd name="T23" fmla="*/ 5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68">
                    <a:moveTo>
                      <a:pt x="65" y="4"/>
                    </a:moveTo>
                    <a:cubicBezTo>
                      <a:pt x="61" y="0"/>
                      <a:pt x="55" y="0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9" y="14"/>
                      <a:pt x="69" y="8"/>
                      <a:pt x="65" y="4"/>
                    </a:cubicBezTo>
                    <a:close/>
                    <a:moveTo>
                      <a:pt x="4" y="50"/>
                    </a:moveTo>
                    <a:cubicBezTo>
                      <a:pt x="0" y="54"/>
                      <a:pt x="0" y="60"/>
                      <a:pt x="4" y="64"/>
                    </a:cubicBezTo>
                    <a:cubicBezTo>
                      <a:pt x="8" y="68"/>
                      <a:pt x="14" y="68"/>
                      <a:pt x="18" y="64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46" y="9"/>
                      <a:pt x="46" y="9"/>
                      <a:pt x="46" y="9"/>
                    </a:cubicBezTo>
                    <a:lnTo>
                      <a:pt x="4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Freeform 22"/>
              <p:cNvSpPr/>
              <p:nvPr/>
            </p:nvSpPr>
            <p:spPr bwMode="auto">
              <a:xfrm>
                <a:off x="3" y="0"/>
                <a:ext cx="91" cy="104"/>
              </a:xfrm>
              <a:custGeom>
                <a:avLst/>
                <a:gdLst>
                  <a:gd name="T0" fmla="*/ 57 w 119"/>
                  <a:gd name="T1" fmla="*/ 125 h 136"/>
                  <a:gd name="T2" fmla="*/ 18 w 119"/>
                  <a:gd name="T3" fmla="*/ 125 h 136"/>
                  <a:gd name="T4" fmla="*/ 11 w 119"/>
                  <a:gd name="T5" fmla="*/ 119 h 136"/>
                  <a:gd name="T6" fmla="*/ 11 w 119"/>
                  <a:gd name="T7" fmla="*/ 18 h 136"/>
                  <a:gd name="T8" fmla="*/ 18 w 119"/>
                  <a:gd name="T9" fmla="*/ 12 h 136"/>
                  <a:gd name="T10" fmla="*/ 100 w 119"/>
                  <a:gd name="T11" fmla="*/ 12 h 136"/>
                  <a:gd name="T12" fmla="*/ 107 w 119"/>
                  <a:gd name="T13" fmla="*/ 18 h 136"/>
                  <a:gd name="T14" fmla="*/ 107 w 119"/>
                  <a:gd name="T15" fmla="*/ 71 h 136"/>
                  <a:gd name="T16" fmla="*/ 119 w 119"/>
                  <a:gd name="T17" fmla="*/ 73 h 136"/>
                  <a:gd name="T18" fmla="*/ 119 w 119"/>
                  <a:gd name="T19" fmla="*/ 18 h 136"/>
                  <a:gd name="T20" fmla="*/ 100 w 119"/>
                  <a:gd name="T21" fmla="*/ 0 h 136"/>
                  <a:gd name="T22" fmla="*/ 18 w 119"/>
                  <a:gd name="T23" fmla="*/ 0 h 136"/>
                  <a:gd name="T24" fmla="*/ 0 w 119"/>
                  <a:gd name="T25" fmla="*/ 18 h 136"/>
                  <a:gd name="T26" fmla="*/ 0 w 119"/>
                  <a:gd name="T27" fmla="*/ 119 h 136"/>
                  <a:gd name="T28" fmla="*/ 18 w 119"/>
                  <a:gd name="T29" fmla="*/ 136 h 136"/>
                  <a:gd name="T30" fmla="*/ 61 w 119"/>
                  <a:gd name="T31" fmla="*/ 136 h 136"/>
                  <a:gd name="T32" fmla="*/ 57 w 119"/>
                  <a:gd name="T33" fmla="*/ 12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9" h="136">
                    <a:moveTo>
                      <a:pt x="57" y="125"/>
                    </a:moveTo>
                    <a:cubicBezTo>
                      <a:pt x="18" y="125"/>
                      <a:pt x="18" y="125"/>
                      <a:pt x="18" y="125"/>
                    </a:cubicBezTo>
                    <a:cubicBezTo>
                      <a:pt x="14" y="125"/>
                      <a:pt x="11" y="122"/>
                      <a:pt x="11" y="119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5"/>
                      <a:pt x="14" y="12"/>
                      <a:pt x="18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4" y="12"/>
                      <a:pt x="107" y="15"/>
                      <a:pt x="107" y="18"/>
                    </a:cubicBezTo>
                    <a:cubicBezTo>
                      <a:pt x="107" y="71"/>
                      <a:pt x="107" y="71"/>
                      <a:pt x="107" y="71"/>
                    </a:cubicBezTo>
                    <a:cubicBezTo>
                      <a:pt x="111" y="71"/>
                      <a:pt x="115" y="72"/>
                      <a:pt x="119" y="73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9" y="8"/>
                      <a:pt x="111" y="0"/>
                      <a:pt x="10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28"/>
                      <a:pt x="8" y="136"/>
                      <a:pt x="18" y="136"/>
                    </a:cubicBezTo>
                    <a:cubicBezTo>
                      <a:pt x="61" y="136"/>
                      <a:pt x="61" y="136"/>
                      <a:pt x="61" y="136"/>
                    </a:cubicBezTo>
                    <a:cubicBezTo>
                      <a:pt x="59" y="133"/>
                      <a:pt x="58" y="129"/>
                      <a:pt x="57" y="1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3" name="Group 23"/>
            <p:cNvGrpSpPr/>
            <p:nvPr/>
          </p:nvGrpSpPr>
          <p:grpSpPr bwMode="auto">
            <a:xfrm>
              <a:off x="7013" y="5315"/>
              <a:ext cx="340" cy="275"/>
              <a:chOff x="0" y="0"/>
              <a:chExt cx="136" cy="110"/>
            </a:xfrm>
          </p:grpSpPr>
          <p:sp>
            <p:nvSpPr>
              <p:cNvPr id="14" name="Freeform 24"/>
              <p:cNvSpPr>
                <a:spLocks noEditPoints="1"/>
              </p:cNvSpPr>
              <p:nvPr/>
            </p:nvSpPr>
            <p:spPr bwMode="auto">
              <a:xfrm>
                <a:off x="0" y="36"/>
                <a:ext cx="122" cy="74"/>
              </a:xfrm>
              <a:custGeom>
                <a:avLst/>
                <a:gdLst>
                  <a:gd name="T0" fmla="*/ 34 w 122"/>
                  <a:gd name="T1" fmla="*/ 28 h 74"/>
                  <a:gd name="T2" fmla="*/ 34 w 122"/>
                  <a:gd name="T3" fmla="*/ 74 h 74"/>
                  <a:gd name="T4" fmla="*/ 54 w 122"/>
                  <a:gd name="T5" fmla="*/ 74 h 74"/>
                  <a:gd name="T6" fmla="*/ 54 w 122"/>
                  <a:gd name="T7" fmla="*/ 29 h 74"/>
                  <a:gd name="T8" fmla="*/ 44 w 122"/>
                  <a:gd name="T9" fmla="*/ 20 h 74"/>
                  <a:gd name="T10" fmla="*/ 34 w 122"/>
                  <a:gd name="T11" fmla="*/ 28 h 74"/>
                  <a:gd name="T12" fmla="*/ 0 w 122"/>
                  <a:gd name="T13" fmla="*/ 74 h 74"/>
                  <a:gd name="T14" fmla="*/ 20 w 122"/>
                  <a:gd name="T15" fmla="*/ 74 h 74"/>
                  <a:gd name="T16" fmla="*/ 20 w 122"/>
                  <a:gd name="T17" fmla="*/ 39 h 74"/>
                  <a:gd name="T18" fmla="*/ 0 w 122"/>
                  <a:gd name="T19" fmla="*/ 56 h 74"/>
                  <a:gd name="T20" fmla="*/ 0 w 122"/>
                  <a:gd name="T21" fmla="*/ 74 h 74"/>
                  <a:gd name="T22" fmla="*/ 102 w 122"/>
                  <a:gd name="T23" fmla="*/ 18 h 74"/>
                  <a:gd name="T24" fmla="*/ 102 w 122"/>
                  <a:gd name="T25" fmla="*/ 74 h 74"/>
                  <a:gd name="T26" fmla="*/ 122 w 122"/>
                  <a:gd name="T27" fmla="*/ 74 h 74"/>
                  <a:gd name="T28" fmla="*/ 122 w 122"/>
                  <a:gd name="T29" fmla="*/ 0 h 74"/>
                  <a:gd name="T30" fmla="*/ 102 w 122"/>
                  <a:gd name="T31" fmla="*/ 18 h 74"/>
                  <a:gd name="T32" fmla="*/ 67 w 122"/>
                  <a:gd name="T33" fmla="*/ 40 h 74"/>
                  <a:gd name="T34" fmla="*/ 67 w 122"/>
                  <a:gd name="T35" fmla="*/ 74 h 74"/>
                  <a:gd name="T36" fmla="*/ 88 w 122"/>
                  <a:gd name="T37" fmla="*/ 74 h 74"/>
                  <a:gd name="T38" fmla="*/ 88 w 122"/>
                  <a:gd name="T39" fmla="*/ 29 h 74"/>
                  <a:gd name="T40" fmla="*/ 72 w 122"/>
                  <a:gd name="T41" fmla="*/ 43 h 74"/>
                  <a:gd name="T42" fmla="*/ 67 w 122"/>
                  <a:gd name="T43" fmla="*/ 4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2" h="74">
                    <a:moveTo>
                      <a:pt x="34" y="28"/>
                    </a:moveTo>
                    <a:lnTo>
                      <a:pt x="34" y="74"/>
                    </a:lnTo>
                    <a:lnTo>
                      <a:pt x="54" y="74"/>
                    </a:lnTo>
                    <a:lnTo>
                      <a:pt x="54" y="29"/>
                    </a:lnTo>
                    <a:lnTo>
                      <a:pt x="44" y="20"/>
                    </a:lnTo>
                    <a:lnTo>
                      <a:pt x="34" y="28"/>
                    </a:lnTo>
                    <a:close/>
                    <a:moveTo>
                      <a:pt x="0" y="74"/>
                    </a:moveTo>
                    <a:lnTo>
                      <a:pt x="20" y="74"/>
                    </a:lnTo>
                    <a:lnTo>
                      <a:pt x="20" y="39"/>
                    </a:lnTo>
                    <a:lnTo>
                      <a:pt x="0" y="56"/>
                    </a:lnTo>
                    <a:lnTo>
                      <a:pt x="0" y="74"/>
                    </a:lnTo>
                    <a:close/>
                    <a:moveTo>
                      <a:pt x="102" y="18"/>
                    </a:moveTo>
                    <a:lnTo>
                      <a:pt x="102" y="74"/>
                    </a:lnTo>
                    <a:lnTo>
                      <a:pt x="122" y="74"/>
                    </a:lnTo>
                    <a:lnTo>
                      <a:pt x="122" y="0"/>
                    </a:lnTo>
                    <a:lnTo>
                      <a:pt x="102" y="18"/>
                    </a:lnTo>
                    <a:close/>
                    <a:moveTo>
                      <a:pt x="67" y="40"/>
                    </a:moveTo>
                    <a:lnTo>
                      <a:pt x="67" y="74"/>
                    </a:lnTo>
                    <a:lnTo>
                      <a:pt x="88" y="74"/>
                    </a:lnTo>
                    <a:lnTo>
                      <a:pt x="88" y="29"/>
                    </a:lnTo>
                    <a:lnTo>
                      <a:pt x="72" y="43"/>
                    </a:lnTo>
                    <a:lnTo>
                      <a:pt x="67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Freeform 25"/>
              <p:cNvSpPr/>
              <p:nvPr/>
            </p:nvSpPr>
            <p:spPr bwMode="auto">
              <a:xfrm>
                <a:off x="0" y="0"/>
                <a:ext cx="136" cy="79"/>
              </a:xfrm>
              <a:custGeom>
                <a:avLst/>
                <a:gdLst>
                  <a:gd name="T0" fmla="*/ 136 w 136"/>
                  <a:gd name="T1" fmla="*/ 0 h 79"/>
                  <a:gd name="T2" fmla="*/ 96 w 136"/>
                  <a:gd name="T3" fmla="*/ 0 h 79"/>
                  <a:gd name="T4" fmla="*/ 113 w 136"/>
                  <a:gd name="T5" fmla="*/ 16 h 79"/>
                  <a:gd name="T6" fmla="*/ 72 w 136"/>
                  <a:gd name="T7" fmla="*/ 52 h 79"/>
                  <a:gd name="T8" fmla="*/ 44 w 136"/>
                  <a:gd name="T9" fmla="*/ 28 h 79"/>
                  <a:gd name="T10" fmla="*/ 0 w 136"/>
                  <a:gd name="T11" fmla="*/ 64 h 79"/>
                  <a:gd name="T12" fmla="*/ 0 w 136"/>
                  <a:gd name="T13" fmla="*/ 79 h 79"/>
                  <a:gd name="T14" fmla="*/ 44 w 136"/>
                  <a:gd name="T15" fmla="*/ 43 h 79"/>
                  <a:gd name="T16" fmla="*/ 72 w 136"/>
                  <a:gd name="T17" fmla="*/ 67 h 79"/>
                  <a:gd name="T18" fmla="*/ 122 w 136"/>
                  <a:gd name="T19" fmla="*/ 25 h 79"/>
                  <a:gd name="T20" fmla="*/ 136 w 136"/>
                  <a:gd name="T21" fmla="*/ 38 h 79"/>
                  <a:gd name="T22" fmla="*/ 136 w 136"/>
                  <a:gd name="T2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6" h="79">
                    <a:moveTo>
                      <a:pt x="136" y="0"/>
                    </a:moveTo>
                    <a:lnTo>
                      <a:pt x="96" y="0"/>
                    </a:lnTo>
                    <a:lnTo>
                      <a:pt x="113" y="16"/>
                    </a:lnTo>
                    <a:lnTo>
                      <a:pt x="72" y="52"/>
                    </a:lnTo>
                    <a:lnTo>
                      <a:pt x="44" y="28"/>
                    </a:lnTo>
                    <a:lnTo>
                      <a:pt x="0" y="64"/>
                    </a:lnTo>
                    <a:lnTo>
                      <a:pt x="0" y="79"/>
                    </a:lnTo>
                    <a:lnTo>
                      <a:pt x="44" y="43"/>
                    </a:lnTo>
                    <a:lnTo>
                      <a:pt x="72" y="67"/>
                    </a:lnTo>
                    <a:lnTo>
                      <a:pt x="122" y="25"/>
                    </a:lnTo>
                    <a:lnTo>
                      <a:pt x="136" y="38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6" name="Group 26"/>
            <p:cNvGrpSpPr/>
            <p:nvPr/>
          </p:nvGrpSpPr>
          <p:grpSpPr bwMode="auto">
            <a:xfrm>
              <a:off x="7083" y="6658"/>
              <a:ext cx="280" cy="382"/>
              <a:chOff x="0" y="0"/>
              <a:chExt cx="112" cy="153"/>
            </a:xfrm>
          </p:grpSpPr>
          <p:sp>
            <p:nvSpPr>
              <p:cNvPr id="17" name="Freeform 27"/>
              <p:cNvSpPr>
                <a:spLocks noEditPoints="1"/>
              </p:cNvSpPr>
              <p:nvPr/>
            </p:nvSpPr>
            <p:spPr bwMode="auto">
              <a:xfrm>
                <a:off x="0" y="0"/>
                <a:ext cx="112" cy="153"/>
              </a:xfrm>
              <a:custGeom>
                <a:avLst/>
                <a:gdLst>
                  <a:gd name="T0" fmla="*/ 112 w 112"/>
                  <a:gd name="T1" fmla="*/ 30 h 153"/>
                  <a:gd name="T2" fmla="*/ 82 w 112"/>
                  <a:gd name="T3" fmla="*/ 0 h 153"/>
                  <a:gd name="T4" fmla="*/ 0 w 112"/>
                  <a:gd name="T5" fmla="*/ 0 h 153"/>
                  <a:gd name="T6" fmla="*/ 0 w 112"/>
                  <a:gd name="T7" fmla="*/ 153 h 153"/>
                  <a:gd name="T8" fmla="*/ 112 w 112"/>
                  <a:gd name="T9" fmla="*/ 153 h 153"/>
                  <a:gd name="T10" fmla="*/ 112 w 112"/>
                  <a:gd name="T11" fmla="*/ 30 h 153"/>
                  <a:gd name="T12" fmla="*/ 99 w 112"/>
                  <a:gd name="T13" fmla="*/ 34 h 153"/>
                  <a:gd name="T14" fmla="*/ 79 w 112"/>
                  <a:gd name="T15" fmla="*/ 34 h 153"/>
                  <a:gd name="T16" fmla="*/ 79 w 112"/>
                  <a:gd name="T17" fmla="*/ 14 h 153"/>
                  <a:gd name="T18" fmla="*/ 99 w 112"/>
                  <a:gd name="T19" fmla="*/ 34 h 153"/>
                  <a:gd name="T20" fmla="*/ 99 w 112"/>
                  <a:gd name="T21" fmla="*/ 141 h 153"/>
                  <a:gd name="T22" fmla="*/ 12 w 112"/>
                  <a:gd name="T23" fmla="*/ 141 h 153"/>
                  <a:gd name="T24" fmla="*/ 12 w 112"/>
                  <a:gd name="T25" fmla="*/ 12 h 153"/>
                  <a:gd name="T26" fmla="*/ 67 w 112"/>
                  <a:gd name="T27" fmla="*/ 12 h 153"/>
                  <a:gd name="T28" fmla="*/ 67 w 112"/>
                  <a:gd name="T29" fmla="*/ 46 h 153"/>
                  <a:gd name="T30" fmla="*/ 99 w 112"/>
                  <a:gd name="T31" fmla="*/ 46 h 153"/>
                  <a:gd name="T32" fmla="*/ 99 w 112"/>
                  <a:gd name="T33" fmla="*/ 141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2" h="153">
                    <a:moveTo>
                      <a:pt x="112" y="30"/>
                    </a:moveTo>
                    <a:lnTo>
                      <a:pt x="82" y="0"/>
                    </a:lnTo>
                    <a:lnTo>
                      <a:pt x="0" y="0"/>
                    </a:lnTo>
                    <a:lnTo>
                      <a:pt x="0" y="153"/>
                    </a:lnTo>
                    <a:lnTo>
                      <a:pt x="112" y="153"/>
                    </a:lnTo>
                    <a:lnTo>
                      <a:pt x="112" y="30"/>
                    </a:lnTo>
                    <a:close/>
                    <a:moveTo>
                      <a:pt x="99" y="34"/>
                    </a:moveTo>
                    <a:lnTo>
                      <a:pt x="79" y="34"/>
                    </a:lnTo>
                    <a:lnTo>
                      <a:pt x="79" y="14"/>
                    </a:lnTo>
                    <a:lnTo>
                      <a:pt x="99" y="34"/>
                    </a:lnTo>
                    <a:close/>
                    <a:moveTo>
                      <a:pt x="99" y="141"/>
                    </a:moveTo>
                    <a:lnTo>
                      <a:pt x="12" y="141"/>
                    </a:lnTo>
                    <a:lnTo>
                      <a:pt x="12" y="12"/>
                    </a:lnTo>
                    <a:lnTo>
                      <a:pt x="67" y="12"/>
                    </a:lnTo>
                    <a:lnTo>
                      <a:pt x="67" y="46"/>
                    </a:lnTo>
                    <a:lnTo>
                      <a:pt x="99" y="46"/>
                    </a:lnTo>
                    <a:lnTo>
                      <a:pt x="99" y="1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28"/>
              <p:cNvSpPr>
                <a:spLocks noChangeArrowheads="1"/>
              </p:cNvSpPr>
              <p:nvPr/>
            </p:nvSpPr>
            <p:spPr bwMode="auto">
              <a:xfrm>
                <a:off x="21" y="40"/>
                <a:ext cx="70" cy="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Rectangle 30"/>
              <p:cNvSpPr>
                <a:spLocks noChangeArrowheads="1"/>
              </p:cNvSpPr>
              <p:nvPr/>
            </p:nvSpPr>
            <p:spPr bwMode="auto">
              <a:xfrm>
                <a:off x="21" y="85"/>
                <a:ext cx="70" cy="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Rectangle 31"/>
              <p:cNvSpPr>
                <a:spLocks noChangeArrowheads="1"/>
              </p:cNvSpPr>
              <p:nvPr/>
            </p:nvSpPr>
            <p:spPr bwMode="auto">
              <a:xfrm>
                <a:off x="21" y="108"/>
                <a:ext cx="70" cy="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3" name="文本框 22"/>
          <p:cNvSpPr txBox="1"/>
          <p:nvPr/>
        </p:nvSpPr>
        <p:spPr>
          <a:xfrm>
            <a:off x="1240155" y="1051560"/>
            <a:ext cx="304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1.</a:t>
            </a:r>
            <a:r>
              <a:rPr lang="zh-CN" altLang="en-US" sz="1200" dirty="0">
                <a:solidFill>
                  <a:schemeClr val="bg1"/>
                </a:solidFill>
              </a:rPr>
              <a:t>与理科生合作。文科生发挥文字功底，理科生发挥科学作用。</a:t>
            </a:r>
          </a:p>
          <a:p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未标题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58535" y="475388"/>
            <a:ext cx="296809" cy="4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317" y="121825"/>
            <a:ext cx="3612201" cy="279881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540086"/>
            <a:ext cx="2951425" cy="257992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96670" y="1997075"/>
            <a:ext cx="303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2.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zh-CN" altLang="en-US" sz="1200">
                <a:solidFill>
                  <a:schemeClr val="bg1"/>
                </a:solidFill>
              </a:rPr>
              <a:t>建议师范生从如何生产利于</a:t>
            </a:r>
            <a:r>
              <a:rPr lang="zh-CN" altLang="en-US" sz="1200" dirty="0">
                <a:solidFill>
                  <a:schemeClr val="bg1"/>
                </a:solidFill>
              </a:rPr>
              <a:t>上课的教具出发，发散</a:t>
            </a:r>
            <a:r>
              <a:rPr lang="zh-CN" altLang="en-US" sz="1200">
                <a:solidFill>
                  <a:schemeClr val="bg1"/>
                </a:solidFill>
              </a:rPr>
              <a:t>思维，贴近</a:t>
            </a:r>
            <a:r>
              <a:rPr lang="zh-CN" altLang="en-US" sz="1200" dirty="0">
                <a:solidFill>
                  <a:schemeClr val="bg1"/>
                </a:solidFill>
              </a:rPr>
              <a:t>实际，容易出成果。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/>
          <a:srcRect l="7313"/>
          <a:stretch/>
        </p:blipFill>
        <p:spPr>
          <a:xfrm>
            <a:off x="4419144" y="121825"/>
            <a:ext cx="4639371" cy="49981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346835" y="3057525"/>
            <a:ext cx="303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3.</a:t>
            </a:r>
            <a:r>
              <a:rPr lang="zh-CN" altLang="en-US" sz="1200" dirty="0">
                <a:solidFill>
                  <a:schemeClr val="bg1"/>
                </a:solidFill>
              </a:rPr>
              <a:t>一切皆有可能，审批时间较长，但是不要放弃；可能会被打回来修改，不灰心，继续修改即可。利用网络工具，上相关网站搜索如何更好地创造。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371600" y="4105910"/>
            <a:ext cx="303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4.</a:t>
            </a:r>
            <a:r>
              <a:rPr lang="zh-CN" altLang="en-US" sz="1200" dirty="0">
                <a:solidFill>
                  <a:schemeClr val="bg1"/>
                </a:solidFill>
              </a:rPr>
              <a:t>羡慕各位同学，可以早点接触有关创新创意的相关知识，早做打算，对专利不再敬而远之，有梦想有可实现的未来！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3926681"/>
            <a:ext cx="9144000" cy="960438"/>
          </a:xfrm>
          <a:prstGeom prst="rect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5603" name="Picture 3" descr="卡通遨游太空汇报模板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0813" y="736600"/>
            <a:ext cx="4364037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791781" y="1900754"/>
            <a:ext cx="15604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EF6541"/>
                </a:solidFill>
              </a:rPr>
              <a:t>学弟学妹们加油！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CFE714-CF5A-7A43-B224-1F0706142A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4"/>
          <a:stretch/>
        </p:blipFill>
        <p:spPr>
          <a:xfrm>
            <a:off x="5436096" y="299938"/>
            <a:ext cx="3267478" cy="4587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/>
          <p:nvPr/>
        </p:nvSpPr>
        <p:spPr bwMode="auto">
          <a:xfrm>
            <a:off x="2830513" y="568325"/>
            <a:ext cx="517525" cy="198438"/>
          </a:xfrm>
          <a:custGeom>
            <a:avLst/>
            <a:gdLst>
              <a:gd name="T0" fmla="*/ 159 w 162"/>
              <a:gd name="T1" fmla="*/ 62 h 62"/>
              <a:gd name="T2" fmla="*/ 161 w 162"/>
              <a:gd name="T3" fmla="*/ 54 h 62"/>
              <a:gd name="T4" fmla="*/ 137 w 162"/>
              <a:gd name="T5" fmla="*/ 26 h 62"/>
              <a:gd name="T6" fmla="*/ 121 w 162"/>
              <a:gd name="T7" fmla="*/ 30 h 62"/>
              <a:gd name="T8" fmla="*/ 121 w 162"/>
              <a:gd name="T9" fmla="*/ 28 h 62"/>
              <a:gd name="T10" fmla="*/ 121 w 162"/>
              <a:gd name="T11" fmla="*/ 27 h 62"/>
              <a:gd name="T12" fmla="*/ 121 w 162"/>
              <a:gd name="T13" fmla="*/ 22 h 62"/>
              <a:gd name="T14" fmla="*/ 119 w 162"/>
              <a:gd name="T15" fmla="*/ 16 h 62"/>
              <a:gd name="T16" fmla="*/ 118 w 162"/>
              <a:gd name="T17" fmla="*/ 15 h 62"/>
              <a:gd name="T18" fmla="*/ 118 w 162"/>
              <a:gd name="T19" fmla="*/ 15 h 62"/>
              <a:gd name="T20" fmla="*/ 118 w 162"/>
              <a:gd name="T21" fmla="*/ 15 h 62"/>
              <a:gd name="T22" fmla="*/ 115 w 162"/>
              <a:gd name="T23" fmla="*/ 9 h 62"/>
              <a:gd name="T24" fmla="*/ 109 w 162"/>
              <a:gd name="T25" fmla="*/ 5 h 62"/>
              <a:gd name="T26" fmla="*/ 97 w 162"/>
              <a:gd name="T27" fmla="*/ 0 h 62"/>
              <a:gd name="T28" fmla="*/ 83 w 162"/>
              <a:gd name="T29" fmla="*/ 3 h 62"/>
              <a:gd name="T30" fmla="*/ 73 w 162"/>
              <a:gd name="T31" fmla="*/ 12 h 62"/>
              <a:gd name="T32" fmla="*/ 70 w 162"/>
              <a:gd name="T33" fmla="*/ 18 h 62"/>
              <a:gd name="T34" fmla="*/ 69 w 162"/>
              <a:gd name="T35" fmla="*/ 24 h 62"/>
              <a:gd name="T36" fmla="*/ 58 w 162"/>
              <a:gd name="T37" fmla="*/ 21 h 62"/>
              <a:gd name="T38" fmla="*/ 52 w 162"/>
              <a:gd name="T39" fmla="*/ 21 h 62"/>
              <a:gd name="T40" fmla="*/ 41 w 162"/>
              <a:gd name="T41" fmla="*/ 26 h 62"/>
              <a:gd name="T42" fmla="*/ 33 w 162"/>
              <a:gd name="T43" fmla="*/ 43 h 62"/>
              <a:gd name="T44" fmla="*/ 32 w 162"/>
              <a:gd name="T45" fmla="*/ 43 h 62"/>
              <a:gd name="T46" fmla="*/ 32 w 162"/>
              <a:gd name="T47" fmla="*/ 43 h 62"/>
              <a:gd name="T48" fmla="*/ 32 w 162"/>
              <a:gd name="T49" fmla="*/ 43 h 62"/>
              <a:gd name="T50" fmla="*/ 1 w 162"/>
              <a:gd name="T51" fmla="*/ 59 h 62"/>
              <a:gd name="T52" fmla="*/ 0 w 162"/>
              <a:gd name="T53" fmla="*/ 62 h 62"/>
              <a:gd name="T54" fmla="*/ 159 w 162"/>
              <a:gd name="T5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62" h="62">
                <a:moveTo>
                  <a:pt x="159" y="62"/>
                </a:moveTo>
                <a:cubicBezTo>
                  <a:pt x="160" y="59"/>
                  <a:pt x="161" y="57"/>
                  <a:pt x="161" y="54"/>
                </a:cubicBezTo>
                <a:cubicBezTo>
                  <a:pt x="162" y="40"/>
                  <a:pt x="151" y="26"/>
                  <a:pt x="137" y="26"/>
                </a:cubicBezTo>
                <a:cubicBezTo>
                  <a:pt x="131" y="26"/>
                  <a:pt x="125" y="27"/>
                  <a:pt x="121" y="30"/>
                </a:cubicBezTo>
                <a:cubicBezTo>
                  <a:pt x="121" y="30"/>
                  <a:pt x="121" y="29"/>
                  <a:pt x="121" y="28"/>
                </a:cubicBezTo>
                <a:cubicBezTo>
                  <a:pt x="121" y="28"/>
                  <a:pt x="121" y="27"/>
                  <a:pt x="121" y="27"/>
                </a:cubicBezTo>
                <a:cubicBezTo>
                  <a:pt x="121" y="25"/>
                  <a:pt x="121" y="24"/>
                  <a:pt x="121" y="22"/>
                </a:cubicBezTo>
                <a:cubicBezTo>
                  <a:pt x="120" y="20"/>
                  <a:pt x="120" y="18"/>
                  <a:pt x="119" y="16"/>
                </a:cubicBezTo>
                <a:cubicBezTo>
                  <a:pt x="119" y="16"/>
                  <a:pt x="119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3"/>
                  <a:pt x="117" y="12"/>
                  <a:pt x="115" y="9"/>
                </a:cubicBezTo>
                <a:cubicBezTo>
                  <a:pt x="113" y="7"/>
                  <a:pt x="111" y="6"/>
                  <a:pt x="109" y="5"/>
                </a:cubicBezTo>
                <a:cubicBezTo>
                  <a:pt x="106" y="2"/>
                  <a:pt x="101" y="1"/>
                  <a:pt x="97" y="0"/>
                </a:cubicBezTo>
                <a:cubicBezTo>
                  <a:pt x="92" y="0"/>
                  <a:pt x="88" y="1"/>
                  <a:pt x="83" y="3"/>
                </a:cubicBezTo>
                <a:cubicBezTo>
                  <a:pt x="79" y="5"/>
                  <a:pt x="76" y="8"/>
                  <a:pt x="73" y="12"/>
                </a:cubicBezTo>
                <a:cubicBezTo>
                  <a:pt x="72" y="14"/>
                  <a:pt x="71" y="16"/>
                  <a:pt x="70" y="18"/>
                </a:cubicBezTo>
                <a:cubicBezTo>
                  <a:pt x="69" y="20"/>
                  <a:pt x="69" y="22"/>
                  <a:pt x="69" y="24"/>
                </a:cubicBezTo>
                <a:cubicBezTo>
                  <a:pt x="66" y="22"/>
                  <a:pt x="62" y="21"/>
                  <a:pt x="58" y="21"/>
                </a:cubicBezTo>
                <a:cubicBezTo>
                  <a:pt x="56" y="21"/>
                  <a:pt x="54" y="21"/>
                  <a:pt x="52" y="21"/>
                </a:cubicBezTo>
                <a:cubicBezTo>
                  <a:pt x="48" y="22"/>
                  <a:pt x="44" y="24"/>
                  <a:pt x="41" y="26"/>
                </a:cubicBezTo>
                <a:cubicBezTo>
                  <a:pt x="36" y="31"/>
                  <a:pt x="33" y="36"/>
                  <a:pt x="33" y="43"/>
                </a:cubicBezTo>
                <a:cubicBezTo>
                  <a:pt x="33" y="43"/>
                  <a:pt x="32" y="43"/>
                  <a:pt x="32" y="43"/>
                </a:cubicBezTo>
                <a:cubicBezTo>
                  <a:pt x="30" y="43"/>
                  <a:pt x="28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20" y="41"/>
                  <a:pt x="6" y="45"/>
                  <a:pt x="1" y="59"/>
                </a:cubicBezTo>
                <a:cubicBezTo>
                  <a:pt x="1" y="60"/>
                  <a:pt x="1" y="61"/>
                  <a:pt x="0" y="62"/>
                </a:cubicBezTo>
                <a:lnTo>
                  <a:pt x="159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80" name="Freeform 8"/>
          <p:cNvSpPr/>
          <p:nvPr/>
        </p:nvSpPr>
        <p:spPr bwMode="auto">
          <a:xfrm>
            <a:off x="-468313" y="1260475"/>
            <a:ext cx="1581151" cy="601663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81" name="Freeform 9"/>
          <p:cNvSpPr/>
          <p:nvPr/>
        </p:nvSpPr>
        <p:spPr bwMode="auto">
          <a:xfrm>
            <a:off x="2071688" y="3962400"/>
            <a:ext cx="865187" cy="328613"/>
          </a:xfrm>
          <a:custGeom>
            <a:avLst/>
            <a:gdLst>
              <a:gd name="T0" fmla="*/ 266 w 271"/>
              <a:gd name="T1" fmla="*/ 103 h 103"/>
              <a:gd name="T2" fmla="*/ 269 w 271"/>
              <a:gd name="T3" fmla="*/ 90 h 103"/>
              <a:gd name="T4" fmla="*/ 229 w 271"/>
              <a:gd name="T5" fmla="*/ 43 h 103"/>
              <a:gd name="T6" fmla="*/ 202 w 271"/>
              <a:gd name="T7" fmla="*/ 51 h 103"/>
              <a:gd name="T8" fmla="*/ 202 w 271"/>
              <a:gd name="T9" fmla="*/ 48 h 103"/>
              <a:gd name="T10" fmla="*/ 202 w 271"/>
              <a:gd name="T11" fmla="*/ 45 h 103"/>
              <a:gd name="T12" fmla="*/ 202 w 271"/>
              <a:gd name="T13" fmla="*/ 37 h 103"/>
              <a:gd name="T14" fmla="*/ 199 w 271"/>
              <a:gd name="T15" fmla="*/ 27 h 103"/>
              <a:gd name="T16" fmla="*/ 198 w 271"/>
              <a:gd name="T17" fmla="*/ 25 h 103"/>
              <a:gd name="T18" fmla="*/ 198 w 271"/>
              <a:gd name="T19" fmla="*/ 25 h 103"/>
              <a:gd name="T20" fmla="*/ 198 w 271"/>
              <a:gd name="T21" fmla="*/ 25 h 103"/>
              <a:gd name="T22" fmla="*/ 191 w 271"/>
              <a:gd name="T23" fmla="*/ 15 h 103"/>
              <a:gd name="T24" fmla="*/ 183 w 271"/>
              <a:gd name="T25" fmla="*/ 8 h 103"/>
              <a:gd name="T26" fmla="*/ 162 w 271"/>
              <a:gd name="T27" fmla="*/ 1 h 103"/>
              <a:gd name="T28" fmla="*/ 139 w 271"/>
              <a:gd name="T29" fmla="*/ 5 h 103"/>
              <a:gd name="T30" fmla="*/ 122 w 271"/>
              <a:gd name="T31" fmla="*/ 20 h 103"/>
              <a:gd name="T32" fmla="*/ 117 w 271"/>
              <a:gd name="T33" fmla="*/ 30 h 103"/>
              <a:gd name="T34" fmla="*/ 115 w 271"/>
              <a:gd name="T35" fmla="*/ 40 h 103"/>
              <a:gd name="T36" fmla="*/ 97 w 271"/>
              <a:gd name="T37" fmla="*/ 35 h 103"/>
              <a:gd name="T38" fmla="*/ 87 w 271"/>
              <a:gd name="T39" fmla="*/ 35 h 103"/>
              <a:gd name="T40" fmla="*/ 68 w 271"/>
              <a:gd name="T41" fmla="*/ 45 h 103"/>
              <a:gd name="T42" fmla="*/ 54 w 271"/>
              <a:gd name="T43" fmla="*/ 72 h 103"/>
              <a:gd name="T44" fmla="*/ 54 w 271"/>
              <a:gd name="T45" fmla="*/ 72 h 103"/>
              <a:gd name="T46" fmla="*/ 53 w 271"/>
              <a:gd name="T47" fmla="*/ 73 h 103"/>
              <a:gd name="T48" fmla="*/ 53 w 271"/>
              <a:gd name="T49" fmla="*/ 73 h 103"/>
              <a:gd name="T50" fmla="*/ 1 w 271"/>
              <a:gd name="T51" fmla="*/ 98 h 103"/>
              <a:gd name="T52" fmla="*/ 0 w 271"/>
              <a:gd name="T53" fmla="*/ 103 h 103"/>
              <a:gd name="T54" fmla="*/ 266 w 271"/>
              <a:gd name="T55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71" h="103">
                <a:moveTo>
                  <a:pt x="266" y="103"/>
                </a:moveTo>
                <a:cubicBezTo>
                  <a:pt x="268" y="99"/>
                  <a:pt x="269" y="95"/>
                  <a:pt x="269" y="90"/>
                </a:cubicBezTo>
                <a:cubicBezTo>
                  <a:pt x="271" y="68"/>
                  <a:pt x="253" y="43"/>
                  <a:pt x="229" y="43"/>
                </a:cubicBezTo>
                <a:cubicBezTo>
                  <a:pt x="219" y="43"/>
                  <a:pt x="210" y="46"/>
                  <a:pt x="202" y="51"/>
                </a:cubicBezTo>
                <a:cubicBezTo>
                  <a:pt x="202" y="50"/>
                  <a:pt x="202" y="49"/>
                  <a:pt x="202" y="48"/>
                </a:cubicBezTo>
                <a:cubicBezTo>
                  <a:pt x="202" y="47"/>
                  <a:pt x="202" y="46"/>
                  <a:pt x="202" y="45"/>
                </a:cubicBezTo>
                <a:cubicBezTo>
                  <a:pt x="203" y="43"/>
                  <a:pt x="202" y="40"/>
                  <a:pt x="202" y="37"/>
                </a:cubicBezTo>
                <a:cubicBezTo>
                  <a:pt x="201" y="33"/>
                  <a:pt x="200" y="30"/>
                  <a:pt x="199" y="27"/>
                </a:cubicBezTo>
                <a:cubicBezTo>
                  <a:pt x="198" y="26"/>
                  <a:pt x="198" y="26"/>
                  <a:pt x="198" y="25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7" y="23"/>
                  <a:pt x="195" y="20"/>
                  <a:pt x="191" y="15"/>
                </a:cubicBezTo>
                <a:cubicBezTo>
                  <a:pt x="189" y="12"/>
                  <a:pt x="186" y="10"/>
                  <a:pt x="183" y="8"/>
                </a:cubicBezTo>
                <a:cubicBezTo>
                  <a:pt x="176" y="4"/>
                  <a:pt x="169" y="1"/>
                  <a:pt x="162" y="1"/>
                </a:cubicBezTo>
                <a:cubicBezTo>
                  <a:pt x="154" y="0"/>
                  <a:pt x="146" y="2"/>
                  <a:pt x="139" y="5"/>
                </a:cubicBezTo>
                <a:cubicBezTo>
                  <a:pt x="132" y="9"/>
                  <a:pt x="126" y="14"/>
                  <a:pt x="122" y="20"/>
                </a:cubicBezTo>
                <a:cubicBezTo>
                  <a:pt x="120" y="23"/>
                  <a:pt x="119" y="27"/>
                  <a:pt x="117" y="30"/>
                </a:cubicBezTo>
                <a:cubicBezTo>
                  <a:pt x="116" y="33"/>
                  <a:pt x="115" y="37"/>
                  <a:pt x="115" y="40"/>
                </a:cubicBezTo>
                <a:cubicBezTo>
                  <a:pt x="109" y="37"/>
                  <a:pt x="104" y="35"/>
                  <a:pt x="97" y="35"/>
                </a:cubicBezTo>
                <a:cubicBezTo>
                  <a:pt x="94" y="35"/>
                  <a:pt x="90" y="35"/>
                  <a:pt x="87" y="35"/>
                </a:cubicBezTo>
                <a:cubicBezTo>
                  <a:pt x="80" y="37"/>
                  <a:pt x="73" y="40"/>
                  <a:pt x="68" y="45"/>
                </a:cubicBezTo>
                <a:cubicBezTo>
                  <a:pt x="60" y="51"/>
                  <a:pt x="55" y="61"/>
                  <a:pt x="54" y="72"/>
                </a:cubicBezTo>
                <a:cubicBezTo>
                  <a:pt x="54" y="72"/>
                  <a:pt x="54" y="72"/>
                  <a:pt x="54" y="72"/>
                </a:cubicBezTo>
                <a:cubicBezTo>
                  <a:pt x="50" y="72"/>
                  <a:pt x="47" y="71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33" y="68"/>
                  <a:pt x="9" y="75"/>
                  <a:pt x="1" y="98"/>
                </a:cubicBezTo>
                <a:cubicBezTo>
                  <a:pt x="1" y="100"/>
                  <a:pt x="0" y="102"/>
                  <a:pt x="0" y="103"/>
                </a:cubicBezTo>
                <a:lnTo>
                  <a:pt x="266" y="1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84" name="Group 12"/>
          <p:cNvGrpSpPr/>
          <p:nvPr/>
        </p:nvGrpSpPr>
        <p:grpSpPr bwMode="auto">
          <a:xfrm>
            <a:off x="493713" y="536575"/>
            <a:ext cx="287337" cy="284163"/>
            <a:chOff x="223" y="203"/>
            <a:chExt cx="213" cy="211"/>
          </a:xfrm>
        </p:grpSpPr>
        <p:sp>
          <p:nvSpPr>
            <p:cNvPr id="3082" name="Freeform 10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3" name="Oval 11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6" name="Group 14"/>
          <p:cNvGrpSpPr/>
          <p:nvPr/>
        </p:nvGrpSpPr>
        <p:grpSpPr bwMode="auto">
          <a:xfrm rot="631247">
            <a:off x="1706563" y="1073150"/>
            <a:ext cx="203200" cy="196850"/>
            <a:chOff x="223" y="203"/>
            <a:chExt cx="213" cy="211"/>
          </a:xfrm>
        </p:grpSpPr>
        <p:sp>
          <p:nvSpPr>
            <p:cNvPr id="3087" name="Freeform 15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8" name="Oval 16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9" name="Group 17"/>
          <p:cNvGrpSpPr/>
          <p:nvPr/>
        </p:nvGrpSpPr>
        <p:grpSpPr bwMode="auto">
          <a:xfrm rot="631247">
            <a:off x="3167063" y="2679700"/>
            <a:ext cx="276225" cy="266700"/>
            <a:chOff x="223" y="203"/>
            <a:chExt cx="213" cy="211"/>
          </a:xfrm>
        </p:grpSpPr>
        <p:sp>
          <p:nvSpPr>
            <p:cNvPr id="3090" name="Freeform 18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92" name="Group 20"/>
          <p:cNvGrpSpPr/>
          <p:nvPr/>
        </p:nvGrpSpPr>
        <p:grpSpPr bwMode="auto">
          <a:xfrm rot="631247">
            <a:off x="539750" y="3435350"/>
            <a:ext cx="203200" cy="196850"/>
            <a:chOff x="223" y="203"/>
            <a:chExt cx="213" cy="211"/>
          </a:xfrm>
        </p:grpSpPr>
        <p:sp>
          <p:nvSpPr>
            <p:cNvPr id="3093" name="Freeform 21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4" name="Oval 22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095" name="Picture 23" descr="未标题-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06475" y="1752600"/>
            <a:ext cx="18605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572000" y="366713"/>
            <a:ext cx="51054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rgbClr val="EF6541"/>
                </a:solidFill>
              </a:rPr>
              <a:t>目录</a:t>
            </a:r>
          </a:p>
        </p:txBody>
      </p:sp>
      <p:sp>
        <p:nvSpPr>
          <p:cNvPr id="3116" name="Rectangle 44"/>
          <p:cNvSpPr>
            <a:spLocks noChangeArrowheads="1"/>
          </p:cNvSpPr>
          <p:nvPr/>
        </p:nvSpPr>
        <p:spPr bwMode="auto">
          <a:xfrm>
            <a:off x="4540250" y="1274763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44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117" name="Line 45"/>
          <p:cNvSpPr>
            <a:spLocks noChangeShapeType="1"/>
          </p:cNvSpPr>
          <p:nvPr/>
        </p:nvSpPr>
        <p:spPr bwMode="auto">
          <a:xfrm>
            <a:off x="5232400" y="1382713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8" name="Rectangle 46"/>
          <p:cNvSpPr>
            <a:spLocks noChangeArrowheads="1"/>
          </p:cNvSpPr>
          <p:nvPr/>
        </p:nvSpPr>
        <p:spPr bwMode="auto">
          <a:xfrm>
            <a:off x="5383530" y="2222500"/>
            <a:ext cx="3238500" cy="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申请专利的意义（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why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）</a:t>
            </a:r>
          </a:p>
        </p:txBody>
      </p:sp>
      <p:sp>
        <p:nvSpPr>
          <p:cNvPr id="3119" name="Rectangle 47"/>
          <p:cNvSpPr>
            <a:spLocks noChangeArrowheads="1"/>
          </p:cNvSpPr>
          <p:nvPr/>
        </p:nvSpPr>
        <p:spPr bwMode="auto">
          <a:xfrm>
            <a:off x="4540250" y="2157413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44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auto">
          <a:xfrm>
            <a:off x="5232400" y="2265363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auto">
          <a:xfrm>
            <a:off x="4540250" y="3059113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44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auto">
          <a:xfrm>
            <a:off x="5232400" y="3167063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65115" y="1386840"/>
            <a:ext cx="3325495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揭开神秘面纱（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what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91150" y="3202940"/>
            <a:ext cx="3546475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将想法变为现实（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how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）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68450" y="1770063"/>
            <a:ext cx="1600200" cy="16002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6375" y="3049588"/>
            <a:ext cx="1784350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836738" y="2203450"/>
            <a:ext cx="1009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48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33663" y="1738313"/>
            <a:ext cx="47625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/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/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/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/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995738" y="2189163"/>
            <a:ext cx="4537075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EF6541"/>
                </a:solidFill>
              </a:rPr>
              <a:t>揭开神秘面纱</a:t>
            </a:r>
            <a:endParaRPr lang="zh-CN" altLang="en-US" sz="1400" b="1">
              <a:solidFill>
                <a:srgbClr val="EF6541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1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未标题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4975" y="263525"/>
            <a:ext cx="327025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266700"/>
            <a:ext cx="10058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专利分类</a:t>
            </a:r>
          </a:p>
        </p:txBody>
      </p:sp>
      <p:sp>
        <p:nvSpPr>
          <p:cNvPr id="31753" name="Freeform 9"/>
          <p:cNvSpPr>
            <a:spLocks noEditPoints="1"/>
          </p:cNvSpPr>
          <p:nvPr/>
        </p:nvSpPr>
        <p:spPr bwMode="auto">
          <a:xfrm>
            <a:off x="3182938" y="1562100"/>
            <a:ext cx="2778125" cy="2778125"/>
          </a:xfrm>
          <a:custGeom>
            <a:avLst/>
            <a:gdLst>
              <a:gd name="T0" fmla="*/ 566 w 741"/>
              <a:gd name="T1" fmla="*/ 225 h 741"/>
              <a:gd name="T2" fmla="*/ 413 w 741"/>
              <a:gd name="T3" fmla="*/ 348 h 741"/>
              <a:gd name="T4" fmla="*/ 495 w 741"/>
              <a:gd name="T5" fmla="*/ 225 h 741"/>
              <a:gd name="T6" fmla="*/ 495 w 741"/>
              <a:gd name="T7" fmla="*/ 125 h 741"/>
              <a:gd name="T8" fmla="*/ 245 w 741"/>
              <a:gd name="T9" fmla="*/ 125 h 741"/>
              <a:gd name="T10" fmla="*/ 245 w 741"/>
              <a:gd name="T11" fmla="*/ 225 h 741"/>
              <a:gd name="T12" fmla="*/ 327 w 741"/>
              <a:gd name="T13" fmla="*/ 348 h 741"/>
              <a:gd name="T14" fmla="*/ 175 w 741"/>
              <a:gd name="T15" fmla="*/ 225 h 741"/>
              <a:gd name="T16" fmla="*/ 0 w 741"/>
              <a:gd name="T17" fmla="*/ 371 h 741"/>
              <a:gd name="T18" fmla="*/ 175 w 741"/>
              <a:gd name="T19" fmla="*/ 516 h 741"/>
              <a:gd name="T20" fmla="*/ 327 w 741"/>
              <a:gd name="T21" fmla="*/ 393 h 741"/>
              <a:gd name="T22" fmla="*/ 245 w 741"/>
              <a:gd name="T23" fmla="*/ 516 h 741"/>
              <a:gd name="T24" fmla="*/ 245 w 741"/>
              <a:gd name="T25" fmla="*/ 616 h 741"/>
              <a:gd name="T26" fmla="*/ 495 w 741"/>
              <a:gd name="T27" fmla="*/ 616 h 741"/>
              <a:gd name="T28" fmla="*/ 495 w 741"/>
              <a:gd name="T29" fmla="*/ 516 h 741"/>
              <a:gd name="T30" fmla="*/ 413 w 741"/>
              <a:gd name="T31" fmla="*/ 393 h 741"/>
              <a:gd name="T32" fmla="*/ 566 w 741"/>
              <a:gd name="T33" fmla="*/ 516 h 741"/>
              <a:gd name="T34" fmla="*/ 741 w 741"/>
              <a:gd name="T35" fmla="*/ 371 h 741"/>
              <a:gd name="T36" fmla="*/ 268 w 741"/>
              <a:gd name="T37" fmla="*/ 203 h 741"/>
              <a:gd name="T38" fmla="*/ 268 w 741"/>
              <a:gd name="T39" fmla="*/ 148 h 741"/>
              <a:gd name="T40" fmla="*/ 473 w 741"/>
              <a:gd name="T41" fmla="*/ 148 h 741"/>
              <a:gd name="T42" fmla="*/ 473 w 741"/>
              <a:gd name="T43" fmla="*/ 203 h 741"/>
              <a:gd name="T44" fmla="*/ 268 w 741"/>
              <a:gd name="T45" fmla="*/ 203 h 741"/>
              <a:gd name="T46" fmla="*/ 175 w 741"/>
              <a:gd name="T47" fmla="*/ 484 h 741"/>
              <a:gd name="T48" fmla="*/ 45 w 741"/>
              <a:gd name="T49" fmla="*/ 371 h 741"/>
              <a:gd name="T50" fmla="*/ 175 w 741"/>
              <a:gd name="T51" fmla="*/ 257 h 741"/>
              <a:gd name="T52" fmla="*/ 305 w 741"/>
              <a:gd name="T53" fmla="*/ 371 h 741"/>
              <a:gd name="T54" fmla="*/ 473 w 741"/>
              <a:gd name="T55" fmla="*/ 539 h 741"/>
              <a:gd name="T56" fmla="*/ 473 w 741"/>
              <a:gd name="T57" fmla="*/ 594 h 741"/>
              <a:gd name="T58" fmla="*/ 268 w 741"/>
              <a:gd name="T59" fmla="*/ 594 h 741"/>
              <a:gd name="T60" fmla="*/ 268 w 741"/>
              <a:gd name="T61" fmla="*/ 539 h 741"/>
              <a:gd name="T62" fmla="*/ 473 w 741"/>
              <a:gd name="T63" fmla="*/ 539 h 741"/>
              <a:gd name="T64" fmla="*/ 350 w 741"/>
              <a:gd name="T65" fmla="*/ 371 h 741"/>
              <a:gd name="T66" fmla="*/ 391 w 741"/>
              <a:gd name="T67" fmla="*/ 371 h 741"/>
              <a:gd name="T68" fmla="*/ 593 w 741"/>
              <a:gd name="T69" fmla="*/ 473 h 741"/>
              <a:gd name="T70" fmla="*/ 538 w 741"/>
              <a:gd name="T71" fmla="*/ 473 h 741"/>
              <a:gd name="T72" fmla="*/ 538 w 741"/>
              <a:gd name="T73" fmla="*/ 268 h 741"/>
              <a:gd name="T74" fmla="*/ 593 w 741"/>
              <a:gd name="T75" fmla="*/ 268 h 741"/>
              <a:gd name="T76" fmla="*/ 593 w 741"/>
              <a:gd name="T77" fmla="*/ 473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41" h="741">
                <a:moveTo>
                  <a:pt x="616" y="246"/>
                </a:moveTo>
                <a:cubicBezTo>
                  <a:pt x="602" y="232"/>
                  <a:pt x="585" y="225"/>
                  <a:pt x="566" y="225"/>
                </a:cubicBezTo>
                <a:cubicBezTo>
                  <a:pt x="547" y="225"/>
                  <a:pt x="529" y="232"/>
                  <a:pt x="516" y="246"/>
                </a:cubicBezTo>
                <a:cubicBezTo>
                  <a:pt x="413" y="348"/>
                  <a:pt x="413" y="348"/>
                  <a:pt x="413" y="348"/>
                </a:cubicBezTo>
                <a:cubicBezTo>
                  <a:pt x="393" y="328"/>
                  <a:pt x="393" y="328"/>
                  <a:pt x="393" y="328"/>
                </a:cubicBezTo>
                <a:cubicBezTo>
                  <a:pt x="495" y="225"/>
                  <a:pt x="495" y="225"/>
                  <a:pt x="495" y="225"/>
                </a:cubicBezTo>
                <a:cubicBezTo>
                  <a:pt x="509" y="212"/>
                  <a:pt x="516" y="194"/>
                  <a:pt x="516" y="175"/>
                </a:cubicBezTo>
                <a:cubicBezTo>
                  <a:pt x="516" y="156"/>
                  <a:pt x="509" y="138"/>
                  <a:pt x="495" y="125"/>
                </a:cubicBezTo>
                <a:cubicBezTo>
                  <a:pt x="370" y="0"/>
                  <a:pt x="370" y="0"/>
                  <a:pt x="370" y="0"/>
                </a:cubicBezTo>
                <a:cubicBezTo>
                  <a:pt x="245" y="125"/>
                  <a:pt x="245" y="125"/>
                  <a:pt x="245" y="125"/>
                </a:cubicBezTo>
                <a:cubicBezTo>
                  <a:pt x="232" y="138"/>
                  <a:pt x="225" y="156"/>
                  <a:pt x="225" y="175"/>
                </a:cubicBezTo>
                <a:cubicBezTo>
                  <a:pt x="225" y="194"/>
                  <a:pt x="232" y="212"/>
                  <a:pt x="245" y="225"/>
                </a:cubicBezTo>
                <a:cubicBezTo>
                  <a:pt x="348" y="328"/>
                  <a:pt x="348" y="328"/>
                  <a:pt x="348" y="328"/>
                </a:cubicBezTo>
                <a:cubicBezTo>
                  <a:pt x="327" y="348"/>
                  <a:pt x="327" y="348"/>
                  <a:pt x="327" y="348"/>
                </a:cubicBezTo>
                <a:cubicBezTo>
                  <a:pt x="225" y="246"/>
                  <a:pt x="225" y="246"/>
                  <a:pt x="225" y="246"/>
                </a:cubicBezTo>
                <a:cubicBezTo>
                  <a:pt x="211" y="232"/>
                  <a:pt x="194" y="225"/>
                  <a:pt x="175" y="225"/>
                </a:cubicBezTo>
                <a:cubicBezTo>
                  <a:pt x="156" y="225"/>
                  <a:pt x="138" y="232"/>
                  <a:pt x="125" y="246"/>
                </a:cubicBezTo>
                <a:cubicBezTo>
                  <a:pt x="0" y="371"/>
                  <a:pt x="0" y="371"/>
                  <a:pt x="0" y="371"/>
                </a:cubicBezTo>
                <a:cubicBezTo>
                  <a:pt x="125" y="496"/>
                  <a:pt x="125" y="496"/>
                  <a:pt x="125" y="496"/>
                </a:cubicBezTo>
                <a:cubicBezTo>
                  <a:pt x="138" y="509"/>
                  <a:pt x="156" y="516"/>
                  <a:pt x="175" y="516"/>
                </a:cubicBezTo>
                <a:cubicBezTo>
                  <a:pt x="194" y="516"/>
                  <a:pt x="211" y="509"/>
                  <a:pt x="225" y="496"/>
                </a:cubicBezTo>
                <a:cubicBezTo>
                  <a:pt x="327" y="393"/>
                  <a:pt x="327" y="393"/>
                  <a:pt x="327" y="393"/>
                </a:cubicBezTo>
                <a:cubicBezTo>
                  <a:pt x="348" y="414"/>
                  <a:pt x="348" y="414"/>
                  <a:pt x="348" y="414"/>
                </a:cubicBezTo>
                <a:cubicBezTo>
                  <a:pt x="245" y="516"/>
                  <a:pt x="245" y="516"/>
                  <a:pt x="245" y="516"/>
                </a:cubicBezTo>
                <a:cubicBezTo>
                  <a:pt x="232" y="529"/>
                  <a:pt x="225" y="547"/>
                  <a:pt x="225" y="566"/>
                </a:cubicBezTo>
                <a:cubicBezTo>
                  <a:pt x="225" y="585"/>
                  <a:pt x="232" y="603"/>
                  <a:pt x="245" y="616"/>
                </a:cubicBezTo>
                <a:cubicBezTo>
                  <a:pt x="370" y="741"/>
                  <a:pt x="370" y="741"/>
                  <a:pt x="370" y="741"/>
                </a:cubicBezTo>
                <a:cubicBezTo>
                  <a:pt x="495" y="616"/>
                  <a:pt x="495" y="616"/>
                  <a:pt x="495" y="616"/>
                </a:cubicBezTo>
                <a:cubicBezTo>
                  <a:pt x="509" y="603"/>
                  <a:pt x="516" y="585"/>
                  <a:pt x="516" y="566"/>
                </a:cubicBezTo>
                <a:cubicBezTo>
                  <a:pt x="516" y="547"/>
                  <a:pt x="509" y="529"/>
                  <a:pt x="495" y="516"/>
                </a:cubicBezTo>
                <a:cubicBezTo>
                  <a:pt x="393" y="414"/>
                  <a:pt x="393" y="414"/>
                  <a:pt x="393" y="414"/>
                </a:cubicBezTo>
                <a:cubicBezTo>
                  <a:pt x="413" y="393"/>
                  <a:pt x="413" y="393"/>
                  <a:pt x="413" y="393"/>
                </a:cubicBezTo>
                <a:cubicBezTo>
                  <a:pt x="516" y="496"/>
                  <a:pt x="516" y="496"/>
                  <a:pt x="516" y="496"/>
                </a:cubicBezTo>
                <a:cubicBezTo>
                  <a:pt x="529" y="509"/>
                  <a:pt x="547" y="516"/>
                  <a:pt x="566" y="516"/>
                </a:cubicBezTo>
                <a:cubicBezTo>
                  <a:pt x="585" y="516"/>
                  <a:pt x="602" y="509"/>
                  <a:pt x="616" y="496"/>
                </a:cubicBezTo>
                <a:cubicBezTo>
                  <a:pt x="741" y="371"/>
                  <a:pt x="741" y="371"/>
                  <a:pt x="741" y="371"/>
                </a:cubicBezTo>
                <a:lnTo>
                  <a:pt x="616" y="246"/>
                </a:lnTo>
                <a:close/>
                <a:moveTo>
                  <a:pt x="268" y="203"/>
                </a:moveTo>
                <a:cubicBezTo>
                  <a:pt x="261" y="195"/>
                  <a:pt x="257" y="185"/>
                  <a:pt x="257" y="175"/>
                </a:cubicBezTo>
                <a:cubicBezTo>
                  <a:pt x="257" y="165"/>
                  <a:pt x="260" y="155"/>
                  <a:pt x="268" y="148"/>
                </a:cubicBezTo>
                <a:cubicBezTo>
                  <a:pt x="370" y="45"/>
                  <a:pt x="370" y="45"/>
                  <a:pt x="370" y="45"/>
                </a:cubicBezTo>
                <a:cubicBezTo>
                  <a:pt x="473" y="148"/>
                  <a:pt x="473" y="148"/>
                  <a:pt x="473" y="148"/>
                </a:cubicBezTo>
                <a:cubicBezTo>
                  <a:pt x="480" y="155"/>
                  <a:pt x="484" y="165"/>
                  <a:pt x="484" y="175"/>
                </a:cubicBezTo>
                <a:cubicBezTo>
                  <a:pt x="484" y="185"/>
                  <a:pt x="480" y="195"/>
                  <a:pt x="473" y="203"/>
                </a:cubicBezTo>
                <a:cubicBezTo>
                  <a:pt x="370" y="305"/>
                  <a:pt x="370" y="305"/>
                  <a:pt x="370" y="305"/>
                </a:cubicBezTo>
                <a:lnTo>
                  <a:pt x="268" y="203"/>
                </a:lnTo>
                <a:close/>
                <a:moveTo>
                  <a:pt x="202" y="473"/>
                </a:moveTo>
                <a:cubicBezTo>
                  <a:pt x="195" y="480"/>
                  <a:pt x="185" y="484"/>
                  <a:pt x="175" y="484"/>
                </a:cubicBezTo>
                <a:cubicBezTo>
                  <a:pt x="164" y="484"/>
                  <a:pt x="155" y="480"/>
                  <a:pt x="147" y="473"/>
                </a:cubicBezTo>
                <a:cubicBezTo>
                  <a:pt x="45" y="371"/>
                  <a:pt x="45" y="371"/>
                  <a:pt x="45" y="371"/>
                </a:cubicBezTo>
                <a:cubicBezTo>
                  <a:pt x="147" y="268"/>
                  <a:pt x="147" y="268"/>
                  <a:pt x="147" y="268"/>
                </a:cubicBezTo>
                <a:cubicBezTo>
                  <a:pt x="155" y="261"/>
                  <a:pt x="164" y="257"/>
                  <a:pt x="175" y="257"/>
                </a:cubicBezTo>
                <a:cubicBezTo>
                  <a:pt x="185" y="257"/>
                  <a:pt x="195" y="261"/>
                  <a:pt x="202" y="268"/>
                </a:cubicBezTo>
                <a:cubicBezTo>
                  <a:pt x="305" y="371"/>
                  <a:pt x="305" y="371"/>
                  <a:pt x="305" y="371"/>
                </a:cubicBezTo>
                <a:lnTo>
                  <a:pt x="202" y="473"/>
                </a:lnTo>
                <a:close/>
                <a:moveTo>
                  <a:pt x="473" y="539"/>
                </a:moveTo>
                <a:cubicBezTo>
                  <a:pt x="480" y="546"/>
                  <a:pt x="484" y="556"/>
                  <a:pt x="484" y="566"/>
                </a:cubicBezTo>
                <a:cubicBezTo>
                  <a:pt x="484" y="576"/>
                  <a:pt x="480" y="586"/>
                  <a:pt x="473" y="594"/>
                </a:cubicBezTo>
                <a:cubicBezTo>
                  <a:pt x="370" y="696"/>
                  <a:pt x="370" y="696"/>
                  <a:pt x="370" y="696"/>
                </a:cubicBezTo>
                <a:cubicBezTo>
                  <a:pt x="268" y="594"/>
                  <a:pt x="268" y="594"/>
                  <a:pt x="268" y="594"/>
                </a:cubicBezTo>
                <a:cubicBezTo>
                  <a:pt x="261" y="586"/>
                  <a:pt x="257" y="576"/>
                  <a:pt x="257" y="566"/>
                </a:cubicBezTo>
                <a:cubicBezTo>
                  <a:pt x="257" y="556"/>
                  <a:pt x="260" y="546"/>
                  <a:pt x="268" y="539"/>
                </a:cubicBezTo>
                <a:cubicBezTo>
                  <a:pt x="370" y="436"/>
                  <a:pt x="370" y="436"/>
                  <a:pt x="370" y="436"/>
                </a:cubicBezTo>
                <a:lnTo>
                  <a:pt x="473" y="539"/>
                </a:lnTo>
                <a:close/>
                <a:moveTo>
                  <a:pt x="370" y="391"/>
                </a:moveTo>
                <a:cubicBezTo>
                  <a:pt x="350" y="371"/>
                  <a:pt x="350" y="371"/>
                  <a:pt x="350" y="371"/>
                </a:cubicBezTo>
                <a:cubicBezTo>
                  <a:pt x="370" y="350"/>
                  <a:pt x="370" y="350"/>
                  <a:pt x="370" y="350"/>
                </a:cubicBezTo>
                <a:cubicBezTo>
                  <a:pt x="391" y="371"/>
                  <a:pt x="391" y="371"/>
                  <a:pt x="391" y="371"/>
                </a:cubicBezTo>
                <a:lnTo>
                  <a:pt x="370" y="391"/>
                </a:lnTo>
                <a:close/>
                <a:moveTo>
                  <a:pt x="593" y="473"/>
                </a:moveTo>
                <a:cubicBezTo>
                  <a:pt x="586" y="480"/>
                  <a:pt x="576" y="484"/>
                  <a:pt x="566" y="484"/>
                </a:cubicBezTo>
                <a:cubicBezTo>
                  <a:pt x="555" y="484"/>
                  <a:pt x="546" y="480"/>
                  <a:pt x="538" y="473"/>
                </a:cubicBezTo>
                <a:cubicBezTo>
                  <a:pt x="436" y="371"/>
                  <a:pt x="436" y="371"/>
                  <a:pt x="436" y="371"/>
                </a:cubicBezTo>
                <a:cubicBezTo>
                  <a:pt x="538" y="268"/>
                  <a:pt x="538" y="268"/>
                  <a:pt x="538" y="268"/>
                </a:cubicBezTo>
                <a:cubicBezTo>
                  <a:pt x="546" y="261"/>
                  <a:pt x="555" y="257"/>
                  <a:pt x="566" y="257"/>
                </a:cubicBezTo>
                <a:cubicBezTo>
                  <a:pt x="576" y="257"/>
                  <a:pt x="586" y="261"/>
                  <a:pt x="593" y="268"/>
                </a:cubicBezTo>
                <a:cubicBezTo>
                  <a:pt x="696" y="371"/>
                  <a:pt x="696" y="371"/>
                  <a:pt x="696" y="371"/>
                </a:cubicBezTo>
                <a:lnTo>
                  <a:pt x="593" y="473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4" name="Freeform 10"/>
          <p:cNvSpPr>
            <a:spLocks noEditPoints="1"/>
          </p:cNvSpPr>
          <p:nvPr/>
        </p:nvSpPr>
        <p:spPr bwMode="auto">
          <a:xfrm>
            <a:off x="5184775" y="2825750"/>
            <a:ext cx="255588" cy="254000"/>
          </a:xfrm>
          <a:custGeom>
            <a:avLst/>
            <a:gdLst>
              <a:gd name="T0" fmla="*/ 14 w 68"/>
              <a:gd name="T1" fmla="*/ 25 h 68"/>
              <a:gd name="T2" fmla="*/ 15 w 68"/>
              <a:gd name="T3" fmla="*/ 20 h 68"/>
              <a:gd name="T4" fmla="*/ 17 w 68"/>
              <a:gd name="T5" fmla="*/ 17 h 68"/>
              <a:gd name="T6" fmla="*/ 20 w 68"/>
              <a:gd name="T7" fmla="*/ 14 h 68"/>
              <a:gd name="T8" fmla="*/ 26 w 68"/>
              <a:gd name="T9" fmla="*/ 13 h 68"/>
              <a:gd name="T10" fmla="*/ 22 w 68"/>
              <a:gd name="T11" fmla="*/ 17 h 68"/>
              <a:gd name="T12" fmla="*/ 17 w 68"/>
              <a:gd name="T13" fmla="*/ 21 h 68"/>
              <a:gd name="T14" fmla="*/ 55 w 68"/>
              <a:gd name="T15" fmla="*/ 50 h 68"/>
              <a:gd name="T16" fmla="*/ 67 w 68"/>
              <a:gd name="T17" fmla="*/ 63 h 68"/>
              <a:gd name="T18" fmla="*/ 63 w 68"/>
              <a:gd name="T19" fmla="*/ 67 h 68"/>
              <a:gd name="T20" fmla="*/ 43 w 68"/>
              <a:gd name="T21" fmla="*/ 59 h 68"/>
              <a:gd name="T22" fmla="*/ 19 w 68"/>
              <a:gd name="T23" fmla="*/ 59 h 68"/>
              <a:gd name="T24" fmla="*/ 3 w 68"/>
              <a:gd name="T25" fmla="*/ 42 h 68"/>
              <a:gd name="T26" fmla="*/ 0 w 68"/>
              <a:gd name="T27" fmla="*/ 31 h 68"/>
              <a:gd name="T28" fmla="*/ 9 w 68"/>
              <a:gd name="T29" fmla="*/ 9 h 68"/>
              <a:gd name="T30" fmla="*/ 43 w 68"/>
              <a:gd name="T31" fmla="*/ 2 h 68"/>
              <a:gd name="T32" fmla="*/ 43 w 68"/>
              <a:gd name="T33" fmla="*/ 2 h 68"/>
              <a:gd name="T34" fmla="*/ 53 w 68"/>
              <a:gd name="T35" fmla="*/ 9 h 68"/>
              <a:gd name="T36" fmla="*/ 60 w 68"/>
              <a:gd name="T37" fmla="*/ 19 h 68"/>
              <a:gd name="T38" fmla="*/ 60 w 68"/>
              <a:gd name="T39" fmla="*/ 42 h 68"/>
              <a:gd name="T40" fmla="*/ 41 w 68"/>
              <a:gd name="T41" fmla="*/ 7 h 68"/>
              <a:gd name="T42" fmla="*/ 31 w 68"/>
              <a:gd name="T43" fmla="*/ 6 h 68"/>
              <a:gd name="T44" fmla="*/ 8 w 68"/>
              <a:gd name="T45" fmla="*/ 21 h 68"/>
              <a:gd name="T46" fmla="*/ 8 w 68"/>
              <a:gd name="T47" fmla="*/ 40 h 68"/>
              <a:gd name="T48" fmla="*/ 13 w 68"/>
              <a:gd name="T49" fmla="*/ 48 h 68"/>
              <a:gd name="T50" fmla="*/ 31 w 68"/>
              <a:gd name="T51" fmla="*/ 56 h 68"/>
              <a:gd name="T52" fmla="*/ 49 w 68"/>
              <a:gd name="T53" fmla="*/ 49 h 68"/>
              <a:gd name="T54" fmla="*/ 54 w 68"/>
              <a:gd name="T55" fmla="*/ 40 h 68"/>
              <a:gd name="T56" fmla="*/ 54 w 68"/>
              <a:gd name="T57" fmla="*/ 21 h 68"/>
              <a:gd name="T58" fmla="*/ 49 w 68"/>
              <a:gd name="T59" fmla="*/ 13 h 68"/>
              <a:gd name="T60" fmla="*/ 41 w 68"/>
              <a:gd name="T61" fmla="*/ 7 h 68"/>
              <a:gd name="T62" fmla="*/ 48 w 68"/>
              <a:gd name="T63" fmla="*/ 31 h 68"/>
              <a:gd name="T64" fmla="*/ 49 w 68"/>
              <a:gd name="T65" fmla="*/ 29 h 68"/>
              <a:gd name="T66" fmla="*/ 50 w 68"/>
              <a:gd name="T67" fmla="*/ 38 h 68"/>
              <a:gd name="T68" fmla="*/ 45 w 68"/>
              <a:gd name="T69" fmla="*/ 45 h 68"/>
              <a:gd name="T70" fmla="*/ 31 w 68"/>
              <a:gd name="T71" fmla="*/ 51 h 68"/>
              <a:gd name="T72" fmla="*/ 31 w 68"/>
              <a:gd name="T73" fmla="*/ 47 h 68"/>
              <a:gd name="T74" fmla="*/ 43 w 68"/>
              <a:gd name="T75" fmla="*/ 42 h 68"/>
              <a:gd name="T76" fmla="*/ 46 w 68"/>
              <a:gd name="T77" fmla="*/ 3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" h="68">
                <a:moveTo>
                  <a:pt x="16" y="24"/>
                </a:moveTo>
                <a:cubicBezTo>
                  <a:pt x="16" y="25"/>
                  <a:pt x="15" y="25"/>
                  <a:pt x="14" y="25"/>
                </a:cubicBezTo>
                <a:cubicBezTo>
                  <a:pt x="13" y="25"/>
                  <a:pt x="12" y="24"/>
                  <a:pt x="13" y="23"/>
                </a:cubicBezTo>
                <a:cubicBezTo>
                  <a:pt x="13" y="22"/>
                  <a:pt x="14" y="21"/>
                  <a:pt x="15" y="20"/>
                </a:cubicBezTo>
                <a:cubicBezTo>
                  <a:pt x="15" y="19"/>
                  <a:pt x="16" y="18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6"/>
                  <a:pt x="19" y="15"/>
                  <a:pt x="20" y="14"/>
                </a:cubicBezTo>
                <a:cubicBezTo>
                  <a:pt x="21" y="13"/>
                  <a:pt x="22" y="13"/>
                  <a:pt x="23" y="12"/>
                </a:cubicBezTo>
                <a:cubicBezTo>
                  <a:pt x="24" y="12"/>
                  <a:pt x="25" y="12"/>
                  <a:pt x="26" y="13"/>
                </a:cubicBezTo>
                <a:cubicBezTo>
                  <a:pt x="26" y="14"/>
                  <a:pt x="26" y="15"/>
                  <a:pt x="25" y="15"/>
                </a:cubicBezTo>
                <a:cubicBezTo>
                  <a:pt x="24" y="16"/>
                  <a:pt x="23" y="16"/>
                  <a:pt x="22" y="17"/>
                </a:cubicBezTo>
                <a:cubicBezTo>
                  <a:pt x="21" y="18"/>
                  <a:pt x="20" y="18"/>
                  <a:pt x="19" y="19"/>
                </a:cubicBezTo>
                <a:cubicBezTo>
                  <a:pt x="19" y="20"/>
                  <a:pt x="18" y="21"/>
                  <a:pt x="17" y="21"/>
                </a:cubicBezTo>
                <a:cubicBezTo>
                  <a:pt x="17" y="22"/>
                  <a:pt x="16" y="23"/>
                  <a:pt x="16" y="24"/>
                </a:cubicBezTo>
                <a:close/>
                <a:moveTo>
                  <a:pt x="55" y="50"/>
                </a:moveTo>
                <a:cubicBezTo>
                  <a:pt x="55" y="50"/>
                  <a:pt x="55" y="50"/>
                  <a:pt x="55" y="50"/>
                </a:cubicBezTo>
                <a:cubicBezTo>
                  <a:pt x="67" y="63"/>
                  <a:pt x="67" y="63"/>
                  <a:pt x="67" y="63"/>
                </a:cubicBezTo>
                <a:cubicBezTo>
                  <a:pt x="68" y="64"/>
                  <a:pt x="68" y="65"/>
                  <a:pt x="67" y="67"/>
                </a:cubicBezTo>
                <a:cubicBezTo>
                  <a:pt x="66" y="68"/>
                  <a:pt x="64" y="68"/>
                  <a:pt x="63" y="67"/>
                </a:cubicBezTo>
                <a:cubicBezTo>
                  <a:pt x="51" y="54"/>
                  <a:pt x="51" y="54"/>
                  <a:pt x="51" y="54"/>
                </a:cubicBezTo>
                <a:cubicBezTo>
                  <a:pt x="48" y="56"/>
                  <a:pt x="46" y="58"/>
                  <a:pt x="43" y="59"/>
                </a:cubicBezTo>
                <a:cubicBezTo>
                  <a:pt x="39" y="61"/>
                  <a:pt x="35" y="61"/>
                  <a:pt x="31" y="61"/>
                </a:cubicBezTo>
                <a:cubicBezTo>
                  <a:pt x="27" y="61"/>
                  <a:pt x="23" y="61"/>
                  <a:pt x="19" y="59"/>
                </a:cubicBezTo>
                <a:cubicBezTo>
                  <a:pt x="16" y="58"/>
                  <a:pt x="12" y="55"/>
                  <a:pt x="9" y="52"/>
                </a:cubicBezTo>
                <a:cubicBezTo>
                  <a:pt x="7" y="50"/>
                  <a:pt x="4" y="46"/>
                  <a:pt x="3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1" y="39"/>
                  <a:pt x="0" y="35"/>
                  <a:pt x="0" y="31"/>
                </a:cubicBezTo>
                <a:cubicBezTo>
                  <a:pt x="0" y="27"/>
                  <a:pt x="1" y="23"/>
                  <a:pt x="3" y="19"/>
                </a:cubicBezTo>
                <a:cubicBezTo>
                  <a:pt x="4" y="15"/>
                  <a:pt x="7" y="12"/>
                  <a:pt x="9" y="9"/>
                </a:cubicBezTo>
                <a:cubicBezTo>
                  <a:pt x="15" y="3"/>
                  <a:pt x="23" y="0"/>
                  <a:pt x="31" y="0"/>
                </a:cubicBezTo>
                <a:cubicBezTo>
                  <a:pt x="35" y="0"/>
                  <a:pt x="39" y="1"/>
                  <a:pt x="43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7" y="4"/>
                  <a:pt x="50" y="6"/>
                  <a:pt x="53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56" y="12"/>
                  <a:pt x="58" y="15"/>
                  <a:pt x="60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61" y="23"/>
                  <a:pt x="62" y="27"/>
                  <a:pt x="62" y="31"/>
                </a:cubicBezTo>
                <a:cubicBezTo>
                  <a:pt x="62" y="35"/>
                  <a:pt x="61" y="39"/>
                  <a:pt x="60" y="42"/>
                </a:cubicBezTo>
                <a:cubicBezTo>
                  <a:pt x="58" y="45"/>
                  <a:pt x="57" y="48"/>
                  <a:pt x="55" y="50"/>
                </a:cubicBezTo>
                <a:close/>
                <a:moveTo>
                  <a:pt x="41" y="7"/>
                </a:moveTo>
                <a:cubicBezTo>
                  <a:pt x="41" y="7"/>
                  <a:pt x="41" y="7"/>
                  <a:pt x="41" y="7"/>
                </a:cubicBezTo>
                <a:cubicBezTo>
                  <a:pt x="38" y="6"/>
                  <a:pt x="35" y="6"/>
                  <a:pt x="31" y="6"/>
                </a:cubicBezTo>
                <a:cubicBezTo>
                  <a:pt x="24" y="6"/>
                  <a:pt x="18" y="8"/>
                  <a:pt x="13" y="13"/>
                </a:cubicBezTo>
                <a:cubicBezTo>
                  <a:pt x="11" y="15"/>
                  <a:pt x="9" y="18"/>
                  <a:pt x="8" y="21"/>
                </a:cubicBezTo>
                <a:cubicBezTo>
                  <a:pt x="7" y="24"/>
                  <a:pt x="6" y="27"/>
                  <a:pt x="6" y="31"/>
                </a:cubicBezTo>
                <a:cubicBezTo>
                  <a:pt x="6" y="34"/>
                  <a:pt x="7" y="37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3"/>
                  <a:pt x="11" y="46"/>
                  <a:pt x="13" y="48"/>
                </a:cubicBezTo>
                <a:cubicBezTo>
                  <a:pt x="16" y="51"/>
                  <a:pt x="18" y="53"/>
                  <a:pt x="22" y="54"/>
                </a:cubicBezTo>
                <a:cubicBezTo>
                  <a:pt x="24" y="55"/>
                  <a:pt x="28" y="56"/>
                  <a:pt x="31" y="56"/>
                </a:cubicBezTo>
                <a:cubicBezTo>
                  <a:pt x="35" y="56"/>
                  <a:pt x="38" y="55"/>
                  <a:pt x="41" y="54"/>
                </a:cubicBezTo>
                <a:cubicBezTo>
                  <a:pt x="44" y="53"/>
                  <a:pt x="47" y="51"/>
                  <a:pt x="49" y="49"/>
                </a:cubicBezTo>
                <a:cubicBezTo>
                  <a:pt x="49" y="48"/>
                  <a:pt x="49" y="48"/>
                  <a:pt x="49" y="48"/>
                </a:cubicBezTo>
                <a:cubicBezTo>
                  <a:pt x="51" y="46"/>
                  <a:pt x="53" y="43"/>
                  <a:pt x="54" y="40"/>
                </a:cubicBezTo>
                <a:cubicBezTo>
                  <a:pt x="56" y="37"/>
                  <a:pt x="56" y="34"/>
                  <a:pt x="56" y="31"/>
                </a:cubicBezTo>
                <a:cubicBezTo>
                  <a:pt x="56" y="27"/>
                  <a:pt x="56" y="24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3" y="18"/>
                  <a:pt x="51" y="15"/>
                  <a:pt x="49" y="13"/>
                </a:cubicBezTo>
                <a:cubicBezTo>
                  <a:pt x="49" y="13"/>
                  <a:pt x="49" y="13"/>
                  <a:pt x="49" y="13"/>
                </a:cubicBezTo>
                <a:cubicBezTo>
                  <a:pt x="47" y="11"/>
                  <a:pt x="44" y="9"/>
                  <a:pt x="41" y="7"/>
                </a:cubicBezTo>
                <a:cubicBezTo>
                  <a:pt x="41" y="7"/>
                  <a:pt x="41" y="7"/>
                  <a:pt x="41" y="7"/>
                </a:cubicBezTo>
                <a:close/>
                <a:moveTo>
                  <a:pt x="48" y="31"/>
                </a:moveTo>
                <a:cubicBezTo>
                  <a:pt x="48" y="31"/>
                  <a:pt x="48" y="31"/>
                  <a:pt x="48" y="31"/>
                </a:cubicBezTo>
                <a:cubicBezTo>
                  <a:pt x="48" y="30"/>
                  <a:pt x="48" y="29"/>
                  <a:pt x="49" y="29"/>
                </a:cubicBezTo>
                <a:cubicBezTo>
                  <a:pt x="50" y="29"/>
                  <a:pt x="51" y="30"/>
                  <a:pt x="51" y="31"/>
                </a:cubicBezTo>
                <a:cubicBezTo>
                  <a:pt x="51" y="33"/>
                  <a:pt x="51" y="36"/>
                  <a:pt x="50" y="38"/>
                </a:cubicBezTo>
                <a:cubicBezTo>
                  <a:pt x="50" y="38"/>
                  <a:pt x="50" y="38"/>
                  <a:pt x="50" y="38"/>
                </a:cubicBezTo>
                <a:cubicBezTo>
                  <a:pt x="49" y="41"/>
                  <a:pt x="47" y="43"/>
                  <a:pt x="45" y="45"/>
                </a:cubicBezTo>
                <a:cubicBezTo>
                  <a:pt x="43" y="47"/>
                  <a:pt x="41" y="48"/>
                  <a:pt x="39" y="49"/>
                </a:cubicBezTo>
                <a:cubicBezTo>
                  <a:pt x="36" y="50"/>
                  <a:pt x="34" y="51"/>
                  <a:pt x="31" y="51"/>
                </a:cubicBezTo>
                <a:cubicBezTo>
                  <a:pt x="30" y="51"/>
                  <a:pt x="29" y="50"/>
                  <a:pt x="29" y="49"/>
                </a:cubicBezTo>
                <a:cubicBezTo>
                  <a:pt x="29" y="48"/>
                  <a:pt x="30" y="47"/>
                  <a:pt x="31" y="47"/>
                </a:cubicBezTo>
                <a:cubicBezTo>
                  <a:pt x="33" y="47"/>
                  <a:pt x="35" y="47"/>
                  <a:pt x="37" y="46"/>
                </a:cubicBezTo>
                <a:cubicBezTo>
                  <a:pt x="39" y="45"/>
                  <a:pt x="41" y="44"/>
                  <a:pt x="43" y="42"/>
                </a:cubicBezTo>
                <a:cubicBezTo>
                  <a:pt x="44" y="41"/>
                  <a:pt x="46" y="39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7" y="35"/>
                  <a:pt x="48" y="33"/>
                  <a:pt x="48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5" name="Freeform 11"/>
          <p:cNvSpPr>
            <a:spLocks noEditPoints="1"/>
          </p:cNvSpPr>
          <p:nvPr/>
        </p:nvSpPr>
        <p:spPr bwMode="auto">
          <a:xfrm>
            <a:off x="4454525" y="2076450"/>
            <a:ext cx="239713" cy="276225"/>
          </a:xfrm>
          <a:custGeom>
            <a:avLst/>
            <a:gdLst>
              <a:gd name="T0" fmla="*/ 14 w 64"/>
              <a:gd name="T1" fmla="*/ 55 h 74"/>
              <a:gd name="T2" fmla="*/ 49 w 64"/>
              <a:gd name="T3" fmla="*/ 53 h 74"/>
              <a:gd name="T4" fmla="*/ 49 w 64"/>
              <a:gd name="T5" fmla="*/ 57 h 74"/>
              <a:gd name="T6" fmla="*/ 8 w 64"/>
              <a:gd name="T7" fmla="*/ 0 h 74"/>
              <a:gd name="T8" fmla="*/ 41 w 64"/>
              <a:gd name="T9" fmla="*/ 0 h 74"/>
              <a:gd name="T10" fmla="*/ 64 w 64"/>
              <a:gd name="T11" fmla="*/ 22 h 74"/>
              <a:gd name="T12" fmla="*/ 64 w 64"/>
              <a:gd name="T13" fmla="*/ 24 h 74"/>
              <a:gd name="T14" fmla="*/ 62 w 64"/>
              <a:gd name="T15" fmla="*/ 72 h 74"/>
              <a:gd name="T16" fmla="*/ 62 w 64"/>
              <a:gd name="T17" fmla="*/ 72 h 74"/>
              <a:gd name="T18" fmla="*/ 8 w 64"/>
              <a:gd name="T19" fmla="*/ 74 h 74"/>
              <a:gd name="T20" fmla="*/ 0 w 64"/>
              <a:gd name="T21" fmla="*/ 66 h 74"/>
              <a:gd name="T22" fmla="*/ 2 w 64"/>
              <a:gd name="T23" fmla="*/ 3 h 74"/>
              <a:gd name="T24" fmla="*/ 39 w 64"/>
              <a:gd name="T25" fmla="*/ 6 h 74"/>
              <a:gd name="T26" fmla="*/ 8 w 64"/>
              <a:gd name="T27" fmla="*/ 6 h 74"/>
              <a:gd name="T28" fmla="*/ 6 w 64"/>
              <a:gd name="T29" fmla="*/ 8 h 74"/>
              <a:gd name="T30" fmla="*/ 6 w 64"/>
              <a:gd name="T31" fmla="*/ 68 h 74"/>
              <a:gd name="T32" fmla="*/ 8 w 64"/>
              <a:gd name="T33" fmla="*/ 68 h 74"/>
              <a:gd name="T34" fmla="*/ 58 w 64"/>
              <a:gd name="T35" fmla="*/ 68 h 74"/>
              <a:gd name="T36" fmla="*/ 59 w 64"/>
              <a:gd name="T37" fmla="*/ 66 h 74"/>
              <a:gd name="T38" fmla="*/ 46 w 64"/>
              <a:gd name="T39" fmla="*/ 25 h 74"/>
              <a:gd name="T40" fmla="*/ 41 w 64"/>
              <a:gd name="T41" fmla="*/ 23 h 74"/>
              <a:gd name="T42" fmla="*/ 39 w 64"/>
              <a:gd name="T43" fmla="*/ 6 h 74"/>
              <a:gd name="T44" fmla="*/ 56 w 64"/>
              <a:gd name="T45" fmla="*/ 22 h 74"/>
              <a:gd name="T46" fmla="*/ 43 w 64"/>
              <a:gd name="T47" fmla="*/ 19 h 74"/>
              <a:gd name="T48" fmla="*/ 44 w 64"/>
              <a:gd name="T49" fmla="*/ 21 h 74"/>
              <a:gd name="T50" fmla="*/ 56 w 64"/>
              <a:gd name="T51" fmla="*/ 22 h 74"/>
              <a:gd name="T52" fmla="*/ 16 w 64"/>
              <a:gd name="T53" fmla="*/ 33 h 74"/>
              <a:gd name="T54" fmla="*/ 16 w 64"/>
              <a:gd name="T55" fmla="*/ 29 h 74"/>
              <a:gd name="T56" fmla="*/ 50 w 64"/>
              <a:gd name="T57" fmla="*/ 31 h 74"/>
              <a:gd name="T58" fmla="*/ 16 w 64"/>
              <a:gd name="T59" fmla="*/ 33 h 74"/>
              <a:gd name="T60" fmla="*/ 16 w 64"/>
              <a:gd name="T61" fmla="*/ 45 h 74"/>
              <a:gd name="T62" fmla="*/ 16 w 64"/>
              <a:gd name="T63" fmla="*/ 41 h 74"/>
              <a:gd name="T64" fmla="*/ 50 w 64"/>
              <a:gd name="T65" fmla="*/ 43 h 74"/>
              <a:gd name="T66" fmla="*/ 16 w 64"/>
              <a:gd name="T67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4" h="74">
                <a:moveTo>
                  <a:pt x="16" y="57"/>
                </a:moveTo>
                <a:cubicBezTo>
                  <a:pt x="15" y="57"/>
                  <a:pt x="14" y="56"/>
                  <a:pt x="14" y="55"/>
                </a:cubicBezTo>
                <a:cubicBezTo>
                  <a:pt x="14" y="54"/>
                  <a:pt x="15" y="53"/>
                  <a:pt x="16" y="53"/>
                </a:cubicBezTo>
                <a:cubicBezTo>
                  <a:pt x="49" y="53"/>
                  <a:pt x="49" y="53"/>
                  <a:pt x="49" y="53"/>
                </a:cubicBezTo>
                <a:cubicBezTo>
                  <a:pt x="50" y="53"/>
                  <a:pt x="50" y="54"/>
                  <a:pt x="50" y="55"/>
                </a:cubicBezTo>
                <a:cubicBezTo>
                  <a:pt x="50" y="56"/>
                  <a:pt x="50" y="57"/>
                  <a:pt x="49" y="57"/>
                </a:cubicBezTo>
                <a:cubicBezTo>
                  <a:pt x="16" y="57"/>
                  <a:pt x="16" y="57"/>
                  <a:pt x="16" y="57"/>
                </a:cubicBezTo>
                <a:close/>
                <a:moveTo>
                  <a:pt x="8" y="0"/>
                </a:moveTo>
                <a:cubicBezTo>
                  <a:pt x="8" y="0"/>
                  <a:pt x="8" y="0"/>
                  <a:pt x="8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2" y="0"/>
                  <a:pt x="43" y="1"/>
                  <a:pt x="43" y="1"/>
                </a:cubicBezTo>
                <a:cubicBezTo>
                  <a:pt x="64" y="22"/>
                  <a:pt x="64" y="22"/>
                  <a:pt x="64" y="22"/>
                </a:cubicBezTo>
                <a:cubicBezTo>
                  <a:pt x="64" y="22"/>
                  <a:pt x="64" y="23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66"/>
                  <a:pt x="64" y="66"/>
                  <a:pt x="64" y="66"/>
                </a:cubicBezTo>
                <a:cubicBezTo>
                  <a:pt x="64" y="68"/>
                  <a:pt x="64" y="70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1" y="73"/>
                  <a:pt x="59" y="74"/>
                  <a:pt x="57" y="74"/>
                </a:cubicBezTo>
                <a:cubicBezTo>
                  <a:pt x="8" y="74"/>
                  <a:pt x="8" y="74"/>
                  <a:pt x="8" y="74"/>
                </a:cubicBezTo>
                <a:cubicBezTo>
                  <a:pt x="6" y="74"/>
                  <a:pt x="4" y="73"/>
                  <a:pt x="2" y="72"/>
                </a:cubicBezTo>
                <a:cubicBezTo>
                  <a:pt x="1" y="70"/>
                  <a:pt x="0" y="68"/>
                  <a:pt x="0" y="66"/>
                </a:cubicBezTo>
                <a:cubicBezTo>
                  <a:pt x="0" y="8"/>
                  <a:pt x="0" y="8"/>
                  <a:pt x="0" y="8"/>
                </a:cubicBezTo>
                <a:cubicBezTo>
                  <a:pt x="0" y="6"/>
                  <a:pt x="1" y="4"/>
                  <a:pt x="2" y="3"/>
                </a:cubicBezTo>
                <a:cubicBezTo>
                  <a:pt x="4" y="1"/>
                  <a:pt x="6" y="0"/>
                  <a:pt x="8" y="0"/>
                </a:cubicBezTo>
                <a:close/>
                <a:moveTo>
                  <a:pt x="39" y="6"/>
                </a:moveTo>
                <a:cubicBezTo>
                  <a:pt x="39" y="6"/>
                  <a:pt x="39" y="6"/>
                  <a:pt x="39" y="6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6" y="7"/>
                </a:cubicBezTo>
                <a:cubicBezTo>
                  <a:pt x="6" y="7"/>
                  <a:pt x="6" y="8"/>
                  <a:pt x="6" y="8"/>
                </a:cubicBezTo>
                <a:cubicBezTo>
                  <a:pt x="6" y="66"/>
                  <a:pt x="6" y="66"/>
                  <a:pt x="6" y="66"/>
                </a:cubicBezTo>
                <a:cubicBezTo>
                  <a:pt x="6" y="67"/>
                  <a:pt x="6" y="67"/>
                  <a:pt x="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7" y="68"/>
                  <a:pt x="7" y="68"/>
                  <a:pt x="8" y="68"/>
                </a:cubicBezTo>
                <a:cubicBezTo>
                  <a:pt x="57" y="68"/>
                  <a:pt x="57" y="68"/>
                  <a:pt x="57" y="68"/>
                </a:cubicBezTo>
                <a:cubicBezTo>
                  <a:pt x="57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7"/>
                  <a:pt x="59" y="67"/>
                  <a:pt x="59" y="66"/>
                </a:cubicBezTo>
                <a:cubicBezTo>
                  <a:pt x="59" y="25"/>
                  <a:pt x="59" y="25"/>
                  <a:pt x="59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5"/>
                  <a:pt x="41" y="24"/>
                </a:cubicBezTo>
                <a:cubicBezTo>
                  <a:pt x="41" y="23"/>
                  <a:pt x="41" y="23"/>
                  <a:pt x="41" y="23"/>
                </a:cubicBezTo>
                <a:cubicBezTo>
                  <a:pt x="40" y="22"/>
                  <a:pt x="39" y="21"/>
                  <a:pt x="39" y="19"/>
                </a:cubicBezTo>
                <a:cubicBezTo>
                  <a:pt x="39" y="6"/>
                  <a:pt x="39" y="6"/>
                  <a:pt x="39" y="6"/>
                </a:cubicBezTo>
                <a:close/>
                <a:moveTo>
                  <a:pt x="56" y="22"/>
                </a:moveTo>
                <a:cubicBezTo>
                  <a:pt x="56" y="22"/>
                  <a:pt x="56" y="22"/>
                  <a:pt x="56" y="22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20"/>
                  <a:pt x="43" y="21"/>
                  <a:pt x="44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5" y="22"/>
                  <a:pt x="46" y="22"/>
                </a:cubicBezTo>
                <a:cubicBezTo>
                  <a:pt x="56" y="22"/>
                  <a:pt x="56" y="22"/>
                  <a:pt x="56" y="22"/>
                </a:cubicBezTo>
                <a:close/>
                <a:moveTo>
                  <a:pt x="16" y="33"/>
                </a:moveTo>
                <a:cubicBezTo>
                  <a:pt x="16" y="33"/>
                  <a:pt x="16" y="33"/>
                  <a:pt x="16" y="33"/>
                </a:cubicBezTo>
                <a:cubicBezTo>
                  <a:pt x="15" y="33"/>
                  <a:pt x="14" y="32"/>
                  <a:pt x="14" y="31"/>
                </a:cubicBezTo>
                <a:cubicBezTo>
                  <a:pt x="14" y="30"/>
                  <a:pt x="15" y="29"/>
                  <a:pt x="16" y="2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30"/>
                  <a:pt x="50" y="31"/>
                </a:cubicBezTo>
                <a:cubicBezTo>
                  <a:pt x="50" y="32"/>
                  <a:pt x="50" y="33"/>
                  <a:pt x="49" y="33"/>
                </a:cubicBezTo>
                <a:cubicBezTo>
                  <a:pt x="16" y="33"/>
                  <a:pt x="16" y="33"/>
                  <a:pt x="16" y="33"/>
                </a:cubicBezTo>
                <a:close/>
                <a:moveTo>
                  <a:pt x="16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5" y="45"/>
                  <a:pt x="14" y="44"/>
                  <a:pt x="14" y="43"/>
                </a:cubicBezTo>
                <a:cubicBezTo>
                  <a:pt x="14" y="42"/>
                  <a:pt x="15" y="41"/>
                  <a:pt x="16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1"/>
                  <a:pt x="50" y="42"/>
                  <a:pt x="50" y="43"/>
                </a:cubicBezTo>
                <a:cubicBezTo>
                  <a:pt x="50" y="44"/>
                  <a:pt x="50" y="45"/>
                  <a:pt x="49" y="45"/>
                </a:cubicBezTo>
                <a:cubicBezTo>
                  <a:pt x="16" y="45"/>
                  <a:pt x="16" y="45"/>
                  <a:pt x="16" y="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6" name="Freeform 12"/>
          <p:cNvSpPr>
            <a:spLocks noEditPoints="1"/>
          </p:cNvSpPr>
          <p:nvPr/>
        </p:nvSpPr>
        <p:spPr bwMode="auto">
          <a:xfrm>
            <a:off x="4435475" y="3538538"/>
            <a:ext cx="277813" cy="258762"/>
          </a:xfrm>
          <a:custGeom>
            <a:avLst/>
            <a:gdLst>
              <a:gd name="T0" fmla="*/ 58 w 74"/>
              <a:gd name="T1" fmla="*/ 39 h 69"/>
              <a:gd name="T2" fmla="*/ 61 w 74"/>
              <a:gd name="T3" fmla="*/ 36 h 69"/>
              <a:gd name="T4" fmla="*/ 63 w 74"/>
              <a:gd name="T5" fmla="*/ 39 h 69"/>
              <a:gd name="T6" fmla="*/ 63 w 74"/>
              <a:gd name="T7" fmla="*/ 66 h 69"/>
              <a:gd name="T8" fmla="*/ 61 w 74"/>
              <a:gd name="T9" fmla="*/ 69 h 69"/>
              <a:gd name="T10" fmla="*/ 61 w 74"/>
              <a:gd name="T11" fmla="*/ 69 h 69"/>
              <a:gd name="T12" fmla="*/ 14 w 74"/>
              <a:gd name="T13" fmla="*/ 69 h 69"/>
              <a:gd name="T14" fmla="*/ 11 w 74"/>
              <a:gd name="T15" fmla="*/ 66 h 69"/>
              <a:gd name="T16" fmla="*/ 11 w 74"/>
              <a:gd name="T17" fmla="*/ 66 h 69"/>
              <a:gd name="T18" fmla="*/ 11 w 74"/>
              <a:gd name="T19" fmla="*/ 39 h 69"/>
              <a:gd name="T20" fmla="*/ 14 w 74"/>
              <a:gd name="T21" fmla="*/ 36 h 69"/>
              <a:gd name="T22" fmla="*/ 17 w 74"/>
              <a:gd name="T23" fmla="*/ 39 h 69"/>
              <a:gd name="T24" fmla="*/ 17 w 74"/>
              <a:gd name="T25" fmla="*/ 63 h 69"/>
              <a:gd name="T26" fmla="*/ 26 w 74"/>
              <a:gd name="T27" fmla="*/ 63 h 69"/>
              <a:gd name="T28" fmla="*/ 26 w 74"/>
              <a:gd name="T29" fmla="*/ 36 h 69"/>
              <a:gd name="T30" fmla="*/ 28 w 74"/>
              <a:gd name="T31" fmla="*/ 34 h 69"/>
              <a:gd name="T32" fmla="*/ 28 w 74"/>
              <a:gd name="T33" fmla="*/ 34 h 69"/>
              <a:gd name="T34" fmla="*/ 47 w 74"/>
              <a:gd name="T35" fmla="*/ 34 h 69"/>
              <a:gd name="T36" fmla="*/ 49 w 74"/>
              <a:gd name="T37" fmla="*/ 36 h 69"/>
              <a:gd name="T38" fmla="*/ 49 w 74"/>
              <a:gd name="T39" fmla="*/ 36 h 69"/>
              <a:gd name="T40" fmla="*/ 49 w 74"/>
              <a:gd name="T41" fmla="*/ 63 h 69"/>
              <a:gd name="T42" fmla="*/ 58 w 74"/>
              <a:gd name="T43" fmla="*/ 63 h 69"/>
              <a:gd name="T44" fmla="*/ 58 w 74"/>
              <a:gd name="T45" fmla="*/ 39 h 69"/>
              <a:gd name="T46" fmla="*/ 29 w 74"/>
              <a:gd name="T47" fmla="*/ 63 h 69"/>
              <a:gd name="T48" fmla="*/ 29 w 74"/>
              <a:gd name="T49" fmla="*/ 63 h 69"/>
              <a:gd name="T50" fmla="*/ 45 w 74"/>
              <a:gd name="T51" fmla="*/ 63 h 69"/>
              <a:gd name="T52" fmla="*/ 45 w 74"/>
              <a:gd name="T53" fmla="*/ 37 h 69"/>
              <a:gd name="T54" fmla="*/ 29 w 74"/>
              <a:gd name="T55" fmla="*/ 37 h 69"/>
              <a:gd name="T56" fmla="*/ 29 w 74"/>
              <a:gd name="T57" fmla="*/ 63 h 69"/>
              <a:gd name="T58" fmla="*/ 5 w 74"/>
              <a:gd name="T59" fmla="*/ 39 h 69"/>
              <a:gd name="T60" fmla="*/ 5 w 74"/>
              <a:gd name="T61" fmla="*/ 39 h 69"/>
              <a:gd name="T62" fmla="*/ 1 w 74"/>
              <a:gd name="T63" fmla="*/ 39 h 69"/>
              <a:gd name="T64" fmla="*/ 1 w 74"/>
              <a:gd name="T65" fmla="*/ 35 h 69"/>
              <a:gd name="T66" fmla="*/ 35 w 74"/>
              <a:gd name="T67" fmla="*/ 1 h 69"/>
              <a:gd name="T68" fmla="*/ 39 w 74"/>
              <a:gd name="T69" fmla="*/ 1 h 69"/>
              <a:gd name="T70" fmla="*/ 39 w 74"/>
              <a:gd name="T71" fmla="*/ 1 h 69"/>
              <a:gd name="T72" fmla="*/ 73 w 74"/>
              <a:gd name="T73" fmla="*/ 35 h 69"/>
              <a:gd name="T74" fmla="*/ 73 w 74"/>
              <a:gd name="T75" fmla="*/ 39 h 69"/>
              <a:gd name="T76" fmla="*/ 69 w 74"/>
              <a:gd name="T77" fmla="*/ 39 h 69"/>
              <a:gd name="T78" fmla="*/ 37 w 74"/>
              <a:gd name="T79" fmla="*/ 7 h 69"/>
              <a:gd name="T80" fmla="*/ 5 w 74"/>
              <a:gd name="T81" fmla="*/ 3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4" h="69">
                <a:moveTo>
                  <a:pt x="58" y="39"/>
                </a:moveTo>
                <a:cubicBezTo>
                  <a:pt x="58" y="37"/>
                  <a:pt x="59" y="36"/>
                  <a:pt x="61" y="36"/>
                </a:cubicBezTo>
                <a:cubicBezTo>
                  <a:pt x="62" y="36"/>
                  <a:pt x="63" y="37"/>
                  <a:pt x="63" y="39"/>
                </a:cubicBezTo>
                <a:cubicBezTo>
                  <a:pt x="63" y="66"/>
                  <a:pt x="63" y="66"/>
                  <a:pt x="63" y="66"/>
                </a:cubicBezTo>
                <a:cubicBezTo>
                  <a:pt x="63" y="68"/>
                  <a:pt x="62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69"/>
                  <a:pt x="11" y="68"/>
                  <a:pt x="11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7"/>
                  <a:pt x="12" y="36"/>
                  <a:pt x="14" y="36"/>
                </a:cubicBezTo>
                <a:cubicBezTo>
                  <a:pt x="16" y="36"/>
                  <a:pt x="17" y="37"/>
                  <a:pt x="17" y="39"/>
                </a:cubicBezTo>
                <a:cubicBezTo>
                  <a:pt x="17" y="63"/>
                  <a:pt x="17" y="63"/>
                  <a:pt x="17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35"/>
                  <a:pt x="27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8" y="34"/>
                  <a:pt x="49" y="35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63"/>
                  <a:pt x="49" y="63"/>
                  <a:pt x="49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58" y="39"/>
                  <a:pt x="58" y="39"/>
                  <a:pt x="58" y="39"/>
                </a:cubicBezTo>
                <a:close/>
                <a:moveTo>
                  <a:pt x="29" y="63"/>
                </a:moveTo>
                <a:cubicBezTo>
                  <a:pt x="29" y="63"/>
                  <a:pt x="29" y="63"/>
                  <a:pt x="29" y="63"/>
                </a:cubicBezTo>
                <a:cubicBezTo>
                  <a:pt x="45" y="63"/>
                  <a:pt x="45" y="63"/>
                  <a:pt x="45" y="63"/>
                </a:cubicBezTo>
                <a:cubicBezTo>
                  <a:pt x="45" y="37"/>
                  <a:pt x="45" y="37"/>
                  <a:pt x="45" y="37"/>
                </a:cubicBezTo>
                <a:cubicBezTo>
                  <a:pt x="29" y="37"/>
                  <a:pt x="29" y="37"/>
                  <a:pt x="29" y="37"/>
                </a:cubicBezTo>
                <a:cubicBezTo>
                  <a:pt x="29" y="63"/>
                  <a:pt x="29" y="63"/>
                  <a:pt x="29" y="63"/>
                </a:cubicBezTo>
                <a:close/>
                <a:moveTo>
                  <a:pt x="5" y="39"/>
                </a:moveTo>
                <a:cubicBezTo>
                  <a:pt x="5" y="39"/>
                  <a:pt x="5" y="39"/>
                  <a:pt x="5" y="39"/>
                </a:cubicBezTo>
                <a:cubicBezTo>
                  <a:pt x="4" y="40"/>
                  <a:pt x="2" y="40"/>
                  <a:pt x="1" y="39"/>
                </a:cubicBezTo>
                <a:cubicBezTo>
                  <a:pt x="0" y="38"/>
                  <a:pt x="0" y="36"/>
                  <a:pt x="1" y="35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0"/>
                  <a:pt x="38" y="0"/>
                  <a:pt x="39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73" y="35"/>
                  <a:pt x="73" y="35"/>
                  <a:pt x="73" y="35"/>
                </a:cubicBezTo>
                <a:cubicBezTo>
                  <a:pt x="74" y="36"/>
                  <a:pt x="74" y="38"/>
                  <a:pt x="73" y="39"/>
                </a:cubicBezTo>
                <a:cubicBezTo>
                  <a:pt x="72" y="40"/>
                  <a:pt x="70" y="40"/>
                  <a:pt x="69" y="39"/>
                </a:cubicBezTo>
                <a:cubicBezTo>
                  <a:pt x="37" y="7"/>
                  <a:pt x="37" y="7"/>
                  <a:pt x="37" y="7"/>
                </a:cubicBezTo>
                <a:cubicBezTo>
                  <a:pt x="5" y="39"/>
                  <a:pt x="5" y="39"/>
                  <a:pt x="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7" name="Freeform 13"/>
          <p:cNvSpPr>
            <a:spLocks noEditPoints="1"/>
          </p:cNvSpPr>
          <p:nvPr/>
        </p:nvSpPr>
        <p:spPr bwMode="auto">
          <a:xfrm>
            <a:off x="3697288" y="2814638"/>
            <a:ext cx="284162" cy="277812"/>
          </a:xfrm>
          <a:custGeom>
            <a:avLst/>
            <a:gdLst>
              <a:gd name="T0" fmla="*/ 27 w 76"/>
              <a:gd name="T1" fmla="*/ 29 h 74"/>
              <a:gd name="T2" fmla="*/ 76 w 76"/>
              <a:gd name="T3" fmla="*/ 32 h 74"/>
              <a:gd name="T4" fmla="*/ 76 w 76"/>
              <a:gd name="T5" fmla="*/ 65 h 74"/>
              <a:gd name="T6" fmla="*/ 73 w 76"/>
              <a:gd name="T7" fmla="*/ 68 h 74"/>
              <a:gd name="T8" fmla="*/ 52 w 76"/>
              <a:gd name="T9" fmla="*/ 70 h 74"/>
              <a:gd name="T10" fmla="*/ 62 w 76"/>
              <a:gd name="T11" fmla="*/ 72 h 74"/>
              <a:gd name="T12" fmla="*/ 39 w 76"/>
              <a:gd name="T13" fmla="*/ 74 h 74"/>
              <a:gd name="T14" fmla="*/ 39 w 76"/>
              <a:gd name="T15" fmla="*/ 70 h 74"/>
              <a:gd name="T16" fmla="*/ 47 w 76"/>
              <a:gd name="T17" fmla="*/ 68 h 74"/>
              <a:gd name="T18" fmla="*/ 24 w 76"/>
              <a:gd name="T19" fmla="*/ 65 h 74"/>
              <a:gd name="T20" fmla="*/ 24 w 76"/>
              <a:gd name="T21" fmla="*/ 32 h 74"/>
              <a:gd name="T22" fmla="*/ 37 w 76"/>
              <a:gd name="T23" fmla="*/ 0 h 74"/>
              <a:gd name="T24" fmla="*/ 11 w 76"/>
              <a:gd name="T25" fmla="*/ 10 h 74"/>
              <a:gd name="T26" fmla="*/ 11 w 76"/>
              <a:gd name="T27" fmla="*/ 62 h 74"/>
              <a:gd name="T28" fmla="*/ 19 w 76"/>
              <a:gd name="T29" fmla="*/ 62 h 74"/>
              <a:gd name="T30" fmla="*/ 17 w 76"/>
              <a:gd name="T31" fmla="*/ 38 h 74"/>
              <a:gd name="T32" fmla="*/ 21 w 76"/>
              <a:gd name="T33" fmla="*/ 43 h 74"/>
              <a:gd name="T34" fmla="*/ 21 w 76"/>
              <a:gd name="T35" fmla="*/ 43 h 74"/>
              <a:gd name="T36" fmla="*/ 25 w 76"/>
              <a:gd name="T37" fmla="*/ 18 h 74"/>
              <a:gd name="T38" fmla="*/ 35 w 76"/>
              <a:gd name="T39" fmla="*/ 25 h 74"/>
              <a:gd name="T40" fmla="*/ 39 w 76"/>
              <a:gd name="T41" fmla="*/ 21 h 74"/>
              <a:gd name="T42" fmla="*/ 51 w 76"/>
              <a:gd name="T43" fmla="*/ 18 h 74"/>
              <a:gd name="T44" fmla="*/ 56 w 76"/>
              <a:gd name="T45" fmla="*/ 25 h 74"/>
              <a:gd name="T46" fmla="*/ 58 w 76"/>
              <a:gd name="T47" fmla="*/ 14 h 74"/>
              <a:gd name="T48" fmla="*/ 66 w 76"/>
              <a:gd name="T49" fmla="*/ 25 h 74"/>
              <a:gd name="T50" fmla="*/ 63 w 76"/>
              <a:gd name="T51" fmla="*/ 10 h 74"/>
              <a:gd name="T52" fmla="*/ 56 w 76"/>
              <a:gd name="T53" fmla="*/ 11 h 74"/>
              <a:gd name="T54" fmla="*/ 53 w 76"/>
              <a:gd name="T55" fmla="*/ 13 h 74"/>
              <a:gd name="T56" fmla="*/ 49 w 76"/>
              <a:gd name="T57" fmla="*/ 8 h 74"/>
              <a:gd name="T58" fmla="*/ 42 w 76"/>
              <a:gd name="T59" fmla="*/ 6 h 74"/>
              <a:gd name="T60" fmla="*/ 49 w 76"/>
              <a:gd name="T61" fmla="*/ 13 h 74"/>
              <a:gd name="T62" fmla="*/ 48 w 76"/>
              <a:gd name="T63" fmla="*/ 15 h 74"/>
              <a:gd name="T64" fmla="*/ 39 w 76"/>
              <a:gd name="T65" fmla="*/ 5 h 74"/>
              <a:gd name="T66" fmla="*/ 35 w 76"/>
              <a:gd name="T67" fmla="*/ 5 h 74"/>
              <a:gd name="T68" fmla="*/ 35 w 76"/>
              <a:gd name="T69" fmla="*/ 17 h 74"/>
              <a:gd name="T70" fmla="*/ 25 w 76"/>
              <a:gd name="T71" fmla="*/ 15 h 74"/>
              <a:gd name="T72" fmla="*/ 32 w 76"/>
              <a:gd name="T73" fmla="*/ 6 h 74"/>
              <a:gd name="T74" fmla="*/ 25 w 76"/>
              <a:gd name="T75" fmla="*/ 8 h 74"/>
              <a:gd name="T76" fmla="*/ 22 w 76"/>
              <a:gd name="T77" fmla="*/ 11 h 74"/>
              <a:gd name="T78" fmla="*/ 19 w 76"/>
              <a:gd name="T79" fmla="*/ 11 h 74"/>
              <a:gd name="T80" fmla="*/ 16 w 76"/>
              <a:gd name="T81" fmla="*/ 14 h 74"/>
              <a:gd name="T82" fmla="*/ 20 w 76"/>
              <a:gd name="T83" fmla="*/ 16 h 74"/>
              <a:gd name="T84" fmla="*/ 6 w 76"/>
              <a:gd name="T85" fmla="*/ 35 h 74"/>
              <a:gd name="T86" fmla="*/ 16 w 76"/>
              <a:gd name="T87" fmla="*/ 14 h 74"/>
              <a:gd name="T88" fmla="*/ 70 w 76"/>
              <a:gd name="T89" fmla="*/ 35 h 74"/>
              <a:gd name="T90" fmla="*/ 29 w 76"/>
              <a:gd name="T91" fmla="*/ 62 h 74"/>
              <a:gd name="T92" fmla="*/ 70 w 76"/>
              <a:gd name="T93" fmla="*/ 3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6" h="74">
                <a:moveTo>
                  <a:pt x="26" y="29"/>
                </a:moveTo>
                <a:cubicBezTo>
                  <a:pt x="27" y="29"/>
                  <a:pt x="27" y="29"/>
                  <a:pt x="27" y="29"/>
                </a:cubicBezTo>
                <a:cubicBezTo>
                  <a:pt x="73" y="29"/>
                  <a:pt x="73" y="29"/>
                  <a:pt x="73" y="29"/>
                </a:cubicBezTo>
                <a:cubicBezTo>
                  <a:pt x="74" y="29"/>
                  <a:pt x="76" y="31"/>
                  <a:pt x="76" y="32"/>
                </a:cubicBezTo>
                <a:cubicBezTo>
                  <a:pt x="76" y="32"/>
                  <a:pt x="76" y="32"/>
                  <a:pt x="76" y="32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6"/>
                  <a:pt x="74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70"/>
                  <a:pt x="52" y="70"/>
                  <a:pt x="52" y="70"/>
                </a:cubicBezTo>
                <a:cubicBezTo>
                  <a:pt x="61" y="70"/>
                  <a:pt x="61" y="70"/>
                  <a:pt x="61" y="70"/>
                </a:cubicBezTo>
                <a:cubicBezTo>
                  <a:pt x="62" y="70"/>
                  <a:pt x="62" y="71"/>
                  <a:pt x="62" y="72"/>
                </a:cubicBezTo>
                <a:cubicBezTo>
                  <a:pt x="62" y="73"/>
                  <a:pt x="62" y="74"/>
                  <a:pt x="61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8" y="74"/>
                  <a:pt x="37" y="73"/>
                  <a:pt x="37" y="72"/>
                </a:cubicBezTo>
                <a:cubicBezTo>
                  <a:pt x="37" y="71"/>
                  <a:pt x="38" y="70"/>
                  <a:pt x="39" y="70"/>
                </a:cubicBezTo>
                <a:cubicBezTo>
                  <a:pt x="47" y="70"/>
                  <a:pt x="47" y="70"/>
                  <a:pt x="47" y="70"/>
                </a:cubicBezTo>
                <a:cubicBezTo>
                  <a:pt x="47" y="68"/>
                  <a:pt x="47" y="68"/>
                  <a:pt x="47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8"/>
                  <a:pt x="24" y="66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1"/>
                  <a:pt x="25" y="29"/>
                  <a:pt x="26" y="29"/>
                </a:cubicBezTo>
                <a:close/>
                <a:moveTo>
                  <a:pt x="37" y="0"/>
                </a:moveTo>
                <a:cubicBezTo>
                  <a:pt x="37" y="0"/>
                  <a:pt x="37" y="0"/>
                  <a:pt x="37" y="0"/>
                </a:cubicBezTo>
                <a:cubicBezTo>
                  <a:pt x="27" y="0"/>
                  <a:pt x="18" y="4"/>
                  <a:pt x="11" y="10"/>
                </a:cubicBezTo>
                <a:cubicBezTo>
                  <a:pt x="4" y="17"/>
                  <a:pt x="0" y="26"/>
                  <a:pt x="0" y="36"/>
                </a:cubicBezTo>
                <a:cubicBezTo>
                  <a:pt x="0" y="46"/>
                  <a:pt x="4" y="56"/>
                  <a:pt x="11" y="62"/>
                </a:cubicBezTo>
                <a:cubicBezTo>
                  <a:pt x="13" y="64"/>
                  <a:pt x="14" y="65"/>
                  <a:pt x="16" y="66"/>
                </a:cubicBezTo>
                <a:cubicBezTo>
                  <a:pt x="19" y="69"/>
                  <a:pt x="22" y="64"/>
                  <a:pt x="19" y="62"/>
                </a:cubicBezTo>
                <a:cubicBezTo>
                  <a:pt x="12" y="56"/>
                  <a:pt x="7" y="48"/>
                  <a:pt x="6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40"/>
                  <a:pt x="17" y="42"/>
                  <a:pt x="17" y="44"/>
                </a:cubicBezTo>
                <a:cubicBezTo>
                  <a:pt x="17" y="46"/>
                  <a:pt x="21" y="46"/>
                  <a:pt x="21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35"/>
                  <a:pt x="20" y="25"/>
                  <a:pt x="23" y="18"/>
                </a:cubicBezTo>
                <a:cubicBezTo>
                  <a:pt x="24" y="18"/>
                  <a:pt x="24" y="18"/>
                  <a:pt x="25" y="18"/>
                </a:cubicBezTo>
                <a:cubicBezTo>
                  <a:pt x="28" y="20"/>
                  <a:pt x="32" y="20"/>
                  <a:pt x="35" y="21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7"/>
                  <a:pt x="39" y="27"/>
                  <a:pt x="39" y="25"/>
                </a:cubicBezTo>
                <a:cubicBezTo>
                  <a:pt x="39" y="21"/>
                  <a:pt x="39" y="21"/>
                  <a:pt x="39" y="21"/>
                </a:cubicBezTo>
                <a:cubicBezTo>
                  <a:pt x="43" y="20"/>
                  <a:pt x="46" y="20"/>
                  <a:pt x="50" y="18"/>
                </a:cubicBezTo>
                <a:cubicBezTo>
                  <a:pt x="50" y="18"/>
                  <a:pt x="50" y="18"/>
                  <a:pt x="51" y="18"/>
                </a:cubicBezTo>
                <a:cubicBezTo>
                  <a:pt x="52" y="20"/>
                  <a:pt x="53" y="23"/>
                  <a:pt x="53" y="26"/>
                </a:cubicBezTo>
                <a:cubicBezTo>
                  <a:pt x="54" y="28"/>
                  <a:pt x="57" y="27"/>
                  <a:pt x="56" y="25"/>
                </a:cubicBezTo>
                <a:cubicBezTo>
                  <a:pt x="56" y="22"/>
                  <a:pt x="55" y="19"/>
                  <a:pt x="54" y="16"/>
                </a:cubicBezTo>
                <a:cubicBezTo>
                  <a:pt x="56" y="15"/>
                  <a:pt x="57" y="15"/>
                  <a:pt x="58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62" y="17"/>
                  <a:pt x="65" y="21"/>
                  <a:pt x="66" y="25"/>
                </a:cubicBezTo>
                <a:cubicBezTo>
                  <a:pt x="68" y="29"/>
                  <a:pt x="73" y="26"/>
                  <a:pt x="71" y="23"/>
                </a:cubicBezTo>
                <a:cubicBezTo>
                  <a:pt x="70" y="18"/>
                  <a:pt x="67" y="14"/>
                  <a:pt x="63" y="10"/>
                </a:cubicBezTo>
                <a:cubicBezTo>
                  <a:pt x="56" y="4"/>
                  <a:pt x="47" y="0"/>
                  <a:pt x="37" y="0"/>
                </a:cubicBezTo>
                <a:close/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5" y="12"/>
                  <a:pt x="54" y="13"/>
                  <a:pt x="53" y="13"/>
                </a:cubicBezTo>
                <a:cubicBezTo>
                  <a:pt x="52" y="13"/>
                  <a:pt x="52" y="12"/>
                  <a:pt x="52" y="11"/>
                </a:cubicBezTo>
                <a:cubicBezTo>
                  <a:pt x="51" y="10"/>
                  <a:pt x="50" y="9"/>
                  <a:pt x="49" y="8"/>
                </a:cubicBezTo>
                <a:cubicBezTo>
                  <a:pt x="52" y="9"/>
                  <a:pt x="54" y="10"/>
                  <a:pt x="56" y="11"/>
                </a:cubicBezTo>
                <a:close/>
                <a:moveTo>
                  <a:pt x="42" y="6"/>
                </a:moveTo>
                <a:cubicBezTo>
                  <a:pt x="42" y="6"/>
                  <a:pt x="42" y="6"/>
                  <a:pt x="42" y="6"/>
                </a:cubicBezTo>
                <a:cubicBezTo>
                  <a:pt x="45" y="7"/>
                  <a:pt x="47" y="10"/>
                  <a:pt x="49" y="13"/>
                </a:cubicBezTo>
                <a:cubicBezTo>
                  <a:pt x="49" y="14"/>
                  <a:pt x="49" y="14"/>
                  <a:pt x="50" y="15"/>
                </a:cubicBezTo>
                <a:cubicBezTo>
                  <a:pt x="49" y="15"/>
                  <a:pt x="49" y="15"/>
                  <a:pt x="48" y="15"/>
                </a:cubicBezTo>
                <a:cubicBezTo>
                  <a:pt x="45" y="16"/>
                  <a:pt x="42" y="17"/>
                  <a:pt x="39" y="17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1" y="5"/>
                  <a:pt x="42" y="6"/>
                </a:cubicBezTo>
                <a:close/>
                <a:moveTo>
                  <a:pt x="35" y="5"/>
                </a:moveTo>
                <a:cubicBezTo>
                  <a:pt x="35" y="5"/>
                  <a:pt x="35" y="5"/>
                  <a:pt x="35" y="5"/>
                </a:cubicBezTo>
                <a:cubicBezTo>
                  <a:pt x="35" y="17"/>
                  <a:pt x="35" y="17"/>
                  <a:pt x="35" y="17"/>
                </a:cubicBezTo>
                <a:cubicBezTo>
                  <a:pt x="32" y="17"/>
                  <a:pt x="29" y="16"/>
                  <a:pt x="26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3"/>
                </a:cubicBezTo>
                <a:cubicBezTo>
                  <a:pt x="27" y="10"/>
                  <a:pt x="30" y="7"/>
                  <a:pt x="32" y="6"/>
                </a:cubicBezTo>
                <a:cubicBezTo>
                  <a:pt x="33" y="5"/>
                  <a:pt x="34" y="5"/>
                  <a:pt x="35" y="5"/>
                </a:cubicBezTo>
                <a:close/>
                <a:moveTo>
                  <a:pt x="25" y="8"/>
                </a:moveTo>
                <a:cubicBezTo>
                  <a:pt x="25" y="8"/>
                  <a:pt x="25" y="8"/>
                  <a:pt x="25" y="8"/>
                </a:cubicBezTo>
                <a:cubicBezTo>
                  <a:pt x="24" y="9"/>
                  <a:pt x="23" y="10"/>
                  <a:pt x="22" y="11"/>
                </a:cubicBezTo>
                <a:cubicBezTo>
                  <a:pt x="22" y="12"/>
                  <a:pt x="22" y="13"/>
                  <a:pt x="22" y="13"/>
                </a:cubicBezTo>
                <a:cubicBezTo>
                  <a:pt x="21" y="13"/>
                  <a:pt x="20" y="12"/>
                  <a:pt x="19" y="11"/>
                </a:cubicBezTo>
                <a:cubicBezTo>
                  <a:pt x="21" y="10"/>
                  <a:pt x="23" y="9"/>
                  <a:pt x="25" y="8"/>
                </a:cubicBezTo>
                <a:close/>
                <a:moveTo>
                  <a:pt x="16" y="14"/>
                </a:moveTo>
                <a:cubicBezTo>
                  <a:pt x="16" y="14"/>
                  <a:pt x="16" y="14"/>
                  <a:pt x="16" y="14"/>
                </a:cubicBezTo>
                <a:cubicBezTo>
                  <a:pt x="17" y="15"/>
                  <a:pt x="19" y="15"/>
                  <a:pt x="20" y="16"/>
                </a:cubicBezTo>
                <a:cubicBezTo>
                  <a:pt x="18" y="22"/>
                  <a:pt x="17" y="28"/>
                  <a:pt x="17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27"/>
                  <a:pt x="10" y="20"/>
                  <a:pt x="15" y="14"/>
                </a:cubicBezTo>
                <a:cubicBezTo>
                  <a:pt x="15" y="14"/>
                  <a:pt x="16" y="14"/>
                  <a:pt x="16" y="14"/>
                </a:cubicBezTo>
                <a:close/>
                <a:moveTo>
                  <a:pt x="70" y="35"/>
                </a:moveTo>
                <a:cubicBezTo>
                  <a:pt x="70" y="35"/>
                  <a:pt x="70" y="35"/>
                  <a:pt x="70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62"/>
                  <a:pt x="29" y="62"/>
                  <a:pt x="29" y="62"/>
                </a:cubicBezTo>
                <a:cubicBezTo>
                  <a:pt x="70" y="62"/>
                  <a:pt x="70" y="62"/>
                  <a:pt x="70" y="62"/>
                </a:cubicBezTo>
                <a:cubicBezTo>
                  <a:pt x="70" y="35"/>
                  <a:pt x="70" y="35"/>
                  <a:pt x="70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H="1">
            <a:off x="3087688" y="1871663"/>
            <a:ext cx="1008062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675005" y="1798955"/>
            <a:ext cx="21971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EF6541"/>
                </a:solidFill>
              </a:rPr>
              <a:t>发明专利</a:t>
            </a:r>
          </a:p>
          <a:p>
            <a:pPr algn="l">
              <a:buFont typeface="Arial" panose="020B0604020202020204" pitchFamily="34" charset="0"/>
              <a:buNone/>
            </a:pPr>
            <a:r>
              <a:rPr sz="1600" dirty="0" err="1">
                <a:solidFill>
                  <a:schemeClr val="bg1"/>
                </a:solidFill>
              </a:rPr>
              <a:t>针对产品、方法或者产品、方法的改进所提出的新的技术方案</a:t>
            </a:r>
            <a:r>
              <a:rPr lang="zh-CN" altLang="en-US" sz="1600" dirty="0">
                <a:solidFill>
                  <a:schemeClr val="bg1"/>
                </a:solidFill>
              </a:rPr>
              <a:t>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zh-CN" sz="1600" i="1" dirty="0">
                <a:solidFill>
                  <a:schemeClr val="bg1"/>
                </a:solidFill>
                <a:sym typeface="+mn-ea"/>
              </a:rPr>
              <a:t>（申请难度大，审批时间长）</a:t>
            </a:r>
            <a:endParaRPr lang="zh-CN" sz="1600" i="1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None/>
            </a:pPr>
            <a:endParaRPr lang="zh-CN" sz="1400" dirty="0">
              <a:solidFill>
                <a:schemeClr val="bg1"/>
              </a:solidFill>
            </a:endParaRP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H="1">
            <a:off x="2916555" y="3684905"/>
            <a:ext cx="1008063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2430" y="3525520"/>
            <a:ext cx="236918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altLang="en-US" sz="1800" b="1" dirty="0" err="1">
                <a:solidFill>
                  <a:srgbClr val="EF6541"/>
                </a:solidFill>
              </a:rPr>
              <a:t>外观设计专利</a:t>
            </a:r>
            <a:endParaRPr altLang="en-US" sz="1800" b="1" dirty="0">
              <a:solidFill>
                <a:srgbClr val="EF6541"/>
              </a:solidFill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sz="1600" dirty="0" err="1">
                <a:solidFill>
                  <a:schemeClr val="bg1"/>
                </a:solidFill>
              </a:rPr>
              <a:t>针对产品形状、图案或其结合</a:t>
            </a:r>
            <a:r>
              <a:rPr lang="zh-CN" altLang="en-US" sz="1600" dirty="0">
                <a:solidFill>
                  <a:schemeClr val="bg1"/>
                </a:solidFill>
              </a:rPr>
              <a:t>，</a:t>
            </a:r>
            <a:r>
              <a:rPr sz="1600" dirty="0" err="1">
                <a:solidFill>
                  <a:schemeClr val="bg1"/>
                </a:solidFill>
              </a:rPr>
              <a:t>色彩与形状、图案的结合作出的富有美感并适于工业应用的新设计</a:t>
            </a:r>
            <a:r>
              <a:rPr sz="1600" dirty="0">
                <a:solidFill>
                  <a:schemeClr val="bg1"/>
                </a:solidFill>
              </a:rPr>
              <a:t>。</a:t>
            </a:r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5724525" y="2505075"/>
            <a:ext cx="1025525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959600" y="1673860"/>
            <a:ext cx="191706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altLang="en-US" sz="2000" b="1" dirty="0" err="1">
                <a:solidFill>
                  <a:srgbClr val="EF6541"/>
                </a:solidFill>
              </a:rPr>
              <a:t>实用新型专利</a:t>
            </a:r>
            <a:endParaRPr altLang="en-US" sz="2000" b="1" dirty="0">
              <a:solidFill>
                <a:srgbClr val="EF6541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sz="1600" dirty="0" err="1">
                <a:solidFill>
                  <a:schemeClr val="bg1"/>
                </a:solidFill>
              </a:rPr>
              <a:t>针对产品的形状、构造或者其结合提出的适于实用的新的技术方案</a:t>
            </a:r>
            <a:r>
              <a:rPr lang="zh-CN" sz="1600" dirty="0">
                <a:solidFill>
                  <a:schemeClr val="bg1"/>
                </a:solidFill>
              </a:rPr>
              <a:t>。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sz="1600" i="1" dirty="0">
                <a:solidFill>
                  <a:schemeClr val="bg1"/>
                </a:solidFill>
              </a:rPr>
              <a:t>（申请难度低，审批时间短）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37965" y="196786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7330" y="751205"/>
            <a:ext cx="720280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sym typeface="+mn-ea"/>
              </a:rPr>
              <a:t>我国专利法规定的专利类型有三种:发明专利、实用新型专利、外观设计专利。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未标题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4975" y="263525"/>
            <a:ext cx="327025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50825" y="266700"/>
            <a:ext cx="10058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申请难度</a:t>
            </a:r>
          </a:p>
        </p:txBody>
      </p:sp>
      <p:sp>
        <p:nvSpPr>
          <p:cNvPr id="8204" name="Freeform 12"/>
          <p:cNvSpPr/>
          <p:nvPr/>
        </p:nvSpPr>
        <p:spPr bwMode="auto">
          <a:xfrm>
            <a:off x="1116330" y="868045"/>
            <a:ext cx="7112000" cy="2022475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5" name="Freeform 13"/>
          <p:cNvSpPr/>
          <p:nvPr/>
        </p:nvSpPr>
        <p:spPr bwMode="auto">
          <a:xfrm>
            <a:off x="492760" y="904875"/>
            <a:ext cx="371475" cy="376238"/>
          </a:xfrm>
          <a:custGeom>
            <a:avLst/>
            <a:gdLst>
              <a:gd name="T0" fmla="*/ 117 w 117"/>
              <a:gd name="T1" fmla="*/ 106 h 118"/>
              <a:gd name="T2" fmla="*/ 106 w 117"/>
              <a:gd name="T3" fmla="*/ 118 h 118"/>
              <a:gd name="T4" fmla="*/ 11 w 117"/>
              <a:gd name="T5" fmla="*/ 118 h 118"/>
              <a:gd name="T6" fmla="*/ 0 w 117"/>
              <a:gd name="T7" fmla="*/ 106 h 118"/>
              <a:gd name="T8" fmla="*/ 0 w 117"/>
              <a:gd name="T9" fmla="*/ 12 h 118"/>
              <a:gd name="T10" fmla="*/ 11 w 117"/>
              <a:gd name="T11" fmla="*/ 0 h 118"/>
              <a:gd name="T12" fmla="*/ 106 w 117"/>
              <a:gd name="T13" fmla="*/ 0 h 118"/>
              <a:gd name="T14" fmla="*/ 117 w 117"/>
              <a:gd name="T15" fmla="*/ 12 h 118"/>
              <a:gd name="T16" fmla="*/ 117 w 117"/>
              <a:gd name="T17" fmla="*/ 10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8">
                <a:moveTo>
                  <a:pt x="117" y="106"/>
                </a:moveTo>
                <a:cubicBezTo>
                  <a:pt x="117" y="113"/>
                  <a:pt x="112" y="118"/>
                  <a:pt x="106" y="118"/>
                </a:cubicBezTo>
                <a:cubicBezTo>
                  <a:pt x="11" y="118"/>
                  <a:pt x="11" y="118"/>
                  <a:pt x="11" y="118"/>
                </a:cubicBezTo>
                <a:cubicBezTo>
                  <a:pt x="5" y="118"/>
                  <a:pt x="0" y="113"/>
                  <a:pt x="0" y="10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2"/>
                </a:cubicBezTo>
                <a:lnTo>
                  <a:pt x="117" y="1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6" name="Freeform 14"/>
          <p:cNvSpPr/>
          <p:nvPr/>
        </p:nvSpPr>
        <p:spPr bwMode="auto">
          <a:xfrm>
            <a:off x="1196975" y="3049905"/>
            <a:ext cx="7145655" cy="1557020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7" name="Freeform 15"/>
          <p:cNvSpPr/>
          <p:nvPr/>
        </p:nvSpPr>
        <p:spPr bwMode="auto">
          <a:xfrm>
            <a:off x="415608" y="3098483"/>
            <a:ext cx="371475" cy="373062"/>
          </a:xfrm>
          <a:custGeom>
            <a:avLst/>
            <a:gdLst>
              <a:gd name="T0" fmla="*/ 117 w 117"/>
              <a:gd name="T1" fmla="*/ 106 h 117"/>
              <a:gd name="T2" fmla="*/ 106 w 117"/>
              <a:gd name="T3" fmla="*/ 117 h 117"/>
              <a:gd name="T4" fmla="*/ 11 w 117"/>
              <a:gd name="T5" fmla="*/ 117 h 117"/>
              <a:gd name="T6" fmla="*/ 0 w 117"/>
              <a:gd name="T7" fmla="*/ 106 h 117"/>
              <a:gd name="T8" fmla="*/ 0 w 117"/>
              <a:gd name="T9" fmla="*/ 11 h 117"/>
              <a:gd name="T10" fmla="*/ 11 w 117"/>
              <a:gd name="T11" fmla="*/ 0 h 117"/>
              <a:gd name="T12" fmla="*/ 106 w 117"/>
              <a:gd name="T13" fmla="*/ 0 h 117"/>
              <a:gd name="T14" fmla="*/ 117 w 117"/>
              <a:gd name="T15" fmla="*/ 11 h 117"/>
              <a:gd name="T16" fmla="*/ 117 w 117"/>
              <a:gd name="T17" fmla="*/ 10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7">
                <a:moveTo>
                  <a:pt x="117" y="106"/>
                </a:moveTo>
                <a:cubicBezTo>
                  <a:pt x="117" y="112"/>
                  <a:pt x="112" y="117"/>
                  <a:pt x="106" y="117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5" y="117"/>
                  <a:pt x="0" y="112"/>
                  <a:pt x="0" y="10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1"/>
                </a:cubicBezTo>
                <a:lnTo>
                  <a:pt x="117" y="106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69253" y="3081020"/>
            <a:ext cx="4114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>
                <a:solidFill>
                  <a:schemeClr val="bg1"/>
                </a:solidFill>
              </a:rPr>
              <a:t>难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450533" y="899795"/>
            <a:ext cx="4114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>
                <a:solidFill>
                  <a:schemeClr val="bg2"/>
                </a:solidFill>
              </a:rPr>
              <a:t>易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576070" y="3270885"/>
            <a:ext cx="6459855" cy="86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28600" indent="-228600" algn="l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en-US" altLang="zh-CN" sz="1200" dirty="0">
                <a:solidFill>
                  <a:schemeClr val="bg1"/>
                </a:solidFill>
              </a:rPr>
              <a:t>idea</a:t>
            </a:r>
            <a:r>
              <a:rPr lang="zh-CN" altLang="en-US" sz="1200" dirty="0">
                <a:solidFill>
                  <a:schemeClr val="bg1"/>
                </a:solidFill>
              </a:rPr>
              <a:t>！要有创造性、创新性，需要灵感的积累，想法的碰撞。</a:t>
            </a:r>
            <a:endParaRPr lang="en-US" altLang="zh-CN" sz="12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 </a:t>
            </a:r>
            <a:endParaRPr lang="zh-CN" altLang="en-US" sz="12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bg1"/>
                </a:solidFill>
              </a:rPr>
              <a:t>2. </a:t>
            </a:r>
            <a:r>
              <a:rPr lang="zh-CN" altLang="en-US" sz="1200" dirty="0">
                <a:solidFill>
                  <a:schemeClr val="bg1"/>
                </a:solidFill>
              </a:rPr>
              <a:t>涉及到产品的设计，申请书设计书是偏向理科的，文科类的思想产品基本不符合规则，注重实体。建议与理科生合作，共同进步。</a:t>
            </a: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1195070" y="997585"/>
            <a:ext cx="6878955" cy="188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FF0000"/>
                </a:solidFill>
              </a:rPr>
              <a:t>         </a:t>
            </a:r>
            <a:r>
              <a:rPr lang="zh-CN" altLang="en-US" sz="1200" dirty="0">
                <a:solidFill>
                  <a:srgbClr val="FF0000"/>
                </a:solidFill>
              </a:rPr>
              <a:t>实用新型专利申请</a:t>
            </a:r>
            <a:r>
              <a:rPr lang="zh-CN" altLang="en-US" sz="1200" dirty="0">
                <a:solidFill>
                  <a:schemeClr val="bg2"/>
                </a:solidFill>
              </a:rPr>
              <a:t>并不难，只要按照流程认真填写即可。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2"/>
                </a:solidFill>
              </a:rPr>
              <a:t>       </a:t>
            </a:r>
            <a:r>
              <a:rPr lang="en-US" altLang="zh-CN" sz="1200" dirty="0">
                <a:solidFill>
                  <a:schemeClr val="bg2"/>
                </a:solidFill>
              </a:rPr>
              <a:t>1.</a:t>
            </a:r>
            <a:r>
              <a:rPr lang="zh-CN" altLang="en-US" sz="1200" dirty="0">
                <a:solidFill>
                  <a:schemeClr val="bg2"/>
                </a:solidFill>
              </a:rPr>
              <a:t> </a:t>
            </a:r>
            <a:r>
              <a:rPr lang="zh-CN" altLang="en-US" sz="1200" dirty="0">
                <a:solidFill>
                  <a:srgbClr val="FF0000"/>
                </a:solidFill>
              </a:rPr>
              <a:t>专利不需要有实物</a:t>
            </a:r>
            <a:r>
              <a:rPr lang="zh-CN" altLang="en-US" sz="1200" dirty="0">
                <a:solidFill>
                  <a:schemeClr val="bg2"/>
                </a:solidFill>
              </a:rPr>
              <a:t>，要求</a:t>
            </a:r>
            <a:r>
              <a:rPr lang="zh-CN" altLang="en-US" sz="1200" dirty="0">
                <a:solidFill>
                  <a:srgbClr val="FF0000"/>
                </a:solidFill>
              </a:rPr>
              <a:t>能够从理论上重复再现</a:t>
            </a:r>
            <a:r>
              <a:rPr lang="zh-CN" altLang="en-US" sz="1200" dirty="0">
                <a:solidFill>
                  <a:schemeClr val="bg2"/>
                </a:solidFill>
              </a:rPr>
              <a:t>，也就是具有实用性。专利其实是叫工业专利，服务于工业生产，</a:t>
            </a:r>
            <a:r>
              <a:rPr lang="zh-CN" altLang="en-US" sz="1200" dirty="0">
                <a:solidFill>
                  <a:srgbClr val="FF0000"/>
                </a:solidFill>
              </a:rPr>
              <a:t>要对产品进行改进</a:t>
            </a:r>
            <a:r>
              <a:rPr lang="zh-CN" altLang="en-US" sz="1200" dirty="0">
                <a:solidFill>
                  <a:schemeClr val="bg2"/>
                </a:solidFill>
              </a:rPr>
              <a:t>才可以申请专利。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2"/>
                </a:solidFill>
              </a:rPr>
              <a:t>（</a:t>
            </a:r>
            <a:r>
              <a:rPr lang="zh-CN" altLang="en-US" sz="1000" dirty="0">
                <a:solidFill>
                  <a:schemeClr val="tx2"/>
                </a:solidFill>
              </a:rPr>
              <a:t>专利中只要有一条技术方案能实现最终的专利目标，那么这件专利就应当被认为是完满的。如：如果100种技术方案，审查员尝试了99种方式都不能实现，但是有1种可以实现，那么应当认为这件专利具有实用性；专利保护创新点，并非说明书，按照专利方法具体实施后的效果，不应当作为判断专利是否应当授权或有效的依据。）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2"/>
                </a:solidFill>
              </a:rPr>
              <a:t>       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2"/>
                </a:solidFill>
              </a:rPr>
              <a:t>         </a:t>
            </a:r>
            <a:r>
              <a:rPr lang="en-US" altLang="zh-CN" sz="1200" dirty="0">
                <a:solidFill>
                  <a:schemeClr val="bg2"/>
                </a:solidFill>
              </a:rPr>
              <a:t>2.</a:t>
            </a:r>
            <a:r>
              <a:rPr lang="zh-CN" altLang="en-US" sz="1200" dirty="0">
                <a:solidFill>
                  <a:schemeClr val="bg2"/>
                </a:solidFill>
              </a:rPr>
              <a:t> 实用新型专利强调实用性，专利的授权主要判断新颖性、创造性、实用性。发明三性都需具备，实用新型只需具备新颖性与实用性即可。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1568450" y="1770063"/>
            <a:ext cx="1600200" cy="16002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123" name="Picture 3" descr="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6375" y="3049588"/>
            <a:ext cx="1784350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836738" y="2203450"/>
            <a:ext cx="1009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48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5127" name="Freeform 7"/>
          <p:cNvSpPr/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28" name="Group 8"/>
          <p:cNvGrpSpPr/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5129" name="Freeform 9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31" name="Freeform 11"/>
          <p:cNvSpPr/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32" name="Group 12"/>
          <p:cNvGrpSpPr/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5133" name="Freeform 13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135" name="Picture 15" descr="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19375" y="1751013"/>
            <a:ext cx="50165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995738" y="2189163"/>
            <a:ext cx="453707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EF6541"/>
                </a:solidFill>
              </a:rPr>
              <a:t>申请专利的意义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未标题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4975" y="263525"/>
            <a:ext cx="327025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50825" y="266700"/>
            <a:ext cx="16916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申请专利的意义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028700" y="2570163"/>
            <a:ext cx="719138" cy="468312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706563" y="2136775"/>
            <a:ext cx="719137" cy="466725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2928938" y="2570163"/>
            <a:ext cx="719137" cy="468312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3608388" y="2136775"/>
            <a:ext cx="719137" cy="466725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832350" y="2570163"/>
            <a:ext cx="719138" cy="468312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5510213" y="2136775"/>
            <a:ext cx="719137" cy="466725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6700838" y="2570163"/>
            <a:ext cx="719137" cy="468312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7380288" y="2136775"/>
            <a:ext cx="719137" cy="466725"/>
          </a:xfrm>
          <a:prstGeom prst="rect">
            <a:avLst/>
          </a:prstGeom>
          <a:solidFill>
            <a:srgbClr val="9B2B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4" name="Freeform 14"/>
          <p:cNvSpPr/>
          <p:nvPr/>
        </p:nvSpPr>
        <p:spPr bwMode="auto">
          <a:xfrm>
            <a:off x="0" y="2354263"/>
            <a:ext cx="8788400" cy="514350"/>
          </a:xfrm>
          <a:custGeom>
            <a:avLst/>
            <a:gdLst>
              <a:gd name="T0" fmla="*/ 5518 w 5536"/>
              <a:gd name="T1" fmla="*/ 196 h 324"/>
              <a:gd name="T2" fmla="*/ 5518 w 5536"/>
              <a:gd name="T3" fmla="*/ 128 h 324"/>
              <a:gd name="T4" fmla="*/ 5408 w 5536"/>
              <a:gd name="T5" fmla="*/ 18 h 324"/>
              <a:gd name="T6" fmla="*/ 5374 w 5536"/>
              <a:gd name="T7" fmla="*/ 32 h 324"/>
              <a:gd name="T8" fmla="*/ 5374 w 5536"/>
              <a:gd name="T9" fmla="*/ 82 h 324"/>
              <a:gd name="T10" fmla="*/ 5326 w 5536"/>
              <a:gd name="T11" fmla="*/ 130 h 324"/>
              <a:gd name="T12" fmla="*/ 0 w 5536"/>
              <a:gd name="T13" fmla="*/ 130 h 324"/>
              <a:gd name="T14" fmla="*/ 1 w 5536"/>
              <a:gd name="T15" fmla="*/ 193 h 324"/>
              <a:gd name="T16" fmla="*/ 5326 w 5536"/>
              <a:gd name="T17" fmla="*/ 194 h 324"/>
              <a:gd name="T18" fmla="*/ 5374 w 5536"/>
              <a:gd name="T19" fmla="*/ 242 h 324"/>
              <a:gd name="T20" fmla="*/ 5374 w 5536"/>
              <a:gd name="T21" fmla="*/ 292 h 324"/>
              <a:gd name="T22" fmla="*/ 5408 w 5536"/>
              <a:gd name="T23" fmla="*/ 306 h 324"/>
              <a:gd name="T24" fmla="*/ 5518 w 5536"/>
              <a:gd name="T25" fmla="*/ 19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36" h="324">
                <a:moveTo>
                  <a:pt x="5518" y="196"/>
                </a:moveTo>
                <a:cubicBezTo>
                  <a:pt x="5536" y="176"/>
                  <a:pt x="5536" y="146"/>
                  <a:pt x="5518" y="128"/>
                </a:cubicBezTo>
                <a:cubicBezTo>
                  <a:pt x="5408" y="18"/>
                  <a:pt x="5408" y="18"/>
                  <a:pt x="5408" y="18"/>
                </a:cubicBezTo>
                <a:cubicBezTo>
                  <a:pt x="5390" y="0"/>
                  <a:pt x="5374" y="6"/>
                  <a:pt x="5374" y="32"/>
                </a:cubicBezTo>
                <a:cubicBezTo>
                  <a:pt x="5374" y="82"/>
                  <a:pt x="5374" y="82"/>
                  <a:pt x="5374" y="82"/>
                </a:cubicBezTo>
                <a:cubicBezTo>
                  <a:pt x="5374" y="108"/>
                  <a:pt x="5352" y="130"/>
                  <a:pt x="5326" y="130"/>
                </a:cubicBezTo>
                <a:cubicBezTo>
                  <a:pt x="1096" y="130"/>
                  <a:pt x="0" y="130"/>
                  <a:pt x="0" y="130"/>
                </a:cubicBezTo>
                <a:cubicBezTo>
                  <a:pt x="1" y="149"/>
                  <a:pt x="0" y="167"/>
                  <a:pt x="1" y="193"/>
                </a:cubicBezTo>
                <a:cubicBezTo>
                  <a:pt x="4231" y="193"/>
                  <a:pt x="5326" y="194"/>
                  <a:pt x="5326" y="194"/>
                </a:cubicBezTo>
                <a:cubicBezTo>
                  <a:pt x="5352" y="194"/>
                  <a:pt x="5374" y="214"/>
                  <a:pt x="5374" y="242"/>
                </a:cubicBezTo>
                <a:cubicBezTo>
                  <a:pt x="5374" y="292"/>
                  <a:pt x="5374" y="292"/>
                  <a:pt x="5374" y="292"/>
                </a:cubicBezTo>
                <a:cubicBezTo>
                  <a:pt x="5374" y="318"/>
                  <a:pt x="5390" y="324"/>
                  <a:pt x="5408" y="306"/>
                </a:cubicBezTo>
                <a:lnTo>
                  <a:pt x="5518" y="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5" name="Freeform 15"/>
          <p:cNvSpPr/>
          <p:nvPr/>
        </p:nvSpPr>
        <p:spPr bwMode="auto">
          <a:xfrm>
            <a:off x="1028700" y="2136775"/>
            <a:ext cx="1397000" cy="901700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6" name="Freeform 16"/>
          <p:cNvSpPr/>
          <p:nvPr/>
        </p:nvSpPr>
        <p:spPr bwMode="auto">
          <a:xfrm>
            <a:off x="2928938" y="2136775"/>
            <a:ext cx="1398587" cy="901700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7" name="Freeform 17"/>
          <p:cNvSpPr/>
          <p:nvPr/>
        </p:nvSpPr>
        <p:spPr bwMode="auto">
          <a:xfrm>
            <a:off x="4832350" y="2136775"/>
            <a:ext cx="1397000" cy="901700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8" name="Freeform 18"/>
          <p:cNvSpPr/>
          <p:nvPr/>
        </p:nvSpPr>
        <p:spPr bwMode="auto">
          <a:xfrm>
            <a:off x="6700838" y="2136775"/>
            <a:ext cx="1398587" cy="901700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739" name="Group 19"/>
          <p:cNvGrpSpPr/>
          <p:nvPr/>
        </p:nvGrpSpPr>
        <p:grpSpPr bwMode="auto">
          <a:xfrm>
            <a:off x="7286625" y="2490788"/>
            <a:ext cx="241300" cy="217487"/>
            <a:chOff x="0" y="0"/>
            <a:chExt cx="152" cy="137"/>
          </a:xfrm>
        </p:grpSpPr>
        <p:sp>
          <p:nvSpPr>
            <p:cNvPr id="30740" name="Freeform 20"/>
            <p:cNvSpPr>
              <a:spLocks noEditPoints="1"/>
            </p:cNvSpPr>
            <p:nvPr/>
          </p:nvSpPr>
          <p:spPr bwMode="auto">
            <a:xfrm>
              <a:off x="0" y="0"/>
              <a:ext cx="109" cy="137"/>
            </a:xfrm>
            <a:custGeom>
              <a:avLst/>
              <a:gdLst>
                <a:gd name="T0" fmla="*/ 53 w 55"/>
                <a:gd name="T1" fmla="*/ 0 h 68"/>
                <a:gd name="T2" fmla="*/ 3 w 55"/>
                <a:gd name="T3" fmla="*/ 0 h 68"/>
                <a:gd name="T4" fmla="*/ 0 w 55"/>
                <a:gd name="T5" fmla="*/ 3 h 68"/>
                <a:gd name="T6" fmla="*/ 0 w 55"/>
                <a:gd name="T7" fmla="*/ 66 h 68"/>
                <a:gd name="T8" fmla="*/ 3 w 55"/>
                <a:gd name="T9" fmla="*/ 68 h 68"/>
                <a:gd name="T10" fmla="*/ 53 w 55"/>
                <a:gd name="T11" fmla="*/ 68 h 68"/>
                <a:gd name="T12" fmla="*/ 53 w 55"/>
                <a:gd name="T13" fmla="*/ 68 h 68"/>
                <a:gd name="T14" fmla="*/ 55 w 55"/>
                <a:gd name="T15" fmla="*/ 66 h 68"/>
                <a:gd name="T16" fmla="*/ 55 w 55"/>
                <a:gd name="T17" fmla="*/ 3 h 68"/>
                <a:gd name="T18" fmla="*/ 53 w 55"/>
                <a:gd name="T19" fmla="*/ 0 h 68"/>
                <a:gd name="T20" fmla="*/ 34 w 55"/>
                <a:gd name="T21" fmla="*/ 37 h 68"/>
                <a:gd name="T22" fmla="*/ 28 w 55"/>
                <a:gd name="T23" fmla="*/ 38 h 68"/>
                <a:gd name="T24" fmla="*/ 25 w 55"/>
                <a:gd name="T25" fmla="*/ 37 h 68"/>
                <a:gd name="T26" fmla="*/ 11 w 55"/>
                <a:gd name="T27" fmla="*/ 21 h 68"/>
                <a:gd name="T28" fmla="*/ 15 w 55"/>
                <a:gd name="T29" fmla="*/ 17 h 68"/>
                <a:gd name="T30" fmla="*/ 18 w 55"/>
                <a:gd name="T31" fmla="*/ 21 h 68"/>
                <a:gd name="T32" fmla="*/ 28 w 55"/>
                <a:gd name="T33" fmla="*/ 31 h 68"/>
                <a:gd name="T34" fmla="*/ 28 w 55"/>
                <a:gd name="T35" fmla="*/ 31 h 68"/>
                <a:gd name="T36" fmla="*/ 34 w 55"/>
                <a:gd name="T37" fmla="*/ 28 h 68"/>
                <a:gd name="T38" fmla="*/ 38 w 55"/>
                <a:gd name="T39" fmla="*/ 21 h 68"/>
                <a:gd name="T40" fmla="*/ 41 w 55"/>
                <a:gd name="T41" fmla="*/ 17 h 68"/>
                <a:gd name="T42" fmla="*/ 45 w 55"/>
                <a:gd name="T43" fmla="*/ 21 h 68"/>
                <a:gd name="T44" fmla="*/ 34 w 55"/>
                <a:gd name="T45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68">
                  <a:moveTo>
                    <a:pt x="5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1" y="68"/>
                    <a:pt x="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5" y="68"/>
                    <a:pt x="55" y="67"/>
                    <a:pt x="55" y="6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"/>
                    <a:pt x="54" y="0"/>
                    <a:pt x="53" y="0"/>
                  </a:cubicBezTo>
                  <a:close/>
                  <a:moveTo>
                    <a:pt x="34" y="37"/>
                  </a:moveTo>
                  <a:cubicBezTo>
                    <a:pt x="32" y="37"/>
                    <a:pt x="30" y="38"/>
                    <a:pt x="28" y="38"/>
                  </a:cubicBezTo>
                  <a:cubicBezTo>
                    <a:pt x="27" y="38"/>
                    <a:pt x="26" y="38"/>
                    <a:pt x="25" y="37"/>
                  </a:cubicBezTo>
                  <a:cubicBezTo>
                    <a:pt x="17" y="36"/>
                    <a:pt x="11" y="29"/>
                    <a:pt x="11" y="21"/>
                  </a:cubicBezTo>
                  <a:cubicBezTo>
                    <a:pt x="11" y="19"/>
                    <a:pt x="13" y="17"/>
                    <a:pt x="15" y="17"/>
                  </a:cubicBezTo>
                  <a:cubicBezTo>
                    <a:pt x="16" y="17"/>
                    <a:pt x="18" y="19"/>
                    <a:pt x="18" y="21"/>
                  </a:cubicBezTo>
                  <a:cubicBezTo>
                    <a:pt x="18" y="26"/>
                    <a:pt x="22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1" y="31"/>
                    <a:pt x="33" y="30"/>
                    <a:pt x="34" y="28"/>
                  </a:cubicBezTo>
                  <a:cubicBezTo>
                    <a:pt x="36" y="26"/>
                    <a:pt x="38" y="24"/>
                    <a:pt x="38" y="21"/>
                  </a:cubicBezTo>
                  <a:cubicBezTo>
                    <a:pt x="38" y="19"/>
                    <a:pt x="39" y="17"/>
                    <a:pt x="41" y="17"/>
                  </a:cubicBezTo>
                  <a:cubicBezTo>
                    <a:pt x="43" y="17"/>
                    <a:pt x="45" y="19"/>
                    <a:pt x="45" y="21"/>
                  </a:cubicBezTo>
                  <a:cubicBezTo>
                    <a:pt x="45" y="28"/>
                    <a:pt x="40" y="34"/>
                    <a:pt x="3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1" name="Freeform 21"/>
            <p:cNvSpPr/>
            <p:nvPr/>
          </p:nvSpPr>
          <p:spPr bwMode="auto">
            <a:xfrm>
              <a:off x="125" y="44"/>
              <a:ext cx="27" cy="93"/>
            </a:xfrm>
            <a:custGeom>
              <a:avLst/>
              <a:gdLst>
                <a:gd name="T0" fmla="*/ 0 w 13"/>
                <a:gd name="T1" fmla="*/ 3 h 46"/>
                <a:gd name="T2" fmla="*/ 2 w 13"/>
                <a:gd name="T3" fmla="*/ 0 h 46"/>
                <a:gd name="T4" fmla="*/ 11 w 13"/>
                <a:gd name="T5" fmla="*/ 0 h 46"/>
                <a:gd name="T6" fmla="*/ 13 w 13"/>
                <a:gd name="T7" fmla="*/ 3 h 46"/>
                <a:gd name="T8" fmla="*/ 13 w 13"/>
                <a:gd name="T9" fmla="*/ 44 h 46"/>
                <a:gd name="T10" fmla="*/ 11 w 13"/>
                <a:gd name="T11" fmla="*/ 46 h 46"/>
                <a:gd name="T12" fmla="*/ 2 w 13"/>
                <a:gd name="T13" fmla="*/ 46 h 46"/>
                <a:gd name="T14" fmla="*/ 0 w 13"/>
                <a:gd name="T15" fmla="*/ 44 h 46"/>
                <a:gd name="T16" fmla="*/ 0 w 13"/>
                <a:gd name="T17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6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5"/>
                    <a:pt x="12" y="46"/>
                    <a:pt x="1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5"/>
                    <a:pt x="0" y="44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42" name="Freeform 22"/>
          <p:cNvSpPr>
            <a:spLocks noEditPoints="1"/>
          </p:cNvSpPr>
          <p:nvPr/>
        </p:nvSpPr>
        <p:spPr bwMode="auto">
          <a:xfrm>
            <a:off x="5418138" y="2479675"/>
            <a:ext cx="184150" cy="239713"/>
          </a:xfrm>
          <a:custGeom>
            <a:avLst/>
            <a:gdLst>
              <a:gd name="T0" fmla="*/ 56 w 58"/>
              <a:gd name="T1" fmla="*/ 30 h 76"/>
              <a:gd name="T2" fmla="*/ 46 w 58"/>
              <a:gd name="T3" fmla="*/ 30 h 76"/>
              <a:gd name="T4" fmla="*/ 46 w 58"/>
              <a:gd name="T5" fmla="*/ 17 h 76"/>
              <a:gd name="T6" fmla="*/ 29 w 58"/>
              <a:gd name="T7" fmla="*/ 0 h 76"/>
              <a:gd name="T8" fmla="*/ 12 w 58"/>
              <a:gd name="T9" fmla="*/ 17 h 76"/>
              <a:gd name="T10" fmla="*/ 12 w 58"/>
              <a:gd name="T11" fmla="*/ 30 h 76"/>
              <a:gd name="T12" fmla="*/ 2 w 58"/>
              <a:gd name="T13" fmla="*/ 30 h 76"/>
              <a:gd name="T14" fmla="*/ 0 w 58"/>
              <a:gd name="T15" fmla="*/ 32 h 76"/>
              <a:gd name="T16" fmla="*/ 0 w 58"/>
              <a:gd name="T17" fmla="*/ 74 h 76"/>
              <a:gd name="T18" fmla="*/ 2 w 58"/>
              <a:gd name="T19" fmla="*/ 76 h 76"/>
              <a:gd name="T20" fmla="*/ 56 w 58"/>
              <a:gd name="T21" fmla="*/ 76 h 76"/>
              <a:gd name="T22" fmla="*/ 58 w 58"/>
              <a:gd name="T23" fmla="*/ 74 h 76"/>
              <a:gd name="T24" fmla="*/ 58 w 58"/>
              <a:gd name="T25" fmla="*/ 32 h 76"/>
              <a:gd name="T26" fmla="*/ 56 w 58"/>
              <a:gd name="T27" fmla="*/ 30 h 76"/>
              <a:gd name="T28" fmla="*/ 33 w 58"/>
              <a:gd name="T29" fmla="*/ 56 h 76"/>
              <a:gd name="T30" fmla="*/ 32 w 58"/>
              <a:gd name="T31" fmla="*/ 56 h 76"/>
              <a:gd name="T32" fmla="*/ 32 w 58"/>
              <a:gd name="T33" fmla="*/ 59 h 76"/>
              <a:gd name="T34" fmla="*/ 27 w 58"/>
              <a:gd name="T35" fmla="*/ 59 h 76"/>
              <a:gd name="T36" fmla="*/ 27 w 58"/>
              <a:gd name="T37" fmla="*/ 56 h 76"/>
              <a:gd name="T38" fmla="*/ 25 w 58"/>
              <a:gd name="T39" fmla="*/ 56 h 76"/>
              <a:gd name="T40" fmla="*/ 25 w 58"/>
              <a:gd name="T41" fmla="*/ 48 h 76"/>
              <a:gd name="T42" fmla="*/ 33 w 58"/>
              <a:gd name="T43" fmla="*/ 48 h 76"/>
              <a:gd name="T44" fmla="*/ 33 w 58"/>
              <a:gd name="T45" fmla="*/ 56 h 76"/>
              <a:gd name="T46" fmla="*/ 37 w 58"/>
              <a:gd name="T47" fmla="*/ 30 h 76"/>
              <a:gd name="T48" fmla="*/ 21 w 58"/>
              <a:gd name="T49" fmla="*/ 30 h 76"/>
              <a:gd name="T50" fmla="*/ 21 w 58"/>
              <a:gd name="T51" fmla="*/ 17 h 76"/>
              <a:gd name="T52" fmla="*/ 29 w 58"/>
              <a:gd name="T53" fmla="*/ 9 h 76"/>
              <a:gd name="T54" fmla="*/ 37 w 58"/>
              <a:gd name="T55" fmla="*/ 17 h 76"/>
              <a:gd name="T56" fmla="*/ 37 w 58"/>
              <a:gd name="T57" fmla="*/ 3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" h="76">
                <a:moveTo>
                  <a:pt x="56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17"/>
                  <a:pt x="46" y="17"/>
                  <a:pt x="46" y="17"/>
                </a:cubicBezTo>
                <a:cubicBezTo>
                  <a:pt x="46" y="8"/>
                  <a:pt x="38" y="0"/>
                  <a:pt x="29" y="0"/>
                </a:cubicBezTo>
                <a:cubicBezTo>
                  <a:pt x="20" y="0"/>
                  <a:pt x="12" y="8"/>
                  <a:pt x="12" y="17"/>
                </a:cubicBezTo>
                <a:cubicBezTo>
                  <a:pt x="12" y="30"/>
                  <a:pt x="12" y="30"/>
                  <a:pt x="1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31"/>
                  <a:pt x="0" y="32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5"/>
                  <a:pt x="1" y="76"/>
                  <a:pt x="2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8" y="75"/>
                  <a:pt x="58" y="74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1"/>
                  <a:pt x="57" y="30"/>
                  <a:pt x="56" y="30"/>
                </a:cubicBezTo>
                <a:close/>
                <a:moveTo>
                  <a:pt x="33" y="56"/>
                </a:moveTo>
                <a:cubicBezTo>
                  <a:pt x="32" y="56"/>
                  <a:pt x="32" y="56"/>
                  <a:pt x="32" y="56"/>
                </a:cubicBezTo>
                <a:cubicBezTo>
                  <a:pt x="32" y="59"/>
                  <a:pt x="32" y="59"/>
                  <a:pt x="32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56"/>
                  <a:pt x="27" y="56"/>
                  <a:pt x="27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48"/>
                  <a:pt x="25" y="48"/>
                  <a:pt x="25" y="48"/>
                </a:cubicBezTo>
                <a:cubicBezTo>
                  <a:pt x="33" y="48"/>
                  <a:pt x="33" y="48"/>
                  <a:pt x="33" y="48"/>
                </a:cubicBezTo>
                <a:lnTo>
                  <a:pt x="33" y="56"/>
                </a:lnTo>
                <a:close/>
                <a:moveTo>
                  <a:pt x="37" y="30"/>
                </a:moveTo>
                <a:cubicBezTo>
                  <a:pt x="21" y="30"/>
                  <a:pt x="21" y="30"/>
                  <a:pt x="21" y="30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2"/>
                  <a:pt x="25" y="9"/>
                  <a:pt x="29" y="9"/>
                </a:cubicBezTo>
                <a:cubicBezTo>
                  <a:pt x="34" y="9"/>
                  <a:pt x="37" y="12"/>
                  <a:pt x="37" y="17"/>
                </a:cubicBezTo>
                <a:lnTo>
                  <a:pt x="37" y="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43" name="Freeform 23"/>
          <p:cNvSpPr/>
          <p:nvPr/>
        </p:nvSpPr>
        <p:spPr bwMode="auto">
          <a:xfrm>
            <a:off x="3509963" y="2479675"/>
            <a:ext cx="201612" cy="239713"/>
          </a:xfrm>
          <a:custGeom>
            <a:avLst/>
            <a:gdLst>
              <a:gd name="T0" fmla="*/ 40 w 63"/>
              <a:gd name="T1" fmla="*/ 51 h 76"/>
              <a:gd name="T2" fmla="*/ 37 w 63"/>
              <a:gd name="T3" fmla="*/ 49 h 76"/>
              <a:gd name="T4" fmla="*/ 25 w 63"/>
              <a:gd name="T5" fmla="*/ 49 h 76"/>
              <a:gd name="T6" fmla="*/ 23 w 63"/>
              <a:gd name="T7" fmla="*/ 51 h 76"/>
              <a:gd name="T8" fmla="*/ 23 w 63"/>
              <a:gd name="T9" fmla="*/ 74 h 76"/>
              <a:gd name="T10" fmla="*/ 20 w 63"/>
              <a:gd name="T11" fmla="*/ 76 h 76"/>
              <a:gd name="T12" fmla="*/ 2 w 63"/>
              <a:gd name="T13" fmla="*/ 76 h 76"/>
              <a:gd name="T14" fmla="*/ 0 w 63"/>
              <a:gd name="T15" fmla="*/ 74 h 76"/>
              <a:gd name="T16" fmla="*/ 0 w 63"/>
              <a:gd name="T17" fmla="*/ 33 h 76"/>
              <a:gd name="T18" fmla="*/ 1 w 63"/>
              <a:gd name="T19" fmla="*/ 29 h 76"/>
              <a:gd name="T20" fmla="*/ 29 w 63"/>
              <a:gd name="T21" fmla="*/ 1 h 76"/>
              <a:gd name="T22" fmla="*/ 33 w 63"/>
              <a:gd name="T23" fmla="*/ 1 h 76"/>
              <a:gd name="T24" fmla="*/ 61 w 63"/>
              <a:gd name="T25" fmla="*/ 29 h 76"/>
              <a:gd name="T26" fmla="*/ 63 w 63"/>
              <a:gd name="T27" fmla="*/ 33 h 76"/>
              <a:gd name="T28" fmla="*/ 63 w 63"/>
              <a:gd name="T29" fmla="*/ 74 h 76"/>
              <a:gd name="T30" fmla="*/ 60 w 63"/>
              <a:gd name="T31" fmla="*/ 76 h 76"/>
              <a:gd name="T32" fmla="*/ 42 w 63"/>
              <a:gd name="T33" fmla="*/ 76 h 76"/>
              <a:gd name="T34" fmla="*/ 40 w 63"/>
              <a:gd name="T35" fmla="*/ 74 h 76"/>
              <a:gd name="T36" fmla="*/ 40 w 63"/>
              <a:gd name="T37" fmla="*/ 5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76">
                <a:moveTo>
                  <a:pt x="40" y="51"/>
                </a:moveTo>
                <a:cubicBezTo>
                  <a:pt x="40" y="50"/>
                  <a:pt x="39" y="49"/>
                  <a:pt x="37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50"/>
                  <a:pt x="23" y="51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5"/>
                  <a:pt x="22" y="76"/>
                  <a:pt x="20" y="76"/>
                </a:cubicBezTo>
                <a:cubicBezTo>
                  <a:pt x="2" y="76"/>
                  <a:pt x="2" y="76"/>
                  <a:pt x="2" y="76"/>
                </a:cubicBezTo>
                <a:cubicBezTo>
                  <a:pt x="1" y="76"/>
                  <a:pt x="0" y="75"/>
                  <a:pt x="0" y="74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2"/>
                  <a:pt x="0" y="30"/>
                  <a:pt x="1" y="29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0"/>
                  <a:pt x="32" y="0"/>
                  <a:pt x="33" y="1"/>
                </a:cubicBezTo>
                <a:cubicBezTo>
                  <a:pt x="61" y="29"/>
                  <a:pt x="61" y="29"/>
                  <a:pt x="61" y="29"/>
                </a:cubicBezTo>
                <a:cubicBezTo>
                  <a:pt x="62" y="30"/>
                  <a:pt x="63" y="32"/>
                  <a:pt x="63" y="33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5"/>
                  <a:pt x="62" y="76"/>
                  <a:pt x="60" y="76"/>
                </a:cubicBezTo>
                <a:cubicBezTo>
                  <a:pt x="42" y="76"/>
                  <a:pt x="42" y="76"/>
                  <a:pt x="42" y="76"/>
                </a:cubicBezTo>
                <a:cubicBezTo>
                  <a:pt x="41" y="76"/>
                  <a:pt x="40" y="75"/>
                  <a:pt x="40" y="74"/>
                </a:cubicBezTo>
                <a:lnTo>
                  <a:pt x="40" y="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44" name="Freeform 24"/>
          <p:cNvSpPr/>
          <p:nvPr/>
        </p:nvSpPr>
        <p:spPr bwMode="auto">
          <a:xfrm>
            <a:off x="1617663" y="2479675"/>
            <a:ext cx="177800" cy="239713"/>
          </a:xfrm>
          <a:custGeom>
            <a:avLst/>
            <a:gdLst>
              <a:gd name="T0" fmla="*/ 55 w 56"/>
              <a:gd name="T1" fmla="*/ 63 h 76"/>
              <a:gd name="T2" fmla="*/ 35 w 56"/>
              <a:gd name="T3" fmla="*/ 51 h 76"/>
              <a:gd name="T4" fmla="*/ 35 w 56"/>
              <a:gd name="T5" fmla="*/ 45 h 76"/>
              <a:gd name="T6" fmla="*/ 43 w 56"/>
              <a:gd name="T7" fmla="*/ 35 h 76"/>
              <a:gd name="T8" fmla="*/ 47 w 56"/>
              <a:gd name="T9" fmla="*/ 31 h 76"/>
              <a:gd name="T10" fmla="*/ 47 w 56"/>
              <a:gd name="T11" fmla="*/ 30 h 76"/>
              <a:gd name="T12" fmla="*/ 46 w 56"/>
              <a:gd name="T13" fmla="*/ 21 h 76"/>
              <a:gd name="T14" fmla="*/ 44 w 56"/>
              <a:gd name="T15" fmla="*/ 20 h 76"/>
              <a:gd name="T16" fmla="*/ 44 w 56"/>
              <a:gd name="T17" fmla="*/ 16 h 76"/>
              <a:gd name="T18" fmla="*/ 28 w 56"/>
              <a:gd name="T19" fmla="*/ 0 h 76"/>
              <a:gd name="T20" fmla="*/ 12 w 56"/>
              <a:gd name="T21" fmla="*/ 16 h 76"/>
              <a:gd name="T22" fmla="*/ 12 w 56"/>
              <a:gd name="T23" fmla="*/ 20 h 76"/>
              <a:gd name="T24" fmla="*/ 10 w 56"/>
              <a:gd name="T25" fmla="*/ 21 h 76"/>
              <a:gd name="T26" fmla="*/ 9 w 56"/>
              <a:gd name="T27" fmla="*/ 30 h 76"/>
              <a:gd name="T28" fmla="*/ 9 w 56"/>
              <a:gd name="T29" fmla="*/ 31 h 76"/>
              <a:gd name="T30" fmla="*/ 13 w 56"/>
              <a:gd name="T31" fmla="*/ 35 h 76"/>
              <a:gd name="T32" fmla="*/ 21 w 56"/>
              <a:gd name="T33" fmla="*/ 45 h 76"/>
              <a:gd name="T34" fmla="*/ 21 w 56"/>
              <a:gd name="T35" fmla="*/ 51 h 76"/>
              <a:gd name="T36" fmla="*/ 1 w 56"/>
              <a:gd name="T37" fmla="*/ 62 h 76"/>
              <a:gd name="T38" fmla="*/ 1 w 56"/>
              <a:gd name="T39" fmla="*/ 70 h 76"/>
              <a:gd name="T40" fmla="*/ 1 w 56"/>
              <a:gd name="T41" fmla="*/ 71 h 76"/>
              <a:gd name="T42" fmla="*/ 2 w 56"/>
              <a:gd name="T43" fmla="*/ 71 h 76"/>
              <a:gd name="T44" fmla="*/ 28 w 56"/>
              <a:gd name="T45" fmla="*/ 76 h 76"/>
              <a:gd name="T46" fmla="*/ 54 w 56"/>
              <a:gd name="T47" fmla="*/ 71 h 76"/>
              <a:gd name="T48" fmla="*/ 55 w 56"/>
              <a:gd name="T49" fmla="*/ 71 h 76"/>
              <a:gd name="T50" fmla="*/ 55 w 56"/>
              <a:gd name="T51" fmla="*/ 70 h 76"/>
              <a:gd name="T52" fmla="*/ 55 w 56"/>
              <a:gd name="T53" fmla="*/ 6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6" h="76">
                <a:moveTo>
                  <a:pt x="55" y="63"/>
                </a:moveTo>
                <a:cubicBezTo>
                  <a:pt x="54" y="56"/>
                  <a:pt x="39" y="52"/>
                  <a:pt x="35" y="51"/>
                </a:cubicBezTo>
                <a:cubicBezTo>
                  <a:pt x="35" y="45"/>
                  <a:pt x="35" y="45"/>
                  <a:pt x="35" y="45"/>
                </a:cubicBezTo>
                <a:cubicBezTo>
                  <a:pt x="39" y="43"/>
                  <a:pt x="42" y="39"/>
                  <a:pt x="43" y="35"/>
                </a:cubicBezTo>
                <a:cubicBezTo>
                  <a:pt x="45" y="34"/>
                  <a:pt x="47" y="34"/>
                  <a:pt x="47" y="31"/>
                </a:cubicBezTo>
                <a:cubicBezTo>
                  <a:pt x="47" y="31"/>
                  <a:pt x="47" y="31"/>
                  <a:pt x="47" y="30"/>
                </a:cubicBezTo>
                <a:cubicBezTo>
                  <a:pt x="48" y="26"/>
                  <a:pt x="48" y="22"/>
                  <a:pt x="46" y="21"/>
                </a:cubicBezTo>
                <a:cubicBezTo>
                  <a:pt x="46" y="20"/>
                  <a:pt x="45" y="20"/>
                  <a:pt x="44" y="20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7"/>
                  <a:pt x="37" y="0"/>
                  <a:pt x="28" y="0"/>
                </a:cubicBezTo>
                <a:cubicBezTo>
                  <a:pt x="19" y="0"/>
                  <a:pt x="12" y="7"/>
                  <a:pt x="12" y="16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0" y="20"/>
                  <a:pt x="10" y="21"/>
                </a:cubicBezTo>
                <a:cubicBezTo>
                  <a:pt x="8" y="22"/>
                  <a:pt x="8" y="26"/>
                  <a:pt x="9" y="30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4"/>
                  <a:pt x="11" y="34"/>
                  <a:pt x="13" y="35"/>
                </a:cubicBezTo>
                <a:cubicBezTo>
                  <a:pt x="14" y="39"/>
                  <a:pt x="17" y="43"/>
                  <a:pt x="21" y="45"/>
                </a:cubicBezTo>
                <a:cubicBezTo>
                  <a:pt x="21" y="51"/>
                  <a:pt x="21" y="51"/>
                  <a:pt x="21" y="51"/>
                </a:cubicBezTo>
                <a:cubicBezTo>
                  <a:pt x="17" y="52"/>
                  <a:pt x="2" y="56"/>
                  <a:pt x="1" y="62"/>
                </a:cubicBezTo>
                <a:cubicBezTo>
                  <a:pt x="1" y="63"/>
                  <a:pt x="0" y="65"/>
                  <a:pt x="1" y="70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13" y="76"/>
                  <a:pt x="28" y="76"/>
                </a:cubicBezTo>
                <a:cubicBezTo>
                  <a:pt x="43" y="76"/>
                  <a:pt x="54" y="71"/>
                  <a:pt x="54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55" y="70"/>
                  <a:pt x="55" y="70"/>
                  <a:pt x="55" y="70"/>
                </a:cubicBezTo>
                <a:cubicBezTo>
                  <a:pt x="56" y="65"/>
                  <a:pt x="55" y="63"/>
                  <a:pt x="5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6749415" y="3273425"/>
            <a:ext cx="186753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/>
                </a:solidFill>
              </a:rPr>
              <a:t>有些省市将专利列入</a:t>
            </a:r>
            <a:r>
              <a:rPr lang="zh-CN" altLang="en-US" sz="1400" dirty="0">
                <a:solidFill>
                  <a:srgbClr val="FFFF00"/>
                </a:solidFill>
              </a:rPr>
              <a:t>积分落户</a:t>
            </a:r>
            <a:r>
              <a:rPr lang="zh-CN" altLang="en-US" sz="1400" dirty="0">
                <a:solidFill>
                  <a:schemeClr val="bg1"/>
                </a:solidFill>
              </a:rPr>
              <a:t>的加分项，可以为赢得户口做贡献。</a:t>
            </a: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4427220" y="3130550"/>
            <a:ext cx="1624330" cy="180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chemeClr val="bg1"/>
                </a:solidFill>
              </a:rPr>
              <a:t>高中生可通过专利可以参加985、211等名牌大学、重点大学的自主招生。</a:t>
            </a:r>
            <a:r>
              <a:rPr lang="zh-CN" altLang="en-US" sz="1400" b="1" dirty="0">
                <a:solidFill>
                  <a:srgbClr val="FFFF00"/>
                </a:solidFill>
              </a:rPr>
              <a:t>大学生可以增加保研、升学、求职的筹码。</a:t>
            </a:r>
            <a:r>
              <a:rPr lang="zh-CN" altLang="en-US" sz="1400" b="1" dirty="0">
                <a:solidFill>
                  <a:schemeClr val="bg1"/>
                </a:solidFill>
              </a:rPr>
              <a:t>也可作为科研课题的成果。</a:t>
            </a: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299085" y="3399155"/>
            <a:ext cx="22034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chemeClr val="bg1"/>
                </a:solidFill>
              </a:rPr>
              <a:t>专利作为一种无形资产，具有巨大的商业价值，是</a:t>
            </a:r>
            <a:r>
              <a:rPr lang="zh-CN" altLang="en-US" sz="1400" b="1" dirty="0">
                <a:solidFill>
                  <a:srgbClr val="FFFF00"/>
                </a:solidFill>
              </a:rPr>
              <a:t>提升竞争力</a:t>
            </a:r>
            <a:r>
              <a:rPr lang="zh-CN" altLang="en-US" sz="1400" b="1" dirty="0">
                <a:solidFill>
                  <a:schemeClr val="bg1"/>
                </a:solidFill>
              </a:rPr>
              <a:t>的重要手段。</a:t>
            </a: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2614930" y="1022350"/>
            <a:ext cx="2658745" cy="103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chemeClr val="bg1"/>
                </a:solidFill>
              </a:rPr>
              <a:t>通过应用专利制度可以获得长期的</a:t>
            </a:r>
            <a:r>
              <a:rPr lang="zh-CN" altLang="en-US" sz="1400" b="1" dirty="0">
                <a:solidFill>
                  <a:srgbClr val="FFFF00"/>
                </a:solidFill>
              </a:rPr>
              <a:t>利益回</a:t>
            </a:r>
            <a:r>
              <a:rPr lang="zh-CN" altLang="en-US" sz="1400" b="1" dirty="0">
                <a:solidFill>
                  <a:schemeClr val="bg1"/>
                </a:solidFill>
              </a:rPr>
              <a:t>报。拥有专利是申报高新技术企业、创新基金等各类科技计划、项目的必要前提条件。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1568450" y="1770063"/>
            <a:ext cx="1600200" cy="16002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123" name="Picture 3" descr="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6375" y="3049588"/>
            <a:ext cx="1784350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836738" y="2203450"/>
            <a:ext cx="100965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48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5127" name="Freeform 7"/>
          <p:cNvSpPr/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28" name="Group 8"/>
          <p:cNvGrpSpPr/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5129" name="Freeform 9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31" name="Freeform 11"/>
          <p:cNvSpPr/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32" name="Group 12"/>
          <p:cNvGrpSpPr/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5133" name="Freeform 13"/>
            <p:cNvSpPr/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135" name="Picture 15" descr="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19375" y="1751013"/>
            <a:ext cx="50165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995738" y="2189163"/>
            <a:ext cx="453707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EF6541"/>
                </a:solidFill>
              </a:rPr>
              <a:t>将想法变为现实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未标题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4975" y="263525"/>
            <a:ext cx="327025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50825" y="266700"/>
            <a:ext cx="16916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将想法变为现实</a:t>
            </a:r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1322388" y="2570163"/>
            <a:ext cx="596900" cy="6000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69" name="Line 29"/>
          <p:cNvSpPr>
            <a:spLocks noChangeShapeType="1"/>
          </p:cNvSpPr>
          <p:nvPr/>
        </p:nvSpPr>
        <p:spPr bwMode="auto">
          <a:xfrm>
            <a:off x="2303463" y="2870200"/>
            <a:ext cx="6840537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3622675" y="2781300"/>
            <a:ext cx="177800" cy="177800"/>
          </a:xfrm>
          <a:prstGeom prst="ellipse">
            <a:avLst/>
          </a:prstGeom>
          <a:solidFill>
            <a:srgbClr val="EF6541"/>
          </a:solidFill>
          <a:ln w="12700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3364865" y="2055178"/>
            <a:ext cx="488950" cy="493712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5679758" y="2806065"/>
            <a:ext cx="177800" cy="177800"/>
          </a:xfrm>
          <a:prstGeom prst="ellipse">
            <a:avLst/>
          </a:prstGeom>
          <a:solidFill>
            <a:srgbClr val="EF6541"/>
          </a:solidFill>
          <a:ln w="12700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5609908" y="3488690"/>
            <a:ext cx="492125" cy="493713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7535863" y="2781300"/>
            <a:ext cx="177800" cy="177800"/>
          </a:xfrm>
          <a:prstGeom prst="ellipse">
            <a:avLst/>
          </a:prstGeom>
          <a:solidFill>
            <a:srgbClr val="EF6541"/>
          </a:solidFill>
          <a:ln w="12700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7380288" y="1709738"/>
            <a:ext cx="488950" cy="493712"/>
          </a:xfrm>
          <a:prstGeom prst="ellipse">
            <a:avLst/>
          </a:pr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85" name="Freeform 45"/>
          <p:cNvSpPr>
            <a:spLocks noEditPoints="1"/>
          </p:cNvSpPr>
          <p:nvPr/>
        </p:nvSpPr>
        <p:spPr bwMode="auto">
          <a:xfrm>
            <a:off x="1500188" y="2749550"/>
            <a:ext cx="241300" cy="241300"/>
          </a:xfrm>
          <a:custGeom>
            <a:avLst/>
            <a:gdLst>
              <a:gd name="T0" fmla="*/ 4 w 76"/>
              <a:gd name="T1" fmla="*/ 0 h 76"/>
              <a:gd name="T2" fmla="*/ 74 w 76"/>
              <a:gd name="T3" fmla="*/ 23 h 76"/>
              <a:gd name="T4" fmla="*/ 76 w 76"/>
              <a:gd name="T5" fmla="*/ 27 h 76"/>
              <a:gd name="T6" fmla="*/ 74 w 76"/>
              <a:gd name="T7" fmla="*/ 29 h 76"/>
              <a:gd name="T8" fmla="*/ 56 w 76"/>
              <a:gd name="T9" fmla="*/ 39 h 76"/>
              <a:gd name="T10" fmla="*/ 72 w 76"/>
              <a:gd name="T11" fmla="*/ 55 h 76"/>
              <a:gd name="T12" fmla="*/ 72 w 76"/>
              <a:gd name="T13" fmla="*/ 59 h 76"/>
              <a:gd name="T14" fmla="*/ 72 w 76"/>
              <a:gd name="T15" fmla="*/ 59 h 76"/>
              <a:gd name="T16" fmla="*/ 59 w 76"/>
              <a:gd name="T17" fmla="*/ 72 h 76"/>
              <a:gd name="T18" fmla="*/ 55 w 76"/>
              <a:gd name="T19" fmla="*/ 72 h 76"/>
              <a:gd name="T20" fmla="*/ 55 w 76"/>
              <a:gd name="T21" fmla="*/ 72 h 76"/>
              <a:gd name="T22" fmla="*/ 39 w 76"/>
              <a:gd name="T23" fmla="*/ 56 h 76"/>
              <a:gd name="T24" fmla="*/ 29 w 76"/>
              <a:gd name="T25" fmla="*/ 74 h 76"/>
              <a:gd name="T26" fmla="*/ 25 w 76"/>
              <a:gd name="T27" fmla="*/ 75 h 76"/>
              <a:gd name="T28" fmla="*/ 23 w 76"/>
              <a:gd name="T29" fmla="*/ 74 h 76"/>
              <a:gd name="T30" fmla="*/ 0 w 76"/>
              <a:gd name="T31" fmla="*/ 4 h 76"/>
              <a:gd name="T32" fmla="*/ 2 w 76"/>
              <a:gd name="T33" fmla="*/ 0 h 76"/>
              <a:gd name="T34" fmla="*/ 4 w 76"/>
              <a:gd name="T35" fmla="*/ 0 h 76"/>
              <a:gd name="T36" fmla="*/ 4 w 76"/>
              <a:gd name="T37" fmla="*/ 0 h 76"/>
              <a:gd name="T38" fmla="*/ 8 w 76"/>
              <a:gd name="T39" fmla="*/ 7 h 76"/>
              <a:gd name="T40" fmla="*/ 8 w 76"/>
              <a:gd name="T41" fmla="*/ 7 h 76"/>
              <a:gd name="T42" fmla="*/ 27 w 76"/>
              <a:gd name="T43" fmla="*/ 66 h 76"/>
              <a:gd name="T44" fmla="*/ 36 w 76"/>
              <a:gd name="T45" fmla="*/ 50 h 76"/>
              <a:gd name="T46" fmla="*/ 37 w 76"/>
              <a:gd name="T47" fmla="*/ 49 h 76"/>
              <a:gd name="T48" fmla="*/ 41 w 76"/>
              <a:gd name="T49" fmla="*/ 49 h 76"/>
              <a:gd name="T50" fmla="*/ 57 w 76"/>
              <a:gd name="T51" fmla="*/ 66 h 76"/>
              <a:gd name="T52" fmla="*/ 66 w 76"/>
              <a:gd name="T53" fmla="*/ 57 h 76"/>
              <a:gd name="T54" fmla="*/ 50 w 76"/>
              <a:gd name="T55" fmla="*/ 41 h 76"/>
              <a:gd name="T56" fmla="*/ 50 w 76"/>
              <a:gd name="T57" fmla="*/ 41 h 76"/>
              <a:gd name="T58" fmla="*/ 49 w 76"/>
              <a:gd name="T59" fmla="*/ 40 h 76"/>
              <a:gd name="T60" fmla="*/ 50 w 76"/>
              <a:gd name="T61" fmla="*/ 36 h 76"/>
              <a:gd name="T62" fmla="*/ 66 w 76"/>
              <a:gd name="T63" fmla="*/ 27 h 76"/>
              <a:gd name="T64" fmla="*/ 8 w 76"/>
              <a:gd name="T65" fmla="*/ 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" h="76">
                <a:moveTo>
                  <a:pt x="4" y="0"/>
                </a:moveTo>
                <a:cubicBezTo>
                  <a:pt x="74" y="23"/>
                  <a:pt x="74" y="23"/>
                  <a:pt x="74" y="23"/>
                </a:cubicBezTo>
                <a:cubicBezTo>
                  <a:pt x="75" y="24"/>
                  <a:pt x="76" y="26"/>
                  <a:pt x="76" y="27"/>
                </a:cubicBezTo>
                <a:cubicBezTo>
                  <a:pt x="76" y="28"/>
                  <a:pt x="75" y="28"/>
                  <a:pt x="74" y="29"/>
                </a:cubicBezTo>
                <a:cubicBezTo>
                  <a:pt x="56" y="39"/>
                  <a:pt x="56" y="39"/>
                  <a:pt x="56" y="39"/>
                </a:cubicBezTo>
                <a:cubicBezTo>
                  <a:pt x="72" y="55"/>
                  <a:pt x="72" y="55"/>
                  <a:pt x="72" y="55"/>
                </a:cubicBezTo>
                <a:cubicBezTo>
                  <a:pt x="73" y="56"/>
                  <a:pt x="73" y="58"/>
                  <a:pt x="72" y="59"/>
                </a:cubicBezTo>
                <a:cubicBezTo>
                  <a:pt x="72" y="59"/>
                  <a:pt x="72" y="59"/>
                  <a:pt x="72" y="59"/>
                </a:cubicBezTo>
                <a:cubicBezTo>
                  <a:pt x="59" y="72"/>
                  <a:pt x="59" y="72"/>
                  <a:pt x="59" y="72"/>
                </a:cubicBezTo>
                <a:cubicBezTo>
                  <a:pt x="58" y="73"/>
                  <a:pt x="56" y="73"/>
                  <a:pt x="55" y="72"/>
                </a:cubicBezTo>
                <a:cubicBezTo>
                  <a:pt x="55" y="72"/>
                  <a:pt x="55" y="72"/>
                  <a:pt x="55" y="72"/>
                </a:cubicBezTo>
                <a:cubicBezTo>
                  <a:pt x="39" y="56"/>
                  <a:pt x="39" y="56"/>
                  <a:pt x="39" y="56"/>
                </a:cubicBezTo>
                <a:cubicBezTo>
                  <a:pt x="29" y="74"/>
                  <a:pt x="29" y="74"/>
                  <a:pt x="29" y="74"/>
                </a:cubicBezTo>
                <a:cubicBezTo>
                  <a:pt x="28" y="76"/>
                  <a:pt x="26" y="76"/>
                  <a:pt x="25" y="75"/>
                </a:cubicBezTo>
                <a:cubicBezTo>
                  <a:pt x="24" y="75"/>
                  <a:pt x="24" y="74"/>
                  <a:pt x="23" y="7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0" y="1"/>
                  <a:pt x="2" y="0"/>
                </a:cubicBezTo>
                <a:cubicBezTo>
                  <a:pt x="3" y="0"/>
                  <a:pt x="3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  <a:moveTo>
                  <a:pt x="8" y="7"/>
                </a:moveTo>
                <a:cubicBezTo>
                  <a:pt x="8" y="7"/>
                  <a:pt x="8" y="7"/>
                  <a:pt x="8" y="7"/>
                </a:cubicBezTo>
                <a:cubicBezTo>
                  <a:pt x="27" y="66"/>
                  <a:pt x="27" y="66"/>
                  <a:pt x="27" y="66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50"/>
                  <a:pt x="36" y="50"/>
                  <a:pt x="37" y="49"/>
                </a:cubicBezTo>
                <a:cubicBezTo>
                  <a:pt x="38" y="48"/>
                  <a:pt x="40" y="48"/>
                  <a:pt x="41" y="49"/>
                </a:cubicBezTo>
                <a:cubicBezTo>
                  <a:pt x="57" y="66"/>
                  <a:pt x="57" y="66"/>
                  <a:pt x="57" y="66"/>
                </a:cubicBezTo>
                <a:cubicBezTo>
                  <a:pt x="66" y="57"/>
                  <a:pt x="66" y="57"/>
                  <a:pt x="66" y="57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1"/>
                  <a:pt x="50" y="41"/>
                  <a:pt x="50" y="41"/>
                </a:cubicBezTo>
                <a:cubicBezTo>
                  <a:pt x="49" y="41"/>
                  <a:pt x="49" y="40"/>
                  <a:pt x="49" y="40"/>
                </a:cubicBezTo>
                <a:cubicBezTo>
                  <a:pt x="48" y="39"/>
                  <a:pt x="49" y="37"/>
                  <a:pt x="50" y="36"/>
                </a:cubicBezTo>
                <a:cubicBezTo>
                  <a:pt x="66" y="27"/>
                  <a:pt x="66" y="27"/>
                  <a:pt x="66" y="27"/>
                </a:cubicBezTo>
                <a:cubicBezTo>
                  <a:pt x="8" y="7"/>
                  <a:pt x="8" y="7"/>
                  <a:pt x="8" y="7"/>
                </a:cubicBez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86" name="Freeform 46"/>
          <p:cNvSpPr>
            <a:spLocks noEditPoints="1"/>
          </p:cNvSpPr>
          <p:nvPr/>
        </p:nvSpPr>
        <p:spPr bwMode="auto">
          <a:xfrm>
            <a:off x="5775643" y="3622040"/>
            <a:ext cx="238125" cy="239713"/>
          </a:xfrm>
          <a:custGeom>
            <a:avLst/>
            <a:gdLst>
              <a:gd name="T0" fmla="*/ 40 w 75"/>
              <a:gd name="T1" fmla="*/ 12 h 75"/>
              <a:gd name="T2" fmla="*/ 41 w 75"/>
              <a:gd name="T3" fmla="*/ 18 h 75"/>
              <a:gd name="T4" fmla="*/ 38 w 75"/>
              <a:gd name="T5" fmla="*/ 18 h 75"/>
              <a:gd name="T6" fmla="*/ 40 w 75"/>
              <a:gd name="T7" fmla="*/ 11 h 75"/>
              <a:gd name="T8" fmla="*/ 28 w 75"/>
              <a:gd name="T9" fmla="*/ 13 h 75"/>
              <a:gd name="T10" fmla="*/ 13 w 75"/>
              <a:gd name="T11" fmla="*/ 29 h 75"/>
              <a:gd name="T12" fmla="*/ 19 w 75"/>
              <a:gd name="T13" fmla="*/ 61 h 75"/>
              <a:gd name="T14" fmla="*/ 40 w 75"/>
              <a:gd name="T15" fmla="*/ 69 h 75"/>
              <a:gd name="T16" fmla="*/ 67 w 75"/>
              <a:gd name="T17" fmla="*/ 51 h 75"/>
              <a:gd name="T18" fmla="*/ 67 w 75"/>
              <a:gd name="T19" fmla="*/ 51 h 75"/>
              <a:gd name="T20" fmla="*/ 67 w 75"/>
              <a:gd name="T21" fmla="*/ 29 h 75"/>
              <a:gd name="T22" fmla="*/ 40 w 75"/>
              <a:gd name="T23" fmla="*/ 11 h 75"/>
              <a:gd name="T24" fmla="*/ 26 w 75"/>
              <a:gd name="T25" fmla="*/ 8 h 75"/>
              <a:gd name="T26" fmla="*/ 64 w 75"/>
              <a:gd name="T27" fmla="*/ 15 h 75"/>
              <a:gd name="T28" fmla="*/ 75 w 75"/>
              <a:gd name="T29" fmla="*/ 40 h 75"/>
              <a:gd name="T30" fmla="*/ 72 w 75"/>
              <a:gd name="T31" fmla="*/ 53 h 75"/>
              <a:gd name="T32" fmla="*/ 40 w 75"/>
              <a:gd name="T33" fmla="*/ 75 h 75"/>
              <a:gd name="T34" fmla="*/ 15 w 75"/>
              <a:gd name="T35" fmla="*/ 65 h 75"/>
              <a:gd name="T36" fmla="*/ 7 w 75"/>
              <a:gd name="T37" fmla="*/ 27 h 75"/>
              <a:gd name="T38" fmla="*/ 10 w 75"/>
              <a:gd name="T39" fmla="*/ 21 h 75"/>
              <a:gd name="T40" fmla="*/ 1 w 75"/>
              <a:gd name="T41" fmla="*/ 7 h 75"/>
              <a:gd name="T42" fmla="*/ 6 w 75"/>
              <a:gd name="T43" fmla="*/ 1 h 75"/>
              <a:gd name="T44" fmla="*/ 17 w 75"/>
              <a:gd name="T45" fmla="*/ 4 h 75"/>
              <a:gd name="T46" fmla="*/ 20 w 75"/>
              <a:gd name="T47" fmla="*/ 11 h 75"/>
              <a:gd name="T48" fmla="*/ 14 w 75"/>
              <a:gd name="T49" fmla="*/ 16 h 75"/>
              <a:gd name="T50" fmla="*/ 15 w 75"/>
              <a:gd name="T51" fmla="*/ 15 h 75"/>
              <a:gd name="T52" fmla="*/ 16 w 75"/>
              <a:gd name="T53" fmla="*/ 13 h 75"/>
              <a:gd name="T54" fmla="*/ 16 w 75"/>
              <a:gd name="T55" fmla="*/ 8 h 75"/>
              <a:gd name="T56" fmla="*/ 5 w 75"/>
              <a:gd name="T57" fmla="*/ 6 h 75"/>
              <a:gd name="T58" fmla="*/ 3 w 75"/>
              <a:gd name="T59" fmla="*/ 11 h 75"/>
              <a:gd name="T60" fmla="*/ 10 w 75"/>
              <a:gd name="T61" fmla="*/ 17 h 75"/>
              <a:gd name="T62" fmla="*/ 14 w 75"/>
              <a:gd name="T63" fmla="*/ 16 h 75"/>
              <a:gd name="T64" fmla="*/ 27 w 75"/>
              <a:gd name="T65" fmla="*/ 25 h 75"/>
              <a:gd name="T66" fmla="*/ 46 w 75"/>
              <a:gd name="T67" fmla="*/ 33 h 75"/>
              <a:gd name="T68" fmla="*/ 47 w 75"/>
              <a:gd name="T69" fmla="*/ 33 h 75"/>
              <a:gd name="T70" fmla="*/ 47 w 75"/>
              <a:gd name="T71" fmla="*/ 33 h 75"/>
              <a:gd name="T72" fmla="*/ 47 w 75"/>
              <a:gd name="T73" fmla="*/ 33 h 75"/>
              <a:gd name="T74" fmla="*/ 47 w 75"/>
              <a:gd name="T75" fmla="*/ 34 h 75"/>
              <a:gd name="T76" fmla="*/ 54 w 75"/>
              <a:gd name="T77" fmla="*/ 55 h 75"/>
              <a:gd name="T78" fmla="*/ 33 w 75"/>
              <a:gd name="T79" fmla="*/ 48 h 75"/>
              <a:gd name="T80" fmla="*/ 33 w 75"/>
              <a:gd name="T81" fmla="*/ 47 h 75"/>
              <a:gd name="T82" fmla="*/ 32 w 75"/>
              <a:gd name="T83" fmla="*/ 47 h 75"/>
              <a:gd name="T84" fmla="*/ 32 w 75"/>
              <a:gd name="T85" fmla="*/ 47 h 75"/>
              <a:gd name="T86" fmla="*/ 32 w 75"/>
              <a:gd name="T87" fmla="*/ 46 h 75"/>
              <a:gd name="T88" fmla="*/ 25 w 75"/>
              <a:gd name="T89" fmla="*/ 25 h 75"/>
              <a:gd name="T90" fmla="*/ 42 w 75"/>
              <a:gd name="T91" fmla="*/ 35 h 75"/>
              <a:gd name="T92" fmla="*/ 29 w 75"/>
              <a:gd name="T93" fmla="*/ 30 h 75"/>
              <a:gd name="T94" fmla="*/ 42 w 75"/>
              <a:gd name="T95" fmla="*/ 35 h 75"/>
              <a:gd name="T96" fmla="*/ 37 w 75"/>
              <a:gd name="T97" fmla="*/ 45 h 75"/>
              <a:gd name="T98" fmla="*/ 45 w 75"/>
              <a:gd name="T99" fmla="*/ 37 h 75"/>
              <a:gd name="T100" fmla="*/ 14 w 75"/>
              <a:gd name="T101" fmla="*/ 42 h 75"/>
              <a:gd name="T102" fmla="*/ 12 w 75"/>
              <a:gd name="T103" fmla="*/ 40 h 75"/>
              <a:gd name="T104" fmla="*/ 18 w 75"/>
              <a:gd name="T105" fmla="*/ 38 h 75"/>
              <a:gd name="T106" fmla="*/ 18 w 75"/>
              <a:gd name="T107" fmla="*/ 42 h 75"/>
              <a:gd name="T108" fmla="*/ 41 w 75"/>
              <a:gd name="T109" fmla="*/ 66 h 75"/>
              <a:gd name="T110" fmla="*/ 40 w 75"/>
              <a:gd name="T111" fmla="*/ 68 h 75"/>
              <a:gd name="T112" fmla="*/ 38 w 75"/>
              <a:gd name="T113" fmla="*/ 62 h 75"/>
              <a:gd name="T114" fmla="*/ 41 w 75"/>
              <a:gd name="T115" fmla="*/ 62 h 75"/>
              <a:gd name="T116" fmla="*/ 66 w 75"/>
              <a:gd name="T117" fmla="*/ 38 h 75"/>
              <a:gd name="T118" fmla="*/ 67 w 75"/>
              <a:gd name="T119" fmla="*/ 40 h 75"/>
              <a:gd name="T120" fmla="*/ 61 w 75"/>
              <a:gd name="T121" fmla="*/ 42 h 75"/>
              <a:gd name="T122" fmla="*/ 61 w 75"/>
              <a:gd name="T123" fmla="*/ 3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5" h="75">
                <a:moveTo>
                  <a:pt x="38" y="14"/>
                </a:moveTo>
                <a:cubicBezTo>
                  <a:pt x="38" y="13"/>
                  <a:pt x="39" y="12"/>
                  <a:pt x="40" y="12"/>
                </a:cubicBezTo>
                <a:cubicBezTo>
                  <a:pt x="41" y="12"/>
                  <a:pt x="41" y="13"/>
                  <a:pt x="41" y="14"/>
                </a:cubicBezTo>
                <a:cubicBezTo>
                  <a:pt x="41" y="18"/>
                  <a:pt x="41" y="18"/>
                  <a:pt x="41" y="18"/>
                </a:cubicBezTo>
                <a:cubicBezTo>
                  <a:pt x="41" y="19"/>
                  <a:pt x="41" y="20"/>
                  <a:pt x="40" y="20"/>
                </a:cubicBezTo>
                <a:cubicBezTo>
                  <a:pt x="39" y="20"/>
                  <a:pt x="38" y="19"/>
                  <a:pt x="38" y="18"/>
                </a:cubicBezTo>
                <a:cubicBezTo>
                  <a:pt x="38" y="14"/>
                  <a:pt x="38" y="14"/>
                  <a:pt x="38" y="14"/>
                </a:cubicBezTo>
                <a:close/>
                <a:moveTo>
                  <a:pt x="40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36" y="11"/>
                  <a:pt x="32" y="12"/>
                  <a:pt x="28" y="13"/>
                </a:cubicBezTo>
                <a:cubicBezTo>
                  <a:pt x="25" y="14"/>
                  <a:pt x="22" y="17"/>
                  <a:pt x="19" y="19"/>
                </a:cubicBezTo>
                <a:cubicBezTo>
                  <a:pt x="16" y="22"/>
                  <a:pt x="14" y="25"/>
                  <a:pt x="13" y="29"/>
                </a:cubicBezTo>
                <a:cubicBezTo>
                  <a:pt x="11" y="32"/>
                  <a:pt x="10" y="36"/>
                  <a:pt x="10" y="40"/>
                </a:cubicBezTo>
                <a:cubicBezTo>
                  <a:pt x="10" y="48"/>
                  <a:pt x="13" y="55"/>
                  <a:pt x="19" y="61"/>
                </a:cubicBezTo>
                <a:cubicBezTo>
                  <a:pt x="22" y="63"/>
                  <a:pt x="25" y="66"/>
                  <a:pt x="28" y="67"/>
                </a:cubicBezTo>
                <a:cubicBezTo>
                  <a:pt x="32" y="68"/>
                  <a:pt x="36" y="69"/>
                  <a:pt x="40" y="69"/>
                </a:cubicBezTo>
                <a:cubicBezTo>
                  <a:pt x="47" y="69"/>
                  <a:pt x="55" y="66"/>
                  <a:pt x="60" y="61"/>
                </a:cubicBezTo>
                <a:cubicBezTo>
                  <a:pt x="63" y="58"/>
                  <a:pt x="65" y="55"/>
                  <a:pt x="67" y="51"/>
                </a:cubicBezTo>
                <a:cubicBezTo>
                  <a:pt x="67" y="51"/>
                  <a:pt x="67" y="51"/>
                  <a:pt x="67" y="51"/>
                </a:cubicBezTo>
                <a:cubicBezTo>
                  <a:pt x="67" y="51"/>
                  <a:pt x="67" y="51"/>
                  <a:pt x="67" y="51"/>
                </a:cubicBezTo>
                <a:cubicBezTo>
                  <a:pt x="68" y="48"/>
                  <a:pt x="69" y="44"/>
                  <a:pt x="69" y="40"/>
                </a:cubicBezTo>
                <a:cubicBezTo>
                  <a:pt x="69" y="36"/>
                  <a:pt x="68" y="32"/>
                  <a:pt x="67" y="29"/>
                </a:cubicBezTo>
                <a:cubicBezTo>
                  <a:pt x="65" y="25"/>
                  <a:pt x="63" y="22"/>
                  <a:pt x="60" y="19"/>
                </a:cubicBezTo>
                <a:cubicBezTo>
                  <a:pt x="55" y="14"/>
                  <a:pt x="48" y="11"/>
                  <a:pt x="40" y="11"/>
                </a:cubicBezTo>
                <a:close/>
                <a:moveTo>
                  <a:pt x="26" y="8"/>
                </a:moveTo>
                <a:cubicBezTo>
                  <a:pt x="26" y="8"/>
                  <a:pt x="26" y="8"/>
                  <a:pt x="26" y="8"/>
                </a:cubicBezTo>
                <a:cubicBezTo>
                  <a:pt x="30" y="6"/>
                  <a:pt x="35" y="5"/>
                  <a:pt x="40" y="5"/>
                </a:cubicBezTo>
                <a:cubicBezTo>
                  <a:pt x="49" y="5"/>
                  <a:pt x="58" y="9"/>
                  <a:pt x="64" y="15"/>
                </a:cubicBezTo>
                <a:cubicBezTo>
                  <a:pt x="68" y="18"/>
                  <a:pt x="70" y="22"/>
                  <a:pt x="72" y="27"/>
                </a:cubicBezTo>
                <a:cubicBezTo>
                  <a:pt x="74" y="31"/>
                  <a:pt x="75" y="35"/>
                  <a:pt x="75" y="40"/>
                </a:cubicBezTo>
                <a:cubicBezTo>
                  <a:pt x="75" y="45"/>
                  <a:pt x="74" y="49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0" y="58"/>
                  <a:pt x="68" y="62"/>
                  <a:pt x="64" y="65"/>
                </a:cubicBezTo>
                <a:cubicBezTo>
                  <a:pt x="58" y="71"/>
                  <a:pt x="49" y="75"/>
                  <a:pt x="40" y="75"/>
                </a:cubicBezTo>
                <a:cubicBezTo>
                  <a:pt x="35" y="75"/>
                  <a:pt x="30" y="74"/>
                  <a:pt x="26" y="72"/>
                </a:cubicBezTo>
                <a:cubicBezTo>
                  <a:pt x="22" y="71"/>
                  <a:pt x="18" y="68"/>
                  <a:pt x="15" y="65"/>
                </a:cubicBezTo>
                <a:cubicBezTo>
                  <a:pt x="8" y="58"/>
                  <a:pt x="5" y="49"/>
                  <a:pt x="5" y="40"/>
                </a:cubicBezTo>
                <a:cubicBezTo>
                  <a:pt x="5" y="35"/>
                  <a:pt x="6" y="31"/>
                  <a:pt x="7" y="27"/>
                </a:cubicBezTo>
                <a:cubicBezTo>
                  <a:pt x="8" y="25"/>
                  <a:pt x="9" y="23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4" y="21"/>
                  <a:pt x="0" y="16"/>
                  <a:pt x="0" y="11"/>
                </a:cubicBezTo>
                <a:cubicBezTo>
                  <a:pt x="0" y="9"/>
                  <a:pt x="0" y="8"/>
                  <a:pt x="1" y="7"/>
                </a:cubicBezTo>
                <a:cubicBezTo>
                  <a:pt x="1" y="6"/>
                  <a:pt x="2" y="5"/>
                  <a:pt x="3" y="4"/>
                </a:cubicBezTo>
                <a:cubicBezTo>
                  <a:pt x="4" y="3"/>
                  <a:pt x="5" y="2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10" y="0"/>
                  <a:pt x="14" y="1"/>
                  <a:pt x="17" y="4"/>
                </a:cubicBezTo>
                <a:cubicBezTo>
                  <a:pt x="18" y="5"/>
                  <a:pt x="19" y="6"/>
                  <a:pt x="19" y="7"/>
                </a:cubicBezTo>
                <a:cubicBezTo>
                  <a:pt x="20" y="8"/>
                  <a:pt x="20" y="9"/>
                  <a:pt x="20" y="11"/>
                </a:cubicBezTo>
                <a:cubicBezTo>
                  <a:pt x="22" y="10"/>
                  <a:pt x="24" y="8"/>
                  <a:pt x="26" y="8"/>
                </a:cubicBezTo>
                <a:close/>
                <a:moveTo>
                  <a:pt x="14" y="16"/>
                </a:move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3"/>
                </a:cubicBezTo>
                <a:cubicBezTo>
                  <a:pt x="17" y="13"/>
                  <a:pt x="17" y="12"/>
                  <a:pt x="17" y="11"/>
                </a:cubicBezTo>
                <a:cubicBezTo>
                  <a:pt x="17" y="10"/>
                  <a:pt x="17" y="9"/>
                  <a:pt x="16" y="8"/>
                </a:cubicBezTo>
                <a:cubicBezTo>
                  <a:pt x="15" y="5"/>
                  <a:pt x="11" y="3"/>
                  <a:pt x="8" y="5"/>
                </a:cubicBezTo>
                <a:cubicBezTo>
                  <a:pt x="7" y="5"/>
                  <a:pt x="6" y="6"/>
                  <a:pt x="5" y="6"/>
                </a:cubicBezTo>
                <a:cubicBezTo>
                  <a:pt x="5" y="7"/>
                  <a:pt x="4" y="7"/>
                  <a:pt x="4" y="8"/>
                </a:cubicBezTo>
                <a:cubicBezTo>
                  <a:pt x="4" y="9"/>
                  <a:pt x="3" y="10"/>
                  <a:pt x="3" y="11"/>
                </a:cubicBezTo>
                <a:cubicBezTo>
                  <a:pt x="3" y="13"/>
                  <a:pt x="5" y="16"/>
                  <a:pt x="8" y="17"/>
                </a:cubicBezTo>
                <a:cubicBezTo>
                  <a:pt x="8" y="17"/>
                  <a:pt x="9" y="17"/>
                  <a:pt x="10" y="17"/>
                </a:cubicBezTo>
                <a:cubicBezTo>
                  <a:pt x="11" y="17"/>
                  <a:pt x="12" y="17"/>
                  <a:pt x="13" y="17"/>
                </a:cubicBezTo>
                <a:cubicBezTo>
                  <a:pt x="13" y="17"/>
                  <a:pt x="13" y="17"/>
                  <a:pt x="14" y="16"/>
                </a:cubicBezTo>
                <a:close/>
                <a:moveTo>
                  <a:pt x="27" y="25"/>
                </a:moveTo>
                <a:cubicBezTo>
                  <a:pt x="27" y="25"/>
                  <a:pt x="27" y="25"/>
                  <a:pt x="27" y="25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33"/>
                  <a:pt x="47" y="33"/>
                  <a:pt x="4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3"/>
                  <a:pt x="47" y="34"/>
                  <a:pt x="47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4"/>
                  <a:pt x="55" y="55"/>
                  <a:pt x="54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33" y="48"/>
                  <a:pt x="33" y="48"/>
                  <a:pt x="33" y="48"/>
                </a:cubicBezTo>
                <a:cubicBezTo>
                  <a:pt x="33" y="48"/>
                  <a:pt x="33" y="48"/>
                  <a:pt x="33" y="48"/>
                </a:cubicBezTo>
                <a:cubicBezTo>
                  <a:pt x="33" y="47"/>
                  <a:pt x="33" y="47"/>
                  <a:pt x="33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24" y="27"/>
                  <a:pt x="24" y="27"/>
                  <a:pt x="24" y="27"/>
                </a:cubicBezTo>
                <a:cubicBezTo>
                  <a:pt x="24" y="26"/>
                  <a:pt x="25" y="25"/>
                  <a:pt x="25" y="25"/>
                </a:cubicBezTo>
                <a:cubicBezTo>
                  <a:pt x="26" y="25"/>
                  <a:pt x="26" y="25"/>
                  <a:pt x="27" y="25"/>
                </a:cubicBezTo>
                <a:close/>
                <a:moveTo>
                  <a:pt x="42" y="35"/>
                </a:moveTo>
                <a:cubicBezTo>
                  <a:pt x="42" y="35"/>
                  <a:pt x="42" y="35"/>
                  <a:pt x="42" y="35"/>
                </a:cubicBezTo>
                <a:cubicBezTo>
                  <a:pt x="29" y="30"/>
                  <a:pt x="29" y="30"/>
                  <a:pt x="29" y="30"/>
                </a:cubicBezTo>
                <a:cubicBezTo>
                  <a:pt x="34" y="43"/>
                  <a:pt x="34" y="43"/>
                  <a:pt x="34" y="43"/>
                </a:cubicBezTo>
                <a:cubicBezTo>
                  <a:pt x="42" y="35"/>
                  <a:pt x="42" y="35"/>
                  <a:pt x="42" y="35"/>
                </a:cubicBezTo>
                <a:close/>
                <a:moveTo>
                  <a:pt x="37" y="45"/>
                </a:moveTo>
                <a:cubicBezTo>
                  <a:pt x="37" y="45"/>
                  <a:pt x="37" y="45"/>
                  <a:pt x="37" y="45"/>
                </a:cubicBezTo>
                <a:cubicBezTo>
                  <a:pt x="50" y="50"/>
                  <a:pt x="50" y="50"/>
                  <a:pt x="50" y="50"/>
                </a:cubicBezTo>
                <a:cubicBezTo>
                  <a:pt x="45" y="37"/>
                  <a:pt x="45" y="37"/>
                  <a:pt x="45" y="37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14" y="42"/>
                </a:moveTo>
                <a:cubicBezTo>
                  <a:pt x="14" y="42"/>
                  <a:pt x="14" y="42"/>
                  <a:pt x="14" y="42"/>
                </a:cubicBezTo>
                <a:cubicBezTo>
                  <a:pt x="13" y="42"/>
                  <a:pt x="12" y="41"/>
                  <a:pt x="12" y="40"/>
                </a:cubicBezTo>
                <a:cubicBezTo>
                  <a:pt x="12" y="39"/>
                  <a:pt x="13" y="38"/>
                  <a:pt x="14" y="38"/>
                </a:cubicBezTo>
                <a:cubicBezTo>
                  <a:pt x="18" y="38"/>
                  <a:pt x="18" y="38"/>
                  <a:pt x="18" y="38"/>
                </a:cubicBezTo>
                <a:cubicBezTo>
                  <a:pt x="19" y="38"/>
                  <a:pt x="20" y="39"/>
                  <a:pt x="20" y="40"/>
                </a:cubicBezTo>
                <a:cubicBezTo>
                  <a:pt x="20" y="41"/>
                  <a:pt x="19" y="42"/>
                  <a:pt x="18" y="42"/>
                </a:cubicBezTo>
                <a:cubicBezTo>
                  <a:pt x="14" y="42"/>
                  <a:pt x="14" y="42"/>
                  <a:pt x="14" y="42"/>
                </a:cubicBezTo>
                <a:close/>
                <a:moveTo>
                  <a:pt x="41" y="66"/>
                </a:moveTo>
                <a:cubicBezTo>
                  <a:pt x="41" y="66"/>
                  <a:pt x="41" y="66"/>
                  <a:pt x="41" y="66"/>
                </a:cubicBezTo>
                <a:cubicBezTo>
                  <a:pt x="41" y="67"/>
                  <a:pt x="41" y="68"/>
                  <a:pt x="40" y="68"/>
                </a:cubicBezTo>
                <a:cubicBezTo>
                  <a:pt x="39" y="68"/>
                  <a:pt x="38" y="67"/>
                  <a:pt x="38" y="66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61"/>
                  <a:pt x="39" y="60"/>
                  <a:pt x="40" y="60"/>
                </a:cubicBezTo>
                <a:cubicBezTo>
                  <a:pt x="41" y="60"/>
                  <a:pt x="41" y="61"/>
                  <a:pt x="41" y="62"/>
                </a:cubicBezTo>
                <a:cubicBezTo>
                  <a:pt x="41" y="66"/>
                  <a:pt x="41" y="66"/>
                  <a:pt x="41" y="66"/>
                </a:cubicBezTo>
                <a:close/>
                <a:moveTo>
                  <a:pt x="66" y="38"/>
                </a:moveTo>
                <a:cubicBezTo>
                  <a:pt x="66" y="38"/>
                  <a:pt x="66" y="38"/>
                  <a:pt x="66" y="38"/>
                </a:cubicBezTo>
                <a:cubicBezTo>
                  <a:pt x="67" y="38"/>
                  <a:pt x="67" y="39"/>
                  <a:pt x="67" y="40"/>
                </a:cubicBezTo>
                <a:cubicBezTo>
                  <a:pt x="67" y="41"/>
                  <a:pt x="67" y="42"/>
                  <a:pt x="66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0" y="42"/>
                  <a:pt x="59" y="41"/>
                  <a:pt x="59" y="40"/>
                </a:cubicBezTo>
                <a:cubicBezTo>
                  <a:pt x="59" y="39"/>
                  <a:pt x="60" y="38"/>
                  <a:pt x="61" y="38"/>
                </a:cubicBezTo>
                <a:cubicBezTo>
                  <a:pt x="66" y="38"/>
                  <a:pt x="66" y="38"/>
                  <a:pt x="66" y="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89" name="Freeform 49"/>
          <p:cNvSpPr>
            <a:spLocks noEditPoints="1"/>
          </p:cNvSpPr>
          <p:nvPr/>
        </p:nvSpPr>
        <p:spPr bwMode="auto">
          <a:xfrm>
            <a:off x="3479165" y="2163128"/>
            <a:ext cx="285750" cy="236537"/>
          </a:xfrm>
          <a:custGeom>
            <a:avLst/>
            <a:gdLst>
              <a:gd name="T0" fmla="*/ 65 w 90"/>
              <a:gd name="T1" fmla="*/ 17 h 74"/>
              <a:gd name="T2" fmla="*/ 81 w 90"/>
              <a:gd name="T3" fmla="*/ 21 h 74"/>
              <a:gd name="T4" fmla="*/ 81 w 90"/>
              <a:gd name="T5" fmla="*/ 43 h 74"/>
              <a:gd name="T6" fmla="*/ 89 w 90"/>
              <a:gd name="T7" fmla="*/ 52 h 74"/>
              <a:gd name="T8" fmla="*/ 90 w 90"/>
              <a:gd name="T9" fmla="*/ 64 h 74"/>
              <a:gd name="T10" fmla="*/ 85 w 90"/>
              <a:gd name="T11" fmla="*/ 69 h 74"/>
              <a:gd name="T12" fmla="*/ 81 w 90"/>
              <a:gd name="T13" fmla="*/ 69 h 74"/>
              <a:gd name="T14" fmla="*/ 78 w 90"/>
              <a:gd name="T15" fmla="*/ 74 h 74"/>
              <a:gd name="T16" fmla="*/ 12 w 90"/>
              <a:gd name="T17" fmla="*/ 74 h 74"/>
              <a:gd name="T18" fmla="*/ 9 w 90"/>
              <a:gd name="T19" fmla="*/ 69 h 74"/>
              <a:gd name="T20" fmla="*/ 5 w 90"/>
              <a:gd name="T21" fmla="*/ 69 h 74"/>
              <a:gd name="T22" fmla="*/ 0 w 90"/>
              <a:gd name="T23" fmla="*/ 64 h 74"/>
              <a:gd name="T24" fmla="*/ 1 w 90"/>
              <a:gd name="T25" fmla="*/ 52 h 74"/>
              <a:gd name="T26" fmla="*/ 9 w 90"/>
              <a:gd name="T27" fmla="*/ 43 h 74"/>
              <a:gd name="T28" fmla="*/ 9 w 90"/>
              <a:gd name="T29" fmla="*/ 21 h 74"/>
              <a:gd name="T30" fmla="*/ 25 w 90"/>
              <a:gd name="T31" fmla="*/ 17 h 74"/>
              <a:gd name="T32" fmla="*/ 45 w 90"/>
              <a:gd name="T33" fmla="*/ 68 h 74"/>
              <a:gd name="T34" fmla="*/ 54 w 90"/>
              <a:gd name="T35" fmla="*/ 68 h 74"/>
              <a:gd name="T36" fmla="*/ 56 w 90"/>
              <a:gd name="T37" fmla="*/ 53 h 74"/>
              <a:gd name="T38" fmla="*/ 57 w 90"/>
              <a:gd name="T39" fmla="*/ 62 h 74"/>
              <a:gd name="T40" fmla="*/ 65 w 90"/>
              <a:gd name="T41" fmla="*/ 62 h 74"/>
              <a:gd name="T42" fmla="*/ 54 w 90"/>
              <a:gd name="T43" fmla="*/ 38 h 74"/>
              <a:gd name="T44" fmla="*/ 36 w 90"/>
              <a:gd name="T45" fmla="*/ 38 h 74"/>
              <a:gd name="T46" fmla="*/ 25 w 90"/>
              <a:gd name="T47" fmla="*/ 62 h 74"/>
              <a:gd name="T48" fmla="*/ 32 w 90"/>
              <a:gd name="T49" fmla="*/ 62 h 74"/>
              <a:gd name="T50" fmla="*/ 34 w 90"/>
              <a:gd name="T51" fmla="*/ 53 h 74"/>
              <a:gd name="T52" fmla="*/ 36 w 90"/>
              <a:gd name="T53" fmla="*/ 68 h 74"/>
              <a:gd name="T54" fmla="*/ 45 w 90"/>
              <a:gd name="T55" fmla="*/ 34 h 74"/>
              <a:gd name="T56" fmla="*/ 59 w 90"/>
              <a:gd name="T57" fmla="*/ 20 h 74"/>
              <a:gd name="T58" fmla="*/ 31 w 90"/>
              <a:gd name="T59" fmla="*/ 20 h 74"/>
              <a:gd name="T60" fmla="*/ 14 w 90"/>
              <a:gd name="T61" fmla="*/ 68 h 74"/>
              <a:gd name="T62" fmla="*/ 23 w 90"/>
              <a:gd name="T63" fmla="*/ 68 h 74"/>
              <a:gd name="T64" fmla="*/ 19 w 90"/>
              <a:gd name="T65" fmla="*/ 62 h 74"/>
              <a:gd name="T66" fmla="*/ 20 w 90"/>
              <a:gd name="T67" fmla="*/ 48 h 74"/>
              <a:gd name="T68" fmla="*/ 7 w 90"/>
              <a:gd name="T69" fmla="*/ 55 h 74"/>
              <a:gd name="T70" fmla="*/ 7 w 90"/>
              <a:gd name="T71" fmla="*/ 55 h 74"/>
              <a:gd name="T72" fmla="*/ 6 w 90"/>
              <a:gd name="T73" fmla="*/ 64 h 74"/>
              <a:gd name="T74" fmla="*/ 11 w 90"/>
              <a:gd name="T75" fmla="*/ 59 h 74"/>
              <a:gd name="T76" fmla="*/ 14 w 90"/>
              <a:gd name="T77" fmla="*/ 59 h 74"/>
              <a:gd name="T78" fmla="*/ 25 w 90"/>
              <a:gd name="T79" fmla="*/ 23 h 74"/>
              <a:gd name="T80" fmla="*/ 24 w 90"/>
              <a:gd name="T81" fmla="*/ 23 h 74"/>
              <a:gd name="T82" fmla="*/ 13 w 90"/>
              <a:gd name="T83" fmla="*/ 25 h 74"/>
              <a:gd name="T84" fmla="*/ 13 w 90"/>
              <a:gd name="T85" fmla="*/ 39 h 74"/>
              <a:gd name="T86" fmla="*/ 24 w 90"/>
              <a:gd name="T87" fmla="*/ 42 h 74"/>
              <a:gd name="T88" fmla="*/ 25 w 90"/>
              <a:gd name="T89" fmla="*/ 23 h 74"/>
              <a:gd name="T90" fmla="*/ 76 w 90"/>
              <a:gd name="T91" fmla="*/ 68 h 74"/>
              <a:gd name="T92" fmla="*/ 77 w 90"/>
              <a:gd name="T93" fmla="*/ 57 h 74"/>
              <a:gd name="T94" fmla="*/ 79 w 90"/>
              <a:gd name="T95" fmla="*/ 64 h 74"/>
              <a:gd name="T96" fmla="*/ 84 w 90"/>
              <a:gd name="T97" fmla="*/ 59 h 74"/>
              <a:gd name="T98" fmla="*/ 81 w 90"/>
              <a:gd name="T99" fmla="*/ 51 h 74"/>
              <a:gd name="T100" fmla="*/ 70 w 90"/>
              <a:gd name="T101" fmla="*/ 48 h 74"/>
              <a:gd name="T102" fmla="*/ 71 w 90"/>
              <a:gd name="T103" fmla="*/ 62 h 74"/>
              <a:gd name="T104" fmla="*/ 67 w 90"/>
              <a:gd name="T105" fmla="*/ 68 h 74"/>
              <a:gd name="T106" fmla="*/ 65 w 90"/>
              <a:gd name="T107" fmla="*/ 23 h 74"/>
              <a:gd name="T108" fmla="*/ 59 w 90"/>
              <a:gd name="T109" fmla="*/ 34 h 74"/>
              <a:gd name="T110" fmla="*/ 67 w 90"/>
              <a:gd name="T111" fmla="*/ 42 h 74"/>
              <a:gd name="T112" fmla="*/ 77 w 90"/>
              <a:gd name="T113" fmla="*/ 39 h 74"/>
              <a:gd name="T114" fmla="*/ 77 w 90"/>
              <a:gd name="T115" fmla="*/ 25 h 74"/>
              <a:gd name="T116" fmla="*/ 66 w 90"/>
              <a:gd name="T117" fmla="*/ 23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" h="74">
                <a:moveTo>
                  <a:pt x="45" y="0"/>
                </a:moveTo>
                <a:cubicBezTo>
                  <a:pt x="55" y="0"/>
                  <a:pt x="63" y="7"/>
                  <a:pt x="65" y="17"/>
                </a:cubicBezTo>
                <a:cubicBezTo>
                  <a:pt x="66" y="17"/>
                  <a:pt x="68" y="16"/>
                  <a:pt x="69" y="16"/>
                </a:cubicBezTo>
                <a:cubicBezTo>
                  <a:pt x="74" y="16"/>
                  <a:pt x="78" y="18"/>
                  <a:pt x="81" y="21"/>
                </a:cubicBezTo>
                <a:cubicBezTo>
                  <a:pt x="84" y="24"/>
                  <a:pt x="85" y="28"/>
                  <a:pt x="85" y="32"/>
                </a:cubicBezTo>
                <a:cubicBezTo>
                  <a:pt x="85" y="36"/>
                  <a:pt x="84" y="40"/>
                  <a:pt x="81" y="43"/>
                </a:cubicBezTo>
                <a:cubicBezTo>
                  <a:pt x="85" y="47"/>
                  <a:pt x="85" y="47"/>
                  <a:pt x="85" y="47"/>
                </a:cubicBezTo>
                <a:cubicBezTo>
                  <a:pt x="86" y="49"/>
                  <a:pt x="88" y="50"/>
                  <a:pt x="89" y="52"/>
                </a:cubicBezTo>
                <a:cubicBezTo>
                  <a:pt x="89" y="55"/>
                  <a:pt x="90" y="57"/>
                  <a:pt x="90" y="59"/>
                </a:cubicBezTo>
                <a:cubicBezTo>
                  <a:pt x="90" y="64"/>
                  <a:pt x="90" y="64"/>
                  <a:pt x="90" y="64"/>
                </a:cubicBezTo>
                <a:cubicBezTo>
                  <a:pt x="90" y="65"/>
                  <a:pt x="90" y="66"/>
                  <a:pt x="89" y="67"/>
                </a:cubicBezTo>
                <a:cubicBezTo>
                  <a:pt x="88" y="69"/>
                  <a:pt x="87" y="69"/>
                  <a:pt x="85" y="69"/>
                </a:cubicBezTo>
                <a:cubicBezTo>
                  <a:pt x="85" y="69"/>
                  <a:pt x="85" y="69"/>
                  <a:pt x="85" y="69"/>
                </a:cubicBezTo>
                <a:cubicBezTo>
                  <a:pt x="81" y="69"/>
                  <a:pt x="81" y="69"/>
                  <a:pt x="81" y="69"/>
                </a:cubicBezTo>
                <a:cubicBezTo>
                  <a:pt x="81" y="71"/>
                  <a:pt x="81" y="71"/>
                  <a:pt x="81" y="71"/>
                </a:cubicBezTo>
                <a:cubicBezTo>
                  <a:pt x="81" y="72"/>
                  <a:pt x="80" y="74"/>
                  <a:pt x="78" y="74"/>
                </a:cubicBezTo>
                <a:cubicBezTo>
                  <a:pt x="45" y="74"/>
                  <a:pt x="45" y="74"/>
                  <a:pt x="45" y="74"/>
                </a:cubicBezTo>
                <a:cubicBezTo>
                  <a:pt x="12" y="74"/>
                  <a:pt x="12" y="74"/>
                  <a:pt x="12" y="74"/>
                </a:cubicBezTo>
                <a:cubicBezTo>
                  <a:pt x="10" y="74"/>
                  <a:pt x="9" y="72"/>
                  <a:pt x="9" y="71"/>
                </a:cubicBezTo>
                <a:cubicBezTo>
                  <a:pt x="9" y="69"/>
                  <a:pt x="9" y="69"/>
                  <a:pt x="9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3" y="69"/>
                  <a:pt x="2" y="69"/>
                  <a:pt x="1" y="67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7"/>
                  <a:pt x="1" y="55"/>
                  <a:pt x="1" y="52"/>
                </a:cubicBezTo>
                <a:cubicBezTo>
                  <a:pt x="1" y="52"/>
                  <a:pt x="1" y="52"/>
                  <a:pt x="1" y="52"/>
                </a:cubicBezTo>
                <a:cubicBezTo>
                  <a:pt x="3" y="49"/>
                  <a:pt x="6" y="46"/>
                  <a:pt x="9" y="43"/>
                </a:cubicBezTo>
                <a:cubicBezTo>
                  <a:pt x="6" y="40"/>
                  <a:pt x="5" y="36"/>
                  <a:pt x="5" y="32"/>
                </a:cubicBezTo>
                <a:cubicBezTo>
                  <a:pt x="5" y="28"/>
                  <a:pt x="6" y="24"/>
                  <a:pt x="9" y="21"/>
                </a:cubicBezTo>
                <a:cubicBezTo>
                  <a:pt x="12" y="18"/>
                  <a:pt x="16" y="16"/>
                  <a:pt x="21" y="16"/>
                </a:cubicBezTo>
                <a:cubicBezTo>
                  <a:pt x="22" y="16"/>
                  <a:pt x="24" y="17"/>
                  <a:pt x="25" y="17"/>
                </a:cubicBezTo>
                <a:cubicBezTo>
                  <a:pt x="27" y="7"/>
                  <a:pt x="35" y="0"/>
                  <a:pt x="45" y="0"/>
                </a:cubicBezTo>
                <a:close/>
                <a:moveTo>
                  <a:pt x="45" y="68"/>
                </a:moveTo>
                <a:cubicBezTo>
                  <a:pt x="45" y="68"/>
                  <a:pt x="45" y="68"/>
                  <a:pt x="45" y="68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63"/>
                  <a:pt x="54" y="59"/>
                  <a:pt x="54" y="55"/>
                </a:cubicBezTo>
                <a:cubicBezTo>
                  <a:pt x="54" y="54"/>
                  <a:pt x="55" y="53"/>
                  <a:pt x="56" y="53"/>
                </a:cubicBezTo>
                <a:cubicBezTo>
                  <a:pt x="57" y="53"/>
                  <a:pt x="57" y="54"/>
                  <a:pt x="57" y="55"/>
                </a:cubicBezTo>
                <a:cubicBezTo>
                  <a:pt x="57" y="62"/>
                  <a:pt x="57" y="62"/>
                  <a:pt x="57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5" y="55"/>
                  <a:pt x="65" y="55"/>
                  <a:pt x="65" y="55"/>
                </a:cubicBezTo>
                <a:cubicBezTo>
                  <a:pt x="65" y="47"/>
                  <a:pt x="60" y="43"/>
                  <a:pt x="54" y="38"/>
                </a:cubicBezTo>
                <a:cubicBezTo>
                  <a:pt x="51" y="39"/>
                  <a:pt x="48" y="40"/>
                  <a:pt x="45" y="40"/>
                </a:cubicBezTo>
                <a:cubicBezTo>
                  <a:pt x="42" y="40"/>
                  <a:pt x="39" y="39"/>
                  <a:pt x="36" y="38"/>
                </a:cubicBezTo>
                <a:cubicBezTo>
                  <a:pt x="30" y="43"/>
                  <a:pt x="25" y="47"/>
                  <a:pt x="25" y="55"/>
                </a:cubicBezTo>
                <a:cubicBezTo>
                  <a:pt x="25" y="62"/>
                  <a:pt x="25" y="62"/>
                  <a:pt x="25" y="62"/>
                </a:cubicBezTo>
                <a:cubicBezTo>
                  <a:pt x="25" y="62"/>
                  <a:pt x="25" y="62"/>
                  <a:pt x="25" y="62"/>
                </a:cubicBezTo>
                <a:cubicBezTo>
                  <a:pt x="32" y="62"/>
                  <a:pt x="32" y="62"/>
                  <a:pt x="32" y="62"/>
                </a:cubicBezTo>
                <a:cubicBezTo>
                  <a:pt x="32" y="55"/>
                  <a:pt x="32" y="55"/>
                  <a:pt x="32" y="55"/>
                </a:cubicBezTo>
                <a:cubicBezTo>
                  <a:pt x="32" y="54"/>
                  <a:pt x="33" y="53"/>
                  <a:pt x="34" y="53"/>
                </a:cubicBezTo>
                <a:cubicBezTo>
                  <a:pt x="35" y="53"/>
                  <a:pt x="36" y="54"/>
                  <a:pt x="36" y="55"/>
                </a:cubicBezTo>
                <a:cubicBezTo>
                  <a:pt x="36" y="59"/>
                  <a:pt x="36" y="63"/>
                  <a:pt x="36" y="68"/>
                </a:cubicBezTo>
                <a:cubicBezTo>
                  <a:pt x="45" y="68"/>
                  <a:pt x="45" y="68"/>
                  <a:pt x="45" y="68"/>
                </a:cubicBezTo>
                <a:close/>
                <a:moveTo>
                  <a:pt x="45" y="34"/>
                </a:moveTo>
                <a:cubicBezTo>
                  <a:pt x="45" y="34"/>
                  <a:pt x="45" y="34"/>
                  <a:pt x="45" y="34"/>
                </a:cubicBezTo>
                <a:cubicBezTo>
                  <a:pt x="53" y="34"/>
                  <a:pt x="59" y="28"/>
                  <a:pt x="59" y="20"/>
                </a:cubicBezTo>
                <a:cubicBezTo>
                  <a:pt x="59" y="12"/>
                  <a:pt x="53" y="6"/>
                  <a:pt x="45" y="6"/>
                </a:cubicBezTo>
                <a:cubicBezTo>
                  <a:pt x="37" y="6"/>
                  <a:pt x="31" y="12"/>
                  <a:pt x="31" y="20"/>
                </a:cubicBezTo>
                <a:cubicBezTo>
                  <a:pt x="31" y="28"/>
                  <a:pt x="37" y="34"/>
                  <a:pt x="45" y="34"/>
                </a:cubicBezTo>
                <a:close/>
                <a:moveTo>
                  <a:pt x="14" y="68"/>
                </a:moveTo>
                <a:cubicBezTo>
                  <a:pt x="14" y="68"/>
                  <a:pt x="14" y="68"/>
                  <a:pt x="14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2" y="67"/>
                  <a:pt x="21" y="67"/>
                  <a:pt x="20" y="66"/>
                </a:cubicBezTo>
                <a:cubicBezTo>
                  <a:pt x="19" y="65"/>
                  <a:pt x="19" y="63"/>
                  <a:pt x="19" y="62"/>
                </a:cubicBezTo>
                <a:cubicBezTo>
                  <a:pt x="19" y="55"/>
                  <a:pt x="19" y="55"/>
                  <a:pt x="19" y="55"/>
                </a:cubicBezTo>
                <a:cubicBezTo>
                  <a:pt x="19" y="53"/>
                  <a:pt x="19" y="50"/>
                  <a:pt x="20" y="48"/>
                </a:cubicBezTo>
                <a:cubicBezTo>
                  <a:pt x="18" y="48"/>
                  <a:pt x="16" y="48"/>
                  <a:pt x="14" y="47"/>
                </a:cubicBezTo>
                <a:cubicBezTo>
                  <a:pt x="11" y="49"/>
                  <a:pt x="8" y="51"/>
                  <a:pt x="7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6" y="56"/>
                  <a:pt x="6" y="58"/>
                  <a:pt x="6" y="59"/>
                </a:cubicBezTo>
                <a:cubicBezTo>
                  <a:pt x="6" y="64"/>
                  <a:pt x="6" y="64"/>
                  <a:pt x="6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8"/>
                  <a:pt x="12" y="57"/>
                  <a:pt x="13" y="57"/>
                </a:cubicBezTo>
                <a:cubicBezTo>
                  <a:pt x="14" y="57"/>
                  <a:pt x="14" y="58"/>
                  <a:pt x="14" y="59"/>
                </a:cubicBezTo>
                <a:cubicBezTo>
                  <a:pt x="14" y="68"/>
                  <a:pt x="14" y="68"/>
                  <a:pt x="14" y="68"/>
                </a:cubicBezTo>
                <a:close/>
                <a:moveTo>
                  <a:pt x="25" y="23"/>
                </a:move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4" y="23"/>
                  <a:pt x="24" y="23"/>
                </a:cubicBezTo>
                <a:cubicBezTo>
                  <a:pt x="23" y="22"/>
                  <a:pt x="22" y="22"/>
                  <a:pt x="21" y="22"/>
                </a:cubicBezTo>
                <a:cubicBezTo>
                  <a:pt x="18" y="22"/>
                  <a:pt x="15" y="23"/>
                  <a:pt x="13" y="25"/>
                </a:cubicBezTo>
                <a:cubicBezTo>
                  <a:pt x="12" y="27"/>
                  <a:pt x="11" y="30"/>
                  <a:pt x="11" y="32"/>
                </a:cubicBezTo>
                <a:cubicBezTo>
                  <a:pt x="11" y="35"/>
                  <a:pt x="12" y="38"/>
                  <a:pt x="13" y="39"/>
                </a:cubicBezTo>
                <a:cubicBezTo>
                  <a:pt x="15" y="41"/>
                  <a:pt x="18" y="42"/>
                  <a:pt x="21" y="42"/>
                </a:cubicBezTo>
                <a:cubicBezTo>
                  <a:pt x="22" y="42"/>
                  <a:pt x="23" y="42"/>
                  <a:pt x="24" y="42"/>
                </a:cubicBezTo>
                <a:cubicBezTo>
                  <a:pt x="26" y="39"/>
                  <a:pt x="29" y="37"/>
                  <a:pt x="31" y="34"/>
                </a:cubicBezTo>
                <a:cubicBezTo>
                  <a:pt x="28" y="31"/>
                  <a:pt x="26" y="28"/>
                  <a:pt x="25" y="23"/>
                </a:cubicBezTo>
                <a:close/>
                <a:moveTo>
                  <a:pt x="76" y="68"/>
                </a:moveTo>
                <a:cubicBezTo>
                  <a:pt x="76" y="68"/>
                  <a:pt x="76" y="68"/>
                  <a:pt x="76" y="68"/>
                </a:cubicBezTo>
                <a:cubicBezTo>
                  <a:pt x="76" y="59"/>
                  <a:pt x="76" y="59"/>
                  <a:pt x="76" y="59"/>
                </a:cubicBezTo>
                <a:cubicBezTo>
                  <a:pt x="76" y="58"/>
                  <a:pt x="76" y="57"/>
                  <a:pt x="77" y="57"/>
                </a:cubicBezTo>
                <a:cubicBezTo>
                  <a:pt x="78" y="57"/>
                  <a:pt x="79" y="58"/>
                  <a:pt x="79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84" y="64"/>
                  <a:pt x="84" y="64"/>
                  <a:pt x="84" y="64"/>
                </a:cubicBezTo>
                <a:cubicBezTo>
                  <a:pt x="84" y="59"/>
                  <a:pt x="84" y="59"/>
                  <a:pt x="84" y="59"/>
                </a:cubicBezTo>
                <a:cubicBezTo>
                  <a:pt x="84" y="58"/>
                  <a:pt x="84" y="56"/>
                  <a:pt x="83" y="55"/>
                </a:cubicBezTo>
                <a:cubicBezTo>
                  <a:pt x="83" y="53"/>
                  <a:pt x="82" y="52"/>
                  <a:pt x="81" y="51"/>
                </a:cubicBezTo>
                <a:cubicBezTo>
                  <a:pt x="76" y="47"/>
                  <a:pt x="76" y="47"/>
                  <a:pt x="76" y="47"/>
                </a:cubicBezTo>
                <a:cubicBezTo>
                  <a:pt x="74" y="48"/>
                  <a:pt x="72" y="48"/>
                  <a:pt x="70" y="48"/>
                </a:cubicBezTo>
                <a:cubicBezTo>
                  <a:pt x="71" y="50"/>
                  <a:pt x="71" y="53"/>
                  <a:pt x="71" y="55"/>
                </a:cubicBezTo>
                <a:cubicBezTo>
                  <a:pt x="71" y="62"/>
                  <a:pt x="71" y="62"/>
                  <a:pt x="71" y="62"/>
                </a:cubicBezTo>
                <a:cubicBezTo>
                  <a:pt x="71" y="63"/>
                  <a:pt x="71" y="65"/>
                  <a:pt x="70" y="66"/>
                </a:cubicBezTo>
                <a:cubicBezTo>
                  <a:pt x="69" y="67"/>
                  <a:pt x="68" y="67"/>
                  <a:pt x="67" y="68"/>
                </a:cubicBezTo>
                <a:cubicBezTo>
                  <a:pt x="76" y="68"/>
                  <a:pt x="76" y="68"/>
                  <a:pt x="76" y="68"/>
                </a:cubicBezTo>
                <a:close/>
                <a:moveTo>
                  <a:pt x="65" y="23"/>
                </a:moveTo>
                <a:cubicBezTo>
                  <a:pt x="65" y="23"/>
                  <a:pt x="65" y="23"/>
                  <a:pt x="65" y="23"/>
                </a:cubicBezTo>
                <a:cubicBezTo>
                  <a:pt x="64" y="28"/>
                  <a:pt x="62" y="31"/>
                  <a:pt x="59" y="34"/>
                </a:cubicBezTo>
                <a:cubicBezTo>
                  <a:pt x="61" y="37"/>
                  <a:pt x="64" y="39"/>
                  <a:pt x="66" y="42"/>
                </a:cubicBezTo>
                <a:cubicBezTo>
                  <a:pt x="66" y="42"/>
                  <a:pt x="67" y="42"/>
                  <a:pt x="67" y="42"/>
                </a:cubicBezTo>
                <a:cubicBezTo>
                  <a:pt x="68" y="42"/>
                  <a:pt x="69" y="42"/>
                  <a:pt x="69" y="42"/>
                </a:cubicBezTo>
                <a:cubicBezTo>
                  <a:pt x="72" y="42"/>
                  <a:pt x="75" y="41"/>
                  <a:pt x="77" y="39"/>
                </a:cubicBezTo>
                <a:cubicBezTo>
                  <a:pt x="78" y="38"/>
                  <a:pt x="79" y="35"/>
                  <a:pt x="79" y="32"/>
                </a:cubicBezTo>
                <a:cubicBezTo>
                  <a:pt x="79" y="30"/>
                  <a:pt x="78" y="27"/>
                  <a:pt x="77" y="25"/>
                </a:cubicBezTo>
                <a:cubicBezTo>
                  <a:pt x="75" y="23"/>
                  <a:pt x="72" y="22"/>
                  <a:pt x="69" y="22"/>
                </a:cubicBezTo>
                <a:cubicBezTo>
                  <a:pt x="68" y="22"/>
                  <a:pt x="67" y="22"/>
                  <a:pt x="66" y="23"/>
                </a:cubicBezTo>
                <a:cubicBezTo>
                  <a:pt x="66" y="23"/>
                  <a:pt x="65" y="23"/>
                  <a:pt x="65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91" name="Freeform 51"/>
          <p:cNvSpPr>
            <a:spLocks noEditPoints="1"/>
          </p:cNvSpPr>
          <p:nvPr/>
        </p:nvSpPr>
        <p:spPr bwMode="auto">
          <a:xfrm>
            <a:off x="7504113" y="1827213"/>
            <a:ext cx="241300" cy="230187"/>
          </a:xfrm>
          <a:custGeom>
            <a:avLst/>
            <a:gdLst>
              <a:gd name="T0" fmla="*/ 22 w 76"/>
              <a:gd name="T1" fmla="*/ 59 h 72"/>
              <a:gd name="T2" fmla="*/ 65 w 76"/>
              <a:gd name="T3" fmla="*/ 58 h 72"/>
              <a:gd name="T4" fmla="*/ 65 w 76"/>
              <a:gd name="T5" fmla="*/ 61 h 72"/>
              <a:gd name="T6" fmla="*/ 23 w 76"/>
              <a:gd name="T7" fmla="*/ 10 h 72"/>
              <a:gd name="T8" fmla="*/ 22 w 76"/>
              <a:gd name="T9" fmla="*/ 12 h 72"/>
              <a:gd name="T10" fmla="*/ 22 w 76"/>
              <a:gd name="T11" fmla="*/ 24 h 72"/>
              <a:gd name="T12" fmla="*/ 23 w 76"/>
              <a:gd name="T13" fmla="*/ 26 h 72"/>
              <a:gd name="T14" fmla="*/ 65 w 76"/>
              <a:gd name="T15" fmla="*/ 26 h 72"/>
              <a:gd name="T16" fmla="*/ 67 w 76"/>
              <a:gd name="T17" fmla="*/ 12 h 72"/>
              <a:gd name="T18" fmla="*/ 65 w 76"/>
              <a:gd name="T19" fmla="*/ 10 h 72"/>
              <a:gd name="T20" fmla="*/ 25 w 76"/>
              <a:gd name="T21" fmla="*/ 22 h 72"/>
              <a:gd name="T22" fmla="*/ 25 w 76"/>
              <a:gd name="T23" fmla="*/ 14 h 72"/>
              <a:gd name="T24" fmla="*/ 63 w 76"/>
              <a:gd name="T25" fmla="*/ 22 h 72"/>
              <a:gd name="T26" fmla="*/ 12 w 76"/>
              <a:gd name="T27" fmla="*/ 22 h 72"/>
              <a:gd name="T28" fmla="*/ 6 w 76"/>
              <a:gd name="T29" fmla="*/ 22 h 72"/>
              <a:gd name="T30" fmla="*/ 12 w 76"/>
              <a:gd name="T31" fmla="*/ 63 h 72"/>
              <a:gd name="T32" fmla="*/ 9 w 76"/>
              <a:gd name="T33" fmla="*/ 72 h 72"/>
              <a:gd name="T34" fmla="*/ 3 w 76"/>
              <a:gd name="T35" fmla="*/ 69 h 72"/>
              <a:gd name="T36" fmla="*/ 0 w 76"/>
              <a:gd name="T37" fmla="*/ 63 h 72"/>
              <a:gd name="T38" fmla="*/ 0 w 76"/>
              <a:gd name="T39" fmla="*/ 19 h 72"/>
              <a:gd name="T40" fmla="*/ 12 w 76"/>
              <a:gd name="T41" fmla="*/ 16 h 72"/>
              <a:gd name="T42" fmla="*/ 15 w 76"/>
              <a:gd name="T43" fmla="*/ 0 h 72"/>
              <a:gd name="T44" fmla="*/ 73 w 76"/>
              <a:gd name="T45" fmla="*/ 0 h 72"/>
              <a:gd name="T46" fmla="*/ 76 w 76"/>
              <a:gd name="T47" fmla="*/ 3 h 72"/>
              <a:gd name="T48" fmla="*/ 73 w 76"/>
              <a:gd name="T49" fmla="*/ 69 h 72"/>
              <a:gd name="T50" fmla="*/ 73 w 76"/>
              <a:gd name="T51" fmla="*/ 69 h 72"/>
              <a:gd name="T52" fmla="*/ 9 w 76"/>
              <a:gd name="T53" fmla="*/ 72 h 72"/>
              <a:gd name="T54" fmla="*/ 9 w 76"/>
              <a:gd name="T55" fmla="*/ 72 h 72"/>
              <a:gd name="T56" fmla="*/ 70 w 76"/>
              <a:gd name="T57" fmla="*/ 63 h 72"/>
              <a:gd name="T58" fmla="*/ 18 w 76"/>
              <a:gd name="T59" fmla="*/ 6 h 72"/>
              <a:gd name="T60" fmla="*/ 17 w 76"/>
              <a:gd name="T61" fmla="*/ 66 h 72"/>
              <a:gd name="T62" fmla="*/ 69 w 76"/>
              <a:gd name="T63" fmla="*/ 65 h 72"/>
              <a:gd name="T64" fmla="*/ 70 w 76"/>
              <a:gd name="T65" fmla="*/ 63 h 72"/>
              <a:gd name="T66" fmla="*/ 46 w 76"/>
              <a:gd name="T67" fmla="*/ 30 h 72"/>
              <a:gd name="T68" fmla="*/ 65 w 76"/>
              <a:gd name="T69" fmla="*/ 30 h 72"/>
              <a:gd name="T70" fmla="*/ 67 w 76"/>
              <a:gd name="T71" fmla="*/ 31 h 72"/>
              <a:gd name="T72" fmla="*/ 65 w 76"/>
              <a:gd name="T73" fmla="*/ 42 h 72"/>
              <a:gd name="T74" fmla="*/ 46 w 76"/>
              <a:gd name="T75" fmla="*/ 42 h 72"/>
              <a:gd name="T76" fmla="*/ 44 w 76"/>
              <a:gd name="T77" fmla="*/ 41 h 72"/>
              <a:gd name="T78" fmla="*/ 46 w 76"/>
              <a:gd name="T79" fmla="*/ 30 h 72"/>
              <a:gd name="T80" fmla="*/ 63 w 76"/>
              <a:gd name="T81" fmla="*/ 33 h 72"/>
              <a:gd name="T82" fmla="*/ 48 w 76"/>
              <a:gd name="T83" fmla="*/ 39 h 72"/>
              <a:gd name="T84" fmla="*/ 63 w 76"/>
              <a:gd name="T85" fmla="*/ 33 h 72"/>
              <a:gd name="T86" fmla="*/ 23 w 76"/>
              <a:gd name="T87" fmla="*/ 33 h 72"/>
              <a:gd name="T88" fmla="*/ 23 w 76"/>
              <a:gd name="T89" fmla="*/ 30 h 72"/>
              <a:gd name="T90" fmla="*/ 42 w 76"/>
              <a:gd name="T91" fmla="*/ 31 h 72"/>
              <a:gd name="T92" fmla="*/ 23 w 76"/>
              <a:gd name="T93" fmla="*/ 33 h 72"/>
              <a:gd name="T94" fmla="*/ 23 w 76"/>
              <a:gd name="T95" fmla="*/ 42 h 72"/>
              <a:gd name="T96" fmla="*/ 23 w 76"/>
              <a:gd name="T97" fmla="*/ 39 h 72"/>
              <a:gd name="T98" fmla="*/ 42 w 76"/>
              <a:gd name="T99" fmla="*/ 41 h 72"/>
              <a:gd name="T100" fmla="*/ 23 w 76"/>
              <a:gd name="T101" fmla="*/ 42 h 72"/>
              <a:gd name="T102" fmla="*/ 23 w 76"/>
              <a:gd name="T103" fmla="*/ 52 h 72"/>
              <a:gd name="T104" fmla="*/ 23 w 76"/>
              <a:gd name="T105" fmla="*/ 48 h 72"/>
              <a:gd name="T106" fmla="*/ 67 w 76"/>
              <a:gd name="T107" fmla="*/ 50 h 72"/>
              <a:gd name="T108" fmla="*/ 23 w 76"/>
              <a:gd name="T109" fmla="*/ 5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6" h="72">
                <a:moveTo>
                  <a:pt x="23" y="61"/>
                </a:moveTo>
                <a:cubicBezTo>
                  <a:pt x="22" y="61"/>
                  <a:pt x="22" y="60"/>
                  <a:pt x="22" y="59"/>
                </a:cubicBezTo>
                <a:cubicBezTo>
                  <a:pt x="22" y="58"/>
                  <a:pt x="22" y="58"/>
                  <a:pt x="23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6" y="58"/>
                  <a:pt x="67" y="58"/>
                  <a:pt x="67" y="59"/>
                </a:cubicBezTo>
                <a:cubicBezTo>
                  <a:pt x="67" y="60"/>
                  <a:pt x="66" y="61"/>
                  <a:pt x="65" y="61"/>
                </a:cubicBezTo>
                <a:cubicBezTo>
                  <a:pt x="23" y="61"/>
                  <a:pt x="23" y="61"/>
                  <a:pt x="23" y="61"/>
                </a:cubicBezTo>
                <a:close/>
                <a:moveTo>
                  <a:pt x="23" y="10"/>
                </a:moveTo>
                <a:cubicBezTo>
                  <a:pt x="23" y="10"/>
                  <a:pt x="23" y="10"/>
                  <a:pt x="23" y="10"/>
                </a:cubicBezTo>
                <a:cubicBezTo>
                  <a:pt x="22" y="10"/>
                  <a:pt x="22" y="11"/>
                  <a:pt x="22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5"/>
                  <a:pt x="22" y="26"/>
                  <a:pt x="23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6" y="26"/>
                  <a:pt x="67" y="25"/>
                  <a:pt x="67" y="24"/>
                </a:cubicBezTo>
                <a:cubicBezTo>
                  <a:pt x="67" y="12"/>
                  <a:pt x="67" y="12"/>
                  <a:pt x="67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67" y="11"/>
                  <a:pt x="66" y="10"/>
                  <a:pt x="65" y="10"/>
                </a:cubicBezTo>
                <a:cubicBezTo>
                  <a:pt x="23" y="10"/>
                  <a:pt x="23" y="10"/>
                  <a:pt x="23" y="10"/>
                </a:cubicBezTo>
                <a:close/>
                <a:moveTo>
                  <a:pt x="25" y="22"/>
                </a:moveTo>
                <a:cubicBezTo>
                  <a:pt x="25" y="22"/>
                  <a:pt x="25" y="22"/>
                  <a:pt x="25" y="22"/>
                </a:cubicBezTo>
                <a:cubicBezTo>
                  <a:pt x="25" y="14"/>
                  <a:pt x="25" y="14"/>
                  <a:pt x="25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22"/>
                  <a:pt x="63" y="22"/>
                  <a:pt x="63" y="22"/>
                </a:cubicBezTo>
                <a:cubicBezTo>
                  <a:pt x="25" y="22"/>
                  <a:pt x="25" y="22"/>
                  <a:pt x="25" y="22"/>
                </a:cubicBezTo>
                <a:close/>
                <a:moveTo>
                  <a:pt x="12" y="22"/>
                </a:moveTo>
                <a:cubicBezTo>
                  <a:pt x="12" y="22"/>
                  <a:pt x="12" y="22"/>
                  <a:pt x="12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63"/>
                  <a:pt x="6" y="63"/>
                  <a:pt x="6" y="63"/>
                </a:cubicBezTo>
                <a:cubicBezTo>
                  <a:pt x="6" y="67"/>
                  <a:pt x="12" y="67"/>
                  <a:pt x="12" y="63"/>
                </a:cubicBezTo>
                <a:cubicBezTo>
                  <a:pt x="12" y="22"/>
                  <a:pt x="12" y="22"/>
                  <a:pt x="12" y="22"/>
                </a:cubicBezTo>
                <a:close/>
                <a:moveTo>
                  <a:pt x="9" y="72"/>
                </a:moveTo>
                <a:cubicBezTo>
                  <a:pt x="9" y="72"/>
                  <a:pt x="9" y="72"/>
                  <a:pt x="9" y="72"/>
                </a:cubicBezTo>
                <a:cubicBezTo>
                  <a:pt x="7" y="72"/>
                  <a:pt x="4" y="71"/>
                  <a:pt x="3" y="69"/>
                </a:cubicBezTo>
                <a:cubicBezTo>
                  <a:pt x="3" y="69"/>
                  <a:pt x="3" y="69"/>
                  <a:pt x="3" y="69"/>
                </a:cubicBezTo>
                <a:cubicBezTo>
                  <a:pt x="1" y="68"/>
                  <a:pt x="0" y="65"/>
                  <a:pt x="0" y="63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7"/>
                  <a:pt x="1" y="16"/>
                  <a:pt x="3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1"/>
                  <a:pt x="14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75" y="0"/>
                  <a:pt x="76" y="1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63"/>
                  <a:pt x="76" y="63"/>
                  <a:pt x="76" y="63"/>
                </a:cubicBezTo>
                <a:cubicBezTo>
                  <a:pt x="76" y="65"/>
                  <a:pt x="75" y="68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2" y="71"/>
                  <a:pt x="69" y="72"/>
                  <a:pt x="67" y="72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2"/>
                  <a:pt x="9" y="72"/>
                  <a:pt x="9" y="72"/>
                </a:cubicBezTo>
                <a:close/>
                <a:moveTo>
                  <a:pt x="70" y="63"/>
                </a:moveTo>
                <a:cubicBezTo>
                  <a:pt x="70" y="63"/>
                  <a:pt x="70" y="63"/>
                  <a:pt x="70" y="63"/>
                </a:cubicBezTo>
                <a:cubicBezTo>
                  <a:pt x="70" y="6"/>
                  <a:pt x="70" y="6"/>
                  <a:pt x="70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25"/>
                  <a:pt x="18" y="44"/>
                  <a:pt x="18" y="63"/>
                </a:cubicBezTo>
                <a:cubicBezTo>
                  <a:pt x="18" y="64"/>
                  <a:pt x="18" y="65"/>
                  <a:pt x="17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8" y="66"/>
                  <a:pt x="69" y="66"/>
                  <a:pt x="69" y="65"/>
                </a:cubicBezTo>
                <a:cubicBezTo>
                  <a:pt x="69" y="65"/>
                  <a:pt x="69" y="65"/>
                  <a:pt x="69" y="65"/>
                </a:cubicBezTo>
                <a:cubicBezTo>
                  <a:pt x="70" y="64"/>
                  <a:pt x="70" y="64"/>
                  <a:pt x="70" y="63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65" y="30"/>
                  <a:pt x="65" y="30"/>
                  <a:pt x="65" y="30"/>
                </a:cubicBezTo>
                <a:cubicBezTo>
                  <a:pt x="66" y="30"/>
                  <a:pt x="67" y="30"/>
                  <a:pt x="67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67" y="41"/>
                  <a:pt x="67" y="41"/>
                  <a:pt x="67" y="41"/>
                </a:cubicBezTo>
                <a:cubicBezTo>
                  <a:pt x="67" y="42"/>
                  <a:pt x="66" y="42"/>
                  <a:pt x="65" y="42"/>
                </a:cubicBezTo>
                <a:cubicBezTo>
                  <a:pt x="65" y="42"/>
                  <a:pt x="65" y="42"/>
                  <a:pt x="65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5" y="42"/>
                  <a:pt x="44" y="42"/>
                  <a:pt x="44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31"/>
                  <a:pt x="44" y="31"/>
                  <a:pt x="44" y="31"/>
                </a:cubicBezTo>
                <a:cubicBezTo>
                  <a:pt x="44" y="30"/>
                  <a:pt x="45" y="30"/>
                  <a:pt x="46" y="30"/>
                </a:cubicBezTo>
                <a:close/>
                <a:moveTo>
                  <a:pt x="63" y="33"/>
                </a:moveTo>
                <a:cubicBezTo>
                  <a:pt x="63" y="33"/>
                  <a:pt x="63" y="33"/>
                  <a:pt x="63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9"/>
                  <a:pt x="48" y="39"/>
                  <a:pt x="48" y="39"/>
                </a:cubicBezTo>
                <a:cubicBezTo>
                  <a:pt x="63" y="39"/>
                  <a:pt x="63" y="39"/>
                  <a:pt x="63" y="39"/>
                </a:cubicBezTo>
                <a:cubicBezTo>
                  <a:pt x="63" y="33"/>
                  <a:pt x="63" y="33"/>
                  <a:pt x="63" y="33"/>
                </a:cubicBezTo>
                <a:close/>
                <a:moveTo>
                  <a:pt x="23" y="33"/>
                </a:moveTo>
                <a:cubicBezTo>
                  <a:pt x="23" y="33"/>
                  <a:pt x="23" y="33"/>
                  <a:pt x="23" y="33"/>
                </a:cubicBezTo>
                <a:cubicBezTo>
                  <a:pt x="22" y="33"/>
                  <a:pt x="22" y="32"/>
                  <a:pt x="22" y="31"/>
                </a:cubicBezTo>
                <a:cubicBezTo>
                  <a:pt x="22" y="30"/>
                  <a:pt x="22" y="30"/>
                  <a:pt x="23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41" y="30"/>
                  <a:pt x="42" y="30"/>
                  <a:pt x="42" y="31"/>
                </a:cubicBezTo>
                <a:cubicBezTo>
                  <a:pt x="42" y="32"/>
                  <a:pt x="41" y="33"/>
                  <a:pt x="40" y="33"/>
                </a:cubicBezTo>
                <a:cubicBezTo>
                  <a:pt x="23" y="33"/>
                  <a:pt x="23" y="33"/>
                  <a:pt x="23" y="33"/>
                </a:cubicBezTo>
                <a:close/>
                <a:moveTo>
                  <a:pt x="23" y="42"/>
                </a:moveTo>
                <a:cubicBezTo>
                  <a:pt x="23" y="42"/>
                  <a:pt x="23" y="42"/>
                  <a:pt x="23" y="42"/>
                </a:cubicBezTo>
                <a:cubicBezTo>
                  <a:pt x="22" y="42"/>
                  <a:pt x="22" y="42"/>
                  <a:pt x="22" y="41"/>
                </a:cubicBezTo>
                <a:cubicBezTo>
                  <a:pt x="22" y="40"/>
                  <a:pt x="22" y="39"/>
                  <a:pt x="23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1" y="39"/>
                  <a:pt x="42" y="40"/>
                  <a:pt x="42" y="41"/>
                </a:cubicBezTo>
                <a:cubicBezTo>
                  <a:pt x="42" y="42"/>
                  <a:pt x="41" y="42"/>
                  <a:pt x="40" y="42"/>
                </a:cubicBezTo>
                <a:cubicBezTo>
                  <a:pt x="23" y="42"/>
                  <a:pt x="23" y="42"/>
                  <a:pt x="23" y="42"/>
                </a:cubicBezTo>
                <a:close/>
                <a:moveTo>
                  <a:pt x="23" y="52"/>
                </a:moveTo>
                <a:cubicBezTo>
                  <a:pt x="23" y="52"/>
                  <a:pt x="23" y="52"/>
                  <a:pt x="23" y="52"/>
                </a:cubicBezTo>
                <a:cubicBezTo>
                  <a:pt x="22" y="52"/>
                  <a:pt x="22" y="51"/>
                  <a:pt x="22" y="50"/>
                </a:cubicBezTo>
                <a:cubicBezTo>
                  <a:pt x="22" y="49"/>
                  <a:pt x="22" y="48"/>
                  <a:pt x="23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8"/>
                  <a:pt x="67" y="49"/>
                  <a:pt x="67" y="50"/>
                </a:cubicBezTo>
                <a:cubicBezTo>
                  <a:pt x="67" y="51"/>
                  <a:pt x="66" y="52"/>
                  <a:pt x="65" y="52"/>
                </a:cubicBezTo>
                <a:cubicBezTo>
                  <a:pt x="23" y="52"/>
                  <a:pt x="23" y="52"/>
                  <a:pt x="23" y="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92" name="Rectangle 52"/>
          <p:cNvSpPr>
            <a:spLocks noChangeArrowheads="1"/>
          </p:cNvSpPr>
          <p:nvPr/>
        </p:nvSpPr>
        <p:spPr bwMode="auto">
          <a:xfrm>
            <a:off x="2502535" y="3096260"/>
            <a:ext cx="2703830" cy="1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</a:rPr>
              <a:t>登陆国家知识产权局综合服务平台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</a:rPr>
              <a:t>http://www.cnipa.gov.cn/zhfwpt/zlsqzn_pt/zlsqdfy/index.htm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</a:rPr>
              <a:t>（极其详细的介绍，鼓励大家多尝试。在校学生申请费用国家有减缓政策。）</a:t>
            </a:r>
          </a:p>
        </p:txBody>
      </p:sp>
      <p:sp>
        <p:nvSpPr>
          <p:cNvPr id="35894" name="Rectangle 54"/>
          <p:cNvSpPr>
            <a:spLocks noChangeArrowheads="1"/>
          </p:cNvSpPr>
          <p:nvPr/>
        </p:nvSpPr>
        <p:spPr bwMode="auto">
          <a:xfrm>
            <a:off x="6651625" y="3294380"/>
            <a:ext cx="20129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</a:rPr>
              <a:t>按照官网要求下载相关表格填写，产品还需画图，详尽说明何为创新点。</a:t>
            </a:r>
          </a:p>
        </p:txBody>
      </p:sp>
      <p:sp>
        <p:nvSpPr>
          <p:cNvPr id="35895" name="Rectangle 55"/>
          <p:cNvSpPr>
            <a:spLocks noChangeArrowheads="1"/>
          </p:cNvSpPr>
          <p:nvPr/>
        </p:nvSpPr>
        <p:spPr bwMode="auto">
          <a:xfrm>
            <a:off x="7254875" y="2354263"/>
            <a:ext cx="714375" cy="22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</a:rPr>
              <a:t>撰写</a:t>
            </a:r>
          </a:p>
        </p:txBody>
      </p:sp>
      <p:sp>
        <p:nvSpPr>
          <p:cNvPr id="35897" name="Rectangle 57"/>
          <p:cNvSpPr>
            <a:spLocks noChangeArrowheads="1"/>
          </p:cNvSpPr>
          <p:nvPr/>
        </p:nvSpPr>
        <p:spPr bwMode="auto">
          <a:xfrm>
            <a:off x="4619625" y="1585913"/>
            <a:ext cx="2012950" cy="103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</a:rPr>
              <a:t>申请方式有两种：个人申请专利有两种途径，一是电子申请，二是普通信件邮寄申请。</a:t>
            </a:r>
          </a:p>
        </p:txBody>
      </p:sp>
      <p:sp>
        <p:nvSpPr>
          <p:cNvPr id="2" name="Rectangle 55"/>
          <p:cNvSpPr>
            <a:spLocks noChangeArrowheads="1"/>
          </p:cNvSpPr>
          <p:nvPr/>
        </p:nvSpPr>
        <p:spPr bwMode="auto">
          <a:xfrm>
            <a:off x="3308350" y="2558098"/>
            <a:ext cx="714375" cy="22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</a:rPr>
              <a:t>登陆</a:t>
            </a:r>
          </a:p>
        </p:txBody>
      </p:sp>
      <p:sp>
        <p:nvSpPr>
          <p:cNvPr id="3" name="Rectangle 55"/>
          <p:cNvSpPr>
            <a:spLocks noChangeArrowheads="1"/>
          </p:cNvSpPr>
          <p:nvPr/>
        </p:nvSpPr>
        <p:spPr bwMode="auto">
          <a:xfrm>
            <a:off x="5565775" y="3082608"/>
            <a:ext cx="714375" cy="22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</a:rPr>
              <a:t>申请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852</Words>
  <Application>Microsoft Macintosh PowerPoint</Application>
  <PresentationFormat>自定义</PresentationFormat>
  <Paragraphs>78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宋体</vt:lpstr>
      <vt:lpstr>微软雅黑</vt:lpstr>
      <vt:lpstr>Arial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彩色扁平化</dc:title>
  <dc:creator>第一PPT</dc:creator>
  <cp:keywords>www.1ppt.com</cp:keywords>
  <cp:lastModifiedBy>Yi Zhao</cp:lastModifiedBy>
  <cp:revision>32</cp:revision>
  <dcterms:created xsi:type="dcterms:W3CDTF">2015-07-19T05:26:00Z</dcterms:created>
  <dcterms:modified xsi:type="dcterms:W3CDTF">2018-11-18T13:39:57Z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