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9"/>
  </p:notesMasterIdLst>
  <p:handoutMasterIdLst>
    <p:handoutMasterId r:id="rId20"/>
  </p:handoutMasterIdLst>
  <p:sldIdLst>
    <p:sldId id="295" r:id="rId2"/>
    <p:sldId id="369" r:id="rId3"/>
    <p:sldId id="294" r:id="rId4"/>
    <p:sldId id="382" r:id="rId5"/>
    <p:sldId id="376" r:id="rId6"/>
    <p:sldId id="377" r:id="rId7"/>
    <p:sldId id="378" r:id="rId8"/>
    <p:sldId id="379" r:id="rId9"/>
    <p:sldId id="383" r:id="rId10"/>
    <p:sldId id="380" r:id="rId11"/>
    <p:sldId id="381" r:id="rId12"/>
    <p:sldId id="372" r:id="rId13"/>
    <p:sldId id="373" r:id="rId14"/>
    <p:sldId id="374" r:id="rId15"/>
    <p:sldId id="375" r:id="rId16"/>
    <p:sldId id="370" r:id="rId17"/>
    <p:sldId id="371" r:id="rId18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0000FF"/>
    <a:srgbClr val="DEEE12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函数参数和其返回值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340694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函数参数和返回值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函数参数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42937" y="1557485"/>
            <a:ext cx="745745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 b="1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 b="1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defTabSz="68580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CC0000"/>
              </a:buClr>
              <a:buSzTx/>
              <a:buNone/>
              <a:tabLst/>
              <a:defRPr/>
            </a:pPr>
            <a:r>
              <a:rPr lang="zh-CN" altLang="en-US" sz="2400" b="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例</a:t>
            </a:r>
            <a:r>
              <a:rPr lang="en-US" altLang="zh-CN" sz="2400" b="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4</a:t>
            </a:r>
            <a:r>
              <a:rPr lang="zh-CN" altLang="en-US" sz="2400" b="0" dirty="0" smtClean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：对于有参函数，求</a:t>
            </a:r>
            <a:r>
              <a:rPr lang="zh-CN" altLang="en-US" sz="2400" b="0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两个整数的最大值的函数定义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39975" y="3860949"/>
            <a:ext cx="3168650" cy="2592387"/>
          </a:xfrm>
          <a:prstGeom prst="rect">
            <a:avLst/>
          </a:prstGeom>
          <a:noFill/>
          <a:ln w="28575" algn="ctr">
            <a:solidFill>
              <a:srgbClr val="800000"/>
            </a:solidFill>
            <a:miter lim="800000"/>
            <a:headEnd/>
            <a:tailEnd/>
          </a:ln>
          <a:effectLst>
            <a:outerShdw dist="35921" dir="2700000" algn="ctr" rotWithShape="0">
              <a:srgbClr val="DDDDDD"/>
            </a:outerShdw>
          </a:effectLst>
        </p:spPr>
        <p:txBody>
          <a:bodyPr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</a:rPr>
              <a:t>int</a:t>
            </a: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max</a:t>
            </a: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(int x ,int y)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{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   int z;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   if(x&gt;y)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	z=x;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   else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	z=y;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    return z;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}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2771775" y="2492524"/>
            <a:ext cx="3673475" cy="1512887"/>
            <a:chOff x="1746" y="1207"/>
            <a:chExt cx="2314" cy="953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198" y="1207"/>
              <a:ext cx="862" cy="272"/>
            </a:xfrm>
            <a:prstGeom prst="rect">
              <a:avLst/>
            </a:prstGeom>
            <a:noFill/>
            <a:ln w="28575" algn="ctr">
              <a:solidFill>
                <a:srgbClr val="8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ea typeface="华文新魏" pitchFamily="2" charset="-122"/>
                </a:rPr>
                <a:t>返回值类型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1746" y="1434"/>
              <a:ext cx="1452" cy="726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15"/>
          <p:cNvGrpSpPr>
            <a:grpSpLocks/>
          </p:cNvGrpSpPr>
          <p:nvPr/>
        </p:nvGrpSpPr>
        <p:grpSpPr bwMode="auto">
          <a:xfrm>
            <a:off x="3276600" y="3141811"/>
            <a:ext cx="3167063" cy="863600"/>
            <a:chOff x="2064" y="1616"/>
            <a:chExt cx="1995" cy="544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3470" y="1616"/>
              <a:ext cx="589" cy="272"/>
            </a:xfrm>
            <a:prstGeom prst="rect">
              <a:avLst/>
            </a:prstGeom>
            <a:noFill/>
            <a:ln w="28575" algn="ctr">
              <a:solidFill>
                <a:srgbClr val="8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ea typeface="华文新魏" pitchFamily="2" charset="-122"/>
                </a:rPr>
                <a:t>函数名</a:t>
              </a:r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H="1">
              <a:off x="2064" y="1842"/>
              <a:ext cx="1406" cy="3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4500563" y="4221311"/>
            <a:ext cx="2735262" cy="503238"/>
            <a:chOff x="2835" y="2296"/>
            <a:chExt cx="1723" cy="317"/>
          </a:xfrm>
        </p:grpSpPr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3696" y="2341"/>
              <a:ext cx="862" cy="272"/>
            </a:xfrm>
            <a:prstGeom prst="rect">
              <a:avLst/>
            </a:prstGeom>
            <a:noFill/>
            <a:ln w="28575" algn="ctr">
              <a:solidFill>
                <a:srgbClr val="8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ea typeface="华文新魏" pitchFamily="2" charset="-122"/>
                </a:rPr>
                <a:t>函数参数</a:t>
              </a:r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H="1" flipV="1">
              <a:off x="2835" y="2296"/>
              <a:ext cx="861" cy="2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7"/>
          <p:cNvGrpSpPr>
            <a:grpSpLocks/>
          </p:cNvGrpSpPr>
          <p:nvPr/>
        </p:nvGrpSpPr>
        <p:grpSpPr bwMode="auto">
          <a:xfrm>
            <a:off x="4427538" y="4653111"/>
            <a:ext cx="2881312" cy="1368425"/>
            <a:chOff x="2789" y="2568"/>
            <a:chExt cx="1815" cy="862"/>
          </a:xfrm>
        </p:grpSpPr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3969" y="3113"/>
              <a:ext cx="635" cy="272"/>
            </a:xfrm>
            <a:prstGeom prst="rect">
              <a:avLst/>
            </a:prstGeom>
            <a:noFill/>
            <a:ln w="28575" algn="ctr">
              <a:solidFill>
                <a:srgbClr val="8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ea typeface="华文新魏" pitchFamily="2" charset="-122"/>
                </a:rPr>
                <a:t>函数体</a:t>
              </a:r>
            </a:p>
          </p:txBody>
        </p:sp>
        <p:sp>
          <p:nvSpPr>
            <p:cNvPr id="18" name="AutoShape 12"/>
            <p:cNvSpPr>
              <a:spLocks/>
            </p:cNvSpPr>
            <p:nvPr/>
          </p:nvSpPr>
          <p:spPr bwMode="auto">
            <a:xfrm>
              <a:off x="2789" y="2568"/>
              <a:ext cx="227" cy="862"/>
            </a:xfrm>
            <a:prstGeom prst="rightBrace">
              <a:avLst>
                <a:gd name="adj1" fmla="val 31645"/>
                <a:gd name="adj2" fmla="val 50000"/>
              </a:avLst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 flipH="1" flipV="1">
              <a:off x="3016" y="3022"/>
              <a:ext cx="953" cy="27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DDDDDD"/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34328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函数参数的定义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997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dirty="0"/>
              <a:t>在调用函数时，大多数情况下主调函数和被调函数之间存在着数据传递关系。于是就用到了形式参数和实际参数，简称形参和实参。在定义函数时函数名后面括号中的变量称为“形参”，在主调函数（一般</a:t>
            </a:r>
            <a:r>
              <a:rPr lang="zh-CN" altLang="en-US" sz="3600" dirty="0" smtClean="0"/>
              <a:t>为</a:t>
            </a:r>
            <a:r>
              <a:rPr lang="en-US" altLang="zh-CN" sz="3600" dirty="0" smtClean="0"/>
              <a:t>main</a:t>
            </a:r>
            <a:r>
              <a:rPr lang="zh-CN" altLang="en-US" sz="3600" dirty="0"/>
              <a:t>）调用一个函数时，函数名后面括号中的参数（可以是一个表达式）称为“实参”。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795278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函数的返回值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47850"/>
            <a:ext cx="7886700" cy="474950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800" dirty="0"/>
              <a:t>返回语句</a:t>
            </a:r>
          </a:p>
          <a:p>
            <a:pPr lvl="1">
              <a:lnSpc>
                <a:spcPct val="150000"/>
              </a:lnSpc>
            </a:pPr>
            <a:r>
              <a:rPr lang="zh-CN" altLang="en-US" dirty="0"/>
              <a:t> </a:t>
            </a:r>
            <a:r>
              <a:rPr lang="zh-CN" altLang="en-US" sz="2400" dirty="0"/>
              <a:t>语法格式</a:t>
            </a:r>
          </a:p>
          <a:p>
            <a:pPr lvl="1">
              <a:lnSpc>
                <a:spcPct val="150000"/>
              </a:lnSpc>
            </a:pPr>
            <a:endParaRPr lang="zh-CN" altLang="en-US" sz="2400" dirty="0"/>
          </a:p>
          <a:p>
            <a:pPr lvl="1">
              <a:lnSpc>
                <a:spcPct val="150000"/>
              </a:lnSpc>
            </a:pPr>
            <a:endParaRPr lang="zh-CN" altLang="en-US" sz="2400" dirty="0"/>
          </a:p>
          <a:p>
            <a:pPr lvl="1">
              <a:lnSpc>
                <a:spcPct val="150000"/>
              </a:lnSpc>
            </a:pPr>
            <a:endParaRPr lang="en-US" altLang="zh-CN" sz="2400" dirty="0" smtClean="0"/>
          </a:p>
          <a:p>
            <a:pPr lvl="1">
              <a:lnSpc>
                <a:spcPct val="150000"/>
              </a:lnSpc>
            </a:pPr>
            <a:r>
              <a:rPr lang="zh-CN" altLang="en-US" sz="2400" dirty="0" smtClean="0"/>
              <a:t> 功能</a:t>
            </a:r>
            <a:endParaRPr lang="en-US" altLang="zh-CN" sz="2400" dirty="0" smtClean="0"/>
          </a:p>
          <a:p>
            <a:pPr marL="342900" lvl="1" indent="0">
              <a:lnSpc>
                <a:spcPct val="150000"/>
              </a:lnSpc>
              <a:buNone/>
            </a:pPr>
            <a:r>
              <a:rPr kumimoji="1" lang="zh-CN" altLang="zh-CN" sz="2400" dirty="0">
                <a:solidFill>
                  <a:srgbClr val="111111"/>
                </a:solidFill>
              </a:rPr>
              <a:t>使程序控制从被调用函数返回到调用函数中，同时把返回值给调用函数</a:t>
            </a:r>
            <a:endParaRPr kumimoji="1" lang="zh-CN" altLang="en-US" sz="2400" dirty="0">
              <a:solidFill>
                <a:srgbClr val="111111"/>
              </a:solidFill>
            </a:endParaRPr>
          </a:p>
          <a:p>
            <a:pPr marL="342900" lvl="1" indent="0">
              <a:lnSpc>
                <a:spcPct val="150000"/>
              </a:lnSpc>
              <a:buNone/>
            </a:pPr>
            <a:endParaRPr lang="zh-CN" altLang="en-US" sz="2400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131840" y="2924944"/>
            <a:ext cx="4464050" cy="1930400"/>
          </a:xfrm>
          <a:prstGeom prst="foldedCorner">
            <a:avLst>
              <a:gd name="adj" fmla="val 12500"/>
            </a:avLst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algn="l" eaLnBrk="1" hangingPunct="1">
              <a:lnSpc>
                <a:spcPct val="150000"/>
              </a:lnSpc>
            </a:pPr>
            <a:r>
              <a:rPr lang="zh-CN" altLang="en-US" dirty="0">
                <a:solidFill>
                  <a:srgbClr val="111111"/>
                </a:solidFill>
              </a:rPr>
              <a:t>格式</a:t>
            </a:r>
            <a:r>
              <a:rPr lang="en-US" altLang="zh-CN" dirty="0">
                <a:solidFill>
                  <a:srgbClr val="111111"/>
                </a:solidFill>
              </a:rPr>
              <a:t>1:   </a:t>
            </a:r>
            <a:r>
              <a:rPr lang="en-US" altLang="zh-CN" dirty="0">
                <a:solidFill>
                  <a:schemeClr val="tx1"/>
                </a:solidFill>
              </a:rPr>
              <a:t>r</a:t>
            </a:r>
            <a:r>
              <a:rPr kumimoji="1" lang="en-US" altLang="zh-CN" dirty="0">
                <a:solidFill>
                  <a:schemeClr val="tx1"/>
                </a:solidFill>
              </a:rPr>
              <a:t>eturn</a:t>
            </a:r>
            <a:r>
              <a:rPr kumimoji="1" lang="en-US" altLang="zh-CN" dirty="0">
                <a:solidFill>
                  <a:srgbClr val="111111"/>
                </a:solidFill>
              </a:rPr>
              <a:t>  (</a:t>
            </a:r>
            <a:r>
              <a:rPr kumimoji="1" lang="zh-CN" altLang="zh-CN" dirty="0">
                <a:solidFill>
                  <a:srgbClr val="111111"/>
                </a:solidFill>
              </a:rPr>
              <a:t>表达式)</a:t>
            </a:r>
            <a:r>
              <a:rPr kumimoji="1" lang="en-US" altLang="zh-CN" dirty="0">
                <a:solidFill>
                  <a:srgbClr val="111111"/>
                </a:solidFill>
              </a:rPr>
              <a:t>;</a:t>
            </a:r>
          </a:p>
          <a:p>
            <a:pPr algn="l" eaLnBrk="1" hangingPunct="1">
              <a:lnSpc>
                <a:spcPct val="150000"/>
              </a:lnSpc>
            </a:pPr>
            <a:r>
              <a:rPr kumimoji="1" lang="zh-CN" altLang="en-US" dirty="0">
                <a:solidFill>
                  <a:srgbClr val="111111"/>
                </a:solidFill>
              </a:rPr>
              <a:t>格式</a:t>
            </a:r>
            <a:r>
              <a:rPr kumimoji="1" lang="en-US" altLang="zh-CN" dirty="0">
                <a:solidFill>
                  <a:srgbClr val="111111"/>
                </a:solidFill>
              </a:rPr>
              <a:t>2:   </a:t>
            </a:r>
            <a:r>
              <a:rPr kumimoji="1" lang="en-US" altLang="zh-CN" dirty="0">
                <a:solidFill>
                  <a:schemeClr val="tx1"/>
                </a:solidFill>
              </a:rPr>
              <a:t>return</a:t>
            </a:r>
            <a:r>
              <a:rPr kumimoji="1" lang="en-US" altLang="zh-CN" dirty="0">
                <a:solidFill>
                  <a:srgbClr val="111111"/>
                </a:solidFill>
              </a:rPr>
              <a:t>  </a:t>
            </a:r>
            <a:r>
              <a:rPr kumimoji="1" lang="zh-CN" altLang="zh-CN" dirty="0">
                <a:solidFill>
                  <a:srgbClr val="111111"/>
                </a:solidFill>
              </a:rPr>
              <a:t>表达式</a:t>
            </a:r>
            <a:r>
              <a:rPr kumimoji="1" lang="en-US" altLang="zh-CN" dirty="0">
                <a:solidFill>
                  <a:srgbClr val="111111"/>
                </a:solidFill>
              </a:rPr>
              <a:t>;</a:t>
            </a:r>
          </a:p>
          <a:p>
            <a:pPr algn="l">
              <a:lnSpc>
                <a:spcPct val="150000"/>
              </a:lnSpc>
            </a:pPr>
            <a:r>
              <a:rPr kumimoji="1" lang="zh-CN" altLang="en-US" dirty="0">
                <a:solidFill>
                  <a:srgbClr val="111111"/>
                </a:solidFill>
              </a:rPr>
              <a:t>格式</a:t>
            </a:r>
            <a:r>
              <a:rPr kumimoji="1" lang="en-US" altLang="zh-CN" dirty="0">
                <a:solidFill>
                  <a:srgbClr val="111111"/>
                </a:solidFill>
              </a:rPr>
              <a:t>3:   </a:t>
            </a:r>
            <a:r>
              <a:rPr kumimoji="1" lang="en-US" altLang="zh-CN" dirty="0">
                <a:solidFill>
                  <a:schemeClr val="tx1"/>
                </a:solidFill>
              </a:rPr>
              <a:t>return</a:t>
            </a:r>
            <a:r>
              <a:rPr kumimoji="1" lang="en-US" altLang="zh-CN" dirty="0">
                <a:solidFill>
                  <a:srgbClr val="111111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96741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关于返回语句的相关说明：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71727"/>
          </a:xfrm>
        </p:spPr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zh-CN" altLang="zh-CN" sz="2800" dirty="0">
                <a:solidFill>
                  <a:srgbClr val="111111"/>
                </a:solidFill>
              </a:rPr>
              <a:t>函数中可有多个</a:t>
            </a:r>
            <a:r>
              <a:rPr kumimoji="1" lang="en-US" altLang="zh-CN" sz="2800" dirty="0">
                <a:solidFill>
                  <a:srgbClr val="111111"/>
                </a:solidFill>
              </a:rPr>
              <a:t>return</a:t>
            </a:r>
            <a:r>
              <a:rPr kumimoji="1" lang="zh-CN" altLang="zh-CN" sz="2800" dirty="0">
                <a:solidFill>
                  <a:srgbClr val="111111"/>
                </a:solidFill>
              </a:rPr>
              <a:t>语句</a:t>
            </a:r>
            <a:endParaRPr kumimoji="1" lang="zh-CN" altLang="en-US" sz="2800" dirty="0">
              <a:solidFill>
                <a:srgbClr val="111111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zh-CN" altLang="en-US" sz="2800" dirty="0">
                <a:solidFill>
                  <a:srgbClr val="111111"/>
                </a:solidFill>
              </a:rPr>
              <a:t> </a:t>
            </a:r>
            <a:r>
              <a:rPr kumimoji="1" lang="zh-CN" altLang="zh-CN" sz="2800" dirty="0">
                <a:solidFill>
                  <a:srgbClr val="111111"/>
                </a:solidFill>
              </a:rPr>
              <a:t>若无</a:t>
            </a:r>
            <a:r>
              <a:rPr kumimoji="1" lang="en-US" altLang="zh-CN" sz="2800" dirty="0">
                <a:solidFill>
                  <a:srgbClr val="111111"/>
                </a:solidFill>
              </a:rPr>
              <a:t>return</a:t>
            </a:r>
            <a:r>
              <a:rPr kumimoji="1" lang="zh-CN" altLang="zh-CN" sz="2800" dirty="0">
                <a:solidFill>
                  <a:srgbClr val="111111"/>
                </a:solidFill>
              </a:rPr>
              <a:t>语句，遇}时，自动返回调用函数</a:t>
            </a:r>
            <a:endParaRPr kumimoji="1" lang="zh-CN" altLang="en-US" sz="2800" dirty="0">
              <a:solidFill>
                <a:srgbClr val="111111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zh-CN" altLang="en-US" sz="2800" dirty="0">
                <a:solidFill>
                  <a:srgbClr val="111111"/>
                </a:solidFill>
              </a:rPr>
              <a:t> </a:t>
            </a:r>
            <a:r>
              <a:rPr kumimoji="1" lang="zh-CN" altLang="zh-CN" sz="2800" dirty="0">
                <a:solidFill>
                  <a:srgbClr val="111111"/>
                </a:solidFill>
              </a:rPr>
              <a:t>若函数返回值类型与</a:t>
            </a:r>
            <a:r>
              <a:rPr kumimoji="1" lang="en-US" altLang="zh-CN" sz="2800" dirty="0">
                <a:solidFill>
                  <a:srgbClr val="111111"/>
                </a:solidFill>
              </a:rPr>
              <a:t>return</a:t>
            </a:r>
            <a:r>
              <a:rPr kumimoji="1" lang="zh-CN" altLang="zh-CN" sz="2800" dirty="0">
                <a:solidFill>
                  <a:srgbClr val="111111"/>
                </a:solidFill>
              </a:rPr>
              <a:t>语句中表达式值的类型不一致，</a:t>
            </a:r>
            <a:r>
              <a:rPr kumimoji="1" lang="zh-CN" altLang="zh-CN" sz="2800" dirty="0">
                <a:solidFill>
                  <a:srgbClr val="FF0000"/>
                </a:solidFill>
              </a:rPr>
              <a:t>按前者为准，自动转换------函数调用</a:t>
            </a:r>
            <a:r>
              <a:rPr kumimoji="1" lang="zh-CN" altLang="zh-CN" sz="2800" dirty="0" smtClean="0">
                <a:solidFill>
                  <a:srgbClr val="FF0000"/>
                </a:solidFill>
              </a:rPr>
              <a:t>转换</a:t>
            </a:r>
            <a:r>
              <a:rPr kumimoji="1" lang="zh-CN" altLang="en-US" sz="2800" dirty="0" smtClean="0"/>
              <a:t>。</a:t>
            </a:r>
            <a:endParaRPr kumimoji="1" lang="zh-CN" altLang="en-US" sz="28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en-US" altLang="zh-CN" sz="2800" dirty="0" smtClean="0">
                <a:solidFill>
                  <a:srgbClr val="111111"/>
                </a:solidFill>
              </a:rPr>
              <a:t>Void</a:t>
            </a:r>
            <a:r>
              <a:rPr kumimoji="1" lang="zh-CN" altLang="en-US" sz="2800" dirty="0" smtClean="0">
                <a:solidFill>
                  <a:srgbClr val="111111"/>
                </a:solidFill>
              </a:rPr>
              <a:t>型函数，不带回确定的值</a:t>
            </a:r>
            <a:endParaRPr kumimoji="1" lang="zh-CN" altLang="en-US" sz="2800" dirty="0">
              <a:solidFill>
                <a:srgbClr val="111111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xmlns="" val="375447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111111"/>
                </a:solidFill>
              </a:rPr>
              <a:t>关于函数返回值若干情形的实例说明</a:t>
            </a:r>
            <a:r>
              <a:rPr kumimoji="1" lang="en-US" altLang="zh-CN" dirty="0">
                <a:solidFill>
                  <a:srgbClr val="111111"/>
                </a:solidFill>
              </a:rPr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78721"/>
            <a:ext cx="7886700" cy="4298242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14</a:t>
            </a:fld>
            <a:endParaRPr lang="en-US" altLang="zh-CN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27584" y="1862396"/>
            <a:ext cx="3009900" cy="29361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5: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max(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x,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y)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{   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z;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z=x&gt;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y?x:y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return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(z);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}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55356" y="1860082"/>
            <a:ext cx="3405187" cy="334245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6: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void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swap(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x,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y )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{    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temp;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temp=x;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x=y;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y=temp;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}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304925" y="5481992"/>
            <a:ext cx="6181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注意：当省略返回类型时，系统默认返回类型为</a:t>
            </a:r>
            <a:r>
              <a:rPr kumimoji="1" lang="en-US" altLang="zh-CN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xmlns="" val="64921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 autoUpdateAnimBg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111111"/>
                </a:solidFill>
              </a:rPr>
              <a:t>关于函数返回值若干情形的实例说明</a:t>
            </a:r>
            <a:r>
              <a:rPr kumimoji="1" lang="en-US" altLang="zh-CN" dirty="0" smtClean="0">
                <a:solidFill>
                  <a:srgbClr val="111111"/>
                </a:solidFill>
              </a:rPr>
              <a:t>: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95851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33412" y="1860923"/>
            <a:ext cx="3861350" cy="31947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例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7: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</a:t>
            </a:r>
            <a:r>
              <a:rPr kumimoji="1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int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max(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float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</a:t>
            </a:r>
            <a:r>
              <a:rPr kumimoji="1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x,</a:t>
            </a:r>
            <a:r>
              <a:rPr kumimoji="1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float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y)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{   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float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z;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z=x&gt;</a:t>
            </a:r>
            <a:r>
              <a:rPr kumimoji="1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y?x:y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 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return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(z);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}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494762" y="2492896"/>
            <a:ext cx="4003675" cy="243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思考：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若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: x=1.5,y=2.5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则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: </a:t>
            </a: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当发生函数调用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max(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x,y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)</a:t>
            </a: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时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z</a:t>
            </a: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的值为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?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    max(</a:t>
            </a:r>
            <a:r>
              <a:rPr kumimoji="1" lang="en-US" altLang="zh-CN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x,y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)</a:t>
            </a:r>
            <a:r>
              <a:rPr kumimoji="1" lang="zh-CN" alt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的值为</a:t>
            </a:r>
            <a:r>
              <a:rPr kumimoji="1" lang="en-US" altLang="zh-CN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?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899592" y="5042227"/>
            <a:ext cx="69707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注意：</a:t>
            </a:r>
          </a:p>
          <a:p>
            <a:pPr marL="0" marR="0" lvl="0" indent="0" algn="l" defTabSz="914400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zh-CN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若函数返回值类型与</a:t>
            </a:r>
            <a:r>
              <a:rPr kumimoji="1" lang="en-US" altLang="zh-CN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return</a:t>
            </a:r>
            <a:r>
              <a:rPr kumimoji="1" lang="zh-CN" altLang="zh-CN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语句中表达式值的类型不一致，按前者为准，自动转换------函数调用转换</a:t>
            </a:r>
            <a:endParaRPr kumimoji="1" lang="zh-CN" alt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3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八、小结</a:t>
            </a:r>
          </a:p>
        </p:txBody>
      </p:sp>
      <p:sp>
        <p:nvSpPr>
          <p:cNvPr id="2" name="矩形 1"/>
          <p:cNvSpPr/>
          <p:nvPr/>
        </p:nvSpPr>
        <p:spPr>
          <a:xfrm>
            <a:off x="644192" y="2492896"/>
            <a:ext cx="8107215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defTabSz="685800" fontAlgn="auto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zh-CN" altLang="en-US" sz="3200" b="0" dirty="0" smtClean="0">
                <a:solidFill>
                  <a:prstClr val="black"/>
                </a:solidFill>
                <a:latin typeface="Calibri"/>
              </a:rPr>
              <a:t>本小节主要讲解了函数</a:t>
            </a:r>
            <a:r>
              <a:rPr lang="zh-CN" altLang="en-US" sz="3200" b="0" dirty="0">
                <a:solidFill>
                  <a:prstClr val="black"/>
                </a:solidFill>
                <a:latin typeface="Calibri"/>
              </a:rPr>
              <a:t>的</a:t>
            </a:r>
            <a:r>
              <a:rPr lang="zh-CN" altLang="en-US" sz="3200" b="0" dirty="0" smtClean="0">
                <a:solidFill>
                  <a:prstClr val="black"/>
                </a:solidFill>
                <a:latin typeface="Calibri"/>
              </a:rPr>
              <a:t>分类，分为有参函数和无参函数。函数</a:t>
            </a:r>
            <a:r>
              <a:rPr lang="zh-CN" altLang="en-US" sz="3200" b="0" dirty="0">
                <a:solidFill>
                  <a:prstClr val="black"/>
                </a:solidFill>
                <a:latin typeface="Calibri"/>
              </a:rPr>
              <a:t>参数的</a:t>
            </a:r>
            <a:r>
              <a:rPr lang="zh-CN" altLang="en-US" sz="3200" b="0" dirty="0" smtClean="0">
                <a:solidFill>
                  <a:prstClr val="black"/>
                </a:solidFill>
                <a:latin typeface="Calibri"/>
              </a:rPr>
              <a:t>定义，包含两种参数：实参和形参。函数</a:t>
            </a:r>
            <a:r>
              <a:rPr lang="zh-CN" altLang="en-US" sz="3200" b="0" dirty="0">
                <a:solidFill>
                  <a:prstClr val="black"/>
                </a:solidFill>
                <a:latin typeface="Calibri"/>
              </a:rPr>
              <a:t>返回值的大小和</a:t>
            </a:r>
            <a:r>
              <a:rPr lang="zh-CN" altLang="en-US" sz="3200" b="0" dirty="0" smtClean="0">
                <a:solidFill>
                  <a:prstClr val="black"/>
                </a:solidFill>
                <a:latin typeface="Calibri"/>
              </a:rPr>
              <a:t>类型。</a:t>
            </a:r>
            <a:endParaRPr lang="zh-CN" altLang="en-US" sz="3200" b="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004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7073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函数参数和其返回值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0000FF"/>
                </a:solidFill>
              </a:rPr>
              <a:t>一、教学目标</a:t>
            </a:r>
            <a:endParaRPr lang="en-US" altLang="zh-CN" sz="32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二、问题引导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三、</a:t>
            </a:r>
            <a:r>
              <a:rPr lang="zh-CN" altLang="en-US" sz="3200" b="1" dirty="0">
                <a:solidFill>
                  <a:srgbClr val="0000FF"/>
                </a:solidFill>
              </a:rPr>
              <a:t>函数概述</a:t>
            </a:r>
            <a:endParaRPr lang="en-US" altLang="zh-CN" sz="32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四、基本概念及算法实现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200" b="1" dirty="0" smtClean="0">
                <a:solidFill>
                  <a:srgbClr val="FF0000"/>
                </a:solidFill>
              </a:rPr>
              <a:t>五、</a:t>
            </a:r>
            <a:r>
              <a:rPr lang="zh-CN" altLang="en-US" sz="3200" b="1" dirty="0">
                <a:solidFill>
                  <a:srgbClr val="0000FF"/>
                </a:solidFill>
              </a:rPr>
              <a:t>小结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03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了解</a:t>
            </a:r>
            <a:r>
              <a:rPr lang="zh-CN" altLang="en-US" sz="3200" dirty="0"/>
              <a:t>模块化</a:t>
            </a:r>
            <a:r>
              <a:rPr lang="zh-CN" altLang="en-US" sz="3200" dirty="0" smtClean="0"/>
              <a:t>程序设计的概念</a:t>
            </a:r>
            <a:endParaRPr lang="en-US" altLang="zh-CN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了解函数的分类</a:t>
            </a:r>
            <a:endParaRPr lang="en-US" altLang="zh-CN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函数参数的定义</a:t>
            </a:r>
            <a:endParaRPr lang="en-US" altLang="zh-CN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掌握</a:t>
            </a:r>
            <a:r>
              <a:rPr lang="zh-CN" altLang="en-US" sz="3200" dirty="0"/>
              <a:t>函数返回值的大小和类型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US" altLang="zh-CN" sz="32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32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3200" dirty="0" smtClean="0">
                <a:solidFill>
                  <a:srgbClr val="FF0000"/>
                </a:solidFill>
              </a:rPr>
              <a:t>问题</a:t>
            </a:r>
            <a:r>
              <a:rPr lang="en-US" altLang="zh-CN" sz="3200" dirty="0" smtClean="0">
                <a:solidFill>
                  <a:srgbClr val="FF0000"/>
                </a:solidFill>
              </a:rPr>
              <a:t>1</a:t>
            </a:r>
            <a:r>
              <a:rPr lang="zh-CN" altLang="en-US" sz="3200" dirty="0" smtClean="0">
                <a:solidFill>
                  <a:srgbClr val="FF0000"/>
                </a:solidFill>
              </a:rPr>
              <a:t>：什么是函数的参数？</a:t>
            </a:r>
            <a:endParaRPr lang="en-US" altLang="zh-CN" sz="32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32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3200" dirty="0" smtClean="0"/>
          </a:p>
          <a:p>
            <a:pPr marL="0" indent="0">
              <a:buNone/>
            </a:pPr>
            <a:r>
              <a:rPr lang="zh-CN" altLang="zh-CN" sz="3200" dirty="0" smtClean="0">
                <a:solidFill>
                  <a:srgbClr val="FF0000"/>
                </a:solidFill>
              </a:rPr>
              <a:t>问题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r>
              <a:rPr lang="zh-CN" altLang="en-US" sz="3200" dirty="0" smtClean="0">
                <a:solidFill>
                  <a:srgbClr val="FF0000"/>
                </a:solidFill>
              </a:rPr>
              <a:t>：</a:t>
            </a:r>
            <a:r>
              <a:rPr lang="zh-CN" altLang="en-US" sz="3200" dirty="0">
                <a:solidFill>
                  <a:srgbClr val="0000FF"/>
                </a:solidFill>
              </a:rPr>
              <a:t>什么是</a:t>
            </a:r>
            <a:r>
              <a:rPr lang="zh-CN" altLang="en-US" sz="3200" dirty="0" smtClean="0">
                <a:solidFill>
                  <a:srgbClr val="0000FF"/>
                </a:solidFill>
              </a:rPr>
              <a:t>函数的返回值？</a:t>
            </a:r>
            <a:endParaRPr lang="en-US" altLang="zh-CN" sz="3200" dirty="0"/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>
                <a:solidFill>
                  <a:prstClr val="black"/>
                </a:solidFill>
              </a:rPr>
              <a:pPr eaLnBrk="1" hangingPunct="1"/>
              <a:t>4</a:t>
            </a:fld>
            <a:endParaRPr lang="en-US" altLang="zh-CN" b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7413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三、函数</a:t>
            </a:r>
            <a:r>
              <a:rPr lang="zh-CN" altLang="en-US" dirty="0">
                <a:solidFill>
                  <a:srgbClr val="FF0000"/>
                </a:solidFill>
              </a:rPr>
              <a:t>概述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800" dirty="0"/>
              <a:t>模块化程序设计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 smtClean="0"/>
              <a:t>基本</a:t>
            </a:r>
            <a:r>
              <a:rPr lang="zh-CN" altLang="en-US" sz="2400" dirty="0"/>
              <a:t>思想</a:t>
            </a:r>
            <a:r>
              <a:rPr lang="en-US" altLang="zh-CN" sz="2400" dirty="0"/>
              <a:t>:  </a:t>
            </a:r>
            <a:r>
              <a:rPr lang="zh-CN" altLang="en-US" sz="2400" dirty="0"/>
              <a:t>分而治之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 smtClean="0"/>
              <a:t>特点：</a:t>
            </a:r>
            <a:endParaRPr lang="zh-CN" altLang="en-US" sz="2400" dirty="0"/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 各模块相对独立、功能单一、结构清晰、接口简单</a:t>
            </a:r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 降低了程序设计的复杂性</a:t>
            </a:r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 提高了程序的可靠性</a:t>
            </a:r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 缩短开发周期</a:t>
            </a:r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 避免程序开发的重复劳动</a:t>
            </a:r>
          </a:p>
          <a:p>
            <a:pPr lvl="2">
              <a:lnSpc>
                <a:spcPct val="130000"/>
              </a:lnSpc>
            </a:pPr>
            <a:r>
              <a:rPr lang="zh-CN" altLang="en-US" sz="2000" dirty="0"/>
              <a:t>易于维护和功能扩充</a:t>
            </a:r>
          </a:p>
          <a:p>
            <a:pPr lvl="1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400" dirty="0"/>
              <a:t> 开发方法</a:t>
            </a:r>
            <a:r>
              <a:rPr lang="en-US" altLang="zh-CN" sz="2400" dirty="0"/>
              <a:t>: </a:t>
            </a:r>
            <a:r>
              <a:rPr lang="zh-CN" altLang="en-US" sz="2400" dirty="0">
                <a:solidFill>
                  <a:srgbClr val="3333CC"/>
                </a:solidFill>
              </a:rPr>
              <a:t>自上向下，逐步分解，分而治之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85970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</a:t>
            </a:r>
            <a:r>
              <a:rPr lang="zh-CN" altLang="en-US" dirty="0"/>
              <a:t>语言是模块化</a:t>
            </a:r>
            <a:r>
              <a:rPr lang="zh-CN" altLang="en-US" dirty="0" smtClean="0"/>
              <a:t>程序设计语言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5" name="AutoShape 26"/>
          <p:cNvSpPr>
            <a:spLocks noChangeArrowheads="1"/>
          </p:cNvSpPr>
          <p:nvPr/>
        </p:nvSpPr>
        <p:spPr bwMode="auto">
          <a:xfrm>
            <a:off x="850900" y="2324894"/>
            <a:ext cx="7442200" cy="33528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8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52425" indent="-352425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352425" marR="0" lvl="0" indent="-352425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关于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c</a:t>
            </a: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程序结构的说明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:</a:t>
            </a:r>
          </a:p>
          <a:p>
            <a:pPr marL="352425" marR="0" lvl="0" indent="-352425" algn="l" defTabSz="914400" eaLnBrk="1" fontAlgn="auto" latinLnBrk="0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buClr>
                <a:srgbClr val="FF6600"/>
              </a:buClr>
              <a:buSzTx/>
              <a:buFont typeface="Wingdings" panose="05000000000000000000" pitchFamily="2" charset="2"/>
              <a:buChar char="&amp;"/>
              <a:tabLst/>
              <a:defRPr/>
            </a:pP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C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是函数式语言</a:t>
            </a:r>
            <a:endParaRPr kumimoji="1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111111"/>
              </a:solidFill>
              <a:effectLst/>
              <a:uLnTx/>
              <a:uFillTx/>
              <a:latin typeface="Tahoma" panose="020B0604030504040204" pitchFamily="34" charset="0"/>
              <a:ea typeface="黑体" panose="02010609060101010101" pitchFamily="49" charset="-122"/>
            </a:endParaRPr>
          </a:p>
          <a:p>
            <a:pPr marL="352425" marR="0" lvl="0" indent="-352425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 typeface="Wingdings" panose="05000000000000000000" pitchFamily="2" charset="2"/>
              <a:buChar char="&amp;"/>
              <a:tabLst/>
              <a:defRPr/>
            </a:pP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必须有且只能有一个名为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main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的主函数</a:t>
            </a:r>
          </a:p>
          <a:p>
            <a:pPr marL="352425" marR="0" lvl="0" indent="-352425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 typeface="Wingdings" panose="05000000000000000000" pitchFamily="2" charset="2"/>
              <a:buChar char="&amp;"/>
              <a:tabLst/>
              <a:defRPr/>
            </a:pP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c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程序的执行总是从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main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函数开始，在</a:t>
            </a:r>
            <a:r>
              <a:rPr kumimoji="1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main</a:t>
            </a:r>
            <a:r>
              <a:rPr kumimoji="1" lang="zh-CN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中结束</a:t>
            </a:r>
            <a:endParaRPr kumimoji="1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111111"/>
              </a:solidFill>
              <a:effectLst/>
              <a:uLnTx/>
              <a:uFillTx/>
              <a:latin typeface="Tahoma" panose="020B0604030504040204" pitchFamily="34" charset="0"/>
              <a:ea typeface="黑体" panose="02010609060101010101" pitchFamily="49" charset="-122"/>
            </a:endParaRPr>
          </a:p>
          <a:p>
            <a:pPr marL="352425" marR="0" lvl="0" indent="-352425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 typeface="Wingdings" panose="05000000000000000000" pitchFamily="2" charset="2"/>
              <a:buChar char="&amp;"/>
              <a:tabLst/>
              <a:defRPr/>
            </a:pPr>
            <a:r>
              <a: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函数可以嵌套调用，但不能嵌套定义</a:t>
            </a:r>
            <a:endParaRPr kumimoji="1" lang="zh-CN" altLang="zh-CN" sz="2400" b="0" i="0" u="none" strike="noStrike" kern="0" cap="none" spc="0" normalizeH="0" baseline="0" noProof="0" dirty="0" smtClean="0">
              <a:ln>
                <a:noFill/>
              </a:ln>
              <a:solidFill>
                <a:srgbClr val="111111"/>
              </a:solidFill>
              <a:effectLst/>
              <a:uLnTx/>
              <a:uFillTx/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286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函数的分类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90688"/>
            <a:ext cx="8407846" cy="5156459"/>
          </a:xfrm>
        </p:spPr>
        <p:txBody>
          <a:bodyPr/>
          <a:lstStyle/>
          <a:p>
            <a:r>
              <a:rPr lang="zh-CN" altLang="en-US" dirty="0"/>
              <a:t>从用户的角度分</a:t>
            </a:r>
            <a:endParaRPr lang="en-US" altLang="zh-CN" dirty="0"/>
          </a:p>
          <a:p>
            <a:pPr marL="0" indent="0">
              <a:buNone/>
            </a:pPr>
            <a:endParaRPr kumimoji="1" lang="zh-CN" altLang="en-US" sz="2000" dirty="0">
              <a:solidFill>
                <a:srgbClr val="111111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 smtClean="0"/>
              <a:t>从函数的形式分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 smtClean="0"/>
              <a:t>从函数的使用权限分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7</a:t>
            </a:fld>
            <a:endParaRPr lang="en-US" altLang="zh-CN"/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1115616" y="1988840"/>
            <a:ext cx="6048376" cy="1116013"/>
            <a:chOff x="1022" y="1170"/>
            <a:chExt cx="3810" cy="703"/>
          </a:xfrm>
        </p:grpSpPr>
        <p:sp>
          <p:nvSpPr>
            <p:cNvPr id="6" name="Rectangle 29"/>
            <p:cNvSpPr>
              <a:spLocks noChangeArrowheads="1"/>
            </p:cNvSpPr>
            <p:nvPr/>
          </p:nvSpPr>
          <p:spPr bwMode="auto">
            <a:xfrm>
              <a:off x="1022" y="1170"/>
              <a:ext cx="3503" cy="7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CC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7" name="Text Box 30"/>
            <p:cNvSpPr txBox="1">
              <a:spLocks noChangeArrowheads="1"/>
            </p:cNvSpPr>
            <p:nvPr/>
          </p:nvSpPr>
          <p:spPr bwMode="auto">
            <a:xfrm>
              <a:off x="1200" y="1254"/>
              <a:ext cx="36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algn="l"/>
              <a:r>
                <a:rPr kumimoji="1" lang="zh-CN" altLang="en-US" sz="2000" dirty="0">
                  <a:solidFill>
                    <a:srgbClr val="111111"/>
                  </a:solidFill>
                </a:rPr>
                <a:t>标准函数</a:t>
              </a:r>
              <a:r>
                <a:rPr kumimoji="1" lang="en-US" altLang="zh-CN" sz="2000" dirty="0">
                  <a:solidFill>
                    <a:srgbClr val="111111"/>
                  </a:solidFill>
                </a:rPr>
                <a:t>(</a:t>
              </a:r>
              <a:r>
                <a:rPr kumimoji="1" lang="zh-CN" altLang="en-US" sz="2000" dirty="0">
                  <a:solidFill>
                    <a:srgbClr val="111111"/>
                  </a:solidFill>
                </a:rPr>
                <a:t>库函数</a:t>
              </a:r>
              <a:r>
                <a:rPr kumimoji="1" lang="en-US" altLang="zh-CN" sz="2000" dirty="0">
                  <a:solidFill>
                    <a:srgbClr val="111111"/>
                  </a:solidFill>
                </a:rPr>
                <a:t>) </a:t>
              </a:r>
              <a:r>
                <a:rPr kumimoji="1" lang="en-US" altLang="zh-CN" sz="2000" dirty="0" smtClean="0">
                  <a:solidFill>
                    <a:srgbClr val="111111"/>
                  </a:solidFill>
                </a:rPr>
                <a:t>  </a:t>
              </a:r>
              <a:r>
                <a:rPr kumimoji="1" lang="zh-CN" altLang="en-US" sz="2000" dirty="0" smtClean="0">
                  <a:solidFill>
                    <a:srgbClr val="111111"/>
                  </a:solidFill>
                </a:rPr>
                <a:t>例如</a:t>
              </a:r>
              <a:r>
                <a:rPr kumimoji="1" lang="en-US" altLang="zh-CN" sz="2000" dirty="0" err="1" smtClean="0">
                  <a:solidFill>
                    <a:srgbClr val="111111"/>
                  </a:solidFill>
                </a:rPr>
                <a:t>sqrt</a:t>
              </a:r>
              <a:r>
                <a:rPr kumimoji="1" lang="en-US" altLang="zh-CN" sz="2000" dirty="0" smtClean="0">
                  <a:solidFill>
                    <a:srgbClr val="111111"/>
                  </a:solidFill>
                </a:rPr>
                <a:t>()</a:t>
              </a:r>
              <a:r>
                <a:rPr kumimoji="1" lang="zh-CN" altLang="en-US" sz="2000" dirty="0" smtClean="0">
                  <a:solidFill>
                    <a:srgbClr val="111111"/>
                  </a:solidFill>
                </a:rPr>
                <a:t>， </a:t>
              </a:r>
              <a:r>
                <a:rPr kumimoji="1" lang="en-US" altLang="zh-CN" sz="2000" dirty="0" err="1" smtClean="0">
                  <a:solidFill>
                    <a:srgbClr val="111111"/>
                  </a:solidFill>
                </a:rPr>
                <a:t>getchar</a:t>
              </a:r>
              <a:r>
                <a:rPr kumimoji="1" lang="en-US" altLang="zh-CN" sz="2000" dirty="0" smtClean="0">
                  <a:solidFill>
                    <a:srgbClr val="111111"/>
                  </a:solidFill>
                </a:rPr>
                <a:t>()</a:t>
              </a:r>
              <a:r>
                <a:rPr kumimoji="1" lang="zh-CN" altLang="en-US" sz="2000" dirty="0" smtClean="0">
                  <a:solidFill>
                    <a:srgbClr val="111111"/>
                  </a:solidFill>
                </a:rPr>
                <a:t>函数</a:t>
              </a:r>
              <a:r>
                <a:rPr kumimoji="1" lang="en-US" altLang="zh-CN" sz="2000" dirty="0" smtClean="0">
                  <a:solidFill>
                    <a:srgbClr val="111111"/>
                  </a:solidFill>
                </a:rPr>
                <a:t> </a:t>
              </a:r>
              <a:endParaRPr kumimoji="1" lang="en-US" altLang="zh-CN" sz="2000" dirty="0">
                <a:solidFill>
                  <a:srgbClr val="111111"/>
                </a:solidFill>
              </a:endParaRPr>
            </a:p>
          </p:txBody>
        </p:sp>
        <p:sp>
          <p:nvSpPr>
            <p:cNvPr id="8" name="Text Box 31"/>
            <p:cNvSpPr txBox="1">
              <a:spLocks noChangeArrowheads="1"/>
            </p:cNvSpPr>
            <p:nvPr/>
          </p:nvSpPr>
          <p:spPr bwMode="auto">
            <a:xfrm>
              <a:off x="1210" y="1602"/>
              <a:ext cx="12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algn="ctr"/>
              <a:r>
                <a:rPr kumimoji="1" lang="zh-CN" altLang="en-US" sz="2000">
                  <a:solidFill>
                    <a:srgbClr val="111111"/>
                  </a:solidFill>
                </a:rPr>
                <a:t>用户自定义函数</a:t>
              </a:r>
            </a:p>
          </p:txBody>
        </p:sp>
        <p:sp>
          <p:nvSpPr>
            <p:cNvPr id="9" name="AutoShape 32"/>
            <p:cNvSpPr>
              <a:spLocks/>
            </p:cNvSpPr>
            <p:nvPr/>
          </p:nvSpPr>
          <p:spPr bwMode="auto">
            <a:xfrm>
              <a:off x="1085" y="1313"/>
              <a:ext cx="56" cy="519"/>
            </a:xfrm>
            <a:prstGeom prst="leftBrace">
              <a:avLst>
                <a:gd name="adj1" fmla="val 77232"/>
                <a:gd name="adj2" fmla="val 50000"/>
              </a:avLst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15" name="Group 23"/>
          <p:cNvGrpSpPr>
            <a:grpSpLocks/>
          </p:cNvGrpSpPr>
          <p:nvPr/>
        </p:nvGrpSpPr>
        <p:grpSpPr bwMode="auto">
          <a:xfrm>
            <a:off x="1115617" y="3648075"/>
            <a:ext cx="5561012" cy="1116013"/>
            <a:chOff x="1023" y="2278"/>
            <a:chExt cx="3503" cy="703"/>
          </a:xfrm>
        </p:grpSpPr>
        <p:sp>
          <p:nvSpPr>
            <p:cNvPr id="16" name="Rectangle 24"/>
            <p:cNvSpPr>
              <a:spLocks noChangeArrowheads="1"/>
            </p:cNvSpPr>
            <p:nvPr/>
          </p:nvSpPr>
          <p:spPr bwMode="auto">
            <a:xfrm>
              <a:off x="1023" y="2278"/>
              <a:ext cx="3503" cy="7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rgbClr val="CC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106" y="2325"/>
              <a:ext cx="76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algn="ctr"/>
              <a:r>
                <a:rPr kumimoji="1" lang="zh-CN" altLang="en-US" sz="2000" dirty="0">
                  <a:solidFill>
                    <a:srgbClr val="FF0000"/>
                  </a:solidFill>
                </a:rPr>
                <a:t>无参</a:t>
              </a:r>
              <a:r>
                <a:rPr kumimoji="1" lang="zh-CN" altLang="en-US" sz="2000" dirty="0">
                  <a:solidFill>
                    <a:srgbClr val="111111"/>
                  </a:solidFill>
                </a:rPr>
                <a:t>函数</a:t>
              </a:r>
            </a:p>
          </p:txBody>
        </p:sp>
        <p:sp>
          <p:nvSpPr>
            <p:cNvPr id="18" name="Text Box 26"/>
            <p:cNvSpPr txBox="1">
              <a:spLocks noChangeArrowheads="1"/>
            </p:cNvSpPr>
            <p:nvPr/>
          </p:nvSpPr>
          <p:spPr bwMode="auto">
            <a:xfrm>
              <a:off x="1054" y="2648"/>
              <a:ext cx="81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algn="ctr"/>
              <a:r>
                <a:rPr kumimoji="1" lang="zh-CN" altLang="en-US" sz="2000" dirty="0" smtClean="0">
                  <a:solidFill>
                    <a:srgbClr val="111111"/>
                  </a:solidFill>
                </a:rPr>
                <a:t> </a:t>
              </a:r>
              <a:r>
                <a:rPr kumimoji="1" lang="zh-CN" altLang="en-US" sz="2000" dirty="0" smtClean="0">
                  <a:solidFill>
                    <a:srgbClr val="FF0000"/>
                  </a:solidFill>
                </a:rPr>
                <a:t>有</a:t>
              </a:r>
              <a:r>
                <a:rPr kumimoji="1" lang="zh-CN" altLang="en-US" sz="2000" dirty="0">
                  <a:solidFill>
                    <a:srgbClr val="FF0000"/>
                  </a:solidFill>
                </a:rPr>
                <a:t>参</a:t>
              </a:r>
              <a:r>
                <a:rPr kumimoji="1" lang="zh-CN" altLang="en-US" sz="2000" dirty="0">
                  <a:solidFill>
                    <a:srgbClr val="111111"/>
                  </a:solidFill>
                </a:rPr>
                <a:t>函数</a:t>
              </a:r>
            </a:p>
          </p:txBody>
        </p:sp>
        <p:sp>
          <p:nvSpPr>
            <p:cNvPr id="19" name="AutoShape 27"/>
            <p:cNvSpPr>
              <a:spLocks/>
            </p:cNvSpPr>
            <p:nvPr/>
          </p:nvSpPr>
          <p:spPr bwMode="auto">
            <a:xfrm>
              <a:off x="1086" y="2358"/>
              <a:ext cx="56" cy="519"/>
            </a:xfrm>
            <a:prstGeom prst="leftBrace">
              <a:avLst>
                <a:gd name="adj1" fmla="val 77232"/>
                <a:gd name="adj2" fmla="val 50000"/>
              </a:avLst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sp>
        <p:nvSpPr>
          <p:cNvPr id="20" name="AutoShape 44"/>
          <p:cNvSpPr>
            <a:spLocks noChangeArrowheads="1"/>
          </p:cNvSpPr>
          <p:nvPr/>
        </p:nvSpPr>
        <p:spPr bwMode="auto">
          <a:xfrm>
            <a:off x="3016245" y="3065462"/>
            <a:ext cx="5916612" cy="2243137"/>
          </a:xfrm>
          <a:prstGeom prst="wedgeRoundRectCallout">
            <a:avLst>
              <a:gd name="adj1" fmla="val -35324"/>
              <a:gd name="adj2" fmla="val -76611"/>
              <a:gd name="adj3" fmla="val 16667"/>
            </a:avLst>
          </a:prstGeom>
          <a:solidFill>
            <a:srgbClr val="FFFFFF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ahoma" panose="020B060403050404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使用库函数应注意：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Char char="•"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需要使用的包含文件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Char char="•"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函数功能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Char char="•"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函数参数的个数和顺序，及各参数意义和类型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Char char="•"/>
              <a:tabLst/>
              <a:defRPr/>
            </a:pPr>
            <a:r>
              <a:rPr kumimoji="1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rPr>
              <a:t> 函数返回值意义和类型</a:t>
            </a:r>
          </a:p>
          <a:p>
            <a:pPr marL="0" marR="0" lvl="0" indent="0" algn="l" defTabSz="91440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Char char="•"/>
              <a:tabLst/>
              <a:defRPr/>
            </a:pPr>
            <a:endParaRPr kumimoji="1" lang="en-US" altLang="zh-CN" sz="2000" b="0" i="0" u="none" strike="noStrike" kern="0" cap="none" spc="0" normalizeH="0" baseline="0" noProof="0" dirty="0" smtClean="0">
              <a:ln>
                <a:noFill/>
              </a:ln>
              <a:solidFill>
                <a:srgbClr val="111111"/>
              </a:solidFill>
              <a:effectLst/>
              <a:uLnTx/>
              <a:uFillTx/>
              <a:latin typeface="Tahoma" panose="020B060403050404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1" name="Group 39"/>
          <p:cNvGrpSpPr>
            <a:grpSpLocks/>
          </p:cNvGrpSpPr>
          <p:nvPr/>
        </p:nvGrpSpPr>
        <p:grpSpPr bwMode="auto">
          <a:xfrm>
            <a:off x="1115615" y="5466023"/>
            <a:ext cx="5561013" cy="1116012"/>
            <a:chOff x="1014" y="3355"/>
            <a:chExt cx="3503" cy="703"/>
          </a:xfrm>
        </p:grpSpPr>
        <p:sp>
          <p:nvSpPr>
            <p:cNvPr id="22" name="Rectangle 40"/>
            <p:cNvSpPr>
              <a:spLocks noChangeArrowheads="1"/>
            </p:cNvSpPr>
            <p:nvPr/>
          </p:nvSpPr>
          <p:spPr bwMode="auto">
            <a:xfrm>
              <a:off x="1014" y="3355"/>
              <a:ext cx="3503" cy="7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rgbClr val="CC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3" name="Text Box 41"/>
            <p:cNvSpPr txBox="1">
              <a:spLocks noChangeArrowheads="1"/>
            </p:cNvSpPr>
            <p:nvPr/>
          </p:nvSpPr>
          <p:spPr bwMode="auto">
            <a:xfrm>
              <a:off x="1172" y="3428"/>
              <a:ext cx="7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内部函数</a:t>
              </a:r>
            </a:p>
          </p:txBody>
        </p:sp>
        <p:sp>
          <p:nvSpPr>
            <p:cNvPr id="24" name="Text Box 42"/>
            <p:cNvSpPr txBox="1">
              <a:spLocks noChangeArrowheads="1"/>
            </p:cNvSpPr>
            <p:nvPr/>
          </p:nvSpPr>
          <p:spPr bwMode="auto">
            <a:xfrm>
              <a:off x="1172" y="3793"/>
              <a:ext cx="75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外部函数</a:t>
              </a:r>
            </a:p>
          </p:txBody>
        </p:sp>
        <p:sp>
          <p:nvSpPr>
            <p:cNvPr id="25" name="AutoShape 43"/>
            <p:cNvSpPr>
              <a:spLocks/>
            </p:cNvSpPr>
            <p:nvPr/>
          </p:nvSpPr>
          <p:spPr bwMode="auto">
            <a:xfrm>
              <a:off x="1078" y="3484"/>
              <a:ext cx="56" cy="519"/>
            </a:xfrm>
            <a:prstGeom prst="leftBrace">
              <a:avLst>
                <a:gd name="adj1" fmla="val 77232"/>
                <a:gd name="adj2" fmla="val 50000"/>
              </a:avLst>
            </a:prstGeom>
            <a:noFill/>
            <a:ln w="254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40670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函数定义实例：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9" y="1541466"/>
            <a:ext cx="8785224" cy="5180009"/>
          </a:xfrm>
        </p:spPr>
        <p:txBody>
          <a:bodyPr/>
          <a:lstStyle/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8</a:t>
            </a:fld>
            <a:endParaRPr lang="en-US" altLang="zh-CN"/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04925" y="1541466"/>
            <a:ext cx="8785225" cy="4679950"/>
            <a:chOff x="113" y="709"/>
            <a:chExt cx="5534" cy="2948"/>
          </a:xfrm>
        </p:grpSpPr>
        <p:sp>
          <p:nvSpPr>
            <p:cNvPr id="6" name="AutoShape 10"/>
            <p:cNvSpPr>
              <a:spLocks noChangeArrowheads="1"/>
            </p:cNvSpPr>
            <p:nvPr/>
          </p:nvSpPr>
          <p:spPr bwMode="auto">
            <a:xfrm>
              <a:off x="113" y="709"/>
              <a:ext cx="5534" cy="2948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rgbClr val="008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42" y="970"/>
              <a:ext cx="1695" cy="18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例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1: </a:t>
              </a:r>
              <a:r>
                <a:rPr kumimoji="1" lang="zh-CN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有参函数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int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max(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int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x,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int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y)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{  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   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int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z;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    z=x&gt;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y?x:y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;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   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return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(z);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}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927" y="935"/>
              <a:ext cx="2330" cy="25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例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2:  </a:t>
              </a:r>
              <a:r>
                <a:rPr kumimoji="1" lang="zh-CN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无参函数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void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printstar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( )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{ 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  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printf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(“********\n”); 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}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或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void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printstar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(void )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{ 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   </a:t>
              </a:r>
              <a:r>
                <a:rPr kumimoji="1" lang="en-US" altLang="zh-CN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printf</a:t>
              </a: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(“********\n”); 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}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332" y="981"/>
              <a:ext cx="1177" cy="1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ahoma" panose="020B0604030504040204" pitchFamily="34" charset="0"/>
                  <a:ea typeface="黑体" panose="02010609060101010101" pitchFamily="49" charset="-122"/>
                </a:defRPr>
              </a:lvl9pPr>
            </a:lstStyle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例</a:t>
              </a:r>
              <a:r>
                <a:rPr kumimoji="1" lang="en-US" altLang="zh-CN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3:  </a:t>
              </a:r>
              <a:r>
                <a:rPr kumimoji="1" lang="zh-CN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空函数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dummy( )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{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 </a:t>
              </a:r>
            </a:p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400" b="0" i="0" u="none" strike="noStrike" kern="0" cap="none" spc="0" normalizeH="0" baseline="0" noProof="0" smtClean="0">
                  <a:ln>
                    <a:noFill/>
                  </a:ln>
                  <a:solidFill>
                    <a:srgbClr val="111111"/>
                  </a:solidFill>
                  <a:effectLst/>
                  <a:uLnTx/>
                  <a:uFillTx/>
                  <a:latin typeface="Tahoma" panose="020B0604030504040204" pitchFamily="34" charset="0"/>
                  <a:ea typeface="黑体" panose="02010609060101010101" pitchFamily="49" charset="-122"/>
                </a:rPr>
                <a:t>}</a:t>
              </a: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1837" y="709"/>
              <a:ext cx="0" cy="2948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4195" y="709"/>
              <a:ext cx="0" cy="2948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4470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四、基本概念及算法</a:t>
            </a:r>
            <a:r>
              <a:rPr lang="zh-CN" altLang="en-US" dirty="0" smtClean="0">
                <a:solidFill>
                  <a:srgbClr val="FF0000"/>
                </a:solidFill>
              </a:rPr>
              <a:t>实现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altLang="zh-CN" sz="36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 smtClean="0"/>
              <a:t>函数参数</a:t>
            </a:r>
            <a:endParaRPr lang="en-US" altLang="zh-CN" sz="36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6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 smtClean="0"/>
              <a:t>函数的返回值</a:t>
            </a:r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4619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3639</TotalTime>
  <Words>1214</Words>
  <Application>Microsoft Office PowerPoint</Application>
  <PresentationFormat>全屏显示(4:3)</PresentationFormat>
  <Paragraphs>180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幻灯片 1</vt:lpstr>
      <vt:lpstr>《函数参数和其返回值》提纲</vt:lpstr>
      <vt:lpstr>一、教学目标</vt:lpstr>
      <vt:lpstr>二、问题引导</vt:lpstr>
      <vt:lpstr>三、函数概述</vt:lpstr>
      <vt:lpstr>C语言是模块化程序设计语言</vt:lpstr>
      <vt:lpstr>函数的分类</vt:lpstr>
      <vt:lpstr>函数定义实例：</vt:lpstr>
      <vt:lpstr>四、基本概念及算法实现</vt:lpstr>
      <vt:lpstr>函数参数</vt:lpstr>
      <vt:lpstr>函数参数的定义</vt:lpstr>
      <vt:lpstr>函数的返回值</vt:lpstr>
      <vt:lpstr>关于返回语句的相关说明：</vt:lpstr>
      <vt:lpstr>关于函数返回值若干情形的实例说明:</vt:lpstr>
      <vt:lpstr>关于函数返回值若干情形的实例说明:</vt:lpstr>
      <vt:lpstr>八、小结</vt:lpstr>
      <vt:lpstr>幻灯片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Administrator</cp:lastModifiedBy>
  <cp:revision>318</cp:revision>
  <dcterms:created xsi:type="dcterms:W3CDTF">2004-11-26T05:12:32Z</dcterms:created>
  <dcterms:modified xsi:type="dcterms:W3CDTF">2016-12-11T13:57:01Z</dcterms:modified>
</cp:coreProperties>
</file>