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3"/>
  </p:notesMasterIdLst>
  <p:handoutMasterIdLst>
    <p:handoutMasterId r:id="rId14"/>
  </p:handoutMasterIdLst>
  <p:sldIdLst>
    <p:sldId id="295" r:id="rId2"/>
    <p:sldId id="369" r:id="rId3"/>
    <p:sldId id="294" r:id="rId4"/>
    <p:sldId id="296" r:id="rId5"/>
    <p:sldId id="365" r:id="rId6"/>
    <p:sldId id="366" r:id="rId7"/>
    <p:sldId id="373" r:id="rId8"/>
    <p:sldId id="374" r:id="rId9"/>
    <p:sldId id="375" r:id="rId10"/>
    <p:sldId id="367" r:id="rId11"/>
    <p:sldId id="371" r:id="rId12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指针变量与二维数组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指针变量与二维数组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四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、总结归纳</a:t>
            </a:r>
            <a:endParaRPr lang="zh-CN" altLang="en-US" dirty="0" smtClean="0"/>
          </a:p>
        </p:txBody>
      </p:sp>
      <p:sp>
        <p:nvSpPr>
          <p:cNvPr id="2" name="矩形 1"/>
          <p:cNvSpPr/>
          <p:nvPr/>
        </p:nvSpPr>
        <p:spPr>
          <a:xfrm>
            <a:off x="628650" y="1556792"/>
            <a:ext cx="73277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600" dirty="0">
                <a:solidFill>
                  <a:srgbClr val="FF0000"/>
                </a:solidFill>
              </a:rPr>
              <a:t>二</a:t>
            </a:r>
            <a:r>
              <a:rPr lang="zh-CN" altLang="en-US" sz="3600" dirty="0" smtClean="0">
                <a:solidFill>
                  <a:srgbClr val="FF0000"/>
                </a:solidFill>
              </a:rPr>
              <a:t>维数组地址的各种表示方法</a:t>
            </a:r>
            <a:endParaRPr lang="en-US" altLang="zh-CN" sz="3600" dirty="0"/>
          </a:p>
          <a:p>
            <a:pPr algn="l"/>
            <a:endParaRPr lang="en-US" altLang="zh-CN" sz="3600" dirty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600" dirty="0" smtClean="0">
                <a:solidFill>
                  <a:srgbClr val="0000FF"/>
                </a:solidFill>
              </a:rPr>
              <a:t>通过普通指针引用二维数组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algn="l"/>
            <a:endParaRPr lang="en-US" altLang="zh-CN" sz="3600" dirty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600" dirty="0" smtClean="0">
                <a:solidFill>
                  <a:srgbClr val="0000FF"/>
                </a:solidFill>
              </a:rPr>
              <a:t>通过行指针引用二维数组</a:t>
            </a:r>
            <a:endParaRPr lang="en-US" altLang="zh-CN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60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指针变量与二维数组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归纳总结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</a:t>
            </a:r>
            <a:r>
              <a:rPr lang="zh-CN" altLang="en-US" sz="2600" b="1" dirty="0">
                <a:solidFill>
                  <a:srgbClr val="0000FF"/>
                </a:solidFill>
              </a:rPr>
              <a:t>二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维数组的地址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了解如何用指针变量引用二维数组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2600" dirty="0" smtClean="0">
                <a:solidFill>
                  <a:srgbClr val="FF0000"/>
                </a:solidFill>
              </a:rPr>
              <a:t>1</a:t>
            </a:r>
            <a:r>
              <a:rPr lang="zh-CN" altLang="en-US" sz="2600" dirty="0" smtClean="0">
                <a:solidFill>
                  <a:srgbClr val="FF0000"/>
                </a:solidFill>
              </a:rPr>
              <a:t>：一维数组的数组名代表数组第一个元素的地址，那二维数组名代表什么？</a:t>
            </a:r>
            <a:endParaRPr lang="en-US" altLang="zh-CN" sz="2600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r>
              <a:rPr lang="zh-CN" altLang="en-US" sz="2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2600" dirty="0" smtClean="0">
                <a:solidFill>
                  <a:srgbClr val="FF0000"/>
                </a:solidFill>
              </a:rPr>
              <a:t>2</a:t>
            </a:r>
            <a:r>
              <a:rPr lang="zh-CN" altLang="en-US" sz="2600" dirty="0" smtClean="0">
                <a:solidFill>
                  <a:srgbClr val="FF0000"/>
                </a:solidFill>
              </a:rPr>
              <a:t>：一维数组可以由指针进行操作，那二维数组可以被指针操作吗？</a:t>
            </a:r>
            <a:endParaRPr lang="en-US" altLang="zh-C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256584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zh-CN" altLang="en-US" sz="3200" dirty="0" smtClean="0">
                <a:sym typeface="Symbol" panose="05050102010706020507" pitchFamily="18" charset="2"/>
              </a:rPr>
              <a:t>      我们定义两个变量：</a:t>
            </a:r>
            <a:r>
              <a:rPr lang="en-US" altLang="zh-CN" sz="3200" dirty="0" err="1" smtClean="0">
                <a:sym typeface="Symbol" panose="05050102010706020507" pitchFamily="18" charset="2"/>
              </a:rPr>
              <a:t>int</a:t>
            </a:r>
            <a:r>
              <a:rPr lang="en-US" altLang="zh-CN" sz="3200" dirty="0" smtClean="0">
                <a:sym typeface="Symbol" panose="05050102010706020507" pitchFamily="18" charset="2"/>
              </a:rPr>
              <a:t> </a:t>
            </a:r>
            <a:r>
              <a:rPr lang="en-US" altLang="zh-CN" sz="3200" dirty="0">
                <a:sym typeface="Symbol" panose="05050102010706020507" pitchFamily="18" charset="2"/>
              </a:rPr>
              <a:t>a[3][4</a:t>
            </a:r>
            <a:r>
              <a:rPr lang="en-US" altLang="zh-CN" sz="3200" dirty="0" smtClean="0">
                <a:sym typeface="Symbol" panose="05050102010706020507" pitchFamily="18" charset="2"/>
              </a:rPr>
              <a:t>], *</a:t>
            </a:r>
            <a:r>
              <a:rPr lang="en-US" altLang="zh-CN" sz="3200" dirty="0">
                <a:sym typeface="Symbol" panose="05050102010706020507" pitchFamily="18" charset="2"/>
              </a:rPr>
              <a:t>p; </a:t>
            </a:r>
          </a:p>
          <a:p>
            <a:pPr marL="0" indent="0">
              <a:buNone/>
            </a:pPr>
            <a:r>
              <a:rPr lang="en-US" altLang="zh-CN" sz="3200" dirty="0">
                <a:sym typeface="Symbol" panose="05050102010706020507" pitchFamily="18" charset="2"/>
              </a:rPr>
              <a:t>    </a:t>
            </a:r>
            <a:r>
              <a:rPr lang="en-US" altLang="zh-CN" sz="3200" dirty="0" smtClean="0">
                <a:sym typeface="Symbol" panose="05050102010706020507" pitchFamily="18" charset="2"/>
              </a:rPr>
              <a:t> 1. </a:t>
            </a:r>
            <a:r>
              <a:rPr lang="zh-CN" alt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二</a:t>
            </a:r>
            <a:r>
              <a:rPr lang="zh-CN" alt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维数组由若干个一维数组组成。 </a:t>
            </a:r>
          </a:p>
          <a:p>
            <a:pPr marL="0" indent="0">
              <a:buNone/>
            </a:pPr>
            <a:r>
              <a:rPr lang="zh-CN" altLang="en-US" sz="3200" dirty="0">
                <a:sym typeface="Symbol" panose="05050102010706020507" pitchFamily="18" charset="2"/>
              </a:rPr>
              <a:t>     </a:t>
            </a:r>
            <a:r>
              <a:rPr lang="zh-CN" altLang="en-US" sz="3200" dirty="0" smtClean="0">
                <a:sym typeface="Symbol" panose="05050102010706020507" pitchFamily="18" charset="2"/>
              </a:rPr>
              <a:t>     二</a:t>
            </a:r>
            <a:r>
              <a:rPr lang="zh-CN" altLang="en-US" sz="3200" dirty="0">
                <a:sym typeface="Symbol" panose="05050102010706020507" pitchFamily="18" charset="2"/>
              </a:rPr>
              <a:t>维数组是由一维数组为元素组成的数组。实例定义了一个二维数组</a:t>
            </a:r>
            <a:r>
              <a:rPr lang="en-US" altLang="zh-CN" sz="3200" dirty="0">
                <a:sym typeface="Symbol" panose="05050102010706020507" pitchFamily="18" charset="2"/>
              </a:rPr>
              <a:t>a</a:t>
            </a:r>
            <a:r>
              <a:rPr lang="zh-CN" altLang="en-US" sz="3200" dirty="0">
                <a:sym typeface="Symbol" panose="05050102010706020507" pitchFamily="18" charset="2"/>
              </a:rPr>
              <a:t>，</a:t>
            </a:r>
            <a:r>
              <a:rPr lang="en-US" altLang="zh-CN" sz="3200" dirty="0">
                <a:sym typeface="Symbol" panose="05050102010706020507" pitchFamily="18" charset="2"/>
              </a:rPr>
              <a:t>a</a:t>
            </a:r>
            <a:r>
              <a:rPr lang="zh-CN" altLang="en-US" sz="3200" dirty="0">
                <a:sym typeface="Symbol" panose="05050102010706020507" pitchFamily="18" charset="2"/>
              </a:rPr>
              <a:t>由</a:t>
            </a:r>
            <a:r>
              <a:rPr lang="en-US" altLang="zh-CN" sz="3200" dirty="0">
                <a:sym typeface="Symbol" panose="05050102010706020507" pitchFamily="18" charset="2"/>
              </a:rPr>
              <a:t>3</a:t>
            </a:r>
            <a:r>
              <a:rPr lang="zh-CN" altLang="en-US" sz="3200" dirty="0">
                <a:sym typeface="Symbol" panose="05050102010706020507" pitchFamily="18" charset="2"/>
              </a:rPr>
              <a:t>个元素组成，分别是</a:t>
            </a:r>
            <a:r>
              <a:rPr lang="en-US" altLang="zh-CN" sz="3200" dirty="0">
                <a:sym typeface="Symbol" panose="05050102010706020507" pitchFamily="18" charset="2"/>
              </a:rPr>
              <a:t>a[0]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a[1]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a[2]</a:t>
            </a:r>
            <a:r>
              <a:rPr lang="zh-CN" altLang="en-US" sz="3200" dirty="0">
                <a:sym typeface="Symbol" panose="05050102010706020507" pitchFamily="18" charset="2"/>
              </a:rPr>
              <a:t>，而</a:t>
            </a:r>
            <a:r>
              <a:rPr lang="en-US" altLang="zh-CN" sz="3200" dirty="0">
                <a:sym typeface="Symbol" panose="05050102010706020507" pitchFamily="18" charset="2"/>
              </a:rPr>
              <a:t>a[0]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a[1]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a[2]</a:t>
            </a:r>
            <a:r>
              <a:rPr lang="zh-CN" altLang="en-US" sz="3200" dirty="0">
                <a:sym typeface="Symbol" panose="05050102010706020507" pitchFamily="18" charset="2"/>
              </a:rPr>
              <a:t>中的每一个又是一个由</a:t>
            </a:r>
            <a:r>
              <a:rPr lang="en-US" altLang="zh-CN" sz="3200" dirty="0">
                <a:sym typeface="Symbol" panose="05050102010706020507" pitchFamily="18" charset="2"/>
              </a:rPr>
              <a:t>4</a:t>
            </a:r>
            <a:r>
              <a:rPr lang="zh-CN" altLang="en-US" sz="3200" dirty="0">
                <a:sym typeface="Symbol" panose="05050102010706020507" pitchFamily="18" charset="2"/>
              </a:rPr>
              <a:t>个元素组成的一维数组。</a:t>
            </a:r>
            <a:r>
              <a:rPr lang="en-US" altLang="zh-CN" sz="3200" dirty="0">
                <a:sym typeface="Symbol" panose="05050102010706020507" pitchFamily="18" charset="2"/>
              </a:rPr>
              <a:t>a[0]</a:t>
            </a:r>
            <a:r>
              <a:rPr lang="zh-CN" altLang="en-US" sz="3200" dirty="0">
                <a:sym typeface="Symbol" panose="05050102010706020507" pitchFamily="18" charset="2"/>
              </a:rPr>
              <a:t>的</a:t>
            </a:r>
            <a:r>
              <a:rPr lang="en-US" altLang="zh-CN" sz="3200" dirty="0">
                <a:sym typeface="Symbol" panose="05050102010706020507" pitchFamily="18" charset="2"/>
              </a:rPr>
              <a:t>4</a:t>
            </a:r>
            <a:r>
              <a:rPr lang="zh-CN" altLang="en-US" sz="3200" dirty="0">
                <a:sym typeface="Symbol" panose="05050102010706020507" pitchFamily="18" charset="2"/>
              </a:rPr>
              <a:t>个元素为</a:t>
            </a:r>
            <a:r>
              <a:rPr lang="en-US" altLang="zh-CN" sz="3200" dirty="0">
                <a:sym typeface="Symbol" panose="05050102010706020507" pitchFamily="18" charset="2"/>
              </a:rPr>
              <a:t>a[0][0]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a[0][1]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a[0][2]</a:t>
            </a:r>
            <a:r>
              <a:rPr lang="zh-CN" altLang="en-US" sz="3200" dirty="0">
                <a:sym typeface="Symbol" panose="05050102010706020507" pitchFamily="18" charset="2"/>
              </a:rPr>
              <a:t>、</a:t>
            </a:r>
            <a:r>
              <a:rPr lang="en-US" altLang="zh-CN" sz="3200" dirty="0">
                <a:sym typeface="Symbol" panose="05050102010706020507" pitchFamily="18" charset="2"/>
              </a:rPr>
              <a:t>a[0][3]</a:t>
            </a:r>
            <a:r>
              <a:rPr lang="zh-CN" altLang="en-US" sz="3200" dirty="0">
                <a:sym typeface="Symbol" panose="05050102010706020507" pitchFamily="18" charset="2"/>
              </a:rPr>
              <a:t>，其它依此类推。 </a:t>
            </a:r>
          </a:p>
          <a:p>
            <a:pPr marL="514350" indent="-51435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endParaRPr lang="zh-CN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68760"/>
            <a:ext cx="8119814" cy="518457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   </a:t>
            </a:r>
            <a:r>
              <a:rPr lang="en-US" altLang="zh-CN" sz="2400" dirty="0">
                <a:sym typeface="Symbol" panose="05050102010706020507" pitchFamily="18" charset="2"/>
              </a:rPr>
              <a:t>2. </a:t>
            </a:r>
            <a:r>
              <a:rPr lang="zh-CN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二维数组名也是一个地址常量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sym typeface="Symbol" panose="05050102010706020507" pitchFamily="18" charset="2"/>
              </a:rPr>
              <a:t>  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sym typeface="Symbol" panose="05050102010706020507" pitchFamily="18" charset="2"/>
              </a:rPr>
              <a:t>     </a:t>
            </a:r>
            <a:r>
              <a:rPr lang="zh-CN" altLang="en-US" sz="2400" dirty="0" smtClean="0">
                <a:latin typeface="宋体" panose="02010600030101010101" pitchFamily="2" charset="-122"/>
                <a:sym typeface="Symbol" panose="05050102010706020507" pitchFamily="18" charset="2"/>
              </a:rPr>
              <a:t>二</a:t>
            </a:r>
            <a:r>
              <a:rPr lang="zh-CN" altLang="en-US" sz="2400" dirty="0">
                <a:latin typeface="宋体" panose="02010600030101010101" pitchFamily="2" charset="-122"/>
                <a:sym typeface="Symbol" panose="05050102010706020507" pitchFamily="18" charset="2"/>
              </a:rPr>
              <a:t>维数组名同样也是一个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sym typeface="Symbol" panose="05050102010706020507" pitchFamily="18" charset="2"/>
              </a:rPr>
              <a:t>地址常量</a:t>
            </a:r>
            <a:r>
              <a:rPr lang="zh-CN" altLang="en-US" sz="2400" dirty="0">
                <a:latin typeface="宋体" panose="02010600030101010101" pitchFamily="2" charset="-122"/>
                <a:sym typeface="Symbol" panose="05050102010706020507" pitchFamily="18" charset="2"/>
              </a:rPr>
              <a:t>，其值为二维数组的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sym typeface="Symbol" panose="05050102010706020507" pitchFamily="18" charset="2"/>
              </a:rPr>
              <a:t>首元素</a:t>
            </a:r>
            <a:r>
              <a:rPr lang="zh-CN" altLang="en-US" sz="2400" dirty="0">
                <a:latin typeface="宋体" panose="02010600030101010101" pitchFamily="2" charset="-122"/>
                <a:sym typeface="Symbol" panose="05050102010706020507" pitchFamily="18" charset="2"/>
              </a:rPr>
              <a:t>的地址。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sym typeface="Symbol" panose="05050102010706020507" pitchFamily="18" charset="2"/>
              </a:rPr>
              <a:t>     </a:t>
            </a:r>
            <a:r>
              <a:rPr lang="en-US" altLang="zh-CN" sz="2400" dirty="0" smtClean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数组是二维数组，</a:t>
            </a:r>
            <a:r>
              <a:rPr lang="en-US" altLang="zh-CN" sz="2400" dirty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(a+1)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(a+2)</a:t>
            </a:r>
            <a:r>
              <a:rPr lang="zh-CN" altLang="en-US" sz="2400" dirty="0">
                <a:sym typeface="Symbol" panose="05050102010706020507" pitchFamily="18" charset="2"/>
              </a:rPr>
              <a:t>分别是三个数组元素</a:t>
            </a:r>
            <a:r>
              <a:rPr lang="en-US" altLang="zh-CN" sz="2400" dirty="0">
                <a:sym typeface="Symbol" panose="05050102010706020507" pitchFamily="18" charset="2"/>
              </a:rPr>
              <a:t>a[0]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a[1]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a[2]</a:t>
            </a:r>
            <a:r>
              <a:rPr lang="zh-CN" altLang="en-US" sz="2400" dirty="0">
                <a:sym typeface="Symbol" panose="05050102010706020507" pitchFamily="18" charset="2"/>
              </a:rPr>
              <a:t>的地址，因此，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a[0]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与*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(a+0)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等价</a:t>
            </a:r>
            <a:r>
              <a:rPr lang="zh-CN" altLang="en-US" sz="2400" dirty="0">
                <a:sym typeface="Symbol" panose="05050102010706020507" pitchFamily="18" charset="2"/>
              </a:rPr>
              <a:t>，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a[1]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与*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(a+1)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等价</a:t>
            </a:r>
            <a:r>
              <a:rPr lang="zh-CN" altLang="en-US" sz="2400" dirty="0">
                <a:sym typeface="Symbol" panose="05050102010706020507" pitchFamily="18" charset="2"/>
              </a:rPr>
              <a:t>，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a[2]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与*</a:t>
            </a:r>
            <a:r>
              <a:rPr lang="en-US" altLang="zh-CN" sz="2400" dirty="0">
                <a:solidFill>
                  <a:srgbClr val="0000FF"/>
                </a:solidFill>
                <a:sym typeface="Symbol" panose="05050102010706020507" pitchFamily="18" charset="2"/>
              </a:rPr>
              <a:t>(a+2)</a:t>
            </a:r>
            <a:r>
              <a:rPr lang="zh-CN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等价</a:t>
            </a:r>
            <a:r>
              <a:rPr lang="zh-CN" altLang="en-US" sz="2400" dirty="0">
                <a:sym typeface="Symbol" panose="05050102010706020507" pitchFamily="18" charset="2"/>
              </a:rPr>
              <a:t>。同时，</a:t>
            </a:r>
            <a:r>
              <a:rPr lang="en-US" altLang="zh-CN" sz="2400" dirty="0">
                <a:sym typeface="Symbol" panose="05050102010706020507" pitchFamily="18" charset="2"/>
              </a:rPr>
              <a:t>a[0]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a[1]</a:t>
            </a:r>
            <a:r>
              <a:rPr lang="zh-CN" altLang="en-US" sz="2400" dirty="0">
                <a:sym typeface="Symbol" panose="05050102010706020507" pitchFamily="18" charset="2"/>
              </a:rPr>
              <a:t>、</a:t>
            </a:r>
            <a:r>
              <a:rPr lang="en-US" altLang="zh-CN" sz="2400" dirty="0">
                <a:sym typeface="Symbol" panose="05050102010706020507" pitchFamily="18" charset="2"/>
              </a:rPr>
              <a:t>a[2]</a:t>
            </a:r>
            <a:r>
              <a:rPr lang="zh-CN" altLang="en-US" sz="2400" dirty="0">
                <a:sym typeface="Symbol" panose="05050102010706020507" pitchFamily="18" charset="2"/>
              </a:rPr>
              <a:t>也是三个一维数组的名字，数组名</a:t>
            </a:r>
            <a:r>
              <a:rPr lang="en-US" altLang="zh-CN" sz="2400" dirty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的值与</a:t>
            </a:r>
            <a:r>
              <a:rPr lang="en-US" altLang="zh-CN" sz="2400" dirty="0">
                <a:sym typeface="Symbol" panose="05050102010706020507" pitchFamily="18" charset="2"/>
              </a:rPr>
              <a:t>a[0]</a:t>
            </a:r>
            <a:r>
              <a:rPr lang="zh-CN" altLang="en-US" sz="2400" dirty="0">
                <a:sym typeface="Symbol" panose="05050102010706020507" pitchFamily="18" charset="2"/>
              </a:rPr>
              <a:t>的值相同，只是</a:t>
            </a:r>
            <a:r>
              <a:rPr lang="en-US" altLang="zh-CN" sz="2400" dirty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的基类型为一维数组（一个整行），即</a:t>
            </a:r>
            <a:r>
              <a:rPr lang="en-US" altLang="zh-CN" sz="2400" dirty="0">
                <a:sym typeface="Symbol" panose="05050102010706020507" pitchFamily="18" charset="2"/>
              </a:rPr>
              <a:t>a+1</a:t>
            </a:r>
            <a:r>
              <a:rPr lang="zh-CN" altLang="en-US" sz="2400" dirty="0">
                <a:sym typeface="Symbol" panose="05050102010706020507" pitchFamily="18" charset="2"/>
              </a:rPr>
              <a:t>的值与</a:t>
            </a:r>
            <a:r>
              <a:rPr lang="en-US" altLang="zh-CN" sz="2400" dirty="0">
                <a:sym typeface="Symbol" panose="05050102010706020507" pitchFamily="18" charset="2"/>
              </a:rPr>
              <a:t>a[1] </a:t>
            </a:r>
            <a:r>
              <a:rPr lang="zh-CN" altLang="en-US" sz="2400" dirty="0">
                <a:sym typeface="Symbol" panose="05050102010706020507" pitchFamily="18" charset="2"/>
              </a:rPr>
              <a:t>的值相同，</a:t>
            </a:r>
            <a:r>
              <a:rPr lang="en-US" altLang="zh-CN" sz="2400" dirty="0">
                <a:sym typeface="Symbol" panose="05050102010706020507" pitchFamily="18" charset="2"/>
              </a:rPr>
              <a:t>a+2</a:t>
            </a:r>
            <a:r>
              <a:rPr lang="zh-CN" altLang="en-US" sz="2400" dirty="0">
                <a:sym typeface="Symbol" panose="05050102010706020507" pitchFamily="18" charset="2"/>
              </a:rPr>
              <a:t>的值与</a:t>
            </a:r>
            <a:r>
              <a:rPr lang="en-US" altLang="zh-CN" sz="2400" dirty="0">
                <a:sym typeface="Symbol" panose="05050102010706020507" pitchFamily="18" charset="2"/>
              </a:rPr>
              <a:t>a[2] </a:t>
            </a:r>
            <a:r>
              <a:rPr lang="zh-CN" altLang="en-US" sz="2400" dirty="0">
                <a:sym typeface="Symbol" panose="05050102010706020507" pitchFamily="18" charset="2"/>
              </a:rPr>
              <a:t>的值相同，分别表示数组中第</a:t>
            </a:r>
            <a:r>
              <a:rPr lang="en-US" altLang="zh-CN" sz="2400" dirty="0">
                <a:sym typeface="Symbol" panose="05050102010706020507" pitchFamily="18" charset="2"/>
              </a:rPr>
              <a:t>0</a:t>
            </a:r>
            <a:r>
              <a:rPr lang="zh-CN" altLang="en-US" sz="2400" dirty="0">
                <a:sym typeface="Symbol" panose="05050102010706020507" pitchFamily="18" charset="2"/>
              </a:rPr>
              <a:t>、第</a:t>
            </a:r>
            <a:r>
              <a:rPr lang="en-US" altLang="zh-CN" sz="2400" dirty="0">
                <a:sym typeface="Symbol" panose="05050102010706020507" pitchFamily="18" charset="2"/>
              </a:rPr>
              <a:t>1</a:t>
            </a:r>
            <a:r>
              <a:rPr lang="zh-CN" altLang="en-US" sz="2400" dirty="0">
                <a:sym typeface="Symbol" panose="05050102010706020507" pitchFamily="18" charset="2"/>
              </a:rPr>
              <a:t>、第</a:t>
            </a:r>
            <a:r>
              <a:rPr lang="en-US" altLang="zh-CN" sz="2400" dirty="0">
                <a:sym typeface="Symbol" panose="05050102010706020507" pitchFamily="18" charset="2"/>
              </a:rPr>
              <a:t>2</a:t>
            </a:r>
            <a:r>
              <a:rPr lang="zh-CN" altLang="en-US" sz="2400" dirty="0">
                <a:sym typeface="Symbol" panose="05050102010706020507" pitchFamily="18" charset="2"/>
              </a:rPr>
              <a:t>行的首地址</a:t>
            </a:r>
            <a:r>
              <a:rPr lang="zh-CN" altLang="en-US" sz="2400" dirty="0" smtClean="0">
                <a:sym typeface="Symbol" panose="05050102010706020507" pitchFamily="18" charset="2"/>
              </a:rPr>
              <a:t>。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     p=a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;</a:t>
            </a:r>
            <a:r>
              <a:rPr lang="zh-CN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是不合法的</a:t>
            </a:r>
            <a:r>
              <a:rPr lang="zh-CN" altLang="en-US" sz="2400" dirty="0">
                <a:sym typeface="Symbol" panose="05050102010706020507" pitchFamily="18" charset="2"/>
              </a:rPr>
              <a:t>，因为</a:t>
            </a:r>
            <a:r>
              <a:rPr lang="en-US" altLang="zh-CN" sz="2400" dirty="0">
                <a:sym typeface="Symbol" panose="05050102010706020507" pitchFamily="18" charset="2"/>
              </a:rPr>
              <a:t>p</a:t>
            </a:r>
            <a:r>
              <a:rPr lang="zh-CN" altLang="en-US" sz="2400" dirty="0">
                <a:sym typeface="Symbol" panose="05050102010706020507" pitchFamily="18" charset="2"/>
              </a:rPr>
              <a:t>和</a:t>
            </a:r>
            <a:r>
              <a:rPr lang="en-US" altLang="zh-CN" sz="2400" dirty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的基类型不同。同样对二维数组名</a:t>
            </a:r>
            <a:r>
              <a:rPr lang="en-US" altLang="zh-CN" sz="2400" dirty="0">
                <a:sym typeface="Symbol" panose="05050102010706020507" pitchFamily="18" charset="2"/>
              </a:rPr>
              <a:t>a</a:t>
            </a:r>
            <a:r>
              <a:rPr lang="zh-CN" altLang="en-US" sz="2400" dirty="0">
                <a:sym typeface="Symbol" panose="05050102010706020507" pitchFamily="18" charset="2"/>
              </a:rPr>
              <a:t>，也不能进行赋值的运算。 </a:t>
            </a:r>
          </a:p>
          <a:p>
            <a:pPr marL="514350" indent="-51435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268288" y="249238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-468560" y="1504017"/>
            <a:ext cx="5800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Clr>
                <a:srgbClr val="3333FF"/>
              </a:buClr>
              <a:buFont typeface="Wingdings" panose="05000000000000000000" pitchFamily="2" charset="2"/>
              <a:buChar char="l"/>
            </a:pPr>
            <a:r>
              <a:rPr lang="zh-CN" altLang="en-US" sz="2800" b="1" dirty="0">
                <a:ea typeface="楷体_GB2312" pitchFamily="49" charset="-122"/>
              </a:rPr>
              <a:t>二维数组元素的</a:t>
            </a:r>
            <a:r>
              <a:rPr lang="zh-CN" altLang="en-US" sz="2800" b="1" dirty="0" smtClean="0">
                <a:ea typeface="楷体_GB2312" pitchFamily="49" charset="-122"/>
              </a:rPr>
              <a:t>地址小结</a:t>
            </a:r>
            <a:endParaRPr lang="zh-CN" altLang="en-US" sz="2800" b="1" dirty="0">
              <a:ea typeface="楷体_GB2312" pitchFamily="49" charset="-122"/>
            </a:endParaRPr>
          </a:p>
        </p:txBody>
      </p:sp>
      <p:grpSp>
        <p:nvGrpSpPr>
          <p:cNvPr id="31" name="Group 7"/>
          <p:cNvGrpSpPr>
            <a:grpSpLocks/>
          </p:cNvGrpSpPr>
          <p:nvPr/>
        </p:nvGrpSpPr>
        <p:grpSpPr bwMode="auto">
          <a:xfrm>
            <a:off x="1942531" y="2598600"/>
            <a:ext cx="2555875" cy="2736850"/>
            <a:chOff x="295" y="1933"/>
            <a:chExt cx="1610" cy="1724"/>
          </a:xfrm>
        </p:grpSpPr>
        <p:sp>
          <p:nvSpPr>
            <p:cNvPr id="32" name="Rectangle 8"/>
            <p:cNvSpPr>
              <a:spLocks noChangeArrowheads="1"/>
            </p:cNvSpPr>
            <p:nvPr/>
          </p:nvSpPr>
          <p:spPr bwMode="auto">
            <a:xfrm>
              <a:off x="295" y="3370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a[2][3]</a:t>
              </a: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95" y="3083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a[1][2]</a:t>
              </a:r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auto">
            <a:xfrm>
              <a:off x="295" y="2796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a[1][0]</a:t>
              </a:r>
            </a:p>
          </p:txBody>
        </p:sp>
        <p:sp>
          <p:nvSpPr>
            <p:cNvPr id="35" name="Rectangle 11"/>
            <p:cNvSpPr>
              <a:spLocks noChangeArrowheads="1"/>
            </p:cNvSpPr>
            <p:nvPr/>
          </p:nvSpPr>
          <p:spPr bwMode="auto">
            <a:xfrm>
              <a:off x="295" y="2509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a[0][1]</a:t>
              </a:r>
            </a:p>
          </p:txBody>
        </p:sp>
        <p:sp>
          <p:nvSpPr>
            <p:cNvPr id="36" name="Rectangle 12"/>
            <p:cNvSpPr>
              <a:spLocks noChangeArrowheads="1"/>
            </p:cNvSpPr>
            <p:nvPr/>
          </p:nvSpPr>
          <p:spPr bwMode="auto">
            <a:xfrm>
              <a:off x="295" y="2222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a[0][0]</a:t>
              </a:r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295" y="1935"/>
              <a:ext cx="703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zh-CN" altLang="en-US" sz="2400" b="1">
                  <a:ea typeface="楷体_GB2312" pitchFamily="49" charset="-122"/>
                </a:rPr>
                <a:t>元素</a:t>
              </a:r>
            </a:p>
          </p:txBody>
        </p:sp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295" y="1933"/>
              <a:ext cx="70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3" name="Line 15"/>
            <p:cNvSpPr>
              <a:spLocks noChangeShapeType="1"/>
            </p:cNvSpPr>
            <p:nvPr/>
          </p:nvSpPr>
          <p:spPr bwMode="auto">
            <a:xfrm>
              <a:off x="295" y="2220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Line 16"/>
            <p:cNvSpPr>
              <a:spLocks noChangeShapeType="1"/>
            </p:cNvSpPr>
            <p:nvPr/>
          </p:nvSpPr>
          <p:spPr bwMode="auto">
            <a:xfrm>
              <a:off x="295" y="2509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295" y="2796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Line 18"/>
            <p:cNvSpPr>
              <a:spLocks noChangeShapeType="1"/>
            </p:cNvSpPr>
            <p:nvPr/>
          </p:nvSpPr>
          <p:spPr bwMode="auto">
            <a:xfrm>
              <a:off x="295" y="3083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19"/>
            <p:cNvSpPr>
              <a:spLocks noChangeShapeType="1"/>
            </p:cNvSpPr>
            <p:nvPr/>
          </p:nvSpPr>
          <p:spPr bwMode="auto">
            <a:xfrm>
              <a:off x="295" y="3370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Line 20"/>
            <p:cNvSpPr>
              <a:spLocks noChangeShapeType="1"/>
            </p:cNvSpPr>
            <p:nvPr/>
          </p:nvSpPr>
          <p:spPr bwMode="auto">
            <a:xfrm>
              <a:off x="295" y="3657"/>
              <a:ext cx="70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" name="Line 21"/>
            <p:cNvSpPr>
              <a:spLocks noChangeShapeType="1"/>
            </p:cNvSpPr>
            <p:nvPr/>
          </p:nvSpPr>
          <p:spPr bwMode="auto">
            <a:xfrm>
              <a:off x="295" y="1935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3" name="Line 22"/>
            <p:cNvSpPr>
              <a:spLocks noChangeShapeType="1"/>
            </p:cNvSpPr>
            <p:nvPr/>
          </p:nvSpPr>
          <p:spPr bwMode="auto">
            <a:xfrm>
              <a:off x="998" y="1935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998" y="3368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&amp;a[2][3]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998" y="3081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&amp;a[1][2]</a:t>
              </a:r>
            </a:p>
          </p:txBody>
        </p:sp>
        <p:sp>
          <p:nvSpPr>
            <p:cNvPr id="72" name="Rectangle 25"/>
            <p:cNvSpPr>
              <a:spLocks noChangeArrowheads="1"/>
            </p:cNvSpPr>
            <p:nvPr/>
          </p:nvSpPr>
          <p:spPr bwMode="auto">
            <a:xfrm>
              <a:off x="998" y="2794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&amp;a[1][0]</a:t>
              </a:r>
            </a:p>
          </p:txBody>
        </p:sp>
        <p:sp>
          <p:nvSpPr>
            <p:cNvPr id="73" name="Rectangle 26"/>
            <p:cNvSpPr>
              <a:spLocks noChangeArrowheads="1"/>
            </p:cNvSpPr>
            <p:nvPr/>
          </p:nvSpPr>
          <p:spPr bwMode="auto">
            <a:xfrm>
              <a:off x="998" y="2507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&amp;a[0][1]</a:t>
              </a:r>
            </a:p>
          </p:txBody>
        </p:sp>
        <p:sp>
          <p:nvSpPr>
            <p:cNvPr id="74" name="Rectangle 27"/>
            <p:cNvSpPr>
              <a:spLocks noChangeArrowheads="1"/>
            </p:cNvSpPr>
            <p:nvPr/>
          </p:nvSpPr>
          <p:spPr bwMode="auto">
            <a:xfrm>
              <a:off x="998" y="2220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&amp;a[0][0]</a:t>
              </a:r>
            </a:p>
          </p:txBody>
        </p:sp>
        <p:sp>
          <p:nvSpPr>
            <p:cNvPr id="75" name="Rectangle 28"/>
            <p:cNvSpPr>
              <a:spLocks noChangeArrowheads="1"/>
            </p:cNvSpPr>
            <p:nvPr/>
          </p:nvSpPr>
          <p:spPr bwMode="auto">
            <a:xfrm>
              <a:off x="998" y="1933"/>
              <a:ext cx="907" cy="2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zh-CN" altLang="en-US" sz="2400" b="1">
                  <a:ea typeface="楷体_GB2312" pitchFamily="49" charset="-122"/>
                </a:rPr>
                <a:t>地址</a:t>
              </a:r>
            </a:p>
          </p:txBody>
        </p:sp>
        <p:sp>
          <p:nvSpPr>
            <p:cNvPr id="76" name="Line 29"/>
            <p:cNvSpPr>
              <a:spLocks noChangeShapeType="1"/>
            </p:cNvSpPr>
            <p:nvPr/>
          </p:nvSpPr>
          <p:spPr bwMode="auto">
            <a:xfrm>
              <a:off x="998" y="1933"/>
              <a:ext cx="90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Line 30"/>
            <p:cNvSpPr>
              <a:spLocks noChangeShapeType="1"/>
            </p:cNvSpPr>
            <p:nvPr/>
          </p:nvSpPr>
          <p:spPr bwMode="auto">
            <a:xfrm>
              <a:off x="998" y="2220"/>
              <a:ext cx="9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8" name="Line 31"/>
            <p:cNvSpPr>
              <a:spLocks noChangeShapeType="1"/>
            </p:cNvSpPr>
            <p:nvPr/>
          </p:nvSpPr>
          <p:spPr bwMode="auto">
            <a:xfrm>
              <a:off x="998" y="2507"/>
              <a:ext cx="9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" name="Line 32"/>
            <p:cNvSpPr>
              <a:spLocks noChangeShapeType="1"/>
            </p:cNvSpPr>
            <p:nvPr/>
          </p:nvSpPr>
          <p:spPr bwMode="auto">
            <a:xfrm>
              <a:off x="998" y="2794"/>
              <a:ext cx="9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0" name="Line 33"/>
            <p:cNvSpPr>
              <a:spLocks noChangeShapeType="1"/>
            </p:cNvSpPr>
            <p:nvPr/>
          </p:nvSpPr>
          <p:spPr bwMode="auto">
            <a:xfrm>
              <a:off x="998" y="3081"/>
              <a:ext cx="9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" name="Line 34"/>
            <p:cNvSpPr>
              <a:spLocks noChangeShapeType="1"/>
            </p:cNvSpPr>
            <p:nvPr/>
          </p:nvSpPr>
          <p:spPr bwMode="auto">
            <a:xfrm>
              <a:off x="998" y="3368"/>
              <a:ext cx="9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" name="Line 35"/>
            <p:cNvSpPr>
              <a:spLocks noChangeShapeType="1"/>
            </p:cNvSpPr>
            <p:nvPr/>
          </p:nvSpPr>
          <p:spPr bwMode="auto">
            <a:xfrm>
              <a:off x="998" y="3655"/>
              <a:ext cx="90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" name="Line 36"/>
            <p:cNvSpPr>
              <a:spLocks noChangeShapeType="1"/>
            </p:cNvSpPr>
            <p:nvPr/>
          </p:nvSpPr>
          <p:spPr bwMode="auto">
            <a:xfrm>
              <a:off x="998" y="1933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Line 37"/>
            <p:cNvSpPr>
              <a:spLocks noChangeShapeType="1"/>
            </p:cNvSpPr>
            <p:nvPr/>
          </p:nvSpPr>
          <p:spPr bwMode="auto">
            <a:xfrm>
              <a:off x="1905" y="1933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5" name="Group 38"/>
          <p:cNvGrpSpPr>
            <a:grpSpLocks/>
          </p:cNvGrpSpPr>
          <p:nvPr/>
        </p:nvGrpSpPr>
        <p:grpSpPr bwMode="auto">
          <a:xfrm>
            <a:off x="4498405" y="2595426"/>
            <a:ext cx="2627312" cy="2736850"/>
            <a:chOff x="1905" y="1933"/>
            <a:chExt cx="1655" cy="1724"/>
          </a:xfrm>
        </p:grpSpPr>
        <p:sp>
          <p:nvSpPr>
            <p:cNvPr id="86" name="Rectangle 39"/>
            <p:cNvSpPr>
              <a:spLocks noChangeArrowheads="1"/>
            </p:cNvSpPr>
            <p:nvPr/>
          </p:nvSpPr>
          <p:spPr bwMode="auto">
            <a:xfrm>
              <a:off x="2857" y="3370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a[2]+3</a:t>
              </a:r>
            </a:p>
          </p:txBody>
        </p:sp>
        <p:sp>
          <p:nvSpPr>
            <p:cNvPr id="87" name="Rectangle 40"/>
            <p:cNvSpPr>
              <a:spLocks noChangeArrowheads="1"/>
            </p:cNvSpPr>
            <p:nvPr/>
          </p:nvSpPr>
          <p:spPr bwMode="auto">
            <a:xfrm>
              <a:off x="2857" y="3083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a[1]+2</a:t>
              </a:r>
            </a:p>
          </p:txBody>
        </p:sp>
        <p:sp>
          <p:nvSpPr>
            <p:cNvPr id="88" name="Rectangle 41"/>
            <p:cNvSpPr>
              <a:spLocks noChangeArrowheads="1"/>
            </p:cNvSpPr>
            <p:nvPr/>
          </p:nvSpPr>
          <p:spPr bwMode="auto">
            <a:xfrm>
              <a:off x="2857" y="2796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a[1]</a:t>
              </a:r>
            </a:p>
          </p:txBody>
        </p:sp>
        <p:sp>
          <p:nvSpPr>
            <p:cNvPr id="89" name="Rectangle 42"/>
            <p:cNvSpPr>
              <a:spLocks noChangeArrowheads="1"/>
            </p:cNvSpPr>
            <p:nvPr/>
          </p:nvSpPr>
          <p:spPr bwMode="auto">
            <a:xfrm>
              <a:off x="2857" y="2509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a[0]+1</a:t>
              </a:r>
            </a:p>
          </p:txBody>
        </p:sp>
        <p:sp>
          <p:nvSpPr>
            <p:cNvPr id="90" name="Rectangle 43"/>
            <p:cNvSpPr>
              <a:spLocks noChangeArrowheads="1"/>
            </p:cNvSpPr>
            <p:nvPr/>
          </p:nvSpPr>
          <p:spPr bwMode="auto">
            <a:xfrm>
              <a:off x="2857" y="2222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ea typeface="楷体_GB2312" pitchFamily="49" charset="-122"/>
                </a:rPr>
                <a:t>a[0]</a:t>
              </a:r>
            </a:p>
          </p:txBody>
        </p:sp>
        <p:sp>
          <p:nvSpPr>
            <p:cNvPr id="91" name="Rectangle 44"/>
            <p:cNvSpPr>
              <a:spLocks noChangeArrowheads="1"/>
            </p:cNvSpPr>
            <p:nvPr/>
          </p:nvSpPr>
          <p:spPr bwMode="auto">
            <a:xfrm>
              <a:off x="2857" y="1935"/>
              <a:ext cx="70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zh-CN" altLang="en-US" sz="2400" b="1">
                  <a:ea typeface="楷体_GB2312" pitchFamily="49" charset="-122"/>
                </a:rPr>
                <a:t>地址</a:t>
              </a:r>
            </a:p>
          </p:txBody>
        </p:sp>
        <p:sp>
          <p:nvSpPr>
            <p:cNvPr id="92" name="Line 45"/>
            <p:cNvSpPr>
              <a:spLocks noChangeShapeType="1"/>
            </p:cNvSpPr>
            <p:nvPr/>
          </p:nvSpPr>
          <p:spPr bwMode="auto">
            <a:xfrm>
              <a:off x="2857" y="1935"/>
              <a:ext cx="70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Line 46"/>
            <p:cNvSpPr>
              <a:spLocks noChangeShapeType="1"/>
            </p:cNvSpPr>
            <p:nvPr/>
          </p:nvSpPr>
          <p:spPr bwMode="auto">
            <a:xfrm>
              <a:off x="2857" y="2222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Line 47"/>
            <p:cNvSpPr>
              <a:spLocks noChangeShapeType="1"/>
            </p:cNvSpPr>
            <p:nvPr/>
          </p:nvSpPr>
          <p:spPr bwMode="auto">
            <a:xfrm>
              <a:off x="2857" y="2509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5" name="Line 48"/>
            <p:cNvSpPr>
              <a:spLocks noChangeShapeType="1"/>
            </p:cNvSpPr>
            <p:nvPr/>
          </p:nvSpPr>
          <p:spPr bwMode="auto">
            <a:xfrm>
              <a:off x="2857" y="2796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6" name="Line 49"/>
            <p:cNvSpPr>
              <a:spLocks noChangeShapeType="1"/>
            </p:cNvSpPr>
            <p:nvPr/>
          </p:nvSpPr>
          <p:spPr bwMode="auto">
            <a:xfrm>
              <a:off x="2857" y="3083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Line 50"/>
            <p:cNvSpPr>
              <a:spLocks noChangeShapeType="1"/>
            </p:cNvSpPr>
            <p:nvPr/>
          </p:nvSpPr>
          <p:spPr bwMode="auto">
            <a:xfrm>
              <a:off x="2857" y="3370"/>
              <a:ext cx="7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8" name="Line 51"/>
            <p:cNvSpPr>
              <a:spLocks noChangeShapeType="1"/>
            </p:cNvSpPr>
            <p:nvPr/>
          </p:nvSpPr>
          <p:spPr bwMode="auto">
            <a:xfrm>
              <a:off x="2857" y="3657"/>
              <a:ext cx="70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" name="Line 52"/>
            <p:cNvSpPr>
              <a:spLocks noChangeShapeType="1"/>
            </p:cNvSpPr>
            <p:nvPr/>
          </p:nvSpPr>
          <p:spPr bwMode="auto">
            <a:xfrm>
              <a:off x="2857" y="1935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0" name="Line 53"/>
            <p:cNvSpPr>
              <a:spLocks noChangeShapeType="1"/>
            </p:cNvSpPr>
            <p:nvPr/>
          </p:nvSpPr>
          <p:spPr bwMode="auto">
            <a:xfrm>
              <a:off x="3560" y="1935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1" name="Rectangle 54"/>
            <p:cNvSpPr>
              <a:spLocks noChangeArrowheads="1"/>
            </p:cNvSpPr>
            <p:nvPr/>
          </p:nvSpPr>
          <p:spPr bwMode="auto">
            <a:xfrm>
              <a:off x="1905" y="3368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solidFill>
                    <a:srgbClr val="FF0000"/>
                  </a:solidFill>
                  <a:latin typeface="仿宋_GB2312" pitchFamily="49" charset="-122"/>
                  <a:ea typeface="仿宋_GB2312" pitchFamily="49" charset="-122"/>
                </a:rPr>
                <a:t>*</a:t>
              </a:r>
              <a:r>
                <a:rPr kumimoji="0" lang="en-US" altLang="zh-CN" sz="2400" b="1">
                  <a:ea typeface="楷体_GB2312" pitchFamily="49" charset="-122"/>
                </a:rPr>
                <a:t>(a[2]+3)</a:t>
              </a:r>
            </a:p>
          </p:txBody>
        </p:sp>
        <p:sp>
          <p:nvSpPr>
            <p:cNvPr id="102" name="Rectangle 55"/>
            <p:cNvSpPr>
              <a:spLocks noChangeArrowheads="1"/>
            </p:cNvSpPr>
            <p:nvPr/>
          </p:nvSpPr>
          <p:spPr bwMode="auto">
            <a:xfrm>
              <a:off x="1905" y="3081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solidFill>
                    <a:srgbClr val="FF0000"/>
                  </a:solidFill>
                  <a:latin typeface="仿宋_GB2312" pitchFamily="49" charset="-122"/>
                  <a:ea typeface="仿宋_GB2312" pitchFamily="49" charset="-122"/>
                </a:rPr>
                <a:t>*</a:t>
              </a:r>
              <a:r>
                <a:rPr kumimoji="0" lang="en-US" altLang="zh-CN" sz="2400" b="1">
                  <a:ea typeface="楷体_GB2312" pitchFamily="49" charset="-122"/>
                </a:rPr>
                <a:t>(a[1]+2)</a:t>
              </a:r>
            </a:p>
          </p:txBody>
        </p:sp>
        <p:sp>
          <p:nvSpPr>
            <p:cNvPr id="103" name="Rectangle 56"/>
            <p:cNvSpPr>
              <a:spLocks noChangeArrowheads="1"/>
            </p:cNvSpPr>
            <p:nvPr/>
          </p:nvSpPr>
          <p:spPr bwMode="auto">
            <a:xfrm>
              <a:off x="1905" y="2794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solidFill>
                    <a:srgbClr val="FF0000"/>
                  </a:solidFill>
                  <a:latin typeface="仿宋_GB2312" pitchFamily="49" charset="-122"/>
                  <a:ea typeface="仿宋_GB2312" pitchFamily="49" charset="-122"/>
                </a:rPr>
                <a:t>*</a:t>
              </a:r>
              <a:r>
                <a:rPr kumimoji="0" lang="en-US" altLang="zh-CN" sz="2400" b="1">
                  <a:ea typeface="楷体_GB2312" pitchFamily="49" charset="-122"/>
                </a:rPr>
                <a:t>a[1]</a:t>
              </a:r>
            </a:p>
          </p:txBody>
        </p:sp>
        <p:sp>
          <p:nvSpPr>
            <p:cNvPr id="104" name="Rectangle 57"/>
            <p:cNvSpPr>
              <a:spLocks noChangeArrowheads="1"/>
            </p:cNvSpPr>
            <p:nvPr/>
          </p:nvSpPr>
          <p:spPr bwMode="auto">
            <a:xfrm>
              <a:off x="1905" y="2507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>
                  <a:solidFill>
                    <a:srgbClr val="FF0000"/>
                  </a:solidFill>
                  <a:latin typeface="仿宋_GB2312" pitchFamily="49" charset="-122"/>
                  <a:ea typeface="仿宋_GB2312" pitchFamily="49" charset="-122"/>
                </a:rPr>
                <a:t>*</a:t>
              </a:r>
              <a:r>
                <a:rPr kumimoji="0" lang="en-US" altLang="zh-CN" sz="2400" b="1">
                  <a:ea typeface="楷体_GB2312" pitchFamily="49" charset="-122"/>
                </a:rPr>
                <a:t>(a[0]+1)</a:t>
              </a:r>
            </a:p>
          </p:txBody>
        </p:sp>
        <p:sp>
          <p:nvSpPr>
            <p:cNvPr id="105" name="Rectangle 58"/>
            <p:cNvSpPr>
              <a:spLocks noChangeArrowheads="1"/>
            </p:cNvSpPr>
            <p:nvPr/>
          </p:nvSpPr>
          <p:spPr bwMode="auto">
            <a:xfrm>
              <a:off x="1905" y="2220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en-US" altLang="zh-CN" sz="2400" b="1" dirty="0">
                  <a:solidFill>
                    <a:srgbClr val="FF0000"/>
                  </a:solidFill>
                  <a:latin typeface="仿宋_GB2312" pitchFamily="49" charset="-122"/>
                  <a:ea typeface="仿宋_GB2312" pitchFamily="49" charset="-122"/>
                </a:rPr>
                <a:t>*</a:t>
              </a:r>
              <a:r>
                <a:rPr kumimoji="0" lang="en-US" altLang="zh-CN" sz="2400" b="1" dirty="0">
                  <a:ea typeface="楷体_GB2312" pitchFamily="49" charset="-122"/>
                </a:rPr>
                <a:t>a[0]</a:t>
              </a:r>
            </a:p>
          </p:txBody>
        </p:sp>
        <p:sp>
          <p:nvSpPr>
            <p:cNvPr id="106" name="Rectangle 59"/>
            <p:cNvSpPr>
              <a:spLocks noChangeArrowheads="1"/>
            </p:cNvSpPr>
            <p:nvPr/>
          </p:nvSpPr>
          <p:spPr bwMode="auto">
            <a:xfrm>
              <a:off x="1905" y="1933"/>
              <a:ext cx="953" cy="28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>
                <a:buFontTx/>
                <a:buNone/>
              </a:pPr>
              <a:r>
                <a:rPr kumimoji="0" lang="zh-CN" altLang="en-US" sz="2400" b="1">
                  <a:ea typeface="楷体_GB2312" pitchFamily="49" charset="-122"/>
                </a:rPr>
                <a:t>元素</a:t>
              </a:r>
            </a:p>
          </p:txBody>
        </p:sp>
        <p:sp>
          <p:nvSpPr>
            <p:cNvPr id="107" name="Line 60"/>
            <p:cNvSpPr>
              <a:spLocks noChangeShapeType="1"/>
            </p:cNvSpPr>
            <p:nvPr/>
          </p:nvSpPr>
          <p:spPr bwMode="auto">
            <a:xfrm>
              <a:off x="1905" y="1933"/>
              <a:ext cx="95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8" name="Line 61"/>
            <p:cNvSpPr>
              <a:spLocks noChangeShapeType="1"/>
            </p:cNvSpPr>
            <p:nvPr/>
          </p:nvSpPr>
          <p:spPr bwMode="auto">
            <a:xfrm>
              <a:off x="1905" y="2220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" name="Line 62"/>
            <p:cNvSpPr>
              <a:spLocks noChangeShapeType="1"/>
            </p:cNvSpPr>
            <p:nvPr/>
          </p:nvSpPr>
          <p:spPr bwMode="auto">
            <a:xfrm>
              <a:off x="1905" y="2507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" name="Line 63"/>
            <p:cNvSpPr>
              <a:spLocks noChangeShapeType="1"/>
            </p:cNvSpPr>
            <p:nvPr/>
          </p:nvSpPr>
          <p:spPr bwMode="auto">
            <a:xfrm>
              <a:off x="1905" y="2794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" name="Line 64"/>
            <p:cNvSpPr>
              <a:spLocks noChangeShapeType="1"/>
            </p:cNvSpPr>
            <p:nvPr/>
          </p:nvSpPr>
          <p:spPr bwMode="auto">
            <a:xfrm>
              <a:off x="1905" y="3081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" name="Line 65"/>
            <p:cNvSpPr>
              <a:spLocks noChangeShapeType="1"/>
            </p:cNvSpPr>
            <p:nvPr/>
          </p:nvSpPr>
          <p:spPr bwMode="auto">
            <a:xfrm>
              <a:off x="1905" y="3368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" name="Line 66"/>
            <p:cNvSpPr>
              <a:spLocks noChangeShapeType="1"/>
            </p:cNvSpPr>
            <p:nvPr/>
          </p:nvSpPr>
          <p:spPr bwMode="auto">
            <a:xfrm>
              <a:off x="1905" y="3655"/>
              <a:ext cx="953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" name="Line 67"/>
            <p:cNvSpPr>
              <a:spLocks noChangeShapeType="1"/>
            </p:cNvSpPr>
            <p:nvPr/>
          </p:nvSpPr>
          <p:spPr bwMode="auto">
            <a:xfrm>
              <a:off x="1905" y="1933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" name="Line 68"/>
            <p:cNvSpPr>
              <a:spLocks noChangeShapeType="1"/>
            </p:cNvSpPr>
            <p:nvPr/>
          </p:nvSpPr>
          <p:spPr bwMode="auto">
            <a:xfrm>
              <a:off x="2858" y="1933"/>
              <a:ext cx="0" cy="172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331640" y="5733256"/>
            <a:ext cx="6823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指针变量是存储地址的，知道了二维数组的地址，怎么用指针变量引用二维数组？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3062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268288" y="249238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2" name="文本框 1"/>
          <p:cNvSpPr txBox="1"/>
          <p:nvPr/>
        </p:nvSpPr>
        <p:spPr>
          <a:xfrm>
            <a:off x="467544" y="1268760"/>
            <a:ext cx="8496944" cy="541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just">
              <a:lnSpc>
                <a:spcPct val="90000"/>
              </a:lnSpc>
            </a:pPr>
            <a:r>
              <a:rPr lang="en-US" altLang="zh-CN" sz="32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1.</a:t>
            </a:r>
            <a:r>
              <a:rPr lang="zh-CN" altLang="en-US" sz="32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通过</a:t>
            </a:r>
            <a:r>
              <a:rPr lang="zh-CN" altLang="en-US" sz="3200" b="0" dirty="0">
                <a:solidFill>
                  <a:srgbClr val="FF0000"/>
                </a:solidFill>
                <a:sym typeface="Symbol" panose="05050102010706020507" pitchFamily="18" charset="2"/>
              </a:rPr>
              <a:t>普通指针引用</a:t>
            </a:r>
          </a:p>
          <a:p>
            <a:pPr marL="609600" indent="-609600" algn="l">
              <a:lnSpc>
                <a:spcPct val="90000"/>
              </a:lnSpc>
            </a:pPr>
            <a:r>
              <a:rPr lang="zh-CN" altLang="en-US" sz="3200" b="0" dirty="0" smtClean="0">
                <a:sym typeface="Symbol" panose="05050102010706020507" pitchFamily="18" charset="2"/>
              </a:rPr>
              <a:t>可以</a:t>
            </a:r>
            <a:r>
              <a:rPr lang="zh-CN" altLang="en-US" sz="3200" b="0" dirty="0">
                <a:sym typeface="Symbol" panose="05050102010706020507" pitchFamily="18" charset="2"/>
              </a:rPr>
              <a:t>使用一个以数组元素类型为基类型的指针，依次引用二维数组的所有元素，因为这些元素，在内存</a:t>
            </a:r>
            <a:r>
              <a:rPr lang="zh-CN" altLang="en-US" sz="3200" b="0" dirty="0" smtClean="0">
                <a:sym typeface="Symbol" panose="05050102010706020507" pitchFamily="18" charset="2"/>
              </a:rPr>
              <a:t>中</a:t>
            </a:r>
            <a:r>
              <a:rPr lang="zh-CN" altLang="en-US" sz="32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连续</a:t>
            </a:r>
            <a:r>
              <a:rPr lang="zh-CN" altLang="en-US" sz="3200" b="0" dirty="0">
                <a:solidFill>
                  <a:srgbClr val="FF0000"/>
                </a:solidFill>
                <a:sym typeface="Symbol" panose="05050102010706020507" pitchFamily="18" charset="2"/>
              </a:rPr>
              <a:t>顺序存放</a:t>
            </a:r>
            <a:r>
              <a:rPr lang="zh-CN" altLang="en-US" sz="3200" b="0" dirty="0">
                <a:sym typeface="Symbol" panose="05050102010706020507" pitchFamily="18" charset="2"/>
              </a:rPr>
              <a:t>。</a:t>
            </a:r>
          </a:p>
          <a:p>
            <a:pPr marL="609600" indent="-609600" algn="l">
              <a:lnSpc>
                <a:spcPct val="90000"/>
              </a:lnSpc>
            </a:pPr>
            <a:r>
              <a:rPr lang="zh-CN" altLang="en-US" sz="3200" b="0" dirty="0">
                <a:sym typeface="Symbol" panose="05050102010706020507" pitchFamily="18" charset="2"/>
              </a:rPr>
              <a:t> </a:t>
            </a:r>
            <a:r>
              <a:rPr lang="zh-CN" altLang="en-US" sz="3200" b="0" dirty="0" smtClean="0">
                <a:sym typeface="Symbol" panose="05050102010706020507" pitchFamily="18" charset="2"/>
              </a:rPr>
              <a:t>实例</a:t>
            </a:r>
            <a:r>
              <a:rPr lang="zh-CN" altLang="en-US" sz="3200" b="0" dirty="0">
                <a:sym typeface="Symbol" panose="05050102010706020507" pitchFamily="18" charset="2"/>
              </a:rPr>
              <a:t>中，可以用一个</a:t>
            </a:r>
            <a:r>
              <a:rPr lang="en-US" altLang="zh-CN" sz="3200" b="0" dirty="0" err="1">
                <a:sym typeface="Symbol" panose="05050102010706020507" pitchFamily="18" charset="2"/>
              </a:rPr>
              <a:t>int</a:t>
            </a:r>
            <a:r>
              <a:rPr lang="zh-CN" altLang="en-US" sz="3200" b="0" dirty="0">
                <a:sym typeface="Symbol" panose="05050102010706020507" pitchFamily="18" charset="2"/>
              </a:rPr>
              <a:t>型指针，依次引用所有数组元素。</a:t>
            </a:r>
            <a:r>
              <a:rPr lang="zh-CN" altLang="en-US" sz="3200" b="0" dirty="0">
                <a:solidFill>
                  <a:srgbClr val="0000FF"/>
                </a:solidFill>
                <a:sym typeface="Symbol" panose="05050102010706020507" pitchFamily="18" charset="2"/>
              </a:rPr>
              <a:t>移动单位是</a:t>
            </a:r>
            <a:r>
              <a:rPr lang="en-US" altLang="zh-CN" sz="3200" b="0" dirty="0" err="1">
                <a:solidFill>
                  <a:srgbClr val="0000FF"/>
                </a:solidFill>
                <a:sym typeface="Symbol" panose="05050102010706020507" pitchFamily="18" charset="2"/>
              </a:rPr>
              <a:t>int</a:t>
            </a:r>
            <a:r>
              <a:rPr lang="zh-CN" altLang="en-US" sz="3200" b="0" dirty="0">
                <a:solidFill>
                  <a:srgbClr val="0000FF"/>
                </a:solidFill>
                <a:sym typeface="Symbol" panose="05050102010706020507" pitchFamily="18" charset="2"/>
              </a:rPr>
              <a:t>的长度</a:t>
            </a:r>
            <a:r>
              <a:rPr lang="zh-CN" altLang="en-US" sz="3200" b="0" dirty="0" smtClean="0">
                <a:solidFill>
                  <a:srgbClr val="0000FF"/>
                </a:solidFill>
                <a:sym typeface="Symbol" panose="05050102010706020507" pitchFamily="18" charset="2"/>
              </a:rPr>
              <a:t>。</a:t>
            </a:r>
            <a:endParaRPr lang="en-US" altLang="zh-CN" sz="3200" b="0" dirty="0" smtClean="0">
              <a:solidFill>
                <a:srgbClr val="0000FF"/>
              </a:solidFill>
              <a:sym typeface="Symbol" panose="05050102010706020507" pitchFamily="18" charset="2"/>
            </a:endParaRPr>
          </a:p>
          <a:p>
            <a:pPr marL="609600" indent="-609600" algn="l">
              <a:lnSpc>
                <a:spcPct val="90000"/>
              </a:lnSpc>
            </a:pPr>
            <a:endParaRPr lang="en-US" altLang="zh-CN" sz="3200" b="0" dirty="0" smtClean="0">
              <a:sym typeface="Symbol" panose="05050102010706020507" pitchFamily="18" charset="2"/>
            </a:endParaRPr>
          </a:p>
          <a:p>
            <a:pPr marL="609600" indent="-609600" algn="l">
              <a:lnSpc>
                <a:spcPct val="90000"/>
              </a:lnSpc>
            </a:pPr>
            <a:r>
              <a:rPr lang="en-US" altLang="zh-CN" sz="3200" b="0" dirty="0">
                <a:sym typeface="Symbol" panose="05050102010706020507" pitchFamily="18" charset="2"/>
              </a:rPr>
              <a:t> </a:t>
            </a:r>
            <a:r>
              <a:rPr lang="en-US" altLang="zh-CN" sz="3200" b="0" dirty="0" smtClean="0">
                <a:sym typeface="Symbol" panose="05050102010706020507" pitchFamily="18" charset="2"/>
              </a:rPr>
              <a:t>p = &amp;a[0][0] </a:t>
            </a:r>
            <a:r>
              <a:rPr lang="zh-CN" altLang="en-US" sz="3200" b="0" dirty="0" smtClean="0">
                <a:sym typeface="Symbol" panose="05050102010706020507" pitchFamily="18" charset="2"/>
              </a:rPr>
              <a:t>即</a:t>
            </a:r>
            <a:r>
              <a:rPr lang="en-US" altLang="zh-CN" sz="3200" b="0" dirty="0" smtClean="0">
                <a:sym typeface="Symbol" panose="05050102010706020507" pitchFamily="18" charset="2"/>
              </a:rPr>
              <a:t>p</a:t>
            </a:r>
            <a:r>
              <a:rPr lang="zh-CN" altLang="en-US" sz="3200" b="0" dirty="0" smtClean="0">
                <a:sym typeface="Symbol" panose="05050102010706020507" pitchFamily="18" charset="2"/>
              </a:rPr>
              <a:t>指向二维数组</a:t>
            </a:r>
            <a:r>
              <a:rPr lang="en-US" altLang="zh-CN" sz="3200" b="0" dirty="0" smtClean="0">
                <a:sym typeface="Symbol" panose="05050102010706020507" pitchFamily="18" charset="2"/>
              </a:rPr>
              <a:t>a</a:t>
            </a:r>
            <a:r>
              <a:rPr lang="zh-CN" altLang="en-US" sz="3200" b="0" dirty="0" smtClean="0">
                <a:sym typeface="Symbol" panose="05050102010706020507" pitchFamily="18" charset="2"/>
              </a:rPr>
              <a:t>的</a:t>
            </a:r>
            <a:r>
              <a:rPr lang="zh-CN" altLang="en-US" sz="3200" b="0" dirty="0" smtClean="0">
                <a:solidFill>
                  <a:srgbClr val="0000FF"/>
                </a:solidFill>
                <a:sym typeface="Symbol" panose="05050102010706020507" pitchFamily="18" charset="2"/>
              </a:rPr>
              <a:t>第一行第一列</a:t>
            </a:r>
            <a:r>
              <a:rPr lang="zh-CN" altLang="en-US" sz="3200" b="0" dirty="0" smtClean="0">
                <a:sym typeface="Symbol" panose="05050102010706020507" pitchFamily="18" charset="2"/>
              </a:rPr>
              <a:t>的元素。</a:t>
            </a:r>
            <a:endParaRPr lang="en-US" altLang="zh-CN" sz="3200" b="0" dirty="0" smtClean="0">
              <a:sym typeface="Symbol" panose="05050102010706020507" pitchFamily="18" charset="2"/>
            </a:endParaRPr>
          </a:p>
          <a:p>
            <a:pPr marL="609600" indent="-609600" algn="l">
              <a:lnSpc>
                <a:spcPct val="90000"/>
              </a:lnSpc>
            </a:pPr>
            <a:r>
              <a:rPr lang="zh-CN" altLang="en-US" sz="3200" b="0" dirty="0" smtClean="0">
                <a:sym typeface="Symbol" panose="05050102010706020507" pitchFamily="18" charset="2"/>
              </a:rPr>
              <a:t> </a:t>
            </a:r>
            <a:r>
              <a:rPr lang="en-US" altLang="zh-CN" sz="3200" b="0" dirty="0" smtClean="0">
                <a:sym typeface="Symbol" panose="05050102010706020507" pitchFamily="18" charset="2"/>
              </a:rPr>
              <a:t>p = &amp;a[0][1]=p+1 </a:t>
            </a:r>
            <a:r>
              <a:rPr lang="zh-CN" altLang="en-US" sz="3200" b="0" dirty="0" smtClean="0">
                <a:sym typeface="Symbol" panose="05050102010706020507" pitchFamily="18" charset="2"/>
              </a:rPr>
              <a:t>将指针移动一个</a:t>
            </a:r>
            <a:r>
              <a:rPr lang="en-US" altLang="zh-CN" sz="3200" b="0" dirty="0" err="1" smtClean="0">
                <a:sym typeface="Symbol" panose="05050102010706020507" pitchFamily="18" charset="2"/>
              </a:rPr>
              <a:t>int</a:t>
            </a:r>
            <a:r>
              <a:rPr lang="zh-CN" altLang="en-US" sz="3200" b="0" dirty="0" smtClean="0">
                <a:sym typeface="Symbol" panose="05050102010706020507" pitchFamily="18" charset="2"/>
              </a:rPr>
              <a:t>的长度 ，就指向了二维数组</a:t>
            </a:r>
            <a:r>
              <a:rPr lang="en-US" altLang="zh-CN" sz="3200" b="0" dirty="0" smtClean="0">
                <a:sym typeface="Symbol" panose="05050102010706020507" pitchFamily="18" charset="2"/>
              </a:rPr>
              <a:t>a</a:t>
            </a:r>
            <a:r>
              <a:rPr lang="zh-CN" altLang="en-US" sz="3200" b="0" dirty="0" smtClean="0">
                <a:sym typeface="Symbol" panose="05050102010706020507" pitchFamily="18" charset="2"/>
              </a:rPr>
              <a:t>的</a:t>
            </a:r>
            <a:r>
              <a:rPr lang="zh-CN" altLang="en-US" sz="3200" b="0" dirty="0" smtClean="0">
                <a:solidFill>
                  <a:srgbClr val="0000FF"/>
                </a:solidFill>
                <a:sym typeface="Symbol" panose="05050102010706020507" pitchFamily="18" charset="2"/>
              </a:rPr>
              <a:t>第一行第二列</a:t>
            </a:r>
            <a:r>
              <a:rPr lang="zh-CN" altLang="en-US" sz="3200" b="0" dirty="0" smtClean="0">
                <a:sym typeface="Symbol" panose="05050102010706020507" pitchFamily="18" charset="2"/>
              </a:rPr>
              <a:t>的元素。</a:t>
            </a:r>
            <a:endParaRPr lang="zh-CN" altLang="en-US" sz="3200" b="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549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268288" y="249238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2" name="文本框 1"/>
          <p:cNvSpPr txBox="1"/>
          <p:nvPr/>
        </p:nvSpPr>
        <p:spPr>
          <a:xfrm>
            <a:off x="467544" y="1268760"/>
            <a:ext cx="849694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l"/>
            <a:r>
              <a:rPr lang="en-US" altLang="zh-CN" sz="2800" b="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zh-CN" sz="28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.</a:t>
            </a:r>
            <a:r>
              <a:rPr lang="zh-CN" altLang="en-US" sz="28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通过行指针引用</a:t>
            </a:r>
            <a:endParaRPr lang="en-US" altLang="zh-CN" sz="2800" b="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609600" indent="-609600" algn="l"/>
            <a:r>
              <a:rPr lang="zh-CN" altLang="en-US" sz="28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定义一个行指针（*</a:t>
            </a:r>
            <a:r>
              <a:rPr lang="en-US" altLang="zh-CN" sz="2800" b="0" dirty="0" err="1" smtClean="0">
                <a:solidFill>
                  <a:srgbClr val="FF0000"/>
                </a:solidFill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solidFill>
                  <a:srgbClr val="FF0000"/>
                </a:solidFill>
                <a:sym typeface="Symbol" panose="05050102010706020507" pitchFamily="18" charset="2"/>
              </a:rPr>
              <a:t>）</a:t>
            </a:r>
            <a:r>
              <a:rPr lang="en-US" altLang="zh-CN" sz="2800" b="0" dirty="0" smtClean="0">
                <a:solidFill>
                  <a:srgbClr val="FF0000"/>
                </a:solidFill>
                <a:sym typeface="Symbol" panose="05050102010706020507" pitchFamily="18" charset="2"/>
              </a:rPr>
              <a:t>[4]</a:t>
            </a:r>
          </a:p>
          <a:p>
            <a:pPr marL="609600" indent="-609600" algn="l"/>
            <a:r>
              <a:rPr lang="zh-CN" altLang="en-US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    圆括号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优先级最高，</a:t>
            </a:r>
            <a:r>
              <a:rPr lang="zh-CN" altLang="en-US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*首先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与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结合，说明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是一个指针变量，再与说明符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[4]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结合，说明指针变量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的</a:t>
            </a:r>
            <a:r>
              <a:rPr lang="zh-CN" altLang="en-US" sz="2800" b="0" dirty="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基类型是一个</a:t>
            </a:r>
            <a:r>
              <a:rPr lang="zh-CN" altLang="en-US" sz="2800" b="0" dirty="0" smtClean="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包含</a:t>
            </a:r>
            <a:r>
              <a:rPr lang="zh-CN" altLang="en-US" sz="2800" b="0" dirty="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四</a:t>
            </a:r>
            <a:r>
              <a:rPr lang="zh-CN" altLang="en-US" sz="2800" b="0" dirty="0" smtClean="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个</a:t>
            </a:r>
            <a:r>
              <a:rPr lang="en-US" altLang="zh-CN" sz="2800" b="0" dirty="0" err="1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int</a:t>
            </a:r>
            <a:r>
              <a:rPr lang="zh-CN" altLang="en-US" sz="2800" b="0" dirty="0">
                <a:solidFill>
                  <a:srgbClr val="0000FF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元素的数组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0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的基类型与</a:t>
            </a:r>
            <a:r>
              <a:rPr lang="en-US" altLang="zh-CN" sz="2800" b="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CN" altLang="en-US" sz="2800" b="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的相同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=a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；是合法赋值，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pl+1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等价于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a+1,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等价于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a[1]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</a:p>
          <a:p>
            <a:pPr marL="609600" indent="-609600" algn="l"/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       当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指向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CN" altLang="en-US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数组开头时，可以通过下面的方法引用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a[</a:t>
            </a:r>
            <a:r>
              <a:rPr lang="en-US" altLang="zh-CN" sz="2800" b="0" dirty="0" err="1"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][j]:</a:t>
            </a:r>
          </a:p>
          <a:p>
            <a:pPr marL="609600" indent="-609600" algn="just"/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*(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]+j)  </a:t>
            </a:r>
          </a:p>
          <a:p>
            <a:pPr marL="609600" indent="-609600" algn="just"/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*(*(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pl+i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)+j)  </a:t>
            </a:r>
          </a:p>
          <a:p>
            <a:pPr marL="609600" indent="-609600" algn="just"/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(*(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pl+i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)[j]   </a:t>
            </a:r>
          </a:p>
          <a:p>
            <a:pPr marL="609600" indent="-609600" algn="just"/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pl</a:t>
            </a:r>
            <a:r>
              <a:rPr lang="en-US" altLang="zh-CN" sz="2800" b="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n-US" altLang="zh-CN" sz="2800" b="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0" dirty="0">
                <a:cs typeface="Times New Roman" panose="02020603050405020304" pitchFamily="18" charset="0"/>
                <a:sym typeface="Symbol" panose="05050102010706020507" pitchFamily="18" charset="2"/>
              </a:rPr>
              <a:t>][j]</a:t>
            </a:r>
          </a:p>
          <a:p>
            <a:pPr marL="609600" indent="-609600" algn="just"/>
            <a:r>
              <a:rPr lang="en-US" altLang="zh-CN" sz="2800" b="0" dirty="0">
                <a:sym typeface="Symbol" panose="05050102010706020507" pitchFamily="18" charset="2"/>
              </a:rPr>
              <a:t>        </a:t>
            </a:r>
            <a:endParaRPr lang="zh-CN" altLang="en-US" sz="2800" b="0" dirty="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0809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3304</TotalTime>
  <Words>859</Words>
  <Application>Microsoft Office PowerPoint</Application>
  <PresentationFormat>全屏显示(4:3)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仿宋_GB2312</vt:lpstr>
      <vt:lpstr>黑体</vt:lpstr>
      <vt:lpstr>华文行楷</vt:lpstr>
      <vt:lpstr>华文楷体</vt:lpstr>
      <vt:lpstr>华文新魏</vt:lpstr>
      <vt:lpstr>楷体_GB2312</vt:lpstr>
      <vt:lpstr>宋体</vt:lpstr>
      <vt:lpstr>Arial</vt:lpstr>
      <vt:lpstr>Calibri</vt:lpstr>
      <vt:lpstr>Calibri Light</vt:lpstr>
      <vt:lpstr>Symbol</vt:lpstr>
      <vt:lpstr>Times New Roman</vt:lpstr>
      <vt:lpstr>Verdana</vt:lpstr>
      <vt:lpstr>Wingdings</vt:lpstr>
      <vt:lpstr>Wingdings 2</vt:lpstr>
      <vt:lpstr>Office 主题</vt:lpstr>
      <vt:lpstr>PowerPoint 演示文稿</vt:lpstr>
      <vt:lpstr>《指针变量与二维数组》提纲</vt:lpstr>
      <vt:lpstr>一、教学目标</vt:lpstr>
      <vt:lpstr>二、问题引导</vt:lpstr>
      <vt:lpstr>三、基本思想</vt:lpstr>
      <vt:lpstr>三、基本思想</vt:lpstr>
      <vt:lpstr>三、基本思想</vt:lpstr>
      <vt:lpstr>三、基本思想</vt:lpstr>
      <vt:lpstr>三、基本思想</vt:lpstr>
      <vt:lpstr>四、总结归纳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周才东</cp:lastModifiedBy>
  <cp:revision>201</cp:revision>
  <dcterms:created xsi:type="dcterms:W3CDTF">2004-11-26T05:12:32Z</dcterms:created>
  <dcterms:modified xsi:type="dcterms:W3CDTF">2016-12-12T11:28:09Z</dcterms:modified>
</cp:coreProperties>
</file>