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media/image6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87" r:id="rId4"/>
    <p:sldId id="288" r:id="rId5"/>
    <p:sldId id="289" r:id="rId6"/>
    <p:sldId id="290" r:id="rId7"/>
    <p:sldId id="298" r:id="rId8"/>
    <p:sldId id="291" r:id="rId9"/>
    <p:sldId id="292" r:id="rId10"/>
    <p:sldId id="293" r:id="rId11"/>
    <p:sldId id="294" r:id="rId12"/>
    <p:sldId id="295" r:id="rId13"/>
    <p:sldId id="296" r:id="rId14"/>
    <p:sldId id="258" r:id="rId15"/>
    <p:sldId id="260" r:id="rId16"/>
    <p:sldId id="261" r:id="rId17"/>
    <p:sldId id="262" r:id="rId18"/>
    <p:sldId id="300" r:id="rId19"/>
    <p:sldId id="263" r:id="rId20"/>
    <p:sldId id="264" r:id="rId21"/>
    <p:sldId id="265" r:id="rId22"/>
    <p:sldId id="266" r:id="rId23"/>
    <p:sldId id="267" r:id="rId24"/>
    <p:sldId id="301" r:id="rId25"/>
    <p:sldId id="268" r:id="rId26"/>
    <p:sldId id="271" r:id="rId27"/>
    <p:sldId id="272" r:id="rId28"/>
    <p:sldId id="273" r:id="rId29"/>
    <p:sldId id="274" r:id="rId30"/>
    <p:sldId id="275" r:id="rId31"/>
    <p:sldId id="276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59" r:id="rId4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/>
          </a:p>
        </p:txBody>
      </p:sp>
      <p:sp>
        <p:nvSpPr>
          <p:cNvPr id="11" name="矩形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 latinLnBrk="0">
              <a:defRPr lang="zh-CN" sz="5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95400" y="3973207"/>
            <a:ext cx="9601200" cy="1146048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CN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 latinLnBrk="0">
              <a:buNone/>
              <a:defRPr lang="zh-CN" sz="2800"/>
            </a:lvl2pPr>
            <a:lvl3pPr marL="914400" indent="0" algn="ctr" latinLnBrk="0">
              <a:buNone/>
              <a:defRPr lang="zh-CN" sz="2400"/>
            </a:lvl3pPr>
            <a:lvl4pPr marL="1371600" indent="0" algn="ctr" latinLnBrk="0">
              <a:buNone/>
              <a:defRPr lang="zh-CN" sz="2000"/>
            </a:lvl4pPr>
            <a:lvl5pPr marL="1828800" indent="0" algn="ctr" latinLnBrk="0">
              <a:buNone/>
              <a:defRPr lang="zh-CN" sz="2000"/>
            </a:lvl5pPr>
            <a:lvl6pPr marL="2286000" indent="0" algn="ctr" latinLnBrk="0">
              <a:buNone/>
              <a:defRPr lang="zh-CN" sz="2000"/>
            </a:lvl6pPr>
            <a:lvl7pPr marL="2743200" indent="0" algn="ctr" latinLnBrk="0">
              <a:buNone/>
              <a:defRPr lang="zh-CN" sz="2000"/>
            </a:lvl7pPr>
            <a:lvl8pPr marL="3200400" indent="0" algn="ctr" latinLnBrk="0">
              <a:buNone/>
              <a:defRPr lang="zh-CN" sz="2000"/>
            </a:lvl8pPr>
            <a:lvl9pPr marL="3657600" indent="0" algn="ctr" latinLnBrk="0">
              <a:buNone/>
              <a:defRPr lang="zh-CN" sz="2000"/>
            </a:lvl9pPr>
          </a:lstStyle>
          <a:p>
            <a:r>
              <a:rPr lang="zh-CN" altLang="en-US"/>
              <a:t>单击此处编辑母版副标题样式</a:t>
            </a:r>
            <a:endParaRPr 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497" r="981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48" y="152400"/>
            <a:ext cx="1377140" cy="1411084"/>
          </a:xfrm>
          <a:prstGeom prst="rect">
            <a:avLst/>
          </a:prstGeom>
          <a:noFill/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130" y="775855"/>
            <a:ext cx="2296178" cy="71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7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lang="zh-CN"/>
            </a:lvl5pPr>
            <a:lvl6pPr latinLnBrk="0">
              <a:defRPr lang="zh-CN"/>
            </a:lvl6pPr>
            <a:lvl7pPr latinLnBrk="0">
              <a:defRPr lang="zh-CN"/>
            </a:lvl7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2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615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2168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196753"/>
            <a:ext cx="10972800" cy="4929411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黑体" pitchFamily="49" charset="-122"/>
                <a:ea typeface="黑体" pitchFamily="49" charset="-122"/>
              </a:defRPr>
            </a:lvl1pPr>
            <a:lvl2pPr>
              <a:defRPr>
                <a:latin typeface="黑体" pitchFamily="49" charset="-122"/>
                <a:ea typeface="黑体" pitchFamily="49" charset="-122"/>
              </a:defRPr>
            </a:lvl2pPr>
            <a:lvl3pPr>
              <a:defRPr>
                <a:latin typeface="黑体" pitchFamily="49" charset="-122"/>
                <a:ea typeface="黑体" pitchFamily="49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8558741" cy="850106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黑体" pitchFamily="49" charset="-122"/>
                <a:ea typeface="黑体" pitchFamily="49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20231087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31881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67812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1120" y="231825"/>
            <a:ext cx="10338262" cy="1135313"/>
          </a:xfrm>
        </p:spPr>
        <p:txBody>
          <a:bodyPr>
            <a:normAutofit/>
          </a:bodyPr>
          <a:lstStyle>
            <a:lvl1pPr>
              <a:defRPr sz="36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37856"/>
            <a:ext cx="11222182" cy="4966002"/>
          </a:xfrm>
        </p:spPr>
        <p:txBody>
          <a:bodyPr>
            <a:normAutofit/>
          </a:bodyPr>
          <a:lstStyle>
            <a:lvl1pPr>
              <a:defRPr sz="2800" b="1"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 b="1"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 b="1"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 b="1"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latinLnBrk="0">
              <a:defRPr lang="zh-CN" sz="1800" b="1"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latinLnBrk="0">
              <a:defRPr lang="zh-CN"/>
            </a:lvl6pPr>
            <a:lvl7pPr latinLnBrk="0">
              <a:defRPr lang="zh-CN"/>
            </a:lvl7pPr>
            <a:lvl8pPr latinLnBrk="0">
              <a:defRPr lang="zh-CN"/>
            </a:lvl8pPr>
            <a:lvl9pPr latinLnBrk="0">
              <a:defRPr lang="zh-CN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30" y="408247"/>
            <a:ext cx="935825" cy="95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64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 latinLnBrk="0">
              <a:defRPr lang="zh-CN" sz="5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 latinLnBrk="0">
              <a:spcBef>
                <a:spcPts val="0"/>
              </a:spcBef>
              <a:buNone/>
              <a:defRPr lang="zh-CN"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latinLnBrk="0">
              <a:buNone/>
              <a:defRPr lang="zh-CN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CN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9136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 latinLnBrk="0">
              <a:defRPr lang="zh-CN" sz="2000"/>
            </a:lvl1pPr>
            <a:lvl2pPr latinLnBrk="0">
              <a:defRPr lang="zh-CN" sz="1800"/>
            </a:lvl2pPr>
            <a:lvl3pPr latinLnBrk="0">
              <a:defRPr lang="zh-CN" sz="1600"/>
            </a:lvl3pPr>
            <a:lvl4pPr latinLnBrk="0">
              <a:defRPr lang="zh-CN" sz="1400"/>
            </a:lvl4pPr>
            <a:lvl5pPr latinLnBrk="0">
              <a:defRPr lang="zh-CN" sz="1400"/>
            </a:lvl5pPr>
            <a:lvl6pPr latinLnBrk="0">
              <a:defRPr lang="zh-CN" sz="1400"/>
            </a:lvl6pPr>
            <a:lvl7pPr latinLnBrk="0">
              <a:defRPr lang="zh-CN" sz="1400"/>
            </a:lvl7pPr>
            <a:lvl8pPr latinLnBrk="0">
              <a:defRPr lang="zh-CN" sz="1400"/>
            </a:lvl8pPr>
            <a:lvl9pPr latinLnBrk="0">
              <a:defRPr lang="zh-CN"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 latinLnBrk="0">
              <a:defRPr lang="zh-CN" sz="2000"/>
            </a:lvl1pPr>
            <a:lvl2pPr latinLnBrk="0">
              <a:defRPr lang="zh-CN" sz="1800"/>
            </a:lvl2pPr>
            <a:lvl3pPr latinLnBrk="0">
              <a:defRPr lang="zh-CN" sz="1600"/>
            </a:lvl3pPr>
            <a:lvl4pPr latinLnBrk="0">
              <a:defRPr lang="zh-CN" sz="1400"/>
            </a:lvl4pPr>
            <a:lvl5pPr latinLnBrk="0">
              <a:defRPr lang="zh-CN" sz="1400"/>
            </a:lvl5pPr>
            <a:lvl6pPr latinLnBrk="0">
              <a:defRPr lang="zh-CN" sz="1400"/>
            </a:lvl6pPr>
            <a:lvl7pPr latinLnBrk="0">
              <a:defRPr lang="zh-CN" sz="1400"/>
            </a:lvl7pPr>
            <a:lvl8pPr latinLnBrk="0">
              <a:defRPr lang="zh-CN" sz="1400"/>
            </a:lvl8pPr>
            <a:lvl9pPr latinLnBrk="0">
              <a:defRPr lang="zh-CN"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691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CN" dirty="0"/>
              <a:t>
单击此处编辑母版标题样式    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CN" sz="2200" b="1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 dirty="0"/>
              <a:t>
单击此处编辑母版文本样式
          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 marL="331470" indent="-285750" latinLnBrk="0">
              <a:buFont typeface="Arial" panose="020B0604020202020204" pitchFamily="34" charset="0"/>
              <a:buChar char="•"/>
              <a:defRPr lang="zh-CN" sz="2000"/>
            </a:lvl1pPr>
            <a:lvl2pPr marL="651510" indent="-285750" latinLnBrk="0">
              <a:buFont typeface="Arial" panose="020B0604020202020204" pitchFamily="34" charset="0"/>
              <a:buChar char="•"/>
              <a:defRPr lang="zh-CN" sz="1800"/>
            </a:lvl2pPr>
            <a:lvl3pPr marL="971550" indent="-285750" latinLnBrk="0">
              <a:buFont typeface="Arial" panose="020B0604020202020204" pitchFamily="34" charset="0"/>
              <a:buChar char="•"/>
              <a:defRPr lang="zh-CN" sz="1600" baseline="0"/>
            </a:lvl3pPr>
            <a:lvl4pPr latinLnBrk="0">
              <a:defRPr lang="zh-CN" sz="1400"/>
            </a:lvl4pPr>
            <a:lvl5pPr latinLnBrk="0">
              <a:defRPr lang="zh-CN" sz="1400"/>
            </a:lvl5pPr>
            <a:lvl6pPr latinLnBrk="0">
              <a:defRPr lang="zh-CN" sz="1200"/>
            </a:lvl6pPr>
            <a:lvl7pPr latinLnBrk="0">
              <a:defRPr lang="zh-CN" sz="1200"/>
            </a:lvl7pPr>
            <a:lvl8pPr latinLnBrk="0">
              <a:defRPr lang="zh-CN" sz="1200"/>
            </a:lvl8pPr>
            <a:lvl9pPr latinLnBrk="0">
              <a:defRPr lang="zh-CN"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altLang="zh-CN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2200" b="1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 dirty="0"/>
              <a:t>
 单击此处编辑母版文本样式
          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 latinLnBrk="0">
              <a:defRPr lang="zh-CN" sz="2000"/>
            </a:lvl1pPr>
            <a:lvl2pPr latinLnBrk="0">
              <a:defRPr lang="zh-CN" sz="1800"/>
            </a:lvl2pPr>
            <a:lvl3pPr latinLnBrk="0">
              <a:defRPr lang="zh-CN" sz="1600"/>
            </a:lvl3pPr>
            <a:lvl4pPr latinLnBrk="0">
              <a:defRPr lang="zh-CN" sz="1400"/>
            </a:lvl4pPr>
            <a:lvl5pPr latinLnBrk="0">
              <a:defRPr lang="zh-CN" sz="1400"/>
            </a:lvl5pPr>
            <a:lvl6pPr latinLnBrk="0">
              <a:defRPr lang="zh-CN" sz="1200"/>
            </a:lvl6pPr>
            <a:lvl7pPr latinLnBrk="0">
              <a:defRPr lang="zh-CN" sz="1200"/>
            </a:lvl7pPr>
            <a:lvl8pPr latinLnBrk="0">
              <a:defRPr lang="zh-CN" sz="1200"/>
            </a:lvl8pPr>
            <a:lvl9pPr latinLnBrk="0">
              <a:defRPr lang="zh-CN"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856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218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矩形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  <p:sp>
          <p:nvSpPr>
            <p:cNvPr id="7" name="矩形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</p:grp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69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矩形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  <p:sp>
          <p:nvSpPr>
            <p:cNvPr id="10" name="矩形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 latinLnBrk="0">
              <a:defRPr lang="zh-CN" sz="3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 latinLnBrk="0">
              <a:defRPr lang="zh-CN" sz="2000"/>
            </a:lvl1pPr>
            <a:lvl2pPr latinLnBrk="0">
              <a:defRPr lang="zh-CN" sz="1800"/>
            </a:lvl2pPr>
            <a:lvl3pPr latinLnBrk="0">
              <a:defRPr lang="zh-CN" sz="1600"/>
            </a:lvl3pPr>
            <a:lvl4pPr latinLnBrk="0">
              <a:defRPr lang="zh-CN" sz="1400"/>
            </a:lvl4pPr>
            <a:lvl5pPr latinLnBrk="0">
              <a:defRPr lang="zh-CN" sz="1400"/>
            </a:lvl5pPr>
            <a:lvl6pPr latinLnBrk="0">
              <a:defRPr lang="zh-CN" sz="1400"/>
            </a:lvl6pPr>
            <a:lvl7pPr latinLnBrk="0">
              <a:defRPr lang="zh-CN" sz="1400"/>
            </a:lvl7pPr>
            <a:lvl8pPr latinLnBrk="0">
              <a:defRPr lang="zh-CN" sz="1400"/>
            </a:lvl8pPr>
            <a:lvl9pPr latinLnBrk="0">
              <a:defRPr lang="zh-CN"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CN" sz="16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211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矩形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  <p:sp>
          <p:nvSpPr>
            <p:cNvPr id="10" name="矩形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 latinLnBrk="0">
              <a:defRPr lang="zh-CN" sz="3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CN" sz="20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 altLang="en-US"/>
              <a:t>单击图标添加图片</a:t>
            </a:r>
            <a:endParaRPr 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CN" sz="16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217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矩形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  <p:sp>
          <p:nvSpPr>
            <p:cNvPr id="8" name="矩形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/>
            </a:p>
          </p:txBody>
        </p:sp>
      </p:grp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dirty="0"/>
              <a:t>单击此处编辑母版文本样式</a:t>
            </a:r>
          </a:p>
          <a:p>
            <a:pPr lvl="1"/>
            <a:r>
              <a:rPr lang="zh-CN" dirty="0"/>
              <a:t>第二级</a:t>
            </a:r>
          </a:p>
          <a:p>
            <a:pPr lvl="2"/>
            <a:r>
              <a:rPr lang="zh-CN" dirty="0"/>
              <a:t>第三级</a:t>
            </a:r>
          </a:p>
          <a:p>
            <a:pPr lvl="3"/>
            <a:r>
              <a:rPr lang="zh-CN" dirty="0"/>
              <a:t>第四级</a:t>
            </a:r>
          </a:p>
          <a:p>
            <a:pPr lvl="4"/>
            <a:r>
              <a:rPr lang="zh-CN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CN" sz="900">
                <a:solidFill>
                  <a:schemeClr val="tx1"/>
                </a:solidFill>
              </a:defRPr>
            </a:lvl1pPr>
          </a:lstStyle>
          <a:p>
            <a:fld id="{041AEA6C-762E-4E65-AEF3-F0B1F1CFAC67}" type="datetimeFigureOut">
              <a:rPr lang="zh-CN" altLang="en-US" smtClean="0"/>
              <a:t>2017/9/15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CN" sz="900">
                <a:solidFill>
                  <a:schemeClr val="tx1"/>
                </a:solidFill>
              </a:defRPr>
            </a:lvl1pPr>
          </a:lstStyle>
          <a:p>
            <a:fld id="{833AA2A8-963B-412F-9889-A633C0B7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9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CN" sz="3400" b="1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lang="zh-CN" sz="2000" kern="1200">
          <a:solidFill>
            <a:schemeClr val="tx1">
              <a:lumMod val="90000"/>
              <a:lumOff val="10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lang="zh-CN" sz="1800" kern="1200">
          <a:solidFill>
            <a:schemeClr val="tx1">
              <a:lumMod val="90000"/>
              <a:lumOff val="10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lang="zh-CN" sz="1600" kern="1200">
          <a:solidFill>
            <a:schemeClr val="tx1">
              <a:lumMod val="90000"/>
              <a:lumOff val="10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lang="zh-CN" sz="1400" kern="1200">
          <a:solidFill>
            <a:schemeClr val="tx1">
              <a:lumMod val="90000"/>
              <a:lumOff val="10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lang="zh-CN" sz="1400" kern="1200">
          <a:solidFill>
            <a:schemeClr val="tx1">
              <a:lumMod val="90000"/>
              <a:lumOff val="10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lang="zh-CN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lang="zh-CN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lang="zh-CN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lang="zh-CN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95400" y="1981200"/>
            <a:ext cx="9601200" cy="1354618"/>
          </a:xfrm>
        </p:spPr>
        <p:txBody>
          <a:bodyPr/>
          <a:lstStyle/>
          <a:p>
            <a:r>
              <a:rPr lang="zh-CN" altLang="en-US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第一讲 技术、媒体和学习</a:t>
            </a: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4787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44451"/>
            <a:ext cx="8135937" cy="9366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>
                <a:latin typeface="黑体" pitchFamily="2" charset="-122"/>
              </a:rPr>
              <a:t>技术为学习带来了什么变化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196975"/>
            <a:ext cx="8569325" cy="53276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学生之间沟通方式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网络交流工具：更加深入？虚假？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社会性软件的应用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个体的专业发展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个体的终身学习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技术介入后，会带来如下问题：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学习的条件有没有发生变化？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对学生的学习过程产生了哪些影响？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zh-CN" altLang="en-US">
                <a:latin typeface="楷体_GB2312" pitchFamily="49" charset="-122"/>
              </a:rPr>
              <a:t>学习的效果得到强化了吗？为什么？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zh-CN"/>
              <a:t>……</a:t>
            </a:r>
            <a:endParaRPr lang="en-US" altLang="zh-CN">
              <a:latin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3568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44451"/>
            <a:ext cx="8135937" cy="9366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>
                <a:latin typeface="黑体" pitchFamily="2" charset="-122"/>
              </a:rPr>
              <a:t>技术为学习带来了什么变化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196975"/>
            <a:ext cx="8569325" cy="532765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技术对学习的影响（赵勇，</a:t>
            </a:r>
            <a:r>
              <a:rPr lang="en-US" altLang="zh-CN">
                <a:latin typeface="楷体_GB2312" pitchFamily="49" charset="-122"/>
              </a:rPr>
              <a:t>2006</a:t>
            </a:r>
            <a:r>
              <a:rPr lang="zh-CN" altLang="en-US">
                <a:latin typeface="楷体_GB2312" pitchFamily="49" charset="-122"/>
              </a:rPr>
              <a:t>）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技术为教育带来了新的机遇。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技术改变了学习方式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技术对虚拟与现实的影响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技术改变了师生关系</a:t>
            </a:r>
          </a:p>
        </p:txBody>
      </p:sp>
    </p:spTree>
    <p:extLst>
      <p:ext uri="{BB962C8B-B14F-4D97-AF65-F5344CB8AC3E}">
        <p14:creationId xmlns:p14="http://schemas.microsoft.com/office/powerpoint/2010/main" val="388742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44451"/>
            <a:ext cx="8135937" cy="9366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>
                <a:latin typeface="黑体" pitchFamily="2" charset="-122"/>
              </a:rPr>
              <a:t>技术在学习中扮演什么样的角色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4340" y="1125538"/>
            <a:ext cx="4353831" cy="5399087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dirty="0">
                <a:latin typeface="楷体_GB2312" pitchFamily="49" charset="-122"/>
              </a:rPr>
              <a:t>技术作为学习工具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zh-CN" altLang="en-US" sz="2800" dirty="0">
                <a:latin typeface="楷体_GB2312" pitchFamily="49" charset="-122"/>
              </a:rPr>
              <a:t>效能工具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zh-CN" altLang="en-US" sz="2800" dirty="0">
                <a:latin typeface="楷体_GB2312" pitchFamily="49" charset="-122"/>
              </a:rPr>
              <a:t>信息工具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zh-CN" altLang="en-US" sz="2800" dirty="0">
                <a:latin typeface="楷体_GB2312" pitchFamily="49" charset="-122"/>
              </a:rPr>
              <a:t>交流工具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zh-CN" altLang="en-US" sz="2800" dirty="0">
                <a:latin typeface="楷体_GB2312" pitchFamily="49" charset="-122"/>
              </a:rPr>
              <a:t>情境工具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zh-CN" altLang="en-US" sz="2800" dirty="0">
                <a:latin typeface="楷体_GB2312" pitchFamily="49" charset="-122"/>
              </a:rPr>
              <a:t>集成工具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zh-CN" altLang="en-US" sz="2800" dirty="0">
                <a:latin typeface="楷体_GB2312" pitchFamily="49" charset="-122"/>
              </a:rPr>
              <a:t>认知工具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zh-CN" altLang="en-US" sz="2800" dirty="0">
                <a:latin typeface="楷体_GB2312" pitchFamily="49" charset="-122"/>
              </a:rPr>
              <a:t>评价工具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85115" y="1169083"/>
            <a:ext cx="5812972" cy="5399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lang="zh-CN" sz="2800" b="1" kern="120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lang="zh-CN" sz="2400" b="1" kern="120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lang="zh-CN" sz="2000" b="1" kern="120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lang="zh-CN" sz="1800" b="1" kern="120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lang="zh-CN" sz="1800" b="1" kern="120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lang="zh-CN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lang="zh-CN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lang="zh-CN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lang="zh-CN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en-US" altLang="zh-CN" sz="3200" dirty="0">
                <a:latin typeface="楷体_GB2312" pitchFamily="49" charset="-122"/>
              </a:rPr>
              <a:t>IT</a:t>
            </a:r>
            <a:r>
              <a:rPr lang="zh-CN" altLang="en-US" sz="3200" dirty="0">
                <a:latin typeface="楷体_GB2312" pitchFamily="49" charset="-122"/>
              </a:rPr>
              <a:t>在教学中所扮演的角色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zh-CN" sz="2800" dirty="0">
                <a:latin typeface="楷体_GB2312" pitchFamily="49" charset="-122"/>
              </a:rPr>
              <a:t>Learning with IT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zh-CN" sz="2800" dirty="0">
                <a:latin typeface="楷体_GB2312" pitchFamily="49" charset="-122"/>
              </a:rPr>
              <a:t>Learning about IT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zh-CN" sz="2800" dirty="0">
                <a:latin typeface="楷体_GB2312" pitchFamily="49" charset="-122"/>
              </a:rPr>
              <a:t>Learning From IT</a:t>
            </a:r>
          </a:p>
        </p:txBody>
      </p:sp>
    </p:spTree>
    <p:extLst>
      <p:ext uri="{BB962C8B-B14F-4D97-AF65-F5344CB8AC3E}">
        <p14:creationId xmlns:p14="http://schemas.microsoft.com/office/powerpoint/2010/main" val="129701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小组活动（一）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通过搜索网络资源，对技术和的定义、含义、形态等内容进行界定，并在小组中再一次讨论，技术对教育会产生什么样的影响？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注意：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小组讨论</a:t>
            </a:r>
            <a:r>
              <a:rPr lang="en-US" altLang="zh-CN" dirty="0"/>
              <a:t>10</a:t>
            </a:r>
            <a:r>
              <a:rPr lang="zh-CN" altLang="en-US" dirty="0"/>
              <a:t>分钟，并将讨论结果汇总到学习平台上。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小组之间进行交换彼此讨论结果，并进行补充，时间：</a:t>
            </a:r>
            <a:r>
              <a:rPr lang="en-US" altLang="zh-CN" dirty="0"/>
              <a:t>3</a:t>
            </a:r>
            <a:r>
              <a:rPr lang="zh-CN" altLang="en-US" dirty="0"/>
              <a:t>分钟。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讨论结束后，将讨论内容发布到学习平台上。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597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上凸带形 3"/>
          <p:cNvSpPr/>
          <p:nvPr/>
        </p:nvSpPr>
        <p:spPr>
          <a:xfrm>
            <a:off x="1861456" y="1948542"/>
            <a:ext cx="8175171" cy="2950028"/>
          </a:xfrm>
          <a:prstGeom prst="ribbon2">
            <a:avLst>
              <a:gd name="adj1" fmla="val 3698"/>
              <a:gd name="adj2" fmla="val 75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14205" y="2659340"/>
            <a:ext cx="6583680" cy="1135313"/>
          </a:xfrm>
        </p:spPr>
        <p:txBody>
          <a:bodyPr>
            <a:noAutofit/>
          </a:bodyPr>
          <a:lstStyle/>
          <a:p>
            <a:r>
              <a:rPr lang="zh-CN" altLang="en-US" sz="5400" dirty="0"/>
              <a:t>媒体（</a:t>
            </a:r>
            <a:r>
              <a:rPr lang="en-US" altLang="zh-CN" sz="5400" dirty="0"/>
              <a:t>Media</a:t>
            </a:r>
            <a:r>
              <a:rPr lang="zh-CN" altLang="en-US" sz="54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30650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62892" y="261258"/>
            <a:ext cx="10338262" cy="703109"/>
          </a:xfrm>
        </p:spPr>
        <p:txBody>
          <a:bodyPr/>
          <a:lstStyle/>
          <a:p>
            <a:pPr algn="ctr"/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什么是媒体？</a:t>
            </a:r>
          </a:p>
        </p:txBody>
      </p:sp>
      <p:sp>
        <p:nvSpPr>
          <p:cNvPr id="1464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83771" y="1143000"/>
            <a:ext cx="11005458" cy="5454651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定义：英文为</a:t>
            </a:r>
            <a:r>
              <a:rPr lang="en-US" altLang="zh-CN" dirty="0">
                <a:latin typeface="楷体_GB2312" pitchFamily="49" charset="-122"/>
              </a:rPr>
              <a:t>Media</a:t>
            </a:r>
            <a:r>
              <a:rPr lang="zh-CN" altLang="en-US" dirty="0">
                <a:latin typeface="楷体_GB2312" pitchFamily="49" charset="-122"/>
              </a:rPr>
              <a:t>，即媒介，意为两者之间。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zh-CN" dirty="0">
                <a:latin typeface="楷体_GB2312" pitchFamily="49" charset="-122"/>
              </a:rPr>
              <a:t>Medium is a channel of communication.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zh-CN" dirty="0">
                <a:latin typeface="楷体_GB2312" pitchFamily="49" charset="-122"/>
              </a:rPr>
              <a:t>To anything that carries information between a source and a receiver. Examples: file, television, diagrams, and instructors.</a:t>
            </a:r>
            <a:endParaRPr lang="zh-CN" altLang="en-US" dirty="0">
              <a:latin typeface="楷体_GB2312" pitchFamily="49" charset="-122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信息在传递过程中，从信息源到受信者之间承载并传递信息的载体或工具。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实现信息从信息源传递到受信者的一切技术手段。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是指用以存储、传输信息的媒介或载体。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语言、图形、文字、数据、书刊、报纸、电报、电话、电视等等都是媒体。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zh-CN" dirty="0">
                <a:latin typeface="楷体_GB2312" pitchFamily="49" charset="-122"/>
              </a:rPr>
              <a:t>The purpose of media is to facilitate communication.</a:t>
            </a:r>
            <a:endParaRPr lang="zh-CN" altLang="en-US" dirty="0">
              <a:latin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1865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62743" y="87086"/>
            <a:ext cx="10831286" cy="651056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媒体的种类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承载信息的载体：指载有信息的物体。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储存和传递信息的实体：实现信息从信息源传递到受信者的一切技术手段。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硬件：指储存、传递信息的机器和设备，如幻灯机、投影仪等。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软件：指能储存与传递信息的纸、胶片、磁带和光盘等。如书本、录音带、计算机软件等。</a:t>
            </a:r>
          </a:p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教学媒体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在教与学活动中所采用的媒体。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zh-CN" dirty="0">
                <a:latin typeface="楷体_GB2312" pitchFamily="49" charset="-122"/>
              </a:rPr>
              <a:t>When they carry messages with an instructional purpose.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教学过程：是一种获取、加工、处理和利用事物信息的过程。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作为储存和传递事物信息的任何媒体，都是教学媒体。</a:t>
            </a:r>
          </a:p>
        </p:txBody>
      </p:sp>
    </p:spTree>
    <p:extLst>
      <p:ext uri="{BB962C8B-B14F-4D97-AF65-F5344CB8AC3E}">
        <p14:creationId xmlns:p14="http://schemas.microsoft.com/office/powerpoint/2010/main" val="389396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32116" y="304800"/>
            <a:ext cx="10863943" cy="6292851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教学媒体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一般的媒体都不是教学媒体，但是都可以发展为教学媒体。</a:t>
            </a:r>
          </a:p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媒体成为教学媒体的两个基本条件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用于储存于传递以教学为目的的信息时。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用于教与学活动的过程时。</a:t>
            </a:r>
          </a:p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一般媒体演变为教学媒体的关键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硬件的改造，使它能满足教学活动要求，方便使用，价格降低。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软件的编制，能储存和传递教学信息，符合教学活动要求。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None/>
            </a:pPr>
            <a:r>
              <a:rPr lang="zh-CN" altLang="en-US" dirty="0">
                <a:latin typeface="楷体_GB2312" pitchFamily="49" charset="-122"/>
              </a:rPr>
              <a:t>	</a:t>
            </a: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注：</a:t>
            </a:r>
            <a:r>
              <a:rPr lang="zh-CN" altLang="en-US" dirty="0">
                <a:latin typeface="楷体_GB2312" pitchFamily="49" charset="-122"/>
              </a:rPr>
              <a:t>一般媒体经过改进演变成教学媒体，需要经过复杂甚至是漫长的历程。</a:t>
            </a:r>
          </a:p>
        </p:txBody>
      </p:sp>
    </p:spTree>
    <p:extLst>
      <p:ext uri="{BB962C8B-B14F-4D97-AF65-F5344CB8AC3E}">
        <p14:creationId xmlns:p14="http://schemas.microsoft.com/office/powerpoint/2010/main" val="319346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 lvl="0"/>
            <a:r>
              <a:rPr lang="zh-CN" altLang="zh-CN" dirty="0">
                <a:effectLst/>
              </a:rPr>
              <a:t>媒体的教学功能和特性</a:t>
            </a:r>
          </a:p>
        </p:txBody>
      </p:sp>
      <p:sp>
        <p:nvSpPr>
          <p:cNvPr id="15363" name="灯片编号占位符 5"/>
          <p:cNvSpPr txBox="1">
            <a:spLocks noGrp="1"/>
          </p:cNvSpPr>
          <p:nvPr/>
        </p:nvSpPr>
        <p:spPr bwMode="auto">
          <a:xfrm>
            <a:off x="11529484" y="6409267"/>
            <a:ext cx="488949" cy="364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 anchor="b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CE0EB06D-6253-41B0-82A6-92192FC06CD9}" type="slidenum">
              <a:rPr lang="en-US" altLang="zh-CN" sz="13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zh-CN" sz="13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>
                <a:solidFill>
                  <a:srgbClr val="FF0000"/>
                </a:solidFill>
              </a:rPr>
              <a:t>表现力：</a:t>
            </a:r>
            <a:r>
              <a:rPr lang="zh-CN" altLang="zh-CN" dirty="0"/>
              <a:t>指媒体表现客观事物的时间、空间和运动特性的能力。</a:t>
            </a:r>
          </a:p>
          <a:p>
            <a:pPr lvl="0"/>
            <a:r>
              <a:rPr lang="zh-CN" altLang="zh-CN" dirty="0">
                <a:solidFill>
                  <a:srgbClr val="FF0000"/>
                </a:solidFill>
              </a:rPr>
              <a:t>重现力：</a:t>
            </a:r>
            <a:r>
              <a:rPr lang="zh-CN" altLang="zh-CN" dirty="0"/>
              <a:t>指媒体不受时间、空间的限制，把记录、存储的内容随时重新使用的能力。</a:t>
            </a:r>
          </a:p>
          <a:p>
            <a:pPr lvl="0"/>
            <a:r>
              <a:rPr lang="zh-CN" altLang="zh-CN" dirty="0">
                <a:solidFill>
                  <a:srgbClr val="FF0000"/>
                </a:solidFill>
              </a:rPr>
              <a:t>接触面：</a:t>
            </a:r>
            <a:r>
              <a:rPr lang="zh-CN" altLang="zh-CN" dirty="0"/>
              <a:t>指媒体把信息同时传递到接受者的范围。（无限接触和有限接触）</a:t>
            </a:r>
          </a:p>
          <a:p>
            <a:pPr lvl="0"/>
            <a:r>
              <a:rPr lang="zh-CN" altLang="zh-CN" dirty="0">
                <a:solidFill>
                  <a:srgbClr val="FF0000"/>
                </a:solidFill>
              </a:rPr>
              <a:t>参与性：</a:t>
            </a:r>
            <a:r>
              <a:rPr lang="zh-CN" altLang="zh-CN" dirty="0"/>
              <a:t>指在媒体使用过程中，学生有共同参加活动的机会（感情参与和行为参与）。</a:t>
            </a:r>
          </a:p>
          <a:p>
            <a:pPr lvl="0"/>
            <a:r>
              <a:rPr lang="zh-CN" altLang="zh-CN" dirty="0">
                <a:solidFill>
                  <a:srgbClr val="FF0000"/>
                </a:solidFill>
              </a:rPr>
              <a:t>受控性</a:t>
            </a:r>
            <a:r>
              <a:rPr lang="zh-CN" altLang="zh-CN" dirty="0"/>
              <a:t>：指使用者对媒体操纵控制的难易程度。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2993748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513114" y="261258"/>
            <a:ext cx="10265229" cy="633639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现代教学媒体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是随着科学技术的迅速发展而产生的一批新型教学媒体，具有现代化的特征。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现代教学媒体与</a:t>
            </a:r>
            <a:r>
              <a:rPr lang="zh-CN" altLang="en-US" dirty="0">
                <a:latin typeface="宋体" panose="02010600030101010101" pitchFamily="2" charset="-122"/>
              </a:rPr>
              <a:t>“信息技术”</a:t>
            </a:r>
            <a:r>
              <a:rPr lang="zh-CN" altLang="en-US" dirty="0">
                <a:latin typeface="楷体_GB2312" pitchFamily="49" charset="-122"/>
              </a:rPr>
              <a:t>有关，又称为数字教学媒体。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电化教育：采用幻灯、投影、电影、广播等媒体的教育，自</a:t>
            </a:r>
            <a:r>
              <a:rPr lang="en-US" altLang="zh-CN" dirty="0">
                <a:latin typeface="楷体_GB2312" pitchFamily="49" charset="-122"/>
              </a:rPr>
              <a:t>1936</a:t>
            </a:r>
            <a:r>
              <a:rPr lang="zh-CN" altLang="en-US" dirty="0">
                <a:latin typeface="楷体_GB2312" pitchFamily="49" charset="-122"/>
              </a:rPr>
              <a:t>年始。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zh-CN" altLang="en-US" dirty="0">
              <a:latin typeface="楷体_GB2312" pitchFamily="49" charset="-122"/>
            </a:endParaRPr>
          </a:p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现代教学媒体的优越性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能使教学信息即时传播至遥远地区与广阔范围。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不仅能传递语言、文字和静止图像，还能传送活动图像。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能记录、储存、再现各种教学信息。</a:t>
            </a:r>
          </a:p>
        </p:txBody>
      </p:sp>
    </p:spTree>
    <p:extLst>
      <p:ext uri="{BB962C8B-B14F-4D97-AF65-F5344CB8AC3E}">
        <p14:creationId xmlns:p14="http://schemas.microsoft.com/office/powerpoint/2010/main" val="372227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上凸带形 3"/>
          <p:cNvSpPr/>
          <p:nvPr/>
        </p:nvSpPr>
        <p:spPr>
          <a:xfrm>
            <a:off x="1730827" y="2024741"/>
            <a:ext cx="8643258" cy="2950028"/>
          </a:xfrm>
          <a:prstGeom prst="ribbon2">
            <a:avLst>
              <a:gd name="adj1" fmla="val 3698"/>
              <a:gd name="adj2" fmla="val 75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26376" y="2594025"/>
            <a:ext cx="6583680" cy="1135313"/>
          </a:xfrm>
        </p:spPr>
        <p:txBody>
          <a:bodyPr>
            <a:noAutofit/>
          </a:bodyPr>
          <a:lstStyle/>
          <a:p>
            <a:r>
              <a:rPr lang="zh-CN" altLang="en-US" sz="4800" dirty="0"/>
              <a:t>技术（</a:t>
            </a:r>
            <a:r>
              <a:rPr lang="en-US" altLang="zh-CN" sz="4800" dirty="0"/>
              <a:t>Technology</a:t>
            </a:r>
            <a:r>
              <a:rPr lang="zh-CN" altLang="en-US" sz="4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68635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19201" y="500744"/>
            <a:ext cx="10700656" cy="6096908"/>
          </a:xfrm>
        </p:spPr>
        <p:txBody>
          <a:bodyPr>
            <a:normAutofit/>
          </a:bodyPr>
          <a:lstStyle/>
          <a:p>
            <a:pPr>
              <a:lnSpc>
                <a:spcPct val="18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FF0000"/>
                </a:solidFill>
                <a:latin typeface="楷体_GB2312" pitchFamily="49" charset="-122"/>
              </a:rPr>
              <a:t>数字媒体</a:t>
            </a:r>
          </a:p>
          <a:p>
            <a:pPr lvl="1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以</a:t>
            </a: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信息科学和数字技术</a:t>
            </a:r>
            <a:r>
              <a:rPr lang="zh-CN" altLang="en-US" dirty="0">
                <a:latin typeface="楷体_GB2312" pitchFamily="49" charset="-122"/>
              </a:rPr>
              <a:t>为主导，以</a:t>
            </a: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大众传播理论</a:t>
            </a:r>
            <a:r>
              <a:rPr lang="zh-CN" altLang="en-US" dirty="0">
                <a:latin typeface="楷体_GB2312" pitchFamily="49" charset="-122"/>
              </a:rPr>
              <a:t>为依据，以</a:t>
            </a: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现代艺术</a:t>
            </a:r>
            <a:r>
              <a:rPr lang="zh-CN" altLang="en-US" dirty="0">
                <a:latin typeface="楷体_GB2312" pitchFamily="49" charset="-122"/>
              </a:rPr>
              <a:t>为指导，将</a:t>
            </a: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信息传播技术</a:t>
            </a:r>
            <a:r>
              <a:rPr lang="zh-CN" altLang="en-US" dirty="0">
                <a:latin typeface="楷体_GB2312" pitchFamily="49" charset="-122"/>
              </a:rPr>
              <a:t>应用到文化、艺术、商业、教育和管理领域的科学与艺术高度融合的</a:t>
            </a: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</a:rPr>
              <a:t>综合交叉学科</a:t>
            </a:r>
            <a:r>
              <a:rPr lang="zh-CN" altLang="en-US" dirty="0">
                <a:latin typeface="楷体_GB2312" pitchFamily="49" charset="-122"/>
              </a:rPr>
              <a:t>。</a:t>
            </a:r>
          </a:p>
          <a:p>
            <a:pPr lvl="1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数字包括图像、文字以及音频、视频等各种形式，以及传播形式和传播内容中采用数字化，即信息的采集、存取、加工和分发的数字化过程。</a:t>
            </a:r>
          </a:p>
          <a:p>
            <a:pPr lvl="1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楷体_GB2312" pitchFamily="49" charset="-122"/>
              </a:rPr>
              <a:t>数字媒体成为继语言、文字和电子技术之后的最新的信息载体。  </a:t>
            </a:r>
          </a:p>
        </p:txBody>
      </p:sp>
    </p:spTree>
    <p:extLst>
      <p:ext uri="{BB962C8B-B14F-4D97-AF65-F5344CB8AC3E}">
        <p14:creationId xmlns:p14="http://schemas.microsoft.com/office/powerpoint/2010/main" val="249524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19200" y="185054"/>
            <a:ext cx="10602685" cy="626019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</a:rPr>
              <a:t>流媒体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指在</a:t>
            </a:r>
            <a:r>
              <a:rPr lang="en-US" altLang="zh-CN" sz="2000" dirty="0"/>
              <a:t>Internet/Intranet</a:t>
            </a:r>
            <a:r>
              <a:rPr lang="zh-CN" altLang="en-US" sz="2000" dirty="0"/>
              <a:t>中使用流式传输技术的连续时基媒体，是指传输视频、音频以及像</a:t>
            </a:r>
            <a:r>
              <a:rPr lang="en-US" altLang="zh-CN" sz="2000" dirty="0"/>
              <a:t>PowerPoint</a:t>
            </a:r>
            <a:r>
              <a:rPr lang="zh-CN" altLang="en-US" sz="2000" dirty="0"/>
              <a:t>这类演示文稿的能力。 </a:t>
            </a:r>
          </a:p>
          <a:p>
            <a:pPr>
              <a:lnSpc>
                <a:spcPct val="15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</a:rPr>
              <a:t>新媒体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所有人对所有人的传播</a:t>
            </a:r>
            <a:r>
              <a:rPr lang="en-US" altLang="zh-CN" sz="2000" dirty="0">
                <a:latin typeface="宋体" panose="02010600030101010101" pitchFamily="2" charset="-122"/>
              </a:rPr>
              <a:t>——</a:t>
            </a:r>
            <a:r>
              <a:rPr lang="zh-CN" altLang="en-US" sz="2000" dirty="0"/>
              <a:t>美国</a:t>
            </a:r>
            <a:r>
              <a:rPr lang="en-US" altLang="zh-CN" sz="2000" dirty="0"/>
              <a:t>《</a:t>
            </a:r>
            <a:r>
              <a:rPr lang="zh-CN" altLang="en-US" sz="2000" dirty="0"/>
              <a:t>连线</a:t>
            </a:r>
            <a:r>
              <a:rPr lang="en-US" altLang="zh-CN" sz="2000" dirty="0"/>
              <a:t>》</a:t>
            </a:r>
            <a:r>
              <a:rPr lang="zh-CN" altLang="en-US" sz="2000" dirty="0"/>
              <a:t>杂志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在计算机信息处理技术基础之上出现和影响的媒体形态（熊澄宇）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与传统的纸媒电波媒体相对应，互联网可被称作是新媒体，网络视频也可被认为是新媒体。 </a:t>
            </a:r>
            <a:endParaRPr lang="en-US" altLang="zh-CN" sz="20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博客和</a:t>
            </a:r>
            <a:r>
              <a:rPr lang="en-US" altLang="zh-CN" sz="2000" dirty="0"/>
              <a:t>SNS</a:t>
            </a:r>
            <a:r>
              <a:rPr lang="zh-CN" altLang="en-US" sz="2000" dirty="0"/>
              <a:t>社区算是真正意义上的新媒体，它们改变了信源和信道，让原来的信众（许许多多的个人）变成了信源，再通过博客发布平台（信道），又一次将信息传递给了其身边的朋友和陌生的网友（信众）。 </a:t>
            </a: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29308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64771" y="391886"/>
            <a:ext cx="10580915" cy="6205765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第一媒体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报刊：将传统报纸成为</a:t>
            </a:r>
            <a:r>
              <a:rPr lang="zh-CN" altLang="en-US" sz="2000" dirty="0">
                <a:latin typeface="宋体" panose="02010600030101010101" pitchFamily="2" charset="-122"/>
              </a:rPr>
              <a:t>“</a:t>
            </a:r>
            <a:r>
              <a:rPr lang="zh-CN" altLang="en-US" sz="2000" dirty="0"/>
              <a:t>第一媒体</a:t>
            </a:r>
            <a:r>
              <a:rPr lang="zh-CN" altLang="en-US" sz="2000" dirty="0">
                <a:latin typeface="宋体" panose="02010600030101010101" pitchFamily="2" charset="-122"/>
              </a:rPr>
              <a:t>”</a:t>
            </a:r>
            <a:r>
              <a:rPr lang="zh-CN" altLang="en-US" sz="2000" dirty="0"/>
              <a:t>。 </a:t>
            </a:r>
            <a:endParaRPr lang="zh-CN" altLang="en-US" dirty="0">
              <a:solidFill>
                <a:srgbClr val="FF0000"/>
              </a:solidFill>
            </a:endParaRPr>
          </a:p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第二媒体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广播：利用广播传送语言信息。</a:t>
            </a:r>
            <a:endParaRPr lang="zh-CN" altLang="en-US" dirty="0">
              <a:solidFill>
                <a:srgbClr val="FF0000"/>
              </a:solidFill>
            </a:endParaRPr>
          </a:p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第三媒体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影视：利用声音、图像，声文并茂地传递信息。</a:t>
            </a:r>
            <a:endParaRPr lang="zh-CN" altLang="en-US" dirty="0">
              <a:solidFill>
                <a:srgbClr val="FF0000"/>
              </a:solidFill>
            </a:endParaRPr>
          </a:p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第四媒体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将因特网（</a:t>
            </a:r>
            <a:r>
              <a:rPr lang="en-US" altLang="zh-CN" sz="2000" dirty="0"/>
              <a:t>Internet</a:t>
            </a:r>
            <a:r>
              <a:rPr lang="zh-CN" altLang="en-US" sz="2000" dirty="0"/>
              <a:t>）或万维网（</a:t>
            </a:r>
            <a:r>
              <a:rPr lang="en-US" altLang="zh-CN" sz="2000" dirty="0"/>
              <a:t>WWW</a:t>
            </a:r>
            <a:r>
              <a:rPr lang="zh-CN" altLang="en-US" sz="2000" dirty="0"/>
              <a:t>）称为</a:t>
            </a:r>
            <a:r>
              <a:rPr lang="zh-CN" altLang="en-US" sz="2000" dirty="0">
                <a:latin typeface="宋体" panose="02010600030101010101" pitchFamily="2" charset="-122"/>
              </a:rPr>
              <a:t>“</a:t>
            </a:r>
            <a:r>
              <a:rPr lang="zh-CN" altLang="en-US" sz="2000" dirty="0"/>
              <a:t>第四媒体</a:t>
            </a:r>
            <a:r>
              <a:rPr lang="zh-CN" altLang="en-US" sz="2000" dirty="0">
                <a:latin typeface="宋体" panose="02010600030101010101" pitchFamily="2" charset="-122"/>
              </a:rPr>
              <a:t>”</a:t>
            </a:r>
            <a:r>
              <a:rPr lang="zh-CN" altLang="en-US" sz="2000" dirty="0"/>
              <a:t>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特征：数字化、网络化、多元化、全球化、小众化、多媒体化、实时性、交互性、广容性和易检性。</a:t>
            </a:r>
          </a:p>
        </p:txBody>
      </p:sp>
    </p:spTree>
    <p:extLst>
      <p:ext uri="{BB962C8B-B14F-4D97-AF65-F5344CB8AC3E}">
        <p14:creationId xmlns:p14="http://schemas.microsoft.com/office/powerpoint/2010/main" val="301691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32114" y="478972"/>
            <a:ext cx="10602685" cy="61186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</a:rPr>
              <a:t>第五媒体（又称新媒体）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第五媒体是以</a:t>
            </a:r>
            <a:r>
              <a:rPr lang="zh-CN" altLang="en-US" sz="2000" dirty="0">
                <a:solidFill>
                  <a:srgbClr val="FF0000"/>
                </a:solidFill>
              </a:rPr>
              <a:t>手机</a:t>
            </a:r>
            <a:r>
              <a:rPr lang="zh-CN" altLang="en-US" sz="2000" dirty="0"/>
              <a:t>为视听终端、</a:t>
            </a:r>
            <a:r>
              <a:rPr lang="zh-CN" altLang="en-US" sz="2000" dirty="0">
                <a:solidFill>
                  <a:srgbClr val="FF0000"/>
                </a:solidFill>
              </a:rPr>
              <a:t>手机上网</a:t>
            </a:r>
            <a:r>
              <a:rPr lang="zh-CN" altLang="en-US" sz="2000" dirty="0"/>
              <a:t>为平台的个性化即时信息传播载体，它是以</a:t>
            </a:r>
            <a:r>
              <a:rPr lang="zh-CN" altLang="en-US" sz="2000" dirty="0">
                <a:solidFill>
                  <a:srgbClr val="FF0000"/>
                </a:solidFill>
              </a:rPr>
              <a:t>分众</a:t>
            </a:r>
            <a:r>
              <a:rPr lang="zh-CN" altLang="en-US" sz="2000" dirty="0"/>
              <a:t>为传播目标，以</a:t>
            </a:r>
            <a:r>
              <a:rPr lang="zh-CN" altLang="en-US" sz="2000" dirty="0">
                <a:solidFill>
                  <a:srgbClr val="FF0000"/>
                </a:solidFill>
              </a:rPr>
              <a:t>定向</a:t>
            </a:r>
            <a:r>
              <a:rPr lang="zh-CN" altLang="en-US" sz="2000" dirty="0"/>
              <a:t>为传播目的，以</a:t>
            </a:r>
            <a:r>
              <a:rPr lang="zh-CN" altLang="en-US" sz="2000" dirty="0">
                <a:solidFill>
                  <a:srgbClr val="FF0000"/>
                </a:solidFill>
              </a:rPr>
              <a:t>即时</a:t>
            </a:r>
            <a:r>
              <a:rPr lang="zh-CN" altLang="en-US" sz="2000" dirty="0"/>
              <a:t>为传播效果，以</a:t>
            </a:r>
            <a:r>
              <a:rPr lang="zh-CN" altLang="en-US" sz="2000" dirty="0">
                <a:solidFill>
                  <a:srgbClr val="FF0000"/>
                </a:solidFill>
              </a:rPr>
              <a:t>互动</a:t>
            </a:r>
            <a:r>
              <a:rPr lang="zh-CN" altLang="en-US" sz="2000" dirty="0"/>
              <a:t>为传播应用的大众传播媒介，也叫手机媒体或移动网络媒体。</a:t>
            </a:r>
          </a:p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FF0000"/>
                </a:solidFill>
              </a:rPr>
              <a:t>社会媒体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社会性媒体在现阶段的代表如博客</a:t>
            </a:r>
            <a:r>
              <a:rPr lang="en-US" altLang="zh-CN" sz="2000" dirty="0"/>
              <a:t>blog</a:t>
            </a:r>
            <a:r>
              <a:rPr lang="zh-CN" altLang="en-US" sz="2000" dirty="0"/>
              <a:t>、维基</a:t>
            </a:r>
            <a:r>
              <a:rPr lang="en-US" altLang="zh-CN" sz="2000" dirty="0"/>
              <a:t>wiki</a:t>
            </a:r>
            <a:r>
              <a:rPr lang="zh-CN" altLang="en-US" sz="2000" dirty="0"/>
              <a:t>、社会性书签、</a:t>
            </a:r>
            <a:r>
              <a:rPr lang="en-US" altLang="zh-CN" sz="2000" dirty="0" err="1"/>
              <a:t>bbs</a:t>
            </a:r>
            <a:r>
              <a:rPr lang="zh-CN" altLang="en-US" sz="2000" dirty="0"/>
              <a:t>论坛、</a:t>
            </a:r>
            <a:r>
              <a:rPr lang="en-US" altLang="zh-CN" sz="2000" dirty="0" err="1"/>
              <a:t>digg</a:t>
            </a:r>
            <a:r>
              <a:rPr lang="zh-CN" altLang="en-US" sz="2000" dirty="0"/>
              <a:t>、</a:t>
            </a:r>
            <a:r>
              <a:rPr lang="en-US" altLang="zh-CN" sz="2000" dirty="0"/>
              <a:t>tag</a:t>
            </a:r>
            <a:r>
              <a:rPr lang="zh-CN" altLang="en-US" sz="2000" dirty="0"/>
              <a:t>等。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 </a:t>
            </a:r>
            <a:r>
              <a:rPr lang="en-US" altLang="zh-CN" sz="2000" dirty="0"/>
              <a:t>SNS</a:t>
            </a:r>
            <a:r>
              <a:rPr lang="zh-CN" altLang="en-US" sz="2000" dirty="0"/>
              <a:t>概念：英文全称为</a:t>
            </a:r>
            <a:r>
              <a:rPr lang="en-US" altLang="zh-CN" sz="2000" dirty="0"/>
              <a:t>Social Networking Service</a:t>
            </a:r>
            <a:r>
              <a:rPr lang="zh-CN" altLang="en-US" sz="2000" dirty="0"/>
              <a:t>，社会性网络服务。社会网络（或称为社会性网络）的理论基础源于六度分隔理论（</a:t>
            </a:r>
            <a:r>
              <a:rPr lang="en-US" altLang="zh-CN" sz="2000" dirty="0"/>
              <a:t>Six Degrees of Separation</a:t>
            </a:r>
            <a:r>
              <a:rPr lang="zh-CN" altLang="en-US" sz="2000" dirty="0"/>
              <a:t>）和</a:t>
            </a:r>
            <a:r>
              <a:rPr lang="en-US" altLang="zh-CN" sz="2000" dirty="0"/>
              <a:t>150</a:t>
            </a:r>
            <a:r>
              <a:rPr lang="zh-CN" altLang="en-US" sz="2000" dirty="0"/>
              <a:t>法则（</a:t>
            </a:r>
            <a:r>
              <a:rPr lang="en-US" altLang="zh-CN" sz="2000" dirty="0"/>
              <a:t>Rule Of 150</a:t>
            </a:r>
            <a:r>
              <a:rPr lang="zh-CN" altLang="en-US" sz="2000" dirty="0"/>
              <a:t>）。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/>
              <a:t>SNS</a:t>
            </a:r>
            <a:r>
              <a:rPr lang="zh-CN" altLang="en-US" sz="2000" dirty="0"/>
              <a:t>建立在真实社会的</a:t>
            </a:r>
            <a:r>
              <a:rPr lang="zh-CN" altLang="en-US" sz="2000" dirty="0">
                <a:solidFill>
                  <a:srgbClr val="FF0000"/>
                </a:solidFill>
              </a:rPr>
              <a:t>人际关系</a:t>
            </a:r>
            <a:r>
              <a:rPr lang="zh-CN" altLang="en-US" sz="2000" dirty="0"/>
              <a:t>基础上的</a:t>
            </a:r>
            <a:r>
              <a:rPr lang="zh-CN" altLang="en-US" sz="2000" dirty="0">
                <a:solidFill>
                  <a:srgbClr val="FF0000"/>
                </a:solidFill>
              </a:rPr>
              <a:t>网络用户关系</a:t>
            </a:r>
            <a:r>
              <a:rPr lang="zh-CN" altLang="en-US" sz="2000" dirty="0"/>
              <a:t>构架。通俗的说，它是指可供用户以</a:t>
            </a:r>
            <a:r>
              <a:rPr lang="zh-CN" altLang="en-US" sz="2000" dirty="0">
                <a:solidFill>
                  <a:srgbClr val="FF0000"/>
                </a:solidFill>
              </a:rPr>
              <a:t>真实姓名</a:t>
            </a:r>
            <a:r>
              <a:rPr lang="zh-CN" altLang="en-US" sz="2000" dirty="0"/>
              <a:t>登录，并在登录平台上以真实身份进行</a:t>
            </a:r>
            <a:r>
              <a:rPr lang="zh-CN" altLang="en-US" sz="2000" dirty="0">
                <a:solidFill>
                  <a:srgbClr val="FF0000"/>
                </a:solidFill>
              </a:rPr>
              <a:t>交流</a:t>
            </a:r>
            <a:r>
              <a:rPr lang="zh-CN" altLang="en-US" sz="2000" dirty="0"/>
              <a:t>的站点</a:t>
            </a:r>
            <a:r>
              <a:rPr lang="en-US" altLang="zh-CN" sz="2000" dirty="0"/>
              <a:t>.</a:t>
            </a:r>
            <a:r>
              <a:rPr lang="zh-CN" altLang="en-US" sz="2000" dirty="0"/>
              <a:t>人们可以在这里开立自己的帐户、上传音乐和照片、撰写</a:t>
            </a:r>
            <a:r>
              <a:rPr lang="en-US" altLang="zh-CN" sz="2000" dirty="0"/>
              <a:t>blog</a:t>
            </a:r>
            <a:r>
              <a:rPr lang="zh-CN" altLang="en-US" sz="2000" dirty="0"/>
              <a:t>、小组讨论 </a:t>
            </a:r>
          </a:p>
        </p:txBody>
      </p:sp>
    </p:spTree>
    <p:extLst>
      <p:ext uri="{BB962C8B-B14F-4D97-AF65-F5344CB8AC3E}">
        <p14:creationId xmlns:p14="http://schemas.microsoft.com/office/powerpoint/2010/main" val="120814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866" y="354789"/>
            <a:ext cx="9846734" cy="5995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230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75657" y="326572"/>
            <a:ext cx="10232572" cy="62710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3200" dirty="0">
                <a:solidFill>
                  <a:srgbClr val="FF0000"/>
                </a:solidFill>
              </a:rPr>
              <a:t>多媒体（</a:t>
            </a:r>
            <a:r>
              <a:rPr lang="en-US" altLang="zh-CN" sz="3200" dirty="0">
                <a:solidFill>
                  <a:srgbClr val="FF0000"/>
                </a:solidFill>
              </a:rPr>
              <a:t>Multimedia</a:t>
            </a:r>
            <a:r>
              <a:rPr lang="zh-CN" altLang="en-US" sz="3200" dirty="0">
                <a:solidFill>
                  <a:srgbClr val="FF0000"/>
                </a:solidFill>
              </a:rPr>
              <a:t>）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集合文字、图形、图像、动画、视频、录像、声音、音乐等传统</a:t>
            </a:r>
            <a:r>
              <a:rPr lang="zh-CN" altLang="en-US" dirty="0">
                <a:solidFill>
                  <a:srgbClr val="FF0000"/>
                </a:solidFill>
              </a:rPr>
              <a:t>表现媒体</a:t>
            </a:r>
            <a:r>
              <a:rPr lang="zh-CN" altLang="en-US" dirty="0"/>
              <a:t>的优点，结合了计算机的</a:t>
            </a:r>
            <a:r>
              <a:rPr lang="zh-CN" altLang="en-US" dirty="0">
                <a:solidFill>
                  <a:srgbClr val="FF0000"/>
                </a:solidFill>
              </a:rPr>
              <a:t>交互功能</a:t>
            </a:r>
            <a:r>
              <a:rPr lang="zh-CN" altLang="en-US" dirty="0"/>
              <a:t>，开发者针对客户及项目需求通过精心的策划创意构思，结合各种表现方式，运用计算机对相关素材进行编程集成，使其成为一有机的整体</a:t>
            </a:r>
            <a:r>
              <a:rPr lang="en-US" altLang="zh-CN" dirty="0">
                <a:latin typeface="宋体" panose="02010600030101010101" pitchFamily="2" charset="-122"/>
              </a:rPr>
              <a:t>——“</a:t>
            </a:r>
            <a:r>
              <a:rPr lang="zh-CN" altLang="en-US" dirty="0">
                <a:solidFill>
                  <a:srgbClr val="FF0000"/>
                </a:solidFill>
              </a:rPr>
              <a:t>多媒体软件</a:t>
            </a:r>
            <a:r>
              <a:rPr lang="zh-CN" altLang="en-US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，其载体通常使用光盘。其优势在于其丰富生动的</a:t>
            </a:r>
            <a:r>
              <a:rPr lang="zh-CN" altLang="en-US" dirty="0">
                <a:solidFill>
                  <a:srgbClr val="FF0000"/>
                </a:solidFill>
              </a:rPr>
              <a:t>表现力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可操作交互性</a:t>
            </a:r>
            <a:r>
              <a:rPr lang="zh-CN" altLang="en-US" dirty="0"/>
              <a:t>。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对多种媒体的融合，将声音、图像、视频等通过计算机技术和通信技术集成在一个数字环境中，以协同表示更多的信息。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将计算机、电视机、录像机、录音机和游戏机等技术融为一体，形成电脑与用户之间可以相互交流的操作环境。以接收外部图像、声音、录像及各种媒体信息，经计算机加工处理后以图片、文字、声音、动画等多种方式输出，实现输入输出方式的多元化。 </a:t>
            </a:r>
          </a:p>
        </p:txBody>
      </p:sp>
    </p:spTree>
    <p:extLst>
      <p:ext uri="{BB962C8B-B14F-4D97-AF65-F5344CB8AC3E}">
        <p14:creationId xmlns:p14="http://schemas.microsoft.com/office/powerpoint/2010/main" val="364248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97429" y="402773"/>
            <a:ext cx="10580913" cy="616834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语言媒体阶段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人类最早使用的交流思想的传播媒体。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特性：简单性、快捷性、通俗性和反馈性。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家庭把它的教育责任分一部分给学校老师。</a:t>
            </a:r>
          </a:p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文字媒体阶段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引发了教育方式的第二次重大变革，是教育将文字书写与口头语言作为同等重要的教育工具</a:t>
            </a:r>
            <a:r>
              <a:rPr lang="en-US" altLang="zh-CN" sz="2000" dirty="0">
                <a:latin typeface="宋体" panose="02010600030101010101" pitchFamily="2" charset="-122"/>
              </a:rPr>
              <a:t>——</a:t>
            </a:r>
            <a:r>
              <a:rPr lang="zh-CN" altLang="en-US" sz="2000" dirty="0"/>
              <a:t>以文字的发明为标志。</a:t>
            </a:r>
          </a:p>
          <a:p>
            <a:pPr>
              <a:lnSpc>
                <a:spcPct val="12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印刷媒体阶段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使得信息可以大量复制、储存和广泛流传，对人类社会保存文化、传播思想和发展教育起了重大作用。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引发了教学方式和教学规模的又一次重大变革，产生了教育史上的第三次革命</a:t>
            </a:r>
            <a:r>
              <a:rPr lang="en-US" altLang="zh-CN" sz="2000" dirty="0">
                <a:latin typeface="宋体" panose="02010600030101010101" pitchFamily="2" charset="-122"/>
              </a:rPr>
              <a:t>——</a:t>
            </a:r>
            <a:r>
              <a:rPr lang="zh-CN" altLang="en-US" sz="2000" dirty="0"/>
              <a:t>以印刷术的发明为标志。</a:t>
            </a:r>
          </a:p>
        </p:txBody>
      </p:sp>
    </p:spTree>
    <p:extLst>
      <p:ext uri="{BB962C8B-B14F-4D97-AF65-F5344CB8AC3E}">
        <p14:creationId xmlns:p14="http://schemas.microsoft.com/office/powerpoint/2010/main" val="220340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43000" y="478972"/>
            <a:ext cx="10591799" cy="6190118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电子媒体阶段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以电子技术新成果为主发展起来的新传播媒体</a:t>
            </a:r>
            <a:r>
              <a:rPr lang="en-US" altLang="zh-CN" sz="2000" dirty="0">
                <a:latin typeface="宋体" panose="02010600030101010101" pitchFamily="2" charset="-122"/>
              </a:rPr>
              <a:t>——</a:t>
            </a:r>
            <a:r>
              <a:rPr lang="zh-CN" altLang="en-US" sz="2000" dirty="0"/>
              <a:t>电化教育媒体。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大大增进了人类信息传播能力和传播效率，使教育方式与规模产生了一个根本性的变革，产生了教育史上的第四次革命</a:t>
            </a:r>
            <a:r>
              <a:rPr lang="en-US" altLang="zh-CN" sz="2000" dirty="0">
                <a:latin typeface="宋体" panose="02010600030101010101" pitchFamily="2" charset="-122"/>
              </a:rPr>
              <a:t>——</a:t>
            </a:r>
            <a:r>
              <a:rPr lang="zh-CN" altLang="en-US" sz="2000" dirty="0"/>
              <a:t>即视听教育、教育技术、教学技术的兴起。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无线电广播</a:t>
            </a:r>
          </a:p>
          <a:p>
            <a:pPr lvl="2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电报、电话；无线电广播；录音技术。</a:t>
            </a:r>
          </a:p>
          <a:p>
            <a:pPr lvl="2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解决了语言声音信号的记录、储存于播放问题。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电影、电视</a:t>
            </a:r>
          </a:p>
          <a:p>
            <a:pPr lvl="2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解决了图像信号的记录、储存于播放问题。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计算机</a:t>
            </a:r>
          </a:p>
          <a:p>
            <a:pPr lvl="2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显示出强大的教学功能，并成为一种重要的现代教学媒体。</a:t>
            </a:r>
          </a:p>
        </p:txBody>
      </p:sp>
    </p:spTree>
    <p:extLst>
      <p:ext uri="{BB962C8B-B14F-4D97-AF65-F5344CB8AC3E}">
        <p14:creationId xmlns:p14="http://schemas.microsoft.com/office/powerpoint/2010/main" val="3489549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317171" y="555172"/>
            <a:ext cx="10243458" cy="6113918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en-US" altLang="zh-CN" dirty="0">
                <a:solidFill>
                  <a:srgbClr val="FF0000"/>
                </a:solidFill>
              </a:rPr>
              <a:t>CCITT</a:t>
            </a:r>
            <a:r>
              <a:rPr lang="zh-CN" altLang="en-US" dirty="0">
                <a:solidFill>
                  <a:srgbClr val="FF0000"/>
                </a:solidFill>
              </a:rPr>
              <a:t>关于媒体的分类</a:t>
            </a:r>
            <a:endParaRPr lang="zh-CN" altLang="en-US" sz="3200" dirty="0">
              <a:solidFill>
                <a:srgbClr val="FF0000"/>
              </a:solidFill>
            </a:endParaRP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感觉媒体：指直接作用于人的感觉器官，使人产生直接感觉的媒体。如引起听觉反应的声音、引起视觉反应的图像等。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表示媒体：指传输感觉媒体的中介媒体，即用于数据交换的编码。如图像编码、文本编码和声音编码等。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表现媒体：指进行信息输入和输出的媒体。如键盘、鼠标、显示器等。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存储媒体：指用于存储表示媒体的物理介质。如磁盘、</a:t>
            </a:r>
            <a:r>
              <a:rPr lang="en-US" altLang="zh-CN" dirty="0"/>
              <a:t>ROM</a:t>
            </a:r>
            <a:r>
              <a:rPr lang="zh-CN" altLang="en-US" dirty="0"/>
              <a:t>、光盘等。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传输媒体：指传输表示媒体的物理介质，如电缆、光缆等。</a:t>
            </a:r>
            <a:br>
              <a:rPr lang="zh-CN" altLang="en-US" dirty="0"/>
            </a:br>
            <a:r>
              <a:rPr lang="zh-CN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738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22604" y="457201"/>
            <a:ext cx="10327139" cy="6168346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按媒体发展的先后分类</a:t>
            </a:r>
            <a:endParaRPr lang="zh-CN" altLang="en-US" dirty="0">
              <a:solidFill>
                <a:srgbClr val="FF0000"/>
              </a:solidFill>
            </a:endParaRP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传统教学媒体：指教学中常用的教科书、黑板、挂图等。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现代教学媒体：指</a:t>
            </a:r>
            <a:r>
              <a:rPr lang="en-US" altLang="zh-CN" sz="1800" dirty="0"/>
              <a:t>20</a:t>
            </a:r>
            <a:r>
              <a:rPr lang="zh-CN" altLang="en-US" sz="1800" dirty="0"/>
              <a:t>世纪以来利用科技成果发展起来并引入教学领域的电子教学媒体。如幻灯、投影、广播、录音等。</a:t>
            </a:r>
          </a:p>
          <a:p>
            <a:pPr>
              <a:lnSpc>
                <a:spcPct val="13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按媒体印刷与否分类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印刷媒体：指各种印刷出版的教学资料。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非印刷媒体：指电子传播媒体和部分非印刷传统教学媒体。</a:t>
            </a:r>
          </a:p>
          <a:p>
            <a:pPr>
              <a:lnSpc>
                <a:spcPct val="13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按使用媒体的感知器官分类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听觉型媒体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视觉型媒体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视听型媒体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800" dirty="0"/>
              <a:t>相互作用型媒体</a:t>
            </a:r>
          </a:p>
        </p:txBody>
      </p:sp>
    </p:spTree>
    <p:extLst>
      <p:ext uri="{BB962C8B-B14F-4D97-AF65-F5344CB8AC3E}">
        <p14:creationId xmlns:p14="http://schemas.microsoft.com/office/powerpoint/2010/main" val="277268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4800">
                <a:latin typeface="黑体" pitchFamily="2" charset="-122"/>
              </a:rPr>
              <a:t>什么是技术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/>
              <a:t>技术起源于人类对</a:t>
            </a:r>
            <a:r>
              <a:rPr lang="zh-CN" altLang="en-US">
                <a:solidFill>
                  <a:srgbClr val="FF0000"/>
                </a:solidFill>
              </a:rPr>
              <a:t>工具的使用</a:t>
            </a:r>
            <a:r>
              <a:rPr lang="zh-CN" altLang="en-US"/>
              <a:t>和对</a:t>
            </a:r>
            <a:r>
              <a:rPr lang="zh-CN" altLang="en-US">
                <a:solidFill>
                  <a:srgbClr val="FF0000"/>
                </a:solidFill>
              </a:rPr>
              <a:t>工具制造</a:t>
            </a:r>
            <a:r>
              <a:rPr lang="zh-CN" altLang="en-US"/>
              <a:t>的劳动。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/>
              <a:t>技术的涵义由</a:t>
            </a:r>
            <a:r>
              <a:rPr lang="zh-CN" altLang="en-US">
                <a:solidFill>
                  <a:srgbClr val="FF0000"/>
                </a:solidFill>
              </a:rPr>
              <a:t>内在的</a:t>
            </a:r>
            <a:r>
              <a:rPr lang="zh-CN" altLang="en-US">
                <a:solidFill>
                  <a:schemeClr val="tx1"/>
                </a:solidFill>
              </a:rPr>
              <a:t>经验</a:t>
            </a:r>
            <a:r>
              <a:rPr lang="zh-CN" altLang="en-US"/>
              <a:t>、技能向</a:t>
            </a:r>
            <a:r>
              <a:rPr lang="zh-CN" altLang="en-US">
                <a:solidFill>
                  <a:srgbClr val="FF0000"/>
                </a:solidFill>
              </a:rPr>
              <a:t>外在的</a:t>
            </a:r>
            <a:r>
              <a:rPr lang="zh-CN" altLang="en-US"/>
              <a:t>物质工具上扩展，物质工具成为技术的重要标志。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/>
              <a:t>技术是人类为了生存和发展，以自己的智慧和力量与自然界</a:t>
            </a:r>
            <a:r>
              <a:rPr lang="zh-CN" altLang="en-US">
                <a:solidFill>
                  <a:srgbClr val="FF0000"/>
                </a:solidFill>
              </a:rPr>
              <a:t>相互作用</a:t>
            </a:r>
            <a:r>
              <a:rPr lang="zh-CN" altLang="en-US"/>
              <a:t>的过程中，在掌握自然规律的基础上而产生</a:t>
            </a:r>
            <a:r>
              <a:rPr lang="zh-CN" altLang="en-US">
                <a:solidFill>
                  <a:srgbClr val="FF0000"/>
                </a:solidFill>
              </a:rPr>
              <a:t>劳动经验、方法、技能和工具</a:t>
            </a:r>
            <a:r>
              <a:rPr lang="zh-CN" altLang="en-US"/>
              <a:t>的有机综合体。</a:t>
            </a:r>
          </a:p>
        </p:txBody>
      </p:sp>
    </p:spTree>
    <p:extLst>
      <p:ext uri="{BB962C8B-B14F-4D97-AF65-F5344CB8AC3E}">
        <p14:creationId xmlns:p14="http://schemas.microsoft.com/office/powerpoint/2010/main" val="310108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30086" y="402772"/>
            <a:ext cx="10352313" cy="6266318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按媒体的物理性质分类</a:t>
            </a:r>
            <a:endParaRPr lang="zh-CN" altLang="en-US" dirty="0">
              <a:solidFill>
                <a:srgbClr val="FF0000"/>
              </a:solidFill>
            </a:endParaRP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光学投影教学媒体：通过光学投影，把小的透明或不透明的图片、标本、食物投射到银幕上，呈现所需要的教学信息。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电声教学媒体：叫教学信息以声音形式储存和播放传送。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电视教学媒体：储存于传送活动的图像与声音信息。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计算机教学媒体：在各种教学活动中实现文字、图表、图像等教学信息的传送，储存与加工处理，与学习者相互作用，开展有效的 教学活动。</a:t>
            </a:r>
          </a:p>
          <a:p>
            <a:pPr>
              <a:lnSpc>
                <a:spcPct val="14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按媒体的使用方式分类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教学辅助媒体</a:t>
            </a:r>
          </a:p>
          <a:p>
            <a:pPr lvl="1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学生自学媒体</a:t>
            </a:r>
          </a:p>
        </p:txBody>
      </p:sp>
    </p:spTree>
    <p:extLst>
      <p:ext uri="{BB962C8B-B14F-4D97-AF65-F5344CB8AC3E}">
        <p14:creationId xmlns:p14="http://schemas.microsoft.com/office/powerpoint/2010/main" val="255273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919289" y="522514"/>
            <a:ext cx="8497887" cy="6146575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SzTx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按媒体呈现的形态分类（</a:t>
            </a:r>
            <a:r>
              <a:rPr lang="en-US" altLang="zh-CN" sz="2400" dirty="0">
                <a:solidFill>
                  <a:srgbClr val="FF0000"/>
                </a:solidFill>
              </a:rPr>
              <a:t>Anderson</a:t>
            </a:r>
            <a:r>
              <a:rPr lang="zh-CN" altLang="en-US" sz="2400" dirty="0">
                <a:solidFill>
                  <a:srgbClr val="FF0000"/>
                </a:solidFill>
              </a:rPr>
              <a:t>分类）</a:t>
            </a:r>
            <a:endParaRPr lang="zh-CN" altLang="en-US" dirty="0">
              <a:solidFill>
                <a:srgbClr val="FF0000"/>
              </a:solidFill>
            </a:endParaRP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听觉媒体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印刷媒体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听觉</a:t>
            </a:r>
            <a:r>
              <a:rPr lang="en-US" altLang="zh-CN" sz="2000" dirty="0">
                <a:latin typeface="宋体" panose="02010600030101010101" pitchFamily="2" charset="-122"/>
              </a:rPr>
              <a:t>——</a:t>
            </a:r>
            <a:r>
              <a:rPr lang="zh-CN" altLang="en-US" sz="2000" dirty="0"/>
              <a:t>印刷媒体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静止图像投影媒体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听觉</a:t>
            </a:r>
            <a:r>
              <a:rPr lang="en-US" altLang="zh-CN" sz="2000" dirty="0">
                <a:latin typeface="宋体" panose="02010600030101010101" pitchFamily="2" charset="-122"/>
              </a:rPr>
              <a:t>——</a:t>
            </a:r>
            <a:r>
              <a:rPr lang="zh-CN" altLang="en-US" sz="2000" dirty="0"/>
              <a:t>静止图像投影媒体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活动视觉媒体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有声活动视觉媒体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实物媒体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人类与环境的资源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dirty="0"/>
              <a:t>计算机</a:t>
            </a:r>
          </a:p>
        </p:txBody>
      </p:sp>
    </p:spTree>
    <p:extLst>
      <p:ext uri="{BB962C8B-B14F-4D97-AF65-F5344CB8AC3E}">
        <p14:creationId xmlns:p14="http://schemas.microsoft.com/office/powerpoint/2010/main" val="274683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上凸带形 3"/>
          <p:cNvSpPr/>
          <p:nvPr/>
        </p:nvSpPr>
        <p:spPr>
          <a:xfrm>
            <a:off x="1632853" y="2024741"/>
            <a:ext cx="8643258" cy="2950028"/>
          </a:xfrm>
          <a:prstGeom prst="ribbon2">
            <a:avLst>
              <a:gd name="adj1" fmla="val 3698"/>
              <a:gd name="adj2" fmla="val 75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26376" y="2594025"/>
            <a:ext cx="6583680" cy="1135313"/>
          </a:xfrm>
        </p:spPr>
        <p:txBody>
          <a:bodyPr>
            <a:noAutofit/>
          </a:bodyPr>
          <a:lstStyle/>
          <a:p>
            <a:r>
              <a:rPr lang="zh-CN" altLang="en-US" sz="5400" dirty="0"/>
              <a:t>学习（</a:t>
            </a:r>
            <a:r>
              <a:rPr lang="en-US" altLang="zh-CN" sz="5400" dirty="0"/>
              <a:t>Learning</a:t>
            </a:r>
            <a:r>
              <a:rPr lang="zh-CN" altLang="en-US" sz="54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44301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196975"/>
            <a:ext cx="8856662" cy="532765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学习观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学习是指将环境中的</a:t>
            </a:r>
            <a:r>
              <a:rPr lang="zh-CN" altLang="en-US" dirty="0">
                <a:solidFill>
                  <a:srgbClr val="FF0000"/>
                </a:solidFill>
              </a:rPr>
              <a:t>信息</a:t>
            </a:r>
            <a:r>
              <a:rPr lang="zh-CN" altLang="en-US" dirty="0"/>
              <a:t>转化为在头脑中所储存的知识。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当个体获得了新知识，或现有的知识为经验所修正时，学习就发生了。</a:t>
            </a:r>
          </a:p>
          <a:p>
            <a:pPr>
              <a:lnSpc>
                <a:spcPct val="13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基本观点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个体学到的是知识，知识的变化使</a:t>
            </a:r>
            <a:r>
              <a:rPr lang="zh-CN" altLang="en-US" dirty="0">
                <a:solidFill>
                  <a:srgbClr val="FF0000"/>
                </a:solidFill>
              </a:rPr>
              <a:t>行为的变化</a:t>
            </a:r>
            <a:r>
              <a:rPr lang="zh-CN" altLang="en-US" dirty="0"/>
              <a:t>成为可能。</a:t>
            </a:r>
            <a:r>
              <a:rPr lang="en-US" altLang="zh-CN" dirty="0"/>
              <a:t> ——</a:t>
            </a:r>
            <a:r>
              <a:rPr lang="zh-CN" altLang="en-US" dirty="0"/>
              <a:t>行为观认为学到的是新的行为。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强化是一种信息源，如果</a:t>
            </a:r>
            <a:r>
              <a:rPr lang="zh-CN" altLang="en-US" dirty="0">
                <a:solidFill>
                  <a:srgbClr val="FF0000"/>
                </a:solidFill>
              </a:rPr>
              <a:t>行为</a:t>
            </a:r>
            <a:r>
              <a:rPr lang="zh-CN" altLang="en-US" dirty="0"/>
              <a:t>得到重复或者强化，它就对将要发生的事情给予反馈。</a:t>
            </a:r>
          </a:p>
        </p:txBody>
      </p:sp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747889"/>
          </a:xfrm>
        </p:spPr>
        <p:txBody>
          <a:bodyPr/>
          <a:lstStyle/>
          <a:p>
            <a:r>
              <a:rPr lang="zh-CN" altLang="en-US" dirty="0"/>
              <a:t>学习的认知观</a:t>
            </a:r>
          </a:p>
        </p:txBody>
      </p:sp>
    </p:spTree>
    <p:extLst>
      <p:ext uri="{BB962C8B-B14F-4D97-AF65-F5344CB8AC3E}">
        <p14:creationId xmlns:p14="http://schemas.microsoft.com/office/powerpoint/2010/main" val="176302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196975"/>
            <a:ext cx="8856662" cy="532765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基本观点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学习是对已有理解的一种延伸和转化，并不是简单的在头脑中的白板上形成各种联结。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人们不是被动地受环境事件的影响，而是在他们追求目标时灵活地选择、注意、忽略、反省并做出许多别的决策。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传统的认知观强调知识的获得；新的认知观强调知识的建构。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强调个体差异和认知发展的差异。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知识和知道都是学习的结果</a:t>
            </a:r>
          </a:p>
        </p:txBody>
      </p:sp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834975"/>
          </a:xfrm>
        </p:spPr>
        <p:txBody>
          <a:bodyPr/>
          <a:lstStyle/>
          <a:p>
            <a:r>
              <a:rPr lang="zh-CN" altLang="en-US" dirty="0"/>
              <a:t>学习的认知观</a:t>
            </a:r>
          </a:p>
        </p:txBody>
      </p:sp>
    </p:spTree>
    <p:extLst>
      <p:ext uri="{BB962C8B-B14F-4D97-AF65-F5344CB8AC3E}">
        <p14:creationId xmlns:p14="http://schemas.microsoft.com/office/powerpoint/2010/main" val="322820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196976"/>
            <a:ext cx="8856662" cy="5256213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基本观点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知道不仅仅是学习的产物，它也能指导新的学习。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在学习过程中最重要的因素之一，是个体带着什么样的原有知识进入新情境中的学习。</a:t>
            </a:r>
          </a:p>
          <a:p>
            <a:pPr lvl="2">
              <a:lnSpc>
                <a:spcPct val="130000"/>
              </a:lnSpc>
            </a:pPr>
            <a:r>
              <a:rPr lang="zh-CN" altLang="en-US" dirty="0"/>
              <a:t>已有知识是建构所有未来学习的基础和架构</a:t>
            </a:r>
          </a:p>
          <a:p>
            <a:pPr lvl="2">
              <a:lnSpc>
                <a:spcPct val="130000"/>
              </a:lnSpc>
            </a:pPr>
            <a:r>
              <a:rPr lang="zh-CN" altLang="en-US" dirty="0"/>
              <a:t>已有知识在很大程度上决定了我们注意什么、感知什么、学习什么、记忆什么和忘记什么。</a:t>
            </a:r>
          </a:p>
          <a:p>
            <a:pPr lvl="1">
              <a:lnSpc>
                <a:spcPct val="130000"/>
              </a:lnSpc>
            </a:pPr>
            <a:r>
              <a:rPr lang="zh-CN" altLang="en-US" dirty="0"/>
              <a:t>在理解和记忆中，好的知识基础比好的阅读能力更重要（</a:t>
            </a:r>
            <a:r>
              <a:rPr lang="en-US" altLang="zh-CN" dirty="0" err="1"/>
              <a:t>Recht</a:t>
            </a:r>
            <a:r>
              <a:rPr lang="en-US" altLang="zh-CN" dirty="0"/>
              <a:t> &amp; </a:t>
            </a:r>
            <a:r>
              <a:rPr lang="en-US" altLang="zh-CN" dirty="0" err="1"/>
              <a:t>Leslic</a:t>
            </a:r>
            <a:r>
              <a:rPr lang="en-US" altLang="zh-CN" dirty="0"/>
              <a:t>, 1988</a:t>
            </a:r>
            <a:r>
              <a:rPr lang="zh-CN" altLang="en-US" dirty="0"/>
              <a:t>）。</a:t>
            </a:r>
          </a:p>
        </p:txBody>
      </p:sp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878518"/>
          </a:xfrm>
        </p:spPr>
        <p:txBody>
          <a:bodyPr/>
          <a:lstStyle/>
          <a:p>
            <a:r>
              <a:rPr lang="zh-CN" altLang="en-US" dirty="0"/>
              <a:t>学习的认知观</a:t>
            </a:r>
          </a:p>
        </p:txBody>
      </p:sp>
    </p:spTree>
    <p:extLst>
      <p:ext uri="{BB962C8B-B14F-4D97-AF65-F5344CB8AC3E}">
        <p14:creationId xmlns:p14="http://schemas.microsoft.com/office/powerpoint/2010/main" val="104199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196976"/>
            <a:ext cx="8856662" cy="5256213"/>
          </a:xfrm>
        </p:spPr>
        <p:txBody>
          <a:bodyPr/>
          <a:lstStyle/>
          <a:p>
            <a:pPr>
              <a:lnSpc>
                <a:spcPct val="17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一般知识和特殊知识</a:t>
            </a:r>
          </a:p>
          <a:p>
            <a:pPr lvl="1">
              <a:lnSpc>
                <a:spcPct val="17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一般知识</a:t>
            </a:r>
          </a:p>
          <a:p>
            <a:pPr lvl="2">
              <a:lnSpc>
                <a:spcPct val="17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适用于许多不同的环境。</a:t>
            </a:r>
          </a:p>
          <a:p>
            <a:pPr lvl="1">
              <a:lnSpc>
                <a:spcPct val="17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特殊知识</a:t>
            </a:r>
          </a:p>
          <a:p>
            <a:pPr lvl="2">
              <a:lnSpc>
                <a:spcPct val="17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只适合于一种特殊的任务或者专业。</a:t>
            </a:r>
          </a:p>
          <a:p>
            <a:pPr lvl="1">
              <a:lnSpc>
                <a:spcPct val="17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一般和特殊知识之间没有特殊的界限。</a:t>
            </a:r>
          </a:p>
        </p:txBody>
      </p:sp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965151"/>
          </a:xfrm>
        </p:spPr>
        <p:txBody>
          <a:bodyPr/>
          <a:lstStyle/>
          <a:p>
            <a:r>
              <a:rPr lang="zh-CN" altLang="en-US" dirty="0"/>
              <a:t>学习的认知观</a:t>
            </a:r>
          </a:p>
        </p:txBody>
      </p:sp>
    </p:spTree>
    <p:extLst>
      <p:ext uri="{BB962C8B-B14F-4D97-AF65-F5344CB8AC3E}">
        <p14:creationId xmlns:p14="http://schemas.microsoft.com/office/powerpoint/2010/main" val="25548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164771" y="1196976"/>
            <a:ext cx="10635343" cy="525621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/>
              <a:t>基本观点</a:t>
            </a:r>
          </a:p>
          <a:p>
            <a:pPr lvl="1">
              <a:lnSpc>
                <a:spcPct val="120000"/>
              </a:lnSpc>
            </a:pPr>
            <a:r>
              <a:rPr lang="zh-CN" altLang="en-US" dirty="0"/>
              <a:t>重点关注人们如何注意环境中的事件，对要学习的信息如何编码，怎样把信息和记忆中的知识联系起来，将新知识储存在记忆中，在需要的时候提取出来等等（</a:t>
            </a:r>
            <a:r>
              <a:rPr lang="en-US" altLang="zh-CN" dirty="0" err="1"/>
              <a:t>Shuell</a:t>
            </a:r>
            <a:r>
              <a:rPr lang="en-US" altLang="zh-CN" dirty="0"/>
              <a:t>, 1986</a:t>
            </a:r>
            <a:r>
              <a:rPr lang="zh-CN" altLang="en-US" dirty="0"/>
              <a:t>）。</a:t>
            </a:r>
          </a:p>
          <a:p>
            <a:pPr lvl="1">
              <a:lnSpc>
                <a:spcPct val="120000"/>
              </a:lnSpc>
            </a:pPr>
            <a:r>
              <a:rPr lang="zh-CN" altLang="en-US" dirty="0"/>
              <a:t>人类是信息的加工者；心理是一个信息加工系统；认知是一系列心理加工过程；学习就是获得心理特征（</a:t>
            </a:r>
            <a:r>
              <a:rPr lang="en-US" altLang="zh-CN" dirty="0"/>
              <a:t>Mayer, 1996</a:t>
            </a:r>
            <a:r>
              <a:rPr lang="zh-CN" altLang="en-US" dirty="0"/>
              <a:t>）。</a:t>
            </a:r>
          </a:p>
          <a:p>
            <a:pPr lvl="1">
              <a:lnSpc>
                <a:spcPct val="120000"/>
              </a:lnSpc>
            </a:pPr>
            <a:r>
              <a:rPr lang="zh-CN" altLang="en-US" dirty="0"/>
              <a:t>试图通过构建心智如何运作的模型来回答知识的本质、知识如何获得和得以修正、以及知识如何影响心智和行为表现等问题。</a:t>
            </a:r>
          </a:p>
          <a:p>
            <a:pPr lvl="1">
              <a:lnSpc>
                <a:spcPct val="120000"/>
              </a:lnSpc>
            </a:pPr>
            <a:r>
              <a:rPr lang="zh-CN" altLang="en-US" dirty="0"/>
              <a:t>信息加工模型描述了人如何将信息传入自己的中央处理器，以及人在 不同的记忆系统总如何加工信息，直至产生恰当的输出或反应。</a:t>
            </a:r>
          </a:p>
        </p:txBody>
      </p:sp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737004"/>
          </a:xfrm>
        </p:spPr>
        <p:txBody>
          <a:bodyPr/>
          <a:lstStyle/>
          <a:p>
            <a:r>
              <a:rPr lang="zh-CN" altLang="en-US" dirty="0"/>
              <a:t>信息加工理论</a:t>
            </a:r>
          </a:p>
        </p:txBody>
      </p:sp>
    </p:spTree>
    <p:extLst>
      <p:ext uri="{BB962C8B-B14F-4D97-AF65-F5344CB8AC3E}">
        <p14:creationId xmlns:p14="http://schemas.microsoft.com/office/powerpoint/2010/main" val="163673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341120" y="1196976"/>
            <a:ext cx="9925594" cy="1800225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基本观点</a:t>
            </a:r>
          </a:p>
          <a:p>
            <a:pPr lvl="1"/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从信息被加工系统知觉到的那一刻起，它就经历了一系列的转换，直到能被永久地保存在记忆中为止。</a:t>
            </a:r>
          </a:p>
        </p:txBody>
      </p:sp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758775"/>
          </a:xfrm>
        </p:spPr>
        <p:txBody>
          <a:bodyPr/>
          <a:lstStyle/>
          <a:p>
            <a:r>
              <a:rPr lang="zh-CN" altLang="en-US" dirty="0"/>
              <a:t>信息加工理论</a:t>
            </a:r>
          </a:p>
        </p:txBody>
      </p:sp>
      <p:pic>
        <p:nvPicPr>
          <p:cNvPr id="15367" name="Picture 7" descr="3123779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838" y="2507343"/>
            <a:ext cx="7734386" cy="405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94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90601" y="1196976"/>
            <a:ext cx="10929256" cy="547211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信息加工阶段</a:t>
            </a:r>
          </a:p>
          <a:p>
            <a:pPr lvl="1"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第一阶段：感觉记忆</a:t>
            </a:r>
          </a:p>
          <a:p>
            <a:pPr lvl="2"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与感觉（听、看等）相联系，其功能是在记忆中非常短暂地保存信息，保存时间要长至信息被进一步加工为止。</a:t>
            </a:r>
          </a:p>
          <a:p>
            <a:pPr lvl="1"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第二个阶段：工作记忆</a:t>
            </a:r>
          </a:p>
          <a:p>
            <a:pPr lvl="2"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又叫短时记忆或者短时储存，是进行进一步加工以使信息易于长时间储存或导致某种反应的阶段。</a:t>
            </a:r>
          </a:p>
          <a:p>
            <a:pPr lvl="2"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时间有限、数量有限</a:t>
            </a:r>
          </a:p>
          <a:p>
            <a:pPr lvl="1"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第三个阶段：长时记忆</a:t>
            </a:r>
          </a:p>
          <a:p>
            <a:pPr lvl="2">
              <a:lnSpc>
                <a:spcPct val="11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信息的永久储存室。任何要长时间记住的事物必须从短时记忆转换到长时记忆。</a:t>
            </a:r>
          </a:p>
        </p:txBody>
      </p:sp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878518"/>
          </a:xfrm>
        </p:spPr>
        <p:txBody>
          <a:bodyPr/>
          <a:lstStyle/>
          <a:p>
            <a:r>
              <a:rPr lang="zh-CN" altLang="en-US" dirty="0"/>
              <a:t>信息加工理论</a:t>
            </a:r>
          </a:p>
        </p:txBody>
      </p:sp>
    </p:spTree>
    <p:extLst>
      <p:ext uri="{BB962C8B-B14F-4D97-AF65-F5344CB8AC3E}">
        <p14:creationId xmlns:p14="http://schemas.microsoft.com/office/powerpoint/2010/main" val="343046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4800">
                <a:latin typeface="黑体" pitchFamily="2" charset="-122"/>
              </a:rPr>
              <a:t>什么是技术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  <a:defRPr/>
            </a:pPr>
            <a:r>
              <a:rPr lang="zh-CN" altLang="en-US" dirty="0"/>
              <a:t>技术的特点：</a:t>
            </a:r>
          </a:p>
          <a:p>
            <a:pPr lvl="1" eaLnBrk="1" hangingPunct="1">
              <a:lnSpc>
                <a:spcPct val="140000"/>
              </a:lnSpc>
              <a:defRPr/>
            </a:pPr>
            <a:r>
              <a:rPr lang="zh-CN" altLang="en-US" dirty="0">
                <a:solidFill>
                  <a:srgbClr val="FF0000"/>
                </a:solidFill>
              </a:rPr>
              <a:t>多元性</a:t>
            </a:r>
            <a:r>
              <a:rPr lang="zh-CN" altLang="en-US" dirty="0"/>
              <a:t>：技术既可表现为</a:t>
            </a:r>
            <a:r>
              <a:rPr lang="zh-CN" altLang="en-US" dirty="0">
                <a:solidFill>
                  <a:srgbClr val="FF0000"/>
                </a:solidFill>
              </a:rPr>
              <a:t>物质实体</a:t>
            </a:r>
            <a:r>
              <a:rPr lang="zh-CN" altLang="en-US" dirty="0"/>
              <a:t>形式，又可表现为</a:t>
            </a:r>
            <a:r>
              <a:rPr lang="zh-CN" altLang="en-US" dirty="0">
                <a:solidFill>
                  <a:srgbClr val="FF0000"/>
                </a:solidFill>
              </a:rPr>
              <a:t>精神智能</a:t>
            </a:r>
            <a:r>
              <a:rPr lang="zh-CN" altLang="en-US" dirty="0"/>
              <a:t>形式。</a:t>
            </a:r>
          </a:p>
          <a:p>
            <a:pPr lvl="1" eaLnBrk="1" hangingPunct="1">
              <a:lnSpc>
                <a:spcPct val="140000"/>
              </a:lnSpc>
              <a:defRPr/>
            </a:pPr>
            <a:r>
              <a:rPr lang="zh-CN" altLang="en-US" dirty="0">
                <a:solidFill>
                  <a:srgbClr val="FF0000"/>
                </a:solidFill>
              </a:rPr>
              <a:t>中介性</a:t>
            </a:r>
            <a:r>
              <a:rPr lang="zh-CN" altLang="en-US" dirty="0"/>
              <a:t>：技术总处于“科学</a:t>
            </a:r>
            <a:r>
              <a:rPr lang="en-US" altLang="zh-CN" dirty="0"/>
              <a:t>—</a:t>
            </a:r>
            <a:r>
              <a:rPr lang="zh-CN" altLang="en-US" dirty="0"/>
              <a:t>生产”或“生产</a:t>
            </a:r>
            <a:r>
              <a:rPr lang="en-US" altLang="zh-CN" dirty="0"/>
              <a:t>—</a:t>
            </a:r>
            <a:r>
              <a:rPr lang="zh-CN" altLang="en-US" dirty="0"/>
              <a:t>科学”的中间地位上。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zh-CN" altLang="en-US" dirty="0"/>
              <a:t>经济学家</a:t>
            </a:r>
            <a:r>
              <a:rPr lang="en-US" altLang="zh-CN" dirty="0"/>
              <a:t>Galbraith, J. K.</a:t>
            </a:r>
            <a:r>
              <a:rPr lang="zh-CN" altLang="en-US" dirty="0"/>
              <a:t>关于技术的定义：</a:t>
            </a:r>
          </a:p>
          <a:p>
            <a:pPr lvl="1" eaLnBrk="1" hangingPunct="1">
              <a:lnSpc>
                <a:spcPct val="140000"/>
              </a:lnSpc>
              <a:defRPr/>
            </a:pPr>
            <a:r>
              <a:rPr lang="zh-CN" altLang="en-US" dirty="0"/>
              <a:t>技术是指科学的组织或其他组织的</a:t>
            </a:r>
            <a:r>
              <a:rPr lang="zh-CN" altLang="en-US" dirty="0">
                <a:solidFill>
                  <a:srgbClr val="FF0000"/>
                </a:solidFill>
              </a:rPr>
              <a:t>知识</a:t>
            </a:r>
            <a:r>
              <a:rPr lang="zh-CN" altLang="en-US" dirty="0"/>
              <a:t>在实际任务中的</a:t>
            </a:r>
            <a:r>
              <a:rPr lang="zh-CN" altLang="en-US" dirty="0">
                <a:solidFill>
                  <a:srgbClr val="FF0000"/>
                </a:solidFill>
              </a:rPr>
              <a:t>系统运用</a:t>
            </a:r>
            <a:r>
              <a:rPr lang="zh-CN" altLang="en-US" dirty="0"/>
              <a:t>。（</a:t>
            </a:r>
            <a:r>
              <a:rPr lang="en-US" altLang="zh-CN" dirty="0"/>
              <a:t>AECT</a:t>
            </a:r>
            <a:r>
              <a:rPr lang="zh-CN" altLang="en-US" dirty="0"/>
              <a:t>采用）</a:t>
            </a:r>
          </a:p>
        </p:txBody>
      </p:sp>
    </p:spTree>
    <p:extLst>
      <p:ext uri="{BB962C8B-B14F-4D97-AF65-F5344CB8AC3E}">
        <p14:creationId xmlns:p14="http://schemas.microsoft.com/office/powerpoint/2010/main" val="378081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196976"/>
            <a:ext cx="8856662" cy="5472113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学习期间的信息流</a:t>
            </a:r>
          </a:p>
          <a:p>
            <a:pPr lvl="1">
              <a:lnSpc>
                <a:spcPct val="16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当信息从记忆的一个阶段向另一个阶段流动时，它受到了转换和加工。</a:t>
            </a:r>
          </a:p>
          <a:p>
            <a:pPr lvl="1">
              <a:lnSpc>
                <a:spcPct val="16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在进入工作记忆时，信息转换为观念形式的代码，即表现出一定的意义。</a:t>
            </a:r>
          </a:p>
          <a:p>
            <a:pPr lvl="1">
              <a:lnSpc>
                <a:spcPct val="16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为了使信息进入长时记忆，需要对其意义进行编码。</a:t>
            </a:r>
          </a:p>
        </p:txBody>
      </p:sp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41120" y="231825"/>
            <a:ext cx="10338262" cy="802318"/>
          </a:xfrm>
        </p:spPr>
        <p:txBody>
          <a:bodyPr/>
          <a:lstStyle/>
          <a:p>
            <a:r>
              <a:rPr lang="zh-CN" altLang="en-US" dirty="0"/>
              <a:t>信息加工理论</a:t>
            </a:r>
          </a:p>
        </p:txBody>
      </p:sp>
    </p:spTree>
    <p:extLst>
      <p:ext uri="{BB962C8B-B14F-4D97-AF65-F5344CB8AC3E}">
        <p14:creationId xmlns:p14="http://schemas.microsoft.com/office/powerpoint/2010/main" val="333519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70314" y="1948544"/>
            <a:ext cx="7979229" cy="203116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zh-CN" sz="6600" dirty="0"/>
              <a:t>Thank you for your participation</a:t>
            </a:r>
            <a:r>
              <a:rPr lang="zh-CN" altLang="en-US" sz="6600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95531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什么是技术</a:t>
            </a:r>
          </a:p>
        </p:txBody>
      </p:sp>
      <p:grpSp>
        <p:nvGrpSpPr>
          <p:cNvPr id="8195" name="Group 5"/>
          <p:cNvGrpSpPr>
            <a:grpSpLocks/>
          </p:cNvGrpSpPr>
          <p:nvPr/>
        </p:nvGrpSpPr>
        <p:grpSpPr bwMode="auto">
          <a:xfrm>
            <a:off x="2066373" y="1956281"/>
            <a:ext cx="7634288" cy="3671888"/>
            <a:chOff x="158" y="1162"/>
            <a:chExt cx="5444" cy="2994"/>
          </a:xfrm>
        </p:grpSpPr>
        <p:sp>
          <p:nvSpPr>
            <p:cNvPr id="8196" name="Line 6"/>
            <p:cNvSpPr>
              <a:spLocks noChangeShapeType="1"/>
            </p:cNvSpPr>
            <p:nvPr/>
          </p:nvSpPr>
          <p:spPr bwMode="auto">
            <a:xfrm>
              <a:off x="158" y="4156"/>
              <a:ext cx="54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97" name="Line 7"/>
            <p:cNvSpPr>
              <a:spLocks noChangeShapeType="1"/>
            </p:cNvSpPr>
            <p:nvPr/>
          </p:nvSpPr>
          <p:spPr bwMode="auto">
            <a:xfrm flipV="1">
              <a:off x="1111" y="1162"/>
              <a:ext cx="1723" cy="29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98" name="Line 8"/>
            <p:cNvSpPr>
              <a:spLocks noChangeShapeType="1"/>
            </p:cNvSpPr>
            <p:nvPr/>
          </p:nvSpPr>
          <p:spPr bwMode="auto">
            <a:xfrm>
              <a:off x="2834" y="1162"/>
              <a:ext cx="1951" cy="29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99" name="Line 9"/>
            <p:cNvSpPr>
              <a:spLocks noChangeShapeType="1"/>
            </p:cNvSpPr>
            <p:nvPr/>
          </p:nvSpPr>
          <p:spPr bwMode="auto">
            <a:xfrm>
              <a:off x="158" y="1162"/>
              <a:ext cx="53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0" name="Line 10"/>
            <p:cNvSpPr>
              <a:spLocks noChangeShapeType="1"/>
            </p:cNvSpPr>
            <p:nvPr/>
          </p:nvSpPr>
          <p:spPr bwMode="auto">
            <a:xfrm>
              <a:off x="1519" y="3475"/>
              <a:ext cx="28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1" name="Line 11"/>
            <p:cNvSpPr>
              <a:spLocks noChangeShapeType="1"/>
            </p:cNvSpPr>
            <p:nvPr/>
          </p:nvSpPr>
          <p:spPr bwMode="auto">
            <a:xfrm>
              <a:off x="2290" y="2115"/>
              <a:ext cx="11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876" name="Text Box 12"/>
            <p:cNvSpPr txBox="1">
              <a:spLocks noChangeArrowheads="1"/>
            </p:cNvSpPr>
            <p:nvPr/>
          </p:nvSpPr>
          <p:spPr bwMode="auto">
            <a:xfrm>
              <a:off x="158" y="1838"/>
              <a:ext cx="16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楷体_GB2312" pitchFamily="49" charset="-122"/>
                </a:rPr>
                <a:t>智能（非物化）技术</a:t>
              </a:r>
            </a:p>
          </p:txBody>
        </p:sp>
        <p:sp>
          <p:nvSpPr>
            <p:cNvPr id="36877" name="Text Box 13"/>
            <p:cNvSpPr txBox="1">
              <a:spLocks noChangeArrowheads="1"/>
            </p:cNvSpPr>
            <p:nvPr/>
          </p:nvSpPr>
          <p:spPr bwMode="auto">
            <a:xfrm>
              <a:off x="4559" y="1865"/>
              <a:ext cx="8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zh-CN" alt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楷体_GB2312" pitchFamily="49" charset="-122"/>
                </a:rPr>
                <a:t>方法</a:t>
              </a:r>
            </a:p>
          </p:txBody>
        </p:sp>
        <p:sp>
          <p:nvSpPr>
            <p:cNvPr id="36878" name="Text Box 14"/>
            <p:cNvSpPr txBox="1">
              <a:spLocks noChangeArrowheads="1"/>
            </p:cNvSpPr>
            <p:nvPr/>
          </p:nvSpPr>
          <p:spPr bwMode="auto">
            <a:xfrm>
              <a:off x="4400" y="3271"/>
              <a:ext cx="111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zh-CN" alt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楷体_GB2312" pitchFamily="49" charset="-122"/>
                </a:rPr>
                <a:t>方法</a:t>
              </a:r>
            </a:p>
          </p:txBody>
        </p:sp>
        <p:sp>
          <p:nvSpPr>
            <p:cNvPr id="8205" name="Line 15"/>
            <p:cNvSpPr>
              <a:spLocks noChangeShapeType="1"/>
            </p:cNvSpPr>
            <p:nvPr/>
          </p:nvSpPr>
          <p:spPr bwMode="auto">
            <a:xfrm flipV="1">
              <a:off x="884" y="1162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6" name="Line 16"/>
            <p:cNvSpPr>
              <a:spLocks noChangeShapeType="1"/>
            </p:cNvSpPr>
            <p:nvPr/>
          </p:nvSpPr>
          <p:spPr bwMode="auto">
            <a:xfrm>
              <a:off x="884" y="2115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7" name="Line 17"/>
            <p:cNvSpPr>
              <a:spLocks noChangeShapeType="1"/>
            </p:cNvSpPr>
            <p:nvPr/>
          </p:nvSpPr>
          <p:spPr bwMode="auto">
            <a:xfrm flipV="1">
              <a:off x="884" y="2750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8" name="Line 18"/>
            <p:cNvSpPr>
              <a:spLocks noChangeShapeType="1"/>
            </p:cNvSpPr>
            <p:nvPr/>
          </p:nvSpPr>
          <p:spPr bwMode="auto">
            <a:xfrm>
              <a:off x="884" y="352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9" name="Line 19"/>
            <p:cNvSpPr>
              <a:spLocks noChangeShapeType="1"/>
            </p:cNvSpPr>
            <p:nvPr/>
          </p:nvSpPr>
          <p:spPr bwMode="auto">
            <a:xfrm flipV="1">
              <a:off x="4967" y="1162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Line 20"/>
            <p:cNvSpPr>
              <a:spLocks noChangeShapeType="1"/>
            </p:cNvSpPr>
            <p:nvPr/>
          </p:nvSpPr>
          <p:spPr bwMode="auto">
            <a:xfrm>
              <a:off x="4967" y="2115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Line 21"/>
            <p:cNvSpPr>
              <a:spLocks noChangeShapeType="1"/>
            </p:cNvSpPr>
            <p:nvPr/>
          </p:nvSpPr>
          <p:spPr bwMode="auto">
            <a:xfrm flipV="1">
              <a:off x="4967" y="2750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2" name="Line 22"/>
            <p:cNvSpPr>
              <a:spLocks noChangeShapeType="1"/>
            </p:cNvSpPr>
            <p:nvPr/>
          </p:nvSpPr>
          <p:spPr bwMode="auto">
            <a:xfrm>
              <a:off x="4967" y="352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887" name="Text Box 23"/>
            <p:cNvSpPr txBox="1">
              <a:spLocks noChangeArrowheads="1"/>
            </p:cNvSpPr>
            <p:nvPr/>
          </p:nvSpPr>
          <p:spPr bwMode="auto">
            <a:xfrm>
              <a:off x="2426" y="1819"/>
              <a:ext cx="86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zh-CN" alt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楷体_GB2312" pitchFamily="49" charset="-122"/>
                </a:rPr>
                <a:t>集成技术</a:t>
              </a:r>
            </a:p>
          </p:txBody>
        </p:sp>
        <p:sp>
          <p:nvSpPr>
            <p:cNvPr id="36888" name="Text Box 24"/>
            <p:cNvSpPr txBox="1">
              <a:spLocks noChangeArrowheads="1"/>
            </p:cNvSpPr>
            <p:nvPr/>
          </p:nvSpPr>
          <p:spPr bwMode="auto">
            <a:xfrm>
              <a:off x="2336" y="2296"/>
              <a:ext cx="9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zh-CN" alt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楷体_GB2312" pitchFamily="49" charset="-122"/>
                </a:rPr>
                <a:t>系统技术</a:t>
              </a:r>
            </a:p>
          </p:txBody>
        </p:sp>
        <p:sp>
          <p:nvSpPr>
            <p:cNvPr id="36889" name="Text Box 25"/>
            <p:cNvSpPr txBox="1">
              <a:spLocks noChangeArrowheads="1"/>
            </p:cNvSpPr>
            <p:nvPr/>
          </p:nvSpPr>
          <p:spPr bwMode="auto">
            <a:xfrm>
              <a:off x="2064" y="3067"/>
              <a:ext cx="16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zh-CN" alt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楷体_GB2312" pitchFamily="49" charset="-122"/>
                </a:rPr>
                <a:t>软件技术</a:t>
              </a:r>
            </a:p>
          </p:txBody>
        </p:sp>
        <p:sp>
          <p:nvSpPr>
            <p:cNvPr id="36890" name="Text Box 26"/>
            <p:cNvSpPr txBox="1">
              <a:spLocks noChangeArrowheads="1"/>
            </p:cNvSpPr>
            <p:nvPr/>
          </p:nvSpPr>
          <p:spPr bwMode="auto">
            <a:xfrm>
              <a:off x="2291" y="3748"/>
              <a:ext cx="117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zh-CN" alt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楷体_GB2312" pitchFamily="49" charset="-122"/>
                </a:rPr>
                <a:t>硬件技术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640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66989" y="188913"/>
            <a:ext cx="7921625" cy="647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zh-CN" altLang="en-US">
                <a:latin typeface="黑体" pitchFamily="2" charset="-122"/>
              </a:rPr>
              <a:t>为什么要探讨技术与学习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0960" y="1746781"/>
            <a:ext cx="3711574" cy="4332284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zh-CN" altLang="en-US" sz="2000" dirty="0">
                <a:latin typeface="楷体_GB2312" pitchFamily="49" charset="-122"/>
              </a:rPr>
              <a:t>影响学习的要素：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zh-CN" altLang="en-US" sz="1800" dirty="0">
                <a:latin typeface="楷体_GB2312" pitchFamily="49" charset="-122"/>
              </a:rPr>
              <a:t>个体要素、环境、资源、技术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 sz="2000" dirty="0">
                <a:latin typeface="楷体_GB2312" pitchFamily="49" charset="-122"/>
              </a:rPr>
              <a:t>技术为学习提供了良好的条件和基础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zh-CN" altLang="en-US" sz="1800" dirty="0">
                <a:latin typeface="楷体_GB2312" pitchFamily="49" charset="-122"/>
              </a:rPr>
              <a:t>如戴尔的经验之塔</a:t>
            </a:r>
          </a:p>
        </p:txBody>
      </p:sp>
      <p:pic>
        <p:nvPicPr>
          <p:cNvPr id="9220" name="Picture 4" descr="00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5"/>
          <a:stretch/>
        </p:blipFill>
        <p:spPr bwMode="auto">
          <a:xfrm>
            <a:off x="4470400" y="1677642"/>
            <a:ext cx="7298267" cy="44014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52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9" y="1591733"/>
            <a:ext cx="5433547" cy="43468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896" y="2153475"/>
            <a:ext cx="6211338" cy="3485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0762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44451"/>
            <a:ext cx="8135937" cy="9366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>
                <a:latin typeface="黑体" pitchFamily="2" charset="-122"/>
              </a:rPr>
              <a:t>为什么要探讨技术与学习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196975"/>
            <a:ext cx="8569325" cy="53276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麦克卢汉的</a:t>
            </a:r>
            <a:r>
              <a:rPr lang="zh-CN" altLang="en-US"/>
              <a:t>“</a:t>
            </a:r>
            <a:r>
              <a:rPr lang="zh-CN" altLang="en-US">
                <a:latin typeface="楷体_GB2312" pitchFamily="49" charset="-122"/>
              </a:rPr>
              <a:t>媒体是人体延伸</a:t>
            </a:r>
            <a:r>
              <a:rPr lang="zh-CN" altLang="en-US"/>
              <a:t>”</a:t>
            </a:r>
            <a:r>
              <a:rPr lang="zh-CN" altLang="en-US">
                <a:latin typeface="楷体_GB2312" pitchFamily="49" charset="-122"/>
              </a:rPr>
              <a:t>，为探讨技术与学习提供了良好的支撑。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计算机是人脑的延伸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新媒体是人沟通能力的延伸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en-US" altLang="zh-CN"/>
              <a:t>……</a:t>
            </a:r>
            <a:endParaRPr lang="en-US" altLang="zh-CN">
              <a:latin typeface="楷体_GB2312" pitchFamily="49" charset="-122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技术为个体的信息加工提供了强大的支撑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加强了信息的获取能力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信息加工能力得到增强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提高了信息的应用能力</a:t>
            </a:r>
          </a:p>
        </p:txBody>
      </p:sp>
    </p:spTree>
    <p:extLst>
      <p:ext uri="{BB962C8B-B14F-4D97-AF65-F5344CB8AC3E}">
        <p14:creationId xmlns:p14="http://schemas.microsoft.com/office/powerpoint/2010/main" val="142572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44451"/>
            <a:ext cx="8135937" cy="9366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800">
                <a:latin typeface="黑体" pitchFamily="2" charset="-122"/>
              </a:rPr>
              <a:t>技术为学习带来了什么变化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196975"/>
            <a:ext cx="8569325" cy="53276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技术支持环境下，学生学习方式的变化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阅读方式的变化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写作方式的变化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思维方式的变化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记忆方式的变化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en-US" altLang="zh-CN"/>
              <a:t>……</a:t>
            </a:r>
            <a:endParaRPr lang="en-US" altLang="zh-CN">
              <a:latin typeface="楷体_GB2312" pitchFamily="49" charset="-122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移动学习、普适学习（无所不在学习）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任何时间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zh-CN" altLang="en-US">
                <a:latin typeface="楷体_GB2312" pitchFamily="49" charset="-122"/>
              </a:rPr>
              <a:t>任何地点</a:t>
            </a:r>
          </a:p>
        </p:txBody>
      </p:sp>
    </p:spTree>
    <p:extLst>
      <p:ext uri="{BB962C8B-B14F-4D97-AF65-F5344CB8AC3E}">
        <p14:creationId xmlns:p14="http://schemas.microsoft.com/office/powerpoint/2010/main" val="411384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light-yellow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ght-yellow" id="{2DDCA084-9653-4425-9D22-2FE9CA5927CB}" vid="{EF678190-2790-478A-B9A6-E44D1741D2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light-yellow</Template>
  <TotalTime>136</TotalTime>
  <Words>3191</Words>
  <Application>Microsoft Office PowerPoint</Application>
  <PresentationFormat>宽屏</PresentationFormat>
  <Paragraphs>263</Paragraphs>
  <Slides>41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50" baseType="lpstr">
      <vt:lpstr>Microsoft YaHei UI</vt:lpstr>
      <vt:lpstr>黑体</vt:lpstr>
      <vt:lpstr>楷体_GB2312</vt:lpstr>
      <vt:lpstr>宋体</vt:lpstr>
      <vt:lpstr>微软雅黑</vt:lpstr>
      <vt:lpstr>Arial</vt:lpstr>
      <vt:lpstr>Book Antiqua</vt:lpstr>
      <vt:lpstr>Wingdings</vt:lpstr>
      <vt:lpstr>light-yellow</vt:lpstr>
      <vt:lpstr>第一讲 技术、媒体和学习</vt:lpstr>
      <vt:lpstr>技术（Technology）</vt:lpstr>
      <vt:lpstr>什么是技术</vt:lpstr>
      <vt:lpstr>什么是技术</vt:lpstr>
      <vt:lpstr>什么是技术</vt:lpstr>
      <vt:lpstr>为什么要探讨技术与学习</vt:lpstr>
      <vt:lpstr>PowerPoint 演示文稿</vt:lpstr>
      <vt:lpstr>为什么要探讨技术与学习</vt:lpstr>
      <vt:lpstr>技术为学习带来了什么变化</vt:lpstr>
      <vt:lpstr>技术为学习带来了什么变化</vt:lpstr>
      <vt:lpstr>技术为学习带来了什么变化</vt:lpstr>
      <vt:lpstr>技术在学习中扮演什么样的角色</vt:lpstr>
      <vt:lpstr>小组活动（一）</vt:lpstr>
      <vt:lpstr>媒体（Media）</vt:lpstr>
      <vt:lpstr>什么是媒体？</vt:lpstr>
      <vt:lpstr>PowerPoint 演示文稿</vt:lpstr>
      <vt:lpstr>PowerPoint 演示文稿</vt:lpstr>
      <vt:lpstr>媒体的教学功能和特性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学习（Learning）</vt:lpstr>
      <vt:lpstr>学习的认知观</vt:lpstr>
      <vt:lpstr>学习的认知观</vt:lpstr>
      <vt:lpstr>学习的认知观</vt:lpstr>
      <vt:lpstr>学习的认知观</vt:lpstr>
      <vt:lpstr>信息加工理论</vt:lpstr>
      <vt:lpstr>信息加工理论</vt:lpstr>
      <vt:lpstr>信息加工理论</vt:lpstr>
      <vt:lpstr>信息加工理论</vt:lpstr>
      <vt:lpstr>Thank you for your participation！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第一讲 技术、媒体和学习</dc:title>
  <dc:creator>Andrew</dc:creator>
  <cp:lastModifiedBy>穆肃</cp:lastModifiedBy>
  <cp:revision>17</cp:revision>
  <dcterms:created xsi:type="dcterms:W3CDTF">2014-03-07T05:10:25Z</dcterms:created>
  <dcterms:modified xsi:type="dcterms:W3CDTF">2017-09-15T06:20:57Z</dcterms:modified>
</cp:coreProperties>
</file>